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1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24384000" cy="13716000"/>
  <p:notesSz cx="6858000" cy="9144000"/>
  <p:embeddedFontLst>
    <p:embeddedFont>
      <p:font typeface="Aaux ProBold" pitchFamily="2" charset="0"/>
      <p:regular r:id="rId38"/>
    </p:embeddedFont>
    <p:embeddedFont>
      <p:font typeface="Aaux ProLight" pitchFamily="2" charset="0"/>
      <p:regular r:id="rId39"/>
    </p:embeddedFont>
    <p:embeddedFont>
      <p:font typeface="Aaux ProMedium" pitchFamily="2" charset="0"/>
      <p:regular r:id="rId40"/>
    </p:embeddedFont>
    <p:embeddedFont>
      <p:font typeface="Aaux ProRegular" pitchFamily="2" charset="0"/>
      <p:regular r:id="rId41"/>
    </p:embeddedFont>
    <p:embeddedFont>
      <p:font typeface="Korb" pitchFamily="2" charset="0"/>
      <p:regular r:id="rId42"/>
    </p:embeddedFont>
    <p:embeddedFont>
      <p:font typeface="Korb-Bold" pitchFamily="2" charset="0"/>
      <p:bold r:id="rId43"/>
    </p:embeddedFont>
    <p:embeddedFont>
      <p:font typeface="Korb-BoldItalic" pitchFamily="2" charset="0"/>
      <p:italic r:id="rId44"/>
    </p:embeddedFont>
    <p:embeddedFont>
      <p:font typeface="Korb-Italic" pitchFamily="2" charset="0"/>
      <p:italic r:id="rId45"/>
    </p:embeddedFont>
  </p:embeddedFont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596B"/>
    <a:srgbClr val="FF039D"/>
    <a:srgbClr val="FE6377"/>
    <a:srgbClr val="ED3D40"/>
    <a:srgbClr val="E972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91"/>
    <p:restoredTop sz="94694"/>
  </p:normalViewPr>
  <p:slideViewPr>
    <p:cSldViewPr snapToGrid="0" snapToObjects="1">
      <p:cViewPr varScale="1">
        <p:scale>
          <a:sx n="69" d="100"/>
          <a:sy n="69" d="100"/>
        </p:scale>
        <p:origin x="36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aux ProRegular" pitchFamily="2" charset="0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Pílula 3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7647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Pílula 5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631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Pílula 2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176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b="0" i="0"/>
            </a:lvl1pPr>
            <a:lvl2pPr marL="0" indent="228600" algn="ctr">
              <a:spcBef>
                <a:spcPts val="0"/>
              </a:spcBef>
              <a:buSzTx/>
              <a:buNone/>
              <a:defRPr sz="5200" b="0" i="0"/>
            </a:lvl2pPr>
            <a:lvl3pPr marL="0" indent="457200" algn="ctr">
              <a:spcBef>
                <a:spcPts val="0"/>
              </a:spcBef>
              <a:buSzTx/>
              <a:buNone/>
              <a:defRPr sz="5200" b="0" i="0"/>
            </a:lvl3pPr>
            <a:lvl4pPr marL="0" indent="685800" algn="ctr">
              <a:spcBef>
                <a:spcPts val="0"/>
              </a:spcBef>
              <a:buSzTx/>
              <a:buNone/>
              <a:defRPr sz="5200" b="0" i="0"/>
            </a:lvl4pPr>
            <a:lvl5pPr marL="0" indent="914400" algn="ctr">
              <a:spcBef>
                <a:spcPts val="0"/>
              </a:spcBef>
              <a:buSzTx/>
              <a:buNone/>
              <a:defRPr sz="52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Aaux ProLight" pitchFamily="2" charset="0"/>
                <a:ea typeface="Helvetica Neue Thin"/>
                <a:cs typeface="Aaux ProLight" pitchFamily="2" charset="0"/>
                <a:sym typeface="Helvetica Neue Thin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b="0" i="0"/>
            </a:lvl1pPr>
          </a:lstStyle>
          <a:p>
            <a:r>
              <a:rPr dirty="0"/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 b="0" i="0">
                <a:latin typeface="Aaux ProMedium" pitchFamily="2" charset="0"/>
                <a:ea typeface="+mn-ea"/>
                <a:cs typeface="+mn-cs"/>
                <a:sym typeface="Helvetica Neue Medium"/>
              </a:defRPr>
            </a:lvl1pPr>
          </a:lstStyle>
          <a:p>
            <a:r>
              <a:rPr dirty="0"/>
              <a:t>“Type a quote here.” </a:t>
            </a:r>
          </a:p>
        </p:txBody>
      </p:sp>
      <p:sp>
        <p:nvSpPr>
          <p:cNvPr id="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m"/>
          <p:cNvSpPr>
            <a:spLocks noGrp="1"/>
          </p:cNvSpPr>
          <p:nvPr>
            <p:ph type="pic" idx="13"/>
          </p:nvPr>
        </p:nvSpPr>
        <p:spPr>
          <a:xfrm>
            <a:off x="3047999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1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o do Título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2" cy="4775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defRPr sz="6000" b="0" i="0">
                <a:latin typeface="Aaux ProRegular" pitchFamily="2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1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2" cy="3311525"/>
          </a:xfrm>
          <a:prstGeom prst="rect">
            <a:avLst/>
          </a:prstGeom>
        </p:spPr>
        <p:txBody>
          <a:bodyPr lIns="50800" tIns="50800" rIns="50800" bIns="50800"/>
          <a:lstStyle>
            <a:lvl1pPr marL="641350" indent="-825500" algn="ctr" defTabSz="914400">
              <a:buSzTx/>
              <a:buNone/>
              <a:defRPr sz="2400" b="0" i="0"/>
            </a:lvl1pPr>
            <a:lvl2pPr marL="641350" indent="-368300" algn="ctr" defTabSz="914400">
              <a:buSzTx/>
              <a:buNone/>
              <a:defRPr sz="2400" b="0" i="0"/>
            </a:lvl2pPr>
            <a:lvl3pPr marL="641350" indent="88900" algn="ctr" defTabSz="914400">
              <a:buSzTx/>
              <a:buNone/>
              <a:defRPr sz="2400" b="0" i="0"/>
            </a:lvl3pPr>
            <a:lvl4pPr marL="641350" indent="546100" algn="ctr" defTabSz="914400">
              <a:buSzTx/>
              <a:buNone/>
              <a:defRPr sz="2400" b="0" i="0"/>
            </a:lvl4pPr>
            <a:lvl5pPr marL="641350" indent="1003300" algn="ctr" defTabSz="914400">
              <a:buSzTx/>
              <a:buNone/>
              <a:defRPr sz="24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1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899521" y="13081000"/>
            <a:ext cx="570670" cy="471924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 sz="2400"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o do Título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2" cy="4775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defRPr sz="6000" b="0" i="0">
                <a:latin typeface="Aaux ProRegular" pitchFamily="2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2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2" cy="3311525"/>
          </a:xfrm>
          <a:prstGeom prst="rect">
            <a:avLst/>
          </a:prstGeom>
        </p:spPr>
        <p:txBody>
          <a:bodyPr lIns="50800" tIns="50800" rIns="50800" bIns="50800"/>
          <a:lstStyle>
            <a:lvl1pPr marL="825500" indent="-1009650" algn="ctr" defTabSz="914400">
              <a:buSzTx/>
              <a:buNone/>
              <a:defRPr sz="2400" b="0" i="0"/>
            </a:lvl1pPr>
            <a:lvl2pPr marL="825500" indent="-552450" algn="ctr" defTabSz="914400">
              <a:buSzTx/>
              <a:buNone/>
              <a:defRPr sz="2400" b="0" i="0"/>
            </a:lvl2pPr>
            <a:lvl3pPr marL="825500" indent="-184150" algn="ctr" defTabSz="914400">
              <a:buSzTx/>
              <a:buNone/>
              <a:defRPr sz="2400" b="0" i="0"/>
            </a:lvl3pPr>
            <a:lvl4pPr marL="825500" indent="-184150" algn="ctr" defTabSz="914400">
              <a:buSzTx/>
              <a:buNone/>
              <a:defRPr sz="2400" b="0" i="0"/>
            </a:lvl4pPr>
            <a:lvl5pPr marL="825500" indent="-184150" algn="ctr" defTabSz="914400">
              <a:buSzTx/>
              <a:buNone/>
              <a:defRPr sz="24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2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899521" y="13081000"/>
            <a:ext cx="570670" cy="471924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 sz="2400"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exto do Título"/>
          <p:cNvSpPr txBox="1">
            <a:spLocks noGrp="1"/>
          </p:cNvSpPr>
          <p:nvPr>
            <p:ph type="title"/>
          </p:nvPr>
        </p:nvSpPr>
        <p:spPr>
          <a:xfrm>
            <a:off x="3048000" y="2244725"/>
            <a:ext cx="18288002" cy="4775200"/>
          </a:xfrm>
          <a:prstGeom prst="rect">
            <a:avLst/>
          </a:prstGeom>
        </p:spPr>
        <p:txBody>
          <a:bodyPr lIns="50800" tIns="50800" rIns="50800" bIns="50800" anchor="b"/>
          <a:lstStyle>
            <a:lvl1pPr defTabSz="914400">
              <a:defRPr sz="6000" b="0" i="0">
                <a:latin typeface="Aaux ProRegular" pitchFamily="2" charset="0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36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048000" y="7204075"/>
            <a:ext cx="18288002" cy="3311525"/>
          </a:xfrm>
          <a:prstGeom prst="rect">
            <a:avLst/>
          </a:prstGeom>
        </p:spPr>
        <p:txBody>
          <a:bodyPr lIns="50800" tIns="50800" rIns="50800" bIns="50800"/>
          <a:lstStyle>
            <a:lvl1pPr marL="228600" indent="0" algn="ctr" defTabSz="914400">
              <a:buSzTx/>
              <a:buNone/>
              <a:defRPr sz="2400" b="0" i="0"/>
            </a:lvl1pPr>
            <a:lvl2pPr marL="228600" indent="457200" algn="ctr" defTabSz="914400">
              <a:buSzTx/>
              <a:buNone/>
              <a:defRPr sz="2400" b="0" i="0"/>
            </a:lvl2pPr>
            <a:lvl3pPr marL="228600" indent="914400" algn="ctr" defTabSz="914400">
              <a:buSzTx/>
              <a:buNone/>
              <a:defRPr sz="2400" b="0" i="0"/>
            </a:lvl3pPr>
            <a:lvl4pPr marL="228600" indent="1371600" algn="ctr" defTabSz="914400">
              <a:buSzTx/>
              <a:buNone/>
              <a:defRPr sz="2400" b="0" i="0"/>
            </a:lvl4pPr>
            <a:lvl5pPr marL="228600" indent="1828800" algn="ctr" defTabSz="914400">
              <a:buSzTx/>
              <a:buNone/>
              <a:defRPr sz="24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899521" y="13081000"/>
            <a:ext cx="570670" cy="471924"/>
          </a:xfrm>
          <a:prstGeom prst="rect">
            <a:avLst/>
          </a:prstGeom>
        </p:spPr>
        <p:txBody>
          <a:bodyPr lIns="50800" tIns="50800" rIns="50800" bIns="50800"/>
          <a:lstStyle>
            <a:lvl1pPr defTabSz="914400">
              <a:defRPr sz="2400"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o do Título"/>
          <p:cNvSpPr txBox="1">
            <a:spLocks noGrp="1"/>
          </p:cNvSpPr>
          <p:nvPr>
            <p:ph type="title"/>
          </p:nvPr>
        </p:nvSpPr>
        <p:spPr>
          <a:xfrm>
            <a:off x="9087817" y="4936721"/>
            <a:ext cx="6208366" cy="1958952"/>
          </a:xfrm>
          <a:prstGeom prst="rect">
            <a:avLst/>
          </a:prstGeom>
        </p:spPr>
        <p:txBody>
          <a:bodyPr lIns="30137" tIns="30137" rIns="30137" bIns="30137" anchor="b"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45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9087817" y="6955947"/>
            <a:ext cx="6208366" cy="670565"/>
          </a:xfrm>
          <a:prstGeom prst="rect">
            <a:avLst/>
          </a:prstGeom>
        </p:spPr>
        <p:txBody>
          <a:bodyPr lIns="30137" tIns="30137" rIns="30137" bIns="30137" anchor="t"/>
          <a:lstStyle>
            <a:lvl1pPr marL="0" indent="0" algn="ctr">
              <a:spcBef>
                <a:spcPts val="0"/>
              </a:spcBef>
              <a:buSzTx/>
              <a:buNone/>
              <a:defRPr sz="5000" b="0" i="0"/>
            </a:lvl1pPr>
            <a:lvl2pPr marL="0" indent="0" algn="ctr">
              <a:spcBef>
                <a:spcPts val="0"/>
              </a:spcBef>
              <a:buSzTx/>
              <a:buNone/>
              <a:defRPr sz="5000" b="0" i="0"/>
            </a:lvl2pPr>
            <a:lvl3pPr marL="0" indent="0" algn="ctr">
              <a:spcBef>
                <a:spcPts val="0"/>
              </a:spcBef>
              <a:buSzTx/>
              <a:buNone/>
              <a:defRPr sz="5000" b="0" i="0"/>
            </a:lvl3pPr>
            <a:lvl4pPr marL="0" indent="0" algn="ctr">
              <a:spcBef>
                <a:spcPts val="0"/>
              </a:spcBef>
              <a:buSzTx/>
              <a:buNone/>
              <a:defRPr sz="5000" b="0" i="0"/>
            </a:lvl4pPr>
            <a:lvl5pPr marL="0" indent="0" algn="ctr">
              <a:spcBef>
                <a:spcPts val="0"/>
              </a:spcBef>
              <a:buSzTx/>
              <a:buNone/>
              <a:defRPr sz="50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4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43955" y="9479979"/>
            <a:ext cx="492071" cy="399417"/>
          </a:xfrm>
          <a:prstGeom prst="rect">
            <a:avLst/>
          </a:prstGeom>
        </p:spPr>
        <p:txBody>
          <a:bodyPr lIns="30137" tIns="30137" rIns="30137" bIns="30137"/>
          <a:lstStyle>
            <a:lvl1pPr>
              <a:defRPr b="0" i="0">
                <a:latin typeface="Aaux ProLight" pitchFamily="2" charset="0"/>
                <a:ea typeface="Helvetica Neue Thin"/>
                <a:cs typeface="Aaux ProLight" pitchFamily="2" charset="0"/>
                <a:sym typeface="Helvetica Neue Thin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5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b="0" i="0"/>
            </a:lvl1pPr>
            <a:lvl2pPr marL="0" indent="0" algn="ctr">
              <a:spcBef>
                <a:spcPts val="0"/>
              </a:spcBef>
              <a:buSzTx/>
              <a:buNone/>
              <a:defRPr sz="5200" b="0" i="0"/>
            </a:lvl2pPr>
            <a:lvl3pPr marL="0" indent="0" algn="ctr">
              <a:spcBef>
                <a:spcPts val="0"/>
              </a:spcBef>
              <a:buSzTx/>
              <a:buNone/>
              <a:defRPr sz="5200" b="0" i="0"/>
            </a:lvl3pPr>
            <a:lvl4pPr marL="0" indent="0" algn="ctr">
              <a:spcBef>
                <a:spcPts val="0"/>
              </a:spcBef>
              <a:buSzTx/>
              <a:buNone/>
              <a:defRPr sz="5200" b="0" i="0"/>
            </a:lvl4pPr>
            <a:lvl5pPr marL="0" indent="0" algn="ctr">
              <a:spcBef>
                <a:spcPts val="0"/>
              </a:spcBef>
              <a:buSzTx/>
              <a:buNone/>
              <a:defRPr sz="52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>
                <a:latin typeface="Aaux ProLight" pitchFamily="2" charset="0"/>
                <a:ea typeface="Helvetica Neue Thin"/>
                <a:cs typeface="Aaux ProLight" pitchFamily="2" charset="0"/>
                <a:sym typeface="Helvetica Neue Thin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o do Título"/>
          <p:cNvSpPr txBox="1">
            <a:spLocks noGrp="1"/>
          </p:cNvSpPr>
          <p:nvPr>
            <p:ph type="title"/>
          </p:nvPr>
        </p:nvSpPr>
        <p:spPr>
          <a:xfrm>
            <a:off x="9863863" y="5417041"/>
            <a:ext cx="4656274" cy="1469214"/>
          </a:xfrm>
          <a:prstGeom prst="rect">
            <a:avLst/>
          </a:prstGeom>
        </p:spPr>
        <p:txBody>
          <a:bodyPr lIns="22603" tIns="22603" rIns="22603" bIns="22603" anchor="b"/>
          <a:lstStyle>
            <a:lvl1pPr>
              <a:defRPr sz="10800"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16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9863863" y="6931460"/>
            <a:ext cx="4656274" cy="502924"/>
          </a:xfrm>
          <a:prstGeom prst="rect">
            <a:avLst/>
          </a:prstGeom>
        </p:spPr>
        <p:txBody>
          <a:bodyPr lIns="22603" tIns="22603" rIns="22603" bIns="22603" anchor="t"/>
          <a:lstStyle>
            <a:lvl1pPr marL="0" indent="0" algn="ctr">
              <a:spcBef>
                <a:spcPts val="0"/>
              </a:spcBef>
              <a:buSzTx/>
              <a:buNone/>
              <a:defRPr sz="4600" b="0" i="0"/>
            </a:lvl1pPr>
            <a:lvl2pPr marL="0" indent="0" algn="ctr">
              <a:spcBef>
                <a:spcPts val="0"/>
              </a:spcBef>
              <a:buSzTx/>
              <a:buNone/>
              <a:defRPr sz="4600" b="0" i="0"/>
            </a:lvl2pPr>
            <a:lvl3pPr marL="0" indent="0" algn="ctr">
              <a:spcBef>
                <a:spcPts val="0"/>
              </a:spcBef>
              <a:buSzTx/>
              <a:buNone/>
              <a:defRPr sz="4600" b="0" i="0"/>
            </a:lvl3pPr>
            <a:lvl4pPr marL="0" indent="0" algn="ctr">
              <a:spcBef>
                <a:spcPts val="0"/>
              </a:spcBef>
              <a:buSzTx/>
              <a:buNone/>
              <a:defRPr sz="4600" b="0" i="0"/>
            </a:lvl4pPr>
            <a:lvl5pPr marL="0" indent="0" algn="ctr">
              <a:spcBef>
                <a:spcPts val="0"/>
              </a:spcBef>
              <a:buSzTx/>
              <a:buNone/>
              <a:defRPr sz="46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16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992140" y="8824484"/>
            <a:ext cx="396706" cy="322646"/>
          </a:xfrm>
          <a:prstGeom prst="rect">
            <a:avLst/>
          </a:prstGeom>
        </p:spPr>
        <p:txBody>
          <a:bodyPr lIns="22603" tIns="22603" rIns="22603" bIns="22603"/>
          <a:lstStyle>
            <a:lvl1pPr>
              <a:defRPr sz="1800" b="0" i="0">
                <a:latin typeface="Aaux ProLight" pitchFamily="2" charset="0"/>
                <a:ea typeface="Helvetica Neue Thin"/>
                <a:cs typeface="Aaux ProLight" pitchFamily="2" charset="0"/>
                <a:sym typeface="Helvetica Neue Thin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m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1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21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2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b="0" i="0"/>
            </a:lvl1pPr>
            <a:lvl2pPr marL="0" indent="228600" algn="ctr">
              <a:spcBef>
                <a:spcPts val="0"/>
              </a:spcBef>
              <a:buSzTx/>
              <a:buNone/>
              <a:defRPr sz="5200" b="0" i="0"/>
            </a:lvl2pPr>
            <a:lvl3pPr marL="0" indent="457200" algn="ctr">
              <a:spcBef>
                <a:spcPts val="0"/>
              </a:spcBef>
              <a:buSzTx/>
              <a:buNone/>
              <a:defRPr sz="5200" b="0" i="0"/>
            </a:lvl3pPr>
            <a:lvl4pPr marL="0" indent="685800" algn="ctr">
              <a:spcBef>
                <a:spcPts val="0"/>
              </a:spcBef>
              <a:buSzTx/>
              <a:buNone/>
              <a:defRPr sz="5200" b="0" i="0"/>
            </a:lvl4pPr>
            <a:lvl5pPr marL="0" indent="914400" algn="ctr">
              <a:spcBef>
                <a:spcPts val="0"/>
              </a:spcBef>
              <a:buSzTx/>
              <a:buNone/>
              <a:defRPr sz="52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o Título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m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39" name="Texto do Título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4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 b="0" i="0"/>
            </a:lvl1pPr>
            <a:lvl2pPr marL="0" indent="228600" algn="ctr">
              <a:spcBef>
                <a:spcPts val="0"/>
              </a:spcBef>
              <a:buSzTx/>
              <a:buNone/>
              <a:defRPr sz="5200" b="0" i="0"/>
            </a:lvl2pPr>
            <a:lvl3pPr marL="0" indent="457200" algn="ctr">
              <a:spcBef>
                <a:spcPts val="0"/>
              </a:spcBef>
              <a:buSzTx/>
              <a:buNone/>
              <a:defRPr sz="5200" b="0" i="0"/>
            </a:lvl3pPr>
            <a:lvl4pPr marL="0" indent="685800" algn="ctr">
              <a:spcBef>
                <a:spcPts val="0"/>
              </a:spcBef>
              <a:buSzTx/>
              <a:buNone/>
              <a:defRPr sz="5200" b="0" i="0"/>
            </a:lvl4pPr>
            <a:lvl5pPr marL="0" indent="914400" algn="ctr">
              <a:spcBef>
                <a:spcPts val="0"/>
              </a:spcBef>
              <a:buSzTx/>
              <a:buNone/>
              <a:defRPr sz="52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57" name="Nível de Corpo Um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m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66" name="Texto do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67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 b="0" i="0"/>
            </a:lvl1pPr>
            <a:lvl2pPr marL="808264" indent="-465364">
              <a:spcBef>
                <a:spcPts val="4500"/>
              </a:spcBef>
              <a:defRPr sz="3800" b="0" i="0"/>
            </a:lvl2pPr>
            <a:lvl3pPr marL="1151164" indent="-465364">
              <a:spcBef>
                <a:spcPts val="4500"/>
              </a:spcBef>
              <a:defRPr sz="3800" b="0" i="0"/>
            </a:lvl3pPr>
            <a:lvl4pPr marL="1494064" indent="-465364">
              <a:spcBef>
                <a:spcPts val="4500"/>
              </a:spcBef>
              <a:defRPr sz="3800" b="0" i="0"/>
            </a:lvl4pPr>
            <a:lvl5pPr marL="1836964" indent="-465364">
              <a:spcBef>
                <a:spcPts val="4500"/>
              </a:spcBef>
              <a:defRPr sz="3800"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899499" y="13073062"/>
            <a:ext cx="575478" cy="48282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aux ProLight" pitchFamily="2" charset="0"/>
                <a:ea typeface="Aaux ProLight" pitchFamily="2" charset="0"/>
                <a:cs typeface="Aaux ProLight" pitchFamily="2" charset="0"/>
                <a:sym typeface="Helvetica Light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m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4" name="Imagem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5" name="Imagem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 b="0" i="0"/>
            </a:lvl1pPr>
          </a:lstStyle>
          <a:p>
            <a:endParaRPr dirty="0"/>
          </a:p>
        </p:txBody>
      </p:sp>
      <p:sp>
        <p:nvSpPr>
          <p:cNvPr id="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 err="1"/>
              <a:t>Texto</a:t>
            </a:r>
            <a:r>
              <a:rPr dirty="0"/>
              <a:t> do </a:t>
            </a:r>
            <a:r>
              <a:rPr dirty="0" err="1"/>
              <a:t>Título</a:t>
            </a:r>
            <a:endParaRPr dirty="0"/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Um</a:t>
            </a:r>
          </a:p>
          <a:p>
            <a:pPr lvl="1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Dois</a:t>
            </a:r>
            <a:endParaRPr dirty="0"/>
          </a:p>
          <a:p>
            <a:pPr lvl="2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</a:t>
            </a:r>
            <a:r>
              <a:rPr dirty="0" err="1"/>
              <a:t>Três</a:t>
            </a:r>
            <a:endParaRPr dirty="0"/>
          </a:p>
          <a:p>
            <a:pPr lvl="3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Quatro</a:t>
            </a:r>
          </a:p>
          <a:p>
            <a:pPr lvl="4"/>
            <a:r>
              <a:rPr dirty="0" err="1"/>
              <a:t>Nível</a:t>
            </a:r>
            <a:r>
              <a:rPr dirty="0"/>
              <a:t> de </a:t>
            </a:r>
            <a:r>
              <a:rPr dirty="0" err="1"/>
              <a:t>Corpo</a:t>
            </a:r>
            <a:r>
              <a:rPr dirty="0"/>
              <a:t>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899499" y="13073062"/>
            <a:ext cx="575478" cy="48282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 i="0">
                <a:latin typeface="Aaux ProLight" pitchFamily="2" charset="0"/>
                <a:ea typeface="Helvetica Neue Light"/>
                <a:cs typeface="Aaux ProLight" pitchFamily="2" charset="0"/>
                <a:sym typeface="Helvetica Neue Light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Aaux ProMedium" pitchFamily="2" charset="0"/>
          <a:ea typeface="+mn-ea"/>
          <a:cs typeface="+mn-cs"/>
          <a:sym typeface="Helvetica Neue Medium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aux ProRegular" pitchFamily="2" charset="0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aux ProRegular" pitchFamily="2" charset="0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aux ProRegular" pitchFamily="2" charset="0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aux ProRegular" pitchFamily="2" charset="0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Aaux ProRegular" pitchFamily="2" charset="0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4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1.png"/><Relationship Id="rId10" Type="http://schemas.openxmlformats.org/officeDocument/2006/relationships/image" Target="../media/image36.png"/><Relationship Id="rId4" Type="http://schemas.openxmlformats.org/officeDocument/2006/relationships/image" Target="../media/image6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79.png"/><Relationship Id="rId7" Type="http://schemas.openxmlformats.org/officeDocument/2006/relationships/image" Target="../media/image90.png"/><Relationship Id="rId12" Type="http://schemas.openxmlformats.org/officeDocument/2006/relationships/image" Target="../media/image77.png"/><Relationship Id="rId17" Type="http://schemas.openxmlformats.org/officeDocument/2006/relationships/image" Target="../media/image85.png"/><Relationship Id="rId2" Type="http://schemas.openxmlformats.org/officeDocument/2006/relationships/image" Target="../media/image78.png"/><Relationship Id="rId16" Type="http://schemas.openxmlformats.org/officeDocument/2006/relationships/image" Target="../media/image84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8.png"/><Relationship Id="rId11" Type="http://schemas.openxmlformats.org/officeDocument/2006/relationships/image" Target="../media/image68.png"/><Relationship Id="rId5" Type="http://schemas.openxmlformats.org/officeDocument/2006/relationships/image" Target="../media/image87.png"/><Relationship Id="rId15" Type="http://schemas.openxmlformats.org/officeDocument/2006/relationships/image" Target="../media/image83.png"/><Relationship Id="rId10" Type="http://schemas.openxmlformats.org/officeDocument/2006/relationships/image" Target="../media/image93.png"/><Relationship Id="rId19" Type="http://schemas.openxmlformats.org/officeDocument/2006/relationships/image" Target="../media/image89.png"/><Relationship Id="rId4" Type="http://schemas.openxmlformats.org/officeDocument/2006/relationships/image" Target="../media/image80.png"/><Relationship Id="rId9" Type="http://schemas.openxmlformats.org/officeDocument/2006/relationships/image" Target="../media/image92.png"/><Relationship Id="rId1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36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" Type="http://schemas.openxmlformats.org/officeDocument/2006/relationships/image" Target="../media/image109.png"/><Relationship Id="rId21" Type="http://schemas.openxmlformats.org/officeDocument/2006/relationships/image" Target="../media/image121.png"/><Relationship Id="rId7" Type="http://schemas.openxmlformats.org/officeDocument/2006/relationships/image" Target="../media/image113.png"/><Relationship Id="rId12" Type="http://schemas.openxmlformats.org/officeDocument/2006/relationships/image" Target="../media/image104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24" Type="http://schemas.openxmlformats.org/officeDocument/2006/relationships/image" Target="../media/image124.png"/><Relationship Id="rId5" Type="http://schemas.openxmlformats.org/officeDocument/2006/relationships/image" Target="../media/image111.png"/><Relationship Id="rId15" Type="http://schemas.openxmlformats.org/officeDocument/2006/relationships/image" Target="../media/image107.png"/><Relationship Id="rId23" Type="http://schemas.openxmlformats.org/officeDocument/2006/relationships/image" Target="../media/image123.png"/><Relationship Id="rId28" Type="http://schemas.openxmlformats.org/officeDocument/2006/relationships/image" Target="../media/image36.png"/><Relationship Id="rId10" Type="http://schemas.openxmlformats.org/officeDocument/2006/relationships/image" Target="../media/image115.png"/><Relationship Id="rId19" Type="http://schemas.openxmlformats.org/officeDocument/2006/relationships/image" Target="../media/image119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06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" Type="http://schemas.openxmlformats.org/officeDocument/2006/relationships/image" Target="../media/image109.png"/><Relationship Id="rId21" Type="http://schemas.openxmlformats.org/officeDocument/2006/relationships/image" Target="../media/image121.png"/><Relationship Id="rId7" Type="http://schemas.openxmlformats.org/officeDocument/2006/relationships/image" Target="../media/image113.png"/><Relationship Id="rId12" Type="http://schemas.openxmlformats.org/officeDocument/2006/relationships/image" Target="../media/image104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24" Type="http://schemas.openxmlformats.org/officeDocument/2006/relationships/image" Target="../media/image124.png"/><Relationship Id="rId5" Type="http://schemas.openxmlformats.org/officeDocument/2006/relationships/image" Target="../media/image111.png"/><Relationship Id="rId15" Type="http://schemas.openxmlformats.org/officeDocument/2006/relationships/image" Target="../media/image107.png"/><Relationship Id="rId23" Type="http://schemas.openxmlformats.org/officeDocument/2006/relationships/image" Target="../media/image123.png"/><Relationship Id="rId28" Type="http://schemas.openxmlformats.org/officeDocument/2006/relationships/image" Target="../media/image36.png"/><Relationship Id="rId10" Type="http://schemas.openxmlformats.org/officeDocument/2006/relationships/image" Target="../media/image115.png"/><Relationship Id="rId19" Type="http://schemas.openxmlformats.org/officeDocument/2006/relationships/image" Target="../media/image119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06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" Type="http://schemas.openxmlformats.org/officeDocument/2006/relationships/image" Target="../media/image109.png"/><Relationship Id="rId21" Type="http://schemas.openxmlformats.org/officeDocument/2006/relationships/image" Target="../media/image132.png"/><Relationship Id="rId34" Type="http://schemas.openxmlformats.org/officeDocument/2006/relationships/image" Target="../media/image145.png"/><Relationship Id="rId7" Type="http://schemas.openxmlformats.org/officeDocument/2006/relationships/image" Target="../media/image113.png"/><Relationship Id="rId12" Type="http://schemas.openxmlformats.org/officeDocument/2006/relationships/image" Target="../media/image104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31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5" Type="http://schemas.openxmlformats.org/officeDocument/2006/relationships/image" Target="../media/image111.png"/><Relationship Id="rId15" Type="http://schemas.openxmlformats.org/officeDocument/2006/relationships/image" Target="../media/image107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10" Type="http://schemas.openxmlformats.org/officeDocument/2006/relationships/image" Target="../media/image115.pn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" Type="http://schemas.openxmlformats.org/officeDocument/2006/relationships/image" Target="../media/image110.png"/><Relationship Id="rId9" Type="http://schemas.openxmlformats.org/officeDocument/2006/relationships/image" Target="../media/image114.png"/><Relationship Id="rId14" Type="http://schemas.openxmlformats.org/officeDocument/2006/relationships/image" Target="../media/image106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35" Type="http://schemas.openxmlformats.org/officeDocument/2006/relationships/image" Target="../media/image36.png"/><Relationship Id="rId8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5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21" Type="http://schemas.openxmlformats.org/officeDocument/2006/relationships/image" Target="../media/image121.png"/><Relationship Id="rId34" Type="http://schemas.openxmlformats.org/officeDocument/2006/relationships/image" Target="../media/image152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51.png"/><Relationship Id="rId38" Type="http://schemas.openxmlformats.org/officeDocument/2006/relationships/image" Target="../media/image36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20.png"/><Relationship Id="rId29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24" Type="http://schemas.openxmlformats.org/officeDocument/2006/relationships/image" Target="../media/image124.png"/><Relationship Id="rId32" Type="http://schemas.openxmlformats.org/officeDocument/2006/relationships/image" Target="../media/image150.png"/><Relationship Id="rId37" Type="http://schemas.openxmlformats.org/officeDocument/2006/relationships/image" Target="../media/image155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23" Type="http://schemas.openxmlformats.org/officeDocument/2006/relationships/image" Target="../media/image123.png"/><Relationship Id="rId28" Type="http://schemas.openxmlformats.org/officeDocument/2006/relationships/image" Target="../media/image146.png"/><Relationship Id="rId36" Type="http://schemas.openxmlformats.org/officeDocument/2006/relationships/image" Target="../media/image154.png"/><Relationship Id="rId10" Type="http://schemas.openxmlformats.org/officeDocument/2006/relationships/image" Target="../media/image102.png"/><Relationship Id="rId19" Type="http://schemas.openxmlformats.org/officeDocument/2006/relationships/image" Target="../media/image119.png"/><Relationship Id="rId31" Type="http://schemas.openxmlformats.org/officeDocument/2006/relationships/image" Target="../media/image149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48.png"/><Relationship Id="rId35" Type="http://schemas.openxmlformats.org/officeDocument/2006/relationships/image" Target="../media/image153.png"/><Relationship Id="rId8" Type="http://schemas.openxmlformats.org/officeDocument/2006/relationships/image" Target="../media/image100.png"/><Relationship Id="rId3" Type="http://schemas.openxmlformats.org/officeDocument/2006/relationships/image" Target="../media/image9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57.png"/><Relationship Id="rId7" Type="http://schemas.openxmlformats.org/officeDocument/2006/relationships/image" Target="../media/image6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9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8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90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36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0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11" Type="http://schemas.openxmlformats.org/officeDocument/2006/relationships/image" Target="../media/image171.png"/><Relationship Id="rId5" Type="http://schemas.openxmlformats.org/officeDocument/2006/relationships/image" Target="../media/image166.png"/><Relationship Id="rId10" Type="http://schemas.openxmlformats.org/officeDocument/2006/relationships/image" Target="../media/image170.png"/><Relationship Id="rId4" Type="http://schemas.openxmlformats.org/officeDocument/2006/relationships/image" Target="../media/image165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image" Target="../media/image176.png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image" Target="../media/image185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5.png"/><Relationship Id="rId4" Type="http://schemas.openxmlformats.org/officeDocument/2006/relationships/image" Target="../media/image19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5" Type="http://schemas.openxmlformats.org/officeDocument/2006/relationships/image" Target="../media/image199.png"/><Relationship Id="rId4" Type="http://schemas.openxmlformats.org/officeDocument/2006/relationships/image" Target="../media/image19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5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3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001-capa-anbima-fundos.jpg" descr="001-capa-anbima-fundo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41512" y="-39069"/>
            <a:ext cx="24950912" cy="14732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001-titulo-anbima-fundos.png" descr="001-titulo-anbima-fundo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73628" y="2211469"/>
            <a:ext cx="13868401" cy="4850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Retângulo Arredondado"/>
          <p:cNvSpPr/>
          <p:nvPr/>
        </p:nvSpPr>
        <p:spPr>
          <a:xfrm>
            <a:off x="6633716" y="2692069"/>
            <a:ext cx="17430561" cy="10769601"/>
          </a:xfrm>
          <a:prstGeom prst="roundRect">
            <a:avLst>
              <a:gd name="adj" fmla="val 5966"/>
            </a:avLst>
          </a:prstGeom>
          <a:solidFill>
            <a:srgbClr val="9E39A4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77" name="Retângulo Arredondado"/>
          <p:cNvSpPr/>
          <p:nvPr/>
        </p:nvSpPr>
        <p:spPr>
          <a:xfrm>
            <a:off x="466262" y="1765722"/>
            <a:ext cx="6324012" cy="258258"/>
          </a:xfrm>
          <a:prstGeom prst="roundRect">
            <a:avLst>
              <a:gd name="adj" fmla="val 50000"/>
            </a:avLst>
          </a:prstGeom>
          <a:solidFill>
            <a:srgbClr val="29F7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78" name="Retângulo Arredondado"/>
          <p:cNvSpPr/>
          <p:nvPr/>
        </p:nvSpPr>
        <p:spPr>
          <a:xfrm>
            <a:off x="3543763" y="2679369"/>
            <a:ext cx="1270001" cy="1079500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79" name="Retângulo Arredondado"/>
          <p:cNvSpPr/>
          <p:nvPr/>
        </p:nvSpPr>
        <p:spPr>
          <a:xfrm>
            <a:off x="5133644" y="2679369"/>
            <a:ext cx="1180192" cy="10795001"/>
          </a:xfrm>
          <a:prstGeom prst="roundRect">
            <a:avLst>
              <a:gd name="adj" fmla="val 50000"/>
            </a:avLst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80" name="Retângulo Arredondado"/>
          <p:cNvSpPr/>
          <p:nvPr/>
        </p:nvSpPr>
        <p:spPr>
          <a:xfrm>
            <a:off x="1953882" y="2679369"/>
            <a:ext cx="1270001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81" name="Retângulo Arredondado"/>
          <p:cNvSpPr/>
          <p:nvPr/>
        </p:nvSpPr>
        <p:spPr>
          <a:xfrm>
            <a:off x="364066" y="2679369"/>
            <a:ext cx="1269936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82" name="metodologia"/>
          <p:cNvSpPr txBox="1"/>
          <p:nvPr/>
        </p:nvSpPr>
        <p:spPr>
          <a:xfrm>
            <a:off x="396118" y="879659"/>
            <a:ext cx="646430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10000" b="0"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metodologia</a:t>
            </a:r>
          </a:p>
        </p:txBody>
      </p:sp>
      <p:grpSp>
        <p:nvGrpSpPr>
          <p:cNvPr id="385" name="Grupo"/>
          <p:cNvGrpSpPr/>
          <p:nvPr/>
        </p:nvGrpSpPr>
        <p:grpSpPr>
          <a:xfrm>
            <a:off x="607649" y="12406014"/>
            <a:ext cx="782704" cy="805691"/>
            <a:chOff x="0" y="0"/>
            <a:chExt cx="782703" cy="805689"/>
          </a:xfrm>
        </p:grpSpPr>
        <p:sp>
          <p:nvSpPr>
            <p:cNvPr id="383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84" name="1"/>
            <p:cNvSpPr txBox="1"/>
            <p:nvPr/>
          </p:nvSpPr>
          <p:spPr>
            <a:xfrm>
              <a:off x="177103" y="27814"/>
              <a:ext cx="4241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86" name="rua"/>
          <p:cNvSpPr txBox="1"/>
          <p:nvPr/>
        </p:nvSpPr>
        <p:spPr>
          <a:xfrm rot="16200000">
            <a:off x="507861" y="7472031"/>
            <a:ext cx="98234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rua</a:t>
            </a:r>
          </a:p>
        </p:txBody>
      </p:sp>
      <p:grpSp>
        <p:nvGrpSpPr>
          <p:cNvPr id="389" name="Grupo"/>
          <p:cNvGrpSpPr/>
          <p:nvPr/>
        </p:nvGrpSpPr>
        <p:grpSpPr>
          <a:xfrm>
            <a:off x="2197497" y="12406014"/>
            <a:ext cx="782704" cy="805691"/>
            <a:chOff x="0" y="0"/>
            <a:chExt cx="782703" cy="805689"/>
          </a:xfrm>
        </p:grpSpPr>
        <p:sp>
          <p:nvSpPr>
            <p:cNvPr id="387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88" name="2"/>
            <p:cNvSpPr txBox="1"/>
            <p:nvPr/>
          </p:nvSpPr>
          <p:spPr>
            <a:xfrm>
              <a:off x="177103" y="27814"/>
              <a:ext cx="4749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390" name="vivências etnográficas"/>
          <p:cNvSpPr txBox="1"/>
          <p:nvPr/>
        </p:nvSpPr>
        <p:spPr>
          <a:xfrm rot="16200000">
            <a:off x="-272428" y="7472031"/>
            <a:ext cx="5722621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vivências etnográficas</a:t>
            </a:r>
          </a:p>
        </p:txBody>
      </p:sp>
      <p:grpSp>
        <p:nvGrpSpPr>
          <p:cNvPr id="393" name="Grupo"/>
          <p:cNvGrpSpPr/>
          <p:nvPr/>
        </p:nvGrpSpPr>
        <p:grpSpPr>
          <a:xfrm>
            <a:off x="3787411" y="12406014"/>
            <a:ext cx="782704" cy="805691"/>
            <a:chOff x="0" y="0"/>
            <a:chExt cx="782703" cy="805689"/>
          </a:xfrm>
        </p:grpSpPr>
        <p:sp>
          <p:nvSpPr>
            <p:cNvPr id="391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92" name="3"/>
            <p:cNvSpPr txBox="1"/>
            <p:nvPr/>
          </p:nvSpPr>
          <p:spPr>
            <a:xfrm>
              <a:off x="177103" y="27814"/>
              <a:ext cx="4749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394" name="especialistas"/>
          <p:cNvSpPr txBox="1"/>
          <p:nvPr/>
        </p:nvSpPr>
        <p:spPr>
          <a:xfrm rot="16200000">
            <a:off x="2494458" y="7472031"/>
            <a:ext cx="336867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especialistas</a:t>
            </a:r>
          </a:p>
        </p:txBody>
      </p:sp>
      <p:sp>
        <p:nvSpPr>
          <p:cNvPr id="395" name="validação com o target"/>
          <p:cNvSpPr txBox="1"/>
          <p:nvPr/>
        </p:nvSpPr>
        <p:spPr>
          <a:xfrm>
            <a:off x="10077622" y="4641000"/>
            <a:ext cx="7246896" cy="3098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defRPr sz="65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sz="9600" dirty="0" err="1"/>
              <a:t>validação</a:t>
            </a:r>
            <a:r>
              <a:rPr sz="9600" dirty="0"/>
              <a:t> com o target</a:t>
            </a:r>
          </a:p>
        </p:txBody>
      </p:sp>
      <p:grpSp>
        <p:nvGrpSpPr>
          <p:cNvPr id="398" name="Grupo"/>
          <p:cNvGrpSpPr/>
          <p:nvPr/>
        </p:nvGrpSpPr>
        <p:grpSpPr>
          <a:xfrm>
            <a:off x="5376780" y="12406014"/>
            <a:ext cx="782704" cy="805691"/>
            <a:chOff x="0" y="0"/>
            <a:chExt cx="782703" cy="805689"/>
          </a:xfrm>
        </p:grpSpPr>
        <p:sp>
          <p:nvSpPr>
            <p:cNvPr id="396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97" name="4"/>
            <p:cNvSpPr txBox="1"/>
            <p:nvPr/>
          </p:nvSpPr>
          <p:spPr>
            <a:xfrm>
              <a:off x="177103" y="27814"/>
              <a:ext cx="48514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401" name="Grupo"/>
          <p:cNvGrpSpPr/>
          <p:nvPr/>
        </p:nvGrpSpPr>
        <p:grpSpPr>
          <a:xfrm>
            <a:off x="7814235" y="4641000"/>
            <a:ext cx="1981140" cy="2309179"/>
            <a:chOff x="171185" y="-16581"/>
            <a:chExt cx="1981139" cy="2309177"/>
          </a:xfrm>
        </p:grpSpPr>
        <p:sp>
          <p:nvSpPr>
            <p:cNvPr id="399" name="Círculo"/>
            <p:cNvSpPr/>
            <p:nvPr/>
          </p:nvSpPr>
          <p:spPr>
            <a:xfrm>
              <a:off x="171185" y="171185"/>
              <a:ext cx="1981139" cy="198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400" name="5"/>
            <p:cNvSpPr txBox="1"/>
            <p:nvPr/>
          </p:nvSpPr>
          <p:spPr>
            <a:xfrm>
              <a:off x="447551" y="-16581"/>
              <a:ext cx="1410012" cy="2309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914400">
                <a:defRPr sz="1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rPr dirty="0"/>
                <a:t>5</a:t>
              </a:r>
            </a:p>
          </p:txBody>
        </p:sp>
      </p:grpSp>
      <p:sp>
        <p:nvSpPr>
          <p:cNvPr id="402" name="co-working ANBIMA"/>
          <p:cNvSpPr txBox="1"/>
          <p:nvPr/>
        </p:nvSpPr>
        <p:spPr>
          <a:xfrm rot="16200000">
            <a:off x="3217991" y="7459331"/>
            <a:ext cx="499173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co-working ANBIMA</a:t>
            </a:r>
          </a:p>
        </p:txBody>
      </p:sp>
      <p:pic>
        <p:nvPicPr>
          <p:cNvPr id="403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144470" y="2899712"/>
            <a:ext cx="6417734" cy="42848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3" name="Grupo"/>
          <p:cNvGrpSpPr/>
          <p:nvPr/>
        </p:nvGrpSpPr>
        <p:grpSpPr>
          <a:xfrm rot="1241483">
            <a:off x="7093861" y="9780752"/>
            <a:ext cx="5679848" cy="2437697"/>
            <a:chOff x="-861428" y="-207339"/>
            <a:chExt cx="5679847" cy="2437695"/>
          </a:xfrm>
        </p:grpSpPr>
        <p:grpSp>
          <p:nvGrpSpPr>
            <p:cNvPr id="411" name="Grupo"/>
            <p:cNvGrpSpPr/>
            <p:nvPr/>
          </p:nvGrpSpPr>
          <p:grpSpPr>
            <a:xfrm rot="154601">
              <a:off x="-504192" y="-46816"/>
              <a:ext cx="4659910" cy="2077771"/>
              <a:chOff x="0" y="0"/>
              <a:chExt cx="4659908" cy="2077769"/>
            </a:xfrm>
          </p:grpSpPr>
          <p:sp>
            <p:nvSpPr>
              <p:cNvPr id="404" name="Retângulo Arredondado"/>
              <p:cNvSpPr/>
              <p:nvPr/>
            </p:nvSpPr>
            <p:spPr>
              <a:xfrm>
                <a:off x="969892" y="614208"/>
                <a:ext cx="2761509" cy="1463562"/>
              </a:xfrm>
              <a:prstGeom prst="roundRect">
                <a:avLst>
                  <a:gd name="adj" fmla="val 15000"/>
                </a:avLst>
              </a:prstGeom>
              <a:solidFill>
                <a:srgbClr val="236EE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b="0" dirty="0">
                  <a:latin typeface="Aaux ProMedium" pitchFamily="2" charset="0"/>
                </a:endParaRPr>
              </a:p>
            </p:txBody>
          </p:sp>
          <p:sp>
            <p:nvSpPr>
              <p:cNvPr id="405" name="Google Shape;85;p17"/>
              <p:cNvSpPr txBox="1"/>
              <p:nvPr/>
            </p:nvSpPr>
            <p:spPr>
              <a:xfrm>
                <a:off x="1235986" y="1571454"/>
                <a:ext cx="2187935" cy="4416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defTabSz="825500">
                  <a:defRPr sz="34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ideia C</a:t>
                </a:r>
              </a:p>
            </p:txBody>
          </p:sp>
          <p:grpSp>
            <p:nvGrpSpPr>
              <p:cNvPr id="410" name="Grupo"/>
              <p:cNvGrpSpPr/>
              <p:nvPr/>
            </p:nvGrpSpPr>
            <p:grpSpPr>
              <a:xfrm>
                <a:off x="0" y="0"/>
                <a:ext cx="4659909" cy="1519359"/>
                <a:chOff x="0" y="0"/>
                <a:chExt cx="4659908" cy="1519358"/>
              </a:xfrm>
            </p:grpSpPr>
            <p:pic>
              <p:nvPicPr>
                <p:cNvPr id="406" name="Asset 10.png" descr="Asset 10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t="10768"/>
                <a:stretch>
                  <a:fillRect/>
                </a:stretch>
              </p:blipFill>
              <p:spPr>
                <a:xfrm>
                  <a:off x="0" y="0"/>
                  <a:ext cx="4659909" cy="151935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07" name="Comportamento…"/>
                <p:cNvSpPr txBox="1"/>
                <p:nvPr/>
              </p:nvSpPr>
              <p:spPr>
                <a:xfrm>
                  <a:off x="28992" y="407991"/>
                  <a:ext cx="1457782" cy="7084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5500">
                    <a:defRPr sz="14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pPr>
                  <a:r>
                    <a:t>Comportamento </a:t>
                  </a:r>
                </a:p>
                <a:p>
                  <a:pPr defTabSz="825500">
                    <a:defRPr sz="14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pPr>
                  <a:r>
                    <a:t>do consumidor</a:t>
                  </a:r>
                </a:p>
              </p:txBody>
            </p:sp>
            <p:sp>
              <p:nvSpPr>
                <p:cNvPr id="408" name="Oportunidade de mercado"/>
                <p:cNvSpPr txBox="1"/>
                <p:nvPr/>
              </p:nvSpPr>
              <p:spPr>
                <a:xfrm>
                  <a:off x="1693313" y="407991"/>
                  <a:ext cx="1273283" cy="7084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5500">
                    <a:defRPr sz="14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lvl1pPr>
                </a:lstStyle>
                <a:p>
                  <a:r>
                    <a:t>Oportunidade de mercado</a:t>
                  </a:r>
                </a:p>
              </p:txBody>
            </p:sp>
            <p:sp>
              <p:nvSpPr>
                <p:cNvPr id="409" name="Inspiração de outras categorias"/>
                <p:cNvSpPr txBox="1"/>
                <p:nvPr/>
              </p:nvSpPr>
              <p:spPr>
                <a:xfrm>
                  <a:off x="3187630" y="407991"/>
                  <a:ext cx="1457782" cy="70846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5500">
                    <a:defRPr sz="14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lvl1pPr>
                </a:lstStyle>
                <a:p>
                  <a:r>
                    <a:t>Inspiração de outras categorias</a:t>
                  </a:r>
                </a:p>
              </p:txBody>
            </p:sp>
          </p:grpSp>
        </p:grpSp>
        <p:pic>
          <p:nvPicPr>
            <p:cNvPr id="412" name="cosmos-anb ima.png" descr="cosmos-anb ima.png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861429" y="-207340"/>
              <a:ext cx="5679848" cy="24376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3" name="Grupo"/>
          <p:cNvGrpSpPr/>
          <p:nvPr/>
        </p:nvGrpSpPr>
        <p:grpSpPr>
          <a:xfrm rot="20762155">
            <a:off x="9798994" y="11970749"/>
            <a:ext cx="4319355" cy="1692056"/>
            <a:chOff x="40748" y="67240"/>
            <a:chExt cx="4319354" cy="1692055"/>
          </a:xfrm>
        </p:grpSpPr>
        <p:grpSp>
          <p:nvGrpSpPr>
            <p:cNvPr id="421" name="Grupo"/>
            <p:cNvGrpSpPr/>
            <p:nvPr/>
          </p:nvGrpSpPr>
          <p:grpSpPr>
            <a:xfrm rot="21523687">
              <a:off x="234729" y="152040"/>
              <a:ext cx="3332544" cy="1482987"/>
              <a:chOff x="0" y="0"/>
              <a:chExt cx="3332543" cy="1482985"/>
            </a:xfrm>
          </p:grpSpPr>
          <p:pic>
            <p:nvPicPr>
              <p:cNvPr id="414" name="Imagem" descr="Imagem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76229" y="967242"/>
                <a:ext cx="1980085" cy="51574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419" name="Grupo"/>
              <p:cNvGrpSpPr/>
              <p:nvPr/>
            </p:nvGrpSpPr>
            <p:grpSpPr>
              <a:xfrm>
                <a:off x="0" y="0"/>
                <a:ext cx="3332544" cy="1086573"/>
                <a:chOff x="0" y="0"/>
                <a:chExt cx="3332543" cy="1086572"/>
              </a:xfrm>
            </p:grpSpPr>
            <p:pic>
              <p:nvPicPr>
                <p:cNvPr id="415" name="Asset 10.png" descr="Asset 10.png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rcRect t="10768"/>
                <a:stretch>
                  <a:fillRect/>
                </a:stretch>
              </p:blipFill>
              <p:spPr>
                <a:xfrm>
                  <a:off x="0" y="0"/>
                  <a:ext cx="3332544" cy="108657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416" name="Comportamento…"/>
                <p:cNvSpPr txBox="1"/>
                <p:nvPr/>
              </p:nvSpPr>
              <p:spPr>
                <a:xfrm>
                  <a:off x="20733" y="291776"/>
                  <a:ext cx="1042537" cy="5066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/>
                <a:p>
                  <a:pPr defTabSz="825500">
                    <a:defRPr sz="10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pPr>
                  <a:r>
                    <a:t>Comportamento </a:t>
                  </a:r>
                </a:p>
                <a:p>
                  <a:pPr defTabSz="825500">
                    <a:defRPr sz="10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pPr>
                  <a:r>
                    <a:t>do consumidor</a:t>
                  </a:r>
                </a:p>
              </p:txBody>
            </p:sp>
            <p:sp>
              <p:nvSpPr>
                <p:cNvPr id="417" name="Oportunidade de mercado"/>
                <p:cNvSpPr txBox="1"/>
                <p:nvPr/>
              </p:nvSpPr>
              <p:spPr>
                <a:xfrm>
                  <a:off x="1210976" y="291776"/>
                  <a:ext cx="910591" cy="5066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5500">
                    <a:defRPr sz="10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lvl1pPr>
                </a:lstStyle>
                <a:p>
                  <a:r>
                    <a:t>Oportunidade de mercado</a:t>
                  </a:r>
                </a:p>
              </p:txBody>
            </p:sp>
            <p:sp>
              <p:nvSpPr>
                <p:cNvPr id="418" name="Inspiração de outras categorias"/>
                <p:cNvSpPr txBox="1"/>
                <p:nvPr/>
              </p:nvSpPr>
              <p:spPr>
                <a:xfrm>
                  <a:off x="2279640" y="291776"/>
                  <a:ext cx="1042537" cy="50665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71437" tIns="71437" rIns="71437" bIns="71437" numCol="1" anchor="ctr">
                  <a:noAutofit/>
                </a:bodyPr>
                <a:lstStyle>
                  <a:lvl1pPr defTabSz="825500">
                    <a:defRPr sz="1000" b="0">
                      <a:solidFill>
                        <a:srgbClr val="08144C"/>
                      </a:solidFill>
                      <a:latin typeface="Korb-Bold"/>
                      <a:ea typeface="Korb-Bold"/>
                      <a:cs typeface="Korb-Bold"/>
                      <a:sym typeface="Korb-Bold"/>
                    </a:defRPr>
                  </a:lvl1pPr>
                </a:lstStyle>
                <a:p>
                  <a:r>
                    <a:t>Inspiração de outras categorias</a:t>
                  </a:r>
                </a:p>
              </p:txBody>
            </p:sp>
          </p:grpSp>
          <p:sp>
            <p:nvSpPr>
              <p:cNvPr id="420" name="Google Shape;85;p17"/>
              <p:cNvSpPr txBox="1"/>
              <p:nvPr/>
            </p:nvSpPr>
            <p:spPr>
              <a:xfrm>
                <a:off x="1008569" y="1122688"/>
                <a:ext cx="1315405" cy="316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dist="42113" dir="1740480" rotWithShape="0">
                  <a:srgbClr val="71CFA0"/>
                </a:outerShdw>
              </a:effectLst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t">
                <a:noAutofit/>
              </a:bodyPr>
              <a:lstStyle>
                <a:lvl1pPr defTabSz="825500">
                  <a:defRPr sz="16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ideia A</a:t>
                </a:r>
              </a:p>
            </p:txBody>
          </p:sp>
        </p:grpSp>
        <p:pic>
          <p:nvPicPr>
            <p:cNvPr id="422" name="cosmos-anb ima.png" descr="cosmos-anb ima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0748" y="67240"/>
              <a:ext cx="4319356" cy="16920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24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rcRect l="18118" t="8942" r="17425"/>
          <a:stretch>
            <a:fillRect/>
          </a:stretch>
        </p:blipFill>
        <p:spPr>
          <a:xfrm rot="2101377">
            <a:off x="22984397" y="7222232"/>
            <a:ext cx="1100535" cy="1038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7" y="0"/>
                </a:moveTo>
                <a:lnTo>
                  <a:pt x="7361" y="710"/>
                </a:lnTo>
                <a:lnTo>
                  <a:pt x="685" y="4335"/>
                </a:lnTo>
                <a:lnTo>
                  <a:pt x="0" y="10346"/>
                </a:lnTo>
                <a:lnTo>
                  <a:pt x="3575" y="18116"/>
                </a:lnTo>
                <a:lnTo>
                  <a:pt x="8265" y="21600"/>
                </a:lnTo>
                <a:lnTo>
                  <a:pt x="14262" y="21600"/>
                </a:lnTo>
                <a:lnTo>
                  <a:pt x="17892" y="18008"/>
                </a:lnTo>
                <a:lnTo>
                  <a:pt x="21600" y="8686"/>
                </a:lnTo>
                <a:lnTo>
                  <a:pt x="18539" y="2593"/>
                </a:lnTo>
                <a:lnTo>
                  <a:pt x="14364" y="281"/>
                </a:lnTo>
                <a:lnTo>
                  <a:pt x="11567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29" name="rec"/>
          <p:cNvGrpSpPr/>
          <p:nvPr/>
        </p:nvGrpSpPr>
        <p:grpSpPr>
          <a:xfrm rot="1565253">
            <a:off x="15708198" y="9991742"/>
            <a:ext cx="1371788" cy="2390529"/>
            <a:chOff x="-46360" y="0"/>
            <a:chExt cx="1371787" cy="2390527"/>
          </a:xfrm>
        </p:grpSpPr>
        <p:grpSp>
          <p:nvGrpSpPr>
            <p:cNvPr id="427" name="Círculo"/>
            <p:cNvGrpSpPr/>
            <p:nvPr/>
          </p:nvGrpSpPr>
          <p:grpSpPr>
            <a:xfrm rot="861738">
              <a:off x="22748" y="1683888"/>
              <a:ext cx="637532" cy="637532"/>
              <a:chOff x="0" y="0"/>
              <a:chExt cx="637531" cy="637531"/>
            </a:xfrm>
          </p:grpSpPr>
          <p:sp>
            <p:nvSpPr>
              <p:cNvPr id="426" name="Círculo"/>
              <p:cNvSpPr/>
              <p:nvPr/>
            </p:nvSpPr>
            <p:spPr>
              <a:xfrm>
                <a:off x="38100" y="38100"/>
                <a:ext cx="561332" cy="561332"/>
              </a:xfrm>
              <a:prstGeom prst="ellipse">
                <a:avLst/>
              </a:prstGeom>
              <a:gradFill flip="none" rotWithShape="1">
                <a:gsLst>
                  <a:gs pos="0">
                    <a:srgbClr val="00FCC5"/>
                  </a:gs>
                  <a:gs pos="100000">
                    <a:srgbClr val="00DEAF"/>
                  </a:gs>
                </a:gsLst>
                <a:lin ang="3050302" scaled="0"/>
              </a:gra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b="0" dirty="0">
                  <a:latin typeface="Aaux ProMedium" pitchFamily="2" charset="0"/>
                </a:endParaRPr>
              </a:p>
            </p:txBody>
          </p:sp>
          <p:pic>
            <p:nvPicPr>
              <p:cNvPr id="425" name="Círculo" descr="Círculo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637532" cy="637532"/>
              </a:xfrm>
              <a:prstGeom prst="rect">
                <a:avLst/>
              </a:prstGeom>
              <a:effectLst/>
            </p:spPr>
          </p:pic>
        </p:grpSp>
        <p:pic>
          <p:nvPicPr>
            <p:cNvPr id="428" name="rec-anbima.png" descr="rec-anbima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60770" y="0"/>
              <a:ext cx="1264658" cy="1885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30" name="009-funil-target.png" descr="009-funil-target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666203" y="7819411"/>
            <a:ext cx="11757074" cy="6828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rcRect l="18118" t="8942" r="17426" b="1"/>
          <a:stretch>
            <a:fillRect/>
          </a:stretch>
        </p:blipFill>
        <p:spPr>
          <a:xfrm rot="19076175">
            <a:off x="16783329" y="1149792"/>
            <a:ext cx="2620963" cy="24721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5" y="0"/>
                </a:moveTo>
                <a:lnTo>
                  <a:pt x="7362" y="707"/>
                </a:lnTo>
                <a:lnTo>
                  <a:pt x="687" y="4335"/>
                </a:lnTo>
                <a:lnTo>
                  <a:pt x="0" y="10347"/>
                </a:lnTo>
                <a:lnTo>
                  <a:pt x="3578" y="18118"/>
                </a:lnTo>
                <a:lnTo>
                  <a:pt x="8265" y="21600"/>
                </a:lnTo>
                <a:lnTo>
                  <a:pt x="14270" y="21600"/>
                </a:lnTo>
                <a:lnTo>
                  <a:pt x="17898" y="18008"/>
                </a:lnTo>
                <a:lnTo>
                  <a:pt x="21600" y="8683"/>
                </a:lnTo>
                <a:lnTo>
                  <a:pt x="18535" y="2590"/>
                </a:lnTo>
                <a:lnTo>
                  <a:pt x="14368" y="281"/>
                </a:lnTo>
                <a:lnTo>
                  <a:pt x="11565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2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rcRect l="18118" t="8942" r="17419" b="1"/>
          <a:stretch>
            <a:fillRect/>
          </a:stretch>
        </p:blipFill>
        <p:spPr>
          <a:xfrm rot="12901376" flipH="1">
            <a:off x="22449433" y="277794"/>
            <a:ext cx="2357836" cy="22236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2" y="0"/>
                </a:moveTo>
                <a:lnTo>
                  <a:pt x="7362" y="705"/>
                </a:lnTo>
                <a:lnTo>
                  <a:pt x="687" y="4333"/>
                </a:lnTo>
                <a:lnTo>
                  <a:pt x="0" y="10347"/>
                </a:lnTo>
                <a:lnTo>
                  <a:pt x="3578" y="18119"/>
                </a:lnTo>
                <a:lnTo>
                  <a:pt x="8264" y="21600"/>
                </a:lnTo>
                <a:lnTo>
                  <a:pt x="14267" y="21600"/>
                </a:lnTo>
                <a:lnTo>
                  <a:pt x="17895" y="18007"/>
                </a:lnTo>
                <a:lnTo>
                  <a:pt x="21600" y="8685"/>
                </a:lnTo>
                <a:lnTo>
                  <a:pt x="18531" y="2591"/>
                </a:lnTo>
                <a:lnTo>
                  <a:pt x="14365" y="281"/>
                </a:lnTo>
                <a:lnTo>
                  <a:pt x="1156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3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rcRect l="18118" t="8942" r="17418" b="9"/>
          <a:stretch>
            <a:fillRect/>
          </a:stretch>
        </p:blipFill>
        <p:spPr>
          <a:xfrm rot="2101377">
            <a:off x="20004450" y="651294"/>
            <a:ext cx="1595042" cy="15041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0" y="0"/>
                </a:moveTo>
                <a:lnTo>
                  <a:pt x="7363" y="707"/>
                </a:lnTo>
                <a:lnTo>
                  <a:pt x="688" y="4331"/>
                </a:lnTo>
                <a:lnTo>
                  <a:pt x="0" y="10350"/>
                </a:lnTo>
                <a:lnTo>
                  <a:pt x="3574" y="18118"/>
                </a:lnTo>
                <a:lnTo>
                  <a:pt x="8261" y="21600"/>
                </a:lnTo>
                <a:lnTo>
                  <a:pt x="14269" y="21600"/>
                </a:lnTo>
                <a:lnTo>
                  <a:pt x="17892" y="18009"/>
                </a:lnTo>
                <a:lnTo>
                  <a:pt x="21600" y="8686"/>
                </a:lnTo>
                <a:lnTo>
                  <a:pt x="18531" y="2593"/>
                </a:lnTo>
                <a:lnTo>
                  <a:pt x="14366" y="279"/>
                </a:lnTo>
                <a:lnTo>
                  <a:pt x="1156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4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rcRect l="18118" t="8942" r="17425"/>
          <a:stretch>
            <a:fillRect/>
          </a:stretch>
        </p:blipFill>
        <p:spPr>
          <a:xfrm rot="19438594">
            <a:off x="18510570" y="-107661"/>
            <a:ext cx="1100535" cy="1038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7" y="0"/>
                </a:moveTo>
                <a:lnTo>
                  <a:pt x="7361" y="710"/>
                </a:lnTo>
                <a:lnTo>
                  <a:pt x="685" y="4335"/>
                </a:lnTo>
                <a:lnTo>
                  <a:pt x="0" y="10346"/>
                </a:lnTo>
                <a:lnTo>
                  <a:pt x="3575" y="18116"/>
                </a:lnTo>
                <a:lnTo>
                  <a:pt x="8265" y="21600"/>
                </a:lnTo>
                <a:lnTo>
                  <a:pt x="14262" y="21600"/>
                </a:lnTo>
                <a:lnTo>
                  <a:pt x="17892" y="18008"/>
                </a:lnTo>
                <a:lnTo>
                  <a:pt x="21600" y="8686"/>
                </a:lnTo>
                <a:lnTo>
                  <a:pt x="18539" y="2593"/>
                </a:lnTo>
                <a:lnTo>
                  <a:pt x="14364" y="281"/>
                </a:lnTo>
                <a:lnTo>
                  <a:pt x="11567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35" name="diamante-anbima.png" descr="diamante-anbima.png"/>
          <p:cNvPicPr>
            <a:picLocks noChangeAspect="1"/>
          </p:cNvPicPr>
          <p:nvPr/>
        </p:nvPicPr>
        <p:blipFill>
          <a:blip r:embed="rId2">
            <a:extLst/>
          </a:blip>
          <a:srcRect l="18118" t="8942" r="17435"/>
          <a:stretch>
            <a:fillRect/>
          </a:stretch>
        </p:blipFill>
        <p:spPr>
          <a:xfrm rot="6566322">
            <a:off x="21648745" y="-166230"/>
            <a:ext cx="856458" cy="8079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61" y="0"/>
                </a:moveTo>
                <a:lnTo>
                  <a:pt x="7367" y="711"/>
                </a:lnTo>
                <a:lnTo>
                  <a:pt x="691" y="4328"/>
                </a:lnTo>
                <a:lnTo>
                  <a:pt x="0" y="10344"/>
                </a:lnTo>
                <a:lnTo>
                  <a:pt x="3573" y="18120"/>
                </a:lnTo>
                <a:lnTo>
                  <a:pt x="8268" y="21600"/>
                </a:lnTo>
                <a:lnTo>
                  <a:pt x="14273" y="21600"/>
                </a:lnTo>
                <a:lnTo>
                  <a:pt x="17897" y="18004"/>
                </a:lnTo>
                <a:lnTo>
                  <a:pt x="21600" y="8689"/>
                </a:lnTo>
                <a:lnTo>
                  <a:pt x="18537" y="2589"/>
                </a:lnTo>
                <a:lnTo>
                  <a:pt x="14373" y="286"/>
                </a:lnTo>
                <a:lnTo>
                  <a:pt x="11561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3" name="Grupo"/>
          <p:cNvGrpSpPr/>
          <p:nvPr/>
        </p:nvGrpSpPr>
        <p:grpSpPr>
          <a:xfrm rot="20353667">
            <a:off x="6983600" y="12496392"/>
            <a:ext cx="2484829" cy="1116730"/>
            <a:chOff x="0" y="0"/>
            <a:chExt cx="2484828" cy="1116729"/>
          </a:xfrm>
        </p:grpSpPr>
        <p:sp>
          <p:nvSpPr>
            <p:cNvPr id="436" name="Retângulo Arredondado"/>
            <p:cNvSpPr/>
            <p:nvPr/>
          </p:nvSpPr>
          <p:spPr>
            <a:xfrm>
              <a:off x="508517" y="336306"/>
              <a:ext cx="1472535" cy="780424"/>
            </a:xfrm>
            <a:prstGeom prst="roundRect">
              <a:avLst>
                <a:gd name="adj" fmla="val 15000"/>
              </a:avLst>
            </a:prstGeom>
            <a:solidFill>
              <a:srgbClr val="11C8E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437" name="Google Shape;85;p17"/>
            <p:cNvSpPr txBox="1"/>
            <p:nvPr/>
          </p:nvSpPr>
          <p:spPr>
            <a:xfrm>
              <a:off x="628957" y="841569"/>
              <a:ext cx="1226915" cy="2318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1300" b="0">
                  <a:solidFill>
                    <a:srgbClr val="08144C"/>
                  </a:solidFill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ideia B</a:t>
              </a:r>
            </a:p>
          </p:txBody>
        </p:sp>
        <p:grpSp>
          <p:nvGrpSpPr>
            <p:cNvPr id="442" name="Grupo"/>
            <p:cNvGrpSpPr/>
            <p:nvPr/>
          </p:nvGrpSpPr>
          <p:grpSpPr>
            <a:xfrm>
              <a:off x="0" y="0"/>
              <a:ext cx="2484829" cy="810176"/>
              <a:chOff x="0" y="0"/>
              <a:chExt cx="2484828" cy="810175"/>
            </a:xfrm>
          </p:grpSpPr>
          <p:pic>
            <p:nvPicPr>
              <p:cNvPr id="438" name="Asset 10.png" descr="Asset 10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t="10768"/>
              <a:stretch>
                <a:fillRect/>
              </a:stretch>
            </p:blipFill>
            <p:spPr>
              <a:xfrm>
                <a:off x="0" y="0"/>
                <a:ext cx="2484829" cy="81017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39" name="Comportamento…"/>
              <p:cNvSpPr txBox="1"/>
              <p:nvPr/>
            </p:nvSpPr>
            <p:spPr>
              <a:xfrm>
                <a:off x="15459" y="217555"/>
                <a:ext cx="777342" cy="377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5500">
                  <a:defRPr sz="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Comportamento </a:t>
                </a:r>
              </a:p>
              <a:p>
                <a:pPr defTabSz="825500">
                  <a:defRPr sz="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do consumidor</a:t>
                </a:r>
              </a:p>
            </p:txBody>
          </p:sp>
          <p:sp>
            <p:nvSpPr>
              <p:cNvPr id="440" name="Oportunidade de mercado"/>
              <p:cNvSpPr txBox="1"/>
              <p:nvPr/>
            </p:nvSpPr>
            <p:spPr>
              <a:xfrm>
                <a:off x="902934" y="217555"/>
                <a:ext cx="678960" cy="377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Oportunidade de mercado</a:t>
                </a:r>
              </a:p>
            </p:txBody>
          </p:sp>
          <p:sp>
            <p:nvSpPr>
              <p:cNvPr id="441" name="Inspiração de outras categorias"/>
              <p:cNvSpPr txBox="1"/>
              <p:nvPr/>
            </p:nvSpPr>
            <p:spPr>
              <a:xfrm>
                <a:off x="1699757" y="217555"/>
                <a:ext cx="777342" cy="3777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Inspiração de outras categorias</a:t>
                </a:r>
              </a:p>
            </p:txBody>
          </p:sp>
        </p:grpSp>
      </p:grpSp>
      <p:grpSp>
        <p:nvGrpSpPr>
          <p:cNvPr id="448" name="sp"/>
          <p:cNvGrpSpPr/>
          <p:nvPr/>
        </p:nvGrpSpPr>
        <p:grpSpPr>
          <a:xfrm rot="20867137">
            <a:off x="12409039" y="9315992"/>
            <a:ext cx="1569623" cy="2312309"/>
            <a:chOff x="0" y="0"/>
            <a:chExt cx="1569622" cy="2312308"/>
          </a:xfrm>
        </p:grpSpPr>
        <p:grpSp>
          <p:nvGrpSpPr>
            <p:cNvPr id="446" name="Círculo"/>
            <p:cNvGrpSpPr/>
            <p:nvPr/>
          </p:nvGrpSpPr>
          <p:grpSpPr>
            <a:xfrm>
              <a:off x="932090" y="1674777"/>
              <a:ext cx="637533" cy="637532"/>
              <a:chOff x="0" y="0"/>
              <a:chExt cx="637531" cy="637531"/>
            </a:xfrm>
          </p:grpSpPr>
          <p:sp>
            <p:nvSpPr>
              <p:cNvPr id="445" name="Círculo"/>
              <p:cNvSpPr/>
              <p:nvPr/>
            </p:nvSpPr>
            <p:spPr>
              <a:xfrm>
                <a:off x="38100" y="38100"/>
                <a:ext cx="561332" cy="561332"/>
              </a:xfrm>
              <a:prstGeom prst="ellipse">
                <a:avLst/>
              </a:prstGeom>
              <a:gradFill flip="none" rotWithShape="1">
                <a:gsLst>
                  <a:gs pos="0">
                    <a:srgbClr val="00FCC5"/>
                  </a:gs>
                  <a:gs pos="100000">
                    <a:srgbClr val="00DEAF"/>
                  </a:gs>
                </a:gsLst>
                <a:lin ang="3050302" scaled="0"/>
              </a:gra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b="0" dirty="0">
                  <a:latin typeface="Aaux ProMedium" pitchFamily="2" charset="0"/>
                </a:endParaRPr>
              </a:p>
            </p:txBody>
          </p:sp>
          <p:pic>
            <p:nvPicPr>
              <p:cNvPr id="444" name="Círculo" descr="Círculo"/>
              <p:cNvPicPr>
                <a:picLocks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0" y="0"/>
                <a:ext cx="637532" cy="637532"/>
              </a:xfrm>
              <a:prstGeom prst="rect">
                <a:avLst/>
              </a:prstGeom>
              <a:effectLst/>
            </p:spPr>
          </p:pic>
        </p:grpSp>
        <p:pic>
          <p:nvPicPr>
            <p:cNvPr id="447" name="sp-anbima.png" descr="sp-anbima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1323223" cy="1885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9" name="droppedImage.pdf" descr="droppedImage.pdf"/>
          <p:cNvPicPr>
            <a:picLocks noChangeAspect="1"/>
          </p:cNvPicPr>
          <p:nvPr/>
        </p:nvPicPr>
        <p:blipFill>
          <a:blip r:embed="rId10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Fotos do retorno"/>
          <p:cNvSpPr txBox="1"/>
          <p:nvPr/>
        </p:nvSpPr>
        <p:spPr>
          <a:xfrm>
            <a:off x="9420992" y="5497642"/>
            <a:ext cx="3068147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7860"/>
                </a:solidFill>
              </a:defRPr>
            </a:lvl1pPr>
          </a:lstStyle>
          <a:p>
            <a:r>
              <a:rPr b="0" dirty="0" err="1">
                <a:latin typeface="Aaux ProRegular" pitchFamily="2" charset="0"/>
              </a:rPr>
              <a:t>Fotos</a:t>
            </a:r>
            <a:r>
              <a:rPr b="0" dirty="0">
                <a:latin typeface="Aaux ProRegular" pitchFamily="2" charset="0"/>
              </a:rPr>
              <a:t> do </a:t>
            </a:r>
            <a:r>
              <a:rPr b="0" dirty="0" err="1">
                <a:latin typeface="Aaux ProRegular" pitchFamily="2" charset="0"/>
              </a:rPr>
              <a:t>retorno</a:t>
            </a:r>
            <a:endParaRPr b="0" dirty="0">
              <a:latin typeface="Aaux ProRegular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03C7261F-3169-684C-9C1C-319B82F62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Retângulo Arredondado"/>
          <p:cNvSpPr/>
          <p:nvPr/>
        </p:nvSpPr>
        <p:spPr>
          <a:xfrm>
            <a:off x="4432226" y="3795109"/>
            <a:ext cx="5878631" cy="593334"/>
          </a:xfrm>
          <a:prstGeom prst="roundRect">
            <a:avLst>
              <a:gd name="adj" fmla="val 50000"/>
            </a:avLst>
          </a:prstGeom>
          <a:solidFill>
            <a:srgbClr val="FA434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54" name="Google Shape;98;p19"/>
          <p:cNvSpPr txBox="1"/>
          <p:nvPr/>
        </p:nvSpPr>
        <p:spPr>
          <a:xfrm>
            <a:off x="4416806" y="2148379"/>
            <a:ext cx="6762389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 defTabSz="825500">
              <a:defRPr sz="65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rPr sz="16500" dirty="0"/>
              <a:t>o </a:t>
            </a:r>
            <a:r>
              <a:rPr sz="16500" dirty="0" err="1"/>
              <a:t>filtro</a:t>
            </a:r>
            <a:r>
              <a:rPr sz="16500" dirty="0"/>
              <a:t> </a:t>
            </a:r>
          </a:p>
        </p:txBody>
      </p:sp>
      <p:sp>
        <p:nvSpPr>
          <p:cNvPr id="455" name="Oval"/>
          <p:cNvSpPr/>
          <p:nvPr/>
        </p:nvSpPr>
        <p:spPr>
          <a:xfrm>
            <a:off x="10986159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56" name="Oval"/>
          <p:cNvSpPr/>
          <p:nvPr/>
        </p:nvSpPr>
        <p:spPr>
          <a:xfrm>
            <a:off x="9628872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57" name="Oval"/>
          <p:cNvSpPr/>
          <p:nvPr/>
        </p:nvSpPr>
        <p:spPr>
          <a:xfrm>
            <a:off x="8127575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58" name="Oval"/>
          <p:cNvSpPr/>
          <p:nvPr/>
        </p:nvSpPr>
        <p:spPr>
          <a:xfrm>
            <a:off x="6565048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59" name="Oval"/>
          <p:cNvSpPr/>
          <p:nvPr/>
        </p:nvSpPr>
        <p:spPr>
          <a:xfrm>
            <a:off x="5028672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0" name="Oval"/>
          <p:cNvSpPr/>
          <p:nvPr/>
        </p:nvSpPr>
        <p:spPr>
          <a:xfrm>
            <a:off x="3480773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1" name="Oval"/>
          <p:cNvSpPr/>
          <p:nvPr/>
        </p:nvSpPr>
        <p:spPr>
          <a:xfrm>
            <a:off x="2082125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2" name="Oval"/>
          <p:cNvSpPr/>
          <p:nvPr/>
        </p:nvSpPr>
        <p:spPr>
          <a:xfrm>
            <a:off x="12584348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3" name="Oval"/>
          <p:cNvSpPr/>
          <p:nvPr/>
        </p:nvSpPr>
        <p:spPr>
          <a:xfrm>
            <a:off x="14060599" y="10716096"/>
            <a:ext cx="868337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4" name="Oval"/>
          <p:cNvSpPr/>
          <p:nvPr/>
        </p:nvSpPr>
        <p:spPr>
          <a:xfrm>
            <a:off x="15536848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5" name="Oval"/>
          <p:cNvSpPr/>
          <p:nvPr/>
        </p:nvSpPr>
        <p:spPr>
          <a:xfrm>
            <a:off x="17029582" y="10716096"/>
            <a:ext cx="868337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6" name="Oval"/>
          <p:cNvSpPr/>
          <p:nvPr/>
        </p:nvSpPr>
        <p:spPr>
          <a:xfrm>
            <a:off x="18603648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7" name="Oval"/>
          <p:cNvSpPr/>
          <p:nvPr/>
        </p:nvSpPr>
        <p:spPr>
          <a:xfrm>
            <a:off x="20050771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68" name="Oval"/>
          <p:cNvSpPr/>
          <p:nvPr/>
        </p:nvSpPr>
        <p:spPr>
          <a:xfrm>
            <a:off x="21604369" y="10716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469" name="pessoa-01.png" descr="pessoa-0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888165" y="6936839"/>
            <a:ext cx="1285978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0" name="pessoa-02.png" descr="pessoa-0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41804" y="6958641"/>
            <a:ext cx="1285699" cy="388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71" name="pessoa-03.png" descr="pessoa-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263044" y="7015551"/>
            <a:ext cx="1568786" cy="382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2" name="pessoa-04.png" descr="pessoa-0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951173" y="6877809"/>
            <a:ext cx="1163691" cy="396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73" name="pessoa-05.png" descr="pessoa-05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480773" y="7059197"/>
            <a:ext cx="1017737" cy="37829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essoa-06.png" descr="pessoa-06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418494" y="6936839"/>
            <a:ext cx="1238641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pessoa-07.png" descr="pessoa-07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19359" y="6996155"/>
            <a:ext cx="1388541" cy="3846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essoa-08.png" descr="pessoa-08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5408843" y="6936839"/>
            <a:ext cx="1238642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essoa-09.png" descr="pessoa-09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328697" y="6893569"/>
            <a:ext cx="1341203" cy="3948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essoa-10.png" descr="pessoa-10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7798001" y="6881821"/>
            <a:ext cx="1412209" cy="3960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9" name="pessoa-11.png" descr="pessoa-1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361167" y="7015812"/>
            <a:ext cx="1295480" cy="3826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0" name="pessoa-12.png" descr="pessoa-12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456344" y="6936839"/>
            <a:ext cx="1124244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81" name="pessoa-13.png" descr="pessoa-13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909972" y="6956611"/>
            <a:ext cx="1226807" cy="3885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essoa-14.png" descr="pessoa-14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5008356" y="7015927"/>
            <a:ext cx="1140023" cy="3826374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Nesse projeto, utilizamos um filtro mais específico: pessoas que conseguem chegar ao final do mês com dinheiro sobrando.   Esse cara pode ser tanto o empresário dos milhões (que planeja guardar parte do dinheiro de seu negócio para investir), como também o cara que faz ginástica para pagar as contas e fechar no azul.   O importante era conversar com pessoas que tivessem algum potencial investidor."/>
          <p:cNvSpPr txBox="1"/>
          <p:nvPr/>
        </p:nvSpPr>
        <p:spPr>
          <a:xfrm>
            <a:off x="30083804" y="1896615"/>
            <a:ext cx="10718114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t>Nesse projeto, utilizamos um filtro mais específico: pessoas que conseguem chegar ao final do mês com dinheiro sobrando. </a:t>
            </a:r>
            <a:br/>
            <a:br/>
            <a:r>
              <a:t>Esse cara pode ser tanto o empresário dos milhões (que planeja guardar parte do dinheiro de seu negócio para investir), como também o cara que faz ginástica para pagar as contas e fechar no azul. </a:t>
            </a:r>
            <a:br/>
            <a:br/>
            <a:r>
              <a:t>O importante era conversar com pessoas que tivessem algum potencial investidor.</a:t>
            </a:r>
          </a:p>
        </p:txBody>
      </p:sp>
      <p:pic>
        <p:nvPicPr>
          <p:cNvPr id="484" name="droppedImage.pdf" descr="droppedImage.pdf"/>
          <p:cNvPicPr>
            <a:picLocks noChangeAspect="1"/>
          </p:cNvPicPr>
          <p:nvPr/>
        </p:nvPicPr>
        <p:blipFill>
          <a:blip r:embed="rId16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61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essoas que conseguem chegar ao final do mês com dinheiro sobrando."/>
          <p:cNvSpPr txBox="1"/>
          <p:nvPr/>
        </p:nvSpPr>
        <p:spPr>
          <a:xfrm>
            <a:off x="3288583" y="2600226"/>
            <a:ext cx="2043534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lang="en-US" sz="4800" dirty="0" err="1"/>
              <a:t>P</a:t>
            </a:r>
            <a:r>
              <a:rPr sz="4800" dirty="0" err="1"/>
              <a:t>essoas</a:t>
            </a:r>
            <a:r>
              <a:rPr sz="4800" dirty="0"/>
              <a:t> que </a:t>
            </a:r>
            <a:r>
              <a:rPr sz="4800" dirty="0" err="1"/>
              <a:t>conseguem</a:t>
            </a:r>
            <a:r>
              <a:rPr sz="4800" dirty="0"/>
              <a:t> </a:t>
            </a:r>
            <a:r>
              <a:rPr sz="4800" dirty="0" err="1"/>
              <a:t>chegar</a:t>
            </a:r>
            <a:r>
              <a:rPr sz="4800" dirty="0"/>
              <a:t> </a:t>
            </a:r>
            <a:r>
              <a:rPr sz="4800" dirty="0" err="1"/>
              <a:t>ao</a:t>
            </a:r>
            <a:r>
              <a:rPr sz="4800" dirty="0"/>
              <a:t> final do </a:t>
            </a:r>
            <a:r>
              <a:rPr sz="4800" dirty="0" err="1"/>
              <a:t>mês</a:t>
            </a:r>
            <a:r>
              <a:rPr sz="4800" dirty="0"/>
              <a:t> com </a:t>
            </a:r>
            <a:r>
              <a:rPr sz="4800" dirty="0" err="1"/>
              <a:t>dinheiro</a:t>
            </a:r>
            <a:r>
              <a:rPr sz="4800" dirty="0"/>
              <a:t> </a:t>
            </a:r>
            <a:r>
              <a:rPr sz="4800" dirty="0" err="1"/>
              <a:t>sobrando</a:t>
            </a:r>
            <a:r>
              <a:rPr sz="4800" dirty="0"/>
              <a:t>.</a:t>
            </a:r>
          </a:p>
        </p:txBody>
      </p:sp>
      <p:sp>
        <p:nvSpPr>
          <p:cNvPr id="487" name="Oval"/>
          <p:cNvSpPr/>
          <p:nvPr/>
        </p:nvSpPr>
        <p:spPr>
          <a:xfrm>
            <a:off x="9628872" y="10335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88" name="Oval"/>
          <p:cNvSpPr/>
          <p:nvPr/>
        </p:nvSpPr>
        <p:spPr>
          <a:xfrm>
            <a:off x="5028672" y="10335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89" name="Oval"/>
          <p:cNvSpPr/>
          <p:nvPr/>
        </p:nvSpPr>
        <p:spPr>
          <a:xfrm>
            <a:off x="2082125" y="10335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90" name="Oval"/>
          <p:cNvSpPr/>
          <p:nvPr/>
        </p:nvSpPr>
        <p:spPr>
          <a:xfrm>
            <a:off x="12584348" y="10335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91" name="Oval"/>
          <p:cNvSpPr/>
          <p:nvPr/>
        </p:nvSpPr>
        <p:spPr>
          <a:xfrm>
            <a:off x="17029582" y="10335096"/>
            <a:ext cx="868337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492" name="Oval"/>
          <p:cNvSpPr/>
          <p:nvPr/>
        </p:nvSpPr>
        <p:spPr>
          <a:xfrm>
            <a:off x="21604369" y="10335096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493" name="pessoa-02.png" descr="pessoa-0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41804" y="6577641"/>
            <a:ext cx="1285699" cy="38835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essoa-03.png" descr="pessoa-0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263044" y="6634551"/>
            <a:ext cx="1568786" cy="3826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pessoa-04.png" descr="pessoa-0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6951173" y="6496809"/>
            <a:ext cx="1163691" cy="3964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496" name="pessoa-11.png" descr="pessoa-1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361167" y="6634812"/>
            <a:ext cx="1295480" cy="382635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pessoa-12.png" descr="pessoa-1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456344" y="6555839"/>
            <a:ext cx="1124244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essoa-14.png" descr="pessoa-1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008356" y="6634927"/>
            <a:ext cx="1140023" cy="382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9" name="nota.png" descr="not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893920" y="10795927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0" name="saco-dinheiro.png" descr="saco-dinheir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058713" y="10722486"/>
            <a:ext cx="915162" cy="1442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nota.png" descr="not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2449596" y="10795927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moeda.png" descr="moed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5152484" y="11572464"/>
            <a:ext cx="620641" cy="65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3" name="moeda.png" descr="moed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1728182" y="10802277"/>
            <a:ext cx="620640" cy="65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moeda.png" descr="moed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222635" y="10676278"/>
            <a:ext cx="620641" cy="65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5" name="moeda.png" descr="moeda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7222635" y="11434767"/>
            <a:ext cx="620641" cy="6538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nota.png" descr="not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39947" y="10795927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7" name="nota.png" descr="not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39947" y="11553414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8" name="plim-anbima.png" descr="plim-anbim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21041421" y="5692699"/>
            <a:ext cx="2012096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lim-anbima.png" descr="plim-anbim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16526943" y="5692699"/>
            <a:ext cx="2012096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0" name="plim-anbima.png" descr="plim-anbim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12012469" y="5692699"/>
            <a:ext cx="2012096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1" name="plim-anbima.png" descr="plim-anbim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9056992" y="5692699"/>
            <a:ext cx="2012097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2" name="plim-anbima.png" descr="plim-anbim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4572220" y="5692699"/>
            <a:ext cx="2012097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513" name="plim-anbima.png" descr="plim-anbima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10800000">
            <a:off x="1587042" y="5692699"/>
            <a:ext cx="2012097" cy="600796"/>
          </a:xfrm>
          <a:prstGeom prst="rect">
            <a:avLst/>
          </a:prstGeom>
          <a:ln w="12700">
            <a:miter lim="400000"/>
          </a:ln>
        </p:spPr>
      </p:pic>
      <p:sp>
        <p:nvSpPr>
          <p:cNvPr id="514" name="Oval"/>
          <p:cNvSpPr/>
          <p:nvPr/>
        </p:nvSpPr>
        <p:spPr>
          <a:xfrm>
            <a:off x="10986159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15" name="Oval"/>
          <p:cNvSpPr/>
          <p:nvPr/>
        </p:nvSpPr>
        <p:spPr>
          <a:xfrm>
            <a:off x="8127575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16" name="Oval"/>
          <p:cNvSpPr/>
          <p:nvPr/>
        </p:nvSpPr>
        <p:spPr>
          <a:xfrm>
            <a:off x="6565048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17" name="Oval"/>
          <p:cNvSpPr/>
          <p:nvPr/>
        </p:nvSpPr>
        <p:spPr>
          <a:xfrm>
            <a:off x="3480773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18" name="Oval"/>
          <p:cNvSpPr/>
          <p:nvPr/>
        </p:nvSpPr>
        <p:spPr>
          <a:xfrm>
            <a:off x="14060599" y="18090275"/>
            <a:ext cx="868337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19" name="Oval"/>
          <p:cNvSpPr/>
          <p:nvPr/>
        </p:nvSpPr>
        <p:spPr>
          <a:xfrm>
            <a:off x="15536848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20" name="Oval"/>
          <p:cNvSpPr/>
          <p:nvPr/>
        </p:nvSpPr>
        <p:spPr>
          <a:xfrm>
            <a:off x="18603648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21" name="Oval"/>
          <p:cNvSpPr/>
          <p:nvPr/>
        </p:nvSpPr>
        <p:spPr>
          <a:xfrm>
            <a:off x="20050771" y="18090275"/>
            <a:ext cx="868338" cy="236745"/>
          </a:xfrm>
          <a:prstGeom prst="ellipse">
            <a:avLst/>
          </a:prstGeom>
          <a:solidFill>
            <a:srgbClr val="005B9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522" name="pessoa-01.png" descr="pessoa-01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9888165" y="14311019"/>
            <a:ext cx="1285978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3" name="pessoa-05.png" descr="pessoa-05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3480773" y="14433376"/>
            <a:ext cx="1017737" cy="3782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pessoa-06.png" descr="pessoa-0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418494" y="14311019"/>
            <a:ext cx="1238641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essoa-07.png" descr="pessoa-07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819359" y="14370335"/>
            <a:ext cx="1388541" cy="384609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pessoa-08.png" descr="pessoa-08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5408843" y="14311019"/>
            <a:ext cx="1238642" cy="39052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pessoa-09.png" descr="pessoa-09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6328697" y="14267749"/>
            <a:ext cx="1341203" cy="394866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pessoa-10.png" descr="pessoa-10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7798001" y="14256001"/>
            <a:ext cx="1412209" cy="39604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pessoa-13.png" descr="pessoa-13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3909972" y="14330791"/>
            <a:ext cx="1226807" cy="3885545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Retângulo Arredondado"/>
          <p:cNvSpPr/>
          <p:nvPr/>
        </p:nvSpPr>
        <p:spPr>
          <a:xfrm>
            <a:off x="-28480678" y="3053698"/>
            <a:ext cx="2345632" cy="236746"/>
          </a:xfrm>
          <a:prstGeom prst="roundRect">
            <a:avLst>
              <a:gd name="adj" fmla="val 50000"/>
            </a:avLst>
          </a:prstGeom>
          <a:solidFill>
            <a:srgbClr val="FA434E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31" name="Google Shape;98;p19"/>
          <p:cNvSpPr txBox="1"/>
          <p:nvPr/>
        </p:nvSpPr>
        <p:spPr>
          <a:xfrm>
            <a:off x="-28496097" y="2510163"/>
            <a:ext cx="4257676" cy="92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65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o filtro </a:t>
            </a:r>
          </a:p>
        </p:txBody>
      </p:sp>
      <p:sp>
        <p:nvSpPr>
          <p:cNvPr id="532" name="Google Shape;99;p19"/>
          <p:cNvSpPr txBox="1"/>
          <p:nvPr/>
        </p:nvSpPr>
        <p:spPr>
          <a:xfrm>
            <a:off x="-28477239" y="3527983"/>
            <a:ext cx="1057751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lvl1pPr>
          </a:lstStyle>
          <a:p>
            <a:r>
              <a:t>Na primeira parceria da Na Rua com a ANBIMA, entrevistamos pessoas de várias partes do país, procurando entender as diferentes formas como o Brasileiro lida com o seu dinheiro.</a:t>
            </a:r>
          </a:p>
        </p:txBody>
      </p:sp>
      <p:pic>
        <p:nvPicPr>
          <p:cNvPr id="533" name="droppedImage.pdf" descr="droppedImage.pdf"/>
          <p:cNvPicPr>
            <a:picLocks noChangeAspect="1"/>
          </p:cNvPicPr>
          <p:nvPr/>
        </p:nvPicPr>
        <p:blipFill>
          <a:blip r:embed="rId20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Círculo"/>
          <p:cNvSpPr/>
          <p:nvPr/>
        </p:nvSpPr>
        <p:spPr>
          <a:xfrm>
            <a:off x="3549128" y="-5870248"/>
            <a:ext cx="25704455" cy="25704455"/>
          </a:xfrm>
          <a:prstGeom prst="ellipse">
            <a:avLst/>
          </a:prstGeom>
          <a:ln w="101600">
            <a:solidFill>
              <a:srgbClr val="FF0032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36" name="Círculo"/>
          <p:cNvSpPr/>
          <p:nvPr/>
        </p:nvSpPr>
        <p:spPr>
          <a:xfrm>
            <a:off x="6376099" y="-3043278"/>
            <a:ext cx="20050513" cy="20050514"/>
          </a:xfrm>
          <a:prstGeom prst="ellipse">
            <a:avLst/>
          </a:prstGeom>
          <a:ln w="101600">
            <a:solidFill>
              <a:srgbClr val="FF4632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37" name="Círculo"/>
          <p:cNvSpPr/>
          <p:nvPr/>
        </p:nvSpPr>
        <p:spPr>
          <a:xfrm>
            <a:off x="9174047" y="-245330"/>
            <a:ext cx="14454618" cy="14454618"/>
          </a:xfrm>
          <a:prstGeom prst="ellipse">
            <a:avLst/>
          </a:prstGeom>
          <a:ln w="101600">
            <a:solidFill>
              <a:srgbClr val="FF9429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38" name="Círculo"/>
          <p:cNvSpPr/>
          <p:nvPr/>
        </p:nvSpPr>
        <p:spPr>
          <a:xfrm>
            <a:off x="11612947" y="2193570"/>
            <a:ext cx="9576818" cy="9576818"/>
          </a:xfrm>
          <a:prstGeom prst="ellipse">
            <a:avLst/>
          </a:prstGeom>
          <a:ln w="101600">
            <a:solidFill>
              <a:srgbClr val="FFE726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39" name="Círculo"/>
          <p:cNvSpPr/>
          <p:nvPr/>
        </p:nvSpPr>
        <p:spPr>
          <a:xfrm>
            <a:off x="14406698" y="4987321"/>
            <a:ext cx="3989316" cy="3989316"/>
          </a:xfrm>
          <a:prstGeom prst="ellipse">
            <a:avLst/>
          </a:prstGeom>
          <a:ln w="101600">
            <a:solidFill>
              <a:srgbClr val="A6EA4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540" name="00-dinheiro-que-sobra.png" descr="00-dinheiro-que-sobr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42790" y="5424399"/>
            <a:ext cx="5212545" cy="3182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1" name="01-a-em-casa.png" descr="01-a-em-c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63470" y="8010174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2" name="01-b-na-casa.png" descr="01-b-na-cas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210478" y="4722770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3" name="01-c-pessoal.png" descr="01-c-pesso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946937" y="1886374"/>
            <a:ext cx="2639737" cy="264416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4" name="01-d-nos-filhos.png" descr="01-d-nos-filho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029194" y="744168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5" name="01-e-negocio-proprio.png" descr="01-e-negocio-propri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8111451" y="1886374"/>
            <a:ext cx="2639737" cy="264416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6" name="01-f-instituicao-financeira.png" descr="01-f-instituicao-financeir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847910" y="4722770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7" name="01-g-imoveis.png" descr="01-g-imovei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9299505" y="8010174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8" name="01-h-animais.png" descr="01-h-animai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6823112" y="9992521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49" name="01-i-pra-jogo.png" descr="01-i-pra-j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3369073" y="9992521"/>
            <a:ext cx="2639737" cy="263973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50" name="02-a-corretor.png" descr="02-a-corretor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16094326">
            <a:off x="18728259" y="-15007477"/>
            <a:ext cx="2108201" cy="210467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51" name="02-b-gerente-banco.png" descr="02-b-gerente-banco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18236032">
            <a:off x="28023033" y="-15009242"/>
            <a:ext cx="2108201" cy="21082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52" name="02-c-sozinho.png" descr="02-c-sozinh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6034132" y="-8376542"/>
            <a:ext cx="2108201" cy="210467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53" name="02-d-indicacao-amigo.png" descr="02-d-indicacao-ami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2548806">
            <a:off x="37620392" y="2803211"/>
            <a:ext cx="2108201" cy="210466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54" name="02-e-influenciadores.png" descr="02-e-influenciadores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5031698">
            <a:off x="34529830" y="10824471"/>
            <a:ext cx="2108201" cy="210467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555" name="Google Shape;204;p33"/>
          <p:cNvSpPr txBox="1"/>
          <p:nvPr/>
        </p:nvSpPr>
        <p:spPr>
          <a:xfrm>
            <a:off x="3615830" y="8633765"/>
            <a:ext cx="6233320" cy="139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primeiro eles nos indicavam, por meio da combinação das peças, como usam o saldo positivo da economia mensal</a:t>
            </a:r>
          </a:p>
        </p:txBody>
      </p:sp>
      <p:sp>
        <p:nvSpPr>
          <p:cNvPr id="556" name="Grupo"/>
          <p:cNvSpPr txBox="1"/>
          <p:nvPr/>
        </p:nvSpPr>
        <p:spPr>
          <a:xfrm>
            <a:off x="1779794" y="8262237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FCEF4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A.</a:t>
            </a:r>
          </a:p>
        </p:txBody>
      </p:sp>
      <p:sp>
        <p:nvSpPr>
          <p:cNvPr id="557" name="Google Shape;204;p33"/>
          <p:cNvSpPr txBox="1"/>
          <p:nvPr/>
        </p:nvSpPr>
        <p:spPr>
          <a:xfrm>
            <a:off x="25627961" y="3616135"/>
            <a:ext cx="6233320" cy="18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Sempre que o dinheiro era aplicado em uma instituição financeira, procuramos também entender quem eram as figuras envolvidas nesse processo</a:t>
            </a:r>
          </a:p>
        </p:txBody>
      </p:sp>
      <p:sp>
        <p:nvSpPr>
          <p:cNvPr id="558" name="Grupo"/>
          <p:cNvSpPr txBox="1"/>
          <p:nvPr/>
        </p:nvSpPr>
        <p:spPr>
          <a:xfrm>
            <a:off x="25804572" y="1686903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F2A139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B.</a:t>
            </a:r>
          </a:p>
        </p:txBody>
      </p:sp>
      <p:pic>
        <p:nvPicPr>
          <p:cNvPr id="559" name="droppedImage.pdf" descr="droppedImage.pdf"/>
          <p:cNvPicPr>
            <a:picLocks noChangeAspect="1"/>
          </p:cNvPicPr>
          <p:nvPr/>
        </p:nvPicPr>
        <p:blipFill>
          <a:blip r:embed="rId17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Círculo"/>
          <p:cNvSpPr/>
          <p:nvPr/>
        </p:nvSpPr>
        <p:spPr>
          <a:xfrm>
            <a:off x="-3081228" y="-4165959"/>
            <a:ext cx="22295878" cy="22295877"/>
          </a:xfrm>
          <a:prstGeom prst="ellipse">
            <a:avLst/>
          </a:prstGeom>
          <a:ln w="101600">
            <a:solidFill>
              <a:srgbClr val="FF0032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62" name="Círculo"/>
          <p:cNvSpPr/>
          <p:nvPr/>
        </p:nvSpPr>
        <p:spPr>
          <a:xfrm>
            <a:off x="-629132" y="-1713864"/>
            <a:ext cx="17391685" cy="17391685"/>
          </a:xfrm>
          <a:prstGeom prst="ellipse">
            <a:avLst/>
          </a:prstGeom>
          <a:ln w="101600">
            <a:solidFill>
              <a:srgbClr val="FF4632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63" name="Círculo"/>
          <p:cNvSpPr/>
          <p:nvPr/>
        </p:nvSpPr>
        <p:spPr>
          <a:xfrm>
            <a:off x="1797791" y="713058"/>
            <a:ext cx="12537842" cy="12537842"/>
          </a:xfrm>
          <a:prstGeom prst="ellipse">
            <a:avLst/>
          </a:prstGeom>
          <a:ln w="101600">
            <a:solidFill>
              <a:srgbClr val="FF9429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64" name="Círculo"/>
          <p:cNvSpPr/>
          <p:nvPr/>
        </p:nvSpPr>
        <p:spPr>
          <a:xfrm>
            <a:off x="4237460" y="3152728"/>
            <a:ext cx="7658503" cy="7658503"/>
          </a:xfrm>
          <a:prstGeom prst="ellipse">
            <a:avLst/>
          </a:prstGeom>
          <a:ln w="101600">
            <a:solidFill>
              <a:srgbClr val="FFE726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565" name="Círculo"/>
          <p:cNvSpPr/>
          <p:nvPr/>
        </p:nvSpPr>
        <p:spPr>
          <a:xfrm>
            <a:off x="6471599" y="5386868"/>
            <a:ext cx="3190224" cy="3190223"/>
          </a:xfrm>
          <a:prstGeom prst="ellipse">
            <a:avLst/>
          </a:prstGeom>
          <a:ln w="101600">
            <a:solidFill>
              <a:srgbClr val="A6EA4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566" name="00-dinheiro-que-sobra.png" descr="00-dinheiro-que-sobr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0678" y="5736394"/>
            <a:ext cx="4168429" cy="25453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01-a-em-casa.png" descr="01-a-em-c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638109" y="7804218"/>
            <a:ext cx="2110976" cy="211097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68" name="01-b-na-casa.png" descr="01-b-na-cas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15917" y="5175308"/>
            <a:ext cx="2110976" cy="211097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69" name="01-c-pessoal.png" descr="01-c-pesso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04549" y="2907065"/>
            <a:ext cx="2110976" cy="211451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0" name="01-d-nos-filhos.png" descr="01-d-nos-filho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69404" y="1993653"/>
            <a:ext cx="2110976" cy="211097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1" name="01-e-negocio-proprio.png" descr="01-e-negocio-propri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434259" y="2907065"/>
            <a:ext cx="2110977" cy="211451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2" name="01-f-instituicao-financeira.png" descr="01-f-instituicao-financeir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22892" y="5175308"/>
            <a:ext cx="2110977" cy="211097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3" name="01-g-imoveis.png" descr="01-g-imovei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0384337" y="7804218"/>
            <a:ext cx="2110976" cy="211097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4" name="01-h-animais.png" descr="01-h-animai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03986" y="9389485"/>
            <a:ext cx="2110976" cy="211097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5" name="01-i-pra-jogo.png" descr="01-i-pra-j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641820" y="9389485"/>
            <a:ext cx="2110976" cy="211097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576" name="Google Shape;204;p33"/>
          <p:cNvSpPr txBox="1"/>
          <p:nvPr/>
        </p:nvSpPr>
        <p:spPr>
          <a:xfrm>
            <a:off x="17025348" y="3616135"/>
            <a:ext cx="6233320" cy="18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Sempre que o dinheiro era aplicado em uma instituição financeira, procuramos também entender quem eram as figuras envolvidas nesse processo</a:t>
            </a:r>
          </a:p>
        </p:txBody>
      </p:sp>
      <p:pic>
        <p:nvPicPr>
          <p:cNvPr id="577" name="02-a-corretor.png" descr="02-a-corretor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0823367" y="770880"/>
            <a:ext cx="2108201" cy="210466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8" name="02-b-gerente-banco.png" descr="02-b-gerente-banco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2510159" y="2735841"/>
            <a:ext cx="2108201" cy="21082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79" name="02-c-sozinho.png" descr="02-c-sozinh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3259379" y="5175308"/>
            <a:ext cx="2108201" cy="210467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80" name="02-d-indicacao-amigo.png" descr="02-d-indicacao-ami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3071608" y="7671289"/>
            <a:ext cx="2108201" cy="210466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81" name="02-e-influenciadores.png" descr="02-e-influenciadores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1872045" y="9909148"/>
            <a:ext cx="2108201" cy="210467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582" name="Grupo"/>
          <p:cNvSpPr txBox="1"/>
          <p:nvPr/>
        </p:nvSpPr>
        <p:spPr>
          <a:xfrm>
            <a:off x="21562188" y="1686903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F2A139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B.</a:t>
            </a:r>
          </a:p>
        </p:txBody>
      </p:sp>
      <p:sp>
        <p:nvSpPr>
          <p:cNvPr id="583" name="Google Shape;204;p33"/>
          <p:cNvSpPr txBox="1"/>
          <p:nvPr/>
        </p:nvSpPr>
        <p:spPr>
          <a:xfrm>
            <a:off x="-14281555" y="2471245"/>
            <a:ext cx="8048229" cy="276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t>Esse exercício foi uma forma bastante lúdica de visualizar como as pessoas distribuem o dinheiro que sobra, explorando sentimentos e frustrações relacionados a eles.</a:t>
            </a:r>
          </a:p>
          <a:p>
            <a: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endParaRPr/>
          </a:p>
          <a:p>
            <a: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t>Por meio de peças soltas em uma placa metálica, os entrevistados nos mostravam como organizam suas finanças e sua carteira de investimento:</a:t>
            </a:r>
          </a:p>
        </p:txBody>
      </p:sp>
      <p:sp>
        <p:nvSpPr>
          <p:cNvPr id="584" name="Google Shape;204;p33"/>
          <p:cNvSpPr txBox="1"/>
          <p:nvPr/>
        </p:nvSpPr>
        <p:spPr>
          <a:xfrm>
            <a:off x="-8443541" y="8633765"/>
            <a:ext cx="6233320" cy="1392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primeiro eles nos indicavam, por meio da combinação das peças, como usam o saldo positivo da economia mensal</a:t>
            </a:r>
          </a:p>
        </p:txBody>
      </p:sp>
      <p:sp>
        <p:nvSpPr>
          <p:cNvPr id="585" name="Grupo"/>
          <p:cNvSpPr txBox="1"/>
          <p:nvPr/>
        </p:nvSpPr>
        <p:spPr>
          <a:xfrm>
            <a:off x="-10279577" y="8262237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FCEF4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A.</a:t>
            </a:r>
          </a:p>
        </p:txBody>
      </p:sp>
      <p:sp>
        <p:nvSpPr>
          <p:cNvPr id="586" name="Google Shape;204;p33"/>
          <p:cNvSpPr txBox="1"/>
          <p:nvPr/>
        </p:nvSpPr>
        <p:spPr>
          <a:xfrm>
            <a:off x="16389277" y="17701260"/>
            <a:ext cx="6233319" cy="1824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Depois disso, os entrevistados nos indicavam os produtos financeiros que eles escolheram para aplicar seu dinheiro (atualmente)</a:t>
            </a:r>
          </a:p>
        </p:txBody>
      </p:sp>
      <p:sp>
        <p:nvSpPr>
          <p:cNvPr id="587" name="Grupo"/>
          <p:cNvSpPr txBox="1"/>
          <p:nvPr/>
        </p:nvSpPr>
        <p:spPr>
          <a:xfrm>
            <a:off x="21065936" y="13579065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EB5185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C.</a:t>
            </a:r>
          </a:p>
        </p:txBody>
      </p:sp>
      <p:pic>
        <p:nvPicPr>
          <p:cNvPr id="588" name="03-a-poupanca.png" descr="03-a-poupanca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7635913" y="-6527379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89" name="03-b-cdb.png" descr="03-b-cdb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-5801687" y="-3752432"/>
            <a:ext cx="1714501" cy="17145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0" name="03-c-lci.png" descr="03-c-lci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9667648" y="6080991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1" name="03-d-lca.png" descr="03-d-lca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-8904300" y="611589"/>
            <a:ext cx="1714501" cy="17145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2" name="03-e-tesouro-direto.png" descr="03-e-tesouro-direto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9018442" y="5563505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3" name="03-f-acoes.png" descr="03-f-acoes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-155440" y="-7793353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4" name="03-g-previdencia-privada.png" descr="03-g-previdencia-privada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6594221" y="11282967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5" name="03-h-fundos-de-invest.png" descr="03-h-fundos-de-invest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9987785" y="-526133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6" name="03-i-titulo-capitaliza.png" descr="03-i-titulo-capitaliza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21545615" y="-9287479"/>
            <a:ext cx="1714501" cy="17145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7" name="03-j-financiamento-imove.png" descr="03-j-financiamento-imove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6632588" y="-10544366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8" name="03-k-bitcoin.png" descr="03-k-bitcoin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4344682" y="-11487118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599" name="droppedImage.pdf" descr="droppedImage.pdf"/>
          <p:cNvPicPr>
            <a:picLocks noChangeAspect="1"/>
          </p:cNvPicPr>
          <p:nvPr/>
        </p:nvPicPr>
        <p:blipFill>
          <a:blip r:embed="rId28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204;p33"/>
          <p:cNvSpPr txBox="1"/>
          <p:nvPr/>
        </p:nvSpPr>
        <p:spPr>
          <a:xfrm>
            <a:off x="16389277" y="9177209"/>
            <a:ext cx="6233319" cy="18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Depois disso, os entrevistados nos indicavam os produtos financeiros que eles escolheram para aplicar seu dinheiro (atualmente)</a:t>
            </a:r>
          </a:p>
        </p:txBody>
      </p:sp>
      <p:sp>
        <p:nvSpPr>
          <p:cNvPr id="602" name="Círculo"/>
          <p:cNvSpPr/>
          <p:nvPr/>
        </p:nvSpPr>
        <p:spPr>
          <a:xfrm>
            <a:off x="-2293693" y="-838425"/>
            <a:ext cx="18688808" cy="18688808"/>
          </a:xfrm>
          <a:prstGeom prst="ellipse">
            <a:avLst/>
          </a:prstGeom>
          <a:ln w="101600">
            <a:solidFill>
              <a:srgbClr val="FF0032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03" name="Círculo"/>
          <p:cNvSpPr/>
          <p:nvPr/>
        </p:nvSpPr>
        <p:spPr>
          <a:xfrm>
            <a:off x="-238302" y="1216966"/>
            <a:ext cx="14578026" cy="14578026"/>
          </a:xfrm>
          <a:prstGeom prst="ellipse">
            <a:avLst/>
          </a:prstGeom>
          <a:ln w="101600">
            <a:solidFill>
              <a:srgbClr val="FF463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04" name="Círculo"/>
          <p:cNvSpPr/>
          <p:nvPr/>
        </p:nvSpPr>
        <p:spPr>
          <a:xfrm>
            <a:off x="1961971" y="3417238"/>
            <a:ext cx="10177482" cy="10177482"/>
          </a:xfrm>
          <a:prstGeom prst="ellipse">
            <a:avLst/>
          </a:prstGeom>
          <a:ln w="101600">
            <a:solidFill>
              <a:srgbClr val="FF9429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05" name="Círculo"/>
          <p:cNvSpPr/>
          <p:nvPr/>
        </p:nvSpPr>
        <p:spPr>
          <a:xfrm>
            <a:off x="3942350" y="5397618"/>
            <a:ext cx="6216723" cy="6216722"/>
          </a:xfrm>
          <a:prstGeom prst="ellipse">
            <a:avLst/>
          </a:prstGeom>
          <a:ln w="101600">
            <a:solidFill>
              <a:srgbClr val="FFE726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06" name="Círculo"/>
          <p:cNvSpPr/>
          <p:nvPr/>
        </p:nvSpPr>
        <p:spPr>
          <a:xfrm>
            <a:off x="5755893" y="7211162"/>
            <a:ext cx="2589636" cy="2589635"/>
          </a:xfrm>
          <a:prstGeom prst="ellipse">
            <a:avLst/>
          </a:prstGeom>
          <a:ln w="101600">
            <a:solidFill>
              <a:srgbClr val="A6EA4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607" name="00-dinheiro-que-sobra.png" descr="00-dinheiro-que-sobr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24922" y="7494887"/>
            <a:ext cx="3383686" cy="20661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01-a-em-casa.png" descr="01-a-em-c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55833" y="9173425"/>
            <a:ext cx="1713566" cy="171356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09" name="01-b-na-casa.png" descr="01-b-na-cas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1948" y="7039430"/>
            <a:ext cx="1713566" cy="171356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0" name="01-c-pessoal.png" descr="01-c-pesso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59157" y="5198204"/>
            <a:ext cx="1713567" cy="171644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1" name="01-d-nos-filhos.png" descr="01-d-nos-filho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159981" y="4456749"/>
            <a:ext cx="1713566" cy="171356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2" name="01-e-negocio-proprio.png" descr="01-e-negocio-propri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160806" y="5198204"/>
            <a:ext cx="1713566" cy="171644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3" name="01-f-instituicao-financeira.png" descr="01-f-instituicao-financeir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288016" y="7039430"/>
            <a:ext cx="1713567" cy="171356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4" name="01-g-imoveis.png" descr="01-g-imovei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932023" y="9173425"/>
            <a:ext cx="1713567" cy="171356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5" name="01-h-animais.png" descr="01-h-animai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7324490" y="10460251"/>
            <a:ext cx="1713567" cy="171356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6" name="01-i-pra-jogo.png" descr="01-i-pra-j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082326" y="10460251"/>
            <a:ext cx="1713567" cy="171356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7" name="02-a-corretor.png" descr="02-a-corretor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288402" y="3464174"/>
            <a:ext cx="1711313" cy="170844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8" name="02-b-gerente-banco.png" descr="02-b-gerente-banco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657640" y="5059214"/>
            <a:ext cx="1711314" cy="1711314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19" name="02-c-sozinho.png" descr="02-c-sozinh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1265813" y="7039430"/>
            <a:ext cx="1711313" cy="170844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0" name="02-d-indicacao-amigo.png" descr="02-d-indicacao-ami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1113391" y="9065520"/>
            <a:ext cx="1711314" cy="170844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1" name="02-e-influenciadores.png" descr="02-e-influenciadores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0139657" y="10882083"/>
            <a:ext cx="1711313" cy="170844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2" name="03-a-poupanca.png" descr="03-a-poupanca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2966092" y="4982053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3" name="03-b-cdb.png" descr="03-b-cdb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614788" y="446455"/>
            <a:ext cx="1714501" cy="17145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4" name="03-c-lci.png" descr="03-c-lci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1059744" y="2389492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5" name="03-d-lca.png" descr="03-d-lca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2690616" y="1196594"/>
            <a:ext cx="1714501" cy="17145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6" name="03-e-tesouro-direto.png" descr="03-e-tesouro-direto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13366588" y="9098826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7" name="03-f-acoes.png" descr="03-f-acoes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6686434" y="320040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8" name="03-g-previdencia-privada.png" descr="03-g-previdencia-privada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12600037" y="11125841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29" name="03-h-fundos-de-invest.png" descr="03-h-fundos-de-invest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13507513" y="6967073"/>
            <a:ext cx="1714501" cy="171163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30" name="03-i-titulo-capitaliza.png" descr="03-i-titulo-capitaliza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2028196" y="3122545"/>
            <a:ext cx="1714501" cy="17145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31" name="03-j-financiamento-imove.png" descr="03-j-financiamento-imove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8682139" y="690096"/>
            <a:ext cx="1714501" cy="171163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32" name="03-k-bitcoin.png" descr="03-k-bitcoin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0502033" y="1686305"/>
            <a:ext cx="1714501" cy="17116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633" name="Grupo"/>
          <p:cNvSpPr txBox="1"/>
          <p:nvPr/>
        </p:nvSpPr>
        <p:spPr>
          <a:xfrm>
            <a:off x="21065936" y="7215489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EB5185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C.</a:t>
            </a:r>
          </a:p>
        </p:txBody>
      </p:sp>
      <p:sp>
        <p:nvSpPr>
          <p:cNvPr id="634" name="Google Shape;204;p33"/>
          <p:cNvSpPr txBox="1"/>
          <p:nvPr/>
        </p:nvSpPr>
        <p:spPr>
          <a:xfrm>
            <a:off x="27824103" y="2274629"/>
            <a:ext cx="6233319" cy="18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Sempre que o dinheiro era aplicado em uma instituição financeira, procuramos também entender quem eram as figuras envolvidas nesse processo</a:t>
            </a:r>
          </a:p>
        </p:txBody>
      </p:sp>
      <p:sp>
        <p:nvSpPr>
          <p:cNvPr id="635" name="Grupo"/>
          <p:cNvSpPr txBox="1"/>
          <p:nvPr/>
        </p:nvSpPr>
        <p:spPr>
          <a:xfrm>
            <a:off x="35350430" y="8703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F2A139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B.</a:t>
            </a:r>
          </a:p>
        </p:txBody>
      </p:sp>
      <p:sp>
        <p:nvSpPr>
          <p:cNvPr id="636" name="Google Shape;204;p33"/>
          <p:cNvSpPr txBox="1"/>
          <p:nvPr/>
        </p:nvSpPr>
        <p:spPr>
          <a:xfrm>
            <a:off x="17003403" y="14304182"/>
            <a:ext cx="5619194" cy="18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Todo esse exercício funcionou como uma tentativa de chegar (naturalmente) ao assunto principal: os Fundos de Investimento </a:t>
            </a:r>
          </a:p>
        </p:txBody>
      </p:sp>
      <p:pic>
        <p:nvPicPr>
          <p:cNvPr id="637" name="droppedImage.pdf" descr="droppedImage.pdf"/>
          <p:cNvPicPr>
            <a:picLocks noChangeAspect="1"/>
          </p:cNvPicPr>
          <p:nvPr/>
        </p:nvPicPr>
        <p:blipFill>
          <a:blip r:embed="rId28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204;p33"/>
          <p:cNvSpPr txBox="1"/>
          <p:nvPr/>
        </p:nvSpPr>
        <p:spPr>
          <a:xfrm>
            <a:off x="9193417" y="3287951"/>
            <a:ext cx="5295905" cy="355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Na grande maioria das abordagens esse produto não foi mencionado espontaneamente -quando isso acontecia, colocávamos uma peça que indicasse que o papo sobre Fundos foi estimulado:</a:t>
            </a:r>
          </a:p>
        </p:txBody>
      </p:sp>
      <p:sp>
        <p:nvSpPr>
          <p:cNvPr id="640" name="Círculo"/>
          <p:cNvSpPr/>
          <p:nvPr/>
        </p:nvSpPr>
        <p:spPr>
          <a:xfrm rot="20100000">
            <a:off x="-20268633" y="-2444204"/>
            <a:ext cx="30487154" cy="30487154"/>
          </a:xfrm>
          <a:prstGeom prst="ellipse">
            <a:avLst/>
          </a:prstGeom>
          <a:ln w="101600">
            <a:solidFill>
              <a:srgbClr val="FF0032">
                <a:alpha val="0"/>
              </a:srgbClr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41" name="Círculo"/>
          <p:cNvSpPr/>
          <p:nvPr/>
        </p:nvSpPr>
        <p:spPr>
          <a:xfrm rot="20100000">
            <a:off x="-16915663" y="908766"/>
            <a:ext cx="23781213" cy="23781213"/>
          </a:xfrm>
          <a:prstGeom prst="ellipse">
            <a:avLst/>
          </a:prstGeom>
          <a:ln w="101600">
            <a:solidFill>
              <a:srgbClr val="FF463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42" name="Círculo"/>
          <p:cNvSpPr/>
          <p:nvPr/>
        </p:nvSpPr>
        <p:spPr>
          <a:xfrm rot="20100000">
            <a:off x="-13326345" y="4498082"/>
            <a:ext cx="16602581" cy="16602581"/>
          </a:xfrm>
          <a:prstGeom prst="ellipse">
            <a:avLst/>
          </a:prstGeom>
          <a:ln w="101600">
            <a:solidFill>
              <a:srgbClr val="FF9429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43" name="Círculo"/>
          <p:cNvSpPr/>
          <p:nvPr/>
        </p:nvSpPr>
        <p:spPr>
          <a:xfrm rot="20100000">
            <a:off x="-10095741" y="7728686"/>
            <a:ext cx="10141373" cy="10141373"/>
          </a:xfrm>
          <a:prstGeom prst="ellipse">
            <a:avLst/>
          </a:prstGeom>
          <a:ln w="101600">
            <a:solidFill>
              <a:srgbClr val="FFE726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44" name="Círculo"/>
          <p:cNvSpPr/>
          <p:nvPr/>
        </p:nvSpPr>
        <p:spPr>
          <a:xfrm rot="20100000">
            <a:off x="-7137298" y="10687130"/>
            <a:ext cx="4224486" cy="4224487"/>
          </a:xfrm>
          <a:prstGeom prst="ellipse">
            <a:avLst/>
          </a:prstGeom>
          <a:ln w="101600">
            <a:solidFill>
              <a:srgbClr val="A6EA4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645" name="00-dinheiro-que-sobra.png" descr="00-dinheiro-que-sobr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820003" y="11170015"/>
            <a:ext cx="5519825" cy="3370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01-a-em-casa.png" descr="01-a-em-c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9420074" y="15542911"/>
            <a:ext cx="2795349" cy="279535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47" name="01-b-na-casa.png" descr="01-b-na-cas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1517991" y="12680111"/>
            <a:ext cx="2795349" cy="279534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48" name="01-c-pessoal.png" descr="01-c-pesso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11119838" y="9180583"/>
            <a:ext cx="2795350" cy="280003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49" name="01-d-nos-filhos.png" descr="01-d-nos-filho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8673856" y="6705182"/>
            <a:ext cx="2795350" cy="279534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0" name="01-e-negocio-proprio.png" descr="01-e-negocio-propri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5203541" y="6421768"/>
            <a:ext cx="2795349" cy="280004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1" name="01-f-instituicao-financeira.png" descr="01-f-instituicao-financeir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-2268614" y="8367055"/>
            <a:ext cx="2795349" cy="279535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2" name="01-g-imoveis.png" descr="01-g-imovei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-1323720" y="11767520"/>
            <a:ext cx="2795349" cy="279535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3" name="01-h-animais.png" descr="01-h-animai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2813237" y="14778311"/>
            <a:ext cx="2795349" cy="279535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4" name="01-i-pra-jogo.png" descr="01-i-pra-j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-6128198" y="16324102"/>
            <a:ext cx="2795350" cy="279535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5" name="02-a-corretor.png" descr="02-a-corretor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-4734487" y="3082068"/>
            <a:ext cx="2791674" cy="278699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6" name="02-b-gerente-banco.png" descr="02-b-gerente-banco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-1609477" y="4496078"/>
            <a:ext cx="2791675" cy="2791675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7" name="02-c-sozinho.png" descr="02-c-sozinh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53898" y="7004691"/>
            <a:ext cx="2791674" cy="278699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8" name="02-d-indicacao-amigo.png" descr="02-d-indicacao-ami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25372" y="10105277"/>
            <a:ext cx="2791674" cy="278699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59" name="02-e-influenciadores.png" descr="02-e-influenciadores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638113" y="13462313"/>
            <a:ext cx="2791675" cy="278699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0" name="03-a-poupanca.png" descr="03-a-poupanca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1750156" y="2789385"/>
            <a:ext cx="2796874" cy="27921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1" name="03-b-cdb.png" descr="03-b-cdb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-13722892" y="1840994"/>
            <a:ext cx="2796875" cy="2796874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2" name="03-c-lci.png" descr="03-c-lci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-17640321" y="7164843"/>
            <a:ext cx="2796875" cy="27921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3" name="03-d-lca.png" descr="03-d-lca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-16050553" y="4276609"/>
            <a:ext cx="2796875" cy="2796875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4" name="03-e-tesouro-direto.png" descr="03-e-tesouro-direto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5065360" y="8653450"/>
            <a:ext cx="2796874" cy="279219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5" name="03-f-acoes.png" descr="03-f-acoes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-10748180" y="226080"/>
            <a:ext cx="2796874" cy="27921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6" name="03-g-previdencia-privada.png" descr="03-g-previdencia-privada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5444604" y="12125126"/>
            <a:ext cx="2796874" cy="27921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7" name="03-h-fundos-de-invest.png" descr="03-h-fundos-de-invest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3919140" y="5350901"/>
            <a:ext cx="2796874" cy="27921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8" name="03-i-titulo-capitaliza.png" descr="03-i-titulo-capitaliza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-917480" y="686551"/>
            <a:ext cx="2796874" cy="2796874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69" name="03-j-financiamento-imove.png" descr="03-j-financiamento-imove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-7542476" y="-602682"/>
            <a:ext cx="2796874" cy="27921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0" name="03-k-bitcoin.png" descr="03-k-bitcoin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-4165021" y="-384494"/>
            <a:ext cx="2796874" cy="279219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1" name="03-l-fundos-de-invest-ESTIMULADO.png" descr="03-l-fundos-de-invest-ESTIMULADO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15452951" y="6126105"/>
            <a:ext cx="2794001" cy="27940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2" name="04-b-nao-sei-o-que-e.png" descr="04-b-nao-sei-o-que-e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18526524" y="3262050"/>
            <a:ext cx="1638825" cy="163607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3" name="04-a-sei-o-que-e.png" descr="04-a-sei-o-que-e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17425992" y="4582811"/>
            <a:ext cx="1636078" cy="163607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4" name="04-d-nao-sei-comprar.png" descr="04-d-nao-sei-comprar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20222298" y="6705066"/>
            <a:ext cx="1638825" cy="163607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5" name="04-c-sei-como-comprar.png" descr="04-c-sei-como-comprar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18537065" y="6705066"/>
            <a:ext cx="1636079" cy="163607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6" name="04-f-preciso-de-indicacao.png" descr="04-f-preciso-de-indicacao.pn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8441520" y="10214926"/>
            <a:ext cx="1638824" cy="163607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77" name="04-e-sei-escolher-sozinho.png" descr="04-e-sei-escolher-sozinho.png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7425992" y="8827321"/>
            <a:ext cx="1636078" cy="163607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678" name="Grupo"/>
          <p:cNvSpPr txBox="1"/>
          <p:nvPr/>
        </p:nvSpPr>
        <p:spPr>
          <a:xfrm>
            <a:off x="9060014" y="1320671"/>
            <a:ext cx="1681355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EB52E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D.</a:t>
            </a:r>
          </a:p>
        </p:txBody>
      </p:sp>
      <p:sp>
        <p:nvSpPr>
          <p:cNvPr id="679" name="Google Shape;204;p33"/>
          <p:cNvSpPr txBox="1"/>
          <p:nvPr/>
        </p:nvSpPr>
        <p:spPr>
          <a:xfrm>
            <a:off x="17003403" y="15263808"/>
            <a:ext cx="5619194" cy="182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Todo esse exercício funcionou como uma tentativa de chegar (naturalmente) ao assunto principal: os Fundos de Investimento </a:t>
            </a:r>
          </a:p>
        </p:txBody>
      </p:sp>
      <p:pic>
        <p:nvPicPr>
          <p:cNvPr id="680" name="droppedImage.pdf" descr="droppedImage.pdf"/>
          <p:cNvPicPr>
            <a:picLocks noChangeAspect="1"/>
          </p:cNvPicPr>
          <p:nvPr/>
        </p:nvPicPr>
        <p:blipFill>
          <a:blip r:embed="rId35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000" fill="hold" grpId="1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50000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2" decel="5000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50000" fill="hold" grpId="4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2" presetClass="entr" presetSubtype="6" decel="5000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decel="50000" fill="hold" grpId="6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" fill="hold"/>
                                        <p:tgtEl>
                                          <p:spTgt spid="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2" grpId="2" animBg="1" advAuto="0"/>
      <p:bldP spid="673" grpId="1" animBg="1" advAuto="0"/>
      <p:bldP spid="674" grpId="4" animBg="1" advAuto="0"/>
      <p:bldP spid="675" grpId="3" animBg="1" advAuto="0"/>
      <p:bldP spid="676" grpId="6" animBg="1" advAuto="0"/>
      <p:bldP spid="677" grpId="5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Círculo"/>
          <p:cNvSpPr/>
          <p:nvPr/>
        </p:nvSpPr>
        <p:spPr>
          <a:xfrm>
            <a:off x="11374307" y="5789552"/>
            <a:ext cx="5924389" cy="5924388"/>
          </a:xfrm>
          <a:prstGeom prst="ellipse">
            <a:avLst/>
          </a:prstGeom>
          <a:ln w="101600">
            <a:solidFill>
              <a:srgbClr val="FFE726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683" name="Círculo"/>
          <p:cNvSpPr/>
          <p:nvPr/>
        </p:nvSpPr>
        <p:spPr>
          <a:xfrm>
            <a:off x="13102570" y="7517815"/>
            <a:ext cx="2467862" cy="2467861"/>
          </a:xfrm>
          <a:prstGeom prst="ellipse">
            <a:avLst/>
          </a:prstGeom>
          <a:ln w="101600">
            <a:solidFill>
              <a:srgbClr val="A6EA4C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684" name="00-dinheiro-que-sobra.png" descr="00-dinheiro-que-sobr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691864" y="7788198"/>
            <a:ext cx="3224573" cy="196898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01-a-em-casa.png" descr="01-a-em-c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10668" y="9387805"/>
            <a:ext cx="1632988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86" name="01-b-na-casa.png" descr="01-b-na-cas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06715" y="7354159"/>
            <a:ext cx="1632988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87" name="01-c-pessoal.png" descr="01-c-pesso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580919" y="5599514"/>
            <a:ext cx="1632988" cy="163572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88" name="01-d-nos-filhos.png" descr="01-d-nos-filhos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3487655" y="4892926"/>
            <a:ext cx="1632988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89" name="01-e-negocio-proprio.png" descr="01-e-negocio-propri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5394395" y="5599514"/>
            <a:ext cx="1632988" cy="163572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0" name="01-f-instituicao-financeira.png" descr="01-f-instituicao-financeir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6468600" y="7354159"/>
            <a:ext cx="1632989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1" name="01-g-imoveis.png" descr="01-g-imoveis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16129347" y="9387805"/>
            <a:ext cx="1632988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2" name="01-h-animais.png" descr="01-h-animais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4597406" y="10614119"/>
            <a:ext cx="1632988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3" name="01-i-pra-jogo.png" descr="01-i-pra-jogo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2460677" y="10614119"/>
            <a:ext cx="1632988" cy="163298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694" name="Círculo"/>
          <p:cNvSpPr/>
          <p:nvPr/>
        </p:nvSpPr>
        <p:spPr>
          <a:xfrm>
            <a:off x="9026672" y="3476927"/>
            <a:ext cx="10549638" cy="10549637"/>
          </a:xfrm>
          <a:prstGeom prst="ellipse">
            <a:avLst/>
          </a:prstGeom>
          <a:ln w="101600">
            <a:solidFill>
              <a:srgbClr val="FF9429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695" name="02-a-corretor.png" descr="02-a-corretor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621005" y="3525580"/>
            <a:ext cx="1773891" cy="177091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6" name="02-b-gerente-banco.png" descr="02-b-gerente-banco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040314" y="5178944"/>
            <a:ext cx="1773890" cy="177389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7" name="02-c-sozinho.png" descr="02-c-sozinho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8670725" y="7231570"/>
            <a:ext cx="1773891" cy="177091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8" name="02-d-indicacao-amigo.png" descr="02-d-indicacao-ami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8512728" y="9331746"/>
            <a:ext cx="1773891" cy="177091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699" name="02-e-influenciadores.png" descr="02-e-influenciadores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7503388" y="11214734"/>
            <a:ext cx="1773891" cy="177091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700" name="Círculo"/>
          <p:cNvSpPr/>
          <p:nvPr/>
        </p:nvSpPr>
        <p:spPr>
          <a:xfrm>
            <a:off x="6350641" y="885527"/>
            <a:ext cx="15853063" cy="15853061"/>
          </a:xfrm>
          <a:prstGeom prst="ellipse">
            <a:avLst/>
          </a:prstGeom>
          <a:ln w="101600">
            <a:solidFill>
              <a:srgbClr val="FF4632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701" name="03-a-poupanca.png" descr="03-a-poupanca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0709932" y="4979918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2" name="03-b-cdb.png" descr="03-b-cdb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1628197" y="47625"/>
            <a:ext cx="1864457" cy="186445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3" name="03-c-lci.png" descr="03-c-lci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7762219" y="2160606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4" name="03-d-lca.png" descr="03-d-lca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9535731" y="863372"/>
            <a:ext cx="1864456" cy="186445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5" name="03-e-tesouro-direto.png" descr="03-e-tesouro-direto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21060796" y="9456756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6" name="03-f-acoes.png" descr="03-f-acoes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13881034" y="-89848"/>
            <a:ext cx="1864457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7" name="03-g-previdencia-privada.png" descr="03-g-previdencia-privada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0311859" y="11661060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8" name="03-h-fundos-de-invest.png" descr="03-h-fundos-de-invest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21298706" y="7138554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09" name="03-i-titulo-capitaliza.png" descr="03-i-titulo-capitaliza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19690004" y="2957773"/>
            <a:ext cx="1864456" cy="186445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0" name="03-j-financiamento-imove.png" descr="03-j-financiamento-imove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16051290" y="312575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1" name="03-k-bitcoin.png" descr="03-k-bitcoin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18030358" y="1395915"/>
            <a:ext cx="1864456" cy="1861333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712" name="Google Shape;204;p33"/>
          <p:cNvSpPr txBox="1"/>
          <p:nvPr/>
        </p:nvSpPr>
        <p:spPr>
          <a:xfrm>
            <a:off x="626320" y="2805601"/>
            <a:ext cx="4877334" cy="311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sz="3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Para finalizar, com a carteira de investimentos montada na placa, os participantes definiam quais eram as motivações (ou sonhos) relacionados a cada um de seus produtos financeiros.</a:t>
            </a:r>
          </a:p>
        </p:txBody>
      </p:sp>
      <p:pic>
        <p:nvPicPr>
          <p:cNvPr id="713" name="05-i-carro.png" descr="05-i-carro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22205165" y="5579267"/>
            <a:ext cx="1343766" cy="143046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4" name="05-a-enriquecer.png" descr="05-a-enriquecer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22733875" y="7139492"/>
            <a:ext cx="1343766" cy="148957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5" name="05-b-viagem.png" descr="05-b-viagem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22205165" y="4639596"/>
            <a:ext cx="1343766" cy="1450164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6" name="05-c-casa.png" descr="05-c-casa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12396544" y="1352177"/>
            <a:ext cx="1343766" cy="141075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7" name="05-d-casamento.png" descr="05-d-casamento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20244255" y="6119126"/>
            <a:ext cx="1343766" cy="147774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8" name="05-e-filhos.png" descr="05-e-filhos.pn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12807282" y="4397774"/>
            <a:ext cx="1343766" cy="143440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19" name="05-f-estudos.png" descr="05-f-estudos.png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1055279" y="4631715"/>
            <a:ext cx="1343765" cy="146592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20" name="05-g-aposentadoria.png" descr="05-g-aposentadoria.png"/>
          <p:cNvPicPr>
            <a:picLocks noChangeAspect="1"/>
          </p:cNvPicPr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21845345" y="11610372"/>
            <a:ext cx="1343766" cy="149745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21" name="05-h-emergencia.png" descr="05-h-emergencia.png"/>
          <p:cNvPicPr>
            <a:picLocks noChangeAspect="1"/>
          </p:cNvPicPr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21454676" y="3987356"/>
            <a:ext cx="1343765" cy="148168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722" name="05-j-negocio-proprio.png" descr="05-j-negocio-proprio.png"/>
          <p:cNvPicPr>
            <a:picLocks noChangeAspect="1"/>
          </p:cNvPicPr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15357271" y="4773474"/>
            <a:ext cx="1375291" cy="149351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40000"/>
              </a:srgbClr>
            </a:outerShdw>
          </a:effectLst>
        </p:spPr>
      </p:pic>
      <p:sp>
        <p:nvSpPr>
          <p:cNvPr id="723" name="Grupo"/>
          <p:cNvSpPr txBox="1"/>
          <p:nvPr/>
        </p:nvSpPr>
        <p:spPr>
          <a:xfrm>
            <a:off x="439231" y="641012"/>
            <a:ext cx="1681356" cy="2309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914400">
              <a:defRPr sz="15000" b="0">
                <a:solidFill>
                  <a:srgbClr val="C1FD50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E.</a:t>
            </a:r>
          </a:p>
        </p:txBody>
      </p:sp>
      <p:pic>
        <p:nvPicPr>
          <p:cNvPr id="724" name="droppedImage.pdf" descr="droppedImage.pdf"/>
          <p:cNvPicPr>
            <a:picLocks noChangeAspect="1"/>
          </p:cNvPicPr>
          <p:nvPr/>
        </p:nvPicPr>
        <p:blipFill>
          <a:blip r:embed="rId38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8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" name="quote002-desemprego-A.png" descr="quote002-desemprego-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096002" y="3815709"/>
            <a:ext cx="8108194" cy="1084648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9" name="Grupo"/>
          <p:cNvGrpSpPr/>
          <p:nvPr/>
        </p:nvGrpSpPr>
        <p:grpSpPr>
          <a:xfrm rot="167647">
            <a:off x="10827933" y="804262"/>
            <a:ext cx="5737738" cy="8185692"/>
            <a:chOff x="0" y="0"/>
            <a:chExt cx="5737737" cy="8185691"/>
          </a:xfrm>
        </p:grpSpPr>
        <p:pic>
          <p:nvPicPr>
            <p:cNvPr id="727" name="quote002-desemprego-B.png" descr="quote002-desemprego-B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37738" cy="81856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8" name="&quot;Meu esposo ficou desempregado e tivemos que dispensar a empregada, perdemos o plano de saúde e adiamos alguns sonhos. Não dá pra fazer sobrar quando tudo o que você ganha já está comprometido.”…"/>
            <p:cNvSpPr txBox="1"/>
            <p:nvPr/>
          </p:nvSpPr>
          <p:spPr>
            <a:xfrm>
              <a:off x="488132" y="799589"/>
              <a:ext cx="4684767" cy="5537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rPr dirty="0"/>
                <a:t>"Meu </a:t>
              </a:r>
              <a:r>
                <a:rPr dirty="0" err="1"/>
                <a:t>esposo</a:t>
              </a:r>
              <a:r>
                <a:rPr dirty="0"/>
                <a:t> </a:t>
              </a:r>
              <a:r>
                <a:rPr dirty="0" err="1"/>
                <a:t>ficou</a:t>
              </a:r>
              <a:r>
                <a:rPr dirty="0"/>
                <a:t> </a:t>
              </a:r>
              <a:r>
                <a:rPr dirty="0" err="1"/>
                <a:t>desempregado</a:t>
              </a:r>
              <a:r>
                <a:rPr dirty="0"/>
                <a:t> e </a:t>
              </a:r>
              <a:r>
                <a:rPr dirty="0" err="1"/>
                <a:t>tivemos</a:t>
              </a:r>
              <a:r>
                <a:rPr dirty="0"/>
                <a:t> que </a:t>
              </a:r>
              <a:r>
                <a:rPr dirty="0" err="1"/>
                <a:t>dispensar</a:t>
              </a:r>
              <a:r>
                <a:rPr dirty="0"/>
                <a:t> a </a:t>
              </a:r>
              <a:r>
                <a:rPr dirty="0" err="1"/>
                <a:t>empregada</a:t>
              </a:r>
              <a:r>
                <a:rPr dirty="0"/>
                <a:t>, </a:t>
              </a:r>
              <a:r>
                <a:rPr dirty="0" err="1"/>
                <a:t>perdemos</a:t>
              </a:r>
              <a:r>
                <a:rPr dirty="0"/>
                <a:t> o </a:t>
              </a:r>
              <a:r>
                <a:rPr dirty="0" err="1"/>
                <a:t>plano</a:t>
              </a:r>
              <a:r>
                <a:rPr dirty="0"/>
                <a:t> de </a:t>
              </a:r>
              <a:r>
                <a:rPr dirty="0" err="1"/>
                <a:t>saúde</a:t>
              </a:r>
              <a:r>
                <a:rPr dirty="0"/>
                <a:t> e </a:t>
              </a:r>
              <a:r>
                <a:rPr dirty="0" err="1"/>
                <a:t>adiamos</a:t>
              </a:r>
              <a:r>
                <a:rPr dirty="0"/>
                <a:t> </a:t>
              </a:r>
              <a:r>
                <a:rPr dirty="0" err="1"/>
                <a:t>alguns</a:t>
              </a:r>
              <a:r>
                <a:rPr dirty="0"/>
                <a:t> </a:t>
              </a:r>
              <a:r>
                <a:rPr dirty="0" err="1"/>
                <a:t>sonhos</a:t>
              </a:r>
              <a:r>
                <a:rPr dirty="0"/>
                <a:t>. </a:t>
              </a:r>
              <a:r>
                <a:rPr dirty="0" err="1"/>
                <a:t>Não</a:t>
              </a:r>
              <a:r>
                <a:rPr dirty="0"/>
                <a:t> </a:t>
              </a:r>
              <a:r>
                <a:rPr dirty="0" err="1"/>
                <a:t>dá</a:t>
              </a:r>
              <a:r>
                <a:rPr dirty="0"/>
                <a:t> </a:t>
              </a:r>
              <a:r>
                <a:rPr dirty="0" err="1"/>
                <a:t>pra</a:t>
              </a:r>
              <a:r>
                <a:rPr dirty="0"/>
                <a:t> </a:t>
              </a:r>
              <a:r>
                <a:rPr dirty="0" err="1"/>
                <a:t>fazer</a:t>
              </a:r>
              <a:r>
                <a:rPr dirty="0"/>
                <a:t> </a:t>
              </a:r>
              <a:r>
                <a:rPr dirty="0" err="1"/>
                <a:t>sobrar</a:t>
              </a:r>
              <a:r>
                <a:rPr dirty="0"/>
                <a:t> </a:t>
              </a:r>
              <a:r>
                <a:rPr dirty="0" err="1"/>
                <a:t>quando</a:t>
              </a:r>
              <a:r>
                <a:rPr dirty="0"/>
                <a:t> </a:t>
              </a:r>
              <a:r>
                <a:rPr dirty="0" err="1"/>
                <a:t>tudo</a:t>
              </a:r>
              <a:r>
                <a:rPr dirty="0"/>
                <a:t> o que </a:t>
              </a:r>
              <a:r>
                <a:rPr dirty="0" err="1"/>
                <a:t>você</a:t>
              </a:r>
              <a:r>
                <a:rPr dirty="0"/>
                <a:t> </a:t>
              </a:r>
              <a:r>
                <a:rPr dirty="0" err="1"/>
                <a:t>ganha</a:t>
              </a:r>
              <a:r>
                <a:rPr dirty="0"/>
                <a:t> </a:t>
              </a:r>
              <a:r>
                <a:rPr dirty="0" err="1"/>
                <a:t>já</a:t>
              </a:r>
              <a:r>
                <a:rPr dirty="0"/>
                <a:t> </a:t>
              </a:r>
              <a:r>
                <a:rPr dirty="0" err="1"/>
                <a:t>está</a:t>
              </a:r>
              <a:r>
                <a:rPr dirty="0"/>
                <a:t> </a:t>
              </a:r>
              <a:r>
                <a:rPr dirty="0" err="1"/>
                <a:t>comprometido</a:t>
              </a:r>
              <a:r>
                <a:rPr dirty="0"/>
                <a:t>.”</a:t>
              </a:r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endParaRPr dirty="0"/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rPr dirty="0"/>
                <a:t>Dilma, 56 </a:t>
              </a:r>
              <a:r>
                <a:rPr dirty="0" err="1"/>
                <a:t>anos</a:t>
              </a:r>
              <a:r>
                <a:rPr dirty="0"/>
                <a:t>, São Paulo</a:t>
              </a:r>
            </a:p>
          </p:txBody>
        </p:sp>
      </p:grpSp>
      <p:grpSp>
        <p:nvGrpSpPr>
          <p:cNvPr id="748" name="Grupo"/>
          <p:cNvGrpSpPr/>
          <p:nvPr/>
        </p:nvGrpSpPr>
        <p:grpSpPr>
          <a:xfrm>
            <a:off x="4676432" y="1660842"/>
            <a:ext cx="3255865" cy="11955145"/>
            <a:chOff x="-50800" y="0"/>
            <a:chExt cx="3255863" cy="11955142"/>
          </a:xfrm>
        </p:grpSpPr>
        <p:pic>
          <p:nvPicPr>
            <p:cNvPr id="730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10260036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1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11074147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2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9445924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3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8631813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4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7817701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5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7003590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6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6189479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7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5375367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8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4561256"/>
              <a:ext cx="1138006" cy="666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9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3747144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0" name="nota.png" descr="nota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548368" y="2933032"/>
              <a:ext cx="1138006" cy="666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1" name="nota-fantasma.png" descr="nota-fantasm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0047" y="2118921"/>
              <a:ext cx="1119691" cy="66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2" name="nota-fantasma.png" descr="nota-fantasm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560047" y="1304810"/>
              <a:ext cx="1119691" cy="66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43" name="Linha" descr="Linha"/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50800" y="1069437"/>
              <a:ext cx="495743" cy="10849143"/>
            </a:xfrm>
            <a:prstGeom prst="rect">
              <a:avLst/>
            </a:prstGeom>
            <a:effectLst/>
          </p:spPr>
        </p:pic>
        <p:pic>
          <p:nvPicPr>
            <p:cNvPr id="745" name="plim-anbima.png" descr="plim-anbima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13582183">
              <a:off x="1130960" y="635062"/>
              <a:ext cx="2012097" cy="600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6" name="Oval"/>
            <p:cNvSpPr/>
            <p:nvPr/>
          </p:nvSpPr>
          <p:spPr>
            <a:xfrm>
              <a:off x="2187327" y="11718397"/>
              <a:ext cx="868337" cy="236746"/>
            </a:xfrm>
            <a:prstGeom prst="ellipse">
              <a:avLst/>
            </a:prstGeom>
            <a:solidFill>
              <a:srgbClr val="CA646A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pic>
          <p:nvPicPr>
            <p:cNvPr id="747" name="pessoa-05.png" descr="pessoa-05.png"/>
            <p:cNvPicPr>
              <a:picLocks noChangeAspect="1"/>
            </p:cNvPicPr>
            <p:nvPr/>
          </p:nvPicPr>
          <p:blipFill>
            <a:blip r:embed="rId8">
              <a:extLst/>
            </a:blip>
            <a:srcRect/>
            <a:stretch>
              <a:fillRect/>
            </a:stretch>
          </p:blipFill>
          <p:spPr>
            <a:xfrm>
              <a:off x="2187327" y="8061498"/>
              <a:ext cx="1017737" cy="37829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749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tângulo Arredondado"/>
          <p:cNvSpPr/>
          <p:nvPr/>
        </p:nvSpPr>
        <p:spPr>
          <a:xfrm>
            <a:off x="344255" y="2679369"/>
            <a:ext cx="23695490" cy="10795001"/>
          </a:xfrm>
          <a:prstGeom prst="roundRect">
            <a:avLst>
              <a:gd name="adj" fmla="val 5952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177" name="Retângulo Arredondado"/>
          <p:cNvSpPr/>
          <p:nvPr/>
        </p:nvSpPr>
        <p:spPr>
          <a:xfrm>
            <a:off x="466262" y="1765722"/>
            <a:ext cx="6324012" cy="258258"/>
          </a:xfrm>
          <a:prstGeom prst="roundRect">
            <a:avLst>
              <a:gd name="adj" fmla="val 50000"/>
            </a:avLst>
          </a:prstGeom>
          <a:solidFill>
            <a:srgbClr val="29F7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178" name="metodologia"/>
          <p:cNvSpPr txBox="1"/>
          <p:nvPr/>
        </p:nvSpPr>
        <p:spPr>
          <a:xfrm>
            <a:off x="396118" y="879659"/>
            <a:ext cx="646430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10000" b="0"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metodologia</a:t>
            </a:r>
          </a:p>
        </p:txBody>
      </p:sp>
      <p:grpSp>
        <p:nvGrpSpPr>
          <p:cNvPr id="181" name="Grupo"/>
          <p:cNvGrpSpPr/>
          <p:nvPr/>
        </p:nvGrpSpPr>
        <p:grpSpPr>
          <a:xfrm>
            <a:off x="922411" y="4650757"/>
            <a:ext cx="1981140" cy="2309178"/>
            <a:chOff x="171185" y="-29947"/>
            <a:chExt cx="1981139" cy="2309177"/>
          </a:xfrm>
        </p:grpSpPr>
        <p:sp>
          <p:nvSpPr>
            <p:cNvPr id="179" name="Círculo"/>
            <p:cNvSpPr/>
            <p:nvPr/>
          </p:nvSpPr>
          <p:spPr>
            <a:xfrm>
              <a:off x="171185" y="171185"/>
              <a:ext cx="1981139" cy="198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180" name="1"/>
            <p:cNvSpPr txBox="1"/>
            <p:nvPr/>
          </p:nvSpPr>
          <p:spPr>
            <a:xfrm>
              <a:off x="387408" y="-29947"/>
              <a:ext cx="1410012" cy="2309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914400">
                <a:defRPr sz="1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rPr dirty="0"/>
                <a:t>1</a:t>
              </a:r>
            </a:p>
          </p:txBody>
        </p:sp>
      </p:grpSp>
      <p:sp>
        <p:nvSpPr>
          <p:cNvPr id="182" name="rua"/>
          <p:cNvSpPr txBox="1"/>
          <p:nvPr/>
        </p:nvSpPr>
        <p:spPr>
          <a:xfrm>
            <a:off x="3386780" y="4851889"/>
            <a:ext cx="1745670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914400">
              <a:defRPr sz="65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sz="9600" dirty="0" err="1"/>
              <a:t>rua</a:t>
            </a:r>
            <a:endParaRPr sz="9600" dirty="0"/>
          </a:p>
        </p:txBody>
      </p:sp>
      <p:sp>
        <p:nvSpPr>
          <p:cNvPr id="183" name="Google Shape;67;p14"/>
          <p:cNvSpPr txBox="1"/>
          <p:nvPr/>
        </p:nvSpPr>
        <p:spPr>
          <a:xfrm>
            <a:off x="3435417" y="6372354"/>
            <a:ext cx="11509272" cy="1308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4700"/>
              </a:lnSpc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sz="3600" dirty="0"/>
              <a:t>150 </a:t>
            </a:r>
            <a:r>
              <a:rPr sz="3600" dirty="0" err="1"/>
              <a:t>pessoas</a:t>
            </a:r>
            <a:r>
              <a:rPr sz="3600" dirty="0"/>
              <a:t> de </a:t>
            </a:r>
            <a:r>
              <a:rPr sz="3600" dirty="0" err="1"/>
              <a:t>diferentes</a:t>
            </a:r>
            <a:r>
              <a:rPr sz="3600" dirty="0"/>
              <a:t> </a:t>
            </a:r>
            <a:r>
              <a:rPr sz="3600" dirty="0" err="1"/>
              <a:t>realidades</a:t>
            </a:r>
            <a:r>
              <a:rPr sz="3600" dirty="0"/>
              <a:t> e classes </a:t>
            </a:r>
            <a:r>
              <a:rPr sz="3600" dirty="0" err="1"/>
              <a:t>sociais</a:t>
            </a:r>
            <a:endParaRPr lang="en-US" sz="3600" dirty="0"/>
          </a:p>
          <a:p>
            <a:pPr algn="l" defTabSz="457200">
              <a:lnSpc>
                <a:spcPts val="4700"/>
              </a:lnSpc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sz="3600" dirty="0"/>
              <a:t>(100 </a:t>
            </a:r>
            <a:r>
              <a:rPr sz="3600" dirty="0" err="1"/>
              <a:t>em</a:t>
            </a:r>
            <a:r>
              <a:rPr sz="3600" dirty="0"/>
              <a:t> São Paulo e 50 </a:t>
            </a:r>
            <a:r>
              <a:rPr sz="3600" dirty="0" err="1"/>
              <a:t>em</a:t>
            </a:r>
            <a:r>
              <a:rPr sz="3600" dirty="0"/>
              <a:t> Recife)</a:t>
            </a:r>
          </a:p>
        </p:txBody>
      </p:sp>
      <p:pic>
        <p:nvPicPr>
          <p:cNvPr id="184" name="pl-apre-13.png" descr="pl-apre-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44689" y="4000631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85" name="pl-apre-17.png" descr="pl-apre-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540292">
            <a:off x="22427203" y="2348624"/>
            <a:ext cx="2309378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86" name="pl-apre-03.png" descr="pl-apre-0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01025">
            <a:off x="18496742" y="7347659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87" name="pl-apre-23.png" descr="pl-apre-2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9540660">
            <a:off x="20461648" y="-608320"/>
            <a:ext cx="2311401" cy="280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mapao-anbima.png" descr="mapao-anbima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168783" y="303226"/>
            <a:ext cx="9732006" cy="8708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l-apre-30.png" descr="pl-apre-3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714264">
            <a:off x="14214537" y="9643389"/>
            <a:ext cx="2309378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0" name="pl-apre-29.png" descr="pl-apre-2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0987717">
            <a:off x="3498537" y="10438263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1" name="pl-apre-27.png" descr="pl-apre-27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0536628">
            <a:off x="14831804" y="6440463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2" name="pl-apre-01.png" descr="pl-apre-01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21060905">
            <a:off x="16223705" y="7973329"/>
            <a:ext cx="2309379" cy="2812823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3" name="pl-apre-02.png" descr="pl-apre-0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490818">
            <a:off x="1789445" y="11122802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4" name="pl-apre-04.png" descr="pl-apre-04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16313503" y="9643389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5" name="pl-apre-31.png" descr="pl-apre-31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723389">
            <a:off x="11858896" y="10036270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6" name="pl-apre-05.png" descr="pl-apre-05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21055135">
            <a:off x="10450540" y="11376802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7" name="pl-apre-06.png" descr="pl-apre-0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1041522">
            <a:off x="21583462" y="6677386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8" name="pl-apre-07.png" descr="pl-apre-07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697551">
            <a:off x="14944689" y="12282320"/>
            <a:ext cx="2309379" cy="27989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199" name="pl-apre-08.png" descr="pl-apre-08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20989330">
            <a:off x="18661093" y="9269593"/>
            <a:ext cx="2309379" cy="27989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0" name="pl-apre-09.png" descr="pl-apre-09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21549697">
            <a:off x="20462659" y="9412105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1" name="pl-apre-10.png" descr="pl-apre-10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 rot="21001080">
            <a:off x="6005902" y="11376331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2" name="pl-apre-11.png" descr="pl-apre-11.png"/>
          <p:cNvPicPr>
            <a:picLocks noChangeAspect="1"/>
          </p:cNvPicPr>
          <p:nvPr/>
        </p:nvPicPr>
        <p:blipFill>
          <a:blip r:embed="rId20">
            <a:extLst/>
          </a:blip>
          <a:stretch>
            <a:fillRect/>
          </a:stretch>
        </p:blipFill>
        <p:spPr>
          <a:xfrm rot="1143199">
            <a:off x="13090797" y="11376331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3" name="pl-apre-12.png" descr="pl-apre-12.png"/>
          <p:cNvPicPr>
            <a:picLocks noChangeAspect="1"/>
          </p:cNvPicPr>
          <p:nvPr/>
        </p:nvPicPr>
        <p:blipFill>
          <a:blip r:embed="rId21">
            <a:extLst/>
          </a:blip>
          <a:stretch>
            <a:fillRect/>
          </a:stretch>
        </p:blipFill>
        <p:spPr>
          <a:xfrm rot="603611">
            <a:off x="23067547" y="7635526"/>
            <a:ext cx="2309378" cy="27989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4" name="pl-apre-14.png" descr="pl-apre-14.png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 rot="20880099">
            <a:off x="23048405" y="11376802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5" name="pl-apre-15.png" descr="pl-apre-15.png"/>
          <p:cNvPicPr>
            <a:picLocks noChangeAspect="1"/>
          </p:cNvPicPr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7990476" y="10431335"/>
            <a:ext cx="2309379" cy="2812823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6" name="pl-apre-16.png" descr="pl-apre-16.png"/>
          <p:cNvPicPr>
            <a:picLocks noChangeAspect="1"/>
          </p:cNvPicPr>
          <p:nvPr/>
        </p:nvPicPr>
        <p:blipFill>
          <a:blip r:embed="rId24">
            <a:extLst/>
          </a:blip>
          <a:stretch>
            <a:fillRect/>
          </a:stretch>
        </p:blipFill>
        <p:spPr>
          <a:xfrm rot="842781">
            <a:off x="16569808" y="5776393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7" name="pl-apre-18.png" descr="pl-apre-18.png"/>
          <p:cNvPicPr>
            <a:picLocks noChangeAspect="1"/>
          </p:cNvPicPr>
          <p:nvPr/>
        </p:nvPicPr>
        <p:blipFill>
          <a:blip r:embed="rId25">
            <a:extLst/>
          </a:blip>
          <a:stretch>
            <a:fillRect/>
          </a:stretch>
        </p:blipFill>
        <p:spPr>
          <a:xfrm rot="19163763">
            <a:off x="-228314" y="9096448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8" name="pl-apre-19.png" descr="pl-apre-19.png"/>
          <p:cNvPicPr>
            <a:picLocks noChangeAspect="1"/>
          </p:cNvPicPr>
          <p:nvPr/>
        </p:nvPicPr>
        <p:blipFill>
          <a:blip r:embed="rId26">
            <a:extLst/>
          </a:blip>
          <a:stretch>
            <a:fillRect/>
          </a:stretch>
        </p:blipFill>
        <p:spPr>
          <a:xfrm rot="475411">
            <a:off x="21359961" y="11668877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09" name="pl-apre-20.png" descr="pl-apre-20.png"/>
          <p:cNvPicPr>
            <a:picLocks noChangeAspect="1"/>
          </p:cNvPicPr>
          <p:nvPr/>
        </p:nvPicPr>
        <p:blipFill>
          <a:blip r:embed="rId27">
            <a:extLst/>
          </a:blip>
          <a:stretch>
            <a:fillRect/>
          </a:stretch>
        </p:blipFill>
        <p:spPr>
          <a:xfrm rot="21110061">
            <a:off x="19111323" y="11122802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0" name="pl-apre-21.png" descr="pl-apre-21.png"/>
          <p:cNvPicPr>
            <a:picLocks noChangeAspect="1"/>
          </p:cNvPicPr>
          <p:nvPr/>
        </p:nvPicPr>
        <p:blipFill>
          <a:blip r:embed="rId28">
            <a:extLst/>
          </a:blip>
          <a:stretch>
            <a:fillRect/>
          </a:stretch>
        </p:blipFill>
        <p:spPr>
          <a:xfrm rot="20318950">
            <a:off x="20184684" y="6677386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1" name="pl-apre-22.png" descr="pl-apre-22.png"/>
          <p:cNvPicPr>
            <a:picLocks noChangeAspect="1"/>
          </p:cNvPicPr>
          <p:nvPr/>
        </p:nvPicPr>
        <p:blipFill>
          <a:blip r:embed="rId29">
            <a:extLst/>
          </a:blip>
          <a:stretch>
            <a:fillRect/>
          </a:stretch>
        </p:blipFill>
        <p:spPr>
          <a:xfrm rot="1084327">
            <a:off x="8475043" y="12282320"/>
            <a:ext cx="2309378" cy="27989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2" name="pl-apre-24.png" descr="pl-apre-24.png"/>
          <p:cNvPicPr>
            <a:picLocks noChangeAspect="1"/>
          </p:cNvPicPr>
          <p:nvPr/>
        </p:nvPicPr>
        <p:blipFill>
          <a:blip r:embed="rId30">
            <a:extLst/>
          </a:blip>
          <a:stretch>
            <a:fillRect/>
          </a:stretch>
        </p:blipFill>
        <p:spPr>
          <a:xfrm rot="21239764">
            <a:off x="-215466" y="11122802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3" name="pl-apre-25.png" descr="pl-apre-25.png"/>
          <p:cNvPicPr>
            <a:picLocks noChangeAspect="1"/>
          </p:cNvPicPr>
          <p:nvPr/>
        </p:nvPicPr>
        <p:blipFill>
          <a:blip r:embed="rId31">
            <a:extLst/>
          </a:blip>
          <a:stretch>
            <a:fillRect/>
          </a:stretch>
        </p:blipFill>
        <p:spPr>
          <a:xfrm rot="21536896">
            <a:off x="4011225" y="11922473"/>
            <a:ext cx="2309379" cy="27989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4" name="pl-apre-26.png" descr="pl-apre-26.png"/>
          <p:cNvPicPr>
            <a:picLocks noChangeAspect="1"/>
          </p:cNvPicPr>
          <p:nvPr/>
        </p:nvPicPr>
        <p:blipFill>
          <a:blip r:embed="rId32">
            <a:extLst/>
          </a:blip>
          <a:stretch>
            <a:fillRect/>
          </a:stretch>
        </p:blipFill>
        <p:spPr>
          <a:xfrm rot="21280274">
            <a:off x="21701994" y="4000631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5" name="pl-apre-28.png" descr="pl-apre-28.png"/>
          <p:cNvPicPr>
            <a:picLocks noChangeAspect="1"/>
          </p:cNvPicPr>
          <p:nvPr/>
        </p:nvPicPr>
        <p:blipFill>
          <a:blip r:embed="rId33">
            <a:extLst/>
          </a:blip>
          <a:stretch>
            <a:fillRect/>
          </a:stretch>
        </p:blipFill>
        <p:spPr>
          <a:xfrm rot="600108">
            <a:off x="17251016" y="11922473"/>
            <a:ext cx="2309379" cy="27989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6" name="pl-apre-32.png" descr="pl-apre-32.png"/>
          <p:cNvPicPr>
            <a:picLocks noChangeAspect="1"/>
          </p:cNvPicPr>
          <p:nvPr/>
        </p:nvPicPr>
        <p:blipFill>
          <a:blip r:embed="rId34">
            <a:extLst/>
          </a:blip>
          <a:stretch>
            <a:fillRect/>
          </a:stretch>
        </p:blipFill>
        <p:spPr>
          <a:xfrm rot="20051819">
            <a:off x="22284498" y="8960981"/>
            <a:ext cx="2309379" cy="27989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17" name="droppedImage.pdf" descr="droppedImage.pdf"/>
          <p:cNvPicPr>
            <a:picLocks noChangeAspect="1"/>
          </p:cNvPicPr>
          <p:nvPr/>
        </p:nvPicPr>
        <p:blipFill>
          <a:blip r:embed="rId35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8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134;p24"/>
          <p:cNvSpPr txBox="1"/>
          <p:nvPr/>
        </p:nvSpPr>
        <p:spPr>
          <a:xfrm>
            <a:off x="10869827" y="4069808"/>
            <a:ext cx="10272713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lvl1pPr>
          </a:lstStyle>
          <a:p>
            <a:r>
              <a:rPr dirty="0"/>
              <a:t>Mas </a:t>
            </a:r>
            <a:r>
              <a:rPr dirty="0" err="1"/>
              <a:t>existe</a:t>
            </a:r>
            <a:r>
              <a:rPr dirty="0"/>
              <a:t> um </a:t>
            </a:r>
            <a:r>
              <a:rPr dirty="0" err="1"/>
              <a:t>número</a:t>
            </a:r>
            <a:r>
              <a:rPr dirty="0"/>
              <a:t> </a:t>
            </a:r>
            <a:r>
              <a:rPr dirty="0" err="1"/>
              <a:t>muito</a:t>
            </a:r>
            <a:r>
              <a:rPr dirty="0"/>
              <a:t> </a:t>
            </a:r>
            <a:r>
              <a:rPr dirty="0" err="1"/>
              <a:t>considerável</a:t>
            </a:r>
            <a:r>
              <a:rPr dirty="0"/>
              <a:t> de </a:t>
            </a:r>
            <a:r>
              <a:rPr dirty="0" err="1"/>
              <a:t>pessoas</a:t>
            </a:r>
            <a:r>
              <a:rPr dirty="0"/>
              <a:t> que </a:t>
            </a:r>
            <a:r>
              <a:rPr dirty="0" err="1"/>
              <a:t>conseguem</a:t>
            </a:r>
            <a:r>
              <a:rPr dirty="0"/>
              <a:t> </a:t>
            </a:r>
            <a:r>
              <a:rPr dirty="0" err="1"/>
              <a:t>fechar</a:t>
            </a:r>
            <a:r>
              <a:rPr dirty="0"/>
              <a:t> no </a:t>
            </a:r>
            <a:r>
              <a:rPr dirty="0" err="1"/>
              <a:t>azul</a:t>
            </a:r>
            <a:r>
              <a:rPr dirty="0"/>
              <a:t>, </a:t>
            </a:r>
            <a:r>
              <a:rPr dirty="0" err="1"/>
              <a:t>sem</a:t>
            </a:r>
            <a:r>
              <a:rPr dirty="0"/>
              <a:t> </a:t>
            </a:r>
            <a:r>
              <a:rPr dirty="0" err="1"/>
              <a:t>perceber</a:t>
            </a:r>
            <a:r>
              <a:rPr dirty="0"/>
              <a:t> que </a:t>
            </a:r>
            <a:r>
              <a:rPr dirty="0" err="1"/>
              <a:t>esse</a:t>
            </a:r>
            <a:r>
              <a:rPr dirty="0"/>
              <a:t> </a:t>
            </a:r>
            <a:r>
              <a:rPr dirty="0" err="1"/>
              <a:t>dinheiro</a:t>
            </a:r>
            <a:r>
              <a:rPr dirty="0"/>
              <a:t> que </a:t>
            </a:r>
            <a:r>
              <a:rPr dirty="0" err="1"/>
              <a:t>sobra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fim</a:t>
            </a:r>
            <a:r>
              <a:rPr dirty="0"/>
              <a:t> do </a:t>
            </a:r>
            <a:r>
              <a:rPr dirty="0" err="1"/>
              <a:t>mês</a:t>
            </a:r>
            <a:r>
              <a:rPr dirty="0"/>
              <a:t> </a:t>
            </a:r>
            <a:r>
              <a:rPr dirty="0" err="1"/>
              <a:t>pode</a:t>
            </a:r>
            <a:r>
              <a:rPr dirty="0"/>
              <a:t>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usado</a:t>
            </a:r>
            <a:r>
              <a:rPr dirty="0"/>
              <a:t> para </a:t>
            </a:r>
            <a:r>
              <a:rPr dirty="0" err="1"/>
              <a:t>comprar</a:t>
            </a:r>
            <a:r>
              <a:rPr dirty="0"/>
              <a:t> </a:t>
            </a:r>
            <a:r>
              <a:rPr dirty="0" err="1"/>
              <a:t>produtos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. </a:t>
            </a:r>
          </a:p>
        </p:txBody>
      </p:sp>
      <p:sp>
        <p:nvSpPr>
          <p:cNvPr id="752" name="Google Shape;134;p24"/>
          <p:cNvSpPr txBox="1"/>
          <p:nvPr/>
        </p:nvSpPr>
        <p:spPr>
          <a:xfrm>
            <a:off x="10869827" y="5673530"/>
            <a:ext cx="9550022" cy="371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defRPr sz="6500" b="0">
                <a:latin typeface="Korb"/>
                <a:ea typeface="Korb"/>
                <a:cs typeface="Korb"/>
                <a:sym typeface="Korb"/>
              </a:defRPr>
            </a:pP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outras</a:t>
            </a:r>
            <a:r>
              <a:rPr dirty="0"/>
              <a:t> </a:t>
            </a:r>
            <a:r>
              <a:rPr dirty="0" err="1"/>
              <a:t>palavras</a:t>
            </a:r>
            <a:r>
              <a:rPr dirty="0"/>
              <a:t>, </a:t>
            </a:r>
            <a:r>
              <a:rPr dirty="0" err="1"/>
              <a:t>temos</a:t>
            </a:r>
            <a:r>
              <a:rPr dirty="0"/>
              <a:t> um </a:t>
            </a:r>
            <a:r>
              <a:rPr dirty="0" err="1"/>
              <a:t>contigente</a:t>
            </a:r>
            <a:r>
              <a:rPr dirty="0"/>
              <a:t> </a:t>
            </a:r>
            <a:r>
              <a:rPr dirty="0" err="1"/>
              <a:t>enorme</a:t>
            </a:r>
            <a:r>
              <a:rPr dirty="0"/>
              <a:t> que </a:t>
            </a:r>
            <a:r>
              <a:rPr dirty="0" err="1"/>
              <a:t>não</a:t>
            </a:r>
            <a:r>
              <a:rPr dirty="0"/>
              <a:t> se </a:t>
            </a:r>
            <a:r>
              <a:rPr dirty="0" err="1"/>
              <a:t>dá</a:t>
            </a:r>
            <a:r>
              <a:rPr dirty="0"/>
              <a:t> </a:t>
            </a:r>
            <a:r>
              <a:rPr dirty="0" err="1"/>
              <a:t>conta</a:t>
            </a:r>
            <a:r>
              <a:rPr dirty="0"/>
              <a:t> do </a:t>
            </a:r>
            <a:r>
              <a:rPr dirty="0" err="1"/>
              <a:t>seu</a:t>
            </a:r>
            <a:r>
              <a:rPr dirty="0"/>
              <a:t> </a:t>
            </a:r>
            <a:r>
              <a:rPr dirty="0" err="1"/>
              <a:t>potencial</a:t>
            </a:r>
            <a:r>
              <a:rPr dirty="0"/>
              <a:t> </a:t>
            </a:r>
            <a:r>
              <a:rPr dirty="0" err="1"/>
              <a:t>econômico</a:t>
            </a:r>
            <a:r>
              <a:rPr dirty="0"/>
              <a:t>. </a:t>
            </a:r>
          </a:p>
        </p:txBody>
      </p:sp>
      <p:pic>
        <p:nvPicPr>
          <p:cNvPr id="753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11888097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4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12702208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11073986"/>
            <a:ext cx="1138006" cy="666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56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10259874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9445762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8631651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9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7817539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0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7003428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1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6189317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2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5375206"/>
            <a:ext cx="1138006" cy="666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63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4561094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Linha" descr="Linha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76432" y="2697498"/>
            <a:ext cx="495744" cy="10849143"/>
          </a:xfrm>
          <a:prstGeom prst="rect">
            <a:avLst/>
          </a:prstGeom>
        </p:spPr>
      </p:pic>
      <p:pic>
        <p:nvPicPr>
          <p:cNvPr id="766" name="plim-anbima.png" descr="plim-anbi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3582183">
            <a:off x="5995323" y="663257"/>
            <a:ext cx="2012097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67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3746982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8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2932871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9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1904386"/>
            <a:ext cx="1138006" cy="6667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70" name="nota.png" descr="not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75600" y="1104453"/>
            <a:ext cx="1138006" cy="666711"/>
          </a:xfrm>
          <a:prstGeom prst="rect">
            <a:avLst/>
          </a:prstGeom>
          <a:ln w="12700">
            <a:miter lim="400000"/>
          </a:ln>
        </p:spPr>
      </p:pic>
      <p:sp>
        <p:nvSpPr>
          <p:cNvPr id="771" name="Oval"/>
          <p:cNvSpPr/>
          <p:nvPr/>
        </p:nvSpPr>
        <p:spPr>
          <a:xfrm>
            <a:off x="7304107" y="12931201"/>
            <a:ext cx="868338" cy="236745"/>
          </a:xfrm>
          <a:prstGeom prst="ellipse">
            <a:avLst/>
          </a:prstGeom>
          <a:solidFill>
            <a:srgbClr val="CA646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pic>
        <p:nvPicPr>
          <p:cNvPr id="772" name="pessoa-14.png" descr="pessoa-1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283791" y="9231032"/>
            <a:ext cx="1140024" cy="3826374"/>
          </a:xfrm>
          <a:prstGeom prst="rect">
            <a:avLst/>
          </a:prstGeom>
          <a:ln w="12700">
            <a:miter lim="400000"/>
          </a:ln>
        </p:spPr>
      </p:pic>
      <p:pic>
        <p:nvPicPr>
          <p:cNvPr id="773" name="plim-anbima.png" descr="plim-anbi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0800000">
            <a:off x="7014953" y="8143835"/>
            <a:ext cx="2012096" cy="600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1" presetClass="entr" presetSubtype="0" fill="hold" grpId="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"/>
                            </p:stCondLst>
                            <p:childTnLst>
                              <p:par>
                                <p:cTn id="20" presetID="1" presetClass="entr" presetSubtype="0" fill="hold" grpId="6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"/>
                            </p:stCondLst>
                            <p:childTnLst>
                              <p:par>
                                <p:cTn id="26" presetID="1" presetClass="entr" presetSubtype="0" fill="hold" grpId="8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1" presetClass="entr" presetSubtype="0" fill="hold" grpId="9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300"/>
                            </p:stCondLst>
                            <p:childTnLst>
                              <p:par>
                                <p:cTn id="32" presetID="1" presetClass="entr" presetSubtype="0" fill="hold" grpId="1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1" presetClass="entr" presetSubtype="0" fill="hold" grpId="1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grpId="12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"/>
                            </p:stCondLst>
                            <p:childTnLst>
                              <p:par>
                                <p:cTn id="41" presetID="1" presetClass="entr" presetSubtype="0" fill="hold" grpId="13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1" presetClass="entr" presetSubtype="0" fill="hold" grpId="14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00"/>
                            </p:stCondLst>
                            <p:childTnLst>
                              <p:par>
                                <p:cTn id="47" presetID="1" presetClass="entr" presetSubtype="0" fill="hold" grpId="15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00"/>
                            </p:stCondLst>
                            <p:childTnLst>
                              <p:par>
                                <p:cTn id="50" presetID="1" presetClass="entr" presetSubtype="0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900"/>
                            </p:stCondLst>
                            <p:childTnLst>
                              <p:par>
                                <p:cTn id="53" presetID="1" presetClass="entr" presetSubtype="0" fill="hold" grpId="17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3" grpId="2" animBg="1" advAuto="0"/>
      <p:bldP spid="754" grpId="1" animBg="1" advAuto="0"/>
      <p:bldP spid="755" grpId="3" animBg="1" advAuto="0"/>
      <p:bldP spid="756" grpId="4" animBg="1" advAuto="0"/>
      <p:bldP spid="757" grpId="5" animBg="1" advAuto="0"/>
      <p:bldP spid="758" grpId="6" animBg="1" advAuto="0"/>
      <p:bldP spid="759" grpId="7" animBg="1" advAuto="0"/>
      <p:bldP spid="760" grpId="8" animBg="1" advAuto="0"/>
      <p:bldP spid="761" grpId="9" animBg="1" advAuto="0"/>
      <p:bldP spid="762" grpId="10" animBg="1" advAuto="0"/>
      <p:bldP spid="763" grpId="11" animBg="1" advAuto="0"/>
      <p:bldP spid="766" grpId="16" animBg="1" advAuto="0"/>
      <p:bldP spid="767" grpId="12" animBg="1" advAuto="0"/>
      <p:bldP spid="768" grpId="13" animBg="1" advAuto="0"/>
      <p:bldP spid="769" grpId="14" animBg="1" advAuto="0"/>
      <p:bldP spid="770" grpId="15" animBg="1" advAuto="0"/>
      <p:bldP spid="773" grpId="17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58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019-casa.png" descr="019-cas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48222" y="5572771"/>
            <a:ext cx="3856241" cy="2847176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019-filhos.png" descr="019-filho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02330" y="5390407"/>
            <a:ext cx="3467775" cy="3211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778" name="019-ideia.png" descr="019-idei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84310" y="4800668"/>
            <a:ext cx="3278987" cy="3715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79" name="019-investimento.png" descr="019-investimento.png"/>
          <p:cNvPicPr>
            <a:picLocks noChangeAspect="1"/>
          </p:cNvPicPr>
          <p:nvPr/>
        </p:nvPicPr>
        <p:blipFill>
          <a:blip r:embed="rId5">
            <a:extLst/>
          </a:blip>
          <a:srcRect l="17990"/>
          <a:stretch>
            <a:fillRect/>
          </a:stretch>
        </p:blipFill>
        <p:spPr>
          <a:xfrm>
            <a:off x="2479343" y="4193783"/>
            <a:ext cx="3224649" cy="1847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80" name="019-negocio.png" descr="019-negoci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087359" y="4882028"/>
            <a:ext cx="4154697" cy="3553048"/>
          </a:xfrm>
          <a:prstGeom prst="rect">
            <a:avLst/>
          </a:prstGeom>
          <a:ln w="12700">
            <a:miter lim="400000"/>
          </a:ln>
        </p:spPr>
      </p:pic>
      <p:sp>
        <p:nvSpPr>
          <p:cNvPr id="781" name="investimento"/>
          <p:cNvSpPr txBox="1"/>
          <p:nvPr/>
        </p:nvSpPr>
        <p:spPr>
          <a:xfrm>
            <a:off x="2689043" y="4262685"/>
            <a:ext cx="2786156" cy="68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defRPr sz="35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rPr dirty="0" err="1"/>
              <a:t>investimento</a:t>
            </a:r>
            <a:endParaRPr dirty="0"/>
          </a:p>
        </p:txBody>
      </p:sp>
      <p:pic>
        <p:nvPicPr>
          <p:cNvPr id="782" name="019-investimento.png" descr="019-investimento.png"/>
          <p:cNvPicPr>
            <a:picLocks noChangeAspect="1"/>
          </p:cNvPicPr>
          <p:nvPr/>
        </p:nvPicPr>
        <p:blipFill>
          <a:blip r:embed="rId5">
            <a:extLst/>
          </a:blip>
          <a:srcRect l="17990"/>
          <a:stretch>
            <a:fillRect/>
          </a:stretch>
        </p:blipFill>
        <p:spPr>
          <a:xfrm>
            <a:off x="7259370" y="4193783"/>
            <a:ext cx="3224649" cy="1847586"/>
          </a:xfrm>
          <a:prstGeom prst="rect">
            <a:avLst/>
          </a:prstGeom>
          <a:ln w="12700">
            <a:miter lim="400000"/>
          </a:ln>
        </p:spPr>
      </p:pic>
      <p:sp>
        <p:nvSpPr>
          <p:cNvPr id="783" name="investimento"/>
          <p:cNvSpPr txBox="1"/>
          <p:nvPr/>
        </p:nvSpPr>
        <p:spPr>
          <a:xfrm>
            <a:off x="7469071" y="4262685"/>
            <a:ext cx="3014948" cy="68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defRPr sz="35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rPr dirty="0" err="1"/>
              <a:t>investimento</a:t>
            </a:r>
            <a:endParaRPr dirty="0"/>
          </a:p>
        </p:txBody>
      </p:sp>
      <p:pic>
        <p:nvPicPr>
          <p:cNvPr id="784" name="019-investimento.png" descr="019-investimento.png"/>
          <p:cNvPicPr>
            <a:picLocks noChangeAspect="1"/>
          </p:cNvPicPr>
          <p:nvPr/>
        </p:nvPicPr>
        <p:blipFill>
          <a:blip r:embed="rId5">
            <a:extLst/>
          </a:blip>
          <a:srcRect l="17990"/>
          <a:stretch>
            <a:fillRect/>
          </a:stretch>
        </p:blipFill>
        <p:spPr>
          <a:xfrm>
            <a:off x="12039398" y="4193783"/>
            <a:ext cx="3224649" cy="1847586"/>
          </a:xfrm>
          <a:prstGeom prst="rect">
            <a:avLst/>
          </a:prstGeom>
          <a:ln w="12700">
            <a:miter lim="400000"/>
          </a:ln>
        </p:spPr>
      </p:pic>
      <p:sp>
        <p:nvSpPr>
          <p:cNvPr id="785" name="investimento"/>
          <p:cNvSpPr txBox="1"/>
          <p:nvPr/>
        </p:nvSpPr>
        <p:spPr>
          <a:xfrm>
            <a:off x="12249097" y="4262685"/>
            <a:ext cx="3014949" cy="68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defRPr sz="35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rPr dirty="0" err="1"/>
              <a:t>investimento</a:t>
            </a:r>
            <a:endParaRPr dirty="0"/>
          </a:p>
        </p:txBody>
      </p:sp>
      <p:pic>
        <p:nvPicPr>
          <p:cNvPr id="786" name="019-investimento.png" descr="019-investimento.png"/>
          <p:cNvPicPr>
            <a:picLocks noChangeAspect="1"/>
          </p:cNvPicPr>
          <p:nvPr/>
        </p:nvPicPr>
        <p:blipFill>
          <a:blip r:embed="rId5">
            <a:extLst/>
          </a:blip>
          <a:srcRect l="17990"/>
          <a:stretch>
            <a:fillRect/>
          </a:stretch>
        </p:blipFill>
        <p:spPr>
          <a:xfrm>
            <a:off x="17143426" y="4193783"/>
            <a:ext cx="3224649" cy="1847586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investimento"/>
          <p:cNvSpPr txBox="1"/>
          <p:nvPr/>
        </p:nvSpPr>
        <p:spPr>
          <a:xfrm>
            <a:off x="17353126" y="4262685"/>
            <a:ext cx="3224648" cy="6828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algn="l" defTabSz="914400">
              <a:defRPr sz="35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rPr dirty="0" err="1"/>
              <a:t>investimento</a:t>
            </a:r>
            <a:endParaRPr dirty="0"/>
          </a:p>
        </p:txBody>
      </p:sp>
      <p:sp>
        <p:nvSpPr>
          <p:cNvPr id="788" name="em uma ideia"/>
          <p:cNvSpPr txBox="1"/>
          <p:nvPr/>
        </p:nvSpPr>
        <p:spPr>
          <a:xfrm>
            <a:off x="3761713" y="8815598"/>
            <a:ext cx="2837308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914400">
              <a:defRPr sz="4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em uma ideia</a:t>
            </a:r>
          </a:p>
        </p:txBody>
      </p:sp>
      <p:sp>
        <p:nvSpPr>
          <p:cNvPr id="789" name="na carreira,…"/>
          <p:cNvSpPr txBox="1"/>
          <p:nvPr/>
        </p:nvSpPr>
        <p:spPr>
          <a:xfrm>
            <a:off x="8842159" y="8634821"/>
            <a:ext cx="2645284" cy="1375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914400">
              <a:defRPr sz="4000" b="0">
                <a:latin typeface="Korb"/>
                <a:ea typeface="Korb"/>
                <a:cs typeface="Korb"/>
                <a:sym typeface="Korb"/>
              </a:defRPr>
            </a:pPr>
            <a:r>
              <a:t>na carreira,</a:t>
            </a:r>
          </a:p>
          <a:p>
            <a:pPr defTabSz="914400">
              <a:defRPr sz="4000" b="0">
                <a:latin typeface="Korb"/>
                <a:ea typeface="Korb"/>
                <a:cs typeface="Korb"/>
                <a:sym typeface="Korb"/>
              </a:defRPr>
            </a:pPr>
            <a:r>
              <a:t>na formação</a:t>
            </a:r>
          </a:p>
        </p:txBody>
      </p:sp>
      <p:sp>
        <p:nvSpPr>
          <p:cNvPr id="790" name="nos filhos"/>
          <p:cNvSpPr txBox="1"/>
          <p:nvPr/>
        </p:nvSpPr>
        <p:spPr>
          <a:xfrm>
            <a:off x="13986178" y="8815598"/>
            <a:ext cx="2100200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914400">
              <a:defRPr sz="4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nos filhos</a:t>
            </a:r>
          </a:p>
        </p:txBody>
      </p:sp>
      <p:sp>
        <p:nvSpPr>
          <p:cNvPr id="791" name="na casa"/>
          <p:cNvSpPr txBox="1"/>
          <p:nvPr/>
        </p:nvSpPr>
        <p:spPr>
          <a:xfrm>
            <a:off x="19146050" y="8815598"/>
            <a:ext cx="1660780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914400">
              <a:defRPr sz="4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na casa</a:t>
            </a:r>
          </a:p>
        </p:txBody>
      </p:sp>
      <p:pic>
        <p:nvPicPr>
          <p:cNvPr id="792" name="droppedImage.pdf" descr="droppedImage.pdf"/>
          <p:cNvPicPr>
            <a:picLocks noChangeAspect="1"/>
          </p:cNvPicPr>
          <p:nvPr/>
        </p:nvPicPr>
        <p:blipFill>
          <a:blip r:embed="rId7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637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Retângulo Arredondado"/>
          <p:cNvSpPr/>
          <p:nvPr/>
        </p:nvSpPr>
        <p:spPr>
          <a:xfrm>
            <a:off x="3907757" y="6091756"/>
            <a:ext cx="3830874" cy="640290"/>
          </a:xfrm>
          <a:prstGeom prst="roundRect">
            <a:avLst>
              <a:gd name="adj" fmla="val 50000"/>
            </a:avLst>
          </a:prstGeom>
          <a:solidFill>
            <a:srgbClr val="393FC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795" name="Retângulo Arredondado"/>
          <p:cNvSpPr/>
          <p:nvPr/>
        </p:nvSpPr>
        <p:spPr>
          <a:xfrm>
            <a:off x="3635755" y="6807189"/>
            <a:ext cx="4102876" cy="640290"/>
          </a:xfrm>
          <a:prstGeom prst="roundRect">
            <a:avLst>
              <a:gd name="adj" fmla="val 50000"/>
            </a:avLst>
          </a:prstGeom>
          <a:solidFill>
            <a:srgbClr val="393FC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796" name="Retângulo Arredondado"/>
          <p:cNvSpPr/>
          <p:nvPr/>
        </p:nvSpPr>
        <p:spPr>
          <a:xfrm>
            <a:off x="3976237" y="5376322"/>
            <a:ext cx="3762394" cy="640290"/>
          </a:xfrm>
          <a:prstGeom prst="roundRect">
            <a:avLst>
              <a:gd name="adj" fmla="val 50000"/>
            </a:avLst>
          </a:prstGeom>
          <a:solidFill>
            <a:srgbClr val="393FC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797" name="Retângulo Arredondado"/>
          <p:cNvSpPr/>
          <p:nvPr/>
        </p:nvSpPr>
        <p:spPr>
          <a:xfrm>
            <a:off x="3976237" y="4660889"/>
            <a:ext cx="3762394" cy="640290"/>
          </a:xfrm>
          <a:prstGeom prst="roundRect">
            <a:avLst>
              <a:gd name="adj" fmla="val 50000"/>
            </a:avLst>
          </a:prstGeom>
          <a:solidFill>
            <a:srgbClr val="393FCB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798" name="Google Shape;119;p22"/>
          <p:cNvSpPr txBox="1"/>
          <p:nvPr/>
        </p:nvSpPr>
        <p:spPr>
          <a:xfrm>
            <a:off x="2566288" y="4717508"/>
            <a:ext cx="5055593" cy="2656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t>investimento no bode</a:t>
            </a:r>
          </a:p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endParaRPr/>
          </a:p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t>investimento em terra</a:t>
            </a:r>
          </a:p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endParaRPr/>
          </a:p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t>investimento em carro</a:t>
            </a:r>
          </a:p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endParaRPr/>
          </a:p>
          <a:p>
            <a:pPr algn="r" defTabSz="914400">
              <a:lnSpc>
                <a:spcPct val="80000"/>
              </a:lnSpc>
              <a:defRPr sz="30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t>investimento em imóveis</a:t>
            </a:r>
          </a:p>
        </p:txBody>
      </p:sp>
      <p:sp>
        <p:nvSpPr>
          <p:cNvPr id="799" name="Google Shape;122;p22"/>
          <p:cNvSpPr txBox="1"/>
          <p:nvPr/>
        </p:nvSpPr>
        <p:spPr>
          <a:xfrm>
            <a:off x="10417525" y="4686289"/>
            <a:ext cx="5055593" cy="31197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algn="l" defTabSz="914400">
              <a:defRPr sz="3000" b="0">
                <a:latin typeface="Korb"/>
                <a:ea typeface="Korb"/>
                <a:cs typeface="Korb"/>
                <a:sym typeface="Korb"/>
              </a:defRPr>
            </a:pPr>
            <a:r>
              <a:rPr>
                <a:solidFill>
                  <a:srgbClr val="FFFFFF"/>
                </a:solidFill>
              </a:rPr>
              <a:t>investimento financeiro tem um “quê” de especulação</a:t>
            </a:r>
            <a:r>
              <a:t> para uma população tradicionalmente muito acostumada ao que é concreto, ao que é palpável,</a:t>
            </a:r>
          </a:p>
          <a:p>
            <a:pPr algn="l" defTabSz="914400">
              <a:defRPr sz="3000" b="0">
                <a:latin typeface="Korb"/>
                <a:ea typeface="Korb"/>
                <a:cs typeface="Korb"/>
                <a:sym typeface="Korb"/>
              </a:defRPr>
            </a:pPr>
            <a:r>
              <a:t>ao que é material.</a:t>
            </a:r>
          </a:p>
          <a:p>
            <a:pPr algn="l" defTabSz="914400">
              <a:defRPr sz="3000" b="0">
                <a:latin typeface="Korb"/>
                <a:ea typeface="Korb"/>
                <a:cs typeface="Korb"/>
                <a:sym typeface="Korb"/>
              </a:defRPr>
            </a:pPr>
            <a:r>
              <a:t>  </a:t>
            </a:r>
          </a:p>
        </p:txBody>
      </p:sp>
      <p:pic>
        <p:nvPicPr>
          <p:cNvPr id="804" name="019-casa.png" descr="019-c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54637" y="8373237"/>
            <a:ext cx="2658897" cy="1963142"/>
          </a:xfrm>
          <a:prstGeom prst="rect">
            <a:avLst/>
          </a:prstGeom>
          <a:ln w="12700">
            <a:miter lim="400000"/>
          </a:ln>
        </p:spPr>
      </p:pic>
      <p:pic>
        <p:nvPicPr>
          <p:cNvPr id="805" name="020-bode.png" descr="020-bod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1245" y="2059005"/>
            <a:ext cx="3215994" cy="3212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020-carro.png" descr="020-carr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860852" y="8682396"/>
            <a:ext cx="2359922" cy="1836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7" name="020-dinheiro-na-nuvem.png" descr="020-dinheiro-na-nuve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775192" y="1210447"/>
            <a:ext cx="1647711" cy="1736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020-investir-dinheiro.png" descr="020-investir-dinheir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1094087" y="2320825"/>
            <a:ext cx="2965750" cy="211764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9" name="020-terra.png" descr="020-terra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582759" y="4759753"/>
            <a:ext cx="1507534" cy="2972828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X"/>
          <p:cNvSpPr txBox="1"/>
          <p:nvPr/>
        </p:nvSpPr>
        <p:spPr>
          <a:xfrm>
            <a:off x="8624575" y="5214841"/>
            <a:ext cx="975488" cy="1661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12000" b="0">
                <a:solidFill>
                  <a:srgbClr val="393FCB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X</a:t>
            </a:r>
          </a:p>
        </p:txBody>
      </p:sp>
      <p:pic>
        <p:nvPicPr>
          <p:cNvPr id="811" name="droppedImage.pdf" descr="droppedImage.pdf"/>
          <p:cNvPicPr>
            <a:picLocks noChangeAspect="1"/>
          </p:cNvPicPr>
          <p:nvPr/>
        </p:nvPicPr>
        <p:blipFill>
          <a:blip r:embed="rId9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quote001-bode-C.png" descr="quote001-bode-C.png">
            <a:extLst>
              <a:ext uri="{FF2B5EF4-FFF2-40B4-BE49-F238E27FC236}">
                <a16:creationId xmlns:a16="http://schemas.microsoft.com/office/drawing/2014/main" id="{026D5DB1-5E3C-0843-976E-B539EEB19D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097246" y="4316810"/>
            <a:ext cx="8830831" cy="962197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" name="Grupo">
            <a:extLst>
              <a:ext uri="{FF2B5EF4-FFF2-40B4-BE49-F238E27FC236}">
                <a16:creationId xmlns:a16="http://schemas.microsoft.com/office/drawing/2014/main" id="{85EC6686-F85B-5E41-AB01-57D793C3B6C1}"/>
              </a:ext>
            </a:extLst>
          </p:cNvPr>
          <p:cNvGrpSpPr/>
          <p:nvPr/>
        </p:nvGrpSpPr>
        <p:grpSpPr>
          <a:xfrm rot="21432274">
            <a:off x="18752030" y="217413"/>
            <a:ext cx="5492155" cy="7604523"/>
            <a:chOff x="0" y="0"/>
            <a:chExt cx="5492153" cy="7604521"/>
          </a:xfrm>
        </p:grpSpPr>
        <p:pic>
          <p:nvPicPr>
            <p:cNvPr id="19" name="quote001-bode-B.png" descr="quote001-bode-B.png">
              <a:extLst>
                <a:ext uri="{FF2B5EF4-FFF2-40B4-BE49-F238E27FC236}">
                  <a16:creationId xmlns:a16="http://schemas.microsoft.com/office/drawing/2014/main" id="{85626D27-4E5A-5146-818C-871095766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492154" cy="76045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" name="“Faz a conta comigo: eu compro um bode novo por R$ 100, alimento ele, cuido, e vendo depois de 2 anos por até R$ 400. Que investimento no banco vai me dar esse retorno?”…">
              <a:extLst>
                <a:ext uri="{FF2B5EF4-FFF2-40B4-BE49-F238E27FC236}">
                  <a16:creationId xmlns:a16="http://schemas.microsoft.com/office/drawing/2014/main" id="{79643FB5-1453-A041-998F-58D47D49C238}"/>
                </a:ext>
              </a:extLst>
            </p:cNvPr>
            <p:cNvSpPr txBox="1"/>
            <p:nvPr/>
          </p:nvSpPr>
          <p:spPr>
            <a:xfrm>
              <a:off x="553465" y="674469"/>
              <a:ext cx="4884936" cy="45472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t">
              <a:spAutoFit/>
            </a:bodyPr>
            <a:lstStyle/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rPr dirty="0"/>
                <a:t>“</a:t>
              </a:r>
              <a:r>
                <a:rPr dirty="0" err="1"/>
                <a:t>Faz</a:t>
              </a:r>
              <a:r>
                <a:rPr dirty="0"/>
                <a:t> a </a:t>
              </a:r>
              <a:r>
                <a:rPr dirty="0" err="1"/>
                <a:t>conta</a:t>
              </a:r>
              <a:r>
                <a:rPr dirty="0"/>
                <a:t> </a:t>
              </a:r>
              <a:r>
                <a:rPr dirty="0" err="1"/>
                <a:t>comigo</a:t>
              </a:r>
              <a:r>
                <a:rPr dirty="0"/>
                <a:t>: </a:t>
              </a:r>
              <a:r>
                <a:rPr dirty="0" err="1"/>
                <a:t>eu</a:t>
              </a:r>
              <a:r>
                <a:rPr dirty="0"/>
                <a:t> </a:t>
              </a:r>
              <a:r>
                <a:rPr dirty="0" err="1"/>
                <a:t>compro</a:t>
              </a:r>
              <a:r>
                <a:rPr dirty="0"/>
                <a:t> um bode novo </a:t>
              </a:r>
              <a:r>
                <a:rPr dirty="0" err="1"/>
                <a:t>por</a:t>
              </a:r>
              <a:r>
                <a:rPr dirty="0"/>
                <a:t> R$ 100, </a:t>
              </a:r>
              <a:r>
                <a:rPr dirty="0" err="1"/>
                <a:t>alimento</a:t>
              </a:r>
              <a:r>
                <a:rPr dirty="0"/>
                <a:t> </a:t>
              </a:r>
              <a:r>
                <a:rPr dirty="0" err="1"/>
                <a:t>ele</a:t>
              </a:r>
              <a:r>
                <a:rPr dirty="0"/>
                <a:t>, </a:t>
              </a:r>
              <a:r>
                <a:rPr dirty="0" err="1"/>
                <a:t>cuido</a:t>
              </a:r>
              <a:r>
                <a:rPr dirty="0"/>
                <a:t>, e </a:t>
              </a:r>
              <a:r>
                <a:rPr dirty="0" err="1"/>
                <a:t>vendo</a:t>
              </a:r>
              <a:r>
                <a:rPr dirty="0"/>
                <a:t> </a:t>
              </a:r>
              <a:r>
                <a:rPr dirty="0" err="1"/>
                <a:t>depois</a:t>
              </a:r>
              <a:r>
                <a:rPr dirty="0"/>
                <a:t> de 2 </a:t>
              </a:r>
              <a:r>
                <a:rPr dirty="0" err="1"/>
                <a:t>anos</a:t>
              </a:r>
              <a:r>
                <a:rPr dirty="0"/>
                <a:t> </a:t>
              </a:r>
              <a:r>
                <a:rPr dirty="0" err="1"/>
                <a:t>por</a:t>
              </a:r>
              <a:r>
                <a:rPr dirty="0"/>
                <a:t> </a:t>
              </a:r>
              <a:r>
                <a:rPr dirty="0" err="1"/>
                <a:t>até</a:t>
              </a:r>
              <a:r>
                <a:rPr dirty="0"/>
                <a:t> R$ 400. Que </a:t>
              </a:r>
              <a:r>
                <a:rPr dirty="0" err="1"/>
                <a:t>investimento</a:t>
              </a:r>
              <a:r>
                <a:rPr dirty="0"/>
                <a:t> no banco </a:t>
              </a:r>
              <a:r>
                <a:rPr dirty="0" err="1"/>
                <a:t>vai</a:t>
              </a:r>
              <a:r>
                <a:rPr dirty="0"/>
                <a:t> me </a:t>
              </a:r>
              <a:r>
                <a:rPr dirty="0" err="1"/>
                <a:t>dar</a:t>
              </a:r>
              <a:r>
                <a:rPr dirty="0"/>
                <a:t> </a:t>
              </a:r>
              <a:r>
                <a:rPr dirty="0" err="1"/>
                <a:t>esse</a:t>
              </a:r>
              <a:r>
                <a:rPr dirty="0"/>
                <a:t> </a:t>
              </a:r>
              <a:r>
                <a:rPr dirty="0" err="1"/>
                <a:t>retorno</a:t>
              </a:r>
              <a:r>
                <a:rPr dirty="0"/>
                <a:t>?”</a:t>
              </a:r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endParaRPr dirty="0"/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rPr dirty="0"/>
                <a:t>Leandro, 30 </a:t>
              </a:r>
              <a:r>
                <a:rPr dirty="0" err="1"/>
                <a:t>anos</a:t>
              </a:r>
              <a:r>
                <a:rPr dirty="0"/>
                <a:t>, Recife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858500"/>
      </p:ext>
    </p:extLst>
  </p:cSld>
  <p:clrMapOvr>
    <a:masterClrMapping/>
  </p:clrMapOvr>
  <p:transition>
    <p:push dir="u"/>
  </p:transition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50000" fill="hold" grpId="0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 advAuto="0"/>
      <p:bldP spid="18" grpId="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979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DB8815A-8A31-F145-B7EB-DD580E101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F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175;p30"/>
          <p:cNvSpPr txBox="1"/>
          <p:nvPr/>
        </p:nvSpPr>
        <p:spPr>
          <a:xfrm>
            <a:off x="10673358" y="3751698"/>
            <a:ext cx="8559386" cy="800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Poupança</a:t>
            </a:r>
            <a:r>
              <a:rPr dirty="0"/>
              <a:t> </a:t>
            </a:r>
            <a:r>
              <a:rPr dirty="0" err="1"/>
              <a:t>seria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caixinha</a:t>
            </a:r>
            <a:r>
              <a:rPr dirty="0"/>
              <a:t> </a:t>
            </a:r>
            <a:r>
              <a:rPr dirty="0" err="1"/>
              <a:t>posicionada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gôndola</a:t>
            </a:r>
            <a:r>
              <a:rPr dirty="0"/>
              <a:t> que </a:t>
            </a:r>
            <a:r>
              <a:rPr dirty="0" err="1"/>
              <a:t>fica</a:t>
            </a:r>
            <a:r>
              <a:rPr dirty="0"/>
              <a:t> </a:t>
            </a:r>
            <a:r>
              <a:rPr dirty="0" err="1"/>
              <a:t>bem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linha</a:t>
            </a:r>
            <a:r>
              <a:rPr dirty="0"/>
              <a:t> dos </a:t>
            </a:r>
            <a:r>
              <a:rPr dirty="0" err="1"/>
              <a:t>olhos</a:t>
            </a:r>
            <a:r>
              <a:rPr dirty="0"/>
              <a:t>; </a:t>
            </a:r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endParaRPr dirty="0"/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Título</a:t>
            </a:r>
            <a:r>
              <a:rPr dirty="0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 de </a:t>
            </a:r>
            <a:r>
              <a:rPr dirty="0" err="1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Capitalização</a:t>
            </a:r>
            <a:r>
              <a:rPr dirty="0">
                <a:solidFill>
                  <a:srgbClr val="ED3D40"/>
                </a:solidFill>
              </a:rPr>
              <a:t> </a:t>
            </a:r>
            <a:r>
              <a:rPr dirty="0"/>
              <a:t>e </a:t>
            </a:r>
            <a:r>
              <a:rPr dirty="0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CDB</a:t>
            </a:r>
            <a:r>
              <a:rPr dirty="0"/>
              <a:t> </a:t>
            </a:r>
            <a:r>
              <a:rPr dirty="0" err="1"/>
              <a:t>estariam</a:t>
            </a:r>
            <a:r>
              <a:rPr dirty="0"/>
              <a:t> </a:t>
            </a:r>
            <a:r>
              <a:rPr dirty="0" err="1"/>
              <a:t>abaixo</a:t>
            </a:r>
            <a:r>
              <a:rPr dirty="0"/>
              <a:t>,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posição</a:t>
            </a:r>
            <a:r>
              <a:rPr dirty="0"/>
              <a:t> de </a:t>
            </a:r>
            <a:r>
              <a:rPr dirty="0" err="1"/>
              <a:t>destaque</a:t>
            </a:r>
            <a:r>
              <a:rPr dirty="0"/>
              <a:t>, com </a:t>
            </a:r>
            <a:r>
              <a:rPr dirty="0" err="1"/>
              <a:t>muita</a:t>
            </a:r>
            <a:r>
              <a:rPr dirty="0"/>
              <a:t> propaganda;</a:t>
            </a:r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endParaRPr dirty="0"/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Tesouro</a:t>
            </a:r>
            <a:r>
              <a:rPr dirty="0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 </a:t>
            </a:r>
            <a:r>
              <a:rPr dirty="0" err="1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Direto</a:t>
            </a:r>
            <a:r>
              <a:rPr dirty="0">
                <a:solidFill>
                  <a:srgbClr val="ED3D40"/>
                </a:solidFill>
              </a:rPr>
              <a:t> </a:t>
            </a:r>
            <a:r>
              <a:rPr dirty="0" err="1"/>
              <a:t>seria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novidade</a:t>
            </a:r>
            <a:r>
              <a:rPr dirty="0"/>
              <a:t> </a:t>
            </a:r>
            <a:r>
              <a:rPr dirty="0" err="1"/>
              <a:t>entrando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prateleira</a:t>
            </a:r>
            <a:r>
              <a:rPr dirty="0"/>
              <a:t>; </a:t>
            </a:r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endParaRPr dirty="0"/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/>
              <a:t>as </a:t>
            </a:r>
            <a:r>
              <a:rPr dirty="0" err="1">
                <a:solidFill>
                  <a:srgbClr val="ED3D40"/>
                </a:solidFill>
                <a:latin typeface="Aaux ProBold"/>
                <a:ea typeface="Aaux ProBold"/>
                <a:cs typeface="Aaux ProBold"/>
                <a:sym typeface="Aaux ProBold"/>
              </a:rPr>
              <a:t>Ações</a:t>
            </a:r>
            <a:r>
              <a:rPr dirty="0"/>
              <a:t> </a:t>
            </a:r>
            <a:r>
              <a:rPr dirty="0" err="1"/>
              <a:t>ficariam</a:t>
            </a:r>
            <a:r>
              <a:rPr dirty="0"/>
              <a:t> no topo, </a:t>
            </a:r>
            <a:r>
              <a:rPr dirty="0" err="1"/>
              <a:t>naquela</a:t>
            </a:r>
            <a:r>
              <a:rPr dirty="0"/>
              <a:t> </a:t>
            </a:r>
            <a:r>
              <a:rPr dirty="0" err="1"/>
              <a:t>parte</a:t>
            </a:r>
            <a:r>
              <a:rPr dirty="0"/>
              <a:t> </a:t>
            </a:r>
            <a:r>
              <a:rPr dirty="0" err="1"/>
              <a:t>inatingível</a:t>
            </a:r>
            <a:r>
              <a:rPr dirty="0"/>
              <a:t> dos </a:t>
            </a:r>
            <a:r>
              <a:rPr dirty="0" err="1"/>
              <a:t>produtos</a:t>
            </a:r>
            <a:r>
              <a:rPr dirty="0"/>
              <a:t> premium </a:t>
            </a:r>
            <a:r>
              <a:rPr dirty="0" err="1"/>
              <a:t>demais</a:t>
            </a:r>
            <a:r>
              <a:rPr dirty="0"/>
              <a:t> para o </a:t>
            </a:r>
            <a:r>
              <a:rPr dirty="0" err="1"/>
              <a:t>dia</a:t>
            </a:r>
            <a:r>
              <a:rPr dirty="0"/>
              <a:t> a </a:t>
            </a:r>
            <a:r>
              <a:rPr dirty="0" err="1"/>
              <a:t>dia</a:t>
            </a:r>
            <a:r>
              <a:rPr dirty="0"/>
              <a:t>;</a:t>
            </a:r>
          </a:p>
          <a:p>
            <a: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endParaRPr dirty="0"/>
          </a:p>
          <a:p>
            <a:pPr algn="l" defTabSz="914400">
              <a:defRPr sz="40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/>
              <a:t>E </a:t>
            </a:r>
            <a:r>
              <a:rPr dirty="0" err="1"/>
              <a:t>os</a:t>
            </a:r>
            <a:r>
              <a:rPr dirty="0"/>
              <a:t> </a:t>
            </a:r>
            <a:r>
              <a:rPr b="0" dirty="0" err="1">
                <a:solidFill>
                  <a:srgbClr val="ED3D40"/>
                </a:solidFill>
                <a:latin typeface="Aaux ProBold" pitchFamily="2" charset="0"/>
              </a:rPr>
              <a:t>Fundos</a:t>
            </a:r>
            <a:r>
              <a:rPr b="0" dirty="0">
                <a:solidFill>
                  <a:srgbClr val="ED3D40"/>
                </a:solidFill>
                <a:latin typeface="Aaux ProBold" pitchFamily="2" charset="0"/>
              </a:rPr>
              <a:t> de </a:t>
            </a:r>
            <a:r>
              <a:rPr b="0" dirty="0" err="1">
                <a:solidFill>
                  <a:srgbClr val="ED3D40"/>
                </a:solidFill>
                <a:latin typeface="Aaux ProBold" pitchFamily="2" charset="0"/>
              </a:rPr>
              <a:t>Investimento</a:t>
            </a:r>
            <a:r>
              <a:rPr b="0" dirty="0">
                <a:solidFill>
                  <a:srgbClr val="ED3D40"/>
                </a:solidFill>
                <a:latin typeface="Aaux ProBold" pitchFamily="2" charset="0"/>
              </a:rPr>
              <a:t> </a:t>
            </a:r>
            <a:r>
              <a:rPr dirty="0" err="1"/>
              <a:t>estariam</a:t>
            </a:r>
            <a:r>
              <a:rPr dirty="0"/>
              <a:t> </a:t>
            </a:r>
            <a:r>
              <a:rPr dirty="0" err="1"/>
              <a:t>escondidos</a:t>
            </a:r>
            <a:r>
              <a:rPr dirty="0"/>
              <a:t>, </a:t>
            </a:r>
            <a:r>
              <a:rPr dirty="0" err="1"/>
              <a:t>lá</a:t>
            </a:r>
            <a:r>
              <a:rPr dirty="0"/>
              <a:t> no </a:t>
            </a:r>
            <a:r>
              <a:rPr dirty="0" err="1"/>
              <a:t>fundo</a:t>
            </a:r>
            <a:r>
              <a:rPr dirty="0"/>
              <a:t>, </a:t>
            </a:r>
            <a:r>
              <a:rPr dirty="0" err="1"/>
              <a:t>sem</a:t>
            </a:r>
            <a:r>
              <a:rPr dirty="0"/>
              <a:t> </a:t>
            </a:r>
            <a:r>
              <a:rPr dirty="0" err="1"/>
              <a:t>lugar</a:t>
            </a:r>
            <a:r>
              <a:rPr dirty="0"/>
              <a:t> </a:t>
            </a:r>
            <a:r>
              <a:rPr dirty="0" err="1"/>
              <a:t>pra</a:t>
            </a:r>
            <a:r>
              <a:rPr dirty="0"/>
              <a:t> </a:t>
            </a:r>
            <a:r>
              <a:rPr dirty="0" err="1"/>
              <a:t>serem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considerados</a:t>
            </a:r>
            <a:r>
              <a:rPr dirty="0"/>
              <a:t> </a:t>
            </a:r>
            <a:r>
              <a:rPr dirty="0" err="1"/>
              <a:t>durante</a:t>
            </a:r>
            <a:r>
              <a:rPr dirty="0"/>
              <a:t> a </a:t>
            </a:r>
            <a:r>
              <a:rPr dirty="0" err="1"/>
              <a:t>compra</a:t>
            </a:r>
            <a:r>
              <a:rPr dirty="0"/>
              <a:t>: se </a:t>
            </a:r>
            <a:r>
              <a:rPr dirty="0" err="1"/>
              <a:t>alguém</a:t>
            </a:r>
            <a:r>
              <a:rPr dirty="0"/>
              <a:t> leva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quase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descuido</a:t>
            </a:r>
            <a:r>
              <a:rPr dirty="0"/>
              <a:t>, </a:t>
            </a:r>
            <a:r>
              <a:rPr dirty="0" err="1"/>
              <a:t>sem</a:t>
            </a:r>
            <a:r>
              <a:rPr dirty="0"/>
              <a:t> saber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certo</a:t>
            </a:r>
            <a:r>
              <a:rPr dirty="0"/>
              <a:t> a </a:t>
            </a:r>
            <a:r>
              <a:rPr dirty="0" err="1"/>
              <a:t>diferença</a:t>
            </a:r>
            <a:r>
              <a:rPr dirty="0"/>
              <a:t> dele p</a:t>
            </a:r>
            <a:r>
              <a:rPr lang="pt-BR" dirty="0" err="1"/>
              <a:t>r</a:t>
            </a:r>
            <a:r>
              <a:rPr dirty="0" err="1"/>
              <a:t>os</a:t>
            </a:r>
            <a:r>
              <a:rPr dirty="0"/>
              <a:t> outros </a:t>
            </a:r>
            <a:r>
              <a:rPr dirty="0" err="1"/>
              <a:t>produtos</a:t>
            </a:r>
            <a:r>
              <a:rPr dirty="0"/>
              <a:t>.</a:t>
            </a:r>
          </a:p>
        </p:txBody>
      </p:sp>
      <p:pic>
        <p:nvPicPr>
          <p:cNvPr id="824" name="30-estante.png" descr="30-estant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5488" y="3293665"/>
            <a:ext cx="8918182" cy="68748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30-carrinho.png" descr="30-carrinh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flipH="1">
            <a:off x="20024094" y="7002436"/>
            <a:ext cx="3180102" cy="3050302"/>
          </a:xfrm>
          <a:prstGeom prst="rect">
            <a:avLst/>
          </a:prstGeom>
          <a:ln w="12700">
            <a:miter lim="400000"/>
          </a:ln>
        </p:spPr>
      </p:pic>
      <p:sp>
        <p:nvSpPr>
          <p:cNvPr id="826" name="Se os produtos de investimento estivessem em um supermercado,"/>
          <p:cNvSpPr txBox="1"/>
          <p:nvPr/>
        </p:nvSpPr>
        <p:spPr>
          <a:xfrm>
            <a:off x="10673358" y="2800827"/>
            <a:ext cx="8612824" cy="52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914400"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lvl1pPr>
          </a:lstStyle>
          <a:p>
            <a:r>
              <a:rPr dirty="0"/>
              <a:t>Se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produtos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 </a:t>
            </a:r>
            <a:r>
              <a:rPr dirty="0" err="1"/>
              <a:t>estivessem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um </a:t>
            </a:r>
            <a:r>
              <a:rPr dirty="0" err="1"/>
              <a:t>supermercado</a:t>
            </a:r>
            <a:r>
              <a:rPr dirty="0"/>
              <a:t>,</a:t>
            </a:r>
          </a:p>
        </p:txBody>
      </p:sp>
      <p:pic>
        <p:nvPicPr>
          <p:cNvPr id="827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fala-pessoa-2.png" descr="fala-pessoa-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2666" y="9762522"/>
            <a:ext cx="6140864" cy="35050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32" name="Grupo"/>
          <p:cNvGrpSpPr/>
          <p:nvPr/>
        </p:nvGrpSpPr>
        <p:grpSpPr>
          <a:xfrm rot="729813">
            <a:off x="2246114" y="1044089"/>
            <a:ext cx="2594483" cy="3236276"/>
            <a:chOff x="0" y="0"/>
            <a:chExt cx="2594482" cy="3236275"/>
          </a:xfrm>
        </p:grpSpPr>
        <p:pic>
          <p:nvPicPr>
            <p:cNvPr id="830" name="042-cdb.png" descr="042-cdb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2594483" cy="32362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1969"/>
                </a:srgbClr>
              </a:outerShdw>
            </a:effectLst>
          </p:spPr>
        </p:pic>
        <p:sp>
          <p:nvSpPr>
            <p:cNvPr id="831" name="CDB"/>
            <p:cNvSpPr txBox="1"/>
            <p:nvPr/>
          </p:nvSpPr>
          <p:spPr>
            <a:xfrm>
              <a:off x="823467" y="1856986"/>
              <a:ext cx="947548" cy="6534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914400">
                <a:lnSpc>
                  <a:spcPct val="90000"/>
                </a:lnSpc>
                <a:defRPr sz="4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r>
                <a:t>CDB</a:t>
              </a:r>
            </a:p>
          </p:txBody>
        </p:sp>
      </p:grpSp>
      <p:sp>
        <p:nvSpPr>
          <p:cNvPr id="833" name="Google Shape;196;p32"/>
          <p:cNvSpPr txBox="1"/>
          <p:nvPr/>
        </p:nvSpPr>
        <p:spPr>
          <a:xfrm>
            <a:off x="5415122" y="10814435"/>
            <a:ext cx="4933951" cy="190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lnSpc>
                <a:spcPct val="90000"/>
              </a:lnSpc>
              <a:defRPr sz="65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dirty="0"/>
              <a:t>= </a:t>
            </a:r>
            <a:r>
              <a:rPr dirty="0" err="1">
                <a:solidFill>
                  <a:schemeClr val="bg1"/>
                </a:solidFill>
              </a:rPr>
              <a:t>Fundos</a:t>
            </a:r>
            <a:r>
              <a:rPr dirty="0"/>
              <a:t> de </a:t>
            </a:r>
            <a:r>
              <a:rPr dirty="0" err="1"/>
              <a:t>Investimento</a:t>
            </a:r>
            <a:endParaRPr dirty="0"/>
          </a:p>
        </p:txBody>
      </p:sp>
      <p:sp>
        <p:nvSpPr>
          <p:cNvPr id="834" name="Retângulo Arredondado"/>
          <p:cNvSpPr/>
          <p:nvPr/>
        </p:nvSpPr>
        <p:spPr>
          <a:xfrm>
            <a:off x="8990424" y="6334401"/>
            <a:ext cx="5729335" cy="276182"/>
          </a:xfrm>
          <a:prstGeom prst="roundRect">
            <a:avLst>
              <a:gd name="adj" fmla="val 50000"/>
            </a:avLst>
          </a:prstGeom>
          <a:solidFill>
            <a:srgbClr val="FF009C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835" name="Google Shape;188;p32"/>
          <p:cNvSpPr txBox="1"/>
          <p:nvPr/>
        </p:nvSpPr>
        <p:spPr>
          <a:xfrm>
            <a:off x="8962175" y="6827764"/>
            <a:ext cx="7118670" cy="19047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t">
            <a:spAutoFit/>
          </a:bodyPr>
          <a:lstStyle/>
          <a:p>
            <a:pPr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/>
              <a:t>No </a:t>
            </a:r>
            <a:r>
              <a:rPr dirty="0" err="1"/>
              <a:t>entendimento</a:t>
            </a:r>
            <a:r>
              <a:rPr dirty="0"/>
              <a:t> popular, </a:t>
            </a:r>
            <a:r>
              <a:rPr dirty="0" err="1"/>
              <a:t>esse</a:t>
            </a:r>
            <a:r>
              <a:rPr dirty="0"/>
              <a:t> </a:t>
            </a:r>
            <a:r>
              <a:rPr dirty="0" err="1"/>
              <a:t>nome</a:t>
            </a:r>
            <a:r>
              <a:rPr dirty="0"/>
              <a:t> se </a:t>
            </a:r>
            <a:r>
              <a:rPr dirty="0" err="1"/>
              <a:t>confunde</a:t>
            </a:r>
            <a:r>
              <a:rPr dirty="0"/>
              <a:t> com a </a:t>
            </a:r>
            <a:r>
              <a:rPr dirty="0" err="1"/>
              <a:t>própria</a:t>
            </a:r>
            <a:r>
              <a:rPr dirty="0"/>
              <a:t> </a:t>
            </a:r>
            <a:r>
              <a:rPr dirty="0" err="1"/>
              <a:t>percepção</a:t>
            </a:r>
            <a:r>
              <a:rPr dirty="0"/>
              <a:t> da </a:t>
            </a:r>
            <a:r>
              <a:rPr dirty="0" err="1"/>
              <a:t>carteira</a:t>
            </a:r>
            <a:r>
              <a:rPr dirty="0"/>
              <a:t> de </a:t>
            </a:r>
            <a:r>
              <a:rPr dirty="0" err="1"/>
              <a:t>investimentos</a:t>
            </a:r>
            <a:r>
              <a:rPr dirty="0"/>
              <a:t>.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seja</a:t>
            </a:r>
            <a:r>
              <a:rPr dirty="0"/>
              <a:t>, Fundo de </a:t>
            </a:r>
            <a:r>
              <a:rPr dirty="0" err="1"/>
              <a:t>Investimento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não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é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percebido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como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um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produto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específico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, mas sim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como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o conjunto deles</a:t>
            </a:r>
            <a:r>
              <a:rPr dirty="0"/>
              <a:t>. </a:t>
            </a:r>
          </a:p>
        </p:txBody>
      </p:sp>
      <p:sp>
        <p:nvSpPr>
          <p:cNvPr id="836" name="Google Shape;85;p17"/>
          <p:cNvSpPr txBox="1"/>
          <p:nvPr/>
        </p:nvSpPr>
        <p:spPr>
          <a:xfrm>
            <a:off x="8800696" y="3587418"/>
            <a:ext cx="6530916" cy="34167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/>
          <a:p>
            <a:pPr algn="l" defTabSz="825500">
              <a:lnSpc>
                <a:spcPct val="70000"/>
              </a:lnSpc>
              <a:defRPr sz="15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pPr>
            <a:r>
              <a:rPr dirty="0"/>
              <a:t>o </a:t>
            </a:r>
            <a:r>
              <a:rPr dirty="0" err="1"/>
              <a:t>nome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infeliz</a:t>
            </a:r>
            <a:endParaRPr dirty="0"/>
          </a:p>
        </p:txBody>
      </p:sp>
      <p:pic>
        <p:nvPicPr>
          <p:cNvPr id="838" name="quote007-a.png" descr="quote007-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227145" y="645464"/>
            <a:ext cx="5509336" cy="8484965"/>
          </a:xfrm>
          <a:prstGeom prst="rect">
            <a:avLst/>
          </a:prstGeom>
          <a:ln w="12700">
            <a:miter lim="400000"/>
          </a:ln>
        </p:spPr>
      </p:pic>
      <p:sp>
        <p:nvSpPr>
          <p:cNvPr id="839" name="“Nos meus Fundos de Investimento lá do banco eu tenho poupança, CDB e o PIC que eu fiz com o gerente. E você? O que você tem nos seus Fundos de Investimento?…"/>
          <p:cNvSpPr txBox="1"/>
          <p:nvPr/>
        </p:nvSpPr>
        <p:spPr>
          <a:xfrm>
            <a:off x="19654563" y="1679708"/>
            <a:ext cx="4654501" cy="5042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 defTabSz="914400">
              <a:defRPr sz="3500" b="0">
                <a:latin typeface="Korb-Italic"/>
                <a:ea typeface="Korb-Italic"/>
                <a:cs typeface="Korb-Italic"/>
                <a:sym typeface="Korb-Italic"/>
              </a:defRPr>
            </a:pPr>
            <a:r>
              <a:t>“Nos meus Fundos de Investimento lá do banco eu tenho poupança, CDB e o PIC que eu fiz com o gerente. E você? O que você tem nos seus Fundos de Investimento?</a:t>
            </a:r>
          </a:p>
          <a:p>
            <a:pPr algn="l" defTabSz="914400">
              <a:defRPr sz="3500" b="0">
                <a:latin typeface="Korb-Italic"/>
                <a:ea typeface="Korb-Italic"/>
                <a:cs typeface="Korb-Italic"/>
                <a:sym typeface="Korb-Italic"/>
              </a:defRPr>
            </a:pPr>
            <a:endParaRPr/>
          </a:p>
          <a:p>
            <a:pPr algn="l" defTabSz="914400">
              <a:defRPr sz="3500" b="0">
                <a:latin typeface="Korb-Italic"/>
                <a:ea typeface="Korb-Italic"/>
                <a:cs typeface="Korb-Italic"/>
                <a:sym typeface="Korb-Italic"/>
              </a:defRPr>
            </a:pPr>
            <a:r>
              <a:t>Álvaro, 28 anos, Recife</a:t>
            </a:r>
          </a:p>
        </p:txBody>
      </p:sp>
      <p:pic>
        <p:nvPicPr>
          <p:cNvPr id="840" name="quote007-b.png" descr="quote007-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479883" y="5922191"/>
            <a:ext cx="8848607" cy="848496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43" name="Grupo"/>
          <p:cNvGrpSpPr/>
          <p:nvPr/>
        </p:nvGrpSpPr>
        <p:grpSpPr>
          <a:xfrm rot="21460933">
            <a:off x="2446147" y="3793066"/>
            <a:ext cx="2594484" cy="3236276"/>
            <a:chOff x="0" y="0"/>
            <a:chExt cx="2594482" cy="3236275"/>
          </a:xfrm>
        </p:grpSpPr>
        <p:pic>
          <p:nvPicPr>
            <p:cNvPr id="841" name="042-poupanca.png" descr="042-poupanca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2594483" cy="32362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1969"/>
                </a:srgbClr>
              </a:outerShdw>
            </a:effectLst>
          </p:spPr>
        </p:pic>
        <p:sp>
          <p:nvSpPr>
            <p:cNvPr id="842" name="Poupança"/>
            <p:cNvSpPr txBox="1"/>
            <p:nvPr/>
          </p:nvSpPr>
          <p:spPr>
            <a:xfrm>
              <a:off x="490219" y="2252565"/>
              <a:ext cx="1614044" cy="5289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r>
                <a:t>Poupança</a:t>
              </a:r>
            </a:p>
          </p:txBody>
        </p:sp>
      </p:grpSp>
      <p:grpSp>
        <p:nvGrpSpPr>
          <p:cNvPr id="846" name="Grupo"/>
          <p:cNvGrpSpPr/>
          <p:nvPr/>
        </p:nvGrpSpPr>
        <p:grpSpPr>
          <a:xfrm rot="20940853">
            <a:off x="140690" y="6750832"/>
            <a:ext cx="2594483" cy="3236277"/>
            <a:chOff x="0" y="0"/>
            <a:chExt cx="2594482" cy="3236275"/>
          </a:xfrm>
        </p:grpSpPr>
        <p:pic>
          <p:nvPicPr>
            <p:cNvPr id="844" name="042-prev-privada.png" descr="042-prev-privada.png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0"/>
              <a:ext cx="2594483" cy="32362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1969"/>
                </a:srgbClr>
              </a:outerShdw>
            </a:effectLst>
          </p:spPr>
        </p:pic>
        <p:sp>
          <p:nvSpPr>
            <p:cNvPr id="845" name="Previdência…"/>
            <p:cNvSpPr txBox="1"/>
            <p:nvPr/>
          </p:nvSpPr>
          <p:spPr>
            <a:xfrm>
              <a:off x="344058" y="2055969"/>
              <a:ext cx="1977137" cy="9221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914400">
                <a:lnSpc>
                  <a:spcPct val="90000"/>
                </a:lnSpc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pPr>
              <a:r>
                <a:t>Previdência</a:t>
              </a:r>
            </a:p>
            <a:p>
              <a:pPr defTabSz="914400">
                <a:lnSpc>
                  <a:spcPct val="90000"/>
                </a:lnSpc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pPr>
              <a:r>
                <a:t>Privada</a:t>
              </a:r>
            </a:p>
          </p:txBody>
        </p:sp>
      </p:grpSp>
      <p:grpSp>
        <p:nvGrpSpPr>
          <p:cNvPr id="849" name="Grupo"/>
          <p:cNvGrpSpPr/>
          <p:nvPr/>
        </p:nvGrpSpPr>
        <p:grpSpPr>
          <a:xfrm rot="21193654">
            <a:off x="4828047" y="3626157"/>
            <a:ext cx="2594484" cy="3236276"/>
            <a:chOff x="0" y="0"/>
            <a:chExt cx="2594482" cy="3236275"/>
          </a:xfrm>
        </p:grpSpPr>
        <p:pic>
          <p:nvPicPr>
            <p:cNvPr id="847" name="042-acoes.png" descr="042-acoes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594483" cy="32362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1969"/>
                </a:srgbClr>
              </a:outerShdw>
            </a:effectLst>
          </p:spPr>
        </p:pic>
        <p:sp>
          <p:nvSpPr>
            <p:cNvPr id="848" name="Ações"/>
            <p:cNvSpPr txBox="1"/>
            <p:nvPr/>
          </p:nvSpPr>
          <p:spPr>
            <a:xfrm>
              <a:off x="783208" y="2061478"/>
              <a:ext cx="1028066" cy="5289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r>
                <a:t>Ações</a:t>
              </a:r>
            </a:p>
          </p:txBody>
        </p:sp>
      </p:grpSp>
      <p:grpSp>
        <p:nvGrpSpPr>
          <p:cNvPr id="852" name="Grupo"/>
          <p:cNvGrpSpPr/>
          <p:nvPr/>
        </p:nvGrpSpPr>
        <p:grpSpPr>
          <a:xfrm rot="427066">
            <a:off x="157424" y="3854343"/>
            <a:ext cx="2594484" cy="3236276"/>
            <a:chOff x="0" y="0"/>
            <a:chExt cx="2594482" cy="3236275"/>
          </a:xfrm>
        </p:grpSpPr>
        <p:pic>
          <p:nvPicPr>
            <p:cNvPr id="850" name="042-tesouro-direto.png" descr="042-tesouro-direto.png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0" y="0"/>
              <a:ext cx="2594483" cy="32362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1969"/>
                </a:srgbClr>
              </a:outerShdw>
            </a:effectLst>
          </p:spPr>
        </p:pic>
        <p:sp>
          <p:nvSpPr>
            <p:cNvPr id="851" name="Tesouro…"/>
            <p:cNvSpPr txBox="1"/>
            <p:nvPr/>
          </p:nvSpPr>
          <p:spPr>
            <a:xfrm>
              <a:off x="588136" y="1928382"/>
              <a:ext cx="1418210" cy="922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914400">
                <a:lnSpc>
                  <a:spcPct val="90000"/>
                </a:lnSpc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pPr>
              <a:r>
                <a:t>Tesouro</a:t>
              </a:r>
            </a:p>
            <a:p>
              <a:pPr defTabSz="914400">
                <a:lnSpc>
                  <a:spcPct val="90000"/>
                </a:lnSpc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pPr>
              <a:r>
                <a:t>Direto</a:t>
              </a:r>
            </a:p>
          </p:txBody>
        </p:sp>
      </p:grpSp>
      <p:grpSp>
        <p:nvGrpSpPr>
          <p:cNvPr id="855" name="Grupo"/>
          <p:cNvGrpSpPr/>
          <p:nvPr/>
        </p:nvGrpSpPr>
        <p:grpSpPr>
          <a:xfrm rot="21261762">
            <a:off x="4534181" y="6605841"/>
            <a:ext cx="2594484" cy="3236277"/>
            <a:chOff x="0" y="0"/>
            <a:chExt cx="2594482" cy="3236275"/>
          </a:xfrm>
        </p:grpSpPr>
        <p:pic>
          <p:nvPicPr>
            <p:cNvPr id="853" name="042-titulo-capitalizacao.png" descr="042-titulo-capitalizacao.png"/>
            <p:cNvPicPr>
              <a:picLocks noChangeAspect="1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2594483" cy="32362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38100" dist="12700" dir="5400000" rotWithShape="0">
                <a:srgbClr val="000000">
                  <a:alpha val="31969"/>
                </a:srgbClr>
              </a:outerShdw>
            </a:effectLst>
          </p:spPr>
        </p:pic>
        <p:sp>
          <p:nvSpPr>
            <p:cNvPr id="854" name="Título de…"/>
            <p:cNvSpPr txBox="1"/>
            <p:nvPr/>
          </p:nvSpPr>
          <p:spPr>
            <a:xfrm>
              <a:off x="222632" y="1975958"/>
              <a:ext cx="2140586" cy="9221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defTabSz="914400">
                <a:lnSpc>
                  <a:spcPct val="90000"/>
                </a:lnSpc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pPr>
              <a:r>
                <a:t>Título de</a:t>
              </a:r>
            </a:p>
            <a:p>
              <a:pPr defTabSz="914400">
                <a:lnSpc>
                  <a:spcPct val="90000"/>
                </a:lnSpc>
                <a:defRPr sz="3000" b="0">
                  <a:solidFill>
                    <a:srgbClr val="FF009C"/>
                  </a:solidFill>
                  <a:latin typeface="Korb"/>
                  <a:ea typeface="Korb"/>
                  <a:cs typeface="Korb"/>
                  <a:sym typeface="Korb"/>
                </a:defRPr>
              </a:pPr>
              <a:r>
                <a:t>Capitalização</a:t>
              </a:r>
            </a:p>
          </p:txBody>
        </p:sp>
      </p:grpSp>
      <p:pic>
        <p:nvPicPr>
          <p:cNvPr id="856" name="pessoa-segurando-fundos.png" descr="pessoa-segurando-fundos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2264480" y="6589430"/>
            <a:ext cx="2728011" cy="6554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na-rua-marca-dagua-branco.png" descr="na-rua-marca-dagua-branco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Oval"/>
          <p:cNvSpPr/>
          <p:nvPr/>
        </p:nvSpPr>
        <p:spPr>
          <a:xfrm rot="140590">
            <a:off x="16355617" y="5640648"/>
            <a:ext cx="626415" cy="305900"/>
          </a:xfrm>
          <a:prstGeom prst="ellipse">
            <a:avLst/>
          </a:prstGeom>
          <a:solidFill>
            <a:srgbClr val="08144A">
              <a:alpha val="6513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860" name="Oval"/>
          <p:cNvSpPr/>
          <p:nvPr/>
        </p:nvSpPr>
        <p:spPr>
          <a:xfrm rot="140590">
            <a:off x="15189373" y="4305436"/>
            <a:ext cx="1155008" cy="368997"/>
          </a:xfrm>
          <a:prstGeom prst="ellipse">
            <a:avLst/>
          </a:prstGeom>
          <a:solidFill>
            <a:srgbClr val="08144A">
              <a:alpha val="65134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861" name="Retângulo Arredondado"/>
          <p:cNvSpPr/>
          <p:nvPr/>
        </p:nvSpPr>
        <p:spPr>
          <a:xfrm>
            <a:off x="2118122" y="3893586"/>
            <a:ext cx="9683385" cy="362936"/>
          </a:xfrm>
          <a:prstGeom prst="roundRect">
            <a:avLst>
              <a:gd name="adj" fmla="val 50000"/>
            </a:avLst>
          </a:prstGeom>
          <a:solidFill>
            <a:srgbClr val="FF009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862" name="Google Shape;188;p32"/>
          <p:cNvSpPr txBox="1"/>
          <p:nvPr/>
        </p:nvSpPr>
        <p:spPr>
          <a:xfrm>
            <a:off x="6434518" y="5006850"/>
            <a:ext cx="7674743" cy="1904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/>
              <a:t>Além</a:t>
            </a:r>
            <a:r>
              <a:rPr dirty="0"/>
              <a:t> </a:t>
            </a:r>
            <a:r>
              <a:rPr dirty="0" err="1"/>
              <a:t>dessa</a:t>
            </a:r>
            <a:r>
              <a:rPr dirty="0"/>
              <a:t> </a:t>
            </a:r>
            <a:r>
              <a:rPr dirty="0" err="1"/>
              <a:t>confusão</a:t>
            </a:r>
            <a:r>
              <a:rPr dirty="0"/>
              <a:t> da </a:t>
            </a:r>
            <a:r>
              <a:rPr dirty="0" err="1"/>
              <a:t>parte</a:t>
            </a:r>
            <a:r>
              <a:rPr dirty="0"/>
              <a:t> com o </a:t>
            </a:r>
            <a:r>
              <a:rPr dirty="0" err="1"/>
              <a:t>todo</a:t>
            </a:r>
            <a:r>
              <a:rPr dirty="0"/>
              <a:t>, a </a:t>
            </a:r>
            <a:r>
              <a:rPr dirty="0" err="1"/>
              <a:t>palavra</a:t>
            </a:r>
            <a:r>
              <a:rPr dirty="0"/>
              <a:t> “Fundo” </a:t>
            </a:r>
            <a:r>
              <a:rPr dirty="0" err="1"/>
              <a:t>também</a:t>
            </a:r>
            <a:r>
              <a:rPr dirty="0"/>
              <a:t> </a:t>
            </a:r>
            <a:r>
              <a:rPr dirty="0" err="1"/>
              <a:t>representa</a:t>
            </a:r>
            <a:r>
              <a:rPr dirty="0"/>
              <a:t> </a:t>
            </a:r>
            <a:r>
              <a:rPr dirty="0" err="1"/>
              <a:t>às</a:t>
            </a:r>
            <a:r>
              <a:rPr dirty="0"/>
              <a:t> </a:t>
            </a:r>
            <a:r>
              <a:rPr dirty="0" err="1"/>
              <a:t>pessoas</a:t>
            </a:r>
            <a:r>
              <a:rPr dirty="0"/>
              <a:t> um </a:t>
            </a:r>
            <a:r>
              <a:rPr dirty="0" err="1"/>
              <a:t>ruído</a:t>
            </a:r>
            <a:r>
              <a:rPr dirty="0"/>
              <a:t>,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ser</a:t>
            </a:r>
            <a:r>
              <a:rPr dirty="0"/>
              <a:t> </a:t>
            </a:r>
            <a:r>
              <a:rPr dirty="0" err="1"/>
              <a:t>constantemente</a:t>
            </a:r>
            <a:r>
              <a:rPr dirty="0"/>
              <a:t> </a:t>
            </a:r>
            <a:r>
              <a:rPr dirty="0" err="1"/>
              <a:t>associada</a:t>
            </a:r>
            <a:r>
              <a:rPr dirty="0"/>
              <a:t> com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significados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negativos</a:t>
            </a:r>
            <a:r>
              <a:rPr dirty="0"/>
              <a:t>: </a:t>
            </a:r>
            <a:r>
              <a:rPr dirty="0" err="1"/>
              <a:t>perigo</a:t>
            </a:r>
            <a:r>
              <a:rPr dirty="0"/>
              <a:t>, </a:t>
            </a:r>
            <a:r>
              <a:rPr dirty="0" err="1"/>
              <a:t>escuridão</a:t>
            </a:r>
            <a:r>
              <a:rPr dirty="0"/>
              <a:t>, </a:t>
            </a:r>
            <a:r>
              <a:rPr dirty="0" err="1"/>
              <a:t>situação</a:t>
            </a:r>
            <a:r>
              <a:rPr dirty="0"/>
              <a:t> de </a:t>
            </a:r>
            <a:r>
              <a:rPr dirty="0" err="1"/>
              <a:t>inadimplência</a:t>
            </a:r>
            <a:r>
              <a:rPr dirty="0"/>
              <a:t> </a:t>
            </a:r>
            <a:r>
              <a:rPr dirty="0" err="1"/>
              <a:t>ou</a:t>
            </a:r>
            <a:r>
              <a:rPr dirty="0"/>
              <a:t> </a:t>
            </a:r>
            <a:r>
              <a:rPr dirty="0" err="1"/>
              <a:t>dívida</a:t>
            </a:r>
            <a:r>
              <a:rPr dirty="0"/>
              <a:t>.</a:t>
            </a:r>
          </a:p>
        </p:txBody>
      </p:sp>
      <p:sp>
        <p:nvSpPr>
          <p:cNvPr id="863" name="Google Shape;85;p17"/>
          <p:cNvSpPr txBox="1"/>
          <p:nvPr/>
        </p:nvSpPr>
        <p:spPr>
          <a:xfrm>
            <a:off x="2118123" y="1136996"/>
            <a:ext cx="11115987" cy="341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825500">
              <a:lnSpc>
                <a:spcPct val="70000"/>
              </a:lnSpc>
              <a:defRPr sz="15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pPr>
            <a:r>
              <a:rPr dirty="0"/>
              <a:t>o </a:t>
            </a:r>
            <a:r>
              <a:rPr dirty="0" err="1"/>
              <a:t>nome</a:t>
            </a:r>
            <a:r>
              <a:rPr dirty="0"/>
              <a:t> </a:t>
            </a:r>
            <a:br>
              <a:rPr dirty="0"/>
            </a:br>
            <a:r>
              <a:rPr dirty="0" err="1"/>
              <a:t>soa</a:t>
            </a:r>
            <a:r>
              <a:rPr dirty="0"/>
              <a:t> </a:t>
            </a:r>
            <a:r>
              <a:rPr dirty="0" err="1"/>
              <a:t>estranho</a:t>
            </a:r>
            <a:endParaRPr dirty="0"/>
          </a:p>
        </p:txBody>
      </p:sp>
      <p:pic>
        <p:nvPicPr>
          <p:cNvPr id="864" name="quote008-b.png" descr="quote008-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97970" y="6206892"/>
            <a:ext cx="10380113" cy="9876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865" name="quote008-a.png" descr="quote008-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23146" y="8741846"/>
            <a:ext cx="7955176" cy="4655493"/>
          </a:xfrm>
          <a:prstGeom prst="rect">
            <a:avLst/>
          </a:prstGeom>
          <a:ln w="12700">
            <a:miter lim="400000"/>
          </a:ln>
        </p:spPr>
      </p:pic>
      <p:sp>
        <p:nvSpPr>
          <p:cNvPr id="866" name="“O nome é muito duro, pesado, pra um investimento que tem uma dinâmica amigável, mas isso você só percebe com experiência”…"/>
          <p:cNvSpPr txBox="1"/>
          <p:nvPr/>
        </p:nvSpPr>
        <p:spPr>
          <a:xfrm>
            <a:off x="7171403" y="9833276"/>
            <a:ext cx="6406083" cy="3061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lvl="1" algn="l" defTabSz="914400">
              <a:defRPr sz="3500" b="0">
                <a:latin typeface="Korb-Italic"/>
                <a:ea typeface="Korb-Italic"/>
                <a:cs typeface="Korb-Italic"/>
                <a:sym typeface="Korb-Italic"/>
              </a:defRPr>
            </a:pPr>
            <a:r>
              <a:t>“O nome é muito duro, pesado, pra um investimento que tem uma dinâmica amigável, mas isso você só percebe com experiência”</a:t>
            </a:r>
          </a:p>
          <a:p>
            <a:pPr algn="l" defTabSz="914400">
              <a:defRPr sz="3500" b="0">
                <a:latin typeface="Korb-Italic"/>
                <a:ea typeface="Korb-Italic"/>
                <a:cs typeface="Korb-Italic"/>
                <a:sym typeface="Korb-Italic"/>
              </a:defRPr>
            </a:pPr>
            <a:endParaRPr/>
          </a:p>
          <a:p>
            <a:pPr algn="l" defTabSz="914400">
              <a:defRPr sz="3500" b="0">
                <a:latin typeface="Korb-Italic"/>
                <a:ea typeface="Korb-Italic"/>
                <a:cs typeface="Korb-Italic"/>
                <a:sym typeface="Korb-Italic"/>
              </a:defRPr>
            </a:pPr>
            <a:r>
              <a:t>Geraldo, 66 anos, São Paulo</a:t>
            </a:r>
          </a:p>
        </p:txBody>
      </p:sp>
      <p:grpSp>
        <p:nvGrpSpPr>
          <p:cNvPr id="880" name="Grupo"/>
          <p:cNvGrpSpPr/>
          <p:nvPr/>
        </p:nvGrpSpPr>
        <p:grpSpPr>
          <a:xfrm>
            <a:off x="14778457" y="231866"/>
            <a:ext cx="9376439" cy="13716002"/>
            <a:chOff x="0" y="0"/>
            <a:chExt cx="9376437" cy="13716001"/>
          </a:xfrm>
        </p:grpSpPr>
        <p:sp>
          <p:nvSpPr>
            <p:cNvPr id="867" name="Oval"/>
            <p:cNvSpPr/>
            <p:nvPr/>
          </p:nvSpPr>
          <p:spPr>
            <a:xfrm rot="1415479">
              <a:off x="6693549" y="3550649"/>
              <a:ext cx="1367331" cy="668843"/>
            </a:xfrm>
            <a:prstGeom prst="ellipse">
              <a:avLst/>
            </a:prstGeom>
            <a:solidFill>
              <a:srgbClr val="08144A">
                <a:alpha val="6513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pic>
          <p:nvPicPr>
            <p:cNvPr id="868" name="044-fundo.png" descr="044-fund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1060975" y="2776777"/>
              <a:ext cx="6771116" cy="109392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69" name="fundo"/>
            <p:cNvSpPr txBox="1"/>
            <p:nvPr/>
          </p:nvSpPr>
          <p:spPr>
            <a:xfrm>
              <a:off x="3507425" y="4505432"/>
              <a:ext cx="2054556" cy="9531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17650" dir="6356276" rotWithShape="0">
                <a:srgbClr val="764C1B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5500" b="0">
                  <a:solidFill>
                    <a:srgbClr val="062079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r>
                <a:t>fundo</a:t>
              </a:r>
            </a:p>
          </p:txBody>
        </p:sp>
        <p:sp>
          <p:nvSpPr>
            <p:cNvPr id="870" name="Fundo do poço"/>
            <p:cNvSpPr txBox="1"/>
            <p:nvPr/>
          </p:nvSpPr>
          <p:spPr>
            <a:xfrm>
              <a:off x="2654858" y="12157887"/>
              <a:ext cx="3764459" cy="562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rPr dirty="0"/>
                <a:t>Fundo do </a:t>
              </a:r>
              <a:r>
                <a:rPr dirty="0" err="1"/>
                <a:t>poço</a:t>
              </a:r>
              <a:endParaRPr dirty="0"/>
            </a:p>
          </p:txBody>
        </p:sp>
        <p:sp>
          <p:nvSpPr>
            <p:cNvPr id="871" name="buraco Fundo"/>
            <p:cNvSpPr txBox="1"/>
            <p:nvPr/>
          </p:nvSpPr>
          <p:spPr>
            <a:xfrm>
              <a:off x="2702958" y="8414957"/>
              <a:ext cx="3668260" cy="577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t>buraco Fundo</a:t>
              </a:r>
            </a:p>
          </p:txBody>
        </p:sp>
        <p:sp>
          <p:nvSpPr>
            <p:cNvPr id="872" name="Fundo perdido"/>
            <p:cNvSpPr txBox="1"/>
            <p:nvPr/>
          </p:nvSpPr>
          <p:spPr>
            <a:xfrm>
              <a:off x="2456669" y="9314514"/>
              <a:ext cx="4160837" cy="6363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rPr dirty="0"/>
                <a:t>Fundo </a:t>
              </a:r>
              <a:r>
                <a:rPr dirty="0" err="1"/>
                <a:t>perdido</a:t>
              </a:r>
              <a:endParaRPr dirty="0"/>
            </a:p>
          </p:txBody>
        </p:sp>
        <p:sp>
          <p:nvSpPr>
            <p:cNvPr id="873" name="cheque sem Fundo"/>
            <p:cNvSpPr txBox="1"/>
            <p:nvPr/>
          </p:nvSpPr>
          <p:spPr>
            <a:xfrm>
              <a:off x="2205759" y="10273075"/>
              <a:ext cx="4662659" cy="6630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rPr dirty="0" err="1"/>
                <a:t>cheque</a:t>
              </a:r>
              <a:r>
                <a:rPr dirty="0"/>
                <a:t> </a:t>
              </a:r>
              <a:r>
                <a:rPr dirty="0" err="1"/>
                <a:t>sem</a:t>
              </a:r>
              <a:r>
                <a:rPr dirty="0"/>
                <a:t> Fundo</a:t>
              </a:r>
            </a:p>
          </p:txBody>
        </p:sp>
        <p:sp>
          <p:nvSpPr>
            <p:cNvPr id="874" name="saco sem Fundo"/>
            <p:cNvSpPr txBox="1"/>
            <p:nvPr/>
          </p:nvSpPr>
          <p:spPr>
            <a:xfrm>
              <a:off x="2467049" y="11258328"/>
              <a:ext cx="4140077" cy="577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rPr dirty="0" err="1"/>
                <a:t>saco</a:t>
              </a:r>
              <a:r>
                <a:rPr dirty="0"/>
                <a:t> </a:t>
              </a:r>
              <a:r>
                <a:rPr dirty="0" err="1"/>
                <a:t>sem</a:t>
              </a:r>
              <a:r>
                <a:rPr dirty="0"/>
                <a:t> Fundo</a:t>
              </a:r>
            </a:p>
          </p:txBody>
        </p:sp>
        <p:sp>
          <p:nvSpPr>
            <p:cNvPr id="875" name="quartinho do Fundo"/>
            <p:cNvSpPr txBox="1"/>
            <p:nvPr/>
          </p:nvSpPr>
          <p:spPr>
            <a:xfrm>
              <a:off x="2127879" y="6540859"/>
              <a:ext cx="4818420" cy="6523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rPr dirty="0" err="1"/>
                <a:t>quartinho</a:t>
              </a:r>
              <a:r>
                <a:rPr dirty="0"/>
                <a:t> do Fundo</a:t>
              </a:r>
            </a:p>
          </p:txBody>
        </p:sp>
        <p:sp>
          <p:nvSpPr>
            <p:cNvPr id="876" name="turma do Fundo"/>
            <p:cNvSpPr txBox="1"/>
            <p:nvPr/>
          </p:nvSpPr>
          <p:spPr>
            <a:xfrm>
              <a:off x="2470805" y="7515400"/>
              <a:ext cx="4132566" cy="577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l" defTabSz="914400">
                <a:defRPr sz="4700" b="0">
                  <a:solidFill>
                    <a:srgbClr val="FFFFFF"/>
                  </a:solidFill>
                  <a:latin typeface="Korb"/>
                  <a:ea typeface="Korb"/>
                  <a:cs typeface="Korb"/>
                  <a:sym typeface="Korb"/>
                </a:defRPr>
              </a:lvl1pPr>
            </a:lstStyle>
            <a:p>
              <a:pPr algn="ctr"/>
              <a:r>
                <a:t>turma do Fundo</a:t>
              </a:r>
            </a:p>
          </p:txBody>
        </p:sp>
        <p:pic>
          <p:nvPicPr>
            <p:cNvPr id="877" name="pessoa-olhando-buraco.png" descr="pessoa-olhando-buraco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00203" cy="42689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78" name="pessoa-sentada-buraco.png" descr="pessoa-sentada-buraco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t="64959" r="94123"/>
            <a:stretch>
              <a:fillRect/>
            </a:stretch>
          </p:blipFill>
          <p:spPr>
            <a:xfrm>
              <a:off x="5541701" y="4277678"/>
              <a:ext cx="225352" cy="178748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0800" dist="13480" dir="8741767" rotWithShape="0">
                <a:srgbClr val="000000">
                  <a:alpha val="48246"/>
                </a:srgbClr>
              </a:outerShdw>
            </a:effectLst>
          </p:spPr>
        </p:pic>
        <p:pic>
          <p:nvPicPr>
            <p:cNvPr id="879" name="pessoa-sentada-buraco.png" descr="pessoa-sentada-buraco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5541701" y="963909"/>
              <a:ext cx="3834736" cy="51012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81" name="na-rua-marca-dagua-branco.png" descr="na-rua-marca-dagua-branco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F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Círculo"/>
          <p:cNvSpPr/>
          <p:nvPr/>
        </p:nvSpPr>
        <p:spPr>
          <a:xfrm>
            <a:off x="6493544" y="4714158"/>
            <a:ext cx="3851692" cy="3851693"/>
          </a:xfrm>
          <a:prstGeom prst="ellipse">
            <a:avLst/>
          </a:prstGeom>
          <a:solidFill>
            <a:srgbClr val="FE586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884" name="Google Shape;85;p17"/>
          <p:cNvSpPr txBox="1"/>
          <p:nvPr/>
        </p:nvSpPr>
        <p:spPr>
          <a:xfrm>
            <a:off x="11402483" y="3917949"/>
            <a:ext cx="6556904" cy="264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defRPr sz="33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>
                <a:solidFill>
                  <a:srgbClr val="062079"/>
                </a:solidFill>
              </a:rPr>
              <a:t>Se </a:t>
            </a:r>
            <a:r>
              <a:rPr dirty="0" err="1">
                <a:solidFill>
                  <a:srgbClr val="062079"/>
                </a:solidFill>
              </a:rPr>
              <a:t>os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Fundos</a:t>
            </a:r>
            <a:r>
              <a:rPr dirty="0">
                <a:solidFill>
                  <a:srgbClr val="062079"/>
                </a:solidFill>
              </a:rPr>
              <a:t> de </a:t>
            </a:r>
            <a:r>
              <a:rPr dirty="0" err="1">
                <a:solidFill>
                  <a:srgbClr val="062079"/>
                </a:solidFill>
              </a:rPr>
              <a:t>Investimento</a:t>
            </a:r>
            <a:r>
              <a:rPr dirty="0">
                <a:solidFill>
                  <a:srgbClr val="062079"/>
                </a:solidFill>
              </a:rPr>
              <a:t> </a:t>
            </a:r>
            <a:br>
              <a:rPr dirty="0"/>
            </a:br>
            <a:r>
              <a:rPr dirty="0" err="1">
                <a:solidFill>
                  <a:schemeClr val="bg1"/>
                </a:solidFill>
                <a:highlight>
                  <a:srgbClr val="FE596B"/>
                </a:highlight>
              </a:rPr>
              <a:t>não</a:t>
            </a:r>
            <a:r>
              <a:rPr dirty="0">
                <a:solidFill>
                  <a:schemeClr val="bg1"/>
                </a:solidFill>
                <a:highlight>
                  <a:srgbClr val="FE596B"/>
                </a:highlight>
              </a:rPr>
              <a:t> </a:t>
            </a:r>
            <a:r>
              <a:rPr dirty="0" err="1">
                <a:solidFill>
                  <a:schemeClr val="bg1"/>
                </a:solidFill>
                <a:highlight>
                  <a:srgbClr val="FE596B"/>
                </a:highlight>
              </a:rPr>
              <a:t>são</a:t>
            </a:r>
            <a:r>
              <a:rPr dirty="0">
                <a:solidFill>
                  <a:schemeClr val="bg1"/>
                </a:solidFill>
                <a:highlight>
                  <a:srgbClr val="FE596B"/>
                </a:highlight>
              </a:rPr>
              <a:t> </a:t>
            </a:r>
            <a:r>
              <a:rPr dirty="0" err="1">
                <a:solidFill>
                  <a:schemeClr val="bg1"/>
                </a:solidFill>
                <a:highlight>
                  <a:srgbClr val="FE596B"/>
                </a:highlight>
              </a:rPr>
              <a:t>percebidos</a:t>
            </a:r>
            <a:r>
              <a:rPr dirty="0">
                <a:solidFill>
                  <a:schemeClr val="bg1"/>
                </a:solidFill>
                <a:highlight>
                  <a:srgbClr val="FE596B"/>
                </a:highlight>
              </a:rPr>
              <a:t> </a:t>
            </a:r>
            <a:r>
              <a:rPr dirty="0" err="1">
                <a:solidFill>
                  <a:schemeClr val="bg1"/>
                </a:solidFill>
                <a:highlight>
                  <a:srgbClr val="FE596B"/>
                </a:highlight>
              </a:rPr>
              <a:t>como</a:t>
            </a:r>
            <a:r>
              <a:rPr dirty="0">
                <a:solidFill>
                  <a:schemeClr val="bg1"/>
                </a:solidFill>
                <a:highlight>
                  <a:srgbClr val="FE596B"/>
                </a:highlight>
              </a:rPr>
              <a:t> um </a:t>
            </a:r>
            <a:r>
              <a:rPr dirty="0" err="1">
                <a:solidFill>
                  <a:schemeClr val="bg1"/>
                </a:solidFill>
                <a:highlight>
                  <a:srgbClr val="FE596B"/>
                </a:highlight>
              </a:rPr>
              <a:t>produto</a:t>
            </a:r>
            <a:r>
              <a:rPr dirty="0"/>
              <a:t>, </a:t>
            </a:r>
            <a:r>
              <a:rPr dirty="0">
                <a:solidFill>
                  <a:srgbClr val="062079"/>
                </a:solidFill>
              </a:rPr>
              <a:t>as </a:t>
            </a:r>
            <a:r>
              <a:rPr dirty="0" err="1">
                <a:solidFill>
                  <a:srgbClr val="062079"/>
                </a:solidFill>
              </a:rPr>
              <a:t>pessoas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não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conseguem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nem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considerá-los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como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uma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alternativa</a:t>
            </a:r>
            <a:r>
              <a:rPr dirty="0">
                <a:solidFill>
                  <a:srgbClr val="062079"/>
                </a:solidFill>
              </a:rPr>
              <a:t> de </a:t>
            </a:r>
            <a:r>
              <a:rPr dirty="0" err="1">
                <a:solidFill>
                  <a:srgbClr val="062079"/>
                </a:solidFill>
              </a:rPr>
              <a:t>investimento</a:t>
            </a:r>
            <a:r>
              <a:rPr dirty="0">
                <a:solidFill>
                  <a:srgbClr val="062079"/>
                </a:solidFill>
              </a:rPr>
              <a:t>:</a:t>
            </a:r>
          </a:p>
        </p:txBody>
      </p:sp>
      <p:sp>
        <p:nvSpPr>
          <p:cNvPr id="885" name="Google Shape;85;p17"/>
          <p:cNvSpPr txBox="1"/>
          <p:nvPr/>
        </p:nvSpPr>
        <p:spPr>
          <a:xfrm>
            <a:off x="6414358" y="2747368"/>
            <a:ext cx="4632194" cy="899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70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1</a:t>
            </a:r>
          </a:p>
        </p:txBody>
      </p:sp>
      <p:sp>
        <p:nvSpPr>
          <p:cNvPr id="886" name="O primeiro desafio é tornar mais fácil esse reconhecimento"/>
          <p:cNvSpPr txBox="1"/>
          <p:nvPr/>
        </p:nvSpPr>
        <p:spPr>
          <a:xfrm>
            <a:off x="11402483" y="6750757"/>
            <a:ext cx="7198450" cy="2825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914400">
              <a:defRPr sz="6500" b="0">
                <a:solidFill>
                  <a:srgbClr val="062079"/>
                </a:solidFill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O primeiro desafio é tornar mais fácil esse reconhecimento</a:t>
            </a:r>
          </a:p>
        </p:txBody>
      </p:sp>
      <p:grpSp>
        <p:nvGrpSpPr>
          <p:cNvPr id="889" name="Retângulo"/>
          <p:cNvGrpSpPr/>
          <p:nvPr/>
        </p:nvGrpSpPr>
        <p:grpSpPr>
          <a:xfrm>
            <a:off x="-184150" y="-742950"/>
            <a:ext cx="25180485" cy="1485900"/>
            <a:chOff x="0" y="0"/>
            <a:chExt cx="25180484" cy="1485900"/>
          </a:xfrm>
        </p:grpSpPr>
        <p:sp>
          <p:nvSpPr>
            <p:cNvPr id="888" name="Retângulo"/>
            <p:cNvSpPr/>
            <p:nvPr/>
          </p:nvSpPr>
          <p:spPr>
            <a:xfrm>
              <a:off x="107950" y="107950"/>
              <a:ext cx="24964585" cy="1270000"/>
            </a:xfrm>
            <a:prstGeom prst="rect">
              <a:avLst/>
            </a:prstGeom>
            <a:solidFill>
              <a:srgbClr val="062079"/>
            </a:solidFill>
            <a:ln>
              <a:noFill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pic>
          <p:nvPicPr>
            <p:cNvPr id="887" name="Retângulo" descr="Retângulo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5180485" cy="1485900"/>
            </a:xfrm>
            <a:prstGeom prst="rect">
              <a:avLst/>
            </a:prstGeom>
            <a:effectLst/>
          </p:spPr>
        </p:pic>
      </p:grpSp>
      <p:pic>
        <p:nvPicPr>
          <p:cNvPr id="890" name="00000teste.png" descr="00000tes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1583" y="530385"/>
            <a:ext cx="7414784" cy="6610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1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Retângulo Arredondado"/>
          <p:cNvSpPr/>
          <p:nvPr/>
        </p:nvSpPr>
        <p:spPr>
          <a:xfrm>
            <a:off x="3080419" y="5243314"/>
            <a:ext cx="5987381" cy="269830"/>
          </a:xfrm>
          <a:prstGeom prst="roundRect">
            <a:avLst>
              <a:gd name="adj" fmla="val 50000"/>
            </a:avLst>
          </a:prstGeom>
          <a:solidFill>
            <a:srgbClr val="FF009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894" name="Google Shape;168;p29"/>
          <p:cNvSpPr txBox="1"/>
          <p:nvPr/>
        </p:nvSpPr>
        <p:spPr>
          <a:xfrm>
            <a:off x="3071309" y="6187833"/>
            <a:ext cx="9579520" cy="456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/>
              <a:t>Mesmo</a:t>
            </a:r>
            <a:r>
              <a:rPr dirty="0"/>
              <a:t> entre </a:t>
            </a:r>
            <a:r>
              <a:rPr dirty="0" err="1"/>
              <a:t>aqueles</a:t>
            </a:r>
            <a:r>
              <a:rPr dirty="0"/>
              <a:t> que </a:t>
            </a:r>
            <a:r>
              <a:rPr dirty="0" err="1"/>
              <a:t>reconhecem</a:t>
            </a:r>
            <a:r>
              <a:rPr dirty="0"/>
              <a:t> </a:t>
            </a:r>
            <a:r>
              <a:rPr dirty="0" err="1"/>
              <a:t>Fundos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um </a:t>
            </a:r>
            <a:r>
              <a:rPr dirty="0" err="1"/>
              <a:t>produto</a:t>
            </a:r>
            <a:r>
              <a:rPr dirty="0"/>
              <a:t>, </a:t>
            </a:r>
            <a:r>
              <a:rPr dirty="0" err="1"/>
              <a:t>percebemos</a:t>
            </a:r>
            <a:r>
              <a:rPr dirty="0"/>
              <a:t> que </a:t>
            </a:r>
            <a:r>
              <a:rPr dirty="0" err="1"/>
              <a:t>ainda</a:t>
            </a:r>
            <a:r>
              <a:rPr dirty="0"/>
              <a:t> </a:t>
            </a:r>
            <a:r>
              <a:rPr dirty="0" err="1"/>
              <a:t>existe</a:t>
            </a:r>
            <a:r>
              <a:rPr dirty="0"/>
              <a:t> a </a:t>
            </a:r>
            <a:r>
              <a:rPr dirty="0" err="1"/>
              <a:t>dificuldade</a:t>
            </a:r>
            <a:r>
              <a:rPr dirty="0"/>
              <a:t> de </a:t>
            </a:r>
            <a:r>
              <a:rPr dirty="0" err="1"/>
              <a:t>entender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esse</a:t>
            </a:r>
            <a:r>
              <a:rPr dirty="0"/>
              <a:t> </a:t>
            </a:r>
            <a:r>
              <a:rPr dirty="0" err="1"/>
              <a:t>produto</a:t>
            </a:r>
            <a:r>
              <a:rPr dirty="0"/>
              <a:t> </a:t>
            </a:r>
            <a:r>
              <a:rPr dirty="0" err="1"/>
              <a:t>funciona</a:t>
            </a:r>
            <a:r>
              <a:rPr dirty="0"/>
              <a:t>:</a:t>
            </a:r>
          </a:p>
          <a:p>
            <a:pPr algn="l" defTabSz="914400"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endParaRPr dirty="0"/>
          </a:p>
          <a:p>
            <a:pPr algn="l" defTabSz="914400">
              <a:defRPr sz="35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rPr dirty="0"/>
              <a:t>Nos </a:t>
            </a:r>
            <a:r>
              <a:rPr dirty="0" err="1"/>
              <a:t>exercícios</a:t>
            </a:r>
            <a:r>
              <a:rPr dirty="0"/>
              <a:t> </a:t>
            </a:r>
            <a:r>
              <a:rPr dirty="0" err="1"/>
              <a:t>projetivos</a:t>
            </a:r>
            <a:r>
              <a:rPr dirty="0"/>
              <a:t> que </a:t>
            </a:r>
            <a:r>
              <a:rPr dirty="0" err="1"/>
              <a:t>desenvolvemos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campo, </a:t>
            </a:r>
            <a:r>
              <a:rPr dirty="0" err="1"/>
              <a:t>em</a:t>
            </a:r>
            <a:r>
              <a:rPr dirty="0"/>
              <a:t> que </a:t>
            </a:r>
            <a:r>
              <a:rPr dirty="0" err="1"/>
              <a:t>pedimos</a:t>
            </a:r>
            <a:r>
              <a:rPr dirty="0"/>
              <a:t> para as </a:t>
            </a:r>
            <a:r>
              <a:rPr dirty="0" err="1"/>
              <a:t>pessoas</a:t>
            </a:r>
            <a:r>
              <a:rPr dirty="0"/>
              <a:t> </a:t>
            </a:r>
            <a:r>
              <a:rPr dirty="0" err="1"/>
              <a:t>desenharem</a:t>
            </a:r>
            <a:r>
              <a:rPr dirty="0"/>
              <a:t> o </a:t>
            </a:r>
            <a:r>
              <a:rPr dirty="0" err="1"/>
              <a:t>esquema</a:t>
            </a:r>
            <a:r>
              <a:rPr dirty="0"/>
              <a:t> de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aplicação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Fundos</a:t>
            </a:r>
            <a:r>
              <a:rPr dirty="0"/>
              <a:t>,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ficaram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praticamente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ausentes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a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figura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do gestor e o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aspecto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coletivo</a:t>
            </a:r>
            <a:r>
              <a:rPr dirty="0">
                <a:highlight>
                  <a:srgbClr val="FF039D"/>
                </a:highlight>
              </a:rPr>
              <a:t> </a:t>
            </a:r>
            <a:r>
              <a:rPr dirty="0" err="1"/>
              <a:t>desse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.</a:t>
            </a:r>
          </a:p>
        </p:txBody>
      </p:sp>
      <p:sp>
        <p:nvSpPr>
          <p:cNvPr id="895" name="Google Shape;85;p17"/>
          <p:cNvSpPr txBox="1"/>
          <p:nvPr/>
        </p:nvSpPr>
        <p:spPr>
          <a:xfrm>
            <a:off x="3080419" y="2513650"/>
            <a:ext cx="8356071" cy="341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5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pPr>
              <a:lnSpc>
                <a:spcPct val="70000"/>
              </a:lnSpc>
            </a:pPr>
            <a:r>
              <a:rPr dirty="0" err="1"/>
              <a:t>difícil</a:t>
            </a:r>
            <a:r>
              <a:rPr dirty="0"/>
              <a:t> de </a:t>
            </a:r>
            <a:r>
              <a:rPr dirty="0" err="1"/>
              <a:t>explicar</a:t>
            </a:r>
            <a:endParaRPr dirty="0"/>
          </a:p>
        </p:txBody>
      </p:sp>
      <p:pic>
        <p:nvPicPr>
          <p:cNvPr id="896" name="P1950320.JPG" descr="P1950320.JPG"/>
          <p:cNvPicPr>
            <a:picLocks noChangeAspect="1"/>
          </p:cNvPicPr>
          <p:nvPr/>
        </p:nvPicPr>
        <p:blipFill>
          <a:blip r:embed="rId2">
            <a:extLst/>
          </a:blip>
          <a:srcRect r="39076"/>
          <a:stretch>
            <a:fillRect/>
          </a:stretch>
        </p:blipFill>
        <p:spPr>
          <a:xfrm rot="21275916">
            <a:off x="19403605" y="8223684"/>
            <a:ext cx="5343547" cy="5863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0" y="0"/>
                </a:moveTo>
                <a:lnTo>
                  <a:pt x="0" y="0"/>
                </a:lnTo>
                <a:lnTo>
                  <a:pt x="1" y="20323"/>
                </a:lnTo>
                <a:lnTo>
                  <a:pt x="14822" y="21600"/>
                </a:lnTo>
                <a:lnTo>
                  <a:pt x="19490" y="21600"/>
                </a:lnTo>
                <a:lnTo>
                  <a:pt x="21600" y="1269"/>
                </a:lnTo>
                <a:lnTo>
                  <a:pt x="687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97" name="P1960499.JPG" descr="P1960499.JPG"/>
          <p:cNvPicPr>
            <a:picLocks noChangeAspect="1"/>
          </p:cNvPicPr>
          <p:nvPr/>
        </p:nvPicPr>
        <p:blipFill>
          <a:blip r:embed="rId3">
            <a:extLst/>
          </a:blip>
          <a:srcRect l="4562" r="33199" b="2024"/>
          <a:stretch>
            <a:fillRect/>
          </a:stretch>
        </p:blipFill>
        <p:spPr>
          <a:xfrm rot="21275916">
            <a:off x="14588091" y="8263831"/>
            <a:ext cx="5479906" cy="57671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988" y="0"/>
                </a:moveTo>
                <a:lnTo>
                  <a:pt x="1974" y="0"/>
                </a:lnTo>
                <a:lnTo>
                  <a:pt x="0" y="19841"/>
                </a:lnTo>
                <a:lnTo>
                  <a:pt x="19581" y="21600"/>
                </a:lnTo>
                <a:lnTo>
                  <a:pt x="21600" y="1313"/>
                </a:lnTo>
                <a:lnTo>
                  <a:pt x="6988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898" name="P1990794.JPG" descr="P1990794.JPG"/>
          <p:cNvPicPr>
            <a:picLocks noChangeAspect="1"/>
          </p:cNvPicPr>
          <p:nvPr/>
        </p:nvPicPr>
        <p:blipFill>
          <a:blip r:embed="rId4">
            <a:extLst/>
          </a:blip>
          <a:srcRect l="6108" r="21360"/>
          <a:stretch>
            <a:fillRect/>
          </a:stretch>
        </p:blipFill>
        <p:spPr>
          <a:xfrm>
            <a:off x="15123092" y="-190776"/>
            <a:ext cx="9368707" cy="8635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na-rua-marca-dagua-branco.png" descr="na-rua-marca-dagua-branc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Retângulo Arredondado"/>
          <p:cNvSpPr/>
          <p:nvPr/>
        </p:nvSpPr>
        <p:spPr>
          <a:xfrm>
            <a:off x="1591523" y="5891648"/>
            <a:ext cx="10600477" cy="323477"/>
          </a:xfrm>
          <a:prstGeom prst="roundRect">
            <a:avLst>
              <a:gd name="adj" fmla="val 50000"/>
            </a:avLst>
          </a:prstGeom>
          <a:solidFill>
            <a:srgbClr val="FF009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800" b="0" dirty="0">
              <a:latin typeface="Aaux ProMedium" pitchFamily="2" charset="0"/>
            </a:endParaRPr>
          </a:p>
        </p:txBody>
      </p:sp>
      <p:sp>
        <p:nvSpPr>
          <p:cNvPr id="902" name="Google Shape;168;p29"/>
          <p:cNvSpPr txBox="1"/>
          <p:nvPr/>
        </p:nvSpPr>
        <p:spPr>
          <a:xfrm>
            <a:off x="1618553" y="7790306"/>
            <a:ext cx="8330672" cy="2366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/>
              <a:t>Essas</a:t>
            </a:r>
            <a:r>
              <a:rPr dirty="0"/>
              <a:t> </a:t>
            </a:r>
            <a:r>
              <a:rPr dirty="0" err="1"/>
              <a:t>pessoas</a:t>
            </a:r>
            <a:r>
              <a:rPr dirty="0"/>
              <a:t> que </a:t>
            </a:r>
            <a:r>
              <a:rPr dirty="0" err="1"/>
              <a:t>têm</a:t>
            </a:r>
            <a:r>
              <a:rPr dirty="0"/>
              <a:t> </a:t>
            </a:r>
            <a:r>
              <a:rPr dirty="0" err="1"/>
              <a:t>dinheiro</a:t>
            </a:r>
            <a:r>
              <a:rPr dirty="0"/>
              <a:t> </a:t>
            </a:r>
            <a:r>
              <a:rPr dirty="0" err="1"/>
              <a:t>aplicado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</a:t>
            </a:r>
            <a:r>
              <a:rPr dirty="0" err="1"/>
              <a:t>Fundos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, mas que </a:t>
            </a:r>
            <a:r>
              <a:rPr dirty="0" err="1"/>
              <a:t>desconhecem</a:t>
            </a:r>
            <a:r>
              <a:rPr dirty="0"/>
              <a:t> </a:t>
            </a:r>
            <a:r>
              <a:rPr dirty="0" err="1"/>
              <a:t>essas</a:t>
            </a:r>
            <a:r>
              <a:rPr dirty="0"/>
              <a:t> </a:t>
            </a:r>
            <a:r>
              <a:rPr dirty="0" err="1"/>
              <a:t>características</a:t>
            </a:r>
            <a:r>
              <a:rPr dirty="0"/>
              <a:t> </a:t>
            </a:r>
            <a:r>
              <a:rPr dirty="0" err="1"/>
              <a:t>fundamentais</a:t>
            </a:r>
            <a:r>
              <a:rPr dirty="0"/>
              <a:t>, </a:t>
            </a:r>
            <a:r>
              <a:rPr dirty="0" err="1"/>
              <a:t>certamente</a:t>
            </a:r>
            <a:r>
              <a:rPr dirty="0"/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não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conseguem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perceber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o valor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completo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de um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serviço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que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elas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pagam</a:t>
            </a:r>
            <a:r>
              <a:rPr dirty="0">
                <a:highlight>
                  <a:srgbClr val="FF039D"/>
                </a:highlight>
              </a:rPr>
              <a:t> </a:t>
            </a:r>
            <a:r>
              <a:rPr dirty="0" err="1"/>
              <a:t>mensalmente</a:t>
            </a:r>
            <a:r>
              <a:rPr dirty="0"/>
              <a:t> (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meio</a:t>
            </a:r>
            <a:r>
              <a:rPr dirty="0"/>
              <a:t> das </a:t>
            </a:r>
            <a:r>
              <a:rPr dirty="0" err="1"/>
              <a:t>taxas</a:t>
            </a:r>
            <a:r>
              <a:rPr dirty="0"/>
              <a:t> </a:t>
            </a:r>
            <a:r>
              <a:rPr dirty="0" err="1"/>
              <a:t>cobradas</a:t>
            </a:r>
            <a:r>
              <a:rPr dirty="0"/>
              <a:t>).</a:t>
            </a:r>
          </a:p>
        </p:txBody>
      </p:sp>
      <p:pic>
        <p:nvPicPr>
          <p:cNvPr id="904" name="049-olhando-atras-da-cortina.png" descr="049-olhando-atras-da-cortin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01253" y="-185652"/>
            <a:ext cx="14409566" cy="13246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05" name="na-rua-marca-dagua-branco.png" descr="na-rua-marca-dagua-branco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85;p17">
            <a:extLst>
              <a:ext uri="{FF2B5EF4-FFF2-40B4-BE49-F238E27FC236}">
                <a16:creationId xmlns:a16="http://schemas.microsoft.com/office/drawing/2014/main" id="{C71A0834-29DE-5747-A149-F36D68A8025F}"/>
              </a:ext>
            </a:extLst>
          </p:cNvPr>
          <p:cNvSpPr txBox="1"/>
          <p:nvPr/>
        </p:nvSpPr>
        <p:spPr>
          <a:xfrm>
            <a:off x="1618553" y="3579473"/>
            <a:ext cx="11284648" cy="42108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825500">
              <a:lnSpc>
                <a:spcPct val="70000"/>
              </a:lnSpc>
              <a:defRPr sz="15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pPr>
            <a:r>
              <a:rPr sz="12500" dirty="0" err="1"/>
              <a:t>quem</a:t>
            </a:r>
            <a:r>
              <a:rPr sz="12500" dirty="0"/>
              <a:t> </a:t>
            </a:r>
            <a:r>
              <a:rPr sz="12500" dirty="0" err="1"/>
              <a:t>tem</a:t>
            </a:r>
            <a:r>
              <a:rPr sz="12500" dirty="0"/>
              <a:t> </a:t>
            </a:r>
            <a:br>
              <a:rPr sz="12500" dirty="0"/>
            </a:br>
            <a:r>
              <a:rPr sz="12500" dirty="0" err="1"/>
              <a:t>não</a:t>
            </a:r>
            <a:r>
              <a:rPr sz="12500" dirty="0"/>
              <a:t> </a:t>
            </a:r>
            <a:r>
              <a:rPr sz="12500" dirty="0" err="1"/>
              <a:t>compreende</a:t>
            </a:r>
            <a:r>
              <a:rPr sz="12500" dirty="0"/>
              <a:t> a </a:t>
            </a:r>
            <a:r>
              <a:rPr sz="12500" dirty="0" err="1"/>
              <a:t>dinâmica</a:t>
            </a:r>
            <a:endParaRPr sz="12500" dirty="0"/>
          </a:p>
        </p:txBody>
      </p:sp>
    </p:spTree>
  </p:cSld>
  <p:clrMapOvr>
    <a:masterClrMapping/>
  </p:clrMapOvr>
  <p:transition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0DF423D-9119-344E-9DD5-B49FE27F7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droppedImage.pdf" descr="droppedImage.pdf">
            <a:extLst>
              <a:ext uri="{FF2B5EF4-FFF2-40B4-BE49-F238E27FC236}">
                <a16:creationId xmlns:a16="http://schemas.microsoft.com/office/drawing/2014/main" id="{D2CBCBD8-A124-664A-85A7-2DEEF12E8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F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Círculo"/>
          <p:cNvSpPr/>
          <p:nvPr/>
        </p:nvSpPr>
        <p:spPr>
          <a:xfrm>
            <a:off x="6620544" y="4865007"/>
            <a:ext cx="3851692" cy="3851692"/>
          </a:xfrm>
          <a:prstGeom prst="ellipse">
            <a:avLst/>
          </a:prstGeom>
          <a:solidFill>
            <a:srgbClr val="FE586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08" name="Google Shape;85;p17"/>
          <p:cNvSpPr txBox="1"/>
          <p:nvPr/>
        </p:nvSpPr>
        <p:spPr>
          <a:xfrm>
            <a:off x="11910483" y="3663949"/>
            <a:ext cx="8971887" cy="158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3300" b="0">
                <a:solidFill>
                  <a:srgbClr val="062079"/>
                </a:solidFill>
                <a:latin typeface="Aaux ProLight"/>
                <a:ea typeface="Aaux ProLight"/>
                <a:cs typeface="Aaux ProLight"/>
                <a:sym typeface="Aaux ProLight"/>
              </a:defRPr>
            </a:lvl1pPr>
          </a:lstStyle>
          <a:p>
            <a:r>
              <a:t>Como esperar que as pessoas entendam o conceito por trás dos Fundos de Investimento se o produto não é vendido de forma clara? </a:t>
            </a:r>
          </a:p>
        </p:txBody>
      </p:sp>
      <p:sp>
        <p:nvSpPr>
          <p:cNvPr id="909" name="Google Shape;85;p17"/>
          <p:cNvSpPr txBox="1"/>
          <p:nvPr/>
        </p:nvSpPr>
        <p:spPr>
          <a:xfrm>
            <a:off x="6541358" y="2898217"/>
            <a:ext cx="4632195" cy="899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70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2</a:t>
            </a:r>
          </a:p>
        </p:txBody>
      </p:sp>
      <p:sp>
        <p:nvSpPr>
          <p:cNvPr id="910" name="Precisamos evidenciar a questão da coletividade, e o diferencial de uma gestão dedicada a buscar oportunidades de acordo com a estratégia de cada “clube”"/>
          <p:cNvSpPr txBox="1"/>
          <p:nvPr/>
        </p:nvSpPr>
        <p:spPr>
          <a:xfrm>
            <a:off x="11910483" y="5336496"/>
            <a:ext cx="10801824" cy="51456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sz="6500" b="0">
                <a:latin typeface="Korb"/>
                <a:ea typeface="Korb"/>
                <a:cs typeface="Korb"/>
                <a:sym typeface="Korb"/>
              </a:defRPr>
            </a:pPr>
            <a:r>
              <a:rPr dirty="0" err="1">
                <a:solidFill>
                  <a:srgbClr val="062079"/>
                </a:solidFill>
              </a:rPr>
              <a:t>Precisamos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evidenciar</a:t>
            </a:r>
            <a:r>
              <a:rPr dirty="0">
                <a:solidFill>
                  <a:srgbClr val="062079"/>
                </a:solidFill>
              </a:rPr>
              <a:t> a </a:t>
            </a:r>
            <a:r>
              <a:rPr dirty="0" err="1">
                <a:solidFill>
                  <a:srgbClr val="062079"/>
                </a:solidFill>
              </a:rPr>
              <a:t>questão</a:t>
            </a:r>
            <a:r>
              <a:rPr dirty="0">
                <a:solidFill>
                  <a:srgbClr val="062079"/>
                </a:solidFill>
              </a:rPr>
              <a:t> da </a:t>
            </a:r>
            <a:r>
              <a:rPr dirty="0" err="1">
                <a:solidFill>
                  <a:srgbClr val="062079"/>
                </a:solidFill>
              </a:rPr>
              <a:t>coletividade</a:t>
            </a:r>
            <a:r>
              <a:rPr dirty="0">
                <a:solidFill>
                  <a:srgbClr val="062079"/>
                </a:solidFill>
              </a:rPr>
              <a:t>, e o </a:t>
            </a:r>
            <a:r>
              <a:rPr dirty="0" err="1">
                <a:solidFill>
                  <a:srgbClr val="062079"/>
                </a:solidFill>
              </a:rPr>
              <a:t>diferencial</a:t>
            </a:r>
            <a:r>
              <a:rPr dirty="0">
                <a:solidFill>
                  <a:srgbClr val="062079"/>
                </a:solidFill>
              </a:rPr>
              <a:t> de </a:t>
            </a:r>
            <a:r>
              <a:rPr dirty="0" err="1">
                <a:solidFill>
                  <a:srgbClr val="062079"/>
                </a:solidFill>
              </a:rPr>
              <a:t>uma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gestão</a:t>
            </a:r>
            <a:r>
              <a:rPr dirty="0">
                <a:solidFill>
                  <a:srgbClr val="FFFFFF"/>
                </a:solidFill>
                <a:highlight>
                  <a:srgbClr val="FE596B"/>
                </a:highlight>
              </a:rPr>
              <a:t>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dedicada</a:t>
            </a:r>
            <a:r>
              <a:rPr dirty="0">
                <a:solidFill>
                  <a:srgbClr val="FFFFFF"/>
                </a:solidFill>
                <a:highlight>
                  <a:srgbClr val="FE596B"/>
                </a:highlight>
              </a:rPr>
              <a:t> a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buscar</a:t>
            </a:r>
            <a:r>
              <a:rPr dirty="0">
                <a:solidFill>
                  <a:srgbClr val="FFFFFF"/>
                </a:solidFill>
                <a:highlight>
                  <a:srgbClr val="FE596B"/>
                </a:highlight>
              </a:rPr>
              <a:t>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oportunidades</a:t>
            </a:r>
            <a:r>
              <a:rPr dirty="0">
                <a:highlight>
                  <a:srgbClr val="FE596B"/>
                </a:highlight>
              </a:rPr>
              <a:t> </a:t>
            </a:r>
            <a:r>
              <a:rPr dirty="0">
                <a:solidFill>
                  <a:srgbClr val="062079"/>
                </a:solidFill>
              </a:rPr>
              <a:t>de </a:t>
            </a:r>
            <a:r>
              <a:rPr dirty="0" err="1">
                <a:solidFill>
                  <a:srgbClr val="062079"/>
                </a:solidFill>
              </a:rPr>
              <a:t>acordo</a:t>
            </a:r>
            <a:r>
              <a:rPr dirty="0">
                <a:solidFill>
                  <a:srgbClr val="062079"/>
                </a:solidFill>
              </a:rPr>
              <a:t> com a </a:t>
            </a:r>
            <a:r>
              <a:rPr dirty="0" err="1">
                <a:solidFill>
                  <a:srgbClr val="062079"/>
                </a:solidFill>
              </a:rPr>
              <a:t>estratégia</a:t>
            </a:r>
            <a:r>
              <a:rPr dirty="0">
                <a:solidFill>
                  <a:srgbClr val="062079"/>
                </a:solidFill>
              </a:rPr>
              <a:t> de </a:t>
            </a:r>
            <a:r>
              <a:rPr dirty="0" err="1">
                <a:solidFill>
                  <a:srgbClr val="062079"/>
                </a:solidFill>
              </a:rPr>
              <a:t>cada</a:t>
            </a:r>
            <a:r>
              <a:rPr dirty="0">
                <a:solidFill>
                  <a:srgbClr val="062079"/>
                </a:solidFill>
              </a:rPr>
              <a:t> “</a:t>
            </a:r>
            <a:r>
              <a:rPr dirty="0" err="1">
                <a:solidFill>
                  <a:srgbClr val="062079"/>
                </a:solidFill>
              </a:rPr>
              <a:t>clube</a:t>
            </a:r>
            <a:r>
              <a:rPr dirty="0">
                <a:solidFill>
                  <a:srgbClr val="062079"/>
                </a:solidFill>
              </a:rPr>
              <a:t>”</a:t>
            </a:r>
          </a:p>
        </p:txBody>
      </p:sp>
      <p:grpSp>
        <p:nvGrpSpPr>
          <p:cNvPr id="913" name="Retângulo"/>
          <p:cNvGrpSpPr/>
          <p:nvPr/>
        </p:nvGrpSpPr>
        <p:grpSpPr>
          <a:xfrm>
            <a:off x="-184150" y="-742950"/>
            <a:ext cx="25180485" cy="1485900"/>
            <a:chOff x="0" y="0"/>
            <a:chExt cx="25180484" cy="1485900"/>
          </a:xfrm>
        </p:grpSpPr>
        <p:sp>
          <p:nvSpPr>
            <p:cNvPr id="912" name="Retângulo"/>
            <p:cNvSpPr/>
            <p:nvPr/>
          </p:nvSpPr>
          <p:spPr>
            <a:xfrm>
              <a:off x="107950" y="107950"/>
              <a:ext cx="24964585" cy="1270000"/>
            </a:xfrm>
            <a:prstGeom prst="rect">
              <a:avLst/>
            </a:prstGeom>
            <a:solidFill>
              <a:srgbClr val="062079"/>
            </a:solidFill>
            <a:ln>
              <a:noFill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pic>
          <p:nvPicPr>
            <p:cNvPr id="911" name="Retângulo" descr="Retângulo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5180485" cy="1485900"/>
            </a:xfrm>
            <a:prstGeom prst="rect">
              <a:avLst/>
            </a:prstGeom>
            <a:effectLst/>
          </p:spPr>
        </p:pic>
      </p:grpSp>
      <p:pic>
        <p:nvPicPr>
          <p:cNvPr id="914" name="00000teste.png" descr="00000tes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1583" y="530385"/>
            <a:ext cx="7414784" cy="6610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15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2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Retângulo Arredondado"/>
          <p:cNvSpPr/>
          <p:nvPr/>
        </p:nvSpPr>
        <p:spPr>
          <a:xfrm>
            <a:off x="2949503" y="9367673"/>
            <a:ext cx="7686135" cy="319363"/>
          </a:xfrm>
          <a:prstGeom prst="roundRect">
            <a:avLst>
              <a:gd name="adj" fmla="val 50000"/>
            </a:avLst>
          </a:prstGeom>
          <a:solidFill>
            <a:srgbClr val="FF009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18" name="Google Shape;168;p29"/>
          <p:cNvSpPr txBox="1"/>
          <p:nvPr/>
        </p:nvSpPr>
        <p:spPr>
          <a:xfrm>
            <a:off x="2949503" y="10111631"/>
            <a:ext cx="9625891" cy="19047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1" indent="0"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/>
              <a:t>Pudemos</a:t>
            </a:r>
            <a:r>
              <a:rPr dirty="0"/>
              <a:t> </a:t>
            </a:r>
            <a:r>
              <a:rPr dirty="0" err="1"/>
              <a:t>perceber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campo que o target </a:t>
            </a:r>
            <a:r>
              <a:rPr dirty="0" err="1"/>
              <a:t>imagina</a:t>
            </a:r>
            <a:r>
              <a:rPr dirty="0"/>
              <a:t> </a:t>
            </a:r>
            <a:r>
              <a:rPr dirty="0" err="1"/>
              <a:t>esse</a:t>
            </a:r>
            <a:r>
              <a:rPr dirty="0"/>
              <a:t> </a:t>
            </a:r>
            <a:r>
              <a:rPr dirty="0" err="1"/>
              <a:t>produto</a:t>
            </a:r>
            <a:r>
              <a:rPr dirty="0"/>
              <a:t> </a:t>
            </a:r>
            <a:r>
              <a:rPr dirty="0" err="1"/>
              <a:t>muito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próximo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universo</a:t>
            </a:r>
            <a:r>
              <a:rPr dirty="0"/>
              <a:t> </a:t>
            </a:r>
            <a:r>
              <a:rPr dirty="0" err="1"/>
              <a:t>arriscado</a:t>
            </a:r>
            <a:r>
              <a:rPr dirty="0"/>
              <a:t> das </a:t>
            </a:r>
            <a:r>
              <a:rPr dirty="0" err="1"/>
              <a:t>ações</a:t>
            </a:r>
            <a:r>
              <a:rPr dirty="0"/>
              <a:t>, do que </a:t>
            </a:r>
            <a:r>
              <a:rPr dirty="0" err="1"/>
              <a:t>próximo</a:t>
            </a:r>
            <a:r>
              <a:rPr dirty="0"/>
              <a:t> </a:t>
            </a:r>
            <a:r>
              <a:rPr dirty="0" err="1"/>
              <a:t>ao</a:t>
            </a:r>
            <a:r>
              <a:rPr dirty="0"/>
              <a:t> </a:t>
            </a:r>
            <a:r>
              <a:rPr dirty="0" err="1"/>
              <a:t>universo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seguro</a:t>
            </a:r>
            <a:r>
              <a:rPr dirty="0"/>
              <a:t> e </a:t>
            </a:r>
            <a:r>
              <a:rPr dirty="0" err="1"/>
              <a:t>estável</a:t>
            </a:r>
            <a:r>
              <a:rPr dirty="0"/>
              <a:t> da </a:t>
            </a:r>
            <a:r>
              <a:rPr dirty="0" err="1"/>
              <a:t>poupança</a:t>
            </a:r>
            <a:r>
              <a:rPr dirty="0"/>
              <a:t>.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Muitos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acreditam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que se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trata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de um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investimento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de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renda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variável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, de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ordem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especulativa</a:t>
            </a:r>
            <a:r>
              <a:rPr dirty="0"/>
              <a:t>. </a:t>
            </a:r>
          </a:p>
        </p:txBody>
      </p:sp>
      <p:sp>
        <p:nvSpPr>
          <p:cNvPr id="919" name="Google Shape;85;p17"/>
          <p:cNvSpPr txBox="1"/>
          <p:nvPr/>
        </p:nvSpPr>
        <p:spPr>
          <a:xfrm>
            <a:off x="2949504" y="6598927"/>
            <a:ext cx="8356072" cy="3416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5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pPr>
              <a:lnSpc>
                <a:spcPct val="70000"/>
              </a:lnSpc>
            </a:pPr>
            <a:r>
              <a:rPr dirty="0" err="1"/>
              <a:t>imagem</a:t>
            </a:r>
            <a:r>
              <a:rPr dirty="0"/>
              <a:t> </a:t>
            </a:r>
            <a:r>
              <a:rPr dirty="0" err="1"/>
              <a:t>distorcida</a:t>
            </a:r>
            <a:endParaRPr dirty="0"/>
          </a:p>
        </p:txBody>
      </p:sp>
      <p:sp>
        <p:nvSpPr>
          <p:cNvPr id="932" name="Pílula 5"/>
          <p:cNvSpPr txBox="1"/>
          <p:nvPr/>
        </p:nvSpPr>
        <p:spPr>
          <a:xfrm>
            <a:off x="20566646" y="301953"/>
            <a:ext cx="1443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endParaRPr b="0" dirty="0">
              <a:latin typeface="Aaux ProRegular" pitchFamily="2" charset="0"/>
            </a:endParaRPr>
          </a:p>
        </p:txBody>
      </p:sp>
      <p:pic>
        <p:nvPicPr>
          <p:cNvPr id="933" name="1B2A4633.JPG" descr="1B2A4633.JPG"/>
          <p:cNvPicPr>
            <a:picLocks noChangeAspect="1"/>
          </p:cNvPicPr>
          <p:nvPr/>
        </p:nvPicPr>
        <p:blipFill>
          <a:blip r:embed="rId3">
            <a:extLst/>
          </a:blip>
          <a:srcRect l="4310" t="234" r="17973" b="34202"/>
          <a:stretch>
            <a:fillRect/>
          </a:stretch>
        </p:blipFill>
        <p:spPr>
          <a:xfrm>
            <a:off x="-55042" y="1164035"/>
            <a:ext cx="8908559" cy="50102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23" name="Grupo"/>
          <p:cNvGrpSpPr/>
          <p:nvPr/>
        </p:nvGrpSpPr>
        <p:grpSpPr>
          <a:xfrm>
            <a:off x="12697314" y="0"/>
            <a:ext cx="5727482" cy="8038255"/>
            <a:chOff x="-312402" y="-216745"/>
            <a:chExt cx="5727481" cy="8038254"/>
          </a:xfrm>
        </p:grpSpPr>
        <p:pic>
          <p:nvPicPr>
            <p:cNvPr id="921" name="quote011-a.png" descr="quote011-a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312402" y="-216745"/>
              <a:ext cx="5727481" cy="80382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22" name="“Fundo de investimento é tipo esse negócio de bolsa é muito arriscado, né? Deve ser bom pra quem entende e tem bastante grana, mas não pra mim. Tenho muito medo de perder meu dinheiro”…"/>
            <p:cNvSpPr txBox="1"/>
            <p:nvPr/>
          </p:nvSpPr>
          <p:spPr>
            <a:xfrm>
              <a:off x="375687" y="93750"/>
              <a:ext cx="4288278" cy="5691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rPr dirty="0"/>
                <a:t>“Fundo de </a:t>
              </a:r>
              <a:r>
                <a:rPr dirty="0" err="1"/>
                <a:t>investimento</a:t>
              </a:r>
              <a:r>
                <a:rPr dirty="0"/>
                <a:t> </a:t>
              </a:r>
              <a:r>
                <a:rPr dirty="0" err="1"/>
                <a:t>é</a:t>
              </a:r>
              <a:r>
                <a:rPr dirty="0"/>
                <a:t> </a:t>
              </a:r>
              <a:r>
                <a:rPr dirty="0" err="1"/>
                <a:t>tipo</a:t>
              </a:r>
              <a:r>
                <a:rPr dirty="0"/>
                <a:t> </a:t>
              </a:r>
              <a:r>
                <a:rPr dirty="0" err="1"/>
                <a:t>esse</a:t>
              </a:r>
              <a:r>
                <a:rPr dirty="0"/>
                <a:t> </a:t>
              </a:r>
              <a:r>
                <a:rPr dirty="0" err="1"/>
                <a:t>negócio</a:t>
              </a:r>
              <a:r>
                <a:rPr dirty="0"/>
                <a:t> de </a:t>
              </a:r>
              <a:r>
                <a:rPr dirty="0" err="1"/>
                <a:t>bolsa</a:t>
              </a:r>
              <a:r>
                <a:rPr dirty="0"/>
                <a:t> </a:t>
              </a:r>
              <a:r>
                <a:rPr dirty="0" err="1"/>
                <a:t>é</a:t>
              </a:r>
              <a:r>
                <a:rPr dirty="0"/>
                <a:t> </a:t>
              </a:r>
              <a:r>
                <a:rPr dirty="0" err="1"/>
                <a:t>muito</a:t>
              </a:r>
              <a:r>
                <a:rPr dirty="0"/>
                <a:t> </a:t>
              </a:r>
              <a:r>
                <a:rPr dirty="0" err="1"/>
                <a:t>arriscado</a:t>
              </a:r>
              <a:r>
                <a:rPr dirty="0"/>
                <a:t>, né? </a:t>
              </a:r>
              <a:r>
                <a:rPr dirty="0" err="1"/>
                <a:t>Deve</a:t>
              </a:r>
              <a:r>
                <a:rPr dirty="0"/>
                <a:t> </a:t>
              </a:r>
              <a:r>
                <a:rPr dirty="0" err="1"/>
                <a:t>ser</a:t>
              </a:r>
              <a:r>
                <a:rPr dirty="0"/>
                <a:t> </a:t>
              </a:r>
              <a:r>
                <a:rPr dirty="0" err="1"/>
                <a:t>bom</a:t>
              </a:r>
              <a:r>
                <a:rPr dirty="0"/>
                <a:t> </a:t>
              </a:r>
              <a:r>
                <a:rPr dirty="0" err="1"/>
                <a:t>pra</a:t>
              </a:r>
              <a:r>
                <a:rPr dirty="0"/>
                <a:t> </a:t>
              </a:r>
              <a:r>
                <a:rPr dirty="0" err="1"/>
                <a:t>quem</a:t>
              </a:r>
              <a:r>
                <a:rPr dirty="0"/>
                <a:t> </a:t>
              </a:r>
              <a:r>
                <a:rPr dirty="0" err="1"/>
                <a:t>entende</a:t>
              </a:r>
              <a:r>
                <a:rPr dirty="0"/>
                <a:t> e </a:t>
              </a:r>
              <a:r>
                <a:rPr dirty="0" err="1"/>
                <a:t>tem</a:t>
              </a:r>
              <a:r>
                <a:rPr dirty="0"/>
                <a:t> </a:t>
              </a:r>
              <a:r>
                <a:rPr dirty="0" err="1"/>
                <a:t>bastante</a:t>
              </a:r>
              <a:r>
                <a:rPr dirty="0"/>
                <a:t> grana, mas </a:t>
              </a:r>
              <a:r>
                <a:rPr dirty="0" err="1"/>
                <a:t>não</a:t>
              </a:r>
              <a:r>
                <a:rPr dirty="0"/>
                <a:t> </a:t>
              </a:r>
              <a:r>
                <a:rPr dirty="0" err="1"/>
                <a:t>pra</a:t>
              </a:r>
              <a:r>
                <a:rPr dirty="0"/>
                <a:t> </a:t>
              </a:r>
              <a:r>
                <a:rPr dirty="0" err="1"/>
                <a:t>mim</a:t>
              </a:r>
              <a:r>
                <a:rPr dirty="0"/>
                <a:t>. </a:t>
              </a:r>
              <a:r>
                <a:rPr dirty="0" err="1"/>
                <a:t>Tenho</a:t>
              </a:r>
              <a:r>
                <a:rPr dirty="0"/>
                <a:t> </a:t>
              </a:r>
              <a:r>
                <a:rPr dirty="0" err="1"/>
                <a:t>muito</a:t>
              </a:r>
              <a:r>
                <a:rPr dirty="0"/>
                <a:t> </a:t>
              </a:r>
              <a:r>
                <a:rPr dirty="0" err="1"/>
                <a:t>medo</a:t>
              </a:r>
              <a:r>
                <a:rPr dirty="0"/>
                <a:t> de </a:t>
              </a:r>
              <a:r>
                <a:rPr dirty="0" err="1"/>
                <a:t>perder</a:t>
              </a:r>
              <a:r>
                <a:rPr dirty="0"/>
                <a:t> meu </a:t>
              </a:r>
              <a:r>
                <a:rPr dirty="0" err="1"/>
                <a:t>dinheiro</a:t>
              </a:r>
              <a:r>
                <a:rPr lang="en-US" dirty="0"/>
                <a:t>”</a:t>
              </a:r>
              <a:br>
                <a:rPr lang="en-US" dirty="0"/>
              </a:br>
              <a:endParaRPr lang="pt-BR" sz="1050" dirty="0"/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rPr lang="en-US" dirty="0"/>
                <a:t>- </a:t>
              </a:r>
              <a:r>
                <a:rPr dirty="0"/>
                <a:t>Mauro, 48 </a:t>
              </a:r>
              <a:r>
                <a:rPr dirty="0" err="1"/>
                <a:t>anos</a:t>
              </a:r>
              <a:r>
                <a:rPr dirty="0"/>
                <a:t>, Recife</a:t>
              </a:r>
            </a:p>
          </p:txBody>
        </p:sp>
      </p:grpSp>
      <p:pic>
        <p:nvPicPr>
          <p:cNvPr id="924" name="quote011-b.png" descr="quote011-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flipH="1">
            <a:off x="16081211" y="6174332"/>
            <a:ext cx="9259538" cy="100549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31" name="na-rua-marca-dagua-branco.png" descr="na-rua-marca-dagua-branc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2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" grpId="2" animBg="1" advAuto="0"/>
      <p:bldP spid="924" grpId="1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2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quote012-b.png" descr="quote012-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333084" y="1634030"/>
            <a:ext cx="8037177" cy="1308631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8" name="Grupo"/>
          <p:cNvGrpSpPr/>
          <p:nvPr/>
        </p:nvGrpSpPr>
        <p:grpSpPr>
          <a:xfrm>
            <a:off x="12859383" y="3086860"/>
            <a:ext cx="8327460" cy="10628963"/>
            <a:chOff x="1" y="0"/>
            <a:chExt cx="8327459" cy="10628962"/>
          </a:xfrm>
        </p:grpSpPr>
        <p:pic>
          <p:nvPicPr>
            <p:cNvPr id="936" name="quote012-a.png" descr="quote012-a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5534130" flipH="1">
              <a:off x="-1000006" y="1349155"/>
              <a:ext cx="10327473" cy="793065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37" name="“Ações, Fundos… isso é tudo pra gente…"/>
            <p:cNvSpPr txBox="1"/>
            <p:nvPr/>
          </p:nvSpPr>
          <p:spPr>
            <a:xfrm>
              <a:off x="395149" y="3272194"/>
              <a:ext cx="4246947" cy="65284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lvl="1"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t>“Ações, Fundos… isso é tudo pra gente</a:t>
              </a:r>
            </a:p>
            <a:p>
              <a:pPr lvl="1"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t>que tem grana pra chamar mais dinheiro. A gente que não tem, coloca na Poupança mesmo. Porque se faltar dinheiro mês que vem, eu já sei que tá lá guardadinho”</a:t>
              </a:r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endParaRPr/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t>Andréa, 33 anos, São Paulo</a:t>
              </a:r>
            </a:p>
          </p:txBody>
        </p:sp>
      </p:grpSp>
      <p:sp>
        <p:nvSpPr>
          <p:cNvPr id="939" name="Google Shape;168;p29"/>
          <p:cNvSpPr txBox="1"/>
          <p:nvPr/>
        </p:nvSpPr>
        <p:spPr>
          <a:xfrm>
            <a:off x="1517390" y="7718558"/>
            <a:ext cx="10238230" cy="2687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lvl="1" indent="0" algn="l" defTabSz="914400">
              <a:defRPr sz="4200" b="0">
                <a:solidFill>
                  <a:srgbClr val="FFFFFF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rPr dirty="0"/>
              <a:t>E se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essa</a:t>
            </a:r>
            <a:r>
              <a:rPr dirty="0"/>
              <a:t> </a:t>
            </a:r>
            <a:r>
              <a:rPr dirty="0" err="1"/>
              <a:t>percepção</a:t>
            </a:r>
            <a:r>
              <a:rPr dirty="0"/>
              <a:t> de que </a:t>
            </a:r>
            <a:r>
              <a:rPr dirty="0" err="1"/>
              <a:t>Fundos</a:t>
            </a:r>
            <a:r>
              <a:rPr dirty="0"/>
              <a:t> </a:t>
            </a:r>
            <a:r>
              <a:rPr dirty="0" err="1"/>
              <a:t>estão</a:t>
            </a:r>
            <a:r>
              <a:rPr dirty="0"/>
              <a:t> </a:t>
            </a:r>
            <a:r>
              <a:rPr dirty="0" err="1"/>
              <a:t>ligados</a:t>
            </a:r>
            <a:r>
              <a:rPr dirty="0"/>
              <a:t> </a:t>
            </a:r>
            <a:r>
              <a:rPr dirty="0" err="1"/>
              <a:t>à</a:t>
            </a:r>
            <a:r>
              <a:rPr dirty="0"/>
              <a:t> </a:t>
            </a:r>
            <a:r>
              <a:rPr dirty="0" err="1"/>
              <a:t>renda</a:t>
            </a:r>
            <a:r>
              <a:rPr dirty="0"/>
              <a:t> </a:t>
            </a:r>
            <a:r>
              <a:rPr dirty="0" err="1"/>
              <a:t>variável</a:t>
            </a:r>
            <a:r>
              <a:rPr dirty="0"/>
              <a:t>, </a:t>
            </a:r>
            <a:r>
              <a:rPr dirty="0" err="1"/>
              <a:t>existe</a:t>
            </a:r>
            <a:r>
              <a:rPr dirty="0"/>
              <a:t> </a:t>
            </a:r>
            <a:r>
              <a:rPr dirty="0" err="1"/>
              <a:t>também</a:t>
            </a:r>
            <a:r>
              <a:rPr dirty="0"/>
              <a:t> a falsa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impressão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de que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essas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são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aplicações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em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que o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dinheiro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fica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preso</a:t>
            </a:r>
            <a:r>
              <a:rPr dirty="0"/>
              <a:t>, com </a:t>
            </a:r>
            <a:r>
              <a:rPr dirty="0" err="1"/>
              <a:t>menos</a:t>
            </a:r>
            <a:r>
              <a:rPr dirty="0"/>
              <a:t> </a:t>
            </a:r>
            <a:r>
              <a:rPr dirty="0" err="1"/>
              <a:t>liquidez</a:t>
            </a:r>
            <a:r>
              <a:rPr dirty="0"/>
              <a:t>. </a:t>
            </a:r>
          </a:p>
        </p:txBody>
      </p:sp>
      <p:pic>
        <p:nvPicPr>
          <p:cNvPr id="940" name="054-fluidez.png" descr="054-fluidez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949685" y="721359"/>
            <a:ext cx="13466701" cy="5529962"/>
          </a:xfrm>
          <a:prstGeom prst="rect">
            <a:avLst/>
          </a:prstGeom>
          <a:ln w="12700">
            <a:miter lim="400000"/>
          </a:ln>
        </p:spPr>
      </p:pic>
      <p:pic>
        <p:nvPicPr>
          <p:cNvPr id="944" name="na-rua-marca-dagua-branco.png" descr="na-rua-marca-dagua-branco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Pílula 2"/>
          <p:cNvSpPr txBox="1"/>
          <p:nvPr/>
        </p:nvSpPr>
        <p:spPr>
          <a:xfrm>
            <a:off x="22588685" y="301953"/>
            <a:ext cx="144334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</a:lstStyle>
          <a:p>
            <a:endParaRPr b="0" dirty="0">
              <a:latin typeface="Aaux ProRegular" pitchFamily="2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2" nodeType="with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" grpId="1" animBg="1" advAuto="0"/>
      <p:bldP spid="938" grpId="2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20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Retângulo Arredondado"/>
          <p:cNvSpPr/>
          <p:nvPr/>
        </p:nvSpPr>
        <p:spPr>
          <a:xfrm>
            <a:off x="2215970" y="4243466"/>
            <a:ext cx="10979339" cy="259523"/>
          </a:xfrm>
          <a:prstGeom prst="roundRect">
            <a:avLst>
              <a:gd name="adj" fmla="val 50000"/>
            </a:avLst>
          </a:prstGeom>
          <a:solidFill>
            <a:srgbClr val="FF009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48" name="Google Shape;168;p29"/>
          <p:cNvSpPr txBox="1"/>
          <p:nvPr/>
        </p:nvSpPr>
        <p:spPr>
          <a:xfrm>
            <a:off x="2256559" y="8014024"/>
            <a:ext cx="9021041" cy="3289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lvl="1" indent="0"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necessário</a:t>
            </a:r>
            <a:r>
              <a:rPr dirty="0"/>
              <a:t> </a:t>
            </a:r>
            <a:r>
              <a:rPr dirty="0" err="1"/>
              <a:t>construir</a:t>
            </a:r>
            <a:r>
              <a:rPr dirty="0"/>
              <a:t> a </a:t>
            </a:r>
            <a:r>
              <a:rPr dirty="0" err="1"/>
              <a:t>imagem</a:t>
            </a:r>
            <a:r>
              <a:rPr dirty="0"/>
              <a:t> do Fundo de </a:t>
            </a:r>
            <a:r>
              <a:rPr dirty="0" err="1"/>
              <a:t>Investimento</a:t>
            </a:r>
            <a:r>
              <a:rPr dirty="0"/>
              <a:t> com um canal de </a:t>
            </a:r>
            <a:r>
              <a:rPr dirty="0" err="1"/>
              <a:t>acesso</a:t>
            </a:r>
            <a:r>
              <a:rPr dirty="0"/>
              <a:t> a </a:t>
            </a:r>
            <a:r>
              <a:rPr dirty="0" err="1"/>
              <a:t>várias</a:t>
            </a:r>
            <a:r>
              <a:rPr dirty="0"/>
              <a:t> </a:t>
            </a:r>
            <a:r>
              <a:rPr dirty="0" err="1"/>
              <a:t>diferentes</a:t>
            </a:r>
            <a:r>
              <a:rPr dirty="0"/>
              <a:t> </a:t>
            </a:r>
            <a:r>
              <a:rPr dirty="0" err="1"/>
              <a:t>possibilidades</a:t>
            </a:r>
            <a:r>
              <a:rPr dirty="0"/>
              <a:t> para o </a:t>
            </a:r>
            <a:r>
              <a:rPr dirty="0" err="1"/>
              <a:t>dinheiro</a:t>
            </a:r>
            <a:r>
              <a:rPr dirty="0"/>
              <a:t> de </a:t>
            </a:r>
            <a:r>
              <a:rPr dirty="0" err="1"/>
              <a:t>cada</a:t>
            </a:r>
            <a:r>
              <a:rPr dirty="0"/>
              <a:t> um. </a:t>
            </a:r>
          </a:p>
          <a:p>
            <a:pPr lvl="1" indent="0"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endParaRPr dirty="0"/>
          </a:p>
          <a:p>
            <a:pPr lvl="1" indent="0" algn="l" defTabSz="914400">
              <a:lnSpc>
                <a:spcPct val="1200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dirty="0" err="1"/>
              <a:t>Mais</a:t>
            </a:r>
            <a:r>
              <a:rPr dirty="0"/>
              <a:t> do que </a:t>
            </a:r>
            <a:r>
              <a:rPr dirty="0" err="1"/>
              <a:t>isso</a:t>
            </a:r>
            <a:r>
              <a:rPr dirty="0"/>
              <a:t>: </a:t>
            </a:r>
            <a:r>
              <a:rPr dirty="0" err="1"/>
              <a:t>podemos</a:t>
            </a:r>
            <a:r>
              <a:rPr dirty="0"/>
              <a:t> </a:t>
            </a:r>
            <a:r>
              <a:rPr dirty="0" err="1"/>
              <a:t>mostrar</a:t>
            </a:r>
            <a:r>
              <a:rPr dirty="0"/>
              <a:t> que </a:t>
            </a:r>
            <a:r>
              <a:rPr dirty="0" err="1"/>
              <a:t>existem</a:t>
            </a:r>
            <a:r>
              <a:rPr dirty="0"/>
              <a:t> </a:t>
            </a:r>
            <a:r>
              <a:rPr dirty="0" err="1"/>
              <a:t>inúmeras</a:t>
            </a:r>
            <a:r>
              <a:rPr dirty="0"/>
              <a:t> </a:t>
            </a:r>
            <a:r>
              <a:rPr dirty="0" err="1"/>
              <a:t>estratégias</a:t>
            </a:r>
            <a:r>
              <a:rPr dirty="0"/>
              <a:t> a </a:t>
            </a:r>
            <a:r>
              <a:rPr dirty="0" err="1"/>
              <a:t>serem</a:t>
            </a:r>
            <a:r>
              <a:rPr dirty="0"/>
              <a:t> </a:t>
            </a:r>
            <a:r>
              <a:rPr dirty="0" err="1"/>
              <a:t>escolhidas</a:t>
            </a:r>
            <a:r>
              <a:rPr dirty="0"/>
              <a:t>, e que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delas</a:t>
            </a:r>
            <a:r>
              <a:rPr dirty="0"/>
              <a:t> </a:t>
            </a:r>
            <a:r>
              <a:rPr dirty="0" err="1"/>
              <a:t>representa</a:t>
            </a:r>
            <a:r>
              <a:rPr dirty="0"/>
              <a:t> um </a:t>
            </a:r>
            <a:r>
              <a:rPr dirty="0" err="1"/>
              <a:t>investimento</a:t>
            </a:r>
            <a:r>
              <a:rPr dirty="0"/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coletivo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de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pessoas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que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buscam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objetivos</a:t>
            </a:r>
            <a:r>
              <a:rPr dirty="0">
                <a:solidFill>
                  <a:srgbClr val="000000"/>
                </a:solidFill>
                <a:highlight>
                  <a:srgbClr val="FF039D"/>
                </a:highlight>
              </a:rPr>
              <a:t> </a:t>
            </a:r>
            <a:r>
              <a:rPr dirty="0" err="1">
                <a:solidFill>
                  <a:srgbClr val="000000"/>
                </a:solidFill>
                <a:highlight>
                  <a:srgbClr val="FF039D"/>
                </a:highlight>
              </a:rPr>
              <a:t>semelhantes</a:t>
            </a:r>
            <a:r>
              <a:rPr dirty="0">
                <a:highlight>
                  <a:srgbClr val="FF039D"/>
                </a:highlight>
              </a:rPr>
              <a:t>.</a:t>
            </a:r>
          </a:p>
        </p:txBody>
      </p:sp>
      <p:sp>
        <p:nvSpPr>
          <p:cNvPr id="949" name="Google Shape;85;p17"/>
          <p:cNvSpPr txBox="1"/>
          <p:nvPr/>
        </p:nvSpPr>
        <p:spPr>
          <a:xfrm>
            <a:off x="2243859" y="1396600"/>
            <a:ext cx="12717530" cy="6648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 defTabSz="825500">
              <a:defRPr sz="15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pPr>
              <a:lnSpc>
                <a:spcPct val="70000"/>
              </a:lnSpc>
            </a:pP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percebem</a:t>
            </a:r>
            <a:r>
              <a:rPr dirty="0"/>
              <a:t> a </a:t>
            </a:r>
            <a:r>
              <a:rPr dirty="0" err="1"/>
              <a:t>multiplicidade</a:t>
            </a:r>
            <a:r>
              <a:rPr dirty="0"/>
              <a:t> </a:t>
            </a:r>
            <a:r>
              <a:rPr dirty="0" err="1"/>
              <a:t>em</a:t>
            </a:r>
            <a:r>
              <a:rPr dirty="0"/>
              <a:t> um </a:t>
            </a:r>
            <a:r>
              <a:rPr dirty="0" err="1"/>
              <a:t>só</a:t>
            </a:r>
            <a:r>
              <a:rPr dirty="0"/>
              <a:t> </a:t>
            </a:r>
            <a:r>
              <a:rPr dirty="0" err="1"/>
              <a:t>produto</a:t>
            </a:r>
            <a:endParaRPr dirty="0"/>
          </a:p>
        </p:txBody>
      </p:sp>
      <p:pic>
        <p:nvPicPr>
          <p:cNvPr id="950" name="quote013-b.png" descr="quote013-b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43328" y="4532811"/>
            <a:ext cx="8664344" cy="94270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53" name="Grupo"/>
          <p:cNvGrpSpPr/>
          <p:nvPr/>
        </p:nvGrpSpPr>
        <p:grpSpPr>
          <a:xfrm>
            <a:off x="17827890" y="139182"/>
            <a:ext cx="6456269" cy="8953223"/>
            <a:chOff x="0" y="0"/>
            <a:chExt cx="6456268" cy="8953222"/>
          </a:xfrm>
        </p:grpSpPr>
        <p:pic>
          <p:nvPicPr>
            <p:cNvPr id="951" name="quote013-a.png" descr="quote013-a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456269" cy="895322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952" name="“Quer dizer que é como se eu juntasse o meu dinheiro ao de outras pessoas que querem a mesma coisa? Esse dinheiro se acumula pra valer mais e render melhor, sendo que tem um administrador comprometido com o objetivo do grupo. Legal isso, não sabia que era assim”.…"/>
            <p:cNvSpPr txBox="1"/>
            <p:nvPr/>
          </p:nvSpPr>
          <p:spPr>
            <a:xfrm>
              <a:off x="406161" y="714712"/>
              <a:ext cx="5852511" cy="5537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/>
            <a:p>
              <a:pPr lvl="1"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t>“Quer dizer que é como se eu juntasse o meu dinheiro ao de outras pessoas que querem a mesma coisa? Esse dinheiro se acumula pra valer mais e render melhor, sendo que tem um administrador comprometido com o objetivo do grupo. Legal isso, não sabia que era assim”.</a:t>
              </a:r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endParaRPr/>
            </a:p>
            <a:p>
              <a:pPr algn="l" defTabSz="914400">
                <a:defRPr sz="3500" b="0">
                  <a:latin typeface="Korb-Italic"/>
                  <a:ea typeface="Korb-Italic"/>
                  <a:cs typeface="Korb-Italic"/>
                  <a:sym typeface="Korb-Italic"/>
                </a:defRPr>
              </a:pPr>
              <a:r>
                <a:t>Arthur, 25 anos, Recife</a:t>
              </a:r>
            </a:p>
          </p:txBody>
        </p:sp>
      </p:grpSp>
      <p:pic>
        <p:nvPicPr>
          <p:cNvPr id="954" name="na-rua-marca-dagua-branco.png" descr="na-rua-marca-dagua-branc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F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Círculo"/>
          <p:cNvSpPr/>
          <p:nvPr/>
        </p:nvSpPr>
        <p:spPr>
          <a:xfrm>
            <a:off x="6493544" y="5119007"/>
            <a:ext cx="3851692" cy="3851692"/>
          </a:xfrm>
          <a:prstGeom prst="ellipse">
            <a:avLst/>
          </a:prstGeom>
          <a:solidFill>
            <a:srgbClr val="FE586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57" name="Google Shape;85;p17"/>
          <p:cNvSpPr txBox="1"/>
          <p:nvPr/>
        </p:nvSpPr>
        <p:spPr>
          <a:xfrm>
            <a:off x="11783483" y="3917949"/>
            <a:ext cx="8971887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3300" b="0">
                <a:solidFill>
                  <a:srgbClr val="062079"/>
                </a:solidFill>
                <a:latin typeface="Aaux ProLight"/>
                <a:ea typeface="Aaux ProLight"/>
                <a:cs typeface="Aaux ProLight"/>
                <a:sym typeface="Aaux ProLight"/>
              </a:defRPr>
            </a:lvl1pPr>
          </a:lstStyle>
          <a:p>
            <a:r>
              <a:t>O que nos leva ao terceiro desafio:</a:t>
            </a:r>
          </a:p>
        </p:txBody>
      </p:sp>
      <p:sp>
        <p:nvSpPr>
          <p:cNvPr id="958" name="Google Shape;85;p17"/>
          <p:cNvSpPr txBox="1"/>
          <p:nvPr/>
        </p:nvSpPr>
        <p:spPr>
          <a:xfrm>
            <a:off x="6414358" y="3152217"/>
            <a:ext cx="4632194" cy="8991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70000" b="0">
                <a:solidFill>
                  <a:srgbClr val="FFFFFF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3</a:t>
            </a:r>
          </a:p>
        </p:txBody>
      </p:sp>
      <p:sp>
        <p:nvSpPr>
          <p:cNvPr id="959" name="A classificação precisa ajudar as pessoas a perceberem o degradê dos riscos e da liquidez, pra que elas entendam que existe um Fundo certo para o momento de vida de cada um"/>
          <p:cNvSpPr txBox="1"/>
          <p:nvPr/>
        </p:nvSpPr>
        <p:spPr>
          <a:xfrm>
            <a:off x="11783483" y="4327498"/>
            <a:ext cx="10701233" cy="61459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914400">
              <a:defRPr sz="6500" b="0">
                <a:latin typeface="Korb"/>
                <a:ea typeface="Korb"/>
                <a:cs typeface="Korb"/>
                <a:sym typeface="Korb"/>
              </a:defRPr>
            </a:pPr>
            <a:r>
              <a:rPr dirty="0">
                <a:solidFill>
                  <a:srgbClr val="062079"/>
                </a:solidFill>
              </a:rPr>
              <a:t>A </a:t>
            </a:r>
            <a:r>
              <a:rPr dirty="0" err="1">
                <a:solidFill>
                  <a:srgbClr val="062079"/>
                </a:solidFill>
              </a:rPr>
              <a:t>classificação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precisa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ajudar</a:t>
            </a:r>
            <a:r>
              <a:rPr dirty="0">
                <a:solidFill>
                  <a:srgbClr val="062079"/>
                </a:solidFill>
              </a:rPr>
              <a:t> as </a:t>
            </a:r>
            <a:r>
              <a:rPr dirty="0" err="1">
                <a:solidFill>
                  <a:srgbClr val="062079"/>
                </a:solidFill>
              </a:rPr>
              <a:t>pessoas</a:t>
            </a:r>
            <a:r>
              <a:rPr dirty="0">
                <a:solidFill>
                  <a:srgbClr val="062079"/>
                </a:solidFill>
              </a:rPr>
              <a:t> a </a:t>
            </a:r>
            <a:r>
              <a:rPr dirty="0" err="1">
                <a:solidFill>
                  <a:srgbClr val="062079"/>
                </a:solidFill>
              </a:rPr>
              <a:t>perceberem</a:t>
            </a:r>
            <a:r>
              <a:rPr dirty="0">
                <a:solidFill>
                  <a:srgbClr val="062079"/>
                </a:solidFill>
              </a:rPr>
              <a:t> o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degradê</a:t>
            </a:r>
            <a:r>
              <a:rPr dirty="0">
                <a:solidFill>
                  <a:srgbClr val="FFFFFF"/>
                </a:solidFill>
                <a:highlight>
                  <a:srgbClr val="FE596B"/>
                </a:highlight>
              </a:rPr>
              <a:t> dos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riscos</a:t>
            </a:r>
            <a:r>
              <a:rPr dirty="0">
                <a:solidFill>
                  <a:srgbClr val="FFFFFF"/>
                </a:solidFill>
                <a:highlight>
                  <a:srgbClr val="FE596B"/>
                </a:highlight>
              </a:rPr>
              <a:t> e da </a:t>
            </a:r>
            <a:r>
              <a:rPr dirty="0" err="1">
                <a:solidFill>
                  <a:srgbClr val="FFFFFF"/>
                </a:solidFill>
                <a:highlight>
                  <a:srgbClr val="FE596B"/>
                </a:highlight>
              </a:rPr>
              <a:t>liquidez</a:t>
            </a:r>
            <a:r>
              <a:rPr dirty="0"/>
              <a:t>, </a:t>
            </a:r>
            <a:r>
              <a:rPr dirty="0" err="1">
                <a:solidFill>
                  <a:srgbClr val="062079"/>
                </a:solidFill>
              </a:rPr>
              <a:t>pra</a:t>
            </a:r>
            <a:r>
              <a:rPr dirty="0">
                <a:solidFill>
                  <a:srgbClr val="062079"/>
                </a:solidFill>
              </a:rPr>
              <a:t> que </a:t>
            </a:r>
            <a:r>
              <a:rPr dirty="0" err="1">
                <a:solidFill>
                  <a:srgbClr val="062079"/>
                </a:solidFill>
              </a:rPr>
              <a:t>elas</a:t>
            </a:r>
            <a:r>
              <a:rPr dirty="0">
                <a:solidFill>
                  <a:srgbClr val="062079"/>
                </a:solidFill>
              </a:rPr>
              <a:t> </a:t>
            </a:r>
            <a:r>
              <a:rPr dirty="0" err="1">
                <a:solidFill>
                  <a:srgbClr val="062079"/>
                </a:solidFill>
              </a:rPr>
              <a:t>entendam</a:t>
            </a:r>
            <a:r>
              <a:rPr dirty="0">
                <a:solidFill>
                  <a:srgbClr val="062079"/>
                </a:solidFill>
              </a:rPr>
              <a:t> que </a:t>
            </a:r>
            <a:r>
              <a:rPr dirty="0" err="1">
                <a:solidFill>
                  <a:srgbClr val="062079"/>
                </a:solidFill>
              </a:rPr>
              <a:t>existe</a:t>
            </a:r>
            <a:r>
              <a:rPr dirty="0">
                <a:solidFill>
                  <a:srgbClr val="062079"/>
                </a:solidFill>
              </a:rPr>
              <a:t> um Fundo </a:t>
            </a:r>
            <a:r>
              <a:rPr dirty="0" err="1">
                <a:solidFill>
                  <a:srgbClr val="062079"/>
                </a:solidFill>
              </a:rPr>
              <a:t>certo</a:t>
            </a:r>
            <a:r>
              <a:rPr dirty="0">
                <a:solidFill>
                  <a:srgbClr val="062079"/>
                </a:solidFill>
              </a:rPr>
              <a:t> para o </a:t>
            </a:r>
            <a:r>
              <a:rPr dirty="0" err="1">
                <a:solidFill>
                  <a:srgbClr val="062079"/>
                </a:solidFill>
              </a:rPr>
              <a:t>momento</a:t>
            </a:r>
            <a:r>
              <a:rPr dirty="0">
                <a:solidFill>
                  <a:srgbClr val="062079"/>
                </a:solidFill>
              </a:rPr>
              <a:t> de </a:t>
            </a:r>
            <a:r>
              <a:rPr dirty="0" err="1">
                <a:solidFill>
                  <a:srgbClr val="062079"/>
                </a:solidFill>
              </a:rPr>
              <a:t>vida</a:t>
            </a:r>
            <a:r>
              <a:rPr dirty="0">
                <a:solidFill>
                  <a:srgbClr val="062079"/>
                </a:solidFill>
              </a:rPr>
              <a:t> de </a:t>
            </a:r>
            <a:r>
              <a:rPr dirty="0" err="1">
                <a:solidFill>
                  <a:srgbClr val="062079"/>
                </a:solidFill>
              </a:rPr>
              <a:t>cada</a:t>
            </a:r>
            <a:r>
              <a:rPr dirty="0">
                <a:solidFill>
                  <a:srgbClr val="062079"/>
                </a:solidFill>
              </a:rPr>
              <a:t> um</a:t>
            </a:r>
          </a:p>
        </p:txBody>
      </p:sp>
      <p:grpSp>
        <p:nvGrpSpPr>
          <p:cNvPr id="962" name="Retângulo"/>
          <p:cNvGrpSpPr/>
          <p:nvPr/>
        </p:nvGrpSpPr>
        <p:grpSpPr>
          <a:xfrm>
            <a:off x="-184150" y="-742950"/>
            <a:ext cx="25180485" cy="1485900"/>
            <a:chOff x="0" y="0"/>
            <a:chExt cx="25180484" cy="1485900"/>
          </a:xfrm>
        </p:grpSpPr>
        <p:sp>
          <p:nvSpPr>
            <p:cNvPr id="961" name="Retângulo"/>
            <p:cNvSpPr/>
            <p:nvPr/>
          </p:nvSpPr>
          <p:spPr>
            <a:xfrm>
              <a:off x="107950" y="107950"/>
              <a:ext cx="24964585" cy="1270000"/>
            </a:xfrm>
            <a:prstGeom prst="rect">
              <a:avLst/>
            </a:prstGeom>
            <a:solidFill>
              <a:srgbClr val="062079"/>
            </a:solidFill>
            <a:ln>
              <a:noFill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pic>
          <p:nvPicPr>
            <p:cNvPr id="960" name="Retângulo" descr="Retângulo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5180485" cy="1485900"/>
            </a:xfrm>
            <a:prstGeom prst="rect">
              <a:avLst/>
            </a:prstGeom>
            <a:effectLst/>
          </p:spPr>
        </p:pic>
      </p:grpSp>
      <p:pic>
        <p:nvPicPr>
          <p:cNvPr id="963" name="00000teste.png" descr="00000tes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41583" y="530385"/>
            <a:ext cx="7414784" cy="6610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964" name="droppedImage.pdf" descr="droppedImage.pdf"/>
          <p:cNvPicPr>
            <a:picLocks noChangeAspect="1"/>
          </p:cNvPicPr>
          <p:nvPr/>
        </p:nvPicPr>
        <p:blipFill>
          <a:blip r:embed="rId4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Retângulo Arredondado"/>
          <p:cNvSpPr/>
          <p:nvPr/>
        </p:nvSpPr>
        <p:spPr>
          <a:xfrm>
            <a:off x="394513" y="236129"/>
            <a:ext cx="7645464" cy="13243742"/>
          </a:xfrm>
          <a:prstGeom prst="roundRect">
            <a:avLst>
              <a:gd name="adj" fmla="val 15000"/>
            </a:avLst>
          </a:prstGeom>
          <a:solidFill>
            <a:srgbClr val="A7E8C1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67" name="Retângulo Arredondado"/>
          <p:cNvSpPr/>
          <p:nvPr/>
        </p:nvSpPr>
        <p:spPr>
          <a:xfrm>
            <a:off x="8369268" y="236129"/>
            <a:ext cx="7645464" cy="13243742"/>
          </a:xfrm>
          <a:prstGeom prst="roundRect">
            <a:avLst>
              <a:gd name="adj" fmla="val 15000"/>
            </a:avLst>
          </a:prstGeom>
          <a:solidFill>
            <a:srgbClr val="F0986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68" name="Retângulo Arredondado"/>
          <p:cNvSpPr/>
          <p:nvPr/>
        </p:nvSpPr>
        <p:spPr>
          <a:xfrm>
            <a:off x="16344024" y="236129"/>
            <a:ext cx="7645464" cy="13243742"/>
          </a:xfrm>
          <a:prstGeom prst="roundRect">
            <a:avLst>
              <a:gd name="adj" fmla="val 15000"/>
            </a:avLst>
          </a:prstGeom>
          <a:solidFill>
            <a:srgbClr val="E2627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69" name="Círculo"/>
          <p:cNvSpPr/>
          <p:nvPr/>
        </p:nvSpPr>
        <p:spPr>
          <a:xfrm>
            <a:off x="694632" y="750577"/>
            <a:ext cx="3175001" cy="3175001"/>
          </a:xfrm>
          <a:prstGeom prst="ellipse">
            <a:avLst/>
          </a:prstGeom>
          <a:solidFill>
            <a:srgbClr val="08144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70" name="Google Shape;85;p17"/>
          <p:cNvSpPr txBox="1"/>
          <p:nvPr/>
        </p:nvSpPr>
        <p:spPr>
          <a:xfrm>
            <a:off x="869445" y="53787"/>
            <a:ext cx="4632194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40000" b="0">
                <a:solidFill>
                  <a:srgbClr val="F4D382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1</a:t>
            </a:r>
          </a:p>
        </p:txBody>
      </p:sp>
      <p:sp>
        <p:nvSpPr>
          <p:cNvPr id="971" name="Círculo"/>
          <p:cNvSpPr/>
          <p:nvPr/>
        </p:nvSpPr>
        <p:spPr>
          <a:xfrm>
            <a:off x="8637756" y="750577"/>
            <a:ext cx="3175001" cy="3175001"/>
          </a:xfrm>
          <a:prstGeom prst="ellipse">
            <a:avLst/>
          </a:prstGeom>
          <a:solidFill>
            <a:srgbClr val="08144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72" name="Google Shape;85;p17"/>
          <p:cNvSpPr txBox="1"/>
          <p:nvPr/>
        </p:nvSpPr>
        <p:spPr>
          <a:xfrm>
            <a:off x="8812570" y="53787"/>
            <a:ext cx="4632194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40000" b="0">
                <a:solidFill>
                  <a:srgbClr val="F4D382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2</a:t>
            </a:r>
          </a:p>
        </p:txBody>
      </p:sp>
      <p:sp>
        <p:nvSpPr>
          <p:cNvPr id="973" name="Círculo"/>
          <p:cNvSpPr/>
          <p:nvPr/>
        </p:nvSpPr>
        <p:spPr>
          <a:xfrm>
            <a:off x="16712486" y="750577"/>
            <a:ext cx="3175001" cy="3175001"/>
          </a:xfrm>
          <a:prstGeom prst="ellipse">
            <a:avLst/>
          </a:prstGeom>
          <a:solidFill>
            <a:srgbClr val="08144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974" name="Google Shape;85;p17"/>
          <p:cNvSpPr txBox="1"/>
          <p:nvPr/>
        </p:nvSpPr>
        <p:spPr>
          <a:xfrm>
            <a:off x="16663657" y="53787"/>
            <a:ext cx="4855838" cy="518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40000" b="0">
                <a:solidFill>
                  <a:srgbClr val="F4D382"/>
                </a:solidFill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3</a:t>
            </a:r>
          </a:p>
        </p:txBody>
      </p:sp>
      <p:sp>
        <p:nvSpPr>
          <p:cNvPr id="975" name="Google Shape;85;p17"/>
          <p:cNvSpPr txBox="1"/>
          <p:nvPr/>
        </p:nvSpPr>
        <p:spPr>
          <a:xfrm>
            <a:off x="9234089" y="7816806"/>
            <a:ext cx="5915823" cy="5057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914400">
              <a:defRPr sz="4600" b="0">
                <a:solidFill>
                  <a:srgbClr val="08144C"/>
                </a:solidFill>
                <a:latin typeface="Korb-BoldItalic"/>
                <a:ea typeface="Korb-BoldItalic"/>
                <a:cs typeface="Korb-BoldItalic"/>
                <a:sym typeface="Korb-BoldItalic"/>
              </a:defRPr>
            </a:pPr>
            <a:r>
              <a:rPr dirty="0" err="1"/>
              <a:t>Precisamos</a:t>
            </a:r>
            <a:r>
              <a:rPr dirty="0"/>
              <a:t> </a:t>
            </a:r>
            <a:r>
              <a:rPr dirty="0" err="1"/>
              <a:t>evidenciar</a:t>
            </a:r>
            <a:r>
              <a:rPr dirty="0"/>
              <a:t> a </a:t>
            </a:r>
            <a:r>
              <a:rPr dirty="0" err="1"/>
              <a:t>questão</a:t>
            </a:r>
            <a:r>
              <a:rPr dirty="0"/>
              <a:t> da </a:t>
            </a:r>
            <a:r>
              <a:rPr dirty="0" err="1"/>
              <a:t>coletividade</a:t>
            </a:r>
            <a:r>
              <a:rPr dirty="0"/>
              <a:t>, e o </a:t>
            </a:r>
            <a:r>
              <a:rPr dirty="0" err="1"/>
              <a:t>diferencial</a:t>
            </a:r>
            <a:r>
              <a:rPr dirty="0"/>
              <a:t> de </a:t>
            </a:r>
            <a:r>
              <a:rPr dirty="0" err="1"/>
              <a:t>uma</a:t>
            </a:r>
            <a:endParaRPr lang="pt-BR" dirty="0"/>
          </a:p>
          <a:p>
            <a:pPr algn="l" defTabSz="914400">
              <a:defRPr sz="4600" b="0">
                <a:solidFill>
                  <a:srgbClr val="08144C"/>
                </a:solidFill>
                <a:latin typeface="Korb-BoldItalic"/>
                <a:ea typeface="Korb-BoldItalic"/>
                <a:cs typeface="Korb-BoldItalic"/>
                <a:sym typeface="Korb-BoldItalic"/>
              </a:defRPr>
            </a:pPr>
            <a:r>
              <a:rPr lang="pt-BR" dirty="0"/>
              <a:t>gestão dedicada a buscar oportunidades de acordo com a estratégia de cada “clube”</a:t>
            </a:r>
          </a:p>
        </p:txBody>
      </p:sp>
      <p:sp>
        <p:nvSpPr>
          <p:cNvPr id="976" name="Google Shape;85;p17"/>
          <p:cNvSpPr txBox="1"/>
          <p:nvPr/>
        </p:nvSpPr>
        <p:spPr>
          <a:xfrm>
            <a:off x="18037396" y="4284717"/>
            <a:ext cx="4184207" cy="1062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algn="l" defTabSz="914400">
              <a:defRPr sz="3600" b="0">
                <a:solidFill>
                  <a:srgbClr val="08144C"/>
                </a:solidFill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O que nos leva ao terceiro desafio:</a:t>
            </a:r>
          </a:p>
        </p:txBody>
      </p:sp>
      <p:sp>
        <p:nvSpPr>
          <p:cNvPr id="977" name="Google Shape;85;p17"/>
          <p:cNvSpPr txBox="1"/>
          <p:nvPr/>
        </p:nvSpPr>
        <p:spPr>
          <a:xfrm>
            <a:off x="1127362" y="7816806"/>
            <a:ext cx="5418775" cy="22262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4600" b="0">
                <a:solidFill>
                  <a:srgbClr val="08144C"/>
                </a:solidFill>
                <a:latin typeface="Korb-BoldItalic"/>
                <a:ea typeface="Korb-BoldItalic"/>
                <a:cs typeface="Korb-BoldItalic"/>
                <a:sym typeface="Korb-BoldItalic"/>
              </a:defRPr>
            </a:lvl1pPr>
          </a:lstStyle>
          <a:p>
            <a:r>
              <a:rPr dirty="0"/>
              <a:t>o </a:t>
            </a:r>
            <a:r>
              <a:rPr dirty="0" err="1"/>
              <a:t>primeiro</a:t>
            </a:r>
            <a:r>
              <a:rPr dirty="0"/>
              <a:t> </a:t>
            </a:r>
            <a:r>
              <a:rPr dirty="0" err="1"/>
              <a:t>desafio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tornar</a:t>
            </a:r>
            <a:r>
              <a:rPr dirty="0"/>
              <a:t> </a:t>
            </a:r>
            <a:r>
              <a:rPr dirty="0" err="1"/>
              <a:t>mais</a:t>
            </a:r>
            <a:r>
              <a:rPr dirty="0"/>
              <a:t> </a:t>
            </a:r>
            <a:r>
              <a:rPr dirty="0" err="1"/>
              <a:t>fácil</a:t>
            </a:r>
            <a:r>
              <a:rPr dirty="0"/>
              <a:t> </a:t>
            </a:r>
            <a:r>
              <a:rPr dirty="0" err="1"/>
              <a:t>esse</a:t>
            </a:r>
            <a:r>
              <a:rPr dirty="0"/>
              <a:t> </a:t>
            </a:r>
            <a:r>
              <a:rPr dirty="0" err="1"/>
              <a:t>reconhecimento</a:t>
            </a:r>
            <a:endParaRPr dirty="0"/>
          </a:p>
        </p:txBody>
      </p:sp>
      <p:sp>
        <p:nvSpPr>
          <p:cNvPr id="978" name="Google Shape;85;p17"/>
          <p:cNvSpPr txBox="1"/>
          <p:nvPr/>
        </p:nvSpPr>
        <p:spPr>
          <a:xfrm>
            <a:off x="10131828" y="4284717"/>
            <a:ext cx="5510087" cy="2872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l" defTabSz="914400">
              <a:defRPr sz="3600" b="0">
                <a:solidFill>
                  <a:srgbClr val="08144C"/>
                </a:solidFill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dirty="0"/>
              <a:t>Como </a:t>
            </a:r>
            <a:r>
              <a:rPr dirty="0" err="1"/>
              <a:t>esperar</a:t>
            </a:r>
            <a:r>
              <a:rPr dirty="0"/>
              <a:t> que as </a:t>
            </a:r>
            <a:r>
              <a:rPr dirty="0" err="1"/>
              <a:t>pessoas</a:t>
            </a:r>
            <a:r>
              <a:rPr dirty="0"/>
              <a:t> </a:t>
            </a:r>
            <a:r>
              <a:rPr dirty="0" err="1"/>
              <a:t>entendam</a:t>
            </a:r>
            <a:r>
              <a:rPr dirty="0"/>
              <a:t> o </a:t>
            </a:r>
            <a:r>
              <a:rPr dirty="0" err="1"/>
              <a:t>conceito</a:t>
            </a:r>
            <a:r>
              <a:rPr dirty="0"/>
              <a:t> </a:t>
            </a:r>
            <a:r>
              <a:rPr dirty="0" err="1"/>
              <a:t>por</a:t>
            </a:r>
            <a:r>
              <a:rPr dirty="0"/>
              <a:t> </a:t>
            </a:r>
            <a:r>
              <a:rPr dirty="0" err="1"/>
              <a:t>trás</a:t>
            </a:r>
            <a:r>
              <a:rPr dirty="0"/>
              <a:t> dos </a:t>
            </a:r>
            <a:r>
              <a:rPr dirty="0" err="1"/>
              <a:t>Fundos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 se o </a:t>
            </a:r>
            <a:r>
              <a:rPr dirty="0" err="1"/>
              <a:t>produto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é</a:t>
            </a:r>
            <a:r>
              <a:rPr dirty="0"/>
              <a:t> </a:t>
            </a:r>
            <a:r>
              <a:rPr dirty="0" err="1"/>
              <a:t>vendido</a:t>
            </a:r>
            <a:r>
              <a:rPr dirty="0"/>
              <a:t> de forma </a:t>
            </a:r>
            <a:r>
              <a:rPr dirty="0" err="1"/>
              <a:t>clara</a:t>
            </a:r>
            <a:r>
              <a:rPr dirty="0"/>
              <a:t>? </a:t>
            </a:r>
          </a:p>
        </p:txBody>
      </p:sp>
      <p:sp>
        <p:nvSpPr>
          <p:cNvPr id="979" name="A classificação precisa ajudar as pessoas a perceberem…"/>
          <p:cNvSpPr txBox="1"/>
          <p:nvPr/>
        </p:nvSpPr>
        <p:spPr>
          <a:xfrm>
            <a:off x="16822996" y="7816806"/>
            <a:ext cx="6864902" cy="4654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algn="l" defTabSz="914400">
              <a:defRPr sz="4600" b="0">
                <a:solidFill>
                  <a:srgbClr val="08144C"/>
                </a:solidFill>
                <a:latin typeface="Korb-BoldItalic"/>
                <a:ea typeface="Korb-BoldItalic"/>
                <a:cs typeface="Korb-BoldItalic"/>
                <a:sym typeface="Korb-BoldItalic"/>
              </a:defRPr>
            </a:pPr>
            <a:r>
              <a:rPr dirty="0"/>
              <a:t>A </a:t>
            </a:r>
            <a:r>
              <a:rPr dirty="0" err="1"/>
              <a:t>classificação</a:t>
            </a:r>
            <a:r>
              <a:rPr dirty="0"/>
              <a:t> </a:t>
            </a:r>
            <a:r>
              <a:rPr dirty="0" err="1"/>
              <a:t>precisa</a:t>
            </a:r>
            <a:r>
              <a:rPr dirty="0"/>
              <a:t> </a:t>
            </a:r>
            <a:r>
              <a:rPr dirty="0" err="1"/>
              <a:t>ajudar</a:t>
            </a:r>
            <a:r>
              <a:rPr dirty="0"/>
              <a:t> as </a:t>
            </a:r>
            <a:r>
              <a:rPr dirty="0" err="1"/>
              <a:t>pessoas</a:t>
            </a:r>
            <a:r>
              <a:rPr dirty="0"/>
              <a:t> a </a:t>
            </a:r>
            <a:r>
              <a:rPr dirty="0" err="1"/>
              <a:t>perceberem</a:t>
            </a:r>
            <a:endParaRPr dirty="0"/>
          </a:p>
          <a:p>
            <a:pPr algn="l" defTabSz="914400">
              <a:defRPr sz="4600" b="0">
                <a:solidFill>
                  <a:srgbClr val="08144C"/>
                </a:solidFill>
                <a:latin typeface="Korb-BoldItalic"/>
                <a:ea typeface="Korb-BoldItalic"/>
                <a:cs typeface="Korb-BoldItalic"/>
                <a:sym typeface="Korb-BoldItalic"/>
              </a:defRPr>
            </a:pPr>
            <a:r>
              <a:rPr dirty="0"/>
              <a:t>o </a:t>
            </a:r>
            <a:r>
              <a:rPr dirty="0" err="1"/>
              <a:t>degradê</a:t>
            </a:r>
            <a:r>
              <a:rPr dirty="0"/>
              <a:t> dos </a:t>
            </a:r>
            <a:r>
              <a:rPr dirty="0" err="1"/>
              <a:t>riscos</a:t>
            </a:r>
            <a:r>
              <a:rPr dirty="0"/>
              <a:t> e da </a:t>
            </a:r>
            <a:r>
              <a:rPr dirty="0" err="1"/>
              <a:t>liquidez</a:t>
            </a:r>
            <a:r>
              <a:rPr dirty="0"/>
              <a:t>, </a:t>
            </a:r>
            <a:r>
              <a:rPr dirty="0" err="1"/>
              <a:t>pra</a:t>
            </a:r>
            <a:r>
              <a:rPr dirty="0"/>
              <a:t> que </a:t>
            </a:r>
            <a:r>
              <a:rPr dirty="0" err="1"/>
              <a:t>elas</a:t>
            </a:r>
            <a:r>
              <a:rPr dirty="0"/>
              <a:t> </a:t>
            </a:r>
            <a:r>
              <a:rPr dirty="0" err="1"/>
              <a:t>entendam</a:t>
            </a:r>
            <a:r>
              <a:rPr dirty="0"/>
              <a:t> que </a:t>
            </a:r>
            <a:r>
              <a:rPr dirty="0" err="1"/>
              <a:t>existe</a:t>
            </a:r>
            <a:r>
              <a:rPr dirty="0"/>
              <a:t> um Fundo </a:t>
            </a:r>
            <a:r>
              <a:rPr dirty="0" err="1"/>
              <a:t>certo</a:t>
            </a:r>
            <a:r>
              <a:rPr dirty="0"/>
              <a:t> para o </a:t>
            </a:r>
            <a:r>
              <a:rPr dirty="0" err="1"/>
              <a:t>momento</a:t>
            </a:r>
            <a:r>
              <a:rPr dirty="0"/>
              <a:t> de </a:t>
            </a:r>
            <a:r>
              <a:rPr dirty="0" err="1"/>
              <a:t>vida</a:t>
            </a:r>
            <a:r>
              <a:rPr dirty="0"/>
              <a:t> de </a:t>
            </a:r>
            <a:r>
              <a:rPr dirty="0" err="1"/>
              <a:t>cada</a:t>
            </a:r>
            <a:r>
              <a:rPr dirty="0"/>
              <a:t> um</a:t>
            </a:r>
          </a:p>
        </p:txBody>
      </p:sp>
      <p:sp>
        <p:nvSpPr>
          <p:cNvPr id="980" name="Google Shape;85;p17"/>
          <p:cNvSpPr txBox="1"/>
          <p:nvPr/>
        </p:nvSpPr>
        <p:spPr>
          <a:xfrm>
            <a:off x="1885115" y="4284717"/>
            <a:ext cx="5776720" cy="3426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914400">
              <a:defRPr sz="3600" b="0">
                <a:solidFill>
                  <a:srgbClr val="08144C"/>
                </a:solidFill>
                <a:latin typeface="Korb"/>
                <a:ea typeface="Korb"/>
                <a:cs typeface="Korb"/>
                <a:sym typeface="Korb"/>
              </a:defRPr>
            </a:pPr>
            <a:r>
              <a:rPr dirty="0"/>
              <a:t>Se </a:t>
            </a:r>
            <a:r>
              <a:rPr dirty="0" err="1"/>
              <a:t>os</a:t>
            </a:r>
            <a:r>
              <a:rPr dirty="0"/>
              <a:t> </a:t>
            </a:r>
            <a:r>
              <a:rPr dirty="0" err="1"/>
              <a:t>Fundos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 </a:t>
            </a:r>
            <a:br>
              <a:rPr dirty="0"/>
            </a:b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são</a:t>
            </a:r>
            <a:r>
              <a:rPr dirty="0"/>
              <a:t> </a:t>
            </a:r>
            <a:r>
              <a:rPr dirty="0" err="1"/>
              <a:t>percebidos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um </a:t>
            </a:r>
            <a:r>
              <a:rPr dirty="0" err="1"/>
              <a:t>produto</a:t>
            </a:r>
            <a:r>
              <a:rPr dirty="0"/>
              <a:t>, as </a:t>
            </a:r>
            <a:r>
              <a:rPr dirty="0" err="1"/>
              <a:t>pessoas</a:t>
            </a:r>
            <a:r>
              <a:rPr dirty="0"/>
              <a:t> </a:t>
            </a:r>
            <a:r>
              <a:rPr dirty="0" err="1"/>
              <a:t>não</a:t>
            </a:r>
            <a:r>
              <a:rPr dirty="0"/>
              <a:t> </a:t>
            </a:r>
            <a:r>
              <a:rPr dirty="0" err="1"/>
              <a:t>conseguem</a:t>
            </a:r>
            <a:r>
              <a:rPr dirty="0"/>
              <a:t> </a:t>
            </a:r>
            <a:r>
              <a:rPr dirty="0" err="1"/>
              <a:t>nem</a:t>
            </a:r>
            <a:r>
              <a:rPr dirty="0"/>
              <a:t> </a:t>
            </a:r>
            <a:r>
              <a:rPr dirty="0" err="1"/>
              <a:t>considerá-los</a:t>
            </a:r>
            <a:r>
              <a:rPr dirty="0"/>
              <a:t>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uma</a:t>
            </a:r>
            <a:r>
              <a:rPr dirty="0"/>
              <a:t> </a:t>
            </a:r>
            <a:r>
              <a:rPr dirty="0" err="1"/>
              <a:t>alternativa</a:t>
            </a:r>
            <a:r>
              <a:rPr dirty="0"/>
              <a:t> de </a:t>
            </a:r>
            <a:r>
              <a:rPr dirty="0" err="1"/>
              <a:t>investimento</a:t>
            </a:r>
            <a:r>
              <a:rPr dirty="0"/>
              <a:t>:</a:t>
            </a:r>
          </a:p>
        </p:txBody>
      </p:sp>
      <p:pic>
        <p:nvPicPr>
          <p:cNvPr id="981" name="na-rua-marca-dagua-branco.png" descr="na-rua-marca-dagua-branc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07371" y="13171665"/>
            <a:ext cx="939801" cy="3084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tângulo Arredondado"/>
          <p:cNvSpPr/>
          <p:nvPr/>
        </p:nvSpPr>
        <p:spPr>
          <a:xfrm>
            <a:off x="466262" y="1765722"/>
            <a:ext cx="6324012" cy="258258"/>
          </a:xfrm>
          <a:prstGeom prst="roundRect">
            <a:avLst>
              <a:gd name="adj" fmla="val 50000"/>
            </a:avLst>
          </a:prstGeom>
          <a:solidFill>
            <a:srgbClr val="29F7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22" name="Retângulo Arredondado"/>
          <p:cNvSpPr/>
          <p:nvPr/>
        </p:nvSpPr>
        <p:spPr>
          <a:xfrm>
            <a:off x="1954212" y="2679369"/>
            <a:ext cx="22137358" cy="10795001"/>
          </a:xfrm>
          <a:prstGeom prst="roundRect">
            <a:avLst>
              <a:gd name="adj" fmla="val 5952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23" name="Retângulo Arredondado"/>
          <p:cNvSpPr/>
          <p:nvPr/>
        </p:nvSpPr>
        <p:spPr>
          <a:xfrm>
            <a:off x="364066" y="2679369"/>
            <a:ext cx="1269936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24" name="metodologia"/>
          <p:cNvSpPr txBox="1"/>
          <p:nvPr/>
        </p:nvSpPr>
        <p:spPr>
          <a:xfrm>
            <a:off x="396118" y="879659"/>
            <a:ext cx="646430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10000" b="0"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metodologia</a:t>
            </a:r>
          </a:p>
        </p:txBody>
      </p:sp>
      <p:grpSp>
        <p:nvGrpSpPr>
          <p:cNvPr id="227" name="Grupo"/>
          <p:cNvGrpSpPr/>
          <p:nvPr/>
        </p:nvGrpSpPr>
        <p:grpSpPr>
          <a:xfrm>
            <a:off x="607649" y="12406014"/>
            <a:ext cx="782704" cy="805691"/>
            <a:chOff x="0" y="0"/>
            <a:chExt cx="782703" cy="805689"/>
          </a:xfrm>
        </p:grpSpPr>
        <p:sp>
          <p:nvSpPr>
            <p:cNvPr id="225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226" name="1"/>
            <p:cNvSpPr txBox="1"/>
            <p:nvPr/>
          </p:nvSpPr>
          <p:spPr>
            <a:xfrm>
              <a:off x="177103" y="27814"/>
              <a:ext cx="4241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28" name="rua"/>
          <p:cNvSpPr txBox="1"/>
          <p:nvPr/>
        </p:nvSpPr>
        <p:spPr>
          <a:xfrm rot="16200000">
            <a:off x="507861" y="7472031"/>
            <a:ext cx="98234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rua</a:t>
            </a:r>
          </a:p>
        </p:txBody>
      </p:sp>
      <p:grpSp>
        <p:nvGrpSpPr>
          <p:cNvPr id="231" name="Grupo"/>
          <p:cNvGrpSpPr/>
          <p:nvPr/>
        </p:nvGrpSpPr>
        <p:grpSpPr>
          <a:xfrm>
            <a:off x="2764797" y="4129191"/>
            <a:ext cx="1981140" cy="2309178"/>
            <a:chOff x="171185" y="-60836"/>
            <a:chExt cx="1981139" cy="2309177"/>
          </a:xfrm>
        </p:grpSpPr>
        <p:sp>
          <p:nvSpPr>
            <p:cNvPr id="229" name="Círculo"/>
            <p:cNvSpPr/>
            <p:nvPr/>
          </p:nvSpPr>
          <p:spPr>
            <a:xfrm>
              <a:off x="171185" y="171185"/>
              <a:ext cx="1981139" cy="198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230" name="2"/>
            <p:cNvSpPr txBox="1"/>
            <p:nvPr/>
          </p:nvSpPr>
          <p:spPr>
            <a:xfrm>
              <a:off x="441486" y="-60836"/>
              <a:ext cx="1410012" cy="2309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914400">
                <a:defRPr sz="1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rPr dirty="0"/>
                <a:t>2</a:t>
              </a:r>
            </a:p>
          </p:txBody>
        </p:sp>
      </p:grpSp>
      <p:sp>
        <p:nvSpPr>
          <p:cNvPr id="232" name="vivências etnográficas"/>
          <p:cNvSpPr txBox="1"/>
          <p:nvPr/>
        </p:nvSpPr>
        <p:spPr>
          <a:xfrm>
            <a:off x="5173297" y="4456221"/>
            <a:ext cx="10972555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914400">
              <a:defRPr sz="65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sz="9600" dirty="0" err="1"/>
              <a:t>vivências</a:t>
            </a:r>
            <a:r>
              <a:rPr sz="9600" dirty="0"/>
              <a:t> </a:t>
            </a:r>
            <a:r>
              <a:rPr sz="9600" dirty="0" err="1"/>
              <a:t>etnográficas</a:t>
            </a:r>
            <a:endParaRPr sz="9600" dirty="0"/>
          </a:p>
        </p:txBody>
      </p:sp>
      <p:sp>
        <p:nvSpPr>
          <p:cNvPr id="233" name="Google Shape;67;p14"/>
          <p:cNvSpPr txBox="1"/>
          <p:nvPr/>
        </p:nvSpPr>
        <p:spPr>
          <a:xfrm>
            <a:off x="5239941" y="6103034"/>
            <a:ext cx="10972555" cy="6567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4700"/>
              </a:lnSpc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sz="3600" dirty="0"/>
              <a:t>15 </a:t>
            </a:r>
            <a:r>
              <a:rPr sz="3600" dirty="0" err="1"/>
              <a:t>pessoas</a:t>
            </a:r>
            <a:r>
              <a:rPr sz="3600" dirty="0"/>
              <a:t>, </a:t>
            </a:r>
            <a:r>
              <a:rPr sz="3600" dirty="0" err="1"/>
              <a:t>sendo</a:t>
            </a:r>
            <a:r>
              <a:rPr sz="3600" dirty="0"/>
              <a:t> 10 </a:t>
            </a:r>
            <a:r>
              <a:rPr sz="3600" dirty="0" err="1"/>
              <a:t>em</a:t>
            </a:r>
            <a:r>
              <a:rPr sz="3600" dirty="0"/>
              <a:t> São Paulo e 5 </a:t>
            </a:r>
            <a:r>
              <a:rPr sz="3600" dirty="0" err="1"/>
              <a:t>em</a:t>
            </a:r>
            <a:r>
              <a:rPr sz="3600" dirty="0"/>
              <a:t> Recife.</a:t>
            </a:r>
          </a:p>
        </p:txBody>
      </p:sp>
      <p:pic>
        <p:nvPicPr>
          <p:cNvPr id="234" name="rec1.png" descr="rec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916866">
            <a:off x="21479490" y="4844919"/>
            <a:ext cx="2337731" cy="283171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35" name="rec2.png" descr="rec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94268">
            <a:off x="19159050" y="1566671"/>
            <a:ext cx="2337731" cy="2835195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grpSp>
        <p:nvGrpSpPr>
          <p:cNvPr id="240" name="rec"/>
          <p:cNvGrpSpPr/>
          <p:nvPr/>
        </p:nvGrpSpPr>
        <p:grpSpPr>
          <a:xfrm>
            <a:off x="20890239" y="1027273"/>
            <a:ext cx="2515489" cy="4413293"/>
            <a:chOff x="-46360" y="0"/>
            <a:chExt cx="2515487" cy="4413291"/>
          </a:xfrm>
        </p:grpSpPr>
        <p:grpSp>
          <p:nvGrpSpPr>
            <p:cNvPr id="238" name="Círculo"/>
            <p:cNvGrpSpPr/>
            <p:nvPr/>
          </p:nvGrpSpPr>
          <p:grpSpPr>
            <a:xfrm rot="861738">
              <a:off x="75253" y="3169778"/>
              <a:ext cx="1121900" cy="1121901"/>
              <a:chOff x="0" y="0"/>
              <a:chExt cx="1121899" cy="1121899"/>
            </a:xfrm>
          </p:grpSpPr>
          <p:sp>
            <p:nvSpPr>
              <p:cNvPr id="237" name="Círculo"/>
              <p:cNvSpPr/>
              <p:nvPr/>
            </p:nvSpPr>
            <p:spPr>
              <a:xfrm>
                <a:off x="38099" y="38100"/>
                <a:ext cx="1045701" cy="10457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CC5"/>
                  </a:gs>
                  <a:gs pos="100000">
                    <a:srgbClr val="00DEAF"/>
                  </a:gs>
                </a:gsLst>
                <a:lin ang="3050302" scaled="0"/>
              </a:gra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b="0" dirty="0">
                  <a:latin typeface="Aaux ProMedium" pitchFamily="2" charset="0"/>
                </a:endParaRPr>
              </a:p>
            </p:txBody>
          </p:sp>
          <p:pic>
            <p:nvPicPr>
              <p:cNvPr id="236" name="Círculo" descr="Círculo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1121901" cy="1121901"/>
              </a:xfrm>
              <a:prstGeom prst="rect">
                <a:avLst/>
              </a:prstGeom>
              <a:effectLst/>
            </p:spPr>
          </p:pic>
        </p:grpSp>
        <p:pic>
          <p:nvPicPr>
            <p:cNvPr id="239" name="rec-anbima.png" descr="rec-anbima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3209" y="0"/>
              <a:ext cx="2355919" cy="3511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1" name="sp9.png" descr="sp9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20661491">
            <a:off x="18029301" y="8513122"/>
            <a:ext cx="2381573" cy="2884822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42" name="sp10.png" descr="sp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960295">
            <a:off x="19114310" y="10499445"/>
            <a:ext cx="2381573" cy="2884823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grpSp>
        <p:nvGrpSpPr>
          <p:cNvPr id="247" name="sp"/>
          <p:cNvGrpSpPr/>
          <p:nvPr/>
        </p:nvGrpSpPr>
        <p:grpSpPr>
          <a:xfrm>
            <a:off x="15432591" y="6699980"/>
            <a:ext cx="2891161" cy="4274706"/>
            <a:chOff x="0" y="0"/>
            <a:chExt cx="2891160" cy="4274704"/>
          </a:xfrm>
        </p:grpSpPr>
        <p:grpSp>
          <p:nvGrpSpPr>
            <p:cNvPr id="245" name="Círculo"/>
            <p:cNvGrpSpPr/>
            <p:nvPr/>
          </p:nvGrpSpPr>
          <p:grpSpPr>
            <a:xfrm>
              <a:off x="1769260" y="3152805"/>
              <a:ext cx="1121901" cy="1121900"/>
              <a:chOff x="0" y="0"/>
              <a:chExt cx="1121899" cy="1121899"/>
            </a:xfrm>
          </p:grpSpPr>
          <p:sp>
            <p:nvSpPr>
              <p:cNvPr id="244" name="Círculo"/>
              <p:cNvSpPr/>
              <p:nvPr/>
            </p:nvSpPr>
            <p:spPr>
              <a:xfrm>
                <a:off x="38100" y="38100"/>
                <a:ext cx="1045700" cy="104570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CC5"/>
                  </a:gs>
                  <a:gs pos="100000">
                    <a:srgbClr val="00DEAF"/>
                  </a:gs>
                </a:gsLst>
                <a:lin ang="3050302" scaled="0"/>
              </a:gradFill>
              <a:ln>
                <a:noFill/>
              </a:ln>
              <a:effectLst/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>
                  <a:defRPr sz="30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b="0" dirty="0">
                  <a:latin typeface="Aaux ProMedium" pitchFamily="2" charset="0"/>
                </a:endParaRPr>
              </a:p>
            </p:txBody>
          </p:sp>
          <p:pic>
            <p:nvPicPr>
              <p:cNvPr id="243" name="Círculo" descr="Círculo"/>
              <p:cNvPicPr>
                <a:picLocks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-1" y="-1"/>
                <a:ext cx="1121901" cy="1121901"/>
              </a:xfrm>
              <a:prstGeom prst="rect">
                <a:avLst/>
              </a:prstGeom>
              <a:effectLst/>
            </p:spPr>
          </p:pic>
        </p:grpSp>
        <p:pic>
          <p:nvPicPr>
            <p:cNvPr id="246" name="sp-anbima.png" descr="sp-anbima.png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2465021" cy="35117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8" name="rec3.png" descr="rec3.png"/>
          <p:cNvPicPr>
            <a:picLocks noChangeAspect="1"/>
          </p:cNvPicPr>
          <p:nvPr/>
        </p:nvPicPr>
        <p:blipFill>
          <a:blip r:embed="rId9">
            <a:extLst/>
          </a:blip>
          <a:srcRect l="3102"/>
          <a:stretch>
            <a:fillRect/>
          </a:stretch>
        </p:blipFill>
        <p:spPr>
          <a:xfrm rot="20568627">
            <a:off x="21971001" y="7165659"/>
            <a:ext cx="2329240" cy="2835195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49" name="sp1.png" descr="sp1.png"/>
          <p:cNvPicPr>
            <a:picLocks noChangeAspect="1"/>
          </p:cNvPicPr>
          <p:nvPr/>
        </p:nvPicPr>
        <p:blipFill>
          <a:blip r:embed="rId10">
            <a:extLst/>
          </a:blip>
          <a:srcRect l="5807"/>
          <a:stretch>
            <a:fillRect/>
          </a:stretch>
        </p:blipFill>
        <p:spPr>
          <a:xfrm rot="564384">
            <a:off x="4994527" y="10878141"/>
            <a:ext cx="2390138" cy="3033670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0" name="sp2.png" descr="sp2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21338450">
            <a:off x="2771055" y="9673142"/>
            <a:ext cx="2381573" cy="2888367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1" name="sp3.png" descr="sp3.pn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21017263">
            <a:off x="7013435" y="9564823"/>
            <a:ext cx="2381573" cy="28883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2" name="sp4.png" descr="sp4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 rot="239323">
            <a:off x="9250839" y="9861048"/>
            <a:ext cx="2381574" cy="28883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3" name="sp5.png" descr="sp5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 rot="20792540">
            <a:off x="11379252" y="9270706"/>
            <a:ext cx="2381573" cy="2888366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4" name="sp6.png" descr="sp6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 rot="248926">
            <a:off x="13016306" y="10202429"/>
            <a:ext cx="2381573" cy="2884822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5" name="sp8.png" descr="sp8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 rot="20797198">
            <a:off x="15075906" y="8785911"/>
            <a:ext cx="2381573" cy="2884822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6" name="sp7.png" descr="sp7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 rot="649589">
            <a:off x="16727693" y="10793004"/>
            <a:ext cx="2381573" cy="2884822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7" name="rec5.png" descr="rec5.pn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 rot="20662950">
            <a:off x="19066797" y="4134844"/>
            <a:ext cx="2337731" cy="2835194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8" name="rec4.png" descr="rec4.png"/>
          <p:cNvPicPr>
            <a:picLocks noChangeAspect="1"/>
          </p:cNvPicPr>
          <p:nvPr/>
        </p:nvPicPr>
        <p:blipFill>
          <a:blip r:embed="rId19">
            <a:extLst/>
          </a:blip>
          <a:stretch>
            <a:fillRect/>
          </a:stretch>
        </p:blipFill>
        <p:spPr>
          <a:xfrm rot="21361163">
            <a:off x="17015449" y="3044294"/>
            <a:ext cx="2337731" cy="2835194"/>
          </a:xfrm>
          <a:prstGeom prst="rect">
            <a:avLst/>
          </a:prstGeom>
          <a:ln w="12700">
            <a:miter lim="400000"/>
          </a:ln>
          <a:effectLst>
            <a:outerShdw blurRad="38100" dist="12700" dir="3483775" rotWithShape="0">
              <a:srgbClr val="000000">
                <a:alpha val="50000"/>
              </a:srgbClr>
            </a:outerShdw>
          </a:effectLst>
        </p:spPr>
      </p:pic>
      <p:pic>
        <p:nvPicPr>
          <p:cNvPr id="259" name="droppedImage.pdf" descr="droppedImage.pdf"/>
          <p:cNvPicPr>
            <a:picLocks noChangeAspect="1"/>
          </p:cNvPicPr>
          <p:nvPr/>
        </p:nvPicPr>
        <p:blipFill>
          <a:blip r:embed="rId20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85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627D310-F1CB-9749-BB96-BACBC7910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879" y="-80692"/>
            <a:ext cx="24641397" cy="138461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Retângulo Arredondado"/>
          <p:cNvSpPr/>
          <p:nvPr/>
        </p:nvSpPr>
        <p:spPr>
          <a:xfrm>
            <a:off x="466262" y="1765722"/>
            <a:ext cx="6324012" cy="258258"/>
          </a:xfrm>
          <a:prstGeom prst="roundRect">
            <a:avLst>
              <a:gd name="adj" fmla="val 50000"/>
            </a:avLst>
          </a:prstGeom>
          <a:solidFill>
            <a:srgbClr val="29F7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68" name="Retângulo Arredondado"/>
          <p:cNvSpPr/>
          <p:nvPr/>
        </p:nvSpPr>
        <p:spPr>
          <a:xfrm>
            <a:off x="3543763" y="2679369"/>
            <a:ext cx="20547807" cy="10795001"/>
          </a:xfrm>
          <a:prstGeom prst="roundRect">
            <a:avLst>
              <a:gd name="adj" fmla="val 5952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69" name="Retângulo Arredondado"/>
          <p:cNvSpPr/>
          <p:nvPr/>
        </p:nvSpPr>
        <p:spPr>
          <a:xfrm>
            <a:off x="1953882" y="2679369"/>
            <a:ext cx="1270001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70" name="Retângulo Arredondado"/>
          <p:cNvSpPr/>
          <p:nvPr/>
        </p:nvSpPr>
        <p:spPr>
          <a:xfrm>
            <a:off x="364066" y="2679369"/>
            <a:ext cx="1269936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271" name="metodologia"/>
          <p:cNvSpPr txBox="1"/>
          <p:nvPr/>
        </p:nvSpPr>
        <p:spPr>
          <a:xfrm>
            <a:off x="396118" y="879659"/>
            <a:ext cx="646430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10000" b="0"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metodologia</a:t>
            </a:r>
          </a:p>
        </p:txBody>
      </p:sp>
      <p:grpSp>
        <p:nvGrpSpPr>
          <p:cNvPr id="274" name="Grupo"/>
          <p:cNvGrpSpPr/>
          <p:nvPr/>
        </p:nvGrpSpPr>
        <p:grpSpPr>
          <a:xfrm>
            <a:off x="607649" y="12406014"/>
            <a:ext cx="782704" cy="805691"/>
            <a:chOff x="0" y="0"/>
            <a:chExt cx="782703" cy="805689"/>
          </a:xfrm>
        </p:grpSpPr>
        <p:sp>
          <p:nvSpPr>
            <p:cNvPr id="272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273" name="1"/>
            <p:cNvSpPr txBox="1"/>
            <p:nvPr/>
          </p:nvSpPr>
          <p:spPr>
            <a:xfrm>
              <a:off x="177103" y="27814"/>
              <a:ext cx="4241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275" name="rua"/>
          <p:cNvSpPr txBox="1"/>
          <p:nvPr/>
        </p:nvSpPr>
        <p:spPr>
          <a:xfrm rot="16200000">
            <a:off x="507861" y="7472031"/>
            <a:ext cx="98234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rua</a:t>
            </a:r>
          </a:p>
        </p:txBody>
      </p:sp>
      <p:grpSp>
        <p:nvGrpSpPr>
          <p:cNvPr id="278" name="Grupo"/>
          <p:cNvGrpSpPr/>
          <p:nvPr/>
        </p:nvGrpSpPr>
        <p:grpSpPr>
          <a:xfrm>
            <a:off x="2197497" y="12406014"/>
            <a:ext cx="782704" cy="805691"/>
            <a:chOff x="0" y="0"/>
            <a:chExt cx="782703" cy="805689"/>
          </a:xfrm>
        </p:grpSpPr>
        <p:sp>
          <p:nvSpPr>
            <p:cNvPr id="276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277" name="2"/>
            <p:cNvSpPr txBox="1"/>
            <p:nvPr/>
          </p:nvSpPr>
          <p:spPr>
            <a:xfrm>
              <a:off x="177103" y="27814"/>
              <a:ext cx="4749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279" name="vivências etnográficas"/>
          <p:cNvSpPr txBox="1"/>
          <p:nvPr/>
        </p:nvSpPr>
        <p:spPr>
          <a:xfrm rot="16200000">
            <a:off x="-272428" y="7472031"/>
            <a:ext cx="5722621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vivências etnográficas</a:t>
            </a:r>
          </a:p>
        </p:txBody>
      </p:sp>
      <p:grpSp>
        <p:nvGrpSpPr>
          <p:cNvPr id="282" name="Grupo"/>
          <p:cNvGrpSpPr/>
          <p:nvPr/>
        </p:nvGrpSpPr>
        <p:grpSpPr>
          <a:xfrm>
            <a:off x="4339597" y="4377661"/>
            <a:ext cx="1981140" cy="2309178"/>
            <a:chOff x="171185" y="-71"/>
            <a:chExt cx="1981139" cy="2309177"/>
          </a:xfrm>
        </p:grpSpPr>
        <p:sp>
          <p:nvSpPr>
            <p:cNvPr id="280" name="Círculo"/>
            <p:cNvSpPr/>
            <p:nvPr/>
          </p:nvSpPr>
          <p:spPr>
            <a:xfrm>
              <a:off x="171185" y="171185"/>
              <a:ext cx="1981139" cy="198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281" name="3"/>
            <p:cNvSpPr txBox="1"/>
            <p:nvPr/>
          </p:nvSpPr>
          <p:spPr>
            <a:xfrm>
              <a:off x="487644" y="-71"/>
              <a:ext cx="1410012" cy="2309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914400">
                <a:defRPr sz="1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sp>
        <p:nvSpPr>
          <p:cNvPr id="283" name="especialistas"/>
          <p:cNvSpPr txBox="1"/>
          <p:nvPr/>
        </p:nvSpPr>
        <p:spPr>
          <a:xfrm>
            <a:off x="6748098" y="4433367"/>
            <a:ext cx="6379951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914400">
              <a:defRPr sz="65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sz="9600" dirty="0" err="1"/>
              <a:t>especialistas</a:t>
            </a:r>
            <a:endParaRPr sz="9600" dirty="0"/>
          </a:p>
        </p:txBody>
      </p:sp>
      <p:pic>
        <p:nvPicPr>
          <p:cNvPr id="284" name="peca-03-anbima.png" descr="peca-03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48068">
            <a:off x="21036596" y="8767237"/>
            <a:ext cx="3004862" cy="213721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5" name="peca-02-anbima.png" descr="peca-02-anbi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981429">
            <a:off x="16210098" y="5604660"/>
            <a:ext cx="3836130" cy="270429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6" name="peca-01-anbima.png" descr="peca-01-anbi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1819853">
            <a:off x="18932659" y="4049690"/>
            <a:ext cx="1456092" cy="144094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7" name="peca-03-anbima.png" descr="peca-03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503185" flipH="1">
            <a:off x="18431040" y="10987273"/>
            <a:ext cx="2144848" cy="1525529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8" name="peca-01-anbima.png" descr="peca-01-anbi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749506">
            <a:off x="3289455" y="7598045"/>
            <a:ext cx="2146786" cy="2124458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89" name="peca-02-anbima.png" descr="peca-02-anbi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7686851" flipH="1">
            <a:off x="3076643" y="11958436"/>
            <a:ext cx="1925761" cy="1357571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0" name="peca-03-anbima.png" descr="peca-03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48068">
            <a:off x="15890078" y="-550563"/>
            <a:ext cx="1689883" cy="1201935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1" name="peca-02-anbima.png" descr="peca-02-anbi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981429">
            <a:off x="19773210" y="-461734"/>
            <a:ext cx="2365733" cy="1667730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2" name="peca-01-anbima.png" descr="peca-01-anbi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6537658">
            <a:off x="16900901" y="985037"/>
            <a:ext cx="2781690" cy="275275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3" name="peca-03-anbima.png" descr="peca-03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3503185" flipH="1">
            <a:off x="19378682" y="1313561"/>
            <a:ext cx="3004862" cy="213721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4" name="peca-01-anbima.png" descr="peca-01-anbim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8579927">
            <a:off x="23302710" y="-1294340"/>
            <a:ext cx="2146787" cy="2124457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95" name="peca-03-anbima.png" descr="peca-03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048068">
            <a:off x="21995494" y="12182626"/>
            <a:ext cx="2182707" cy="1552456"/>
          </a:xfrm>
          <a:prstGeom prst="rect">
            <a:avLst/>
          </a:prstGeom>
          <a:ln w="12700">
            <a:miter lim="400000"/>
          </a:ln>
          <a:effectLst>
            <a:outerShdw blurRad="38100" dist="127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298" name="Grupo"/>
          <p:cNvGrpSpPr/>
          <p:nvPr/>
        </p:nvGrpSpPr>
        <p:grpSpPr>
          <a:xfrm>
            <a:off x="9240082" y="9109243"/>
            <a:ext cx="3964588" cy="3729650"/>
            <a:chOff x="0" y="101869"/>
            <a:chExt cx="3964587" cy="3729648"/>
          </a:xfrm>
        </p:grpSpPr>
        <p:pic>
          <p:nvPicPr>
            <p:cNvPr id="296" name="peça 2 nova.png" descr="peça 2 nova.png"/>
            <p:cNvPicPr>
              <a:picLocks/>
            </p:cNvPicPr>
            <p:nvPr/>
          </p:nvPicPr>
          <p:blipFill>
            <a:blip r:embed="rId5">
              <a:extLst/>
            </a:blip>
            <a:srcRect/>
            <a:stretch>
              <a:fillRect/>
            </a:stretch>
          </p:blipFill>
          <p:spPr>
            <a:xfrm>
              <a:off x="0" y="101869"/>
              <a:ext cx="3964588" cy="3729649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97" name="Oportunidade de mercado"/>
            <p:cNvSpPr txBox="1"/>
            <p:nvPr/>
          </p:nvSpPr>
          <p:spPr>
            <a:xfrm>
              <a:off x="638543" y="1702931"/>
              <a:ext cx="2687501" cy="966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5500">
                <a:defRPr sz="31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Oportunidade de mercado</a:t>
              </a:r>
            </a:p>
          </p:txBody>
        </p:sp>
      </p:grpSp>
      <p:grpSp>
        <p:nvGrpSpPr>
          <p:cNvPr id="301" name="Grupo"/>
          <p:cNvGrpSpPr/>
          <p:nvPr/>
        </p:nvGrpSpPr>
        <p:grpSpPr>
          <a:xfrm>
            <a:off x="13315582" y="9116736"/>
            <a:ext cx="3400231" cy="3714662"/>
            <a:chOff x="0" y="98323"/>
            <a:chExt cx="3400230" cy="3714660"/>
          </a:xfrm>
        </p:grpSpPr>
        <p:pic>
          <p:nvPicPr>
            <p:cNvPr id="299" name="peça 3 nova.png" descr="peça 3 nova.png"/>
            <p:cNvPicPr>
              <a:picLocks/>
            </p:cNvPicPr>
            <p:nvPr/>
          </p:nvPicPr>
          <p:blipFill>
            <a:blip r:embed="rId6">
              <a:extLst/>
            </a:blip>
            <a:srcRect/>
            <a:stretch>
              <a:fillRect/>
            </a:stretch>
          </p:blipFill>
          <p:spPr>
            <a:xfrm>
              <a:off x="0" y="98323"/>
              <a:ext cx="3400231" cy="371466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300" name="Inspiração de outras categorias"/>
            <p:cNvSpPr txBox="1"/>
            <p:nvPr/>
          </p:nvSpPr>
          <p:spPr>
            <a:xfrm>
              <a:off x="399522" y="1670349"/>
              <a:ext cx="2888275" cy="966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5500">
                <a:defRPr sz="31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Inspiração de outras categorias</a:t>
              </a:r>
            </a:p>
          </p:txBody>
        </p:sp>
      </p:grpSp>
      <p:grpSp>
        <p:nvGrpSpPr>
          <p:cNvPr id="304" name="Grupo"/>
          <p:cNvGrpSpPr/>
          <p:nvPr/>
        </p:nvGrpSpPr>
        <p:grpSpPr>
          <a:xfrm>
            <a:off x="5724755" y="9116736"/>
            <a:ext cx="3400232" cy="3714662"/>
            <a:chOff x="0" y="98323"/>
            <a:chExt cx="3400230" cy="3714660"/>
          </a:xfrm>
        </p:grpSpPr>
        <p:pic>
          <p:nvPicPr>
            <p:cNvPr id="302" name="peça 1 nova.png" descr="peça 1 nova.png"/>
            <p:cNvPicPr>
              <a:picLocks/>
            </p:cNvPicPr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>
            <a:xfrm>
              <a:off x="0" y="98323"/>
              <a:ext cx="3400231" cy="371466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190500" dist="12700" dir="5400000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303" name="Comportamento do consumidor"/>
            <p:cNvSpPr txBox="1"/>
            <p:nvPr/>
          </p:nvSpPr>
          <p:spPr>
            <a:xfrm>
              <a:off x="282644" y="1688025"/>
              <a:ext cx="2793221" cy="9667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825500">
                <a:defRPr sz="31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Comportamento do consumidor</a:t>
              </a:r>
            </a:p>
          </p:txBody>
        </p:sp>
      </p:grpSp>
      <p:pic>
        <p:nvPicPr>
          <p:cNvPr id="305" name="peça 2 nova.png" descr="peça 2 nova.png"/>
          <p:cNvPicPr>
            <a:picLocks/>
          </p:cNvPicPr>
          <p:nvPr/>
        </p:nvPicPr>
        <p:blipFill>
          <a:blip r:embed="rId8">
            <a:extLst/>
          </a:blip>
          <a:srcRect t="11222"/>
          <a:stretch>
            <a:fillRect/>
          </a:stretch>
        </p:blipFill>
        <p:spPr>
          <a:xfrm rot="2430535">
            <a:off x="14425252" y="2059664"/>
            <a:ext cx="2420343" cy="2021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peça 3 nova.png" descr="peça 3 nova.png"/>
          <p:cNvPicPr>
            <a:picLocks/>
          </p:cNvPicPr>
          <p:nvPr/>
        </p:nvPicPr>
        <p:blipFill>
          <a:blip r:embed="rId9">
            <a:extLst/>
          </a:blip>
          <a:srcRect t="11079"/>
          <a:stretch>
            <a:fillRect/>
          </a:stretch>
        </p:blipFill>
        <p:spPr>
          <a:xfrm rot="3712681">
            <a:off x="20668933" y="5762848"/>
            <a:ext cx="2075808" cy="20164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peça 1 nova.png" descr="peça 1 nova.png"/>
          <p:cNvPicPr>
            <a:picLocks/>
          </p:cNvPicPr>
          <p:nvPr/>
        </p:nvPicPr>
        <p:blipFill>
          <a:blip r:embed="rId10">
            <a:extLst/>
          </a:blip>
          <a:srcRect t="10766"/>
          <a:stretch>
            <a:fillRect/>
          </a:stretch>
        </p:blipFill>
        <p:spPr>
          <a:xfrm rot="20178018">
            <a:off x="17361229" y="8529730"/>
            <a:ext cx="2075808" cy="2023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" name="peça 1 nova.png" descr="peça 1 nova.png"/>
          <p:cNvPicPr>
            <a:picLocks/>
          </p:cNvPicPr>
          <p:nvPr/>
        </p:nvPicPr>
        <p:blipFill>
          <a:blip r:embed="rId11">
            <a:extLst/>
          </a:blip>
          <a:srcRect t="10766"/>
          <a:stretch>
            <a:fillRect/>
          </a:stretch>
        </p:blipFill>
        <p:spPr>
          <a:xfrm rot="6275755">
            <a:off x="22308294" y="2657716"/>
            <a:ext cx="2694573" cy="26268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droppedImage.pdf" descr="droppedImage.pdf"/>
          <p:cNvPicPr>
            <a:picLocks noChangeAspect="1"/>
          </p:cNvPicPr>
          <p:nvPr/>
        </p:nvPicPr>
        <p:blipFill>
          <a:blip r:embed="rId12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Google Shape;67;p14"/>
          <p:cNvSpPr txBox="1"/>
          <p:nvPr/>
        </p:nvSpPr>
        <p:spPr>
          <a:xfrm>
            <a:off x="6814739" y="5932230"/>
            <a:ext cx="9033597" cy="1862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/>
          <a:p>
            <a:pPr algn="l" defTabSz="457200">
              <a:lnSpc>
                <a:spcPts val="4700"/>
              </a:lnSpc>
              <a:defRPr sz="2500" b="0">
                <a:latin typeface="Aaux ProLight"/>
                <a:ea typeface="Aaux ProLight"/>
                <a:cs typeface="Aaux ProLight"/>
                <a:sym typeface="Aaux ProLight"/>
              </a:defRPr>
            </a:pPr>
            <a:r>
              <a:rPr sz="3600" dirty="0"/>
              <a:t>6 </a:t>
            </a:r>
            <a:r>
              <a:rPr sz="3600" dirty="0" err="1"/>
              <a:t>especialistas</a:t>
            </a:r>
            <a:r>
              <a:rPr sz="3600" dirty="0"/>
              <a:t> do </a:t>
            </a:r>
            <a:r>
              <a:rPr sz="3600" dirty="0" err="1"/>
              <a:t>mercado</a:t>
            </a:r>
            <a:r>
              <a:rPr sz="3600" dirty="0"/>
              <a:t> de </a:t>
            </a:r>
            <a:r>
              <a:rPr sz="3600" dirty="0" err="1"/>
              <a:t>investimentos</a:t>
            </a:r>
            <a:r>
              <a:rPr sz="3600" dirty="0"/>
              <a:t> para  </a:t>
            </a:r>
            <a:r>
              <a:rPr sz="3600" dirty="0" err="1"/>
              <a:t>mastigar</a:t>
            </a:r>
            <a:r>
              <a:rPr sz="3600" dirty="0"/>
              <a:t> </a:t>
            </a:r>
            <a:r>
              <a:rPr sz="3600" dirty="0" err="1"/>
              <a:t>os</a:t>
            </a:r>
            <a:r>
              <a:rPr sz="3600" dirty="0"/>
              <a:t> </a:t>
            </a:r>
            <a:r>
              <a:rPr sz="3600" dirty="0" err="1"/>
              <a:t>aprendizados</a:t>
            </a:r>
            <a:r>
              <a:rPr sz="3600" dirty="0"/>
              <a:t> e </a:t>
            </a:r>
            <a:r>
              <a:rPr sz="3600" dirty="0" err="1"/>
              <a:t>expandir</a:t>
            </a:r>
            <a:r>
              <a:rPr sz="3600" dirty="0"/>
              <a:t> </a:t>
            </a:r>
            <a:r>
              <a:rPr sz="3600" dirty="0" err="1"/>
              <a:t>possibilidades</a:t>
            </a:r>
            <a:r>
              <a:rPr sz="3600" dirty="0"/>
              <a:t> de </a:t>
            </a:r>
            <a:r>
              <a:rPr sz="3600" dirty="0" err="1"/>
              <a:t>caminhos</a:t>
            </a:r>
            <a:r>
              <a:rPr sz="3600" dirty="0"/>
              <a:t> </a:t>
            </a:r>
            <a:r>
              <a:rPr sz="3600" dirty="0" err="1"/>
              <a:t>viáveis</a:t>
            </a:r>
            <a:r>
              <a:rPr sz="3600" dirty="0"/>
              <a:t> </a:t>
            </a:r>
            <a:r>
              <a:rPr sz="3600" dirty="0" err="1"/>
              <a:t>ao</a:t>
            </a:r>
            <a:r>
              <a:rPr lang="en-US" sz="3600" dirty="0"/>
              <a:t> </a:t>
            </a:r>
            <a:r>
              <a:rPr lang="en-US" sz="3600" dirty="0" err="1"/>
              <a:t>mercado</a:t>
            </a:r>
            <a:r>
              <a:rPr lang="en-US" sz="3600" dirty="0"/>
              <a:t>.</a:t>
            </a:r>
            <a:endParaRPr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otos dos especialistas"/>
          <p:cNvSpPr txBox="1"/>
          <p:nvPr/>
        </p:nvSpPr>
        <p:spPr>
          <a:xfrm>
            <a:off x="8843110" y="5497642"/>
            <a:ext cx="4223911" cy="636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>
                <a:solidFill>
                  <a:srgbClr val="FF7860"/>
                </a:solidFill>
              </a:defRPr>
            </a:lvl1pPr>
          </a:lstStyle>
          <a:p>
            <a:r>
              <a:rPr b="0" dirty="0" err="1">
                <a:latin typeface="Aaux ProRegular" pitchFamily="2" charset="0"/>
              </a:rPr>
              <a:t>Fotos</a:t>
            </a:r>
            <a:r>
              <a:rPr b="0" dirty="0">
                <a:latin typeface="Aaux ProRegular" pitchFamily="2" charset="0"/>
              </a:rPr>
              <a:t> dos </a:t>
            </a:r>
            <a:r>
              <a:rPr b="0" dirty="0" err="1">
                <a:latin typeface="Aaux ProRegular" pitchFamily="2" charset="0"/>
              </a:rPr>
              <a:t>especialistas</a:t>
            </a:r>
            <a:endParaRPr b="0" dirty="0">
              <a:latin typeface="Aaux ProRegular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0BE1531-6428-D246-8E07-9F7CFCE0D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" y="0"/>
            <a:ext cx="2440983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5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Retângulo Arredondado"/>
          <p:cNvSpPr/>
          <p:nvPr/>
        </p:nvSpPr>
        <p:spPr>
          <a:xfrm>
            <a:off x="466262" y="1765722"/>
            <a:ext cx="6324012" cy="258258"/>
          </a:xfrm>
          <a:prstGeom prst="roundRect">
            <a:avLst>
              <a:gd name="adj" fmla="val 50000"/>
            </a:avLst>
          </a:prstGeom>
          <a:solidFill>
            <a:srgbClr val="29F7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15" name="Retângulo Arredondado"/>
          <p:cNvSpPr/>
          <p:nvPr/>
        </p:nvSpPr>
        <p:spPr>
          <a:xfrm>
            <a:off x="5133644" y="2679369"/>
            <a:ext cx="18957926" cy="10795001"/>
          </a:xfrm>
          <a:prstGeom prst="roundRect">
            <a:avLst>
              <a:gd name="adj" fmla="val 5952"/>
            </a:avLst>
          </a:prstGeom>
          <a:solidFill>
            <a:schemeClr val="accent6">
              <a:satOff val="-15808"/>
              <a:lumOff val="-17557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16" name="Retângulo Arredondado"/>
          <p:cNvSpPr/>
          <p:nvPr/>
        </p:nvSpPr>
        <p:spPr>
          <a:xfrm>
            <a:off x="3543763" y="2679369"/>
            <a:ext cx="1270001" cy="10795001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17" name="Retângulo Arredondado"/>
          <p:cNvSpPr/>
          <p:nvPr/>
        </p:nvSpPr>
        <p:spPr>
          <a:xfrm>
            <a:off x="1953882" y="2679369"/>
            <a:ext cx="1270001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18" name="Retângulo Arredondado"/>
          <p:cNvSpPr/>
          <p:nvPr/>
        </p:nvSpPr>
        <p:spPr>
          <a:xfrm>
            <a:off x="364066" y="2679369"/>
            <a:ext cx="1269936" cy="10795001"/>
          </a:xfrm>
          <a:prstGeom prst="roundRect">
            <a:avLst>
              <a:gd name="adj" fmla="val 50000"/>
            </a:avLst>
          </a:prstGeom>
          <a:solidFill>
            <a:schemeClr val="accent4">
              <a:hueOff val="-461056"/>
              <a:satOff val="4338"/>
              <a:lumOff val="-10225"/>
            </a:scheme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b="0" dirty="0">
              <a:latin typeface="Aaux ProMedium" pitchFamily="2" charset="0"/>
            </a:endParaRPr>
          </a:p>
        </p:txBody>
      </p:sp>
      <p:sp>
        <p:nvSpPr>
          <p:cNvPr id="319" name="metodologia"/>
          <p:cNvSpPr txBox="1"/>
          <p:nvPr/>
        </p:nvSpPr>
        <p:spPr>
          <a:xfrm>
            <a:off x="396118" y="879659"/>
            <a:ext cx="6464301" cy="137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825500">
              <a:defRPr sz="10000" b="0">
                <a:latin typeface="Korb-Bold"/>
                <a:ea typeface="Korb-Bold"/>
                <a:cs typeface="Korb-Bold"/>
                <a:sym typeface="Korb-Bold"/>
              </a:defRPr>
            </a:lvl1pPr>
          </a:lstStyle>
          <a:p>
            <a:r>
              <a:t>metodologia</a:t>
            </a:r>
          </a:p>
        </p:txBody>
      </p:sp>
      <p:grpSp>
        <p:nvGrpSpPr>
          <p:cNvPr id="322" name="Grupo"/>
          <p:cNvGrpSpPr/>
          <p:nvPr/>
        </p:nvGrpSpPr>
        <p:grpSpPr>
          <a:xfrm>
            <a:off x="607649" y="12406014"/>
            <a:ext cx="782704" cy="805691"/>
            <a:chOff x="0" y="0"/>
            <a:chExt cx="782703" cy="805689"/>
          </a:xfrm>
        </p:grpSpPr>
        <p:sp>
          <p:nvSpPr>
            <p:cNvPr id="320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21" name="1"/>
            <p:cNvSpPr txBox="1"/>
            <p:nvPr/>
          </p:nvSpPr>
          <p:spPr>
            <a:xfrm>
              <a:off x="177103" y="27814"/>
              <a:ext cx="4241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323" name="rua"/>
          <p:cNvSpPr txBox="1"/>
          <p:nvPr/>
        </p:nvSpPr>
        <p:spPr>
          <a:xfrm rot="16200000">
            <a:off x="507861" y="7472031"/>
            <a:ext cx="98234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rua</a:t>
            </a:r>
          </a:p>
        </p:txBody>
      </p:sp>
      <p:grpSp>
        <p:nvGrpSpPr>
          <p:cNvPr id="326" name="Grupo"/>
          <p:cNvGrpSpPr/>
          <p:nvPr/>
        </p:nvGrpSpPr>
        <p:grpSpPr>
          <a:xfrm>
            <a:off x="2197497" y="12406014"/>
            <a:ext cx="782704" cy="805691"/>
            <a:chOff x="0" y="0"/>
            <a:chExt cx="782703" cy="805689"/>
          </a:xfrm>
        </p:grpSpPr>
        <p:sp>
          <p:nvSpPr>
            <p:cNvPr id="324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25" name="2"/>
            <p:cNvSpPr txBox="1"/>
            <p:nvPr/>
          </p:nvSpPr>
          <p:spPr>
            <a:xfrm>
              <a:off x="177103" y="27814"/>
              <a:ext cx="4749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327" name="vivências etnográficas"/>
          <p:cNvSpPr txBox="1"/>
          <p:nvPr/>
        </p:nvSpPr>
        <p:spPr>
          <a:xfrm rot="16200000">
            <a:off x="-272428" y="7472031"/>
            <a:ext cx="5722621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vivências etnográficas</a:t>
            </a:r>
          </a:p>
        </p:txBody>
      </p:sp>
      <p:grpSp>
        <p:nvGrpSpPr>
          <p:cNvPr id="330" name="Grupo"/>
          <p:cNvGrpSpPr/>
          <p:nvPr/>
        </p:nvGrpSpPr>
        <p:grpSpPr>
          <a:xfrm>
            <a:off x="3787411" y="12406014"/>
            <a:ext cx="782704" cy="805691"/>
            <a:chOff x="0" y="0"/>
            <a:chExt cx="782703" cy="805689"/>
          </a:xfrm>
        </p:grpSpPr>
        <p:sp>
          <p:nvSpPr>
            <p:cNvPr id="328" name="Círculo"/>
            <p:cNvSpPr/>
            <p:nvPr/>
          </p:nvSpPr>
          <p:spPr>
            <a:xfrm>
              <a:off x="0" y="0"/>
              <a:ext cx="782704" cy="782704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29" name="3"/>
            <p:cNvSpPr txBox="1"/>
            <p:nvPr/>
          </p:nvSpPr>
          <p:spPr>
            <a:xfrm>
              <a:off x="177103" y="27814"/>
              <a:ext cx="474981" cy="777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algn="l" defTabSz="914400">
                <a:defRPr sz="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331" name="especialistas"/>
          <p:cNvSpPr txBox="1"/>
          <p:nvPr/>
        </p:nvSpPr>
        <p:spPr>
          <a:xfrm rot="16200000">
            <a:off x="2494458" y="7472031"/>
            <a:ext cx="3368676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914400">
              <a:defRPr sz="50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t>especialistas</a:t>
            </a:r>
          </a:p>
        </p:txBody>
      </p:sp>
      <p:grpSp>
        <p:nvGrpSpPr>
          <p:cNvPr id="334" name="Grupo"/>
          <p:cNvGrpSpPr/>
          <p:nvPr/>
        </p:nvGrpSpPr>
        <p:grpSpPr>
          <a:xfrm>
            <a:off x="5939797" y="5550667"/>
            <a:ext cx="1981140" cy="2309178"/>
            <a:chOff x="171185" y="-23665"/>
            <a:chExt cx="1981139" cy="2309177"/>
          </a:xfrm>
        </p:grpSpPr>
        <p:sp>
          <p:nvSpPr>
            <p:cNvPr id="332" name="Círculo"/>
            <p:cNvSpPr/>
            <p:nvPr/>
          </p:nvSpPr>
          <p:spPr>
            <a:xfrm>
              <a:off x="171185" y="171185"/>
              <a:ext cx="1981139" cy="1981139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33" name="4"/>
            <p:cNvSpPr txBox="1"/>
            <p:nvPr/>
          </p:nvSpPr>
          <p:spPr>
            <a:xfrm>
              <a:off x="449544" y="-23665"/>
              <a:ext cx="1410012" cy="23091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defTabSz="914400">
                <a:defRPr sz="15000" b="0"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rPr dirty="0"/>
                <a:t>4</a:t>
              </a:r>
            </a:p>
          </p:txBody>
        </p:sp>
      </p:grpSp>
      <p:sp>
        <p:nvSpPr>
          <p:cNvPr id="335" name="co-working ANBIMA"/>
          <p:cNvSpPr txBox="1"/>
          <p:nvPr/>
        </p:nvSpPr>
        <p:spPr>
          <a:xfrm>
            <a:off x="8348298" y="5857287"/>
            <a:ext cx="9536264" cy="1621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 defTabSz="914400">
              <a:defRPr sz="6500" b="0">
                <a:latin typeface="Korb"/>
                <a:ea typeface="Korb"/>
                <a:cs typeface="Korb"/>
                <a:sym typeface="Korb"/>
              </a:defRPr>
            </a:lvl1pPr>
          </a:lstStyle>
          <a:p>
            <a:r>
              <a:rPr sz="9600" dirty="0"/>
              <a:t>co-working ANBIMA</a:t>
            </a:r>
          </a:p>
        </p:txBody>
      </p:sp>
      <p:sp>
        <p:nvSpPr>
          <p:cNvPr id="336" name="Google Shape;67;p14"/>
          <p:cNvSpPr txBox="1"/>
          <p:nvPr/>
        </p:nvSpPr>
        <p:spPr>
          <a:xfrm>
            <a:off x="8414940" y="5191523"/>
            <a:ext cx="8805422" cy="482601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/>
          <a:p>
            <a:pPr algn="l" defTabSz="457200">
              <a:lnSpc>
                <a:spcPts val="4700"/>
              </a:lnSpc>
              <a:defRPr sz="2500" b="0">
                <a:solidFill>
                  <a:srgbClr val="FFFFFF"/>
                </a:solidFill>
                <a:latin typeface="Aaux ProLight"/>
                <a:ea typeface="Aaux ProLight"/>
                <a:cs typeface="Aaux ProLight"/>
                <a:sym typeface="Aaux ProLight"/>
              </a:defRPr>
            </a:pPr>
            <a:endParaRPr/>
          </a:p>
        </p:txBody>
      </p:sp>
      <p:pic>
        <p:nvPicPr>
          <p:cNvPr id="338" name="plim-anbima.png" descr="plim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264769" y="11202314"/>
            <a:ext cx="3670718" cy="109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plim-anbima.png" descr="plim-anbim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0800000">
            <a:off x="19376169" y="6390471"/>
            <a:ext cx="3670717" cy="10960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cosmos-anb ima.png" descr="cosmos-anb im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39053" y="7942687"/>
            <a:ext cx="6814152" cy="26693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8" name="Grupo"/>
          <p:cNvGrpSpPr/>
          <p:nvPr/>
        </p:nvGrpSpPr>
        <p:grpSpPr>
          <a:xfrm>
            <a:off x="17782618" y="8243094"/>
            <a:ext cx="6176474" cy="2775826"/>
            <a:chOff x="0" y="0"/>
            <a:chExt cx="6176472" cy="2775824"/>
          </a:xfrm>
        </p:grpSpPr>
        <p:sp>
          <p:nvSpPr>
            <p:cNvPr id="341" name="Retângulo Arredondado"/>
            <p:cNvSpPr/>
            <p:nvPr/>
          </p:nvSpPr>
          <p:spPr>
            <a:xfrm>
              <a:off x="1264009" y="835948"/>
              <a:ext cx="3660239" cy="1939877"/>
            </a:xfrm>
            <a:prstGeom prst="roundRect">
              <a:avLst>
                <a:gd name="adj" fmla="val 15000"/>
              </a:avLst>
            </a:prstGeom>
            <a:solidFill>
              <a:srgbClr val="11C8E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42" name="Google Shape;85;p17"/>
            <p:cNvSpPr txBox="1"/>
            <p:nvPr/>
          </p:nvSpPr>
          <p:spPr>
            <a:xfrm>
              <a:off x="1563382" y="2091868"/>
              <a:ext cx="3049710" cy="5764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3400" b="0">
                  <a:solidFill>
                    <a:srgbClr val="08144C"/>
                  </a:solidFill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ideia B</a:t>
              </a:r>
            </a:p>
          </p:txBody>
        </p:sp>
        <p:grpSp>
          <p:nvGrpSpPr>
            <p:cNvPr id="347" name="Grupo"/>
            <p:cNvGrpSpPr/>
            <p:nvPr/>
          </p:nvGrpSpPr>
          <p:grpSpPr>
            <a:xfrm>
              <a:off x="0" y="0"/>
              <a:ext cx="6176473" cy="2013833"/>
              <a:chOff x="0" y="0"/>
              <a:chExt cx="6176472" cy="2013832"/>
            </a:xfrm>
          </p:grpSpPr>
          <p:pic>
            <p:nvPicPr>
              <p:cNvPr id="343" name="Asset 10.png" descr="Asset 1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10768"/>
              <a:stretch>
                <a:fillRect/>
              </a:stretch>
            </p:blipFill>
            <p:spPr>
              <a:xfrm>
                <a:off x="0" y="0"/>
                <a:ext cx="6176473" cy="20138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4" name="Comportamento…"/>
              <p:cNvSpPr txBox="1"/>
              <p:nvPr/>
            </p:nvSpPr>
            <p:spPr>
              <a:xfrm>
                <a:off x="38427" y="540772"/>
                <a:ext cx="1932217" cy="9390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5500">
                  <a:defRPr sz="18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Comportamento </a:t>
                </a:r>
              </a:p>
              <a:p>
                <a:pPr defTabSz="825500">
                  <a:defRPr sz="18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do consumidor</a:t>
                </a:r>
              </a:p>
            </p:txBody>
          </p:sp>
          <p:sp>
            <p:nvSpPr>
              <p:cNvPr id="345" name="Oportunidade de mercado"/>
              <p:cNvSpPr txBox="1"/>
              <p:nvPr/>
            </p:nvSpPr>
            <p:spPr>
              <a:xfrm>
                <a:off x="2244401" y="540772"/>
                <a:ext cx="1687671" cy="9390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18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rPr dirty="0" err="1"/>
                  <a:t>Oportunidade</a:t>
                </a:r>
                <a:r>
                  <a:rPr dirty="0"/>
                  <a:t> de </a:t>
                </a:r>
                <a:r>
                  <a:rPr dirty="0" err="1"/>
                  <a:t>mercado</a:t>
                </a:r>
                <a:endParaRPr dirty="0"/>
              </a:p>
            </p:txBody>
          </p:sp>
          <p:sp>
            <p:nvSpPr>
              <p:cNvPr id="346" name="Inspiração de outras categorias"/>
              <p:cNvSpPr txBox="1"/>
              <p:nvPr/>
            </p:nvSpPr>
            <p:spPr>
              <a:xfrm>
                <a:off x="4225042" y="540772"/>
                <a:ext cx="1932217" cy="93902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18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Inspiração de outras categorias</a:t>
                </a:r>
              </a:p>
            </p:txBody>
          </p:sp>
        </p:grpSp>
      </p:grpSp>
      <p:grpSp>
        <p:nvGrpSpPr>
          <p:cNvPr id="356" name="Grupo"/>
          <p:cNvGrpSpPr/>
          <p:nvPr/>
        </p:nvGrpSpPr>
        <p:grpSpPr>
          <a:xfrm rot="391970">
            <a:off x="18686416" y="3284488"/>
            <a:ext cx="4659909" cy="2077771"/>
            <a:chOff x="0" y="0"/>
            <a:chExt cx="4659908" cy="2077769"/>
          </a:xfrm>
        </p:grpSpPr>
        <p:sp>
          <p:nvSpPr>
            <p:cNvPr id="349" name="Retângulo Arredondado"/>
            <p:cNvSpPr/>
            <p:nvPr/>
          </p:nvSpPr>
          <p:spPr>
            <a:xfrm>
              <a:off x="969892" y="614208"/>
              <a:ext cx="2761509" cy="1463562"/>
            </a:xfrm>
            <a:prstGeom prst="roundRect">
              <a:avLst>
                <a:gd name="adj" fmla="val 15000"/>
              </a:avLst>
            </a:prstGeom>
            <a:solidFill>
              <a:srgbClr val="236EE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b="0" dirty="0">
                <a:latin typeface="Aaux ProMedium" pitchFamily="2" charset="0"/>
              </a:endParaRPr>
            </a:p>
          </p:txBody>
        </p:sp>
        <p:sp>
          <p:nvSpPr>
            <p:cNvPr id="350" name="Google Shape;85;p17"/>
            <p:cNvSpPr txBox="1"/>
            <p:nvPr/>
          </p:nvSpPr>
          <p:spPr>
            <a:xfrm>
              <a:off x="1235986" y="1571454"/>
              <a:ext cx="2187935" cy="4416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3400" b="0">
                  <a:solidFill>
                    <a:srgbClr val="08144C"/>
                  </a:solidFill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ideia C</a:t>
              </a:r>
            </a:p>
          </p:txBody>
        </p:sp>
        <p:grpSp>
          <p:nvGrpSpPr>
            <p:cNvPr id="355" name="Grupo"/>
            <p:cNvGrpSpPr/>
            <p:nvPr/>
          </p:nvGrpSpPr>
          <p:grpSpPr>
            <a:xfrm>
              <a:off x="0" y="0"/>
              <a:ext cx="4659909" cy="1519359"/>
              <a:chOff x="0" y="0"/>
              <a:chExt cx="4659908" cy="1519358"/>
            </a:xfrm>
          </p:grpSpPr>
          <p:pic>
            <p:nvPicPr>
              <p:cNvPr id="351" name="Asset 10.png" descr="Asset 1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10768"/>
              <a:stretch>
                <a:fillRect/>
              </a:stretch>
            </p:blipFill>
            <p:spPr>
              <a:xfrm>
                <a:off x="0" y="0"/>
                <a:ext cx="4659909" cy="151935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2" name="Comportamento…"/>
              <p:cNvSpPr txBox="1"/>
              <p:nvPr/>
            </p:nvSpPr>
            <p:spPr>
              <a:xfrm>
                <a:off x="28992" y="407991"/>
                <a:ext cx="1457782" cy="708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5500">
                  <a:defRPr sz="14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Comportamento </a:t>
                </a:r>
              </a:p>
              <a:p>
                <a:pPr defTabSz="825500">
                  <a:defRPr sz="14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do consumidor</a:t>
                </a:r>
              </a:p>
            </p:txBody>
          </p:sp>
          <p:sp>
            <p:nvSpPr>
              <p:cNvPr id="353" name="Oportunidade de mercado"/>
              <p:cNvSpPr txBox="1"/>
              <p:nvPr/>
            </p:nvSpPr>
            <p:spPr>
              <a:xfrm>
                <a:off x="1693313" y="407991"/>
                <a:ext cx="1273283" cy="708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14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Oportunidade de mercado</a:t>
                </a:r>
              </a:p>
            </p:txBody>
          </p:sp>
          <p:sp>
            <p:nvSpPr>
              <p:cNvPr id="354" name="Inspiração de outras categorias"/>
              <p:cNvSpPr txBox="1"/>
              <p:nvPr/>
            </p:nvSpPr>
            <p:spPr>
              <a:xfrm>
                <a:off x="3187630" y="407991"/>
                <a:ext cx="1457782" cy="70846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14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Inspiração de outras categorias</a:t>
                </a:r>
              </a:p>
            </p:txBody>
          </p:sp>
        </p:grpSp>
      </p:grpSp>
      <p:grpSp>
        <p:nvGrpSpPr>
          <p:cNvPr id="364" name="Grupo"/>
          <p:cNvGrpSpPr/>
          <p:nvPr/>
        </p:nvGrpSpPr>
        <p:grpSpPr>
          <a:xfrm rot="21372188">
            <a:off x="8117643" y="10075254"/>
            <a:ext cx="5801968" cy="2581883"/>
            <a:chOff x="0" y="0"/>
            <a:chExt cx="5801966" cy="2581882"/>
          </a:xfrm>
        </p:grpSpPr>
        <p:pic>
          <p:nvPicPr>
            <p:cNvPr id="357" name="Imagem" descr="Imagem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177317" y="1683971"/>
              <a:ext cx="3447333" cy="8979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2" name="Grupo"/>
            <p:cNvGrpSpPr/>
            <p:nvPr/>
          </p:nvGrpSpPr>
          <p:grpSpPr>
            <a:xfrm>
              <a:off x="0" y="0"/>
              <a:ext cx="5801967" cy="1891726"/>
              <a:chOff x="0" y="0"/>
              <a:chExt cx="5801966" cy="1891725"/>
            </a:xfrm>
          </p:grpSpPr>
          <p:pic>
            <p:nvPicPr>
              <p:cNvPr id="358" name="Asset 10.png" descr="Asset 1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t="10768"/>
              <a:stretch>
                <a:fillRect/>
              </a:stretch>
            </p:blipFill>
            <p:spPr>
              <a:xfrm>
                <a:off x="0" y="0"/>
                <a:ext cx="5801967" cy="18917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59" name="Comportamento…"/>
              <p:cNvSpPr txBox="1"/>
              <p:nvPr/>
            </p:nvSpPr>
            <p:spPr>
              <a:xfrm>
                <a:off x="36097" y="507982"/>
                <a:ext cx="1815058" cy="882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/>
              <a:p>
                <a:pPr defTabSz="825500">
                  <a:defRPr sz="1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Comportamento </a:t>
                </a:r>
              </a:p>
              <a:p>
                <a:pPr defTabSz="825500">
                  <a:defRPr sz="1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pPr>
                <a:r>
                  <a:t>do consumidor</a:t>
                </a:r>
              </a:p>
            </p:txBody>
          </p:sp>
          <p:sp>
            <p:nvSpPr>
              <p:cNvPr id="360" name="Oportunidade de mercado"/>
              <p:cNvSpPr txBox="1"/>
              <p:nvPr/>
            </p:nvSpPr>
            <p:spPr>
              <a:xfrm>
                <a:off x="2108313" y="507982"/>
                <a:ext cx="1585341" cy="882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1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Oportunidade de mercado</a:t>
                </a:r>
              </a:p>
            </p:txBody>
          </p:sp>
          <p:sp>
            <p:nvSpPr>
              <p:cNvPr id="361" name="Inspiração de outras categorias"/>
              <p:cNvSpPr txBox="1"/>
              <p:nvPr/>
            </p:nvSpPr>
            <p:spPr>
              <a:xfrm>
                <a:off x="3968860" y="507982"/>
                <a:ext cx="1815058" cy="88209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71437" tIns="71437" rIns="71437" bIns="71437" numCol="1" anchor="ctr">
                <a:noAutofit/>
              </a:bodyPr>
              <a:lstStyle>
                <a:lvl1pPr defTabSz="825500">
                  <a:defRPr sz="1700" b="0">
                    <a:solidFill>
                      <a:srgbClr val="08144C"/>
                    </a:solidFill>
                    <a:latin typeface="Korb-Bold"/>
                    <a:ea typeface="Korb-Bold"/>
                    <a:cs typeface="Korb-Bold"/>
                    <a:sym typeface="Korb-Bold"/>
                  </a:defRPr>
                </a:lvl1pPr>
              </a:lstStyle>
              <a:p>
                <a:r>
                  <a:t>Inspiração de outras categorias</a:t>
                </a:r>
              </a:p>
            </p:txBody>
          </p:sp>
        </p:grpSp>
        <p:sp>
          <p:nvSpPr>
            <p:cNvPr id="363" name="Google Shape;85;p17"/>
            <p:cNvSpPr txBox="1"/>
            <p:nvPr/>
          </p:nvSpPr>
          <p:spPr>
            <a:xfrm>
              <a:off x="1755922" y="1954604"/>
              <a:ext cx="2290123" cy="5518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dist="42113" dir="1740480" rotWithShape="0">
                <a:srgbClr val="71CFA0"/>
              </a:outerShdw>
            </a:effectLst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defTabSz="825500">
                <a:defRPr sz="3400" b="0">
                  <a:solidFill>
                    <a:srgbClr val="08144C"/>
                  </a:solidFill>
                  <a:latin typeface="Korb-Bold"/>
                  <a:ea typeface="Korb-Bold"/>
                  <a:cs typeface="Korb-Bold"/>
                  <a:sym typeface="Korb-Bold"/>
                </a:defRPr>
              </a:lvl1pPr>
            </a:lstStyle>
            <a:p>
              <a:r>
                <a:t>ideia A</a:t>
              </a:r>
            </a:p>
          </p:txBody>
        </p:sp>
      </p:grpSp>
      <p:pic>
        <p:nvPicPr>
          <p:cNvPr id="365" name="droppedImage.pdf" descr="droppedImage.pdf"/>
          <p:cNvPicPr>
            <a:picLocks noChangeAspect="1"/>
          </p:cNvPicPr>
          <p:nvPr/>
        </p:nvPicPr>
        <p:blipFill>
          <a:blip r:embed="rId6">
            <a:extLst/>
          </a:blip>
          <a:srcRect b="33126"/>
          <a:stretch>
            <a:fillRect/>
          </a:stretch>
        </p:blipFill>
        <p:spPr>
          <a:xfrm>
            <a:off x="23204196" y="13178445"/>
            <a:ext cx="945972" cy="320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1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65D6822-2BF8-6E47-BC4C-9FDBD54CF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15" y="7257"/>
            <a:ext cx="24396915" cy="1370874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1709</Words>
  <Application>Microsoft Macintosh PowerPoint</Application>
  <PresentationFormat>Personalizar</PresentationFormat>
  <Paragraphs>213</Paragraphs>
  <Slides>35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5" baseType="lpstr">
      <vt:lpstr>Aaux ProMedium</vt:lpstr>
      <vt:lpstr>Aaux ProRegular</vt:lpstr>
      <vt:lpstr>Aaux ProBold</vt:lpstr>
      <vt:lpstr>Aaux ProLight</vt:lpstr>
      <vt:lpstr>Helvetica Neue</vt:lpstr>
      <vt:lpstr>Korb</vt:lpstr>
      <vt:lpstr>Korb-Bold</vt:lpstr>
      <vt:lpstr>Korb-BoldItalic</vt:lpstr>
      <vt:lpstr>Korb-Italic</vt:lpstr>
      <vt:lpstr>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Demetrius Daffara</cp:lastModifiedBy>
  <cp:revision>29</cp:revision>
  <dcterms:modified xsi:type="dcterms:W3CDTF">2019-04-22T20:11:10Z</dcterms:modified>
</cp:coreProperties>
</file>