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3.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1.xml" ContentType="application/vnd.openxmlformats-officedocument.themeOverr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20.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1.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0.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1.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2.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3.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7.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8.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4.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5.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6.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7.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8.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9.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60.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61.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62.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3.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4.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5.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6.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7.xml" ContentType="application/vnd.openxmlformats-officedocument.drawingml.chart+xml"/>
  <Override PartName="/ppt/charts/chart68.xml" ContentType="application/vnd.openxmlformats-officedocument.drawingml.chart+xml"/>
  <Override PartName="/ppt/charts/chart69.xml" ContentType="application/vnd.openxmlformats-officedocument.drawingml.chart+xml"/>
  <Override PartName="/ppt/charts/chart70.xml" ContentType="application/vnd.openxmlformats-officedocument.drawingml.chart+xml"/>
  <Override PartName="/ppt/charts/chart71.xml" ContentType="application/vnd.openxmlformats-officedocument.drawingml.chart+xml"/>
  <Override PartName="/ppt/charts/chart72.xml" ContentType="application/vnd.openxmlformats-officedocument.drawingml.chart+xml"/>
  <Override PartName="/ppt/charts/chart73.xml" ContentType="application/vnd.openxmlformats-officedocument.drawingml.chart+xml"/>
  <Override PartName="/ppt/charts/chart74.xml" ContentType="application/vnd.openxmlformats-officedocument.drawingml.chart+xml"/>
  <Override PartName="/ppt/charts/chart75.xml" ContentType="application/vnd.openxmlformats-officedocument.drawingml.chart+xml"/>
  <Override PartName="/ppt/charts/chart76.xml" ContentType="application/vnd.openxmlformats-officedocument.drawingml.chart+xml"/>
  <Override PartName="/ppt/charts/chart77.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78.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79.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80.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81.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82.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83.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84.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85.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86.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87.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88.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89.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90.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91.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92.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93.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94.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95.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96.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97.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98.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99.xml" ContentType="application/vnd.openxmlformats-officedocument.drawingml.chart+xml"/>
  <Override PartName="/ppt/charts/style82.xml" ContentType="application/vnd.ms-office.chartstyle+xml"/>
  <Override PartName="/ppt/charts/colors82.xml" ContentType="application/vnd.ms-office.chartcolorstyle+xml"/>
  <Override PartName="/ppt/charts/chart100.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101.xml" ContentType="application/vnd.openxmlformats-officedocument.drawingml.chart+xml"/>
  <Override PartName="/ppt/charts/style84.xml" ContentType="application/vnd.ms-office.chartstyle+xml"/>
  <Override PartName="/ppt/charts/colors84.xml" ContentType="application/vnd.ms-office.chartcolorstyle+xml"/>
  <Override PartName="/ppt/charts/chart102.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103.xml" ContentType="application/vnd.openxmlformats-officedocument.drawingml.chart+xml"/>
  <Override PartName="/ppt/charts/style86.xml" ContentType="application/vnd.ms-office.chartstyle+xml"/>
  <Override PartName="/ppt/charts/colors86.xml" ContentType="application/vnd.ms-office.chartcolorstyle+xml"/>
  <Override PartName="/ppt/charts/chart104.xml" ContentType="application/vnd.openxmlformats-officedocument.drawingml.chart+xml"/>
  <Override PartName="/ppt/charts/style87.xml" ContentType="application/vnd.ms-office.chartstyle+xml"/>
  <Override PartName="/ppt/charts/colors87.xml" ContentType="application/vnd.ms-office.chartcolorstyle+xml"/>
  <Override PartName="/ppt/charts/chart105.xml" ContentType="application/vnd.openxmlformats-officedocument.drawingml.chart+xml"/>
  <Override PartName="/ppt/charts/style88.xml" ContentType="application/vnd.ms-office.chartstyle+xml"/>
  <Override PartName="/ppt/charts/colors88.xml" ContentType="application/vnd.ms-office.chartcolorstyle+xml"/>
  <Override PartName="/ppt/charts/chart106.xml" ContentType="application/vnd.openxmlformats-officedocument.drawingml.chart+xml"/>
  <Override PartName="/ppt/charts/chart107.xml" ContentType="application/vnd.openxmlformats-officedocument.drawingml.chart+xml"/>
  <Override PartName="/ppt/charts/chart108.xml" ContentType="application/vnd.openxmlformats-officedocument.drawingml.chart+xml"/>
  <Override PartName="/ppt/charts/chart109.xml" ContentType="application/vnd.openxmlformats-officedocument.drawingml.chart+xml"/>
  <Override PartName="/ppt/charts/chart110.xml" ContentType="application/vnd.openxmlformats-officedocument.drawingml.chart+xml"/>
  <Override PartName="/ppt/charts/chart111.xml" ContentType="application/vnd.openxmlformats-officedocument.drawingml.chart+xml"/>
  <Override PartName="/ppt/charts/chart112.xml" ContentType="application/vnd.openxmlformats-officedocument.drawingml.chart+xml"/>
  <Override PartName="/ppt/charts/chart113.xml" ContentType="application/vnd.openxmlformats-officedocument.drawingml.chart+xml"/>
  <Override PartName="/ppt/charts/chart114.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115.xml" ContentType="application/vnd.openxmlformats-officedocument.drawingml.chart+xml"/>
  <Override PartName="/ppt/charts/style90.xml" ContentType="application/vnd.ms-office.chartstyle+xml"/>
  <Override PartName="/ppt/charts/colors90.xml" ContentType="application/vnd.ms-office.chartcolorstyle+xml"/>
  <Override PartName="/ppt/charts/chart116.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117.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18.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119.xml" ContentType="application/vnd.openxmlformats-officedocument.drawingml.chart+xml"/>
  <Override PartName="/ppt/charts/style94.xml" ContentType="application/vnd.ms-office.chartstyle+xml"/>
  <Override PartName="/ppt/charts/colors94.xml" ContentType="application/vnd.ms-office.chartcolorstyle+xml"/>
  <Override PartName="/ppt/charts/chart120.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21.xml" ContentType="application/vnd.openxmlformats-officedocument.drawingml.chart+xml"/>
  <Override PartName="/ppt/charts/chart122.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23.xml" ContentType="application/vnd.openxmlformats-officedocument.drawingml.chart+xml"/>
  <Override PartName="/ppt/charts/style97.xml" ContentType="application/vnd.ms-office.chartstyle+xml"/>
  <Override PartName="/ppt/charts/colors97.xml" ContentType="application/vnd.ms-office.chartcolorstyle+xml"/>
  <Override PartName="/ppt/charts/chart124.xml" ContentType="application/vnd.openxmlformats-officedocument.drawingml.chart+xml"/>
  <Override PartName="/ppt/charts/chart125.xml" ContentType="application/vnd.openxmlformats-officedocument.drawingml.chart+xml"/>
  <Override PartName="/ppt/charts/chart126.xml" ContentType="application/vnd.openxmlformats-officedocument.drawingml.chart+xml"/>
  <Override PartName="/ppt/charts/style98.xml" ContentType="application/vnd.ms-office.chartstyle+xml"/>
  <Override PartName="/ppt/charts/colors98.xml" ContentType="application/vnd.ms-office.chartcolorstyle+xml"/>
  <Override PartName="/ppt/notesSlides/notesSlide1.xml" ContentType="application/vnd.openxmlformats-officedocument.presentationml.notesSlide+xml"/>
  <Override PartName="/ppt/charts/chart127.xml" ContentType="application/vnd.openxmlformats-officedocument.drawingml.chart+xml"/>
  <Override PartName="/ppt/charts/style99.xml" ContentType="application/vnd.ms-office.chartstyle+xml"/>
  <Override PartName="/ppt/charts/colors99.xml" ContentType="application/vnd.ms-office.chartcolorstyle+xml"/>
  <Override PartName="/ppt/notesSlides/notesSlide2.xml" ContentType="application/vnd.openxmlformats-officedocument.presentationml.notesSlide+xml"/>
  <Override PartName="/ppt/charts/chart128.xml" ContentType="application/vnd.openxmlformats-officedocument.drawingml.chart+xml"/>
  <Override PartName="/ppt/charts/chart129.xml" ContentType="application/vnd.openxmlformats-officedocument.drawingml.chart+xml"/>
  <Override PartName="/ppt/charts/chart130.xml" ContentType="application/vnd.openxmlformats-officedocument.drawingml.chart+xml"/>
  <Override PartName="/ppt/charts/chart131.xml" ContentType="application/vnd.openxmlformats-officedocument.drawingml.chart+xml"/>
  <Override PartName="/ppt/charts/chart132.xml" ContentType="application/vnd.openxmlformats-officedocument.drawingml.chart+xml"/>
  <Override PartName="/ppt/charts/chart133.xml" ContentType="application/vnd.openxmlformats-officedocument.drawingml.chart+xml"/>
  <Override PartName="/ppt/charts/chart134.xml" ContentType="application/vnd.openxmlformats-officedocument.drawingml.chart+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style100.xml" ContentType="application/vnd.ms-office.chartstyle+xml"/>
  <Override PartName="/ppt/charts/colors100.xml" ContentType="application/vnd.ms-office.chartcolorstyle+xml"/>
  <Override PartName="/ppt/charts/chart139.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40.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41.xml" ContentType="application/vnd.openxmlformats-officedocument.drawingml.chart+xml"/>
  <Override PartName="/ppt/charts/style103.xml" ContentType="application/vnd.ms-office.chartstyle+xml"/>
  <Override PartName="/ppt/charts/colors103.xml" ContentType="application/vnd.ms-office.chartcolorstyle+xml"/>
  <Override PartName="/ppt/charts/chart142.xml" ContentType="application/vnd.openxmlformats-officedocument.drawingml.chart+xml"/>
  <Override PartName="/ppt/charts/chart143.xml" ContentType="application/vnd.openxmlformats-officedocument.drawingml.chart+xml"/>
  <Override PartName="/ppt/charts/chart144.xml" ContentType="application/vnd.openxmlformats-officedocument.drawingml.chart+xml"/>
  <Override PartName="/ppt/charts/chart145.xml" ContentType="application/vnd.openxmlformats-officedocument.drawingml.chart+xml"/>
  <Override PartName="/ppt/charts/chart146.xml" ContentType="application/vnd.openxmlformats-officedocument.drawingml.chart+xml"/>
  <Override PartName="/ppt/charts/chart147.xml" ContentType="application/vnd.openxmlformats-officedocument.drawingml.chart+xml"/>
  <Override PartName="/ppt/charts/chart148.xml" ContentType="application/vnd.openxmlformats-officedocument.drawingml.chart+xml"/>
  <Override PartName="/ppt/charts/chart149.xml" ContentType="application/vnd.openxmlformats-officedocument.drawingml.chart+xml"/>
  <Override PartName="/ppt/charts/chart150.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51.xml" ContentType="application/vnd.openxmlformats-officedocument.drawingml.chart+xml"/>
  <Override PartName="/ppt/charts/style105.xml" ContentType="application/vnd.ms-office.chartstyle+xml"/>
  <Override PartName="/ppt/charts/colors105.xml" ContentType="application/vnd.ms-office.chartcolorstyle+xml"/>
  <Override PartName="/ppt/theme/themeOverride2.xml" ContentType="application/vnd.openxmlformats-officedocument.themeOverride+xml"/>
  <Override PartName="/ppt/charts/chart152.xml" ContentType="application/vnd.openxmlformats-officedocument.drawingml.chart+xml"/>
  <Override PartName="/ppt/charts/style106.xml" ContentType="application/vnd.ms-office.chartstyle+xml"/>
  <Override PartName="/ppt/charts/colors106.xml" ContentType="application/vnd.ms-office.chartcolorstyle+xml"/>
  <Override PartName="/ppt/charts/chart153.xml" ContentType="application/vnd.openxmlformats-officedocument.drawingml.chart+xml"/>
  <Override PartName="/ppt/charts/style107.xml" ContentType="application/vnd.ms-office.chartstyle+xml"/>
  <Override PartName="/ppt/charts/colors107.xml" ContentType="application/vnd.ms-office.chartcolorstyle+xml"/>
  <Override PartName="/ppt/charts/chart154.xml" ContentType="application/vnd.openxmlformats-officedocument.drawingml.chart+xml"/>
  <Override PartName="/ppt/charts/style108.xml" ContentType="application/vnd.ms-office.chartstyle+xml"/>
  <Override PartName="/ppt/charts/colors108.xml" ContentType="application/vnd.ms-office.chartcolorstyle+xml"/>
  <Override PartName="/ppt/charts/chart155.xml" ContentType="application/vnd.openxmlformats-officedocument.drawingml.chart+xml"/>
  <Override PartName="/ppt/charts/style109.xml" ContentType="application/vnd.ms-office.chartstyle+xml"/>
  <Override PartName="/ppt/charts/colors109.xml" ContentType="application/vnd.ms-office.chartcolorstyle+xml"/>
  <Override PartName="/ppt/charts/chart156.xml" ContentType="application/vnd.openxmlformats-officedocument.drawingml.chart+xml"/>
  <Override PartName="/ppt/charts/style110.xml" ContentType="application/vnd.ms-office.chartstyle+xml"/>
  <Override PartName="/ppt/charts/colors110.xml" ContentType="application/vnd.ms-office.chartcolorstyle+xml"/>
  <Override PartName="/ppt/charts/chart157.xml" ContentType="application/vnd.openxmlformats-officedocument.drawingml.chart+xml"/>
  <Override PartName="/ppt/charts/style111.xml" ContentType="application/vnd.ms-office.chartstyle+xml"/>
  <Override PartName="/ppt/charts/colors111.xml" ContentType="application/vnd.ms-office.chartcolorstyle+xml"/>
  <Override PartName="/ppt/charts/chart158.xml" ContentType="application/vnd.openxmlformats-officedocument.drawingml.chart+xml"/>
  <Override PartName="/ppt/charts/style112.xml" ContentType="application/vnd.ms-office.chartstyle+xml"/>
  <Override PartName="/ppt/charts/colors112.xml" ContentType="application/vnd.ms-office.chartcolorstyle+xml"/>
  <Override PartName="/ppt/charts/chart159.xml" ContentType="application/vnd.openxmlformats-officedocument.drawingml.chart+xml"/>
  <Override PartName="/ppt/charts/style113.xml" ContentType="application/vnd.ms-office.chartstyle+xml"/>
  <Override PartName="/ppt/charts/colors113.xml" ContentType="application/vnd.ms-office.chartcolorstyle+xml"/>
  <Override PartName="/ppt/charts/chart160.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161.xml" ContentType="application/vnd.openxmlformats-officedocument.drawingml.chart+xml"/>
  <Override PartName="/ppt/charts/style115.xml" ContentType="application/vnd.ms-office.chartstyle+xml"/>
  <Override PartName="/ppt/charts/colors115.xml" ContentType="application/vnd.ms-office.chartcolorstyle+xml"/>
  <Override PartName="/ppt/charts/chart162.xml" ContentType="application/vnd.openxmlformats-officedocument.drawingml.chart+xml"/>
  <Override PartName="/ppt/charts/chart163.xml" ContentType="application/vnd.openxmlformats-officedocument.drawingml.chart+xml"/>
  <Override PartName="/ppt/charts/style116.xml" ContentType="application/vnd.ms-office.chartstyle+xml"/>
  <Override PartName="/ppt/charts/colors116.xml" ContentType="application/vnd.ms-office.chartcolorstyle+xml"/>
  <Override PartName="/ppt/charts/chart164.xml" ContentType="application/vnd.openxmlformats-officedocument.drawingml.chart+xml"/>
  <Override PartName="/ppt/charts/style117.xml" ContentType="application/vnd.ms-office.chartstyle+xml"/>
  <Override PartName="/ppt/charts/colors117.xml" ContentType="application/vnd.ms-office.chartcolorstyle+xml"/>
  <Override PartName="/ppt/charts/chart165.xml" ContentType="application/vnd.openxmlformats-officedocument.drawingml.chart+xml"/>
  <Override PartName="/ppt/charts/style118.xml" ContentType="application/vnd.ms-office.chartstyle+xml"/>
  <Override PartName="/ppt/charts/colors118.xml" ContentType="application/vnd.ms-office.chartcolorstyle+xml"/>
  <Override PartName="/ppt/charts/chart166.xml" ContentType="application/vnd.openxmlformats-officedocument.drawingml.chart+xml"/>
  <Override PartName="/ppt/charts/style119.xml" ContentType="application/vnd.ms-office.chartstyle+xml"/>
  <Override PartName="/ppt/charts/colors119.xml" ContentType="application/vnd.ms-office.chartcolorstyle+xml"/>
  <Override PartName="/ppt/charts/chart167.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168.xml" ContentType="application/vnd.openxmlformats-officedocument.drawingml.chart+xml"/>
  <Override PartName="/ppt/charts/style121.xml" ContentType="application/vnd.ms-office.chartstyle+xml"/>
  <Override PartName="/ppt/charts/colors121.xml" ContentType="application/vnd.ms-office.chartcolorstyle+xml"/>
  <Override PartName="/ppt/charts/chart169.xml" ContentType="application/vnd.openxmlformats-officedocument.drawingml.chart+xml"/>
  <Override PartName="/ppt/charts/style122.xml" ContentType="application/vnd.ms-office.chartstyle+xml"/>
  <Override PartName="/ppt/charts/colors122.xml" ContentType="application/vnd.ms-office.chartcolorstyle+xml"/>
  <Override PartName="/ppt/charts/chart170.xml" ContentType="application/vnd.openxmlformats-officedocument.drawingml.chart+xml"/>
  <Override PartName="/ppt/charts/chart171.xml" ContentType="application/vnd.openxmlformats-officedocument.drawingml.chart+xml"/>
  <Override PartName="/ppt/charts/style123.xml" ContentType="application/vnd.ms-office.chartstyle+xml"/>
  <Override PartName="/ppt/charts/colors123.xml" ContentType="application/vnd.ms-office.chartcolorstyle+xml"/>
  <Override PartName="/ppt/charts/chart172.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73.xml" ContentType="application/vnd.openxmlformats-officedocument.drawingml.chart+xml"/>
  <Override PartName="/ppt/charts/chart174.xml" ContentType="application/vnd.openxmlformats-officedocument.drawingml.chart+xml"/>
  <Override PartName="/ppt/charts/style125.xml" ContentType="application/vnd.ms-office.chartstyle+xml"/>
  <Override PartName="/ppt/charts/colors125.xml" ContentType="application/vnd.ms-office.chartcolorstyle+xml"/>
  <Override PartName="/ppt/charts/chart175.xml" ContentType="application/vnd.openxmlformats-officedocument.drawingml.chart+xml"/>
  <Override PartName="/ppt/charts/chart176.xml" ContentType="application/vnd.openxmlformats-officedocument.drawingml.chart+xml"/>
  <Override PartName="/ppt/charts/chart177.xml" ContentType="application/vnd.openxmlformats-officedocument.drawingml.chart+xml"/>
  <Override PartName="/ppt/charts/chart178.xml" ContentType="application/vnd.openxmlformats-officedocument.drawingml.chart+xml"/>
  <Override PartName="/ppt/charts/chart179.xml" ContentType="application/vnd.openxmlformats-officedocument.drawingml.chart+xml"/>
  <Override PartName="/ppt/charts/style126.xml" ContentType="application/vnd.ms-office.chartstyle+xml"/>
  <Override PartName="/ppt/charts/colors126.xml" ContentType="application/vnd.ms-office.chartcolorstyle+xml"/>
  <Override PartName="/ppt/charts/chart180.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181.xml" ContentType="application/vnd.openxmlformats-officedocument.drawingml.chart+xml"/>
  <Override PartName="/ppt/charts/style128.xml" ContentType="application/vnd.ms-office.chartstyle+xml"/>
  <Override PartName="/ppt/charts/colors128.xml" ContentType="application/vnd.ms-office.chartcolorstyle+xml"/>
  <Override PartName="/ppt/charts/chart182.xml" ContentType="application/vnd.openxmlformats-officedocument.drawingml.chart+xml"/>
  <Override PartName="/ppt/charts/style129.xml" ContentType="application/vnd.ms-office.chartstyle+xml"/>
  <Override PartName="/ppt/charts/colors129.xml" ContentType="application/vnd.ms-office.chartcolorstyle+xml"/>
  <Override PartName="/ppt/charts/chart183.xml" ContentType="application/vnd.openxmlformats-officedocument.drawingml.chart+xml"/>
  <Override PartName="/ppt/charts/style130.xml" ContentType="application/vnd.ms-office.chartstyle+xml"/>
  <Override PartName="/ppt/charts/colors130.xml" ContentType="application/vnd.ms-office.chartcolorstyle+xml"/>
  <Override PartName="/ppt/charts/chart184.xml" ContentType="application/vnd.openxmlformats-officedocument.drawingml.chart+xml"/>
  <Override PartName="/ppt/charts/style131.xml" ContentType="application/vnd.ms-office.chartstyle+xml"/>
  <Override PartName="/ppt/charts/colors131.xml" ContentType="application/vnd.ms-office.chartcolorstyle+xml"/>
  <Override PartName="/ppt/charts/chart185.xml" ContentType="application/vnd.openxmlformats-officedocument.drawingml.chart+xml"/>
  <Override PartName="/ppt/charts/chart186.xml" ContentType="application/vnd.openxmlformats-officedocument.drawingml.chart+xml"/>
  <Override PartName="/ppt/charts/style132.xml" ContentType="application/vnd.ms-office.chartstyle+xml"/>
  <Override PartName="/ppt/charts/colors132.xml" ContentType="application/vnd.ms-office.chartcolorstyle+xml"/>
  <Override PartName="/ppt/charts/chart187.xml" ContentType="application/vnd.openxmlformats-officedocument.drawingml.chart+xml"/>
  <Override PartName="/ppt/charts/chart188.xml" ContentType="application/vnd.openxmlformats-officedocument.drawingml.chart+xml"/>
  <Override PartName="/ppt/charts/style133.xml" ContentType="application/vnd.ms-office.chartstyle+xml"/>
  <Override PartName="/ppt/charts/colors133.xml" ContentType="application/vnd.ms-office.chartcolorstyle+xml"/>
  <Override PartName="/ppt/charts/chart189.xml" ContentType="application/vnd.openxmlformats-officedocument.drawingml.chart+xml"/>
  <Override PartName="/ppt/charts/style134.xml" ContentType="application/vnd.ms-office.chartstyle+xml"/>
  <Override PartName="/ppt/charts/colors134.xml" ContentType="application/vnd.ms-office.chartcolorstyle+xml"/>
  <Override PartName="/ppt/charts/chart190.xml" ContentType="application/vnd.openxmlformats-officedocument.drawingml.chart+xml"/>
  <Override PartName="/ppt/charts/chart191.xml" ContentType="application/vnd.openxmlformats-officedocument.drawingml.chart+xml"/>
  <Override PartName="/ppt/charts/chart192.xml" ContentType="application/vnd.openxmlformats-officedocument.drawingml.chart+xml"/>
  <Override PartName="/ppt/charts/style135.xml" ContentType="application/vnd.ms-office.chartstyle+xml"/>
  <Override PartName="/ppt/charts/colors135.xml" ContentType="application/vnd.ms-office.chartcolorstyle+xml"/>
  <Override PartName="/ppt/charts/chart193.xml" ContentType="application/vnd.openxmlformats-officedocument.drawingml.chart+xml"/>
  <Override PartName="/ppt/charts/chart194.xml" ContentType="application/vnd.openxmlformats-officedocument.drawingml.chart+xml"/>
  <Override PartName="/ppt/charts/chart195.xml" ContentType="application/vnd.openxmlformats-officedocument.drawingml.chart+xml"/>
  <Override PartName="/ppt/charts/chart196.xml" ContentType="application/vnd.openxmlformats-officedocument.drawingml.chart+xml"/>
  <Override PartName="/ppt/charts/chart197.xml" ContentType="application/vnd.openxmlformats-officedocument.drawingml.chart+xml"/>
  <Override PartName="/ppt/charts/style136.xml" ContentType="application/vnd.ms-office.chartstyle+xml"/>
  <Override PartName="/ppt/charts/colors136.xml" ContentType="application/vnd.ms-office.chartcolorstyle+xml"/>
  <Override PartName="/ppt/charts/chart198.xml" ContentType="application/vnd.openxmlformats-officedocument.drawingml.chart+xml"/>
  <Override PartName="/ppt/charts/style137.xml" ContentType="application/vnd.ms-office.chartstyle+xml"/>
  <Override PartName="/ppt/charts/colors137.xml" ContentType="application/vnd.ms-office.chartcolorstyle+xml"/>
  <Override PartName="/ppt/charts/chart199.xml" ContentType="application/vnd.openxmlformats-officedocument.drawingml.chart+xml"/>
  <Override PartName="/ppt/charts/style138.xml" ContentType="application/vnd.ms-office.chartstyle+xml"/>
  <Override PartName="/ppt/charts/colors138.xml" ContentType="application/vnd.ms-office.chartcolorstyle+xml"/>
  <Override PartName="/ppt/charts/chart200.xml" ContentType="application/vnd.openxmlformats-officedocument.drawingml.chart+xml"/>
  <Override PartName="/ppt/charts/style139.xml" ContentType="application/vnd.ms-office.chartstyle+xml"/>
  <Override PartName="/ppt/charts/colors139.xml" ContentType="application/vnd.ms-office.chartcolorstyle+xml"/>
  <Override PartName="/ppt/charts/chart201.xml" ContentType="application/vnd.openxmlformats-officedocument.drawingml.chart+xml"/>
  <Override PartName="/ppt/charts/style140.xml" ContentType="application/vnd.ms-office.chartstyle+xml"/>
  <Override PartName="/ppt/charts/colors140.xml" ContentType="application/vnd.ms-office.chartcolorstyle+xml"/>
  <Override PartName="/ppt/charts/chart202.xml" ContentType="application/vnd.openxmlformats-officedocument.drawingml.chart+xml"/>
  <Override PartName="/ppt/charts/style141.xml" ContentType="application/vnd.ms-office.chartstyle+xml"/>
  <Override PartName="/ppt/charts/colors141.xml" ContentType="application/vnd.ms-office.chartcolorstyle+xml"/>
  <Override PartName="/ppt/charts/chart203.xml" ContentType="application/vnd.openxmlformats-officedocument.drawingml.chart+xml"/>
  <Override PartName="/ppt/charts/style142.xml" ContentType="application/vnd.ms-office.chartstyle+xml"/>
  <Override PartName="/ppt/charts/colors142.xml" ContentType="application/vnd.ms-office.chartcolorstyle+xml"/>
  <Override PartName="/ppt/charts/chart204.xml" ContentType="application/vnd.openxmlformats-officedocument.drawingml.chart+xml"/>
  <Override PartName="/ppt/charts/style143.xml" ContentType="application/vnd.ms-office.chartstyle+xml"/>
  <Override PartName="/ppt/charts/colors143.xml" ContentType="application/vnd.ms-office.chartcolorstyle+xml"/>
  <Override PartName="/ppt/charts/chart205.xml" ContentType="application/vnd.openxmlformats-officedocument.drawingml.chart+xml"/>
  <Override PartName="/ppt/charts/style144.xml" ContentType="application/vnd.ms-office.chartstyle+xml"/>
  <Override PartName="/ppt/charts/colors144.xml" ContentType="application/vnd.ms-office.chartcolorstyle+xml"/>
  <Override PartName="/ppt/charts/chart206.xml" ContentType="application/vnd.openxmlformats-officedocument.drawingml.chart+xml"/>
  <Override PartName="/ppt/charts/style145.xml" ContentType="application/vnd.ms-office.chartstyle+xml"/>
  <Override PartName="/ppt/charts/colors145.xml" ContentType="application/vnd.ms-office.chartcolorstyle+xml"/>
  <Override PartName="/ppt/charts/chart207.xml" ContentType="application/vnd.openxmlformats-officedocument.drawingml.chart+xml"/>
  <Override PartName="/ppt/charts/style146.xml" ContentType="application/vnd.ms-office.chartstyle+xml"/>
  <Override PartName="/ppt/charts/colors146.xml" ContentType="application/vnd.ms-office.chartcolorstyle+xml"/>
  <Override PartName="/ppt/charts/chart208.xml" ContentType="application/vnd.openxmlformats-officedocument.drawingml.chart+xml"/>
  <Override PartName="/ppt/charts/style147.xml" ContentType="application/vnd.ms-office.chartstyle+xml"/>
  <Override PartName="/ppt/charts/colors147.xml" ContentType="application/vnd.ms-office.chartcolorstyle+xml"/>
  <Override PartName="/ppt/charts/chart209.xml" ContentType="application/vnd.openxmlformats-officedocument.drawingml.chart+xml"/>
  <Override PartName="/ppt/charts/style148.xml" ContentType="application/vnd.ms-office.chartstyle+xml"/>
  <Override PartName="/ppt/charts/colors148.xml" ContentType="application/vnd.ms-office.chartcolorstyle+xml"/>
  <Override PartName="/ppt/charts/chart210.xml" ContentType="application/vnd.openxmlformats-officedocument.drawingml.chart+xml"/>
  <Override PartName="/ppt/charts/style149.xml" ContentType="application/vnd.ms-office.chartstyle+xml"/>
  <Override PartName="/ppt/charts/colors149.xml" ContentType="application/vnd.ms-office.chartcolorstyle+xml"/>
  <Override PartName="/ppt/charts/chart211.xml" ContentType="application/vnd.openxmlformats-officedocument.drawingml.chart+xml"/>
  <Override PartName="/ppt/charts/style150.xml" ContentType="application/vnd.ms-office.chartstyle+xml"/>
  <Override PartName="/ppt/charts/colors150.xml" ContentType="application/vnd.ms-office.chartcolorstyle+xml"/>
  <Override PartName="/ppt/charts/chart212.xml" ContentType="application/vnd.openxmlformats-officedocument.drawingml.chart+xml"/>
  <Override PartName="/ppt/charts/style151.xml" ContentType="application/vnd.ms-office.chartstyle+xml"/>
  <Override PartName="/ppt/charts/colors151.xml" ContentType="application/vnd.ms-office.chartcolorstyle+xml"/>
  <Override PartName="/ppt/charts/chart213.xml" ContentType="application/vnd.openxmlformats-officedocument.drawingml.chart+xml"/>
  <Override PartName="/ppt/charts/style152.xml" ContentType="application/vnd.ms-office.chartstyle+xml"/>
  <Override PartName="/ppt/charts/colors152.xml" ContentType="application/vnd.ms-office.chartcolorstyle+xml"/>
  <Override PartName="/ppt/charts/chart214.xml" ContentType="application/vnd.openxmlformats-officedocument.drawingml.chart+xml"/>
  <Override PartName="/ppt/charts/style153.xml" ContentType="application/vnd.ms-office.chartstyle+xml"/>
  <Override PartName="/ppt/charts/colors153.xml" ContentType="application/vnd.ms-office.chartcolorstyle+xml"/>
  <Override PartName="/ppt/charts/chart215.xml" ContentType="application/vnd.openxmlformats-officedocument.drawingml.chart+xml"/>
  <Override PartName="/ppt/charts/style154.xml" ContentType="application/vnd.ms-office.chartstyle+xml"/>
  <Override PartName="/ppt/charts/colors154.xml" ContentType="application/vnd.ms-office.chartcolorstyle+xml"/>
  <Override PartName="/ppt/charts/chart216.xml" ContentType="application/vnd.openxmlformats-officedocument.drawingml.chart+xml"/>
  <Override PartName="/ppt/charts/style155.xml" ContentType="application/vnd.ms-office.chartstyle+xml"/>
  <Override PartName="/ppt/charts/colors155.xml" ContentType="application/vnd.ms-office.chartcolorstyle+xml"/>
  <Override PartName="/ppt/charts/chart217.xml" ContentType="application/vnd.openxmlformats-officedocument.drawingml.chart+xml"/>
  <Override PartName="/ppt/charts/style156.xml" ContentType="application/vnd.ms-office.chartstyle+xml"/>
  <Override PartName="/ppt/charts/colors156.xml" ContentType="application/vnd.ms-office.chartcolorstyle+xml"/>
  <Override PartName="/ppt/charts/chart218.xml" ContentType="application/vnd.openxmlformats-officedocument.drawingml.chart+xml"/>
  <Override PartName="/ppt/charts/chart219.xml" ContentType="application/vnd.openxmlformats-officedocument.drawingml.chart+xml"/>
  <Override PartName="/ppt/charts/style157.xml" ContentType="application/vnd.ms-office.chartstyle+xml"/>
  <Override PartName="/ppt/charts/colors157.xml" ContentType="application/vnd.ms-office.chartcolorstyle+xml"/>
  <Override PartName="/ppt/charts/chart220.xml" ContentType="application/vnd.openxmlformats-officedocument.drawingml.chart+xml"/>
  <Override PartName="/ppt/charts/chart221.xml" ContentType="application/vnd.openxmlformats-officedocument.drawingml.chart+xml"/>
  <Override PartName="/ppt/charts/style158.xml" ContentType="application/vnd.ms-office.chartstyle+xml"/>
  <Override PartName="/ppt/charts/colors158.xml" ContentType="application/vnd.ms-office.chartcolorstyle+xml"/>
  <Override PartName="/ppt/charts/chart222.xml" ContentType="application/vnd.openxmlformats-officedocument.drawingml.chart+xml"/>
  <Override PartName="/ppt/charts/style159.xml" ContentType="application/vnd.ms-office.chartstyle+xml"/>
  <Override PartName="/ppt/charts/colors159.xml" ContentType="application/vnd.ms-office.chartcolorstyle+xml"/>
  <Override PartName="/ppt/charts/chart22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2" r:id="rId2"/>
    <p:sldMasterId id="2147483698" r:id="rId3"/>
    <p:sldMasterId id="2147483740" r:id="rId4"/>
  </p:sldMasterIdLst>
  <p:notesMasterIdLst>
    <p:notesMasterId r:id="rId170"/>
  </p:notesMasterIdLst>
  <p:sldIdLst>
    <p:sldId id="257" r:id="rId5"/>
    <p:sldId id="258" r:id="rId6"/>
    <p:sldId id="259" r:id="rId7"/>
    <p:sldId id="260" r:id="rId8"/>
    <p:sldId id="261" r:id="rId9"/>
    <p:sldId id="262" r:id="rId10"/>
    <p:sldId id="263" r:id="rId11"/>
    <p:sldId id="1017" r:id="rId12"/>
    <p:sldId id="266" r:id="rId13"/>
    <p:sldId id="267" r:id="rId14"/>
    <p:sldId id="668" r:id="rId15"/>
    <p:sldId id="269" r:id="rId16"/>
    <p:sldId id="271" r:id="rId17"/>
    <p:sldId id="270" r:id="rId18"/>
    <p:sldId id="651" r:id="rId19"/>
    <p:sldId id="652" r:id="rId20"/>
    <p:sldId id="273" r:id="rId21"/>
    <p:sldId id="653" r:id="rId22"/>
    <p:sldId id="654" r:id="rId23"/>
    <p:sldId id="920" r:id="rId24"/>
    <p:sldId id="655" r:id="rId25"/>
    <p:sldId id="656" r:id="rId26"/>
    <p:sldId id="657" r:id="rId27"/>
    <p:sldId id="277" r:id="rId28"/>
    <p:sldId id="296" r:id="rId29"/>
    <p:sldId id="933" r:id="rId30"/>
    <p:sldId id="541" r:id="rId31"/>
    <p:sldId id="934" r:id="rId32"/>
    <p:sldId id="301" r:id="rId33"/>
    <p:sldId id="305" r:id="rId34"/>
    <p:sldId id="935" r:id="rId35"/>
    <p:sldId id="617" r:id="rId36"/>
    <p:sldId id="936" r:id="rId37"/>
    <p:sldId id="543" r:id="rId38"/>
    <p:sldId id="610" r:id="rId39"/>
    <p:sldId id="937" r:id="rId40"/>
    <p:sldId id="613" r:id="rId41"/>
    <p:sldId id="938" r:id="rId42"/>
    <p:sldId id="615" r:id="rId43"/>
    <p:sldId id="939" r:id="rId44"/>
    <p:sldId id="930" r:id="rId45"/>
    <p:sldId id="940" r:id="rId46"/>
    <p:sldId id="618" r:id="rId47"/>
    <p:sldId id="941" r:id="rId48"/>
    <p:sldId id="326" r:id="rId49"/>
    <p:sldId id="327" r:id="rId50"/>
    <p:sldId id="623" r:id="rId51"/>
    <p:sldId id="942" r:id="rId52"/>
    <p:sldId id="328" r:id="rId53"/>
    <p:sldId id="970" r:id="rId54"/>
    <p:sldId id="971" r:id="rId55"/>
    <p:sldId id="972" r:id="rId56"/>
    <p:sldId id="922" r:id="rId57"/>
    <p:sldId id="943" r:id="rId58"/>
    <p:sldId id="923" r:id="rId59"/>
    <p:sldId id="944" r:id="rId60"/>
    <p:sldId id="924" r:id="rId61"/>
    <p:sldId id="945" r:id="rId62"/>
    <p:sldId id="1021" r:id="rId63"/>
    <p:sldId id="925" r:id="rId64"/>
    <p:sldId id="946" r:id="rId65"/>
    <p:sldId id="1022" r:id="rId66"/>
    <p:sldId id="926" r:id="rId67"/>
    <p:sldId id="927" r:id="rId68"/>
    <p:sldId id="928" r:id="rId69"/>
    <p:sldId id="1018" r:id="rId70"/>
    <p:sldId id="356" r:id="rId71"/>
    <p:sldId id="1019" r:id="rId72"/>
    <p:sldId id="625" r:id="rId73"/>
    <p:sldId id="948" r:id="rId74"/>
    <p:sldId id="362" r:id="rId75"/>
    <p:sldId id="949" r:id="rId76"/>
    <p:sldId id="627" r:id="rId77"/>
    <p:sldId id="950" r:id="rId78"/>
    <p:sldId id="374" r:id="rId79"/>
    <p:sldId id="951" r:id="rId80"/>
    <p:sldId id="1015" r:id="rId81"/>
    <p:sldId id="1016" r:id="rId82"/>
    <p:sldId id="921" r:id="rId83"/>
    <p:sldId id="953" r:id="rId84"/>
    <p:sldId id="629" r:id="rId85"/>
    <p:sldId id="954" r:id="rId86"/>
    <p:sldId id="400" r:id="rId87"/>
    <p:sldId id="1020" r:id="rId88"/>
    <p:sldId id="631" r:id="rId89"/>
    <p:sldId id="955" r:id="rId90"/>
    <p:sldId id="406" r:id="rId91"/>
    <p:sldId id="408" r:id="rId92"/>
    <p:sldId id="633" r:id="rId93"/>
    <p:sldId id="409" r:id="rId94"/>
    <p:sldId id="410" r:id="rId95"/>
    <p:sldId id="412" r:id="rId96"/>
    <p:sldId id="635" r:id="rId97"/>
    <p:sldId id="420" r:id="rId98"/>
    <p:sldId id="956" r:id="rId99"/>
    <p:sldId id="426" r:id="rId100"/>
    <p:sldId id="427" r:id="rId101"/>
    <p:sldId id="957" r:id="rId102"/>
    <p:sldId id="432" r:id="rId103"/>
    <p:sldId id="958" r:id="rId104"/>
    <p:sldId id="448" r:id="rId105"/>
    <p:sldId id="959" r:id="rId106"/>
    <p:sldId id="638" r:id="rId107"/>
    <p:sldId id="960" r:id="rId108"/>
    <p:sldId id="455" r:id="rId109"/>
    <p:sldId id="456" r:id="rId110"/>
    <p:sldId id="640" r:id="rId111"/>
    <p:sldId id="961" r:id="rId112"/>
    <p:sldId id="642" r:id="rId113"/>
    <p:sldId id="962" r:id="rId114"/>
    <p:sldId id="462" r:id="rId115"/>
    <p:sldId id="963" r:id="rId116"/>
    <p:sldId id="463" r:id="rId117"/>
    <p:sldId id="964" r:id="rId118"/>
    <p:sldId id="965" r:id="rId119"/>
    <p:sldId id="467" r:id="rId120"/>
    <p:sldId id="973" r:id="rId121"/>
    <p:sldId id="646" r:id="rId122"/>
    <p:sldId id="966" r:id="rId123"/>
    <p:sldId id="647" r:id="rId124"/>
    <p:sldId id="967" r:id="rId125"/>
    <p:sldId id="648" r:id="rId126"/>
    <p:sldId id="968" r:id="rId127"/>
    <p:sldId id="918" r:id="rId128"/>
    <p:sldId id="969" r:id="rId129"/>
    <p:sldId id="932" r:id="rId130"/>
    <p:sldId id="929" r:id="rId131"/>
    <p:sldId id="665" r:id="rId132"/>
    <p:sldId id="931" r:id="rId133"/>
    <p:sldId id="974" r:id="rId134"/>
    <p:sldId id="992" r:id="rId135"/>
    <p:sldId id="975" r:id="rId136"/>
    <p:sldId id="976" r:id="rId137"/>
    <p:sldId id="977" r:id="rId138"/>
    <p:sldId id="978" r:id="rId139"/>
    <p:sldId id="1023" r:id="rId140"/>
    <p:sldId id="980" r:id="rId141"/>
    <p:sldId id="981" r:id="rId142"/>
    <p:sldId id="982" r:id="rId143"/>
    <p:sldId id="983" r:id="rId144"/>
    <p:sldId id="984" r:id="rId145"/>
    <p:sldId id="985" r:id="rId146"/>
    <p:sldId id="986" r:id="rId147"/>
    <p:sldId id="988" r:id="rId148"/>
    <p:sldId id="989" r:id="rId149"/>
    <p:sldId id="993" r:id="rId150"/>
    <p:sldId id="1009" r:id="rId151"/>
    <p:sldId id="995" r:id="rId152"/>
    <p:sldId id="996" r:id="rId153"/>
    <p:sldId id="997" r:id="rId154"/>
    <p:sldId id="998" r:id="rId155"/>
    <p:sldId id="1024" r:id="rId156"/>
    <p:sldId id="1025" r:id="rId157"/>
    <p:sldId id="1000" r:id="rId158"/>
    <p:sldId id="1012" r:id="rId159"/>
    <p:sldId id="1014" r:id="rId160"/>
    <p:sldId id="1001" r:id="rId161"/>
    <p:sldId id="1002" r:id="rId162"/>
    <p:sldId id="1003" r:id="rId163"/>
    <p:sldId id="1004" r:id="rId164"/>
    <p:sldId id="1005" r:id="rId165"/>
    <p:sldId id="1006" r:id="rId166"/>
    <p:sldId id="1007" r:id="rId167"/>
    <p:sldId id="1008" r:id="rId168"/>
    <p:sldId id="482" r:id="rId169"/>
  </p:sldIdLst>
  <p:sldSz cx="12192000" cy="6858000"/>
  <p:notesSz cx="6858000" cy="9144000"/>
  <p:defaultTex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B002"/>
    <a:srgbClr val="7F7F7F"/>
    <a:srgbClr val="87BC25"/>
    <a:srgbClr val="03BED6"/>
    <a:srgbClr val="FE7537"/>
    <a:srgbClr val="91CF50"/>
    <a:srgbClr val="ED7D31"/>
    <a:srgbClr val="FFE044"/>
    <a:srgbClr val="00B0F0"/>
    <a:srgbClr val="BEBFA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6E46E76-AA0D-4D2C-81E8-D547679E4359}" v="8" dt="2025-12-17T19:37:30.046"/>
    <p1510:client id="{6DE9AB48-7EC9-4192-9B1D-65554FA5C16E}" v="203" dt="2025-12-17T19:19:33.188"/>
  </p1510:revLst>
</p1510:revInfo>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963" autoAdjust="0"/>
    <p:restoredTop sz="94434" autoAdjust="0"/>
  </p:normalViewPr>
  <p:slideViewPr>
    <p:cSldViewPr snapToGrid="0">
      <p:cViewPr varScale="1">
        <p:scale>
          <a:sx n="71" d="100"/>
          <a:sy n="71" d="100"/>
        </p:scale>
        <p:origin x="702" y="60"/>
      </p:cViewPr>
      <p:guideLst>
        <p:guide orient="horz" pos="2160"/>
        <p:guide pos="3840"/>
      </p:guideLst>
    </p:cSldViewPr>
  </p:slideViewPr>
  <p:outlineViewPr>
    <p:cViewPr>
      <p:scale>
        <a:sx n="33" d="100"/>
        <a:sy n="33" d="100"/>
      </p:scale>
      <p:origin x="0" y="-28740"/>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notesMaster" Target="notesMasters/notesMaster1.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5" Type="http://schemas.openxmlformats.org/officeDocument/2006/relationships/slide" Target="slides/slide81.xml"/><Relationship Id="rId150" Type="http://schemas.openxmlformats.org/officeDocument/2006/relationships/slide" Target="slides/slide146.xml"/><Relationship Id="rId171" Type="http://schemas.openxmlformats.org/officeDocument/2006/relationships/presProps" Target="presProps.xml"/><Relationship Id="rId12" Type="http://schemas.openxmlformats.org/officeDocument/2006/relationships/slide" Target="slides/slide8.xml"/><Relationship Id="rId33" Type="http://schemas.openxmlformats.org/officeDocument/2006/relationships/slide" Target="slides/slide29.xml"/><Relationship Id="rId108" Type="http://schemas.openxmlformats.org/officeDocument/2006/relationships/slide" Target="slides/slide104.xml"/><Relationship Id="rId129" Type="http://schemas.openxmlformats.org/officeDocument/2006/relationships/slide" Target="slides/slide125.xml"/><Relationship Id="rId54" Type="http://schemas.openxmlformats.org/officeDocument/2006/relationships/slide" Target="slides/slide50.xml"/><Relationship Id="rId75" Type="http://schemas.openxmlformats.org/officeDocument/2006/relationships/slide" Target="slides/slide71.xml"/><Relationship Id="rId96" Type="http://schemas.openxmlformats.org/officeDocument/2006/relationships/slide" Target="slides/slide92.xml"/><Relationship Id="rId140" Type="http://schemas.openxmlformats.org/officeDocument/2006/relationships/slide" Target="slides/slide136.xml"/><Relationship Id="rId161" Type="http://schemas.openxmlformats.org/officeDocument/2006/relationships/slide" Target="slides/slide157.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2" Type="http://schemas.openxmlformats.org/officeDocument/2006/relationships/viewProps" Target="viewProps.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tableStyles" Target="tableStyles.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4" Type="http://schemas.openxmlformats.org/officeDocument/2006/relationships/slideMaster" Target="slideMasters/slideMaster4.xml"/><Relationship Id="rId9" Type="http://schemas.openxmlformats.org/officeDocument/2006/relationships/slide" Target="slides/slide5.xml"/><Relationship Id="rId26" Type="http://schemas.openxmlformats.org/officeDocument/2006/relationships/slide" Target="slides/slide22.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microsoft.com/office/2015/10/relationships/revisionInfo" Target="revisionInfo.xml"/><Relationship Id="rId16" Type="http://schemas.openxmlformats.org/officeDocument/2006/relationships/slide" Target="slides/slide12.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s>
</file>

<file path=ppt/charts/_rels/chart1.xml.rels><?xml version="1.0" encoding="UTF-8" standalone="yes"?>
<Relationships xmlns="http://schemas.openxmlformats.org/package/2006/relationships"><Relationship Id="rId3" Type="http://schemas.openxmlformats.org/officeDocument/2006/relationships/package" Target="../embeddings/Planilha_do_Microsoft_Excel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Planilha_do_Microsoft_Excel10.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package" Target="../embeddings/Planilha_do_Microsoft_Excel100.xlsx"/><Relationship Id="rId2" Type="http://schemas.microsoft.com/office/2011/relationships/chartColorStyle" Target="colors83.xml"/><Relationship Id="rId1" Type="http://schemas.microsoft.com/office/2011/relationships/chartStyle" Target="style83.xml"/></Relationships>
</file>

<file path=ppt/charts/_rels/chart101.xml.rels><?xml version="1.0" encoding="UTF-8" standalone="yes"?>
<Relationships xmlns="http://schemas.openxmlformats.org/package/2006/relationships"><Relationship Id="rId3" Type="http://schemas.openxmlformats.org/officeDocument/2006/relationships/package" Target="../embeddings/Planilha_do_Microsoft_Excel101.xlsx"/><Relationship Id="rId2" Type="http://schemas.microsoft.com/office/2011/relationships/chartColorStyle" Target="colors84.xml"/><Relationship Id="rId1" Type="http://schemas.microsoft.com/office/2011/relationships/chartStyle" Target="style84.xml"/></Relationships>
</file>

<file path=ppt/charts/_rels/chart102.xml.rels><?xml version="1.0" encoding="UTF-8" standalone="yes"?>
<Relationships xmlns="http://schemas.openxmlformats.org/package/2006/relationships"><Relationship Id="rId3" Type="http://schemas.openxmlformats.org/officeDocument/2006/relationships/package" Target="../embeddings/Planilha_do_Microsoft_Excel102.xlsx"/><Relationship Id="rId2" Type="http://schemas.microsoft.com/office/2011/relationships/chartColorStyle" Target="colors85.xml"/><Relationship Id="rId1" Type="http://schemas.microsoft.com/office/2011/relationships/chartStyle" Target="style85.xml"/></Relationships>
</file>

<file path=ppt/charts/_rels/chart103.xml.rels><?xml version="1.0" encoding="UTF-8" standalone="yes"?>
<Relationships xmlns="http://schemas.openxmlformats.org/package/2006/relationships"><Relationship Id="rId3" Type="http://schemas.openxmlformats.org/officeDocument/2006/relationships/package" Target="../embeddings/Planilha_do_Microsoft_Excel103.xlsx"/><Relationship Id="rId2" Type="http://schemas.microsoft.com/office/2011/relationships/chartColorStyle" Target="colors86.xml"/><Relationship Id="rId1" Type="http://schemas.microsoft.com/office/2011/relationships/chartStyle" Target="style86.xml"/></Relationships>
</file>

<file path=ppt/charts/_rels/chart104.xml.rels><?xml version="1.0" encoding="UTF-8" standalone="yes"?>
<Relationships xmlns="http://schemas.openxmlformats.org/package/2006/relationships"><Relationship Id="rId3" Type="http://schemas.openxmlformats.org/officeDocument/2006/relationships/package" Target="../embeddings/Planilha_do_Microsoft_Excel104.xlsx"/><Relationship Id="rId2" Type="http://schemas.microsoft.com/office/2011/relationships/chartColorStyle" Target="colors87.xml"/><Relationship Id="rId1" Type="http://schemas.microsoft.com/office/2011/relationships/chartStyle" Target="style87.xml"/></Relationships>
</file>

<file path=ppt/charts/_rels/chart105.xml.rels><?xml version="1.0" encoding="UTF-8" standalone="yes"?>
<Relationships xmlns="http://schemas.openxmlformats.org/package/2006/relationships"><Relationship Id="rId3" Type="http://schemas.openxmlformats.org/officeDocument/2006/relationships/package" Target="../embeddings/Planilha_do_Microsoft_Excel105.xlsx"/><Relationship Id="rId2" Type="http://schemas.microsoft.com/office/2011/relationships/chartColorStyle" Target="colors88.xml"/><Relationship Id="rId1" Type="http://schemas.microsoft.com/office/2011/relationships/chartStyle" Target="style88.xml"/></Relationships>
</file>

<file path=ppt/charts/_rels/chart106.xml.rels><?xml version="1.0" encoding="UTF-8" standalone="yes"?>
<Relationships xmlns="http://schemas.openxmlformats.org/package/2006/relationships"><Relationship Id="rId1" Type="http://schemas.openxmlformats.org/officeDocument/2006/relationships/package" Target="../embeddings/Planilha_do_Microsoft_Excel106.xlsx"/></Relationships>
</file>

<file path=ppt/charts/_rels/chart107.xml.rels><?xml version="1.0" encoding="UTF-8" standalone="yes"?>
<Relationships xmlns="http://schemas.openxmlformats.org/package/2006/relationships"><Relationship Id="rId1" Type="http://schemas.openxmlformats.org/officeDocument/2006/relationships/package" Target="../embeddings/Planilha_do_Microsoft_Excel107.xlsx"/></Relationships>
</file>

<file path=ppt/charts/_rels/chart108.xml.rels><?xml version="1.0" encoding="UTF-8" standalone="yes"?>
<Relationships xmlns="http://schemas.openxmlformats.org/package/2006/relationships"><Relationship Id="rId1" Type="http://schemas.openxmlformats.org/officeDocument/2006/relationships/package" Target="../embeddings/Planilha_do_Microsoft_Excel108.xlsx"/></Relationships>
</file>

<file path=ppt/charts/_rels/chart109.xml.rels><?xml version="1.0" encoding="UTF-8" standalone="yes"?>
<Relationships xmlns="http://schemas.openxmlformats.org/package/2006/relationships"><Relationship Id="rId1" Type="http://schemas.openxmlformats.org/officeDocument/2006/relationships/package" Target="../embeddings/Planilha_do_Microsoft_Excel109.xlsx"/></Relationships>
</file>

<file path=ppt/charts/_rels/chart11.xml.rels><?xml version="1.0" encoding="UTF-8" standalone="yes"?>
<Relationships xmlns="http://schemas.openxmlformats.org/package/2006/relationships"><Relationship Id="rId3" Type="http://schemas.openxmlformats.org/officeDocument/2006/relationships/package" Target="../embeddings/Planilha_do_Microsoft_Excel11.xlsx"/><Relationship Id="rId2" Type="http://schemas.microsoft.com/office/2011/relationships/chartColorStyle" Target="colors11.xml"/><Relationship Id="rId1" Type="http://schemas.microsoft.com/office/2011/relationships/chartStyle" Target="style11.xml"/></Relationships>
</file>

<file path=ppt/charts/_rels/chart110.xml.rels><?xml version="1.0" encoding="UTF-8" standalone="yes"?>
<Relationships xmlns="http://schemas.openxmlformats.org/package/2006/relationships"><Relationship Id="rId1" Type="http://schemas.openxmlformats.org/officeDocument/2006/relationships/package" Target="../embeddings/Planilha_do_Microsoft_Excel110.xlsx"/></Relationships>
</file>

<file path=ppt/charts/_rels/chart111.xml.rels><?xml version="1.0" encoding="UTF-8" standalone="yes"?>
<Relationships xmlns="http://schemas.openxmlformats.org/package/2006/relationships"><Relationship Id="rId1" Type="http://schemas.openxmlformats.org/officeDocument/2006/relationships/package" Target="../embeddings/Planilha_do_Microsoft_Excel111.xlsx"/></Relationships>
</file>

<file path=ppt/charts/_rels/chart112.xml.rels><?xml version="1.0" encoding="UTF-8" standalone="yes"?>
<Relationships xmlns="http://schemas.openxmlformats.org/package/2006/relationships"><Relationship Id="rId1" Type="http://schemas.openxmlformats.org/officeDocument/2006/relationships/package" Target="../embeddings/Planilha_do_Microsoft_Excel112.xlsx"/></Relationships>
</file>

<file path=ppt/charts/_rels/chart113.xml.rels><?xml version="1.0" encoding="UTF-8" standalone="yes"?>
<Relationships xmlns="http://schemas.openxmlformats.org/package/2006/relationships"><Relationship Id="rId1" Type="http://schemas.openxmlformats.org/officeDocument/2006/relationships/package" Target="../embeddings/Planilha_do_Microsoft_Excel113.xlsx"/></Relationships>
</file>

<file path=ppt/charts/_rels/chart114.xml.rels><?xml version="1.0" encoding="UTF-8" standalone="yes"?>
<Relationships xmlns="http://schemas.openxmlformats.org/package/2006/relationships"><Relationship Id="rId3" Type="http://schemas.openxmlformats.org/officeDocument/2006/relationships/package" Target="../embeddings/Planilha_do_Microsoft_Excel114.xlsx"/><Relationship Id="rId2" Type="http://schemas.microsoft.com/office/2011/relationships/chartColorStyle" Target="colors89.xml"/><Relationship Id="rId1" Type="http://schemas.microsoft.com/office/2011/relationships/chartStyle" Target="style89.xml"/></Relationships>
</file>

<file path=ppt/charts/_rels/chart115.xml.rels><?xml version="1.0" encoding="UTF-8" standalone="yes"?>
<Relationships xmlns="http://schemas.openxmlformats.org/package/2006/relationships"><Relationship Id="rId3" Type="http://schemas.openxmlformats.org/officeDocument/2006/relationships/package" Target="../embeddings/Planilha_do_Microsoft_Excel115.xlsx"/><Relationship Id="rId2" Type="http://schemas.microsoft.com/office/2011/relationships/chartColorStyle" Target="colors90.xml"/><Relationship Id="rId1" Type="http://schemas.microsoft.com/office/2011/relationships/chartStyle" Target="style90.xml"/></Relationships>
</file>

<file path=ppt/charts/_rels/chart116.xml.rels><?xml version="1.0" encoding="UTF-8" standalone="yes"?>
<Relationships xmlns="http://schemas.openxmlformats.org/package/2006/relationships"><Relationship Id="rId3" Type="http://schemas.openxmlformats.org/officeDocument/2006/relationships/package" Target="../embeddings/Planilha_do_Microsoft_Excel116.xlsx"/><Relationship Id="rId2" Type="http://schemas.microsoft.com/office/2011/relationships/chartColorStyle" Target="colors91.xml"/><Relationship Id="rId1" Type="http://schemas.microsoft.com/office/2011/relationships/chartStyle" Target="style91.xml"/></Relationships>
</file>

<file path=ppt/charts/_rels/chart117.xml.rels><?xml version="1.0" encoding="UTF-8" standalone="yes"?>
<Relationships xmlns="http://schemas.openxmlformats.org/package/2006/relationships"><Relationship Id="rId3" Type="http://schemas.openxmlformats.org/officeDocument/2006/relationships/package" Target="../embeddings/Planilha_do_Microsoft_Excel117.xlsx"/><Relationship Id="rId2" Type="http://schemas.microsoft.com/office/2011/relationships/chartColorStyle" Target="colors92.xml"/><Relationship Id="rId1" Type="http://schemas.microsoft.com/office/2011/relationships/chartStyle" Target="style92.xml"/></Relationships>
</file>

<file path=ppt/charts/_rels/chart118.xml.rels><?xml version="1.0" encoding="UTF-8" standalone="yes"?>
<Relationships xmlns="http://schemas.openxmlformats.org/package/2006/relationships"><Relationship Id="rId3" Type="http://schemas.openxmlformats.org/officeDocument/2006/relationships/package" Target="../embeddings/Planilha_do_Microsoft_Excel118.xlsx"/><Relationship Id="rId2" Type="http://schemas.microsoft.com/office/2011/relationships/chartColorStyle" Target="colors93.xml"/><Relationship Id="rId1" Type="http://schemas.microsoft.com/office/2011/relationships/chartStyle" Target="style93.xml"/></Relationships>
</file>

<file path=ppt/charts/_rels/chart119.xml.rels><?xml version="1.0" encoding="UTF-8" standalone="yes"?>
<Relationships xmlns="http://schemas.openxmlformats.org/package/2006/relationships"><Relationship Id="rId3" Type="http://schemas.openxmlformats.org/officeDocument/2006/relationships/package" Target="../embeddings/Planilha_do_Microsoft_Excel119.xlsx"/><Relationship Id="rId2" Type="http://schemas.microsoft.com/office/2011/relationships/chartColorStyle" Target="colors94.xml"/><Relationship Id="rId1" Type="http://schemas.microsoft.com/office/2011/relationships/chartStyle" Target="style94.xml"/></Relationships>
</file>

<file path=ppt/charts/_rels/chart12.xml.rels><?xml version="1.0" encoding="UTF-8" standalone="yes"?>
<Relationships xmlns="http://schemas.openxmlformats.org/package/2006/relationships"><Relationship Id="rId1" Type="http://schemas.openxmlformats.org/officeDocument/2006/relationships/package" Target="../embeddings/Planilha_do_Microsoft_Excel12.xlsx"/></Relationships>
</file>

<file path=ppt/charts/_rels/chart120.xml.rels><?xml version="1.0" encoding="UTF-8" standalone="yes"?>
<Relationships xmlns="http://schemas.openxmlformats.org/package/2006/relationships"><Relationship Id="rId3" Type="http://schemas.openxmlformats.org/officeDocument/2006/relationships/package" Target="../embeddings/Planilha_do_Microsoft_Excel120.xlsx"/><Relationship Id="rId2" Type="http://schemas.microsoft.com/office/2011/relationships/chartColorStyle" Target="colors95.xml"/><Relationship Id="rId1" Type="http://schemas.microsoft.com/office/2011/relationships/chartStyle" Target="style95.xml"/></Relationships>
</file>

<file path=ppt/charts/_rels/chart121.xml.rels><?xml version="1.0" encoding="UTF-8" standalone="yes"?>
<Relationships xmlns="http://schemas.openxmlformats.org/package/2006/relationships"><Relationship Id="rId1" Type="http://schemas.openxmlformats.org/officeDocument/2006/relationships/package" Target="../embeddings/Planilha_do_Microsoft_Excel121.xlsx"/></Relationships>
</file>

<file path=ppt/charts/_rels/chart122.xml.rels><?xml version="1.0" encoding="UTF-8" standalone="yes"?>
<Relationships xmlns="http://schemas.openxmlformats.org/package/2006/relationships"><Relationship Id="rId3" Type="http://schemas.openxmlformats.org/officeDocument/2006/relationships/package" Target="../embeddings/Planilha_do_Microsoft_Excel122.xlsx"/><Relationship Id="rId2" Type="http://schemas.microsoft.com/office/2011/relationships/chartColorStyle" Target="colors96.xml"/><Relationship Id="rId1" Type="http://schemas.microsoft.com/office/2011/relationships/chartStyle" Target="style96.xml"/></Relationships>
</file>

<file path=ppt/charts/_rels/chart123.xml.rels><?xml version="1.0" encoding="UTF-8" standalone="yes"?>
<Relationships xmlns="http://schemas.openxmlformats.org/package/2006/relationships"><Relationship Id="rId3" Type="http://schemas.openxmlformats.org/officeDocument/2006/relationships/package" Target="../embeddings/Planilha_do_Microsoft_Excel123.xlsx"/><Relationship Id="rId2" Type="http://schemas.microsoft.com/office/2011/relationships/chartColorStyle" Target="colors97.xml"/><Relationship Id="rId1" Type="http://schemas.microsoft.com/office/2011/relationships/chartStyle" Target="style97.xml"/></Relationships>
</file>

<file path=ppt/charts/_rels/chart124.xml.rels><?xml version="1.0" encoding="UTF-8" standalone="yes"?>
<Relationships xmlns="http://schemas.openxmlformats.org/package/2006/relationships"><Relationship Id="rId1" Type="http://schemas.openxmlformats.org/officeDocument/2006/relationships/package" Target="../embeddings/Planilha_do_Microsoft_Excel124.xlsx"/></Relationships>
</file>

<file path=ppt/charts/_rels/chart125.xml.rels><?xml version="1.0" encoding="UTF-8" standalone="yes"?>
<Relationships xmlns="http://schemas.openxmlformats.org/package/2006/relationships"><Relationship Id="rId1" Type="http://schemas.openxmlformats.org/officeDocument/2006/relationships/package" Target="../embeddings/Planilha_do_Microsoft_Excel125.xlsx"/></Relationships>
</file>

<file path=ppt/charts/_rels/chart126.xml.rels><?xml version="1.0" encoding="UTF-8" standalone="yes"?>
<Relationships xmlns="http://schemas.openxmlformats.org/package/2006/relationships"><Relationship Id="rId3" Type="http://schemas.openxmlformats.org/officeDocument/2006/relationships/package" Target="../embeddings/Planilha_do_Microsoft_Excel126.xlsx"/><Relationship Id="rId2" Type="http://schemas.microsoft.com/office/2011/relationships/chartColorStyle" Target="colors98.xml"/><Relationship Id="rId1" Type="http://schemas.microsoft.com/office/2011/relationships/chartStyle" Target="style98.xml"/></Relationships>
</file>

<file path=ppt/charts/_rels/chart127.xml.rels><?xml version="1.0" encoding="UTF-8" standalone="yes"?>
<Relationships xmlns="http://schemas.openxmlformats.org/package/2006/relationships"><Relationship Id="rId3" Type="http://schemas.openxmlformats.org/officeDocument/2006/relationships/package" Target="../embeddings/Planilha_do_Microsoft_Excel127.xlsx"/><Relationship Id="rId2" Type="http://schemas.microsoft.com/office/2011/relationships/chartColorStyle" Target="colors99.xml"/><Relationship Id="rId1" Type="http://schemas.microsoft.com/office/2011/relationships/chartStyle" Target="style99.xml"/></Relationships>
</file>

<file path=ppt/charts/_rels/chart128.xml.rels><?xml version="1.0" encoding="UTF-8" standalone="yes"?>
<Relationships xmlns="http://schemas.openxmlformats.org/package/2006/relationships"><Relationship Id="rId1" Type="http://schemas.openxmlformats.org/officeDocument/2006/relationships/package" Target="../embeddings/Planilha_do_Microsoft_Excel128.xlsx"/></Relationships>
</file>

<file path=ppt/charts/_rels/chart129.xml.rels><?xml version="1.0" encoding="UTF-8" standalone="yes"?>
<Relationships xmlns="http://schemas.openxmlformats.org/package/2006/relationships"><Relationship Id="rId1" Type="http://schemas.openxmlformats.org/officeDocument/2006/relationships/package" Target="../embeddings/Planilha_do_Microsoft_Excel129.xlsx"/></Relationships>
</file>

<file path=ppt/charts/_rels/chart13.xml.rels><?xml version="1.0" encoding="UTF-8" standalone="yes"?>
<Relationships xmlns="http://schemas.openxmlformats.org/package/2006/relationships"><Relationship Id="rId3" Type="http://schemas.openxmlformats.org/officeDocument/2006/relationships/package" Target="../embeddings/Planilha_do_Microsoft_Excel13.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1" Type="http://schemas.openxmlformats.org/officeDocument/2006/relationships/package" Target="../embeddings/Planilha_do_Microsoft_Excel130.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Planilha_do_Microsoft_Excel131.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Planilha_do_Microsoft_Excel132.xlsx"/></Relationships>
</file>

<file path=ppt/charts/_rels/chart133.xml.rels><?xml version="1.0" encoding="UTF-8" standalone="yes"?>
<Relationships xmlns="http://schemas.openxmlformats.org/package/2006/relationships"><Relationship Id="rId1" Type="http://schemas.openxmlformats.org/officeDocument/2006/relationships/package" Target="../embeddings/Planilha_do_Microsoft_Excel133.xlsx"/></Relationships>
</file>

<file path=ppt/charts/_rels/chart134.xml.rels><?xml version="1.0" encoding="UTF-8" standalone="yes"?>
<Relationships xmlns="http://schemas.openxmlformats.org/package/2006/relationships"><Relationship Id="rId1" Type="http://schemas.openxmlformats.org/officeDocument/2006/relationships/package" Target="../embeddings/Planilha_do_Microsoft_Excel134.xlsx"/></Relationships>
</file>

<file path=ppt/charts/_rels/chart135.xml.rels><?xml version="1.0" encoding="UTF-8" standalone="yes"?>
<Relationships xmlns="http://schemas.openxmlformats.org/package/2006/relationships"><Relationship Id="rId1" Type="http://schemas.openxmlformats.org/officeDocument/2006/relationships/package" Target="../embeddings/Planilha_do_Microsoft_Excel135.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Planilha_do_Microsoft_Excel136.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Planilha_do_Microsoft_Excel137.xlsx"/></Relationships>
</file>

<file path=ppt/charts/_rels/chart138.xml.rels><?xml version="1.0" encoding="UTF-8" standalone="yes"?>
<Relationships xmlns="http://schemas.openxmlformats.org/package/2006/relationships"><Relationship Id="rId3" Type="http://schemas.openxmlformats.org/officeDocument/2006/relationships/package" Target="../embeddings/Planilha_do_Microsoft_Excel138.xlsx"/><Relationship Id="rId2" Type="http://schemas.microsoft.com/office/2011/relationships/chartColorStyle" Target="colors100.xml"/><Relationship Id="rId1" Type="http://schemas.microsoft.com/office/2011/relationships/chartStyle" Target="style100.xml"/></Relationships>
</file>

<file path=ppt/charts/_rels/chart139.xml.rels><?xml version="1.0" encoding="UTF-8" standalone="yes"?>
<Relationships xmlns="http://schemas.openxmlformats.org/package/2006/relationships"><Relationship Id="rId3" Type="http://schemas.openxmlformats.org/officeDocument/2006/relationships/package" Target="../embeddings/Planilha_do_Microsoft_Excel139.xlsx"/><Relationship Id="rId2" Type="http://schemas.microsoft.com/office/2011/relationships/chartColorStyle" Target="colors101.xml"/><Relationship Id="rId1" Type="http://schemas.microsoft.com/office/2011/relationships/chartStyle" Target="style101.xml"/></Relationships>
</file>

<file path=ppt/charts/_rels/chart14.xml.rels><?xml version="1.0" encoding="UTF-8" standalone="yes"?>
<Relationships xmlns="http://schemas.openxmlformats.org/package/2006/relationships"><Relationship Id="rId3" Type="http://schemas.openxmlformats.org/officeDocument/2006/relationships/package" Target="../embeddings/Planilha_do_Microsoft_Excel14.xlsx"/><Relationship Id="rId2" Type="http://schemas.microsoft.com/office/2011/relationships/chartColorStyle" Target="colors13.xml"/><Relationship Id="rId1" Type="http://schemas.microsoft.com/office/2011/relationships/chartStyle" Target="style13.xml"/></Relationships>
</file>

<file path=ppt/charts/_rels/chart140.xml.rels><?xml version="1.0" encoding="UTF-8" standalone="yes"?>
<Relationships xmlns="http://schemas.openxmlformats.org/package/2006/relationships"><Relationship Id="rId3" Type="http://schemas.openxmlformats.org/officeDocument/2006/relationships/package" Target="../embeddings/Planilha_do_Microsoft_Excel140.xlsx"/><Relationship Id="rId2" Type="http://schemas.microsoft.com/office/2011/relationships/chartColorStyle" Target="colors102.xml"/><Relationship Id="rId1" Type="http://schemas.microsoft.com/office/2011/relationships/chartStyle" Target="style102.xml"/></Relationships>
</file>

<file path=ppt/charts/_rels/chart141.xml.rels><?xml version="1.0" encoding="UTF-8" standalone="yes"?>
<Relationships xmlns="http://schemas.openxmlformats.org/package/2006/relationships"><Relationship Id="rId3" Type="http://schemas.openxmlformats.org/officeDocument/2006/relationships/package" Target="../embeddings/Planilha_do_Microsoft_Excel141.xlsx"/><Relationship Id="rId2" Type="http://schemas.microsoft.com/office/2011/relationships/chartColorStyle" Target="colors103.xml"/><Relationship Id="rId1" Type="http://schemas.microsoft.com/office/2011/relationships/chartStyle" Target="style103.xml"/></Relationships>
</file>

<file path=ppt/charts/_rels/chart142.xml.rels><?xml version="1.0" encoding="UTF-8" standalone="yes"?>
<Relationships xmlns="http://schemas.openxmlformats.org/package/2006/relationships"><Relationship Id="rId1" Type="http://schemas.openxmlformats.org/officeDocument/2006/relationships/package" Target="../embeddings/Planilha_do_Microsoft_Excel142.xlsx"/></Relationships>
</file>

<file path=ppt/charts/_rels/chart143.xml.rels><?xml version="1.0" encoding="UTF-8" standalone="yes"?>
<Relationships xmlns="http://schemas.openxmlformats.org/package/2006/relationships"><Relationship Id="rId1" Type="http://schemas.openxmlformats.org/officeDocument/2006/relationships/package" Target="../embeddings/Planilha_do_Microsoft_Excel143.xlsx"/></Relationships>
</file>

<file path=ppt/charts/_rels/chart144.xml.rels><?xml version="1.0" encoding="UTF-8" standalone="yes"?>
<Relationships xmlns="http://schemas.openxmlformats.org/package/2006/relationships"><Relationship Id="rId1" Type="http://schemas.openxmlformats.org/officeDocument/2006/relationships/package" Target="../embeddings/Planilha_do_Microsoft_Excel144.xlsx"/></Relationships>
</file>

<file path=ppt/charts/_rels/chart145.xml.rels><?xml version="1.0" encoding="UTF-8" standalone="yes"?>
<Relationships xmlns="http://schemas.openxmlformats.org/package/2006/relationships"><Relationship Id="rId1" Type="http://schemas.openxmlformats.org/officeDocument/2006/relationships/package" Target="../embeddings/Planilha_do_Microsoft_Excel145.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Planilha_do_Microsoft_Excel146.xlsx"/></Relationships>
</file>

<file path=ppt/charts/_rels/chart147.xml.rels><?xml version="1.0" encoding="UTF-8" standalone="yes"?>
<Relationships xmlns="http://schemas.openxmlformats.org/package/2006/relationships"><Relationship Id="rId1" Type="http://schemas.openxmlformats.org/officeDocument/2006/relationships/package" Target="../embeddings/Planilha_do_Microsoft_Excel147.xlsx"/></Relationships>
</file>

<file path=ppt/charts/_rels/chart148.xml.rels><?xml version="1.0" encoding="UTF-8" standalone="yes"?>
<Relationships xmlns="http://schemas.openxmlformats.org/package/2006/relationships"><Relationship Id="rId1" Type="http://schemas.openxmlformats.org/officeDocument/2006/relationships/package" Target="../embeddings/Planilha_do_Microsoft_Excel148.xlsx"/></Relationships>
</file>

<file path=ppt/charts/_rels/chart149.xml.rels><?xml version="1.0" encoding="UTF-8" standalone="yes"?>
<Relationships xmlns="http://schemas.openxmlformats.org/package/2006/relationships"><Relationship Id="rId1" Type="http://schemas.openxmlformats.org/officeDocument/2006/relationships/package" Target="../embeddings/Planilha_do_Microsoft_Excel149.xlsx"/></Relationships>
</file>

<file path=ppt/charts/_rels/chart15.xml.rels><?xml version="1.0" encoding="UTF-8" standalone="yes"?>
<Relationships xmlns="http://schemas.openxmlformats.org/package/2006/relationships"><Relationship Id="rId3" Type="http://schemas.openxmlformats.org/officeDocument/2006/relationships/package" Target="../embeddings/Planilha_do_Microsoft_Excel15.xlsx"/><Relationship Id="rId2" Type="http://schemas.microsoft.com/office/2011/relationships/chartColorStyle" Target="colors14.xml"/><Relationship Id="rId1" Type="http://schemas.microsoft.com/office/2011/relationships/chartStyle" Target="style14.xml"/></Relationships>
</file>

<file path=ppt/charts/_rels/chart150.xml.rels><?xml version="1.0" encoding="UTF-8" standalone="yes"?>
<Relationships xmlns="http://schemas.openxmlformats.org/package/2006/relationships"><Relationship Id="rId3" Type="http://schemas.openxmlformats.org/officeDocument/2006/relationships/package" Target="../embeddings/Planilha_do_Microsoft_Excel150.xlsx"/><Relationship Id="rId2" Type="http://schemas.microsoft.com/office/2011/relationships/chartColorStyle" Target="colors104.xml"/><Relationship Id="rId1" Type="http://schemas.microsoft.com/office/2011/relationships/chartStyle" Target="style104.xml"/></Relationships>
</file>

<file path=ppt/charts/_rels/chart151.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05.xml"/><Relationship Id="rId1" Type="http://schemas.microsoft.com/office/2011/relationships/chartStyle" Target="style105.xml"/><Relationship Id="rId4" Type="http://schemas.openxmlformats.org/officeDocument/2006/relationships/package" Target="../embeddings/Planilha_do_Microsoft_Excel151.xlsx"/></Relationships>
</file>

<file path=ppt/charts/_rels/chart152.xml.rels><?xml version="1.0" encoding="UTF-8" standalone="yes"?>
<Relationships xmlns="http://schemas.openxmlformats.org/package/2006/relationships"><Relationship Id="rId3" Type="http://schemas.openxmlformats.org/officeDocument/2006/relationships/package" Target="../embeddings/Planilha_do_Microsoft_Excel152.xlsx"/><Relationship Id="rId2" Type="http://schemas.microsoft.com/office/2011/relationships/chartColorStyle" Target="colors106.xml"/><Relationship Id="rId1" Type="http://schemas.microsoft.com/office/2011/relationships/chartStyle" Target="style106.xml"/></Relationships>
</file>

<file path=ppt/charts/_rels/chart153.xml.rels><?xml version="1.0" encoding="UTF-8" standalone="yes"?>
<Relationships xmlns="http://schemas.openxmlformats.org/package/2006/relationships"><Relationship Id="rId3" Type="http://schemas.openxmlformats.org/officeDocument/2006/relationships/package" Target="../embeddings/Planilha_do_Microsoft_Excel153.xlsx"/><Relationship Id="rId2" Type="http://schemas.microsoft.com/office/2011/relationships/chartColorStyle" Target="colors107.xml"/><Relationship Id="rId1" Type="http://schemas.microsoft.com/office/2011/relationships/chartStyle" Target="style107.xml"/></Relationships>
</file>

<file path=ppt/charts/_rels/chart154.xml.rels><?xml version="1.0" encoding="UTF-8" standalone="yes"?>
<Relationships xmlns="http://schemas.openxmlformats.org/package/2006/relationships"><Relationship Id="rId3" Type="http://schemas.openxmlformats.org/officeDocument/2006/relationships/package" Target="../embeddings/Planilha_do_Microsoft_Excel154.xlsx"/><Relationship Id="rId2" Type="http://schemas.microsoft.com/office/2011/relationships/chartColorStyle" Target="colors108.xml"/><Relationship Id="rId1" Type="http://schemas.microsoft.com/office/2011/relationships/chartStyle" Target="style108.xml"/></Relationships>
</file>

<file path=ppt/charts/_rels/chart155.xml.rels><?xml version="1.0" encoding="UTF-8" standalone="yes"?>
<Relationships xmlns="http://schemas.openxmlformats.org/package/2006/relationships"><Relationship Id="rId3" Type="http://schemas.openxmlformats.org/officeDocument/2006/relationships/package" Target="../embeddings/Planilha_do_Microsoft_Excel155.xlsx"/><Relationship Id="rId2" Type="http://schemas.microsoft.com/office/2011/relationships/chartColorStyle" Target="colors109.xml"/><Relationship Id="rId1" Type="http://schemas.microsoft.com/office/2011/relationships/chartStyle" Target="style109.xml"/></Relationships>
</file>

<file path=ppt/charts/_rels/chart156.xml.rels><?xml version="1.0" encoding="UTF-8" standalone="yes"?>
<Relationships xmlns="http://schemas.openxmlformats.org/package/2006/relationships"><Relationship Id="rId3" Type="http://schemas.openxmlformats.org/officeDocument/2006/relationships/package" Target="../embeddings/Planilha_do_Microsoft_Excel156.xlsx"/><Relationship Id="rId2" Type="http://schemas.microsoft.com/office/2011/relationships/chartColorStyle" Target="colors110.xml"/><Relationship Id="rId1" Type="http://schemas.microsoft.com/office/2011/relationships/chartStyle" Target="style110.xml"/></Relationships>
</file>

<file path=ppt/charts/_rels/chart157.xml.rels><?xml version="1.0" encoding="UTF-8" standalone="yes"?>
<Relationships xmlns="http://schemas.openxmlformats.org/package/2006/relationships"><Relationship Id="rId3" Type="http://schemas.openxmlformats.org/officeDocument/2006/relationships/package" Target="../embeddings/Planilha_do_Microsoft_Excel157.xlsx"/><Relationship Id="rId2" Type="http://schemas.microsoft.com/office/2011/relationships/chartColorStyle" Target="colors111.xml"/><Relationship Id="rId1" Type="http://schemas.microsoft.com/office/2011/relationships/chartStyle" Target="style111.xml"/></Relationships>
</file>

<file path=ppt/charts/_rels/chart158.xml.rels><?xml version="1.0" encoding="UTF-8" standalone="yes"?>
<Relationships xmlns="http://schemas.openxmlformats.org/package/2006/relationships"><Relationship Id="rId3" Type="http://schemas.openxmlformats.org/officeDocument/2006/relationships/package" Target="../embeddings/Planilha_do_Microsoft_Excel158.xlsx"/><Relationship Id="rId2" Type="http://schemas.microsoft.com/office/2011/relationships/chartColorStyle" Target="colors112.xml"/><Relationship Id="rId1" Type="http://schemas.microsoft.com/office/2011/relationships/chartStyle" Target="style112.xml"/></Relationships>
</file>

<file path=ppt/charts/_rels/chart159.xml.rels><?xml version="1.0" encoding="UTF-8" standalone="yes"?>
<Relationships xmlns="http://schemas.openxmlformats.org/package/2006/relationships"><Relationship Id="rId3" Type="http://schemas.openxmlformats.org/officeDocument/2006/relationships/package" Target="../embeddings/Planilha_do_Microsoft_Excel159.xlsx"/><Relationship Id="rId2" Type="http://schemas.microsoft.com/office/2011/relationships/chartColorStyle" Target="colors113.xml"/><Relationship Id="rId1" Type="http://schemas.microsoft.com/office/2011/relationships/chartStyle" Target="style113.xml"/></Relationships>
</file>

<file path=ppt/charts/_rels/chart16.xml.rels><?xml version="1.0" encoding="UTF-8" standalone="yes"?>
<Relationships xmlns="http://schemas.openxmlformats.org/package/2006/relationships"><Relationship Id="rId3" Type="http://schemas.openxmlformats.org/officeDocument/2006/relationships/package" Target="../embeddings/Planilha_do_Microsoft_Excel16.xlsx"/><Relationship Id="rId2" Type="http://schemas.microsoft.com/office/2011/relationships/chartColorStyle" Target="colors15.xml"/><Relationship Id="rId1" Type="http://schemas.microsoft.com/office/2011/relationships/chartStyle" Target="style15.xml"/></Relationships>
</file>

<file path=ppt/charts/_rels/chart160.xml.rels><?xml version="1.0" encoding="UTF-8" standalone="yes"?>
<Relationships xmlns="http://schemas.openxmlformats.org/package/2006/relationships"><Relationship Id="rId3" Type="http://schemas.openxmlformats.org/officeDocument/2006/relationships/package" Target="../embeddings/Planilha_do_Microsoft_Excel160.xlsx"/><Relationship Id="rId2" Type="http://schemas.microsoft.com/office/2011/relationships/chartColorStyle" Target="colors114.xml"/><Relationship Id="rId1" Type="http://schemas.microsoft.com/office/2011/relationships/chartStyle" Target="style114.xml"/></Relationships>
</file>

<file path=ppt/charts/_rels/chart161.xml.rels><?xml version="1.0" encoding="UTF-8" standalone="yes"?>
<Relationships xmlns="http://schemas.openxmlformats.org/package/2006/relationships"><Relationship Id="rId3" Type="http://schemas.openxmlformats.org/officeDocument/2006/relationships/package" Target="../embeddings/Planilha_do_Microsoft_Excel161.xlsx"/><Relationship Id="rId2" Type="http://schemas.microsoft.com/office/2011/relationships/chartColorStyle" Target="colors115.xml"/><Relationship Id="rId1" Type="http://schemas.microsoft.com/office/2011/relationships/chartStyle" Target="style115.xml"/></Relationships>
</file>

<file path=ppt/charts/_rels/chart162.xml.rels><?xml version="1.0" encoding="UTF-8" standalone="yes"?>
<Relationships xmlns="http://schemas.openxmlformats.org/package/2006/relationships"><Relationship Id="rId1" Type="http://schemas.openxmlformats.org/officeDocument/2006/relationships/package" Target="../embeddings/Planilha_do_Microsoft_Excel162.xlsx"/></Relationships>
</file>

<file path=ppt/charts/_rels/chart163.xml.rels><?xml version="1.0" encoding="UTF-8" standalone="yes"?>
<Relationships xmlns="http://schemas.openxmlformats.org/package/2006/relationships"><Relationship Id="rId3" Type="http://schemas.openxmlformats.org/officeDocument/2006/relationships/package" Target="../embeddings/Planilha_do_Microsoft_Excel163.xlsx"/><Relationship Id="rId2" Type="http://schemas.microsoft.com/office/2011/relationships/chartColorStyle" Target="colors116.xml"/><Relationship Id="rId1" Type="http://schemas.microsoft.com/office/2011/relationships/chartStyle" Target="style116.xml"/></Relationships>
</file>

<file path=ppt/charts/_rels/chart164.xml.rels><?xml version="1.0" encoding="UTF-8" standalone="yes"?>
<Relationships xmlns="http://schemas.openxmlformats.org/package/2006/relationships"><Relationship Id="rId3" Type="http://schemas.openxmlformats.org/officeDocument/2006/relationships/package" Target="../embeddings/Planilha_do_Microsoft_Excel164.xlsx"/><Relationship Id="rId2" Type="http://schemas.microsoft.com/office/2011/relationships/chartColorStyle" Target="colors117.xml"/><Relationship Id="rId1" Type="http://schemas.microsoft.com/office/2011/relationships/chartStyle" Target="style117.xml"/></Relationships>
</file>

<file path=ppt/charts/_rels/chart165.xml.rels><?xml version="1.0" encoding="UTF-8" standalone="yes"?>
<Relationships xmlns="http://schemas.openxmlformats.org/package/2006/relationships"><Relationship Id="rId3" Type="http://schemas.openxmlformats.org/officeDocument/2006/relationships/package" Target="../embeddings/Planilha_do_Microsoft_Excel165.xlsx"/><Relationship Id="rId2" Type="http://schemas.microsoft.com/office/2011/relationships/chartColorStyle" Target="colors118.xml"/><Relationship Id="rId1" Type="http://schemas.microsoft.com/office/2011/relationships/chartStyle" Target="style118.xml"/></Relationships>
</file>

<file path=ppt/charts/_rels/chart166.xml.rels><?xml version="1.0" encoding="UTF-8" standalone="yes"?>
<Relationships xmlns="http://schemas.openxmlformats.org/package/2006/relationships"><Relationship Id="rId3" Type="http://schemas.openxmlformats.org/officeDocument/2006/relationships/package" Target="../embeddings/Planilha_do_Microsoft_Excel166.xlsx"/><Relationship Id="rId2" Type="http://schemas.microsoft.com/office/2011/relationships/chartColorStyle" Target="colors119.xml"/><Relationship Id="rId1" Type="http://schemas.microsoft.com/office/2011/relationships/chartStyle" Target="style119.xml"/></Relationships>
</file>

<file path=ppt/charts/_rels/chart167.xml.rels><?xml version="1.0" encoding="UTF-8" standalone="yes"?>
<Relationships xmlns="http://schemas.openxmlformats.org/package/2006/relationships"><Relationship Id="rId3" Type="http://schemas.openxmlformats.org/officeDocument/2006/relationships/package" Target="../embeddings/Planilha_do_Microsoft_Excel167.xlsx"/><Relationship Id="rId2" Type="http://schemas.microsoft.com/office/2011/relationships/chartColorStyle" Target="colors120.xml"/><Relationship Id="rId1" Type="http://schemas.microsoft.com/office/2011/relationships/chartStyle" Target="style120.xml"/></Relationships>
</file>

<file path=ppt/charts/_rels/chart168.xml.rels><?xml version="1.0" encoding="UTF-8" standalone="yes"?>
<Relationships xmlns="http://schemas.openxmlformats.org/package/2006/relationships"><Relationship Id="rId3" Type="http://schemas.openxmlformats.org/officeDocument/2006/relationships/package" Target="../embeddings/Planilha_do_Microsoft_Excel168.xlsx"/><Relationship Id="rId2" Type="http://schemas.microsoft.com/office/2011/relationships/chartColorStyle" Target="colors121.xml"/><Relationship Id="rId1" Type="http://schemas.microsoft.com/office/2011/relationships/chartStyle" Target="style121.xml"/></Relationships>
</file>

<file path=ppt/charts/_rels/chart169.xml.rels><?xml version="1.0" encoding="UTF-8" standalone="yes"?>
<Relationships xmlns="http://schemas.openxmlformats.org/package/2006/relationships"><Relationship Id="rId3" Type="http://schemas.openxmlformats.org/officeDocument/2006/relationships/package" Target="../embeddings/Planilha_do_Microsoft_Excel169.xlsx"/><Relationship Id="rId2" Type="http://schemas.microsoft.com/office/2011/relationships/chartColorStyle" Target="colors122.xml"/><Relationship Id="rId1" Type="http://schemas.microsoft.com/office/2011/relationships/chartStyle" Target="style122.xml"/></Relationships>
</file>

<file path=ppt/charts/_rels/chart17.xml.rels><?xml version="1.0" encoding="UTF-8" standalone="yes"?>
<Relationships xmlns="http://schemas.openxmlformats.org/package/2006/relationships"><Relationship Id="rId3" Type="http://schemas.openxmlformats.org/officeDocument/2006/relationships/package" Target="../embeddings/Planilha_do_Microsoft_Excel17.xlsx"/><Relationship Id="rId2" Type="http://schemas.microsoft.com/office/2011/relationships/chartColorStyle" Target="colors16.xml"/><Relationship Id="rId1" Type="http://schemas.microsoft.com/office/2011/relationships/chartStyle" Target="style16.xml"/></Relationships>
</file>

<file path=ppt/charts/_rels/chart170.xml.rels><?xml version="1.0" encoding="UTF-8" standalone="yes"?>
<Relationships xmlns="http://schemas.openxmlformats.org/package/2006/relationships"><Relationship Id="rId1" Type="http://schemas.openxmlformats.org/officeDocument/2006/relationships/package" Target="../embeddings/Planilha_do_Microsoft_Excel170.xlsx"/></Relationships>
</file>

<file path=ppt/charts/_rels/chart171.xml.rels><?xml version="1.0" encoding="UTF-8" standalone="yes"?>
<Relationships xmlns="http://schemas.openxmlformats.org/package/2006/relationships"><Relationship Id="rId3" Type="http://schemas.openxmlformats.org/officeDocument/2006/relationships/package" Target="../embeddings/Planilha_do_Microsoft_Excel171.xlsx"/><Relationship Id="rId2" Type="http://schemas.microsoft.com/office/2011/relationships/chartColorStyle" Target="colors123.xml"/><Relationship Id="rId1" Type="http://schemas.microsoft.com/office/2011/relationships/chartStyle" Target="style123.xml"/></Relationships>
</file>

<file path=ppt/charts/_rels/chart172.xml.rels><?xml version="1.0" encoding="UTF-8" standalone="yes"?>
<Relationships xmlns="http://schemas.openxmlformats.org/package/2006/relationships"><Relationship Id="rId3" Type="http://schemas.openxmlformats.org/officeDocument/2006/relationships/package" Target="../embeddings/Planilha_do_Microsoft_Excel172.xlsx"/><Relationship Id="rId2" Type="http://schemas.microsoft.com/office/2011/relationships/chartColorStyle" Target="colors124.xml"/><Relationship Id="rId1" Type="http://schemas.microsoft.com/office/2011/relationships/chartStyle" Target="style124.xml"/></Relationships>
</file>

<file path=ppt/charts/_rels/chart173.xml.rels><?xml version="1.0" encoding="UTF-8" standalone="yes"?>
<Relationships xmlns="http://schemas.openxmlformats.org/package/2006/relationships"><Relationship Id="rId1" Type="http://schemas.openxmlformats.org/officeDocument/2006/relationships/package" Target="../embeddings/Planilha_do_Microsoft_Excel173.xlsx"/></Relationships>
</file>

<file path=ppt/charts/_rels/chart174.xml.rels><?xml version="1.0" encoding="UTF-8" standalone="yes"?>
<Relationships xmlns="http://schemas.openxmlformats.org/package/2006/relationships"><Relationship Id="rId3" Type="http://schemas.openxmlformats.org/officeDocument/2006/relationships/package" Target="../embeddings/Planilha_do_Microsoft_Excel174.xlsx"/><Relationship Id="rId2" Type="http://schemas.microsoft.com/office/2011/relationships/chartColorStyle" Target="colors125.xml"/><Relationship Id="rId1" Type="http://schemas.microsoft.com/office/2011/relationships/chartStyle" Target="style125.xml"/></Relationships>
</file>

<file path=ppt/charts/_rels/chart175.xml.rels><?xml version="1.0" encoding="UTF-8" standalone="yes"?>
<Relationships xmlns="http://schemas.openxmlformats.org/package/2006/relationships"><Relationship Id="rId1" Type="http://schemas.openxmlformats.org/officeDocument/2006/relationships/package" Target="../embeddings/Planilha_do_Microsoft_Excel175.xlsx"/></Relationships>
</file>

<file path=ppt/charts/_rels/chart176.xml.rels><?xml version="1.0" encoding="UTF-8" standalone="yes"?>
<Relationships xmlns="http://schemas.openxmlformats.org/package/2006/relationships"><Relationship Id="rId1" Type="http://schemas.openxmlformats.org/officeDocument/2006/relationships/package" Target="../embeddings/Planilha_do_Microsoft_Excel176.xlsx"/></Relationships>
</file>

<file path=ppt/charts/_rels/chart177.xml.rels><?xml version="1.0" encoding="UTF-8" standalone="yes"?>
<Relationships xmlns="http://schemas.openxmlformats.org/package/2006/relationships"><Relationship Id="rId1" Type="http://schemas.openxmlformats.org/officeDocument/2006/relationships/package" Target="../embeddings/Planilha_do_Microsoft_Excel177.xlsx"/></Relationships>
</file>

<file path=ppt/charts/_rels/chart178.xml.rels><?xml version="1.0" encoding="UTF-8" standalone="yes"?>
<Relationships xmlns="http://schemas.openxmlformats.org/package/2006/relationships"><Relationship Id="rId1" Type="http://schemas.openxmlformats.org/officeDocument/2006/relationships/package" Target="../embeddings/Planilha_do_Microsoft_Excel178.xlsx"/></Relationships>
</file>

<file path=ppt/charts/_rels/chart179.xml.rels><?xml version="1.0" encoding="UTF-8" standalone="yes"?>
<Relationships xmlns="http://schemas.openxmlformats.org/package/2006/relationships"><Relationship Id="rId3" Type="http://schemas.openxmlformats.org/officeDocument/2006/relationships/package" Target="../embeddings/Planilha_do_Microsoft_Excel179.xlsx"/><Relationship Id="rId2" Type="http://schemas.microsoft.com/office/2011/relationships/chartColorStyle" Target="colors126.xml"/><Relationship Id="rId1" Type="http://schemas.microsoft.com/office/2011/relationships/chartStyle" Target="style126.xml"/></Relationships>
</file>

<file path=ppt/charts/_rels/chart18.xml.rels><?xml version="1.0" encoding="UTF-8" standalone="yes"?>
<Relationships xmlns="http://schemas.openxmlformats.org/package/2006/relationships"><Relationship Id="rId3" Type="http://schemas.openxmlformats.org/officeDocument/2006/relationships/package" Target="../embeddings/Planilha_do_Microsoft_Excel18.xlsx"/><Relationship Id="rId2" Type="http://schemas.microsoft.com/office/2011/relationships/chartColorStyle" Target="colors17.xml"/><Relationship Id="rId1" Type="http://schemas.microsoft.com/office/2011/relationships/chartStyle" Target="style17.xml"/></Relationships>
</file>

<file path=ppt/charts/_rels/chart180.xml.rels><?xml version="1.0" encoding="UTF-8" standalone="yes"?>
<Relationships xmlns="http://schemas.openxmlformats.org/package/2006/relationships"><Relationship Id="rId3" Type="http://schemas.openxmlformats.org/officeDocument/2006/relationships/package" Target="../embeddings/Planilha_do_Microsoft_Excel180.xlsx"/><Relationship Id="rId2" Type="http://schemas.microsoft.com/office/2011/relationships/chartColorStyle" Target="colors127.xml"/><Relationship Id="rId1" Type="http://schemas.microsoft.com/office/2011/relationships/chartStyle" Target="style127.xml"/></Relationships>
</file>

<file path=ppt/charts/_rels/chart181.xml.rels><?xml version="1.0" encoding="UTF-8" standalone="yes"?>
<Relationships xmlns="http://schemas.openxmlformats.org/package/2006/relationships"><Relationship Id="rId3" Type="http://schemas.openxmlformats.org/officeDocument/2006/relationships/package" Target="../embeddings/Planilha_do_Microsoft_Excel181.xlsx"/><Relationship Id="rId2" Type="http://schemas.microsoft.com/office/2011/relationships/chartColorStyle" Target="colors128.xml"/><Relationship Id="rId1" Type="http://schemas.microsoft.com/office/2011/relationships/chartStyle" Target="style128.xml"/></Relationships>
</file>

<file path=ppt/charts/_rels/chart182.xml.rels><?xml version="1.0" encoding="UTF-8" standalone="yes"?>
<Relationships xmlns="http://schemas.openxmlformats.org/package/2006/relationships"><Relationship Id="rId3" Type="http://schemas.openxmlformats.org/officeDocument/2006/relationships/package" Target="../embeddings/Planilha_do_Microsoft_Excel182.xlsx"/><Relationship Id="rId2" Type="http://schemas.microsoft.com/office/2011/relationships/chartColorStyle" Target="colors129.xml"/><Relationship Id="rId1" Type="http://schemas.microsoft.com/office/2011/relationships/chartStyle" Target="style129.xml"/></Relationships>
</file>

<file path=ppt/charts/_rels/chart183.xml.rels><?xml version="1.0" encoding="UTF-8" standalone="yes"?>
<Relationships xmlns="http://schemas.openxmlformats.org/package/2006/relationships"><Relationship Id="rId3" Type="http://schemas.openxmlformats.org/officeDocument/2006/relationships/package" Target="../embeddings/Planilha_do_Microsoft_Excel183.xlsx"/><Relationship Id="rId2" Type="http://schemas.microsoft.com/office/2011/relationships/chartColorStyle" Target="colors130.xml"/><Relationship Id="rId1" Type="http://schemas.microsoft.com/office/2011/relationships/chartStyle" Target="style130.xml"/></Relationships>
</file>

<file path=ppt/charts/_rels/chart184.xml.rels><?xml version="1.0" encoding="UTF-8" standalone="yes"?>
<Relationships xmlns="http://schemas.openxmlformats.org/package/2006/relationships"><Relationship Id="rId3" Type="http://schemas.openxmlformats.org/officeDocument/2006/relationships/package" Target="../embeddings/Planilha_do_Microsoft_Excel184.xlsx"/><Relationship Id="rId2" Type="http://schemas.microsoft.com/office/2011/relationships/chartColorStyle" Target="colors131.xml"/><Relationship Id="rId1" Type="http://schemas.microsoft.com/office/2011/relationships/chartStyle" Target="style131.xml"/></Relationships>
</file>

<file path=ppt/charts/_rels/chart185.xml.rels><?xml version="1.0" encoding="UTF-8" standalone="yes"?>
<Relationships xmlns="http://schemas.openxmlformats.org/package/2006/relationships"><Relationship Id="rId1" Type="http://schemas.openxmlformats.org/officeDocument/2006/relationships/package" Target="../embeddings/Planilha_do_Microsoft_Excel185.xlsx"/></Relationships>
</file>

<file path=ppt/charts/_rels/chart186.xml.rels><?xml version="1.0" encoding="UTF-8" standalone="yes"?>
<Relationships xmlns="http://schemas.openxmlformats.org/package/2006/relationships"><Relationship Id="rId3" Type="http://schemas.openxmlformats.org/officeDocument/2006/relationships/package" Target="../embeddings/Planilha_do_Microsoft_Excel186.xlsx"/><Relationship Id="rId2" Type="http://schemas.microsoft.com/office/2011/relationships/chartColorStyle" Target="colors132.xml"/><Relationship Id="rId1" Type="http://schemas.microsoft.com/office/2011/relationships/chartStyle" Target="style132.xml"/></Relationships>
</file>

<file path=ppt/charts/_rels/chart187.xml.rels><?xml version="1.0" encoding="UTF-8" standalone="yes"?>
<Relationships xmlns="http://schemas.openxmlformats.org/package/2006/relationships"><Relationship Id="rId1" Type="http://schemas.openxmlformats.org/officeDocument/2006/relationships/package" Target="../embeddings/Planilha_do_Microsoft_Excel187.xlsx"/></Relationships>
</file>

<file path=ppt/charts/_rels/chart188.xml.rels><?xml version="1.0" encoding="UTF-8" standalone="yes"?>
<Relationships xmlns="http://schemas.openxmlformats.org/package/2006/relationships"><Relationship Id="rId3" Type="http://schemas.openxmlformats.org/officeDocument/2006/relationships/package" Target="../embeddings/Planilha_do_Microsoft_Excel188.xlsx"/><Relationship Id="rId2" Type="http://schemas.microsoft.com/office/2011/relationships/chartColorStyle" Target="colors133.xml"/><Relationship Id="rId1" Type="http://schemas.microsoft.com/office/2011/relationships/chartStyle" Target="style133.xml"/></Relationships>
</file>

<file path=ppt/charts/_rels/chart189.xml.rels><?xml version="1.0" encoding="UTF-8" standalone="yes"?>
<Relationships xmlns="http://schemas.openxmlformats.org/package/2006/relationships"><Relationship Id="rId3" Type="http://schemas.openxmlformats.org/officeDocument/2006/relationships/package" Target="../embeddings/Planilha_do_Microsoft_Excel189.xlsx"/><Relationship Id="rId2" Type="http://schemas.microsoft.com/office/2011/relationships/chartColorStyle" Target="colors134.xml"/><Relationship Id="rId1" Type="http://schemas.microsoft.com/office/2011/relationships/chartStyle" Target="style134.xml"/></Relationships>
</file>

<file path=ppt/charts/_rels/chart19.xml.rels><?xml version="1.0" encoding="UTF-8" standalone="yes"?>
<Relationships xmlns="http://schemas.openxmlformats.org/package/2006/relationships"><Relationship Id="rId3" Type="http://schemas.openxmlformats.org/officeDocument/2006/relationships/package" Target="../embeddings/Planilha_do_Microsoft_Excel19.xlsx"/><Relationship Id="rId2" Type="http://schemas.microsoft.com/office/2011/relationships/chartColorStyle" Target="colors18.xml"/><Relationship Id="rId1" Type="http://schemas.microsoft.com/office/2011/relationships/chartStyle" Target="style18.xml"/></Relationships>
</file>

<file path=ppt/charts/_rels/chart190.xml.rels><?xml version="1.0" encoding="UTF-8" standalone="yes"?>
<Relationships xmlns="http://schemas.openxmlformats.org/package/2006/relationships"><Relationship Id="rId1" Type="http://schemas.openxmlformats.org/officeDocument/2006/relationships/package" Target="../embeddings/Planilha_do_Microsoft_Excel190.xlsx"/></Relationships>
</file>

<file path=ppt/charts/_rels/chart191.xml.rels><?xml version="1.0" encoding="UTF-8" standalone="yes"?>
<Relationships xmlns="http://schemas.openxmlformats.org/package/2006/relationships"><Relationship Id="rId1" Type="http://schemas.openxmlformats.org/officeDocument/2006/relationships/package" Target="../embeddings/Planilha_do_Microsoft_Excel191.xlsx"/></Relationships>
</file>

<file path=ppt/charts/_rels/chart192.xml.rels><?xml version="1.0" encoding="UTF-8" standalone="yes"?>
<Relationships xmlns="http://schemas.openxmlformats.org/package/2006/relationships"><Relationship Id="rId3" Type="http://schemas.openxmlformats.org/officeDocument/2006/relationships/package" Target="../embeddings/Planilha_do_Microsoft_Excel192.xlsx"/><Relationship Id="rId2" Type="http://schemas.microsoft.com/office/2011/relationships/chartColorStyle" Target="colors135.xml"/><Relationship Id="rId1" Type="http://schemas.microsoft.com/office/2011/relationships/chartStyle" Target="style135.xml"/></Relationships>
</file>

<file path=ppt/charts/_rels/chart193.xml.rels><?xml version="1.0" encoding="UTF-8" standalone="yes"?>
<Relationships xmlns="http://schemas.openxmlformats.org/package/2006/relationships"><Relationship Id="rId1" Type="http://schemas.openxmlformats.org/officeDocument/2006/relationships/package" Target="../embeddings/Planilha_do_Microsoft_Excel193.xlsx"/></Relationships>
</file>

<file path=ppt/charts/_rels/chart194.xml.rels><?xml version="1.0" encoding="UTF-8" standalone="yes"?>
<Relationships xmlns="http://schemas.openxmlformats.org/package/2006/relationships"><Relationship Id="rId1" Type="http://schemas.openxmlformats.org/officeDocument/2006/relationships/package" Target="../embeddings/Planilha_do_Microsoft_Excel194.xlsx"/></Relationships>
</file>

<file path=ppt/charts/_rels/chart195.xml.rels><?xml version="1.0" encoding="UTF-8" standalone="yes"?>
<Relationships xmlns="http://schemas.openxmlformats.org/package/2006/relationships"><Relationship Id="rId1" Type="http://schemas.openxmlformats.org/officeDocument/2006/relationships/package" Target="../embeddings/Planilha_do_Microsoft_Excel195.xlsx"/></Relationships>
</file>

<file path=ppt/charts/_rels/chart196.xml.rels><?xml version="1.0" encoding="UTF-8" standalone="yes"?>
<Relationships xmlns="http://schemas.openxmlformats.org/package/2006/relationships"><Relationship Id="rId1" Type="http://schemas.openxmlformats.org/officeDocument/2006/relationships/package" Target="../embeddings/Planilha_do_Microsoft_Excel196.xlsx"/></Relationships>
</file>

<file path=ppt/charts/_rels/chart197.xml.rels><?xml version="1.0" encoding="UTF-8" standalone="yes"?>
<Relationships xmlns="http://schemas.openxmlformats.org/package/2006/relationships"><Relationship Id="rId3" Type="http://schemas.openxmlformats.org/officeDocument/2006/relationships/package" Target="../embeddings/Planilha_do_Microsoft_Excel197.xlsx"/><Relationship Id="rId2" Type="http://schemas.microsoft.com/office/2011/relationships/chartColorStyle" Target="colors136.xml"/><Relationship Id="rId1" Type="http://schemas.microsoft.com/office/2011/relationships/chartStyle" Target="style136.xml"/></Relationships>
</file>

<file path=ppt/charts/_rels/chart198.xml.rels><?xml version="1.0" encoding="UTF-8" standalone="yes"?>
<Relationships xmlns="http://schemas.openxmlformats.org/package/2006/relationships"><Relationship Id="rId3" Type="http://schemas.openxmlformats.org/officeDocument/2006/relationships/package" Target="../embeddings/Planilha_do_Microsoft_Excel198.xlsx"/><Relationship Id="rId2" Type="http://schemas.microsoft.com/office/2011/relationships/chartColorStyle" Target="colors137.xml"/><Relationship Id="rId1" Type="http://schemas.microsoft.com/office/2011/relationships/chartStyle" Target="style137.xml"/></Relationships>
</file>

<file path=ppt/charts/_rels/chart199.xml.rels><?xml version="1.0" encoding="UTF-8" standalone="yes"?>
<Relationships xmlns="http://schemas.openxmlformats.org/package/2006/relationships"><Relationship Id="rId3" Type="http://schemas.openxmlformats.org/officeDocument/2006/relationships/package" Target="../embeddings/Planilha_do_Microsoft_Excel199.xlsx"/><Relationship Id="rId2" Type="http://schemas.microsoft.com/office/2011/relationships/chartColorStyle" Target="colors138.xml"/><Relationship Id="rId1" Type="http://schemas.microsoft.com/office/2011/relationships/chartStyle" Target="style138.xml"/></Relationships>
</file>

<file path=ppt/charts/_rels/chart2.xml.rels><?xml version="1.0" encoding="UTF-8" standalone="yes"?>
<Relationships xmlns="http://schemas.openxmlformats.org/package/2006/relationships"><Relationship Id="rId3" Type="http://schemas.openxmlformats.org/officeDocument/2006/relationships/package" Target="../embeddings/Planilha_do_Microsoft_Excel2.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Planilha_do_Microsoft_Excel20.xlsx"/><Relationship Id="rId2" Type="http://schemas.microsoft.com/office/2011/relationships/chartColorStyle" Target="colors19.xml"/><Relationship Id="rId1" Type="http://schemas.microsoft.com/office/2011/relationships/chartStyle" Target="style19.xml"/></Relationships>
</file>

<file path=ppt/charts/_rels/chart200.xml.rels><?xml version="1.0" encoding="UTF-8" standalone="yes"?>
<Relationships xmlns="http://schemas.openxmlformats.org/package/2006/relationships"><Relationship Id="rId3" Type="http://schemas.openxmlformats.org/officeDocument/2006/relationships/package" Target="../embeddings/Planilha_do_Microsoft_Excel200.xlsx"/><Relationship Id="rId2" Type="http://schemas.microsoft.com/office/2011/relationships/chartColorStyle" Target="colors139.xml"/><Relationship Id="rId1" Type="http://schemas.microsoft.com/office/2011/relationships/chartStyle" Target="style139.xml"/></Relationships>
</file>

<file path=ppt/charts/_rels/chart201.xml.rels><?xml version="1.0" encoding="UTF-8" standalone="yes"?>
<Relationships xmlns="http://schemas.openxmlformats.org/package/2006/relationships"><Relationship Id="rId3" Type="http://schemas.openxmlformats.org/officeDocument/2006/relationships/package" Target="../embeddings/Planilha_do_Microsoft_Excel201.xlsx"/><Relationship Id="rId2" Type="http://schemas.microsoft.com/office/2011/relationships/chartColorStyle" Target="colors140.xml"/><Relationship Id="rId1" Type="http://schemas.microsoft.com/office/2011/relationships/chartStyle" Target="style140.xml"/></Relationships>
</file>

<file path=ppt/charts/_rels/chart202.xml.rels><?xml version="1.0" encoding="UTF-8" standalone="yes"?>
<Relationships xmlns="http://schemas.openxmlformats.org/package/2006/relationships"><Relationship Id="rId3" Type="http://schemas.openxmlformats.org/officeDocument/2006/relationships/package" Target="../embeddings/Planilha_do_Microsoft_Excel202.xlsx"/><Relationship Id="rId2" Type="http://schemas.microsoft.com/office/2011/relationships/chartColorStyle" Target="colors141.xml"/><Relationship Id="rId1" Type="http://schemas.microsoft.com/office/2011/relationships/chartStyle" Target="style141.xml"/></Relationships>
</file>

<file path=ppt/charts/_rels/chart203.xml.rels><?xml version="1.0" encoding="UTF-8" standalone="yes"?>
<Relationships xmlns="http://schemas.openxmlformats.org/package/2006/relationships"><Relationship Id="rId3" Type="http://schemas.openxmlformats.org/officeDocument/2006/relationships/package" Target="../embeddings/Planilha_do_Microsoft_Excel203.xlsx"/><Relationship Id="rId2" Type="http://schemas.microsoft.com/office/2011/relationships/chartColorStyle" Target="colors142.xml"/><Relationship Id="rId1" Type="http://schemas.microsoft.com/office/2011/relationships/chartStyle" Target="style142.xml"/></Relationships>
</file>

<file path=ppt/charts/_rels/chart204.xml.rels><?xml version="1.0" encoding="UTF-8" standalone="yes"?>
<Relationships xmlns="http://schemas.openxmlformats.org/package/2006/relationships"><Relationship Id="rId3" Type="http://schemas.openxmlformats.org/officeDocument/2006/relationships/package" Target="../embeddings/Planilha_do_Microsoft_Excel204.xlsx"/><Relationship Id="rId2" Type="http://schemas.microsoft.com/office/2011/relationships/chartColorStyle" Target="colors143.xml"/><Relationship Id="rId1" Type="http://schemas.microsoft.com/office/2011/relationships/chartStyle" Target="style143.xml"/></Relationships>
</file>

<file path=ppt/charts/_rels/chart205.xml.rels><?xml version="1.0" encoding="UTF-8" standalone="yes"?>
<Relationships xmlns="http://schemas.openxmlformats.org/package/2006/relationships"><Relationship Id="rId3" Type="http://schemas.openxmlformats.org/officeDocument/2006/relationships/package" Target="../embeddings/Planilha_do_Microsoft_Excel205.xlsx"/><Relationship Id="rId2" Type="http://schemas.microsoft.com/office/2011/relationships/chartColorStyle" Target="colors144.xml"/><Relationship Id="rId1" Type="http://schemas.microsoft.com/office/2011/relationships/chartStyle" Target="style144.xml"/></Relationships>
</file>

<file path=ppt/charts/_rels/chart206.xml.rels><?xml version="1.0" encoding="UTF-8" standalone="yes"?>
<Relationships xmlns="http://schemas.openxmlformats.org/package/2006/relationships"><Relationship Id="rId3" Type="http://schemas.openxmlformats.org/officeDocument/2006/relationships/package" Target="../embeddings/Planilha_do_Microsoft_Excel206.xlsx"/><Relationship Id="rId2" Type="http://schemas.microsoft.com/office/2011/relationships/chartColorStyle" Target="colors145.xml"/><Relationship Id="rId1" Type="http://schemas.microsoft.com/office/2011/relationships/chartStyle" Target="style145.xml"/></Relationships>
</file>

<file path=ppt/charts/_rels/chart207.xml.rels><?xml version="1.0" encoding="UTF-8" standalone="yes"?>
<Relationships xmlns="http://schemas.openxmlformats.org/package/2006/relationships"><Relationship Id="rId3" Type="http://schemas.openxmlformats.org/officeDocument/2006/relationships/package" Target="../embeddings/Planilha_do_Microsoft_Excel207.xlsx"/><Relationship Id="rId2" Type="http://schemas.microsoft.com/office/2011/relationships/chartColorStyle" Target="colors146.xml"/><Relationship Id="rId1" Type="http://schemas.microsoft.com/office/2011/relationships/chartStyle" Target="style146.xml"/></Relationships>
</file>

<file path=ppt/charts/_rels/chart208.xml.rels><?xml version="1.0" encoding="UTF-8" standalone="yes"?>
<Relationships xmlns="http://schemas.openxmlformats.org/package/2006/relationships"><Relationship Id="rId3" Type="http://schemas.openxmlformats.org/officeDocument/2006/relationships/package" Target="../embeddings/Planilha_do_Microsoft_Excel208.xlsx"/><Relationship Id="rId2" Type="http://schemas.microsoft.com/office/2011/relationships/chartColorStyle" Target="colors147.xml"/><Relationship Id="rId1" Type="http://schemas.microsoft.com/office/2011/relationships/chartStyle" Target="style147.xml"/></Relationships>
</file>

<file path=ppt/charts/_rels/chart209.xml.rels><?xml version="1.0" encoding="UTF-8" standalone="yes"?>
<Relationships xmlns="http://schemas.openxmlformats.org/package/2006/relationships"><Relationship Id="rId3" Type="http://schemas.openxmlformats.org/officeDocument/2006/relationships/package" Target="../embeddings/Planilha_do_Microsoft_Excel209.xlsx"/><Relationship Id="rId2" Type="http://schemas.microsoft.com/office/2011/relationships/chartColorStyle" Target="colors148.xml"/><Relationship Id="rId1" Type="http://schemas.microsoft.com/office/2011/relationships/chartStyle" Target="style148.xml"/></Relationships>
</file>

<file path=ppt/charts/_rels/chart21.xml.rels><?xml version="1.0" encoding="UTF-8" standalone="yes"?>
<Relationships xmlns="http://schemas.openxmlformats.org/package/2006/relationships"><Relationship Id="rId3" Type="http://schemas.openxmlformats.org/officeDocument/2006/relationships/package" Target="../embeddings/Planilha_do_Microsoft_Excel21.xlsx"/><Relationship Id="rId2" Type="http://schemas.microsoft.com/office/2011/relationships/chartColorStyle" Target="colors20.xml"/><Relationship Id="rId1" Type="http://schemas.microsoft.com/office/2011/relationships/chartStyle" Target="style20.xml"/></Relationships>
</file>

<file path=ppt/charts/_rels/chart210.xml.rels><?xml version="1.0" encoding="UTF-8" standalone="yes"?>
<Relationships xmlns="http://schemas.openxmlformats.org/package/2006/relationships"><Relationship Id="rId3" Type="http://schemas.openxmlformats.org/officeDocument/2006/relationships/package" Target="../embeddings/Planilha_do_Microsoft_Excel210.xlsx"/><Relationship Id="rId2" Type="http://schemas.microsoft.com/office/2011/relationships/chartColorStyle" Target="colors149.xml"/><Relationship Id="rId1" Type="http://schemas.microsoft.com/office/2011/relationships/chartStyle" Target="style149.xml"/></Relationships>
</file>

<file path=ppt/charts/_rels/chart211.xml.rels><?xml version="1.0" encoding="UTF-8" standalone="yes"?>
<Relationships xmlns="http://schemas.openxmlformats.org/package/2006/relationships"><Relationship Id="rId3" Type="http://schemas.openxmlformats.org/officeDocument/2006/relationships/package" Target="../embeddings/Planilha_do_Microsoft_Excel211.xlsx"/><Relationship Id="rId2" Type="http://schemas.microsoft.com/office/2011/relationships/chartColorStyle" Target="colors150.xml"/><Relationship Id="rId1" Type="http://schemas.microsoft.com/office/2011/relationships/chartStyle" Target="style150.xml"/></Relationships>
</file>

<file path=ppt/charts/_rels/chart212.xml.rels><?xml version="1.0" encoding="UTF-8" standalone="yes"?>
<Relationships xmlns="http://schemas.openxmlformats.org/package/2006/relationships"><Relationship Id="rId3" Type="http://schemas.openxmlformats.org/officeDocument/2006/relationships/package" Target="../embeddings/Planilha_do_Microsoft_Excel212.xlsx"/><Relationship Id="rId2" Type="http://schemas.microsoft.com/office/2011/relationships/chartColorStyle" Target="colors151.xml"/><Relationship Id="rId1" Type="http://schemas.microsoft.com/office/2011/relationships/chartStyle" Target="style151.xml"/></Relationships>
</file>

<file path=ppt/charts/_rels/chart213.xml.rels><?xml version="1.0" encoding="UTF-8" standalone="yes"?>
<Relationships xmlns="http://schemas.openxmlformats.org/package/2006/relationships"><Relationship Id="rId3" Type="http://schemas.openxmlformats.org/officeDocument/2006/relationships/package" Target="../embeddings/Planilha_do_Microsoft_Excel213.xlsx"/><Relationship Id="rId2" Type="http://schemas.microsoft.com/office/2011/relationships/chartColorStyle" Target="colors152.xml"/><Relationship Id="rId1" Type="http://schemas.microsoft.com/office/2011/relationships/chartStyle" Target="style152.xml"/></Relationships>
</file>

<file path=ppt/charts/_rels/chart214.xml.rels><?xml version="1.0" encoding="UTF-8" standalone="yes"?>
<Relationships xmlns="http://schemas.openxmlformats.org/package/2006/relationships"><Relationship Id="rId3" Type="http://schemas.openxmlformats.org/officeDocument/2006/relationships/package" Target="../embeddings/Planilha_do_Microsoft_Excel214.xlsx"/><Relationship Id="rId2" Type="http://schemas.microsoft.com/office/2011/relationships/chartColorStyle" Target="colors153.xml"/><Relationship Id="rId1" Type="http://schemas.microsoft.com/office/2011/relationships/chartStyle" Target="style153.xml"/></Relationships>
</file>

<file path=ppt/charts/_rels/chart215.xml.rels><?xml version="1.0" encoding="UTF-8" standalone="yes"?>
<Relationships xmlns="http://schemas.openxmlformats.org/package/2006/relationships"><Relationship Id="rId3" Type="http://schemas.openxmlformats.org/officeDocument/2006/relationships/package" Target="../embeddings/Planilha_do_Microsoft_Excel215.xlsx"/><Relationship Id="rId2" Type="http://schemas.microsoft.com/office/2011/relationships/chartColorStyle" Target="colors154.xml"/><Relationship Id="rId1" Type="http://schemas.microsoft.com/office/2011/relationships/chartStyle" Target="style154.xml"/></Relationships>
</file>

<file path=ppt/charts/_rels/chart216.xml.rels><?xml version="1.0" encoding="UTF-8" standalone="yes"?>
<Relationships xmlns="http://schemas.openxmlformats.org/package/2006/relationships"><Relationship Id="rId3" Type="http://schemas.openxmlformats.org/officeDocument/2006/relationships/package" Target="../embeddings/Planilha_do_Microsoft_Excel216.xlsx"/><Relationship Id="rId2" Type="http://schemas.microsoft.com/office/2011/relationships/chartColorStyle" Target="colors155.xml"/><Relationship Id="rId1" Type="http://schemas.microsoft.com/office/2011/relationships/chartStyle" Target="style155.xml"/></Relationships>
</file>

<file path=ppt/charts/_rels/chart217.xml.rels><?xml version="1.0" encoding="UTF-8" standalone="yes"?>
<Relationships xmlns="http://schemas.openxmlformats.org/package/2006/relationships"><Relationship Id="rId3" Type="http://schemas.openxmlformats.org/officeDocument/2006/relationships/package" Target="../embeddings/Planilha_do_Microsoft_Excel217.xlsx"/><Relationship Id="rId2" Type="http://schemas.microsoft.com/office/2011/relationships/chartColorStyle" Target="colors156.xml"/><Relationship Id="rId1" Type="http://schemas.microsoft.com/office/2011/relationships/chartStyle" Target="style156.xml"/></Relationships>
</file>

<file path=ppt/charts/_rels/chart218.xml.rels><?xml version="1.0" encoding="UTF-8" standalone="yes"?>
<Relationships xmlns="http://schemas.openxmlformats.org/package/2006/relationships"><Relationship Id="rId1" Type="http://schemas.openxmlformats.org/officeDocument/2006/relationships/package" Target="../embeddings/Planilha_do_Microsoft_Excel218.xlsx"/></Relationships>
</file>

<file path=ppt/charts/_rels/chart219.xml.rels><?xml version="1.0" encoding="UTF-8" standalone="yes"?>
<Relationships xmlns="http://schemas.openxmlformats.org/package/2006/relationships"><Relationship Id="rId3" Type="http://schemas.openxmlformats.org/officeDocument/2006/relationships/package" Target="../embeddings/Planilha_do_Microsoft_Excel219.xlsx"/><Relationship Id="rId2" Type="http://schemas.microsoft.com/office/2011/relationships/chartColorStyle" Target="colors157.xml"/><Relationship Id="rId1" Type="http://schemas.microsoft.com/office/2011/relationships/chartStyle" Target="style157.xml"/></Relationships>
</file>

<file path=ppt/charts/_rels/chart22.xml.rels><?xml version="1.0" encoding="UTF-8" standalone="yes"?>
<Relationships xmlns="http://schemas.openxmlformats.org/package/2006/relationships"><Relationship Id="rId3" Type="http://schemas.openxmlformats.org/officeDocument/2006/relationships/package" Target="../embeddings/Planilha_do_Microsoft_Excel22.xlsx"/><Relationship Id="rId2" Type="http://schemas.microsoft.com/office/2011/relationships/chartColorStyle" Target="colors21.xml"/><Relationship Id="rId1" Type="http://schemas.microsoft.com/office/2011/relationships/chartStyle" Target="style21.xml"/></Relationships>
</file>

<file path=ppt/charts/_rels/chart220.xml.rels><?xml version="1.0" encoding="UTF-8" standalone="yes"?>
<Relationships xmlns="http://schemas.openxmlformats.org/package/2006/relationships"><Relationship Id="rId1" Type="http://schemas.openxmlformats.org/officeDocument/2006/relationships/package" Target="../embeddings/Planilha_do_Microsoft_Excel220.xlsx"/></Relationships>
</file>

<file path=ppt/charts/_rels/chart221.xml.rels><?xml version="1.0" encoding="UTF-8" standalone="yes"?>
<Relationships xmlns="http://schemas.openxmlformats.org/package/2006/relationships"><Relationship Id="rId3" Type="http://schemas.openxmlformats.org/officeDocument/2006/relationships/package" Target="../embeddings/Planilha_do_Microsoft_Excel221.xlsx"/><Relationship Id="rId2" Type="http://schemas.microsoft.com/office/2011/relationships/chartColorStyle" Target="colors158.xml"/><Relationship Id="rId1" Type="http://schemas.microsoft.com/office/2011/relationships/chartStyle" Target="style158.xml"/></Relationships>
</file>

<file path=ppt/charts/_rels/chart222.xml.rels><?xml version="1.0" encoding="UTF-8" standalone="yes"?>
<Relationships xmlns="http://schemas.openxmlformats.org/package/2006/relationships"><Relationship Id="rId3" Type="http://schemas.openxmlformats.org/officeDocument/2006/relationships/package" Target="../embeddings/Planilha_do_Microsoft_Excel222.xlsx"/><Relationship Id="rId2" Type="http://schemas.microsoft.com/office/2011/relationships/chartColorStyle" Target="colors159.xml"/><Relationship Id="rId1" Type="http://schemas.microsoft.com/office/2011/relationships/chartStyle" Target="style159.xml"/></Relationships>
</file>

<file path=ppt/charts/_rels/chart223.xml.rels><?xml version="1.0" encoding="UTF-8" standalone="yes"?>
<Relationships xmlns="http://schemas.openxmlformats.org/package/2006/relationships"><Relationship Id="rId1" Type="http://schemas.openxmlformats.org/officeDocument/2006/relationships/package" Target="../embeddings/Planilha_do_Microsoft_Excel223.xlsx"/></Relationships>
</file>

<file path=ppt/charts/_rels/chart23.xml.rels><?xml version="1.0" encoding="UTF-8" standalone="yes"?>
<Relationships xmlns="http://schemas.openxmlformats.org/package/2006/relationships"><Relationship Id="rId3" Type="http://schemas.openxmlformats.org/officeDocument/2006/relationships/package" Target="../embeddings/Planilha_do_Microsoft_Excel23.xlsx"/><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package" Target="../embeddings/Planilha_do_Microsoft_Excel24.xlsx"/><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package" Target="../embeddings/Planilha_do_Microsoft_Excel25.xlsx"/><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package" Target="../embeddings/Planilha_do_Microsoft_Excel26.xlsx"/><Relationship Id="rId2" Type="http://schemas.microsoft.com/office/2011/relationships/chartColorStyle" Target="colors25.xml"/><Relationship Id="rId1" Type="http://schemas.microsoft.com/office/2011/relationships/chartStyle" Target="style25.xml"/></Relationships>
</file>

<file path=ppt/charts/_rels/chart27.xml.rels><?xml version="1.0" encoding="UTF-8" standalone="yes"?>
<Relationships xmlns="http://schemas.openxmlformats.org/package/2006/relationships"><Relationship Id="rId3" Type="http://schemas.openxmlformats.org/officeDocument/2006/relationships/package" Target="../embeddings/Planilha_do_Microsoft_Excel27.xlsx"/><Relationship Id="rId2" Type="http://schemas.microsoft.com/office/2011/relationships/chartColorStyle" Target="colors26.xml"/><Relationship Id="rId1" Type="http://schemas.microsoft.com/office/2011/relationships/chartStyle" Target="style26.xml"/></Relationships>
</file>

<file path=ppt/charts/_rels/chart28.xml.rels><?xml version="1.0" encoding="UTF-8" standalone="yes"?>
<Relationships xmlns="http://schemas.openxmlformats.org/package/2006/relationships"><Relationship Id="rId3" Type="http://schemas.openxmlformats.org/officeDocument/2006/relationships/package" Target="../embeddings/Planilha_do_Microsoft_Excel28.xlsx"/><Relationship Id="rId2" Type="http://schemas.microsoft.com/office/2011/relationships/chartColorStyle" Target="colors27.xml"/><Relationship Id="rId1" Type="http://schemas.microsoft.com/office/2011/relationships/chartStyle" Target="style27.xml"/></Relationships>
</file>

<file path=ppt/charts/_rels/chart29.xml.rels><?xml version="1.0" encoding="UTF-8" standalone="yes"?>
<Relationships xmlns="http://schemas.openxmlformats.org/package/2006/relationships"><Relationship Id="rId3" Type="http://schemas.openxmlformats.org/officeDocument/2006/relationships/package" Target="../embeddings/Planilha_do_Microsoft_Excel29.xlsx"/><Relationship Id="rId2" Type="http://schemas.microsoft.com/office/2011/relationships/chartColorStyle" Target="colors28.xml"/><Relationship Id="rId1" Type="http://schemas.microsoft.com/office/2011/relationships/chartStyle" Target="style28.xml"/></Relationships>
</file>

<file path=ppt/charts/_rels/chart3.xml.rels><?xml version="1.0" encoding="UTF-8" standalone="yes"?>
<Relationships xmlns="http://schemas.openxmlformats.org/package/2006/relationships"><Relationship Id="rId3" Type="http://schemas.openxmlformats.org/officeDocument/2006/relationships/package" Target="../embeddings/Planilha_do_Microsoft_Excel3.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Planilha_do_Microsoft_Excel30.xlsx"/><Relationship Id="rId2" Type="http://schemas.microsoft.com/office/2011/relationships/chartColorStyle" Target="colors29.xml"/><Relationship Id="rId1" Type="http://schemas.microsoft.com/office/2011/relationships/chartStyle" Target="style29.xml"/></Relationships>
</file>

<file path=ppt/charts/_rels/chart31.xml.rels><?xml version="1.0" encoding="UTF-8" standalone="yes"?>
<Relationships xmlns="http://schemas.openxmlformats.org/package/2006/relationships"><Relationship Id="rId3" Type="http://schemas.openxmlformats.org/officeDocument/2006/relationships/package" Target="../embeddings/Planilha_do_Microsoft_Excel31.xlsx"/><Relationship Id="rId2" Type="http://schemas.microsoft.com/office/2011/relationships/chartColorStyle" Target="colors30.xml"/><Relationship Id="rId1" Type="http://schemas.microsoft.com/office/2011/relationships/chartStyle" Target="style30.xml"/></Relationships>
</file>

<file path=ppt/charts/_rels/chart32.xml.rels><?xml version="1.0" encoding="UTF-8" standalone="yes"?>
<Relationships xmlns="http://schemas.openxmlformats.org/package/2006/relationships"><Relationship Id="rId3" Type="http://schemas.openxmlformats.org/officeDocument/2006/relationships/package" Target="../embeddings/Planilha_do_Microsoft_Excel32.xlsx"/><Relationship Id="rId2" Type="http://schemas.microsoft.com/office/2011/relationships/chartColorStyle" Target="colors31.xml"/><Relationship Id="rId1" Type="http://schemas.microsoft.com/office/2011/relationships/chartStyle" Target="style31.xml"/></Relationships>
</file>

<file path=ppt/charts/_rels/chart33.xml.rels><?xml version="1.0" encoding="UTF-8" standalone="yes"?>
<Relationships xmlns="http://schemas.openxmlformats.org/package/2006/relationships"><Relationship Id="rId3" Type="http://schemas.openxmlformats.org/officeDocument/2006/relationships/package" Target="../embeddings/Planilha_do_Microsoft_Excel33.xlsx"/><Relationship Id="rId2" Type="http://schemas.microsoft.com/office/2011/relationships/chartColorStyle" Target="colors32.xml"/><Relationship Id="rId1" Type="http://schemas.microsoft.com/office/2011/relationships/chartStyle" Target="style32.xml"/></Relationships>
</file>

<file path=ppt/charts/_rels/chart34.xml.rels><?xml version="1.0" encoding="UTF-8" standalone="yes"?>
<Relationships xmlns="http://schemas.openxmlformats.org/package/2006/relationships"><Relationship Id="rId3" Type="http://schemas.openxmlformats.org/officeDocument/2006/relationships/package" Target="../embeddings/Planilha_do_Microsoft_Excel34.xlsx"/><Relationship Id="rId2" Type="http://schemas.microsoft.com/office/2011/relationships/chartColorStyle" Target="colors33.xml"/><Relationship Id="rId1" Type="http://schemas.microsoft.com/office/2011/relationships/chartStyle" Target="style33.xml"/></Relationships>
</file>

<file path=ppt/charts/_rels/chart35.xml.rels><?xml version="1.0" encoding="UTF-8" standalone="yes"?>
<Relationships xmlns="http://schemas.openxmlformats.org/package/2006/relationships"><Relationship Id="rId3" Type="http://schemas.openxmlformats.org/officeDocument/2006/relationships/package" Target="../embeddings/Planilha_do_Microsoft_Excel35.xlsx"/><Relationship Id="rId2" Type="http://schemas.microsoft.com/office/2011/relationships/chartColorStyle" Target="colors34.xml"/><Relationship Id="rId1" Type="http://schemas.microsoft.com/office/2011/relationships/chartStyle" Target="style34.xml"/></Relationships>
</file>

<file path=ppt/charts/_rels/chart36.xml.rels><?xml version="1.0" encoding="UTF-8" standalone="yes"?>
<Relationships xmlns="http://schemas.openxmlformats.org/package/2006/relationships"><Relationship Id="rId3" Type="http://schemas.openxmlformats.org/officeDocument/2006/relationships/package" Target="../embeddings/Planilha_do_Microsoft_Excel36.xlsx"/><Relationship Id="rId2" Type="http://schemas.microsoft.com/office/2011/relationships/chartColorStyle" Target="colors35.xml"/><Relationship Id="rId1" Type="http://schemas.microsoft.com/office/2011/relationships/chartStyle" Target="style35.xml"/></Relationships>
</file>

<file path=ppt/charts/_rels/chart37.xml.rels><?xml version="1.0" encoding="UTF-8" standalone="yes"?>
<Relationships xmlns="http://schemas.openxmlformats.org/package/2006/relationships"><Relationship Id="rId3" Type="http://schemas.openxmlformats.org/officeDocument/2006/relationships/package" Target="../embeddings/Planilha_do_Microsoft_Excel37.xlsx"/><Relationship Id="rId2" Type="http://schemas.microsoft.com/office/2011/relationships/chartColorStyle" Target="colors36.xml"/><Relationship Id="rId1" Type="http://schemas.microsoft.com/office/2011/relationships/chartStyle" Target="style36.xml"/></Relationships>
</file>

<file path=ppt/charts/_rels/chart38.xml.rels><?xml version="1.0" encoding="UTF-8" standalone="yes"?>
<Relationships xmlns="http://schemas.openxmlformats.org/package/2006/relationships"><Relationship Id="rId3" Type="http://schemas.openxmlformats.org/officeDocument/2006/relationships/package" Target="../embeddings/Planilha_do_Microsoft_Excel38.xlsx"/><Relationship Id="rId2" Type="http://schemas.microsoft.com/office/2011/relationships/chartColorStyle" Target="colors37.xml"/><Relationship Id="rId1" Type="http://schemas.microsoft.com/office/2011/relationships/chartStyle" Target="style37.xml"/></Relationships>
</file>

<file path=ppt/charts/_rels/chart39.xml.rels><?xml version="1.0" encoding="UTF-8" standalone="yes"?>
<Relationships xmlns="http://schemas.openxmlformats.org/package/2006/relationships"><Relationship Id="rId3" Type="http://schemas.openxmlformats.org/officeDocument/2006/relationships/package" Target="../embeddings/Planilha_do_Microsoft_Excel39.xlsx"/><Relationship Id="rId2" Type="http://schemas.microsoft.com/office/2011/relationships/chartColorStyle" Target="colors38.xml"/><Relationship Id="rId1" Type="http://schemas.microsoft.com/office/2011/relationships/chartStyle" Target="style38.xml"/></Relationships>
</file>

<file path=ppt/charts/_rels/chart4.xml.rels><?xml version="1.0" encoding="UTF-8" standalone="yes"?>
<Relationships xmlns="http://schemas.openxmlformats.org/package/2006/relationships"><Relationship Id="rId3" Type="http://schemas.openxmlformats.org/officeDocument/2006/relationships/package" Target="../embeddings/Planilha_do_Microsoft_Excel4.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Planilha_do_Microsoft_Excel40.xlsx"/><Relationship Id="rId2" Type="http://schemas.microsoft.com/office/2011/relationships/chartColorStyle" Target="colors39.xml"/><Relationship Id="rId1" Type="http://schemas.microsoft.com/office/2011/relationships/chartStyle" Target="style39.xml"/></Relationships>
</file>

<file path=ppt/charts/_rels/chart41.xml.rels><?xml version="1.0" encoding="UTF-8" standalone="yes"?>
<Relationships xmlns="http://schemas.openxmlformats.org/package/2006/relationships"><Relationship Id="rId3" Type="http://schemas.openxmlformats.org/officeDocument/2006/relationships/package" Target="../embeddings/Planilha_do_Microsoft_Excel41.xlsx"/><Relationship Id="rId2" Type="http://schemas.microsoft.com/office/2011/relationships/chartColorStyle" Target="colors40.xml"/><Relationship Id="rId1" Type="http://schemas.microsoft.com/office/2011/relationships/chartStyle" Target="style40.xml"/></Relationships>
</file>

<file path=ppt/charts/_rels/chart42.xml.rels><?xml version="1.0" encoding="UTF-8" standalone="yes"?>
<Relationships xmlns="http://schemas.openxmlformats.org/package/2006/relationships"><Relationship Id="rId3" Type="http://schemas.openxmlformats.org/officeDocument/2006/relationships/package" Target="../embeddings/Planilha_do_Microsoft_Excel42.xlsx"/><Relationship Id="rId2" Type="http://schemas.microsoft.com/office/2011/relationships/chartColorStyle" Target="colors41.xml"/><Relationship Id="rId1" Type="http://schemas.microsoft.com/office/2011/relationships/chartStyle" Target="style41.xml"/></Relationships>
</file>

<file path=ppt/charts/_rels/chart43.xml.rels><?xml version="1.0" encoding="UTF-8" standalone="yes"?>
<Relationships xmlns="http://schemas.openxmlformats.org/package/2006/relationships"><Relationship Id="rId3" Type="http://schemas.openxmlformats.org/officeDocument/2006/relationships/package" Target="../embeddings/Planilha_do_Microsoft_Excel43.xlsx"/><Relationship Id="rId2" Type="http://schemas.microsoft.com/office/2011/relationships/chartColorStyle" Target="colors42.xml"/><Relationship Id="rId1" Type="http://schemas.microsoft.com/office/2011/relationships/chartStyle" Target="style42.xml"/></Relationships>
</file>

<file path=ppt/charts/_rels/chart44.xml.rels><?xml version="1.0" encoding="UTF-8" standalone="yes"?>
<Relationships xmlns="http://schemas.openxmlformats.org/package/2006/relationships"><Relationship Id="rId1" Type="http://schemas.openxmlformats.org/officeDocument/2006/relationships/package" Target="../embeddings/Planilha_do_Microsoft_Excel44.xlsx"/></Relationships>
</file>

<file path=ppt/charts/_rels/chart45.xml.rels><?xml version="1.0" encoding="UTF-8" standalone="yes"?>
<Relationships xmlns="http://schemas.openxmlformats.org/package/2006/relationships"><Relationship Id="rId1" Type="http://schemas.openxmlformats.org/officeDocument/2006/relationships/package" Target="../embeddings/Planilha_do_Microsoft_Excel45.xlsx"/></Relationships>
</file>

<file path=ppt/charts/_rels/chart46.xml.rels><?xml version="1.0" encoding="UTF-8" standalone="yes"?>
<Relationships xmlns="http://schemas.openxmlformats.org/package/2006/relationships"><Relationship Id="rId3" Type="http://schemas.openxmlformats.org/officeDocument/2006/relationships/package" Target="../embeddings/Planilha_do_Microsoft_Excel46.xlsx"/><Relationship Id="rId2" Type="http://schemas.microsoft.com/office/2011/relationships/chartColorStyle" Target="colors43.xml"/><Relationship Id="rId1" Type="http://schemas.microsoft.com/office/2011/relationships/chartStyle" Target="style43.xml"/></Relationships>
</file>

<file path=ppt/charts/_rels/chart47.xml.rels><?xml version="1.0" encoding="UTF-8" standalone="yes"?>
<Relationships xmlns="http://schemas.openxmlformats.org/package/2006/relationships"><Relationship Id="rId3" Type="http://schemas.openxmlformats.org/officeDocument/2006/relationships/package" Target="../embeddings/Planilha_do_Microsoft_Excel47.xlsx"/><Relationship Id="rId2" Type="http://schemas.microsoft.com/office/2011/relationships/chartColorStyle" Target="colors44.xml"/><Relationship Id="rId1" Type="http://schemas.microsoft.com/office/2011/relationships/chartStyle" Target="style44.xml"/></Relationships>
</file>

<file path=ppt/charts/_rels/chart48.xml.rels><?xml version="1.0" encoding="UTF-8" standalone="yes"?>
<Relationships xmlns="http://schemas.openxmlformats.org/package/2006/relationships"><Relationship Id="rId3" Type="http://schemas.openxmlformats.org/officeDocument/2006/relationships/package" Target="../embeddings/Planilha_do_Microsoft_Excel48.xlsx"/><Relationship Id="rId2" Type="http://schemas.microsoft.com/office/2011/relationships/chartColorStyle" Target="colors45.xml"/><Relationship Id="rId1" Type="http://schemas.microsoft.com/office/2011/relationships/chartStyle" Target="style45.xml"/></Relationships>
</file>

<file path=ppt/charts/_rels/chart49.xml.rels><?xml version="1.0" encoding="UTF-8" standalone="yes"?>
<Relationships xmlns="http://schemas.openxmlformats.org/package/2006/relationships"><Relationship Id="rId1" Type="http://schemas.openxmlformats.org/officeDocument/2006/relationships/package" Target="../embeddings/Planilha_do_Microsoft_Excel49.xlsx"/></Relationships>
</file>

<file path=ppt/charts/_rels/chart5.xml.rels><?xml version="1.0" encoding="UTF-8" standalone="yes"?>
<Relationships xmlns="http://schemas.openxmlformats.org/package/2006/relationships"><Relationship Id="rId3" Type="http://schemas.openxmlformats.org/officeDocument/2006/relationships/package" Target="../embeddings/Planilha_do_Microsoft_Excel5.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1" Type="http://schemas.openxmlformats.org/officeDocument/2006/relationships/package" Target="../embeddings/Planilha_do_Microsoft_Excel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Planilha_do_Microsoft_Excel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Planilha_do_Microsoft_Excel52.xlsx"/></Relationships>
</file>

<file path=ppt/charts/_rels/chart53.xml.rels><?xml version="1.0" encoding="UTF-8" standalone="yes"?>
<Relationships xmlns="http://schemas.openxmlformats.org/package/2006/relationships"><Relationship Id="rId3" Type="http://schemas.openxmlformats.org/officeDocument/2006/relationships/package" Target="../embeddings/Planilha_do_Microsoft_Excel53.xlsx"/><Relationship Id="rId2" Type="http://schemas.microsoft.com/office/2011/relationships/chartColorStyle" Target="colors46.xml"/><Relationship Id="rId1" Type="http://schemas.microsoft.com/office/2011/relationships/chartStyle" Target="style46.xml"/></Relationships>
</file>

<file path=ppt/charts/_rels/chart54.xml.rels><?xml version="1.0" encoding="UTF-8" standalone="yes"?>
<Relationships xmlns="http://schemas.openxmlformats.org/package/2006/relationships"><Relationship Id="rId3" Type="http://schemas.openxmlformats.org/officeDocument/2006/relationships/package" Target="../embeddings/Planilha_do_Microsoft_Excel54.xlsx"/><Relationship Id="rId2" Type="http://schemas.microsoft.com/office/2011/relationships/chartColorStyle" Target="colors47.xml"/><Relationship Id="rId1" Type="http://schemas.microsoft.com/office/2011/relationships/chartStyle" Target="style47.xml"/></Relationships>
</file>

<file path=ppt/charts/_rels/chart55.xml.rels><?xml version="1.0" encoding="UTF-8" standalone="yes"?>
<Relationships xmlns="http://schemas.openxmlformats.org/package/2006/relationships"><Relationship Id="rId3" Type="http://schemas.openxmlformats.org/officeDocument/2006/relationships/package" Target="../embeddings/Planilha_do_Microsoft_Excel55.xlsx"/><Relationship Id="rId2" Type="http://schemas.microsoft.com/office/2011/relationships/chartColorStyle" Target="colors48.xml"/><Relationship Id="rId1" Type="http://schemas.microsoft.com/office/2011/relationships/chartStyle" Target="style48.xml"/></Relationships>
</file>

<file path=ppt/charts/_rels/chart56.xml.rels><?xml version="1.0" encoding="UTF-8" standalone="yes"?>
<Relationships xmlns="http://schemas.openxmlformats.org/package/2006/relationships"><Relationship Id="rId3" Type="http://schemas.openxmlformats.org/officeDocument/2006/relationships/package" Target="../embeddings/Planilha_do_Microsoft_Excel56.xlsx"/><Relationship Id="rId2" Type="http://schemas.microsoft.com/office/2011/relationships/chartColorStyle" Target="colors49.xml"/><Relationship Id="rId1" Type="http://schemas.microsoft.com/office/2011/relationships/chartStyle" Target="style49.xml"/></Relationships>
</file>

<file path=ppt/charts/_rels/chart57.xml.rels><?xml version="1.0" encoding="UTF-8" standalone="yes"?>
<Relationships xmlns="http://schemas.openxmlformats.org/package/2006/relationships"><Relationship Id="rId3" Type="http://schemas.openxmlformats.org/officeDocument/2006/relationships/package" Target="../embeddings/Planilha_do_Microsoft_Excel57.xlsx"/><Relationship Id="rId2" Type="http://schemas.microsoft.com/office/2011/relationships/chartColorStyle" Target="colors50.xml"/><Relationship Id="rId1" Type="http://schemas.microsoft.com/office/2011/relationships/chartStyle" Target="style50.xml"/></Relationships>
</file>

<file path=ppt/charts/_rels/chart58.xml.rels><?xml version="1.0" encoding="UTF-8" standalone="yes"?>
<Relationships xmlns="http://schemas.openxmlformats.org/package/2006/relationships"><Relationship Id="rId3" Type="http://schemas.openxmlformats.org/officeDocument/2006/relationships/package" Target="../embeddings/Planilha_do_Microsoft_Excel58.xlsx"/><Relationship Id="rId2" Type="http://schemas.microsoft.com/office/2011/relationships/chartColorStyle" Target="colors51.xml"/><Relationship Id="rId1" Type="http://schemas.microsoft.com/office/2011/relationships/chartStyle" Target="style51.xml"/></Relationships>
</file>

<file path=ppt/charts/_rels/chart59.xml.rels><?xml version="1.0" encoding="UTF-8" standalone="yes"?>
<Relationships xmlns="http://schemas.openxmlformats.org/package/2006/relationships"><Relationship Id="rId3" Type="http://schemas.openxmlformats.org/officeDocument/2006/relationships/package" Target="../embeddings/Planilha_do_Microsoft_Excel59.xlsx"/><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Planilha_do_Microsoft_Excel6.xlsx"/></Relationships>
</file>

<file path=ppt/charts/_rels/chart60.xml.rels><?xml version="1.0" encoding="UTF-8" standalone="yes"?>
<Relationships xmlns="http://schemas.openxmlformats.org/package/2006/relationships"><Relationship Id="rId3" Type="http://schemas.openxmlformats.org/officeDocument/2006/relationships/package" Target="../embeddings/Planilha_do_Microsoft_Excel60.xlsx"/><Relationship Id="rId2" Type="http://schemas.microsoft.com/office/2011/relationships/chartColorStyle" Target="colors53.xml"/><Relationship Id="rId1" Type="http://schemas.microsoft.com/office/2011/relationships/chartStyle" Target="style53.xml"/></Relationships>
</file>

<file path=ppt/charts/_rels/chart61.xml.rels><?xml version="1.0" encoding="UTF-8" standalone="yes"?>
<Relationships xmlns="http://schemas.openxmlformats.org/package/2006/relationships"><Relationship Id="rId3" Type="http://schemas.openxmlformats.org/officeDocument/2006/relationships/package" Target="../embeddings/Planilha_do_Microsoft_Excel61.xlsx"/><Relationship Id="rId2" Type="http://schemas.microsoft.com/office/2011/relationships/chartColorStyle" Target="colors54.xml"/><Relationship Id="rId1" Type="http://schemas.microsoft.com/office/2011/relationships/chartStyle" Target="style54.xml"/></Relationships>
</file>

<file path=ppt/charts/_rels/chart62.xml.rels><?xml version="1.0" encoding="UTF-8" standalone="yes"?>
<Relationships xmlns="http://schemas.openxmlformats.org/package/2006/relationships"><Relationship Id="rId3" Type="http://schemas.openxmlformats.org/officeDocument/2006/relationships/package" Target="../embeddings/Planilha_do_Microsoft_Excel62.xlsx"/><Relationship Id="rId2" Type="http://schemas.microsoft.com/office/2011/relationships/chartColorStyle" Target="colors55.xml"/><Relationship Id="rId1" Type="http://schemas.microsoft.com/office/2011/relationships/chartStyle" Target="style55.xml"/></Relationships>
</file>

<file path=ppt/charts/_rels/chart63.xml.rels><?xml version="1.0" encoding="UTF-8" standalone="yes"?>
<Relationships xmlns="http://schemas.openxmlformats.org/package/2006/relationships"><Relationship Id="rId3" Type="http://schemas.openxmlformats.org/officeDocument/2006/relationships/package" Target="../embeddings/Planilha_do_Microsoft_Excel63.xlsx"/><Relationship Id="rId2" Type="http://schemas.microsoft.com/office/2011/relationships/chartColorStyle" Target="colors56.xml"/><Relationship Id="rId1" Type="http://schemas.microsoft.com/office/2011/relationships/chartStyle" Target="style56.xml"/></Relationships>
</file>

<file path=ppt/charts/_rels/chart64.xml.rels><?xml version="1.0" encoding="UTF-8" standalone="yes"?>
<Relationships xmlns="http://schemas.openxmlformats.org/package/2006/relationships"><Relationship Id="rId3" Type="http://schemas.openxmlformats.org/officeDocument/2006/relationships/package" Target="../embeddings/Planilha_do_Microsoft_Excel64.xlsx"/><Relationship Id="rId2" Type="http://schemas.microsoft.com/office/2011/relationships/chartColorStyle" Target="colors57.xml"/><Relationship Id="rId1" Type="http://schemas.microsoft.com/office/2011/relationships/chartStyle" Target="style57.xml"/></Relationships>
</file>

<file path=ppt/charts/_rels/chart65.xml.rels><?xml version="1.0" encoding="UTF-8" standalone="yes"?>
<Relationships xmlns="http://schemas.openxmlformats.org/package/2006/relationships"><Relationship Id="rId3" Type="http://schemas.openxmlformats.org/officeDocument/2006/relationships/package" Target="../embeddings/Planilha_do_Microsoft_Excel65.xlsx"/><Relationship Id="rId2" Type="http://schemas.microsoft.com/office/2011/relationships/chartColorStyle" Target="colors58.xml"/><Relationship Id="rId1" Type="http://schemas.microsoft.com/office/2011/relationships/chartStyle" Target="style58.xml"/></Relationships>
</file>

<file path=ppt/charts/_rels/chart66.xml.rels><?xml version="1.0" encoding="UTF-8" standalone="yes"?>
<Relationships xmlns="http://schemas.openxmlformats.org/package/2006/relationships"><Relationship Id="rId3" Type="http://schemas.openxmlformats.org/officeDocument/2006/relationships/package" Target="../embeddings/Planilha_do_Microsoft_Excel66.xlsx"/><Relationship Id="rId2" Type="http://schemas.microsoft.com/office/2011/relationships/chartColorStyle" Target="colors59.xml"/><Relationship Id="rId1" Type="http://schemas.microsoft.com/office/2011/relationships/chartStyle" Target="style59.xml"/></Relationships>
</file>

<file path=ppt/charts/_rels/chart67.xml.rels><?xml version="1.0" encoding="UTF-8" standalone="yes"?>
<Relationships xmlns="http://schemas.openxmlformats.org/package/2006/relationships"><Relationship Id="rId1" Type="http://schemas.openxmlformats.org/officeDocument/2006/relationships/package" Target="../embeddings/Planilha_do_Microsoft_Excel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Planilha_do_Microsoft_Excel68.xlsx"/></Relationships>
</file>

<file path=ppt/charts/_rels/chart69.xml.rels><?xml version="1.0" encoding="UTF-8" standalone="yes"?>
<Relationships xmlns="http://schemas.openxmlformats.org/package/2006/relationships"><Relationship Id="rId1" Type="http://schemas.openxmlformats.org/officeDocument/2006/relationships/package" Target="../embeddings/Planilha_do_Microsoft_Excel69.xlsx"/></Relationships>
</file>

<file path=ppt/charts/_rels/chart7.xml.rels><?xml version="1.0" encoding="UTF-8" standalone="yes"?>
<Relationships xmlns="http://schemas.openxmlformats.org/package/2006/relationships"><Relationship Id="rId3" Type="http://schemas.openxmlformats.org/officeDocument/2006/relationships/package" Target="../embeddings/Planilha_do_Microsoft_Excel7.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1" Type="http://schemas.openxmlformats.org/officeDocument/2006/relationships/package" Target="../embeddings/Planilha_do_Microsoft_Excel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Planilha_do_Microsoft_Excel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Planilha_do_Microsoft_Excel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Planilha_do_Microsoft_Excel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Planilha_do_Microsoft_Excel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Planilha_do_Microsoft_Excel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Planilha_do_Microsoft_Excel76.xlsx"/></Relationships>
</file>

<file path=ppt/charts/_rels/chart77.xml.rels><?xml version="1.0" encoding="UTF-8" standalone="yes"?>
<Relationships xmlns="http://schemas.openxmlformats.org/package/2006/relationships"><Relationship Id="rId3" Type="http://schemas.openxmlformats.org/officeDocument/2006/relationships/package" Target="../embeddings/Planilha_do_Microsoft_Excel77.xlsx"/><Relationship Id="rId2" Type="http://schemas.microsoft.com/office/2011/relationships/chartColorStyle" Target="colors60.xml"/><Relationship Id="rId1" Type="http://schemas.microsoft.com/office/2011/relationships/chartStyle" Target="style60.xml"/></Relationships>
</file>

<file path=ppt/charts/_rels/chart78.xml.rels><?xml version="1.0" encoding="UTF-8" standalone="yes"?>
<Relationships xmlns="http://schemas.openxmlformats.org/package/2006/relationships"><Relationship Id="rId3" Type="http://schemas.openxmlformats.org/officeDocument/2006/relationships/package" Target="../embeddings/Planilha_do_Microsoft_Excel78.xlsx"/><Relationship Id="rId2" Type="http://schemas.microsoft.com/office/2011/relationships/chartColorStyle" Target="colors61.xml"/><Relationship Id="rId1" Type="http://schemas.microsoft.com/office/2011/relationships/chartStyle" Target="style61.xml"/></Relationships>
</file>

<file path=ppt/charts/_rels/chart79.xml.rels><?xml version="1.0" encoding="UTF-8" standalone="yes"?>
<Relationships xmlns="http://schemas.openxmlformats.org/package/2006/relationships"><Relationship Id="rId3" Type="http://schemas.openxmlformats.org/officeDocument/2006/relationships/package" Target="../embeddings/Planilha_do_Microsoft_Excel79.xlsx"/><Relationship Id="rId2" Type="http://schemas.microsoft.com/office/2011/relationships/chartColorStyle" Target="colors62.xml"/><Relationship Id="rId1" Type="http://schemas.microsoft.com/office/2011/relationships/chartStyle" Target="style62.xml"/></Relationships>
</file>

<file path=ppt/charts/_rels/chart8.xml.rels><?xml version="1.0" encoding="UTF-8" standalone="yes"?>
<Relationships xmlns="http://schemas.openxmlformats.org/package/2006/relationships"><Relationship Id="rId3" Type="http://schemas.openxmlformats.org/officeDocument/2006/relationships/package" Target="../embeddings/Planilha_do_Microsoft_Excel8.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package" Target="../embeddings/Planilha_do_Microsoft_Excel80.xlsx"/><Relationship Id="rId2" Type="http://schemas.microsoft.com/office/2011/relationships/chartColorStyle" Target="colors63.xml"/><Relationship Id="rId1" Type="http://schemas.microsoft.com/office/2011/relationships/chartStyle" Target="style63.xml"/></Relationships>
</file>

<file path=ppt/charts/_rels/chart81.xml.rels><?xml version="1.0" encoding="UTF-8" standalone="yes"?>
<Relationships xmlns="http://schemas.openxmlformats.org/package/2006/relationships"><Relationship Id="rId3" Type="http://schemas.openxmlformats.org/officeDocument/2006/relationships/package" Target="../embeddings/Planilha_do_Microsoft_Excel81.xlsx"/><Relationship Id="rId2" Type="http://schemas.microsoft.com/office/2011/relationships/chartColorStyle" Target="colors64.xml"/><Relationship Id="rId1" Type="http://schemas.microsoft.com/office/2011/relationships/chartStyle" Target="style64.xml"/></Relationships>
</file>

<file path=ppt/charts/_rels/chart82.xml.rels><?xml version="1.0" encoding="UTF-8" standalone="yes"?>
<Relationships xmlns="http://schemas.openxmlformats.org/package/2006/relationships"><Relationship Id="rId3" Type="http://schemas.openxmlformats.org/officeDocument/2006/relationships/package" Target="../embeddings/Planilha_do_Microsoft_Excel82.xlsx"/><Relationship Id="rId2" Type="http://schemas.microsoft.com/office/2011/relationships/chartColorStyle" Target="colors65.xml"/><Relationship Id="rId1" Type="http://schemas.microsoft.com/office/2011/relationships/chartStyle" Target="style65.xml"/></Relationships>
</file>

<file path=ppt/charts/_rels/chart83.xml.rels><?xml version="1.0" encoding="UTF-8" standalone="yes"?>
<Relationships xmlns="http://schemas.openxmlformats.org/package/2006/relationships"><Relationship Id="rId3" Type="http://schemas.openxmlformats.org/officeDocument/2006/relationships/package" Target="../embeddings/Planilha_do_Microsoft_Excel83.xlsx"/><Relationship Id="rId2" Type="http://schemas.microsoft.com/office/2011/relationships/chartColorStyle" Target="colors66.xml"/><Relationship Id="rId1" Type="http://schemas.microsoft.com/office/2011/relationships/chartStyle" Target="style66.xml"/></Relationships>
</file>

<file path=ppt/charts/_rels/chart84.xml.rels><?xml version="1.0" encoding="UTF-8" standalone="yes"?>
<Relationships xmlns="http://schemas.openxmlformats.org/package/2006/relationships"><Relationship Id="rId3" Type="http://schemas.openxmlformats.org/officeDocument/2006/relationships/package" Target="../embeddings/Planilha_do_Microsoft_Excel84.xlsx"/><Relationship Id="rId2" Type="http://schemas.microsoft.com/office/2011/relationships/chartColorStyle" Target="colors67.xml"/><Relationship Id="rId1" Type="http://schemas.microsoft.com/office/2011/relationships/chartStyle" Target="style67.xml"/></Relationships>
</file>

<file path=ppt/charts/_rels/chart85.xml.rels><?xml version="1.0" encoding="UTF-8" standalone="yes"?>
<Relationships xmlns="http://schemas.openxmlformats.org/package/2006/relationships"><Relationship Id="rId3" Type="http://schemas.openxmlformats.org/officeDocument/2006/relationships/package" Target="../embeddings/Planilha_do_Microsoft_Excel85.xlsx"/><Relationship Id="rId2" Type="http://schemas.microsoft.com/office/2011/relationships/chartColorStyle" Target="colors68.xml"/><Relationship Id="rId1" Type="http://schemas.microsoft.com/office/2011/relationships/chartStyle" Target="style68.xml"/></Relationships>
</file>

<file path=ppt/charts/_rels/chart86.xml.rels><?xml version="1.0" encoding="UTF-8" standalone="yes"?>
<Relationships xmlns="http://schemas.openxmlformats.org/package/2006/relationships"><Relationship Id="rId3" Type="http://schemas.openxmlformats.org/officeDocument/2006/relationships/package" Target="../embeddings/Planilha_do_Microsoft_Excel86.xlsx"/><Relationship Id="rId2" Type="http://schemas.microsoft.com/office/2011/relationships/chartColorStyle" Target="colors69.xml"/><Relationship Id="rId1" Type="http://schemas.microsoft.com/office/2011/relationships/chartStyle" Target="style69.xml"/></Relationships>
</file>

<file path=ppt/charts/_rels/chart87.xml.rels><?xml version="1.0" encoding="UTF-8" standalone="yes"?>
<Relationships xmlns="http://schemas.openxmlformats.org/package/2006/relationships"><Relationship Id="rId3" Type="http://schemas.openxmlformats.org/officeDocument/2006/relationships/package" Target="../embeddings/Planilha_do_Microsoft_Excel87.xlsx"/><Relationship Id="rId2" Type="http://schemas.microsoft.com/office/2011/relationships/chartColorStyle" Target="colors70.xml"/><Relationship Id="rId1" Type="http://schemas.microsoft.com/office/2011/relationships/chartStyle" Target="style70.xml"/></Relationships>
</file>

<file path=ppt/charts/_rels/chart88.xml.rels><?xml version="1.0" encoding="UTF-8" standalone="yes"?>
<Relationships xmlns="http://schemas.openxmlformats.org/package/2006/relationships"><Relationship Id="rId3" Type="http://schemas.openxmlformats.org/officeDocument/2006/relationships/package" Target="../embeddings/Planilha_do_Microsoft_Excel88.xlsx"/><Relationship Id="rId2" Type="http://schemas.microsoft.com/office/2011/relationships/chartColorStyle" Target="colors71.xml"/><Relationship Id="rId1" Type="http://schemas.microsoft.com/office/2011/relationships/chartStyle" Target="style71.xml"/></Relationships>
</file>

<file path=ppt/charts/_rels/chart89.xml.rels><?xml version="1.0" encoding="UTF-8" standalone="yes"?>
<Relationships xmlns="http://schemas.openxmlformats.org/package/2006/relationships"><Relationship Id="rId3" Type="http://schemas.openxmlformats.org/officeDocument/2006/relationships/package" Target="../embeddings/Planilha_do_Microsoft_Excel89.xlsx"/><Relationship Id="rId2" Type="http://schemas.microsoft.com/office/2011/relationships/chartColorStyle" Target="colors72.xml"/><Relationship Id="rId1" Type="http://schemas.microsoft.com/office/2011/relationships/chartStyle" Target="style72.xml"/></Relationships>
</file>

<file path=ppt/charts/_rels/chart9.xml.rels><?xml version="1.0" encoding="UTF-8" standalone="yes"?>
<Relationships xmlns="http://schemas.openxmlformats.org/package/2006/relationships"><Relationship Id="rId3" Type="http://schemas.openxmlformats.org/officeDocument/2006/relationships/package" Target="../embeddings/Planilha_do_Microsoft_Excel9.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package" Target="../embeddings/Planilha_do_Microsoft_Excel90.xlsx"/><Relationship Id="rId2" Type="http://schemas.microsoft.com/office/2011/relationships/chartColorStyle" Target="colors73.xml"/><Relationship Id="rId1" Type="http://schemas.microsoft.com/office/2011/relationships/chartStyle" Target="style73.xml"/></Relationships>
</file>

<file path=ppt/charts/_rels/chart91.xml.rels><?xml version="1.0" encoding="UTF-8" standalone="yes"?>
<Relationships xmlns="http://schemas.openxmlformats.org/package/2006/relationships"><Relationship Id="rId3" Type="http://schemas.openxmlformats.org/officeDocument/2006/relationships/package" Target="../embeddings/Planilha_do_Microsoft_Excel91.xlsx"/><Relationship Id="rId2" Type="http://schemas.microsoft.com/office/2011/relationships/chartColorStyle" Target="colors74.xml"/><Relationship Id="rId1" Type="http://schemas.microsoft.com/office/2011/relationships/chartStyle" Target="style74.xml"/></Relationships>
</file>

<file path=ppt/charts/_rels/chart92.xml.rels><?xml version="1.0" encoding="UTF-8" standalone="yes"?>
<Relationships xmlns="http://schemas.openxmlformats.org/package/2006/relationships"><Relationship Id="rId3" Type="http://schemas.openxmlformats.org/officeDocument/2006/relationships/package" Target="../embeddings/Planilha_do_Microsoft_Excel92.xlsx"/><Relationship Id="rId2" Type="http://schemas.microsoft.com/office/2011/relationships/chartColorStyle" Target="colors75.xml"/><Relationship Id="rId1" Type="http://schemas.microsoft.com/office/2011/relationships/chartStyle" Target="style75.xml"/></Relationships>
</file>

<file path=ppt/charts/_rels/chart93.xml.rels><?xml version="1.0" encoding="UTF-8" standalone="yes"?>
<Relationships xmlns="http://schemas.openxmlformats.org/package/2006/relationships"><Relationship Id="rId3" Type="http://schemas.openxmlformats.org/officeDocument/2006/relationships/package" Target="../embeddings/Planilha_do_Microsoft_Excel93.xlsx"/><Relationship Id="rId2" Type="http://schemas.microsoft.com/office/2011/relationships/chartColorStyle" Target="colors76.xml"/><Relationship Id="rId1" Type="http://schemas.microsoft.com/office/2011/relationships/chartStyle" Target="style76.xml"/></Relationships>
</file>

<file path=ppt/charts/_rels/chart94.xml.rels><?xml version="1.0" encoding="UTF-8" standalone="yes"?>
<Relationships xmlns="http://schemas.openxmlformats.org/package/2006/relationships"><Relationship Id="rId3" Type="http://schemas.openxmlformats.org/officeDocument/2006/relationships/package" Target="../embeddings/Planilha_do_Microsoft_Excel94.xlsx"/><Relationship Id="rId2" Type="http://schemas.microsoft.com/office/2011/relationships/chartColorStyle" Target="colors77.xml"/><Relationship Id="rId1" Type="http://schemas.microsoft.com/office/2011/relationships/chartStyle" Target="style77.xml"/></Relationships>
</file>

<file path=ppt/charts/_rels/chart95.xml.rels><?xml version="1.0" encoding="UTF-8" standalone="yes"?>
<Relationships xmlns="http://schemas.openxmlformats.org/package/2006/relationships"><Relationship Id="rId3" Type="http://schemas.openxmlformats.org/officeDocument/2006/relationships/package" Target="../embeddings/Planilha_do_Microsoft_Excel95.xlsx"/><Relationship Id="rId2" Type="http://schemas.microsoft.com/office/2011/relationships/chartColorStyle" Target="colors78.xml"/><Relationship Id="rId1" Type="http://schemas.microsoft.com/office/2011/relationships/chartStyle" Target="style78.xml"/></Relationships>
</file>

<file path=ppt/charts/_rels/chart96.xml.rels><?xml version="1.0" encoding="UTF-8" standalone="yes"?>
<Relationships xmlns="http://schemas.openxmlformats.org/package/2006/relationships"><Relationship Id="rId3" Type="http://schemas.openxmlformats.org/officeDocument/2006/relationships/package" Target="../embeddings/Planilha_do_Microsoft_Excel96.xlsx"/><Relationship Id="rId2" Type="http://schemas.microsoft.com/office/2011/relationships/chartColorStyle" Target="colors79.xml"/><Relationship Id="rId1" Type="http://schemas.microsoft.com/office/2011/relationships/chartStyle" Target="style79.xml"/></Relationships>
</file>

<file path=ppt/charts/_rels/chart97.xml.rels><?xml version="1.0" encoding="UTF-8" standalone="yes"?>
<Relationships xmlns="http://schemas.openxmlformats.org/package/2006/relationships"><Relationship Id="rId3" Type="http://schemas.openxmlformats.org/officeDocument/2006/relationships/package" Target="../embeddings/Planilha_do_Microsoft_Excel97.xlsx"/><Relationship Id="rId2" Type="http://schemas.microsoft.com/office/2011/relationships/chartColorStyle" Target="colors80.xml"/><Relationship Id="rId1" Type="http://schemas.microsoft.com/office/2011/relationships/chartStyle" Target="style80.xml"/></Relationships>
</file>

<file path=ppt/charts/_rels/chart98.xml.rels><?xml version="1.0" encoding="UTF-8" standalone="yes"?>
<Relationships xmlns="http://schemas.openxmlformats.org/package/2006/relationships"><Relationship Id="rId3" Type="http://schemas.openxmlformats.org/officeDocument/2006/relationships/package" Target="../embeddings/Planilha_do_Microsoft_Excel98.xlsx"/><Relationship Id="rId2" Type="http://schemas.microsoft.com/office/2011/relationships/chartColorStyle" Target="colors81.xml"/><Relationship Id="rId1" Type="http://schemas.microsoft.com/office/2011/relationships/chartStyle" Target="style81.xml"/></Relationships>
</file>

<file path=ppt/charts/_rels/chart99.xml.rels><?xml version="1.0" encoding="UTF-8" standalone="yes"?>
<Relationships xmlns="http://schemas.openxmlformats.org/package/2006/relationships"><Relationship Id="rId3" Type="http://schemas.openxmlformats.org/officeDocument/2006/relationships/package" Target="../embeddings/Planilha_do_Microsoft_Excel99.xlsx"/><Relationship Id="rId2" Type="http://schemas.microsoft.com/office/2011/relationships/chartColorStyle" Target="colors82.xml"/><Relationship Id="rId1" Type="http://schemas.microsoft.com/office/2011/relationships/chartStyle" Target="style82.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70959937592063671"/>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Geração Z</c:v>
                </c:pt>
                <c:pt idx="1">
                  <c:v>Millenials</c:v>
                </c:pt>
                <c:pt idx="2">
                  <c:v>Geração X</c:v>
                </c:pt>
                <c:pt idx="3">
                  <c:v>Boomers+</c:v>
                </c:pt>
              </c:strCache>
            </c:strRef>
          </c:cat>
          <c:val>
            <c:numRef>
              <c:f>Planilha1!$B$2:$B$5</c:f>
              <c:numCache>
                <c:formatCode>0</c:formatCode>
                <c:ptCount val="4"/>
                <c:pt idx="0">
                  <c:v>20</c:v>
                </c:pt>
                <c:pt idx="1">
                  <c:v>29</c:v>
                </c:pt>
                <c:pt idx="2">
                  <c:v>34</c:v>
                </c:pt>
                <c:pt idx="3">
                  <c:v>18</c:v>
                </c:pt>
              </c:numCache>
            </c:numRef>
          </c:val>
          <c:extLst xmlns:c16r2="http://schemas.microsoft.com/office/drawing/2015/06/chart">
            <c:ext xmlns:c16="http://schemas.microsoft.com/office/drawing/2014/chart" uri="{C3380CC4-5D6E-409C-BE32-E72D297353CC}">
              <c16:uniqueId val="{00000000-3477-49B7-A99A-0121AE09D18D}"/>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Geração Z</c:v>
                </c:pt>
                <c:pt idx="1">
                  <c:v>Millenials</c:v>
                </c:pt>
                <c:pt idx="2">
                  <c:v>Geração X</c:v>
                </c:pt>
                <c:pt idx="3">
                  <c:v>Boomers+</c:v>
                </c:pt>
              </c:strCache>
            </c:strRef>
          </c:cat>
          <c:val>
            <c:numRef>
              <c:f>Planilha1!$C$2:$C$5</c:f>
              <c:numCache>
                <c:formatCode>0</c:formatCode>
                <c:ptCount val="4"/>
                <c:pt idx="0">
                  <c:v>20</c:v>
                </c:pt>
                <c:pt idx="1">
                  <c:v>30</c:v>
                </c:pt>
                <c:pt idx="2">
                  <c:v>33</c:v>
                </c:pt>
                <c:pt idx="3">
                  <c:v>17</c:v>
                </c:pt>
              </c:numCache>
            </c:numRef>
          </c:val>
          <c:extLst xmlns:c16r2="http://schemas.microsoft.com/office/drawing/2015/06/chart">
            <c:ext xmlns:c16="http://schemas.microsoft.com/office/drawing/2014/chart" uri="{C3380CC4-5D6E-409C-BE32-E72D297353CC}">
              <c16:uniqueId val="{00000001-3477-49B7-A99A-0121AE09D18D}"/>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Geração Z</c:v>
                </c:pt>
                <c:pt idx="1">
                  <c:v>Millenials</c:v>
                </c:pt>
                <c:pt idx="2">
                  <c:v>Geração X</c:v>
                </c:pt>
                <c:pt idx="3">
                  <c:v>Boomers+</c:v>
                </c:pt>
              </c:strCache>
            </c:strRef>
          </c:cat>
          <c:val>
            <c:numRef>
              <c:f>Planilha1!$D$2:$D$5</c:f>
              <c:numCache>
                <c:formatCode>0</c:formatCode>
                <c:ptCount val="4"/>
                <c:pt idx="0">
                  <c:v>22.07</c:v>
                </c:pt>
                <c:pt idx="1">
                  <c:v>29.02</c:v>
                </c:pt>
                <c:pt idx="2">
                  <c:v>33.54</c:v>
                </c:pt>
                <c:pt idx="3">
                  <c:v>15.37</c:v>
                </c:pt>
              </c:numCache>
            </c:numRef>
          </c:val>
          <c:extLst xmlns:c16r2="http://schemas.microsoft.com/office/drawing/2015/06/chart">
            <c:ext xmlns:c16="http://schemas.microsoft.com/office/drawing/2014/chart" uri="{C3380CC4-5D6E-409C-BE32-E72D297353CC}">
              <c16:uniqueId val="{00000000-2B0F-435F-B89B-5D0D9D986817}"/>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Geração Z</c:v>
                </c:pt>
                <c:pt idx="1">
                  <c:v>Millenials</c:v>
                </c:pt>
                <c:pt idx="2">
                  <c:v>Geração X</c:v>
                </c:pt>
                <c:pt idx="3">
                  <c:v>Boomers+</c:v>
                </c:pt>
              </c:strCache>
            </c:strRef>
          </c:cat>
          <c:val>
            <c:numRef>
              <c:f>Planilha1!$E$2:$E$5</c:f>
              <c:numCache>
                <c:formatCode>0</c:formatCode>
                <c:ptCount val="4"/>
                <c:pt idx="0">
                  <c:v>24.68</c:v>
                </c:pt>
                <c:pt idx="1">
                  <c:v>28.54</c:v>
                </c:pt>
                <c:pt idx="2">
                  <c:v>33</c:v>
                </c:pt>
                <c:pt idx="3">
                  <c:v>13.78</c:v>
                </c:pt>
              </c:numCache>
            </c:numRef>
          </c:val>
          <c:extLst xmlns:c16r2="http://schemas.microsoft.com/office/drawing/2015/06/chart">
            <c:ext xmlns:c16="http://schemas.microsoft.com/office/drawing/2014/chart" uri="{C3380CC4-5D6E-409C-BE32-E72D297353CC}">
              <c16:uniqueId val="{00000001-2B0F-435F-B89B-5D0D9D986817}"/>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Geração Z</c:v>
                </c:pt>
                <c:pt idx="1">
                  <c:v>Millenials</c:v>
                </c:pt>
                <c:pt idx="2">
                  <c:v>Geração X</c:v>
                </c:pt>
                <c:pt idx="3">
                  <c:v>Boomers+</c:v>
                </c:pt>
              </c:strCache>
            </c:strRef>
          </c:cat>
          <c:val>
            <c:numRef>
              <c:f>Planilha1!$F$2:$F$5</c:f>
              <c:numCache>
                <c:formatCode>0</c:formatCode>
                <c:ptCount val="4"/>
                <c:pt idx="0">
                  <c:v>25.37</c:v>
                </c:pt>
                <c:pt idx="1">
                  <c:v>27.95</c:v>
                </c:pt>
                <c:pt idx="2">
                  <c:v>32.549999999999997</c:v>
                </c:pt>
                <c:pt idx="3">
                  <c:v>14.14</c:v>
                </c:pt>
              </c:numCache>
            </c:numRef>
          </c:val>
          <c:extLst xmlns:c16r2="http://schemas.microsoft.com/office/drawing/2015/06/chart">
            <c:ext xmlns:c16="http://schemas.microsoft.com/office/drawing/2014/chart" uri="{C3380CC4-5D6E-409C-BE32-E72D297353CC}">
              <c16:uniqueId val="{00000000-16D7-4B6D-8F66-17A0A17F40A9}"/>
            </c:ext>
          </c:extLst>
        </c:ser>
        <c:dLbls>
          <c:dLblPos val="outEnd"/>
          <c:showLegendKey val="0"/>
          <c:showVal val="1"/>
          <c:showCatName val="0"/>
          <c:showSerName val="0"/>
          <c:showPercent val="0"/>
          <c:showBubbleSize val="0"/>
        </c:dLbls>
        <c:gapWidth val="60"/>
        <c:axId val="-16011856"/>
        <c:axId val="-15999344"/>
      </c:barChart>
      <c:catAx>
        <c:axId val="-160118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5999344"/>
        <c:crosses val="autoZero"/>
        <c:auto val="1"/>
        <c:lblAlgn val="ctr"/>
        <c:lblOffset val="100"/>
        <c:noMultiLvlLbl val="0"/>
      </c:catAx>
      <c:valAx>
        <c:axId val="-15999344"/>
        <c:scaling>
          <c:orientation val="minMax"/>
          <c:max val="60"/>
          <c:min val="0"/>
        </c:scaling>
        <c:delete val="1"/>
        <c:axPos val="l"/>
        <c:numFmt formatCode="0" sourceLinked="1"/>
        <c:majorTickMark val="out"/>
        <c:minorTickMark val="none"/>
        <c:tickLblPos val="nextTo"/>
        <c:crossAx val="-1601185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Ens. Fundamental</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General</c:formatCode>
                <c:ptCount val="5"/>
                <c:pt idx="0">
                  <c:v>38</c:v>
                </c:pt>
                <c:pt idx="1">
                  <c:v>38</c:v>
                </c:pt>
                <c:pt idx="2" formatCode="0">
                  <c:v>39.200000000000003</c:v>
                </c:pt>
                <c:pt idx="3" formatCode="0">
                  <c:v>38.72</c:v>
                </c:pt>
                <c:pt idx="4" formatCode="0">
                  <c:v>40.22</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Ens. Médio</c:v>
                </c:pt>
              </c:strCache>
            </c:strRef>
          </c:tx>
          <c:spPr>
            <a:solidFill>
              <a:srgbClr val="0099CC"/>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0E00-4496-BF0B-3FB2D9367FCF}"/>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0E00-4496-BF0B-3FB2D9367FCF}"/>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47</c:v>
                </c:pt>
                <c:pt idx="1">
                  <c:v>48</c:v>
                </c:pt>
                <c:pt idx="2">
                  <c:v>46.58</c:v>
                </c:pt>
                <c:pt idx="3">
                  <c:v>48.01</c:v>
                </c:pt>
                <c:pt idx="4">
                  <c:v>44.62</c:v>
                </c:pt>
              </c:numCache>
            </c:numRef>
          </c:val>
          <c:extLst xmlns:c16r2="http://schemas.microsoft.com/office/drawing/2015/06/chart">
            <c:ext xmlns:c16="http://schemas.microsoft.com/office/drawing/2014/chart" uri="{C3380CC4-5D6E-409C-BE32-E72D297353CC}">
              <c16:uniqueId val="{00000004-0E00-4496-BF0B-3FB2D9367FCF}"/>
            </c:ext>
          </c:extLst>
        </c:ser>
        <c:ser>
          <c:idx val="2"/>
          <c:order val="2"/>
          <c:tx>
            <c:strRef>
              <c:f>Plan1!$D$1</c:f>
              <c:strCache>
                <c:ptCount val="1"/>
                <c:pt idx="0">
                  <c:v>Ens. Superior</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14</c:v>
                </c:pt>
                <c:pt idx="1">
                  <c:v>14</c:v>
                </c:pt>
                <c:pt idx="2" formatCode="0">
                  <c:v>14.22</c:v>
                </c:pt>
                <c:pt idx="3" formatCode="0">
                  <c:v>13.28</c:v>
                </c:pt>
                <c:pt idx="4" formatCode="0">
                  <c:v>15.16</c:v>
                </c:pt>
              </c:numCache>
            </c:numRef>
          </c:val>
          <c:extLst xmlns:c16r2="http://schemas.microsoft.com/office/drawing/2015/06/chart">
            <c:ext xmlns:c16="http://schemas.microsoft.com/office/drawing/2014/chart" uri="{C3380CC4-5D6E-409C-BE32-E72D297353CC}">
              <c16:uniqueId val="{00000000-D50F-47F2-A8DC-7B2A1F305601}"/>
            </c:ext>
          </c:extLst>
        </c:ser>
        <c:dLbls>
          <c:dLblPos val="ctr"/>
          <c:showLegendKey val="0"/>
          <c:showVal val="1"/>
          <c:showCatName val="0"/>
          <c:showSerName val="0"/>
          <c:showPercent val="0"/>
          <c:showBubbleSize val="0"/>
        </c:dLbls>
        <c:gapWidth val="80"/>
        <c:overlap val="100"/>
        <c:axId val="-1749932432"/>
        <c:axId val="-1749931888"/>
      </c:barChart>
      <c:catAx>
        <c:axId val="-17499324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1888"/>
        <c:crosses val="autoZero"/>
        <c:auto val="1"/>
        <c:lblAlgn val="ctr"/>
        <c:lblOffset val="100"/>
        <c:noMultiLvlLbl val="0"/>
      </c:catAx>
      <c:valAx>
        <c:axId val="-1749931888"/>
        <c:scaling>
          <c:orientation val="minMax"/>
        </c:scaling>
        <c:delete val="1"/>
        <c:axPos val="l"/>
        <c:numFmt formatCode="0%" sourceLinked="1"/>
        <c:majorTickMark val="out"/>
        <c:minorTickMark val="none"/>
        <c:tickLblPos val="nextTo"/>
        <c:crossAx val="-1749932432"/>
        <c:crosses val="autoZero"/>
        <c:crossBetween val="between"/>
      </c:valAx>
      <c:spPr>
        <a:noFill/>
        <a:ln>
          <a:noFill/>
        </a:ln>
        <a:effectLst/>
      </c:spPr>
    </c:plotArea>
    <c:legend>
      <c:legendPos val="r"/>
      <c:layout>
        <c:manualLayout>
          <c:xMode val="edge"/>
          <c:yMode val="edge"/>
          <c:x val="0.71753117385811782"/>
          <c:y val="0.2880885280273674"/>
          <c:w val="0.26192618776618493"/>
          <c:h val="0.457512234252511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849957199640624E-2"/>
          <c:w val="0.96562499999999996"/>
          <c:h val="0.90293580272502416"/>
        </c:manualLayout>
      </c:layout>
      <c:barChart>
        <c:barDir val="bar"/>
        <c:grouping val="stacked"/>
        <c:varyColors val="0"/>
        <c:ser>
          <c:idx val="0"/>
          <c:order val="0"/>
          <c:tx>
            <c:strRef>
              <c:f>Plan1!$B$1</c:f>
              <c:strCache>
                <c:ptCount val="1"/>
                <c:pt idx="0">
                  <c:v>Não abriria mão de receber agora</c:v>
                </c:pt>
              </c:strCache>
            </c:strRef>
          </c:tx>
          <c:spPr>
            <a:solidFill>
              <a:srgbClr val="FF7C8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Plan1!$B$2:$B$9</c:f>
              <c:numCache>
                <c:formatCode>0</c:formatCode>
                <c:ptCount val="8"/>
                <c:pt idx="0">
                  <c:v>28.73</c:v>
                </c:pt>
                <c:pt idx="1">
                  <c:v>18.03</c:v>
                </c:pt>
                <c:pt idx="2">
                  <c:v>15.42</c:v>
                </c:pt>
                <c:pt idx="3">
                  <c:v>12.88</c:v>
                </c:pt>
                <c:pt idx="4">
                  <c:v>8.5500000000000007</c:v>
                </c:pt>
                <c:pt idx="5">
                  <c:v>9.1</c:v>
                </c:pt>
                <c:pt idx="6">
                  <c:v>2.1800000000000002</c:v>
                </c:pt>
                <c:pt idx="7">
                  <c:v>25</c:v>
                </c:pt>
              </c:numCache>
            </c:numRef>
          </c:val>
          <c:extLst xmlns:c16r2="http://schemas.microsoft.com/office/drawing/2015/06/chart">
            <c:ext xmlns:c16="http://schemas.microsoft.com/office/drawing/2014/chart" uri="{C3380CC4-5D6E-409C-BE32-E72D297353CC}">
              <c16:uniqueId val="{00000000-B47A-4085-B326-CE59AAB575EC}"/>
            </c:ext>
          </c:extLst>
        </c:ser>
        <c:ser>
          <c:idx val="1"/>
          <c:order val="1"/>
          <c:tx>
            <c:strRef>
              <c:f>Plan1!$C$1</c:f>
              <c:strCache>
                <c:ptCount val="1"/>
                <c:pt idx="0">
                  <c:v>Até o dobro</c:v>
                </c:pt>
              </c:strCache>
            </c:strRef>
          </c:tx>
          <c:spPr>
            <a:solidFill>
              <a:schemeClr val="accent1">
                <a:lumMod val="20000"/>
                <a:lumOff val="8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Plan1!$C$2:$C$9</c:f>
              <c:numCache>
                <c:formatCode>0</c:formatCode>
                <c:ptCount val="8"/>
                <c:pt idx="0">
                  <c:v>20.71</c:v>
                </c:pt>
                <c:pt idx="1">
                  <c:v>20.010000000000002</c:v>
                </c:pt>
                <c:pt idx="2">
                  <c:v>27.61</c:v>
                </c:pt>
                <c:pt idx="3">
                  <c:v>45.92</c:v>
                </c:pt>
                <c:pt idx="4">
                  <c:v>47.69</c:v>
                </c:pt>
                <c:pt idx="5">
                  <c:v>47.91</c:v>
                </c:pt>
                <c:pt idx="6">
                  <c:v>62.42</c:v>
                </c:pt>
                <c:pt idx="7">
                  <c:v>25</c:v>
                </c:pt>
              </c:numCache>
            </c:numRef>
          </c:val>
          <c:extLst xmlns:c16r2="http://schemas.microsoft.com/office/drawing/2015/06/chart">
            <c:ext xmlns:c16="http://schemas.microsoft.com/office/drawing/2014/chart" uri="{C3380CC4-5D6E-409C-BE32-E72D297353CC}">
              <c16:uniqueId val="{00000001-B47A-4085-B326-CE59AAB575EC}"/>
            </c:ext>
          </c:extLst>
        </c:ser>
        <c:ser>
          <c:idx val="2"/>
          <c:order val="2"/>
          <c:tx>
            <c:strRef>
              <c:f>Plan1!$D$1</c:f>
              <c:strCache>
                <c:ptCount val="1"/>
                <c:pt idx="0">
                  <c:v>Até o triplo</c:v>
                </c:pt>
              </c:strCache>
            </c:strRef>
          </c:tx>
          <c:spPr>
            <a:solidFill>
              <a:schemeClr val="accent1">
                <a:lumMod val="40000"/>
                <a:lumOff val="6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Plan1!$D$2:$D$9</c:f>
              <c:numCache>
                <c:formatCode>0</c:formatCode>
                <c:ptCount val="8"/>
                <c:pt idx="0">
                  <c:v>9.0500000000000007</c:v>
                </c:pt>
                <c:pt idx="1">
                  <c:v>13.17</c:v>
                </c:pt>
                <c:pt idx="2">
                  <c:v>17.809999999999999</c:v>
                </c:pt>
                <c:pt idx="3">
                  <c:v>5.2200000000000006</c:v>
                </c:pt>
                <c:pt idx="4">
                  <c:v>10.27</c:v>
                </c:pt>
                <c:pt idx="5">
                  <c:v>10.36</c:v>
                </c:pt>
                <c:pt idx="6">
                  <c:v>9.67</c:v>
                </c:pt>
                <c:pt idx="7">
                  <c:v>25</c:v>
                </c:pt>
              </c:numCache>
            </c:numRef>
          </c:val>
          <c:extLst xmlns:c16r2="http://schemas.microsoft.com/office/drawing/2015/06/chart">
            <c:ext xmlns:c16="http://schemas.microsoft.com/office/drawing/2014/chart" uri="{C3380CC4-5D6E-409C-BE32-E72D297353CC}">
              <c16:uniqueId val="{00000002-B47A-4085-B326-CE59AAB575EC}"/>
            </c:ext>
          </c:extLst>
        </c:ser>
        <c:ser>
          <c:idx val="3"/>
          <c:order val="3"/>
          <c:tx>
            <c:strRef>
              <c:f>Plan1!$E$1</c:f>
              <c:strCache>
                <c:ptCount val="1"/>
                <c:pt idx="0">
                  <c:v>Mais do que o triplo</c:v>
                </c:pt>
              </c:strCache>
            </c:strRef>
          </c:tx>
          <c:spPr>
            <a:solidFill>
              <a:schemeClr val="accent1">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Plan1!$E$2:$E$9</c:f>
              <c:numCache>
                <c:formatCode>0</c:formatCode>
                <c:ptCount val="8"/>
                <c:pt idx="0">
                  <c:v>41.52</c:v>
                </c:pt>
                <c:pt idx="1">
                  <c:v>48.8</c:v>
                </c:pt>
                <c:pt idx="2">
                  <c:v>39.159999999999997</c:v>
                </c:pt>
                <c:pt idx="3">
                  <c:v>35.979999999999997</c:v>
                </c:pt>
                <c:pt idx="4">
                  <c:v>33.49</c:v>
                </c:pt>
                <c:pt idx="5">
                  <c:v>32.630000000000003</c:v>
                </c:pt>
                <c:pt idx="6">
                  <c:v>25.73</c:v>
                </c:pt>
                <c:pt idx="7">
                  <c:v>25</c:v>
                </c:pt>
              </c:numCache>
            </c:numRef>
          </c:val>
          <c:extLst xmlns:c16r2="http://schemas.microsoft.com/office/drawing/2015/06/chart">
            <c:ext xmlns:c16="http://schemas.microsoft.com/office/drawing/2014/chart" uri="{C3380CC4-5D6E-409C-BE32-E72D297353CC}">
              <c16:uniqueId val="{00000000-6651-4FCE-9FEE-BCBAEBFCA2C0}"/>
            </c:ext>
          </c:extLst>
        </c:ser>
        <c:dLbls>
          <c:showLegendKey val="0"/>
          <c:showVal val="0"/>
          <c:showCatName val="0"/>
          <c:showSerName val="0"/>
          <c:showPercent val="0"/>
          <c:showBubbleSize val="0"/>
        </c:dLbls>
        <c:gapWidth val="80"/>
        <c:overlap val="100"/>
        <c:axId val="-1722549008"/>
        <c:axId val="-1722547920"/>
      </c:barChart>
      <c:catAx>
        <c:axId val="-1722549008"/>
        <c:scaling>
          <c:orientation val="maxMin"/>
        </c:scaling>
        <c:delete val="1"/>
        <c:axPos val="l"/>
        <c:numFmt formatCode="General" sourceLinked="1"/>
        <c:majorTickMark val="none"/>
        <c:minorTickMark val="none"/>
        <c:tickLblPos val="nextTo"/>
        <c:crossAx val="-1722547920"/>
        <c:crosses val="autoZero"/>
        <c:auto val="1"/>
        <c:lblAlgn val="ctr"/>
        <c:lblOffset val="100"/>
        <c:noMultiLvlLbl val="0"/>
      </c:catAx>
      <c:valAx>
        <c:axId val="-1722547920"/>
        <c:scaling>
          <c:orientation val="minMax"/>
          <c:max val="100"/>
        </c:scaling>
        <c:delete val="1"/>
        <c:axPos val="t"/>
        <c:numFmt formatCode="0" sourceLinked="1"/>
        <c:majorTickMark val="out"/>
        <c:minorTickMark val="none"/>
        <c:tickLblPos val="nextTo"/>
        <c:crossAx val="-172254900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849957199640624E-2"/>
          <c:w val="0.96562499999999996"/>
          <c:h val="0.90293580272502416"/>
        </c:manualLayout>
      </c:layout>
      <c:barChart>
        <c:barDir val="bar"/>
        <c:grouping val="stacked"/>
        <c:varyColors val="0"/>
        <c:ser>
          <c:idx val="0"/>
          <c:order val="0"/>
          <c:tx>
            <c:strRef>
              <c:f>Plan1!$B$1</c:f>
              <c:strCache>
                <c:ptCount val="1"/>
                <c:pt idx="0">
                  <c:v>Não abriria mão de receber agora</c:v>
                </c:pt>
              </c:strCache>
            </c:strRef>
          </c:tx>
          <c:spPr>
            <a:solidFill>
              <a:srgbClr val="FF7C8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Plan1!$B$2:$B$9</c:f>
              <c:numCache>
                <c:formatCode>0"%"</c:formatCode>
                <c:ptCount val="8"/>
                <c:pt idx="0">
                  <c:v>35.74</c:v>
                </c:pt>
                <c:pt idx="1">
                  <c:v>25.82</c:v>
                </c:pt>
                <c:pt idx="2">
                  <c:v>21.25</c:v>
                </c:pt>
                <c:pt idx="3">
                  <c:v>19.78</c:v>
                </c:pt>
                <c:pt idx="4">
                  <c:v>15.14</c:v>
                </c:pt>
                <c:pt idx="5">
                  <c:v>15.95</c:v>
                </c:pt>
                <c:pt idx="6">
                  <c:v>2.31</c:v>
                </c:pt>
                <c:pt idx="7">
                  <c:v>50.85</c:v>
                </c:pt>
              </c:numCache>
            </c:numRef>
          </c:val>
          <c:extLst xmlns:c16r2="http://schemas.microsoft.com/office/drawing/2015/06/chart">
            <c:ext xmlns:c16="http://schemas.microsoft.com/office/drawing/2014/chart" uri="{C3380CC4-5D6E-409C-BE32-E72D297353CC}">
              <c16:uniqueId val="{00000000-B47A-4085-B326-CE59AAB575EC}"/>
            </c:ext>
          </c:extLst>
        </c:ser>
        <c:ser>
          <c:idx val="1"/>
          <c:order val="1"/>
          <c:tx>
            <c:strRef>
              <c:f>Plan1!$C$1</c:f>
              <c:strCache>
                <c:ptCount val="1"/>
                <c:pt idx="0">
                  <c:v>Até o dobro</c:v>
                </c:pt>
              </c:strCache>
            </c:strRef>
          </c:tx>
          <c:spPr>
            <a:solidFill>
              <a:schemeClr val="accent1">
                <a:lumMod val="20000"/>
                <a:lumOff val="8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Plan1!$C$2:$C$9</c:f>
              <c:numCache>
                <c:formatCode>0"%"</c:formatCode>
                <c:ptCount val="8"/>
                <c:pt idx="0">
                  <c:v>8.92</c:v>
                </c:pt>
                <c:pt idx="1">
                  <c:v>5.77</c:v>
                </c:pt>
                <c:pt idx="2">
                  <c:v>7.6</c:v>
                </c:pt>
                <c:pt idx="3">
                  <c:v>10.38</c:v>
                </c:pt>
                <c:pt idx="4">
                  <c:v>8.3000000000000007</c:v>
                </c:pt>
                <c:pt idx="5">
                  <c:v>10.37</c:v>
                </c:pt>
                <c:pt idx="6">
                  <c:v>15.87</c:v>
                </c:pt>
                <c:pt idx="7">
                  <c:v>7.6</c:v>
                </c:pt>
              </c:numCache>
            </c:numRef>
          </c:val>
          <c:extLst xmlns:c16r2="http://schemas.microsoft.com/office/drawing/2015/06/chart">
            <c:ext xmlns:c16="http://schemas.microsoft.com/office/drawing/2014/chart" uri="{C3380CC4-5D6E-409C-BE32-E72D297353CC}">
              <c16:uniqueId val="{00000001-B47A-4085-B326-CE59AAB575EC}"/>
            </c:ext>
          </c:extLst>
        </c:ser>
        <c:ser>
          <c:idx val="2"/>
          <c:order val="2"/>
          <c:tx>
            <c:strRef>
              <c:f>Plan1!$D$1</c:f>
              <c:strCache>
                <c:ptCount val="1"/>
                <c:pt idx="0">
                  <c:v>Até o triplo</c:v>
                </c:pt>
              </c:strCache>
            </c:strRef>
          </c:tx>
          <c:spPr>
            <a:solidFill>
              <a:schemeClr val="accent1">
                <a:lumMod val="40000"/>
                <a:lumOff val="6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Plan1!$D$2:$D$9</c:f>
              <c:numCache>
                <c:formatCode>0"%"</c:formatCode>
                <c:ptCount val="8"/>
                <c:pt idx="0">
                  <c:v>1.4</c:v>
                </c:pt>
                <c:pt idx="1">
                  <c:v>2.95</c:v>
                </c:pt>
                <c:pt idx="2">
                  <c:v>7.42</c:v>
                </c:pt>
                <c:pt idx="3">
                  <c:v>4.0999999999999996</c:v>
                </c:pt>
                <c:pt idx="4">
                  <c:v>8.14</c:v>
                </c:pt>
                <c:pt idx="5">
                  <c:v>7.8</c:v>
                </c:pt>
                <c:pt idx="6">
                  <c:v>7.7</c:v>
                </c:pt>
                <c:pt idx="7">
                  <c:v>4.97</c:v>
                </c:pt>
              </c:numCache>
            </c:numRef>
          </c:val>
          <c:extLst xmlns:c16r2="http://schemas.microsoft.com/office/drawing/2015/06/chart">
            <c:ext xmlns:c16="http://schemas.microsoft.com/office/drawing/2014/chart" uri="{C3380CC4-5D6E-409C-BE32-E72D297353CC}">
              <c16:uniqueId val="{00000002-B47A-4085-B326-CE59AAB575EC}"/>
            </c:ext>
          </c:extLst>
        </c:ser>
        <c:ser>
          <c:idx val="3"/>
          <c:order val="3"/>
          <c:tx>
            <c:strRef>
              <c:f>Plan1!$E$1</c:f>
              <c:strCache>
                <c:ptCount val="1"/>
                <c:pt idx="0">
                  <c:v>Mais do que o triplo</c:v>
                </c:pt>
              </c:strCache>
            </c:strRef>
          </c:tx>
          <c:spPr>
            <a:solidFill>
              <a:schemeClr val="accent1">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Plan1!$A$2:$A$9</c:f>
              <c:strCache>
                <c:ptCount val="8"/>
                <c:pt idx="0">
                  <c:v>Até 1 SM</c:v>
                </c:pt>
                <c:pt idx="1">
                  <c:v>De 1 a 2 SM</c:v>
                </c:pt>
                <c:pt idx="2">
                  <c:v>De 2 a 3 SM</c:v>
                </c:pt>
                <c:pt idx="3">
                  <c:v>De 3 a 5 SM</c:v>
                </c:pt>
                <c:pt idx="4">
                  <c:v>De 5 a 10 SM</c:v>
                </c:pt>
                <c:pt idx="5">
                  <c:v>De 10 a 20 SM</c:v>
                </c:pt>
                <c:pt idx="6">
                  <c:v>Mais de 20 SM</c:v>
                </c:pt>
                <c:pt idx="7">
                  <c:v>Não sabe / Recusa</c:v>
                </c:pt>
              </c:strCache>
            </c:strRef>
          </c:cat>
          <c:val>
            <c:numRef>
              <c:f>Plan1!$E$2:$E$9</c:f>
              <c:numCache>
                <c:formatCode>0"%"</c:formatCode>
                <c:ptCount val="8"/>
                <c:pt idx="0">
                  <c:v>53.94</c:v>
                </c:pt>
                <c:pt idx="1">
                  <c:v>65.47</c:v>
                </c:pt>
                <c:pt idx="2">
                  <c:v>63.74</c:v>
                </c:pt>
                <c:pt idx="3">
                  <c:v>65.73</c:v>
                </c:pt>
                <c:pt idx="4">
                  <c:v>68.42</c:v>
                </c:pt>
                <c:pt idx="5">
                  <c:v>65.88</c:v>
                </c:pt>
                <c:pt idx="6">
                  <c:v>74.11999999999999</c:v>
                </c:pt>
                <c:pt idx="7">
                  <c:v>36.58</c:v>
                </c:pt>
              </c:numCache>
            </c:numRef>
          </c:val>
          <c:extLst xmlns:c16r2="http://schemas.microsoft.com/office/drawing/2015/06/chart">
            <c:ext xmlns:c16="http://schemas.microsoft.com/office/drawing/2014/chart" uri="{C3380CC4-5D6E-409C-BE32-E72D297353CC}">
              <c16:uniqueId val="{00000000-B9CE-419A-A31E-9C38AB9FE01B}"/>
            </c:ext>
          </c:extLst>
        </c:ser>
        <c:dLbls>
          <c:showLegendKey val="0"/>
          <c:showVal val="0"/>
          <c:showCatName val="0"/>
          <c:showSerName val="0"/>
          <c:showPercent val="0"/>
          <c:showBubbleSize val="0"/>
        </c:dLbls>
        <c:gapWidth val="80"/>
        <c:overlap val="100"/>
        <c:axId val="-1722540848"/>
        <c:axId val="-1722539760"/>
      </c:barChart>
      <c:catAx>
        <c:axId val="-1722540848"/>
        <c:scaling>
          <c:orientation val="maxMin"/>
        </c:scaling>
        <c:delete val="1"/>
        <c:axPos val="l"/>
        <c:numFmt formatCode="General" sourceLinked="1"/>
        <c:majorTickMark val="none"/>
        <c:minorTickMark val="none"/>
        <c:tickLblPos val="nextTo"/>
        <c:crossAx val="-1722539760"/>
        <c:crosses val="autoZero"/>
        <c:auto val="1"/>
        <c:lblAlgn val="ctr"/>
        <c:lblOffset val="100"/>
        <c:noMultiLvlLbl val="0"/>
      </c:catAx>
      <c:valAx>
        <c:axId val="-1722539760"/>
        <c:scaling>
          <c:orientation val="minMax"/>
          <c:max val="100"/>
        </c:scaling>
        <c:delete val="1"/>
        <c:axPos val="t"/>
        <c:numFmt formatCode="0&quot;%&quot;" sourceLinked="1"/>
        <c:majorTickMark val="out"/>
        <c:minorTickMark val="none"/>
        <c:tickLblPos val="nextTo"/>
        <c:crossAx val="-172254084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13F2-4A38-B588-391E8BF9D6A2}"/>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13F2-4A38-B588-391E8BF9D6A2}"/>
              </c:ext>
            </c:extLst>
          </c:dPt>
          <c:cat>
            <c:strRef>
              <c:f>Planilha1!$A$2:$A$3</c:f>
              <c:strCache>
                <c:ptCount val="2"/>
                <c:pt idx="0">
                  <c:v>%</c:v>
                </c:pt>
                <c:pt idx="1">
                  <c:v>DIF</c:v>
                </c:pt>
              </c:strCache>
            </c:strRef>
          </c:cat>
          <c:val>
            <c:numRef>
              <c:f>Planilha1!$B$2:$B$3</c:f>
              <c:numCache>
                <c:formatCode>General</c:formatCode>
                <c:ptCount val="2"/>
                <c:pt idx="0" formatCode="0">
                  <c:v>23.88</c:v>
                </c:pt>
                <c:pt idx="1">
                  <c:v>76.12</c:v>
                </c:pt>
              </c:numCache>
            </c:numRef>
          </c:val>
          <c:extLst xmlns:c16r2="http://schemas.microsoft.com/office/drawing/2015/06/chart">
            <c:ext xmlns:c16="http://schemas.microsoft.com/office/drawing/2014/chart" uri="{C3380CC4-5D6E-409C-BE32-E72D297353CC}">
              <c16:uniqueId val="{00000004-13F2-4A38-B588-391E8BF9D6A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13F2-4A38-B588-391E8BF9D6A2}"/>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13F2-4A38-B588-391E8BF9D6A2}"/>
              </c:ext>
            </c:extLst>
          </c:dPt>
          <c:cat>
            <c:strRef>
              <c:f>Planilha1!$A$2:$A$3</c:f>
              <c:strCache>
                <c:ptCount val="2"/>
                <c:pt idx="0">
                  <c:v>%</c:v>
                </c:pt>
                <c:pt idx="1">
                  <c:v>DIF</c:v>
                </c:pt>
              </c:strCache>
            </c:strRef>
          </c:cat>
          <c:val>
            <c:numRef>
              <c:f>Planilha1!$B$2:$B$3</c:f>
              <c:numCache>
                <c:formatCode>General</c:formatCode>
                <c:ptCount val="2"/>
                <c:pt idx="0" formatCode="0">
                  <c:v>32.590000000000003</c:v>
                </c:pt>
                <c:pt idx="1">
                  <c:v>67.41</c:v>
                </c:pt>
              </c:numCache>
            </c:numRef>
          </c:val>
          <c:extLst xmlns:c16r2="http://schemas.microsoft.com/office/drawing/2015/06/chart">
            <c:ext xmlns:c16="http://schemas.microsoft.com/office/drawing/2014/chart" uri="{C3380CC4-5D6E-409C-BE32-E72D297353CC}">
              <c16:uniqueId val="{00000004-13F2-4A38-B588-391E8BF9D6A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DAE3F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31</c:v>
                </c:pt>
                <c:pt idx="1">
                  <c:v>3</c:v>
                </c:pt>
                <c:pt idx="2">
                  <c:v>61</c:v>
                </c:pt>
                <c:pt idx="3">
                  <c:v>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B4C7E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36</c:v>
                </c:pt>
                <c:pt idx="1">
                  <c:v>6</c:v>
                </c:pt>
                <c:pt idx="2">
                  <c:v>53</c:v>
                </c:pt>
                <c:pt idx="3">
                  <c:v>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8FAAD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37</c:v>
                </c:pt>
                <c:pt idx="1">
                  <c:v>6</c:v>
                </c:pt>
                <c:pt idx="2">
                  <c:v>52</c:v>
                </c:pt>
                <c:pt idx="3">
                  <c:v>5</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2024</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Planilha1!$E$2:$E$5</c:f>
              <c:numCache>
                <c:formatCode>0</c:formatCode>
                <c:ptCount val="4"/>
                <c:pt idx="0">
                  <c:v>36.619999999999997</c:v>
                </c:pt>
                <c:pt idx="1">
                  <c:v>4.37</c:v>
                </c:pt>
                <c:pt idx="2">
                  <c:v>52.73</c:v>
                </c:pt>
                <c:pt idx="3">
                  <c:v>6.28</c:v>
                </c:pt>
              </c:numCache>
            </c:numRef>
          </c:val>
          <c:extLst xmlns:c16r2="http://schemas.microsoft.com/office/drawing/2015/06/chart">
            <c:ext xmlns:c16="http://schemas.microsoft.com/office/drawing/2014/chart" uri="{C3380CC4-5D6E-409C-BE32-E72D297353CC}">
              <c16:uniqueId val="{00000001-D546-4B61-847A-F77F3B78BDAF}"/>
            </c:ext>
          </c:extLst>
        </c:ser>
        <c:ser>
          <c:idx val="4"/>
          <c:order val="4"/>
          <c:tx>
            <c:strRef>
              <c:f>Planilha1!$F$1</c:f>
              <c:strCache>
                <c:ptCount val="1"/>
                <c:pt idx="0">
                  <c:v>2025</c:v>
                </c:pt>
              </c:strCache>
            </c:strRef>
          </c:tx>
          <c:spPr>
            <a:solidFill>
              <a:schemeClr val="accent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Planilha1!$F$2:$F$5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B093-45A8-B452-A9D4BED83D5B}"/>
            </c:ext>
          </c:extLst>
        </c:ser>
        <c:dLbls>
          <c:dLblPos val="outEnd"/>
          <c:showLegendKey val="0"/>
          <c:showVal val="1"/>
          <c:showCatName val="0"/>
          <c:showSerName val="0"/>
          <c:showPercent val="0"/>
          <c:showBubbleSize val="0"/>
        </c:dLbls>
        <c:gapWidth val="100"/>
        <c:axId val="-1728282128"/>
        <c:axId val="-1728280496"/>
      </c:barChart>
      <c:catAx>
        <c:axId val="-1728282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0496"/>
        <c:crosses val="autoZero"/>
        <c:auto val="1"/>
        <c:lblAlgn val="ctr"/>
        <c:lblOffset val="100"/>
        <c:noMultiLvlLbl val="0"/>
      </c:catAx>
      <c:valAx>
        <c:axId val="-1728280496"/>
        <c:scaling>
          <c:orientation val="minMax"/>
          <c:max val="120"/>
          <c:min val="0"/>
        </c:scaling>
        <c:delete val="1"/>
        <c:axPos val="l"/>
        <c:numFmt formatCode="0" sourceLinked="1"/>
        <c:majorTickMark val="none"/>
        <c:minorTickMark val="none"/>
        <c:tickLblPos val="nextTo"/>
        <c:crossAx val="-172828212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58.74</c:v>
                </c:pt>
                <c:pt idx="1">
                  <c:v>6.07</c:v>
                </c:pt>
                <c:pt idx="2">
                  <c:v>34.340000000000003</c:v>
                </c:pt>
                <c:pt idx="3">
                  <c:v>0.86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35</c:v>
                </c:pt>
                <c:pt idx="1">
                  <c:v>4.3</c:v>
                </c:pt>
                <c:pt idx="2">
                  <c:v>57.38</c:v>
                </c:pt>
                <c:pt idx="3">
                  <c:v>3.32</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Planilha1!$E$2:$E$5</c:f>
              <c:numCache>
                <c:formatCode>0"%"</c:formatCode>
                <c:ptCount val="4"/>
                <c:pt idx="0">
                  <c:v>18.190000000000001</c:v>
                </c:pt>
                <c:pt idx="1">
                  <c:v>4</c:v>
                </c:pt>
                <c:pt idx="2">
                  <c:v>69</c:v>
                </c:pt>
                <c:pt idx="3">
                  <c:v>8.81</c:v>
                </c:pt>
              </c:numCache>
            </c:numRef>
          </c:val>
          <c:extLst xmlns:c16r2="http://schemas.microsoft.com/office/drawing/2015/06/chart">
            <c:ext xmlns:c16="http://schemas.microsoft.com/office/drawing/2014/chart" uri="{C3380CC4-5D6E-409C-BE32-E72D297353CC}">
              <c16:uniqueId val="{00000001-D546-4B61-847A-F77F3B78BDAF}"/>
            </c:ext>
          </c:extLst>
        </c:ser>
        <c:dLbls>
          <c:dLblPos val="outEnd"/>
          <c:showLegendKey val="0"/>
          <c:showVal val="1"/>
          <c:showCatName val="0"/>
          <c:showSerName val="0"/>
          <c:showPercent val="0"/>
          <c:showBubbleSize val="0"/>
        </c:dLbls>
        <c:gapWidth val="100"/>
        <c:axId val="-1728284304"/>
        <c:axId val="-1728283760"/>
      </c:barChart>
      <c:catAx>
        <c:axId val="-1728284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3760"/>
        <c:crosses val="autoZero"/>
        <c:auto val="1"/>
        <c:lblAlgn val="ctr"/>
        <c:lblOffset val="100"/>
        <c:noMultiLvlLbl val="0"/>
      </c:catAx>
      <c:valAx>
        <c:axId val="-1728283760"/>
        <c:scaling>
          <c:orientation val="minMax"/>
          <c:max val="120"/>
          <c:min val="0"/>
        </c:scaling>
        <c:delete val="1"/>
        <c:axPos val="l"/>
        <c:numFmt formatCode="0&quot;%&quot;" sourceLinked="1"/>
        <c:majorTickMark val="none"/>
        <c:minorTickMark val="none"/>
        <c:tickLblPos val="nextTo"/>
        <c:crossAx val="-172828430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CCE2F2"/>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34.511193060498805</c:v>
                </c:pt>
                <c:pt idx="1">
                  <c:v>17.089336166004404</c:v>
                </c:pt>
                <c:pt idx="2">
                  <c:v>6.0782882550960871</c:v>
                </c:pt>
                <c:pt idx="3">
                  <c:v>14.015280786078224</c:v>
                </c:pt>
                <c:pt idx="4">
                  <c:v>19.357809878759841</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99C6E6"/>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38.04</c:v>
                </c:pt>
                <c:pt idx="1">
                  <c:v>21.14</c:v>
                </c:pt>
                <c:pt idx="2">
                  <c:v>5.96</c:v>
                </c:pt>
                <c:pt idx="3">
                  <c:v>9.8699999999999992</c:v>
                </c:pt>
                <c:pt idx="4">
                  <c:v>16.88</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66A9D9"/>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35.909999999999997</c:v>
                </c:pt>
                <c:pt idx="1">
                  <c:v>20.399999999999999</c:v>
                </c:pt>
                <c:pt idx="2">
                  <c:v>5.64</c:v>
                </c:pt>
                <c:pt idx="3">
                  <c:v>14.25</c:v>
                </c:pt>
                <c:pt idx="4">
                  <c:v>15.23</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2024</c:v>
                </c:pt>
              </c:strCache>
            </c:strRef>
          </c:tx>
          <c:spPr>
            <a:solidFill>
              <a:srgbClr val="338DCD"/>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formatCode="General">
                  <c:v>35</c:v>
                </c:pt>
                <c:pt idx="1">
                  <c:v>24.8</c:v>
                </c:pt>
                <c:pt idx="2">
                  <c:v>5.8</c:v>
                </c:pt>
                <c:pt idx="3">
                  <c:v>10.61</c:v>
                </c:pt>
                <c:pt idx="4">
                  <c:v>14.4</c:v>
                </c:pt>
              </c:numCache>
            </c:numRef>
          </c:val>
          <c:extLst xmlns:c16r2="http://schemas.microsoft.com/office/drawing/2015/06/chart">
            <c:ext xmlns:c16="http://schemas.microsoft.com/office/drawing/2014/chart" uri="{C3380CC4-5D6E-409C-BE32-E72D297353CC}">
              <c16:uniqueId val="{00000002-0168-4D90-9147-30C72BC7FD62}"/>
            </c:ext>
          </c:extLst>
        </c:ser>
        <c:ser>
          <c:idx val="4"/>
          <c:order val="4"/>
          <c:tx>
            <c:strRef>
              <c:f>Plan1!$F$1</c:f>
              <c:strCache>
                <c:ptCount val="1"/>
                <c:pt idx="0">
                  <c:v>2025</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Plan1!$F$2:$F$6</c:f>
              <c:numCache>
                <c:formatCode>0</c:formatCode>
                <c:ptCount val="5"/>
                <c:pt idx="0">
                  <c:v>37.79</c:v>
                </c:pt>
                <c:pt idx="1">
                  <c:v>27.42</c:v>
                </c:pt>
                <c:pt idx="2">
                  <c:v>4.97</c:v>
                </c:pt>
                <c:pt idx="3">
                  <c:v>10.210000000000001</c:v>
                </c:pt>
                <c:pt idx="4">
                  <c:v>12.64</c:v>
                </c:pt>
              </c:numCache>
            </c:numRef>
          </c:val>
          <c:extLst xmlns:c16r2="http://schemas.microsoft.com/office/drawing/2015/06/chart">
            <c:ext xmlns:c16="http://schemas.microsoft.com/office/drawing/2014/chart" uri="{C3380CC4-5D6E-409C-BE32-E72D297353CC}">
              <c16:uniqueId val="{00000002-13C0-4A07-BF33-71A3B0DC5AD0}"/>
            </c:ext>
          </c:extLst>
        </c:ser>
        <c:dLbls>
          <c:showLegendKey val="0"/>
          <c:showVal val="0"/>
          <c:showCatName val="0"/>
          <c:showSerName val="0"/>
          <c:showPercent val="0"/>
          <c:showBubbleSize val="0"/>
        </c:dLbls>
        <c:gapWidth val="80"/>
        <c:axId val="-1728281040"/>
        <c:axId val="-1728294640"/>
      </c:barChart>
      <c:catAx>
        <c:axId val="-1728281040"/>
        <c:scaling>
          <c:orientation val="maxMin"/>
        </c:scaling>
        <c:delete val="0"/>
        <c:axPos val="l"/>
        <c:numFmt formatCode="General" sourceLinked="1"/>
        <c:majorTickMark val="out"/>
        <c:minorTickMark val="none"/>
        <c:tickLblPos val="nextTo"/>
        <c:txPr>
          <a:bodyPr/>
          <a:lstStyle/>
          <a:p>
            <a:pPr>
              <a:defRPr sz="1200" b="0"/>
            </a:pPr>
            <a:endParaRPr lang="pt-BR"/>
          </a:p>
        </c:txPr>
        <c:crossAx val="-1728294640"/>
        <c:crosses val="autoZero"/>
        <c:auto val="1"/>
        <c:lblAlgn val="ctr"/>
        <c:lblOffset val="100"/>
        <c:noMultiLvlLbl val="0"/>
      </c:catAx>
      <c:valAx>
        <c:axId val="-1728294640"/>
        <c:scaling>
          <c:orientation val="minMax"/>
          <c:max val="100"/>
          <c:min val="0"/>
        </c:scaling>
        <c:delete val="1"/>
        <c:axPos val="t"/>
        <c:numFmt formatCode="###0" sourceLinked="1"/>
        <c:majorTickMark val="out"/>
        <c:minorTickMark val="none"/>
        <c:tickLblPos val="nextTo"/>
        <c:crossAx val="-172828104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DEEAE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43.539618129910963</c:v>
                </c:pt>
                <c:pt idx="1">
                  <c:v>23.082538476220364</c:v>
                </c:pt>
                <c:pt idx="2">
                  <c:v>7.0286924562254036</c:v>
                </c:pt>
                <c:pt idx="3">
                  <c:v>8.038742590759032</c:v>
                </c:pt>
                <c:pt idx="4">
                  <c:v>7.6222935876982696</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C5DAE1"/>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44.03</c:v>
                </c:pt>
                <c:pt idx="1">
                  <c:v>26.92</c:v>
                </c:pt>
                <c:pt idx="2">
                  <c:v>7.54</c:v>
                </c:pt>
                <c:pt idx="3">
                  <c:v>5.73</c:v>
                </c:pt>
                <c:pt idx="4">
                  <c:v>7.13</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A2C2C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43.97</c:v>
                </c:pt>
                <c:pt idx="1">
                  <c:v>27.68</c:v>
                </c:pt>
                <c:pt idx="2">
                  <c:v>6.37</c:v>
                </c:pt>
                <c:pt idx="3">
                  <c:v>6.83</c:v>
                </c:pt>
                <c:pt idx="4">
                  <c:v>6.06</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2024</c:v>
                </c:pt>
              </c:strCache>
            </c:strRef>
          </c:tx>
          <c:spPr>
            <a:solidFill>
              <a:srgbClr val="6098AC"/>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formatCode="General">
                  <c:v>43</c:v>
                </c:pt>
                <c:pt idx="1">
                  <c:v>29.66</c:v>
                </c:pt>
                <c:pt idx="2">
                  <c:v>7.85</c:v>
                </c:pt>
                <c:pt idx="3">
                  <c:v>4.92</c:v>
                </c:pt>
                <c:pt idx="4">
                  <c:v>4.24</c:v>
                </c:pt>
              </c:numCache>
            </c:numRef>
          </c:val>
          <c:extLst xmlns:c16r2="http://schemas.microsoft.com/office/drawing/2015/06/chart">
            <c:ext xmlns:c16="http://schemas.microsoft.com/office/drawing/2014/chart" uri="{C3380CC4-5D6E-409C-BE32-E72D297353CC}">
              <c16:uniqueId val="{00000002-8B4D-4477-AFA3-C2E175C9F195}"/>
            </c:ext>
          </c:extLst>
        </c:ser>
        <c:ser>
          <c:idx val="4"/>
          <c:order val="4"/>
          <c:tx>
            <c:strRef>
              <c:f>Plan1!$F$1</c:f>
              <c:strCache>
                <c:ptCount val="1"/>
                <c:pt idx="0">
                  <c:v>2025</c:v>
                </c:pt>
              </c:strCache>
            </c:strRef>
          </c:tx>
          <c:spPr>
            <a:solidFill>
              <a:srgbClr val="437181"/>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Plan1!$F$2:$F$6</c:f>
              <c:numCache>
                <c:formatCode>0</c:formatCode>
                <c:ptCount val="5"/>
                <c:pt idx="0">
                  <c:v>44.01</c:v>
                </c:pt>
                <c:pt idx="1">
                  <c:v>32.630000000000003</c:v>
                </c:pt>
                <c:pt idx="2">
                  <c:v>6.28</c:v>
                </c:pt>
                <c:pt idx="3">
                  <c:v>4.59</c:v>
                </c:pt>
                <c:pt idx="4">
                  <c:v>4.17</c:v>
                </c:pt>
              </c:numCache>
            </c:numRef>
          </c:val>
          <c:extLst xmlns:c16r2="http://schemas.microsoft.com/office/drawing/2015/06/chart">
            <c:ext xmlns:c16="http://schemas.microsoft.com/office/drawing/2014/chart" uri="{C3380CC4-5D6E-409C-BE32-E72D297353CC}">
              <c16:uniqueId val="{00000002-219B-48B0-8A3C-20C5D6E24BEC}"/>
            </c:ext>
          </c:extLst>
        </c:ser>
        <c:dLbls>
          <c:showLegendKey val="0"/>
          <c:showVal val="0"/>
          <c:showCatName val="0"/>
          <c:showSerName val="0"/>
          <c:showPercent val="0"/>
          <c:showBubbleSize val="0"/>
        </c:dLbls>
        <c:gapWidth val="80"/>
        <c:axId val="-1728293008"/>
        <c:axId val="-1728292464"/>
      </c:barChart>
      <c:catAx>
        <c:axId val="-1728293008"/>
        <c:scaling>
          <c:orientation val="maxMin"/>
        </c:scaling>
        <c:delete val="0"/>
        <c:axPos val="l"/>
        <c:numFmt formatCode="General" sourceLinked="1"/>
        <c:majorTickMark val="out"/>
        <c:minorTickMark val="none"/>
        <c:tickLblPos val="nextTo"/>
        <c:txPr>
          <a:bodyPr/>
          <a:lstStyle/>
          <a:p>
            <a:pPr>
              <a:defRPr sz="1200" b="0"/>
            </a:pPr>
            <a:endParaRPr lang="pt-BR"/>
          </a:p>
        </c:txPr>
        <c:crossAx val="-1728292464"/>
        <c:crosses val="autoZero"/>
        <c:auto val="1"/>
        <c:lblAlgn val="ctr"/>
        <c:lblOffset val="100"/>
        <c:noMultiLvlLbl val="0"/>
      </c:catAx>
      <c:valAx>
        <c:axId val="-1728292464"/>
        <c:scaling>
          <c:orientation val="minMax"/>
          <c:max val="100"/>
          <c:min val="0"/>
        </c:scaling>
        <c:delete val="1"/>
        <c:axPos val="t"/>
        <c:numFmt formatCode="###0" sourceLinked="1"/>
        <c:majorTickMark val="out"/>
        <c:minorTickMark val="none"/>
        <c:tickLblPos val="nextTo"/>
        <c:crossAx val="-172829300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37.79</c:v>
                </c:pt>
                <c:pt idx="1">
                  <c:v>27.42</c:v>
                </c:pt>
                <c:pt idx="2">
                  <c:v>4.97</c:v>
                </c:pt>
                <c:pt idx="3">
                  <c:v>10.210000000000001</c:v>
                </c:pt>
                <c:pt idx="4">
                  <c:v>12.64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40.35</c:v>
                </c:pt>
                <c:pt idx="1">
                  <c:v>35.11</c:v>
                </c:pt>
                <c:pt idx="2">
                  <c:v>4.91</c:v>
                </c:pt>
                <c:pt idx="3">
                  <c:v>6.51</c:v>
                </c:pt>
                <c:pt idx="4">
                  <c:v>6.27</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38.61</c:v>
                </c:pt>
                <c:pt idx="1">
                  <c:v>28</c:v>
                </c:pt>
                <c:pt idx="2">
                  <c:v>5.0199999999999996</c:v>
                </c:pt>
                <c:pt idx="3">
                  <c:v>10.25</c:v>
                </c:pt>
                <c:pt idx="4">
                  <c:v>11.66</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c:v>34.21</c:v>
                </c:pt>
                <c:pt idx="1">
                  <c:v>19.8</c:v>
                </c:pt>
                <c:pt idx="2">
                  <c:v>4.93</c:v>
                </c:pt>
                <c:pt idx="3">
                  <c:v>13.34</c:v>
                </c:pt>
                <c:pt idx="4">
                  <c:v>19.77</c:v>
                </c:pt>
              </c:numCache>
            </c:numRef>
          </c:val>
          <c:extLst xmlns:c16r2="http://schemas.microsoft.com/office/drawing/2015/06/chart">
            <c:ext xmlns:c16="http://schemas.microsoft.com/office/drawing/2014/chart" uri="{C3380CC4-5D6E-409C-BE32-E72D297353CC}">
              <c16:uniqueId val="{00000002-0168-4D90-9147-30C72BC7FD62}"/>
            </c:ext>
          </c:extLst>
        </c:ser>
        <c:dLbls>
          <c:showLegendKey val="0"/>
          <c:showVal val="0"/>
          <c:showCatName val="0"/>
          <c:showSerName val="0"/>
          <c:showPercent val="0"/>
          <c:showBubbleSize val="0"/>
        </c:dLbls>
        <c:gapWidth val="80"/>
        <c:axId val="-1723407824"/>
        <c:axId val="-1723399664"/>
      </c:barChart>
      <c:catAx>
        <c:axId val="-1723407824"/>
        <c:scaling>
          <c:orientation val="maxMin"/>
        </c:scaling>
        <c:delete val="0"/>
        <c:axPos val="l"/>
        <c:numFmt formatCode="General" sourceLinked="1"/>
        <c:majorTickMark val="out"/>
        <c:minorTickMark val="none"/>
        <c:tickLblPos val="nextTo"/>
        <c:txPr>
          <a:bodyPr/>
          <a:lstStyle/>
          <a:p>
            <a:pPr>
              <a:defRPr sz="1200" b="0"/>
            </a:pPr>
            <a:endParaRPr lang="pt-BR"/>
          </a:p>
        </c:txPr>
        <c:crossAx val="-1723399664"/>
        <c:crosses val="autoZero"/>
        <c:auto val="1"/>
        <c:lblAlgn val="ctr"/>
        <c:lblOffset val="100"/>
        <c:noMultiLvlLbl val="0"/>
      </c:catAx>
      <c:valAx>
        <c:axId val="-1723399664"/>
        <c:scaling>
          <c:orientation val="minMax"/>
          <c:max val="100"/>
          <c:min val="0"/>
        </c:scaling>
        <c:delete val="1"/>
        <c:axPos val="t"/>
        <c:numFmt formatCode="0&quot;%&quot;" sourceLinked="1"/>
        <c:majorTickMark val="out"/>
        <c:minorTickMark val="none"/>
        <c:tickLblPos val="nextTo"/>
        <c:crossAx val="-172340782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44.01</c:v>
                </c:pt>
                <c:pt idx="1">
                  <c:v>32.630000000000003</c:v>
                </c:pt>
                <c:pt idx="2">
                  <c:v>6.28</c:v>
                </c:pt>
                <c:pt idx="3">
                  <c:v>4.59</c:v>
                </c:pt>
                <c:pt idx="4">
                  <c:v>4.17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44.73</c:v>
                </c:pt>
                <c:pt idx="1">
                  <c:v>36.090000000000003</c:v>
                </c:pt>
                <c:pt idx="2">
                  <c:v>5.56</c:v>
                </c:pt>
                <c:pt idx="3">
                  <c:v>3.6</c:v>
                </c:pt>
                <c:pt idx="4">
                  <c:v>1.57</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43.35</c:v>
                </c:pt>
                <c:pt idx="1">
                  <c:v>31.66</c:v>
                </c:pt>
                <c:pt idx="2">
                  <c:v>6.51</c:v>
                </c:pt>
                <c:pt idx="3">
                  <c:v>5.27</c:v>
                </c:pt>
                <c:pt idx="4">
                  <c:v>4.99</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2024</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c:v>44.12</c:v>
                </c:pt>
                <c:pt idx="1">
                  <c:v>26.05</c:v>
                </c:pt>
                <c:pt idx="2">
                  <c:v>7.58</c:v>
                </c:pt>
                <c:pt idx="3">
                  <c:v>5.19</c:v>
                </c:pt>
                <c:pt idx="4">
                  <c:v>8.82</c:v>
                </c:pt>
              </c:numCache>
            </c:numRef>
          </c:val>
          <c:extLst xmlns:c16r2="http://schemas.microsoft.com/office/drawing/2015/06/chart">
            <c:ext xmlns:c16="http://schemas.microsoft.com/office/drawing/2014/chart" uri="{C3380CC4-5D6E-409C-BE32-E72D297353CC}">
              <c16:uniqueId val="{00000002-8B4D-4477-AFA3-C2E175C9F195}"/>
            </c:ext>
          </c:extLst>
        </c:ser>
        <c:dLbls>
          <c:showLegendKey val="0"/>
          <c:showVal val="0"/>
          <c:showCatName val="0"/>
          <c:showSerName val="0"/>
          <c:showPercent val="0"/>
          <c:showBubbleSize val="0"/>
        </c:dLbls>
        <c:gapWidth val="80"/>
        <c:axId val="-1723413264"/>
        <c:axId val="-1723396944"/>
      </c:barChart>
      <c:catAx>
        <c:axId val="-1723413264"/>
        <c:scaling>
          <c:orientation val="maxMin"/>
        </c:scaling>
        <c:delete val="0"/>
        <c:axPos val="l"/>
        <c:numFmt formatCode="General" sourceLinked="1"/>
        <c:majorTickMark val="out"/>
        <c:minorTickMark val="none"/>
        <c:tickLblPos val="nextTo"/>
        <c:txPr>
          <a:bodyPr/>
          <a:lstStyle/>
          <a:p>
            <a:pPr>
              <a:defRPr sz="1200" b="0"/>
            </a:pPr>
            <a:endParaRPr lang="pt-BR"/>
          </a:p>
        </c:txPr>
        <c:crossAx val="-1723396944"/>
        <c:crosses val="autoZero"/>
        <c:auto val="1"/>
        <c:lblAlgn val="ctr"/>
        <c:lblOffset val="100"/>
        <c:noMultiLvlLbl val="0"/>
      </c:catAx>
      <c:valAx>
        <c:axId val="-1723396944"/>
        <c:scaling>
          <c:orientation val="minMax"/>
          <c:max val="100"/>
          <c:min val="0"/>
        </c:scaling>
        <c:delete val="1"/>
        <c:axPos val="t"/>
        <c:numFmt formatCode="0&quot;%&quot;" sourceLinked="1"/>
        <c:majorTickMark val="out"/>
        <c:minorTickMark val="none"/>
        <c:tickLblPos val="nextTo"/>
        <c:crossAx val="-172341326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Planilha1!$B$2:$B$6</c:f>
              <c:numCache>
                <c:formatCode>###0</c:formatCode>
                <c:ptCount val="5"/>
                <c:pt idx="0">
                  <c:v>18.952238944881909</c:v>
                </c:pt>
                <c:pt idx="1">
                  <c:v>18.214297035467659</c:v>
                </c:pt>
                <c:pt idx="2">
                  <c:v>19.033487083009746</c:v>
                </c:pt>
                <c:pt idx="3">
                  <c:v>23.219474706062091</c:v>
                </c:pt>
                <c:pt idx="4">
                  <c:v>20.580502230578798</c:v>
                </c:pt>
              </c:numCache>
            </c:numRef>
          </c:val>
          <c:extLst xmlns:c16r2="http://schemas.microsoft.com/office/drawing/2015/06/chart">
            <c:ext xmlns:c16="http://schemas.microsoft.com/office/drawing/2014/chart" uri="{C3380CC4-5D6E-409C-BE32-E72D297353CC}">
              <c16:uniqueId val="{00000000-C472-4119-A117-6E174ED59B79}"/>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Planilha1!$C$2:$C$6</c:f>
              <c:numCache>
                <c:formatCode>0</c:formatCode>
                <c:ptCount val="5"/>
                <c:pt idx="0">
                  <c:v>18</c:v>
                </c:pt>
                <c:pt idx="1">
                  <c:v>21</c:v>
                </c:pt>
                <c:pt idx="2">
                  <c:v>18</c:v>
                </c:pt>
                <c:pt idx="3">
                  <c:v>23</c:v>
                </c:pt>
                <c:pt idx="4">
                  <c:v>20</c:v>
                </c:pt>
              </c:numCache>
            </c:numRef>
          </c:val>
          <c:extLst xmlns:c16r2="http://schemas.microsoft.com/office/drawing/2015/06/chart">
            <c:ext xmlns:c16="http://schemas.microsoft.com/office/drawing/2014/chart" uri="{C3380CC4-5D6E-409C-BE32-E72D297353CC}">
              <c16:uniqueId val="{00000001-C472-4119-A117-6E174ED59B79}"/>
            </c:ext>
          </c:extLst>
        </c:ser>
        <c:ser>
          <c:idx val="2"/>
          <c:order val="2"/>
          <c:tx>
            <c:strRef>
              <c:f>Planilha1!$D$1</c:f>
              <c:strCache>
                <c:ptCount val="1"/>
                <c:pt idx="0">
                  <c:v>2023</c:v>
                </c:pt>
              </c:strCache>
            </c:strRef>
          </c:tx>
          <c:spPr>
            <a:solidFill>
              <a:srgbClr val="878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Planilha1!$D$2:$D$6</c:f>
              <c:numCache>
                <c:formatCode>0</c:formatCode>
                <c:ptCount val="5"/>
                <c:pt idx="0">
                  <c:v>16.88</c:v>
                </c:pt>
                <c:pt idx="1">
                  <c:v>17.97</c:v>
                </c:pt>
                <c:pt idx="2">
                  <c:v>19.93</c:v>
                </c:pt>
                <c:pt idx="3">
                  <c:v>24.01</c:v>
                </c:pt>
                <c:pt idx="4">
                  <c:v>21.21</c:v>
                </c:pt>
              </c:numCache>
            </c:numRef>
          </c:val>
          <c:extLst xmlns:c16r2="http://schemas.microsoft.com/office/drawing/2015/06/chart">
            <c:ext xmlns:c16="http://schemas.microsoft.com/office/drawing/2014/chart" uri="{C3380CC4-5D6E-409C-BE32-E72D297353CC}">
              <c16:uniqueId val="{00000000-5D50-40D4-A2DC-73C0316F1AFF}"/>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Planilha1!$E$2:$E$6</c:f>
              <c:numCache>
                <c:formatCode>0</c:formatCode>
                <c:ptCount val="5"/>
                <c:pt idx="0">
                  <c:v>17.12</c:v>
                </c:pt>
                <c:pt idx="1">
                  <c:v>18.54</c:v>
                </c:pt>
                <c:pt idx="2">
                  <c:v>18.850000000000001</c:v>
                </c:pt>
                <c:pt idx="3">
                  <c:v>23.45</c:v>
                </c:pt>
                <c:pt idx="4">
                  <c:v>22.04</c:v>
                </c:pt>
              </c:numCache>
            </c:numRef>
          </c:val>
          <c:extLst xmlns:c16r2="http://schemas.microsoft.com/office/drawing/2015/06/chart">
            <c:ext xmlns:c16="http://schemas.microsoft.com/office/drawing/2014/chart" uri="{C3380CC4-5D6E-409C-BE32-E72D297353CC}">
              <c16:uniqueId val="{00000000-BFD5-4DB7-A21E-59C52A6FCE52}"/>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Planilha1!$F$2:$F$6</c:f>
              <c:numCache>
                <c:formatCode>0</c:formatCode>
                <c:ptCount val="5"/>
                <c:pt idx="0">
                  <c:v>14.99</c:v>
                </c:pt>
                <c:pt idx="1">
                  <c:v>18.27</c:v>
                </c:pt>
                <c:pt idx="2">
                  <c:v>19.12</c:v>
                </c:pt>
                <c:pt idx="3">
                  <c:v>24.48</c:v>
                </c:pt>
                <c:pt idx="4">
                  <c:v>23.14</c:v>
                </c:pt>
              </c:numCache>
            </c:numRef>
          </c:val>
          <c:extLst xmlns:c16r2="http://schemas.microsoft.com/office/drawing/2015/06/chart">
            <c:ext xmlns:c16="http://schemas.microsoft.com/office/drawing/2014/chart" uri="{C3380CC4-5D6E-409C-BE32-E72D297353CC}">
              <c16:uniqueId val="{00000000-8D76-48C2-83DB-009021760D99}"/>
            </c:ext>
          </c:extLst>
        </c:ser>
        <c:dLbls>
          <c:dLblPos val="outEnd"/>
          <c:showLegendKey val="0"/>
          <c:showVal val="1"/>
          <c:showCatName val="0"/>
          <c:showSerName val="0"/>
          <c:showPercent val="0"/>
          <c:showBubbleSize val="0"/>
        </c:dLbls>
        <c:gapWidth val="100"/>
        <c:axId val="-1749936784"/>
        <c:axId val="-1749924272"/>
      </c:barChart>
      <c:catAx>
        <c:axId val="-1749936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4272"/>
        <c:crosses val="autoZero"/>
        <c:auto val="1"/>
        <c:lblAlgn val="ctr"/>
        <c:lblOffset val="100"/>
        <c:noMultiLvlLbl val="0"/>
      </c:catAx>
      <c:valAx>
        <c:axId val="-1749924272"/>
        <c:scaling>
          <c:orientation val="minMax"/>
          <c:max val="60"/>
          <c:min val="0"/>
        </c:scaling>
        <c:delete val="1"/>
        <c:axPos val="l"/>
        <c:numFmt formatCode="###0" sourceLinked="1"/>
        <c:majorTickMark val="out"/>
        <c:minorTickMark val="none"/>
        <c:tickLblPos val="nextTo"/>
        <c:crossAx val="-17499367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CCE2F2"/>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22</c:v>
                </c:pt>
                <c:pt idx="1">
                  <c:v>4</c:v>
                </c:pt>
                <c:pt idx="2">
                  <c:v>3</c:v>
                </c:pt>
                <c:pt idx="3">
                  <c:v>28</c:v>
                </c:pt>
                <c:pt idx="4">
                  <c:v>25</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99C6E6"/>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21</c:v>
                </c:pt>
                <c:pt idx="1">
                  <c:v>5</c:v>
                </c:pt>
                <c:pt idx="2">
                  <c:v>5</c:v>
                </c:pt>
                <c:pt idx="3">
                  <c:v>31</c:v>
                </c:pt>
                <c:pt idx="4">
                  <c:v>21</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66A9D9"/>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21</c:v>
                </c:pt>
                <c:pt idx="1">
                  <c:v>6</c:v>
                </c:pt>
                <c:pt idx="2">
                  <c:v>4</c:v>
                </c:pt>
                <c:pt idx="3">
                  <c:v>31</c:v>
                </c:pt>
                <c:pt idx="4" formatCode="General">
                  <c:v>22</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2024</c:v>
                </c:pt>
              </c:strCache>
            </c:strRef>
          </c:tx>
          <c:spPr>
            <a:solidFill>
              <a:srgbClr val="338DCD"/>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19.260000000000002</c:v>
                </c:pt>
                <c:pt idx="1">
                  <c:v>6.64</c:v>
                </c:pt>
                <c:pt idx="2">
                  <c:v>5.6</c:v>
                </c:pt>
                <c:pt idx="3">
                  <c:v>28.82</c:v>
                </c:pt>
                <c:pt idx="4">
                  <c:v>22.36</c:v>
                </c:pt>
              </c:numCache>
            </c:numRef>
          </c:val>
          <c:extLst xmlns:c16r2="http://schemas.microsoft.com/office/drawing/2015/06/chart">
            <c:ext xmlns:c16="http://schemas.microsoft.com/office/drawing/2014/chart" uri="{C3380CC4-5D6E-409C-BE32-E72D297353CC}">
              <c16:uniqueId val="{00000002-FDC4-4745-BB87-1C55629D09A7}"/>
            </c:ext>
          </c:extLst>
        </c:ser>
        <c:ser>
          <c:idx val="4"/>
          <c:order val="4"/>
          <c:tx>
            <c:strRef>
              <c:f>Plan1!$F$1</c:f>
              <c:strCache>
                <c:ptCount val="1"/>
                <c:pt idx="0">
                  <c:v>2025</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Plan1!$F$2:$F$6</c:f>
              <c:numCache>
                <c:formatCode>0</c:formatCode>
                <c:ptCount val="5"/>
                <c:pt idx="0">
                  <c:v>19.61</c:v>
                </c:pt>
                <c:pt idx="1">
                  <c:v>6.19</c:v>
                </c:pt>
                <c:pt idx="2">
                  <c:v>5.78</c:v>
                </c:pt>
                <c:pt idx="3">
                  <c:v>30.93</c:v>
                </c:pt>
                <c:pt idx="4">
                  <c:v>20.69</c:v>
                </c:pt>
              </c:numCache>
            </c:numRef>
          </c:val>
          <c:extLst xmlns:c16r2="http://schemas.microsoft.com/office/drawing/2015/06/chart">
            <c:ext xmlns:c16="http://schemas.microsoft.com/office/drawing/2014/chart" uri="{C3380CC4-5D6E-409C-BE32-E72D297353CC}">
              <c16:uniqueId val="{00000002-19CF-437D-97A7-C435CA32F509}"/>
            </c:ext>
          </c:extLst>
        </c:ser>
        <c:dLbls>
          <c:showLegendKey val="0"/>
          <c:showVal val="0"/>
          <c:showCatName val="0"/>
          <c:showSerName val="0"/>
          <c:showPercent val="0"/>
          <c:showBubbleSize val="0"/>
        </c:dLbls>
        <c:gapWidth val="80"/>
        <c:axId val="-1723404016"/>
        <c:axId val="-1723425232"/>
      </c:barChart>
      <c:catAx>
        <c:axId val="-1723404016"/>
        <c:scaling>
          <c:orientation val="maxMin"/>
        </c:scaling>
        <c:delete val="0"/>
        <c:axPos val="l"/>
        <c:numFmt formatCode="General" sourceLinked="1"/>
        <c:majorTickMark val="out"/>
        <c:minorTickMark val="none"/>
        <c:tickLblPos val="nextTo"/>
        <c:txPr>
          <a:bodyPr/>
          <a:lstStyle/>
          <a:p>
            <a:pPr>
              <a:defRPr sz="1000" b="0"/>
            </a:pPr>
            <a:endParaRPr lang="pt-BR"/>
          </a:p>
        </c:txPr>
        <c:crossAx val="-1723425232"/>
        <c:crosses val="autoZero"/>
        <c:auto val="1"/>
        <c:lblAlgn val="ctr"/>
        <c:lblOffset val="100"/>
        <c:noMultiLvlLbl val="0"/>
      </c:catAx>
      <c:valAx>
        <c:axId val="-1723425232"/>
        <c:scaling>
          <c:orientation val="minMax"/>
          <c:max val="100"/>
          <c:min val="0"/>
        </c:scaling>
        <c:delete val="1"/>
        <c:axPos val="t"/>
        <c:numFmt formatCode="###0" sourceLinked="1"/>
        <c:majorTickMark val="out"/>
        <c:minorTickMark val="none"/>
        <c:tickLblPos val="nextTo"/>
        <c:crossAx val="-172340401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DEEAE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29</c:v>
                </c:pt>
                <c:pt idx="1">
                  <c:v>6</c:v>
                </c:pt>
                <c:pt idx="2">
                  <c:v>4</c:v>
                </c:pt>
                <c:pt idx="3">
                  <c:v>30</c:v>
                </c:pt>
                <c:pt idx="4">
                  <c:v>12</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C5DAE1"/>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26</c:v>
                </c:pt>
                <c:pt idx="1">
                  <c:v>6</c:v>
                </c:pt>
                <c:pt idx="2">
                  <c:v>6</c:v>
                </c:pt>
                <c:pt idx="3">
                  <c:v>31</c:v>
                </c:pt>
                <c:pt idx="4">
                  <c:v>12</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A2C2C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25</c:v>
                </c:pt>
                <c:pt idx="1">
                  <c:v>8</c:v>
                </c:pt>
                <c:pt idx="2">
                  <c:v>5</c:v>
                </c:pt>
                <c:pt idx="3">
                  <c:v>33</c:v>
                </c:pt>
                <c:pt idx="4" formatCode="General">
                  <c:v>11</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2024</c:v>
                </c:pt>
              </c:strCache>
            </c:strRef>
          </c:tx>
          <c:spPr>
            <a:solidFill>
              <a:srgbClr val="6098AC"/>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25.82</c:v>
                </c:pt>
                <c:pt idx="1">
                  <c:v>7.9</c:v>
                </c:pt>
                <c:pt idx="2">
                  <c:v>6.46</c:v>
                </c:pt>
                <c:pt idx="3">
                  <c:v>29.96</c:v>
                </c:pt>
                <c:pt idx="4">
                  <c:v>10.050000000000001</c:v>
                </c:pt>
              </c:numCache>
            </c:numRef>
          </c:val>
          <c:extLst xmlns:c16r2="http://schemas.microsoft.com/office/drawing/2015/06/chart">
            <c:ext xmlns:c16="http://schemas.microsoft.com/office/drawing/2014/chart" uri="{C3380CC4-5D6E-409C-BE32-E72D297353CC}">
              <c16:uniqueId val="{00000002-389F-441B-A3B2-C41C7B52908C}"/>
            </c:ext>
          </c:extLst>
        </c:ser>
        <c:ser>
          <c:idx val="4"/>
          <c:order val="4"/>
          <c:tx>
            <c:strRef>
              <c:f>Plan1!$F$1</c:f>
              <c:strCache>
                <c:ptCount val="1"/>
                <c:pt idx="0">
                  <c:v>2025</c:v>
                </c:pt>
              </c:strCache>
            </c:strRef>
          </c:tx>
          <c:spPr>
            <a:solidFill>
              <a:srgbClr val="437181"/>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Plan1!$F$2:$F$6</c:f>
              <c:numCache>
                <c:formatCode>0</c:formatCode>
                <c:ptCount val="5"/>
                <c:pt idx="0">
                  <c:v>25.27</c:v>
                </c:pt>
                <c:pt idx="1">
                  <c:v>8.33</c:v>
                </c:pt>
                <c:pt idx="2">
                  <c:v>6.55</c:v>
                </c:pt>
                <c:pt idx="3">
                  <c:v>30.69</c:v>
                </c:pt>
                <c:pt idx="4">
                  <c:v>10.11</c:v>
                </c:pt>
              </c:numCache>
            </c:numRef>
          </c:val>
          <c:extLst xmlns:c16r2="http://schemas.microsoft.com/office/drawing/2015/06/chart">
            <c:ext xmlns:c16="http://schemas.microsoft.com/office/drawing/2014/chart" uri="{C3380CC4-5D6E-409C-BE32-E72D297353CC}">
              <c16:uniqueId val="{00000002-6C73-46ED-8031-6EDC9734FF89}"/>
            </c:ext>
          </c:extLst>
        </c:ser>
        <c:dLbls>
          <c:showLegendKey val="0"/>
          <c:showVal val="0"/>
          <c:showCatName val="0"/>
          <c:showSerName val="0"/>
          <c:showPercent val="0"/>
          <c:showBubbleSize val="0"/>
        </c:dLbls>
        <c:gapWidth val="80"/>
        <c:axId val="-1723407280"/>
        <c:axId val="-1723414352"/>
      </c:barChart>
      <c:catAx>
        <c:axId val="-1723407280"/>
        <c:scaling>
          <c:orientation val="maxMin"/>
        </c:scaling>
        <c:delete val="0"/>
        <c:axPos val="l"/>
        <c:numFmt formatCode="General" sourceLinked="1"/>
        <c:majorTickMark val="out"/>
        <c:minorTickMark val="none"/>
        <c:tickLblPos val="nextTo"/>
        <c:txPr>
          <a:bodyPr/>
          <a:lstStyle/>
          <a:p>
            <a:pPr>
              <a:defRPr sz="1000" b="0"/>
            </a:pPr>
            <a:endParaRPr lang="pt-BR"/>
          </a:p>
        </c:txPr>
        <c:crossAx val="-1723414352"/>
        <c:crosses val="autoZero"/>
        <c:auto val="1"/>
        <c:lblAlgn val="ctr"/>
        <c:lblOffset val="100"/>
        <c:noMultiLvlLbl val="0"/>
      </c:catAx>
      <c:valAx>
        <c:axId val="-1723414352"/>
        <c:scaling>
          <c:orientation val="minMax"/>
          <c:max val="100"/>
          <c:min val="0"/>
        </c:scaling>
        <c:delete val="1"/>
        <c:axPos val="t"/>
        <c:numFmt formatCode="###0" sourceLinked="1"/>
        <c:majorTickMark val="out"/>
        <c:minorTickMark val="none"/>
        <c:tickLblPos val="nextTo"/>
        <c:crossAx val="-172340728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19.61</c:v>
                </c:pt>
                <c:pt idx="1">
                  <c:v>6.19</c:v>
                </c:pt>
                <c:pt idx="2">
                  <c:v>5.78</c:v>
                </c:pt>
                <c:pt idx="3">
                  <c:v>30.93</c:v>
                </c:pt>
                <c:pt idx="4">
                  <c:v>20.69</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22.78</c:v>
                </c:pt>
                <c:pt idx="1">
                  <c:v>9.52</c:v>
                </c:pt>
                <c:pt idx="2">
                  <c:v>8.93</c:v>
                </c:pt>
                <c:pt idx="3">
                  <c:v>29.08</c:v>
                </c:pt>
                <c:pt idx="4">
                  <c:v>8.8699999999999992</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20.329999999999998</c:v>
                </c:pt>
                <c:pt idx="1">
                  <c:v>6.41</c:v>
                </c:pt>
                <c:pt idx="2">
                  <c:v>5.97</c:v>
                </c:pt>
                <c:pt idx="3">
                  <c:v>31.31</c:v>
                </c:pt>
                <c:pt idx="4">
                  <c:v>19.41</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15.67</c:v>
                </c:pt>
                <c:pt idx="1">
                  <c:v>2.96</c:v>
                </c:pt>
                <c:pt idx="2">
                  <c:v>2.74</c:v>
                </c:pt>
                <c:pt idx="3">
                  <c:v>31.91</c:v>
                </c:pt>
                <c:pt idx="4">
                  <c:v>33.04</c:v>
                </c:pt>
              </c:numCache>
            </c:numRef>
          </c:val>
          <c:extLst xmlns:c16r2="http://schemas.microsoft.com/office/drawing/2015/06/chart">
            <c:ext xmlns:c16="http://schemas.microsoft.com/office/drawing/2014/chart" uri="{C3380CC4-5D6E-409C-BE32-E72D297353CC}">
              <c16:uniqueId val="{00000002-FDC4-4745-BB87-1C55629D09A7}"/>
            </c:ext>
          </c:extLst>
        </c:ser>
        <c:dLbls>
          <c:showLegendKey val="0"/>
          <c:showVal val="0"/>
          <c:showCatName val="0"/>
          <c:showSerName val="0"/>
          <c:showPercent val="0"/>
          <c:showBubbleSize val="0"/>
        </c:dLbls>
        <c:gapWidth val="80"/>
        <c:axId val="-1723408368"/>
        <c:axId val="-1723398032"/>
      </c:barChart>
      <c:catAx>
        <c:axId val="-1723408368"/>
        <c:scaling>
          <c:orientation val="maxMin"/>
        </c:scaling>
        <c:delete val="0"/>
        <c:axPos val="l"/>
        <c:numFmt formatCode="General" sourceLinked="1"/>
        <c:majorTickMark val="out"/>
        <c:minorTickMark val="none"/>
        <c:tickLblPos val="nextTo"/>
        <c:txPr>
          <a:bodyPr/>
          <a:lstStyle/>
          <a:p>
            <a:pPr>
              <a:defRPr sz="1000" b="0"/>
            </a:pPr>
            <a:endParaRPr lang="pt-BR"/>
          </a:p>
        </c:txPr>
        <c:crossAx val="-1723398032"/>
        <c:crosses val="autoZero"/>
        <c:auto val="1"/>
        <c:lblAlgn val="ctr"/>
        <c:lblOffset val="100"/>
        <c:noMultiLvlLbl val="0"/>
      </c:catAx>
      <c:valAx>
        <c:axId val="-1723398032"/>
        <c:scaling>
          <c:orientation val="minMax"/>
          <c:max val="100"/>
          <c:min val="0"/>
        </c:scaling>
        <c:delete val="1"/>
        <c:axPos val="t"/>
        <c:numFmt formatCode="0&quot;%&quot;" sourceLinked="1"/>
        <c:majorTickMark val="out"/>
        <c:minorTickMark val="none"/>
        <c:tickLblPos val="nextTo"/>
        <c:crossAx val="-172340836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25.27</c:v>
                </c:pt>
                <c:pt idx="1">
                  <c:v>8.33</c:v>
                </c:pt>
                <c:pt idx="2">
                  <c:v>6.55</c:v>
                </c:pt>
                <c:pt idx="3">
                  <c:v>30.69</c:v>
                </c:pt>
                <c:pt idx="4">
                  <c:v>10.11</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26.06</c:v>
                </c:pt>
                <c:pt idx="1">
                  <c:v>9.75</c:v>
                </c:pt>
                <c:pt idx="2">
                  <c:v>8.39</c:v>
                </c:pt>
                <c:pt idx="3">
                  <c:v>28.81</c:v>
                </c:pt>
                <c:pt idx="4">
                  <c:v>4.49</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25.54</c:v>
                </c:pt>
                <c:pt idx="1">
                  <c:v>8.17</c:v>
                </c:pt>
                <c:pt idx="2">
                  <c:v>6.25</c:v>
                </c:pt>
                <c:pt idx="3">
                  <c:v>31.04</c:v>
                </c:pt>
                <c:pt idx="4">
                  <c:v>12.02</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22.24</c:v>
                </c:pt>
                <c:pt idx="1">
                  <c:v>4.87</c:v>
                </c:pt>
                <c:pt idx="2">
                  <c:v>2.3199999999999998</c:v>
                </c:pt>
                <c:pt idx="3">
                  <c:v>34.799999999999997</c:v>
                </c:pt>
                <c:pt idx="4">
                  <c:v>19.760000000000002</c:v>
                </c:pt>
              </c:numCache>
            </c:numRef>
          </c:val>
          <c:extLst xmlns:c16r2="http://schemas.microsoft.com/office/drawing/2015/06/chart">
            <c:ext xmlns:c16="http://schemas.microsoft.com/office/drawing/2014/chart" uri="{C3380CC4-5D6E-409C-BE32-E72D297353CC}">
              <c16:uniqueId val="{00000002-389F-441B-A3B2-C41C7B52908C}"/>
            </c:ext>
          </c:extLst>
        </c:ser>
        <c:dLbls>
          <c:showLegendKey val="0"/>
          <c:showVal val="0"/>
          <c:showCatName val="0"/>
          <c:showSerName val="0"/>
          <c:showPercent val="0"/>
          <c:showBubbleSize val="0"/>
        </c:dLbls>
        <c:gapWidth val="80"/>
        <c:axId val="-1723415984"/>
        <c:axId val="-1723427952"/>
      </c:barChart>
      <c:catAx>
        <c:axId val="-1723415984"/>
        <c:scaling>
          <c:orientation val="maxMin"/>
        </c:scaling>
        <c:delete val="0"/>
        <c:axPos val="l"/>
        <c:numFmt formatCode="General" sourceLinked="1"/>
        <c:majorTickMark val="out"/>
        <c:minorTickMark val="none"/>
        <c:tickLblPos val="nextTo"/>
        <c:txPr>
          <a:bodyPr/>
          <a:lstStyle/>
          <a:p>
            <a:pPr>
              <a:defRPr sz="1000" b="0"/>
            </a:pPr>
            <a:endParaRPr lang="pt-BR"/>
          </a:p>
        </c:txPr>
        <c:crossAx val="-1723427952"/>
        <c:crosses val="autoZero"/>
        <c:auto val="1"/>
        <c:lblAlgn val="ctr"/>
        <c:lblOffset val="100"/>
        <c:noMultiLvlLbl val="0"/>
      </c:catAx>
      <c:valAx>
        <c:axId val="-1723427952"/>
        <c:scaling>
          <c:orientation val="minMax"/>
          <c:max val="100"/>
          <c:min val="0"/>
        </c:scaling>
        <c:delete val="1"/>
        <c:axPos val="t"/>
        <c:numFmt formatCode="0&quot;%&quot;" sourceLinked="1"/>
        <c:majorTickMark val="out"/>
        <c:minorTickMark val="none"/>
        <c:tickLblPos val="nextTo"/>
        <c:crossAx val="-172341598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Planilha1!$B$2:$B$10</c:f>
              <c:numCache>
                <c:formatCode>###0</c:formatCode>
                <c:ptCount val="9"/>
                <c:pt idx="0">
                  <c:v>21</c:v>
                </c:pt>
                <c:pt idx="1">
                  <c:v>20</c:v>
                </c:pt>
                <c:pt idx="2">
                  <c:v>11</c:v>
                </c:pt>
                <c:pt idx="3">
                  <c:v>12</c:v>
                </c:pt>
                <c:pt idx="4">
                  <c:v>6</c:v>
                </c:pt>
                <c:pt idx="5">
                  <c:v>4</c:v>
                </c:pt>
                <c:pt idx="6">
                  <c:v>5</c:v>
                </c:pt>
                <c:pt idx="7">
                  <c:v>3</c:v>
                </c:pt>
                <c:pt idx="8">
                  <c:v>12</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Planilha1!$C$2:$C$10</c:f>
              <c:numCache>
                <c:formatCode>0</c:formatCode>
                <c:ptCount val="9"/>
                <c:pt idx="0">
                  <c:v>23</c:v>
                </c:pt>
                <c:pt idx="1">
                  <c:v>19</c:v>
                </c:pt>
                <c:pt idx="2">
                  <c:v>11</c:v>
                </c:pt>
                <c:pt idx="3">
                  <c:v>13</c:v>
                </c:pt>
                <c:pt idx="4">
                  <c:v>6</c:v>
                </c:pt>
                <c:pt idx="5">
                  <c:v>4</c:v>
                </c:pt>
                <c:pt idx="6">
                  <c:v>4</c:v>
                </c:pt>
                <c:pt idx="7">
                  <c:v>3</c:v>
                </c:pt>
                <c:pt idx="8">
                  <c:v>12</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Planilha1!$D$2:$D$10</c:f>
              <c:numCache>
                <c:formatCode>0</c:formatCode>
                <c:ptCount val="9"/>
                <c:pt idx="0">
                  <c:v>28</c:v>
                </c:pt>
                <c:pt idx="1">
                  <c:v>18</c:v>
                </c:pt>
                <c:pt idx="2">
                  <c:v>12</c:v>
                </c:pt>
                <c:pt idx="3">
                  <c:v>12</c:v>
                </c:pt>
                <c:pt idx="4">
                  <c:v>5</c:v>
                </c:pt>
                <c:pt idx="5">
                  <c:v>3</c:v>
                </c:pt>
                <c:pt idx="6">
                  <c:v>4</c:v>
                </c:pt>
                <c:pt idx="7">
                  <c:v>5</c:v>
                </c:pt>
                <c:pt idx="8">
                  <c:v>9</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2024</c:v>
                </c:pt>
              </c:strCache>
            </c:strRef>
          </c:tx>
          <c:spPr>
            <a:solidFill>
              <a:srgbClr val="6098AC"/>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Planilha1!$E$2:$E$10</c:f>
              <c:numCache>
                <c:formatCode>0</c:formatCode>
                <c:ptCount val="9"/>
                <c:pt idx="0">
                  <c:v>25.88</c:v>
                </c:pt>
                <c:pt idx="1">
                  <c:v>16.3</c:v>
                </c:pt>
                <c:pt idx="2">
                  <c:v>12.69</c:v>
                </c:pt>
                <c:pt idx="3">
                  <c:v>9.68</c:v>
                </c:pt>
                <c:pt idx="4">
                  <c:v>7.3</c:v>
                </c:pt>
                <c:pt idx="5">
                  <c:v>3.59</c:v>
                </c:pt>
                <c:pt idx="6">
                  <c:v>5.34</c:v>
                </c:pt>
                <c:pt idx="7">
                  <c:v>4.01</c:v>
                </c:pt>
                <c:pt idx="8">
                  <c:v>10.62</c:v>
                </c:pt>
              </c:numCache>
            </c:numRef>
          </c:val>
          <c:extLst xmlns:c16r2="http://schemas.microsoft.com/office/drawing/2015/06/chart">
            <c:ext xmlns:c16="http://schemas.microsoft.com/office/drawing/2014/chart" uri="{C3380CC4-5D6E-409C-BE32-E72D297353CC}">
              <c16:uniqueId val="{00000000-33D8-47A3-B722-E876D5AD3EE0}"/>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Planilha1!$F$2:$F$10</c:f>
              <c:numCache>
                <c:formatCode>0</c:formatCode>
                <c:ptCount val="9"/>
                <c:pt idx="0">
                  <c:v>26.18</c:v>
                </c:pt>
                <c:pt idx="1">
                  <c:v>18.2</c:v>
                </c:pt>
                <c:pt idx="2">
                  <c:v>11.17</c:v>
                </c:pt>
                <c:pt idx="3">
                  <c:v>10.6</c:v>
                </c:pt>
                <c:pt idx="4">
                  <c:v>6.46</c:v>
                </c:pt>
                <c:pt idx="5">
                  <c:v>5.04</c:v>
                </c:pt>
                <c:pt idx="6">
                  <c:v>4.97</c:v>
                </c:pt>
                <c:pt idx="7">
                  <c:v>4.96</c:v>
                </c:pt>
                <c:pt idx="8">
                  <c:v>8.41</c:v>
                </c:pt>
              </c:numCache>
            </c:numRef>
          </c:val>
          <c:extLst xmlns:c16r2="http://schemas.microsoft.com/office/drawing/2015/06/chart">
            <c:ext xmlns:c16="http://schemas.microsoft.com/office/drawing/2014/chart" uri="{C3380CC4-5D6E-409C-BE32-E72D297353CC}">
              <c16:uniqueId val="{00000000-0EEF-430F-A6F4-D8119FEADC3A}"/>
            </c:ext>
          </c:extLst>
        </c:ser>
        <c:dLbls>
          <c:dLblPos val="outEnd"/>
          <c:showLegendKey val="0"/>
          <c:showVal val="1"/>
          <c:showCatName val="0"/>
          <c:showSerName val="0"/>
          <c:showPercent val="0"/>
          <c:showBubbleSize val="0"/>
        </c:dLbls>
        <c:gapWidth val="50"/>
        <c:axId val="-1723415440"/>
        <c:axId val="-1723412176"/>
      </c:barChart>
      <c:catAx>
        <c:axId val="-1723415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12176"/>
        <c:crosses val="autoZero"/>
        <c:auto val="1"/>
        <c:lblAlgn val="ctr"/>
        <c:lblOffset val="100"/>
        <c:noMultiLvlLbl val="0"/>
      </c:catAx>
      <c:valAx>
        <c:axId val="-1723412176"/>
        <c:scaling>
          <c:orientation val="minMax"/>
          <c:max val="120"/>
          <c:min val="0"/>
        </c:scaling>
        <c:delete val="1"/>
        <c:axPos val="l"/>
        <c:numFmt formatCode="###0" sourceLinked="1"/>
        <c:majorTickMark val="none"/>
        <c:minorTickMark val="none"/>
        <c:tickLblPos val="nextTo"/>
        <c:crossAx val="-172341544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Planilha1!$B$2:$B$10</c:f>
              <c:numCache>
                <c:formatCode>0"%"</c:formatCode>
                <c:ptCount val="9"/>
                <c:pt idx="0">
                  <c:v>26.18</c:v>
                </c:pt>
                <c:pt idx="1">
                  <c:v>18.2</c:v>
                </c:pt>
                <c:pt idx="2">
                  <c:v>11.17</c:v>
                </c:pt>
                <c:pt idx="3">
                  <c:v>10.6</c:v>
                </c:pt>
                <c:pt idx="4">
                  <c:v>6.46</c:v>
                </c:pt>
                <c:pt idx="5">
                  <c:v>5.04</c:v>
                </c:pt>
                <c:pt idx="6">
                  <c:v>4.97</c:v>
                </c:pt>
                <c:pt idx="7">
                  <c:v>4.96</c:v>
                </c:pt>
                <c:pt idx="8">
                  <c:v>8.41</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Planilha1!$C$2:$C$10</c:f>
              <c:numCache>
                <c:formatCode>0"%"</c:formatCode>
                <c:ptCount val="9"/>
                <c:pt idx="0">
                  <c:v>25.3</c:v>
                </c:pt>
                <c:pt idx="1">
                  <c:v>16.36</c:v>
                </c:pt>
                <c:pt idx="2">
                  <c:v>10.199999999999999</c:v>
                </c:pt>
                <c:pt idx="3">
                  <c:v>11.68</c:v>
                </c:pt>
                <c:pt idx="4">
                  <c:v>7.21</c:v>
                </c:pt>
                <c:pt idx="5">
                  <c:v>6.88</c:v>
                </c:pt>
                <c:pt idx="6">
                  <c:v>7.58</c:v>
                </c:pt>
                <c:pt idx="7">
                  <c:v>6.15</c:v>
                </c:pt>
                <c:pt idx="8">
                  <c:v>5.09</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Planilha1!$D$2:$D$10</c:f>
              <c:numCache>
                <c:formatCode>0"%"</c:formatCode>
                <c:ptCount val="9"/>
                <c:pt idx="0">
                  <c:v>26.95</c:v>
                </c:pt>
                <c:pt idx="1">
                  <c:v>19.88</c:v>
                </c:pt>
                <c:pt idx="2">
                  <c:v>12.13</c:v>
                </c:pt>
                <c:pt idx="3">
                  <c:v>10.69</c:v>
                </c:pt>
                <c:pt idx="4">
                  <c:v>6.72</c:v>
                </c:pt>
                <c:pt idx="5">
                  <c:v>4.2300000000000004</c:v>
                </c:pt>
                <c:pt idx="6">
                  <c:v>3.34</c:v>
                </c:pt>
                <c:pt idx="7">
                  <c:v>4.29</c:v>
                </c:pt>
                <c:pt idx="8">
                  <c:v>8.08</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Planilha1!$E$2:$E$10</c:f>
              <c:numCache>
                <c:formatCode>0"%"</c:formatCode>
                <c:ptCount val="9"/>
                <c:pt idx="0">
                  <c:v>26.2</c:v>
                </c:pt>
                <c:pt idx="1">
                  <c:v>18.02</c:v>
                </c:pt>
                <c:pt idx="2">
                  <c:v>10.85</c:v>
                </c:pt>
                <c:pt idx="3">
                  <c:v>7.29</c:v>
                </c:pt>
                <c:pt idx="4">
                  <c:v>3.5</c:v>
                </c:pt>
                <c:pt idx="5">
                  <c:v>2.46</c:v>
                </c:pt>
                <c:pt idx="6">
                  <c:v>2.85</c:v>
                </c:pt>
                <c:pt idx="7">
                  <c:v>3.77</c:v>
                </c:pt>
                <c:pt idx="8">
                  <c:v>18.75</c:v>
                </c:pt>
              </c:numCache>
            </c:numRef>
          </c:val>
          <c:extLst xmlns:c16r2="http://schemas.microsoft.com/office/drawing/2015/06/chart">
            <c:ext xmlns:c16="http://schemas.microsoft.com/office/drawing/2014/chart" uri="{C3380CC4-5D6E-409C-BE32-E72D297353CC}">
              <c16:uniqueId val="{00000000-33D8-47A3-B722-E876D5AD3EE0}"/>
            </c:ext>
          </c:extLst>
        </c:ser>
        <c:dLbls>
          <c:dLblPos val="outEnd"/>
          <c:showLegendKey val="0"/>
          <c:showVal val="1"/>
          <c:showCatName val="0"/>
          <c:showSerName val="0"/>
          <c:showPercent val="0"/>
          <c:showBubbleSize val="0"/>
        </c:dLbls>
        <c:gapWidth val="50"/>
        <c:axId val="-1723420336"/>
        <c:axId val="-1723420880"/>
      </c:barChart>
      <c:catAx>
        <c:axId val="-17234203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20880"/>
        <c:crosses val="autoZero"/>
        <c:auto val="1"/>
        <c:lblAlgn val="ctr"/>
        <c:lblOffset val="100"/>
        <c:noMultiLvlLbl val="0"/>
      </c:catAx>
      <c:valAx>
        <c:axId val="-1723420880"/>
        <c:scaling>
          <c:orientation val="minMax"/>
          <c:max val="120"/>
          <c:min val="0"/>
        </c:scaling>
        <c:delete val="1"/>
        <c:axPos val="l"/>
        <c:numFmt formatCode="0&quot;%&quot;" sourceLinked="1"/>
        <c:majorTickMark val="none"/>
        <c:minorTickMark val="none"/>
        <c:tickLblPos val="nextTo"/>
        <c:crossAx val="-17234203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c:v>
                </c:pt>
                <c:pt idx="1">
                  <c:v>Facebook </c:v>
                </c:pt>
                <c:pt idx="2">
                  <c:v>E-mail </c:v>
                </c:pt>
                <c:pt idx="3">
                  <c:v>TikTok</c:v>
                </c:pt>
                <c:pt idx="4">
                  <c:v>Rádio </c:v>
                </c:pt>
                <c:pt idx="5">
                  <c:v>Linkedin </c:v>
                </c:pt>
                <c:pt idx="6">
                  <c:v>Telegram </c:v>
                </c:pt>
                <c:pt idx="7">
                  <c:v>X / Twitter </c:v>
                </c:pt>
                <c:pt idx="8">
                  <c:v>Não sabe + Nenhum</c:v>
                </c:pt>
              </c:strCache>
            </c:strRef>
          </c:cat>
          <c:val>
            <c:numRef>
              <c:f>Planilha1!$B$2:$B$18</c:f>
              <c:numCache>
                <c:formatCode>###0</c:formatCode>
                <c:ptCount val="9"/>
                <c:pt idx="1">
                  <c:v>18.020759036933011</c:v>
                </c:pt>
                <c:pt idx="2">
                  <c:v>12.578891952978186</c:v>
                </c:pt>
                <c:pt idx="4">
                  <c:v>11.354091712213989</c:v>
                </c:pt>
                <c:pt idx="5">
                  <c:v>5.1980708625268468</c:v>
                </c:pt>
                <c:pt idx="6">
                  <c:v>4.853770786619922</c:v>
                </c:pt>
                <c:pt idx="7">
                  <c:v>4.8156271342810184</c:v>
                </c:pt>
                <c:pt idx="8">
                  <c:v>8</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c:v>
                </c:pt>
                <c:pt idx="1">
                  <c:v>Facebook </c:v>
                </c:pt>
                <c:pt idx="2">
                  <c:v>E-mail </c:v>
                </c:pt>
                <c:pt idx="3">
                  <c:v>TikTok</c:v>
                </c:pt>
                <c:pt idx="4">
                  <c:v>Rádio </c:v>
                </c:pt>
                <c:pt idx="5">
                  <c:v>Linkedin </c:v>
                </c:pt>
                <c:pt idx="6">
                  <c:v>Telegram </c:v>
                </c:pt>
                <c:pt idx="7">
                  <c:v>X / Twitter </c:v>
                </c:pt>
                <c:pt idx="8">
                  <c:v>Não sabe + Nenhum</c:v>
                </c:pt>
              </c:strCache>
            </c:strRef>
          </c:cat>
          <c:val>
            <c:numRef>
              <c:f>Planilha1!$C$2:$C$18</c:f>
              <c:numCache>
                <c:formatCode>0</c:formatCode>
                <c:ptCount val="9"/>
                <c:pt idx="1">
                  <c:v>13.93</c:v>
                </c:pt>
                <c:pt idx="2">
                  <c:v>10.82</c:v>
                </c:pt>
                <c:pt idx="4">
                  <c:v>9.8699999999999992</c:v>
                </c:pt>
                <c:pt idx="5">
                  <c:v>5.55</c:v>
                </c:pt>
                <c:pt idx="6">
                  <c:v>5.41</c:v>
                </c:pt>
                <c:pt idx="7">
                  <c:v>5.44</c:v>
                </c:pt>
                <c:pt idx="8">
                  <c:v>10</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c:v>
                </c:pt>
                <c:pt idx="1">
                  <c:v>Facebook </c:v>
                </c:pt>
                <c:pt idx="2">
                  <c:v>E-mail </c:v>
                </c:pt>
                <c:pt idx="3">
                  <c:v>TikTok</c:v>
                </c:pt>
                <c:pt idx="4">
                  <c:v>Rádio </c:v>
                </c:pt>
                <c:pt idx="5">
                  <c:v>Linkedin </c:v>
                </c:pt>
                <c:pt idx="6">
                  <c:v>Telegram </c:v>
                </c:pt>
                <c:pt idx="7">
                  <c:v>X / Twitter </c:v>
                </c:pt>
                <c:pt idx="8">
                  <c:v>Não sabe + Nenhum</c:v>
                </c:pt>
              </c:strCache>
            </c:strRef>
          </c:cat>
          <c:val>
            <c:numRef>
              <c:f>Planilha1!$D$2:$D$18</c:f>
              <c:numCache>
                <c:formatCode>0</c:formatCode>
                <c:ptCount val="9"/>
                <c:pt idx="1">
                  <c:v>11.17</c:v>
                </c:pt>
                <c:pt idx="2">
                  <c:v>10.039999999999999</c:v>
                </c:pt>
                <c:pt idx="3">
                  <c:v>5.45</c:v>
                </c:pt>
                <c:pt idx="4">
                  <c:v>9.74</c:v>
                </c:pt>
                <c:pt idx="5">
                  <c:v>4.71</c:v>
                </c:pt>
                <c:pt idx="6">
                  <c:v>4.8099999999999996</c:v>
                </c:pt>
                <c:pt idx="7">
                  <c:v>4.43</c:v>
                </c:pt>
                <c:pt idx="8" formatCode="General">
                  <c:v>11</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2024</c:v>
                </c:pt>
              </c:strCache>
            </c:strRef>
          </c:tx>
          <c:spPr>
            <a:solidFill>
              <a:srgbClr val="6098AC"/>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c:v>
                </c:pt>
                <c:pt idx="1">
                  <c:v>Facebook </c:v>
                </c:pt>
                <c:pt idx="2">
                  <c:v>E-mail </c:v>
                </c:pt>
                <c:pt idx="3">
                  <c:v>TikTok</c:v>
                </c:pt>
                <c:pt idx="4">
                  <c:v>Rádio </c:v>
                </c:pt>
                <c:pt idx="5">
                  <c:v>Linkedin </c:v>
                </c:pt>
                <c:pt idx="6">
                  <c:v>Telegram </c:v>
                </c:pt>
                <c:pt idx="7">
                  <c:v>X / Twitter </c:v>
                </c:pt>
                <c:pt idx="8">
                  <c:v>Não sabe + Nenhum</c:v>
                </c:pt>
              </c:strCache>
            </c:strRef>
          </c:cat>
          <c:val>
            <c:numRef>
              <c:f>Planilha1!$E$2:$E$18</c:f>
              <c:numCache>
                <c:formatCode>0</c:formatCode>
                <c:ptCount val="9"/>
                <c:pt idx="1">
                  <c:v>11.24</c:v>
                </c:pt>
                <c:pt idx="2">
                  <c:v>8.73</c:v>
                </c:pt>
                <c:pt idx="3">
                  <c:v>6.65</c:v>
                </c:pt>
                <c:pt idx="4">
                  <c:v>7.5</c:v>
                </c:pt>
                <c:pt idx="5">
                  <c:v>6.03</c:v>
                </c:pt>
                <c:pt idx="6">
                  <c:v>4.4400000000000004</c:v>
                </c:pt>
                <c:pt idx="7">
                  <c:v>4.9800000000000004</c:v>
                </c:pt>
                <c:pt idx="8">
                  <c:v>10.77</c:v>
                </c:pt>
              </c:numCache>
            </c:numRef>
          </c:val>
          <c:extLst xmlns:c16r2="http://schemas.microsoft.com/office/drawing/2015/06/chart">
            <c:ext xmlns:c16="http://schemas.microsoft.com/office/drawing/2014/chart" uri="{C3380CC4-5D6E-409C-BE32-E72D297353CC}">
              <c16:uniqueId val="{00000000-33D8-47A3-B722-E876D5AD3EE0}"/>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c:v>
                </c:pt>
                <c:pt idx="1">
                  <c:v>Facebook </c:v>
                </c:pt>
                <c:pt idx="2">
                  <c:v>E-mail </c:v>
                </c:pt>
                <c:pt idx="3">
                  <c:v>TikTok</c:v>
                </c:pt>
                <c:pt idx="4">
                  <c:v>Rádio </c:v>
                </c:pt>
                <c:pt idx="5">
                  <c:v>Linkedin </c:v>
                </c:pt>
                <c:pt idx="6">
                  <c:v>Telegram </c:v>
                </c:pt>
                <c:pt idx="7">
                  <c:v>X / Twitter </c:v>
                </c:pt>
                <c:pt idx="8">
                  <c:v>Não sabe + Nenhum</c:v>
                </c:pt>
              </c:strCache>
            </c:strRef>
          </c:cat>
          <c:val>
            <c:numRef>
              <c:f>Planilha1!$F$2:$F$18</c:f>
              <c:numCache>
                <c:formatCode>0</c:formatCode>
                <c:ptCount val="9"/>
                <c:pt idx="0">
                  <c:v>9.1999999999999993</c:v>
                </c:pt>
                <c:pt idx="1">
                  <c:v>8.39</c:v>
                </c:pt>
                <c:pt idx="2">
                  <c:v>7.63</c:v>
                </c:pt>
                <c:pt idx="3">
                  <c:v>6.74</c:v>
                </c:pt>
                <c:pt idx="4">
                  <c:v>6.61</c:v>
                </c:pt>
                <c:pt idx="5">
                  <c:v>3.9</c:v>
                </c:pt>
                <c:pt idx="6">
                  <c:v>3.76</c:v>
                </c:pt>
                <c:pt idx="7">
                  <c:v>2.5</c:v>
                </c:pt>
                <c:pt idx="8">
                  <c:v>10.94</c:v>
                </c:pt>
              </c:numCache>
            </c:numRef>
          </c:val>
          <c:extLst xmlns:c16r2="http://schemas.microsoft.com/office/drawing/2015/06/chart">
            <c:ext xmlns:c16="http://schemas.microsoft.com/office/drawing/2014/chart" uri="{C3380CC4-5D6E-409C-BE32-E72D297353CC}">
              <c16:uniqueId val="{00000000-07C1-4EE4-AF48-AB2A1140C5DB}"/>
            </c:ext>
          </c:extLst>
        </c:ser>
        <c:dLbls>
          <c:dLblPos val="outEnd"/>
          <c:showLegendKey val="0"/>
          <c:showVal val="1"/>
          <c:showCatName val="0"/>
          <c:showSerName val="0"/>
          <c:showPercent val="0"/>
          <c:showBubbleSize val="0"/>
        </c:dLbls>
        <c:gapWidth val="50"/>
        <c:axId val="-1723406736"/>
        <c:axId val="-1723424144"/>
      </c:barChart>
      <c:catAx>
        <c:axId val="-1723406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24144"/>
        <c:crosses val="autoZero"/>
        <c:auto val="1"/>
        <c:lblAlgn val="ctr"/>
        <c:lblOffset val="100"/>
        <c:noMultiLvlLbl val="0"/>
      </c:catAx>
      <c:valAx>
        <c:axId val="-1723424144"/>
        <c:scaling>
          <c:orientation val="minMax"/>
          <c:max val="120"/>
          <c:min val="0"/>
        </c:scaling>
        <c:delete val="1"/>
        <c:axPos val="l"/>
        <c:numFmt formatCode="###0" sourceLinked="1"/>
        <c:majorTickMark val="none"/>
        <c:minorTickMark val="none"/>
        <c:tickLblPos val="nextTo"/>
        <c:crossAx val="-17234067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Planilha1!$B$2:$B$18</c:f>
              <c:numCache>
                <c:formatCode>###0</c:formatCode>
                <c:ptCount val="8"/>
                <c:pt idx="0">
                  <c:v>37.203498305814676</c:v>
                </c:pt>
                <c:pt idx="1">
                  <c:v>24.957556615691519</c:v>
                </c:pt>
                <c:pt idx="2">
                  <c:v>33.801386844142129</c:v>
                </c:pt>
                <c:pt idx="4">
                  <c:v>23.564453165615831</c:v>
                </c:pt>
                <c:pt idx="5">
                  <c:v>21.963506098314024</c:v>
                </c:pt>
                <c:pt idx="6">
                  <c:v>19.690031065791501</c:v>
                </c:pt>
                <c:pt idx="7">
                  <c:v>9.5134621349049233</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Planilha1!$C$2:$C$18</c:f>
              <c:numCache>
                <c:formatCode>0</c:formatCode>
                <c:ptCount val="8"/>
                <c:pt idx="0">
                  <c:v>37.25</c:v>
                </c:pt>
                <c:pt idx="1">
                  <c:v>28.61</c:v>
                </c:pt>
                <c:pt idx="2">
                  <c:v>32.159999999999997</c:v>
                </c:pt>
                <c:pt idx="4">
                  <c:v>25.74</c:v>
                </c:pt>
                <c:pt idx="5">
                  <c:v>19.46</c:v>
                </c:pt>
                <c:pt idx="6">
                  <c:v>20.63</c:v>
                </c:pt>
                <c:pt idx="7">
                  <c:v>11.99</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Planilha1!$D$2:$D$18</c:f>
              <c:numCache>
                <c:formatCode>0</c:formatCode>
                <c:ptCount val="8"/>
                <c:pt idx="0">
                  <c:v>33.78</c:v>
                </c:pt>
                <c:pt idx="1">
                  <c:v>26.62</c:v>
                </c:pt>
                <c:pt idx="2">
                  <c:v>31.09</c:v>
                </c:pt>
                <c:pt idx="4">
                  <c:v>27.22</c:v>
                </c:pt>
                <c:pt idx="5">
                  <c:v>17.7</c:v>
                </c:pt>
                <c:pt idx="6">
                  <c:v>22.42</c:v>
                </c:pt>
                <c:pt idx="7">
                  <c:v>12.68</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2024</c:v>
                </c:pt>
              </c:strCache>
            </c:strRef>
          </c:tx>
          <c:spPr>
            <a:solidFill>
              <a:srgbClr val="6098AC"/>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Planilha1!$E$2:$E$18</c:f>
              <c:numCache>
                <c:formatCode>0</c:formatCode>
                <c:ptCount val="8"/>
                <c:pt idx="0">
                  <c:v>39.1</c:v>
                </c:pt>
                <c:pt idx="1">
                  <c:v>29.45</c:v>
                </c:pt>
                <c:pt idx="2">
                  <c:v>26.92</c:v>
                </c:pt>
                <c:pt idx="4">
                  <c:v>26.75</c:v>
                </c:pt>
                <c:pt idx="5">
                  <c:v>16</c:v>
                </c:pt>
                <c:pt idx="6">
                  <c:v>18.47</c:v>
                </c:pt>
                <c:pt idx="7">
                  <c:v>13.67</c:v>
                </c:pt>
              </c:numCache>
            </c:numRef>
          </c:val>
          <c:extLst xmlns:c16r2="http://schemas.microsoft.com/office/drawing/2015/06/chart">
            <c:ext xmlns:c16="http://schemas.microsoft.com/office/drawing/2014/chart" uri="{C3380CC4-5D6E-409C-BE32-E72D297353CC}">
              <c16:uniqueId val="{00000000-33D8-47A3-B722-E876D5AD3EE0}"/>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Planilha1!$F$2:$F$18</c:f>
              <c:numCache>
                <c:formatCode>0</c:formatCode>
                <c:ptCount val="8"/>
                <c:pt idx="0">
                  <c:v>35.4</c:v>
                </c:pt>
                <c:pt idx="1">
                  <c:v>27.45</c:v>
                </c:pt>
                <c:pt idx="2">
                  <c:v>20.57</c:v>
                </c:pt>
                <c:pt idx="3">
                  <c:v>19.98</c:v>
                </c:pt>
                <c:pt idx="4">
                  <c:v>19.7</c:v>
                </c:pt>
                <c:pt idx="5">
                  <c:v>14.61</c:v>
                </c:pt>
                <c:pt idx="6">
                  <c:v>13.58</c:v>
                </c:pt>
                <c:pt idx="7">
                  <c:v>12.5</c:v>
                </c:pt>
              </c:numCache>
            </c:numRef>
          </c:val>
          <c:extLst xmlns:c16r2="http://schemas.microsoft.com/office/drawing/2015/06/chart">
            <c:ext xmlns:c16="http://schemas.microsoft.com/office/drawing/2014/chart" uri="{C3380CC4-5D6E-409C-BE32-E72D297353CC}">
              <c16:uniqueId val="{00000000-07C1-4EE4-AF48-AB2A1140C5DB}"/>
            </c:ext>
          </c:extLst>
        </c:ser>
        <c:dLbls>
          <c:dLblPos val="outEnd"/>
          <c:showLegendKey val="0"/>
          <c:showVal val="1"/>
          <c:showCatName val="0"/>
          <c:showSerName val="0"/>
          <c:showPercent val="0"/>
          <c:showBubbleSize val="0"/>
        </c:dLbls>
        <c:gapWidth val="50"/>
        <c:axId val="-1723423056"/>
        <c:axId val="-1723402384"/>
      </c:barChart>
      <c:catAx>
        <c:axId val="-17234230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2384"/>
        <c:crosses val="autoZero"/>
        <c:auto val="1"/>
        <c:lblAlgn val="ctr"/>
        <c:lblOffset val="100"/>
        <c:noMultiLvlLbl val="0"/>
      </c:catAx>
      <c:valAx>
        <c:axId val="-1723402384"/>
        <c:scaling>
          <c:orientation val="minMax"/>
          <c:max val="120"/>
          <c:min val="0"/>
        </c:scaling>
        <c:delete val="1"/>
        <c:axPos val="l"/>
        <c:numFmt formatCode="###0" sourceLinked="1"/>
        <c:majorTickMark val="none"/>
        <c:minorTickMark val="none"/>
        <c:tickLblPos val="nextTo"/>
        <c:crossAx val="-172342305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Planilha1!$B$2:$B$18</c:f>
              <c:numCache>
                <c:formatCode>0"%"</c:formatCode>
                <c:ptCount val="8"/>
                <c:pt idx="0">
                  <c:v>35.4</c:v>
                </c:pt>
                <c:pt idx="1">
                  <c:v>27.45</c:v>
                </c:pt>
                <c:pt idx="2">
                  <c:v>20.57</c:v>
                </c:pt>
                <c:pt idx="3">
                  <c:v>19.98</c:v>
                </c:pt>
                <c:pt idx="4">
                  <c:v>19.7</c:v>
                </c:pt>
                <c:pt idx="5">
                  <c:v>14.61</c:v>
                </c:pt>
                <c:pt idx="6">
                  <c:v>13.58</c:v>
                </c:pt>
                <c:pt idx="7">
                  <c:v>12.5</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Planilha1!$C$2:$C$18</c:f>
              <c:numCache>
                <c:formatCode>0"%"</c:formatCode>
                <c:ptCount val="8"/>
                <c:pt idx="0">
                  <c:v>38.07</c:v>
                </c:pt>
                <c:pt idx="1">
                  <c:v>29.39</c:v>
                </c:pt>
                <c:pt idx="2">
                  <c:v>16.5</c:v>
                </c:pt>
                <c:pt idx="3">
                  <c:v>25.34</c:v>
                </c:pt>
                <c:pt idx="4">
                  <c:v>27.49</c:v>
                </c:pt>
                <c:pt idx="5">
                  <c:v>12.93</c:v>
                </c:pt>
                <c:pt idx="6">
                  <c:v>15.94</c:v>
                </c:pt>
                <c:pt idx="7">
                  <c:v>17.41</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Planilha1!$D$2:$D$18</c:f>
              <c:numCache>
                <c:formatCode>0"%"</c:formatCode>
                <c:ptCount val="8"/>
                <c:pt idx="0">
                  <c:v>35.42</c:v>
                </c:pt>
                <c:pt idx="1">
                  <c:v>27.68</c:v>
                </c:pt>
                <c:pt idx="2">
                  <c:v>22.36</c:v>
                </c:pt>
                <c:pt idx="3">
                  <c:v>17.84</c:v>
                </c:pt>
                <c:pt idx="4">
                  <c:v>14.96</c:v>
                </c:pt>
                <c:pt idx="5">
                  <c:v>15.73</c:v>
                </c:pt>
                <c:pt idx="6">
                  <c:v>12.59</c:v>
                </c:pt>
                <c:pt idx="7">
                  <c:v>10.49</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Planilha1!$E$2:$E$18</c:f>
              <c:numCache>
                <c:formatCode>0"%"</c:formatCode>
                <c:ptCount val="8"/>
                <c:pt idx="0">
                  <c:v>26.61</c:v>
                </c:pt>
                <c:pt idx="1">
                  <c:v>20.29</c:v>
                </c:pt>
                <c:pt idx="2">
                  <c:v>27.43</c:v>
                </c:pt>
                <c:pt idx="3">
                  <c:v>10.18</c:v>
                </c:pt>
                <c:pt idx="4">
                  <c:v>11.32</c:v>
                </c:pt>
                <c:pt idx="5">
                  <c:v>16.09</c:v>
                </c:pt>
                <c:pt idx="6">
                  <c:v>9.4</c:v>
                </c:pt>
                <c:pt idx="7">
                  <c:v>3.65</c:v>
                </c:pt>
              </c:numCache>
            </c:numRef>
          </c:val>
          <c:extLst xmlns:c16r2="http://schemas.microsoft.com/office/drawing/2015/06/chart">
            <c:ext xmlns:c16="http://schemas.microsoft.com/office/drawing/2014/chart" uri="{C3380CC4-5D6E-409C-BE32-E72D297353CC}">
              <c16:uniqueId val="{00000000-33D8-47A3-B722-E876D5AD3EE0}"/>
            </c:ext>
          </c:extLst>
        </c:ser>
        <c:dLbls>
          <c:dLblPos val="outEnd"/>
          <c:showLegendKey val="0"/>
          <c:showVal val="1"/>
          <c:showCatName val="0"/>
          <c:showSerName val="0"/>
          <c:showPercent val="0"/>
          <c:showBubbleSize val="0"/>
        </c:dLbls>
        <c:gapWidth val="50"/>
        <c:axId val="-1723414896"/>
        <c:axId val="-1723406192"/>
      </c:barChart>
      <c:catAx>
        <c:axId val="-1723414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6192"/>
        <c:crosses val="autoZero"/>
        <c:auto val="1"/>
        <c:lblAlgn val="ctr"/>
        <c:lblOffset val="100"/>
        <c:noMultiLvlLbl val="0"/>
      </c:catAx>
      <c:valAx>
        <c:axId val="-1723406192"/>
        <c:scaling>
          <c:orientation val="minMax"/>
          <c:max val="120"/>
          <c:min val="0"/>
        </c:scaling>
        <c:delete val="1"/>
        <c:axPos val="l"/>
        <c:numFmt formatCode="0&quot;%&quot;" sourceLinked="1"/>
        <c:majorTickMark val="none"/>
        <c:minorTickMark val="none"/>
        <c:tickLblPos val="nextTo"/>
        <c:crossAx val="-17234148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Planilha1!$B$2:$B$18</c:f>
              <c:numCache>
                <c:formatCode>0"%"</c:formatCode>
                <c:ptCount val="9"/>
                <c:pt idx="0">
                  <c:v>9.1999999999999993</c:v>
                </c:pt>
                <c:pt idx="1">
                  <c:v>8.39</c:v>
                </c:pt>
                <c:pt idx="2">
                  <c:v>7.63</c:v>
                </c:pt>
                <c:pt idx="3">
                  <c:v>6.74</c:v>
                </c:pt>
                <c:pt idx="4">
                  <c:v>6.61</c:v>
                </c:pt>
                <c:pt idx="5">
                  <c:v>3.9</c:v>
                </c:pt>
                <c:pt idx="6">
                  <c:v>3.76</c:v>
                </c:pt>
                <c:pt idx="7">
                  <c:v>2.5</c:v>
                </c:pt>
                <c:pt idx="8">
                  <c:v>10.94</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Planilha1!$C$2:$C$18</c:f>
              <c:numCache>
                <c:formatCode>0"%"</c:formatCode>
                <c:ptCount val="9"/>
                <c:pt idx="0">
                  <c:v>12.8</c:v>
                </c:pt>
                <c:pt idx="1">
                  <c:v>6.06</c:v>
                </c:pt>
                <c:pt idx="2">
                  <c:v>7.75</c:v>
                </c:pt>
                <c:pt idx="3">
                  <c:v>5.59</c:v>
                </c:pt>
                <c:pt idx="4">
                  <c:v>5.83</c:v>
                </c:pt>
                <c:pt idx="5">
                  <c:v>5.39</c:v>
                </c:pt>
                <c:pt idx="6">
                  <c:v>4.59</c:v>
                </c:pt>
                <c:pt idx="7">
                  <c:v>3.16</c:v>
                </c:pt>
                <c:pt idx="8">
                  <c:v>8.39</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Planilha1!$D$2:$D$18</c:f>
              <c:numCache>
                <c:formatCode>0"%"</c:formatCode>
                <c:ptCount val="9"/>
                <c:pt idx="0">
                  <c:v>7.3</c:v>
                </c:pt>
                <c:pt idx="1">
                  <c:v>9.1</c:v>
                </c:pt>
                <c:pt idx="2">
                  <c:v>6.95</c:v>
                </c:pt>
                <c:pt idx="3">
                  <c:v>7.01</c:v>
                </c:pt>
                <c:pt idx="4">
                  <c:v>7.12</c:v>
                </c:pt>
                <c:pt idx="5">
                  <c:v>3.22</c:v>
                </c:pt>
                <c:pt idx="6">
                  <c:v>3.28</c:v>
                </c:pt>
                <c:pt idx="7">
                  <c:v>2.11</c:v>
                </c:pt>
                <c:pt idx="8">
                  <c:v>11.59</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Planilha1!$E$2:$E$18</c:f>
              <c:numCache>
                <c:formatCode>0"%"</c:formatCode>
                <c:ptCount val="9"/>
                <c:pt idx="0">
                  <c:v>4.3099999999999996</c:v>
                </c:pt>
                <c:pt idx="1">
                  <c:v>13.48</c:v>
                </c:pt>
                <c:pt idx="2">
                  <c:v>9.7200000000000006</c:v>
                </c:pt>
                <c:pt idx="3">
                  <c:v>9.4700000000000006</c:v>
                </c:pt>
                <c:pt idx="4">
                  <c:v>7.36</c:v>
                </c:pt>
                <c:pt idx="5">
                  <c:v>1.48</c:v>
                </c:pt>
                <c:pt idx="6">
                  <c:v>2.83</c:v>
                </c:pt>
                <c:pt idx="7">
                  <c:v>1.72</c:v>
                </c:pt>
                <c:pt idx="8">
                  <c:v>14.64</c:v>
                </c:pt>
              </c:numCache>
            </c:numRef>
          </c:val>
          <c:extLst xmlns:c16r2="http://schemas.microsoft.com/office/drawing/2015/06/chart">
            <c:ext xmlns:c16="http://schemas.microsoft.com/office/drawing/2014/chart" uri="{C3380CC4-5D6E-409C-BE32-E72D297353CC}">
              <c16:uniqueId val="{00000000-33D8-47A3-B722-E876D5AD3EE0}"/>
            </c:ext>
          </c:extLst>
        </c:ser>
        <c:dLbls>
          <c:dLblPos val="outEnd"/>
          <c:showLegendKey val="0"/>
          <c:showVal val="1"/>
          <c:showCatName val="0"/>
          <c:showSerName val="0"/>
          <c:showPercent val="0"/>
          <c:showBubbleSize val="0"/>
        </c:dLbls>
        <c:gapWidth val="50"/>
        <c:axId val="-1723418704"/>
        <c:axId val="-1723401840"/>
      </c:barChart>
      <c:catAx>
        <c:axId val="-17234187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1840"/>
        <c:crosses val="autoZero"/>
        <c:auto val="1"/>
        <c:lblAlgn val="ctr"/>
        <c:lblOffset val="100"/>
        <c:noMultiLvlLbl val="0"/>
      </c:catAx>
      <c:valAx>
        <c:axId val="-1723401840"/>
        <c:scaling>
          <c:orientation val="minMax"/>
          <c:max val="120"/>
          <c:min val="0"/>
        </c:scaling>
        <c:delete val="1"/>
        <c:axPos val="l"/>
        <c:numFmt formatCode="0&quot;%&quot;" sourceLinked="1"/>
        <c:majorTickMark val="none"/>
        <c:minorTickMark val="none"/>
        <c:tickLblPos val="nextTo"/>
        <c:crossAx val="-172341870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954523011356254"/>
          <c:y val="4.6286300276854035E-2"/>
          <c:w val="0.41707093831806485"/>
          <c:h val="0.92102920930001186"/>
        </c:manualLayout>
      </c:layout>
      <c:barChart>
        <c:barDir val="bar"/>
        <c:grouping val="clustered"/>
        <c:varyColors val="0"/>
        <c:ser>
          <c:idx val="0"/>
          <c:order val="0"/>
          <c:tx>
            <c:strRef>
              <c:f>Plan1!$B$1</c:f>
              <c:strCache>
                <c:ptCount val="1"/>
                <c:pt idx="0">
                  <c:v>2021</c:v>
                </c:pt>
              </c:strCache>
            </c:strRef>
          </c:tx>
          <c:spPr>
            <a:solidFill>
              <a:srgbClr val="CCE2F2"/>
            </a:solidFill>
          </c:spPr>
          <c:invertIfNegative val="0"/>
          <c:dLbls>
            <c:numFmt formatCode="0&quot;%&quot;" sourceLinked="0"/>
            <c:spPr>
              <a:noFill/>
              <a:ln>
                <a:noFill/>
              </a:ln>
              <a:effectLst/>
            </c:spPr>
            <c:txPr>
              <a:bodyPr wrap="square" lIns="38100" tIns="19050" rIns="38100" bIns="19050" anchor="ctr">
                <a:spAutoFit/>
              </a:bodyPr>
              <a:lstStyle/>
              <a:p>
                <a:pPr>
                  <a:defRPr sz="7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Heterossexual</c:v>
                </c:pt>
                <c:pt idx="1">
                  <c:v>Homossexual</c:v>
                </c:pt>
                <c:pt idx="2">
                  <c:v>Bissexual</c:v>
                </c:pt>
                <c:pt idx="3">
                  <c:v>Alguma outra</c:v>
                </c:pt>
                <c:pt idx="4">
                  <c:v>Não entendeu a pergunta</c:v>
                </c:pt>
                <c:pt idx="5">
                  <c:v>Não sabe</c:v>
                </c:pt>
                <c:pt idx="6">
                  <c:v>Recusa</c:v>
                </c:pt>
              </c:strCache>
            </c:strRef>
          </c:cat>
          <c:val>
            <c:numRef>
              <c:f>Plan1!$B$2:$B$8</c:f>
              <c:numCache>
                <c:formatCode>0</c:formatCode>
                <c:ptCount val="7"/>
                <c:pt idx="0">
                  <c:v>81</c:v>
                </c:pt>
                <c:pt idx="1">
                  <c:v>3</c:v>
                </c:pt>
                <c:pt idx="2">
                  <c:v>3</c:v>
                </c:pt>
                <c:pt idx="3">
                  <c:v>2</c:v>
                </c:pt>
                <c:pt idx="5">
                  <c:v>6</c:v>
                </c:pt>
                <c:pt idx="6">
                  <c:v>1</c:v>
                </c:pt>
              </c:numCache>
            </c:numRef>
          </c:val>
          <c:extLst xmlns:c16r2="http://schemas.microsoft.com/office/drawing/2015/06/chart">
            <c:ext xmlns:c16="http://schemas.microsoft.com/office/drawing/2014/chart" uri="{C3380CC4-5D6E-409C-BE32-E72D297353CC}">
              <c16:uniqueId val="{00000000-D525-4FD1-926F-E716BA950D42}"/>
            </c:ext>
          </c:extLst>
        </c:ser>
        <c:ser>
          <c:idx val="1"/>
          <c:order val="1"/>
          <c:tx>
            <c:strRef>
              <c:f>Plan1!$C$1</c:f>
              <c:strCache>
                <c:ptCount val="1"/>
                <c:pt idx="0">
                  <c:v>2022</c:v>
                </c:pt>
              </c:strCache>
            </c:strRef>
          </c:tx>
          <c:spPr>
            <a:solidFill>
              <a:srgbClr val="99C6E6"/>
            </a:solidFill>
          </c:spPr>
          <c:invertIfNegative val="0"/>
          <c:dLbls>
            <c:dLbl>
              <c:idx val="1"/>
              <c:numFmt formatCode="0&quot;%&quot;" sourceLinked="0"/>
              <c:spPr>
                <a:noFill/>
                <a:ln>
                  <a:noFill/>
                  <a:prstDash val="dash"/>
                </a:ln>
                <a:effectLst/>
              </c:spPr>
              <c:txPr>
                <a:bodyPr/>
                <a:lstStyle/>
                <a:p>
                  <a:pPr>
                    <a:defRPr sz="700" b="0"/>
                  </a:pPr>
                  <a:endParaRPr lang="pt-BR"/>
                </a:p>
              </c:txPr>
              <c:showLegendKey val="0"/>
              <c:showVal val="1"/>
              <c:showCatName val="0"/>
              <c:showSerName val="0"/>
              <c:showPercent val="0"/>
              <c:showBubbleSize val="0"/>
            </c:dLbl>
            <c:dLbl>
              <c:idx val="3"/>
              <c:numFmt formatCode="0&quot;%&quot;" sourceLinked="0"/>
              <c:spPr>
                <a:noFill/>
                <a:ln>
                  <a:noFill/>
                  <a:prstDash val="solid"/>
                </a:ln>
                <a:effectLst/>
              </c:spPr>
              <c:txPr>
                <a:bodyPr/>
                <a:lstStyle/>
                <a:p>
                  <a:pPr>
                    <a:defRPr sz="700" b="0"/>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lstStyle/>
                <a:p>
                  <a:pPr>
                    <a:defRPr sz="700" b="0"/>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spAutoFit/>
              </a:bodyPr>
              <a:lstStyle/>
              <a:p>
                <a:pPr>
                  <a:defRPr sz="7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Heterossexual</c:v>
                </c:pt>
                <c:pt idx="1">
                  <c:v>Homossexual</c:v>
                </c:pt>
                <c:pt idx="2">
                  <c:v>Bissexual</c:v>
                </c:pt>
                <c:pt idx="3">
                  <c:v>Alguma outra</c:v>
                </c:pt>
                <c:pt idx="4">
                  <c:v>Não entendeu a pergunta</c:v>
                </c:pt>
                <c:pt idx="5">
                  <c:v>Não sabe</c:v>
                </c:pt>
                <c:pt idx="6">
                  <c:v>Recusa</c:v>
                </c:pt>
              </c:strCache>
            </c:strRef>
          </c:cat>
          <c:val>
            <c:numRef>
              <c:f>Plan1!$C$2:$C$8</c:f>
              <c:numCache>
                <c:formatCode>0</c:formatCode>
                <c:ptCount val="7"/>
                <c:pt idx="0">
                  <c:v>89</c:v>
                </c:pt>
                <c:pt idx="1">
                  <c:v>3</c:v>
                </c:pt>
                <c:pt idx="2">
                  <c:v>3</c:v>
                </c:pt>
                <c:pt idx="3">
                  <c:v>1</c:v>
                </c:pt>
                <c:pt idx="4">
                  <c:v>1</c:v>
                </c:pt>
                <c:pt idx="5">
                  <c:v>1</c:v>
                </c:pt>
                <c:pt idx="6">
                  <c:v>2</c:v>
                </c:pt>
              </c:numCache>
            </c:numRef>
          </c:val>
          <c:extLst xmlns:c16r2="http://schemas.microsoft.com/office/drawing/2015/06/chart">
            <c:ext xmlns:c16="http://schemas.microsoft.com/office/drawing/2014/chart" uri="{C3380CC4-5D6E-409C-BE32-E72D297353CC}">
              <c16:uniqueId val="{00000004-D525-4FD1-926F-E716BA950D42}"/>
            </c:ext>
          </c:extLst>
        </c:ser>
        <c:ser>
          <c:idx val="2"/>
          <c:order val="2"/>
          <c:tx>
            <c:strRef>
              <c:f>Plan1!$D$1</c:f>
              <c:strCache>
                <c:ptCount val="1"/>
                <c:pt idx="0">
                  <c:v>2023</c:v>
                </c:pt>
              </c:strCache>
            </c:strRef>
          </c:tx>
          <c:spPr>
            <a:solidFill>
              <a:srgbClr val="66A9D9"/>
            </a:solidFill>
          </c:spPr>
          <c:invertIfNegative val="0"/>
          <c:dLbls>
            <c:numFmt formatCode="0&quot;%&quot;" sourceLinked="0"/>
            <c:spPr>
              <a:noFill/>
              <a:ln>
                <a:noFill/>
              </a:ln>
              <a:effectLst/>
            </c:spPr>
            <c:txPr>
              <a:bodyPr wrap="square" lIns="38100" tIns="19050" rIns="38100" bIns="19050" anchor="ctr">
                <a:spAutoFit/>
              </a:bodyPr>
              <a:lstStyle/>
              <a:p>
                <a:pPr>
                  <a:defRPr sz="7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Heterossexual</c:v>
                </c:pt>
                <c:pt idx="1">
                  <c:v>Homossexual</c:v>
                </c:pt>
                <c:pt idx="2">
                  <c:v>Bissexual</c:v>
                </c:pt>
                <c:pt idx="3">
                  <c:v>Alguma outra</c:v>
                </c:pt>
                <c:pt idx="4">
                  <c:v>Não entendeu a pergunta</c:v>
                </c:pt>
                <c:pt idx="5">
                  <c:v>Não sabe</c:v>
                </c:pt>
                <c:pt idx="6">
                  <c:v>Recusa</c:v>
                </c:pt>
              </c:strCache>
            </c:strRef>
          </c:cat>
          <c:val>
            <c:numRef>
              <c:f>Plan1!$D$2:$D$8</c:f>
              <c:numCache>
                <c:formatCode>0</c:formatCode>
                <c:ptCount val="7"/>
                <c:pt idx="0">
                  <c:v>88.02</c:v>
                </c:pt>
                <c:pt idx="1">
                  <c:v>2.86</c:v>
                </c:pt>
                <c:pt idx="2">
                  <c:v>3.42</c:v>
                </c:pt>
                <c:pt idx="3">
                  <c:v>0.6</c:v>
                </c:pt>
                <c:pt idx="4">
                  <c:v>2.2400000000000002</c:v>
                </c:pt>
                <c:pt idx="5">
                  <c:v>0.56000000000000005</c:v>
                </c:pt>
                <c:pt idx="6">
                  <c:v>2.29</c:v>
                </c:pt>
              </c:numCache>
            </c:numRef>
          </c:val>
          <c:extLst xmlns:c16r2="http://schemas.microsoft.com/office/drawing/2015/06/chart">
            <c:ext xmlns:c16="http://schemas.microsoft.com/office/drawing/2014/chart" uri="{C3380CC4-5D6E-409C-BE32-E72D297353CC}">
              <c16:uniqueId val="{00000003-4315-4752-ABD7-3D4CDB7A6136}"/>
            </c:ext>
          </c:extLst>
        </c:ser>
        <c:ser>
          <c:idx val="3"/>
          <c:order val="3"/>
          <c:tx>
            <c:strRef>
              <c:f>Plan1!$E$1</c:f>
              <c:strCache>
                <c:ptCount val="1"/>
                <c:pt idx="0">
                  <c:v>2024</c:v>
                </c:pt>
              </c:strCache>
            </c:strRef>
          </c:tx>
          <c:spPr>
            <a:solidFill>
              <a:srgbClr val="338DCD"/>
            </a:solidFill>
          </c:spPr>
          <c:invertIfNegative val="0"/>
          <c:dLbls>
            <c:numFmt formatCode="0&quot;%&quot;" sourceLinked="0"/>
            <c:spPr>
              <a:noFill/>
              <a:ln>
                <a:noFill/>
              </a:ln>
              <a:effectLst/>
            </c:spPr>
            <c:txPr>
              <a:bodyPr wrap="square" lIns="38100" tIns="19050" rIns="38100" bIns="19050" anchor="ctr">
                <a:spAutoFit/>
              </a:bodyPr>
              <a:lstStyle/>
              <a:p>
                <a:pPr>
                  <a:defRPr sz="7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Heterossexual</c:v>
                </c:pt>
                <c:pt idx="1">
                  <c:v>Homossexual</c:v>
                </c:pt>
                <c:pt idx="2">
                  <c:v>Bissexual</c:v>
                </c:pt>
                <c:pt idx="3">
                  <c:v>Alguma outra</c:v>
                </c:pt>
                <c:pt idx="4">
                  <c:v>Não entendeu a pergunta</c:v>
                </c:pt>
                <c:pt idx="5">
                  <c:v>Não sabe</c:v>
                </c:pt>
                <c:pt idx="6">
                  <c:v>Recusa</c:v>
                </c:pt>
              </c:strCache>
            </c:strRef>
          </c:cat>
          <c:val>
            <c:numRef>
              <c:f>Plan1!$E$2:$E$8</c:f>
              <c:numCache>
                <c:formatCode>0</c:formatCode>
                <c:ptCount val="7"/>
                <c:pt idx="0">
                  <c:v>85.37</c:v>
                </c:pt>
                <c:pt idx="1">
                  <c:v>2.94</c:v>
                </c:pt>
                <c:pt idx="2">
                  <c:v>2.57</c:v>
                </c:pt>
                <c:pt idx="3">
                  <c:v>0.98</c:v>
                </c:pt>
                <c:pt idx="4">
                  <c:v>4.24</c:v>
                </c:pt>
                <c:pt idx="5">
                  <c:v>0.45</c:v>
                </c:pt>
                <c:pt idx="6">
                  <c:v>3.44</c:v>
                </c:pt>
              </c:numCache>
            </c:numRef>
          </c:val>
          <c:extLst xmlns:c16r2="http://schemas.microsoft.com/office/drawing/2015/06/chart">
            <c:ext xmlns:c16="http://schemas.microsoft.com/office/drawing/2014/chart" uri="{C3380CC4-5D6E-409C-BE32-E72D297353CC}">
              <c16:uniqueId val="{00000003-9388-44E3-8A5C-F269400654C4}"/>
            </c:ext>
          </c:extLst>
        </c:ser>
        <c:ser>
          <c:idx val="4"/>
          <c:order val="4"/>
          <c:tx>
            <c:strRef>
              <c:f>Plan1!$F$1</c:f>
              <c:strCache>
                <c:ptCount val="1"/>
                <c:pt idx="0">
                  <c:v>2025</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9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Heterossexual</c:v>
                </c:pt>
                <c:pt idx="1">
                  <c:v>Homossexual</c:v>
                </c:pt>
                <c:pt idx="2">
                  <c:v>Bissexual</c:v>
                </c:pt>
                <c:pt idx="3">
                  <c:v>Alguma outra</c:v>
                </c:pt>
                <c:pt idx="4">
                  <c:v>Não entendeu a pergunta</c:v>
                </c:pt>
                <c:pt idx="5">
                  <c:v>Não sabe</c:v>
                </c:pt>
                <c:pt idx="6">
                  <c:v>Recusa</c:v>
                </c:pt>
              </c:strCache>
            </c:strRef>
          </c:cat>
          <c:val>
            <c:numRef>
              <c:f>Plan1!$F$2:$F$8</c:f>
              <c:numCache>
                <c:formatCode>0</c:formatCode>
                <c:ptCount val="7"/>
                <c:pt idx="0">
                  <c:v>87.09</c:v>
                </c:pt>
                <c:pt idx="1">
                  <c:v>3.04</c:v>
                </c:pt>
                <c:pt idx="2">
                  <c:v>2.82</c:v>
                </c:pt>
                <c:pt idx="3">
                  <c:v>0.65</c:v>
                </c:pt>
                <c:pt idx="4">
                  <c:v>2.74</c:v>
                </c:pt>
                <c:pt idx="5">
                  <c:v>0.56000000000000005</c:v>
                </c:pt>
                <c:pt idx="6">
                  <c:v>3.09</c:v>
                </c:pt>
              </c:numCache>
            </c:numRef>
          </c:val>
          <c:extLst xmlns:c16r2="http://schemas.microsoft.com/office/drawing/2015/06/chart">
            <c:ext xmlns:c16="http://schemas.microsoft.com/office/drawing/2014/chart" uri="{C3380CC4-5D6E-409C-BE32-E72D297353CC}">
              <c16:uniqueId val="{00000003-7B71-4326-BDFD-A78ABED14C45}"/>
            </c:ext>
          </c:extLst>
        </c:ser>
        <c:dLbls>
          <c:showLegendKey val="0"/>
          <c:showVal val="0"/>
          <c:showCatName val="0"/>
          <c:showSerName val="0"/>
          <c:showPercent val="0"/>
          <c:showBubbleSize val="0"/>
        </c:dLbls>
        <c:gapWidth val="50"/>
        <c:axId val="-1749930800"/>
        <c:axId val="-1749930256"/>
      </c:barChart>
      <c:catAx>
        <c:axId val="-1749930800"/>
        <c:scaling>
          <c:orientation val="maxMin"/>
        </c:scaling>
        <c:delete val="0"/>
        <c:axPos val="l"/>
        <c:numFmt formatCode="General" sourceLinked="1"/>
        <c:majorTickMark val="out"/>
        <c:minorTickMark val="none"/>
        <c:tickLblPos val="nextTo"/>
        <c:txPr>
          <a:bodyPr/>
          <a:lstStyle/>
          <a:p>
            <a:pPr>
              <a:defRPr sz="1100" b="0"/>
            </a:pPr>
            <a:endParaRPr lang="pt-BR"/>
          </a:p>
        </c:txPr>
        <c:crossAx val="-1749930256"/>
        <c:crosses val="autoZero"/>
        <c:auto val="1"/>
        <c:lblAlgn val="ctr"/>
        <c:lblOffset val="100"/>
        <c:noMultiLvlLbl val="0"/>
      </c:catAx>
      <c:valAx>
        <c:axId val="-1749930256"/>
        <c:scaling>
          <c:orientation val="minMax"/>
          <c:max val="100"/>
          <c:min val="0"/>
        </c:scaling>
        <c:delete val="1"/>
        <c:axPos val="t"/>
        <c:numFmt formatCode="0" sourceLinked="1"/>
        <c:majorTickMark val="out"/>
        <c:minorTickMark val="none"/>
        <c:tickLblPos val="nextTo"/>
        <c:crossAx val="-174993080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Planilha1!$B$2:$B$7</c:f>
              <c:numCache>
                <c:formatCode>###0</c:formatCode>
                <c:ptCount val="6"/>
                <c:pt idx="0">
                  <c:v>33</c:v>
                </c:pt>
                <c:pt idx="1">
                  <c:v>43</c:v>
                </c:pt>
                <c:pt idx="2">
                  <c:v>6</c:v>
                </c:pt>
                <c:pt idx="3">
                  <c:v>5</c:v>
                </c:pt>
                <c:pt idx="4">
                  <c:v>4</c:v>
                </c:pt>
                <c:pt idx="5">
                  <c:v>2</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Planilha1!$C$2:$C$7</c:f>
              <c:numCache>
                <c:formatCode>0</c:formatCode>
                <c:ptCount val="6"/>
                <c:pt idx="0">
                  <c:v>43</c:v>
                </c:pt>
                <c:pt idx="1">
                  <c:v>38</c:v>
                </c:pt>
                <c:pt idx="2">
                  <c:v>6</c:v>
                </c:pt>
                <c:pt idx="3">
                  <c:v>3</c:v>
                </c:pt>
                <c:pt idx="4">
                  <c:v>3</c:v>
                </c:pt>
                <c:pt idx="5">
                  <c:v>2</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Planilha1!$D$2:$D$7</c:f>
              <c:numCache>
                <c:formatCode>0</c:formatCode>
                <c:ptCount val="6"/>
                <c:pt idx="0">
                  <c:v>45</c:v>
                </c:pt>
                <c:pt idx="1">
                  <c:v>38</c:v>
                </c:pt>
                <c:pt idx="2">
                  <c:v>6</c:v>
                </c:pt>
                <c:pt idx="3">
                  <c:v>4</c:v>
                </c:pt>
                <c:pt idx="4">
                  <c:v>2</c:v>
                </c:pt>
                <c:pt idx="5">
                  <c:v>2</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2024</c:v>
                </c:pt>
              </c:strCache>
            </c:strRef>
          </c:tx>
          <c:spPr>
            <a:solidFill>
              <a:srgbClr val="6098AC"/>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Planilha1!$E$2:$E$7</c:f>
              <c:numCache>
                <c:formatCode>0</c:formatCode>
                <c:ptCount val="6"/>
                <c:pt idx="0">
                  <c:v>49.08</c:v>
                </c:pt>
                <c:pt idx="1">
                  <c:v>32.68</c:v>
                </c:pt>
                <c:pt idx="2">
                  <c:v>6.06</c:v>
                </c:pt>
                <c:pt idx="3">
                  <c:v>3.99</c:v>
                </c:pt>
                <c:pt idx="4">
                  <c:v>2.09</c:v>
                </c:pt>
                <c:pt idx="5">
                  <c:v>2.16</c:v>
                </c:pt>
              </c:numCache>
            </c:numRef>
          </c:val>
          <c:extLst xmlns:c16r2="http://schemas.microsoft.com/office/drawing/2015/06/chart">
            <c:ext xmlns:c16="http://schemas.microsoft.com/office/drawing/2014/chart" uri="{C3380CC4-5D6E-409C-BE32-E72D297353CC}">
              <c16:uniqueId val="{00000000-33D8-47A3-B722-E876D5AD3EE0}"/>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Planilha1!$F$2:$F$7</c:f>
              <c:numCache>
                <c:formatCode>0</c:formatCode>
                <c:ptCount val="6"/>
                <c:pt idx="0">
                  <c:v>46.27</c:v>
                </c:pt>
                <c:pt idx="1">
                  <c:v>32.26</c:v>
                </c:pt>
                <c:pt idx="2">
                  <c:v>10.54</c:v>
                </c:pt>
                <c:pt idx="3">
                  <c:v>2.99</c:v>
                </c:pt>
                <c:pt idx="4">
                  <c:v>2.83</c:v>
                </c:pt>
                <c:pt idx="5">
                  <c:v>2.69</c:v>
                </c:pt>
              </c:numCache>
            </c:numRef>
          </c:val>
          <c:extLst xmlns:c16r2="http://schemas.microsoft.com/office/drawing/2015/06/chart">
            <c:ext xmlns:c16="http://schemas.microsoft.com/office/drawing/2014/chart" uri="{C3380CC4-5D6E-409C-BE32-E72D297353CC}">
              <c16:uniqueId val="{00000000-2B56-45A3-8A7F-3B05299A1065}"/>
            </c:ext>
          </c:extLst>
        </c:ser>
        <c:dLbls>
          <c:dLblPos val="outEnd"/>
          <c:showLegendKey val="0"/>
          <c:showVal val="1"/>
          <c:showCatName val="0"/>
          <c:showSerName val="0"/>
          <c:showPercent val="0"/>
          <c:showBubbleSize val="0"/>
        </c:dLbls>
        <c:gapWidth val="50"/>
        <c:axId val="-1723424688"/>
        <c:axId val="-1723413808"/>
      </c:barChart>
      <c:catAx>
        <c:axId val="-1723424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13808"/>
        <c:crosses val="autoZero"/>
        <c:auto val="1"/>
        <c:lblAlgn val="ctr"/>
        <c:lblOffset val="100"/>
        <c:noMultiLvlLbl val="0"/>
      </c:catAx>
      <c:valAx>
        <c:axId val="-1723413808"/>
        <c:scaling>
          <c:orientation val="minMax"/>
          <c:max val="120"/>
          <c:min val="0"/>
        </c:scaling>
        <c:delete val="1"/>
        <c:axPos val="l"/>
        <c:numFmt formatCode="###0" sourceLinked="1"/>
        <c:majorTickMark val="none"/>
        <c:minorTickMark val="none"/>
        <c:tickLblPos val="nextTo"/>
        <c:crossAx val="-172342468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Planilha1!$B$2:$B$7</c:f>
              <c:numCache>
                <c:formatCode>0"%"</c:formatCode>
                <c:ptCount val="6"/>
                <c:pt idx="0">
                  <c:v>46.27</c:v>
                </c:pt>
                <c:pt idx="1">
                  <c:v>32.26</c:v>
                </c:pt>
                <c:pt idx="2">
                  <c:v>10.54</c:v>
                </c:pt>
                <c:pt idx="3">
                  <c:v>2.99</c:v>
                </c:pt>
                <c:pt idx="4">
                  <c:v>2.83</c:v>
                </c:pt>
                <c:pt idx="5">
                  <c:v>2.69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Planilha1!$C$2:$C$7</c:f>
              <c:numCache>
                <c:formatCode>0"%"</c:formatCode>
                <c:ptCount val="6"/>
                <c:pt idx="0">
                  <c:v>50.95</c:v>
                </c:pt>
                <c:pt idx="1">
                  <c:v>25.28</c:v>
                </c:pt>
                <c:pt idx="2">
                  <c:v>10.65</c:v>
                </c:pt>
                <c:pt idx="3">
                  <c:v>5.21</c:v>
                </c:pt>
                <c:pt idx="4">
                  <c:v>4.4000000000000004</c:v>
                </c:pt>
                <c:pt idx="5">
                  <c:v>1.95</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Planilha1!$D$2:$D$7</c:f>
              <c:numCache>
                <c:formatCode>0"%"</c:formatCode>
                <c:ptCount val="6"/>
                <c:pt idx="0">
                  <c:v>45.47</c:v>
                </c:pt>
                <c:pt idx="1">
                  <c:v>34.130000000000003</c:v>
                </c:pt>
                <c:pt idx="2">
                  <c:v>11.21</c:v>
                </c:pt>
                <c:pt idx="3">
                  <c:v>1.81</c:v>
                </c:pt>
                <c:pt idx="4">
                  <c:v>2.34</c:v>
                </c:pt>
                <c:pt idx="5">
                  <c:v>2.97</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a:lstStyle/>
              <a:p>
                <a:pPr>
                  <a:defRPr sz="900">
                    <a:latin typeface="Ebrima" pitchFamily="2" charset="0"/>
                    <a:ea typeface="Ebrima" pitchFamily="2" charset="0"/>
                    <a:cs typeface="Ebrima"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Planilha1!$E$2:$E$7</c:f>
              <c:numCache>
                <c:formatCode>0"%"</c:formatCode>
                <c:ptCount val="6"/>
                <c:pt idx="0">
                  <c:v>35.700000000000003</c:v>
                </c:pt>
                <c:pt idx="1">
                  <c:v>45.84</c:v>
                </c:pt>
                <c:pt idx="2">
                  <c:v>8.1</c:v>
                </c:pt>
                <c:pt idx="3">
                  <c:v>0.55000000000000004</c:v>
                </c:pt>
                <c:pt idx="4">
                  <c:v>0</c:v>
                </c:pt>
                <c:pt idx="5">
                  <c:v>3.86</c:v>
                </c:pt>
              </c:numCache>
            </c:numRef>
          </c:val>
          <c:extLst xmlns:c16r2="http://schemas.microsoft.com/office/drawing/2015/06/chart">
            <c:ext xmlns:c16="http://schemas.microsoft.com/office/drawing/2014/chart" uri="{C3380CC4-5D6E-409C-BE32-E72D297353CC}">
              <c16:uniqueId val="{00000000-33D8-47A3-B722-E876D5AD3EE0}"/>
            </c:ext>
          </c:extLst>
        </c:ser>
        <c:dLbls>
          <c:dLblPos val="outEnd"/>
          <c:showLegendKey val="0"/>
          <c:showVal val="1"/>
          <c:showCatName val="0"/>
          <c:showSerName val="0"/>
          <c:showPercent val="0"/>
          <c:showBubbleSize val="0"/>
        </c:dLbls>
        <c:gapWidth val="50"/>
        <c:axId val="-1723405104"/>
        <c:axId val="-1723405648"/>
      </c:barChart>
      <c:catAx>
        <c:axId val="-17234051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5648"/>
        <c:crosses val="autoZero"/>
        <c:auto val="1"/>
        <c:lblAlgn val="ctr"/>
        <c:lblOffset val="100"/>
        <c:noMultiLvlLbl val="0"/>
      </c:catAx>
      <c:valAx>
        <c:axId val="-1723405648"/>
        <c:scaling>
          <c:orientation val="minMax"/>
          <c:max val="120"/>
          <c:min val="0"/>
        </c:scaling>
        <c:delete val="1"/>
        <c:axPos val="l"/>
        <c:numFmt formatCode="0&quot;%&quot;" sourceLinked="1"/>
        <c:majorTickMark val="none"/>
        <c:minorTickMark val="none"/>
        <c:tickLblPos val="nextTo"/>
        <c:crossAx val="-172340510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Planilha1!$B$2:$B$9</c:f>
              <c:numCache>
                <c:formatCode>###0</c:formatCode>
                <c:ptCount val="8"/>
                <c:pt idx="0">
                  <c:v>29</c:v>
                </c:pt>
                <c:pt idx="1">
                  <c:v>20</c:v>
                </c:pt>
                <c:pt idx="2">
                  <c:v>8</c:v>
                </c:pt>
                <c:pt idx="3">
                  <c:v>8</c:v>
                </c:pt>
                <c:pt idx="4">
                  <c:v>7</c:v>
                </c:pt>
                <c:pt idx="5">
                  <c:v>8</c:v>
                </c:pt>
                <c:pt idx="6">
                  <c:v>7</c:v>
                </c:pt>
                <c:pt idx="7">
                  <c:v>7</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Planilha1!$C$2:$C$9</c:f>
              <c:numCache>
                <c:formatCode>0</c:formatCode>
                <c:ptCount val="8"/>
                <c:pt idx="0">
                  <c:v>30</c:v>
                </c:pt>
                <c:pt idx="1">
                  <c:v>21</c:v>
                </c:pt>
                <c:pt idx="2">
                  <c:v>10</c:v>
                </c:pt>
                <c:pt idx="3">
                  <c:v>11</c:v>
                </c:pt>
                <c:pt idx="4">
                  <c:v>11</c:v>
                </c:pt>
                <c:pt idx="5">
                  <c:v>10</c:v>
                </c:pt>
                <c:pt idx="6">
                  <c:v>8</c:v>
                </c:pt>
                <c:pt idx="7">
                  <c:v>5</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Planilha1!$D$2:$D$9</c:f>
              <c:numCache>
                <c:formatCode>0</c:formatCode>
                <c:ptCount val="8"/>
                <c:pt idx="0">
                  <c:v>33</c:v>
                </c:pt>
                <c:pt idx="1">
                  <c:v>20</c:v>
                </c:pt>
                <c:pt idx="2">
                  <c:v>9</c:v>
                </c:pt>
                <c:pt idx="3">
                  <c:v>10</c:v>
                </c:pt>
                <c:pt idx="4">
                  <c:v>10</c:v>
                </c:pt>
                <c:pt idx="5">
                  <c:v>8</c:v>
                </c:pt>
                <c:pt idx="6">
                  <c:v>6</c:v>
                </c:pt>
                <c:pt idx="7">
                  <c:v>5</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2024</c:v>
                </c:pt>
              </c:strCache>
            </c:strRef>
          </c:tx>
          <c:spPr>
            <a:solidFill>
              <a:srgbClr val="6098AC"/>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Planilha1!$E$2:$E$9</c:f>
              <c:numCache>
                <c:formatCode>0</c:formatCode>
                <c:ptCount val="8"/>
                <c:pt idx="0">
                  <c:v>31.19</c:v>
                </c:pt>
                <c:pt idx="1">
                  <c:v>19.350000000000001</c:v>
                </c:pt>
                <c:pt idx="2">
                  <c:v>11.15</c:v>
                </c:pt>
                <c:pt idx="3">
                  <c:v>11.41</c:v>
                </c:pt>
                <c:pt idx="4">
                  <c:v>10.039999999999999</c:v>
                </c:pt>
                <c:pt idx="5">
                  <c:v>8.84</c:v>
                </c:pt>
                <c:pt idx="6">
                  <c:v>5.95</c:v>
                </c:pt>
                <c:pt idx="7">
                  <c:v>5.6400000000000006</c:v>
                </c:pt>
              </c:numCache>
            </c:numRef>
          </c:val>
          <c:extLst xmlns:c16r2="http://schemas.microsoft.com/office/drawing/2015/06/chart">
            <c:ext xmlns:c16="http://schemas.microsoft.com/office/drawing/2014/chart" uri="{C3380CC4-5D6E-409C-BE32-E72D297353CC}">
              <c16:uniqueId val="{00000000-2F58-407E-B273-CFE1350E4705}"/>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Planilha1!$F$2:$F$9</c:f>
              <c:numCache>
                <c:formatCode>0</c:formatCode>
                <c:ptCount val="8"/>
                <c:pt idx="0">
                  <c:v>31.57</c:v>
                </c:pt>
                <c:pt idx="1">
                  <c:v>21.54</c:v>
                </c:pt>
                <c:pt idx="2">
                  <c:v>10.43</c:v>
                </c:pt>
                <c:pt idx="3">
                  <c:v>10.28</c:v>
                </c:pt>
                <c:pt idx="4">
                  <c:v>9.57</c:v>
                </c:pt>
                <c:pt idx="5">
                  <c:v>7.05</c:v>
                </c:pt>
                <c:pt idx="6">
                  <c:v>4.7699999999999996</c:v>
                </c:pt>
                <c:pt idx="7">
                  <c:v>4.09</c:v>
                </c:pt>
              </c:numCache>
            </c:numRef>
          </c:val>
          <c:extLst xmlns:c16r2="http://schemas.microsoft.com/office/drawing/2015/06/chart">
            <c:ext xmlns:c16="http://schemas.microsoft.com/office/drawing/2014/chart" uri="{C3380CC4-5D6E-409C-BE32-E72D297353CC}">
              <c16:uniqueId val="{00000000-7618-4DEE-AED2-3684E95E8DF8}"/>
            </c:ext>
          </c:extLst>
        </c:ser>
        <c:dLbls>
          <c:dLblPos val="outEnd"/>
          <c:showLegendKey val="0"/>
          <c:showVal val="1"/>
          <c:showCatName val="0"/>
          <c:showSerName val="0"/>
          <c:showPercent val="0"/>
          <c:showBubbleSize val="0"/>
        </c:dLbls>
        <c:gapWidth val="50"/>
        <c:axId val="-1723411632"/>
        <c:axId val="-1723409456"/>
      </c:barChart>
      <c:catAx>
        <c:axId val="-17234116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9456"/>
        <c:crosses val="autoZero"/>
        <c:auto val="1"/>
        <c:lblAlgn val="ctr"/>
        <c:lblOffset val="100"/>
        <c:noMultiLvlLbl val="0"/>
      </c:catAx>
      <c:valAx>
        <c:axId val="-1723409456"/>
        <c:scaling>
          <c:orientation val="minMax"/>
          <c:max val="120"/>
          <c:min val="0"/>
        </c:scaling>
        <c:delete val="1"/>
        <c:axPos val="l"/>
        <c:numFmt formatCode="###0" sourceLinked="1"/>
        <c:majorTickMark val="none"/>
        <c:minorTickMark val="none"/>
        <c:tickLblPos val="nextTo"/>
        <c:crossAx val="-172341163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Planilha1!$B$2:$B$9</c:f>
              <c:numCache>
                <c:formatCode>0"%"</c:formatCode>
                <c:ptCount val="8"/>
                <c:pt idx="0">
                  <c:v>31.57</c:v>
                </c:pt>
                <c:pt idx="1">
                  <c:v>21.54</c:v>
                </c:pt>
                <c:pt idx="2">
                  <c:v>10.43</c:v>
                </c:pt>
                <c:pt idx="3">
                  <c:v>10.28</c:v>
                </c:pt>
                <c:pt idx="4">
                  <c:v>9.57</c:v>
                </c:pt>
                <c:pt idx="5">
                  <c:v>7.05</c:v>
                </c:pt>
                <c:pt idx="6">
                  <c:v>4.7699999999999996</c:v>
                </c:pt>
                <c:pt idx="7">
                  <c:v>4.09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Planilha1!$C$2:$C$9</c:f>
              <c:numCache>
                <c:formatCode>0"%"</c:formatCode>
                <c:ptCount val="8"/>
                <c:pt idx="0">
                  <c:v>29.11</c:v>
                </c:pt>
                <c:pt idx="1">
                  <c:v>26.84</c:v>
                </c:pt>
                <c:pt idx="2">
                  <c:v>14.17</c:v>
                </c:pt>
                <c:pt idx="3">
                  <c:v>9.43</c:v>
                </c:pt>
                <c:pt idx="4">
                  <c:v>13.18</c:v>
                </c:pt>
                <c:pt idx="5">
                  <c:v>4.79</c:v>
                </c:pt>
                <c:pt idx="6">
                  <c:v>5.51</c:v>
                </c:pt>
                <c:pt idx="7">
                  <c:v>3.09</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Planilha1!$D$2:$D$9</c:f>
              <c:numCache>
                <c:formatCode>0"%"</c:formatCode>
                <c:ptCount val="8"/>
                <c:pt idx="0">
                  <c:v>33.619999999999997</c:v>
                </c:pt>
                <c:pt idx="1">
                  <c:v>18.95</c:v>
                </c:pt>
                <c:pt idx="2">
                  <c:v>8.9600000000000009</c:v>
                </c:pt>
                <c:pt idx="3">
                  <c:v>12.02</c:v>
                </c:pt>
                <c:pt idx="4">
                  <c:v>8.0399999999999991</c:v>
                </c:pt>
                <c:pt idx="5">
                  <c:v>7.82</c:v>
                </c:pt>
                <c:pt idx="6">
                  <c:v>4.6900000000000004</c:v>
                </c:pt>
                <c:pt idx="7">
                  <c:v>4.24</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Planilha1!$E$2:$E$9</c:f>
              <c:numCache>
                <c:formatCode>0"%"</c:formatCode>
                <c:ptCount val="8"/>
                <c:pt idx="0">
                  <c:v>31.95</c:v>
                </c:pt>
                <c:pt idx="1">
                  <c:v>14.92</c:v>
                </c:pt>
                <c:pt idx="2">
                  <c:v>4.68</c:v>
                </c:pt>
                <c:pt idx="3">
                  <c:v>7.12</c:v>
                </c:pt>
                <c:pt idx="4">
                  <c:v>4.3499999999999996</c:v>
                </c:pt>
                <c:pt idx="5">
                  <c:v>10.91</c:v>
                </c:pt>
                <c:pt idx="6">
                  <c:v>2.95</c:v>
                </c:pt>
                <c:pt idx="7">
                  <c:v>6.46</c:v>
                </c:pt>
              </c:numCache>
            </c:numRef>
          </c:val>
          <c:extLst xmlns:c16r2="http://schemas.microsoft.com/office/drawing/2015/06/chart">
            <c:ext xmlns:c16="http://schemas.microsoft.com/office/drawing/2014/chart" uri="{C3380CC4-5D6E-409C-BE32-E72D297353CC}">
              <c16:uniqueId val="{00000000-2F58-407E-B273-CFE1350E4705}"/>
            </c:ext>
          </c:extLst>
        </c:ser>
        <c:dLbls>
          <c:dLblPos val="outEnd"/>
          <c:showLegendKey val="0"/>
          <c:showVal val="1"/>
          <c:showCatName val="0"/>
          <c:showSerName val="0"/>
          <c:showPercent val="0"/>
          <c:showBubbleSize val="0"/>
        </c:dLbls>
        <c:gapWidth val="50"/>
        <c:axId val="-1723421968"/>
        <c:axId val="-1723417616"/>
      </c:barChart>
      <c:catAx>
        <c:axId val="-17234219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17616"/>
        <c:crosses val="autoZero"/>
        <c:auto val="1"/>
        <c:lblAlgn val="ctr"/>
        <c:lblOffset val="100"/>
        <c:noMultiLvlLbl val="0"/>
      </c:catAx>
      <c:valAx>
        <c:axId val="-1723417616"/>
        <c:scaling>
          <c:orientation val="minMax"/>
          <c:max val="120"/>
          <c:min val="0"/>
        </c:scaling>
        <c:delete val="1"/>
        <c:axPos val="l"/>
        <c:numFmt formatCode="0&quot;%&quot;" sourceLinked="1"/>
        <c:majorTickMark val="none"/>
        <c:minorTickMark val="none"/>
        <c:tickLblPos val="nextTo"/>
        <c:crossAx val="-172342196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DAE3F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31</c:v>
                </c:pt>
                <c:pt idx="1">
                  <c:v>3</c:v>
                </c:pt>
                <c:pt idx="2">
                  <c:v>61</c:v>
                </c:pt>
                <c:pt idx="3">
                  <c:v>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B4C7E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36</c:v>
                </c:pt>
                <c:pt idx="1">
                  <c:v>6</c:v>
                </c:pt>
                <c:pt idx="2">
                  <c:v>53</c:v>
                </c:pt>
                <c:pt idx="3">
                  <c:v>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8FAAD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37</c:v>
                </c:pt>
                <c:pt idx="1">
                  <c:v>6</c:v>
                </c:pt>
                <c:pt idx="2">
                  <c:v>52</c:v>
                </c:pt>
                <c:pt idx="3">
                  <c:v>5</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2024</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Planilha1!$E$2:$E$5</c:f>
              <c:numCache>
                <c:formatCode>0</c:formatCode>
                <c:ptCount val="4"/>
                <c:pt idx="0">
                  <c:v>36.619999999999997</c:v>
                </c:pt>
                <c:pt idx="1">
                  <c:v>4.37</c:v>
                </c:pt>
                <c:pt idx="2">
                  <c:v>52.73</c:v>
                </c:pt>
                <c:pt idx="3">
                  <c:v>6.28</c:v>
                </c:pt>
              </c:numCache>
            </c:numRef>
          </c:val>
          <c:extLst xmlns:c16r2="http://schemas.microsoft.com/office/drawing/2015/06/chart">
            <c:ext xmlns:c16="http://schemas.microsoft.com/office/drawing/2014/chart" uri="{C3380CC4-5D6E-409C-BE32-E72D297353CC}">
              <c16:uniqueId val="{00000001-D546-4B61-847A-F77F3B78BDAF}"/>
            </c:ext>
          </c:extLst>
        </c:ser>
        <c:ser>
          <c:idx val="4"/>
          <c:order val="4"/>
          <c:tx>
            <c:strRef>
              <c:f>Planilha1!$F$1</c:f>
              <c:strCache>
                <c:ptCount val="1"/>
                <c:pt idx="0">
                  <c:v>2025</c:v>
                </c:pt>
              </c:strCache>
            </c:strRef>
          </c:tx>
          <c:spPr>
            <a:solidFill>
              <a:schemeClr val="accent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Planilha1!$F$2:$F$5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B093-45A8-B452-A9D4BED83D5B}"/>
            </c:ext>
          </c:extLst>
        </c:ser>
        <c:dLbls>
          <c:dLblPos val="outEnd"/>
          <c:showLegendKey val="0"/>
          <c:showVal val="1"/>
          <c:showCatName val="0"/>
          <c:showSerName val="0"/>
          <c:showPercent val="0"/>
          <c:showBubbleSize val="0"/>
        </c:dLbls>
        <c:gapWidth val="100"/>
        <c:axId val="-1723416528"/>
        <c:axId val="-1723410544"/>
      </c:barChart>
      <c:catAx>
        <c:axId val="-1723416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10544"/>
        <c:crosses val="autoZero"/>
        <c:auto val="1"/>
        <c:lblAlgn val="ctr"/>
        <c:lblOffset val="100"/>
        <c:noMultiLvlLbl val="0"/>
      </c:catAx>
      <c:valAx>
        <c:axId val="-1723410544"/>
        <c:scaling>
          <c:orientation val="minMax"/>
          <c:max val="120"/>
          <c:min val="0"/>
        </c:scaling>
        <c:delete val="1"/>
        <c:axPos val="l"/>
        <c:numFmt formatCode="0" sourceLinked="1"/>
        <c:majorTickMark val="none"/>
        <c:minorTickMark val="none"/>
        <c:tickLblPos val="nextTo"/>
        <c:crossAx val="-172341652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58.74</c:v>
                </c:pt>
                <c:pt idx="1">
                  <c:v>6.07</c:v>
                </c:pt>
                <c:pt idx="2">
                  <c:v>34.340000000000003</c:v>
                </c:pt>
                <c:pt idx="3">
                  <c:v>0.86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35</c:v>
                </c:pt>
                <c:pt idx="1">
                  <c:v>4.3</c:v>
                </c:pt>
                <c:pt idx="2">
                  <c:v>57.38</c:v>
                </c:pt>
                <c:pt idx="3">
                  <c:v>3.32</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Planilha1!$E$2:$E$5</c:f>
              <c:numCache>
                <c:formatCode>0"%"</c:formatCode>
                <c:ptCount val="4"/>
                <c:pt idx="0">
                  <c:v>18.190000000000001</c:v>
                </c:pt>
                <c:pt idx="1">
                  <c:v>4</c:v>
                </c:pt>
                <c:pt idx="2">
                  <c:v>69</c:v>
                </c:pt>
                <c:pt idx="3">
                  <c:v>8.81</c:v>
                </c:pt>
              </c:numCache>
            </c:numRef>
          </c:val>
          <c:extLst xmlns:c16r2="http://schemas.microsoft.com/office/drawing/2015/06/chart">
            <c:ext xmlns:c16="http://schemas.microsoft.com/office/drawing/2014/chart" uri="{C3380CC4-5D6E-409C-BE32-E72D297353CC}">
              <c16:uniqueId val="{00000001-D546-4B61-847A-F77F3B78BDAF}"/>
            </c:ext>
          </c:extLst>
        </c:ser>
        <c:dLbls>
          <c:dLblPos val="outEnd"/>
          <c:showLegendKey val="0"/>
          <c:showVal val="1"/>
          <c:showCatName val="0"/>
          <c:showSerName val="0"/>
          <c:showPercent val="0"/>
          <c:showBubbleSize val="0"/>
        </c:dLbls>
        <c:gapWidth val="100"/>
        <c:axId val="-1723408912"/>
        <c:axId val="-1723426864"/>
      </c:barChart>
      <c:catAx>
        <c:axId val="-17234089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26864"/>
        <c:crosses val="autoZero"/>
        <c:auto val="1"/>
        <c:lblAlgn val="ctr"/>
        <c:lblOffset val="100"/>
        <c:noMultiLvlLbl val="0"/>
      </c:catAx>
      <c:valAx>
        <c:axId val="-1723426864"/>
        <c:scaling>
          <c:orientation val="minMax"/>
          <c:max val="120"/>
          <c:min val="0"/>
        </c:scaling>
        <c:delete val="1"/>
        <c:axPos val="l"/>
        <c:numFmt formatCode="0&quot;%&quot;" sourceLinked="1"/>
        <c:majorTickMark val="none"/>
        <c:minorTickMark val="none"/>
        <c:tickLblPos val="nextTo"/>
        <c:crossAx val="-172340891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63.93</c:v>
                </c:pt>
                <c:pt idx="1">
                  <c:v>36.07</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3B393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Compra e venda de imóveis</c:v>
                </c:pt>
                <c:pt idx="1">
                  <c:v>Em casa / no colchão</c:v>
                </c:pt>
                <c:pt idx="2">
                  <c:v>Ouro</c:v>
                </c:pt>
              </c:strCache>
            </c:strRef>
          </c:cat>
          <c:val>
            <c:numRef>
              <c:f>Planilha1!$B$2:$B$4</c:f>
              <c:numCache>
                <c:formatCode>0</c:formatCode>
                <c:ptCount val="3"/>
                <c:pt idx="0">
                  <c:v>40</c:v>
                </c:pt>
                <c:pt idx="1">
                  <c:v>45</c:v>
                </c:pt>
                <c:pt idx="2">
                  <c:v>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Compra e venda de imóveis</c:v>
                </c:pt>
                <c:pt idx="1">
                  <c:v>Em casa / no colchão</c:v>
                </c:pt>
                <c:pt idx="2">
                  <c:v>Ouro</c:v>
                </c:pt>
              </c:strCache>
            </c:strRef>
          </c:cat>
          <c:val>
            <c:numRef>
              <c:f>Planilha1!$C$2:$C$4</c:f>
              <c:numCache>
                <c:formatCode>0</c:formatCode>
                <c:ptCount val="3"/>
                <c:pt idx="0">
                  <c:v>48</c:v>
                </c:pt>
                <c:pt idx="1">
                  <c:v>41</c:v>
                </c:pt>
                <c:pt idx="2">
                  <c:v>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878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Compra e venda de imóveis</c:v>
                </c:pt>
                <c:pt idx="1">
                  <c:v>Em casa / no colchão</c:v>
                </c:pt>
                <c:pt idx="2">
                  <c:v>Ouro</c:v>
                </c:pt>
              </c:strCache>
            </c:strRef>
          </c:cat>
          <c:val>
            <c:numRef>
              <c:f>Planilha1!$D$2:$D$4</c:f>
              <c:numCache>
                <c:formatCode>0</c:formatCode>
                <c:ptCount val="3"/>
                <c:pt idx="0">
                  <c:v>47</c:v>
                </c:pt>
                <c:pt idx="1">
                  <c:v>39</c:v>
                </c:pt>
                <c:pt idx="2">
                  <c:v>6</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Compra e venda de imóveis</c:v>
                </c:pt>
                <c:pt idx="1">
                  <c:v>Em casa / no colchão</c:v>
                </c:pt>
                <c:pt idx="2">
                  <c:v>Ouro</c:v>
                </c:pt>
              </c:strCache>
            </c:strRef>
          </c:cat>
          <c:val>
            <c:numRef>
              <c:f>Planilha1!$E$2:$E$4</c:f>
              <c:numCache>
                <c:formatCode>0</c:formatCode>
                <c:ptCount val="3"/>
                <c:pt idx="0">
                  <c:v>47.43</c:v>
                </c:pt>
                <c:pt idx="1">
                  <c:v>41.44</c:v>
                </c:pt>
                <c:pt idx="2">
                  <c:v>4.88</c:v>
                </c:pt>
              </c:numCache>
            </c:numRef>
          </c:val>
          <c:extLst xmlns:c16r2="http://schemas.microsoft.com/office/drawing/2015/06/chart">
            <c:ext xmlns:c16="http://schemas.microsoft.com/office/drawing/2014/chart" uri="{C3380CC4-5D6E-409C-BE32-E72D297353CC}">
              <c16:uniqueId val="{00000001-D546-4B61-847A-F77F3B78BDAF}"/>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Compra e venda de imóveis</c:v>
                </c:pt>
                <c:pt idx="1">
                  <c:v>Em casa / no colchão</c:v>
                </c:pt>
                <c:pt idx="2">
                  <c:v>Ouro</c:v>
                </c:pt>
              </c:strCache>
            </c:strRef>
          </c:cat>
          <c:val>
            <c:numRef>
              <c:f>Planilha1!$F$2:$F$4</c:f>
              <c:numCache>
                <c:formatCode>0</c:formatCode>
                <c:ptCount val="3"/>
                <c:pt idx="0">
                  <c:v>45.95</c:v>
                </c:pt>
                <c:pt idx="1">
                  <c:v>43.82</c:v>
                </c:pt>
                <c:pt idx="2">
                  <c:v>7.02</c:v>
                </c:pt>
              </c:numCache>
            </c:numRef>
          </c:val>
          <c:extLst xmlns:c16r2="http://schemas.microsoft.com/office/drawing/2015/06/chart">
            <c:ext xmlns:c16="http://schemas.microsoft.com/office/drawing/2014/chart" uri="{C3380CC4-5D6E-409C-BE32-E72D297353CC}">
              <c16:uniqueId val="{00000000-FFB6-4DA4-B8AA-36A77A6FF0D8}"/>
            </c:ext>
          </c:extLst>
        </c:ser>
        <c:dLbls>
          <c:dLblPos val="outEnd"/>
          <c:showLegendKey val="0"/>
          <c:showVal val="1"/>
          <c:showCatName val="0"/>
          <c:showSerName val="0"/>
          <c:showPercent val="0"/>
          <c:showBubbleSize val="0"/>
        </c:dLbls>
        <c:gapWidth val="100"/>
        <c:axId val="-1722146512"/>
        <c:axId val="-1722148688"/>
      </c:barChart>
      <c:catAx>
        <c:axId val="-1722146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148688"/>
        <c:crosses val="autoZero"/>
        <c:auto val="1"/>
        <c:lblAlgn val="ctr"/>
        <c:lblOffset val="100"/>
        <c:noMultiLvlLbl val="0"/>
      </c:catAx>
      <c:valAx>
        <c:axId val="-1722148688"/>
        <c:scaling>
          <c:orientation val="minMax"/>
          <c:max val="120"/>
          <c:min val="0"/>
        </c:scaling>
        <c:delete val="1"/>
        <c:axPos val="l"/>
        <c:numFmt formatCode="0" sourceLinked="1"/>
        <c:majorTickMark val="none"/>
        <c:minorTickMark val="none"/>
        <c:tickLblPos val="nextTo"/>
        <c:crossAx val="-172214651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POPULAÇÃO</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Plan1!$B$2:$B$3</c:f>
              <c:numCache>
                <c:formatCode>0"%"</c:formatCode>
                <c:ptCount val="2"/>
                <c:pt idx="0">
                  <c:v>51.06</c:v>
                </c:pt>
                <c:pt idx="1">
                  <c:v>48.94</c:v>
                </c:pt>
              </c:numCache>
            </c:numRef>
          </c:val>
          <c:extLst xmlns:c16r2="http://schemas.microsoft.com/office/drawing/2015/06/chart">
            <c:ext xmlns:c16="http://schemas.microsoft.com/office/drawing/2014/chart" uri="{C3380CC4-5D6E-409C-BE32-E72D297353CC}">
              <c16:uniqueId val="{00000000-9D8A-40AA-BCB0-8ADBFB92AA1B}"/>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Plan1!$C$2:$C$3</c:f>
              <c:numCache>
                <c:formatCode>0"%"</c:formatCode>
                <c:ptCount val="2"/>
                <c:pt idx="0">
                  <c:v>58.88</c:v>
                </c:pt>
                <c:pt idx="1">
                  <c:v>41.12</c:v>
                </c:pt>
              </c:numCache>
            </c:numRef>
          </c:val>
          <c:extLst xmlns:c16r2="http://schemas.microsoft.com/office/drawing/2015/06/chart">
            <c:ext xmlns:c16="http://schemas.microsoft.com/office/drawing/2014/chart" uri="{C3380CC4-5D6E-409C-BE32-E72D297353CC}">
              <c16:uniqueId val="{00000003-9D8A-40AA-BCB0-8ADBFB92AA1B}"/>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Plan1!$D$2:$D$3</c:f>
              <c:numCache>
                <c:formatCode>0"%"</c:formatCode>
                <c:ptCount val="2"/>
                <c:pt idx="0">
                  <c:v>54.29</c:v>
                </c:pt>
                <c:pt idx="1">
                  <c:v>45.71</c:v>
                </c:pt>
              </c:numCache>
            </c:numRef>
          </c:val>
          <c:extLst xmlns:c16r2="http://schemas.microsoft.com/office/drawing/2015/06/chart">
            <c:ext xmlns:c16="http://schemas.microsoft.com/office/drawing/2014/chart" uri="{C3380CC4-5D6E-409C-BE32-E72D297353CC}">
              <c16:uniqueId val="{00000000-AC91-4FEB-9EC6-08C594015385}"/>
            </c:ext>
          </c:extLst>
        </c:ser>
        <c:ser>
          <c:idx val="3"/>
          <c:order val="3"/>
          <c:tx>
            <c:strRef>
              <c:f>Plan1!$E$1</c:f>
              <c:strCache>
                <c:ptCount val="1"/>
                <c:pt idx="0">
                  <c:v>DE</c:v>
                </c:pt>
              </c:strCache>
            </c:strRef>
          </c:tx>
          <c:spPr>
            <a:solidFill>
              <a:srgbClr val="FE7537"/>
            </a:solidFill>
          </c:spPr>
          <c:invertIfNegative val="0"/>
          <c:dLbls>
            <c:numFmt formatCode="0&quot;%&quot;" sourceLinked="0"/>
            <c:spPr>
              <a:noFill/>
              <a:ln>
                <a:noFill/>
              </a:ln>
              <a:effectLst/>
            </c:spPr>
            <c:txPr>
              <a:bodyPr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Plan1!$E$2:$E$3</c:f>
              <c:numCache>
                <c:formatCode>0"%"</c:formatCode>
                <c:ptCount val="2"/>
                <c:pt idx="0">
                  <c:v>42.78</c:v>
                </c:pt>
                <c:pt idx="1">
                  <c:v>57.22</c:v>
                </c:pt>
              </c:numCache>
            </c:numRef>
          </c:val>
          <c:extLst xmlns:c16r2="http://schemas.microsoft.com/office/drawing/2015/06/chart">
            <c:ext xmlns:c16="http://schemas.microsoft.com/office/drawing/2014/chart" uri="{C3380CC4-5D6E-409C-BE32-E72D297353CC}">
              <c16:uniqueId val="{00000001-AC91-4FEB-9EC6-08C594015385}"/>
            </c:ext>
          </c:extLst>
        </c:ser>
        <c:dLbls>
          <c:showLegendKey val="0"/>
          <c:showVal val="0"/>
          <c:showCatName val="0"/>
          <c:showSerName val="0"/>
          <c:showPercent val="0"/>
          <c:showBubbleSize val="0"/>
        </c:dLbls>
        <c:gapWidth val="100"/>
        <c:axId val="-1722139440"/>
        <c:axId val="-1722154672"/>
      </c:barChart>
      <c:catAx>
        <c:axId val="-1722139440"/>
        <c:scaling>
          <c:orientation val="maxMin"/>
        </c:scaling>
        <c:delete val="0"/>
        <c:axPos val="l"/>
        <c:numFmt formatCode="General" sourceLinked="1"/>
        <c:majorTickMark val="out"/>
        <c:minorTickMark val="none"/>
        <c:tickLblPos val="nextTo"/>
        <c:txPr>
          <a:bodyPr/>
          <a:lstStyle/>
          <a:p>
            <a:pPr>
              <a:defRPr sz="1600" b="1">
                <a:solidFill>
                  <a:schemeClr val="bg1"/>
                </a:solidFill>
              </a:defRPr>
            </a:pPr>
            <a:endParaRPr lang="pt-BR"/>
          </a:p>
        </c:txPr>
        <c:crossAx val="-1722154672"/>
        <c:crosses val="autoZero"/>
        <c:auto val="1"/>
        <c:lblAlgn val="ctr"/>
        <c:lblOffset val="100"/>
        <c:noMultiLvlLbl val="0"/>
      </c:catAx>
      <c:valAx>
        <c:axId val="-1722154672"/>
        <c:scaling>
          <c:orientation val="minMax"/>
          <c:max val="100"/>
          <c:min val="0"/>
        </c:scaling>
        <c:delete val="1"/>
        <c:axPos val="t"/>
        <c:numFmt formatCode="0&quot;%&quot;" sourceLinked="1"/>
        <c:majorTickMark val="out"/>
        <c:minorTickMark val="none"/>
        <c:tickLblPos val="nextTo"/>
        <c:crossAx val="-172213944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3B3939"/>
            </a:solidFill>
          </c:spPr>
          <c:invertIfNegative val="0"/>
          <c:dLbls>
            <c:numFmt formatCode="0&quot;%&quot;" sourceLinked="0"/>
            <c:spPr>
              <a:noFill/>
              <a:ln>
                <a:noFill/>
              </a:ln>
              <a:effectLst/>
            </c:spPr>
            <c:txPr>
              <a:bodyPr wrap="square" lIns="38100" tIns="19050" rIns="38100" bIns="19050" anchor="ctr">
                <a:spAutoFit/>
              </a:bodyPr>
              <a:lstStyle/>
              <a:p>
                <a:pPr>
                  <a:defRPr sz="12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Plan1!$B$2:$B$3</c:f>
              <c:numCache>
                <c:formatCode>0</c:formatCode>
                <c:ptCount val="2"/>
                <c:pt idx="0">
                  <c:v>47</c:v>
                </c:pt>
                <c:pt idx="1">
                  <c:v>53</c:v>
                </c:pt>
              </c:numCache>
            </c:numRef>
          </c:val>
          <c:extLst xmlns:c16r2="http://schemas.microsoft.com/office/drawing/2015/06/chart">
            <c:ext xmlns:c16="http://schemas.microsoft.com/office/drawing/2014/chart" uri="{C3380CC4-5D6E-409C-BE32-E72D297353CC}">
              <c16:uniqueId val="{00000000-9D8A-40AA-BCB0-8ADBFB92AA1B}"/>
            </c:ext>
          </c:extLst>
        </c:ser>
        <c:ser>
          <c:idx val="1"/>
          <c:order val="1"/>
          <c:tx>
            <c:strRef>
              <c:f>Plan1!$C$1</c:f>
              <c:strCache>
                <c:ptCount val="1"/>
                <c:pt idx="0">
                  <c:v>2022</c:v>
                </c:pt>
              </c:strCache>
            </c:strRef>
          </c:tx>
          <c:spPr>
            <a:solidFill>
              <a:srgbClr val="6E6868"/>
            </a:solidFill>
          </c:spPr>
          <c:invertIfNegative val="0"/>
          <c:dLbls>
            <c:dLbl>
              <c:idx val="1"/>
              <c:numFmt formatCode="0&quot;%&quot;" sourceLinked="0"/>
              <c:spPr>
                <a:noFill/>
                <a:ln>
                  <a:noFill/>
                  <a:prstDash val="dash"/>
                </a:ln>
                <a:effectLst/>
              </c:spPr>
              <c:txPr>
                <a:bodyPr anchorCtr="0"/>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Plan1!$C$2:$C$3</c:f>
              <c:numCache>
                <c:formatCode>0</c:formatCode>
                <c:ptCount val="2"/>
                <c:pt idx="0">
                  <c:v>54.92</c:v>
                </c:pt>
                <c:pt idx="1">
                  <c:v>45.08</c:v>
                </c:pt>
              </c:numCache>
            </c:numRef>
          </c:val>
          <c:extLst xmlns:c16r2="http://schemas.microsoft.com/office/drawing/2015/06/chart">
            <c:ext xmlns:c16="http://schemas.microsoft.com/office/drawing/2014/chart" uri="{C3380CC4-5D6E-409C-BE32-E72D297353CC}">
              <c16:uniqueId val="{00000003-9D8A-40AA-BCB0-8ADBFB92AA1B}"/>
            </c:ext>
          </c:extLst>
        </c:ser>
        <c:ser>
          <c:idx val="2"/>
          <c:order val="2"/>
          <c:tx>
            <c:strRef>
              <c:f>Plan1!$D$1</c:f>
              <c:strCache>
                <c:ptCount val="1"/>
                <c:pt idx="0">
                  <c:v>2023</c:v>
                </c:pt>
              </c:strCache>
            </c:strRef>
          </c:tx>
          <c:spPr>
            <a:solidFill>
              <a:srgbClr val="878181"/>
            </a:solidFill>
          </c:spPr>
          <c:invertIfNegative val="0"/>
          <c:dLbls>
            <c:numFmt formatCode="0&quot;%&quot;" sourceLinked="0"/>
            <c:spPr>
              <a:noFill/>
              <a:ln>
                <a:noFill/>
              </a:ln>
              <a:effectLst/>
            </c:spPr>
            <c:txPr>
              <a:bodyPr wrap="square" lIns="38100" tIns="19050" rIns="38100" bIns="19050" anchor="ctr">
                <a:spAutoFit/>
              </a:bodyPr>
              <a:lstStyle/>
              <a:p>
                <a:pPr>
                  <a:defRPr sz="12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Plan1!$D$2:$D$3</c:f>
              <c:numCache>
                <c:formatCode>0</c:formatCode>
                <c:ptCount val="2"/>
                <c:pt idx="0">
                  <c:v>51.31</c:v>
                </c:pt>
                <c:pt idx="1">
                  <c:v>48.69</c:v>
                </c:pt>
              </c:numCache>
            </c:numRef>
          </c:val>
          <c:extLst xmlns:c16r2="http://schemas.microsoft.com/office/drawing/2015/06/chart">
            <c:ext xmlns:c16="http://schemas.microsoft.com/office/drawing/2014/chart" uri="{C3380CC4-5D6E-409C-BE32-E72D297353CC}">
              <c16:uniqueId val="{00000002-855B-498C-86EB-A9FA1848E7CA}"/>
            </c:ext>
          </c:extLst>
        </c:ser>
        <c:ser>
          <c:idx val="3"/>
          <c:order val="3"/>
          <c:tx>
            <c:strRef>
              <c:f>Plan1!$E$1</c:f>
              <c:strCache>
                <c:ptCount val="1"/>
                <c:pt idx="0">
                  <c:v>2024</c:v>
                </c:pt>
              </c:strCache>
            </c:strRef>
          </c:tx>
          <c:spPr>
            <a:solidFill>
              <a:srgbClr val="AFABAB"/>
            </a:solidFill>
          </c:spPr>
          <c:invertIfNegative val="0"/>
          <c:dLbls>
            <c:numFmt formatCode="#&quot;%&quot;" sourceLinked="0"/>
            <c:spPr>
              <a:noFill/>
              <a:ln>
                <a:noFill/>
              </a:ln>
              <a:effectLst/>
            </c:spPr>
            <c:txPr>
              <a:bodyPr wrap="square" lIns="38100" tIns="19050" rIns="38100" bIns="19050" anchor="ctr">
                <a:spAutoFit/>
              </a:bodyPr>
              <a:lstStyle/>
              <a:p>
                <a:pPr>
                  <a:defRPr sz="12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Plan1!$E$2:$E$3</c:f>
              <c:numCache>
                <c:formatCode>0</c:formatCode>
                <c:ptCount val="2"/>
                <c:pt idx="0">
                  <c:v>50.65</c:v>
                </c:pt>
                <c:pt idx="1">
                  <c:v>49.35</c:v>
                </c:pt>
              </c:numCache>
            </c:numRef>
          </c:val>
          <c:extLst xmlns:c16r2="http://schemas.microsoft.com/office/drawing/2015/06/chart">
            <c:ext xmlns:c16="http://schemas.microsoft.com/office/drawing/2014/chart" uri="{C3380CC4-5D6E-409C-BE32-E72D297353CC}">
              <c16:uniqueId val="{00000002-C409-4324-B979-75DE5C98FD32}"/>
            </c:ext>
          </c:extLst>
        </c:ser>
        <c:ser>
          <c:idx val="4"/>
          <c:order val="4"/>
          <c:tx>
            <c:strRef>
              <c:f>Plan1!$F$1</c:f>
              <c:strCache>
                <c:ptCount val="1"/>
                <c:pt idx="0">
                  <c:v>2025</c:v>
                </c:pt>
              </c:strCache>
            </c:strRef>
          </c:tx>
          <c:spPr>
            <a:solidFill>
              <a:srgbClr val="BEBFA3"/>
            </a:solidFill>
          </c:spPr>
          <c:invertIfNegative val="0"/>
          <c:dLbls>
            <c:numFmt formatCode="0&quot;%&quot;" sourceLinked="0"/>
            <c:spPr>
              <a:noFill/>
              <a:ln>
                <a:noFill/>
              </a:ln>
              <a:effectLst/>
            </c:spPr>
            <c:txPr>
              <a:bodyPr wrap="square" lIns="38100" tIns="19050" rIns="38100" bIns="19050" anchor="ctr">
                <a:spAutoFit/>
              </a:bodyPr>
              <a:lstStyle/>
              <a:p>
                <a:pPr>
                  <a:defRPr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Plan1!$A$2:$A$3</c:f>
              <c:strCache>
                <c:ptCount val="2"/>
                <c:pt idx="0">
                  <c:v> Pretende fazer algum investimento/ aplicação</c:v>
                </c:pt>
                <c:pt idx="1">
                  <c:v> Não pretende fazer investimento/ aplicação</c:v>
                </c:pt>
              </c:strCache>
            </c:strRef>
          </c:cat>
          <c:val>
            <c:numRef>
              <c:f>Plan1!$F$2:$F$3</c:f>
              <c:numCache>
                <c:formatCode>0</c:formatCode>
                <c:ptCount val="2"/>
                <c:pt idx="0">
                  <c:v>51.06</c:v>
                </c:pt>
                <c:pt idx="1">
                  <c:v>48.94</c:v>
                </c:pt>
              </c:numCache>
            </c:numRef>
          </c:val>
          <c:extLst xmlns:c16r2="http://schemas.microsoft.com/office/drawing/2015/06/chart">
            <c:ext xmlns:c16="http://schemas.microsoft.com/office/drawing/2014/chart" uri="{C3380CC4-5D6E-409C-BE32-E72D297353CC}">
              <c16:uniqueId val="{00000002-F298-4DAA-8124-9F4DDADA8D03}"/>
            </c:ext>
          </c:extLst>
        </c:ser>
        <c:dLbls>
          <c:showLegendKey val="0"/>
          <c:showVal val="0"/>
          <c:showCatName val="0"/>
          <c:showSerName val="0"/>
          <c:showPercent val="0"/>
          <c:showBubbleSize val="0"/>
        </c:dLbls>
        <c:gapWidth val="100"/>
        <c:axId val="-1722154128"/>
        <c:axId val="-1722153584"/>
      </c:barChart>
      <c:catAx>
        <c:axId val="-1722154128"/>
        <c:scaling>
          <c:orientation val="maxMin"/>
        </c:scaling>
        <c:delete val="0"/>
        <c:axPos val="l"/>
        <c:numFmt formatCode="General" sourceLinked="1"/>
        <c:majorTickMark val="out"/>
        <c:minorTickMark val="none"/>
        <c:tickLblPos val="nextTo"/>
        <c:txPr>
          <a:bodyPr/>
          <a:lstStyle/>
          <a:p>
            <a:pPr>
              <a:defRPr sz="1600" b="1"/>
            </a:pPr>
            <a:endParaRPr lang="pt-BR"/>
          </a:p>
        </c:txPr>
        <c:crossAx val="-1722153584"/>
        <c:crosses val="autoZero"/>
        <c:auto val="1"/>
        <c:lblAlgn val="ctr"/>
        <c:lblOffset val="100"/>
        <c:noMultiLvlLbl val="0"/>
      </c:catAx>
      <c:valAx>
        <c:axId val="-1722153584"/>
        <c:scaling>
          <c:orientation val="minMax"/>
          <c:max val="100"/>
          <c:min val="0"/>
        </c:scaling>
        <c:delete val="1"/>
        <c:axPos val="t"/>
        <c:numFmt formatCode="0" sourceLinked="1"/>
        <c:majorTickMark val="out"/>
        <c:minorTickMark val="none"/>
        <c:tickLblPos val="nextTo"/>
        <c:crossAx val="-172215412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036925629739373"/>
          <c:y val="0.10519230089203199"/>
          <c:w val="0.54255769974902224"/>
          <c:h val="0.65706991337723031"/>
        </c:manualLayout>
      </c:layout>
      <c:pieChart>
        <c:varyColors val="1"/>
        <c:ser>
          <c:idx val="0"/>
          <c:order val="0"/>
          <c:tx>
            <c:strRef>
              <c:f>Planilha1!$B$1</c:f>
              <c:strCache>
                <c:ptCount val="1"/>
                <c:pt idx="0">
                  <c:v>2025</c:v>
                </c:pt>
              </c:strCache>
            </c:strRef>
          </c:tx>
          <c:dPt>
            <c:idx val="0"/>
            <c:bubble3D val="0"/>
            <c:spPr>
              <a:solidFill>
                <a:srgbClr val="9999FF"/>
              </a:solidFill>
              <a:ln w="19050">
                <a:solidFill>
                  <a:schemeClr val="lt1"/>
                </a:solidFill>
              </a:ln>
              <a:effectLst/>
            </c:spPr>
            <c:extLst xmlns:c16r2="http://schemas.microsoft.com/office/drawing/2015/06/chart">
              <c:ext xmlns:c16="http://schemas.microsoft.com/office/drawing/2014/chart" uri="{C3380CC4-5D6E-409C-BE32-E72D297353CC}">
                <c16:uniqueId val="{00000003-C55E-4856-9935-03F03888579F}"/>
              </c:ext>
            </c:extLst>
          </c:dPt>
          <c:dPt>
            <c:idx val="1"/>
            <c:bubble3D val="0"/>
            <c:explosion val="19"/>
            <c:spPr>
              <a:noFill/>
              <a:ln w="38100">
                <a:solidFill>
                  <a:srgbClr val="0099CC"/>
                </a:solidFill>
              </a:ln>
              <a:effectLst/>
            </c:spPr>
            <c:extLst xmlns:c16r2="http://schemas.microsoft.com/office/drawing/2015/06/chart">
              <c:ext xmlns:c16="http://schemas.microsoft.com/office/drawing/2014/chart" uri="{C3380CC4-5D6E-409C-BE32-E72D297353CC}">
                <c16:uniqueId val="{00000001-C55E-4856-9935-03F03888579F}"/>
              </c:ext>
            </c:extLst>
          </c:dPt>
          <c:dPt>
            <c:idx val="2"/>
            <c:bubble3D val="0"/>
            <c:explosion val="28"/>
            <c:spPr>
              <a:pattFill prst="wdDnDiag">
                <a:fgClr>
                  <a:srgbClr val="FE7537"/>
                </a:fgClr>
                <a:bgClr>
                  <a:schemeClr val="bg1"/>
                </a:bgClr>
              </a:pattFill>
              <a:ln w="19050">
                <a:solidFill>
                  <a:schemeClr val="lt1"/>
                </a:solidFill>
              </a:ln>
              <a:effectLst/>
            </c:spPr>
            <c:extLst xmlns:c16r2="http://schemas.microsoft.com/office/drawing/2015/06/chart">
              <c:ext xmlns:c16="http://schemas.microsoft.com/office/drawing/2014/chart" uri="{C3380CC4-5D6E-409C-BE32-E72D297353CC}">
                <c16:uniqueId val="{00000002-C55E-4856-9935-03F03888579F}"/>
              </c:ext>
            </c:extLst>
          </c:dPt>
          <c:cat>
            <c:strRef>
              <c:f>Planilha1!$A$2:$A$4</c:f>
              <c:strCache>
                <c:ptCount val="3"/>
                <c:pt idx="0">
                  <c:v>Sim</c:v>
                </c:pt>
                <c:pt idx="1">
                  <c:v>Não</c:v>
                </c:pt>
                <c:pt idx="2">
                  <c:v>Recusa / Não Sabe</c:v>
                </c:pt>
              </c:strCache>
            </c:strRef>
          </c:cat>
          <c:val>
            <c:numRef>
              <c:f>Planilha1!$B$2:$B$4</c:f>
              <c:numCache>
                <c:formatCode>0</c:formatCode>
                <c:ptCount val="3"/>
                <c:pt idx="0">
                  <c:v>2.14</c:v>
                </c:pt>
                <c:pt idx="1">
                  <c:v>92.89</c:v>
                </c:pt>
                <c:pt idx="2">
                  <c:v>5.64</c:v>
                </c:pt>
              </c:numCache>
            </c:numRef>
          </c:val>
          <c:extLst xmlns:c16r2="http://schemas.microsoft.com/office/drawing/2015/06/chart">
            <c:ext xmlns:c16="http://schemas.microsoft.com/office/drawing/2014/chart" uri="{C3380CC4-5D6E-409C-BE32-E72D297353CC}">
              <c16:uniqueId val="{00000000-C55E-4856-9935-03F03888579F}"/>
            </c:ext>
          </c:extLst>
        </c:ser>
        <c:dLbls>
          <c:showLegendKey val="0"/>
          <c:showVal val="0"/>
          <c:showCatName val="0"/>
          <c:showSerName val="0"/>
          <c:showPercent val="0"/>
          <c:showBubbleSize val="0"/>
          <c:showLeaderLines val="1"/>
        </c:dLbls>
        <c:firstSliceAng val="0"/>
      </c:pieChart>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12110C"/>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Plan1!$B$2:$B$7</c:f>
              <c:numCache>
                <c:formatCode>###0</c:formatCode>
                <c:ptCount val="6"/>
                <c:pt idx="0">
                  <c:v>66</c:v>
                </c:pt>
                <c:pt idx="1">
                  <c:v>19</c:v>
                </c:pt>
                <c:pt idx="2">
                  <c:v>7</c:v>
                </c:pt>
                <c:pt idx="3">
                  <c:v>4</c:v>
                </c:pt>
                <c:pt idx="4">
                  <c:v>1</c:v>
                </c:pt>
                <c:pt idx="5">
                  <c:v>2</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6E6868"/>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Plan1!$C$2:$C$7</c:f>
              <c:numCache>
                <c:formatCode>0</c:formatCode>
                <c:ptCount val="6"/>
                <c:pt idx="0">
                  <c:v>55</c:v>
                </c:pt>
                <c:pt idx="1">
                  <c:v>26</c:v>
                </c:pt>
                <c:pt idx="2">
                  <c:v>6</c:v>
                </c:pt>
                <c:pt idx="3">
                  <c:v>4</c:v>
                </c:pt>
                <c:pt idx="4">
                  <c:v>2</c:v>
                </c:pt>
                <c:pt idx="5">
                  <c:v>3</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878181"/>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Plan1!$D$2:$D$7</c:f>
              <c:numCache>
                <c:formatCode>0</c:formatCode>
                <c:ptCount val="6"/>
                <c:pt idx="0">
                  <c:v>56</c:v>
                </c:pt>
                <c:pt idx="1">
                  <c:v>30</c:v>
                </c:pt>
                <c:pt idx="2">
                  <c:v>7</c:v>
                </c:pt>
                <c:pt idx="3">
                  <c:v>1</c:v>
                </c:pt>
                <c:pt idx="4">
                  <c:v>3</c:v>
                </c:pt>
                <c:pt idx="5" formatCode="General">
                  <c:v>2</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2024</c:v>
                </c:pt>
              </c:strCache>
            </c:strRef>
          </c:tx>
          <c:spPr>
            <a:solidFill>
              <a:srgbClr val="AFABAB"/>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Plan1!$E$2:$E$7</c:f>
              <c:numCache>
                <c:formatCode>0</c:formatCode>
                <c:ptCount val="6"/>
                <c:pt idx="0">
                  <c:v>48.49</c:v>
                </c:pt>
                <c:pt idx="1">
                  <c:v>30.25</c:v>
                </c:pt>
                <c:pt idx="2">
                  <c:v>7.25</c:v>
                </c:pt>
                <c:pt idx="3">
                  <c:v>4.7300000000000004</c:v>
                </c:pt>
                <c:pt idx="4">
                  <c:v>2.4700000000000002</c:v>
                </c:pt>
                <c:pt idx="5">
                  <c:v>2.64</c:v>
                </c:pt>
              </c:numCache>
            </c:numRef>
          </c:val>
          <c:extLst xmlns:c16r2="http://schemas.microsoft.com/office/drawing/2015/06/chart">
            <c:ext xmlns:c16="http://schemas.microsoft.com/office/drawing/2014/chart" uri="{C3380CC4-5D6E-409C-BE32-E72D297353CC}">
              <c16:uniqueId val="{00000002-6D21-40FF-9EDD-B79F3A9B3FA2}"/>
            </c:ext>
          </c:extLst>
        </c:ser>
        <c:ser>
          <c:idx val="4"/>
          <c:order val="4"/>
          <c:tx>
            <c:strRef>
              <c:f>Plan1!$F$1</c:f>
              <c:strCache>
                <c:ptCount val="1"/>
                <c:pt idx="0">
                  <c:v>2025</c:v>
                </c:pt>
              </c:strCache>
            </c:strRef>
          </c:tx>
          <c:spPr>
            <a:solidFill>
              <a:srgbClr val="BEBFA3"/>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Plan1!$F$2:$F$7</c:f>
              <c:numCache>
                <c:formatCode>0</c:formatCode>
                <c:ptCount val="6"/>
                <c:pt idx="0">
                  <c:v>57.59</c:v>
                </c:pt>
                <c:pt idx="1">
                  <c:v>25.89</c:v>
                </c:pt>
                <c:pt idx="2">
                  <c:v>6.46</c:v>
                </c:pt>
                <c:pt idx="3">
                  <c:v>4.53</c:v>
                </c:pt>
                <c:pt idx="4">
                  <c:v>2.35</c:v>
                </c:pt>
                <c:pt idx="5">
                  <c:v>1.24</c:v>
                </c:pt>
              </c:numCache>
            </c:numRef>
          </c:val>
          <c:extLst xmlns:c16r2="http://schemas.microsoft.com/office/drawing/2015/06/chart">
            <c:ext xmlns:c16="http://schemas.microsoft.com/office/drawing/2014/chart" uri="{C3380CC4-5D6E-409C-BE32-E72D297353CC}">
              <c16:uniqueId val="{00000001-EA4F-45FC-AF7B-4CAE4EF2EEAA}"/>
            </c:ext>
          </c:extLst>
        </c:ser>
        <c:dLbls>
          <c:showLegendKey val="0"/>
          <c:showVal val="0"/>
          <c:showCatName val="0"/>
          <c:showSerName val="0"/>
          <c:showPercent val="0"/>
          <c:showBubbleSize val="0"/>
        </c:dLbls>
        <c:gapWidth val="80"/>
        <c:axId val="-1722150864"/>
        <c:axId val="-1722150320"/>
      </c:barChart>
      <c:catAx>
        <c:axId val="-1722150864"/>
        <c:scaling>
          <c:orientation val="maxMin"/>
        </c:scaling>
        <c:delete val="0"/>
        <c:axPos val="l"/>
        <c:numFmt formatCode="General" sourceLinked="1"/>
        <c:majorTickMark val="out"/>
        <c:minorTickMark val="none"/>
        <c:tickLblPos val="nextTo"/>
        <c:txPr>
          <a:bodyPr/>
          <a:lstStyle/>
          <a:p>
            <a:pPr>
              <a:defRPr sz="1000" b="0"/>
            </a:pPr>
            <a:endParaRPr lang="pt-BR"/>
          </a:p>
        </c:txPr>
        <c:crossAx val="-1722150320"/>
        <c:crosses val="autoZero"/>
        <c:auto val="1"/>
        <c:lblAlgn val="ctr"/>
        <c:lblOffset val="100"/>
        <c:noMultiLvlLbl val="0"/>
      </c:catAx>
      <c:valAx>
        <c:axId val="-1722150320"/>
        <c:scaling>
          <c:orientation val="minMax"/>
          <c:max val="100"/>
          <c:min val="0"/>
        </c:scaling>
        <c:delete val="1"/>
        <c:axPos val="t"/>
        <c:numFmt formatCode="###0" sourceLinked="1"/>
        <c:majorTickMark val="out"/>
        <c:minorTickMark val="none"/>
        <c:tickLblPos val="nextTo"/>
        <c:crossAx val="-172215086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Plan1!$B$2:$B$7</c:f>
              <c:numCache>
                <c:formatCode>0"%"</c:formatCode>
                <c:ptCount val="6"/>
                <c:pt idx="0">
                  <c:v>57.59</c:v>
                </c:pt>
                <c:pt idx="1">
                  <c:v>25.89</c:v>
                </c:pt>
                <c:pt idx="2">
                  <c:v>6.46</c:v>
                </c:pt>
                <c:pt idx="3">
                  <c:v>4.53</c:v>
                </c:pt>
                <c:pt idx="4">
                  <c:v>2.35</c:v>
                </c:pt>
                <c:pt idx="5">
                  <c:v>1.24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Plan1!$C$2:$C$7</c:f>
              <c:numCache>
                <c:formatCode>0"%"</c:formatCode>
                <c:ptCount val="6"/>
                <c:pt idx="0">
                  <c:v>66.62</c:v>
                </c:pt>
                <c:pt idx="1">
                  <c:v>21.86</c:v>
                </c:pt>
                <c:pt idx="2">
                  <c:v>5.86</c:v>
                </c:pt>
                <c:pt idx="3">
                  <c:v>2.35</c:v>
                </c:pt>
                <c:pt idx="4">
                  <c:v>0.28999999999999998</c:v>
                </c:pt>
                <c:pt idx="5">
                  <c:v>0.25</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Plan1!$D$2:$D$7</c:f>
              <c:numCache>
                <c:formatCode>0"%"</c:formatCode>
                <c:ptCount val="6"/>
                <c:pt idx="0">
                  <c:v>57.42</c:v>
                </c:pt>
                <c:pt idx="1">
                  <c:v>27.01</c:v>
                </c:pt>
                <c:pt idx="2">
                  <c:v>6.46</c:v>
                </c:pt>
                <c:pt idx="3">
                  <c:v>3.51</c:v>
                </c:pt>
                <c:pt idx="4">
                  <c:v>2.96</c:v>
                </c:pt>
                <c:pt idx="5">
                  <c:v>0.93</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Para ter segurança financeira</c:v>
                </c:pt>
                <c:pt idx="1">
                  <c:v>Para poder consumir</c:v>
                </c:pt>
                <c:pt idx="2">
                  <c:v>Para abrir/aumentar um negócio</c:v>
                </c:pt>
                <c:pt idx="3">
                  <c:v>Melhor qualidade de vida</c:v>
                </c:pt>
                <c:pt idx="4">
                  <c:v>Para investir na saúde</c:v>
                </c:pt>
                <c:pt idx="5">
                  <c:v>NÃO SABE</c:v>
                </c:pt>
              </c:strCache>
            </c:strRef>
          </c:cat>
          <c:val>
            <c:numRef>
              <c:f>Plan1!$E$2:$E$7</c:f>
              <c:numCache>
                <c:formatCode>0"%"</c:formatCode>
                <c:ptCount val="6"/>
                <c:pt idx="0">
                  <c:v>51.94</c:v>
                </c:pt>
                <c:pt idx="1">
                  <c:v>26.56</c:v>
                </c:pt>
                <c:pt idx="2">
                  <c:v>6.85</c:v>
                </c:pt>
                <c:pt idx="3">
                  <c:v>7.77</c:v>
                </c:pt>
                <c:pt idx="4">
                  <c:v>2.62</c:v>
                </c:pt>
                <c:pt idx="5">
                  <c:v>2.46</c:v>
                </c:pt>
              </c:numCache>
            </c:numRef>
          </c:val>
          <c:extLst xmlns:c16r2="http://schemas.microsoft.com/office/drawing/2015/06/chart">
            <c:ext xmlns:c16="http://schemas.microsoft.com/office/drawing/2014/chart" uri="{C3380CC4-5D6E-409C-BE32-E72D297353CC}">
              <c16:uniqueId val="{00000002-D662-49EA-B104-E91D6D7B3DDA}"/>
            </c:ext>
          </c:extLst>
        </c:ser>
        <c:dLbls>
          <c:showLegendKey val="0"/>
          <c:showVal val="0"/>
          <c:showCatName val="0"/>
          <c:showSerName val="0"/>
          <c:showPercent val="0"/>
          <c:showBubbleSize val="0"/>
        </c:dLbls>
        <c:gapWidth val="80"/>
        <c:axId val="-1722149232"/>
        <c:axId val="-1722564240"/>
      </c:barChart>
      <c:catAx>
        <c:axId val="-1722149232"/>
        <c:scaling>
          <c:orientation val="maxMin"/>
        </c:scaling>
        <c:delete val="0"/>
        <c:axPos val="l"/>
        <c:numFmt formatCode="General" sourceLinked="1"/>
        <c:majorTickMark val="out"/>
        <c:minorTickMark val="none"/>
        <c:tickLblPos val="nextTo"/>
        <c:txPr>
          <a:bodyPr/>
          <a:lstStyle/>
          <a:p>
            <a:pPr>
              <a:defRPr sz="1000" b="0"/>
            </a:pPr>
            <a:endParaRPr lang="pt-BR"/>
          </a:p>
        </c:txPr>
        <c:crossAx val="-1722564240"/>
        <c:crosses val="autoZero"/>
        <c:auto val="1"/>
        <c:lblAlgn val="ctr"/>
        <c:lblOffset val="100"/>
        <c:noMultiLvlLbl val="0"/>
      </c:catAx>
      <c:valAx>
        <c:axId val="-1722564240"/>
        <c:scaling>
          <c:orientation val="minMax"/>
          <c:max val="100"/>
          <c:min val="0"/>
        </c:scaling>
        <c:delete val="1"/>
        <c:axPos val="t"/>
        <c:numFmt formatCode="0&quot;%&quot;" sourceLinked="1"/>
        <c:majorTickMark val="out"/>
        <c:minorTickMark val="none"/>
        <c:tickLblPos val="nextTo"/>
        <c:crossAx val="-172214923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12110C"/>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Plan1!$B$2:$B$7</c:f>
              <c:numCache>
                <c:formatCode>###0</c:formatCode>
                <c:ptCount val="6"/>
                <c:pt idx="0">
                  <c:v>60</c:v>
                </c:pt>
                <c:pt idx="1">
                  <c:v>12</c:v>
                </c:pt>
                <c:pt idx="2">
                  <c:v>15</c:v>
                </c:pt>
                <c:pt idx="3">
                  <c:v>3</c:v>
                </c:pt>
                <c:pt idx="4">
                  <c:v>3</c:v>
                </c:pt>
                <c:pt idx="5">
                  <c:v>5</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2022</c:v>
                </c:pt>
              </c:strCache>
            </c:strRef>
          </c:tx>
          <c:spPr>
            <a:solidFill>
              <a:srgbClr val="6E6868"/>
            </a:solidFill>
          </c:spPr>
          <c:invertIfNegative val="0"/>
          <c:dLbls>
            <c:dLbl>
              <c:idx val="2"/>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Plan1!$C$2:$C$7</c:f>
              <c:numCache>
                <c:formatCode>0</c:formatCode>
                <c:ptCount val="6"/>
                <c:pt idx="0">
                  <c:v>54</c:v>
                </c:pt>
                <c:pt idx="1">
                  <c:v>11</c:v>
                </c:pt>
                <c:pt idx="2">
                  <c:v>13</c:v>
                </c:pt>
                <c:pt idx="3">
                  <c:v>3</c:v>
                </c:pt>
                <c:pt idx="4">
                  <c:v>4</c:v>
                </c:pt>
                <c:pt idx="5">
                  <c:v>7</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2023</c:v>
                </c:pt>
              </c:strCache>
            </c:strRef>
          </c:tx>
          <c:spPr>
            <a:solidFill>
              <a:srgbClr val="878181"/>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Plan1!$D$2:$D$7</c:f>
              <c:numCache>
                <c:formatCode>0</c:formatCode>
                <c:ptCount val="6"/>
                <c:pt idx="0">
                  <c:v>63</c:v>
                </c:pt>
                <c:pt idx="1">
                  <c:v>7</c:v>
                </c:pt>
                <c:pt idx="2">
                  <c:v>7</c:v>
                </c:pt>
                <c:pt idx="3">
                  <c:v>4</c:v>
                </c:pt>
                <c:pt idx="4">
                  <c:v>4</c:v>
                </c:pt>
                <c:pt idx="5" formatCode="General">
                  <c:v>6</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2024</c:v>
                </c:pt>
              </c:strCache>
            </c:strRef>
          </c:tx>
          <c:spPr>
            <a:solidFill>
              <a:srgbClr val="AFABAB"/>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Plan1!$E$2:$E$7</c:f>
              <c:numCache>
                <c:formatCode>0</c:formatCode>
                <c:ptCount val="6"/>
                <c:pt idx="0">
                  <c:v>62.49</c:v>
                </c:pt>
                <c:pt idx="1">
                  <c:v>8.5</c:v>
                </c:pt>
                <c:pt idx="2">
                  <c:v>4.59</c:v>
                </c:pt>
                <c:pt idx="3">
                  <c:v>2.93</c:v>
                </c:pt>
                <c:pt idx="4">
                  <c:v>4.0999999999999996</c:v>
                </c:pt>
                <c:pt idx="5">
                  <c:v>6.27</c:v>
                </c:pt>
              </c:numCache>
            </c:numRef>
          </c:val>
          <c:extLst xmlns:c16r2="http://schemas.microsoft.com/office/drawing/2015/06/chart">
            <c:ext xmlns:c16="http://schemas.microsoft.com/office/drawing/2014/chart" uri="{C3380CC4-5D6E-409C-BE32-E72D297353CC}">
              <c16:uniqueId val="{00000002-DAEF-42EA-9987-A12F6B673124}"/>
            </c:ext>
          </c:extLst>
        </c:ser>
        <c:ser>
          <c:idx val="4"/>
          <c:order val="4"/>
          <c:tx>
            <c:strRef>
              <c:f>Plan1!$F$1</c:f>
              <c:strCache>
                <c:ptCount val="1"/>
                <c:pt idx="0">
                  <c:v>2025</c:v>
                </c:pt>
              </c:strCache>
            </c:strRef>
          </c:tx>
          <c:spPr>
            <a:solidFill>
              <a:srgbClr val="BEBFA3"/>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Plan1!$F$2:$F$7</c:f>
              <c:numCache>
                <c:formatCode>0</c:formatCode>
                <c:ptCount val="6"/>
                <c:pt idx="0">
                  <c:v>61.42</c:v>
                </c:pt>
                <c:pt idx="1">
                  <c:v>9.07</c:v>
                </c:pt>
                <c:pt idx="2">
                  <c:v>6.42</c:v>
                </c:pt>
                <c:pt idx="3">
                  <c:v>3.39</c:v>
                </c:pt>
                <c:pt idx="4">
                  <c:v>3.19</c:v>
                </c:pt>
                <c:pt idx="5">
                  <c:v>6.34</c:v>
                </c:pt>
              </c:numCache>
            </c:numRef>
          </c:val>
          <c:extLst xmlns:c16r2="http://schemas.microsoft.com/office/drawing/2015/06/chart">
            <c:ext xmlns:c16="http://schemas.microsoft.com/office/drawing/2014/chart" uri="{C3380CC4-5D6E-409C-BE32-E72D297353CC}">
              <c16:uniqueId val="{00000001-2A1F-4E86-9636-909ACC5E4C72}"/>
            </c:ext>
          </c:extLst>
        </c:ser>
        <c:dLbls>
          <c:showLegendKey val="0"/>
          <c:showVal val="0"/>
          <c:showCatName val="0"/>
          <c:showSerName val="0"/>
          <c:showPercent val="0"/>
          <c:showBubbleSize val="0"/>
        </c:dLbls>
        <c:gapWidth val="80"/>
        <c:axId val="-1722541392"/>
        <c:axId val="-1722546288"/>
      </c:barChart>
      <c:catAx>
        <c:axId val="-1722541392"/>
        <c:scaling>
          <c:orientation val="maxMin"/>
        </c:scaling>
        <c:delete val="0"/>
        <c:axPos val="l"/>
        <c:numFmt formatCode="General" sourceLinked="1"/>
        <c:majorTickMark val="out"/>
        <c:minorTickMark val="none"/>
        <c:tickLblPos val="nextTo"/>
        <c:txPr>
          <a:bodyPr/>
          <a:lstStyle/>
          <a:p>
            <a:pPr>
              <a:defRPr sz="1000" b="0"/>
            </a:pPr>
            <a:endParaRPr lang="pt-BR"/>
          </a:p>
        </c:txPr>
        <c:crossAx val="-1722546288"/>
        <c:crosses val="autoZero"/>
        <c:auto val="1"/>
        <c:lblAlgn val="ctr"/>
        <c:lblOffset val="100"/>
        <c:noMultiLvlLbl val="0"/>
      </c:catAx>
      <c:valAx>
        <c:axId val="-1722546288"/>
        <c:scaling>
          <c:orientation val="minMax"/>
          <c:max val="100"/>
          <c:min val="0"/>
        </c:scaling>
        <c:delete val="1"/>
        <c:axPos val="t"/>
        <c:numFmt formatCode="###0" sourceLinked="1"/>
        <c:majorTickMark val="out"/>
        <c:minorTickMark val="none"/>
        <c:tickLblPos val="nextTo"/>
        <c:crossAx val="-172254139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Plan1!$B$2:$B$7</c:f>
              <c:numCache>
                <c:formatCode>0"%"</c:formatCode>
                <c:ptCount val="6"/>
                <c:pt idx="0">
                  <c:v>61.42</c:v>
                </c:pt>
                <c:pt idx="1">
                  <c:v>9.07</c:v>
                </c:pt>
                <c:pt idx="2">
                  <c:v>6.42</c:v>
                </c:pt>
                <c:pt idx="3">
                  <c:v>3.39</c:v>
                </c:pt>
                <c:pt idx="4">
                  <c:v>3.19</c:v>
                </c:pt>
                <c:pt idx="5">
                  <c:v>6.34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Plan1!$C$2:$C$7</c:f>
              <c:numCache>
                <c:formatCode>0"%"</c:formatCode>
                <c:ptCount val="6"/>
                <c:pt idx="0">
                  <c:v>50.1</c:v>
                </c:pt>
                <c:pt idx="1">
                  <c:v>9.89</c:v>
                </c:pt>
                <c:pt idx="2">
                  <c:v>8.5299999999999994</c:v>
                </c:pt>
                <c:pt idx="3">
                  <c:v>7.5</c:v>
                </c:pt>
                <c:pt idx="4">
                  <c:v>7.88</c:v>
                </c:pt>
                <c:pt idx="5">
                  <c:v>3.19</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Plan1!$D$2:$D$7</c:f>
              <c:numCache>
                <c:formatCode>0"%"</c:formatCode>
                <c:ptCount val="6"/>
                <c:pt idx="0">
                  <c:v>60.16</c:v>
                </c:pt>
                <c:pt idx="1">
                  <c:v>9.93</c:v>
                </c:pt>
                <c:pt idx="2">
                  <c:v>6.72</c:v>
                </c:pt>
                <c:pt idx="3">
                  <c:v>3.35</c:v>
                </c:pt>
                <c:pt idx="4">
                  <c:v>2.75</c:v>
                </c:pt>
                <c:pt idx="5">
                  <c:v>6.06</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Plan1!$A$2:$A$7</c:f>
              <c:strCache>
                <c:ptCount val="6"/>
                <c:pt idx="0">
                  <c:v>Condições financeiras</c:v>
                </c:pt>
                <c:pt idx="1">
                  <c:v>Falta de interesse</c:v>
                </c:pt>
                <c:pt idx="2">
                  <c:v>Insegurança</c:v>
                </c:pt>
                <c:pt idx="3">
                  <c:v>Falta de conhecimento</c:v>
                </c:pt>
                <c:pt idx="4">
                  <c:v>Por ter outros planos / prioridades</c:v>
                </c:pt>
                <c:pt idx="5">
                  <c:v>NÃO SABE</c:v>
                </c:pt>
              </c:strCache>
            </c:strRef>
          </c:cat>
          <c:val>
            <c:numRef>
              <c:f>Plan1!$E$2:$E$7</c:f>
              <c:numCache>
                <c:formatCode>0"%"</c:formatCode>
                <c:ptCount val="6"/>
                <c:pt idx="0">
                  <c:v>66.739999999999995</c:v>
                </c:pt>
                <c:pt idx="1">
                  <c:v>7.83</c:v>
                </c:pt>
                <c:pt idx="2">
                  <c:v>5.36</c:v>
                </c:pt>
                <c:pt idx="3">
                  <c:v>2.02</c:v>
                </c:pt>
                <c:pt idx="4">
                  <c:v>2.0699999999999998</c:v>
                </c:pt>
                <c:pt idx="5">
                  <c:v>7.73</c:v>
                </c:pt>
              </c:numCache>
            </c:numRef>
          </c:val>
          <c:extLst xmlns:c16r2="http://schemas.microsoft.com/office/drawing/2015/06/chart">
            <c:ext xmlns:c16="http://schemas.microsoft.com/office/drawing/2014/chart" uri="{C3380CC4-5D6E-409C-BE32-E72D297353CC}">
              <c16:uniqueId val="{00000002-1758-4AEF-9AC1-560854C159CA}"/>
            </c:ext>
          </c:extLst>
        </c:ser>
        <c:dLbls>
          <c:showLegendKey val="0"/>
          <c:showVal val="0"/>
          <c:showCatName val="0"/>
          <c:showSerName val="0"/>
          <c:showPercent val="0"/>
          <c:showBubbleSize val="0"/>
        </c:dLbls>
        <c:gapWidth val="80"/>
        <c:axId val="-1722539216"/>
        <c:axId val="-1722538672"/>
      </c:barChart>
      <c:catAx>
        <c:axId val="-1722539216"/>
        <c:scaling>
          <c:orientation val="maxMin"/>
        </c:scaling>
        <c:delete val="0"/>
        <c:axPos val="l"/>
        <c:numFmt formatCode="General" sourceLinked="1"/>
        <c:majorTickMark val="out"/>
        <c:minorTickMark val="none"/>
        <c:tickLblPos val="nextTo"/>
        <c:txPr>
          <a:bodyPr/>
          <a:lstStyle/>
          <a:p>
            <a:pPr>
              <a:defRPr sz="1000" b="0"/>
            </a:pPr>
            <a:endParaRPr lang="pt-BR"/>
          </a:p>
        </c:txPr>
        <c:crossAx val="-1722538672"/>
        <c:crosses val="autoZero"/>
        <c:auto val="1"/>
        <c:lblAlgn val="ctr"/>
        <c:lblOffset val="100"/>
        <c:noMultiLvlLbl val="0"/>
      </c:catAx>
      <c:valAx>
        <c:axId val="-1722538672"/>
        <c:scaling>
          <c:orientation val="minMax"/>
          <c:max val="100"/>
          <c:min val="0"/>
        </c:scaling>
        <c:delete val="1"/>
        <c:axPos val="t"/>
        <c:numFmt formatCode="0&quot;%&quot;" sourceLinked="1"/>
        <c:majorTickMark val="out"/>
        <c:minorTickMark val="none"/>
        <c:tickLblPos val="nextTo"/>
        <c:crossAx val="-172253921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2024</c:v>
                </c:pt>
              </c:strCache>
            </c:strRef>
          </c:tx>
          <c:spPr>
            <a:solidFill>
              <a:srgbClr val="338DCD"/>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Plan1!$B$2:$B$8</c:f>
              <c:numCache>
                <c:formatCode>0</c:formatCode>
                <c:ptCount val="7"/>
                <c:pt idx="0">
                  <c:v>11.52</c:v>
                </c:pt>
                <c:pt idx="1">
                  <c:v>12.1</c:v>
                </c:pt>
                <c:pt idx="2">
                  <c:v>7.5</c:v>
                </c:pt>
                <c:pt idx="3">
                  <c:v>6.47</c:v>
                </c:pt>
                <c:pt idx="4">
                  <c:v>4.55</c:v>
                </c:pt>
                <c:pt idx="5">
                  <c:v>4.82</c:v>
                </c:pt>
                <c:pt idx="6">
                  <c:v>42.58</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0070C0"/>
            </a:solidFill>
          </c:spPr>
          <c:invertIfNegative val="0"/>
          <c:dLbls>
            <c:dLbl>
              <c:idx val="2"/>
              <c:numFmt formatCode="0&quot;%&quot;" sourceLinked="0"/>
              <c:spPr>
                <a:noFill/>
                <a:ln>
                  <a:noFill/>
                  <a:prstDash val="dash"/>
                </a:ln>
                <a:effectLst/>
              </c:spPr>
              <c:txPr>
                <a:bodyPr anchorCtr="0"/>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Plan1!$C$2:$C$8</c:f>
              <c:numCache>
                <c:formatCode>0</c:formatCode>
                <c:ptCount val="7"/>
                <c:pt idx="0">
                  <c:v>11.33</c:v>
                </c:pt>
                <c:pt idx="1">
                  <c:v>9.2100000000000009</c:v>
                </c:pt>
                <c:pt idx="2">
                  <c:v>8.77</c:v>
                </c:pt>
                <c:pt idx="3">
                  <c:v>5.35</c:v>
                </c:pt>
                <c:pt idx="4">
                  <c:v>4.3600000000000003</c:v>
                </c:pt>
                <c:pt idx="5">
                  <c:v>3.81</c:v>
                </c:pt>
                <c:pt idx="6">
                  <c:v>46.74</c:v>
                </c:pt>
              </c:numCache>
            </c:numRef>
          </c:val>
          <c:extLst xmlns:c16r2="http://schemas.microsoft.com/office/drawing/2015/06/chart">
            <c:ext xmlns:c16="http://schemas.microsoft.com/office/drawing/2014/chart" uri="{C3380CC4-5D6E-409C-BE32-E72D297353CC}">
              <c16:uniqueId val="{00000000-5CF8-4950-8145-E5033D311C4C}"/>
            </c:ext>
          </c:extLst>
        </c:ser>
        <c:dLbls>
          <c:showLegendKey val="0"/>
          <c:showVal val="0"/>
          <c:showCatName val="0"/>
          <c:showSerName val="0"/>
          <c:showPercent val="0"/>
          <c:showBubbleSize val="0"/>
        </c:dLbls>
        <c:gapWidth val="80"/>
        <c:axId val="-1722568592"/>
        <c:axId val="-1728290832"/>
      </c:barChart>
      <c:catAx>
        <c:axId val="-1722568592"/>
        <c:scaling>
          <c:orientation val="maxMin"/>
        </c:scaling>
        <c:delete val="0"/>
        <c:axPos val="l"/>
        <c:numFmt formatCode="General" sourceLinked="1"/>
        <c:majorTickMark val="out"/>
        <c:minorTickMark val="none"/>
        <c:tickLblPos val="nextTo"/>
        <c:txPr>
          <a:bodyPr/>
          <a:lstStyle/>
          <a:p>
            <a:pPr>
              <a:defRPr sz="1000" b="0"/>
            </a:pPr>
            <a:endParaRPr lang="pt-BR"/>
          </a:p>
        </c:txPr>
        <c:crossAx val="-1728290832"/>
        <c:crosses val="autoZero"/>
        <c:auto val="1"/>
        <c:lblAlgn val="ctr"/>
        <c:lblOffset val="100"/>
        <c:noMultiLvlLbl val="0"/>
      </c:catAx>
      <c:valAx>
        <c:axId val="-1728290832"/>
        <c:scaling>
          <c:orientation val="minMax"/>
          <c:max val="100"/>
          <c:min val="0"/>
        </c:scaling>
        <c:delete val="1"/>
        <c:axPos val="t"/>
        <c:numFmt formatCode="0" sourceLinked="1"/>
        <c:majorTickMark val="out"/>
        <c:minorTickMark val="none"/>
        <c:tickLblPos val="nextTo"/>
        <c:crossAx val="-172256859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2024</c:v>
                </c:pt>
              </c:strCache>
            </c:strRef>
          </c:tx>
          <c:spPr>
            <a:solidFill>
              <a:srgbClr val="338DCD"/>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Plan1!$B$2:$B$8</c:f>
              <c:numCache>
                <c:formatCode>0</c:formatCode>
                <c:ptCount val="7"/>
                <c:pt idx="0">
                  <c:v>8.32</c:v>
                </c:pt>
                <c:pt idx="1">
                  <c:v>5.41</c:v>
                </c:pt>
                <c:pt idx="2">
                  <c:v>3.98</c:v>
                </c:pt>
                <c:pt idx="3">
                  <c:v>3.76</c:v>
                </c:pt>
                <c:pt idx="4">
                  <c:v>2.61</c:v>
                </c:pt>
                <c:pt idx="5">
                  <c:v>2.4500000000000002</c:v>
                </c:pt>
                <c:pt idx="6">
                  <c:v>68.150000000000006</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0070C0"/>
            </a:solidFill>
          </c:spPr>
          <c:invertIfNegative val="0"/>
          <c:dLbls>
            <c:dLbl>
              <c:idx val="1"/>
              <c:numFmt formatCode="0&quot;%&quot;" sourceLinked="0"/>
              <c:spPr>
                <a:noFill/>
                <a:ln>
                  <a:noFill/>
                  <a:prstDash val="dash"/>
                </a:ln>
                <a:effectLst/>
              </c:spPr>
              <c:txPr>
                <a:bodyPr anchorCtr="0"/>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5"/>
              <c:numFmt formatCode="0&quot;%&quot;" sourceLinked="0"/>
              <c:spPr>
                <a:noFill/>
                <a:ln>
                  <a:noFill/>
                  <a:prstDash val="dash"/>
                </a:ln>
                <a:effectLst/>
              </c:spPr>
              <c:txPr>
                <a:bodyPr anchorCtr="0"/>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Plan1!$C$2:$C$8</c:f>
              <c:numCache>
                <c:formatCode>0</c:formatCode>
                <c:ptCount val="7"/>
                <c:pt idx="0">
                  <c:v>7.23</c:v>
                </c:pt>
                <c:pt idx="1">
                  <c:v>4.7300000000000004</c:v>
                </c:pt>
                <c:pt idx="2">
                  <c:v>3.93</c:v>
                </c:pt>
                <c:pt idx="3">
                  <c:v>2.65</c:v>
                </c:pt>
                <c:pt idx="4">
                  <c:v>2.27</c:v>
                </c:pt>
                <c:pt idx="5">
                  <c:v>2.02</c:v>
                </c:pt>
                <c:pt idx="6">
                  <c:v>71.66</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8289744"/>
        <c:axId val="-1728289200"/>
      </c:barChart>
      <c:catAx>
        <c:axId val="-1728289744"/>
        <c:scaling>
          <c:orientation val="maxMin"/>
        </c:scaling>
        <c:delete val="0"/>
        <c:axPos val="l"/>
        <c:numFmt formatCode="General" sourceLinked="1"/>
        <c:majorTickMark val="out"/>
        <c:minorTickMark val="none"/>
        <c:tickLblPos val="nextTo"/>
        <c:txPr>
          <a:bodyPr/>
          <a:lstStyle/>
          <a:p>
            <a:pPr>
              <a:defRPr sz="1000" b="0"/>
            </a:pPr>
            <a:endParaRPr lang="pt-BR"/>
          </a:p>
        </c:txPr>
        <c:crossAx val="-1728289200"/>
        <c:crosses val="autoZero"/>
        <c:auto val="1"/>
        <c:lblAlgn val="ctr"/>
        <c:lblOffset val="100"/>
        <c:noMultiLvlLbl val="0"/>
      </c:catAx>
      <c:valAx>
        <c:axId val="-1728289200"/>
        <c:scaling>
          <c:orientation val="minMax"/>
          <c:max val="100"/>
          <c:min val="0"/>
        </c:scaling>
        <c:delete val="1"/>
        <c:axPos val="t"/>
        <c:numFmt formatCode="0" sourceLinked="1"/>
        <c:majorTickMark val="out"/>
        <c:minorTickMark val="none"/>
        <c:tickLblPos val="nextTo"/>
        <c:crossAx val="-172828974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Plan1!$B$2:$B$8</c:f>
              <c:numCache>
                <c:formatCode>0"%"</c:formatCode>
                <c:ptCount val="7"/>
                <c:pt idx="0">
                  <c:v>11.33</c:v>
                </c:pt>
                <c:pt idx="1">
                  <c:v>9.2100000000000009</c:v>
                </c:pt>
                <c:pt idx="2">
                  <c:v>8.77</c:v>
                </c:pt>
                <c:pt idx="3">
                  <c:v>5.35</c:v>
                </c:pt>
                <c:pt idx="4">
                  <c:v>4.3600000000000003</c:v>
                </c:pt>
                <c:pt idx="5">
                  <c:v>3.81</c:v>
                </c:pt>
                <c:pt idx="6">
                  <c:v>46.74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2"/>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Plan1!$C$2:$C$8</c:f>
              <c:numCache>
                <c:formatCode>0"%"</c:formatCode>
                <c:ptCount val="7"/>
                <c:pt idx="0">
                  <c:v>15.64</c:v>
                </c:pt>
                <c:pt idx="1">
                  <c:v>8.9</c:v>
                </c:pt>
                <c:pt idx="2">
                  <c:v>12.17</c:v>
                </c:pt>
                <c:pt idx="3">
                  <c:v>6.3</c:v>
                </c:pt>
                <c:pt idx="4">
                  <c:v>7.25</c:v>
                </c:pt>
                <c:pt idx="5">
                  <c:v>4.25</c:v>
                </c:pt>
                <c:pt idx="6">
                  <c:v>31.15</c:v>
                </c:pt>
              </c:numCache>
            </c:numRef>
          </c:val>
          <c:extLst xmlns:c16r2="http://schemas.microsoft.com/office/drawing/2015/06/chart">
            <c:ext xmlns:c16="http://schemas.microsoft.com/office/drawing/2014/chart" uri="{C3380CC4-5D6E-409C-BE32-E72D297353CC}">
              <c16:uniqueId val="{00000000-5CF8-4950-8145-E5033D311C4C}"/>
            </c:ext>
          </c:extLst>
        </c:ser>
        <c:ser>
          <c:idx val="2"/>
          <c:order val="2"/>
          <c:tx>
            <c:strRef>
              <c:f>Plan1!$D$1</c:f>
              <c:strCache>
                <c:ptCount val="1"/>
                <c:pt idx="0">
                  <c:v>C</c:v>
                </c:pt>
              </c:strCache>
            </c:strRef>
          </c:tx>
          <c:spPr>
            <a:solidFill>
              <a:srgbClr val="FFE044"/>
            </a:solidFill>
          </c:spPr>
          <c:invertIfNegative val="0"/>
          <c:dLbls>
            <c:spPr>
              <a:noFill/>
              <a:ln>
                <a:noFill/>
              </a:ln>
              <a:effectLst/>
            </c:spPr>
            <c:txPr>
              <a:bodyPr wrap="square" lIns="38100" tIns="19050" rIns="38100" bIns="19050" anchor="ctr">
                <a:spAutoFit/>
              </a:bodyPr>
              <a:lstStyle/>
              <a:p>
                <a:pPr>
                  <a:defRPr sz="9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Plan1!$D$2:$D$8</c:f>
              <c:numCache>
                <c:formatCode>0"%"</c:formatCode>
                <c:ptCount val="7"/>
                <c:pt idx="0">
                  <c:v>11.49</c:v>
                </c:pt>
                <c:pt idx="1">
                  <c:v>9.68</c:v>
                </c:pt>
                <c:pt idx="2">
                  <c:v>10.050000000000001</c:v>
                </c:pt>
                <c:pt idx="3">
                  <c:v>6.16</c:v>
                </c:pt>
                <c:pt idx="4">
                  <c:v>4.6399999999999997</c:v>
                </c:pt>
                <c:pt idx="5">
                  <c:v>4.3899999999999997</c:v>
                </c:pt>
                <c:pt idx="6">
                  <c:v>44.1</c:v>
                </c:pt>
              </c:numCache>
            </c:numRef>
          </c:val>
          <c:extLst xmlns:c16r2="http://schemas.microsoft.com/office/drawing/2015/06/chart">
            <c:ext xmlns:c16="http://schemas.microsoft.com/office/drawing/2014/chart" uri="{C3380CC4-5D6E-409C-BE32-E72D297353CC}">
              <c16:uniqueId val="{00000002-73AA-45C4-981C-566CA122C47B}"/>
            </c:ext>
          </c:extLst>
        </c:ser>
        <c:ser>
          <c:idx val="3"/>
          <c:order val="3"/>
          <c:tx>
            <c:strRef>
              <c:f>Plan1!$E$1</c:f>
              <c:strCache>
                <c:ptCount val="1"/>
                <c:pt idx="0">
                  <c:v>DE</c:v>
                </c:pt>
              </c:strCache>
            </c:strRef>
          </c:tx>
          <c:spPr>
            <a:solidFill>
              <a:srgbClr val="FE7537"/>
            </a:solidFill>
          </c:spPr>
          <c:invertIfNegative val="0"/>
          <c:dLbls>
            <c:spPr>
              <a:noFill/>
              <a:ln>
                <a:noFill/>
              </a:ln>
              <a:effectLst/>
            </c:spPr>
            <c:txPr>
              <a:bodyPr wrap="square" lIns="38100" tIns="19050" rIns="38100" bIns="19050" anchor="ctr">
                <a:spAutoFit/>
              </a:bodyPr>
              <a:lstStyle/>
              <a:p>
                <a:pPr>
                  <a:defRPr sz="9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Amigos / Parentes</c:v>
                </c:pt>
                <c:pt idx="1">
                  <c:v>Falando com o gerente ou assessor PRESENCIALMENTE</c:v>
                </c:pt>
                <c:pt idx="2">
                  <c:v> Internet/ Google/ Redes Sociais (Facebook, Instagram)/ YouTube</c:v>
                </c:pt>
                <c:pt idx="3">
                  <c:v> Sites de notícias</c:v>
                </c:pt>
                <c:pt idx="4">
                  <c:v> Influenciadores que abordam assuntos sobre investimento</c:v>
                </c:pt>
                <c:pt idx="5">
                  <c:v> Aplicativos de corretoras e investimentos</c:v>
                </c:pt>
                <c:pt idx="6">
                  <c:v> NÃO BUSCA INFORMAÇÕES</c:v>
                </c:pt>
              </c:strCache>
            </c:strRef>
          </c:cat>
          <c:val>
            <c:numRef>
              <c:f>Plan1!$E$2:$E$8</c:f>
              <c:numCache>
                <c:formatCode>0"%"</c:formatCode>
                <c:ptCount val="7"/>
                <c:pt idx="0">
                  <c:v>8.19</c:v>
                </c:pt>
                <c:pt idx="1">
                  <c:v>8.6</c:v>
                </c:pt>
                <c:pt idx="2">
                  <c:v>4.24</c:v>
                </c:pt>
                <c:pt idx="3">
                  <c:v>3.27</c:v>
                </c:pt>
                <c:pt idx="4">
                  <c:v>1.96</c:v>
                </c:pt>
                <c:pt idx="5">
                  <c:v>2.4900000000000002</c:v>
                </c:pt>
                <c:pt idx="6">
                  <c:v>61.72</c:v>
                </c:pt>
              </c:numCache>
            </c:numRef>
          </c:val>
          <c:extLst xmlns:c16r2="http://schemas.microsoft.com/office/drawing/2015/06/chart">
            <c:ext xmlns:c16="http://schemas.microsoft.com/office/drawing/2014/chart" uri="{C3380CC4-5D6E-409C-BE32-E72D297353CC}">
              <c16:uniqueId val="{00000003-73AA-45C4-981C-566CA122C47B}"/>
            </c:ext>
          </c:extLst>
        </c:ser>
        <c:dLbls>
          <c:showLegendKey val="0"/>
          <c:showVal val="0"/>
          <c:showCatName val="0"/>
          <c:showSerName val="0"/>
          <c:showPercent val="0"/>
          <c:showBubbleSize val="0"/>
        </c:dLbls>
        <c:gapWidth val="80"/>
        <c:axId val="-1723402928"/>
        <c:axId val="-1723417072"/>
      </c:barChart>
      <c:catAx>
        <c:axId val="-1723402928"/>
        <c:scaling>
          <c:orientation val="maxMin"/>
        </c:scaling>
        <c:delete val="0"/>
        <c:axPos val="l"/>
        <c:numFmt formatCode="General" sourceLinked="1"/>
        <c:majorTickMark val="out"/>
        <c:minorTickMark val="none"/>
        <c:tickLblPos val="nextTo"/>
        <c:txPr>
          <a:bodyPr/>
          <a:lstStyle/>
          <a:p>
            <a:pPr>
              <a:defRPr sz="1000" b="0"/>
            </a:pPr>
            <a:endParaRPr lang="pt-BR"/>
          </a:p>
        </c:txPr>
        <c:crossAx val="-1723417072"/>
        <c:crosses val="autoZero"/>
        <c:auto val="1"/>
        <c:lblAlgn val="ctr"/>
        <c:lblOffset val="100"/>
        <c:noMultiLvlLbl val="0"/>
      </c:catAx>
      <c:valAx>
        <c:axId val="-1723417072"/>
        <c:scaling>
          <c:orientation val="minMax"/>
          <c:max val="100"/>
          <c:min val="0"/>
        </c:scaling>
        <c:delete val="1"/>
        <c:axPos val="t"/>
        <c:numFmt formatCode="0&quot;%&quot;" sourceLinked="1"/>
        <c:majorTickMark val="out"/>
        <c:minorTickMark val="none"/>
        <c:tickLblPos val="nextTo"/>
        <c:crossAx val="-172340292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Plan1!$B$2:$B$8</c:f>
              <c:numCache>
                <c:formatCode>0"%"</c:formatCode>
                <c:ptCount val="7"/>
                <c:pt idx="0">
                  <c:v>7.23</c:v>
                </c:pt>
                <c:pt idx="1">
                  <c:v>4.7300000000000004</c:v>
                </c:pt>
                <c:pt idx="2">
                  <c:v>3.93</c:v>
                </c:pt>
                <c:pt idx="3">
                  <c:v>2.65</c:v>
                </c:pt>
                <c:pt idx="4">
                  <c:v>2.65</c:v>
                </c:pt>
                <c:pt idx="5">
                  <c:v>2.02</c:v>
                </c:pt>
                <c:pt idx="6">
                  <c:v>71.66</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5"/>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Plan1!$C$2:$C$8</c:f>
              <c:numCache>
                <c:formatCode>0"%"</c:formatCode>
                <c:ptCount val="7"/>
                <c:pt idx="0">
                  <c:v>7.46</c:v>
                </c:pt>
                <c:pt idx="1">
                  <c:v>10.75</c:v>
                </c:pt>
                <c:pt idx="2">
                  <c:v>7.77</c:v>
                </c:pt>
                <c:pt idx="3">
                  <c:v>7.69</c:v>
                </c:pt>
                <c:pt idx="4">
                  <c:v>7.69</c:v>
                </c:pt>
                <c:pt idx="5">
                  <c:v>5.27</c:v>
                </c:pt>
                <c:pt idx="6">
                  <c:v>50</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C</c:v>
                </c:pt>
              </c:strCache>
            </c:strRef>
          </c:tx>
          <c:spPr>
            <a:solidFill>
              <a:srgbClr val="FFE044"/>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Plan1!$D$2:$D$8</c:f>
              <c:numCache>
                <c:formatCode>0"%"</c:formatCode>
                <c:ptCount val="7"/>
                <c:pt idx="0">
                  <c:v>8.84</c:v>
                </c:pt>
                <c:pt idx="1">
                  <c:v>4.95</c:v>
                </c:pt>
                <c:pt idx="2">
                  <c:v>3.39</c:v>
                </c:pt>
                <c:pt idx="3">
                  <c:v>2.44</c:v>
                </c:pt>
                <c:pt idx="4">
                  <c:v>2.44</c:v>
                </c:pt>
                <c:pt idx="5">
                  <c:v>2.52</c:v>
                </c:pt>
                <c:pt idx="6">
                  <c:v>68.42</c:v>
                </c:pt>
              </c:numCache>
            </c:numRef>
          </c:val>
          <c:extLst xmlns:c16r2="http://schemas.microsoft.com/office/drawing/2015/06/chart">
            <c:ext xmlns:c16="http://schemas.microsoft.com/office/drawing/2014/chart" uri="{C3380CC4-5D6E-409C-BE32-E72D297353CC}">
              <c16:uniqueId val="{00000002-AB1A-4468-8476-3F56AFDCB368}"/>
            </c:ext>
          </c:extLst>
        </c:ser>
        <c:ser>
          <c:idx val="3"/>
          <c:order val="3"/>
          <c:tx>
            <c:strRef>
              <c:f>Plan1!$E$1</c:f>
              <c:strCache>
                <c:ptCount val="1"/>
                <c:pt idx="0">
                  <c:v>DE</c:v>
                </c:pt>
              </c:strCache>
            </c:strRef>
          </c:tx>
          <c:spPr>
            <a:solidFill>
              <a:srgbClr val="FE7537"/>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7"/>
                <c:pt idx="0">
                  <c:v>Falando com o gerente ou assessor PRESENCIALMENTE</c:v>
                </c:pt>
                <c:pt idx="1">
                  <c:v>Amigos / Parentes</c:v>
                </c:pt>
                <c:pt idx="2">
                  <c:v> Internet/ Google/ Redes Sociais (Facebook, Instagram)/ YouTube</c:v>
                </c:pt>
                <c:pt idx="3">
                  <c:v> Sites de notícias</c:v>
                </c:pt>
                <c:pt idx="4">
                  <c:v> Aplicativos de corretoras e investimentos</c:v>
                </c:pt>
                <c:pt idx="5">
                  <c:v> Influenciadores que abordam assuntos sobre investimento</c:v>
                </c:pt>
                <c:pt idx="6">
                  <c:v> NÃO BUSCA INFORMAÇÕES</c:v>
                </c:pt>
              </c:strCache>
            </c:strRef>
          </c:cat>
          <c:val>
            <c:numRef>
              <c:f>Plan1!$E$2:$E$8</c:f>
              <c:numCache>
                <c:formatCode>0"%"</c:formatCode>
                <c:ptCount val="7"/>
                <c:pt idx="0">
                  <c:v>5.35</c:v>
                </c:pt>
                <c:pt idx="1">
                  <c:v>2.4</c:v>
                </c:pt>
                <c:pt idx="2">
                  <c:v>3.21</c:v>
                </c:pt>
                <c:pt idx="3">
                  <c:v>1.1499999999999999</c:v>
                </c:pt>
                <c:pt idx="4">
                  <c:v>1.1499999999999999</c:v>
                </c:pt>
                <c:pt idx="5">
                  <c:v>0.35</c:v>
                </c:pt>
                <c:pt idx="6">
                  <c:v>82.74</c:v>
                </c:pt>
              </c:numCache>
            </c:numRef>
          </c:val>
          <c:extLst xmlns:c16r2="http://schemas.microsoft.com/office/drawing/2015/06/chart">
            <c:ext xmlns:c16="http://schemas.microsoft.com/office/drawing/2014/chart" uri="{C3380CC4-5D6E-409C-BE32-E72D297353CC}">
              <c16:uniqueId val="{00000003-AB1A-4468-8476-3F56AFDCB368}"/>
            </c:ext>
          </c:extLst>
        </c:ser>
        <c:dLbls>
          <c:showLegendKey val="0"/>
          <c:showVal val="0"/>
          <c:showCatName val="0"/>
          <c:showSerName val="0"/>
          <c:showPercent val="0"/>
          <c:showBubbleSize val="0"/>
        </c:dLbls>
        <c:gapWidth val="80"/>
        <c:axId val="-1704624832"/>
        <c:axId val="-1704617760"/>
      </c:barChart>
      <c:catAx>
        <c:axId val="-1704624832"/>
        <c:scaling>
          <c:orientation val="maxMin"/>
        </c:scaling>
        <c:delete val="0"/>
        <c:axPos val="l"/>
        <c:numFmt formatCode="General" sourceLinked="1"/>
        <c:majorTickMark val="out"/>
        <c:minorTickMark val="none"/>
        <c:tickLblPos val="nextTo"/>
        <c:txPr>
          <a:bodyPr/>
          <a:lstStyle/>
          <a:p>
            <a:pPr>
              <a:defRPr sz="1000" b="0"/>
            </a:pPr>
            <a:endParaRPr lang="pt-BR"/>
          </a:p>
        </c:txPr>
        <c:crossAx val="-1704617760"/>
        <c:crosses val="autoZero"/>
        <c:auto val="1"/>
        <c:lblAlgn val="ctr"/>
        <c:lblOffset val="100"/>
        <c:noMultiLvlLbl val="0"/>
      </c:catAx>
      <c:valAx>
        <c:axId val="-1704617760"/>
        <c:scaling>
          <c:orientation val="minMax"/>
          <c:max val="100"/>
          <c:min val="0"/>
        </c:scaling>
        <c:delete val="1"/>
        <c:axPos val="t"/>
        <c:numFmt formatCode="0&quot;%&quot;" sourceLinked="1"/>
        <c:majorTickMark val="out"/>
        <c:minorTickMark val="none"/>
        <c:tickLblPos val="nextTo"/>
        <c:crossAx val="-170462483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574584130368731E-4"/>
          <c:y val="3.1044444444444444E-2"/>
          <c:w val="0.99938425415869636"/>
          <c:h val="0.93791111111111114"/>
        </c:manualLayout>
      </c:layout>
      <c:barChart>
        <c:barDir val="bar"/>
        <c:grouping val="stacked"/>
        <c:varyColors val="0"/>
        <c:ser>
          <c:idx val="0"/>
          <c:order val="0"/>
          <c:tx>
            <c:strRef>
              <c:f>Planilha1!$B$1</c:f>
              <c:strCache>
                <c:ptCount val="1"/>
                <c:pt idx="0">
                  <c:v>Total</c:v>
                </c:pt>
              </c:strCache>
            </c:strRef>
          </c:tx>
          <c:spPr>
            <a:solidFill>
              <a:srgbClr val="0070C0"/>
            </a:solidFill>
            <a:ln>
              <a:noFill/>
            </a:ln>
            <a:effectLst/>
          </c:spPr>
          <c:invertIfNegative val="0"/>
          <c:dPt>
            <c:idx val="0"/>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01-57AC-4B0A-B50E-AC0504813F7A}"/>
              </c:ext>
            </c:extLst>
          </c:dPt>
          <c:dPt>
            <c:idx val="1"/>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03-57AC-4B0A-B50E-AC0504813F7A}"/>
              </c:ext>
            </c:extLst>
          </c:dPt>
          <c:dPt>
            <c:idx val="2"/>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05-57AC-4B0A-B50E-AC0504813F7A}"/>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7-57AC-4B0A-B50E-AC0504813F7A}"/>
              </c:ext>
            </c:extLst>
          </c:dPt>
          <c:dPt>
            <c:idx val="4"/>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09-57AC-4B0A-B50E-AC0504813F7A}"/>
              </c:ext>
            </c:extLst>
          </c:dPt>
          <c:dPt>
            <c:idx val="5"/>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0B-57AC-4B0A-B50E-AC0504813F7A}"/>
              </c:ext>
            </c:extLst>
          </c:dPt>
          <c:dPt>
            <c:idx val="6"/>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0D-57AC-4B0A-B50E-AC0504813F7A}"/>
              </c:ext>
            </c:extLst>
          </c:dPt>
          <c:dPt>
            <c:idx val="7"/>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0F-57AC-4B0A-B50E-AC0504813F7A}"/>
              </c:ext>
            </c:extLst>
          </c:dPt>
          <c:dPt>
            <c:idx val="8"/>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11-57AC-4B0A-B50E-AC0504813F7A}"/>
              </c:ext>
            </c:extLst>
          </c:dPt>
          <c:dPt>
            <c:idx val="9"/>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13-57AC-4B0A-B50E-AC0504813F7A}"/>
              </c:ext>
            </c:extLst>
          </c:dPt>
          <c:dPt>
            <c:idx val="10"/>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15-57AC-4B0A-B50E-AC0504813F7A}"/>
              </c:ext>
            </c:extLst>
          </c:dPt>
          <c:dPt>
            <c:idx val="1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17-57AC-4B0A-B50E-AC0504813F7A}"/>
              </c:ext>
            </c:extLst>
          </c:dPt>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Planilha1!$B$2:$B$13</c:f>
              <c:numCache>
                <c:formatCode>0"%"</c:formatCode>
                <c:ptCount val="12"/>
                <c:pt idx="0">
                  <c:v>18</c:v>
                </c:pt>
                <c:pt idx="1">
                  <c:v>18.760000000000002</c:v>
                </c:pt>
                <c:pt idx="2">
                  <c:v>18.32</c:v>
                </c:pt>
                <c:pt idx="3">
                  <c:v>16.07</c:v>
                </c:pt>
                <c:pt idx="4">
                  <c:v>58</c:v>
                </c:pt>
                <c:pt idx="5">
                  <c:v>57.89</c:v>
                </c:pt>
                <c:pt idx="6">
                  <c:v>54.97</c:v>
                </c:pt>
                <c:pt idx="7">
                  <c:v>56.76</c:v>
                </c:pt>
                <c:pt idx="8">
                  <c:v>24</c:v>
                </c:pt>
                <c:pt idx="9">
                  <c:v>23.35</c:v>
                </c:pt>
                <c:pt idx="10">
                  <c:v>26.71</c:v>
                </c:pt>
                <c:pt idx="11">
                  <c:v>27.17</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264953E9-E3FF-4693-875B-C5DADCCA1DFF}"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8-57AC-4B0A-B50E-AC0504813F7A}"/>
                </c:ext>
                <c:ext xmlns:c15="http://schemas.microsoft.com/office/drawing/2012/chart" uri="{CE6537A1-D6FC-4f65-9D91-7224C49458BB}">
                  <c15:dlblFieldTable/>
                  <c15:showDataLabelsRange val="1"/>
                </c:ext>
              </c:extLst>
            </c:dLbl>
            <c:dLbl>
              <c:idx val="1"/>
              <c:tx>
                <c:rich>
                  <a:bodyPr/>
                  <a:lstStyle/>
                  <a:p>
                    <a:fld id="{1D7FB3F3-A132-4555-A0FE-0D62C76FDC0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59803A60-8FB2-404B-9B96-B42F1124FBE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A3A20661-A2E6-422A-826A-649CD875C232}"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6BA8BFA6-7950-4C31-850D-BD32A0FC47C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F873BF7-75D6-4C00-B562-1F58A2008F6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C769D253-E029-4320-9C7D-F26B626B0E3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1ADA66F9-D0F9-491A-A28C-DC0AB11C94C7}"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A3DAE719-EC21-4EBB-9B2E-9AA82B7BFAB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28AEFB03-EA8E-4C6A-980C-17CE6D9A914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0"/>
              <c:tx>
                <c:rich>
                  <a:bodyPr/>
                  <a:lstStyle/>
                  <a:p>
                    <a:fld id="{771655D7-6386-4F14-8E3D-D8DD20D65B3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1"/>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09027675-2FBB-4642-B422-701ECD6FD027}"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Planilha1!$C$2:$C$13</c:f>
              <c:numCache>
                <c:formatCode>0.0</c:formatCode>
                <c:ptCount val="12"/>
                <c:pt idx="0">
                  <c:v>82</c:v>
                </c:pt>
                <c:pt idx="1">
                  <c:v>81.239999999999995</c:v>
                </c:pt>
                <c:pt idx="2">
                  <c:v>81.680000000000007</c:v>
                </c:pt>
                <c:pt idx="3">
                  <c:v>83.93</c:v>
                </c:pt>
                <c:pt idx="4">
                  <c:v>42</c:v>
                </c:pt>
                <c:pt idx="5">
                  <c:v>42.11</c:v>
                </c:pt>
                <c:pt idx="6">
                  <c:v>45.03</c:v>
                </c:pt>
                <c:pt idx="7">
                  <c:v>43.24</c:v>
                </c:pt>
                <c:pt idx="8">
                  <c:v>76</c:v>
                </c:pt>
                <c:pt idx="9">
                  <c:v>76.650000000000006</c:v>
                </c:pt>
                <c:pt idx="10">
                  <c:v>73.289999999999992</c:v>
                </c:pt>
                <c:pt idx="11">
                  <c:v>72.83</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Planilha1!$B$2:$B$13</c15:f>
                <c15:dlblRangeCache>
                  <c:ptCount val="12"/>
                  <c:pt idx="0">
                    <c:v>18%</c:v>
                  </c:pt>
                  <c:pt idx="1">
                    <c:v>19%</c:v>
                  </c:pt>
                  <c:pt idx="2">
                    <c:v>18%</c:v>
                  </c:pt>
                  <c:pt idx="3">
                    <c:v>16%</c:v>
                  </c:pt>
                  <c:pt idx="4">
                    <c:v>58%</c:v>
                  </c:pt>
                  <c:pt idx="5">
                    <c:v>58%</c:v>
                  </c:pt>
                  <c:pt idx="6">
                    <c:v>55%</c:v>
                  </c:pt>
                  <c:pt idx="7">
                    <c:v>57%</c:v>
                  </c:pt>
                  <c:pt idx="8">
                    <c:v>24%</c:v>
                  </c:pt>
                  <c:pt idx="9">
                    <c:v>23%</c:v>
                  </c:pt>
                  <c:pt idx="10">
                    <c:v>27%</c:v>
                  </c:pt>
                  <c:pt idx="11">
                    <c:v>27%</c:v>
                  </c:pt>
                </c15:dlblRangeCache>
              </c15:datalabelsRange>
            </c:ext>
          </c:extLst>
        </c:ser>
        <c:ser>
          <c:idx val="2"/>
          <c:order val="2"/>
          <c:tx>
            <c:strRef>
              <c:f>Planilha1!$D$1</c:f>
              <c:strCache>
                <c:ptCount val="1"/>
                <c:pt idx="0">
                  <c:v>Investidores</c:v>
                </c:pt>
              </c:strCache>
            </c:strRef>
          </c:tx>
          <c:spPr>
            <a:solidFill>
              <a:srgbClr val="437181"/>
            </a:solidFill>
            <a:ln>
              <a:noFill/>
            </a:ln>
            <a:effectLst/>
          </c:spPr>
          <c:invertIfNegative val="0"/>
          <c:dPt>
            <c:idx val="0"/>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25-57AC-4B0A-B50E-AC0504813F7A}"/>
              </c:ext>
            </c:extLst>
          </c:dPt>
          <c:dPt>
            <c:idx val="1"/>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01-8F3E-42DA-837D-EA1753F6253A}"/>
              </c:ext>
            </c:extLst>
          </c:dPt>
          <c:dPt>
            <c:idx val="2"/>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29-57AC-4B0A-B50E-AC0504813F7A}"/>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2B-57AC-4B0A-B50E-AC0504813F7A}"/>
              </c:ext>
            </c:extLst>
          </c:dPt>
          <c:dPt>
            <c:idx val="4"/>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2D-57AC-4B0A-B50E-AC0504813F7A}"/>
              </c:ext>
            </c:extLst>
          </c:dPt>
          <c:dPt>
            <c:idx val="5"/>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2F-57AC-4B0A-B50E-AC0504813F7A}"/>
              </c:ext>
            </c:extLst>
          </c:dPt>
          <c:dPt>
            <c:idx val="6"/>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31-57AC-4B0A-B50E-AC0504813F7A}"/>
              </c:ext>
            </c:extLst>
          </c:dPt>
          <c:dPt>
            <c:idx val="7"/>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33-57AC-4B0A-B50E-AC0504813F7A}"/>
              </c:ext>
            </c:extLst>
          </c:dPt>
          <c:dPt>
            <c:idx val="8"/>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35-57AC-4B0A-B50E-AC0504813F7A}"/>
              </c:ext>
            </c:extLst>
          </c:dPt>
          <c:dPt>
            <c:idx val="9"/>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37-57AC-4B0A-B50E-AC0504813F7A}"/>
              </c:ext>
            </c:extLst>
          </c:dPt>
          <c:dPt>
            <c:idx val="10"/>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39-57AC-4B0A-B50E-AC0504813F7A}"/>
              </c:ext>
            </c:extLst>
          </c:dPt>
          <c:dPt>
            <c:idx val="1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3B-57AC-4B0A-B50E-AC0504813F7A}"/>
              </c:ext>
            </c:extLst>
          </c:dPt>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Planilha1!$D$2:$D$13</c:f>
              <c:numCache>
                <c:formatCode>0"%"</c:formatCode>
                <c:ptCount val="12"/>
                <c:pt idx="0">
                  <c:v>30.2</c:v>
                </c:pt>
                <c:pt idx="1">
                  <c:v>33.36</c:v>
                </c:pt>
                <c:pt idx="2">
                  <c:v>33.58</c:v>
                </c:pt>
                <c:pt idx="3">
                  <c:v>30.57</c:v>
                </c:pt>
                <c:pt idx="4">
                  <c:v>53.11</c:v>
                </c:pt>
                <c:pt idx="5">
                  <c:v>51.32</c:v>
                </c:pt>
                <c:pt idx="6">
                  <c:v>49.85</c:v>
                </c:pt>
                <c:pt idx="7">
                  <c:v>52.97</c:v>
                </c:pt>
                <c:pt idx="8">
                  <c:v>16.690000000000001</c:v>
                </c:pt>
                <c:pt idx="9">
                  <c:v>15.32</c:v>
                </c:pt>
                <c:pt idx="10">
                  <c:v>16.57</c:v>
                </c:pt>
                <c:pt idx="11">
                  <c:v>16.46</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FF7E5572-B199-4833-ACCE-63462FBDBA5B}"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3C-57AC-4B0A-B50E-AC0504813F7A}"/>
                </c:ext>
                <c:ext xmlns:c15="http://schemas.microsoft.com/office/drawing/2012/chart" uri="{CE6537A1-D6FC-4f65-9D91-7224C49458BB}">
                  <c15:dlblFieldTable/>
                  <c15:showDataLabelsRange val="1"/>
                </c:ext>
              </c:extLst>
            </c:dLbl>
            <c:dLbl>
              <c:idx val="1"/>
              <c:tx>
                <c:rich>
                  <a:bodyPr/>
                  <a:lstStyle/>
                  <a:p>
                    <a:fld id="{E7AEAA3A-3762-4F07-BA68-76B4BD9988C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A05FDAC-BF32-4A1F-9ED0-E212C243023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667AB4DD-6D2F-4877-AC09-EEBFA4788443}"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31989B09-C068-4D6B-B059-4DD51285F5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C31E3BDC-D923-4186-AD02-50653FB3008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DB214922-67F3-4935-8516-33FF61587F0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3BFC82CF-E75E-4C79-BC38-42D0E8544713}"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DFAB123-84B2-4ACF-B429-544C5C25B82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45FD556-8D89-4A39-AC95-FC0A49AB589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0"/>
              <c:tx>
                <c:rich>
                  <a:bodyPr/>
                  <a:lstStyle/>
                  <a:p>
                    <a:fld id="{84A13D58-9386-441E-A174-C3D4EA94979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1"/>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9AA31B3A-6D71-4833-9274-F0E1A942CD50}"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Planilha1!$E$2:$E$13</c:f>
              <c:numCache>
                <c:formatCode>0.0</c:formatCode>
                <c:ptCount val="12"/>
                <c:pt idx="0">
                  <c:v>69.8</c:v>
                </c:pt>
                <c:pt idx="1">
                  <c:v>66.64</c:v>
                </c:pt>
                <c:pt idx="2">
                  <c:v>66.42</c:v>
                </c:pt>
                <c:pt idx="3">
                  <c:v>69.430000000000007</c:v>
                </c:pt>
                <c:pt idx="4">
                  <c:v>46.89</c:v>
                </c:pt>
                <c:pt idx="5">
                  <c:v>48.68</c:v>
                </c:pt>
                <c:pt idx="6">
                  <c:v>50.15</c:v>
                </c:pt>
                <c:pt idx="7">
                  <c:v>47.03</c:v>
                </c:pt>
                <c:pt idx="8">
                  <c:v>83.31</c:v>
                </c:pt>
                <c:pt idx="9">
                  <c:v>84.68</c:v>
                </c:pt>
                <c:pt idx="10">
                  <c:v>83.43</c:v>
                </c:pt>
                <c:pt idx="11">
                  <c:v>83.539999999999992</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Planilha1!$D$2:$D$509</c15:f>
                <c15:dlblRangeCache>
                  <c:ptCount val="508"/>
                  <c:pt idx="0">
                    <c:v>30%</c:v>
                  </c:pt>
                  <c:pt idx="1">
                    <c:v>33%</c:v>
                  </c:pt>
                  <c:pt idx="2">
                    <c:v>34%</c:v>
                  </c:pt>
                  <c:pt idx="3">
                    <c:v>31%</c:v>
                  </c:pt>
                  <c:pt idx="4">
                    <c:v>53%</c:v>
                  </c:pt>
                  <c:pt idx="5">
                    <c:v>51%</c:v>
                  </c:pt>
                  <c:pt idx="6">
                    <c:v>50%</c:v>
                  </c:pt>
                  <c:pt idx="7">
                    <c:v>53%</c:v>
                  </c:pt>
                  <c:pt idx="8">
                    <c:v>17%</c:v>
                  </c:pt>
                  <c:pt idx="9">
                    <c:v>15%</c:v>
                  </c:pt>
                  <c:pt idx="10">
                    <c:v>17%</c:v>
                  </c:pt>
                  <c:pt idx="11">
                    <c:v>16%</c:v>
                  </c:pt>
                </c15:dlblRangeCache>
              </c15:datalabelsRange>
            </c:ext>
          </c:extLst>
        </c:ser>
        <c:ser>
          <c:idx val="4"/>
          <c:order val="4"/>
          <c:tx>
            <c:strRef>
              <c:f>Planilha1!$F$1</c:f>
              <c:strCache>
                <c:ptCount val="1"/>
                <c:pt idx="0">
                  <c:v>Não investidores</c:v>
                </c:pt>
              </c:strCache>
            </c:strRef>
          </c:tx>
          <c:spPr>
            <a:solidFill>
              <a:srgbClr val="BEBFA3"/>
            </a:solidFill>
            <a:ln>
              <a:noFill/>
            </a:ln>
            <a:effectLst/>
          </c:spPr>
          <c:invertIfNegative val="0"/>
          <c:dPt>
            <c:idx val="0"/>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49-57AC-4B0A-B50E-AC0504813F7A}"/>
              </c:ext>
            </c:extLst>
          </c:dPt>
          <c:dPt>
            <c:idx val="1"/>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11-8F3E-42DA-837D-EA1753F6253A}"/>
              </c:ext>
            </c:extLst>
          </c:dPt>
          <c:dPt>
            <c:idx val="2"/>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4D-57AC-4B0A-B50E-AC0504813F7A}"/>
              </c:ext>
            </c:extLst>
          </c:dPt>
          <c:dPt>
            <c:idx val="3"/>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4F-57AC-4B0A-B50E-AC0504813F7A}"/>
              </c:ext>
            </c:extLst>
          </c:dPt>
          <c:dPt>
            <c:idx val="4"/>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51-57AC-4B0A-B50E-AC0504813F7A}"/>
              </c:ext>
            </c:extLst>
          </c:dPt>
          <c:dPt>
            <c:idx val="5"/>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53-57AC-4B0A-B50E-AC0504813F7A}"/>
              </c:ext>
            </c:extLst>
          </c:dPt>
          <c:dPt>
            <c:idx val="6"/>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55-57AC-4B0A-B50E-AC0504813F7A}"/>
              </c:ext>
            </c:extLst>
          </c:dPt>
          <c:dPt>
            <c:idx val="7"/>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57-57AC-4B0A-B50E-AC0504813F7A}"/>
              </c:ext>
            </c:extLst>
          </c:dPt>
          <c:dPt>
            <c:idx val="8"/>
            <c:invertIfNegative val="0"/>
            <c:bubble3D val="0"/>
            <c:spPr>
              <a:solidFill>
                <a:srgbClr val="FFDDDD"/>
              </a:solidFill>
              <a:ln>
                <a:noFill/>
              </a:ln>
              <a:effectLst/>
            </c:spPr>
            <c:extLst xmlns:c16r2="http://schemas.microsoft.com/office/drawing/2015/06/chart">
              <c:ext xmlns:c16="http://schemas.microsoft.com/office/drawing/2014/chart" uri="{C3380CC4-5D6E-409C-BE32-E72D297353CC}">
                <c16:uniqueId val="{00000059-57AC-4B0A-B50E-AC0504813F7A}"/>
              </c:ext>
            </c:extLst>
          </c:dPt>
          <c:dPt>
            <c:idx val="9"/>
            <c:invertIfNegative val="0"/>
            <c:bubble3D val="0"/>
            <c:spPr>
              <a:solidFill>
                <a:srgbClr val="FF7979"/>
              </a:solidFill>
              <a:ln>
                <a:noFill/>
              </a:ln>
              <a:effectLst/>
            </c:spPr>
            <c:extLst xmlns:c16r2="http://schemas.microsoft.com/office/drawing/2015/06/chart">
              <c:ext xmlns:c16="http://schemas.microsoft.com/office/drawing/2014/chart" uri="{C3380CC4-5D6E-409C-BE32-E72D297353CC}">
                <c16:uniqueId val="{0000005B-57AC-4B0A-B50E-AC0504813F7A}"/>
              </c:ext>
            </c:extLst>
          </c:dPt>
          <c:dPt>
            <c:idx val="10"/>
            <c:invertIfNegative val="0"/>
            <c:bubble3D val="0"/>
            <c:spPr>
              <a:solidFill>
                <a:srgbClr val="FE0000"/>
              </a:solidFill>
              <a:ln>
                <a:noFill/>
              </a:ln>
              <a:effectLst/>
            </c:spPr>
            <c:extLst xmlns:c16r2="http://schemas.microsoft.com/office/drawing/2015/06/chart">
              <c:ext xmlns:c16="http://schemas.microsoft.com/office/drawing/2014/chart" uri="{C3380CC4-5D6E-409C-BE32-E72D297353CC}">
                <c16:uniqueId val="{0000005D-57AC-4B0A-B50E-AC0504813F7A}"/>
              </c:ext>
            </c:extLst>
          </c:dPt>
          <c:dPt>
            <c:idx val="11"/>
            <c:invertIfNegative val="0"/>
            <c:bubble3D val="0"/>
            <c:spPr>
              <a:solidFill>
                <a:srgbClr val="C00000"/>
              </a:solidFill>
              <a:ln>
                <a:noFill/>
              </a:ln>
              <a:effectLst/>
            </c:spPr>
            <c:extLst xmlns:c16r2="http://schemas.microsoft.com/office/drawing/2015/06/chart">
              <c:ext xmlns:c16="http://schemas.microsoft.com/office/drawing/2014/chart" uri="{C3380CC4-5D6E-409C-BE32-E72D297353CC}">
                <c16:uniqueId val="{0000005F-57AC-4B0A-B50E-AC0504813F7A}"/>
              </c:ext>
            </c:extLst>
          </c:dPt>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Planilha1!$F$2:$F$13</c:f>
              <c:numCache>
                <c:formatCode>0"%"</c:formatCode>
                <c:ptCount val="12"/>
                <c:pt idx="0">
                  <c:v>11.55</c:v>
                </c:pt>
                <c:pt idx="1">
                  <c:v>10.38</c:v>
                </c:pt>
                <c:pt idx="2">
                  <c:v>9.57</c:v>
                </c:pt>
                <c:pt idx="3">
                  <c:v>7.96</c:v>
                </c:pt>
                <c:pt idx="4">
                  <c:v>60.99</c:v>
                </c:pt>
                <c:pt idx="5">
                  <c:v>61.66</c:v>
                </c:pt>
                <c:pt idx="6">
                  <c:v>57.9</c:v>
                </c:pt>
                <c:pt idx="7">
                  <c:v>58.88</c:v>
                </c:pt>
                <c:pt idx="8">
                  <c:v>27.46</c:v>
                </c:pt>
                <c:pt idx="9">
                  <c:v>27.96</c:v>
                </c:pt>
                <c:pt idx="10">
                  <c:v>32.520000000000003</c:v>
                </c:pt>
                <c:pt idx="11">
                  <c:v>33.159999999999997</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D5B5EC13-801B-4160-962B-1994524551BD}"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60-57AC-4B0A-B50E-AC0504813F7A}"/>
                </c:ext>
                <c:ext xmlns:c15="http://schemas.microsoft.com/office/drawing/2012/chart" uri="{CE6537A1-D6FC-4f65-9D91-7224C49458BB}">
                  <c15:dlblFieldTable/>
                  <c15:showDataLabelsRange val="1"/>
                </c:ext>
              </c:extLst>
            </c:dLbl>
            <c:dLbl>
              <c:idx val="1"/>
              <c:tx>
                <c:rich>
                  <a:bodyPr/>
                  <a:lstStyle/>
                  <a:p>
                    <a:fld id="{9DB9DA13-9DD6-405E-A8A9-79D232AB2E3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5D4DBB98-74BE-4A90-9948-473CF979F18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FDAFF09C-2A81-42FD-A15F-D18323B93D84}"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693D3F51-9748-4827-9E94-C44D76EF32E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BEA60B0-3B6A-4840-A27C-43D9DD4264A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2E1FA39-5F7C-402A-804B-662440224F7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A2260CD4-8EC2-4920-80BC-6EA9AE0D1A40}"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AD1CBC36-122A-400B-9E87-F81A51D498B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8D32F2DF-6CE7-41D3-AF6C-148CBFB154A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0"/>
              <c:tx>
                <c:rich>
                  <a:bodyPr/>
                  <a:lstStyle/>
                  <a:p>
                    <a:fld id="{0E0AA316-BCDA-4D49-9F90-E30EAD5FD69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1"/>
              <c:tx>
                <c:rich>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fld id="{D5ABA8F8-97DC-43F6-8E2B-E7786F1288C8}" type="CELLRANGE">
                      <a:rPr lang="pt-BR"/>
                      <a:pPr>
                        <a:defRPr sz="1400" b="1">
                          <a:latin typeface="Ebrima" panose="02000000000000000000" pitchFamily="2" charset="0"/>
                          <a:ea typeface="Ebrima" panose="02000000000000000000" pitchFamily="2" charset="0"/>
                          <a:cs typeface="Ebrima" panose="02000000000000000000" pitchFamily="2" charset="0"/>
                        </a:defRPr>
                      </a:pPr>
                      <a:t>[CELLRANGE]</a:t>
                    </a:fld>
                    <a:endParaRPr lang="pt-BR"/>
                  </a:p>
                </c:rich>
              </c:tx>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2022 - Já começou uma reserva</c:v>
                </c:pt>
                <c:pt idx="1">
                  <c:v>2023 - Já começou uma reserva</c:v>
                </c:pt>
                <c:pt idx="2">
                  <c:v>2024 - Já começou uma reserva</c:v>
                </c:pt>
                <c:pt idx="3">
                  <c:v>2025 - Já começou uma reserva</c:v>
                </c:pt>
                <c:pt idx="4">
                  <c:v>2022 - Não começou, mas pretende</c:v>
                </c:pt>
                <c:pt idx="5">
                  <c:v>2023 - Não começou, mas pretende</c:v>
                </c:pt>
                <c:pt idx="6">
                  <c:v>2024 - Não começou, mas pretende</c:v>
                </c:pt>
                <c:pt idx="7">
                  <c:v>2025 - Não começou, mas pretende</c:v>
                </c:pt>
                <c:pt idx="8">
                  <c:v>2022 - Não começou e não pretende</c:v>
                </c:pt>
                <c:pt idx="9">
                  <c:v>2023 - Não começou e não pretende</c:v>
                </c:pt>
                <c:pt idx="10">
                  <c:v>2024 - Não começou e não pretende</c:v>
                </c:pt>
                <c:pt idx="11">
                  <c:v>2025 - Não começou e não pretende</c:v>
                </c:pt>
              </c:strCache>
            </c:strRef>
          </c:cat>
          <c:val>
            <c:numRef>
              <c:f>Planilha1!$G$2:$G$13</c:f>
              <c:numCache>
                <c:formatCode>0.0</c:formatCode>
                <c:ptCount val="12"/>
                <c:pt idx="0">
                  <c:v>88.45</c:v>
                </c:pt>
                <c:pt idx="1">
                  <c:v>89.62</c:v>
                </c:pt>
                <c:pt idx="2">
                  <c:v>90.43</c:v>
                </c:pt>
                <c:pt idx="3">
                  <c:v>92.04</c:v>
                </c:pt>
                <c:pt idx="4">
                  <c:v>39.01</c:v>
                </c:pt>
                <c:pt idx="5">
                  <c:v>38.340000000000003</c:v>
                </c:pt>
                <c:pt idx="6">
                  <c:v>42.1</c:v>
                </c:pt>
                <c:pt idx="7">
                  <c:v>41.12</c:v>
                </c:pt>
                <c:pt idx="8">
                  <c:v>72.539999999999992</c:v>
                </c:pt>
                <c:pt idx="9">
                  <c:v>72.039999999999992</c:v>
                </c:pt>
                <c:pt idx="10">
                  <c:v>67.47999999999999</c:v>
                </c:pt>
                <c:pt idx="11">
                  <c:v>66.84</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Planilha1!$F$2:$F$13</c15:f>
                <c15:dlblRangeCache>
                  <c:ptCount val="12"/>
                  <c:pt idx="0">
                    <c:v>12%</c:v>
                  </c:pt>
                  <c:pt idx="1">
                    <c:v>10%</c:v>
                  </c:pt>
                  <c:pt idx="2">
                    <c:v>10%</c:v>
                  </c:pt>
                  <c:pt idx="3">
                    <c:v>8%</c:v>
                  </c:pt>
                  <c:pt idx="4">
                    <c:v>61%</c:v>
                  </c:pt>
                  <c:pt idx="5">
                    <c:v>62%</c:v>
                  </c:pt>
                  <c:pt idx="6">
                    <c:v>58%</c:v>
                  </c:pt>
                  <c:pt idx="7">
                    <c:v>59%</c:v>
                  </c:pt>
                  <c:pt idx="8">
                    <c:v>27%</c:v>
                  </c:pt>
                  <c:pt idx="9">
                    <c:v>28%</c:v>
                  </c:pt>
                  <c:pt idx="10">
                    <c:v>33%</c:v>
                  </c:pt>
                  <c:pt idx="11">
                    <c:v>33%</c:v>
                  </c:pt>
                </c15:dlblRangeCache>
              </c15:datalabelsRange>
            </c:ext>
          </c:extLst>
        </c:ser>
        <c:dLbls>
          <c:showLegendKey val="0"/>
          <c:showVal val="0"/>
          <c:showCatName val="0"/>
          <c:showSerName val="0"/>
          <c:showPercent val="0"/>
          <c:showBubbleSize val="0"/>
        </c:dLbls>
        <c:gapWidth val="50"/>
        <c:overlap val="100"/>
        <c:axId val="-1704620480"/>
        <c:axId val="-1704617216"/>
      </c:barChart>
      <c:catAx>
        <c:axId val="-1704620480"/>
        <c:scaling>
          <c:orientation val="maxMin"/>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704617216"/>
        <c:crosses val="autoZero"/>
        <c:auto val="1"/>
        <c:lblAlgn val="ctr"/>
        <c:lblOffset val="100"/>
        <c:noMultiLvlLbl val="0"/>
      </c:catAx>
      <c:valAx>
        <c:axId val="-1704617216"/>
        <c:scaling>
          <c:orientation val="minMax"/>
          <c:max val="3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704620480"/>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Já começou uma reserva para a aposentadoria</c:v>
                </c:pt>
                <c:pt idx="1">
                  <c:v>Ainda não começou uma reserva para a aposentadoria, mas pretende começar</c:v>
                </c:pt>
                <c:pt idx="2">
                  <c:v>Não começou uma reserva para a aposentadoria e não pretende começar</c:v>
                </c:pt>
              </c:strCache>
            </c:strRef>
          </c:cat>
          <c:val>
            <c:numRef>
              <c:f>Planilha1!$B$2:$B$4</c:f>
              <c:numCache>
                <c:formatCode>0"%"</c:formatCode>
                <c:ptCount val="3"/>
                <c:pt idx="0">
                  <c:v>16.07</c:v>
                </c:pt>
                <c:pt idx="1">
                  <c:v>56.76</c:v>
                </c:pt>
                <c:pt idx="2">
                  <c:v>27.17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Já começou uma reserva para a aposentadoria</c:v>
                </c:pt>
                <c:pt idx="1">
                  <c:v>Ainda não começou uma reserva para a aposentadoria, mas pretende começar</c:v>
                </c:pt>
                <c:pt idx="2">
                  <c:v>Não começou uma reserva para a aposentadoria e não pretende começar</c:v>
                </c:pt>
              </c:strCache>
            </c:strRef>
          </c:cat>
          <c:val>
            <c:numRef>
              <c:f>Planilha1!$C$2:$C$4</c:f>
              <c:numCache>
                <c:formatCode>0"%"</c:formatCode>
                <c:ptCount val="3"/>
                <c:pt idx="0">
                  <c:v>29.66</c:v>
                </c:pt>
                <c:pt idx="1">
                  <c:v>53.5</c:v>
                </c:pt>
                <c:pt idx="2">
                  <c:v>16.84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Já começou uma reserva para a aposentadoria</c:v>
                </c:pt>
                <c:pt idx="1">
                  <c:v>Ainda não começou uma reserva para a aposentadoria, mas pretende começar</c:v>
                </c:pt>
                <c:pt idx="2">
                  <c:v>Não começou uma reserva para a aposentadoria e não pretende começar</c:v>
                </c:pt>
              </c:strCache>
            </c:strRef>
          </c:cat>
          <c:val>
            <c:numRef>
              <c:f>Planilha1!$D$2:$D$4</c:f>
              <c:numCache>
                <c:formatCode>0"%"</c:formatCode>
                <c:ptCount val="3"/>
                <c:pt idx="0">
                  <c:v>13.91</c:v>
                </c:pt>
                <c:pt idx="1">
                  <c:v>59.29</c:v>
                </c:pt>
                <c:pt idx="2">
                  <c:v>26.8</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Já começou uma reserva para a aposentadoria</c:v>
                </c:pt>
                <c:pt idx="1">
                  <c:v>Ainda não começou uma reserva para a aposentadoria, mas pretende começar</c:v>
                </c:pt>
                <c:pt idx="2">
                  <c:v>Não começou uma reserva para a aposentadoria e não pretende começar</c:v>
                </c:pt>
              </c:strCache>
            </c:strRef>
          </c:cat>
          <c:val>
            <c:numRef>
              <c:f>Planilha1!$E$2:$E$4</c:f>
              <c:numCache>
                <c:formatCode>0"%"</c:formatCode>
                <c:ptCount val="3"/>
                <c:pt idx="0">
                  <c:v>7.33</c:v>
                </c:pt>
                <c:pt idx="1">
                  <c:v>55.34</c:v>
                </c:pt>
                <c:pt idx="2">
                  <c:v>37.33</c:v>
                </c:pt>
              </c:numCache>
            </c:numRef>
          </c:val>
          <c:extLst xmlns:c16r2="http://schemas.microsoft.com/office/drawing/2015/06/chart">
            <c:ext xmlns:c16="http://schemas.microsoft.com/office/drawing/2014/chart" uri="{C3380CC4-5D6E-409C-BE32-E72D297353CC}">
              <c16:uniqueId val="{00000001-D546-4B61-847A-F77F3B78BDAF}"/>
            </c:ext>
          </c:extLst>
        </c:ser>
        <c:dLbls>
          <c:dLblPos val="outEnd"/>
          <c:showLegendKey val="0"/>
          <c:showVal val="1"/>
          <c:showCatName val="0"/>
          <c:showSerName val="0"/>
          <c:showPercent val="0"/>
          <c:showBubbleSize val="0"/>
        </c:dLbls>
        <c:gapWidth val="100"/>
        <c:axId val="-1704616128"/>
        <c:axId val="-1704615584"/>
      </c:barChart>
      <c:catAx>
        <c:axId val="-17046161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04615584"/>
        <c:crosses val="autoZero"/>
        <c:auto val="1"/>
        <c:lblAlgn val="ctr"/>
        <c:lblOffset val="100"/>
        <c:noMultiLvlLbl val="0"/>
      </c:catAx>
      <c:valAx>
        <c:axId val="-1704615584"/>
        <c:scaling>
          <c:orientation val="minMax"/>
          <c:max val="120"/>
          <c:min val="0"/>
        </c:scaling>
        <c:delete val="1"/>
        <c:axPos val="l"/>
        <c:numFmt formatCode="0&quot;%&quot;" sourceLinked="1"/>
        <c:majorTickMark val="none"/>
        <c:minorTickMark val="none"/>
        <c:tickLblPos val="nextTo"/>
        <c:crossAx val="-170461612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70959937592063671"/>
        </c:manualLayout>
      </c:layout>
      <c:barChart>
        <c:barDir val="col"/>
        <c:grouping val="clustered"/>
        <c:varyColors val="0"/>
        <c:ser>
          <c:idx val="0"/>
          <c:order val="0"/>
          <c:tx>
            <c:strRef>
              <c:f>Planilha1!$B$1</c:f>
              <c:strCache>
                <c:ptCount val="1"/>
                <c:pt idx="0">
                  <c:v>2021</c:v>
                </c:pt>
              </c:strCache>
            </c:strRef>
          </c:tx>
          <c:spPr>
            <a:solidFill>
              <a:srgbClr val="DAE3F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Sim</c:v>
                </c:pt>
                <c:pt idx="1">
                  <c:v>Não</c:v>
                </c:pt>
                <c:pt idx="2">
                  <c:v>Não sabe</c:v>
                </c:pt>
                <c:pt idx="3">
                  <c:v>Recusa</c:v>
                </c:pt>
              </c:strCache>
            </c:strRef>
          </c:cat>
          <c:val>
            <c:numRef>
              <c:f>Planilha1!$B$2:$B$5</c:f>
              <c:numCache>
                <c:formatCode>0</c:formatCode>
                <c:ptCount val="4"/>
                <c:pt idx="0">
                  <c:v>3</c:v>
                </c:pt>
                <c:pt idx="1">
                  <c:v>88</c:v>
                </c:pt>
                <c:pt idx="2">
                  <c:v>1</c:v>
                </c:pt>
                <c:pt idx="3">
                  <c:v>8</c:v>
                </c:pt>
              </c:numCache>
            </c:numRef>
          </c:val>
          <c:extLst xmlns:c16r2="http://schemas.microsoft.com/office/drawing/2015/06/chart">
            <c:ext xmlns:c16="http://schemas.microsoft.com/office/drawing/2014/chart" uri="{C3380CC4-5D6E-409C-BE32-E72D297353CC}">
              <c16:uniqueId val="{00000000-CCDC-453D-B12D-103B903EF9BD}"/>
            </c:ext>
          </c:extLst>
        </c:ser>
        <c:ser>
          <c:idx val="1"/>
          <c:order val="1"/>
          <c:tx>
            <c:strRef>
              <c:f>Planilha1!$C$1</c:f>
              <c:strCache>
                <c:ptCount val="1"/>
                <c:pt idx="0">
                  <c:v>2022</c:v>
                </c:pt>
              </c:strCache>
            </c:strRef>
          </c:tx>
          <c:spPr>
            <a:solidFill>
              <a:srgbClr val="B4C7E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Sim</c:v>
                </c:pt>
                <c:pt idx="1">
                  <c:v>Não</c:v>
                </c:pt>
                <c:pt idx="2">
                  <c:v>Não sabe</c:v>
                </c:pt>
                <c:pt idx="3">
                  <c:v>Recusa</c:v>
                </c:pt>
              </c:strCache>
            </c:strRef>
          </c:cat>
          <c:val>
            <c:numRef>
              <c:f>Planilha1!$C$2:$C$5</c:f>
              <c:numCache>
                <c:formatCode>0</c:formatCode>
                <c:ptCount val="4"/>
                <c:pt idx="0">
                  <c:v>2</c:v>
                </c:pt>
                <c:pt idx="1">
                  <c:v>91</c:v>
                </c:pt>
                <c:pt idx="2">
                  <c:v>6</c:v>
                </c:pt>
                <c:pt idx="3">
                  <c:v>0</c:v>
                </c:pt>
              </c:numCache>
            </c:numRef>
          </c:val>
          <c:extLst xmlns:c16r2="http://schemas.microsoft.com/office/drawing/2015/06/chart">
            <c:ext xmlns:c16="http://schemas.microsoft.com/office/drawing/2014/chart" uri="{C3380CC4-5D6E-409C-BE32-E72D297353CC}">
              <c16:uniqueId val="{00000001-CCDC-453D-B12D-103B903EF9BD}"/>
            </c:ext>
          </c:extLst>
        </c:ser>
        <c:ser>
          <c:idx val="2"/>
          <c:order val="2"/>
          <c:tx>
            <c:strRef>
              <c:f>Planilha1!$D$1</c:f>
              <c:strCache>
                <c:ptCount val="1"/>
                <c:pt idx="0">
                  <c:v>2023</c:v>
                </c:pt>
              </c:strCache>
            </c:strRef>
          </c:tx>
          <c:spPr>
            <a:solidFill>
              <a:srgbClr val="8FAAD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Sim</c:v>
                </c:pt>
                <c:pt idx="1">
                  <c:v>Não</c:v>
                </c:pt>
                <c:pt idx="2">
                  <c:v>Não sabe</c:v>
                </c:pt>
                <c:pt idx="3">
                  <c:v>Recusa</c:v>
                </c:pt>
              </c:strCache>
            </c:strRef>
          </c:cat>
          <c:val>
            <c:numRef>
              <c:f>Planilha1!$D$2:$D$5</c:f>
              <c:numCache>
                <c:formatCode>0</c:formatCode>
                <c:ptCount val="4"/>
                <c:pt idx="0">
                  <c:v>2.0099999999999998</c:v>
                </c:pt>
                <c:pt idx="1">
                  <c:v>93.07</c:v>
                </c:pt>
                <c:pt idx="2">
                  <c:v>4.67</c:v>
                </c:pt>
                <c:pt idx="3">
                  <c:v>0.26</c:v>
                </c:pt>
              </c:numCache>
            </c:numRef>
          </c:val>
          <c:extLst xmlns:c16r2="http://schemas.microsoft.com/office/drawing/2015/06/chart">
            <c:ext xmlns:c16="http://schemas.microsoft.com/office/drawing/2014/chart" uri="{C3380CC4-5D6E-409C-BE32-E72D297353CC}">
              <c16:uniqueId val="{00000000-BE58-4E9A-A044-3BC39530B533}"/>
            </c:ext>
          </c:extLst>
        </c:ser>
        <c:ser>
          <c:idx val="3"/>
          <c:order val="3"/>
          <c:tx>
            <c:strRef>
              <c:f>Planilha1!$E$1</c:f>
              <c:strCache>
                <c:ptCount val="1"/>
                <c:pt idx="0">
                  <c:v>2024</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Sim</c:v>
                </c:pt>
                <c:pt idx="1">
                  <c:v>Não</c:v>
                </c:pt>
                <c:pt idx="2">
                  <c:v>Não sabe</c:v>
                </c:pt>
                <c:pt idx="3">
                  <c:v>Recusa</c:v>
                </c:pt>
              </c:strCache>
            </c:strRef>
          </c:cat>
          <c:val>
            <c:numRef>
              <c:f>Planilha1!$E$2:$E$5</c:f>
              <c:numCache>
                <c:formatCode>0</c:formatCode>
                <c:ptCount val="4"/>
                <c:pt idx="0">
                  <c:v>2.14</c:v>
                </c:pt>
                <c:pt idx="1">
                  <c:v>92.21</c:v>
                </c:pt>
                <c:pt idx="2">
                  <c:v>5.47</c:v>
                </c:pt>
                <c:pt idx="3">
                  <c:v>0.17</c:v>
                </c:pt>
              </c:numCache>
            </c:numRef>
          </c:val>
          <c:extLst xmlns:c16r2="http://schemas.microsoft.com/office/drawing/2015/06/chart">
            <c:ext xmlns:c16="http://schemas.microsoft.com/office/drawing/2014/chart" uri="{C3380CC4-5D6E-409C-BE32-E72D297353CC}">
              <c16:uniqueId val="{00000000-4358-4573-A014-E9E91341B750}"/>
            </c:ext>
          </c:extLst>
        </c:ser>
        <c:ser>
          <c:idx val="4"/>
          <c:order val="4"/>
          <c:tx>
            <c:strRef>
              <c:f>Planilha1!$F$1</c:f>
              <c:strCache>
                <c:ptCount val="1"/>
                <c:pt idx="0">
                  <c:v>2025</c:v>
                </c:pt>
              </c:strCache>
            </c:strRef>
          </c:tx>
          <c:spPr>
            <a:solidFill>
              <a:schemeClr val="accent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Sim</c:v>
                </c:pt>
                <c:pt idx="1">
                  <c:v>Não</c:v>
                </c:pt>
                <c:pt idx="2">
                  <c:v>Não sabe</c:v>
                </c:pt>
                <c:pt idx="3">
                  <c:v>Recusa</c:v>
                </c:pt>
              </c:strCache>
            </c:strRef>
          </c:cat>
          <c:val>
            <c:numRef>
              <c:f>Planilha1!$F$2:$F$5</c:f>
              <c:numCache>
                <c:formatCode>0</c:formatCode>
                <c:ptCount val="4"/>
                <c:pt idx="0">
                  <c:v>2</c:v>
                </c:pt>
                <c:pt idx="1">
                  <c:v>92.89</c:v>
                </c:pt>
                <c:pt idx="2">
                  <c:v>4.72</c:v>
                </c:pt>
                <c:pt idx="3">
                  <c:v>0.39</c:v>
                </c:pt>
              </c:numCache>
            </c:numRef>
          </c:val>
          <c:extLst xmlns:c16r2="http://schemas.microsoft.com/office/drawing/2015/06/chart">
            <c:ext xmlns:c16="http://schemas.microsoft.com/office/drawing/2014/chart" uri="{C3380CC4-5D6E-409C-BE32-E72D297353CC}">
              <c16:uniqueId val="{00000000-7F89-4084-9482-6C35D64CDF94}"/>
            </c:ext>
          </c:extLst>
        </c:ser>
        <c:dLbls>
          <c:dLblPos val="outEnd"/>
          <c:showLegendKey val="0"/>
          <c:showVal val="1"/>
          <c:showCatName val="0"/>
          <c:showSerName val="0"/>
          <c:showPercent val="0"/>
          <c:showBubbleSize val="0"/>
        </c:dLbls>
        <c:gapWidth val="60"/>
        <c:axId val="-1749929712"/>
        <c:axId val="-1749928080"/>
      </c:barChart>
      <c:catAx>
        <c:axId val="-1749929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8080"/>
        <c:crosses val="autoZero"/>
        <c:auto val="1"/>
        <c:lblAlgn val="ctr"/>
        <c:lblOffset val="100"/>
        <c:noMultiLvlLbl val="0"/>
      </c:catAx>
      <c:valAx>
        <c:axId val="-1749928080"/>
        <c:scaling>
          <c:orientation val="minMax"/>
          <c:max val="100"/>
          <c:min val="0"/>
        </c:scaling>
        <c:delete val="1"/>
        <c:axPos val="l"/>
        <c:numFmt formatCode="0" sourceLinked="1"/>
        <c:majorTickMark val="out"/>
        <c:minorTickMark val="none"/>
        <c:tickLblPos val="nextTo"/>
        <c:crossAx val="-174992971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295493529492934E-5"/>
          <c:y val="3.3030119828167719E-2"/>
          <c:w val="0.99416384662671098"/>
          <c:h val="0.96096440383943804"/>
        </c:manualLayout>
      </c:layout>
      <c:barChart>
        <c:barDir val="col"/>
        <c:grouping val="clustered"/>
        <c:varyColors val="0"/>
        <c:ser>
          <c:idx val="0"/>
          <c:order val="0"/>
          <c:tx>
            <c:strRef>
              <c:f>Planilha1!$B$1</c:f>
              <c:strCache>
                <c:ptCount val="1"/>
                <c:pt idx="0">
                  <c:v>2021</c:v>
                </c:pt>
              </c:strCache>
            </c:strRef>
          </c:tx>
          <c:spPr>
            <a:solidFill>
              <a:srgbClr val="FFEFE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Planilha1!$B$2:$B$9</c:f>
              <c:numCache>
                <c:formatCode>General</c:formatCode>
                <c:ptCount val="8"/>
                <c:pt idx="0">
                  <c:v>4</c:v>
                </c:pt>
                <c:pt idx="1">
                  <c:v>20</c:v>
                </c:pt>
                <c:pt idx="2">
                  <c:v>24</c:v>
                </c:pt>
                <c:pt idx="3" formatCode="0">
                  <c:v>19</c:v>
                </c:pt>
                <c:pt idx="4" formatCode="###0">
                  <c:v>8</c:v>
                </c:pt>
                <c:pt idx="5" formatCode="###0">
                  <c:v>2</c:v>
                </c:pt>
                <c:pt idx="6" formatCode="###0">
                  <c:v>6</c:v>
                </c:pt>
                <c:pt idx="7" formatCode="###0">
                  <c:v>18</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FFDDD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Planilha1!$C$2:$C$9</c:f>
              <c:numCache>
                <c:formatCode>General</c:formatCode>
                <c:ptCount val="8"/>
                <c:pt idx="0">
                  <c:v>5</c:v>
                </c:pt>
                <c:pt idx="1">
                  <c:v>19</c:v>
                </c:pt>
                <c:pt idx="2">
                  <c:v>25</c:v>
                </c:pt>
                <c:pt idx="3" formatCode="0">
                  <c:v>17</c:v>
                </c:pt>
                <c:pt idx="4" formatCode="0">
                  <c:v>6</c:v>
                </c:pt>
                <c:pt idx="5" formatCode="0">
                  <c:v>3</c:v>
                </c:pt>
                <c:pt idx="6" formatCode="0">
                  <c:v>8</c:v>
                </c:pt>
                <c:pt idx="7" formatCode="0">
                  <c:v>18</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FF797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Planilha1!$D$2:$D$9</c:f>
              <c:numCache>
                <c:formatCode>0</c:formatCode>
                <c:ptCount val="8"/>
                <c:pt idx="0">
                  <c:v>5.79</c:v>
                </c:pt>
                <c:pt idx="1">
                  <c:v>23.09</c:v>
                </c:pt>
                <c:pt idx="2">
                  <c:v>26.59</c:v>
                </c:pt>
                <c:pt idx="3">
                  <c:v>19.48</c:v>
                </c:pt>
                <c:pt idx="4">
                  <c:v>5.2700000000000005</c:v>
                </c:pt>
                <c:pt idx="5">
                  <c:v>3.41</c:v>
                </c:pt>
                <c:pt idx="6">
                  <c:v>5.41</c:v>
                </c:pt>
                <c:pt idx="7">
                  <c:v>10.97</c:v>
                </c:pt>
              </c:numCache>
            </c:numRef>
          </c:val>
          <c:extLst xmlns:c16r2="http://schemas.microsoft.com/office/drawing/2015/06/chart">
            <c:ext xmlns:c16="http://schemas.microsoft.com/office/drawing/2014/chart" uri="{C3380CC4-5D6E-409C-BE32-E72D297353CC}">
              <c16:uniqueId val="{00000000-1FB4-4B00-BA00-54957B037DAE}"/>
            </c:ext>
          </c:extLst>
        </c:ser>
        <c:ser>
          <c:idx val="3"/>
          <c:order val="3"/>
          <c:tx>
            <c:strRef>
              <c:f>Planilha1!$E$1</c:f>
              <c:strCache>
                <c:ptCount val="1"/>
                <c:pt idx="0">
                  <c:v>2024</c:v>
                </c:pt>
              </c:strCache>
            </c:strRef>
          </c:tx>
          <c:spPr>
            <a:solidFill>
              <a:srgbClr val="FE000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Planilha1!$E$2:$E$9</c:f>
              <c:numCache>
                <c:formatCode>0</c:formatCode>
                <c:ptCount val="8"/>
                <c:pt idx="0">
                  <c:v>6.38</c:v>
                </c:pt>
                <c:pt idx="1">
                  <c:v>23.62</c:v>
                </c:pt>
                <c:pt idx="2">
                  <c:v>26.79</c:v>
                </c:pt>
                <c:pt idx="3">
                  <c:v>18.41</c:v>
                </c:pt>
                <c:pt idx="4">
                  <c:v>5.83</c:v>
                </c:pt>
                <c:pt idx="5">
                  <c:v>3.42</c:v>
                </c:pt>
                <c:pt idx="6">
                  <c:v>5.57</c:v>
                </c:pt>
                <c:pt idx="7">
                  <c:v>9.98</c:v>
                </c:pt>
              </c:numCache>
            </c:numRef>
          </c:val>
          <c:extLst xmlns:c16r2="http://schemas.microsoft.com/office/drawing/2015/06/chart">
            <c:ext xmlns:c16="http://schemas.microsoft.com/office/drawing/2014/chart" uri="{C3380CC4-5D6E-409C-BE32-E72D297353CC}">
              <c16:uniqueId val="{00000000-DD94-4A21-B4FF-3FC6487C0F9F}"/>
            </c:ext>
          </c:extLst>
        </c:ser>
        <c:ser>
          <c:idx val="4"/>
          <c:order val="4"/>
          <c:tx>
            <c:strRef>
              <c:f>Planilha1!$F$1</c:f>
              <c:strCache>
                <c:ptCount val="1"/>
                <c:pt idx="0">
                  <c:v>2025</c:v>
                </c:pt>
              </c:strCache>
            </c:strRef>
          </c:tx>
          <c:spPr>
            <a:solidFill>
              <a:srgbClr val="C0000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Planilha1!$F$2:$F$9</c:f>
              <c:numCache>
                <c:formatCode>0</c:formatCode>
                <c:ptCount val="8"/>
                <c:pt idx="0">
                  <c:v>6.26</c:v>
                </c:pt>
                <c:pt idx="1">
                  <c:v>20.45</c:v>
                </c:pt>
                <c:pt idx="2">
                  <c:v>26.18</c:v>
                </c:pt>
                <c:pt idx="3">
                  <c:v>20.329999999999998</c:v>
                </c:pt>
                <c:pt idx="4">
                  <c:v>5.76</c:v>
                </c:pt>
                <c:pt idx="5">
                  <c:v>3.9</c:v>
                </c:pt>
                <c:pt idx="6">
                  <c:v>6.11</c:v>
                </c:pt>
                <c:pt idx="7">
                  <c:v>11</c:v>
                </c:pt>
              </c:numCache>
            </c:numRef>
          </c:val>
          <c:extLst xmlns:c16r2="http://schemas.microsoft.com/office/drawing/2015/06/chart">
            <c:ext xmlns:c16="http://schemas.microsoft.com/office/drawing/2014/chart" uri="{C3380CC4-5D6E-409C-BE32-E72D297353CC}">
              <c16:uniqueId val="{00000000-3365-4AEC-8A23-2657FBD67253}"/>
            </c:ext>
          </c:extLst>
        </c:ser>
        <c:dLbls>
          <c:dLblPos val="outEnd"/>
          <c:showLegendKey val="0"/>
          <c:showVal val="1"/>
          <c:showCatName val="0"/>
          <c:showSerName val="0"/>
          <c:showPercent val="0"/>
          <c:showBubbleSize val="0"/>
        </c:dLbls>
        <c:gapWidth val="67"/>
        <c:axId val="-1704619936"/>
        <c:axId val="-1704622112"/>
      </c:barChart>
      <c:catAx>
        <c:axId val="-17046199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04622112"/>
        <c:crosses val="autoZero"/>
        <c:auto val="1"/>
        <c:lblAlgn val="ctr"/>
        <c:lblOffset val="100"/>
        <c:noMultiLvlLbl val="0"/>
      </c:catAx>
      <c:valAx>
        <c:axId val="-1704622112"/>
        <c:scaling>
          <c:orientation val="minMax"/>
          <c:max val="120"/>
          <c:min val="0"/>
        </c:scaling>
        <c:delete val="1"/>
        <c:axPos val="l"/>
        <c:numFmt formatCode="General" sourceLinked="1"/>
        <c:majorTickMark val="none"/>
        <c:minorTickMark val="none"/>
        <c:tickLblPos val="nextTo"/>
        <c:crossAx val="-17046199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3295493529492934E-5"/>
          <c:y val="3.3030119828167719E-2"/>
          <c:w val="0.99416384662671098"/>
          <c:h val="0.96096440383943804"/>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Planilha1!$B$2:$B$9</c:f>
              <c:numCache>
                <c:formatCode>0"%"</c:formatCode>
                <c:ptCount val="8"/>
                <c:pt idx="0">
                  <c:v>6.26</c:v>
                </c:pt>
                <c:pt idx="1">
                  <c:v>20.45</c:v>
                </c:pt>
                <c:pt idx="2">
                  <c:v>26.18</c:v>
                </c:pt>
                <c:pt idx="3">
                  <c:v>20.329999999999998</c:v>
                </c:pt>
                <c:pt idx="4">
                  <c:v>5.76</c:v>
                </c:pt>
                <c:pt idx="5">
                  <c:v>3.9</c:v>
                </c:pt>
                <c:pt idx="6">
                  <c:v>6.11</c:v>
                </c:pt>
                <c:pt idx="7">
                  <c:v>11</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Planilha1!$C$2:$C$9</c:f>
              <c:numCache>
                <c:formatCode>0"%"</c:formatCode>
                <c:ptCount val="8"/>
                <c:pt idx="0">
                  <c:v>8.58</c:v>
                </c:pt>
                <c:pt idx="1">
                  <c:v>19.09</c:v>
                </c:pt>
                <c:pt idx="2">
                  <c:v>26.12</c:v>
                </c:pt>
                <c:pt idx="3">
                  <c:v>20.54</c:v>
                </c:pt>
                <c:pt idx="4">
                  <c:v>6.79</c:v>
                </c:pt>
                <c:pt idx="5">
                  <c:v>4.8</c:v>
                </c:pt>
                <c:pt idx="6">
                  <c:v>6.88</c:v>
                </c:pt>
                <c:pt idx="7">
                  <c:v>7.21</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Planilha1!$D$2:$D$9</c:f>
              <c:numCache>
                <c:formatCode>0"%"</c:formatCode>
                <c:ptCount val="8"/>
                <c:pt idx="0">
                  <c:v>6.48</c:v>
                </c:pt>
                <c:pt idx="1">
                  <c:v>20.88</c:v>
                </c:pt>
                <c:pt idx="2">
                  <c:v>26.78</c:v>
                </c:pt>
                <c:pt idx="3">
                  <c:v>18.940000000000001</c:v>
                </c:pt>
                <c:pt idx="4">
                  <c:v>6.51</c:v>
                </c:pt>
                <c:pt idx="5">
                  <c:v>3.54</c:v>
                </c:pt>
                <c:pt idx="6">
                  <c:v>6.26</c:v>
                </c:pt>
                <c:pt idx="7">
                  <c:v>10.6</c:v>
                </c:pt>
              </c:numCache>
            </c:numRef>
          </c:val>
          <c:extLst xmlns:c16r2="http://schemas.microsoft.com/office/drawing/2015/06/chart">
            <c:ext xmlns:c16="http://schemas.microsoft.com/office/drawing/2014/chart" uri="{C3380CC4-5D6E-409C-BE32-E72D297353CC}">
              <c16:uniqueId val="{00000000-1FB4-4B00-BA00-54957B037DAE}"/>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Até 49 anos</c:v>
                </c:pt>
                <c:pt idx="1">
                  <c:v>Entre 50 e 59 anos</c:v>
                </c:pt>
                <c:pt idx="2">
                  <c:v>Entre 60 e 63 anos</c:v>
                </c:pt>
                <c:pt idx="3">
                  <c:v>Entre 64 e 69 anos</c:v>
                </c:pt>
                <c:pt idx="4">
                  <c:v>Acima de 70 anos</c:v>
                </c:pt>
                <c:pt idx="5">
                  <c:v>Aposentado e continua trabalhando</c:v>
                </c:pt>
                <c:pt idx="6">
                  <c:v> Não pensa em aposentar</c:v>
                </c:pt>
                <c:pt idx="7">
                  <c:v> Não sabe</c:v>
                </c:pt>
              </c:strCache>
            </c:strRef>
          </c:cat>
          <c:val>
            <c:numRef>
              <c:f>Planilha1!$E$2:$E$9</c:f>
              <c:numCache>
                <c:formatCode>0"%"</c:formatCode>
                <c:ptCount val="8"/>
                <c:pt idx="0">
                  <c:v>3.7</c:v>
                </c:pt>
                <c:pt idx="1">
                  <c:v>20.97</c:v>
                </c:pt>
                <c:pt idx="2">
                  <c:v>25.18</c:v>
                </c:pt>
                <c:pt idx="3">
                  <c:v>22.58</c:v>
                </c:pt>
                <c:pt idx="4">
                  <c:v>3.49</c:v>
                </c:pt>
                <c:pt idx="5">
                  <c:v>3.7</c:v>
                </c:pt>
                <c:pt idx="6">
                  <c:v>5.14</c:v>
                </c:pt>
                <c:pt idx="7">
                  <c:v>15.23</c:v>
                </c:pt>
              </c:numCache>
            </c:numRef>
          </c:val>
          <c:extLst xmlns:c16r2="http://schemas.microsoft.com/office/drawing/2015/06/chart">
            <c:ext xmlns:c16="http://schemas.microsoft.com/office/drawing/2014/chart" uri="{C3380CC4-5D6E-409C-BE32-E72D297353CC}">
              <c16:uniqueId val="{00000000-DD94-4A21-B4FF-3FC6487C0F9F}"/>
            </c:ext>
          </c:extLst>
        </c:ser>
        <c:dLbls>
          <c:dLblPos val="outEnd"/>
          <c:showLegendKey val="0"/>
          <c:showVal val="1"/>
          <c:showCatName val="0"/>
          <c:showSerName val="0"/>
          <c:showPercent val="0"/>
          <c:showBubbleSize val="0"/>
        </c:dLbls>
        <c:gapWidth val="67"/>
        <c:axId val="-1704616672"/>
        <c:axId val="-1704618304"/>
      </c:barChart>
      <c:catAx>
        <c:axId val="-1704616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04618304"/>
        <c:crosses val="autoZero"/>
        <c:auto val="1"/>
        <c:lblAlgn val="ctr"/>
        <c:lblOffset val="100"/>
        <c:noMultiLvlLbl val="0"/>
      </c:catAx>
      <c:valAx>
        <c:axId val="-1704618304"/>
        <c:scaling>
          <c:orientation val="minMax"/>
          <c:max val="120"/>
          <c:min val="0"/>
        </c:scaling>
        <c:delete val="1"/>
        <c:axPos val="l"/>
        <c:numFmt formatCode="0&quot;%&quot;" sourceLinked="1"/>
        <c:majorTickMark val="none"/>
        <c:minorTickMark val="none"/>
        <c:tickLblPos val="nextTo"/>
        <c:crossAx val="-17046166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2021</c:v>
                </c:pt>
              </c:strCache>
            </c:strRef>
          </c:tx>
          <c:spPr>
            <a:solidFill>
              <a:srgbClr val="FFEFEF"/>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Plan1!$B$2:$B$9</c:f>
              <c:numCache>
                <c:formatCode>General</c:formatCode>
                <c:ptCount val="8"/>
                <c:pt idx="0">
                  <c:v>55</c:v>
                </c:pt>
                <c:pt idx="1">
                  <c:v>20</c:v>
                </c:pt>
                <c:pt idx="2">
                  <c:v>10</c:v>
                </c:pt>
                <c:pt idx="3">
                  <c:v>5</c:v>
                </c:pt>
                <c:pt idx="4">
                  <c:v>3</c:v>
                </c:pt>
                <c:pt idx="5">
                  <c:v>2</c:v>
                </c:pt>
                <c:pt idx="6">
                  <c:v>1</c:v>
                </c:pt>
                <c:pt idx="7">
                  <c:v>14</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2022</c:v>
                </c:pt>
              </c:strCache>
            </c:strRef>
          </c:tx>
          <c:spPr>
            <a:solidFill>
              <a:srgbClr val="FFDDDD"/>
            </a:solidFill>
          </c:spPr>
          <c:invertIfNegative val="0"/>
          <c:dLbls>
            <c:dLbl>
              <c:idx val="1"/>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Plan1!$C$2:$C$9</c:f>
              <c:numCache>
                <c:formatCode>General</c:formatCode>
                <c:ptCount val="8"/>
                <c:pt idx="0">
                  <c:v>51</c:v>
                </c:pt>
                <c:pt idx="1">
                  <c:v>22</c:v>
                </c:pt>
                <c:pt idx="2">
                  <c:v>12</c:v>
                </c:pt>
                <c:pt idx="3">
                  <c:v>6</c:v>
                </c:pt>
                <c:pt idx="4">
                  <c:v>4</c:v>
                </c:pt>
                <c:pt idx="5">
                  <c:v>2</c:v>
                </c:pt>
                <c:pt idx="6">
                  <c:v>2</c:v>
                </c:pt>
                <c:pt idx="7">
                  <c:v>13</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2023</c:v>
                </c:pt>
              </c:strCache>
            </c:strRef>
          </c:tx>
          <c:spPr>
            <a:solidFill>
              <a:srgbClr val="FF7979"/>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Plan1!$D$2:$D$9</c:f>
              <c:numCache>
                <c:formatCode>0</c:formatCode>
                <c:ptCount val="8"/>
                <c:pt idx="0">
                  <c:v>58.57</c:v>
                </c:pt>
                <c:pt idx="1">
                  <c:v>19.059999999999999</c:v>
                </c:pt>
                <c:pt idx="2">
                  <c:v>12.61</c:v>
                </c:pt>
                <c:pt idx="3">
                  <c:v>4.91</c:v>
                </c:pt>
                <c:pt idx="4">
                  <c:v>4.2699999999999996</c:v>
                </c:pt>
                <c:pt idx="5">
                  <c:v>1.54</c:v>
                </c:pt>
                <c:pt idx="6">
                  <c:v>1.1000000000000001</c:v>
                </c:pt>
                <c:pt idx="7">
                  <c:v>11.37</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2024</c:v>
                </c:pt>
              </c:strCache>
            </c:strRef>
          </c:tx>
          <c:spPr>
            <a:solidFill>
              <a:srgbClr val="FE0000"/>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Plan1!$E$2:$E$9</c:f>
              <c:numCache>
                <c:formatCode>0</c:formatCode>
                <c:ptCount val="8"/>
                <c:pt idx="0">
                  <c:v>57.34</c:v>
                </c:pt>
                <c:pt idx="1">
                  <c:v>18.170000000000002</c:v>
                </c:pt>
                <c:pt idx="2">
                  <c:v>14.63</c:v>
                </c:pt>
                <c:pt idx="3">
                  <c:v>4.5</c:v>
                </c:pt>
                <c:pt idx="4">
                  <c:v>4.13</c:v>
                </c:pt>
                <c:pt idx="5">
                  <c:v>1.25</c:v>
                </c:pt>
                <c:pt idx="6">
                  <c:v>1.44</c:v>
                </c:pt>
                <c:pt idx="7">
                  <c:v>10.85</c:v>
                </c:pt>
              </c:numCache>
            </c:numRef>
          </c:val>
          <c:extLst xmlns:c16r2="http://schemas.microsoft.com/office/drawing/2015/06/chart">
            <c:ext xmlns:c16="http://schemas.microsoft.com/office/drawing/2014/chart" uri="{C3380CC4-5D6E-409C-BE32-E72D297353CC}">
              <c16:uniqueId val="{00000002-0511-4D06-8E02-BF413F992120}"/>
            </c:ext>
          </c:extLst>
        </c:ser>
        <c:ser>
          <c:idx val="4"/>
          <c:order val="4"/>
          <c:tx>
            <c:strRef>
              <c:f>Plan1!$F$1</c:f>
              <c:strCache>
                <c:ptCount val="1"/>
                <c:pt idx="0">
                  <c:v>2025</c:v>
                </c:pt>
              </c:strCache>
            </c:strRef>
          </c:tx>
          <c:spPr>
            <a:solidFill>
              <a:srgbClr val="C00000"/>
            </a:solidFill>
          </c:spPr>
          <c:invertIfNegative val="0"/>
          <c:dLbls>
            <c:numFmt formatCode="0&quot;%&quot;" sourceLinked="0"/>
            <c:spPr>
              <a:noFill/>
              <a:ln>
                <a:noFill/>
              </a:ln>
              <a:effectLst/>
            </c:spPr>
            <c:txPr>
              <a:bodyPr wrap="square" lIns="38100" tIns="19050" rIns="38100" bIns="19050" anchor="ctr">
                <a:spAutoFit/>
              </a:bodyPr>
              <a:lstStyle/>
              <a:p>
                <a:pPr>
                  <a:defRPr sz="11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Plan1!$F$2:$F$9</c:f>
              <c:numCache>
                <c:formatCode>0</c:formatCode>
                <c:ptCount val="8"/>
                <c:pt idx="0">
                  <c:v>59.54</c:v>
                </c:pt>
                <c:pt idx="1">
                  <c:v>15.48</c:v>
                </c:pt>
                <c:pt idx="2">
                  <c:v>12.54</c:v>
                </c:pt>
                <c:pt idx="3">
                  <c:v>5.12</c:v>
                </c:pt>
                <c:pt idx="4">
                  <c:v>3.57</c:v>
                </c:pt>
                <c:pt idx="5">
                  <c:v>1.59</c:v>
                </c:pt>
                <c:pt idx="6">
                  <c:v>1.18</c:v>
                </c:pt>
                <c:pt idx="7">
                  <c:v>10.83</c:v>
                </c:pt>
              </c:numCache>
            </c:numRef>
          </c:val>
          <c:extLst xmlns:c16r2="http://schemas.microsoft.com/office/drawing/2015/06/chart">
            <c:ext xmlns:c16="http://schemas.microsoft.com/office/drawing/2014/chart" uri="{C3380CC4-5D6E-409C-BE32-E72D297353CC}">
              <c16:uniqueId val="{00000002-DAA9-474D-834A-DB020C02CBF2}"/>
            </c:ext>
          </c:extLst>
        </c:ser>
        <c:dLbls>
          <c:showLegendKey val="0"/>
          <c:showVal val="0"/>
          <c:showCatName val="0"/>
          <c:showSerName val="0"/>
          <c:showPercent val="0"/>
          <c:showBubbleSize val="0"/>
        </c:dLbls>
        <c:gapWidth val="60"/>
        <c:axId val="-1704625920"/>
        <c:axId val="-1704614496"/>
      </c:barChart>
      <c:catAx>
        <c:axId val="-1704625920"/>
        <c:scaling>
          <c:orientation val="maxMin"/>
        </c:scaling>
        <c:delete val="1"/>
        <c:axPos val="l"/>
        <c:numFmt formatCode="General" sourceLinked="1"/>
        <c:majorTickMark val="out"/>
        <c:minorTickMark val="none"/>
        <c:tickLblPos val="nextTo"/>
        <c:crossAx val="-1704614496"/>
        <c:crosses val="autoZero"/>
        <c:auto val="1"/>
        <c:lblAlgn val="ctr"/>
        <c:lblOffset val="100"/>
        <c:noMultiLvlLbl val="0"/>
      </c:catAx>
      <c:valAx>
        <c:axId val="-1704614496"/>
        <c:scaling>
          <c:orientation val="minMax"/>
          <c:max val="100"/>
          <c:min val="0"/>
        </c:scaling>
        <c:delete val="1"/>
        <c:axPos val="t"/>
        <c:numFmt formatCode="General" sourceLinked="1"/>
        <c:majorTickMark val="out"/>
        <c:minorTickMark val="none"/>
        <c:tickLblPos val="nextTo"/>
        <c:crossAx val="-170462592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2021</c:v>
                </c:pt>
              </c:strCache>
            </c:strRef>
          </c:tx>
          <c:spPr>
            <a:solidFill>
              <a:srgbClr val="FFEFEF"/>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Plan1!$B$2:$B$9</c:f>
              <c:numCache>
                <c:formatCode>General</c:formatCode>
                <c:ptCount val="8"/>
                <c:pt idx="0">
                  <c:v>50</c:v>
                </c:pt>
                <c:pt idx="1">
                  <c:v>18</c:v>
                </c:pt>
                <c:pt idx="2">
                  <c:v>8</c:v>
                </c:pt>
                <c:pt idx="3">
                  <c:v>3</c:v>
                </c:pt>
                <c:pt idx="4">
                  <c:v>2</c:v>
                </c:pt>
                <c:pt idx="5">
                  <c:v>1</c:v>
                </c:pt>
                <c:pt idx="6">
                  <c:v>1</c:v>
                </c:pt>
                <c:pt idx="7">
                  <c:v>14</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2022</c:v>
                </c:pt>
              </c:strCache>
            </c:strRef>
          </c:tx>
          <c:spPr>
            <a:solidFill>
              <a:srgbClr val="FFDDDD"/>
            </a:solidFill>
          </c:spPr>
          <c:invertIfNegative val="0"/>
          <c:dLbls>
            <c:dLbl>
              <c:idx val="1"/>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Plan1!$C$2:$C$9</c:f>
              <c:numCache>
                <c:formatCode>General</c:formatCode>
                <c:ptCount val="8"/>
                <c:pt idx="0">
                  <c:v>44</c:v>
                </c:pt>
                <c:pt idx="1">
                  <c:v>19</c:v>
                </c:pt>
                <c:pt idx="2">
                  <c:v>9</c:v>
                </c:pt>
                <c:pt idx="3">
                  <c:v>4</c:v>
                </c:pt>
                <c:pt idx="4">
                  <c:v>3</c:v>
                </c:pt>
                <c:pt idx="5">
                  <c:v>1</c:v>
                </c:pt>
                <c:pt idx="6">
                  <c:v>1</c:v>
                </c:pt>
                <c:pt idx="7">
                  <c:v>16</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2023</c:v>
                </c:pt>
              </c:strCache>
            </c:strRef>
          </c:tx>
          <c:spPr>
            <a:solidFill>
              <a:srgbClr val="FF7979"/>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Plan1!$D$2:$D$9</c:f>
              <c:numCache>
                <c:formatCode>0</c:formatCode>
                <c:ptCount val="8"/>
                <c:pt idx="0">
                  <c:v>50.22</c:v>
                </c:pt>
                <c:pt idx="1">
                  <c:v>16.52</c:v>
                </c:pt>
                <c:pt idx="2">
                  <c:v>9.57</c:v>
                </c:pt>
                <c:pt idx="3">
                  <c:v>3.21</c:v>
                </c:pt>
                <c:pt idx="4">
                  <c:v>3.22</c:v>
                </c:pt>
                <c:pt idx="5">
                  <c:v>1.1200000000000001</c:v>
                </c:pt>
                <c:pt idx="6">
                  <c:v>0.76</c:v>
                </c:pt>
                <c:pt idx="7">
                  <c:v>13.56</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2024</c:v>
                </c:pt>
              </c:strCache>
            </c:strRef>
          </c:tx>
          <c:spPr>
            <a:solidFill>
              <a:srgbClr val="FE0000"/>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Plan1!$E$2:$E$9</c:f>
              <c:numCache>
                <c:formatCode>0</c:formatCode>
                <c:ptCount val="8"/>
                <c:pt idx="0">
                  <c:v>51.02</c:v>
                </c:pt>
                <c:pt idx="1">
                  <c:v>15.32</c:v>
                </c:pt>
                <c:pt idx="2">
                  <c:v>11.48</c:v>
                </c:pt>
                <c:pt idx="3">
                  <c:v>3</c:v>
                </c:pt>
                <c:pt idx="4">
                  <c:v>3.1</c:v>
                </c:pt>
                <c:pt idx="5">
                  <c:v>0.89</c:v>
                </c:pt>
                <c:pt idx="6">
                  <c:v>1.25</c:v>
                </c:pt>
                <c:pt idx="7">
                  <c:v>11.97</c:v>
                </c:pt>
              </c:numCache>
            </c:numRef>
          </c:val>
          <c:extLst xmlns:c16r2="http://schemas.microsoft.com/office/drawing/2015/06/chart">
            <c:ext xmlns:c16="http://schemas.microsoft.com/office/drawing/2014/chart" uri="{C3380CC4-5D6E-409C-BE32-E72D297353CC}">
              <c16:uniqueId val="{00000002-E481-4C5A-BDAB-C40D13A08251}"/>
            </c:ext>
          </c:extLst>
        </c:ser>
        <c:ser>
          <c:idx val="4"/>
          <c:order val="4"/>
          <c:tx>
            <c:strRef>
              <c:f>Plan1!$F$1</c:f>
              <c:strCache>
                <c:ptCount val="1"/>
                <c:pt idx="0">
                  <c:v>2025</c:v>
                </c:pt>
              </c:strCache>
            </c:strRef>
          </c:tx>
          <c:spPr>
            <a:solidFill>
              <a:srgbClr val="C00000"/>
            </a:solidFill>
          </c:spPr>
          <c:invertIfNegative val="0"/>
          <c:dLbls>
            <c:numFmt formatCode="0&quot;%&quot;" sourceLinked="0"/>
            <c:spPr>
              <a:noFill/>
              <a:ln>
                <a:noFill/>
              </a:ln>
              <a:effectLst/>
            </c:spPr>
            <c:txPr>
              <a:bodyPr wrap="square" lIns="38100" tIns="19050" rIns="38100" bIns="19050" anchor="ctr">
                <a:spAutoFit/>
              </a:bodyPr>
              <a:lstStyle/>
              <a:p>
                <a:pPr>
                  <a:defRPr sz="11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Plan1!$F$2:$F$9</c:f>
              <c:numCache>
                <c:formatCode>0</c:formatCode>
                <c:ptCount val="8"/>
                <c:pt idx="0">
                  <c:v>54.73</c:v>
                </c:pt>
                <c:pt idx="1">
                  <c:v>13.63</c:v>
                </c:pt>
                <c:pt idx="2">
                  <c:v>10.38</c:v>
                </c:pt>
                <c:pt idx="3">
                  <c:v>3.45</c:v>
                </c:pt>
                <c:pt idx="4">
                  <c:v>2.9</c:v>
                </c:pt>
                <c:pt idx="5">
                  <c:v>1.33</c:v>
                </c:pt>
                <c:pt idx="6">
                  <c:v>1.05</c:v>
                </c:pt>
                <c:pt idx="7">
                  <c:v>11.13</c:v>
                </c:pt>
              </c:numCache>
            </c:numRef>
          </c:val>
          <c:extLst xmlns:c16r2="http://schemas.microsoft.com/office/drawing/2015/06/chart">
            <c:ext xmlns:c16="http://schemas.microsoft.com/office/drawing/2014/chart" uri="{C3380CC4-5D6E-409C-BE32-E72D297353CC}">
              <c16:uniqueId val="{00000002-5A42-4CB2-9D14-960179C081F9}"/>
            </c:ext>
          </c:extLst>
        </c:ser>
        <c:dLbls>
          <c:showLegendKey val="0"/>
          <c:showVal val="0"/>
          <c:showCatName val="0"/>
          <c:showSerName val="0"/>
          <c:showPercent val="0"/>
          <c:showBubbleSize val="0"/>
        </c:dLbls>
        <c:gapWidth val="60"/>
        <c:axId val="-1704622656"/>
        <c:axId val="-1704612864"/>
      </c:barChart>
      <c:catAx>
        <c:axId val="-1704622656"/>
        <c:scaling>
          <c:orientation val="maxMin"/>
        </c:scaling>
        <c:delete val="1"/>
        <c:axPos val="l"/>
        <c:numFmt formatCode="General" sourceLinked="1"/>
        <c:majorTickMark val="out"/>
        <c:minorTickMark val="none"/>
        <c:tickLblPos val="nextTo"/>
        <c:crossAx val="-1704612864"/>
        <c:crosses val="autoZero"/>
        <c:auto val="1"/>
        <c:lblAlgn val="ctr"/>
        <c:lblOffset val="100"/>
        <c:noMultiLvlLbl val="0"/>
      </c:catAx>
      <c:valAx>
        <c:axId val="-1704612864"/>
        <c:scaling>
          <c:orientation val="minMax"/>
          <c:max val="100"/>
          <c:min val="0"/>
        </c:scaling>
        <c:delete val="1"/>
        <c:axPos val="t"/>
        <c:numFmt formatCode="General" sourceLinked="1"/>
        <c:majorTickMark val="out"/>
        <c:minorTickMark val="none"/>
        <c:tickLblPos val="nextTo"/>
        <c:crossAx val="-170462265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Plan1!$B$2:$B$9</c:f>
              <c:numCache>
                <c:formatCode>0"%"</c:formatCode>
                <c:ptCount val="8"/>
                <c:pt idx="0">
                  <c:v>59.54</c:v>
                </c:pt>
                <c:pt idx="1">
                  <c:v>15.48</c:v>
                </c:pt>
                <c:pt idx="2">
                  <c:v>12.54</c:v>
                </c:pt>
                <c:pt idx="3">
                  <c:v>5.12</c:v>
                </c:pt>
                <c:pt idx="4">
                  <c:v>3.57</c:v>
                </c:pt>
                <c:pt idx="5">
                  <c:v>1.59</c:v>
                </c:pt>
                <c:pt idx="6">
                  <c:v>1.18</c:v>
                </c:pt>
                <c:pt idx="7">
                  <c:v>10.83</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Plan1!$C$2:$C$9</c:f>
              <c:numCache>
                <c:formatCode>0"%"</c:formatCode>
                <c:ptCount val="8"/>
                <c:pt idx="0">
                  <c:v>50.35</c:v>
                </c:pt>
                <c:pt idx="1">
                  <c:v>17.04</c:v>
                </c:pt>
                <c:pt idx="2">
                  <c:v>23.83</c:v>
                </c:pt>
                <c:pt idx="3">
                  <c:v>10.1</c:v>
                </c:pt>
                <c:pt idx="4">
                  <c:v>6.8</c:v>
                </c:pt>
                <c:pt idx="5">
                  <c:v>2.61</c:v>
                </c:pt>
                <c:pt idx="6">
                  <c:v>1.01</c:v>
                </c:pt>
                <c:pt idx="7">
                  <c:v>5.83</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Plan1!$D$2:$D$9</c:f>
              <c:numCache>
                <c:formatCode>0"%"</c:formatCode>
                <c:ptCount val="8"/>
                <c:pt idx="0">
                  <c:v>59.69</c:v>
                </c:pt>
                <c:pt idx="1">
                  <c:v>15.89</c:v>
                </c:pt>
                <c:pt idx="2">
                  <c:v>12.12</c:v>
                </c:pt>
                <c:pt idx="3">
                  <c:v>4.95</c:v>
                </c:pt>
                <c:pt idx="4">
                  <c:v>3.41</c:v>
                </c:pt>
                <c:pt idx="5">
                  <c:v>1.7</c:v>
                </c:pt>
                <c:pt idx="6">
                  <c:v>1.1100000000000001</c:v>
                </c:pt>
                <c:pt idx="7">
                  <c:v>9.86</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DE</c:v>
                </c:pt>
              </c:strCache>
            </c:strRef>
          </c:tx>
          <c:spPr>
            <a:solidFill>
              <a:srgbClr val="FE7537"/>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Plan1!$E$2:$E$9</c:f>
              <c:numCache>
                <c:formatCode>0"%"</c:formatCode>
                <c:ptCount val="8"/>
                <c:pt idx="0">
                  <c:v>67.73</c:v>
                </c:pt>
                <c:pt idx="1">
                  <c:v>13.33</c:v>
                </c:pt>
                <c:pt idx="2">
                  <c:v>2.88</c:v>
                </c:pt>
                <c:pt idx="3">
                  <c:v>0.84</c:v>
                </c:pt>
                <c:pt idx="4">
                  <c:v>0.88</c:v>
                </c:pt>
                <c:pt idx="5">
                  <c:v>0.45</c:v>
                </c:pt>
                <c:pt idx="6">
                  <c:v>1.45</c:v>
                </c:pt>
                <c:pt idx="7">
                  <c:v>17.14</c:v>
                </c:pt>
              </c:numCache>
            </c:numRef>
          </c:val>
          <c:extLst xmlns:c16r2="http://schemas.microsoft.com/office/drawing/2015/06/chart">
            <c:ext xmlns:c16="http://schemas.microsoft.com/office/drawing/2014/chart" uri="{C3380CC4-5D6E-409C-BE32-E72D297353CC}">
              <c16:uniqueId val="{00000002-0511-4D06-8E02-BF413F992120}"/>
            </c:ext>
          </c:extLst>
        </c:ser>
        <c:dLbls>
          <c:showLegendKey val="0"/>
          <c:showVal val="0"/>
          <c:showCatName val="0"/>
          <c:showSerName val="0"/>
          <c:showPercent val="0"/>
          <c:showBubbleSize val="0"/>
        </c:dLbls>
        <c:gapWidth val="60"/>
        <c:axId val="-1704619392"/>
        <c:axId val="-1704628096"/>
      </c:barChart>
      <c:catAx>
        <c:axId val="-1704619392"/>
        <c:scaling>
          <c:orientation val="maxMin"/>
        </c:scaling>
        <c:delete val="1"/>
        <c:axPos val="l"/>
        <c:numFmt formatCode="General" sourceLinked="1"/>
        <c:majorTickMark val="out"/>
        <c:minorTickMark val="none"/>
        <c:tickLblPos val="nextTo"/>
        <c:crossAx val="-1704628096"/>
        <c:crosses val="autoZero"/>
        <c:auto val="1"/>
        <c:lblAlgn val="ctr"/>
        <c:lblOffset val="100"/>
        <c:noMultiLvlLbl val="0"/>
      </c:catAx>
      <c:valAx>
        <c:axId val="-1704628096"/>
        <c:scaling>
          <c:orientation val="minMax"/>
          <c:max val="100"/>
          <c:min val="0"/>
        </c:scaling>
        <c:delete val="1"/>
        <c:axPos val="t"/>
        <c:numFmt formatCode="0&quot;%&quot;" sourceLinked="1"/>
        <c:majorTickMark val="out"/>
        <c:minorTickMark val="none"/>
        <c:tickLblPos val="nextTo"/>
        <c:crossAx val="-170461939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Plan1!$B$2:$B$9</c:f>
              <c:numCache>
                <c:formatCode>0"%"</c:formatCode>
                <c:ptCount val="8"/>
                <c:pt idx="0">
                  <c:v>54.73</c:v>
                </c:pt>
                <c:pt idx="1">
                  <c:v>13.63</c:v>
                </c:pt>
                <c:pt idx="2">
                  <c:v>10.38</c:v>
                </c:pt>
                <c:pt idx="3">
                  <c:v>3.45</c:v>
                </c:pt>
                <c:pt idx="4">
                  <c:v>2.9</c:v>
                </c:pt>
                <c:pt idx="5">
                  <c:v>1.33</c:v>
                </c:pt>
                <c:pt idx="6">
                  <c:v>1.05</c:v>
                </c:pt>
                <c:pt idx="7">
                  <c:v>11.13</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Plan1!$C$2:$C$9</c:f>
              <c:numCache>
                <c:formatCode>0"%"</c:formatCode>
                <c:ptCount val="8"/>
                <c:pt idx="0">
                  <c:v>43.25</c:v>
                </c:pt>
                <c:pt idx="1">
                  <c:v>14.3</c:v>
                </c:pt>
                <c:pt idx="2">
                  <c:v>19.79</c:v>
                </c:pt>
                <c:pt idx="3">
                  <c:v>6.93</c:v>
                </c:pt>
                <c:pt idx="4">
                  <c:v>5.56</c:v>
                </c:pt>
                <c:pt idx="5">
                  <c:v>1.84</c:v>
                </c:pt>
                <c:pt idx="6">
                  <c:v>0.86</c:v>
                </c:pt>
                <c:pt idx="7">
                  <c:v>6.53</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Plan1!$D$2:$D$9</c:f>
              <c:numCache>
                <c:formatCode>0"%"</c:formatCode>
                <c:ptCount val="8"/>
                <c:pt idx="0">
                  <c:v>55.51</c:v>
                </c:pt>
                <c:pt idx="1">
                  <c:v>14.07</c:v>
                </c:pt>
                <c:pt idx="2">
                  <c:v>9.99</c:v>
                </c:pt>
                <c:pt idx="3">
                  <c:v>3.32</c:v>
                </c:pt>
                <c:pt idx="4">
                  <c:v>2.87</c:v>
                </c:pt>
                <c:pt idx="5">
                  <c:v>1.57</c:v>
                </c:pt>
                <c:pt idx="6">
                  <c:v>0.98</c:v>
                </c:pt>
                <c:pt idx="7">
                  <c:v>10.02</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DE</c:v>
                </c:pt>
              </c:strCache>
            </c:strRef>
          </c:tx>
          <c:spPr>
            <a:solidFill>
              <a:srgbClr val="FE7537"/>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Do seu salário/ continuará trabalhando</c:v>
                </c:pt>
                <c:pt idx="2">
                  <c:v>Aplicações financeiras, como títulos públicos, mercado de ações, renda fixa, câmbio, poupança</c:v>
                </c:pt>
                <c:pt idx="3">
                  <c:v>Previdência privada</c:v>
                </c:pt>
                <c:pt idx="4">
                  <c:v>Aluguel dos imóveis que possui</c:v>
                </c:pt>
                <c:pt idx="5">
                  <c:v>Das economias que possui/ do que guardou/ reserva de dinheiro (do que guardar/ economizar)</c:v>
                </c:pt>
                <c:pt idx="6">
                  <c:v>Família/ Filhos no sustento</c:v>
                </c:pt>
                <c:pt idx="7">
                  <c:v>NÃO SABE</c:v>
                </c:pt>
              </c:strCache>
            </c:strRef>
          </c:cat>
          <c:val>
            <c:numRef>
              <c:f>Plan1!$E$2:$E$9</c:f>
              <c:numCache>
                <c:formatCode>0"%"</c:formatCode>
                <c:ptCount val="8"/>
                <c:pt idx="0">
                  <c:v>63.94</c:v>
                </c:pt>
                <c:pt idx="1">
                  <c:v>12.24</c:v>
                </c:pt>
                <c:pt idx="2">
                  <c:v>2.38</c:v>
                </c:pt>
                <c:pt idx="3">
                  <c:v>0.49</c:v>
                </c:pt>
                <c:pt idx="4">
                  <c:v>0.49</c:v>
                </c:pt>
                <c:pt idx="5">
                  <c:v>0.45</c:v>
                </c:pt>
                <c:pt idx="6">
                  <c:v>1.34</c:v>
                </c:pt>
                <c:pt idx="7">
                  <c:v>17.32</c:v>
                </c:pt>
              </c:numCache>
            </c:numRef>
          </c:val>
          <c:extLst xmlns:c16r2="http://schemas.microsoft.com/office/drawing/2015/06/chart">
            <c:ext xmlns:c16="http://schemas.microsoft.com/office/drawing/2014/chart" uri="{C3380CC4-5D6E-409C-BE32-E72D297353CC}">
              <c16:uniqueId val="{00000002-E481-4C5A-BDAB-C40D13A08251}"/>
            </c:ext>
          </c:extLst>
        </c:ser>
        <c:dLbls>
          <c:showLegendKey val="0"/>
          <c:showVal val="0"/>
          <c:showCatName val="0"/>
          <c:showSerName val="0"/>
          <c:showPercent val="0"/>
          <c:showBubbleSize val="0"/>
        </c:dLbls>
        <c:gapWidth val="60"/>
        <c:axId val="-1704615040"/>
        <c:axId val="-1704625376"/>
      </c:barChart>
      <c:catAx>
        <c:axId val="-1704615040"/>
        <c:scaling>
          <c:orientation val="maxMin"/>
        </c:scaling>
        <c:delete val="1"/>
        <c:axPos val="l"/>
        <c:numFmt formatCode="General" sourceLinked="1"/>
        <c:majorTickMark val="out"/>
        <c:minorTickMark val="none"/>
        <c:tickLblPos val="nextTo"/>
        <c:crossAx val="-1704625376"/>
        <c:crosses val="autoZero"/>
        <c:auto val="1"/>
        <c:lblAlgn val="ctr"/>
        <c:lblOffset val="100"/>
        <c:noMultiLvlLbl val="0"/>
      </c:catAx>
      <c:valAx>
        <c:axId val="-1704625376"/>
        <c:scaling>
          <c:orientation val="minMax"/>
          <c:max val="100"/>
          <c:min val="0"/>
        </c:scaling>
        <c:delete val="1"/>
        <c:axPos val="t"/>
        <c:numFmt formatCode="0&quot;%&quot;" sourceLinked="1"/>
        <c:majorTickMark val="out"/>
        <c:minorTickMark val="none"/>
        <c:tickLblPos val="nextTo"/>
        <c:crossAx val="-170461504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2021</c:v>
                </c:pt>
              </c:strCache>
            </c:strRef>
          </c:tx>
          <c:spPr>
            <a:solidFill>
              <a:srgbClr val="DBF9E3"/>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Plan1!$B$2:$B$9</c:f>
              <c:numCache>
                <c:formatCode>General</c:formatCode>
                <c:ptCount val="8"/>
                <c:pt idx="0">
                  <c:v>92</c:v>
                </c:pt>
                <c:pt idx="1">
                  <c:v>3</c:v>
                </c:pt>
                <c:pt idx="2">
                  <c:v>1</c:v>
                </c:pt>
                <c:pt idx="3">
                  <c:v>3</c:v>
                </c:pt>
                <c:pt idx="4">
                  <c:v>1</c:v>
                </c:pt>
                <c:pt idx="5">
                  <c:v>0</c:v>
                </c:pt>
                <c:pt idx="6">
                  <c:v>2</c:v>
                </c:pt>
                <c:pt idx="7">
                  <c:v>3</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2022</c:v>
                </c:pt>
              </c:strCache>
            </c:strRef>
          </c:tx>
          <c:spPr>
            <a:solidFill>
              <a:srgbClr val="C6F6D3"/>
            </a:solidFill>
          </c:spPr>
          <c:invertIfNegative val="0"/>
          <c:dLbls>
            <c:dLbl>
              <c:idx val="3"/>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Plan1!$C$2:$C$9</c:f>
              <c:numCache>
                <c:formatCode>General</c:formatCode>
                <c:ptCount val="8"/>
                <c:pt idx="0">
                  <c:v>90</c:v>
                </c:pt>
                <c:pt idx="1">
                  <c:v>3</c:v>
                </c:pt>
                <c:pt idx="2">
                  <c:v>3</c:v>
                </c:pt>
                <c:pt idx="3">
                  <c:v>4</c:v>
                </c:pt>
                <c:pt idx="4">
                  <c:v>2</c:v>
                </c:pt>
                <c:pt idx="5">
                  <c:v>1</c:v>
                </c:pt>
                <c:pt idx="6">
                  <c:v>1</c:v>
                </c:pt>
                <c:pt idx="7">
                  <c:v>4</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2023</c:v>
                </c:pt>
              </c:strCache>
            </c:strRef>
          </c:tx>
          <c:spPr>
            <a:solidFill>
              <a:srgbClr val="73E992"/>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Plan1!$D$2:$D$9</c:f>
              <c:numCache>
                <c:formatCode>0</c:formatCode>
                <c:ptCount val="8"/>
                <c:pt idx="0">
                  <c:v>93</c:v>
                </c:pt>
                <c:pt idx="1">
                  <c:v>4</c:v>
                </c:pt>
                <c:pt idx="2">
                  <c:v>2</c:v>
                </c:pt>
                <c:pt idx="3">
                  <c:v>4</c:v>
                </c:pt>
                <c:pt idx="4">
                  <c:v>2</c:v>
                </c:pt>
                <c:pt idx="5">
                  <c:v>1</c:v>
                </c:pt>
                <c:pt idx="6">
                  <c:v>2</c:v>
                </c:pt>
                <c:pt idx="7">
                  <c:v>1</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2024</c:v>
                </c:pt>
              </c:strCache>
            </c:strRef>
          </c:tx>
          <c:spPr>
            <a:solidFill>
              <a:srgbClr val="23DD5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Plan1!$E$2:$E$9</c:f>
              <c:numCache>
                <c:formatCode>0</c:formatCode>
                <c:ptCount val="8"/>
                <c:pt idx="0">
                  <c:v>92.54</c:v>
                </c:pt>
                <c:pt idx="1">
                  <c:v>4.17</c:v>
                </c:pt>
                <c:pt idx="2">
                  <c:v>2.95</c:v>
                </c:pt>
                <c:pt idx="3">
                  <c:v>2.96</c:v>
                </c:pt>
                <c:pt idx="4">
                  <c:v>1.32</c:v>
                </c:pt>
                <c:pt idx="5">
                  <c:v>0.97</c:v>
                </c:pt>
                <c:pt idx="6">
                  <c:v>1.77</c:v>
                </c:pt>
                <c:pt idx="7">
                  <c:v>1.86</c:v>
                </c:pt>
              </c:numCache>
            </c:numRef>
          </c:val>
          <c:extLst xmlns:c16r2="http://schemas.microsoft.com/office/drawing/2015/06/chart">
            <c:ext xmlns:c16="http://schemas.microsoft.com/office/drawing/2014/chart" uri="{C3380CC4-5D6E-409C-BE32-E72D297353CC}">
              <c16:uniqueId val="{00000002-7D3F-4770-9118-BEE982C32C0B}"/>
            </c:ext>
          </c:extLst>
        </c:ser>
        <c:ser>
          <c:idx val="4"/>
          <c:order val="4"/>
          <c:tx>
            <c:strRef>
              <c:f>Plan1!$F$1</c:f>
              <c:strCache>
                <c:ptCount val="1"/>
                <c:pt idx="0">
                  <c:v>2025</c:v>
                </c:pt>
              </c:strCache>
            </c:strRef>
          </c:tx>
          <c:spPr>
            <a:solidFill>
              <a:srgbClr val="00B050"/>
            </a:solidFill>
          </c:spPr>
          <c:invertIfNegative val="0"/>
          <c:dLbls>
            <c:numFmt formatCode="0&quot;%&quot;" sourceLinked="0"/>
            <c:spPr>
              <a:noFill/>
              <a:ln>
                <a:noFill/>
              </a:ln>
              <a:effectLst/>
            </c:spPr>
            <c:txPr>
              <a:bodyPr wrap="square" lIns="38100" tIns="19050" rIns="38100" bIns="19050" anchor="ctr">
                <a:spAutoFit/>
              </a:bodyPr>
              <a:lstStyle/>
              <a:p>
                <a:pPr>
                  <a:defRPr sz="11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Plan1!$F$2:$F$9</c:f>
              <c:numCache>
                <c:formatCode>0</c:formatCode>
                <c:ptCount val="8"/>
                <c:pt idx="0">
                  <c:v>92.85</c:v>
                </c:pt>
                <c:pt idx="1">
                  <c:v>3.17</c:v>
                </c:pt>
                <c:pt idx="2">
                  <c:v>2.11</c:v>
                </c:pt>
                <c:pt idx="3">
                  <c:v>1.34</c:v>
                </c:pt>
                <c:pt idx="4">
                  <c:v>1.3</c:v>
                </c:pt>
                <c:pt idx="5">
                  <c:v>0.69</c:v>
                </c:pt>
                <c:pt idx="6">
                  <c:v>0.65</c:v>
                </c:pt>
                <c:pt idx="7">
                  <c:v>1.75</c:v>
                </c:pt>
              </c:numCache>
            </c:numRef>
          </c:val>
          <c:extLst xmlns:c16r2="http://schemas.microsoft.com/office/drawing/2015/06/chart">
            <c:ext xmlns:c16="http://schemas.microsoft.com/office/drawing/2014/chart" uri="{C3380CC4-5D6E-409C-BE32-E72D297353CC}">
              <c16:uniqueId val="{00000003-5D50-40F2-B93C-FD6B79E67C47}"/>
            </c:ext>
          </c:extLst>
        </c:ser>
        <c:dLbls>
          <c:showLegendKey val="0"/>
          <c:showVal val="0"/>
          <c:showCatName val="0"/>
          <c:showSerName val="0"/>
          <c:showPercent val="0"/>
          <c:showBubbleSize val="0"/>
        </c:dLbls>
        <c:gapWidth val="80"/>
        <c:axId val="-1704613408"/>
        <c:axId val="-1704621568"/>
      </c:barChart>
      <c:catAx>
        <c:axId val="-1704613408"/>
        <c:scaling>
          <c:orientation val="maxMin"/>
        </c:scaling>
        <c:delete val="1"/>
        <c:axPos val="l"/>
        <c:numFmt formatCode="General" sourceLinked="1"/>
        <c:majorTickMark val="out"/>
        <c:minorTickMark val="none"/>
        <c:tickLblPos val="nextTo"/>
        <c:crossAx val="-1704621568"/>
        <c:crosses val="autoZero"/>
        <c:auto val="1"/>
        <c:lblAlgn val="ctr"/>
        <c:lblOffset val="100"/>
        <c:noMultiLvlLbl val="0"/>
      </c:catAx>
      <c:valAx>
        <c:axId val="-1704621568"/>
        <c:scaling>
          <c:orientation val="minMax"/>
          <c:max val="100"/>
          <c:min val="0"/>
        </c:scaling>
        <c:delete val="1"/>
        <c:axPos val="t"/>
        <c:numFmt formatCode="General" sourceLinked="1"/>
        <c:majorTickMark val="out"/>
        <c:minorTickMark val="none"/>
        <c:tickLblPos val="nextTo"/>
        <c:crossAx val="-170461340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2021</c:v>
                </c:pt>
              </c:strCache>
            </c:strRef>
          </c:tx>
          <c:spPr>
            <a:solidFill>
              <a:srgbClr val="DBF9E3"/>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Plan1!$B$2:$B$9</c:f>
              <c:numCache>
                <c:formatCode>General</c:formatCode>
                <c:ptCount val="8"/>
                <c:pt idx="0">
                  <c:v>88</c:v>
                </c:pt>
                <c:pt idx="1">
                  <c:v>3</c:v>
                </c:pt>
                <c:pt idx="2">
                  <c:v>1</c:v>
                </c:pt>
                <c:pt idx="3">
                  <c:v>2</c:v>
                </c:pt>
                <c:pt idx="4">
                  <c:v>1</c:v>
                </c:pt>
                <c:pt idx="5">
                  <c:v>0</c:v>
                </c:pt>
                <c:pt idx="6">
                  <c:v>1</c:v>
                </c:pt>
                <c:pt idx="7">
                  <c:v>3</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2022</c:v>
                </c:pt>
              </c:strCache>
            </c:strRef>
          </c:tx>
          <c:spPr>
            <a:solidFill>
              <a:srgbClr val="C6F6D3"/>
            </a:solidFill>
          </c:spPr>
          <c:invertIfNegative val="0"/>
          <c:dLbls>
            <c:dLbl>
              <c:idx val="3"/>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Plan1!$C$2:$C$9</c:f>
              <c:numCache>
                <c:formatCode>General</c:formatCode>
                <c:ptCount val="8"/>
                <c:pt idx="0">
                  <c:v>86</c:v>
                </c:pt>
                <c:pt idx="1">
                  <c:v>2</c:v>
                </c:pt>
                <c:pt idx="2">
                  <c:v>1</c:v>
                </c:pt>
                <c:pt idx="3">
                  <c:v>2</c:v>
                </c:pt>
                <c:pt idx="4">
                  <c:v>1</c:v>
                </c:pt>
                <c:pt idx="5">
                  <c:v>1</c:v>
                </c:pt>
                <c:pt idx="6">
                  <c:v>0</c:v>
                </c:pt>
                <c:pt idx="7">
                  <c:v>5</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2023</c:v>
                </c:pt>
              </c:strCache>
            </c:strRef>
          </c:tx>
          <c:spPr>
            <a:solidFill>
              <a:srgbClr val="73E992"/>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Plan1!$D$2:$D$9</c:f>
              <c:numCache>
                <c:formatCode>0</c:formatCode>
                <c:ptCount val="8"/>
                <c:pt idx="0">
                  <c:v>88</c:v>
                </c:pt>
                <c:pt idx="1">
                  <c:v>3</c:v>
                </c:pt>
                <c:pt idx="2">
                  <c:v>1</c:v>
                </c:pt>
                <c:pt idx="3">
                  <c:v>3</c:v>
                </c:pt>
                <c:pt idx="4">
                  <c:v>1</c:v>
                </c:pt>
                <c:pt idx="5">
                  <c:v>0</c:v>
                </c:pt>
                <c:pt idx="6">
                  <c:v>1</c:v>
                </c:pt>
                <c:pt idx="7">
                  <c:v>3</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2024</c:v>
                </c:pt>
              </c:strCache>
            </c:strRef>
          </c:tx>
          <c:spPr>
            <a:solidFill>
              <a:srgbClr val="23DD5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Plan1!$E$2:$E$9</c:f>
              <c:numCache>
                <c:formatCode>0</c:formatCode>
                <c:ptCount val="8"/>
                <c:pt idx="0">
                  <c:v>87.71</c:v>
                </c:pt>
                <c:pt idx="1">
                  <c:v>3.07</c:v>
                </c:pt>
                <c:pt idx="2">
                  <c:v>1.43</c:v>
                </c:pt>
                <c:pt idx="3">
                  <c:v>1.54</c:v>
                </c:pt>
                <c:pt idx="4">
                  <c:v>0.91</c:v>
                </c:pt>
                <c:pt idx="5">
                  <c:v>0.5</c:v>
                </c:pt>
                <c:pt idx="6">
                  <c:v>1.04</c:v>
                </c:pt>
                <c:pt idx="7">
                  <c:v>2.59</c:v>
                </c:pt>
              </c:numCache>
            </c:numRef>
          </c:val>
          <c:extLst xmlns:c16r2="http://schemas.microsoft.com/office/drawing/2015/06/chart">
            <c:ext xmlns:c16="http://schemas.microsoft.com/office/drawing/2014/chart" uri="{C3380CC4-5D6E-409C-BE32-E72D297353CC}">
              <c16:uniqueId val="{00000002-AE4E-48EE-8A19-F38E697B8DCC}"/>
            </c:ext>
          </c:extLst>
        </c:ser>
        <c:ser>
          <c:idx val="4"/>
          <c:order val="4"/>
          <c:tx>
            <c:strRef>
              <c:f>Plan1!$F$1</c:f>
              <c:strCache>
                <c:ptCount val="1"/>
                <c:pt idx="0">
                  <c:v>2025</c:v>
                </c:pt>
              </c:strCache>
            </c:strRef>
          </c:tx>
          <c:spPr>
            <a:solidFill>
              <a:srgbClr val="00B050"/>
            </a:solidFill>
          </c:spPr>
          <c:invertIfNegative val="0"/>
          <c:dLbls>
            <c:numFmt formatCode="0&quot;%&quot;" sourceLinked="0"/>
            <c:spPr>
              <a:noFill/>
              <a:ln>
                <a:noFill/>
              </a:ln>
              <a:effectLst/>
            </c:spPr>
            <c:txPr>
              <a:bodyPr wrap="square" lIns="38100" tIns="19050" rIns="38100" bIns="19050" anchor="ctr">
                <a:spAutoFit/>
              </a:bodyPr>
              <a:lstStyle/>
              <a:p>
                <a:pPr>
                  <a:defRPr sz="11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Plan1!$F$2:$F$9</c:f>
              <c:numCache>
                <c:formatCode>0</c:formatCode>
                <c:ptCount val="8"/>
                <c:pt idx="0">
                  <c:v>90.7</c:v>
                </c:pt>
                <c:pt idx="1">
                  <c:v>2.84</c:v>
                </c:pt>
                <c:pt idx="2">
                  <c:v>1.3</c:v>
                </c:pt>
                <c:pt idx="3">
                  <c:v>0.91</c:v>
                </c:pt>
                <c:pt idx="4">
                  <c:v>0.88</c:v>
                </c:pt>
                <c:pt idx="5">
                  <c:v>0.14000000000000001</c:v>
                </c:pt>
                <c:pt idx="6">
                  <c:v>0.36</c:v>
                </c:pt>
                <c:pt idx="7">
                  <c:v>1.93</c:v>
                </c:pt>
              </c:numCache>
            </c:numRef>
          </c:val>
          <c:extLst xmlns:c16r2="http://schemas.microsoft.com/office/drawing/2015/06/chart">
            <c:ext xmlns:c16="http://schemas.microsoft.com/office/drawing/2014/chart" uri="{C3380CC4-5D6E-409C-BE32-E72D297353CC}">
              <c16:uniqueId val="{00000002-F349-4DDC-AC5A-54338A09A249}"/>
            </c:ext>
          </c:extLst>
        </c:ser>
        <c:dLbls>
          <c:showLegendKey val="0"/>
          <c:showVal val="0"/>
          <c:showCatName val="0"/>
          <c:showSerName val="0"/>
          <c:showPercent val="0"/>
          <c:showBubbleSize val="0"/>
        </c:dLbls>
        <c:gapWidth val="80"/>
        <c:axId val="-1704627552"/>
        <c:axId val="-1704627008"/>
      </c:barChart>
      <c:catAx>
        <c:axId val="-1704627552"/>
        <c:scaling>
          <c:orientation val="maxMin"/>
        </c:scaling>
        <c:delete val="1"/>
        <c:axPos val="l"/>
        <c:numFmt formatCode="General" sourceLinked="1"/>
        <c:majorTickMark val="out"/>
        <c:minorTickMark val="none"/>
        <c:tickLblPos val="nextTo"/>
        <c:crossAx val="-1704627008"/>
        <c:crosses val="autoZero"/>
        <c:auto val="1"/>
        <c:lblAlgn val="ctr"/>
        <c:lblOffset val="100"/>
        <c:noMultiLvlLbl val="0"/>
      </c:catAx>
      <c:valAx>
        <c:axId val="-1704627008"/>
        <c:scaling>
          <c:orientation val="minMax"/>
          <c:max val="100"/>
          <c:min val="0"/>
        </c:scaling>
        <c:delete val="1"/>
        <c:axPos val="t"/>
        <c:numFmt formatCode="General" sourceLinked="1"/>
        <c:majorTickMark val="out"/>
        <c:minorTickMark val="none"/>
        <c:tickLblPos val="nextTo"/>
        <c:crossAx val="-170462755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Plan1!$B$2:$B$9</c:f>
              <c:numCache>
                <c:formatCode>0"%"</c:formatCode>
                <c:ptCount val="8"/>
                <c:pt idx="0">
                  <c:v>92.85</c:v>
                </c:pt>
                <c:pt idx="1">
                  <c:v>3.17</c:v>
                </c:pt>
                <c:pt idx="2">
                  <c:v>2.11</c:v>
                </c:pt>
                <c:pt idx="3">
                  <c:v>1.34</c:v>
                </c:pt>
                <c:pt idx="4">
                  <c:v>1.3</c:v>
                </c:pt>
                <c:pt idx="5">
                  <c:v>0.69</c:v>
                </c:pt>
                <c:pt idx="6">
                  <c:v>0.65</c:v>
                </c:pt>
                <c:pt idx="7">
                  <c:v>1.75</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AB</c:v>
                </c:pt>
              </c:strCache>
            </c:strRef>
          </c:tx>
          <c:spPr>
            <a:solidFill>
              <a:srgbClr val="00B0F0"/>
            </a:solidFill>
          </c:spPr>
          <c:invertIfNegative val="0"/>
          <c:dLbls>
            <c:dLbl>
              <c:idx val="3"/>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Plan1!$C$2:$C$9</c:f>
              <c:numCache>
                <c:formatCode>0"%"</c:formatCode>
                <c:ptCount val="8"/>
                <c:pt idx="0">
                  <c:v>91.36</c:v>
                </c:pt>
                <c:pt idx="1">
                  <c:v>6.72</c:v>
                </c:pt>
                <c:pt idx="2">
                  <c:v>5.84</c:v>
                </c:pt>
                <c:pt idx="3">
                  <c:v>1.3</c:v>
                </c:pt>
                <c:pt idx="4">
                  <c:v>2.62</c:v>
                </c:pt>
                <c:pt idx="5">
                  <c:v>2.21</c:v>
                </c:pt>
                <c:pt idx="6">
                  <c:v>1.4</c:v>
                </c:pt>
                <c:pt idx="7">
                  <c:v>0.57999999999999996</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Plan1!$D$2:$D$9</c:f>
              <c:numCache>
                <c:formatCode>0"%"</c:formatCode>
                <c:ptCount val="8"/>
                <c:pt idx="0">
                  <c:v>95.49</c:v>
                </c:pt>
                <c:pt idx="1">
                  <c:v>2.09</c:v>
                </c:pt>
                <c:pt idx="2">
                  <c:v>1.8</c:v>
                </c:pt>
                <c:pt idx="3">
                  <c:v>1.36</c:v>
                </c:pt>
                <c:pt idx="4">
                  <c:v>1.4</c:v>
                </c:pt>
                <c:pt idx="5">
                  <c:v>0.53</c:v>
                </c:pt>
                <c:pt idx="6">
                  <c:v>0.61</c:v>
                </c:pt>
                <c:pt idx="7">
                  <c:v>0.28000000000000003</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DE</c:v>
                </c:pt>
              </c:strCache>
            </c:strRef>
          </c:tx>
          <c:spPr>
            <a:solidFill>
              <a:srgbClr val="FE7537"/>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Plan1!$E$2:$E$9</c:f>
              <c:numCache>
                <c:formatCode>0"%"</c:formatCode>
                <c:ptCount val="8"/>
                <c:pt idx="0">
                  <c:v>90.46</c:v>
                </c:pt>
                <c:pt idx="1">
                  <c:v>2.4500000000000002</c:v>
                </c:pt>
                <c:pt idx="2">
                  <c:v>0.35</c:v>
                </c:pt>
                <c:pt idx="3">
                  <c:v>1.33</c:v>
                </c:pt>
                <c:pt idx="4">
                  <c:v>0.4</c:v>
                </c:pt>
                <c:pt idx="5">
                  <c:v>0</c:v>
                </c:pt>
                <c:pt idx="6">
                  <c:v>0.27</c:v>
                </c:pt>
                <c:pt idx="7">
                  <c:v>4.24</c:v>
                </c:pt>
              </c:numCache>
            </c:numRef>
          </c:val>
          <c:extLst xmlns:c16r2="http://schemas.microsoft.com/office/drawing/2015/06/chart">
            <c:ext xmlns:c16="http://schemas.microsoft.com/office/drawing/2014/chart" uri="{C3380CC4-5D6E-409C-BE32-E72D297353CC}">
              <c16:uniqueId val="{00000002-7D3F-4770-9118-BEE982C32C0B}"/>
            </c:ext>
          </c:extLst>
        </c:ser>
        <c:dLbls>
          <c:showLegendKey val="0"/>
          <c:showVal val="0"/>
          <c:showCatName val="0"/>
          <c:showSerName val="0"/>
          <c:showPercent val="0"/>
          <c:showBubbleSize val="0"/>
        </c:dLbls>
        <c:gapWidth val="80"/>
        <c:axId val="-1704621024"/>
        <c:axId val="-1704626464"/>
      </c:barChart>
      <c:catAx>
        <c:axId val="-1704621024"/>
        <c:scaling>
          <c:orientation val="maxMin"/>
        </c:scaling>
        <c:delete val="1"/>
        <c:axPos val="l"/>
        <c:numFmt formatCode="General" sourceLinked="1"/>
        <c:majorTickMark val="out"/>
        <c:minorTickMark val="none"/>
        <c:tickLblPos val="nextTo"/>
        <c:crossAx val="-1704626464"/>
        <c:crosses val="autoZero"/>
        <c:auto val="1"/>
        <c:lblAlgn val="ctr"/>
        <c:lblOffset val="100"/>
        <c:noMultiLvlLbl val="0"/>
      </c:catAx>
      <c:valAx>
        <c:axId val="-1704626464"/>
        <c:scaling>
          <c:orientation val="minMax"/>
          <c:max val="100"/>
          <c:min val="0"/>
        </c:scaling>
        <c:delete val="1"/>
        <c:axPos val="t"/>
        <c:numFmt formatCode="0&quot;%&quot;" sourceLinked="1"/>
        <c:majorTickMark val="out"/>
        <c:minorTickMark val="none"/>
        <c:tickLblPos val="nextTo"/>
        <c:crossAx val="-170462102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4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823456278491533E-2"/>
          <c:y val="3.9485395349994082E-2"/>
          <c:w val="0.78703321292517858"/>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Plan1!$B$2:$B$9</c:f>
              <c:numCache>
                <c:formatCode>0"%"</c:formatCode>
                <c:ptCount val="8"/>
                <c:pt idx="0">
                  <c:v>90.7</c:v>
                </c:pt>
                <c:pt idx="1">
                  <c:v>2.84</c:v>
                </c:pt>
                <c:pt idx="2">
                  <c:v>1.3</c:v>
                </c:pt>
                <c:pt idx="3">
                  <c:v>0.91</c:v>
                </c:pt>
                <c:pt idx="4">
                  <c:v>0.88</c:v>
                </c:pt>
                <c:pt idx="5">
                  <c:v>0.14000000000000001</c:v>
                </c:pt>
                <c:pt idx="6">
                  <c:v>0.36</c:v>
                </c:pt>
                <c:pt idx="7">
                  <c:v>1.93</c:v>
                </c:pt>
              </c:numCache>
            </c:numRef>
          </c:val>
          <c:extLst xmlns:c16r2="http://schemas.microsoft.com/office/drawing/2015/06/chart">
            <c:ext xmlns:c16="http://schemas.microsoft.com/office/drawing/2014/chart" uri="{C3380CC4-5D6E-409C-BE32-E72D297353CC}">
              <c16:uniqueId val="{00000000-A748-4C7B-A882-5F86B48CDAE8}"/>
            </c:ext>
          </c:extLst>
        </c:ser>
        <c:ser>
          <c:idx val="1"/>
          <c:order val="1"/>
          <c:tx>
            <c:strRef>
              <c:f>Plan1!$C$1</c:f>
              <c:strCache>
                <c:ptCount val="1"/>
                <c:pt idx="0">
                  <c:v>AB</c:v>
                </c:pt>
              </c:strCache>
            </c:strRef>
          </c:tx>
          <c:spPr>
            <a:solidFill>
              <a:srgbClr val="00B0F0"/>
            </a:solidFill>
          </c:spPr>
          <c:invertIfNegative val="0"/>
          <c:dLbls>
            <c:dLbl>
              <c:idx val="3"/>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nchorCtr="0"/>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Plan1!$C$2:$C$9</c:f>
              <c:numCache>
                <c:formatCode>0"%"</c:formatCode>
                <c:ptCount val="8"/>
                <c:pt idx="0">
                  <c:v>88.5</c:v>
                </c:pt>
                <c:pt idx="1">
                  <c:v>5.13</c:v>
                </c:pt>
                <c:pt idx="2">
                  <c:v>2.5099999999999998</c:v>
                </c:pt>
                <c:pt idx="3">
                  <c:v>0.6</c:v>
                </c:pt>
                <c:pt idx="4">
                  <c:v>2.0099999999999998</c:v>
                </c:pt>
                <c:pt idx="5">
                  <c:v>0.67</c:v>
                </c:pt>
                <c:pt idx="6">
                  <c:v>0</c:v>
                </c:pt>
                <c:pt idx="7">
                  <c:v>0.57999999999999996</c:v>
                </c:pt>
              </c:numCache>
            </c:numRef>
          </c:val>
          <c:extLst xmlns:c16r2="http://schemas.microsoft.com/office/drawing/2015/06/chart">
            <c:ext xmlns:c16="http://schemas.microsoft.com/office/drawing/2014/chart" uri="{C3380CC4-5D6E-409C-BE32-E72D297353CC}">
              <c16:uniqueId val="{00000003-A748-4C7B-A882-5F86B48CDAE8}"/>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Plan1!$D$2:$D$9</c:f>
              <c:numCache>
                <c:formatCode>0"%"</c:formatCode>
                <c:ptCount val="8"/>
                <c:pt idx="0">
                  <c:v>92.35</c:v>
                </c:pt>
                <c:pt idx="1">
                  <c:v>2.09</c:v>
                </c:pt>
                <c:pt idx="2">
                  <c:v>1.8</c:v>
                </c:pt>
                <c:pt idx="3">
                  <c:v>1.1200000000000001</c:v>
                </c:pt>
                <c:pt idx="4">
                  <c:v>1.06</c:v>
                </c:pt>
                <c:pt idx="5">
                  <c:v>0</c:v>
                </c:pt>
                <c:pt idx="6">
                  <c:v>0.61</c:v>
                </c:pt>
                <c:pt idx="7">
                  <c:v>0.28000000000000003</c:v>
                </c:pt>
              </c:numCache>
            </c:numRef>
          </c:val>
          <c:extLst xmlns:c16r2="http://schemas.microsoft.com/office/drawing/2015/06/chart">
            <c:ext xmlns:c16="http://schemas.microsoft.com/office/drawing/2014/chart" uri="{C3380CC4-5D6E-409C-BE32-E72D297353CC}">
              <c16:uniqueId val="{00000002-7834-4633-98B5-2638C41DD095}"/>
            </c:ext>
          </c:extLst>
        </c:ser>
        <c:ser>
          <c:idx val="3"/>
          <c:order val="3"/>
          <c:tx>
            <c:strRef>
              <c:f>Plan1!$E$1</c:f>
              <c:strCache>
                <c:ptCount val="1"/>
                <c:pt idx="0">
                  <c:v>DE</c:v>
                </c:pt>
              </c:strCache>
            </c:strRef>
          </c:tx>
          <c:spPr>
            <a:solidFill>
              <a:srgbClr val="FE7537"/>
            </a:solidFill>
          </c:spPr>
          <c:invertIfNegative val="0"/>
          <c:dLbls>
            <c:numFmt formatCode="0&quot;%&quot;" sourceLinked="0"/>
            <c:spPr>
              <a:noFill/>
              <a:ln>
                <a:noFill/>
              </a:ln>
              <a:effectLst/>
            </c:spPr>
            <c:txPr>
              <a:bodyPr wrap="square" lIns="38100" tIns="19050" rIns="38100" bIns="19050" anchor="ctr">
                <a:spAutoFit/>
              </a:bodyPr>
              <a:lstStyle/>
              <a:p>
                <a:pPr>
                  <a:defRPr sz="9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Plan1!$A$2:$A$9</c:f>
              <c:strCache>
                <c:ptCount val="8"/>
                <c:pt idx="0">
                  <c:v>Previdência pública (INSS)</c:v>
                </c:pt>
                <c:pt idx="1">
                  <c:v>Previdência privada </c:v>
                </c:pt>
                <c:pt idx="2">
                  <c:v>Aluguel dos imóveis que possui </c:v>
                </c:pt>
                <c:pt idx="3">
                  <c:v>Do trabalho/ bicos que faz/ da própria / meu suor</c:v>
                </c:pt>
                <c:pt idx="4">
                  <c:v>Pensão/ pensão do marido </c:v>
                </c:pt>
                <c:pt idx="5">
                  <c:v>Aplicações financeiras, como títulos públicos, mercado de ações, renda fixa, câmbio, poupança</c:v>
                </c:pt>
                <c:pt idx="6">
                  <c:v>Família/ Filhos no sustento</c:v>
                </c:pt>
                <c:pt idx="7">
                  <c:v>NÃO SABE</c:v>
                </c:pt>
              </c:strCache>
            </c:strRef>
          </c:cat>
          <c:val>
            <c:numRef>
              <c:f>Plan1!$E$2:$E$9</c:f>
              <c:numCache>
                <c:formatCode>0"%"</c:formatCode>
                <c:ptCount val="8"/>
                <c:pt idx="0">
                  <c:v>89.97</c:v>
                </c:pt>
                <c:pt idx="1">
                  <c:v>2.4500000000000002</c:v>
                </c:pt>
                <c:pt idx="2">
                  <c:v>0</c:v>
                </c:pt>
                <c:pt idx="3">
                  <c:v>0.83</c:v>
                </c:pt>
                <c:pt idx="4">
                  <c:v>0</c:v>
                </c:pt>
                <c:pt idx="5">
                  <c:v>0</c:v>
                </c:pt>
                <c:pt idx="6">
                  <c:v>0.27</c:v>
                </c:pt>
                <c:pt idx="7">
                  <c:v>4.74</c:v>
                </c:pt>
              </c:numCache>
            </c:numRef>
          </c:val>
          <c:extLst xmlns:c16r2="http://schemas.microsoft.com/office/drawing/2015/06/chart">
            <c:ext xmlns:c16="http://schemas.microsoft.com/office/drawing/2014/chart" uri="{C3380CC4-5D6E-409C-BE32-E72D297353CC}">
              <c16:uniqueId val="{00000002-AE4E-48EE-8A19-F38E697B8DCC}"/>
            </c:ext>
          </c:extLst>
        </c:ser>
        <c:dLbls>
          <c:showLegendKey val="0"/>
          <c:showVal val="0"/>
          <c:showCatName val="0"/>
          <c:showSerName val="0"/>
          <c:showPercent val="0"/>
          <c:showBubbleSize val="0"/>
        </c:dLbls>
        <c:gapWidth val="80"/>
        <c:axId val="-1704618848"/>
        <c:axId val="-1722560976"/>
      </c:barChart>
      <c:catAx>
        <c:axId val="-1704618848"/>
        <c:scaling>
          <c:orientation val="maxMin"/>
        </c:scaling>
        <c:delete val="1"/>
        <c:axPos val="l"/>
        <c:numFmt formatCode="General" sourceLinked="1"/>
        <c:majorTickMark val="out"/>
        <c:minorTickMark val="none"/>
        <c:tickLblPos val="nextTo"/>
        <c:crossAx val="-1722560976"/>
        <c:crosses val="autoZero"/>
        <c:auto val="1"/>
        <c:lblAlgn val="ctr"/>
        <c:lblOffset val="100"/>
        <c:noMultiLvlLbl val="0"/>
      </c:catAx>
      <c:valAx>
        <c:axId val="-1722560976"/>
        <c:scaling>
          <c:orientation val="minMax"/>
          <c:max val="100"/>
          <c:min val="0"/>
        </c:scaling>
        <c:delete val="1"/>
        <c:axPos val="t"/>
        <c:numFmt formatCode="0&quot;%&quot;" sourceLinked="1"/>
        <c:majorTickMark val="out"/>
        <c:minorTickMark val="none"/>
        <c:tickLblPos val="nextTo"/>
        <c:crossAx val="-170461884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98058380445979132"/>
          <c:h val="0.62490666932972772"/>
        </c:manualLayout>
      </c:layout>
      <c:barChart>
        <c:barDir val="col"/>
        <c:grouping val="percentStacked"/>
        <c:varyColors val="0"/>
        <c:ser>
          <c:idx val="0"/>
          <c:order val="0"/>
          <c:tx>
            <c:strRef>
              <c:f>Plan1!$B$1</c:f>
              <c:strCache>
                <c:ptCount val="1"/>
                <c:pt idx="0">
                  <c:v>Classe 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28</c:v>
                </c:pt>
                <c:pt idx="1">
                  <c:v>28</c:v>
                </c:pt>
                <c:pt idx="2">
                  <c:v>28.9</c:v>
                </c:pt>
                <c:pt idx="3">
                  <c:v>29.59</c:v>
                </c:pt>
                <c:pt idx="4">
                  <c:v>28.4</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Classe C</c:v>
                </c:pt>
              </c:strCache>
            </c:strRef>
          </c:tx>
          <c:spPr>
            <a:solidFill>
              <a:srgbClr val="FFE044"/>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33F-4D26-830B-E2AF4BBEEB86}"/>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B33F-4D26-830B-E2AF4BBEEB86}"/>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47</c:v>
                </c:pt>
                <c:pt idx="1">
                  <c:v>48</c:v>
                </c:pt>
                <c:pt idx="2" formatCode="0">
                  <c:v>46.71</c:v>
                </c:pt>
                <c:pt idx="3" formatCode="0">
                  <c:v>46.48</c:v>
                </c:pt>
                <c:pt idx="4" formatCode="0">
                  <c:v>46.99</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Classe B</c:v>
                </c:pt>
              </c:strCache>
            </c:strRef>
          </c:tx>
          <c:spPr>
            <a:solidFill>
              <a:srgbClr val="B3EB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22</c:v>
                </c:pt>
                <c:pt idx="1">
                  <c:v>21</c:v>
                </c:pt>
                <c:pt idx="2" formatCode="0">
                  <c:v>21.53</c:v>
                </c:pt>
                <c:pt idx="3" formatCode="0">
                  <c:v>20.89</c:v>
                </c:pt>
                <c:pt idx="4" formatCode="0">
                  <c:v>21.47</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Classe A</c:v>
                </c:pt>
              </c:strCache>
            </c:strRef>
          </c:tx>
          <c:spPr>
            <a:solidFill>
              <a:srgbClr val="4FD1FF"/>
            </a:solidFill>
            <a:ln>
              <a:noFill/>
            </a:ln>
            <a:effectLst/>
          </c:spPr>
          <c:invertIfNegative val="0"/>
          <c:dLbls>
            <c:numFmt formatCode="0&quot;%&quot;" sourceLinked="0"/>
            <c:spPr>
              <a:solidFill>
                <a:srgbClr val="4FD1FF"/>
              </a:solid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3</c:v>
                </c:pt>
                <c:pt idx="1">
                  <c:v>3</c:v>
                </c:pt>
                <c:pt idx="2" formatCode="0">
                  <c:v>2.86</c:v>
                </c:pt>
                <c:pt idx="3" formatCode="0">
                  <c:v>3.04</c:v>
                </c:pt>
                <c:pt idx="4" formatCode="0">
                  <c:v>3.13</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120"/>
        <c:overlap val="100"/>
        <c:axId val="-1749936240"/>
        <c:axId val="-1749929168"/>
      </c:barChart>
      <c:catAx>
        <c:axId val="-174993624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9168"/>
        <c:crosses val="autoZero"/>
        <c:auto val="1"/>
        <c:lblAlgn val="ctr"/>
        <c:lblOffset val="100"/>
        <c:noMultiLvlLbl val="0"/>
      </c:catAx>
      <c:valAx>
        <c:axId val="-1749929168"/>
        <c:scaling>
          <c:orientation val="minMax"/>
        </c:scaling>
        <c:delete val="1"/>
        <c:axPos val="l"/>
        <c:numFmt formatCode="0%" sourceLinked="1"/>
        <c:majorTickMark val="out"/>
        <c:minorTickMark val="none"/>
        <c:tickLblPos val="nextTo"/>
        <c:crossAx val="-174993624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5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Plan1!$B$1</c:f>
              <c:strCache>
                <c:ptCount val="1"/>
                <c:pt idx="0">
                  <c:v>2025</c:v>
                </c:pt>
              </c:strCache>
            </c:strRef>
          </c:tx>
          <c:spPr>
            <a:solidFill>
              <a:schemeClr val="accent1"/>
            </a:solidFill>
            <a:ln>
              <a:noFill/>
            </a:ln>
            <a:effectLst/>
          </c:spPr>
          <c:invertIfNegative val="0"/>
          <c:dPt>
            <c:idx val="0"/>
            <c:invertIfNegative val="0"/>
            <c:bubble3D val="0"/>
            <c:spPr>
              <a:solidFill>
                <a:srgbClr val="0070C0"/>
              </a:solidFill>
              <a:ln>
                <a:noFill/>
              </a:ln>
              <a:effectLst/>
            </c:spPr>
            <c:extLst xmlns:c16r2="http://schemas.microsoft.com/office/drawing/2015/06/chart">
              <c:ext xmlns:c16="http://schemas.microsoft.com/office/drawing/2014/chart" uri="{C3380CC4-5D6E-409C-BE32-E72D297353CC}">
                <c16:uniqueId val="{00000001-CF42-40D0-AAB1-C2E7C99BCF0A}"/>
              </c:ext>
            </c:extLst>
          </c:dPt>
          <c:dPt>
            <c:idx val="1"/>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3-CF42-40D0-AAB1-C2E7C99BCF0A}"/>
              </c:ext>
            </c:extLst>
          </c:dPt>
          <c:dPt>
            <c:idx val="2"/>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05-CF42-40D0-AAB1-C2E7C99BCF0A}"/>
              </c:ext>
            </c:extLst>
          </c:dPt>
          <c:dPt>
            <c:idx val="3"/>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07-CF42-40D0-AAB1-C2E7C99BCF0A}"/>
              </c:ext>
            </c:extLst>
          </c:dPt>
          <c:dLbls>
            <c:numFmt formatCode="0&quot;%&quot;" sourceLinked="0"/>
            <c:spPr>
              <a:noFill/>
              <a:ln>
                <a:noFill/>
              </a:ln>
              <a:effectLst/>
            </c:spPr>
            <c:txPr>
              <a:bodyPr rot="0" spcFirstLastPara="1" vertOverflow="ellipsis" vert="horz" wrap="square" anchor="ctr" anchorCtr="1"/>
              <a:lstStyle/>
              <a:p>
                <a:pPr>
                  <a:defRPr sz="16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População</c:v>
                </c:pt>
                <c:pt idx="1">
                  <c:v>Classe AB</c:v>
                </c:pt>
                <c:pt idx="2">
                  <c:v>Classe C</c:v>
                </c:pt>
                <c:pt idx="3">
                  <c:v>Classe DE</c:v>
                </c:pt>
              </c:strCache>
            </c:strRef>
          </c:cat>
          <c:val>
            <c:numRef>
              <c:f>Plan1!$B$2:$B$5</c:f>
              <c:numCache>
                <c:formatCode>0</c:formatCode>
                <c:ptCount val="4"/>
                <c:pt idx="0">
                  <c:v>92.85</c:v>
                </c:pt>
                <c:pt idx="1">
                  <c:v>91.36</c:v>
                </c:pt>
                <c:pt idx="2">
                  <c:v>95.49</c:v>
                </c:pt>
                <c:pt idx="3">
                  <c:v>90.46</c:v>
                </c:pt>
              </c:numCache>
            </c:numRef>
          </c:val>
          <c:extLst xmlns:c16r2="http://schemas.microsoft.com/office/drawing/2015/06/chart">
            <c:ext xmlns:c16="http://schemas.microsoft.com/office/drawing/2014/chart" uri="{C3380CC4-5D6E-409C-BE32-E72D297353CC}">
              <c16:uniqueId val="{00000008-CF42-40D0-AAB1-C2E7C99BCF0A}"/>
            </c:ext>
          </c:extLst>
        </c:ser>
        <c:dLbls>
          <c:showLegendKey val="0"/>
          <c:showVal val="0"/>
          <c:showCatName val="0"/>
          <c:showSerName val="0"/>
          <c:showPercent val="0"/>
          <c:showBubbleSize val="0"/>
        </c:dLbls>
        <c:gapWidth val="50"/>
        <c:overlap val="-27"/>
        <c:axId val="-1722560432"/>
        <c:axId val="-1722566416"/>
      </c:barChart>
      <c:catAx>
        <c:axId val="-1722560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22566416"/>
        <c:crosses val="autoZero"/>
        <c:auto val="1"/>
        <c:lblAlgn val="ctr"/>
        <c:lblOffset val="100"/>
        <c:noMultiLvlLbl val="0"/>
      </c:catAx>
      <c:valAx>
        <c:axId val="-1722566416"/>
        <c:scaling>
          <c:orientation val="minMax"/>
          <c:max val="100"/>
          <c:min val="0"/>
        </c:scaling>
        <c:delete val="1"/>
        <c:axPos val="l"/>
        <c:numFmt formatCode="0" sourceLinked="1"/>
        <c:majorTickMark val="none"/>
        <c:minorTickMark val="none"/>
        <c:tickLblPos val="none"/>
        <c:crossAx val="-1722560432"/>
        <c:crosses val="autoZero"/>
        <c:crossBetween val="between"/>
      </c:valAx>
      <c:spPr>
        <a:noFill/>
        <a:ln>
          <a:noFill/>
        </a:ln>
        <a:effectLst/>
      </c:spPr>
    </c:plotArea>
    <c:plotVisOnly val="1"/>
    <c:dispBlanksAs val="gap"/>
    <c:showDLblsOverMax val="0"/>
  </c:chart>
  <c:spPr>
    <a:noFill/>
    <a:ln>
      <a:noFill/>
    </a:ln>
    <a:effectLst/>
  </c:spPr>
  <c:txPr>
    <a:bodyPr/>
    <a:lstStyle/>
    <a:p>
      <a:pPr>
        <a:defRPr sz="1600">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5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Plan1!$B$1</c:f>
              <c:strCache>
                <c:ptCount val="1"/>
                <c:pt idx="0">
                  <c:v>% de acerto</c:v>
                </c:pt>
              </c:strCache>
            </c:strRef>
          </c:tx>
          <c:spPr>
            <a:solidFill>
              <a:schemeClr val="accent1"/>
            </a:solidFill>
            <a:ln>
              <a:noFill/>
            </a:ln>
            <a:effectLst/>
          </c:spPr>
          <c:invertIfNegative val="0"/>
          <c:dPt>
            <c:idx val="0"/>
            <c:invertIfNegative val="0"/>
            <c:bubble3D val="0"/>
            <c:spPr>
              <a:solidFill>
                <a:srgbClr val="0070C0"/>
              </a:solidFill>
              <a:ln>
                <a:noFill/>
              </a:ln>
              <a:effectLst/>
            </c:spPr>
            <c:extLst xmlns:c16r2="http://schemas.microsoft.com/office/drawing/2015/06/chart">
              <c:ext xmlns:c16="http://schemas.microsoft.com/office/drawing/2014/chart" uri="{C3380CC4-5D6E-409C-BE32-E72D297353CC}">
                <c16:uniqueId val="{00000001-CF42-40D0-AAB1-C2E7C99BCF0A}"/>
              </c:ext>
            </c:extLst>
          </c:dPt>
          <c:dPt>
            <c:idx val="1"/>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3-CF42-40D0-AAB1-C2E7C99BCF0A}"/>
              </c:ext>
            </c:extLst>
          </c:dPt>
          <c:dPt>
            <c:idx val="2"/>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05-CF42-40D0-AAB1-C2E7C99BCF0A}"/>
              </c:ext>
            </c:extLst>
          </c:dPt>
          <c:dPt>
            <c:idx val="3"/>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07-CF42-40D0-AAB1-C2E7C99BCF0A}"/>
              </c:ext>
            </c:extLst>
          </c:dPt>
          <c:dLbls>
            <c:numFmt formatCode="0&quot;%&quot;" sourceLinked="0"/>
            <c:spPr>
              <a:noFill/>
              <a:ln>
                <a:noFill/>
              </a:ln>
              <a:effectLst/>
            </c:spPr>
            <c:txPr>
              <a:bodyPr rot="0" spcFirstLastPara="1" vertOverflow="ellipsis" vert="horz" wrap="square" anchor="ctr" anchorCtr="1"/>
              <a:lstStyle/>
              <a:p>
                <a:pPr>
                  <a:defRPr sz="16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População</c:v>
                </c:pt>
                <c:pt idx="1">
                  <c:v>Classe AB</c:v>
                </c:pt>
                <c:pt idx="2">
                  <c:v>Classe C</c:v>
                </c:pt>
                <c:pt idx="3">
                  <c:v>Classe DE</c:v>
                </c:pt>
              </c:strCache>
            </c:strRef>
          </c:cat>
          <c:val>
            <c:numRef>
              <c:f>Plan1!$B$2:$B$5</c:f>
              <c:numCache>
                <c:formatCode>0</c:formatCode>
                <c:ptCount val="4"/>
                <c:pt idx="0">
                  <c:v>59.54</c:v>
                </c:pt>
                <c:pt idx="1">
                  <c:v>50.35</c:v>
                </c:pt>
                <c:pt idx="2">
                  <c:v>59.69</c:v>
                </c:pt>
                <c:pt idx="3">
                  <c:v>67.73</c:v>
                </c:pt>
              </c:numCache>
            </c:numRef>
          </c:val>
          <c:extLst xmlns:c16r2="http://schemas.microsoft.com/office/drawing/2015/06/chart">
            <c:ext xmlns:c16="http://schemas.microsoft.com/office/drawing/2014/chart" uri="{C3380CC4-5D6E-409C-BE32-E72D297353CC}">
              <c16:uniqueId val="{00000008-CF42-40D0-AAB1-C2E7C99BCF0A}"/>
            </c:ext>
          </c:extLst>
        </c:ser>
        <c:dLbls>
          <c:showLegendKey val="0"/>
          <c:showVal val="0"/>
          <c:showCatName val="0"/>
          <c:showSerName val="0"/>
          <c:showPercent val="0"/>
          <c:showBubbleSize val="0"/>
        </c:dLbls>
        <c:gapWidth val="50"/>
        <c:overlap val="-27"/>
        <c:axId val="-1722545744"/>
        <c:axId val="-1722565328"/>
      </c:barChart>
      <c:catAx>
        <c:axId val="-1722545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22565328"/>
        <c:crosses val="autoZero"/>
        <c:auto val="1"/>
        <c:lblAlgn val="ctr"/>
        <c:lblOffset val="100"/>
        <c:noMultiLvlLbl val="0"/>
      </c:catAx>
      <c:valAx>
        <c:axId val="-1722565328"/>
        <c:scaling>
          <c:orientation val="minMax"/>
          <c:max val="100"/>
          <c:min val="0"/>
        </c:scaling>
        <c:delete val="1"/>
        <c:axPos val="l"/>
        <c:numFmt formatCode="0" sourceLinked="1"/>
        <c:majorTickMark val="none"/>
        <c:minorTickMark val="none"/>
        <c:tickLblPos val="none"/>
        <c:crossAx val="-1722545744"/>
        <c:crosses val="autoZero"/>
        <c:crossBetween val="between"/>
      </c:valAx>
      <c:spPr>
        <a:noFill/>
        <a:ln>
          <a:noFill/>
        </a:ln>
        <a:effectLst/>
      </c:spPr>
    </c:plotArea>
    <c:plotVisOnly val="1"/>
    <c:dispBlanksAs val="gap"/>
    <c:showDLblsOverMax val="0"/>
  </c:chart>
  <c:spPr>
    <a:noFill/>
    <a:ln>
      <a:noFill/>
    </a:ln>
    <a:effectLst/>
  </c:spPr>
  <c:txPr>
    <a:bodyPr/>
    <a:lstStyle/>
    <a:p>
      <a:pPr>
        <a:defRPr sz="1600">
          <a:latin typeface="Ebrima" panose="02000000000000000000" pitchFamily="2" charset="0"/>
          <a:ea typeface="Ebrima" panose="02000000000000000000" pitchFamily="2" charset="0"/>
          <a:cs typeface="Ebrima" panose="02000000000000000000" pitchFamily="2" charset="0"/>
        </a:defRPr>
      </a:pPr>
      <a:endParaRPr lang="pt-BR"/>
    </a:p>
  </c:txPr>
  <c:externalData r:id="rId4">
    <c:autoUpdate val="0"/>
  </c:externalData>
</c:chartSpace>
</file>

<file path=ppt/charts/chart15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Planilha1!$B$2:$B$4</c:f>
              <c:numCache>
                <c:formatCode>0</c:formatCode>
                <c:ptCount val="3"/>
                <c:pt idx="0">
                  <c:v>34</c:v>
                </c:pt>
                <c:pt idx="1">
                  <c:v>45</c:v>
                </c:pt>
                <c:pt idx="2">
                  <c:v>21</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Planilha1!$C$2:$C$4</c:f>
              <c:numCache>
                <c:formatCode>0</c:formatCode>
                <c:ptCount val="3"/>
                <c:pt idx="0">
                  <c:v>35.04</c:v>
                </c:pt>
                <c:pt idx="1">
                  <c:v>43.55</c:v>
                </c:pt>
                <c:pt idx="2">
                  <c:v>21.41</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Planilha1!$D$2:$D$4</c:f>
              <c:numCache>
                <c:formatCode>0</c:formatCode>
                <c:ptCount val="3"/>
                <c:pt idx="0">
                  <c:v>34.49</c:v>
                </c:pt>
                <c:pt idx="1">
                  <c:v>43.55</c:v>
                </c:pt>
                <c:pt idx="2">
                  <c:v>21.97</c:v>
                </c:pt>
              </c:numCache>
            </c:numRef>
          </c:val>
          <c:extLst xmlns:c16r2="http://schemas.microsoft.com/office/drawing/2015/06/chart">
            <c:ext xmlns:c16="http://schemas.microsoft.com/office/drawing/2014/chart" uri="{C3380CC4-5D6E-409C-BE32-E72D297353CC}">
              <c16:uniqueId val="{00000000-BEAA-41FE-8DE4-0FE45B4F8426}"/>
            </c:ext>
          </c:extLst>
        </c:ser>
        <c:dLbls>
          <c:dLblPos val="outEnd"/>
          <c:showLegendKey val="0"/>
          <c:showVal val="1"/>
          <c:showCatName val="0"/>
          <c:showSerName val="0"/>
          <c:showPercent val="0"/>
          <c:showBubbleSize val="0"/>
        </c:dLbls>
        <c:gapWidth val="100"/>
        <c:axId val="-1722545200"/>
        <c:axId val="-1722537584"/>
      </c:barChart>
      <c:catAx>
        <c:axId val="-1722545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37584"/>
        <c:crosses val="autoZero"/>
        <c:auto val="1"/>
        <c:lblAlgn val="ctr"/>
        <c:lblOffset val="100"/>
        <c:noMultiLvlLbl val="0"/>
      </c:catAx>
      <c:valAx>
        <c:axId val="-1722537584"/>
        <c:scaling>
          <c:orientation val="minMax"/>
          <c:max val="120"/>
          <c:min val="0"/>
        </c:scaling>
        <c:delete val="1"/>
        <c:axPos val="l"/>
        <c:numFmt formatCode="0" sourceLinked="1"/>
        <c:majorTickMark val="none"/>
        <c:minorTickMark val="none"/>
        <c:tickLblPos val="nextTo"/>
        <c:crossAx val="-17225452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5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Planilha1!$B$2:$B$4</c:f>
              <c:numCache>
                <c:formatCode>0"%"</c:formatCode>
                <c:ptCount val="3"/>
                <c:pt idx="0">
                  <c:v>34.49</c:v>
                </c:pt>
                <c:pt idx="1">
                  <c:v>43.55</c:v>
                </c:pt>
                <c:pt idx="2">
                  <c:v>21.97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Planilha1!$C$2:$C$4</c:f>
              <c:numCache>
                <c:formatCode>0"%"</c:formatCode>
                <c:ptCount val="3"/>
                <c:pt idx="0">
                  <c:v>20.74</c:v>
                </c:pt>
                <c:pt idx="1">
                  <c:v>47.97</c:v>
                </c:pt>
                <c:pt idx="2">
                  <c:v>31.3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Planilha1!$D$2:$D$4</c:f>
              <c:numCache>
                <c:formatCode>0"%"</c:formatCode>
                <c:ptCount val="3"/>
                <c:pt idx="0">
                  <c:v>33.97</c:v>
                </c:pt>
                <c:pt idx="1">
                  <c:v>46.57</c:v>
                </c:pt>
                <c:pt idx="2">
                  <c:v>19.46</c:v>
                </c:pt>
              </c:numCache>
            </c:numRef>
          </c:val>
          <c:extLst xmlns:c16r2="http://schemas.microsoft.com/office/drawing/2015/06/chart">
            <c:ext xmlns:c16="http://schemas.microsoft.com/office/drawing/2014/chart" uri="{C3380CC4-5D6E-409C-BE32-E72D297353CC}">
              <c16:uniqueId val="{00000000-BEAA-41FE-8DE4-0FE45B4F8426}"/>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Planilha1!$E$2:$E$4</c:f>
              <c:numCache>
                <c:formatCode>0"%"</c:formatCode>
                <c:ptCount val="3"/>
                <c:pt idx="0">
                  <c:v>47.27</c:v>
                </c:pt>
                <c:pt idx="1">
                  <c:v>34.71</c:v>
                </c:pt>
                <c:pt idx="2">
                  <c:v>18.02</c:v>
                </c:pt>
              </c:numCache>
            </c:numRef>
          </c:val>
          <c:extLst xmlns:c16r2="http://schemas.microsoft.com/office/drawing/2015/06/chart">
            <c:ext xmlns:c16="http://schemas.microsoft.com/office/drawing/2014/chart" uri="{C3380CC4-5D6E-409C-BE32-E72D297353CC}">
              <c16:uniqueId val="{00000000-A560-496C-AA3D-B67845E5B115}"/>
            </c:ext>
          </c:extLst>
        </c:ser>
        <c:dLbls>
          <c:dLblPos val="outEnd"/>
          <c:showLegendKey val="0"/>
          <c:showVal val="1"/>
          <c:showCatName val="0"/>
          <c:showSerName val="0"/>
          <c:showPercent val="0"/>
          <c:showBubbleSize val="0"/>
        </c:dLbls>
        <c:gapWidth val="100"/>
        <c:axId val="-1722543024"/>
        <c:axId val="-1723426320"/>
      </c:barChart>
      <c:catAx>
        <c:axId val="-17225430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26320"/>
        <c:crosses val="autoZero"/>
        <c:auto val="1"/>
        <c:lblAlgn val="ctr"/>
        <c:lblOffset val="100"/>
        <c:noMultiLvlLbl val="0"/>
      </c:catAx>
      <c:valAx>
        <c:axId val="-1723426320"/>
        <c:scaling>
          <c:orientation val="minMax"/>
          <c:max val="120"/>
          <c:min val="0"/>
        </c:scaling>
        <c:delete val="1"/>
        <c:axPos val="l"/>
        <c:numFmt formatCode="0&quot;%&quot;" sourceLinked="1"/>
        <c:majorTickMark val="none"/>
        <c:minorTickMark val="none"/>
        <c:tickLblPos val="nextTo"/>
        <c:crossAx val="-172254302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5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Planilha1!$B$2:$B$4</c:f>
              <c:numCache>
                <c:formatCode>0</c:formatCode>
                <c:ptCount val="3"/>
                <c:pt idx="0">
                  <c:v>48.819999999999993</c:v>
                </c:pt>
                <c:pt idx="1">
                  <c:v>46.1</c:v>
                </c:pt>
                <c:pt idx="2">
                  <c:v>5.0599999999999996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Planilha1!$C$2:$C$4</c:f>
              <c:numCache>
                <c:formatCode>0</c:formatCode>
                <c:ptCount val="3"/>
                <c:pt idx="0">
                  <c:v>47.28</c:v>
                </c:pt>
                <c:pt idx="1">
                  <c:v>47.68</c:v>
                </c:pt>
                <c:pt idx="2">
                  <c:v>4.9400000000000004</c:v>
                </c:pt>
              </c:numCache>
            </c:numRef>
          </c:val>
          <c:extLst xmlns:c16r2="http://schemas.microsoft.com/office/drawing/2015/06/chart">
            <c:ext xmlns:c16="http://schemas.microsoft.com/office/drawing/2014/chart" uri="{C3380CC4-5D6E-409C-BE32-E72D297353CC}">
              <c16:uniqueId val="{00000001-DD40-438F-A10F-541213A1AB23}"/>
            </c:ext>
          </c:extLst>
        </c:ser>
        <c:dLbls>
          <c:dLblPos val="outEnd"/>
          <c:showLegendKey val="0"/>
          <c:showVal val="1"/>
          <c:showCatName val="0"/>
          <c:showSerName val="0"/>
          <c:showPercent val="0"/>
          <c:showBubbleSize val="0"/>
        </c:dLbls>
        <c:gapWidth val="100"/>
        <c:axId val="-1723410000"/>
        <c:axId val="-1722141616"/>
      </c:barChart>
      <c:catAx>
        <c:axId val="-1723410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141616"/>
        <c:crosses val="autoZero"/>
        <c:auto val="1"/>
        <c:lblAlgn val="ctr"/>
        <c:lblOffset val="100"/>
        <c:noMultiLvlLbl val="0"/>
      </c:catAx>
      <c:valAx>
        <c:axId val="-1722141616"/>
        <c:scaling>
          <c:orientation val="minMax"/>
          <c:max val="120"/>
          <c:min val="0"/>
        </c:scaling>
        <c:delete val="1"/>
        <c:axPos val="l"/>
        <c:numFmt formatCode="0" sourceLinked="1"/>
        <c:majorTickMark val="none"/>
        <c:minorTickMark val="none"/>
        <c:tickLblPos val="nextTo"/>
        <c:crossAx val="-17234100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5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Planilha1!$B$2:$B$4</c:f>
              <c:numCache>
                <c:formatCode>0"%"</c:formatCode>
                <c:ptCount val="3"/>
                <c:pt idx="0">
                  <c:v>47.28</c:v>
                </c:pt>
                <c:pt idx="1">
                  <c:v>47.68</c:v>
                </c:pt>
                <c:pt idx="2">
                  <c:v>4.9400000000000004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Planilha1!$C$2:$C$4</c:f>
              <c:numCache>
                <c:formatCode>0"%"</c:formatCode>
                <c:ptCount val="3"/>
                <c:pt idx="0">
                  <c:v>26.52</c:v>
                </c:pt>
                <c:pt idx="1">
                  <c:v>65.16</c:v>
                </c:pt>
                <c:pt idx="2">
                  <c:v>8.32</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Planilha1!$D$2:$D$4</c:f>
              <c:numCache>
                <c:formatCode>0"%"</c:formatCode>
                <c:ptCount val="3"/>
                <c:pt idx="0">
                  <c:v>47.24</c:v>
                </c:pt>
                <c:pt idx="1">
                  <c:v>48.49</c:v>
                </c:pt>
                <c:pt idx="2">
                  <c:v>4.2699999999999996</c:v>
                </c:pt>
              </c:numCache>
            </c:numRef>
          </c:val>
          <c:extLst xmlns:c16r2="http://schemas.microsoft.com/office/drawing/2015/06/chart">
            <c:ext xmlns:c16="http://schemas.microsoft.com/office/drawing/2014/chart" uri="{C3380CC4-5D6E-409C-BE32-E72D297353CC}">
              <c16:uniqueId val="{00000000-B8CD-452A-B32D-280330AFECCE}"/>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Planilha1!$E$2:$E$4</c:f>
              <c:numCache>
                <c:formatCode>0"%"</c:formatCode>
                <c:ptCount val="3"/>
                <c:pt idx="0">
                  <c:v>65.34</c:v>
                </c:pt>
                <c:pt idx="1">
                  <c:v>31.18</c:v>
                </c:pt>
                <c:pt idx="2">
                  <c:v>3.11</c:v>
                </c:pt>
              </c:numCache>
            </c:numRef>
          </c:val>
          <c:extLst xmlns:c16r2="http://schemas.microsoft.com/office/drawing/2015/06/chart">
            <c:ext xmlns:c16="http://schemas.microsoft.com/office/drawing/2014/chart" uri="{C3380CC4-5D6E-409C-BE32-E72D297353CC}">
              <c16:uniqueId val="{00000001-B8CD-452A-B32D-280330AFECCE}"/>
            </c:ext>
          </c:extLst>
        </c:ser>
        <c:dLbls>
          <c:dLblPos val="outEnd"/>
          <c:showLegendKey val="0"/>
          <c:showVal val="1"/>
          <c:showCatName val="0"/>
          <c:showSerName val="0"/>
          <c:showPercent val="0"/>
          <c:showBubbleSize val="0"/>
        </c:dLbls>
        <c:gapWidth val="100"/>
        <c:axId val="-1722151408"/>
        <c:axId val="-1684011824"/>
      </c:barChart>
      <c:catAx>
        <c:axId val="-17221514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11824"/>
        <c:crosses val="autoZero"/>
        <c:auto val="1"/>
        <c:lblAlgn val="ctr"/>
        <c:lblOffset val="100"/>
        <c:noMultiLvlLbl val="0"/>
      </c:catAx>
      <c:valAx>
        <c:axId val="-1684011824"/>
        <c:scaling>
          <c:orientation val="minMax"/>
          <c:max val="120"/>
          <c:min val="0"/>
        </c:scaling>
        <c:delete val="1"/>
        <c:axPos val="l"/>
        <c:numFmt formatCode="0&quot;%&quot;" sourceLinked="1"/>
        <c:majorTickMark val="none"/>
        <c:minorTickMark val="none"/>
        <c:tickLblPos val="nextTo"/>
        <c:crossAx val="-172215140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5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708632415423211E-2"/>
          <c:y val="0.26708155048266596"/>
          <c:w val="0.97516807636614489"/>
          <c:h val="0.39715788429543397"/>
        </c:manualLayout>
      </c:layout>
      <c:barChart>
        <c:barDir val="col"/>
        <c:grouping val="clustered"/>
        <c:varyColors val="0"/>
        <c:ser>
          <c:idx val="0"/>
          <c:order val="0"/>
          <c:tx>
            <c:strRef>
              <c:f>Planilha1!$B$1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Planilha1!$B$2:$B$13</c:f>
              <c:numCache>
                <c:formatCode>0"%"</c:formatCode>
                <c:ptCount val="12"/>
                <c:pt idx="0">
                  <c:v>84.49</c:v>
                </c:pt>
                <c:pt idx="1">
                  <c:v>57.35</c:v>
                </c:pt>
                <c:pt idx="2">
                  <c:v>47.69</c:v>
                </c:pt>
                <c:pt idx="3">
                  <c:v>51.12</c:v>
                </c:pt>
                <c:pt idx="4">
                  <c:v>52.5</c:v>
                </c:pt>
                <c:pt idx="5">
                  <c:v>38.67</c:v>
                </c:pt>
                <c:pt idx="6">
                  <c:v>33.17</c:v>
                </c:pt>
                <c:pt idx="7">
                  <c:v>30.42</c:v>
                </c:pt>
                <c:pt idx="8">
                  <c:v>84.86</c:v>
                </c:pt>
                <c:pt idx="9">
                  <c:v>74.13</c:v>
                </c:pt>
                <c:pt idx="10">
                  <c:v>62.22</c:v>
                </c:pt>
                <c:pt idx="11">
                  <c:v>43.89</c:v>
                </c:pt>
              </c:numCache>
            </c:numRef>
          </c:val>
          <c:extLst xmlns:c16r2="http://schemas.microsoft.com/office/drawing/2015/06/chart">
            <c:ext xmlns:c16="http://schemas.microsoft.com/office/drawing/2014/chart" uri="{C3380CC4-5D6E-409C-BE32-E72D297353CC}">
              <c16:uniqueId val="{00000000-7035-4120-87E1-560741871134}"/>
            </c:ext>
          </c:extLst>
        </c:ser>
        <c:ser>
          <c:idx val="1"/>
          <c:order val="1"/>
          <c:tx>
            <c:strRef>
              <c:f>Planilha1!$C$1</c:f>
              <c:strCache>
                <c:ptCount val="1"/>
                <c:pt idx="0">
                  <c:v>2024</c:v>
                </c:pt>
              </c:strCache>
            </c:strRef>
          </c:tx>
          <c:spPr>
            <a:solidFill>
              <a:srgbClr val="338DC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Planilha1!$C$2:$C$13</c:f>
              <c:numCache>
                <c:formatCode>0"%"</c:formatCode>
                <c:ptCount val="12"/>
                <c:pt idx="0">
                  <c:v>83.99</c:v>
                </c:pt>
                <c:pt idx="1">
                  <c:v>55.51</c:v>
                </c:pt>
                <c:pt idx="2">
                  <c:v>45.28</c:v>
                </c:pt>
                <c:pt idx="3">
                  <c:v>49.94</c:v>
                </c:pt>
                <c:pt idx="4">
                  <c:v>50.82</c:v>
                </c:pt>
                <c:pt idx="5">
                  <c:v>36.979999999999997</c:v>
                </c:pt>
                <c:pt idx="6">
                  <c:v>31.4</c:v>
                </c:pt>
                <c:pt idx="7">
                  <c:v>27.6</c:v>
                </c:pt>
                <c:pt idx="8">
                  <c:v>82.81</c:v>
                </c:pt>
                <c:pt idx="9">
                  <c:v>72.430000000000007</c:v>
                </c:pt>
                <c:pt idx="10">
                  <c:v>61.07</c:v>
                </c:pt>
                <c:pt idx="11">
                  <c:v>44.73</c:v>
                </c:pt>
              </c:numCache>
            </c:numRef>
          </c:val>
          <c:extLst xmlns:c16r2="http://schemas.microsoft.com/office/drawing/2015/06/chart">
            <c:ext xmlns:c16="http://schemas.microsoft.com/office/drawing/2014/chart" uri="{C3380CC4-5D6E-409C-BE32-E72D297353CC}">
              <c16:uniqueId val="{00000000-66DA-490C-A140-8C60FD4CC416}"/>
            </c:ext>
          </c:extLst>
        </c:ser>
        <c:ser>
          <c:idx val="2"/>
          <c:order val="2"/>
          <c:tx>
            <c:strRef>
              <c:f>Planilha1!$D$1</c:f>
              <c:strCache>
                <c:ptCount val="1"/>
                <c:pt idx="0">
                  <c:v>2025</c:v>
                </c:pt>
              </c:strCache>
            </c:strRef>
          </c:tx>
          <c:spPr>
            <a:solidFill>
              <a:srgbClr val="0070C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Planilha1!$D$2:$D$13</c:f>
              <c:numCache>
                <c:formatCode>0"%"</c:formatCode>
                <c:ptCount val="12"/>
                <c:pt idx="0">
                  <c:v>83.66</c:v>
                </c:pt>
                <c:pt idx="1">
                  <c:v>54.78</c:v>
                </c:pt>
                <c:pt idx="2">
                  <c:v>48.82</c:v>
                </c:pt>
                <c:pt idx="3">
                  <c:v>48.09</c:v>
                </c:pt>
                <c:pt idx="4">
                  <c:v>49.48</c:v>
                </c:pt>
                <c:pt idx="5">
                  <c:v>36.700000000000003</c:v>
                </c:pt>
                <c:pt idx="6">
                  <c:v>28.98</c:v>
                </c:pt>
                <c:pt idx="7">
                  <c:v>27.67</c:v>
                </c:pt>
                <c:pt idx="8">
                  <c:v>81.87</c:v>
                </c:pt>
                <c:pt idx="9">
                  <c:v>73.739999999999995</c:v>
                </c:pt>
                <c:pt idx="10">
                  <c:v>59.7</c:v>
                </c:pt>
                <c:pt idx="11">
                  <c:v>43.18</c:v>
                </c:pt>
              </c:numCache>
            </c:numRef>
          </c:val>
          <c:extLst xmlns:c16r2="http://schemas.microsoft.com/office/drawing/2015/06/chart">
            <c:ext xmlns:c16="http://schemas.microsoft.com/office/drawing/2014/chart" uri="{C3380CC4-5D6E-409C-BE32-E72D297353CC}">
              <c16:uniqueId val="{00000000-790A-4EB3-AE4D-2DD221056BF7}"/>
            </c:ext>
          </c:extLst>
        </c:ser>
        <c:dLbls>
          <c:showLegendKey val="0"/>
          <c:showVal val="0"/>
          <c:showCatName val="0"/>
          <c:showSerName val="0"/>
          <c:showPercent val="0"/>
          <c:showBubbleSize val="0"/>
        </c:dLbls>
        <c:gapWidth val="125"/>
        <c:axId val="-1684020528"/>
        <c:axId val="-1684011280"/>
      </c:barChart>
      <c:catAx>
        <c:axId val="-16840205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noFill/>
                <a:latin typeface="+mj-lt"/>
                <a:ea typeface="Ebrima" panose="02000000000000000000" pitchFamily="2" charset="0"/>
                <a:cs typeface="Ebrima" panose="02000000000000000000" pitchFamily="2" charset="0"/>
              </a:defRPr>
            </a:pPr>
            <a:endParaRPr lang="pt-BR"/>
          </a:p>
        </c:txPr>
        <c:crossAx val="-1684011280"/>
        <c:crosses val="autoZero"/>
        <c:auto val="1"/>
        <c:lblAlgn val="ctr"/>
        <c:lblOffset val="100"/>
        <c:noMultiLvlLbl val="0"/>
      </c:catAx>
      <c:valAx>
        <c:axId val="-1684011280"/>
        <c:scaling>
          <c:orientation val="minMax"/>
          <c:max val="100"/>
          <c:min val="0"/>
        </c:scaling>
        <c:delete val="1"/>
        <c:axPos val="l"/>
        <c:numFmt formatCode="0&quot;%&quot;" sourceLinked="1"/>
        <c:majorTickMark val="out"/>
        <c:minorTickMark val="none"/>
        <c:tickLblPos val="nextTo"/>
        <c:crossAx val="-168402052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5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708632415423211E-2"/>
          <c:y val="0.26708155048266596"/>
          <c:w val="0.97516807636614489"/>
          <c:h val="0.39715788429543397"/>
        </c:manualLayout>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Planilha1!$B$2:$B$13</c:f>
              <c:numCache>
                <c:formatCode>0"%"</c:formatCode>
                <c:ptCount val="12"/>
                <c:pt idx="0">
                  <c:v>83.66</c:v>
                </c:pt>
                <c:pt idx="1">
                  <c:v>54.78</c:v>
                </c:pt>
                <c:pt idx="2">
                  <c:v>48.82</c:v>
                </c:pt>
                <c:pt idx="3">
                  <c:v>48.09</c:v>
                </c:pt>
                <c:pt idx="4">
                  <c:v>49.48</c:v>
                </c:pt>
                <c:pt idx="5">
                  <c:v>36.700000000000003</c:v>
                </c:pt>
                <c:pt idx="6">
                  <c:v>28.98</c:v>
                </c:pt>
                <c:pt idx="7">
                  <c:v>27.67</c:v>
                </c:pt>
                <c:pt idx="8">
                  <c:v>81.87</c:v>
                </c:pt>
                <c:pt idx="9">
                  <c:v>73.739999999999995</c:v>
                </c:pt>
                <c:pt idx="10">
                  <c:v>59.7</c:v>
                </c:pt>
                <c:pt idx="11">
                  <c:v>43.18</c:v>
                </c:pt>
              </c:numCache>
            </c:numRef>
          </c:val>
          <c:extLst xmlns:c16r2="http://schemas.microsoft.com/office/drawing/2015/06/chart">
            <c:ext xmlns:c16="http://schemas.microsoft.com/office/drawing/2014/chart" uri="{C3380CC4-5D6E-409C-BE32-E72D297353CC}">
              <c16:uniqueId val="{00000000-7035-4120-87E1-560741871134}"/>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Planilha1!$C$2:$C$13</c:f>
              <c:numCache>
                <c:formatCode>0"%"</c:formatCode>
                <c:ptCount val="12"/>
                <c:pt idx="0">
                  <c:v>81.849999999999994</c:v>
                </c:pt>
                <c:pt idx="1">
                  <c:v>40.869999999999997</c:v>
                </c:pt>
                <c:pt idx="2">
                  <c:v>28.96</c:v>
                </c:pt>
                <c:pt idx="3">
                  <c:v>32.15</c:v>
                </c:pt>
                <c:pt idx="4">
                  <c:v>41.11</c:v>
                </c:pt>
                <c:pt idx="5">
                  <c:v>20.98</c:v>
                </c:pt>
                <c:pt idx="6">
                  <c:v>20.7</c:v>
                </c:pt>
                <c:pt idx="7">
                  <c:v>27.86</c:v>
                </c:pt>
                <c:pt idx="8">
                  <c:v>82.78</c:v>
                </c:pt>
                <c:pt idx="9">
                  <c:v>65.930000000000007</c:v>
                </c:pt>
                <c:pt idx="10">
                  <c:v>36.43</c:v>
                </c:pt>
                <c:pt idx="11">
                  <c:v>30.62</c:v>
                </c:pt>
              </c:numCache>
            </c:numRef>
          </c:val>
          <c:extLst xmlns:c16r2="http://schemas.microsoft.com/office/drawing/2015/06/chart">
            <c:ext xmlns:c16="http://schemas.microsoft.com/office/drawing/2014/chart" uri="{C3380CC4-5D6E-409C-BE32-E72D297353CC}">
              <c16:uniqueId val="{00000000-66DA-490C-A140-8C60FD4CC416}"/>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Planilha1!$D$2:$D$13</c:f>
              <c:numCache>
                <c:formatCode>0"%"</c:formatCode>
                <c:ptCount val="12"/>
                <c:pt idx="0">
                  <c:v>85.18</c:v>
                </c:pt>
                <c:pt idx="1">
                  <c:v>55.47</c:v>
                </c:pt>
                <c:pt idx="2">
                  <c:v>49</c:v>
                </c:pt>
                <c:pt idx="3">
                  <c:v>48.44</c:v>
                </c:pt>
                <c:pt idx="4">
                  <c:v>50.04</c:v>
                </c:pt>
                <c:pt idx="5">
                  <c:v>36.06</c:v>
                </c:pt>
                <c:pt idx="6">
                  <c:v>27.73</c:v>
                </c:pt>
                <c:pt idx="7">
                  <c:v>28.36</c:v>
                </c:pt>
                <c:pt idx="8">
                  <c:v>82.54</c:v>
                </c:pt>
                <c:pt idx="9">
                  <c:v>73.09</c:v>
                </c:pt>
                <c:pt idx="10">
                  <c:v>60.01</c:v>
                </c:pt>
                <c:pt idx="11">
                  <c:v>42.9</c:v>
                </c:pt>
              </c:numCache>
            </c:numRef>
          </c:val>
          <c:extLst xmlns:c16r2="http://schemas.microsoft.com/office/drawing/2015/06/chart">
            <c:ext xmlns:c16="http://schemas.microsoft.com/office/drawing/2014/chart" uri="{C3380CC4-5D6E-409C-BE32-E72D297353CC}">
              <c16:uniqueId val="{00000000-6D6A-4FAD-A973-D6B1ED10E701}"/>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Planilha1!$E$2:$E$13</c:f>
              <c:numCache>
                <c:formatCode>0"%"</c:formatCode>
                <c:ptCount val="12"/>
                <c:pt idx="0">
                  <c:v>82.73</c:v>
                </c:pt>
                <c:pt idx="1">
                  <c:v>65.67</c:v>
                </c:pt>
                <c:pt idx="2">
                  <c:v>65.739999999999995</c:v>
                </c:pt>
                <c:pt idx="3">
                  <c:v>61.31</c:v>
                </c:pt>
                <c:pt idx="4">
                  <c:v>55.79</c:v>
                </c:pt>
                <c:pt idx="5">
                  <c:v>51.4</c:v>
                </c:pt>
                <c:pt idx="6">
                  <c:v>38.229999999999997</c:v>
                </c:pt>
                <c:pt idx="7">
                  <c:v>26.35</c:v>
                </c:pt>
                <c:pt idx="8">
                  <c:v>79.97</c:v>
                </c:pt>
                <c:pt idx="9">
                  <c:v>81.59</c:v>
                </c:pt>
                <c:pt idx="10">
                  <c:v>79.34</c:v>
                </c:pt>
                <c:pt idx="11">
                  <c:v>54.52</c:v>
                </c:pt>
              </c:numCache>
            </c:numRef>
          </c:val>
          <c:extLst xmlns:c16r2="http://schemas.microsoft.com/office/drawing/2015/06/chart">
            <c:ext xmlns:c16="http://schemas.microsoft.com/office/drawing/2014/chart" uri="{C3380CC4-5D6E-409C-BE32-E72D297353CC}">
              <c16:uniqueId val="{00000000-A2BA-4FB7-A18E-AA8304D7EE15}"/>
            </c:ext>
          </c:extLst>
        </c:ser>
        <c:dLbls>
          <c:dLblPos val="ctr"/>
          <c:showLegendKey val="0"/>
          <c:showVal val="1"/>
          <c:showCatName val="0"/>
          <c:showSerName val="0"/>
          <c:showPercent val="0"/>
          <c:showBubbleSize val="0"/>
        </c:dLbls>
        <c:gapWidth val="125"/>
        <c:overlap val="-30"/>
        <c:axId val="-1684009648"/>
        <c:axId val="-1684010192"/>
      </c:barChart>
      <c:catAx>
        <c:axId val="-1684009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noFill/>
                <a:latin typeface="+mj-lt"/>
                <a:ea typeface="Ebrima" panose="02000000000000000000" pitchFamily="2" charset="0"/>
                <a:cs typeface="Ebrima" panose="02000000000000000000" pitchFamily="2" charset="0"/>
              </a:defRPr>
            </a:pPr>
            <a:endParaRPr lang="pt-BR"/>
          </a:p>
        </c:txPr>
        <c:crossAx val="-1684010192"/>
        <c:crosses val="autoZero"/>
        <c:auto val="1"/>
        <c:lblAlgn val="ctr"/>
        <c:lblOffset val="100"/>
        <c:noMultiLvlLbl val="0"/>
      </c:catAx>
      <c:valAx>
        <c:axId val="-1684010192"/>
        <c:scaling>
          <c:orientation val="minMax"/>
          <c:max val="100"/>
          <c:min val="0"/>
        </c:scaling>
        <c:delete val="1"/>
        <c:axPos val="l"/>
        <c:numFmt formatCode="0&quot;%&quot;" sourceLinked="1"/>
        <c:majorTickMark val="out"/>
        <c:minorTickMark val="none"/>
        <c:tickLblPos val="nextTo"/>
        <c:crossAx val="-168400964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5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840955203431449E-3"/>
          <c:y val="3.5076382110757042E-3"/>
          <c:w val="0.99031183301263337"/>
          <c:h val="0.73401362438504703"/>
        </c:manualLayout>
      </c:layout>
      <c:barChart>
        <c:barDir val="col"/>
        <c:grouping val="stacked"/>
        <c:varyColors val="0"/>
        <c:ser>
          <c:idx val="0"/>
          <c:order val="0"/>
          <c:tx>
            <c:strRef>
              <c:f>Planilha1!$B$1</c:f>
              <c:strCache>
                <c:ptCount val="1"/>
                <c:pt idx="0">
                  <c:v>NÃO SABE</c:v>
                </c:pt>
              </c:strCache>
            </c:strRef>
          </c:tx>
          <c:spPr>
            <a:solidFill>
              <a:srgbClr val="3B5A6C"/>
            </a:solidFill>
            <a:ln>
              <a:noFill/>
            </a:ln>
            <a:effectLst/>
          </c:spPr>
          <c:invertIfNegative val="0"/>
          <c:dLbls>
            <c:delete val="1"/>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Planilha1!$B$2:$B$13</c:f>
              <c:numCache>
                <c:formatCode>0</c:formatCode>
                <c:ptCount val="12"/>
                <c:pt idx="0">
                  <c:v>0.45</c:v>
                </c:pt>
                <c:pt idx="1">
                  <c:v>0.41</c:v>
                </c:pt>
                <c:pt idx="2">
                  <c:v>0.54</c:v>
                </c:pt>
                <c:pt idx="3">
                  <c:v>0.49</c:v>
                </c:pt>
                <c:pt idx="4">
                  <c:v>0.83</c:v>
                </c:pt>
                <c:pt idx="5">
                  <c:v>0.41</c:v>
                </c:pt>
                <c:pt idx="6">
                  <c:v>0.6</c:v>
                </c:pt>
                <c:pt idx="7">
                  <c:v>0.32</c:v>
                </c:pt>
                <c:pt idx="8">
                  <c:v>0.52</c:v>
                </c:pt>
                <c:pt idx="9">
                  <c:v>0.25</c:v>
                </c:pt>
                <c:pt idx="10">
                  <c:v>0.51</c:v>
                </c:pt>
                <c:pt idx="11">
                  <c:v>1.07</c:v>
                </c:pt>
              </c:numCache>
            </c:numRef>
          </c:val>
          <c:extLst xmlns:c16r2="http://schemas.microsoft.com/office/drawing/2015/06/chart">
            <c:ext xmlns:c16="http://schemas.microsoft.com/office/drawing/2014/chart" uri="{C3380CC4-5D6E-409C-BE32-E72D297353CC}">
              <c16:uniqueId val="{00000000-0AF4-448C-B58E-38F5816F0AA4}"/>
            </c:ext>
          </c:extLst>
        </c:ser>
        <c:ser>
          <c:idx val="1"/>
          <c:order val="1"/>
          <c:tx>
            <c:strRef>
              <c:f>Planilha1!$C$1</c:f>
              <c:strCache>
                <c:ptCount val="1"/>
                <c:pt idx="0">
                  <c:v>DISCORDA TOTALMENTE</c:v>
                </c:pt>
              </c:strCache>
            </c:strRef>
          </c:tx>
          <c:spPr>
            <a:solidFill>
              <a:srgbClr val="F00202"/>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Planilha1!$C$2:$C$13</c:f>
              <c:numCache>
                <c:formatCode>0</c:formatCode>
                <c:ptCount val="12"/>
                <c:pt idx="0">
                  <c:v>9.7100000000000009</c:v>
                </c:pt>
                <c:pt idx="1">
                  <c:v>37.590000000000003</c:v>
                </c:pt>
                <c:pt idx="2">
                  <c:v>32.58</c:v>
                </c:pt>
                <c:pt idx="3">
                  <c:v>36.159999999999997</c:v>
                </c:pt>
                <c:pt idx="4">
                  <c:v>36.46</c:v>
                </c:pt>
                <c:pt idx="5">
                  <c:v>51.18</c:v>
                </c:pt>
                <c:pt idx="6">
                  <c:v>57.53</c:v>
                </c:pt>
                <c:pt idx="7">
                  <c:v>63.96</c:v>
                </c:pt>
                <c:pt idx="8">
                  <c:v>9.19</c:v>
                </c:pt>
                <c:pt idx="9">
                  <c:v>14.37</c:v>
                </c:pt>
                <c:pt idx="10">
                  <c:v>27.94</c:v>
                </c:pt>
                <c:pt idx="11">
                  <c:v>35.380000000000003</c:v>
                </c:pt>
              </c:numCache>
            </c:numRef>
          </c:val>
          <c:extLst xmlns:c16r2="http://schemas.microsoft.com/office/drawing/2015/06/chart">
            <c:ext xmlns:c16="http://schemas.microsoft.com/office/drawing/2014/chart" uri="{C3380CC4-5D6E-409C-BE32-E72D297353CC}">
              <c16:uniqueId val="{00000001-0AF4-448C-B58E-38F5816F0AA4}"/>
            </c:ext>
          </c:extLst>
        </c:ser>
        <c:ser>
          <c:idx val="2"/>
          <c:order val="2"/>
          <c:tx>
            <c:strRef>
              <c:f>Planilha1!$D$1</c:f>
              <c:strCache>
                <c:ptCount val="1"/>
                <c:pt idx="0">
                  <c:v>DISCORDA EM PARTE</c:v>
                </c:pt>
              </c:strCache>
            </c:strRef>
          </c:tx>
          <c:spPr>
            <a:solidFill>
              <a:srgbClr val="ED7D31"/>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Planilha1!$D$2:$D$13</c:f>
              <c:numCache>
                <c:formatCode>0</c:formatCode>
                <c:ptCount val="12"/>
                <c:pt idx="0">
                  <c:v>5.83</c:v>
                </c:pt>
                <c:pt idx="1">
                  <c:v>6.86</c:v>
                </c:pt>
                <c:pt idx="2">
                  <c:v>17.170000000000002</c:v>
                </c:pt>
                <c:pt idx="3">
                  <c:v>14.52</c:v>
                </c:pt>
                <c:pt idx="4">
                  <c:v>12.72</c:v>
                </c:pt>
                <c:pt idx="5">
                  <c:v>11.09</c:v>
                </c:pt>
                <c:pt idx="6">
                  <c:v>12.37</c:v>
                </c:pt>
                <c:pt idx="7">
                  <c:v>7.78</c:v>
                </c:pt>
                <c:pt idx="8">
                  <c:v>7.62</c:v>
                </c:pt>
                <c:pt idx="9">
                  <c:v>11.23</c:v>
                </c:pt>
                <c:pt idx="10">
                  <c:v>11.37</c:v>
                </c:pt>
                <c:pt idx="11">
                  <c:v>18.940000000000001</c:v>
                </c:pt>
              </c:numCache>
            </c:numRef>
          </c:val>
          <c:extLst xmlns:c16r2="http://schemas.microsoft.com/office/drawing/2015/06/chart">
            <c:ext xmlns:c16="http://schemas.microsoft.com/office/drawing/2014/chart" uri="{C3380CC4-5D6E-409C-BE32-E72D297353CC}">
              <c16:uniqueId val="{00000002-0AF4-448C-B58E-38F5816F0AA4}"/>
            </c:ext>
          </c:extLst>
        </c:ser>
        <c:ser>
          <c:idx val="3"/>
          <c:order val="3"/>
          <c:tx>
            <c:strRef>
              <c:f>Planilha1!$E$1</c:f>
              <c:strCache>
                <c:ptCount val="1"/>
                <c:pt idx="0">
                  <c:v>NÃO CONCORDA E NEM DISCORDA </c:v>
                </c:pt>
              </c:strCache>
            </c:strRef>
          </c:tx>
          <c:spPr>
            <a:solidFill>
              <a:srgbClr val="FFAE01"/>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Planilha1!$E$2:$E$13</c:f>
              <c:numCache>
                <c:formatCode>0</c:formatCode>
                <c:ptCount val="12"/>
                <c:pt idx="0">
                  <c:v>0.34</c:v>
                </c:pt>
                <c:pt idx="1">
                  <c:v>0.36</c:v>
                </c:pt>
                <c:pt idx="2">
                  <c:v>0.89</c:v>
                </c:pt>
                <c:pt idx="3">
                  <c:v>0.74</c:v>
                </c:pt>
                <c:pt idx="4">
                  <c:v>0.52</c:v>
                </c:pt>
                <c:pt idx="5">
                  <c:v>0.61</c:v>
                </c:pt>
                <c:pt idx="6">
                  <c:v>0.52</c:v>
                </c:pt>
                <c:pt idx="7">
                  <c:v>0.27</c:v>
                </c:pt>
                <c:pt idx="8">
                  <c:v>0.8</c:v>
                </c:pt>
                <c:pt idx="9">
                  <c:v>0.41</c:v>
                </c:pt>
                <c:pt idx="10">
                  <c:v>0.49</c:v>
                </c:pt>
                <c:pt idx="11">
                  <c:v>1.43</c:v>
                </c:pt>
              </c:numCache>
            </c:numRef>
          </c:val>
          <c:extLst xmlns:c16r2="http://schemas.microsoft.com/office/drawing/2015/06/chart">
            <c:ext xmlns:c16="http://schemas.microsoft.com/office/drawing/2014/chart" uri="{C3380CC4-5D6E-409C-BE32-E72D297353CC}">
              <c16:uniqueId val="{00000003-0AF4-448C-B58E-38F5816F0AA4}"/>
            </c:ext>
          </c:extLst>
        </c:ser>
        <c:ser>
          <c:idx val="4"/>
          <c:order val="4"/>
          <c:tx>
            <c:strRef>
              <c:f>Planilha1!$F$1</c:f>
              <c:strCache>
                <c:ptCount val="1"/>
                <c:pt idx="0">
                  <c:v>CONCORDA EM PARTE</c:v>
                </c:pt>
              </c:strCache>
            </c:strRef>
          </c:tx>
          <c:spPr>
            <a:solidFill>
              <a:srgbClr val="C0D403"/>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Planilha1!$F$2:$F$13</c:f>
              <c:numCache>
                <c:formatCode>0</c:formatCode>
                <c:ptCount val="12"/>
                <c:pt idx="0">
                  <c:v>16.29</c:v>
                </c:pt>
                <c:pt idx="1">
                  <c:v>11.83</c:v>
                </c:pt>
                <c:pt idx="2">
                  <c:v>18.05</c:v>
                </c:pt>
                <c:pt idx="3">
                  <c:v>13.35</c:v>
                </c:pt>
                <c:pt idx="4">
                  <c:v>15.99</c:v>
                </c:pt>
                <c:pt idx="5">
                  <c:v>11.52</c:v>
                </c:pt>
                <c:pt idx="6">
                  <c:v>12.28</c:v>
                </c:pt>
                <c:pt idx="7">
                  <c:v>9.0399999999999991</c:v>
                </c:pt>
                <c:pt idx="8">
                  <c:v>18.64</c:v>
                </c:pt>
                <c:pt idx="9">
                  <c:v>13.2</c:v>
                </c:pt>
                <c:pt idx="10">
                  <c:v>16.45</c:v>
                </c:pt>
                <c:pt idx="11">
                  <c:v>15.96</c:v>
                </c:pt>
              </c:numCache>
            </c:numRef>
          </c:val>
          <c:extLst xmlns:c16r2="http://schemas.microsoft.com/office/drawing/2015/06/chart">
            <c:ext xmlns:c16="http://schemas.microsoft.com/office/drawing/2014/chart" uri="{C3380CC4-5D6E-409C-BE32-E72D297353CC}">
              <c16:uniqueId val="{00000004-0AF4-448C-B58E-38F5816F0AA4}"/>
            </c:ext>
          </c:extLst>
        </c:ser>
        <c:ser>
          <c:idx val="5"/>
          <c:order val="5"/>
          <c:tx>
            <c:strRef>
              <c:f>Planilha1!$G$1</c:f>
              <c:strCache>
                <c:ptCount val="1"/>
                <c:pt idx="0">
                  <c:v>CONCORDA TOTALMENTE</c:v>
                </c:pt>
              </c:strCache>
            </c:strRef>
          </c:tx>
          <c:spPr>
            <a:solidFill>
              <a:srgbClr val="07BB04"/>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Planilha1!$G$2:$G$13</c:f>
              <c:numCache>
                <c:formatCode>0</c:formatCode>
                <c:ptCount val="12"/>
                <c:pt idx="0">
                  <c:v>67.37</c:v>
                </c:pt>
                <c:pt idx="1">
                  <c:v>42.94</c:v>
                </c:pt>
                <c:pt idx="2">
                  <c:v>30.78</c:v>
                </c:pt>
                <c:pt idx="3">
                  <c:v>34.74</c:v>
                </c:pt>
                <c:pt idx="4">
                  <c:v>33.49</c:v>
                </c:pt>
                <c:pt idx="5">
                  <c:v>25.19</c:v>
                </c:pt>
                <c:pt idx="6">
                  <c:v>16.7</c:v>
                </c:pt>
                <c:pt idx="7">
                  <c:v>18.63</c:v>
                </c:pt>
                <c:pt idx="8">
                  <c:v>63.23</c:v>
                </c:pt>
                <c:pt idx="9">
                  <c:v>60.54</c:v>
                </c:pt>
                <c:pt idx="10">
                  <c:v>43.25</c:v>
                </c:pt>
                <c:pt idx="11">
                  <c:v>27.22</c:v>
                </c:pt>
              </c:numCache>
            </c:numRef>
          </c:val>
          <c:extLst xmlns:c16r2="http://schemas.microsoft.com/office/drawing/2015/06/chart">
            <c:ext xmlns:c16="http://schemas.microsoft.com/office/drawing/2014/chart" uri="{C3380CC4-5D6E-409C-BE32-E72D297353CC}">
              <c16:uniqueId val="{00000005-0AF4-448C-B58E-38F5816F0AA4}"/>
            </c:ext>
          </c:extLst>
        </c:ser>
        <c:ser>
          <c:idx val="6"/>
          <c:order val="6"/>
          <c:tx>
            <c:strRef>
              <c:f>Planilha1!$H$1</c:f>
              <c:strCache>
                <c:ptCount val="1"/>
                <c:pt idx="0">
                  <c:v>  </c:v>
                </c:pt>
              </c:strCache>
            </c:strRef>
          </c:tx>
          <c:spPr>
            <a:noFill/>
            <a:ln>
              <a:noFill/>
            </a:ln>
            <a:effectLst/>
          </c:spPr>
          <c:invertIfNegative val="0"/>
          <c:dLbls>
            <c:numFmt formatCode="&quot;T2B: &quot;0&quot;%&quot;" sourceLinked="0"/>
            <c:spPr>
              <a:noFill/>
              <a:ln>
                <a:solidFill>
                  <a:schemeClr val="tx1">
                    <a:lumMod val="50000"/>
                    <a:lumOff val="50000"/>
                  </a:schemeClr>
                </a:solidFill>
              </a:ln>
              <a:effectLst/>
            </c:spPr>
            <c:txPr>
              <a:bodyPr rot="0" spcFirstLastPara="1" vertOverflow="ellipsis" vert="horz" wrap="square" anchor="ctr" anchorCtr="0"/>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Estou sempre preocupado em aumentar minha renda</c:v>
                </c:pt>
                <c:pt idx="1">
                  <c:v>Fico preocupado em precisar depender de amigos e familiares para manter minhas contas em dia</c:v>
                </c:pt>
                <c:pt idx="2">
                  <c:v>Vivo constantemente em aperto financeiro </c:v>
                </c:pt>
                <c:pt idx="3">
                  <c:v>Preciso trabalhar em excesso para conseguir pagar as contas</c:v>
                </c:pt>
                <c:pt idx="4">
                  <c:v>Me sinto constantemente muito cobrado e sob pressão em relação aos meus gastos</c:v>
                </c:pt>
                <c:pt idx="5">
                  <c:v>Não consigo dormir de modo adequado pois vivo preocupado com minha vida financeira</c:v>
                </c:pt>
                <c:pt idx="6">
                  <c:v>Questões financeiras frequentemente são motivo de discórdia na minha casa</c:v>
                </c:pt>
                <c:pt idx="7">
                  <c:v>Eu já briguei com amigos e/ou familiares por causa de dinheiro</c:v>
                </c:pt>
                <c:pt idx="8">
                  <c:v>Tenho muito cuidado em controlar minhas finanças</c:v>
                </c:pt>
                <c:pt idx="9">
                  <c:v>Não compro nada que não esteja realmente precisando</c:v>
                </c:pt>
                <c:pt idx="10">
                  <c:v>Quando entra algum dinheiro ele já está comprometido para contas em atraso</c:v>
                </c:pt>
                <c:pt idx="11">
                  <c:v>Prefiro gastar dinheiro agora do que guardá-lo para o longo prazo</c:v>
                </c:pt>
              </c:strCache>
            </c:strRef>
          </c:cat>
          <c:val>
            <c:numRef>
              <c:f>Planilha1!$H$2:$H$13</c:f>
              <c:numCache>
                <c:formatCode>0</c:formatCode>
                <c:ptCount val="12"/>
                <c:pt idx="0">
                  <c:v>83.66</c:v>
                </c:pt>
                <c:pt idx="1">
                  <c:v>54.769999999999996</c:v>
                </c:pt>
                <c:pt idx="2">
                  <c:v>48.83</c:v>
                </c:pt>
                <c:pt idx="3">
                  <c:v>48.09</c:v>
                </c:pt>
                <c:pt idx="4">
                  <c:v>49.480000000000004</c:v>
                </c:pt>
                <c:pt idx="5">
                  <c:v>36.71</c:v>
                </c:pt>
                <c:pt idx="6">
                  <c:v>28.979999999999997</c:v>
                </c:pt>
                <c:pt idx="7">
                  <c:v>27.669999999999998</c:v>
                </c:pt>
                <c:pt idx="8">
                  <c:v>81.87</c:v>
                </c:pt>
                <c:pt idx="9">
                  <c:v>73.739999999999995</c:v>
                </c:pt>
                <c:pt idx="10">
                  <c:v>59.7</c:v>
                </c:pt>
                <c:pt idx="11">
                  <c:v>43.18</c:v>
                </c:pt>
              </c:numCache>
            </c:numRef>
          </c:val>
          <c:extLst xmlns:c16r2="http://schemas.microsoft.com/office/drawing/2015/06/chart">
            <c:ext xmlns:c16="http://schemas.microsoft.com/office/drawing/2014/chart" uri="{C3380CC4-5D6E-409C-BE32-E72D297353CC}">
              <c16:uniqueId val="{00000006-0AF4-448C-B58E-38F5816F0AA4}"/>
            </c:ext>
          </c:extLst>
        </c:ser>
        <c:dLbls>
          <c:dLblPos val="ctr"/>
          <c:showLegendKey val="0"/>
          <c:showVal val="1"/>
          <c:showCatName val="0"/>
          <c:showSerName val="0"/>
          <c:showPercent val="0"/>
          <c:showBubbleSize val="0"/>
        </c:dLbls>
        <c:gapWidth val="90"/>
        <c:overlap val="100"/>
        <c:axId val="-1684010736"/>
        <c:axId val="-1684009104"/>
      </c:barChart>
      <c:catAx>
        <c:axId val="-1684010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09104"/>
        <c:crosses val="autoZero"/>
        <c:auto val="1"/>
        <c:lblAlgn val="ctr"/>
        <c:lblOffset val="100"/>
        <c:noMultiLvlLbl val="0"/>
      </c:catAx>
      <c:valAx>
        <c:axId val="-1684009104"/>
        <c:scaling>
          <c:orientation val="minMax"/>
          <c:max val="115"/>
          <c:min val="0"/>
        </c:scaling>
        <c:delete val="1"/>
        <c:axPos val="l"/>
        <c:numFmt formatCode="0" sourceLinked="1"/>
        <c:majorTickMark val="none"/>
        <c:minorTickMark val="none"/>
        <c:tickLblPos val="nextTo"/>
        <c:crossAx val="-16840107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5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Planilha1!$B$2:$B$6</c:f>
              <c:numCache>
                <c:formatCode>0</c:formatCode>
                <c:ptCount val="5"/>
                <c:pt idx="0">
                  <c:v>32.78</c:v>
                </c:pt>
                <c:pt idx="1">
                  <c:v>14.25</c:v>
                </c:pt>
                <c:pt idx="2">
                  <c:v>13.15</c:v>
                </c:pt>
                <c:pt idx="3">
                  <c:v>5.37</c:v>
                </c:pt>
                <c:pt idx="4">
                  <c:v>67.22</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Planilha1!$C$2:$C$6</c:f>
              <c:numCache>
                <c:formatCode>0"%"</c:formatCode>
                <c:ptCount val="5"/>
                <c:pt idx="0">
                  <c:v>29.43</c:v>
                </c:pt>
                <c:pt idx="1">
                  <c:v>11.03</c:v>
                </c:pt>
                <c:pt idx="2">
                  <c:v>13.57</c:v>
                </c:pt>
                <c:pt idx="3">
                  <c:v>4.83</c:v>
                </c:pt>
                <c:pt idx="4">
                  <c:v>70.570000000000007</c:v>
                </c:pt>
              </c:numCache>
            </c:numRef>
          </c:val>
          <c:extLst xmlns:c16r2="http://schemas.microsoft.com/office/drawing/2015/06/chart">
            <c:ext xmlns:c16="http://schemas.microsoft.com/office/drawing/2014/chart" uri="{C3380CC4-5D6E-409C-BE32-E72D297353CC}">
              <c16:uniqueId val="{00000001-DD40-438F-A10F-541213A1AB23}"/>
            </c:ext>
          </c:extLst>
        </c:ser>
        <c:dLbls>
          <c:dLblPos val="outEnd"/>
          <c:showLegendKey val="0"/>
          <c:showVal val="1"/>
          <c:showCatName val="0"/>
          <c:showSerName val="0"/>
          <c:showPercent val="0"/>
          <c:showBubbleSize val="0"/>
        </c:dLbls>
        <c:gapWidth val="100"/>
        <c:axId val="-1684003664"/>
        <c:axId val="-1683990064"/>
      </c:barChart>
      <c:catAx>
        <c:axId val="-1684003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0064"/>
        <c:crosses val="autoZero"/>
        <c:auto val="1"/>
        <c:lblAlgn val="ctr"/>
        <c:lblOffset val="100"/>
        <c:noMultiLvlLbl val="0"/>
      </c:catAx>
      <c:valAx>
        <c:axId val="-1683990064"/>
        <c:scaling>
          <c:orientation val="minMax"/>
          <c:max val="120"/>
          <c:min val="0"/>
        </c:scaling>
        <c:delete val="1"/>
        <c:axPos val="l"/>
        <c:numFmt formatCode="0" sourceLinked="1"/>
        <c:majorTickMark val="none"/>
        <c:minorTickMark val="none"/>
        <c:tickLblPos val="nextTo"/>
        <c:crossAx val="-168400366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 + Não possui</c:v>
                </c:pt>
              </c:strCache>
            </c:strRef>
          </c:cat>
          <c:val>
            <c:numRef>
              <c:f>Planilha1!$B$2:$B$7</c:f>
              <c:numCache>
                <c:formatCode>###0</c:formatCode>
                <c:ptCount val="6"/>
                <c:pt idx="0">
                  <c:v>46.262927558835322</c:v>
                </c:pt>
                <c:pt idx="1">
                  <c:v>17.469075968089612</c:v>
                </c:pt>
                <c:pt idx="2">
                  <c:v>15.885478645591181</c:v>
                </c:pt>
                <c:pt idx="3">
                  <c:v>9.5294137453072061</c:v>
                </c:pt>
                <c:pt idx="4">
                  <c:v>4.3152900576942095</c:v>
                </c:pt>
                <c:pt idx="5">
                  <c:v>6.5378140244825289</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 + Não possui</c:v>
                </c:pt>
              </c:strCache>
            </c:strRef>
          </c:cat>
          <c:val>
            <c:numRef>
              <c:f>Planilha1!$C$2:$C$7</c:f>
              <c:numCache>
                <c:formatCode>0</c:formatCode>
                <c:ptCount val="6"/>
                <c:pt idx="0">
                  <c:v>42.11</c:v>
                </c:pt>
                <c:pt idx="1">
                  <c:v>18.53</c:v>
                </c:pt>
                <c:pt idx="2">
                  <c:v>18.05</c:v>
                </c:pt>
                <c:pt idx="3">
                  <c:v>9.52</c:v>
                </c:pt>
                <c:pt idx="4">
                  <c:v>4.4800000000000004</c:v>
                </c:pt>
                <c:pt idx="5">
                  <c:v>7.3000000000000007</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 + Não possui</c:v>
                </c:pt>
              </c:strCache>
            </c:strRef>
          </c:cat>
          <c:val>
            <c:numRef>
              <c:f>Planilha1!$D$2:$D$7</c:f>
              <c:numCache>
                <c:formatCode>0</c:formatCode>
                <c:ptCount val="6"/>
                <c:pt idx="0">
                  <c:v>49.28</c:v>
                </c:pt>
                <c:pt idx="1">
                  <c:v>17.690000000000001</c:v>
                </c:pt>
                <c:pt idx="2">
                  <c:v>17.36</c:v>
                </c:pt>
                <c:pt idx="3">
                  <c:v>8.89</c:v>
                </c:pt>
                <c:pt idx="4">
                  <c:v>2.83</c:v>
                </c:pt>
                <c:pt idx="5">
                  <c:v>3.95</c:v>
                </c:pt>
              </c:numCache>
            </c:numRef>
          </c:val>
          <c:extLst xmlns:c16r2="http://schemas.microsoft.com/office/drawing/2015/06/chart">
            <c:ext xmlns:c16="http://schemas.microsoft.com/office/drawing/2014/chart" uri="{C3380CC4-5D6E-409C-BE32-E72D297353CC}">
              <c16:uniqueId val="{00000000-3D32-4AD0-A45C-B25FAD8197B0}"/>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 + Não possui</c:v>
                </c:pt>
              </c:strCache>
            </c:strRef>
          </c:cat>
          <c:val>
            <c:numRef>
              <c:f>Planilha1!$E$2:$E$7</c:f>
              <c:numCache>
                <c:formatCode>0</c:formatCode>
                <c:ptCount val="6"/>
                <c:pt idx="0">
                  <c:v>49.89</c:v>
                </c:pt>
                <c:pt idx="1">
                  <c:v>19.809999999999999</c:v>
                </c:pt>
                <c:pt idx="2">
                  <c:v>14.71</c:v>
                </c:pt>
                <c:pt idx="3">
                  <c:v>8.07</c:v>
                </c:pt>
                <c:pt idx="4">
                  <c:v>3.4699999999999998</c:v>
                </c:pt>
                <c:pt idx="5">
                  <c:v>4.03</c:v>
                </c:pt>
              </c:numCache>
            </c:numRef>
          </c:val>
          <c:extLst xmlns:c16r2="http://schemas.microsoft.com/office/drawing/2015/06/chart">
            <c:ext xmlns:c16="http://schemas.microsoft.com/office/drawing/2014/chart" uri="{C3380CC4-5D6E-409C-BE32-E72D297353CC}">
              <c16:uniqueId val="{00000000-1762-43A6-A328-FC8085656C20}"/>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 + Não possui</c:v>
                </c:pt>
              </c:strCache>
            </c:strRef>
          </c:cat>
          <c:val>
            <c:numRef>
              <c:f>Planilha1!$F$2:$F$7</c:f>
              <c:numCache>
                <c:formatCode>0</c:formatCode>
                <c:ptCount val="6"/>
                <c:pt idx="0">
                  <c:v>52.69</c:v>
                </c:pt>
                <c:pt idx="1">
                  <c:v>16.8</c:v>
                </c:pt>
                <c:pt idx="2">
                  <c:v>15.59</c:v>
                </c:pt>
                <c:pt idx="3">
                  <c:v>7.88</c:v>
                </c:pt>
                <c:pt idx="4">
                  <c:v>2.9800000000000004</c:v>
                </c:pt>
                <c:pt idx="5">
                  <c:v>4.0599999999999996</c:v>
                </c:pt>
              </c:numCache>
            </c:numRef>
          </c:val>
          <c:extLst xmlns:c16r2="http://schemas.microsoft.com/office/drawing/2015/06/chart">
            <c:ext xmlns:c16="http://schemas.microsoft.com/office/drawing/2014/chart" uri="{C3380CC4-5D6E-409C-BE32-E72D297353CC}">
              <c16:uniqueId val="{00000000-1B61-4A4C-8FB2-6258567890AE}"/>
            </c:ext>
          </c:extLst>
        </c:ser>
        <c:dLbls>
          <c:dLblPos val="outEnd"/>
          <c:showLegendKey val="0"/>
          <c:showVal val="1"/>
          <c:showCatName val="0"/>
          <c:showSerName val="0"/>
          <c:showPercent val="0"/>
          <c:showBubbleSize val="0"/>
        </c:dLbls>
        <c:gapWidth val="60"/>
        <c:axId val="-1749924816"/>
        <c:axId val="-1749935696"/>
      </c:barChart>
      <c:catAx>
        <c:axId val="-17499248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5696"/>
        <c:crosses val="autoZero"/>
        <c:auto val="1"/>
        <c:lblAlgn val="ctr"/>
        <c:lblOffset val="100"/>
        <c:noMultiLvlLbl val="0"/>
      </c:catAx>
      <c:valAx>
        <c:axId val="-1749935696"/>
        <c:scaling>
          <c:orientation val="minMax"/>
          <c:max val="100"/>
          <c:min val="0"/>
        </c:scaling>
        <c:delete val="1"/>
        <c:axPos val="l"/>
        <c:numFmt formatCode="###0" sourceLinked="1"/>
        <c:majorTickMark val="out"/>
        <c:minorTickMark val="none"/>
        <c:tickLblPos val="nextTo"/>
        <c:crossAx val="-174992481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Planilha1!$B$2:$B$6</c:f>
              <c:numCache>
                <c:formatCode>0"%"</c:formatCode>
                <c:ptCount val="5"/>
                <c:pt idx="0">
                  <c:v>29.43</c:v>
                </c:pt>
                <c:pt idx="1">
                  <c:v>11.03</c:v>
                </c:pt>
                <c:pt idx="2">
                  <c:v>13.57</c:v>
                </c:pt>
                <c:pt idx="3">
                  <c:v>4.83</c:v>
                </c:pt>
                <c:pt idx="4">
                  <c:v>70.570000000000007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Planilha1!$C$2:$C$6</c:f>
              <c:numCache>
                <c:formatCode>0"%"</c:formatCode>
                <c:ptCount val="5"/>
                <c:pt idx="0">
                  <c:v>25.72</c:v>
                </c:pt>
                <c:pt idx="1">
                  <c:v>6.64</c:v>
                </c:pt>
                <c:pt idx="2">
                  <c:v>15.02</c:v>
                </c:pt>
                <c:pt idx="3">
                  <c:v>4.0599999999999996</c:v>
                </c:pt>
                <c:pt idx="4">
                  <c:v>74.28</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Planilha1!$D$2:$D$6</c:f>
              <c:numCache>
                <c:formatCode>0"%"</c:formatCode>
                <c:ptCount val="5"/>
                <c:pt idx="0">
                  <c:v>31.15</c:v>
                </c:pt>
                <c:pt idx="1">
                  <c:v>12.04</c:v>
                </c:pt>
                <c:pt idx="2">
                  <c:v>13.44</c:v>
                </c:pt>
                <c:pt idx="3">
                  <c:v>5.67</c:v>
                </c:pt>
                <c:pt idx="4">
                  <c:v>68.84</c:v>
                </c:pt>
              </c:numCache>
            </c:numRef>
          </c:val>
          <c:extLst xmlns:c16r2="http://schemas.microsoft.com/office/drawing/2015/06/chart">
            <c:ext xmlns:c16="http://schemas.microsoft.com/office/drawing/2014/chart" uri="{C3380CC4-5D6E-409C-BE32-E72D297353CC}">
              <c16:uniqueId val="{00000000-1605-480E-8EEF-7A87AA9EA6B8}"/>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Sim, eu mesmo</c:v>
                </c:pt>
                <c:pt idx="2">
                  <c:v>Sim, alguém que mora comigo</c:v>
                </c:pt>
                <c:pt idx="3">
                  <c:v>Sim, eu e alguém que mora comigo</c:v>
                </c:pt>
                <c:pt idx="4">
                  <c:v>NÃO + RECUSA</c:v>
                </c:pt>
              </c:strCache>
            </c:strRef>
          </c:cat>
          <c:val>
            <c:numRef>
              <c:f>Planilha1!$E$2:$E$6</c:f>
              <c:numCache>
                <c:formatCode>0"%"</c:formatCode>
                <c:ptCount val="5"/>
                <c:pt idx="0">
                  <c:v>29.8</c:v>
                </c:pt>
                <c:pt idx="1">
                  <c:v>13.18</c:v>
                </c:pt>
                <c:pt idx="2">
                  <c:v>12.52</c:v>
                </c:pt>
                <c:pt idx="3">
                  <c:v>4.0999999999999996</c:v>
                </c:pt>
                <c:pt idx="4">
                  <c:v>70.2</c:v>
                </c:pt>
              </c:numCache>
            </c:numRef>
          </c:val>
          <c:extLst xmlns:c16r2="http://schemas.microsoft.com/office/drawing/2015/06/chart">
            <c:ext xmlns:c16="http://schemas.microsoft.com/office/drawing/2014/chart" uri="{C3380CC4-5D6E-409C-BE32-E72D297353CC}">
              <c16:uniqueId val="{00000001-1605-480E-8EEF-7A87AA9EA6B8}"/>
            </c:ext>
          </c:extLst>
        </c:ser>
        <c:dLbls>
          <c:dLblPos val="outEnd"/>
          <c:showLegendKey val="0"/>
          <c:showVal val="1"/>
          <c:showCatName val="0"/>
          <c:showSerName val="0"/>
          <c:showPercent val="0"/>
          <c:showBubbleSize val="0"/>
        </c:dLbls>
        <c:gapWidth val="100"/>
        <c:axId val="-1684019440"/>
        <c:axId val="-1684021072"/>
      </c:barChart>
      <c:catAx>
        <c:axId val="-1684019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21072"/>
        <c:crosses val="autoZero"/>
        <c:auto val="1"/>
        <c:lblAlgn val="ctr"/>
        <c:lblOffset val="100"/>
        <c:noMultiLvlLbl val="0"/>
      </c:catAx>
      <c:valAx>
        <c:axId val="-1684021072"/>
        <c:scaling>
          <c:orientation val="minMax"/>
          <c:max val="120"/>
          <c:min val="0"/>
        </c:scaling>
        <c:delete val="1"/>
        <c:axPos val="l"/>
        <c:numFmt formatCode="0&quot;%&quot;" sourceLinked="1"/>
        <c:majorTickMark val="none"/>
        <c:minorTickMark val="none"/>
        <c:tickLblPos val="nextTo"/>
        <c:crossAx val="-168401944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2024</c:v>
                </c:pt>
                <c:pt idx="9">
                  <c:v>Nunca usou aplicativos de apostas</c:v>
                </c:pt>
                <c:pt idx="10">
                  <c:v> Recusa/Não sabe</c:v>
                </c:pt>
              </c:strCache>
            </c:strRef>
          </c:cat>
          <c:val>
            <c:numRef>
              <c:f>Planilha1!$B$2:$B$12</c:f>
              <c:numCache>
                <c:formatCode>0</c:formatCode>
                <c:ptCount val="11"/>
                <c:pt idx="0">
                  <c:v>14.61</c:v>
                </c:pt>
                <c:pt idx="1">
                  <c:v>1.0900000000000001</c:v>
                </c:pt>
                <c:pt idx="2">
                  <c:v>2.13</c:v>
                </c:pt>
                <c:pt idx="3">
                  <c:v>1.83</c:v>
                </c:pt>
                <c:pt idx="4">
                  <c:v>1.22</c:v>
                </c:pt>
                <c:pt idx="5">
                  <c:v>1.65</c:v>
                </c:pt>
                <c:pt idx="6">
                  <c:v>6.69</c:v>
                </c:pt>
                <c:pt idx="7">
                  <c:v>85.4</c:v>
                </c:pt>
                <c:pt idx="8">
                  <c:v>21.79</c:v>
                </c:pt>
                <c:pt idx="9">
                  <c:v>63.02</c:v>
                </c:pt>
                <c:pt idx="10">
                  <c:v>0.59</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2024</c:v>
                </c:pt>
                <c:pt idx="9">
                  <c:v>Nunca usou aplicativos de apostas</c:v>
                </c:pt>
                <c:pt idx="10">
                  <c:v> Recusa/Não sabe</c:v>
                </c:pt>
              </c:strCache>
            </c:strRef>
          </c:cat>
          <c:val>
            <c:numRef>
              <c:f>Planilha1!$C$2:$C$12</c:f>
              <c:numCache>
                <c:formatCode>0</c:formatCode>
                <c:ptCount val="11"/>
                <c:pt idx="0">
                  <c:v>16.86</c:v>
                </c:pt>
                <c:pt idx="1">
                  <c:v>1.49</c:v>
                </c:pt>
                <c:pt idx="2">
                  <c:v>2.2200000000000002</c:v>
                </c:pt>
                <c:pt idx="3">
                  <c:v>2.41</c:v>
                </c:pt>
                <c:pt idx="4">
                  <c:v>1.07</c:v>
                </c:pt>
                <c:pt idx="5">
                  <c:v>2.36</c:v>
                </c:pt>
                <c:pt idx="6">
                  <c:v>7.32</c:v>
                </c:pt>
                <c:pt idx="7">
                  <c:v>83.14</c:v>
                </c:pt>
                <c:pt idx="8">
                  <c:v>22.55</c:v>
                </c:pt>
                <c:pt idx="9">
                  <c:v>59.69</c:v>
                </c:pt>
                <c:pt idx="10">
                  <c:v>0.9</c:v>
                </c:pt>
              </c:numCache>
            </c:numRef>
          </c:val>
          <c:extLst xmlns:c16r2="http://schemas.microsoft.com/office/drawing/2015/06/chart">
            <c:ext xmlns:c16="http://schemas.microsoft.com/office/drawing/2014/chart" uri="{C3380CC4-5D6E-409C-BE32-E72D297353CC}">
              <c16:uniqueId val="{00000001-DD40-438F-A10F-541213A1AB23}"/>
            </c:ext>
          </c:extLst>
        </c:ser>
        <c:dLbls>
          <c:dLblPos val="outEnd"/>
          <c:showLegendKey val="0"/>
          <c:showVal val="1"/>
          <c:showCatName val="0"/>
          <c:showSerName val="0"/>
          <c:showPercent val="0"/>
          <c:showBubbleSize val="0"/>
        </c:dLbls>
        <c:gapWidth val="100"/>
        <c:axId val="-1684005296"/>
        <c:axId val="-1684016720"/>
      </c:barChart>
      <c:catAx>
        <c:axId val="-1684005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16720"/>
        <c:crosses val="autoZero"/>
        <c:auto val="1"/>
        <c:lblAlgn val="ctr"/>
        <c:lblOffset val="100"/>
        <c:noMultiLvlLbl val="0"/>
      </c:catAx>
      <c:valAx>
        <c:axId val="-1684016720"/>
        <c:scaling>
          <c:orientation val="minMax"/>
          <c:max val="120"/>
          <c:min val="0"/>
        </c:scaling>
        <c:delete val="1"/>
        <c:axPos val="l"/>
        <c:numFmt formatCode="0" sourceLinked="1"/>
        <c:majorTickMark val="none"/>
        <c:minorTickMark val="none"/>
        <c:tickLblPos val="nextTo"/>
        <c:crossAx val="-16840052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Planilha1!$B$2:$B$12</c:f>
              <c:numCache>
                <c:formatCode>0"%"</c:formatCode>
                <c:ptCount val="11"/>
                <c:pt idx="0">
                  <c:v>16.86</c:v>
                </c:pt>
                <c:pt idx="1">
                  <c:v>1.49</c:v>
                </c:pt>
                <c:pt idx="2">
                  <c:v>2.2200000000000002</c:v>
                </c:pt>
                <c:pt idx="3">
                  <c:v>2.41</c:v>
                </c:pt>
                <c:pt idx="4">
                  <c:v>1.07</c:v>
                </c:pt>
                <c:pt idx="5">
                  <c:v>2.36</c:v>
                </c:pt>
                <c:pt idx="6">
                  <c:v>7.32</c:v>
                </c:pt>
                <c:pt idx="7">
                  <c:v>83.14</c:v>
                </c:pt>
                <c:pt idx="8">
                  <c:v>22.55</c:v>
                </c:pt>
                <c:pt idx="9">
                  <c:v>59.69</c:v>
                </c:pt>
                <c:pt idx="10">
                  <c:v>0.9</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Planilha1!$C$2:$C$12</c:f>
              <c:numCache>
                <c:formatCode>0"%"</c:formatCode>
                <c:ptCount val="11"/>
                <c:pt idx="0">
                  <c:v>19.920000000000002</c:v>
                </c:pt>
                <c:pt idx="1">
                  <c:v>1.1000000000000001</c:v>
                </c:pt>
                <c:pt idx="2">
                  <c:v>2.95</c:v>
                </c:pt>
                <c:pt idx="3">
                  <c:v>2.4500000000000002</c:v>
                </c:pt>
                <c:pt idx="4">
                  <c:v>1.4</c:v>
                </c:pt>
                <c:pt idx="5">
                  <c:v>2.88</c:v>
                </c:pt>
                <c:pt idx="6">
                  <c:v>9.14</c:v>
                </c:pt>
                <c:pt idx="7">
                  <c:v>80.08</c:v>
                </c:pt>
                <c:pt idx="8">
                  <c:v>25.28</c:v>
                </c:pt>
                <c:pt idx="9">
                  <c:v>54.46</c:v>
                </c:pt>
                <c:pt idx="10">
                  <c:v>0.34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Planilha1!$D$2:$D$12</c:f>
              <c:numCache>
                <c:formatCode>0"%"</c:formatCode>
                <c:ptCount val="11"/>
                <c:pt idx="0">
                  <c:v>19.100000000000001</c:v>
                </c:pt>
                <c:pt idx="1">
                  <c:v>1.92</c:v>
                </c:pt>
                <c:pt idx="2">
                  <c:v>2.37</c:v>
                </c:pt>
                <c:pt idx="3">
                  <c:v>2.84</c:v>
                </c:pt>
                <c:pt idx="4">
                  <c:v>1.07</c:v>
                </c:pt>
                <c:pt idx="5">
                  <c:v>2.5299999999999998</c:v>
                </c:pt>
                <c:pt idx="6">
                  <c:v>8.3699999999999992</c:v>
                </c:pt>
                <c:pt idx="7">
                  <c:v>80.900000000000006</c:v>
                </c:pt>
                <c:pt idx="8">
                  <c:v>22.51</c:v>
                </c:pt>
                <c:pt idx="9">
                  <c:v>57.44</c:v>
                </c:pt>
                <c:pt idx="10">
                  <c:v>0.95</c:v>
                </c:pt>
              </c:numCache>
            </c:numRef>
          </c:val>
          <c:extLst xmlns:c16r2="http://schemas.microsoft.com/office/drawing/2015/06/chart">
            <c:ext xmlns:c16="http://schemas.microsoft.com/office/drawing/2014/chart" uri="{C3380CC4-5D6E-409C-BE32-E72D297353CC}">
              <c16:uniqueId val="{00000000-F0C4-4E18-999C-409F618FB28F}"/>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Planilha1!$E$2:$E$12</c:f>
              <c:numCache>
                <c:formatCode>0"%"</c:formatCode>
                <c:ptCount val="11"/>
                <c:pt idx="0">
                  <c:v>10.51</c:v>
                </c:pt>
                <c:pt idx="1">
                  <c:v>1.1200000000000001</c:v>
                </c:pt>
                <c:pt idx="2">
                  <c:v>1.33</c:v>
                </c:pt>
                <c:pt idx="3">
                  <c:v>1.65</c:v>
                </c:pt>
                <c:pt idx="4">
                  <c:v>0.76</c:v>
                </c:pt>
                <c:pt idx="5">
                  <c:v>1.64</c:v>
                </c:pt>
                <c:pt idx="6">
                  <c:v>4.01</c:v>
                </c:pt>
                <c:pt idx="7">
                  <c:v>89.49</c:v>
                </c:pt>
                <c:pt idx="8">
                  <c:v>20.25</c:v>
                </c:pt>
                <c:pt idx="9">
                  <c:v>67.95</c:v>
                </c:pt>
                <c:pt idx="10">
                  <c:v>1.29</c:v>
                </c:pt>
              </c:numCache>
            </c:numRef>
          </c:val>
          <c:extLst xmlns:c16r2="http://schemas.microsoft.com/office/drawing/2015/06/chart">
            <c:ext xmlns:c16="http://schemas.microsoft.com/office/drawing/2014/chart" uri="{C3380CC4-5D6E-409C-BE32-E72D297353CC}">
              <c16:uniqueId val="{00000001-F0C4-4E18-999C-409F618FB28F}"/>
            </c:ext>
          </c:extLst>
        </c:ser>
        <c:dLbls>
          <c:dLblPos val="outEnd"/>
          <c:showLegendKey val="0"/>
          <c:showVal val="1"/>
          <c:showCatName val="0"/>
          <c:showSerName val="0"/>
          <c:showPercent val="0"/>
          <c:showBubbleSize val="0"/>
        </c:dLbls>
        <c:gapWidth val="50"/>
        <c:overlap val="-20"/>
        <c:axId val="-1683995504"/>
        <c:axId val="-1683999856"/>
      </c:barChart>
      <c:catAx>
        <c:axId val="-16839955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9856"/>
        <c:crosses val="autoZero"/>
        <c:auto val="1"/>
        <c:lblAlgn val="ctr"/>
        <c:lblOffset val="100"/>
        <c:noMultiLvlLbl val="0"/>
      </c:catAx>
      <c:valAx>
        <c:axId val="-1683999856"/>
        <c:scaling>
          <c:orientation val="minMax"/>
          <c:max val="120"/>
          <c:min val="0"/>
        </c:scaling>
        <c:delete val="1"/>
        <c:axPos val="l"/>
        <c:numFmt formatCode="0&quot;%&quot;" sourceLinked="1"/>
        <c:majorTickMark val="none"/>
        <c:minorTickMark val="none"/>
        <c:tickLblPos val="nextTo"/>
        <c:crossAx val="-168399550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6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2023</c:v>
                </c:pt>
              </c:strCache>
            </c:strRef>
          </c:tx>
          <c:spPr>
            <a:solidFill>
              <a:srgbClr val="BDC7D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Planilha1!$B$2:$B$14</c:f>
              <c:numCache>
                <c:formatCode>0</c:formatCode>
                <c:ptCount val="13"/>
                <c:pt idx="0">
                  <c:v>40</c:v>
                </c:pt>
                <c:pt idx="1">
                  <c:v>39</c:v>
                </c:pt>
                <c:pt idx="2">
                  <c:v>26</c:v>
                </c:pt>
                <c:pt idx="3">
                  <c:v>25</c:v>
                </c:pt>
                <c:pt idx="4">
                  <c:v>20</c:v>
                </c:pt>
                <c:pt idx="5">
                  <c:v>24</c:v>
                </c:pt>
                <c:pt idx="6">
                  <c:v>13</c:v>
                </c:pt>
                <c:pt idx="7">
                  <c:v>13</c:v>
                </c:pt>
                <c:pt idx="8">
                  <c:v>11</c:v>
                </c:pt>
                <c:pt idx="9">
                  <c:v>5</c:v>
                </c:pt>
                <c:pt idx="10">
                  <c:v>3</c:v>
                </c:pt>
                <c:pt idx="11">
                  <c:v>6</c:v>
                </c:pt>
                <c:pt idx="12">
                  <c:v>1</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2024</c:v>
                </c:pt>
              </c:strCache>
            </c:strRef>
          </c:tx>
          <c:spPr>
            <a:solidFill>
              <a:srgbClr val="8497B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Planilha1!$C$2:$C$14</c:f>
              <c:numCache>
                <c:formatCode>0</c:formatCode>
                <c:ptCount val="13"/>
                <c:pt idx="0">
                  <c:v>39.49</c:v>
                </c:pt>
                <c:pt idx="1">
                  <c:v>38.770000000000003</c:v>
                </c:pt>
                <c:pt idx="2">
                  <c:v>26.18</c:v>
                </c:pt>
                <c:pt idx="3">
                  <c:v>27.94</c:v>
                </c:pt>
                <c:pt idx="4">
                  <c:v>21.93</c:v>
                </c:pt>
                <c:pt idx="5">
                  <c:v>20.079999999999998</c:v>
                </c:pt>
                <c:pt idx="6">
                  <c:v>10.08</c:v>
                </c:pt>
                <c:pt idx="7">
                  <c:v>11.02</c:v>
                </c:pt>
                <c:pt idx="8">
                  <c:v>10.24</c:v>
                </c:pt>
                <c:pt idx="9">
                  <c:v>5.13</c:v>
                </c:pt>
                <c:pt idx="10">
                  <c:v>2.31</c:v>
                </c:pt>
                <c:pt idx="11">
                  <c:v>4.18</c:v>
                </c:pt>
                <c:pt idx="12">
                  <c:v>1.03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2025</c:v>
                </c:pt>
              </c:strCache>
            </c:strRef>
          </c:tx>
          <c:spPr>
            <a:solidFill>
              <a:srgbClr val="52668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Planilha1!$D$2:$D$14</c:f>
              <c:numCache>
                <c:formatCode>0</c:formatCode>
                <c:ptCount val="13"/>
                <c:pt idx="0">
                  <c:v>38.909999999999997</c:v>
                </c:pt>
                <c:pt idx="1">
                  <c:v>36.94</c:v>
                </c:pt>
                <c:pt idx="2">
                  <c:v>32.200000000000003</c:v>
                </c:pt>
                <c:pt idx="3">
                  <c:v>27.05</c:v>
                </c:pt>
                <c:pt idx="4">
                  <c:v>20.71</c:v>
                </c:pt>
                <c:pt idx="5">
                  <c:v>20.260000000000002</c:v>
                </c:pt>
                <c:pt idx="6">
                  <c:v>11.45</c:v>
                </c:pt>
                <c:pt idx="7">
                  <c:v>9.81</c:v>
                </c:pt>
                <c:pt idx="8">
                  <c:v>10.220000000000001</c:v>
                </c:pt>
                <c:pt idx="9">
                  <c:v>4.38</c:v>
                </c:pt>
                <c:pt idx="10">
                  <c:v>1.1299999999999999</c:v>
                </c:pt>
                <c:pt idx="11">
                  <c:v>5.0999999999999996</c:v>
                </c:pt>
                <c:pt idx="12">
                  <c:v>0.98</c:v>
                </c:pt>
              </c:numCache>
            </c:numRef>
          </c:val>
          <c:extLst xmlns:c16r2="http://schemas.microsoft.com/office/drawing/2015/06/chart">
            <c:ext xmlns:c16="http://schemas.microsoft.com/office/drawing/2014/chart" uri="{C3380CC4-5D6E-409C-BE32-E72D297353CC}">
              <c16:uniqueId val="{00000000-6CA9-4752-9F84-3B59D0D871E3}"/>
            </c:ext>
          </c:extLst>
        </c:ser>
        <c:dLbls>
          <c:dLblPos val="outEnd"/>
          <c:showLegendKey val="0"/>
          <c:showVal val="1"/>
          <c:showCatName val="0"/>
          <c:showSerName val="0"/>
          <c:showPercent val="0"/>
          <c:showBubbleSize val="0"/>
        </c:dLbls>
        <c:gapWidth val="100"/>
        <c:axId val="-1683991696"/>
        <c:axId val="-1684008560"/>
      </c:barChart>
      <c:catAx>
        <c:axId val="-16839916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08560"/>
        <c:crosses val="autoZero"/>
        <c:auto val="1"/>
        <c:lblAlgn val="ctr"/>
        <c:lblOffset val="100"/>
        <c:noMultiLvlLbl val="0"/>
      </c:catAx>
      <c:valAx>
        <c:axId val="-1684008560"/>
        <c:scaling>
          <c:orientation val="minMax"/>
          <c:max val="120"/>
          <c:min val="0"/>
        </c:scaling>
        <c:delete val="1"/>
        <c:axPos val="l"/>
        <c:numFmt formatCode="0" sourceLinked="1"/>
        <c:majorTickMark val="none"/>
        <c:minorTickMark val="none"/>
        <c:tickLblPos val="nextTo"/>
        <c:crossAx val="-16839916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Planilha1!$B$2:$B$14</c:f>
              <c:numCache>
                <c:formatCode>0"%"</c:formatCode>
                <c:ptCount val="13"/>
                <c:pt idx="0">
                  <c:v>38.909999999999997</c:v>
                </c:pt>
                <c:pt idx="1">
                  <c:v>36.94</c:v>
                </c:pt>
                <c:pt idx="2">
                  <c:v>32.200000000000003</c:v>
                </c:pt>
                <c:pt idx="3">
                  <c:v>27.05</c:v>
                </c:pt>
                <c:pt idx="4">
                  <c:v>20.71</c:v>
                </c:pt>
                <c:pt idx="5">
                  <c:v>20.260000000000002</c:v>
                </c:pt>
                <c:pt idx="6">
                  <c:v>11.45</c:v>
                </c:pt>
                <c:pt idx="7">
                  <c:v>9.81</c:v>
                </c:pt>
                <c:pt idx="8">
                  <c:v>10.220000000000001</c:v>
                </c:pt>
                <c:pt idx="9">
                  <c:v>4.38</c:v>
                </c:pt>
                <c:pt idx="10">
                  <c:v>1.1300000000000001</c:v>
                </c:pt>
                <c:pt idx="11">
                  <c:v>5.0999999999999996</c:v>
                </c:pt>
                <c:pt idx="12">
                  <c:v>0.98</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Planilha1!$C$2:$C$14</c:f>
              <c:numCache>
                <c:formatCode>0"%"</c:formatCode>
                <c:ptCount val="13"/>
                <c:pt idx="0">
                  <c:v>27.21</c:v>
                </c:pt>
                <c:pt idx="1">
                  <c:v>35.53</c:v>
                </c:pt>
                <c:pt idx="2">
                  <c:v>39</c:v>
                </c:pt>
                <c:pt idx="3">
                  <c:v>32.85</c:v>
                </c:pt>
                <c:pt idx="4">
                  <c:v>22.77</c:v>
                </c:pt>
                <c:pt idx="5">
                  <c:v>20.05</c:v>
                </c:pt>
                <c:pt idx="6">
                  <c:v>9.44</c:v>
                </c:pt>
                <c:pt idx="7">
                  <c:v>11.38</c:v>
                </c:pt>
                <c:pt idx="8">
                  <c:v>9.7100000000000009</c:v>
                </c:pt>
                <c:pt idx="9">
                  <c:v>5.6</c:v>
                </c:pt>
                <c:pt idx="10">
                  <c:v>0.92</c:v>
                </c:pt>
                <c:pt idx="11">
                  <c:v>3.7</c:v>
                </c:pt>
                <c:pt idx="12">
                  <c:v>0.73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Planilha1!$D$2:$D$14</c:f>
              <c:numCache>
                <c:formatCode>0"%"</c:formatCode>
                <c:ptCount val="13"/>
                <c:pt idx="0">
                  <c:v>41.65</c:v>
                </c:pt>
                <c:pt idx="1">
                  <c:v>38.18</c:v>
                </c:pt>
                <c:pt idx="2">
                  <c:v>29.93</c:v>
                </c:pt>
                <c:pt idx="3">
                  <c:v>25.65</c:v>
                </c:pt>
                <c:pt idx="4">
                  <c:v>21.78</c:v>
                </c:pt>
                <c:pt idx="5">
                  <c:v>18.670000000000002</c:v>
                </c:pt>
                <c:pt idx="6">
                  <c:v>10.69</c:v>
                </c:pt>
                <c:pt idx="7">
                  <c:v>9.4499999999999993</c:v>
                </c:pt>
                <c:pt idx="8">
                  <c:v>10.01</c:v>
                </c:pt>
                <c:pt idx="9">
                  <c:v>4.3600000000000003</c:v>
                </c:pt>
                <c:pt idx="10">
                  <c:v>1.3900000000000001</c:v>
                </c:pt>
                <c:pt idx="11">
                  <c:v>5.27</c:v>
                </c:pt>
                <c:pt idx="12">
                  <c:v>0.82</c:v>
                </c:pt>
              </c:numCache>
            </c:numRef>
          </c:val>
          <c:extLst xmlns:c16r2="http://schemas.microsoft.com/office/drawing/2015/06/chart">
            <c:ext xmlns:c16="http://schemas.microsoft.com/office/drawing/2014/chart" uri="{C3380CC4-5D6E-409C-BE32-E72D297353CC}">
              <c16:uniqueId val="{00000000-6CA9-4752-9F84-3B59D0D871E3}"/>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Planilha1!$A$2:$A$14</c:f>
              <c:strCache>
                <c:ptCount val="13"/>
                <c:pt idx="0">
                  <c:v>Chance de ganhar um dinheiro rápido em momentos de necessidade</c:v>
                </c:pt>
                <c:pt idx="1">
                  <c:v>Chance de ganhar uma grande quantia de dinheiro</c:v>
                </c:pt>
                <c:pt idx="2">
                  <c:v>Considerar como uma diversão</c:v>
                </c:pt>
                <c:pt idx="3">
                  <c:v>A emoção de apostar</c:v>
                </c:pt>
                <c:pt idx="4">
                  <c:v>Oportunidade de apostar valores pequenos</c:v>
                </c:pt>
                <c:pt idx="5">
                  <c:v>Investir + Juntar dinheiro</c:v>
                </c:pt>
                <c:pt idx="6">
                  <c:v>Chance de conseguir juntar uma quantia em dinheiro para o futuro</c:v>
                </c:pt>
                <c:pt idx="7">
                  <c:v>Considerar uma forma de investir</c:v>
                </c:pt>
                <c:pt idx="8">
                  <c:v>A facilidade de usar os aplicativos</c:v>
                </c:pt>
                <c:pt idx="9">
                  <c:v>Não ficar de fora, já que conhecidos estão apostando</c:v>
                </c:pt>
                <c:pt idx="10">
                  <c:v>OUTRAS RESPOSTAS</c:v>
                </c:pt>
                <c:pt idx="11">
                  <c:v>NENHUM</c:v>
                </c:pt>
                <c:pt idx="12">
                  <c:v>RECUSA / NÃO SABE / NÃO RESPONDEU</c:v>
                </c:pt>
              </c:strCache>
            </c:strRef>
          </c:cat>
          <c:val>
            <c:numRef>
              <c:f>Planilha1!$E$2:$E$14</c:f>
              <c:numCache>
                <c:formatCode>0"%"</c:formatCode>
                <c:ptCount val="13"/>
                <c:pt idx="0">
                  <c:v>49.87</c:v>
                </c:pt>
                <c:pt idx="1">
                  <c:v>35.56</c:v>
                </c:pt>
                <c:pt idx="2">
                  <c:v>27.86</c:v>
                </c:pt>
                <c:pt idx="3">
                  <c:v>21.72</c:v>
                </c:pt>
                <c:pt idx="4">
                  <c:v>14.08</c:v>
                </c:pt>
                <c:pt idx="5">
                  <c:v>25.37</c:v>
                </c:pt>
                <c:pt idx="6">
                  <c:v>17.04</c:v>
                </c:pt>
                <c:pt idx="7">
                  <c:v>8.33</c:v>
                </c:pt>
                <c:pt idx="8">
                  <c:v>11.67</c:v>
                </c:pt>
                <c:pt idx="9">
                  <c:v>2.41</c:v>
                </c:pt>
                <c:pt idx="10">
                  <c:v>0.64</c:v>
                </c:pt>
                <c:pt idx="11">
                  <c:v>6.93</c:v>
                </c:pt>
                <c:pt idx="12">
                  <c:v>1.8599999999999999</c:v>
                </c:pt>
              </c:numCache>
            </c:numRef>
          </c:val>
          <c:extLst xmlns:c16r2="http://schemas.microsoft.com/office/drawing/2015/06/chart">
            <c:ext xmlns:c16="http://schemas.microsoft.com/office/drawing/2014/chart" uri="{C3380CC4-5D6E-409C-BE32-E72D297353CC}">
              <c16:uniqueId val="{00000000-B5B8-4222-9D67-F220EFEC6034}"/>
            </c:ext>
          </c:extLst>
        </c:ser>
        <c:dLbls>
          <c:dLblPos val="outEnd"/>
          <c:showLegendKey val="0"/>
          <c:showVal val="1"/>
          <c:showCatName val="0"/>
          <c:showSerName val="0"/>
          <c:showPercent val="0"/>
          <c:showBubbleSize val="0"/>
        </c:dLbls>
        <c:gapWidth val="100"/>
        <c:axId val="-1684008016"/>
        <c:axId val="-1683990608"/>
      </c:barChart>
      <c:catAx>
        <c:axId val="-1684008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0608"/>
        <c:crosses val="autoZero"/>
        <c:auto val="1"/>
        <c:lblAlgn val="ctr"/>
        <c:lblOffset val="100"/>
        <c:noMultiLvlLbl val="0"/>
      </c:catAx>
      <c:valAx>
        <c:axId val="-1683990608"/>
        <c:scaling>
          <c:orientation val="minMax"/>
          <c:max val="120"/>
          <c:min val="0"/>
        </c:scaling>
        <c:delete val="1"/>
        <c:axPos val="l"/>
        <c:numFmt formatCode="0&quot;%&quot;" sourceLinked="1"/>
        <c:majorTickMark val="none"/>
        <c:minorTickMark val="none"/>
        <c:tickLblPos val="nextTo"/>
        <c:crossAx val="-168400801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2023</c:v>
                </c:pt>
              </c:strCache>
            </c:strRef>
          </c:tx>
          <c:spPr>
            <a:solidFill>
              <a:srgbClr val="BDC7D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Planilha1!$B$2:$B$7</c:f>
              <c:numCache>
                <c:formatCode>0</c:formatCode>
                <c:ptCount val="6"/>
                <c:pt idx="0">
                  <c:v>22.43</c:v>
                </c:pt>
                <c:pt idx="1">
                  <c:v>12.61</c:v>
                </c:pt>
                <c:pt idx="2">
                  <c:v>9.82</c:v>
                </c:pt>
                <c:pt idx="3">
                  <c:v>69.91</c:v>
                </c:pt>
                <c:pt idx="4">
                  <c:v>6.31</c:v>
                </c:pt>
                <c:pt idx="5">
                  <c:v>1.34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2024</c:v>
                </c:pt>
              </c:strCache>
            </c:strRef>
          </c:tx>
          <c:spPr>
            <a:solidFill>
              <a:srgbClr val="8497B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Planilha1!$C$2:$C$7</c:f>
              <c:numCache>
                <c:formatCode>0</c:formatCode>
                <c:ptCount val="6"/>
                <c:pt idx="0">
                  <c:v>16.45</c:v>
                </c:pt>
                <c:pt idx="1">
                  <c:v>11.02</c:v>
                </c:pt>
                <c:pt idx="2">
                  <c:v>5.43</c:v>
                </c:pt>
                <c:pt idx="3">
                  <c:v>68.11</c:v>
                </c:pt>
                <c:pt idx="4">
                  <c:v>6.98</c:v>
                </c:pt>
                <c:pt idx="5">
                  <c:v>8.4600000000000009</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2025</c:v>
                </c:pt>
              </c:strCache>
            </c:strRef>
          </c:tx>
          <c:spPr>
            <a:solidFill>
              <a:srgbClr val="52668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Planilha1!$D$2:$D$7</c:f>
              <c:numCache>
                <c:formatCode>0</c:formatCode>
                <c:ptCount val="6"/>
                <c:pt idx="0">
                  <c:v>15.89</c:v>
                </c:pt>
                <c:pt idx="1">
                  <c:v>9.81</c:v>
                </c:pt>
                <c:pt idx="2">
                  <c:v>6.07</c:v>
                </c:pt>
                <c:pt idx="3">
                  <c:v>73.39</c:v>
                </c:pt>
                <c:pt idx="4">
                  <c:v>9.02</c:v>
                </c:pt>
                <c:pt idx="5">
                  <c:v>1.7</c:v>
                </c:pt>
              </c:numCache>
            </c:numRef>
          </c:val>
          <c:extLst xmlns:c16r2="http://schemas.microsoft.com/office/drawing/2015/06/chart">
            <c:ext xmlns:c16="http://schemas.microsoft.com/office/drawing/2014/chart" uri="{C3380CC4-5D6E-409C-BE32-E72D297353CC}">
              <c16:uniqueId val="{00000000-50E3-4ECA-91A3-E39092F8E129}"/>
            </c:ext>
          </c:extLst>
        </c:ser>
        <c:dLbls>
          <c:dLblPos val="outEnd"/>
          <c:showLegendKey val="0"/>
          <c:showVal val="1"/>
          <c:showCatName val="0"/>
          <c:showSerName val="0"/>
          <c:showPercent val="0"/>
          <c:showBubbleSize val="0"/>
        </c:dLbls>
        <c:gapWidth val="100"/>
        <c:axId val="-1684014000"/>
        <c:axId val="-1684007472"/>
      </c:barChart>
      <c:catAx>
        <c:axId val="-1684014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07472"/>
        <c:crosses val="autoZero"/>
        <c:auto val="1"/>
        <c:lblAlgn val="ctr"/>
        <c:lblOffset val="100"/>
        <c:noMultiLvlLbl val="0"/>
      </c:catAx>
      <c:valAx>
        <c:axId val="-1684007472"/>
        <c:scaling>
          <c:orientation val="minMax"/>
          <c:max val="120"/>
          <c:min val="0"/>
        </c:scaling>
        <c:delete val="1"/>
        <c:axPos val="l"/>
        <c:numFmt formatCode="0" sourceLinked="1"/>
        <c:majorTickMark val="none"/>
        <c:minorTickMark val="none"/>
        <c:tickLblPos val="nextTo"/>
        <c:crossAx val="-16840140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Planilha1!$B$2:$B$7</c:f>
              <c:numCache>
                <c:formatCode>0"%"</c:formatCode>
                <c:ptCount val="6"/>
                <c:pt idx="0">
                  <c:v>15.89</c:v>
                </c:pt>
                <c:pt idx="1">
                  <c:v>9.81</c:v>
                </c:pt>
                <c:pt idx="2">
                  <c:v>6.07</c:v>
                </c:pt>
                <c:pt idx="3">
                  <c:v>73.39</c:v>
                </c:pt>
                <c:pt idx="4">
                  <c:v>9.02</c:v>
                </c:pt>
                <c:pt idx="5">
                  <c:v>1.7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Planilha1!$C$2:$C$7</c:f>
              <c:numCache>
                <c:formatCode>0"%"</c:formatCode>
                <c:ptCount val="6"/>
                <c:pt idx="0">
                  <c:v>15.16</c:v>
                </c:pt>
                <c:pt idx="1">
                  <c:v>11.38</c:v>
                </c:pt>
                <c:pt idx="2">
                  <c:v>3.78</c:v>
                </c:pt>
                <c:pt idx="3">
                  <c:v>73.28</c:v>
                </c:pt>
                <c:pt idx="4">
                  <c:v>9.67</c:v>
                </c:pt>
                <c:pt idx="5">
                  <c:v>1.89</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Planilha1!$D$2:$D$7</c:f>
              <c:numCache>
                <c:formatCode>0"%"</c:formatCode>
                <c:ptCount val="6"/>
                <c:pt idx="0">
                  <c:v>15.89</c:v>
                </c:pt>
                <c:pt idx="1">
                  <c:v>9.4499999999999993</c:v>
                </c:pt>
                <c:pt idx="2">
                  <c:v>6.44</c:v>
                </c:pt>
                <c:pt idx="3">
                  <c:v>73.599999999999994</c:v>
                </c:pt>
                <c:pt idx="4">
                  <c:v>9.3699999999999992</c:v>
                </c:pt>
                <c:pt idx="5">
                  <c:v>1.1400000000000001</c:v>
                </c:pt>
              </c:numCache>
            </c:numRef>
          </c:val>
          <c:extLst xmlns:c16r2="http://schemas.microsoft.com/office/drawing/2015/06/chart">
            <c:ext xmlns:c16="http://schemas.microsoft.com/office/drawing/2014/chart" uri="{C3380CC4-5D6E-409C-BE32-E72D297353CC}">
              <c16:uniqueId val="{00000000-50E3-4ECA-91A3-E39092F8E129}"/>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CONSIDERA UMA FORMA DE INVESTIR (P67+P67a+P68)</c:v>
                </c:pt>
                <c:pt idx="1">
                  <c:v>Considera uma forma de investir na P67+P67a</c:v>
                </c:pt>
                <c:pt idx="2">
                  <c:v>Considera uma forma de investir na P68</c:v>
                </c:pt>
                <c:pt idx="3">
                  <c:v>NÃO CONSIDERA UMA FORMA DE INVESTIR (Se divertir e eventualmente ganhar um dinheiro extra)</c:v>
                </c:pt>
                <c:pt idx="4">
                  <c:v>NENHUM DOS DOIS</c:v>
                </c:pt>
                <c:pt idx="5">
                  <c:v>NÃO SABE / RECUSA</c:v>
                </c:pt>
              </c:strCache>
            </c:strRef>
          </c:cat>
          <c:val>
            <c:numRef>
              <c:f>Planilha1!$E$2:$E$7</c:f>
              <c:numCache>
                <c:formatCode>0"%"</c:formatCode>
                <c:ptCount val="6"/>
                <c:pt idx="0">
                  <c:v>17.059999999999999</c:v>
                </c:pt>
                <c:pt idx="1">
                  <c:v>8.33</c:v>
                </c:pt>
                <c:pt idx="2">
                  <c:v>8.74</c:v>
                </c:pt>
                <c:pt idx="3">
                  <c:v>72.95</c:v>
                </c:pt>
                <c:pt idx="4">
                  <c:v>6.92</c:v>
                </c:pt>
                <c:pt idx="5">
                  <c:v>3.0700000000000003</c:v>
                </c:pt>
              </c:numCache>
            </c:numRef>
          </c:val>
          <c:extLst xmlns:c16r2="http://schemas.microsoft.com/office/drawing/2015/06/chart">
            <c:ext xmlns:c16="http://schemas.microsoft.com/office/drawing/2014/chart" uri="{C3380CC4-5D6E-409C-BE32-E72D297353CC}">
              <c16:uniqueId val="{00000000-69B4-4360-8A7F-37930ABF9FEF}"/>
            </c:ext>
          </c:extLst>
        </c:ser>
        <c:dLbls>
          <c:dLblPos val="outEnd"/>
          <c:showLegendKey val="0"/>
          <c:showVal val="1"/>
          <c:showCatName val="0"/>
          <c:showSerName val="0"/>
          <c:showPercent val="0"/>
          <c:showBubbleSize val="0"/>
        </c:dLbls>
        <c:gapWidth val="100"/>
        <c:axId val="-1684018896"/>
        <c:axId val="-1683994960"/>
      </c:barChart>
      <c:catAx>
        <c:axId val="-1684018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4960"/>
        <c:crosses val="autoZero"/>
        <c:auto val="1"/>
        <c:lblAlgn val="ctr"/>
        <c:lblOffset val="100"/>
        <c:noMultiLvlLbl val="0"/>
      </c:catAx>
      <c:valAx>
        <c:axId val="-1683994960"/>
        <c:scaling>
          <c:orientation val="minMax"/>
          <c:max val="120"/>
          <c:min val="0"/>
        </c:scaling>
        <c:delete val="1"/>
        <c:axPos val="l"/>
        <c:numFmt formatCode="0&quot;%&quot;" sourceLinked="1"/>
        <c:majorTickMark val="none"/>
        <c:minorTickMark val="none"/>
        <c:tickLblPos val="nextTo"/>
        <c:crossAx val="-16840188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2024</c:v>
                </c:pt>
              </c:strCache>
            </c:strRef>
          </c:tx>
          <c:spPr>
            <a:solidFill>
              <a:srgbClr val="8497B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 / Não sabe</c:v>
                </c:pt>
              </c:strCache>
            </c:strRef>
          </c:cat>
          <c:val>
            <c:numRef>
              <c:f>Planilha1!$B$2:$B$5</c:f>
              <c:numCache>
                <c:formatCode>0</c:formatCode>
                <c:ptCount val="4"/>
                <c:pt idx="0">
                  <c:v>10.33</c:v>
                </c:pt>
                <c:pt idx="1">
                  <c:v>26.39</c:v>
                </c:pt>
                <c:pt idx="2">
                  <c:v>28.31</c:v>
                </c:pt>
                <c:pt idx="3">
                  <c:v>34.96</c:v>
                </c:pt>
              </c:numCache>
            </c:numRef>
          </c:val>
          <c:extLst xmlns:c16r2="http://schemas.microsoft.com/office/drawing/2015/06/chart">
            <c:ext xmlns:c16="http://schemas.microsoft.com/office/drawing/2014/chart" uri="{C3380CC4-5D6E-409C-BE32-E72D297353CC}">
              <c16:uniqueId val="{00000000-DC6E-49EE-9199-8C6B06137A08}"/>
            </c:ext>
          </c:extLst>
        </c:ser>
        <c:ser>
          <c:idx val="1"/>
          <c:order val="1"/>
          <c:tx>
            <c:strRef>
              <c:f>Planilha1!$C$1</c:f>
              <c:strCache>
                <c:ptCount val="1"/>
                <c:pt idx="0">
                  <c:v>2025</c:v>
                </c:pt>
              </c:strCache>
            </c:strRef>
          </c:tx>
          <c:spPr>
            <a:solidFill>
              <a:srgbClr val="52668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 / Não sabe</c:v>
                </c:pt>
              </c:strCache>
            </c:strRef>
          </c:cat>
          <c:val>
            <c:numRef>
              <c:f>Planilha1!$C$2:$C$5</c:f>
              <c:numCache>
                <c:formatCode>0</c:formatCode>
                <c:ptCount val="4"/>
                <c:pt idx="0">
                  <c:v>11.14</c:v>
                </c:pt>
                <c:pt idx="1">
                  <c:v>27.92</c:v>
                </c:pt>
                <c:pt idx="2">
                  <c:v>28.96</c:v>
                </c:pt>
                <c:pt idx="3">
                  <c:v>31.97</c:v>
                </c:pt>
              </c:numCache>
            </c:numRef>
          </c:val>
          <c:extLst xmlns:c16r2="http://schemas.microsoft.com/office/drawing/2015/06/chart">
            <c:ext xmlns:c16="http://schemas.microsoft.com/office/drawing/2014/chart" uri="{C3380CC4-5D6E-409C-BE32-E72D297353CC}">
              <c16:uniqueId val="{00000001-DC6E-49EE-9199-8C6B06137A08}"/>
            </c:ext>
          </c:extLst>
        </c:ser>
        <c:dLbls>
          <c:dLblPos val="outEnd"/>
          <c:showLegendKey val="0"/>
          <c:showVal val="1"/>
          <c:showCatName val="0"/>
          <c:showSerName val="0"/>
          <c:showPercent val="0"/>
          <c:showBubbleSize val="0"/>
        </c:dLbls>
        <c:gapWidth val="100"/>
        <c:axId val="-1684019984"/>
        <c:axId val="-1684004752"/>
      </c:barChart>
      <c:catAx>
        <c:axId val="-16840199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04752"/>
        <c:crosses val="autoZero"/>
        <c:auto val="1"/>
        <c:lblAlgn val="ctr"/>
        <c:lblOffset val="100"/>
        <c:noMultiLvlLbl val="0"/>
      </c:catAx>
      <c:valAx>
        <c:axId val="-1684004752"/>
        <c:scaling>
          <c:orientation val="minMax"/>
          <c:max val="120"/>
          <c:min val="0"/>
        </c:scaling>
        <c:delete val="1"/>
        <c:axPos val="l"/>
        <c:numFmt formatCode="0" sourceLinked="1"/>
        <c:majorTickMark val="none"/>
        <c:minorTickMark val="none"/>
        <c:tickLblPos val="nextTo"/>
        <c:crossAx val="-16840199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c:v>
                </c:pt>
              </c:strCache>
            </c:strRef>
          </c:cat>
          <c:val>
            <c:numRef>
              <c:f>Planilha1!$B$2:$B$5</c:f>
              <c:numCache>
                <c:formatCode>0</c:formatCode>
                <c:ptCount val="4"/>
                <c:pt idx="0">
                  <c:v>11.14</c:v>
                </c:pt>
                <c:pt idx="1">
                  <c:v>27.92</c:v>
                </c:pt>
                <c:pt idx="2">
                  <c:v>28.96</c:v>
                </c:pt>
                <c:pt idx="3">
                  <c:v>31.97</c:v>
                </c:pt>
              </c:numCache>
            </c:numRef>
          </c:val>
          <c:extLst xmlns:c16r2="http://schemas.microsoft.com/office/drawing/2015/06/chart">
            <c:ext xmlns:c16="http://schemas.microsoft.com/office/drawing/2014/chart" uri="{C3380CC4-5D6E-409C-BE32-E72D297353CC}">
              <c16:uniqueId val="{00000000-DC6E-49EE-9199-8C6B06137A08}"/>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c:v>
                </c:pt>
              </c:strCache>
            </c:strRef>
          </c:cat>
          <c:val>
            <c:numRef>
              <c:f>Planilha1!$C$2:$C$5</c:f>
              <c:numCache>
                <c:formatCode>0</c:formatCode>
                <c:ptCount val="4"/>
                <c:pt idx="0">
                  <c:v>5.85</c:v>
                </c:pt>
                <c:pt idx="1">
                  <c:v>22.34</c:v>
                </c:pt>
                <c:pt idx="2">
                  <c:v>33.15</c:v>
                </c:pt>
                <c:pt idx="3">
                  <c:v>38.659999999999997</c:v>
                </c:pt>
              </c:numCache>
            </c:numRef>
          </c:val>
          <c:extLst xmlns:c16r2="http://schemas.microsoft.com/office/drawing/2015/06/chart">
            <c:ext xmlns:c16="http://schemas.microsoft.com/office/drawing/2014/chart" uri="{C3380CC4-5D6E-409C-BE32-E72D297353CC}">
              <c16:uniqueId val="{00000001-DC6E-49EE-9199-8C6B06137A08}"/>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c:v>
                </c:pt>
              </c:strCache>
            </c:strRef>
          </c:cat>
          <c:val>
            <c:numRef>
              <c:f>Planilha1!$D$2:$D$5</c:f>
              <c:numCache>
                <c:formatCode>0</c:formatCode>
                <c:ptCount val="4"/>
                <c:pt idx="0">
                  <c:v>11.73</c:v>
                </c:pt>
                <c:pt idx="1">
                  <c:v>28.130000000000003</c:v>
                </c:pt>
                <c:pt idx="2">
                  <c:v>28.6</c:v>
                </c:pt>
                <c:pt idx="3">
                  <c:v>31.54</c:v>
                </c:pt>
              </c:numCache>
            </c:numRef>
          </c:val>
          <c:extLst xmlns:c16r2="http://schemas.microsoft.com/office/drawing/2015/06/chart">
            <c:ext xmlns:c16="http://schemas.microsoft.com/office/drawing/2014/chart" uri="{C3380CC4-5D6E-409C-BE32-E72D297353CC}">
              <c16:uniqueId val="{00000000-2FF8-4CF5-B482-26452195ACA7}"/>
            </c:ext>
          </c:extLst>
        </c:ser>
        <c:ser>
          <c:idx val="3"/>
          <c:order val="3"/>
          <c:tx>
            <c:strRef>
              <c:f>Planilha1!$E$1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Jogadores problemáticos</c:v>
                </c:pt>
                <c:pt idx="1">
                  <c:v>Risco moderado</c:v>
                </c:pt>
                <c:pt idx="2">
                  <c:v>Baixo risco</c:v>
                </c:pt>
                <c:pt idx="3">
                  <c:v>Sem problemas</c:v>
                </c:pt>
              </c:strCache>
            </c:strRef>
          </c:cat>
          <c:val>
            <c:numRef>
              <c:f>Planilha1!$E$2:$E$5</c:f>
              <c:numCache>
                <c:formatCode>0</c:formatCode>
                <c:ptCount val="4"/>
                <c:pt idx="0">
                  <c:v>18.059999999999999</c:v>
                </c:pt>
                <c:pt idx="1">
                  <c:v>36.450000000000003</c:v>
                </c:pt>
                <c:pt idx="2">
                  <c:v>23.18</c:v>
                </c:pt>
                <c:pt idx="3">
                  <c:v>22.31</c:v>
                </c:pt>
              </c:numCache>
            </c:numRef>
          </c:val>
          <c:extLst xmlns:c16r2="http://schemas.microsoft.com/office/drawing/2015/06/chart">
            <c:ext xmlns:c16="http://schemas.microsoft.com/office/drawing/2014/chart" uri="{C3380CC4-5D6E-409C-BE32-E72D297353CC}">
              <c16:uniqueId val="{00000001-2FF8-4CF5-B482-26452195ACA7}"/>
            </c:ext>
          </c:extLst>
        </c:ser>
        <c:dLbls>
          <c:dLblPos val="outEnd"/>
          <c:showLegendKey val="0"/>
          <c:showVal val="1"/>
          <c:showCatName val="0"/>
          <c:showSerName val="0"/>
          <c:showPercent val="0"/>
          <c:showBubbleSize val="0"/>
        </c:dLbls>
        <c:gapWidth val="100"/>
        <c:axId val="-1684001488"/>
        <c:axId val="-1684006928"/>
      </c:barChart>
      <c:catAx>
        <c:axId val="-16840014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06928"/>
        <c:crosses val="autoZero"/>
        <c:auto val="1"/>
        <c:lblAlgn val="ctr"/>
        <c:lblOffset val="100"/>
        <c:noMultiLvlLbl val="0"/>
      </c:catAx>
      <c:valAx>
        <c:axId val="-1684006928"/>
        <c:scaling>
          <c:orientation val="minMax"/>
          <c:max val="120"/>
          <c:min val="0"/>
        </c:scaling>
        <c:delete val="1"/>
        <c:axPos val="l"/>
        <c:numFmt formatCode="0" sourceLinked="1"/>
        <c:majorTickMark val="none"/>
        <c:minorTickMark val="none"/>
        <c:tickLblPos val="nextTo"/>
        <c:crossAx val="-168400148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6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840955203431449E-3"/>
          <c:y val="3.5076382110757042E-3"/>
          <c:w val="0.99031183301263337"/>
          <c:h val="0.7107290952940708"/>
        </c:manualLayout>
      </c:layout>
      <c:barChart>
        <c:barDir val="col"/>
        <c:grouping val="stacked"/>
        <c:varyColors val="0"/>
        <c:ser>
          <c:idx val="0"/>
          <c:order val="0"/>
          <c:tx>
            <c:strRef>
              <c:f>Planilha1!$B$1</c:f>
              <c:strCache>
                <c:ptCount val="1"/>
                <c:pt idx="0">
                  <c:v>Recusa</c:v>
                </c:pt>
              </c:strCache>
            </c:strRef>
          </c:tx>
          <c:spPr>
            <a:solidFill>
              <a:schemeClr val="accent1"/>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Planilha1!$B$2:$B$13</c:f>
              <c:numCache>
                <c:formatCode>0</c:formatCode>
                <c:ptCount val="12"/>
                <c:pt idx="0">
                  <c:v>11.1</c:v>
                </c:pt>
                <c:pt idx="1">
                  <c:v>0.26</c:v>
                </c:pt>
                <c:pt idx="2">
                  <c:v>11.57</c:v>
                </c:pt>
                <c:pt idx="4">
                  <c:v>11.43</c:v>
                </c:pt>
                <c:pt idx="6">
                  <c:v>11.25</c:v>
                </c:pt>
                <c:pt idx="7">
                  <c:v>0.11</c:v>
                </c:pt>
                <c:pt idx="8">
                  <c:v>11.34</c:v>
                </c:pt>
                <c:pt idx="9">
                  <c:v>0.15</c:v>
                </c:pt>
                <c:pt idx="10">
                  <c:v>11.33</c:v>
                </c:pt>
                <c:pt idx="11">
                  <c:v>0.1</c:v>
                </c:pt>
              </c:numCache>
            </c:numRef>
          </c:val>
          <c:extLst xmlns:c16r2="http://schemas.microsoft.com/office/drawing/2015/06/chart">
            <c:ext xmlns:c16="http://schemas.microsoft.com/office/drawing/2014/chart" uri="{C3380CC4-5D6E-409C-BE32-E72D297353CC}">
              <c16:uniqueId val="{00000000-CBDA-4EF4-9C24-3A66DEB65042}"/>
            </c:ext>
          </c:extLst>
        </c:ser>
        <c:ser>
          <c:idx val="1"/>
          <c:order val="1"/>
          <c:tx>
            <c:strRef>
              <c:f>Planilha1!$C$1</c:f>
              <c:strCache>
                <c:ptCount val="1"/>
                <c:pt idx="0">
                  <c:v>Nunca</c:v>
                </c:pt>
              </c:strCache>
            </c:strRef>
          </c:tx>
          <c:spPr>
            <a:solidFill>
              <a:srgbClr val="00B050"/>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Planilha1!$C$2:$C$13</c:f>
              <c:numCache>
                <c:formatCode>0</c:formatCode>
                <c:ptCount val="12"/>
                <c:pt idx="0">
                  <c:v>36.86</c:v>
                </c:pt>
                <c:pt idx="1">
                  <c:v>50.05</c:v>
                </c:pt>
                <c:pt idx="2">
                  <c:v>54.89</c:v>
                </c:pt>
                <c:pt idx="3">
                  <c:v>60.56</c:v>
                </c:pt>
                <c:pt idx="4">
                  <c:v>60.13</c:v>
                </c:pt>
                <c:pt idx="5">
                  <c:v>67.739999999999995</c:v>
                </c:pt>
                <c:pt idx="6">
                  <c:v>62.87</c:v>
                </c:pt>
                <c:pt idx="7">
                  <c:v>73.680000000000007</c:v>
                </c:pt>
                <c:pt idx="8">
                  <c:v>76.33</c:v>
                </c:pt>
                <c:pt idx="9">
                  <c:v>84.45</c:v>
                </c:pt>
                <c:pt idx="10">
                  <c:v>79.92</c:v>
                </c:pt>
                <c:pt idx="11">
                  <c:v>90.74</c:v>
                </c:pt>
              </c:numCache>
            </c:numRef>
          </c:val>
          <c:extLst xmlns:c16r2="http://schemas.microsoft.com/office/drawing/2015/06/chart">
            <c:ext xmlns:c16="http://schemas.microsoft.com/office/drawing/2014/chart" uri="{C3380CC4-5D6E-409C-BE32-E72D297353CC}">
              <c16:uniqueId val="{00000001-CBDA-4EF4-9C24-3A66DEB65042}"/>
            </c:ext>
          </c:extLst>
        </c:ser>
        <c:ser>
          <c:idx val="2"/>
          <c:order val="2"/>
          <c:tx>
            <c:strRef>
              <c:f>Planilha1!$D$1</c:f>
              <c:strCache>
                <c:ptCount val="1"/>
                <c:pt idx="0">
                  <c:v>Às vezes</c:v>
                </c:pt>
              </c:strCache>
            </c:strRef>
          </c:tx>
          <c:spPr>
            <a:solidFill>
              <a:srgbClr val="FFA7A7"/>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Planilha1!$D$2:$D$13</c:f>
              <c:numCache>
                <c:formatCode>0</c:formatCode>
                <c:ptCount val="12"/>
                <c:pt idx="0">
                  <c:v>31.15</c:v>
                </c:pt>
                <c:pt idx="1">
                  <c:v>30.14</c:v>
                </c:pt>
                <c:pt idx="2">
                  <c:v>20.28</c:v>
                </c:pt>
                <c:pt idx="3">
                  <c:v>23.9</c:v>
                </c:pt>
                <c:pt idx="4">
                  <c:v>15.34</c:v>
                </c:pt>
                <c:pt idx="5">
                  <c:v>14.87</c:v>
                </c:pt>
                <c:pt idx="6">
                  <c:v>15.48</c:v>
                </c:pt>
                <c:pt idx="7">
                  <c:v>15.76</c:v>
                </c:pt>
                <c:pt idx="8">
                  <c:v>7.36</c:v>
                </c:pt>
                <c:pt idx="9">
                  <c:v>7.87</c:v>
                </c:pt>
                <c:pt idx="10">
                  <c:v>6.4</c:v>
                </c:pt>
                <c:pt idx="11">
                  <c:v>6.59</c:v>
                </c:pt>
              </c:numCache>
            </c:numRef>
          </c:val>
          <c:extLst xmlns:c16r2="http://schemas.microsoft.com/office/drawing/2015/06/chart">
            <c:ext xmlns:c16="http://schemas.microsoft.com/office/drawing/2014/chart" uri="{C3380CC4-5D6E-409C-BE32-E72D297353CC}">
              <c16:uniqueId val="{00000002-CBDA-4EF4-9C24-3A66DEB65042}"/>
            </c:ext>
          </c:extLst>
        </c:ser>
        <c:ser>
          <c:idx val="3"/>
          <c:order val="3"/>
          <c:tx>
            <c:strRef>
              <c:f>Planilha1!$E$1</c:f>
              <c:strCache>
                <c:ptCount val="1"/>
                <c:pt idx="0">
                  <c:v>Na maioria das vezes</c:v>
                </c:pt>
              </c:strCache>
            </c:strRef>
          </c:tx>
          <c:spPr>
            <a:solidFill>
              <a:srgbClr val="FF5D5D"/>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Planilha1!$E$2:$E$13</c:f>
              <c:numCache>
                <c:formatCode>0</c:formatCode>
                <c:ptCount val="12"/>
                <c:pt idx="0">
                  <c:v>10.93</c:v>
                </c:pt>
                <c:pt idx="1">
                  <c:v>10.49</c:v>
                </c:pt>
                <c:pt idx="2">
                  <c:v>5.62</c:v>
                </c:pt>
                <c:pt idx="3">
                  <c:v>6.75</c:v>
                </c:pt>
                <c:pt idx="4">
                  <c:v>5.35</c:v>
                </c:pt>
                <c:pt idx="5">
                  <c:v>6.5</c:v>
                </c:pt>
                <c:pt idx="6">
                  <c:v>5.03</c:v>
                </c:pt>
                <c:pt idx="7">
                  <c:v>5.44</c:v>
                </c:pt>
                <c:pt idx="8">
                  <c:v>2.42</c:v>
                </c:pt>
                <c:pt idx="9">
                  <c:v>4.17</c:v>
                </c:pt>
                <c:pt idx="10">
                  <c:v>1.29</c:v>
                </c:pt>
                <c:pt idx="11">
                  <c:v>0.69</c:v>
                </c:pt>
              </c:numCache>
            </c:numRef>
          </c:val>
          <c:extLst xmlns:c16r2="http://schemas.microsoft.com/office/drawing/2015/06/chart">
            <c:ext xmlns:c16="http://schemas.microsoft.com/office/drawing/2014/chart" uri="{C3380CC4-5D6E-409C-BE32-E72D297353CC}">
              <c16:uniqueId val="{00000003-CBDA-4EF4-9C24-3A66DEB65042}"/>
            </c:ext>
          </c:extLst>
        </c:ser>
        <c:ser>
          <c:idx val="4"/>
          <c:order val="4"/>
          <c:tx>
            <c:strRef>
              <c:f>Planilha1!$F$1</c:f>
              <c:strCache>
                <c:ptCount val="1"/>
                <c:pt idx="0">
                  <c:v>Quase sempre</c:v>
                </c:pt>
              </c:strCache>
            </c:strRef>
          </c:tx>
          <c:spPr>
            <a:solidFill>
              <a:srgbClr val="FF0000"/>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Planilha1!$F$2:$F$13</c:f>
              <c:numCache>
                <c:formatCode>0</c:formatCode>
                <c:ptCount val="12"/>
                <c:pt idx="0">
                  <c:v>9.9600000000000009</c:v>
                </c:pt>
                <c:pt idx="1">
                  <c:v>9.07</c:v>
                </c:pt>
                <c:pt idx="2">
                  <c:v>7.65</c:v>
                </c:pt>
                <c:pt idx="3">
                  <c:v>8.7899999999999991</c:v>
                </c:pt>
                <c:pt idx="4">
                  <c:v>7.75</c:v>
                </c:pt>
                <c:pt idx="5">
                  <c:v>10.89</c:v>
                </c:pt>
                <c:pt idx="6">
                  <c:v>5.36</c:v>
                </c:pt>
                <c:pt idx="7">
                  <c:v>5</c:v>
                </c:pt>
                <c:pt idx="8">
                  <c:v>2.5499999999999998</c:v>
                </c:pt>
                <c:pt idx="9">
                  <c:v>3.36</c:v>
                </c:pt>
                <c:pt idx="10">
                  <c:v>1.05</c:v>
                </c:pt>
                <c:pt idx="11">
                  <c:v>1.89</c:v>
                </c:pt>
              </c:numCache>
            </c:numRef>
          </c:val>
          <c:extLst xmlns:c16r2="http://schemas.microsoft.com/office/drawing/2015/06/chart">
            <c:ext xmlns:c16="http://schemas.microsoft.com/office/drawing/2014/chart" uri="{C3380CC4-5D6E-409C-BE32-E72D297353CC}">
              <c16:uniqueId val="{00000004-CBDA-4EF4-9C24-3A66DEB65042}"/>
            </c:ext>
          </c:extLst>
        </c:ser>
        <c:ser>
          <c:idx val="5"/>
          <c:order val="5"/>
          <c:tx>
            <c:strRef>
              <c:f>Planilha1!$G$1</c:f>
              <c:strCache>
                <c:ptCount val="1"/>
                <c:pt idx="0">
                  <c:v>  </c:v>
                </c:pt>
              </c:strCache>
            </c:strRef>
          </c:tx>
          <c:spPr>
            <a:noFill/>
            <a:ln>
              <a:noFill/>
            </a:ln>
            <a:effectLst/>
          </c:spPr>
          <c:invertIfNegative val="0"/>
          <c:dLbls>
            <c:dLbl>
              <c:idx val="0"/>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2"/>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4"/>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6"/>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8"/>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10"/>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numFmt formatCode="&quot;Sim: &quot;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Planilha1!$G$2:$G$13</c:f>
              <c:numCache>
                <c:formatCode>0</c:formatCode>
                <c:ptCount val="12"/>
                <c:pt idx="0">
                  <c:v>52.04</c:v>
                </c:pt>
                <c:pt idx="1">
                  <c:v>49.7</c:v>
                </c:pt>
                <c:pt idx="2">
                  <c:v>33.550000000000004</c:v>
                </c:pt>
                <c:pt idx="3">
                  <c:v>39.44</c:v>
                </c:pt>
                <c:pt idx="4">
                  <c:v>28.439999999999998</c:v>
                </c:pt>
                <c:pt idx="5">
                  <c:v>32.26</c:v>
                </c:pt>
                <c:pt idx="6">
                  <c:v>25.87</c:v>
                </c:pt>
                <c:pt idx="7">
                  <c:v>26.2</c:v>
                </c:pt>
                <c:pt idx="8">
                  <c:v>12.330000000000002</c:v>
                </c:pt>
                <c:pt idx="9">
                  <c:v>15.399999999999999</c:v>
                </c:pt>
                <c:pt idx="10">
                  <c:v>8.74</c:v>
                </c:pt>
                <c:pt idx="11">
                  <c:v>9.17</c:v>
                </c:pt>
              </c:numCache>
            </c:numRef>
          </c:val>
          <c:extLst xmlns:c16r2="http://schemas.microsoft.com/office/drawing/2015/06/chart">
            <c:ext xmlns:c16="http://schemas.microsoft.com/office/drawing/2014/chart" uri="{C3380CC4-5D6E-409C-BE32-E72D297353CC}">
              <c16:uniqueId val="{00000006-9CF1-474E-9814-3F54F5C1691B}"/>
            </c:ext>
          </c:extLst>
        </c:ser>
        <c:dLbls>
          <c:dLblPos val="ctr"/>
          <c:showLegendKey val="0"/>
          <c:showVal val="1"/>
          <c:showCatName val="0"/>
          <c:showSerName val="0"/>
          <c:showPercent val="0"/>
          <c:showBubbleSize val="0"/>
        </c:dLbls>
        <c:gapWidth val="40"/>
        <c:overlap val="100"/>
        <c:axId val="-1684003120"/>
        <c:axId val="-1684017808"/>
      </c:barChart>
      <c:catAx>
        <c:axId val="-1684003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17808"/>
        <c:crosses val="autoZero"/>
        <c:auto val="1"/>
        <c:lblAlgn val="ctr"/>
        <c:lblOffset val="100"/>
        <c:noMultiLvlLbl val="0"/>
      </c:catAx>
      <c:valAx>
        <c:axId val="-1684017808"/>
        <c:scaling>
          <c:orientation val="minMax"/>
          <c:max val="115"/>
          <c:min val="0"/>
        </c:scaling>
        <c:delete val="1"/>
        <c:axPos val="l"/>
        <c:numFmt formatCode="0" sourceLinked="1"/>
        <c:majorTickMark val="none"/>
        <c:minorTickMark val="none"/>
        <c:tickLblPos val="nextTo"/>
        <c:crossAx val="-168400312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1448102624376588"/>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Planilha1!$B$2:$B$7</c:f>
              <c:numCache>
                <c:formatCode>###0</c:formatCode>
                <c:ptCount val="6"/>
                <c:pt idx="0">
                  <c:v>30.77642909841002</c:v>
                </c:pt>
                <c:pt idx="1">
                  <c:v>18.282421793758648</c:v>
                </c:pt>
                <c:pt idx="2">
                  <c:v>21.308626514317346</c:v>
                </c:pt>
                <c:pt idx="3">
                  <c:v>16.170739493963278</c:v>
                </c:pt>
                <c:pt idx="4">
                  <c:v>9.0144307000144259</c:v>
                </c:pt>
                <c:pt idx="5">
                  <c:v>4.4473523995364639</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Planilha1!$C$2:$C$7</c:f>
              <c:numCache>
                <c:formatCode>0</c:formatCode>
                <c:ptCount val="6"/>
                <c:pt idx="0">
                  <c:v>28.39</c:v>
                </c:pt>
                <c:pt idx="1">
                  <c:v>20.22</c:v>
                </c:pt>
                <c:pt idx="2">
                  <c:v>23.79</c:v>
                </c:pt>
                <c:pt idx="3">
                  <c:v>14.22</c:v>
                </c:pt>
                <c:pt idx="4">
                  <c:v>8.41</c:v>
                </c:pt>
                <c:pt idx="5">
                  <c:v>4.96</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Planilha1!$D$2:$D$7</c:f>
              <c:numCache>
                <c:formatCode>0</c:formatCode>
                <c:ptCount val="6"/>
                <c:pt idx="0">
                  <c:v>36.44</c:v>
                </c:pt>
                <c:pt idx="1">
                  <c:v>19.53</c:v>
                </c:pt>
                <c:pt idx="2">
                  <c:v>22.29</c:v>
                </c:pt>
                <c:pt idx="3">
                  <c:v>13.22</c:v>
                </c:pt>
                <c:pt idx="4">
                  <c:v>5.58</c:v>
                </c:pt>
                <c:pt idx="5">
                  <c:v>2.9299999999999997</c:v>
                </c:pt>
              </c:numCache>
            </c:numRef>
          </c:val>
          <c:extLst xmlns:c16r2="http://schemas.microsoft.com/office/drawing/2015/06/chart">
            <c:ext xmlns:c16="http://schemas.microsoft.com/office/drawing/2014/chart" uri="{C3380CC4-5D6E-409C-BE32-E72D297353CC}">
              <c16:uniqueId val="{00000000-BF95-4D24-8382-99692267483D}"/>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Planilha1!$E$2:$E$7</c:f>
              <c:numCache>
                <c:formatCode>0</c:formatCode>
                <c:ptCount val="6"/>
                <c:pt idx="0">
                  <c:v>34.28</c:v>
                </c:pt>
                <c:pt idx="1">
                  <c:v>21.66</c:v>
                </c:pt>
                <c:pt idx="2">
                  <c:v>21.73</c:v>
                </c:pt>
                <c:pt idx="3">
                  <c:v>13.45</c:v>
                </c:pt>
                <c:pt idx="4">
                  <c:v>6.89</c:v>
                </c:pt>
                <c:pt idx="5">
                  <c:v>1.9900000000000002</c:v>
                </c:pt>
              </c:numCache>
            </c:numRef>
          </c:val>
          <c:extLst xmlns:c16r2="http://schemas.microsoft.com/office/drawing/2015/06/chart">
            <c:ext xmlns:c16="http://schemas.microsoft.com/office/drawing/2014/chart" uri="{C3380CC4-5D6E-409C-BE32-E72D297353CC}">
              <c16:uniqueId val="{00000000-A265-4589-B4BB-858FD3A05D3F}"/>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Planilha1!$F$2:$F$7</c:f>
              <c:numCache>
                <c:formatCode>0</c:formatCode>
                <c:ptCount val="6"/>
                <c:pt idx="0">
                  <c:v>37.270000000000003</c:v>
                </c:pt>
                <c:pt idx="1">
                  <c:v>19.940000000000001</c:v>
                </c:pt>
                <c:pt idx="2">
                  <c:v>22.74</c:v>
                </c:pt>
                <c:pt idx="3">
                  <c:v>13.18</c:v>
                </c:pt>
                <c:pt idx="4">
                  <c:v>5.24</c:v>
                </c:pt>
                <c:pt idx="5">
                  <c:v>1.62</c:v>
                </c:pt>
              </c:numCache>
            </c:numRef>
          </c:val>
          <c:extLst xmlns:c16r2="http://schemas.microsoft.com/office/drawing/2015/06/chart">
            <c:ext xmlns:c16="http://schemas.microsoft.com/office/drawing/2014/chart" uri="{C3380CC4-5D6E-409C-BE32-E72D297353CC}">
              <c16:uniqueId val="{00000000-48B1-4629-ADB5-15592A296D76}"/>
            </c:ext>
          </c:extLst>
        </c:ser>
        <c:dLbls>
          <c:dLblPos val="outEnd"/>
          <c:showLegendKey val="0"/>
          <c:showVal val="1"/>
          <c:showCatName val="0"/>
          <c:showSerName val="0"/>
          <c:showPercent val="0"/>
          <c:showBubbleSize val="0"/>
        </c:dLbls>
        <c:gapWidth val="60"/>
        <c:axId val="-1749927536"/>
        <c:axId val="-1749926992"/>
      </c:barChart>
      <c:catAx>
        <c:axId val="-17499275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6992"/>
        <c:crosses val="autoZero"/>
        <c:auto val="1"/>
        <c:lblAlgn val="ctr"/>
        <c:lblOffset val="100"/>
        <c:noMultiLvlLbl val="0"/>
      </c:catAx>
      <c:valAx>
        <c:axId val="-1749926992"/>
        <c:scaling>
          <c:orientation val="minMax"/>
          <c:max val="100"/>
          <c:min val="0"/>
        </c:scaling>
        <c:delete val="1"/>
        <c:axPos val="l"/>
        <c:numFmt formatCode="###0" sourceLinked="1"/>
        <c:majorTickMark val="out"/>
        <c:minorTickMark val="none"/>
        <c:tickLblPos val="nextTo"/>
        <c:crossAx val="-17499275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7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4840955203431449E-3"/>
          <c:y val="3.5076382110757042E-3"/>
          <c:w val="0.99031183301263337"/>
          <c:h val="0.73401362438504703"/>
        </c:manualLayout>
      </c:layout>
      <c:barChart>
        <c:barDir val="col"/>
        <c:grouping val="stacked"/>
        <c:varyColors val="0"/>
        <c:ser>
          <c:idx val="0"/>
          <c:order val="0"/>
          <c:tx>
            <c:strRef>
              <c:f>Planilha1!$B$1</c:f>
              <c:strCache>
                <c:ptCount val="1"/>
                <c:pt idx="0">
                  <c:v>Nunca</c:v>
                </c:pt>
              </c:strCache>
            </c:strRef>
          </c:tx>
          <c:spPr>
            <a:solidFill>
              <a:srgbClr val="00B050"/>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Planilha1!$B$2:$B$13</c:f>
              <c:numCache>
                <c:formatCode>0</c:formatCode>
                <c:ptCount val="12"/>
                <c:pt idx="0">
                  <c:v>41.460000000000008</c:v>
                </c:pt>
                <c:pt idx="1">
                  <c:v>50.179999999999993</c:v>
                </c:pt>
                <c:pt idx="2">
                  <c:v>62.059999999999995</c:v>
                </c:pt>
                <c:pt idx="3">
                  <c:v>60.559999999999995</c:v>
                </c:pt>
                <c:pt idx="4">
                  <c:v>67.89</c:v>
                </c:pt>
                <c:pt idx="5">
                  <c:v>67.739999999999995</c:v>
                </c:pt>
                <c:pt idx="6">
                  <c:v>70.849999999999994</c:v>
                </c:pt>
                <c:pt idx="7">
                  <c:v>73.759999999999991</c:v>
                </c:pt>
                <c:pt idx="8">
                  <c:v>86.11</c:v>
                </c:pt>
                <c:pt idx="9">
                  <c:v>84.58</c:v>
                </c:pt>
                <c:pt idx="10">
                  <c:v>90.13000000000001</c:v>
                </c:pt>
                <c:pt idx="11">
                  <c:v>90.83</c:v>
                </c:pt>
              </c:numCache>
            </c:numRef>
          </c:val>
          <c:extLst xmlns:c16r2="http://schemas.microsoft.com/office/drawing/2015/06/chart">
            <c:ext xmlns:c16="http://schemas.microsoft.com/office/drawing/2014/chart" uri="{C3380CC4-5D6E-409C-BE32-E72D297353CC}">
              <c16:uniqueId val="{00000000-CBDA-4EF4-9C24-3A66DEB65042}"/>
            </c:ext>
          </c:extLst>
        </c:ser>
        <c:ser>
          <c:idx val="1"/>
          <c:order val="1"/>
          <c:tx>
            <c:strRef>
              <c:f>Planilha1!$C$1</c:f>
              <c:strCache>
                <c:ptCount val="1"/>
                <c:pt idx="0">
                  <c:v>Às vezes</c:v>
                </c:pt>
              </c:strCache>
            </c:strRef>
          </c:tx>
          <c:spPr>
            <a:solidFill>
              <a:srgbClr val="FFA7A7"/>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Planilha1!$C$2:$C$13</c:f>
              <c:numCache>
                <c:formatCode>0</c:formatCode>
                <c:ptCount val="12"/>
                <c:pt idx="0">
                  <c:v>35.04</c:v>
                </c:pt>
                <c:pt idx="1">
                  <c:v>30.21</c:v>
                </c:pt>
                <c:pt idx="2">
                  <c:v>22.93</c:v>
                </c:pt>
                <c:pt idx="3">
                  <c:v>23.9</c:v>
                </c:pt>
                <c:pt idx="4">
                  <c:v>17.32</c:v>
                </c:pt>
                <c:pt idx="5">
                  <c:v>14.87</c:v>
                </c:pt>
                <c:pt idx="6">
                  <c:v>17.440000000000001</c:v>
                </c:pt>
                <c:pt idx="7">
                  <c:v>15.78</c:v>
                </c:pt>
                <c:pt idx="8">
                  <c:v>8.3000000000000007</c:v>
                </c:pt>
                <c:pt idx="9">
                  <c:v>7.88</c:v>
                </c:pt>
                <c:pt idx="10">
                  <c:v>7.22</c:v>
                </c:pt>
                <c:pt idx="11">
                  <c:v>6.59</c:v>
                </c:pt>
              </c:numCache>
            </c:numRef>
          </c:val>
          <c:extLst xmlns:c16r2="http://schemas.microsoft.com/office/drawing/2015/06/chart">
            <c:ext xmlns:c16="http://schemas.microsoft.com/office/drawing/2014/chart" uri="{C3380CC4-5D6E-409C-BE32-E72D297353CC}">
              <c16:uniqueId val="{00000001-CBDA-4EF4-9C24-3A66DEB65042}"/>
            </c:ext>
          </c:extLst>
        </c:ser>
        <c:ser>
          <c:idx val="2"/>
          <c:order val="2"/>
          <c:tx>
            <c:strRef>
              <c:f>Planilha1!$D$1</c:f>
              <c:strCache>
                <c:ptCount val="1"/>
                <c:pt idx="0">
                  <c:v>Na maioria das vezes</c:v>
                </c:pt>
              </c:strCache>
            </c:strRef>
          </c:tx>
          <c:spPr>
            <a:solidFill>
              <a:srgbClr val="FF5D5D"/>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Planilha1!$D$2:$D$13</c:f>
              <c:numCache>
                <c:formatCode>0</c:formatCode>
                <c:ptCount val="12"/>
                <c:pt idx="0">
                  <c:v>12.29</c:v>
                </c:pt>
                <c:pt idx="1">
                  <c:v>10.52</c:v>
                </c:pt>
                <c:pt idx="2">
                  <c:v>6.36</c:v>
                </c:pt>
                <c:pt idx="3">
                  <c:v>6.75</c:v>
                </c:pt>
                <c:pt idx="4">
                  <c:v>6.04</c:v>
                </c:pt>
                <c:pt idx="5">
                  <c:v>6.5</c:v>
                </c:pt>
                <c:pt idx="6">
                  <c:v>5.67</c:v>
                </c:pt>
                <c:pt idx="7">
                  <c:v>5.45</c:v>
                </c:pt>
                <c:pt idx="8">
                  <c:v>2.72</c:v>
                </c:pt>
                <c:pt idx="9">
                  <c:v>4.17</c:v>
                </c:pt>
                <c:pt idx="10">
                  <c:v>1.46</c:v>
                </c:pt>
                <c:pt idx="11">
                  <c:v>0.69</c:v>
                </c:pt>
              </c:numCache>
            </c:numRef>
          </c:val>
          <c:extLst xmlns:c16r2="http://schemas.microsoft.com/office/drawing/2015/06/chart">
            <c:ext xmlns:c16="http://schemas.microsoft.com/office/drawing/2014/chart" uri="{C3380CC4-5D6E-409C-BE32-E72D297353CC}">
              <c16:uniqueId val="{00000002-CBDA-4EF4-9C24-3A66DEB65042}"/>
            </c:ext>
          </c:extLst>
        </c:ser>
        <c:ser>
          <c:idx val="3"/>
          <c:order val="3"/>
          <c:tx>
            <c:strRef>
              <c:f>Planilha1!$E$1</c:f>
              <c:strCache>
                <c:ptCount val="1"/>
                <c:pt idx="0">
                  <c:v>Quase sempre</c:v>
                </c:pt>
              </c:strCache>
            </c:strRef>
          </c:tx>
          <c:spPr>
            <a:solidFill>
              <a:srgbClr val="FF0000"/>
            </a:solidFill>
            <a:ln>
              <a:noFill/>
            </a:ln>
            <a:effectLst/>
          </c:spPr>
          <c:invertIfNegative val="0"/>
          <c:dLbls>
            <c:numFmt formatCode="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Planilha1!$E$2:$E$13</c:f>
              <c:numCache>
                <c:formatCode>0</c:formatCode>
                <c:ptCount val="12"/>
                <c:pt idx="0">
                  <c:v>11.21</c:v>
                </c:pt>
                <c:pt idx="1">
                  <c:v>9.09</c:v>
                </c:pt>
                <c:pt idx="2">
                  <c:v>8.65</c:v>
                </c:pt>
                <c:pt idx="3">
                  <c:v>8.7899999999999991</c:v>
                </c:pt>
                <c:pt idx="4">
                  <c:v>8.75</c:v>
                </c:pt>
                <c:pt idx="5">
                  <c:v>10.89</c:v>
                </c:pt>
                <c:pt idx="6">
                  <c:v>6.04</c:v>
                </c:pt>
                <c:pt idx="7">
                  <c:v>5.01</c:v>
                </c:pt>
                <c:pt idx="8">
                  <c:v>2.87</c:v>
                </c:pt>
                <c:pt idx="9">
                  <c:v>3.37</c:v>
                </c:pt>
                <c:pt idx="10">
                  <c:v>1.19</c:v>
                </c:pt>
                <c:pt idx="11">
                  <c:v>1.89</c:v>
                </c:pt>
              </c:numCache>
            </c:numRef>
          </c:val>
          <c:extLst xmlns:c16r2="http://schemas.microsoft.com/office/drawing/2015/06/chart">
            <c:ext xmlns:c16="http://schemas.microsoft.com/office/drawing/2014/chart" uri="{C3380CC4-5D6E-409C-BE32-E72D297353CC}">
              <c16:uniqueId val="{00000003-CBDA-4EF4-9C24-3A66DEB65042}"/>
            </c:ext>
          </c:extLst>
        </c:ser>
        <c:ser>
          <c:idx val="4"/>
          <c:order val="4"/>
          <c:tx>
            <c:strRef>
              <c:f>Planilha1!$F$1</c:f>
              <c:strCache>
                <c:ptCount val="1"/>
                <c:pt idx="0">
                  <c:v>  </c:v>
                </c:pt>
              </c:strCache>
            </c:strRef>
          </c:tx>
          <c:spPr>
            <a:noFill/>
            <a:ln>
              <a:noFill/>
            </a:ln>
            <a:effectLst/>
          </c:spPr>
          <c:invertIfNegative val="0"/>
          <c:dLbls>
            <c:dLbl>
              <c:idx val="0"/>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2"/>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4"/>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6"/>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8"/>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dLbl>
              <c:idx val="10"/>
              <c:numFmt formatCode="&quot;Sim: &quot;0&quot;%&quot;" sourceLinked="0"/>
              <c:spPr>
                <a:noFill/>
                <a:ln>
                  <a:noFill/>
                </a:ln>
                <a:effectLst/>
              </c:spPr>
              <c:txPr>
                <a:bodyPr rot="0" spcFirstLastPara="1" vertOverflow="ellipsis" vert="horz" wrap="square" anchor="ct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dLbl>
            <c:numFmt formatCode="&quot;Sim: &quot;0&quot;%&quot;" sourceLinked="0"/>
            <c:spPr>
              <a:noFill/>
              <a:ln>
                <a:noFill/>
              </a:ln>
              <a:effectLst/>
            </c:spPr>
            <c:txPr>
              <a:bodyPr rot="0" spcFirstLastPara="1" vertOverflow="ellipsis" vert="horz" wrap="square" anchor="ctr" anchorCtr="0"/>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Planilha1!$A$2:$A$13</c:f>
              <c:numCache>
                <c:formatCode>General</c:formatCode>
                <c:ptCount val="12"/>
                <c:pt idx="0">
                  <c:v>2024</c:v>
                </c:pt>
                <c:pt idx="1">
                  <c:v>2025</c:v>
                </c:pt>
                <c:pt idx="2">
                  <c:v>2024</c:v>
                </c:pt>
                <c:pt idx="3">
                  <c:v>2025</c:v>
                </c:pt>
                <c:pt idx="4">
                  <c:v>2024</c:v>
                </c:pt>
                <c:pt idx="5">
                  <c:v>2025</c:v>
                </c:pt>
                <c:pt idx="6">
                  <c:v>2024</c:v>
                </c:pt>
                <c:pt idx="7">
                  <c:v>2025</c:v>
                </c:pt>
                <c:pt idx="8">
                  <c:v>2024</c:v>
                </c:pt>
                <c:pt idx="9">
                  <c:v>2025</c:v>
                </c:pt>
                <c:pt idx="10">
                  <c:v>2024</c:v>
                </c:pt>
                <c:pt idx="11">
                  <c:v>2025</c:v>
                </c:pt>
              </c:numCache>
            </c:numRef>
          </c:cat>
          <c:val>
            <c:numRef>
              <c:f>Planilha1!$F$2:$F$13</c:f>
              <c:numCache>
                <c:formatCode>0</c:formatCode>
                <c:ptCount val="12"/>
                <c:pt idx="0">
                  <c:v>58.54</c:v>
                </c:pt>
                <c:pt idx="1">
                  <c:v>49.820000000000007</c:v>
                </c:pt>
                <c:pt idx="2">
                  <c:v>37.94</c:v>
                </c:pt>
                <c:pt idx="3">
                  <c:v>39.44</c:v>
                </c:pt>
                <c:pt idx="4">
                  <c:v>32.11</c:v>
                </c:pt>
                <c:pt idx="5">
                  <c:v>32.26</c:v>
                </c:pt>
                <c:pt idx="6">
                  <c:v>29.15</c:v>
                </c:pt>
                <c:pt idx="7">
                  <c:v>26.240000000000002</c:v>
                </c:pt>
                <c:pt idx="8">
                  <c:v>13.89</c:v>
                </c:pt>
                <c:pt idx="9">
                  <c:v>15.420000000000002</c:v>
                </c:pt>
                <c:pt idx="10">
                  <c:v>9.8699999999999992</c:v>
                </c:pt>
                <c:pt idx="11">
                  <c:v>9.17</c:v>
                </c:pt>
              </c:numCache>
            </c:numRef>
          </c:val>
          <c:extLst xmlns:c16r2="http://schemas.microsoft.com/office/drawing/2015/06/chart">
            <c:ext xmlns:c16="http://schemas.microsoft.com/office/drawing/2014/chart" uri="{C3380CC4-5D6E-409C-BE32-E72D297353CC}">
              <c16:uniqueId val="{00000004-CBDA-4EF4-9C24-3A66DEB65042}"/>
            </c:ext>
          </c:extLst>
        </c:ser>
        <c:dLbls>
          <c:dLblPos val="ctr"/>
          <c:showLegendKey val="0"/>
          <c:showVal val="1"/>
          <c:showCatName val="0"/>
          <c:showSerName val="0"/>
          <c:showPercent val="0"/>
          <c:showBubbleSize val="0"/>
        </c:dLbls>
        <c:gapWidth val="40"/>
        <c:overlap val="100"/>
        <c:axId val="-1684006384"/>
        <c:axId val="-1684012912"/>
      </c:barChart>
      <c:catAx>
        <c:axId val="-16840063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12912"/>
        <c:crosses val="autoZero"/>
        <c:auto val="1"/>
        <c:lblAlgn val="ctr"/>
        <c:lblOffset val="100"/>
        <c:noMultiLvlLbl val="0"/>
      </c:catAx>
      <c:valAx>
        <c:axId val="-1684012912"/>
        <c:scaling>
          <c:orientation val="minMax"/>
          <c:max val="115"/>
          <c:min val="0"/>
        </c:scaling>
        <c:delete val="1"/>
        <c:axPos val="l"/>
        <c:numFmt formatCode="0" sourceLinked="1"/>
        <c:majorTickMark val="none"/>
        <c:minorTickMark val="none"/>
        <c:tickLblPos val="nextTo"/>
        <c:crossAx val="-16840063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2024</c:v>
                </c:pt>
              </c:strCache>
            </c:strRef>
          </c:tx>
          <c:spPr>
            <a:solidFill>
              <a:srgbClr val="BBC5D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Planilha1!$B$2:$B$6</c:f>
              <c:numCache>
                <c:formatCode>0</c:formatCode>
                <c:ptCount val="5"/>
                <c:pt idx="0">
                  <c:v>33.299999999999997</c:v>
                </c:pt>
                <c:pt idx="1">
                  <c:v>2.8</c:v>
                </c:pt>
                <c:pt idx="2">
                  <c:v>17.18</c:v>
                </c:pt>
                <c:pt idx="3">
                  <c:v>38.9</c:v>
                </c:pt>
                <c:pt idx="4">
                  <c:v>7.82</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2025</c:v>
                </c:pt>
              </c:strCache>
            </c:strRef>
          </c:tx>
          <c:spPr>
            <a:solidFill>
              <a:srgbClr val="8497B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Planilha1!$C$2:$C$6</c:f>
              <c:numCache>
                <c:formatCode>0</c:formatCode>
                <c:ptCount val="5"/>
                <c:pt idx="0">
                  <c:v>36.06</c:v>
                </c:pt>
                <c:pt idx="1">
                  <c:v>2.61</c:v>
                </c:pt>
                <c:pt idx="2">
                  <c:v>17.21</c:v>
                </c:pt>
                <c:pt idx="3">
                  <c:v>36.85</c:v>
                </c:pt>
                <c:pt idx="4">
                  <c:v>7.26</c:v>
                </c:pt>
              </c:numCache>
            </c:numRef>
          </c:val>
          <c:extLst xmlns:c16r2="http://schemas.microsoft.com/office/drawing/2015/06/chart">
            <c:ext xmlns:c16="http://schemas.microsoft.com/office/drawing/2014/chart" uri="{C3380CC4-5D6E-409C-BE32-E72D297353CC}">
              <c16:uniqueId val="{00000000-07EC-4D1A-83B9-350D3F663115}"/>
            </c:ext>
          </c:extLst>
        </c:ser>
        <c:dLbls>
          <c:dLblPos val="outEnd"/>
          <c:showLegendKey val="0"/>
          <c:showVal val="1"/>
          <c:showCatName val="0"/>
          <c:showSerName val="0"/>
          <c:showPercent val="0"/>
          <c:showBubbleSize val="0"/>
        </c:dLbls>
        <c:gapWidth val="100"/>
        <c:axId val="-1684015632"/>
        <c:axId val="-1683991152"/>
      </c:barChart>
      <c:catAx>
        <c:axId val="-16840156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1152"/>
        <c:crosses val="autoZero"/>
        <c:auto val="1"/>
        <c:lblAlgn val="ctr"/>
        <c:lblOffset val="100"/>
        <c:noMultiLvlLbl val="0"/>
      </c:catAx>
      <c:valAx>
        <c:axId val="-1683991152"/>
        <c:scaling>
          <c:orientation val="minMax"/>
          <c:max val="120"/>
          <c:min val="0"/>
        </c:scaling>
        <c:delete val="1"/>
        <c:axPos val="l"/>
        <c:numFmt formatCode="0" sourceLinked="1"/>
        <c:majorTickMark val="none"/>
        <c:minorTickMark val="none"/>
        <c:tickLblPos val="nextTo"/>
        <c:crossAx val="-168401563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7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Apostador</c:v>
                </c:pt>
              </c:strCache>
            </c:strRef>
          </c:tx>
          <c:spPr>
            <a:solidFill>
              <a:srgbClr val="8497B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Planilha1!$B$2:$B$6</c:f>
              <c:numCache>
                <c:formatCode>0</c:formatCode>
                <c:ptCount val="5"/>
                <c:pt idx="0">
                  <c:v>36.06</c:v>
                </c:pt>
                <c:pt idx="1">
                  <c:v>2.61</c:v>
                </c:pt>
                <c:pt idx="2">
                  <c:v>17.21</c:v>
                </c:pt>
                <c:pt idx="3">
                  <c:v>36.85</c:v>
                </c:pt>
                <c:pt idx="4">
                  <c:v>7.26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Considera bets como investimento</c:v>
                </c:pt>
              </c:strCache>
            </c:strRef>
          </c:tx>
          <c:spPr>
            <a:solidFill>
              <a:srgbClr val="99003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Planilha1!$C$2:$C$6</c:f>
              <c:numCache>
                <c:formatCode>0</c:formatCode>
                <c:ptCount val="5"/>
                <c:pt idx="0">
                  <c:v>28.65</c:v>
                </c:pt>
                <c:pt idx="1">
                  <c:v>3.36</c:v>
                </c:pt>
                <c:pt idx="2">
                  <c:v>15.8</c:v>
                </c:pt>
                <c:pt idx="3">
                  <c:v>43.78</c:v>
                </c:pt>
                <c:pt idx="4">
                  <c:v>8.41</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Não considera bets investimento</c:v>
                </c:pt>
              </c:strCache>
            </c:strRef>
          </c:tx>
          <c:spPr>
            <a:solidFill>
              <a:srgbClr val="54823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Planilha1!$D$2:$D$6</c:f>
              <c:numCache>
                <c:formatCode>0</c:formatCode>
                <c:ptCount val="5"/>
                <c:pt idx="0">
                  <c:v>37.46</c:v>
                </c:pt>
                <c:pt idx="1">
                  <c:v>2.4700000000000002</c:v>
                </c:pt>
                <c:pt idx="2">
                  <c:v>17.48</c:v>
                </c:pt>
                <c:pt idx="3">
                  <c:v>35.54</c:v>
                </c:pt>
                <c:pt idx="4">
                  <c:v>7.06</c:v>
                </c:pt>
              </c:numCache>
            </c:numRef>
          </c:val>
          <c:extLst xmlns:c16r2="http://schemas.microsoft.com/office/drawing/2015/06/chart">
            <c:ext xmlns:c16="http://schemas.microsoft.com/office/drawing/2014/chart" uri="{C3380CC4-5D6E-409C-BE32-E72D297353CC}">
              <c16:uniqueId val="{00000000-81F8-4150-BE4C-77E821C1A8C3}"/>
            </c:ext>
          </c:extLst>
        </c:ser>
        <c:ser>
          <c:idx val="3"/>
          <c:order val="3"/>
          <c:tx>
            <c:strRef>
              <c:f>Planilha1!$E$1</c:f>
              <c:strCache>
                <c:ptCount val="1"/>
                <c:pt idx="0">
                  <c:v>Jogadores problemáticos</c:v>
                </c:pt>
              </c:strCache>
            </c:strRef>
          </c:tx>
          <c:spPr>
            <a:solidFill>
              <a:schemeClr val="accent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Planilha1!$E$2:$E$6</c:f>
            </c:numRef>
          </c:val>
          <c:extLst xmlns:c16r2="http://schemas.microsoft.com/office/drawing/2015/06/chart">
            <c:ext xmlns:c16="http://schemas.microsoft.com/office/drawing/2014/chart" uri="{C3380CC4-5D6E-409C-BE32-E72D297353CC}">
              <c16:uniqueId val="{00000001-81F8-4150-BE4C-77E821C1A8C3}"/>
            </c:ext>
          </c:extLst>
        </c:ser>
        <c:ser>
          <c:idx val="4"/>
          <c:order val="4"/>
          <c:tx>
            <c:strRef>
              <c:f>Planilha1!$F$1</c:f>
              <c:strCache>
                <c:ptCount val="1"/>
                <c:pt idx="0">
                  <c:v>Risco moderado</c:v>
                </c:pt>
              </c:strCache>
            </c:strRef>
          </c:tx>
          <c:spPr>
            <a:solidFill>
              <a:schemeClr val="accent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Planilha1!$F$2:$F$6</c:f>
            </c:numRef>
          </c:val>
          <c:extLst xmlns:c16r2="http://schemas.microsoft.com/office/drawing/2015/06/chart">
            <c:ext xmlns:c16="http://schemas.microsoft.com/office/drawing/2014/chart" uri="{C3380CC4-5D6E-409C-BE32-E72D297353CC}">
              <c16:uniqueId val="{00000002-81F8-4150-BE4C-77E821C1A8C3}"/>
            </c:ext>
          </c:extLst>
        </c:ser>
        <c:ser>
          <c:idx val="5"/>
          <c:order val="5"/>
          <c:tx>
            <c:strRef>
              <c:f>Planilha1!$G$1</c:f>
              <c:strCache>
                <c:ptCount val="1"/>
                <c:pt idx="0">
                  <c:v>Baixo risco</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Planilha1!$G$2:$G$6</c:f>
            </c:numRef>
          </c:val>
          <c:extLst xmlns:c16r2="http://schemas.microsoft.com/office/drawing/2015/06/chart">
            <c:ext xmlns:c16="http://schemas.microsoft.com/office/drawing/2014/chart" uri="{C3380CC4-5D6E-409C-BE32-E72D297353CC}">
              <c16:uniqueId val="{00000003-81F8-4150-BE4C-77E821C1A8C3}"/>
            </c:ext>
          </c:extLst>
        </c:ser>
        <c:ser>
          <c:idx val="6"/>
          <c:order val="6"/>
          <c:tx>
            <c:strRef>
              <c:f>Planilha1!$H$1</c:f>
              <c:strCache>
                <c:ptCount val="1"/>
                <c:pt idx="0">
                  <c:v>Sem problemas</c:v>
                </c:pt>
              </c:strCache>
            </c:strRef>
          </c:tx>
          <c:spPr>
            <a:solidFill>
              <a:schemeClr val="accent1">
                <a:lumMod val="6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De R$1,00 a R$30,00</c:v>
                </c:pt>
                <c:pt idx="1">
                  <c:v>De R$31,00 a R$49,00</c:v>
                </c:pt>
                <c:pt idx="2">
                  <c:v>De R$50,00 a R$99,00</c:v>
                </c:pt>
                <c:pt idx="3">
                  <c:v>R$100,00 ou mais</c:v>
                </c:pt>
                <c:pt idx="4">
                  <c:v>Recusa+Não sabe</c:v>
                </c:pt>
              </c:strCache>
            </c:strRef>
          </c:cat>
          <c:val>
            <c:numRef>
              <c:f>Planilha1!$H$2:$H$6</c:f>
            </c:numRef>
          </c:val>
          <c:extLst xmlns:c16r2="http://schemas.microsoft.com/office/drawing/2015/06/chart">
            <c:ext xmlns:c16="http://schemas.microsoft.com/office/drawing/2014/chart" uri="{C3380CC4-5D6E-409C-BE32-E72D297353CC}">
              <c16:uniqueId val="{00000004-81F8-4150-BE4C-77E821C1A8C3}"/>
            </c:ext>
          </c:extLst>
        </c:ser>
        <c:dLbls>
          <c:dLblPos val="outEnd"/>
          <c:showLegendKey val="0"/>
          <c:showVal val="1"/>
          <c:showCatName val="0"/>
          <c:showSerName val="0"/>
          <c:showPercent val="0"/>
          <c:showBubbleSize val="0"/>
        </c:dLbls>
        <c:gapWidth val="100"/>
        <c:axId val="-1684015088"/>
        <c:axId val="-1684014544"/>
      </c:barChart>
      <c:catAx>
        <c:axId val="-1684015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4014544"/>
        <c:crosses val="autoZero"/>
        <c:auto val="1"/>
        <c:lblAlgn val="ctr"/>
        <c:lblOffset val="100"/>
        <c:noMultiLvlLbl val="0"/>
      </c:catAx>
      <c:valAx>
        <c:axId val="-1684014544"/>
        <c:scaling>
          <c:orientation val="minMax"/>
          <c:max val="120"/>
          <c:min val="0"/>
        </c:scaling>
        <c:delete val="1"/>
        <c:axPos val="l"/>
        <c:numFmt formatCode="0" sourceLinked="1"/>
        <c:majorTickMark val="none"/>
        <c:minorTickMark val="none"/>
        <c:tickLblPos val="nextTo"/>
        <c:crossAx val="-168401508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7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dLbl>
              <c:idx val="0"/>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1"/>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2"/>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3"/>
              <c:spPr>
                <a:noFill/>
                <a:ln>
                  <a:noFill/>
                </a:ln>
                <a:effectLst/>
              </c:spPr>
              <c:txPr>
                <a:bodyPr/>
                <a:lstStyle/>
                <a:p>
                  <a:pPr>
                    <a:defRPr sz="1200" b="1"/>
                  </a:pPr>
                  <a:endParaRPr lang="pt-BR"/>
                </a:p>
              </c:txPr>
              <c:dLblPos val="outEnd"/>
              <c:showLegendKey val="0"/>
              <c:showVal val="1"/>
              <c:showCatName val="0"/>
              <c:showSerName val="0"/>
              <c:showPercent val="0"/>
              <c:showBubbleSize val="0"/>
            </c:dLbl>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rgbClr val="ED7D31"/>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41.47</c:v>
                </c:pt>
                <c:pt idx="1">
                  <c:v>5.42</c:v>
                </c:pt>
                <c:pt idx="2">
                  <c:v>49.49</c:v>
                </c:pt>
                <c:pt idx="3">
                  <c:v>3.62</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31.26</c:v>
                </c:pt>
                <c:pt idx="1">
                  <c:v>3.95</c:v>
                </c:pt>
                <c:pt idx="2">
                  <c:v>59.98</c:v>
                </c:pt>
                <c:pt idx="3">
                  <c:v>4.8099999999999996</c:v>
                </c:pt>
              </c:numCache>
            </c:numRef>
          </c:val>
          <c:extLst xmlns:c16r2="http://schemas.microsoft.com/office/drawing/2015/06/chart">
            <c:ext xmlns:c16="http://schemas.microsoft.com/office/drawing/2014/chart" uri="{C3380CC4-5D6E-409C-BE32-E72D297353CC}">
              <c16:uniqueId val="{00000004-F1BE-438A-9CE4-8B1B5D896EB5}"/>
            </c:ext>
          </c:extLst>
        </c:ser>
        <c:dLbls>
          <c:dLblPos val="outEnd"/>
          <c:showLegendKey val="0"/>
          <c:showVal val="1"/>
          <c:showCatName val="0"/>
          <c:showSerName val="0"/>
          <c:showPercent val="0"/>
          <c:showBubbleSize val="0"/>
        </c:dLbls>
        <c:gapWidth val="100"/>
        <c:axId val="-1683992784"/>
        <c:axId val="-1684017264"/>
      </c:barChart>
      <c:catAx>
        <c:axId val="-1683992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lgn="ctr">
              <a:defRPr b="0"/>
            </a:pPr>
            <a:endParaRPr lang="pt-BR"/>
          </a:p>
        </c:txPr>
        <c:crossAx val="-1684017264"/>
        <c:crosses val="autoZero"/>
        <c:auto val="1"/>
        <c:lblAlgn val="ctr"/>
        <c:lblOffset val="100"/>
        <c:noMultiLvlLbl val="0"/>
      </c:catAx>
      <c:valAx>
        <c:axId val="-1684017264"/>
        <c:scaling>
          <c:orientation val="minMax"/>
          <c:max val="120"/>
          <c:min val="0"/>
        </c:scaling>
        <c:delete val="1"/>
        <c:axPos val="l"/>
        <c:numFmt formatCode="0&quot;%&quot;" sourceLinked="1"/>
        <c:majorTickMark val="none"/>
        <c:minorTickMark val="none"/>
        <c:tickLblPos val="nextTo"/>
        <c:crossAx val="-16839927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Planilha1!$B$2:$B$13</c:f>
              <c:numCache>
                <c:formatCode>0"%"</c:formatCode>
                <c:ptCount val="12"/>
                <c:pt idx="0">
                  <c:v>21.91</c:v>
                </c:pt>
                <c:pt idx="1">
                  <c:v>7.23</c:v>
                </c:pt>
                <c:pt idx="2">
                  <c:v>5.17</c:v>
                </c:pt>
                <c:pt idx="3">
                  <c:v>3.98</c:v>
                </c:pt>
                <c:pt idx="4">
                  <c:v>3.48</c:v>
                </c:pt>
                <c:pt idx="5">
                  <c:v>2.65</c:v>
                </c:pt>
                <c:pt idx="6">
                  <c:v>2.2200000000000002</c:v>
                </c:pt>
                <c:pt idx="7">
                  <c:v>2.04</c:v>
                </c:pt>
                <c:pt idx="8">
                  <c:v>1.76</c:v>
                </c:pt>
                <c:pt idx="9">
                  <c:v>1.42</c:v>
                </c:pt>
                <c:pt idx="10">
                  <c:v>0.61</c:v>
                </c:pt>
                <c:pt idx="11">
                  <c:v>59.28</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chemeClr val="accent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Planilha1!$C$2:$C$13</c:f>
              <c:numCache>
                <c:formatCode>0"%"</c:formatCode>
                <c:ptCount val="12"/>
                <c:pt idx="0">
                  <c:v>22.22</c:v>
                </c:pt>
                <c:pt idx="1">
                  <c:v>9.81</c:v>
                </c:pt>
                <c:pt idx="2">
                  <c:v>7.37</c:v>
                </c:pt>
                <c:pt idx="3">
                  <c:v>5.99</c:v>
                </c:pt>
                <c:pt idx="4">
                  <c:v>4.4000000000000004</c:v>
                </c:pt>
                <c:pt idx="5">
                  <c:v>2.4500000000000002</c:v>
                </c:pt>
                <c:pt idx="6">
                  <c:v>3.53</c:v>
                </c:pt>
                <c:pt idx="7">
                  <c:v>3.08</c:v>
                </c:pt>
                <c:pt idx="8">
                  <c:v>1.91</c:v>
                </c:pt>
                <c:pt idx="9">
                  <c:v>1.95</c:v>
                </c:pt>
                <c:pt idx="10">
                  <c:v>0.83</c:v>
                </c:pt>
                <c:pt idx="11">
                  <c:v>53.11</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Planilha1!$D$2:$D$13</c:f>
              <c:numCache>
                <c:formatCode>0"%"</c:formatCode>
                <c:ptCount val="12"/>
                <c:pt idx="0">
                  <c:v>21.61</c:v>
                </c:pt>
                <c:pt idx="1">
                  <c:v>4.92</c:v>
                </c:pt>
                <c:pt idx="2">
                  <c:v>3.25</c:v>
                </c:pt>
                <c:pt idx="3">
                  <c:v>2.15</c:v>
                </c:pt>
                <c:pt idx="4">
                  <c:v>2.57</c:v>
                </c:pt>
                <c:pt idx="5">
                  <c:v>2.87</c:v>
                </c:pt>
                <c:pt idx="6">
                  <c:v>1.05</c:v>
                </c:pt>
                <c:pt idx="7">
                  <c:v>1.1100000000000001</c:v>
                </c:pt>
                <c:pt idx="8">
                  <c:v>1.67</c:v>
                </c:pt>
                <c:pt idx="9">
                  <c:v>0.93</c:v>
                </c:pt>
                <c:pt idx="10">
                  <c:v>0.41</c:v>
                </c:pt>
                <c:pt idx="11">
                  <c:v>64.789999999999992</c:v>
                </c:pt>
              </c:numCache>
            </c:numRef>
          </c:val>
          <c:extLst xmlns:c16r2="http://schemas.microsoft.com/office/drawing/2015/06/chart">
            <c:ext xmlns:c16="http://schemas.microsoft.com/office/drawing/2014/chart" uri="{C3380CC4-5D6E-409C-BE32-E72D297353CC}">
              <c16:uniqueId val="{00000000-1DA6-4C3C-8E02-C51E7A7D131F}"/>
            </c:ext>
          </c:extLst>
        </c:ser>
        <c:dLbls>
          <c:dLblPos val="outEnd"/>
          <c:showLegendKey val="0"/>
          <c:showVal val="1"/>
          <c:showCatName val="0"/>
          <c:showSerName val="0"/>
          <c:showPercent val="0"/>
          <c:showBubbleSize val="0"/>
        </c:dLbls>
        <c:gapWidth val="120"/>
        <c:axId val="-1683988976"/>
        <c:axId val="-1683989520"/>
      </c:barChart>
      <c:catAx>
        <c:axId val="-1683988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89520"/>
        <c:crosses val="autoZero"/>
        <c:auto val="1"/>
        <c:lblAlgn val="ctr"/>
        <c:lblOffset val="100"/>
        <c:noMultiLvlLbl val="0"/>
      </c:catAx>
      <c:valAx>
        <c:axId val="-1683989520"/>
        <c:scaling>
          <c:orientation val="minMax"/>
          <c:max val="120"/>
          <c:min val="0"/>
        </c:scaling>
        <c:delete val="1"/>
        <c:axPos val="l"/>
        <c:numFmt formatCode="0&quot;%&quot;" sourceLinked="1"/>
        <c:majorTickMark val="none"/>
        <c:minorTickMark val="none"/>
        <c:tickLblPos val="nextTo"/>
        <c:crossAx val="-16839889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7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2.1434862400261266E-3"/>
          <c:w val="0.41707093831806485"/>
          <c:h val="0.97847421415682512"/>
        </c:manualLayout>
      </c:layout>
      <c:barChart>
        <c:barDir val="bar"/>
        <c:grouping val="clustered"/>
        <c:varyColors val="0"/>
        <c:ser>
          <c:idx val="0"/>
          <c:order val="0"/>
          <c:tx>
            <c:strRef>
              <c:f>Plan1!$B$1</c:f>
              <c:strCache>
                <c:ptCount val="1"/>
                <c:pt idx="0">
                  <c:v>População</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37.79</c:v>
                </c:pt>
                <c:pt idx="1">
                  <c:v>27.42</c:v>
                </c:pt>
                <c:pt idx="2">
                  <c:v>4.97</c:v>
                </c:pt>
                <c:pt idx="3">
                  <c:v>10.210000000000001</c:v>
                </c:pt>
                <c:pt idx="4">
                  <c:v>12.64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Homens</c:v>
                </c:pt>
              </c:strCache>
            </c:strRef>
          </c:tx>
          <c:spPr>
            <a:solidFill>
              <a:srgbClr val="ED7D31"/>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35.96</c:v>
                </c:pt>
                <c:pt idx="1">
                  <c:v>31.35</c:v>
                </c:pt>
                <c:pt idx="2">
                  <c:v>4.18</c:v>
                </c:pt>
                <c:pt idx="3">
                  <c:v>10.47</c:v>
                </c:pt>
                <c:pt idx="4">
                  <c:v>10.07</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Mulheres</c:v>
                </c:pt>
              </c:strCache>
            </c:strRef>
          </c:tx>
          <c:spPr>
            <a:solidFill>
              <a:srgbClr val="92D05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39.630000000000003</c:v>
                </c:pt>
                <c:pt idx="1">
                  <c:v>24.08</c:v>
                </c:pt>
                <c:pt idx="2">
                  <c:v>5.76</c:v>
                </c:pt>
                <c:pt idx="3">
                  <c:v>9.9499999999999993</c:v>
                </c:pt>
                <c:pt idx="4">
                  <c:v>14.7</c:v>
                </c:pt>
              </c:numCache>
            </c:numRef>
          </c:val>
          <c:extLst xmlns:c16r2="http://schemas.microsoft.com/office/drawing/2015/06/chart">
            <c:ext xmlns:c16="http://schemas.microsoft.com/office/drawing/2014/chart" uri="{C3380CC4-5D6E-409C-BE32-E72D297353CC}">
              <c16:uniqueId val="{00000002-5C0D-4F49-915F-27A47F1AE998}"/>
            </c:ext>
          </c:extLst>
        </c:ser>
        <c:dLbls>
          <c:showLegendKey val="0"/>
          <c:showVal val="0"/>
          <c:showCatName val="0"/>
          <c:showSerName val="0"/>
          <c:showPercent val="0"/>
          <c:showBubbleSize val="0"/>
        </c:dLbls>
        <c:gapWidth val="80"/>
        <c:axId val="-1684000400"/>
        <c:axId val="-1683999312"/>
      </c:barChart>
      <c:catAx>
        <c:axId val="-1684000400"/>
        <c:scaling>
          <c:orientation val="maxMin"/>
        </c:scaling>
        <c:delete val="0"/>
        <c:axPos val="l"/>
        <c:numFmt formatCode="General" sourceLinked="1"/>
        <c:majorTickMark val="out"/>
        <c:minorTickMark val="none"/>
        <c:tickLblPos val="nextTo"/>
        <c:txPr>
          <a:bodyPr/>
          <a:lstStyle/>
          <a:p>
            <a:pPr>
              <a:defRPr sz="1200" b="0"/>
            </a:pPr>
            <a:endParaRPr lang="pt-BR"/>
          </a:p>
        </c:txPr>
        <c:crossAx val="-1683999312"/>
        <c:crosses val="autoZero"/>
        <c:auto val="1"/>
        <c:lblAlgn val="ctr"/>
        <c:lblOffset val="100"/>
        <c:noMultiLvlLbl val="0"/>
      </c:catAx>
      <c:valAx>
        <c:axId val="-1683999312"/>
        <c:scaling>
          <c:orientation val="minMax"/>
          <c:max val="100"/>
          <c:min val="0"/>
        </c:scaling>
        <c:delete val="1"/>
        <c:axPos val="t"/>
        <c:numFmt formatCode="0&quot;%&quot;" sourceLinked="1"/>
        <c:majorTickMark val="out"/>
        <c:minorTickMark val="none"/>
        <c:tickLblPos val="nextTo"/>
        <c:crossAx val="-168400040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0"/>
          <c:w val="0.41707093831806485"/>
          <c:h val="0.98139644912691459"/>
        </c:manualLayout>
      </c:layout>
      <c:barChart>
        <c:barDir val="bar"/>
        <c:grouping val="clustered"/>
        <c:varyColors val="0"/>
        <c:ser>
          <c:idx val="0"/>
          <c:order val="0"/>
          <c:tx>
            <c:strRef>
              <c:f>Plan1!$B$1</c:f>
              <c:strCache>
                <c:ptCount val="1"/>
                <c:pt idx="0">
                  <c:v>População</c:v>
                </c:pt>
              </c:strCache>
            </c:strRef>
          </c:tx>
          <c:spPr>
            <a:solidFill>
              <a:srgbClr val="0070C0">
                <a:alpha val="50000"/>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44.01</c:v>
                </c:pt>
                <c:pt idx="1">
                  <c:v>32.630000000000003</c:v>
                </c:pt>
                <c:pt idx="2">
                  <c:v>6.28</c:v>
                </c:pt>
                <c:pt idx="3">
                  <c:v>4.59</c:v>
                </c:pt>
                <c:pt idx="4">
                  <c:v>4.17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Homens</c:v>
                </c:pt>
              </c:strCache>
            </c:strRef>
          </c:tx>
          <c:spPr>
            <a:solidFill>
              <a:srgbClr val="ED7D31">
                <a:alpha val="50000"/>
              </a:srgbClr>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42.56</c:v>
                </c:pt>
                <c:pt idx="1">
                  <c:v>35.1</c:v>
                </c:pt>
                <c:pt idx="2">
                  <c:v>5.19</c:v>
                </c:pt>
                <c:pt idx="3">
                  <c:v>5.13</c:v>
                </c:pt>
                <c:pt idx="4">
                  <c:v>2.61</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Mulheres</c:v>
                </c:pt>
              </c:strCache>
            </c:strRef>
          </c:tx>
          <c:spPr>
            <a:solidFill>
              <a:srgbClr val="92D050">
                <a:alpha val="50000"/>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46.41</c:v>
                </c:pt>
                <c:pt idx="1">
                  <c:v>29.46</c:v>
                </c:pt>
                <c:pt idx="2">
                  <c:v>7.67</c:v>
                </c:pt>
                <c:pt idx="3">
                  <c:v>4.0199999999999996</c:v>
                </c:pt>
                <c:pt idx="4">
                  <c:v>5.72</c:v>
                </c:pt>
              </c:numCache>
            </c:numRef>
          </c:val>
          <c:extLst xmlns:c16r2="http://schemas.microsoft.com/office/drawing/2015/06/chart">
            <c:ext xmlns:c16="http://schemas.microsoft.com/office/drawing/2014/chart" uri="{C3380CC4-5D6E-409C-BE32-E72D297353CC}">
              <c16:uniqueId val="{00000002-304E-40A2-BD00-FF3337FB75F4}"/>
            </c:ext>
          </c:extLst>
        </c:ser>
        <c:dLbls>
          <c:showLegendKey val="0"/>
          <c:showVal val="0"/>
          <c:showCatName val="0"/>
          <c:showSerName val="0"/>
          <c:showPercent val="0"/>
          <c:showBubbleSize val="0"/>
        </c:dLbls>
        <c:gapWidth val="80"/>
        <c:axId val="-1683998224"/>
        <c:axId val="-1683994416"/>
      </c:barChart>
      <c:catAx>
        <c:axId val="-1683998224"/>
        <c:scaling>
          <c:orientation val="maxMin"/>
        </c:scaling>
        <c:delete val="0"/>
        <c:axPos val="l"/>
        <c:numFmt formatCode="General" sourceLinked="1"/>
        <c:majorTickMark val="out"/>
        <c:minorTickMark val="none"/>
        <c:tickLblPos val="nextTo"/>
        <c:txPr>
          <a:bodyPr/>
          <a:lstStyle/>
          <a:p>
            <a:pPr>
              <a:defRPr sz="1200" b="0"/>
            </a:pPr>
            <a:endParaRPr lang="pt-BR"/>
          </a:p>
        </c:txPr>
        <c:crossAx val="-1683994416"/>
        <c:crosses val="autoZero"/>
        <c:auto val="1"/>
        <c:lblAlgn val="ctr"/>
        <c:lblOffset val="100"/>
        <c:noMultiLvlLbl val="0"/>
      </c:catAx>
      <c:valAx>
        <c:axId val="-1683994416"/>
        <c:scaling>
          <c:orientation val="minMax"/>
          <c:max val="100"/>
          <c:min val="0"/>
        </c:scaling>
        <c:delete val="1"/>
        <c:axPos val="t"/>
        <c:numFmt formatCode="0&quot;%&quot;" sourceLinked="1"/>
        <c:majorTickMark val="out"/>
        <c:minorTickMark val="none"/>
        <c:tickLblPos val="nextTo"/>
        <c:crossAx val="-168399822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8.2493799337842108E-3"/>
          <c:w val="0.41707093831806485"/>
          <c:h val="0.97847421415682512"/>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19.61</c:v>
                </c:pt>
                <c:pt idx="1">
                  <c:v>6.19</c:v>
                </c:pt>
                <c:pt idx="2">
                  <c:v>5.78</c:v>
                </c:pt>
                <c:pt idx="3">
                  <c:v>30.93</c:v>
                </c:pt>
                <c:pt idx="4">
                  <c:v>20.69</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Homens</c:v>
                </c:pt>
              </c:strCache>
            </c:strRef>
          </c:tx>
          <c:spPr>
            <a:solidFill>
              <a:srgbClr val="ED7D31"/>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22.83</c:v>
                </c:pt>
                <c:pt idx="1">
                  <c:v>6.42</c:v>
                </c:pt>
                <c:pt idx="2">
                  <c:v>6.44</c:v>
                </c:pt>
                <c:pt idx="3">
                  <c:v>28.93</c:v>
                </c:pt>
                <c:pt idx="4">
                  <c:v>16.62</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Mulheres</c:v>
                </c:pt>
              </c:strCache>
            </c:strRef>
          </c:tx>
          <c:spPr>
            <a:solidFill>
              <a:srgbClr val="92D05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16.829999999999998</c:v>
                </c:pt>
                <c:pt idx="1">
                  <c:v>6.13</c:v>
                </c:pt>
                <c:pt idx="2">
                  <c:v>5.28</c:v>
                </c:pt>
                <c:pt idx="3">
                  <c:v>32.880000000000003</c:v>
                </c:pt>
                <c:pt idx="4">
                  <c:v>24.09</c:v>
                </c:pt>
              </c:numCache>
            </c:numRef>
          </c:val>
          <c:extLst xmlns:c16r2="http://schemas.microsoft.com/office/drawing/2015/06/chart">
            <c:ext xmlns:c16="http://schemas.microsoft.com/office/drawing/2014/chart" uri="{C3380CC4-5D6E-409C-BE32-E72D297353CC}">
              <c16:uniqueId val="{00000002-5C0D-4F49-915F-27A47F1AE998}"/>
            </c:ext>
          </c:extLst>
        </c:ser>
        <c:dLbls>
          <c:showLegendKey val="0"/>
          <c:showVal val="0"/>
          <c:showCatName val="0"/>
          <c:showSerName val="0"/>
          <c:showPercent val="0"/>
          <c:showBubbleSize val="0"/>
        </c:dLbls>
        <c:gapWidth val="80"/>
        <c:axId val="-1683997680"/>
        <c:axId val="-1683997136"/>
      </c:barChart>
      <c:catAx>
        <c:axId val="-1683997680"/>
        <c:scaling>
          <c:orientation val="maxMin"/>
        </c:scaling>
        <c:delete val="0"/>
        <c:axPos val="l"/>
        <c:numFmt formatCode="General" sourceLinked="1"/>
        <c:majorTickMark val="out"/>
        <c:minorTickMark val="none"/>
        <c:tickLblPos val="nextTo"/>
        <c:txPr>
          <a:bodyPr/>
          <a:lstStyle/>
          <a:p>
            <a:pPr>
              <a:defRPr sz="1000" b="0"/>
            </a:pPr>
            <a:endParaRPr lang="pt-BR"/>
          </a:p>
        </c:txPr>
        <c:crossAx val="-1683997136"/>
        <c:crosses val="autoZero"/>
        <c:auto val="1"/>
        <c:lblAlgn val="ctr"/>
        <c:lblOffset val="100"/>
        <c:noMultiLvlLbl val="0"/>
      </c:catAx>
      <c:valAx>
        <c:axId val="-1683997136"/>
        <c:scaling>
          <c:orientation val="minMax"/>
          <c:max val="100"/>
          <c:min val="0"/>
        </c:scaling>
        <c:delete val="1"/>
        <c:axPos val="t"/>
        <c:numFmt formatCode="0&quot;%&quot;" sourceLinked="1"/>
        <c:majorTickMark val="out"/>
        <c:minorTickMark val="none"/>
        <c:tickLblPos val="nextTo"/>
        <c:crossAx val="-168399768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8.2503166847629397E-3"/>
          <c:w val="0.41707093831806485"/>
          <c:h val="0.97847832971407889"/>
        </c:manualLayout>
      </c:layout>
      <c:barChart>
        <c:barDir val="bar"/>
        <c:grouping val="clustered"/>
        <c:varyColors val="0"/>
        <c:ser>
          <c:idx val="0"/>
          <c:order val="0"/>
          <c:tx>
            <c:strRef>
              <c:f>Plan1!$B$1</c:f>
              <c:strCache>
                <c:ptCount val="1"/>
                <c:pt idx="0">
                  <c:v>Total</c:v>
                </c:pt>
              </c:strCache>
            </c:strRef>
          </c:tx>
          <c:spPr>
            <a:solidFill>
              <a:srgbClr val="7FB7DF"/>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25.27</c:v>
                </c:pt>
                <c:pt idx="1">
                  <c:v>8.33</c:v>
                </c:pt>
                <c:pt idx="2">
                  <c:v>6.55</c:v>
                </c:pt>
                <c:pt idx="3">
                  <c:v>30.69</c:v>
                </c:pt>
                <c:pt idx="4">
                  <c:v>10.11</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Homens</c:v>
                </c:pt>
              </c:strCache>
            </c:strRef>
          </c:tx>
          <c:spPr>
            <a:solidFill>
              <a:srgbClr val="F6BE98"/>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27.49</c:v>
                </c:pt>
                <c:pt idx="1">
                  <c:v>8.48</c:v>
                </c:pt>
                <c:pt idx="2">
                  <c:v>7.31</c:v>
                </c:pt>
                <c:pt idx="3">
                  <c:v>28.91</c:v>
                </c:pt>
                <c:pt idx="4">
                  <c:v>8.2100000000000009</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Mulheres</c:v>
                </c:pt>
              </c:strCache>
            </c:strRef>
          </c:tx>
          <c:spPr>
            <a:solidFill>
              <a:srgbClr val="A9D18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22.92</c:v>
                </c:pt>
                <c:pt idx="1">
                  <c:v>8.33</c:v>
                </c:pt>
                <c:pt idx="2">
                  <c:v>5.74</c:v>
                </c:pt>
                <c:pt idx="3">
                  <c:v>32.94</c:v>
                </c:pt>
                <c:pt idx="4">
                  <c:v>12.11</c:v>
                </c:pt>
              </c:numCache>
            </c:numRef>
          </c:val>
          <c:extLst xmlns:c16r2="http://schemas.microsoft.com/office/drawing/2015/06/chart">
            <c:ext xmlns:c16="http://schemas.microsoft.com/office/drawing/2014/chart" uri="{C3380CC4-5D6E-409C-BE32-E72D297353CC}">
              <c16:uniqueId val="{00000002-304E-40A2-BD00-FF3337FB75F4}"/>
            </c:ext>
          </c:extLst>
        </c:ser>
        <c:dLbls>
          <c:showLegendKey val="0"/>
          <c:showVal val="0"/>
          <c:showCatName val="0"/>
          <c:showSerName val="0"/>
          <c:showPercent val="0"/>
          <c:showBubbleSize val="0"/>
        </c:dLbls>
        <c:gapWidth val="80"/>
        <c:axId val="-1683996592"/>
        <c:axId val="-1683996048"/>
      </c:barChart>
      <c:catAx>
        <c:axId val="-1683996592"/>
        <c:scaling>
          <c:orientation val="maxMin"/>
        </c:scaling>
        <c:delete val="0"/>
        <c:axPos val="l"/>
        <c:numFmt formatCode="General" sourceLinked="1"/>
        <c:majorTickMark val="out"/>
        <c:minorTickMark val="none"/>
        <c:tickLblPos val="nextTo"/>
        <c:txPr>
          <a:bodyPr/>
          <a:lstStyle/>
          <a:p>
            <a:pPr>
              <a:defRPr sz="1000" b="0"/>
            </a:pPr>
            <a:endParaRPr lang="pt-BR"/>
          </a:p>
        </c:txPr>
        <c:crossAx val="-1683996048"/>
        <c:crosses val="autoZero"/>
        <c:auto val="1"/>
        <c:lblAlgn val="ctr"/>
        <c:lblOffset val="100"/>
        <c:noMultiLvlLbl val="0"/>
      </c:catAx>
      <c:valAx>
        <c:axId val="-1683996048"/>
        <c:scaling>
          <c:orientation val="minMax"/>
          <c:max val="100"/>
          <c:min val="0"/>
        </c:scaling>
        <c:delete val="1"/>
        <c:axPos val="t"/>
        <c:numFmt formatCode="0&quot;%&quot;" sourceLinked="1"/>
        <c:majorTickMark val="out"/>
        <c:minorTickMark val="none"/>
        <c:tickLblPos val="nextTo"/>
        <c:crossAx val="-168399659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7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ED7D3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23.7</c:v>
                </c:pt>
                <c:pt idx="1">
                  <c:v>7.85</c:v>
                </c:pt>
                <c:pt idx="2">
                  <c:v>8.4700000000000006</c:v>
                </c:pt>
                <c:pt idx="3">
                  <c:v>12.75</c:v>
                </c:pt>
                <c:pt idx="4">
                  <c:v>14.46</c:v>
                </c:pt>
                <c:pt idx="5">
                  <c:v>18.22</c:v>
                </c:pt>
                <c:pt idx="6">
                  <c:v>7.57</c:v>
                </c:pt>
                <c:pt idx="7">
                  <c:v>2.52</c:v>
                </c:pt>
                <c:pt idx="8">
                  <c:v>4.45</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83993872"/>
        <c:axId val="-1683993328"/>
      </c:barChart>
      <c:catAx>
        <c:axId val="-1683993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83993328"/>
        <c:crosses val="autoZero"/>
        <c:auto val="1"/>
        <c:lblAlgn val="ctr"/>
        <c:lblOffset val="100"/>
        <c:noMultiLvlLbl val="0"/>
      </c:catAx>
      <c:valAx>
        <c:axId val="-1683993328"/>
        <c:scaling>
          <c:orientation val="minMax"/>
          <c:max val="120"/>
          <c:min val="0"/>
        </c:scaling>
        <c:delete val="1"/>
        <c:axPos val="l"/>
        <c:numFmt formatCode="0&quot;%&quot;" sourceLinked="1"/>
        <c:majorTickMark val="none"/>
        <c:minorTickMark val="none"/>
        <c:tickLblPos val="nextTo"/>
        <c:crossAx val="-16839938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Classe 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14</c:v>
                </c:pt>
                <c:pt idx="1">
                  <c:v>16</c:v>
                </c:pt>
                <c:pt idx="2">
                  <c:v>15.87</c:v>
                </c:pt>
                <c:pt idx="3">
                  <c:v>15.94</c:v>
                </c:pt>
                <c:pt idx="4">
                  <c:v>14.33</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Classe C</c:v>
                </c:pt>
              </c:strCache>
            </c:strRef>
          </c:tx>
          <c:spPr>
            <a:solidFill>
              <a:srgbClr val="FFE044"/>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33F-4D26-830B-E2AF4BBEEB86}"/>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B33F-4D26-830B-E2AF4BBEEB86}"/>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45</c:v>
                </c:pt>
                <c:pt idx="1">
                  <c:v>47</c:v>
                </c:pt>
                <c:pt idx="2" formatCode="0">
                  <c:v>47.71</c:v>
                </c:pt>
                <c:pt idx="3" formatCode="0">
                  <c:v>46.02</c:v>
                </c:pt>
                <c:pt idx="4" formatCode="0">
                  <c:v>45.6</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Classe B</c:v>
                </c:pt>
              </c:strCache>
            </c:strRef>
          </c:tx>
          <c:spPr>
            <a:solidFill>
              <a:srgbClr val="B3EB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35</c:v>
                </c:pt>
                <c:pt idx="1">
                  <c:v>32</c:v>
                </c:pt>
                <c:pt idx="2" formatCode="0">
                  <c:v>31.34</c:v>
                </c:pt>
                <c:pt idx="3" formatCode="0">
                  <c:v>32.58</c:v>
                </c:pt>
                <c:pt idx="4" formatCode="0">
                  <c:v>34.630000000000003</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Classe A</c:v>
                </c:pt>
              </c:strCache>
            </c:strRef>
          </c:tx>
          <c:spPr>
            <a:solidFill>
              <a:srgbClr val="4FD1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6</c:v>
                </c:pt>
                <c:pt idx="1">
                  <c:v>5</c:v>
                </c:pt>
                <c:pt idx="2" formatCode="0">
                  <c:v>5.09</c:v>
                </c:pt>
                <c:pt idx="3" formatCode="0">
                  <c:v>5.46</c:v>
                </c:pt>
                <c:pt idx="4" formatCode="0">
                  <c:v>5.45</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80"/>
        <c:overlap val="100"/>
        <c:axId val="-1749926448"/>
        <c:axId val="-1831067392"/>
      </c:barChart>
      <c:catAx>
        <c:axId val="-17499264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7392"/>
        <c:crosses val="autoZero"/>
        <c:auto val="1"/>
        <c:lblAlgn val="ctr"/>
        <c:lblOffset val="100"/>
        <c:noMultiLvlLbl val="0"/>
      </c:catAx>
      <c:valAx>
        <c:axId val="-1831067392"/>
        <c:scaling>
          <c:orientation val="minMax"/>
        </c:scaling>
        <c:delete val="1"/>
        <c:axPos val="l"/>
        <c:numFmt formatCode="0%" sourceLinked="1"/>
        <c:majorTickMark val="out"/>
        <c:minorTickMark val="none"/>
        <c:tickLblPos val="nextTo"/>
        <c:crossAx val="-1749926448"/>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18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30.98</c:v>
                </c:pt>
                <c:pt idx="1">
                  <c:v>9.59</c:v>
                </c:pt>
                <c:pt idx="2">
                  <c:v>10.039999999999999</c:v>
                </c:pt>
                <c:pt idx="3">
                  <c:v>11.72</c:v>
                </c:pt>
                <c:pt idx="4">
                  <c:v>11.6</c:v>
                </c:pt>
                <c:pt idx="5">
                  <c:v>14.97</c:v>
                </c:pt>
                <c:pt idx="6">
                  <c:v>5.9</c:v>
                </c:pt>
                <c:pt idx="7">
                  <c:v>2.0699999999999998</c:v>
                </c:pt>
                <c:pt idx="8">
                  <c:v>3.14</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83992240"/>
        <c:axId val="-1722541936"/>
      </c:barChart>
      <c:catAx>
        <c:axId val="-16839922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41936"/>
        <c:crosses val="autoZero"/>
        <c:auto val="1"/>
        <c:lblAlgn val="ctr"/>
        <c:lblOffset val="100"/>
        <c:noMultiLvlLbl val="0"/>
      </c:catAx>
      <c:valAx>
        <c:axId val="-1722541936"/>
        <c:scaling>
          <c:orientation val="minMax"/>
          <c:max val="120"/>
          <c:min val="0"/>
        </c:scaling>
        <c:delete val="1"/>
        <c:axPos val="l"/>
        <c:numFmt formatCode="0&quot;%&quot;" sourceLinked="1"/>
        <c:majorTickMark val="none"/>
        <c:minorTickMark val="none"/>
        <c:tickLblPos val="nextTo"/>
        <c:crossAx val="-168399224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91CF5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37.14</c:v>
                </c:pt>
                <c:pt idx="1">
                  <c:v>11.24</c:v>
                </c:pt>
                <c:pt idx="2">
                  <c:v>11.6</c:v>
                </c:pt>
                <c:pt idx="3">
                  <c:v>11</c:v>
                </c:pt>
                <c:pt idx="4">
                  <c:v>8.9600000000000009</c:v>
                </c:pt>
                <c:pt idx="5">
                  <c:v>12.1</c:v>
                </c:pt>
                <c:pt idx="6">
                  <c:v>4.3499999999999996</c:v>
                </c:pt>
                <c:pt idx="7">
                  <c:v>1.7</c:v>
                </c:pt>
                <c:pt idx="8">
                  <c:v>1.9</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65872"/>
        <c:axId val="-1722550640"/>
      </c:barChart>
      <c:catAx>
        <c:axId val="-172256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0640"/>
        <c:crosses val="autoZero"/>
        <c:auto val="1"/>
        <c:lblAlgn val="ctr"/>
        <c:lblOffset val="100"/>
        <c:noMultiLvlLbl val="0"/>
      </c:catAx>
      <c:valAx>
        <c:axId val="-1722550640"/>
        <c:scaling>
          <c:orientation val="minMax"/>
          <c:max val="120"/>
          <c:min val="0"/>
        </c:scaling>
        <c:delete val="1"/>
        <c:axPos val="l"/>
        <c:numFmt formatCode="0&quot;%&quot;" sourceLinked="1"/>
        <c:majorTickMark val="none"/>
        <c:minorTickMark val="none"/>
        <c:tickLblPos val="nextTo"/>
        <c:crossAx val="-17225658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849957199640624E-2"/>
          <c:w val="0.96562499999999996"/>
          <c:h val="0.90293580272502416"/>
        </c:manualLayout>
      </c:layout>
      <c:barChart>
        <c:barDir val="bar"/>
        <c:grouping val="stacked"/>
        <c:varyColors val="0"/>
        <c:ser>
          <c:idx val="0"/>
          <c:order val="0"/>
          <c:tx>
            <c:strRef>
              <c:f>Plan1!$B$1</c:f>
              <c:strCache>
                <c:ptCount val="1"/>
                <c:pt idx="0">
                  <c:v>Receber nesse mês</c:v>
                </c:pt>
              </c:strCache>
            </c:strRef>
          </c:tx>
          <c:spPr>
            <a:solidFill>
              <a:schemeClr val="tx2">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Total</c:v>
                </c:pt>
                <c:pt idx="1">
                  <c:v>Homens</c:v>
                </c:pt>
                <c:pt idx="2">
                  <c:v>Mulheres</c:v>
                </c:pt>
              </c:strCache>
            </c:strRef>
          </c:cat>
          <c:val>
            <c:numRef>
              <c:f>Plan1!$B$2:$B$4</c:f>
              <c:numCache>
                <c:formatCode>0</c:formatCode>
                <c:ptCount val="3"/>
                <c:pt idx="0" formatCode="0&quot;%&quot;">
                  <c:v>43.52</c:v>
                </c:pt>
                <c:pt idx="1">
                  <c:v>42.93</c:v>
                </c:pt>
                <c:pt idx="2">
                  <c:v>44.22</c:v>
                </c:pt>
              </c:numCache>
            </c:numRef>
          </c:val>
          <c:extLst xmlns:c16r2="http://schemas.microsoft.com/office/drawing/2015/06/chart">
            <c:ext xmlns:c16="http://schemas.microsoft.com/office/drawing/2014/chart" uri="{C3380CC4-5D6E-409C-BE32-E72D297353CC}">
              <c16:uniqueId val="{00000000-B47A-4085-B326-CE59AAB575EC}"/>
            </c:ext>
          </c:extLst>
        </c:ser>
        <c:ser>
          <c:idx val="1"/>
          <c:order val="1"/>
          <c:tx>
            <c:strRef>
              <c:f>Plan1!$C$1</c:f>
              <c:strCache>
                <c:ptCount val="1"/>
                <c:pt idx="0">
                  <c:v>Não sabe</c:v>
                </c:pt>
              </c:strCache>
            </c:strRef>
          </c:tx>
          <c:spPr>
            <a:solidFill>
              <a:schemeClr val="bg1">
                <a:lumMod val="85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Total</c:v>
                </c:pt>
                <c:pt idx="1">
                  <c:v>Homens</c:v>
                </c:pt>
                <c:pt idx="2">
                  <c:v>Mulheres</c:v>
                </c:pt>
              </c:strCache>
            </c:strRef>
          </c:cat>
          <c:val>
            <c:numRef>
              <c:f>Plan1!$C$2:$C$4</c:f>
              <c:numCache>
                <c:formatCode>0</c:formatCode>
                <c:ptCount val="3"/>
                <c:pt idx="0" formatCode="0&quot;%&quot;">
                  <c:v>3.03</c:v>
                </c:pt>
                <c:pt idx="1">
                  <c:v>2.39</c:v>
                </c:pt>
                <c:pt idx="2">
                  <c:v>3.56</c:v>
                </c:pt>
              </c:numCache>
            </c:numRef>
          </c:val>
          <c:extLst xmlns:c16r2="http://schemas.microsoft.com/office/drawing/2015/06/chart">
            <c:ext xmlns:c16="http://schemas.microsoft.com/office/drawing/2014/chart" uri="{C3380CC4-5D6E-409C-BE32-E72D297353CC}">
              <c16:uniqueId val="{00000001-B47A-4085-B326-CE59AAB575EC}"/>
            </c:ext>
          </c:extLst>
        </c:ser>
        <c:ser>
          <c:idx val="2"/>
          <c:order val="2"/>
          <c:tx>
            <c:strRef>
              <c:f>Plan1!$D$1</c:f>
              <c:strCache>
                <c:ptCount val="1"/>
                <c:pt idx="0">
                  <c:v>Receber no mês seguinte</c:v>
                </c:pt>
              </c:strCache>
            </c:strRef>
          </c:tx>
          <c:spPr>
            <a:solidFill>
              <a:schemeClr val="accent1">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Plan1!$A$2:$A$4</c:f>
              <c:strCache>
                <c:ptCount val="3"/>
                <c:pt idx="0">
                  <c:v>Total</c:v>
                </c:pt>
                <c:pt idx="1">
                  <c:v>Homens</c:v>
                </c:pt>
                <c:pt idx="2">
                  <c:v>Mulheres</c:v>
                </c:pt>
              </c:strCache>
            </c:strRef>
          </c:cat>
          <c:val>
            <c:numRef>
              <c:f>Plan1!$D$2:$D$4</c:f>
              <c:numCache>
                <c:formatCode>0</c:formatCode>
                <c:ptCount val="3"/>
                <c:pt idx="0" formatCode="0&quot;%&quot;">
                  <c:v>53.45</c:v>
                </c:pt>
                <c:pt idx="1">
                  <c:v>54.68</c:v>
                </c:pt>
                <c:pt idx="2">
                  <c:v>52.21</c:v>
                </c:pt>
              </c:numCache>
            </c:numRef>
          </c:val>
          <c:extLst xmlns:c16r2="http://schemas.microsoft.com/office/drawing/2015/06/chart">
            <c:ext xmlns:c16="http://schemas.microsoft.com/office/drawing/2014/chart" uri="{C3380CC4-5D6E-409C-BE32-E72D297353CC}">
              <c16:uniqueId val="{00000002-B47A-4085-B326-CE59AAB575EC}"/>
            </c:ext>
          </c:extLst>
        </c:ser>
        <c:dLbls>
          <c:showLegendKey val="0"/>
          <c:showVal val="0"/>
          <c:showCatName val="0"/>
          <c:showSerName val="0"/>
          <c:showPercent val="0"/>
          <c:showBubbleSize val="0"/>
        </c:dLbls>
        <c:gapWidth val="80"/>
        <c:overlap val="100"/>
        <c:axId val="-1722564784"/>
        <c:axId val="-1722556624"/>
      </c:barChart>
      <c:catAx>
        <c:axId val="-1722564784"/>
        <c:scaling>
          <c:orientation val="maxMin"/>
        </c:scaling>
        <c:delete val="1"/>
        <c:axPos val="l"/>
        <c:numFmt formatCode="General" sourceLinked="1"/>
        <c:majorTickMark val="none"/>
        <c:minorTickMark val="none"/>
        <c:tickLblPos val="nextTo"/>
        <c:crossAx val="-1722556624"/>
        <c:crosses val="autoZero"/>
        <c:auto val="1"/>
        <c:lblAlgn val="ctr"/>
        <c:lblOffset val="100"/>
        <c:noMultiLvlLbl val="0"/>
      </c:catAx>
      <c:valAx>
        <c:axId val="-1722556624"/>
        <c:scaling>
          <c:orientation val="minMax"/>
          <c:max val="100"/>
        </c:scaling>
        <c:delete val="1"/>
        <c:axPos val="t"/>
        <c:numFmt formatCode="0&quot;%&quot;" sourceLinked="1"/>
        <c:majorTickMark val="out"/>
        <c:minorTickMark val="none"/>
        <c:tickLblPos val="nextTo"/>
        <c:crossAx val="-172256478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18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Planilha1!$B$2:$B$10</c:f>
              <c:numCache>
                <c:formatCode>0"%"</c:formatCode>
                <c:ptCount val="9"/>
                <c:pt idx="0">
                  <c:v>26.18</c:v>
                </c:pt>
                <c:pt idx="1">
                  <c:v>18.2</c:v>
                </c:pt>
                <c:pt idx="2">
                  <c:v>11.17</c:v>
                </c:pt>
                <c:pt idx="3">
                  <c:v>10.6</c:v>
                </c:pt>
                <c:pt idx="4">
                  <c:v>6.46</c:v>
                </c:pt>
                <c:pt idx="5">
                  <c:v>5.04</c:v>
                </c:pt>
                <c:pt idx="6">
                  <c:v>4.97</c:v>
                </c:pt>
                <c:pt idx="7">
                  <c:v>4.96</c:v>
                </c:pt>
                <c:pt idx="8">
                  <c:v>8.41</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F6BE9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Planilha1!$C$2:$C$10</c:f>
              <c:numCache>
                <c:formatCode>0"%"</c:formatCode>
                <c:ptCount val="9"/>
                <c:pt idx="0">
                  <c:v>23.21</c:v>
                </c:pt>
                <c:pt idx="1">
                  <c:v>15.45</c:v>
                </c:pt>
                <c:pt idx="2">
                  <c:v>11.1</c:v>
                </c:pt>
                <c:pt idx="3">
                  <c:v>12.67</c:v>
                </c:pt>
                <c:pt idx="4">
                  <c:v>8.1300000000000008</c:v>
                </c:pt>
                <c:pt idx="5">
                  <c:v>6.29</c:v>
                </c:pt>
                <c:pt idx="6">
                  <c:v>5.74</c:v>
                </c:pt>
                <c:pt idx="7">
                  <c:v>6.34</c:v>
                </c:pt>
                <c:pt idx="8">
                  <c:v>6.79</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A9D18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Planilha1!$D$2:$D$10</c:f>
              <c:numCache>
                <c:formatCode>0"%"</c:formatCode>
                <c:ptCount val="9"/>
                <c:pt idx="0">
                  <c:v>29.42</c:v>
                </c:pt>
                <c:pt idx="1">
                  <c:v>22</c:v>
                </c:pt>
                <c:pt idx="2">
                  <c:v>11.14</c:v>
                </c:pt>
                <c:pt idx="3">
                  <c:v>8.08</c:v>
                </c:pt>
                <c:pt idx="4">
                  <c:v>4.5199999999999996</c:v>
                </c:pt>
                <c:pt idx="5">
                  <c:v>3.6</c:v>
                </c:pt>
                <c:pt idx="6">
                  <c:v>4.03</c:v>
                </c:pt>
                <c:pt idx="7">
                  <c:v>3.31</c:v>
                </c:pt>
                <c:pt idx="8">
                  <c:v>10.29</c:v>
                </c:pt>
              </c:numCache>
            </c:numRef>
          </c:val>
          <c:extLst xmlns:c16r2="http://schemas.microsoft.com/office/drawing/2015/06/chart">
            <c:ext xmlns:c16="http://schemas.microsoft.com/office/drawing/2014/chart" uri="{C3380CC4-5D6E-409C-BE32-E72D297353CC}">
              <c16:uniqueId val="{00000000-1B03-45AD-9F3B-16B9540F5C28}"/>
            </c:ext>
          </c:extLst>
        </c:ser>
        <c:dLbls>
          <c:dLblPos val="outEnd"/>
          <c:showLegendKey val="0"/>
          <c:showVal val="1"/>
          <c:showCatName val="0"/>
          <c:showSerName val="0"/>
          <c:showPercent val="0"/>
          <c:showBubbleSize val="0"/>
        </c:dLbls>
        <c:gapWidth val="50"/>
        <c:axId val="-1722543568"/>
        <c:axId val="-1722559344"/>
      </c:barChart>
      <c:catAx>
        <c:axId val="-1722543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9344"/>
        <c:crosses val="autoZero"/>
        <c:auto val="1"/>
        <c:lblAlgn val="ctr"/>
        <c:lblOffset val="100"/>
        <c:noMultiLvlLbl val="0"/>
      </c:catAx>
      <c:valAx>
        <c:axId val="-1722559344"/>
        <c:scaling>
          <c:orientation val="minMax"/>
          <c:max val="120"/>
          <c:min val="0"/>
        </c:scaling>
        <c:delete val="1"/>
        <c:axPos val="l"/>
        <c:numFmt formatCode="0&quot;%&quot;" sourceLinked="1"/>
        <c:majorTickMark val="none"/>
        <c:minorTickMark val="none"/>
        <c:tickLblPos val="nextTo"/>
        <c:crossAx val="-172254356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17"/>
                <c:pt idx="0">
                  <c:v>YouTube</c:v>
                </c:pt>
                <c:pt idx="1">
                  <c:v>Instagram </c:v>
                </c:pt>
                <c:pt idx="2">
                  <c:v>Televisão </c:v>
                </c:pt>
                <c:pt idx="3">
                  <c:v>Ferramenta de busca, como o Google </c:v>
                </c:pt>
                <c:pt idx="4">
                  <c:v>Portal / site </c:v>
                </c:pt>
                <c:pt idx="5">
                  <c:v>WhatsApp </c:v>
                </c:pt>
                <c:pt idx="6">
                  <c:v>Revistas / jornais </c:v>
                </c:pt>
                <c:pt idx="7">
                  <c:v>Podcasts </c:v>
                </c:pt>
                <c:pt idx="8">
                  <c:v>Assistente de IA, como ChatGPT, Copilot, Gemini, Claude, DeepSeek </c:v>
                </c:pt>
                <c:pt idx="9">
                  <c:v>Facebook </c:v>
                </c:pt>
                <c:pt idx="10">
                  <c:v>E-mail </c:v>
                </c:pt>
                <c:pt idx="11">
                  <c:v>TikTok</c:v>
                </c:pt>
                <c:pt idx="12">
                  <c:v>Rádio </c:v>
                </c:pt>
                <c:pt idx="13">
                  <c:v>Linkedin </c:v>
                </c:pt>
                <c:pt idx="14">
                  <c:v>Telegram </c:v>
                </c:pt>
                <c:pt idx="15">
                  <c:v>X / Twitter </c:v>
                </c:pt>
                <c:pt idx="16">
                  <c:v>Não sabe + Nenhum</c:v>
                </c:pt>
              </c:strCache>
            </c:strRef>
          </c:cat>
          <c:val>
            <c:numRef>
              <c:f>Planilha1!$B$2:$B$18</c:f>
              <c:numCache>
                <c:formatCode>0"%"</c:formatCode>
                <c:ptCount val="17"/>
                <c:pt idx="0">
                  <c:v>35.4</c:v>
                </c:pt>
                <c:pt idx="1">
                  <c:v>27.45</c:v>
                </c:pt>
                <c:pt idx="2">
                  <c:v>20.57</c:v>
                </c:pt>
                <c:pt idx="3">
                  <c:v>19.98</c:v>
                </c:pt>
                <c:pt idx="4">
                  <c:v>19.7</c:v>
                </c:pt>
                <c:pt idx="5">
                  <c:v>14.61</c:v>
                </c:pt>
                <c:pt idx="6">
                  <c:v>13.58</c:v>
                </c:pt>
                <c:pt idx="7">
                  <c:v>12.5</c:v>
                </c:pt>
                <c:pt idx="8">
                  <c:v>9.1999999999999993</c:v>
                </c:pt>
                <c:pt idx="9">
                  <c:v>8.39</c:v>
                </c:pt>
                <c:pt idx="10">
                  <c:v>7.63</c:v>
                </c:pt>
                <c:pt idx="11">
                  <c:v>6.74</c:v>
                </c:pt>
                <c:pt idx="12">
                  <c:v>6.61</c:v>
                </c:pt>
                <c:pt idx="13">
                  <c:v>3.9</c:v>
                </c:pt>
                <c:pt idx="14">
                  <c:v>3.76</c:v>
                </c:pt>
                <c:pt idx="15">
                  <c:v>2.5</c:v>
                </c:pt>
                <c:pt idx="16">
                  <c:v>10.94</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F6BE9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17"/>
                <c:pt idx="0">
                  <c:v>YouTube</c:v>
                </c:pt>
                <c:pt idx="1">
                  <c:v>Instagram </c:v>
                </c:pt>
                <c:pt idx="2">
                  <c:v>Televisão </c:v>
                </c:pt>
                <c:pt idx="3">
                  <c:v>Ferramenta de busca, como o Google </c:v>
                </c:pt>
                <c:pt idx="4">
                  <c:v>Portal / site </c:v>
                </c:pt>
                <c:pt idx="5">
                  <c:v>WhatsApp </c:v>
                </c:pt>
                <c:pt idx="6">
                  <c:v>Revistas / jornais </c:v>
                </c:pt>
                <c:pt idx="7">
                  <c:v>Podcasts </c:v>
                </c:pt>
                <c:pt idx="8">
                  <c:v>Assistente de IA, como ChatGPT, Copilot, Gemini, Claude, DeepSeek </c:v>
                </c:pt>
                <c:pt idx="9">
                  <c:v>Facebook </c:v>
                </c:pt>
                <c:pt idx="10">
                  <c:v>E-mail </c:v>
                </c:pt>
                <c:pt idx="11">
                  <c:v>TikTok</c:v>
                </c:pt>
                <c:pt idx="12">
                  <c:v>Rádio </c:v>
                </c:pt>
                <c:pt idx="13">
                  <c:v>Linkedin </c:v>
                </c:pt>
                <c:pt idx="14">
                  <c:v>Telegram </c:v>
                </c:pt>
                <c:pt idx="15">
                  <c:v>X / Twitter </c:v>
                </c:pt>
                <c:pt idx="16">
                  <c:v>Não sabe + Nenhum</c:v>
                </c:pt>
              </c:strCache>
            </c:strRef>
          </c:cat>
          <c:val>
            <c:numRef>
              <c:f>Planilha1!$C$2:$C$18</c:f>
              <c:numCache>
                <c:formatCode>0"%"</c:formatCode>
                <c:ptCount val="17"/>
                <c:pt idx="0">
                  <c:v>40.71</c:v>
                </c:pt>
                <c:pt idx="1">
                  <c:v>29</c:v>
                </c:pt>
                <c:pt idx="2">
                  <c:v>18.82</c:v>
                </c:pt>
                <c:pt idx="3">
                  <c:v>18.91</c:v>
                </c:pt>
                <c:pt idx="4">
                  <c:v>20.43</c:v>
                </c:pt>
                <c:pt idx="5">
                  <c:v>15.51</c:v>
                </c:pt>
                <c:pt idx="6">
                  <c:v>13.43</c:v>
                </c:pt>
                <c:pt idx="7">
                  <c:v>14.57</c:v>
                </c:pt>
                <c:pt idx="8">
                  <c:v>11</c:v>
                </c:pt>
                <c:pt idx="9">
                  <c:v>8.86</c:v>
                </c:pt>
                <c:pt idx="10">
                  <c:v>6.89</c:v>
                </c:pt>
                <c:pt idx="11">
                  <c:v>6.67</c:v>
                </c:pt>
                <c:pt idx="12">
                  <c:v>6.04</c:v>
                </c:pt>
                <c:pt idx="13">
                  <c:v>4.5</c:v>
                </c:pt>
                <c:pt idx="14">
                  <c:v>5.63</c:v>
                </c:pt>
                <c:pt idx="15">
                  <c:v>3.39</c:v>
                </c:pt>
                <c:pt idx="16">
                  <c:v>7.6899999999999995</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A9D18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17"/>
                <c:pt idx="0">
                  <c:v>YouTube</c:v>
                </c:pt>
                <c:pt idx="1">
                  <c:v>Instagram </c:v>
                </c:pt>
                <c:pt idx="2">
                  <c:v>Televisão </c:v>
                </c:pt>
                <c:pt idx="3">
                  <c:v>Ferramenta de busca, como o Google </c:v>
                </c:pt>
                <c:pt idx="4">
                  <c:v>Portal / site </c:v>
                </c:pt>
                <c:pt idx="5">
                  <c:v>WhatsApp </c:v>
                </c:pt>
                <c:pt idx="6">
                  <c:v>Revistas / jornais </c:v>
                </c:pt>
                <c:pt idx="7">
                  <c:v>Podcasts </c:v>
                </c:pt>
                <c:pt idx="8">
                  <c:v>Assistente de IA, como ChatGPT, Copilot, Gemini, Claude, DeepSeek </c:v>
                </c:pt>
                <c:pt idx="9">
                  <c:v>Facebook </c:v>
                </c:pt>
                <c:pt idx="10">
                  <c:v>E-mail </c:v>
                </c:pt>
                <c:pt idx="11">
                  <c:v>TikTok</c:v>
                </c:pt>
                <c:pt idx="12">
                  <c:v>Rádio </c:v>
                </c:pt>
                <c:pt idx="13">
                  <c:v>Linkedin </c:v>
                </c:pt>
                <c:pt idx="14">
                  <c:v>Telegram </c:v>
                </c:pt>
                <c:pt idx="15">
                  <c:v>X / Twitter </c:v>
                </c:pt>
                <c:pt idx="16">
                  <c:v>Não sabe + Nenhum</c:v>
                </c:pt>
              </c:strCache>
            </c:strRef>
          </c:cat>
          <c:val>
            <c:numRef>
              <c:f>Planilha1!$D$2:$D$18</c:f>
              <c:numCache>
                <c:formatCode>0"%"</c:formatCode>
                <c:ptCount val="17"/>
                <c:pt idx="0">
                  <c:v>28.71</c:v>
                </c:pt>
                <c:pt idx="1">
                  <c:v>26.01</c:v>
                </c:pt>
                <c:pt idx="2">
                  <c:v>23</c:v>
                </c:pt>
                <c:pt idx="3">
                  <c:v>21.31</c:v>
                </c:pt>
                <c:pt idx="4">
                  <c:v>18.96</c:v>
                </c:pt>
                <c:pt idx="5">
                  <c:v>13.55</c:v>
                </c:pt>
                <c:pt idx="6">
                  <c:v>13.95</c:v>
                </c:pt>
                <c:pt idx="7">
                  <c:v>9.93</c:v>
                </c:pt>
                <c:pt idx="8">
                  <c:v>6.94</c:v>
                </c:pt>
                <c:pt idx="9">
                  <c:v>7.79</c:v>
                </c:pt>
                <c:pt idx="10">
                  <c:v>8.74</c:v>
                </c:pt>
                <c:pt idx="11">
                  <c:v>6.95</c:v>
                </c:pt>
                <c:pt idx="12">
                  <c:v>7.49</c:v>
                </c:pt>
                <c:pt idx="13">
                  <c:v>3.21</c:v>
                </c:pt>
                <c:pt idx="14">
                  <c:v>1.44</c:v>
                </c:pt>
                <c:pt idx="15">
                  <c:v>1.41</c:v>
                </c:pt>
                <c:pt idx="16">
                  <c:v>14.790000000000001</c:v>
                </c:pt>
              </c:numCache>
            </c:numRef>
          </c:val>
          <c:extLst xmlns:c16r2="http://schemas.microsoft.com/office/drawing/2015/06/chart">
            <c:ext xmlns:c16="http://schemas.microsoft.com/office/drawing/2014/chart" uri="{C3380CC4-5D6E-409C-BE32-E72D297353CC}">
              <c16:uniqueId val="{00000000-1B03-45AD-9F3B-16B9540F5C28}"/>
            </c:ext>
          </c:extLst>
        </c:ser>
        <c:dLbls>
          <c:dLblPos val="outEnd"/>
          <c:showLegendKey val="0"/>
          <c:showVal val="1"/>
          <c:showCatName val="0"/>
          <c:showSerName val="0"/>
          <c:showPercent val="0"/>
          <c:showBubbleSize val="0"/>
        </c:dLbls>
        <c:gapWidth val="50"/>
        <c:axId val="-1722558800"/>
        <c:axId val="-1722556080"/>
      </c:barChart>
      <c:catAx>
        <c:axId val="-17225588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6080"/>
        <c:crosses val="autoZero"/>
        <c:auto val="1"/>
        <c:lblAlgn val="ctr"/>
        <c:lblOffset val="100"/>
        <c:noMultiLvlLbl val="0"/>
      </c:catAx>
      <c:valAx>
        <c:axId val="-1722556080"/>
        <c:scaling>
          <c:orientation val="minMax"/>
          <c:max val="120"/>
          <c:min val="0"/>
        </c:scaling>
        <c:delete val="1"/>
        <c:axPos val="l"/>
        <c:numFmt formatCode="0&quot;%&quot;" sourceLinked="1"/>
        <c:majorTickMark val="none"/>
        <c:minorTickMark val="none"/>
        <c:tickLblPos val="nextTo"/>
        <c:crossAx val="-17225588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Planilha1!$B$2:$B$7</c:f>
              <c:numCache>
                <c:formatCode>0"%"</c:formatCode>
                <c:ptCount val="6"/>
                <c:pt idx="0">
                  <c:v>46.27</c:v>
                </c:pt>
                <c:pt idx="1">
                  <c:v>32.26</c:v>
                </c:pt>
                <c:pt idx="2">
                  <c:v>10.54</c:v>
                </c:pt>
                <c:pt idx="3">
                  <c:v>2.99</c:v>
                </c:pt>
                <c:pt idx="4">
                  <c:v>2.83</c:v>
                </c:pt>
                <c:pt idx="5">
                  <c:v>2.69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F6BE9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Planilha1!$C$2:$C$7</c:f>
              <c:numCache>
                <c:formatCode>0"%"</c:formatCode>
                <c:ptCount val="6"/>
                <c:pt idx="0">
                  <c:v>44.47</c:v>
                </c:pt>
                <c:pt idx="1">
                  <c:v>29.88</c:v>
                </c:pt>
                <c:pt idx="2">
                  <c:v>11.59</c:v>
                </c:pt>
                <c:pt idx="3">
                  <c:v>4.53</c:v>
                </c:pt>
                <c:pt idx="4">
                  <c:v>4.0599999999999996</c:v>
                </c:pt>
                <c:pt idx="5">
                  <c:v>3.4</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A9D18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Planilha1!$D$2:$D$7</c:f>
              <c:numCache>
                <c:formatCode>0"%"</c:formatCode>
                <c:ptCount val="6"/>
                <c:pt idx="0">
                  <c:v>49.07</c:v>
                </c:pt>
                <c:pt idx="1">
                  <c:v>34.89</c:v>
                </c:pt>
                <c:pt idx="2">
                  <c:v>9.0500000000000007</c:v>
                </c:pt>
                <c:pt idx="3">
                  <c:v>1.05</c:v>
                </c:pt>
                <c:pt idx="4">
                  <c:v>1.37</c:v>
                </c:pt>
                <c:pt idx="5">
                  <c:v>1.86</c:v>
                </c:pt>
              </c:numCache>
            </c:numRef>
          </c:val>
          <c:extLst xmlns:c16r2="http://schemas.microsoft.com/office/drawing/2015/06/chart">
            <c:ext xmlns:c16="http://schemas.microsoft.com/office/drawing/2014/chart" uri="{C3380CC4-5D6E-409C-BE32-E72D297353CC}">
              <c16:uniqueId val="{00000000-1B03-45AD-9F3B-16B9540F5C28}"/>
            </c:ext>
          </c:extLst>
        </c:ser>
        <c:dLbls>
          <c:dLblPos val="outEnd"/>
          <c:showLegendKey val="0"/>
          <c:showVal val="1"/>
          <c:showCatName val="0"/>
          <c:showSerName val="0"/>
          <c:showPercent val="0"/>
          <c:showBubbleSize val="0"/>
        </c:dLbls>
        <c:gapWidth val="50"/>
        <c:axId val="-1722551728"/>
        <c:axId val="-1704624288"/>
      </c:barChart>
      <c:catAx>
        <c:axId val="-17225517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04624288"/>
        <c:crosses val="autoZero"/>
        <c:auto val="1"/>
        <c:lblAlgn val="ctr"/>
        <c:lblOffset val="100"/>
        <c:noMultiLvlLbl val="0"/>
      </c:catAx>
      <c:valAx>
        <c:axId val="-1704624288"/>
        <c:scaling>
          <c:orientation val="minMax"/>
          <c:max val="120"/>
          <c:min val="0"/>
        </c:scaling>
        <c:delete val="1"/>
        <c:axPos val="l"/>
        <c:numFmt formatCode="0&quot;%&quot;" sourceLinked="1"/>
        <c:majorTickMark val="none"/>
        <c:minorTickMark val="none"/>
        <c:tickLblPos val="nextTo"/>
        <c:crossAx val="-172255172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8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Planilha1!$B$2:$B$9</c:f>
              <c:numCache>
                <c:formatCode>0"%"</c:formatCode>
                <c:ptCount val="8"/>
                <c:pt idx="0">
                  <c:v>31.57</c:v>
                </c:pt>
                <c:pt idx="1">
                  <c:v>21.54</c:v>
                </c:pt>
                <c:pt idx="2">
                  <c:v>10.43</c:v>
                </c:pt>
                <c:pt idx="3">
                  <c:v>10.28</c:v>
                </c:pt>
                <c:pt idx="4">
                  <c:v>9.57</c:v>
                </c:pt>
                <c:pt idx="5">
                  <c:v>7.05</c:v>
                </c:pt>
                <c:pt idx="6">
                  <c:v>4.7699999999999996</c:v>
                </c:pt>
                <c:pt idx="7">
                  <c:v>4.09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F6BE9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Planilha1!$C$2:$C$9</c:f>
              <c:numCache>
                <c:formatCode>0"%"</c:formatCode>
                <c:ptCount val="8"/>
                <c:pt idx="0">
                  <c:v>31.78</c:v>
                </c:pt>
                <c:pt idx="1">
                  <c:v>23.25</c:v>
                </c:pt>
                <c:pt idx="2">
                  <c:v>12.67</c:v>
                </c:pt>
                <c:pt idx="3">
                  <c:v>10.26</c:v>
                </c:pt>
                <c:pt idx="4">
                  <c:v>6.86</c:v>
                </c:pt>
                <c:pt idx="5">
                  <c:v>7.98</c:v>
                </c:pt>
                <c:pt idx="6">
                  <c:v>3.55</c:v>
                </c:pt>
                <c:pt idx="7">
                  <c:v>3.72</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A9D18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Planilha1!$D$2:$D$9</c:f>
              <c:numCache>
                <c:formatCode>0"%"</c:formatCode>
                <c:ptCount val="8"/>
                <c:pt idx="0">
                  <c:v>31.68</c:v>
                </c:pt>
                <c:pt idx="1">
                  <c:v>19.739999999999998</c:v>
                </c:pt>
                <c:pt idx="2">
                  <c:v>7.89</c:v>
                </c:pt>
                <c:pt idx="3">
                  <c:v>10.4</c:v>
                </c:pt>
                <c:pt idx="4">
                  <c:v>13.09</c:v>
                </c:pt>
                <c:pt idx="5">
                  <c:v>5.86</c:v>
                </c:pt>
                <c:pt idx="6">
                  <c:v>6.3</c:v>
                </c:pt>
                <c:pt idx="7">
                  <c:v>4.2</c:v>
                </c:pt>
              </c:numCache>
            </c:numRef>
          </c:val>
          <c:extLst xmlns:c16r2="http://schemas.microsoft.com/office/drawing/2015/06/chart">
            <c:ext xmlns:c16="http://schemas.microsoft.com/office/drawing/2014/chart" uri="{C3380CC4-5D6E-409C-BE32-E72D297353CC}">
              <c16:uniqueId val="{00000000-1B03-45AD-9F3B-16B9540F5C28}"/>
            </c:ext>
          </c:extLst>
        </c:ser>
        <c:dLbls>
          <c:dLblPos val="outEnd"/>
          <c:showLegendKey val="0"/>
          <c:showVal val="1"/>
          <c:showCatName val="0"/>
          <c:showSerName val="0"/>
          <c:showPercent val="0"/>
          <c:showBubbleSize val="0"/>
        </c:dLbls>
        <c:gapWidth val="50"/>
        <c:axId val="-1704623744"/>
        <c:axId val="-1704613952"/>
      </c:barChart>
      <c:catAx>
        <c:axId val="-1704623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04613952"/>
        <c:crosses val="autoZero"/>
        <c:auto val="1"/>
        <c:lblAlgn val="ctr"/>
        <c:lblOffset val="100"/>
        <c:noMultiLvlLbl val="0"/>
      </c:catAx>
      <c:valAx>
        <c:axId val="-1704613952"/>
        <c:scaling>
          <c:orientation val="minMax"/>
          <c:max val="120"/>
          <c:min val="0"/>
        </c:scaling>
        <c:delete val="1"/>
        <c:axPos val="l"/>
        <c:numFmt formatCode="0&quot;%&quot;" sourceLinked="1"/>
        <c:majorTickMark val="none"/>
        <c:minorTickMark val="none"/>
        <c:tickLblPos val="nextTo"/>
        <c:crossAx val="-170462374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dLbl>
              <c:idx val="0"/>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1"/>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2"/>
              <c:spPr>
                <a:noFill/>
                <a:ln>
                  <a:noFill/>
                </a:ln>
                <a:effectLst/>
              </c:spPr>
              <c:txPr>
                <a:bodyPr/>
                <a:lstStyle/>
                <a:p>
                  <a:pPr>
                    <a:defRPr sz="1200" b="1"/>
                  </a:pPr>
                  <a:endParaRPr lang="pt-BR"/>
                </a:p>
              </c:txPr>
              <c:dLblPos val="outEnd"/>
              <c:showLegendKey val="0"/>
              <c:showVal val="1"/>
              <c:showCatName val="0"/>
              <c:showSerName val="0"/>
              <c:showPercent val="0"/>
              <c:showBubbleSize val="0"/>
            </c:dLbl>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Planilha1!$B$2:$B$4</c:f>
              <c:numCache>
                <c:formatCode>0"%"</c:formatCode>
                <c:ptCount val="3"/>
                <c:pt idx="0">
                  <c:v>16.07</c:v>
                </c:pt>
                <c:pt idx="1">
                  <c:v>56.76</c:v>
                </c:pt>
                <c:pt idx="2">
                  <c:v>27.17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rgbClr val="ED7D31"/>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Planilha1!$C$2:$C$4</c:f>
              <c:numCache>
                <c:formatCode>0"%"</c:formatCode>
                <c:ptCount val="3"/>
                <c:pt idx="0">
                  <c:v>20.89</c:v>
                </c:pt>
                <c:pt idx="1">
                  <c:v>55.35</c:v>
                </c:pt>
                <c:pt idx="2">
                  <c:v>23.75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Planilha1!$D$2:$D$4</c:f>
              <c:numCache>
                <c:formatCode>0"%"</c:formatCode>
                <c:ptCount val="3"/>
                <c:pt idx="0">
                  <c:v>11.69</c:v>
                </c:pt>
                <c:pt idx="1">
                  <c:v>58.26</c:v>
                </c:pt>
                <c:pt idx="2">
                  <c:v>30.05</c:v>
                </c:pt>
              </c:numCache>
            </c:numRef>
          </c:val>
          <c:extLst xmlns:c16r2="http://schemas.microsoft.com/office/drawing/2015/06/chart">
            <c:ext xmlns:c16="http://schemas.microsoft.com/office/drawing/2014/chart" uri="{C3380CC4-5D6E-409C-BE32-E72D297353CC}">
              <c16:uniqueId val="{00000003-C6C1-4D89-AE94-217F3152B77E}"/>
            </c:ext>
          </c:extLst>
        </c:ser>
        <c:dLbls>
          <c:dLblPos val="outEnd"/>
          <c:showLegendKey val="0"/>
          <c:showVal val="1"/>
          <c:showCatName val="0"/>
          <c:showSerName val="0"/>
          <c:showPercent val="0"/>
          <c:showBubbleSize val="0"/>
        </c:dLbls>
        <c:gapWidth val="100"/>
        <c:axId val="-1665785440"/>
        <c:axId val="-1665767488"/>
      </c:barChart>
      <c:catAx>
        <c:axId val="-1665785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lgn="ctr">
              <a:defRPr b="0"/>
            </a:pPr>
            <a:endParaRPr lang="pt-BR"/>
          </a:p>
        </c:txPr>
        <c:crossAx val="-1665767488"/>
        <c:crosses val="autoZero"/>
        <c:auto val="1"/>
        <c:lblAlgn val="ctr"/>
        <c:lblOffset val="100"/>
        <c:noMultiLvlLbl val="0"/>
      </c:catAx>
      <c:valAx>
        <c:axId val="-1665767488"/>
        <c:scaling>
          <c:orientation val="minMax"/>
          <c:max val="120"/>
          <c:min val="0"/>
        </c:scaling>
        <c:delete val="1"/>
        <c:axPos val="l"/>
        <c:numFmt formatCode="0&quot;%&quot;" sourceLinked="1"/>
        <c:majorTickMark val="none"/>
        <c:minorTickMark val="none"/>
        <c:tickLblPos val="nextTo"/>
        <c:crossAx val="-166578544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8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Planilha1!$B$2:$B$4</c:f>
              <c:numCache>
                <c:formatCode>0"%"</c:formatCode>
                <c:ptCount val="3"/>
                <c:pt idx="0">
                  <c:v>47.28</c:v>
                </c:pt>
                <c:pt idx="1">
                  <c:v>47.68</c:v>
                </c:pt>
                <c:pt idx="2">
                  <c:v>4.9400000000000004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rgbClr val="ED7D3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Planilha1!$C$2:$C$4</c:f>
              <c:numCache>
                <c:formatCode>0"%"</c:formatCode>
                <c:ptCount val="3"/>
                <c:pt idx="0">
                  <c:v>45.05</c:v>
                </c:pt>
                <c:pt idx="1">
                  <c:v>49.97</c:v>
                </c:pt>
                <c:pt idx="2">
                  <c:v>4.93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Planilha1!$D$2:$D$4</c:f>
              <c:numCache>
                <c:formatCode>0"%"</c:formatCode>
                <c:ptCount val="3"/>
                <c:pt idx="0">
                  <c:v>48.8</c:v>
                </c:pt>
                <c:pt idx="1">
                  <c:v>46.05</c:v>
                </c:pt>
                <c:pt idx="2">
                  <c:v>5</c:v>
                </c:pt>
              </c:numCache>
            </c:numRef>
          </c:val>
          <c:extLst xmlns:c16r2="http://schemas.microsoft.com/office/drawing/2015/06/chart">
            <c:ext xmlns:c16="http://schemas.microsoft.com/office/drawing/2014/chart" uri="{C3380CC4-5D6E-409C-BE32-E72D297353CC}">
              <c16:uniqueId val="{00000000-856A-49CB-82D8-C74DBCC00F84}"/>
            </c:ext>
          </c:extLst>
        </c:ser>
        <c:dLbls>
          <c:dLblPos val="outEnd"/>
          <c:showLegendKey val="0"/>
          <c:showVal val="1"/>
          <c:showCatName val="0"/>
          <c:showSerName val="0"/>
          <c:showPercent val="0"/>
          <c:showBubbleSize val="0"/>
        </c:dLbls>
        <c:gapWidth val="100"/>
        <c:axId val="-1665776736"/>
        <c:axId val="-1665775104"/>
      </c:barChart>
      <c:catAx>
        <c:axId val="-1665776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75104"/>
        <c:crosses val="autoZero"/>
        <c:auto val="1"/>
        <c:lblAlgn val="ctr"/>
        <c:lblOffset val="100"/>
        <c:noMultiLvlLbl val="0"/>
      </c:catAx>
      <c:valAx>
        <c:axId val="-1665775104"/>
        <c:scaling>
          <c:orientation val="minMax"/>
          <c:max val="120"/>
          <c:min val="0"/>
        </c:scaling>
        <c:delete val="1"/>
        <c:axPos val="l"/>
        <c:numFmt formatCode="0&quot;%&quot;" sourceLinked="1"/>
        <c:majorTickMark val="none"/>
        <c:minorTickMark val="none"/>
        <c:tickLblPos val="nextTo"/>
        <c:crossAx val="-166577673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8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Planilha1!$B$2:$B$4</c:f>
              <c:numCache>
                <c:formatCode>0"%"</c:formatCode>
                <c:ptCount val="3"/>
                <c:pt idx="0">
                  <c:v>34.49</c:v>
                </c:pt>
                <c:pt idx="1">
                  <c:v>43.55</c:v>
                </c:pt>
                <c:pt idx="2">
                  <c:v>21.97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rgbClr val="ED7D3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Planilha1!$C$2:$C$4</c:f>
              <c:numCache>
                <c:formatCode>0"%"</c:formatCode>
                <c:ptCount val="3"/>
                <c:pt idx="0">
                  <c:v>28.88</c:v>
                </c:pt>
                <c:pt idx="1">
                  <c:v>44.01</c:v>
                </c:pt>
                <c:pt idx="2">
                  <c:v>27.11</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Planilha1!$D$2:$D$4</c:f>
              <c:numCache>
                <c:formatCode>0"%"</c:formatCode>
                <c:ptCount val="3"/>
                <c:pt idx="0">
                  <c:v>39.520000000000003</c:v>
                </c:pt>
                <c:pt idx="1">
                  <c:v>43.44</c:v>
                </c:pt>
                <c:pt idx="2">
                  <c:v>17.04</c:v>
                </c:pt>
              </c:numCache>
            </c:numRef>
          </c:val>
          <c:extLst xmlns:c16r2="http://schemas.microsoft.com/office/drawing/2015/06/chart">
            <c:ext xmlns:c16="http://schemas.microsoft.com/office/drawing/2014/chart" uri="{C3380CC4-5D6E-409C-BE32-E72D297353CC}">
              <c16:uniqueId val="{00000000-BEAA-41FE-8DE4-0FE45B4F8426}"/>
            </c:ext>
          </c:extLst>
        </c:ser>
        <c:dLbls>
          <c:dLblPos val="outEnd"/>
          <c:showLegendKey val="0"/>
          <c:showVal val="1"/>
          <c:showCatName val="0"/>
          <c:showSerName val="0"/>
          <c:showPercent val="0"/>
          <c:showBubbleSize val="0"/>
        </c:dLbls>
        <c:gapWidth val="100"/>
        <c:axId val="-1665760960"/>
        <c:axId val="-1665768032"/>
      </c:barChart>
      <c:catAx>
        <c:axId val="-16657609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68032"/>
        <c:crosses val="autoZero"/>
        <c:auto val="1"/>
        <c:lblAlgn val="ctr"/>
        <c:lblOffset val="100"/>
        <c:noMultiLvlLbl val="0"/>
      </c:catAx>
      <c:valAx>
        <c:axId val="-1665768032"/>
        <c:scaling>
          <c:orientation val="minMax"/>
          <c:max val="120"/>
          <c:min val="0"/>
        </c:scaling>
        <c:delete val="1"/>
        <c:axPos val="l"/>
        <c:numFmt formatCode="0&quot;%&quot;" sourceLinked="1"/>
        <c:majorTickMark val="none"/>
        <c:minorTickMark val="none"/>
        <c:tickLblPos val="nextTo"/>
        <c:crossAx val="-166576096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Planilha1!$B$2:$B$7</c:f>
              <c:numCache>
                <c:formatCode>###0</c:formatCode>
                <c:ptCount val="6"/>
                <c:pt idx="0">
                  <c:v>53.23162175853318</c:v>
                </c:pt>
                <c:pt idx="1">
                  <c:v>17.103082431708767</c:v>
                </c:pt>
                <c:pt idx="2">
                  <c:v>13.44514268498199</c:v>
                </c:pt>
                <c:pt idx="3">
                  <c:v>6.5409158391322411</c:v>
                </c:pt>
                <c:pt idx="4">
                  <c:v>2.2007465912428774</c:v>
                </c:pt>
                <c:pt idx="5">
                  <c:v>7.4784906944011489</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7F7F7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Planilha1!$C$2:$C$7</c:f>
              <c:numCache>
                <c:formatCode>0</c:formatCode>
                <c:ptCount val="6"/>
                <c:pt idx="0">
                  <c:v>49.91</c:v>
                </c:pt>
                <c:pt idx="1">
                  <c:v>17.57</c:v>
                </c:pt>
                <c:pt idx="2">
                  <c:v>14.78</c:v>
                </c:pt>
                <c:pt idx="3">
                  <c:v>6.85</c:v>
                </c:pt>
                <c:pt idx="4">
                  <c:v>2.2600000000000002</c:v>
                </c:pt>
                <c:pt idx="5">
                  <c:v>8.64</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878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Planilha1!$D$2:$D$7</c:f>
              <c:numCache>
                <c:formatCode>0</c:formatCode>
                <c:ptCount val="6"/>
                <c:pt idx="0">
                  <c:v>56.83</c:v>
                </c:pt>
                <c:pt idx="1">
                  <c:v>16.61</c:v>
                </c:pt>
                <c:pt idx="2">
                  <c:v>14.46</c:v>
                </c:pt>
                <c:pt idx="3">
                  <c:v>6.34</c:v>
                </c:pt>
                <c:pt idx="4">
                  <c:v>1.22</c:v>
                </c:pt>
                <c:pt idx="5">
                  <c:v>4.55</c:v>
                </c:pt>
              </c:numCache>
            </c:numRef>
          </c:val>
          <c:extLst xmlns:c16r2="http://schemas.microsoft.com/office/drawing/2015/06/chart">
            <c:ext xmlns:c16="http://schemas.microsoft.com/office/drawing/2014/chart" uri="{C3380CC4-5D6E-409C-BE32-E72D297353CC}">
              <c16:uniqueId val="{00000000-96B2-4FF2-A42E-BE1AAC05D9AC}"/>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Planilha1!$E$2:$E$7</c:f>
              <c:numCache>
                <c:formatCode>0</c:formatCode>
                <c:ptCount val="6"/>
                <c:pt idx="0">
                  <c:v>58.9</c:v>
                </c:pt>
                <c:pt idx="1">
                  <c:v>18.75</c:v>
                </c:pt>
                <c:pt idx="2">
                  <c:v>10.66</c:v>
                </c:pt>
                <c:pt idx="3">
                  <c:v>4.96</c:v>
                </c:pt>
                <c:pt idx="4">
                  <c:v>1.51</c:v>
                </c:pt>
                <c:pt idx="5">
                  <c:v>5.22</c:v>
                </c:pt>
              </c:numCache>
            </c:numRef>
          </c:val>
          <c:extLst xmlns:c16r2="http://schemas.microsoft.com/office/drawing/2015/06/chart">
            <c:ext xmlns:c16="http://schemas.microsoft.com/office/drawing/2014/chart" uri="{C3380CC4-5D6E-409C-BE32-E72D297353CC}">
              <c16:uniqueId val="{00000000-E78F-4761-9D31-5C0AA7DC017F}"/>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&lt; 2 SM</c:v>
                </c:pt>
                <c:pt idx="1">
                  <c:v>2 - 3 SM</c:v>
                </c:pt>
                <c:pt idx="2">
                  <c:v>3 - 5 SM</c:v>
                </c:pt>
                <c:pt idx="3">
                  <c:v>5 - 10 SM</c:v>
                </c:pt>
                <c:pt idx="4">
                  <c:v>&gt; 10 SM</c:v>
                </c:pt>
                <c:pt idx="5">
                  <c:v>Não sabe + Recusa</c:v>
                </c:pt>
              </c:strCache>
            </c:strRef>
          </c:cat>
          <c:val>
            <c:numRef>
              <c:f>Planilha1!$F$2:$F$7</c:f>
              <c:numCache>
                <c:formatCode>0</c:formatCode>
                <c:ptCount val="6"/>
                <c:pt idx="0">
                  <c:v>61.379999999999995</c:v>
                </c:pt>
                <c:pt idx="1">
                  <c:v>15.03</c:v>
                </c:pt>
                <c:pt idx="2">
                  <c:v>11.55</c:v>
                </c:pt>
                <c:pt idx="3">
                  <c:v>4.8899999999999997</c:v>
                </c:pt>
                <c:pt idx="4">
                  <c:v>1.7199999999999998</c:v>
                </c:pt>
                <c:pt idx="5">
                  <c:v>5.4300000000000006</c:v>
                </c:pt>
              </c:numCache>
            </c:numRef>
          </c:val>
          <c:extLst xmlns:c16r2="http://schemas.microsoft.com/office/drawing/2015/06/chart">
            <c:ext xmlns:c16="http://schemas.microsoft.com/office/drawing/2014/chart" uri="{C3380CC4-5D6E-409C-BE32-E72D297353CC}">
              <c16:uniqueId val="{00000000-255A-4110-8803-B6FE05EACADA}"/>
            </c:ext>
          </c:extLst>
        </c:ser>
        <c:dLbls>
          <c:dLblPos val="outEnd"/>
          <c:showLegendKey val="0"/>
          <c:showVal val="1"/>
          <c:showCatName val="0"/>
          <c:showSerName val="0"/>
          <c:showPercent val="0"/>
          <c:showBubbleSize val="0"/>
        </c:dLbls>
        <c:gapWidth val="60"/>
        <c:axId val="-1831075552"/>
        <c:axId val="-1831071200"/>
      </c:barChart>
      <c:catAx>
        <c:axId val="-1831075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71200"/>
        <c:crosses val="autoZero"/>
        <c:auto val="1"/>
        <c:lblAlgn val="ctr"/>
        <c:lblOffset val="100"/>
        <c:noMultiLvlLbl val="0"/>
      </c:catAx>
      <c:valAx>
        <c:axId val="-1831071200"/>
        <c:scaling>
          <c:orientation val="minMax"/>
          <c:max val="100"/>
          <c:min val="0"/>
        </c:scaling>
        <c:delete val="1"/>
        <c:axPos val="l"/>
        <c:numFmt formatCode="###0" sourceLinked="1"/>
        <c:majorTickMark val="out"/>
        <c:minorTickMark val="none"/>
        <c:tickLblPos val="nextTo"/>
        <c:crossAx val="-183107555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9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Planilha1!$B$2:$B$12</c:f>
              <c:numCache>
                <c:formatCode>0"%"</c:formatCode>
                <c:ptCount val="11"/>
                <c:pt idx="0">
                  <c:v>16.86</c:v>
                </c:pt>
                <c:pt idx="1">
                  <c:v>1.49</c:v>
                </c:pt>
                <c:pt idx="2">
                  <c:v>2.2200000000000002</c:v>
                </c:pt>
                <c:pt idx="3">
                  <c:v>2.41</c:v>
                </c:pt>
                <c:pt idx="4">
                  <c:v>1.07</c:v>
                </c:pt>
                <c:pt idx="5">
                  <c:v>2.36</c:v>
                </c:pt>
                <c:pt idx="6">
                  <c:v>7.32</c:v>
                </c:pt>
                <c:pt idx="7">
                  <c:v>83.14</c:v>
                </c:pt>
                <c:pt idx="8">
                  <c:v>22.55</c:v>
                </c:pt>
                <c:pt idx="9">
                  <c:v>59.69</c:v>
                </c:pt>
                <c:pt idx="10">
                  <c:v>0.9</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Homens</c:v>
                </c:pt>
              </c:strCache>
            </c:strRef>
          </c:tx>
          <c:spPr>
            <a:solidFill>
              <a:schemeClr val="accent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Planilha1!$C$2:$C$12</c:f>
              <c:numCache>
                <c:formatCode>0"%"</c:formatCode>
                <c:ptCount val="11"/>
                <c:pt idx="0">
                  <c:v>23.2</c:v>
                </c:pt>
                <c:pt idx="1">
                  <c:v>2.21</c:v>
                </c:pt>
                <c:pt idx="2">
                  <c:v>3.17</c:v>
                </c:pt>
                <c:pt idx="3">
                  <c:v>3.98</c:v>
                </c:pt>
                <c:pt idx="4">
                  <c:v>1.78</c:v>
                </c:pt>
                <c:pt idx="5">
                  <c:v>3.21</c:v>
                </c:pt>
                <c:pt idx="6">
                  <c:v>8.85</c:v>
                </c:pt>
                <c:pt idx="7">
                  <c:v>76.799999999999983</c:v>
                </c:pt>
                <c:pt idx="8">
                  <c:v>21.43</c:v>
                </c:pt>
                <c:pt idx="9">
                  <c:v>54.55</c:v>
                </c:pt>
                <c:pt idx="10">
                  <c:v>0.82</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Mulheres</c:v>
                </c:pt>
              </c:strCache>
            </c:strRef>
          </c:tx>
          <c:spPr>
            <a:solidFill>
              <a:srgbClr val="92D05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Planilha1!$D$2:$D$12</c:f>
              <c:numCache>
                <c:formatCode>0"%"</c:formatCode>
                <c:ptCount val="11"/>
                <c:pt idx="0">
                  <c:v>11.1</c:v>
                </c:pt>
                <c:pt idx="1">
                  <c:v>0.86</c:v>
                </c:pt>
                <c:pt idx="2">
                  <c:v>1.35</c:v>
                </c:pt>
                <c:pt idx="3">
                  <c:v>0.87</c:v>
                </c:pt>
                <c:pt idx="4">
                  <c:v>0.43</c:v>
                </c:pt>
                <c:pt idx="5">
                  <c:v>1.62</c:v>
                </c:pt>
                <c:pt idx="6">
                  <c:v>5.98</c:v>
                </c:pt>
                <c:pt idx="7">
                  <c:v>88.899999999999991</c:v>
                </c:pt>
                <c:pt idx="8">
                  <c:v>23.33</c:v>
                </c:pt>
                <c:pt idx="9">
                  <c:v>64.58</c:v>
                </c:pt>
                <c:pt idx="10">
                  <c:v>0.99</c:v>
                </c:pt>
              </c:numCache>
            </c:numRef>
          </c:val>
          <c:extLst xmlns:c16r2="http://schemas.microsoft.com/office/drawing/2015/06/chart">
            <c:ext xmlns:c16="http://schemas.microsoft.com/office/drawing/2014/chart" uri="{C3380CC4-5D6E-409C-BE32-E72D297353CC}">
              <c16:uniqueId val="{00000000-F0C4-4E18-999C-409F618FB28F}"/>
            </c:ext>
          </c:extLst>
        </c:ser>
        <c:dLbls>
          <c:dLblPos val="outEnd"/>
          <c:showLegendKey val="0"/>
          <c:showVal val="1"/>
          <c:showCatName val="0"/>
          <c:showSerName val="0"/>
          <c:showPercent val="0"/>
          <c:showBubbleSize val="0"/>
        </c:dLbls>
        <c:gapWidth val="50"/>
        <c:axId val="-1665776192"/>
        <c:axId val="-1665764768"/>
      </c:barChart>
      <c:catAx>
        <c:axId val="-16657761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64768"/>
        <c:crosses val="autoZero"/>
        <c:auto val="1"/>
        <c:lblAlgn val="ctr"/>
        <c:lblOffset val="100"/>
        <c:noMultiLvlLbl val="0"/>
      </c:catAx>
      <c:valAx>
        <c:axId val="-1665764768"/>
        <c:scaling>
          <c:orientation val="minMax"/>
          <c:max val="120"/>
          <c:min val="0"/>
        </c:scaling>
        <c:delete val="1"/>
        <c:axPos val="l"/>
        <c:numFmt formatCode="0&quot;%&quot;" sourceLinked="1"/>
        <c:majorTickMark val="none"/>
        <c:minorTickMark val="none"/>
        <c:tickLblPos val="nextTo"/>
        <c:crossAx val="-166577619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19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dLbl>
              <c:idx val="0"/>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1"/>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2"/>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3"/>
              <c:spPr>
                <a:noFill/>
                <a:ln>
                  <a:noFill/>
                </a:ln>
                <a:effectLst/>
              </c:spPr>
              <c:txPr>
                <a:bodyPr/>
                <a:lstStyle/>
                <a:p>
                  <a:pPr>
                    <a:defRPr sz="1200" b="1"/>
                  </a:pPr>
                  <a:endParaRPr lang="pt-BR"/>
                </a:p>
              </c:txPr>
              <c:dLblPos val="outEnd"/>
              <c:showLegendKey val="0"/>
              <c:showVal val="1"/>
              <c:showCatName val="0"/>
              <c:showSerName val="0"/>
              <c:showPercent val="0"/>
              <c:showBubbleSize val="0"/>
            </c:dLbl>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Planilha1!$B$2:$B$5</c:f>
              <c:numCache>
                <c:formatCode>0"%"</c:formatCode>
                <c:ptCount val="4"/>
                <c:pt idx="0">
                  <c:v>36.07</c:v>
                </c:pt>
                <c:pt idx="1">
                  <c:v>4.6500000000000004</c:v>
                </c:pt>
                <c:pt idx="2">
                  <c:v>55.01</c:v>
                </c:pt>
                <c:pt idx="3">
                  <c:v>4.2699999999999996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spPr>
              <a:noFill/>
              <a:ln>
                <a:noFill/>
              </a:ln>
              <a:effectLst/>
            </c:spPr>
            <c:txPr>
              <a:bodyPr/>
              <a:lstStyle/>
              <a:p>
                <a:pPr>
                  <a:defRPr sz="100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Planilha1!$C$2:$C$5</c:f>
              <c:numCache>
                <c:formatCode>0"%"</c:formatCode>
                <c:ptCount val="4"/>
                <c:pt idx="0">
                  <c:v>36.32</c:v>
                </c:pt>
                <c:pt idx="1">
                  <c:v>7.24</c:v>
                </c:pt>
                <c:pt idx="2">
                  <c:v>50.55</c:v>
                </c:pt>
                <c:pt idx="3">
                  <c:v>5.89</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87BC25"/>
            </a:solidFill>
            <a:ln>
              <a:noFill/>
            </a:ln>
            <a:effectLst/>
          </c:spPr>
          <c:invertIfNegative val="0"/>
          <c:dLbls>
            <c:spPr>
              <a:noFill/>
              <a:ln>
                <a:noFill/>
              </a:ln>
              <a:effectLst/>
            </c:spPr>
            <c:txPr>
              <a:bodyPr/>
              <a:lstStyle/>
              <a:p>
                <a:pPr>
                  <a:defRPr sz="100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Planilha1!$D$2:$D$5</c:f>
              <c:numCache>
                <c:formatCode>0"%"</c:formatCode>
                <c:ptCount val="4"/>
                <c:pt idx="0">
                  <c:v>37.979999999999997</c:v>
                </c:pt>
                <c:pt idx="1">
                  <c:v>5</c:v>
                </c:pt>
                <c:pt idx="2">
                  <c:v>52.51</c:v>
                </c:pt>
                <c:pt idx="3">
                  <c:v>4.5199999999999996</c:v>
                </c:pt>
              </c:numCache>
            </c:numRef>
          </c:val>
          <c:extLst xmlns:c16r2="http://schemas.microsoft.com/office/drawing/2015/06/chart">
            <c:ext xmlns:c16="http://schemas.microsoft.com/office/drawing/2014/chart" uri="{C3380CC4-5D6E-409C-BE32-E72D297353CC}">
              <c16:uniqueId val="{00000004-C305-43C1-B5DF-B21FD6F93318}"/>
            </c:ext>
          </c:extLst>
        </c:ser>
        <c:ser>
          <c:idx val="3"/>
          <c:order val="3"/>
          <c:tx>
            <c:strRef>
              <c:f>Planilha1!$E$1</c:f>
              <c:strCache>
                <c:ptCount val="1"/>
                <c:pt idx="0">
                  <c:v>X</c:v>
                </c:pt>
              </c:strCache>
            </c:strRef>
          </c:tx>
          <c:spPr>
            <a:solidFill>
              <a:srgbClr val="F9B002"/>
            </a:solidFill>
          </c:spPr>
          <c:invertIfNegative val="0"/>
          <c:dLbls>
            <c:spPr>
              <a:noFill/>
              <a:ln>
                <a:noFill/>
              </a:ln>
              <a:effectLst/>
            </c:spPr>
            <c:txPr>
              <a:bodyPr wrap="square" lIns="38100" tIns="19050" rIns="38100" bIns="19050" anchor="ctr">
                <a:spAutoFit/>
              </a:bodyPr>
              <a:lstStyle/>
              <a:p>
                <a:pPr>
                  <a:defRPr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Planilha1!$E$2:$E$5</c:f>
              <c:numCache>
                <c:formatCode>0"%"</c:formatCode>
                <c:ptCount val="4"/>
                <c:pt idx="0">
                  <c:v>35.49</c:v>
                </c:pt>
                <c:pt idx="1">
                  <c:v>3.52</c:v>
                </c:pt>
                <c:pt idx="2">
                  <c:v>57.72</c:v>
                </c:pt>
                <c:pt idx="3">
                  <c:v>3.27</c:v>
                </c:pt>
              </c:numCache>
            </c:numRef>
          </c:val>
          <c:extLst xmlns:c16r2="http://schemas.microsoft.com/office/drawing/2015/06/chart">
            <c:ext xmlns:c16="http://schemas.microsoft.com/office/drawing/2014/chart" uri="{C3380CC4-5D6E-409C-BE32-E72D297353CC}">
              <c16:uniqueId val="{00000005-C305-43C1-B5DF-B21FD6F93318}"/>
            </c:ext>
          </c:extLst>
        </c:ser>
        <c:ser>
          <c:idx val="4"/>
          <c:order val="4"/>
          <c:tx>
            <c:strRef>
              <c:f>Planilha1!$F$1</c:f>
              <c:strCache>
                <c:ptCount val="1"/>
                <c:pt idx="0">
                  <c:v>B</c:v>
                </c:pt>
              </c:strCache>
            </c:strRef>
          </c:tx>
          <c:spPr>
            <a:solidFill>
              <a:srgbClr val="7F7F7F"/>
            </a:solidFill>
          </c:spPr>
          <c:invertIfNegative val="0"/>
          <c:dLbls>
            <c:spPr>
              <a:noFill/>
              <a:ln>
                <a:noFill/>
              </a:ln>
              <a:effectLst/>
            </c:spPr>
            <c:txPr>
              <a:bodyPr wrap="square" lIns="38100" tIns="19050" rIns="38100" bIns="19050" anchor="ctr">
                <a:spAutoFit/>
              </a:bodyPr>
              <a:lstStyle/>
              <a:p>
                <a:pPr>
                  <a:defRPr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Planilha1!$A$2:$A$5</c:f>
              <c:strCache>
                <c:ptCount val="4"/>
                <c:pt idx="0">
                  <c:v>Brasileiros que investem seu dinheiro em produtos financeiros</c:v>
                </c:pt>
                <c:pt idx="1">
                  <c:v>Brasileiros que não utilizam produtos financeiros para guardar dinheiro</c:v>
                </c:pt>
                <c:pt idx="2">
                  <c:v>Brasileiros que não guardam dinheiro de forma alguma</c:v>
                </c:pt>
                <c:pt idx="3">
                  <c:v>Brasileiros que não conhecem nenhum tipo de investimento</c:v>
                </c:pt>
              </c:strCache>
            </c:strRef>
          </c:cat>
          <c:val>
            <c:numRef>
              <c:f>Planilha1!$F$2:$F$5</c:f>
              <c:numCache>
                <c:formatCode>0"%"</c:formatCode>
                <c:ptCount val="4"/>
                <c:pt idx="0">
                  <c:v>33.18</c:v>
                </c:pt>
                <c:pt idx="1">
                  <c:v>1.92</c:v>
                </c:pt>
                <c:pt idx="2">
                  <c:v>61.72</c:v>
                </c:pt>
                <c:pt idx="3">
                  <c:v>3.19</c:v>
                </c:pt>
              </c:numCache>
            </c:numRef>
          </c:val>
          <c:extLst xmlns:c16r2="http://schemas.microsoft.com/office/drawing/2015/06/chart">
            <c:ext xmlns:c16="http://schemas.microsoft.com/office/drawing/2014/chart" uri="{C3380CC4-5D6E-409C-BE32-E72D297353CC}">
              <c16:uniqueId val="{00000006-C305-43C1-B5DF-B21FD6F93318}"/>
            </c:ext>
          </c:extLst>
        </c:ser>
        <c:dLbls>
          <c:dLblPos val="outEnd"/>
          <c:showLegendKey val="0"/>
          <c:showVal val="1"/>
          <c:showCatName val="0"/>
          <c:showSerName val="0"/>
          <c:showPercent val="0"/>
          <c:showBubbleSize val="0"/>
        </c:dLbls>
        <c:gapWidth val="100"/>
        <c:axId val="-1665780544"/>
        <c:axId val="-1665784352"/>
      </c:barChart>
      <c:catAx>
        <c:axId val="-16657805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lgn="ctr">
              <a:defRPr b="0"/>
            </a:pPr>
            <a:endParaRPr lang="pt-BR"/>
          </a:p>
        </c:txPr>
        <c:crossAx val="-1665784352"/>
        <c:crosses val="autoZero"/>
        <c:auto val="1"/>
        <c:lblAlgn val="ctr"/>
        <c:lblOffset val="100"/>
        <c:noMultiLvlLbl val="0"/>
      </c:catAx>
      <c:valAx>
        <c:axId val="-1665784352"/>
        <c:scaling>
          <c:orientation val="minMax"/>
          <c:max val="120"/>
          <c:min val="0"/>
        </c:scaling>
        <c:delete val="1"/>
        <c:axPos val="l"/>
        <c:numFmt formatCode="0&quot;%&quot;" sourceLinked="1"/>
        <c:majorTickMark val="none"/>
        <c:minorTickMark val="none"/>
        <c:tickLblPos val="nextTo"/>
        <c:crossAx val="-166578054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9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Planilha1!$B$2:$B$13</c:f>
              <c:numCache>
                <c:formatCode>0"%"</c:formatCode>
                <c:ptCount val="12"/>
                <c:pt idx="0">
                  <c:v>21.91</c:v>
                </c:pt>
                <c:pt idx="1">
                  <c:v>7.23</c:v>
                </c:pt>
                <c:pt idx="2">
                  <c:v>5.17</c:v>
                </c:pt>
                <c:pt idx="3">
                  <c:v>3.98</c:v>
                </c:pt>
                <c:pt idx="4">
                  <c:v>3.48</c:v>
                </c:pt>
                <c:pt idx="5">
                  <c:v>2.65</c:v>
                </c:pt>
                <c:pt idx="6">
                  <c:v>2.2200000000000002</c:v>
                </c:pt>
                <c:pt idx="7">
                  <c:v>2.04</c:v>
                </c:pt>
                <c:pt idx="8">
                  <c:v>1.76</c:v>
                </c:pt>
                <c:pt idx="9">
                  <c:v>1.42</c:v>
                </c:pt>
                <c:pt idx="10">
                  <c:v>0.61</c:v>
                </c:pt>
                <c:pt idx="11">
                  <c:v>59.28</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Planilha1!$C$2:$C$13</c:f>
              <c:numCache>
                <c:formatCode>0"%"</c:formatCode>
                <c:ptCount val="12"/>
                <c:pt idx="0">
                  <c:v>13.28</c:v>
                </c:pt>
                <c:pt idx="1">
                  <c:v>9.9499999999999993</c:v>
                </c:pt>
                <c:pt idx="2">
                  <c:v>8.1</c:v>
                </c:pt>
                <c:pt idx="3">
                  <c:v>7.69</c:v>
                </c:pt>
                <c:pt idx="4">
                  <c:v>4.53</c:v>
                </c:pt>
                <c:pt idx="5">
                  <c:v>4.78</c:v>
                </c:pt>
                <c:pt idx="6">
                  <c:v>4.01</c:v>
                </c:pt>
                <c:pt idx="7">
                  <c:v>2.88</c:v>
                </c:pt>
                <c:pt idx="8">
                  <c:v>0.67</c:v>
                </c:pt>
                <c:pt idx="9">
                  <c:v>2.37</c:v>
                </c:pt>
                <c:pt idx="10">
                  <c:v>0.92</c:v>
                </c:pt>
                <c:pt idx="11">
                  <c:v>56.44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92D05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Planilha1!$D$2:$D$13</c:f>
              <c:numCache>
                <c:formatCode>0"%"</c:formatCode>
                <c:ptCount val="12"/>
                <c:pt idx="0">
                  <c:v>21.8</c:v>
                </c:pt>
                <c:pt idx="1">
                  <c:v>8.4600000000000009</c:v>
                </c:pt>
                <c:pt idx="2">
                  <c:v>5.82</c:v>
                </c:pt>
                <c:pt idx="3">
                  <c:v>5.13</c:v>
                </c:pt>
                <c:pt idx="4">
                  <c:v>4.09</c:v>
                </c:pt>
                <c:pt idx="5">
                  <c:v>2.78</c:v>
                </c:pt>
                <c:pt idx="6">
                  <c:v>2.5</c:v>
                </c:pt>
                <c:pt idx="7">
                  <c:v>2.66</c:v>
                </c:pt>
                <c:pt idx="8">
                  <c:v>2.06</c:v>
                </c:pt>
                <c:pt idx="9">
                  <c:v>1.25</c:v>
                </c:pt>
                <c:pt idx="10">
                  <c:v>0.67</c:v>
                </c:pt>
                <c:pt idx="11">
                  <c:v>57.03</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X</c:v>
                </c:pt>
              </c:strCache>
            </c:strRef>
          </c:tx>
          <c:spPr>
            <a:solidFill>
              <a:srgbClr val="F9B00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Planilha1!$E$2:$E$13</c:f>
              <c:numCache>
                <c:formatCode>0"%"</c:formatCode>
                <c:ptCount val="12"/>
                <c:pt idx="0">
                  <c:v>26.64</c:v>
                </c:pt>
                <c:pt idx="1">
                  <c:v>4.93</c:v>
                </c:pt>
                <c:pt idx="2">
                  <c:v>3.44</c:v>
                </c:pt>
                <c:pt idx="3">
                  <c:v>1.6</c:v>
                </c:pt>
                <c:pt idx="4">
                  <c:v>2.99</c:v>
                </c:pt>
                <c:pt idx="5">
                  <c:v>1.45</c:v>
                </c:pt>
                <c:pt idx="6">
                  <c:v>1.33</c:v>
                </c:pt>
                <c:pt idx="7">
                  <c:v>1.33</c:v>
                </c:pt>
                <c:pt idx="8">
                  <c:v>2.0499999999999998</c:v>
                </c:pt>
                <c:pt idx="9">
                  <c:v>0.89</c:v>
                </c:pt>
                <c:pt idx="10">
                  <c:v>0.45</c:v>
                </c:pt>
                <c:pt idx="11">
                  <c:v>60.99</c:v>
                </c:pt>
              </c:numCache>
            </c:numRef>
          </c:val>
          <c:extLst xmlns:c16r2="http://schemas.microsoft.com/office/drawing/2015/06/chart">
            <c:ext xmlns:c16="http://schemas.microsoft.com/office/drawing/2014/chart" uri="{C3380CC4-5D6E-409C-BE32-E72D297353CC}">
              <c16:uniqueId val="{00000000-75E6-42F3-9F78-08D5307AEF7D}"/>
            </c:ext>
          </c:extLst>
        </c:ser>
        <c:ser>
          <c:idx val="4"/>
          <c:order val="4"/>
          <c:tx>
            <c:strRef>
              <c:f>Planilha1!$F$1</c:f>
              <c:strCache>
                <c:ptCount val="1"/>
                <c:pt idx="0">
                  <c:v>B</c:v>
                </c:pt>
              </c:strCache>
            </c:strRef>
          </c:tx>
          <c:spPr>
            <a:solidFill>
              <a:srgbClr val="7F7F7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Planilha1!$F$2:$F$13</c:f>
              <c:numCache>
                <c:formatCode>0"%"</c:formatCode>
                <c:ptCount val="12"/>
                <c:pt idx="0">
                  <c:v>26.76</c:v>
                </c:pt>
                <c:pt idx="1">
                  <c:v>5.24</c:v>
                </c:pt>
                <c:pt idx="2">
                  <c:v>2.62</c:v>
                </c:pt>
                <c:pt idx="3">
                  <c:v>0.51</c:v>
                </c:pt>
                <c:pt idx="4">
                  <c:v>1.56</c:v>
                </c:pt>
                <c:pt idx="5">
                  <c:v>1.36</c:v>
                </c:pt>
                <c:pt idx="6">
                  <c:v>0.49</c:v>
                </c:pt>
                <c:pt idx="7">
                  <c:v>0.93</c:v>
                </c:pt>
                <c:pt idx="8">
                  <c:v>2.48</c:v>
                </c:pt>
                <c:pt idx="9">
                  <c:v>1.27</c:v>
                </c:pt>
                <c:pt idx="10">
                  <c:v>0.27</c:v>
                </c:pt>
                <c:pt idx="11">
                  <c:v>64.91</c:v>
                </c:pt>
              </c:numCache>
            </c:numRef>
          </c:val>
          <c:extLst xmlns:c16r2="http://schemas.microsoft.com/office/drawing/2015/06/chart">
            <c:ext xmlns:c16="http://schemas.microsoft.com/office/drawing/2014/chart" uri="{C3380CC4-5D6E-409C-BE32-E72D297353CC}">
              <c16:uniqueId val="{00000001-75E6-42F3-9F78-08D5307AEF7D}"/>
            </c:ext>
          </c:extLst>
        </c:ser>
        <c:dLbls>
          <c:dLblPos val="outEnd"/>
          <c:showLegendKey val="0"/>
          <c:showVal val="1"/>
          <c:showCatName val="0"/>
          <c:showSerName val="0"/>
          <c:showPercent val="0"/>
          <c:showBubbleSize val="0"/>
        </c:dLbls>
        <c:gapWidth val="120"/>
        <c:axId val="-1665789792"/>
        <c:axId val="-1665787072"/>
      </c:barChart>
      <c:catAx>
        <c:axId val="-1665789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87072"/>
        <c:crosses val="autoZero"/>
        <c:auto val="1"/>
        <c:lblAlgn val="ctr"/>
        <c:lblOffset val="100"/>
        <c:noMultiLvlLbl val="0"/>
      </c:catAx>
      <c:valAx>
        <c:axId val="-1665787072"/>
        <c:scaling>
          <c:orientation val="minMax"/>
          <c:max val="120"/>
          <c:min val="0"/>
        </c:scaling>
        <c:delete val="1"/>
        <c:axPos val="l"/>
        <c:numFmt formatCode="0&quot;%&quot;" sourceLinked="1"/>
        <c:majorTickMark val="none"/>
        <c:minorTickMark val="none"/>
        <c:tickLblPos val="nextTo"/>
        <c:crossAx val="-166578979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9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2.1434862400261266E-3"/>
          <c:w val="0.41707093831806485"/>
          <c:h val="0.99706205565848216"/>
        </c:manualLayout>
      </c:layout>
      <c:barChart>
        <c:barDir val="bar"/>
        <c:grouping val="clustered"/>
        <c:varyColors val="0"/>
        <c:ser>
          <c:idx val="0"/>
          <c:order val="0"/>
          <c:tx>
            <c:strRef>
              <c:f>Plan1!$B$1</c:f>
              <c:strCache>
                <c:ptCount val="1"/>
                <c:pt idx="0">
                  <c:v>População</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37.79</c:v>
                </c:pt>
                <c:pt idx="1">
                  <c:v>27.42</c:v>
                </c:pt>
                <c:pt idx="2">
                  <c:v>4.97</c:v>
                </c:pt>
                <c:pt idx="3">
                  <c:v>10.210000000000001</c:v>
                </c:pt>
                <c:pt idx="4">
                  <c:v>12.64</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Z</c:v>
                </c:pt>
              </c:strCache>
            </c:strRef>
          </c:tx>
          <c:spPr>
            <a:solidFill>
              <a:srgbClr val="03BFD7"/>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34.92</c:v>
                </c:pt>
                <c:pt idx="1">
                  <c:v>34.450000000000003</c:v>
                </c:pt>
                <c:pt idx="2">
                  <c:v>3.63</c:v>
                </c:pt>
                <c:pt idx="3">
                  <c:v>4.88</c:v>
                </c:pt>
                <c:pt idx="4">
                  <c:v>15.55</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c:v>
                </c:pt>
              </c:strCache>
            </c:strRef>
          </c:tx>
          <c:spPr>
            <a:solidFill>
              <a:srgbClr val="92D05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36.44</c:v>
                </c:pt>
                <c:pt idx="1">
                  <c:v>33.06</c:v>
                </c:pt>
                <c:pt idx="2">
                  <c:v>4.62</c:v>
                </c:pt>
                <c:pt idx="3">
                  <c:v>8.68</c:v>
                </c:pt>
                <c:pt idx="4">
                  <c:v>11.17</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X</c:v>
                </c:pt>
              </c:strCache>
            </c:strRef>
          </c:tx>
          <c:invertIfNegative val="0"/>
          <c:dLbls>
            <c:spPr>
              <a:noFill/>
              <a:ln>
                <a:noFill/>
              </a:ln>
              <a:effectLst/>
            </c:spPr>
            <c:txPr>
              <a:bodyPr wrap="square" lIns="38100" tIns="19050" rIns="38100" bIns="19050" anchor="ctr">
                <a:spAutoFit/>
              </a:bodyPr>
              <a:lstStyle/>
              <a:p>
                <a:pPr>
                  <a:defRPr sz="1000">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c:v>39.799999999999997</c:v>
                </c:pt>
                <c:pt idx="1">
                  <c:v>23.02</c:v>
                </c:pt>
                <c:pt idx="2">
                  <c:v>5.0599999999999996</c:v>
                </c:pt>
                <c:pt idx="3">
                  <c:v>12.71</c:v>
                </c:pt>
                <c:pt idx="4">
                  <c:v>11.6</c:v>
                </c:pt>
              </c:numCache>
            </c:numRef>
          </c:val>
          <c:extLst xmlns:c16r2="http://schemas.microsoft.com/office/drawing/2015/06/chart">
            <c:ext xmlns:c16="http://schemas.microsoft.com/office/drawing/2014/chart" uri="{C3380CC4-5D6E-409C-BE32-E72D297353CC}">
              <c16:uniqueId val="{00000002-C558-4B87-91ED-B8D9F2F4BACF}"/>
            </c:ext>
          </c:extLst>
        </c:ser>
        <c:ser>
          <c:idx val="4"/>
          <c:order val="4"/>
          <c:tx>
            <c:strRef>
              <c:f>Plan1!$F$1</c:f>
              <c:strCache>
                <c:ptCount val="1"/>
                <c:pt idx="0">
                  <c:v>B</c:v>
                </c:pt>
              </c:strCache>
            </c:strRef>
          </c:tx>
          <c:spPr>
            <a:solidFill>
              <a:srgbClr val="7F7F7F"/>
            </a:solidFill>
          </c:spPr>
          <c:invertIfNegative val="0"/>
          <c:dLbls>
            <c:spPr>
              <a:noFill/>
              <a:ln>
                <a:noFill/>
              </a:ln>
              <a:effectLst/>
            </c:spPr>
            <c:txPr>
              <a:bodyPr wrap="square" lIns="38100" tIns="19050" rIns="38100" bIns="19050" anchor="ctr">
                <a:spAutoFit/>
              </a:bodyPr>
              <a:lstStyle/>
              <a:p>
                <a:pPr>
                  <a:defRPr sz="1000">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Plan1!$F$2:$F$6</c:f>
              <c:numCache>
                <c:formatCode>0"%"</c:formatCode>
                <c:ptCount val="5"/>
                <c:pt idx="0">
                  <c:v>40.96</c:v>
                </c:pt>
                <c:pt idx="1">
                  <c:v>13.77</c:v>
                </c:pt>
                <c:pt idx="2">
                  <c:v>7.84</c:v>
                </c:pt>
                <c:pt idx="3">
                  <c:v>17.010000000000002</c:v>
                </c:pt>
                <c:pt idx="4">
                  <c:v>12.73</c:v>
                </c:pt>
              </c:numCache>
            </c:numRef>
          </c:val>
          <c:extLst xmlns:c16r2="http://schemas.microsoft.com/office/drawing/2015/06/chart">
            <c:ext xmlns:c16="http://schemas.microsoft.com/office/drawing/2014/chart" uri="{C3380CC4-5D6E-409C-BE32-E72D297353CC}">
              <c16:uniqueId val="{00000003-C558-4B87-91ED-B8D9F2F4BACF}"/>
            </c:ext>
          </c:extLst>
        </c:ser>
        <c:dLbls>
          <c:showLegendKey val="0"/>
          <c:showVal val="0"/>
          <c:showCatName val="0"/>
          <c:showSerName val="0"/>
          <c:showPercent val="0"/>
          <c:showBubbleSize val="0"/>
        </c:dLbls>
        <c:gapWidth val="80"/>
        <c:axId val="-1665771296"/>
        <c:axId val="-1665774016"/>
      </c:barChart>
      <c:catAx>
        <c:axId val="-1665771296"/>
        <c:scaling>
          <c:orientation val="maxMin"/>
        </c:scaling>
        <c:delete val="0"/>
        <c:axPos val="l"/>
        <c:numFmt formatCode="General" sourceLinked="1"/>
        <c:majorTickMark val="out"/>
        <c:minorTickMark val="none"/>
        <c:tickLblPos val="nextTo"/>
        <c:txPr>
          <a:bodyPr/>
          <a:lstStyle/>
          <a:p>
            <a:pPr>
              <a:defRPr sz="1200" b="0"/>
            </a:pPr>
            <a:endParaRPr lang="pt-BR"/>
          </a:p>
        </c:txPr>
        <c:crossAx val="-1665774016"/>
        <c:crosses val="autoZero"/>
        <c:auto val="1"/>
        <c:lblAlgn val="ctr"/>
        <c:lblOffset val="100"/>
        <c:noMultiLvlLbl val="0"/>
      </c:catAx>
      <c:valAx>
        <c:axId val="-1665774016"/>
        <c:scaling>
          <c:orientation val="minMax"/>
          <c:max val="100"/>
          <c:min val="0"/>
        </c:scaling>
        <c:delete val="1"/>
        <c:axPos val="t"/>
        <c:numFmt formatCode="0&quot;%&quot;" sourceLinked="1"/>
        <c:majorTickMark val="out"/>
        <c:minorTickMark val="none"/>
        <c:tickLblPos val="nextTo"/>
        <c:crossAx val="-166577129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9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0"/>
          <c:w val="0.41707093831806485"/>
          <c:h val="1"/>
        </c:manualLayout>
      </c:layout>
      <c:barChart>
        <c:barDir val="bar"/>
        <c:grouping val="clustered"/>
        <c:varyColors val="0"/>
        <c:ser>
          <c:idx val="0"/>
          <c:order val="0"/>
          <c:tx>
            <c:strRef>
              <c:f>Plan1!$B$1</c:f>
              <c:strCache>
                <c:ptCount val="1"/>
                <c:pt idx="0">
                  <c:v>População</c:v>
                </c:pt>
              </c:strCache>
            </c:strRef>
          </c:tx>
          <c:spPr>
            <a:solidFill>
              <a:srgbClr val="0070C0">
                <a:alpha val="50000"/>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Plan1!$B$2:$B$6</c:f>
              <c:numCache>
                <c:formatCode>0"%"</c:formatCode>
                <c:ptCount val="5"/>
                <c:pt idx="0">
                  <c:v>44.01</c:v>
                </c:pt>
                <c:pt idx="1">
                  <c:v>32.630000000000003</c:v>
                </c:pt>
                <c:pt idx="2">
                  <c:v>6.28</c:v>
                </c:pt>
                <c:pt idx="3">
                  <c:v>4.59</c:v>
                </c:pt>
                <c:pt idx="4">
                  <c:v>4.17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Z</c:v>
                </c:pt>
              </c:strCache>
            </c:strRef>
          </c:tx>
          <c:spPr>
            <a:solidFill>
              <a:srgbClr val="03BFD7">
                <a:alpha val="50000"/>
              </a:srgbClr>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4"/>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Plan1!$C$2:$C$6</c:f>
              <c:numCache>
                <c:formatCode>0"%"</c:formatCode>
                <c:ptCount val="5"/>
                <c:pt idx="0">
                  <c:v>40.18</c:v>
                </c:pt>
                <c:pt idx="1">
                  <c:v>40.51</c:v>
                </c:pt>
                <c:pt idx="2">
                  <c:v>3.8</c:v>
                </c:pt>
                <c:pt idx="3">
                  <c:v>2.04</c:v>
                </c:pt>
                <c:pt idx="4">
                  <c:v>5.13</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c:v>
                </c:pt>
              </c:strCache>
            </c:strRef>
          </c:tx>
          <c:spPr>
            <a:solidFill>
              <a:srgbClr val="92D050">
                <a:alpha val="50196"/>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Plan1!$D$2:$D$6</c:f>
              <c:numCache>
                <c:formatCode>0"%"</c:formatCode>
                <c:ptCount val="5"/>
                <c:pt idx="0">
                  <c:v>39.56</c:v>
                </c:pt>
                <c:pt idx="1">
                  <c:v>40.799999999999997</c:v>
                </c:pt>
                <c:pt idx="2">
                  <c:v>5.43</c:v>
                </c:pt>
                <c:pt idx="3">
                  <c:v>4.3899999999999997</c:v>
                </c:pt>
                <c:pt idx="4">
                  <c:v>2.76</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X</c:v>
                </c:pt>
              </c:strCache>
            </c:strRef>
          </c:tx>
          <c:spPr>
            <a:solidFill>
              <a:srgbClr val="F9B002">
                <a:alpha val="50196"/>
              </a:srgbClr>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Plan1!$E$2:$E$6</c:f>
              <c:numCache>
                <c:formatCode>0"%"</c:formatCode>
                <c:ptCount val="5"/>
                <c:pt idx="0">
                  <c:v>49.95</c:v>
                </c:pt>
                <c:pt idx="1">
                  <c:v>25.2</c:v>
                </c:pt>
                <c:pt idx="2">
                  <c:v>7.04</c:v>
                </c:pt>
                <c:pt idx="3">
                  <c:v>5.47</c:v>
                </c:pt>
                <c:pt idx="4">
                  <c:v>3.92</c:v>
                </c:pt>
              </c:numCache>
            </c:numRef>
          </c:val>
          <c:extLst xmlns:c16r2="http://schemas.microsoft.com/office/drawing/2015/06/chart">
            <c:ext xmlns:c16="http://schemas.microsoft.com/office/drawing/2014/chart" uri="{C3380CC4-5D6E-409C-BE32-E72D297353CC}">
              <c16:uniqueId val="{00000002-FF40-4BD7-8636-128AA3A84C72}"/>
            </c:ext>
          </c:extLst>
        </c:ser>
        <c:ser>
          <c:idx val="4"/>
          <c:order val="4"/>
          <c:tx>
            <c:strRef>
              <c:f>Plan1!$F$1</c:f>
              <c:strCache>
                <c:ptCount val="1"/>
                <c:pt idx="0">
                  <c:v>B</c:v>
                </c:pt>
              </c:strCache>
            </c:strRef>
          </c:tx>
          <c:spPr>
            <a:solidFill>
              <a:srgbClr val="7F7F7F">
                <a:alpha val="50196"/>
              </a:srgbClr>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Segurança financeira</c:v>
                </c:pt>
                <c:pt idx="1">
                  <c:v>Retorno financeiro</c:v>
                </c:pt>
                <c:pt idx="2">
                  <c:v>Poder retirar o dinheiro em caso de necessidade</c:v>
                </c:pt>
                <c:pt idx="3">
                  <c:v>NENHUMA VANTAGEM</c:v>
                </c:pt>
                <c:pt idx="4">
                  <c:v>NÃO SABE</c:v>
                </c:pt>
              </c:strCache>
            </c:strRef>
          </c:cat>
          <c:val>
            <c:numRef>
              <c:f>Plan1!$F$2:$F$6</c:f>
              <c:numCache>
                <c:formatCode>0"%"</c:formatCode>
                <c:ptCount val="5"/>
                <c:pt idx="0">
                  <c:v>47.04</c:v>
                </c:pt>
                <c:pt idx="1">
                  <c:v>16.97</c:v>
                </c:pt>
                <c:pt idx="2">
                  <c:v>11.23</c:v>
                </c:pt>
                <c:pt idx="3">
                  <c:v>7.87</c:v>
                </c:pt>
                <c:pt idx="4">
                  <c:v>6.08</c:v>
                </c:pt>
              </c:numCache>
            </c:numRef>
          </c:val>
          <c:extLst xmlns:c16r2="http://schemas.microsoft.com/office/drawing/2015/06/chart">
            <c:ext xmlns:c16="http://schemas.microsoft.com/office/drawing/2014/chart" uri="{C3380CC4-5D6E-409C-BE32-E72D297353CC}">
              <c16:uniqueId val="{00000003-FF40-4BD7-8636-128AA3A84C72}"/>
            </c:ext>
          </c:extLst>
        </c:ser>
        <c:dLbls>
          <c:showLegendKey val="0"/>
          <c:showVal val="0"/>
          <c:showCatName val="0"/>
          <c:showSerName val="0"/>
          <c:showPercent val="0"/>
          <c:showBubbleSize val="0"/>
        </c:dLbls>
        <c:gapWidth val="80"/>
        <c:axId val="-1665783808"/>
        <c:axId val="-1665788160"/>
      </c:barChart>
      <c:catAx>
        <c:axId val="-1665783808"/>
        <c:scaling>
          <c:orientation val="maxMin"/>
        </c:scaling>
        <c:delete val="0"/>
        <c:axPos val="l"/>
        <c:numFmt formatCode="General" sourceLinked="1"/>
        <c:majorTickMark val="out"/>
        <c:minorTickMark val="none"/>
        <c:tickLblPos val="nextTo"/>
        <c:txPr>
          <a:bodyPr/>
          <a:lstStyle/>
          <a:p>
            <a:pPr>
              <a:defRPr sz="1200" b="0"/>
            </a:pPr>
            <a:endParaRPr lang="pt-BR"/>
          </a:p>
        </c:txPr>
        <c:crossAx val="-1665788160"/>
        <c:crosses val="autoZero"/>
        <c:auto val="1"/>
        <c:lblAlgn val="ctr"/>
        <c:lblOffset val="100"/>
        <c:noMultiLvlLbl val="0"/>
      </c:catAx>
      <c:valAx>
        <c:axId val="-1665788160"/>
        <c:scaling>
          <c:orientation val="minMax"/>
          <c:max val="100"/>
          <c:min val="0"/>
        </c:scaling>
        <c:delete val="1"/>
        <c:axPos val="t"/>
        <c:numFmt formatCode="0&quot;%&quot;" sourceLinked="1"/>
        <c:majorTickMark val="out"/>
        <c:minorTickMark val="none"/>
        <c:tickLblPos val="nextTo"/>
        <c:crossAx val="-166578380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9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8.2493799337842108E-3"/>
          <c:w val="0.41707093831806485"/>
          <c:h val="0.97847421415682512"/>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19.61</c:v>
                </c:pt>
                <c:pt idx="1">
                  <c:v>6.19</c:v>
                </c:pt>
                <c:pt idx="2">
                  <c:v>5.78</c:v>
                </c:pt>
                <c:pt idx="3">
                  <c:v>30.93</c:v>
                </c:pt>
                <c:pt idx="4">
                  <c:v>20.69</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Z</c:v>
                </c:pt>
              </c:strCache>
            </c:strRef>
          </c:tx>
          <c:spPr>
            <a:solidFill>
              <a:srgbClr val="03BFD7"/>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9.7200000000000006</c:v>
                </c:pt>
                <c:pt idx="1">
                  <c:v>9.3000000000000007</c:v>
                </c:pt>
                <c:pt idx="2">
                  <c:v>7.77</c:v>
                </c:pt>
                <c:pt idx="3">
                  <c:v>31.16</c:v>
                </c:pt>
                <c:pt idx="4">
                  <c:v>22.26</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c:v>
                </c:pt>
              </c:strCache>
            </c:strRef>
          </c:tx>
          <c:spPr>
            <a:solidFill>
              <a:srgbClr val="87BC25"/>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19.66</c:v>
                </c:pt>
                <c:pt idx="1">
                  <c:v>6.94</c:v>
                </c:pt>
                <c:pt idx="2">
                  <c:v>6.05</c:v>
                </c:pt>
                <c:pt idx="3">
                  <c:v>31.55</c:v>
                </c:pt>
                <c:pt idx="4">
                  <c:v>19.010000000000002</c:v>
                </c:pt>
              </c:numCache>
            </c:numRef>
          </c:val>
          <c:extLst xmlns:c16r2="http://schemas.microsoft.com/office/drawing/2015/06/chart">
            <c:ext xmlns:c16="http://schemas.microsoft.com/office/drawing/2014/chart" uri="{C3380CC4-5D6E-409C-BE32-E72D297353CC}">
              <c16:uniqueId val="{00000002-5C0D-4F49-915F-27A47F1AE998}"/>
            </c:ext>
          </c:extLst>
        </c:ser>
        <c:ser>
          <c:idx val="3"/>
          <c:order val="3"/>
          <c:tx>
            <c:strRef>
              <c:f>Plan1!$E$1</c:f>
              <c:strCache>
                <c:ptCount val="1"/>
                <c:pt idx="0">
                  <c:v>X</c:v>
                </c:pt>
              </c:strCache>
            </c:strRef>
          </c:tx>
          <c:spPr>
            <a:solidFill>
              <a:srgbClr val="F9B002"/>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25.68</c:v>
                </c:pt>
                <c:pt idx="1">
                  <c:v>4.58</c:v>
                </c:pt>
                <c:pt idx="2">
                  <c:v>4.17</c:v>
                </c:pt>
                <c:pt idx="3">
                  <c:v>29.24</c:v>
                </c:pt>
                <c:pt idx="4">
                  <c:v>20.59</c:v>
                </c:pt>
              </c:numCache>
            </c:numRef>
          </c:val>
          <c:extLst xmlns:c16r2="http://schemas.microsoft.com/office/drawing/2015/06/chart">
            <c:ext xmlns:c16="http://schemas.microsoft.com/office/drawing/2014/chart" uri="{C3380CC4-5D6E-409C-BE32-E72D297353CC}">
              <c16:uniqueId val="{00000002-4301-4F19-B8AF-F393EF70EAE0}"/>
            </c:ext>
          </c:extLst>
        </c:ser>
        <c:ser>
          <c:idx val="4"/>
          <c:order val="4"/>
          <c:tx>
            <c:strRef>
              <c:f>Plan1!$F$1</c:f>
              <c:strCache>
                <c:ptCount val="1"/>
                <c:pt idx="0">
                  <c:v>B</c:v>
                </c:pt>
              </c:strCache>
            </c:strRef>
          </c:tx>
          <c:spPr>
            <a:solidFill>
              <a:srgbClr val="7F7F7F"/>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Plan1!$F$2:$F$6</c:f>
              <c:numCache>
                <c:formatCode>0"%"</c:formatCode>
                <c:ptCount val="5"/>
                <c:pt idx="0">
                  <c:v>23.27</c:v>
                </c:pt>
                <c:pt idx="1">
                  <c:v>2.85</c:v>
                </c:pt>
                <c:pt idx="2">
                  <c:v>5.39</c:v>
                </c:pt>
                <c:pt idx="3">
                  <c:v>33.17</c:v>
                </c:pt>
                <c:pt idx="4">
                  <c:v>21.42</c:v>
                </c:pt>
              </c:numCache>
            </c:numRef>
          </c:val>
          <c:extLst xmlns:c16r2="http://schemas.microsoft.com/office/drawing/2015/06/chart">
            <c:ext xmlns:c16="http://schemas.microsoft.com/office/drawing/2014/chart" uri="{C3380CC4-5D6E-409C-BE32-E72D297353CC}">
              <c16:uniqueId val="{00000003-4301-4F19-B8AF-F393EF70EAE0}"/>
            </c:ext>
          </c:extLst>
        </c:ser>
        <c:dLbls>
          <c:showLegendKey val="0"/>
          <c:showVal val="0"/>
          <c:showCatName val="0"/>
          <c:showSerName val="0"/>
          <c:showPercent val="0"/>
          <c:showBubbleSize val="0"/>
        </c:dLbls>
        <c:gapWidth val="80"/>
        <c:axId val="-1665771840"/>
        <c:axId val="-1665789248"/>
      </c:barChart>
      <c:catAx>
        <c:axId val="-1665771840"/>
        <c:scaling>
          <c:orientation val="maxMin"/>
        </c:scaling>
        <c:delete val="0"/>
        <c:axPos val="l"/>
        <c:numFmt formatCode="General" sourceLinked="1"/>
        <c:majorTickMark val="out"/>
        <c:minorTickMark val="none"/>
        <c:tickLblPos val="nextTo"/>
        <c:txPr>
          <a:bodyPr/>
          <a:lstStyle/>
          <a:p>
            <a:pPr>
              <a:defRPr sz="1000" b="0"/>
            </a:pPr>
            <a:endParaRPr lang="pt-BR"/>
          </a:p>
        </c:txPr>
        <c:crossAx val="-1665789248"/>
        <c:crosses val="autoZero"/>
        <c:auto val="1"/>
        <c:lblAlgn val="ctr"/>
        <c:lblOffset val="100"/>
        <c:noMultiLvlLbl val="0"/>
      </c:catAx>
      <c:valAx>
        <c:axId val="-1665789248"/>
        <c:scaling>
          <c:orientation val="minMax"/>
          <c:max val="100"/>
          <c:min val="0"/>
        </c:scaling>
        <c:delete val="1"/>
        <c:axPos val="t"/>
        <c:numFmt formatCode="0&quot;%&quot;" sourceLinked="1"/>
        <c:majorTickMark val="out"/>
        <c:minorTickMark val="none"/>
        <c:tickLblPos val="nextTo"/>
        <c:crossAx val="-166577184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9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8.2503166847629397E-3"/>
          <c:w val="0.41707093831806485"/>
          <c:h val="0.97847832971407889"/>
        </c:manualLayout>
      </c:layout>
      <c:barChart>
        <c:barDir val="bar"/>
        <c:grouping val="clustered"/>
        <c:varyColors val="0"/>
        <c:ser>
          <c:idx val="0"/>
          <c:order val="0"/>
          <c:tx>
            <c:strRef>
              <c:f>Plan1!$B$1</c:f>
              <c:strCache>
                <c:ptCount val="1"/>
                <c:pt idx="0">
                  <c:v>Total</c:v>
                </c:pt>
              </c:strCache>
            </c:strRef>
          </c:tx>
          <c:spPr>
            <a:solidFill>
              <a:srgbClr val="7FB7DF"/>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Plan1!$B$2:$B$6</c:f>
              <c:numCache>
                <c:formatCode>0"%"</c:formatCode>
                <c:ptCount val="5"/>
                <c:pt idx="0">
                  <c:v>25.27</c:v>
                </c:pt>
                <c:pt idx="1">
                  <c:v>8.33</c:v>
                </c:pt>
                <c:pt idx="2">
                  <c:v>6.55</c:v>
                </c:pt>
                <c:pt idx="3">
                  <c:v>30.69</c:v>
                </c:pt>
                <c:pt idx="4">
                  <c:v>10.11</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Z</c:v>
                </c:pt>
              </c:strCache>
            </c:strRef>
          </c:tx>
          <c:spPr>
            <a:solidFill>
              <a:srgbClr val="81DFEB"/>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dLbl>
              <c:idx val="3"/>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Plan1!$C$2:$C$6</c:f>
              <c:numCache>
                <c:formatCode>0"%"</c:formatCode>
                <c:ptCount val="5"/>
                <c:pt idx="0">
                  <c:v>14.27</c:v>
                </c:pt>
                <c:pt idx="1">
                  <c:v>14.8</c:v>
                </c:pt>
                <c:pt idx="2">
                  <c:v>8.83</c:v>
                </c:pt>
                <c:pt idx="3">
                  <c:v>27.91</c:v>
                </c:pt>
                <c:pt idx="4">
                  <c:v>10.54</c:v>
                </c:pt>
              </c:numCache>
            </c:numRef>
          </c:val>
          <c:extLst xmlns:c16r2="http://schemas.microsoft.com/office/drawing/2015/06/chart">
            <c:ext xmlns:c16="http://schemas.microsoft.com/office/drawing/2014/chart" uri="{C3380CC4-5D6E-409C-BE32-E72D297353CC}">
              <c16:uniqueId val="{00000003-7A34-41D9-8A5C-1D48654D0534}"/>
            </c:ext>
          </c:extLst>
        </c:ser>
        <c:ser>
          <c:idx val="2"/>
          <c:order val="2"/>
          <c:tx>
            <c:strRef>
              <c:f>Plan1!$D$1</c:f>
              <c:strCache>
                <c:ptCount val="1"/>
                <c:pt idx="0">
                  <c:v>M</c:v>
                </c:pt>
              </c:strCache>
            </c:strRef>
          </c:tx>
          <c:spPr>
            <a:solidFill>
              <a:srgbClr val="C8E7A7"/>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Plan1!$D$2:$D$6</c:f>
              <c:numCache>
                <c:formatCode>0"%"</c:formatCode>
                <c:ptCount val="5"/>
                <c:pt idx="0">
                  <c:v>26.19</c:v>
                </c:pt>
                <c:pt idx="1">
                  <c:v>8.44</c:v>
                </c:pt>
                <c:pt idx="2">
                  <c:v>6.83</c:v>
                </c:pt>
                <c:pt idx="3">
                  <c:v>30.88</c:v>
                </c:pt>
                <c:pt idx="4">
                  <c:v>9.1199999999999992</c:v>
                </c:pt>
              </c:numCache>
            </c:numRef>
          </c:val>
          <c:extLst xmlns:c16r2="http://schemas.microsoft.com/office/drawing/2015/06/chart">
            <c:ext xmlns:c16="http://schemas.microsoft.com/office/drawing/2014/chart" uri="{C3380CC4-5D6E-409C-BE32-E72D297353CC}">
              <c16:uniqueId val="{00000002-304E-40A2-BD00-FF3337FB75F4}"/>
            </c:ext>
          </c:extLst>
        </c:ser>
        <c:ser>
          <c:idx val="3"/>
          <c:order val="3"/>
          <c:tx>
            <c:strRef>
              <c:f>Plan1!$E$1</c:f>
              <c:strCache>
                <c:ptCount val="1"/>
                <c:pt idx="0">
                  <c:v>B</c:v>
                </c:pt>
              </c:strCache>
            </c:strRef>
          </c:tx>
          <c:spPr>
            <a:solidFill>
              <a:srgbClr val="FCD780"/>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Plan1!$E$2:$E$6</c:f>
              <c:numCache>
                <c:formatCode>0"%"</c:formatCode>
                <c:ptCount val="5"/>
                <c:pt idx="0">
                  <c:v>31.39</c:v>
                </c:pt>
                <c:pt idx="1">
                  <c:v>5.55</c:v>
                </c:pt>
                <c:pt idx="2">
                  <c:v>4.6399999999999997</c:v>
                </c:pt>
                <c:pt idx="3">
                  <c:v>31.55</c:v>
                </c:pt>
                <c:pt idx="4">
                  <c:v>10.46</c:v>
                </c:pt>
              </c:numCache>
            </c:numRef>
          </c:val>
          <c:extLst xmlns:c16r2="http://schemas.microsoft.com/office/drawing/2015/06/chart">
            <c:ext xmlns:c16="http://schemas.microsoft.com/office/drawing/2014/chart" uri="{C3380CC4-5D6E-409C-BE32-E72D297353CC}">
              <c16:uniqueId val="{00000002-5E61-41E8-9EF7-775F8CF49122}"/>
            </c:ext>
          </c:extLst>
        </c:ser>
        <c:ser>
          <c:idx val="4"/>
          <c:order val="4"/>
          <c:tx>
            <c:strRef>
              <c:f>Plan1!$F$1</c:f>
              <c:strCache>
                <c:ptCount val="1"/>
                <c:pt idx="0">
                  <c:v>X</c:v>
                </c:pt>
              </c:strCache>
            </c:strRef>
          </c:tx>
          <c:spPr>
            <a:solidFill>
              <a:srgbClr val="BFBFBF"/>
            </a:solidFill>
          </c:spPr>
          <c:invertIfNegative val="0"/>
          <c:dLbls>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Plan1!$A$2:$A$6</c:f>
              <c:strCache>
                <c:ptCount val="5"/>
                <c:pt idx="0">
                  <c:v>O baixo retorno financeiro obtido com a aplicação</c:v>
                </c:pt>
                <c:pt idx="1">
                  <c:v>Poder resgatar o dinheiro só depois de um longo período</c:v>
                </c:pt>
                <c:pt idx="2">
                  <c:v>Correr o risco de perder parte do investimento em virtude da movimentação da economia</c:v>
                </c:pt>
                <c:pt idx="3">
                  <c:v>NENHUMA DESVANTAGEM</c:v>
                </c:pt>
                <c:pt idx="4">
                  <c:v>NÃO SABE</c:v>
                </c:pt>
              </c:strCache>
            </c:strRef>
          </c:cat>
          <c:val>
            <c:numRef>
              <c:f>Plan1!$F$2:$F$6</c:f>
              <c:numCache>
                <c:formatCode>0"%"</c:formatCode>
                <c:ptCount val="5"/>
                <c:pt idx="0">
                  <c:v>29.76</c:v>
                </c:pt>
                <c:pt idx="1">
                  <c:v>2.25</c:v>
                </c:pt>
                <c:pt idx="2">
                  <c:v>6.12</c:v>
                </c:pt>
                <c:pt idx="3">
                  <c:v>33.57</c:v>
                </c:pt>
                <c:pt idx="4">
                  <c:v>10.66</c:v>
                </c:pt>
              </c:numCache>
            </c:numRef>
          </c:val>
          <c:extLst xmlns:c16r2="http://schemas.microsoft.com/office/drawing/2015/06/chart">
            <c:ext xmlns:c16="http://schemas.microsoft.com/office/drawing/2014/chart" uri="{C3380CC4-5D6E-409C-BE32-E72D297353CC}">
              <c16:uniqueId val="{00000003-5E61-41E8-9EF7-775F8CF49122}"/>
            </c:ext>
          </c:extLst>
        </c:ser>
        <c:dLbls>
          <c:showLegendKey val="0"/>
          <c:showVal val="0"/>
          <c:showCatName val="0"/>
          <c:showSerName val="0"/>
          <c:showPercent val="0"/>
          <c:showBubbleSize val="0"/>
        </c:dLbls>
        <c:gapWidth val="80"/>
        <c:axId val="-1665760416"/>
        <c:axId val="-1665786528"/>
      </c:barChart>
      <c:catAx>
        <c:axId val="-1665760416"/>
        <c:scaling>
          <c:orientation val="maxMin"/>
        </c:scaling>
        <c:delete val="0"/>
        <c:axPos val="l"/>
        <c:numFmt formatCode="General" sourceLinked="1"/>
        <c:majorTickMark val="out"/>
        <c:minorTickMark val="none"/>
        <c:tickLblPos val="nextTo"/>
        <c:txPr>
          <a:bodyPr/>
          <a:lstStyle/>
          <a:p>
            <a:pPr>
              <a:defRPr sz="1000" b="0"/>
            </a:pPr>
            <a:endParaRPr lang="pt-BR"/>
          </a:p>
        </c:txPr>
        <c:crossAx val="-1665786528"/>
        <c:crosses val="autoZero"/>
        <c:auto val="1"/>
        <c:lblAlgn val="ctr"/>
        <c:lblOffset val="100"/>
        <c:noMultiLvlLbl val="0"/>
      </c:catAx>
      <c:valAx>
        <c:axId val="-1665786528"/>
        <c:scaling>
          <c:orientation val="minMax"/>
          <c:max val="100"/>
          <c:min val="0"/>
        </c:scaling>
        <c:delete val="1"/>
        <c:axPos val="t"/>
        <c:numFmt formatCode="0&quot;%&quot;" sourceLinked="1"/>
        <c:majorTickMark val="out"/>
        <c:minorTickMark val="none"/>
        <c:tickLblPos val="nextTo"/>
        <c:crossAx val="-166576041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19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30.98</c:v>
                </c:pt>
                <c:pt idx="1">
                  <c:v>9.59</c:v>
                </c:pt>
                <c:pt idx="2">
                  <c:v>10.039999999999999</c:v>
                </c:pt>
                <c:pt idx="3">
                  <c:v>11.72</c:v>
                </c:pt>
                <c:pt idx="4">
                  <c:v>11.6</c:v>
                </c:pt>
                <c:pt idx="5">
                  <c:v>14.97</c:v>
                </c:pt>
                <c:pt idx="6">
                  <c:v>5.9</c:v>
                </c:pt>
                <c:pt idx="7">
                  <c:v>2.0699999999999998</c:v>
                </c:pt>
                <c:pt idx="8">
                  <c:v>3.14</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65775648"/>
        <c:axId val="-1665781632"/>
      </c:barChart>
      <c:catAx>
        <c:axId val="-1665775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81632"/>
        <c:crosses val="autoZero"/>
        <c:auto val="1"/>
        <c:lblAlgn val="ctr"/>
        <c:lblOffset val="100"/>
        <c:noMultiLvlLbl val="0"/>
      </c:catAx>
      <c:valAx>
        <c:axId val="-1665781632"/>
        <c:scaling>
          <c:orientation val="minMax"/>
          <c:max val="120"/>
          <c:min val="0"/>
        </c:scaling>
        <c:delete val="1"/>
        <c:axPos val="l"/>
        <c:numFmt formatCode="0&quot;%&quot;" sourceLinked="1"/>
        <c:majorTickMark val="none"/>
        <c:minorTickMark val="none"/>
        <c:tickLblPos val="nextTo"/>
        <c:crossAx val="-166577564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9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03BED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17.18</c:v>
                </c:pt>
                <c:pt idx="1">
                  <c:v>12.32</c:v>
                </c:pt>
                <c:pt idx="2">
                  <c:v>12</c:v>
                </c:pt>
                <c:pt idx="3">
                  <c:v>16.2</c:v>
                </c:pt>
                <c:pt idx="4">
                  <c:v>16.39</c:v>
                </c:pt>
                <c:pt idx="5">
                  <c:v>16.68</c:v>
                </c:pt>
                <c:pt idx="6">
                  <c:v>6.06</c:v>
                </c:pt>
                <c:pt idx="7">
                  <c:v>2.04</c:v>
                </c:pt>
                <c:pt idx="8">
                  <c:v>1.1299999999999999</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65780000"/>
        <c:axId val="-1665788704"/>
      </c:barChart>
      <c:catAx>
        <c:axId val="-16657800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88704"/>
        <c:crosses val="autoZero"/>
        <c:auto val="1"/>
        <c:lblAlgn val="ctr"/>
        <c:lblOffset val="100"/>
        <c:noMultiLvlLbl val="0"/>
      </c:catAx>
      <c:valAx>
        <c:axId val="-1665788704"/>
        <c:scaling>
          <c:orientation val="minMax"/>
          <c:max val="120"/>
          <c:min val="0"/>
        </c:scaling>
        <c:delete val="1"/>
        <c:axPos val="l"/>
        <c:numFmt formatCode="0&quot;%&quot;" sourceLinked="1"/>
        <c:majorTickMark val="none"/>
        <c:minorTickMark val="none"/>
        <c:tickLblPos val="nextTo"/>
        <c:crossAx val="-16657800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19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87BC2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27.85</c:v>
                </c:pt>
                <c:pt idx="1">
                  <c:v>10.8</c:v>
                </c:pt>
                <c:pt idx="2">
                  <c:v>9.84</c:v>
                </c:pt>
                <c:pt idx="3">
                  <c:v>11.84</c:v>
                </c:pt>
                <c:pt idx="4">
                  <c:v>12.71</c:v>
                </c:pt>
                <c:pt idx="5">
                  <c:v>17.149999999999999</c:v>
                </c:pt>
                <c:pt idx="6">
                  <c:v>6.05</c:v>
                </c:pt>
                <c:pt idx="7">
                  <c:v>1.74</c:v>
                </c:pt>
                <c:pt idx="8">
                  <c:v>2.0099999999999998</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65778368"/>
        <c:axId val="-1665772384"/>
      </c:barChart>
      <c:catAx>
        <c:axId val="-1665778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72384"/>
        <c:crosses val="autoZero"/>
        <c:auto val="1"/>
        <c:lblAlgn val="ctr"/>
        <c:lblOffset val="100"/>
        <c:noMultiLvlLbl val="0"/>
      </c:catAx>
      <c:valAx>
        <c:axId val="-1665772384"/>
        <c:scaling>
          <c:orientation val="minMax"/>
          <c:max val="120"/>
          <c:min val="0"/>
        </c:scaling>
        <c:delete val="1"/>
        <c:axPos val="l"/>
        <c:numFmt formatCode="0&quot;%&quot;" sourceLinked="1"/>
        <c:majorTickMark val="none"/>
        <c:minorTickMark val="none"/>
        <c:tickLblPos val="nextTo"/>
        <c:crossAx val="-166577836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Feminino</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General</c:formatCode>
                <c:ptCount val="5"/>
                <c:pt idx="0">
                  <c:v>52</c:v>
                </c:pt>
                <c:pt idx="1">
                  <c:v>52</c:v>
                </c:pt>
                <c:pt idx="2" formatCode="0">
                  <c:v>51.61</c:v>
                </c:pt>
                <c:pt idx="3" formatCode="0">
                  <c:v>51.52</c:v>
                </c:pt>
                <c:pt idx="4" formatCode="0">
                  <c:v>51.07</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Masculino</c:v>
                </c:pt>
              </c:strCache>
            </c:strRef>
          </c:tx>
          <c:spPr>
            <a:solidFill>
              <a:srgbClr val="006699"/>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0E00-4496-BF0B-3FB2D9367FCF}"/>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0E00-4496-BF0B-3FB2D9367FCF}"/>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47</c:v>
                </c:pt>
                <c:pt idx="1">
                  <c:v>47</c:v>
                </c:pt>
                <c:pt idx="2">
                  <c:v>46.99</c:v>
                </c:pt>
                <c:pt idx="3">
                  <c:v>47.39</c:v>
                </c:pt>
                <c:pt idx="4">
                  <c:v>47.66</c:v>
                </c:pt>
              </c:numCache>
            </c:numRef>
          </c:val>
          <c:extLst xmlns:c16r2="http://schemas.microsoft.com/office/drawing/2015/06/chart">
            <c:ext xmlns:c16="http://schemas.microsoft.com/office/drawing/2014/chart" uri="{C3380CC4-5D6E-409C-BE32-E72D297353CC}">
              <c16:uniqueId val="{00000004-0E00-4496-BF0B-3FB2D9367FCF}"/>
            </c:ext>
          </c:extLst>
        </c:ser>
        <c:dLbls>
          <c:dLblPos val="ctr"/>
          <c:showLegendKey val="0"/>
          <c:showVal val="1"/>
          <c:showCatName val="0"/>
          <c:showSerName val="0"/>
          <c:showPercent val="0"/>
          <c:showBubbleSize val="0"/>
        </c:dLbls>
        <c:gapWidth val="120"/>
        <c:overlap val="100"/>
        <c:axId val="-16007504"/>
        <c:axId val="-90156400"/>
      </c:barChart>
      <c:catAx>
        <c:axId val="-1600750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90156400"/>
        <c:crosses val="autoZero"/>
        <c:auto val="1"/>
        <c:lblAlgn val="ctr"/>
        <c:lblOffset val="100"/>
        <c:noMultiLvlLbl val="0"/>
      </c:catAx>
      <c:valAx>
        <c:axId val="-90156400"/>
        <c:scaling>
          <c:orientation val="minMax"/>
        </c:scaling>
        <c:delete val="1"/>
        <c:axPos val="l"/>
        <c:numFmt formatCode="0%" sourceLinked="1"/>
        <c:majorTickMark val="out"/>
        <c:minorTickMark val="none"/>
        <c:tickLblPos val="nextTo"/>
        <c:crossAx val="-160075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Classe 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34</c:v>
                </c:pt>
                <c:pt idx="1">
                  <c:v>36</c:v>
                </c:pt>
                <c:pt idx="2">
                  <c:v>36.549999999999997</c:v>
                </c:pt>
                <c:pt idx="3">
                  <c:v>37.47</c:v>
                </c:pt>
                <c:pt idx="4">
                  <c:v>36.35</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Classe C</c:v>
                </c:pt>
              </c:strCache>
            </c:strRef>
          </c:tx>
          <c:spPr>
            <a:solidFill>
              <a:srgbClr val="FFE044"/>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33F-4D26-830B-E2AF4BBEEB86}"/>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B33F-4D26-830B-E2AF4BBEEB86}"/>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49</c:v>
                </c:pt>
                <c:pt idx="1">
                  <c:v>48</c:v>
                </c:pt>
                <c:pt idx="2" formatCode="0">
                  <c:v>46.12</c:v>
                </c:pt>
                <c:pt idx="3" formatCode="0">
                  <c:v>46.75</c:v>
                </c:pt>
                <c:pt idx="4" formatCode="0">
                  <c:v>47.77</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Classe B</c:v>
                </c:pt>
              </c:strCache>
            </c:strRef>
          </c:tx>
          <c:spPr>
            <a:solidFill>
              <a:srgbClr val="B3EB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16</c:v>
                </c:pt>
                <c:pt idx="1">
                  <c:v>15</c:v>
                </c:pt>
                <c:pt idx="2" formatCode="0">
                  <c:v>15.77</c:v>
                </c:pt>
                <c:pt idx="3" formatCode="0">
                  <c:v>14.14</c:v>
                </c:pt>
                <c:pt idx="4" formatCode="0">
                  <c:v>14.05</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Classe A</c:v>
                </c:pt>
              </c:strCache>
            </c:strRef>
          </c:tx>
          <c:spPr>
            <a:solidFill>
              <a:srgbClr val="4FD1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1</c:v>
                </c:pt>
                <c:pt idx="1">
                  <c:v>1</c:v>
                </c:pt>
                <c:pt idx="2" formatCode="0">
                  <c:v>1.55</c:v>
                </c:pt>
                <c:pt idx="3" formatCode="0">
                  <c:v>1.64</c:v>
                </c:pt>
                <c:pt idx="4" formatCode="0">
                  <c:v>1.83</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80"/>
        <c:overlap val="100"/>
        <c:axId val="-1831063584"/>
        <c:axId val="-1831063040"/>
      </c:barChart>
      <c:catAx>
        <c:axId val="-183106358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3040"/>
        <c:crosses val="autoZero"/>
        <c:auto val="1"/>
        <c:lblAlgn val="ctr"/>
        <c:lblOffset val="100"/>
        <c:noMultiLvlLbl val="0"/>
      </c:catAx>
      <c:valAx>
        <c:axId val="-1831063040"/>
        <c:scaling>
          <c:orientation val="minMax"/>
        </c:scaling>
        <c:delete val="1"/>
        <c:axPos val="l"/>
        <c:numFmt formatCode="0%" sourceLinked="1"/>
        <c:majorTickMark val="out"/>
        <c:minorTickMark val="none"/>
        <c:tickLblPos val="nextTo"/>
        <c:crossAx val="-1831063584"/>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20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F9B00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36.9</c:v>
                </c:pt>
                <c:pt idx="1">
                  <c:v>7.56</c:v>
                </c:pt>
                <c:pt idx="2">
                  <c:v>9.6</c:v>
                </c:pt>
                <c:pt idx="3">
                  <c:v>10.29</c:v>
                </c:pt>
                <c:pt idx="4">
                  <c:v>9.77</c:v>
                </c:pt>
                <c:pt idx="5">
                  <c:v>13.82</c:v>
                </c:pt>
                <c:pt idx="6">
                  <c:v>5.58</c:v>
                </c:pt>
                <c:pt idx="7">
                  <c:v>1.98</c:v>
                </c:pt>
                <c:pt idx="8">
                  <c:v>4.51</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65770752"/>
        <c:axId val="-1665769664"/>
      </c:barChart>
      <c:catAx>
        <c:axId val="-16657707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69664"/>
        <c:crosses val="autoZero"/>
        <c:auto val="1"/>
        <c:lblAlgn val="ctr"/>
        <c:lblOffset val="100"/>
        <c:noMultiLvlLbl val="0"/>
      </c:catAx>
      <c:valAx>
        <c:axId val="-1665769664"/>
        <c:scaling>
          <c:orientation val="minMax"/>
          <c:max val="120"/>
          <c:min val="0"/>
        </c:scaling>
        <c:delete val="1"/>
        <c:axPos val="l"/>
        <c:numFmt formatCode="0&quot;%&quot;" sourceLinked="1"/>
        <c:majorTickMark val="none"/>
        <c:minorTickMark val="none"/>
        <c:tickLblPos val="nextTo"/>
        <c:crossAx val="-166577075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7F7F7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17.18</c:v>
                </c:pt>
                <c:pt idx="1">
                  <c:v>12.32</c:v>
                </c:pt>
                <c:pt idx="2">
                  <c:v>12</c:v>
                </c:pt>
                <c:pt idx="3">
                  <c:v>16.2</c:v>
                </c:pt>
                <c:pt idx="4">
                  <c:v>16.39</c:v>
                </c:pt>
                <c:pt idx="5">
                  <c:v>16.68</c:v>
                </c:pt>
                <c:pt idx="6">
                  <c:v>6.06</c:v>
                </c:pt>
                <c:pt idx="7">
                  <c:v>2.04</c:v>
                </c:pt>
                <c:pt idx="8">
                  <c:v>1.1299999999999999</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665783264"/>
        <c:axId val="-1665787616"/>
      </c:barChart>
      <c:catAx>
        <c:axId val="-16657832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87616"/>
        <c:crosses val="autoZero"/>
        <c:auto val="1"/>
        <c:lblAlgn val="ctr"/>
        <c:lblOffset val="100"/>
        <c:noMultiLvlLbl val="0"/>
      </c:catAx>
      <c:valAx>
        <c:axId val="-1665787616"/>
        <c:scaling>
          <c:orientation val="minMax"/>
          <c:max val="120"/>
          <c:min val="0"/>
        </c:scaling>
        <c:delete val="1"/>
        <c:axPos val="l"/>
        <c:numFmt formatCode="0&quot;%&quot;" sourceLinked="1"/>
        <c:majorTickMark val="none"/>
        <c:minorTickMark val="none"/>
        <c:tickLblPos val="nextTo"/>
        <c:crossAx val="-166578326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849957199640624E-2"/>
          <c:w val="0.96562499999999996"/>
          <c:h val="0.90293580272502416"/>
        </c:manualLayout>
      </c:layout>
      <c:barChart>
        <c:barDir val="bar"/>
        <c:grouping val="stacked"/>
        <c:varyColors val="0"/>
        <c:ser>
          <c:idx val="0"/>
          <c:order val="0"/>
          <c:tx>
            <c:strRef>
              <c:f>Plan1!$B$1</c:f>
              <c:strCache>
                <c:ptCount val="1"/>
                <c:pt idx="0">
                  <c:v>Receber nesse mês</c:v>
                </c:pt>
              </c:strCache>
            </c:strRef>
          </c:tx>
          <c:spPr>
            <a:solidFill>
              <a:schemeClr val="tx2">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Plan1!$A$2:$A$6</c:f>
              <c:strCache>
                <c:ptCount val="5"/>
                <c:pt idx="0">
                  <c:v>Total</c:v>
                </c:pt>
                <c:pt idx="1">
                  <c:v>Geração Z</c:v>
                </c:pt>
                <c:pt idx="2">
                  <c:v>Millennials</c:v>
                </c:pt>
                <c:pt idx="3">
                  <c:v>Geração X</c:v>
                </c:pt>
                <c:pt idx="4">
                  <c:v>Boomers+</c:v>
                </c:pt>
              </c:strCache>
            </c:strRef>
          </c:cat>
          <c:val>
            <c:numRef>
              <c:f>Plan1!$B$2:$B$6</c:f>
              <c:numCache>
                <c:formatCode>0"%"</c:formatCode>
                <c:ptCount val="5"/>
                <c:pt idx="0">
                  <c:v>43.52</c:v>
                </c:pt>
                <c:pt idx="1">
                  <c:v>38.21</c:v>
                </c:pt>
                <c:pt idx="2">
                  <c:v>46.05</c:v>
                </c:pt>
                <c:pt idx="3">
                  <c:v>46.6</c:v>
                </c:pt>
                <c:pt idx="4">
                  <c:v>40.950000000000003</c:v>
                </c:pt>
              </c:numCache>
            </c:numRef>
          </c:val>
          <c:extLst xmlns:c16r2="http://schemas.microsoft.com/office/drawing/2015/06/chart">
            <c:ext xmlns:c16="http://schemas.microsoft.com/office/drawing/2014/chart" uri="{C3380CC4-5D6E-409C-BE32-E72D297353CC}">
              <c16:uniqueId val="{00000000-B47A-4085-B326-CE59AAB575EC}"/>
            </c:ext>
          </c:extLst>
        </c:ser>
        <c:ser>
          <c:idx val="1"/>
          <c:order val="1"/>
          <c:tx>
            <c:strRef>
              <c:f>Plan1!$C$1</c:f>
              <c:strCache>
                <c:ptCount val="1"/>
                <c:pt idx="0">
                  <c:v>Não sabe</c:v>
                </c:pt>
              </c:strCache>
            </c:strRef>
          </c:tx>
          <c:spPr>
            <a:solidFill>
              <a:schemeClr val="bg1">
                <a:lumMod val="85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Plan1!$A$2:$A$6</c:f>
              <c:strCache>
                <c:ptCount val="5"/>
                <c:pt idx="0">
                  <c:v>Total</c:v>
                </c:pt>
                <c:pt idx="1">
                  <c:v>Geração Z</c:v>
                </c:pt>
                <c:pt idx="2">
                  <c:v>Millennials</c:v>
                </c:pt>
                <c:pt idx="3">
                  <c:v>Geração X</c:v>
                </c:pt>
                <c:pt idx="4">
                  <c:v>Boomers+</c:v>
                </c:pt>
              </c:strCache>
            </c:strRef>
          </c:cat>
          <c:val>
            <c:numRef>
              <c:f>Plan1!$C$2:$C$6</c:f>
              <c:numCache>
                <c:formatCode>0"%"</c:formatCode>
                <c:ptCount val="5"/>
                <c:pt idx="0">
                  <c:v>3.03</c:v>
                </c:pt>
                <c:pt idx="1">
                  <c:v>0.56999999999999995</c:v>
                </c:pt>
                <c:pt idx="2">
                  <c:v>1.17</c:v>
                </c:pt>
                <c:pt idx="3">
                  <c:v>3.87</c:v>
                </c:pt>
                <c:pt idx="4">
                  <c:v>9.2100000000000009</c:v>
                </c:pt>
              </c:numCache>
            </c:numRef>
          </c:val>
          <c:extLst xmlns:c16r2="http://schemas.microsoft.com/office/drawing/2015/06/chart">
            <c:ext xmlns:c16="http://schemas.microsoft.com/office/drawing/2014/chart" uri="{C3380CC4-5D6E-409C-BE32-E72D297353CC}">
              <c16:uniqueId val="{00000001-B47A-4085-B326-CE59AAB575EC}"/>
            </c:ext>
          </c:extLst>
        </c:ser>
        <c:ser>
          <c:idx val="2"/>
          <c:order val="2"/>
          <c:tx>
            <c:strRef>
              <c:f>Plan1!$D$1</c:f>
              <c:strCache>
                <c:ptCount val="1"/>
                <c:pt idx="0">
                  <c:v>Receber no mês seguinte</c:v>
                </c:pt>
              </c:strCache>
            </c:strRef>
          </c:tx>
          <c:spPr>
            <a:solidFill>
              <a:schemeClr val="accent1">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Plan1!$A$2:$A$6</c:f>
              <c:strCache>
                <c:ptCount val="5"/>
                <c:pt idx="0">
                  <c:v>Total</c:v>
                </c:pt>
                <c:pt idx="1">
                  <c:v>Geração Z</c:v>
                </c:pt>
                <c:pt idx="2">
                  <c:v>Millennials</c:v>
                </c:pt>
                <c:pt idx="3">
                  <c:v>Geração X</c:v>
                </c:pt>
                <c:pt idx="4">
                  <c:v>Boomers+</c:v>
                </c:pt>
              </c:strCache>
            </c:strRef>
          </c:cat>
          <c:val>
            <c:numRef>
              <c:f>Plan1!$D$2:$D$6</c:f>
              <c:numCache>
                <c:formatCode>0"%"</c:formatCode>
                <c:ptCount val="5"/>
                <c:pt idx="0">
                  <c:v>53.45</c:v>
                </c:pt>
                <c:pt idx="1">
                  <c:v>61.22</c:v>
                </c:pt>
                <c:pt idx="2">
                  <c:v>52.79</c:v>
                </c:pt>
                <c:pt idx="3">
                  <c:v>49.53</c:v>
                </c:pt>
                <c:pt idx="4">
                  <c:v>49.84</c:v>
                </c:pt>
              </c:numCache>
            </c:numRef>
          </c:val>
          <c:extLst xmlns:c16r2="http://schemas.microsoft.com/office/drawing/2015/06/chart">
            <c:ext xmlns:c16="http://schemas.microsoft.com/office/drawing/2014/chart" uri="{C3380CC4-5D6E-409C-BE32-E72D297353CC}">
              <c16:uniqueId val="{00000002-B47A-4085-B326-CE59AAB575EC}"/>
            </c:ext>
          </c:extLst>
        </c:ser>
        <c:dLbls>
          <c:showLegendKey val="0"/>
          <c:showVal val="0"/>
          <c:showCatName val="0"/>
          <c:showSerName val="0"/>
          <c:showPercent val="0"/>
          <c:showBubbleSize val="0"/>
        </c:dLbls>
        <c:gapWidth val="80"/>
        <c:overlap val="100"/>
        <c:axId val="-1665782176"/>
        <c:axId val="-1665768576"/>
      </c:barChart>
      <c:catAx>
        <c:axId val="-1665782176"/>
        <c:scaling>
          <c:orientation val="maxMin"/>
        </c:scaling>
        <c:delete val="1"/>
        <c:axPos val="l"/>
        <c:numFmt formatCode="General" sourceLinked="1"/>
        <c:majorTickMark val="none"/>
        <c:minorTickMark val="none"/>
        <c:tickLblPos val="nextTo"/>
        <c:crossAx val="-1665768576"/>
        <c:crosses val="autoZero"/>
        <c:auto val="1"/>
        <c:lblAlgn val="ctr"/>
        <c:lblOffset val="100"/>
        <c:noMultiLvlLbl val="0"/>
      </c:catAx>
      <c:valAx>
        <c:axId val="-1665768576"/>
        <c:scaling>
          <c:orientation val="minMax"/>
          <c:max val="100"/>
        </c:scaling>
        <c:delete val="1"/>
        <c:axPos val="t"/>
        <c:numFmt formatCode="0&quot;%&quot;" sourceLinked="1"/>
        <c:majorTickMark val="out"/>
        <c:minorTickMark val="none"/>
        <c:tickLblPos val="nextTo"/>
        <c:crossAx val="-16657821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20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5372992536138887"/>
          <c:h val="0.93791111111111114"/>
        </c:manualLayout>
      </c:layout>
      <c:barChart>
        <c:barDir val="bar"/>
        <c:grouping val="stacked"/>
        <c:varyColors val="0"/>
        <c:ser>
          <c:idx val="0"/>
          <c:order val="0"/>
          <c:tx>
            <c:strRef>
              <c:f>Planilha1!$B$1</c:f>
              <c:strCache>
                <c:ptCount val="1"/>
                <c:pt idx="0">
                  <c:v>População</c:v>
                </c:pt>
              </c:strCache>
            </c:strRef>
          </c:tx>
          <c:spPr>
            <a:solidFill>
              <a:srgbClr val="0070C0"/>
            </a:solidFill>
            <a:ln>
              <a:noFill/>
            </a:ln>
            <a:effectLst/>
          </c:spPr>
          <c:invertIfNegative val="0"/>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Planilha1!$B$2:$B$9</c:f>
              <c:numCache>
                <c:formatCode>0"%"</c:formatCode>
                <c:ptCount val="8"/>
                <c:pt idx="0">
                  <c:v>9.7799999999999994</c:v>
                </c:pt>
                <c:pt idx="1">
                  <c:v>7.88</c:v>
                </c:pt>
                <c:pt idx="2">
                  <c:v>6.06</c:v>
                </c:pt>
                <c:pt idx="3">
                  <c:v>6.05</c:v>
                </c:pt>
                <c:pt idx="4">
                  <c:v>5.98</c:v>
                </c:pt>
                <c:pt idx="5">
                  <c:v>5.16</c:v>
                </c:pt>
                <c:pt idx="6">
                  <c:v>5.08</c:v>
                </c:pt>
                <c:pt idx="7">
                  <c:v>2.68</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A9DE7BB7-60A2-4B8C-801B-AD8D40823D8B}"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C27B-4DAF-84F4-B292018F41CE}"/>
                </c:ext>
                <c:ext xmlns:c15="http://schemas.microsoft.com/office/drawing/2012/chart" uri="{CE6537A1-D6FC-4f65-9D91-7224C49458BB}">
                  <c15:dlblFieldTable/>
                  <c15:showDataLabelsRange val="1"/>
                </c:ext>
              </c:extLst>
            </c:dLbl>
            <c:dLbl>
              <c:idx val="1"/>
              <c:tx>
                <c:rich>
                  <a:bodyPr/>
                  <a:lstStyle/>
                  <a:p>
                    <a:fld id="{F42FB0DE-0486-4958-96AA-111E86BD2B1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1BC5F43C-DC0F-4CC4-95D6-3EF050962EF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3A49604E-43CE-4E09-BC35-355B0777FBD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FF985B1-8034-40E1-9993-764130EAEF1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14359D1A-086E-4BBE-81B2-5AF72AF3175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8E05F4F3-A18D-4B38-A4EC-3C40E56BF44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02FD956-2067-426F-87C0-6B32668B20F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Planilha1!$C$2:$C$9</c:f>
              <c:numCache>
                <c:formatCode>0.0</c:formatCode>
                <c:ptCount val="8"/>
                <c:pt idx="0">
                  <c:v>90.22</c:v>
                </c:pt>
                <c:pt idx="1">
                  <c:v>92.12</c:v>
                </c:pt>
                <c:pt idx="2">
                  <c:v>93.94</c:v>
                </c:pt>
                <c:pt idx="3">
                  <c:v>93.95</c:v>
                </c:pt>
                <c:pt idx="4">
                  <c:v>94.02</c:v>
                </c:pt>
                <c:pt idx="5">
                  <c:v>94.84</c:v>
                </c:pt>
                <c:pt idx="6">
                  <c:v>94.92</c:v>
                </c:pt>
                <c:pt idx="7">
                  <c:v>97.32</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Planilha1!$B$2:$B$9</c15:f>
                <c15:dlblRangeCache>
                  <c:ptCount val="8"/>
                  <c:pt idx="0">
                    <c:v>10%</c:v>
                  </c:pt>
                  <c:pt idx="1">
                    <c:v>8%</c:v>
                  </c:pt>
                  <c:pt idx="2">
                    <c:v>6%</c:v>
                  </c:pt>
                  <c:pt idx="3">
                    <c:v>6%</c:v>
                  </c:pt>
                  <c:pt idx="4">
                    <c:v>6%</c:v>
                  </c:pt>
                  <c:pt idx="5">
                    <c:v>5%</c:v>
                  </c:pt>
                  <c:pt idx="6">
                    <c:v>5%</c:v>
                  </c:pt>
                  <c:pt idx="7">
                    <c:v>3%</c:v>
                  </c:pt>
                </c15:dlblRangeCache>
              </c15:datalabelsRange>
            </c:ext>
          </c:extLst>
        </c:ser>
        <c:ser>
          <c:idx val="2"/>
          <c:order val="2"/>
          <c:tx>
            <c:strRef>
              <c:f>Planilha1!$D$1</c:f>
              <c:strCache>
                <c:ptCount val="1"/>
                <c:pt idx="0">
                  <c:v>Z</c:v>
                </c:pt>
              </c:strCache>
            </c:strRef>
          </c:tx>
          <c:spPr>
            <a:solidFill>
              <a:srgbClr val="03BFD7"/>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Planilha1!$D$2:$D$9</c:f>
              <c:numCache>
                <c:formatCode>0"%"</c:formatCode>
                <c:ptCount val="8"/>
                <c:pt idx="0">
                  <c:v>16.25</c:v>
                </c:pt>
                <c:pt idx="1">
                  <c:v>11.68</c:v>
                </c:pt>
                <c:pt idx="2">
                  <c:v>9.18</c:v>
                </c:pt>
                <c:pt idx="3">
                  <c:v>8.5399999999999991</c:v>
                </c:pt>
                <c:pt idx="4">
                  <c:v>8.43</c:v>
                </c:pt>
                <c:pt idx="5">
                  <c:v>8.5</c:v>
                </c:pt>
                <c:pt idx="6">
                  <c:v>4.8499999999999996</c:v>
                </c:pt>
                <c:pt idx="7">
                  <c:v>3.65</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5C0BAAB0-FCBA-42A9-8E12-5A15FF7C250B}"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A-C27B-4DAF-84F4-B292018F41CE}"/>
                </c:ext>
                <c:ext xmlns:c15="http://schemas.microsoft.com/office/drawing/2012/chart" uri="{CE6537A1-D6FC-4f65-9D91-7224C49458BB}">
                  <c15:dlblFieldTable/>
                  <c15:showDataLabelsRange val="1"/>
                </c:ext>
              </c:extLst>
            </c:dLbl>
            <c:dLbl>
              <c:idx val="1"/>
              <c:tx>
                <c:rich>
                  <a:bodyPr/>
                  <a:lstStyle/>
                  <a:p>
                    <a:fld id="{438AE98E-8E38-4F98-8066-0F68AC0221A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CAE60182-357A-4334-B57E-87C62C8EEA0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3244F0B-D76C-4639-B114-4634A112FF0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A6F4A5AC-860C-40F0-850B-97EB10870B8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5225F65-39A3-4EF1-B893-7349CA6D785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72578BEF-68DF-4F61-A175-86CDD2A4E7B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6BDCC229-20E4-4814-8B50-4C3AF7A1BC1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Planilha1!$E$2:$E$9</c:f>
              <c:numCache>
                <c:formatCode>0.0</c:formatCode>
                <c:ptCount val="8"/>
                <c:pt idx="0">
                  <c:v>83.75</c:v>
                </c:pt>
                <c:pt idx="1">
                  <c:v>88.32</c:v>
                </c:pt>
                <c:pt idx="2">
                  <c:v>90.82</c:v>
                </c:pt>
                <c:pt idx="3">
                  <c:v>91.460000000000008</c:v>
                </c:pt>
                <c:pt idx="4">
                  <c:v>91.57</c:v>
                </c:pt>
                <c:pt idx="5">
                  <c:v>91.5</c:v>
                </c:pt>
                <c:pt idx="6">
                  <c:v>95.15</c:v>
                </c:pt>
                <c:pt idx="7">
                  <c:v>96.35</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Planilha1!$D$2:$D$509</c15:f>
                <c15:dlblRangeCache>
                  <c:ptCount val="508"/>
                  <c:pt idx="0">
                    <c:v>16%</c:v>
                  </c:pt>
                  <c:pt idx="1">
                    <c:v>12%</c:v>
                  </c:pt>
                  <c:pt idx="2">
                    <c:v>9%</c:v>
                  </c:pt>
                  <c:pt idx="3">
                    <c:v>9%</c:v>
                  </c:pt>
                  <c:pt idx="4">
                    <c:v>8%</c:v>
                  </c:pt>
                  <c:pt idx="5">
                    <c:v>9%</c:v>
                  </c:pt>
                  <c:pt idx="6">
                    <c:v>5%</c:v>
                  </c:pt>
                  <c:pt idx="7">
                    <c:v>4%</c:v>
                  </c:pt>
                </c15:dlblRangeCache>
              </c15:datalabelsRange>
            </c:ext>
          </c:extLst>
        </c:ser>
        <c:ser>
          <c:idx val="4"/>
          <c:order val="4"/>
          <c:tx>
            <c:strRef>
              <c:f>Planilha1!$F$1</c:f>
              <c:strCache>
                <c:ptCount val="1"/>
                <c:pt idx="0">
                  <c:v>M</c:v>
                </c:pt>
              </c:strCache>
            </c:strRef>
          </c:tx>
          <c:spPr>
            <a:solidFill>
              <a:srgbClr val="87BC25"/>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Planilha1!$F$2:$F$9</c:f>
              <c:numCache>
                <c:formatCode>0"%"</c:formatCode>
                <c:ptCount val="8"/>
                <c:pt idx="0">
                  <c:v>10.9</c:v>
                </c:pt>
                <c:pt idx="1">
                  <c:v>8.61</c:v>
                </c:pt>
                <c:pt idx="2">
                  <c:v>6.59</c:v>
                </c:pt>
                <c:pt idx="3">
                  <c:v>6.43</c:v>
                </c:pt>
                <c:pt idx="4">
                  <c:v>6.1</c:v>
                </c:pt>
                <c:pt idx="5">
                  <c:v>5.25</c:v>
                </c:pt>
                <c:pt idx="6">
                  <c:v>5.76</c:v>
                </c:pt>
                <c:pt idx="7">
                  <c:v>2.94</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05F4B9B1-53CC-4985-BC9B-9DE107D96BB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921F579B-F5DF-4EF5-A345-49435467CC0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82BC92B6-76D2-47DF-95F0-1A22B1A8F0F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A654364-4EA0-4CE0-984B-E7DDCBDC0B1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B179F101-8121-4332-BEBF-19122E84A80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0EB4C54-00DB-4451-85A3-33238749281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5FB86BF1-94B2-4C68-8D73-609949295C5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7846E1D7-689B-48DE-AC40-5F3584332D6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Planilha1!$G$2:$G$9</c:f>
              <c:numCache>
                <c:formatCode>0.0</c:formatCode>
                <c:ptCount val="8"/>
                <c:pt idx="0">
                  <c:v>89.1</c:v>
                </c:pt>
                <c:pt idx="1">
                  <c:v>91.39</c:v>
                </c:pt>
                <c:pt idx="2">
                  <c:v>93.41</c:v>
                </c:pt>
                <c:pt idx="3">
                  <c:v>93.57</c:v>
                </c:pt>
                <c:pt idx="4">
                  <c:v>93.9</c:v>
                </c:pt>
                <c:pt idx="5">
                  <c:v>94.75</c:v>
                </c:pt>
                <c:pt idx="6">
                  <c:v>94.24</c:v>
                </c:pt>
                <c:pt idx="7">
                  <c:v>97.06</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Planilha1!$F$2:$F$9</c15:f>
                <c15:dlblRangeCache>
                  <c:ptCount val="8"/>
                  <c:pt idx="0">
                    <c:v>11%</c:v>
                  </c:pt>
                  <c:pt idx="1">
                    <c:v>9%</c:v>
                  </c:pt>
                  <c:pt idx="2">
                    <c:v>7%</c:v>
                  </c:pt>
                  <c:pt idx="3">
                    <c:v>6%</c:v>
                  </c:pt>
                  <c:pt idx="4">
                    <c:v>6%</c:v>
                  </c:pt>
                  <c:pt idx="5">
                    <c:v>5%</c:v>
                  </c:pt>
                  <c:pt idx="6">
                    <c:v>6%</c:v>
                  </c:pt>
                  <c:pt idx="7">
                    <c:v>3%</c:v>
                  </c:pt>
                </c15:dlblRangeCache>
              </c15:datalabelsRange>
            </c:ext>
          </c:extLst>
        </c:ser>
        <c:ser>
          <c:idx val="6"/>
          <c:order val="6"/>
          <c:tx>
            <c:strRef>
              <c:f>Planilha1!$H$1</c:f>
              <c:strCache>
                <c:ptCount val="1"/>
                <c:pt idx="0">
                  <c:v>X</c:v>
                </c:pt>
              </c:strCache>
            </c:strRef>
          </c:tx>
          <c:spPr>
            <a:solidFill>
              <a:srgbClr val="F9B002"/>
            </a:solidFill>
            <a:ln>
              <a:noFill/>
            </a:ln>
            <a:effectLst/>
          </c:spPr>
          <c:invertIfNegative val="0"/>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Planilha1!$H$2:$H$9</c:f>
              <c:numCache>
                <c:formatCode>0"%"</c:formatCode>
                <c:ptCount val="8"/>
                <c:pt idx="0">
                  <c:v>6.34</c:v>
                </c:pt>
                <c:pt idx="1">
                  <c:v>5.64</c:v>
                </c:pt>
                <c:pt idx="2">
                  <c:v>4.1399999999999997</c:v>
                </c:pt>
                <c:pt idx="3">
                  <c:v>4.91</c:v>
                </c:pt>
                <c:pt idx="4">
                  <c:v>5.14</c:v>
                </c:pt>
                <c:pt idx="5">
                  <c:v>3.72</c:v>
                </c:pt>
                <c:pt idx="6">
                  <c:v>5.08</c:v>
                </c:pt>
                <c:pt idx="7">
                  <c:v>2.11</c:v>
                </c:pt>
              </c:numCache>
            </c:numRef>
          </c:val>
          <c:extLst xmlns:c16r2="http://schemas.microsoft.com/office/drawing/2015/06/chart">
            <c:ext xmlns:c16="http://schemas.microsoft.com/office/drawing/2014/chart" uri="{C3380CC4-5D6E-409C-BE32-E72D297353CC}">
              <c16:uniqueId val="{00000018-A9F4-4838-8E34-B6D1C7955482}"/>
            </c:ext>
          </c:extLst>
        </c:ser>
        <c:ser>
          <c:idx val="7"/>
          <c:order val="7"/>
          <c:tx>
            <c:strRef>
              <c:f>Planilha1!$I$1</c:f>
              <c:strCache>
                <c:ptCount val="1"/>
                <c:pt idx="0">
                  <c:v>Coluna33</c:v>
                </c:pt>
              </c:strCache>
            </c:strRef>
          </c:tx>
          <c:spPr>
            <a:noFill/>
            <a:ln>
              <a:noFill/>
            </a:ln>
            <a:effectLst/>
          </c:spPr>
          <c:invertIfNegative val="0"/>
          <c:dLbls>
            <c:dLbl>
              <c:idx val="0"/>
              <c:tx>
                <c:rich>
                  <a:bodyPr/>
                  <a:lstStyle/>
                  <a:p>
                    <a:fld id="{12883E9F-B5FF-4714-B90E-F4B36630F51E}"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9-A9F4-4838-8E34-B6D1C7955482}"/>
                </c:ext>
                <c:ext xmlns:c15="http://schemas.microsoft.com/office/drawing/2012/chart" uri="{CE6537A1-D6FC-4f65-9D91-7224C49458BB}">
                  <c15:dlblFieldTable/>
                  <c15:showDataLabelsRange val="1"/>
                </c:ext>
              </c:extLst>
            </c:dLbl>
            <c:dLbl>
              <c:idx val="1"/>
              <c:tx>
                <c:rich>
                  <a:bodyPr/>
                  <a:lstStyle/>
                  <a:p>
                    <a:fld id="{F2F20ECB-BC5F-4E13-AC82-01867C28818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DA88AA2D-E208-42E7-9801-F20B8821BE0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2F877D0-5CD6-42D1-8CF8-A63D728C43A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0E472AD5-4748-4C54-B03F-EF578478A0E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CBDA616-31FB-4BFA-AD71-3A070B7CE90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C0879143-B8BE-4F2B-92BC-E0244D89F88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A274C451-8B86-4495-A03C-B8BB89074FF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Planilha1!$I$2:$I$9</c:f>
              <c:numCache>
                <c:formatCode>0.0</c:formatCode>
                <c:ptCount val="8"/>
                <c:pt idx="0">
                  <c:v>93.66</c:v>
                </c:pt>
                <c:pt idx="1">
                  <c:v>94.36</c:v>
                </c:pt>
                <c:pt idx="2">
                  <c:v>95.86</c:v>
                </c:pt>
                <c:pt idx="3">
                  <c:v>95.09</c:v>
                </c:pt>
                <c:pt idx="4">
                  <c:v>94.86</c:v>
                </c:pt>
                <c:pt idx="5">
                  <c:v>96.28</c:v>
                </c:pt>
                <c:pt idx="6">
                  <c:v>94.92</c:v>
                </c:pt>
                <c:pt idx="7">
                  <c:v>97.89</c:v>
                </c:pt>
              </c:numCache>
            </c:numRef>
          </c:val>
          <c:extLst xmlns:c16r2="http://schemas.microsoft.com/office/drawing/2015/06/chart">
            <c:ext xmlns:c16="http://schemas.microsoft.com/office/drawing/2014/chart" uri="{C3380CC4-5D6E-409C-BE32-E72D297353CC}">
              <c16:uniqueId val="{00000021-A9F4-4838-8E34-B6D1C7955482}"/>
            </c:ext>
            <c:ext xmlns:c15="http://schemas.microsoft.com/office/drawing/2012/chart" uri="{02D57815-91ED-43cb-92C2-25804820EDAC}">
              <c15:datalabelsRange>
                <c15:f>Planilha1!$H$2:$H$9</c15:f>
                <c15:dlblRangeCache>
                  <c:ptCount val="8"/>
                  <c:pt idx="0">
                    <c:v>6%</c:v>
                  </c:pt>
                  <c:pt idx="1">
                    <c:v>6%</c:v>
                  </c:pt>
                  <c:pt idx="2">
                    <c:v>4%</c:v>
                  </c:pt>
                  <c:pt idx="3">
                    <c:v>5%</c:v>
                  </c:pt>
                  <c:pt idx="4">
                    <c:v>5%</c:v>
                  </c:pt>
                  <c:pt idx="5">
                    <c:v>4%</c:v>
                  </c:pt>
                  <c:pt idx="6">
                    <c:v>5%</c:v>
                  </c:pt>
                  <c:pt idx="7">
                    <c:v>2%</c:v>
                  </c:pt>
                </c15:dlblRangeCache>
              </c15:datalabelsRange>
            </c:ext>
          </c:extLst>
        </c:ser>
        <c:ser>
          <c:idx val="8"/>
          <c:order val="8"/>
          <c:tx>
            <c:strRef>
              <c:f>Planilha1!$J$1</c:f>
              <c:strCache>
                <c:ptCount val="1"/>
                <c:pt idx="0">
                  <c:v>B</c:v>
                </c:pt>
              </c:strCache>
            </c:strRef>
          </c:tx>
          <c:spPr>
            <a:solidFill>
              <a:srgbClr val="7F7F7F"/>
            </a:solidFill>
            <a:ln>
              <a:noFill/>
            </a:ln>
            <a:effectLst/>
          </c:spPr>
          <c:invertIfNegative val="0"/>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Planilha1!$J$2:$J$9</c:f>
              <c:numCache>
                <c:formatCode>0"%"</c:formatCode>
                <c:ptCount val="8"/>
                <c:pt idx="0">
                  <c:v>3.85</c:v>
                </c:pt>
                <c:pt idx="1">
                  <c:v>4.78</c:v>
                </c:pt>
                <c:pt idx="2">
                  <c:v>3.8</c:v>
                </c:pt>
                <c:pt idx="3">
                  <c:v>3.42</c:v>
                </c:pt>
                <c:pt idx="4">
                  <c:v>3.33</c:v>
                </c:pt>
                <c:pt idx="5">
                  <c:v>2.31</c:v>
                </c:pt>
                <c:pt idx="6">
                  <c:v>4.1399999999999997</c:v>
                </c:pt>
                <c:pt idx="7">
                  <c:v>1.69</c:v>
                </c:pt>
              </c:numCache>
            </c:numRef>
          </c:val>
          <c:extLst xmlns:c16r2="http://schemas.microsoft.com/office/drawing/2015/06/chart">
            <c:ext xmlns:c16="http://schemas.microsoft.com/office/drawing/2014/chart" uri="{C3380CC4-5D6E-409C-BE32-E72D297353CC}">
              <c16:uniqueId val="{00000022-A9F4-4838-8E34-B6D1C7955482}"/>
            </c:ext>
          </c:extLst>
        </c:ser>
        <c:ser>
          <c:idx val="9"/>
          <c:order val="9"/>
          <c:tx>
            <c:strRef>
              <c:f>Planilha1!$K$1</c:f>
              <c:strCache>
                <c:ptCount val="1"/>
                <c:pt idx="0">
                  <c:v>Coluna333</c:v>
                </c:pt>
              </c:strCache>
            </c:strRef>
          </c:tx>
          <c:spPr>
            <a:noFill/>
            <a:ln>
              <a:noFill/>
            </a:ln>
            <a:effectLst/>
          </c:spPr>
          <c:invertIfNegative val="0"/>
          <c:dLbls>
            <c:dLbl>
              <c:idx val="0"/>
              <c:tx>
                <c:rich>
                  <a:bodyPr/>
                  <a:lstStyle/>
                  <a:p>
                    <a:fld id="{8F2BE3D8-958A-46F8-9449-1E90B1E562B7}"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3-A9F4-4838-8E34-B6D1C7955482}"/>
                </c:ext>
                <c:ext xmlns:c15="http://schemas.microsoft.com/office/drawing/2012/chart" uri="{CE6537A1-D6FC-4f65-9D91-7224C49458BB}">
                  <c15:dlblFieldTable/>
                  <c15:showDataLabelsRange val="1"/>
                </c:ext>
              </c:extLst>
            </c:dLbl>
            <c:dLbl>
              <c:idx val="1"/>
              <c:tx>
                <c:rich>
                  <a:bodyPr/>
                  <a:lstStyle/>
                  <a:p>
                    <a:fld id="{3A31E431-61A3-49F5-AC67-2F28C43FF4C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130ED92-57B0-42A7-B860-95BE3696A51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F946B03-1322-4EEF-A6A1-2955E641312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0B9F6010-BF65-4801-AEAE-7551FE7CB75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AA6A2DB7-F21C-464D-9754-F7ECF69833E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E77D026-9256-4808-BC9F-94AE34773ED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8EFFB66-C195-44C0-8632-5E5FEAD7FEC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Planilha1!$K$2:$K$9</c:f>
              <c:numCache>
                <c:formatCode>0.0</c:formatCode>
                <c:ptCount val="8"/>
                <c:pt idx="0">
                  <c:v>96.15</c:v>
                </c:pt>
                <c:pt idx="1">
                  <c:v>95.22</c:v>
                </c:pt>
                <c:pt idx="2">
                  <c:v>96.2</c:v>
                </c:pt>
                <c:pt idx="3">
                  <c:v>96.58</c:v>
                </c:pt>
                <c:pt idx="4">
                  <c:v>96.67</c:v>
                </c:pt>
                <c:pt idx="5">
                  <c:v>97.69</c:v>
                </c:pt>
                <c:pt idx="6">
                  <c:v>95.86</c:v>
                </c:pt>
                <c:pt idx="7">
                  <c:v>98.31</c:v>
                </c:pt>
              </c:numCache>
            </c:numRef>
          </c:val>
          <c:extLst xmlns:c16r2="http://schemas.microsoft.com/office/drawing/2015/06/chart">
            <c:ext xmlns:c16="http://schemas.microsoft.com/office/drawing/2014/chart" uri="{C3380CC4-5D6E-409C-BE32-E72D297353CC}">
              <c16:uniqueId val="{0000002B-A9F4-4838-8E34-B6D1C7955482}"/>
            </c:ext>
            <c:ext xmlns:c15="http://schemas.microsoft.com/office/drawing/2012/chart" uri="{02D57815-91ED-43cb-92C2-25804820EDAC}">
              <c15:datalabelsRange>
                <c15:f>Planilha1!$J$2:$J$9</c15:f>
                <c15:dlblRangeCache>
                  <c:ptCount val="8"/>
                  <c:pt idx="0">
                    <c:v>4%</c:v>
                  </c:pt>
                  <c:pt idx="1">
                    <c:v>5%</c:v>
                  </c:pt>
                  <c:pt idx="2">
                    <c:v>4%</c:v>
                  </c:pt>
                  <c:pt idx="3">
                    <c:v>3%</c:v>
                  </c:pt>
                  <c:pt idx="4">
                    <c:v>3%</c:v>
                  </c:pt>
                  <c:pt idx="5">
                    <c:v>2%</c:v>
                  </c:pt>
                  <c:pt idx="6">
                    <c:v>4%</c:v>
                  </c:pt>
                  <c:pt idx="7">
                    <c:v>2%</c:v>
                  </c:pt>
                </c15:dlblRangeCache>
              </c15:datalabelsRange>
            </c:ext>
          </c:extLst>
        </c:ser>
        <c:dLbls>
          <c:showLegendKey val="0"/>
          <c:showVal val="0"/>
          <c:showCatName val="0"/>
          <c:showSerName val="0"/>
          <c:showPercent val="0"/>
          <c:showBubbleSize val="0"/>
        </c:dLbls>
        <c:gapWidth val="50"/>
        <c:overlap val="100"/>
        <c:axId val="-1665766944"/>
        <c:axId val="-1665766400"/>
      </c:barChart>
      <c:catAx>
        <c:axId val="-1665766944"/>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665766400"/>
        <c:crosses val="autoZero"/>
        <c:auto val="1"/>
        <c:lblAlgn val="ctr"/>
        <c:lblOffset val="100"/>
        <c:noMultiLvlLbl val="0"/>
      </c:catAx>
      <c:valAx>
        <c:axId val="-1665766400"/>
        <c:scaling>
          <c:orientation val="minMax"/>
          <c:max val="5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665766944"/>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20.62</c:v>
                </c:pt>
                <c:pt idx="1">
                  <c:v>79.38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3BFD7"/>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29.25</c:v>
                </c:pt>
                <c:pt idx="1">
                  <c:v>70.75</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87BC25"/>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22.9</c:v>
                </c:pt>
                <c:pt idx="1">
                  <c:v>77.099999999999994</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9B002"/>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16.22</c:v>
                </c:pt>
                <c:pt idx="1">
                  <c:v>83.78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7F7F7F"/>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10.8</c:v>
                </c:pt>
                <c:pt idx="1">
                  <c:v>89.2</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0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5372992536138887"/>
          <c:h val="0.93791111111111114"/>
        </c:manualLayout>
      </c:layout>
      <c:barChart>
        <c:barDir val="bar"/>
        <c:grouping val="stacked"/>
        <c:varyColors val="0"/>
        <c:ser>
          <c:idx val="0"/>
          <c:order val="0"/>
          <c:tx>
            <c:strRef>
              <c:f>Planilha1!$B$1</c:f>
              <c:strCache>
                <c:ptCount val="1"/>
                <c:pt idx="0">
                  <c:v>População</c:v>
                </c:pt>
              </c:strCache>
            </c:strRef>
          </c:tx>
          <c:spPr>
            <a:solidFill>
              <a:srgbClr val="0070C0"/>
            </a:solidFill>
            <a:ln>
              <a:noFill/>
            </a:ln>
            <a:effectLst/>
          </c:spPr>
          <c:invertIfNegative val="0"/>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Planilha1!$B$2:$B$11</c:f>
              <c:numCache>
                <c:formatCode>0"%"</c:formatCode>
                <c:ptCount val="10"/>
                <c:pt idx="0">
                  <c:v>15.02</c:v>
                </c:pt>
                <c:pt idx="1">
                  <c:v>7.06</c:v>
                </c:pt>
                <c:pt idx="2">
                  <c:v>5.45</c:v>
                </c:pt>
                <c:pt idx="3">
                  <c:v>5.25</c:v>
                </c:pt>
                <c:pt idx="4">
                  <c:v>4.8499999999999996</c:v>
                </c:pt>
                <c:pt idx="5">
                  <c:v>4.54</c:v>
                </c:pt>
                <c:pt idx="6">
                  <c:v>3.72</c:v>
                </c:pt>
                <c:pt idx="7">
                  <c:v>3.54</c:v>
                </c:pt>
                <c:pt idx="8">
                  <c:v>1.17</c:v>
                </c:pt>
                <c:pt idx="9">
                  <c:v>0.97</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3DBB4614-EF39-424B-8A43-A3F0B455F2A5}"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C27B-4DAF-84F4-B292018F41CE}"/>
                </c:ext>
                <c:ext xmlns:c15="http://schemas.microsoft.com/office/drawing/2012/chart" uri="{CE6537A1-D6FC-4f65-9D91-7224C49458BB}">
                  <c15:dlblFieldTable/>
                  <c15:showDataLabelsRange val="1"/>
                </c:ext>
              </c:extLst>
            </c:dLbl>
            <c:dLbl>
              <c:idx val="1"/>
              <c:tx>
                <c:rich>
                  <a:bodyPr/>
                  <a:lstStyle/>
                  <a:p>
                    <a:fld id="{53696C78-B041-452C-8A15-219655A8968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973A6ED7-B7A2-4CDC-9852-EA7222FC93E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E7C77CBB-475E-43F5-AE4E-02C604993A9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223E9B4-0DE3-454B-9CF9-2A45B965C4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886B8DF-CF09-47D4-9DF3-4CDCCB00935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2E50F477-D816-47D4-B9CF-B94347FFABE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0578C36-FC47-4C4E-97DF-CED2E90C8BF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4FAC736D-0702-4166-90EB-C560BCE013F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0CBC23D1-A1DE-4522-BA77-06132010683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Planilha1!$C$2:$C$11</c:f>
              <c:numCache>
                <c:formatCode>0.0</c:formatCode>
                <c:ptCount val="10"/>
                <c:pt idx="0">
                  <c:v>84.98</c:v>
                </c:pt>
                <c:pt idx="1">
                  <c:v>92.94</c:v>
                </c:pt>
                <c:pt idx="2">
                  <c:v>94.55</c:v>
                </c:pt>
                <c:pt idx="3">
                  <c:v>94.75</c:v>
                </c:pt>
                <c:pt idx="4">
                  <c:v>95.15</c:v>
                </c:pt>
                <c:pt idx="5">
                  <c:v>95.46</c:v>
                </c:pt>
                <c:pt idx="6">
                  <c:v>96.28</c:v>
                </c:pt>
                <c:pt idx="7">
                  <c:v>96.46</c:v>
                </c:pt>
                <c:pt idx="8">
                  <c:v>98.83</c:v>
                </c:pt>
                <c:pt idx="9">
                  <c:v>99.03</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Planilha1!$B$2:$B$11</c15:f>
                <c15:dlblRangeCache>
                  <c:ptCount val="10"/>
                  <c:pt idx="0">
                    <c:v>15%</c:v>
                  </c:pt>
                  <c:pt idx="1">
                    <c:v>7%</c:v>
                  </c:pt>
                  <c:pt idx="2">
                    <c:v>5%</c:v>
                  </c:pt>
                  <c:pt idx="3">
                    <c:v>5%</c:v>
                  </c:pt>
                  <c:pt idx="4">
                    <c:v>5%</c:v>
                  </c:pt>
                  <c:pt idx="5">
                    <c:v>5%</c:v>
                  </c:pt>
                  <c:pt idx="6">
                    <c:v>4%</c:v>
                  </c:pt>
                  <c:pt idx="7">
                    <c:v>4%</c:v>
                  </c:pt>
                  <c:pt idx="8">
                    <c:v>1%</c:v>
                  </c:pt>
                  <c:pt idx="9">
                    <c:v>1%</c:v>
                  </c:pt>
                </c15:dlblRangeCache>
              </c15:datalabelsRange>
            </c:ext>
          </c:extLst>
        </c:ser>
        <c:ser>
          <c:idx val="2"/>
          <c:order val="2"/>
          <c:tx>
            <c:strRef>
              <c:f>Planilha1!$D$1</c:f>
              <c:strCache>
                <c:ptCount val="1"/>
                <c:pt idx="0">
                  <c:v>Z</c:v>
                </c:pt>
              </c:strCache>
            </c:strRef>
          </c:tx>
          <c:spPr>
            <a:solidFill>
              <a:srgbClr val="03BFD7"/>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Planilha1!$D$2:$D$11</c:f>
              <c:numCache>
                <c:formatCode>0"%"</c:formatCode>
                <c:ptCount val="10"/>
                <c:pt idx="0">
                  <c:v>17.7</c:v>
                </c:pt>
                <c:pt idx="1">
                  <c:v>8.34</c:v>
                </c:pt>
                <c:pt idx="2">
                  <c:v>5.15</c:v>
                </c:pt>
                <c:pt idx="3">
                  <c:v>4.59</c:v>
                </c:pt>
                <c:pt idx="4">
                  <c:v>4.67</c:v>
                </c:pt>
                <c:pt idx="5">
                  <c:v>4.7699999999999996</c:v>
                </c:pt>
                <c:pt idx="6">
                  <c:v>3.77</c:v>
                </c:pt>
                <c:pt idx="7">
                  <c:v>4.6399999999999997</c:v>
                </c:pt>
                <c:pt idx="8">
                  <c:v>1.1100000000000001</c:v>
                </c:pt>
                <c:pt idx="9">
                  <c:v>0.82</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DF042C52-D658-44A4-9E0D-D3ED0122713A}"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A-C27B-4DAF-84F4-B292018F41CE}"/>
                </c:ext>
                <c:ext xmlns:c15="http://schemas.microsoft.com/office/drawing/2012/chart" uri="{CE6537A1-D6FC-4f65-9D91-7224C49458BB}">
                  <c15:dlblFieldTable/>
                  <c15:showDataLabelsRange val="1"/>
                </c:ext>
              </c:extLst>
            </c:dLbl>
            <c:dLbl>
              <c:idx val="1"/>
              <c:tx>
                <c:rich>
                  <a:bodyPr/>
                  <a:lstStyle/>
                  <a:p>
                    <a:fld id="{24846367-DA16-48D0-A10A-952786475C6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D369B51-B8AA-4C2E-80CD-2863224970A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F5FD8AD0-0999-4D2C-8687-A842B6B3D1C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A358270F-DF19-47F2-AC06-8D7B34C4B5C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CCA94348-8B71-4CFB-B986-B74169CD04D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7C35D79C-1C2B-434A-B0EB-AFC7255092A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75BA5B9-A76B-40C9-B964-EFC4FFBC392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7EA3B3BD-63FA-463E-845B-73A780E59DD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5ABEF6E3-78A2-450F-9E0C-9D2B4C87BB2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Planilha1!$E$2:$E$11</c:f>
              <c:numCache>
                <c:formatCode>0.0</c:formatCode>
                <c:ptCount val="10"/>
                <c:pt idx="0">
                  <c:v>82.3</c:v>
                </c:pt>
                <c:pt idx="1">
                  <c:v>91.66</c:v>
                </c:pt>
                <c:pt idx="2">
                  <c:v>94.85</c:v>
                </c:pt>
                <c:pt idx="3">
                  <c:v>95.41</c:v>
                </c:pt>
                <c:pt idx="4">
                  <c:v>95.33</c:v>
                </c:pt>
                <c:pt idx="5">
                  <c:v>95.23</c:v>
                </c:pt>
                <c:pt idx="6">
                  <c:v>96.23</c:v>
                </c:pt>
                <c:pt idx="7">
                  <c:v>95.36</c:v>
                </c:pt>
                <c:pt idx="8">
                  <c:v>98.89</c:v>
                </c:pt>
                <c:pt idx="9">
                  <c:v>99.18</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Planilha1!$D$2:$D$509</c15:f>
                <c15:dlblRangeCache>
                  <c:ptCount val="508"/>
                  <c:pt idx="0">
                    <c:v>18%</c:v>
                  </c:pt>
                  <c:pt idx="1">
                    <c:v>8%</c:v>
                  </c:pt>
                  <c:pt idx="2">
                    <c:v>5%</c:v>
                  </c:pt>
                  <c:pt idx="3">
                    <c:v>5%</c:v>
                  </c:pt>
                  <c:pt idx="4">
                    <c:v>5%</c:v>
                  </c:pt>
                  <c:pt idx="5">
                    <c:v>5%</c:v>
                  </c:pt>
                  <c:pt idx="6">
                    <c:v>4%</c:v>
                  </c:pt>
                  <c:pt idx="7">
                    <c:v>5%</c:v>
                  </c:pt>
                  <c:pt idx="8">
                    <c:v>1%</c:v>
                  </c:pt>
                  <c:pt idx="9">
                    <c:v>1%</c:v>
                  </c:pt>
                </c15:dlblRangeCache>
              </c15:datalabelsRange>
            </c:ext>
          </c:extLst>
        </c:ser>
        <c:ser>
          <c:idx val="4"/>
          <c:order val="4"/>
          <c:tx>
            <c:strRef>
              <c:f>Planilha1!$F$1</c:f>
              <c:strCache>
                <c:ptCount val="1"/>
                <c:pt idx="0">
                  <c:v>M</c:v>
                </c:pt>
              </c:strCache>
            </c:strRef>
          </c:tx>
          <c:spPr>
            <a:solidFill>
              <a:srgbClr val="87BC25"/>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Planilha1!$F$2:$F$11</c:f>
              <c:numCache>
                <c:formatCode>0"%"</c:formatCode>
                <c:ptCount val="10"/>
                <c:pt idx="0">
                  <c:v>18.53</c:v>
                </c:pt>
                <c:pt idx="1">
                  <c:v>8.07</c:v>
                </c:pt>
                <c:pt idx="2">
                  <c:v>7.03</c:v>
                </c:pt>
                <c:pt idx="3">
                  <c:v>6.9</c:v>
                </c:pt>
                <c:pt idx="4">
                  <c:v>5.49</c:v>
                </c:pt>
                <c:pt idx="5">
                  <c:v>5.4</c:v>
                </c:pt>
                <c:pt idx="6">
                  <c:v>3.75</c:v>
                </c:pt>
                <c:pt idx="7">
                  <c:v>4.47</c:v>
                </c:pt>
                <c:pt idx="8">
                  <c:v>1.04</c:v>
                </c:pt>
                <c:pt idx="9">
                  <c:v>1.1499999999999999</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222204AE-109F-4AEF-BBF6-D0CCD8F76E5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ED493635-0343-4165-8C0F-E2DF964E641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B872D8FB-6F90-4481-AF48-9C0F63AEA63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3C57F609-0E8F-4C5E-8E32-247C850681A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ECC63FAF-A8A9-4433-9A1A-2A0A8ACD59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A5A2A1E-DF85-42EA-B898-1E233348F5E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5DC871B-2A7B-46A8-8828-F4FB7B696A1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554D4BB1-8741-43C9-A070-E85454C56D1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FB46BA66-507E-4A86-9F61-6AFBDB590D0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DE26AFB8-0819-4F2A-9102-E82FB98DE83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Planilha1!$G$2:$G$11</c:f>
              <c:numCache>
                <c:formatCode>0.0</c:formatCode>
                <c:ptCount val="10"/>
                <c:pt idx="0">
                  <c:v>81.47</c:v>
                </c:pt>
                <c:pt idx="1">
                  <c:v>91.93</c:v>
                </c:pt>
                <c:pt idx="2">
                  <c:v>92.97</c:v>
                </c:pt>
                <c:pt idx="3">
                  <c:v>93.1</c:v>
                </c:pt>
                <c:pt idx="4">
                  <c:v>94.51</c:v>
                </c:pt>
                <c:pt idx="5">
                  <c:v>94.6</c:v>
                </c:pt>
                <c:pt idx="6">
                  <c:v>96.25</c:v>
                </c:pt>
                <c:pt idx="7">
                  <c:v>95.53</c:v>
                </c:pt>
                <c:pt idx="8">
                  <c:v>98.96</c:v>
                </c:pt>
                <c:pt idx="9">
                  <c:v>98.85</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Planilha1!$F$2:$F$11</c15:f>
                <c15:dlblRangeCache>
                  <c:ptCount val="10"/>
                  <c:pt idx="0">
                    <c:v>19%</c:v>
                  </c:pt>
                  <c:pt idx="1">
                    <c:v>8%</c:v>
                  </c:pt>
                  <c:pt idx="2">
                    <c:v>7%</c:v>
                  </c:pt>
                  <c:pt idx="3">
                    <c:v>7%</c:v>
                  </c:pt>
                  <c:pt idx="4">
                    <c:v>5%</c:v>
                  </c:pt>
                  <c:pt idx="5">
                    <c:v>5%</c:v>
                  </c:pt>
                  <c:pt idx="6">
                    <c:v>4%</c:v>
                  </c:pt>
                  <c:pt idx="7">
                    <c:v>4%</c:v>
                  </c:pt>
                  <c:pt idx="8">
                    <c:v>1%</c:v>
                  </c:pt>
                  <c:pt idx="9">
                    <c:v>1%</c:v>
                  </c:pt>
                </c15:dlblRangeCache>
              </c15:datalabelsRange>
            </c:ext>
          </c:extLst>
        </c:ser>
        <c:ser>
          <c:idx val="6"/>
          <c:order val="6"/>
          <c:tx>
            <c:strRef>
              <c:f>Planilha1!$H$1</c:f>
              <c:strCache>
                <c:ptCount val="1"/>
                <c:pt idx="0">
                  <c:v>X</c:v>
                </c:pt>
              </c:strCache>
            </c:strRef>
          </c:tx>
          <c:spPr>
            <a:solidFill>
              <a:srgbClr val="F9B002"/>
            </a:solidFill>
            <a:ln>
              <a:noFill/>
            </a:ln>
            <a:effectLst/>
          </c:spPr>
          <c:invertIfNegative val="0"/>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Planilha1!$H$2:$H$11</c:f>
              <c:numCache>
                <c:formatCode>0"%"</c:formatCode>
                <c:ptCount val="10"/>
                <c:pt idx="0">
                  <c:v>12.98</c:v>
                </c:pt>
                <c:pt idx="1">
                  <c:v>6.95</c:v>
                </c:pt>
                <c:pt idx="2">
                  <c:v>5.14</c:v>
                </c:pt>
                <c:pt idx="3">
                  <c:v>4.83</c:v>
                </c:pt>
                <c:pt idx="4">
                  <c:v>4.76</c:v>
                </c:pt>
                <c:pt idx="5">
                  <c:v>4.58</c:v>
                </c:pt>
                <c:pt idx="6">
                  <c:v>3.85</c:v>
                </c:pt>
                <c:pt idx="7">
                  <c:v>2.59</c:v>
                </c:pt>
                <c:pt idx="8">
                  <c:v>0.82</c:v>
                </c:pt>
                <c:pt idx="9">
                  <c:v>0.44</c:v>
                </c:pt>
              </c:numCache>
            </c:numRef>
          </c:val>
          <c:extLst xmlns:c16r2="http://schemas.microsoft.com/office/drawing/2015/06/chart">
            <c:ext xmlns:c16="http://schemas.microsoft.com/office/drawing/2014/chart" uri="{C3380CC4-5D6E-409C-BE32-E72D297353CC}">
              <c16:uniqueId val="{0000001E-89F2-434F-9457-3B52525BF9FC}"/>
            </c:ext>
          </c:extLst>
        </c:ser>
        <c:ser>
          <c:idx val="7"/>
          <c:order val="7"/>
          <c:tx>
            <c:strRef>
              <c:f>Planilha1!$I$1</c:f>
              <c:strCache>
                <c:ptCount val="1"/>
                <c:pt idx="0">
                  <c:v>Coluna33</c:v>
                </c:pt>
              </c:strCache>
            </c:strRef>
          </c:tx>
          <c:spPr>
            <a:noFill/>
            <a:ln>
              <a:noFill/>
            </a:ln>
            <a:effectLst/>
          </c:spPr>
          <c:invertIfNegative val="0"/>
          <c:dLbls>
            <c:dLbl>
              <c:idx val="0"/>
              <c:tx>
                <c:rich>
                  <a:bodyPr/>
                  <a:lstStyle/>
                  <a:p>
                    <a:fld id="{69B619E3-007F-4C27-B752-8828D8BACBA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F-89F2-434F-9457-3B52525BF9FC}"/>
                </c:ext>
                <c:ext xmlns:c15="http://schemas.microsoft.com/office/drawing/2012/chart" uri="{CE6537A1-D6FC-4f65-9D91-7224C49458BB}">
                  <c15:dlblFieldTable/>
                  <c15:showDataLabelsRange val="1"/>
                </c:ext>
              </c:extLst>
            </c:dLbl>
            <c:dLbl>
              <c:idx val="1"/>
              <c:tx>
                <c:rich>
                  <a:bodyPr/>
                  <a:lstStyle/>
                  <a:p>
                    <a:fld id="{C74BF023-126F-45D4-A013-EB8914C3172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D2433594-BBE0-4CB2-B879-985D8F732DF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AD45DF36-123D-4AC9-B748-038075CEA7C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FF0DEF2-CB1C-4F9E-85E4-F647C2FA9A2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5B2AABA2-D111-4A67-9A5C-A571DF5A1FF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0B0AF864-6833-4E88-919F-B6EFD2312F2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A1E624AA-1782-4469-B4A8-5FF436004CC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53876604-AC59-49E8-B87B-1E27A4051FD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FDE2B333-F3FA-47C1-BC8C-3501F2C6CCC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Planilha1!$I$2:$I$11</c:f>
              <c:numCache>
                <c:formatCode>0.0</c:formatCode>
                <c:ptCount val="10"/>
                <c:pt idx="0">
                  <c:v>87.02</c:v>
                </c:pt>
                <c:pt idx="1">
                  <c:v>93.05</c:v>
                </c:pt>
                <c:pt idx="2">
                  <c:v>94.86</c:v>
                </c:pt>
                <c:pt idx="3">
                  <c:v>95.17</c:v>
                </c:pt>
                <c:pt idx="4">
                  <c:v>95.24</c:v>
                </c:pt>
                <c:pt idx="5">
                  <c:v>95.42</c:v>
                </c:pt>
                <c:pt idx="6">
                  <c:v>96.15</c:v>
                </c:pt>
                <c:pt idx="7">
                  <c:v>97.41</c:v>
                </c:pt>
                <c:pt idx="8">
                  <c:v>99.18</c:v>
                </c:pt>
                <c:pt idx="9">
                  <c:v>99.56</c:v>
                </c:pt>
              </c:numCache>
            </c:numRef>
          </c:val>
          <c:extLst xmlns:c16r2="http://schemas.microsoft.com/office/drawing/2015/06/chart">
            <c:ext xmlns:c16="http://schemas.microsoft.com/office/drawing/2014/chart" uri="{C3380CC4-5D6E-409C-BE32-E72D297353CC}">
              <c16:uniqueId val="{00000029-89F2-434F-9457-3B52525BF9FC}"/>
            </c:ext>
            <c:ext xmlns:c15="http://schemas.microsoft.com/office/drawing/2012/chart" uri="{02D57815-91ED-43cb-92C2-25804820EDAC}">
              <c15:datalabelsRange>
                <c15:f>Planilha1!$H$2:$H$11</c15:f>
                <c15:dlblRangeCache>
                  <c:ptCount val="10"/>
                  <c:pt idx="0">
                    <c:v>13%</c:v>
                  </c:pt>
                  <c:pt idx="1">
                    <c:v>7%</c:v>
                  </c:pt>
                  <c:pt idx="2">
                    <c:v>5%</c:v>
                  </c:pt>
                  <c:pt idx="3">
                    <c:v>5%</c:v>
                  </c:pt>
                  <c:pt idx="4">
                    <c:v>5%</c:v>
                  </c:pt>
                  <c:pt idx="5">
                    <c:v>5%</c:v>
                  </c:pt>
                  <c:pt idx="6">
                    <c:v>4%</c:v>
                  </c:pt>
                  <c:pt idx="7">
                    <c:v>3%</c:v>
                  </c:pt>
                  <c:pt idx="8">
                    <c:v>1%</c:v>
                  </c:pt>
                  <c:pt idx="9">
                    <c:v>0%</c:v>
                  </c:pt>
                </c15:dlblRangeCache>
              </c15:datalabelsRange>
            </c:ext>
          </c:extLst>
        </c:ser>
        <c:ser>
          <c:idx val="8"/>
          <c:order val="8"/>
          <c:tx>
            <c:strRef>
              <c:f>Planilha1!$J$1</c:f>
              <c:strCache>
                <c:ptCount val="1"/>
                <c:pt idx="0">
                  <c:v>B</c:v>
                </c:pt>
              </c:strCache>
            </c:strRef>
          </c:tx>
          <c:spPr>
            <a:solidFill>
              <a:srgbClr val="7F7F7F"/>
            </a:solidFill>
            <a:ln>
              <a:noFill/>
            </a:ln>
            <a:effectLst/>
          </c:spPr>
          <c:invertIfNegative val="0"/>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Planilha1!$J$2:$J$11</c:f>
              <c:numCache>
                <c:formatCode>0"%"</c:formatCode>
                <c:ptCount val="10"/>
                <c:pt idx="0">
                  <c:v>7.97</c:v>
                </c:pt>
                <c:pt idx="1">
                  <c:v>3.01</c:v>
                </c:pt>
                <c:pt idx="2">
                  <c:v>3.55</c:v>
                </c:pt>
                <c:pt idx="3">
                  <c:v>4.1500000000000004</c:v>
                </c:pt>
                <c:pt idx="4">
                  <c:v>4.12</c:v>
                </c:pt>
                <c:pt idx="5">
                  <c:v>2.34</c:v>
                </c:pt>
                <c:pt idx="6">
                  <c:v>3.25</c:v>
                </c:pt>
                <c:pt idx="7">
                  <c:v>1.88</c:v>
                </c:pt>
                <c:pt idx="8">
                  <c:v>2.33</c:v>
                </c:pt>
                <c:pt idx="9">
                  <c:v>2.06</c:v>
                </c:pt>
              </c:numCache>
            </c:numRef>
          </c:val>
          <c:extLst xmlns:c16r2="http://schemas.microsoft.com/office/drawing/2015/06/chart">
            <c:ext xmlns:c16="http://schemas.microsoft.com/office/drawing/2014/chart" uri="{C3380CC4-5D6E-409C-BE32-E72D297353CC}">
              <c16:uniqueId val="{0000002A-89F2-434F-9457-3B52525BF9FC}"/>
            </c:ext>
          </c:extLst>
        </c:ser>
        <c:ser>
          <c:idx val="9"/>
          <c:order val="9"/>
          <c:tx>
            <c:strRef>
              <c:f>Planilha1!$K$1</c:f>
              <c:strCache>
                <c:ptCount val="1"/>
                <c:pt idx="0">
                  <c:v>Coluna333</c:v>
                </c:pt>
              </c:strCache>
            </c:strRef>
          </c:tx>
          <c:spPr>
            <a:noFill/>
            <a:ln>
              <a:noFill/>
            </a:ln>
            <a:effectLst/>
          </c:spPr>
          <c:invertIfNegative val="0"/>
          <c:dLbls>
            <c:dLbl>
              <c:idx val="0"/>
              <c:tx>
                <c:rich>
                  <a:bodyPr/>
                  <a:lstStyle/>
                  <a:p>
                    <a:fld id="{7D237BDC-2393-48CC-9298-71D682CE2A3B}"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B-89F2-434F-9457-3B52525BF9FC}"/>
                </c:ext>
                <c:ext xmlns:c15="http://schemas.microsoft.com/office/drawing/2012/chart" uri="{CE6537A1-D6FC-4f65-9D91-7224C49458BB}">
                  <c15:dlblFieldTable/>
                  <c15:showDataLabelsRange val="1"/>
                </c:ext>
              </c:extLst>
            </c:dLbl>
            <c:dLbl>
              <c:idx val="1"/>
              <c:tx>
                <c:rich>
                  <a:bodyPr/>
                  <a:lstStyle/>
                  <a:p>
                    <a:fld id="{BD28B120-1C50-4141-9F2F-2B22A50D208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05DFD05A-973A-48C1-802E-CD486E42A05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52D07169-6B95-4A04-8419-CFBBFBCB062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347F763-EBD5-4981-90FE-E369F35CA1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9CD34C86-87C9-4505-B2F7-17EDB3A9AA9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31C313F-CD8B-4B7E-85A1-63AFA9EEF6C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DC68A2F7-1218-4B02-B0CA-00BC75691FF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B11E9F33-C658-4CFC-9A42-90A0806E58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6E94F537-2ED8-415E-827C-385F5A23EB8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Planilha1!$K$2:$K$11</c:f>
              <c:numCache>
                <c:formatCode>0.0</c:formatCode>
                <c:ptCount val="10"/>
                <c:pt idx="0">
                  <c:v>92.03</c:v>
                </c:pt>
                <c:pt idx="1">
                  <c:v>96.99</c:v>
                </c:pt>
                <c:pt idx="2">
                  <c:v>96.45</c:v>
                </c:pt>
                <c:pt idx="3">
                  <c:v>95.85</c:v>
                </c:pt>
                <c:pt idx="4">
                  <c:v>95.88</c:v>
                </c:pt>
                <c:pt idx="5">
                  <c:v>97.66</c:v>
                </c:pt>
                <c:pt idx="6">
                  <c:v>96.75</c:v>
                </c:pt>
                <c:pt idx="7">
                  <c:v>98.12</c:v>
                </c:pt>
                <c:pt idx="8">
                  <c:v>97.67</c:v>
                </c:pt>
                <c:pt idx="9">
                  <c:v>97.94</c:v>
                </c:pt>
              </c:numCache>
            </c:numRef>
          </c:val>
          <c:extLst xmlns:c16r2="http://schemas.microsoft.com/office/drawing/2015/06/chart">
            <c:ext xmlns:c16="http://schemas.microsoft.com/office/drawing/2014/chart" uri="{C3380CC4-5D6E-409C-BE32-E72D297353CC}">
              <c16:uniqueId val="{00000035-89F2-434F-9457-3B52525BF9FC}"/>
            </c:ext>
            <c:ext xmlns:c15="http://schemas.microsoft.com/office/drawing/2012/chart" uri="{02D57815-91ED-43cb-92C2-25804820EDAC}">
              <c15:datalabelsRange>
                <c15:f>Planilha1!$J$2:$J$11</c15:f>
                <c15:dlblRangeCache>
                  <c:ptCount val="10"/>
                  <c:pt idx="0">
                    <c:v>8%</c:v>
                  </c:pt>
                  <c:pt idx="1">
                    <c:v>3%</c:v>
                  </c:pt>
                  <c:pt idx="2">
                    <c:v>4%</c:v>
                  </c:pt>
                  <c:pt idx="3">
                    <c:v>4%</c:v>
                  </c:pt>
                  <c:pt idx="4">
                    <c:v>4%</c:v>
                  </c:pt>
                  <c:pt idx="5">
                    <c:v>2%</c:v>
                  </c:pt>
                  <c:pt idx="6">
                    <c:v>3%</c:v>
                  </c:pt>
                  <c:pt idx="7">
                    <c:v>2%</c:v>
                  </c:pt>
                  <c:pt idx="8">
                    <c:v>2%</c:v>
                  </c:pt>
                  <c:pt idx="9">
                    <c:v>2%</c:v>
                  </c:pt>
                </c15:dlblRangeCache>
              </c15:datalabelsRange>
            </c:ext>
          </c:extLst>
        </c:ser>
        <c:dLbls>
          <c:showLegendKey val="0"/>
          <c:showVal val="0"/>
          <c:showCatName val="0"/>
          <c:showSerName val="0"/>
          <c:showPercent val="0"/>
          <c:showBubbleSize val="0"/>
        </c:dLbls>
        <c:gapWidth val="50"/>
        <c:overlap val="100"/>
        <c:axId val="-1665765856"/>
        <c:axId val="-1665759328"/>
      </c:barChart>
      <c:catAx>
        <c:axId val="-1665765856"/>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665759328"/>
        <c:crosses val="autoZero"/>
        <c:auto val="1"/>
        <c:lblAlgn val="ctr"/>
        <c:lblOffset val="100"/>
        <c:noMultiLvlLbl val="0"/>
      </c:catAx>
      <c:valAx>
        <c:axId val="-1665759328"/>
        <c:scaling>
          <c:orientation val="minMax"/>
          <c:max val="5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665765856"/>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Freelance</c:v>
                </c:pt>
                <c:pt idx="3">
                  <c:v>Autônomo regular</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Planilha1!$B$2:$B$15</c:f>
              <c:numCache>
                <c:formatCode>0</c:formatCode>
                <c:ptCount val="14"/>
                <c:pt idx="0">
                  <c:v>68</c:v>
                </c:pt>
                <c:pt idx="1">
                  <c:v>18</c:v>
                </c:pt>
                <c:pt idx="2">
                  <c:v>13</c:v>
                </c:pt>
                <c:pt idx="3">
                  <c:v>7</c:v>
                </c:pt>
                <c:pt idx="4">
                  <c:v>8</c:v>
                </c:pt>
                <c:pt idx="5">
                  <c:v>3</c:v>
                </c:pt>
                <c:pt idx="6">
                  <c:v>4</c:v>
                </c:pt>
                <c:pt idx="7">
                  <c:v>2</c:v>
                </c:pt>
                <c:pt idx="8">
                  <c:v>11</c:v>
                </c:pt>
                <c:pt idx="9">
                  <c:v>32</c:v>
                </c:pt>
                <c:pt idx="10">
                  <c:v>14</c:v>
                </c:pt>
                <c:pt idx="11">
                  <c:v>9</c:v>
                </c:pt>
                <c:pt idx="12">
                  <c:v>5</c:v>
                </c:pt>
                <c:pt idx="13">
                  <c:v>3</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Freelance</c:v>
                </c:pt>
                <c:pt idx="3">
                  <c:v>Autônomo regular</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Planilha1!$C$2:$C$15</c:f>
              <c:numCache>
                <c:formatCode>0</c:formatCode>
                <c:ptCount val="14"/>
                <c:pt idx="0">
                  <c:v>69</c:v>
                </c:pt>
                <c:pt idx="1">
                  <c:v>22</c:v>
                </c:pt>
                <c:pt idx="2">
                  <c:v>12</c:v>
                </c:pt>
                <c:pt idx="3">
                  <c:v>7</c:v>
                </c:pt>
                <c:pt idx="4">
                  <c:v>8</c:v>
                </c:pt>
                <c:pt idx="5">
                  <c:v>4</c:v>
                </c:pt>
                <c:pt idx="6">
                  <c:v>4</c:v>
                </c:pt>
                <c:pt idx="7">
                  <c:v>2</c:v>
                </c:pt>
                <c:pt idx="8">
                  <c:v>8</c:v>
                </c:pt>
                <c:pt idx="9">
                  <c:v>31</c:v>
                </c:pt>
                <c:pt idx="10">
                  <c:v>13</c:v>
                </c:pt>
                <c:pt idx="11">
                  <c:v>8</c:v>
                </c:pt>
                <c:pt idx="12">
                  <c:v>5</c:v>
                </c:pt>
                <c:pt idx="13">
                  <c:v>3</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878181"/>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1-47CA-4262-B92D-43CE520171FA}"/>
              </c:ext>
            </c:extLst>
          </c:dPt>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Freelance</c:v>
                </c:pt>
                <c:pt idx="3">
                  <c:v>Autônomo regular</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Planilha1!$D$2:$D$15</c:f>
              <c:numCache>
                <c:formatCode>0</c:formatCode>
                <c:ptCount val="14"/>
                <c:pt idx="0">
                  <c:v>68.400000000000006</c:v>
                </c:pt>
                <c:pt idx="1">
                  <c:v>19.3</c:v>
                </c:pt>
                <c:pt idx="2">
                  <c:v>9.8699999999999992</c:v>
                </c:pt>
                <c:pt idx="3">
                  <c:v>8.7899999999999991</c:v>
                </c:pt>
                <c:pt idx="4">
                  <c:v>8.82</c:v>
                </c:pt>
                <c:pt idx="5">
                  <c:v>4.5999999999999996</c:v>
                </c:pt>
                <c:pt idx="6">
                  <c:v>3.97</c:v>
                </c:pt>
                <c:pt idx="7">
                  <c:v>1.99</c:v>
                </c:pt>
                <c:pt idx="8">
                  <c:v>8.01</c:v>
                </c:pt>
                <c:pt idx="9">
                  <c:v>31.6</c:v>
                </c:pt>
                <c:pt idx="10">
                  <c:v>12.92</c:v>
                </c:pt>
                <c:pt idx="11">
                  <c:v>7.81</c:v>
                </c:pt>
                <c:pt idx="12">
                  <c:v>4.1399999999999997</c:v>
                </c:pt>
                <c:pt idx="13">
                  <c:v>4.51</c:v>
                </c:pt>
              </c:numCache>
            </c:numRef>
          </c:val>
          <c:extLst xmlns:c16r2="http://schemas.microsoft.com/office/drawing/2015/06/chart">
            <c:ext xmlns:c16="http://schemas.microsoft.com/office/drawing/2014/chart" uri="{C3380CC4-5D6E-409C-BE32-E72D297353CC}">
              <c16:uniqueId val="{00000000-8C26-485A-A739-AE6C5D770C4D}"/>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Freelance</c:v>
                </c:pt>
                <c:pt idx="3">
                  <c:v>Autônomo regular</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Planilha1!$E$2:$E$15</c:f>
              <c:numCache>
                <c:formatCode>0</c:formatCode>
                <c:ptCount val="14"/>
                <c:pt idx="0">
                  <c:v>68.73</c:v>
                </c:pt>
                <c:pt idx="1">
                  <c:v>21.35</c:v>
                </c:pt>
                <c:pt idx="2">
                  <c:v>9.2100000000000009</c:v>
                </c:pt>
                <c:pt idx="3">
                  <c:v>7.97</c:v>
                </c:pt>
                <c:pt idx="4">
                  <c:v>8.9</c:v>
                </c:pt>
                <c:pt idx="5">
                  <c:v>4.6500000000000004</c:v>
                </c:pt>
                <c:pt idx="6">
                  <c:v>3.74</c:v>
                </c:pt>
                <c:pt idx="7">
                  <c:v>2.41</c:v>
                </c:pt>
                <c:pt idx="8">
                  <c:v>7.31</c:v>
                </c:pt>
                <c:pt idx="9">
                  <c:v>31.27</c:v>
                </c:pt>
                <c:pt idx="10">
                  <c:v>13.14</c:v>
                </c:pt>
                <c:pt idx="11">
                  <c:v>8.34</c:v>
                </c:pt>
                <c:pt idx="12">
                  <c:v>4.72</c:v>
                </c:pt>
                <c:pt idx="13">
                  <c:v>3.12</c:v>
                </c:pt>
              </c:numCache>
            </c:numRef>
          </c:val>
          <c:extLst xmlns:c16r2="http://schemas.microsoft.com/office/drawing/2015/06/chart">
            <c:ext xmlns:c16="http://schemas.microsoft.com/office/drawing/2014/chart" uri="{C3380CC4-5D6E-409C-BE32-E72D297353CC}">
              <c16:uniqueId val="{00000002-47CA-4262-B92D-43CE520171FA}"/>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Freelance</c:v>
                </c:pt>
                <c:pt idx="3">
                  <c:v>Autônomo regular</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Planilha1!$F$2:$F$15</c:f>
              <c:numCache>
                <c:formatCode>0</c:formatCode>
                <c:ptCount val="14"/>
                <c:pt idx="0">
                  <c:v>65</c:v>
                </c:pt>
                <c:pt idx="1">
                  <c:v>20.96</c:v>
                </c:pt>
                <c:pt idx="2">
                  <c:v>10.5</c:v>
                </c:pt>
                <c:pt idx="3">
                  <c:v>7.65</c:v>
                </c:pt>
                <c:pt idx="4">
                  <c:v>7.01</c:v>
                </c:pt>
                <c:pt idx="5">
                  <c:v>5.2</c:v>
                </c:pt>
                <c:pt idx="6">
                  <c:v>3.92</c:v>
                </c:pt>
                <c:pt idx="7">
                  <c:v>1.67</c:v>
                </c:pt>
                <c:pt idx="8">
                  <c:v>5.88</c:v>
                </c:pt>
                <c:pt idx="9">
                  <c:v>34.99</c:v>
                </c:pt>
                <c:pt idx="10">
                  <c:v>14.88</c:v>
                </c:pt>
                <c:pt idx="11">
                  <c:v>9.06</c:v>
                </c:pt>
                <c:pt idx="12">
                  <c:v>4.21</c:v>
                </c:pt>
                <c:pt idx="13">
                  <c:v>4</c:v>
                </c:pt>
              </c:numCache>
            </c:numRef>
          </c:val>
          <c:extLst xmlns:c16r2="http://schemas.microsoft.com/office/drawing/2015/06/chart">
            <c:ext xmlns:c16="http://schemas.microsoft.com/office/drawing/2014/chart" uri="{C3380CC4-5D6E-409C-BE32-E72D297353CC}">
              <c16:uniqueId val="{00000002-DC36-4F0F-BF5C-F0D77D3BDB54}"/>
            </c:ext>
          </c:extLst>
        </c:ser>
        <c:dLbls>
          <c:dLblPos val="outEnd"/>
          <c:showLegendKey val="0"/>
          <c:showVal val="1"/>
          <c:showCatName val="0"/>
          <c:showSerName val="0"/>
          <c:showPercent val="0"/>
          <c:showBubbleSize val="0"/>
        </c:dLbls>
        <c:gapWidth val="60"/>
        <c:axId val="-1831062496"/>
        <c:axId val="-1831065760"/>
      </c:barChart>
      <c:catAx>
        <c:axId val="-1831062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5760"/>
        <c:crosses val="autoZero"/>
        <c:auto val="1"/>
        <c:lblAlgn val="ctr"/>
        <c:lblOffset val="100"/>
        <c:noMultiLvlLbl val="0"/>
      </c:catAx>
      <c:valAx>
        <c:axId val="-1831065760"/>
        <c:scaling>
          <c:orientation val="minMax"/>
          <c:max val="100"/>
          <c:min val="0"/>
        </c:scaling>
        <c:delete val="1"/>
        <c:axPos val="l"/>
        <c:numFmt formatCode="0" sourceLinked="1"/>
        <c:majorTickMark val="out"/>
        <c:minorTickMark val="none"/>
        <c:tickLblPos val="nextTo"/>
        <c:crossAx val="-18310624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34.19</c:v>
                </c:pt>
                <c:pt idx="1">
                  <c:v>65.81</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3BFD7"/>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38.22</c:v>
                </c:pt>
                <c:pt idx="1">
                  <c:v>61.78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87BC25"/>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39.950000000000003</c:v>
                </c:pt>
                <c:pt idx="1">
                  <c:v>60.05</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9B002"/>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30.54</c:v>
                </c:pt>
                <c:pt idx="1">
                  <c:v>69.460000000000008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7F7F7F"/>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quot;%&quot;">
                  <c:v>23.95</c:v>
                </c:pt>
                <c:pt idx="1">
                  <c:v>76.05</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Planilha1!$B$2:$B$10</c:f>
              <c:numCache>
                <c:formatCode>0"%"</c:formatCode>
                <c:ptCount val="9"/>
                <c:pt idx="0">
                  <c:v>26.18</c:v>
                </c:pt>
                <c:pt idx="1">
                  <c:v>18.2</c:v>
                </c:pt>
                <c:pt idx="2">
                  <c:v>11.17</c:v>
                </c:pt>
                <c:pt idx="3">
                  <c:v>10.6</c:v>
                </c:pt>
                <c:pt idx="4">
                  <c:v>6.46</c:v>
                </c:pt>
                <c:pt idx="5">
                  <c:v>5.04</c:v>
                </c:pt>
                <c:pt idx="6">
                  <c:v>4.97</c:v>
                </c:pt>
                <c:pt idx="7">
                  <c:v>4.96</c:v>
                </c:pt>
                <c:pt idx="8">
                  <c:v>8.41</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Z</c:v>
                </c:pt>
              </c:strCache>
            </c:strRef>
          </c:tx>
          <c:spPr>
            <a:solidFill>
              <a:srgbClr val="81DFE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Planilha1!$C$2:$C$10</c:f>
              <c:numCache>
                <c:formatCode>0"%"</c:formatCode>
                <c:ptCount val="9"/>
                <c:pt idx="0">
                  <c:v>14.85</c:v>
                </c:pt>
                <c:pt idx="1">
                  <c:v>23.29</c:v>
                </c:pt>
                <c:pt idx="2">
                  <c:v>14.46</c:v>
                </c:pt>
                <c:pt idx="3">
                  <c:v>11.92</c:v>
                </c:pt>
                <c:pt idx="4">
                  <c:v>10.77</c:v>
                </c:pt>
                <c:pt idx="5">
                  <c:v>7.64</c:v>
                </c:pt>
                <c:pt idx="6">
                  <c:v>4.93</c:v>
                </c:pt>
                <c:pt idx="7">
                  <c:v>6.25</c:v>
                </c:pt>
                <c:pt idx="8">
                  <c:v>2.83</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c:v>
                </c:pt>
              </c:strCache>
            </c:strRef>
          </c:tx>
          <c:spPr>
            <a:solidFill>
              <a:srgbClr val="C8E7A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Planilha1!$D$2:$D$10</c:f>
              <c:numCache>
                <c:formatCode>0"%"</c:formatCode>
                <c:ptCount val="9"/>
                <c:pt idx="0">
                  <c:v>21.56</c:v>
                </c:pt>
                <c:pt idx="1">
                  <c:v>16.670000000000002</c:v>
                </c:pt>
                <c:pt idx="2">
                  <c:v>14.11</c:v>
                </c:pt>
                <c:pt idx="3">
                  <c:v>11.96</c:v>
                </c:pt>
                <c:pt idx="4">
                  <c:v>8.5299999999999994</c:v>
                </c:pt>
                <c:pt idx="5">
                  <c:v>6.92</c:v>
                </c:pt>
                <c:pt idx="6">
                  <c:v>4.9000000000000004</c:v>
                </c:pt>
                <c:pt idx="7">
                  <c:v>5.75</c:v>
                </c:pt>
                <c:pt idx="8">
                  <c:v>5.41</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X</c:v>
                </c:pt>
              </c:strCache>
            </c:strRef>
          </c:tx>
          <c:spPr>
            <a:solidFill>
              <a:srgbClr val="FCD7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Planilha1!$E$2:$E$10</c:f>
              <c:numCache>
                <c:formatCode>0"%"</c:formatCode>
                <c:ptCount val="9"/>
                <c:pt idx="0">
                  <c:v>34.47</c:v>
                </c:pt>
                <c:pt idx="1">
                  <c:v>16.21</c:v>
                </c:pt>
                <c:pt idx="2">
                  <c:v>8.61</c:v>
                </c:pt>
                <c:pt idx="3">
                  <c:v>10.210000000000001</c:v>
                </c:pt>
                <c:pt idx="4">
                  <c:v>2.94</c:v>
                </c:pt>
                <c:pt idx="5">
                  <c:v>2.71</c:v>
                </c:pt>
                <c:pt idx="6">
                  <c:v>5.44</c:v>
                </c:pt>
                <c:pt idx="7">
                  <c:v>4.63</c:v>
                </c:pt>
                <c:pt idx="8">
                  <c:v>11.12</c:v>
                </c:pt>
              </c:numCache>
            </c:numRef>
          </c:val>
          <c:extLst xmlns:c16r2="http://schemas.microsoft.com/office/drawing/2015/06/chart">
            <c:ext xmlns:c16="http://schemas.microsoft.com/office/drawing/2014/chart" uri="{C3380CC4-5D6E-409C-BE32-E72D297353CC}">
              <c16:uniqueId val="{00000000-D208-4280-B5FF-B80517962A92}"/>
            </c:ext>
          </c:extLst>
        </c:ser>
        <c:ser>
          <c:idx val="4"/>
          <c:order val="4"/>
          <c:tx>
            <c:strRef>
              <c:f>Planilha1!$F$1</c:f>
              <c:strCache>
                <c:ptCount val="1"/>
                <c:pt idx="0">
                  <c:v>B</c:v>
                </c:pt>
              </c:strCache>
            </c:strRef>
          </c:tx>
          <c:spPr>
            <a:solidFill>
              <a:srgbClr val="BFBFB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Falando com o gerente ou assessor PRESENCIALMENTE</c:v>
                </c:pt>
                <c:pt idx="1">
                  <c:v>Amigos / Parentes</c:v>
                </c:pt>
                <c:pt idx="2">
                  <c:v>Aplicativos e sites do banco ou corretoras de investimentos</c:v>
                </c:pt>
                <c:pt idx="3">
                  <c:v>Sites de notícias</c:v>
                </c:pt>
                <c:pt idx="4">
                  <c:v>Com influenciadores financeiros</c:v>
                </c:pt>
                <c:pt idx="5">
                  <c:v>Portais, fóruns de investimentos e Blogs</c:v>
                </c:pt>
                <c:pt idx="6">
                  <c:v>Falando com o gerente ou assessor À DISTÂNCIA </c:v>
                </c:pt>
                <c:pt idx="7">
                  <c:v>Consultorias e/ou casas de investimento</c:v>
                </c:pt>
                <c:pt idx="8">
                  <c:v>NÃO BUSCA INFORMAÇÕES / NENHUM</c:v>
                </c:pt>
              </c:strCache>
            </c:strRef>
          </c:cat>
          <c:val>
            <c:numRef>
              <c:f>Planilha1!$F$2:$F$10</c:f>
              <c:numCache>
                <c:formatCode>0"%"</c:formatCode>
                <c:ptCount val="9"/>
                <c:pt idx="0">
                  <c:v>38.479999999999997</c:v>
                </c:pt>
                <c:pt idx="1">
                  <c:v>16.579999999999998</c:v>
                </c:pt>
                <c:pt idx="2">
                  <c:v>4.37</c:v>
                </c:pt>
                <c:pt idx="3">
                  <c:v>5.89</c:v>
                </c:pt>
                <c:pt idx="4">
                  <c:v>1.92</c:v>
                </c:pt>
                <c:pt idx="5">
                  <c:v>1.41</c:v>
                </c:pt>
                <c:pt idx="6">
                  <c:v>4.04</c:v>
                </c:pt>
                <c:pt idx="7">
                  <c:v>1.44</c:v>
                </c:pt>
                <c:pt idx="8">
                  <c:v>19.510000000000002</c:v>
                </c:pt>
              </c:numCache>
            </c:numRef>
          </c:val>
          <c:extLst xmlns:c16r2="http://schemas.microsoft.com/office/drawing/2015/06/chart">
            <c:ext xmlns:c16="http://schemas.microsoft.com/office/drawing/2014/chart" uri="{C3380CC4-5D6E-409C-BE32-E72D297353CC}">
              <c16:uniqueId val="{00000001-D208-4280-B5FF-B80517962A92}"/>
            </c:ext>
          </c:extLst>
        </c:ser>
        <c:dLbls>
          <c:dLblPos val="outEnd"/>
          <c:showLegendKey val="0"/>
          <c:showVal val="1"/>
          <c:showCatName val="0"/>
          <c:showSerName val="0"/>
          <c:showPercent val="0"/>
          <c:showBubbleSize val="0"/>
        </c:dLbls>
        <c:gapWidth val="50"/>
        <c:axId val="-1665765312"/>
        <c:axId val="-1665759872"/>
      </c:barChart>
      <c:catAx>
        <c:axId val="-16657653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59872"/>
        <c:crosses val="autoZero"/>
        <c:auto val="1"/>
        <c:lblAlgn val="ctr"/>
        <c:lblOffset val="100"/>
        <c:noMultiLvlLbl val="0"/>
      </c:catAx>
      <c:valAx>
        <c:axId val="-1665759872"/>
        <c:scaling>
          <c:orientation val="minMax"/>
          <c:max val="120"/>
          <c:min val="0"/>
        </c:scaling>
        <c:delete val="1"/>
        <c:axPos val="l"/>
        <c:numFmt formatCode="0&quot;%&quot;" sourceLinked="1"/>
        <c:majorTickMark val="none"/>
        <c:minorTickMark val="none"/>
        <c:tickLblPos val="nextTo"/>
        <c:crossAx val="-166576531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Planilha1!$B$2:$B$18</c:f>
              <c:numCache>
                <c:formatCode>0"%"</c:formatCode>
                <c:ptCount val="9"/>
                <c:pt idx="0">
                  <c:v>9.1999999999999993</c:v>
                </c:pt>
                <c:pt idx="1">
                  <c:v>8.39</c:v>
                </c:pt>
                <c:pt idx="2">
                  <c:v>7.63</c:v>
                </c:pt>
                <c:pt idx="3">
                  <c:v>6.74</c:v>
                </c:pt>
                <c:pt idx="4">
                  <c:v>6.61</c:v>
                </c:pt>
                <c:pt idx="5">
                  <c:v>3.9</c:v>
                </c:pt>
                <c:pt idx="6">
                  <c:v>3.76</c:v>
                </c:pt>
                <c:pt idx="7">
                  <c:v>2.5</c:v>
                </c:pt>
                <c:pt idx="8">
                  <c:v>10.94</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81DFE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Planilha1!$C$2:$C$18</c:f>
              <c:numCache>
                <c:formatCode>0"%"</c:formatCode>
                <c:ptCount val="9"/>
                <c:pt idx="0">
                  <c:v>16.79</c:v>
                </c:pt>
                <c:pt idx="1">
                  <c:v>6.61</c:v>
                </c:pt>
                <c:pt idx="2">
                  <c:v>6.38</c:v>
                </c:pt>
                <c:pt idx="3">
                  <c:v>12.35</c:v>
                </c:pt>
                <c:pt idx="4">
                  <c:v>3.42</c:v>
                </c:pt>
                <c:pt idx="5">
                  <c:v>6.18</c:v>
                </c:pt>
                <c:pt idx="6">
                  <c:v>6.44</c:v>
                </c:pt>
                <c:pt idx="7">
                  <c:v>4.8</c:v>
                </c:pt>
                <c:pt idx="8">
                  <c:v>2.4500000000000002</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C8E7A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Planilha1!$D$2:$D$18</c:f>
              <c:numCache>
                <c:formatCode>0"%"</c:formatCode>
                <c:ptCount val="9"/>
                <c:pt idx="0">
                  <c:v>10.94</c:v>
                </c:pt>
                <c:pt idx="1">
                  <c:v>10.8</c:v>
                </c:pt>
                <c:pt idx="2">
                  <c:v>8.51</c:v>
                </c:pt>
                <c:pt idx="3">
                  <c:v>7.49</c:v>
                </c:pt>
                <c:pt idx="4">
                  <c:v>6.2</c:v>
                </c:pt>
                <c:pt idx="5">
                  <c:v>4.42</c:v>
                </c:pt>
                <c:pt idx="6">
                  <c:v>3.49</c:v>
                </c:pt>
                <c:pt idx="7">
                  <c:v>1.97</c:v>
                </c:pt>
                <c:pt idx="8">
                  <c:v>5.34</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Colunas1</c:v>
                </c:pt>
              </c:strCache>
            </c:strRef>
          </c:tx>
          <c:spPr>
            <a:solidFill>
              <a:srgbClr val="FCD7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Planilha1!$E$2:$E$18</c:f>
              <c:numCache>
                <c:formatCode>0"%"</c:formatCode>
                <c:ptCount val="9"/>
                <c:pt idx="0">
                  <c:v>3.53</c:v>
                </c:pt>
                <c:pt idx="1">
                  <c:v>8.2799999999999994</c:v>
                </c:pt>
                <c:pt idx="2">
                  <c:v>8.64</c:v>
                </c:pt>
                <c:pt idx="3">
                  <c:v>2.63</c:v>
                </c:pt>
                <c:pt idx="4">
                  <c:v>8.6199999999999992</c:v>
                </c:pt>
                <c:pt idx="5">
                  <c:v>2.2599999999999998</c:v>
                </c:pt>
                <c:pt idx="6">
                  <c:v>2.92</c:v>
                </c:pt>
                <c:pt idx="7">
                  <c:v>1.58</c:v>
                </c:pt>
                <c:pt idx="8">
                  <c:v>15.17</c:v>
                </c:pt>
              </c:numCache>
            </c:numRef>
          </c:val>
          <c:extLst xmlns:c16r2="http://schemas.microsoft.com/office/drawing/2015/06/chart">
            <c:ext xmlns:c16="http://schemas.microsoft.com/office/drawing/2014/chart" uri="{C3380CC4-5D6E-409C-BE32-E72D297353CC}">
              <c16:uniqueId val="{00000000-EF18-4652-9EDD-C41EA1B890C6}"/>
            </c:ext>
          </c:extLst>
        </c:ser>
        <c:ser>
          <c:idx val="4"/>
          <c:order val="4"/>
          <c:tx>
            <c:strRef>
              <c:f>Planilha1!$F$1</c:f>
              <c:strCache>
                <c:ptCount val="1"/>
                <c:pt idx="0">
                  <c:v>Colunas2</c:v>
                </c:pt>
              </c:strCache>
            </c:strRef>
          </c:tx>
          <c:spPr>
            <a:solidFill>
              <a:srgbClr val="BFBFB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9"/>
                <c:pt idx="0">
                  <c:v>Assistente de IA, como ChatGPT, Copilot, Gemini, Claude, DeepSeek </c:v>
                </c:pt>
                <c:pt idx="1">
                  <c:v>Facebook </c:v>
                </c:pt>
                <c:pt idx="2">
                  <c:v>E-mail </c:v>
                </c:pt>
                <c:pt idx="3">
                  <c:v>TikTok</c:v>
                </c:pt>
                <c:pt idx="4">
                  <c:v>Rádio </c:v>
                </c:pt>
                <c:pt idx="5">
                  <c:v>Linkedin </c:v>
                </c:pt>
                <c:pt idx="6">
                  <c:v>Telegram </c:v>
                </c:pt>
                <c:pt idx="7">
                  <c:v>X / Twitter </c:v>
                </c:pt>
                <c:pt idx="8">
                  <c:v>Não sabe + Nenhum</c:v>
                </c:pt>
              </c:strCache>
            </c:strRef>
          </c:cat>
          <c:val>
            <c:numRef>
              <c:f>Planilha1!$F$2:$F$18</c:f>
              <c:numCache>
                <c:formatCode>0"%"</c:formatCode>
                <c:ptCount val="9"/>
                <c:pt idx="0">
                  <c:v>2.04</c:v>
                </c:pt>
                <c:pt idx="1">
                  <c:v>6.53</c:v>
                </c:pt>
                <c:pt idx="2">
                  <c:v>5.55</c:v>
                </c:pt>
                <c:pt idx="3">
                  <c:v>2.56</c:v>
                </c:pt>
                <c:pt idx="4">
                  <c:v>9.85</c:v>
                </c:pt>
                <c:pt idx="5">
                  <c:v>1.58</c:v>
                </c:pt>
                <c:pt idx="6">
                  <c:v>0.46</c:v>
                </c:pt>
                <c:pt idx="7">
                  <c:v>0.94</c:v>
                </c:pt>
                <c:pt idx="8">
                  <c:v>34.47</c:v>
                </c:pt>
              </c:numCache>
            </c:numRef>
          </c:val>
          <c:extLst xmlns:c16r2="http://schemas.microsoft.com/office/drawing/2015/06/chart">
            <c:ext xmlns:c16="http://schemas.microsoft.com/office/drawing/2014/chart" uri="{C3380CC4-5D6E-409C-BE32-E72D297353CC}">
              <c16:uniqueId val="{00000001-EF18-4652-9EDD-C41EA1B890C6}"/>
            </c:ext>
          </c:extLst>
        </c:ser>
        <c:dLbls>
          <c:dLblPos val="outEnd"/>
          <c:showLegendKey val="0"/>
          <c:showVal val="1"/>
          <c:showCatName val="0"/>
          <c:showSerName val="0"/>
          <c:showPercent val="0"/>
          <c:showBubbleSize val="0"/>
        </c:dLbls>
        <c:gapWidth val="50"/>
        <c:axId val="-1665758784"/>
        <c:axId val="-1665777280"/>
      </c:barChart>
      <c:catAx>
        <c:axId val="-16657587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77280"/>
        <c:crosses val="autoZero"/>
        <c:auto val="1"/>
        <c:lblAlgn val="ctr"/>
        <c:lblOffset val="100"/>
        <c:noMultiLvlLbl val="0"/>
      </c:catAx>
      <c:valAx>
        <c:axId val="-1665777280"/>
        <c:scaling>
          <c:orientation val="minMax"/>
          <c:max val="120"/>
          <c:min val="0"/>
        </c:scaling>
        <c:delete val="1"/>
        <c:axPos val="l"/>
        <c:numFmt formatCode="0&quot;%&quot;" sourceLinked="1"/>
        <c:majorTickMark val="none"/>
        <c:minorTickMark val="none"/>
        <c:tickLblPos val="nextTo"/>
        <c:crossAx val="-16657587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Planilha1!$B$2:$B$18</c:f>
              <c:numCache>
                <c:formatCode>0"%"</c:formatCode>
                <c:ptCount val="8"/>
                <c:pt idx="0">
                  <c:v>35.4</c:v>
                </c:pt>
                <c:pt idx="1">
                  <c:v>27.45</c:v>
                </c:pt>
                <c:pt idx="2">
                  <c:v>20.57</c:v>
                </c:pt>
                <c:pt idx="3">
                  <c:v>19.98</c:v>
                </c:pt>
                <c:pt idx="4">
                  <c:v>19.7</c:v>
                </c:pt>
                <c:pt idx="5">
                  <c:v>14.61</c:v>
                </c:pt>
                <c:pt idx="6">
                  <c:v>13.58</c:v>
                </c:pt>
                <c:pt idx="7">
                  <c:v>12.5</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Homens</c:v>
                </c:pt>
              </c:strCache>
            </c:strRef>
          </c:tx>
          <c:spPr>
            <a:solidFill>
              <a:srgbClr val="81DFE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Planilha1!$C$2:$C$18</c:f>
              <c:numCache>
                <c:formatCode>0"%"</c:formatCode>
                <c:ptCount val="8"/>
                <c:pt idx="0">
                  <c:v>48.54</c:v>
                </c:pt>
                <c:pt idx="1">
                  <c:v>45.02</c:v>
                </c:pt>
                <c:pt idx="2">
                  <c:v>10.83</c:v>
                </c:pt>
                <c:pt idx="3">
                  <c:v>28.59</c:v>
                </c:pt>
                <c:pt idx="4">
                  <c:v>25.32</c:v>
                </c:pt>
                <c:pt idx="5">
                  <c:v>15.41</c:v>
                </c:pt>
                <c:pt idx="6">
                  <c:v>13.61</c:v>
                </c:pt>
                <c:pt idx="7">
                  <c:v>19.52</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Mulheres</c:v>
                </c:pt>
              </c:strCache>
            </c:strRef>
          </c:tx>
          <c:spPr>
            <a:solidFill>
              <a:srgbClr val="C8E7A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Planilha1!$D$2:$D$18</c:f>
              <c:numCache>
                <c:formatCode>0"%"</c:formatCode>
                <c:ptCount val="8"/>
                <c:pt idx="0">
                  <c:v>39.93</c:v>
                </c:pt>
                <c:pt idx="1">
                  <c:v>31.54</c:v>
                </c:pt>
                <c:pt idx="2">
                  <c:v>21.1</c:v>
                </c:pt>
                <c:pt idx="3">
                  <c:v>22.46</c:v>
                </c:pt>
                <c:pt idx="4">
                  <c:v>24.08</c:v>
                </c:pt>
                <c:pt idx="5">
                  <c:v>15.45</c:v>
                </c:pt>
                <c:pt idx="6">
                  <c:v>12.43</c:v>
                </c:pt>
                <c:pt idx="7">
                  <c:v>15.93</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Colunas1</c:v>
                </c:pt>
              </c:strCache>
            </c:strRef>
          </c:tx>
          <c:spPr>
            <a:solidFill>
              <a:srgbClr val="FCD7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Planilha1!$E$2:$E$18</c:f>
              <c:numCache>
                <c:formatCode>0"%"</c:formatCode>
                <c:ptCount val="8"/>
                <c:pt idx="0">
                  <c:v>27.37</c:v>
                </c:pt>
                <c:pt idx="1">
                  <c:v>15.99</c:v>
                </c:pt>
                <c:pt idx="2">
                  <c:v>27.58</c:v>
                </c:pt>
                <c:pt idx="3">
                  <c:v>13.42</c:v>
                </c:pt>
                <c:pt idx="4">
                  <c:v>15.3</c:v>
                </c:pt>
                <c:pt idx="5">
                  <c:v>14.41</c:v>
                </c:pt>
                <c:pt idx="6">
                  <c:v>15.75</c:v>
                </c:pt>
                <c:pt idx="7">
                  <c:v>6.28</c:v>
                </c:pt>
              </c:numCache>
            </c:numRef>
          </c:val>
          <c:extLst xmlns:c16r2="http://schemas.microsoft.com/office/drawing/2015/06/chart">
            <c:ext xmlns:c16="http://schemas.microsoft.com/office/drawing/2014/chart" uri="{C3380CC4-5D6E-409C-BE32-E72D297353CC}">
              <c16:uniqueId val="{00000000-B855-4D4E-80B2-D7005817249E}"/>
            </c:ext>
          </c:extLst>
        </c:ser>
        <c:ser>
          <c:idx val="4"/>
          <c:order val="4"/>
          <c:tx>
            <c:strRef>
              <c:f>Planilha1!$F$1</c:f>
              <c:strCache>
                <c:ptCount val="1"/>
                <c:pt idx="0">
                  <c:v>Colunas2</c:v>
                </c:pt>
              </c:strCache>
            </c:strRef>
          </c:tx>
          <c:spPr>
            <a:solidFill>
              <a:srgbClr val="BFBFB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Planilha1!$A$2:$A$18</c:f>
              <c:strCache>
                <c:ptCount val="8"/>
                <c:pt idx="0">
                  <c:v>YouTube</c:v>
                </c:pt>
                <c:pt idx="1">
                  <c:v>Instagram </c:v>
                </c:pt>
                <c:pt idx="2">
                  <c:v>Televisão </c:v>
                </c:pt>
                <c:pt idx="3">
                  <c:v>Ferramenta de busca, como o Google </c:v>
                </c:pt>
                <c:pt idx="4">
                  <c:v>Portal / site </c:v>
                </c:pt>
                <c:pt idx="5">
                  <c:v>WhatsApp </c:v>
                </c:pt>
                <c:pt idx="6">
                  <c:v>Revistas / jornais </c:v>
                </c:pt>
                <c:pt idx="7">
                  <c:v>Podcasts </c:v>
                </c:pt>
              </c:strCache>
            </c:strRef>
          </c:cat>
          <c:val>
            <c:numRef>
              <c:f>Planilha1!$F$2:$F$18</c:f>
              <c:numCache>
                <c:formatCode>0"%"</c:formatCode>
                <c:ptCount val="8"/>
                <c:pt idx="0">
                  <c:v>14.03</c:v>
                </c:pt>
                <c:pt idx="1">
                  <c:v>6.09</c:v>
                </c:pt>
                <c:pt idx="2">
                  <c:v>23.19</c:v>
                </c:pt>
                <c:pt idx="3">
                  <c:v>10.84</c:v>
                </c:pt>
                <c:pt idx="4">
                  <c:v>6.74</c:v>
                </c:pt>
                <c:pt idx="5">
                  <c:v>11.05</c:v>
                </c:pt>
                <c:pt idx="6">
                  <c:v>10.64</c:v>
                </c:pt>
                <c:pt idx="7">
                  <c:v>3.61</c:v>
                </c:pt>
              </c:numCache>
            </c:numRef>
          </c:val>
          <c:extLst xmlns:c16r2="http://schemas.microsoft.com/office/drawing/2015/06/chart">
            <c:ext xmlns:c16="http://schemas.microsoft.com/office/drawing/2014/chart" uri="{C3380CC4-5D6E-409C-BE32-E72D297353CC}">
              <c16:uniqueId val="{00000001-B855-4D4E-80B2-D7005817249E}"/>
            </c:ext>
          </c:extLst>
        </c:ser>
        <c:dLbls>
          <c:dLblPos val="outEnd"/>
          <c:showLegendKey val="0"/>
          <c:showVal val="1"/>
          <c:showCatName val="0"/>
          <c:showSerName val="0"/>
          <c:showPercent val="0"/>
          <c:showBubbleSize val="0"/>
        </c:dLbls>
        <c:gapWidth val="50"/>
        <c:axId val="-1665784896"/>
        <c:axId val="-1665758240"/>
      </c:barChart>
      <c:catAx>
        <c:axId val="-16657848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58240"/>
        <c:crosses val="autoZero"/>
        <c:auto val="1"/>
        <c:lblAlgn val="ctr"/>
        <c:lblOffset val="100"/>
        <c:noMultiLvlLbl val="0"/>
      </c:catAx>
      <c:valAx>
        <c:axId val="-1665758240"/>
        <c:scaling>
          <c:orientation val="minMax"/>
          <c:max val="120"/>
          <c:min val="0"/>
        </c:scaling>
        <c:delete val="1"/>
        <c:axPos val="l"/>
        <c:numFmt formatCode="0&quot;%&quot;" sourceLinked="1"/>
        <c:majorTickMark val="none"/>
        <c:minorTickMark val="none"/>
        <c:tickLblPos val="nextTo"/>
        <c:crossAx val="-16657848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1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Planilha1!$B$2:$B$7</c:f>
              <c:numCache>
                <c:formatCode>0"%"</c:formatCode>
                <c:ptCount val="6"/>
                <c:pt idx="0">
                  <c:v>46.27</c:v>
                </c:pt>
                <c:pt idx="1">
                  <c:v>32.26</c:v>
                </c:pt>
                <c:pt idx="2">
                  <c:v>10.54</c:v>
                </c:pt>
                <c:pt idx="3">
                  <c:v>2.99</c:v>
                </c:pt>
                <c:pt idx="4">
                  <c:v>2.83</c:v>
                </c:pt>
                <c:pt idx="5">
                  <c:v>2.69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Z</c:v>
                </c:pt>
              </c:strCache>
            </c:strRef>
          </c:tx>
          <c:spPr>
            <a:solidFill>
              <a:srgbClr val="81DFE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Planilha1!$C$2:$C$7</c:f>
              <c:numCache>
                <c:formatCode>0"%"</c:formatCode>
                <c:ptCount val="6"/>
                <c:pt idx="0">
                  <c:v>59.9</c:v>
                </c:pt>
                <c:pt idx="1">
                  <c:v>11.06</c:v>
                </c:pt>
                <c:pt idx="2">
                  <c:v>14.55</c:v>
                </c:pt>
                <c:pt idx="3">
                  <c:v>4.0999999999999996</c:v>
                </c:pt>
                <c:pt idx="4">
                  <c:v>4.8499999999999996</c:v>
                </c:pt>
                <c:pt idx="5">
                  <c:v>3.66</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c:v>
                </c:pt>
              </c:strCache>
            </c:strRef>
          </c:tx>
          <c:spPr>
            <a:solidFill>
              <a:srgbClr val="C8E7A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Planilha1!$D$2:$D$7</c:f>
              <c:numCache>
                <c:formatCode>0"%"</c:formatCode>
                <c:ptCount val="6"/>
                <c:pt idx="0">
                  <c:v>57.91</c:v>
                </c:pt>
                <c:pt idx="1">
                  <c:v>22.03</c:v>
                </c:pt>
                <c:pt idx="2">
                  <c:v>11.11</c:v>
                </c:pt>
                <c:pt idx="3">
                  <c:v>3.66</c:v>
                </c:pt>
                <c:pt idx="4">
                  <c:v>2.2599999999999998</c:v>
                </c:pt>
                <c:pt idx="5">
                  <c:v>2.15</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X</c:v>
                </c:pt>
              </c:strCache>
            </c:strRef>
          </c:tx>
          <c:spPr>
            <a:solidFill>
              <a:srgbClr val="FCD780"/>
            </a:solidFill>
          </c:spPr>
          <c:invertIfNegative val="0"/>
          <c:dLbls>
            <c:spPr>
              <a:noFill/>
              <a:ln>
                <a:noFill/>
              </a:ln>
              <a:effectLst/>
            </c:spPr>
            <c:txPr>
              <a:bodyPr wrap="square" lIns="38100" tIns="19050" rIns="38100" bIns="19050" anchor="ctr">
                <a:spAutoFit/>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Planilha1!$E$2:$E$7</c:f>
              <c:numCache>
                <c:formatCode>0"%"</c:formatCode>
                <c:ptCount val="6"/>
                <c:pt idx="0">
                  <c:v>35.65</c:v>
                </c:pt>
                <c:pt idx="1">
                  <c:v>44.98</c:v>
                </c:pt>
                <c:pt idx="2">
                  <c:v>9.1</c:v>
                </c:pt>
                <c:pt idx="3">
                  <c:v>2.38</c:v>
                </c:pt>
                <c:pt idx="4">
                  <c:v>2.27</c:v>
                </c:pt>
                <c:pt idx="5">
                  <c:v>2.66</c:v>
                </c:pt>
              </c:numCache>
            </c:numRef>
          </c:val>
          <c:extLst xmlns:c16r2="http://schemas.microsoft.com/office/drawing/2015/06/chart">
            <c:ext xmlns:c16="http://schemas.microsoft.com/office/drawing/2014/chart" uri="{C3380CC4-5D6E-409C-BE32-E72D297353CC}">
              <c16:uniqueId val="{00000000-ECF8-4036-B530-74BB55363EB8}"/>
            </c:ext>
          </c:extLst>
        </c:ser>
        <c:ser>
          <c:idx val="4"/>
          <c:order val="4"/>
          <c:tx>
            <c:strRef>
              <c:f>Planilha1!$F$1</c:f>
              <c:strCache>
                <c:ptCount val="1"/>
                <c:pt idx="0">
                  <c:v>B</c:v>
                </c:pt>
              </c:strCache>
            </c:strRef>
          </c:tx>
          <c:spPr>
            <a:solidFill>
              <a:srgbClr val="BFBFBF"/>
            </a:solidFill>
          </c:spPr>
          <c:invertIfNegative val="0"/>
          <c:dLbls>
            <c:spPr>
              <a:noFill/>
              <a:ln>
                <a:noFill/>
              </a:ln>
              <a:effectLst/>
            </c:spPr>
            <c:txPr>
              <a:bodyPr wrap="square" lIns="38100" tIns="19050" rIns="38100" bIns="19050" anchor="ctr">
                <a:spAutoFit/>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Planilha1!$A$2:$A$7</c:f>
              <c:strCache>
                <c:ptCount val="6"/>
                <c:pt idx="0">
                  <c:v> No aplicativo do banco</c:v>
                </c:pt>
                <c:pt idx="1">
                  <c:v> Pessoalmente no banco</c:v>
                </c:pt>
                <c:pt idx="2">
                  <c:v> No site do banco</c:v>
                </c:pt>
                <c:pt idx="3">
                  <c:v> No aplicativo da corretora de investimento</c:v>
                </c:pt>
                <c:pt idx="4">
                  <c:v> No site da corretora de investimentos</c:v>
                </c:pt>
                <c:pt idx="5">
                  <c:v> Pelo telefone no banco</c:v>
                </c:pt>
              </c:strCache>
            </c:strRef>
          </c:cat>
          <c:val>
            <c:numRef>
              <c:f>Planilha1!$F$2:$F$7</c:f>
              <c:numCache>
                <c:formatCode>0"%"</c:formatCode>
                <c:ptCount val="6"/>
                <c:pt idx="0">
                  <c:v>19.28</c:v>
                </c:pt>
                <c:pt idx="1">
                  <c:v>65.73</c:v>
                </c:pt>
                <c:pt idx="2">
                  <c:v>4.9400000000000004</c:v>
                </c:pt>
                <c:pt idx="3">
                  <c:v>0.84</c:v>
                </c:pt>
                <c:pt idx="4">
                  <c:v>1.55</c:v>
                </c:pt>
                <c:pt idx="5">
                  <c:v>2.08</c:v>
                </c:pt>
              </c:numCache>
            </c:numRef>
          </c:val>
          <c:extLst xmlns:c16r2="http://schemas.microsoft.com/office/drawing/2015/06/chart">
            <c:ext xmlns:c16="http://schemas.microsoft.com/office/drawing/2014/chart" uri="{C3380CC4-5D6E-409C-BE32-E72D297353CC}">
              <c16:uniqueId val="{00000001-ECF8-4036-B530-74BB55363EB8}"/>
            </c:ext>
          </c:extLst>
        </c:ser>
        <c:dLbls>
          <c:dLblPos val="outEnd"/>
          <c:showLegendKey val="0"/>
          <c:showVal val="1"/>
          <c:showCatName val="0"/>
          <c:showSerName val="0"/>
          <c:showPercent val="0"/>
          <c:showBubbleSize val="0"/>
        </c:dLbls>
        <c:gapWidth val="50"/>
        <c:axId val="-1665762592"/>
        <c:axId val="-1665782720"/>
      </c:barChart>
      <c:catAx>
        <c:axId val="-16657625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82720"/>
        <c:crosses val="autoZero"/>
        <c:auto val="1"/>
        <c:lblAlgn val="ctr"/>
        <c:lblOffset val="100"/>
        <c:noMultiLvlLbl val="0"/>
      </c:catAx>
      <c:valAx>
        <c:axId val="-1665782720"/>
        <c:scaling>
          <c:orientation val="minMax"/>
          <c:max val="120"/>
          <c:min val="0"/>
        </c:scaling>
        <c:delete val="1"/>
        <c:axPos val="l"/>
        <c:numFmt formatCode="0&quot;%&quot;" sourceLinked="1"/>
        <c:majorTickMark val="none"/>
        <c:minorTickMark val="none"/>
        <c:tickLblPos val="nextTo"/>
        <c:crossAx val="-166576259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21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3.1220346816262113E-2"/>
          <c:w val="0.98810810810810812"/>
          <c:h val="0.8536241749626674"/>
        </c:manualLayout>
      </c:layout>
      <c:barChart>
        <c:barDir val="col"/>
        <c:grouping val="clustered"/>
        <c:varyColors val="0"/>
        <c:ser>
          <c:idx val="0"/>
          <c:order val="0"/>
          <c:tx>
            <c:strRef>
              <c:f>Planilha1!$B$1</c:f>
              <c:strCache>
                <c:ptCount val="1"/>
                <c:pt idx="0">
                  <c:v>Total</c:v>
                </c:pt>
              </c:strCache>
            </c:strRef>
          </c:tx>
          <c:spPr>
            <a:solidFill>
              <a:srgbClr val="7FB7D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Planilha1!$B$2:$B$9</c:f>
              <c:numCache>
                <c:formatCode>0"%"</c:formatCode>
                <c:ptCount val="8"/>
                <c:pt idx="0">
                  <c:v>31.57</c:v>
                </c:pt>
                <c:pt idx="1">
                  <c:v>21.54</c:v>
                </c:pt>
                <c:pt idx="2">
                  <c:v>10.43</c:v>
                </c:pt>
                <c:pt idx="3">
                  <c:v>10.28</c:v>
                </c:pt>
                <c:pt idx="4">
                  <c:v>9.57</c:v>
                </c:pt>
                <c:pt idx="5">
                  <c:v>7.05</c:v>
                </c:pt>
                <c:pt idx="6">
                  <c:v>4.7699999999999996</c:v>
                </c:pt>
                <c:pt idx="7">
                  <c:v>4.09</c:v>
                </c:pt>
              </c:numCache>
            </c:numRef>
          </c:val>
          <c:extLst xmlns:c16r2="http://schemas.microsoft.com/office/drawing/2015/06/chart">
            <c:ext xmlns:c16="http://schemas.microsoft.com/office/drawing/2014/chart" uri="{C3380CC4-5D6E-409C-BE32-E72D297353CC}">
              <c16:uniqueId val="{00000000-2710-4D4E-93D1-F0F4910E0CB3}"/>
            </c:ext>
          </c:extLst>
        </c:ser>
        <c:ser>
          <c:idx val="1"/>
          <c:order val="1"/>
          <c:tx>
            <c:strRef>
              <c:f>Planilha1!$C$1</c:f>
              <c:strCache>
                <c:ptCount val="1"/>
                <c:pt idx="0">
                  <c:v>Z</c:v>
                </c:pt>
              </c:strCache>
            </c:strRef>
          </c:tx>
          <c:spPr>
            <a:solidFill>
              <a:srgbClr val="81DFE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Planilha1!$C$2:$C$9</c:f>
              <c:numCache>
                <c:formatCode>0"%"</c:formatCode>
                <c:ptCount val="8"/>
                <c:pt idx="0">
                  <c:v>36.75</c:v>
                </c:pt>
                <c:pt idx="1">
                  <c:v>22.16</c:v>
                </c:pt>
                <c:pt idx="2">
                  <c:v>9.19</c:v>
                </c:pt>
                <c:pt idx="3">
                  <c:v>14.46</c:v>
                </c:pt>
                <c:pt idx="4">
                  <c:v>6.23</c:v>
                </c:pt>
                <c:pt idx="5">
                  <c:v>10.029999999999999</c:v>
                </c:pt>
                <c:pt idx="6">
                  <c:v>7.53</c:v>
                </c:pt>
                <c:pt idx="7">
                  <c:v>2.76</c:v>
                </c:pt>
              </c:numCache>
            </c:numRef>
          </c:val>
          <c:extLst xmlns:c16r2="http://schemas.microsoft.com/office/drawing/2015/06/chart">
            <c:ext xmlns:c16="http://schemas.microsoft.com/office/drawing/2014/chart" uri="{C3380CC4-5D6E-409C-BE32-E72D297353CC}">
              <c16:uniqueId val="{00000001-2710-4D4E-93D1-F0F4910E0CB3}"/>
            </c:ext>
          </c:extLst>
        </c:ser>
        <c:ser>
          <c:idx val="2"/>
          <c:order val="2"/>
          <c:tx>
            <c:strRef>
              <c:f>Planilha1!$D$1</c:f>
              <c:strCache>
                <c:ptCount val="1"/>
                <c:pt idx="0">
                  <c:v>M</c:v>
                </c:pt>
              </c:strCache>
            </c:strRef>
          </c:tx>
          <c:spPr>
            <a:solidFill>
              <a:srgbClr val="C8E7A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Planilha1!$D$2:$D$9</c:f>
              <c:numCache>
                <c:formatCode>0"%"</c:formatCode>
                <c:ptCount val="8"/>
                <c:pt idx="0">
                  <c:v>36.67</c:v>
                </c:pt>
                <c:pt idx="1">
                  <c:v>19.66</c:v>
                </c:pt>
                <c:pt idx="2">
                  <c:v>10.69</c:v>
                </c:pt>
                <c:pt idx="3">
                  <c:v>9.8699999999999992</c:v>
                </c:pt>
                <c:pt idx="4">
                  <c:v>8.64</c:v>
                </c:pt>
                <c:pt idx="5">
                  <c:v>9.58</c:v>
                </c:pt>
                <c:pt idx="6">
                  <c:v>5.54</c:v>
                </c:pt>
                <c:pt idx="7">
                  <c:v>2.6300000000000003</c:v>
                </c:pt>
              </c:numCache>
            </c:numRef>
          </c:val>
          <c:extLst xmlns:c16r2="http://schemas.microsoft.com/office/drawing/2015/06/chart">
            <c:ext xmlns:c16="http://schemas.microsoft.com/office/drawing/2014/chart" uri="{C3380CC4-5D6E-409C-BE32-E72D297353CC}">
              <c16:uniqueId val="{00000000-1B03-45AD-9F3B-16B9540F5C28}"/>
            </c:ext>
          </c:extLst>
        </c:ser>
        <c:ser>
          <c:idx val="3"/>
          <c:order val="3"/>
          <c:tx>
            <c:strRef>
              <c:f>Planilha1!$E$1</c:f>
              <c:strCache>
                <c:ptCount val="1"/>
                <c:pt idx="0">
                  <c:v>X</c:v>
                </c:pt>
              </c:strCache>
            </c:strRef>
          </c:tx>
          <c:spPr>
            <a:solidFill>
              <a:srgbClr val="FCD78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Planilha1!$E$2:$E$9</c:f>
              <c:numCache>
                <c:formatCode>0"%"</c:formatCode>
                <c:ptCount val="8"/>
                <c:pt idx="0">
                  <c:v>29.39</c:v>
                </c:pt>
                <c:pt idx="1">
                  <c:v>18.59</c:v>
                </c:pt>
                <c:pt idx="2">
                  <c:v>11.96</c:v>
                </c:pt>
                <c:pt idx="3">
                  <c:v>9.32</c:v>
                </c:pt>
                <c:pt idx="4">
                  <c:v>11.69</c:v>
                </c:pt>
                <c:pt idx="5">
                  <c:v>4.97</c:v>
                </c:pt>
                <c:pt idx="6">
                  <c:v>3.36</c:v>
                </c:pt>
                <c:pt idx="7">
                  <c:v>4.04</c:v>
                </c:pt>
              </c:numCache>
            </c:numRef>
          </c:val>
          <c:extLst xmlns:c16r2="http://schemas.microsoft.com/office/drawing/2015/06/chart">
            <c:ext xmlns:c16="http://schemas.microsoft.com/office/drawing/2014/chart" uri="{C3380CC4-5D6E-409C-BE32-E72D297353CC}">
              <c16:uniqueId val="{00000000-EA04-4449-87E4-6110547913BB}"/>
            </c:ext>
          </c:extLst>
        </c:ser>
        <c:ser>
          <c:idx val="4"/>
          <c:order val="4"/>
          <c:tx>
            <c:strRef>
              <c:f>Planilha1!$F$1</c:f>
              <c:strCache>
                <c:ptCount val="1"/>
                <c:pt idx="0">
                  <c:v>B</c:v>
                </c:pt>
              </c:strCache>
            </c:strRef>
          </c:tx>
          <c:spPr>
            <a:solidFill>
              <a:srgbClr val="BFBFB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Comprar um imóvel/ casa própria</c:v>
                </c:pt>
                <c:pt idx="1">
                  <c:v>Manter aplicado</c:v>
                </c:pt>
                <c:pt idx="2">
                  <c:v>Usar na sua velhice/ aposentadoria</c:v>
                </c:pt>
                <c:pt idx="3">
                  <c:v>Comprar um carro/ moto/ caminhão</c:v>
                </c:pt>
                <c:pt idx="4">
                  <c:v>Fazer uma viagem/ passeio/ Atividades de lazer</c:v>
                </c:pt>
                <c:pt idx="5">
                  <c:v>Investir em um negócio próprio</c:v>
                </c:pt>
                <c:pt idx="6">
                  <c:v>Educação</c:v>
                </c:pt>
                <c:pt idx="7">
                  <c:v>NÃO SABE + NADA +
NÃO TEM PLANOS AINDA</c:v>
                </c:pt>
              </c:strCache>
            </c:strRef>
          </c:cat>
          <c:val>
            <c:numRef>
              <c:f>Planilha1!$F$2:$F$9</c:f>
              <c:numCache>
                <c:formatCode>0"%"</c:formatCode>
                <c:ptCount val="8"/>
                <c:pt idx="0">
                  <c:v>15.23</c:v>
                </c:pt>
                <c:pt idx="1">
                  <c:v>31.84</c:v>
                </c:pt>
                <c:pt idx="2">
                  <c:v>8.5399999999999991</c:v>
                </c:pt>
                <c:pt idx="3">
                  <c:v>5.39</c:v>
                </c:pt>
                <c:pt idx="4">
                  <c:v>13.01</c:v>
                </c:pt>
                <c:pt idx="5">
                  <c:v>0.6</c:v>
                </c:pt>
                <c:pt idx="6">
                  <c:v>1.0900000000000001</c:v>
                </c:pt>
                <c:pt idx="7">
                  <c:v>10.17</c:v>
                </c:pt>
              </c:numCache>
            </c:numRef>
          </c:val>
          <c:extLst xmlns:c16r2="http://schemas.microsoft.com/office/drawing/2015/06/chart">
            <c:ext xmlns:c16="http://schemas.microsoft.com/office/drawing/2014/chart" uri="{C3380CC4-5D6E-409C-BE32-E72D297353CC}">
              <c16:uniqueId val="{00000001-EA04-4449-87E4-6110547913BB}"/>
            </c:ext>
          </c:extLst>
        </c:ser>
        <c:dLbls>
          <c:dLblPos val="outEnd"/>
          <c:showLegendKey val="0"/>
          <c:showVal val="1"/>
          <c:showCatName val="0"/>
          <c:showSerName val="0"/>
          <c:showPercent val="0"/>
          <c:showBubbleSize val="0"/>
        </c:dLbls>
        <c:gapWidth val="50"/>
        <c:axId val="-1665781088"/>
        <c:axId val="-1665762048"/>
      </c:barChart>
      <c:catAx>
        <c:axId val="-1665781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665762048"/>
        <c:crosses val="autoZero"/>
        <c:auto val="1"/>
        <c:lblAlgn val="ctr"/>
        <c:lblOffset val="100"/>
        <c:noMultiLvlLbl val="0"/>
      </c:catAx>
      <c:valAx>
        <c:axId val="-1665762048"/>
        <c:scaling>
          <c:orientation val="minMax"/>
          <c:max val="120"/>
          <c:min val="0"/>
        </c:scaling>
        <c:delete val="1"/>
        <c:axPos val="l"/>
        <c:numFmt formatCode="0&quot;%&quot;" sourceLinked="1"/>
        <c:majorTickMark val="none"/>
        <c:minorTickMark val="none"/>
        <c:tickLblPos val="nextTo"/>
        <c:crossAx val="-166578108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Funcionário público</c:v>
                </c:pt>
                <c:pt idx="4">
                  <c:v>Assalariado sem registro</c:v>
                </c:pt>
                <c:pt idx="5">
                  <c:v>Autônomos por conta própria</c:v>
                </c:pt>
                <c:pt idx="6">
                  <c:v>Freelance</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Planilha1!$B$2:$B$15</c:f>
              <c:numCache>
                <c:formatCode>0</c:formatCode>
                <c:ptCount val="14"/>
                <c:pt idx="0">
                  <c:v>76</c:v>
                </c:pt>
                <c:pt idx="1">
                  <c:v>27</c:v>
                </c:pt>
                <c:pt idx="2">
                  <c:v>10</c:v>
                </c:pt>
                <c:pt idx="3">
                  <c:v>8</c:v>
                </c:pt>
                <c:pt idx="4">
                  <c:v>6</c:v>
                </c:pt>
                <c:pt idx="5">
                  <c:v>4</c:v>
                </c:pt>
                <c:pt idx="6">
                  <c:v>9</c:v>
                </c:pt>
                <c:pt idx="7">
                  <c:v>3</c:v>
                </c:pt>
                <c:pt idx="8">
                  <c:v>6</c:v>
                </c:pt>
                <c:pt idx="9">
                  <c:v>24</c:v>
                </c:pt>
                <c:pt idx="10">
                  <c:v>14</c:v>
                </c:pt>
                <c:pt idx="11">
                  <c:v>4</c:v>
                </c:pt>
                <c:pt idx="12">
                  <c:v>2</c:v>
                </c:pt>
                <c:pt idx="13">
                  <c:v>2</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Funcionário público</c:v>
                </c:pt>
                <c:pt idx="4">
                  <c:v>Assalariado sem registro</c:v>
                </c:pt>
                <c:pt idx="5">
                  <c:v>Autônomos por conta própria</c:v>
                </c:pt>
                <c:pt idx="6">
                  <c:v>Freelance</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Planilha1!$C$2:$C$15</c:f>
              <c:numCache>
                <c:formatCode>0</c:formatCode>
                <c:ptCount val="14"/>
                <c:pt idx="0">
                  <c:v>77</c:v>
                </c:pt>
                <c:pt idx="1">
                  <c:v>29</c:v>
                </c:pt>
                <c:pt idx="2">
                  <c:v>10</c:v>
                </c:pt>
                <c:pt idx="3">
                  <c:v>7</c:v>
                </c:pt>
                <c:pt idx="4">
                  <c:v>7</c:v>
                </c:pt>
                <c:pt idx="5">
                  <c:v>4</c:v>
                </c:pt>
                <c:pt idx="6">
                  <c:v>8</c:v>
                </c:pt>
                <c:pt idx="7">
                  <c:v>4</c:v>
                </c:pt>
                <c:pt idx="8">
                  <c:v>4</c:v>
                </c:pt>
                <c:pt idx="9">
                  <c:v>23</c:v>
                </c:pt>
                <c:pt idx="10">
                  <c:v>13</c:v>
                </c:pt>
                <c:pt idx="11">
                  <c:v>4</c:v>
                </c:pt>
                <c:pt idx="12">
                  <c:v>3</c:v>
                </c:pt>
                <c:pt idx="13">
                  <c:v>2</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Funcionário público</c:v>
                </c:pt>
                <c:pt idx="4">
                  <c:v>Assalariado sem registro</c:v>
                </c:pt>
                <c:pt idx="5">
                  <c:v>Autônomos por conta própria</c:v>
                </c:pt>
                <c:pt idx="6">
                  <c:v>Freelance</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Planilha1!$D$2:$D$15</c:f>
              <c:numCache>
                <c:formatCode>0</c:formatCode>
                <c:ptCount val="14"/>
                <c:pt idx="0">
                  <c:v>74.510000000000005</c:v>
                </c:pt>
                <c:pt idx="1">
                  <c:v>27.51</c:v>
                </c:pt>
                <c:pt idx="2">
                  <c:v>10.8</c:v>
                </c:pt>
                <c:pt idx="3">
                  <c:v>6.98</c:v>
                </c:pt>
                <c:pt idx="4">
                  <c:v>5.65</c:v>
                </c:pt>
                <c:pt idx="5">
                  <c:v>4.25</c:v>
                </c:pt>
                <c:pt idx="6">
                  <c:v>6.56</c:v>
                </c:pt>
                <c:pt idx="7">
                  <c:v>4.3499999999999996</c:v>
                </c:pt>
                <c:pt idx="8">
                  <c:v>4.42</c:v>
                </c:pt>
                <c:pt idx="9">
                  <c:v>25.49</c:v>
                </c:pt>
                <c:pt idx="10">
                  <c:v>14.97</c:v>
                </c:pt>
                <c:pt idx="11">
                  <c:v>3.3</c:v>
                </c:pt>
                <c:pt idx="12">
                  <c:v>3.08</c:v>
                </c:pt>
                <c:pt idx="13">
                  <c:v>2.5499999999999998</c:v>
                </c:pt>
              </c:numCache>
            </c:numRef>
          </c:val>
          <c:extLst xmlns:c16r2="http://schemas.microsoft.com/office/drawing/2015/06/chart">
            <c:ext xmlns:c16="http://schemas.microsoft.com/office/drawing/2014/chart" uri="{C3380CC4-5D6E-409C-BE32-E72D297353CC}">
              <c16:uniqueId val="{00000000-8DAB-4374-830C-ECD97AB4192E}"/>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Funcionário público</c:v>
                </c:pt>
                <c:pt idx="4">
                  <c:v>Assalariado sem registro</c:v>
                </c:pt>
                <c:pt idx="5">
                  <c:v>Autônomos por conta própria</c:v>
                </c:pt>
                <c:pt idx="6">
                  <c:v>Freelance</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Planilha1!$E$2:$E$15</c:f>
              <c:numCache>
                <c:formatCode>0</c:formatCode>
                <c:ptCount val="14"/>
                <c:pt idx="0">
                  <c:v>76.45</c:v>
                </c:pt>
                <c:pt idx="1">
                  <c:v>29.62</c:v>
                </c:pt>
                <c:pt idx="2">
                  <c:v>10.94</c:v>
                </c:pt>
                <c:pt idx="3">
                  <c:v>7.48</c:v>
                </c:pt>
                <c:pt idx="4">
                  <c:v>7.17</c:v>
                </c:pt>
                <c:pt idx="5">
                  <c:v>4.26</c:v>
                </c:pt>
                <c:pt idx="6">
                  <c:v>6.27</c:v>
                </c:pt>
                <c:pt idx="7">
                  <c:v>3.78</c:v>
                </c:pt>
                <c:pt idx="8">
                  <c:v>3.17</c:v>
                </c:pt>
                <c:pt idx="9">
                  <c:v>23.55</c:v>
                </c:pt>
                <c:pt idx="10">
                  <c:v>13.86</c:v>
                </c:pt>
                <c:pt idx="11">
                  <c:v>3.17</c:v>
                </c:pt>
                <c:pt idx="12">
                  <c:v>3.31</c:v>
                </c:pt>
                <c:pt idx="13">
                  <c:v>2.33</c:v>
                </c:pt>
              </c:numCache>
            </c:numRef>
          </c:val>
          <c:extLst xmlns:c16r2="http://schemas.microsoft.com/office/drawing/2015/06/chart">
            <c:ext xmlns:c16="http://schemas.microsoft.com/office/drawing/2014/chart" uri="{C3380CC4-5D6E-409C-BE32-E72D297353CC}">
              <c16:uniqueId val="{00000000-FD84-46EE-85C8-A1C151DA65EB}"/>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Funcionário público</c:v>
                </c:pt>
                <c:pt idx="4">
                  <c:v>Assalariado sem registro</c:v>
                </c:pt>
                <c:pt idx="5">
                  <c:v>Autônomos por conta própria</c:v>
                </c:pt>
                <c:pt idx="6">
                  <c:v>Freelance</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Planilha1!$F$2:$F$15</c:f>
              <c:numCache>
                <c:formatCode>0</c:formatCode>
                <c:ptCount val="14"/>
                <c:pt idx="0">
                  <c:v>76.03</c:v>
                </c:pt>
                <c:pt idx="1">
                  <c:v>29.39</c:v>
                </c:pt>
                <c:pt idx="2">
                  <c:v>11.16</c:v>
                </c:pt>
                <c:pt idx="3">
                  <c:v>7.48</c:v>
                </c:pt>
                <c:pt idx="4">
                  <c:v>5.86</c:v>
                </c:pt>
                <c:pt idx="5">
                  <c:v>5.76</c:v>
                </c:pt>
                <c:pt idx="6">
                  <c:v>5.48</c:v>
                </c:pt>
                <c:pt idx="7">
                  <c:v>3.24</c:v>
                </c:pt>
                <c:pt idx="8">
                  <c:v>3.61</c:v>
                </c:pt>
                <c:pt idx="9">
                  <c:v>23.97</c:v>
                </c:pt>
                <c:pt idx="10">
                  <c:v>14.14</c:v>
                </c:pt>
                <c:pt idx="11">
                  <c:v>3.29</c:v>
                </c:pt>
                <c:pt idx="12">
                  <c:v>2.89</c:v>
                </c:pt>
                <c:pt idx="13">
                  <c:v>1.96</c:v>
                </c:pt>
              </c:numCache>
            </c:numRef>
          </c:val>
          <c:extLst xmlns:c16r2="http://schemas.microsoft.com/office/drawing/2015/06/chart">
            <c:ext xmlns:c16="http://schemas.microsoft.com/office/drawing/2014/chart" uri="{C3380CC4-5D6E-409C-BE32-E72D297353CC}">
              <c16:uniqueId val="{00000000-FB67-4CC9-8394-D59D1AB7610D}"/>
            </c:ext>
          </c:extLst>
        </c:ser>
        <c:dLbls>
          <c:dLblPos val="outEnd"/>
          <c:showLegendKey val="0"/>
          <c:showVal val="1"/>
          <c:showCatName val="0"/>
          <c:showSerName val="0"/>
          <c:showPercent val="0"/>
          <c:showBubbleSize val="0"/>
        </c:dLbls>
        <c:gapWidth val="60"/>
        <c:axId val="-1831075008"/>
        <c:axId val="-1831060320"/>
      </c:barChart>
      <c:catAx>
        <c:axId val="-1831075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0320"/>
        <c:crosses val="autoZero"/>
        <c:auto val="1"/>
        <c:lblAlgn val="ctr"/>
        <c:lblOffset val="100"/>
        <c:noMultiLvlLbl val="0"/>
      </c:catAx>
      <c:valAx>
        <c:axId val="-1831060320"/>
        <c:scaling>
          <c:orientation val="minMax"/>
          <c:max val="100"/>
          <c:min val="0"/>
        </c:scaling>
        <c:delete val="1"/>
        <c:axPos val="l"/>
        <c:numFmt formatCode="0" sourceLinked="1"/>
        <c:majorTickMark val="out"/>
        <c:minorTickMark val="none"/>
        <c:tickLblPos val="nextTo"/>
        <c:crossAx val="-183107500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2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dLbl>
              <c:idx val="0"/>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1"/>
              <c:spPr>
                <a:noFill/>
                <a:ln>
                  <a:noFill/>
                </a:ln>
                <a:effectLst/>
              </c:spPr>
              <c:txPr>
                <a:bodyPr/>
                <a:lstStyle/>
                <a:p>
                  <a:pPr>
                    <a:defRPr sz="1200" b="1"/>
                  </a:pPr>
                  <a:endParaRPr lang="pt-BR"/>
                </a:p>
              </c:txPr>
              <c:dLblPos val="outEnd"/>
              <c:showLegendKey val="0"/>
              <c:showVal val="1"/>
              <c:showCatName val="0"/>
              <c:showSerName val="0"/>
              <c:showPercent val="0"/>
              <c:showBubbleSize val="0"/>
            </c:dLbl>
            <c:dLbl>
              <c:idx val="2"/>
              <c:spPr>
                <a:noFill/>
                <a:ln>
                  <a:noFill/>
                </a:ln>
                <a:effectLst/>
              </c:spPr>
              <c:txPr>
                <a:bodyPr/>
                <a:lstStyle/>
                <a:p>
                  <a:pPr>
                    <a:defRPr sz="1200" b="1"/>
                  </a:pPr>
                  <a:endParaRPr lang="pt-BR"/>
                </a:p>
              </c:txPr>
              <c:dLblPos val="outEnd"/>
              <c:showLegendKey val="0"/>
              <c:showVal val="1"/>
              <c:showCatName val="0"/>
              <c:showSerName val="0"/>
              <c:showPercent val="0"/>
              <c:showBubbleSize val="0"/>
            </c:dLbl>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Planilha1!$B$2:$B$4</c:f>
              <c:numCache>
                <c:formatCode>0"%"</c:formatCode>
                <c:ptCount val="3"/>
                <c:pt idx="0">
                  <c:v>16.07</c:v>
                </c:pt>
                <c:pt idx="1">
                  <c:v>56.76</c:v>
                </c:pt>
                <c:pt idx="2">
                  <c:v>27.17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Planilha1!$C$2:$C$4</c:f>
              <c:numCache>
                <c:formatCode>0"%"</c:formatCode>
                <c:ptCount val="3"/>
                <c:pt idx="0">
                  <c:v>12.36</c:v>
                </c:pt>
                <c:pt idx="1">
                  <c:v>66.040000000000006</c:v>
                </c:pt>
                <c:pt idx="2">
                  <c:v>21.6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87BC25"/>
            </a:solidFill>
            <a:ln>
              <a:noFill/>
            </a:ln>
            <a:effectLst/>
          </c:spPr>
          <c:invertIfNegative val="0"/>
          <c:dLbls>
            <c:spPr>
              <a:noFill/>
              <a:ln>
                <a:noFill/>
              </a:ln>
              <a:effectLst/>
            </c:spPr>
            <c:txPr>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Planilha1!$D$2:$D$4</c:f>
              <c:numCache>
                <c:formatCode>0"%"</c:formatCode>
                <c:ptCount val="3"/>
                <c:pt idx="0">
                  <c:v>17.670000000000002</c:v>
                </c:pt>
                <c:pt idx="1">
                  <c:v>58.24</c:v>
                </c:pt>
                <c:pt idx="2">
                  <c:v>24.1</c:v>
                </c:pt>
              </c:numCache>
            </c:numRef>
          </c:val>
          <c:extLst xmlns:c16r2="http://schemas.microsoft.com/office/drawing/2015/06/chart">
            <c:ext xmlns:c16="http://schemas.microsoft.com/office/drawing/2014/chart" uri="{C3380CC4-5D6E-409C-BE32-E72D297353CC}">
              <c16:uniqueId val="{00000003-5870-41C0-B71F-E65694A2B4EA}"/>
            </c:ext>
          </c:extLst>
        </c:ser>
        <c:ser>
          <c:idx val="3"/>
          <c:order val="3"/>
          <c:tx>
            <c:strRef>
              <c:f>Planilha1!$E$1</c:f>
              <c:strCache>
                <c:ptCount val="1"/>
                <c:pt idx="0">
                  <c:v>X</c:v>
                </c:pt>
              </c:strCache>
            </c:strRef>
          </c:tx>
          <c:spPr>
            <a:solidFill>
              <a:srgbClr val="F9B002"/>
            </a:solidFill>
          </c:spPr>
          <c:invertIfNegative val="0"/>
          <c:dLbls>
            <c:spPr>
              <a:noFill/>
              <a:ln>
                <a:noFill/>
              </a:ln>
              <a:effectLst/>
            </c:spPr>
            <c:txPr>
              <a:bodyPr wrap="square" lIns="38100" tIns="19050" rIns="38100" bIns="19050" anchor="ctr">
                <a:spAutoFit/>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Planilha1!$E$2:$E$4</c:f>
              <c:numCache>
                <c:formatCode>0"%"</c:formatCode>
                <c:ptCount val="3"/>
                <c:pt idx="0">
                  <c:v>17.989999999999998</c:v>
                </c:pt>
                <c:pt idx="1">
                  <c:v>48.9</c:v>
                </c:pt>
                <c:pt idx="2">
                  <c:v>33.11</c:v>
                </c:pt>
              </c:numCache>
            </c:numRef>
          </c:val>
          <c:extLst xmlns:c16r2="http://schemas.microsoft.com/office/drawing/2015/06/chart">
            <c:ext xmlns:c16="http://schemas.microsoft.com/office/drawing/2014/chart" uri="{C3380CC4-5D6E-409C-BE32-E72D297353CC}">
              <c16:uniqueId val="{00000004-5870-41C0-B71F-E65694A2B4EA}"/>
            </c:ext>
          </c:extLst>
        </c:ser>
        <c:ser>
          <c:idx val="4"/>
          <c:order val="4"/>
          <c:tx>
            <c:strRef>
              <c:f>Planilha1!$F$1</c:f>
              <c:strCache>
                <c:ptCount val="1"/>
                <c:pt idx="0">
                  <c:v>B</c:v>
                </c:pt>
              </c:strCache>
            </c:strRef>
          </c:tx>
          <c:spPr>
            <a:solidFill>
              <a:srgbClr val="7F7F7F"/>
            </a:solidFill>
          </c:spPr>
          <c:invertIfNegative val="0"/>
          <c:dLbls>
            <c:spPr>
              <a:noFill/>
              <a:ln>
                <a:noFill/>
              </a:ln>
              <a:effectLst/>
            </c:spPr>
            <c:txPr>
              <a:bodyPr wrap="square" lIns="38100" tIns="19050" rIns="38100" bIns="19050" anchor="ctr">
                <a:spAutoFit/>
              </a:bodyPr>
              <a:lstStyle/>
              <a:p>
                <a:pPr>
                  <a:defRPr sz="1050" b="0"/>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Planilha1!$A$2:$A$4</c:f>
              <c:strCache>
                <c:ptCount val="3"/>
                <c:pt idx="0">
                  <c:v> Já começou uma reserva para a aposentadoria</c:v>
                </c:pt>
                <c:pt idx="1">
                  <c:v> Ainda não começou uma reserva para a aposentadoria,mas pretende começar</c:v>
                </c:pt>
                <c:pt idx="2">
                  <c:v> Não começou uma reserva para a aposentadoria e não pretende começar</c:v>
                </c:pt>
              </c:strCache>
            </c:strRef>
          </c:cat>
          <c:val>
            <c:numRef>
              <c:f>Planilha1!$F$2:$F$4</c:f>
              <c:numCache>
                <c:formatCode>0"%"</c:formatCode>
                <c:ptCount val="3"/>
                <c:pt idx="0">
                  <c:v>15.14</c:v>
                </c:pt>
                <c:pt idx="1">
                  <c:v>28.63</c:v>
                </c:pt>
                <c:pt idx="2">
                  <c:v>56.22</c:v>
                </c:pt>
              </c:numCache>
            </c:numRef>
          </c:val>
          <c:extLst xmlns:c16r2="http://schemas.microsoft.com/office/drawing/2015/06/chart">
            <c:ext xmlns:c16="http://schemas.microsoft.com/office/drawing/2014/chart" uri="{C3380CC4-5D6E-409C-BE32-E72D297353CC}">
              <c16:uniqueId val="{00000005-5870-41C0-B71F-E65694A2B4EA}"/>
            </c:ext>
          </c:extLst>
        </c:ser>
        <c:dLbls>
          <c:dLblPos val="outEnd"/>
          <c:showLegendKey val="0"/>
          <c:showVal val="1"/>
          <c:showCatName val="0"/>
          <c:showSerName val="0"/>
          <c:showPercent val="0"/>
          <c:showBubbleSize val="0"/>
        </c:dLbls>
        <c:gapWidth val="100"/>
        <c:axId val="-1665763680"/>
        <c:axId val="-1665761504"/>
      </c:barChart>
      <c:catAx>
        <c:axId val="-16657636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lgn="ctr">
              <a:defRPr b="0"/>
            </a:pPr>
            <a:endParaRPr lang="pt-BR"/>
          </a:p>
        </c:txPr>
        <c:crossAx val="-1665761504"/>
        <c:crosses val="autoZero"/>
        <c:auto val="1"/>
        <c:lblAlgn val="ctr"/>
        <c:lblOffset val="100"/>
        <c:noMultiLvlLbl val="0"/>
      </c:catAx>
      <c:valAx>
        <c:axId val="-1665761504"/>
        <c:scaling>
          <c:orientation val="minMax"/>
          <c:max val="120"/>
          <c:min val="0"/>
        </c:scaling>
        <c:delete val="1"/>
        <c:axPos val="l"/>
        <c:numFmt formatCode="0&quot;%&quot;" sourceLinked="1"/>
        <c:majorTickMark val="none"/>
        <c:minorTickMark val="none"/>
        <c:tickLblPos val="nextTo"/>
        <c:crossAx val="-166576368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22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Planilha1!$B$2:$B$4</c:f>
              <c:numCache>
                <c:formatCode>0"%"</c:formatCode>
                <c:ptCount val="3"/>
                <c:pt idx="0">
                  <c:v>47.28</c:v>
                </c:pt>
                <c:pt idx="1">
                  <c:v>47.68</c:v>
                </c:pt>
                <c:pt idx="2">
                  <c:v>4.9400000000000004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Planilha1!$C$2:$C$4</c:f>
              <c:numCache>
                <c:formatCode>0"%"</c:formatCode>
                <c:ptCount val="3"/>
                <c:pt idx="0">
                  <c:v>36.479999999999997</c:v>
                </c:pt>
                <c:pt idx="1">
                  <c:v>58.22</c:v>
                </c:pt>
                <c:pt idx="2">
                  <c:v>5.19</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87BC2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Planilha1!$D$2:$D$4</c:f>
              <c:numCache>
                <c:formatCode>0"%"</c:formatCode>
                <c:ptCount val="3"/>
                <c:pt idx="0">
                  <c:v>51.29</c:v>
                </c:pt>
                <c:pt idx="1">
                  <c:v>44.71</c:v>
                </c:pt>
                <c:pt idx="2">
                  <c:v>3.92</c:v>
                </c:pt>
              </c:numCache>
            </c:numRef>
          </c:val>
          <c:extLst xmlns:c16r2="http://schemas.microsoft.com/office/drawing/2015/06/chart">
            <c:ext xmlns:c16="http://schemas.microsoft.com/office/drawing/2014/chart" uri="{C3380CC4-5D6E-409C-BE32-E72D297353CC}">
              <c16:uniqueId val="{00000000-B92C-43B7-AA9B-357B825756A7}"/>
            </c:ext>
          </c:extLst>
        </c:ser>
        <c:ser>
          <c:idx val="3"/>
          <c:order val="3"/>
          <c:tx>
            <c:strRef>
              <c:f>Planilha1!$E$1</c:f>
              <c:strCache>
                <c:ptCount val="1"/>
                <c:pt idx="0">
                  <c:v>X</c:v>
                </c:pt>
              </c:strCache>
            </c:strRef>
          </c:tx>
          <c:spPr>
            <a:solidFill>
              <a:srgbClr val="F9B00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Planilha1!$E$2:$E$4</c:f>
              <c:numCache>
                <c:formatCode>0"%"</c:formatCode>
                <c:ptCount val="3"/>
                <c:pt idx="0">
                  <c:v>53.31</c:v>
                </c:pt>
                <c:pt idx="1">
                  <c:v>42.31</c:v>
                </c:pt>
                <c:pt idx="2">
                  <c:v>4.3</c:v>
                </c:pt>
              </c:numCache>
            </c:numRef>
          </c:val>
          <c:extLst xmlns:c16r2="http://schemas.microsoft.com/office/drawing/2015/06/chart">
            <c:ext xmlns:c16="http://schemas.microsoft.com/office/drawing/2014/chart" uri="{C3380CC4-5D6E-409C-BE32-E72D297353CC}">
              <c16:uniqueId val="{00000001-B92C-43B7-AA9B-357B825756A7}"/>
            </c:ext>
          </c:extLst>
        </c:ser>
        <c:ser>
          <c:idx val="4"/>
          <c:order val="4"/>
          <c:tx>
            <c:strRef>
              <c:f>Planilha1!$F$1</c:f>
              <c:strCache>
                <c:ptCount val="1"/>
                <c:pt idx="0">
                  <c:v>B</c:v>
                </c:pt>
              </c:strCache>
            </c:strRef>
          </c:tx>
          <c:spPr>
            <a:solidFill>
              <a:srgbClr val="7F7F7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Alto estresse (Notas 8 a 10)</c:v>
                </c:pt>
                <c:pt idx="1">
                  <c:v>Médio estresse (Notas 5 a 7)</c:v>
                </c:pt>
                <c:pt idx="2">
                  <c:v>Baixo estresse (Notas 0 a 4)</c:v>
                </c:pt>
              </c:strCache>
            </c:strRef>
          </c:cat>
          <c:val>
            <c:numRef>
              <c:f>Planilha1!$F$2:$F$4</c:f>
              <c:numCache>
                <c:formatCode>0"%"</c:formatCode>
                <c:ptCount val="3"/>
                <c:pt idx="0">
                  <c:v>44.85</c:v>
                </c:pt>
                <c:pt idx="1">
                  <c:v>46.99</c:v>
                </c:pt>
                <c:pt idx="2">
                  <c:v>7.96</c:v>
                </c:pt>
              </c:numCache>
            </c:numRef>
          </c:val>
          <c:extLst xmlns:c16r2="http://schemas.microsoft.com/office/drawing/2015/06/chart">
            <c:ext xmlns:c16="http://schemas.microsoft.com/office/drawing/2014/chart" uri="{C3380CC4-5D6E-409C-BE32-E72D297353CC}">
              <c16:uniqueId val="{00000002-B92C-43B7-AA9B-357B825756A7}"/>
            </c:ext>
          </c:extLst>
        </c:ser>
        <c:dLbls>
          <c:dLblPos val="outEnd"/>
          <c:showLegendKey val="0"/>
          <c:showVal val="1"/>
          <c:showCatName val="0"/>
          <c:showSerName val="0"/>
          <c:showPercent val="0"/>
          <c:showBubbleSize val="0"/>
        </c:dLbls>
        <c:gapWidth val="100"/>
        <c:axId val="-1723412720"/>
        <c:axId val="-1723404560"/>
      </c:barChart>
      <c:catAx>
        <c:axId val="-17234127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4560"/>
        <c:crosses val="autoZero"/>
        <c:auto val="1"/>
        <c:lblAlgn val="ctr"/>
        <c:lblOffset val="100"/>
        <c:noMultiLvlLbl val="0"/>
      </c:catAx>
      <c:valAx>
        <c:axId val="-1723404560"/>
        <c:scaling>
          <c:orientation val="minMax"/>
          <c:max val="120"/>
          <c:min val="0"/>
        </c:scaling>
        <c:delete val="1"/>
        <c:axPos val="l"/>
        <c:numFmt formatCode="0&quot;%&quot;" sourceLinked="1"/>
        <c:majorTickMark val="none"/>
        <c:minorTickMark val="none"/>
        <c:tickLblPos val="nextTo"/>
        <c:crossAx val="-172341272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2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Planilha1!$B$2:$B$4</c:f>
              <c:numCache>
                <c:formatCode>0"%"</c:formatCode>
                <c:ptCount val="3"/>
                <c:pt idx="0">
                  <c:v>34.49</c:v>
                </c:pt>
                <c:pt idx="1">
                  <c:v>43.55</c:v>
                </c:pt>
                <c:pt idx="2">
                  <c:v>21.97</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Planilha1!$C$2:$C$4</c:f>
              <c:numCache>
                <c:formatCode>0"%"</c:formatCode>
                <c:ptCount val="3"/>
                <c:pt idx="0">
                  <c:v>31.07</c:v>
                </c:pt>
                <c:pt idx="1">
                  <c:v>46.18</c:v>
                </c:pt>
                <c:pt idx="2">
                  <c:v>22.75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87BC25"/>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Planilha1!$D$2:$D$4</c:f>
              <c:numCache>
                <c:formatCode>0"%"</c:formatCode>
                <c:ptCount val="3"/>
                <c:pt idx="0">
                  <c:v>37.53</c:v>
                </c:pt>
                <c:pt idx="1">
                  <c:v>43.07</c:v>
                </c:pt>
                <c:pt idx="2">
                  <c:v>19.399999999999999</c:v>
                </c:pt>
              </c:numCache>
            </c:numRef>
          </c:val>
          <c:extLst xmlns:c16r2="http://schemas.microsoft.com/office/drawing/2015/06/chart">
            <c:ext xmlns:c16="http://schemas.microsoft.com/office/drawing/2014/chart" uri="{C3380CC4-5D6E-409C-BE32-E72D297353CC}">
              <c16:uniqueId val="{00000000-BEAA-41FE-8DE4-0FE45B4F8426}"/>
            </c:ext>
          </c:extLst>
        </c:ser>
        <c:ser>
          <c:idx val="3"/>
          <c:order val="3"/>
          <c:tx>
            <c:strRef>
              <c:f>Planilha1!$E$1</c:f>
              <c:strCache>
                <c:ptCount val="1"/>
                <c:pt idx="0">
                  <c:v>X</c:v>
                </c:pt>
              </c:strCache>
            </c:strRef>
          </c:tx>
          <c:spPr>
            <a:solidFill>
              <a:srgbClr val="F9B00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Planilha1!$E$2:$E$4</c:f>
              <c:numCache>
                <c:formatCode>0"%"</c:formatCode>
                <c:ptCount val="3"/>
                <c:pt idx="0">
                  <c:v>36.35</c:v>
                </c:pt>
                <c:pt idx="1">
                  <c:v>41.4</c:v>
                </c:pt>
                <c:pt idx="2">
                  <c:v>22.26</c:v>
                </c:pt>
              </c:numCache>
            </c:numRef>
          </c:val>
          <c:extLst xmlns:c16r2="http://schemas.microsoft.com/office/drawing/2015/06/chart">
            <c:ext xmlns:c16="http://schemas.microsoft.com/office/drawing/2014/chart" uri="{C3380CC4-5D6E-409C-BE32-E72D297353CC}">
              <c16:uniqueId val="{00000000-E96B-4E33-AB77-C38457D728F2}"/>
            </c:ext>
          </c:extLst>
        </c:ser>
        <c:ser>
          <c:idx val="4"/>
          <c:order val="4"/>
          <c:tx>
            <c:strRef>
              <c:f>Planilha1!$F$1</c:f>
              <c:strCache>
                <c:ptCount val="1"/>
                <c:pt idx="0">
                  <c:v>B</c:v>
                </c:pt>
              </c:strCache>
            </c:strRef>
          </c:tx>
          <c:spPr>
            <a:solidFill>
              <a:srgbClr val="7F7F7F"/>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Planilha1!$A$2:$A$4</c:f>
              <c:strCache>
                <c:ptCount val="3"/>
                <c:pt idx="0">
                  <c:v>Os gastos foram maiores do que a renda</c:v>
                </c:pt>
                <c:pt idx="1">
                  <c:v>Os gastos foram mais ou menos iguais do que a renda</c:v>
                </c:pt>
                <c:pt idx="2">
                  <c:v>Os gastos foram menores do que a renda</c:v>
                </c:pt>
              </c:strCache>
            </c:strRef>
          </c:cat>
          <c:val>
            <c:numRef>
              <c:f>Planilha1!$F$2:$F$4</c:f>
              <c:numCache>
                <c:formatCode>0"%"</c:formatCode>
                <c:ptCount val="3"/>
                <c:pt idx="0">
                  <c:v>30.35</c:v>
                </c:pt>
                <c:pt idx="1">
                  <c:v>44.69</c:v>
                </c:pt>
                <c:pt idx="2">
                  <c:v>24.97</c:v>
                </c:pt>
              </c:numCache>
            </c:numRef>
          </c:val>
          <c:extLst xmlns:c16r2="http://schemas.microsoft.com/office/drawing/2015/06/chart">
            <c:ext xmlns:c16="http://schemas.microsoft.com/office/drawing/2014/chart" uri="{C3380CC4-5D6E-409C-BE32-E72D297353CC}">
              <c16:uniqueId val="{00000001-E96B-4E33-AB77-C38457D728F2}"/>
            </c:ext>
          </c:extLst>
        </c:ser>
        <c:dLbls>
          <c:dLblPos val="outEnd"/>
          <c:showLegendKey val="0"/>
          <c:showVal val="1"/>
          <c:showCatName val="0"/>
          <c:showSerName val="0"/>
          <c:showPercent val="0"/>
          <c:showBubbleSize val="0"/>
        </c:dLbls>
        <c:gapWidth val="100"/>
        <c:axId val="-1723425776"/>
        <c:axId val="-1723411088"/>
      </c:barChart>
      <c:catAx>
        <c:axId val="-1723425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11088"/>
        <c:crosses val="autoZero"/>
        <c:auto val="1"/>
        <c:lblAlgn val="ctr"/>
        <c:lblOffset val="100"/>
        <c:noMultiLvlLbl val="0"/>
      </c:catAx>
      <c:valAx>
        <c:axId val="-1723411088"/>
        <c:scaling>
          <c:orientation val="minMax"/>
          <c:max val="120"/>
          <c:min val="0"/>
        </c:scaling>
        <c:delete val="1"/>
        <c:axPos val="l"/>
        <c:numFmt formatCode="0&quot;%&quot;" sourceLinked="1"/>
        <c:majorTickMark val="none"/>
        <c:minorTickMark val="none"/>
        <c:tickLblPos val="nextTo"/>
        <c:crossAx val="-17234257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2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Planilha1!$B$2:$B$12</c:f>
              <c:numCache>
                <c:formatCode>0"%"</c:formatCode>
                <c:ptCount val="11"/>
                <c:pt idx="0">
                  <c:v>16.86</c:v>
                </c:pt>
                <c:pt idx="1">
                  <c:v>1.49</c:v>
                </c:pt>
                <c:pt idx="2">
                  <c:v>2.2200000000000002</c:v>
                </c:pt>
                <c:pt idx="3">
                  <c:v>2.41</c:v>
                </c:pt>
                <c:pt idx="4">
                  <c:v>1.07</c:v>
                </c:pt>
                <c:pt idx="5">
                  <c:v>2.36</c:v>
                </c:pt>
                <c:pt idx="6">
                  <c:v>7.32</c:v>
                </c:pt>
                <c:pt idx="7">
                  <c:v>83.14</c:v>
                </c:pt>
                <c:pt idx="8">
                  <c:v>22.55</c:v>
                </c:pt>
                <c:pt idx="9">
                  <c:v>59.69</c:v>
                </c:pt>
                <c:pt idx="10">
                  <c:v>0.9</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Z</c:v>
                </c:pt>
              </c:strCache>
            </c:strRef>
          </c:tx>
          <c:spPr>
            <a:solidFill>
              <a:srgbClr val="03BFD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Planilha1!$C$2:$C$12</c:f>
              <c:numCache>
                <c:formatCode>0"%"</c:formatCode>
                <c:ptCount val="11"/>
                <c:pt idx="0">
                  <c:v>27.21</c:v>
                </c:pt>
                <c:pt idx="1">
                  <c:v>2.02</c:v>
                </c:pt>
                <c:pt idx="2">
                  <c:v>2.46</c:v>
                </c:pt>
                <c:pt idx="3">
                  <c:v>3.2</c:v>
                </c:pt>
                <c:pt idx="4">
                  <c:v>2.15</c:v>
                </c:pt>
                <c:pt idx="5">
                  <c:v>3.1</c:v>
                </c:pt>
                <c:pt idx="6">
                  <c:v>14.28</c:v>
                </c:pt>
                <c:pt idx="7">
                  <c:v>72.789999999999992</c:v>
                </c:pt>
                <c:pt idx="8">
                  <c:v>22.46</c:v>
                </c:pt>
                <c:pt idx="9">
                  <c:v>49.78</c:v>
                </c:pt>
                <c:pt idx="10">
                  <c:v>0.56000000000000005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M</c:v>
                </c:pt>
              </c:strCache>
            </c:strRef>
          </c:tx>
          <c:spPr>
            <a:solidFill>
              <a:srgbClr val="87BC2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Planilha1!$D$2:$D$12</c:f>
              <c:numCache>
                <c:formatCode>0"%"</c:formatCode>
                <c:ptCount val="11"/>
                <c:pt idx="0">
                  <c:v>22.3</c:v>
                </c:pt>
                <c:pt idx="1">
                  <c:v>2.5</c:v>
                </c:pt>
                <c:pt idx="2">
                  <c:v>3.44</c:v>
                </c:pt>
                <c:pt idx="3">
                  <c:v>3.16</c:v>
                </c:pt>
                <c:pt idx="4">
                  <c:v>1.39</c:v>
                </c:pt>
                <c:pt idx="5">
                  <c:v>3.03</c:v>
                </c:pt>
                <c:pt idx="6">
                  <c:v>8.7799999999999994</c:v>
                </c:pt>
                <c:pt idx="7">
                  <c:v>77.7</c:v>
                </c:pt>
                <c:pt idx="8">
                  <c:v>22.12</c:v>
                </c:pt>
                <c:pt idx="9">
                  <c:v>54.56</c:v>
                </c:pt>
                <c:pt idx="10">
                  <c:v>1.02</c:v>
                </c:pt>
              </c:numCache>
            </c:numRef>
          </c:val>
          <c:extLst xmlns:c16r2="http://schemas.microsoft.com/office/drawing/2015/06/chart">
            <c:ext xmlns:c16="http://schemas.microsoft.com/office/drawing/2014/chart" uri="{C3380CC4-5D6E-409C-BE32-E72D297353CC}">
              <c16:uniqueId val="{00000000-F0C4-4E18-999C-409F618FB28F}"/>
            </c:ext>
          </c:extLst>
        </c:ser>
        <c:ser>
          <c:idx val="3"/>
          <c:order val="3"/>
          <c:tx>
            <c:strRef>
              <c:f>Planilha1!$E$1</c:f>
              <c:strCache>
                <c:ptCount val="1"/>
                <c:pt idx="0">
                  <c:v>X</c:v>
                </c:pt>
              </c:strCache>
            </c:strRef>
          </c:tx>
          <c:spPr>
            <a:solidFill>
              <a:srgbClr val="F9B002"/>
            </a:solidFill>
          </c:spPr>
          <c:invertIfNegative val="0"/>
          <c:dLbls>
            <c:spPr>
              <a:noFill/>
              <a:ln>
                <a:noFill/>
              </a:ln>
              <a:effectLst/>
            </c:spPr>
            <c:txPr>
              <a:bodyPr wrap="square" lIns="38100" tIns="19050" rIns="38100" bIns="19050" anchor="ctr">
                <a:spAutoFit/>
              </a:bodyPr>
              <a:lstStyle/>
              <a:p>
                <a:pPr>
                  <a:defRPr sz="900">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Planilha1!$E$2:$E$12</c:f>
              <c:numCache>
                <c:formatCode>0"%"</c:formatCode>
                <c:ptCount val="11"/>
                <c:pt idx="0">
                  <c:v>9.8800000000000008</c:v>
                </c:pt>
                <c:pt idx="1">
                  <c:v>0.61</c:v>
                </c:pt>
                <c:pt idx="2">
                  <c:v>1.83</c:v>
                </c:pt>
                <c:pt idx="3">
                  <c:v>1.93</c:v>
                </c:pt>
                <c:pt idx="4">
                  <c:v>0.28999999999999998</c:v>
                </c:pt>
                <c:pt idx="5">
                  <c:v>1.75</c:v>
                </c:pt>
                <c:pt idx="6">
                  <c:v>3.48</c:v>
                </c:pt>
                <c:pt idx="7">
                  <c:v>90.12</c:v>
                </c:pt>
                <c:pt idx="8">
                  <c:v>23.08</c:v>
                </c:pt>
                <c:pt idx="9">
                  <c:v>66.05</c:v>
                </c:pt>
                <c:pt idx="10">
                  <c:v>0.99</c:v>
                </c:pt>
              </c:numCache>
            </c:numRef>
          </c:val>
          <c:extLst xmlns:c16r2="http://schemas.microsoft.com/office/drawing/2015/06/chart">
            <c:ext xmlns:c16="http://schemas.microsoft.com/office/drawing/2014/chart" uri="{C3380CC4-5D6E-409C-BE32-E72D297353CC}">
              <c16:uniqueId val="{00000000-60A9-4A6E-9629-784DE8A61795}"/>
            </c:ext>
          </c:extLst>
        </c:ser>
        <c:ser>
          <c:idx val="4"/>
          <c:order val="4"/>
          <c:tx>
            <c:strRef>
              <c:f>Planilha1!$F$1</c:f>
              <c:strCache>
                <c:ptCount val="1"/>
                <c:pt idx="0">
                  <c:v>B</c:v>
                </c:pt>
              </c:strCache>
            </c:strRef>
          </c:tx>
          <c:spPr>
            <a:solidFill>
              <a:srgbClr val="7F7F7F"/>
            </a:solidFill>
          </c:spPr>
          <c:invertIfNegative val="0"/>
          <c:dLbls>
            <c:spPr>
              <a:noFill/>
              <a:ln>
                <a:noFill/>
              </a:ln>
              <a:effectLst/>
            </c:spPr>
            <c:txPr>
              <a:bodyPr wrap="square" lIns="38100" tIns="19050" rIns="38100" bIns="19050" anchor="ctr">
                <a:spAutoFit/>
              </a:bodyPr>
              <a:lstStyle/>
              <a:p>
                <a:pPr>
                  <a:defRPr sz="900">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Planilha1!$A$2:$A$12</c:f>
              <c:strCache>
                <c:ptCount val="11"/>
                <c:pt idx="0">
                  <c:v>APOSTADOR</c:v>
                </c:pt>
                <c:pt idx="1">
                  <c:v>Todos os dias </c:v>
                </c:pt>
                <c:pt idx="2">
                  <c:v>Mais de uma vez por semana</c:v>
                </c:pt>
                <c:pt idx="3">
                  <c:v>Uma vez por semana</c:v>
                </c:pt>
                <c:pt idx="4">
                  <c:v>Mais de uma vez por mês</c:v>
                </c:pt>
                <c:pt idx="5">
                  <c:v>Uma vez por mês</c:v>
                </c:pt>
                <c:pt idx="6">
                  <c:v>Raramente</c:v>
                </c:pt>
                <c:pt idx="7">
                  <c:v>NÃO APOSTADOR</c:v>
                </c:pt>
                <c:pt idx="8">
                  <c:v>Não usou em 2025</c:v>
                </c:pt>
                <c:pt idx="9">
                  <c:v>Nunca usou aplicativos de apostas</c:v>
                </c:pt>
                <c:pt idx="10">
                  <c:v> Recusa/Não sabe</c:v>
                </c:pt>
              </c:strCache>
            </c:strRef>
          </c:cat>
          <c:val>
            <c:numRef>
              <c:f>Planilha1!$F$2:$F$12</c:f>
              <c:numCache>
                <c:formatCode>0"%"</c:formatCode>
                <c:ptCount val="11"/>
                <c:pt idx="0">
                  <c:v>3.63</c:v>
                </c:pt>
                <c:pt idx="1">
                  <c:v>0.57999999999999996</c:v>
                </c:pt>
                <c:pt idx="2">
                  <c:v>0.24</c:v>
                </c:pt>
                <c:pt idx="3">
                  <c:v>0.6</c:v>
                </c:pt>
                <c:pt idx="4">
                  <c:v>0.26</c:v>
                </c:pt>
                <c:pt idx="5">
                  <c:v>1.1499999999999999</c:v>
                </c:pt>
                <c:pt idx="6">
                  <c:v>0.8</c:v>
                </c:pt>
                <c:pt idx="7">
                  <c:v>96.37</c:v>
                </c:pt>
                <c:pt idx="8">
                  <c:v>22.33</c:v>
                </c:pt>
                <c:pt idx="9">
                  <c:v>72.989999999999995</c:v>
                </c:pt>
                <c:pt idx="10">
                  <c:v>1.06</c:v>
                </c:pt>
              </c:numCache>
            </c:numRef>
          </c:val>
          <c:extLst xmlns:c16r2="http://schemas.microsoft.com/office/drawing/2015/06/chart">
            <c:ext xmlns:c16="http://schemas.microsoft.com/office/drawing/2014/chart" uri="{C3380CC4-5D6E-409C-BE32-E72D297353CC}">
              <c16:uniqueId val="{00000001-60A9-4A6E-9629-784DE8A61795}"/>
            </c:ext>
          </c:extLst>
        </c:ser>
        <c:dLbls>
          <c:dLblPos val="outEnd"/>
          <c:showLegendKey val="0"/>
          <c:showVal val="1"/>
          <c:showCatName val="0"/>
          <c:showSerName val="0"/>
          <c:showPercent val="0"/>
          <c:showBubbleSize val="0"/>
        </c:dLbls>
        <c:gapWidth val="50"/>
        <c:axId val="-1723403472"/>
        <c:axId val="-1723400752"/>
      </c:barChart>
      <c:catAx>
        <c:axId val="-17234034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3400752"/>
        <c:crosses val="autoZero"/>
        <c:auto val="1"/>
        <c:lblAlgn val="ctr"/>
        <c:lblOffset val="100"/>
        <c:noMultiLvlLbl val="0"/>
      </c:catAx>
      <c:valAx>
        <c:axId val="-1723400752"/>
        <c:scaling>
          <c:orientation val="minMax"/>
          <c:max val="120"/>
          <c:min val="0"/>
        </c:scaling>
        <c:delete val="1"/>
        <c:axPos val="l"/>
        <c:numFmt formatCode="0&quot;%&quot;" sourceLinked="1"/>
        <c:majorTickMark val="none"/>
        <c:minorTickMark val="none"/>
        <c:tickLblPos val="nextTo"/>
        <c:crossAx val="-17234034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Freelance</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Planilha1!$B$2:$B$15</c:f>
              <c:numCache>
                <c:formatCode>0</c:formatCode>
                <c:ptCount val="14"/>
                <c:pt idx="0">
                  <c:v>70</c:v>
                </c:pt>
                <c:pt idx="1">
                  <c:v>21</c:v>
                </c:pt>
                <c:pt idx="2">
                  <c:v>8</c:v>
                </c:pt>
                <c:pt idx="3">
                  <c:v>12</c:v>
                </c:pt>
                <c:pt idx="4">
                  <c:v>7</c:v>
                </c:pt>
                <c:pt idx="5">
                  <c:v>3</c:v>
                </c:pt>
                <c:pt idx="6">
                  <c:v>5</c:v>
                </c:pt>
                <c:pt idx="7">
                  <c:v>2</c:v>
                </c:pt>
                <c:pt idx="8">
                  <c:v>9</c:v>
                </c:pt>
                <c:pt idx="9">
                  <c:v>30</c:v>
                </c:pt>
                <c:pt idx="10">
                  <c:v>14</c:v>
                </c:pt>
                <c:pt idx="11">
                  <c:v>8</c:v>
                </c:pt>
                <c:pt idx="12">
                  <c:v>4</c:v>
                </c:pt>
                <c:pt idx="13">
                  <c:v>2</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Freelance</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Planilha1!$C$2:$C$15</c:f>
              <c:numCache>
                <c:formatCode>0</c:formatCode>
                <c:ptCount val="14"/>
                <c:pt idx="0">
                  <c:v>72</c:v>
                </c:pt>
                <c:pt idx="1">
                  <c:v>25</c:v>
                </c:pt>
                <c:pt idx="2">
                  <c:v>8</c:v>
                </c:pt>
                <c:pt idx="3">
                  <c:v>10</c:v>
                </c:pt>
                <c:pt idx="4">
                  <c:v>7</c:v>
                </c:pt>
                <c:pt idx="5">
                  <c:v>4</c:v>
                </c:pt>
                <c:pt idx="6">
                  <c:v>5</c:v>
                </c:pt>
                <c:pt idx="7">
                  <c:v>3</c:v>
                </c:pt>
                <c:pt idx="8">
                  <c:v>7</c:v>
                </c:pt>
                <c:pt idx="9">
                  <c:v>28</c:v>
                </c:pt>
                <c:pt idx="10">
                  <c:v>13</c:v>
                </c:pt>
                <c:pt idx="11">
                  <c:v>7</c:v>
                </c:pt>
                <c:pt idx="12">
                  <c:v>4</c:v>
                </c:pt>
                <c:pt idx="13">
                  <c:v>2</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Freelance</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Planilha1!$D$2:$D$15</c:f>
              <c:numCache>
                <c:formatCode>0</c:formatCode>
                <c:ptCount val="14"/>
                <c:pt idx="0">
                  <c:v>70.67</c:v>
                </c:pt>
                <c:pt idx="1">
                  <c:v>22.34</c:v>
                </c:pt>
                <c:pt idx="2">
                  <c:v>9.5299999999999994</c:v>
                </c:pt>
                <c:pt idx="3">
                  <c:v>8.64</c:v>
                </c:pt>
                <c:pt idx="4">
                  <c:v>7.64</c:v>
                </c:pt>
                <c:pt idx="5">
                  <c:v>4.47</c:v>
                </c:pt>
                <c:pt idx="6">
                  <c:v>5.08</c:v>
                </c:pt>
                <c:pt idx="7">
                  <c:v>2.86</c:v>
                </c:pt>
                <c:pt idx="8">
                  <c:v>6.68</c:v>
                </c:pt>
                <c:pt idx="9">
                  <c:v>29.33</c:v>
                </c:pt>
                <c:pt idx="10">
                  <c:v>13.68</c:v>
                </c:pt>
                <c:pt idx="11">
                  <c:v>6.14</c:v>
                </c:pt>
                <c:pt idx="12">
                  <c:v>3.75</c:v>
                </c:pt>
                <c:pt idx="13">
                  <c:v>3.78</c:v>
                </c:pt>
              </c:numCache>
            </c:numRef>
          </c:val>
          <c:extLst xmlns:c16r2="http://schemas.microsoft.com/office/drawing/2015/06/chart">
            <c:ext xmlns:c16="http://schemas.microsoft.com/office/drawing/2014/chart" uri="{C3380CC4-5D6E-409C-BE32-E72D297353CC}">
              <c16:uniqueId val="{00000000-EDB6-46CF-BCD8-FB80DFFB8A3A}"/>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Freelance</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Planilha1!$E$2:$E$15</c:f>
              <c:numCache>
                <c:formatCode>0</c:formatCode>
                <c:ptCount val="14"/>
                <c:pt idx="0">
                  <c:v>71.56</c:v>
                </c:pt>
                <c:pt idx="1">
                  <c:v>24.37</c:v>
                </c:pt>
                <c:pt idx="2">
                  <c:v>9.06</c:v>
                </c:pt>
                <c:pt idx="3">
                  <c:v>8.14</c:v>
                </c:pt>
                <c:pt idx="4">
                  <c:v>8.27</c:v>
                </c:pt>
                <c:pt idx="5">
                  <c:v>4.51</c:v>
                </c:pt>
                <c:pt idx="6">
                  <c:v>5.1100000000000003</c:v>
                </c:pt>
                <c:pt idx="7">
                  <c:v>2.91</c:v>
                </c:pt>
                <c:pt idx="8">
                  <c:v>5.8</c:v>
                </c:pt>
                <c:pt idx="9">
                  <c:v>28.44</c:v>
                </c:pt>
                <c:pt idx="10">
                  <c:v>13.4</c:v>
                </c:pt>
                <c:pt idx="11">
                  <c:v>6.45</c:v>
                </c:pt>
                <c:pt idx="12">
                  <c:v>4.2</c:v>
                </c:pt>
                <c:pt idx="13">
                  <c:v>2.83</c:v>
                </c:pt>
              </c:numCache>
            </c:numRef>
          </c:val>
          <c:extLst xmlns:c16r2="http://schemas.microsoft.com/office/drawing/2015/06/chart">
            <c:ext xmlns:c16="http://schemas.microsoft.com/office/drawing/2014/chart" uri="{C3380CC4-5D6E-409C-BE32-E72D297353CC}">
              <c16:uniqueId val="{00000000-3E95-4EDC-8B03-D5F01905898D}"/>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Planilha1!$A$2:$A$15</c:f>
              <c:strCache>
                <c:ptCount val="14"/>
                <c:pt idx="0">
                  <c:v>PEA</c:v>
                </c:pt>
                <c:pt idx="1">
                  <c:v>Assalariado registrado</c:v>
                </c:pt>
                <c:pt idx="2">
                  <c:v>Autônomo regular</c:v>
                </c:pt>
                <c:pt idx="3">
                  <c:v>Freelance</c:v>
                </c:pt>
                <c:pt idx="4">
                  <c:v>Assalariado sem registro</c:v>
                </c:pt>
                <c:pt idx="5">
                  <c:v>Autônomos por conta própria</c:v>
                </c:pt>
                <c:pt idx="6">
                  <c:v>Funcionário público</c:v>
                </c:pt>
                <c:pt idx="7">
                  <c:v>Empresário</c:v>
                </c:pt>
                <c:pt idx="8">
                  <c:v>Desempregado (procura emprego)</c:v>
                </c:pt>
                <c:pt idx="9">
                  <c:v>NÃO PEA</c:v>
                </c:pt>
                <c:pt idx="10">
                  <c:v>Aposentado</c:v>
                </c:pt>
                <c:pt idx="11">
                  <c:v>Dona de casa</c:v>
                </c:pt>
                <c:pt idx="12">
                  <c:v>Estudante</c:v>
                </c:pt>
                <c:pt idx="13">
                  <c:v>Desempregado (Não procura emprego)</c:v>
                </c:pt>
              </c:strCache>
            </c:strRef>
          </c:cat>
          <c:val>
            <c:numRef>
              <c:f>Planilha1!$F$2:$F$15</c:f>
              <c:numCache>
                <c:formatCode>0</c:formatCode>
                <c:ptCount val="14"/>
                <c:pt idx="0">
                  <c:v>68.98</c:v>
                </c:pt>
                <c:pt idx="1">
                  <c:v>24</c:v>
                </c:pt>
                <c:pt idx="2">
                  <c:v>8.92</c:v>
                </c:pt>
                <c:pt idx="3">
                  <c:v>8.69</c:v>
                </c:pt>
                <c:pt idx="4">
                  <c:v>6.6</c:v>
                </c:pt>
                <c:pt idx="5">
                  <c:v>5.4</c:v>
                </c:pt>
                <c:pt idx="6">
                  <c:v>5.21</c:v>
                </c:pt>
                <c:pt idx="7">
                  <c:v>2.2400000000000002</c:v>
                </c:pt>
                <c:pt idx="8">
                  <c:v>5.0599999999999996</c:v>
                </c:pt>
                <c:pt idx="9">
                  <c:v>31.02</c:v>
                </c:pt>
                <c:pt idx="10">
                  <c:v>14.61</c:v>
                </c:pt>
                <c:pt idx="11">
                  <c:v>6.98</c:v>
                </c:pt>
                <c:pt idx="12">
                  <c:v>3.73</c:v>
                </c:pt>
                <c:pt idx="13">
                  <c:v>3.27</c:v>
                </c:pt>
              </c:numCache>
            </c:numRef>
          </c:val>
          <c:extLst xmlns:c16r2="http://schemas.microsoft.com/office/drawing/2015/06/chart">
            <c:ext xmlns:c16="http://schemas.microsoft.com/office/drawing/2014/chart" uri="{C3380CC4-5D6E-409C-BE32-E72D297353CC}">
              <c16:uniqueId val="{00000000-1A29-48F2-BD47-55F29889D5A9}"/>
            </c:ext>
          </c:extLst>
        </c:ser>
        <c:dLbls>
          <c:dLblPos val="outEnd"/>
          <c:showLegendKey val="0"/>
          <c:showVal val="1"/>
          <c:showCatName val="0"/>
          <c:showSerName val="0"/>
          <c:showPercent val="0"/>
          <c:showBubbleSize val="0"/>
        </c:dLbls>
        <c:gapWidth val="60"/>
        <c:axId val="-1831074464"/>
        <c:axId val="-1831061952"/>
      </c:barChart>
      <c:catAx>
        <c:axId val="-18310744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1952"/>
        <c:crosses val="autoZero"/>
        <c:auto val="1"/>
        <c:lblAlgn val="ctr"/>
        <c:lblOffset val="100"/>
        <c:noMultiLvlLbl val="0"/>
      </c:catAx>
      <c:valAx>
        <c:axId val="-1831061952"/>
        <c:scaling>
          <c:orientation val="minMax"/>
          <c:max val="100"/>
          <c:min val="0"/>
        </c:scaling>
        <c:delete val="1"/>
        <c:axPos val="l"/>
        <c:numFmt formatCode="0" sourceLinked="1"/>
        <c:majorTickMark val="out"/>
        <c:minorTickMark val="none"/>
        <c:tickLblPos val="nextTo"/>
        <c:crossAx val="-183107446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98058380445979132"/>
          <c:h val="0.62490666932972772"/>
        </c:manualLayout>
      </c:layout>
      <c:barChart>
        <c:barDir val="col"/>
        <c:grouping val="percentStacked"/>
        <c:varyColors val="0"/>
        <c:ser>
          <c:idx val="0"/>
          <c:order val="0"/>
          <c:tx>
            <c:strRef>
              <c:f>Plan1!$B$1</c:f>
              <c:strCache>
                <c:ptCount val="1"/>
                <c:pt idx="0">
                  <c:v>Viúvo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6</c:v>
                </c:pt>
                <c:pt idx="1">
                  <c:v>6</c:v>
                </c:pt>
                <c:pt idx="2">
                  <c:v>6</c:v>
                </c:pt>
                <c:pt idx="3">
                  <c:v>6.05</c:v>
                </c:pt>
                <c:pt idx="4">
                  <c:v>5.88</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Divorciado</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10</c:v>
                </c:pt>
                <c:pt idx="1">
                  <c:v>10</c:v>
                </c:pt>
                <c:pt idx="2" formatCode="0">
                  <c:v>10</c:v>
                </c:pt>
                <c:pt idx="3" formatCode="0">
                  <c:v>11.18</c:v>
                </c:pt>
                <c:pt idx="4" formatCode="0">
                  <c:v>10.7</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Solteiro</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41</c:v>
                </c:pt>
                <c:pt idx="1">
                  <c:v>43</c:v>
                </c:pt>
                <c:pt idx="2" formatCode="0">
                  <c:v>42</c:v>
                </c:pt>
                <c:pt idx="3" formatCode="0">
                  <c:v>42.16</c:v>
                </c:pt>
                <c:pt idx="4" formatCode="0">
                  <c:v>41.52</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Casado</c:v>
                </c:pt>
              </c:strCache>
            </c:strRef>
          </c:tx>
          <c:spPr>
            <a:solidFill>
              <a:srgbClr val="00206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43</c:v>
                </c:pt>
                <c:pt idx="1">
                  <c:v>41</c:v>
                </c:pt>
                <c:pt idx="2" formatCode="0">
                  <c:v>42</c:v>
                </c:pt>
                <c:pt idx="3" formatCode="0">
                  <c:v>40.61</c:v>
                </c:pt>
                <c:pt idx="4" formatCode="0">
                  <c:v>41.91</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120"/>
        <c:overlap val="100"/>
        <c:axId val="-1831061408"/>
        <c:axId val="-1831060864"/>
      </c:barChart>
      <c:catAx>
        <c:axId val="-183106140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0864"/>
        <c:crosses val="autoZero"/>
        <c:auto val="1"/>
        <c:lblAlgn val="ctr"/>
        <c:lblOffset val="100"/>
        <c:noMultiLvlLbl val="0"/>
      </c:catAx>
      <c:valAx>
        <c:axId val="-1831060864"/>
        <c:scaling>
          <c:orientation val="minMax"/>
        </c:scaling>
        <c:delete val="1"/>
        <c:axPos val="l"/>
        <c:numFmt formatCode="0%" sourceLinked="1"/>
        <c:majorTickMark val="out"/>
        <c:minorTickMark val="none"/>
        <c:tickLblPos val="nextTo"/>
        <c:crossAx val="-18310614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Planilha1!$B$2:$B$7</c:f>
              <c:numCache>
                <c:formatCode>###0</c:formatCode>
                <c:ptCount val="6"/>
                <c:pt idx="0">
                  <c:v>67</c:v>
                </c:pt>
                <c:pt idx="1">
                  <c:v>19</c:v>
                </c:pt>
                <c:pt idx="2">
                  <c:v>23</c:v>
                </c:pt>
                <c:pt idx="3">
                  <c:v>13</c:v>
                </c:pt>
                <c:pt idx="4">
                  <c:v>12</c:v>
                </c:pt>
                <c:pt idx="5">
                  <c:v>33</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Planilha1!$C$2:$C$7</c:f>
              <c:numCache>
                <c:formatCode>0</c:formatCode>
                <c:ptCount val="6"/>
                <c:pt idx="0">
                  <c:v>67</c:v>
                </c:pt>
                <c:pt idx="1">
                  <c:v>20</c:v>
                </c:pt>
                <c:pt idx="2">
                  <c:v>23</c:v>
                </c:pt>
                <c:pt idx="3">
                  <c:v>13</c:v>
                </c:pt>
                <c:pt idx="4">
                  <c:v>11</c:v>
                </c:pt>
                <c:pt idx="5">
                  <c:v>33</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Planilha1!$D$2:$D$7</c:f>
              <c:numCache>
                <c:formatCode>0</c:formatCode>
                <c:ptCount val="6"/>
                <c:pt idx="0">
                  <c:v>67</c:v>
                </c:pt>
                <c:pt idx="1">
                  <c:v>20</c:v>
                </c:pt>
                <c:pt idx="2">
                  <c:v>22</c:v>
                </c:pt>
                <c:pt idx="3">
                  <c:v>13</c:v>
                </c:pt>
                <c:pt idx="4">
                  <c:v>12</c:v>
                </c:pt>
                <c:pt idx="5">
                  <c:v>33</c:v>
                </c:pt>
              </c:numCache>
            </c:numRef>
          </c:val>
          <c:extLst xmlns:c16r2="http://schemas.microsoft.com/office/drawing/2015/06/chart">
            <c:ext xmlns:c16="http://schemas.microsoft.com/office/drawing/2014/chart" uri="{C3380CC4-5D6E-409C-BE32-E72D297353CC}">
              <c16:uniqueId val="{00000000-3D32-4AD0-A45C-B25FAD8197B0}"/>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Planilha1!$E$2:$E$7</c:f>
              <c:numCache>
                <c:formatCode>0</c:formatCode>
                <c:ptCount val="6"/>
                <c:pt idx="0">
                  <c:v>66.67</c:v>
                </c:pt>
                <c:pt idx="1">
                  <c:v>19.47</c:v>
                </c:pt>
                <c:pt idx="2">
                  <c:v>23.13</c:v>
                </c:pt>
                <c:pt idx="3">
                  <c:v>12.41</c:v>
                </c:pt>
                <c:pt idx="4">
                  <c:v>11.66</c:v>
                </c:pt>
                <c:pt idx="5">
                  <c:v>33.33</c:v>
                </c:pt>
              </c:numCache>
            </c:numRef>
          </c:val>
          <c:extLst xmlns:c16r2="http://schemas.microsoft.com/office/drawing/2015/06/chart">
            <c:ext xmlns:c16="http://schemas.microsoft.com/office/drawing/2014/chart" uri="{C3380CC4-5D6E-409C-BE32-E72D297353CC}">
              <c16:uniqueId val="{00000000-0DB3-410D-9DEC-34ED8F4A7F77}"/>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Planilha1!$F$2:$F$7</c:f>
              <c:numCache>
                <c:formatCode>0</c:formatCode>
                <c:ptCount val="6"/>
                <c:pt idx="0">
                  <c:v>66.36</c:v>
                </c:pt>
                <c:pt idx="1">
                  <c:v>18.920000000000002</c:v>
                </c:pt>
                <c:pt idx="2">
                  <c:v>21.68</c:v>
                </c:pt>
                <c:pt idx="3">
                  <c:v>13.3</c:v>
                </c:pt>
                <c:pt idx="4">
                  <c:v>12.459999999999997</c:v>
                </c:pt>
                <c:pt idx="5">
                  <c:v>33.64</c:v>
                </c:pt>
              </c:numCache>
            </c:numRef>
          </c:val>
          <c:extLst xmlns:c16r2="http://schemas.microsoft.com/office/drawing/2015/06/chart">
            <c:ext xmlns:c16="http://schemas.microsoft.com/office/drawing/2014/chart" uri="{C3380CC4-5D6E-409C-BE32-E72D297353CC}">
              <c16:uniqueId val="{00000000-2B9D-47C8-A78C-9848D6418D44}"/>
            </c:ext>
          </c:extLst>
        </c:ser>
        <c:dLbls>
          <c:dLblPos val="outEnd"/>
          <c:showLegendKey val="0"/>
          <c:showVal val="1"/>
          <c:showCatName val="0"/>
          <c:showSerName val="0"/>
          <c:showPercent val="0"/>
          <c:showBubbleSize val="0"/>
        </c:dLbls>
        <c:gapWidth val="60"/>
        <c:axId val="-1831073920"/>
        <c:axId val="-1831073376"/>
      </c:barChart>
      <c:catAx>
        <c:axId val="-18310739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73376"/>
        <c:crosses val="autoZero"/>
        <c:auto val="1"/>
        <c:lblAlgn val="ctr"/>
        <c:lblOffset val="100"/>
        <c:noMultiLvlLbl val="0"/>
      </c:catAx>
      <c:valAx>
        <c:axId val="-1831073376"/>
        <c:scaling>
          <c:orientation val="minMax"/>
          <c:max val="100"/>
          <c:min val="0"/>
        </c:scaling>
        <c:delete val="1"/>
        <c:axPos val="l"/>
        <c:numFmt formatCode="###0" sourceLinked="1"/>
        <c:majorTickMark val="out"/>
        <c:minorTickMark val="none"/>
        <c:tickLblPos val="nextTo"/>
        <c:crossAx val="-183107392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Viúvo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5</c:v>
                </c:pt>
                <c:pt idx="1">
                  <c:v>5</c:v>
                </c:pt>
                <c:pt idx="2">
                  <c:v>5</c:v>
                </c:pt>
                <c:pt idx="3">
                  <c:v>4.74</c:v>
                </c:pt>
                <c:pt idx="4">
                  <c:v>5.65</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Divorciado</c:v>
                </c:pt>
              </c:strCache>
            </c:strRef>
          </c:tx>
          <c:spPr>
            <a:solidFill>
              <a:srgbClr val="9999FF"/>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33F-4D26-830B-E2AF4BBEEB86}"/>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B33F-4D26-830B-E2AF4BBEEB86}"/>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11</c:v>
                </c:pt>
                <c:pt idx="1">
                  <c:v>9</c:v>
                </c:pt>
                <c:pt idx="2" formatCode="0">
                  <c:v>10</c:v>
                </c:pt>
                <c:pt idx="3" formatCode="0">
                  <c:v>11.14</c:v>
                </c:pt>
                <c:pt idx="4" formatCode="0">
                  <c:v>9.9499999999999993</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Solteiro</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39</c:v>
                </c:pt>
                <c:pt idx="1">
                  <c:v>42</c:v>
                </c:pt>
                <c:pt idx="2" formatCode="0">
                  <c:v>41</c:v>
                </c:pt>
                <c:pt idx="3" formatCode="0">
                  <c:v>41.3</c:v>
                </c:pt>
                <c:pt idx="4" formatCode="0">
                  <c:v>41.9</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Casado</c:v>
                </c:pt>
              </c:strCache>
            </c:strRef>
          </c:tx>
          <c:spPr>
            <a:solidFill>
              <a:srgbClr val="00206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46</c:v>
                </c:pt>
                <c:pt idx="1">
                  <c:v>44</c:v>
                </c:pt>
                <c:pt idx="2" formatCode="0">
                  <c:v>44</c:v>
                </c:pt>
                <c:pt idx="3" formatCode="0">
                  <c:v>42.82</c:v>
                </c:pt>
                <c:pt idx="4" formatCode="0">
                  <c:v>42.49</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70"/>
        <c:overlap val="100"/>
        <c:axId val="-1831065216"/>
        <c:axId val="-1831072832"/>
      </c:barChart>
      <c:catAx>
        <c:axId val="-18310652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831072832"/>
        <c:crosses val="autoZero"/>
        <c:auto val="1"/>
        <c:lblAlgn val="ctr"/>
        <c:lblOffset val="100"/>
        <c:noMultiLvlLbl val="0"/>
      </c:catAx>
      <c:valAx>
        <c:axId val="-1831072832"/>
        <c:scaling>
          <c:orientation val="minMax"/>
        </c:scaling>
        <c:delete val="1"/>
        <c:axPos val="l"/>
        <c:numFmt formatCode="0%" sourceLinked="1"/>
        <c:majorTickMark val="out"/>
        <c:minorTickMark val="none"/>
        <c:tickLblPos val="nextTo"/>
        <c:crossAx val="-1831065216"/>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Planilha1!$B$2:$B$7</c:f>
              <c:numCache>
                <c:formatCode>###0</c:formatCode>
                <c:ptCount val="6"/>
                <c:pt idx="0">
                  <c:v>68</c:v>
                </c:pt>
                <c:pt idx="1">
                  <c:v>18</c:v>
                </c:pt>
                <c:pt idx="2">
                  <c:v>23</c:v>
                </c:pt>
                <c:pt idx="3">
                  <c:v>14</c:v>
                </c:pt>
                <c:pt idx="4">
                  <c:v>14</c:v>
                </c:pt>
                <c:pt idx="5">
                  <c:v>32</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Planilha1!$C$2:$C$7</c:f>
              <c:numCache>
                <c:formatCode>0</c:formatCode>
                <c:ptCount val="6"/>
                <c:pt idx="0">
                  <c:v>69</c:v>
                </c:pt>
                <c:pt idx="1">
                  <c:v>19</c:v>
                </c:pt>
                <c:pt idx="2">
                  <c:v>23</c:v>
                </c:pt>
                <c:pt idx="3">
                  <c:v>14</c:v>
                </c:pt>
                <c:pt idx="4">
                  <c:v>13</c:v>
                </c:pt>
                <c:pt idx="5">
                  <c:v>31</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878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Planilha1!$D$2:$D$7</c:f>
              <c:numCache>
                <c:formatCode>0</c:formatCode>
                <c:ptCount val="6"/>
                <c:pt idx="0">
                  <c:v>69</c:v>
                </c:pt>
                <c:pt idx="1">
                  <c:v>20</c:v>
                </c:pt>
                <c:pt idx="2">
                  <c:v>21</c:v>
                </c:pt>
                <c:pt idx="3">
                  <c:v>14</c:v>
                </c:pt>
                <c:pt idx="4">
                  <c:v>14</c:v>
                </c:pt>
                <c:pt idx="5">
                  <c:v>31</c:v>
                </c:pt>
              </c:numCache>
            </c:numRef>
          </c:val>
          <c:extLst xmlns:c16r2="http://schemas.microsoft.com/office/drawing/2015/06/chart">
            <c:ext xmlns:c16="http://schemas.microsoft.com/office/drawing/2014/chart" uri="{C3380CC4-5D6E-409C-BE32-E72D297353CC}">
              <c16:uniqueId val="{00000000-96B2-4FF2-A42E-BE1AAC05D9AC}"/>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Planilha1!$E$2:$E$7</c:f>
              <c:numCache>
                <c:formatCode>0</c:formatCode>
                <c:ptCount val="6"/>
                <c:pt idx="0">
                  <c:v>68.86</c:v>
                </c:pt>
                <c:pt idx="1">
                  <c:v>19.32</c:v>
                </c:pt>
                <c:pt idx="2">
                  <c:v>23.12</c:v>
                </c:pt>
                <c:pt idx="3">
                  <c:v>12.86</c:v>
                </c:pt>
                <c:pt idx="4">
                  <c:v>13.559999999999999</c:v>
                </c:pt>
                <c:pt idx="5">
                  <c:v>31.14</c:v>
                </c:pt>
              </c:numCache>
            </c:numRef>
          </c:val>
          <c:extLst xmlns:c16r2="http://schemas.microsoft.com/office/drawing/2015/06/chart">
            <c:ext xmlns:c16="http://schemas.microsoft.com/office/drawing/2014/chart" uri="{C3380CC4-5D6E-409C-BE32-E72D297353CC}">
              <c16:uniqueId val="{00000000-725D-424F-80BD-BB0A169CA4D9}"/>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Planilha1!$F$2:$F$7</c:f>
              <c:numCache>
                <c:formatCode>0</c:formatCode>
                <c:ptCount val="6"/>
                <c:pt idx="0">
                  <c:v>69.19</c:v>
                </c:pt>
                <c:pt idx="1">
                  <c:v>18.059999999999999</c:v>
                </c:pt>
                <c:pt idx="2">
                  <c:v>21.74</c:v>
                </c:pt>
                <c:pt idx="3">
                  <c:v>14.76</c:v>
                </c:pt>
                <c:pt idx="4">
                  <c:v>14.63</c:v>
                </c:pt>
                <c:pt idx="5">
                  <c:v>30.81</c:v>
                </c:pt>
              </c:numCache>
            </c:numRef>
          </c:val>
          <c:extLst xmlns:c16r2="http://schemas.microsoft.com/office/drawing/2015/06/chart">
            <c:ext xmlns:c16="http://schemas.microsoft.com/office/drawing/2014/chart" uri="{C3380CC4-5D6E-409C-BE32-E72D297353CC}">
              <c16:uniqueId val="{00000000-58B6-436F-8284-E682C6225449}"/>
            </c:ext>
          </c:extLst>
        </c:ser>
        <c:dLbls>
          <c:dLblPos val="outEnd"/>
          <c:showLegendKey val="0"/>
          <c:showVal val="1"/>
          <c:showCatName val="0"/>
          <c:showSerName val="0"/>
          <c:showPercent val="0"/>
          <c:showBubbleSize val="0"/>
        </c:dLbls>
        <c:gapWidth val="60"/>
        <c:axId val="-1831070656"/>
        <c:axId val="-1831069024"/>
      </c:barChart>
      <c:catAx>
        <c:axId val="-18310706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9024"/>
        <c:crosses val="autoZero"/>
        <c:auto val="1"/>
        <c:lblAlgn val="ctr"/>
        <c:lblOffset val="100"/>
        <c:noMultiLvlLbl val="0"/>
      </c:catAx>
      <c:valAx>
        <c:axId val="-1831069024"/>
        <c:scaling>
          <c:orientation val="minMax"/>
          <c:max val="100"/>
          <c:min val="0"/>
        </c:scaling>
        <c:delete val="1"/>
        <c:axPos val="l"/>
        <c:numFmt formatCode="###0" sourceLinked="1"/>
        <c:majorTickMark val="out"/>
        <c:minorTickMark val="none"/>
        <c:tickLblPos val="nextTo"/>
        <c:crossAx val="-183107065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Viúvo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6</c:v>
                </c:pt>
                <c:pt idx="1">
                  <c:v>7</c:v>
                </c:pt>
                <c:pt idx="2">
                  <c:v>7</c:v>
                </c:pt>
                <c:pt idx="3">
                  <c:v>6.81</c:v>
                </c:pt>
                <c:pt idx="4">
                  <c:v>11.12</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Divorciado</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10</c:v>
                </c:pt>
                <c:pt idx="1">
                  <c:v>10</c:v>
                </c:pt>
                <c:pt idx="2" formatCode="0">
                  <c:v>10</c:v>
                </c:pt>
                <c:pt idx="3" formatCode="0">
                  <c:v>11.2</c:v>
                </c:pt>
                <c:pt idx="4" formatCode="0">
                  <c:v>6</c:v>
                </c:pt>
              </c:numCache>
            </c:numRef>
          </c:val>
          <c:extLst xmlns:c16r2="http://schemas.microsoft.com/office/drawing/2015/06/chart">
            <c:ext xmlns:c16="http://schemas.microsoft.com/office/drawing/2014/chart" uri="{C3380CC4-5D6E-409C-BE32-E72D297353CC}">
              <c16:uniqueId val="{00000003-B33F-4D26-830B-E2AF4BBEEB86}"/>
            </c:ext>
          </c:extLst>
        </c:ser>
        <c:ser>
          <c:idx val="2"/>
          <c:order val="2"/>
          <c:tx>
            <c:strRef>
              <c:f>Plan1!$D$1</c:f>
              <c:strCache>
                <c:ptCount val="1"/>
                <c:pt idx="0">
                  <c:v>Solteiro</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42</c:v>
                </c:pt>
                <c:pt idx="1">
                  <c:v>43</c:v>
                </c:pt>
                <c:pt idx="2" formatCode="0">
                  <c:v>42</c:v>
                </c:pt>
                <c:pt idx="3" formatCode="0">
                  <c:v>42.66</c:v>
                </c:pt>
                <c:pt idx="4" formatCode="0">
                  <c:v>41.3</c:v>
                </c:pt>
              </c:numCache>
            </c:numRef>
          </c:val>
          <c:extLst xmlns:c16r2="http://schemas.microsoft.com/office/drawing/2015/06/chart">
            <c:ext xmlns:c16="http://schemas.microsoft.com/office/drawing/2014/chart" uri="{C3380CC4-5D6E-409C-BE32-E72D297353CC}">
              <c16:uniqueId val="{00000004-B33F-4D26-830B-E2AF4BBEEB86}"/>
            </c:ext>
          </c:extLst>
        </c:ser>
        <c:ser>
          <c:idx val="3"/>
          <c:order val="3"/>
          <c:tx>
            <c:strRef>
              <c:f>Plan1!$E$1</c:f>
              <c:strCache>
                <c:ptCount val="1"/>
                <c:pt idx="0">
                  <c:v>Casado</c:v>
                </c:pt>
              </c:strCache>
            </c:strRef>
          </c:tx>
          <c:spPr>
            <a:solidFill>
              <a:srgbClr val="00206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Plan1!$E$2:$E$6</c:f>
              <c:numCache>
                <c:formatCode>General</c:formatCode>
                <c:ptCount val="5"/>
                <c:pt idx="0">
                  <c:v>42</c:v>
                </c:pt>
                <c:pt idx="1">
                  <c:v>40</c:v>
                </c:pt>
                <c:pt idx="2" formatCode="0">
                  <c:v>41</c:v>
                </c:pt>
                <c:pt idx="3" formatCode="0">
                  <c:v>39.33</c:v>
                </c:pt>
                <c:pt idx="4" formatCode="0">
                  <c:v>41.58</c:v>
                </c:pt>
              </c:numCache>
            </c:numRef>
          </c:val>
          <c:extLst xmlns:c16r2="http://schemas.microsoft.com/office/drawing/2015/06/chart">
            <c:ext xmlns:c16="http://schemas.microsoft.com/office/drawing/2014/chart" uri="{C3380CC4-5D6E-409C-BE32-E72D297353CC}">
              <c16:uniqueId val="{00000005-B33F-4D26-830B-E2AF4BBEEB86}"/>
            </c:ext>
          </c:extLst>
        </c:ser>
        <c:dLbls>
          <c:dLblPos val="ctr"/>
          <c:showLegendKey val="0"/>
          <c:showVal val="1"/>
          <c:showCatName val="0"/>
          <c:showSerName val="0"/>
          <c:showPercent val="0"/>
          <c:showBubbleSize val="0"/>
        </c:dLbls>
        <c:gapWidth val="70"/>
        <c:overlap val="100"/>
        <c:axId val="-1831072288"/>
        <c:axId val="-1831067936"/>
      </c:barChart>
      <c:catAx>
        <c:axId val="-18310722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7936"/>
        <c:crosses val="autoZero"/>
        <c:auto val="1"/>
        <c:lblAlgn val="ctr"/>
        <c:lblOffset val="100"/>
        <c:noMultiLvlLbl val="0"/>
      </c:catAx>
      <c:valAx>
        <c:axId val="-1831067936"/>
        <c:scaling>
          <c:orientation val="minMax"/>
        </c:scaling>
        <c:delete val="1"/>
        <c:axPos val="l"/>
        <c:numFmt formatCode="0%" sourceLinked="1"/>
        <c:majorTickMark val="out"/>
        <c:minorTickMark val="none"/>
        <c:tickLblPos val="nextTo"/>
        <c:crossAx val="-1831072288"/>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Planilha1!$B$2:$B$7</c:f>
              <c:numCache>
                <c:formatCode>###0</c:formatCode>
                <c:ptCount val="6"/>
                <c:pt idx="0">
                  <c:v>64</c:v>
                </c:pt>
                <c:pt idx="1">
                  <c:v>21</c:v>
                </c:pt>
                <c:pt idx="2">
                  <c:v>22</c:v>
                </c:pt>
                <c:pt idx="3">
                  <c:v>11</c:v>
                </c:pt>
                <c:pt idx="4">
                  <c:v>11</c:v>
                </c:pt>
                <c:pt idx="5">
                  <c:v>36</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Planilha1!$C$2:$C$7</c:f>
              <c:numCache>
                <c:formatCode>0</c:formatCode>
                <c:ptCount val="6"/>
                <c:pt idx="0">
                  <c:v>64</c:v>
                </c:pt>
                <c:pt idx="1">
                  <c:v>21</c:v>
                </c:pt>
                <c:pt idx="2">
                  <c:v>22</c:v>
                </c:pt>
                <c:pt idx="3">
                  <c:v>12</c:v>
                </c:pt>
                <c:pt idx="4">
                  <c:v>8</c:v>
                </c:pt>
                <c:pt idx="5">
                  <c:v>36</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Planilha1!$D$2:$D$7</c:f>
              <c:numCache>
                <c:formatCode>0</c:formatCode>
                <c:ptCount val="6"/>
                <c:pt idx="0">
                  <c:v>64</c:v>
                </c:pt>
                <c:pt idx="1">
                  <c:v>20</c:v>
                </c:pt>
                <c:pt idx="2">
                  <c:v>23</c:v>
                </c:pt>
                <c:pt idx="3">
                  <c:v>13</c:v>
                </c:pt>
                <c:pt idx="4">
                  <c:v>8</c:v>
                </c:pt>
                <c:pt idx="5">
                  <c:v>36</c:v>
                </c:pt>
              </c:numCache>
            </c:numRef>
          </c:val>
          <c:extLst xmlns:c16r2="http://schemas.microsoft.com/office/drawing/2015/06/chart">
            <c:ext xmlns:c16="http://schemas.microsoft.com/office/drawing/2014/chart" uri="{C3380CC4-5D6E-409C-BE32-E72D297353CC}">
              <c16:uniqueId val="{00000000-96B2-4FF2-A42E-BE1AAC05D9AC}"/>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Planilha1!$E$2:$E$7</c:f>
              <c:numCache>
                <c:formatCode>0</c:formatCode>
                <c:ptCount val="6"/>
                <c:pt idx="0">
                  <c:v>62.87</c:v>
                </c:pt>
                <c:pt idx="1">
                  <c:v>19.73</c:v>
                </c:pt>
                <c:pt idx="2">
                  <c:v>23.16</c:v>
                </c:pt>
                <c:pt idx="3">
                  <c:v>11.65</c:v>
                </c:pt>
                <c:pt idx="4">
                  <c:v>8.33</c:v>
                </c:pt>
                <c:pt idx="5">
                  <c:v>37.130000000000003</c:v>
                </c:pt>
              </c:numCache>
            </c:numRef>
          </c:val>
          <c:extLst xmlns:c16r2="http://schemas.microsoft.com/office/drawing/2015/06/chart">
            <c:ext xmlns:c16="http://schemas.microsoft.com/office/drawing/2014/chart" uri="{C3380CC4-5D6E-409C-BE32-E72D297353CC}">
              <c16:uniqueId val="{00000000-725D-424F-80BD-BB0A169CA4D9}"/>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TEM FILHOS</c:v>
                </c:pt>
                <c:pt idx="1">
                  <c:v>1 filho</c:v>
                </c:pt>
                <c:pt idx="2">
                  <c:v>2 filhos</c:v>
                </c:pt>
                <c:pt idx="3">
                  <c:v>3 filhos</c:v>
                </c:pt>
                <c:pt idx="4">
                  <c:v>4 filhos ou mais</c:v>
                </c:pt>
                <c:pt idx="5">
                  <c:v>NÃO TEM FILHOS</c:v>
                </c:pt>
              </c:strCache>
            </c:strRef>
          </c:cat>
          <c:val>
            <c:numRef>
              <c:f>Planilha1!$F$2:$F$7</c:f>
              <c:numCache>
                <c:formatCode>0</c:formatCode>
                <c:ptCount val="6"/>
                <c:pt idx="0">
                  <c:v>66.36</c:v>
                </c:pt>
                <c:pt idx="1">
                  <c:v>18.920000000000002</c:v>
                </c:pt>
                <c:pt idx="2">
                  <c:v>21.68</c:v>
                </c:pt>
                <c:pt idx="3">
                  <c:v>13.3</c:v>
                </c:pt>
                <c:pt idx="4">
                  <c:v>12.439999999999998</c:v>
                </c:pt>
                <c:pt idx="5">
                  <c:v>33.64</c:v>
                </c:pt>
              </c:numCache>
            </c:numRef>
          </c:val>
          <c:extLst xmlns:c16r2="http://schemas.microsoft.com/office/drawing/2015/06/chart">
            <c:ext xmlns:c16="http://schemas.microsoft.com/office/drawing/2014/chart" uri="{C3380CC4-5D6E-409C-BE32-E72D297353CC}">
              <c16:uniqueId val="{00000000-58B6-436F-8284-E682C6225449}"/>
            </c:ext>
          </c:extLst>
        </c:ser>
        <c:dLbls>
          <c:dLblPos val="outEnd"/>
          <c:showLegendKey val="0"/>
          <c:showVal val="1"/>
          <c:showCatName val="0"/>
          <c:showSerName val="0"/>
          <c:showPercent val="0"/>
          <c:showBubbleSize val="0"/>
        </c:dLbls>
        <c:gapWidth val="60"/>
        <c:axId val="-1831071744"/>
        <c:axId val="-1831070112"/>
      </c:barChart>
      <c:catAx>
        <c:axId val="-18310717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70112"/>
        <c:crosses val="autoZero"/>
        <c:auto val="1"/>
        <c:lblAlgn val="ctr"/>
        <c:lblOffset val="100"/>
        <c:noMultiLvlLbl val="0"/>
      </c:catAx>
      <c:valAx>
        <c:axId val="-1831070112"/>
        <c:scaling>
          <c:orientation val="minMax"/>
          <c:max val="100"/>
          <c:min val="0"/>
        </c:scaling>
        <c:delete val="1"/>
        <c:axPos val="l"/>
        <c:numFmt formatCode="###0" sourceLinked="1"/>
        <c:majorTickMark val="out"/>
        <c:minorTickMark val="none"/>
        <c:tickLblPos val="nextTo"/>
        <c:crossAx val="-183107174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Ens. Fundamental</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General</c:formatCode>
                <c:ptCount val="5"/>
                <c:pt idx="0">
                  <c:v>33</c:v>
                </c:pt>
                <c:pt idx="1">
                  <c:v>33</c:v>
                </c:pt>
                <c:pt idx="2" formatCode="0">
                  <c:v>32.92</c:v>
                </c:pt>
                <c:pt idx="3" formatCode="0">
                  <c:v>32.93</c:v>
                </c:pt>
                <c:pt idx="4" formatCode="0">
                  <c:v>33.42</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Ens. Médio</c:v>
                </c:pt>
              </c:strCache>
            </c:strRef>
          </c:tx>
          <c:spPr>
            <a:solidFill>
              <a:srgbClr val="0099C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46</c:v>
                </c:pt>
                <c:pt idx="1">
                  <c:v>46</c:v>
                </c:pt>
                <c:pt idx="2">
                  <c:v>46</c:v>
                </c:pt>
                <c:pt idx="3">
                  <c:v>45.99</c:v>
                </c:pt>
                <c:pt idx="4">
                  <c:v>44.73</c:v>
                </c:pt>
              </c:numCache>
            </c:numRef>
          </c:val>
          <c:extLst xmlns:c16r2="http://schemas.microsoft.com/office/drawing/2015/06/chart">
            <c:ext xmlns:c16="http://schemas.microsoft.com/office/drawing/2014/chart" uri="{C3380CC4-5D6E-409C-BE32-E72D297353CC}">
              <c16:uniqueId val="{00000004-0E00-4496-BF0B-3FB2D9367FCF}"/>
            </c:ext>
          </c:extLst>
        </c:ser>
        <c:ser>
          <c:idx val="2"/>
          <c:order val="2"/>
          <c:tx>
            <c:strRef>
              <c:f>Plan1!$D$1</c:f>
              <c:strCache>
                <c:ptCount val="1"/>
                <c:pt idx="0">
                  <c:v>Ens. Superior</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21</c:v>
                </c:pt>
                <c:pt idx="1">
                  <c:v>21</c:v>
                </c:pt>
                <c:pt idx="2" formatCode="0">
                  <c:v>21.08</c:v>
                </c:pt>
                <c:pt idx="3" formatCode="0">
                  <c:v>21.08</c:v>
                </c:pt>
                <c:pt idx="4" formatCode="0">
                  <c:v>21.85</c:v>
                </c:pt>
              </c:numCache>
            </c:numRef>
          </c:val>
          <c:extLst xmlns:c16r2="http://schemas.microsoft.com/office/drawing/2015/06/chart">
            <c:ext xmlns:c16="http://schemas.microsoft.com/office/drawing/2014/chart" uri="{C3380CC4-5D6E-409C-BE32-E72D297353CC}">
              <c16:uniqueId val="{00000000-D50F-47F2-A8DC-7B2A1F305601}"/>
            </c:ext>
          </c:extLst>
        </c:ser>
        <c:dLbls>
          <c:dLblPos val="ctr"/>
          <c:showLegendKey val="0"/>
          <c:showVal val="1"/>
          <c:showCatName val="0"/>
          <c:showSerName val="0"/>
          <c:showPercent val="0"/>
          <c:showBubbleSize val="0"/>
        </c:dLbls>
        <c:gapWidth val="120"/>
        <c:overlap val="100"/>
        <c:axId val="-1749938416"/>
        <c:axId val="-1749928624"/>
      </c:barChart>
      <c:catAx>
        <c:axId val="-174993841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8624"/>
        <c:crosses val="autoZero"/>
        <c:auto val="1"/>
        <c:lblAlgn val="ctr"/>
        <c:lblOffset val="100"/>
        <c:noMultiLvlLbl val="0"/>
      </c:catAx>
      <c:valAx>
        <c:axId val="-1749928624"/>
        <c:scaling>
          <c:orientation val="minMax"/>
        </c:scaling>
        <c:delete val="1"/>
        <c:axPos val="l"/>
        <c:numFmt formatCode="0%" sourceLinked="1"/>
        <c:majorTickMark val="out"/>
        <c:minorTickMark val="none"/>
        <c:tickLblPos val="nextTo"/>
        <c:crossAx val="-1749938416"/>
        <c:crosses val="autoZero"/>
        <c:crossBetween val="between"/>
      </c:valAx>
      <c:spPr>
        <a:noFill/>
        <a:ln>
          <a:noFill/>
        </a:ln>
        <a:effectLst/>
      </c:spPr>
    </c:plotArea>
    <c:legend>
      <c:legendPos val="r"/>
      <c:layout>
        <c:manualLayout>
          <c:xMode val="edge"/>
          <c:yMode val="edge"/>
          <c:x val="0.62166552810486342"/>
          <c:y val="0.2880885280273674"/>
          <c:w val="0.35779183351943922"/>
          <c:h val="0.4575122342525115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17883405423083382"/>
          <c:w val="0.99651613556015173"/>
          <c:h val="0.46006934966362451"/>
        </c:manualLayout>
      </c:layout>
      <c:barChart>
        <c:barDir val="col"/>
        <c:grouping val="clustered"/>
        <c:varyColors val="0"/>
        <c:ser>
          <c:idx val="0"/>
          <c:order val="0"/>
          <c:tx>
            <c:strRef>
              <c:f>Planilha1!$B$1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Católicos</c:v>
                </c:pt>
                <c:pt idx="1">
                  <c:v>Evangélicos</c:v>
                </c:pt>
                <c:pt idx="2">
                  <c:v>Religiões de matriz africana</c:v>
                </c:pt>
                <c:pt idx="3">
                  <c:v>Espírita / Kardecista</c:v>
                </c:pt>
                <c:pt idx="4">
                  <c:v>Outras religiões</c:v>
                </c:pt>
                <c:pt idx="5">
                  <c:v>Não tem religião / Ateu</c:v>
                </c:pt>
              </c:strCache>
            </c:strRef>
          </c:cat>
          <c:val>
            <c:numRef>
              <c:f>Planilha1!$B$2:$B$7</c:f>
              <c:numCache>
                <c:formatCode>0"%"</c:formatCode>
                <c:ptCount val="6"/>
                <c:pt idx="0">
                  <c:v>47.27</c:v>
                </c:pt>
                <c:pt idx="1">
                  <c:v>29.27</c:v>
                </c:pt>
                <c:pt idx="2">
                  <c:v>3.16</c:v>
                </c:pt>
                <c:pt idx="3">
                  <c:v>2.2999999999999998</c:v>
                </c:pt>
                <c:pt idx="4">
                  <c:v>2.97</c:v>
                </c:pt>
                <c:pt idx="5">
                  <c:v>15.05</c:v>
                </c:pt>
              </c:numCache>
            </c:numRef>
          </c:val>
          <c:extLst xmlns:c16r2="http://schemas.microsoft.com/office/drawing/2015/06/chart">
            <c:ext xmlns:c16="http://schemas.microsoft.com/office/drawing/2014/chart" uri="{C3380CC4-5D6E-409C-BE32-E72D297353CC}">
              <c16:uniqueId val="{00000000-4E9C-4AE9-A875-660E1F9CCEE8}"/>
            </c:ext>
          </c:extLst>
        </c:ser>
        <c:dLbls>
          <c:dLblPos val="outEnd"/>
          <c:showLegendKey val="0"/>
          <c:showVal val="1"/>
          <c:showCatName val="0"/>
          <c:showSerName val="0"/>
          <c:showPercent val="0"/>
          <c:showBubbleSize val="0"/>
        </c:dLbls>
        <c:gapWidth val="60"/>
        <c:axId val="-1831064672"/>
        <c:axId val="-1831066848"/>
      </c:barChart>
      <c:catAx>
        <c:axId val="-18310646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6848"/>
        <c:crosses val="autoZero"/>
        <c:auto val="1"/>
        <c:lblAlgn val="ctr"/>
        <c:lblOffset val="100"/>
        <c:noMultiLvlLbl val="0"/>
      </c:catAx>
      <c:valAx>
        <c:axId val="-1831066848"/>
        <c:scaling>
          <c:orientation val="minMax"/>
          <c:max val="100"/>
          <c:min val="0"/>
        </c:scaling>
        <c:delete val="1"/>
        <c:axPos val="l"/>
        <c:numFmt formatCode="0&quot;%&quot;" sourceLinked="1"/>
        <c:majorTickMark val="out"/>
        <c:minorTickMark val="none"/>
        <c:tickLblPos val="nextTo"/>
        <c:crossAx val="-18310646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17883405423083382"/>
          <c:w val="0.99651613556015173"/>
          <c:h val="0.46006934966362451"/>
        </c:manualLayout>
      </c:layout>
      <c:barChart>
        <c:barDir val="col"/>
        <c:grouping val="clustered"/>
        <c:varyColors val="0"/>
        <c:ser>
          <c:idx val="0"/>
          <c:order val="0"/>
          <c:tx>
            <c:strRef>
              <c:f>Planilha1!$B$1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Católicos</c:v>
                </c:pt>
                <c:pt idx="1">
                  <c:v>Evangélicos</c:v>
                </c:pt>
                <c:pt idx="2">
                  <c:v>Religiões de matriz africana</c:v>
                </c:pt>
                <c:pt idx="3">
                  <c:v>Espírita / Kardecista</c:v>
                </c:pt>
                <c:pt idx="4">
                  <c:v>Outras religiões</c:v>
                </c:pt>
                <c:pt idx="5">
                  <c:v>Não tem religião / Ateu</c:v>
                </c:pt>
              </c:strCache>
            </c:strRef>
          </c:cat>
          <c:val>
            <c:numRef>
              <c:f>Planilha1!$B$2:$B$7</c:f>
              <c:numCache>
                <c:formatCode>0"%"</c:formatCode>
                <c:ptCount val="6"/>
                <c:pt idx="0">
                  <c:v>46.28</c:v>
                </c:pt>
                <c:pt idx="1">
                  <c:v>28.78</c:v>
                </c:pt>
                <c:pt idx="2">
                  <c:v>3.5</c:v>
                </c:pt>
                <c:pt idx="3">
                  <c:v>3.35</c:v>
                </c:pt>
                <c:pt idx="4">
                  <c:v>3.1599999999999997</c:v>
                </c:pt>
                <c:pt idx="5">
                  <c:v>14.95</c:v>
                </c:pt>
              </c:numCache>
            </c:numRef>
          </c:val>
          <c:extLst xmlns:c16r2="http://schemas.microsoft.com/office/drawing/2015/06/chart">
            <c:ext xmlns:c16="http://schemas.microsoft.com/office/drawing/2014/chart" uri="{C3380CC4-5D6E-409C-BE32-E72D297353CC}">
              <c16:uniqueId val="{00000000-4E9C-4AE9-A875-660E1F9CCEE8}"/>
            </c:ext>
          </c:extLst>
        </c:ser>
        <c:dLbls>
          <c:dLblPos val="outEnd"/>
          <c:showLegendKey val="0"/>
          <c:showVal val="1"/>
          <c:showCatName val="0"/>
          <c:showSerName val="0"/>
          <c:showPercent val="0"/>
          <c:showBubbleSize val="0"/>
        </c:dLbls>
        <c:gapWidth val="60"/>
        <c:axId val="-1831069568"/>
        <c:axId val="-1831068480"/>
      </c:barChart>
      <c:catAx>
        <c:axId val="-183106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8480"/>
        <c:crosses val="autoZero"/>
        <c:auto val="1"/>
        <c:lblAlgn val="ctr"/>
        <c:lblOffset val="100"/>
        <c:noMultiLvlLbl val="0"/>
      </c:catAx>
      <c:valAx>
        <c:axId val="-1831068480"/>
        <c:scaling>
          <c:orientation val="minMax"/>
          <c:max val="100"/>
          <c:min val="0"/>
        </c:scaling>
        <c:delete val="1"/>
        <c:axPos val="l"/>
        <c:numFmt formatCode="0&quot;%&quot;" sourceLinked="1"/>
        <c:majorTickMark val="out"/>
        <c:minorTickMark val="none"/>
        <c:tickLblPos val="nextTo"/>
        <c:crossAx val="-183106956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17883405423083382"/>
          <c:w val="0.99651613556015173"/>
          <c:h val="0.46006934966362451"/>
        </c:manualLayout>
      </c:layout>
      <c:barChart>
        <c:barDir val="col"/>
        <c:grouping val="clustered"/>
        <c:varyColors val="0"/>
        <c:ser>
          <c:idx val="0"/>
          <c:order val="0"/>
          <c:tx>
            <c:strRef>
              <c:f>Planilha1!$B$1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Católicos</c:v>
                </c:pt>
                <c:pt idx="1">
                  <c:v>Evangélicos</c:v>
                </c:pt>
                <c:pt idx="2">
                  <c:v>Religiões de matriz africana</c:v>
                </c:pt>
                <c:pt idx="3">
                  <c:v>Espírita / Kardecista</c:v>
                </c:pt>
                <c:pt idx="4">
                  <c:v>Outras religiões</c:v>
                </c:pt>
                <c:pt idx="5">
                  <c:v>Não tem religião / Ateu</c:v>
                </c:pt>
              </c:strCache>
            </c:strRef>
          </c:cat>
          <c:val>
            <c:numRef>
              <c:f>Planilha1!$B$2:$B$7</c:f>
              <c:numCache>
                <c:formatCode>0"%"</c:formatCode>
                <c:ptCount val="6"/>
                <c:pt idx="0">
                  <c:v>47.83</c:v>
                </c:pt>
                <c:pt idx="1">
                  <c:v>29.540000000000003</c:v>
                </c:pt>
                <c:pt idx="2">
                  <c:v>2.97</c:v>
                </c:pt>
                <c:pt idx="3">
                  <c:v>1.71</c:v>
                </c:pt>
                <c:pt idx="4">
                  <c:v>2.86</c:v>
                </c:pt>
                <c:pt idx="5">
                  <c:v>15.1</c:v>
                </c:pt>
              </c:numCache>
            </c:numRef>
          </c:val>
          <c:extLst xmlns:c16r2="http://schemas.microsoft.com/office/drawing/2015/06/chart">
            <c:ext xmlns:c16="http://schemas.microsoft.com/office/drawing/2014/chart" uri="{C3380CC4-5D6E-409C-BE32-E72D297353CC}">
              <c16:uniqueId val="{00000000-4E9C-4AE9-A875-660E1F9CCEE8}"/>
            </c:ext>
          </c:extLst>
        </c:ser>
        <c:dLbls>
          <c:dLblPos val="outEnd"/>
          <c:showLegendKey val="0"/>
          <c:showVal val="1"/>
          <c:showCatName val="0"/>
          <c:showSerName val="0"/>
          <c:showPercent val="0"/>
          <c:showBubbleSize val="0"/>
        </c:dLbls>
        <c:gapWidth val="60"/>
        <c:axId val="-1831066304"/>
        <c:axId val="-1831064128"/>
      </c:barChart>
      <c:catAx>
        <c:axId val="-183106630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831064128"/>
        <c:crosses val="autoZero"/>
        <c:auto val="1"/>
        <c:lblAlgn val="ctr"/>
        <c:lblOffset val="100"/>
        <c:noMultiLvlLbl val="0"/>
      </c:catAx>
      <c:valAx>
        <c:axId val="-1831064128"/>
        <c:scaling>
          <c:orientation val="minMax"/>
          <c:max val="100"/>
          <c:min val="0"/>
        </c:scaling>
        <c:delete val="1"/>
        <c:axPos val="l"/>
        <c:numFmt formatCode="0&quot;%&quot;" sourceLinked="1"/>
        <c:majorTickMark val="out"/>
        <c:minorTickMark val="none"/>
        <c:tickLblPos val="nextTo"/>
        <c:crossAx val="-183106630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98058380445979132"/>
          <c:h val="0.62490666932972772"/>
        </c:manualLayout>
      </c:layout>
      <c:barChart>
        <c:barDir val="col"/>
        <c:grouping val="percentStacked"/>
        <c:varyColors val="0"/>
        <c:ser>
          <c:idx val="0"/>
          <c:order val="0"/>
          <c:tx>
            <c:strRef>
              <c:f>Plan1!$B$1</c:f>
              <c:strCache>
                <c:ptCount val="1"/>
                <c:pt idx="0">
                  <c:v>Não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57</c:v>
                </c:pt>
                <c:pt idx="1">
                  <c:v>54</c:v>
                </c:pt>
                <c:pt idx="2">
                  <c:v>55</c:v>
                </c:pt>
                <c:pt idx="3">
                  <c:v>52</c:v>
                </c:pt>
                <c:pt idx="4">
                  <c:v>54.14</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Sim</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43</c:v>
                </c:pt>
                <c:pt idx="1">
                  <c:v>46</c:v>
                </c:pt>
                <c:pt idx="2" formatCode="0">
                  <c:v>45</c:v>
                </c:pt>
                <c:pt idx="3" formatCode="0">
                  <c:v>48</c:v>
                </c:pt>
                <c:pt idx="4" formatCode="0">
                  <c:v>45.86</c:v>
                </c:pt>
              </c:numCache>
            </c:numRef>
          </c:val>
          <c:extLst xmlns:c16r2="http://schemas.microsoft.com/office/drawing/2015/06/chart">
            <c:ext xmlns:c16="http://schemas.microsoft.com/office/drawing/2014/chart" uri="{C3380CC4-5D6E-409C-BE32-E72D297353CC}">
              <c16:uniqueId val="{00000003-B33F-4D26-830B-E2AF4BBEEB86}"/>
            </c:ext>
          </c:extLst>
        </c:ser>
        <c:dLbls>
          <c:dLblPos val="ctr"/>
          <c:showLegendKey val="0"/>
          <c:showVal val="1"/>
          <c:showCatName val="0"/>
          <c:showSerName val="0"/>
          <c:showPercent val="0"/>
          <c:showBubbleSize val="0"/>
        </c:dLbls>
        <c:gapWidth val="120"/>
        <c:overlap val="100"/>
        <c:axId val="-1742440848"/>
        <c:axId val="-1742438128"/>
      </c:barChart>
      <c:catAx>
        <c:axId val="-174244084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8128"/>
        <c:crosses val="autoZero"/>
        <c:auto val="1"/>
        <c:lblAlgn val="ctr"/>
        <c:lblOffset val="100"/>
        <c:noMultiLvlLbl val="0"/>
      </c:catAx>
      <c:valAx>
        <c:axId val="-1742438128"/>
        <c:scaling>
          <c:orientation val="minMax"/>
        </c:scaling>
        <c:delete val="1"/>
        <c:axPos val="l"/>
        <c:numFmt formatCode="0%" sourceLinked="1"/>
        <c:majorTickMark val="out"/>
        <c:minorTickMark val="none"/>
        <c:tickLblPos val="nextTo"/>
        <c:crossAx val="-1742440848"/>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Planilha1!$B$2:$B$6</c:f>
              <c:numCache>
                <c:formatCode>###0</c:formatCode>
                <c:ptCount val="5"/>
                <c:pt idx="0">
                  <c:v>88</c:v>
                </c:pt>
                <c:pt idx="1">
                  <c:v>62</c:v>
                </c:pt>
                <c:pt idx="2">
                  <c:v>16</c:v>
                </c:pt>
                <c:pt idx="3">
                  <c:v>10</c:v>
                </c:pt>
                <c:pt idx="4">
                  <c:v>12</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Planilha1!$C$2:$C$6</c:f>
              <c:numCache>
                <c:formatCode>0</c:formatCode>
                <c:ptCount val="5"/>
                <c:pt idx="0">
                  <c:v>89</c:v>
                </c:pt>
                <c:pt idx="1">
                  <c:v>63</c:v>
                </c:pt>
                <c:pt idx="2">
                  <c:v>16</c:v>
                </c:pt>
                <c:pt idx="3">
                  <c:v>11</c:v>
                </c:pt>
                <c:pt idx="4">
                  <c:v>11</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Planilha1!$D$2:$D$6</c:f>
              <c:numCache>
                <c:formatCode>0</c:formatCode>
                <c:ptCount val="5"/>
                <c:pt idx="0">
                  <c:v>91</c:v>
                </c:pt>
                <c:pt idx="1">
                  <c:v>66</c:v>
                </c:pt>
                <c:pt idx="2">
                  <c:v>15</c:v>
                </c:pt>
                <c:pt idx="3">
                  <c:v>10</c:v>
                </c:pt>
                <c:pt idx="4">
                  <c:v>9</c:v>
                </c:pt>
              </c:numCache>
            </c:numRef>
          </c:val>
          <c:extLst xmlns:c16r2="http://schemas.microsoft.com/office/drawing/2015/06/chart">
            <c:ext xmlns:c16="http://schemas.microsoft.com/office/drawing/2014/chart" uri="{C3380CC4-5D6E-409C-BE32-E72D297353CC}">
              <c16:uniqueId val="{00000000-3D32-4AD0-A45C-B25FAD8197B0}"/>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Planilha1!$E$2:$E$6</c:f>
              <c:numCache>
                <c:formatCode>0</c:formatCode>
                <c:ptCount val="5"/>
                <c:pt idx="0">
                  <c:v>92.25</c:v>
                </c:pt>
                <c:pt idx="1">
                  <c:v>66.819999999999993</c:v>
                </c:pt>
                <c:pt idx="2">
                  <c:v>15.35</c:v>
                </c:pt>
                <c:pt idx="3">
                  <c:v>10.09</c:v>
                </c:pt>
                <c:pt idx="4">
                  <c:v>7.75</c:v>
                </c:pt>
              </c:numCache>
            </c:numRef>
          </c:val>
          <c:extLst xmlns:c16r2="http://schemas.microsoft.com/office/drawing/2015/06/chart">
            <c:ext xmlns:c16="http://schemas.microsoft.com/office/drawing/2014/chart" uri="{C3380CC4-5D6E-409C-BE32-E72D297353CC}">
              <c16:uniqueId val="{00000000-0E8A-4555-AB18-4FECACB0B963}"/>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Planilha1!$F$2:$F$6</c:f>
              <c:numCache>
                <c:formatCode>0</c:formatCode>
                <c:ptCount val="5"/>
                <c:pt idx="0">
                  <c:v>92.59</c:v>
                </c:pt>
                <c:pt idx="1">
                  <c:v>66.94</c:v>
                </c:pt>
                <c:pt idx="2">
                  <c:v>15.48</c:v>
                </c:pt>
                <c:pt idx="3">
                  <c:v>10.17</c:v>
                </c:pt>
                <c:pt idx="4">
                  <c:v>7.41</c:v>
                </c:pt>
              </c:numCache>
            </c:numRef>
          </c:val>
          <c:extLst xmlns:c16r2="http://schemas.microsoft.com/office/drawing/2015/06/chart">
            <c:ext xmlns:c16="http://schemas.microsoft.com/office/drawing/2014/chart" uri="{C3380CC4-5D6E-409C-BE32-E72D297353CC}">
              <c16:uniqueId val="{00000000-94FD-4633-8CCC-28D44E24CC46}"/>
            </c:ext>
          </c:extLst>
        </c:ser>
        <c:dLbls>
          <c:dLblPos val="outEnd"/>
          <c:showLegendKey val="0"/>
          <c:showVal val="1"/>
          <c:showCatName val="0"/>
          <c:showSerName val="0"/>
          <c:showPercent val="0"/>
          <c:showBubbleSize val="0"/>
        </c:dLbls>
        <c:gapWidth val="60"/>
        <c:axId val="-1742431600"/>
        <c:axId val="-1742437040"/>
      </c:barChart>
      <c:catAx>
        <c:axId val="-17424316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7040"/>
        <c:crosses val="autoZero"/>
        <c:auto val="1"/>
        <c:lblAlgn val="ctr"/>
        <c:lblOffset val="100"/>
        <c:noMultiLvlLbl val="0"/>
      </c:catAx>
      <c:valAx>
        <c:axId val="-1742437040"/>
        <c:scaling>
          <c:orientation val="minMax"/>
          <c:max val="100"/>
          <c:min val="0"/>
        </c:scaling>
        <c:delete val="1"/>
        <c:axPos val="l"/>
        <c:numFmt formatCode="###0" sourceLinked="1"/>
        <c:majorTickMark val="out"/>
        <c:minorTickMark val="none"/>
        <c:tickLblPos val="nextTo"/>
        <c:crossAx val="-174243160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1448102624376588"/>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Planilha1!$B$2:$B$6</c:f>
              <c:numCache>
                <c:formatCode>###0</c:formatCode>
                <c:ptCount val="5"/>
                <c:pt idx="0">
                  <c:v>95</c:v>
                </c:pt>
                <c:pt idx="1">
                  <c:v>76</c:v>
                </c:pt>
                <c:pt idx="2">
                  <c:v>11</c:v>
                </c:pt>
                <c:pt idx="3">
                  <c:v>7</c:v>
                </c:pt>
                <c:pt idx="4">
                  <c:v>5</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Planilha1!$C$2:$C$6</c:f>
              <c:numCache>
                <c:formatCode>0</c:formatCode>
                <c:ptCount val="5"/>
                <c:pt idx="0">
                  <c:v>94</c:v>
                </c:pt>
                <c:pt idx="1">
                  <c:v>74</c:v>
                </c:pt>
                <c:pt idx="2">
                  <c:v>13</c:v>
                </c:pt>
                <c:pt idx="3">
                  <c:v>7</c:v>
                </c:pt>
                <c:pt idx="4">
                  <c:v>6</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Planilha1!$D$2:$D$6</c:f>
              <c:numCache>
                <c:formatCode>0</c:formatCode>
                <c:ptCount val="5"/>
                <c:pt idx="0">
                  <c:v>95</c:v>
                </c:pt>
                <c:pt idx="1">
                  <c:v>75</c:v>
                </c:pt>
                <c:pt idx="2">
                  <c:v>13</c:v>
                </c:pt>
                <c:pt idx="3">
                  <c:v>7</c:v>
                </c:pt>
                <c:pt idx="4">
                  <c:v>5</c:v>
                </c:pt>
              </c:numCache>
            </c:numRef>
          </c:val>
          <c:extLst xmlns:c16r2="http://schemas.microsoft.com/office/drawing/2015/06/chart">
            <c:ext xmlns:c16="http://schemas.microsoft.com/office/drawing/2014/chart" uri="{C3380CC4-5D6E-409C-BE32-E72D297353CC}">
              <c16:uniqueId val="{00000000-BF95-4D24-8382-99692267483D}"/>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Planilha1!$E$2:$E$6</c:f>
              <c:numCache>
                <c:formatCode>0</c:formatCode>
                <c:ptCount val="5"/>
                <c:pt idx="0">
                  <c:v>96.09</c:v>
                </c:pt>
                <c:pt idx="1">
                  <c:v>75.06</c:v>
                </c:pt>
                <c:pt idx="2">
                  <c:v>12.63</c:v>
                </c:pt>
                <c:pt idx="3">
                  <c:v>8.4</c:v>
                </c:pt>
                <c:pt idx="4">
                  <c:v>3.91</c:v>
                </c:pt>
              </c:numCache>
            </c:numRef>
          </c:val>
          <c:extLst xmlns:c16r2="http://schemas.microsoft.com/office/drawing/2015/06/chart">
            <c:ext xmlns:c16="http://schemas.microsoft.com/office/drawing/2014/chart" uri="{C3380CC4-5D6E-409C-BE32-E72D297353CC}">
              <c16:uniqueId val="{00000000-E8A8-41A0-9C0F-BCE08E83B618}"/>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Planilha1!$F$2:$F$6</c:f>
              <c:numCache>
                <c:formatCode>0</c:formatCode>
                <c:ptCount val="5"/>
                <c:pt idx="0">
                  <c:v>96.61</c:v>
                </c:pt>
                <c:pt idx="1">
                  <c:v>76.510000000000005</c:v>
                </c:pt>
                <c:pt idx="2">
                  <c:v>11.7</c:v>
                </c:pt>
                <c:pt idx="3">
                  <c:v>8.4</c:v>
                </c:pt>
                <c:pt idx="4">
                  <c:v>3.39</c:v>
                </c:pt>
              </c:numCache>
            </c:numRef>
          </c:val>
          <c:extLst xmlns:c16r2="http://schemas.microsoft.com/office/drawing/2015/06/chart">
            <c:ext xmlns:c16="http://schemas.microsoft.com/office/drawing/2014/chart" uri="{C3380CC4-5D6E-409C-BE32-E72D297353CC}">
              <c16:uniqueId val="{00000000-D3DC-4F62-9762-50FC9D19AEC4}"/>
            </c:ext>
          </c:extLst>
        </c:ser>
        <c:dLbls>
          <c:dLblPos val="outEnd"/>
          <c:showLegendKey val="0"/>
          <c:showVal val="1"/>
          <c:showCatName val="0"/>
          <c:showSerName val="0"/>
          <c:showPercent val="0"/>
          <c:showBubbleSize val="0"/>
        </c:dLbls>
        <c:gapWidth val="60"/>
        <c:axId val="-1742436496"/>
        <c:axId val="-1742426704"/>
      </c:barChart>
      <c:catAx>
        <c:axId val="-1742436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26704"/>
        <c:crosses val="autoZero"/>
        <c:auto val="1"/>
        <c:lblAlgn val="ctr"/>
        <c:lblOffset val="100"/>
        <c:noMultiLvlLbl val="0"/>
      </c:catAx>
      <c:valAx>
        <c:axId val="-1742426704"/>
        <c:scaling>
          <c:orientation val="minMax"/>
          <c:max val="100"/>
          <c:min val="0"/>
        </c:scaling>
        <c:delete val="1"/>
        <c:axPos val="l"/>
        <c:numFmt formatCode="###0" sourceLinked="1"/>
        <c:majorTickMark val="out"/>
        <c:minorTickMark val="none"/>
        <c:tickLblPos val="nextTo"/>
        <c:crossAx val="-17424364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Não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43</c:v>
                </c:pt>
                <c:pt idx="1">
                  <c:v>44</c:v>
                </c:pt>
                <c:pt idx="2">
                  <c:v>45</c:v>
                </c:pt>
                <c:pt idx="3">
                  <c:v>42.11</c:v>
                </c:pt>
                <c:pt idx="4">
                  <c:v>43.59</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Sim</c:v>
                </c:pt>
              </c:strCache>
            </c:strRef>
          </c:tx>
          <c:spPr>
            <a:solidFill>
              <a:srgbClr val="9999FF"/>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B33F-4D26-830B-E2AF4BBEEB86}"/>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B33F-4D26-830B-E2AF4BBEEB86}"/>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57</c:v>
                </c:pt>
                <c:pt idx="1">
                  <c:v>56</c:v>
                </c:pt>
                <c:pt idx="2" formatCode="0">
                  <c:v>55</c:v>
                </c:pt>
                <c:pt idx="3" formatCode="0">
                  <c:v>57.89</c:v>
                </c:pt>
                <c:pt idx="4" formatCode="0">
                  <c:v>56.41</c:v>
                </c:pt>
              </c:numCache>
            </c:numRef>
          </c:val>
          <c:extLst xmlns:c16r2="http://schemas.microsoft.com/office/drawing/2015/06/chart">
            <c:ext xmlns:c16="http://schemas.microsoft.com/office/drawing/2014/chart" uri="{C3380CC4-5D6E-409C-BE32-E72D297353CC}">
              <c16:uniqueId val="{00000003-B33F-4D26-830B-E2AF4BBEEB86}"/>
            </c:ext>
          </c:extLst>
        </c:ser>
        <c:dLbls>
          <c:dLblPos val="ctr"/>
          <c:showLegendKey val="0"/>
          <c:showVal val="1"/>
          <c:showCatName val="0"/>
          <c:showSerName val="0"/>
          <c:showPercent val="0"/>
          <c:showBubbleSize val="0"/>
        </c:dLbls>
        <c:gapWidth val="70"/>
        <c:overlap val="100"/>
        <c:axId val="-1742428336"/>
        <c:axId val="-1742429424"/>
      </c:barChart>
      <c:catAx>
        <c:axId val="-17424283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2429424"/>
        <c:crosses val="autoZero"/>
        <c:auto val="1"/>
        <c:lblAlgn val="ctr"/>
        <c:lblOffset val="100"/>
        <c:noMultiLvlLbl val="0"/>
      </c:catAx>
      <c:valAx>
        <c:axId val="-1742429424"/>
        <c:scaling>
          <c:orientation val="minMax"/>
        </c:scaling>
        <c:delete val="1"/>
        <c:axPos val="l"/>
        <c:numFmt formatCode="0%" sourceLinked="1"/>
        <c:majorTickMark val="out"/>
        <c:minorTickMark val="none"/>
        <c:tickLblPos val="nextTo"/>
        <c:crossAx val="-1742428336"/>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60874433840857056"/>
        </c:manualLayout>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Planilha1!$B$2:$B$6</c:f>
              <c:numCache>
                <c:formatCode>###0</c:formatCode>
                <c:ptCount val="5"/>
                <c:pt idx="0">
                  <c:v>85</c:v>
                </c:pt>
                <c:pt idx="1">
                  <c:v>56</c:v>
                </c:pt>
                <c:pt idx="2">
                  <c:v>18</c:v>
                </c:pt>
                <c:pt idx="3">
                  <c:v>11</c:v>
                </c:pt>
                <c:pt idx="4">
                  <c:v>15</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Planilha1!$C$2:$C$6</c:f>
              <c:numCache>
                <c:formatCode>0</c:formatCode>
                <c:ptCount val="5"/>
                <c:pt idx="0">
                  <c:v>87</c:v>
                </c:pt>
                <c:pt idx="1">
                  <c:v>57</c:v>
                </c:pt>
                <c:pt idx="2">
                  <c:v>17</c:v>
                </c:pt>
                <c:pt idx="3">
                  <c:v>12</c:v>
                </c:pt>
                <c:pt idx="4">
                  <c:v>13</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878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Planilha1!$D$2:$D$6</c:f>
              <c:numCache>
                <c:formatCode>0</c:formatCode>
                <c:ptCount val="5"/>
                <c:pt idx="0">
                  <c:v>89</c:v>
                </c:pt>
                <c:pt idx="1">
                  <c:v>60</c:v>
                </c:pt>
                <c:pt idx="2">
                  <c:v>17</c:v>
                </c:pt>
                <c:pt idx="3">
                  <c:v>12</c:v>
                </c:pt>
                <c:pt idx="4">
                  <c:v>11</c:v>
                </c:pt>
              </c:numCache>
            </c:numRef>
          </c:val>
          <c:extLst xmlns:c16r2="http://schemas.microsoft.com/office/drawing/2015/06/chart">
            <c:ext xmlns:c16="http://schemas.microsoft.com/office/drawing/2014/chart" uri="{C3380CC4-5D6E-409C-BE32-E72D297353CC}">
              <c16:uniqueId val="{00000000-96B2-4FF2-A42E-BE1AAC05D9AC}"/>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Planilha1!$E$2:$E$6</c:f>
              <c:numCache>
                <c:formatCode>0</c:formatCode>
                <c:ptCount val="5"/>
                <c:pt idx="0">
                  <c:v>90.03</c:v>
                </c:pt>
                <c:pt idx="1">
                  <c:v>62.06</c:v>
                </c:pt>
                <c:pt idx="2">
                  <c:v>16.920000000000002</c:v>
                </c:pt>
                <c:pt idx="3">
                  <c:v>11.06</c:v>
                </c:pt>
                <c:pt idx="4">
                  <c:v>9.9700000000000006</c:v>
                </c:pt>
              </c:numCache>
            </c:numRef>
          </c:val>
          <c:extLst xmlns:c16r2="http://schemas.microsoft.com/office/drawing/2015/06/chart">
            <c:ext xmlns:c16="http://schemas.microsoft.com/office/drawing/2014/chart" uri="{C3380CC4-5D6E-409C-BE32-E72D297353CC}">
              <c16:uniqueId val="{00000000-2ED8-442E-AF11-EC6A5E30CDAA}"/>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SIM</c:v>
                </c:pt>
                <c:pt idx="1">
                  <c:v>Sempre</c:v>
                </c:pt>
                <c:pt idx="2">
                  <c:v>De vez em quando</c:v>
                </c:pt>
                <c:pt idx="3">
                  <c:v>Raramente</c:v>
                </c:pt>
                <c:pt idx="4">
                  <c:v>NÃO</c:v>
                </c:pt>
              </c:strCache>
            </c:strRef>
          </c:cat>
          <c:val>
            <c:numRef>
              <c:f>Planilha1!$F$2:$F$6</c:f>
              <c:numCache>
                <c:formatCode>0</c:formatCode>
                <c:ptCount val="5"/>
                <c:pt idx="0">
                  <c:v>90.33</c:v>
                </c:pt>
                <c:pt idx="1">
                  <c:v>61.55</c:v>
                </c:pt>
                <c:pt idx="2">
                  <c:v>17.62</c:v>
                </c:pt>
                <c:pt idx="3">
                  <c:v>11.16</c:v>
                </c:pt>
                <c:pt idx="4">
                  <c:v>9.67</c:v>
                </c:pt>
              </c:numCache>
            </c:numRef>
          </c:val>
          <c:extLst xmlns:c16r2="http://schemas.microsoft.com/office/drawing/2015/06/chart">
            <c:ext xmlns:c16="http://schemas.microsoft.com/office/drawing/2014/chart" uri="{C3380CC4-5D6E-409C-BE32-E72D297353CC}">
              <c16:uniqueId val="{00000000-8EB4-4E6D-9CFB-26F2A06DF56D}"/>
            </c:ext>
          </c:extLst>
        </c:ser>
        <c:dLbls>
          <c:dLblPos val="outEnd"/>
          <c:showLegendKey val="0"/>
          <c:showVal val="1"/>
          <c:showCatName val="0"/>
          <c:showSerName val="0"/>
          <c:showPercent val="0"/>
          <c:showBubbleSize val="0"/>
        </c:dLbls>
        <c:gapWidth val="60"/>
        <c:axId val="-1742427792"/>
        <c:axId val="-1742428880"/>
      </c:barChart>
      <c:catAx>
        <c:axId val="-17424277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28880"/>
        <c:crosses val="autoZero"/>
        <c:auto val="1"/>
        <c:lblAlgn val="ctr"/>
        <c:lblOffset val="100"/>
        <c:noMultiLvlLbl val="0"/>
      </c:catAx>
      <c:valAx>
        <c:axId val="-1742428880"/>
        <c:scaling>
          <c:orientation val="minMax"/>
          <c:max val="100"/>
          <c:min val="0"/>
        </c:scaling>
        <c:delete val="1"/>
        <c:axPos val="l"/>
        <c:numFmt formatCode="###0" sourceLinked="1"/>
        <c:majorTickMark val="out"/>
        <c:minorTickMark val="none"/>
        <c:tickLblPos val="nextTo"/>
        <c:crossAx val="-174242779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Não</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c:v>63</c:v>
                </c:pt>
                <c:pt idx="1">
                  <c:v>60</c:v>
                </c:pt>
                <c:pt idx="2">
                  <c:v>60</c:v>
                </c:pt>
                <c:pt idx="3">
                  <c:v>57.71</c:v>
                </c:pt>
                <c:pt idx="4">
                  <c:v>60.09</c:v>
                </c:pt>
              </c:numCache>
            </c:numRef>
          </c:val>
          <c:extLst xmlns:c16r2="http://schemas.microsoft.com/office/drawing/2015/06/chart">
            <c:ext xmlns:c16="http://schemas.microsoft.com/office/drawing/2014/chart" uri="{C3380CC4-5D6E-409C-BE32-E72D297353CC}">
              <c16:uniqueId val="{00000000-B33F-4D26-830B-E2AF4BBEEB86}"/>
            </c:ext>
          </c:extLst>
        </c:ser>
        <c:ser>
          <c:idx val="1"/>
          <c:order val="1"/>
          <c:tx>
            <c:strRef>
              <c:f>Plan1!$C$1</c:f>
              <c:strCache>
                <c:ptCount val="1"/>
                <c:pt idx="0">
                  <c:v>Sim</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General</c:formatCode>
                <c:ptCount val="5"/>
                <c:pt idx="0">
                  <c:v>37</c:v>
                </c:pt>
                <c:pt idx="1">
                  <c:v>40</c:v>
                </c:pt>
                <c:pt idx="2" formatCode="0">
                  <c:v>40</c:v>
                </c:pt>
                <c:pt idx="3" formatCode="0">
                  <c:v>42.29</c:v>
                </c:pt>
                <c:pt idx="4" formatCode="0">
                  <c:v>39.909999999999997</c:v>
                </c:pt>
              </c:numCache>
            </c:numRef>
          </c:val>
          <c:extLst xmlns:c16r2="http://schemas.microsoft.com/office/drawing/2015/06/chart">
            <c:ext xmlns:c16="http://schemas.microsoft.com/office/drawing/2014/chart" uri="{C3380CC4-5D6E-409C-BE32-E72D297353CC}">
              <c16:uniqueId val="{00000003-B33F-4D26-830B-E2AF4BBEEB86}"/>
            </c:ext>
          </c:extLst>
        </c:ser>
        <c:dLbls>
          <c:dLblPos val="ctr"/>
          <c:showLegendKey val="0"/>
          <c:showVal val="1"/>
          <c:showCatName val="0"/>
          <c:showSerName val="0"/>
          <c:showPercent val="0"/>
          <c:showBubbleSize val="0"/>
        </c:dLbls>
        <c:gapWidth val="70"/>
        <c:overlap val="100"/>
        <c:axId val="-1742426160"/>
        <c:axId val="-1742435408"/>
      </c:barChart>
      <c:catAx>
        <c:axId val="-17424261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5408"/>
        <c:crosses val="autoZero"/>
        <c:auto val="1"/>
        <c:lblAlgn val="ctr"/>
        <c:lblOffset val="100"/>
        <c:noMultiLvlLbl val="0"/>
      </c:catAx>
      <c:valAx>
        <c:axId val="-1742435408"/>
        <c:scaling>
          <c:orientation val="minMax"/>
        </c:scaling>
        <c:delete val="1"/>
        <c:axPos val="l"/>
        <c:numFmt formatCode="0%" sourceLinked="1"/>
        <c:majorTickMark val="out"/>
        <c:minorTickMark val="none"/>
        <c:tickLblPos val="nextTo"/>
        <c:crossAx val="-1742426160"/>
        <c:crosses val="autoZero"/>
        <c:crossBetween val="between"/>
      </c:valAx>
      <c:spPr>
        <a:noFill/>
        <a:ln>
          <a:noFill/>
        </a:ln>
        <a:effectLst/>
      </c:spPr>
    </c:plotArea>
    <c:legend>
      <c:legendPos val="r"/>
      <c:layout>
        <c:manualLayout>
          <c:xMode val="edge"/>
          <c:yMode val="edge"/>
          <c:x val="0.73122626610858266"/>
          <c:y val="0.26787495384301957"/>
          <c:w val="0.2246412991142942"/>
          <c:h val="0.55206295175481412"/>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12110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Planilha1!$B$2:$B$6</c:f>
              <c:numCache>
                <c:formatCode>0</c:formatCode>
                <c:ptCount val="5"/>
                <c:pt idx="0">
                  <c:v>41</c:v>
                </c:pt>
                <c:pt idx="1">
                  <c:v>15</c:v>
                </c:pt>
                <c:pt idx="2">
                  <c:v>29</c:v>
                </c:pt>
                <c:pt idx="3">
                  <c:v>8</c:v>
                </c:pt>
                <c:pt idx="4">
                  <c:v>8</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6E6868"/>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Planilha1!$C$2:$C$6</c:f>
              <c:numCache>
                <c:formatCode>0</c:formatCode>
                <c:ptCount val="5"/>
                <c:pt idx="0">
                  <c:v>39</c:v>
                </c:pt>
                <c:pt idx="1">
                  <c:v>15</c:v>
                </c:pt>
                <c:pt idx="2">
                  <c:v>30</c:v>
                </c:pt>
                <c:pt idx="3">
                  <c:v>7</c:v>
                </c:pt>
                <c:pt idx="4">
                  <c:v>9</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878181"/>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1-CD50-4E13-A47A-83D9EC9A7F75}"/>
              </c:ext>
            </c:extLst>
          </c:dPt>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Planilha1!$D$2:$D$6</c:f>
              <c:numCache>
                <c:formatCode>0</c:formatCode>
                <c:ptCount val="5"/>
                <c:pt idx="0">
                  <c:v>37</c:v>
                </c:pt>
                <c:pt idx="1">
                  <c:v>15</c:v>
                </c:pt>
                <c:pt idx="2">
                  <c:v>30</c:v>
                </c:pt>
                <c:pt idx="3">
                  <c:v>9</c:v>
                </c:pt>
                <c:pt idx="4">
                  <c:v>9</c:v>
                </c:pt>
              </c:numCache>
            </c:numRef>
          </c:val>
          <c:extLst xmlns:c16r2="http://schemas.microsoft.com/office/drawing/2015/06/chart">
            <c:ext xmlns:c16="http://schemas.microsoft.com/office/drawing/2014/chart" uri="{C3380CC4-5D6E-409C-BE32-E72D297353CC}">
              <c16:uniqueId val="{00000000-8C26-485A-A739-AE6C5D770C4D}"/>
            </c:ext>
          </c:extLst>
        </c:ser>
        <c:ser>
          <c:idx val="3"/>
          <c:order val="3"/>
          <c:tx>
            <c:strRef>
              <c:f>Planilha1!$E$1</c:f>
              <c:strCache>
                <c:ptCount val="1"/>
                <c:pt idx="0">
                  <c:v>2024</c:v>
                </c:pt>
              </c:strCache>
            </c:strRef>
          </c:tx>
          <c:spPr>
            <a:solidFill>
              <a:srgbClr val="AFABAB"/>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Planilha1!$E$2:$E$6</c:f>
              <c:numCache>
                <c:formatCode>0</c:formatCode>
                <c:ptCount val="5"/>
                <c:pt idx="0">
                  <c:v>38.06</c:v>
                </c:pt>
                <c:pt idx="1">
                  <c:v>15.02</c:v>
                </c:pt>
                <c:pt idx="2">
                  <c:v>30.04</c:v>
                </c:pt>
                <c:pt idx="3">
                  <c:v>7.69</c:v>
                </c:pt>
                <c:pt idx="4">
                  <c:v>9.19</c:v>
                </c:pt>
              </c:numCache>
            </c:numRef>
          </c:val>
          <c:extLst xmlns:c16r2="http://schemas.microsoft.com/office/drawing/2015/06/chart">
            <c:ext xmlns:c16="http://schemas.microsoft.com/office/drawing/2014/chart" uri="{C3380CC4-5D6E-409C-BE32-E72D297353CC}">
              <c16:uniqueId val="{00000002-CD50-4E13-A47A-83D9EC9A7F75}"/>
            </c:ext>
          </c:extLst>
        </c:ser>
        <c:ser>
          <c:idx val="4"/>
          <c:order val="4"/>
          <c:tx>
            <c:strRef>
              <c:f>Planilha1!$F$1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Planilha1!$F$2:$F$6</c:f>
              <c:numCache>
                <c:formatCode>0</c:formatCode>
                <c:ptCount val="5"/>
                <c:pt idx="0">
                  <c:v>38.31</c:v>
                </c:pt>
                <c:pt idx="1">
                  <c:v>14.09</c:v>
                </c:pt>
                <c:pt idx="2">
                  <c:v>30.09</c:v>
                </c:pt>
                <c:pt idx="3">
                  <c:v>8.36</c:v>
                </c:pt>
                <c:pt idx="4">
                  <c:v>9.15</c:v>
                </c:pt>
              </c:numCache>
            </c:numRef>
          </c:val>
          <c:extLst xmlns:c16r2="http://schemas.microsoft.com/office/drawing/2015/06/chart">
            <c:ext xmlns:c16="http://schemas.microsoft.com/office/drawing/2014/chart" uri="{C3380CC4-5D6E-409C-BE32-E72D297353CC}">
              <c16:uniqueId val="{00000002-9EA1-4FCD-9FFE-A97DFCF7FD85}"/>
            </c:ext>
          </c:extLst>
        </c:ser>
        <c:dLbls>
          <c:dLblPos val="outEnd"/>
          <c:showLegendKey val="0"/>
          <c:showVal val="1"/>
          <c:showCatName val="0"/>
          <c:showSerName val="0"/>
          <c:showPercent val="0"/>
          <c:showBubbleSize val="0"/>
        </c:dLbls>
        <c:gapWidth val="60"/>
        <c:axId val="-1742427248"/>
        <c:axId val="-1742440304"/>
      </c:barChart>
      <c:catAx>
        <c:axId val="-17424272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40304"/>
        <c:crosses val="autoZero"/>
        <c:auto val="1"/>
        <c:lblAlgn val="ctr"/>
        <c:lblOffset val="100"/>
        <c:noMultiLvlLbl val="0"/>
      </c:catAx>
      <c:valAx>
        <c:axId val="-1742440304"/>
        <c:scaling>
          <c:orientation val="minMax"/>
          <c:max val="100"/>
          <c:min val="0"/>
        </c:scaling>
        <c:delete val="1"/>
        <c:axPos val="l"/>
        <c:numFmt formatCode="0" sourceLinked="1"/>
        <c:majorTickMark val="out"/>
        <c:minorTickMark val="none"/>
        <c:tickLblPos val="nextTo"/>
        <c:crossAx val="-174242724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0070C0">
                <a:alpha val="20000"/>
              </a:srgb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Planilha1!$B$2:$B$6</c:f>
              <c:numCache>
                <c:formatCode>0</c:formatCode>
                <c:ptCount val="5"/>
                <c:pt idx="0">
                  <c:v>17</c:v>
                </c:pt>
                <c:pt idx="1">
                  <c:v>19</c:v>
                </c:pt>
                <c:pt idx="2">
                  <c:v>19</c:v>
                </c:pt>
                <c:pt idx="3">
                  <c:v>24</c:v>
                </c:pt>
                <c:pt idx="4">
                  <c:v>20</c:v>
                </c:pt>
              </c:numCache>
            </c:numRef>
          </c:val>
          <c:extLst xmlns:c16r2="http://schemas.microsoft.com/office/drawing/2015/06/chart">
            <c:ext xmlns:c16="http://schemas.microsoft.com/office/drawing/2014/chart" uri="{C3380CC4-5D6E-409C-BE32-E72D297353CC}">
              <c16:uniqueId val="{00000000-C472-4119-A117-6E174ED59B79}"/>
            </c:ext>
          </c:extLst>
        </c:ser>
        <c:ser>
          <c:idx val="1"/>
          <c:order val="1"/>
          <c:tx>
            <c:strRef>
              <c:f>Planilha1!$C$1</c:f>
              <c:strCache>
                <c:ptCount val="1"/>
                <c:pt idx="0">
                  <c:v>2022</c:v>
                </c:pt>
              </c:strCache>
            </c:strRef>
          </c:tx>
          <c:spPr>
            <a:solidFill>
              <a:srgbClr val="0070C0">
                <a:alpha val="40000"/>
              </a:srgb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Planilha1!$C$2:$C$6</c:f>
              <c:numCache>
                <c:formatCode>0</c:formatCode>
                <c:ptCount val="5"/>
                <c:pt idx="0">
                  <c:v>17</c:v>
                </c:pt>
                <c:pt idx="1">
                  <c:v>20</c:v>
                </c:pt>
                <c:pt idx="2">
                  <c:v>20</c:v>
                </c:pt>
                <c:pt idx="3">
                  <c:v>23</c:v>
                </c:pt>
                <c:pt idx="4">
                  <c:v>19</c:v>
                </c:pt>
              </c:numCache>
            </c:numRef>
          </c:val>
          <c:extLst xmlns:c16r2="http://schemas.microsoft.com/office/drawing/2015/06/chart">
            <c:ext xmlns:c16="http://schemas.microsoft.com/office/drawing/2014/chart" uri="{C3380CC4-5D6E-409C-BE32-E72D297353CC}">
              <c16:uniqueId val="{00000001-C472-4119-A117-6E174ED59B79}"/>
            </c:ext>
          </c:extLst>
        </c:ser>
        <c:ser>
          <c:idx val="2"/>
          <c:order val="2"/>
          <c:tx>
            <c:strRef>
              <c:f>Planilha1!$D$1</c:f>
              <c:strCache>
                <c:ptCount val="1"/>
                <c:pt idx="0">
                  <c:v>2023</c:v>
                </c:pt>
              </c:strCache>
            </c:strRef>
          </c:tx>
          <c:spPr>
            <a:solidFill>
              <a:srgbClr val="0070C0">
                <a:alpha val="60000"/>
              </a:srgb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Planilha1!$D$2:$D$6</c:f>
              <c:numCache>
                <c:formatCode>0</c:formatCode>
                <c:ptCount val="5"/>
                <c:pt idx="0">
                  <c:v>15.92</c:v>
                </c:pt>
                <c:pt idx="1">
                  <c:v>18.86</c:v>
                </c:pt>
                <c:pt idx="2">
                  <c:v>20.100000000000001</c:v>
                </c:pt>
                <c:pt idx="3">
                  <c:v>24.04</c:v>
                </c:pt>
                <c:pt idx="4">
                  <c:v>21.07</c:v>
                </c:pt>
              </c:numCache>
            </c:numRef>
          </c:val>
          <c:extLst xmlns:c16r2="http://schemas.microsoft.com/office/drawing/2015/06/chart">
            <c:ext xmlns:c16="http://schemas.microsoft.com/office/drawing/2014/chart" uri="{C3380CC4-5D6E-409C-BE32-E72D297353CC}">
              <c16:uniqueId val="{00000000-6DED-40A1-84FE-65AE2F15141D}"/>
            </c:ext>
          </c:extLst>
        </c:ser>
        <c:ser>
          <c:idx val="3"/>
          <c:order val="3"/>
          <c:tx>
            <c:strRef>
              <c:f>Planilha1!$E$1</c:f>
              <c:strCache>
                <c:ptCount val="1"/>
                <c:pt idx="0">
                  <c:v>2024</c:v>
                </c:pt>
              </c:strCache>
            </c:strRef>
          </c:tx>
          <c:spPr>
            <a:solidFill>
              <a:srgbClr val="0070C0">
                <a:alpha val="80000"/>
              </a:srgb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Planilha1!$E$2:$E$6</c:f>
              <c:numCache>
                <c:formatCode>0</c:formatCode>
                <c:ptCount val="5"/>
                <c:pt idx="0">
                  <c:v>16.14</c:v>
                </c:pt>
                <c:pt idx="1">
                  <c:v>18.82</c:v>
                </c:pt>
                <c:pt idx="2">
                  <c:v>20.010000000000002</c:v>
                </c:pt>
                <c:pt idx="3">
                  <c:v>23.94</c:v>
                </c:pt>
                <c:pt idx="4">
                  <c:v>21.09</c:v>
                </c:pt>
              </c:numCache>
            </c:numRef>
          </c:val>
          <c:extLst xmlns:c16r2="http://schemas.microsoft.com/office/drawing/2015/06/chart">
            <c:ext xmlns:c16="http://schemas.microsoft.com/office/drawing/2014/chart" uri="{C3380CC4-5D6E-409C-BE32-E72D297353CC}">
              <c16:uniqueId val="{00000000-F433-4CAA-BE79-FBE7B33E347A}"/>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Planilha1!$F$2:$F$6</c:f>
              <c:numCache>
                <c:formatCode>0</c:formatCode>
                <c:ptCount val="5"/>
                <c:pt idx="0">
                  <c:v>14.85</c:v>
                </c:pt>
                <c:pt idx="1">
                  <c:v>19.149999999999999</c:v>
                </c:pt>
                <c:pt idx="2">
                  <c:v>19.309999999999999</c:v>
                </c:pt>
                <c:pt idx="3">
                  <c:v>24.5</c:v>
                </c:pt>
                <c:pt idx="4">
                  <c:v>22.19</c:v>
                </c:pt>
              </c:numCache>
            </c:numRef>
          </c:val>
          <c:extLst xmlns:c16r2="http://schemas.microsoft.com/office/drawing/2015/06/chart">
            <c:ext xmlns:c16="http://schemas.microsoft.com/office/drawing/2014/chart" uri="{C3380CC4-5D6E-409C-BE32-E72D297353CC}">
              <c16:uniqueId val="{00000000-7993-4689-9874-28AEB283C046}"/>
            </c:ext>
          </c:extLst>
        </c:ser>
        <c:dLbls>
          <c:dLblPos val="outEnd"/>
          <c:showLegendKey val="0"/>
          <c:showVal val="1"/>
          <c:showCatName val="0"/>
          <c:showSerName val="0"/>
          <c:showPercent val="0"/>
          <c:showBubbleSize val="0"/>
        </c:dLbls>
        <c:gapWidth val="100"/>
        <c:axId val="-1749937872"/>
        <c:axId val="-1749935152"/>
      </c:barChart>
      <c:catAx>
        <c:axId val="-1749937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5152"/>
        <c:crosses val="autoZero"/>
        <c:auto val="1"/>
        <c:lblAlgn val="ctr"/>
        <c:lblOffset val="100"/>
        <c:noMultiLvlLbl val="0"/>
      </c:catAx>
      <c:valAx>
        <c:axId val="-1749935152"/>
        <c:scaling>
          <c:orientation val="minMax"/>
          <c:max val="60"/>
          <c:min val="0"/>
        </c:scaling>
        <c:delete val="1"/>
        <c:axPos val="l"/>
        <c:numFmt formatCode="0" sourceLinked="1"/>
        <c:majorTickMark val="out"/>
        <c:minorTickMark val="none"/>
        <c:tickLblPos val="nextTo"/>
        <c:crossAx val="-17499378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Planilha1!$B$2:$B$6</c:f>
              <c:numCache>
                <c:formatCode>0</c:formatCode>
                <c:ptCount val="5"/>
                <c:pt idx="0">
                  <c:v>50</c:v>
                </c:pt>
                <c:pt idx="1">
                  <c:v>16</c:v>
                </c:pt>
                <c:pt idx="2">
                  <c:v>19</c:v>
                </c:pt>
                <c:pt idx="3">
                  <c:v>8</c:v>
                </c:pt>
                <c:pt idx="4">
                  <c:v>7</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Planilha1!$C$2:$C$6</c:f>
              <c:numCache>
                <c:formatCode>0</c:formatCode>
                <c:ptCount val="5"/>
                <c:pt idx="0">
                  <c:v>51</c:v>
                </c:pt>
                <c:pt idx="1">
                  <c:v>15</c:v>
                </c:pt>
                <c:pt idx="2">
                  <c:v>19</c:v>
                </c:pt>
                <c:pt idx="3">
                  <c:v>9</c:v>
                </c:pt>
                <c:pt idx="4">
                  <c:v>6</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Planilha1!$D$2:$D$6</c:f>
              <c:numCache>
                <c:formatCode>0</c:formatCode>
                <c:ptCount val="5"/>
                <c:pt idx="0">
                  <c:v>52</c:v>
                </c:pt>
                <c:pt idx="1">
                  <c:v>15</c:v>
                </c:pt>
                <c:pt idx="2">
                  <c:v>20</c:v>
                </c:pt>
                <c:pt idx="3">
                  <c:v>7</c:v>
                </c:pt>
                <c:pt idx="4">
                  <c:v>6</c:v>
                </c:pt>
              </c:numCache>
            </c:numRef>
          </c:val>
          <c:extLst xmlns:c16r2="http://schemas.microsoft.com/office/drawing/2015/06/chart">
            <c:ext xmlns:c16="http://schemas.microsoft.com/office/drawing/2014/chart" uri="{C3380CC4-5D6E-409C-BE32-E72D297353CC}">
              <c16:uniqueId val="{00000000-8DAB-4374-830C-ECD97AB4192E}"/>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Planilha1!$E$2:$E$6</c:f>
              <c:numCache>
                <c:formatCode>0</c:formatCode>
                <c:ptCount val="5"/>
                <c:pt idx="0">
                  <c:v>50.91</c:v>
                </c:pt>
                <c:pt idx="1">
                  <c:v>15</c:v>
                </c:pt>
                <c:pt idx="2">
                  <c:v>20.100000000000001</c:v>
                </c:pt>
                <c:pt idx="3">
                  <c:v>8.2799999999999994</c:v>
                </c:pt>
                <c:pt idx="4">
                  <c:v>5.71</c:v>
                </c:pt>
              </c:numCache>
            </c:numRef>
          </c:val>
          <c:extLst xmlns:c16r2="http://schemas.microsoft.com/office/drawing/2015/06/chart">
            <c:ext xmlns:c16="http://schemas.microsoft.com/office/drawing/2014/chart" uri="{C3380CC4-5D6E-409C-BE32-E72D297353CC}">
              <c16:uniqueId val="{00000000-B724-4C29-9EA8-A125AE351A03}"/>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Planilha1!$F$2:$F$6</c:f>
              <c:numCache>
                <c:formatCode>0</c:formatCode>
                <c:ptCount val="5"/>
                <c:pt idx="0">
                  <c:v>50.68</c:v>
                </c:pt>
                <c:pt idx="1">
                  <c:v>16.649999999999999</c:v>
                </c:pt>
                <c:pt idx="2">
                  <c:v>19.850000000000001</c:v>
                </c:pt>
                <c:pt idx="3">
                  <c:v>7.09</c:v>
                </c:pt>
                <c:pt idx="4">
                  <c:v>5.73</c:v>
                </c:pt>
              </c:numCache>
            </c:numRef>
          </c:val>
          <c:extLst xmlns:c16r2="http://schemas.microsoft.com/office/drawing/2015/06/chart">
            <c:ext xmlns:c16="http://schemas.microsoft.com/office/drawing/2014/chart" uri="{C3380CC4-5D6E-409C-BE32-E72D297353CC}">
              <c16:uniqueId val="{00000000-A35D-4526-B55F-A85A84491132}"/>
            </c:ext>
          </c:extLst>
        </c:ser>
        <c:dLbls>
          <c:dLblPos val="outEnd"/>
          <c:showLegendKey val="0"/>
          <c:showVal val="1"/>
          <c:showCatName val="0"/>
          <c:showSerName val="0"/>
          <c:showPercent val="0"/>
          <c:showBubbleSize val="0"/>
        </c:dLbls>
        <c:gapWidth val="60"/>
        <c:axId val="-1742435952"/>
        <c:axId val="-1742434864"/>
      </c:barChart>
      <c:catAx>
        <c:axId val="-17424359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4864"/>
        <c:crosses val="autoZero"/>
        <c:auto val="1"/>
        <c:lblAlgn val="ctr"/>
        <c:lblOffset val="100"/>
        <c:noMultiLvlLbl val="0"/>
      </c:catAx>
      <c:valAx>
        <c:axId val="-1742434864"/>
        <c:scaling>
          <c:orientation val="minMax"/>
          <c:max val="100"/>
          <c:min val="0"/>
        </c:scaling>
        <c:delete val="1"/>
        <c:axPos val="l"/>
        <c:numFmt formatCode="0" sourceLinked="1"/>
        <c:majorTickMark val="out"/>
        <c:minorTickMark val="none"/>
        <c:tickLblPos val="nextTo"/>
        <c:crossAx val="-174243595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4122301405741999E-3"/>
          <c:y val="0.25807310717508664"/>
          <c:w val="0.99651613556015173"/>
          <c:h val="0.38083039199457475"/>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Planilha1!$B$2:$B$6</c:f>
              <c:numCache>
                <c:formatCode>0</c:formatCode>
                <c:ptCount val="5"/>
                <c:pt idx="0">
                  <c:v>44</c:v>
                </c:pt>
                <c:pt idx="1">
                  <c:v>15</c:v>
                </c:pt>
                <c:pt idx="2">
                  <c:v>26</c:v>
                </c:pt>
                <c:pt idx="3">
                  <c:v>8</c:v>
                </c:pt>
                <c:pt idx="4">
                  <c:v>8</c:v>
                </c:pt>
              </c:numCache>
            </c:numRef>
          </c:val>
          <c:extLst xmlns:c16r2="http://schemas.microsoft.com/office/drawing/2015/06/chart">
            <c:ext xmlns:c16="http://schemas.microsoft.com/office/drawing/2014/chart" uri="{C3380CC4-5D6E-409C-BE32-E72D297353CC}">
              <c16:uniqueId val="{00000000-4E9C-4AE9-A875-660E1F9CCEE8}"/>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Planilha1!$C$2:$C$6</c:f>
              <c:numCache>
                <c:formatCode>0</c:formatCode>
                <c:ptCount val="5"/>
                <c:pt idx="0">
                  <c:v>43</c:v>
                </c:pt>
                <c:pt idx="1">
                  <c:v>15</c:v>
                </c:pt>
                <c:pt idx="2">
                  <c:v>26</c:v>
                </c:pt>
                <c:pt idx="3">
                  <c:v>8</c:v>
                </c:pt>
                <c:pt idx="4">
                  <c:v>8</c:v>
                </c:pt>
              </c:numCache>
            </c:numRef>
          </c:val>
          <c:extLst xmlns:c16r2="http://schemas.microsoft.com/office/drawing/2015/06/chart">
            <c:ext xmlns:c16="http://schemas.microsoft.com/office/drawing/2014/chart" uri="{C3380CC4-5D6E-409C-BE32-E72D297353CC}">
              <c16:uniqueId val="{00000001-4E9C-4AE9-A875-660E1F9CCEE8}"/>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Planilha1!$D$2:$D$6</c:f>
              <c:numCache>
                <c:formatCode>0</c:formatCode>
                <c:ptCount val="5"/>
                <c:pt idx="0">
                  <c:v>43</c:v>
                </c:pt>
                <c:pt idx="1">
                  <c:v>15</c:v>
                </c:pt>
                <c:pt idx="2">
                  <c:v>26</c:v>
                </c:pt>
                <c:pt idx="3">
                  <c:v>8</c:v>
                </c:pt>
                <c:pt idx="4">
                  <c:v>8</c:v>
                </c:pt>
              </c:numCache>
            </c:numRef>
          </c:val>
          <c:extLst xmlns:c16r2="http://schemas.microsoft.com/office/drawing/2015/06/chart">
            <c:ext xmlns:c16="http://schemas.microsoft.com/office/drawing/2014/chart" uri="{C3380CC4-5D6E-409C-BE32-E72D297353CC}">
              <c16:uniqueId val="{00000000-EDB6-46CF-BCD8-FB80DFFB8A3A}"/>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Planilha1!$E$2:$E$6</c:f>
              <c:numCache>
                <c:formatCode>0</c:formatCode>
                <c:ptCount val="5"/>
                <c:pt idx="0">
                  <c:v>42.77</c:v>
                </c:pt>
                <c:pt idx="1">
                  <c:v>15.02</c:v>
                </c:pt>
                <c:pt idx="2">
                  <c:v>26.4</c:v>
                </c:pt>
                <c:pt idx="3">
                  <c:v>7.91</c:v>
                </c:pt>
                <c:pt idx="4">
                  <c:v>7.91</c:v>
                </c:pt>
              </c:numCache>
            </c:numRef>
          </c:val>
          <c:extLst xmlns:c16r2="http://schemas.microsoft.com/office/drawing/2015/06/chart">
            <c:ext xmlns:c16="http://schemas.microsoft.com/office/drawing/2014/chart" uri="{C3380CC4-5D6E-409C-BE32-E72D297353CC}">
              <c16:uniqueId val="{00000000-1CCA-4BE3-A84C-BE1C4F4D037D}"/>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Sudeste</c:v>
                </c:pt>
                <c:pt idx="1">
                  <c:v>Sul</c:v>
                </c:pt>
                <c:pt idx="2">
                  <c:v>Nordeste</c:v>
                </c:pt>
                <c:pt idx="3">
                  <c:v>Centro-Oeste</c:v>
                </c:pt>
                <c:pt idx="4">
                  <c:v>Norte</c:v>
                </c:pt>
              </c:strCache>
            </c:strRef>
          </c:cat>
          <c:val>
            <c:numRef>
              <c:f>Planilha1!$F$2:$F$6</c:f>
              <c:numCache>
                <c:formatCode>0</c:formatCode>
                <c:ptCount val="5"/>
                <c:pt idx="0">
                  <c:v>42.77</c:v>
                </c:pt>
                <c:pt idx="1">
                  <c:v>15.02</c:v>
                </c:pt>
                <c:pt idx="2">
                  <c:v>26.4</c:v>
                </c:pt>
                <c:pt idx="3">
                  <c:v>7.91</c:v>
                </c:pt>
                <c:pt idx="4">
                  <c:v>7.91</c:v>
                </c:pt>
              </c:numCache>
            </c:numRef>
          </c:val>
          <c:extLst xmlns:c16r2="http://schemas.microsoft.com/office/drawing/2015/06/chart">
            <c:ext xmlns:c16="http://schemas.microsoft.com/office/drawing/2014/chart" uri="{C3380CC4-5D6E-409C-BE32-E72D297353CC}">
              <c16:uniqueId val="{00000000-0037-4209-B903-301B06C91DD2}"/>
            </c:ext>
          </c:extLst>
        </c:ser>
        <c:dLbls>
          <c:dLblPos val="outEnd"/>
          <c:showLegendKey val="0"/>
          <c:showVal val="1"/>
          <c:showCatName val="0"/>
          <c:showSerName val="0"/>
          <c:showPercent val="0"/>
          <c:showBubbleSize val="0"/>
        </c:dLbls>
        <c:gapWidth val="60"/>
        <c:axId val="-1742434320"/>
        <c:axId val="-1742441392"/>
      </c:barChart>
      <c:catAx>
        <c:axId val="-17424343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41392"/>
        <c:crosses val="autoZero"/>
        <c:auto val="1"/>
        <c:lblAlgn val="ctr"/>
        <c:lblOffset val="100"/>
        <c:noMultiLvlLbl val="0"/>
      </c:catAx>
      <c:valAx>
        <c:axId val="-1742441392"/>
        <c:scaling>
          <c:orientation val="minMax"/>
          <c:max val="100"/>
          <c:min val="0"/>
        </c:scaling>
        <c:delete val="1"/>
        <c:axPos val="l"/>
        <c:numFmt formatCode="0" sourceLinked="1"/>
        <c:majorTickMark val="out"/>
        <c:minorTickMark val="none"/>
        <c:tickLblPos val="nextTo"/>
        <c:crossAx val="-174243432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Planilha1!$B$2:$B$5</c:f>
              <c:numCache>
                <c:formatCode>0</c:formatCode>
                <c:ptCount val="4"/>
                <c:pt idx="0">
                  <c:v>18</c:v>
                </c:pt>
                <c:pt idx="1">
                  <c:v>6</c:v>
                </c:pt>
                <c:pt idx="2">
                  <c:v>6</c:v>
                </c:pt>
                <c:pt idx="3">
                  <c:v>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Planilha1!$C$2:$C$5</c:f>
              <c:numCache>
                <c:formatCode>0</c:formatCode>
                <c:ptCount val="4"/>
                <c:pt idx="0">
                  <c:v>20</c:v>
                </c:pt>
                <c:pt idx="1">
                  <c:v>7</c:v>
                </c:pt>
                <c:pt idx="2">
                  <c:v>8</c:v>
                </c:pt>
                <c:pt idx="3">
                  <c:v>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Planilha1!$D$2:$D$5</c:f>
              <c:numCache>
                <c:formatCode>0</c:formatCode>
                <c:ptCount val="4"/>
                <c:pt idx="0">
                  <c:v>21</c:v>
                </c:pt>
                <c:pt idx="1">
                  <c:v>9</c:v>
                </c:pt>
                <c:pt idx="2">
                  <c:v>8</c:v>
                </c:pt>
                <c:pt idx="3">
                  <c:v>4</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Planilha1!$E$2:$E$5</c:f>
              <c:numCache>
                <c:formatCode>0</c:formatCode>
                <c:ptCount val="4"/>
                <c:pt idx="0">
                  <c:v>22</c:v>
                </c:pt>
                <c:pt idx="1">
                  <c:v>11</c:v>
                </c:pt>
                <c:pt idx="2">
                  <c:v>8</c:v>
                </c:pt>
                <c:pt idx="3">
                  <c:v>3</c:v>
                </c:pt>
              </c:numCache>
            </c:numRef>
          </c:val>
          <c:extLst xmlns:c16r2="http://schemas.microsoft.com/office/drawing/2015/06/chart">
            <c:ext xmlns:c16="http://schemas.microsoft.com/office/drawing/2014/chart" uri="{C3380CC4-5D6E-409C-BE32-E72D297353CC}">
              <c16:uniqueId val="{00000001-D546-4B61-847A-F77F3B78BDAF}"/>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Planilha1!$F$2:$F$5</c:f>
              <c:numCache>
                <c:formatCode>0</c:formatCode>
                <c:ptCount val="4"/>
                <c:pt idx="0">
                  <c:v>23.88</c:v>
                </c:pt>
                <c:pt idx="1">
                  <c:v>10.16</c:v>
                </c:pt>
                <c:pt idx="2">
                  <c:v>9.01</c:v>
                </c:pt>
                <c:pt idx="3">
                  <c:v>4.09</c:v>
                </c:pt>
              </c:numCache>
            </c:numRef>
          </c:val>
          <c:extLst xmlns:c16r2="http://schemas.microsoft.com/office/drawing/2015/06/chart">
            <c:ext xmlns:c16="http://schemas.microsoft.com/office/drawing/2014/chart" uri="{C3380CC4-5D6E-409C-BE32-E72D297353CC}">
              <c16:uniqueId val="{00000000-4D46-4AEC-9701-E306A14137D4}"/>
            </c:ext>
          </c:extLst>
        </c:ser>
        <c:dLbls>
          <c:dLblPos val="outEnd"/>
          <c:showLegendKey val="0"/>
          <c:showVal val="1"/>
          <c:showCatName val="0"/>
          <c:showSerName val="0"/>
          <c:showPercent val="0"/>
          <c:showBubbleSize val="0"/>
        </c:dLbls>
        <c:gapWidth val="100"/>
        <c:axId val="-1742439760"/>
        <c:axId val="-1742439216"/>
      </c:barChart>
      <c:catAx>
        <c:axId val="-17424397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9216"/>
        <c:crosses val="autoZero"/>
        <c:auto val="1"/>
        <c:lblAlgn val="ctr"/>
        <c:lblOffset val="100"/>
        <c:noMultiLvlLbl val="0"/>
      </c:catAx>
      <c:valAx>
        <c:axId val="-1742439216"/>
        <c:scaling>
          <c:orientation val="minMax"/>
          <c:max val="120"/>
          <c:min val="0"/>
        </c:scaling>
        <c:delete val="1"/>
        <c:axPos val="l"/>
        <c:numFmt formatCode="0" sourceLinked="1"/>
        <c:majorTickMark val="none"/>
        <c:minorTickMark val="none"/>
        <c:tickLblPos val="nextTo"/>
        <c:crossAx val="-174243976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População</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Planilha1!$B$2:$B$5</c:f>
              <c:numCache>
                <c:formatCode>0"%"</c:formatCode>
                <c:ptCount val="4"/>
                <c:pt idx="0">
                  <c:v>23.88</c:v>
                </c:pt>
                <c:pt idx="1">
                  <c:v>10.16</c:v>
                </c:pt>
                <c:pt idx="2">
                  <c:v>9.01</c:v>
                </c:pt>
                <c:pt idx="3">
                  <c:v>4.09</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Classe 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Planilha1!$C$2:$C$5</c:f>
              <c:numCache>
                <c:formatCode>0"%"</c:formatCode>
                <c:ptCount val="4"/>
                <c:pt idx="0">
                  <c:v>41.8</c:v>
                </c:pt>
                <c:pt idx="1">
                  <c:v>23.69</c:v>
                </c:pt>
                <c:pt idx="2">
                  <c:v>13.18</c:v>
                </c:pt>
                <c:pt idx="3">
                  <c:v>5.07</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Classe 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Planilha1!$D$2:$D$5</c:f>
              <c:numCache>
                <c:formatCode>0"%"</c:formatCode>
                <c:ptCount val="4"/>
                <c:pt idx="0">
                  <c:v>21.79</c:v>
                </c:pt>
                <c:pt idx="1">
                  <c:v>8.3000000000000007</c:v>
                </c:pt>
                <c:pt idx="2">
                  <c:v>8.56</c:v>
                </c:pt>
                <c:pt idx="3">
                  <c:v>3.89</c:v>
                </c:pt>
              </c:numCache>
            </c:numRef>
          </c:val>
          <c:extLst xmlns:c16r2="http://schemas.microsoft.com/office/drawing/2015/06/chart">
            <c:ext xmlns:c16="http://schemas.microsoft.com/office/drawing/2014/chart" uri="{C3380CC4-5D6E-409C-BE32-E72D297353CC}">
              <c16:uniqueId val="{00000000-D546-4B61-847A-F77F3B78BDAF}"/>
            </c:ext>
          </c:extLst>
        </c:ser>
        <c:ser>
          <c:idx val="3"/>
          <c:order val="3"/>
          <c:tx>
            <c:strRef>
              <c:f>Planilha1!$E$1</c:f>
              <c:strCache>
                <c:ptCount val="1"/>
                <c:pt idx="0">
                  <c:v>Classe 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Planilha1!$A$2:$A$5</c:f>
              <c:strCache>
                <c:ptCount val="4"/>
                <c:pt idx="0">
                  <c:v>FEZ INVESTIMENTO</c:v>
                </c:pt>
                <c:pt idx="1">
                  <c:v>Aplicações financeiras / Bancárias</c:v>
                </c:pt>
                <c:pt idx="2">
                  <c:v>Bens duráveis e imóveis</c:v>
                </c:pt>
                <c:pt idx="3">
                  <c:v>Empreendimentos/ negócios</c:v>
                </c:pt>
              </c:strCache>
            </c:strRef>
          </c:cat>
          <c:val>
            <c:numRef>
              <c:f>Planilha1!$E$2:$E$5</c:f>
              <c:numCache>
                <c:formatCode>0"%"</c:formatCode>
                <c:ptCount val="4"/>
                <c:pt idx="0">
                  <c:v>11.83</c:v>
                </c:pt>
                <c:pt idx="1">
                  <c:v>1.5</c:v>
                </c:pt>
                <c:pt idx="2">
                  <c:v>6.14</c:v>
                </c:pt>
                <c:pt idx="3">
                  <c:v>3.58</c:v>
                </c:pt>
              </c:numCache>
            </c:numRef>
          </c:val>
          <c:extLst xmlns:c16r2="http://schemas.microsoft.com/office/drawing/2015/06/chart">
            <c:ext xmlns:c16="http://schemas.microsoft.com/office/drawing/2014/chart" uri="{C3380CC4-5D6E-409C-BE32-E72D297353CC}">
              <c16:uniqueId val="{00000001-D546-4B61-847A-F77F3B78BDAF}"/>
            </c:ext>
          </c:extLst>
        </c:ser>
        <c:dLbls>
          <c:dLblPos val="outEnd"/>
          <c:showLegendKey val="0"/>
          <c:showVal val="1"/>
          <c:showCatName val="0"/>
          <c:showSerName val="0"/>
          <c:showPercent val="0"/>
          <c:showBubbleSize val="0"/>
        </c:dLbls>
        <c:gapWidth val="100"/>
        <c:axId val="-1742433776"/>
        <c:axId val="-1742433232"/>
      </c:barChart>
      <c:catAx>
        <c:axId val="-17424337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2433232"/>
        <c:crosses val="autoZero"/>
        <c:auto val="1"/>
        <c:lblAlgn val="ctr"/>
        <c:lblOffset val="100"/>
        <c:noMultiLvlLbl val="0"/>
      </c:catAx>
      <c:valAx>
        <c:axId val="-1742433232"/>
        <c:scaling>
          <c:orientation val="minMax"/>
          <c:max val="120"/>
          <c:min val="0"/>
        </c:scaling>
        <c:delete val="1"/>
        <c:axPos val="l"/>
        <c:numFmt formatCode="0&quot;%&quot;" sourceLinked="1"/>
        <c:majorTickMark val="none"/>
        <c:minorTickMark val="none"/>
        <c:tickLblPos val="nextTo"/>
        <c:crossAx val="-17424337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369891701958293"/>
          <c:y val="2.6405332629695168E-2"/>
          <c:w val="0.4527602283917872"/>
          <c:h val="0.94718933474060962"/>
        </c:manualLayout>
      </c:layout>
      <c:barChart>
        <c:barDir val="bar"/>
        <c:grouping val="clustered"/>
        <c:varyColors val="0"/>
        <c:ser>
          <c:idx val="0"/>
          <c:order val="0"/>
          <c:tx>
            <c:strRef>
              <c:f>Plan1!$B$1</c:f>
              <c:strCache>
                <c:ptCount val="1"/>
                <c:pt idx="0">
                  <c:v>2021</c:v>
                </c:pt>
              </c:strCache>
            </c:strRef>
          </c:tx>
          <c:spPr>
            <a:solidFill>
              <a:srgbClr val="CCE2F2"/>
            </a:solidFill>
          </c:spPr>
          <c:invertIfNegative val="0"/>
          <c:dLbls>
            <c:numFmt formatCode="0&quot;%&quot;" sourceLinked="0"/>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Plan1!$B$2:$B$8</c:f>
              <c:numCache>
                <c:formatCode>###0</c:formatCode>
                <c:ptCount val="7"/>
                <c:pt idx="0">
                  <c:v>43.621374333356584</c:v>
                </c:pt>
                <c:pt idx="1">
                  <c:v>21.000627353086362</c:v>
                </c:pt>
                <c:pt idx="2">
                  <c:v>11.163768260753852</c:v>
                </c:pt>
                <c:pt idx="3">
                  <c:v>18.04645524115551</c:v>
                </c:pt>
                <c:pt idx="4">
                  <c:v>10.015631258212208</c:v>
                </c:pt>
                <c:pt idx="5">
                  <c:v>3.9228882405390202</c:v>
                </c:pt>
                <c:pt idx="6">
                  <c:v>3.2331367107861282</c:v>
                </c:pt>
              </c:numCache>
            </c:numRef>
          </c:val>
          <c:extLst xmlns:c16r2="http://schemas.microsoft.com/office/drawing/2015/06/chart">
            <c:ext xmlns:c16="http://schemas.microsoft.com/office/drawing/2014/chart" uri="{C3380CC4-5D6E-409C-BE32-E72D297353CC}">
              <c16:uniqueId val="{00000000-27A5-409A-B7E0-536E7219906C}"/>
            </c:ext>
          </c:extLst>
        </c:ser>
        <c:ser>
          <c:idx val="1"/>
          <c:order val="1"/>
          <c:tx>
            <c:strRef>
              <c:f>Plan1!$C$1</c:f>
              <c:strCache>
                <c:ptCount val="1"/>
                <c:pt idx="0">
                  <c:v>2022</c:v>
                </c:pt>
              </c:strCache>
            </c:strRef>
          </c:tx>
          <c:spPr>
            <a:solidFill>
              <a:srgbClr val="99C6E6"/>
            </a:solidFill>
          </c:spPr>
          <c:invertIfNegative val="0"/>
          <c:dLbls>
            <c:dLbl>
              <c:idx val="1"/>
              <c:numFmt formatCode="0&quot;%&quot;" sourceLinked="0"/>
              <c:spPr>
                <a:noFill/>
                <a:ln>
                  <a:noFill/>
                  <a:prstDash val="dash"/>
                </a:ln>
                <a:effectLst/>
              </c:spPr>
              <c:txPr>
                <a:bodyPr/>
                <a:lstStyle/>
                <a:p>
                  <a:pPr>
                    <a:defRPr sz="1000"/>
                  </a:pPr>
                  <a:endParaRPr lang="pt-BR"/>
                </a:p>
              </c:txPr>
              <c:showLegendKey val="0"/>
              <c:showVal val="1"/>
              <c:showCatName val="0"/>
              <c:showSerName val="0"/>
              <c:showPercent val="0"/>
              <c:showBubbleSize val="0"/>
            </c:dLbl>
            <c:dLbl>
              <c:idx val="2"/>
              <c:numFmt formatCode="0&quot;%&quot;" sourceLinked="0"/>
              <c:spPr>
                <a:noFill/>
                <a:ln>
                  <a:noFill/>
                  <a:prstDash val="solid"/>
                </a:ln>
                <a:effectLst/>
              </c:spPr>
              <c:txPr>
                <a:bodyPr/>
                <a:lstStyle/>
                <a:p>
                  <a:pPr>
                    <a:defRPr sz="1000"/>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lstStyle/>
                <a:p>
                  <a:pPr>
                    <a:defRPr sz="1000"/>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Plan1!$C$2:$C$8</c:f>
              <c:numCache>
                <c:formatCode>0</c:formatCode>
                <c:ptCount val="7"/>
                <c:pt idx="0">
                  <c:v>43.81</c:v>
                </c:pt>
                <c:pt idx="1">
                  <c:v>23.8</c:v>
                </c:pt>
                <c:pt idx="2">
                  <c:v>15.38</c:v>
                </c:pt>
                <c:pt idx="3">
                  <c:v>19.88</c:v>
                </c:pt>
                <c:pt idx="4">
                  <c:v>12.29</c:v>
                </c:pt>
                <c:pt idx="5">
                  <c:v>6.73</c:v>
                </c:pt>
                <c:pt idx="6">
                  <c:v>4.37</c:v>
                </c:pt>
              </c:numCache>
            </c:numRef>
          </c:val>
          <c:extLst xmlns:c16r2="http://schemas.microsoft.com/office/drawing/2015/06/chart">
            <c:ext xmlns:c16="http://schemas.microsoft.com/office/drawing/2014/chart" uri="{C3380CC4-5D6E-409C-BE32-E72D297353CC}">
              <c16:uniqueId val="{00000004-27A5-409A-B7E0-536E7219906C}"/>
            </c:ext>
          </c:extLst>
        </c:ser>
        <c:ser>
          <c:idx val="2"/>
          <c:order val="2"/>
          <c:tx>
            <c:strRef>
              <c:f>Plan1!$D$1</c:f>
              <c:strCache>
                <c:ptCount val="1"/>
                <c:pt idx="0">
                  <c:v>2023</c:v>
                </c:pt>
              </c:strCache>
            </c:strRef>
          </c:tx>
          <c:spPr>
            <a:solidFill>
              <a:srgbClr val="66A9D9"/>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Plan1!$D$2:$D$8</c:f>
              <c:numCache>
                <c:formatCode>0</c:formatCode>
                <c:ptCount val="7"/>
                <c:pt idx="0">
                  <c:v>44.15</c:v>
                </c:pt>
                <c:pt idx="1">
                  <c:v>21.95</c:v>
                </c:pt>
                <c:pt idx="2">
                  <c:v>17.18</c:v>
                </c:pt>
                <c:pt idx="3">
                  <c:v>19.29</c:v>
                </c:pt>
                <c:pt idx="4">
                  <c:v>11.89</c:v>
                </c:pt>
                <c:pt idx="5">
                  <c:v>3.84</c:v>
                </c:pt>
                <c:pt idx="6">
                  <c:v>3.5</c:v>
                </c:pt>
              </c:numCache>
            </c:numRef>
          </c:val>
          <c:extLst xmlns:c16r2="http://schemas.microsoft.com/office/drawing/2015/06/chart">
            <c:ext xmlns:c16="http://schemas.microsoft.com/office/drawing/2014/chart" uri="{C3380CC4-5D6E-409C-BE32-E72D297353CC}">
              <c16:uniqueId val="{00000003-4070-46D9-84D1-6813FC17B07A}"/>
            </c:ext>
          </c:extLst>
        </c:ser>
        <c:ser>
          <c:idx val="3"/>
          <c:order val="3"/>
          <c:tx>
            <c:strRef>
              <c:f>Plan1!$E$1</c:f>
              <c:strCache>
                <c:ptCount val="1"/>
                <c:pt idx="0">
                  <c:v>2024</c:v>
                </c:pt>
              </c:strCache>
            </c:strRef>
          </c:tx>
          <c:spPr>
            <a:solidFill>
              <a:srgbClr val="338DCD"/>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Plan1!$E$2:$E$8</c:f>
              <c:numCache>
                <c:formatCode>0</c:formatCode>
                <c:ptCount val="7"/>
                <c:pt idx="0">
                  <c:v>45.37</c:v>
                </c:pt>
                <c:pt idx="1">
                  <c:v>24.6</c:v>
                </c:pt>
                <c:pt idx="2">
                  <c:v>18.37</c:v>
                </c:pt>
                <c:pt idx="3">
                  <c:v>17.420000000000002</c:v>
                </c:pt>
                <c:pt idx="4">
                  <c:v>11.13</c:v>
                </c:pt>
                <c:pt idx="5">
                  <c:v>4.78</c:v>
                </c:pt>
                <c:pt idx="6">
                  <c:v>5.05</c:v>
                </c:pt>
              </c:numCache>
            </c:numRef>
          </c:val>
          <c:extLst xmlns:c16r2="http://schemas.microsoft.com/office/drawing/2015/06/chart">
            <c:ext xmlns:c16="http://schemas.microsoft.com/office/drawing/2014/chart" uri="{C3380CC4-5D6E-409C-BE32-E72D297353CC}">
              <c16:uniqueId val="{00000003-BCD8-4369-A09F-80855DCF8CE5}"/>
            </c:ext>
          </c:extLst>
        </c:ser>
        <c:ser>
          <c:idx val="4"/>
          <c:order val="4"/>
          <c:tx>
            <c:strRef>
              <c:f>Plan1!$F$1</c:f>
              <c:strCache>
                <c:ptCount val="1"/>
                <c:pt idx="0">
                  <c:v>2025</c:v>
                </c:pt>
              </c:strCache>
            </c:strRef>
          </c:tx>
          <c:invertIfNegative val="0"/>
          <c:dPt>
            <c:idx val="0"/>
            <c:invertIfNegative val="0"/>
            <c:bubble3D val="0"/>
            <c:spPr>
              <a:solidFill>
                <a:srgbClr val="0070C0"/>
              </a:solidFill>
            </c:spPr>
            <c:extLst xmlns:c16r2="http://schemas.microsoft.com/office/drawing/2015/06/chart">
              <c:ext xmlns:c16="http://schemas.microsoft.com/office/drawing/2014/chart" uri="{C3380CC4-5D6E-409C-BE32-E72D297353CC}">
                <c16:uniqueId val="{00000004-2731-4BDE-88F6-D0142AE0C126}"/>
              </c:ext>
            </c:extLst>
          </c:dPt>
          <c:dLbls>
            <c:numFmt formatCode="0&quot;%&quot;" sourceLinked="0"/>
            <c:spPr>
              <a:noFill/>
              <a:ln>
                <a:noFill/>
              </a:ln>
              <a:effectLst/>
            </c:spPr>
            <c:txPr>
              <a:bodyPr wrap="square" lIns="38100" tIns="19050" rIns="38100" bIns="19050" anchor="ctr">
                <a:spAutoFit/>
              </a:bodyPr>
              <a:lstStyle/>
              <a:p>
                <a:pPr>
                  <a:defRPr sz="1200" b="1">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Plan1!$F$2:$F$8</c:f>
              <c:numCache>
                <c:formatCode>0</c:formatCode>
                <c:ptCount val="7"/>
                <c:pt idx="0">
                  <c:v>43.52</c:v>
                </c:pt>
                <c:pt idx="1">
                  <c:v>22.32</c:v>
                </c:pt>
                <c:pt idx="2">
                  <c:v>20.02</c:v>
                </c:pt>
                <c:pt idx="3">
                  <c:v>18.37</c:v>
                </c:pt>
                <c:pt idx="4">
                  <c:v>10.42</c:v>
                </c:pt>
                <c:pt idx="5">
                  <c:v>3.72</c:v>
                </c:pt>
                <c:pt idx="6">
                  <c:v>3.15</c:v>
                </c:pt>
              </c:numCache>
            </c:numRef>
          </c:val>
          <c:extLst xmlns:c16r2="http://schemas.microsoft.com/office/drawing/2015/06/chart">
            <c:ext xmlns:c16="http://schemas.microsoft.com/office/drawing/2014/chart" uri="{C3380CC4-5D6E-409C-BE32-E72D297353CC}">
              <c16:uniqueId val="{00000005-2731-4BDE-88F6-D0142AE0C126}"/>
            </c:ext>
          </c:extLst>
        </c:ser>
        <c:dLbls>
          <c:showLegendKey val="0"/>
          <c:showVal val="0"/>
          <c:showCatName val="0"/>
          <c:showSerName val="0"/>
          <c:showPercent val="0"/>
          <c:showBubbleSize val="0"/>
        </c:dLbls>
        <c:gapWidth val="80"/>
        <c:axId val="-1742432688"/>
        <c:axId val="-1742432144"/>
      </c:barChart>
      <c:catAx>
        <c:axId val="-1742432688"/>
        <c:scaling>
          <c:orientation val="maxMin"/>
        </c:scaling>
        <c:delete val="0"/>
        <c:axPos val="l"/>
        <c:numFmt formatCode="General" sourceLinked="1"/>
        <c:majorTickMark val="out"/>
        <c:minorTickMark val="none"/>
        <c:tickLblPos val="nextTo"/>
        <c:txPr>
          <a:bodyPr/>
          <a:lstStyle/>
          <a:p>
            <a:pPr>
              <a:defRPr sz="1200" b="1"/>
            </a:pPr>
            <a:endParaRPr lang="pt-BR"/>
          </a:p>
        </c:txPr>
        <c:crossAx val="-1742432144"/>
        <c:crosses val="autoZero"/>
        <c:auto val="1"/>
        <c:lblAlgn val="ctr"/>
        <c:lblOffset val="100"/>
        <c:noMultiLvlLbl val="0"/>
      </c:catAx>
      <c:valAx>
        <c:axId val="-1742432144"/>
        <c:scaling>
          <c:orientation val="minMax"/>
          <c:max val="100"/>
          <c:min val="0"/>
        </c:scaling>
        <c:delete val="1"/>
        <c:axPos val="t"/>
        <c:numFmt formatCode="###0" sourceLinked="1"/>
        <c:majorTickMark val="out"/>
        <c:minorTickMark val="none"/>
        <c:tickLblPos val="none"/>
        <c:crossAx val="-174243268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369891701958293"/>
          <c:y val="2.6405332629695168E-2"/>
          <c:w val="0.4527602283917872"/>
          <c:h val="0.94718933474060962"/>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2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Plan1!$B$2:$B$8</c:f>
              <c:numCache>
                <c:formatCode>0"%"</c:formatCode>
                <c:ptCount val="7"/>
                <c:pt idx="0">
                  <c:v>43.52</c:v>
                </c:pt>
                <c:pt idx="1">
                  <c:v>22.32</c:v>
                </c:pt>
                <c:pt idx="2">
                  <c:v>20.02</c:v>
                </c:pt>
                <c:pt idx="3">
                  <c:v>18.37</c:v>
                </c:pt>
                <c:pt idx="4">
                  <c:v>10.42</c:v>
                </c:pt>
                <c:pt idx="5">
                  <c:v>3.72</c:v>
                </c:pt>
                <c:pt idx="6">
                  <c:v>3.15</c:v>
                </c:pt>
              </c:numCache>
            </c:numRef>
          </c:val>
          <c:extLst xmlns:c16r2="http://schemas.microsoft.com/office/drawing/2015/06/chart">
            <c:ext xmlns:c16="http://schemas.microsoft.com/office/drawing/2014/chart" uri="{C3380CC4-5D6E-409C-BE32-E72D297353CC}">
              <c16:uniqueId val="{00000000-27A5-409A-B7E0-536E7219906C}"/>
            </c:ext>
          </c:extLst>
        </c:ser>
        <c:ser>
          <c:idx val="1"/>
          <c:order val="1"/>
          <c:tx>
            <c:strRef>
              <c:f>Plan1!$C$1</c:f>
              <c:strCache>
                <c:ptCount val="1"/>
                <c:pt idx="0">
                  <c:v>AB</c:v>
                </c:pt>
              </c:strCache>
            </c:strRef>
          </c:tx>
          <c:spPr>
            <a:solidFill>
              <a:srgbClr val="00B0F0"/>
            </a:solidFill>
          </c:spPr>
          <c:invertIfNegative val="0"/>
          <c:dLbls>
            <c:dLbl>
              <c:idx val="1"/>
              <c:numFmt formatCode="0&quot;%&quot;" sourceLinked="0"/>
              <c:spPr>
                <a:noFill/>
                <a:ln>
                  <a:noFill/>
                  <a:prstDash val="dash"/>
                </a:ln>
                <a:effectLst/>
              </c:spPr>
              <c:txPr>
                <a:bodyPr/>
                <a:lstStyle/>
                <a:p>
                  <a:pPr>
                    <a:defRPr sz="1000"/>
                  </a:pPr>
                  <a:endParaRPr lang="pt-BR"/>
                </a:p>
              </c:txPr>
              <c:showLegendKey val="0"/>
              <c:showVal val="1"/>
              <c:showCatName val="0"/>
              <c:showSerName val="0"/>
              <c:showPercent val="0"/>
              <c:showBubbleSize val="0"/>
            </c:dLbl>
            <c:dLbl>
              <c:idx val="2"/>
              <c:numFmt formatCode="0&quot;%&quot;" sourceLinked="0"/>
              <c:spPr>
                <a:noFill/>
                <a:ln>
                  <a:noFill/>
                  <a:prstDash val="solid"/>
                </a:ln>
                <a:effectLst/>
              </c:spPr>
              <c:txPr>
                <a:bodyPr/>
                <a:lstStyle/>
                <a:p>
                  <a:pPr>
                    <a:defRPr sz="1000"/>
                  </a:pPr>
                  <a:endParaRPr lang="pt-BR"/>
                </a:p>
              </c:txPr>
              <c:showLegendKey val="0"/>
              <c:showVal val="1"/>
              <c:showCatName val="0"/>
              <c:showSerName val="0"/>
              <c:showPercent val="0"/>
              <c:showBubbleSize val="0"/>
            </c:dLbl>
            <c:dLbl>
              <c:idx val="6"/>
              <c:numFmt formatCode="0&quot;%&quot;" sourceLinked="0"/>
              <c:spPr>
                <a:noFill/>
                <a:ln>
                  <a:noFill/>
                  <a:prstDash val="dash"/>
                </a:ln>
                <a:effectLst/>
              </c:spPr>
              <c:txPr>
                <a:bodyPr/>
                <a:lstStyle/>
                <a:p>
                  <a:pPr>
                    <a:defRPr sz="1000"/>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spAutoFit/>
              </a:bodyPr>
              <a:lstStyle/>
              <a:p>
                <a:pPr>
                  <a:defRPr sz="10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Plan1!$C$2:$C$8</c:f>
              <c:numCache>
                <c:formatCode>0"%"</c:formatCode>
                <c:ptCount val="7"/>
                <c:pt idx="0">
                  <c:v>42.36</c:v>
                </c:pt>
                <c:pt idx="1">
                  <c:v>23.05</c:v>
                </c:pt>
                <c:pt idx="2">
                  <c:v>21.67</c:v>
                </c:pt>
                <c:pt idx="3">
                  <c:v>18.87</c:v>
                </c:pt>
                <c:pt idx="4">
                  <c:v>11.15</c:v>
                </c:pt>
                <c:pt idx="5">
                  <c:v>4.76</c:v>
                </c:pt>
                <c:pt idx="6">
                  <c:v>3.97</c:v>
                </c:pt>
              </c:numCache>
            </c:numRef>
          </c:val>
          <c:extLst xmlns:c16r2="http://schemas.microsoft.com/office/drawing/2015/06/chart">
            <c:ext xmlns:c16="http://schemas.microsoft.com/office/drawing/2014/chart" uri="{C3380CC4-5D6E-409C-BE32-E72D297353CC}">
              <c16:uniqueId val="{00000004-27A5-409A-B7E0-536E7219906C}"/>
            </c:ext>
          </c:extLst>
        </c:ser>
        <c:ser>
          <c:idx val="2"/>
          <c:order val="2"/>
          <c:tx>
            <c:strRef>
              <c:f>Plan1!$D$1</c:f>
              <c:strCache>
                <c:ptCount val="1"/>
                <c:pt idx="0">
                  <c:v>C</c:v>
                </c:pt>
              </c:strCache>
            </c:strRef>
          </c:tx>
          <c:spPr>
            <a:solidFill>
              <a:srgbClr val="FFE044"/>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Plan1!$D$2:$D$8</c:f>
              <c:numCache>
                <c:formatCode>0"%"</c:formatCode>
                <c:ptCount val="7"/>
                <c:pt idx="0">
                  <c:v>44.26</c:v>
                </c:pt>
                <c:pt idx="1">
                  <c:v>22.22</c:v>
                </c:pt>
                <c:pt idx="2">
                  <c:v>18.559999999999999</c:v>
                </c:pt>
                <c:pt idx="3">
                  <c:v>18.43</c:v>
                </c:pt>
                <c:pt idx="4">
                  <c:v>10.25</c:v>
                </c:pt>
                <c:pt idx="5">
                  <c:v>3.42</c:v>
                </c:pt>
                <c:pt idx="6">
                  <c:v>3.06</c:v>
                </c:pt>
              </c:numCache>
            </c:numRef>
          </c:val>
          <c:extLst xmlns:c16r2="http://schemas.microsoft.com/office/drawing/2015/06/chart">
            <c:ext xmlns:c16="http://schemas.microsoft.com/office/drawing/2014/chart" uri="{C3380CC4-5D6E-409C-BE32-E72D297353CC}">
              <c16:uniqueId val="{00000003-4070-46D9-84D1-6813FC17B07A}"/>
            </c:ext>
          </c:extLst>
        </c:ser>
        <c:ser>
          <c:idx val="3"/>
          <c:order val="3"/>
          <c:tx>
            <c:strRef>
              <c:f>Plan1!$E$1</c:f>
              <c:strCache>
                <c:ptCount val="1"/>
                <c:pt idx="0">
                  <c:v>DE</c:v>
                </c:pt>
              </c:strCache>
            </c:strRef>
          </c:tx>
          <c:spPr>
            <a:solidFill>
              <a:srgbClr val="FE7537"/>
            </a:solidFill>
          </c:spPr>
          <c:invertIfNegative val="0"/>
          <c:dLbls>
            <c:numFmt formatCode="#&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7"/>
                <c:pt idx="0">
                  <c:v>Diminuí gastos/ deixei de sair</c:v>
                </c:pt>
                <c:pt idx="1">
                  <c:v>Evitei compras desnecessárias</c:v>
                </c:pt>
                <c:pt idx="2">
                  <c:v>Guardei uma parte do salário todo mês</c:v>
                </c:pt>
                <c:pt idx="3">
                  <c:v>Controlei as despesas</c:v>
                </c:pt>
                <c:pt idx="4">
                  <c:v>Trabalhei mais</c:v>
                </c:pt>
                <c:pt idx="5">
                  <c:v>Pesquisei preços para comprar coisas mais baratas</c:v>
                </c:pt>
                <c:pt idx="6">
                  <c:v>Não fiz dívidas</c:v>
                </c:pt>
              </c:strCache>
            </c:strRef>
          </c:cat>
          <c:val>
            <c:numRef>
              <c:f>Plan1!$E$2:$E$8</c:f>
              <c:numCache>
                <c:formatCode>0"%"</c:formatCode>
                <c:ptCount val="7"/>
                <c:pt idx="0">
                  <c:v>44.45</c:v>
                </c:pt>
                <c:pt idx="1">
                  <c:v>20.58</c:v>
                </c:pt>
                <c:pt idx="2">
                  <c:v>19.940000000000001</c:v>
                </c:pt>
                <c:pt idx="3">
                  <c:v>16.82</c:v>
                </c:pt>
                <c:pt idx="4">
                  <c:v>8.94</c:v>
                </c:pt>
                <c:pt idx="5">
                  <c:v>1.76</c:v>
                </c:pt>
                <c:pt idx="6">
                  <c:v>1.1599999999999999</c:v>
                </c:pt>
              </c:numCache>
            </c:numRef>
          </c:val>
          <c:extLst xmlns:c16r2="http://schemas.microsoft.com/office/drawing/2015/06/chart">
            <c:ext xmlns:c16="http://schemas.microsoft.com/office/drawing/2014/chart" uri="{C3380CC4-5D6E-409C-BE32-E72D297353CC}">
              <c16:uniqueId val="{00000003-BCD8-4369-A09F-80855DCF8CE5}"/>
            </c:ext>
          </c:extLst>
        </c:ser>
        <c:dLbls>
          <c:showLegendKey val="0"/>
          <c:showVal val="0"/>
          <c:showCatName val="0"/>
          <c:showSerName val="0"/>
          <c:showPercent val="0"/>
          <c:showBubbleSize val="0"/>
        </c:dLbls>
        <c:gapWidth val="80"/>
        <c:axId val="-1742431056"/>
        <c:axId val="-1742438672"/>
      </c:barChart>
      <c:catAx>
        <c:axId val="-1742431056"/>
        <c:scaling>
          <c:orientation val="maxMin"/>
        </c:scaling>
        <c:delete val="0"/>
        <c:axPos val="l"/>
        <c:numFmt formatCode="General" sourceLinked="1"/>
        <c:majorTickMark val="out"/>
        <c:minorTickMark val="none"/>
        <c:tickLblPos val="nextTo"/>
        <c:txPr>
          <a:bodyPr/>
          <a:lstStyle/>
          <a:p>
            <a:pPr>
              <a:defRPr sz="1200" b="1"/>
            </a:pPr>
            <a:endParaRPr lang="pt-BR"/>
          </a:p>
        </c:txPr>
        <c:crossAx val="-1742438672"/>
        <c:crosses val="autoZero"/>
        <c:auto val="1"/>
        <c:lblAlgn val="ctr"/>
        <c:lblOffset val="100"/>
        <c:noMultiLvlLbl val="0"/>
      </c:catAx>
      <c:valAx>
        <c:axId val="-1742438672"/>
        <c:scaling>
          <c:orientation val="minMax"/>
          <c:max val="100"/>
          <c:min val="0"/>
        </c:scaling>
        <c:delete val="1"/>
        <c:axPos val="t"/>
        <c:numFmt formatCode="0&quot;%&quot;" sourceLinked="1"/>
        <c:majorTickMark val="out"/>
        <c:minorTickMark val="none"/>
        <c:tickLblPos val="none"/>
        <c:crossAx val="-174243105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50737505383006E-2"/>
          <c:y val="3.3103457427460896E-2"/>
          <c:w val="0.98749262494616996"/>
          <c:h val="0.74922626296088035"/>
        </c:manualLayout>
      </c:layout>
      <c:barChart>
        <c:barDir val="col"/>
        <c:grouping val="stacked"/>
        <c:varyColors val="0"/>
        <c:ser>
          <c:idx val="0"/>
          <c:order val="0"/>
          <c:tx>
            <c:strRef>
              <c:f>Planilha1!$B$1</c:f>
              <c:strCache>
                <c:ptCount val="1"/>
                <c:pt idx="0">
                  <c:v>Não Conseguiram</c:v>
                </c:pt>
              </c:strCache>
            </c:strRef>
          </c:tx>
          <c:spPr>
            <a:solidFill>
              <a:srgbClr val="C5DAE1"/>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Planilha1!$A$2:$A$24</c:f>
              <c:numCache>
                <c:formatCode>General</c:formatCode>
                <c:ptCount val="23"/>
                <c:pt idx="0">
                  <c:v>2021</c:v>
                </c:pt>
                <c:pt idx="1">
                  <c:v>2022</c:v>
                </c:pt>
                <c:pt idx="2">
                  <c:v>2023</c:v>
                </c:pt>
                <c:pt idx="3">
                  <c:v>2024</c:v>
                </c:pt>
                <c:pt idx="4">
                  <c:v>2025</c:v>
                </c:pt>
                <c:pt idx="6">
                  <c:v>2021</c:v>
                </c:pt>
                <c:pt idx="7">
                  <c:v>2022</c:v>
                </c:pt>
                <c:pt idx="8">
                  <c:v>2023</c:v>
                </c:pt>
                <c:pt idx="9">
                  <c:v>2024</c:v>
                </c:pt>
                <c:pt idx="10">
                  <c:v>2025</c:v>
                </c:pt>
                <c:pt idx="12">
                  <c:v>2021</c:v>
                </c:pt>
                <c:pt idx="13">
                  <c:v>2022</c:v>
                </c:pt>
                <c:pt idx="14">
                  <c:v>2023</c:v>
                </c:pt>
                <c:pt idx="15">
                  <c:v>2024</c:v>
                </c:pt>
                <c:pt idx="16">
                  <c:v>2025</c:v>
                </c:pt>
                <c:pt idx="18">
                  <c:v>2021</c:v>
                </c:pt>
                <c:pt idx="19">
                  <c:v>2022</c:v>
                </c:pt>
                <c:pt idx="20">
                  <c:v>2023</c:v>
                </c:pt>
                <c:pt idx="21">
                  <c:v>2024</c:v>
                </c:pt>
                <c:pt idx="22">
                  <c:v>2025</c:v>
                </c:pt>
              </c:numCache>
            </c:numRef>
          </c:cat>
          <c:val>
            <c:numRef>
              <c:f>Planilha1!$B$2:$B$24</c:f>
              <c:numCache>
                <c:formatCode>0</c:formatCode>
                <c:ptCount val="23"/>
                <c:pt idx="0">
                  <c:v>73</c:v>
                </c:pt>
                <c:pt idx="1">
                  <c:v>68.05</c:v>
                </c:pt>
                <c:pt idx="2">
                  <c:v>70.33</c:v>
                </c:pt>
                <c:pt idx="3">
                  <c:v>67.31</c:v>
                </c:pt>
                <c:pt idx="4">
                  <c:v>67.41</c:v>
                </c:pt>
                <c:pt idx="6">
                  <c:v>55</c:v>
                </c:pt>
                <c:pt idx="7">
                  <c:v>47.74</c:v>
                </c:pt>
                <c:pt idx="8">
                  <c:v>52.03</c:v>
                </c:pt>
                <c:pt idx="9">
                  <c:v>46.37</c:v>
                </c:pt>
                <c:pt idx="10">
                  <c:v>46.09</c:v>
                </c:pt>
                <c:pt idx="12">
                  <c:v>75</c:v>
                </c:pt>
                <c:pt idx="13">
                  <c:v>68.58</c:v>
                </c:pt>
                <c:pt idx="14">
                  <c:v>71.010000000000005</c:v>
                </c:pt>
                <c:pt idx="15">
                  <c:v>67.22</c:v>
                </c:pt>
                <c:pt idx="16">
                  <c:v>69.06</c:v>
                </c:pt>
                <c:pt idx="18">
                  <c:v>88</c:v>
                </c:pt>
                <c:pt idx="19">
                  <c:v>84.24</c:v>
                </c:pt>
                <c:pt idx="20">
                  <c:v>84.67</c:v>
                </c:pt>
                <c:pt idx="21">
                  <c:v>84.39</c:v>
                </c:pt>
                <c:pt idx="22">
                  <c:v>83.14</c:v>
                </c:pt>
              </c:numCache>
            </c:numRef>
          </c:val>
          <c:extLst xmlns:c16r2="http://schemas.microsoft.com/office/drawing/2015/06/chart">
            <c:ext xmlns:c16="http://schemas.microsoft.com/office/drawing/2014/chart" uri="{C3380CC4-5D6E-409C-BE32-E72D297353CC}">
              <c16:uniqueId val="{00000000-989F-46AA-9382-E70BEF755443}"/>
            </c:ext>
          </c:extLst>
        </c:ser>
        <c:ser>
          <c:idx val="1"/>
          <c:order val="1"/>
          <c:tx>
            <c:strRef>
              <c:f>Planilha1!$C$1</c:f>
              <c:strCache>
                <c:ptCount val="1"/>
                <c:pt idx="0">
                  <c:v>Conseguiram</c:v>
                </c:pt>
              </c:strCache>
            </c:strRef>
          </c:tx>
          <c:spPr>
            <a:solidFill>
              <a:srgbClr val="0099CC"/>
            </a:solidFill>
            <a:ln>
              <a:noFill/>
            </a:ln>
            <a:effectLst/>
          </c:spPr>
          <c:invertIfNegative val="0"/>
          <c:dPt>
            <c:idx val="6"/>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1-BDBE-4062-89B8-769816BD1DAF}"/>
              </c:ext>
            </c:extLst>
          </c:dPt>
          <c:dPt>
            <c:idx val="7"/>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3-BDBE-4062-89B8-769816BD1DAF}"/>
              </c:ext>
            </c:extLst>
          </c:dPt>
          <c:dPt>
            <c:idx val="8"/>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5-BDBE-4062-89B8-769816BD1DAF}"/>
              </c:ext>
            </c:extLst>
          </c:dPt>
          <c:dPt>
            <c:idx val="9"/>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7-BDBE-4062-89B8-769816BD1DAF}"/>
              </c:ext>
            </c:extLst>
          </c:dPt>
          <c:dPt>
            <c:idx val="10"/>
            <c:invertIfNegative val="0"/>
            <c:bubble3D val="0"/>
            <c:spPr>
              <a:solidFill>
                <a:srgbClr val="00B0F0"/>
              </a:solidFill>
              <a:ln>
                <a:noFill/>
              </a:ln>
              <a:effectLst/>
            </c:spPr>
            <c:extLst xmlns:c16r2="http://schemas.microsoft.com/office/drawing/2015/06/chart">
              <c:ext xmlns:c16="http://schemas.microsoft.com/office/drawing/2014/chart" uri="{C3380CC4-5D6E-409C-BE32-E72D297353CC}">
                <c16:uniqueId val="{00000009-BDBE-4062-89B8-769816BD1DAF}"/>
              </c:ext>
            </c:extLst>
          </c:dPt>
          <c:dPt>
            <c:idx val="12"/>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0B-BDBE-4062-89B8-769816BD1DAF}"/>
              </c:ext>
            </c:extLst>
          </c:dPt>
          <c:dPt>
            <c:idx val="13"/>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0D-BDBE-4062-89B8-769816BD1DAF}"/>
              </c:ext>
            </c:extLst>
          </c:dPt>
          <c:dPt>
            <c:idx val="14"/>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0F-BDBE-4062-89B8-769816BD1DAF}"/>
              </c:ext>
            </c:extLst>
          </c:dPt>
          <c:dPt>
            <c:idx val="15"/>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11-BDBE-4062-89B8-769816BD1DAF}"/>
              </c:ext>
            </c:extLst>
          </c:dPt>
          <c:dPt>
            <c:idx val="16"/>
            <c:invertIfNegative val="0"/>
            <c:bubble3D val="0"/>
            <c:spPr>
              <a:solidFill>
                <a:srgbClr val="FFE044"/>
              </a:solidFill>
              <a:ln>
                <a:noFill/>
              </a:ln>
              <a:effectLst/>
            </c:spPr>
            <c:extLst xmlns:c16r2="http://schemas.microsoft.com/office/drawing/2015/06/chart">
              <c:ext xmlns:c16="http://schemas.microsoft.com/office/drawing/2014/chart" uri="{C3380CC4-5D6E-409C-BE32-E72D297353CC}">
                <c16:uniqueId val="{00000013-BDBE-4062-89B8-769816BD1DAF}"/>
              </c:ext>
            </c:extLst>
          </c:dPt>
          <c:dPt>
            <c:idx val="18"/>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15-BDBE-4062-89B8-769816BD1DAF}"/>
              </c:ext>
            </c:extLst>
          </c:dPt>
          <c:dPt>
            <c:idx val="19"/>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17-BDBE-4062-89B8-769816BD1DAF}"/>
              </c:ext>
            </c:extLst>
          </c:dPt>
          <c:dPt>
            <c:idx val="20"/>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19-BDBE-4062-89B8-769816BD1DAF}"/>
              </c:ext>
            </c:extLst>
          </c:dPt>
          <c:dPt>
            <c:idx val="21"/>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1B-BDBE-4062-89B8-769816BD1DAF}"/>
              </c:ext>
            </c:extLst>
          </c:dPt>
          <c:dPt>
            <c:idx val="22"/>
            <c:invertIfNegative val="0"/>
            <c:bubble3D val="0"/>
            <c:spPr>
              <a:solidFill>
                <a:srgbClr val="FE7537"/>
              </a:solidFill>
              <a:ln>
                <a:noFill/>
              </a:ln>
              <a:effectLst/>
            </c:spPr>
            <c:extLst xmlns:c16r2="http://schemas.microsoft.com/office/drawing/2015/06/chart">
              <c:ext xmlns:c16="http://schemas.microsoft.com/office/drawing/2014/chart" uri="{C3380CC4-5D6E-409C-BE32-E72D297353CC}">
                <c16:uniqueId val="{0000001D-BDBE-4062-89B8-769816BD1DAF}"/>
              </c:ext>
            </c:extLst>
          </c:dPt>
          <c:dLbls>
            <c:dLbl>
              <c:idx val="12"/>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dLbl>
            <c:dLbl>
              <c:idx val="13"/>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dLbl>
            <c:dLbl>
              <c:idx val="14"/>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dLbl>
            <c:dLbl>
              <c:idx val="15"/>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dLbl>
            <c:dLbl>
              <c:idx val="16"/>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dLbl>
            <c:numFmt formatCode="#&quot;%&quot;" sourceLinked="0"/>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numRef>
              <c:f>Planilha1!$A$2:$A$24</c:f>
              <c:numCache>
                <c:formatCode>General</c:formatCode>
                <c:ptCount val="23"/>
                <c:pt idx="0">
                  <c:v>2021</c:v>
                </c:pt>
                <c:pt idx="1">
                  <c:v>2022</c:v>
                </c:pt>
                <c:pt idx="2">
                  <c:v>2023</c:v>
                </c:pt>
                <c:pt idx="3">
                  <c:v>2024</c:v>
                </c:pt>
                <c:pt idx="4">
                  <c:v>2025</c:v>
                </c:pt>
                <c:pt idx="6">
                  <c:v>2021</c:v>
                </c:pt>
                <c:pt idx="7">
                  <c:v>2022</c:v>
                </c:pt>
                <c:pt idx="8">
                  <c:v>2023</c:v>
                </c:pt>
                <c:pt idx="9">
                  <c:v>2024</c:v>
                </c:pt>
                <c:pt idx="10">
                  <c:v>2025</c:v>
                </c:pt>
                <c:pt idx="12">
                  <c:v>2021</c:v>
                </c:pt>
                <c:pt idx="13">
                  <c:v>2022</c:v>
                </c:pt>
                <c:pt idx="14">
                  <c:v>2023</c:v>
                </c:pt>
                <c:pt idx="15">
                  <c:v>2024</c:v>
                </c:pt>
                <c:pt idx="16">
                  <c:v>2025</c:v>
                </c:pt>
                <c:pt idx="18">
                  <c:v>2021</c:v>
                </c:pt>
                <c:pt idx="19">
                  <c:v>2022</c:v>
                </c:pt>
                <c:pt idx="20">
                  <c:v>2023</c:v>
                </c:pt>
                <c:pt idx="21">
                  <c:v>2024</c:v>
                </c:pt>
                <c:pt idx="22">
                  <c:v>2025</c:v>
                </c:pt>
              </c:numCache>
            </c:numRef>
          </c:cat>
          <c:val>
            <c:numRef>
              <c:f>Planilha1!$C$2:$C$24</c:f>
              <c:numCache>
                <c:formatCode>0</c:formatCode>
                <c:ptCount val="23"/>
                <c:pt idx="0">
                  <c:v>27</c:v>
                </c:pt>
                <c:pt idx="1">
                  <c:v>31.950000000000003</c:v>
                </c:pt>
                <c:pt idx="2">
                  <c:v>29.67</c:v>
                </c:pt>
                <c:pt idx="3">
                  <c:v>32.69</c:v>
                </c:pt>
                <c:pt idx="4">
                  <c:v>32.590000000000003</c:v>
                </c:pt>
                <c:pt idx="6">
                  <c:v>45</c:v>
                </c:pt>
                <c:pt idx="7">
                  <c:v>52.26</c:v>
                </c:pt>
                <c:pt idx="8">
                  <c:v>47.97</c:v>
                </c:pt>
                <c:pt idx="9">
                  <c:v>53.63</c:v>
                </c:pt>
                <c:pt idx="10">
                  <c:v>53.91</c:v>
                </c:pt>
                <c:pt idx="12">
                  <c:v>25</c:v>
                </c:pt>
                <c:pt idx="13">
                  <c:v>31.42</c:v>
                </c:pt>
                <c:pt idx="14">
                  <c:v>28.989999999999995</c:v>
                </c:pt>
                <c:pt idx="15">
                  <c:v>32.78</c:v>
                </c:pt>
                <c:pt idx="16">
                  <c:v>30.939999999999998</c:v>
                </c:pt>
                <c:pt idx="18">
                  <c:v>12</c:v>
                </c:pt>
                <c:pt idx="19">
                  <c:v>15.760000000000005</c:v>
                </c:pt>
                <c:pt idx="20">
                  <c:v>15.329999999999998</c:v>
                </c:pt>
                <c:pt idx="21">
                  <c:v>15.61</c:v>
                </c:pt>
                <c:pt idx="22">
                  <c:v>16.860000000000003</c:v>
                </c:pt>
              </c:numCache>
            </c:numRef>
          </c:val>
          <c:extLst xmlns:c16r2="http://schemas.microsoft.com/office/drawing/2015/06/chart">
            <c:ext xmlns:c16="http://schemas.microsoft.com/office/drawing/2014/chart" uri="{C3380CC4-5D6E-409C-BE32-E72D297353CC}">
              <c16:uniqueId val="{00000001-989F-46AA-9382-E70BEF755443}"/>
            </c:ext>
          </c:extLst>
        </c:ser>
        <c:dLbls>
          <c:dLblPos val="ctr"/>
          <c:showLegendKey val="0"/>
          <c:showVal val="1"/>
          <c:showCatName val="0"/>
          <c:showSerName val="0"/>
          <c:showPercent val="0"/>
          <c:showBubbleSize val="0"/>
        </c:dLbls>
        <c:gapWidth val="24"/>
        <c:overlap val="100"/>
        <c:axId val="-1742430512"/>
        <c:axId val="-1742429968"/>
      </c:barChart>
      <c:catAx>
        <c:axId val="-17424305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2429968"/>
        <c:crosses val="autoZero"/>
        <c:auto val="1"/>
        <c:lblAlgn val="ctr"/>
        <c:lblOffset val="100"/>
        <c:noMultiLvlLbl val="0"/>
      </c:catAx>
      <c:valAx>
        <c:axId val="-1742429968"/>
        <c:scaling>
          <c:orientation val="minMax"/>
          <c:max val="100"/>
          <c:min val="0"/>
        </c:scaling>
        <c:delete val="1"/>
        <c:axPos val="l"/>
        <c:numFmt formatCode="0" sourceLinked="1"/>
        <c:majorTickMark val="none"/>
        <c:minorTickMark val="none"/>
        <c:tickLblPos val="nextTo"/>
        <c:crossAx val="-1742430512"/>
        <c:crosses val="autoZero"/>
        <c:crossBetween val="between"/>
      </c:valAx>
      <c:spPr>
        <a:noFill/>
        <a:ln>
          <a:noFill/>
        </a:ln>
        <a:effectLst/>
      </c:spPr>
    </c:plotArea>
    <c:legend>
      <c:legendPos val="b"/>
      <c:layout>
        <c:manualLayout>
          <c:xMode val="edge"/>
          <c:yMode val="edge"/>
          <c:x val="0.37024124125538066"/>
          <c:y val="0.93364117849256067"/>
          <c:w val="0.25951751748923868"/>
          <c:h val="4.3991075210519544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Planilha1!$B$2:$B$9</c:f>
              <c:numCache>
                <c:formatCode>###0</c:formatCode>
                <c:ptCount val="8"/>
                <c:pt idx="0">
                  <c:v>38</c:v>
                </c:pt>
                <c:pt idx="1">
                  <c:v>12</c:v>
                </c:pt>
                <c:pt idx="2">
                  <c:v>8</c:v>
                </c:pt>
                <c:pt idx="3" formatCode="0">
                  <c:v>6</c:v>
                </c:pt>
                <c:pt idx="4">
                  <c:v>3</c:v>
                </c:pt>
                <c:pt idx="5">
                  <c:v>6</c:v>
                </c:pt>
                <c:pt idx="6" formatCode="General">
                  <c:v>2</c:v>
                </c:pt>
                <c:pt idx="7" formatCode="General">
                  <c:v>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Planilha1!$C$2:$C$9</c:f>
              <c:numCache>
                <c:formatCode>0</c:formatCode>
                <c:ptCount val="8"/>
                <c:pt idx="0">
                  <c:v>38</c:v>
                </c:pt>
                <c:pt idx="1">
                  <c:v>15</c:v>
                </c:pt>
                <c:pt idx="2">
                  <c:v>7</c:v>
                </c:pt>
                <c:pt idx="3">
                  <c:v>6</c:v>
                </c:pt>
                <c:pt idx="4">
                  <c:v>4</c:v>
                </c:pt>
                <c:pt idx="5">
                  <c:v>5</c:v>
                </c:pt>
                <c:pt idx="6" formatCode="General">
                  <c:v>4</c:v>
                </c:pt>
                <c:pt idx="7" formatCode="General">
                  <c:v>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Planilha1!$D$2:$D$9</c:f>
              <c:numCache>
                <c:formatCode>0</c:formatCode>
                <c:ptCount val="8"/>
                <c:pt idx="0">
                  <c:v>42</c:v>
                </c:pt>
                <c:pt idx="1">
                  <c:v>17</c:v>
                </c:pt>
                <c:pt idx="2">
                  <c:v>7</c:v>
                </c:pt>
                <c:pt idx="3">
                  <c:v>6</c:v>
                </c:pt>
                <c:pt idx="4" formatCode="General">
                  <c:v>5</c:v>
                </c:pt>
                <c:pt idx="5" formatCode="General">
                  <c:v>5</c:v>
                </c:pt>
                <c:pt idx="6" formatCode="General">
                  <c:v>4</c:v>
                </c:pt>
                <c:pt idx="7" formatCode="General">
                  <c:v>3</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Planilha1!$E$2:$E$9</c:f>
              <c:numCache>
                <c:formatCode>0</c:formatCode>
                <c:ptCount val="8"/>
                <c:pt idx="0">
                  <c:v>38.979999999999997</c:v>
                </c:pt>
                <c:pt idx="1">
                  <c:v>21.25</c:v>
                </c:pt>
                <c:pt idx="2">
                  <c:v>7.59</c:v>
                </c:pt>
                <c:pt idx="3">
                  <c:v>5.71</c:v>
                </c:pt>
                <c:pt idx="4">
                  <c:v>5.9</c:v>
                </c:pt>
                <c:pt idx="5">
                  <c:v>4.01</c:v>
                </c:pt>
                <c:pt idx="6">
                  <c:v>4.01</c:v>
                </c:pt>
                <c:pt idx="7">
                  <c:v>3</c:v>
                </c:pt>
              </c:numCache>
            </c:numRef>
          </c:val>
          <c:extLst xmlns:c16r2="http://schemas.microsoft.com/office/drawing/2015/06/chart">
            <c:ext xmlns:c16="http://schemas.microsoft.com/office/drawing/2014/chart" uri="{C3380CC4-5D6E-409C-BE32-E72D297353CC}">
              <c16:uniqueId val="{00000000-1346-4FA2-BE48-0036A8E80916}"/>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Planilha1!$F$2:$F$9</c:f>
              <c:numCache>
                <c:formatCode>0</c:formatCode>
                <c:ptCount val="8"/>
                <c:pt idx="0">
                  <c:v>38.08</c:v>
                </c:pt>
                <c:pt idx="1">
                  <c:v>19.34</c:v>
                </c:pt>
                <c:pt idx="2">
                  <c:v>6.74</c:v>
                </c:pt>
                <c:pt idx="3">
                  <c:v>6.39</c:v>
                </c:pt>
                <c:pt idx="4">
                  <c:v>6.03</c:v>
                </c:pt>
                <c:pt idx="5">
                  <c:v>4.29</c:v>
                </c:pt>
                <c:pt idx="6">
                  <c:v>3.81</c:v>
                </c:pt>
                <c:pt idx="7">
                  <c:v>3.75</c:v>
                </c:pt>
              </c:numCache>
            </c:numRef>
          </c:val>
          <c:extLst xmlns:c16r2="http://schemas.microsoft.com/office/drawing/2015/06/chart">
            <c:ext xmlns:c16="http://schemas.microsoft.com/office/drawing/2014/chart" uri="{C3380CC4-5D6E-409C-BE32-E72D297353CC}">
              <c16:uniqueId val="{00000000-306E-48CD-AF23-3A284D8A591E}"/>
            </c:ext>
          </c:extLst>
        </c:ser>
        <c:dLbls>
          <c:dLblPos val="outEnd"/>
          <c:showLegendKey val="0"/>
          <c:showVal val="1"/>
          <c:showCatName val="0"/>
          <c:showSerName val="0"/>
          <c:showPercent val="0"/>
          <c:showBubbleSize val="0"/>
        </c:dLbls>
        <c:gapWidth val="219"/>
        <c:axId val="-1735942064"/>
        <c:axId val="-1735944240"/>
      </c:barChart>
      <c:catAx>
        <c:axId val="-17359420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44240"/>
        <c:crosses val="autoZero"/>
        <c:auto val="1"/>
        <c:lblAlgn val="ctr"/>
        <c:lblOffset val="100"/>
        <c:noMultiLvlLbl val="0"/>
      </c:catAx>
      <c:valAx>
        <c:axId val="-1735944240"/>
        <c:scaling>
          <c:orientation val="minMax"/>
          <c:max val="120"/>
          <c:min val="0"/>
        </c:scaling>
        <c:delete val="1"/>
        <c:axPos val="l"/>
        <c:numFmt formatCode="###0" sourceLinked="1"/>
        <c:majorTickMark val="none"/>
        <c:minorTickMark val="none"/>
        <c:tickLblPos val="nextTo"/>
        <c:crossAx val="-173594206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Planilha1!$B$2:$B$9</c:f>
              <c:numCache>
                <c:formatCode>0"%"</c:formatCode>
                <c:ptCount val="8"/>
                <c:pt idx="0">
                  <c:v>38.08</c:v>
                </c:pt>
                <c:pt idx="1">
                  <c:v>19.34</c:v>
                </c:pt>
                <c:pt idx="2">
                  <c:v>6.74</c:v>
                </c:pt>
                <c:pt idx="3">
                  <c:v>6.39</c:v>
                </c:pt>
                <c:pt idx="4">
                  <c:v>6.03</c:v>
                </c:pt>
                <c:pt idx="5">
                  <c:v>4.29</c:v>
                </c:pt>
                <c:pt idx="6">
                  <c:v>3.81</c:v>
                </c:pt>
                <c:pt idx="7">
                  <c:v>3.75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Planilha1!$C$2:$C$9</c:f>
              <c:numCache>
                <c:formatCode>0"%"</c:formatCode>
                <c:ptCount val="8"/>
                <c:pt idx="0">
                  <c:v>45.72</c:v>
                </c:pt>
                <c:pt idx="1">
                  <c:v>18.84</c:v>
                </c:pt>
                <c:pt idx="2">
                  <c:v>7.65</c:v>
                </c:pt>
                <c:pt idx="3">
                  <c:v>8.06</c:v>
                </c:pt>
                <c:pt idx="4">
                  <c:v>4.95</c:v>
                </c:pt>
                <c:pt idx="5">
                  <c:v>3.17</c:v>
                </c:pt>
                <c:pt idx="6">
                  <c:v>4.49</c:v>
                </c:pt>
                <c:pt idx="7">
                  <c:v>3.3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Planilha1!$D$2:$D$9</c:f>
              <c:numCache>
                <c:formatCode>0"%"</c:formatCode>
                <c:ptCount val="8"/>
                <c:pt idx="0">
                  <c:v>36.71</c:v>
                </c:pt>
                <c:pt idx="1">
                  <c:v>18.97</c:v>
                </c:pt>
                <c:pt idx="2">
                  <c:v>7</c:v>
                </c:pt>
                <c:pt idx="3">
                  <c:v>5.55</c:v>
                </c:pt>
                <c:pt idx="4">
                  <c:v>5.45</c:v>
                </c:pt>
                <c:pt idx="5">
                  <c:v>4.6100000000000003</c:v>
                </c:pt>
                <c:pt idx="6">
                  <c:v>3.46</c:v>
                </c:pt>
                <c:pt idx="7">
                  <c:v>4</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Aplicou em produtos financeiros (ex. renda fixa, títulos, ações, poupança, previdência privada)</c:v>
                </c:pt>
                <c:pt idx="1">
                  <c:v>Guardou o dinheiro</c:v>
                </c:pt>
                <c:pt idx="2">
                  <c:v>Comprou imóvel/ casa própria/ terreno</c:v>
                </c:pt>
                <c:pt idx="3">
                  <c:v>Comprou carro/ moto/ caminhão</c:v>
                </c:pt>
                <c:pt idx="4">
                  <c:v>Reformou/ construiu uma casa</c:v>
                </c:pt>
                <c:pt idx="5">
                  <c:v>Investiu em um negócio próprio/ capital de giro</c:v>
                </c:pt>
                <c:pt idx="6">
                  <c:v>Fez uma viagem/ passeio</c:v>
                </c:pt>
                <c:pt idx="7">
                  <c:v>Pagou dívidas</c:v>
                </c:pt>
              </c:strCache>
            </c:strRef>
          </c:cat>
          <c:val>
            <c:numRef>
              <c:f>Planilha1!$E$2:$E$9</c:f>
              <c:numCache>
                <c:formatCode>0"%"</c:formatCode>
                <c:ptCount val="8"/>
                <c:pt idx="0">
                  <c:v>21.17</c:v>
                </c:pt>
                <c:pt idx="1">
                  <c:v>21.84</c:v>
                </c:pt>
                <c:pt idx="2">
                  <c:v>3.45</c:v>
                </c:pt>
                <c:pt idx="3">
                  <c:v>4.32</c:v>
                </c:pt>
                <c:pt idx="4">
                  <c:v>10.76</c:v>
                </c:pt>
                <c:pt idx="5">
                  <c:v>6.45</c:v>
                </c:pt>
                <c:pt idx="6">
                  <c:v>3.01</c:v>
                </c:pt>
                <c:pt idx="7">
                  <c:v>4.24</c:v>
                </c:pt>
              </c:numCache>
            </c:numRef>
          </c:val>
          <c:extLst xmlns:c16r2="http://schemas.microsoft.com/office/drawing/2015/06/chart">
            <c:ext xmlns:c16="http://schemas.microsoft.com/office/drawing/2014/chart" uri="{C3380CC4-5D6E-409C-BE32-E72D297353CC}">
              <c16:uniqueId val="{00000000-1346-4FA2-BE48-0036A8E80916}"/>
            </c:ext>
          </c:extLst>
        </c:ser>
        <c:dLbls>
          <c:dLblPos val="outEnd"/>
          <c:showLegendKey val="0"/>
          <c:showVal val="1"/>
          <c:showCatName val="0"/>
          <c:showSerName val="0"/>
          <c:showPercent val="0"/>
          <c:showBubbleSize val="0"/>
        </c:dLbls>
        <c:gapWidth val="219"/>
        <c:axId val="-1735937168"/>
        <c:axId val="-1735937712"/>
      </c:barChart>
      <c:catAx>
        <c:axId val="-1735937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37712"/>
        <c:crosses val="autoZero"/>
        <c:auto val="1"/>
        <c:lblAlgn val="ctr"/>
        <c:lblOffset val="100"/>
        <c:noMultiLvlLbl val="0"/>
      </c:catAx>
      <c:valAx>
        <c:axId val="-1735937712"/>
        <c:scaling>
          <c:orientation val="minMax"/>
          <c:max val="120"/>
          <c:min val="0"/>
        </c:scaling>
        <c:delete val="1"/>
        <c:axPos val="l"/>
        <c:numFmt formatCode="0&quot;%&quot;" sourceLinked="1"/>
        <c:majorTickMark val="none"/>
        <c:minorTickMark val="none"/>
        <c:tickLblPos val="nextTo"/>
        <c:crossAx val="-173593716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37544678639722739"/>
          <c:h val="0.94113217582196917"/>
        </c:manualLayout>
      </c:layout>
      <c:barChart>
        <c:barDir val="bar"/>
        <c:grouping val="clustered"/>
        <c:varyColors val="0"/>
        <c:ser>
          <c:idx val="0"/>
          <c:order val="0"/>
          <c:tx>
            <c:strRef>
              <c:f>Plan1!$B$1</c:f>
              <c:strCache>
                <c:ptCount val="1"/>
                <c:pt idx="0">
                  <c:v>2025</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6"/>
                <c:pt idx="0">
                  <c:v>CONHECE ALGUMA INSTITUIÇÃO</c:v>
                </c:pt>
                <c:pt idx="1">
                  <c:v>Banco Tradicional</c:v>
                </c:pt>
                <c:pt idx="2">
                  <c:v>Banco digital</c:v>
                </c:pt>
                <c:pt idx="3">
                  <c:v>Cooperativa de crédito</c:v>
                </c:pt>
                <c:pt idx="4">
                  <c:v>Corretora</c:v>
                </c:pt>
                <c:pt idx="5">
                  <c:v>NENHUM + NS + RECUSA</c:v>
                </c:pt>
              </c:strCache>
            </c:strRef>
          </c:cat>
          <c:val>
            <c:numRef>
              <c:f>Plan1!$B$2:$B$8</c:f>
              <c:numCache>
                <c:formatCode>0</c:formatCode>
                <c:ptCount val="6"/>
                <c:pt idx="0">
                  <c:v>96.76</c:v>
                </c:pt>
                <c:pt idx="1">
                  <c:v>91.49</c:v>
                </c:pt>
                <c:pt idx="2">
                  <c:v>45.56</c:v>
                </c:pt>
                <c:pt idx="3">
                  <c:v>11.2</c:v>
                </c:pt>
                <c:pt idx="4">
                  <c:v>3.3</c:v>
                </c:pt>
                <c:pt idx="5">
                  <c:v>3.2399999999999949</c:v>
                </c:pt>
              </c:numCache>
            </c:numRef>
          </c:val>
          <c:extLst xmlns:c16r2="http://schemas.microsoft.com/office/drawing/2015/06/chart">
            <c:ext xmlns:c16="http://schemas.microsoft.com/office/drawing/2014/chart" uri="{C3380CC4-5D6E-409C-BE32-E72D297353CC}">
              <c16:uniqueId val="{00000000-7A34-41D9-8A5C-1D48654D0534}"/>
            </c:ext>
          </c:extLst>
        </c:ser>
        <c:dLbls>
          <c:showLegendKey val="0"/>
          <c:showVal val="0"/>
          <c:showCatName val="0"/>
          <c:showSerName val="0"/>
          <c:showPercent val="0"/>
          <c:showBubbleSize val="0"/>
        </c:dLbls>
        <c:gapWidth val="80"/>
        <c:axId val="-1735944784"/>
        <c:axId val="-1735938256"/>
      </c:barChart>
      <c:catAx>
        <c:axId val="-1735944784"/>
        <c:scaling>
          <c:orientation val="maxMin"/>
        </c:scaling>
        <c:delete val="0"/>
        <c:axPos val="l"/>
        <c:numFmt formatCode="General" sourceLinked="1"/>
        <c:majorTickMark val="out"/>
        <c:minorTickMark val="none"/>
        <c:tickLblPos val="nextTo"/>
        <c:txPr>
          <a:bodyPr/>
          <a:lstStyle/>
          <a:p>
            <a:pPr>
              <a:defRPr sz="1100" b="1"/>
            </a:pPr>
            <a:endParaRPr lang="pt-BR"/>
          </a:p>
        </c:txPr>
        <c:crossAx val="-1735938256"/>
        <c:crosses val="autoZero"/>
        <c:auto val="1"/>
        <c:lblAlgn val="ctr"/>
        <c:lblOffset val="100"/>
        <c:noMultiLvlLbl val="0"/>
      </c:catAx>
      <c:valAx>
        <c:axId val="-1735938256"/>
        <c:scaling>
          <c:orientation val="minMax"/>
          <c:max val="100"/>
          <c:min val="0"/>
        </c:scaling>
        <c:delete val="1"/>
        <c:axPos val="t"/>
        <c:numFmt formatCode="0" sourceLinked="1"/>
        <c:majorTickMark val="out"/>
        <c:minorTickMark val="none"/>
        <c:tickLblPos val="nextTo"/>
        <c:crossAx val="-173594478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04637539145392E-2"/>
          <c:y val="6.3103566187148824E-2"/>
          <c:w val="0.92859072492170924"/>
          <c:h val="0.70959937592063671"/>
        </c:manualLayout>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Parda</c:v>
                </c:pt>
                <c:pt idx="1">
                  <c:v>Branca</c:v>
                </c:pt>
                <c:pt idx="2">
                  <c:v>Preta</c:v>
                </c:pt>
                <c:pt idx="3">
                  <c:v>Amarela</c:v>
                </c:pt>
                <c:pt idx="4">
                  <c:v>Indígena</c:v>
                </c:pt>
                <c:pt idx="5">
                  <c:v>Outras</c:v>
                </c:pt>
              </c:strCache>
            </c:strRef>
          </c:cat>
          <c:val>
            <c:numRef>
              <c:f>Planilha1!$B$2:$B$7</c:f>
              <c:numCache>
                <c:formatCode>0</c:formatCode>
                <c:ptCount val="6"/>
                <c:pt idx="0">
                  <c:v>39</c:v>
                </c:pt>
                <c:pt idx="1">
                  <c:v>35</c:v>
                </c:pt>
                <c:pt idx="2">
                  <c:v>16</c:v>
                </c:pt>
                <c:pt idx="3">
                  <c:v>2</c:v>
                </c:pt>
                <c:pt idx="4">
                  <c:v>2</c:v>
                </c:pt>
                <c:pt idx="5">
                  <c:v>6</c:v>
                </c:pt>
              </c:numCache>
            </c:numRef>
          </c:val>
          <c:extLst xmlns:c16r2="http://schemas.microsoft.com/office/drawing/2015/06/chart">
            <c:ext xmlns:c16="http://schemas.microsoft.com/office/drawing/2014/chart" uri="{C3380CC4-5D6E-409C-BE32-E72D297353CC}">
              <c16:uniqueId val="{00000000-C472-4119-A117-6E174ED59B79}"/>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Parda</c:v>
                </c:pt>
                <c:pt idx="1">
                  <c:v>Branca</c:v>
                </c:pt>
                <c:pt idx="2">
                  <c:v>Preta</c:v>
                </c:pt>
                <c:pt idx="3">
                  <c:v>Amarela</c:v>
                </c:pt>
                <c:pt idx="4">
                  <c:v>Indígena</c:v>
                </c:pt>
                <c:pt idx="5">
                  <c:v>Outras</c:v>
                </c:pt>
              </c:strCache>
            </c:strRef>
          </c:cat>
          <c:val>
            <c:numRef>
              <c:f>Planilha1!$C$2:$C$7</c:f>
              <c:numCache>
                <c:formatCode>0</c:formatCode>
                <c:ptCount val="6"/>
                <c:pt idx="0">
                  <c:v>40</c:v>
                </c:pt>
                <c:pt idx="1">
                  <c:v>33</c:v>
                </c:pt>
                <c:pt idx="2">
                  <c:v>17</c:v>
                </c:pt>
                <c:pt idx="3">
                  <c:v>2</c:v>
                </c:pt>
                <c:pt idx="4">
                  <c:v>2</c:v>
                </c:pt>
                <c:pt idx="5">
                  <c:v>6</c:v>
                </c:pt>
              </c:numCache>
            </c:numRef>
          </c:val>
          <c:extLst xmlns:c16r2="http://schemas.microsoft.com/office/drawing/2015/06/chart">
            <c:ext xmlns:c16="http://schemas.microsoft.com/office/drawing/2014/chart" uri="{C3380CC4-5D6E-409C-BE32-E72D297353CC}">
              <c16:uniqueId val="{00000001-C472-4119-A117-6E174ED59B79}"/>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Parda</c:v>
                </c:pt>
                <c:pt idx="1">
                  <c:v>Branca</c:v>
                </c:pt>
                <c:pt idx="2">
                  <c:v>Preta</c:v>
                </c:pt>
                <c:pt idx="3">
                  <c:v>Amarela</c:v>
                </c:pt>
                <c:pt idx="4">
                  <c:v>Indígena</c:v>
                </c:pt>
                <c:pt idx="5">
                  <c:v>Outras</c:v>
                </c:pt>
              </c:strCache>
            </c:strRef>
          </c:cat>
          <c:val>
            <c:numRef>
              <c:f>Planilha1!$D$2:$D$7</c:f>
              <c:numCache>
                <c:formatCode>0</c:formatCode>
                <c:ptCount val="6"/>
                <c:pt idx="0">
                  <c:v>42.75</c:v>
                </c:pt>
                <c:pt idx="1">
                  <c:v>31.61</c:v>
                </c:pt>
                <c:pt idx="2">
                  <c:v>17.38</c:v>
                </c:pt>
                <c:pt idx="3">
                  <c:v>2.15</c:v>
                </c:pt>
                <c:pt idx="4">
                  <c:v>1.46</c:v>
                </c:pt>
                <c:pt idx="5">
                  <c:v>4.6500000000000004</c:v>
                </c:pt>
              </c:numCache>
            </c:numRef>
          </c:val>
          <c:extLst xmlns:c16r2="http://schemas.microsoft.com/office/drawing/2015/06/chart">
            <c:ext xmlns:c16="http://schemas.microsoft.com/office/drawing/2014/chart" uri="{C3380CC4-5D6E-409C-BE32-E72D297353CC}">
              <c16:uniqueId val="{00000000-40E1-4C6C-B97F-0C764A26B516}"/>
            </c:ext>
          </c:extLst>
        </c:ser>
        <c:ser>
          <c:idx val="3"/>
          <c:order val="3"/>
          <c:tx>
            <c:strRef>
              <c:f>Planilha1!$E$1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Parda</c:v>
                </c:pt>
                <c:pt idx="1">
                  <c:v>Branca</c:v>
                </c:pt>
                <c:pt idx="2">
                  <c:v>Preta</c:v>
                </c:pt>
                <c:pt idx="3">
                  <c:v>Amarela</c:v>
                </c:pt>
                <c:pt idx="4">
                  <c:v>Indígena</c:v>
                </c:pt>
                <c:pt idx="5">
                  <c:v>Outras</c:v>
                </c:pt>
              </c:strCache>
            </c:strRef>
          </c:cat>
          <c:val>
            <c:numRef>
              <c:f>Planilha1!$E$2:$E$7</c:f>
              <c:numCache>
                <c:formatCode>0</c:formatCode>
                <c:ptCount val="6"/>
                <c:pt idx="0">
                  <c:v>43.67</c:v>
                </c:pt>
                <c:pt idx="1">
                  <c:v>32.119999999999997</c:v>
                </c:pt>
                <c:pt idx="2">
                  <c:v>16.190000000000001</c:v>
                </c:pt>
                <c:pt idx="3">
                  <c:v>2.4300000000000002</c:v>
                </c:pt>
                <c:pt idx="4">
                  <c:v>1.42</c:v>
                </c:pt>
                <c:pt idx="5">
                  <c:v>4.17</c:v>
                </c:pt>
              </c:numCache>
            </c:numRef>
          </c:val>
          <c:extLst xmlns:c16r2="http://schemas.microsoft.com/office/drawing/2015/06/chart">
            <c:ext xmlns:c16="http://schemas.microsoft.com/office/drawing/2014/chart" uri="{C3380CC4-5D6E-409C-BE32-E72D297353CC}">
              <c16:uniqueId val="{00000000-5993-4E23-B692-DC2E9BA40F14}"/>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Planilha1!$A$2:$A$7</c:f>
              <c:strCache>
                <c:ptCount val="6"/>
                <c:pt idx="0">
                  <c:v>Parda</c:v>
                </c:pt>
                <c:pt idx="1">
                  <c:v>Branca</c:v>
                </c:pt>
                <c:pt idx="2">
                  <c:v>Preta</c:v>
                </c:pt>
                <c:pt idx="3">
                  <c:v>Amarela</c:v>
                </c:pt>
                <c:pt idx="4">
                  <c:v>Indígena</c:v>
                </c:pt>
                <c:pt idx="5">
                  <c:v>Outras</c:v>
                </c:pt>
              </c:strCache>
            </c:strRef>
          </c:cat>
          <c:val>
            <c:numRef>
              <c:f>Planilha1!$F$2:$F$7</c:f>
              <c:numCache>
                <c:formatCode>0</c:formatCode>
                <c:ptCount val="6"/>
                <c:pt idx="0">
                  <c:v>45.09</c:v>
                </c:pt>
                <c:pt idx="1">
                  <c:v>33.200000000000003</c:v>
                </c:pt>
                <c:pt idx="2">
                  <c:v>17.600000000000001</c:v>
                </c:pt>
                <c:pt idx="3">
                  <c:v>2.37</c:v>
                </c:pt>
                <c:pt idx="4">
                  <c:v>1.73</c:v>
                </c:pt>
              </c:numCache>
            </c:numRef>
          </c:val>
          <c:extLst xmlns:c16r2="http://schemas.microsoft.com/office/drawing/2015/06/chart">
            <c:ext xmlns:c16="http://schemas.microsoft.com/office/drawing/2014/chart" uri="{C3380CC4-5D6E-409C-BE32-E72D297353CC}">
              <c16:uniqueId val="{00000000-22C4-402C-BEAB-CB1307FDEF87}"/>
            </c:ext>
          </c:extLst>
        </c:ser>
        <c:dLbls>
          <c:dLblPos val="outEnd"/>
          <c:showLegendKey val="0"/>
          <c:showVal val="1"/>
          <c:showCatName val="0"/>
          <c:showSerName val="0"/>
          <c:showPercent val="0"/>
          <c:showBubbleSize val="0"/>
        </c:dLbls>
        <c:gapWidth val="60"/>
        <c:axId val="-1749934608"/>
        <c:axId val="-1749934064"/>
      </c:barChart>
      <c:catAx>
        <c:axId val="-17499346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5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4064"/>
        <c:crosses val="autoZero"/>
        <c:auto val="1"/>
        <c:lblAlgn val="ctr"/>
        <c:lblOffset val="100"/>
        <c:noMultiLvlLbl val="0"/>
      </c:catAx>
      <c:valAx>
        <c:axId val="-1749934064"/>
        <c:scaling>
          <c:orientation val="minMax"/>
          <c:max val="60"/>
          <c:min val="0"/>
        </c:scaling>
        <c:delete val="1"/>
        <c:axPos val="l"/>
        <c:numFmt formatCode="0" sourceLinked="1"/>
        <c:majorTickMark val="out"/>
        <c:minorTickMark val="none"/>
        <c:tickLblPos val="nextTo"/>
        <c:crossAx val="-1749934608"/>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37544678639722739"/>
          <c:h val="0.94113217582196917"/>
        </c:manualLayout>
      </c:layout>
      <c:barChart>
        <c:barDir val="bar"/>
        <c:grouping val="clustered"/>
        <c:varyColors val="0"/>
        <c:ser>
          <c:idx val="0"/>
          <c:order val="0"/>
          <c:tx>
            <c:strRef>
              <c:f>Plan1!$B$1</c:f>
              <c:strCache>
                <c:ptCount val="1"/>
                <c:pt idx="0">
                  <c:v>2025</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10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Plan1!$A$2:$A$8</c:f>
              <c:strCache>
                <c:ptCount val="6"/>
                <c:pt idx="0">
                  <c:v>POSSUEM CONTA</c:v>
                </c:pt>
                <c:pt idx="1">
                  <c:v>Banco Tradicional</c:v>
                </c:pt>
                <c:pt idx="2">
                  <c:v>Banco digital</c:v>
                </c:pt>
                <c:pt idx="3">
                  <c:v>Cooperativa de crédito</c:v>
                </c:pt>
                <c:pt idx="4">
                  <c:v>Corretora</c:v>
                </c:pt>
                <c:pt idx="5">
                  <c:v>NENHUM + NS + RECUSA</c:v>
                </c:pt>
              </c:strCache>
            </c:strRef>
          </c:cat>
          <c:val>
            <c:numRef>
              <c:f>Plan1!$B$2:$B$8</c:f>
              <c:numCache>
                <c:formatCode>0</c:formatCode>
                <c:ptCount val="6"/>
                <c:pt idx="0">
                  <c:v>87.3</c:v>
                </c:pt>
                <c:pt idx="1">
                  <c:v>73.67</c:v>
                </c:pt>
                <c:pt idx="2">
                  <c:v>38.869999999999997</c:v>
                </c:pt>
                <c:pt idx="3">
                  <c:v>5.82</c:v>
                </c:pt>
                <c:pt idx="4">
                  <c:v>1.41</c:v>
                </c:pt>
                <c:pt idx="5">
                  <c:v>12.700000000000003</c:v>
                </c:pt>
              </c:numCache>
            </c:numRef>
          </c:val>
          <c:extLst xmlns:c16r2="http://schemas.microsoft.com/office/drawing/2015/06/chart">
            <c:ext xmlns:c16="http://schemas.microsoft.com/office/drawing/2014/chart" uri="{C3380CC4-5D6E-409C-BE32-E72D297353CC}">
              <c16:uniqueId val="{00000000-7A34-41D9-8A5C-1D48654D0534}"/>
            </c:ext>
          </c:extLst>
        </c:ser>
        <c:dLbls>
          <c:showLegendKey val="0"/>
          <c:showVal val="0"/>
          <c:showCatName val="0"/>
          <c:showSerName val="0"/>
          <c:showPercent val="0"/>
          <c:showBubbleSize val="0"/>
        </c:dLbls>
        <c:gapWidth val="80"/>
        <c:axId val="-1735934448"/>
        <c:axId val="-1735947504"/>
      </c:barChart>
      <c:catAx>
        <c:axId val="-1735934448"/>
        <c:scaling>
          <c:orientation val="maxMin"/>
        </c:scaling>
        <c:delete val="0"/>
        <c:axPos val="l"/>
        <c:numFmt formatCode="General" sourceLinked="1"/>
        <c:majorTickMark val="out"/>
        <c:minorTickMark val="none"/>
        <c:tickLblPos val="nextTo"/>
        <c:txPr>
          <a:bodyPr/>
          <a:lstStyle/>
          <a:p>
            <a:pPr>
              <a:defRPr sz="1100" b="1"/>
            </a:pPr>
            <a:endParaRPr lang="pt-BR"/>
          </a:p>
        </c:txPr>
        <c:crossAx val="-1735947504"/>
        <c:crosses val="autoZero"/>
        <c:auto val="1"/>
        <c:lblAlgn val="ctr"/>
        <c:lblOffset val="100"/>
        <c:noMultiLvlLbl val="0"/>
      </c:catAx>
      <c:valAx>
        <c:axId val="-1735947504"/>
        <c:scaling>
          <c:orientation val="minMax"/>
          <c:max val="100"/>
          <c:min val="0"/>
        </c:scaling>
        <c:delete val="1"/>
        <c:axPos val="t"/>
        <c:numFmt formatCode="0" sourceLinked="1"/>
        <c:majorTickMark val="out"/>
        <c:minorTickMark val="none"/>
        <c:tickLblPos val="nextTo"/>
        <c:crossAx val="-1735934448"/>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37544678639722739"/>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9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CONHECE ALGUMA INSTITUIÇÃO</c:v>
                </c:pt>
                <c:pt idx="1">
                  <c:v>Banco Tradicional</c:v>
                </c:pt>
                <c:pt idx="2">
                  <c:v>Banco digital</c:v>
                </c:pt>
                <c:pt idx="3">
                  <c:v>Cooperativa de crédito</c:v>
                </c:pt>
                <c:pt idx="4">
                  <c:v>Corretora</c:v>
                </c:pt>
                <c:pt idx="5">
                  <c:v>NENHUM + NS + RECUSA</c:v>
                </c:pt>
              </c:strCache>
            </c:strRef>
          </c:cat>
          <c:val>
            <c:numRef>
              <c:f>Plan1!$B$2:$B$8</c:f>
              <c:numCache>
                <c:formatCode>0"%"</c:formatCode>
                <c:ptCount val="6"/>
                <c:pt idx="0">
                  <c:v>96.76</c:v>
                </c:pt>
                <c:pt idx="1">
                  <c:v>91.49</c:v>
                </c:pt>
                <c:pt idx="2">
                  <c:v>45.56</c:v>
                </c:pt>
                <c:pt idx="3">
                  <c:v>11.2</c:v>
                </c:pt>
                <c:pt idx="4">
                  <c:v>3.3</c:v>
                </c:pt>
                <c:pt idx="5">
                  <c:v>3.2399999999999949</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CONHECE ALGUMA INSTITUIÇÃO</c:v>
                </c:pt>
                <c:pt idx="1">
                  <c:v>Banco Tradicional</c:v>
                </c:pt>
                <c:pt idx="2">
                  <c:v>Banco digital</c:v>
                </c:pt>
                <c:pt idx="3">
                  <c:v>Cooperativa de crédito</c:v>
                </c:pt>
                <c:pt idx="4">
                  <c:v>Corretora</c:v>
                </c:pt>
                <c:pt idx="5">
                  <c:v>NENHUM + NS + RECUSA</c:v>
                </c:pt>
              </c:strCache>
            </c:strRef>
          </c:cat>
          <c:val>
            <c:numRef>
              <c:f>Plan1!$C$2:$C$8</c:f>
              <c:numCache>
                <c:formatCode>0"%"</c:formatCode>
                <c:ptCount val="6"/>
                <c:pt idx="0">
                  <c:v>99.38</c:v>
                </c:pt>
                <c:pt idx="1">
                  <c:v>93.51</c:v>
                </c:pt>
                <c:pt idx="2">
                  <c:v>59.5</c:v>
                </c:pt>
                <c:pt idx="3">
                  <c:v>13.9</c:v>
                </c:pt>
                <c:pt idx="4">
                  <c:v>8.75</c:v>
                </c:pt>
                <c:pt idx="5">
                  <c:v>0.62000000000000455</c:v>
                </c:pt>
              </c:numCache>
            </c:numRef>
          </c:val>
          <c:extLst xmlns:c16r2="http://schemas.microsoft.com/office/drawing/2015/06/chart">
            <c:ext xmlns:c16="http://schemas.microsoft.com/office/drawing/2014/chart" uri="{C3380CC4-5D6E-409C-BE32-E72D297353CC}">
              <c16:uniqueId val="{00000000-8EA0-4BFD-A3AE-5307C05141AF}"/>
            </c:ext>
          </c:extLst>
        </c:ser>
        <c:ser>
          <c:idx val="2"/>
          <c:order val="2"/>
          <c:tx>
            <c:strRef>
              <c:f>Plan1!$D$1</c:f>
              <c:strCache>
                <c:ptCount val="1"/>
                <c:pt idx="0">
                  <c:v>C</c:v>
                </c:pt>
              </c:strCache>
            </c:strRef>
          </c:tx>
          <c:spPr>
            <a:solidFill>
              <a:srgbClr val="FFE044"/>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CONHECE ALGUMA INSTITUIÇÃO</c:v>
                </c:pt>
                <c:pt idx="1">
                  <c:v>Banco Tradicional</c:v>
                </c:pt>
                <c:pt idx="2">
                  <c:v>Banco digital</c:v>
                </c:pt>
                <c:pt idx="3">
                  <c:v>Cooperativa de crédito</c:v>
                </c:pt>
                <c:pt idx="4">
                  <c:v>Corretora</c:v>
                </c:pt>
                <c:pt idx="5">
                  <c:v>NENHUM + NS + RECUSA</c:v>
                </c:pt>
              </c:strCache>
            </c:strRef>
          </c:cat>
          <c:val>
            <c:numRef>
              <c:f>Plan1!$D$2:$D$8</c:f>
              <c:numCache>
                <c:formatCode>0"%"</c:formatCode>
                <c:ptCount val="6"/>
                <c:pt idx="0">
                  <c:v>97.999999999999986</c:v>
                </c:pt>
                <c:pt idx="1">
                  <c:v>92.58</c:v>
                </c:pt>
                <c:pt idx="2">
                  <c:v>49.67</c:v>
                </c:pt>
                <c:pt idx="3">
                  <c:v>12.04</c:v>
                </c:pt>
                <c:pt idx="4">
                  <c:v>2.33</c:v>
                </c:pt>
                <c:pt idx="5">
                  <c:v>2.0000000000000142</c:v>
                </c:pt>
              </c:numCache>
            </c:numRef>
          </c:val>
          <c:extLst xmlns:c16r2="http://schemas.microsoft.com/office/drawing/2015/06/chart">
            <c:ext xmlns:c16="http://schemas.microsoft.com/office/drawing/2014/chart" uri="{C3380CC4-5D6E-409C-BE32-E72D297353CC}">
              <c16:uniqueId val="{00000001-8EA0-4BFD-A3AE-5307C05141AF}"/>
            </c:ext>
          </c:extLst>
        </c:ser>
        <c:ser>
          <c:idx val="3"/>
          <c:order val="3"/>
          <c:tx>
            <c:strRef>
              <c:f>Plan1!$E$1</c:f>
              <c:strCache>
                <c:ptCount val="1"/>
                <c:pt idx="0">
                  <c:v>DE</c:v>
                </c:pt>
              </c:strCache>
            </c:strRef>
          </c:tx>
          <c:spPr>
            <a:solidFill>
              <a:srgbClr val="FE7537"/>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CONHECE ALGUMA INSTITUIÇÃO</c:v>
                </c:pt>
                <c:pt idx="1">
                  <c:v>Banco Tradicional</c:v>
                </c:pt>
                <c:pt idx="2">
                  <c:v>Banco digital</c:v>
                </c:pt>
                <c:pt idx="3">
                  <c:v>Cooperativa de crédito</c:v>
                </c:pt>
                <c:pt idx="4">
                  <c:v>Corretora</c:v>
                </c:pt>
                <c:pt idx="5">
                  <c:v>NENHUM + NS + RECUSA</c:v>
                </c:pt>
              </c:strCache>
            </c:strRef>
          </c:cat>
          <c:val>
            <c:numRef>
              <c:f>Plan1!$E$2:$E$8</c:f>
              <c:numCache>
                <c:formatCode>0"%"</c:formatCode>
                <c:ptCount val="6"/>
                <c:pt idx="0">
                  <c:v>92.46</c:v>
                </c:pt>
                <c:pt idx="1">
                  <c:v>87.92</c:v>
                </c:pt>
                <c:pt idx="2">
                  <c:v>26.68</c:v>
                </c:pt>
                <c:pt idx="3">
                  <c:v>7.48</c:v>
                </c:pt>
                <c:pt idx="4">
                  <c:v>0.18</c:v>
                </c:pt>
                <c:pt idx="5">
                  <c:v>7.5400000000000063</c:v>
                </c:pt>
              </c:numCache>
            </c:numRef>
          </c:val>
          <c:extLst xmlns:c16r2="http://schemas.microsoft.com/office/drawing/2015/06/chart">
            <c:ext xmlns:c16="http://schemas.microsoft.com/office/drawing/2014/chart" uri="{C3380CC4-5D6E-409C-BE32-E72D297353CC}">
              <c16:uniqueId val="{00000002-8EA0-4BFD-A3AE-5307C05141AF}"/>
            </c:ext>
          </c:extLst>
        </c:ser>
        <c:dLbls>
          <c:showLegendKey val="0"/>
          <c:showVal val="0"/>
          <c:showCatName val="0"/>
          <c:showSerName val="0"/>
          <c:showPercent val="0"/>
          <c:showBubbleSize val="0"/>
        </c:dLbls>
        <c:gapWidth val="80"/>
        <c:axId val="-1735946960"/>
        <c:axId val="-1735945328"/>
      </c:barChart>
      <c:catAx>
        <c:axId val="-1735946960"/>
        <c:scaling>
          <c:orientation val="maxMin"/>
        </c:scaling>
        <c:delete val="0"/>
        <c:axPos val="l"/>
        <c:numFmt formatCode="General" sourceLinked="1"/>
        <c:majorTickMark val="out"/>
        <c:minorTickMark val="none"/>
        <c:tickLblPos val="nextTo"/>
        <c:txPr>
          <a:bodyPr/>
          <a:lstStyle/>
          <a:p>
            <a:pPr>
              <a:defRPr sz="1100" b="1"/>
            </a:pPr>
            <a:endParaRPr lang="pt-BR"/>
          </a:p>
        </c:txPr>
        <c:crossAx val="-1735945328"/>
        <c:crosses val="autoZero"/>
        <c:auto val="1"/>
        <c:lblAlgn val="ctr"/>
        <c:lblOffset val="100"/>
        <c:noMultiLvlLbl val="0"/>
      </c:catAx>
      <c:valAx>
        <c:axId val="-1735945328"/>
        <c:scaling>
          <c:orientation val="minMax"/>
          <c:max val="100"/>
          <c:min val="0"/>
        </c:scaling>
        <c:delete val="1"/>
        <c:axPos val="t"/>
        <c:numFmt formatCode="0&quot;%&quot;" sourceLinked="1"/>
        <c:majorTickMark val="out"/>
        <c:minorTickMark val="none"/>
        <c:tickLblPos val="nextTo"/>
        <c:crossAx val="-173594696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37544678639722739"/>
          <c:h val="0.94113217582196917"/>
        </c:manualLayout>
      </c:layout>
      <c:barChart>
        <c:barDir val="bar"/>
        <c:grouping val="clustered"/>
        <c:varyColors val="0"/>
        <c:ser>
          <c:idx val="0"/>
          <c:order val="0"/>
          <c:tx>
            <c:strRef>
              <c:f>Plan1!$B$1</c:f>
              <c:strCache>
                <c:ptCount val="1"/>
                <c:pt idx="0">
                  <c:v>Total</c:v>
                </c:pt>
              </c:strCache>
            </c:strRef>
          </c:tx>
          <c:spPr>
            <a:solidFill>
              <a:srgbClr val="0070C0"/>
            </a:solidFill>
          </c:spPr>
          <c:invertIfNegative val="0"/>
          <c:dLbls>
            <c:numFmt formatCode="0&quot;%&quot;" sourceLinked="0"/>
            <c:spPr>
              <a:noFill/>
              <a:ln>
                <a:noFill/>
              </a:ln>
              <a:effectLst/>
            </c:spPr>
            <c:txPr>
              <a:bodyPr wrap="square" lIns="38100" tIns="19050" rIns="38100" bIns="19050" anchor="ctr">
                <a:spAutoFit/>
              </a:bodyPr>
              <a:lstStyle/>
              <a:p>
                <a:pPr>
                  <a:defRPr sz="900" b="1"/>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POSSUEM CONTA</c:v>
                </c:pt>
                <c:pt idx="1">
                  <c:v>Banco Tradicional</c:v>
                </c:pt>
                <c:pt idx="2">
                  <c:v>Banco digital</c:v>
                </c:pt>
                <c:pt idx="3">
                  <c:v>Cooperativa de crédito</c:v>
                </c:pt>
                <c:pt idx="4">
                  <c:v>Corretoras</c:v>
                </c:pt>
                <c:pt idx="5">
                  <c:v>NENHUM + NS + RECUSA</c:v>
                </c:pt>
              </c:strCache>
            </c:strRef>
          </c:cat>
          <c:val>
            <c:numRef>
              <c:f>Plan1!$B$2:$B$8</c:f>
              <c:numCache>
                <c:formatCode>0"%"</c:formatCode>
                <c:ptCount val="6"/>
                <c:pt idx="0">
                  <c:v>87.3</c:v>
                </c:pt>
                <c:pt idx="1">
                  <c:v>73.67</c:v>
                </c:pt>
                <c:pt idx="2">
                  <c:v>38.869999999999997</c:v>
                </c:pt>
                <c:pt idx="3">
                  <c:v>5.82</c:v>
                </c:pt>
                <c:pt idx="4">
                  <c:v>1.41</c:v>
                </c:pt>
                <c:pt idx="5">
                  <c:v>12.7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AB</c:v>
                </c:pt>
              </c:strCache>
            </c:strRef>
          </c:tx>
          <c:spPr>
            <a:solidFill>
              <a:srgbClr val="00B0F0"/>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POSSUEM CONTA</c:v>
                </c:pt>
                <c:pt idx="1">
                  <c:v>Banco Tradicional</c:v>
                </c:pt>
                <c:pt idx="2">
                  <c:v>Banco digital</c:v>
                </c:pt>
                <c:pt idx="3">
                  <c:v>Cooperativa de crédito</c:v>
                </c:pt>
                <c:pt idx="4">
                  <c:v>Corretoras</c:v>
                </c:pt>
                <c:pt idx="5">
                  <c:v>NENHUM + NS + RECUSA</c:v>
                </c:pt>
              </c:strCache>
            </c:strRef>
          </c:cat>
          <c:val>
            <c:numRef>
              <c:f>Plan1!$C$2:$C$8</c:f>
              <c:numCache>
                <c:formatCode>0"%"</c:formatCode>
                <c:ptCount val="6"/>
                <c:pt idx="0">
                  <c:v>96.79</c:v>
                </c:pt>
                <c:pt idx="1">
                  <c:v>82.29</c:v>
                </c:pt>
                <c:pt idx="2">
                  <c:v>52.25</c:v>
                </c:pt>
                <c:pt idx="3">
                  <c:v>8.2100000000000009</c:v>
                </c:pt>
                <c:pt idx="4">
                  <c:v>3.84</c:v>
                </c:pt>
                <c:pt idx="5">
                  <c:v>3.2100000000000004</c:v>
                </c:pt>
              </c:numCache>
            </c:numRef>
          </c:val>
          <c:extLst xmlns:c16r2="http://schemas.microsoft.com/office/drawing/2015/06/chart">
            <c:ext xmlns:c16="http://schemas.microsoft.com/office/drawing/2014/chart" uri="{C3380CC4-5D6E-409C-BE32-E72D297353CC}">
              <c16:uniqueId val="{00000000-6B00-4AB4-8F59-51E409BA2BC6}"/>
            </c:ext>
          </c:extLst>
        </c:ser>
        <c:ser>
          <c:idx val="2"/>
          <c:order val="2"/>
          <c:tx>
            <c:strRef>
              <c:f>Plan1!$D$1</c:f>
              <c:strCache>
                <c:ptCount val="1"/>
                <c:pt idx="0">
                  <c:v>C</c:v>
                </c:pt>
              </c:strCache>
            </c:strRef>
          </c:tx>
          <c:spPr>
            <a:solidFill>
              <a:srgbClr val="FFE044"/>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POSSUEM CONTA</c:v>
                </c:pt>
                <c:pt idx="1">
                  <c:v>Banco Tradicional</c:v>
                </c:pt>
                <c:pt idx="2">
                  <c:v>Banco digital</c:v>
                </c:pt>
                <c:pt idx="3">
                  <c:v>Cooperativa de crédito</c:v>
                </c:pt>
                <c:pt idx="4">
                  <c:v>Corretoras</c:v>
                </c:pt>
                <c:pt idx="5">
                  <c:v>NENHUM + NS + RECUSA</c:v>
                </c:pt>
              </c:strCache>
            </c:strRef>
          </c:cat>
          <c:val>
            <c:numRef>
              <c:f>Plan1!$D$2:$D$8</c:f>
              <c:numCache>
                <c:formatCode>0"%"</c:formatCode>
                <c:ptCount val="6"/>
                <c:pt idx="0">
                  <c:v>91.76</c:v>
                </c:pt>
                <c:pt idx="1">
                  <c:v>76.849999999999994</c:v>
                </c:pt>
                <c:pt idx="2">
                  <c:v>41.72</c:v>
                </c:pt>
                <c:pt idx="3">
                  <c:v>6.13</c:v>
                </c:pt>
                <c:pt idx="4">
                  <c:v>0.95</c:v>
                </c:pt>
                <c:pt idx="5">
                  <c:v>8.24</c:v>
                </c:pt>
              </c:numCache>
            </c:numRef>
          </c:val>
          <c:extLst xmlns:c16r2="http://schemas.microsoft.com/office/drawing/2015/06/chart">
            <c:ext xmlns:c16="http://schemas.microsoft.com/office/drawing/2014/chart" uri="{C3380CC4-5D6E-409C-BE32-E72D297353CC}">
              <c16:uniqueId val="{00000001-6B00-4AB4-8F59-51E409BA2BC6}"/>
            </c:ext>
          </c:extLst>
        </c:ser>
        <c:ser>
          <c:idx val="3"/>
          <c:order val="3"/>
          <c:tx>
            <c:strRef>
              <c:f>Plan1!$E$1</c:f>
              <c:strCache>
                <c:ptCount val="1"/>
                <c:pt idx="0">
                  <c:v>DE</c:v>
                </c:pt>
              </c:strCache>
            </c:strRef>
          </c:tx>
          <c:spPr>
            <a:solidFill>
              <a:srgbClr val="FE7537"/>
            </a:solidFill>
          </c:spPr>
          <c:invertIfNegative val="0"/>
          <c:dLbls>
            <c:spPr>
              <a:noFill/>
              <a:ln>
                <a:noFill/>
              </a:ln>
              <a:effectLst/>
            </c:spPr>
            <c:txPr>
              <a:bodyPr wrap="square" lIns="38100" tIns="19050" rIns="38100" bIns="19050" anchor="ctr">
                <a:spAutoFit/>
              </a:bodyPr>
              <a:lstStyle/>
              <a:p>
                <a:pPr>
                  <a:defRPr sz="80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Plan1!$A$2:$A$8</c:f>
              <c:strCache>
                <c:ptCount val="6"/>
                <c:pt idx="0">
                  <c:v>POSSUEM CONTA</c:v>
                </c:pt>
                <c:pt idx="1">
                  <c:v>Banco Tradicional</c:v>
                </c:pt>
                <c:pt idx="2">
                  <c:v>Banco digital</c:v>
                </c:pt>
                <c:pt idx="3">
                  <c:v>Cooperativa de crédito</c:v>
                </c:pt>
                <c:pt idx="4">
                  <c:v>Corretoras</c:v>
                </c:pt>
                <c:pt idx="5">
                  <c:v>NENHUM + NS + RECUSA</c:v>
                </c:pt>
              </c:strCache>
            </c:strRef>
          </c:cat>
          <c:val>
            <c:numRef>
              <c:f>Plan1!$E$2:$E$8</c:f>
              <c:numCache>
                <c:formatCode>0"%"</c:formatCode>
                <c:ptCount val="6"/>
                <c:pt idx="0">
                  <c:v>71.709999999999994</c:v>
                </c:pt>
                <c:pt idx="1">
                  <c:v>60.93</c:v>
                </c:pt>
                <c:pt idx="2">
                  <c:v>22.56</c:v>
                </c:pt>
                <c:pt idx="3">
                  <c:v>3.22</c:v>
                </c:pt>
                <c:pt idx="4">
                  <c:v>0.06</c:v>
                </c:pt>
                <c:pt idx="5">
                  <c:v>28.29</c:v>
                </c:pt>
              </c:numCache>
            </c:numRef>
          </c:val>
          <c:extLst xmlns:c16r2="http://schemas.microsoft.com/office/drawing/2015/06/chart">
            <c:ext xmlns:c16="http://schemas.microsoft.com/office/drawing/2014/chart" uri="{C3380CC4-5D6E-409C-BE32-E72D297353CC}">
              <c16:uniqueId val="{00000002-6B00-4AB4-8F59-51E409BA2BC6}"/>
            </c:ext>
          </c:extLst>
        </c:ser>
        <c:dLbls>
          <c:showLegendKey val="0"/>
          <c:showVal val="0"/>
          <c:showCatName val="0"/>
          <c:showSerName val="0"/>
          <c:showPercent val="0"/>
          <c:showBubbleSize val="0"/>
        </c:dLbls>
        <c:gapWidth val="80"/>
        <c:axId val="-1735943696"/>
        <c:axId val="-1735938800"/>
      </c:barChart>
      <c:catAx>
        <c:axId val="-1735943696"/>
        <c:scaling>
          <c:orientation val="maxMin"/>
        </c:scaling>
        <c:delete val="0"/>
        <c:axPos val="l"/>
        <c:numFmt formatCode="General" sourceLinked="1"/>
        <c:majorTickMark val="out"/>
        <c:minorTickMark val="none"/>
        <c:tickLblPos val="nextTo"/>
        <c:txPr>
          <a:bodyPr/>
          <a:lstStyle/>
          <a:p>
            <a:pPr>
              <a:defRPr sz="1100" b="1"/>
            </a:pPr>
            <a:endParaRPr lang="pt-BR"/>
          </a:p>
        </c:txPr>
        <c:crossAx val="-1735938800"/>
        <c:crosses val="autoZero"/>
        <c:auto val="1"/>
        <c:lblAlgn val="ctr"/>
        <c:lblOffset val="100"/>
        <c:noMultiLvlLbl val="0"/>
      </c:catAx>
      <c:valAx>
        <c:axId val="-1735938800"/>
        <c:scaling>
          <c:orientation val="minMax"/>
          <c:max val="100"/>
          <c:min val="0"/>
        </c:scaling>
        <c:delete val="1"/>
        <c:axPos val="t"/>
        <c:numFmt formatCode="0&quot;%&quot;" sourceLinked="1"/>
        <c:majorTickMark val="out"/>
        <c:minorTickMark val="none"/>
        <c:tickLblPos val="nextTo"/>
        <c:crossAx val="-173594369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8880649945128278"/>
          <c:y val="4.2457386095981042E-2"/>
          <c:w val="0.71119354150659864"/>
          <c:h val="0.91508522780803792"/>
        </c:manualLayout>
      </c:layout>
      <c:barChart>
        <c:barDir val="bar"/>
        <c:grouping val="stacked"/>
        <c:varyColors val="0"/>
        <c:ser>
          <c:idx val="0"/>
          <c:order val="0"/>
          <c:tx>
            <c:strRef>
              <c:f>Planilha1!$B$1</c:f>
              <c:strCache>
                <c:ptCount val="1"/>
                <c:pt idx="0">
                  <c:v>CONHECIMENTO ESPONTÂNEO</c:v>
                </c:pt>
              </c:strCache>
            </c:strRef>
          </c:tx>
          <c:spPr>
            <a:solidFill>
              <a:srgbClr val="0070C0"/>
            </a:solidFill>
            <a:ln>
              <a:noFill/>
            </a:ln>
            <a:effectLst/>
          </c:spPr>
          <c:invertIfNegative val="0"/>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Planilha1!$B$2:$B$10</c:f>
              <c:numCache>
                <c:formatCode>0"%"</c:formatCode>
                <c:ptCount val="9"/>
                <c:pt idx="0">
                  <c:v>17.350000000000001</c:v>
                </c:pt>
                <c:pt idx="1">
                  <c:v>13.64</c:v>
                </c:pt>
                <c:pt idx="2">
                  <c:v>10.18</c:v>
                </c:pt>
                <c:pt idx="3">
                  <c:v>8.73</c:v>
                </c:pt>
                <c:pt idx="4">
                  <c:v>7.52</c:v>
                </c:pt>
                <c:pt idx="5">
                  <c:v>6.78</c:v>
                </c:pt>
                <c:pt idx="6">
                  <c:v>5.91</c:v>
                </c:pt>
                <c:pt idx="7">
                  <c:v>1.72</c:v>
                </c:pt>
                <c:pt idx="8">
                  <c:v>56.86</c:v>
                </c:pt>
              </c:numCache>
            </c:numRef>
          </c:val>
          <c:extLst xmlns:c16r2="http://schemas.microsoft.com/office/drawing/2015/06/chart">
            <c:ext xmlns:c16="http://schemas.microsoft.com/office/drawing/2014/chart" uri="{C3380CC4-5D6E-409C-BE32-E72D297353CC}">
              <c16:uniqueId val="{00000000-E3B7-4FD0-945D-A53DFB9088EF}"/>
            </c:ext>
          </c:extLst>
        </c:ser>
        <c:ser>
          <c:idx val="1"/>
          <c:order val="1"/>
          <c:tx>
            <c:strRef>
              <c:f>Planilha1!$C$1</c:f>
              <c:strCache>
                <c:ptCount val="1"/>
                <c:pt idx="0">
                  <c:v>Coluna1</c:v>
                </c:pt>
              </c:strCache>
            </c:strRef>
          </c:tx>
          <c:spPr>
            <a:solidFill>
              <a:srgbClr val="F0F2F6"/>
            </a:solidFill>
            <a:ln>
              <a:noFill/>
            </a:ln>
            <a:effectLst/>
          </c:spPr>
          <c:invertIfNegative val="0"/>
          <c:dLbls>
            <c:dLbl>
              <c:idx val="0"/>
              <c:tx>
                <c:rich>
                  <a:bodyPr/>
                  <a:lstStyle/>
                  <a:p>
                    <a:fld id="{5EFBD2C9-F10B-46AA-8C4D-2D657808DD4C}"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8-E3B7-4FD0-945D-A53DFB9088EF}"/>
                </c:ext>
                <c:ext xmlns:c15="http://schemas.microsoft.com/office/drawing/2012/chart" uri="{CE6537A1-D6FC-4f65-9D91-7224C49458BB}">
                  <c15:dlblFieldTable/>
                  <c15:showDataLabelsRange val="1"/>
                </c:ext>
              </c:extLst>
            </c:dLbl>
            <c:dLbl>
              <c:idx val="1"/>
              <c:tx>
                <c:rich>
                  <a:bodyPr/>
                  <a:lstStyle/>
                  <a:p>
                    <a:fld id="{BD21B551-161D-4824-A24B-6E2FBE7DB0E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A7C271D-B497-4FC1-BFB0-55CA75CFA32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D4AD02FC-8B30-4A05-832F-D8D1018B335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4E7A96DC-102B-4123-91F9-753AB2087FC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3A253A0-65E2-4074-87E8-3BD8A3B1D03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46A4A4C-642D-4A0D-A6D0-0430E7F49A2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35EDB8F-A5C3-454F-8ACD-4A8B13932D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A9AF2E23-1FF9-4024-9711-C71B4B83CD5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Planilha1!$C$2:$C$10</c:f>
              <c:numCache>
                <c:formatCode>0</c:formatCode>
                <c:ptCount val="9"/>
                <c:pt idx="0">
                  <c:v>82.65</c:v>
                </c:pt>
                <c:pt idx="1">
                  <c:v>86.36</c:v>
                </c:pt>
                <c:pt idx="2">
                  <c:v>89.82</c:v>
                </c:pt>
                <c:pt idx="3">
                  <c:v>91.27</c:v>
                </c:pt>
                <c:pt idx="4">
                  <c:v>92.48</c:v>
                </c:pt>
                <c:pt idx="5">
                  <c:v>93.22</c:v>
                </c:pt>
                <c:pt idx="6">
                  <c:v>94.09</c:v>
                </c:pt>
                <c:pt idx="7">
                  <c:v>98.28</c:v>
                </c:pt>
                <c:pt idx="8">
                  <c:v>43.14</c:v>
                </c:pt>
              </c:numCache>
            </c:numRef>
          </c:val>
          <c:extLst xmlns:c16r2="http://schemas.microsoft.com/office/drawing/2015/06/chart">
            <c:ext xmlns:c16="http://schemas.microsoft.com/office/drawing/2014/chart" uri="{C3380CC4-5D6E-409C-BE32-E72D297353CC}">
              <c16:uniqueId val="{00000001-E3B7-4FD0-945D-A53DFB9088EF}"/>
            </c:ext>
            <c:ext xmlns:c15="http://schemas.microsoft.com/office/drawing/2012/chart" uri="{02D57815-91ED-43cb-92C2-25804820EDAC}">
              <c15:datalabelsRange>
                <c15:f>Planilha1!$B$2:$B$10</c15:f>
                <c15:dlblRangeCache>
                  <c:ptCount val="9"/>
                  <c:pt idx="0">
                    <c:v>17%</c:v>
                  </c:pt>
                  <c:pt idx="1">
                    <c:v>14%</c:v>
                  </c:pt>
                  <c:pt idx="2">
                    <c:v>10%</c:v>
                  </c:pt>
                  <c:pt idx="3">
                    <c:v>9%</c:v>
                  </c:pt>
                  <c:pt idx="4">
                    <c:v>8%</c:v>
                  </c:pt>
                  <c:pt idx="5">
                    <c:v>7%</c:v>
                  </c:pt>
                  <c:pt idx="6">
                    <c:v>6%</c:v>
                  </c:pt>
                  <c:pt idx="7">
                    <c:v>2%</c:v>
                  </c:pt>
                  <c:pt idx="8">
                    <c:v>57%</c:v>
                  </c:pt>
                </c15:dlblRangeCache>
              </c15:datalabelsRange>
            </c:ext>
          </c:extLst>
        </c:ser>
        <c:ser>
          <c:idx val="2"/>
          <c:order val="2"/>
          <c:tx>
            <c:strRef>
              <c:f>Planilha1!$D$1</c:f>
              <c:strCache>
                <c:ptCount val="1"/>
                <c:pt idx="0">
                  <c:v>CONHECIMENTO GERAL</c:v>
                </c:pt>
              </c:strCache>
            </c:strRef>
          </c:tx>
          <c:spPr>
            <a:solidFill>
              <a:srgbClr val="0070C0"/>
            </a:solidFill>
            <a:ln>
              <a:noFill/>
            </a:ln>
            <a:effectLst/>
          </c:spPr>
          <c:invertIfNegative val="0"/>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Planilha1!$D$2:$D$10</c:f>
              <c:numCache>
                <c:formatCode>0"%"</c:formatCode>
                <c:ptCount val="9"/>
                <c:pt idx="0">
                  <c:v>81.569999999999993</c:v>
                </c:pt>
                <c:pt idx="1">
                  <c:v>41.28</c:v>
                </c:pt>
                <c:pt idx="2">
                  <c:v>69.41</c:v>
                </c:pt>
                <c:pt idx="3">
                  <c:v>63.06</c:v>
                </c:pt>
                <c:pt idx="4">
                  <c:v>66.37</c:v>
                </c:pt>
                <c:pt idx="5">
                  <c:v>78.69</c:v>
                </c:pt>
                <c:pt idx="6">
                  <c:v>40.93</c:v>
                </c:pt>
                <c:pt idx="7">
                  <c:v>57.53</c:v>
                </c:pt>
                <c:pt idx="8">
                  <c:v>4.2699999999999996</c:v>
                </c:pt>
              </c:numCache>
            </c:numRef>
          </c:val>
          <c:extLst xmlns:c16r2="http://schemas.microsoft.com/office/drawing/2015/06/chart">
            <c:ext xmlns:c16="http://schemas.microsoft.com/office/drawing/2014/chart" uri="{C3380CC4-5D6E-409C-BE32-E72D297353CC}">
              <c16:uniqueId val="{00000002-E3B7-4FD0-945D-A53DFB9088EF}"/>
            </c:ext>
          </c:extLst>
        </c:ser>
        <c:ser>
          <c:idx val="3"/>
          <c:order val="3"/>
          <c:tx>
            <c:strRef>
              <c:f>Planilha1!$E$1</c:f>
              <c:strCache>
                <c:ptCount val="1"/>
                <c:pt idx="0">
                  <c:v>Coluna2</c:v>
                </c:pt>
              </c:strCache>
            </c:strRef>
          </c:tx>
          <c:spPr>
            <a:solidFill>
              <a:srgbClr val="F0F2F6"/>
            </a:solidFill>
            <a:ln>
              <a:noFill/>
            </a:ln>
            <a:effectLst/>
          </c:spPr>
          <c:invertIfNegative val="0"/>
          <c:dLbls>
            <c:dLbl>
              <c:idx val="0"/>
              <c:tx>
                <c:rich>
                  <a:bodyPr/>
                  <a:lstStyle/>
                  <a:p>
                    <a:fld id="{C78B5291-6BA4-4DF4-A3CF-29504D228D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AB832C79-3AED-4AE3-AB94-27061C4CB4B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94687E44-3A25-42B4-B45A-45ED77DC508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107FA18-1876-4F69-B032-665E32C1130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916EFD51-6D53-44C0-A633-838DEF1ADAF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71C67650-008A-4F5E-83E0-49CD91AFC31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2E36DB0-0497-4AEB-AA02-362537F562D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BA2D69DB-6729-4665-B28E-63F8759DDBC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3BBD7E7-CEC3-4C15-8B08-48B7CD4D420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Planilha1!$E$2:$E$10</c:f>
              <c:numCache>
                <c:formatCode>0</c:formatCode>
                <c:ptCount val="9"/>
                <c:pt idx="0">
                  <c:v>18.430000000000007</c:v>
                </c:pt>
                <c:pt idx="1">
                  <c:v>58.72</c:v>
                </c:pt>
                <c:pt idx="2">
                  <c:v>30.590000000000003</c:v>
                </c:pt>
                <c:pt idx="3">
                  <c:v>36.94</c:v>
                </c:pt>
                <c:pt idx="4">
                  <c:v>33.629999999999995</c:v>
                </c:pt>
                <c:pt idx="5">
                  <c:v>21.310000000000002</c:v>
                </c:pt>
                <c:pt idx="6">
                  <c:v>59.07</c:v>
                </c:pt>
                <c:pt idx="7">
                  <c:v>42.47</c:v>
                </c:pt>
                <c:pt idx="8">
                  <c:v>95.73</c:v>
                </c:pt>
              </c:numCache>
            </c:numRef>
          </c:val>
          <c:extLst xmlns:c16r2="http://schemas.microsoft.com/office/drawing/2015/06/chart">
            <c:ext xmlns:c16="http://schemas.microsoft.com/office/drawing/2014/chart" uri="{C3380CC4-5D6E-409C-BE32-E72D297353CC}">
              <c16:uniqueId val="{00000003-E3B7-4FD0-945D-A53DFB9088EF}"/>
            </c:ext>
            <c:ext xmlns:c15="http://schemas.microsoft.com/office/drawing/2012/chart" uri="{02D57815-91ED-43cb-92C2-25804820EDAC}">
              <c15:datalabelsRange>
                <c15:f>Planilha1!$D$2:$D$10</c15:f>
                <c15:dlblRangeCache>
                  <c:ptCount val="9"/>
                  <c:pt idx="0">
                    <c:v>82%</c:v>
                  </c:pt>
                  <c:pt idx="1">
                    <c:v>41%</c:v>
                  </c:pt>
                  <c:pt idx="2">
                    <c:v>69%</c:v>
                  </c:pt>
                  <c:pt idx="3">
                    <c:v>63%</c:v>
                  </c:pt>
                  <c:pt idx="4">
                    <c:v>66%</c:v>
                  </c:pt>
                  <c:pt idx="5">
                    <c:v>79%</c:v>
                  </c:pt>
                  <c:pt idx="6">
                    <c:v>41%</c:v>
                  </c:pt>
                  <c:pt idx="7">
                    <c:v>58%</c:v>
                  </c:pt>
                  <c:pt idx="8">
                    <c:v>4%</c:v>
                  </c:pt>
                </c15:dlblRangeCache>
              </c15:datalabelsRange>
            </c:ext>
          </c:extLst>
        </c:ser>
        <c:ser>
          <c:idx val="4"/>
          <c:order val="4"/>
          <c:tx>
            <c:strRef>
              <c:f>Planilha1!$F$1</c:f>
              <c:strCache>
                <c:ptCount val="1"/>
                <c:pt idx="0">
                  <c:v>UTILIZAÇÃO</c:v>
                </c:pt>
              </c:strCache>
            </c:strRef>
          </c:tx>
          <c:spPr>
            <a:solidFill>
              <a:srgbClr val="0070C0"/>
            </a:solidFill>
            <a:ln>
              <a:noFill/>
            </a:ln>
            <a:effectLst/>
          </c:spPr>
          <c:invertIfNegative val="0"/>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Planilha1!$F$2:$F$10</c:f>
              <c:numCache>
                <c:formatCode>0"%"</c:formatCode>
                <c:ptCount val="9"/>
                <c:pt idx="0">
                  <c:v>21.91</c:v>
                </c:pt>
                <c:pt idx="1">
                  <c:v>7.23</c:v>
                </c:pt>
                <c:pt idx="2">
                  <c:v>2.2200000000000002</c:v>
                </c:pt>
                <c:pt idx="3">
                  <c:v>5.17</c:v>
                </c:pt>
                <c:pt idx="4">
                  <c:v>3.98</c:v>
                </c:pt>
                <c:pt idx="5">
                  <c:v>3.48</c:v>
                </c:pt>
                <c:pt idx="6">
                  <c:v>2.04</c:v>
                </c:pt>
                <c:pt idx="7">
                  <c:v>1.76</c:v>
                </c:pt>
                <c:pt idx="8">
                  <c:v>55.01</c:v>
                </c:pt>
              </c:numCache>
            </c:numRef>
          </c:val>
          <c:extLst xmlns:c16r2="http://schemas.microsoft.com/office/drawing/2015/06/chart">
            <c:ext xmlns:c16="http://schemas.microsoft.com/office/drawing/2014/chart" uri="{C3380CC4-5D6E-409C-BE32-E72D297353CC}">
              <c16:uniqueId val="{00000004-E3B7-4FD0-945D-A53DFB9088EF}"/>
            </c:ext>
          </c:extLst>
        </c:ser>
        <c:ser>
          <c:idx val="5"/>
          <c:order val="5"/>
          <c:tx>
            <c:strRef>
              <c:f>Planilha1!$G$1</c:f>
              <c:strCache>
                <c:ptCount val="1"/>
                <c:pt idx="0">
                  <c:v>Coluna3</c:v>
                </c:pt>
              </c:strCache>
            </c:strRef>
          </c:tx>
          <c:spPr>
            <a:solidFill>
              <a:srgbClr val="F0F2F6"/>
            </a:solidFill>
            <a:ln>
              <a:noFill/>
            </a:ln>
            <a:effectLst/>
          </c:spPr>
          <c:invertIfNegative val="0"/>
          <c:dLbls>
            <c:dLbl>
              <c:idx val="0"/>
              <c:tx>
                <c:rich>
                  <a:bodyPr/>
                  <a:lstStyle/>
                  <a:p>
                    <a:fld id="{0C53882C-2F7E-4214-BF43-B846297B8B4E}"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A-E3B7-4FD0-945D-A53DFB9088EF}"/>
                </c:ext>
                <c:ext xmlns:c15="http://schemas.microsoft.com/office/drawing/2012/chart" uri="{CE6537A1-D6FC-4f65-9D91-7224C49458BB}">
                  <c15:dlblFieldTable/>
                  <c15:showDataLabelsRange val="1"/>
                </c:ext>
              </c:extLst>
            </c:dLbl>
            <c:dLbl>
              <c:idx val="1"/>
              <c:tx>
                <c:rich>
                  <a:bodyPr/>
                  <a:lstStyle/>
                  <a:p>
                    <a:fld id="{003B588B-9810-4393-A235-7A10894235B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323861C8-DA78-43E3-9013-817042D638E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AD4221A1-0362-45DC-BA78-3BA62187317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986717E6-1F18-4F91-BFE4-9985C38A617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5EFDF32E-EC4C-4905-A361-81E2C3391B5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E33EAD72-2EDC-46C5-B549-88304809CA6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4A1633CD-5BF1-4030-8BBE-61A35B9A786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75032130-AF1B-41AD-A02E-D1E814B9103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Planilha1!$G$2:$G$10</c:f>
              <c:numCache>
                <c:formatCode>0</c:formatCode>
                <c:ptCount val="9"/>
                <c:pt idx="0">
                  <c:v>78.09</c:v>
                </c:pt>
                <c:pt idx="1">
                  <c:v>92.77</c:v>
                </c:pt>
                <c:pt idx="2">
                  <c:v>97.78</c:v>
                </c:pt>
                <c:pt idx="3">
                  <c:v>94.83</c:v>
                </c:pt>
                <c:pt idx="4">
                  <c:v>96.02</c:v>
                </c:pt>
                <c:pt idx="5">
                  <c:v>96.52</c:v>
                </c:pt>
                <c:pt idx="6">
                  <c:v>97.96</c:v>
                </c:pt>
                <c:pt idx="7">
                  <c:v>98.24</c:v>
                </c:pt>
                <c:pt idx="8">
                  <c:v>44.99</c:v>
                </c:pt>
              </c:numCache>
            </c:numRef>
          </c:val>
          <c:extLst xmlns:c16r2="http://schemas.microsoft.com/office/drawing/2015/06/chart">
            <c:ext xmlns:c16="http://schemas.microsoft.com/office/drawing/2014/chart" uri="{C3380CC4-5D6E-409C-BE32-E72D297353CC}">
              <c16:uniqueId val="{00000005-E3B7-4FD0-945D-A53DFB9088EF}"/>
            </c:ext>
            <c:ext xmlns:c15="http://schemas.microsoft.com/office/drawing/2012/chart" uri="{02D57815-91ED-43cb-92C2-25804820EDAC}">
              <c15:datalabelsRange>
                <c15:f>Planilha1!$F$2:$F$10</c15:f>
                <c15:dlblRangeCache>
                  <c:ptCount val="9"/>
                  <c:pt idx="0">
                    <c:v>22%</c:v>
                  </c:pt>
                  <c:pt idx="1">
                    <c:v>7%</c:v>
                  </c:pt>
                  <c:pt idx="2">
                    <c:v>2%</c:v>
                  </c:pt>
                  <c:pt idx="3">
                    <c:v>5%</c:v>
                  </c:pt>
                  <c:pt idx="4">
                    <c:v>4%</c:v>
                  </c:pt>
                  <c:pt idx="5">
                    <c:v>3%</c:v>
                  </c:pt>
                  <c:pt idx="6">
                    <c:v>2%</c:v>
                  </c:pt>
                  <c:pt idx="7">
                    <c:v>2%</c:v>
                  </c:pt>
                  <c:pt idx="8">
                    <c:v>55%</c:v>
                  </c:pt>
                </c15:dlblRangeCache>
              </c15:datalabelsRange>
            </c:ext>
          </c:extLst>
        </c:ser>
        <c:ser>
          <c:idx val="6"/>
          <c:order val="6"/>
          <c:tx>
            <c:strRef>
              <c:f>Planilha1!$H$1</c:f>
              <c:strCache>
                <c:ptCount val="1"/>
                <c:pt idx="0">
                  <c:v>PRETENDE UTILIZAR OU CONTINUAR UTILIZANDO</c:v>
                </c:pt>
              </c:strCache>
            </c:strRef>
          </c:tx>
          <c:spPr>
            <a:solidFill>
              <a:srgbClr val="0070C0"/>
            </a:solidFill>
            <a:ln>
              <a:noFill/>
            </a:ln>
            <a:effectLst/>
          </c:spPr>
          <c:invertIfNegative val="0"/>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Planilha1!$H$2:$H$10</c:f>
              <c:numCache>
                <c:formatCode>0"%"</c:formatCode>
                <c:ptCount val="9"/>
                <c:pt idx="0">
                  <c:v>20.420000000000002</c:v>
                </c:pt>
                <c:pt idx="1">
                  <c:v>7.07</c:v>
                </c:pt>
                <c:pt idx="2">
                  <c:v>4.47</c:v>
                </c:pt>
                <c:pt idx="3">
                  <c:v>6.48</c:v>
                </c:pt>
                <c:pt idx="4">
                  <c:v>6.06</c:v>
                </c:pt>
                <c:pt idx="5">
                  <c:v>13.44</c:v>
                </c:pt>
                <c:pt idx="6">
                  <c:v>3.42</c:v>
                </c:pt>
                <c:pt idx="7">
                  <c:v>2.31</c:v>
                </c:pt>
                <c:pt idx="8">
                  <c:v>40.83</c:v>
                </c:pt>
              </c:numCache>
            </c:numRef>
          </c:val>
          <c:extLst xmlns:c16r2="http://schemas.microsoft.com/office/drawing/2015/06/chart">
            <c:ext xmlns:c16="http://schemas.microsoft.com/office/drawing/2014/chart" uri="{C3380CC4-5D6E-409C-BE32-E72D297353CC}">
              <c16:uniqueId val="{00000006-E3B7-4FD0-945D-A53DFB9088EF}"/>
            </c:ext>
          </c:extLst>
        </c:ser>
        <c:ser>
          <c:idx val="7"/>
          <c:order val="7"/>
          <c:tx>
            <c:strRef>
              <c:f>Planilha1!$I$1</c:f>
              <c:strCache>
                <c:ptCount val="1"/>
                <c:pt idx="0">
                  <c:v>Coluna4</c:v>
                </c:pt>
              </c:strCache>
            </c:strRef>
          </c:tx>
          <c:spPr>
            <a:solidFill>
              <a:srgbClr val="F0F2F6"/>
            </a:solidFill>
            <a:ln>
              <a:noFill/>
            </a:ln>
            <a:effectLst/>
          </c:spPr>
          <c:invertIfNegative val="0"/>
          <c:dLbls>
            <c:dLbl>
              <c:idx val="0"/>
              <c:tx>
                <c:rich>
                  <a:bodyPr/>
                  <a:lstStyle/>
                  <a:p>
                    <a:fld id="{2159F99D-54AD-45A7-81A2-C3EF9089E12F}"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3-E3B7-4FD0-945D-A53DFB9088EF}"/>
                </c:ext>
                <c:ext xmlns:c15="http://schemas.microsoft.com/office/drawing/2012/chart" uri="{CE6537A1-D6FC-4f65-9D91-7224C49458BB}">
                  <c15:dlblFieldTable/>
                  <c15:showDataLabelsRange val="1"/>
                </c:ext>
              </c:extLst>
            </c:dLbl>
            <c:dLbl>
              <c:idx val="1"/>
              <c:tx>
                <c:rich>
                  <a:bodyPr/>
                  <a:lstStyle/>
                  <a:p>
                    <a:fld id="{4E42FFC4-2B7F-4D4D-9766-BF0DF5A30E4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1B8F77DF-8F7A-4EA5-8BF2-C5C250CEF2B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29DC0910-C27F-4717-A32E-AD4AE13DA37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01315F7C-B7EA-4AD2-B4C1-AE39D7A3FD5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15191FA-87F3-4259-B7E2-F28A09C21CB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C286A58-AA7F-469F-AC26-51BA8E4B3DF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BA1054F9-D30E-413E-97F4-F16359983BB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560D67F6-48FD-44BE-9176-C5C26340770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Caderneta de poupança</c:v>
                </c:pt>
                <c:pt idx="1">
                  <c:v>Títulos privados</c:v>
                </c:pt>
                <c:pt idx="2">
                  <c:v>Ações na bolsa de valores</c:v>
                </c:pt>
                <c:pt idx="3">
                  <c:v>Fundos de investimentos</c:v>
                </c:pt>
                <c:pt idx="4">
                  <c:v>Moedas digitais / criptomoedas</c:v>
                </c:pt>
                <c:pt idx="5">
                  <c:v>Compra e venda de imóveis</c:v>
                </c:pt>
                <c:pt idx="6">
                  <c:v>Títulos públicos</c:v>
                </c:pt>
                <c:pt idx="7">
                  <c:v>Plano de previdência privada</c:v>
                </c:pt>
                <c:pt idx="8">
                  <c:v>NÃO conhece/ não utiliza/ não pretende utilizar</c:v>
                </c:pt>
              </c:strCache>
            </c:strRef>
          </c:cat>
          <c:val>
            <c:numRef>
              <c:f>Planilha1!$I$2:$I$10</c:f>
              <c:numCache>
                <c:formatCode>0</c:formatCode>
                <c:ptCount val="9"/>
                <c:pt idx="0">
                  <c:v>79.58</c:v>
                </c:pt>
                <c:pt idx="1">
                  <c:v>92.93</c:v>
                </c:pt>
                <c:pt idx="2">
                  <c:v>95.53</c:v>
                </c:pt>
                <c:pt idx="3">
                  <c:v>93.52</c:v>
                </c:pt>
                <c:pt idx="4">
                  <c:v>93.94</c:v>
                </c:pt>
                <c:pt idx="5">
                  <c:v>86.56</c:v>
                </c:pt>
                <c:pt idx="6">
                  <c:v>96.58</c:v>
                </c:pt>
                <c:pt idx="7">
                  <c:v>97.69</c:v>
                </c:pt>
                <c:pt idx="8">
                  <c:v>59.17</c:v>
                </c:pt>
              </c:numCache>
            </c:numRef>
          </c:val>
          <c:extLst xmlns:c16r2="http://schemas.microsoft.com/office/drawing/2015/06/chart">
            <c:ext xmlns:c16="http://schemas.microsoft.com/office/drawing/2014/chart" uri="{C3380CC4-5D6E-409C-BE32-E72D297353CC}">
              <c16:uniqueId val="{00000007-E3B7-4FD0-945D-A53DFB9088EF}"/>
            </c:ext>
            <c:ext xmlns:c15="http://schemas.microsoft.com/office/drawing/2012/chart" uri="{02D57815-91ED-43cb-92C2-25804820EDAC}">
              <c15:datalabelsRange>
                <c15:f>Planilha1!$H$2:$H$10</c15:f>
                <c15:dlblRangeCache>
                  <c:ptCount val="9"/>
                  <c:pt idx="0">
                    <c:v>20%</c:v>
                  </c:pt>
                  <c:pt idx="1">
                    <c:v>7%</c:v>
                  </c:pt>
                  <c:pt idx="2">
                    <c:v>4%</c:v>
                  </c:pt>
                  <c:pt idx="3">
                    <c:v>6%</c:v>
                  </c:pt>
                  <c:pt idx="4">
                    <c:v>6%</c:v>
                  </c:pt>
                  <c:pt idx="5">
                    <c:v>13%</c:v>
                  </c:pt>
                  <c:pt idx="6">
                    <c:v>3%</c:v>
                  </c:pt>
                  <c:pt idx="7">
                    <c:v>2%</c:v>
                  </c:pt>
                  <c:pt idx="8">
                    <c:v>41%</c:v>
                  </c:pt>
                </c15:dlblRangeCache>
              </c15:datalabelsRange>
            </c:ext>
          </c:extLst>
        </c:ser>
        <c:dLbls>
          <c:showLegendKey val="0"/>
          <c:showVal val="0"/>
          <c:showCatName val="0"/>
          <c:showSerName val="0"/>
          <c:showPercent val="0"/>
          <c:showBubbleSize val="0"/>
        </c:dLbls>
        <c:gapWidth val="50"/>
        <c:overlap val="100"/>
        <c:axId val="-1735943152"/>
        <c:axId val="-1735948592"/>
      </c:barChart>
      <c:catAx>
        <c:axId val="-1735943152"/>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35948592"/>
        <c:crosses val="autoZero"/>
        <c:auto val="1"/>
        <c:lblAlgn val="ctr"/>
        <c:lblOffset val="100"/>
        <c:noMultiLvlLbl val="0"/>
      </c:catAx>
      <c:valAx>
        <c:axId val="-1735948592"/>
        <c:scaling>
          <c:orientation val="minMax"/>
          <c:max val="4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none"/>
        <c:minorTickMark val="none"/>
        <c:tickLblPos val="nextTo"/>
        <c:crossAx val="-1735943152"/>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Planilha1!$B$2:$B$11</c:f>
              <c:numCache>
                <c:formatCode>0</c:formatCode>
                <c:ptCount val="9"/>
                <c:pt idx="0">
                  <c:v>11</c:v>
                </c:pt>
                <c:pt idx="1">
                  <c:v>6</c:v>
                </c:pt>
                <c:pt idx="2">
                  <c:v>10</c:v>
                </c:pt>
                <c:pt idx="3">
                  <c:v>6</c:v>
                </c:pt>
                <c:pt idx="4" formatCode="General">
                  <c:v>5</c:v>
                </c:pt>
                <c:pt idx="5" formatCode="General">
                  <c:v>3</c:v>
                </c:pt>
                <c:pt idx="6">
                  <c:v>6</c:v>
                </c:pt>
                <c:pt idx="7" formatCode="General">
                  <c:v>2</c:v>
                </c:pt>
                <c:pt idx="8" formatCode="###0">
                  <c:v>72</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Planilha1!$C$2:$C$11</c:f>
              <c:numCache>
                <c:formatCode>0</c:formatCode>
                <c:ptCount val="9"/>
                <c:pt idx="0">
                  <c:v>20</c:v>
                </c:pt>
                <c:pt idx="1">
                  <c:v>9</c:v>
                </c:pt>
                <c:pt idx="2">
                  <c:v>13</c:v>
                </c:pt>
                <c:pt idx="3">
                  <c:v>9</c:v>
                </c:pt>
                <c:pt idx="4" formatCode="General">
                  <c:v>6</c:v>
                </c:pt>
                <c:pt idx="5" formatCode="General">
                  <c:v>5</c:v>
                </c:pt>
                <c:pt idx="6">
                  <c:v>7</c:v>
                </c:pt>
                <c:pt idx="7" formatCode="General">
                  <c:v>3</c:v>
                </c:pt>
                <c:pt idx="8">
                  <c:v>60</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Planilha1!$D$2:$D$11</c:f>
              <c:numCache>
                <c:formatCode>0</c:formatCode>
                <c:ptCount val="9"/>
                <c:pt idx="0">
                  <c:v>22</c:v>
                </c:pt>
                <c:pt idx="1">
                  <c:v>10</c:v>
                </c:pt>
                <c:pt idx="2">
                  <c:v>11</c:v>
                </c:pt>
                <c:pt idx="3">
                  <c:v>10</c:v>
                </c:pt>
                <c:pt idx="4" formatCode="General">
                  <c:v>7</c:v>
                </c:pt>
                <c:pt idx="5" formatCode="General">
                  <c:v>5</c:v>
                </c:pt>
                <c:pt idx="6">
                  <c:v>7</c:v>
                </c:pt>
                <c:pt idx="7" formatCode="General">
                  <c:v>2</c:v>
                </c:pt>
                <c:pt idx="8" formatCode="General">
                  <c:v>59</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Planilha1!$E$2:$E$11</c:f>
              <c:numCache>
                <c:formatCode>0</c:formatCode>
                <c:ptCount val="9"/>
                <c:pt idx="0">
                  <c:v>15.52</c:v>
                </c:pt>
                <c:pt idx="1">
                  <c:v>12.12</c:v>
                </c:pt>
                <c:pt idx="2">
                  <c:v>11.3</c:v>
                </c:pt>
                <c:pt idx="3">
                  <c:v>9.14</c:v>
                </c:pt>
                <c:pt idx="4">
                  <c:v>7.37</c:v>
                </c:pt>
                <c:pt idx="5">
                  <c:v>6.24</c:v>
                </c:pt>
                <c:pt idx="6">
                  <c:v>6.91</c:v>
                </c:pt>
                <c:pt idx="7">
                  <c:v>2.2799999999999998</c:v>
                </c:pt>
                <c:pt idx="8">
                  <c:v>62.620000000000005</c:v>
                </c:pt>
              </c:numCache>
            </c:numRef>
          </c:val>
          <c:extLst xmlns:c16r2="http://schemas.microsoft.com/office/drawing/2015/06/chart">
            <c:ext xmlns:c16="http://schemas.microsoft.com/office/drawing/2014/chart" uri="{C3380CC4-5D6E-409C-BE32-E72D297353CC}">
              <c16:uniqueId val="{00000000-671E-41E3-8A37-D35E595B5DB0}"/>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05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Planilha1!$F$2:$F$11</c:f>
              <c:numCache>
                <c:formatCode>0</c:formatCode>
                <c:ptCount val="9"/>
                <c:pt idx="0">
                  <c:v>17.350000000000001</c:v>
                </c:pt>
                <c:pt idx="1">
                  <c:v>13.64</c:v>
                </c:pt>
                <c:pt idx="2">
                  <c:v>10.18</c:v>
                </c:pt>
                <c:pt idx="3">
                  <c:v>8.73</c:v>
                </c:pt>
                <c:pt idx="4">
                  <c:v>7.52</c:v>
                </c:pt>
                <c:pt idx="5">
                  <c:v>6.78</c:v>
                </c:pt>
                <c:pt idx="6">
                  <c:v>5.91</c:v>
                </c:pt>
                <c:pt idx="7">
                  <c:v>1.72</c:v>
                </c:pt>
                <c:pt idx="8">
                  <c:v>56.86</c:v>
                </c:pt>
              </c:numCache>
            </c:numRef>
          </c:val>
          <c:extLst xmlns:c16r2="http://schemas.microsoft.com/office/drawing/2015/06/chart">
            <c:ext xmlns:c16="http://schemas.microsoft.com/office/drawing/2014/chart" uri="{C3380CC4-5D6E-409C-BE32-E72D297353CC}">
              <c16:uniqueId val="{00000000-7837-4FD5-B9DD-8AB3DBD406C2}"/>
            </c:ext>
          </c:extLst>
        </c:ser>
        <c:dLbls>
          <c:dLblPos val="outEnd"/>
          <c:showLegendKey val="0"/>
          <c:showVal val="1"/>
          <c:showCatName val="0"/>
          <c:showSerName val="0"/>
          <c:showPercent val="0"/>
          <c:showBubbleSize val="0"/>
        </c:dLbls>
        <c:gapWidth val="219"/>
        <c:axId val="-1735940432"/>
        <c:axId val="-1735942608"/>
      </c:barChart>
      <c:catAx>
        <c:axId val="-17359404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42608"/>
        <c:crosses val="autoZero"/>
        <c:auto val="1"/>
        <c:lblAlgn val="ctr"/>
        <c:lblOffset val="100"/>
        <c:noMultiLvlLbl val="0"/>
      </c:catAx>
      <c:valAx>
        <c:axId val="-1735942608"/>
        <c:scaling>
          <c:orientation val="minMax"/>
          <c:max val="120"/>
          <c:min val="0"/>
        </c:scaling>
        <c:delete val="1"/>
        <c:axPos val="l"/>
        <c:numFmt formatCode="0" sourceLinked="1"/>
        <c:majorTickMark val="none"/>
        <c:minorTickMark val="none"/>
        <c:tickLblPos val="nextTo"/>
        <c:crossAx val="-173594043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5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Planilha1!$B$2:$B$11</c:f>
              <c:numCache>
                <c:formatCode>0"%"</c:formatCode>
                <c:ptCount val="9"/>
                <c:pt idx="0">
                  <c:v>17.350000000000001</c:v>
                </c:pt>
                <c:pt idx="1">
                  <c:v>13.64</c:v>
                </c:pt>
                <c:pt idx="2">
                  <c:v>10.18</c:v>
                </c:pt>
                <c:pt idx="3">
                  <c:v>8.73</c:v>
                </c:pt>
                <c:pt idx="4">
                  <c:v>7.52</c:v>
                </c:pt>
                <c:pt idx="5">
                  <c:v>6.78</c:v>
                </c:pt>
                <c:pt idx="6">
                  <c:v>5.91</c:v>
                </c:pt>
                <c:pt idx="7" formatCode="0">
                  <c:v>1.72</c:v>
                </c:pt>
                <c:pt idx="8">
                  <c:v>56.86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Planilha1!$C$2:$C$11</c:f>
              <c:numCache>
                <c:formatCode>0"%"</c:formatCode>
                <c:ptCount val="9"/>
                <c:pt idx="0">
                  <c:v>25.88</c:v>
                </c:pt>
                <c:pt idx="1">
                  <c:v>29.35</c:v>
                </c:pt>
                <c:pt idx="2">
                  <c:v>22.03</c:v>
                </c:pt>
                <c:pt idx="3">
                  <c:v>19.93</c:v>
                </c:pt>
                <c:pt idx="4">
                  <c:v>13.97</c:v>
                </c:pt>
                <c:pt idx="5">
                  <c:v>9.73</c:v>
                </c:pt>
                <c:pt idx="6">
                  <c:v>12.2</c:v>
                </c:pt>
                <c:pt idx="7" formatCode="0">
                  <c:v>4.29</c:v>
                </c:pt>
                <c:pt idx="8" formatCode="0">
                  <c:v>31.87</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Planilha1!$D$2:$D$11</c:f>
              <c:numCache>
                <c:formatCode>0"%"</c:formatCode>
                <c:ptCount val="9"/>
                <c:pt idx="0">
                  <c:v>18.48</c:v>
                </c:pt>
                <c:pt idx="1">
                  <c:v>12.06</c:v>
                </c:pt>
                <c:pt idx="2">
                  <c:v>8.4700000000000006</c:v>
                </c:pt>
                <c:pt idx="3">
                  <c:v>7.12</c:v>
                </c:pt>
                <c:pt idx="4">
                  <c:v>7.1</c:v>
                </c:pt>
                <c:pt idx="5">
                  <c:v>7.69</c:v>
                </c:pt>
                <c:pt idx="6">
                  <c:v>5.65</c:v>
                </c:pt>
                <c:pt idx="7" formatCode="0">
                  <c:v>1.26</c:v>
                </c:pt>
                <c:pt idx="8" formatCode="0">
                  <c:v>55.910000000000004</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9"/>
                <c:pt idx="0">
                  <c:v>Caderneta de poupança </c:v>
                </c:pt>
                <c:pt idx="1">
                  <c:v>Títulos privados</c:v>
                </c:pt>
                <c:pt idx="2">
                  <c:v>Ações na bolsa de valores </c:v>
                </c:pt>
                <c:pt idx="3">
                  <c:v>Fundos de investimento</c:v>
                </c:pt>
                <c:pt idx="4">
                  <c:v>Moedas digitais</c:v>
                </c:pt>
                <c:pt idx="5">
                  <c:v>Compra e venda de imóveis/ imobiliário</c:v>
                </c:pt>
                <c:pt idx="6">
                  <c:v>Títulos públicos</c:v>
                </c:pt>
                <c:pt idx="7">
                  <c:v>Plano de previdência privada/ VGBL </c:v>
                </c:pt>
                <c:pt idx="8">
                  <c:v>NÃO CONHECE</c:v>
                </c:pt>
              </c:strCache>
            </c:strRef>
          </c:cat>
          <c:val>
            <c:numRef>
              <c:f>Planilha1!$E$2:$E$11</c:f>
              <c:numCache>
                <c:formatCode>0"%"</c:formatCode>
                <c:ptCount val="9"/>
                <c:pt idx="0">
                  <c:v>8.11</c:v>
                </c:pt>
                <c:pt idx="1">
                  <c:v>2.64</c:v>
                </c:pt>
                <c:pt idx="2">
                  <c:v>2.75</c:v>
                </c:pt>
                <c:pt idx="3">
                  <c:v>1.7</c:v>
                </c:pt>
                <c:pt idx="4">
                  <c:v>2.61</c:v>
                </c:pt>
                <c:pt idx="5">
                  <c:v>2.7</c:v>
                </c:pt>
                <c:pt idx="6">
                  <c:v>0.91</c:v>
                </c:pt>
                <c:pt idx="7" formatCode="0">
                  <c:v>0.27</c:v>
                </c:pt>
                <c:pt idx="8" formatCode="0">
                  <c:v>80.080000000000013</c:v>
                </c:pt>
              </c:numCache>
            </c:numRef>
          </c:val>
          <c:extLst xmlns:c16r2="http://schemas.microsoft.com/office/drawing/2015/06/chart">
            <c:ext xmlns:c16="http://schemas.microsoft.com/office/drawing/2014/chart" uri="{C3380CC4-5D6E-409C-BE32-E72D297353CC}">
              <c16:uniqueId val="{00000000-671E-41E3-8A37-D35E595B5DB0}"/>
            </c:ext>
          </c:extLst>
        </c:ser>
        <c:dLbls>
          <c:dLblPos val="outEnd"/>
          <c:showLegendKey val="0"/>
          <c:showVal val="1"/>
          <c:showCatName val="0"/>
          <c:showSerName val="0"/>
          <c:showPercent val="0"/>
          <c:showBubbleSize val="0"/>
        </c:dLbls>
        <c:gapWidth val="219"/>
        <c:axId val="-1735936080"/>
        <c:axId val="-1735941520"/>
      </c:barChart>
      <c:catAx>
        <c:axId val="-1735936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41520"/>
        <c:crosses val="autoZero"/>
        <c:auto val="1"/>
        <c:lblAlgn val="ctr"/>
        <c:lblOffset val="100"/>
        <c:noMultiLvlLbl val="0"/>
      </c:catAx>
      <c:valAx>
        <c:axId val="-1735941520"/>
        <c:scaling>
          <c:orientation val="minMax"/>
          <c:max val="120"/>
          <c:min val="0"/>
        </c:scaling>
        <c:delete val="1"/>
        <c:axPos val="l"/>
        <c:numFmt formatCode="0&quot;%&quot;" sourceLinked="1"/>
        <c:majorTickMark val="none"/>
        <c:minorTickMark val="none"/>
        <c:tickLblPos val="nextTo"/>
        <c:crossAx val="-173593608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Planilha1!$B$2:$B$12</c:f>
              <c:numCache>
                <c:formatCode>0</c:formatCode>
                <c:ptCount val="11"/>
                <c:pt idx="0">
                  <c:v>83</c:v>
                </c:pt>
                <c:pt idx="1">
                  <c:v>79</c:v>
                </c:pt>
                <c:pt idx="2">
                  <c:v>69</c:v>
                </c:pt>
                <c:pt idx="3" formatCode="###0">
                  <c:v>68</c:v>
                </c:pt>
                <c:pt idx="4" formatCode="###0">
                  <c:v>56</c:v>
                </c:pt>
                <c:pt idx="5" formatCode="###0">
                  <c:v>59</c:v>
                </c:pt>
                <c:pt idx="6" formatCode="###0">
                  <c:v>62</c:v>
                </c:pt>
                <c:pt idx="7" formatCode="###0">
                  <c:v>59</c:v>
                </c:pt>
                <c:pt idx="8" formatCode="###0">
                  <c:v>32</c:v>
                </c:pt>
                <c:pt idx="9" formatCode="###0">
                  <c:v>39</c:v>
                </c:pt>
                <c:pt idx="10" formatCode="###0">
                  <c:v>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Planilha1!$C$2:$C$12</c:f>
              <c:numCache>
                <c:formatCode>0</c:formatCode>
                <c:ptCount val="11"/>
                <c:pt idx="0">
                  <c:v>81</c:v>
                </c:pt>
                <c:pt idx="1">
                  <c:v>78</c:v>
                </c:pt>
                <c:pt idx="2">
                  <c:v>69</c:v>
                </c:pt>
                <c:pt idx="3">
                  <c:v>63</c:v>
                </c:pt>
                <c:pt idx="4">
                  <c:v>60</c:v>
                </c:pt>
                <c:pt idx="5">
                  <c:v>56</c:v>
                </c:pt>
                <c:pt idx="6">
                  <c:v>59</c:v>
                </c:pt>
                <c:pt idx="7">
                  <c:v>57</c:v>
                </c:pt>
                <c:pt idx="8">
                  <c:v>35</c:v>
                </c:pt>
                <c:pt idx="9">
                  <c:v>38</c:v>
                </c:pt>
                <c:pt idx="10">
                  <c:v>5</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Planilha1!$D$2:$D$12</c:f>
              <c:numCache>
                <c:formatCode>0</c:formatCode>
                <c:ptCount val="11"/>
                <c:pt idx="0">
                  <c:v>82</c:v>
                </c:pt>
                <c:pt idx="1">
                  <c:v>80</c:v>
                </c:pt>
                <c:pt idx="2">
                  <c:v>71</c:v>
                </c:pt>
                <c:pt idx="3">
                  <c:v>65.88</c:v>
                </c:pt>
                <c:pt idx="4">
                  <c:v>64.709999999999994</c:v>
                </c:pt>
                <c:pt idx="5">
                  <c:v>58.69</c:v>
                </c:pt>
                <c:pt idx="6">
                  <c:v>61.03</c:v>
                </c:pt>
                <c:pt idx="7">
                  <c:v>58.58</c:v>
                </c:pt>
                <c:pt idx="8">
                  <c:v>37.04</c:v>
                </c:pt>
                <c:pt idx="9">
                  <c:v>39.81</c:v>
                </c:pt>
                <c:pt idx="10" formatCode="General">
                  <c:v>5</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Planilha1!$E$2:$E$12</c:f>
              <c:numCache>
                <c:formatCode>0</c:formatCode>
                <c:ptCount val="11"/>
                <c:pt idx="0">
                  <c:v>80.16</c:v>
                </c:pt>
                <c:pt idx="1">
                  <c:v>73.53</c:v>
                </c:pt>
                <c:pt idx="2">
                  <c:v>65.03</c:v>
                </c:pt>
                <c:pt idx="3">
                  <c:v>61.23</c:v>
                </c:pt>
                <c:pt idx="4">
                  <c:v>61.62</c:v>
                </c:pt>
                <c:pt idx="5">
                  <c:v>58.34</c:v>
                </c:pt>
                <c:pt idx="6">
                  <c:v>55.38</c:v>
                </c:pt>
                <c:pt idx="7">
                  <c:v>53.16</c:v>
                </c:pt>
                <c:pt idx="8">
                  <c:v>37.11</c:v>
                </c:pt>
                <c:pt idx="9">
                  <c:v>38.35</c:v>
                </c:pt>
                <c:pt idx="10">
                  <c:v>6.28</c:v>
                </c:pt>
              </c:numCache>
            </c:numRef>
          </c:val>
          <c:extLst xmlns:c16r2="http://schemas.microsoft.com/office/drawing/2015/06/chart">
            <c:ext xmlns:c16="http://schemas.microsoft.com/office/drawing/2014/chart" uri="{C3380CC4-5D6E-409C-BE32-E72D297353CC}">
              <c16:uniqueId val="{00000000-140E-47B3-91A8-D33040273E9A}"/>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Planilha1!$F$2:$F$12</c:f>
              <c:numCache>
                <c:formatCode>0</c:formatCode>
                <c:ptCount val="11"/>
                <c:pt idx="0">
                  <c:v>81.569999999999993</c:v>
                </c:pt>
                <c:pt idx="1">
                  <c:v>78.69</c:v>
                </c:pt>
                <c:pt idx="2">
                  <c:v>69.41</c:v>
                </c:pt>
                <c:pt idx="3">
                  <c:v>66.56</c:v>
                </c:pt>
                <c:pt idx="4">
                  <c:v>66.37</c:v>
                </c:pt>
                <c:pt idx="5">
                  <c:v>63.06</c:v>
                </c:pt>
                <c:pt idx="6">
                  <c:v>59.77</c:v>
                </c:pt>
                <c:pt idx="7">
                  <c:v>57.53</c:v>
                </c:pt>
                <c:pt idx="8">
                  <c:v>41.28</c:v>
                </c:pt>
                <c:pt idx="9">
                  <c:v>40.93</c:v>
                </c:pt>
                <c:pt idx="10">
                  <c:v>4.2699999999999996</c:v>
                </c:pt>
              </c:numCache>
            </c:numRef>
          </c:val>
          <c:extLst xmlns:c16r2="http://schemas.microsoft.com/office/drawing/2015/06/chart">
            <c:ext xmlns:c16="http://schemas.microsoft.com/office/drawing/2014/chart" uri="{C3380CC4-5D6E-409C-BE32-E72D297353CC}">
              <c16:uniqueId val="{00000000-AAEA-485A-822C-92DAF98A7F0A}"/>
            </c:ext>
          </c:extLst>
        </c:ser>
        <c:dLbls>
          <c:dLblPos val="outEnd"/>
          <c:showLegendKey val="0"/>
          <c:showVal val="1"/>
          <c:showCatName val="0"/>
          <c:showSerName val="0"/>
          <c:showPercent val="0"/>
          <c:showBubbleSize val="0"/>
        </c:dLbls>
        <c:gapWidth val="219"/>
        <c:axId val="-1735946416"/>
        <c:axId val="-1735948048"/>
      </c:barChart>
      <c:catAx>
        <c:axId val="-1735946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48048"/>
        <c:crosses val="autoZero"/>
        <c:auto val="1"/>
        <c:lblAlgn val="ctr"/>
        <c:lblOffset val="100"/>
        <c:noMultiLvlLbl val="0"/>
      </c:catAx>
      <c:valAx>
        <c:axId val="-1735948048"/>
        <c:scaling>
          <c:orientation val="minMax"/>
          <c:max val="120"/>
          <c:min val="0"/>
        </c:scaling>
        <c:delete val="1"/>
        <c:axPos val="l"/>
        <c:numFmt formatCode="0" sourceLinked="1"/>
        <c:majorTickMark val="none"/>
        <c:minorTickMark val="none"/>
        <c:tickLblPos val="nextTo"/>
        <c:crossAx val="-173594641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Planilha1!$B$2:$B$12</c:f>
              <c:numCache>
                <c:formatCode>0"%"</c:formatCode>
                <c:ptCount val="11"/>
                <c:pt idx="0">
                  <c:v>81.569999999999993</c:v>
                </c:pt>
                <c:pt idx="1">
                  <c:v>78.69</c:v>
                </c:pt>
                <c:pt idx="2">
                  <c:v>69.41</c:v>
                </c:pt>
                <c:pt idx="3">
                  <c:v>66.56</c:v>
                </c:pt>
                <c:pt idx="4">
                  <c:v>66.37</c:v>
                </c:pt>
                <c:pt idx="5">
                  <c:v>63.06</c:v>
                </c:pt>
                <c:pt idx="6">
                  <c:v>59.77</c:v>
                </c:pt>
                <c:pt idx="7">
                  <c:v>57.53</c:v>
                </c:pt>
                <c:pt idx="8">
                  <c:v>41.28</c:v>
                </c:pt>
                <c:pt idx="9">
                  <c:v>40.93</c:v>
                </c:pt>
                <c:pt idx="10">
                  <c:v>4.2699999999999996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Planilha1!$C$2:$C$12</c:f>
              <c:numCache>
                <c:formatCode>0"%"</c:formatCode>
                <c:ptCount val="11"/>
                <c:pt idx="0">
                  <c:v>84.3</c:v>
                </c:pt>
                <c:pt idx="1">
                  <c:v>90.98</c:v>
                </c:pt>
                <c:pt idx="2">
                  <c:v>86.27</c:v>
                </c:pt>
                <c:pt idx="3">
                  <c:v>80.63</c:v>
                </c:pt>
                <c:pt idx="4">
                  <c:v>86.22</c:v>
                </c:pt>
                <c:pt idx="5">
                  <c:v>81.319999999999993</c:v>
                </c:pt>
                <c:pt idx="6">
                  <c:v>77.59</c:v>
                </c:pt>
                <c:pt idx="7">
                  <c:v>75.73</c:v>
                </c:pt>
                <c:pt idx="8">
                  <c:v>65.22</c:v>
                </c:pt>
                <c:pt idx="9">
                  <c:v>61.32</c:v>
                </c:pt>
                <c:pt idx="10">
                  <c:v>0.86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Planilha1!$D$2:$D$12</c:f>
              <c:numCache>
                <c:formatCode>0"%"</c:formatCode>
                <c:ptCount val="11"/>
                <c:pt idx="0">
                  <c:v>82.3</c:v>
                </c:pt>
                <c:pt idx="1">
                  <c:v>81.319999999999993</c:v>
                </c:pt>
                <c:pt idx="2">
                  <c:v>72.430000000000007</c:v>
                </c:pt>
                <c:pt idx="3">
                  <c:v>67.959999999999994</c:v>
                </c:pt>
                <c:pt idx="4">
                  <c:v>70.349999999999994</c:v>
                </c:pt>
                <c:pt idx="5">
                  <c:v>64.87</c:v>
                </c:pt>
                <c:pt idx="6">
                  <c:v>62.03</c:v>
                </c:pt>
                <c:pt idx="7">
                  <c:v>59.46</c:v>
                </c:pt>
                <c:pt idx="8">
                  <c:v>40.54</c:v>
                </c:pt>
                <c:pt idx="9">
                  <c:v>40.409999999999997</c:v>
                </c:pt>
                <c:pt idx="10">
                  <c:v>3.32</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Planilha1!$A$2:$A$12</c:f>
              <c:strCache>
                <c:ptCount val="11"/>
                <c:pt idx="0">
                  <c:v>Caderneta de poupança</c:v>
                </c:pt>
                <c:pt idx="1">
                  <c:v>Compra e venda de imóveis</c:v>
                </c:pt>
                <c:pt idx="2">
                  <c:v>Ações na bolsa de valores</c:v>
                </c:pt>
                <c:pt idx="3">
                  <c:v>Ouro</c:v>
                </c:pt>
                <c:pt idx="4">
                  <c:v>Moedas digitais / criptomoedas</c:v>
                </c:pt>
                <c:pt idx="5">
                  <c:v>Fundos de investimentos</c:v>
                </c:pt>
                <c:pt idx="6">
                  <c:v>Moedas estrangeiras</c:v>
                </c:pt>
                <c:pt idx="7">
                  <c:v>Plano de previdência privada</c:v>
                </c:pt>
                <c:pt idx="8">
                  <c:v>Títulos privados</c:v>
                </c:pt>
                <c:pt idx="9">
                  <c:v>Títulos públicos</c:v>
                </c:pt>
                <c:pt idx="10">
                  <c:v>NÃO CONHECE</c:v>
                </c:pt>
              </c:strCache>
            </c:strRef>
          </c:cat>
          <c:val>
            <c:numRef>
              <c:f>Planilha1!$E$2:$E$12</c:f>
              <c:numCache>
                <c:formatCode>0"%"</c:formatCode>
                <c:ptCount val="11"/>
                <c:pt idx="0">
                  <c:v>77.98</c:v>
                </c:pt>
                <c:pt idx="1">
                  <c:v>63.69</c:v>
                </c:pt>
                <c:pt idx="2">
                  <c:v>49.82</c:v>
                </c:pt>
                <c:pt idx="3">
                  <c:v>52.07</c:v>
                </c:pt>
                <c:pt idx="4">
                  <c:v>42.57</c:v>
                </c:pt>
                <c:pt idx="5">
                  <c:v>44.24</c:v>
                </c:pt>
                <c:pt idx="6">
                  <c:v>40.58</c:v>
                </c:pt>
                <c:pt idx="7">
                  <c:v>38.56</c:v>
                </c:pt>
                <c:pt idx="8">
                  <c:v>21.77</c:v>
                </c:pt>
                <c:pt idx="9">
                  <c:v>24.12</c:v>
                </c:pt>
                <c:pt idx="10">
                  <c:v>8.81</c:v>
                </c:pt>
              </c:numCache>
            </c:numRef>
          </c:val>
          <c:extLst xmlns:c16r2="http://schemas.microsoft.com/office/drawing/2015/06/chart">
            <c:ext xmlns:c16="http://schemas.microsoft.com/office/drawing/2014/chart" uri="{C3380CC4-5D6E-409C-BE32-E72D297353CC}">
              <c16:uniqueId val="{00000000-140E-47B3-91A8-D33040273E9A}"/>
            </c:ext>
          </c:extLst>
        </c:ser>
        <c:dLbls>
          <c:dLblPos val="outEnd"/>
          <c:showLegendKey val="0"/>
          <c:showVal val="1"/>
          <c:showCatName val="0"/>
          <c:showSerName val="0"/>
          <c:showPercent val="0"/>
          <c:showBubbleSize val="0"/>
        </c:dLbls>
        <c:gapWidth val="219"/>
        <c:axId val="-1735940976"/>
        <c:axId val="-1735939888"/>
      </c:barChart>
      <c:catAx>
        <c:axId val="-1735940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39888"/>
        <c:crosses val="autoZero"/>
        <c:auto val="1"/>
        <c:lblAlgn val="ctr"/>
        <c:lblOffset val="100"/>
        <c:noMultiLvlLbl val="0"/>
      </c:catAx>
      <c:valAx>
        <c:axId val="-1735939888"/>
        <c:scaling>
          <c:orientation val="minMax"/>
          <c:max val="120"/>
          <c:min val="0"/>
        </c:scaling>
        <c:delete val="1"/>
        <c:axPos val="l"/>
        <c:numFmt formatCode="0&quot;%&quot;" sourceLinked="1"/>
        <c:majorTickMark val="none"/>
        <c:minorTickMark val="none"/>
        <c:tickLblPos val="nextTo"/>
        <c:crossAx val="-17359409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Planilha1!$B$2:$B$13</c:f>
              <c:numCache>
                <c:formatCode>###0</c:formatCode>
                <c:ptCount val="12"/>
                <c:pt idx="0">
                  <c:v>23</c:v>
                </c:pt>
                <c:pt idx="1">
                  <c:v>2</c:v>
                </c:pt>
                <c:pt idx="2">
                  <c:v>3</c:v>
                </c:pt>
                <c:pt idx="3">
                  <c:v>2</c:v>
                </c:pt>
                <c:pt idx="4">
                  <c:v>2</c:v>
                </c:pt>
                <c:pt idx="5">
                  <c:v>2</c:v>
                </c:pt>
                <c:pt idx="6">
                  <c:v>2</c:v>
                </c:pt>
                <c:pt idx="7">
                  <c:v>2</c:v>
                </c:pt>
                <c:pt idx="8">
                  <c:v>1</c:v>
                </c:pt>
                <c:pt idx="9">
                  <c:v>1</c:v>
                </c:pt>
                <c:pt idx="10">
                  <c:v>0</c:v>
                </c:pt>
                <c:pt idx="11">
                  <c:v>66</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Planilha1!$C$2:$C$13</c:f>
              <c:numCache>
                <c:formatCode>0</c:formatCode>
                <c:ptCount val="12"/>
                <c:pt idx="0">
                  <c:v>26</c:v>
                </c:pt>
                <c:pt idx="1">
                  <c:v>4</c:v>
                </c:pt>
                <c:pt idx="2">
                  <c:v>4</c:v>
                </c:pt>
                <c:pt idx="3">
                  <c:v>3</c:v>
                </c:pt>
                <c:pt idx="4">
                  <c:v>4</c:v>
                </c:pt>
                <c:pt idx="5">
                  <c:v>3</c:v>
                </c:pt>
                <c:pt idx="6">
                  <c:v>2</c:v>
                </c:pt>
                <c:pt idx="7">
                  <c:v>1</c:v>
                </c:pt>
                <c:pt idx="8">
                  <c:v>2</c:v>
                </c:pt>
                <c:pt idx="9">
                  <c:v>1</c:v>
                </c:pt>
                <c:pt idx="10">
                  <c:v>1</c:v>
                </c:pt>
                <c:pt idx="11">
                  <c:v>58</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Planilha1!$D$2:$D$13</c:f>
              <c:numCache>
                <c:formatCode>0</c:formatCode>
                <c:ptCount val="12"/>
                <c:pt idx="0">
                  <c:v>24.99</c:v>
                </c:pt>
                <c:pt idx="1">
                  <c:v>4.78</c:v>
                </c:pt>
                <c:pt idx="2">
                  <c:v>4.37</c:v>
                </c:pt>
                <c:pt idx="3">
                  <c:v>3.82</c:v>
                </c:pt>
                <c:pt idx="4">
                  <c:v>4.04</c:v>
                </c:pt>
                <c:pt idx="5">
                  <c:v>2.91</c:v>
                </c:pt>
                <c:pt idx="6">
                  <c:v>2.4500000000000002</c:v>
                </c:pt>
                <c:pt idx="7">
                  <c:v>1.76</c:v>
                </c:pt>
                <c:pt idx="8">
                  <c:v>2.44</c:v>
                </c:pt>
                <c:pt idx="9">
                  <c:v>1.04</c:v>
                </c:pt>
                <c:pt idx="10">
                  <c:v>0.61</c:v>
                </c:pt>
                <c:pt idx="11" formatCode="General">
                  <c:v>57</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Planilha1!$E$2:$E$13</c:f>
              <c:numCache>
                <c:formatCode>0</c:formatCode>
                <c:ptCount val="12"/>
                <c:pt idx="0">
                  <c:v>23.36</c:v>
                </c:pt>
                <c:pt idx="1">
                  <c:v>6.32</c:v>
                </c:pt>
                <c:pt idx="2">
                  <c:v>5.33</c:v>
                </c:pt>
                <c:pt idx="3">
                  <c:v>4.07</c:v>
                </c:pt>
                <c:pt idx="4">
                  <c:v>3.34</c:v>
                </c:pt>
                <c:pt idx="5">
                  <c:v>2.44</c:v>
                </c:pt>
                <c:pt idx="6">
                  <c:v>2.83</c:v>
                </c:pt>
                <c:pt idx="7">
                  <c:v>2.0099999999999998</c:v>
                </c:pt>
                <c:pt idx="8">
                  <c:v>2.2999999999999998</c:v>
                </c:pt>
                <c:pt idx="9">
                  <c:v>1.32</c:v>
                </c:pt>
                <c:pt idx="10">
                  <c:v>0.53</c:v>
                </c:pt>
                <c:pt idx="11">
                  <c:v>59.01</c:v>
                </c:pt>
              </c:numCache>
            </c:numRef>
          </c:val>
          <c:extLst xmlns:c16r2="http://schemas.microsoft.com/office/drawing/2015/06/chart">
            <c:ext xmlns:c16="http://schemas.microsoft.com/office/drawing/2014/chart" uri="{C3380CC4-5D6E-409C-BE32-E72D297353CC}">
              <c16:uniqueId val="{00000000-31E0-4034-BE26-CB2121905DCF}"/>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Planilha1!$F$2:$F$13</c:f>
              <c:numCache>
                <c:formatCode>0</c:formatCode>
                <c:ptCount val="12"/>
                <c:pt idx="0">
                  <c:v>21.91</c:v>
                </c:pt>
                <c:pt idx="1">
                  <c:v>7.23</c:v>
                </c:pt>
                <c:pt idx="2">
                  <c:v>5.17</c:v>
                </c:pt>
                <c:pt idx="3">
                  <c:v>3.98</c:v>
                </c:pt>
                <c:pt idx="4">
                  <c:v>3.48</c:v>
                </c:pt>
                <c:pt idx="5">
                  <c:v>2.65</c:v>
                </c:pt>
                <c:pt idx="6">
                  <c:v>2.2200000000000002</c:v>
                </c:pt>
                <c:pt idx="7">
                  <c:v>2.04</c:v>
                </c:pt>
                <c:pt idx="8">
                  <c:v>1.76</c:v>
                </c:pt>
                <c:pt idx="9">
                  <c:v>1.42</c:v>
                </c:pt>
                <c:pt idx="10">
                  <c:v>0.61</c:v>
                </c:pt>
                <c:pt idx="11">
                  <c:v>59.28</c:v>
                </c:pt>
              </c:numCache>
            </c:numRef>
          </c:val>
          <c:extLst xmlns:c16r2="http://schemas.microsoft.com/office/drawing/2015/06/chart">
            <c:ext xmlns:c16="http://schemas.microsoft.com/office/drawing/2014/chart" uri="{C3380CC4-5D6E-409C-BE32-E72D297353CC}">
              <c16:uniqueId val="{00000000-A0D1-4A33-853E-F0288362F201}"/>
            </c:ext>
          </c:extLst>
        </c:ser>
        <c:dLbls>
          <c:dLblPos val="outEnd"/>
          <c:showLegendKey val="0"/>
          <c:showVal val="1"/>
          <c:showCatName val="0"/>
          <c:showSerName val="0"/>
          <c:showPercent val="0"/>
          <c:showBubbleSize val="0"/>
        </c:dLbls>
        <c:gapWidth val="120"/>
        <c:axId val="-1735939344"/>
        <c:axId val="-1735936624"/>
      </c:barChart>
      <c:catAx>
        <c:axId val="-17359393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36624"/>
        <c:crosses val="autoZero"/>
        <c:auto val="1"/>
        <c:lblAlgn val="ctr"/>
        <c:lblOffset val="100"/>
        <c:noMultiLvlLbl val="0"/>
      </c:catAx>
      <c:valAx>
        <c:axId val="-1735936624"/>
        <c:scaling>
          <c:orientation val="minMax"/>
          <c:max val="120"/>
          <c:min val="0"/>
        </c:scaling>
        <c:delete val="1"/>
        <c:axPos val="l"/>
        <c:numFmt formatCode="###0" sourceLinked="1"/>
        <c:majorTickMark val="none"/>
        <c:minorTickMark val="none"/>
        <c:tickLblPos val="nextTo"/>
        <c:crossAx val="-173593934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Planilha1!$B$2:$B$13</c:f>
              <c:numCache>
                <c:formatCode>0"%"</c:formatCode>
                <c:ptCount val="12"/>
                <c:pt idx="0">
                  <c:v>21.91</c:v>
                </c:pt>
                <c:pt idx="1">
                  <c:v>7.23</c:v>
                </c:pt>
                <c:pt idx="2">
                  <c:v>5.17</c:v>
                </c:pt>
                <c:pt idx="3">
                  <c:v>3.98</c:v>
                </c:pt>
                <c:pt idx="4">
                  <c:v>3.48</c:v>
                </c:pt>
                <c:pt idx="5">
                  <c:v>2.65</c:v>
                </c:pt>
                <c:pt idx="6">
                  <c:v>2.2200000000000002</c:v>
                </c:pt>
                <c:pt idx="7">
                  <c:v>2.04</c:v>
                </c:pt>
                <c:pt idx="8">
                  <c:v>1.76</c:v>
                </c:pt>
                <c:pt idx="9">
                  <c:v>1.42</c:v>
                </c:pt>
                <c:pt idx="10">
                  <c:v>0.61</c:v>
                </c:pt>
                <c:pt idx="11">
                  <c:v>59.28</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Planilha1!$C$2:$C$13</c:f>
              <c:numCache>
                <c:formatCode>0"%"</c:formatCode>
                <c:ptCount val="12"/>
                <c:pt idx="0">
                  <c:v>28.81</c:v>
                </c:pt>
                <c:pt idx="1">
                  <c:v>17.62</c:v>
                </c:pt>
                <c:pt idx="2">
                  <c:v>12.42</c:v>
                </c:pt>
                <c:pt idx="3">
                  <c:v>8.7100000000000009</c:v>
                </c:pt>
                <c:pt idx="4">
                  <c:v>6.5</c:v>
                </c:pt>
                <c:pt idx="5">
                  <c:v>3.2</c:v>
                </c:pt>
                <c:pt idx="6">
                  <c:v>5.09</c:v>
                </c:pt>
                <c:pt idx="7">
                  <c:v>5.71</c:v>
                </c:pt>
                <c:pt idx="8">
                  <c:v>4.21</c:v>
                </c:pt>
                <c:pt idx="9">
                  <c:v>3.34</c:v>
                </c:pt>
                <c:pt idx="10">
                  <c:v>1.61</c:v>
                </c:pt>
                <c:pt idx="11">
                  <c:v>35.200000000000003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Planilha1!$D$2:$D$13</c:f>
              <c:numCache>
                <c:formatCode>0"%"</c:formatCode>
                <c:ptCount val="12"/>
                <c:pt idx="0">
                  <c:v>22.5</c:v>
                </c:pt>
                <c:pt idx="1">
                  <c:v>5.47</c:v>
                </c:pt>
                <c:pt idx="2">
                  <c:v>3.8</c:v>
                </c:pt>
                <c:pt idx="3">
                  <c:v>3.33</c:v>
                </c:pt>
                <c:pt idx="4">
                  <c:v>2.94</c:v>
                </c:pt>
                <c:pt idx="5">
                  <c:v>2.5299999999999998</c:v>
                </c:pt>
                <c:pt idx="6">
                  <c:v>1.8</c:v>
                </c:pt>
                <c:pt idx="7">
                  <c:v>1.35</c:v>
                </c:pt>
                <c:pt idx="8">
                  <c:v>1.36</c:v>
                </c:pt>
                <c:pt idx="9">
                  <c:v>1.0900000000000001</c:v>
                </c:pt>
                <c:pt idx="10">
                  <c:v>0.25</c:v>
                </c:pt>
                <c:pt idx="11">
                  <c:v>60.7</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Títulos privados</c:v>
                </c:pt>
                <c:pt idx="2">
                  <c:v>Fundos de investimentos</c:v>
                </c:pt>
                <c:pt idx="3">
                  <c:v>Moedas digitais / criptomoedas</c:v>
                </c:pt>
                <c:pt idx="4">
                  <c:v>Compra e venda de imóveis</c:v>
                </c:pt>
                <c:pt idx="5">
                  <c:v>Em casa ou no colchão</c:v>
                </c:pt>
                <c:pt idx="6">
                  <c:v>Ações na bolsa de valores</c:v>
                </c:pt>
                <c:pt idx="7">
                  <c:v>Títulos públicos</c:v>
                </c:pt>
                <c:pt idx="8">
                  <c:v>Plano de previdência privada</c:v>
                </c:pt>
                <c:pt idx="9">
                  <c:v>Moedas estrangeiras</c:v>
                </c:pt>
                <c:pt idx="10">
                  <c:v>Ouro</c:v>
                </c:pt>
                <c:pt idx="11">
                  <c:v>NÃO UTILIZA OU CONHECE</c:v>
                </c:pt>
              </c:strCache>
            </c:strRef>
          </c:cat>
          <c:val>
            <c:numRef>
              <c:f>Planilha1!$E$2:$E$13</c:f>
              <c:numCache>
                <c:formatCode>0"%"</c:formatCode>
                <c:ptCount val="12"/>
                <c:pt idx="0">
                  <c:v>14.97</c:v>
                </c:pt>
                <c:pt idx="1">
                  <c:v>1.1399999999999999</c:v>
                </c:pt>
                <c:pt idx="2">
                  <c:v>1.1599999999999999</c:v>
                </c:pt>
                <c:pt idx="3">
                  <c:v>0.95</c:v>
                </c:pt>
                <c:pt idx="4">
                  <c:v>1.77</c:v>
                </c:pt>
                <c:pt idx="5">
                  <c:v>2.39</c:v>
                </c:pt>
                <c:pt idx="6">
                  <c:v>0.42</c:v>
                </c:pt>
                <c:pt idx="8">
                  <c:v>0.3</c:v>
                </c:pt>
                <c:pt idx="9">
                  <c:v>0.3</c:v>
                </c:pt>
                <c:pt idx="10">
                  <c:v>0.31</c:v>
                </c:pt>
                <c:pt idx="11">
                  <c:v>77.81</c:v>
                </c:pt>
              </c:numCache>
            </c:numRef>
          </c:val>
          <c:extLst xmlns:c16r2="http://schemas.microsoft.com/office/drawing/2015/06/chart">
            <c:ext xmlns:c16="http://schemas.microsoft.com/office/drawing/2014/chart" uri="{C3380CC4-5D6E-409C-BE32-E72D297353CC}">
              <c16:uniqueId val="{00000000-31E0-4034-BE26-CB2121905DCF}"/>
            </c:ext>
          </c:extLst>
        </c:ser>
        <c:dLbls>
          <c:dLblPos val="outEnd"/>
          <c:showLegendKey val="0"/>
          <c:showVal val="1"/>
          <c:showCatName val="0"/>
          <c:showSerName val="0"/>
          <c:showPercent val="0"/>
          <c:showBubbleSize val="0"/>
        </c:dLbls>
        <c:gapWidth val="120"/>
        <c:axId val="-1735945872"/>
        <c:axId val="-1735935536"/>
      </c:barChart>
      <c:catAx>
        <c:axId val="-173594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35935536"/>
        <c:crosses val="autoZero"/>
        <c:auto val="1"/>
        <c:lblAlgn val="ctr"/>
        <c:lblOffset val="100"/>
        <c:noMultiLvlLbl val="0"/>
      </c:catAx>
      <c:valAx>
        <c:axId val="-1735935536"/>
        <c:scaling>
          <c:orientation val="minMax"/>
          <c:max val="120"/>
          <c:min val="0"/>
        </c:scaling>
        <c:delete val="1"/>
        <c:axPos val="l"/>
        <c:numFmt formatCode="0&quot;%&quot;" sourceLinked="1"/>
        <c:majorTickMark val="none"/>
        <c:minorTickMark val="none"/>
        <c:tickLblPos val="nextTo"/>
        <c:crossAx val="-173594587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Feminino</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General</c:formatCode>
                <c:ptCount val="5"/>
                <c:pt idx="0">
                  <c:v>48</c:v>
                </c:pt>
                <c:pt idx="1">
                  <c:v>47</c:v>
                </c:pt>
                <c:pt idx="2" formatCode="0">
                  <c:v>48.55</c:v>
                </c:pt>
                <c:pt idx="3" formatCode="0">
                  <c:v>46.08</c:v>
                </c:pt>
                <c:pt idx="4" formatCode="0">
                  <c:v>44.26</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Masculino</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52</c:v>
                </c:pt>
                <c:pt idx="1">
                  <c:v>53</c:v>
                </c:pt>
                <c:pt idx="2">
                  <c:v>50.74</c:v>
                </c:pt>
                <c:pt idx="3">
                  <c:v>53.26</c:v>
                </c:pt>
                <c:pt idx="4">
                  <c:v>54.8</c:v>
                </c:pt>
              </c:numCache>
            </c:numRef>
          </c:val>
          <c:extLst xmlns:c16r2="http://schemas.microsoft.com/office/drawing/2015/06/chart">
            <c:ext xmlns:c16="http://schemas.microsoft.com/office/drawing/2014/chart" uri="{C3380CC4-5D6E-409C-BE32-E72D297353CC}">
              <c16:uniqueId val="{00000004-0E00-4496-BF0B-3FB2D9367FCF}"/>
            </c:ext>
          </c:extLst>
        </c:ser>
        <c:ser>
          <c:idx val="2"/>
          <c:order val="2"/>
          <c:tx>
            <c:strRef>
              <c:f>Plan1!$D$1</c:f>
              <c:strCache>
                <c:ptCount val="1"/>
                <c:pt idx="0">
                  <c:v>Outros</c:v>
                </c:pt>
              </c:strCache>
            </c:strRef>
          </c:tx>
          <c:spPr>
            <a:solidFill>
              <a:srgbClr val="FE7537"/>
            </a:solidFill>
            <a:ln>
              <a:noFill/>
            </a:ln>
            <a:effectLst/>
          </c:spPr>
          <c:invertIfNegative val="0"/>
          <c:dLbls>
            <c:delete val="1"/>
          </c:dLbls>
          <c:cat>
            <c:numRef>
              <c:f>Plan1!$A$2:$A$6</c:f>
              <c:numCache>
                <c:formatCode>General</c:formatCode>
                <c:ptCount val="5"/>
                <c:pt idx="0">
                  <c:v>2021</c:v>
                </c:pt>
                <c:pt idx="1">
                  <c:v>2022</c:v>
                </c:pt>
                <c:pt idx="2">
                  <c:v>2023</c:v>
                </c:pt>
                <c:pt idx="3">
                  <c:v>2024</c:v>
                </c:pt>
                <c:pt idx="4">
                  <c:v>2025</c:v>
                </c:pt>
              </c:numCache>
            </c:numRef>
          </c:cat>
          <c:val>
            <c:numRef>
              <c:f>Plan1!$D$2:$D$6</c:f>
              <c:numCache>
                <c:formatCode>0</c:formatCode>
                <c:ptCount val="5"/>
                <c:pt idx="0">
                  <c:v>0</c:v>
                </c:pt>
                <c:pt idx="1">
                  <c:v>0</c:v>
                </c:pt>
                <c:pt idx="2">
                  <c:v>0.71000000000000085</c:v>
                </c:pt>
                <c:pt idx="3">
                  <c:v>0.66000000000000369</c:v>
                </c:pt>
                <c:pt idx="4">
                  <c:v>0.94000000000000483</c:v>
                </c:pt>
              </c:numCache>
            </c:numRef>
          </c:val>
          <c:extLst xmlns:c16r2="http://schemas.microsoft.com/office/drawing/2015/06/chart">
            <c:ext xmlns:c16="http://schemas.microsoft.com/office/drawing/2014/chart" uri="{C3380CC4-5D6E-409C-BE32-E72D297353CC}">
              <c16:uniqueId val="{00000002-0D81-48C8-BD8D-24B0345198A9}"/>
            </c:ext>
          </c:extLst>
        </c:ser>
        <c:dLbls>
          <c:dLblPos val="ctr"/>
          <c:showLegendKey val="0"/>
          <c:showVal val="1"/>
          <c:showCatName val="0"/>
          <c:showSerName val="0"/>
          <c:showPercent val="0"/>
          <c:showBubbleSize val="0"/>
        </c:dLbls>
        <c:gapWidth val="80"/>
        <c:overlap val="100"/>
        <c:axId val="-1749931344"/>
        <c:axId val="-1749933520"/>
      </c:barChart>
      <c:catAx>
        <c:axId val="-174993134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3520"/>
        <c:crosses val="autoZero"/>
        <c:auto val="1"/>
        <c:lblAlgn val="ctr"/>
        <c:lblOffset val="100"/>
        <c:noMultiLvlLbl val="0"/>
      </c:catAx>
      <c:valAx>
        <c:axId val="-1749933520"/>
        <c:scaling>
          <c:orientation val="minMax"/>
        </c:scaling>
        <c:delete val="1"/>
        <c:axPos val="l"/>
        <c:numFmt formatCode="0%" sourceLinked="1"/>
        <c:majorTickMark val="out"/>
        <c:minorTickMark val="none"/>
        <c:tickLblPos val="nextTo"/>
        <c:crossAx val="-174993134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790697674418604E-2"/>
          <c:y val="3.3496724778009267E-2"/>
          <c:w val="0.97441860465116281"/>
          <c:h val="0.84745826516697886"/>
        </c:manualLayout>
      </c:layout>
      <c:barChart>
        <c:barDir val="col"/>
        <c:grouping val="clustered"/>
        <c:varyColors val="0"/>
        <c:ser>
          <c:idx val="0"/>
          <c:order val="0"/>
          <c:tx>
            <c:strRef>
              <c:f>Plan1!$B$1</c:f>
              <c:strCache>
                <c:ptCount val="1"/>
                <c:pt idx="0">
                  <c:v>2024</c:v>
                </c:pt>
              </c:strCache>
            </c:strRef>
          </c:tx>
          <c:spPr>
            <a:solidFill>
              <a:srgbClr val="338DCD"/>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Plan1!$B$2:$B$5</c:f>
              <c:numCache>
                <c:formatCode>0</c:formatCode>
                <c:ptCount val="4"/>
                <c:pt idx="0">
                  <c:v>51.74</c:v>
                </c:pt>
                <c:pt idx="1">
                  <c:v>19.7</c:v>
                </c:pt>
                <c:pt idx="2">
                  <c:v>16.920000000000002</c:v>
                </c:pt>
                <c:pt idx="3">
                  <c:v>11.64</c:v>
                </c:pt>
              </c:numCache>
            </c:numRef>
          </c:val>
          <c:extLst xmlns:c16r2="http://schemas.microsoft.com/office/drawing/2015/06/chart">
            <c:ext xmlns:c16="http://schemas.microsoft.com/office/drawing/2014/chart" uri="{C3380CC4-5D6E-409C-BE32-E72D297353CC}">
              <c16:uniqueId val="{00000000-653D-494F-994D-87C00E835781}"/>
            </c:ext>
          </c:extLst>
        </c:ser>
        <c:ser>
          <c:idx val="1"/>
          <c:order val="1"/>
          <c:tx>
            <c:strRef>
              <c:f>Plan1!$C$1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Plan1!$C$2:$C$5</c:f>
              <c:numCache>
                <c:formatCode>0</c:formatCode>
                <c:ptCount val="4"/>
                <c:pt idx="0">
                  <c:v>52.36</c:v>
                </c:pt>
                <c:pt idx="1">
                  <c:v>19.07</c:v>
                </c:pt>
                <c:pt idx="2">
                  <c:v>16.989999999999998</c:v>
                </c:pt>
                <c:pt idx="3">
                  <c:v>11.58</c:v>
                </c:pt>
              </c:numCache>
            </c:numRef>
          </c:val>
          <c:extLst xmlns:c16r2="http://schemas.microsoft.com/office/drawing/2015/06/chart">
            <c:ext xmlns:c16="http://schemas.microsoft.com/office/drawing/2014/chart" uri="{C3380CC4-5D6E-409C-BE32-E72D297353CC}">
              <c16:uniqueId val="{00000001-653D-494F-994D-87C00E835781}"/>
            </c:ext>
          </c:extLst>
        </c:ser>
        <c:dLbls>
          <c:showLegendKey val="0"/>
          <c:showVal val="0"/>
          <c:showCatName val="0"/>
          <c:showSerName val="0"/>
          <c:showPercent val="0"/>
          <c:showBubbleSize val="0"/>
        </c:dLbls>
        <c:gapWidth val="219"/>
        <c:overlap val="-27"/>
        <c:axId val="-1735934992"/>
        <c:axId val="-1735933904"/>
      </c:barChart>
      <c:catAx>
        <c:axId val="-173593499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rgbClr val="6E6868"/>
                </a:solidFill>
                <a:latin typeface="Ebrima" panose="02000000000000000000" pitchFamily="2" charset="0"/>
                <a:ea typeface="Ebrima" panose="02000000000000000000" pitchFamily="2" charset="0"/>
                <a:cs typeface="Ebrima" panose="02000000000000000000" pitchFamily="2" charset="0"/>
              </a:defRPr>
            </a:pPr>
            <a:endParaRPr lang="pt-BR"/>
          </a:p>
        </c:txPr>
        <c:crossAx val="-1735933904"/>
        <c:crosses val="autoZero"/>
        <c:auto val="1"/>
        <c:lblAlgn val="ctr"/>
        <c:lblOffset val="100"/>
        <c:noMultiLvlLbl val="0"/>
      </c:catAx>
      <c:valAx>
        <c:axId val="-1735933904"/>
        <c:scaling>
          <c:orientation val="minMax"/>
        </c:scaling>
        <c:delete val="1"/>
        <c:axPos val="l"/>
        <c:numFmt formatCode="0" sourceLinked="1"/>
        <c:majorTickMark val="none"/>
        <c:minorTickMark val="none"/>
        <c:tickLblPos val="nextTo"/>
        <c:crossAx val="-17359349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790697674418604E-2"/>
          <c:y val="3.3496724778009267E-2"/>
          <c:w val="0.97441860465116281"/>
          <c:h val="0.84745826516697886"/>
        </c:manualLayout>
      </c:layout>
      <c:barChart>
        <c:barDir val="col"/>
        <c:grouping val="clustered"/>
        <c:varyColors val="0"/>
        <c:ser>
          <c:idx val="0"/>
          <c:order val="0"/>
          <c:tx>
            <c:strRef>
              <c:f>Plan1!$B$1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Plan1!$B$2:$B$5</c:f>
              <c:numCache>
                <c:formatCode>0</c:formatCode>
                <c:ptCount val="4"/>
                <c:pt idx="0">
                  <c:v>52.36</c:v>
                </c:pt>
                <c:pt idx="1">
                  <c:v>19.07</c:v>
                </c:pt>
                <c:pt idx="2">
                  <c:v>16.989999999999998</c:v>
                </c:pt>
                <c:pt idx="3">
                  <c:v>11.58</c:v>
                </c:pt>
              </c:numCache>
            </c:numRef>
          </c:val>
          <c:extLst xmlns:c16r2="http://schemas.microsoft.com/office/drawing/2015/06/chart">
            <c:ext xmlns:c16="http://schemas.microsoft.com/office/drawing/2014/chart" uri="{C3380CC4-5D6E-409C-BE32-E72D297353CC}">
              <c16:uniqueId val="{00000000-2ED7-4720-81CE-8979DEFD0135}"/>
            </c:ext>
          </c:extLst>
        </c:ser>
        <c:ser>
          <c:idx val="1"/>
          <c:order val="1"/>
          <c:tx>
            <c:strRef>
              <c:f>Plan1!$C$1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Plan1!$C$2:$C$5</c:f>
              <c:numCache>
                <c:formatCode>0</c:formatCode>
                <c:ptCount val="4"/>
                <c:pt idx="0">
                  <c:v>28.5</c:v>
                </c:pt>
                <c:pt idx="1">
                  <c:v>21.35</c:v>
                </c:pt>
                <c:pt idx="2">
                  <c:v>37.39</c:v>
                </c:pt>
                <c:pt idx="3">
                  <c:v>12.76</c:v>
                </c:pt>
              </c:numCache>
            </c:numRef>
          </c:val>
          <c:extLst xmlns:c16r2="http://schemas.microsoft.com/office/drawing/2015/06/chart">
            <c:ext xmlns:c16="http://schemas.microsoft.com/office/drawing/2014/chart" uri="{C3380CC4-5D6E-409C-BE32-E72D297353CC}">
              <c16:uniqueId val="{00000001-2ED7-4720-81CE-8979DEFD0135}"/>
            </c:ext>
          </c:extLst>
        </c:ser>
        <c:ser>
          <c:idx val="2"/>
          <c:order val="2"/>
          <c:tx>
            <c:strRef>
              <c:f>Plan1!$D$1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Plan1!$D$2:$D$5</c:f>
              <c:numCache>
                <c:formatCode>0</c:formatCode>
                <c:ptCount val="4"/>
                <c:pt idx="0">
                  <c:v>52.62</c:v>
                </c:pt>
                <c:pt idx="1">
                  <c:v>20.76</c:v>
                </c:pt>
                <c:pt idx="2">
                  <c:v>14.24</c:v>
                </c:pt>
                <c:pt idx="3">
                  <c:v>12.38</c:v>
                </c:pt>
              </c:numCache>
            </c:numRef>
          </c:val>
          <c:extLst xmlns:c16r2="http://schemas.microsoft.com/office/drawing/2015/06/chart">
            <c:ext xmlns:c16="http://schemas.microsoft.com/office/drawing/2014/chart" uri="{C3380CC4-5D6E-409C-BE32-E72D297353CC}">
              <c16:uniqueId val="{00000002-2ED7-4720-81CE-8979DEFD0135}"/>
            </c:ext>
          </c:extLst>
        </c:ser>
        <c:ser>
          <c:idx val="3"/>
          <c:order val="3"/>
          <c:tx>
            <c:strRef>
              <c:f>Plan1!$E$1</c:f>
              <c:strCache>
                <c:ptCount val="1"/>
                <c:pt idx="0">
                  <c:v>DE</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Plan1!$A$2:$A$5</c:f>
              <c:strCache>
                <c:ptCount val="4"/>
                <c:pt idx="0">
                  <c:v>Perfil sem reserva</c:v>
                </c:pt>
                <c:pt idx="1">
                  <c:v>Perfil caderneta</c:v>
                </c:pt>
                <c:pt idx="2">
                  <c:v>Perfil diversifica</c:v>
                </c:pt>
                <c:pt idx="3">
                  <c:v>Perfil economiza mas não investe</c:v>
                </c:pt>
              </c:strCache>
            </c:strRef>
          </c:cat>
          <c:val>
            <c:numRef>
              <c:f>Plan1!$E$2:$E$5</c:f>
              <c:numCache>
                <c:formatCode>0</c:formatCode>
                <c:ptCount val="4"/>
                <c:pt idx="0">
                  <c:v>72.59</c:v>
                </c:pt>
                <c:pt idx="1">
                  <c:v>14.32</c:v>
                </c:pt>
                <c:pt idx="2">
                  <c:v>3.87</c:v>
                </c:pt>
                <c:pt idx="3">
                  <c:v>9.2200000000000006</c:v>
                </c:pt>
              </c:numCache>
            </c:numRef>
          </c:val>
          <c:extLst xmlns:c16r2="http://schemas.microsoft.com/office/drawing/2015/06/chart">
            <c:ext xmlns:c16="http://schemas.microsoft.com/office/drawing/2014/chart" uri="{C3380CC4-5D6E-409C-BE32-E72D297353CC}">
              <c16:uniqueId val="{00000003-2ED7-4720-81CE-8979DEFD0135}"/>
            </c:ext>
          </c:extLst>
        </c:ser>
        <c:dLbls>
          <c:showLegendKey val="0"/>
          <c:showVal val="0"/>
          <c:showCatName val="0"/>
          <c:showSerName val="0"/>
          <c:showPercent val="0"/>
          <c:showBubbleSize val="0"/>
        </c:dLbls>
        <c:gapWidth val="219"/>
        <c:overlap val="-27"/>
        <c:axId val="-1735949136"/>
        <c:axId val="-1728285392"/>
      </c:barChart>
      <c:catAx>
        <c:axId val="-173594913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rgbClr val="6E6868"/>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5392"/>
        <c:crosses val="autoZero"/>
        <c:auto val="1"/>
        <c:lblAlgn val="ctr"/>
        <c:lblOffset val="100"/>
        <c:noMultiLvlLbl val="0"/>
      </c:catAx>
      <c:valAx>
        <c:axId val="-1728285392"/>
        <c:scaling>
          <c:orientation val="minMax"/>
        </c:scaling>
        <c:delete val="1"/>
        <c:axPos val="l"/>
        <c:numFmt formatCode="0" sourceLinked="1"/>
        <c:majorTickMark val="none"/>
        <c:minorTickMark val="none"/>
        <c:tickLblPos val="nextTo"/>
        <c:crossAx val="-17359491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Planilha1!$B$2:$B$13</c:f>
              <c:numCache>
                <c:formatCode>###0</c:formatCode>
                <c:ptCount val="12"/>
                <c:pt idx="0">
                  <c:v>21</c:v>
                </c:pt>
                <c:pt idx="1">
                  <c:v>11</c:v>
                </c:pt>
                <c:pt idx="2">
                  <c:v>2</c:v>
                </c:pt>
                <c:pt idx="3">
                  <c:v>3</c:v>
                </c:pt>
                <c:pt idx="4">
                  <c:v>4</c:v>
                </c:pt>
                <c:pt idx="5">
                  <c:v>4</c:v>
                </c:pt>
                <c:pt idx="6">
                  <c:v>3</c:v>
                </c:pt>
                <c:pt idx="7">
                  <c:v>2</c:v>
                </c:pt>
                <c:pt idx="8">
                  <c:v>1.0313808753440787</c:v>
                </c:pt>
                <c:pt idx="9">
                  <c:v>2</c:v>
                </c:pt>
                <c:pt idx="10" formatCode="####">
                  <c:v>0.72662353948095559</c:v>
                </c:pt>
                <c:pt idx="11">
                  <c:v>54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Planilha1!$C$2:$C$13</c:f>
              <c:numCache>
                <c:formatCode>0</c:formatCode>
                <c:ptCount val="12"/>
                <c:pt idx="0">
                  <c:v>25</c:v>
                </c:pt>
                <c:pt idx="1">
                  <c:v>13</c:v>
                </c:pt>
                <c:pt idx="2">
                  <c:v>4</c:v>
                </c:pt>
                <c:pt idx="3">
                  <c:v>5</c:v>
                </c:pt>
                <c:pt idx="4">
                  <c:v>5</c:v>
                </c:pt>
                <c:pt idx="5">
                  <c:v>5</c:v>
                </c:pt>
                <c:pt idx="6">
                  <c:v>3</c:v>
                </c:pt>
                <c:pt idx="7">
                  <c:v>3</c:v>
                </c:pt>
                <c:pt idx="8">
                  <c:v>1.58</c:v>
                </c:pt>
                <c:pt idx="9">
                  <c:v>2</c:v>
                </c:pt>
                <c:pt idx="10">
                  <c:v>0.91</c:v>
                </c:pt>
                <c:pt idx="11">
                  <c:v>44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Planilha1!$D$2:$D$13</c:f>
              <c:numCache>
                <c:formatCode>0</c:formatCode>
                <c:ptCount val="12"/>
                <c:pt idx="0">
                  <c:v>24.84</c:v>
                </c:pt>
                <c:pt idx="1">
                  <c:v>14.37</c:v>
                </c:pt>
                <c:pt idx="2">
                  <c:v>4.9400000000000004</c:v>
                </c:pt>
                <c:pt idx="3">
                  <c:v>5.46</c:v>
                </c:pt>
                <c:pt idx="4">
                  <c:v>4.87</c:v>
                </c:pt>
                <c:pt idx="5">
                  <c:v>4.46</c:v>
                </c:pt>
                <c:pt idx="6">
                  <c:v>3</c:v>
                </c:pt>
                <c:pt idx="7">
                  <c:v>2.72</c:v>
                </c:pt>
                <c:pt idx="8">
                  <c:v>1.22</c:v>
                </c:pt>
                <c:pt idx="9">
                  <c:v>1.76</c:v>
                </c:pt>
                <c:pt idx="10">
                  <c:v>1.23</c:v>
                </c:pt>
                <c:pt idx="11" formatCode="General">
                  <c:v>44</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Planilha1!$E$2:$E$13</c:f>
              <c:numCache>
                <c:formatCode>0</c:formatCode>
                <c:ptCount val="12"/>
                <c:pt idx="0">
                  <c:v>20.57</c:v>
                </c:pt>
                <c:pt idx="1">
                  <c:v>11.68</c:v>
                </c:pt>
                <c:pt idx="2">
                  <c:v>5.98</c:v>
                </c:pt>
                <c:pt idx="3">
                  <c:v>6.71</c:v>
                </c:pt>
                <c:pt idx="4">
                  <c:v>5.45</c:v>
                </c:pt>
                <c:pt idx="5">
                  <c:v>4.4400000000000004</c:v>
                </c:pt>
                <c:pt idx="6">
                  <c:v>3.03</c:v>
                </c:pt>
                <c:pt idx="7">
                  <c:v>2.09</c:v>
                </c:pt>
                <c:pt idx="8">
                  <c:v>1.86</c:v>
                </c:pt>
                <c:pt idx="9">
                  <c:v>1.7</c:v>
                </c:pt>
                <c:pt idx="10">
                  <c:v>0.94</c:v>
                </c:pt>
                <c:pt idx="11">
                  <c:v>48.760000000000005</c:v>
                </c:pt>
              </c:numCache>
            </c:numRef>
          </c:val>
          <c:extLst xmlns:c16r2="http://schemas.microsoft.com/office/drawing/2015/06/chart">
            <c:ext xmlns:c16="http://schemas.microsoft.com/office/drawing/2014/chart" uri="{C3380CC4-5D6E-409C-BE32-E72D297353CC}">
              <c16:uniqueId val="{00000000-4537-4FE4-ABEF-2E48E5912D93}"/>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Planilha1!$F$2:$F$13</c:f>
              <c:numCache>
                <c:formatCode>0</c:formatCode>
                <c:ptCount val="12"/>
                <c:pt idx="0">
                  <c:v>20.420000000000002</c:v>
                </c:pt>
                <c:pt idx="1">
                  <c:v>13.44</c:v>
                </c:pt>
                <c:pt idx="2">
                  <c:v>7.07</c:v>
                </c:pt>
                <c:pt idx="3">
                  <c:v>6.48</c:v>
                </c:pt>
                <c:pt idx="4">
                  <c:v>6.06</c:v>
                </c:pt>
                <c:pt idx="5">
                  <c:v>4.47</c:v>
                </c:pt>
                <c:pt idx="6">
                  <c:v>3.42</c:v>
                </c:pt>
                <c:pt idx="7">
                  <c:v>2.31</c:v>
                </c:pt>
                <c:pt idx="8">
                  <c:v>1.97</c:v>
                </c:pt>
                <c:pt idx="9">
                  <c:v>1.73</c:v>
                </c:pt>
                <c:pt idx="10">
                  <c:v>1.1499999999999999</c:v>
                </c:pt>
                <c:pt idx="11">
                  <c:v>45.099999999999994</c:v>
                </c:pt>
              </c:numCache>
            </c:numRef>
          </c:val>
          <c:extLst xmlns:c16r2="http://schemas.microsoft.com/office/drawing/2015/06/chart">
            <c:ext xmlns:c16="http://schemas.microsoft.com/office/drawing/2014/chart" uri="{C3380CC4-5D6E-409C-BE32-E72D297353CC}">
              <c16:uniqueId val="{00000000-9126-4C14-A070-7F9743FE64A6}"/>
            </c:ext>
          </c:extLst>
        </c:ser>
        <c:dLbls>
          <c:dLblPos val="outEnd"/>
          <c:showLegendKey val="0"/>
          <c:showVal val="1"/>
          <c:showCatName val="0"/>
          <c:showSerName val="0"/>
          <c:showPercent val="0"/>
          <c:showBubbleSize val="0"/>
        </c:dLbls>
        <c:gapWidth val="120"/>
        <c:axId val="-1728283216"/>
        <c:axId val="-1728286480"/>
      </c:barChart>
      <c:catAx>
        <c:axId val="-17282832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6480"/>
        <c:crosses val="autoZero"/>
        <c:auto val="1"/>
        <c:lblAlgn val="ctr"/>
        <c:lblOffset val="100"/>
        <c:noMultiLvlLbl val="0"/>
      </c:catAx>
      <c:valAx>
        <c:axId val="-1728286480"/>
        <c:scaling>
          <c:orientation val="minMax"/>
          <c:max val="120"/>
          <c:min val="0"/>
        </c:scaling>
        <c:delete val="1"/>
        <c:axPos val="l"/>
        <c:numFmt formatCode="###0" sourceLinked="1"/>
        <c:majorTickMark val="none"/>
        <c:minorTickMark val="none"/>
        <c:tickLblPos val="nextTo"/>
        <c:crossAx val="-172828321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Planilha1!$B$2:$B$13</c:f>
              <c:numCache>
                <c:formatCode>0"%"</c:formatCode>
                <c:ptCount val="12"/>
                <c:pt idx="0">
                  <c:v>20.420000000000002</c:v>
                </c:pt>
                <c:pt idx="1">
                  <c:v>13.44</c:v>
                </c:pt>
                <c:pt idx="2">
                  <c:v>7.07</c:v>
                </c:pt>
                <c:pt idx="3">
                  <c:v>6.48</c:v>
                </c:pt>
                <c:pt idx="4">
                  <c:v>6.06</c:v>
                </c:pt>
                <c:pt idx="5">
                  <c:v>4.47</c:v>
                </c:pt>
                <c:pt idx="6">
                  <c:v>3.42</c:v>
                </c:pt>
                <c:pt idx="7">
                  <c:v>2.31</c:v>
                </c:pt>
                <c:pt idx="8">
                  <c:v>1.97</c:v>
                </c:pt>
                <c:pt idx="9">
                  <c:v>1.73</c:v>
                </c:pt>
                <c:pt idx="10">
                  <c:v>1.1499999999999999</c:v>
                </c:pt>
                <c:pt idx="11">
                  <c:v>45.099999999999994</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Planilha1!$C$2:$C$13</c:f>
              <c:numCache>
                <c:formatCode>0"%"</c:formatCode>
                <c:ptCount val="12"/>
                <c:pt idx="0">
                  <c:v>21.23</c:v>
                </c:pt>
                <c:pt idx="1">
                  <c:v>18.18</c:v>
                </c:pt>
                <c:pt idx="2">
                  <c:v>15.9</c:v>
                </c:pt>
                <c:pt idx="3">
                  <c:v>13.72</c:v>
                </c:pt>
                <c:pt idx="4">
                  <c:v>10.64</c:v>
                </c:pt>
                <c:pt idx="5">
                  <c:v>8.89</c:v>
                </c:pt>
                <c:pt idx="6">
                  <c:v>8.1199999999999992</c:v>
                </c:pt>
                <c:pt idx="7">
                  <c:v>4.62</c:v>
                </c:pt>
                <c:pt idx="8">
                  <c:v>4</c:v>
                </c:pt>
                <c:pt idx="9">
                  <c:v>1.5</c:v>
                </c:pt>
                <c:pt idx="10">
                  <c:v>1.97</c:v>
                </c:pt>
                <c:pt idx="11">
                  <c:v>25.54</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Planilha1!$D$2:$D$13</c:f>
              <c:numCache>
                <c:formatCode>0"%"</c:formatCode>
                <c:ptCount val="12"/>
                <c:pt idx="0">
                  <c:v>21.86</c:v>
                </c:pt>
                <c:pt idx="1">
                  <c:v>13.57</c:v>
                </c:pt>
                <c:pt idx="2">
                  <c:v>6.03</c:v>
                </c:pt>
                <c:pt idx="3">
                  <c:v>5.58</c:v>
                </c:pt>
                <c:pt idx="4">
                  <c:v>6.16</c:v>
                </c:pt>
                <c:pt idx="5">
                  <c:v>4.0599999999999996</c:v>
                </c:pt>
                <c:pt idx="6">
                  <c:v>2.65</c:v>
                </c:pt>
                <c:pt idx="7">
                  <c:v>2.15</c:v>
                </c:pt>
                <c:pt idx="8">
                  <c:v>1.93</c:v>
                </c:pt>
                <c:pt idx="9">
                  <c:v>1.79</c:v>
                </c:pt>
                <c:pt idx="10">
                  <c:v>0.97</c:v>
                </c:pt>
                <c:pt idx="11">
                  <c:v>43.7</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Planilha1!$A$2:$A$13</c:f>
              <c:strCache>
                <c:ptCount val="12"/>
                <c:pt idx="0">
                  <c:v>Caderneta de poupança</c:v>
                </c:pt>
                <c:pt idx="1">
                  <c:v>Compra e venda de imóveis</c:v>
                </c:pt>
                <c:pt idx="2">
                  <c:v>Títulos privados</c:v>
                </c:pt>
                <c:pt idx="3">
                  <c:v>Fundos de investimentos</c:v>
                </c:pt>
                <c:pt idx="4">
                  <c:v>Moedas digitais / criptomoedas</c:v>
                </c:pt>
                <c:pt idx="5">
                  <c:v>Ações na bolsa de valores</c:v>
                </c:pt>
                <c:pt idx="6">
                  <c:v>Títulos públicos</c:v>
                </c:pt>
                <c:pt idx="7">
                  <c:v>Plano de previdência privada</c:v>
                </c:pt>
                <c:pt idx="8">
                  <c:v>Moedas estrangeiras</c:v>
                </c:pt>
                <c:pt idx="9">
                  <c:v>Em casa ou no colchão</c:v>
                </c:pt>
                <c:pt idx="10">
                  <c:v>Ouro</c:v>
                </c:pt>
                <c:pt idx="11">
                  <c:v>NÃO PRETENDE CONTINUAR INVESTINDO / NÃO CONHECE</c:v>
                </c:pt>
              </c:strCache>
            </c:strRef>
          </c:cat>
          <c:val>
            <c:numRef>
              <c:f>Planilha1!$E$2:$E$13</c:f>
              <c:numCache>
                <c:formatCode>0"%"</c:formatCode>
                <c:ptCount val="12"/>
                <c:pt idx="0">
                  <c:v>17.34</c:v>
                </c:pt>
                <c:pt idx="1">
                  <c:v>9.14</c:v>
                </c:pt>
                <c:pt idx="2">
                  <c:v>1.1499999999999999</c:v>
                </c:pt>
                <c:pt idx="3">
                  <c:v>1.7</c:v>
                </c:pt>
                <c:pt idx="4">
                  <c:v>1.94</c:v>
                </c:pt>
                <c:pt idx="5">
                  <c:v>1.31</c:v>
                </c:pt>
                <c:pt idx="6">
                  <c:v>0.62</c:v>
                </c:pt>
                <c:pt idx="7">
                  <c:v>0.57999999999999996</c:v>
                </c:pt>
                <c:pt idx="8">
                  <c:v>0.28999999999999998</c:v>
                </c:pt>
                <c:pt idx="9">
                  <c:v>1.81</c:v>
                </c:pt>
                <c:pt idx="10">
                  <c:v>0.75</c:v>
                </c:pt>
                <c:pt idx="11">
                  <c:v>64.41</c:v>
                </c:pt>
              </c:numCache>
            </c:numRef>
          </c:val>
          <c:extLst xmlns:c16r2="http://schemas.microsoft.com/office/drawing/2015/06/chart">
            <c:ext xmlns:c16="http://schemas.microsoft.com/office/drawing/2014/chart" uri="{C3380CC4-5D6E-409C-BE32-E72D297353CC}">
              <c16:uniqueId val="{00000000-4537-4FE4-ABEF-2E48E5912D93}"/>
            </c:ext>
          </c:extLst>
        </c:ser>
        <c:dLbls>
          <c:dLblPos val="outEnd"/>
          <c:showLegendKey val="0"/>
          <c:showVal val="1"/>
          <c:showCatName val="0"/>
          <c:showSerName val="0"/>
          <c:showPercent val="0"/>
          <c:showBubbleSize val="0"/>
        </c:dLbls>
        <c:gapWidth val="120"/>
        <c:axId val="-1728279952"/>
        <c:axId val="-1728294096"/>
      </c:barChart>
      <c:catAx>
        <c:axId val="-17282799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94096"/>
        <c:crosses val="autoZero"/>
        <c:auto val="1"/>
        <c:lblAlgn val="ctr"/>
        <c:lblOffset val="100"/>
        <c:noMultiLvlLbl val="0"/>
      </c:catAx>
      <c:valAx>
        <c:axId val="-1728294096"/>
        <c:scaling>
          <c:orientation val="minMax"/>
          <c:max val="120"/>
          <c:min val="0"/>
        </c:scaling>
        <c:delete val="1"/>
        <c:axPos val="l"/>
        <c:numFmt formatCode="0&quot;%&quot;" sourceLinked="1"/>
        <c:majorTickMark val="none"/>
        <c:minorTickMark val="none"/>
        <c:tickLblPos val="nextTo"/>
        <c:crossAx val="-172827995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0833048042907679E-3"/>
          <c:y val="8.4465331592705264E-2"/>
          <c:w val="0.99791669519570925"/>
          <c:h val="0.9155346684072948"/>
        </c:manualLayout>
      </c:layout>
      <c:barChart>
        <c:barDir val="col"/>
        <c:grouping val="clustered"/>
        <c:varyColors val="0"/>
        <c:ser>
          <c:idx val="0"/>
          <c:order val="0"/>
          <c:tx>
            <c:strRef>
              <c:f>Planilha1!$B$1</c:f>
              <c:strCache>
                <c:ptCount val="1"/>
                <c:pt idx="0">
                  <c:v>Previsão</c:v>
                </c:pt>
              </c:strCache>
            </c:strRef>
          </c:tx>
          <c:spPr>
            <a:solidFill>
              <a:srgbClr val="FF6600"/>
            </a:solidFill>
            <a:ln>
              <a:noFill/>
            </a:ln>
            <a:effectLst>
              <a:outerShdw blurRad="165100" dist="50800" dir="5400000" algn="ctr" rotWithShape="0">
                <a:srgbClr val="000000">
                  <a:alpha val="47000"/>
                </a:srgbClr>
              </a:outerShdw>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2021 (Previsão para 2022)</c:v>
                </c:pt>
                <c:pt idx="1">
                  <c:v>2022 (Previsão para 2023)</c:v>
                </c:pt>
                <c:pt idx="2">
                  <c:v>2023 (Previsão para 2024)</c:v>
                </c:pt>
                <c:pt idx="3">
                  <c:v>2024 (Previsão para 2025)</c:v>
                </c:pt>
                <c:pt idx="4">
                  <c:v>2025 (Previsão para 2026)</c:v>
                </c:pt>
              </c:strCache>
            </c:strRef>
          </c:cat>
          <c:val>
            <c:numRef>
              <c:f>Planilha1!$B$2:$B$6</c:f>
              <c:numCache>
                <c:formatCode>General</c:formatCode>
                <c:ptCount val="5"/>
                <c:pt idx="0" formatCode="0">
                  <c:v>2.5</c:v>
                </c:pt>
                <c:pt idx="1">
                  <c:v>5</c:v>
                </c:pt>
                <c:pt idx="2">
                  <c:v>4</c:v>
                </c:pt>
                <c:pt idx="3">
                  <c:v>2</c:v>
                </c:pt>
                <c:pt idx="4">
                  <c:v>6</c:v>
                </c:pt>
              </c:numCache>
            </c:numRef>
          </c:val>
          <c:extLst xmlns:c16r2="http://schemas.microsoft.com/office/drawing/2015/06/chart">
            <c:ext xmlns:c16="http://schemas.microsoft.com/office/drawing/2014/chart" uri="{C3380CC4-5D6E-409C-BE32-E72D297353CC}">
              <c16:uniqueId val="{00000000-E760-4721-B113-E6FFC4CC10FD}"/>
            </c:ext>
          </c:extLst>
        </c:ser>
        <c:ser>
          <c:idx val="1"/>
          <c:order val="1"/>
          <c:tx>
            <c:strRef>
              <c:f>Planilha1!$C$1</c:f>
              <c:strCache>
                <c:ptCount val="1"/>
                <c:pt idx="0">
                  <c:v>Real</c:v>
                </c:pt>
              </c:strCache>
            </c:strRef>
          </c:tx>
          <c:spPr>
            <a:solidFill>
              <a:srgbClr val="0070C0"/>
            </a:solidFill>
            <a:ln>
              <a:noFill/>
            </a:ln>
            <a:effectLst>
              <a:outerShdw blurRad="165100" dist="50800" dir="5400000" algn="ctr" rotWithShape="0">
                <a:srgbClr val="000000">
                  <a:alpha val="47000"/>
                </a:srgbClr>
              </a:outerShdw>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2021 (Previsão para 2022)</c:v>
                </c:pt>
                <c:pt idx="1">
                  <c:v>2022 (Previsão para 2023)</c:v>
                </c:pt>
                <c:pt idx="2">
                  <c:v>2023 (Previsão para 2024)</c:v>
                </c:pt>
                <c:pt idx="3">
                  <c:v>2024 (Previsão para 2025)</c:v>
                </c:pt>
                <c:pt idx="4">
                  <c:v>2025 (Previsão para 2026)</c:v>
                </c:pt>
              </c:strCache>
            </c:strRef>
          </c:cat>
          <c:val>
            <c:numRef>
              <c:f>Planilha1!$C$2:$C$6</c:f>
              <c:numCache>
                <c:formatCode>General</c:formatCode>
                <c:ptCount val="5"/>
                <c:pt idx="0">
                  <c:v>5</c:v>
                </c:pt>
                <c:pt idx="1">
                  <c:v>1</c:v>
                </c:pt>
                <c:pt idx="2">
                  <c:v>0</c:v>
                </c:pt>
                <c:pt idx="3">
                  <c:v>-1</c:v>
                </c:pt>
              </c:numCache>
            </c:numRef>
          </c:val>
          <c:extLst xmlns:c16r2="http://schemas.microsoft.com/office/drawing/2015/06/chart">
            <c:ext xmlns:c16="http://schemas.microsoft.com/office/drawing/2014/chart" uri="{C3380CC4-5D6E-409C-BE32-E72D297353CC}">
              <c16:uniqueId val="{00000001-E760-4721-B113-E6FFC4CC10FD}"/>
            </c:ext>
          </c:extLst>
        </c:ser>
        <c:dLbls>
          <c:showLegendKey val="0"/>
          <c:showVal val="0"/>
          <c:showCatName val="0"/>
          <c:showSerName val="0"/>
          <c:showPercent val="0"/>
          <c:showBubbleSize val="0"/>
        </c:dLbls>
        <c:gapWidth val="150"/>
        <c:axId val="-1728279408"/>
        <c:axId val="-1728288656"/>
      </c:barChart>
      <c:catAx>
        <c:axId val="-1728279408"/>
        <c:scaling>
          <c:orientation val="minMax"/>
        </c:scaling>
        <c:delete val="0"/>
        <c:axPos val="b"/>
        <c:majorGridlines>
          <c:spPr>
            <a:ln w="28575" cap="flat" cmpd="sng" algn="ctr">
              <a:solidFill>
                <a:schemeClr val="tx1">
                  <a:lumMod val="15000"/>
                  <a:lumOff val="85000"/>
                </a:schemeClr>
              </a:solidFill>
              <a:round/>
            </a:ln>
            <a:effectLst/>
          </c:spPr>
        </c:majorGridlines>
        <c:numFmt formatCode="General" sourceLinked="1"/>
        <c:majorTickMark val="none"/>
        <c:minorTickMark val="none"/>
        <c:tickLblPos val="high"/>
        <c:spPr>
          <a:noFill/>
          <a:ln w="9525" cap="flat" cmpd="sng" algn="ctr">
            <a:solidFill>
              <a:schemeClr val="bg1"/>
            </a:solidFill>
            <a:prstDash val="dash"/>
            <a:round/>
          </a:ln>
          <a:effectLst/>
        </c:spPr>
        <c:txPr>
          <a:bodyPr rot="-60000000" spcFirstLastPara="1" vertOverflow="ellipsis" vert="horz" wrap="square" anchor="ctr" anchorCtr="1"/>
          <a:lstStyle/>
          <a:p>
            <a:pPr>
              <a:defRPr sz="1197"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8656"/>
        <c:crosses val="autoZero"/>
        <c:auto val="1"/>
        <c:lblAlgn val="ctr"/>
        <c:lblOffset val="100"/>
        <c:noMultiLvlLbl val="0"/>
      </c:catAx>
      <c:valAx>
        <c:axId val="-1728288656"/>
        <c:scaling>
          <c:orientation val="minMax"/>
          <c:max val="18"/>
          <c:min val="-6"/>
        </c:scaling>
        <c:delete val="1"/>
        <c:axPos val="l"/>
        <c:numFmt formatCode="0" sourceLinked="1"/>
        <c:majorTickMark val="out"/>
        <c:minorTickMark val="none"/>
        <c:tickLblPos val="nextTo"/>
        <c:crossAx val="-1728279408"/>
        <c:crosses val="autoZero"/>
        <c:crossBetween val="between"/>
        <c:majorUnit val="1"/>
      </c:valAx>
      <c:spPr>
        <a:noFill/>
        <a:ln w="28575">
          <a:solidFill>
            <a:schemeClr val="bg1"/>
          </a:solidFill>
        </a:ln>
        <a:effectLst/>
      </c:spPr>
    </c:plotArea>
    <c:legend>
      <c:legendPos val="b"/>
      <c:layout>
        <c:manualLayout>
          <c:xMode val="edge"/>
          <c:yMode val="edge"/>
          <c:x val="4.9373958689946373E-3"/>
          <c:y val="0.91803809597900055"/>
          <c:w val="0.21401388888888886"/>
          <c:h val="5.597165387182065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CCE2F2"/>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Planilha1!$B$2:$B$11</c:f>
              <c:numCache>
                <c:formatCode>###0</c:formatCode>
                <c:ptCount val="10"/>
                <c:pt idx="0">
                  <c:v>34.015751246321408</c:v>
                </c:pt>
                <c:pt idx="1">
                  <c:v>24.645361329475787</c:v>
                </c:pt>
                <c:pt idx="2">
                  <c:v>16.983529435354576</c:v>
                </c:pt>
                <c:pt idx="3">
                  <c:v>12.309113019813452</c:v>
                </c:pt>
                <c:pt idx="4">
                  <c:v>8.3400056570397183</c:v>
                </c:pt>
                <c:pt idx="5">
                  <c:v>2.213190592046498</c:v>
                </c:pt>
                <c:pt idx="6">
                  <c:v>3.0031966605903664</c:v>
                </c:pt>
                <c:pt idx="7">
                  <c:v>4.2150196486317881</c:v>
                </c:pt>
                <c:pt idx="8">
                  <c:v>2.9046883446175698</c:v>
                </c:pt>
                <c:pt idx="9">
                  <c:v>1.7637791894271795</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2022</c:v>
                </c:pt>
              </c:strCache>
            </c:strRef>
          </c:tx>
          <c:spPr>
            <a:solidFill>
              <a:srgbClr val="99C6E6"/>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Planilha1!$C$2:$C$11</c:f>
              <c:numCache>
                <c:formatCode>0</c:formatCode>
                <c:ptCount val="10"/>
                <c:pt idx="0">
                  <c:v>34.26</c:v>
                </c:pt>
                <c:pt idx="1">
                  <c:v>25.14</c:v>
                </c:pt>
                <c:pt idx="2">
                  <c:v>14.08</c:v>
                </c:pt>
                <c:pt idx="3">
                  <c:v>10.75</c:v>
                </c:pt>
                <c:pt idx="4">
                  <c:v>11.23</c:v>
                </c:pt>
                <c:pt idx="5">
                  <c:v>2.41</c:v>
                </c:pt>
                <c:pt idx="6">
                  <c:v>1.87</c:v>
                </c:pt>
                <c:pt idx="7">
                  <c:v>4.95</c:v>
                </c:pt>
                <c:pt idx="8">
                  <c:v>2.56</c:v>
                </c:pt>
                <c:pt idx="9">
                  <c:v>1.73</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2023</c:v>
                </c:pt>
              </c:strCache>
            </c:strRef>
          </c:tx>
          <c:spPr>
            <a:solidFill>
              <a:srgbClr val="66A9D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Planilha1!$D$2:$D$11</c:f>
              <c:numCache>
                <c:formatCode>0</c:formatCode>
                <c:ptCount val="10"/>
                <c:pt idx="0">
                  <c:v>33.799999999999997</c:v>
                </c:pt>
                <c:pt idx="1">
                  <c:v>23.31</c:v>
                </c:pt>
                <c:pt idx="2">
                  <c:v>15.91</c:v>
                </c:pt>
                <c:pt idx="3">
                  <c:v>13.17</c:v>
                </c:pt>
                <c:pt idx="4">
                  <c:v>6.3</c:v>
                </c:pt>
                <c:pt idx="5">
                  <c:v>2.42</c:v>
                </c:pt>
                <c:pt idx="6">
                  <c:v>1.63</c:v>
                </c:pt>
                <c:pt idx="7">
                  <c:v>3.95</c:v>
                </c:pt>
                <c:pt idx="8">
                  <c:v>2.6</c:v>
                </c:pt>
                <c:pt idx="9">
                  <c:v>1.7</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2024</c:v>
                </c:pt>
              </c:strCache>
            </c:strRef>
          </c:tx>
          <c:spPr>
            <a:solidFill>
              <a:srgbClr val="338DCD"/>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Planilha1!$E$2:$E$11</c:f>
              <c:numCache>
                <c:formatCode>0</c:formatCode>
                <c:ptCount val="10"/>
                <c:pt idx="0">
                  <c:v>33.159999999999997</c:v>
                </c:pt>
                <c:pt idx="1">
                  <c:v>23.46</c:v>
                </c:pt>
                <c:pt idx="2">
                  <c:v>13.96</c:v>
                </c:pt>
                <c:pt idx="3">
                  <c:v>11.47</c:v>
                </c:pt>
                <c:pt idx="4">
                  <c:v>8.57</c:v>
                </c:pt>
                <c:pt idx="5">
                  <c:v>2.33</c:v>
                </c:pt>
                <c:pt idx="6">
                  <c:v>2.39</c:v>
                </c:pt>
                <c:pt idx="7">
                  <c:v>4.17</c:v>
                </c:pt>
                <c:pt idx="8">
                  <c:v>2.09</c:v>
                </c:pt>
                <c:pt idx="9">
                  <c:v>2.15</c:v>
                </c:pt>
              </c:numCache>
            </c:numRef>
          </c:val>
          <c:extLst xmlns:c16r2="http://schemas.microsoft.com/office/drawing/2015/06/chart">
            <c:ext xmlns:c16="http://schemas.microsoft.com/office/drawing/2014/chart" uri="{C3380CC4-5D6E-409C-BE32-E72D297353CC}">
              <c16:uniqueId val="{00000000-91BE-4595-9ACE-372DE501F482}"/>
            </c:ext>
          </c:extLst>
        </c:ser>
        <c:ser>
          <c:idx val="4"/>
          <c:order val="4"/>
          <c:tx>
            <c:strRef>
              <c:f>Planilha1!$F$1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Planilha1!$F$2:$F$11</c:f>
              <c:numCache>
                <c:formatCode>0</c:formatCode>
                <c:ptCount val="10"/>
                <c:pt idx="0">
                  <c:v>36.68</c:v>
                </c:pt>
                <c:pt idx="1">
                  <c:v>26.49</c:v>
                </c:pt>
                <c:pt idx="2">
                  <c:v>14.61</c:v>
                </c:pt>
                <c:pt idx="3">
                  <c:v>11.74</c:v>
                </c:pt>
                <c:pt idx="4">
                  <c:v>9.1300000000000008</c:v>
                </c:pt>
                <c:pt idx="5">
                  <c:v>3.52</c:v>
                </c:pt>
                <c:pt idx="6">
                  <c:v>2.69</c:v>
                </c:pt>
                <c:pt idx="7">
                  <c:v>2.61</c:v>
                </c:pt>
                <c:pt idx="8">
                  <c:v>1.63</c:v>
                </c:pt>
                <c:pt idx="9">
                  <c:v>1.73</c:v>
                </c:pt>
              </c:numCache>
            </c:numRef>
          </c:val>
          <c:extLst xmlns:c16r2="http://schemas.microsoft.com/office/drawing/2015/06/chart">
            <c:ext xmlns:c16="http://schemas.microsoft.com/office/drawing/2014/chart" uri="{C3380CC4-5D6E-409C-BE32-E72D297353CC}">
              <c16:uniqueId val="{00000000-4C5B-42AE-9B68-488E60D70B14}"/>
            </c:ext>
          </c:extLst>
        </c:ser>
        <c:dLbls>
          <c:dLblPos val="outEnd"/>
          <c:showLegendKey val="0"/>
          <c:showVal val="1"/>
          <c:showCatName val="0"/>
          <c:showSerName val="0"/>
          <c:showPercent val="0"/>
          <c:showBubbleSize val="0"/>
        </c:dLbls>
        <c:gapWidth val="120"/>
        <c:axId val="-1728281584"/>
        <c:axId val="-1728287024"/>
      </c:barChart>
      <c:catAx>
        <c:axId val="-17282815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7024"/>
        <c:crosses val="autoZero"/>
        <c:auto val="1"/>
        <c:lblAlgn val="ctr"/>
        <c:lblOffset val="100"/>
        <c:noMultiLvlLbl val="0"/>
      </c:catAx>
      <c:valAx>
        <c:axId val="-1728287024"/>
        <c:scaling>
          <c:orientation val="minMax"/>
          <c:max val="120"/>
          <c:min val="0"/>
        </c:scaling>
        <c:delete val="1"/>
        <c:axPos val="l"/>
        <c:numFmt formatCode="###0" sourceLinked="1"/>
        <c:majorTickMark val="none"/>
        <c:minorTickMark val="none"/>
        <c:tickLblPos val="nextTo"/>
        <c:crossAx val="-172828158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Total</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9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Planilha1!$B$2:$B$11</c:f>
              <c:numCache>
                <c:formatCode>0"%"</c:formatCode>
                <c:ptCount val="10"/>
                <c:pt idx="0">
                  <c:v>36.68</c:v>
                </c:pt>
                <c:pt idx="1">
                  <c:v>26.49</c:v>
                </c:pt>
                <c:pt idx="2">
                  <c:v>14.61</c:v>
                </c:pt>
                <c:pt idx="3">
                  <c:v>11.74</c:v>
                </c:pt>
                <c:pt idx="4">
                  <c:v>9.1300000000000008</c:v>
                </c:pt>
                <c:pt idx="5">
                  <c:v>3.52</c:v>
                </c:pt>
                <c:pt idx="6">
                  <c:v>2.69</c:v>
                </c:pt>
                <c:pt idx="7">
                  <c:v>2.61</c:v>
                </c:pt>
                <c:pt idx="8">
                  <c:v>1.63</c:v>
                </c:pt>
                <c:pt idx="9">
                  <c:v>1.73</c:v>
                </c:pt>
              </c:numCache>
            </c:numRef>
          </c:val>
          <c:extLst xmlns:c16r2="http://schemas.microsoft.com/office/drawing/2015/06/chart">
            <c:ext xmlns:c16="http://schemas.microsoft.com/office/drawing/2014/chart" uri="{C3380CC4-5D6E-409C-BE32-E72D297353CC}">
              <c16:uniqueId val="{00000000-DD40-438F-A10F-541213A1AB23}"/>
            </c:ext>
          </c:extLst>
        </c:ser>
        <c:ser>
          <c:idx val="1"/>
          <c:order val="1"/>
          <c:tx>
            <c:strRef>
              <c:f>Planilha1!$C$1</c:f>
              <c:strCache>
                <c:ptCount val="1"/>
                <c:pt idx="0">
                  <c:v>AB</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7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Planilha1!$C$2:$C$11</c:f>
              <c:numCache>
                <c:formatCode>0"%"</c:formatCode>
                <c:ptCount val="10"/>
                <c:pt idx="0">
                  <c:v>43.7</c:v>
                </c:pt>
                <c:pt idx="1">
                  <c:v>29.67</c:v>
                </c:pt>
                <c:pt idx="2">
                  <c:v>13.5</c:v>
                </c:pt>
                <c:pt idx="3">
                  <c:v>9.6300000000000008</c:v>
                </c:pt>
                <c:pt idx="4">
                  <c:v>5.26</c:v>
                </c:pt>
                <c:pt idx="5">
                  <c:v>3.92</c:v>
                </c:pt>
                <c:pt idx="6">
                  <c:v>3.32</c:v>
                </c:pt>
                <c:pt idx="7">
                  <c:v>1.42</c:v>
                </c:pt>
                <c:pt idx="8">
                  <c:v>1.72</c:v>
                </c:pt>
                <c:pt idx="9">
                  <c:v>0.57999999999999996</c:v>
                </c:pt>
              </c:numCache>
            </c:numRef>
          </c:val>
          <c:extLst xmlns:c16r2="http://schemas.microsoft.com/office/drawing/2015/06/chart">
            <c:ext xmlns:c16="http://schemas.microsoft.com/office/drawing/2014/chart" uri="{C3380CC4-5D6E-409C-BE32-E72D297353CC}">
              <c16:uniqueId val="{00000001-DD40-438F-A10F-541213A1AB23}"/>
            </c:ext>
          </c:extLst>
        </c:ser>
        <c:ser>
          <c:idx val="2"/>
          <c:order val="2"/>
          <c:tx>
            <c:strRef>
              <c:f>Planilha1!$D$1</c:f>
              <c:strCache>
                <c:ptCount val="1"/>
                <c:pt idx="0">
                  <c:v>C</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Planilha1!$D$2:$D$11</c:f>
              <c:numCache>
                <c:formatCode>0"%"</c:formatCode>
                <c:ptCount val="10"/>
                <c:pt idx="0">
                  <c:v>34.840000000000003</c:v>
                </c:pt>
                <c:pt idx="1">
                  <c:v>25.43</c:v>
                </c:pt>
                <c:pt idx="2">
                  <c:v>14.69</c:v>
                </c:pt>
                <c:pt idx="3">
                  <c:v>12.19</c:v>
                </c:pt>
                <c:pt idx="4">
                  <c:v>10.35</c:v>
                </c:pt>
                <c:pt idx="5">
                  <c:v>3.33</c:v>
                </c:pt>
                <c:pt idx="6">
                  <c:v>2.5</c:v>
                </c:pt>
                <c:pt idx="7">
                  <c:v>2.72</c:v>
                </c:pt>
                <c:pt idx="8">
                  <c:v>1.6</c:v>
                </c:pt>
                <c:pt idx="9">
                  <c:v>2</c:v>
                </c:pt>
              </c:numCache>
            </c:numRef>
          </c:val>
          <c:extLst xmlns:c16r2="http://schemas.microsoft.com/office/drawing/2015/06/chart">
            <c:ext xmlns:c16="http://schemas.microsoft.com/office/drawing/2014/chart" uri="{C3380CC4-5D6E-409C-BE32-E72D297353CC}">
              <c16:uniqueId val="{00000000-1DA6-4C3C-8E02-C51E7A7D131F}"/>
            </c:ext>
          </c:extLst>
        </c:ser>
        <c:ser>
          <c:idx val="3"/>
          <c:order val="3"/>
          <c:tx>
            <c:strRef>
              <c:f>Planilha1!$E$1</c:f>
              <c:strCache>
                <c:ptCount val="1"/>
                <c:pt idx="0">
                  <c:v>DE</c:v>
                </c:pt>
              </c:strCache>
            </c:strRef>
          </c:tx>
          <c:spPr>
            <a:solidFill>
              <a:srgbClr val="FE7537"/>
            </a:solidFill>
            <a:ln>
              <a:noFill/>
            </a:ln>
            <a:effectLst/>
          </c:spPr>
          <c:invertIfNegative val="0"/>
          <c:dLbls>
            <c:numFmt formatCode="#&quot;%&quot;" sourceLinked="0"/>
            <c:spPr>
              <a:noFill/>
              <a:ln>
                <a:noFill/>
              </a:ln>
              <a:effectLst/>
            </c:spPr>
            <c:txPr>
              <a:bodyPr rot="0" spcFirstLastPara="1" vertOverflow="ellipsis" vert="horz" wrap="square" lIns="38100" tIns="19050" rIns="38100" bIns="19050" anchor="ctr" anchorCtr="1">
                <a:spAutoFit/>
              </a:bodyPr>
              <a:lstStyle/>
              <a:p>
                <a:pPr>
                  <a:defRPr sz="7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Planilha1!$E$2:$E$11</c:f>
              <c:numCache>
                <c:formatCode>0"%"</c:formatCode>
                <c:ptCount val="10"/>
                <c:pt idx="0">
                  <c:v>26.99</c:v>
                </c:pt>
                <c:pt idx="1">
                  <c:v>22.77</c:v>
                </c:pt>
                <c:pt idx="2">
                  <c:v>16.739999999999998</c:v>
                </c:pt>
                <c:pt idx="3">
                  <c:v>14.94</c:v>
                </c:pt>
                <c:pt idx="4">
                  <c:v>13.84</c:v>
                </c:pt>
                <c:pt idx="5">
                  <c:v>3.19</c:v>
                </c:pt>
                <c:pt idx="6">
                  <c:v>1.92</c:v>
                </c:pt>
                <c:pt idx="7">
                  <c:v>4.8499999999999996</c:v>
                </c:pt>
                <c:pt idx="8">
                  <c:v>1.54</c:v>
                </c:pt>
                <c:pt idx="9">
                  <c:v>3.4</c:v>
                </c:pt>
              </c:numCache>
            </c:numRef>
          </c:val>
          <c:extLst xmlns:c16r2="http://schemas.microsoft.com/office/drawing/2015/06/chart">
            <c:ext xmlns:c16="http://schemas.microsoft.com/office/drawing/2014/chart" uri="{C3380CC4-5D6E-409C-BE32-E72D297353CC}">
              <c16:uniqueId val="{00000000-91BE-4595-9ACE-372DE501F482}"/>
            </c:ext>
          </c:extLst>
        </c:ser>
        <c:dLbls>
          <c:dLblPos val="outEnd"/>
          <c:showLegendKey val="0"/>
          <c:showVal val="1"/>
          <c:showCatName val="0"/>
          <c:showSerName val="0"/>
          <c:showPercent val="0"/>
          <c:showBubbleSize val="0"/>
        </c:dLbls>
        <c:gapWidth val="120"/>
        <c:axId val="-1728293552"/>
        <c:axId val="-1728285936"/>
      </c:barChart>
      <c:catAx>
        <c:axId val="-1728293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8285936"/>
        <c:crosses val="autoZero"/>
        <c:auto val="1"/>
        <c:lblAlgn val="ctr"/>
        <c:lblOffset val="100"/>
        <c:noMultiLvlLbl val="0"/>
      </c:catAx>
      <c:valAx>
        <c:axId val="-1728285936"/>
        <c:scaling>
          <c:orientation val="minMax"/>
          <c:max val="120"/>
          <c:min val="0"/>
        </c:scaling>
        <c:delete val="1"/>
        <c:axPos val="l"/>
        <c:numFmt formatCode="0&quot;%&quot;" sourceLinked="1"/>
        <c:majorTickMark val="none"/>
        <c:minorTickMark val="none"/>
        <c:tickLblPos val="nextTo"/>
        <c:crossAx val="-172829355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545026406248877"/>
          <c:y val="2.4821832840359402E-2"/>
          <c:w val="0.7264162199569163"/>
          <c:h val="0.90065873674616825"/>
        </c:manualLayout>
      </c:layout>
      <c:barChart>
        <c:barDir val="bar"/>
        <c:grouping val="stacked"/>
        <c:varyColors val="0"/>
        <c:ser>
          <c:idx val="0"/>
          <c:order val="0"/>
          <c:tx>
            <c:strRef>
              <c:f>Plan1!$B$1</c:f>
              <c:strCache>
                <c:ptCount val="1"/>
                <c:pt idx="0">
                  <c:v>TOTAL</c:v>
                </c:pt>
              </c:strCache>
            </c:strRef>
          </c:tx>
          <c:spPr>
            <a:solidFill>
              <a:srgbClr val="0070C0"/>
            </a:solidFill>
            <a:scene3d>
              <a:camera prst="orthographicFront"/>
              <a:lightRig rig="threePt" dir="t"/>
            </a:scene3d>
          </c:spPr>
          <c:invertIfNegative val="0"/>
          <c:dPt>
            <c:idx val="0"/>
            <c:invertIfNegative val="0"/>
            <c:bubble3D val="0"/>
            <c:extLst xmlns:c16r2="http://schemas.microsoft.com/office/drawing/2015/06/chart">
              <c:ext xmlns:c16="http://schemas.microsoft.com/office/drawing/2014/chart" uri="{C3380CC4-5D6E-409C-BE32-E72D297353CC}">
                <c16:uniqueId val="{00000000-5A6B-4CAF-A76D-72D8BFB420CC}"/>
              </c:ext>
            </c:extLst>
          </c:dPt>
          <c:dPt>
            <c:idx val="6"/>
            <c:invertIfNegative val="0"/>
            <c:bubble3D val="0"/>
            <c:extLst xmlns:c16r2="http://schemas.microsoft.com/office/drawing/2015/06/chart">
              <c:ext xmlns:c16="http://schemas.microsoft.com/office/drawing/2014/chart" uri="{C3380CC4-5D6E-409C-BE32-E72D297353CC}">
                <c16:uniqueId val="{00000001-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Plan1!$B$2:$B$11</c:f>
              <c:numCache>
                <c:formatCode>0"%"</c:formatCode>
                <c:ptCount val="10"/>
                <c:pt idx="0">
                  <c:v>36.68</c:v>
                </c:pt>
                <c:pt idx="1">
                  <c:v>26.49</c:v>
                </c:pt>
                <c:pt idx="2">
                  <c:v>14.61</c:v>
                </c:pt>
                <c:pt idx="3">
                  <c:v>11.74</c:v>
                </c:pt>
                <c:pt idx="4">
                  <c:v>9.1300000000000008</c:v>
                </c:pt>
                <c:pt idx="5">
                  <c:v>3.52</c:v>
                </c:pt>
                <c:pt idx="6">
                  <c:v>2.69</c:v>
                </c:pt>
                <c:pt idx="7">
                  <c:v>2.61</c:v>
                </c:pt>
                <c:pt idx="8">
                  <c:v>1.63</c:v>
                </c:pt>
                <c:pt idx="9">
                  <c:v>1.73</c:v>
                </c:pt>
              </c:numCache>
            </c:numRef>
          </c:val>
          <c:extLst xmlns:c16r2="http://schemas.microsoft.com/office/drawing/2015/06/chart">
            <c:ext xmlns:c16="http://schemas.microsoft.com/office/drawing/2014/chart" uri="{C3380CC4-5D6E-409C-BE32-E72D297353CC}">
              <c16:uniqueId val="{00000002-5A6B-4CAF-A76D-72D8BFB420CC}"/>
            </c:ext>
          </c:extLst>
        </c:ser>
        <c:ser>
          <c:idx val="1"/>
          <c:order val="1"/>
          <c:tx>
            <c:strRef>
              <c:f>Plan1!$C$1</c:f>
              <c:strCache>
                <c:ptCount val="1"/>
                <c:pt idx="0">
                  <c:v>Conta</c:v>
                </c:pt>
              </c:strCache>
            </c:strRef>
          </c:tx>
          <c:spPr>
            <a:noFill/>
          </c:spPr>
          <c:invertIfNegative val="0"/>
          <c:dLbls>
            <c:dLbl>
              <c:idx val="0"/>
              <c:layout/>
              <c:tx>
                <c:rich>
                  <a:bodyPr/>
                  <a:lstStyle/>
                  <a:p>
                    <a:fld id="{57CA6E98-F053-4819-B77C-1055720FB6C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2-C9B8-440F-9DC7-D660AE508A99}"/>
                </c:ext>
                <c:ext xmlns:c15="http://schemas.microsoft.com/office/drawing/2012/chart" uri="{CE6537A1-D6FC-4f65-9D91-7224C49458BB}">
                  <c15:layout/>
                  <c15:dlblFieldTable/>
                  <c15:showDataLabelsRange val="1"/>
                </c:ext>
              </c:extLst>
            </c:dLbl>
            <c:dLbl>
              <c:idx val="1"/>
              <c:layout/>
              <c:tx>
                <c:rich>
                  <a:bodyPr/>
                  <a:lstStyle/>
                  <a:p>
                    <a:fld id="{13A53AB8-DF0B-49F8-BF2A-B0B67FA402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8282AD23-9F5F-41D3-B52B-CED3E62D053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9AAB4B85-9DE9-411A-87D4-7A4CF3343B8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82D0D6A7-94B3-4555-80EC-F25F7748A8E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BD3A044D-9856-4710-87C8-BADDE778B83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DB18DA35-90D8-4BBF-941B-A0958FCAC9F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C3B7779B-8565-4125-B67E-82A9E97D695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59EF3C99-7706-44E2-87A6-337BEBE26D2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912C6FDF-98E2-4590-A27D-80323EFA59F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200" b="1"/>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Plan1!$C$2:$C$11</c:f>
              <c:numCache>
                <c:formatCode>0</c:formatCode>
                <c:ptCount val="10"/>
                <c:pt idx="0">
                  <c:v>113.32</c:v>
                </c:pt>
                <c:pt idx="1">
                  <c:v>123.51</c:v>
                </c:pt>
                <c:pt idx="2">
                  <c:v>135.38999999999999</c:v>
                </c:pt>
                <c:pt idx="3">
                  <c:v>138.26</c:v>
                </c:pt>
                <c:pt idx="4">
                  <c:v>140.87</c:v>
                </c:pt>
                <c:pt idx="5">
                  <c:v>146.47999999999999</c:v>
                </c:pt>
                <c:pt idx="6">
                  <c:v>147.31</c:v>
                </c:pt>
                <c:pt idx="7">
                  <c:v>147.38999999999999</c:v>
                </c:pt>
                <c:pt idx="8">
                  <c:v>148.37</c:v>
                </c:pt>
                <c:pt idx="9">
                  <c:v>148.27000000000001</c:v>
                </c:pt>
              </c:numCache>
            </c:numRef>
          </c:val>
          <c:extLst xmlns:c16r2="http://schemas.microsoft.com/office/drawing/2015/06/chart">
            <c:ext xmlns:c16="http://schemas.microsoft.com/office/drawing/2014/chart" uri="{C3380CC4-5D6E-409C-BE32-E72D297353CC}">
              <c16:uniqueId val="{0000000C-5A6B-4CAF-A76D-72D8BFB420CC}"/>
            </c:ext>
            <c:ext xmlns:c15="http://schemas.microsoft.com/office/drawing/2012/chart" uri="{02D57815-91ED-43cb-92C2-25804820EDAC}">
              <c15:datalabelsRange>
                <c15:f>Plan1!$B$2:$B$11</c15:f>
                <c15:dlblRangeCache>
                  <c:ptCount val="10"/>
                  <c:pt idx="0">
                    <c:v>37%</c:v>
                  </c:pt>
                  <c:pt idx="1">
                    <c:v>26%</c:v>
                  </c:pt>
                  <c:pt idx="2">
                    <c:v>15%</c:v>
                  </c:pt>
                  <c:pt idx="3">
                    <c:v>12%</c:v>
                  </c:pt>
                  <c:pt idx="4">
                    <c:v>9%</c:v>
                  </c:pt>
                  <c:pt idx="5">
                    <c:v>4%</c:v>
                  </c:pt>
                  <c:pt idx="6">
                    <c:v>3%</c:v>
                  </c:pt>
                  <c:pt idx="7">
                    <c:v>3%</c:v>
                  </c:pt>
                  <c:pt idx="8">
                    <c:v>2%</c:v>
                  </c:pt>
                  <c:pt idx="9">
                    <c:v>2%</c:v>
                  </c:pt>
                </c15:dlblRangeCache>
              </c15:datalabelsRange>
            </c:ext>
          </c:extLst>
        </c:ser>
        <c:ser>
          <c:idx val="2"/>
          <c:order val="2"/>
          <c:tx>
            <c:strRef>
              <c:f>Plan1!$D$1</c:f>
              <c:strCache>
                <c:ptCount val="1"/>
                <c:pt idx="0">
                  <c:v>CADERNETA DE POUPANÇA</c:v>
                </c:pt>
              </c:strCache>
            </c:strRef>
          </c:tx>
          <c:spPr>
            <a:solidFill>
              <a:srgbClr val="0070C0"/>
            </a:solidFill>
          </c:spPr>
          <c:invertIfNegative val="0"/>
          <c:dPt>
            <c:idx val="6"/>
            <c:invertIfNegative val="0"/>
            <c:bubble3D val="0"/>
            <c:extLst xmlns:c16r2="http://schemas.microsoft.com/office/drawing/2015/06/chart">
              <c:ext xmlns:c16="http://schemas.microsoft.com/office/drawing/2014/chart" uri="{C3380CC4-5D6E-409C-BE32-E72D297353CC}">
                <c16:uniqueId val="{0000000D-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Plan1!$D$2:$D$11</c:f>
              <c:numCache>
                <c:formatCode>0"%"</c:formatCode>
                <c:ptCount val="10"/>
                <c:pt idx="0">
                  <c:v>16.010000000000002</c:v>
                </c:pt>
                <c:pt idx="1">
                  <c:v>31.85</c:v>
                </c:pt>
                <c:pt idx="2">
                  <c:v>20.82</c:v>
                </c:pt>
                <c:pt idx="3">
                  <c:v>18.34</c:v>
                </c:pt>
                <c:pt idx="4">
                  <c:v>16.059999999999999</c:v>
                </c:pt>
                <c:pt idx="5">
                  <c:v>2.04</c:v>
                </c:pt>
                <c:pt idx="6">
                  <c:v>0.1</c:v>
                </c:pt>
                <c:pt idx="7">
                  <c:v>4.24</c:v>
                </c:pt>
                <c:pt idx="8">
                  <c:v>1.71</c:v>
                </c:pt>
                <c:pt idx="9">
                  <c:v>1.9</c:v>
                </c:pt>
              </c:numCache>
            </c:numRef>
          </c:val>
          <c:extLst xmlns:c16r2="http://schemas.microsoft.com/office/drawing/2015/06/chart">
            <c:ext xmlns:c16="http://schemas.microsoft.com/office/drawing/2014/chart" uri="{C3380CC4-5D6E-409C-BE32-E72D297353CC}">
              <c16:uniqueId val="{0000000E-5A6B-4CAF-A76D-72D8BFB420CC}"/>
            </c:ext>
          </c:extLst>
        </c:ser>
        <c:ser>
          <c:idx val="3"/>
          <c:order val="3"/>
          <c:tx>
            <c:strRef>
              <c:f>Plan1!$E$1</c:f>
              <c:strCache>
                <c:ptCount val="1"/>
                <c:pt idx="0">
                  <c:v>Conta</c:v>
                </c:pt>
              </c:strCache>
            </c:strRef>
          </c:tx>
          <c:spPr>
            <a:noFill/>
          </c:spPr>
          <c:invertIfNegative val="0"/>
          <c:dLbls>
            <c:dLbl>
              <c:idx val="0"/>
              <c:layout/>
              <c:tx>
                <c:rich>
                  <a:bodyPr/>
                  <a:lstStyle/>
                  <a:p>
                    <a:fld id="{75904862-23C5-424F-B635-8CE6607D6598}"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F-C9B8-440F-9DC7-D660AE508A99}"/>
                </c:ext>
                <c:ext xmlns:c15="http://schemas.microsoft.com/office/drawing/2012/chart" uri="{CE6537A1-D6FC-4f65-9D91-7224C49458BB}">
                  <c15:layout/>
                  <c15:dlblFieldTable/>
                  <c15:showDataLabelsRange val="1"/>
                </c:ext>
              </c:extLst>
            </c:dLbl>
            <c:dLbl>
              <c:idx val="1"/>
              <c:layout/>
              <c:tx>
                <c:rich>
                  <a:bodyPr/>
                  <a:lstStyle/>
                  <a:p>
                    <a:fld id="{40D8A8D8-3DF7-47A1-A461-C3E62CCD22B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7DA5A8FF-6A4B-499F-99C7-C92F164C7B0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64273ED0-FFA9-4DB8-A5AB-B0FE051735D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A23419A2-BBB8-48A8-9640-EE6B182C254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DF19B7D4-BF3C-480A-96BD-0523AF0A727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46AF560B-CF4B-4995-B58B-FCADDD45DF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719CB4E0-DE28-4887-B524-D3AB6BE69AA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962014E5-AA75-4674-A612-30394904DA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BBF38DBE-6DBD-4F39-8D74-9AB48480E73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Plan1!$E$2:$E$11</c:f>
              <c:numCache>
                <c:formatCode>0</c:formatCode>
                <c:ptCount val="10"/>
                <c:pt idx="0">
                  <c:v>133.99</c:v>
                </c:pt>
                <c:pt idx="1">
                  <c:v>118.15</c:v>
                </c:pt>
                <c:pt idx="2">
                  <c:v>129.18</c:v>
                </c:pt>
                <c:pt idx="3">
                  <c:v>131.66</c:v>
                </c:pt>
                <c:pt idx="4">
                  <c:v>133.94</c:v>
                </c:pt>
                <c:pt idx="5">
                  <c:v>147.96</c:v>
                </c:pt>
                <c:pt idx="6">
                  <c:v>149.9</c:v>
                </c:pt>
                <c:pt idx="7">
                  <c:v>145.76</c:v>
                </c:pt>
                <c:pt idx="8">
                  <c:v>148.29</c:v>
                </c:pt>
                <c:pt idx="9">
                  <c:v>148.1</c:v>
                </c:pt>
              </c:numCache>
            </c:numRef>
          </c:val>
          <c:extLst xmlns:c16r2="http://schemas.microsoft.com/office/drawing/2015/06/chart">
            <c:ext xmlns:c16="http://schemas.microsoft.com/office/drawing/2014/chart" uri="{C3380CC4-5D6E-409C-BE32-E72D297353CC}">
              <c16:uniqueId val="{00000018-5A6B-4CAF-A76D-72D8BFB420CC}"/>
            </c:ext>
            <c:ext xmlns:c15="http://schemas.microsoft.com/office/drawing/2012/chart" uri="{02D57815-91ED-43cb-92C2-25804820EDAC}">
              <c15:datalabelsRange>
                <c15:f>Plan1!$D$2:$D$11</c15:f>
                <c15:dlblRangeCache>
                  <c:ptCount val="10"/>
                  <c:pt idx="0">
                    <c:v>16%</c:v>
                  </c:pt>
                  <c:pt idx="1">
                    <c:v>32%</c:v>
                  </c:pt>
                  <c:pt idx="2">
                    <c:v>21%</c:v>
                  </c:pt>
                  <c:pt idx="3">
                    <c:v>18%</c:v>
                  </c:pt>
                  <c:pt idx="4">
                    <c:v>16%</c:v>
                  </c:pt>
                  <c:pt idx="5">
                    <c:v>2%</c:v>
                  </c:pt>
                  <c:pt idx="6">
                    <c:v>0%</c:v>
                  </c:pt>
                  <c:pt idx="7">
                    <c:v>4%</c:v>
                  </c:pt>
                  <c:pt idx="8">
                    <c:v>2%</c:v>
                  </c:pt>
                  <c:pt idx="9">
                    <c:v>2%</c:v>
                  </c:pt>
                </c15:dlblRangeCache>
              </c15:datalabelsRange>
            </c:ext>
          </c:extLst>
        </c:ser>
        <c:ser>
          <c:idx val="4"/>
          <c:order val="4"/>
          <c:tx>
            <c:strRef>
              <c:f>Plan1!$F$1</c:f>
              <c:strCache>
                <c:ptCount val="1"/>
                <c:pt idx="0">
                  <c:v>TÍTULOS PRIVADOS</c:v>
                </c:pt>
              </c:strCache>
            </c:strRef>
          </c:tx>
          <c:spPr>
            <a:solidFill>
              <a:srgbClr val="0070C0"/>
            </a:solidFill>
          </c:spPr>
          <c:invertIfNegative val="0"/>
          <c:dPt>
            <c:idx val="6"/>
            <c:invertIfNegative val="0"/>
            <c:bubble3D val="0"/>
            <c:extLst xmlns:c16r2="http://schemas.microsoft.com/office/drawing/2015/06/chart">
              <c:ext xmlns:c16="http://schemas.microsoft.com/office/drawing/2014/chart" uri="{C3380CC4-5D6E-409C-BE32-E72D297353CC}">
                <c16:uniqueId val="{00000019-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Plan1!$F$2:$F$11</c:f>
              <c:numCache>
                <c:formatCode>0"%"</c:formatCode>
                <c:ptCount val="10"/>
                <c:pt idx="0">
                  <c:v>52.86</c:v>
                </c:pt>
                <c:pt idx="1">
                  <c:v>22.57</c:v>
                </c:pt>
                <c:pt idx="2">
                  <c:v>21.23</c:v>
                </c:pt>
                <c:pt idx="3">
                  <c:v>5.95</c:v>
                </c:pt>
                <c:pt idx="4">
                  <c:v>0.53</c:v>
                </c:pt>
                <c:pt idx="5">
                  <c:v>4.2300000000000004</c:v>
                </c:pt>
                <c:pt idx="6">
                  <c:v>0.3</c:v>
                </c:pt>
                <c:pt idx="7">
                  <c:v>2.2200000000000002</c:v>
                </c:pt>
                <c:pt idx="8">
                  <c:v>1.75</c:v>
                </c:pt>
                <c:pt idx="9">
                  <c:v>1.0900000000000001</c:v>
                </c:pt>
              </c:numCache>
            </c:numRef>
          </c:val>
          <c:extLst xmlns:c16r2="http://schemas.microsoft.com/office/drawing/2015/06/chart">
            <c:ext xmlns:c16="http://schemas.microsoft.com/office/drawing/2014/chart" uri="{C3380CC4-5D6E-409C-BE32-E72D297353CC}">
              <c16:uniqueId val="{0000001A-5A6B-4CAF-A76D-72D8BFB420CC}"/>
            </c:ext>
          </c:extLst>
        </c:ser>
        <c:ser>
          <c:idx val="5"/>
          <c:order val="5"/>
          <c:tx>
            <c:strRef>
              <c:f>Plan1!$G$1</c:f>
              <c:strCache>
                <c:ptCount val="1"/>
                <c:pt idx="0">
                  <c:v>Conta</c:v>
                </c:pt>
              </c:strCache>
            </c:strRef>
          </c:tx>
          <c:spPr>
            <a:noFill/>
          </c:spPr>
          <c:invertIfNegative val="0"/>
          <c:dLbls>
            <c:dLbl>
              <c:idx val="0"/>
              <c:layout/>
              <c:tx>
                <c:rich>
                  <a:bodyPr/>
                  <a:lstStyle/>
                  <a:p>
                    <a:fld id="{C650EF4B-8981-40F9-9D0D-FEEDF67F9D50}"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A-7D23-461B-AB33-A8928B4B4A8D}"/>
                </c:ext>
                <c:ext xmlns:c15="http://schemas.microsoft.com/office/drawing/2012/chart" uri="{CE6537A1-D6FC-4f65-9D91-7224C49458BB}">
                  <c15:layout/>
                  <c15:dlblFieldTable/>
                  <c15:showDataLabelsRange val="1"/>
                </c:ext>
              </c:extLst>
            </c:dLbl>
            <c:dLbl>
              <c:idx val="1"/>
              <c:layout/>
              <c:tx>
                <c:rich>
                  <a:bodyPr/>
                  <a:lstStyle/>
                  <a:p>
                    <a:fld id="{E71E2A43-ACF9-4645-8218-4C66D0F47DF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5AF8351D-736C-4068-B5F6-900355325E5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E4A9B7A2-6F15-4D63-B6F2-30EBAB9917E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AAD6CBC5-053C-40E0-AD48-5DF44D4A7C9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E1B61533-0294-45ED-84DB-EC8524D7FA1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2E511575-5E26-462A-8CB6-66B145AA6E8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FF9C5560-9722-4C26-8B74-154D43606BC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F82151DB-7134-4BD4-BBD8-1BEDFEAB2FB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7E55E437-E916-40D0-8AFC-074A945E4E6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Plan1!$G$2:$G$11</c:f>
              <c:numCache>
                <c:formatCode>0</c:formatCode>
                <c:ptCount val="10"/>
                <c:pt idx="0">
                  <c:v>97.14</c:v>
                </c:pt>
                <c:pt idx="1">
                  <c:v>127.43</c:v>
                </c:pt>
                <c:pt idx="2">
                  <c:v>128.77000000000001</c:v>
                </c:pt>
                <c:pt idx="3">
                  <c:v>144.05000000000001</c:v>
                </c:pt>
                <c:pt idx="4">
                  <c:v>149.47</c:v>
                </c:pt>
                <c:pt idx="5">
                  <c:v>145.77000000000001</c:v>
                </c:pt>
                <c:pt idx="6">
                  <c:v>149.69999999999999</c:v>
                </c:pt>
                <c:pt idx="7">
                  <c:v>147.78</c:v>
                </c:pt>
                <c:pt idx="8">
                  <c:v>148.25</c:v>
                </c:pt>
                <c:pt idx="9">
                  <c:v>148.91</c:v>
                </c:pt>
              </c:numCache>
            </c:numRef>
          </c:val>
          <c:extLst xmlns:c16r2="http://schemas.microsoft.com/office/drawing/2015/06/chart">
            <c:ext xmlns:c16="http://schemas.microsoft.com/office/drawing/2014/chart" uri="{C3380CC4-5D6E-409C-BE32-E72D297353CC}">
              <c16:uniqueId val="{00000024-5A6B-4CAF-A76D-72D8BFB420CC}"/>
            </c:ext>
            <c:ext xmlns:c15="http://schemas.microsoft.com/office/drawing/2012/chart" uri="{02D57815-91ED-43cb-92C2-25804820EDAC}">
              <c15:datalabelsRange>
                <c15:f>Plan1!$F$2:$F$11</c15:f>
                <c15:dlblRangeCache>
                  <c:ptCount val="10"/>
                  <c:pt idx="0">
                    <c:v>53%</c:v>
                  </c:pt>
                  <c:pt idx="1">
                    <c:v>23%</c:v>
                  </c:pt>
                  <c:pt idx="2">
                    <c:v>21%</c:v>
                  </c:pt>
                  <c:pt idx="3">
                    <c:v>6%</c:v>
                  </c:pt>
                  <c:pt idx="4">
                    <c:v>1%</c:v>
                  </c:pt>
                  <c:pt idx="5">
                    <c:v>4%</c:v>
                  </c:pt>
                  <c:pt idx="6">
                    <c:v>0%</c:v>
                  </c:pt>
                  <c:pt idx="7">
                    <c:v>2%</c:v>
                  </c:pt>
                  <c:pt idx="8">
                    <c:v>2%</c:v>
                  </c:pt>
                  <c:pt idx="9">
                    <c:v>1%</c:v>
                  </c:pt>
                </c15:dlblRangeCache>
              </c15:datalabelsRange>
            </c:ext>
          </c:extLst>
        </c:ser>
        <c:ser>
          <c:idx val="6"/>
          <c:order val="6"/>
          <c:tx>
            <c:strRef>
              <c:f>Plan1!$H$1</c:f>
              <c:strCache>
                <c:ptCount val="1"/>
                <c:pt idx="0">
                  <c:v>MOEDAS DIGITAIS</c:v>
                </c:pt>
              </c:strCache>
            </c:strRef>
          </c:tx>
          <c:spPr>
            <a:solidFill>
              <a:srgbClr val="0070C0"/>
            </a:solidFill>
          </c:spPr>
          <c:invertIfNegative val="0"/>
          <c:dPt>
            <c:idx val="6"/>
            <c:invertIfNegative val="0"/>
            <c:bubble3D val="0"/>
            <c:extLst xmlns:c16r2="http://schemas.microsoft.com/office/drawing/2015/06/chart">
              <c:ext xmlns:c16="http://schemas.microsoft.com/office/drawing/2014/chart" uri="{C3380CC4-5D6E-409C-BE32-E72D297353CC}">
                <c16:uniqueId val="{00000025-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Plan1!$H$2:$H$11</c:f>
              <c:numCache>
                <c:formatCode>0"%"</c:formatCode>
                <c:ptCount val="10"/>
                <c:pt idx="0">
                  <c:v>51.29</c:v>
                </c:pt>
                <c:pt idx="1">
                  <c:v>17.02</c:v>
                </c:pt>
                <c:pt idx="2">
                  <c:v>6.9</c:v>
                </c:pt>
                <c:pt idx="3">
                  <c:v>4.51</c:v>
                </c:pt>
                <c:pt idx="4">
                  <c:v>0.28000000000000003</c:v>
                </c:pt>
                <c:pt idx="5">
                  <c:v>5.14</c:v>
                </c:pt>
                <c:pt idx="6">
                  <c:v>18.73</c:v>
                </c:pt>
                <c:pt idx="7">
                  <c:v>0.37</c:v>
                </c:pt>
                <c:pt idx="8">
                  <c:v>1.25</c:v>
                </c:pt>
                <c:pt idx="9">
                  <c:v>1.3</c:v>
                </c:pt>
              </c:numCache>
            </c:numRef>
          </c:val>
          <c:extLst xmlns:c16r2="http://schemas.microsoft.com/office/drawing/2015/06/chart">
            <c:ext xmlns:c16="http://schemas.microsoft.com/office/drawing/2014/chart" uri="{C3380CC4-5D6E-409C-BE32-E72D297353CC}">
              <c16:uniqueId val="{00000026-5A6B-4CAF-A76D-72D8BFB420CC}"/>
            </c:ext>
          </c:extLst>
        </c:ser>
        <c:ser>
          <c:idx val="7"/>
          <c:order val="7"/>
          <c:tx>
            <c:strRef>
              <c:f>Plan1!$I$1</c:f>
              <c:strCache>
                <c:ptCount val="1"/>
                <c:pt idx="0">
                  <c:v>Conta</c:v>
                </c:pt>
              </c:strCache>
            </c:strRef>
          </c:tx>
          <c:spPr>
            <a:noFill/>
          </c:spPr>
          <c:invertIfNegative val="0"/>
          <c:dLbls>
            <c:dLbl>
              <c:idx val="0"/>
              <c:layout/>
              <c:tx>
                <c:rich>
                  <a:bodyPr/>
                  <a:lstStyle/>
                  <a:p>
                    <a:fld id="{EADC4C09-5178-4D98-AF86-4D46F1973A83}"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9-C9B8-440F-9DC7-D660AE508A99}"/>
                </c:ext>
                <c:ext xmlns:c15="http://schemas.microsoft.com/office/drawing/2012/chart" uri="{CE6537A1-D6FC-4f65-9D91-7224C49458BB}">
                  <c15:layout/>
                  <c15:dlblFieldTable/>
                  <c15:showDataLabelsRange val="1"/>
                </c:ext>
              </c:extLst>
            </c:dLbl>
            <c:dLbl>
              <c:idx val="1"/>
              <c:layout/>
              <c:tx>
                <c:rich>
                  <a:bodyPr/>
                  <a:lstStyle/>
                  <a:p>
                    <a:fld id="{A83777BF-FA85-408C-82E8-F734A06CC2F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0D4F27D7-A6B4-4CBC-B6C4-4CA9CE2EFBE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6853C1B1-4BE0-438B-82B4-5ECEE7A696D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AEE17269-D431-4ED4-8EF2-4F025D41BFC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6E619291-D2A3-473F-8AC6-FE30B572BF0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12A3D246-C7C4-47BD-88D8-AE1ADD01E7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5A380040-6C30-484B-9BEF-E5437C559F8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06034D61-CFB1-4D6C-8F05-DA7D17124D0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9FBC668B-27DD-40A1-9746-7AA2CB02116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Plan1!$I$2:$I$11</c:f>
              <c:numCache>
                <c:formatCode>0</c:formatCode>
                <c:ptCount val="10"/>
                <c:pt idx="0">
                  <c:v>98.710000000000008</c:v>
                </c:pt>
                <c:pt idx="1">
                  <c:v>132.97999999999999</c:v>
                </c:pt>
                <c:pt idx="2">
                  <c:v>143.1</c:v>
                </c:pt>
                <c:pt idx="3">
                  <c:v>145.49</c:v>
                </c:pt>
                <c:pt idx="4">
                  <c:v>149.72</c:v>
                </c:pt>
                <c:pt idx="5">
                  <c:v>144.86000000000001</c:v>
                </c:pt>
                <c:pt idx="6">
                  <c:v>131.27000000000001</c:v>
                </c:pt>
                <c:pt idx="7">
                  <c:v>149.63</c:v>
                </c:pt>
                <c:pt idx="8">
                  <c:v>148.75</c:v>
                </c:pt>
                <c:pt idx="9">
                  <c:v>148.69999999999999</c:v>
                </c:pt>
              </c:numCache>
            </c:numRef>
          </c:val>
          <c:extLst xmlns:c16r2="http://schemas.microsoft.com/office/drawing/2015/06/chart">
            <c:ext xmlns:c16="http://schemas.microsoft.com/office/drawing/2014/chart" uri="{C3380CC4-5D6E-409C-BE32-E72D297353CC}">
              <c16:uniqueId val="{00000030-5A6B-4CAF-A76D-72D8BFB420CC}"/>
            </c:ext>
            <c:ext xmlns:c15="http://schemas.microsoft.com/office/drawing/2012/chart" uri="{02D57815-91ED-43cb-92C2-25804820EDAC}">
              <c15:datalabelsRange>
                <c15:f>Plan1!$H$2:$H$11</c15:f>
                <c15:dlblRangeCache>
                  <c:ptCount val="10"/>
                  <c:pt idx="0">
                    <c:v>51%</c:v>
                  </c:pt>
                  <c:pt idx="1">
                    <c:v>17%</c:v>
                  </c:pt>
                  <c:pt idx="2">
                    <c:v>7%</c:v>
                  </c:pt>
                  <c:pt idx="3">
                    <c:v>5%</c:v>
                  </c:pt>
                  <c:pt idx="4">
                    <c:v>0%</c:v>
                  </c:pt>
                  <c:pt idx="5">
                    <c:v>5%</c:v>
                  </c:pt>
                  <c:pt idx="6">
                    <c:v>19%</c:v>
                  </c:pt>
                  <c:pt idx="7">
                    <c:v>0%</c:v>
                  </c:pt>
                  <c:pt idx="8">
                    <c:v>1%</c:v>
                  </c:pt>
                  <c:pt idx="9">
                    <c:v>1%</c:v>
                  </c:pt>
                </c15:dlblRangeCache>
              </c15:datalabelsRange>
            </c:ext>
          </c:extLst>
        </c:ser>
        <c:ser>
          <c:idx val="8"/>
          <c:order val="8"/>
          <c:tx>
            <c:strRef>
              <c:f>Plan1!$J$1</c:f>
              <c:strCache>
                <c:ptCount val="1"/>
                <c:pt idx="0">
                  <c:v>FUNDOS DE INVESTIMENTOS</c:v>
                </c:pt>
              </c:strCache>
            </c:strRef>
          </c:tx>
          <c:spPr>
            <a:solidFill>
              <a:srgbClr val="0070C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Plan1!$J$2:$J$11</c:f>
              <c:numCache>
                <c:formatCode>0"%"</c:formatCode>
                <c:ptCount val="10"/>
                <c:pt idx="0">
                  <c:v>46.73</c:v>
                </c:pt>
                <c:pt idx="1">
                  <c:v>27.53</c:v>
                </c:pt>
                <c:pt idx="2">
                  <c:v>8.92</c:v>
                </c:pt>
                <c:pt idx="3">
                  <c:v>9.74</c:v>
                </c:pt>
                <c:pt idx="4">
                  <c:v>7.56</c:v>
                </c:pt>
                <c:pt idx="5">
                  <c:v>4.46</c:v>
                </c:pt>
                <c:pt idx="6">
                  <c:v>1.24</c:v>
                </c:pt>
                <c:pt idx="7">
                  <c:v>1.76</c:v>
                </c:pt>
                <c:pt idx="8">
                  <c:v>1.71</c:v>
                </c:pt>
                <c:pt idx="9">
                  <c:v>2.02</c:v>
                </c:pt>
              </c:numCache>
            </c:numRef>
          </c:val>
          <c:extLst xmlns:c16r2="http://schemas.microsoft.com/office/drawing/2015/06/chart">
            <c:ext xmlns:c16="http://schemas.microsoft.com/office/drawing/2014/chart" uri="{C3380CC4-5D6E-409C-BE32-E72D297353CC}">
              <c16:uniqueId val="{00000031-5A6B-4CAF-A76D-72D8BFB420CC}"/>
            </c:ext>
          </c:extLst>
        </c:ser>
        <c:ser>
          <c:idx val="9"/>
          <c:order val="9"/>
          <c:tx>
            <c:strRef>
              <c:f>Plan1!$K$1</c:f>
              <c:strCache>
                <c:ptCount val="1"/>
              </c:strCache>
            </c:strRef>
          </c:tx>
          <c:spPr>
            <a:noFill/>
          </c:spPr>
          <c:invertIfNegative val="0"/>
          <c:dLbls>
            <c:dLbl>
              <c:idx val="0"/>
              <c:layout/>
              <c:tx>
                <c:rich>
                  <a:bodyPr/>
                  <a:lstStyle/>
                  <a:p>
                    <a:fld id="{2BAEDE7C-B12D-419A-9C12-803DA78BDAD0}"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35-C9B8-440F-9DC7-D660AE508A99}"/>
                </c:ext>
                <c:ext xmlns:c15="http://schemas.microsoft.com/office/drawing/2012/chart" uri="{CE6537A1-D6FC-4f65-9D91-7224C49458BB}">
                  <c15:layout/>
                  <c15:dlblFieldTable/>
                  <c15:showDataLabelsRange val="1"/>
                </c:ext>
              </c:extLst>
            </c:dLbl>
            <c:dLbl>
              <c:idx val="1"/>
              <c:layout/>
              <c:tx>
                <c:rich>
                  <a:bodyPr/>
                  <a:lstStyle/>
                  <a:p>
                    <a:fld id="{56C4F00F-92E1-4032-9BDF-F80CE69DBE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EFB46EB1-6315-4AB5-A08B-C1BAD1BA006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03843715-C2AA-47BC-AA94-7D34C8C646C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1062D5C7-AFFC-42B6-9B1E-217E3CB21DD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C1CA82DB-1DEC-46BE-902F-08810E36C97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9DC08B8C-BE9E-44D6-B465-5E0A4927DF8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AC1B4E95-F12F-4B0D-9CF0-15DE5D131B6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87A97C1A-2F39-417E-BE85-20F39EB47B8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734985D5-218E-4A4D-957D-3F66601AD63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Plan1!$K$2:$K$11</c:f>
              <c:numCache>
                <c:formatCode>0</c:formatCode>
                <c:ptCount val="10"/>
                <c:pt idx="0">
                  <c:v>103.27000000000001</c:v>
                </c:pt>
                <c:pt idx="1">
                  <c:v>122.47</c:v>
                </c:pt>
                <c:pt idx="2">
                  <c:v>141.08000000000001</c:v>
                </c:pt>
                <c:pt idx="3">
                  <c:v>140.26</c:v>
                </c:pt>
                <c:pt idx="4">
                  <c:v>142.44</c:v>
                </c:pt>
                <c:pt idx="5">
                  <c:v>145.54</c:v>
                </c:pt>
                <c:pt idx="6">
                  <c:v>148.76</c:v>
                </c:pt>
                <c:pt idx="7">
                  <c:v>148.24</c:v>
                </c:pt>
                <c:pt idx="8">
                  <c:v>148.29</c:v>
                </c:pt>
                <c:pt idx="9">
                  <c:v>147.97999999999999</c:v>
                </c:pt>
              </c:numCache>
            </c:numRef>
          </c:val>
          <c:extLst xmlns:c16r2="http://schemas.microsoft.com/office/drawing/2015/06/chart">
            <c:ext xmlns:c16="http://schemas.microsoft.com/office/drawing/2014/chart" uri="{C3380CC4-5D6E-409C-BE32-E72D297353CC}">
              <c16:uniqueId val="{0000003B-5A6B-4CAF-A76D-72D8BFB420CC}"/>
            </c:ext>
            <c:ext xmlns:c15="http://schemas.microsoft.com/office/drawing/2012/chart" uri="{02D57815-91ED-43cb-92C2-25804820EDAC}">
              <c15:datalabelsRange>
                <c15:f>Plan1!$J$2:$J$11</c15:f>
                <c15:dlblRangeCache>
                  <c:ptCount val="10"/>
                  <c:pt idx="0">
                    <c:v>47%</c:v>
                  </c:pt>
                  <c:pt idx="1">
                    <c:v>28%</c:v>
                  </c:pt>
                  <c:pt idx="2">
                    <c:v>9%</c:v>
                  </c:pt>
                  <c:pt idx="3">
                    <c:v>10%</c:v>
                  </c:pt>
                  <c:pt idx="4">
                    <c:v>8%</c:v>
                  </c:pt>
                  <c:pt idx="5">
                    <c:v>4%</c:v>
                  </c:pt>
                  <c:pt idx="6">
                    <c:v>1%</c:v>
                  </c:pt>
                  <c:pt idx="7">
                    <c:v>2%</c:v>
                  </c:pt>
                  <c:pt idx="8">
                    <c:v>2%</c:v>
                  </c:pt>
                  <c:pt idx="9">
                    <c:v>2%</c:v>
                  </c:pt>
                </c15:dlblRangeCache>
              </c15:datalabelsRange>
            </c:ext>
          </c:extLst>
        </c:ser>
        <c:ser>
          <c:idx val="10"/>
          <c:order val="10"/>
          <c:tx>
            <c:strRef>
              <c:f>Plan1!$L$1</c:f>
              <c:strCache>
                <c:ptCount val="1"/>
                <c:pt idx="0">
                  <c:v>AÇÕES NA BOLSA DE VALORES</c:v>
                </c:pt>
              </c:strCache>
            </c:strRef>
          </c:tx>
          <c:spPr>
            <a:solidFill>
              <a:srgbClr val="0070C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Plan1!$L$2:$L$11</c:f>
              <c:numCache>
                <c:formatCode>0"%"</c:formatCode>
                <c:ptCount val="10"/>
                <c:pt idx="0">
                  <c:v>53.02</c:v>
                </c:pt>
                <c:pt idx="1">
                  <c:v>16.45</c:v>
                </c:pt>
                <c:pt idx="2">
                  <c:v>6.17</c:v>
                </c:pt>
                <c:pt idx="3">
                  <c:v>12.15</c:v>
                </c:pt>
                <c:pt idx="4">
                  <c:v>5.2</c:v>
                </c:pt>
                <c:pt idx="5">
                  <c:v>4.2300000000000004</c:v>
                </c:pt>
                <c:pt idx="6">
                  <c:v>1.56</c:v>
                </c:pt>
                <c:pt idx="7">
                  <c:v>1.69</c:v>
                </c:pt>
                <c:pt idx="8">
                  <c:v>0.44</c:v>
                </c:pt>
                <c:pt idx="9">
                  <c:v>2.92</c:v>
                </c:pt>
              </c:numCache>
            </c:numRef>
          </c:val>
          <c:extLst xmlns:c16r2="http://schemas.microsoft.com/office/drawing/2015/06/chart">
            <c:ext xmlns:c16="http://schemas.microsoft.com/office/drawing/2014/chart" uri="{C3380CC4-5D6E-409C-BE32-E72D297353CC}">
              <c16:uniqueId val="{0000003C-5A6B-4CAF-A76D-72D8BFB420CC}"/>
            </c:ext>
          </c:extLst>
        </c:ser>
        <c:ser>
          <c:idx val="11"/>
          <c:order val="11"/>
          <c:tx>
            <c:strRef>
              <c:f>Plan1!$M$1</c:f>
              <c:strCache>
                <c:ptCount val="1"/>
              </c:strCache>
            </c:strRef>
          </c:tx>
          <c:spPr>
            <a:noFill/>
          </c:spPr>
          <c:invertIfNegative val="0"/>
          <c:dLbls>
            <c:dLbl>
              <c:idx val="0"/>
              <c:layout/>
              <c:tx>
                <c:rich>
                  <a:bodyPr/>
                  <a:lstStyle/>
                  <a:p>
                    <a:fld id="{ABE9F4A8-E14C-412A-B460-A3B4AFEDE23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1"/>
              <c:layout/>
              <c:tx>
                <c:rich>
                  <a:bodyPr/>
                  <a:lstStyle/>
                  <a:p>
                    <a:fld id="{177EBAD6-82A0-4398-81DF-0C110F4A1C3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418F2CBB-22F5-4371-B402-2C296E9676A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78AB6948-2B96-482E-AA61-8366E9DDBDB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25BC6A11-803F-4570-A0FF-03BA5A7FEE2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BA6CE3A8-601A-4231-BC4C-E51E63DCED1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4B268D69-6AF9-4606-88E7-767E399C35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151FF47B-6364-4282-8DFA-EBAB5640E0F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5F66D53C-5995-4059-950A-BA2D68178B7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17784DB4-9F22-414D-B066-B146074BF8D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Plan1!$M$2:$M$11</c:f>
              <c:numCache>
                <c:formatCode>0</c:formatCode>
                <c:ptCount val="10"/>
                <c:pt idx="0">
                  <c:v>96.97999999999999</c:v>
                </c:pt>
                <c:pt idx="1">
                  <c:v>133.55000000000001</c:v>
                </c:pt>
                <c:pt idx="2">
                  <c:v>143.83000000000001</c:v>
                </c:pt>
                <c:pt idx="3">
                  <c:v>137.85</c:v>
                </c:pt>
                <c:pt idx="4">
                  <c:v>144.80000000000001</c:v>
                </c:pt>
                <c:pt idx="5">
                  <c:v>145.77000000000001</c:v>
                </c:pt>
                <c:pt idx="6">
                  <c:v>148.44</c:v>
                </c:pt>
                <c:pt idx="7">
                  <c:v>148.31</c:v>
                </c:pt>
                <c:pt idx="8">
                  <c:v>149.56</c:v>
                </c:pt>
                <c:pt idx="9">
                  <c:v>147.08000000000001</c:v>
                </c:pt>
              </c:numCache>
            </c:numRef>
          </c:val>
          <c:extLst xmlns:c16r2="http://schemas.microsoft.com/office/drawing/2015/06/chart">
            <c:ext xmlns:c16="http://schemas.microsoft.com/office/drawing/2014/chart" uri="{C3380CC4-5D6E-409C-BE32-E72D297353CC}">
              <c16:uniqueId val="{00000046-5A6B-4CAF-A76D-72D8BFB420CC}"/>
            </c:ext>
            <c:ext xmlns:c15="http://schemas.microsoft.com/office/drawing/2012/chart" uri="{02D57815-91ED-43cb-92C2-25804820EDAC}">
              <c15:datalabelsRange>
                <c15:f>Plan1!$L$2:$L$11</c15:f>
                <c15:dlblRangeCache>
                  <c:ptCount val="10"/>
                  <c:pt idx="0">
                    <c:v>53%</c:v>
                  </c:pt>
                  <c:pt idx="1">
                    <c:v>16%</c:v>
                  </c:pt>
                  <c:pt idx="2">
                    <c:v>6%</c:v>
                  </c:pt>
                  <c:pt idx="3">
                    <c:v>12%</c:v>
                  </c:pt>
                  <c:pt idx="4">
                    <c:v>5%</c:v>
                  </c:pt>
                  <c:pt idx="5">
                    <c:v>4%</c:v>
                  </c:pt>
                  <c:pt idx="6">
                    <c:v>2%</c:v>
                  </c:pt>
                  <c:pt idx="7">
                    <c:v>2%</c:v>
                  </c:pt>
                  <c:pt idx="8">
                    <c:v>0%</c:v>
                  </c:pt>
                  <c:pt idx="9">
                    <c:v>3%</c:v>
                  </c:pt>
                </c15:dlblRangeCache>
              </c15:datalabelsRange>
            </c:ext>
          </c:extLst>
        </c:ser>
        <c:ser>
          <c:idx val="12"/>
          <c:order val="12"/>
          <c:tx>
            <c:strRef>
              <c:f>Plan1!$N$1</c:f>
              <c:strCache>
                <c:ptCount val="1"/>
                <c:pt idx="0">
                  <c:v>TÍTULOS PÚBLICOS</c:v>
                </c:pt>
              </c:strCache>
            </c:strRef>
          </c:tx>
          <c:spPr>
            <a:solidFill>
              <a:srgbClr val="0070C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Plan1!$N$2:$N$11</c:f>
              <c:numCache>
                <c:formatCode>0"%"</c:formatCode>
                <c:ptCount val="10"/>
                <c:pt idx="0">
                  <c:v>48.58</c:v>
                </c:pt>
                <c:pt idx="1">
                  <c:v>46.22</c:v>
                </c:pt>
                <c:pt idx="2">
                  <c:v>5.88</c:v>
                </c:pt>
                <c:pt idx="3">
                  <c:v>7.33</c:v>
                </c:pt>
                <c:pt idx="4">
                  <c:v>3.51</c:v>
                </c:pt>
                <c:pt idx="5">
                  <c:v>6.6</c:v>
                </c:pt>
                <c:pt idx="6">
                  <c:v>0</c:v>
                </c:pt>
                <c:pt idx="7">
                  <c:v>1.43</c:v>
                </c:pt>
                <c:pt idx="8">
                  <c:v>3.14</c:v>
                </c:pt>
                <c:pt idx="9">
                  <c:v>0</c:v>
                </c:pt>
              </c:numCache>
            </c:numRef>
          </c:val>
          <c:extLst xmlns:c16r2="http://schemas.microsoft.com/office/drawing/2015/06/chart">
            <c:ext xmlns:c16="http://schemas.microsoft.com/office/drawing/2014/chart" uri="{C3380CC4-5D6E-409C-BE32-E72D297353CC}">
              <c16:uniqueId val="{00000047-5A6B-4CAF-A76D-72D8BFB420CC}"/>
            </c:ext>
          </c:extLst>
        </c:ser>
        <c:ser>
          <c:idx val="13"/>
          <c:order val="13"/>
          <c:tx>
            <c:strRef>
              <c:f>Plan1!$O$1</c:f>
              <c:strCache>
                <c:ptCount val="1"/>
              </c:strCache>
            </c:strRef>
          </c:tx>
          <c:spPr>
            <a:noFill/>
          </c:spPr>
          <c:invertIfNegative val="0"/>
          <c:dLbls>
            <c:dLbl>
              <c:idx val="0"/>
              <c:layout/>
              <c:tx>
                <c:rich>
                  <a:bodyPr/>
                  <a:lstStyle/>
                  <a:p>
                    <a:fld id="{39123B40-0AF2-456A-A613-651DC7BB1CD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1"/>
              <c:layout/>
              <c:tx>
                <c:rich>
                  <a:bodyPr/>
                  <a:lstStyle/>
                  <a:p>
                    <a:fld id="{B6EC7B31-E42D-4176-AC3D-911E53FAE8E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EEE437FC-DDE7-4AAF-AABA-85BFF64F464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4A3FC2A5-1F3E-44BB-BBC0-FEE97D7BA0E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1EB463C3-C842-4964-BD29-FCD86CDF93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D3B7E8AC-3415-4103-B8DA-3C72E3EAE05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8BA21C58-CEDB-463C-8751-4FBEBC5D051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6F27161A-D654-4095-AA7E-45109523AC6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EF2900F3-E5C7-408F-9CA7-4EF3A4A6401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F5BEA02B-5350-47BF-8B30-CD0450BD6D0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Plan1!$O$2:$O$11</c:f>
              <c:numCache>
                <c:formatCode>0</c:formatCode>
                <c:ptCount val="10"/>
                <c:pt idx="0">
                  <c:v>101.42</c:v>
                </c:pt>
                <c:pt idx="1">
                  <c:v>103.78</c:v>
                </c:pt>
                <c:pt idx="2">
                  <c:v>144.12</c:v>
                </c:pt>
                <c:pt idx="3">
                  <c:v>142.66999999999999</c:v>
                </c:pt>
                <c:pt idx="4">
                  <c:v>146.49</c:v>
                </c:pt>
                <c:pt idx="5">
                  <c:v>143.4</c:v>
                </c:pt>
                <c:pt idx="6">
                  <c:v>150</c:v>
                </c:pt>
                <c:pt idx="7">
                  <c:v>148.57</c:v>
                </c:pt>
                <c:pt idx="8">
                  <c:v>146.86000000000001</c:v>
                </c:pt>
                <c:pt idx="9">
                  <c:v>150</c:v>
                </c:pt>
              </c:numCache>
            </c:numRef>
          </c:val>
          <c:extLst xmlns:c16r2="http://schemas.microsoft.com/office/drawing/2015/06/chart">
            <c:ext xmlns:c16="http://schemas.microsoft.com/office/drawing/2014/chart" uri="{C3380CC4-5D6E-409C-BE32-E72D297353CC}">
              <c16:uniqueId val="{00000051-5A6B-4CAF-A76D-72D8BFB420CC}"/>
            </c:ext>
            <c:ext xmlns:c15="http://schemas.microsoft.com/office/drawing/2012/chart" uri="{02D57815-91ED-43cb-92C2-25804820EDAC}">
              <c15:datalabelsRange>
                <c15:f>Plan1!$N$2:$N$11</c15:f>
                <c15:dlblRangeCache>
                  <c:ptCount val="10"/>
                  <c:pt idx="0">
                    <c:v>49%</c:v>
                  </c:pt>
                  <c:pt idx="1">
                    <c:v>46%</c:v>
                  </c:pt>
                  <c:pt idx="2">
                    <c:v>6%</c:v>
                  </c:pt>
                  <c:pt idx="3">
                    <c:v>7%</c:v>
                  </c:pt>
                  <c:pt idx="4">
                    <c:v>4%</c:v>
                  </c:pt>
                  <c:pt idx="5">
                    <c:v>7%</c:v>
                  </c:pt>
                  <c:pt idx="6">
                    <c:v>0%</c:v>
                  </c:pt>
                  <c:pt idx="7">
                    <c:v>1%</c:v>
                  </c:pt>
                  <c:pt idx="8">
                    <c:v>3%</c:v>
                  </c:pt>
                  <c:pt idx="9">
                    <c:v>0%</c:v>
                  </c:pt>
                </c15:dlblRangeCache>
              </c15:datalabelsRange>
            </c:ext>
          </c:extLst>
        </c:ser>
        <c:ser>
          <c:idx val="14"/>
          <c:order val="14"/>
          <c:tx>
            <c:strRef>
              <c:f>Plan1!$P$1</c:f>
              <c:strCache>
                <c:ptCount val="1"/>
                <c:pt idx="0">
                  <c:v>PLANO DE PREVIDÊNCIA PRIVADA</c:v>
                </c:pt>
              </c:strCache>
            </c:strRef>
          </c:tx>
          <c:spPr>
            <a:solidFill>
              <a:srgbClr val="0070C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Plan1!$P$2:$P$11</c:f>
              <c:numCache>
                <c:formatCode>0"%"</c:formatCode>
                <c:ptCount val="10"/>
                <c:pt idx="0">
                  <c:v>50.43</c:v>
                </c:pt>
                <c:pt idx="1">
                  <c:v>20.61</c:v>
                </c:pt>
                <c:pt idx="2">
                  <c:v>4.33</c:v>
                </c:pt>
                <c:pt idx="3">
                  <c:v>4.05</c:v>
                </c:pt>
                <c:pt idx="4">
                  <c:v>16.28</c:v>
                </c:pt>
                <c:pt idx="5">
                  <c:v>4.5599999999999996</c:v>
                </c:pt>
                <c:pt idx="6">
                  <c:v>0</c:v>
                </c:pt>
                <c:pt idx="7">
                  <c:v>0.6</c:v>
                </c:pt>
                <c:pt idx="8">
                  <c:v>1.79</c:v>
                </c:pt>
                <c:pt idx="9">
                  <c:v>3.66</c:v>
                </c:pt>
              </c:numCache>
            </c:numRef>
          </c:val>
          <c:extLst xmlns:c16r2="http://schemas.microsoft.com/office/drawing/2015/06/chart">
            <c:ext xmlns:c16="http://schemas.microsoft.com/office/drawing/2014/chart" uri="{C3380CC4-5D6E-409C-BE32-E72D297353CC}">
              <c16:uniqueId val="{00000052-5A6B-4CAF-A76D-72D8BFB420CC}"/>
            </c:ext>
          </c:extLst>
        </c:ser>
        <c:ser>
          <c:idx val="15"/>
          <c:order val="15"/>
          <c:tx>
            <c:strRef>
              <c:f>Plan1!$Q$1</c:f>
              <c:strCache>
                <c:ptCount val="1"/>
              </c:strCache>
            </c:strRef>
          </c:tx>
          <c:spPr>
            <a:noFill/>
          </c:spPr>
          <c:invertIfNegative val="0"/>
          <c:dLbls>
            <c:dLbl>
              <c:idx val="0"/>
              <c:layout/>
              <c:tx>
                <c:rich>
                  <a:bodyPr/>
                  <a:lstStyle/>
                  <a:p>
                    <a:fld id="{4AA22523-0C0B-4737-BB89-D6901CF35ED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1"/>
              <c:layout/>
              <c:tx>
                <c:rich>
                  <a:bodyPr/>
                  <a:lstStyle/>
                  <a:p>
                    <a:fld id="{E96747EA-C8CA-474E-AAD7-CDCCD7711DA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A95AF6F2-8491-43B6-892F-C2F4B644348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5CD0BFF9-6B69-4BFE-8EB9-68E3859F211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A335D6B6-7F3D-4A4A-92CD-0755C32A6CB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784875D3-2C0F-481A-A898-5B569AE49F4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1136FCA5-5C22-4846-9DD8-2917D0A347E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F709CBE7-837C-4749-BB5C-362F92A3850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DA20EC6A-883C-4810-A1AA-03FD7B7AB5E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6A59450D-EB50-4E70-8657-7DF03BA3EAE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Plan1!$Q$2:$Q$11</c:f>
              <c:numCache>
                <c:formatCode>0</c:formatCode>
                <c:ptCount val="10"/>
                <c:pt idx="0">
                  <c:v>99.57</c:v>
                </c:pt>
                <c:pt idx="1">
                  <c:v>129.38999999999999</c:v>
                </c:pt>
                <c:pt idx="2">
                  <c:v>145.66999999999999</c:v>
                </c:pt>
                <c:pt idx="3">
                  <c:v>145.94999999999999</c:v>
                </c:pt>
                <c:pt idx="4">
                  <c:v>133.72</c:v>
                </c:pt>
                <c:pt idx="5">
                  <c:v>145.44</c:v>
                </c:pt>
                <c:pt idx="6">
                  <c:v>150</c:v>
                </c:pt>
                <c:pt idx="7">
                  <c:v>149.4</c:v>
                </c:pt>
                <c:pt idx="8">
                  <c:v>148.21</c:v>
                </c:pt>
                <c:pt idx="9">
                  <c:v>146.34</c:v>
                </c:pt>
              </c:numCache>
            </c:numRef>
          </c:val>
          <c:extLst xmlns:c16r2="http://schemas.microsoft.com/office/drawing/2015/06/chart">
            <c:ext xmlns:c16="http://schemas.microsoft.com/office/drawing/2014/chart" uri="{C3380CC4-5D6E-409C-BE32-E72D297353CC}">
              <c16:uniqueId val="{0000005C-5A6B-4CAF-A76D-72D8BFB420CC}"/>
            </c:ext>
            <c:ext xmlns:c15="http://schemas.microsoft.com/office/drawing/2012/chart" uri="{02D57815-91ED-43cb-92C2-25804820EDAC}">
              <c15:datalabelsRange>
                <c15:f>Plan1!$P$2:$P$11</c15:f>
                <c15:dlblRangeCache>
                  <c:ptCount val="10"/>
                  <c:pt idx="0">
                    <c:v>50%</c:v>
                  </c:pt>
                  <c:pt idx="1">
                    <c:v>21%</c:v>
                  </c:pt>
                  <c:pt idx="2">
                    <c:v>4%</c:v>
                  </c:pt>
                  <c:pt idx="3">
                    <c:v>4%</c:v>
                  </c:pt>
                  <c:pt idx="4">
                    <c:v>16%</c:v>
                  </c:pt>
                  <c:pt idx="5">
                    <c:v>5%</c:v>
                  </c:pt>
                  <c:pt idx="6">
                    <c:v>0%</c:v>
                  </c:pt>
                  <c:pt idx="7">
                    <c:v>1%</c:v>
                  </c:pt>
                  <c:pt idx="8">
                    <c:v>2%</c:v>
                  </c:pt>
                  <c:pt idx="9">
                    <c:v>4%</c:v>
                  </c:pt>
                </c15:dlblRangeCache>
              </c15:datalabelsRange>
            </c:ext>
          </c:extLst>
        </c:ser>
        <c:ser>
          <c:idx val="16"/>
          <c:order val="16"/>
          <c:tx>
            <c:strRef>
              <c:f>Plan1!$R$1</c:f>
              <c:strCache>
                <c:ptCount val="1"/>
                <c:pt idx="0">
                  <c:v>MOEDAS ESTRANGEIRAS</c:v>
                </c:pt>
              </c:strCache>
            </c:strRef>
          </c:tx>
          <c:spPr>
            <a:solidFill>
              <a:srgbClr val="0070C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Plan1!$R$2:$R$11</c:f>
              <c:numCache>
                <c:formatCode>0"%"</c:formatCode>
                <c:ptCount val="10"/>
                <c:pt idx="0">
                  <c:v>68.819999999999993</c:v>
                </c:pt>
                <c:pt idx="1">
                  <c:v>3.99</c:v>
                </c:pt>
                <c:pt idx="2">
                  <c:v>3.78</c:v>
                </c:pt>
                <c:pt idx="3">
                  <c:v>1.1000000000000001</c:v>
                </c:pt>
                <c:pt idx="4">
                  <c:v>2.93</c:v>
                </c:pt>
                <c:pt idx="5">
                  <c:v>1.88</c:v>
                </c:pt>
                <c:pt idx="6">
                  <c:v>2.9</c:v>
                </c:pt>
                <c:pt idx="7">
                  <c:v>1.36</c:v>
                </c:pt>
                <c:pt idx="8">
                  <c:v>1.4</c:v>
                </c:pt>
                <c:pt idx="9">
                  <c:v>0</c:v>
                </c:pt>
              </c:numCache>
            </c:numRef>
          </c:val>
          <c:extLst xmlns:c16r2="http://schemas.microsoft.com/office/drawing/2015/06/chart">
            <c:ext xmlns:c16="http://schemas.microsoft.com/office/drawing/2014/chart" uri="{C3380CC4-5D6E-409C-BE32-E72D297353CC}">
              <c16:uniqueId val="{0000005D-5A6B-4CAF-A76D-72D8BFB420CC}"/>
            </c:ext>
          </c:extLst>
        </c:ser>
        <c:ser>
          <c:idx val="17"/>
          <c:order val="17"/>
          <c:tx>
            <c:strRef>
              <c:f>Plan1!$S$1</c:f>
              <c:strCache>
                <c:ptCount val="1"/>
              </c:strCache>
            </c:strRef>
          </c:tx>
          <c:spPr>
            <a:noFill/>
          </c:spPr>
          <c:invertIfNegative val="0"/>
          <c:dLbls>
            <c:dLbl>
              <c:idx val="0"/>
              <c:layout/>
              <c:tx>
                <c:rich>
                  <a:bodyPr/>
                  <a:lstStyle/>
                  <a:p>
                    <a:fld id="{0968CEDA-602F-4D56-87D5-E13C54F5F6E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1"/>
              <c:layout/>
              <c:tx>
                <c:rich>
                  <a:bodyPr/>
                  <a:lstStyle/>
                  <a:p>
                    <a:fld id="{6B29D377-9606-4F85-8953-FBD93032AA4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2"/>
              <c:layout/>
              <c:tx>
                <c:rich>
                  <a:bodyPr/>
                  <a:lstStyle/>
                  <a:p>
                    <a:fld id="{71CD601F-25B9-4B04-94C3-8CC5D145571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3"/>
              <c:layout/>
              <c:tx>
                <c:rich>
                  <a:bodyPr/>
                  <a:lstStyle/>
                  <a:p>
                    <a:fld id="{77D72BA7-CB2B-4732-B254-70754190E2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4"/>
              <c:layout/>
              <c:tx>
                <c:rich>
                  <a:bodyPr/>
                  <a:lstStyle/>
                  <a:p>
                    <a:fld id="{4D775DE3-1686-4CC3-B6D0-E572229BD39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5"/>
              <c:layout/>
              <c:tx>
                <c:rich>
                  <a:bodyPr/>
                  <a:lstStyle/>
                  <a:p>
                    <a:fld id="{244ADC88-BF66-44CF-8177-00CB7EE3D12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6"/>
              <c:layout/>
              <c:tx>
                <c:rich>
                  <a:bodyPr/>
                  <a:lstStyle/>
                  <a:p>
                    <a:fld id="{8BBF6757-06D3-46FF-8AC5-5A288704414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7"/>
              <c:layout/>
              <c:tx>
                <c:rich>
                  <a:bodyPr/>
                  <a:lstStyle/>
                  <a:p>
                    <a:fld id="{CB3C1B6C-0BE3-4624-8044-ED5EE55D1D8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8"/>
              <c:layout/>
              <c:tx>
                <c:rich>
                  <a:bodyPr/>
                  <a:lstStyle/>
                  <a:p>
                    <a:fld id="{1D473F6D-2467-46AE-A5FF-9B29B7EA12D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dLbl>
              <c:idx val="9"/>
              <c:layout/>
              <c:tx>
                <c:rich>
                  <a:bodyPr/>
                  <a:lstStyle/>
                  <a:p>
                    <a:fld id="{7BF0A292-3E6A-4643-B195-B0BE504DCC8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layout/>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layout/>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Plan1!$S$2:$S$11</c:f>
              <c:numCache>
                <c:formatCode>0</c:formatCode>
                <c:ptCount val="10"/>
                <c:pt idx="0">
                  <c:v>81.180000000000007</c:v>
                </c:pt>
                <c:pt idx="1">
                  <c:v>146.01</c:v>
                </c:pt>
                <c:pt idx="2">
                  <c:v>146.22</c:v>
                </c:pt>
                <c:pt idx="3">
                  <c:v>148.9</c:v>
                </c:pt>
                <c:pt idx="4">
                  <c:v>147.07</c:v>
                </c:pt>
                <c:pt idx="5">
                  <c:v>148.12</c:v>
                </c:pt>
                <c:pt idx="6">
                  <c:v>147.1</c:v>
                </c:pt>
                <c:pt idx="7">
                  <c:v>148.63999999999999</c:v>
                </c:pt>
                <c:pt idx="8">
                  <c:v>148.6</c:v>
                </c:pt>
                <c:pt idx="9">
                  <c:v>150</c:v>
                </c:pt>
              </c:numCache>
            </c:numRef>
          </c:val>
          <c:extLst xmlns:c16r2="http://schemas.microsoft.com/office/drawing/2015/06/chart">
            <c:ext xmlns:c16="http://schemas.microsoft.com/office/drawing/2014/chart" uri="{C3380CC4-5D6E-409C-BE32-E72D297353CC}">
              <c16:uniqueId val="{00000067-5A6B-4CAF-A76D-72D8BFB420CC}"/>
            </c:ext>
            <c:ext xmlns:c15="http://schemas.microsoft.com/office/drawing/2012/chart" uri="{02D57815-91ED-43cb-92C2-25804820EDAC}">
              <c15:datalabelsRange>
                <c15:f>Plan1!$R$2:$R$11</c15:f>
                <c15:dlblRangeCache>
                  <c:ptCount val="10"/>
                  <c:pt idx="0">
                    <c:v>69%</c:v>
                  </c:pt>
                  <c:pt idx="1">
                    <c:v>4%</c:v>
                  </c:pt>
                  <c:pt idx="2">
                    <c:v>4%</c:v>
                  </c:pt>
                  <c:pt idx="3">
                    <c:v>1%</c:v>
                  </c:pt>
                  <c:pt idx="4">
                    <c:v>3%</c:v>
                  </c:pt>
                  <c:pt idx="5">
                    <c:v>2%</c:v>
                  </c:pt>
                  <c:pt idx="6">
                    <c:v>3%</c:v>
                  </c:pt>
                  <c:pt idx="7">
                    <c:v>1%</c:v>
                  </c:pt>
                  <c:pt idx="8">
                    <c:v>1%</c:v>
                  </c:pt>
                  <c:pt idx="9">
                    <c:v>0%</c:v>
                  </c:pt>
                </c15:dlblRangeCache>
              </c15:datalabelsRange>
            </c:ext>
          </c:extLst>
        </c:ser>
        <c:dLbls>
          <c:showLegendKey val="0"/>
          <c:showVal val="0"/>
          <c:showCatName val="0"/>
          <c:showSerName val="0"/>
          <c:showPercent val="0"/>
          <c:showBubbleSize val="0"/>
        </c:dLbls>
        <c:gapWidth val="50"/>
        <c:overlap val="100"/>
        <c:axId val="-1728284848"/>
        <c:axId val="-1728290288"/>
      </c:barChart>
      <c:catAx>
        <c:axId val="-1728284848"/>
        <c:scaling>
          <c:orientation val="maxMin"/>
        </c:scaling>
        <c:delete val="0"/>
        <c:axPos val="l"/>
        <c:majorGridlines/>
        <c:numFmt formatCode="General" sourceLinked="1"/>
        <c:majorTickMark val="out"/>
        <c:minorTickMark val="none"/>
        <c:tickLblPos val="nextTo"/>
        <c:txPr>
          <a:bodyPr/>
          <a:lstStyle/>
          <a:p>
            <a:pPr>
              <a:defRPr sz="1000"/>
            </a:pPr>
            <a:endParaRPr lang="pt-BR"/>
          </a:p>
        </c:txPr>
        <c:crossAx val="-1728290288"/>
        <c:crosses val="autoZero"/>
        <c:auto val="1"/>
        <c:lblAlgn val="ctr"/>
        <c:lblOffset val="100"/>
        <c:noMultiLvlLbl val="0"/>
      </c:catAx>
      <c:valAx>
        <c:axId val="-1728290288"/>
        <c:scaling>
          <c:orientation val="minMax"/>
          <c:max val="1350"/>
          <c:min val="0"/>
        </c:scaling>
        <c:delete val="1"/>
        <c:axPos val="t"/>
        <c:majorGridlines/>
        <c:numFmt formatCode="0&quot;%&quot;" sourceLinked="1"/>
        <c:majorTickMark val="out"/>
        <c:minorTickMark val="none"/>
        <c:tickLblPos val="nextTo"/>
        <c:crossAx val="-1728284848"/>
        <c:crosses val="autoZero"/>
        <c:crossBetween val="between"/>
        <c:majorUnit val="150"/>
      </c:valAx>
    </c:plotArea>
    <c:plotVisOnly val="1"/>
    <c:dispBlanksAs val="gap"/>
    <c:showDLblsOverMax val="0"/>
  </c:chart>
  <c:txPr>
    <a:bodyPr/>
    <a:lstStyle/>
    <a:p>
      <a:pPr>
        <a:defRPr sz="140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545026406248877"/>
          <c:y val="2.4821832840359402E-2"/>
          <c:w val="0.7264162199569163"/>
          <c:h val="0.90065873674616825"/>
        </c:manualLayout>
      </c:layout>
      <c:barChart>
        <c:barDir val="bar"/>
        <c:grouping val="stacked"/>
        <c:varyColors val="0"/>
        <c:ser>
          <c:idx val="0"/>
          <c:order val="0"/>
          <c:tx>
            <c:strRef>
              <c:f>Plan1!$B$1</c:f>
              <c:strCache>
                <c:ptCount val="1"/>
                <c:pt idx="0">
                  <c:v>TOTAL</c:v>
                </c:pt>
              </c:strCache>
            </c:strRef>
          </c:tx>
          <c:spPr>
            <a:solidFill>
              <a:srgbClr val="00B0F0"/>
            </a:solidFill>
            <a:scene3d>
              <a:camera prst="orthographicFront"/>
              <a:lightRig rig="threePt" dir="t"/>
            </a:scene3d>
          </c:spPr>
          <c:invertIfNegative val="0"/>
          <c:dPt>
            <c:idx val="0"/>
            <c:invertIfNegative val="0"/>
            <c:bubble3D val="0"/>
            <c:extLst xmlns:c16r2="http://schemas.microsoft.com/office/drawing/2015/06/chart">
              <c:ext xmlns:c16="http://schemas.microsoft.com/office/drawing/2014/chart" uri="{C3380CC4-5D6E-409C-BE32-E72D297353CC}">
                <c16:uniqueId val="{00000000-5A6B-4CAF-A76D-72D8BFB420CC}"/>
              </c:ext>
            </c:extLst>
          </c:dPt>
          <c:dPt>
            <c:idx val="6"/>
            <c:invertIfNegative val="0"/>
            <c:bubble3D val="0"/>
            <c:extLst xmlns:c16r2="http://schemas.microsoft.com/office/drawing/2015/06/chart">
              <c:ext xmlns:c16="http://schemas.microsoft.com/office/drawing/2014/chart" uri="{C3380CC4-5D6E-409C-BE32-E72D297353CC}">
                <c16:uniqueId val="{00000001-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Plan1!$B$2:$B$11</c:f>
              <c:numCache>
                <c:formatCode>0"%"</c:formatCode>
                <c:ptCount val="10"/>
                <c:pt idx="0">
                  <c:v>43.7</c:v>
                </c:pt>
                <c:pt idx="1">
                  <c:v>29.67</c:v>
                </c:pt>
                <c:pt idx="2">
                  <c:v>13.5</c:v>
                </c:pt>
                <c:pt idx="3">
                  <c:v>9.6300000000000008</c:v>
                </c:pt>
                <c:pt idx="4">
                  <c:v>5.26</c:v>
                </c:pt>
                <c:pt idx="5">
                  <c:v>3.92</c:v>
                </c:pt>
                <c:pt idx="6">
                  <c:v>3.32</c:v>
                </c:pt>
                <c:pt idx="7">
                  <c:v>1.42</c:v>
                </c:pt>
                <c:pt idx="8">
                  <c:v>1.72</c:v>
                </c:pt>
                <c:pt idx="9">
                  <c:v>0.57999999999999996</c:v>
                </c:pt>
              </c:numCache>
            </c:numRef>
          </c:val>
          <c:extLst xmlns:c16r2="http://schemas.microsoft.com/office/drawing/2015/06/chart">
            <c:ext xmlns:c16="http://schemas.microsoft.com/office/drawing/2014/chart" uri="{C3380CC4-5D6E-409C-BE32-E72D297353CC}">
              <c16:uniqueId val="{00000002-5A6B-4CAF-A76D-72D8BFB420CC}"/>
            </c:ext>
          </c:extLst>
        </c:ser>
        <c:ser>
          <c:idx val="1"/>
          <c:order val="1"/>
          <c:tx>
            <c:strRef>
              <c:f>Plan1!$C$1</c:f>
              <c:strCache>
                <c:ptCount val="1"/>
                <c:pt idx="0">
                  <c:v>Conta</c:v>
                </c:pt>
              </c:strCache>
            </c:strRef>
          </c:tx>
          <c:spPr>
            <a:noFill/>
          </c:spPr>
          <c:invertIfNegative val="0"/>
          <c:dLbls>
            <c:dLbl>
              <c:idx val="0"/>
              <c:tx>
                <c:rich>
                  <a:bodyPr/>
                  <a:lstStyle/>
                  <a:p>
                    <a:fld id="{E2DB5E0F-8ECE-4C93-979C-6B6E12BA8233}"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2-C9B8-440F-9DC7-D660AE508A99}"/>
                </c:ext>
                <c:ext xmlns:c15="http://schemas.microsoft.com/office/drawing/2012/chart" uri="{CE6537A1-D6FC-4f65-9D91-7224C49458BB}">
                  <c15:dlblFieldTable/>
                  <c15:showDataLabelsRange val="1"/>
                </c:ext>
              </c:extLst>
            </c:dLbl>
            <c:dLbl>
              <c:idx val="1"/>
              <c:tx>
                <c:rich>
                  <a:bodyPr/>
                  <a:lstStyle/>
                  <a:p>
                    <a:fld id="{EFEC64A2-76E8-4ADB-81CB-29F4B220066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E61CE51B-EB0E-4CDB-97E9-8B253C7B72D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F88AD87B-99FD-4632-AC50-84E652628A2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38364E02-1159-4385-AA36-B2B26F84473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EEDD1E3-1BCB-4E96-8758-5B1777D09D3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0E42741-9D2A-4080-A5A4-D71BA176C1B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AE75CB5-1DE6-4513-B9C9-AEF8053AFB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80188AB0-5CB2-4483-830A-CB1E8B4FF6E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E3FEB660-3C6D-4D6A-9112-78B3872DE55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200" b="1"/>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Plan1!$C$2:$C$11</c:f>
              <c:numCache>
                <c:formatCode>0</c:formatCode>
                <c:ptCount val="10"/>
                <c:pt idx="0">
                  <c:v>106.3</c:v>
                </c:pt>
                <c:pt idx="1">
                  <c:v>120.33</c:v>
                </c:pt>
                <c:pt idx="2">
                  <c:v>136.5</c:v>
                </c:pt>
                <c:pt idx="3">
                  <c:v>140.37</c:v>
                </c:pt>
                <c:pt idx="4">
                  <c:v>144.74</c:v>
                </c:pt>
                <c:pt idx="5">
                  <c:v>146.08000000000001</c:v>
                </c:pt>
                <c:pt idx="6">
                  <c:v>146.68</c:v>
                </c:pt>
                <c:pt idx="7">
                  <c:v>148.58000000000001</c:v>
                </c:pt>
                <c:pt idx="8">
                  <c:v>148.28</c:v>
                </c:pt>
                <c:pt idx="9">
                  <c:v>149.41999999999999</c:v>
                </c:pt>
              </c:numCache>
            </c:numRef>
          </c:val>
          <c:extLst xmlns:c16r2="http://schemas.microsoft.com/office/drawing/2015/06/chart">
            <c:ext xmlns:c16="http://schemas.microsoft.com/office/drawing/2014/chart" uri="{C3380CC4-5D6E-409C-BE32-E72D297353CC}">
              <c16:uniqueId val="{0000000C-5A6B-4CAF-A76D-72D8BFB420CC}"/>
            </c:ext>
            <c:ext xmlns:c15="http://schemas.microsoft.com/office/drawing/2012/chart" uri="{02D57815-91ED-43cb-92C2-25804820EDAC}">
              <c15:datalabelsRange>
                <c15:f>Plan1!$B$2:$B$11</c15:f>
                <c15:dlblRangeCache>
                  <c:ptCount val="10"/>
                  <c:pt idx="0">
                    <c:v>44%</c:v>
                  </c:pt>
                  <c:pt idx="1">
                    <c:v>30%</c:v>
                  </c:pt>
                  <c:pt idx="2">
                    <c:v>14%</c:v>
                  </c:pt>
                  <c:pt idx="3">
                    <c:v>10%</c:v>
                  </c:pt>
                  <c:pt idx="4">
                    <c:v>5%</c:v>
                  </c:pt>
                  <c:pt idx="5">
                    <c:v>4%</c:v>
                  </c:pt>
                  <c:pt idx="6">
                    <c:v>3%</c:v>
                  </c:pt>
                  <c:pt idx="7">
                    <c:v>1%</c:v>
                  </c:pt>
                  <c:pt idx="8">
                    <c:v>2%</c:v>
                  </c:pt>
                  <c:pt idx="9">
                    <c:v>1%</c:v>
                  </c:pt>
                </c15:dlblRangeCache>
              </c15:datalabelsRange>
            </c:ext>
          </c:extLst>
        </c:ser>
        <c:ser>
          <c:idx val="2"/>
          <c:order val="2"/>
          <c:tx>
            <c:strRef>
              <c:f>Plan1!$D$1</c:f>
              <c:strCache>
                <c:ptCount val="1"/>
                <c:pt idx="0">
                  <c:v>CADERNETA DE POUPANÇA</c:v>
                </c:pt>
              </c:strCache>
            </c:strRef>
          </c:tx>
          <c:spPr>
            <a:solidFill>
              <a:srgbClr val="00B0F0"/>
            </a:solidFill>
          </c:spPr>
          <c:invertIfNegative val="0"/>
          <c:dPt>
            <c:idx val="6"/>
            <c:invertIfNegative val="0"/>
            <c:bubble3D val="0"/>
            <c:extLst xmlns:c16r2="http://schemas.microsoft.com/office/drawing/2015/06/chart">
              <c:ext xmlns:c16="http://schemas.microsoft.com/office/drawing/2014/chart" uri="{C3380CC4-5D6E-409C-BE32-E72D297353CC}">
                <c16:uniqueId val="{0000000D-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Plan1!$D$2:$D$11</c:f>
              <c:numCache>
                <c:formatCode>0"%"</c:formatCode>
                <c:ptCount val="10"/>
                <c:pt idx="0">
                  <c:v>17.59</c:v>
                </c:pt>
                <c:pt idx="1">
                  <c:v>36.47</c:v>
                </c:pt>
                <c:pt idx="2">
                  <c:v>26.05</c:v>
                </c:pt>
                <c:pt idx="3">
                  <c:v>21.04</c:v>
                </c:pt>
                <c:pt idx="4">
                  <c:v>9.6</c:v>
                </c:pt>
                <c:pt idx="5">
                  <c:v>2.0299999999999998</c:v>
                </c:pt>
                <c:pt idx="6">
                  <c:v>0.49</c:v>
                </c:pt>
                <c:pt idx="7">
                  <c:v>1.73</c:v>
                </c:pt>
                <c:pt idx="8">
                  <c:v>1.66</c:v>
                </c:pt>
                <c:pt idx="9">
                  <c:v>0.45</c:v>
                </c:pt>
              </c:numCache>
            </c:numRef>
          </c:val>
          <c:extLst xmlns:c16r2="http://schemas.microsoft.com/office/drawing/2015/06/chart">
            <c:ext xmlns:c16="http://schemas.microsoft.com/office/drawing/2014/chart" uri="{C3380CC4-5D6E-409C-BE32-E72D297353CC}">
              <c16:uniqueId val="{0000000E-5A6B-4CAF-A76D-72D8BFB420CC}"/>
            </c:ext>
          </c:extLst>
        </c:ser>
        <c:ser>
          <c:idx val="3"/>
          <c:order val="3"/>
          <c:tx>
            <c:strRef>
              <c:f>Plan1!$E$1</c:f>
              <c:strCache>
                <c:ptCount val="1"/>
                <c:pt idx="0">
                  <c:v>Conta</c:v>
                </c:pt>
              </c:strCache>
            </c:strRef>
          </c:tx>
          <c:spPr>
            <a:noFill/>
          </c:spPr>
          <c:invertIfNegative val="0"/>
          <c:dLbls>
            <c:dLbl>
              <c:idx val="0"/>
              <c:tx>
                <c:rich>
                  <a:bodyPr/>
                  <a:lstStyle/>
                  <a:p>
                    <a:fld id="{6CE38A58-F357-48E0-B17A-9E8332A80086}"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F-C9B8-440F-9DC7-D660AE508A99}"/>
                </c:ext>
                <c:ext xmlns:c15="http://schemas.microsoft.com/office/drawing/2012/chart" uri="{CE6537A1-D6FC-4f65-9D91-7224C49458BB}">
                  <c15:dlblFieldTable/>
                  <c15:showDataLabelsRange val="1"/>
                </c:ext>
              </c:extLst>
            </c:dLbl>
            <c:dLbl>
              <c:idx val="1"/>
              <c:tx>
                <c:rich>
                  <a:bodyPr/>
                  <a:lstStyle/>
                  <a:p>
                    <a:fld id="{DA1EA149-B286-4580-95C3-04230CD287B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25C3D55A-509B-4FF9-A790-7AB037E0583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C3B6137F-E934-4A48-94D7-6432CB1FB29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4E188E11-3ABA-4B22-A0B9-C02D04EB582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5070BC4B-7FF2-4E53-9732-5D943A25E49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E6042145-1DF2-4A37-B98C-F7006825CAF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F8E69829-8F83-4360-9B1F-C37D5F25F9B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C5805D0-6F74-40E6-8543-ADDBB2901F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9198A31-A979-4F19-B157-E5221ADC968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Plan1!$E$2:$E$11</c:f>
              <c:numCache>
                <c:formatCode>0</c:formatCode>
                <c:ptCount val="10"/>
                <c:pt idx="0">
                  <c:v>132.41</c:v>
                </c:pt>
                <c:pt idx="1">
                  <c:v>113.53</c:v>
                </c:pt>
                <c:pt idx="2">
                  <c:v>123.95</c:v>
                </c:pt>
                <c:pt idx="3">
                  <c:v>128.96</c:v>
                </c:pt>
                <c:pt idx="4">
                  <c:v>140.4</c:v>
                </c:pt>
                <c:pt idx="5">
                  <c:v>147.97</c:v>
                </c:pt>
                <c:pt idx="6">
                  <c:v>149.51</c:v>
                </c:pt>
                <c:pt idx="7">
                  <c:v>148.27000000000001</c:v>
                </c:pt>
                <c:pt idx="8">
                  <c:v>148.34</c:v>
                </c:pt>
                <c:pt idx="9">
                  <c:v>149.55000000000001</c:v>
                </c:pt>
              </c:numCache>
            </c:numRef>
          </c:val>
          <c:extLst xmlns:c16r2="http://schemas.microsoft.com/office/drawing/2015/06/chart">
            <c:ext xmlns:c16="http://schemas.microsoft.com/office/drawing/2014/chart" uri="{C3380CC4-5D6E-409C-BE32-E72D297353CC}">
              <c16:uniqueId val="{00000018-5A6B-4CAF-A76D-72D8BFB420CC}"/>
            </c:ext>
            <c:ext xmlns:c15="http://schemas.microsoft.com/office/drawing/2012/chart" uri="{02D57815-91ED-43cb-92C2-25804820EDAC}">
              <c15:datalabelsRange>
                <c15:f>Plan1!$D$2:$D$11</c15:f>
                <c15:dlblRangeCache>
                  <c:ptCount val="10"/>
                  <c:pt idx="0">
                    <c:v>18%</c:v>
                  </c:pt>
                  <c:pt idx="1">
                    <c:v>36%</c:v>
                  </c:pt>
                  <c:pt idx="2">
                    <c:v>26%</c:v>
                  </c:pt>
                  <c:pt idx="3">
                    <c:v>21%</c:v>
                  </c:pt>
                  <c:pt idx="4">
                    <c:v>10%</c:v>
                  </c:pt>
                  <c:pt idx="5">
                    <c:v>2%</c:v>
                  </c:pt>
                  <c:pt idx="6">
                    <c:v>0%</c:v>
                  </c:pt>
                  <c:pt idx="7">
                    <c:v>2%</c:v>
                  </c:pt>
                  <c:pt idx="8">
                    <c:v>2%</c:v>
                  </c:pt>
                  <c:pt idx="9">
                    <c:v>0%</c:v>
                  </c:pt>
                </c15:dlblRangeCache>
              </c15:datalabelsRange>
            </c:ext>
          </c:extLst>
        </c:ser>
        <c:ser>
          <c:idx val="4"/>
          <c:order val="4"/>
          <c:tx>
            <c:strRef>
              <c:f>Plan1!$F$1</c:f>
              <c:strCache>
                <c:ptCount val="1"/>
                <c:pt idx="0">
                  <c:v>TÍTULOS PRIVADOS</c:v>
                </c:pt>
              </c:strCache>
            </c:strRef>
          </c:tx>
          <c:spPr>
            <a:solidFill>
              <a:srgbClr val="00B0F0"/>
            </a:solidFill>
          </c:spPr>
          <c:invertIfNegative val="0"/>
          <c:dPt>
            <c:idx val="6"/>
            <c:invertIfNegative val="0"/>
            <c:bubble3D val="0"/>
            <c:extLst xmlns:c16r2="http://schemas.microsoft.com/office/drawing/2015/06/chart">
              <c:ext xmlns:c16="http://schemas.microsoft.com/office/drawing/2014/chart" uri="{C3380CC4-5D6E-409C-BE32-E72D297353CC}">
                <c16:uniqueId val="{00000019-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Plan1!$F$2:$F$11</c:f>
              <c:numCache>
                <c:formatCode>0"%"</c:formatCode>
                <c:ptCount val="10"/>
                <c:pt idx="0">
                  <c:v>54.56</c:v>
                </c:pt>
                <c:pt idx="1">
                  <c:v>27.36</c:v>
                </c:pt>
                <c:pt idx="2">
                  <c:v>17.48</c:v>
                </c:pt>
                <c:pt idx="3">
                  <c:v>3.36</c:v>
                </c:pt>
                <c:pt idx="4">
                  <c:v>1.05</c:v>
                </c:pt>
                <c:pt idx="5">
                  <c:v>5.01</c:v>
                </c:pt>
                <c:pt idx="6">
                  <c:v>0</c:v>
                </c:pt>
                <c:pt idx="7">
                  <c:v>1.93</c:v>
                </c:pt>
                <c:pt idx="8">
                  <c:v>1.27</c:v>
                </c:pt>
                <c:pt idx="9">
                  <c:v>1.22</c:v>
                </c:pt>
              </c:numCache>
            </c:numRef>
          </c:val>
          <c:extLst xmlns:c16r2="http://schemas.microsoft.com/office/drawing/2015/06/chart">
            <c:ext xmlns:c16="http://schemas.microsoft.com/office/drawing/2014/chart" uri="{C3380CC4-5D6E-409C-BE32-E72D297353CC}">
              <c16:uniqueId val="{0000001A-5A6B-4CAF-A76D-72D8BFB420CC}"/>
            </c:ext>
          </c:extLst>
        </c:ser>
        <c:ser>
          <c:idx val="5"/>
          <c:order val="5"/>
          <c:tx>
            <c:strRef>
              <c:f>Plan1!$G$1</c:f>
              <c:strCache>
                <c:ptCount val="1"/>
                <c:pt idx="0">
                  <c:v>Conta</c:v>
                </c:pt>
              </c:strCache>
            </c:strRef>
          </c:tx>
          <c:spPr>
            <a:noFill/>
          </c:spPr>
          <c:invertIfNegative val="0"/>
          <c:dLbls>
            <c:dLbl>
              <c:idx val="0"/>
              <c:tx>
                <c:rich>
                  <a:bodyPr/>
                  <a:lstStyle/>
                  <a:p>
                    <a:fld id="{F83862B8-F9D7-414D-9612-CA57A824E73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A-7D23-461B-AB33-A8928B4B4A8D}"/>
                </c:ext>
                <c:ext xmlns:c15="http://schemas.microsoft.com/office/drawing/2012/chart" uri="{CE6537A1-D6FC-4f65-9D91-7224C49458BB}">
                  <c15:dlblFieldTable/>
                  <c15:showDataLabelsRange val="1"/>
                </c:ext>
              </c:extLst>
            </c:dLbl>
            <c:dLbl>
              <c:idx val="1"/>
              <c:tx>
                <c:rich>
                  <a:bodyPr/>
                  <a:lstStyle/>
                  <a:p>
                    <a:fld id="{DD5CB2CC-8092-45D1-9765-06327009D31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5F9753CE-5174-4D25-866E-1996EDDAAD7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02993EA5-7A92-41A5-BFFF-751C121DD96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8973335-1271-47C3-BD4D-D517FC231B1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F61D0FD-1564-4B11-9ACD-33FD9CE24F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E72A019D-B1F2-40A4-9FF0-6403F35EBEB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6EF83666-DCB1-43CE-AB03-59F86C02091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91584F25-24AB-47C8-9911-4547E98DBF8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06367F3-8363-4E26-9A2A-4E0531B93FD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Plan1!$G$2:$G$11</c:f>
              <c:numCache>
                <c:formatCode>0</c:formatCode>
                <c:ptCount val="10"/>
                <c:pt idx="0">
                  <c:v>95.44</c:v>
                </c:pt>
                <c:pt idx="1">
                  <c:v>122.64</c:v>
                </c:pt>
                <c:pt idx="2">
                  <c:v>132.52000000000001</c:v>
                </c:pt>
                <c:pt idx="3">
                  <c:v>146.63999999999999</c:v>
                </c:pt>
                <c:pt idx="4">
                  <c:v>148.94999999999999</c:v>
                </c:pt>
                <c:pt idx="5">
                  <c:v>144.99</c:v>
                </c:pt>
                <c:pt idx="6">
                  <c:v>150</c:v>
                </c:pt>
                <c:pt idx="7">
                  <c:v>148.07</c:v>
                </c:pt>
                <c:pt idx="8">
                  <c:v>148.72999999999999</c:v>
                </c:pt>
                <c:pt idx="9">
                  <c:v>148.78</c:v>
                </c:pt>
              </c:numCache>
            </c:numRef>
          </c:val>
          <c:extLst xmlns:c16r2="http://schemas.microsoft.com/office/drawing/2015/06/chart">
            <c:ext xmlns:c16="http://schemas.microsoft.com/office/drawing/2014/chart" uri="{C3380CC4-5D6E-409C-BE32-E72D297353CC}">
              <c16:uniqueId val="{00000024-5A6B-4CAF-A76D-72D8BFB420CC}"/>
            </c:ext>
            <c:ext xmlns:c15="http://schemas.microsoft.com/office/drawing/2012/chart" uri="{02D57815-91ED-43cb-92C2-25804820EDAC}">
              <c15:datalabelsRange>
                <c15:f>Plan1!$F$2:$F$11</c15:f>
                <c15:dlblRangeCache>
                  <c:ptCount val="10"/>
                  <c:pt idx="0">
                    <c:v>55%</c:v>
                  </c:pt>
                  <c:pt idx="1">
                    <c:v>27%</c:v>
                  </c:pt>
                  <c:pt idx="2">
                    <c:v>17%</c:v>
                  </c:pt>
                  <c:pt idx="3">
                    <c:v>3%</c:v>
                  </c:pt>
                  <c:pt idx="4">
                    <c:v>1%</c:v>
                  </c:pt>
                  <c:pt idx="5">
                    <c:v>5%</c:v>
                  </c:pt>
                  <c:pt idx="6">
                    <c:v>0%</c:v>
                  </c:pt>
                  <c:pt idx="7">
                    <c:v>2%</c:v>
                  </c:pt>
                  <c:pt idx="8">
                    <c:v>1%</c:v>
                  </c:pt>
                  <c:pt idx="9">
                    <c:v>1%</c:v>
                  </c:pt>
                </c15:dlblRangeCache>
              </c15:datalabelsRange>
            </c:ext>
          </c:extLst>
        </c:ser>
        <c:ser>
          <c:idx val="6"/>
          <c:order val="6"/>
          <c:tx>
            <c:strRef>
              <c:f>Plan1!$H$1</c:f>
              <c:strCache>
                <c:ptCount val="1"/>
                <c:pt idx="0">
                  <c:v>MOEDAS DIGITAIS</c:v>
                </c:pt>
              </c:strCache>
            </c:strRef>
          </c:tx>
          <c:spPr>
            <a:solidFill>
              <a:srgbClr val="00B0F0"/>
            </a:solidFill>
          </c:spPr>
          <c:invertIfNegative val="0"/>
          <c:dPt>
            <c:idx val="6"/>
            <c:invertIfNegative val="0"/>
            <c:bubble3D val="0"/>
            <c:extLst xmlns:c16r2="http://schemas.microsoft.com/office/drawing/2015/06/chart">
              <c:ext xmlns:c16="http://schemas.microsoft.com/office/drawing/2014/chart" uri="{C3380CC4-5D6E-409C-BE32-E72D297353CC}">
                <c16:uniqueId val="{00000025-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Plan1!$H$2:$H$11</c:f>
              <c:numCache>
                <c:formatCode>0"%"</c:formatCode>
                <c:ptCount val="10"/>
                <c:pt idx="0">
                  <c:v>51.53</c:v>
                </c:pt>
                <c:pt idx="1">
                  <c:v>18.16</c:v>
                </c:pt>
                <c:pt idx="2">
                  <c:v>6.08</c:v>
                </c:pt>
                <c:pt idx="3">
                  <c:v>5.48</c:v>
                </c:pt>
                <c:pt idx="4">
                  <c:v>0</c:v>
                </c:pt>
                <c:pt idx="5">
                  <c:v>5.29</c:v>
                </c:pt>
                <c:pt idx="6">
                  <c:v>21.59</c:v>
                </c:pt>
                <c:pt idx="7">
                  <c:v>0.91</c:v>
                </c:pt>
                <c:pt idx="8">
                  <c:v>1.78</c:v>
                </c:pt>
                <c:pt idx="9">
                  <c:v>0</c:v>
                </c:pt>
              </c:numCache>
            </c:numRef>
          </c:val>
          <c:extLst xmlns:c16r2="http://schemas.microsoft.com/office/drawing/2015/06/chart">
            <c:ext xmlns:c16="http://schemas.microsoft.com/office/drawing/2014/chart" uri="{C3380CC4-5D6E-409C-BE32-E72D297353CC}">
              <c16:uniqueId val="{00000026-5A6B-4CAF-A76D-72D8BFB420CC}"/>
            </c:ext>
          </c:extLst>
        </c:ser>
        <c:ser>
          <c:idx val="7"/>
          <c:order val="7"/>
          <c:tx>
            <c:strRef>
              <c:f>Plan1!$I$1</c:f>
              <c:strCache>
                <c:ptCount val="1"/>
                <c:pt idx="0">
                  <c:v>Conta</c:v>
                </c:pt>
              </c:strCache>
            </c:strRef>
          </c:tx>
          <c:spPr>
            <a:noFill/>
          </c:spPr>
          <c:invertIfNegative val="0"/>
          <c:dLbls>
            <c:dLbl>
              <c:idx val="0"/>
              <c:tx>
                <c:rich>
                  <a:bodyPr/>
                  <a:lstStyle/>
                  <a:p>
                    <a:fld id="{D7C72055-F923-4661-B708-D83A2FACF2EC}"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9-C9B8-440F-9DC7-D660AE508A99}"/>
                </c:ext>
                <c:ext xmlns:c15="http://schemas.microsoft.com/office/drawing/2012/chart" uri="{CE6537A1-D6FC-4f65-9D91-7224C49458BB}">
                  <c15:dlblFieldTable/>
                  <c15:showDataLabelsRange val="1"/>
                </c:ext>
              </c:extLst>
            </c:dLbl>
            <c:dLbl>
              <c:idx val="1"/>
              <c:tx>
                <c:rich>
                  <a:bodyPr/>
                  <a:lstStyle/>
                  <a:p>
                    <a:fld id="{B88C3701-61AB-4354-96E0-D91C19CDD44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EFC92148-2472-436A-8BC9-BA6AB47E881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6CAB7FB5-704F-4332-BD4A-DE1A012E89B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CF8BDB2B-53F0-4905-86FB-3C8216131C1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6AAA71ED-2D35-46BC-A127-63CDD7DB87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87CE2290-F7EA-45C2-B454-57AECF644A6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E7DD7A8-BB29-42FF-B0F8-88617E95897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CDFFCFA3-9310-43E5-BEC7-C84A164055F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17EE5585-DCF5-4936-8079-9765C0C3265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Plan1!$I$2:$I$11</c:f>
              <c:numCache>
                <c:formatCode>0</c:formatCode>
                <c:ptCount val="10"/>
                <c:pt idx="0">
                  <c:v>98.47</c:v>
                </c:pt>
                <c:pt idx="1">
                  <c:v>131.84</c:v>
                </c:pt>
                <c:pt idx="2">
                  <c:v>143.91999999999999</c:v>
                </c:pt>
                <c:pt idx="3">
                  <c:v>144.52000000000001</c:v>
                </c:pt>
                <c:pt idx="4">
                  <c:v>150</c:v>
                </c:pt>
                <c:pt idx="5">
                  <c:v>144.71</c:v>
                </c:pt>
                <c:pt idx="6">
                  <c:v>128.41</c:v>
                </c:pt>
                <c:pt idx="7">
                  <c:v>149.09</c:v>
                </c:pt>
                <c:pt idx="8">
                  <c:v>148.22</c:v>
                </c:pt>
                <c:pt idx="9">
                  <c:v>150</c:v>
                </c:pt>
              </c:numCache>
            </c:numRef>
          </c:val>
          <c:extLst xmlns:c16r2="http://schemas.microsoft.com/office/drawing/2015/06/chart">
            <c:ext xmlns:c16="http://schemas.microsoft.com/office/drawing/2014/chart" uri="{C3380CC4-5D6E-409C-BE32-E72D297353CC}">
              <c16:uniqueId val="{00000030-5A6B-4CAF-A76D-72D8BFB420CC}"/>
            </c:ext>
            <c:ext xmlns:c15="http://schemas.microsoft.com/office/drawing/2012/chart" uri="{02D57815-91ED-43cb-92C2-25804820EDAC}">
              <c15:datalabelsRange>
                <c15:f>Plan1!$H$2:$H$11</c15:f>
                <c15:dlblRangeCache>
                  <c:ptCount val="10"/>
                  <c:pt idx="0">
                    <c:v>52%</c:v>
                  </c:pt>
                  <c:pt idx="1">
                    <c:v>18%</c:v>
                  </c:pt>
                  <c:pt idx="2">
                    <c:v>6%</c:v>
                  </c:pt>
                  <c:pt idx="3">
                    <c:v>5%</c:v>
                  </c:pt>
                  <c:pt idx="4">
                    <c:v>0%</c:v>
                  </c:pt>
                  <c:pt idx="5">
                    <c:v>5%</c:v>
                  </c:pt>
                  <c:pt idx="6">
                    <c:v>22%</c:v>
                  </c:pt>
                  <c:pt idx="7">
                    <c:v>1%</c:v>
                  </c:pt>
                  <c:pt idx="8">
                    <c:v>2%</c:v>
                  </c:pt>
                  <c:pt idx="9">
                    <c:v>0%</c:v>
                  </c:pt>
                </c15:dlblRangeCache>
              </c15:datalabelsRange>
            </c:ext>
          </c:extLst>
        </c:ser>
        <c:ser>
          <c:idx val="8"/>
          <c:order val="8"/>
          <c:tx>
            <c:strRef>
              <c:f>Plan1!$J$1</c:f>
              <c:strCache>
                <c:ptCount val="1"/>
                <c:pt idx="0">
                  <c:v>FUNDOS DE INVESTIMENTOS</c:v>
                </c:pt>
              </c:strCache>
            </c:strRef>
          </c:tx>
          <c:spPr>
            <a:solidFill>
              <a:srgbClr val="00B0F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Plan1!$J$2:$J$11</c:f>
              <c:numCache>
                <c:formatCode>0"%"</c:formatCode>
                <c:ptCount val="10"/>
                <c:pt idx="0">
                  <c:v>45.13</c:v>
                </c:pt>
                <c:pt idx="1">
                  <c:v>37.44</c:v>
                </c:pt>
                <c:pt idx="2">
                  <c:v>9</c:v>
                </c:pt>
                <c:pt idx="3">
                  <c:v>7.78</c:v>
                </c:pt>
                <c:pt idx="4">
                  <c:v>7.4</c:v>
                </c:pt>
                <c:pt idx="5">
                  <c:v>2.2599999999999998</c:v>
                </c:pt>
                <c:pt idx="6">
                  <c:v>0</c:v>
                </c:pt>
                <c:pt idx="7">
                  <c:v>0.42</c:v>
                </c:pt>
                <c:pt idx="8">
                  <c:v>2.25</c:v>
                </c:pt>
                <c:pt idx="9">
                  <c:v>0.78</c:v>
                </c:pt>
              </c:numCache>
            </c:numRef>
          </c:val>
          <c:extLst xmlns:c16r2="http://schemas.microsoft.com/office/drawing/2015/06/chart">
            <c:ext xmlns:c16="http://schemas.microsoft.com/office/drawing/2014/chart" uri="{C3380CC4-5D6E-409C-BE32-E72D297353CC}">
              <c16:uniqueId val="{00000031-5A6B-4CAF-A76D-72D8BFB420CC}"/>
            </c:ext>
          </c:extLst>
        </c:ser>
        <c:ser>
          <c:idx val="9"/>
          <c:order val="9"/>
          <c:tx>
            <c:strRef>
              <c:f>Plan1!$K$1</c:f>
              <c:strCache>
                <c:ptCount val="1"/>
              </c:strCache>
            </c:strRef>
          </c:tx>
          <c:spPr>
            <a:noFill/>
          </c:spPr>
          <c:invertIfNegative val="0"/>
          <c:dLbls>
            <c:dLbl>
              <c:idx val="0"/>
              <c:tx>
                <c:rich>
                  <a:bodyPr/>
                  <a:lstStyle/>
                  <a:p>
                    <a:fld id="{E9068ECF-351C-4907-8DF0-2FB14F53811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35-C9B8-440F-9DC7-D660AE508A99}"/>
                </c:ext>
                <c:ext xmlns:c15="http://schemas.microsoft.com/office/drawing/2012/chart" uri="{CE6537A1-D6FC-4f65-9D91-7224C49458BB}">
                  <c15:dlblFieldTable/>
                  <c15:showDataLabelsRange val="1"/>
                </c:ext>
              </c:extLst>
            </c:dLbl>
            <c:dLbl>
              <c:idx val="1"/>
              <c:tx>
                <c:rich>
                  <a:bodyPr/>
                  <a:lstStyle/>
                  <a:p>
                    <a:fld id="{495B3B52-43EA-4BF4-8B47-037CD417B94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65718318-7712-4993-97FD-20B85CFA651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96F23F41-B984-455B-9FC4-6C7A5508439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4AFAA01-D669-46AC-9EC3-34C63AFE367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E75B469-A4AD-47EE-AFDB-19BAD9ED509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A9AB1FA4-F1E7-40E0-AE99-3F2224703C4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A1400CF8-FC4C-4757-B433-9306C62ACCD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90828332-55F2-4B38-B6C8-BC9E5CE7E0E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DE393065-75AC-4672-976A-0AF01EDA155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Plan1!$K$2:$K$11</c:f>
              <c:numCache>
                <c:formatCode>0</c:formatCode>
                <c:ptCount val="10"/>
                <c:pt idx="0">
                  <c:v>104.87</c:v>
                </c:pt>
                <c:pt idx="1">
                  <c:v>112.56</c:v>
                </c:pt>
                <c:pt idx="2">
                  <c:v>141</c:v>
                </c:pt>
                <c:pt idx="3">
                  <c:v>142.22</c:v>
                </c:pt>
                <c:pt idx="4">
                  <c:v>142.6</c:v>
                </c:pt>
                <c:pt idx="5">
                  <c:v>147.74</c:v>
                </c:pt>
                <c:pt idx="6">
                  <c:v>150</c:v>
                </c:pt>
                <c:pt idx="7">
                  <c:v>149.58000000000001</c:v>
                </c:pt>
                <c:pt idx="8">
                  <c:v>147.75</c:v>
                </c:pt>
                <c:pt idx="9">
                  <c:v>149.22</c:v>
                </c:pt>
              </c:numCache>
            </c:numRef>
          </c:val>
          <c:extLst xmlns:c16r2="http://schemas.microsoft.com/office/drawing/2015/06/chart">
            <c:ext xmlns:c16="http://schemas.microsoft.com/office/drawing/2014/chart" uri="{C3380CC4-5D6E-409C-BE32-E72D297353CC}">
              <c16:uniqueId val="{0000003B-5A6B-4CAF-A76D-72D8BFB420CC}"/>
            </c:ext>
            <c:ext xmlns:c15="http://schemas.microsoft.com/office/drawing/2012/chart" uri="{02D57815-91ED-43cb-92C2-25804820EDAC}">
              <c15:datalabelsRange>
                <c15:f>Plan1!$J$2:$J$11</c15:f>
                <c15:dlblRangeCache>
                  <c:ptCount val="10"/>
                  <c:pt idx="0">
                    <c:v>45%</c:v>
                  </c:pt>
                  <c:pt idx="1">
                    <c:v>37%</c:v>
                  </c:pt>
                  <c:pt idx="2">
                    <c:v>9%</c:v>
                  </c:pt>
                  <c:pt idx="3">
                    <c:v>8%</c:v>
                  </c:pt>
                  <c:pt idx="4">
                    <c:v>7%</c:v>
                  </c:pt>
                  <c:pt idx="5">
                    <c:v>2%</c:v>
                  </c:pt>
                  <c:pt idx="6">
                    <c:v>0%</c:v>
                  </c:pt>
                  <c:pt idx="7">
                    <c:v>0%</c:v>
                  </c:pt>
                  <c:pt idx="8">
                    <c:v>2%</c:v>
                  </c:pt>
                  <c:pt idx="9">
                    <c:v>1%</c:v>
                  </c:pt>
                </c15:dlblRangeCache>
              </c15:datalabelsRange>
            </c:ext>
          </c:extLst>
        </c:ser>
        <c:ser>
          <c:idx val="10"/>
          <c:order val="10"/>
          <c:tx>
            <c:strRef>
              <c:f>Plan1!$L$1</c:f>
              <c:strCache>
                <c:ptCount val="1"/>
                <c:pt idx="0">
                  <c:v>AÇÕES NA BOLSA DE VALORES</c:v>
                </c:pt>
              </c:strCache>
            </c:strRef>
          </c:tx>
          <c:spPr>
            <a:solidFill>
              <a:srgbClr val="00B0F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Plan1!$L$2:$L$11</c:f>
              <c:numCache>
                <c:formatCode>0"%"</c:formatCode>
                <c:ptCount val="10"/>
                <c:pt idx="0">
                  <c:v>60.45</c:v>
                </c:pt>
                <c:pt idx="1">
                  <c:v>19.09</c:v>
                </c:pt>
                <c:pt idx="2">
                  <c:v>1.77</c:v>
                </c:pt>
                <c:pt idx="3">
                  <c:v>10.130000000000001</c:v>
                </c:pt>
                <c:pt idx="4">
                  <c:v>2.06</c:v>
                </c:pt>
                <c:pt idx="5">
                  <c:v>5.03</c:v>
                </c:pt>
                <c:pt idx="6">
                  <c:v>1.51</c:v>
                </c:pt>
                <c:pt idx="7">
                  <c:v>2.48</c:v>
                </c:pt>
                <c:pt idx="8">
                  <c:v>0</c:v>
                </c:pt>
                <c:pt idx="9">
                  <c:v>1.1499999999999999</c:v>
                </c:pt>
              </c:numCache>
            </c:numRef>
          </c:val>
          <c:extLst xmlns:c16r2="http://schemas.microsoft.com/office/drawing/2015/06/chart">
            <c:ext xmlns:c16="http://schemas.microsoft.com/office/drawing/2014/chart" uri="{C3380CC4-5D6E-409C-BE32-E72D297353CC}">
              <c16:uniqueId val="{0000003C-5A6B-4CAF-A76D-72D8BFB420CC}"/>
            </c:ext>
          </c:extLst>
        </c:ser>
        <c:ser>
          <c:idx val="11"/>
          <c:order val="11"/>
          <c:tx>
            <c:strRef>
              <c:f>Plan1!$M$1</c:f>
              <c:strCache>
                <c:ptCount val="1"/>
              </c:strCache>
            </c:strRef>
          </c:tx>
          <c:spPr>
            <a:noFill/>
          </c:spPr>
          <c:invertIfNegative val="0"/>
          <c:dLbls>
            <c:dLbl>
              <c:idx val="0"/>
              <c:tx>
                <c:rich>
                  <a:bodyPr/>
                  <a:lstStyle/>
                  <a:p>
                    <a:fld id="{25829926-3F7F-440F-A486-0CD354A662C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1A72384A-55EE-4BB1-AF81-52C2F29943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2C283AA2-E843-413B-809B-291C23C0762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433175D5-1725-4C7E-B1A1-A09E870D2AF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D0FF9ED6-7F4B-4AA8-98FC-C3554533B5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68747CBC-1452-422D-AB56-2C1137856AB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3F2A85AC-4ABB-4858-B7C9-EDF21573EE4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44BD599-6081-4BA9-B0B6-4B3075B6E0C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03B344F6-435A-4C0E-B802-A0E347E2371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F2F12D4-46A4-4A7C-BE2D-C09FD0128E6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Plan1!$M$2:$M$11</c:f>
              <c:numCache>
                <c:formatCode>0</c:formatCode>
                <c:ptCount val="10"/>
                <c:pt idx="0">
                  <c:v>89.55</c:v>
                </c:pt>
                <c:pt idx="1">
                  <c:v>130.91</c:v>
                </c:pt>
                <c:pt idx="2">
                  <c:v>148.22999999999999</c:v>
                </c:pt>
                <c:pt idx="3">
                  <c:v>139.87</c:v>
                </c:pt>
                <c:pt idx="4">
                  <c:v>147.94</c:v>
                </c:pt>
                <c:pt idx="5">
                  <c:v>144.97</c:v>
                </c:pt>
                <c:pt idx="6">
                  <c:v>148.49</c:v>
                </c:pt>
                <c:pt idx="7">
                  <c:v>147.52000000000001</c:v>
                </c:pt>
                <c:pt idx="8">
                  <c:v>150</c:v>
                </c:pt>
                <c:pt idx="9">
                  <c:v>148.85</c:v>
                </c:pt>
              </c:numCache>
            </c:numRef>
          </c:val>
          <c:extLst xmlns:c16r2="http://schemas.microsoft.com/office/drawing/2015/06/chart">
            <c:ext xmlns:c16="http://schemas.microsoft.com/office/drawing/2014/chart" uri="{C3380CC4-5D6E-409C-BE32-E72D297353CC}">
              <c16:uniqueId val="{00000046-5A6B-4CAF-A76D-72D8BFB420CC}"/>
            </c:ext>
            <c:ext xmlns:c15="http://schemas.microsoft.com/office/drawing/2012/chart" uri="{02D57815-91ED-43cb-92C2-25804820EDAC}">
              <c15:datalabelsRange>
                <c15:f>Plan1!$L$2:$L$11</c15:f>
                <c15:dlblRangeCache>
                  <c:ptCount val="10"/>
                  <c:pt idx="0">
                    <c:v>60%</c:v>
                  </c:pt>
                  <c:pt idx="1">
                    <c:v>19%</c:v>
                  </c:pt>
                  <c:pt idx="2">
                    <c:v>2%</c:v>
                  </c:pt>
                  <c:pt idx="3">
                    <c:v>10%</c:v>
                  </c:pt>
                  <c:pt idx="4">
                    <c:v>2%</c:v>
                  </c:pt>
                  <c:pt idx="5">
                    <c:v>5%</c:v>
                  </c:pt>
                  <c:pt idx="6">
                    <c:v>2%</c:v>
                  </c:pt>
                  <c:pt idx="7">
                    <c:v>2%</c:v>
                  </c:pt>
                  <c:pt idx="8">
                    <c:v>0%</c:v>
                  </c:pt>
                  <c:pt idx="9">
                    <c:v>1%</c:v>
                  </c:pt>
                </c15:dlblRangeCache>
              </c15:datalabelsRange>
            </c:ext>
          </c:extLst>
        </c:ser>
        <c:ser>
          <c:idx val="12"/>
          <c:order val="12"/>
          <c:tx>
            <c:strRef>
              <c:f>Plan1!$N$1</c:f>
              <c:strCache>
                <c:ptCount val="1"/>
                <c:pt idx="0">
                  <c:v>TÍTULOS PÚBLICOS</c:v>
                </c:pt>
              </c:strCache>
            </c:strRef>
          </c:tx>
          <c:spPr>
            <a:solidFill>
              <a:srgbClr val="00B0F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Plan1!$N$2:$N$11</c:f>
              <c:numCache>
                <c:formatCode>0"%"</c:formatCode>
                <c:ptCount val="10"/>
                <c:pt idx="0">
                  <c:v>38.97</c:v>
                </c:pt>
                <c:pt idx="1">
                  <c:v>53.11</c:v>
                </c:pt>
                <c:pt idx="2">
                  <c:v>8.73</c:v>
                </c:pt>
                <c:pt idx="3">
                  <c:v>9.6999999999999993</c:v>
                </c:pt>
                <c:pt idx="4">
                  <c:v>5.43</c:v>
                </c:pt>
                <c:pt idx="5">
                  <c:v>5.81</c:v>
                </c:pt>
                <c:pt idx="6">
                  <c:v>0</c:v>
                </c:pt>
                <c:pt idx="7">
                  <c:v>0</c:v>
                </c:pt>
                <c:pt idx="8">
                  <c:v>4.7300000000000004</c:v>
                </c:pt>
                <c:pt idx="9">
                  <c:v>0</c:v>
                </c:pt>
              </c:numCache>
            </c:numRef>
          </c:val>
          <c:extLst xmlns:c16r2="http://schemas.microsoft.com/office/drawing/2015/06/chart">
            <c:ext xmlns:c16="http://schemas.microsoft.com/office/drawing/2014/chart" uri="{C3380CC4-5D6E-409C-BE32-E72D297353CC}">
              <c16:uniqueId val="{00000047-5A6B-4CAF-A76D-72D8BFB420CC}"/>
            </c:ext>
          </c:extLst>
        </c:ser>
        <c:ser>
          <c:idx val="13"/>
          <c:order val="13"/>
          <c:tx>
            <c:strRef>
              <c:f>Plan1!$O$1</c:f>
              <c:strCache>
                <c:ptCount val="1"/>
              </c:strCache>
            </c:strRef>
          </c:tx>
          <c:spPr>
            <a:noFill/>
          </c:spPr>
          <c:invertIfNegative val="0"/>
          <c:dLbls>
            <c:dLbl>
              <c:idx val="0"/>
              <c:tx>
                <c:rich>
                  <a:bodyPr/>
                  <a:lstStyle/>
                  <a:p>
                    <a:fld id="{C211215C-FF1F-458F-89E0-171A0432F6F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35F4CA7C-E5B3-4943-9D4F-6935760E0DA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4691E095-9C5B-44DC-9AAA-709ED703BCE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649D0DBF-3F3D-4FC6-B8A7-9D0E5715460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CDAD72D6-3233-4CBD-8CBA-FBF8C618A29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E9ECAFEA-8F94-4191-A75E-4BCB1D09595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159573A-27AF-4F41-80FF-5CD3A6E82E4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6176EC1-C182-4FDB-8BF7-F75A3788E03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47DA076E-A79C-4E8B-8BBA-139E59F2E28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2A93213-B103-45FB-B545-D4ADD24AC4A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Plan1!$O$2:$O$11</c:f>
              <c:numCache>
                <c:formatCode>0</c:formatCode>
                <c:ptCount val="10"/>
                <c:pt idx="0">
                  <c:v>111.03</c:v>
                </c:pt>
                <c:pt idx="1">
                  <c:v>96.89</c:v>
                </c:pt>
                <c:pt idx="2">
                  <c:v>141.27000000000001</c:v>
                </c:pt>
                <c:pt idx="3">
                  <c:v>140.30000000000001</c:v>
                </c:pt>
                <c:pt idx="4">
                  <c:v>144.57</c:v>
                </c:pt>
                <c:pt idx="5">
                  <c:v>144.19</c:v>
                </c:pt>
                <c:pt idx="6">
                  <c:v>150</c:v>
                </c:pt>
                <c:pt idx="7">
                  <c:v>150</c:v>
                </c:pt>
                <c:pt idx="8">
                  <c:v>145.27000000000001</c:v>
                </c:pt>
                <c:pt idx="9">
                  <c:v>150</c:v>
                </c:pt>
              </c:numCache>
            </c:numRef>
          </c:val>
          <c:extLst xmlns:c16r2="http://schemas.microsoft.com/office/drawing/2015/06/chart">
            <c:ext xmlns:c16="http://schemas.microsoft.com/office/drawing/2014/chart" uri="{C3380CC4-5D6E-409C-BE32-E72D297353CC}">
              <c16:uniqueId val="{00000051-5A6B-4CAF-A76D-72D8BFB420CC}"/>
            </c:ext>
            <c:ext xmlns:c15="http://schemas.microsoft.com/office/drawing/2012/chart" uri="{02D57815-91ED-43cb-92C2-25804820EDAC}">
              <c15:datalabelsRange>
                <c15:f>Plan1!$N$2:$N$11</c15:f>
                <c15:dlblRangeCache>
                  <c:ptCount val="10"/>
                  <c:pt idx="0">
                    <c:v>39%</c:v>
                  </c:pt>
                  <c:pt idx="1">
                    <c:v>53%</c:v>
                  </c:pt>
                  <c:pt idx="2">
                    <c:v>9%</c:v>
                  </c:pt>
                  <c:pt idx="3">
                    <c:v>10%</c:v>
                  </c:pt>
                  <c:pt idx="4">
                    <c:v>5%</c:v>
                  </c:pt>
                  <c:pt idx="5">
                    <c:v>6%</c:v>
                  </c:pt>
                  <c:pt idx="6">
                    <c:v>0%</c:v>
                  </c:pt>
                  <c:pt idx="7">
                    <c:v>0%</c:v>
                  </c:pt>
                  <c:pt idx="8">
                    <c:v>5%</c:v>
                  </c:pt>
                  <c:pt idx="9">
                    <c:v>0%</c:v>
                  </c:pt>
                </c15:dlblRangeCache>
              </c15:datalabelsRange>
            </c:ext>
          </c:extLst>
        </c:ser>
        <c:ser>
          <c:idx val="14"/>
          <c:order val="14"/>
          <c:tx>
            <c:strRef>
              <c:f>Plan1!$P$1</c:f>
              <c:strCache>
                <c:ptCount val="1"/>
                <c:pt idx="0">
                  <c:v>PLANO DE PREVIDÊNCIA PRIVADA</c:v>
                </c:pt>
              </c:strCache>
            </c:strRef>
          </c:tx>
          <c:spPr>
            <a:solidFill>
              <a:srgbClr val="00B0F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Plan1!$P$2:$P$11</c:f>
              <c:numCache>
                <c:formatCode>0"%"</c:formatCode>
                <c:ptCount val="10"/>
                <c:pt idx="0">
                  <c:v>57.26</c:v>
                </c:pt>
                <c:pt idx="1">
                  <c:v>22.76</c:v>
                </c:pt>
                <c:pt idx="2">
                  <c:v>8.35</c:v>
                </c:pt>
                <c:pt idx="3">
                  <c:v>1.39</c:v>
                </c:pt>
                <c:pt idx="4">
                  <c:v>16.12</c:v>
                </c:pt>
                <c:pt idx="5">
                  <c:v>6.93</c:v>
                </c:pt>
                <c:pt idx="6">
                  <c:v>0</c:v>
                </c:pt>
                <c:pt idx="7">
                  <c:v>1.44</c:v>
                </c:pt>
                <c:pt idx="8">
                  <c:v>2.06</c:v>
                </c:pt>
                <c:pt idx="9">
                  <c:v>0</c:v>
                </c:pt>
              </c:numCache>
            </c:numRef>
          </c:val>
          <c:extLst xmlns:c16r2="http://schemas.microsoft.com/office/drawing/2015/06/chart">
            <c:ext xmlns:c16="http://schemas.microsoft.com/office/drawing/2014/chart" uri="{C3380CC4-5D6E-409C-BE32-E72D297353CC}">
              <c16:uniqueId val="{00000052-5A6B-4CAF-A76D-72D8BFB420CC}"/>
            </c:ext>
          </c:extLst>
        </c:ser>
        <c:ser>
          <c:idx val="15"/>
          <c:order val="15"/>
          <c:tx>
            <c:strRef>
              <c:f>Plan1!$Q$1</c:f>
              <c:strCache>
                <c:ptCount val="1"/>
              </c:strCache>
            </c:strRef>
          </c:tx>
          <c:spPr>
            <a:noFill/>
          </c:spPr>
          <c:invertIfNegative val="0"/>
          <c:dLbls>
            <c:dLbl>
              <c:idx val="0"/>
              <c:tx>
                <c:rich>
                  <a:bodyPr/>
                  <a:lstStyle/>
                  <a:p>
                    <a:fld id="{1DAA0209-4BC7-477C-B1E2-8F4507A899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4109B3AD-8A2C-4CA6-8874-EE3F9CDFC36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E97E3018-353B-4DA4-BCA8-EFA9AD9DA2C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A4BC1BCB-D508-4D72-8BF3-360BFC31263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0FD689C-E0F7-4C86-A031-8CC7E1D7291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FD5EC24-2716-494F-B36B-8EEAF227CC5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CEC552E7-397A-43E5-BC78-223AC3A666A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531FD91C-5F5E-49E3-B061-2B1530F3A71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0D4888F-1921-49D2-8D58-0F3997FC324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8FE0ECB0-A16A-49FB-938F-73435A9C2DF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Plan1!$Q$2:$Q$11</c:f>
              <c:numCache>
                <c:formatCode>0</c:formatCode>
                <c:ptCount val="10"/>
                <c:pt idx="0">
                  <c:v>92.740000000000009</c:v>
                </c:pt>
                <c:pt idx="1">
                  <c:v>127.24</c:v>
                </c:pt>
                <c:pt idx="2">
                  <c:v>141.65</c:v>
                </c:pt>
                <c:pt idx="3">
                  <c:v>148.61000000000001</c:v>
                </c:pt>
                <c:pt idx="4">
                  <c:v>133.88</c:v>
                </c:pt>
                <c:pt idx="5">
                  <c:v>143.07</c:v>
                </c:pt>
                <c:pt idx="6">
                  <c:v>150</c:v>
                </c:pt>
                <c:pt idx="7">
                  <c:v>148.56</c:v>
                </c:pt>
                <c:pt idx="8">
                  <c:v>147.94</c:v>
                </c:pt>
                <c:pt idx="9">
                  <c:v>150</c:v>
                </c:pt>
              </c:numCache>
            </c:numRef>
          </c:val>
          <c:extLst xmlns:c16r2="http://schemas.microsoft.com/office/drawing/2015/06/chart">
            <c:ext xmlns:c16="http://schemas.microsoft.com/office/drawing/2014/chart" uri="{C3380CC4-5D6E-409C-BE32-E72D297353CC}">
              <c16:uniqueId val="{0000005C-5A6B-4CAF-A76D-72D8BFB420CC}"/>
            </c:ext>
            <c:ext xmlns:c15="http://schemas.microsoft.com/office/drawing/2012/chart" uri="{02D57815-91ED-43cb-92C2-25804820EDAC}">
              <c15:datalabelsRange>
                <c15:f>Plan1!$P$2:$P$11</c15:f>
                <c15:dlblRangeCache>
                  <c:ptCount val="10"/>
                  <c:pt idx="0">
                    <c:v>57%</c:v>
                  </c:pt>
                  <c:pt idx="1">
                    <c:v>23%</c:v>
                  </c:pt>
                  <c:pt idx="2">
                    <c:v>8%</c:v>
                  </c:pt>
                  <c:pt idx="3">
                    <c:v>1%</c:v>
                  </c:pt>
                  <c:pt idx="4">
                    <c:v>16%</c:v>
                  </c:pt>
                  <c:pt idx="5">
                    <c:v>7%</c:v>
                  </c:pt>
                  <c:pt idx="6">
                    <c:v>0%</c:v>
                  </c:pt>
                  <c:pt idx="7">
                    <c:v>1%</c:v>
                  </c:pt>
                  <c:pt idx="8">
                    <c:v>2%</c:v>
                  </c:pt>
                  <c:pt idx="9">
                    <c:v>0%</c:v>
                  </c:pt>
                </c15:dlblRangeCache>
              </c15:datalabelsRange>
            </c:ext>
          </c:extLst>
        </c:ser>
        <c:ser>
          <c:idx val="16"/>
          <c:order val="16"/>
          <c:tx>
            <c:strRef>
              <c:f>Plan1!$R$1</c:f>
              <c:strCache>
                <c:ptCount val="1"/>
                <c:pt idx="0">
                  <c:v>MOEDAS ESTRANGEIRAS</c:v>
                </c:pt>
              </c:strCache>
            </c:strRef>
          </c:tx>
          <c:spPr>
            <a:solidFill>
              <a:srgbClr val="00B0F0"/>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Plan1!$R$2:$R$11</c:f>
              <c:numCache>
                <c:formatCode>0"%"</c:formatCode>
                <c:ptCount val="10"/>
                <c:pt idx="0">
                  <c:v>66.67</c:v>
                </c:pt>
                <c:pt idx="1">
                  <c:v>0</c:v>
                </c:pt>
                <c:pt idx="2">
                  <c:v>5.52</c:v>
                </c:pt>
                <c:pt idx="3">
                  <c:v>2.34</c:v>
                </c:pt>
                <c:pt idx="4">
                  <c:v>2.92</c:v>
                </c:pt>
                <c:pt idx="5">
                  <c:v>1.48</c:v>
                </c:pt>
                <c:pt idx="6">
                  <c:v>1.1100000000000001</c:v>
                </c:pt>
                <c:pt idx="7">
                  <c:v>2.89</c:v>
                </c:pt>
                <c:pt idx="8">
                  <c:v>0</c:v>
                </c:pt>
                <c:pt idx="9">
                  <c:v>0</c:v>
                </c:pt>
              </c:numCache>
            </c:numRef>
          </c:val>
          <c:extLst xmlns:c16r2="http://schemas.microsoft.com/office/drawing/2015/06/chart">
            <c:ext xmlns:c16="http://schemas.microsoft.com/office/drawing/2014/chart" uri="{C3380CC4-5D6E-409C-BE32-E72D297353CC}">
              <c16:uniqueId val="{0000005D-5A6B-4CAF-A76D-72D8BFB420CC}"/>
            </c:ext>
          </c:extLst>
        </c:ser>
        <c:ser>
          <c:idx val="17"/>
          <c:order val="17"/>
          <c:tx>
            <c:strRef>
              <c:f>Plan1!$S$1</c:f>
              <c:strCache>
                <c:ptCount val="1"/>
              </c:strCache>
            </c:strRef>
          </c:tx>
          <c:spPr>
            <a:noFill/>
          </c:spPr>
          <c:invertIfNegative val="0"/>
          <c:dLbls>
            <c:dLbl>
              <c:idx val="0"/>
              <c:tx>
                <c:rich>
                  <a:bodyPr/>
                  <a:lstStyle/>
                  <a:p>
                    <a:fld id="{7436080B-11E3-437A-8FA1-0F0EADCED84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5458C332-1B36-4605-9BBE-1C9FC980DE1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1BDAAA00-1E31-4C2C-9ACE-669B2B70F0E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264C9BF-E374-4F0A-AADD-AA604C3D7C7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6A84259-42D7-4A85-B985-166A5BA7B89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85D07F9-F1ED-48BE-9D3E-210CA775CFD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E4C6CB25-B166-47D4-8D21-85E2A66C9C9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56405981-8097-4EBB-B510-2FDD64B339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BE60CEB3-4A4C-47D1-BBA3-BEF07C84461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7F36BC1-77DE-499A-9A52-9DB41F18988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Plan1!$S$2:$S$11</c:f>
              <c:numCache>
                <c:formatCode>0</c:formatCode>
                <c:ptCount val="10"/>
                <c:pt idx="0">
                  <c:v>83.33</c:v>
                </c:pt>
                <c:pt idx="1">
                  <c:v>150</c:v>
                </c:pt>
                <c:pt idx="2">
                  <c:v>144.47999999999999</c:v>
                </c:pt>
                <c:pt idx="3">
                  <c:v>147.66</c:v>
                </c:pt>
                <c:pt idx="4">
                  <c:v>147.08000000000001</c:v>
                </c:pt>
                <c:pt idx="5">
                  <c:v>148.52000000000001</c:v>
                </c:pt>
                <c:pt idx="6">
                  <c:v>148.88999999999999</c:v>
                </c:pt>
                <c:pt idx="7">
                  <c:v>147.11000000000001</c:v>
                </c:pt>
                <c:pt idx="8">
                  <c:v>150</c:v>
                </c:pt>
                <c:pt idx="9">
                  <c:v>150</c:v>
                </c:pt>
              </c:numCache>
            </c:numRef>
          </c:val>
          <c:extLst xmlns:c16r2="http://schemas.microsoft.com/office/drawing/2015/06/chart">
            <c:ext xmlns:c16="http://schemas.microsoft.com/office/drawing/2014/chart" uri="{C3380CC4-5D6E-409C-BE32-E72D297353CC}">
              <c16:uniqueId val="{00000067-5A6B-4CAF-A76D-72D8BFB420CC}"/>
            </c:ext>
            <c:ext xmlns:c15="http://schemas.microsoft.com/office/drawing/2012/chart" uri="{02D57815-91ED-43cb-92C2-25804820EDAC}">
              <c15:datalabelsRange>
                <c15:f>Plan1!$R$2:$R$11</c15:f>
                <c15:dlblRangeCache>
                  <c:ptCount val="10"/>
                  <c:pt idx="0">
                    <c:v>67%</c:v>
                  </c:pt>
                  <c:pt idx="1">
                    <c:v>0%</c:v>
                  </c:pt>
                  <c:pt idx="2">
                    <c:v>6%</c:v>
                  </c:pt>
                  <c:pt idx="3">
                    <c:v>2%</c:v>
                  </c:pt>
                  <c:pt idx="4">
                    <c:v>3%</c:v>
                  </c:pt>
                  <c:pt idx="5">
                    <c:v>1%</c:v>
                  </c:pt>
                  <c:pt idx="6">
                    <c:v>1%</c:v>
                  </c:pt>
                  <c:pt idx="7">
                    <c:v>3%</c:v>
                  </c:pt>
                  <c:pt idx="8">
                    <c:v>0%</c:v>
                  </c:pt>
                  <c:pt idx="9">
                    <c:v>0%</c:v>
                  </c:pt>
                </c15:dlblRangeCache>
              </c15:datalabelsRange>
            </c:ext>
          </c:extLst>
        </c:ser>
        <c:dLbls>
          <c:showLegendKey val="0"/>
          <c:showVal val="0"/>
          <c:showCatName val="0"/>
          <c:showSerName val="0"/>
          <c:showPercent val="0"/>
          <c:showBubbleSize val="0"/>
        </c:dLbls>
        <c:gapWidth val="50"/>
        <c:overlap val="100"/>
        <c:axId val="-1728291920"/>
        <c:axId val="-1728291376"/>
      </c:barChart>
      <c:catAx>
        <c:axId val="-1728291920"/>
        <c:scaling>
          <c:orientation val="maxMin"/>
        </c:scaling>
        <c:delete val="0"/>
        <c:axPos val="l"/>
        <c:majorGridlines/>
        <c:numFmt formatCode="General" sourceLinked="1"/>
        <c:majorTickMark val="out"/>
        <c:minorTickMark val="none"/>
        <c:tickLblPos val="nextTo"/>
        <c:txPr>
          <a:bodyPr/>
          <a:lstStyle/>
          <a:p>
            <a:pPr>
              <a:defRPr sz="1000"/>
            </a:pPr>
            <a:endParaRPr lang="pt-BR"/>
          </a:p>
        </c:txPr>
        <c:crossAx val="-1728291376"/>
        <c:crosses val="autoZero"/>
        <c:auto val="1"/>
        <c:lblAlgn val="ctr"/>
        <c:lblOffset val="100"/>
        <c:noMultiLvlLbl val="0"/>
      </c:catAx>
      <c:valAx>
        <c:axId val="-1728291376"/>
        <c:scaling>
          <c:orientation val="minMax"/>
          <c:max val="1350"/>
          <c:min val="0"/>
        </c:scaling>
        <c:delete val="1"/>
        <c:axPos val="t"/>
        <c:majorGridlines/>
        <c:numFmt formatCode="0&quot;%&quot;" sourceLinked="1"/>
        <c:majorTickMark val="out"/>
        <c:minorTickMark val="none"/>
        <c:tickLblPos val="nextTo"/>
        <c:crossAx val="-1728291920"/>
        <c:crosses val="autoZero"/>
        <c:crossBetween val="between"/>
        <c:majorUnit val="150"/>
      </c:valAx>
    </c:plotArea>
    <c:plotVisOnly val="1"/>
    <c:dispBlanksAs val="gap"/>
    <c:showDLblsOverMax val="0"/>
  </c:chart>
  <c:txPr>
    <a:bodyPr/>
    <a:lstStyle/>
    <a:p>
      <a:pPr>
        <a:defRPr sz="140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545026406248877"/>
          <c:y val="2.4821832840359402E-2"/>
          <c:w val="0.7264162199569163"/>
          <c:h val="0.90065873674616825"/>
        </c:manualLayout>
      </c:layout>
      <c:barChart>
        <c:barDir val="bar"/>
        <c:grouping val="stacked"/>
        <c:varyColors val="0"/>
        <c:ser>
          <c:idx val="0"/>
          <c:order val="0"/>
          <c:tx>
            <c:strRef>
              <c:f>Plan1!$B$1</c:f>
              <c:strCache>
                <c:ptCount val="1"/>
                <c:pt idx="0">
                  <c:v>TOTAL</c:v>
                </c:pt>
              </c:strCache>
            </c:strRef>
          </c:tx>
          <c:spPr>
            <a:solidFill>
              <a:srgbClr val="FFE044"/>
            </a:solidFill>
            <a:scene3d>
              <a:camera prst="orthographicFront"/>
              <a:lightRig rig="threePt" dir="t"/>
            </a:scene3d>
          </c:spPr>
          <c:invertIfNegative val="0"/>
          <c:dPt>
            <c:idx val="0"/>
            <c:invertIfNegative val="0"/>
            <c:bubble3D val="0"/>
            <c:extLst xmlns:c16r2="http://schemas.microsoft.com/office/drawing/2015/06/chart">
              <c:ext xmlns:c16="http://schemas.microsoft.com/office/drawing/2014/chart" uri="{C3380CC4-5D6E-409C-BE32-E72D297353CC}">
                <c16:uniqueId val="{00000000-5A6B-4CAF-A76D-72D8BFB420CC}"/>
              </c:ext>
            </c:extLst>
          </c:dPt>
          <c:dPt>
            <c:idx val="6"/>
            <c:invertIfNegative val="0"/>
            <c:bubble3D val="0"/>
            <c:extLst xmlns:c16r2="http://schemas.microsoft.com/office/drawing/2015/06/chart">
              <c:ext xmlns:c16="http://schemas.microsoft.com/office/drawing/2014/chart" uri="{C3380CC4-5D6E-409C-BE32-E72D297353CC}">
                <c16:uniqueId val="{00000001-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Plan1!$B$2:$B$11</c:f>
              <c:numCache>
                <c:formatCode>0"%"</c:formatCode>
                <c:ptCount val="10"/>
                <c:pt idx="0">
                  <c:v>34.840000000000003</c:v>
                </c:pt>
                <c:pt idx="1">
                  <c:v>25.43</c:v>
                </c:pt>
                <c:pt idx="2">
                  <c:v>14.69</c:v>
                </c:pt>
                <c:pt idx="3">
                  <c:v>12.19</c:v>
                </c:pt>
                <c:pt idx="4">
                  <c:v>10.35</c:v>
                </c:pt>
                <c:pt idx="5">
                  <c:v>3.33</c:v>
                </c:pt>
                <c:pt idx="6">
                  <c:v>2.5</c:v>
                </c:pt>
                <c:pt idx="7">
                  <c:v>2.72</c:v>
                </c:pt>
                <c:pt idx="8">
                  <c:v>1.6</c:v>
                </c:pt>
                <c:pt idx="9">
                  <c:v>2</c:v>
                </c:pt>
              </c:numCache>
            </c:numRef>
          </c:val>
          <c:extLst xmlns:c16r2="http://schemas.microsoft.com/office/drawing/2015/06/chart">
            <c:ext xmlns:c16="http://schemas.microsoft.com/office/drawing/2014/chart" uri="{C3380CC4-5D6E-409C-BE32-E72D297353CC}">
              <c16:uniqueId val="{00000002-5A6B-4CAF-A76D-72D8BFB420CC}"/>
            </c:ext>
          </c:extLst>
        </c:ser>
        <c:ser>
          <c:idx val="1"/>
          <c:order val="1"/>
          <c:tx>
            <c:strRef>
              <c:f>Plan1!$C$1</c:f>
              <c:strCache>
                <c:ptCount val="1"/>
                <c:pt idx="0">
                  <c:v>Conta</c:v>
                </c:pt>
              </c:strCache>
            </c:strRef>
          </c:tx>
          <c:spPr>
            <a:noFill/>
          </c:spPr>
          <c:invertIfNegative val="0"/>
          <c:dLbls>
            <c:dLbl>
              <c:idx val="0"/>
              <c:tx>
                <c:rich>
                  <a:bodyPr/>
                  <a:lstStyle/>
                  <a:p>
                    <a:fld id="{E1C51886-DB82-4619-BE84-A76501D5CDB3}"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2-C9B8-440F-9DC7-D660AE508A99}"/>
                </c:ext>
                <c:ext xmlns:c15="http://schemas.microsoft.com/office/drawing/2012/chart" uri="{CE6537A1-D6FC-4f65-9D91-7224C49458BB}">
                  <c15:dlblFieldTable/>
                  <c15:showDataLabelsRange val="1"/>
                </c:ext>
              </c:extLst>
            </c:dLbl>
            <c:dLbl>
              <c:idx val="1"/>
              <c:tx>
                <c:rich>
                  <a:bodyPr/>
                  <a:lstStyle/>
                  <a:p>
                    <a:fld id="{60F75039-7539-48C1-959E-F526BB41C18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B7461B5A-84C9-48EC-B34F-9C83E0F878A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3162B5DA-F20D-428A-9B68-719439CD97D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44528B3-8D68-4FF7-8A9F-82E5FD78F93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912BAD4-354B-40D3-9D6A-C2EBA616B35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6EC20264-A233-4702-B182-4F85AC4ACCB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C4AF85F7-7B24-4805-99D3-4A870E1E518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4D8D5421-DE00-4F09-BEC2-DB8288DA552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502D8674-9574-4000-A62F-41A4133E045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200" b="1"/>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Plan1!$C$2:$C$11</c:f>
              <c:numCache>
                <c:formatCode>0</c:formatCode>
                <c:ptCount val="10"/>
                <c:pt idx="0">
                  <c:v>115.16</c:v>
                </c:pt>
                <c:pt idx="1">
                  <c:v>124.57</c:v>
                </c:pt>
                <c:pt idx="2">
                  <c:v>135.31</c:v>
                </c:pt>
                <c:pt idx="3">
                  <c:v>137.81</c:v>
                </c:pt>
                <c:pt idx="4">
                  <c:v>139.65</c:v>
                </c:pt>
                <c:pt idx="5">
                  <c:v>146.66999999999999</c:v>
                </c:pt>
                <c:pt idx="6">
                  <c:v>147.5</c:v>
                </c:pt>
                <c:pt idx="7">
                  <c:v>147.28</c:v>
                </c:pt>
                <c:pt idx="8">
                  <c:v>148.4</c:v>
                </c:pt>
                <c:pt idx="9">
                  <c:v>148</c:v>
                </c:pt>
              </c:numCache>
            </c:numRef>
          </c:val>
          <c:extLst xmlns:c16r2="http://schemas.microsoft.com/office/drawing/2015/06/chart">
            <c:ext xmlns:c16="http://schemas.microsoft.com/office/drawing/2014/chart" uri="{C3380CC4-5D6E-409C-BE32-E72D297353CC}">
              <c16:uniqueId val="{0000000C-5A6B-4CAF-A76D-72D8BFB420CC}"/>
            </c:ext>
            <c:ext xmlns:c15="http://schemas.microsoft.com/office/drawing/2012/chart" uri="{02D57815-91ED-43cb-92C2-25804820EDAC}">
              <c15:datalabelsRange>
                <c15:f>Plan1!$B$2:$B$11</c15:f>
                <c15:dlblRangeCache>
                  <c:ptCount val="10"/>
                  <c:pt idx="0">
                    <c:v>35%</c:v>
                  </c:pt>
                  <c:pt idx="1">
                    <c:v>25%</c:v>
                  </c:pt>
                  <c:pt idx="2">
                    <c:v>15%</c:v>
                  </c:pt>
                  <c:pt idx="3">
                    <c:v>12%</c:v>
                  </c:pt>
                  <c:pt idx="4">
                    <c:v>10%</c:v>
                  </c:pt>
                  <c:pt idx="5">
                    <c:v>3%</c:v>
                  </c:pt>
                  <c:pt idx="6">
                    <c:v>3%</c:v>
                  </c:pt>
                  <c:pt idx="7">
                    <c:v>3%</c:v>
                  </c:pt>
                  <c:pt idx="8">
                    <c:v>2%</c:v>
                  </c:pt>
                  <c:pt idx="9">
                    <c:v>2%</c:v>
                  </c:pt>
                </c15:dlblRangeCache>
              </c15:datalabelsRange>
            </c:ext>
          </c:extLst>
        </c:ser>
        <c:ser>
          <c:idx val="2"/>
          <c:order val="2"/>
          <c:tx>
            <c:strRef>
              <c:f>Plan1!$D$1</c:f>
              <c:strCache>
                <c:ptCount val="1"/>
                <c:pt idx="0">
                  <c:v>CADERNETA DE POUPANÇA</c:v>
                </c:pt>
              </c:strCache>
            </c:strRef>
          </c:tx>
          <c:spPr>
            <a:solidFill>
              <a:srgbClr val="FFE044"/>
            </a:solidFill>
          </c:spPr>
          <c:invertIfNegative val="0"/>
          <c:dPt>
            <c:idx val="6"/>
            <c:invertIfNegative val="0"/>
            <c:bubble3D val="0"/>
            <c:extLst xmlns:c16r2="http://schemas.microsoft.com/office/drawing/2015/06/chart">
              <c:ext xmlns:c16="http://schemas.microsoft.com/office/drawing/2014/chart" uri="{C3380CC4-5D6E-409C-BE32-E72D297353CC}">
                <c16:uniqueId val="{0000000D-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Plan1!$D$2:$D$11</c:f>
              <c:numCache>
                <c:formatCode>0"%"</c:formatCode>
                <c:ptCount val="10"/>
                <c:pt idx="0">
                  <c:v>14.45</c:v>
                </c:pt>
                <c:pt idx="1">
                  <c:v>32.840000000000003</c:v>
                </c:pt>
                <c:pt idx="2">
                  <c:v>18.920000000000002</c:v>
                </c:pt>
                <c:pt idx="3">
                  <c:v>17.38</c:v>
                </c:pt>
                <c:pt idx="4">
                  <c:v>18.18</c:v>
                </c:pt>
                <c:pt idx="5">
                  <c:v>1.22</c:v>
                </c:pt>
                <c:pt idx="6">
                  <c:v>0</c:v>
                </c:pt>
                <c:pt idx="7">
                  <c:v>4.5199999999999996</c:v>
                </c:pt>
                <c:pt idx="8">
                  <c:v>1.82</c:v>
                </c:pt>
                <c:pt idx="9">
                  <c:v>1.58</c:v>
                </c:pt>
              </c:numCache>
            </c:numRef>
          </c:val>
          <c:extLst xmlns:c16r2="http://schemas.microsoft.com/office/drawing/2015/06/chart">
            <c:ext xmlns:c16="http://schemas.microsoft.com/office/drawing/2014/chart" uri="{C3380CC4-5D6E-409C-BE32-E72D297353CC}">
              <c16:uniqueId val="{0000000E-5A6B-4CAF-A76D-72D8BFB420CC}"/>
            </c:ext>
          </c:extLst>
        </c:ser>
        <c:ser>
          <c:idx val="3"/>
          <c:order val="3"/>
          <c:tx>
            <c:strRef>
              <c:f>Plan1!$E$1</c:f>
              <c:strCache>
                <c:ptCount val="1"/>
                <c:pt idx="0">
                  <c:v>Conta</c:v>
                </c:pt>
              </c:strCache>
            </c:strRef>
          </c:tx>
          <c:spPr>
            <a:noFill/>
          </c:spPr>
          <c:invertIfNegative val="0"/>
          <c:dLbls>
            <c:dLbl>
              <c:idx val="0"/>
              <c:tx>
                <c:rich>
                  <a:bodyPr/>
                  <a:lstStyle/>
                  <a:p>
                    <a:fld id="{F553694F-4303-4BFD-851F-DC9DF2FADF0A}"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F-C9B8-440F-9DC7-D660AE508A99}"/>
                </c:ext>
                <c:ext xmlns:c15="http://schemas.microsoft.com/office/drawing/2012/chart" uri="{CE6537A1-D6FC-4f65-9D91-7224C49458BB}">
                  <c15:dlblFieldTable/>
                  <c15:showDataLabelsRange val="1"/>
                </c:ext>
              </c:extLst>
            </c:dLbl>
            <c:dLbl>
              <c:idx val="1"/>
              <c:tx>
                <c:rich>
                  <a:bodyPr/>
                  <a:lstStyle/>
                  <a:p>
                    <a:fld id="{4579DAA9-0A19-42B8-9EC3-D3210EB1C79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3CA21E22-E5D8-415C-BC3B-C37135A5B6B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4204A9C7-E55F-44B4-B79B-B2D266C9823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498FD7FF-CA50-4745-B299-5AC848EF884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240719BC-ABD3-4F82-9CF8-8A7E3453EC5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D32B0A2-5A79-41D6-94E2-576EFB8898F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571103E5-F98D-4FD3-847B-41601F13C45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BC62B7B9-69F6-4BD0-9151-1A8BAAF8061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9314DDE6-DFD7-450A-87D5-AB1E4243839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Plan1!$E$2:$E$11</c:f>
              <c:numCache>
                <c:formatCode>0</c:formatCode>
                <c:ptCount val="10"/>
                <c:pt idx="0">
                  <c:v>135.55000000000001</c:v>
                </c:pt>
                <c:pt idx="1">
                  <c:v>117.16</c:v>
                </c:pt>
                <c:pt idx="2">
                  <c:v>131.07999999999998</c:v>
                </c:pt>
                <c:pt idx="3">
                  <c:v>132.62</c:v>
                </c:pt>
                <c:pt idx="4">
                  <c:v>131.82</c:v>
                </c:pt>
                <c:pt idx="5">
                  <c:v>148.78</c:v>
                </c:pt>
                <c:pt idx="6">
                  <c:v>150</c:v>
                </c:pt>
                <c:pt idx="7">
                  <c:v>145.47999999999999</c:v>
                </c:pt>
                <c:pt idx="8">
                  <c:v>148.18</c:v>
                </c:pt>
                <c:pt idx="9">
                  <c:v>148.41999999999999</c:v>
                </c:pt>
              </c:numCache>
            </c:numRef>
          </c:val>
          <c:extLst xmlns:c16r2="http://schemas.microsoft.com/office/drawing/2015/06/chart">
            <c:ext xmlns:c16="http://schemas.microsoft.com/office/drawing/2014/chart" uri="{C3380CC4-5D6E-409C-BE32-E72D297353CC}">
              <c16:uniqueId val="{00000018-5A6B-4CAF-A76D-72D8BFB420CC}"/>
            </c:ext>
            <c:ext xmlns:c15="http://schemas.microsoft.com/office/drawing/2012/chart" uri="{02D57815-91ED-43cb-92C2-25804820EDAC}">
              <c15:datalabelsRange>
                <c15:f>Plan1!$D$2:$D$11</c15:f>
                <c15:dlblRangeCache>
                  <c:ptCount val="10"/>
                  <c:pt idx="0">
                    <c:v>14%</c:v>
                  </c:pt>
                  <c:pt idx="1">
                    <c:v>33%</c:v>
                  </c:pt>
                  <c:pt idx="2">
                    <c:v>19%</c:v>
                  </c:pt>
                  <c:pt idx="3">
                    <c:v>17%</c:v>
                  </c:pt>
                  <c:pt idx="4">
                    <c:v>18%</c:v>
                  </c:pt>
                  <c:pt idx="5">
                    <c:v>1%</c:v>
                  </c:pt>
                  <c:pt idx="6">
                    <c:v>0%</c:v>
                  </c:pt>
                  <c:pt idx="7">
                    <c:v>5%</c:v>
                  </c:pt>
                  <c:pt idx="8">
                    <c:v>2%</c:v>
                  </c:pt>
                  <c:pt idx="9">
                    <c:v>2%</c:v>
                  </c:pt>
                </c15:dlblRangeCache>
              </c15:datalabelsRange>
            </c:ext>
          </c:extLst>
        </c:ser>
        <c:ser>
          <c:idx val="4"/>
          <c:order val="4"/>
          <c:tx>
            <c:strRef>
              <c:f>Plan1!$F$1</c:f>
              <c:strCache>
                <c:ptCount val="1"/>
                <c:pt idx="0">
                  <c:v>TÍTULOS PRIVADOS</c:v>
                </c:pt>
              </c:strCache>
            </c:strRef>
          </c:tx>
          <c:spPr>
            <a:solidFill>
              <a:srgbClr val="FFE044"/>
            </a:solidFill>
          </c:spPr>
          <c:invertIfNegative val="0"/>
          <c:dPt>
            <c:idx val="6"/>
            <c:invertIfNegative val="0"/>
            <c:bubble3D val="0"/>
            <c:extLst xmlns:c16r2="http://schemas.microsoft.com/office/drawing/2015/06/chart">
              <c:ext xmlns:c16="http://schemas.microsoft.com/office/drawing/2014/chart" uri="{C3380CC4-5D6E-409C-BE32-E72D297353CC}">
                <c16:uniqueId val="{00000019-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Plan1!$F$2:$F$11</c:f>
              <c:numCache>
                <c:formatCode>0"%"</c:formatCode>
                <c:ptCount val="10"/>
                <c:pt idx="0">
                  <c:v>50.11</c:v>
                </c:pt>
                <c:pt idx="1">
                  <c:v>18.78</c:v>
                </c:pt>
                <c:pt idx="2">
                  <c:v>25.66</c:v>
                </c:pt>
                <c:pt idx="3">
                  <c:v>7.87</c:v>
                </c:pt>
                <c:pt idx="4">
                  <c:v>0</c:v>
                </c:pt>
                <c:pt idx="5">
                  <c:v>3.87</c:v>
                </c:pt>
                <c:pt idx="6">
                  <c:v>0.69</c:v>
                </c:pt>
                <c:pt idx="7">
                  <c:v>2.85</c:v>
                </c:pt>
                <c:pt idx="8">
                  <c:v>1.79</c:v>
                </c:pt>
                <c:pt idx="9">
                  <c:v>1.08</c:v>
                </c:pt>
              </c:numCache>
            </c:numRef>
          </c:val>
          <c:extLst xmlns:c16r2="http://schemas.microsoft.com/office/drawing/2015/06/chart">
            <c:ext xmlns:c16="http://schemas.microsoft.com/office/drawing/2014/chart" uri="{C3380CC4-5D6E-409C-BE32-E72D297353CC}">
              <c16:uniqueId val="{0000001A-5A6B-4CAF-A76D-72D8BFB420CC}"/>
            </c:ext>
          </c:extLst>
        </c:ser>
        <c:ser>
          <c:idx val="5"/>
          <c:order val="5"/>
          <c:tx>
            <c:strRef>
              <c:f>Plan1!$G$1</c:f>
              <c:strCache>
                <c:ptCount val="1"/>
                <c:pt idx="0">
                  <c:v>Conta</c:v>
                </c:pt>
              </c:strCache>
            </c:strRef>
          </c:tx>
          <c:spPr>
            <a:noFill/>
          </c:spPr>
          <c:invertIfNegative val="0"/>
          <c:dLbls>
            <c:dLbl>
              <c:idx val="0"/>
              <c:tx>
                <c:rich>
                  <a:bodyPr/>
                  <a:lstStyle/>
                  <a:p>
                    <a:fld id="{EBCD23D5-9051-4ED4-B62F-4F46F7BA74E2}"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A-7D23-461B-AB33-A8928B4B4A8D}"/>
                </c:ext>
                <c:ext xmlns:c15="http://schemas.microsoft.com/office/drawing/2012/chart" uri="{CE6537A1-D6FC-4f65-9D91-7224C49458BB}">
                  <c15:dlblFieldTable/>
                  <c15:showDataLabelsRange val="1"/>
                </c:ext>
              </c:extLst>
            </c:dLbl>
            <c:dLbl>
              <c:idx val="1"/>
              <c:tx>
                <c:rich>
                  <a:bodyPr/>
                  <a:lstStyle/>
                  <a:p>
                    <a:fld id="{793186C6-7175-4135-8B52-9AB0127443D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619AB7F6-6865-4FC4-9957-68C34701E6B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F9330B6A-653E-4EB6-8485-669117EB8CF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C70C466-2E05-460C-BAEA-75D1641009B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EB04570-A10B-4745-A913-950871FC238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5B8F54CD-975C-423B-AD0C-FB4E91F253A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79BCA801-CF87-47ED-BB44-644159761B9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52AB2DF2-8609-47B2-892B-0761692AEDA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5262147-5EE3-4521-A981-ABCBE3846CE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Plan1!$G$2:$G$11</c:f>
              <c:numCache>
                <c:formatCode>0</c:formatCode>
                <c:ptCount val="10"/>
                <c:pt idx="0">
                  <c:v>99.89</c:v>
                </c:pt>
                <c:pt idx="1">
                  <c:v>131.22</c:v>
                </c:pt>
                <c:pt idx="2">
                  <c:v>124.34</c:v>
                </c:pt>
                <c:pt idx="3">
                  <c:v>142.13</c:v>
                </c:pt>
                <c:pt idx="4">
                  <c:v>150</c:v>
                </c:pt>
                <c:pt idx="5">
                  <c:v>146.13</c:v>
                </c:pt>
                <c:pt idx="6">
                  <c:v>149.31</c:v>
                </c:pt>
                <c:pt idx="7">
                  <c:v>147.15</c:v>
                </c:pt>
                <c:pt idx="8">
                  <c:v>148.21</c:v>
                </c:pt>
                <c:pt idx="9">
                  <c:v>148.91999999999999</c:v>
                </c:pt>
              </c:numCache>
            </c:numRef>
          </c:val>
          <c:extLst xmlns:c16r2="http://schemas.microsoft.com/office/drawing/2015/06/chart">
            <c:ext xmlns:c16="http://schemas.microsoft.com/office/drawing/2014/chart" uri="{C3380CC4-5D6E-409C-BE32-E72D297353CC}">
              <c16:uniqueId val="{00000024-5A6B-4CAF-A76D-72D8BFB420CC}"/>
            </c:ext>
            <c:ext xmlns:c15="http://schemas.microsoft.com/office/drawing/2012/chart" uri="{02D57815-91ED-43cb-92C2-25804820EDAC}">
              <c15:datalabelsRange>
                <c15:f>Plan1!$F$2:$F$11</c15:f>
                <c15:dlblRangeCache>
                  <c:ptCount val="10"/>
                  <c:pt idx="0">
                    <c:v>50%</c:v>
                  </c:pt>
                  <c:pt idx="1">
                    <c:v>19%</c:v>
                  </c:pt>
                  <c:pt idx="2">
                    <c:v>26%</c:v>
                  </c:pt>
                  <c:pt idx="3">
                    <c:v>8%</c:v>
                  </c:pt>
                  <c:pt idx="4">
                    <c:v>0%</c:v>
                  </c:pt>
                  <c:pt idx="5">
                    <c:v>4%</c:v>
                  </c:pt>
                  <c:pt idx="6">
                    <c:v>1%</c:v>
                  </c:pt>
                  <c:pt idx="7">
                    <c:v>3%</c:v>
                  </c:pt>
                  <c:pt idx="8">
                    <c:v>2%</c:v>
                  </c:pt>
                  <c:pt idx="9">
                    <c:v>1%</c:v>
                  </c:pt>
                </c15:dlblRangeCache>
              </c15:datalabelsRange>
            </c:ext>
          </c:extLst>
        </c:ser>
        <c:ser>
          <c:idx val="6"/>
          <c:order val="6"/>
          <c:tx>
            <c:strRef>
              <c:f>Plan1!$H$1</c:f>
              <c:strCache>
                <c:ptCount val="1"/>
                <c:pt idx="0">
                  <c:v>MOEDAS DIGITAIS</c:v>
                </c:pt>
              </c:strCache>
            </c:strRef>
          </c:tx>
          <c:spPr>
            <a:solidFill>
              <a:srgbClr val="FFE044"/>
            </a:solidFill>
          </c:spPr>
          <c:invertIfNegative val="0"/>
          <c:dPt>
            <c:idx val="6"/>
            <c:invertIfNegative val="0"/>
            <c:bubble3D val="0"/>
            <c:extLst xmlns:c16r2="http://schemas.microsoft.com/office/drawing/2015/06/chart">
              <c:ext xmlns:c16="http://schemas.microsoft.com/office/drawing/2014/chart" uri="{C3380CC4-5D6E-409C-BE32-E72D297353CC}">
                <c16:uniqueId val="{00000025-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Plan1!$H$2:$H$11</c:f>
              <c:numCache>
                <c:formatCode>0"%"</c:formatCode>
                <c:ptCount val="10"/>
                <c:pt idx="0">
                  <c:v>48.81</c:v>
                </c:pt>
                <c:pt idx="1">
                  <c:v>18.23</c:v>
                </c:pt>
                <c:pt idx="2">
                  <c:v>7.97</c:v>
                </c:pt>
                <c:pt idx="3">
                  <c:v>4.6500000000000004</c:v>
                </c:pt>
                <c:pt idx="4">
                  <c:v>0.57999999999999996</c:v>
                </c:pt>
                <c:pt idx="5">
                  <c:v>6.11</c:v>
                </c:pt>
                <c:pt idx="6">
                  <c:v>16.25</c:v>
                </c:pt>
                <c:pt idx="7">
                  <c:v>0</c:v>
                </c:pt>
                <c:pt idx="8">
                  <c:v>0.55000000000000004</c:v>
                </c:pt>
                <c:pt idx="9">
                  <c:v>2.02</c:v>
                </c:pt>
              </c:numCache>
            </c:numRef>
          </c:val>
          <c:extLst xmlns:c16r2="http://schemas.microsoft.com/office/drawing/2015/06/chart">
            <c:ext xmlns:c16="http://schemas.microsoft.com/office/drawing/2014/chart" uri="{C3380CC4-5D6E-409C-BE32-E72D297353CC}">
              <c16:uniqueId val="{00000026-5A6B-4CAF-A76D-72D8BFB420CC}"/>
            </c:ext>
          </c:extLst>
        </c:ser>
        <c:ser>
          <c:idx val="7"/>
          <c:order val="7"/>
          <c:tx>
            <c:strRef>
              <c:f>Plan1!$I$1</c:f>
              <c:strCache>
                <c:ptCount val="1"/>
                <c:pt idx="0">
                  <c:v>Conta</c:v>
                </c:pt>
              </c:strCache>
            </c:strRef>
          </c:tx>
          <c:spPr>
            <a:noFill/>
          </c:spPr>
          <c:invertIfNegative val="0"/>
          <c:dLbls>
            <c:dLbl>
              <c:idx val="0"/>
              <c:tx>
                <c:rich>
                  <a:bodyPr/>
                  <a:lstStyle/>
                  <a:p>
                    <a:fld id="{B1202445-5EF3-4F25-9B74-55ED5AF1AF93}"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9-C9B8-440F-9DC7-D660AE508A99}"/>
                </c:ext>
                <c:ext xmlns:c15="http://schemas.microsoft.com/office/drawing/2012/chart" uri="{CE6537A1-D6FC-4f65-9D91-7224C49458BB}">
                  <c15:dlblFieldTable/>
                  <c15:showDataLabelsRange val="1"/>
                </c:ext>
              </c:extLst>
            </c:dLbl>
            <c:dLbl>
              <c:idx val="1"/>
              <c:tx>
                <c:rich>
                  <a:bodyPr/>
                  <a:lstStyle/>
                  <a:p>
                    <a:fld id="{8B99E372-EAFF-4B08-8F4D-368C752B297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58DF8E01-93AC-41C1-A48F-D8F89D31D58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464790C6-F7A2-4B2D-BE6D-87A09C42CA7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D179C1B9-66C2-4D1C-9C25-05B0661B9F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EA4FC97-1F97-436F-B726-EE4D44090B1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1A2E486-7BF2-498A-8AF8-74C01B0FF34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98010799-23D9-4FD3-8B71-FC3E6721390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38EBA72-4285-461E-A64C-FB6A6612152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E5384005-5FCB-4C4C-8F43-CDEFE03EBA6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Plan1!$I$2:$I$11</c:f>
              <c:numCache>
                <c:formatCode>0</c:formatCode>
                <c:ptCount val="10"/>
                <c:pt idx="0">
                  <c:v>101.19</c:v>
                </c:pt>
                <c:pt idx="1">
                  <c:v>131.77000000000001</c:v>
                </c:pt>
                <c:pt idx="2">
                  <c:v>142.03</c:v>
                </c:pt>
                <c:pt idx="3">
                  <c:v>145.35</c:v>
                </c:pt>
                <c:pt idx="4">
                  <c:v>149.41999999999999</c:v>
                </c:pt>
                <c:pt idx="5">
                  <c:v>143.88999999999999</c:v>
                </c:pt>
                <c:pt idx="6">
                  <c:v>133.75</c:v>
                </c:pt>
                <c:pt idx="7">
                  <c:v>150</c:v>
                </c:pt>
                <c:pt idx="8">
                  <c:v>149.44999999999999</c:v>
                </c:pt>
                <c:pt idx="9">
                  <c:v>147.97999999999999</c:v>
                </c:pt>
              </c:numCache>
            </c:numRef>
          </c:val>
          <c:extLst xmlns:c16r2="http://schemas.microsoft.com/office/drawing/2015/06/chart">
            <c:ext xmlns:c16="http://schemas.microsoft.com/office/drawing/2014/chart" uri="{C3380CC4-5D6E-409C-BE32-E72D297353CC}">
              <c16:uniqueId val="{00000030-5A6B-4CAF-A76D-72D8BFB420CC}"/>
            </c:ext>
            <c:ext xmlns:c15="http://schemas.microsoft.com/office/drawing/2012/chart" uri="{02D57815-91ED-43cb-92C2-25804820EDAC}">
              <c15:datalabelsRange>
                <c15:f>Plan1!$H$2:$H$11</c15:f>
                <c15:dlblRangeCache>
                  <c:ptCount val="10"/>
                  <c:pt idx="0">
                    <c:v>49%</c:v>
                  </c:pt>
                  <c:pt idx="1">
                    <c:v>18%</c:v>
                  </c:pt>
                  <c:pt idx="2">
                    <c:v>8%</c:v>
                  </c:pt>
                  <c:pt idx="3">
                    <c:v>5%</c:v>
                  </c:pt>
                  <c:pt idx="4">
                    <c:v>1%</c:v>
                  </c:pt>
                  <c:pt idx="5">
                    <c:v>6%</c:v>
                  </c:pt>
                  <c:pt idx="6">
                    <c:v>16%</c:v>
                  </c:pt>
                  <c:pt idx="7">
                    <c:v>0%</c:v>
                  </c:pt>
                  <c:pt idx="8">
                    <c:v>1%</c:v>
                  </c:pt>
                  <c:pt idx="9">
                    <c:v>2%</c:v>
                  </c:pt>
                </c15:dlblRangeCache>
              </c15:datalabelsRange>
            </c:ext>
          </c:extLst>
        </c:ser>
        <c:ser>
          <c:idx val="8"/>
          <c:order val="8"/>
          <c:tx>
            <c:strRef>
              <c:f>Plan1!$J$1</c:f>
              <c:strCache>
                <c:ptCount val="1"/>
                <c:pt idx="0">
                  <c:v>FUNDOS DE INVESTIMENTOS</c:v>
                </c:pt>
              </c:strCache>
            </c:strRef>
          </c:tx>
          <c:spPr>
            <a:solidFill>
              <a:srgbClr val="FFE044"/>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Plan1!$J$2:$J$11</c:f>
              <c:numCache>
                <c:formatCode>0"%"</c:formatCode>
                <c:ptCount val="10"/>
                <c:pt idx="0">
                  <c:v>52.02</c:v>
                </c:pt>
                <c:pt idx="1">
                  <c:v>19.14</c:v>
                </c:pt>
                <c:pt idx="2">
                  <c:v>9.35</c:v>
                </c:pt>
                <c:pt idx="3">
                  <c:v>11.87</c:v>
                </c:pt>
                <c:pt idx="4">
                  <c:v>8.39</c:v>
                </c:pt>
                <c:pt idx="5">
                  <c:v>5.65</c:v>
                </c:pt>
                <c:pt idx="6">
                  <c:v>1.36</c:v>
                </c:pt>
                <c:pt idx="7">
                  <c:v>2.34</c:v>
                </c:pt>
                <c:pt idx="8">
                  <c:v>1.5</c:v>
                </c:pt>
                <c:pt idx="9">
                  <c:v>2.96</c:v>
                </c:pt>
              </c:numCache>
            </c:numRef>
          </c:val>
          <c:extLst xmlns:c16r2="http://schemas.microsoft.com/office/drawing/2015/06/chart">
            <c:ext xmlns:c16="http://schemas.microsoft.com/office/drawing/2014/chart" uri="{C3380CC4-5D6E-409C-BE32-E72D297353CC}">
              <c16:uniqueId val="{00000031-5A6B-4CAF-A76D-72D8BFB420CC}"/>
            </c:ext>
          </c:extLst>
        </c:ser>
        <c:ser>
          <c:idx val="9"/>
          <c:order val="9"/>
          <c:tx>
            <c:strRef>
              <c:f>Plan1!$K$1</c:f>
              <c:strCache>
                <c:ptCount val="1"/>
              </c:strCache>
            </c:strRef>
          </c:tx>
          <c:spPr>
            <a:noFill/>
          </c:spPr>
          <c:invertIfNegative val="0"/>
          <c:dLbls>
            <c:dLbl>
              <c:idx val="0"/>
              <c:tx>
                <c:rich>
                  <a:bodyPr/>
                  <a:lstStyle/>
                  <a:p>
                    <a:fld id="{DF3958D5-C1CB-4EA6-9A8B-34E6DDB10630}"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35-C9B8-440F-9DC7-D660AE508A99}"/>
                </c:ext>
                <c:ext xmlns:c15="http://schemas.microsoft.com/office/drawing/2012/chart" uri="{CE6537A1-D6FC-4f65-9D91-7224C49458BB}">
                  <c15:dlblFieldTable/>
                  <c15:showDataLabelsRange val="1"/>
                </c:ext>
              </c:extLst>
            </c:dLbl>
            <c:dLbl>
              <c:idx val="1"/>
              <c:tx>
                <c:rich>
                  <a:bodyPr/>
                  <a:lstStyle/>
                  <a:p>
                    <a:fld id="{CA165802-2706-42F4-BDCF-AD0C4D9A1AE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A39EEEC-6E22-4561-AD96-F09488E9C6A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020BDD0A-D3D2-4969-BA6D-FF487747575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BEBF421-B8EC-46C5-B790-3CEF9493E57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93AB4F08-744B-41C4-9866-308DD420176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3A88CCCC-7DBF-49D5-8987-F7CEC7AD1E9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0087AA8-49CA-4973-868C-9E76E81DAAB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CDCCBB5-C63B-47B8-A816-C8A22A4318C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5B78F71D-6F28-47F4-9D87-561BAD477FF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Plan1!$K$2:$K$11</c:f>
              <c:numCache>
                <c:formatCode>0</c:formatCode>
                <c:ptCount val="10"/>
                <c:pt idx="0">
                  <c:v>97.97999999999999</c:v>
                </c:pt>
                <c:pt idx="1">
                  <c:v>130.86000000000001</c:v>
                </c:pt>
                <c:pt idx="2">
                  <c:v>140.65</c:v>
                </c:pt>
                <c:pt idx="3">
                  <c:v>138.13</c:v>
                </c:pt>
                <c:pt idx="4">
                  <c:v>141.61000000000001</c:v>
                </c:pt>
                <c:pt idx="5">
                  <c:v>144.35</c:v>
                </c:pt>
                <c:pt idx="6">
                  <c:v>148.63999999999999</c:v>
                </c:pt>
                <c:pt idx="7">
                  <c:v>147.66</c:v>
                </c:pt>
                <c:pt idx="8">
                  <c:v>148.5</c:v>
                </c:pt>
                <c:pt idx="9">
                  <c:v>147.04</c:v>
                </c:pt>
              </c:numCache>
            </c:numRef>
          </c:val>
          <c:extLst xmlns:c16r2="http://schemas.microsoft.com/office/drawing/2015/06/chart">
            <c:ext xmlns:c16="http://schemas.microsoft.com/office/drawing/2014/chart" uri="{C3380CC4-5D6E-409C-BE32-E72D297353CC}">
              <c16:uniqueId val="{0000003B-5A6B-4CAF-A76D-72D8BFB420CC}"/>
            </c:ext>
            <c:ext xmlns:c15="http://schemas.microsoft.com/office/drawing/2012/chart" uri="{02D57815-91ED-43cb-92C2-25804820EDAC}">
              <c15:datalabelsRange>
                <c15:f>Plan1!$J$2:$J$11</c15:f>
                <c15:dlblRangeCache>
                  <c:ptCount val="10"/>
                  <c:pt idx="0">
                    <c:v>52%</c:v>
                  </c:pt>
                  <c:pt idx="1">
                    <c:v>19%</c:v>
                  </c:pt>
                  <c:pt idx="2">
                    <c:v>9%</c:v>
                  </c:pt>
                  <c:pt idx="3">
                    <c:v>12%</c:v>
                  </c:pt>
                  <c:pt idx="4">
                    <c:v>8%</c:v>
                  </c:pt>
                  <c:pt idx="5">
                    <c:v>6%</c:v>
                  </c:pt>
                  <c:pt idx="6">
                    <c:v>1%</c:v>
                  </c:pt>
                  <c:pt idx="7">
                    <c:v>2%</c:v>
                  </c:pt>
                  <c:pt idx="8">
                    <c:v>2%</c:v>
                  </c:pt>
                  <c:pt idx="9">
                    <c:v>3%</c:v>
                  </c:pt>
                </c15:dlblRangeCache>
              </c15:datalabelsRange>
            </c:ext>
          </c:extLst>
        </c:ser>
        <c:ser>
          <c:idx val="10"/>
          <c:order val="10"/>
          <c:tx>
            <c:strRef>
              <c:f>Plan1!$L$1</c:f>
              <c:strCache>
                <c:ptCount val="1"/>
                <c:pt idx="0">
                  <c:v>AÇÕES NA BOLSA DE VALORES</c:v>
                </c:pt>
              </c:strCache>
            </c:strRef>
          </c:tx>
          <c:spPr>
            <a:solidFill>
              <a:srgbClr val="FFE044"/>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Plan1!$L$2:$L$11</c:f>
              <c:numCache>
                <c:formatCode>0"%"</c:formatCode>
                <c:ptCount val="10"/>
                <c:pt idx="0">
                  <c:v>48.71</c:v>
                </c:pt>
                <c:pt idx="1">
                  <c:v>15.05</c:v>
                </c:pt>
                <c:pt idx="2">
                  <c:v>9.34</c:v>
                </c:pt>
                <c:pt idx="3">
                  <c:v>13</c:v>
                </c:pt>
                <c:pt idx="4">
                  <c:v>3.78</c:v>
                </c:pt>
                <c:pt idx="5">
                  <c:v>4.47</c:v>
                </c:pt>
                <c:pt idx="6">
                  <c:v>1.97</c:v>
                </c:pt>
                <c:pt idx="7">
                  <c:v>0</c:v>
                </c:pt>
                <c:pt idx="8">
                  <c:v>0.95</c:v>
                </c:pt>
                <c:pt idx="9">
                  <c:v>5.25</c:v>
                </c:pt>
              </c:numCache>
            </c:numRef>
          </c:val>
          <c:extLst xmlns:c16r2="http://schemas.microsoft.com/office/drawing/2015/06/chart">
            <c:ext xmlns:c16="http://schemas.microsoft.com/office/drawing/2014/chart" uri="{C3380CC4-5D6E-409C-BE32-E72D297353CC}">
              <c16:uniqueId val="{0000003C-5A6B-4CAF-A76D-72D8BFB420CC}"/>
            </c:ext>
          </c:extLst>
        </c:ser>
        <c:ser>
          <c:idx val="11"/>
          <c:order val="11"/>
          <c:tx>
            <c:strRef>
              <c:f>Plan1!$M$1</c:f>
              <c:strCache>
                <c:ptCount val="1"/>
              </c:strCache>
            </c:strRef>
          </c:tx>
          <c:spPr>
            <a:noFill/>
          </c:spPr>
          <c:invertIfNegative val="0"/>
          <c:dLbls>
            <c:dLbl>
              <c:idx val="0"/>
              <c:tx>
                <c:rich>
                  <a:bodyPr/>
                  <a:lstStyle/>
                  <a:p>
                    <a:fld id="{1F6D9C86-FD54-4D16-8F34-1A804463043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0371ADE4-563F-48BB-84D5-DA4450E7599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C0097F36-A5E0-47E0-963F-85E40205E1C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C2BA8B3B-F4FE-45F6-8C6C-C1DC05FE8C7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1269FFD1-FC7F-4491-AC3A-FBEDFCAD206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FF876ED-0806-4B62-BD18-8949245B74B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608960F4-DEB0-49B8-B739-6B989B30A1D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CF24CC18-CE28-4EE8-BDE3-EB76AB2D9C7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71CF0DB-BE54-41BA-872E-74E8277EDF4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647C0DD-0A4F-4324-8EF4-4664E74BF2A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Plan1!$M$2:$M$11</c:f>
              <c:numCache>
                <c:formatCode>0</c:formatCode>
                <c:ptCount val="10"/>
                <c:pt idx="0">
                  <c:v>101.28999999999999</c:v>
                </c:pt>
                <c:pt idx="1">
                  <c:v>134.94999999999999</c:v>
                </c:pt>
                <c:pt idx="2">
                  <c:v>140.66</c:v>
                </c:pt>
                <c:pt idx="3">
                  <c:v>137</c:v>
                </c:pt>
                <c:pt idx="4">
                  <c:v>146.22</c:v>
                </c:pt>
                <c:pt idx="5">
                  <c:v>145.53</c:v>
                </c:pt>
                <c:pt idx="6">
                  <c:v>148.03</c:v>
                </c:pt>
                <c:pt idx="7">
                  <c:v>150</c:v>
                </c:pt>
                <c:pt idx="8">
                  <c:v>149.05000000000001</c:v>
                </c:pt>
                <c:pt idx="9">
                  <c:v>144.75</c:v>
                </c:pt>
              </c:numCache>
            </c:numRef>
          </c:val>
          <c:extLst xmlns:c16r2="http://schemas.microsoft.com/office/drawing/2015/06/chart">
            <c:ext xmlns:c16="http://schemas.microsoft.com/office/drawing/2014/chart" uri="{C3380CC4-5D6E-409C-BE32-E72D297353CC}">
              <c16:uniqueId val="{00000046-5A6B-4CAF-A76D-72D8BFB420CC}"/>
            </c:ext>
            <c:ext xmlns:c15="http://schemas.microsoft.com/office/drawing/2012/chart" uri="{02D57815-91ED-43cb-92C2-25804820EDAC}">
              <c15:datalabelsRange>
                <c15:f>Plan1!$L$2:$L$11</c15:f>
                <c15:dlblRangeCache>
                  <c:ptCount val="10"/>
                  <c:pt idx="0">
                    <c:v>49%</c:v>
                  </c:pt>
                  <c:pt idx="1">
                    <c:v>15%</c:v>
                  </c:pt>
                  <c:pt idx="2">
                    <c:v>9%</c:v>
                  </c:pt>
                  <c:pt idx="3">
                    <c:v>13%</c:v>
                  </c:pt>
                  <c:pt idx="4">
                    <c:v>4%</c:v>
                  </c:pt>
                  <c:pt idx="5">
                    <c:v>4%</c:v>
                  </c:pt>
                  <c:pt idx="6">
                    <c:v>2%</c:v>
                  </c:pt>
                  <c:pt idx="7">
                    <c:v>0%</c:v>
                  </c:pt>
                  <c:pt idx="8">
                    <c:v>1%</c:v>
                  </c:pt>
                  <c:pt idx="9">
                    <c:v>5%</c:v>
                  </c:pt>
                </c15:dlblRangeCache>
              </c15:datalabelsRange>
            </c:ext>
          </c:extLst>
        </c:ser>
        <c:ser>
          <c:idx val="12"/>
          <c:order val="12"/>
          <c:tx>
            <c:strRef>
              <c:f>Plan1!$N$1</c:f>
              <c:strCache>
                <c:ptCount val="1"/>
                <c:pt idx="0">
                  <c:v>TÍTULOS PÚBLICOS</c:v>
                </c:pt>
              </c:strCache>
            </c:strRef>
          </c:tx>
          <c:spPr>
            <a:solidFill>
              <a:srgbClr val="FFE044"/>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Plan1!$N$2:$N$11</c:f>
              <c:numCache>
                <c:formatCode>0"%"</c:formatCode>
                <c:ptCount val="10"/>
                <c:pt idx="0">
                  <c:v>60.43</c:v>
                </c:pt>
                <c:pt idx="1">
                  <c:v>37.82</c:v>
                </c:pt>
                <c:pt idx="2">
                  <c:v>3.31</c:v>
                </c:pt>
                <c:pt idx="3">
                  <c:v>5.55</c:v>
                </c:pt>
                <c:pt idx="4">
                  <c:v>1.72</c:v>
                </c:pt>
                <c:pt idx="5">
                  <c:v>8.56</c:v>
                </c:pt>
                <c:pt idx="6">
                  <c:v>0</c:v>
                </c:pt>
                <c:pt idx="7">
                  <c:v>1.61</c:v>
                </c:pt>
                <c:pt idx="8">
                  <c:v>1.69</c:v>
                </c:pt>
                <c:pt idx="9">
                  <c:v>0</c:v>
                </c:pt>
              </c:numCache>
            </c:numRef>
          </c:val>
          <c:extLst xmlns:c16r2="http://schemas.microsoft.com/office/drawing/2015/06/chart">
            <c:ext xmlns:c16="http://schemas.microsoft.com/office/drawing/2014/chart" uri="{C3380CC4-5D6E-409C-BE32-E72D297353CC}">
              <c16:uniqueId val="{00000047-5A6B-4CAF-A76D-72D8BFB420CC}"/>
            </c:ext>
          </c:extLst>
        </c:ser>
        <c:ser>
          <c:idx val="13"/>
          <c:order val="13"/>
          <c:tx>
            <c:strRef>
              <c:f>Plan1!$O$1</c:f>
              <c:strCache>
                <c:ptCount val="1"/>
              </c:strCache>
            </c:strRef>
          </c:tx>
          <c:spPr>
            <a:noFill/>
          </c:spPr>
          <c:invertIfNegative val="0"/>
          <c:dLbls>
            <c:dLbl>
              <c:idx val="0"/>
              <c:tx>
                <c:rich>
                  <a:bodyPr/>
                  <a:lstStyle/>
                  <a:p>
                    <a:fld id="{21B1313D-03B0-467A-8DFB-94E24DCAFFF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BA3ABB3D-8DCA-4AE3-8225-74E6FC39C84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06E90212-B2F6-456B-874C-F9E41538E04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0DD3E85F-91ED-4223-B95C-FA45DE9489D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5F2FCF5E-5940-40D0-A4D2-B69D91F1EE4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E40342EE-15A6-48A2-A841-2411BBEFBE8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20F6E592-A98C-490C-8393-35DD8F420CA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6028B80A-3228-44AD-B77C-2C82F3B4253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9042B18F-771D-4FB9-95A7-20C5CB9B272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F4BEE26D-791A-4B38-B644-7CA60ED337C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Plan1!$O$2:$O$11</c:f>
              <c:numCache>
                <c:formatCode>0</c:formatCode>
                <c:ptCount val="10"/>
                <c:pt idx="0">
                  <c:v>89.57</c:v>
                </c:pt>
                <c:pt idx="1">
                  <c:v>112.18</c:v>
                </c:pt>
                <c:pt idx="2">
                  <c:v>146.69</c:v>
                </c:pt>
                <c:pt idx="3">
                  <c:v>144.44999999999999</c:v>
                </c:pt>
                <c:pt idx="4">
                  <c:v>148.28</c:v>
                </c:pt>
                <c:pt idx="5">
                  <c:v>141.44</c:v>
                </c:pt>
                <c:pt idx="6">
                  <c:v>150</c:v>
                </c:pt>
                <c:pt idx="7">
                  <c:v>148.38999999999999</c:v>
                </c:pt>
                <c:pt idx="8">
                  <c:v>148.31</c:v>
                </c:pt>
                <c:pt idx="9">
                  <c:v>150</c:v>
                </c:pt>
              </c:numCache>
            </c:numRef>
          </c:val>
          <c:extLst xmlns:c16r2="http://schemas.microsoft.com/office/drawing/2015/06/chart">
            <c:ext xmlns:c16="http://schemas.microsoft.com/office/drawing/2014/chart" uri="{C3380CC4-5D6E-409C-BE32-E72D297353CC}">
              <c16:uniqueId val="{00000051-5A6B-4CAF-A76D-72D8BFB420CC}"/>
            </c:ext>
            <c:ext xmlns:c15="http://schemas.microsoft.com/office/drawing/2012/chart" uri="{02D57815-91ED-43cb-92C2-25804820EDAC}">
              <c15:datalabelsRange>
                <c15:f>Plan1!$N$2:$N$11</c15:f>
                <c15:dlblRangeCache>
                  <c:ptCount val="10"/>
                  <c:pt idx="0">
                    <c:v>60%</c:v>
                  </c:pt>
                  <c:pt idx="1">
                    <c:v>38%</c:v>
                  </c:pt>
                  <c:pt idx="2">
                    <c:v>3%</c:v>
                  </c:pt>
                  <c:pt idx="3">
                    <c:v>6%</c:v>
                  </c:pt>
                  <c:pt idx="4">
                    <c:v>2%</c:v>
                  </c:pt>
                  <c:pt idx="5">
                    <c:v>9%</c:v>
                  </c:pt>
                  <c:pt idx="6">
                    <c:v>0%</c:v>
                  </c:pt>
                  <c:pt idx="7">
                    <c:v>2%</c:v>
                  </c:pt>
                  <c:pt idx="8">
                    <c:v>2%</c:v>
                  </c:pt>
                  <c:pt idx="9">
                    <c:v>0%</c:v>
                  </c:pt>
                </c15:dlblRangeCache>
              </c15:datalabelsRange>
            </c:ext>
          </c:extLst>
        </c:ser>
        <c:ser>
          <c:idx val="14"/>
          <c:order val="14"/>
          <c:tx>
            <c:strRef>
              <c:f>Plan1!$P$1</c:f>
              <c:strCache>
                <c:ptCount val="1"/>
                <c:pt idx="0">
                  <c:v>PLANO DE PREVIDÊNCIA PRIVADA</c:v>
                </c:pt>
              </c:strCache>
            </c:strRef>
          </c:tx>
          <c:spPr>
            <a:solidFill>
              <a:srgbClr val="FFE044"/>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Plan1!$P$2:$P$11</c:f>
              <c:numCache>
                <c:formatCode>0"%"</c:formatCode>
                <c:ptCount val="10"/>
                <c:pt idx="0">
                  <c:v>47.99</c:v>
                </c:pt>
                <c:pt idx="1">
                  <c:v>19.309999999999999</c:v>
                </c:pt>
                <c:pt idx="2">
                  <c:v>1.74</c:v>
                </c:pt>
                <c:pt idx="3">
                  <c:v>7.05</c:v>
                </c:pt>
                <c:pt idx="4">
                  <c:v>15.92</c:v>
                </c:pt>
                <c:pt idx="5">
                  <c:v>3.42</c:v>
                </c:pt>
                <c:pt idx="6">
                  <c:v>0</c:v>
                </c:pt>
                <c:pt idx="7">
                  <c:v>0</c:v>
                </c:pt>
                <c:pt idx="8">
                  <c:v>1.9</c:v>
                </c:pt>
                <c:pt idx="9">
                  <c:v>4.59</c:v>
                </c:pt>
              </c:numCache>
            </c:numRef>
          </c:val>
          <c:extLst xmlns:c16r2="http://schemas.microsoft.com/office/drawing/2015/06/chart">
            <c:ext xmlns:c16="http://schemas.microsoft.com/office/drawing/2014/chart" uri="{C3380CC4-5D6E-409C-BE32-E72D297353CC}">
              <c16:uniqueId val="{00000052-5A6B-4CAF-A76D-72D8BFB420CC}"/>
            </c:ext>
          </c:extLst>
        </c:ser>
        <c:ser>
          <c:idx val="15"/>
          <c:order val="15"/>
          <c:tx>
            <c:strRef>
              <c:f>Plan1!$Q$1</c:f>
              <c:strCache>
                <c:ptCount val="1"/>
              </c:strCache>
            </c:strRef>
          </c:tx>
          <c:spPr>
            <a:noFill/>
          </c:spPr>
          <c:invertIfNegative val="0"/>
          <c:dLbls>
            <c:dLbl>
              <c:idx val="0"/>
              <c:tx>
                <c:rich>
                  <a:bodyPr/>
                  <a:lstStyle/>
                  <a:p>
                    <a:fld id="{461BD31B-6BB2-4754-A8D2-C248671E99A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2BE2B52D-4C9B-492D-A45C-64EB429E870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CCF2C8D7-CCBF-4FF3-80E6-E337B9386E2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274E4ED3-DCE9-4778-A77B-E387E67B155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49CE9C70-07C3-4189-A214-CAE9343B446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92B14C7-D514-4D40-A43D-DAC8823A09A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4599D6BE-A623-42D2-A30C-5F70DED9764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7A3AC04D-028E-411B-8EF3-D2BDE9CEF42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DF22852-C0D2-4078-B4D4-6CDD854772F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9E85F49F-BBA7-42A1-9782-6CDD6664D9D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Plan1!$Q$2:$Q$11</c:f>
              <c:numCache>
                <c:formatCode>0</c:formatCode>
                <c:ptCount val="10"/>
                <c:pt idx="0">
                  <c:v>102.00999999999999</c:v>
                </c:pt>
                <c:pt idx="1">
                  <c:v>130.69</c:v>
                </c:pt>
                <c:pt idx="2">
                  <c:v>148.26</c:v>
                </c:pt>
                <c:pt idx="3">
                  <c:v>142.94999999999999</c:v>
                </c:pt>
                <c:pt idx="4">
                  <c:v>134.08000000000001</c:v>
                </c:pt>
                <c:pt idx="5">
                  <c:v>146.58000000000001</c:v>
                </c:pt>
                <c:pt idx="6">
                  <c:v>150</c:v>
                </c:pt>
                <c:pt idx="7">
                  <c:v>150</c:v>
                </c:pt>
                <c:pt idx="8">
                  <c:v>148.1</c:v>
                </c:pt>
                <c:pt idx="9">
                  <c:v>145.41</c:v>
                </c:pt>
              </c:numCache>
            </c:numRef>
          </c:val>
          <c:extLst xmlns:c16r2="http://schemas.microsoft.com/office/drawing/2015/06/chart">
            <c:ext xmlns:c16="http://schemas.microsoft.com/office/drawing/2014/chart" uri="{C3380CC4-5D6E-409C-BE32-E72D297353CC}">
              <c16:uniqueId val="{0000005C-5A6B-4CAF-A76D-72D8BFB420CC}"/>
            </c:ext>
            <c:ext xmlns:c15="http://schemas.microsoft.com/office/drawing/2012/chart" uri="{02D57815-91ED-43cb-92C2-25804820EDAC}">
              <c15:datalabelsRange>
                <c15:f>Plan1!$P$2:$P$11</c15:f>
                <c15:dlblRangeCache>
                  <c:ptCount val="10"/>
                  <c:pt idx="0">
                    <c:v>48%</c:v>
                  </c:pt>
                  <c:pt idx="1">
                    <c:v>19%</c:v>
                  </c:pt>
                  <c:pt idx="2">
                    <c:v>2%</c:v>
                  </c:pt>
                  <c:pt idx="3">
                    <c:v>7%</c:v>
                  </c:pt>
                  <c:pt idx="4">
                    <c:v>16%</c:v>
                  </c:pt>
                  <c:pt idx="5">
                    <c:v>3%</c:v>
                  </c:pt>
                  <c:pt idx="6">
                    <c:v>0%</c:v>
                  </c:pt>
                  <c:pt idx="7">
                    <c:v>0%</c:v>
                  </c:pt>
                  <c:pt idx="8">
                    <c:v>2%</c:v>
                  </c:pt>
                  <c:pt idx="9">
                    <c:v>5%</c:v>
                  </c:pt>
                </c15:dlblRangeCache>
              </c15:datalabelsRange>
            </c:ext>
          </c:extLst>
        </c:ser>
        <c:ser>
          <c:idx val="16"/>
          <c:order val="16"/>
          <c:tx>
            <c:strRef>
              <c:f>Plan1!$R$1</c:f>
              <c:strCache>
                <c:ptCount val="1"/>
                <c:pt idx="0">
                  <c:v>MOEDAS ESTRANGEIRAS</c:v>
                </c:pt>
              </c:strCache>
            </c:strRef>
          </c:tx>
          <c:spPr>
            <a:solidFill>
              <a:srgbClr val="FFE044"/>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Plan1!$R$2:$R$11</c:f>
              <c:numCache>
                <c:formatCode>0"%"</c:formatCode>
                <c:ptCount val="10"/>
                <c:pt idx="0">
                  <c:v>67.52</c:v>
                </c:pt>
                <c:pt idx="1">
                  <c:v>8.3699999999999992</c:v>
                </c:pt>
                <c:pt idx="2">
                  <c:v>2.48</c:v>
                </c:pt>
                <c:pt idx="3">
                  <c:v>0</c:v>
                </c:pt>
                <c:pt idx="4">
                  <c:v>3.26</c:v>
                </c:pt>
                <c:pt idx="5">
                  <c:v>2.4700000000000002</c:v>
                </c:pt>
                <c:pt idx="6">
                  <c:v>4.9800000000000004</c:v>
                </c:pt>
                <c:pt idx="7">
                  <c:v>0</c:v>
                </c:pt>
                <c:pt idx="8">
                  <c:v>2.94</c:v>
                </c:pt>
                <c:pt idx="9">
                  <c:v>0</c:v>
                </c:pt>
              </c:numCache>
            </c:numRef>
          </c:val>
          <c:extLst xmlns:c16r2="http://schemas.microsoft.com/office/drawing/2015/06/chart">
            <c:ext xmlns:c16="http://schemas.microsoft.com/office/drawing/2014/chart" uri="{C3380CC4-5D6E-409C-BE32-E72D297353CC}">
              <c16:uniqueId val="{0000005D-5A6B-4CAF-A76D-72D8BFB420CC}"/>
            </c:ext>
          </c:extLst>
        </c:ser>
        <c:ser>
          <c:idx val="17"/>
          <c:order val="17"/>
          <c:tx>
            <c:strRef>
              <c:f>Plan1!$S$1</c:f>
              <c:strCache>
                <c:ptCount val="1"/>
              </c:strCache>
            </c:strRef>
          </c:tx>
          <c:spPr>
            <a:noFill/>
          </c:spPr>
          <c:invertIfNegative val="0"/>
          <c:dLbls>
            <c:dLbl>
              <c:idx val="0"/>
              <c:tx>
                <c:rich>
                  <a:bodyPr/>
                  <a:lstStyle/>
                  <a:p>
                    <a:fld id="{5F9501FE-FD5A-4B9D-999F-33714691203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6C5FDD4F-D3BA-423E-83C9-23F5E507578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ABC8B6BD-D315-41B9-8606-14B8CCFCBB1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2DFBC2CE-F714-4CB8-BE7B-C65C8B068AD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C48BC646-210F-4C0D-A4E3-7CBAA3F03CC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C03CEEBC-DF33-4307-9E55-D740FBD2B03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82CF824D-789B-4247-BE14-652B59E1C2F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D902B6E-FEEE-4DB8-AC42-DE4AC8A56D9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D8ADCF5E-3814-4235-AD50-1C4945CBEDD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0B4F60A-0100-4564-9D8F-FF6E8B25334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Plan1!$S$2:$S$11</c:f>
              <c:numCache>
                <c:formatCode>0</c:formatCode>
                <c:ptCount val="10"/>
                <c:pt idx="0">
                  <c:v>82.48</c:v>
                </c:pt>
                <c:pt idx="1">
                  <c:v>141.63</c:v>
                </c:pt>
                <c:pt idx="2">
                  <c:v>147.52000000000001</c:v>
                </c:pt>
                <c:pt idx="3">
                  <c:v>150</c:v>
                </c:pt>
                <c:pt idx="4">
                  <c:v>146.74</c:v>
                </c:pt>
                <c:pt idx="5">
                  <c:v>147.53</c:v>
                </c:pt>
                <c:pt idx="6">
                  <c:v>145.02000000000001</c:v>
                </c:pt>
                <c:pt idx="7">
                  <c:v>150</c:v>
                </c:pt>
                <c:pt idx="8">
                  <c:v>147.06</c:v>
                </c:pt>
                <c:pt idx="9">
                  <c:v>150</c:v>
                </c:pt>
              </c:numCache>
            </c:numRef>
          </c:val>
          <c:extLst xmlns:c16r2="http://schemas.microsoft.com/office/drawing/2015/06/chart">
            <c:ext xmlns:c16="http://schemas.microsoft.com/office/drawing/2014/chart" uri="{C3380CC4-5D6E-409C-BE32-E72D297353CC}">
              <c16:uniqueId val="{00000067-5A6B-4CAF-A76D-72D8BFB420CC}"/>
            </c:ext>
            <c:ext xmlns:c15="http://schemas.microsoft.com/office/drawing/2012/chart" uri="{02D57815-91ED-43cb-92C2-25804820EDAC}">
              <c15:datalabelsRange>
                <c15:f>Plan1!$R$2:$R$11</c15:f>
                <c15:dlblRangeCache>
                  <c:ptCount val="10"/>
                  <c:pt idx="0">
                    <c:v>68%</c:v>
                  </c:pt>
                  <c:pt idx="1">
                    <c:v>8%</c:v>
                  </c:pt>
                  <c:pt idx="2">
                    <c:v>2%</c:v>
                  </c:pt>
                  <c:pt idx="3">
                    <c:v>0%</c:v>
                  </c:pt>
                  <c:pt idx="4">
                    <c:v>3%</c:v>
                  </c:pt>
                  <c:pt idx="5">
                    <c:v>2%</c:v>
                  </c:pt>
                  <c:pt idx="6">
                    <c:v>5%</c:v>
                  </c:pt>
                  <c:pt idx="7">
                    <c:v>0%</c:v>
                  </c:pt>
                  <c:pt idx="8">
                    <c:v>3%</c:v>
                  </c:pt>
                  <c:pt idx="9">
                    <c:v>0%</c:v>
                  </c:pt>
                </c15:dlblRangeCache>
              </c15:datalabelsRange>
            </c:ext>
          </c:extLst>
        </c:ser>
        <c:dLbls>
          <c:showLegendKey val="0"/>
          <c:showVal val="0"/>
          <c:showCatName val="0"/>
          <c:showSerName val="0"/>
          <c:showPercent val="0"/>
          <c:showBubbleSize val="0"/>
        </c:dLbls>
        <c:gapWidth val="50"/>
        <c:overlap val="100"/>
        <c:axId val="-1722153040"/>
        <c:axId val="-1722147056"/>
      </c:barChart>
      <c:catAx>
        <c:axId val="-1722153040"/>
        <c:scaling>
          <c:orientation val="maxMin"/>
        </c:scaling>
        <c:delete val="0"/>
        <c:axPos val="l"/>
        <c:majorGridlines/>
        <c:numFmt formatCode="General" sourceLinked="1"/>
        <c:majorTickMark val="out"/>
        <c:minorTickMark val="none"/>
        <c:tickLblPos val="nextTo"/>
        <c:txPr>
          <a:bodyPr/>
          <a:lstStyle/>
          <a:p>
            <a:pPr>
              <a:defRPr sz="1000"/>
            </a:pPr>
            <a:endParaRPr lang="pt-BR"/>
          </a:p>
        </c:txPr>
        <c:crossAx val="-1722147056"/>
        <c:crosses val="autoZero"/>
        <c:auto val="1"/>
        <c:lblAlgn val="ctr"/>
        <c:lblOffset val="100"/>
        <c:noMultiLvlLbl val="0"/>
      </c:catAx>
      <c:valAx>
        <c:axId val="-1722147056"/>
        <c:scaling>
          <c:orientation val="minMax"/>
          <c:max val="1350"/>
          <c:min val="0"/>
        </c:scaling>
        <c:delete val="1"/>
        <c:axPos val="t"/>
        <c:majorGridlines/>
        <c:numFmt formatCode="0&quot;%&quot;" sourceLinked="1"/>
        <c:majorTickMark val="out"/>
        <c:minorTickMark val="none"/>
        <c:tickLblPos val="nextTo"/>
        <c:crossAx val="-1722153040"/>
        <c:crosses val="autoZero"/>
        <c:crossBetween val="between"/>
        <c:majorUnit val="150"/>
      </c:valAx>
    </c:plotArea>
    <c:plotVisOnly val="1"/>
    <c:dispBlanksAs val="gap"/>
    <c:showDLblsOverMax val="0"/>
  </c:chart>
  <c:txPr>
    <a:bodyPr/>
    <a:lstStyle/>
    <a:p>
      <a:pPr>
        <a:defRPr sz="140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Ens. Fundamental</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General</c:formatCode>
                <c:ptCount val="5"/>
                <c:pt idx="0">
                  <c:v>21</c:v>
                </c:pt>
                <c:pt idx="1">
                  <c:v>23</c:v>
                </c:pt>
                <c:pt idx="2" formatCode="0">
                  <c:v>22.25</c:v>
                </c:pt>
                <c:pt idx="3" formatCode="0">
                  <c:v>22.92</c:v>
                </c:pt>
                <c:pt idx="4" formatCode="0">
                  <c:v>21.37</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Ens. Médio</c:v>
                </c:pt>
              </c:strCache>
            </c:strRef>
          </c:tx>
          <c:spPr>
            <a:solidFill>
              <a:srgbClr val="0099CC"/>
            </a:solidFill>
            <a:ln>
              <a:noFill/>
            </a:ln>
            <a:effectLst/>
          </c:spPr>
          <c:invertIfNegative val="0"/>
          <c:dLbls>
            <c:dLbl>
              <c:idx val="1"/>
              <c:layout>
                <c:manualLayout>
                  <c:x val="-7.3759454133455332E-3"/>
                  <c:y val="-1.612219067297449E-2"/>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0E00-4496-BF0B-3FB2D9367FCF}"/>
                </c:ext>
                <c:ext xmlns:c15="http://schemas.microsoft.com/office/drawing/2012/chart" uri="{CE6537A1-D6FC-4f65-9D91-7224C49458BB}"/>
              </c:extLst>
            </c:dLbl>
            <c:dLbl>
              <c:idx val="2"/>
              <c:layout>
                <c:manualLayout>
                  <c:x val="1.4446276820253231E-3"/>
                  <c:y val="-9.8688349673212248E-3"/>
                </c:manualLayout>
              </c:layout>
              <c:dLblPos val="ct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2-0E00-4496-BF0B-3FB2D9367FCF}"/>
                </c:ext>
                <c:ext xmlns:c15="http://schemas.microsoft.com/office/drawing/2012/chart" uri="{CE6537A1-D6FC-4f65-9D91-7224C49458BB}"/>
              </c:extLst>
            </c:dLbl>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43</c:v>
                </c:pt>
                <c:pt idx="1">
                  <c:v>43</c:v>
                </c:pt>
                <c:pt idx="2">
                  <c:v>45.01</c:v>
                </c:pt>
                <c:pt idx="3">
                  <c:v>42.49</c:v>
                </c:pt>
                <c:pt idx="4">
                  <c:v>44.93</c:v>
                </c:pt>
              </c:numCache>
            </c:numRef>
          </c:val>
          <c:extLst xmlns:c16r2="http://schemas.microsoft.com/office/drawing/2015/06/chart">
            <c:ext xmlns:c16="http://schemas.microsoft.com/office/drawing/2014/chart" uri="{C3380CC4-5D6E-409C-BE32-E72D297353CC}">
              <c16:uniqueId val="{00000004-0E00-4496-BF0B-3FB2D9367FCF}"/>
            </c:ext>
          </c:extLst>
        </c:ser>
        <c:ser>
          <c:idx val="2"/>
          <c:order val="2"/>
          <c:tx>
            <c:strRef>
              <c:f>Plan1!$D$1</c:f>
              <c:strCache>
                <c:ptCount val="1"/>
                <c:pt idx="0">
                  <c:v>Ens. Superior</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Plan1!$D$2:$D$6</c:f>
              <c:numCache>
                <c:formatCode>General</c:formatCode>
                <c:ptCount val="5"/>
                <c:pt idx="0">
                  <c:v>37</c:v>
                </c:pt>
                <c:pt idx="1">
                  <c:v>34</c:v>
                </c:pt>
                <c:pt idx="2" formatCode="0">
                  <c:v>32.74</c:v>
                </c:pt>
                <c:pt idx="3" formatCode="0">
                  <c:v>34.590000000000003</c:v>
                </c:pt>
                <c:pt idx="4" formatCode="0">
                  <c:v>33.700000000000003</c:v>
                </c:pt>
              </c:numCache>
            </c:numRef>
          </c:val>
          <c:extLst xmlns:c16r2="http://schemas.microsoft.com/office/drawing/2015/06/chart">
            <c:ext xmlns:c16="http://schemas.microsoft.com/office/drawing/2014/chart" uri="{C3380CC4-5D6E-409C-BE32-E72D297353CC}">
              <c16:uniqueId val="{00000000-D50F-47F2-A8DC-7B2A1F305601}"/>
            </c:ext>
          </c:extLst>
        </c:ser>
        <c:dLbls>
          <c:dLblPos val="ctr"/>
          <c:showLegendKey val="0"/>
          <c:showVal val="1"/>
          <c:showCatName val="0"/>
          <c:showSerName val="0"/>
          <c:showPercent val="0"/>
          <c:showBubbleSize val="0"/>
        </c:dLbls>
        <c:gapWidth val="80"/>
        <c:overlap val="100"/>
        <c:axId val="-1749939504"/>
        <c:axId val="-1749937328"/>
      </c:barChart>
      <c:catAx>
        <c:axId val="-174993950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37328"/>
        <c:crosses val="autoZero"/>
        <c:auto val="1"/>
        <c:lblAlgn val="ctr"/>
        <c:lblOffset val="100"/>
        <c:noMultiLvlLbl val="0"/>
      </c:catAx>
      <c:valAx>
        <c:axId val="-1749937328"/>
        <c:scaling>
          <c:orientation val="minMax"/>
        </c:scaling>
        <c:delete val="1"/>
        <c:axPos val="l"/>
        <c:numFmt formatCode="0%" sourceLinked="1"/>
        <c:majorTickMark val="out"/>
        <c:minorTickMark val="none"/>
        <c:tickLblPos val="nextTo"/>
        <c:crossAx val="-1749939504"/>
        <c:crosses val="autoZero"/>
        <c:crossBetween val="between"/>
      </c:valAx>
      <c:spPr>
        <a:noFill/>
        <a:ln>
          <a:noFill/>
        </a:ln>
        <a:effectLst/>
      </c:spPr>
    </c:plotArea>
    <c:legend>
      <c:legendPos val="r"/>
      <c:layout>
        <c:manualLayout>
          <c:xMode val="edge"/>
          <c:yMode val="edge"/>
          <c:x val="0.72437871998335024"/>
          <c:y val="0.2880885280273674"/>
          <c:w val="0.2550786416409524"/>
          <c:h val="0.45751223425251158"/>
        </c:manualLayout>
      </c:layout>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5545026406248877"/>
          <c:y val="2.4821832840359402E-2"/>
          <c:w val="0.7264162199569163"/>
          <c:h val="0.90065873674616825"/>
        </c:manualLayout>
      </c:layout>
      <c:barChart>
        <c:barDir val="bar"/>
        <c:grouping val="stacked"/>
        <c:varyColors val="0"/>
        <c:ser>
          <c:idx val="0"/>
          <c:order val="0"/>
          <c:tx>
            <c:strRef>
              <c:f>Plan1!$B$1</c:f>
              <c:strCache>
                <c:ptCount val="1"/>
                <c:pt idx="0">
                  <c:v>TOTAL</c:v>
                </c:pt>
              </c:strCache>
            </c:strRef>
          </c:tx>
          <c:spPr>
            <a:solidFill>
              <a:srgbClr val="FE7537"/>
            </a:solidFill>
            <a:scene3d>
              <a:camera prst="orthographicFront"/>
              <a:lightRig rig="threePt" dir="t"/>
            </a:scene3d>
          </c:spPr>
          <c:invertIfNegative val="0"/>
          <c:dPt>
            <c:idx val="0"/>
            <c:invertIfNegative val="0"/>
            <c:bubble3D val="0"/>
            <c:extLst xmlns:c16r2="http://schemas.microsoft.com/office/drawing/2015/06/chart">
              <c:ext xmlns:c16="http://schemas.microsoft.com/office/drawing/2014/chart" uri="{C3380CC4-5D6E-409C-BE32-E72D297353CC}">
                <c16:uniqueId val="{00000000-5A6B-4CAF-A76D-72D8BFB420CC}"/>
              </c:ext>
            </c:extLst>
          </c:dPt>
          <c:dPt>
            <c:idx val="6"/>
            <c:invertIfNegative val="0"/>
            <c:bubble3D val="0"/>
            <c:extLst xmlns:c16r2="http://schemas.microsoft.com/office/drawing/2015/06/chart">
              <c:ext xmlns:c16="http://schemas.microsoft.com/office/drawing/2014/chart" uri="{C3380CC4-5D6E-409C-BE32-E72D297353CC}">
                <c16:uniqueId val="{00000001-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Plan1!$B$2:$B$11</c:f>
              <c:numCache>
                <c:formatCode>0"%"</c:formatCode>
                <c:ptCount val="10"/>
                <c:pt idx="0">
                  <c:v>26.99</c:v>
                </c:pt>
                <c:pt idx="1">
                  <c:v>22.77</c:v>
                </c:pt>
                <c:pt idx="2">
                  <c:v>16.739999999999998</c:v>
                </c:pt>
                <c:pt idx="3">
                  <c:v>14.94</c:v>
                </c:pt>
                <c:pt idx="4">
                  <c:v>13.84</c:v>
                </c:pt>
                <c:pt idx="5">
                  <c:v>3.19</c:v>
                </c:pt>
                <c:pt idx="6">
                  <c:v>1.92</c:v>
                </c:pt>
                <c:pt idx="7">
                  <c:v>4.8499999999999996</c:v>
                </c:pt>
                <c:pt idx="8">
                  <c:v>1.54</c:v>
                </c:pt>
                <c:pt idx="9">
                  <c:v>3.4</c:v>
                </c:pt>
              </c:numCache>
            </c:numRef>
          </c:val>
          <c:extLst xmlns:c16r2="http://schemas.microsoft.com/office/drawing/2015/06/chart">
            <c:ext xmlns:c16="http://schemas.microsoft.com/office/drawing/2014/chart" uri="{C3380CC4-5D6E-409C-BE32-E72D297353CC}">
              <c16:uniqueId val="{00000002-5A6B-4CAF-A76D-72D8BFB420CC}"/>
            </c:ext>
          </c:extLst>
        </c:ser>
        <c:ser>
          <c:idx val="1"/>
          <c:order val="1"/>
          <c:tx>
            <c:strRef>
              <c:f>Plan1!$C$1</c:f>
              <c:strCache>
                <c:ptCount val="1"/>
                <c:pt idx="0">
                  <c:v>Conta</c:v>
                </c:pt>
              </c:strCache>
            </c:strRef>
          </c:tx>
          <c:spPr>
            <a:noFill/>
          </c:spPr>
          <c:invertIfNegative val="0"/>
          <c:dLbls>
            <c:dLbl>
              <c:idx val="0"/>
              <c:tx>
                <c:rich>
                  <a:bodyPr/>
                  <a:lstStyle/>
                  <a:p>
                    <a:fld id="{812C6E1C-9C6D-4E82-903C-E58D7089D26A}"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2-C9B8-440F-9DC7-D660AE508A99}"/>
                </c:ext>
                <c:ext xmlns:c15="http://schemas.microsoft.com/office/drawing/2012/chart" uri="{CE6537A1-D6FC-4f65-9D91-7224C49458BB}">
                  <c15:dlblFieldTable/>
                  <c15:showDataLabelsRange val="1"/>
                </c:ext>
              </c:extLst>
            </c:dLbl>
            <c:dLbl>
              <c:idx val="1"/>
              <c:tx>
                <c:rich>
                  <a:bodyPr/>
                  <a:lstStyle/>
                  <a:p>
                    <a:fld id="{D7E1895C-5CBD-406F-BFB9-180ADF05A79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172AACCF-848E-4BA1-9FE3-93B84635746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A62C34C2-ED31-4018-B27C-E472BDE9060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88F8BF2-10D9-42F6-85D0-6C9C158CACC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ED06086-EABF-42A3-87CB-22812ADBA0E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CCFD4744-BAD4-409F-9F33-E93E2B4573A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B2D8EF2A-6561-4649-9E06-501E8307255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232B8734-E262-4773-9236-3835FB6FF5A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0CC2C6A-0F79-44FD-9BF7-87A26440FFB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200" b="1"/>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Plan1!$C$2:$C$11</c:f>
              <c:numCache>
                <c:formatCode>0</c:formatCode>
                <c:ptCount val="10"/>
                <c:pt idx="0">
                  <c:v>123.01</c:v>
                </c:pt>
                <c:pt idx="1">
                  <c:v>127.23</c:v>
                </c:pt>
                <c:pt idx="2">
                  <c:v>133.26</c:v>
                </c:pt>
                <c:pt idx="3">
                  <c:v>135.06</c:v>
                </c:pt>
                <c:pt idx="4">
                  <c:v>136.16</c:v>
                </c:pt>
                <c:pt idx="5">
                  <c:v>146.81</c:v>
                </c:pt>
                <c:pt idx="6">
                  <c:v>148.08000000000001</c:v>
                </c:pt>
                <c:pt idx="7">
                  <c:v>145.15</c:v>
                </c:pt>
                <c:pt idx="8">
                  <c:v>148.46</c:v>
                </c:pt>
                <c:pt idx="9">
                  <c:v>146.6</c:v>
                </c:pt>
              </c:numCache>
            </c:numRef>
          </c:val>
          <c:extLst xmlns:c16r2="http://schemas.microsoft.com/office/drawing/2015/06/chart">
            <c:ext xmlns:c16="http://schemas.microsoft.com/office/drawing/2014/chart" uri="{C3380CC4-5D6E-409C-BE32-E72D297353CC}">
              <c16:uniqueId val="{0000000C-5A6B-4CAF-A76D-72D8BFB420CC}"/>
            </c:ext>
            <c:ext xmlns:c15="http://schemas.microsoft.com/office/drawing/2012/chart" uri="{02D57815-91ED-43cb-92C2-25804820EDAC}">
              <c15:datalabelsRange>
                <c15:f>Plan1!$B$2:$B$11</c15:f>
                <c15:dlblRangeCache>
                  <c:ptCount val="10"/>
                  <c:pt idx="0">
                    <c:v>27%</c:v>
                  </c:pt>
                  <c:pt idx="1">
                    <c:v>23%</c:v>
                  </c:pt>
                  <c:pt idx="2">
                    <c:v>17%</c:v>
                  </c:pt>
                  <c:pt idx="3">
                    <c:v>15%</c:v>
                  </c:pt>
                  <c:pt idx="4">
                    <c:v>14%</c:v>
                  </c:pt>
                  <c:pt idx="5">
                    <c:v>3%</c:v>
                  </c:pt>
                  <c:pt idx="6">
                    <c:v>2%</c:v>
                  </c:pt>
                  <c:pt idx="7">
                    <c:v>5%</c:v>
                  </c:pt>
                  <c:pt idx="8">
                    <c:v>2%</c:v>
                  </c:pt>
                  <c:pt idx="9">
                    <c:v>3%</c:v>
                  </c:pt>
                </c15:dlblRangeCache>
              </c15:datalabelsRange>
            </c:ext>
          </c:extLst>
        </c:ser>
        <c:ser>
          <c:idx val="2"/>
          <c:order val="2"/>
          <c:tx>
            <c:strRef>
              <c:f>Plan1!$D$1</c:f>
              <c:strCache>
                <c:ptCount val="1"/>
                <c:pt idx="0">
                  <c:v>CADERNETA DE POUPANÇA</c:v>
                </c:pt>
              </c:strCache>
            </c:strRef>
          </c:tx>
          <c:spPr>
            <a:solidFill>
              <a:srgbClr val="FE7537"/>
            </a:solidFill>
          </c:spPr>
          <c:invertIfNegative val="0"/>
          <c:dPt>
            <c:idx val="6"/>
            <c:invertIfNegative val="0"/>
            <c:bubble3D val="0"/>
            <c:extLst xmlns:c16r2="http://schemas.microsoft.com/office/drawing/2015/06/chart">
              <c:ext xmlns:c16="http://schemas.microsoft.com/office/drawing/2014/chart" uri="{C3380CC4-5D6E-409C-BE32-E72D297353CC}">
                <c16:uniqueId val="{0000000D-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Plan1!$D$2:$D$11</c:f>
              <c:numCache>
                <c:formatCode>0"%"</c:formatCode>
                <c:ptCount val="10"/>
                <c:pt idx="0">
                  <c:v>17.809999999999999</c:v>
                </c:pt>
                <c:pt idx="1">
                  <c:v>26.55</c:v>
                </c:pt>
                <c:pt idx="2">
                  <c:v>20.53</c:v>
                </c:pt>
                <c:pt idx="3">
                  <c:v>18.18</c:v>
                </c:pt>
                <c:pt idx="4">
                  <c:v>16.829999999999998</c:v>
                </c:pt>
                <c:pt idx="5">
                  <c:v>3.62</c:v>
                </c:pt>
                <c:pt idx="6">
                  <c:v>0</c:v>
                </c:pt>
                <c:pt idx="7">
                  <c:v>5.58</c:v>
                </c:pt>
                <c:pt idx="8">
                  <c:v>1.54</c:v>
                </c:pt>
                <c:pt idx="9">
                  <c:v>3.61</c:v>
                </c:pt>
              </c:numCache>
            </c:numRef>
          </c:val>
          <c:extLst xmlns:c16r2="http://schemas.microsoft.com/office/drawing/2015/06/chart">
            <c:ext xmlns:c16="http://schemas.microsoft.com/office/drawing/2014/chart" uri="{C3380CC4-5D6E-409C-BE32-E72D297353CC}">
              <c16:uniqueId val="{0000000E-5A6B-4CAF-A76D-72D8BFB420CC}"/>
            </c:ext>
          </c:extLst>
        </c:ser>
        <c:ser>
          <c:idx val="3"/>
          <c:order val="3"/>
          <c:tx>
            <c:strRef>
              <c:f>Plan1!$E$1</c:f>
              <c:strCache>
                <c:ptCount val="1"/>
                <c:pt idx="0">
                  <c:v>Conta</c:v>
                </c:pt>
              </c:strCache>
            </c:strRef>
          </c:tx>
          <c:spPr>
            <a:noFill/>
          </c:spPr>
          <c:invertIfNegative val="0"/>
          <c:dLbls>
            <c:dLbl>
              <c:idx val="0"/>
              <c:tx>
                <c:rich>
                  <a:bodyPr/>
                  <a:lstStyle/>
                  <a:p>
                    <a:fld id="{ED9E8CAC-A0BF-4195-91A5-68EA2445CD5C}"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F-C9B8-440F-9DC7-D660AE508A99}"/>
                </c:ext>
                <c:ext xmlns:c15="http://schemas.microsoft.com/office/drawing/2012/chart" uri="{CE6537A1-D6FC-4f65-9D91-7224C49458BB}">
                  <c15:dlblFieldTable/>
                  <c15:showDataLabelsRange val="1"/>
                </c:ext>
              </c:extLst>
            </c:dLbl>
            <c:dLbl>
              <c:idx val="1"/>
              <c:tx>
                <c:rich>
                  <a:bodyPr/>
                  <a:lstStyle/>
                  <a:p>
                    <a:fld id="{1D3921C8-B6A9-43B8-8080-B58E0EDE6DA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DDF0DDDD-E213-47D5-9703-FE71FFB6BA7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C7BDE336-7DBF-4E7F-BE4E-16A327EBFEC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4856589-24F6-4FE3-9422-BB45B645450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3B3DB1EC-5376-41B1-BADB-818474EA273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06654DB-A398-4313-BF08-D2A45731D80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3FA73A84-24B8-4272-8C87-4F86736AE44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9EF8A4F9-0744-4BC4-AE27-AC84C0545C1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FECF0FA-16B5-4C58-8A8C-B79F573E6BB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Plan1!$E$2:$E$11</c:f>
              <c:numCache>
                <c:formatCode>0</c:formatCode>
                <c:ptCount val="10"/>
                <c:pt idx="0">
                  <c:v>132.19</c:v>
                </c:pt>
                <c:pt idx="1">
                  <c:v>123.45</c:v>
                </c:pt>
                <c:pt idx="2">
                  <c:v>129.47</c:v>
                </c:pt>
                <c:pt idx="3">
                  <c:v>131.82</c:v>
                </c:pt>
                <c:pt idx="4">
                  <c:v>133.17000000000002</c:v>
                </c:pt>
                <c:pt idx="5">
                  <c:v>146.38</c:v>
                </c:pt>
                <c:pt idx="6">
                  <c:v>150</c:v>
                </c:pt>
                <c:pt idx="7">
                  <c:v>144.41999999999999</c:v>
                </c:pt>
                <c:pt idx="8">
                  <c:v>148.46</c:v>
                </c:pt>
                <c:pt idx="9">
                  <c:v>146.38999999999999</c:v>
                </c:pt>
              </c:numCache>
            </c:numRef>
          </c:val>
          <c:extLst xmlns:c16r2="http://schemas.microsoft.com/office/drawing/2015/06/chart">
            <c:ext xmlns:c16="http://schemas.microsoft.com/office/drawing/2014/chart" uri="{C3380CC4-5D6E-409C-BE32-E72D297353CC}">
              <c16:uniqueId val="{00000018-5A6B-4CAF-A76D-72D8BFB420CC}"/>
            </c:ext>
            <c:ext xmlns:c15="http://schemas.microsoft.com/office/drawing/2012/chart" uri="{02D57815-91ED-43cb-92C2-25804820EDAC}">
              <c15:datalabelsRange>
                <c15:f>Plan1!$D$2:$D$11</c15:f>
                <c15:dlblRangeCache>
                  <c:ptCount val="10"/>
                  <c:pt idx="0">
                    <c:v>18%</c:v>
                  </c:pt>
                  <c:pt idx="1">
                    <c:v>27%</c:v>
                  </c:pt>
                  <c:pt idx="2">
                    <c:v>21%</c:v>
                  </c:pt>
                  <c:pt idx="3">
                    <c:v>18%</c:v>
                  </c:pt>
                  <c:pt idx="4">
                    <c:v>17%</c:v>
                  </c:pt>
                  <c:pt idx="5">
                    <c:v>4%</c:v>
                  </c:pt>
                  <c:pt idx="6">
                    <c:v>0%</c:v>
                  </c:pt>
                  <c:pt idx="7">
                    <c:v>6%</c:v>
                  </c:pt>
                  <c:pt idx="8">
                    <c:v>2%</c:v>
                  </c:pt>
                  <c:pt idx="9">
                    <c:v>4%</c:v>
                  </c:pt>
                </c15:dlblRangeCache>
              </c15:datalabelsRange>
            </c:ext>
          </c:extLst>
        </c:ser>
        <c:ser>
          <c:idx val="4"/>
          <c:order val="4"/>
          <c:tx>
            <c:strRef>
              <c:f>Plan1!$F$1</c:f>
              <c:strCache>
                <c:ptCount val="1"/>
                <c:pt idx="0">
                  <c:v>TÍTULOS PRIVADOS</c:v>
                </c:pt>
              </c:strCache>
            </c:strRef>
          </c:tx>
          <c:spPr>
            <a:solidFill>
              <a:srgbClr val="FE7537"/>
            </a:solidFill>
          </c:spPr>
          <c:invertIfNegative val="0"/>
          <c:dPt>
            <c:idx val="6"/>
            <c:invertIfNegative val="0"/>
            <c:bubble3D val="0"/>
            <c:extLst xmlns:c16r2="http://schemas.microsoft.com/office/drawing/2015/06/chart">
              <c:ext xmlns:c16="http://schemas.microsoft.com/office/drawing/2014/chart" uri="{C3380CC4-5D6E-409C-BE32-E72D297353CC}">
                <c16:uniqueId val="{00000019-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Plan1!$F$2:$F$11</c:f>
              <c:numCache>
                <c:formatCode>0"%"</c:formatCode>
                <c:ptCount val="10"/>
                <c:pt idx="0">
                  <c:v>59.08</c:v>
                </c:pt>
                <c:pt idx="1">
                  <c:v>9.2799999999999994</c:v>
                </c:pt>
                <c:pt idx="2">
                  <c:v>20.27</c:v>
                </c:pt>
                <c:pt idx="3">
                  <c:v>14.16</c:v>
                </c:pt>
                <c:pt idx="4">
                  <c:v>0</c:v>
                </c:pt>
                <c:pt idx="5">
                  <c:v>0</c:v>
                </c:pt>
                <c:pt idx="6">
                  <c:v>0</c:v>
                </c:pt>
                <c:pt idx="7">
                  <c:v>0</c:v>
                </c:pt>
                <c:pt idx="8">
                  <c:v>5.82</c:v>
                </c:pt>
                <c:pt idx="9">
                  <c:v>0</c:v>
                </c:pt>
              </c:numCache>
            </c:numRef>
          </c:val>
          <c:extLst xmlns:c16r2="http://schemas.microsoft.com/office/drawing/2015/06/chart">
            <c:ext xmlns:c16="http://schemas.microsoft.com/office/drawing/2014/chart" uri="{C3380CC4-5D6E-409C-BE32-E72D297353CC}">
              <c16:uniqueId val="{0000001A-5A6B-4CAF-A76D-72D8BFB420CC}"/>
            </c:ext>
          </c:extLst>
        </c:ser>
        <c:ser>
          <c:idx val="5"/>
          <c:order val="5"/>
          <c:tx>
            <c:strRef>
              <c:f>Plan1!$G$1</c:f>
              <c:strCache>
                <c:ptCount val="1"/>
                <c:pt idx="0">
                  <c:v>Conta</c:v>
                </c:pt>
              </c:strCache>
            </c:strRef>
          </c:tx>
          <c:spPr>
            <a:noFill/>
          </c:spPr>
          <c:invertIfNegative val="0"/>
          <c:dLbls>
            <c:dLbl>
              <c:idx val="0"/>
              <c:tx>
                <c:rich>
                  <a:bodyPr/>
                  <a:lstStyle/>
                  <a:p>
                    <a:fld id="{E0ED9702-73AB-4DF4-A361-32CF98CAF692}"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A-7D23-461B-AB33-A8928B4B4A8D}"/>
                </c:ext>
                <c:ext xmlns:c15="http://schemas.microsoft.com/office/drawing/2012/chart" uri="{CE6537A1-D6FC-4f65-9D91-7224C49458BB}">
                  <c15:dlblFieldTable/>
                  <c15:showDataLabelsRange val="1"/>
                </c:ext>
              </c:extLst>
            </c:dLbl>
            <c:dLbl>
              <c:idx val="1"/>
              <c:tx>
                <c:rich>
                  <a:bodyPr/>
                  <a:lstStyle/>
                  <a:p>
                    <a:fld id="{71264928-01A5-4476-BC85-258B5183924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65DC2C55-E58F-42BB-AFDA-450C1D3CACF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CB92753D-D806-4EDA-954D-5EC293A3AB2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C3DEE76D-F1E3-456C-853C-CDCC9F3454B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DF50DF5E-EC28-48B5-A1BC-03533ABA6B8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D12C458B-1C69-4717-AB60-2C2DC566914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219F305-B4EE-42AA-B6BE-5BA7B6BD025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F7F47A50-651B-4B7C-8834-2B3CBE4D245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5B2B6F52-6C88-41CD-BC05-83A932149E6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Plan1!$G$2:$G$11</c:f>
              <c:numCache>
                <c:formatCode>0</c:formatCode>
                <c:ptCount val="10"/>
                <c:pt idx="0">
                  <c:v>90.92</c:v>
                </c:pt>
                <c:pt idx="1">
                  <c:v>140.72</c:v>
                </c:pt>
                <c:pt idx="2">
                  <c:v>129.72999999999999</c:v>
                </c:pt>
                <c:pt idx="3">
                  <c:v>135.84</c:v>
                </c:pt>
                <c:pt idx="4">
                  <c:v>150</c:v>
                </c:pt>
                <c:pt idx="5">
                  <c:v>150</c:v>
                </c:pt>
                <c:pt idx="6">
                  <c:v>150</c:v>
                </c:pt>
                <c:pt idx="7">
                  <c:v>150</c:v>
                </c:pt>
                <c:pt idx="8">
                  <c:v>144.18</c:v>
                </c:pt>
                <c:pt idx="9">
                  <c:v>150</c:v>
                </c:pt>
              </c:numCache>
            </c:numRef>
          </c:val>
          <c:extLst xmlns:c16r2="http://schemas.microsoft.com/office/drawing/2015/06/chart">
            <c:ext xmlns:c16="http://schemas.microsoft.com/office/drawing/2014/chart" uri="{C3380CC4-5D6E-409C-BE32-E72D297353CC}">
              <c16:uniqueId val="{00000024-5A6B-4CAF-A76D-72D8BFB420CC}"/>
            </c:ext>
            <c:ext xmlns:c15="http://schemas.microsoft.com/office/drawing/2012/chart" uri="{02D57815-91ED-43cb-92C2-25804820EDAC}">
              <c15:datalabelsRange>
                <c15:f>Plan1!$F$2:$F$11</c15:f>
                <c15:dlblRangeCache>
                  <c:ptCount val="10"/>
                  <c:pt idx="0">
                    <c:v>59%</c:v>
                  </c:pt>
                  <c:pt idx="1">
                    <c:v>9%</c:v>
                  </c:pt>
                  <c:pt idx="2">
                    <c:v>20%</c:v>
                  </c:pt>
                  <c:pt idx="3">
                    <c:v>14%</c:v>
                  </c:pt>
                  <c:pt idx="4">
                    <c:v>0%</c:v>
                  </c:pt>
                  <c:pt idx="5">
                    <c:v>0%</c:v>
                  </c:pt>
                  <c:pt idx="6">
                    <c:v>0%</c:v>
                  </c:pt>
                  <c:pt idx="7">
                    <c:v>0%</c:v>
                  </c:pt>
                  <c:pt idx="8">
                    <c:v>6%</c:v>
                  </c:pt>
                  <c:pt idx="9">
                    <c:v>0%</c:v>
                  </c:pt>
                </c15:dlblRangeCache>
              </c15:datalabelsRange>
            </c:ext>
          </c:extLst>
        </c:ser>
        <c:ser>
          <c:idx val="6"/>
          <c:order val="6"/>
          <c:tx>
            <c:strRef>
              <c:f>Plan1!$H$1</c:f>
              <c:strCache>
                <c:ptCount val="1"/>
                <c:pt idx="0">
                  <c:v>MOEDAS DIGITAIS</c:v>
                </c:pt>
              </c:strCache>
            </c:strRef>
          </c:tx>
          <c:spPr>
            <a:solidFill>
              <a:srgbClr val="FE7537"/>
            </a:solidFill>
          </c:spPr>
          <c:invertIfNegative val="0"/>
          <c:dPt>
            <c:idx val="6"/>
            <c:invertIfNegative val="0"/>
            <c:bubble3D val="0"/>
            <c:extLst xmlns:c16r2="http://schemas.microsoft.com/office/drawing/2015/06/chart">
              <c:ext xmlns:c16="http://schemas.microsoft.com/office/drawing/2014/chart" uri="{C3380CC4-5D6E-409C-BE32-E72D297353CC}">
                <c16:uniqueId val="{00000025-5A6B-4CAF-A76D-72D8BFB420CC}"/>
              </c:ext>
            </c:extLst>
          </c:dPt>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Plan1!$H$2:$H$11</c:f>
              <c:numCache>
                <c:formatCode>0"%"</c:formatCode>
                <c:ptCount val="10"/>
                <c:pt idx="0">
                  <c:v>61.91</c:v>
                </c:pt>
                <c:pt idx="1">
                  <c:v>6.92</c:v>
                </c:pt>
                <c:pt idx="2">
                  <c:v>5.1100000000000003</c:v>
                </c:pt>
                <c:pt idx="3">
                  <c:v>0</c:v>
                </c:pt>
                <c:pt idx="4">
                  <c:v>0</c:v>
                </c:pt>
                <c:pt idx="5">
                  <c:v>0</c:v>
                </c:pt>
                <c:pt idx="6">
                  <c:v>19.11</c:v>
                </c:pt>
                <c:pt idx="7">
                  <c:v>0</c:v>
                </c:pt>
                <c:pt idx="8">
                  <c:v>2.42</c:v>
                </c:pt>
                <c:pt idx="9">
                  <c:v>3</c:v>
                </c:pt>
              </c:numCache>
            </c:numRef>
          </c:val>
          <c:extLst xmlns:c16r2="http://schemas.microsoft.com/office/drawing/2015/06/chart">
            <c:ext xmlns:c16="http://schemas.microsoft.com/office/drawing/2014/chart" uri="{C3380CC4-5D6E-409C-BE32-E72D297353CC}">
              <c16:uniqueId val="{00000026-5A6B-4CAF-A76D-72D8BFB420CC}"/>
            </c:ext>
          </c:extLst>
        </c:ser>
        <c:ser>
          <c:idx val="7"/>
          <c:order val="7"/>
          <c:tx>
            <c:strRef>
              <c:f>Plan1!$I$1</c:f>
              <c:strCache>
                <c:ptCount val="1"/>
                <c:pt idx="0">
                  <c:v>Conta</c:v>
                </c:pt>
              </c:strCache>
            </c:strRef>
          </c:tx>
          <c:spPr>
            <a:noFill/>
          </c:spPr>
          <c:invertIfNegative val="0"/>
          <c:dLbls>
            <c:dLbl>
              <c:idx val="0"/>
              <c:tx>
                <c:rich>
                  <a:bodyPr/>
                  <a:lstStyle/>
                  <a:p>
                    <a:fld id="{DEE97792-F43E-42DC-AFFC-E05C161F0BE8}"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29-C9B8-440F-9DC7-D660AE508A99}"/>
                </c:ext>
                <c:ext xmlns:c15="http://schemas.microsoft.com/office/drawing/2012/chart" uri="{CE6537A1-D6FC-4f65-9D91-7224C49458BB}">
                  <c15:dlblFieldTable/>
                  <c15:showDataLabelsRange val="1"/>
                </c:ext>
              </c:extLst>
            </c:dLbl>
            <c:dLbl>
              <c:idx val="1"/>
              <c:tx>
                <c:rich>
                  <a:bodyPr/>
                  <a:lstStyle/>
                  <a:p>
                    <a:fld id="{7EF035E5-D2C9-4EEF-9DFF-1A5C510773D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92AD241F-CC5A-4B4B-B32F-1F77FC196BD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53ECC61-A79F-4372-A00E-C77600DF76F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DBD4E914-2BEE-4601-925A-72EBF2F56E0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87FEB2F-09F2-4543-BBD6-40E2F245609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8C8ADA62-E21E-48A5-A91D-E03487E6A58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BB3C3011-94C6-4C0E-AC20-D696B669266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FDA5856D-2161-41B9-B055-4F025E3D435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24193531-83F6-46DC-B55F-AF6740A1465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Plan1!$I$2:$I$11</c:f>
              <c:numCache>
                <c:formatCode>0</c:formatCode>
                <c:ptCount val="10"/>
                <c:pt idx="0">
                  <c:v>88.09</c:v>
                </c:pt>
                <c:pt idx="1">
                  <c:v>143.08000000000001</c:v>
                </c:pt>
                <c:pt idx="2">
                  <c:v>144.88999999999999</c:v>
                </c:pt>
                <c:pt idx="3">
                  <c:v>150</c:v>
                </c:pt>
                <c:pt idx="4">
                  <c:v>150</c:v>
                </c:pt>
                <c:pt idx="5">
                  <c:v>150</c:v>
                </c:pt>
                <c:pt idx="6">
                  <c:v>130.88999999999999</c:v>
                </c:pt>
                <c:pt idx="7">
                  <c:v>150</c:v>
                </c:pt>
                <c:pt idx="8">
                  <c:v>147.58000000000001</c:v>
                </c:pt>
                <c:pt idx="9">
                  <c:v>147</c:v>
                </c:pt>
              </c:numCache>
            </c:numRef>
          </c:val>
          <c:extLst xmlns:c16r2="http://schemas.microsoft.com/office/drawing/2015/06/chart">
            <c:ext xmlns:c16="http://schemas.microsoft.com/office/drawing/2014/chart" uri="{C3380CC4-5D6E-409C-BE32-E72D297353CC}">
              <c16:uniqueId val="{00000030-5A6B-4CAF-A76D-72D8BFB420CC}"/>
            </c:ext>
            <c:ext xmlns:c15="http://schemas.microsoft.com/office/drawing/2012/chart" uri="{02D57815-91ED-43cb-92C2-25804820EDAC}">
              <c15:datalabelsRange>
                <c15:f>Plan1!$H$2:$H$11</c15:f>
                <c15:dlblRangeCache>
                  <c:ptCount val="10"/>
                  <c:pt idx="0">
                    <c:v>62%</c:v>
                  </c:pt>
                  <c:pt idx="1">
                    <c:v>7%</c:v>
                  </c:pt>
                  <c:pt idx="2">
                    <c:v>5%</c:v>
                  </c:pt>
                  <c:pt idx="3">
                    <c:v>0%</c:v>
                  </c:pt>
                  <c:pt idx="4">
                    <c:v>0%</c:v>
                  </c:pt>
                  <c:pt idx="5">
                    <c:v>0%</c:v>
                  </c:pt>
                  <c:pt idx="6">
                    <c:v>19%</c:v>
                  </c:pt>
                  <c:pt idx="7">
                    <c:v>0%</c:v>
                  </c:pt>
                  <c:pt idx="8">
                    <c:v>2%</c:v>
                  </c:pt>
                  <c:pt idx="9">
                    <c:v>3%</c:v>
                  </c:pt>
                </c15:dlblRangeCache>
              </c15:datalabelsRange>
            </c:ext>
          </c:extLst>
        </c:ser>
        <c:ser>
          <c:idx val="8"/>
          <c:order val="8"/>
          <c:tx>
            <c:strRef>
              <c:f>Plan1!$J$1</c:f>
              <c:strCache>
                <c:ptCount val="1"/>
                <c:pt idx="0">
                  <c:v>FUNDOS DE INVESTIMENTOS</c:v>
                </c:pt>
              </c:strCache>
            </c:strRef>
          </c:tx>
          <c:spPr>
            <a:solidFill>
              <a:srgbClr val="FE7537"/>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Plan1!$J$2:$J$11</c:f>
              <c:numCache>
                <c:formatCode>0"%"</c:formatCode>
                <c:ptCount val="10"/>
                <c:pt idx="0">
                  <c:v>29.74</c:v>
                </c:pt>
                <c:pt idx="1">
                  <c:v>16.670000000000002</c:v>
                </c:pt>
                <c:pt idx="2">
                  <c:v>6.41</c:v>
                </c:pt>
                <c:pt idx="3">
                  <c:v>9.67</c:v>
                </c:pt>
                <c:pt idx="4">
                  <c:v>4.46</c:v>
                </c:pt>
                <c:pt idx="5">
                  <c:v>10.119999999999999</c:v>
                </c:pt>
                <c:pt idx="6">
                  <c:v>7</c:v>
                </c:pt>
                <c:pt idx="7">
                  <c:v>5.85</c:v>
                </c:pt>
                <c:pt idx="8">
                  <c:v>0</c:v>
                </c:pt>
                <c:pt idx="9">
                  <c:v>3.86</c:v>
                </c:pt>
              </c:numCache>
            </c:numRef>
          </c:val>
          <c:extLst xmlns:c16r2="http://schemas.microsoft.com/office/drawing/2015/06/chart">
            <c:ext xmlns:c16="http://schemas.microsoft.com/office/drawing/2014/chart" uri="{C3380CC4-5D6E-409C-BE32-E72D297353CC}">
              <c16:uniqueId val="{00000031-5A6B-4CAF-A76D-72D8BFB420CC}"/>
            </c:ext>
          </c:extLst>
        </c:ser>
        <c:ser>
          <c:idx val="9"/>
          <c:order val="9"/>
          <c:tx>
            <c:strRef>
              <c:f>Plan1!$K$1</c:f>
              <c:strCache>
                <c:ptCount val="1"/>
              </c:strCache>
            </c:strRef>
          </c:tx>
          <c:spPr>
            <a:noFill/>
          </c:spPr>
          <c:invertIfNegative val="0"/>
          <c:dLbls>
            <c:dLbl>
              <c:idx val="0"/>
              <c:tx>
                <c:rich>
                  <a:bodyPr/>
                  <a:lstStyle/>
                  <a:p>
                    <a:fld id="{623CB98D-4361-4DF0-8B03-C4A3DA519D1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35-C9B8-440F-9DC7-D660AE508A99}"/>
                </c:ext>
                <c:ext xmlns:c15="http://schemas.microsoft.com/office/drawing/2012/chart" uri="{CE6537A1-D6FC-4f65-9D91-7224C49458BB}">
                  <c15:dlblFieldTable/>
                  <c15:showDataLabelsRange val="1"/>
                </c:ext>
              </c:extLst>
            </c:dLbl>
            <c:dLbl>
              <c:idx val="1"/>
              <c:tx>
                <c:rich>
                  <a:bodyPr/>
                  <a:lstStyle/>
                  <a:p>
                    <a:fld id="{5F9DC018-0AA0-4176-AA93-E5FD2B0C13F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03764EC3-BF5A-4D3F-8263-C4622087924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5BC9AC00-04A9-4C2B-9551-FDB95128AC4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51D12179-6937-4589-8713-871F3EF5164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78F2EDC6-03C7-40F4-8A61-249CAB690BF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77C16666-A085-43F4-8BA4-6171143E8E7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9405D37-CA28-4BEF-A3F0-182C07F0DBC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AE2D0D45-7210-46B1-B1A7-267435707A3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77C4B615-8B81-420E-95DA-ED830BF233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Plan1!$K$2:$K$11</c:f>
              <c:numCache>
                <c:formatCode>0</c:formatCode>
                <c:ptCount val="10"/>
                <c:pt idx="0">
                  <c:v>120.26</c:v>
                </c:pt>
                <c:pt idx="1">
                  <c:v>133.32999999999998</c:v>
                </c:pt>
                <c:pt idx="2">
                  <c:v>143.59</c:v>
                </c:pt>
                <c:pt idx="3">
                  <c:v>140.33000000000001</c:v>
                </c:pt>
                <c:pt idx="4">
                  <c:v>145.54</c:v>
                </c:pt>
                <c:pt idx="5">
                  <c:v>139.88</c:v>
                </c:pt>
                <c:pt idx="6">
                  <c:v>143</c:v>
                </c:pt>
                <c:pt idx="7">
                  <c:v>144.15</c:v>
                </c:pt>
                <c:pt idx="8">
                  <c:v>150</c:v>
                </c:pt>
                <c:pt idx="9">
                  <c:v>146.13999999999999</c:v>
                </c:pt>
              </c:numCache>
            </c:numRef>
          </c:val>
          <c:extLst xmlns:c16r2="http://schemas.microsoft.com/office/drawing/2015/06/chart">
            <c:ext xmlns:c16="http://schemas.microsoft.com/office/drawing/2014/chart" uri="{C3380CC4-5D6E-409C-BE32-E72D297353CC}">
              <c16:uniqueId val="{0000003B-5A6B-4CAF-A76D-72D8BFB420CC}"/>
            </c:ext>
            <c:ext xmlns:c15="http://schemas.microsoft.com/office/drawing/2012/chart" uri="{02D57815-91ED-43cb-92C2-25804820EDAC}">
              <c15:datalabelsRange>
                <c15:f>Plan1!$J$2:$J$11</c15:f>
                <c15:dlblRangeCache>
                  <c:ptCount val="10"/>
                  <c:pt idx="0">
                    <c:v>30%</c:v>
                  </c:pt>
                  <c:pt idx="1">
                    <c:v>17%</c:v>
                  </c:pt>
                  <c:pt idx="2">
                    <c:v>6%</c:v>
                  </c:pt>
                  <c:pt idx="3">
                    <c:v>10%</c:v>
                  </c:pt>
                  <c:pt idx="4">
                    <c:v>4%</c:v>
                  </c:pt>
                  <c:pt idx="5">
                    <c:v>10%</c:v>
                  </c:pt>
                  <c:pt idx="6">
                    <c:v>7%</c:v>
                  </c:pt>
                  <c:pt idx="7">
                    <c:v>6%</c:v>
                  </c:pt>
                  <c:pt idx="8">
                    <c:v>0%</c:v>
                  </c:pt>
                  <c:pt idx="9">
                    <c:v>4%</c:v>
                  </c:pt>
                </c15:dlblRangeCache>
              </c15:datalabelsRange>
            </c:ext>
          </c:extLst>
        </c:ser>
        <c:ser>
          <c:idx val="10"/>
          <c:order val="10"/>
          <c:tx>
            <c:strRef>
              <c:f>Plan1!$L$1</c:f>
              <c:strCache>
                <c:ptCount val="1"/>
                <c:pt idx="0">
                  <c:v>AÇÕES NA BOLSA DE VALORES</c:v>
                </c:pt>
              </c:strCache>
            </c:strRef>
          </c:tx>
          <c:spPr>
            <a:solidFill>
              <a:srgbClr val="FE7537"/>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Plan1!$L$2:$L$11</c:f>
              <c:numCache>
                <c:formatCode>0"%"</c:formatCode>
                <c:ptCount val="10"/>
                <c:pt idx="0">
                  <c:v>41.75</c:v>
                </c:pt>
                <c:pt idx="1">
                  <c:v>11.92</c:v>
                </c:pt>
                <c:pt idx="2">
                  <c:v>10.220000000000001</c:v>
                </c:pt>
                <c:pt idx="3">
                  <c:v>16.62</c:v>
                </c:pt>
                <c:pt idx="4">
                  <c:v>23.97</c:v>
                </c:pt>
                <c:pt idx="5">
                  <c:v>0</c:v>
                </c:pt>
                <c:pt idx="6">
                  <c:v>0</c:v>
                </c:pt>
                <c:pt idx="7">
                  <c:v>5.81</c:v>
                </c:pt>
                <c:pt idx="8">
                  <c:v>0</c:v>
                </c:pt>
                <c:pt idx="9">
                  <c:v>0</c:v>
                </c:pt>
              </c:numCache>
            </c:numRef>
          </c:val>
          <c:extLst xmlns:c16r2="http://schemas.microsoft.com/office/drawing/2015/06/chart">
            <c:ext xmlns:c16="http://schemas.microsoft.com/office/drawing/2014/chart" uri="{C3380CC4-5D6E-409C-BE32-E72D297353CC}">
              <c16:uniqueId val="{0000003C-5A6B-4CAF-A76D-72D8BFB420CC}"/>
            </c:ext>
          </c:extLst>
        </c:ser>
        <c:ser>
          <c:idx val="11"/>
          <c:order val="11"/>
          <c:tx>
            <c:strRef>
              <c:f>Plan1!$M$1</c:f>
              <c:strCache>
                <c:ptCount val="1"/>
              </c:strCache>
            </c:strRef>
          </c:tx>
          <c:spPr>
            <a:noFill/>
          </c:spPr>
          <c:invertIfNegative val="0"/>
          <c:dLbls>
            <c:dLbl>
              <c:idx val="0"/>
              <c:tx>
                <c:rich>
                  <a:bodyPr/>
                  <a:lstStyle/>
                  <a:p>
                    <a:fld id="{68176252-AB8E-4214-A910-D9DD92A6289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835B9ECE-FB38-41E7-9304-8D36A4AEA23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D2DB8FAB-97AE-4235-BA25-65B96FE78DD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7A716DE8-5FD9-40EF-ACD9-D7079CC2341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A071C9F-53BE-47FC-8E7F-41C1B485BCF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3AE44438-E556-432D-89D7-45965C6231A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5B2A3535-1E7B-4D5A-99A9-6BF2A12988D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17A7AE7D-1A55-4968-AB66-A1C776F62CC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8813E783-C546-4B8B-B469-5DA42928D09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17BD30E-016B-4C0A-A6C5-C2B174C1CE2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Plan1!$M$2:$M$11</c:f>
              <c:numCache>
                <c:formatCode>0</c:formatCode>
                <c:ptCount val="10"/>
                <c:pt idx="0">
                  <c:v>108.25</c:v>
                </c:pt>
                <c:pt idx="1">
                  <c:v>138.08000000000001</c:v>
                </c:pt>
                <c:pt idx="2">
                  <c:v>139.78</c:v>
                </c:pt>
                <c:pt idx="3">
                  <c:v>133.38</c:v>
                </c:pt>
                <c:pt idx="4">
                  <c:v>126.03</c:v>
                </c:pt>
                <c:pt idx="5">
                  <c:v>150</c:v>
                </c:pt>
                <c:pt idx="6">
                  <c:v>150</c:v>
                </c:pt>
                <c:pt idx="7">
                  <c:v>144.19</c:v>
                </c:pt>
                <c:pt idx="8">
                  <c:v>150</c:v>
                </c:pt>
                <c:pt idx="9">
                  <c:v>150</c:v>
                </c:pt>
              </c:numCache>
            </c:numRef>
          </c:val>
          <c:extLst xmlns:c16r2="http://schemas.microsoft.com/office/drawing/2015/06/chart">
            <c:ext xmlns:c16="http://schemas.microsoft.com/office/drawing/2014/chart" uri="{C3380CC4-5D6E-409C-BE32-E72D297353CC}">
              <c16:uniqueId val="{00000046-5A6B-4CAF-A76D-72D8BFB420CC}"/>
            </c:ext>
            <c:ext xmlns:c15="http://schemas.microsoft.com/office/drawing/2012/chart" uri="{02D57815-91ED-43cb-92C2-25804820EDAC}">
              <c15:datalabelsRange>
                <c15:f>Plan1!$L$2:$L$11</c15:f>
                <c15:dlblRangeCache>
                  <c:ptCount val="10"/>
                  <c:pt idx="0">
                    <c:v>42%</c:v>
                  </c:pt>
                  <c:pt idx="1">
                    <c:v>12%</c:v>
                  </c:pt>
                  <c:pt idx="2">
                    <c:v>10%</c:v>
                  </c:pt>
                  <c:pt idx="3">
                    <c:v>17%</c:v>
                  </c:pt>
                  <c:pt idx="4">
                    <c:v>24%</c:v>
                  </c:pt>
                  <c:pt idx="5">
                    <c:v>0%</c:v>
                  </c:pt>
                  <c:pt idx="6">
                    <c:v>0%</c:v>
                  </c:pt>
                  <c:pt idx="7">
                    <c:v>6%</c:v>
                  </c:pt>
                  <c:pt idx="8">
                    <c:v>0%</c:v>
                  </c:pt>
                  <c:pt idx="9">
                    <c:v>0%</c:v>
                  </c:pt>
                </c15:dlblRangeCache>
              </c15:datalabelsRange>
            </c:ext>
          </c:extLst>
        </c:ser>
        <c:ser>
          <c:idx val="12"/>
          <c:order val="12"/>
          <c:tx>
            <c:strRef>
              <c:f>Plan1!$N$1</c:f>
              <c:strCache>
                <c:ptCount val="1"/>
                <c:pt idx="0">
                  <c:v>TÍTULOS PÚBLICOS</c:v>
                </c:pt>
              </c:strCache>
            </c:strRef>
          </c:tx>
          <c:spPr>
            <a:solidFill>
              <a:srgbClr val="FE7537"/>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Plan1!$N$2:$N$11</c:f>
              <c:numCache>
                <c:formatCode>0"%"</c:formatCode>
                <c:ptCount val="10"/>
                <c:pt idx="0">
                  <c:v>47.81</c:v>
                </c:pt>
                <c:pt idx="1">
                  <c:v>46.09</c:v>
                </c:pt>
                <c:pt idx="2">
                  <c:v>0</c:v>
                </c:pt>
                <c:pt idx="3">
                  <c:v>0</c:v>
                </c:pt>
                <c:pt idx="4">
                  <c:v>0</c:v>
                </c:pt>
                <c:pt idx="5">
                  <c:v>0</c:v>
                </c:pt>
                <c:pt idx="6">
                  <c:v>0</c:v>
                </c:pt>
                <c:pt idx="7">
                  <c:v>11.66</c:v>
                </c:pt>
                <c:pt idx="8">
                  <c:v>0</c:v>
                </c:pt>
                <c:pt idx="9">
                  <c:v>0</c:v>
                </c:pt>
              </c:numCache>
            </c:numRef>
          </c:val>
          <c:extLst xmlns:c16r2="http://schemas.microsoft.com/office/drawing/2015/06/chart">
            <c:ext xmlns:c16="http://schemas.microsoft.com/office/drawing/2014/chart" uri="{C3380CC4-5D6E-409C-BE32-E72D297353CC}">
              <c16:uniqueId val="{00000047-5A6B-4CAF-A76D-72D8BFB420CC}"/>
            </c:ext>
          </c:extLst>
        </c:ser>
        <c:ser>
          <c:idx val="13"/>
          <c:order val="13"/>
          <c:tx>
            <c:strRef>
              <c:f>Plan1!$O$1</c:f>
              <c:strCache>
                <c:ptCount val="1"/>
              </c:strCache>
            </c:strRef>
          </c:tx>
          <c:spPr>
            <a:noFill/>
          </c:spPr>
          <c:invertIfNegative val="0"/>
          <c:dLbls>
            <c:dLbl>
              <c:idx val="0"/>
              <c:tx>
                <c:rich>
                  <a:bodyPr/>
                  <a:lstStyle/>
                  <a:p>
                    <a:fld id="{1EBBAF0D-C209-453A-9747-272B7732256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D2E295CA-9FB3-4D85-AD0B-D383A88A13D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46BAF171-7C20-4239-86B7-19600E2F534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CFEF87D1-818C-4BFB-977C-6CC40EF602A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03E0A3B3-7A54-4E47-9BBD-32E1F3DE2E9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7EFB0B3-9819-4B62-9679-94B44AB0713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2D82E844-A3D2-4DBA-818C-BB19627A3E5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A42793C0-E26C-420B-8767-2CC5F4DD3A6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EA1092D2-ED07-4967-A7D5-3F4EA0BC9AB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73A648EA-4EFD-46B0-B39F-A79F753FA67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Plan1!$O$2:$O$11</c:f>
              <c:numCache>
                <c:formatCode>0</c:formatCode>
                <c:ptCount val="10"/>
                <c:pt idx="0">
                  <c:v>102.19</c:v>
                </c:pt>
                <c:pt idx="1">
                  <c:v>103.91</c:v>
                </c:pt>
                <c:pt idx="2">
                  <c:v>150</c:v>
                </c:pt>
                <c:pt idx="3">
                  <c:v>150</c:v>
                </c:pt>
                <c:pt idx="4">
                  <c:v>150</c:v>
                </c:pt>
                <c:pt idx="5">
                  <c:v>150</c:v>
                </c:pt>
                <c:pt idx="6">
                  <c:v>150</c:v>
                </c:pt>
                <c:pt idx="7">
                  <c:v>138.34</c:v>
                </c:pt>
                <c:pt idx="8">
                  <c:v>150</c:v>
                </c:pt>
                <c:pt idx="9">
                  <c:v>150</c:v>
                </c:pt>
              </c:numCache>
            </c:numRef>
          </c:val>
          <c:extLst xmlns:c16r2="http://schemas.microsoft.com/office/drawing/2015/06/chart">
            <c:ext xmlns:c16="http://schemas.microsoft.com/office/drawing/2014/chart" uri="{C3380CC4-5D6E-409C-BE32-E72D297353CC}">
              <c16:uniqueId val="{00000051-5A6B-4CAF-A76D-72D8BFB420CC}"/>
            </c:ext>
            <c:ext xmlns:c15="http://schemas.microsoft.com/office/drawing/2012/chart" uri="{02D57815-91ED-43cb-92C2-25804820EDAC}">
              <c15:datalabelsRange>
                <c15:f>Plan1!$N$2:$N$11</c15:f>
                <c15:dlblRangeCache>
                  <c:ptCount val="10"/>
                  <c:pt idx="0">
                    <c:v>48%</c:v>
                  </c:pt>
                  <c:pt idx="1">
                    <c:v>46%</c:v>
                  </c:pt>
                  <c:pt idx="2">
                    <c:v>0%</c:v>
                  </c:pt>
                  <c:pt idx="3">
                    <c:v>0%</c:v>
                  </c:pt>
                  <c:pt idx="4">
                    <c:v>0%</c:v>
                  </c:pt>
                  <c:pt idx="5">
                    <c:v>0%</c:v>
                  </c:pt>
                  <c:pt idx="6">
                    <c:v>0%</c:v>
                  </c:pt>
                  <c:pt idx="7">
                    <c:v>12%</c:v>
                  </c:pt>
                  <c:pt idx="8">
                    <c:v>0%</c:v>
                  </c:pt>
                  <c:pt idx="9">
                    <c:v>0%</c:v>
                  </c:pt>
                </c15:dlblRangeCache>
              </c15:datalabelsRange>
            </c:ext>
          </c:extLst>
        </c:ser>
        <c:ser>
          <c:idx val="14"/>
          <c:order val="14"/>
          <c:tx>
            <c:strRef>
              <c:f>Plan1!$P$1</c:f>
              <c:strCache>
                <c:ptCount val="1"/>
                <c:pt idx="0">
                  <c:v>PLANO DE PREVIDÊNCIA PRIVADA</c:v>
                </c:pt>
              </c:strCache>
            </c:strRef>
          </c:tx>
          <c:spPr>
            <a:solidFill>
              <a:srgbClr val="FE7537"/>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Plan1!$P$2:$P$11</c:f>
              <c:numCache>
                <c:formatCode>0"%"</c:formatCode>
                <c:ptCount val="10"/>
                <c:pt idx="0">
                  <c:v>32.68</c:v>
                </c:pt>
                <c:pt idx="1">
                  <c:v>17.829999999999998</c:v>
                </c:pt>
                <c:pt idx="2">
                  <c:v>0</c:v>
                </c:pt>
                <c:pt idx="3">
                  <c:v>0</c:v>
                </c:pt>
                <c:pt idx="4">
                  <c:v>18.920000000000002</c:v>
                </c:pt>
                <c:pt idx="5">
                  <c:v>0</c:v>
                </c:pt>
                <c:pt idx="6">
                  <c:v>0</c:v>
                </c:pt>
                <c:pt idx="7">
                  <c:v>0</c:v>
                </c:pt>
                <c:pt idx="8">
                  <c:v>0</c:v>
                </c:pt>
                <c:pt idx="9">
                  <c:v>15.22</c:v>
                </c:pt>
              </c:numCache>
            </c:numRef>
          </c:val>
          <c:extLst xmlns:c16r2="http://schemas.microsoft.com/office/drawing/2015/06/chart">
            <c:ext xmlns:c16="http://schemas.microsoft.com/office/drawing/2014/chart" uri="{C3380CC4-5D6E-409C-BE32-E72D297353CC}">
              <c16:uniqueId val="{00000052-5A6B-4CAF-A76D-72D8BFB420CC}"/>
            </c:ext>
          </c:extLst>
        </c:ser>
        <c:ser>
          <c:idx val="15"/>
          <c:order val="15"/>
          <c:tx>
            <c:strRef>
              <c:f>Plan1!$Q$1</c:f>
              <c:strCache>
                <c:ptCount val="1"/>
              </c:strCache>
            </c:strRef>
          </c:tx>
          <c:spPr>
            <a:noFill/>
          </c:spPr>
          <c:invertIfNegative val="0"/>
          <c:dLbls>
            <c:dLbl>
              <c:idx val="0"/>
              <c:tx>
                <c:rich>
                  <a:bodyPr/>
                  <a:lstStyle/>
                  <a:p>
                    <a:fld id="{0D9074A8-6106-465C-9F97-CA63F2FC76C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357AF0B3-135E-42F5-85B2-525A688714C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335CE255-03CA-4B60-A643-08F408D0866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9746EFEC-7CFF-4BB2-A38D-B3A88CED7C5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6E81930E-2397-4C9D-9B4C-C7D88FBE44E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BFCD30A-509D-4F8F-B090-374E8EE280D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0C5A0C9A-8F39-4B57-9F3C-AEA4598C248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F5678DA4-BEB8-46A6-82F3-0201B909EE5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6BE05C4C-D446-48E9-B934-D332868B8A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941F1749-D8EE-4283-86ED-55EB6556BF2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Plan1!$Q$2:$Q$11</c:f>
              <c:numCache>
                <c:formatCode>0</c:formatCode>
                <c:ptCount val="10"/>
                <c:pt idx="0">
                  <c:v>117.32</c:v>
                </c:pt>
                <c:pt idx="1">
                  <c:v>132.17000000000002</c:v>
                </c:pt>
                <c:pt idx="2">
                  <c:v>150</c:v>
                </c:pt>
                <c:pt idx="3">
                  <c:v>150</c:v>
                </c:pt>
                <c:pt idx="4">
                  <c:v>131.07999999999998</c:v>
                </c:pt>
                <c:pt idx="5">
                  <c:v>150</c:v>
                </c:pt>
                <c:pt idx="6">
                  <c:v>150</c:v>
                </c:pt>
                <c:pt idx="7">
                  <c:v>150</c:v>
                </c:pt>
                <c:pt idx="8">
                  <c:v>150</c:v>
                </c:pt>
                <c:pt idx="9">
                  <c:v>134.78</c:v>
                </c:pt>
              </c:numCache>
            </c:numRef>
          </c:val>
          <c:extLst xmlns:c16r2="http://schemas.microsoft.com/office/drawing/2015/06/chart">
            <c:ext xmlns:c16="http://schemas.microsoft.com/office/drawing/2014/chart" uri="{C3380CC4-5D6E-409C-BE32-E72D297353CC}">
              <c16:uniqueId val="{0000005C-5A6B-4CAF-A76D-72D8BFB420CC}"/>
            </c:ext>
            <c:ext xmlns:c15="http://schemas.microsoft.com/office/drawing/2012/chart" uri="{02D57815-91ED-43cb-92C2-25804820EDAC}">
              <c15:datalabelsRange>
                <c15:f>Plan1!$P$2:$P$11</c15:f>
                <c15:dlblRangeCache>
                  <c:ptCount val="10"/>
                  <c:pt idx="0">
                    <c:v>33%</c:v>
                  </c:pt>
                  <c:pt idx="1">
                    <c:v>18%</c:v>
                  </c:pt>
                  <c:pt idx="2">
                    <c:v>0%</c:v>
                  </c:pt>
                  <c:pt idx="3">
                    <c:v>0%</c:v>
                  </c:pt>
                  <c:pt idx="4">
                    <c:v>19%</c:v>
                  </c:pt>
                  <c:pt idx="5">
                    <c:v>0%</c:v>
                  </c:pt>
                  <c:pt idx="6">
                    <c:v>0%</c:v>
                  </c:pt>
                  <c:pt idx="7">
                    <c:v>0%</c:v>
                  </c:pt>
                  <c:pt idx="8">
                    <c:v>0%</c:v>
                  </c:pt>
                  <c:pt idx="9">
                    <c:v>15%</c:v>
                  </c:pt>
                </c15:dlblRangeCache>
              </c15:datalabelsRange>
            </c:ext>
          </c:extLst>
        </c:ser>
        <c:ser>
          <c:idx val="16"/>
          <c:order val="16"/>
          <c:tx>
            <c:strRef>
              <c:f>Plan1!$R$1</c:f>
              <c:strCache>
                <c:ptCount val="1"/>
                <c:pt idx="0">
                  <c:v>MOEDAS ESTRANGEIRAS</c:v>
                </c:pt>
              </c:strCache>
            </c:strRef>
          </c:tx>
          <c:spPr>
            <a:solidFill>
              <a:srgbClr val="FE7537"/>
            </a:solidFill>
          </c:spPr>
          <c:invertIfNegative val="0"/>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Plan1!$R$2:$R$11</c:f>
              <c:numCache>
                <c:formatCode>0"%"</c:formatCode>
                <c:ptCount val="10"/>
                <c:pt idx="0">
                  <c:v>100</c:v>
                </c:pt>
                <c:pt idx="1">
                  <c:v>0</c:v>
                </c:pt>
                <c:pt idx="2">
                  <c:v>0</c:v>
                </c:pt>
                <c:pt idx="3">
                  <c:v>0</c:v>
                </c:pt>
                <c:pt idx="4">
                  <c:v>0</c:v>
                </c:pt>
                <c:pt idx="5">
                  <c:v>0</c:v>
                </c:pt>
                <c:pt idx="6">
                  <c:v>0</c:v>
                </c:pt>
                <c:pt idx="7">
                  <c:v>0</c:v>
                </c:pt>
                <c:pt idx="8">
                  <c:v>0</c:v>
                </c:pt>
                <c:pt idx="9">
                  <c:v>0</c:v>
                </c:pt>
              </c:numCache>
            </c:numRef>
          </c:val>
          <c:extLst xmlns:c16r2="http://schemas.microsoft.com/office/drawing/2015/06/chart">
            <c:ext xmlns:c16="http://schemas.microsoft.com/office/drawing/2014/chart" uri="{C3380CC4-5D6E-409C-BE32-E72D297353CC}">
              <c16:uniqueId val="{0000005D-5A6B-4CAF-A76D-72D8BFB420CC}"/>
            </c:ext>
          </c:extLst>
        </c:ser>
        <c:ser>
          <c:idx val="17"/>
          <c:order val="17"/>
          <c:tx>
            <c:strRef>
              <c:f>Plan1!$S$1</c:f>
              <c:strCache>
                <c:ptCount val="1"/>
              </c:strCache>
            </c:strRef>
          </c:tx>
          <c:spPr>
            <a:noFill/>
          </c:spPr>
          <c:invertIfNegative val="0"/>
          <c:dLbls>
            <c:dLbl>
              <c:idx val="0"/>
              <c:tx>
                <c:rich>
                  <a:bodyPr/>
                  <a:lstStyle/>
                  <a:p>
                    <a:fld id="{BD670163-70DE-4FC0-B070-4E9B9DD70F0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1"/>
              <c:tx>
                <c:rich>
                  <a:bodyPr/>
                  <a:lstStyle/>
                  <a:p>
                    <a:fld id="{FE61DF6E-3290-4622-886E-59826D3892B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447163E4-3C0A-4B2D-9671-0B618457ED1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6DB18D24-B34D-4735-9C5B-EFF2E320FAF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2DC152FC-9B96-4564-B65F-ED63892015D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015C06F-FAF9-4F9D-B085-5F79B0205F6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2B09E8CC-E871-4A67-9392-5BDE8AB6499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0B3E37B9-4A23-48BD-839B-85927CB100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D8CFDAC-2E7F-49EB-8D1A-6F74AEE91C2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EEF67AC0-BCBA-44B7-9D27-E02F77B768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quot;%&quot;" sourceLinked="0"/>
            <c:spPr>
              <a:noFill/>
              <a:ln>
                <a:noFill/>
              </a:ln>
              <a:effectLst/>
            </c:spPr>
            <c:txPr>
              <a:bodyPr wrap="square" lIns="38100" tIns="19050" rIns="38100" bIns="19050" anchor="ctr">
                <a:spAutoFit/>
              </a:bodyPr>
              <a:lstStyle/>
              <a:p>
                <a:pPr>
                  <a:defRPr sz="1000"/>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ext>
            </c:extLst>
          </c:dLbls>
          <c:cat>
            <c:strRef>
              <c:f>Plan1!$A$2:$A$11</c:f>
              <c:strCache>
                <c:ptCount val="10"/>
                <c:pt idx="0">
                  <c:v>Retorno</c:v>
                </c:pt>
                <c:pt idx="1">
                  <c:v>Segurança / confiança</c:v>
                </c:pt>
                <c:pt idx="2">
                  <c:v>Facilidade / comodidade</c:v>
                </c:pt>
                <c:pt idx="3">
                  <c:v>Imagem da marca</c:v>
                </c:pt>
                <c:pt idx="4">
                  <c:v>Reserva / guardar</c:v>
                </c:pt>
                <c:pt idx="5">
                  <c:v>Indicação amigos / parentes</c:v>
                </c:pt>
                <c:pt idx="6">
                  <c:v>Nova tendência do mercado</c:v>
                </c:pt>
                <c:pt idx="7">
                  <c:v>Não ter burocracia</c:v>
                </c:pt>
                <c:pt idx="8">
                  <c:v>Não paga juros / impostos</c:v>
                </c:pt>
                <c:pt idx="9">
                  <c:v>Não sabe / Não lembra</c:v>
                </c:pt>
              </c:strCache>
            </c:strRef>
          </c:cat>
          <c:val>
            <c:numRef>
              <c:f>Plan1!$S$2:$S$11</c:f>
              <c:numCache>
                <c:formatCode>0</c:formatCode>
                <c:ptCount val="10"/>
                <c:pt idx="0">
                  <c:v>50</c:v>
                </c:pt>
                <c:pt idx="1">
                  <c:v>150</c:v>
                </c:pt>
                <c:pt idx="2">
                  <c:v>150</c:v>
                </c:pt>
                <c:pt idx="3">
                  <c:v>150</c:v>
                </c:pt>
                <c:pt idx="4">
                  <c:v>150</c:v>
                </c:pt>
                <c:pt idx="5">
                  <c:v>150</c:v>
                </c:pt>
                <c:pt idx="6">
                  <c:v>150</c:v>
                </c:pt>
                <c:pt idx="7">
                  <c:v>150</c:v>
                </c:pt>
                <c:pt idx="8">
                  <c:v>150</c:v>
                </c:pt>
                <c:pt idx="9">
                  <c:v>150</c:v>
                </c:pt>
              </c:numCache>
            </c:numRef>
          </c:val>
          <c:extLst xmlns:c16r2="http://schemas.microsoft.com/office/drawing/2015/06/chart">
            <c:ext xmlns:c16="http://schemas.microsoft.com/office/drawing/2014/chart" uri="{C3380CC4-5D6E-409C-BE32-E72D297353CC}">
              <c16:uniqueId val="{00000067-5A6B-4CAF-A76D-72D8BFB420CC}"/>
            </c:ext>
            <c:ext xmlns:c15="http://schemas.microsoft.com/office/drawing/2012/chart" uri="{02D57815-91ED-43cb-92C2-25804820EDAC}">
              <c15:datalabelsRange>
                <c15:f>Plan1!$R$2:$R$11</c15:f>
                <c15:dlblRangeCache>
                  <c:ptCount val="10"/>
                  <c:pt idx="0">
                    <c:v>100%</c:v>
                  </c:pt>
                  <c:pt idx="1">
                    <c:v>0%</c:v>
                  </c:pt>
                  <c:pt idx="2">
                    <c:v>0%</c:v>
                  </c:pt>
                  <c:pt idx="3">
                    <c:v>0%</c:v>
                  </c:pt>
                  <c:pt idx="4">
                    <c:v>0%</c:v>
                  </c:pt>
                  <c:pt idx="5">
                    <c:v>0%</c:v>
                  </c:pt>
                  <c:pt idx="6">
                    <c:v>0%</c:v>
                  </c:pt>
                  <c:pt idx="7">
                    <c:v>0%</c:v>
                  </c:pt>
                  <c:pt idx="8">
                    <c:v>0%</c:v>
                  </c:pt>
                  <c:pt idx="9">
                    <c:v>0%</c:v>
                  </c:pt>
                </c15:dlblRangeCache>
              </c15:datalabelsRange>
            </c:ext>
          </c:extLst>
        </c:ser>
        <c:dLbls>
          <c:showLegendKey val="0"/>
          <c:showVal val="0"/>
          <c:showCatName val="0"/>
          <c:showSerName val="0"/>
          <c:showPercent val="0"/>
          <c:showBubbleSize val="0"/>
        </c:dLbls>
        <c:gapWidth val="50"/>
        <c:overlap val="100"/>
        <c:axId val="-1722143792"/>
        <c:axId val="-1722152496"/>
      </c:barChart>
      <c:catAx>
        <c:axId val="-1722143792"/>
        <c:scaling>
          <c:orientation val="maxMin"/>
        </c:scaling>
        <c:delete val="0"/>
        <c:axPos val="l"/>
        <c:majorGridlines/>
        <c:numFmt formatCode="General" sourceLinked="1"/>
        <c:majorTickMark val="out"/>
        <c:minorTickMark val="none"/>
        <c:tickLblPos val="nextTo"/>
        <c:txPr>
          <a:bodyPr/>
          <a:lstStyle/>
          <a:p>
            <a:pPr>
              <a:defRPr sz="1000"/>
            </a:pPr>
            <a:endParaRPr lang="pt-BR"/>
          </a:p>
        </c:txPr>
        <c:crossAx val="-1722152496"/>
        <c:crosses val="autoZero"/>
        <c:auto val="1"/>
        <c:lblAlgn val="ctr"/>
        <c:lblOffset val="100"/>
        <c:noMultiLvlLbl val="0"/>
      </c:catAx>
      <c:valAx>
        <c:axId val="-1722152496"/>
        <c:scaling>
          <c:orientation val="minMax"/>
          <c:max val="1350"/>
          <c:min val="0"/>
        </c:scaling>
        <c:delete val="1"/>
        <c:axPos val="t"/>
        <c:majorGridlines/>
        <c:numFmt formatCode="0&quot;%&quot;" sourceLinked="1"/>
        <c:majorTickMark val="out"/>
        <c:minorTickMark val="none"/>
        <c:tickLblPos val="nextTo"/>
        <c:crossAx val="-1722143792"/>
        <c:crosses val="autoZero"/>
        <c:crossBetween val="between"/>
        <c:majorUnit val="150"/>
      </c:valAx>
    </c:plotArea>
    <c:plotVisOnly val="1"/>
    <c:dispBlanksAs val="gap"/>
    <c:showDLblsOverMax val="0"/>
  </c:chart>
  <c:txPr>
    <a:bodyPr/>
    <a:lstStyle/>
    <a:p>
      <a:pPr>
        <a:defRPr sz="140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CCE2F2"/>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59.237779031437853</c:v>
                </c:pt>
                <c:pt idx="1">
                  <c:v>13.091863462376727</c:v>
                </c:pt>
                <c:pt idx="2">
                  <c:v>16.132792329268252</c:v>
                </c:pt>
                <c:pt idx="3">
                  <c:v>11.537565176917161</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0070C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66.16</c:v>
                </c:pt>
                <c:pt idx="1">
                  <c:v>13.32</c:v>
                </c:pt>
                <c:pt idx="2">
                  <c:v>11.07</c:v>
                </c:pt>
                <c:pt idx="3">
                  <c:v>9.4499999999999993</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147600"/>
        <c:axId val="-1722148144"/>
      </c:barChart>
      <c:catAx>
        <c:axId val="-1722147600"/>
        <c:scaling>
          <c:orientation val="maxMin"/>
        </c:scaling>
        <c:delete val="0"/>
        <c:axPos val="l"/>
        <c:numFmt formatCode="General" sourceLinked="1"/>
        <c:majorTickMark val="out"/>
        <c:minorTickMark val="none"/>
        <c:tickLblPos val="nextTo"/>
        <c:txPr>
          <a:bodyPr/>
          <a:lstStyle/>
          <a:p>
            <a:pPr>
              <a:defRPr sz="1200" b="0"/>
            </a:pPr>
            <a:endParaRPr lang="pt-BR"/>
          </a:p>
        </c:txPr>
        <c:crossAx val="-1722148144"/>
        <c:crosses val="autoZero"/>
        <c:auto val="1"/>
        <c:lblAlgn val="ctr"/>
        <c:lblOffset val="100"/>
        <c:noMultiLvlLbl val="0"/>
      </c:catAx>
      <c:valAx>
        <c:axId val="-1722148144"/>
        <c:scaling>
          <c:orientation val="minMax"/>
          <c:max val="100"/>
          <c:min val="0"/>
        </c:scaling>
        <c:delete val="1"/>
        <c:axPos val="t"/>
        <c:numFmt formatCode="###0" sourceLinked="1"/>
        <c:majorTickMark val="out"/>
        <c:minorTickMark val="none"/>
        <c:tickLblPos val="nextTo"/>
        <c:crossAx val="-1722147600"/>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86353248492001E-4"/>
          <c:y val="3.9485395349994082E-2"/>
          <c:w val="0.97546230098750086"/>
          <c:h val="0.94113217582196917"/>
        </c:manualLayout>
      </c:layout>
      <c:barChart>
        <c:barDir val="bar"/>
        <c:grouping val="clustered"/>
        <c:varyColors val="0"/>
        <c:ser>
          <c:idx val="0"/>
          <c:order val="0"/>
          <c:tx>
            <c:strRef>
              <c:f>Plan1!$B$1</c:f>
              <c:strCache>
                <c:ptCount val="1"/>
                <c:pt idx="0">
                  <c:v>2021</c:v>
                </c:pt>
              </c:strCache>
            </c:strRef>
          </c:tx>
          <c:spPr>
            <a:solidFill>
              <a:srgbClr val="DEEAEE"/>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69.924175303214753</c:v>
                </c:pt>
                <c:pt idx="1">
                  <c:v>12.063915729594257</c:v>
                </c:pt>
                <c:pt idx="2">
                  <c:v>11.540914111794768</c:v>
                </c:pt>
                <c:pt idx="3">
                  <c:v>6.4709948553963557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437181"/>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74.41</c:v>
                </c:pt>
                <c:pt idx="1">
                  <c:v>12.38</c:v>
                </c:pt>
                <c:pt idx="2">
                  <c:v>8.44</c:v>
                </c:pt>
                <c:pt idx="3">
                  <c:v>4.7699999999999996</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145424"/>
        <c:axId val="-1722140528"/>
      </c:barChart>
      <c:catAx>
        <c:axId val="-1722145424"/>
        <c:scaling>
          <c:orientation val="maxMin"/>
        </c:scaling>
        <c:delete val="1"/>
        <c:axPos val="l"/>
        <c:numFmt formatCode="General" sourceLinked="1"/>
        <c:majorTickMark val="out"/>
        <c:minorTickMark val="none"/>
        <c:tickLblPos val="nextTo"/>
        <c:crossAx val="-1722140528"/>
        <c:crosses val="autoZero"/>
        <c:auto val="1"/>
        <c:lblAlgn val="ctr"/>
        <c:lblOffset val="100"/>
        <c:noMultiLvlLbl val="0"/>
      </c:catAx>
      <c:valAx>
        <c:axId val="-1722140528"/>
        <c:scaling>
          <c:orientation val="minMax"/>
          <c:max val="100"/>
          <c:min val="0"/>
        </c:scaling>
        <c:delete val="1"/>
        <c:axPos val="t"/>
        <c:numFmt formatCode="###0" sourceLinked="1"/>
        <c:majorTickMark val="out"/>
        <c:minorTickMark val="none"/>
        <c:tickLblPos val="nextTo"/>
        <c:crossAx val="-172214542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86353248492001E-4"/>
          <c:y val="3.9485395349994082E-2"/>
          <c:w val="0.97546230098750086"/>
          <c:h val="0.94113217582196917"/>
        </c:manualLayout>
      </c:layout>
      <c:barChart>
        <c:barDir val="bar"/>
        <c:grouping val="clustered"/>
        <c:varyColors val="0"/>
        <c:ser>
          <c:idx val="0"/>
          <c:order val="0"/>
          <c:tx>
            <c:strRef>
              <c:f>Plan1!$B$1</c:f>
              <c:strCache>
                <c:ptCount val="1"/>
                <c:pt idx="0">
                  <c:v>2021</c:v>
                </c:pt>
              </c:strCache>
            </c:strRef>
          </c:tx>
          <c:spPr>
            <a:solidFill>
              <a:srgbClr val="3B3939"/>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54.429059493893298</c:v>
                </c:pt>
                <c:pt idx="1">
                  <c:v>13.5544246682775</c:v>
                </c:pt>
                <c:pt idx="2">
                  <c:v>18.1990692983067</c:v>
                </c:pt>
                <c:pt idx="3">
                  <c:v>13.8174465395225</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BEBFA3"/>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61.5</c:v>
                </c:pt>
                <c:pt idx="1">
                  <c:v>13.86</c:v>
                </c:pt>
                <c:pt idx="2">
                  <c:v>12.54</c:v>
                </c:pt>
                <c:pt idx="3">
                  <c:v>12.100000000000001</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139984"/>
        <c:axId val="-1722144880"/>
      </c:barChart>
      <c:catAx>
        <c:axId val="-1722139984"/>
        <c:scaling>
          <c:orientation val="maxMin"/>
        </c:scaling>
        <c:delete val="1"/>
        <c:axPos val="l"/>
        <c:numFmt formatCode="General" sourceLinked="1"/>
        <c:majorTickMark val="out"/>
        <c:minorTickMark val="none"/>
        <c:tickLblPos val="nextTo"/>
        <c:crossAx val="-1722144880"/>
        <c:crosses val="autoZero"/>
        <c:auto val="1"/>
        <c:lblAlgn val="ctr"/>
        <c:lblOffset val="100"/>
        <c:noMultiLvlLbl val="0"/>
      </c:catAx>
      <c:valAx>
        <c:axId val="-1722144880"/>
        <c:scaling>
          <c:orientation val="minMax"/>
          <c:max val="100"/>
          <c:min val="0"/>
        </c:scaling>
        <c:delete val="1"/>
        <c:axPos val="t"/>
        <c:numFmt formatCode="###0" sourceLinked="1"/>
        <c:majorTickMark val="out"/>
        <c:minorTickMark val="none"/>
        <c:tickLblPos val="nextTo"/>
        <c:crossAx val="-1722139984"/>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875323332235582"/>
          <c:y val="3.9485395349994082E-2"/>
          <c:w val="0.41707093831806485"/>
          <c:h val="0.94113217582196917"/>
        </c:manualLayout>
      </c:layout>
      <c:barChart>
        <c:barDir val="bar"/>
        <c:grouping val="clustered"/>
        <c:varyColors val="0"/>
        <c:ser>
          <c:idx val="0"/>
          <c:order val="0"/>
          <c:tx>
            <c:strRef>
              <c:f>Plan1!$B$1</c:f>
              <c:strCache>
                <c:ptCount val="1"/>
                <c:pt idx="0">
                  <c:v>2021</c:v>
                </c:pt>
              </c:strCache>
            </c:strRef>
          </c:tx>
          <c:spPr>
            <a:solidFill>
              <a:srgbClr val="00B0F0">
                <a:alpha val="30196"/>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74.411179607377719</c:v>
                </c:pt>
                <c:pt idx="1">
                  <c:v>10.728620065053162</c:v>
                </c:pt>
                <c:pt idx="2">
                  <c:v>10.443692740702264</c:v>
                </c:pt>
                <c:pt idx="3">
                  <c:v>4.416507586866997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00B0F0"/>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78.72</c:v>
                </c:pt>
                <c:pt idx="1">
                  <c:v>10.45</c:v>
                </c:pt>
                <c:pt idx="2">
                  <c:v>8.43</c:v>
                </c:pt>
                <c:pt idx="3" formatCode="0">
                  <c:v>2.3999999999999915</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144336"/>
        <c:axId val="-1722143248"/>
      </c:barChart>
      <c:catAx>
        <c:axId val="-1722144336"/>
        <c:scaling>
          <c:orientation val="maxMin"/>
        </c:scaling>
        <c:delete val="0"/>
        <c:axPos val="l"/>
        <c:numFmt formatCode="General" sourceLinked="1"/>
        <c:majorTickMark val="out"/>
        <c:minorTickMark val="none"/>
        <c:tickLblPos val="nextTo"/>
        <c:txPr>
          <a:bodyPr/>
          <a:lstStyle/>
          <a:p>
            <a:pPr>
              <a:defRPr sz="1200" b="0"/>
            </a:pPr>
            <a:endParaRPr lang="pt-BR"/>
          </a:p>
        </c:txPr>
        <c:crossAx val="-1722143248"/>
        <c:crosses val="autoZero"/>
        <c:auto val="1"/>
        <c:lblAlgn val="ctr"/>
        <c:lblOffset val="100"/>
        <c:noMultiLvlLbl val="0"/>
      </c:catAx>
      <c:valAx>
        <c:axId val="-1722143248"/>
        <c:scaling>
          <c:orientation val="minMax"/>
          <c:max val="100"/>
          <c:min val="0"/>
        </c:scaling>
        <c:delete val="1"/>
        <c:axPos val="t"/>
        <c:numFmt formatCode="0&quot;%&quot;" sourceLinked="1"/>
        <c:majorTickMark val="out"/>
        <c:minorTickMark val="none"/>
        <c:tickLblPos val="nextTo"/>
        <c:crossAx val="-172214433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86353248492001E-4"/>
          <c:y val="3.9485395349994082E-2"/>
          <c:w val="0.97546230098750086"/>
          <c:h val="0.94113217582196917"/>
        </c:manualLayout>
      </c:layout>
      <c:barChart>
        <c:barDir val="bar"/>
        <c:grouping val="clustered"/>
        <c:varyColors val="0"/>
        <c:ser>
          <c:idx val="0"/>
          <c:order val="0"/>
          <c:tx>
            <c:strRef>
              <c:f>Plan1!$B$1</c:f>
              <c:strCache>
                <c:ptCount val="1"/>
                <c:pt idx="0">
                  <c:v>2021</c:v>
                </c:pt>
              </c:strCache>
            </c:strRef>
          </c:tx>
          <c:spPr>
            <a:solidFill>
              <a:srgbClr val="FFE044">
                <a:alpha val="30196"/>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59.810295022457098</c:v>
                </c:pt>
                <c:pt idx="1">
                  <c:v>13.525742815484756</c:v>
                </c:pt>
                <c:pt idx="2">
                  <c:v>15.999374343902812</c:v>
                </c:pt>
                <c:pt idx="3">
                  <c:v>10.664587818155567</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FFE044"/>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67.13</c:v>
                </c:pt>
                <c:pt idx="1">
                  <c:v>14.21</c:v>
                </c:pt>
                <c:pt idx="2">
                  <c:v>11.04</c:v>
                </c:pt>
                <c:pt idx="3" formatCode="0">
                  <c:v>7.6200000000000045</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563152"/>
        <c:axId val="-1722552272"/>
      </c:barChart>
      <c:catAx>
        <c:axId val="-1722563152"/>
        <c:scaling>
          <c:orientation val="maxMin"/>
        </c:scaling>
        <c:delete val="1"/>
        <c:axPos val="l"/>
        <c:numFmt formatCode="General" sourceLinked="1"/>
        <c:majorTickMark val="out"/>
        <c:minorTickMark val="none"/>
        <c:tickLblPos val="nextTo"/>
        <c:crossAx val="-1722552272"/>
        <c:crosses val="autoZero"/>
        <c:auto val="1"/>
        <c:lblAlgn val="ctr"/>
        <c:lblOffset val="100"/>
        <c:noMultiLvlLbl val="0"/>
      </c:catAx>
      <c:valAx>
        <c:axId val="-1722552272"/>
        <c:scaling>
          <c:orientation val="minMax"/>
          <c:max val="100"/>
          <c:min val="0"/>
        </c:scaling>
        <c:delete val="1"/>
        <c:axPos val="t"/>
        <c:numFmt formatCode="0&quot;%&quot;" sourceLinked="1"/>
        <c:majorTickMark val="out"/>
        <c:minorTickMark val="none"/>
        <c:tickLblPos val="nextTo"/>
        <c:crossAx val="-1722563152"/>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186353248492001E-4"/>
          <c:y val="3.9485395349994082E-2"/>
          <c:w val="0.97546230098750086"/>
          <c:h val="0.94113217582196917"/>
        </c:manualLayout>
      </c:layout>
      <c:barChart>
        <c:barDir val="bar"/>
        <c:grouping val="clustered"/>
        <c:varyColors val="0"/>
        <c:ser>
          <c:idx val="0"/>
          <c:order val="0"/>
          <c:tx>
            <c:strRef>
              <c:f>Plan1!$B$1</c:f>
              <c:strCache>
                <c:ptCount val="1"/>
                <c:pt idx="0">
                  <c:v>2021</c:v>
                </c:pt>
              </c:strCache>
            </c:strRef>
          </c:tx>
          <c:spPr>
            <a:solidFill>
              <a:srgbClr val="FE7537">
                <a:alpha val="30196"/>
              </a:srgbClr>
            </a:solidFill>
          </c:spPr>
          <c:invertIfNegative val="0"/>
          <c:dLbls>
            <c:numFmt formatCode="0&quot;%&quot;" sourceLinked="0"/>
            <c:spPr>
              <a:noFill/>
              <a:ln>
                <a:noFill/>
              </a:ln>
              <a:effectLst/>
            </c:spPr>
            <c:txPr>
              <a:bodyPr wrap="square" lIns="38100" tIns="19050" rIns="38100" bIns="19050" anchor="ctr">
                <a:spAutoFit/>
              </a:bodyPr>
              <a:lstStyle/>
              <a:p>
                <a:pPr>
                  <a:defRPr sz="1000" b="0"/>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Plan1!$B$2:$B$5</c:f>
              <c:numCache>
                <c:formatCode>0"%"</c:formatCode>
                <c:ptCount val="4"/>
                <c:pt idx="0">
                  <c:v>44.784784603916286</c:v>
                </c:pt>
                <c:pt idx="1">
                  <c:v>14.453942642375281</c:v>
                </c:pt>
                <c:pt idx="2">
                  <c:v>21.413708784965017</c:v>
                </c:pt>
                <c:pt idx="3">
                  <c:v>19.347563968743216</c:v>
                </c:pt>
              </c:numCache>
            </c:numRef>
          </c:val>
          <c:extLst xmlns:c16r2="http://schemas.microsoft.com/office/drawing/2015/06/chart">
            <c:ext xmlns:c16="http://schemas.microsoft.com/office/drawing/2014/chart" uri="{C3380CC4-5D6E-409C-BE32-E72D297353CC}">
              <c16:uniqueId val="{00000000-7A34-41D9-8A5C-1D48654D0534}"/>
            </c:ext>
          </c:extLst>
        </c:ser>
        <c:ser>
          <c:idx val="1"/>
          <c:order val="1"/>
          <c:tx>
            <c:strRef>
              <c:f>Plan1!$C$1</c:f>
              <c:strCache>
                <c:ptCount val="1"/>
                <c:pt idx="0">
                  <c:v>2025</c:v>
                </c:pt>
              </c:strCache>
            </c:strRef>
          </c:tx>
          <c:spPr>
            <a:solidFill>
              <a:srgbClr val="FE7537"/>
            </a:solidFill>
          </c:spPr>
          <c:invertIfNegative val="0"/>
          <c:dLbls>
            <c:dLbl>
              <c:idx val="1"/>
              <c:numFmt formatCode="0&quot;%&quot;" sourceLinked="0"/>
              <c:spPr>
                <a:noFill/>
                <a:ln>
                  <a:noFill/>
                  <a:prstDash val="dash"/>
                </a:ln>
                <a:effectLst/>
              </c:spPr>
              <c:txPr>
                <a:bodyPr anchorCtr="0"/>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dLbl>
            <c:numFmt formatCode="0&quot;%&quot;" sourceLinked="0"/>
            <c:spPr>
              <a:noFill/>
              <a:ln>
                <a:noFill/>
              </a:ln>
              <a:effectLst/>
            </c:spPr>
            <c:txPr>
              <a:bodyPr wrap="square" lIns="38100" tIns="19050" rIns="38100" bIns="19050" anchor="ctr" anchorCtr="0">
                <a:spAutoFit/>
              </a:bodyPr>
              <a:lstStyle/>
              <a:p>
                <a:pPr algn="ctr">
                  <a:defRPr lang="en-US" sz="10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Plan1!$A$2:$A$5</c:f>
              <c:strCache>
                <c:ptCount val="4"/>
                <c:pt idx="0">
                  <c:v> Mais do que R$ 102,00</c:v>
                </c:pt>
                <c:pt idx="1">
                  <c:v> Exatamente R$ 102,00</c:v>
                </c:pt>
                <c:pt idx="2">
                  <c:v> Menos do que R$ 102,00</c:v>
                </c:pt>
                <c:pt idx="3">
                  <c:v>Não sabe + Recusa</c:v>
                </c:pt>
              </c:strCache>
            </c:strRef>
          </c:cat>
          <c:val>
            <c:numRef>
              <c:f>Plan1!$C$2:$C$5</c:f>
              <c:numCache>
                <c:formatCode>0"%"</c:formatCode>
                <c:ptCount val="4"/>
                <c:pt idx="0">
                  <c:v>53.65</c:v>
                </c:pt>
                <c:pt idx="1">
                  <c:v>14.34</c:v>
                </c:pt>
                <c:pt idx="2">
                  <c:v>13.4</c:v>
                </c:pt>
                <c:pt idx="3" formatCode="0">
                  <c:v>18.610000000000007</c:v>
                </c:pt>
              </c:numCache>
            </c:numRef>
          </c:val>
          <c:extLst xmlns:c16r2="http://schemas.microsoft.com/office/drawing/2015/06/chart">
            <c:ext xmlns:c16="http://schemas.microsoft.com/office/drawing/2014/chart" uri="{C3380CC4-5D6E-409C-BE32-E72D297353CC}">
              <c16:uniqueId val="{00000003-7A34-41D9-8A5C-1D48654D0534}"/>
            </c:ext>
          </c:extLst>
        </c:ser>
        <c:dLbls>
          <c:showLegendKey val="0"/>
          <c:showVal val="0"/>
          <c:showCatName val="0"/>
          <c:showSerName val="0"/>
          <c:showPercent val="0"/>
          <c:showBubbleSize val="0"/>
        </c:dLbls>
        <c:gapWidth val="80"/>
        <c:axId val="-1722558256"/>
        <c:axId val="-1722537040"/>
      </c:barChart>
      <c:catAx>
        <c:axId val="-1722558256"/>
        <c:scaling>
          <c:orientation val="maxMin"/>
        </c:scaling>
        <c:delete val="1"/>
        <c:axPos val="l"/>
        <c:numFmt formatCode="General" sourceLinked="1"/>
        <c:majorTickMark val="out"/>
        <c:minorTickMark val="none"/>
        <c:tickLblPos val="nextTo"/>
        <c:crossAx val="-1722537040"/>
        <c:crosses val="autoZero"/>
        <c:auto val="1"/>
        <c:lblAlgn val="ctr"/>
        <c:lblOffset val="100"/>
        <c:noMultiLvlLbl val="0"/>
      </c:catAx>
      <c:valAx>
        <c:axId val="-1722537040"/>
        <c:scaling>
          <c:orientation val="minMax"/>
          <c:max val="100"/>
          <c:min val="0"/>
        </c:scaling>
        <c:delete val="1"/>
        <c:axPos val="t"/>
        <c:numFmt formatCode="0&quot;%&quot;" sourceLinked="1"/>
        <c:majorTickMark val="out"/>
        <c:minorTickMark val="none"/>
        <c:tickLblPos val="nextTo"/>
        <c:crossAx val="-1722558256"/>
        <c:crosses val="autoZero"/>
        <c:crossBetween val="between"/>
      </c:valAx>
    </c:plotArea>
    <c:plotVisOnly val="1"/>
    <c:dispBlanksAs val="gap"/>
    <c:showDLblsOverMax val="0"/>
  </c:chart>
  <c:txPr>
    <a:bodyPr/>
    <a:lstStyle/>
    <a:p>
      <a:pPr>
        <a:defRPr sz="1400">
          <a:latin typeface="Ebrima" panose="02000000000000000000" pitchFamily="2" charset="0"/>
          <a:ea typeface="Ebrima" panose="02000000000000000000" pitchFamily="2" charset="0"/>
          <a:cs typeface="Ebrima" panose="02000000000000000000" pitchFamily="2" charset="0"/>
        </a:defRPr>
      </a:pPr>
      <a:endParaRPr lang="pt-BR"/>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0070C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30.98</c:v>
                </c:pt>
                <c:pt idx="1">
                  <c:v>9.59</c:v>
                </c:pt>
                <c:pt idx="2">
                  <c:v>10.039999999999999</c:v>
                </c:pt>
                <c:pt idx="3">
                  <c:v>11.72</c:v>
                </c:pt>
                <c:pt idx="4">
                  <c:v>11.6</c:v>
                </c:pt>
                <c:pt idx="5">
                  <c:v>14.97</c:v>
                </c:pt>
                <c:pt idx="6">
                  <c:v>5.9</c:v>
                </c:pt>
                <c:pt idx="7">
                  <c:v>2.0699999999999998</c:v>
                </c:pt>
                <c:pt idx="8">
                  <c:v>3.14</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36496"/>
        <c:axId val="-1722552816"/>
      </c:barChart>
      <c:catAx>
        <c:axId val="-1722536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2816"/>
        <c:crosses val="autoZero"/>
        <c:auto val="1"/>
        <c:lblAlgn val="ctr"/>
        <c:lblOffset val="100"/>
        <c:noMultiLvlLbl val="0"/>
      </c:catAx>
      <c:valAx>
        <c:axId val="-1722552816"/>
        <c:scaling>
          <c:orientation val="minMax"/>
          <c:max val="120"/>
          <c:min val="0"/>
        </c:scaling>
        <c:delete val="1"/>
        <c:axPos val="l"/>
        <c:numFmt formatCode="0&quot;%&quot;" sourceLinked="1"/>
        <c:majorTickMark val="none"/>
        <c:minorTickMark val="none"/>
        <c:tickLblPos val="nextTo"/>
        <c:crossAx val="-172253649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10.73</c:v>
                </c:pt>
                <c:pt idx="1">
                  <c:v>5.49</c:v>
                </c:pt>
                <c:pt idx="2">
                  <c:v>10.119999999999999</c:v>
                </c:pt>
                <c:pt idx="3">
                  <c:v>14.21</c:v>
                </c:pt>
                <c:pt idx="4">
                  <c:v>17.079999999999998</c:v>
                </c:pt>
                <c:pt idx="5">
                  <c:v>23.85</c:v>
                </c:pt>
                <c:pt idx="6">
                  <c:v>9.85</c:v>
                </c:pt>
                <c:pt idx="7">
                  <c:v>3.48</c:v>
                </c:pt>
                <c:pt idx="8">
                  <c:v>5.2</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46832"/>
        <c:axId val="-1722549552"/>
      </c:barChart>
      <c:catAx>
        <c:axId val="-172254683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49552"/>
        <c:crosses val="autoZero"/>
        <c:auto val="1"/>
        <c:lblAlgn val="ctr"/>
        <c:lblOffset val="100"/>
        <c:noMultiLvlLbl val="0"/>
      </c:catAx>
      <c:valAx>
        <c:axId val="-1722549552"/>
        <c:scaling>
          <c:orientation val="minMax"/>
          <c:max val="120"/>
          <c:min val="0"/>
        </c:scaling>
        <c:delete val="1"/>
        <c:axPos val="l"/>
        <c:numFmt formatCode="0&quot;%&quot;" sourceLinked="1"/>
        <c:majorTickMark val="none"/>
        <c:minorTickMark val="none"/>
        <c:tickLblPos val="nextTo"/>
        <c:crossAx val="-172254683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BEBFA3"/>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42.4</c:v>
                </c:pt>
                <c:pt idx="1">
                  <c:v>11.91</c:v>
                </c:pt>
                <c:pt idx="2">
                  <c:v>9.99</c:v>
                </c:pt>
                <c:pt idx="3">
                  <c:v>10.31</c:v>
                </c:pt>
                <c:pt idx="4">
                  <c:v>8.51</c:v>
                </c:pt>
                <c:pt idx="5">
                  <c:v>9.9600000000000009</c:v>
                </c:pt>
                <c:pt idx="6">
                  <c:v>3.67</c:v>
                </c:pt>
                <c:pt idx="7">
                  <c:v>1.27</c:v>
                </c:pt>
                <c:pt idx="8">
                  <c:v>1.98</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66960"/>
        <c:axId val="-1722538128"/>
      </c:barChart>
      <c:catAx>
        <c:axId val="-17225669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38128"/>
        <c:crosses val="autoZero"/>
        <c:auto val="1"/>
        <c:lblAlgn val="ctr"/>
        <c:lblOffset val="100"/>
        <c:noMultiLvlLbl val="0"/>
      </c:catAx>
      <c:valAx>
        <c:axId val="-1722538128"/>
        <c:scaling>
          <c:orientation val="minMax"/>
          <c:max val="120"/>
          <c:min val="0"/>
        </c:scaling>
        <c:delete val="1"/>
        <c:axPos val="l"/>
        <c:numFmt formatCode="0&quot;%&quot;" sourceLinked="1"/>
        <c:majorTickMark val="none"/>
        <c:minorTickMark val="none"/>
        <c:tickLblPos val="nextTo"/>
        <c:crossAx val="-172256696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Planilha1!$B$1</c:f>
              <c:strCache>
                <c:ptCount val="1"/>
                <c:pt idx="0">
                  <c:v>2021</c:v>
                </c:pt>
              </c:strCache>
            </c:strRef>
          </c:tx>
          <c:spPr>
            <a:solidFill>
              <a:srgbClr val="DEEAE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Planilha1!$B$2:$B$6</c:f>
              <c:numCache>
                <c:formatCode>###0</c:formatCode>
                <c:ptCount val="5"/>
                <c:pt idx="0">
                  <c:v>13.107423560642692</c:v>
                </c:pt>
                <c:pt idx="1">
                  <c:v>21.44984212437901</c:v>
                </c:pt>
                <c:pt idx="2">
                  <c:v>20.154482630839983</c:v>
                </c:pt>
                <c:pt idx="3">
                  <c:v>26.258500384269702</c:v>
                </c:pt>
                <c:pt idx="4">
                  <c:v>19.029751299868753</c:v>
                </c:pt>
              </c:numCache>
            </c:numRef>
          </c:val>
          <c:extLst xmlns:c16r2="http://schemas.microsoft.com/office/drawing/2015/06/chart">
            <c:ext xmlns:c16="http://schemas.microsoft.com/office/drawing/2014/chart" uri="{C3380CC4-5D6E-409C-BE32-E72D297353CC}">
              <c16:uniqueId val="{00000000-C472-4119-A117-6E174ED59B79}"/>
            </c:ext>
          </c:extLst>
        </c:ser>
        <c:ser>
          <c:idx val="1"/>
          <c:order val="1"/>
          <c:tx>
            <c:strRef>
              <c:f>Planilha1!$C$1</c:f>
              <c:strCache>
                <c:ptCount val="1"/>
                <c:pt idx="0">
                  <c:v>2022</c:v>
                </c:pt>
              </c:strCache>
            </c:strRef>
          </c:tx>
          <c:spPr>
            <a:solidFill>
              <a:srgbClr val="C5DAE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6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Planilha1!$C$2:$C$6</c:f>
              <c:numCache>
                <c:formatCode>0</c:formatCode>
                <c:ptCount val="5"/>
                <c:pt idx="0">
                  <c:v>16</c:v>
                </c:pt>
                <c:pt idx="1">
                  <c:v>19</c:v>
                </c:pt>
                <c:pt idx="2">
                  <c:v>24</c:v>
                </c:pt>
                <c:pt idx="3">
                  <c:v>23</c:v>
                </c:pt>
                <c:pt idx="4">
                  <c:v>18</c:v>
                </c:pt>
              </c:numCache>
            </c:numRef>
          </c:val>
          <c:extLst xmlns:c16r2="http://schemas.microsoft.com/office/drawing/2015/06/chart">
            <c:ext xmlns:c16="http://schemas.microsoft.com/office/drawing/2014/chart" uri="{C3380CC4-5D6E-409C-BE32-E72D297353CC}">
              <c16:uniqueId val="{00000001-C472-4119-A117-6E174ED59B79}"/>
            </c:ext>
          </c:extLst>
        </c:ser>
        <c:ser>
          <c:idx val="2"/>
          <c:order val="2"/>
          <c:tx>
            <c:strRef>
              <c:f>Planilha1!$D$1</c:f>
              <c:strCache>
                <c:ptCount val="1"/>
                <c:pt idx="0">
                  <c:v>2023</c:v>
                </c:pt>
              </c:strCache>
            </c:strRef>
          </c:tx>
          <c:spPr>
            <a:solidFill>
              <a:srgbClr val="A2C2CE"/>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Planilha1!$D$2:$D$6</c:f>
              <c:numCache>
                <c:formatCode>0</c:formatCode>
                <c:ptCount val="5"/>
                <c:pt idx="0">
                  <c:v>14.3</c:v>
                </c:pt>
                <c:pt idx="1">
                  <c:v>20.37</c:v>
                </c:pt>
                <c:pt idx="2">
                  <c:v>20.399999999999999</c:v>
                </c:pt>
                <c:pt idx="3">
                  <c:v>24.11</c:v>
                </c:pt>
                <c:pt idx="4">
                  <c:v>20.83</c:v>
                </c:pt>
              </c:numCache>
            </c:numRef>
          </c:val>
          <c:extLst xmlns:c16r2="http://schemas.microsoft.com/office/drawing/2015/06/chart">
            <c:ext xmlns:c16="http://schemas.microsoft.com/office/drawing/2014/chart" uri="{C3380CC4-5D6E-409C-BE32-E72D297353CC}">
              <c16:uniqueId val="{00000000-92BF-42AB-B5DB-8707ECCABE51}"/>
            </c:ext>
          </c:extLst>
        </c:ser>
        <c:ser>
          <c:idx val="3"/>
          <c:order val="3"/>
          <c:tx>
            <c:strRef>
              <c:f>Planilha1!$E$1</c:f>
              <c:strCache>
                <c:ptCount val="1"/>
                <c:pt idx="0">
                  <c:v>2024</c:v>
                </c:pt>
              </c:strCache>
            </c:strRef>
          </c:tx>
          <c:spPr>
            <a:solidFill>
              <a:srgbClr val="6098AC"/>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6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Planilha1!$E$2:$E$6</c:f>
              <c:numCache>
                <c:formatCode>0</c:formatCode>
                <c:ptCount val="5"/>
                <c:pt idx="0">
                  <c:v>14.44</c:v>
                </c:pt>
                <c:pt idx="1">
                  <c:v>19.3</c:v>
                </c:pt>
                <c:pt idx="2">
                  <c:v>22.02</c:v>
                </c:pt>
                <c:pt idx="3">
                  <c:v>24.78</c:v>
                </c:pt>
                <c:pt idx="4">
                  <c:v>19.45</c:v>
                </c:pt>
              </c:numCache>
            </c:numRef>
          </c:val>
          <c:extLst xmlns:c16r2="http://schemas.microsoft.com/office/drawing/2015/06/chart">
            <c:ext xmlns:c16="http://schemas.microsoft.com/office/drawing/2014/chart" uri="{C3380CC4-5D6E-409C-BE32-E72D297353CC}">
              <c16:uniqueId val="{00000000-6F44-40EB-9551-BBE6D68CF20E}"/>
            </c:ext>
          </c:extLst>
        </c:ser>
        <c:ser>
          <c:idx val="4"/>
          <c:order val="4"/>
          <c:tx>
            <c:strRef>
              <c:f>Planilha1!$F$1</c:f>
              <c:strCache>
                <c:ptCount val="1"/>
                <c:pt idx="0">
                  <c:v>2025</c:v>
                </c:pt>
              </c:strCache>
            </c:strRef>
          </c:tx>
          <c:spPr>
            <a:solidFill>
              <a:srgbClr val="437181"/>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Planilha1!$A$2:$A$6</c:f>
              <c:strCache>
                <c:ptCount val="5"/>
                <c:pt idx="0">
                  <c:v>16 a 24 anos</c:v>
                </c:pt>
                <c:pt idx="1">
                  <c:v>25 a 34 anos</c:v>
                </c:pt>
                <c:pt idx="2">
                  <c:v>35 a 44 anos</c:v>
                </c:pt>
                <c:pt idx="3">
                  <c:v>45 a 59 anos</c:v>
                </c:pt>
                <c:pt idx="4">
                  <c:v>60 anos ou mais</c:v>
                </c:pt>
              </c:strCache>
            </c:strRef>
          </c:cat>
          <c:val>
            <c:numRef>
              <c:f>Planilha1!$F$2:$F$6</c:f>
              <c:numCache>
                <c:formatCode>0</c:formatCode>
                <c:ptCount val="5"/>
                <c:pt idx="0">
                  <c:v>14.61</c:v>
                </c:pt>
                <c:pt idx="1">
                  <c:v>20.73</c:v>
                </c:pt>
                <c:pt idx="2">
                  <c:v>19.64</c:v>
                </c:pt>
                <c:pt idx="3">
                  <c:v>24.52</c:v>
                </c:pt>
                <c:pt idx="4">
                  <c:v>20.51</c:v>
                </c:pt>
              </c:numCache>
            </c:numRef>
          </c:val>
          <c:extLst xmlns:c16r2="http://schemas.microsoft.com/office/drawing/2015/06/chart">
            <c:ext xmlns:c16="http://schemas.microsoft.com/office/drawing/2014/chart" uri="{C3380CC4-5D6E-409C-BE32-E72D297353CC}">
              <c16:uniqueId val="{00000000-73DB-4884-877C-DF75C29F23F6}"/>
            </c:ext>
          </c:extLst>
        </c:ser>
        <c:dLbls>
          <c:dLblPos val="outEnd"/>
          <c:showLegendKey val="0"/>
          <c:showVal val="1"/>
          <c:showCatName val="0"/>
          <c:showSerName val="0"/>
          <c:showPercent val="0"/>
          <c:showBubbleSize val="0"/>
        </c:dLbls>
        <c:gapWidth val="100"/>
        <c:axId val="-1749932976"/>
        <c:axId val="-1749925360"/>
      </c:barChart>
      <c:catAx>
        <c:axId val="-17499329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5360"/>
        <c:crosses val="autoZero"/>
        <c:auto val="1"/>
        <c:lblAlgn val="ctr"/>
        <c:lblOffset val="100"/>
        <c:noMultiLvlLbl val="0"/>
      </c:catAx>
      <c:valAx>
        <c:axId val="-1749925360"/>
        <c:scaling>
          <c:orientation val="minMax"/>
          <c:max val="60"/>
          <c:min val="0"/>
        </c:scaling>
        <c:delete val="1"/>
        <c:axPos val="l"/>
        <c:numFmt formatCode="###0" sourceLinked="1"/>
        <c:majorTickMark val="out"/>
        <c:minorTickMark val="none"/>
        <c:tickLblPos val="nextTo"/>
        <c:crossAx val="-17499329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00B0F0"/>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12.76</c:v>
                </c:pt>
                <c:pt idx="1">
                  <c:v>5.79</c:v>
                </c:pt>
                <c:pt idx="2">
                  <c:v>8.6999999999999993</c:v>
                </c:pt>
                <c:pt idx="3">
                  <c:v>13.01</c:v>
                </c:pt>
                <c:pt idx="4">
                  <c:v>16.62</c:v>
                </c:pt>
                <c:pt idx="5">
                  <c:v>23.52</c:v>
                </c:pt>
                <c:pt idx="6">
                  <c:v>10.41</c:v>
                </c:pt>
                <c:pt idx="7">
                  <c:v>3.57</c:v>
                </c:pt>
                <c:pt idx="8">
                  <c:v>5.63</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48464"/>
        <c:axId val="-1722551184"/>
      </c:barChart>
      <c:catAx>
        <c:axId val="-17225484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1184"/>
        <c:crosses val="autoZero"/>
        <c:auto val="1"/>
        <c:lblAlgn val="ctr"/>
        <c:lblOffset val="100"/>
        <c:noMultiLvlLbl val="0"/>
      </c:catAx>
      <c:valAx>
        <c:axId val="-1722551184"/>
        <c:scaling>
          <c:orientation val="minMax"/>
          <c:max val="120"/>
          <c:min val="0"/>
        </c:scaling>
        <c:delete val="1"/>
        <c:axPos val="l"/>
        <c:numFmt formatCode="0&quot;%&quot;" sourceLinked="1"/>
        <c:majorTickMark val="none"/>
        <c:minorTickMark val="none"/>
        <c:tickLblPos val="nextTo"/>
        <c:crossAx val="-1722548464"/>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FFE044"/>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30.18</c:v>
                </c:pt>
                <c:pt idx="1">
                  <c:v>10.79</c:v>
                </c:pt>
                <c:pt idx="2">
                  <c:v>10.98</c:v>
                </c:pt>
                <c:pt idx="3">
                  <c:v>12.99</c:v>
                </c:pt>
                <c:pt idx="4">
                  <c:v>11.69</c:v>
                </c:pt>
                <c:pt idx="5">
                  <c:v>14.44</c:v>
                </c:pt>
                <c:pt idx="6">
                  <c:v>4.93</c:v>
                </c:pt>
                <c:pt idx="7">
                  <c:v>1.8</c:v>
                </c:pt>
                <c:pt idx="8">
                  <c:v>2.2000000000000002</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47376"/>
        <c:axId val="-1722562608"/>
      </c:barChart>
      <c:catAx>
        <c:axId val="-1722547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62608"/>
        <c:crosses val="autoZero"/>
        <c:auto val="1"/>
        <c:lblAlgn val="ctr"/>
        <c:lblOffset val="100"/>
        <c:noMultiLvlLbl val="0"/>
      </c:catAx>
      <c:valAx>
        <c:axId val="-1722562608"/>
        <c:scaling>
          <c:orientation val="minMax"/>
          <c:max val="120"/>
          <c:min val="0"/>
        </c:scaling>
        <c:delete val="1"/>
        <c:axPos val="l"/>
        <c:numFmt formatCode="0&quot;%&quot;" sourceLinked="1"/>
        <c:majorTickMark val="none"/>
        <c:minorTickMark val="none"/>
        <c:tickLblPos val="nextTo"/>
        <c:crossAx val="-172254737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973856209150325E-2"/>
          <c:y val="6.1670273811159793E-3"/>
          <c:w val="0.96405228758169936"/>
          <c:h val="0.78467797793907479"/>
        </c:manualLayout>
      </c:layout>
      <c:barChart>
        <c:barDir val="col"/>
        <c:grouping val="clustered"/>
        <c:varyColors val="0"/>
        <c:ser>
          <c:idx val="0"/>
          <c:order val="0"/>
          <c:tx>
            <c:strRef>
              <c:f>Planilha1!$B$1</c:f>
              <c:strCache>
                <c:ptCount val="1"/>
                <c:pt idx="0">
                  <c:v>2025</c:v>
                </c:pt>
              </c:strCache>
            </c:strRef>
          </c:tx>
          <c:spPr>
            <a:solidFill>
              <a:srgbClr val="FE7537"/>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0">
                <a:spAutoFit/>
              </a:bodyPr>
              <a:lstStyle/>
              <a:p>
                <a:pPr algn="ctr">
                  <a:defRPr lang="en-US" sz="1200" b="1"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Planilha1!$A$2:$A$10</c:f>
              <c:strCache>
                <c:ptCount val="9"/>
                <c:pt idx="0">
                  <c:v>Não possui reserva</c:v>
                </c:pt>
                <c:pt idx="1">
                  <c:v>Menos de uma semana        </c:v>
                </c:pt>
                <c:pt idx="2">
                  <c:v>De uma semana até 1 mês</c:v>
                </c:pt>
                <c:pt idx="3">
                  <c:v>De 1 a 2 meses</c:v>
                </c:pt>
                <c:pt idx="4">
                  <c:v>De 3 a 5 meses</c:v>
                </c:pt>
                <c:pt idx="5">
                  <c:v>De 6 meses a 1 ano</c:v>
                </c:pt>
                <c:pt idx="6">
                  <c:v>De 1 a 2 anos</c:v>
                </c:pt>
                <c:pt idx="7">
                  <c:v>De 3 a 4 anos</c:v>
                </c:pt>
                <c:pt idx="8">
                  <c:v>5 anos ou mais</c:v>
                </c:pt>
              </c:strCache>
            </c:strRef>
          </c:cat>
          <c:val>
            <c:numRef>
              <c:f>Planilha1!$B$2:$B$10</c:f>
              <c:numCache>
                <c:formatCode>0"%"</c:formatCode>
                <c:ptCount val="9"/>
                <c:pt idx="0">
                  <c:v>48.08</c:v>
                </c:pt>
                <c:pt idx="1">
                  <c:v>10.9</c:v>
                </c:pt>
                <c:pt idx="2">
                  <c:v>9.6300000000000008</c:v>
                </c:pt>
                <c:pt idx="3">
                  <c:v>8.5</c:v>
                </c:pt>
                <c:pt idx="4">
                  <c:v>7.11</c:v>
                </c:pt>
                <c:pt idx="5">
                  <c:v>8.42</c:v>
                </c:pt>
                <c:pt idx="6">
                  <c:v>3.59</c:v>
                </c:pt>
                <c:pt idx="7">
                  <c:v>1.21</c:v>
                </c:pt>
                <c:pt idx="8">
                  <c:v>2.56</c:v>
                </c:pt>
              </c:numCache>
            </c:numRef>
          </c:val>
          <c:extLst xmlns:c16r2="http://schemas.microsoft.com/office/drawing/2015/06/chart">
            <c:ext xmlns:c16="http://schemas.microsoft.com/office/drawing/2014/chart" uri="{C3380CC4-5D6E-409C-BE32-E72D297353CC}">
              <c16:uniqueId val="{00000000-DD40-438F-A10F-541213A1AB23}"/>
            </c:ext>
          </c:extLst>
        </c:ser>
        <c:dLbls>
          <c:dLblPos val="outEnd"/>
          <c:showLegendKey val="0"/>
          <c:showVal val="1"/>
          <c:showCatName val="0"/>
          <c:showSerName val="0"/>
          <c:showPercent val="0"/>
          <c:showBubbleSize val="0"/>
        </c:dLbls>
        <c:gapWidth val="120"/>
        <c:axId val="-1722544112"/>
        <c:axId val="-1722557712"/>
      </c:barChart>
      <c:catAx>
        <c:axId val="-17225441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800" b="0" i="0" u="none" strike="noStrike" kern="1200" baseline="0">
                <a:solidFill>
                  <a:schemeClr val="tx1"/>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7712"/>
        <c:crosses val="autoZero"/>
        <c:auto val="1"/>
        <c:lblAlgn val="ctr"/>
        <c:lblOffset val="100"/>
        <c:noMultiLvlLbl val="0"/>
      </c:catAx>
      <c:valAx>
        <c:axId val="-1722557712"/>
        <c:scaling>
          <c:orientation val="minMax"/>
          <c:max val="120"/>
          <c:min val="0"/>
        </c:scaling>
        <c:delete val="1"/>
        <c:axPos val="l"/>
        <c:numFmt formatCode="0&quot;%&quot;" sourceLinked="1"/>
        <c:majorTickMark val="none"/>
        <c:minorTickMark val="none"/>
        <c:tickLblPos val="nextTo"/>
        <c:crossAx val="-1722544112"/>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6333972310969116"/>
          <c:h val="0.93791111111111114"/>
        </c:manualLayout>
      </c:layout>
      <c:barChart>
        <c:barDir val="bar"/>
        <c:grouping val="stacked"/>
        <c:varyColors val="0"/>
        <c:ser>
          <c:idx val="0"/>
          <c:order val="0"/>
          <c:tx>
            <c:strRef>
              <c:f>Planilha1!$B$1</c:f>
              <c:strCache>
                <c:ptCount val="1"/>
                <c:pt idx="0">
                  <c:v>Total</c:v>
                </c:pt>
              </c:strCache>
            </c:strRef>
          </c:tx>
          <c:spPr>
            <a:solidFill>
              <a:srgbClr val="0070C0"/>
            </a:solidFill>
            <a:ln>
              <a:noFill/>
            </a:ln>
            <a:effectLst/>
          </c:spPr>
          <c:invertIfNegative val="0"/>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Planilha1!$B$2:$B$9</c:f>
              <c:numCache>
                <c:formatCode>0"%"</c:formatCode>
                <c:ptCount val="8"/>
                <c:pt idx="0">
                  <c:v>9.7799999999999994</c:v>
                </c:pt>
                <c:pt idx="1">
                  <c:v>7.88</c:v>
                </c:pt>
                <c:pt idx="2">
                  <c:v>6.06</c:v>
                </c:pt>
                <c:pt idx="3">
                  <c:v>6.05</c:v>
                </c:pt>
                <c:pt idx="4">
                  <c:v>5.98</c:v>
                </c:pt>
                <c:pt idx="5">
                  <c:v>5.16</c:v>
                </c:pt>
                <c:pt idx="6">
                  <c:v>5.08</c:v>
                </c:pt>
                <c:pt idx="7">
                  <c:v>2.68</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696B1996-7560-480F-91BF-FD5D67F12668}"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C27B-4DAF-84F4-B292018F41CE}"/>
                </c:ext>
                <c:ext xmlns:c15="http://schemas.microsoft.com/office/drawing/2012/chart" uri="{CE6537A1-D6FC-4f65-9D91-7224C49458BB}">
                  <c15:dlblFieldTable/>
                  <c15:showDataLabelsRange val="1"/>
                </c:ext>
              </c:extLst>
            </c:dLbl>
            <c:dLbl>
              <c:idx val="1"/>
              <c:tx>
                <c:rich>
                  <a:bodyPr/>
                  <a:lstStyle/>
                  <a:p>
                    <a:fld id="{C6BBAFC2-9198-4997-9B35-66884911AAD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2BE502CD-B4A5-45C0-BC76-E16F66D42CE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9A10374-D1B3-4F9F-BD7D-AEBA0C026A5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3BC7CD7-EED2-4FD0-82D7-C43D93E78CE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DB80436D-B65C-4B7C-8849-A0A0A59AE1D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9AA22DE5-C017-4FF0-BC92-A2EF5626251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FED11C24-CFA2-4EF0-B99E-DA78B51166B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Planilha1!$C$2:$C$9</c:f>
              <c:numCache>
                <c:formatCode>0.0</c:formatCode>
                <c:ptCount val="8"/>
                <c:pt idx="0">
                  <c:v>90.22</c:v>
                </c:pt>
                <c:pt idx="1">
                  <c:v>92.12</c:v>
                </c:pt>
                <c:pt idx="2">
                  <c:v>93.94</c:v>
                </c:pt>
                <c:pt idx="3">
                  <c:v>93.95</c:v>
                </c:pt>
                <c:pt idx="4">
                  <c:v>94.02</c:v>
                </c:pt>
                <c:pt idx="5">
                  <c:v>94.84</c:v>
                </c:pt>
                <c:pt idx="6">
                  <c:v>94.92</c:v>
                </c:pt>
                <c:pt idx="7">
                  <c:v>97.32</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Planilha1!$B$2:$B$9</c15:f>
                <c15:dlblRangeCache>
                  <c:ptCount val="8"/>
                  <c:pt idx="0">
                    <c:v>10%</c:v>
                  </c:pt>
                  <c:pt idx="1">
                    <c:v>8%</c:v>
                  </c:pt>
                  <c:pt idx="2">
                    <c:v>6%</c:v>
                  </c:pt>
                  <c:pt idx="3">
                    <c:v>6%</c:v>
                  </c:pt>
                  <c:pt idx="4">
                    <c:v>6%</c:v>
                  </c:pt>
                  <c:pt idx="5">
                    <c:v>5%</c:v>
                  </c:pt>
                  <c:pt idx="6">
                    <c:v>5%</c:v>
                  </c:pt>
                  <c:pt idx="7">
                    <c:v>3%</c:v>
                  </c:pt>
                </c15:dlblRangeCache>
              </c15:datalabelsRange>
            </c:ext>
          </c:extLst>
        </c:ser>
        <c:ser>
          <c:idx val="2"/>
          <c:order val="2"/>
          <c:tx>
            <c:strRef>
              <c:f>Planilha1!$D$1</c:f>
              <c:strCache>
                <c:ptCount val="1"/>
                <c:pt idx="0">
                  <c:v>Investidores</c:v>
                </c:pt>
              </c:strCache>
            </c:strRef>
          </c:tx>
          <c:spPr>
            <a:solidFill>
              <a:srgbClr val="437181"/>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Planilha1!$D$2:$D$9</c:f>
              <c:numCache>
                <c:formatCode>0"%"</c:formatCode>
                <c:ptCount val="8"/>
                <c:pt idx="0">
                  <c:v>18.03</c:v>
                </c:pt>
                <c:pt idx="1">
                  <c:v>14.1</c:v>
                </c:pt>
                <c:pt idx="2">
                  <c:v>9.8000000000000007</c:v>
                </c:pt>
                <c:pt idx="3">
                  <c:v>10.029999999999999</c:v>
                </c:pt>
                <c:pt idx="4">
                  <c:v>8.82</c:v>
                </c:pt>
                <c:pt idx="5">
                  <c:v>8.59</c:v>
                </c:pt>
                <c:pt idx="6">
                  <c:v>8.82</c:v>
                </c:pt>
                <c:pt idx="7">
                  <c:v>4.29</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A1460676-F27E-44C7-B8B7-03CBAD236D4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A-C27B-4DAF-84F4-B292018F41CE}"/>
                </c:ext>
                <c:ext xmlns:c15="http://schemas.microsoft.com/office/drawing/2012/chart" uri="{CE6537A1-D6FC-4f65-9D91-7224C49458BB}">
                  <c15:dlblFieldTable/>
                  <c15:showDataLabelsRange val="1"/>
                </c:ext>
              </c:extLst>
            </c:dLbl>
            <c:dLbl>
              <c:idx val="1"/>
              <c:tx>
                <c:rich>
                  <a:bodyPr/>
                  <a:lstStyle/>
                  <a:p>
                    <a:fld id="{ED3BA993-8891-4AA7-B477-8370E20977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9B73FF6F-4CFB-4506-83CD-E1C9CDE0CE2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24494DD6-BD61-418A-9D12-64CE80D1EB5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E5E59C1-6C76-4F1F-98E3-A4B2C7282AE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011570AD-659C-4446-96A6-EA94894C5C5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FBAE43BC-8D18-4A1A-B54F-C756F610003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3DC7FA3A-F80E-448E-8C01-7FCB69CBD91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Planilha1!$E$2:$E$9</c:f>
              <c:numCache>
                <c:formatCode>0.0</c:formatCode>
                <c:ptCount val="8"/>
                <c:pt idx="0">
                  <c:v>81.97</c:v>
                </c:pt>
                <c:pt idx="1">
                  <c:v>85.9</c:v>
                </c:pt>
                <c:pt idx="2">
                  <c:v>90.2</c:v>
                </c:pt>
                <c:pt idx="3">
                  <c:v>89.97</c:v>
                </c:pt>
                <c:pt idx="4">
                  <c:v>91.18</c:v>
                </c:pt>
                <c:pt idx="5">
                  <c:v>91.41</c:v>
                </c:pt>
                <c:pt idx="6">
                  <c:v>91.18</c:v>
                </c:pt>
                <c:pt idx="7">
                  <c:v>95.71</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Planilha1!$D$2:$D$509</c15:f>
                <c15:dlblRangeCache>
                  <c:ptCount val="508"/>
                  <c:pt idx="0">
                    <c:v>18%</c:v>
                  </c:pt>
                  <c:pt idx="1">
                    <c:v>14%</c:v>
                  </c:pt>
                  <c:pt idx="2">
                    <c:v>10%</c:v>
                  </c:pt>
                  <c:pt idx="3">
                    <c:v>10%</c:v>
                  </c:pt>
                  <c:pt idx="4">
                    <c:v>9%</c:v>
                  </c:pt>
                  <c:pt idx="5">
                    <c:v>9%</c:v>
                  </c:pt>
                  <c:pt idx="6">
                    <c:v>9%</c:v>
                  </c:pt>
                  <c:pt idx="7">
                    <c:v>4%</c:v>
                  </c:pt>
                </c15:dlblRangeCache>
              </c15:datalabelsRange>
            </c:ext>
          </c:extLst>
        </c:ser>
        <c:ser>
          <c:idx val="4"/>
          <c:order val="4"/>
          <c:tx>
            <c:strRef>
              <c:f>Planilha1!$F$1</c:f>
              <c:strCache>
                <c:ptCount val="1"/>
                <c:pt idx="0">
                  <c:v>Não investidores</c:v>
                </c:pt>
              </c:strCache>
            </c:strRef>
          </c:tx>
          <c:spPr>
            <a:solidFill>
              <a:srgbClr val="BEBFA3"/>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Planilha1!$F$2:$F$9</c:f>
              <c:numCache>
                <c:formatCode>0"%"</c:formatCode>
                <c:ptCount val="8"/>
                <c:pt idx="0">
                  <c:v>5.12</c:v>
                </c:pt>
                <c:pt idx="1">
                  <c:v>4.37</c:v>
                </c:pt>
                <c:pt idx="2">
                  <c:v>3.94</c:v>
                </c:pt>
                <c:pt idx="3">
                  <c:v>3.8</c:v>
                </c:pt>
                <c:pt idx="4">
                  <c:v>4.3899999999999997</c:v>
                </c:pt>
                <c:pt idx="5">
                  <c:v>3.23</c:v>
                </c:pt>
                <c:pt idx="6">
                  <c:v>2.97</c:v>
                </c:pt>
                <c:pt idx="7">
                  <c:v>1.77</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DC2C4C00-4FAF-44F6-8D26-8CF46EB50011}"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4-C27B-4DAF-84F4-B292018F41CE}"/>
                </c:ext>
                <c:ext xmlns:c15="http://schemas.microsoft.com/office/drawing/2012/chart" uri="{CE6537A1-D6FC-4f65-9D91-7224C49458BB}">
                  <c15:dlblFieldTable/>
                  <c15:showDataLabelsRange val="1"/>
                </c:ext>
              </c:extLst>
            </c:dLbl>
            <c:dLbl>
              <c:idx val="1"/>
              <c:tx>
                <c:rich>
                  <a:bodyPr/>
                  <a:lstStyle/>
                  <a:p>
                    <a:fld id="{D22A5A4E-CB05-406C-A1FF-C3A5C901BB0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0672BCA6-A84F-4AFD-AA43-3635BE0097D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400C8321-0D17-41B8-9962-D84730129D6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A3BB19C3-739B-4562-B5FA-9DDCF1E5BB4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B4505B8-516A-4E01-8951-185303A057B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B4AD4F92-2FE0-44D6-835B-CAD3D8B351C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00F527F3-3423-4D84-B585-5DE1FC43485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Planilha1!$G$2:$G$9</c:f>
              <c:numCache>
                <c:formatCode>0.0</c:formatCode>
                <c:ptCount val="8"/>
                <c:pt idx="0">
                  <c:v>94.88</c:v>
                </c:pt>
                <c:pt idx="1">
                  <c:v>95.63</c:v>
                </c:pt>
                <c:pt idx="2">
                  <c:v>96.06</c:v>
                </c:pt>
                <c:pt idx="3">
                  <c:v>96.2</c:v>
                </c:pt>
                <c:pt idx="4">
                  <c:v>95.61</c:v>
                </c:pt>
                <c:pt idx="5">
                  <c:v>96.77</c:v>
                </c:pt>
                <c:pt idx="6">
                  <c:v>97.03</c:v>
                </c:pt>
                <c:pt idx="7">
                  <c:v>98.23</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Planilha1!$F$2:$F$9</c15:f>
                <c15:dlblRangeCache>
                  <c:ptCount val="8"/>
                  <c:pt idx="0">
                    <c:v>5%</c:v>
                  </c:pt>
                  <c:pt idx="1">
                    <c:v>4%</c:v>
                  </c:pt>
                  <c:pt idx="2">
                    <c:v>4%</c:v>
                  </c:pt>
                  <c:pt idx="3">
                    <c:v>4%</c:v>
                  </c:pt>
                  <c:pt idx="4">
                    <c:v>4%</c:v>
                  </c:pt>
                  <c:pt idx="5">
                    <c:v>3%</c:v>
                  </c:pt>
                  <c:pt idx="6">
                    <c:v>3%</c:v>
                  </c:pt>
                  <c:pt idx="7">
                    <c:v>2%</c:v>
                  </c:pt>
                </c15:dlblRangeCache>
              </c15:datalabelsRange>
            </c:ext>
          </c:extLst>
        </c:ser>
        <c:dLbls>
          <c:showLegendKey val="0"/>
          <c:showVal val="0"/>
          <c:showCatName val="0"/>
          <c:showSerName val="0"/>
          <c:showPercent val="0"/>
          <c:showBubbleSize val="0"/>
        </c:dLbls>
        <c:gapWidth val="50"/>
        <c:overlap val="100"/>
        <c:axId val="-1722561520"/>
        <c:axId val="-1722559888"/>
      </c:barChart>
      <c:catAx>
        <c:axId val="-1722561520"/>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9888"/>
        <c:crosses val="autoZero"/>
        <c:auto val="1"/>
        <c:lblAlgn val="ctr"/>
        <c:lblOffset val="100"/>
        <c:noMultiLvlLbl val="0"/>
      </c:catAx>
      <c:valAx>
        <c:axId val="-1722559888"/>
        <c:scaling>
          <c:orientation val="minMax"/>
          <c:max val="3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722561520"/>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20.62</c:v>
                </c:pt>
                <c:pt idx="1">
                  <c:v>79.38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437181"/>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32.61</c:v>
                </c:pt>
                <c:pt idx="1">
                  <c:v>67.39</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BEBFA3"/>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13.86</c:v>
                </c:pt>
                <c:pt idx="1">
                  <c:v>86.14</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6333972310969116"/>
          <c:h val="0.93791111111111114"/>
        </c:manualLayout>
      </c:layout>
      <c:barChart>
        <c:barDir val="bar"/>
        <c:grouping val="stacked"/>
        <c:varyColors val="0"/>
        <c:ser>
          <c:idx val="0"/>
          <c:order val="0"/>
          <c:tx>
            <c:strRef>
              <c:f>Planilha1!$B$1</c:f>
              <c:strCache>
                <c:ptCount val="1"/>
                <c:pt idx="0">
                  <c:v>Classe AB</c:v>
                </c:pt>
              </c:strCache>
            </c:strRef>
          </c:tx>
          <c:spPr>
            <a:solidFill>
              <a:srgbClr val="00B0F0"/>
            </a:solidFill>
            <a:ln>
              <a:noFill/>
            </a:ln>
            <a:effectLst/>
          </c:spPr>
          <c:invertIfNegative val="0"/>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Planilha1!$B$2:$B$9</c:f>
              <c:numCache>
                <c:formatCode>0"%"</c:formatCode>
                <c:ptCount val="8"/>
                <c:pt idx="0">
                  <c:v>20.65</c:v>
                </c:pt>
                <c:pt idx="1">
                  <c:v>15.67</c:v>
                </c:pt>
                <c:pt idx="2">
                  <c:v>12.49</c:v>
                </c:pt>
                <c:pt idx="3">
                  <c:v>12.7</c:v>
                </c:pt>
                <c:pt idx="4">
                  <c:v>11.66</c:v>
                </c:pt>
                <c:pt idx="5">
                  <c:v>11.33</c:v>
                </c:pt>
                <c:pt idx="6">
                  <c:v>11.15</c:v>
                </c:pt>
                <c:pt idx="7">
                  <c:v>5.88</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72B58987-A81A-4A51-BE82-BF5E662F854E}"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C27B-4DAF-84F4-B292018F41CE}"/>
                </c:ext>
                <c:ext xmlns:c15="http://schemas.microsoft.com/office/drawing/2012/chart" uri="{CE6537A1-D6FC-4f65-9D91-7224C49458BB}">
                  <c15:dlblFieldTable/>
                  <c15:showDataLabelsRange val="1"/>
                </c:ext>
              </c:extLst>
            </c:dLbl>
            <c:dLbl>
              <c:idx val="1"/>
              <c:tx>
                <c:rich>
                  <a:bodyPr/>
                  <a:lstStyle/>
                  <a:p>
                    <a:fld id="{377CFBCA-E38A-456A-B23D-4ACB49FD1B8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0233A902-974E-49D3-B488-12201E511F6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FC0560A5-1CFA-45BC-99C0-240A6A0FB1E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264447B7-D586-44F4-9F3A-BC928CCE3AC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8279DFA9-2521-4420-BDD4-00B653B7E2D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B04F547E-B600-4E0F-8394-7003FCA4584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EE0D1436-08B8-48CA-828C-DCBEACFE596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Planilha1!$C$2:$C$9</c:f>
              <c:numCache>
                <c:formatCode>0.0</c:formatCode>
                <c:ptCount val="8"/>
                <c:pt idx="0">
                  <c:v>79.349999999999994</c:v>
                </c:pt>
                <c:pt idx="1">
                  <c:v>84.33</c:v>
                </c:pt>
                <c:pt idx="2">
                  <c:v>87.51</c:v>
                </c:pt>
                <c:pt idx="3">
                  <c:v>87.3</c:v>
                </c:pt>
                <c:pt idx="4">
                  <c:v>88.34</c:v>
                </c:pt>
                <c:pt idx="5">
                  <c:v>88.67</c:v>
                </c:pt>
                <c:pt idx="6">
                  <c:v>88.85</c:v>
                </c:pt>
                <c:pt idx="7">
                  <c:v>94.12</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Planilha1!$B$2:$B$9</c15:f>
                <c15:dlblRangeCache>
                  <c:ptCount val="8"/>
                  <c:pt idx="0">
                    <c:v>21%</c:v>
                  </c:pt>
                  <c:pt idx="1">
                    <c:v>16%</c:v>
                  </c:pt>
                  <c:pt idx="2">
                    <c:v>12%</c:v>
                  </c:pt>
                  <c:pt idx="3">
                    <c:v>13%</c:v>
                  </c:pt>
                  <c:pt idx="4">
                    <c:v>12%</c:v>
                  </c:pt>
                  <c:pt idx="5">
                    <c:v>11%</c:v>
                  </c:pt>
                  <c:pt idx="6">
                    <c:v>11%</c:v>
                  </c:pt>
                  <c:pt idx="7">
                    <c:v>6%</c:v>
                  </c:pt>
                </c15:dlblRangeCache>
              </c15:datalabelsRange>
            </c:ext>
          </c:extLst>
        </c:ser>
        <c:ser>
          <c:idx val="2"/>
          <c:order val="2"/>
          <c:tx>
            <c:strRef>
              <c:f>Planilha1!$D$1</c:f>
              <c:strCache>
                <c:ptCount val="1"/>
                <c:pt idx="0">
                  <c:v>Classe C</c:v>
                </c:pt>
              </c:strCache>
            </c:strRef>
          </c:tx>
          <c:spPr>
            <a:solidFill>
              <a:srgbClr val="FFE044"/>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Planilha1!$D$2:$D$9</c:f>
              <c:numCache>
                <c:formatCode>0"%"</c:formatCode>
                <c:ptCount val="8"/>
                <c:pt idx="0">
                  <c:v>8.19</c:v>
                </c:pt>
                <c:pt idx="1">
                  <c:v>7.31</c:v>
                </c:pt>
                <c:pt idx="2">
                  <c:v>5.04</c:v>
                </c:pt>
                <c:pt idx="3">
                  <c:v>5.03</c:v>
                </c:pt>
                <c:pt idx="4">
                  <c:v>5.16</c:v>
                </c:pt>
                <c:pt idx="5">
                  <c:v>4.25</c:v>
                </c:pt>
                <c:pt idx="6">
                  <c:v>4.07</c:v>
                </c:pt>
                <c:pt idx="7">
                  <c:v>2.16</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4B287BC0-C671-4DDF-BD47-7DE2E3D3F563}"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A-C27B-4DAF-84F4-B292018F41CE}"/>
                </c:ext>
                <c:ext xmlns:c15="http://schemas.microsoft.com/office/drawing/2012/chart" uri="{CE6537A1-D6FC-4f65-9D91-7224C49458BB}">
                  <c15:dlblFieldTable/>
                  <c15:showDataLabelsRange val="1"/>
                </c:ext>
              </c:extLst>
            </c:dLbl>
            <c:dLbl>
              <c:idx val="1"/>
              <c:tx>
                <c:rich>
                  <a:bodyPr/>
                  <a:lstStyle/>
                  <a:p>
                    <a:fld id="{0F8A574D-AECD-4475-94A1-B79810EE6DF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30DA79B7-A66A-40D8-9C08-B4B0040FD79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6D11C23-4C77-4CF7-92A9-EA1576367F2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8501B829-42CC-4826-AA7B-59AAB14320F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B88D4C65-A5C8-48F4-8E1C-394BDC1A31C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149CD7C8-F2D9-424F-9C73-22639453F55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09785753-A8EF-4DC8-ACE7-7A124A7CF8E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Planilha1!$E$2:$E$9</c:f>
              <c:numCache>
                <c:formatCode>0.0</c:formatCode>
                <c:ptCount val="8"/>
                <c:pt idx="0">
                  <c:v>91.81</c:v>
                </c:pt>
                <c:pt idx="1">
                  <c:v>92.69</c:v>
                </c:pt>
                <c:pt idx="2">
                  <c:v>94.96</c:v>
                </c:pt>
                <c:pt idx="3">
                  <c:v>94.97</c:v>
                </c:pt>
                <c:pt idx="4">
                  <c:v>94.84</c:v>
                </c:pt>
                <c:pt idx="5">
                  <c:v>95.75</c:v>
                </c:pt>
                <c:pt idx="6">
                  <c:v>95.93</c:v>
                </c:pt>
                <c:pt idx="7">
                  <c:v>97.84</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Planilha1!$D$2:$D$509</c15:f>
                <c15:dlblRangeCache>
                  <c:ptCount val="508"/>
                  <c:pt idx="0">
                    <c:v>8%</c:v>
                  </c:pt>
                  <c:pt idx="1">
                    <c:v>7%</c:v>
                  </c:pt>
                  <c:pt idx="2">
                    <c:v>5%</c:v>
                  </c:pt>
                  <c:pt idx="3">
                    <c:v>5%</c:v>
                  </c:pt>
                  <c:pt idx="4">
                    <c:v>5%</c:v>
                  </c:pt>
                  <c:pt idx="5">
                    <c:v>4%</c:v>
                  </c:pt>
                  <c:pt idx="6">
                    <c:v>4%</c:v>
                  </c:pt>
                  <c:pt idx="7">
                    <c:v>2%</c:v>
                  </c:pt>
                </c15:dlblRangeCache>
              </c15:datalabelsRange>
            </c:ext>
          </c:extLst>
        </c:ser>
        <c:ser>
          <c:idx val="4"/>
          <c:order val="4"/>
          <c:tx>
            <c:strRef>
              <c:f>Planilha1!$F$1</c:f>
              <c:strCache>
                <c:ptCount val="1"/>
                <c:pt idx="0">
                  <c:v>Classe DE</c:v>
                </c:pt>
              </c:strCache>
            </c:strRef>
          </c:tx>
          <c:spPr>
            <a:solidFill>
              <a:srgbClr val="FE7537"/>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Planilha1!$F$2:$F$9</c:f>
              <c:numCache>
                <c:formatCode>0"%"</c:formatCode>
                <c:ptCount val="8"/>
                <c:pt idx="0">
                  <c:v>2.99</c:v>
                </c:pt>
                <c:pt idx="1">
                  <c:v>2.0699999999999998</c:v>
                </c:pt>
                <c:pt idx="2">
                  <c:v>2.17</c:v>
                </c:pt>
                <c:pt idx="3">
                  <c:v>1.96</c:v>
                </c:pt>
                <c:pt idx="4">
                  <c:v>2.42</c:v>
                </c:pt>
                <c:pt idx="5">
                  <c:v>1.33</c:v>
                </c:pt>
                <c:pt idx="6">
                  <c:v>1.49</c:v>
                </c:pt>
                <c:pt idx="7">
                  <c:v>0.75</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B8721A56-EBA1-4260-9BD3-16EA07E79237}"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4-C27B-4DAF-84F4-B292018F41CE}"/>
                </c:ext>
                <c:ext xmlns:c15="http://schemas.microsoft.com/office/drawing/2012/chart" uri="{CE6537A1-D6FC-4f65-9D91-7224C49458BB}">
                  <c15:dlblFieldTable/>
                  <c15:showDataLabelsRange val="1"/>
                </c:ext>
              </c:extLst>
            </c:dLbl>
            <c:dLbl>
              <c:idx val="1"/>
              <c:tx>
                <c:rich>
                  <a:bodyPr/>
                  <a:lstStyle/>
                  <a:p>
                    <a:fld id="{DFF078CF-D544-44F3-B45D-EE755FA591C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C85FAEE-8CA4-4CF7-B909-3233F498D00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F13FDDE3-CF46-4A42-9E48-DB1B96738AD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5CE91C60-AE77-4EDF-AD21-1EFB3A8CC3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2166C70E-9AFF-432F-8813-92273BCAE60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205FCF34-2473-47F9-8111-265347CC1D3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BD643E8-404D-49EF-AB4E-DCB70686354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Planilha1!$A$2:$A$9</c:f>
              <c:strCache>
                <c:ptCount val="8"/>
                <c:pt idx="0">
                  <c:v>Fazer investimentos financeiros</c:v>
                </c:pt>
                <c:pt idx="1">
                  <c:v>Planejamento do orçamento pessoal ou familiar, guardar dinheiro</c:v>
                </c:pt>
                <c:pt idx="2">
                  <c:v>Comprar de forma consciente e evitar gastos desnecessários</c:v>
                </c:pt>
                <c:pt idx="3">
                  <c:v>Proteção contra fraudes e golpes financeiros</c:v>
                </c:pt>
                <c:pt idx="4">
                  <c:v>Conhecer seus direitos como consumidor</c:v>
                </c:pt>
                <c:pt idx="5">
                  <c:v>Entender como funciona crédito e evitar dívidas</c:v>
                </c:pt>
                <c:pt idx="6">
                  <c:v>Planejar aposentadoria ou previdência privada</c:v>
                </c:pt>
                <c:pt idx="7">
                  <c:v>Entender ou contratar seguros</c:v>
                </c:pt>
              </c:strCache>
            </c:strRef>
          </c:cat>
          <c:val>
            <c:numRef>
              <c:f>Planilha1!$G$2:$G$9</c:f>
              <c:numCache>
                <c:formatCode>0.0</c:formatCode>
                <c:ptCount val="8"/>
                <c:pt idx="0">
                  <c:v>97.01</c:v>
                </c:pt>
                <c:pt idx="1">
                  <c:v>97.93</c:v>
                </c:pt>
                <c:pt idx="2">
                  <c:v>97.83</c:v>
                </c:pt>
                <c:pt idx="3">
                  <c:v>98.04</c:v>
                </c:pt>
                <c:pt idx="4">
                  <c:v>97.58</c:v>
                </c:pt>
                <c:pt idx="5">
                  <c:v>98.67</c:v>
                </c:pt>
                <c:pt idx="6">
                  <c:v>98.51</c:v>
                </c:pt>
                <c:pt idx="7">
                  <c:v>99.25</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Planilha1!$F$2:$F$9</c15:f>
                <c15:dlblRangeCache>
                  <c:ptCount val="8"/>
                  <c:pt idx="0">
                    <c:v>3%</c:v>
                  </c:pt>
                  <c:pt idx="1">
                    <c:v>2%</c:v>
                  </c:pt>
                  <c:pt idx="2">
                    <c:v>2%</c:v>
                  </c:pt>
                  <c:pt idx="3">
                    <c:v>2%</c:v>
                  </c:pt>
                  <c:pt idx="4">
                    <c:v>2%</c:v>
                  </c:pt>
                  <c:pt idx="5">
                    <c:v>1%</c:v>
                  </c:pt>
                  <c:pt idx="6">
                    <c:v>1%</c:v>
                  </c:pt>
                  <c:pt idx="7">
                    <c:v>1%</c:v>
                  </c:pt>
                </c15:dlblRangeCache>
              </c15:datalabelsRange>
            </c:ext>
          </c:extLst>
        </c:ser>
        <c:dLbls>
          <c:showLegendKey val="0"/>
          <c:showVal val="0"/>
          <c:showCatName val="0"/>
          <c:showSerName val="0"/>
          <c:showPercent val="0"/>
          <c:showBubbleSize val="0"/>
        </c:dLbls>
        <c:gapWidth val="50"/>
        <c:overlap val="100"/>
        <c:axId val="-1722567504"/>
        <c:axId val="-1722562064"/>
      </c:barChart>
      <c:catAx>
        <c:axId val="-1722567504"/>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722562064"/>
        <c:crosses val="autoZero"/>
        <c:auto val="1"/>
        <c:lblAlgn val="ctr"/>
        <c:lblOffset val="100"/>
        <c:noMultiLvlLbl val="0"/>
      </c:catAx>
      <c:valAx>
        <c:axId val="-1722562064"/>
        <c:scaling>
          <c:orientation val="minMax"/>
          <c:max val="3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722567504"/>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B0F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20.62</c:v>
                </c:pt>
                <c:pt idx="1">
                  <c:v>79.38</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FE044"/>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32.61</c:v>
                </c:pt>
                <c:pt idx="1">
                  <c:v>67.39</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6579358301574143E-3"/>
          <c:y val="0.12493617731864304"/>
          <c:w val="0.68740574514511665"/>
          <c:h val="0.70417436972517233"/>
        </c:manualLayout>
      </c:layout>
      <c:barChart>
        <c:barDir val="col"/>
        <c:grouping val="percentStacked"/>
        <c:varyColors val="0"/>
        <c:ser>
          <c:idx val="0"/>
          <c:order val="0"/>
          <c:tx>
            <c:strRef>
              <c:f>Plan1!$B$1</c:f>
              <c:strCache>
                <c:ptCount val="1"/>
                <c:pt idx="0">
                  <c:v>Feminino</c:v>
                </c:pt>
              </c:strCache>
            </c:strRef>
          </c:tx>
          <c:spPr>
            <a:solidFill>
              <a:srgbClr val="9999FF"/>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defRPr sz="1000"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Plan1!$B$2:$B$6</c:f>
              <c:numCache>
                <c:formatCode>0</c:formatCode>
                <c:ptCount val="5"/>
                <c:pt idx="0" formatCode="General">
                  <c:v>53</c:v>
                </c:pt>
                <c:pt idx="1">
                  <c:v>54.36</c:v>
                </c:pt>
                <c:pt idx="2">
                  <c:v>53.42</c:v>
                </c:pt>
                <c:pt idx="3">
                  <c:v>54.67</c:v>
                </c:pt>
                <c:pt idx="4">
                  <c:v>54.91</c:v>
                </c:pt>
              </c:numCache>
            </c:numRef>
          </c:val>
          <c:extLst xmlns:c16r2="http://schemas.microsoft.com/office/drawing/2015/06/chart">
            <c:ext xmlns:c16="http://schemas.microsoft.com/office/drawing/2014/chart" uri="{C3380CC4-5D6E-409C-BE32-E72D297353CC}">
              <c16:uniqueId val="{00000000-0E00-4496-BF0B-3FB2D9367FCF}"/>
            </c:ext>
          </c:extLst>
        </c:ser>
        <c:ser>
          <c:idx val="1"/>
          <c:order val="1"/>
          <c:tx>
            <c:strRef>
              <c:f>Plan1!$C$1</c:f>
              <c:strCache>
                <c:ptCount val="1"/>
                <c:pt idx="0">
                  <c:v>Masculino</c:v>
                </c:pt>
              </c:strCache>
            </c:strRef>
          </c:tx>
          <c:spPr>
            <a:solidFill>
              <a:srgbClr val="006699"/>
            </a:solidFill>
            <a:ln>
              <a:noFill/>
            </a:ln>
            <a:effectLst/>
          </c:spPr>
          <c:invertIfNegative val="0"/>
          <c:dLbls>
            <c:numFmt formatCode="0&quot;%&quot;" sourceLinked="0"/>
            <c:spPr>
              <a:noFill/>
              <a:ln>
                <a:noFill/>
              </a:ln>
              <a:effectLst/>
            </c:spPr>
            <c:txPr>
              <a:bodyPr rot="0" spcFirstLastPara="1" vertOverflow="ellipsis" vert="horz" wrap="square" anchor="ctr" anchorCtr="1"/>
              <a:lstStyle/>
              <a:p>
                <a:pPr algn="ctr">
                  <a:defRPr sz="1000" b="1"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Plan1!$A$2:$A$6</c:f>
              <c:numCache>
                <c:formatCode>General</c:formatCode>
                <c:ptCount val="5"/>
                <c:pt idx="0">
                  <c:v>2021</c:v>
                </c:pt>
                <c:pt idx="1">
                  <c:v>2022</c:v>
                </c:pt>
                <c:pt idx="2">
                  <c:v>2023</c:v>
                </c:pt>
                <c:pt idx="3">
                  <c:v>2024</c:v>
                </c:pt>
                <c:pt idx="4">
                  <c:v>2025</c:v>
                </c:pt>
              </c:numCache>
            </c:numRef>
          </c:cat>
          <c:val>
            <c:numRef>
              <c:f>Plan1!$C$2:$C$6</c:f>
              <c:numCache>
                <c:formatCode>0</c:formatCode>
                <c:ptCount val="5"/>
                <c:pt idx="0">
                  <c:v>45</c:v>
                </c:pt>
                <c:pt idx="1">
                  <c:v>44.08</c:v>
                </c:pt>
                <c:pt idx="2">
                  <c:v>44.78</c:v>
                </c:pt>
                <c:pt idx="3">
                  <c:v>44</c:v>
                </c:pt>
                <c:pt idx="4">
                  <c:v>43.63</c:v>
                </c:pt>
              </c:numCache>
            </c:numRef>
          </c:val>
          <c:extLst xmlns:c16r2="http://schemas.microsoft.com/office/drawing/2015/06/chart">
            <c:ext xmlns:c16="http://schemas.microsoft.com/office/drawing/2014/chart" uri="{C3380CC4-5D6E-409C-BE32-E72D297353CC}">
              <c16:uniqueId val="{00000004-0E00-4496-BF0B-3FB2D9367FCF}"/>
            </c:ext>
          </c:extLst>
        </c:ser>
        <c:ser>
          <c:idx val="2"/>
          <c:order val="2"/>
          <c:tx>
            <c:strRef>
              <c:f>Plan1!$D$1</c:f>
              <c:strCache>
                <c:ptCount val="1"/>
                <c:pt idx="0">
                  <c:v>Outros</c:v>
                </c:pt>
              </c:strCache>
            </c:strRef>
          </c:tx>
          <c:spPr>
            <a:solidFill>
              <a:srgbClr val="FE7537"/>
            </a:solidFill>
            <a:ln>
              <a:noFill/>
            </a:ln>
            <a:effectLst/>
          </c:spPr>
          <c:invertIfNegative val="0"/>
          <c:dLbls>
            <c:delete val="1"/>
          </c:dLbls>
          <c:cat>
            <c:numRef>
              <c:f>Plan1!$A$2:$A$6</c:f>
              <c:numCache>
                <c:formatCode>General</c:formatCode>
                <c:ptCount val="5"/>
                <c:pt idx="0">
                  <c:v>2021</c:v>
                </c:pt>
                <c:pt idx="1">
                  <c:v>2022</c:v>
                </c:pt>
                <c:pt idx="2">
                  <c:v>2023</c:v>
                </c:pt>
                <c:pt idx="3">
                  <c:v>2024</c:v>
                </c:pt>
                <c:pt idx="4">
                  <c:v>2025</c:v>
                </c:pt>
              </c:numCache>
            </c:numRef>
          </c:cat>
          <c:val>
            <c:numRef>
              <c:f>Plan1!$D$2:$D$6</c:f>
              <c:numCache>
                <c:formatCode>0</c:formatCode>
                <c:ptCount val="5"/>
                <c:pt idx="0">
                  <c:v>2</c:v>
                </c:pt>
                <c:pt idx="1">
                  <c:v>1.56</c:v>
                </c:pt>
                <c:pt idx="2">
                  <c:v>1.7999999999999972</c:v>
                </c:pt>
                <c:pt idx="3">
                  <c:v>1.3299999999999983</c:v>
                </c:pt>
                <c:pt idx="4">
                  <c:v>1.4600000000000009</c:v>
                </c:pt>
              </c:numCache>
            </c:numRef>
          </c:val>
          <c:extLst xmlns:c16r2="http://schemas.microsoft.com/office/drawing/2015/06/chart">
            <c:ext xmlns:c16="http://schemas.microsoft.com/office/drawing/2014/chart" uri="{C3380CC4-5D6E-409C-BE32-E72D297353CC}">
              <c16:uniqueId val="{00000002-0D81-48C8-BD8D-24B0345198A9}"/>
            </c:ext>
          </c:extLst>
        </c:ser>
        <c:dLbls>
          <c:dLblPos val="ctr"/>
          <c:showLegendKey val="0"/>
          <c:showVal val="1"/>
          <c:showCatName val="0"/>
          <c:showSerName val="0"/>
          <c:showPercent val="0"/>
          <c:showBubbleSize val="0"/>
        </c:dLbls>
        <c:gapWidth val="80"/>
        <c:overlap val="100"/>
        <c:axId val="-1749938960"/>
        <c:axId val="-1749925904"/>
      </c:barChart>
      <c:catAx>
        <c:axId val="-174993896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1"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crossAx val="-1749925904"/>
        <c:crosses val="autoZero"/>
        <c:auto val="1"/>
        <c:lblAlgn val="ctr"/>
        <c:lblOffset val="100"/>
        <c:noMultiLvlLbl val="0"/>
      </c:catAx>
      <c:valAx>
        <c:axId val="-1749925904"/>
        <c:scaling>
          <c:orientation val="minMax"/>
        </c:scaling>
        <c:delete val="1"/>
        <c:axPos val="l"/>
        <c:numFmt formatCode="0%" sourceLinked="1"/>
        <c:majorTickMark val="out"/>
        <c:minorTickMark val="none"/>
        <c:tickLblPos val="nextTo"/>
        <c:crossAx val="-174993896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800" b="0" i="0" u="none" strike="noStrike" kern="1200" baseline="0">
              <a:solidFill>
                <a:schemeClr val="tx1">
                  <a:lumMod val="65000"/>
                  <a:lumOff val="35000"/>
                </a:schemeClr>
              </a:solidFill>
              <a:latin typeface="Ebrima" panose="02000000000000000000" pitchFamily="2" charset="0"/>
              <a:ea typeface="Ebrima" panose="02000000000000000000" pitchFamily="2" charset="0"/>
              <a:cs typeface="Ebrima" panose="02000000000000000000" pitchFamily="2" charset="0"/>
            </a:defRPr>
          </a:pPr>
          <a:endParaRPr lang="pt-BR"/>
        </a:p>
      </c:txPr>
    </c:legend>
    <c:plotVisOnly val="1"/>
    <c:dispBlanksAs val="gap"/>
    <c:showDLblsOverMax val="0"/>
  </c:chart>
  <c:spPr>
    <a:noFill/>
    <a:ln>
      <a:noFill/>
    </a:ln>
    <a:effectLst/>
  </c:spPr>
  <c:txPr>
    <a:bodyPr/>
    <a:lstStyle/>
    <a:p>
      <a:pPr>
        <a:defRPr>
          <a:latin typeface="Ebrima" panose="02000000000000000000" pitchFamily="2" charset="0"/>
          <a:ea typeface="Ebrima" panose="02000000000000000000" pitchFamily="2" charset="0"/>
          <a:cs typeface="Ebrima" panose="02000000000000000000" pitchFamily="2" charset="0"/>
        </a:defRPr>
      </a:pPr>
      <a:endParaRPr lang="pt-BR"/>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E7537"/>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13.86</c:v>
                </c:pt>
                <c:pt idx="1">
                  <c:v>86.14</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6333972310969116"/>
          <c:h val="0.93791111111111114"/>
        </c:manualLayout>
      </c:layout>
      <c:barChart>
        <c:barDir val="bar"/>
        <c:grouping val="stacked"/>
        <c:varyColors val="0"/>
        <c:ser>
          <c:idx val="0"/>
          <c:order val="0"/>
          <c:tx>
            <c:strRef>
              <c:f>Planilha1!$B$1</c:f>
              <c:strCache>
                <c:ptCount val="1"/>
                <c:pt idx="0">
                  <c:v>Total</c:v>
                </c:pt>
              </c:strCache>
            </c:strRef>
          </c:tx>
          <c:spPr>
            <a:solidFill>
              <a:srgbClr val="0070C0"/>
            </a:solidFill>
            <a:ln>
              <a:noFill/>
            </a:ln>
            <a:effectLst/>
          </c:spPr>
          <c:invertIfNegative val="0"/>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Planilha1!$B$2:$B$11</c:f>
              <c:numCache>
                <c:formatCode>0"%"</c:formatCode>
                <c:ptCount val="10"/>
                <c:pt idx="0">
                  <c:v>15.02</c:v>
                </c:pt>
                <c:pt idx="1">
                  <c:v>7.06</c:v>
                </c:pt>
                <c:pt idx="2">
                  <c:v>5.45</c:v>
                </c:pt>
                <c:pt idx="3">
                  <c:v>5.25</c:v>
                </c:pt>
                <c:pt idx="4">
                  <c:v>4.8499999999999996</c:v>
                </c:pt>
                <c:pt idx="5">
                  <c:v>4.54</c:v>
                </c:pt>
                <c:pt idx="6">
                  <c:v>3.72</c:v>
                </c:pt>
                <c:pt idx="7">
                  <c:v>3.54</c:v>
                </c:pt>
                <c:pt idx="8">
                  <c:v>1.17</c:v>
                </c:pt>
                <c:pt idx="9">
                  <c:v>0.97</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0C896CA5-B20E-47DE-898D-E0199B0F26B6}"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A750-4298-BC2B-95922D597043}"/>
                </c:ext>
                <c:ext xmlns:c15="http://schemas.microsoft.com/office/drawing/2012/chart" uri="{CE6537A1-D6FC-4f65-9D91-7224C49458BB}">
                  <c15:dlblFieldTable/>
                  <c15:showDataLabelsRange val="1"/>
                </c:ext>
              </c:extLst>
            </c:dLbl>
            <c:dLbl>
              <c:idx val="1"/>
              <c:tx>
                <c:rich>
                  <a:bodyPr/>
                  <a:lstStyle/>
                  <a:p>
                    <a:fld id="{6C3FA930-F4A8-4318-ABAF-4C0C526A477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BA87F074-9950-4D16-AB3E-1EDB7AD9981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70C8E443-3035-4F0A-8D45-CFEEA33D884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64DB130-384C-452A-8A35-D3723FA421B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46A65532-469D-446E-9A40-6D02A8C7810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4829730B-9183-4295-8B8D-8C8D350071C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5E705082-F7CA-4860-89D6-29E42706AF3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59A5A55-0B69-45F8-939F-FE619E06D26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BFF05E71-B930-4CBE-8674-5F100F3CB06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Planilha1!$C$2:$C$11</c:f>
              <c:numCache>
                <c:formatCode>0.0</c:formatCode>
                <c:ptCount val="10"/>
                <c:pt idx="0">
                  <c:v>84.98</c:v>
                </c:pt>
                <c:pt idx="1">
                  <c:v>92.94</c:v>
                </c:pt>
                <c:pt idx="2">
                  <c:v>94.55</c:v>
                </c:pt>
                <c:pt idx="3">
                  <c:v>94.75</c:v>
                </c:pt>
                <c:pt idx="4">
                  <c:v>95.15</c:v>
                </c:pt>
                <c:pt idx="5">
                  <c:v>95.46</c:v>
                </c:pt>
                <c:pt idx="6">
                  <c:v>96.28</c:v>
                </c:pt>
                <c:pt idx="7">
                  <c:v>96.46</c:v>
                </c:pt>
                <c:pt idx="8">
                  <c:v>98.83</c:v>
                </c:pt>
                <c:pt idx="9">
                  <c:v>99.03</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Planilha1!$B$2:$B$11</c15:f>
                <c15:dlblRangeCache>
                  <c:ptCount val="10"/>
                  <c:pt idx="0">
                    <c:v>15%</c:v>
                  </c:pt>
                  <c:pt idx="1">
                    <c:v>7%</c:v>
                  </c:pt>
                  <c:pt idx="2">
                    <c:v>5%</c:v>
                  </c:pt>
                  <c:pt idx="3">
                    <c:v>5%</c:v>
                  </c:pt>
                  <c:pt idx="4">
                    <c:v>5%</c:v>
                  </c:pt>
                  <c:pt idx="5">
                    <c:v>5%</c:v>
                  </c:pt>
                  <c:pt idx="6">
                    <c:v>4%</c:v>
                  </c:pt>
                  <c:pt idx="7">
                    <c:v>4%</c:v>
                  </c:pt>
                  <c:pt idx="8">
                    <c:v>1%</c:v>
                  </c:pt>
                  <c:pt idx="9">
                    <c:v>1%</c:v>
                  </c:pt>
                </c15:dlblRangeCache>
              </c15:datalabelsRange>
            </c:ext>
          </c:extLst>
        </c:ser>
        <c:ser>
          <c:idx val="2"/>
          <c:order val="2"/>
          <c:tx>
            <c:strRef>
              <c:f>Planilha1!$D$1</c:f>
              <c:strCache>
                <c:ptCount val="1"/>
                <c:pt idx="0">
                  <c:v>Investidores</c:v>
                </c:pt>
              </c:strCache>
            </c:strRef>
          </c:tx>
          <c:spPr>
            <a:solidFill>
              <a:srgbClr val="437181"/>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Planilha1!$D$2:$D$11</c:f>
              <c:numCache>
                <c:formatCode>0"%"</c:formatCode>
                <c:ptCount val="10"/>
                <c:pt idx="0">
                  <c:v>19.309999999999999</c:v>
                </c:pt>
                <c:pt idx="1">
                  <c:v>9.02</c:v>
                </c:pt>
                <c:pt idx="2">
                  <c:v>6.41</c:v>
                </c:pt>
                <c:pt idx="3">
                  <c:v>7.13</c:v>
                </c:pt>
                <c:pt idx="4">
                  <c:v>7.12</c:v>
                </c:pt>
                <c:pt idx="5">
                  <c:v>4.82</c:v>
                </c:pt>
                <c:pt idx="6">
                  <c:v>4.49</c:v>
                </c:pt>
                <c:pt idx="7">
                  <c:v>5.28</c:v>
                </c:pt>
                <c:pt idx="8">
                  <c:v>0.94</c:v>
                </c:pt>
                <c:pt idx="9">
                  <c:v>0.87</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791D8473-660F-4255-87C7-EBE1659F669C}"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C-A750-4298-BC2B-95922D597043}"/>
                </c:ext>
                <c:ext xmlns:c15="http://schemas.microsoft.com/office/drawing/2012/chart" uri="{CE6537A1-D6FC-4f65-9D91-7224C49458BB}">
                  <c15:dlblFieldTable/>
                  <c15:showDataLabelsRange val="1"/>
                </c:ext>
              </c:extLst>
            </c:dLbl>
            <c:dLbl>
              <c:idx val="1"/>
              <c:tx>
                <c:rich>
                  <a:bodyPr/>
                  <a:lstStyle/>
                  <a:p>
                    <a:fld id="{3806DA22-05EC-4522-A278-144A6F7F968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8D73D737-8167-4167-AA48-5502D6931DD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CDEA2A5-FFEC-41F9-81B8-347A11217F4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144E6DAF-CD43-4978-BB1C-D06753739E1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58BBB8A-8421-4EFC-811D-56FDBCCC2F7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3B9BDE06-FF0E-4626-83AD-817B8D7EC0F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6220104-8767-4C24-A5B4-0198F58C51A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11C5B2D6-29B8-47F2-85D8-4AB36CE2DC5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5BB2114A-DB3A-42C8-8E33-D4C600CE29A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Planilha1!$E$2:$E$11</c:f>
              <c:numCache>
                <c:formatCode>0.0</c:formatCode>
                <c:ptCount val="10"/>
                <c:pt idx="0">
                  <c:v>80.69</c:v>
                </c:pt>
                <c:pt idx="1">
                  <c:v>90.98</c:v>
                </c:pt>
                <c:pt idx="2">
                  <c:v>93.59</c:v>
                </c:pt>
                <c:pt idx="3">
                  <c:v>92.87</c:v>
                </c:pt>
                <c:pt idx="4">
                  <c:v>92.88</c:v>
                </c:pt>
                <c:pt idx="5">
                  <c:v>95.18</c:v>
                </c:pt>
                <c:pt idx="6">
                  <c:v>95.51</c:v>
                </c:pt>
                <c:pt idx="7">
                  <c:v>94.72</c:v>
                </c:pt>
                <c:pt idx="8">
                  <c:v>99.06</c:v>
                </c:pt>
                <c:pt idx="9">
                  <c:v>99.13</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Planilha1!$D$2:$D$511</c15:f>
                <c15:dlblRangeCache>
                  <c:ptCount val="510"/>
                  <c:pt idx="0">
                    <c:v>19%</c:v>
                  </c:pt>
                  <c:pt idx="1">
                    <c:v>9%</c:v>
                  </c:pt>
                  <c:pt idx="2">
                    <c:v>6%</c:v>
                  </c:pt>
                  <c:pt idx="3">
                    <c:v>7%</c:v>
                  </c:pt>
                  <c:pt idx="4">
                    <c:v>7%</c:v>
                  </c:pt>
                  <c:pt idx="5">
                    <c:v>5%</c:v>
                  </c:pt>
                  <c:pt idx="6">
                    <c:v>4%</c:v>
                  </c:pt>
                  <c:pt idx="7">
                    <c:v>5%</c:v>
                  </c:pt>
                  <c:pt idx="8">
                    <c:v>1%</c:v>
                  </c:pt>
                  <c:pt idx="9">
                    <c:v>1%</c:v>
                  </c:pt>
                </c15:dlblRangeCache>
              </c15:datalabelsRange>
            </c:ext>
          </c:extLst>
        </c:ser>
        <c:ser>
          <c:idx val="4"/>
          <c:order val="4"/>
          <c:tx>
            <c:strRef>
              <c:f>Planilha1!$F$1</c:f>
              <c:strCache>
                <c:ptCount val="1"/>
                <c:pt idx="0">
                  <c:v>Não investidores</c:v>
                </c:pt>
              </c:strCache>
            </c:strRef>
          </c:tx>
          <c:spPr>
            <a:solidFill>
              <a:srgbClr val="BEBFA3"/>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Planilha1!$F$2:$F$11</c:f>
              <c:numCache>
                <c:formatCode>0"%"</c:formatCode>
                <c:ptCount val="10"/>
                <c:pt idx="0">
                  <c:v>12.6</c:v>
                </c:pt>
                <c:pt idx="1">
                  <c:v>5.95</c:v>
                </c:pt>
                <c:pt idx="2">
                  <c:v>4.9000000000000004</c:v>
                </c:pt>
                <c:pt idx="3">
                  <c:v>4.1900000000000004</c:v>
                </c:pt>
                <c:pt idx="4">
                  <c:v>3.57</c:v>
                </c:pt>
                <c:pt idx="5">
                  <c:v>4.38</c:v>
                </c:pt>
                <c:pt idx="6">
                  <c:v>3.28</c:v>
                </c:pt>
                <c:pt idx="7">
                  <c:v>2.5499999999999998</c:v>
                </c:pt>
                <c:pt idx="8">
                  <c:v>1.3</c:v>
                </c:pt>
                <c:pt idx="9">
                  <c:v>1.02</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07745262-CB25-4693-8B07-5D83F5E94BE6}"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8-A750-4298-BC2B-95922D597043}"/>
                </c:ext>
                <c:ext xmlns:c15="http://schemas.microsoft.com/office/drawing/2012/chart" uri="{CE6537A1-D6FC-4f65-9D91-7224C49458BB}">
                  <c15:dlblFieldTable/>
                  <c15:showDataLabelsRange val="1"/>
                </c:ext>
              </c:extLst>
            </c:dLbl>
            <c:dLbl>
              <c:idx val="1"/>
              <c:tx>
                <c:rich>
                  <a:bodyPr/>
                  <a:lstStyle/>
                  <a:p>
                    <a:fld id="{5337621F-D204-4D83-B436-D740821E13B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42E0884A-696E-476D-9A04-3EFA01C6609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B6F04ED2-9A5D-4BDD-A2C4-BFA75B5DD1D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9411C840-349A-493B-82F1-C8ED69DCC2C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A5605FF5-DCB7-4406-8E2C-1C9104BFE9F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38ED5A3D-E940-4683-ABB9-B5CB51698B8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79DBB844-09FF-454B-92F9-C00C75D7478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02956053-B2DB-4F13-B7AE-F22FA98105E3}"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FE24B7D0-0BA9-44C7-97E0-3C52A5A3BAD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Planilha1!$G$2:$G$11</c:f>
              <c:numCache>
                <c:formatCode>0.0</c:formatCode>
                <c:ptCount val="10"/>
                <c:pt idx="0">
                  <c:v>87.4</c:v>
                </c:pt>
                <c:pt idx="1">
                  <c:v>94.05</c:v>
                </c:pt>
                <c:pt idx="2">
                  <c:v>95.1</c:v>
                </c:pt>
                <c:pt idx="3">
                  <c:v>95.81</c:v>
                </c:pt>
                <c:pt idx="4">
                  <c:v>96.43</c:v>
                </c:pt>
                <c:pt idx="5">
                  <c:v>95.62</c:v>
                </c:pt>
                <c:pt idx="6">
                  <c:v>96.72</c:v>
                </c:pt>
                <c:pt idx="7">
                  <c:v>97.45</c:v>
                </c:pt>
                <c:pt idx="8">
                  <c:v>98.7</c:v>
                </c:pt>
                <c:pt idx="9">
                  <c:v>98.98</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Planilha1!$F$2:$F$11</c15:f>
                <c15:dlblRangeCache>
                  <c:ptCount val="10"/>
                  <c:pt idx="0">
                    <c:v>13%</c:v>
                  </c:pt>
                  <c:pt idx="1">
                    <c:v>6%</c:v>
                  </c:pt>
                  <c:pt idx="2">
                    <c:v>5%</c:v>
                  </c:pt>
                  <c:pt idx="3">
                    <c:v>4%</c:v>
                  </c:pt>
                  <c:pt idx="4">
                    <c:v>4%</c:v>
                  </c:pt>
                  <c:pt idx="5">
                    <c:v>4%</c:v>
                  </c:pt>
                  <c:pt idx="6">
                    <c:v>3%</c:v>
                  </c:pt>
                  <c:pt idx="7">
                    <c:v>3%</c:v>
                  </c:pt>
                  <c:pt idx="8">
                    <c:v>1%</c:v>
                  </c:pt>
                  <c:pt idx="9">
                    <c:v>1%</c:v>
                  </c:pt>
                </c15:dlblRangeCache>
              </c15:datalabelsRange>
            </c:ext>
          </c:extLst>
        </c:ser>
        <c:dLbls>
          <c:showLegendKey val="0"/>
          <c:showVal val="0"/>
          <c:showCatName val="0"/>
          <c:showSerName val="0"/>
          <c:showPercent val="0"/>
          <c:showBubbleSize val="0"/>
        </c:dLbls>
        <c:gapWidth val="50"/>
        <c:overlap val="100"/>
        <c:axId val="-1722553904"/>
        <c:axId val="-1722542480"/>
      </c:barChart>
      <c:catAx>
        <c:axId val="-1722553904"/>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722542480"/>
        <c:crosses val="autoZero"/>
        <c:auto val="1"/>
        <c:lblAlgn val="ctr"/>
        <c:lblOffset val="100"/>
        <c:noMultiLvlLbl val="0"/>
      </c:catAx>
      <c:valAx>
        <c:axId val="-1722542480"/>
        <c:scaling>
          <c:orientation val="minMax"/>
          <c:max val="3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722553904"/>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70C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34.19</c:v>
                </c:pt>
                <c:pt idx="1">
                  <c:v>65.81</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437181"/>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42.19</c:v>
                </c:pt>
                <c:pt idx="1">
                  <c:v>57.81</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BEBFA3"/>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29.67</c:v>
                </c:pt>
                <c:pt idx="1">
                  <c:v>70.33</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3666027689030884"/>
          <c:y val="3.1044444444444444E-2"/>
          <c:w val="0.56333972310969116"/>
          <c:h val="0.93791111111111114"/>
        </c:manualLayout>
      </c:layout>
      <c:barChart>
        <c:barDir val="bar"/>
        <c:grouping val="stacked"/>
        <c:varyColors val="0"/>
        <c:ser>
          <c:idx val="0"/>
          <c:order val="0"/>
          <c:tx>
            <c:strRef>
              <c:f>Planilha1!$B$1</c:f>
              <c:strCache>
                <c:ptCount val="1"/>
                <c:pt idx="0">
                  <c:v>AB</c:v>
                </c:pt>
              </c:strCache>
            </c:strRef>
          </c:tx>
          <c:spPr>
            <a:solidFill>
              <a:srgbClr val="00B0F0"/>
            </a:solidFill>
            <a:ln>
              <a:noFill/>
            </a:ln>
            <a:effectLst/>
          </c:spPr>
          <c:invertIfNegative val="0"/>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Planilha1!$B$2:$B$11</c:f>
              <c:numCache>
                <c:formatCode>0"%"</c:formatCode>
                <c:ptCount val="10"/>
                <c:pt idx="0">
                  <c:v>22.69</c:v>
                </c:pt>
                <c:pt idx="1">
                  <c:v>13.35</c:v>
                </c:pt>
                <c:pt idx="2">
                  <c:v>8.18</c:v>
                </c:pt>
                <c:pt idx="3">
                  <c:v>7.63</c:v>
                </c:pt>
                <c:pt idx="4">
                  <c:v>8.67</c:v>
                </c:pt>
                <c:pt idx="5">
                  <c:v>4.63</c:v>
                </c:pt>
                <c:pt idx="6">
                  <c:v>5.52</c:v>
                </c:pt>
                <c:pt idx="7">
                  <c:v>4.62</c:v>
                </c:pt>
                <c:pt idx="8">
                  <c:v>0.77</c:v>
                </c:pt>
                <c:pt idx="9">
                  <c:v>1.07</c:v>
                </c:pt>
              </c:numCache>
            </c:numRef>
          </c:val>
          <c:extLst xmlns:c16r2="http://schemas.microsoft.com/office/drawing/2015/06/chart">
            <c:ext xmlns:c16="http://schemas.microsoft.com/office/drawing/2014/chart" uri="{C3380CC4-5D6E-409C-BE32-E72D297353CC}">
              <c16:uniqueId val="{00000000-1F7B-4614-B93F-657F5BE42668}"/>
            </c:ext>
          </c:extLst>
        </c:ser>
        <c:ser>
          <c:idx val="1"/>
          <c:order val="1"/>
          <c:tx>
            <c:strRef>
              <c:f>Planilha1!$C$1</c:f>
              <c:strCache>
                <c:ptCount val="1"/>
                <c:pt idx="0">
                  <c:v>Coluna1</c:v>
                </c:pt>
              </c:strCache>
            </c:strRef>
          </c:tx>
          <c:spPr>
            <a:noFill/>
            <a:ln>
              <a:noFill/>
            </a:ln>
            <a:effectLst/>
          </c:spPr>
          <c:invertIfNegative val="0"/>
          <c:dLbls>
            <c:dLbl>
              <c:idx val="0"/>
              <c:tx>
                <c:rich>
                  <a:bodyPr/>
                  <a:lstStyle/>
                  <a:p>
                    <a:fld id="{7EC93C06-6BB7-43E8-AF8A-3AA629385DAB}"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0-A750-4298-BC2B-95922D597043}"/>
                </c:ext>
                <c:ext xmlns:c15="http://schemas.microsoft.com/office/drawing/2012/chart" uri="{CE6537A1-D6FC-4f65-9D91-7224C49458BB}">
                  <c15:dlblFieldTable/>
                  <c15:showDataLabelsRange val="1"/>
                </c:ext>
              </c:extLst>
            </c:dLbl>
            <c:dLbl>
              <c:idx val="1"/>
              <c:tx>
                <c:rich>
                  <a:bodyPr/>
                  <a:lstStyle/>
                  <a:p>
                    <a:fld id="{060B96F4-1BDE-4A6A-8A9D-4E96441D06D8}"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4399A774-34C7-4887-BEAE-9096FF26AFA0}"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870321C2-9CD0-4B0B-83C1-939A05C83B49}"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7D8300F-B6D1-49E0-8E8D-ADE859CBC4DD}"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3400B1BA-5E55-47E9-B135-F368271FFC0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D4D242F8-F3B7-43AB-9BA1-D3B1DA3C640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5731072-AF45-401E-9FDE-8599A49E4D3F}"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753272C8-C849-4718-B25A-95EFBBE3B0E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12E76127-EE25-43AD-988D-A7D7FCD97A8B}"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Planilha1!$C$2:$C$11</c:f>
              <c:numCache>
                <c:formatCode>0.0</c:formatCode>
                <c:ptCount val="10"/>
                <c:pt idx="0">
                  <c:v>77.31</c:v>
                </c:pt>
                <c:pt idx="1">
                  <c:v>86.65</c:v>
                </c:pt>
                <c:pt idx="2">
                  <c:v>91.82</c:v>
                </c:pt>
                <c:pt idx="3">
                  <c:v>92.37</c:v>
                </c:pt>
                <c:pt idx="4">
                  <c:v>91.33</c:v>
                </c:pt>
                <c:pt idx="5">
                  <c:v>95.37</c:v>
                </c:pt>
                <c:pt idx="6">
                  <c:v>94.48</c:v>
                </c:pt>
                <c:pt idx="7">
                  <c:v>95.38</c:v>
                </c:pt>
                <c:pt idx="8">
                  <c:v>99.23</c:v>
                </c:pt>
                <c:pt idx="9">
                  <c:v>98.93</c:v>
                </c:pt>
              </c:numCache>
            </c:numRef>
          </c:val>
          <c:extLst xmlns:c16r2="http://schemas.microsoft.com/office/drawing/2015/06/chart">
            <c:ext xmlns:c16="http://schemas.microsoft.com/office/drawing/2014/chart" uri="{C3380CC4-5D6E-409C-BE32-E72D297353CC}">
              <c16:uniqueId val="{00000013-1F7B-4614-B93F-657F5BE42668}"/>
            </c:ext>
            <c:ext xmlns:c15="http://schemas.microsoft.com/office/drawing/2012/chart" uri="{02D57815-91ED-43cb-92C2-25804820EDAC}">
              <c15:datalabelsRange>
                <c15:f>Planilha1!$B$2:$B$11</c15:f>
                <c15:dlblRangeCache>
                  <c:ptCount val="10"/>
                  <c:pt idx="0">
                    <c:v>23%</c:v>
                  </c:pt>
                  <c:pt idx="1">
                    <c:v>13%</c:v>
                  </c:pt>
                  <c:pt idx="2">
                    <c:v>8%</c:v>
                  </c:pt>
                  <c:pt idx="3">
                    <c:v>8%</c:v>
                  </c:pt>
                  <c:pt idx="4">
                    <c:v>9%</c:v>
                  </c:pt>
                  <c:pt idx="5">
                    <c:v>5%</c:v>
                  </c:pt>
                  <c:pt idx="6">
                    <c:v>6%</c:v>
                  </c:pt>
                  <c:pt idx="7">
                    <c:v>5%</c:v>
                  </c:pt>
                  <c:pt idx="8">
                    <c:v>1%</c:v>
                  </c:pt>
                  <c:pt idx="9">
                    <c:v>1%</c:v>
                  </c:pt>
                </c15:dlblRangeCache>
              </c15:datalabelsRange>
            </c:ext>
          </c:extLst>
        </c:ser>
        <c:ser>
          <c:idx val="2"/>
          <c:order val="2"/>
          <c:tx>
            <c:strRef>
              <c:f>Planilha1!$D$1</c:f>
              <c:strCache>
                <c:ptCount val="1"/>
                <c:pt idx="0">
                  <c:v>C</c:v>
                </c:pt>
              </c:strCache>
            </c:strRef>
          </c:tx>
          <c:spPr>
            <a:solidFill>
              <a:srgbClr val="FFE044"/>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0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Planilha1!$D$2:$D$11</c:f>
              <c:numCache>
                <c:formatCode>0"%"</c:formatCode>
                <c:ptCount val="10"/>
                <c:pt idx="0">
                  <c:v>14.9</c:v>
                </c:pt>
                <c:pt idx="1">
                  <c:v>6.35</c:v>
                </c:pt>
                <c:pt idx="2">
                  <c:v>5.09</c:v>
                </c:pt>
                <c:pt idx="3">
                  <c:v>5.35</c:v>
                </c:pt>
                <c:pt idx="4">
                  <c:v>4.0999999999999996</c:v>
                </c:pt>
                <c:pt idx="5">
                  <c:v>4.3600000000000003</c:v>
                </c:pt>
                <c:pt idx="6">
                  <c:v>3.21</c:v>
                </c:pt>
                <c:pt idx="7">
                  <c:v>3.62</c:v>
                </c:pt>
                <c:pt idx="8">
                  <c:v>1.2</c:v>
                </c:pt>
                <c:pt idx="9">
                  <c:v>0.87</c:v>
                </c:pt>
              </c:numCache>
            </c:numRef>
          </c:val>
          <c:extLst xmlns:c16r2="http://schemas.microsoft.com/office/drawing/2015/06/chart">
            <c:ext xmlns:c16="http://schemas.microsoft.com/office/drawing/2014/chart" uri="{C3380CC4-5D6E-409C-BE32-E72D297353CC}">
              <c16:uniqueId val="{00000014-1F7B-4614-B93F-657F5BE42668}"/>
            </c:ext>
          </c:extLst>
        </c:ser>
        <c:ser>
          <c:idx val="3"/>
          <c:order val="3"/>
          <c:tx>
            <c:strRef>
              <c:f>Planilha1!$E$1</c:f>
              <c:strCache>
                <c:ptCount val="1"/>
                <c:pt idx="0">
                  <c:v>Coluna2</c:v>
                </c:pt>
              </c:strCache>
            </c:strRef>
          </c:tx>
          <c:spPr>
            <a:noFill/>
            <a:ln>
              <a:noFill/>
            </a:ln>
            <a:effectLst/>
          </c:spPr>
          <c:invertIfNegative val="0"/>
          <c:dLbls>
            <c:dLbl>
              <c:idx val="0"/>
              <c:tx>
                <c:rich>
                  <a:bodyPr/>
                  <a:lstStyle/>
                  <a:p>
                    <a:fld id="{DC23B032-7843-49F5-986F-30F217922595}"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0C-A750-4298-BC2B-95922D597043}"/>
                </c:ext>
                <c:ext xmlns:c15="http://schemas.microsoft.com/office/drawing/2012/chart" uri="{CE6537A1-D6FC-4f65-9D91-7224C49458BB}">
                  <c15:dlblFieldTable/>
                  <c15:showDataLabelsRange val="1"/>
                </c:ext>
              </c:extLst>
            </c:dLbl>
            <c:dLbl>
              <c:idx val="1"/>
              <c:tx>
                <c:rich>
                  <a:bodyPr/>
                  <a:lstStyle/>
                  <a:p>
                    <a:fld id="{EAD0669B-328E-4D18-B928-C73F654B4A5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F5B7B205-F65B-423D-B3A6-D3A830A3C5E4}"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A51EB8E0-22FB-4063-AAE8-1A4283A225E6}"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7CAB0FE8-5C9D-462D-B92D-8F95663E7BF5}"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6A18E2C8-FD69-4FF8-A02E-002A6628AF1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C6880578-0F38-4175-906C-961D00B1DCDE}"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2783FBB9-2885-417E-B356-D1CA2FB3BC2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3DE5B969-4F03-47EB-9A18-015C6E1FAF6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3C7B8305-9566-412B-AFE6-810650B97C6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Planilha1!$E$2:$E$11</c:f>
              <c:numCache>
                <c:formatCode>0.0</c:formatCode>
                <c:ptCount val="10"/>
                <c:pt idx="0">
                  <c:v>85.1</c:v>
                </c:pt>
                <c:pt idx="1">
                  <c:v>93.65</c:v>
                </c:pt>
                <c:pt idx="2">
                  <c:v>94.91</c:v>
                </c:pt>
                <c:pt idx="3">
                  <c:v>94.65</c:v>
                </c:pt>
                <c:pt idx="4">
                  <c:v>95.9</c:v>
                </c:pt>
                <c:pt idx="5">
                  <c:v>95.64</c:v>
                </c:pt>
                <c:pt idx="6">
                  <c:v>96.79</c:v>
                </c:pt>
                <c:pt idx="7">
                  <c:v>96.38</c:v>
                </c:pt>
                <c:pt idx="8">
                  <c:v>98.8</c:v>
                </c:pt>
                <c:pt idx="9">
                  <c:v>99.13</c:v>
                </c:pt>
              </c:numCache>
            </c:numRef>
          </c:val>
          <c:extLst xmlns:c16r2="http://schemas.microsoft.com/office/drawing/2015/06/chart">
            <c:ext xmlns:c16="http://schemas.microsoft.com/office/drawing/2014/chart" uri="{C3380CC4-5D6E-409C-BE32-E72D297353CC}">
              <c16:uniqueId val="{00000027-1F7B-4614-B93F-657F5BE42668}"/>
            </c:ext>
            <c:ext xmlns:c15="http://schemas.microsoft.com/office/drawing/2012/chart" uri="{02D57815-91ED-43cb-92C2-25804820EDAC}">
              <c15:datalabelsRange>
                <c15:f>Planilha1!$D$2:$D$511</c15:f>
                <c15:dlblRangeCache>
                  <c:ptCount val="510"/>
                  <c:pt idx="0">
                    <c:v>15%</c:v>
                  </c:pt>
                  <c:pt idx="1">
                    <c:v>6%</c:v>
                  </c:pt>
                  <c:pt idx="2">
                    <c:v>5%</c:v>
                  </c:pt>
                  <c:pt idx="3">
                    <c:v>5%</c:v>
                  </c:pt>
                  <c:pt idx="4">
                    <c:v>4%</c:v>
                  </c:pt>
                  <c:pt idx="5">
                    <c:v>4%</c:v>
                  </c:pt>
                  <c:pt idx="6">
                    <c:v>3%</c:v>
                  </c:pt>
                  <c:pt idx="7">
                    <c:v>4%</c:v>
                  </c:pt>
                  <c:pt idx="8">
                    <c:v>1%</c:v>
                  </c:pt>
                  <c:pt idx="9">
                    <c:v>1%</c:v>
                  </c:pt>
                </c15:dlblRangeCache>
              </c15:datalabelsRange>
            </c:ext>
          </c:extLst>
        </c:ser>
        <c:ser>
          <c:idx val="4"/>
          <c:order val="4"/>
          <c:tx>
            <c:strRef>
              <c:f>Planilha1!$F$1</c:f>
              <c:strCache>
                <c:ptCount val="1"/>
                <c:pt idx="0">
                  <c:v>DE</c:v>
                </c:pt>
              </c:strCache>
            </c:strRef>
          </c:tx>
          <c:spPr>
            <a:solidFill>
              <a:srgbClr val="FE7537"/>
            </a:solidFill>
            <a:ln>
              <a:noFill/>
            </a:ln>
            <a:effectLst/>
          </c:spPr>
          <c:invertIfNegative val="0"/>
          <c:dPt>
            <c:idx val="1"/>
            <c:invertIfNegative val="0"/>
            <c:bubble3D val="0"/>
            <c:extLst xmlns:c16r2="http://schemas.microsoft.com/office/drawing/2015/06/chart">
              <c:ext xmlns:c16="http://schemas.microsoft.com/office/drawing/2014/chart" uri="{C3380CC4-5D6E-409C-BE32-E72D297353CC}">
                <c16:uniqueId val="{00000011-8F3E-42DA-837D-EA1753F6253A}"/>
              </c:ext>
            </c:extLst>
          </c:dPt>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Planilha1!$F$2:$F$11</c:f>
              <c:numCache>
                <c:formatCode>0"%"</c:formatCode>
                <c:ptCount val="10"/>
                <c:pt idx="0">
                  <c:v>8.56</c:v>
                </c:pt>
                <c:pt idx="1">
                  <c:v>2.78</c:v>
                </c:pt>
                <c:pt idx="2">
                  <c:v>3.66</c:v>
                </c:pt>
                <c:pt idx="3">
                  <c:v>3.03</c:v>
                </c:pt>
                <c:pt idx="4">
                  <c:v>2.77</c:v>
                </c:pt>
                <c:pt idx="5">
                  <c:v>4.7699999999999996</c:v>
                </c:pt>
                <c:pt idx="6">
                  <c:v>3</c:v>
                </c:pt>
                <c:pt idx="7">
                  <c:v>2.46</c:v>
                </c:pt>
                <c:pt idx="8">
                  <c:v>1.46</c:v>
                </c:pt>
                <c:pt idx="9">
                  <c:v>1.04</c:v>
                </c:pt>
              </c:numCache>
            </c:numRef>
          </c:val>
          <c:extLst xmlns:c16r2="http://schemas.microsoft.com/office/drawing/2015/06/chart">
            <c:ext xmlns:c16="http://schemas.microsoft.com/office/drawing/2014/chart" uri="{C3380CC4-5D6E-409C-BE32-E72D297353CC}">
              <c16:uniqueId val="{00000028-1F7B-4614-B93F-657F5BE42668}"/>
            </c:ext>
          </c:extLst>
        </c:ser>
        <c:ser>
          <c:idx val="5"/>
          <c:order val="5"/>
          <c:tx>
            <c:strRef>
              <c:f>Planilha1!$G$1</c:f>
              <c:strCache>
                <c:ptCount val="1"/>
                <c:pt idx="0">
                  <c:v>Coluna3</c:v>
                </c:pt>
              </c:strCache>
            </c:strRef>
          </c:tx>
          <c:spPr>
            <a:noFill/>
            <a:ln>
              <a:noFill/>
            </a:ln>
            <a:effectLst/>
          </c:spPr>
          <c:invertIfNegative val="0"/>
          <c:dLbls>
            <c:dLbl>
              <c:idx val="0"/>
              <c:tx>
                <c:rich>
                  <a:bodyPr/>
                  <a:lstStyle/>
                  <a:p>
                    <a:fld id="{D45209EA-2510-4148-A844-447013305EF0}" type="CELLRANGE">
                      <a:rPr lang="en-US"/>
                      <a:pPr/>
                      <a:t>[CELLRANGE]</a:t>
                    </a:fld>
                    <a:endParaRPr lang="pt-BR"/>
                  </a:p>
                </c:rich>
              </c:tx>
              <c:dLblPos val="inBase"/>
              <c:showLegendKey val="0"/>
              <c:showVal val="0"/>
              <c:showCatName val="0"/>
              <c:showSerName val="0"/>
              <c:showPercent val="0"/>
              <c:showBubbleSize val="0"/>
              <c:extLst xmlns:c16r2="http://schemas.microsoft.com/office/drawing/2015/06/chart">
                <c:ext xmlns:c16="http://schemas.microsoft.com/office/drawing/2014/chart" uri="{C3380CC4-5D6E-409C-BE32-E72D297353CC}">
                  <c16:uniqueId val="{00000018-A750-4298-BC2B-95922D597043}"/>
                </c:ext>
                <c:ext xmlns:c15="http://schemas.microsoft.com/office/drawing/2012/chart" uri="{CE6537A1-D6FC-4f65-9D91-7224C49458BB}">
                  <c15:dlblFieldTable/>
                  <c15:showDataLabelsRange val="1"/>
                </c:ext>
              </c:extLst>
            </c:dLbl>
            <c:dLbl>
              <c:idx val="1"/>
              <c:tx>
                <c:rich>
                  <a:bodyPr/>
                  <a:lstStyle/>
                  <a:p>
                    <a:fld id="{97A2CF0C-E0C2-4174-8E83-EEA9797EA247}"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2"/>
              <c:tx>
                <c:rich>
                  <a:bodyPr/>
                  <a:lstStyle/>
                  <a:p>
                    <a:fld id="{135B6ADB-644A-41FD-9757-C16A1C29BDA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3"/>
              <c:tx>
                <c:rich>
                  <a:bodyPr/>
                  <a:lstStyle/>
                  <a:p>
                    <a:fld id="{D99EA60A-712C-492D-9087-DF9752BE7BD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4"/>
              <c:tx>
                <c:rich>
                  <a:bodyPr/>
                  <a:lstStyle/>
                  <a:p>
                    <a:fld id="{F28987D1-0B8D-46B9-85C7-7EAD9F14631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5"/>
              <c:tx>
                <c:rich>
                  <a:bodyPr/>
                  <a:lstStyle/>
                  <a:p>
                    <a:fld id="{F12AFA82-34E7-40F8-B8CC-6BC63A7740C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6"/>
              <c:tx>
                <c:rich>
                  <a:bodyPr/>
                  <a:lstStyle/>
                  <a:p>
                    <a:fld id="{5B36BFC8-EF74-4080-91F9-4F3E28361311}"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7"/>
              <c:tx>
                <c:rich>
                  <a:bodyPr/>
                  <a:lstStyle/>
                  <a:p>
                    <a:fld id="{D309B413-1109-48A8-BBBD-11DAB2B11C72}"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8"/>
              <c:tx>
                <c:rich>
                  <a:bodyPr/>
                  <a:lstStyle/>
                  <a:p>
                    <a:fld id="{0C3D825A-3AD8-4BF5-83A6-D6C010CFB03C}"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dLbl>
              <c:idx val="9"/>
              <c:tx>
                <c:rich>
                  <a:bodyPr/>
                  <a:lstStyle/>
                  <a:p>
                    <a:fld id="{CA8DFB7B-21C8-405B-A795-CCAE85C31CCA}" type="CELLRANGE">
                      <a:rPr lang="pt-BR"/>
                      <a:pPr/>
                      <a:t>[CELLRANGE]</a:t>
                    </a:fld>
                    <a:endParaRPr lang="pt-BR"/>
                  </a:p>
                </c:rich>
              </c:tx>
              <c:dLblPos val="inBase"/>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Lst>
            </c:dLbl>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dLblPos val="inBase"/>
            <c:showLegendKey val="0"/>
            <c:showVal val="0"/>
            <c:showCatName val="0"/>
            <c:showSerName val="0"/>
            <c:showPercent val="0"/>
            <c:showBubbleSize val="0"/>
            <c:showLeaderLines val="0"/>
            <c:extLst xmlns:c16r2="http://schemas.microsoft.com/office/drawing/2015/06/char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strRef>
              <c:f>Planilha1!$A$2:$A$11</c:f>
              <c:strCache>
                <c:ptCount val="10"/>
                <c:pt idx="0">
                  <c:v>Recebeu e acessou links falsos enviados por e-mail, SMS ou redes sociais que imitam bancos ou serviços para roubar dados e instalar vírus</c:v>
                </c:pt>
                <c:pt idx="1">
                  <c:v>Comprou produtos pela internet numa loja falsa ou que imitava lojas verdadeiras</c:v>
                </c:pt>
                <c:pt idx="2">
                  <c:v>Teve o WhatsApp clonado para pedir dinheiro para amigos e parentes</c:v>
                </c:pt>
                <c:pt idx="3">
                  <c:v>Pagar um boleto falso (golpe) ou falar com uma falsa central de atendimento de bancos</c:v>
                </c:pt>
                <c:pt idx="4">
                  <c:v>Ter seu cartão de crédito clonado após uma compra online ou física em um estabelecimento comercial</c:v>
                </c:pt>
                <c:pt idx="5">
                  <c:v>Ter o celular furtado ou roubado e ter o dinheiro retirado de sua conta via PIX</c:v>
                </c:pt>
                <c:pt idx="6">
                  <c:v>Ter os dados de cartão de crédito/débito utilizados para fazer compras sem sua autorização</c:v>
                </c:pt>
                <c:pt idx="7">
                  <c:v>Falsos investimentos que prometem altos retornos financeiros, como esquemas de pirâmides</c:v>
                </c:pt>
                <c:pt idx="8">
                  <c:v>Abriram contas em meu nome sem meu consentimento</c:v>
                </c:pt>
                <c:pt idx="9">
                  <c:v>Usaram seus dados para contratar planos de celular, TV, etc</c:v>
                </c:pt>
              </c:strCache>
            </c:strRef>
          </c:cat>
          <c:val>
            <c:numRef>
              <c:f>Planilha1!$G$2:$G$11</c:f>
              <c:numCache>
                <c:formatCode>0.0</c:formatCode>
                <c:ptCount val="10"/>
                <c:pt idx="0">
                  <c:v>91.44</c:v>
                </c:pt>
                <c:pt idx="1">
                  <c:v>97.22</c:v>
                </c:pt>
                <c:pt idx="2">
                  <c:v>96.34</c:v>
                </c:pt>
                <c:pt idx="3">
                  <c:v>96.97</c:v>
                </c:pt>
                <c:pt idx="4">
                  <c:v>97.23</c:v>
                </c:pt>
                <c:pt idx="5">
                  <c:v>95.23</c:v>
                </c:pt>
                <c:pt idx="6">
                  <c:v>97</c:v>
                </c:pt>
                <c:pt idx="7">
                  <c:v>97.54</c:v>
                </c:pt>
                <c:pt idx="8">
                  <c:v>98.54</c:v>
                </c:pt>
                <c:pt idx="9">
                  <c:v>98.96</c:v>
                </c:pt>
              </c:numCache>
            </c:numRef>
          </c:val>
          <c:extLst xmlns:c16r2="http://schemas.microsoft.com/office/drawing/2015/06/chart">
            <c:ext xmlns:c16="http://schemas.microsoft.com/office/drawing/2014/chart" uri="{C3380CC4-5D6E-409C-BE32-E72D297353CC}">
              <c16:uniqueId val="{00000029-1F7B-4614-B93F-657F5BE42668}"/>
            </c:ext>
            <c:ext xmlns:c15="http://schemas.microsoft.com/office/drawing/2012/chart" uri="{02D57815-91ED-43cb-92C2-25804820EDAC}">
              <c15:datalabelsRange>
                <c15:f>Planilha1!$F$2:$F$11</c15:f>
                <c15:dlblRangeCache>
                  <c:ptCount val="10"/>
                  <c:pt idx="0">
                    <c:v>9%</c:v>
                  </c:pt>
                  <c:pt idx="1">
                    <c:v>3%</c:v>
                  </c:pt>
                  <c:pt idx="2">
                    <c:v>4%</c:v>
                  </c:pt>
                  <c:pt idx="3">
                    <c:v>3%</c:v>
                  </c:pt>
                  <c:pt idx="4">
                    <c:v>3%</c:v>
                  </c:pt>
                  <c:pt idx="5">
                    <c:v>5%</c:v>
                  </c:pt>
                  <c:pt idx="6">
                    <c:v>3%</c:v>
                  </c:pt>
                  <c:pt idx="7">
                    <c:v>2%</c:v>
                  </c:pt>
                  <c:pt idx="8">
                    <c:v>1%</c:v>
                  </c:pt>
                  <c:pt idx="9">
                    <c:v>1%</c:v>
                  </c:pt>
                </c15:dlblRangeCache>
              </c15:datalabelsRange>
            </c:ext>
          </c:extLst>
        </c:ser>
        <c:dLbls>
          <c:showLegendKey val="0"/>
          <c:showVal val="0"/>
          <c:showCatName val="0"/>
          <c:showSerName val="0"/>
          <c:showPercent val="0"/>
          <c:showBubbleSize val="0"/>
        </c:dLbls>
        <c:gapWidth val="50"/>
        <c:overlap val="100"/>
        <c:axId val="-1722550096"/>
        <c:axId val="-1722557168"/>
      </c:barChart>
      <c:catAx>
        <c:axId val="-1722550096"/>
        <c:scaling>
          <c:orientation val="maxMin"/>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595959"/>
                </a:solidFill>
                <a:latin typeface="Ebrima" panose="02000000000000000000" pitchFamily="2" charset="0"/>
                <a:ea typeface="Ebrima" panose="02000000000000000000" pitchFamily="2" charset="0"/>
                <a:cs typeface="Ebrima" panose="02000000000000000000" pitchFamily="2" charset="0"/>
              </a:defRPr>
            </a:pPr>
            <a:endParaRPr lang="pt-BR"/>
          </a:p>
        </c:txPr>
        <c:crossAx val="-1722557168"/>
        <c:crosses val="autoZero"/>
        <c:auto val="1"/>
        <c:lblAlgn val="ctr"/>
        <c:lblOffset val="100"/>
        <c:noMultiLvlLbl val="0"/>
      </c:catAx>
      <c:valAx>
        <c:axId val="-1722557168"/>
        <c:scaling>
          <c:orientation val="minMax"/>
          <c:max val="300"/>
          <c:min val="0"/>
        </c:scaling>
        <c:delete val="1"/>
        <c:axPos val="t"/>
        <c:majorGridlines>
          <c:spPr>
            <a:ln w="9525" cap="flat" cmpd="sng" algn="ctr">
              <a:solidFill>
                <a:schemeClr val="tx1">
                  <a:lumMod val="15000"/>
                  <a:lumOff val="85000"/>
                </a:schemeClr>
              </a:solidFill>
              <a:round/>
            </a:ln>
            <a:effectLst/>
          </c:spPr>
        </c:majorGridlines>
        <c:numFmt formatCode="0&quot;%&quot;" sourceLinked="1"/>
        <c:majorTickMark val="out"/>
        <c:minorTickMark val="none"/>
        <c:tickLblPos val="nextTo"/>
        <c:crossAx val="-1722550096"/>
        <c:crosses val="autoZero"/>
        <c:crossBetween val="between"/>
        <c:majorUnit val="100"/>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00B0F0"/>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34.19</c:v>
                </c:pt>
                <c:pt idx="1">
                  <c:v>65.81</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FE044"/>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42.19</c:v>
                </c:pt>
                <c:pt idx="1">
                  <c:v>57.81</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Planilha1!$B$1</c:f>
              <c:strCache>
                <c:ptCount val="1"/>
                <c:pt idx="0">
                  <c:v>TOTAL</c:v>
                </c:pt>
              </c:strCache>
            </c:strRef>
          </c:tx>
          <c:spPr>
            <a:ln>
              <a:noFill/>
            </a:ln>
          </c:spPr>
          <c:dPt>
            <c:idx val="0"/>
            <c:bubble3D val="0"/>
            <c:spPr>
              <a:solidFill>
                <a:srgbClr val="FE7537"/>
              </a:solidFill>
              <a:ln w="19050">
                <a:noFill/>
              </a:ln>
              <a:effectLst/>
            </c:spPr>
            <c:extLst xmlns:c16r2="http://schemas.microsoft.com/office/drawing/2015/06/chart">
              <c:ext xmlns:c16="http://schemas.microsoft.com/office/drawing/2014/chart" uri="{C3380CC4-5D6E-409C-BE32-E72D297353CC}">
                <c16:uniqueId val="{00000001-9999-463C-89BD-F859966B19EC}"/>
              </c:ext>
            </c:extLst>
          </c:dPt>
          <c:dPt>
            <c:idx val="1"/>
            <c:bubble3D val="0"/>
            <c:spPr>
              <a:noFill/>
              <a:ln w="19050">
                <a:noFill/>
              </a:ln>
              <a:effectLst/>
            </c:spPr>
            <c:extLst xmlns:c16r2="http://schemas.microsoft.com/office/drawing/2015/06/chart">
              <c:ext xmlns:c16="http://schemas.microsoft.com/office/drawing/2014/chart" uri="{C3380CC4-5D6E-409C-BE32-E72D297353CC}">
                <c16:uniqueId val="{00000003-9999-463C-89BD-F859966B19EC}"/>
              </c:ext>
            </c:extLst>
          </c:dPt>
          <c:cat>
            <c:strRef>
              <c:f>Planilha1!$A$2:$A$3</c:f>
              <c:strCache>
                <c:ptCount val="2"/>
                <c:pt idx="0">
                  <c:v>%</c:v>
                </c:pt>
                <c:pt idx="1">
                  <c:v>DIF</c:v>
                </c:pt>
              </c:strCache>
            </c:strRef>
          </c:cat>
          <c:val>
            <c:numRef>
              <c:f>Planilha1!$B$2:$B$3</c:f>
              <c:numCache>
                <c:formatCode>General</c:formatCode>
                <c:ptCount val="2"/>
                <c:pt idx="0" formatCode="0">
                  <c:v>29.67</c:v>
                </c:pt>
                <c:pt idx="1">
                  <c:v>70.33</c:v>
                </c:pt>
              </c:numCache>
            </c:numRef>
          </c:val>
          <c:extLst xmlns:c16r2="http://schemas.microsoft.com/office/drawing/2015/06/chart">
            <c:ext xmlns:c16="http://schemas.microsoft.com/office/drawing/2014/chart" uri="{C3380CC4-5D6E-409C-BE32-E72D297353CC}">
              <c16:uniqueId val="{00000004-9999-463C-89BD-F859966B19EC}"/>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187500000000001E-2"/>
          <c:y val="2.849957199640624E-2"/>
          <c:w val="0.96562499999999996"/>
          <c:h val="0.90293580272502416"/>
        </c:manualLayout>
      </c:layout>
      <c:barChart>
        <c:barDir val="bar"/>
        <c:grouping val="stacked"/>
        <c:varyColors val="0"/>
        <c:ser>
          <c:idx val="0"/>
          <c:order val="0"/>
          <c:tx>
            <c:strRef>
              <c:f>Plan1!$B$1</c:f>
              <c:strCache>
                <c:ptCount val="1"/>
                <c:pt idx="0">
                  <c:v>Receber nesse mês</c:v>
                </c:pt>
              </c:strCache>
            </c:strRef>
          </c:tx>
          <c:spPr>
            <a:solidFill>
              <a:schemeClr val="tx2">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Plan1!$A$2:$A$10</c:f>
              <c:strCache>
                <c:ptCount val="9"/>
                <c:pt idx="0">
                  <c:v>Total</c:v>
                </c:pt>
                <c:pt idx="1">
                  <c:v>Até 1 SM</c:v>
                </c:pt>
                <c:pt idx="2">
                  <c:v>De 1 a 2 SM</c:v>
                </c:pt>
                <c:pt idx="3">
                  <c:v>De 2 a 3 SM</c:v>
                </c:pt>
                <c:pt idx="4">
                  <c:v>De 3 a 5 SM</c:v>
                </c:pt>
                <c:pt idx="5">
                  <c:v>De 5 a 10 SM</c:v>
                </c:pt>
                <c:pt idx="6">
                  <c:v>De 10 a 20 SM</c:v>
                </c:pt>
                <c:pt idx="7">
                  <c:v>Mais de 20 SM</c:v>
                </c:pt>
                <c:pt idx="8">
                  <c:v>Não sabe / Recusa</c:v>
                </c:pt>
              </c:strCache>
            </c:strRef>
          </c:cat>
          <c:val>
            <c:numRef>
              <c:f>Plan1!$B$2:$B$10</c:f>
              <c:numCache>
                <c:formatCode>0</c:formatCode>
                <c:ptCount val="9"/>
                <c:pt idx="0">
                  <c:v>43.519999999999996</c:v>
                </c:pt>
                <c:pt idx="1">
                  <c:v>49.06</c:v>
                </c:pt>
                <c:pt idx="2">
                  <c:v>50.35</c:v>
                </c:pt>
                <c:pt idx="3">
                  <c:v>40.17</c:v>
                </c:pt>
                <c:pt idx="4">
                  <c:v>36.869999999999997</c:v>
                </c:pt>
                <c:pt idx="5">
                  <c:v>32.33</c:v>
                </c:pt>
                <c:pt idx="6">
                  <c:v>26.88</c:v>
                </c:pt>
                <c:pt idx="7" formatCode="0&quot;%&quot;">
                  <c:v>17.45</c:v>
                </c:pt>
                <c:pt idx="8">
                  <c:v>38.68</c:v>
                </c:pt>
              </c:numCache>
            </c:numRef>
          </c:val>
          <c:extLst xmlns:c16r2="http://schemas.microsoft.com/office/drawing/2015/06/chart">
            <c:ext xmlns:c16="http://schemas.microsoft.com/office/drawing/2014/chart" uri="{C3380CC4-5D6E-409C-BE32-E72D297353CC}">
              <c16:uniqueId val="{00000000-B47A-4085-B326-CE59AAB575EC}"/>
            </c:ext>
          </c:extLst>
        </c:ser>
        <c:ser>
          <c:idx val="1"/>
          <c:order val="1"/>
          <c:tx>
            <c:strRef>
              <c:f>Plan1!$C$1</c:f>
              <c:strCache>
                <c:ptCount val="1"/>
                <c:pt idx="0">
                  <c:v>Não sabe</c:v>
                </c:pt>
              </c:strCache>
            </c:strRef>
          </c:tx>
          <c:spPr>
            <a:solidFill>
              <a:schemeClr val="bg1">
                <a:lumMod val="85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Plan1!$A$2:$A$10</c:f>
              <c:strCache>
                <c:ptCount val="9"/>
                <c:pt idx="0">
                  <c:v>Total</c:v>
                </c:pt>
                <c:pt idx="1">
                  <c:v>Até 1 SM</c:v>
                </c:pt>
                <c:pt idx="2">
                  <c:v>De 1 a 2 SM</c:v>
                </c:pt>
                <c:pt idx="3">
                  <c:v>De 2 a 3 SM</c:v>
                </c:pt>
                <c:pt idx="4">
                  <c:v>De 3 a 5 SM</c:v>
                </c:pt>
                <c:pt idx="5">
                  <c:v>De 5 a 10 SM</c:v>
                </c:pt>
                <c:pt idx="6">
                  <c:v>De 10 a 20 SM</c:v>
                </c:pt>
                <c:pt idx="7">
                  <c:v>Mais de 20 SM</c:v>
                </c:pt>
                <c:pt idx="8">
                  <c:v>Não sabe / Recusa</c:v>
                </c:pt>
              </c:strCache>
            </c:strRef>
          </c:cat>
          <c:val>
            <c:numRef>
              <c:f>Plan1!$C$2:$C$10</c:f>
              <c:numCache>
                <c:formatCode>0</c:formatCode>
                <c:ptCount val="9"/>
                <c:pt idx="0">
                  <c:v>3.03</c:v>
                </c:pt>
                <c:pt idx="1">
                  <c:v>5.48</c:v>
                </c:pt>
                <c:pt idx="2">
                  <c:v>1.8</c:v>
                </c:pt>
                <c:pt idx="3">
                  <c:v>0.5</c:v>
                </c:pt>
                <c:pt idx="4">
                  <c:v>0.48</c:v>
                </c:pt>
                <c:pt idx="5">
                  <c:v>0.63</c:v>
                </c:pt>
                <c:pt idx="6">
                  <c:v>1.22</c:v>
                </c:pt>
                <c:pt idx="8">
                  <c:v>19.53</c:v>
                </c:pt>
              </c:numCache>
            </c:numRef>
          </c:val>
          <c:extLst xmlns:c16r2="http://schemas.microsoft.com/office/drawing/2015/06/chart">
            <c:ext xmlns:c16="http://schemas.microsoft.com/office/drawing/2014/chart" uri="{C3380CC4-5D6E-409C-BE32-E72D297353CC}">
              <c16:uniqueId val="{00000001-B47A-4085-B326-CE59AAB575EC}"/>
            </c:ext>
          </c:extLst>
        </c:ser>
        <c:ser>
          <c:idx val="2"/>
          <c:order val="2"/>
          <c:tx>
            <c:strRef>
              <c:f>Plan1!$D$1</c:f>
              <c:strCache>
                <c:ptCount val="1"/>
                <c:pt idx="0">
                  <c:v>Receber no mês seguinte</c:v>
                </c:pt>
              </c:strCache>
            </c:strRef>
          </c:tx>
          <c:spPr>
            <a:solidFill>
              <a:schemeClr val="accent1">
                <a:lumMod val="60000"/>
                <a:lumOff val="40000"/>
              </a:schemeClr>
            </a:solidFill>
            <a:ln>
              <a:noFill/>
            </a:ln>
            <a:effectLst/>
          </c:spPr>
          <c:invertIfNegative val="0"/>
          <c:dLbls>
            <c:numFmt formatCode="0&quot;%&quot;" sourceLinked="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Ebrima" panose="02000000000000000000" pitchFamily="2" charset="0"/>
                    <a:ea typeface="Ebrima" panose="02000000000000000000" pitchFamily="2" charset="0"/>
                    <a:cs typeface="Ebrima" panose="02000000000000000000" pitchFamily="2" charset="0"/>
                  </a:defRPr>
                </a:pPr>
                <a:endParaRPr lang="pt-BR"/>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Plan1!$A$2:$A$10</c:f>
              <c:strCache>
                <c:ptCount val="9"/>
                <c:pt idx="0">
                  <c:v>Total</c:v>
                </c:pt>
                <c:pt idx="1">
                  <c:v>Até 1 SM</c:v>
                </c:pt>
                <c:pt idx="2">
                  <c:v>De 1 a 2 SM</c:v>
                </c:pt>
                <c:pt idx="3">
                  <c:v>De 2 a 3 SM</c:v>
                </c:pt>
                <c:pt idx="4">
                  <c:v>De 3 a 5 SM</c:v>
                </c:pt>
                <c:pt idx="5">
                  <c:v>De 5 a 10 SM</c:v>
                </c:pt>
                <c:pt idx="6">
                  <c:v>De 10 a 20 SM</c:v>
                </c:pt>
                <c:pt idx="7">
                  <c:v>Mais de 20 SM</c:v>
                </c:pt>
                <c:pt idx="8">
                  <c:v>Não sabe / Recusa</c:v>
                </c:pt>
              </c:strCache>
            </c:strRef>
          </c:cat>
          <c:val>
            <c:numRef>
              <c:f>Plan1!$D$2:$D$10</c:f>
              <c:numCache>
                <c:formatCode>0</c:formatCode>
                <c:ptCount val="9"/>
                <c:pt idx="0">
                  <c:v>53.45</c:v>
                </c:pt>
                <c:pt idx="1">
                  <c:v>45.45</c:v>
                </c:pt>
                <c:pt idx="2">
                  <c:v>47.85</c:v>
                </c:pt>
                <c:pt idx="3">
                  <c:v>59.33</c:v>
                </c:pt>
                <c:pt idx="4">
                  <c:v>62.65</c:v>
                </c:pt>
                <c:pt idx="5">
                  <c:v>67.03</c:v>
                </c:pt>
                <c:pt idx="6">
                  <c:v>71.89</c:v>
                </c:pt>
                <c:pt idx="7" formatCode="0&quot;%&quot;">
                  <c:v>82.55</c:v>
                </c:pt>
                <c:pt idx="8">
                  <c:v>41.79</c:v>
                </c:pt>
              </c:numCache>
            </c:numRef>
          </c:val>
          <c:extLst xmlns:c16r2="http://schemas.microsoft.com/office/drawing/2015/06/chart">
            <c:ext xmlns:c16="http://schemas.microsoft.com/office/drawing/2014/chart" uri="{C3380CC4-5D6E-409C-BE32-E72D297353CC}">
              <c16:uniqueId val="{00000002-B47A-4085-B326-CE59AAB575EC}"/>
            </c:ext>
          </c:extLst>
        </c:ser>
        <c:dLbls>
          <c:showLegendKey val="0"/>
          <c:showVal val="0"/>
          <c:showCatName val="0"/>
          <c:showSerName val="0"/>
          <c:showPercent val="0"/>
          <c:showBubbleSize val="0"/>
        </c:dLbls>
        <c:gapWidth val="80"/>
        <c:overlap val="100"/>
        <c:axId val="-1722540304"/>
        <c:axId val="-1722553360"/>
      </c:barChart>
      <c:catAx>
        <c:axId val="-1722540304"/>
        <c:scaling>
          <c:orientation val="maxMin"/>
        </c:scaling>
        <c:delete val="1"/>
        <c:axPos val="l"/>
        <c:numFmt formatCode="General" sourceLinked="1"/>
        <c:majorTickMark val="none"/>
        <c:minorTickMark val="none"/>
        <c:tickLblPos val="nextTo"/>
        <c:crossAx val="-1722553360"/>
        <c:crosses val="autoZero"/>
        <c:auto val="1"/>
        <c:lblAlgn val="ctr"/>
        <c:lblOffset val="100"/>
        <c:noMultiLvlLbl val="0"/>
      </c:catAx>
      <c:valAx>
        <c:axId val="-1722553360"/>
        <c:scaling>
          <c:orientation val="minMax"/>
          <c:max val="100"/>
        </c:scaling>
        <c:delete val="1"/>
        <c:axPos val="t"/>
        <c:numFmt formatCode="0" sourceLinked="1"/>
        <c:majorTickMark val="out"/>
        <c:minorTickMark val="none"/>
        <c:tickLblPos val="nextTo"/>
        <c:crossAx val="-1722540304"/>
        <c:crosses val="autoZero"/>
        <c:crossBetween val="between"/>
      </c:valAx>
      <c:spPr>
        <a:noFill/>
        <a:ln>
          <a:noFill/>
        </a:ln>
        <a:effectLst/>
      </c:spPr>
    </c:plotArea>
    <c:legend>
      <c:legendPos val="b"/>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pt-BR"/>
        </a:p>
      </c:txPr>
    </c:legend>
    <c:plotVisOnly val="1"/>
    <c:dispBlanksAs val="gap"/>
    <c:showDLblsOverMax val="0"/>
  </c:chart>
  <c:spPr>
    <a:noFill/>
    <a:ln>
      <a:noFill/>
    </a:ln>
    <a:effectLst/>
  </c:spPr>
  <c:txPr>
    <a:bodyPr/>
    <a:lstStyle/>
    <a:p>
      <a:pPr>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pt-BR"/>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7DB13C7-9F71-4537-AD1F-93DD6776D7F0}" type="datetimeFigureOut">
              <a:rPr lang="pt-BR" smtClean="0"/>
              <a:t>22/12/2025</a:t>
            </a:fld>
            <a:endParaRPr lang="pt-BR"/>
          </a:p>
        </p:txBody>
      </p:sp>
      <p:sp>
        <p:nvSpPr>
          <p:cNvPr id="4" name="Espaço Reservado para Imagem de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pt-BR"/>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pt-BR"/>
          </a:p>
        </p:txBody>
      </p:sp>
      <p:sp>
        <p:nvSpPr>
          <p:cNvPr id="7" name="Espaço Reservado para Número de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0EF47D-D986-4814-A736-4F9987083B1F}" type="slidenum">
              <a:rPr lang="pt-BR" smtClean="0"/>
              <a:t>‹nº›</a:t>
            </a:fld>
            <a:endParaRPr lang="pt-BR"/>
          </a:p>
        </p:txBody>
      </p:sp>
    </p:spTree>
    <p:extLst>
      <p:ext uri="{BB962C8B-B14F-4D97-AF65-F5344CB8AC3E}">
        <p14:creationId xmlns:p14="http://schemas.microsoft.com/office/powerpoint/2010/main" val="32734680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pt-BR" sz="1200" dirty="0">
              <a:solidFill>
                <a:srgbClr val="FF0000"/>
              </a:solidFill>
            </a:endParaRPr>
          </a:p>
        </p:txBody>
      </p:sp>
      <p:sp>
        <p:nvSpPr>
          <p:cNvPr id="4" name="Espaço Reservado para Número de Slide 3"/>
          <p:cNvSpPr>
            <a:spLocks noGrp="1"/>
          </p:cNvSpPr>
          <p:nvPr>
            <p:ph type="sldNum" sz="quarter" idx="10"/>
          </p:nvPr>
        </p:nvSpPr>
        <p:spPr/>
        <p:txBody>
          <a:bodyPr/>
          <a:lstStyle/>
          <a:p>
            <a:fld id="{850EF47D-D986-4814-A736-4F9987083B1F}" type="slidenum">
              <a:rPr lang="pt-BR" smtClean="0"/>
              <a:t>88</a:t>
            </a:fld>
            <a:endParaRPr lang="pt-BR"/>
          </a:p>
        </p:txBody>
      </p:sp>
    </p:spTree>
    <p:extLst>
      <p:ext uri="{BB962C8B-B14F-4D97-AF65-F5344CB8AC3E}">
        <p14:creationId xmlns:p14="http://schemas.microsoft.com/office/powerpoint/2010/main" val="15668230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pt-BR" sz="1200" dirty="0">
              <a:solidFill>
                <a:srgbClr val="FF0000"/>
              </a:solidFill>
            </a:endParaRPr>
          </a:p>
        </p:txBody>
      </p:sp>
      <p:sp>
        <p:nvSpPr>
          <p:cNvPr id="4" name="Espaço Reservado para Número de Slide 3"/>
          <p:cNvSpPr>
            <a:spLocks noGrp="1"/>
          </p:cNvSpPr>
          <p:nvPr>
            <p:ph type="sldNum" sz="quarter" idx="10"/>
          </p:nvPr>
        </p:nvSpPr>
        <p:spPr/>
        <p:txBody>
          <a:bodyPr/>
          <a:lstStyle/>
          <a:p>
            <a:fld id="{850EF47D-D986-4814-A736-4F9987083B1F}" type="slidenum">
              <a:rPr lang="pt-BR" smtClean="0"/>
              <a:t>89</a:t>
            </a:fld>
            <a:endParaRPr lang="pt-BR"/>
          </a:p>
        </p:txBody>
      </p:sp>
    </p:spTree>
    <p:extLst>
      <p:ext uri="{BB962C8B-B14F-4D97-AF65-F5344CB8AC3E}">
        <p14:creationId xmlns:p14="http://schemas.microsoft.com/office/powerpoint/2010/main" val="11801583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5895268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132321529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160592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2260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Layout Personalizado">
    <p:spTree>
      <p:nvGrpSpPr>
        <p:cNvPr id="1" name=""/>
        <p:cNvGrpSpPr/>
        <p:nvPr/>
      </p:nvGrpSpPr>
      <p:grpSpPr>
        <a:xfrm>
          <a:off x="0" y="0"/>
          <a:ext cx="0" cy="0"/>
          <a:chOff x="0" y="0"/>
          <a:chExt cx="0" cy="0"/>
        </a:xfrm>
      </p:grpSpPr>
      <p:pic>
        <p:nvPicPr>
          <p:cNvPr id="3" name="Imagem 2" descr="Desenho preto e branco&#10;&#10;Descrição gerada automaticamente com confiança baixa">
            <a:extLst>
              <a:ext uri="{FF2B5EF4-FFF2-40B4-BE49-F238E27FC236}">
                <a16:creationId xmlns:a16="http://schemas.microsoft.com/office/drawing/2014/main" xmlns="" id="{0424FC78-DF60-2FE7-11B8-7F56DA328B4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4" name="Retângulo 3">
            <a:extLst>
              <a:ext uri="{FF2B5EF4-FFF2-40B4-BE49-F238E27FC236}">
                <a16:creationId xmlns:a16="http://schemas.microsoft.com/office/drawing/2014/main" xmlns="" id="{F48C0443-5170-29C4-451A-0348F2DA4C2D}"/>
              </a:ext>
            </a:extLst>
          </p:cNvPr>
          <p:cNvSpPr/>
          <p:nvPr userDrawn="1"/>
        </p:nvSpPr>
        <p:spPr>
          <a:xfrm>
            <a:off x="0" y="0"/>
            <a:ext cx="12192000" cy="6858000"/>
          </a:xfrm>
          <a:prstGeom prst="rect">
            <a:avLst/>
          </a:prstGeom>
          <a:solidFill>
            <a:srgbClr val="00206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pic>
        <p:nvPicPr>
          <p:cNvPr id="6" name="Imagem 5">
            <a:extLst>
              <a:ext uri="{FF2B5EF4-FFF2-40B4-BE49-F238E27FC236}">
                <a16:creationId xmlns:a16="http://schemas.microsoft.com/office/drawing/2014/main" xmlns="" id="{4165CE21-F567-FBF9-7DC3-99D0CB33FC41}"/>
              </a:ext>
            </a:extLst>
          </p:cNvPr>
          <p:cNvPicPr>
            <a:picLocks noChangeAspect="1"/>
          </p:cNvPicPr>
          <p:nvPr userDrawn="1"/>
        </p:nvPicPr>
        <p:blipFill>
          <a:blip r:embed="rId3"/>
          <a:stretch>
            <a:fillRect/>
          </a:stretch>
        </p:blipFill>
        <p:spPr>
          <a:xfrm>
            <a:off x="302400" y="6472800"/>
            <a:ext cx="590400" cy="290361"/>
          </a:xfrm>
          <a:prstGeom prst="rect">
            <a:avLst/>
          </a:prstGeom>
        </p:spPr>
      </p:pic>
    </p:spTree>
    <p:extLst>
      <p:ext uri="{BB962C8B-B14F-4D97-AF65-F5344CB8AC3E}">
        <p14:creationId xmlns:p14="http://schemas.microsoft.com/office/powerpoint/2010/main" val="911780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935117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915397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0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15722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97729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808596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732835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1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124665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p:cNvSpPr>
            <a:spLocks noGrp="1"/>
          </p:cNvSpPr>
          <p:nvPr>
            <p:ph type="body" orient="vert" idx="1"/>
          </p:nvPr>
        </p:nvSpPr>
        <p:spPr>
          <a:xfrm>
            <a:off x="838200" y="365125"/>
            <a:ext cx="7734300" cy="5811838"/>
          </a:xfrm>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35633309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1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166203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375809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17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843863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1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472165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1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340763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2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033936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2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641470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2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289765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2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05944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655535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586371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084735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27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524238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2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754778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2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371718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20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101406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67036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1350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32838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63805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628351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Layout Personalizado">
    <p:spTree>
      <p:nvGrpSpPr>
        <p:cNvPr id="1" name=""/>
        <p:cNvGrpSpPr/>
        <p:nvPr/>
      </p:nvGrpSpPr>
      <p:grpSpPr>
        <a:xfrm>
          <a:off x="0" y="0"/>
          <a:ext cx="0" cy="0"/>
          <a:chOff x="0" y="0"/>
          <a:chExt cx="0" cy="0"/>
        </a:xfrm>
      </p:grpSpPr>
      <p:pic>
        <p:nvPicPr>
          <p:cNvPr id="3" name="Imagem 2" descr="Desenho preto e branco&#10;&#10;Descrição gerada automaticamente com confiança baixa">
            <a:extLst>
              <a:ext uri="{FF2B5EF4-FFF2-40B4-BE49-F238E27FC236}">
                <a16:creationId xmlns:a16="http://schemas.microsoft.com/office/drawing/2014/main" xmlns="" id="{0424FC78-DF60-2FE7-11B8-7F56DA328B4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4" name="Retângulo 3">
            <a:extLst>
              <a:ext uri="{FF2B5EF4-FFF2-40B4-BE49-F238E27FC236}">
                <a16:creationId xmlns:a16="http://schemas.microsoft.com/office/drawing/2014/main" xmlns="" id="{F48C0443-5170-29C4-451A-0348F2DA4C2D}"/>
              </a:ext>
            </a:extLst>
          </p:cNvPr>
          <p:cNvSpPr/>
          <p:nvPr userDrawn="1"/>
        </p:nvSpPr>
        <p:spPr>
          <a:xfrm>
            <a:off x="0" y="0"/>
            <a:ext cx="12192000" cy="6858000"/>
          </a:xfrm>
          <a:prstGeom prst="rect">
            <a:avLst/>
          </a:prstGeom>
          <a:solidFill>
            <a:srgbClr val="00206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6" name="Imagem 5">
            <a:extLst>
              <a:ext uri="{FF2B5EF4-FFF2-40B4-BE49-F238E27FC236}">
                <a16:creationId xmlns:a16="http://schemas.microsoft.com/office/drawing/2014/main" xmlns="" id="{4165CE21-F567-FBF9-7DC3-99D0CB33FC41}"/>
              </a:ext>
            </a:extLst>
          </p:cNvPr>
          <p:cNvPicPr>
            <a:picLocks noChangeAspect="1"/>
          </p:cNvPicPr>
          <p:nvPr userDrawn="1"/>
        </p:nvPicPr>
        <p:blipFill>
          <a:blip r:embed="rId3"/>
          <a:stretch>
            <a:fillRect/>
          </a:stretch>
        </p:blipFill>
        <p:spPr>
          <a:xfrm>
            <a:off x="302400" y="6472800"/>
            <a:ext cx="590400" cy="290361"/>
          </a:xfrm>
          <a:prstGeom prst="rect">
            <a:avLst/>
          </a:prstGeom>
        </p:spPr>
      </p:pic>
    </p:spTree>
    <p:extLst>
      <p:ext uri="{BB962C8B-B14F-4D97-AF65-F5344CB8AC3E}">
        <p14:creationId xmlns:p14="http://schemas.microsoft.com/office/powerpoint/2010/main" val="2604287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708156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15444553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467640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0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303939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050953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1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885512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01867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022102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666080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1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459010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17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85429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1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99578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Clique para editar o texto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11"/>
          </p:nvPr>
        </p:nvSpPr>
        <p:spPr/>
        <p:txBody>
          <a:bodyPr/>
          <a:lstStyle/>
          <a:p>
            <a:endParaRPr lang="pt-B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78794481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1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517550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2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02748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2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260801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2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522760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26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930532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2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3978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5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7378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27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558013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8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322651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9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79821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sz="half" idx="1"/>
          </p:nvPr>
        </p:nvSpPr>
        <p:spPr>
          <a:xfrm>
            <a:off x="838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72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p:txBody>
          <a:bodyPr/>
          <a:lstStyle/>
          <a:p>
            <a:fld id="{B61743B3-6D93-4096-B8FD-4257B661020F}" type="datetimeFigureOut">
              <a:rPr lang="pt-BR" smtClean="0"/>
              <a:t>22/12/2025</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135035239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lide de Título">
    <p:spTree>
      <p:nvGrpSpPr>
        <p:cNvPr id="1" name=""/>
        <p:cNvGrpSpPr/>
        <p:nvPr/>
      </p:nvGrpSpPr>
      <p:grpSpPr>
        <a:xfrm>
          <a:off x="0" y="0"/>
          <a:ext cx="0" cy="0"/>
          <a:chOff x="0" y="0"/>
          <a:chExt cx="0" cy="0"/>
        </a:xfrm>
      </p:grpSpPr>
      <p:pic>
        <p:nvPicPr>
          <p:cNvPr id="2" name="Imagem 1">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364682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Layout Personalizado">
    <p:spTree>
      <p:nvGrpSpPr>
        <p:cNvPr id="1" name=""/>
        <p:cNvGrpSpPr/>
        <p:nvPr/>
      </p:nvGrpSpPr>
      <p:grpSpPr>
        <a:xfrm>
          <a:off x="0" y="0"/>
          <a:ext cx="0" cy="0"/>
          <a:chOff x="0" y="0"/>
          <a:chExt cx="0" cy="0"/>
        </a:xfrm>
      </p:grpSpPr>
      <p:pic>
        <p:nvPicPr>
          <p:cNvPr id="3" name="Imagem 2" descr="Desenho preto e branco&#10;&#10;Descrição gerada automaticamente com confiança baixa">
            <a:extLst>
              <a:ext uri="{FF2B5EF4-FFF2-40B4-BE49-F238E27FC236}">
                <a16:creationId xmlns:a16="http://schemas.microsoft.com/office/drawing/2014/main" xmlns="" id="{0424FC78-DF60-2FE7-11B8-7F56DA328B4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4" name="Retângulo 3">
            <a:extLst>
              <a:ext uri="{FF2B5EF4-FFF2-40B4-BE49-F238E27FC236}">
                <a16:creationId xmlns:a16="http://schemas.microsoft.com/office/drawing/2014/main" xmlns="" id="{F48C0443-5170-29C4-451A-0348F2DA4C2D}"/>
              </a:ext>
            </a:extLst>
          </p:cNvPr>
          <p:cNvSpPr/>
          <p:nvPr userDrawn="1"/>
        </p:nvSpPr>
        <p:spPr>
          <a:xfrm>
            <a:off x="0" y="0"/>
            <a:ext cx="12192000" cy="6858000"/>
          </a:xfrm>
          <a:prstGeom prst="rect">
            <a:avLst/>
          </a:prstGeom>
          <a:solidFill>
            <a:srgbClr val="00206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pic>
        <p:nvPicPr>
          <p:cNvPr id="5" name="Imagem 4">
            <a:extLst>
              <a:ext uri="{FF2B5EF4-FFF2-40B4-BE49-F238E27FC236}">
                <a16:creationId xmlns:a16="http://schemas.microsoft.com/office/drawing/2014/main" xmlns="" id="{4165CE21-F567-FBF9-7DC3-99D0CB33FC41}"/>
              </a:ext>
            </a:extLst>
          </p:cNvPr>
          <p:cNvPicPr>
            <a:picLocks noChangeAspect="1"/>
          </p:cNvPicPr>
          <p:nvPr userDrawn="1"/>
        </p:nvPicPr>
        <p:blipFill>
          <a:blip r:embed="rId3"/>
          <a:stretch>
            <a:fillRect/>
          </a:stretch>
        </p:blipFill>
        <p:spPr>
          <a:xfrm>
            <a:off x="302400" y="6472800"/>
            <a:ext cx="590400" cy="290361"/>
          </a:xfrm>
          <a:prstGeom prst="rect">
            <a:avLst/>
          </a:prstGeom>
        </p:spPr>
      </p:pic>
    </p:spTree>
    <p:extLst>
      <p:ext uri="{BB962C8B-B14F-4D97-AF65-F5344CB8AC3E}">
        <p14:creationId xmlns:p14="http://schemas.microsoft.com/office/powerpoint/2010/main" val="2912550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27557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6_Layout Personalizado">
    <p:bg>
      <p:bgPr>
        <a:solidFill>
          <a:srgbClr val="D0D5DC"/>
        </a:solidFill>
        <a:effectLst/>
      </p:bgPr>
    </p:bg>
    <p:spTree>
      <p:nvGrpSpPr>
        <p:cNvPr id="1" name=""/>
        <p:cNvGrpSpPr/>
        <p:nvPr/>
      </p:nvGrpSpPr>
      <p:grpSpPr>
        <a:xfrm>
          <a:off x="0" y="0"/>
          <a:ext cx="0" cy="0"/>
          <a:chOff x="0" y="0"/>
          <a:chExt cx="0" cy="0"/>
        </a:xfrm>
      </p:grpSpPr>
      <p:pic>
        <p:nvPicPr>
          <p:cNvPr id="5" name="Imagem 4" descr="Desenho preto e branco&#10;&#10;Descrição gerada automaticamente com confiança baixa">
            <a:extLst>
              <a:ext uri="{FF2B5EF4-FFF2-40B4-BE49-F238E27FC236}">
                <a16:creationId xmlns:a16="http://schemas.microsoft.com/office/drawing/2014/main" xmlns="" id="{0424FC78-DF60-2FE7-11B8-7F56DA328B4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7" name="Forma Livre: Forma 6">
            <a:extLst>
              <a:ext uri="{FF2B5EF4-FFF2-40B4-BE49-F238E27FC236}">
                <a16:creationId xmlns:a16="http://schemas.microsoft.com/office/drawing/2014/main" xmlns="" id="{0ED50A3C-EA7F-D4DF-9685-645293AAFC51}"/>
              </a:ext>
            </a:extLst>
          </p:cNvPr>
          <p:cNvSpPr/>
          <p:nvPr userDrawn="1"/>
        </p:nvSpPr>
        <p:spPr>
          <a:xfrm>
            <a:off x="0" y="1"/>
            <a:ext cx="12192000" cy="6858000"/>
          </a:xfrm>
          <a:custGeom>
            <a:avLst/>
            <a:gdLst>
              <a:gd name="connsiteX0" fmla="*/ 10161360 w 12192000"/>
              <a:gd name="connsiteY0" fmla="*/ 3764735 h 6858000"/>
              <a:gd name="connsiteX1" fmla="*/ 10243837 w 12192000"/>
              <a:gd name="connsiteY1" fmla="*/ 3771785 h 6858000"/>
              <a:gd name="connsiteX2" fmla="*/ 10243929 w 12192000"/>
              <a:gd name="connsiteY2" fmla="*/ 3847258 h 6858000"/>
              <a:gd name="connsiteX3" fmla="*/ 10197853 w 12192000"/>
              <a:gd name="connsiteY3" fmla="*/ 4059209 h 6858000"/>
              <a:gd name="connsiteX4" fmla="*/ 10085933 w 12192000"/>
              <a:gd name="connsiteY4" fmla="*/ 4129890 h 6858000"/>
              <a:gd name="connsiteX5" fmla="*/ 9994057 w 12192000"/>
              <a:gd name="connsiteY5" fmla="*/ 3957933 h 6858000"/>
              <a:gd name="connsiteX6" fmla="*/ 10030596 w 12192000"/>
              <a:gd name="connsiteY6" fmla="*/ 3817723 h 6858000"/>
              <a:gd name="connsiteX7" fmla="*/ 10161360 w 12192000"/>
              <a:gd name="connsiteY7" fmla="*/ 3764735 h 6858000"/>
              <a:gd name="connsiteX8" fmla="*/ 5326755 w 12192000"/>
              <a:gd name="connsiteY8" fmla="*/ 3764735 h 6858000"/>
              <a:gd name="connsiteX9" fmla="*/ 5409186 w 12192000"/>
              <a:gd name="connsiteY9" fmla="*/ 3771785 h 6858000"/>
              <a:gd name="connsiteX10" fmla="*/ 5409324 w 12192000"/>
              <a:gd name="connsiteY10" fmla="*/ 3847258 h 6858000"/>
              <a:gd name="connsiteX11" fmla="*/ 5363247 w 12192000"/>
              <a:gd name="connsiteY11" fmla="*/ 4059209 h 6858000"/>
              <a:gd name="connsiteX12" fmla="*/ 5251329 w 12192000"/>
              <a:gd name="connsiteY12" fmla="*/ 4129890 h 6858000"/>
              <a:gd name="connsiteX13" fmla="*/ 5159452 w 12192000"/>
              <a:gd name="connsiteY13" fmla="*/ 3957934 h 6858000"/>
              <a:gd name="connsiteX14" fmla="*/ 5195991 w 12192000"/>
              <a:gd name="connsiteY14" fmla="*/ 3817723 h 6858000"/>
              <a:gd name="connsiteX15" fmla="*/ 5326755 w 12192000"/>
              <a:gd name="connsiteY15" fmla="*/ 3764735 h 6858000"/>
              <a:gd name="connsiteX16" fmla="*/ 3477251 w 12192000"/>
              <a:gd name="connsiteY16" fmla="*/ 3764735 h 6858000"/>
              <a:gd name="connsiteX17" fmla="*/ 3559729 w 12192000"/>
              <a:gd name="connsiteY17" fmla="*/ 3771785 h 6858000"/>
              <a:gd name="connsiteX18" fmla="*/ 3559867 w 12192000"/>
              <a:gd name="connsiteY18" fmla="*/ 3847258 h 6858000"/>
              <a:gd name="connsiteX19" fmla="*/ 3513791 w 12192000"/>
              <a:gd name="connsiteY19" fmla="*/ 4059209 h 6858000"/>
              <a:gd name="connsiteX20" fmla="*/ 3401871 w 12192000"/>
              <a:gd name="connsiteY20" fmla="*/ 4129890 h 6858000"/>
              <a:gd name="connsiteX21" fmla="*/ 3309995 w 12192000"/>
              <a:gd name="connsiteY21" fmla="*/ 3957934 h 6858000"/>
              <a:gd name="connsiteX22" fmla="*/ 3346487 w 12192000"/>
              <a:gd name="connsiteY22" fmla="*/ 3817723 h 6858000"/>
              <a:gd name="connsiteX23" fmla="*/ 3477251 w 12192000"/>
              <a:gd name="connsiteY23" fmla="*/ 3764735 h 6858000"/>
              <a:gd name="connsiteX24" fmla="*/ 7157415 w 12192000"/>
              <a:gd name="connsiteY24" fmla="*/ 3286417 h 6858000"/>
              <a:gd name="connsiteX25" fmla="*/ 7295184 w 12192000"/>
              <a:gd name="connsiteY25" fmla="*/ 3397092 h 6858000"/>
              <a:gd name="connsiteX26" fmla="*/ 7334072 w 12192000"/>
              <a:gd name="connsiteY26" fmla="*/ 3743402 h 6858000"/>
              <a:gd name="connsiteX27" fmla="*/ 7334072 w 12192000"/>
              <a:gd name="connsiteY27" fmla="*/ 3745798 h 6858000"/>
              <a:gd name="connsiteX28" fmla="*/ 7296336 w 12192000"/>
              <a:gd name="connsiteY28" fmla="*/ 4054510 h 6858000"/>
              <a:gd name="connsiteX29" fmla="*/ 7157369 w 12192000"/>
              <a:gd name="connsiteY29" fmla="*/ 4162880 h 6858000"/>
              <a:gd name="connsiteX30" fmla="*/ 7019509 w 12192000"/>
              <a:gd name="connsiteY30" fmla="*/ 4053358 h 6858000"/>
              <a:gd name="connsiteX31" fmla="*/ 6980667 w 12192000"/>
              <a:gd name="connsiteY31" fmla="*/ 3705803 h 6858000"/>
              <a:gd name="connsiteX32" fmla="*/ 7019555 w 12192000"/>
              <a:gd name="connsiteY32" fmla="*/ 3395986 h 6858000"/>
              <a:gd name="connsiteX33" fmla="*/ 7157415 w 12192000"/>
              <a:gd name="connsiteY33" fmla="*/ 3286417 h 6858000"/>
              <a:gd name="connsiteX34" fmla="*/ 10161176 w 12192000"/>
              <a:gd name="connsiteY34" fmla="*/ 3142705 h 6858000"/>
              <a:gd name="connsiteX35" fmla="*/ 9947981 w 12192000"/>
              <a:gd name="connsiteY35" fmla="*/ 3162748 h 6858000"/>
              <a:gd name="connsiteX36" fmla="*/ 9810351 w 12192000"/>
              <a:gd name="connsiteY36" fmla="*/ 3214584 h 6858000"/>
              <a:gd name="connsiteX37" fmla="*/ 9737320 w 12192000"/>
              <a:gd name="connsiteY37" fmla="*/ 3285265 h 6858000"/>
              <a:gd name="connsiteX38" fmla="*/ 9716125 w 12192000"/>
              <a:gd name="connsiteY38" fmla="*/ 3364194 h 6858000"/>
              <a:gd name="connsiteX39" fmla="*/ 9869283 w 12192000"/>
              <a:gd name="connsiteY39" fmla="*/ 3491410 h 6858000"/>
              <a:gd name="connsiteX40" fmla="*/ 9975258 w 12192000"/>
              <a:gd name="connsiteY40" fmla="*/ 3472566 h 6858000"/>
              <a:gd name="connsiteX41" fmla="*/ 10031793 w 12192000"/>
              <a:gd name="connsiteY41" fmla="*/ 3295863 h 6858000"/>
              <a:gd name="connsiteX42" fmla="*/ 10111874 w 12192000"/>
              <a:gd name="connsiteY42" fmla="*/ 3279367 h 6858000"/>
              <a:gd name="connsiteX43" fmla="*/ 10216744 w 12192000"/>
              <a:gd name="connsiteY43" fmla="*/ 3327655 h 6858000"/>
              <a:gd name="connsiteX44" fmla="*/ 10246187 w 12192000"/>
              <a:gd name="connsiteY44" fmla="*/ 3500856 h 6858000"/>
              <a:gd name="connsiteX45" fmla="*/ 10246187 w 12192000"/>
              <a:gd name="connsiteY45" fmla="*/ 3567897 h 6858000"/>
              <a:gd name="connsiteX46" fmla="*/ 10243837 w 12192000"/>
              <a:gd name="connsiteY46" fmla="*/ 3635031 h 6858000"/>
              <a:gd name="connsiteX47" fmla="*/ 10208496 w 12192000"/>
              <a:gd name="connsiteY47" fmla="*/ 3633879 h 6858000"/>
              <a:gd name="connsiteX48" fmla="*/ 10168456 w 12192000"/>
              <a:gd name="connsiteY48" fmla="*/ 3632681 h 6858000"/>
              <a:gd name="connsiteX49" fmla="*/ 9941069 w 12192000"/>
              <a:gd name="connsiteY49" fmla="*/ 3660971 h 6858000"/>
              <a:gd name="connsiteX50" fmla="*/ 9785562 w 12192000"/>
              <a:gd name="connsiteY50" fmla="*/ 3738702 h 6858000"/>
              <a:gd name="connsiteX51" fmla="*/ 9697234 w 12192000"/>
              <a:gd name="connsiteY51" fmla="*/ 3856519 h 6858000"/>
              <a:gd name="connsiteX52" fmla="*/ 9668942 w 12192000"/>
              <a:gd name="connsiteY52" fmla="*/ 4004931 h 6858000"/>
              <a:gd name="connsiteX53" fmla="*/ 9737228 w 12192000"/>
              <a:gd name="connsiteY53" fmla="*/ 4226512 h 6858000"/>
              <a:gd name="connsiteX54" fmla="*/ 9956367 w 12192000"/>
              <a:gd name="connsiteY54" fmla="*/ 4306639 h 6858000"/>
              <a:gd name="connsiteX55" fmla="*/ 10160162 w 12192000"/>
              <a:gd name="connsiteY55" fmla="*/ 4258304 h 6858000"/>
              <a:gd name="connsiteX56" fmla="*/ 10281482 w 12192000"/>
              <a:gd name="connsiteY56" fmla="*/ 4127540 h 6858000"/>
              <a:gd name="connsiteX57" fmla="*/ 10287379 w 12192000"/>
              <a:gd name="connsiteY57" fmla="*/ 4200617 h 6858000"/>
              <a:gd name="connsiteX58" fmla="*/ 10300326 w 12192000"/>
              <a:gd name="connsiteY58" fmla="*/ 4268902 h 6858000"/>
              <a:gd name="connsiteX59" fmla="*/ 10363958 w 12192000"/>
              <a:gd name="connsiteY59" fmla="*/ 4301893 h 6858000"/>
              <a:gd name="connsiteX60" fmla="*/ 10495875 w 12192000"/>
              <a:gd name="connsiteY60" fmla="*/ 4281896 h 6858000"/>
              <a:gd name="connsiteX61" fmla="*/ 10597243 w 12192000"/>
              <a:gd name="connsiteY61" fmla="*/ 4259502 h 6858000"/>
              <a:gd name="connsiteX62" fmla="*/ 10684419 w 12192000"/>
              <a:gd name="connsiteY62" fmla="*/ 4235958 h 6858000"/>
              <a:gd name="connsiteX63" fmla="*/ 10684235 w 12192000"/>
              <a:gd name="connsiteY63" fmla="*/ 4137078 h 6858000"/>
              <a:gd name="connsiteX64" fmla="*/ 10585263 w 12192000"/>
              <a:gd name="connsiteY64" fmla="*/ 4094642 h 6858000"/>
              <a:gd name="connsiteX65" fmla="*/ 10574665 w 12192000"/>
              <a:gd name="connsiteY65" fmla="*/ 4005115 h 6858000"/>
              <a:gd name="connsiteX66" fmla="*/ 10571163 w 12192000"/>
              <a:gd name="connsiteY66" fmla="*/ 3903747 h 6858000"/>
              <a:gd name="connsiteX67" fmla="*/ 10573513 w 12192000"/>
              <a:gd name="connsiteY67" fmla="*/ 3695206 h 6858000"/>
              <a:gd name="connsiteX68" fmla="*/ 10575863 w 12192000"/>
              <a:gd name="connsiteY68" fmla="*/ 3472566 h 6858000"/>
              <a:gd name="connsiteX69" fmla="*/ 10546421 w 12192000"/>
              <a:gd name="connsiteY69" fmla="*/ 3310008 h 6858000"/>
              <a:gd name="connsiteX70" fmla="*/ 10462745 w 12192000"/>
              <a:gd name="connsiteY70" fmla="*/ 3209838 h 6858000"/>
              <a:gd name="connsiteX71" fmla="*/ 10332027 w 12192000"/>
              <a:gd name="connsiteY71" fmla="*/ 3158049 h 6858000"/>
              <a:gd name="connsiteX72" fmla="*/ 10161176 w 12192000"/>
              <a:gd name="connsiteY72" fmla="*/ 3142705 h 6858000"/>
              <a:gd name="connsiteX73" fmla="*/ 7185659 w 12192000"/>
              <a:gd name="connsiteY73" fmla="*/ 3142705 h 6858000"/>
              <a:gd name="connsiteX74" fmla="*/ 6912196 w 12192000"/>
              <a:gd name="connsiteY74" fmla="*/ 3197029 h 6858000"/>
              <a:gd name="connsiteX75" fmla="*/ 6746321 w 12192000"/>
              <a:gd name="connsiteY75" fmla="*/ 3337239 h 6858000"/>
              <a:gd name="connsiteX76" fmla="*/ 6663845 w 12192000"/>
              <a:gd name="connsiteY76" fmla="*/ 3532787 h 6858000"/>
              <a:gd name="connsiteX77" fmla="*/ 6641452 w 12192000"/>
              <a:gd name="connsiteY77" fmla="*/ 3750728 h 6858000"/>
              <a:gd name="connsiteX78" fmla="*/ 6641452 w 12192000"/>
              <a:gd name="connsiteY78" fmla="*/ 3753078 h 6858000"/>
              <a:gd name="connsiteX79" fmla="*/ 6661495 w 12192000"/>
              <a:gd name="connsiteY79" fmla="*/ 3982815 h 6858000"/>
              <a:gd name="connsiteX80" fmla="*/ 6735724 w 12192000"/>
              <a:gd name="connsiteY80" fmla="*/ 4157167 h 6858000"/>
              <a:gd name="connsiteX81" fmla="*/ 6885334 w 12192000"/>
              <a:gd name="connsiteY81" fmla="*/ 4267750 h 6858000"/>
              <a:gd name="connsiteX82" fmla="*/ 7129170 w 12192000"/>
              <a:gd name="connsiteY82" fmla="*/ 4306639 h 6858000"/>
              <a:gd name="connsiteX83" fmla="*/ 7402495 w 12192000"/>
              <a:gd name="connsiteY83" fmla="*/ 4253605 h 6858000"/>
              <a:gd name="connsiteX84" fmla="*/ 7569751 w 12192000"/>
              <a:gd name="connsiteY84" fmla="*/ 4113441 h 6858000"/>
              <a:gd name="connsiteX85" fmla="*/ 7653380 w 12192000"/>
              <a:gd name="connsiteY85" fmla="*/ 3917847 h 6858000"/>
              <a:gd name="connsiteX86" fmla="*/ 7675727 w 12192000"/>
              <a:gd name="connsiteY86" fmla="*/ 3698615 h 6858000"/>
              <a:gd name="connsiteX87" fmla="*/ 7655730 w 12192000"/>
              <a:gd name="connsiteY87" fmla="*/ 3467727 h 6858000"/>
              <a:gd name="connsiteX88" fmla="*/ 7580303 w 12192000"/>
              <a:gd name="connsiteY88" fmla="*/ 3292176 h 6858000"/>
              <a:gd name="connsiteX89" fmla="*/ 7429541 w 12192000"/>
              <a:gd name="connsiteY89" fmla="*/ 3181593 h 6858000"/>
              <a:gd name="connsiteX90" fmla="*/ 7185659 w 12192000"/>
              <a:gd name="connsiteY90" fmla="*/ 3142705 h 6858000"/>
              <a:gd name="connsiteX91" fmla="*/ 5326709 w 12192000"/>
              <a:gd name="connsiteY91" fmla="*/ 3142705 h 6858000"/>
              <a:gd name="connsiteX92" fmla="*/ 5113468 w 12192000"/>
              <a:gd name="connsiteY92" fmla="*/ 3162748 h 6858000"/>
              <a:gd name="connsiteX93" fmla="*/ 4975654 w 12192000"/>
              <a:gd name="connsiteY93" fmla="*/ 3214584 h 6858000"/>
              <a:gd name="connsiteX94" fmla="*/ 4902622 w 12192000"/>
              <a:gd name="connsiteY94" fmla="*/ 3285266 h 6858000"/>
              <a:gd name="connsiteX95" fmla="*/ 4881474 w 12192000"/>
              <a:gd name="connsiteY95" fmla="*/ 3364194 h 6858000"/>
              <a:gd name="connsiteX96" fmla="*/ 5034631 w 12192000"/>
              <a:gd name="connsiteY96" fmla="*/ 3491411 h 6858000"/>
              <a:gd name="connsiteX97" fmla="*/ 5140607 w 12192000"/>
              <a:gd name="connsiteY97" fmla="*/ 3472566 h 6858000"/>
              <a:gd name="connsiteX98" fmla="*/ 5197143 w 12192000"/>
              <a:gd name="connsiteY98" fmla="*/ 3295863 h 6858000"/>
              <a:gd name="connsiteX99" fmla="*/ 5277269 w 12192000"/>
              <a:gd name="connsiteY99" fmla="*/ 3279368 h 6858000"/>
              <a:gd name="connsiteX100" fmla="*/ 5382093 w 12192000"/>
              <a:gd name="connsiteY100" fmla="*/ 3327656 h 6858000"/>
              <a:gd name="connsiteX101" fmla="*/ 5411582 w 12192000"/>
              <a:gd name="connsiteY101" fmla="*/ 3500856 h 6858000"/>
              <a:gd name="connsiteX102" fmla="*/ 5411582 w 12192000"/>
              <a:gd name="connsiteY102" fmla="*/ 3567897 h 6858000"/>
              <a:gd name="connsiteX103" fmla="*/ 5409186 w 12192000"/>
              <a:gd name="connsiteY103" fmla="*/ 3635031 h 6858000"/>
              <a:gd name="connsiteX104" fmla="*/ 5373845 w 12192000"/>
              <a:gd name="connsiteY104" fmla="*/ 3633879 h 6858000"/>
              <a:gd name="connsiteX105" fmla="*/ 5333805 w 12192000"/>
              <a:gd name="connsiteY105" fmla="*/ 3632681 h 6858000"/>
              <a:gd name="connsiteX106" fmla="*/ 5106464 w 12192000"/>
              <a:gd name="connsiteY106" fmla="*/ 3660971 h 6858000"/>
              <a:gd name="connsiteX107" fmla="*/ 4950956 w 12192000"/>
              <a:gd name="connsiteY107" fmla="*/ 3738702 h 6858000"/>
              <a:gd name="connsiteX108" fmla="*/ 4862583 w 12192000"/>
              <a:gd name="connsiteY108" fmla="*/ 3856520 h 6858000"/>
              <a:gd name="connsiteX109" fmla="*/ 4834338 w 12192000"/>
              <a:gd name="connsiteY109" fmla="*/ 4004931 h 6858000"/>
              <a:gd name="connsiteX110" fmla="*/ 4902576 w 12192000"/>
              <a:gd name="connsiteY110" fmla="*/ 4226512 h 6858000"/>
              <a:gd name="connsiteX111" fmla="*/ 5121669 w 12192000"/>
              <a:gd name="connsiteY111" fmla="*/ 4306639 h 6858000"/>
              <a:gd name="connsiteX112" fmla="*/ 5325466 w 12192000"/>
              <a:gd name="connsiteY112" fmla="*/ 4258305 h 6858000"/>
              <a:gd name="connsiteX113" fmla="*/ 5446830 w 12192000"/>
              <a:gd name="connsiteY113" fmla="*/ 4127540 h 6858000"/>
              <a:gd name="connsiteX114" fmla="*/ 5452682 w 12192000"/>
              <a:gd name="connsiteY114" fmla="*/ 4200617 h 6858000"/>
              <a:gd name="connsiteX115" fmla="*/ 5465676 w 12192000"/>
              <a:gd name="connsiteY115" fmla="*/ 4268903 h 6858000"/>
              <a:gd name="connsiteX116" fmla="*/ 5529260 w 12192000"/>
              <a:gd name="connsiteY116" fmla="*/ 4301893 h 6858000"/>
              <a:gd name="connsiteX117" fmla="*/ 5661270 w 12192000"/>
              <a:gd name="connsiteY117" fmla="*/ 4281896 h 6858000"/>
              <a:gd name="connsiteX118" fmla="*/ 5762638 w 12192000"/>
              <a:gd name="connsiteY118" fmla="*/ 4259503 h 6858000"/>
              <a:gd name="connsiteX119" fmla="*/ 5849814 w 12192000"/>
              <a:gd name="connsiteY119" fmla="*/ 4235958 h 6858000"/>
              <a:gd name="connsiteX120" fmla="*/ 5849722 w 12192000"/>
              <a:gd name="connsiteY120" fmla="*/ 4136894 h 6858000"/>
              <a:gd name="connsiteX121" fmla="*/ 5750750 w 12192000"/>
              <a:gd name="connsiteY121" fmla="*/ 4094458 h 6858000"/>
              <a:gd name="connsiteX122" fmla="*/ 5740152 w 12192000"/>
              <a:gd name="connsiteY122" fmla="*/ 4004931 h 6858000"/>
              <a:gd name="connsiteX123" fmla="*/ 5736604 w 12192000"/>
              <a:gd name="connsiteY123" fmla="*/ 3903564 h 6858000"/>
              <a:gd name="connsiteX124" fmla="*/ 5738862 w 12192000"/>
              <a:gd name="connsiteY124" fmla="*/ 3695207 h 6858000"/>
              <a:gd name="connsiteX125" fmla="*/ 5741212 w 12192000"/>
              <a:gd name="connsiteY125" fmla="*/ 3472566 h 6858000"/>
              <a:gd name="connsiteX126" fmla="*/ 5711908 w 12192000"/>
              <a:gd name="connsiteY126" fmla="*/ 3310008 h 6858000"/>
              <a:gd name="connsiteX127" fmla="*/ 5628279 w 12192000"/>
              <a:gd name="connsiteY127" fmla="*/ 3209838 h 6858000"/>
              <a:gd name="connsiteX128" fmla="*/ 5497514 w 12192000"/>
              <a:gd name="connsiteY128" fmla="*/ 3158049 h 6858000"/>
              <a:gd name="connsiteX129" fmla="*/ 5326709 w 12192000"/>
              <a:gd name="connsiteY129" fmla="*/ 3142705 h 6858000"/>
              <a:gd name="connsiteX130" fmla="*/ 3477298 w 12192000"/>
              <a:gd name="connsiteY130" fmla="*/ 3142705 h 6858000"/>
              <a:gd name="connsiteX131" fmla="*/ 3264103 w 12192000"/>
              <a:gd name="connsiteY131" fmla="*/ 3162748 h 6858000"/>
              <a:gd name="connsiteX132" fmla="*/ 3126242 w 12192000"/>
              <a:gd name="connsiteY132" fmla="*/ 3214584 h 6858000"/>
              <a:gd name="connsiteX133" fmla="*/ 3053212 w 12192000"/>
              <a:gd name="connsiteY133" fmla="*/ 3285266 h 6858000"/>
              <a:gd name="connsiteX134" fmla="*/ 3032016 w 12192000"/>
              <a:gd name="connsiteY134" fmla="*/ 3364194 h 6858000"/>
              <a:gd name="connsiteX135" fmla="*/ 3185174 w 12192000"/>
              <a:gd name="connsiteY135" fmla="*/ 3491411 h 6858000"/>
              <a:gd name="connsiteX136" fmla="*/ 3291149 w 12192000"/>
              <a:gd name="connsiteY136" fmla="*/ 3472566 h 6858000"/>
              <a:gd name="connsiteX137" fmla="*/ 3347685 w 12192000"/>
              <a:gd name="connsiteY137" fmla="*/ 3295863 h 6858000"/>
              <a:gd name="connsiteX138" fmla="*/ 3427766 w 12192000"/>
              <a:gd name="connsiteY138" fmla="*/ 3279368 h 6858000"/>
              <a:gd name="connsiteX139" fmla="*/ 3532636 w 12192000"/>
              <a:gd name="connsiteY139" fmla="*/ 3327656 h 6858000"/>
              <a:gd name="connsiteX140" fmla="*/ 3562078 w 12192000"/>
              <a:gd name="connsiteY140" fmla="*/ 3500856 h 6858000"/>
              <a:gd name="connsiteX141" fmla="*/ 3562078 w 12192000"/>
              <a:gd name="connsiteY141" fmla="*/ 3567897 h 6858000"/>
              <a:gd name="connsiteX142" fmla="*/ 3559729 w 12192000"/>
              <a:gd name="connsiteY142" fmla="*/ 3635031 h 6858000"/>
              <a:gd name="connsiteX143" fmla="*/ 3524388 w 12192000"/>
              <a:gd name="connsiteY143" fmla="*/ 3633879 h 6858000"/>
              <a:gd name="connsiteX144" fmla="*/ 3484348 w 12192000"/>
              <a:gd name="connsiteY144" fmla="*/ 3632681 h 6858000"/>
              <a:gd name="connsiteX145" fmla="*/ 3256960 w 12192000"/>
              <a:gd name="connsiteY145" fmla="*/ 3660971 h 6858000"/>
              <a:gd name="connsiteX146" fmla="*/ 3101453 w 12192000"/>
              <a:gd name="connsiteY146" fmla="*/ 3738702 h 6858000"/>
              <a:gd name="connsiteX147" fmla="*/ 3013125 w 12192000"/>
              <a:gd name="connsiteY147" fmla="*/ 3856520 h 6858000"/>
              <a:gd name="connsiteX148" fmla="*/ 2984834 w 12192000"/>
              <a:gd name="connsiteY148" fmla="*/ 4004931 h 6858000"/>
              <a:gd name="connsiteX149" fmla="*/ 3053166 w 12192000"/>
              <a:gd name="connsiteY149" fmla="*/ 4226558 h 6858000"/>
              <a:gd name="connsiteX150" fmla="*/ 3272305 w 12192000"/>
              <a:gd name="connsiteY150" fmla="*/ 4306685 h 6858000"/>
              <a:gd name="connsiteX151" fmla="*/ 3476100 w 12192000"/>
              <a:gd name="connsiteY151" fmla="*/ 4258351 h 6858000"/>
              <a:gd name="connsiteX152" fmla="*/ 3597372 w 12192000"/>
              <a:gd name="connsiteY152" fmla="*/ 4127540 h 6858000"/>
              <a:gd name="connsiteX153" fmla="*/ 3603271 w 12192000"/>
              <a:gd name="connsiteY153" fmla="*/ 4200617 h 6858000"/>
              <a:gd name="connsiteX154" fmla="*/ 3616218 w 12192000"/>
              <a:gd name="connsiteY154" fmla="*/ 4268903 h 6858000"/>
              <a:gd name="connsiteX155" fmla="*/ 3679850 w 12192000"/>
              <a:gd name="connsiteY155" fmla="*/ 4301893 h 6858000"/>
              <a:gd name="connsiteX156" fmla="*/ 3811765 w 12192000"/>
              <a:gd name="connsiteY156" fmla="*/ 4281896 h 6858000"/>
              <a:gd name="connsiteX157" fmla="*/ 3913134 w 12192000"/>
              <a:gd name="connsiteY157" fmla="*/ 4259503 h 6858000"/>
              <a:gd name="connsiteX158" fmla="*/ 4000311 w 12192000"/>
              <a:gd name="connsiteY158" fmla="*/ 4235958 h 6858000"/>
              <a:gd name="connsiteX159" fmla="*/ 4000311 w 12192000"/>
              <a:gd name="connsiteY159" fmla="*/ 4136894 h 6858000"/>
              <a:gd name="connsiteX160" fmla="*/ 3901338 w 12192000"/>
              <a:gd name="connsiteY160" fmla="*/ 4094458 h 6858000"/>
              <a:gd name="connsiteX161" fmla="*/ 3890741 w 12192000"/>
              <a:gd name="connsiteY161" fmla="*/ 4004931 h 6858000"/>
              <a:gd name="connsiteX162" fmla="*/ 3887239 w 12192000"/>
              <a:gd name="connsiteY162" fmla="*/ 3903564 h 6858000"/>
              <a:gd name="connsiteX163" fmla="*/ 3889635 w 12192000"/>
              <a:gd name="connsiteY163" fmla="*/ 3695207 h 6858000"/>
              <a:gd name="connsiteX164" fmla="*/ 3891985 w 12192000"/>
              <a:gd name="connsiteY164" fmla="*/ 3472566 h 6858000"/>
              <a:gd name="connsiteX165" fmla="*/ 3862542 w 12192000"/>
              <a:gd name="connsiteY165" fmla="*/ 3310008 h 6858000"/>
              <a:gd name="connsiteX166" fmla="*/ 3778867 w 12192000"/>
              <a:gd name="connsiteY166" fmla="*/ 3209838 h 6858000"/>
              <a:gd name="connsiteX167" fmla="*/ 3648103 w 12192000"/>
              <a:gd name="connsiteY167" fmla="*/ 3158049 h 6858000"/>
              <a:gd name="connsiteX168" fmla="*/ 3477298 w 12192000"/>
              <a:gd name="connsiteY168" fmla="*/ 3142705 h 6858000"/>
              <a:gd name="connsiteX169" fmla="*/ 4380763 w 12192000"/>
              <a:gd name="connsiteY169" fmla="*/ 2822290 h 6858000"/>
              <a:gd name="connsiteX170" fmla="*/ 4198301 w 12192000"/>
              <a:gd name="connsiteY170" fmla="*/ 3178045 h 6858000"/>
              <a:gd name="connsiteX171" fmla="*/ 4059427 w 12192000"/>
              <a:gd name="connsiteY171" fmla="*/ 3227531 h 6858000"/>
              <a:gd name="connsiteX172" fmla="*/ 4059427 w 12192000"/>
              <a:gd name="connsiteY172" fmla="*/ 3331203 h 6858000"/>
              <a:gd name="connsiteX173" fmla="*/ 4178948 w 12192000"/>
              <a:gd name="connsiteY173" fmla="*/ 3331203 h 6858000"/>
              <a:gd name="connsiteX174" fmla="*/ 4178948 w 12192000"/>
              <a:gd name="connsiteY174" fmla="*/ 4012119 h 6858000"/>
              <a:gd name="connsiteX175" fmla="*/ 4243456 w 12192000"/>
              <a:gd name="connsiteY175" fmla="*/ 4230060 h 6858000"/>
              <a:gd name="connsiteX176" fmla="*/ 4455408 w 12192000"/>
              <a:gd name="connsiteY176" fmla="*/ 4306639 h 6858000"/>
              <a:gd name="connsiteX177" fmla="*/ 4623494 w 12192000"/>
              <a:gd name="connsiteY177" fmla="*/ 4280698 h 6858000"/>
              <a:gd name="connsiteX178" fmla="*/ 4763657 w 12192000"/>
              <a:gd name="connsiteY178" fmla="*/ 4207666 h 6858000"/>
              <a:gd name="connsiteX179" fmla="*/ 4718917 w 12192000"/>
              <a:gd name="connsiteY179" fmla="*/ 4087500 h 6858000"/>
              <a:gd name="connsiteX180" fmla="*/ 4598751 w 12192000"/>
              <a:gd name="connsiteY180" fmla="*/ 4120490 h 6858000"/>
              <a:gd name="connsiteX181" fmla="*/ 4526871 w 12192000"/>
              <a:gd name="connsiteY181" fmla="*/ 4073354 h 6858000"/>
              <a:gd name="connsiteX182" fmla="*/ 4509224 w 12192000"/>
              <a:gd name="connsiteY182" fmla="*/ 3910797 h 6858000"/>
              <a:gd name="connsiteX183" fmla="*/ 4509224 w 12192000"/>
              <a:gd name="connsiteY183" fmla="*/ 3331065 h 6858000"/>
              <a:gd name="connsiteX184" fmla="*/ 4733246 w 12192000"/>
              <a:gd name="connsiteY184" fmla="*/ 3331065 h 6858000"/>
              <a:gd name="connsiteX185" fmla="*/ 4733246 w 12192000"/>
              <a:gd name="connsiteY185" fmla="*/ 3175557 h 6858000"/>
              <a:gd name="connsiteX186" fmla="*/ 4509453 w 12192000"/>
              <a:gd name="connsiteY186" fmla="*/ 3175557 h 6858000"/>
              <a:gd name="connsiteX187" fmla="*/ 4509453 w 12192000"/>
              <a:gd name="connsiteY187" fmla="*/ 2822290 h 6858000"/>
              <a:gd name="connsiteX188" fmla="*/ 2141502 w 12192000"/>
              <a:gd name="connsiteY188" fmla="*/ 2798746 h 6858000"/>
              <a:gd name="connsiteX189" fmla="*/ 2302768 w 12192000"/>
              <a:gd name="connsiteY189" fmla="*/ 2837588 h 6858000"/>
              <a:gd name="connsiteX190" fmla="*/ 2407591 w 12192000"/>
              <a:gd name="connsiteY190" fmla="*/ 2957755 h 6858000"/>
              <a:gd name="connsiteX191" fmla="*/ 2464174 w 12192000"/>
              <a:gd name="connsiteY191" fmla="*/ 3166250 h 6858000"/>
              <a:gd name="connsiteX192" fmla="*/ 2480622 w 12192000"/>
              <a:gd name="connsiteY192" fmla="*/ 3467866 h 6858000"/>
              <a:gd name="connsiteX193" fmla="*/ 2462976 w 12192000"/>
              <a:gd name="connsiteY193" fmla="*/ 3766025 h 6858000"/>
              <a:gd name="connsiteX194" fmla="*/ 2403076 w 12192000"/>
              <a:gd name="connsiteY194" fmla="*/ 3968761 h 6858000"/>
              <a:gd name="connsiteX195" fmla="*/ 2292493 w 12192000"/>
              <a:gd name="connsiteY195" fmla="*/ 4083952 h 6858000"/>
              <a:gd name="connsiteX196" fmla="*/ 2122840 w 12192000"/>
              <a:gd name="connsiteY196" fmla="*/ 4120491 h 6858000"/>
              <a:gd name="connsiteX197" fmla="*/ 2072156 w 12192000"/>
              <a:gd name="connsiteY197" fmla="*/ 4119293 h 6858000"/>
              <a:gd name="connsiteX198" fmla="*/ 2026080 w 12192000"/>
              <a:gd name="connsiteY198" fmla="*/ 4113441 h 6858000"/>
              <a:gd name="connsiteX199" fmla="*/ 2026080 w 12192000"/>
              <a:gd name="connsiteY199" fmla="*/ 2803445 h 6858000"/>
              <a:gd name="connsiteX200" fmla="*/ 2077870 w 12192000"/>
              <a:gd name="connsiteY200" fmla="*/ 2799897 h 6858000"/>
              <a:gd name="connsiteX201" fmla="*/ 2141502 w 12192000"/>
              <a:gd name="connsiteY201" fmla="*/ 2798746 h 6858000"/>
              <a:gd name="connsiteX202" fmla="*/ 1509931 w 12192000"/>
              <a:gd name="connsiteY202" fmla="*/ 2645680 h 6858000"/>
              <a:gd name="connsiteX203" fmla="*/ 1509931 w 12192000"/>
              <a:gd name="connsiteY203" fmla="*/ 2744514 h 6858000"/>
              <a:gd name="connsiteX204" fmla="*/ 1549971 w 12192000"/>
              <a:gd name="connsiteY204" fmla="*/ 2770455 h 6858000"/>
              <a:gd name="connsiteX205" fmla="*/ 1663089 w 12192000"/>
              <a:gd name="connsiteY205" fmla="*/ 2822291 h 6858000"/>
              <a:gd name="connsiteX206" fmla="*/ 1663089 w 12192000"/>
              <a:gd name="connsiteY206" fmla="*/ 4096946 h 6858000"/>
              <a:gd name="connsiteX207" fmla="*/ 1598305 w 12192000"/>
              <a:gd name="connsiteY207" fmla="*/ 4121689 h 6858000"/>
              <a:gd name="connsiteX208" fmla="*/ 1549971 w 12192000"/>
              <a:gd name="connsiteY208" fmla="*/ 4146386 h 6858000"/>
              <a:gd name="connsiteX209" fmla="*/ 1507581 w 12192000"/>
              <a:gd name="connsiteY209" fmla="*/ 4174677 h 6858000"/>
              <a:gd name="connsiteX210" fmla="*/ 1507581 w 12192000"/>
              <a:gd name="connsiteY210" fmla="*/ 4273649 h 6858000"/>
              <a:gd name="connsiteX211" fmla="*/ 2068330 w 12192000"/>
              <a:gd name="connsiteY211" fmla="*/ 4273649 h 6858000"/>
              <a:gd name="connsiteX212" fmla="*/ 2433531 w 12192000"/>
              <a:gd name="connsiteY212" fmla="*/ 4219463 h 6858000"/>
              <a:gd name="connsiteX213" fmla="*/ 2678565 w 12192000"/>
              <a:gd name="connsiteY213" fmla="*/ 4056860 h 6858000"/>
              <a:gd name="connsiteX214" fmla="*/ 2816380 w 12192000"/>
              <a:gd name="connsiteY214" fmla="*/ 3787083 h 6858000"/>
              <a:gd name="connsiteX215" fmla="*/ 2859968 w 12192000"/>
              <a:gd name="connsiteY215" fmla="*/ 3411330 h 6858000"/>
              <a:gd name="connsiteX216" fmla="*/ 2818730 w 12192000"/>
              <a:gd name="connsiteY216" fmla="*/ 3055852 h 6858000"/>
              <a:gd name="connsiteX217" fmla="*/ 2693862 w 12192000"/>
              <a:gd name="connsiteY217" fmla="*/ 2819065 h 6858000"/>
              <a:gd name="connsiteX218" fmla="*/ 2483017 w 12192000"/>
              <a:gd name="connsiteY218" fmla="*/ 2687149 h 6858000"/>
              <a:gd name="connsiteX219" fmla="*/ 2181401 w 12192000"/>
              <a:gd name="connsiteY219" fmla="*/ 2645680 h 6858000"/>
              <a:gd name="connsiteX220" fmla="*/ 8787872 w 12192000"/>
              <a:gd name="connsiteY220" fmla="*/ 2551315 h 6858000"/>
              <a:gd name="connsiteX221" fmla="*/ 8626604 w 12192000"/>
              <a:gd name="connsiteY221" fmla="*/ 2573709 h 6858000"/>
              <a:gd name="connsiteX222" fmla="*/ 8500171 w 12192000"/>
              <a:gd name="connsiteY222" fmla="*/ 2596101 h 6858000"/>
              <a:gd name="connsiteX223" fmla="*/ 8389588 w 12192000"/>
              <a:gd name="connsiteY223" fmla="*/ 2619647 h 6858000"/>
              <a:gd name="connsiteX224" fmla="*/ 8389588 w 12192000"/>
              <a:gd name="connsiteY224" fmla="*/ 2718618 h 6858000"/>
              <a:gd name="connsiteX225" fmla="*/ 8519201 w 12192000"/>
              <a:gd name="connsiteY225" fmla="*/ 2768104 h 6858000"/>
              <a:gd name="connsiteX226" fmla="*/ 8519201 w 12192000"/>
              <a:gd name="connsiteY226" fmla="*/ 4110906 h 6858000"/>
              <a:gd name="connsiteX227" fmla="*/ 8439074 w 12192000"/>
              <a:gd name="connsiteY227" fmla="*/ 4153342 h 6858000"/>
              <a:gd name="connsiteX228" fmla="*/ 8408478 w 12192000"/>
              <a:gd name="connsiteY228" fmla="*/ 4176888 h 6858000"/>
              <a:gd name="connsiteX229" fmla="*/ 8408478 w 12192000"/>
              <a:gd name="connsiteY229" fmla="*/ 4273648 h 6858000"/>
              <a:gd name="connsiteX230" fmla="*/ 8964482 w 12192000"/>
              <a:gd name="connsiteY230" fmla="*/ 4273648 h 6858000"/>
              <a:gd name="connsiteX231" fmla="*/ 8964482 w 12192000"/>
              <a:gd name="connsiteY231" fmla="*/ 4176888 h 6858000"/>
              <a:gd name="connsiteX232" fmla="*/ 8933888 w 12192000"/>
              <a:gd name="connsiteY232" fmla="*/ 4153342 h 6858000"/>
              <a:gd name="connsiteX233" fmla="*/ 8849061 w 12192000"/>
              <a:gd name="connsiteY233" fmla="*/ 4110906 h 6858000"/>
              <a:gd name="connsiteX234" fmla="*/ 8849061 w 12192000"/>
              <a:gd name="connsiteY234" fmla="*/ 3694054 h 6858000"/>
              <a:gd name="connsiteX235" fmla="*/ 8902463 w 12192000"/>
              <a:gd name="connsiteY235" fmla="*/ 3434875 h 6858000"/>
              <a:gd name="connsiteX236" fmla="*/ 9034288 w 12192000"/>
              <a:gd name="connsiteY236" fmla="*/ 3335903 h 6858000"/>
              <a:gd name="connsiteX237" fmla="*/ 9124321 w 12192000"/>
              <a:gd name="connsiteY237" fmla="*/ 3403082 h 6858000"/>
              <a:gd name="connsiteX238" fmla="*/ 9148097 w 12192000"/>
              <a:gd name="connsiteY238" fmla="*/ 3597432 h 6858000"/>
              <a:gd name="connsiteX239" fmla="*/ 9148097 w 12192000"/>
              <a:gd name="connsiteY239" fmla="*/ 4273648 h 6858000"/>
              <a:gd name="connsiteX240" fmla="*/ 9583978 w 12192000"/>
              <a:gd name="connsiteY240" fmla="*/ 4273648 h 6858000"/>
              <a:gd name="connsiteX241" fmla="*/ 9584301 w 12192000"/>
              <a:gd name="connsiteY241" fmla="*/ 4176888 h 6858000"/>
              <a:gd name="connsiteX242" fmla="*/ 9556010 w 12192000"/>
              <a:gd name="connsiteY242" fmla="*/ 4153342 h 6858000"/>
              <a:gd name="connsiteX243" fmla="*/ 9521868 w 12192000"/>
              <a:gd name="connsiteY243" fmla="*/ 4132148 h 6858000"/>
              <a:gd name="connsiteX244" fmla="*/ 9478280 w 12192000"/>
              <a:gd name="connsiteY244" fmla="*/ 4110906 h 6858000"/>
              <a:gd name="connsiteX245" fmla="*/ 9478280 w 12192000"/>
              <a:gd name="connsiteY245" fmla="*/ 3507906 h 6858000"/>
              <a:gd name="connsiteX246" fmla="*/ 9464180 w 12192000"/>
              <a:gd name="connsiteY246" fmla="*/ 3367741 h 6858000"/>
              <a:gd name="connsiteX247" fmla="*/ 9414234 w 12192000"/>
              <a:gd name="connsiteY247" fmla="*/ 3250938 h 6858000"/>
              <a:gd name="connsiteX248" fmla="*/ 9320238 w 12192000"/>
              <a:gd name="connsiteY248" fmla="*/ 3172009 h 6858000"/>
              <a:gd name="connsiteX249" fmla="*/ 9169844 w 12192000"/>
              <a:gd name="connsiteY249" fmla="*/ 3142567 h 6858000"/>
              <a:gd name="connsiteX250" fmla="*/ 8973559 w 12192000"/>
              <a:gd name="connsiteY250" fmla="*/ 3188643 h 6858000"/>
              <a:gd name="connsiteX251" fmla="*/ 8850166 w 12192000"/>
              <a:gd name="connsiteY251" fmla="*/ 3317057 h 6858000"/>
              <a:gd name="connsiteX252" fmla="*/ 8848646 w 12192000"/>
              <a:gd name="connsiteY252" fmla="*/ 2935362 h 6858000"/>
              <a:gd name="connsiteX253" fmla="*/ 8849798 w 12192000"/>
              <a:gd name="connsiteY253" fmla="*/ 2726866 h 6858000"/>
              <a:gd name="connsiteX254" fmla="*/ 8853346 w 12192000"/>
              <a:gd name="connsiteY254" fmla="*/ 2584305 h 6858000"/>
              <a:gd name="connsiteX255" fmla="*/ 8161234 w 12192000"/>
              <a:gd name="connsiteY255" fmla="*/ 2551315 h 6858000"/>
              <a:gd name="connsiteX256" fmla="*/ 7999966 w 12192000"/>
              <a:gd name="connsiteY256" fmla="*/ 2573709 h 6858000"/>
              <a:gd name="connsiteX257" fmla="*/ 7873487 w 12192000"/>
              <a:gd name="connsiteY257" fmla="*/ 2596101 h 6858000"/>
              <a:gd name="connsiteX258" fmla="*/ 7762904 w 12192000"/>
              <a:gd name="connsiteY258" fmla="*/ 2619647 h 6858000"/>
              <a:gd name="connsiteX259" fmla="*/ 7762904 w 12192000"/>
              <a:gd name="connsiteY259" fmla="*/ 2718618 h 6858000"/>
              <a:gd name="connsiteX260" fmla="*/ 7892470 w 12192000"/>
              <a:gd name="connsiteY260" fmla="*/ 2768104 h 6858000"/>
              <a:gd name="connsiteX261" fmla="*/ 7892470 w 12192000"/>
              <a:gd name="connsiteY261" fmla="*/ 4110906 h 6858000"/>
              <a:gd name="connsiteX262" fmla="*/ 7812390 w 12192000"/>
              <a:gd name="connsiteY262" fmla="*/ 4153342 h 6858000"/>
              <a:gd name="connsiteX263" fmla="*/ 7781749 w 12192000"/>
              <a:gd name="connsiteY263" fmla="*/ 4176888 h 6858000"/>
              <a:gd name="connsiteX264" fmla="*/ 7781749 w 12192000"/>
              <a:gd name="connsiteY264" fmla="*/ 4273648 h 6858000"/>
              <a:gd name="connsiteX265" fmla="*/ 8333098 w 12192000"/>
              <a:gd name="connsiteY265" fmla="*/ 4273648 h 6858000"/>
              <a:gd name="connsiteX266" fmla="*/ 8333006 w 12192000"/>
              <a:gd name="connsiteY266" fmla="*/ 4176888 h 6858000"/>
              <a:gd name="connsiteX267" fmla="*/ 8302365 w 12192000"/>
              <a:gd name="connsiteY267" fmla="*/ 4153342 h 6858000"/>
              <a:gd name="connsiteX268" fmla="*/ 8222239 w 12192000"/>
              <a:gd name="connsiteY268" fmla="*/ 4110906 h 6858000"/>
              <a:gd name="connsiteX269" fmla="*/ 8222239 w 12192000"/>
              <a:gd name="connsiteY269" fmla="*/ 2907116 h 6858000"/>
              <a:gd name="connsiteX270" fmla="*/ 8229334 w 12192000"/>
              <a:gd name="connsiteY270" fmla="*/ 2584305 h 6858000"/>
              <a:gd name="connsiteX271" fmla="*/ 6469449 w 12192000"/>
              <a:gd name="connsiteY271" fmla="*/ 2551315 h 6858000"/>
              <a:gd name="connsiteX272" fmla="*/ 6146637 w 12192000"/>
              <a:gd name="connsiteY272" fmla="*/ 2700925 h 6858000"/>
              <a:gd name="connsiteX273" fmla="*/ 6042966 w 12192000"/>
              <a:gd name="connsiteY273" fmla="*/ 3116810 h 6858000"/>
              <a:gd name="connsiteX274" fmla="*/ 6042966 w 12192000"/>
              <a:gd name="connsiteY274" fmla="*/ 3185372 h 6858000"/>
              <a:gd name="connsiteX275" fmla="*/ 5915749 w 12192000"/>
              <a:gd name="connsiteY275" fmla="*/ 3226840 h 6858000"/>
              <a:gd name="connsiteX276" fmla="*/ 5915749 w 12192000"/>
              <a:gd name="connsiteY276" fmla="*/ 3328853 h 6858000"/>
              <a:gd name="connsiteX277" fmla="*/ 6042966 w 12192000"/>
              <a:gd name="connsiteY277" fmla="*/ 3328853 h 6858000"/>
              <a:gd name="connsiteX278" fmla="*/ 6042966 w 12192000"/>
              <a:gd name="connsiteY278" fmla="*/ 4110906 h 6858000"/>
              <a:gd name="connsiteX279" fmla="*/ 5955789 w 12192000"/>
              <a:gd name="connsiteY279" fmla="*/ 4153388 h 6858000"/>
              <a:gd name="connsiteX280" fmla="*/ 5922799 w 12192000"/>
              <a:gd name="connsiteY280" fmla="*/ 4177026 h 6858000"/>
              <a:gd name="connsiteX281" fmla="*/ 5922799 w 12192000"/>
              <a:gd name="connsiteY281" fmla="*/ 4273786 h 6858000"/>
              <a:gd name="connsiteX282" fmla="*/ 6523358 w 12192000"/>
              <a:gd name="connsiteY282" fmla="*/ 4273786 h 6858000"/>
              <a:gd name="connsiteX283" fmla="*/ 6523358 w 12192000"/>
              <a:gd name="connsiteY283" fmla="*/ 4177026 h 6858000"/>
              <a:gd name="connsiteX284" fmla="*/ 6480922 w 12192000"/>
              <a:gd name="connsiteY284" fmla="*/ 4153388 h 6858000"/>
              <a:gd name="connsiteX285" fmla="*/ 6372550 w 12192000"/>
              <a:gd name="connsiteY285" fmla="*/ 4110906 h 6858000"/>
              <a:gd name="connsiteX286" fmla="*/ 6372550 w 12192000"/>
              <a:gd name="connsiteY286" fmla="*/ 3328715 h 6858000"/>
              <a:gd name="connsiteX287" fmla="*/ 6586944 w 12192000"/>
              <a:gd name="connsiteY287" fmla="*/ 3328715 h 6858000"/>
              <a:gd name="connsiteX288" fmla="*/ 6586944 w 12192000"/>
              <a:gd name="connsiteY288" fmla="*/ 3175557 h 6858000"/>
              <a:gd name="connsiteX289" fmla="*/ 6370385 w 12192000"/>
              <a:gd name="connsiteY289" fmla="*/ 3175557 h 6858000"/>
              <a:gd name="connsiteX290" fmla="*/ 6370385 w 12192000"/>
              <a:gd name="connsiteY290" fmla="*/ 2968214 h 6858000"/>
              <a:gd name="connsiteX291" fmla="*/ 6392778 w 12192000"/>
              <a:gd name="connsiteY291" fmla="*/ 2751655 h 6858000"/>
              <a:gd name="connsiteX292" fmla="*/ 6459910 w 12192000"/>
              <a:gd name="connsiteY292" fmla="*/ 2692723 h 6858000"/>
              <a:gd name="connsiteX293" fmla="*/ 6492901 w 12192000"/>
              <a:gd name="connsiteY293" fmla="*/ 2697331 h 6858000"/>
              <a:gd name="connsiteX294" fmla="*/ 6540037 w 12192000"/>
              <a:gd name="connsiteY294" fmla="*/ 2874034 h 6858000"/>
              <a:gd name="connsiteX295" fmla="*/ 6641405 w 12192000"/>
              <a:gd name="connsiteY295" fmla="*/ 2899928 h 6858000"/>
              <a:gd name="connsiteX296" fmla="*/ 6741575 w 12192000"/>
              <a:gd name="connsiteY296" fmla="*/ 2862238 h 6858000"/>
              <a:gd name="connsiteX297" fmla="*/ 6780418 w 12192000"/>
              <a:gd name="connsiteY297" fmla="*/ 2756263 h 6858000"/>
              <a:gd name="connsiteX298" fmla="*/ 6703839 w 12192000"/>
              <a:gd name="connsiteY298" fmla="*/ 2607897 h 6858000"/>
              <a:gd name="connsiteX299" fmla="*/ 6469449 w 12192000"/>
              <a:gd name="connsiteY299" fmla="*/ 2551315 h 6858000"/>
              <a:gd name="connsiteX300" fmla="*/ 0 w 12192000"/>
              <a:gd name="connsiteY300" fmla="*/ 0 h 6858000"/>
              <a:gd name="connsiteX301" fmla="*/ 12192000 w 12192000"/>
              <a:gd name="connsiteY301" fmla="*/ 0 h 6858000"/>
              <a:gd name="connsiteX302" fmla="*/ 12192000 w 12192000"/>
              <a:gd name="connsiteY302" fmla="*/ 6858000 h 6858000"/>
              <a:gd name="connsiteX303" fmla="*/ 0 w 12192000"/>
              <a:gd name="connsiteY30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12192000" h="6858000">
                <a:moveTo>
                  <a:pt x="10161360" y="3764735"/>
                </a:moveTo>
                <a:cubicBezTo>
                  <a:pt x="10189005" y="3764681"/>
                  <a:pt x="10216602" y="3767040"/>
                  <a:pt x="10243837" y="3771785"/>
                </a:cubicBezTo>
                <a:lnTo>
                  <a:pt x="10243929" y="3847258"/>
                </a:lnTo>
                <a:cubicBezTo>
                  <a:pt x="10243868" y="3941438"/>
                  <a:pt x="10228509" y="4012089"/>
                  <a:pt x="10197853" y="4059209"/>
                </a:cubicBezTo>
                <a:cubicBezTo>
                  <a:pt x="10167197" y="4106330"/>
                  <a:pt x="10129890" y="4129890"/>
                  <a:pt x="10085933" y="4129890"/>
                </a:cubicBezTo>
                <a:cubicBezTo>
                  <a:pt x="10024682" y="4129921"/>
                  <a:pt x="9994057" y="4072601"/>
                  <a:pt x="9994057" y="3957933"/>
                </a:cubicBezTo>
                <a:cubicBezTo>
                  <a:pt x="9994088" y="3899785"/>
                  <a:pt x="10006268" y="3853048"/>
                  <a:pt x="10030596" y="3817723"/>
                </a:cubicBezTo>
                <a:cubicBezTo>
                  <a:pt x="10054924" y="3782398"/>
                  <a:pt x="10098512" y="3764735"/>
                  <a:pt x="10161360" y="3764735"/>
                </a:cubicBezTo>
                <a:close/>
                <a:moveTo>
                  <a:pt x="5326755" y="3764735"/>
                </a:moveTo>
                <a:cubicBezTo>
                  <a:pt x="5354385" y="3764683"/>
                  <a:pt x="5381967" y="3767042"/>
                  <a:pt x="5409186" y="3771785"/>
                </a:cubicBezTo>
                <a:lnTo>
                  <a:pt x="5409324" y="3847258"/>
                </a:lnTo>
                <a:cubicBezTo>
                  <a:pt x="5409262" y="3941438"/>
                  <a:pt x="5393904" y="4012089"/>
                  <a:pt x="5363247" y="4059209"/>
                </a:cubicBezTo>
                <a:cubicBezTo>
                  <a:pt x="5332592" y="4106330"/>
                  <a:pt x="5295286" y="4129890"/>
                  <a:pt x="5251329" y="4129890"/>
                </a:cubicBezTo>
                <a:cubicBezTo>
                  <a:pt x="5190077" y="4129921"/>
                  <a:pt x="5159452" y="4072602"/>
                  <a:pt x="5159452" y="3957934"/>
                </a:cubicBezTo>
                <a:cubicBezTo>
                  <a:pt x="5159483" y="3899785"/>
                  <a:pt x="5171662" y="3853048"/>
                  <a:pt x="5195991" y="3817723"/>
                </a:cubicBezTo>
                <a:cubicBezTo>
                  <a:pt x="5220319" y="3782398"/>
                  <a:pt x="5263907" y="3764735"/>
                  <a:pt x="5326755" y="3764735"/>
                </a:cubicBezTo>
                <a:close/>
                <a:moveTo>
                  <a:pt x="3477251" y="3764735"/>
                </a:moveTo>
                <a:cubicBezTo>
                  <a:pt x="3504897" y="3764682"/>
                  <a:pt x="3532494" y="3767040"/>
                  <a:pt x="3559729" y="3771785"/>
                </a:cubicBezTo>
                <a:lnTo>
                  <a:pt x="3559867" y="3847258"/>
                </a:lnTo>
                <a:cubicBezTo>
                  <a:pt x="3559806" y="3941438"/>
                  <a:pt x="3544447" y="4012089"/>
                  <a:pt x="3513791" y="4059209"/>
                </a:cubicBezTo>
                <a:cubicBezTo>
                  <a:pt x="3483133" y="4106330"/>
                  <a:pt x="3445828" y="4129890"/>
                  <a:pt x="3401871" y="4129890"/>
                </a:cubicBezTo>
                <a:cubicBezTo>
                  <a:pt x="3340620" y="4129921"/>
                  <a:pt x="3309995" y="4072602"/>
                  <a:pt x="3309995" y="3957934"/>
                </a:cubicBezTo>
                <a:cubicBezTo>
                  <a:pt x="3309995" y="3899785"/>
                  <a:pt x="3322159" y="3853048"/>
                  <a:pt x="3346487" y="3817723"/>
                </a:cubicBezTo>
                <a:cubicBezTo>
                  <a:pt x="3370816" y="3782398"/>
                  <a:pt x="3414404" y="3764735"/>
                  <a:pt x="3477251" y="3764735"/>
                </a:cubicBezTo>
                <a:close/>
                <a:moveTo>
                  <a:pt x="7157415" y="3286417"/>
                </a:moveTo>
                <a:cubicBezTo>
                  <a:pt x="7223335" y="3286356"/>
                  <a:pt x="7269258" y="3323248"/>
                  <a:pt x="7295184" y="3397092"/>
                </a:cubicBezTo>
                <a:cubicBezTo>
                  <a:pt x="7321109" y="3470937"/>
                  <a:pt x="7334072" y="3586374"/>
                  <a:pt x="7334072" y="3743402"/>
                </a:cubicBezTo>
                <a:lnTo>
                  <a:pt x="7334072" y="3745798"/>
                </a:lnTo>
                <a:cubicBezTo>
                  <a:pt x="7333980" y="3879358"/>
                  <a:pt x="7321401" y="3982261"/>
                  <a:pt x="7296336" y="4054510"/>
                </a:cubicBezTo>
                <a:cubicBezTo>
                  <a:pt x="7271270" y="4126757"/>
                  <a:pt x="7224948" y="4162880"/>
                  <a:pt x="7157369" y="4162880"/>
                </a:cubicBezTo>
                <a:cubicBezTo>
                  <a:pt x="7091357" y="4162880"/>
                  <a:pt x="7045404" y="4126373"/>
                  <a:pt x="7019509" y="4053358"/>
                </a:cubicBezTo>
                <a:cubicBezTo>
                  <a:pt x="6993614" y="3980342"/>
                  <a:pt x="6980667" y="3864490"/>
                  <a:pt x="6980667" y="3705803"/>
                </a:cubicBezTo>
                <a:cubicBezTo>
                  <a:pt x="6980667" y="3572305"/>
                  <a:pt x="6993630" y="3469033"/>
                  <a:pt x="7019555" y="3395986"/>
                </a:cubicBezTo>
                <a:cubicBezTo>
                  <a:pt x="7045481" y="3322940"/>
                  <a:pt x="7091434" y="3286417"/>
                  <a:pt x="7157415" y="3286417"/>
                </a:cubicBezTo>
                <a:close/>
                <a:moveTo>
                  <a:pt x="10161176" y="3142705"/>
                </a:moveTo>
                <a:cubicBezTo>
                  <a:pt x="10076365" y="3142766"/>
                  <a:pt x="10005299" y="3149447"/>
                  <a:pt x="9947981" y="3162748"/>
                </a:cubicBezTo>
                <a:cubicBezTo>
                  <a:pt x="9890754" y="3176110"/>
                  <a:pt x="9844878" y="3193389"/>
                  <a:pt x="9810351" y="3214584"/>
                </a:cubicBezTo>
                <a:cubicBezTo>
                  <a:pt x="9775825" y="3235779"/>
                  <a:pt x="9751482" y="3259339"/>
                  <a:pt x="9737320" y="3285265"/>
                </a:cubicBezTo>
                <a:cubicBezTo>
                  <a:pt x="9723670" y="3309349"/>
                  <a:pt x="9716376" y="3336511"/>
                  <a:pt x="9716125" y="3364194"/>
                </a:cubicBezTo>
                <a:cubicBezTo>
                  <a:pt x="9716063" y="3449005"/>
                  <a:pt x="9767116" y="3491410"/>
                  <a:pt x="9869283" y="3491410"/>
                </a:cubicBezTo>
                <a:cubicBezTo>
                  <a:pt x="9911642" y="3491410"/>
                  <a:pt x="9946967" y="3485128"/>
                  <a:pt x="9975258" y="3472566"/>
                </a:cubicBezTo>
                <a:lnTo>
                  <a:pt x="10031793" y="3295863"/>
                </a:lnTo>
                <a:cubicBezTo>
                  <a:pt x="10056949" y="3284539"/>
                  <a:pt x="10084292" y="3278907"/>
                  <a:pt x="10111874" y="3279367"/>
                </a:cubicBezTo>
                <a:cubicBezTo>
                  <a:pt x="10162159" y="3279337"/>
                  <a:pt x="10197116" y="3295433"/>
                  <a:pt x="10216744" y="3327655"/>
                </a:cubicBezTo>
                <a:cubicBezTo>
                  <a:pt x="10236373" y="3359878"/>
                  <a:pt x="10246187" y="3417612"/>
                  <a:pt x="10246187" y="3500856"/>
                </a:cubicBezTo>
                <a:lnTo>
                  <a:pt x="10246187" y="3567897"/>
                </a:lnTo>
                <a:cubicBezTo>
                  <a:pt x="10246187" y="3590659"/>
                  <a:pt x="10245404" y="3613036"/>
                  <a:pt x="10243837" y="3635031"/>
                </a:cubicBezTo>
                <a:cubicBezTo>
                  <a:pt x="10232871" y="3635061"/>
                  <a:pt x="10221090" y="3634677"/>
                  <a:pt x="10208496" y="3633879"/>
                </a:cubicBezTo>
                <a:cubicBezTo>
                  <a:pt x="10195903" y="3633080"/>
                  <a:pt x="10182556" y="3632681"/>
                  <a:pt x="10168456" y="3632681"/>
                </a:cubicBezTo>
                <a:cubicBezTo>
                  <a:pt x="10080450" y="3632711"/>
                  <a:pt x="10004655" y="3642142"/>
                  <a:pt x="9941069" y="3660971"/>
                </a:cubicBezTo>
                <a:cubicBezTo>
                  <a:pt x="9877484" y="3679801"/>
                  <a:pt x="9825648" y="3705711"/>
                  <a:pt x="9785562" y="3738702"/>
                </a:cubicBezTo>
                <a:cubicBezTo>
                  <a:pt x="9746783" y="3770022"/>
                  <a:pt x="9716424" y="3810515"/>
                  <a:pt x="9697234" y="3856519"/>
                </a:cubicBezTo>
                <a:cubicBezTo>
                  <a:pt x="9678084" y="3903632"/>
                  <a:pt x="9668468" y="3954077"/>
                  <a:pt x="9668942" y="4004931"/>
                </a:cubicBezTo>
                <a:cubicBezTo>
                  <a:pt x="9668912" y="4099234"/>
                  <a:pt x="9691674" y="4173094"/>
                  <a:pt x="9737228" y="4226512"/>
                </a:cubicBezTo>
                <a:cubicBezTo>
                  <a:pt x="9782782" y="4279930"/>
                  <a:pt x="9855828" y="4306639"/>
                  <a:pt x="9956367" y="4306639"/>
                </a:cubicBezTo>
                <a:cubicBezTo>
                  <a:pt x="10034912" y="4306577"/>
                  <a:pt x="10102844" y="4290466"/>
                  <a:pt x="10160162" y="4258304"/>
                </a:cubicBezTo>
                <a:cubicBezTo>
                  <a:pt x="10217481" y="4226143"/>
                  <a:pt x="10257921" y="4182555"/>
                  <a:pt x="10281482" y="4127540"/>
                </a:cubicBezTo>
                <a:cubicBezTo>
                  <a:pt x="10283079" y="4151132"/>
                  <a:pt x="10285045" y="4175490"/>
                  <a:pt x="10287379" y="4200617"/>
                </a:cubicBezTo>
                <a:cubicBezTo>
                  <a:pt x="10289355" y="4223761"/>
                  <a:pt x="10293694" y="4246642"/>
                  <a:pt x="10300326" y="4268902"/>
                </a:cubicBezTo>
                <a:lnTo>
                  <a:pt x="10363958" y="4301893"/>
                </a:lnTo>
                <a:cubicBezTo>
                  <a:pt x="10412615" y="4295626"/>
                  <a:pt x="10456587" y="4288961"/>
                  <a:pt x="10495875" y="4281896"/>
                </a:cubicBezTo>
                <a:cubicBezTo>
                  <a:pt x="10535162" y="4274831"/>
                  <a:pt x="10568952" y="4267366"/>
                  <a:pt x="10597243" y="4259502"/>
                </a:cubicBezTo>
                <a:cubicBezTo>
                  <a:pt x="10630203" y="4251700"/>
                  <a:pt x="10659261" y="4243852"/>
                  <a:pt x="10684419" y="4235958"/>
                </a:cubicBezTo>
                <a:lnTo>
                  <a:pt x="10684235" y="4137078"/>
                </a:lnTo>
                <a:lnTo>
                  <a:pt x="10585263" y="4094642"/>
                </a:lnTo>
                <a:cubicBezTo>
                  <a:pt x="10580202" y="4065001"/>
                  <a:pt x="10576665" y="4035119"/>
                  <a:pt x="10574665" y="4005115"/>
                </a:cubicBezTo>
                <a:cubicBezTo>
                  <a:pt x="10572330" y="3972094"/>
                  <a:pt x="10571163" y="3938304"/>
                  <a:pt x="10571163" y="3903747"/>
                </a:cubicBezTo>
                <a:cubicBezTo>
                  <a:pt x="10571163" y="3842497"/>
                  <a:pt x="10571947" y="3772983"/>
                  <a:pt x="10573513" y="3695206"/>
                </a:cubicBezTo>
                <a:cubicBezTo>
                  <a:pt x="10575080" y="3617429"/>
                  <a:pt x="10575863" y="3543216"/>
                  <a:pt x="10575863" y="3472566"/>
                </a:cubicBezTo>
                <a:cubicBezTo>
                  <a:pt x="10575863" y="3406584"/>
                  <a:pt x="10566049" y="3352398"/>
                  <a:pt x="10546421" y="3310008"/>
                </a:cubicBezTo>
                <a:cubicBezTo>
                  <a:pt x="10528359" y="3269504"/>
                  <a:pt x="10499387" y="3234821"/>
                  <a:pt x="10462745" y="3209838"/>
                </a:cubicBezTo>
                <a:cubicBezTo>
                  <a:pt x="10426591" y="3185540"/>
                  <a:pt x="10383018" y="3168277"/>
                  <a:pt x="10332027" y="3158049"/>
                </a:cubicBezTo>
                <a:cubicBezTo>
                  <a:pt x="10275718" y="3147339"/>
                  <a:pt x="10218492" y="3142200"/>
                  <a:pt x="10161176" y="3142705"/>
                </a:cubicBezTo>
                <a:close/>
                <a:moveTo>
                  <a:pt x="7185659" y="3142705"/>
                </a:moveTo>
                <a:cubicBezTo>
                  <a:pt x="7074001" y="3142766"/>
                  <a:pt x="6982846" y="3160875"/>
                  <a:pt x="6912196" y="3197029"/>
                </a:cubicBezTo>
                <a:cubicBezTo>
                  <a:pt x="6841546" y="3233183"/>
                  <a:pt x="6786254" y="3279920"/>
                  <a:pt x="6746321" y="3337239"/>
                </a:cubicBezTo>
                <a:cubicBezTo>
                  <a:pt x="6705636" y="3396035"/>
                  <a:pt x="6677555" y="3462613"/>
                  <a:pt x="6663845" y="3532787"/>
                </a:cubicBezTo>
                <a:cubicBezTo>
                  <a:pt x="6649052" y="3604493"/>
                  <a:pt x="6641550" y="3677512"/>
                  <a:pt x="6641452" y="3750728"/>
                </a:cubicBezTo>
                <a:lnTo>
                  <a:pt x="6641452" y="3753078"/>
                </a:lnTo>
                <a:cubicBezTo>
                  <a:pt x="6640754" y="3830122"/>
                  <a:pt x="6647467" y="3907055"/>
                  <a:pt x="6661495" y="3982815"/>
                </a:cubicBezTo>
                <a:cubicBezTo>
                  <a:pt x="6674826" y="4051130"/>
                  <a:pt x="6699569" y="4109248"/>
                  <a:pt x="6735724" y="4157167"/>
                </a:cubicBezTo>
                <a:cubicBezTo>
                  <a:pt x="6771878" y="4204964"/>
                  <a:pt x="6821749" y="4241825"/>
                  <a:pt x="6885334" y="4267750"/>
                </a:cubicBezTo>
                <a:cubicBezTo>
                  <a:pt x="6948919" y="4293676"/>
                  <a:pt x="7030198" y="4306639"/>
                  <a:pt x="7129170" y="4306639"/>
                </a:cubicBezTo>
                <a:cubicBezTo>
                  <a:pt x="7240736" y="4306608"/>
                  <a:pt x="7331844" y="4288930"/>
                  <a:pt x="7402495" y="4253605"/>
                </a:cubicBezTo>
                <a:cubicBezTo>
                  <a:pt x="7473144" y="4218280"/>
                  <a:pt x="7528897" y="4171558"/>
                  <a:pt x="7569751" y="4113441"/>
                </a:cubicBezTo>
                <a:cubicBezTo>
                  <a:pt x="7610841" y="4054720"/>
                  <a:pt x="7639316" y="3988122"/>
                  <a:pt x="7653380" y="3917847"/>
                </a:cubicBezTo>
                <a:cubicBezTo>
                  <a:pt x="7668289" y="3845724"/>
                  <a:pt x="7675778" y="3772264"/>
                  <a:pt x="7675727" y="3698615"/>
                </a:cubicBezTo>
                <a:cubicBezTo>
                  <a:pt x="7676376" y="3621194"/>
                  <a:pt x="7669681" y="3543885"/>
                  <a:pt x="7655730" y="3467727"/>
                </a:cubicBezTo>
                <a:cubicBezTo>
                  <a:pt x="7642306" y="3398613"/>
                  <a:pt x="7617164" y="3340096"/>
                  <a:pt x="7580303" y="3292176"/>
                </a:cubicBezTo>
                <a:cubicBezTo>
                  <a:pt x="7543411" y="3244380"/>
                  <a:pt x="7493158" y="3207519"/>
                  <a:pt x="7429541" y="3181593"/>
                </a:cubicBezTo>
                <a:cubicBezTo>
                  <a:pt x="7365925" y="3155668"/>
                  <a:pt x="7284631" y="3142705"/>
                  <a:pt x="7185659" y="3142705"/>
                </a:cubicBezTo>
                <a:close/>
                <a:moveTo>
                  <a:pt x="5326709" y="3142705"/>
                </a:moveTo>
                <a:cubicBezTo>
                  <a:pt x="5241867" y="3142767"/>
                  <a:pt x="5170787" y="3149448"/>
                  <a:pt x="5113468" y="3162748"/>
                </a:cubicBezTo>
                <a:cubicBezTo>
                  <a:pt x="5056180" y="3176110"/>
                  <a:pt x="5010241" y="3193389"/>
                  <a:pt x="4975654" y="3214584"/>
                </a:cubicBezTo>
                <a:cubicBezTo>
                  <a:pt x="4941066" y="3235780"/>
                  <a:pt x="4916722" y="3259339"/>
                  <a:pt x="4902622" y="3285266"/>
                </a:cubicBezTo>
                <a:cubicBezTo>
                  <a:pt x="4888990" y="3309354"/>
                  <a:pt x="4881712" y="3336516"/>
                  <a:pt x="4881474" y="3364194"/>
                </a:cubicBezTo>
                <a:cubicBezTo>
                  <a:pt x="4881474" y="3449005"/>
                  <a:pt x="4932526" y="3491411"/>
                  <a:pt x="5034631" y="3491411"/>
                </a:cubicBezTo>
                <a:cubicBezTo>
                  <a:pt x="5077022" y="3491411"/>
                  <a:pt x="5112347" y="3485129"/>
                  <a:pt x="5140607" y="3472566"/>
                </a:cubicBezTo>
                <a:lnTo>
                  <a:pt x="5197143" y="3295863"/>
                </a:lnTo>
                <a:cubicBezTo>
                  <a:pt x="5222315" y="3284545"/>
                  <a:pt x="5249674" y="3278913"/>
                  <a:pt x="5277269" y="3279368"/>
                </a:cubicBezTo>
                <a:cubicBezTo>
                  <a:pt x="5327494" y="3279337"/>
                  <a:pt x="5362435" y="3295433"/>
                  <a:pt x="5382093" y="3327656"/>
                </a:cubicBezTo>
                <a:cubicBezTo>
                  <a:pt x="5401752" y="3359878"/>
                  <a:pt x="5411582" y="3417612"/>
                  <a:pt x="5411582" y="3500856"/>
                </a:cubicBezTo>
                <a:lnTo>
                  <a:pt x="5411582" y="3567897"/>
                </a:lnTo>
                <a:cubicBezTo>
                  <a:pt x="5411551" y="3590659"/>
                  <a:pt x="5410752" y="3613037"/>
                  <a:pt x="5409186" y="3635031"/>
                </a:cubicBezTo>
                <a:cubicBezTo>
                  <a:pt x="5398220" y="3635031"/>
                  <a:pt x="5386240" y="3634662"/>
                  <a:pt x="5373845" y="3633879"/>
                </a:cubicBezTo>
                <a:cubicBezTo>
                  <a:pt x="5361451" y="3633096"/>
                  <a:pt x="5347951" y="3632681"/>
                  <a:pt x="5333805" y="3632681"/>
                </a:cubicBezTo>
                <a:cubicBezTo>
                  <a:pt x="5245983" y="3632712"/>
                  <a:pt x="5170203" y="3642142"/>
                  <a:pt x="5106464" y="3660971"/>
                </a:cubicBezTo>
                <a:cubicBezTo>
                  <a:pt x="5042725" y="3679802"/>
                  <a:pt x="4990889" y="3705712"/>
                  <a:pt x="4950956" y="3738702"/>
                </a:cubicBezTo>
                <a:cubicBezTo>
                  <a:pt x="4912151" y="3770006"/>
                  <a:pt x="4881775" y="3810503"/>
                  <a:pt x="4862583" y="3856520"/>
                </a:cubicBezTo>
                <a:cubicBezTo>
                  <a:pt x="4843448" y="3903636"/>
                  <a:pt x="4833848" y="3954080"/>
                  <a:pt x="4834338" y="4004931"/>
                </a:cubicBezTo>
                <a:cubicBezTo>
                  <a:pt x="4834308" y="4099234"/>
                  <a:pt x="4857053" y="4173095"/>
                  <a:pt x="4902576" y="4226512"/>
                </a:cubicBezTo>
                <a:cubicBezTo>
                  <a:pt x="4948100" y="4279930"/>
                  <a:pt x="5021131" y="4306639"/>
                  <a:pt x="5121669" y="4306639"/>
                </a:cubicBezTo>
                <a:cubicBezTo>
                  <a:pt x="5200215" y="4306578"/>
                  <a:pt x="5268146" y="4290466"/>
                  <a:pt x="5325466" y="4258305"/>
                </a:cubicBezTo>
                <a:cubicBezTo>
                  <a:pt x="5382784" y="4226144"/>
                  <a:pt x="5423240" y="4182556"/>
                  <a:pt x="5446830" y="4127540"/>
                </a:cubicBezTo>
                <a:cubicBezTo>
                  <a:pt x="5448397" y="4151132"/>
                  <a:pt x="5450347" y="4175490"/>
                  <a:pt x="5452682" y="4200617"/>
                </a:cubicBezTo>
                <a:cubicBezTo>
                  <a:pt x="5454672" y="4223763"/>
                  <a:pt x="5459026" y="4246644"/>
                  <a:pt x="5465676" y="4268903"/>
                </a:cubicBezTo>
                <a:lnTo>
                  <a:pt x="5529260" y="4301893"/>
                </a:lnTo>
                <a:cubicBezTo>
                  <a:pt x="5577978" y="4295626"/>
                  <a:pt x="5621982" y="4288961"/>
                  <a:pt x="5661270" y="4281896"/>
                </a:cubicBezTo>
                <a:cubicBezTo>
                  <a:pt x="5700558" y="4274831"/>
                  <a:pt x="5734347" y="4267367"/>
                  <a:pt x="5762638" y="4259503"/>
                </a:cubicBezTo>
                <a:cubicBezTo>
                  <a:pt x="5795598" y="4251700"/>
                  <a:pt x="5824656" y="4243853"/>
                  <a:pt x="5849814" y="4235958"/>
                </a:cubicBezTo>
                <a:lnTo>
                  <a:pt x="5849722" y="4136894"/>
                </a:lnTo>
                <a:lnTo>
                  <a:pt x="5750750" y="4094458"/>
                </a:lnTo>
                <a:cubicBezTo>
                  <a:pt x="5745689" y="4064816"/>
                  <a:pt x="5742151" y="4034935"/>
                  <a:pt x="5740152" y="4004931"/>
                </a:cubicBezTo>
                <a:cubicBezTo>
                  <a:pt x="5737787" y="3971910"/>
                  <a:pt x="5736604" y="3938121"/>
                  <a:pt x="5736604" y="3903564"/>
                </a:cubicBezTo>
                <a:cubicBezTo>
                  <a:pt x="5736543" y="3842435"/>
                  <a:pt x="5737296" y="3772983"/>
                  <a:pt x="5738862" y="3695207"/>
                </a:cubicBezTo>
                <a:cubicBezTo>
                  <a:pt x="5740429" y="3617429"/>
                  <a:pt x="5741212" y="3543216"/>
                  <a:pt x="5741212" y="3472566"/>
                </a:cubicBezTo>
                <a:cubicBezTo>
                  <a:pt x="5741212" y="3406646"/>
                  <a:pt x="5731444" y="3352460"/>
                  <a:pt x="5711908" y="3310008"/>
                </a:cubicBezTo>
                <a:cubicBezTo>
                  <a:pt x="5693879" y="3269497"/>
                  <a:pt x="5664920" y="3234810"/>
                  <a:pt x="5628279" y="3209838"/>
                </a:cubicBezTo>
                <a:cubicBezTo>
                  <a:pt x="5592124" y="3185541"/>
                  <a:pt x="5548536" y="3168277"/>
                  <a:pt x="5497514" y="3158049"/>
                </a:cubicBezTo>
                <a:cubicBezTo>
                  <a:pt x="5441221" y="3147337"/>
                  <a:pt x="5384010" y="3142198"/>
                  <a:pt x="5326709" y="3142705"/>
                </a:cubicBezTo>
                <a:close/>
                <a:moveTo>
                  <a:pt x="3477298" y="3142705"/>
                </a:moveTo>
                <a:cubicBezTo>
                  <a:pt x="3392487" y="3142767"/>
                  <a:pt x="3321422" y="3149448"/>
                  <a:pt x="3264103" y="3162748"/>
                </a:cubicBezTo>
                <a:cubicBezTo>
                  <a:pt x="3206722" y="3176110"/>
                  <a:pt x="3160769" y="3193389"/>
                  <a:pt x="3126242" y="3214584"/>
                </a:cubicBezTo>
                <a:cubicBezTo>
                  <a:pt x="3091716" y="3235780"/>
                  <a:pt x="3067372" y="3259339"/>
                  <a:pt x="3053212" y="3285266"/>
                </a:cubicBezTo>
                <a:cubicBezTo>
                  <a:pt x="3039561" y="3309349"/>
                  <a:pt x="3032267" y="3336512"/>
                  <a:pt x="3032016" y="3364194"/>
                </a:cubicBezTo>
                <a:cubicBezTo>
                  <a:pt x="3031986" y="3449005"/>
                  <a:pt x="3083038" y="3491411"/>
                  <a:pt x="3185174" y="3491411"/>
                </a:cubicBezTo>
                <a:cubicBezTo>
                  <a:pt x="3227534" y="3491411"/>
                  <a:pt x="3262859" y="3485129"/>
                  <a:pt x="3291149" y="3472566"/>
                </a:cubicBezTo>
                <a:lnTo>
                  <a:pt x="3347685" y="3295863"/>
                </a:lnTo>
                <a:cubicBezTo>
                  <a:pt x="3372841" y="3284540"/>
                  <a:pt x="3400183" y="3278907"/>
                  <a:pt x="3427766" y="3279368"/>
                </a:cubicBezTo>
                <a:cubicBezTo>
                  <a:pt x="3478050" y="3279337"/>
                  <a:pt x="3513007" y="3295433"/>
                  <a:pt x="3532636" y="3327656"/>
                </a:cubicBezTo>
                <a:cubicBezTo>
                  <a:pt x="3552265" y="3359878"/>
                  <a:pt x="3562078" y="3417612"/>
                  <a:pt x="3562078" y="3500856"/>
                </a:cubicBezTo>
                <a:lnTo>
                  <a:pt x="3562078" y="3567897"/>
                </a:lnTo>
                <a:cubicBezTo>
                  <a:pt x="3562078" y="3590659"/>
                  <a:pt x="3561249" y="3613052"/>
                  <a:pt x="3559729" y="3635031"/>
                </a:cubicBezTo>
                <a:cubicBezTo>
                  <a:pt x="3548763" y="3635062"/>
                  <a:pt x="3536982" y="3634678"/>
                  <a:pt x="3524388" y="3633879"/>
                </a:cubicBezTo>
                <a:cubicBezTo>
                  <a:pt x="3511794" y="3633080"/>
                  <a:pt x="3498447" y="3632681"/>
                  <a:pt x="3484348" y="3632681"/>
                </a:cubicBezTo>
                <a:cubicBezTo>
                  <a:pt x="3396342" y="3632712"/>
                  <a:pt x="3320547" y="3642142"/>
                  <a:pt x="3256960" y="3660971"/>
                </a:cubicBezTo>
                <a:cubicBezTo>
                  <a:pt x="3193376" y="3679802"/>
                  <a:pt x="3141539" y="3705712"/>
                  <a:pt x="3101453" y="3738702"/>
                </a:cubicBezTo>
                <a:cubicBezTo>
                  <a:pt x="3062675" y="3770022"/>
                  <a:pt x="3032316" y="3810515"/>
                  <a:pt x="3013125" y="3856520"/>
                </a:cubicBezTo>
                <a:cubicBezTo>
                  <a:pt x="2993975" y="3903633"/>
                  <a:pt x="2984359" y="3954077"/>
                  <a:pt x="2984834" y="4004931"/>
                </a:cubicBezTo>
                <a:cubicBezTo>
                  <a:pt x="2984834" y="4099265"/>
                  <a:pt x="3007611" y="4173141"/>
                  <a:pt x="3053166" y="4226558"/>
                </a:cubicBezTo>
                <a:cubicBezTo>
                  <a:pt x="3098720" y="4279976"/>
                  <a:pt x="3171765" y="4306685"/>
                  <a:pt x="3272305" y="4306685"/>
                </a:cubicBezTo>
                <a:cubicBezTo>
                  <a:pt x="3350818" y="4306654"/>
                  <a:pt x="3418751" y="4290543"/>
                  <a:pt x="3476100" y="4258351"/>
                </a:cubicBezTo>
                <a:cubicBezTo>
                  <a:pt x="3533450" y="4226159"/>
                  <a:pt x="3573874" y="4182556"/>
                  <a:pt x="3597372" y="4127540"/>
                </a:cubicBezTo>
                <a:cubicBezTo>
                  <a:pt x="3598971" y="4151132"/>
                  <a:pt x="3600936" y="4175490"/>
                  <a:pt x="3603271" y="4200617"/>
                </a:cubicBezTo>
                <a:cubicBezTo>
                  <a:pt x="3605246" y="4223761"/>
                  <a:pt x="3609585" y="4246642"/>
                  <a:pt x="3616218" y="4268903"/>
                </a:cubicBezTo>
                <a:lnTo>
                  <a:pt x="3679850" y="4301893"/>
                </a:lnTo>
                <a:cubicBezTo>
                  <a:pt x="3728507" y="4295626"/>
                  <a:pt x="3772479" y="4288961"/>
                  <a:pt x="3811765" y="4281896"/>
                </a:cubicBezTo>
                <a:cubicBezTo>
                  <a:pt x="3851054" y="4274831"/>
                  <a:pt x="3884843" y="4267367"/>
                  <a:pt x="3913134" y="4259503"/>
                </a:cubicBezTo>
                <a:cubicBezTo>
                  <a:pt x="3946094" y="4251700"/>
                  <a:pt x="3975153" y="4243853"/>
                  <a:pt x="4000311" y="4235958"/>
                </a:cubicBezTo>
                <a:lnTo>
                  <a:pt x="4000311" y="4136894"/>
                </a:lnTo>
                <a:lnTo>
                  <a:pt x="3901338" y="4094458"/>
                </a:lnTo>
                <a:cubicBezTo>
                  <a:pt x="3896278" y="4064816"/>
                  <a:pt x="3892740" y="4034935"/>
                  <a:pt x="3890741" y="4004931"/>
                </a:cubicBezTo>
                <a:cubicBezTo>
                  <a:pt x="3888406" y="3971910"/>
                  <a:pt x="3887239" y="3938121"/>
                  <a:pt x="3887239" y="3903564"/>
                </a:cubicBezTo>
                <a:cubicBezTo>
                  <a:pt x="3887270" y="3842435"/>
                  <a:pt x="3888068" y="3772983"/>
                  <a:pt x="3889635" y="3695207"/>
                </a:cubicBezTo>
                <a:cubicBezTo>
                  <a:pt x="3891201" y="3617429"/>
                  <a:pt x="3891985" y="3543216"/>
                  <a:pt x="3891985" y="3472566"/>
                </a:cubicBezTo>
                <a:cubicBezTo>
                  <a:pt x="3891985" y="3406584"/>
                  <a:pt x="3882171" y="3352398"/>
                  <a:pt x="3862542" y="3310008"/>
                </a:cubicBezTo>
                <a:cubicBezTo>
                  <a:pt x="3844480" y="3269504"/>
                  <a:pt x="3815509" y="3234822"/>
                  <a:pt x="3778867" y="3209838"/>
                </a:cubicBezTo>
                <a:cubicBezTo>
                  <a:pt x="3742743" y="3185541"/>
                  <a:pt x="3699156" y="3168277"/>
                  <a:pt x="3648103" y="3158049"/>
                </a:cubicBezTo>
                <a:cubicBezTo>
                  <a:pt x="3591810" y="3147337"/>
                  <a:pt x="3534599" y="3142198"/>
                  <a:pt x="3477298" y="3142705"/>
                </a:cubicBezTo>
                <a:close/>
                <a:moveTo>
                  <a:pt x="4380763" y="2822290"/>
                </a:moveTo>
                <a:lnTo>
                  <a:pt x="4198301" y="3178045"/>
                </a:lnTo>
                <a:lnTo>
                  <a:pt x="4059427" y="3227531"/>
                </a:lnTo>
                <a:lnTo>
                  <a:pt x="4059427" y="3331203"/>
                </a:lnTo>
                <a:lnTo>
                  <a:pt x="4178948" y="3331203"/>
                </a:lnTo>
                <a:lnTo>
                  <a:pt x="4178948" y="4012119"/>
                </a:lnTo>
                <a:cubicBezTo>
                  <a:pt x="4178948" y="4106361"/>
                  <a:pt x="4200451" y="4179007"/>
                  <a:pt x="4243456" y="4230060"/>
                </a:cubicBezTo>
                <a:cubicBezTo>
                  <a:pt x="4286460" y="4281113"/>
                  <a:pt x="4357110" y="4306639"/>
                  <a:pt x="4455408" y="4306639"/>
                </a:cubicBezTo>
                <a:cubicBezTo>
                  <a:pt x="4512459" y="4306995"/>
                  <a:pt x="4569203" y="4298238"/>
                  <a:pt x="4623494" y="4280698"/>
                </a:cubicBezTo>
                <a:cubicBezTo>
                  <a:pt x="4674024" y="4264494"/>
                  <a:pt x="4721425" y="4239797"/>
                  <a:pt x="4763657" y="4207666"/>
                </a:cubicBezTo>
                <a:lnTo>
                  <a:pt x="4718917" y="4087500"/>
                </a:lnTo>
                <a:cubicBezTo>
                  <a:pt x="4674929" y="4109494"/>
                  <a:pt x="4634875" y="4120490"/>
                  <a:pt x="4598751" y="4120490"/>
                </a:cubicBezTo>
                <a:cubicBezTo>
                  <a:pt x="4562595" y="4120429"/>
                  <a:pt x="4538636" y="4104717"/>
                  <a:pt x="4526871" y="4073354"/>
                </a:cubicBezTo>
                <a:cubicBezTo>
                  <a:pt x="4515106" y="4041992"/>
                  <a:pt x="4509224" y="3987806"/>
                  <a:pt x="4509224" y="3910797"/>
                </a:cubicBezTo>
                <a:lnTo>
                  <a:pt x="4509224" y="3331065"/>
                </a:lnTo>
                <a:lnTo>
                  <a:pt x="4733246" y="3331065"/>
                </a:lnTo>
                <a:lnTo>
                  <a:pt x="4733246" y="3175557"/>
                </a:lnTo>
                <a:lnTo>
                  <a:pt x="4509453" y="3175557"/>
                </a:lnTo>
                <a:lnTo>
                  <a:pt x="4509453" y="2822290"/>
                </a:lnTo>
                <a:close/>
                <a:moveTo>
                  <a:pt x="2141502" y="2798746"/>
                </a:moveTo>
                <a:cubicBezTo>
                  <a:pt x="2205854" y="2798715"/>
                  <a:pt x="2259610" y="2811662"/>
                  <a:pt x="2302768" y="2837588"/>
                </a:cubicBezTo>
                <a:cubicBezTo>
                  <a:pt x="2345926" y="2863514"/>
                  <a:pt x="2380868" y="2903569"/>
                  <a:pt x="2407591" y="2957755"/>
                </a:cubicBezTo>
                <a:cubicBezTo>
                  <a:pt x="2434347" y="3011910"/>
                  <a:pt x="2453208" y="3081408"/>
                  <a:pt x="2464174" y="3166250"/>
                </a:cubicBezTo>
                <a:cubicBezTo>
                  <a:pt x="2475140" y="3251092"/>
                  <a:pt x="2480622" y="3351631"/>
                  <a:pt x="2480622" y="3467866"/>
                </a:cubicBezTo>
                <a:cubicBezTo>
                  <a:pt x="2480501" y="3584101"/>
                  <a:pt x="2474618" y="3683488"/>
                  <a:pt x="2462976" y="3766025"/>
                </a:cubicBezTo>
                <a:cubicBezTo>
                  <a:pt x="2451334" y="3848564"/>
                  <a:pt x="2431368" y="3916142"/>
                  <a:pt x="2403076" y="3968761"/>
                </a:cubicBezTo>
                <a:cubicBezTo>
                  <a:pt x="2374878" y="4021196"/>
                  <a:pt x="2338016" y="4059593"/>
                  <a:pt x="2292493" y="4083952"/>
                </a:cubicBezTo>
                <a:cubicBezTo>
                  <a:pt x="2246970" y="4108311"/>
                  <a:pt x="2190418" y="4120491"/>
                  <a:pt x="2122840" y="4120491"/>
                </a:cubicBezTo>
                <a:cubicBezTo>
                  <a:pt x="2107083" y="4120491"/>
                  <a:pt x="2090172" y="4120122"/>
                  <a:pt x="2072156" y="4119293"/>
                </a:cubicBezTo>
                <a:cubicBezTo>
                  <a:pt x="2056640" y="4118895"/>
                  <a:pt x="2041203" y="4116935"/>
                  <a:pt x="2026080" y="4113441"/>
                </a:cubicBezTo>
                <a:lnTo>
                  <a:pt x="2026080" y="2803445"/>
                </a:lnTo>
                <a:cubicBezTo>
                  <a:pt x="2040210" y="2801848"/>
                  <a:pt x="2057473" y="2800665"/>
                  <a:pt x="2077870" y="2799897"/>
                </a:cubicBezTo>
                <a:cubicBezTo>
                  <a:pt x="2098266" y="2799130"/>
                  <a:pt x="2119477" y="2798746"/>
                  <a:pt x="2141502" y="2798746"/>
                </a:cubicBezTo>
                <a:close/>
                <a:moveTo>
                  <a:pt x="1509931" y="2645680"/>
                </a:moveTo>
                <a:lnTo>
                  <a:pt x="1509931" y="2744514"/>
                </a:lnTo>
                <a:cubicBezTo>
                  <a:pt x="1522155" y="2754783"/>
                  <a:pt x="1535604" y="2763496"/>
                  <a:pt x="1549971" y="2770455"/>
                </a:cubicBezTo>
                <a:cubicBezTo>
                  <a:pt x="1578262" y="2789346"/>
                  <a:pt x="1615968" y="2806624"/>
                  <a:pt x="1663089" y="2822291"/>
                </a:cubicBezTo>
                <a:lnTo>
                  <a:pt x="1663089" y="4096946"/>
                </a:lnTo>
                <a:cubicBezTo>
                  <a:pt x="1639497" y="4104841"/>
                  <a:pt x="1617904" y="4113088"/>
                  <a:pt x="1598305" y="4121689"/>
                </a:cubicBezTo>
                <a:cubicBezTo>
                  <a:pt x="1581634" y="4128774"/>
                  <a:pt x="1565482" y="4137027"/>
                  <a:pt x="1549971" y="4146386"/>
                </a:cubicBezTo>
                <a:cubicBezTo>
                  <a:pt x="1534910" y="4154340"/>
                  <a:pt x="1520706" y="4163820"/>
                  <a:pt x="1507581" y="4174677"/>
                </a:cubicBezTo>
                <a:lnTo>
                  <a:pt x="1507581" y="4273649"/>
                </a:lnTo>
                <a:lnTo>
                  <a:pt x="2068330" y="4273649"/>
                </a:lnTo>
                <a:cubicBezTo>
                  <a:pt x="2211290" y="4273649"/>
                  <a:pt x="2333023" y="4255586"/>
                  <a:pt x="2433531" y="4219463"/>
                </a:cubicBezTo>
                <a:cubicBezTo>
                  <a:pt x="2534039" y="4183339"/>
                  <a:pt x="2615717" y="4129138"/>
                  <a:pt x="2678565" y="4056860"/>
                </a:cubicBezTo>
                <a:cubicBezTo>
                  <a:pt x="2741382" y="3984581"/>
                  <a:pt x="2787320" y="3894656"/>
                  <a:pt x="2816380" y="3787083"/>
                </a:cubicBezTo>
                <a:cubicBezTo>
                  <a:pt x="2845438" y="3679510"/>
                  <a:pt x="2859968" y="3554259"/>
                  <a:pt x="2859968" y="3411330"/>
                </a:cubicBezTo>
                <a:cubicBezTo>
                  <a:pt x="2859968" y="3271719"/>
                  <a:pt x="2846222" y="3153226"/>
                  <a:pt x="2818730" y="3055852"/>
                </a:cubicBezTo>
                <a:cubicBezTo>
                  <a:pt x="2791237" y="2958477"/>
                  <a:pt x="2749615" y="2879548"/>
                  <a:pt x="2693862" y="2819065"/>
                </a:cubicBezTo>
                <a:cubicBezTo>
                  <a:pt x="2638110" y="2758767"/>
                  <a:pt x="2567828" y="2714795"/>
                  <a:pt x="2483017" y="2687149"/>
                </a:cubicBezTo>
                <a:cubicBezTo>
                  <a:pt x="2398206" y="2659503"/>
                  <a:pt x="2297668" y="2645680"/>
                  <a:pt x="2181401" y="2645680"/>
                </a:cubicBezTo>
                <a:close/>
                <a:moveTo>
                  <a:pt x="8787872" y="2551315"/>
                </a:moveTo>
                <a:cubicBezTo>
                  <a:pt x="8728709" y="2559148"/>
                  <a:pt x="8674954" y="2566613"/>
                  <a:pt x="8626604" y="2573709"/>
                </a:cubicBezTo>
                <a:cubicBezTo>
                  <a:pt x="8578255" y="2580804"/>
                  <a:pt x="8536110" y="2588268"/>
                  <a:pt x="8500171" y="2596101"/>
                </a:cubicBezTo>
                <a:cubicBezTo>
                  <a:pt x="8459440" y="2603965"/>
                  <a:pt x="8422579" y="2611813"/>
                  <a:pt x="8389588" y="2619647"/>
                </a:cubicBezTo>
                <a:lnTo>
                  <a:pt x="8389588" y="2718618"/>
                </a:lnTo>
                <a:lnTo>
                  <a:pt x="8519201" y="2768104"/>
                </a:lnTo>
                <a:lnTo>
                  <a:pt x="8519201" y="4110906"/>
                </a:lnTo>
                <a:cubicBezTo>
                  <a:pt x="8483076" y="4126603"/>
                  <a:pt x="8456368" y="4140748"/>
                  <a:pt x="8439074" y="4153342"/>
                </a:cubicBezTo>
                <a:cubicBezTo>
                  <a:pt x="8428077" y="4161206"/>
                  <a:pt x="8417879" y="4169055"/>
                  <a:pt x="8408478" y="4176888"/>
                </a:cubicBezTo>
                <a:lnTo>
                  <a:pt x="8408478" y="4273648"/>
                </a:lnTo>
                <a:lnTo>
                  <a:pt x="8964482" y="4273648"/>
                </a:lnTo>
                <a:lnTo>
                  <a:pt x="8964482" y="4176888"/>
                </a:lnTo>
                <a:cubicBezTo>
                  <a:pt x="8955082" y="4169055"/>
                  <a:pt x="8944854" y="4161222"/>
                  <a:pt x="8933888" y="4153342"/>
                </a:cubicBezTo>
                <a:cubicBezTo>
                  <a:pt x="8906928" y="4136708"/>
                  <a:pt x="8878540" y="4122506"/>
                  <a:pt x="8849061" y="4110906"/>
                </a:cubicBezTo>
                <a:lnTo>
                  <a:pt x="8849061" y="3694054"/>
                </a:lnTo>
                <a:cubicBezTo>
                  <a:pt x="8849000" y="3587249"/>
                  <a:pt x="8866800" y="3500856"/>
                  <a:pt x="8902463" y="3434875"/>
                </a:cubicBezTo>
                <a:cubicBezTo>
                  <a:pt x="8938126" y="3368893"/>
                  <a:pt x="8982068" y="3335903"/>
                  <a:pt x="9034288" y="3335903"/>
                </a:cubicBezTo>
                <a:cubicBezTo>
                  <a:pt x="9078459" y="3335964"/>
                  <a:pt x="9108471" y="3358357"/>
                  <a:pt x="9124321" y="3403082"/>
                </a:cubicBezTo>
                <a:cubicBezTo>
                  <a:pt x="9140172" y="3447806"/>
                  <a:pt x="9148097" y="3512590"/>
                  <a:pt x="9148097" y="3597432"/>
                </a:cubicBezTo>
                <a:lnTo>
                  <a:pt x="9148097" y="4273648"/>
                </a:lnTo>
                <a:lnTo>
                  <a:pt x="9583978" y="4273648"/>
                </a:lnTo>
                <a:lnTo>
                  <a:pt x="9584301" y="4176888"/>
                </a:lnTo>
                <a:cubicBezTo>
                  <a:pt x="9575508" y="4168304"/>
                  <a:pt x="9566048" y="4160431"/>
                  <a:pt x="9556010" y="4153342"/>
                </a:cubicBezTo>
                <a:cubicBezTo>
                  <a:pt x="9545566" y="4144870"/>
                  <a:pt x="9534094" y="4137749"/>
                  <a:pt x="9521868" y="4132148"/>
                </a:cubicBezTo>
                <a:cubicBezTo>
                  <a:pt x="9508475" y="4125881"/>
                  <a:pt x="9493945" y="4118801"/>
                  <a:pt x="9478280" y="4110906"/>
                </a:cubicBezTo>
                <a:lnTo>
                  <a:pt x="9478280" y="3507906"/>
                </a:lnTo>
                <a:cubicBezTo>
                  <a:pt x="9478418" y="3460824"/>
                  <a:pt x="9473693" y="3413853"/>
                  <a:pt x="9464180" y="3367741"/>
                </a:cubicBezTo>
                <a:cubicBezTo>
                  <a:pt x="9455828" y="3325759"/>
                  <a:pt x="9438817" y="3285979"/>
                  <a:pt x="9414234" y="3250938"/>
                </a:cubicBezTo>
                <a:cubicBezTo>
                  <a:pt x="9389904" y="3217266"/>
                  <a:pt x="9357610" y="3190149"/>
                  <a:pt x="9320238" y="3172009"/>
                </a:cubicBezTo>
                <a:cubicBezTo>
                  <a:pt x="9281042" y="3152381"/>
                  <a:pt x="9230911" y="3142567"/>
                  <a:pt x="9169844" y="3142567"/>
                </a:cubicBezTo>
                <a:cubicBezTo>
                  <a:pt x="9093051" y="3142567"/>
                  <a:pt x="9027622" y="3157925"/>
                  <a:pt x="8973559" y="3188643"/>
                </a:cubicBezTo>
                <a:cubicBezTo>
                  <a:pt x="8920550" y="3218196"/>
                  <a:pt x="8877582" y="3262913"/>
                  <a:pt x="8850166" y="3317057"/>
                </a:cubicBezTo>
                <a:lnTo>
                  <a:pt x="8848646" y="2935362"/>
                </a:lnTo>
                <a:cubicBezTo>
                  <a:pt x="8848616" y="2855219"/>
                  <a:pt x="8849000" y="2785721"/>
                  <a:pt x="8849798" y="2726866"/>
                </a:cubicBezTo>
                <a:cubicBezTo>
                  <a:pt x="8850597" y="2668011"/>
                  <a:pt x="8851779" y="2620491"/>
                  <a:pt x="8853346" y="2584305"/>
                </a:cubicBezTo>
                <a:close/>
                <a:moveTo>
                  <a:pt x="8161234" y="2551315"/>
                </a:moveTo>
                <a:cubicBezTo>
                  <a:pt x="8102102" y="2559148"/>
                  <a:pt x="8048347" y="2566613"/>
                  <a:pt x="7999966" y="2573709"/>
                </a:cubicBezTo>
                <a:cubicBezTo>
                  <a:pt x="7951586" y="2580804"/>
                  <a:pt x="7909426" y="2588268"/>
                  <a:pt x="7873487" y="2596101"/>
                </a:cubicBezTo>
                <a:cubicBezTo>
                  <a:pt x="7832756" y="2603965"/>
                  <a:pt x="7795895" y="2611813"/>
                  <a:pt x="7762904" y="2619647"/>
                </a:cubicBezTo>
                <a:lnTo>
                  <a:pt x="7762904" y="2718618"/>
                </a:lnTo>
                <a:lnTo>
                  <a:pt x="7892470" y="2768104"/>
                </a:lnTo>
                <a:lnTo>
                  <a:pt x="7892470" y="4110906"/>
                </a:lnTo>
                <a:cubicBezTo>
                  <a:pt x="7856377" y="4126603"/>
                  <a:pt x="7829684" y="4140748"/>
                  <a:pt x="7812390" y="4153342"/>
                </a:cubicBezTo>
                <a:cubicBezTo>
                  <a:pt x="7801377" y="4161222"/>
                  <a:pt x="7791195" y="4169055"/>
                  <a:pt x="7781749" y="4176888"/>
                </a:cubicBezTo>
                <a:lnTo>
                  <a:pt x="7781749" y="4273648"/>
                </a:lnTo>
                <a:lnTo>
                  <a:pt x="8333098" y="4273648"/>
                </a:lnTo>
                <a:lnTo>
                  <a:pt x="8333006" y="4176888"/>
                </a:lnTo>
                <a:cubicBezTo>
                  <a:pt x="8323545" y="4169055"/>
                  <a:pt x="8313332" y="4161206"/>
                  <a:pt x="8302365" y="4153342"/>
                </a:cubicBezTo>
                <a:cubicBezTo>
                  <a:pt x="8285071" y="4140810"/>
                  <a:pt x="8258362" y="4126665"/>
                  <a:pt x="8222239" y="4110906"/>
                </a:cubicBezTo>
                <a:lnTo>
                  <a:pt x="8222239" y="2907116"/>
                </a:lnTo>
                <a:cubicBezTo>
                  <a:pt x="8222208" y="2767352"/>
                  <a:pt x="8224573" y="2659748"/>
                  <a:pt x="8229334" y="2584305"/>
                </a:cubicBezTo>
                <a:close/>
                <a:moveTo>
                  <a:pt x="6469449" y="2551315"/>
                </a:moveTo>
                <a:cubicBezTo>
                  <a:pt x="6323356" y="2551284"/>
                  <a:pt x="6215752" y="2601154"/>
                  <a:pt x="6146637" y="2700925"/>
                </a:cubicBezTo>
                <a:cubicBezTo>
                  <a:pt x="6077524" y="2800696"/>
                  <a:pt x="6042966" y="2939324"/>
                  <a:pt x="6042966" y="3116810"/>
                </a:cubicBezTo>
                <a:lnTo>
                  <a:pt x="6042966" y="3185372"/>
                </a:lnTo>
                <a:lnTo>
                  <a:pt x="5915749" y="3226840"/>
                </a:lnTo>
                <a:lnTo>
                  <a:pt x="5915749" y="3328853"/>
                </a:lnTo>
                <a:lnTo>
                  <a:pt x="6042966" y="3328853"/>
                </a:lnTo>
                <a:lnTo>
                  <a:pt x="6042966" y="4110906"/>
                </a:lnTo>
                <a:cubicBezTo>
                  <a:pt x="6003678" y="4126634"/>
                  <a:pt x="5974620" y="4140795"/>
                  <a:pt x="5955789" y="4153388"/>
                </a:cubicBezTo>
                <a:cubicBezTo>
                  <a:pt x="5944273" y="4160515"/>
                  <a:pt x="5933251" y="4168412"/>
                  <a:pt x="5922799" y="4177026"/>
                </a:cubicBezTo>
                <a:lnTo>
                  <a:pt x="5922799" y="4273786"/>
                </a:lnTo>
                <a:lnTo>
                  <a:pt x="6523358" y="4273786"/>
                </a:lnTo>
                <a:lnTo>
                  <a:pt x="6523358" y="4177026"/>
                </a:lnTo>
                <a:cubicBezTo>
                  <a:pt x="6510733" y="4169147"/>
                  <a:pt x="6496633" y="4161267"/>
                  <a:pt x="6480922" y="4153388"/>
                </a:cubicBezTo>
                <a:cubicBezTo>
                  <a:pt x="6457331" y="4140826"/>
                  <a:pt x="6421206" y="4126665"/>
                  <a:pt x="6372550" y="4110906"/>
                </a:cubicBezTo>
                <a:lnTo>
                  <a:pt x="6372550" y="3328715"/>
                </a:lnTo>
                <a:lnTo>
                  <a:pt x="6586944" y="3328715"/>
                </a:lnTo>
                <a:lnTo>
                  <a:pt x="6586944" y="3175557"/>
                </a:lnTo>
                <a:lnTo>
                  <a:pt x="6370385" y="3175557"/>
                </a:lnTo>
                <a:lnTo>
                  <a:pt x="6370385" y="2968214"/>
                </a:lnTo>
                <a:cubicBezTo>
                  <a:pt x="6370415" y="2863129"/>
                  <a:pt x="6377879" y="2790943"/>
                  <a:pt x="6392778" y="2751655"/>
                </a:cubicBezTo>
                <a:cubicBezTo>
                  <a:pt x="6407675" y="2712368"/>
                  <a:pt x="6430054" y="2692723"/>
                  <a:pt x="6459910" y="2692723"/>
                </a:cubicBezTo>
                <a:cubicBezTo>
                  <a:pt x="6471052" y="2692933"/>
                  <a:pt x="6482129" y="2694479"/>
                  <a:pt x="6492901" y="2697331"/>
                </a:cubicBezTo>
                <a:lnTo>
                  <a:pt x="6540037" y="2874034"/>
                </a:lnTo>
                <a:cubicBezTo>
                  <a:pt x="6566792" y="2891297"/>
                  <a:pt x="6600582" y="2899928"/>
                  <a:pt x="6641405" y="2899928"/>
                </a:cubicBezTo>
                <a:cubicBezTo>
                  <a:pt x="6682291" y="2899867"/>
                  <a:pt x="6715681" y="2887303"/>
                  <a:pt x="6741575" y="2862238"/>
                </a:cubicBezTo>
                <a:cubicBezTo>
                  <a:pt x="6767471" y="2837173"/>
                  <a:pt x="6780418" y="2801848"/>
                  <a:pt x="6780418" y="2756263"/>
                </a:cubicBezTo>
                <a:cubicBezTo>
                  <a:pt x="6780418" y="2695073"/>
                  <a:pt x="6754892" y="2645618"/>
                  <a:pt x="6703839" y="2607897"/>
                </a:cubicBezTo>
                <a:cubicBezTo>
                  <a:pt x="6652786" y="2570176"/>
                  <a:pt x="6574656" y="2551315"/>
                  <a:pt x="6469449" y="2551315"/>
                </a:cubicBezTo>
                <a:close/>
                <a:moveTo>
                  <a:pt x="0" y="0"/>
                </a:moveTo>
                <a:lnTo>
                  <a:pt x="12192000" y="0"/>
                </a:lnTo>
                <a:lnTo>
                  <a:pt x="12192000" y="6858000"/>
                </a:lnTo>
                <a:lnTo>
                  <a:pt x="0" y="6858000"/>
                </a:lnTo>
                <a:close/>
              </a:path>
            </a:pathLst>
          </a:custGeom>
          <a:solidFill>
            <a:schemeClr val="accent1">
              <a:lumMod val="50000"/>
              <a:alpha val="44000"/>
            </a:schemeClr>
          </a:solidFill>
          <a:ln w="6096" cap="flat">
            <a:noFill/>
            <a:prstDash val="solid"/>
            <a:miter/>
          </a:ln>
        </p:spPr>
        <p:txBody>
          <a:bodyPr rtlCol="0" anchor="ctr"/>
          <a:lstStyle/>
          <a:p>
            <a:endParaRPr lang="pt-BR" dirty="0">
              <a:solidFill>
                <a:srgbClr val="181717"/>
              </a:solidFill>
            </a:endParaRPr>
          </a:p>
        </p:txBody>
      </p:sp>
    </p:spTree>
    <p:extLst>
      <p:ext uri="{BB962C8B-B14F-4D97-AF65-F5344CB8AC3E}">
        <p14:creationId xmlns:p14="http://schemas.microsoft.com/office/powerpoint/2010/main" val="393664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45713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35882855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Clique para editar o texto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7407905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sz="half" idx="1"/>
          </p:nvPr>
        </p:nvSpPr>
        <p:spPr>
          <a:xfrm>
            <a:off x="838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72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31457710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4" name="Espaço Reservado para Conteúdo 3"/>
          <p:cNvSpPr>
            <a:spLocks noGrp="1"/>
          </p:cNvSpPr>
          <p:nvPr>
            <p:ph sz="half" idx="2"/>
          </p:nvPr>
        </p:nvSpPr>
        <p:spPr>
          <a:xfrm>
            <a:off x="839788" y="2505075"/>
            <a:ext cx="5157787"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6" name="Espaço Reservado para Conteúdo 5"/>
          <p:cNvSpPr>
            <a:spLocks noGrp="1"/>
          </p:cNvSpPr>
          <p:nvPr>
            <p:ph sz="quarter" idx="4"/>
          </p:nvPr>
        </p:nvSpPr>
        <p:spPr>
          <a:xfrm>
            <a:off x="6172200" y="2505075"/>
            <a:ext cx="5183188"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8" name="Espaço Reservado para Rodapé 7"/>
          <p:cNvSpPr>
            <a:spLocks noGrp="1"/>
          </p:cNvSpPr>
          <p:nvPr>
            <p:ph type="ftr" sz="quarter" idx="11"/>
          </p:nvPr>
        </p:nvSpPr>
        <p:spPr/>
        <p:txBody>
          <a:bodyPr/>
          <a:lstStyle/>
          <a:p>
            <a:endParaRPr lang="pt-BR">
              <a:solidFill>
                <a:prstClr val="black">
                  <a:tint val="75000"/>
                </a:prstClr>
              </a:solidFill>
            </a:endParaRPr>
          </a:p>
        </p:txBody>
      </p:sp>
      <p:sp>
        <p:nvSpPr>
          <p:cNvPr id="9" name="Espaço Reservado para Número de Slide 8"/>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8106458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Data 2"/>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4" name="Espaço Reservado para Rodapé 3"/>
          <p:cNvSpPr>
            <a:spLocks noGrp="1"/>
          </p:cNvSpPr>
          <p:nvPr>
            <p:ph type="ftr" sz="quarter" idx="11"/>
          </p:nvPr>
        </p:nvSpPr>
        <p:spPr/>
        <p:txBody>
          <a:bodyPr/>
          <a:lstStyle/>
          <a:p>
            <a:endParaRPr lang="pt-BR">
              <a:solidFill>
                <a:prstClr val="black">
                  <a:tint val="75000"/>
                </a:prstClr>
              </a:solidFill>
            </a:endParaRPr>
          </a:p>
        </p:txBody>
      </p:sp>
      <p:sp>
        <p:nvSpPr>
          <p:cNvPr id="5" name="Espaço Reservado para Número de Slide 4"/>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0518192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4" name="Espaço Reservado para Conteúdo 3"/>
          <p:cNvSpPr>
            <a:spLocks noGrp="1"/>
          </p:cNvSpPr>
          <p:nvPr>
            <p:ph sz="half" idx="2"/>
          </p:nvPr>
        </p:nvSpPr>
        <p:spPr>
          <a:xfrm>
            <a:off x="839788" y="2505075"/>
            <a:ext cx="5157787"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6" name="Espaço Reservado para Conteúdo 5"/>
          <p:cNvSpPr>
            <a:spLocks noGrp="1"/>
          </p:cNvSpPr>
          <p:nvPr>
            <p:ph sz="quarter" idx="4"/>
          </p:nvPr>
        </p:nvSpPr>
        <p:spPr>
          <a:xfrm>
            <a:off x="6172200" y="2505075"/>
            <a:ext cx="5183188"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p:cNvSpPr>
            <a:spLocks noGrp="1"/>
          </p:cNvSpPr>
          <p:nvPr>
            <p:ph type="dt" sz="half" idx="10"/>
          </p:nvPr>
        </p:nvSpPr>
        <p:spPr/>
        <p:txBody>
          <a:bodyPr/>
          <a:lstStyle/>
          <a:p>
            <a:fld id="{B61743B3-6D93-4096-B8FD-4257B661020F}" type="datetimeFigureOut">
              <a:rPr lang="pt-BR" smtClean="0"/>
              <a:t>22/12/2025</a:t>
            </a:fld>
            <a:endParaRPr lang="pt-BR"/>
          </a:p>
        </p:txBody>
      </p:sp>
      <p:sp>
        <p:nvSpPr>
          <p:cNvPr id="8" name="Espaço Reservado para Rodapé 7"/>
          <p:cNvSpPr>
            <a:spLocks noGrp="1"/>
          </p:cNvSpPr>
          <p:nvPr>
            <p:ph type="ftr" sz="quarter" idx="11"/>
          </p:nvPr>
        </p:nvSpPr>
        <p:spPr/>
        <p:txBody>
          <a:bodyPr/>
          <a:lstStyle/>
          <a:p>
            <a:endParaRPr lang="pt-BR"/>
          </a:p>
        </p:txBody>
      </p:sp>
      <p:sp>
        <p:nvSpPr>
          <p:cNvPr id="9" name="Espaço Reservado para Número de Slide 8"/>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11897136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3" name="Espaço Reservado para Rodapé 2"/>
          <p:cNvSpPr>
            <a:spLocks noGrp="1"/>
          </p:cNvSpPr>
          <p:nvPr>
            <p:ph type="ftr" sz="quarter" idx="11"/>
          </p:nvPr>
        </p:nvSpPr>
        <p:spPr/>
        <p:txBody>
          <a:bodyPr/>
          <a:lstStyle/>
          <a:p>
            <a:endParaRPr lang="pt-BR">
              <a:solidFill>
                <a:prstClr val="black">
                  <a:tint val="75000"/>
                </a:prstClr>
              </a:solidFill>
            </a:endParaRPr>
          </a:p>
        </p:txBody>
      </p:sp>
      <p:sp>
        <p:nvSpPr>
          <p:cNvPr id="4" name="Espaço Reservado para Número de Slide 3"/>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716227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844773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316682694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815736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p:cNvSpPr>
            <a:spLocks noGrp="1"/>
          </p:cNvSpPr>
          <p:nvPr>
            <p:ph type="body" orient="vert" idx="1"/>
          </p:nvPr>
        </p:nvSpPr>
        <p:spPr>
          <a:xfrm>
            <a:off x="838200" y="365125"/>
            <a:ext cx="7734300" cy="5811838"/>
          </a:xfrm>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836346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1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34372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2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05992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3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981485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4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917650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5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095139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Data 2"/>
          <p:cNvSpPr>
            <a:spLocks noGrp="1"/>
          </p:cNvSpPr>
          <p:nvPr>
            <p:ph type="dt" sz="half" idx="10"/>
          </p:nvPr>
        </p:nvSpPr>
        <p:spPr/>
        <p:txBody>
          <a:bodyPr/>
          <a:lstStyle/>
          <a:p>
            <a:fld id="{B61743B3-6D93-4096-B8FD-4257B661020F}" type="datetimeFigureOut">
              <a:rPr lang="pt-BR" smtClean="0"/>
              <a:t>22/12/2025</a:t>
            </a:fld>
            <a:endParaRPr lang="pt-BR"/>
          </a:p>
        </p:txBody>
      </p:sp>
      <p:sp>
        <p:nvSpPr>
          <p:cNvPr id="4" name="Espaço Reservado para Rodapé 3"/>
          <p:cNvSpPr>
            <a:spLocks noGrp="1"/>
          </p:cNvSpPr>
          <p:nvPr>
            <p:ph type="ftr" sz="quarter" idx="11"/>
          </p:nvPr>
        </p:nvSpPr>
        <p:spPr/>
        <p:txBody>
          <a:bodyPr/>
          <a:lstStyle/>
          <a:p>
            <a:endParaRPr lang="pt-BR"/>
          </a:p>
        </p:txBody>
      </p:sp>
      <p:sp>
        <p:nvSpPr>
          <p:cNvPr id="5" name="Espaço Reservado para Número de Slide 4"/>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258795715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6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902151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Layout Personalizado">
    <p:spTree>
      <p:nvGrpSpPr>
        <p:cNvPr id="1" name=""/>
        <p:cNvGrpSpPr/>
        <p:nvPr/>
      </p:nvGrpSpPr>
      <p:grpSpPr>
        <a:xfrm>
          <a:off x="0" y="0"/>
          <a:ext cx="0" cy="0"/>
          <a:chOff x="0" y="0"/>
          <a:chExt cx="0" cy="0"/>
        </a:xfrm>
      </p:grpSpPr>
      <p:pic>
        <p:nvPicPr>
          <p:cNvPr id="3" name="Imagem 2" descr="Desenho preto e branco&#10;&#10;Descrição gerada automaticamente com confiança baixa">
            <a:extLst>
              <a:ext uri="{FF2B5EF4-FFF2-40B4-BE49-F238E27FC236}">
                <a16:creationId xmlns="" xmlns:a16="http://schemas.microsoft.com/office/drawing/2014/main" id="{0424FC78-DF60-2FE7-11B8-7F56DA328B4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4" name="Retângulo 3">
            <a:extLst>
              <a:ext uri="{FF2B5EF4-FFF2-40B4-BE49-F238E27FC236}">
                <a16:creationId xmlns="" xmlns:a16="http://schemas.microsoft.com/office/drawing/2014/main" id="{F48C0443-5170-29C4-451A-0348F2DA4C2D}"/>
              </a:ext>
            </a:extLst>
          </p:cNvPr>
          <p:cNvSpPr/>
          <p:nvPr userDrawn="1"/>
        </p:nvSpPr>
        <p:spPr>
          <a:xfrm>
            <a:off x="0" y="0"/>
            <a:ext cx="12192000" cy="6858000"/>
          </a:xfrm>
          <a:prstGeom prst="rect">
            <a:avLst/>
          </a:prstGeom>
          <a:solidFill>
            <a:srgbClr val="00206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pic>
        <p:nvPicPr>
          <p:cNvPr id="6" name="Imagem 5">
            <a:extLst>
              <a:ext uri="{FF2B5EF4-FFF2-40B4-BE49-F238E27FC236}">
                <a16:creationId xmlns="" xmlns:a16="http://schemas.microsoft.com/office/drawing/2014/main" id="{4165CE21-F567-FBF9-7DC3-99D0CB33FC41}"/>
              </a:ext>
            </a:extLst>
          </p:cNvPr>
          <p:cNvPicPr>
            <a:picLocks noChangeAspect="1"/>
          </p:cNvPicPr>
          <p:nvPr userDrawn="1"/>
        </p:nvPicPr>
        <p:blipFill>
          <a:blip r:embed="rId3"/>
          <a:stretch>
            <a:fillRect/>
          </a:stretch>
        </p:blipFill>
        <p:spPr>
          <a:xfrm>
            <a:off x="302400" y="6472800"/>
            <a:ext cx="590400" cy="290361"/>
          </a:xfrm>
          <a:prstGeom prst="rect">
            <a:avLst/>
          </a:prstGeom>
        </p:spPr>
      </p:pic>
    </p:spTree>
    <p:extLst>
      <p:ext uri="{BB962C8B-B14F-4D97-AF65-F5344CB8AC3E}">
        <p14:creationId xmlns:p14="http://schemas.microsoft.com/office/powerpoint/2010/main" val="126200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7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826383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8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60648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10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36647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1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787815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12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740356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3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740475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14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222267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5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741962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B61743B3-6D93-4096-B8FD-4257B661020F}" type="datetimeFigureOut">
              <a:rPr lang="pt-BR" smtClean="0"/>
              <a:t>22/12/2025</a:t>
            </a:fld>
            <a:endParaRPr lang="pt-BR"/>
          </a:p>
        </p:txBody>
      </p:sp>
      <p:sp>
        <p:nvSpPr>
          <p:cNvPr id="3" name="Espaço Reservado para Rodapé 2"/>
          <p:cNvSpPr>
            <a:spLocks noGrp="1"/>
          </p:cNvSpPr>
          <p:nvPr>
            <p:ph type="ftr" sz="quarter" idx="11"/>
          </p:nvPr>
        </p:nvSpPr>
        <p:spPr/>
        <p:txBody>
          <a:bodyPr/>
          <a:lstStyle/>
          <a:p>
            <a:endParaRPr lang="pt-BR"/>
          </a:p>
        </p:txBody>
      </p:sp>
      <p:sp>
        <p:nvSpPr>
          <p:cNvPr id="4" name="Espaço Reservado para Número de Slide 3"/>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166604344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16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74790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7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09140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18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942124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19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82251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21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110170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22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86490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24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915825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26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595537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23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734036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25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486625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t>22/12/2025</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31462378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27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225172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28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317974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29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3727890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20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092588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9_Slide de Título">
    <p:spTree>
      <p:nvGrpSpPr>
        <p:cNvPr id="1" name=""/>
        <p:cNvGrpSpPr/>
        <p:nvPr/>
      </p:nvGrpSpPr>
      <p:grpSpPr>
        <a:xfrm>
          <a:off x="0" y="0"/>
          <a:ext cx="0" cy="0"/>
          <a:chOff x="0" y="0"/>
          <a:chExt cx="0" cy="0"/>
        </a:xfrm>
      </p:grpSpPr>
      <p:pic>
        <p:nvPicPr>
          <p:cNvPr id="3" name="Imagem 2">
            <a:extLst>
              <a:ext uri="{FF2B5EF4-FFF2-40B4-BE49-F238E27FC236}">
                <a16:creationId xmlns="" xmlns:a16="http://schemas.microsoft.com/office/drawing/2014/main"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75403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Slide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524000" y="1122363"/>
            <a:ext cx="9144000" cy="2387600"/>
          </a:xfrm>
        </p:spPr>
        <p:txBody>
          <a:bodyPr anchor="b"/>
          <a:lstStyle>
            <a:lvl1pPr algn="ctr">
              <a:defRPr sz="6000"/>
            </a:lvl1pPr>
          </a:lstStyle>
          <a:p>
            <a:r>
              <a:rPr lang="pt-BR"/>
              <a:t>Clique para editar o título mestre</a:t>
            </a:r>
          </a:p>
        </p:txBody>
      </p:sp>
      <p:sp>
        <p:nvSpPr>
          <p:cNvPr id="3" name="Subtítulo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pt-BR"/>
              <a:t>Clique para editar o estilo do subtítulo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205816887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ítulo 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idx="1"/>
          </p:nvPr>
        </p:nvSpPr>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0276315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Cabeçalho da Seção">
    <p:spTree>
      <p:nvGrpSpPr>
        <p:cNvPr id="1" name=""/>
        <p:cNvGrpSpPr/>
        <p:nvPr/>
      </p:nvGrpSpPr>
      <p:grpSpPr>
        <a:xfrm>
          <a:off x="0" y="0"/>
          <a:ext cx="0" cy="0"/>
          <a:chOff x="0" y="0"/>
          <a:chExt cx="0" cy="0"/>
        </a:xfrm>
      </p:grpSpPr>
      <p:sp>
        <p:nvSpPr>
          <p:cNvPr id="2" name="Título 1"/>
          <p:cNvSpPr>
            <a:spLocks noGrp="1"/>
          </p:cNvSpPr>
          <p:nvPr>
            <p:ph type="title"/>
          </p:nvPr>
        </p:nvSpPr>
        <p:spPr>
          <a:xfrm>
            <a:off x="831850" y="1709738"/>
            <a:ext cx="10515600" cy="2852737"/>
          </a:xfrm>
        </p:spPr>
        <p:txBody>
          <a:bodyPr anchor="b"/>
          <a:lstStyle>
            <a:lvl1pPr>
              <a:defRPr sz="6000"/>
            </a:lvl1pPr>
          </a:lstStyle>
          <a:p>
            <a:r>
              <a:rPr lang="pt-BR"/>
              <a:t>Clique para editar o título mestre</a:t>
            </a:r>
          </a:p>
        </p:txBody>
      </p:sp>
      <p:sp>
        <p:nvSpPr>
          <p:cNvPr id="3" name="Espaço Reservado para Texto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pt-BR"/>
              <a:t>Clique para editar o texto mestre</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245947295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Duas Partes de Conteúd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Conteúdo 2"/>
          <p:cNvSpPr>
            <a:spLocks noGrp="1"/>
          </p:cNvSpPr>
          <p:nvPr>
            <p:ph sz="half" idx="1"/>
          </p:nvPr>
        </p:nvSpPr>
        <p:spPr>
          <a:xfrm>
            <a:off x="838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Conteúdo 3"/>
          <p:cNvSpPr>
            <a:spLocks noGrp="1"/>
          </p:cNvSpPr>
          <p:nvPr>
            <p:ph sz="half" idx="2"/>
          </p:nvPr>
        </p:nvSpPr>
        <p:spPr>
          <a:xfrm>
            <a:off x="6172200" y="1825625"/>
            <a:ext cx="5181600" cy="435133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53429139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ação">
    <p:spTree>
      <p:nvGrpSpPr>
        <p:cNvPr id="1" name=""/>
        <p:cNvGrpSpPr/>
        <p:nvPr/>
      </p:nvGrpSpPr>
      <p:grpSpPr>
        <a:xfrm>
          <a:off x="0" y="0"/>
          <a:ext cx="0" cy="0"/>
          <a:chOff x="0" y="0"/>
          <a:chExt cx="0" cy="0"/>
        </a:xfrm>
      </p:grpSpPr>
      <p:sp>
        <p:nvSpPr>
          <p:cNvPr id="2" name="Título 1"/>
          <p:cNvSpPr>
            <a:spLocks noGrp="1"/>
          </p:cNvSpPr>
          <p:nvPr>
            <p:ph type="title"/>
          </p:nvPr>
        </p:nvSpPr>
        <p:spPr>
          <a:xfrm>
            <a:off x="839788" y="365125"/>
            <a:ext cx="10515600" cy="1325563"/>
          </a:xfrm>
        </p:spPr>
        <p:txBody>
          <a:bodyPr/>
          <a:lstStyle/>
          <a:p>
            <a:r>
              <a:rPr lang="pt-BR"/>
              <a:t>Clique para editar o título mestre</a:t>
            </a:r>
          </a:p>
        </p:txBody>
      </p:sp>
      <p:sp>
        <p:nvSpPr>
          <p:cNvPr id="3" name="Espaço Reservado para Texto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4" name="Espaço Reservado para Conteúdo 3"/>
          <p:cNvSpPr>
            <a:spLocks noGrp="1"/>
          </p:cNvSpPr>
          <p:nvPr>
            <p:ph sz="half" idx="2"/>
          </p:nvPr>
        </p:nvSpPr>
        <p:spPr>
          <a:xfrm>
            <a:off x="839788" y="2505075"/>
            <a:ext cx="5157787"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5" name="Espaço Reservado para Texto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pt-BR"/>
              <a:t>Clique para editar o texto mestre</a:t>
            </a:r>
          </a:p>
        </p:txBody>
      </p:sp>
      <p:sp>
        <p:nvSpPr>
          <p:cNvPr id="6" name="Espaço Reservado para Conteúdo 5"/>
          <p:cNvSpPr>
            <a:spLocks noGrp="1"/>
          </p:cNvSpPr>
          <p:nvPr>
            <p:ph sz="quarter" idx="4"/>
          </p:nvPr>
        </p:nvSpPr>
        <p:spPr>
          <a:xfrm>
            <a:off x="6172200" y="2505075"/>
            <a:ext cx="5183188" cy="3684588"/>
          </a:xfrm>
        </p:spPr>
        <p:txBody>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7" name="Espaço Reservado para Data 6"/>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8" name="Espaço Reservado para Rodapé 7"/>
          <p:cNvSpPr>
            <a:spLocks noGrp="1"/>
          </p:cNvSpPr>
          <p:nvPr>
            <p:ph type="ftr" sz="quarter" idx="11"/>
          </p:nvPr>
        </p:nvSpPr>
        <p:spPr/>
        <p:txBody>
          <a:bodyPr/>
          <a:lstStyle/>
          <a:p>
            <a:endParaRPr lang="pt-BR">
              <a:solidFill>
                <a:prstClr val="black">
                  <a:tint val="75000"/>
                </a:prstClr>
              </a:solidFill>
            </a:endParaRPr>
          </a:p>
        </p:txBody>
      </p:sp>
      <p:sp>
        <p:nvSpPr>
          <p:cNvPr id="9" name="Espaço Reservado para Número de Slide 8"/>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30581559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t>22/12/2025</a:t>
            </a:fld>
            <a:endParaRPr lang="pt-BR"/>
          </a:p>
        </p:txBody>
      </p:sp>
      <p:sp>
        <p:nvSpPr>
          <p:cNvPr id="6" name="Espaço Reservado para Rodapé 5"/>
          <p:cNvSpPr>
            <a:spLocks noGrp="1"/>
          </p:cNvSpPr>
          <p:nvPr>
            <p:ph type="ftr" sz="quarter" idx="11"/>
          </p:nvPr>
        </p:nvSpPr>
        <p:spPr/>
        <p:txBody>
          <a:bodyPr/>
          <a:lstStyle/>
          <a:p>
            <a:endParaRPr lang="pt-B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t>‹nº›</a:t>
            </a:fld>
            <a:endParaRPr lang="pt-BR"/>
          </a:p>
        </p:txBody>
      </p:sp>
    </p:spTree>
    <p:extLst>
      <p:ext uri="{BB962C8B-B14F-4D97-AF65-F5344CB8AC3E}">
        <p14:creationId xmlns:p14="http://schemas.microsoft.com/office/powerpoint/2010/main" val="2703797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Somente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Data 2"/>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4" name="Espaço Reservado para Rodapé 3"/>
          <p:cNvSpPr>
            <a:spLocks noGrp="1"/>
          </p:cNvSpPr>
          <p:nvPr>
            <p:ph type="ftr" sz="quarter" idx="11"/>
          </p:nvPr>
        </p:nvSpPr>
        <p:spPr/>
        <p:txBody>
          <a:bodyPr/>
          <a:lstStyle/>
          <a:p>
            <a:endParaRPr lang="pt-BR">
              <a:solidFill>
                <a:prstClr val="black">
                  <a:tint val="75000"/>
                </a:prstClr>
              </a:solidFill>
            </a:endParaRPr>
          </a:p>
        </p:txBody>
      </p:sp>
      <p:sp>
        <p:nvSpPr>
          <p:cNvPr id="5" name="Espaço Reservado para Número de Slide 4"/>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118217231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Em branco">
    <p:spTree>
      <p:nvGrpSpPr>
        <p:cNvPr id="1" name=""/>
        <p:cNvGrpSpPr/>
        <p:nvPr/>
      </p:nvGrpSpPr>
      <p:grpSpPr>
        <a:xfrm>
          <a:off x="0" y="0"/>
          <a:ext cx="0" cy="0"/>
          <a:chOff x="0" y="0"/>
          <a:chExt cx="0" cy="0"/>
        </a:xfrm>
      </p:grpSpPr>
      <p:sp>
        <p:nvSpPr>
          <p:cNvPr id="2" name="Espaço Reservado para Data 1"/>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3" name="Espaço Reservado para Rodapé 2"/>
          <p:cNvSpPr>
            <a:spLocks noGrp="1"/>
          </p:cNvSpPr>
          <p:nvPr>
            <p:ph type="ftr" sz="quarter" idx="11"/>
          </p:nvPr>
        </p:nvSpPr>
        <p:spPr/>
        <p:txBody>
          <a:bodyPr/>
          <a:lstStyle/>
          <a:p>
            <a:endParaRPr lang="pt-BR">
              <a:solidFill>
                <a:prstClr val="black">
                  <a:tint val="75000"/>
                </a:prstClr>
              </a:solidFill>
            </a:endParaRPr>
          </a:p>
        </p:txBody>
      </p:sp>
      <p:sp>
        <p:nvSpPr>
          <p:cNvPr id="4" name="Espaço Reservado para Número de Slide 3"/>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8527810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údo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Conteúdo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417684861"/>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Imagem com Legenda">
    <p:spTree>
      <p:nvGrpSpPr>
        <p:cNvPr id="1" name=""/>
        <p:cNvGrpSpPr/>
        <p:nvPr/>
      </p:nvGrpSpPr>
      <p:grpSpPr>
        <a:xfrm>
          <a:off x="0" y="0"/>
          <a:ext cx="0" cy="0"/>
          <a:chOff x="0" y="0"/>
          <a:chExt cx="0" cy="0"/>
        </a:xfrm>
      </p:grpSpPr>
      <p:sp>
        <p:nvSpPr>
          <p:cNvPr id="2" name="Título 1"/>
          <p:cNvSpPr>
            <a:spLocks noGrp="1"/>
          </p:cNvSpPr>
          <p:nvPr>
            <p:ph type="title"/>
          </p:nvPr>
        </p:nvSpPr>
        <p:spPr>
          <a:xfrm>
            <a:off x="839788" y="457200"/>
            <a:ext cx="3932237" cy="1600200"/>
          </a:xfrm>
        </p:spPr>
        <p:txBody>
          <a:bodyPr anchor="b"/>
          <a:lstStyle>
            <a:lvl1pPr>
              <a:defRPr sz="3200"/>
            </a:lvl1pPr>
          </a:lstStyle>
          <a:p>
            <a:r>
              <a:rPr lang="pt-BR"/>
              <a:t>Clique para editar o título mestre</a:t>
            </a:r>
          </a:p>
        </p:txBody>
      </p:sp>
      <p:sp>
        <p:nvSpPr>
          <p:cNvPr id="3" name="Espaço Reservado para Imagem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pt-BR"/>
          </a:p>
        </p:txBody>
      </p:sp>
      <p:sp>
        <p:nvSpPr>
          <p:cNvPr id="4" name="Espaço Reservado para Texto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pt-BR"/>
              <a:t>Clique para editar o texto mestre</a:t>
            </a:r>
          </a:p>
        </p:txBody>
      </p:sp>
      <p:sp>
        <p:nvSpPr>
          <p:cNvPr id="5" name="Espaço Reservado para Data 4"/>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6" name="Espaço Reservado para Rodapé 5"/>
          <p:cNvSpPr>
            <a:spLocks noGrp="1"/>
          </p:cNvSpPr>
          <p:nvPr>
            <p:ph type="ftr" sz="quarter" idx="11"/>
          </p:nvPr>
        </p:nvSpPr>
        <p:spPr/>
        <p:txBody>
          <a:bodyPr/>
          <a:lstStyle/>
          <a:p>
            <a:endParaRPr lang="pt-BR">
              <a:solidFill>
                <a:prstClr val="black">
                  <a:tint val="75000"/>
                </a:prstClr>
              </a:solidFill>
            </a:endParaRPr>
          </a:p>
        </p:txBody>
      </p:sp>
      <p:sp>
        <p:nvSpPr>
          <p:cNvPr id="7" name="Espaço Reservado para Número de Slide 6"/>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211134507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ítulo e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pt-BR"/>
              <a:t>Clique para editar o título mestre</a:t>
            </a:r>
          </a:p>
        </p:txBody>
      </p:sp>
      <p:sp>
        <p:nvSpPr>
          <p:cNvPr id="3" name="Espaço Reservado para Texto Vertical 2"/>
          <p:cNvSpPr>
            <a:spLocks noGrp="1"/>
          </p:cNvSpPr>
          <p:nvPr>
            <p:ph type="body" orient="vert" idx="1"/>
          </p:nvPr>
        </p:nvSpPr>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76195848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Título e texto verticais">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8724900" y="365125"/>
            <a:ext cx="2628900" cy="5811838"/>
          </a:xfrm>
        </p:spPr>
        <p:txBody>
          <a:bodyPr vert="eaVert"/>
          <a:lstStyle/>
          <a:p>
            <a:r>
              <a:rPr lang="pt-BR"/>
              <a:t>Clique para editar o título mestre</a:t>
            </a:r>
          </a:p>
        </p:txBody>
      </p:sp>
      <p:sp>
        <p:nvSpPr>
          <p:cNvPr id="3" name="Espaço Reservado para Texto Vertical 2"/>
          <p:cNvSpPr>
            <a:spLocks noGrp="1"/>
          </p:cNvSpPr>
          <p:nvPr>
            <p:ph type="body" orient="vert" idx="1"/>
          </p:nvPr>
        </p:nvSpPr>
        <p:spPr>
          <a:xfrm>
            <a:off x="838200" y="365125"/>
            <a:ext cx="7734300" cy="5811838"/>
          </a:xfrm>
        </p:spPr>
        <p:txBody>
          <a:bodyPr vert="eaVert"/>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10"/>
          </p:nvPr>
        </p:nvSpPr>
        <p:spPr/>
        <p:txBody>
          <a:body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11"/>
          </p:nvPr>
        </p:nvSpPr>
        <p:spPr/>
        <p:txBody>
          <a:bodyPr/>
          <a:lstStyle/>
          <a:p>
            <a:endParaRPr lang="pt-BR">
              <a:solidFill>
                <a:prstClr val="black">
                  <a:tint val="75000"/>
                </a:prstClr>
              </a:solidFill>
            </a:endParaRPr>
          </a:p>
        </p:txBody>
      </p:sp>
      <p:sp>
        <p:nvSpPr>
          <p:cNvPr id="6" name="Espaço Reservado para Número de Slide 5"/>
          <p:cNvSpPr>
            <a:spLocks noGrp="1"/>
          </p:cNvSpPr>
          <p:nvPr>
            <p:ph type="sldNum" sz="quarter" idx="12"/>
          </p:nvPr>
        </p:nvSpPr>
        <p:spPr/>
        <p:txBody>
          <a:body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32810701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1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857283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156891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3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1382971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Slide de Título">
    <p:spTree>
      <p:nvGrpSpPr>
        <p:cNvPr id="1" name=""/>
        <p:cNvGrpSpPr/>
        <p:nvPr/>
      </p:nvGrpSpPr>
      <p:grpSpPr>
        <a:xfrm>
          <a:off x="0" y="0"/>
          <a:ext cx="0" cy="0"/>
          <a:chOff x="0" y="0"/>
          <a:chExt cx="0" cy="0"/>
        </a:xfrm>
      </p:grpSpPr>
      <p:pic>
        <p:nvPicPr>
          <p:cNvPr id="3" name="Imagem 2">
            <a:extLst>
              <a:ext uri="{FF2B5EF4-FFF2-40B4-BE49-F238E27FC236}">
                <a16:creationId xmlns:a16="http://schemas.microsoft.com/office/drawing/2014/main" xmlns="" id="{873DBA22-D513-F3EB-1CDC-90D81A834F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02847" y="6473308"/>
            <a:ext cx="588696" cy="289442"/>
          </a:xfrm>
          <a:prstGeom prst="rect">
            <a:avLst/>
          </a:prstGeom>
        </p:spPr>
      </p:pic>
    </p:spTree>
    <p:extLst>
      <p:ext uri="{BB962C8B-B14F-4D97-AF65-F5344CB8AC3E}">
        <p14:creationId xmlns:p14="http://schemas.microsoft.com/office/powerpoint/2010/main" val="2522277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42.xml"/><Relationship Id="rId2" Type="http://schemas.openxmlformats.org/officeDocument/2006/relationships/slideLayout" Target="../slideLayouts/slideLayout41.xml"/><Relationship Id="rId1" Type="http://schemas.openxmlformats.org/officeDocument/2006/relationships/slideLayout" Target="../slideLayouts/slideLayout40.xml"/><Relationship Id="rId5" Type="http://schemas.openxmlformats.org/officeDocument/2006/relationships/theme" Target="../theme/theme2.xml"/><Relationship Id="rId4" Type="http://schemas.openxmlformats.org/officeDocument/2006/relationships/slideLayout" Target="../slideLayouts/slideLayout43.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56.xml"/><Relationship Id="rId18" Type="http://schemas.openxmlformats.org/officeDocument/2006/relationships/slideLayout" Target="../slideLayouts/slideLayout61.xml"/><Relationship Id="rId26" Type="http://schemas.openxmlformats.org/officeDocument/2006/relationships/slideLayout" Target="../slideLayouts/slideLayout69.xml"/><Relationship Id="rId39" Type="http://schemas.openxmlformats.org/officeDocument/2006/relationships/slideLayout" Target="../slideLayouts/slideLayout82.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42" Type="http://schemas.openxmlformats.org/officeDocument/2006/relationships/theme" Target="../theme/theme3.xml"/><Relationship Id="rId7" Type="http://schemas.openxmlformats.org/officeDocument/2006/relationships/slideLayout" Target="../slideLayouts/slideLayout50.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0" Type="http://schemas.openxmlformats.org/officeDocument/2006/relationships/slideLayout" Target="../slideLayouts/slideLayout63.xml"/><Relationship Id="rId29" Type="http://schemas.openxmlformats.org/officeDocument/2006/relationships/slideLayout" Target="../slideLayouts/slideLayout72.xml"/><Relationship Id="rId41" Type="http://schemas.openxmlformats.org/officeDocument/2006/relationships/slideLayout" Target="../slideLayouts/slideLayout84.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40" Type="http://schemas.openxmlformats.org/officeDocument/2006/relationships/slideLayout" Target="../slideLayouts/slideLayout83.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10" Type="http://schemas.openxmlformats.org/officeDocument/2006/relationships/slideLayout" Target="../slideLayouts/slideLayout53.xml"/><Relationship Id="rId19" Type="http://schemas.openxmlformats.org/officeDocument/2006/relationships/slideLayout" Target="../slideLayouts/slideLayout62.xml"/><Relationship Id="rId31" Type="http://schemas.openxmlformats.org/officeDocument/2006/relationships/slideLayout" Target="../slideLayouts/slideLayout74.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8" Type="http://schemas.openxmlformats.org/officeDocument/2006/relationships/slideLayout" Target="../slideLayouts/slideLayout51.xml"/><Relationship Id="rId3" Type="http://schemas.openxmlformats.org/officeDocument/2006/relationships/slideLayout" Target="../slideLayouts/slideLayout46.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97.xml"/><Relationship Id="rId18" Type="http://schemas.openxmlformats.org/officeDocument/2006/relationships/slideLayout" Target="../slideLayouts/slideLayout102.xml"/><Relationship Id="rId26" Type="http://schemas.openxmlformats.org/officeDocument/2006/relationships/slideLayout" Target="../slideLayouts/slideLayout110.xml"/><Relationship Id="rId39" Type="http://schemas.openxmlformats.org/officeDocument/2006/relationships/slideLayout" Target="../slideLayouts/slideLayout123.xml"/><Relationship Id="rId21" Type="http://schemas.openxmlformats.org/officeDocument/2006/relationships/slideLayout" Target="../slideLayouts/slideLayout105.xml"/><Relationship Id="rId34" Type="http://schemas.openxmlformats.org/officeDocument/2006/relationships/slideLayout" Target="../slideLayouts/slideLayout118.xml"/><Relationship Id="rId7" Type="http://schemas.openxmlformats.org/officeDocument/2006/relationships/slideLayout" Target="../slideLayouts/slideLayout9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29" Type="http://schemas.openxmlformats.org/officeDocument/2006/relationships/slideLayout" Target="../slideLayouts/slideLayout113.xml"/><Relationship Id="rId41" Type="http://schemas.openxmlformats.org/officeDocument/2006/relationships/theme" Target="../theme/theme4.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24" Type="http://schemas.openxmlformats.org/officeDocument/2006/relationships/slideLayout" Target="../slideLayouts/slideLayout108.xml"/><Relationship Id="rId32" Type="http://schemas.openxmlformats.org/officeDocument/2006/relationships/slideLayout" Target="../slideLayouts/slideLayout116.xml"/><Relationship Id="rId37" Type="http://schemas.openxmlformats.org/officeDocument/2006/relationships/slideLayout" Target="../slideLayouts/slideLayout121.xml"/><Relationship Id="rId40" Type="http://schemas.openxmlformats.org/officeDocument/2006/relationships/slideLayout" Target="../slideLayouts/slideLayout124.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23" Type="http://schemas.openxmlformats.org/officeDocument/2006/relationships/slideLayout" Target="../slideLayouts/slideLayout107.xml"/><Relationship Id="rId28" Type="http://schemas.openxmlformats.org/officeDocument/2006/relationships/slideLayout" Target="../slideLayouts/slideLayout112.xml"/><Relationship Id="rId36" Type="http://schemas.openxmlformats.org/officeDocument/2006/relationships/slideLayout" Target="../slideLayouts/slideLayout120.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31" Type="http://schemas.openxmlformats.org/officeDocument/2006/relationships/slideLayout" Target="../slideLayouts/slideLayout115.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slideLayout" Target="../slideLayouts/slideLayout106.xml"/><Relationship Id="rId27" Type="http://schemas.openxmlformats.org/officeDocument/2006/relationships/slideLayout" Target="../slideLayouts/slideLayout111.xml"/><Relationship Id="rId30" Type="http://schemas.openxmlformats.org/officeDocument/2006/relationships/slideLayout" Target="../slideLayouts/slideLayout114.xml"/><Relationship Id="rId35" Type="http://schemas.openxmlformats.org/officeDocument/2006/relationships/slideLayout" Target="../slideLayouts/slideLayout119.xml"/><Relationship Id="rId8" Type="http://schemas.openxmlformats.org/officeDocument/2006/relationships/slideLayout" Target="../slideLayouts/slideLayout92.xml"/><Relationship Id="rId3" Type="http://schemas.openxmlformats.org/officeDocument/2006/relationships/slideLayout" Target="../slideLayouts/slideLayout87.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5" Type="http://schemas.openxmlformats.org/officeDocument/2006/relationships/slideLayout" Target="../slideLayouts/slideLayout109.xml"/><Relationship Id="rId33" Type="http://schemas.openxmlformats.org/officeDocument/2006/relationships/slideLayout" Target="../slideLayouts/slideLayout117.xml"/><Relationship Id="rId38" Type="http://schemas.openxmlformats.org/officeDocument/2006/relationships/slideLayout" Target="../slideLayouts/slideLayout1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61743B3-6D93-4096-B8FD-4257B661020F}" type="datetimeFigureOut">
              <a:rPr lang="pt-BR" smtClean="0"/>
              <a:t>22/12/2025</a:t>
            </a:fld>
            <a:endParaRPr lang="pt-B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CD6B7BB-0830-4AD9-B2C2-A058F1CA348C}" type="slidenum">
              <a:rPr lang="pt-BR" smtClean="0"/>
              <a:t>‹nº›</a:t>
            </a:fld>
            <a:endParaRPr lang="pt-BR"/>
          </a:p>
        </p:txBody>
      </p:sp>
    </p:spTree>
    <p:extLst>
      <p:ext uri="{BB962C8B-B14F-4D97-AF65-F5344CB8AC3E}">
        <p14:creationId xmlns:p14="http://schemas.microsoft.com/office/powerpoint/2010/main" val="396817442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1" r:id="rId31"/>
    <p:sldLayoutId id="2147483682" r:id="rId32"/>
    <p:sldLayoutId id="2147483684" r:id="rId33"/>
    <p:sldLayoutId id="2147483686" r:id="rId34"/>
    <p:sldLayoutId id="2147483687" r:id="rId35"/>
    <p:sldLayoutId id="2147483688" r:id="rId36"/>
    <p:sldLayoutId id="2147483689" r:id="rId37"/>
    <p:sldLayoutId id="2147483690" r:id="rId38"/>
    <p:sldLayoutId id="2147483691" r:id="rId39"/>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2599301"/>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solidFill>
                <a:prstClr val="black">
                  <a:tint val="75000"/>
                </a:prstClr>
              </a:solidFill>
            </a:endParaRP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2195726074"/>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 id="2147483710" r:id="rId12"/>
    <p:sldLayoutId id="2147483711" r:id="rId13"/>
    <p:sldLayoutId id="2147483712" r:id="rId14"/>
    <p:sldLayoutId id="2147483713" r:id="rId15"/>
    <p:sldLayoutId id="2147483714" r:id="rId16"/>
    <p:sldLayoutId id="2147483715" r:id="rId17"/>
    <p:sldLayoutId id="2147483716" r:id="rId18"/>
    <p:sldLayoutId id="2147483717" r:id="rId19"/>
    <p:sldLayoutId id="2147483718" r:id="rId20"/>
    <p:sldLayoutId id="2147483719" r:id="rId21"/>
    <p:sldLayoutId id="2147483720" r:id="rId22"/>
    <p:sldLayoutId id="2147483721" r:id="rId23"/>
    <p:sldLayoutId id="2147483722" r:id="rId24"/>
    <p:sldLayoutId id="2147483723" r:id="rId25"/>
    <p:sldLayoutId id="2147483724" r:id="rId26"/>
    <p:sldLayoutId id="2147483725" r:id="rId27"/>
    <p:sldLayoutId id="2147483726" r:id="rId28"/>
    <p:sldLayoutId id="2147483727" r:id="rId29"/>
    <p:sldLayoutId id="2147483728" r:id="rId30"/>
    <p:sldLayoutId id="2147483729" r:id="rId31"/>
    <p:sldLayoutId id="2147483730" r:id="rId32"/>
    <p:sldLayoutId id="2147483731" r:id="rId33"/>
    <p:sldLayoutId id="2147483732" r:id="rId34"/>
    <p:sldLayoutId id="2147483733" r:id="rId35"/>
    <p:sldLayoutId id="2147483734" r:id="rId36"/>
    <p:sldLayoutId id="2147483735" r:id="rId37"/>
    <p:sldLayoutId id="2147483736" r:id="rId38"/>
    <p:sldLayoutId id="2147483737" r:id="rId39"/>
    <p:sldLayoutId id="2147483738" r:id="rId40"/>
    <p:sldLayoutId id="2147483739" r:id="rId4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Título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pt-BR"/>
              <a:t>Clique para editar o título mestre</a:t>
            </a:r>
          </a:p>
        </p:txBody>
      </p:sp>
      <p:sp>
        <p:nvSpPr>
          <p:cNvPr id="3" name="Espaço Reservado para Texto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pt-BR"/>
              <a:t>Clique para editar o texto mestre</a:t>
            </a:r>
          </a:p>
          <a:p>
            <a:pPr lvl="1"/>
            <a:r>
              <a:rPr lang="pt-BR"/>
              <a:t>Segundo nível</a:t>
            </a:r>
          </a:p>
          <a:p>
            <a:pPr lvl="2"/>
            <a:r>
              <a:rPr lang="pt-BR"/>
              <a:t>Terceiro nível</a:t>
            </a:r>
          </a:p>
          <a:p>
            <a:pPr lvl="3"/>
            <a:r>
              <a:rPr lang="pt-BR"/>
              <a:t>Quarto nível</a:t>
            </a:r>
          </a:p>
          <a:p>
            <a:pPr lvl="4"/>
            <a:r>
              <a:rPr lang="pt-BR"/>
              <a:t>Quinto nível</a:t>
            </a:r>
          </a:p>
        </p:txBody>
      </p:sp>
      <p:sp>
        <p:nvSpPr>
          <p:cNvPr id="4" name="Espaço Reservado para Data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61743B3-6D93-4096-B8FD-4257B661020F}" type="datetimeFigureOut">
              <a:rPr lang="pt-BR" smtClean="0">
                <a:solidFill>
                  <a:prstClr val="black">
                    <a:tint val="75000"/>
                  </a:prstClr>
                </a:solidFill>
              </a:rPr>
              <a:pPr/>
              <a:t>22/12/2025</a:t>
            </a:fld>
            <a:endParaRPr lang="pt-BR">
              <a:solidFill>
                <a:prstClr val="black">
                  <a:tint val="75000"/>
                </a:prstClr>
              </a:solidFill>
            </a:endParaRPr>
          </a:p>
        </p:txBody>
      </p:sp>
      <p:sp>
        <p:nvSpPr>
          <p:cNvPr id="5" name="Espaço Reservado para Rodapé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pt-BR">
              <a:solidFill>
                <a:prstClr val="black">
                  <a:tint val="75000"/>
                </a:prstClr>
              </a:solidFill>
            </a:endParaRPr>
          </a:p>
        </p:txBody>
      </p:sp>
      <p:sp>
        <p:nvSpPr>
          <p:cNvPr id="6" name="Espaço Reservado para Número de Slide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CD6B7BB-0830-4AD9-B2C2-A058F1CA348C}" type="slidenum">
              <a:rPr lang="pt-BR" smtClean="0">
                <a:solidFill>
                  <a:prstClr val="black">
                    <a:tint val="75000"/>
                  </a:prstClr>
                </a:solidFill>
              </a:rPr>
              <a:pPr/>
              <a:t>‹nº›</a:t>
            </a:fld>
            <a:endParaRPr lang="pt-BR">
              <a:solidFill>
                <a:prstClr val="black">
                  <a:tint val="75000"/>
                </a:prstClr>
              </a:solidFill>
            </a:endParaRPr>
          </a:p>
        </p:txBody>
      </p:sp>
    </p:spTree>
    <p:extLst>
      <p:ext uri="{BB962C8B-B14F-4D97-AF65-F5344CB8AC3E}">
        <p14:creationId xmlns:p14="http://schemas.microsoft.com/office/powerpoint/2010/main" val="2780443259"/>
      </p:ext>
    </p:extLst>
  </p:cSld>
  <p:clrMap bg1="lt1" tx1="dk1" bg2="lt2" tx2="dk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6" r:id="rId16"/>
    <p:sldLayoutId id="2147483757" r:id="rId17"/>
    <p:sldLayoutId id="2147483758" r:id="rId18"/>
    <p:sldLayoutId id="2147483759" r:id="rId19"/>
    <p:sldLayoutId id="2147483760" r:id="rId20"/>
    <p:sldLayoutId id="2147483761" r:id="rId21"/>
    <p:sldLayoutId id="2147483762" r:id="rId22"/>
    <p:sldLayoutId id="2147483763" r:id="rId23"/>
    <p:sldLayoutId id="2147483764" r:id="rId24"/>
    <p:sldLayoutId id="2147483765" r:id="rId25"/>
    <p:sldLayoutId id="2147483766" r:id="rId26"/>
    <p:sldLayoutId id="2147483767" r:id="rId27"/>
    <p:sldLayoutId id="2147483768" r:id="rId28"/>
    <p:sldLayoutId id="2147483769" r:id="rId29"/>
    <p:sldLayoutId id="2147483770" r:id="rId30"/>
    <p:sldLayoutId id="2147483771" r:id="rId31"/>
    <p:sldLayoutId id="2147483772" r:id="rId32"/>
    <p:sldLayoutId id="2147483773" r:id="rId33"/>
    <p:sldLayoutId id="2147483774" r:id="rId34"/>
    <p:sldLayoutId id="2147483775" r:id="rId35"/>
    <p:sldLayoutId id="2147483776" r:id="rId36"/>
    <p:sldLayoutId id="2147483777" r:id="rId37"/>
    <p:sldLayoutId id="2147483778" r:id="rId38"/>
    <p:sldLayoutId id="2147483779" r:id="rId39"/>
    <p:sldLayoutId id="2147483780" r:id="rId4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Layout" Target="../slideLayouts/slideLayout12.xml"/><Relationship Id="rId5" Type="http://schemas.openxmlformats.org/officeDocument/2006/relationships/image" Target="../media/image3.png"/><Relationship Id="rId4" Type="http://schemas.openxmlformats.org/officeDocument/2006/relationships/image" Target="../media/image6.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1.xml"/><Relationship Id="rId1" Type="http://schemas.openxmlformats.org/officeDocument/2006/relationships/slideLayout" Target="../slideLayouts/slideLayout17.xml"/></Relationships>
</file>

<file path=ppt/slides/_rels/slide10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2.xml"/><Relationship Id="rId1" Type="http://schemas.openxmlformats.org/officeDocument/2006/relationships/slideLayout" Target="../slideLayouts/slideLayout17.xml"/><Relationship Id="rId4" Type="http://schemas.openxmlformats.org/officeDocument/2006/relationships/chart" Target="../charts/chart143.xml"/></Relationships>
</file>

<file path=ppt/slides/_rels/slide10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4.xml"/><Relationship Id="rId1" Type="http://schemas.openxmlformats.org/officeDocument/2006/relationships/slideLayout" Target="../slideLayouts/slideLayout17.xml"/><Relationship Id="rId4" Type="http://schemas.openxmlformats.org/officeDocument/2006/relationships/chart" Target="../charts/chart145.xml"/></Relationships>
</file>

<file path=ppt/slides/_rels/slide10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6.xml"/><Relationship Id="rId1" Type="http://schemas.openxmlformats.org/officeDocument/2006/relationships/slideLayout" Target="../slideLayouts/slideLayout17.xml"/><Relationship Id="rId4" Type="http://schemas.openxmlformats.org/officeDocument/2006/relationships/chart" Target="../charts/chart147.xml"/></Relationships>
</file>

<file path=ppt/slides/_rels/slide10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8.xml"/><Relationship Id="rId1" Type="http://schemas.openxmlformats.org/officeDocument/2006/relationships/slideLayout" Target="../slideLayouts/slideLayout17.xml"/><Relationship Id="rId4" Type="http://schemas.openxmlformats.org/officeDocument/2006/relationships/chart" Target="../charts/chart149.xml"/></Relationships>
</file>

<file path=ppt/slides/_rels/slide105.xml.rels><?xml version="1.0" encoding="UTF-8" standalone="yes"?>
<Relationships xmlns="http://schemas.openxmlformats.org/package/2006/relationships"><Relationship Id="rId3" Type="http://schemas.openxmlformats.org/officeDocument/2006/relationships/chart" Target="../charts/chart151.xml"/><Relationship Id="rId2" Type="http://schemas.openxmlformats.org/officeDocument/2006/relationships/chart" Target="../charts/chart150.xml"/><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07.xml.rels><?xml version="1.0" encoding="UTF-8" standalone="yes"?>
<Relationships xmlns="http://schemas.openxmlformats.org/package/2006/relationships"><Relationship Id="rId2" Type="http://schemas.openxmlformats.org/officeDocument/2006/relationships/chart" Target="../charts/chart152.xml"/><Relationship Id="rId1" Type="http://schemas.openxmlformats.org/officeDocument/2006/relationships/slideLayout" Target="../slideLayouts/slideLayout17.xml"/></Relationships>
</file>

<file path=ppt/slides/_rels/slide108.xml.rels><?xml version="1.0" encoding="UTF-8" standalone="yes"?>
<Relationships xmlns="http://schemas.openxmlformats.org/package/2006/relationships"><Relationship Id="rId2" Type="http://schemas.openxmlformats.org/officeDocument/2006/relationships/chart" Target="../charts/chart153.xml"/><Relationship Id="rId1" Type="http://schemas.openxmlformats.org/officeDocument/2006/relationships/slideLayout" Target="../slideLayouts/slideLayout17.xml"/></Relationships>
</file>

<file path=ppt/slides/_rels/slide109.xml.rels><?xml version="1.0" encoding="UTF-8" standalone="yes"?>
<Relationships xmlns="http://schemas.openxmlformats.org/package/2006/relationships"><Relationship Id="rId2" Type="http://schemas.openxmlformats.org/officeDocument/2006/relationships/chart" Target="../charts/chart154.xml"/><Relationship Id="rId1" Type="http://schemas.openxmlformats.org/officeDocument/2006/relationships/slideLayout" Target="../slideLayouts/slideLayout1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10.xml.rels><?xml version="1.0" encoding="UTF-8" standalone="yes"?>
<Relationships xmlns="http://schemas.openxmlformats.org/package/2006/relationships"><Relationship Id="rId2" Type="http://schemas.openxmlformats.org/officeDocument/2006/relationships/chart" Target="../charts/chart155.xml"/><Relationship Id="rId1" Type="http://schemas.openxmlformats.org/officeDocument/2006/relationships/slideLayout" Target="../slideLayouts/slideLayout17.xml"/></Relationships>
</file>

<file path=ppt/slides/_rels/slide111.xml.rels><?xml version="1.0" encoding="UTF-8" standalone="yes"?>
<Relationships xmlns="http://schemas.openxmlformats.org/package/2006/relationships"><Relationship Id="rId2" Type="http://schemas.openxmlformats.org/officeDocument/2006/relationships/chart" Target="../charts/chart156.xml"/><Relationship Id="rId1" Type="http://schemas.openxmlformats.org/officeDocument/2006/relationships/slideLayout" Target="../slideLayouts/slideLayout17.xml"/></Relationships>
</file>

<file path=ppt/slides/_rels/slide112.xml.rels><?xml version="1.0" encoding="UTF-8" standalone="yes"?>
<Relationships xmlns="http://schemas.openxmlformats.org/package/2006/relationships"><Relationship Id="rId2" Type="http://schemas.openxmlformats.org/officeDocument/2006/relationships/chart" Target="../charts/chart157.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2" Type="http://schemas.openxmlformats.org/officeDocument/2006/relationships/chart" Target="../charts/chart158.xml"/><Relationship Id="rId1" Type="http://schemas.openxmlformats.org/officeDocument/2006/relationships/slideLayout" Target="../slideLayouts/slideLayout17.xml"/></Relationships>
</file>

<file path=ppt/slides/_rels/slide1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59.xml"/><Relationship Id="rId1" Type="http://schemas.openxmlformats.org/officeDocument/2006/relationships/slideLayout" Target="../slideLayouts/slideLayout17.xml"/></Relationships>
</file>

<file path=ppt/slides/_rels/slide1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0.xml"/><Relationship Id="rId1" Type="http://schemas.openxmlformats.org/officeDocument/2006/relationships/slideLayout" Target="../slideLayouts/slideLayout1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1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9.xml"/><Relationship Id="rId5" Type="http://schemas.openxmlformats.org/officeDocument/2006/relationships/image" Target="../media/image10.png"/><Relationship Id="rId4" Type="http://schemas.microsoft.com/office/2007/relationships/hdphoto" Target="../media/hdphoto2.wdp"/></Relationships>
</file>

<file path=ppt/slides/_rels/slide1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1.xml"/><Relationship Id="rId1" Type="http://schemas.openxmlformats.org/officeDocument/2006/relationships/slideLayout" Target="../slideLayouts/slideLayout17.xml"/></Relationships>
</file>

<file path=ppt/slides/_rels/slide119.xml.rels><?xml version="1.0" encoding="UTF-8" standalone="yes"?>
<Relationships xmlns="http://schemas.openxmlformats.org/package/2006/relationships"><Relationship Id="rId3" Type="http://schemas.openxmlformats.org/officeDocument/2006/relationships/chart" Target="../charts/chart162.xml"/><Relationship Id="rId2" Type="http://schemas.openxmlformats.org/officeDocument/2006/relationships/image" Target="../media/image16.png"/><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120.xml.rels><?xml version="1.0" encoding="UTF-8" standalone="yes"?>
<Relationships xmlns="http://schemas.openxmlformats.org/package/2006/relationships"><Relationship Id="rId2" Type="http://schemas.openxmlformats.org/officeDocument/2006/relationships/chart" Target="../charts/chart163.xml"/><Relationship Id="rId1" Type="http://schemas.openxmlformats.org/officeDocument/2006/relationships/slideLayout" Target="../slideLayouts/slideLayout17.xml"/></Relationships>
</file>

<file path=ppt/slides/_rels/slide121.xml.rels><?xml version="1.0" encoding="UTF-8" standalone="yes"?>
<Relationships xmlns="http://schemas.openxmlformats.org/package/2006/relationships"><Relationship Id="rId2" Type="http://schemas.openxmlformats.org/officeDocument/2006/relationships/chart" Target="../charts/chart164.xml"/><Relationship Id="rId1" Type="http://schemas.openxmlformats.org/officeDocument/2006/relationships/slideLayout" Target="../slideLayouts/slideLayout17.xml"/></Relationships>
</file>

<file path=ppt/slides/_rels/slide1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5.xml"/><Relationship Id="rId1" Type="http://schemas.openxmlformats.org/officeDocument/2006/relationships/slideLayout" Target="../slideLayouts/slideLayout17.xml"/></Relationships>
</file>

<file path=ppt/slides/_rels/slide1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6.xml"/><Relationship Id="rId1" Type="http://schemas.openxmlformats.org/officeDocument/2006/relationships/slideLayout" Target="../slideLayouts/slideLayout17.xml"/></Relationships>
</file>

<file path=ppt/slides/_rels/slide1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7.xml"/><Relationship Id="rId1" Type="http://schemas.openxmlformats.org/officeDocument/2006/relationships/slideLayout" Target="../slideLayouts/slideLayout17.xml"/></Relationships>
</file>

<file path=ppt/slides/_rels/slide1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68.xml"/><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2" Type="http://schemas.openxmlformats.org/officeDocument/2006/relationships/chart" Target="../charts/chart169.xml"/><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2" Type="http://schemas.openxmlformats.org/officeDocument/2006/relationships/chart" Target="../charts/chart170.xml"/><Relationship Id="rId1" Type="http://schemas.openxmlformats.org/officeDocument/2006/relationships/slideLayout" Target="../slideLayouts/slideLayout17.xml"/></Relationships>
</file>

<file path=ppt/slides/_rels/slide128.xml.rels><?xml version="1.0" encoding="UTF-8" standalone="yes"?>
<Relationships xmlns="http://schemas.openxmlformats.org/package/2006/relationships"><Relationship Id="rId2" Type="http://schemas.openxmlformats.org/officeDocument/2006/relationships/chart" Target="../charts/chart171.xml"/><Relationship Id="rId1" Type="http://schemas.openxmlformats.org/officeDocument/2006/relationships/slideLayout" Target="../slideLayouts/slideLayout17.xml"/></Relationships>
</file>

<file path=ppt/slides/_rels/slide129.xml.rels><?xml version="1.0" encoding="UTF-8" standalone="yes"?>
<Relationships xmlns="http://schemas.openxmlformats.org/package/2006/relationships"><Relationship Id="rId2" Type="http://schemas.openxmlformats.org/officeDocument/2006/relationships/chart" Target="../charts/chart17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chart" Target="../charts/chart7.xml"/><Relationship Id="rId7" Type="http://schemas.openxmlformats.org/officeDocument/2006/relationships/chart" Target="../charts/chart11.xml"/><Relationship Id="rId2" Type="http://schemas.openxmlformats.org/officeDocument/2006/relationships/chart" Target="../charts/chart6.xml"/><Relationship Id="rId1" Type="http://schemas.openxmlformats.org/officeDocument/2006/relationships/slideLayout" Target="../slideLayouts/slideLayout17.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3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9.xml"/><Relationship Id="rId5" Type="http://schemas.openxmlformats.org/officeDocument/2006/relationships/image" Target="../media/image10.png"/><Relationship Id="rId4" Type="http://schemas.microsoft.com/office/2007/relationships/hdphoto" Target="../media/hdphoto2.wdp"/></Relationships>
</file>

<file path=ppt/slides/_rels/slide132.xml.rels><?xml version="1.0" encoding="UTF-8" standalone="yes"?>
<Relationships xmlns="http://schemas.openxmlformats.org/package/2006/relationships"><Relationship Id="rId2" Type="http://schemas.openxmlformats.org/officeDocument/2006/relationships/chart" Target="../charts/chart173.xml"/><Relationship Id="rId1" Type="http://schemas.openxmlformats.org/officeDocument/2006/relationships/slideLayout" Target="../slideLayouts/slideLayout17.xml"/></Relationships>
</file>

<file path=ppt/slides/_rels/slide133.xml.rels><?xml version="1.0" encoding="UTF-8" standalone="yes"?>
<Relationships xmlns="http://schemas.openxmlformats.org/package/2006/relationships"><Relationship Id="rId2" Type="http://schemas.openxmlformats.org/officeDocument/2006/relationships/chart" Target="../charts/chart174.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3" Type="http://schemas.openxmlformats.org/officeDocument/2006/relationships/chart" Target="../charts/chart176.xml"/><Relationship Id="rId2" Type="http://schemas.openxmlformats.org/officeDocument/2006/relationships/chart" Target="../charts/chart175.xml"/><Relationship Id="rId1" Type="http://schemas.openxmlformats.org/officeDocument/2006/relationships/slideLayout" Target="../slideLayouts/slideLayout17.xml"/></Relationships>
</file>

<file path=ppt/slides/_rels/slide135.xml.rels><?xml version="1.0" encoding="UTF-8" standalone="yes"?>
<Relationships xmlns="http://schemas.openxmlformats.org/package/2006/relationships"><Relationship Id="rId3" Type="http://schemas.openxmlformats.org/officeDocument/2006/relationships/chart" Target="../charts/chart178.xml"/><Relationship Id="rId2" Type="http://schemas.openxmlformats.org/officeDocument/2006/relationships/chart" Target="../charts/chart177.xml"/><Relationship Id="rId1" Type="http://schemas.openxmlformats.org/officeDocument/2006/relationships/slideLayout" Target="../slideLayouts/slideLayout17.xml"/></Relationships>
</file>

<file path=ppt/slides/_rels/slide136.xml.rels><?xml version="1.0" encoding="UTF-8" standalone="yes"?>
<Relationships xmlns="http://schemas.openxmlformats.org/package/2006/relationships"><Relationship Id="rId3" Type="http://schemas.openxmlformats.org/officeDocument/2006/relationships/chart" Target="../charts/chart180.xml"/><Relationship Id="rId2" Type="http://schemas.openxmlformats.org/officeDocument/2006/relationships/chart" Target="../charts/chart179.xml"/><Relationship Id="rId1" Type="http://schemas.openxmlformats.org/officeDocument/2006/relationships/slideLayout" Target="../slideLayouts/slideLayout17.xml"/><Relationship Id="rId4" Type="http://schemas.openxmlformats.org/officeDocument/2006/relationships/chart" Target="../charts/chart181.xml"/></Relationships>
</file>

<file path=ppt/slides/_rels/slide137.xml.rels><?xml version="1.0" encoding="UTF-8" standalone="yes"?>
<Relationships xmlns="http://schemas.openxmlformats.org/package/2006/relationships"><Relationship Id="rId2" Type="http://schemas.openxmlformats.org/officeDocument/2006/relationships/chart" Target="../charts/chart182.xml"/><Relationship Id="rId1" Type="http://schemas.openxmlformats.org/officeDocument/2006/relationships/slideLayout" Target="../slideLayouts/slideLayout17.xml"/></Relationships>
</file>

<file path=ppt/slides/_rels/slide138.xml.rels><?xml version="1.0" encoding="UTF-8" standalone="yes"?>
<Relationships xmlns="http://schemas.openxmlformats.org/package/2006/relationships"><Relationship Id="rId2" Type="http://schemas.openxmlformats.org/officeDocument/2006/relationships/chart" Target="../charts/chart183.xml"/><Relationship Id="rId1" Type="http://schemas.openxmlformats.org/officeDocument/2006/relationships/slideLayout" Target="../slideLayouts/slideLayout17.xml"/></Relationships>
</file>

<file path=ppt/slides/_rels/slide139.xml.rels><?xml version="1.0" encoding="UTF-8" standalone="yes"?>
<Relationships xmlns="http://schemas.openxmlformats.org/package/2006/relationships"><Relationship Id="rId2" Type="http://schemas.openxmlformats.org/officeDocument/2006/relationships/chart" Target="../charts/chart184.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17.xml"/><Relationship Id="rId4" Type="http://schemas.openxmlformats.org/officeDocument/2006/relationships/chart" Target="../charts/chart14.xml"/></Relationships>
</file>

<file path=ppt/slides/_rels/slide140.xml.rels><?xml version="1.0" encoding="UTF-8" standalone="yes"?>
<Relationships xmlns="http://schemas.openxmlformats.org/package/2006/relationships"><Relationship Id="rId2" Type="http://schemas.openxmlformats.org/officeDocument/2006/relationships/chart" Target="../charts/chart185.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chart" Target="../charts/chart186.xml"/><Relationship Id="rId1" Type="http://schemas.openxmlformats.org/officeDocument/2006/relationships/slideLayout" Target="../slideLayouts/slideLayout17.xml"/></Relationships>
</file>

<file path=ppt/slides/_rels/slide142.xml.rels><?xml version="1.0" encoding="UTF-8" standalone="yes"?>
<Relationships xmlns="http://schemas.openxmlformats.org/package/2006/relationships"><Relationship Id="rId2" Type="http://schemas.openxmlformats.org/officeDocument/2006/relationships/chart" Target="../charts/chart187.xml"/><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2" Type="http://schemas.openxmlformats.org/officeDocument/2006/relationships/chart" Target="../charts/chart188.xml"/><Relationship Id="rId1" Type="http://schemas.openxmlformats.org/officeDocument/2006/relationships/slideLayout" Target="../slideLayouts/slideLayout17.xml"/></Relationships>
</file>

<file path=ppt/slides/_rels/slide144.xml.rels><?xml version="1.0" encoding="UTF-8" standalone="yes"?>
<Relationships xmlns="http://schemas.openxmlformats.org/package/2006/relationships"><Relationship Id="rId2" Type="http://schemas.openxmlformats.org/officeDocument/2006/relationships/chart" Target="../charts/chart189.xml"/><Relationship Id="rId1" Type="http://schemas.openxmlformats.org/officeDocument/2006/relationships/slideLayout" Target="../slideLayouts/slideLayout17.xml"/></Relationships>
</file>

<file path=ppt/slides/_rels/slide145.xml.rels><?xml version="1.0" encoding="UTF-8" standalone="yes"?>
<Relationships xmlns="http://schemas.openxmlformats.org/package/2006/relationships"><Relationship Id="rId2" Type="http://schemas.openxmlformats.org/officeDocument/2006/relationships/chart" Target="../charts/chart190.xml"/><Relationship Id="rId1" Type="http://schemas.openxmlformats.org/officeDocument/2006/relationships/slideLayout" Target="../slideLayouts/slideLayout17.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4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9.xml"/><Relationship Id="rId5" Type="http://schemas.openxmlformats.org/officeDocument/2006/relationships/image" Target="../media/image10.png"/><Relationship Id="rId4" Type="http://schemas.microsoft.com/office/2007/relationships/hdphoto" Target="../media/hdphoto2.wdp"/></Relationships>
</file>

<file path=ppt/slides/_rels/slide148.xml.rels><?xml version="1.0" encoding="UTF-8" standalone="yes"?>
<Relationships xmlns="http://schemas.openxmlformats.org/package/2006/relationships"><Relationship Id="rId2" Type="http://schemas.openxmlformats.org/officeDocument/2006/relationships/chart" Target="../charts/chart191.xml"/><Relationship Id="rId1" Type="http://schemas.openxmlformats.org/officeDocument/2006/relationships/slideLayout" Target="../slideLayouts/slideLayout17.xml"/></Relationships>
</file>

<file path=ppt/slides/_rels/slide149.xml.rels><?xml version="1.0" encoding="UTF-8" standalone="yes"?>
<Relationships xmlns="http://schemas.openxmlformats.org/package/2006/relationships"><Relationship Id="rId2" Type="http://schemas.openxmlformats.org/officeDocument/2006/relationships/chart" Target="../charts/chart192.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7.xml"/></Relationships>
</file>

<file path=ppt/slides/_rels/slide150.xml.rels><?xml version="1.0" encoding="UTF-8" standalone="yes"?>
<Relationships xmlns="http://schemas.openxmlformats.org/package/2006/relationships"><Relationship Id="rId3" Type="http://schemas.openxmlformats.org/officeDocument/2006/relationships/chart" Target="../charts/chart194.xml"/><Relationship Id="rId2" Type="http://schemas.openxmlformats.org/officeDocument/2006/relationships/chart" Target="../charts/chart193.xml"/><Relationship Id="rId1" Type="http://schemas.openxmlformats.org/officeDocument/2006/relationships/slideLayout" Target="../slideLayouts/slideLayout17.xml"/></Relationships>
</file>

<file path=ppt/slides/_rels/slide151.xml.rels><?xml version="1.0" encoding="UTF-8" standalone="yes"?>
<Relationships xmlns="http://schemas.openxmlformats.org/package/2006/relationships"><Relationship Id="rId3" Type="http://schemas.openxmlformats.org/officeDocument/2006/relationships/chart" Target="../charts/chart196.xml"/><Relationship Id="rId2" Type="http://schemas.openxmlformats.org/officeDocument/2006/relationships/chart" Target="../charts/chart195.xml"/><Relationship Id="rId1" Type="http://schemas.openxmlformats.org/officeDocument/2006/relationships/slideLayout" Target="../slideLayouts/slideLayout17.xml"/></Relationships>
</file>

<file path=ppt/slides/_rels/slide152.xml.rels><?xml version="1.0" encoding="UTF-8" standalone="yes"?>
<Relationships xmlns="http://schemas.openxmlformats.org/package/2006/relationships"><Relationship Id="rId3" Type="http://schemas.openxmlformats.org/officeDocument/2006/relationships/chart" Target="../charts/chart198.xml"/><Relationship Id="rId2" Type="http://schemas.openxmlformats.org/officeDocument/2006/relationships/chart" Target="../charts/chart197.xml"/><Relationship Id="rId1" Type="http://schemas.openxmlformats.org/officeDocument/2006/relationships/slideLayout" Target="../slideLayouts/slideLayout17.xml"/><Relationship Id="rId4" Type="http://schemas.openxmlformats.org/officeDocument/2006/relationships/chart" Target="../charts/chart199.xml"/></Relationships>
</file>

<file path=ppt/slides/_rels/slide153.xml.rels><?xml version="1.0" encoding="UTF-8" standalone="yes"?>
<Relationships xmlns="http://schemas.openxmlformats.org/package/2006/relationships"><Relationship Id="rId3" Type="http://schemas.openxmlformats.org/officeDocument/2006/relationships/chart" Target="../charts/chart201.xml"/><Relationship Id="rId2" Type="http://schemas.openxmlformats.org/officeDocument/2006/relationships/chart" Target="../charts/chart200.xml"/><Relationship Id="rId1" Type="http://schemas.openxmlformats.org/officeDocument/2006/relationships/slideLayout" Target="../slideLayouts/slideLayout17.xml"/></Relationships>
</file>

<file path=ppt/slides/_rels/slide154.xml.rels><?xml version="1.0" encoding="UTF-8" standalone="yes"?>
<Relationships xmlns="http://schemas.openxmlformats.org/package/2006/relationships"><Relationship Id="rId2" Type="http://schemas.openxmlformats.org/officeDocument/2006/relationships/chart" Target="../charts/chart202.xml"/><Relationship Id="rId1" Type="http://schemas.openxmlformats.org/officeDocument/2006/relationships/slideLayout" Target="../slideLayouts/slideLayout17.xml"/></Relationships>
</file>

<file path=ppt/slides/_rels/slide155.xml.rels><?xml version="1.0" encoding="UTF-8" standalone="yes"?>
<Relationships xmlns="http://schemas.openxmlformats.org/package/2006/relationships"><Relationship Id="rId3" Type="http://schemas.openxmlformats.org/officeDocument/2006/relationships/chart" Target="../charts/chart204.xml"/><Relationship Id="rId7" Type="http://schemas.openxmlformats.org/officeDocument/2006/relationships/chart" Target="../charts/chart208.xml"/><Relationship Id="rId2" Type="http://schemas.openxmlformats.org/officeDocument/2006/relationships/chart" Target="../charts/chart203.xml"/><Relationship Id="rId1" Type="http://schemas.openxmlformats.org/officeDocument/2006/relationships/slideLayout" Target="../slideLayouts/slideLayout17.xml"/><Relationship Id="rId6" Type="http://schemas.openxmlformats.org/officeDocument/2006/relationships/chart" Target="../charts/chart207.xml"/><Relationship Id="rId5" Type="http://schemas.openxmlformats.org/officeDocument/2006/relationships/chart" Target="../charts/chart206.xml"/><Relationship Id="rId4" Type="http://schemas.openxmlformats.org/officeDocument/2006/relationships/chart" Target="../charts/chart205.xml"/></Relationships>
</file>

<file path=ppt/slides/_rels/slide156.xml.rels><?xml version="1.0" encoding="UTF-8" standalone="yes"?>
<Relationships xmlns="http://schemas.openxmlformats.org/package/2006/relationships"><Relationship Id="rId3" Type="http://schemas.openxmlformats.org/officeDocument/2006/relationships/chart" Target="../charts/chart210.xml"/><Relationship Id="rId7" Type="http://schemas.openxmlformats.org/officeDocument/2006/relationships/chart" Target="../charts/chart214.xml"/><Relationship Id="rId2" Type="http://schemas.openxmlformats.org/officeDocument/2006/relationships/chart" Target="../charts/chart209.xml"/><Relationship Id="rId1" Type="http://schemas.openxmlformats.org/officeDocument/2006/relationships/slideLayout" Target="../slideLayouts/slideLayout17.xml"/><Relationship Id="rId6" Type="http://schemas.openxmlformats.org/officeDocument/2006/relationships/chart" Target="../charts/chart213.xml"/><Relationship Id="rId5" Type="http://schemas.openxmlformats.org/officeDocument/2006/relationships/chart" Target="../charts/chart212.xml"/><Relationship Id="rId4" Type="http://schemas.openxmlformats.org/officeDocument/2006/relationships/chart" Target="../charts/chart211.xml"/></Relationships>
</file>

<file path=ppt/slides/_rels/slide157.xml.rels><?xml version="1.0" encoding="UTF-8" standalone="yes"?>
<Relationships xmlns="http://schemas.openxmlformats.org/package/2006/relationships"><Relationship Id="rId2" Type="http://schemas.openxmlformats.org/officeDocument/2006/relationships/chart" Target="../charts/chart215.xml"/><Relationship Id="rId1" Type="http://schemas.openxmlformats.org/officeDocument/2006/relationships/slideLayout" Target="../slideLayouts/slideLayout17.xml"/></Relationships>
</file>

<file path=ppt/slides/_rels/slide158.xml.rels><?xml version="1.0" encoding="UTF-8" standalone="yes"?>
<Relationships xmlns="http://schemas.openxmlformats.org/package/2006/relationships"><Relationship Id="rId3" Type="http://schemas.openxmlformats.org/officeDocument/2006/relationships/chart" Target="../charts/chart217.xml"/><Relationship Id="rId2" Type="http://schemas.openxmlformats.org/officeDocument/2006/relationships/chart" Target="../charts/chart216.xml"/><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2" Type="http://schemas.openxmlformats.org/officeDocument/2006/relationships/chart" Target="../charts/chart218.xml"/><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17.xml"/><Relationship Id="rId5" Type="http://schemas.openxmlformats.org/officeDocument/2006/relationships/chart" Target="../charts/chart20.xml"/><Relationship Id="rId4" Type="http://schemas.openxmlformats.org/officeDocument/2006/relationships/chart" Target="../charts/chart19.xml"/></Relationships>
</file>

<file path=ppt/slides/_rels/slide160.xml.rels><?xml version="1.0" encoding="UTF-8" standalone="yes"?>
<Relationships xmlns="http://schemas.openxmlformats.org/package/2006/relationships"><Relationship Id="rId2" Type="http://schemas.openxmlformats.org/officeDocument/2006/relationships/chart" Target="../charts/chart219.xml"/><Relationship Id="rId1" Type="http://schemas.openxmlformats.org/officeDocument/2006/relationships/slideLayout" Target="../slideLayouts/slideLayout17.xml"/></Relationships>
</file>

<file path=ppt/slides/_rels/slide161.xml.rels><?xml version="1.0" encoding="UTF-8" standalone="yes"?>
<Relationships xmlns="http://schemas.openxmlformats.org/package/2006/relationships"><Relationship Id="rId2" Type="http://schemas.openxmlformats.org/officeDocument/2006/relationships/chart" Target="../charts/chart220.xml"/><Relationship Id="rId1" Type="http://schemas.openxmlformats.org/officeDocument/2006/relationships/slideLayout" Target="../slideLayouts/slideLayout17.xml"/></Relationships>
</file>

<file path=ppt/slides/_rels/slide162.xml.rels><?xml version="1.0" encoding="UTF-8" standalone="yes"?>
<Relationships xmlns="http://schemas.openxmlformats.org/package/2006/relationships"><Relationship Id="rId2" Type="http://schemas.openxmlformats.org/officeDocument/2006/relationships/chart" Target="../charts/chart221.xml"/><Relationship Id="rId1" Type="http://schemas.openxmlformats.org/officeDocument/2006/relationships/slideLayout" Target="../slideLayouts/slideLayout17.xml"/></Relationships>
</file>

<file path=ppt/slides/_rels/slide163.xml.rels><?xml version="1.0" encoding="UTF-8" standalone="yes"?>
<Relationships xmlns="http://schemas.openxmlformats.org/package/2006/relationships"><Relationship Id="rId2" Type="http://schemas.openxmlformats.org/officeDocument/2006/relationships/chart" Target="../charts/chart222.xml"/><Relationship Id="rId1" Type="http://schemas.openxmlformats.org/officeDocument/2006/relationships/slideLayout" Target="../slideLayouts/slideLayout17.xml"/></Relationships>
</file>

<file path=ppt/slides/_rels/slide164.xml.rels><?xml version="1.0" encoding="UTF-8" standalone="yes"?>
<Relationships xmlns="http://schemas.openxmlformats.org/package/2006/relationships"><Relationship Id="rId2" Type="http://schemas.openxmlformats.org/officeDocument/2006/relationships/chart" Target="../charts/chart223.xml"/><Relationship Id="rId1" Type="http://schemas.openxmlformats.org/officeDocument/2006/relationships/slideLayout" Target="../slideLayouts/slideLayout17.xml"/></Relationships>
</file>

<file path=ppt/slides/_rels/slide165.xml.rels><?xml version="1.0" encoding="UTF-8" standalone="yes"?>
<Relationships xmlns="http://schemas.openxmlformats.org/package/2006/relationships"><Relationship Id="rId3" Type="http://schemas.openxmlformats.org/officeDocument/2006/relationships/hyperlink" Target="https://datafolha.folha.uol.com.br/" TargetMode="External"/><Relationship Id="rId2" Type="http://schemas.openxmlformats.org/officeDocument/2006/relationships/image" Target="../media/image17.png"/><Relationship Id="rId1" Type="http://schemas.openxmlformats.org/officeDocument/2006/relationships/slideLayout" Target="../slideLayouts/slideLayout43.xml"/></Relationships>
</file>

<file path=ppt/slides/_rels/slide17.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chart" Target="../charts/chart21.xml"/><Relationship Id="rId1" Type="http://schemas.openxmlformats.org/officeDocument/2006/relationships/slideLayout" Target="../slideLayouts/slideLayout17.xml"/><Relationship Id="rId4" Type="http://schemas.openxmlformats.org/officeDocument/2006/relationships/chart" Target="../charts/chart23.xml"/></Relationships>
</file>

<file path=ppt/slides/_rels/slide18.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chart" Target="../charts/chart24.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17.xml"/><Relationship Id="rId5" Type="http://schemas.openxmlformats.org/officeDocument/2006/relationships/chart" Target="../charts/chart29.xml"/><Relationship Id="rId4" Type="http://schemas.openxmlformats.org/officeDocument/2006/relationships/chart" Target="../charts/chart28.xml"/></Relationships>
</file>

<file path=ppt/slides/_rels/slide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17.xml"/><Relationship Id="rId4" Type="http://schemas.openxmlformats.org/officeDocument/2006/relationships/chart" Target="../charts/chart32.xml"/></Relationships>
</file>

<file path=ppt/slides/_rels/slide21.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chart" Target="../charts/chart35.xml"/><Relationship Id="rId1" Type="http://schemas.openxmlformats.org/officeDocument/2006/relationships/slideLayout" Target="../slideLayouts/slideLayout17.xml"/><Relationship Id="rId5" Type="http://schemas.openxmlformats.org/officeDocument/2006/relationships/chart" Target="../charts/chart38.xml"/><Relationship Id="rId4" Type="http://schemas.openxmlformats.org/officeDocument/2006/relationships/chart" Target="../charts/chart37.xml"/></Relationships>
</file>

<file path=ppt/slides/_rels/slide23.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slideLayout" Target="../slideLayouts/slideLayout17.xml"/><Relationship Id="rId4" Type="http://schemas.openxmlformats.org/officeDocument/2006/relationships/chart" Target="../charts/chart4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chart" Target="../charts/chart45.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chart" Target="../charts/chart47.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2" Type="http://schemas.openxmlformats.org/officeDocument/2006/relationships/chart" Target="../charts/chart48.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chart" Target="../charts/chart49.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chart" Target="../charts/chart56.xml"/><Relationship Id="rId1" Type="http://schemas.openxmlformats.org/officeDocument/2006/relationships/slideLayout" Target="../slideLayouts/slideLayout17.xml"/></Relationships>
</file>

<file path=ppt/slides/_rels/slide38.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chart" Target="../charts/chart59.xml"/><Relationship Id="rId1" Type="http://schemas.openxmlformats.org/officeDocument/2006/relationships/slideLayout" Target="../slideLayouts/slideLayout17.xml"/></Relationships>
</file>

<file path=ppt/slides/_rels/slide41.xml.rels><?xml version="1.0" encoding="UTF-8" standalone="yes"?>
<Relationships xmlns="http://schemas.openxmlformats.org/package/2006/relationships"><Relationship Id="rId2" Type="http://schemas.openxmlformats.org/officeDocument/2006/relationships/chart" Target="../charts/chart60.xml"/><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chart" Target="../charts/chart62.xml"/><Relationship Id="rId1" Type="http://schemas.openxmlformats.org/officeDocument/2006/relationships/slideLayout" Target="../slideLayouts/slideLayout17.xml"/></Relationships>
</file>

<file path=ppt/slides/_rels/slide44.xml.rels><?xml version="1.0" encoding="UTF-8" standalone="yes"?>
<Relationships xmlns="http://schemas.openxmlformats.org/package/2006/relationships"><Relationship Id="rId2" Type="http://schemas.openxmlformats.org/officeDocument/2006/relationships/chart" Target="../charts/chart63.xml"/><Relationship Id="rId1" Type="http://schemas.openxmlformats.org/officeDocument/2006/relationships/slideLayout" Target="../slideLayouts/slideLayout17.xml"/></Relationships>
</file>

<file path=ppt/slides/_rels/slide4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9.png"/><Relationship Id="rId1" Type="http://schemas.openxmlformats.org/officeDocument/2006/relationships/slideLayout" Target="../slideLayouts/slideLayout40.xml"/><Relationship Id="rId6" Type="http://schemas.microsoft.com/office/2007/relationships/hdphoto" Target="../media/hdphoto4.wdp"/><Relationship Id="rId5" Type="http://schemas.openxmlformats.org/officeDocument/2006/relationships/image" Target="../media/image14.png"/><Relationship Id="rId4" Type="http://schemas.microsoft.com/office/2007/relationships/hdphoto" Target="../media/hdphoto3.wdp"/></Relationships>
</file>

<file path=ppt/slides/_rels/slide46.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9.png"/><Relationship Id="rId2" Type="http://schemas.openxmlformats.org/officeDocument/2006/relationships/chart" Target="../charts/chart64.xml"/><Relationship Id="rId1" Type="http://schemas.openxmlformats.org/officeDocument/2006/relationships/slideLayout" Target="../slideLayouts/slideLayout40.xml"/><Relationship Id="rId6" Type="http://schemas.microsoft.com/office/2007/relationships/hdphoto" Target="../media/hdphoto4.wdp"/><Relationship Id="rId5" Type="http://schemas.openxmlformats.org/officeDocument/2006/relationships/image" Target="../media/image14.png"/><Relationship Id="rId4" Type="http://schemas.microsoft.com/office/2007/relationships/hdphoto" Target="../media/hdphoto3.wdp"/></Relationships>
</file>

<file path=ppt/slides/_rels/slide47.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17.xml"/></Relationships>
</file>

<file path=ppt/slides/_rels/slide49.xml.rels><?xml version="1.0" encoding="UTF-8" standalone="yes"?>
<Relationships xmlns="http://schemas.openxmlformats.org/package/2006/relationships"><Relationship Id="rId2" Type="http://schemas.openxmlformats.org/officeDocument/2006/relationships/chart" Target="../charts/chart67.xml"/><Relationship Id="rId1" Type="http://schemas.openxmlformats.org/officeDocument/2006/relationships/slideLayout" Target="../slideLayouts/slideLayout1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2" Type="http://schemas.openxmlformats.org/officeDocument/2006/relationships/chart" Target="../charts/chart68.xml"/><Relationship Id="rId1" Type="http://schemas.openxmlformats.org/officeDocument/2006/relationships/slideLayout" Target="../slideLayouts/slideLayout17.xml"/></Relationships>
</file>

<file path=ppt/slides/_rels/slide51.xml.rels><?xml version="1.0" encoding="UTF-8" standalone="yes"?>
<Relationships xmlns="http://schemas.openxmlformats.org/package/2006/relationships"><Relationship Id="rId2" Type="http://schemas.openxmlformats.org/officeDocument/2006/relationships/chart" Target="../charts/chart69.xml"/><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chart" Target="../charts/chart70.xml"/><Relationship Id="rId1" Type="http://schemas.openxmlformats.org/officeDocument/2006/relationships/slideLayout" Target="../slideLayouts/slideLayout17.xml"/></Relationships>
</file>

<file path=ppt/slides/_rels/slide53.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chart" Target="../charts/chart71.xml"/><Relationship Id="rId1" Type="http://schemas.openxmlformats.org/officeDocument/2006/relationships/slideLayout" Target="../slideLayouts/slideLayout17.xml"/><Relationship Id="rId4" Type="http://schemas.openxmlformats.org/officeDocument/2006/relationships/chart" Target="../charts/chart73.xml"/></Relationships>
</file>

<file path=ppt/slides/_rels/slide54.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chart" Target="../charts/chart74.xml"/><Relationship Id="rId1" Type="http://schemas.openxmlformats.org/officeDocument/2006/relationships/slideLayout" Target="../slideLayouts/slideLayout17.xml"/><Relationship Id="rId4" Type="http://schemas.openxmlformats.org/officeDocument/2006/relationships/chart" Target="../charts/chart76.xml"/></Relationships>
</file>

<file path=ppt/slides/_rels/slide55.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chart" Target="../charts/chart77.xml"/><Relationship Id="rId1" Type="http://schemas.openxmlformats.org/officeDocument/2006/relationships/slideLayout" Target="../slideLayouts/slideLayout17.xml"/><Relationship Id="rId4" Type="http://schemas.openxmlformats.org/officeDocument/2006/relationships/chart" Target="../charts/chart79.xml"/></Relationships>
</file>

<file path=ppt/slides/_rels/slide56.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chart" Target="../charts/chart80.xml"/><Relationship Id="rId1" Type="http://schemas.openxmlformats.org/officeDocument/2006/relationships/slideLayout" Target="../slideLayouts/slideLayout17.xml"/><Relationship Id="rId4" Type="http://schemas.openxmlformats.org/officeDocument/2006/relationships/chart" Target="../charts/chart82.xml"/></Relationships>
</file>

<file path=ppt/slides/_rels/slide57.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chart" Target="../charts/chart83.xml"/><Relationship Id="rId1" Type="http://schemas.openxmlformats.org/officeDocument/2006/relationships/slideLayout" Target="../slideLayouts/slideLayout17.xml"/><Relationship Id="rId5" Type="http://schemas.openxmlformats.org/officeDocument/2006/relationships/chart" Target="../charts/chart86.xml"/><Relationship Id="rId4" Type="http://schemas.openxmlformats.org/officeDocument/2006/relationships/chart" Target="../charts/chart85.xml"/></Relationships>
</file>

<file path=ppt/slides/_rels/slide58.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chart" Target="../charts/chart87.xml"/><Relationship Id="rId1" Type="http://schemas.openxmlformats.org/officeDocument/2006/relationships/slideLayout" Target="../slideLayouts/slideLayout17.xml"/><Relationship Id="rId5" Type="http://schemas.openxmlformats.org/officeDocument/2006/relationships/chart" Target="../charts/chart90.xml"/><Relationship Id="rId4" Type="http://schemas.openxmlformats.org/officeDocument/2006/relationships/chart" Target="../charts/chart89.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Layout" Target="../slideLayouts/slideLayout17.xml"/></Relationships>
</file>

<file path=ppt/slides/_rels/slide60.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chart" Target="../charts/chart91.xml"/><Relationship Id="rId1" Type="http://schemas.openxmlformats.org/officeDocument/2006/relationships/slideLayout" Target="../slideLayouts/slideLayout17.xml"/><Relationship Id="rId5" Type="http://schemas.openxmlformats.org/officeDocument/2006/relationships/chart" Target="../charts/chart94.xml"/><Relationship Id="rId4" Type="http://schemas.openxmlformats.org/officeDocument/2006/relationships/chart" Target="../charts/chart93.xml"/></Relationships>
</file>

<file path=ppt/slides/_rels/slide61.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chart" Target="../charts/chart95.xml"/><Relationship Id="rId1" Type="http://schemas.openxmlformats.org/officeDocument/2006/relationships/slideLayout" Target="../slideLayouts/slideLayout17.xml"/><Relationship Id="rId5" Type="http://schemas.openxmlformats.org/officeDocument/2006/relationships/chart" Target="../charts/chart98.xml"/><Relationship Id="rId4" Type="http://schemas.openxmlformats.org/officeDocument/2006/relationships/chart" Target="../charts/chart9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2" Type="http://schemas.openxmlformats.org/officeDocument/2006/relationships/chart" Target="../charts/chart99.xml"/><Relationship Id="rId1" Type="http://schemas.openxmlformats.org/officeDocument/2006/relationships/slideLayout" Target="../slideLayouts/slideLayout17.xml"/></Relationships>
</file>

<file path=ppt/slides/_rels/slide64.xml.rels><?xml version="1.0" encoding="UTF-8" standalone="yes"?>
<Relationships xmlns="http://schemas.openxmlformats.org/package/2006/relationships"><Relationship Id="rId2" Type="http://schemas.openxmlformats.org/officeDocument/2006/relationships/chart" Target="../charts/chart100.xml"/><Relationship Id="rId1" Type="http://schemas.openxmlformats.org/officeDocument/2006/relationships/slideLayout" Target="../slideLayouts/slideLayout17.xml"/></Relationships>
</file>

<file path=ppt/slides/_rels/slide65.xml.rels><?xml version="1.0" encoding="UTF-8" standalone="yes"?>
<Relationships xmlns="http://schemas.openxmlformats.org/package/2006/relationships"><Relationship Id="rId2" Type="http://schemas.openxmlformats.org/officeDocument/2006/relationships/chart" Target="../charts/chart101.xml"/><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8" Type="http://schemas.openxmlformats.org/officeDocument/2006/relationships/chart" Target="../charts/chart103.xml"/><Relationship Id="rId3" Type="http://schemas.openxmlformats.org/officeDocument/2006/relationships/image" Target="../media/image15.png"/><Relationship Id="rId7" Type="http://schemas.openxmlformats.org/officeDocument/2006/relationships/chart" Target="../charts/chart102.xml"/><Relationship Id="rId2" Type="http://schemas.openxmlformats.org/officeDocument/2006/relationships/image" Target="../media/image9.png"/><Relationship Id="rId1" Type="http://schemas.openxmlformats.org/officeDocument/2006/relationships/slideLayout" Target="../slideLayouts/slideLayout124.xml"/><Relationship Id="rId6" Type="http://schemas.microsoft.com/office/2007/relationships/hdphoto" Target="../media/hdphoto3.wdp"/><Relationship Id="rId5" Type="http://schemas.openxmlformats.org/officeDocument/2006/relationships/image" Target="../media/image13.png"/><Relationship Id="rId4"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6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9.xml"/><Relationship Id="rId5" Type="http://schemas.openxmlformats.org/officeDocument/2006/relationships/image" Target="../media/image10.png"/><Relationship Id="rId4" Type="http://schemas.microsoft.com/office/2007/relationships/hdphoto" Target="../media/hdphoto2.wdp"/></Relationships>
</file>

<file path=ppt/slides/_rels/slide69.xml.rels><?xml version="1.0" encoding="UTF-8" standalone="yes"?>
<Relationships xmlns="http://schemas.openxmlformats.org/package/2006/relationships"><Relationship Id="rId2" Type="http://schemas.openxmlformats.org/officeDocument/2006/relationships/chart" Target="../charts/chart104.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0.xml.rels><?xml version="1.0" encoding="UTF-8" standalone="yes"?>
<Relationships xmlns="http://schemas.openxmlformats.org/package/2006/relationships"><Relationship Id="rId2" Type="http://schemas.openxmlformats.org/officeDocument/2006/relationships/chart" Target="../charts/chart105.xml"/><Relationship Id="rId1" Type="http://schemas.openxmlformats.org/officeDocument/2006/relationships/slideLayout" Target="../slideLayouts/slideLayout17.xml"/></Relationships>
</file>

<file path=ppt/slides/_rels/slide71.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chart" Target="../charts/chart106.xml"/><Relationship Id="rId1" Type="http://schemas.openxmlformats.org/officeDocument/2006/relationships/slideLayout" Target="../slideLayouts/slideLayout17.xml"/></Relationships>
</file>

<file path=ppt/slides/_rels/slide72.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chart" Target="../charts/chart108.xml"/><Relationship Id="rId1" Type="http://schemas.openxmlformats.org/officeDocument/2006/relationships/slideLayout" Target="../slideLayouts/slideLayout17.xml"/></Relationships>
</file>

<file path=ppt/slides/_rels/slide73.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chart" Target="../charts/chart110.xml"/><Relationship Id="rId1" Type="http://schemas.openxmlformats.org/officeDocument/2006/relationships/slideLayout" Target="../slideLayouts/slideLayout17.xml"/></Relationships>
</file>

<file path=ppt/slides/_rels/slide74.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chart" Target="../charts/chart112.xml"/><Relationship Id="rId1" Type="http://schemas.openxmlformats.org/officeDocument/2006/relationships/slideLayout" Target="../slideLayouts/slideLayout17.xml"/></Relationships>
</file>

<file path=ppt/slides/_rels/slide75.xml.rels><?xml version="1.0" encoding="UTF-8" standalone="yes"?>
<Relationships xmlns="http://schemas.openxmlformats.org/package/2006/relationships"><Relationship Id="rId2" Type="http://schemas.openxmlformats.org/officeDocument/2006/relationships/chart" Target="../charts/chart114.xml"/><Relationship Id="rId1" Type="http://schemas.openxmlformats.org/officeDocument/2006/relationships/slideLayout" Target="../slideLayouts/slideLayout17.xml"/></Relationships>
</file>

<file path=ppt/slides/_rels/slide76.xml.rels><?xml version="1.0" encoding="UTF-8" standalone="yes"?>
<Relationships xmlns="http://schemas.openxmlformats.org/package/2006/relationships"><Relationship Id="rId2" Type="http://schemas.openxmlformats.org/officeDocument/2006/relationships/chart" Target="../charts/chart115.xml"/><Relationship Id="rId1" Type="http://schemas.openxmlformats.org/officeDocument/2006/relationships/slideLayout" Target="../slideLayouts/slideLayout17.xml"/></Relationships>
</file>

<file path=ppt/slides/_rels/slide77.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chart" Target="../charts/chart116.xml"/><Relationship Id="rId1" Type="http://schemas.openxmlformats.org/officeDocument/2006/relationships/slideLayout" Target="../slideLayouts/slideLayout17.xml"/></Relationships>
</file>

<file path=ppt/slides/_rels/slide78.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chart" Target="../charts/chart118.xml"/><Relationship Id="rId1" Type="http://schemas.openxmlformats.org/officeDocument/2006/relationships/slideLayout" Target="../slideLayouts/slideLayout17.xml"/></Relationships>
</file>

<file path=ppt/slides/_rels/slide79.xml.rels><?xml version="1.0" encoding="UTF-8" standalone="yes"?>
<Relationships xmlns="http://schemas.openxmlformats.org/package/2006/relationships"><Relationship Id="rId2" Type="http://schemas.openxmlformats.org/officeDocument/2006/relationships/chart" Target="../charts/chart120.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62.xml"/><Relationship Id="rId6" Type="http://schemas.microsoft.com/office/2007/relationships/hdphoto" Target="../media/hdphoto1.wdp"/><Relationship Id="rId5" Type="http://schemas.openxmlformats.org/officeDocument/2006/relationships/image" Target="../media/image12.png"/><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chart" Target="../charts/chart121.xml"/><Relationship Id="rId1" Type="http://schemas.openxmlformats.org/officeDocument/2006/relationships/slideLayout" Target="../slideLayouts/slideLayout17.xml"/></Relationships>
</file>

<file path=ppt/slides/_rels/slide81.xml.rels><?xml version="1.0" encoding="UTF-8" standalone="yes"?>
<Relationships xmlns="http://schemas.openxmlformats.org/package/2006/relationships"><Relationship Id="rId2" Type="http://schemas.openxmlformats.org/officeDocument/2006/relationships/chart" Target="../charts/chart122.xml"/><Relationship Id="rId1" Type="http://schemas.openxmlformats.org/officeDocument/2006/relationships/slideLayout" Target="../slideLayouts/slideLayout17.xml"/></Relationships>
</file>

<file path=ppt/slides/_rels/slide82.xml.rels><?xml version="1.0" encoding="UTF-8" standalone="yes"?>
<Relationships xmlns="http://schemas.openxmlformats.org/package/2006/relationships"><Relationship Id="rId2" Type="http://schemas.openxmlformats.org/officeDocument/2006/relationships/chart" Target="../charts/chart123.xml"/><Relationship Id="rId1" Type="http://schemas.openxmlformats.org/officeDocument/2006/relationships/slideLayout" Target="../slideLayouts/slideLayout1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8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9.xml"/><Relationship Id="rId5" Type="http://schemas.openxmlformats.org/officeDocument/2006/relationships/image" Target="../media/image10.png"/><Relationship Id="rId4" Type="http://schemas.microsoft.com/office/2007/relationships/hdphoto" Target="../media/hdphoto2.wdp"/></Relationships>
</file>

<file path=ppt/slides/_rels/slide85.xml.rels><?xml version="1.0" encoding="UTF-8" standalone="yes"?>
<Relationships xmlns="http://schemas.openxmlformats.org/package/2006/relationships"><Relationship Id="rId2" Type="http://schemas.openxmlformats.org/officeDocument/2006/relationships/chart" Target="../charts/chart124.xml"/><Relationship Id="rId1" Type="http://schemas.openxmlformats.org/officeDocument/2006/relationships/slideLayout" Target="../slideLayouts/slideLayout17.xml"/></Relationships>
</file>

<file path=ppt/slides/_rels/slide86.xml.rels><?xml version="1.0" encoding="UTF-8" standalone="yes"?>
<Relationships xmlns="http://schemas.openxmlformats.org/package/2006/relationships"><Relationship Id="rId2" Type="http://schemas.openxmlformats.org/officeDocument/2006/relationships/chart" Target="../charts/chart125.xml"/><Relationship Id="rId1" Type="http://schemas.openxmlformats.org/officeDocument/2006/relationships/slideLayout" Target="../slideLayouts/slideLayout17.xml"/></Relationships>
</file>

<file path=ppt/slides/_rels/slide8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26.xml"/><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xml"/><Relationship Id="rId1" Type="http://schemas.openxmlformats.org/officeDocument/2006/relationships/slideLayout" Target="../slideLayouts/slideLayout17.xml"/><Relationship Id="rId4" Type="http://schemas.openxmlformats.org/officeDocument/2006/relationships/image" Target="../media/image16.png"/></Relationships>
</file>

<file path=ppt/slides/_rels/slide8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0.xml"/><Relationship Id="rId5" Type="http://schemas.openxmlformats.org/officeDocument/2006/relationships/image" Target="../media/image10.png"/><Relationship Id="rId4" Type="http://schemas.microsoft.com/office/2007/relationships/hdphoto" Target="../media/hdphoto2.wdp"/></Relationships>
</file>

<file path=ppt/slides/_rels/slide9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7.xml"/></Relationships>
</file>

<file path=ppt/slides/_rels/slide91.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chart" Target="../charts/chart128.xml"/><Relationship Id="rId1" Type="http://schemas.openxmlformats.org/officeDocument/2006/relationships/slideLayout" Target="../slideLayouts/slideLayout17.xml"/></Relationships>
</file>

<file path=ppt/slides/_rels/slide92.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chart" Target="../charts/chart130.xml"/><Relationship Id="rId1"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chart" Target="../charts/chart132.xml"/><Relationship Id="rId1" Type="http://schemas.openxmlformats.org/officeDocument/2006/relationships/slideLayout" Target="../slideLayouts/slideLayout17.xml"/></Relationships>
</file>

<file path=ppt/slides/_rels/slide94.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chart" Target="../charts/chart134.xml"/><Relationship Id="rId1" Type="http://schemas.openxmlformats.org/officeDocument/2006/relationships/slideLayout" Target="../slideLayouts/slideLayout17.xml"/></Relationships>
</file>

<file path=ppt/slides/_rels/slide95.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chart" Target="../charts/chart136.xml"/><Relationship Id="rId1" Type="http://schemas.openxmlformats.org/officeDocument/2006/relationships/slideLayout" Target="../slideLayouts/slideLayout1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97.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image" Target="../media/image16.png"/><Relationship Id="rId1" Type="http://schemas.openxmlformats.org/officeDocument/2006/relationships/slideLayout" Target="../slideLayouts/slideLayout17.xml"/></Relationships>
</file>

<file path=ppt/slides/_rels/slide98.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image" Target="../media/image16.png"/><Relationship Id="rId1" Type="http://schemas.openxmlformats.org/officeDocument/2006/relationships/slideLayout" Target="../slideLayouts/slideLayout17.xml"/></Relationships>
</file>

<file path=ppt/slides/_rels/slide9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chart" Target="../charts/chart140.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m 2" descr="Desenho preto e branco&#10;&#10;Descrição gerada automaticamente com confiança baixa">
            <a:extLst>
              <a:ext uri="{FF2B5EF4-FFF2-40B4-BE49-F238E27FC236}">
                <a16:creationId xmlns:a16="http://schemas.microsoft.com/office/drawing/2014/main" xmlns="" id="{6D68CD17-ED2A-F644-BDFD-4F0C466533A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1"/>
            <a:ext cx="12192000" cy="6858000"/>
          </a:xfrm>
          <a:prstGeom prst="rect">
            <a:avLst/>
          </a:prstGeom>
        </p:spPr>
      </p:pic>
      <p:sp>
        <p:nvSpPr>
          <p:cNvPr id="9" name="Retângulo 8">
            <a:extLst>
              <a:ext uri="{FF2B5EF4-FFF2-40B4-BE49-F238E27FC236}">
                <a16:creationId xmlns:a16="http://schemas.microsoft.com/office/drawing/2014/main" xmlns="" id="{46CD01DB-53E8-74A6-A614-F9A99F97CCA9}"/>
              </a:ext>
            </a:extLst>
          </p:cNvPr>
          <p:cNvSpPr/>
          <p:nvPr/>
        </p:nvSpPr>
        <p:spPr>
          <a:xfrm>
            <a:off x="0" y="0"/>
            <a:ext cx="12192000" cy="6858000"/>
          </a:xfrm>
          <a:prstGeom prst="rect">
            <a:avLst/>
          </a:prstGeom>
          <a:solidFill>
            <a:srgbClr val="374B6B">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4" name="Retângulo 3"/>
          <p:cNvSpPr/>
          <p:nvPr/>
        </p:nvSpPr>
        <p:spPr>
          <a:xfrm>
            <a:off x="446810" y="2643188"/>
            <a:ext cx="2570179" cy="6715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11" name="Conector reto 10">
            <a:extLst>
              <a:ext uri="{FF2B5EF4-FFF2-40B4-BE49-F238E27FC236}">
                <a16:creationId xmlns:a16="http://schemas.microsoft.com/office/drawing/2014/main" xmlns="" id="{16E23CF6-05CC-61E7-B316-2E5DD2744F33}"/>
              </a:ext>
            </a:extLst>
          </p:cNvPr>
          <p:cNvCxnSpPr>
            <a:cxnSpLocks/>
          </p:cNvCxnSpPr>
          <p:nvPr/>
        </p:nvCxnSpPr>
        <p:spPr>
          <a:xfrm>
            <a:off x="446810" y="4790209"/>
            <a:ext cx="5969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CaixaDeTexto 11">
            <a:extLst>
              <a:ext uri="{FF2B5EF4-FFF2-40B4-BE49-F238E27FC236}">
                <a16:creationId xmlns:a16="http://schemas.microsoft.com/office/drawing/2014/main" xmlns="" id="{9D8B5FCE-1B54-DC25-6B6C-BD346D13991F}"/>
              </a:ext>
            </a:extLst>
          </p:cNvPr>
          <p:cNvSpPr txBox="1"/>
          <p:nvPr/>
        </p:nvSpPr>
        <p:spPr>
          <a:xfrm>
            <a:off x="423009" y="4905166"/>
            <a:ext cx="8295797" cy="584775"/>
          </a:xfrm>
          <a:prstGeom prst="rect">
            <a:avLst/>
          </a:prstGeom>
          <a:noFill/>
        </p:spPr>
        <p:txBody>
          <a:bodyPr wrap="none" rtlCol="0">
            <a:spAutoFit/>
          </a:bodyPr>
          <a:lstStyle/>
          <a:p>
            <a:r>
              <a:rPr lang="pt-BR" sz="1600" dirty="0">
                <a:solidFill>
                  <a:schemeClr val="bg1"/>
                </a:solidFill>
                <a:latin typeface="Segoe UI" panose="020B0502040204020203" pitchFamily="34" charset="0"/>
                <a:ea typeface="Ebrima" panose="02000000000000000000" pitchFamily="2" charset="0"/>
                <a:cs typeface="Segoe UI" panose="020B0502040204020203" pitchFamily="34" charset="0"/>
              </a:rPr>
              <a:t>Elaborado para Associação Brasileira das Entidades dos Mercados Financeiro e de Capitais</a:t>
            </a:r>
          </a:p>
          <a:p>
            <a:r>
              <a:rPr lang="pt-BR" sz="1600" dirty="0">
                <a:solidFill>
                  <a:schemeClr val="bg1"/>
                </a:solidFill>
                <a:latin typeface="Segoe UI" panose="020B0502040204020203" pitchFamily="34" charset="0"/>
                <a:ea typeface="Ebrima" panose="02000000000000000000" pitchFamily="2" charset="0"/>
                <a:cs typeface="Segoe UI" panose="020B0502040204020203" pitchFamily="34" charset="0"/>
              </a:rPr>
              <a:t>Atualizado em Dezembro de 2025</a:t>
            </a:r>
          </a:p>
        </p:txBody>
      </p:sp>
      <p:pic>
        <p:nvPicPr>
          <p:cNvPr id="13" name="Gráfico 12">
            <a:extLst>
              <a:ext uri="{FF2B5EF4-FFF2-40B4-BE49-F238E27FC236}">
                <a16:creationId xmlns:a16="http://schemas.microsoft.com/office/drawing/2014/main" xmlns="" id="{C8BCB05B-9898-007B-C3C6-1277A9A56E19}"/>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xmlns="" r:embed="rId4"/>
              </a:ext>
            </a:extLst>
          </a:blip>
          <a:stretch>
            <a:fillRect/>
          </a:stretch>
        </p:blipFill>
        <p:spPr>
          <a:xfrm>
            <a:off x="520701" y="5851031"/>
            <a:ext cx="1981200" cy="594361"/>
          </a:xfrm>
          <a:prstGeom prst="rect">
            <a:avLst/>
          </a:prstGeom>
        </p:spPr>
      </p:pic>
      <p:pic>
        <p:nvPicPr>
          <p:cNvPr id="14" name="Imagem 13">
            <a:extLst>
              <a:ext uri="{FF2B5EF4-FFF2-40B4-BE49-F238E27FC236}">
                <a16:creationId xmlns:a16="http://schemas.microsoft.com/office/drawing/2014/main" xmlns="" id="{5511007F-43FF-7271-E7A2-A9B1CB9EDED9}"/>
              </a:ext>
            </a:extLst>
          </p:cNvPr>
          <p:cNvPicPr>
            <a:picLocks noChangeAspect="1"/>
          </p:cNvPicPr>
          <p:nvPr/>
        </p:nvPicPr>
        <p:blipFill>
          <a:blip r:embed="rId5"/>
          <a:stretch>
            <a:fillRect/>
          </a:stretch>
        </p:blipFill>
        <p:spPr>
          <a:xfrm>
            <a:off x="2658442" y="5848714"/>
            <a:ext cx="1115665" cy="548688"/>
          </a:xfrm>
          <a:prstGeom prst="rect">
            <a:avLst/>
          </a:prstGeom>
        </p:spPr>
      </p:pic>
      <p:sp>
        <p:nvSpPr>
          <p:cNvPr id="15" name="CaixaDeTexto 14">
            <a:extLst>
              <a:ext uri="{FF2B5EF4-FFF2-40B4-BE49-F238E27FC236}">
                <a16:creationId xmlns:a16="http://schemas.microsoft.com/office/drawing/2014/main" xmlns="" id="{725A468F-527C-6CE1-E29E-66C64942064E}"/>
              </a:ext>
            </a:extLst>
          </p:cNvPr>
          <p:cNvSpPr txBox="1"/>
          <p:nvPr/>
        </p:nvSpPr>
        <p:spPr>
          <a:xfrm>
            <a:off x="423009" y="2505670"/>
            <a:ext cx="2593980" cy="923330"/>
          </a:xfrm>
          <a:prstGeom prst="rect">
            <a:avLst/>
          </a:prstGeom>
          <a:noFill/>
        </p:spPr>
        <p:txBody>
          <a:bodyPr wrap="none" rtlCol="0">
            <a:spAutoFit/>
          </a:bodyPr>
          <a:lstStyle/>
          <a:p>
            <a:r>
              <a:rPr lang="pt-BR" sz="5400" b="1" dirty="0">
                <a:solidFill>
                  <a:srgbClr val="0070C0"/>
                </a:solidFill>
                <a:latin typeface="Segoe UI" panose="020B0502040204020203" pitchFamily="34" charset="0"/>
                <a:ea typeface="Ebrima" panose="02000000000000000000" pitchFamily="2" charset="0"/>
                <a:cs typeface="Segoe UI" panose="020B0502040204020203" pitchFamily="34" charset="0"/>
              </a:rPr>
              <a:t>RAIO-X</a:t>
            </a:r>
          </a:p>
        </p:txBody>
      </p:sp>
      <p:sp>
        <p:nvSpPr>
          <p:cNvPr id="5" name="Retângulo 4"/>
          <p:cNvSpPr/>
          <p:nvPr/>
        </p:nvSpPr>
        <p:spPr>
          <a:xfrm>
            <a:off x="842962" y="3343276"/>
            <a:ext cx="7058025" cy="7267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CaixaDeTexto 15">
            <a:extLst>
              <a:ext uri="{FF2B5EF4-FFF2-40B4-BE49-F238E27FC236}">
                <a16:creationId xmlns:a16="http://schemas.microsoft.com/office/drawing/2014/main" xmlns="" id="{725A468F-527C-6CE1-E29E-66C64942064E}"/>
              </a:ext>
            </a:extLst>
          </p:cNvPr>
          <p:cNvSpPr txBox="1"/>
          <p:nvPr/>
        </p:nvSpPr>
        <p:spPr>
          <a:xfrm>
            <a:off x="745260" y="3234414"/>
            <a:ext cx="7292381" cy="923330"/>
          </a:xfrm>
          <a:prstGeom prst="rect">
            <a:avLst/>
          </a:prstGeom>
          <a:noFill/>
        </p:spPr>
        <p:txBody>
          <a:bodyPr wrap="none" rtlCol="0">
            <a:spAutoFit/>
          </a:bodyPr>
          <a:lstStyle/>
          <a:p>
            <a:r>
              <a:rPr lang="pt-BR" sz="5400" b="1" dirty="0">
                <a:solidFill>
                  <a:srgbClr val="0070C0"/>
                </a:solidFill>
                <a:latin typeface="Segoe UI" panose="020B0502040204020203" pitchFamily="34" charset="0"/>
                <a:ea typeface="Ebrima" panose="02000000000000000000" pitchFamily="2" charset="0"/>
                <a:cs typeface="Segoe UI" panose="020B0502040204020203" pitchFamily="34" charset="0"/>
              </a:rPr>
              <a:t>DO INVESTIDOR 2025</a:t>
            </a:r>
          </a:p>
        </p:txBody>
      </p:sp>
    </p:spTree>
    <p:extLst>
      <p:ext uri="{BB962C8B-B14F-4D97-AF65-F5344CB8AC3E}">
        <p14:creationId xmlns:p14="http://schemas.microsoft.com/office/powerpoint/2010/main" val="214059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 name="Forma Livre: Forma 75">
            <a:extLst>
              <a:ext uri="{FF2B5EF4-FFF2-40B4-BE49-F238E27FC236}">
                <a16:creationId xmlns:a16="http://schemas.microsoft.com/office/drawing/2014/main" xmlns="" id="{1C92F862-1CDD-603C-B7BA-71621B8F3336}"/>
              </a:ext>
            </a:extLst>
          </p:cNvPr>
          <p:cNvSpPr/>
          <p:nvPr/>
        </p:nvSpPr>
        <p:spPr>
          <a:xfrm flipH="1">
            <a:off x="7014443" y="2167467"/>
            <a:ext cx="3818466" cy="775474"/>
          </a:xfrm>
          <a:custGeom>
            <a:avLst/>
            <a:gdLst>
              <a:gd name="connsiteX0" fmla="*/ 2599266 w 3818466"/>
              <a:gd name="connsiteY0" fmla="*/ 0 h 1066800"/>
              <a:gd name="connsiteX1" fmla="*/ 0 w 3818466"/>
              <a:gd name="connsiteY1" fmla="*/ 0 h 1066800"/>
              <a:gd name="connsiteX2" fmla="*/ 0 w 3818466"/>
              <a:gd name="connsiteY2" fmla="*/ 1066800 h 1066800"/>
              <a:gd name="connsiteX3" fmla="*/ 3818466 w 3818466"/>
              <a:gd name="connsiteY3" fmla="*/ 1066800 h 1066800"/>
            </a:gdLst>
            <a:ahLst/>
            <a:cxnLst>
              <a:cxn ang="0">
                <a:pos x="connsiteX0" y="connsiteY0"/>
              </a:cxn>
              <a:cxn ang="0">
                <a:pos x="connsiteX1" y="connsiteY1"/>
              </a:cxn>
              <a:cxn ang="0">
                <a:pos x="connsiteX2" y="connsiteY2"/>
              </a:cxn>
              <a:cxn ang="0">
                <a:pos x="connsiteX3" y="connsiteY3"/>
              </a:cxn>
            </a:cxnLst>
            <a:rect l="l" t="t" r="r" b="b"/>
            <a:pathLst>
              <a:path w="3818466" h="1066800">
                <a:moveTo>
                  <a:pt x="2599266" y="0"/>
                </a:moveTo>
                <a:lnTo>
                  <a:pt x="0" y="0"/>
                </a:lnTo>
                <a:lnTo>
                  <a:pt x="0" y="1066800"/>
                </a:lnTo>
                <a:lnTo>
                  <a:pt x="3818466" y="1066800"/>
                </a:lnTo>
              </a:path>
            </a:pathLst>
          </a:custGeom>
          <a:noFill/>
          <a:ln>
            <a:solidFill>
              <a:srgbClr val="71A4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6" name="Forma Livre: Forma 15">
            <a:extLst>
              <a:ext uri="{FF2B5EF4-FFF2-40B4-BE49-F238E27FC236}">
                <a16:creationId xmlns:a16="http://schemas.microsoft.com/office/drawing/2014/main" xmlns="" id="{6C58E89C-BC37-A648-ECD2-7ADF279FDECA}"/>
              </a:ext>
            </a:extLst>
          </p:cNvPr>
          <p:cNvSpPr/>
          <p:nvPr/>
        </p:nvSpPr>
        <p:spPr>
          <a:xfrm>
            <a:off x="859367" y="2167467"/>
            <a:ext cx="3818466" cy="775474"/>
          </a:xfrm>
          <a:custGeom>
            <a:avLst/>
            <a:gdLst>
              <a:gd name="connsiteX0" fmla="*/ 2599266 w 3818466"/>
              <a:gd name="connsiteY0" fmla="*/ 0 h 1066800"/>
              <a:gd name="connsiteX1" fmla="*/ 0 w 3818466"/>
              <a:gd name="connsiteY1" fmla="*/ 0 h 1066800"/>
              <a:gd name="connsiteX2" fmla="*/ 0 w 3818466"/>
              <a:gd name="connsiteY2" fmla="*/ 1066800 h 1066800"/>
              <a:gd name="connsiteX3" fmla="*/ 3818466 w 3818466"/>
              <a:gd name="connsiteY3" fmla="*/ 1066800 h 1066800"/>
            </a:gdLst>
            <a:ahLst/>
            <a:cxnLst>
              <a:cxn ang="0">
                <a:pos x="connsiteX0" y="connsiteY0"/>
              </a:cxn>
              <a:cxn ang="0">
                <a:pos x="connsiteX1" y="connsiteY1"/>
              </a:cxn>
              <a:cxn ang="0">
                <a:pos x="connsiteX2" y="connsiteY2"/>
              </a:cxn>
              <a:cxn ang="0">
                <a:pos x="connsiteX3" y="connsiteY3"/>
              </a:cxn>
            </a:cxnLst>
            <a:rect l="l" t="t" r="r" b="b"/>
            <a:pathLst>
              <a:path w="3818466" h="1066800">
                <a:moveTo>
                  <a:pt x="2599266" y="0"/>
                </a:moveTo>
                <a:lnTo>
                  <a:pt x="0" y="0"/>
                </a:lnTo>
                <a:lnTo>
                  <a:pt x="0" y="1066800"/>
                </a:lnTo>
                <a:lnTo>
                  <a:pt x="3818466" y="1066800"/>
                </a:lnTo>
              </a:path>
            </a:pathLst>
          </a:custGeom>
          <a:noFill/>
          <a:ln>
            <a:solidFill>
              <a:srgbClr val="71A4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 name="Retângulo 3">
            <a:extLst>
              <a:ext uri="{FF2B5EF4-FFF2-40B4-BE49-F238E27FC236}">
                <a16:creationId xmlns:a16="http://schemas.microsoft.com/office/drawing/2014/main" xmlns="" id="{2A59B993-A9DD-5C7C-C926-0022BB4DBCAF}"/>
              </a:ext>
            </a:extLst>
          </p:cNvPr>
          <p:cNvSpPr/>
          <p:nvPr/>
        </p:nvSpPr>
        <p:spPr>
          <a:xfrm>
            <a:off x="0" y="1164396"/>
            <a:ext cx="12192000" cy="496059"/>
          </a:xfrm>
          <a:prstGeom prst="rect">
            <a:avLst/>
          </a:prstGeom>
          <a:solidFill>
            <a:srgbClr val="C2D2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 name="Forma Livre: Forma 5">
            <a:extLst>
              <a:ext uri="{FF2B5EF4-FFF2-40B4-BE49-F238E27FC236}">
                <a16:creationId xmlns:a16="http://schemas.microsoft.com/office/drawing/2014/main" xmlns="" id="{84DF6DAD-2C86-6E80-F02C-7EC3206A5418}"/>
              </a:ext>
            </a:extLst>
          </p:cNvPr>
          <p:cNvSpPr/>
          <p:nvPr/>
        </p:nvSpPr>
        <p:spPr>
          <a:xfrm rot="5400000">
            <a:off x="5992440" y="1761355"/>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7" name="Retângulo: Cantos Arredondados 6">
            <a:extLst>
              <a:ext uri="{FF2B5EF4-FFF2-40B4-BE49-F238E27FC236}">
                <a16:creationId xmlns:a16="http://schemas.microsoft.com/office/drawing/2014/main" xmlns="" id="{7585E945-C5DE-26B5-FE5E-583D2DBDD4E3}"/>
              </a:ext>
            </a:extLst>
          </p:cNvPr>
          <p:cNvSpPr/>
          <p:nvPr/>
        </p:nvSpPr>
        <p:spPr>
          <a:xfrm>
            <a:off x="4943903" y="2022092"/>
            <a:ext cx="2304194" cy="333144"/>
          </a:xfrm>
          <a:prstGeom prst="roundRect">
            <a:avLst>
              <a:gd name="adj" fmla="val 50000"/>
            </a:avLst>
          </a:prstGeom>
          <a:solidFill>
            <a:schemeClr val="tx1">
              <a:lumMod val="75000"/>
              <a:lumOff val="25000"/>
            </a:schemeClr>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4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POSSUI RENDA?</a:t>
            </a: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8" name="Forma Livre: Forma 7">
            <a:extLst>
              <a:ext uri="{FF2B5EF4-FFF2-40B4-BE49-F238E27FC236}">
                <a16:creationId xmlns:a16="http://schemas.microsoft.com/office/drawing/2014/main" xmlns="" id="{98B7A6F4-9C36-8005-DF7D-5241A9556196}"/>
              </a:ext>
            </a:extLst>
          </p:cNvPr>
          <p:cNvSpPr/>
          <p:nvPr/>
        </p:nvSpPr>
        <p:spPr>
          <a:xfrm rot="10800000">
            <a:off x="4679065" y="20988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9" name="Forma Livre: Forma 8">
            <a:extLst>
              <a:ext uri="{FF2B5EF4-FFF2-40B4-BE49-F238E27FC236}">
                <a16:creationId xmlns:a16="http://schemas.microsoft.com/office/drawing/2014/main" xmlns="" id="{DA78FB6C-F471-A9DB-A2A0-88B5E2D8DF96}"/>
              </a:ext>
            </a:extLst>
          </p:cNvPr>
          <p:cNvSpPr/>
          <p:nvPr/>
        </p:nvSpPr>
        <p:spPr>
          <a:xfrm rot="10800000" flipH="1">
            <a:off x="7305815" y="20988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11" name="CaixaDeTexto 10">
            <a:extLst>
              <a:ext uri="{FF2B5EF4-FFF2-40B4-BE49-F238E27FC236}">
                <a16:creationId xmlns:a16="http://schemas.microsoft.com/office/drawing/2014/main" xmlns="" id="{C11C9B8F-A43C-2CDA-53E9-1C2743DC3C4B}"/>
              </a:ext>
            </a:extLst>
          </p:cNvPr>
          <p:cNvSpPr txBox="1"/>
          <p:nvPr/>
        </p:nvSpPr>
        <p:spPr>
          <a:xfrm>
            <a:off x="4156894" y="2050163"/>
            <a:ext cx="522171" cy="276999"/>
          </a:xfrm>
          <a:prstGeom prst="rect">
            <a:avLst/>
          </a:prstGeom>
          <a:noFill/>
        </p:spPr>
        <p:txBody>
          <a:bodyPr wrap="square" anchor="ctr">
            <a:spAutoFit/>
          </a:bodyPr>
          <a:lstStyle/>
          <a:p>
            <a:pPr algn="ctr"/>
            <a:r>
              <a:rPr kumimoji="0" lang="pt-BR" sz="1200" b="1" i="0" u="none" strike="noStrike" kern="0" cap="none" spc="0" normalizeH="0" baseline="0" noProof="0" dirty="0">
                <a:ln>
                  <a:noFill/>
                </a:ln>
                <a:solidFill>
                  <a:srgbClr val="71A4DA"/>
                </a:solidFill>
                <a:effectLst/>
                <a:uLnTx/>
                <a:uFillTx/>
                <a:latin typeface="Lato" panose="020F0502020204030203" pitchFamily="34" charset="0"/>
                <a:ea typeface="Lato" panose="020F0502020204030203" pitchFamily="34" charset="0"/>
                <a:cs typeface="Lato" panose="020F0502020204030203" pitchFamily="34" charset="0"/>
                <a:sym typeface="Calibri"/>
              </a:rPr>
              <a:t>SIM</a:t>
            </a:r>
            <a:endParaRPr lang="pt-BR" sz="1200" dirty="0">
              <a:solidFill>
                <a:srgbClr val="71A4DA"/>
              </a:solidFill>
            </a:endParaRPr>
          </a:p>
        </p:txBody>
      </p:sp>
      <p:sp>
        <p:nvSpPr>
          <p:cNvPr id="12" name="CaixaDeTexto 11">
            <a:extLst>
              <a:ext uri="{FF2B5EF4-FFF2-40B4-BE49-F238E27FC236}">
                <a16:creationId xmlns:a16="http://schemas.microsoft.com/office/drawing/2014/main" xmlns="" id="{E9868291-8C3C-8C3A-48D5-2EE8AB0B87D6}"/>
              </a:ext>
            </a:extLst>
          </p:cNvPr>
          <p:cNvSpPr txBox="1"/>
          <p:nvPr/>
        </p:nvSpPr>
        <p:spPr>
          <a:xfrm>
            <a:off x="7486826" y="1957830"/>
            <a:ext cx="574388" cy="461665"/>
          </a:xfrm>
          <a:prstGeom prst="rect">
            <a:avLst/>
          </a:prstGeom>
          <a:noFill/>
        </p:spPr>
        <p:txBody>
          <a:bodyPr wrap="square" anchor="ctr">
            <a:spAutoFit/>
          </a:bodyPr>
          <a:lstStyle/>
          <a:p>
            <a:pPr algn="ctr"/>
            <a:r>
              <a:rPr kumimoji="0" lang="pt-BR" sz="1200" b="1" i="0" u="none" strike="noStrike" kern="0" cap="none" spc="0" normalizeH="0" baseline="0" noProof="0" dirty="0">
                <a:ln>
                  <a:noFill/>
                </a:ln>
                <a:solidFill>
                  <a:srgbClr val="71A4DA"/>
                </a:solidFill>
                <a:effectLst/>
                <a:uLnTx/>
                <a:uFillTx/>
                <a:latin typeface="Lato" panose="020F0502020204030203" pitchFamily="34" charset="0"/>
                <a:ea typeface="Lato" panose="020F0502020204030203" pitchFamily="34" charset="0"/>
                <a:cs typeface="Lato" panose="020F0502020204030203" pitchFamily="34" charset="0"/>
                <a:sym typeface="Calibri"/>
              </a:rPr>
              <a:t>NÃO</a:t>
            </a:r>
            <a:endParaRPr lang="pt-BR" sz="1200" dirty="0">
              <a:solidFill>
                <a:srgbClr val="71A4DA"/>
              </a:solidFill>
            </a:endParaRPr>
          </a:p>
        </p:txBody>
      </p:sp>
      <p:sp>
        <p:nvSpPr>
          <p:cNvPr id="13" name="CaixaDeTexto 12">
            <a:extLst>
              <a:ext uri="{FF2B5EF4-FFF2-40B4-BE49-F238E27FC236}">
                <a16:creationId xmlns:a16="http://schemas.microsoft.com/office/drawing/2014/main" xmlns="" id="{12A3696A-5248-D5A7-604D-8BB70378EFA6}"/>
              </a:ext>
            </a:extLst>
          </p:cNvPr>
          <p:cNvSpPr txBox="1"/>
          <p:nvPr/>
        </p:nvSpPr>
        <p:spPr>
          <a:xfrm>
            <a:off x="3432800" y="2019385"/>
            <a:ext cx="764511" cy="338554"/>
          </a:xfrm>
          <a:prstGeom prst="rect">
            <a:avLst/>
          </a:prstGeom>
          <a:solidFill>
            <a:schemeClr val="bg1"/>
          </a:solidFill>
          <a:ln w="12700">
            <a:solidFill>
              <a:srgbClr val="A2BADE"/>
            </a:solidFill>
          </a:ln>
        </p:spPr>
        <p:txBody>
          <a:bodyPr wrap="square" anchor="ctr">
            <a:spAutoFit/>
          </a:bodyPr>
          <a:lstStyle/>
          <a:p>
            <a:pPr algn="ctr"/>
            <a:r>
              <a:rPr kumimoji="0" lang="pt-BR" sz="1600" b="1" i="0" u="none" strike="noStrike" kern="0" cap="none" spc="0" normalizeH="0" baseline="0" noProof="0" dirty="0">
                <a:ln>
                  <a:noFill/>
                </a:ln>
                <a:solidFill>
                  <a:srgbClr val="404040"/>
                </a:solidFill>
                <a:effectLst/>
                <a:uLnTx/>
                <a:uFillTx/>
                <a:latin typeface="Lato" panose="020F0502020204030203" pitchFamily="34" charset="0"/>
                <a:ea typeface="Lato" panose="020F0502020204030203" pitchFamily="34" charset="0"/>
                <a:cs typeface="Lato" panose="020F0502020204030203" pitchFamily="34" charset="0"/>
                <a:sym typeface="Calibri"/>
              </a:rPr>
              <a:t>84,0</a:t>
            </a:r>
            <a:r>
              <a:rPr kumimoji="0" lang="pt-BR" sz="1200" b="1" i="0" u="none" strike="noStrike" kern="0" cap="none" spc="0" normalizeH="0" baseline="0" noProof="0" dirty="0">
                <a:ln>
                  <a:noFill/>
                </a:ln>
                <a:solidFill>
                  <a:srgbClr val="404040"/>
                </a:solidFill>
                <a:effectLst/>
                <a:uLnTx/>
                <a:uFillTx/>
                <a:latin typeface="Lato" panose="020F0502020204030203" pitchFamily="34" charset="0"/>
                <a:ea typeface="Lato" panose="020F0502020204030203" pitchFamily="34" charset="0"/>
                <a:cs typeface="Lato" panose="020F0502020204030203" pitchFamily="34" charset="0"/>
                <a:sym typeface="Calibri"/>
              </a:rPr>
              <a:t>%</a:t>
            </a:r>
            <a:endParaRPr lang="pt-BR" sz="1600" dirty="0">
              <a:solidFill>
                <a:srgbClr val="404040"/>
              </a:solidFill>
            </a:endParaRPr>
          </a:p>
        </p:txBody>
      </p:sp>
      <p:sp>
        <p:nvSpPr>
          <p:cNvPr id="14" name="CaixaDeTexto 13">
            <a:extLst>
              <a:ext uri="{FF2B5EF4-FFF2-40B4-BE49-F238E27FC236}">
                <a16:creationId xmlns:a16="http://schemas.microsoft.com/office/drawing/2014/main" xmlns="" id="{2E51EFD3-8EA9-C6F6-3F2F-B7038CF824A6}"/>
              </a:ext>
            </a:extLst>
          </p:cNvPr>
          <p:cNvSpPr txBox="1"/>
          <p:nvPr/>
        </p:nvSpPr>
        <p:spPr>
          <a:xfrm>
            <a:off x="8012988" y="2019385"/>
            <a:ext cx="764511" cy="338554"/>
          </a:xfrm>
          <a:prstGeom prst="rect">
            <a:avLst/>
          </a:prstGeom>
          <a:solidFill>
            <a:schemeClr val="bg1"/>
          </a:solidFill>
          <a:ln w="12700">
            <a:solidFill>
              <a:srgbClr val="A2BADE"/>
            </a:solidFill>
          </a:ln>
        </p:spPr>
        <p:txBody>
          <a:bodyPr wrap="square" anchor="ctr">
            <a:spAutoFit/>
          </a:bodyPr>
          <a:lstStyle/>
          <a:p>
            <a:pPr algn="ctr"/>
            <a:r>
              <a:rPr kumimoji="0" lang="pt-BR" sz="1600" b="1" i="0" u="none" strike="noStrike" kern="0" cap="none" spc="0" normalizeH="0" baseline="0" noProof="0" dirty="0">
                <a:ln>
                  <a:noFill/>
                </a:ln>
                <a:solidFill>
                  <a:srgbClr val="404040"/>
                </a:solidFill>
                <a:effectLst/>
                <a:uLnTx/>
                <a:uFillTx/>
                <a:latin typeface="Lato" panose="020F0502020204030203" pitchFamily="34" charset="0"/>
                <a:ea typeface="Lato" panose="020F0502020204030203" pitchFamily="34" charset="0"/>
                <a:cs typeface="Lato" panose="020F0502020204030203" pitchFamily="34" charset="0"/>
                <a:sym typeface="Calibri"/>
              </a:rPr>
              <a:t>16,0</a:t>
            </a:r>
            <a:r>
              <a:rPr kumimoji="0" lang="pt-BR" sz="1200" b="1" i="0" u="none" strike="noStrike" kern="0" cap="none" spc="0" normalizeH="0" baseline="0" noProof="0" dirty="0">
                <a:ln>
                  <a:noFill/>
                </a:ln>
                <a:solidFill>
                  <a:srgbClr val="404040"/>
                </a:solidFill>
                <a:effectLst/>
                <a:uLnTx/>
                <a:uFillTx/>
                <a:latin typeface="Lato" panose="020F0502020204030203" pitchFamily="34" charset="0"/>
                <a:ea typeface="Lato" panose="020F0502020204030203" pitchFamily="34" charset="0"/>
                <a:cs typeface="Lato" panose="020F0502020204030203" pitchFamily="34" charset="0"/>
                <a:sym typeface="Calibri"/>
              </a:rPr>
              <a:t>%</a:t>
            </a:r>
            <a:endParaRPr lang="pt-BR" sz="1600" dirty="0">
              <a:solidFill>
                <a:srgbClr val="404040"/>
              </a:solidFill>
            </a:endParaRPr>
          </a:p>
        </p:txBody>
      </p:sp>
      <p:sp>
        <p:nvSpPr>
          <p:cNvPr id="17" name="Retângulo: Cantos Arredondados 16">
            <a:extLst>
              <a:ext uri="{FF2B5EF4-FFF2-40B4-BE49-F238E27FC236}">
                <a16:creationId xmlns:a16="http://schemas.microsoft.com/office/drawing/2014/main" xmlns="" id="{53B9DFCF-A4DC-9E1C-2707-E09DA264CEA6}"/>
              </a:ext>
            </a:extLst>
          </p:cNvPr>
          <p:cNvSpPr/>
          <p:nvPr/>
        </p:nvSpPr>
        <p:spPr>
          <a:xfrm>
            <a:off x="20360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CLASSE A</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18" name="Forma Livre: Forma 17">
            <a:extLst>
              <a:ext uri="{FF2B5EF4-FFF2-40B4-BE49-F238E27FC236}">
                <a16:creationId xmlns:a16="http://schemas.microsoft.com/office/drawing/2014/main" xmlns="" id="{72005222-8F97-A4C8-25A0-F82FC30F39DC}"/>
              </a:ext>
            </a:extLst>
          </p:cNvPr>
          <p:cNvSpPr/>
          <p:nvPr/>
        </p:nvSpPr>
        <p:spPr>
          <a:xfrm rot="5400000">
            <a:off x="74595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19" name="Retângulo: Cantos Arredondados 18">
            <a:extLst>
              <a:ext uri="{FF2B5EF4-FFF2-40B4-BE49-F238E27FC236}">
                <a16:creationId xmlns:a16="http://schemas.microsoft.com/office/drawing/2014/main" xmlns="" id="{5704E3A0-B7DA-2C92-F9A3-E5905D163E0B}"/>
              </a:ext>
            </a:extLst>
          </p:cNvPr>
          <p:cNvSpPr/>
          <p:nvPr/>
        </p:nvSpPr>
        <p:spPr>
          <a:xfrm>
            <a:off x="203601" y="3415864"/>
            <a:ext cx="1291824" cy="577983"/>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2,7% </a:t>
            </a:r>
          </a:p>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(4,5 MM)</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21" name="Retângulo: Cantos Arredondados 20">
            <a:extLst>
              <a:ext uri="{FF2B5EF4-FFF2-40B4-BE49-F238E27FC236}">
                <a16:creationId xmlns:a16="http://schemas.microsoft.com/office/drawing/2014/main" xmlns="" id="{C039B2BB-AF1B-A9AF-3817-BE040CEE156D}"/>
              </a:ext>
            </a:extLst>
          </p:cNvPr>
          <p:cNvSpPr/>
          <p:nvPr/>
        </p:nvSpPr>
        <p:spPr>
          <a:xfrm>
            <a:off x="203601" y="4110263"/>
            <a:ext cx="1291824" cy="1785712"/>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23" name="Tabela 23">
            <a:extLst>
              <a:ext uri="{FF2B5EF4-FFF2-40B4-BE49-F238E27FC236}">
                <a16:creationId xmlns:a16="http://schemas.microsoft.com/office/drawing/2014/main" xmlns="" id="{31D61177-9246-3F7E-2710-7FA218114DB3}"/>
              </a:ext>
            </a:extLst>
          </p:cNvPr>
          <p:cNvGraphicFramePr>
            <a:graphicFrameLocks noGrp="1"/>
          </p:cNvGraphicFramePr>
          <p:nvPr>
            <p:extLst>
              <p:ext uri="{D42A27DB-BD31-4B8C-83A1-F6EECF244321}">
                <p14:modId xmlns:p14="http://schemas.microsoft.com/office/powerpoint/2010/main" val="1735262519"/>
              </p:ext>
            </p:extLst>
          </p:nvPr>
        </p:nvGraphicFramePr>
        <p:xfrm>
          <a:off x="301877"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25" name="CaixaDeTexto 24">
            <a:extLst>
              <a:ext uri="{FF2B5EF4-FFF2-40B4-BE49-F238E27FC236}">
                <a16:creationId xmlns:a16="http://schemas.microsoft.com/office/drawing/2014/main" xmlns="" id="{F70D9C9C-81EA-5D49-6231-42628EDA1E96}"/>
              </a:ext>
            </a:extLst>
          </p:cNvPr>
          <p:cNvSpPr txBox="1"/>
          <p:nvPr/>
        </p:nvSpPr>
        <p:spPr>
          <a:xfrm>
            <a:off x="224390"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27" name="Retângulo: Cantos Arredondados 26">
            <a:extLst>
              <a:ext uri="{FF2B5EF4-FFF2-40B4-BE49-F238E27FC236}">
                <a16:creationId xmlns:a16="http://schemas.microsoft.com/office/drawing/2014/main" xmlns="" id="{A0268D87-36DF-5CC2-2962-41AF548D41EF}"/>
              </a:ext>
            </a:extLst>
          </p:cNvPr>
          <p:cNvSpPr/>
          <p:nvPr/>
        </p:nvSpPr>
        <p:spPr>
          <a:xfrm>
            <a:off x="1033053" y="4197215"/>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66%</a:t>
            </a:r>
          </a:p>
        </p:txBody>
      </p:sp>
      <p:sp>
        <p:nvSpPr>
          <p:cNvPr id="28" name="CaixaDeTexto 27">
            <a:extLst>
              <a:ext uri="{FF2B5EF4-FFF2-40B4-BE49-F238E27FC236}">
                <a16:creationId xmlns:a16="http://schemas.microsoft.com/office/drawing/2014/main" xmlns="" id="{7764E2A2-0468-6421-3629-4CE1906B7810}"/>
              </a:ext>
            </a:extLst>
          </p:cNvPr>
          <p:cNvSpPr txBox="1"/>
          <p:nvPr/>
        </p:nvSpPr>
        <p:spPr>
          <a:xfrm>
            <a:off x="224390"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1,8%</a:t>
            </a:r>
            <a:endParaRPr lang="pt-BR" sz="1600" dirty="0"/>
          </a:p>
        </p:txBody>
      </p:sp>
      <p:sp>
        <p:nvSpPr>
          <p:cNvPr id="30" name="CaixaDeTexto 29">
            <a:extLst>
              <a:ext uri="{FF2B5EF4-FFF2-40B4-BE49-F238E27FC236}">
                <a16:creationId xmlns:a16="http://schemas.microsoft.com/office/drawing/2014/main" xmlns="" id="{D8EE0FE0-E20A-DE79-0619-4C53501F73B6}"/>
              </a:ext>
            </a:extLst>
          </p:cNvPr>
          <p:cNvSpPr txBox="1"/>
          <p:nvPr/>
        </p:nvSpPr>
        <p:spPr>
          <a:xfrm>
            <a:off x="297543"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solidFill>
                  <a:schemeClr val="bg1"/>
                </a:solidFill>
              </a:rPr>
              <a:t>Só poupança (0,4%)</a:t>
            </a:r>
          </a:p>
          <a:p>
            <a:pPr fontAlgn="auto">
              <a:spcBef>
                <a:spcPts val="0"/>
              </a:spcBef>
              <a:spcAft>
                <a:spcPts val="0"/>
              </a:spcAft>
            </a:pPr>
            <a:r>
              <a:rPr lang="pt-BR" sz="1050" b="1" dirty="0">
                <a:solidFill>
                  <a:schemeClr val="bg1"/>
                </a:solidFill>
              </a:rPr>
              <a:t>Outros (1,4%)</a:t>
            </a:r>
          </a:p>
        </p:txBody>
      </p:sp>
      <p:sp>
        <p:nvSpPr>
          <p:cNvPr id="34" name="CaixaDeTexto 33">
            <a:extLst>
              <a:ext uri="{FF2B5EF4-FFF2-40B4-BE49-F238E27FC236}">
                <a16:creationId xmlns:a16="http://schemas.microsoft.com/office/drawing/2014/main" xmlns="" id="{E8E4740A-81AD-4BFA-AD25-BD771DFD7ADE}"/>
              </a:ext>
            </a:extLst>
          </p:cNvPr>
          <p:cNvSpPr txBox="1"/>
          <p:nvPr/>
        </p:nvSpPr>
        <p:spPr>
          <a:xfrm>
            <a:off x="224390"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35" name="Retângulo: Cantos Arredondados 34">
            <a:extLst>
              <a:ext uri="{FF2B5EF4-FFF2-40B4-BE49-F238E27FC236}">
                <a16:creationId xmlns:a16="http://schemas.microsoft.com/office/drawing/2014/main" xmlns="" id="{74D2D820-345D-9BC1-8B8A-436CC382BD15}"/>
              </a:ext>
            </a:extLst>
          </p:cNvPr>
          <p:cNvSpPr/>
          <p:nvPr/>
        </p:nvSpPr>
        <p:spPr>
          <a:xfrm>
            <a:off x="1033053" y="5264880"/>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34%</a:t>
            </a:r>
          </a:p>
        </p:txBody>
      </p:sp>
      <p:sp>
        <p:nvSpPr>
          <p:cNvPr id="36" name="CaixaDeTexto 35">
            <a:extLst>
              <a:ext uri="{FF2B5EF4-FFF2-40B4-BE49-F238E27FC236}">
                <a16:creationId xmlns:a16="http://schemas.microsoft.com/office/drawing/2014/main" xmlns="" id="{53C11011-9C15-876A-64AA-764390079B56}"/>
              </a:ext>
            </a:extLst>
          </p:cNvPr>
          <p:cNvSpPr txBox="1"/>
          <p:nvPr/>
        </p:nvSpPr>
        <p:spPr>
          <a:xfrm>
            <a:off x="224390"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0,9%</a:t>
            </a:r>
            <a:endParaRPr lang="pt-BR" sz="1600" dirty="0"/>
          </a:p>
        </p:txBody>
      </p:sp>
      <p:sp>
        <p:nvSpPr>
          <p:cNvPr id="37" name="Retângulo: Cantos Arredondados 36">
            <a:extLst>
              <a:ext uri="{FF2B5EF4-FFF2-40B4-BE49-F238E27FC236}">
                <a16:creationId xmlns:a16="http://schemas.microsoft.com/office/drawing/2014/main" xmlns="" id="{BBF41062-A77D-2F8A-74AD-6BE5F49A0E6C}"/>
              </a:ext>
            </a:extLst>
          </p:cNvPr>
          <p:cNvSpPr/>
          <p:nvPr/>
        </p:nvSpPr>
        <p:spPr>
          <a:xfrm>
            <a:off x="164964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CLASSE B</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38" name="Forma Livre: Forma 37">
            <a:extLst>
              <a:ext uri="{FF2B5EF4-FFF2-40B4-BE49-F238E27FC236}">
                <a16:creationId xmlns:a16="http://schemas.microsoft.com/office/drawing/2014/main" xmlns="" id="{33143430-83EB-CE47-5F61-43BDC1AC9ED8}"/>
              </a:ext>
            </a:extLst>
          </p:cNvPr>
          <p:cNvSpPr/>
          <p:nvPr/>
        </p:nvSpPr>
        <p:spPr>
          <a:xfrm rot="5400000">
            <a:off x="219199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9" name="Retângulo: Cantos Arredondados 38">
            <a:extLst>
              <a:ext uri="{FF2B5EF4-FFF2-40B4-BE49-F238E27FC236}">
                <a16:creationId xmlns:a16="http://schemas.microsoft.com/office/drawing/2014/main" xmlns="" id="{AC49F675-47E3-5EA2-7269-79D1F94AE7E2}"/>
              </a:ext>
            </a:extLst>
          </p:cNvPr>
          <p:cNvSpPr/>
          <p:nvPr/>
        </p:nvSpPr>
        <p:spPr>
          <a:xfrm>
            <a:off x="1649641" y="3415864"/>
            <a:ext cx="1291824" cy="577983"/>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19,5% </a:t>
            </a:r>
          </a:p>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(32,8 MM)</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40" name="Retângulo: Cantos Arredondados 39">
            <a:extLst>
              <a:ext uri="{FF2B5EF4-FFF2-40B4-BE49-F238E27FC236}">
                <a16:creationId xmlns:a16="http://schemas.microsoft.com/office/drawing/2014/main" xmlns="" id="{CC1E7FD2-8099-A20A-9CF9-8FFB90C7C79E}"/>
              </a:ext>
            </a:extLst>
          </p:cNvPr>
          <p:cNvSpPr/>
          <p:nvPr/>
        </p:nvSpPr>
        <p:spPr>
          <a:xfrm>
            <a:off x="1649641" y="4110263"/>
            <a:ext cx="1291824" cy="1785712"/>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41" name="Tabela 23">
            <a:extLst>
              <a:ext uri="{FF2B5EF4-FFF2-40B4-BE49-F238E27FC236}">
                <a16:creationId xmlns:a16="http://schemas.microsoft.com/office/drawing/2014/main" xmlns="" id="{799FE9A8-FEF5-259E-D249-B4DEECB2F5D0}"/>
              </a:ext>
            </a:extLst>
          </p:cNvPr>
          <p:cNvGraphicFramePr>
            <a:graphicFrameLocks noGrp="1"/>
          </p:cNvGraphicFramePr>
          <p:nvPr>
            <p:extLst>
              <p:ext uri="{D42A27DB-BD31-4B8C-83A1-F6EECF244321}">
                <p14:modId xmlns:p14="http://schemas.microsoft.com/office/powerpoint/2010/main" val="388781075"/>
              </p:ext>
            </p:extLst>
          </p:nvPr>
        </p:nvGraphicFramePr>
        <p:xfrm>
          <a:off x="1747917"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42" name="CaixaDeTexto 41">
            <a:extLst>
              <a:ext uri="{FF2B5EF4-FFF2-40B4-BE49-F238E27FC236}">
                <a16:creationId xmlns:a16="http://schemas.microsoft.com/office/drawing/2014/main" xmlns="" id="{9E2CFAA4-53DB-68DB-616E-E329B9683258}"/>
              </a:ext>
            </a:extLst>
          </p:cNvPr>
          <p:cNvSpPr txBox="1"/>
          <p:nvPr/>
        </p:nvSpPr>
        <p:spPr>
          <a:xfrm>
            <a:off x="1670430"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43" name="Retângulo: Cantos Arredondados 42">
            <a:extLst>
              <a:ext uri="{FF2B5EF4-FFF2-40B4-BE49-F238E27FC236}">
                <a16:creationId xmlns:a16="http://schemas.microsoft.com/office/drawing/2014/main" xmlns="" id="{FD60FAB5-5597-B150-9B13-E18070A92065}"/>
              </a:ext>
            </a:extLst>
          </p:cNvPr>
          <p:cNvSpPr/>
          <p:nvPr/>
        </p:nvSpPr>
        <p:spPr>
          <a:xfrm>
            <a:off x="2479093" y="4197215"/>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60%</a:t>
            </a:r>
          </a:p>
        </p:txBody>
      </p:sp>
      <p:sp>
        <p:nvSpPr>
          <p:cNvPr id="44" name="CaixaDeTexto 43">
            <a:extLst>
              <a:ext uri="{FF2B5EF4-FFF2-40B4-BE49-F238E27FC236}">
                <a16:creationId xmlns:a16="http://schemas.microsoft.com/office/drawing/2014/main" xmlns="" id="{264128F1-F262-B76D-73CE-98F74078257A}"/>
              </a:ext>
            </a:extLst>
          </p:cNvPr>
          <p:cNvSpPr txBox="1"/>
          <p:nvPr/>
        </p:nvSpPr>
        <p:spPr>
          <a:xfrm>
            <a:off x="1670430"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11,6%</a:t>
            </a:r>
            <a:endParaRPr lang="pt-BR" sz="1600" dirty="0"/>
          </a:p>
        </p:txBody>
      </p:sp>
      <p:sp>
        <p:nvSpPr>
          <p:cNvPr id="45" name="CaixaDeTexto 44">
            <a:extLst>
              <a:ext uri="{FF2B5EF4-FFF2-40B4-BE49-F238E27FC236}">
                <a16:creationId xmlns:a16="http://schemas.microsoft.com/office/drawing/2014/main" xmlns="" id="{87A05A3A-AE39-5C5D-0108-7AF94076D9C5}"/>
              </a:ext>
            </a:extLst>
          </p:cNvPr>
          <p:cNvSpPr txBox="1"/>
          <p:nvPr/>
        </p:nvSpPr>
        <p:spPr>
          <a:xfrm>
            <a:off x="1743583"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solidFill>
                  <a:schemeClr val="bg1"/>
                </a:solidFill>
              </a:rPr>
              <a:t>Só poupança (4,3%)</a:t>
            </a:r>
          </a:p>
          <a:p>
            <a:pPr fontAlgn="auto">
              <a:spcBef>
                <a:spcPts val="0"/>
              </a:spcBef>
              <a:spcAft>
                <a:spcPts val="0"/>
              </a:spcAft>
            </a:pPr>
            <a:r>
              <a:rPr lang="pt-BR" sz="1050" b="1" dirty="0">
                <a:solidFill>
                  <a:schemeClr val="bg1"/>
                </a:solidFill>
              </a:rPr>
              <a:t>Outros (7,3%)</a:t>
            </a:r>
          </a:p>
        </p:txBody>
      </p:sp>
      <p:sp>
        <p:nvSpPr>
          <p:cNvPr id="47" name="CaixaDeTexto 46">
            <a:extLst>
              <a:ext uri="{FF2B5EF4-FFF2-40B4-BE49-F238E27FC236}">
                <a16:creationId xmlns:a16="http://schemas.microsoft.com/office/drawing/2014/main" xmlns="" id="{515E6A70-5E5D-8582-FAC3-6A19F24DB27F}"/>
              </a:ext>
            </a:extLst>
          </p:cNvPr>
          <p:cNvSpPr txBox="1"/>
          <p:nvPr/>
        </p:nvSpPr>
        <p:spPr>
          <a:xfrm>
            <a:off x="1670430"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48" name="Retângulo: Cantos Arredondados 47">
            <a:extLst>
              <a:ext uri="{FF2B5EF4-FFF2-40B4-BE49-F238E27FC236}">
                <a16:creationId xmlns:a16="http://schemas.microsoft.com/office/drawing/2014/main" xmlns="" id="{9BDE0914-8858-E410-D04D-DED0A3BBC225}"/>
              </a:ext>
            </a:extLst>
          </p:cNvPr>
          <p:cNvSpPr/>
          <p:nvPr/>
        </p:nvSpPr>
        <p:spPr>
          <a:xfrm>
            <a:off x="2479093" y="5264880"/>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40%</a:t>
            </a:r>
          </a:p>
        </p:txBody>
      </p:sp>
      <p:sp>
        <p:nvSpPr>
          <p:cNvPr id="49" name="CaixaDeTexto 48">
            <a:extLst>
              <a:ext uri="{FF2B5EF4-FFF2-40B4-BE49-F238E27FC236}">
                <a16:creationId xmlns:a16="http://schemas.microsoft.com/office/drawing/2014/main" xmlns="" id="{717985A6-97A1-C0C1-0931-1A681D5CA805}"/>
              </a:ext>
            </a:extLst>
          </p:cNvPr>
          <p:cNvSpPr txBox="1"/>
          <p:nvPr/>
        </p:nvSpPr>
        <p:spPr>
          <a:xfrm>
            <a:off x="1670430"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7,9%</a:t>
            </a:r>
            <a:endParaRPr lang="pt-BR" sz="1600" dirty="0"/>
          </a:p>
        </p:txBody>
      </p:sp>
      <p:sp>
        <p:nvSpPr>
          <p:cNvPr id="50" name="Retângulo: Cantos Arredondados 49">
            <a:extLst>
              <a:ext uri="{FF2B5EF4-FFF2-40B4-BE49-F238E27FC236}">
                <a16:creationId xmlns:a16="http://schemas.microsoft.com/office/drawing/2014/main" xmlns="" id="{BBAF2362-FFC9-01D2-8698-2ED9CC919A28}"/>
              </a:ext>
            </a:extLst>
          </p:cNvPr>
          <p:cNvSpPr/>
          <p:nvPr/>
        </p:nvSpPr>
        <p:spPr>
          <a:xfrm>
            <a:off x="309568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CLASSE C</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1" name="Forma Livre: Forma 50">
            <a:extLst>
              <a:ext uri="{FF2B5EF4-FFF2-40B4-BE49-F238E27FC236}">
                <a16:creationId xmlns:a16="http://schemas.microsoft.com/office/drawing/2014/main" xmlns="" id="{18A35B0F-D0E5-585F-992D-140D07264B3F}"/>
              </a:ext>
            </a:extLst>
          </p:cNvPr>
          <p:cNvSpPr/>
          <p:nvPr/>
        </p:nvSpPr>
        <p:spPr>
          <a:xfrm rot="5400000">
            <a:off x="363803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52" name="Retângulo: Cantos Arredondados 51">
            <a:extLst>
              <a:ext uri="{FF2B5EF4-FFF2-40B4-BE49-F238E27FC236}">
                <a16:creationId xmlns:a16="http://schemas.microsoft.com/office/drawing/2014/main" xmlns="" id="{AA3D6C62-D01A-CACA-9EAE-01572192FAAA}"/>
              </a:ext>
            </a:extLst>
          </p:cNvPr>
          <p:cNvSpPr/>
          <p:nvPr/>
        </p:nvSpPr>
        <p:spPr>
          <a:xfrm>
            <a:off x="3095681" y="3415864"/>
            <a:ext cx="1291824" cy="577983"/>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40,4% </a:t>
            </a:r>
          </a:p>
          <a:p>
            <a:pPr algn="ctr"/>
            <a:r>
              <a:rPr lang="pt-BR" sz="1200" b="1" kern="0" dirty="0">
                <a:solidFill>
                  <a:schemeClr val="bg1"/>
                </a:solidFill>
                <a:latin typeface="Lato" panose="020F0502020204030203" pitchFamily="34" charset="0"/>
                <a:ea typeface="Lato" panose="020F0502020204030203" pitchFamily="34" charset="0"/>
                <a:cs typeface="Lato" panose="020F0502020204030203" pitchFamily="34" charset="0"/>
                <a:sym typeface="Calibri"/>
              </a:rPr>
              <a:t>(67,9 MM)</a:t>
            </a:r>
            <a:endParaRPr lang="pt-BR" sz="12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3" name="Retângulo: Cantos Arredondados 52">
            <a:extLst>
              <a:ext uri="{FF2B5EF4-FFF2-40B4-BE49-F238E27FC236}">
                <a16:creationId xmlns:a16="http://schemas.microsoft.com/office/drawing/2014/main" xmlns="" id="{21A4A4DB-422B-CCD5-186C-E3FDF56EED81}"/>
              </a:ext>
            </a:extLst>
          </p:cNvPr>
          <p:cNvSpPr/>
          <p:nvPr/>
        </p:nvSpPr>
        <p:spPr>
          <a:xfrm>
            <a:off x="3095681" y="4110263"/>
            <a:ext cx="1291824" cy="1785712"/>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54" name="Tabela 23">
            <a:extLst>
              <a:ext uri="{FF2B5EF4-FFF2-40B4-BE49-F238E27FC236}">
                <a16:creationId xmlns:a16="http://schemas.microsoft.com/office/drawing/2014/main" xmlns="" id="{3C5E20C3-92F1-83DB-71F2-6E1CBFEFA002}"/>
              </a:ext>
            </a:extLst>
          </p:cNvPr>
          <p:cNvGraphicFramePr>
            <a:graphicFrameLocks noGrp="1"/>
          </p:cNvGraphicFramePr>
          <p:nvPr>
            <p:extLst>
              <p:ext uri="{D42A27DB-BD31-4B8C-83A1-F6EECF244321}">
                <p14:modId xmlns:p14="http://schemas.microsoft.com/office/powerpoint/2010/main" val="1325994447"/>
              </p:ext>
            </p:extLst>
          </p:nvPr>
        </p:nvGraphicFramePr>
        <p:xfrm>
          <a:off x="3193957"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55" name="CaixaDeTexto 54">
            <a:extLst>
              <a:ext uri="{FF2B5EF4-FFF2-40B4-BE49-F238E27FC236}">
                <a16:creationId xmlns:a16="http://schemas.microsoft.com/office/drawing/2014/main" xmlns="" id="{4A9B71D2-5441-CD96-E6C9-42B93A3CE084}"/>
              </a:ext>
            </a:extLst>
          </p:cNvPr>
          <p:cNvSpPr txBox="1"/>
          <p:nvPr/>
        </p:nvSpPr>
        <p:spPr>
          <a:xfrm>
            <a:off x="3116470"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56" name="Retângulo: Cantos Arredondados 55">
            <a:extLst>
              <a:ext uri="{FF2B5EF4-FFF2-40B4-BE49-F238E27FC236}">
                <a16:creationId xmlns:a16="http://schemas.microsoft.com/office/drawing/2014/main" xmlns="" id="{D6982B87-2479-0A16-46AD-1C391DE2B65F}"/>
              </a:ext>
            </a:extLst>
          </p:cNvPr>
          <p:cNvSpPr/>
          <p:nvPr/>
        </p:nvSpPr>
        <p:spPr>
          <a:xfrm>
            <a:off x="3925133" y="4197215"/>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37%</a:t>
            </a:r>
          </a:p>
        </p:txBody>
      </p:sp>
      <p:sp>
        <p:nvSpPr>
          <p:cNvPr id="57" name="CaixaDeTexto 56">
            <a:extLst>
              <a:ext uri="{FF2B5EF4-FFF2-40B4-BE49-F238E27FC236}">
                <a16:creationId xmlns:a16="http://schemas.microsoft.com/office/drawing/2014/main" xmlns="" id="{A2B4C673-28EB-587D-D625-F6135968580F}"/>
              </a:ext>
            </a:extLst>
          </p:cNvPr>
          <p:cNvSpPr txBox="1"/>
          <p:nvPr/>
        </p:nvSpPr>
        <p:spPr>
          <a:xfrm>
            <a:off x="3116470"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14,9%</a:t>
            </a:r>
            <a:endParaRPr lang="pt-BR" sz="1600" dirty="0"/>
          </a:p>
        </p:txBody>
      </p:sp>
      <p:sp>
        <p:nvSpPr>
          <p:cNvPr id="58" name="CaixaDeTexto 57">
            <a:extLst>
              <a:ext uri="{FF2B5EF4-FFF2-40B4-BE49-F238E27FC236}">
                <a16:creationId xmlns:a16="http://schemas.microsoft.com/office/drawing/2014/main" xmlns="" id="{F6AF2CF6-C639-23A2-54D8-75A462D57A0E}"/>
              </a:ext>
            </a:extLst>
          </p:cNvPr>
          <p:cNvSpPr txBox="1"/>
          <p:nvPr/>
        </p:nvSpPr>
        <p:spPr>
          <a:xfrm>
            <a:off x="3189623" y="4780153"/>
            <a:ext cx="1197881" cy="323165"/>
          </a:xfrm>
          <a:prstGeom prst="rect">
            <a:avLst/>
          </a:prstGeom>
          <a:noFill/>
        </p:spPr>
        <p:txBody>
          <a:bodyPr wrap="square" lIns="0" tIns="0" rIns="0" bIns="0">
            <a:noAutofit/>
          </a:bodyPr>
          <a:lstStyle/>
          <a:p>
            <a:pPr fontAlgn="auto">
              <a:spcBef>
                <a:spcPts val="0"/>
              </a:spcBef>
              <a:spcAft>
                <a:spcPts val="0"/>
              </a:spcAft>
            </a:pPr>
            <a:r>
              <a:rPr lang="pt-BR" sz="1050" b="1" dirty="0">
                <a:solidFill>
                  <a:schemeClr val="bg1"/>
                </a:solidFill>
              </a:rPr>
              <a:t>Só poupança (8,7%)</a:t>
            </a:r>
          </a:p>
          <a:p>
            <a:pPr fontAlgn="auto">
              <a:spcBef>
                <a:spcPts val="0"/>
              </a:spcBef>
              <a:spcAft>
                <a:spcPts val="0"/>
              </a:spcAft>
            </a:pPr>
            <a:r>
              <a:rPr lang="pt-BR" sz="1050" b="1" dirty="0">
                <a:solidFill>
                  <a:schemeClr val="bg1"/>
                </a:solidFill>
              </a:rPr>
              <a:t>Outros (6,1%)</a:t>
            </a:r>
          </a:p>
        </p:txBody>
      </p:sp>
      <p:graphicFrame>
        <p:nvGraphicFramePr>
          <p:cNvPr id="59" name="Tabela 23">
            <a:extLst>
              <a:ext uri="{FF2B5EF4-FFF2-40B4-BE49-F238E27FC236}">
                <a16:creationId xmlns:a16="http://schemas.microsoft.com/office/drawing/2014/main" xmlns="" id="{1F1E8F33-7189-E67B-0CA3-65A13E4DBD3E}"/>
              </a:ext>
            </a:extLst>
          </p:cNvPr>
          <p:cNvGraphicFramePr>
            <a:graphicFrameLocks noGrp="1"/>
          </p:cNvGraphicFramePr>
          <p:nvPr>
            <p:extLst>
              <p:ext uri="{D42A27DB-BD31-4B8C-83A1-F6EECF244321}">
                <p14:modId xmlns:p14="http://schemas.microsoft.com/office/powerpoint/2010/main" val="991945137"/>
              </p:ext>
            </p:extLst>
          </p:nvPr>
        </p:nvGraphicFramePr>
        <p:xfrm>
          <a:off x="3193957"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extLst>
                  <a:ext uri="{0D108BD9-81ED-4DB2-BD59-A6C34878D82A}">
                    <a16:rowId xmlns:a16="http://schemas.microsoft.com/office/drawing/2014/main" xmlns="" val="2659680876"/>
                  </a:ext>
                </a:extLst>
              </a:tr>
            </a:tbl>
          </a:graphicData>
        </a:graphic>
      </p:graphicFrame>
      <p:sp>
        <p:nvSpPr>
          <p:cNvPr id="60" name="CaixaDeTexto 59">
            <a:extLst>
              <a:ext uri="{FF2B5EF4-FFF2-40B4-BE49-F238E27FC236}">
                <a16:creationId xmlns:a16="http://schemas.microsoft.com/office/drawing/2014/main" xmlns="" id="{81EFA489-9A5F-D79B-373B-9035CF2557B4}"/>
              </a:ext>
            </a:extLst>
          </p:cNvPr>
          <p:cNvSpPr txBox="1"/>
          <p:nvPr/>
        </p:nvSpPr>
        <p:spPr>
          <a:xfrm>
            <a:off x="3116470"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61" name="Retângulo: Cantos Arredondados 60">
            <a:extLst>
              <a:ext uri="{FF2B5EF4-FFF2-40B4-BE49-F238E27FC236}">
                <a16:creationId xmlns:a16="http://schemas.microsoft.com/office/drawing/2014/main" xmlns="" id="{68077A53-30E4-158B-D9FD-7994D488AE6F}"/>
              </a:ext>
            </a:extLst>
          </p:cNvPr>
          <p:cNvSpPr/>
          <p:nvPr/>
        </p:nvSpPr>
        <p:spPr>
          <a:xfrm>
            <a:off x="3925133" y="5264880"/>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63%</a:t>
            </a:r>
          </a:p>
        </p:txBody>
      </p:sp>
      <p:sp>
        <p:nvSpPr>
          <p:cNvPr id="62" name="CaixaDeTexto 61">
            <a:extLst>
              <a:ext uri="{FF2B5EF4-FFF2-40B4-BE49-F238E27FC236}">
                <a16:creationId xmlns:a16="http://schemas.microsoft.com/office/drawing/2014/main" xmlns="" id="{ECC23847-FF03-DCB9-AEFD-EF70276AACB0}"/>
              </a:ext>
            </a:extLst>
          </p:cNvPr>
          <p:cNvSpPr txBox="1"/>
          <p:nvPr/>
        </p:nvSpPr>
        <p:spPr>
          <a:xfrm>
            <a:off x="3116470"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25,6% </a:t>
            </a:r>
            <a:endParaRPr lang="pt-BR" sz="1600" dirty="0"/>
          </a:p>
        </p:txBody>
      </p:sp>
      <p:sp>
        <p:nvSpPr>
          <p:cNvPr id="63" name="Retângulo: Cantos Arredondados 62">
            <a:extLst>
              <a:ext uri="{FF2B5EF4-FFF2-40B4-BE49-F238E27FC236}">
                <a16:creationId xmlns:a16="http://schemas.microsoft.com/office/drawing/2014/main" xmlns="" id="{2441D3D9-E15C-0753-9DB1-E3AD569FF376}"/>
              </a:ext>
            </a:extLst>
          </p:cNvPr>
          <p:cNvSpPr/>
          <p:nvPr/>
        </p:nvSpPr>
        <p:spPr>
          <a:xfrm>
            <a:off x="4541720"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CLASSE DE</a:t>
            </a: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4" name="Forma Livre: Forma 63">
            <a:extLst>
              <a:ext uri="{FF2B5EF4-FFF2-40B4-BE49-F238E27FC236}">
                <a16:creationId xmlns:a16="http://schemas.microsoft.com/office/drawing/2014/main" xmlns="" id="{6B474944-B339-3287-83DA-C7D3E049BAB6}"/>
              </a:ext>
            </a:extLst>
          </p:cNvPr>
          <p:cNvSpPr/>
          <p:nvPr/>
        </p:nvSpPr>
        <p:spPr>
          <a:xfrm rot="5400000">
            <a:off x="5084072"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65" name="Retângulo: Cantos Arredondados 64">
            <a:extLst>
              <a:ext uri="{FF2B5EF4-FFF2-40B4-BE49-F238E27FC236}">
                <a16:creationId xmlns:a16="http://schemas.microsoft.com/office/drawing/2014/main" xmlns="" id="{D73EFB12-A2FC-5A20-762D-697562970385}"/>
              </a:ext>
            </a:extLst>
          </p:cNvPr>
          <p:cNvSpPr/>
          <p:nvPr/>
        </p:nvSpPr>
        <p:spPr>
          <a:xfrm>
            <a:off x="4541720" y="3415864"/>
            <a:ext cx="1291824" cy="577983"/>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bg1"/>
                </a:solidFill>
                <a:effectLst/>
                <a:uLnTx/>
                <a:uFillTx/>
                <a:latin typeface="Lato" panose="020F0502020204030203" pitchFamily="34" charset="0"/>
                <a:ea typeface="Lato" panose="020F0502020204030203" pitchFamily="34" charset="0"/>
                <a:cs typeface="Lato" panose="020F0502020204030203" pitchFamily="34" charset="0"/>
                <a:sym typeface="Calibri"/>
              </a:rPr>
              <a:t>21,4% </a:t>
            </a:r>
          </a:p>
          <a:p>
            <a:pPr algn="ctr"/>
            <a:r>
              <a:rPr lang="pt-BR" sz="1200" b="1" kern="0" dirty="0">
                <a:solidFill>
                  <a:schemeClr val="bg1"/>
                </a:solidFill>
                <a:latin typeface="Lato" panose="020F0502020204030203" pitchFamily="34" charset="0"/>
                <a:ea typeface="Lato" panose="020F0502020204030203" pitchFamily="34" charset="0"/>
                <a:cs typeface="Lato" panose="020F0502020204030203" pitchFamily="34" charset="0"/>
                <a:sym typeface="Calibri"/>
              </a:rPr>
              <a:t>(36,0 MM)</a:t>
            </a:r>
            <a:endParaRPr lang="pt-BR" sz="12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6" name="Retângulo: Cantos Arredondados 65">
            <a:extLst>
              <a:ext uri="{FF2B5EF4-FFF2-40B4-BE49-F238E27FC236}">
                <a16:creationId xmlns:a16="http://schemas.microsoft.com/office/drawing/2014/main" xmlns="" id="{CECAB838-C16D-BD2B-20DD-43644666B5C1}"/>
              </a:ext>
            </a:extLst>
          </p:cNvPr>
          <p:cNvSpPr/>
          <p:nvPr/>
        </p:nvSpPr>
        <p:spPr>
          <a:xfrm>
            <a:off x="4541720" y="4110263"/>
            <a:ext cx="1291824" cy="1785712"/>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67" name="Tabela 23">
            <a:extLst>
              <a:ext uri="{FF2B5EF4-FFF2-40B4-BE49-F238E27FC236}">
                <a16:creationId xmlns:a16="http://schemas.microsoft.com/office/drawing/2014/main" xmlns="" id="{398358B1-F8FA-EEC0-6B56-1ABD943A8207}"/>
              </a:ext>
            </a:extLst>
          </p:cNvPr>
          <p:cNvGraphicFramePr>
            <a:graphicFrameLocks noGrp="1"/>
          </p:cNvGraphicFramePr>
          <p:nvPr>
            <p:extLst>
              <p:ext uri="{D42A27DB-BD31-4B8C-83A1-F6EECF244321}">
                <p14:modId xmlns:p14="http://schemas.microsoft.com/office/powerpoint/2010/main" val="2343798345"/>
              </p:ext>
            </p:extLst>
          </p:nvPr>
        </p:nvGraphicFramePr>
        <p:xfrm>
          <a:off x="4639996"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68" name="CaixaDeTexto 67">
            <a:extLst>
              <a:ext uri="{FF2B5EF4-FFF2-40B4-BE49-F238E27FC236}">
                <a16:creationId xmlns:a16="http://schemas.microsoft.com/office/drawing/2014/main" xmlns="" id="{00BC2681-6FEF-1CA8-FB21-AEC8F400E10E}"/>
              </a:ext>
            </a:extLst>
          </p:cNvPr>
          <p:cNvSpPr txBox="1"/>
          <p:nvPr/>
        </p:nvSpPr>
        <p:spPr>
          <a:xfrm>
            <a:off x="4562509"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69" name="Retângulo: Cantos Arredondados 68">
            <a:extLst>
              <a:ext uri="{FF2B5EF4-FFF2-40B4-BE49-F238E27FC236}">
                <a16:creationId xmlns:a16="http://schemas.microsoft.com/office/drawing/2014/main" xmlns="" id="{34022406-53B1-4E73-B618-4399E1EA52D6}"/>
              </a:ext>
            </a:extLst>
          </p:cNvPr>
          <p:cNvSpPr/>
          <p:nvPr/>
        </p:nvSpPr>
        <p:spPr>
          <a:xfrm>
            <a:off x="5371172" y="4197215"/>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21%</a:t>
            </a:r>
          </a:p>
        </p:txBody>
      </p:sp>
      <p:sp>
        <p:nvSpPr>
          <p:cNvPr id="70" name="CaixaDeTexto 69">
            <a:extLst>
              <a:ext uri="{FF2B5EF4-FFF2-40B4-BE49-F238E27FC236}">
                <a16:creationId xmlns:a16="http://schemas.microsoft.com/office/drawing/2014/main" xmlns="" id="{1881044F-9433-5992-1899-D68BFE43AA08}"/>
              </a:ext>
            </a:extLst>
          </p:cNvPr>
          <p:cNvSpPr txBox="1"/>
          <p:nvPr/>
        </p:nvSpPr>
        <p:spPr>
          <a:xfrm>
            <a:off x="4562509"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4,5%</a:t>
            </a:r>
            <a:endParaRPr lang="pt-BR" sz="1600" dirty="0"/>
          </a:p>
        </p:txBody>
      </p:sp>
      <p:sp>
        <p:nvSpPr>
          <p:cNvPr id="71" name="CaixaDeTexto 70">
            <a:extLst>
              <a:ext uri="{FF2B5EF4-FFF2-40B4-BE49-F238E27FC236}">
                <a16:creationId xmlns:a16="http://schemas.microsoft.com/office/drawing/2014/main" xmlns="" id="{92966FAC-7366-534B-4465-41C42BBF3F6E}"/>
              </a:ext>
            </a:extLst>
          </p:cNvPr>
          <p:cNvSpPr txBox="1"/>
          <p:nvPr/>
        </p:nvSpPr>
        <p:spPr>
          <a:xfrm>
            <a:off x="4635662"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solidFill>
                  <a:schemeClr val="bg1"/>
                </a:solidFill>
              </a:rPr>
              <a:t>Só poupança (3,5%)</a:t>
            </a:r>
          </a:p>
          <a:p>
            <a:pPr fontAlgn="auto">
              <a:spcBef>
                <a:spcPts val="0"/>
              </a:spcBef>
              <a:spcAft>
                <a:spcPts val="0"/>
              </a:spcAft>
            </a:pPr>
            <a:r>
              <a:rPr lang="pt-BR" sz="1050" b="1" dirty="0">
                <a:solidFill>
                  <a:schemeClr val="bg1"/>
                </a:solidFill>
              </a:rPr>
              <a:t>Outros (1,0%)</a:t>
            </a:r>
          </a:p>
        </p:txBody>
      </p:sp>
      <p:graphicFrame>
        <p:nvGraphicFramePr>
          <p:cNvPr id="72" name="Tabela 23">
            <a:extLst>
              <a:ext uri="{FF2B5EF4-FFF2-40B4-BE49-F238E27FC236}">
                <a16:creationId xmlns:a16="http://schemas.microsoft.com/office/drawing/2014/main" xmlns="" id="{E2A2A3B6-64CE-4B08-0613-01DB6B2D9315}"/>
              </a:ext>
            </a:extLst>
          </p:cNvPr>
          <p:cNvGraphicFramePr>
            <a:graphicFrameLocks noGrp="1"/>
          </p:cNvGraphicFramePr>
          <p:nvPr>
            <p:extLst>
              <p:ext uri="{D42A27DB-BD31-4B8C-83A1-F6EECF244321}">
                <p14:modId xmlns:p14="http://schemas.microsoft.com/office/powerpoint/2010/main" val="3000610450"/>
              </p:ext>
            </p:extLst>
          </p:nvPr>
        </p:nvGraphicFramePr>
        <p:xfrm>
          <a:off x="4639996"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73" name="CaixaDeTexto 72">
            <a:extLst>
              <a:ext uri="{FF2B5EF4-FFF2-40B4-BE49-F238E27FC236}">
                <a16:creationId xmlns:a16="http://schemas.microsoft.com/office/drawing/2014/main" xmlns="" id="{819FE88E-3605-896C-6350-1FFFA1F77D57}"/>
              </a:ext>
            </a:extLst>
          </p:cNvPr>
          <p:cNvSpPr txBox="1"/>
          <p:nvPr/>
        </p:nvSpPr>
        <p:spPr>
          <a:xfrm>
            <a:off x="4562509"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74" name="Retângulo: Cantos Arredondados 73">
            <a:extLst>
              <a:ext uri="{FF2B5EF4-FFF2-40B4-BE49-F238E27FC236}">
                <a16:creationId xmlns:a16="http://schemas.microsoft.com/office/drawing/2014/main" xmlns="" id="{66E4B5CA-6409-5AE1-7EC8-0F7306229BE7}"/>
              </a:ext>
            </a:extLst>
          </p:cNvPr>
          <p:cNvSpPr/>
          <p:nvPr/>
        </p:nvSpPr>
        <p:spPr>
          <a:xfrm>
            <a:off x="5371172" y="5264880"/>
            <a:ext cx="367334" cy="206229"/>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tx1"/>
                </a:solidFill>
                <a:latin typeface="Lato" panose="020F0502020204030203" pitchFamily="34" charset="0"/>
                <a:ea typeface="Lato" panose="020F0502020204030203" pitchFamily="34" charset="0"/>
                <a:cs typeface="Lato" panose="020F0502020204030203" pitchFamily="34" charset="0"/>
              </a:rPr>
              <a:t>79%</a:t>
            </a:r>
          </a:p>
        </p:txBody>
      </p:sp>
      <p:sp>
        <p:nvSpPr>
          <p:cNvPr id="75" name="CaixaDeTexto 74">
            <a:extLst>
              <a:ext uri="{FF2B5EF4-FFF2-40B4-BE49-F238E27FC236}">
                <a16:creationId xmlns:a16="http://schemas.microsoft.com/office/drawing/2014/main" xmlns="" id="{E390B30E-3358-33BA-D325-85D63389DC9D}"/>
              </a:ext>
            </a:extLst>
          </p:cNvPr>
          <p:cNvSpPr txBox="1"/>
          <p:nvPr/>
        </p:nvSpPr>
        <p:spPr>
          <a:xfrm>
            <a:off x="4562509"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solidFill>
                  <a:prstClr val="white"/>
                </a:solidFill>
                <a:effectLst/>
                <a:uLnTx/>
                <a:uFillTx/>
                <a:latin typeface="Lato" panose="020F0502020204030203" pitchFamily="34" charset="0"/>
                <a:ea typeface="Lato" panose="020F0502020204030203" pitchFamily="34" charset="0"/>
                <a:cs typeface="Lato" panose="020F0502020204030203" pitchFamily="34" charset="0"/>
                <a:sym typeface="Calibri"/>
              </a:rPr>
              <a:t>17,0%</a:t>
            </a:r>
            <a:endParaRPr lang="pt-BR" sz="1600" dirty="0"/>
          </a:p>
        </p:txBody>
      </p:sp>
      <p:sp>
        <p:nvSpPr>
          <p:cNvPr id="77" name="Retângulo: Cantos Arredondados 76">
            <a:extLst>
              <a:ext uri="{FF2B5EF4-FFF2-40B4-BE49-F238E27FC236}">
                <a16:creationId xmlns:a16="http://schemas.microsoft.com/office/drawing/2014/main" xmlns="" id="{19DF53FB-70D8-6ACD-6117-D25804A085EB}"/>
              </a:ext>
            </a:extLst>
          </p:cNvPr>
          <p:cNvSpPr/>
          <p:nvPr/>
        </p:nvSpPr>
        <p:spPr>
          <a:xfrm>
            <a:off x="635867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CLASSE A</a:t>
            </a: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78" name="Forma Livre: Forma 77">
            <a:extLst>
              <a:ext uri="{FF2B5EF4-FFF2-40B4-BE49-F238E27FC236}">
                <a16:creationId xmlns:a16="http://schemas.microsoft.com/office/drawing/2014/main" xmlns="" id="{87B37DBB-A5F1-C4CE-2FDE-1BECEAA07C13}"/>
              </a:ext>
            </a:extLst>
          </p:cNvPr>
          <p:cNvSpPr/>
          <p:nvPr/>
        </p:nvSpPr>
        <p:spPr>
          <a:xfrm rot="5400000">
            <a:off x="690102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chemeClr val="tx1"/>
              </a:solidFill>
            </a:endParaRPr>
          </a:p>
        </p:txBody>
      </p:sp>
      <p:sp>
        <p:nvSpPr>
          <p:cNvPr id="79" name="Retângulo: Cantos Arredondados 78">
            <a:extLst>
              <a:ext uri="{FF2B5EF4-FFF2-40B4-BE49-F238E27FC236}">
                <a16:creationId xmlns:a16="http://schemas.microsoft.com/office/drawing/2014/main" xmlns="" id="{4AFB6254-F2B3-B6F3-8F20-91316A3D7137}"/>
              </a:ext>
            </a:extLst>
          </p:cNvPr>
          <p:cNvSpPr/>
          <p:nvPr/>
        </p:nvSpPr>
        <p:spPr>
          <a:xfrm>
            <a:off x="6358677" y="3415864"/>
            <a:ext cx="1291824" cy="577983"/>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0,4% </a:t>
            </a:r>
          </a:p>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(672 MIL)</a:t>
            </a: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80" name="Retângulo: Cantos Arredondados 79">
            <a:extLst>
              <a:ext uri="{FF2B5EF4-FFF2-40B4-BE49-F238E27FC236}">
                <a16:creationId xmlns:a16="http://schemas.microsoft.com/office/drawing/2014/main" xmlns="" id="{045305C8-A457-EB22-A3B0-DFCEEEA17648}"/>
              </a:ext>
            </a:extLst>
          </p:cNvPr>
          <p:cNvSpPr/>
          <p:nvPr/>
        </p:nvSpPr>
        <p:spPr>
          <a:xfrm>
            <a:off x="6358677" y="4110263"/>
            <a:ext cx="1291824" cy="1785712"/>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81" name="Tabela 23">
            <a:extLst>
              <a:ext uri="{FF2B5EF4-FFF2-40B4-BE49-F238E27FC236}">
                <a16:creationId xmlns:a16="http://schemas.microsoft.com/office/drawing/2014/main" xmlns="" id="{77628AB5-95DD-1AA7-D409-2C708CF2A885}"/>
              </a:ext>
            </a:extLst>
          </p:cNvPr>
          <p:cNvGraphicFramePr>
            <a:graphicFrameLocks noGrp="1"/>
          </p:cNvGraphicFramePr>
          <p:nvPr>
            <p:extLst>
              <p:ext uri="{D42A27DB-BD31-4B8C-83A1-F6EECF244321}">
                <p14:modId xmlns:p14="http://schemas.microsoft.com/office/powerpoint/2010/main" val="1875709358"/>
              </p:ext>
            </p:extLst>
          </p:nvPr>
        </p:nvGraphicFramePr>
        <p:xfrm>
          <a:off x="6456953"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highlight>
                          <a:srgbClr val="8EBC17"/>
                        </a:highlight>
                      </a:endParaRPr>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82" name="CaixaDeTexto 81">
            <a:extLst>
              <a:ext uri="{FF2B5EF4-FFF2-40B4-BE49-F238E27FC236}">
                <a16:creationId xmlns:a16="http://schemas.microsoft.com/office/drawing/2014/main" xmlns="" id="{B4C7E10C-72B8-6131-9070-243CBBC3E4A9}"/>
              </a:ext>
            </a:extLst>
          </p:cNvPr>
          <p:cNvSpPr txBox="1"/>
          <p:nvPr/>
        </p:nvSpPr>
        <p:spPr>
          <a:xfrm>
            <a:off x="6379466"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83" name="Retângulo: Cantos Arredondados 82">
            <a:extLst>
              <a:ext uri="{FF2B5EF4-FFF2-40B4-BE49-F238E27FC236}">
                <a16:creationId xmlns:a16="http://schemas.microsoft.com/office/drawing/2014/main" xmlns="" id="{E3C74D14-B776-5F54-766E-870584863F8A}"/>
              </a:ext>
            </a:extLst>
          </p:cNvPr>
          <p:cNvSpPr/>
          <p:nvPr/>
        </p:nvSpPr>
        <p:spPr>
          <a:xfrm>
            <a:off x="7188129" y="4197215"/>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36%</a:t>
            </a:r>
          </a:p>
        </p:txBody>
      </p:sp>
      <p:sp>
        <p:nvSpPr>
          <p:cNvPr id="84" name="CaixaDeTexto 83">
            <a:extLst>
              <a:ext uri="{FF2B5EF4-FFF2-40B4-BE49-F238E27FC236}">
                <a16:creationId xmlns:a16="http://schemas.microsoft.com/office/drawing/2014/main" xmlns="" id="{E5D34761-33CE-CC29-C5C1-D21CC7F33AE7}"/>
              </a:ext>
            </a:extLst>
          </p:cNvPr>
          <p:cNvSpPr txBox="1"/>
          <p:nvPr/>
        </p:nvSpPr>
        <p:spPr>
          <a:xfrm>
            <a:off x="6379466" y="4533758"/>
            <a:ext cx="1200970" cy="261610"/>
          </a:xfrm>
          <a:prstGeom prst="rect">
            <a:avLst/>
          </a:prstGeom>
          <a:noFill/>
        </p:spPr>
        <p:txBody>
          <a:bodyPr wrap="square">
            <a:spAutoFit/>
          </a:bodyPr>
          <a:lstStyle/>
          <a:p>
            <a:r>
              <a:rPr lang="pt-BR" sz="1100" b="1" kern="0" dirty="0">
                <a:latin typeface="Lato" panose="020F0502020204030203" pitchFamily="34" charset="0"/>
                <a:ea typeface="Lato" panose="020F0502020204030203" pitchFamily="34" charset="0"/>
                <a:cs typeface="Lato" panose="020F0502020204030203" pitchFamily="34" charset="0"/>
                <a:sym typeface="Calibri"/>
              </a:rPr>
              <a:t>0,2</a:t>
            </a:r>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a:t>
            </a:r>
            <a:endParaRPr lang="pt-BR" sz="1600" dirty="0"/>
          </a:p>
        </p:txBody>
      </p:sp>
      <p:sp>
        <p:nvSpPr>
          <p:cNvPr id="85" name="CaixaDeTexto 84">
            <a:extLst>
              <a:ext uri="{FF2B5EF4-FFF2-40B4-BE49-F238E27FC236}">
                <a16:creationId xmlns:a16="http://schemas.microsoft.com/office/drawing/2014/main" xmlns="" id="{519D3B88-7CC9-C3D7-9C99-F6B740C41777}"/>
              </a:ext>
            </a:extLst>
          </p:cNvPr>
          <p:cNvSpPr txBox="1"/>
          <p:nvPr/>
        </p:nvSpPr>
        <p:spPr>
          <a:xfrm>
            <a:off x="6452619"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t>Só poupança (0,0%)</a:t>
            </a:r>
          </a:p>
          <a:p>
            <a:pPr fontAlgn="auto">
              <a:spcBef>
                <a:spcPts val="0"/>
              </a:spcBef>
              <a:spcAft>
                <a:spcPts val="0"/>
              </a:spcAft>
            </a:pPr>
            <a:r>
              <a:rPr lang="pt-BR" sz="1050" b="1" dirty="0"/>
              <a:t>Outros (0,1%)</a:t>
            </a:r>
          </a:p>
        </p:txBody>
      </p:sp>
      <p:graphicFrame>
        <p:nvGraphicFramePr>
          <p:cNvPr id="86" name="Tabela 23">
            <a:extLst>
              <a:ext uri="{FF2B5EF4-FFF2-40B4-BE49-F238E27FC236}">
                <a16:creationId xmlns:a16="http://schemas.microsoft.com/office/drawing/2014/main" xmlns="" id="{7BAE3335-48F8-9201-0EEA-1A2E38DF5036}"/>
              </a:ext>
            </a:extLst>
          </p:cNvPr>
          <p:cNvGraphicFramePr>
            <a:graphicFrameLocks noGrp="1"/>
          </p:cNvGraphicFramePr>
          <p:nvPr>
            <p:extLst>
              <p:ext uri="{D42A27DB-BD31-4B8C-83A1-F6EECF244321}">
                <p14:modId xmlns:p14="http://schemas.microsoft.com/office/powerpoint/2010/main" val="1026256984"/>
              </p:ext>
            </p:extLst>
          </p:nvPr>
        </p:nvGraphicFramePr>
        <p:xfrm>
          <a:off x="6456953"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87" name="CaixaDeTexto 86">
            <a:extLst>
              <a:ext uri="{FF2B5EF4-FFF2-40B4-BE49-F238E27FC236}">
                <a16:creationId xmlns:a16="http://schemas.microsoft.com/office/drawing/2014/main" xmlns="" id="{021937A3-F15D-57F3-399B-BF9CF0227694}"/>
              </a:ext>
            </a:extLst>
          </p:cNvPr>
          <p:cNvSpPr txBox="1"/>
          <p:nvPr/>
        </p:nvSpPr>
        <p:spPr>
          <a:xfrm>
            <a:off x="6379466"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88" name="Retângulo: Cantos Arredondados 87">
            <a:extLst>
              <a:ext uri="{FF2B5EF4-FFF2-40B4-BE49-F238E27FC236}">
                <a16:creationId xmlns:a16="http://schemas.microsoft.com/office/drawing/2014/main" xmlns="" id="{D68AC46B-DB71-2518-1A29-1DC751DE380F}"/>
              </a:ext>
            </a:extLst>
          </p:cNvPr>
          <p:cNvSpPr/>
          <p:nvPr/>
        </p:nvSpPr>
        <p:spPr>
          <a:xfrm>
            <a:off x="7188129" y="5264880"/>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64%</a:t>
            </a:r>
          </a:p>
        </p:txBody>
      </p:sp>
      <p:sp>
        <p:nvSpPr>
          <p:cNvPr id="89" name="CaixaDeTexto 88">
            <a:extLst>
              <a:ext uri="{FF2B5EF4-FFF2-40B4-BE49-F238E27FC236}">
                <a16:creationId xmlns:a16="http://schemas.microsoft.com/office/drawing/2014/main" xmlns="" id="{B5B025C2-1A74-8712-4F38-1483BDFBA684}"/>
              </a:ext>
            </a:extLst>
          </p:cNvPr>
          <p:cNvSpPr txBox="1"/>
          <p:nvPr/>
        </p:nvSpPr>
        <p:spPr>
          <a:xfrm>
            <a:off x="6379466"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0,3%</a:t>
            </a:r>
            <a:endParaRPr lang="pt-BR" sz="1600" dirty="0"/>
          </a:p>
        </p:txBody>
      </p:sp>
      <p:sp>
        <p:nvSpPr>
          <p:cNvPr id="90" name="Retângulo: Cantos Arredondados 89">
            <a:extLst>
              <a:ext uri="{FF2B5EF4-FFF2-40B4-BE49-F238E27FC236}">
                <a16:creationId xmlns:a16="http://schemas.microsoft.com/office/drawing/2014/main" xmlns="" id="{99CC764D-4166-85AE-68AF-5EF381EB69B0}"/>
              </a:ext>
            </a:extLst>
          </p:cNvPr>
          <p:cNvSpPr/>
          <p:nvPr/>
        </p:nvSpPr>
        <p:spPr>
          <a:xfrm>
            <a:off x="780471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CLASSE B</a:t>
            </a: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91" name="Forma Livre: Forma 90">
            <a:extLst>
              <a:ext uri="{FF2B5EF4-FFF2-40B4-BE49-F238E27FC236}">
                <a16:creationId xmlns:a16="http://schemas.microsoft.com/office/drawing/2014/main" xmlns="" id="{671304B5-602B-3CB2-BFC5-E462AE2A55E5}"/>
              </a:ext>
            </a:extLst>
          </p:cNvPr>
          <p:cNvSpPr/>
          <p:nvPr/>
        </p:nvSpPr>
        <p:spPr>
          <a:xfrm rot="5400000">
            <a:off x="834706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chemeClr val="tx1"/>
              </a:solidFill>
            </a:endParaRPr>
          </a:p>
        </p:txBody>
      </p:sp>
      <p:sp>
        <p:nvSpPr>
          <p:cNvPr id="92" name="Retângulo: Cantos Arredondados 91">
            <a:extLst>
              <a:ext uri="{FF2B5EF4-FFF2-40B4-BE49-F238E27FC236}">
                <a16:creationId xmlns:a16="http://schemas.microsoft.com/office/drawing/2014/main" xmlns="" id="{A4C16D06-309B-905F-4BA5-5D2ED6943092}"/>
              </a:ext>
            </a:extLst>
          </p:cNvPr>
          <p:cNvSpPr/>
          <p:nvPr/>
        </p:nvSpPr>
        <p:spPr>
          <a:xfrm>
            <a:off x="7804717" y="3415864"/>
            <a:ext cx="1291824" cy="577983"/>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2,0% </a:t>
            </a:r>
          </a:p>
          <a:p>
            <a:pPr algn="ctr"/>
            <a:r>
              <a:rPr lang="pt-BR" sz="1200" b="1" kern="0" dirty="0">
                <a:solidFill>
                  <a:schemeClr val="tx1"/>
                </a:solidFill>
                <a:latin typeface="Lato" panose="020F0502020204030203" pitchFamily="34" charset="0"/>
                <a:ea typeface="Lato" panose="020F0502020204030203" pitchFamily="34" charset="0"/>
                <a:cs typeface="Lato" panose="020F0502020204030203" pitchFamily="34" charset="0"/>
                <a:sym typeface="Calibri"/>
              </a:rPr>
              <a:t>(3,4 MM)</a:t>
            </a:r>
            <a:endParaRPr lang="pt-BR" sz="1200"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93" name="Retângulo: Cantos Arredondados 92">
            <a:extLst>
              <a:ext uri="{FF2B5EF4-FFF2-40B4-BE49-F238E27FC236}">
                <a16:creationId xmlns:a16="http://schemas.microsoft.com/office/drawing/2014/main" xmlns="" id="{8B786A84-2514-D022-6E5E-53E7BA5CAC77}"/>
              </a:ext>
            </a:extLst>
          </p:cNvPr>
          <p:cNvSpPr/>
          <p:nvPr/>
        </p:nvSpPr>
        <p:spPr>
          <a:xfrm>
            <a:off x="7804717" y="4110263"/>
            <a:ext cx="1291824" cy="1785712"/>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94" name="Tabela 23">
            <a:extLst>
              <a:ext uri="{FF2B5EF4-FFF2-40B4-BE49-F238E27FC236}">
                <a16:creationId xmlns:a16="http://schemas.microsoft.com/office/drawing/2014/main" xmlns="" id="{CD115C81-E979-A7AE-3139-71A5F4675F18}"/>
              </a:ext>
            </a:extLst>
          </p:cNvPr>
          <p:cNvGraphicFramePr>
            <a:graphicFrameLocks noGrp="1"/>
          </p:cNvGraphicFramePr>
          <p:nvPr>
            <p:extLst>
              <p:ext uri="{D42A27DB-BD31-4B8C-83A1-F6EECF244321}">
                <p14:modId xmlns:p14="http://schemas.microsoft.com/office/powerpoint/2010/main" val="1351411169"/>
              </p:ext>
            </p:extLst>
          </p:nvPr>
        </p:nvGraphicFramePr>
        <p:xfrm>
          <a:off x="7902993"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95" name="CaixaDeTexto 94">
            <a:extLst>
              <a:ext uri="{FF2B5EF4-FFF2-40B4-BE49-F238E27FC236}">
                <a16:creationId xmlns:a16="http://schemas.microsoft.com/office/drawing/2014/main" xmlns="" id="{7578CC20-925C-FC0A-4D4D-3E73F1CFE4B7}"/>
              </a:ext>
            </a:extLst>
          </p:cNvPr>
          <p:cNvSpPr txBox="1"/>
          <p:nvPr/>
        </p:nvSpPr>
        <p:spPr>
          <a:xfrm>
            <a:off x="7825506"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96" name="Retângulo: Cantos Arredondados 95">
            <a:extLst>
              <a:ext uri="{FF2B5EF4-FFF2-40B4-BE49-F238E27FC236}">
                <a16:creationId xmlns:a16="http://schemas.microsoft.com/office/drawing/2014/main" xmlns="" id="{E801AB17-6E27-A578-939A-56343097A4EC}"/>
              </a:ext>
            </a:extLst>
          </p:cNvPr>
          <p:cNvSpPr/>
          <p:nvPr/>
        </p:nvSpPr>
        <p:spPr>
          <a:xfrm>
            <a:off x="8634169" y="4197215"/>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44%</a:t>
            </a:r>
          </a:p>
        </p:txBody>
      </p:sp>
      <p:sp>
        <p:nvSpPr>
          <p:cNvPr id="97" name="CaixaDeTexto 96">
            <a:extLst>
              <a:ext uri="{FF2B5EF4-FFF2-40B4-BE49-F238E27FC236}">
                <a16:creationId xmlns:a16="http://schemas.microsoft.com/office/drawing/2014/main" xmlns="" id="{1F8A7BCF-26AB-D10A-F914-BF6D83DC38CD}"/>
              </a:ext>
            </a:extLst>
          </p:cNvPr>
          <p:cNvSpPr txBox="1"/>
          <p:nvPr/>
        </p:nvSpPr>
        <p:spPr>
          <a:xfrm>
            <a:off x="7825506"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0,9%</a:t>
            </a:r>
            <a:endParaRPr lang="pt-BR" sz="1600" dirty="0"/>
          </a:p>
        </p:txBody>
      </p:sp>
      <p:sp>
        <p:nvSpPr>
          <p:cNvPr id="98" name="CaixaDeTexto 97">
            <a:extLst>
              <a:ext uri="{FF2B5EF4-FFF2-40B4-BE49-F238E27FC236}">
                <a16:creationId xmlns:a16="http://schemas.microsoft.com/office/drawing/2014/main" xmlns="" id="{F241726E-AFB6-2705-82F0-A7A3B276CDE0}"/>
              </a:ext>
            </a:extLst>
          </p:cNvPr>
          <p:cNvSpPr txBox="1"/>
          <p:nvPr/>
        </p:nvSpPr>
        <p:spPr>
          <a:xfrm>
            <a:off x="7898659"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t>Só poupança (0,5%)</a:t>
            </a:r>
          </a:p>
          <a:p>
            <a:pPr fontAlgn="auto">
              <a:spcBef>
                <a:spcPts val="0"/>
              </a:spcBef>
              <a:spcAft>
                <a:spcPts val="0"/>
              </a:spcAft>
            </a:pPr>
            <a:r>
              <a:rPr lang="pt-BR" sz="1050" b="1" dirty="0"/>
              <a:t>Outros (0,4%)</a:t>
            </a:r>
          </a:p>
        </p:txBody>
      </p:sp>
      <p:graphicFrame>
        <p:nvGraphicFramePr>
          <p:cNvPr id="99" name="Tabela 23">
            <a:extLst>
              <a:ext uri="{FF2B5EF4-FFF2-40B4-BE49-F238E27FC236}">
                <a16:creationId xmlns:a16="http://schemas.microsoft.com/office/drawing/2014/main" xmlns="" id="{FEC90B48-FB70-6717-C4B0-AADBBE8ECE03}"/>
              </a:ext>
            </a:extLst>
          </p:cNvPr>
          <p:cNvGraphicFramePr>
            <a:graphicFrameLocks noGrp="1"/>
          </p:cNvGraphicFramePr>
          <p:nvPr>
            <p:extLst>
              <p:ext uri="{D42A27DB-BD31-4B8C-83A1-F6EECF244321}">
                <p14:modId xmlns:p14="http://schemas.microsoft.com/office/powerpoint/2010/main" val="4247355265"/>
              </p:ext>
            </p:extLst>
          </p:nvPr>
        </p:nvGraphicFramePr>
        <p:xfrm>
          <a:off x="7902993"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100" name="CaixaDeTexto 99">
            <a:extLst>
              <a:ext uri="{FF2B5EF4-FFF2-40B4-BE49-F238E27FC236}">
                <a16:creationId xmlns:a16="http://schemas.microsoft.com/office/drawing/2014/main" xmlns="" id="{8AC5B832-4803-CBDA-074E-0B066F193A05}"/>
              </a:ext>
            </a:extLst>
          </p:cNvPr>
          <p:cNvSpPr txBox="1"/>
          <p:nvPr/>
        </p:nvSpPr>
        <p:spPr>
          <a:xfrm>
            <a:off x="7825506"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101" name="Retângulo: Cantos Arredondados 100">
            <a:extLst>
              <a:ext uri="{FF2B5EF4-FFF2-40B4-BE49-F238E27FC236}">
                <a16:creationId xmlns:a16="http://schemas.microsoft.com/office/drawing/2014/main" xmlns="" id="{48566AE0-E369-8959-AA5F-B37E610CD57B}"/>
              </a:ext>
            </a:extLst>
          </p:cNvPr>
          <p:cNvSpPr/>
          <p:nvPr/>
        </p:nvSpPr>
        <p:spPr>
          <a:xfrm>
            <a:off x="8634169" y="5264880"/>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56%</a:t>
            </a:r>
          </a:p>
        </p:txBody>
      </p:sp>
      <p:sp>
        <p:nvSpPr>
          <p:cNvPr id="102" name="CaixaDeTexto 101">
            <a:extLst>
              <a:ext uri="{FF2B5EF4-FFF2-40B4-BE49-F238E27FC236}">
                <a16:creationId xmlns:a16="http://schemas.microsoft.com/office/drawing/2014/main" xmlns="" id="{5B54AAE3-5F60-D53E-28B4-E90398938BC3}"/>
              </a:ext>
            </a:extLst>
          </p:cNvPr>
          <p:cNvSpPr txBox="1"/>
          <p:nvPr/>
        </p:nvSpPr>
        <p:spPr>
          <a:xfrm>
            <a:off x="7825506"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1,1%</a:t>
            </a:r>
            <a:endParaRPr lang="pt-BR" sz="1600" dirty="0"/>
          </a:p>
        </p:txBody>
      </p:sp>
      <p:sp>
        <p:nvSpPr>
          <p:cNvPr id="103" name="Retângulo: Cantos Arredondados 102">
            <a:extLst>
              <a:ext uri="{FF2B5EF4-FFF2-40B4-BE49-F238E27FC236}">
                <a16:creationId xmlns:a16="http://schemas.microsoft.com/office/drawing/2014/main" xmlns="" id="{FECF15F3-9011-5E81-8ECD-F4744D84A77E}"/>
              </a:ext>
            </a:extLst>
          </p:cNvPr>
          <p:cNvSpPr/>
          <p:nvPr/>
        </p:nvSpPr>
        <p:spPr>
          <a:xfrm>
            <a:off x="925075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CLASSE C</a:t>
            </a: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104" name="Forma Livre: Forma 103">
            <a:extLst>
              <a:ext uri="{FF2B5EF4-FFF2-40B4-BE49-F238E27FC236}">
                <a16:creationId xmlns:a16="http://schemas.microsoft.com/office/drawing/2014/main" xmlns="" id="{0641525C-40E0-41A8-B564-7FE0A9A7A77D}"/>
              </a:ext>
            </a:extLst>
          </p:cNvPr>
          <p:cNvSpPr/>
          <p:nvPr/>
        </p:nvSpPr>
        <p:spPr>
          <a:xfrm rot="5400000">
            <a:off x="979310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chemeClr val="tx1"/>
              </a:solidFill>
            </a:endParaRPr>
          </a:p>
        </p:txBody>
      </p:sp>
      <p:sp>
        <p:nvSpPr>
          <p:cNvPr id="105" name="Retângulo: Cantos Arredondados 104">
            <a:extLst>
              <a:ext uri="{FF2B5EF4-FFF2-40B4-BE49-F238E27FC236}">
                <a16:creationId xmlns:a16="http://schemas.microsoft.com/office/drawing/2014/main" xmlns="" id="{FAFABFD9-8CA8-4507-7210-FADDE6B2ABC6}"/>
              </a:ext>
            </a:extLst>
          </p:cNvPr>
          <p:cNvSpPr/>
          <p:nvPr/>
        </p:nvSpPr>
        <p:spPr>
          <a:xfrm>
            <a:off x="9250757" y="3415864"/>
            <a:ext cx="1291824" cy="577983"/>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6,6% </a:t>
            </a:r>
          </a:p>
          <a:p>
            <a:pPr algn="ctr"/>
            <a:r>
              <a:rPr lang="pt-BR" sz="1200" b="1" kern="0" dirty="0">
                <a:solidFill>
                  <a:schemeClr val="tx1"/>
                </a:solidFill>
                <a:latin typeface="Lato" panose="020F0502020204030203" pitchFamily="34" charset="0"/>
                <a:ea typeface="Lato" panose="020F0502020204030203" pitchFamily="34" charset="0"/>
                <a:cs typeface="Lato" panose="020F0502020204030203" pitchFamily="34" charset="0"/>
                <a:sym typeface="Calibri"/>
              </a:rPr>
              <a:t>(11,1 MM)</a:t>
            </a:r>
            <a:endParaRPr lang="pt-BR" sz="1200"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106" name="Retângulo: Cantos Arredondados 105">
            <a:extLst>
              <a:ext uri="{FF2B5EF4-FFF2-40B4-BE49-F238E27FC236}">
                <a16:creationId xmlns:a16="http://schemas.microsoft.com/office/drawing/2014/main" xmlns="" id="{8A92A1D2-0BFC-5342-4BF7-6D7AB0793C56}"/>
              </a:ext>
            </a:extLst>
          </p:cNvPr>
          <p:cNvSpPr/>
          <p:nvPr/>
        </p:nvSpPr>
        <p:spPr>
          <a:xfrm>
            <a:off x="9250757" y="4110263"/>
            <a:ext cx="1291824" cy="1785712"/>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107" name="Tabela 23">
            <a:extLst>
              <a:ext uri="{FF2B5EF4-FFF2-40B4-BE49-F238E27FC236}">
                <a16:creationId xmlns:a16="http://schemas.microsoft.com/office/drawing/2014/main" xmlns="" id="{131E91A3-5502-DAC3-DA14-763D6AA2A842}"/>
              </a:ext>
            </a:extLst>
          </p:cNvPr>
          <p:cNvGraphicFramePr>
            <a:graphicFrameLocks noGrp="1"/>
          </p:cNvGraphicFramePr>
          <p:nvPr>
            <p:extLst>
              <p:ext uri="{D42A27DB-BD31-4B8C-83A1-F6EECF244321}">
                <p14:modId xmlns:p14="http://schemas.microsoft.com/office/powerpoint/2010/main" val="1691401972"/>
              </p:ext>
            </p:extLst>
          </p:nvPr>
        </p:nvGraphicFramePr>
        <p:xfrm>
          <a:off x="9349033"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108" name="CaixaDeTexto 107">
            <a:extLst>
              <a:ext uri="{FF2B5EF4-FFF2-40B4-BE49-F238E27FC236}">
                <a16:creationId xmlns:a16="http://schemas.microsoft.com/office/drawing/2014/main" xmlns="" id="{2811D636-9FA8-2F26-674C-6287A971C425}"/>
              </a:ext>
            </a:extLst>
          </p:cNvPr>
          <p:cNvSpPr txBox="1"/>
          <p:nvPr/>
        </p:nvSpPr>
        <p:spPr>
          <a:xfrm>
            <a:off x="9271546"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109" name="Retângulo: Cantos Arredondados 108">
            <a:extLst>
              <a:ext uri="{FF2B5EF4-FFF2-40B4-BE49-F238E27FC236}">
                <a16:creationId xmlns:a16="http://schemas.microsoft.com/office/drawing/2014/main" xmlns="" id="{DE109701-7B1C-790E-2968-3A1C59764861}"/>
              </a:ext>
            </a:extLst>
          </p:cNvPr>
          <p:cNvSpPr/>
          <p:nvPr/>
        </p:nvSpPr>
        <p:spPr>
          <a:xfrm>
            <a:off x="10080209" y="4197215"/>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24%</a:t>
            </a:r>
          </a:p>
        </p:txBody>
      </p:sp>
      <p:sp>
        <p:nvSpPr>
          <p:cNvPr id="110" name="CaixaDeTexto 109">
            <a:extLst>
              <a:ext uri="{FF2B5EF4-FFF2-40B4-BE49-F238E27FC236}">
                <a16:creationId xmlns:a16="http://schemas.microsoft.com/office/drawing/2014/main" xmlns="" id="{EA1BEB7C-17A2-11A6-F173-46CEE5949048}"/>
              </a:ext>
            </a:extLst>
          </p:cNvPr>
          <p:cNvSpPr txBox="1"/>
          <p:nvPr/>
        </p:nvSpPr>
        <p:spPr>
          <a:xfrm>
            <a:off x="9271546"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1,6%</a:t>
            </a:r>
            <a:endParaRPr lang="pt-BR" sz="1600" dirty="0"/>
          </a:p>
        </p:txBody>
      </p:sp>
      <p:sp>
        <p:nvSpPr>
          <p:cNvPr id="111" name="CaixaDeTexto 110">
            <a:extLst>
              <a:ext uri="{FF2B5EF4-FFF2-40B4-BE49-F238E27FC236}">
                <a16:creationId xmlns:a16="http://schemas.microsoft.com/office/drawing/2014/main" xmlns="" id="{FEC9B30B-F456-A69C-D4C2-4DB1E570F8C8}"/>
              </a:ext>
            </a:extLst>
          </p:cNvPr>
          <p:cNvSpPr txBox="1"/>
          <p:nvPr/>
        </p:nvSpPr>
        <p:spPr>
          <a:xfrm>
            <a:off x="9344699"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t>Só poupança (1,0%)</a:t>
            </a:r>
          </a:p>
          <a:p>
            <a:pPr fontAlgn="auto">
              <a:spcBef>
                <a:spcPts val="0"/>
              </a:spcBef>
              <a:spcAft>
                <a:spcPts val="0"/>
              </a:spcAft>
            </a:pPr>
            <a:r>
              <a:rPr lang="pt-BR" sz="1050" b="1" dirty="0"/>
              <a:t>Outros (0,6%)</a:t>
            </a:r>
          </a:p>
        </p:txBody>
      </p:sp>
      <p:graphicFrame>
        <p:nvGraphicFramePr>
          <p:cNvPr id="112" name="Tabela 23">
            <a:extLst>
              <a:ext uri="{FF2B5EF4-FFF2-40B4-BE49-F238E27FC236}">
                <a16:creationId xmlns:a16="http://schemas.microsoft.com/office/drawing/2014/main" xmlns="" id="{064E4C9F-13EF-6A6D-BB58-2D19737EA4E8}"/>
              </a:ext>
            </a:extLst>
          </p:cNvPr>
          <p:cNvGraphicFramePr>
            <a:graphicFrameLocks noGrp="1"/>
          </p:cNvGraphicFramePr>
          <p:nvPr>
            <p:extLst>
              <p:ext uri="{D42A27DB-BD31-4B8C-83A1-F6EECF244321}">
                <p14:modId xmlns:p14="http://schemas.microsoft.com/office/powerpoint/2010/main" val="3420055351"/>
              </p:ext>
            </p:extLst>
          </p:nvPr>
        </p:nvGraphicFramePr>
        <p:xfrm>
          <a:off x="9349033"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113" name="CaixaDeTexto 112">
            <a:extLst>
              <a:ext uri="{FF2B5EF4-FFF2-40B4-BE49-F238E27FC236}">
                <a16:creationId xmlns:a16="http://schemas.microsoft.com/office/drawing/2014/main" xmlns="" id="{599FA824-7C41-8FD0-3FC0-5E184B5A6AA6}"/>
              </a:ext>
            </a:extLst>
          </p:cNvPr>
          <p:cNvSpPr txBox="1"/>
          <p:nvPr/>
        </p:nvSpPr>
        <p:spPr>
          <a:xfrm>
            <a:off x="9271546"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114" name="Retângulo: Cantos Arredondados 113">
            <a:extLst>
              <a:ext uri="{FF2B5EF4-FFF2-40B4-BE49-F238E27FC236}">
                <a16:creationId xmlns:a16="http://schemas.microsoft.com/office/drawing/2014/main" xmlns="" id="{5B0F03F5-ACA3-C0FA-CB00-7139A260A008}"/>
              </a:ext>
            </a:extLst>
          </p:cNvPr>
          <p:cNvSpPr/>
          <p:nvPr/>
        </p:nvSpPr>
        <p:spPr>
          <a:xfrm>
            <a:off x="10080209" y="5264880"/>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76%</a:t>
            </a:r>
          </a:p>
        </p:txBody>
      </p:sp>
      <p:sp>
        <p:nvSpPr>
          <p:cNvPr id="115" name="CaixaDeTexto 114">
            <a:extLst>
              <a:ext uri="{FF2B5EF4-FFF2-40B4-BE49-F238E27FC236}">
                <a16:creationId xmlns:a16="http://schemas.microsoft.com/office/drawing/2014/main" xmlns="" id="{72DC3AFC-C629-D13C-B9F6-002B372B4E5A}"/>
              </a:ext>
            </a:extLst>
          </p:cNvPr>
          <p:cNvSpPr txBox="1"/>
          <p:nvPr/>
        </p:nvSpPr>
        <p:spPr>
          <a:xfrm>
            <a:off x="9271546"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5,0%</a:t>
            </a:r>
            <a:endParaRPr lang="pt-BR" sz="1600" dirty="0"/>
          </a:p>
        </p:txBody>
      </p:sp>
      <p:sp>
        <p:nvSpPr>
          <p:cNvPr id="116" name="Retângulo: Cantos Arredondados 115">
            <a:extLst>
              <a:ext uri="{FF2B5EF4-FFF2-40B4-BE49-F238E27FC236}">
                <a16:creationId xmlns:a16="http://schemas.microsoft.com/office/drawing/2014/main" xmlns="" id="{C1FE37B6-2344-711E-24A5-C990D3829E10}"/>
              </a:ext>
            </a:extLst>
          </p:cNvPr>
          <p:cNvSpPr/>
          <p:nvPr/>
        </p:nvSpPr>
        <p:spPr>
          <a:xfrm>
            <a:off x="10696796"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CLASSE DE</a:t>
            </a: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117" name="Forma Livre: Forma 116">
            <a:extLst>
              <a:ext uri="{FF2B5EF4-FFF2-40B4-BE49-F238E27FC236}">
                <a16:creationId xmlns:a16="http://schemas.microsoft.com/office/drawing/2014/main" xmlns="" id="{F8870B66-893E-73A7-BFE2-C6938FEC0D31}"/>
              </a:ext>
            </a:extLst>
          </p:cNvPr>
          <p:cNvSpPr/>
          <p:nvPr/>
        </p:nvSpPr>
        <p:spPr>
          <a:xfrm rot="5400000">
            <a:off x="11239148"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chemeClr val="tx1"/>
              </a:solidFill>
            </a:endParaRPr>
          </a:p>
        </p:txBody>
      </p:sp>
      <p:sp>
        <p:nvSpPr>
          <p:cNvPr id="118" name="Retângulo: Cantos Arredondados 117">
            <a:extLst>
              <a:ext uri="{FF2B5EF4-FFF2-40B4-BE49-F238E27FC236}">
                <a16:creationId xmlns:a16="http://schemas.microsoft.com/office/drawing/2014/main" xmlns="" id="{87668BB9-4077-5093-8B97-FCF9194F2AED}"/>
              </a:ext>
            </a:extLst>
          </p:cNvPr>
          <p:cNvSpPr/>
          <p:nvPr/>
        </p:nvSpPr>
        <p:spPr>
          <a:xfrm>
            <a:off x="10696796" y="3415864"/>
            <a:ext cx="1291824" cy="577983"/>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1200" b="1" i="0" u="none" strike="noStrike" kern="0" cap="none" spc="0" normalizeH="0" baseline="0" noProof="0" dirty="0">
                <a:ln>
                  <a:noFill/>
                </a:ln>
                <a:solidFill>
                  <a:schemeClr val="tx1"/>
                </a:solidFill>
                <a:effectLst/>
                <a:uLnTx/>
                <a:uFillTx/>
                <a:latin typeface="Lato" panose="020F0502020204030203" pitchFamily="34" charset="0"/>
                <a:ea typeface="Lato" panose="020F0502020204030203" pitchFamily="34" charset="0"/>
                <a:cs typeface="Lato" panose="020F0502020204030203" pitchFamily="34" charset="0"/>
                <a:sym typeface="Calibri"/>
              </a:rPr>
              <a:t>7,0% </a:t>
            </a:r>
          </a:p>
          <a:p>
            <a:pPr algn="ctr"/>
            <a:r>
              <a:rPr lang="pt-BR" sz="1200" b="1" kern="0" dirty="0">
                <a:solidFill>
                  <a:schemeClr val="tx1"/>
                </a:solidFill>
                <a:latin typeface="Lato" panose="020F0502020204030203" pitchFamily="34" charset="0"/>
                <a:ea typeface="Lato" panose="020F0502020204030203" pitchFamily="34" charset="0"/>
                <a:cs typeface="Lato" panose="020F0502020204030203" pitchFamily="34" charset="0"/>
                <a:sym typeface="Calibri"/>
              </a:rPr>
              <a:t>(11,8 MM)</a:t>
            </a:r>
            <a:endParaRPr lang="pt-BR" sz="1200"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sp>
        <p:nvSpPr>
          <p:cNvPr id="119" name="Retângulo: Cantos Arredondados 118">
            <a:extLst>
              <a:ext uri="{FF2B5EF4-FFF2-40B4-BE49-F238E27FC236}">
                <a16:creationId xmlns:a16="http://schemas.microsoft.com/office/drawing/2014/main" xmlns="" id="{4FB84B6E-D790-A2A9-7C7F-ACC53F1F93C2}"/>
              </a:ext>
            </a:extLst>
          </p:cNvPr>
          <p:cNvSpPr/>
          <p:nvPr/>
        </p:nvSpPr>
        <p:spPr>
          <a:xfrm>
            <a:off x="10696796" y="4110263"/>
            <a:ext cx="1291824" cy="1785712"/>
          </a:xfrm>
          <a:prstGeom prst="roundRect">
            <a:avLst>
              <a:gd name="adj" fmla="val 9864"/>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b="1" dirty="0">
              <a:solidFill>
                <a:schemeClr val="tx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120" name="Tabela 23">
            <a:extLst>
              <a:ext uri="{FF2B5EF4-FFF2-40B4-BE49-F238E27FC236}">
                <a16:creationId xmlns:a16="http://schemas.microsoft.com/office/drawing/2014/main" xmlns="" id="{5FE81D7B-D8EE-A6F8-9C9D-CA5399729541}"/>
              </a:ext>
            </a:extLst>
          </p:cNvPr>
          <p:cNvGraphicFramePr>
            <a:graphicFrameLocks noGrp="1"/>
          </p:cNvGraphicFramePr>
          <p:nvPr>
            <p:extLst>
              <p:ext uri="{D42A27DB-BD31-4B8C-83A1-F6EECF244321}">
                <p14:modId xmlns:p14="http://schemas.microsoft.com/office/powerpoint/2010/main" val="3643832644"/>
              </p:ext>
            </p:extLst>
          </p:nvPr>
        </p:nvGraphicFramePr>
        <p:xfrm>
          <a:off x="10795072" y="445094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121" name="CaixaDeTexto 120">
            <a:extLst>
              <a:ext uri="{FF2B5EF4-FFF2-40B4-BE49-F238E27FC236}">
                <a16:creationId xmlns:a16="http://schemas.microsoft.com/office/drawing/2014/main" xmlns="" id="{B9CAC030-171D-2E76-B318-E5813D891748}"/>
              </a:ext>
            </a:extLst>
          </p:cNvPr>
          <p:cNvSpPr txBox="1"/>
          <p:nvPr/>
        </p:nvSpPr>
        <p:spPr>
          <a:xfrm>
            <a:off x="10717585" y="4189825"/>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122" name="Retângulo: Cantos Arredondados 121">
            <a:extLst>
              <a:ext uri="{FF2B5EF4-FFF2-40B4-BE49-F238E27FC236}">
                <a16:creationId xmlns:a16="http://schemas.microsoft.com/office/drawing/2014/main" xmlns="" id="{7A5CC6AA-0B49-5FC6-3211-499854BE93DF}"/>
              </a:ext>
            </a:extLst>
          </p:cNvPr>
          <p:cNvSpPr/>
          <p:nvPr/>
        </p:nvSpPr>
        <p:spPr>
          <a:xfrm>
            <a:off x="11526248" y="4197215"/>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10%</a:t>
            </a:r>
          </a:p>
        </p:txBody>
      </p:sp>
      <p:sp>
        <p:nvSpPr>
          <p:cNvPr id="123" name="CaixaDeTexto 122">
            <a:extLst>
              <a:ext uri="{FF2B5EF4-FFF2-40B4-BE49-F238E27FC236}">
                <a16:creationId xmlns:a16="http://schemas.microsoft.com/office/drawing/2014/main" xmlns="" id="{FDE1398D-5C40-A845-2DC7-591F9989A5CF}"/>
              </a:ext>
            </a:extLst>
          </p:cNvPr>
          <p:cNvSpPr txBox="1"/>
          <p:nvPr/>
        </p:nvSpPr>
        <p:spPr>
          <a:xfrm>
            <a:off x="10717585" y="4533758"/>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0,7%</a:t>
            </a:r>
            <a:endParaRPr lang="pt-BR" sz="1600" dirty="0"/>
          </a:p>
        </p:txBody>
      </p:sp>
      <p:sp>
        <p:nvSpPr>
          <p:cNvPr id="124" name="CaixaDeTexto 123">
            <a:extLst>
              <a:ext uri="{FF2B5EF4-FFF2-40B4-BE49-F238E27FC236}">
                <a16:creationId xmlns:a16="http://schemas.microsoft.com/office/drawing/2014/main" xmlns="" id="{807FFB57-423B-DF59-8BB7-867EFD26247A}"/>
              </a:ext>
            </a:extLst>
          </p:cNvPr>
          <p:cNvSpPr txBox="1"/>
          <p:nvPr/>
        </p:nvSpPr>
        <p:spPr>
          <a:xfrm>
            <a:off x="10790738" y="4780153"/>
            <a:ext cx="1118787" cy="323165"/>
          </a:xfrm>
          <a:prstGeom prst="rect">
            <a:avLst/>
          </a:prstGeom>
          <a:noFill/>
        </p:spPr>
        <p:txBody>
          <a:bodyPr wrap="square" lIns="0" tIns="0" rIns="0" bIns="0">
            <a:noAutofit/>
          </a:bodyPr>
          <a:lstStyle/>
          <a:p>
            <a:pPr fontAlgn="auto">
              <a:spcBef>
                <a:spcPts val="0"/>
              </a:spcBef>
              <a:spcAft>
                <a:spcPts val="0"/>
              </a:spcAft>
            </a:pPr>
            <a:r>
              <a:rPr lang="pt-BR" sz="1050" b="1" dirty="0"/>
              <a:t>Só poupança (0,6%)</a:t>
            </a:r>
          </a:p>
          <a:p>
            <a:pPr fontAlgn="auto">
              <a:spcBef>
                <a:spcPts val="0"/>
              </a:spcBef>
              <a:spcAft>
                <a:spcPts val="0"/>
              </a:spcAft>
            </a:pPr>
            <a:r>
              <a:rPr lang="pt-BR" sz="1050" b="1" dirty="0"/>
              <a:t>Outros (0,1%)</a:t>
            </a:r>
          </a:p>
        </p:txBody>
      </p:sp>
      <p:graphicFrame>
        <p:nvGraphicFramePr>
          <p:cNvPr id="125" name="Tabela 23">
            <a:extLst>
              <a:ext uri="{FF2B5EF4-FFF2-40B4-BE49-F238E27FC236}">
                <a16:creationId xmlns:a16="http://schemas.microsoft.com/office/drawing/2014/main" xmlns="" id="{3391879F-FC9F-3591-14B3-6BC1A89ADF79}"/>
              </a:ext>
            </a:extLst>
          </p:cNvPr>
          <p:cNvGraphicFramePr>
            <a:graphicFrameLocks noGrp="1"/>
          </p:cNvGraphicFramePr>
          <p:nvPr>
            <p:extLst>
              <p:ext uri="{D42A27DB-BD31-4B8C-83A1-F6EECF244321}">
                <p14:modId xmlns:p14="http://schemas.microsoft.com/office/powerpoint/2010/main" val="3820055550"/>
              </p:ext>
            </p:extLst>
          </p:nvPr>
        </p:nvGraphicFramePr>
        <p:xfrm>
          <a:off x="10795072" y="5518609"/>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rgbClr val="71A4DA"/>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126" name="CaixaDeTexto 125">
            <a:extLst>
              <a:ext uri="{FF2B5EF4-FFF2-40B4-BE49-F238E27FC236}">
                <a16:creationId xmlns:a16="http://schemas.microsoft.com/office/drawing/2014/main" xmlns="" id="{02866179-C0EF-8C9D-8A90-32F53AA19651}"/>
              </a:ext>
            </a:extLst>
          </p:cNvPr>
          <p:cNvSpPr txBox="1"/>
          <p:nvPr/>
        </p:nvSpPr>
        <p:spPr>
          <a:xfrm>
            <a:off x="10717585" y="5124140"/>
            <a:ext cx="1200970" cy="430887"/>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NÃO</a:t>
            </a:r>
          </a:p>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INVESTE</a:t>
            </a:r>
            <a:endParaRPr lang="pt-BR" sz="1600" dirty="0"/>
          </a:p>
        </p:txBody>
      </p:sp>
      <p:sp>
        <p:nvSpPr>
          <p:cNvPr id="127" name="Retângulo: Cantos Arredondados 126">
            <a:extLst>
              <a:ext uri="{FF2B5EF4-FFF2-40B4-BE49-F238E27FC236}">
                <a16:creationId xmlns:a16="http://schemas.microsoft.com/office/drawing/2014/main" xmlns="" id="{CEBF7F99-A1CD-4377-2661-7D951D811456}"/>
              </a:ext>
            </a:extLst>
          </p:cNvPr>
          <p:cNvSpPr/>
          <p:nvPr/>
        </p:nvSpPr>
        <p:spPr>
          <a:xfrm>
            <a:off x="11526248" y="5264880"/>
            <a:ext cx="367334" cy="206229"/>
          </a:xfrm>
          <a:prstGeom prst="roundRect">
            <a:avLst>
              <a:gd name="adj" fmla="val 9864"/>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pt-BR" sz="1000" b="1" dirty="0">
                <a:solidFill>
                  <a:schemeClr val="bg1"/>
                </a:solidFill>
                <a:latin typeface="Lato" panose="020F0502020204030203" pitchFamily="34" charset="0"/>
                <a:ea typeface="Lato" panose="020F0502020204030203" pitchFamily="34" charset="0"/>
                <a:cs typeface="Lato" panose="020F0502020204030203" pitchFamily="34" charset="0"/>
              </a:rPr>
              <a:t>90%</a:t>
            </a:r>
          </a:p>
        </p:txBody>
      </p:sp>
      <p:sp>
        <p:nvSpPr>
          <p:cNvPr id="128" name="CaixaDeTexto 127">
            <a:extLst>
              <a:ext uri="{FF2B5EF4-FFF2-40B4-BE49-F238E27FC236}">
                <a16:creationId xmlns:a16="http://schemas.microsoft.com/office/drawing/2014/main" xmlns="" id="{1ACE6254-D877-BE39-A753-2E1064725D0C}"/>
              </a:ext>
            </a:extLst>
          </p:cNvPr>
          <p:cNvSpPr txBox="1"/>
          <p:nvPr/>
        </p:nvSpPr>
        <p:spPr>
          <a:xfrm>
            <a:off x="10717585" y="5601423"/>
            <a:ext cx="1200970" cy="261610"/>
          </a:xfrm>
          <a:prstGeom prst="rect">
            <a:avLst/>
          </a:prstGeom>
          <a:noFill/>
        </p:spPr>
        <p:txBody>
          <a:bodyPr wrap="square">
            <a:spAutoFit/>
          </a:bodyPr>
          <a:lstStyle/>
          <a:p>
            <a:r>
              <a:rPr kumimoji="0" lang="pt-BR" sz="1100" b="1" i="0" u="none" strike="noStrike" kern="0" cap="none" spc="0" normalizeH="0" baseline="0" noProof="0" dirty="0">
                <a:ln>
                  <a:noFill/>
                </a:ln>
                <a:effectLst/>
                <a:uLnTx/>
                <a:uFillTx/>
                <a:latin typeface="Lato" panose="020F0502020204030203" pitchFamily="34" charset="0"/>
                <a:ea typeface="Lato" panose="020F0502020204030203" pitchFamily="34" charset="0"/>
                <a:cs typeface="Lato" panose="020F0502020204030203" pitchFamily="34" charset="0"/>
                <a:sym typeface="Calibri"/>
              </a:rPr>
              <a:t>6,3%</a:t>
            </a:r>
            <a:endParaRPr lang="pt-BR" sz="1600" dirty="0"/>
          </a:p>
        </p:txBody>
      </p:sp>
      <p:graphicFrame>
        <p:nvGraphicFramePr>
          <p:cNvPr id="15" name="Tabela 23">
            <a:extLst>
              <a:ext uri="{FF2B5EF4-FFF2-40B4-BE49-F238E27FC236}">
                <a16:creationId xmlns:a16="http://schemas.microsoft.com/office/drawing/2014/main" xmlns="" id="{36F3B9AD-A20F-B9DE-4FB5-C6B35850DA1D}"/>
              </a:ext>
            </a:extLst>
          </p:cNvPr>
          <p:cNvGraphicFramePr>
            <a:graphicFrameLocks noGrp="1"/>
          </p:cNvGraphicFramePr>
          <p:nvPr>
            <p:extLst>
              <p:ext uri="{D42A27DB-BD31-4B8C-83A1-F6EECF244321}">
                <p14:modId xmlns:p14="http://schemas.microsoft.com/office/powerpoint/2010/main" val="169173719"/>
              </p:ext>
            </p:extLst>
          </p:nvPr>
        </p:nvGraphicFramePr>
        <p:xfrm>
          <a:off x="302700" y="5530514"/>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graphicFrame>
        <p:nvGraphicFramePr>
          <p:cNvPr id="20" name="Tabela 23">
            <a:extLst>
              <a:ext uri="{FF2B5EF4-FFF2-40B4-BE49-F238E27FC236}">
                <a16:creationId xmlns:a16="http://schemas.microsoft.com/office/drawing/2014/main" xmlns="" id="{7BC8D96E-8589-C1D2-6F29-78557CE13C85}"/>
              </a:ext>
            </a:extLst>
          </p:cNvPr>
          <p:cNvGraphicFramePr>
            <a:graphicFrameLocks noGrp="1"/>
          </p:cNvGraphicFramePr>
          <p:nvPr>
            <p:extLst>
              <p:ext uri="{D42A27DB-BD31-4B8C-83A1-F6EECF244321}">
                <p14:modId xmlns:p14="http://schemas.microsoft.com/office/powerpoint/2010/main" val="1989553894"/>
              </p:ext>
            </p:extLst>
          </p:nvPr>
        </p:nvGraphicFramePr>
        <p:xfrm>
          <a:off x="1756035" y="5528310"/>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8EBC17"/>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sp>
        <p:nvSpPr>
          <p:cNvPr id="146" name="Retângulo 14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130"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3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32" name="Arredondar Retângulo em um Canto Diagonal 131"/>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GRANDES NÚMEROS</a:t>
            </a:r>
          </a:p>
        </p:txBody>
      </p:sp>
      <p:sp>
        <p:nvSpPr>
          <p:cNvPr id="133" name="Retângulo 132"/>
          <p:cNvSpPr/>
          <p:nvPr/>
        </p:nvSpPr>
        <p:spPr>
          <a:xfrm>
            <a:off x="914400" y="6492699"/>
            <a:ext cx="6096000" cy="2308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p:txBody>
      </p:sp>
      <p:sp>
        <p:nvSpPr>
          <p:cNvPr id="134" name="Retângulo: Cantos Arredondados 881">
            <a:extLst>
              <a:ext uri="{FF2B5EF4-FFF2-40B4-BE49-F238E27FC236}">
                <a16:creationId xmlns:a16="http://schemas.microsoft.com/office/drawing/2014/main" xmlns="" id="{E7761E5C-ADE1-80BB-2B4A-EC42BE58308B}"/>
              </a:ext>
            </a:extLst>
          </p:cNvPr>
          <p:cNvSpPr/>
          <p:nvPr/>
        </p:nvSpPr>
        <p:spPr>
          <a:xfrm>
            <a:off x="2652906" y="1191291"/>
            <a:ext cx="6886189"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 BRASILEIRA 16+ (Est.: 168,1 milhões de pessoas)</a:t>
            </a:r>
          </a:p>
        </p:txBody>
      </p:sp>
      <p:sp>
        <p:nvSpPr>
          <p:cNvPr id="2" name="Retângulo 1"/>
          <p:cNvSpPr/>
          <p:nvPr/>
        </p:nvSpPr>
        <p:spPr>
          <a:xfrm>
            <a:off x="5173483" y="1416106"/>
            <a:ext cx="1830950" cy="246221"/>
          </a:xfrm>
          <a:prstGeom prst="rect">
            <a:avLst/>
          </a:prstGeom>
        </p:spPr>
        <p:txBody>
          <a:bodyPr wrap="none">
            <a:spAutoFit/>
          </a:bodyPr>
          <a:lstStyle/>
          <a:p>
            <a:r>
              <a:rPr lang="pt-BR" sz="1000" i="1" dirty="0">
                <a:solidFill>
                  <a:srgbClr val="595959"/>
                </a:solidFill>
                <a:latin typeface="Segoe UI" panose="020B0502040204020203" pitchFamily="34" charset="0"/>
                <a:ea typeface="Ebrima" panose="02000000000000000000" pitchFamily="2" charset="0"/>
                <a:cs typeface="Segoe UI" panose="020B0502040204020203" pitchFamily="34" charset="0"/>
              </a:rPr>
              <a:t>Fonte: PNAD 2023/IBGE 2025</a:t>
            </a:r>
            <a:endParaRPr lang="pt-BR" sz="1000" i="1" dirty="0">
              <a:solidFill>
                <a:srgbClr val="595959"/>
              </a:solidFill>
              <a:latin typeface="Segoe UI" panose="020B0502040204020203" pitchFamily="34" charset="0"/>
              <a:cs typeface="Segoe UI" panose="020B0502040204020203" pitchFamily="34" charset="0"/>
            </a:endParaRPr>
          </a:p>
        </p:txBody>
      </p:sp>
      <p:sp>
        <p:nvSpPr>
          <p:cNvPr id="3" name="Retângulo 2"/>
          <p:cNvSpPr/>
          <p:nvPr/>
        </p:nvSpPr>
        <p:spPr>
          <a:xfrm>
            <a:off x="2519020" y="296381"/>
            <a:ext cx="7333566" cy="307777"/>
          </a:xfrm>
          <a:prstGeom prst="rect">
            <a:avLst/>
          </a:prstGeom>
        </p:spPr>
        <p:txBody>
          <a:bodyPr wrap="square">
            <a:spAutoFit/>
          </a:bodyPr>
          <a:lstStyle/>
          <a:p>
            <a:r>
              <a:rPr lang="pt-BR" sz="1400" dirty="0" smtClean="0">
                <a:latin typeface="Segoe UI" panose="020B0502040204020203" pitchFamily="34" charset="0"/>
                <a:cs typeface="Segoe UI" panose="020B0502040204020203" pitchFamily="34" charset="0"/>
              </a:rPr>
              <a:t>Investidores x não investidores por classe e ter ou não renda familiar</a:t>
            </a:r>
            <a:endParaRPr lang="pt-BR" sz="1400"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1761631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 name="Gráfico 7">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89504409"/>
              </p:ext>
            </p:extLst>
          </p:nvPr>
        </p:nvGraphicFramePr>
        <p:xfrm>
          <a:off x="1421323" y="1640112"/>
          <a:ext cx="10482128" cy="4071399"/>
        </p:xfrm>
        <a:graphic>
          <a:graphicData uri="http://schemas.openxmlformats.org/drawingml/2006/chart">
            <c:chart xmlns:c="http://schemas.openxmlformats.org/drawingml/2006/chart" xmlns:r="http://schemas.openxmlformats.org/officeDocument/2006/relationships" r:id="rId2"/>
          </a:graphicData>
        </a:graphic>
      </p:graphicFrame>
      <p:sp>
        <p:nvSpPr>
          <p:cNvPr id="27" name="Retângulo 2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28" name="CaixaDeTexto 27">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29" name="CaixaDeTexto 28">
            <a:extLst>
              <a:ext uri="{FF2B5EF4-FFF2-40B4-BE49-F238E27FC236}">
                <a16:creationId xmlns:a16="http://schemas.microsoft.com/office/drawing/2014/main" xmlns="" id="{52A02019-3246-7456-69CA-8E5C34E63DB0}"/>
              </a:ext>
            </a:extLst>
          </p:cNvPr>
          <p:cNvSpPr txBox="1"/>
          <p:nvPr/>
        </p:nvSpPr>
        <p:spPr>
          <a:xfrm>
            <a:off x="2911373" y="1640112"/>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30" name="CaixaDeTexto 29">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31" name="Imagem 30">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32" name="CaixaDeTexto 31">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ea typeface="ＭＳ Ｐゴシック" charset="-128"/>
              </a:rPr>
              <a:t>Aproximadamente </a:t>
            </a:r>
          </a:p>
          <a:p>
            <a:pPr algn="ctr"/>
            <a:r>
              <a:rPr lang="pt-BR" sz="1100" b="1" i="1" spc="100" dirty="0">
                <a:ea typeface="ＭＳ Ｐゴシック" charset="-128"/>
              </a:rPr>
              <a:t>143,6 milhões</a:t>
            </a:r>
            <a:r>
              <a:rPr lang="pt-BR" sz="1100" i="1" spc="100" dirty="0">
                <a:ea typeface="ＭＳ Ｐゴシック" charset="-128"/>
              </a:rPr>
              <a:t> de brasileiros.</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(N=5.072)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(N=1.364)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(N=2.459)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(N=1.249)</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Com que idade você pretende se aposentar?</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17" name="CaixaDeTexto 16">
            <a:extLst>
              <a:ext uri="{FF2B5EF4-FFF2-40B4-BE49-F238E27FC236}">
                <a16:creationId xmlns:a16="http://schemas.microsoft.com/office/drawing/2014/main" xmlns="" id="{5C8BAD6B-A91F-CD21-AC99-9F8911C3FA5A}"/>
              </a:ext>
            </a:extLst>
          </p:cNvPr>
          <p:cNvSpPr txBox="1"/>
          <p:nvPr/>
        </p:nvSpPr>
        <p:spPr>
          <a:xfrm>
            <a:off x="4432300" y="1293945"/>
            <a:ext cx="7471151"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variações por classe econômica são pequenas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tendência de uma expectativa 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 se aposentar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até 59 anos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ligeiramente mais frequente do que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p>
          <a:p>
            <a:pPr>
              <a:lnSpc>
                <a:spcPct val="120000"/>
              </a:lnSpc>
            </a:pPr>
            <a:endPar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saber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idade de aposentadoria, é um pouco mais comum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do que 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p>
        </p:txBody>
      </p:sp>
      <p:sp>
        <p:nvSpPr>
          <p:cNvPr id="18" name="Retângulo: Cantos Diagonais Arredondados 21">
            <a:extLst>
              <a:ext uri="{FF2B5EF4-FFF2-40B4-BE49-F238E27FC236}">
                <a16:creationId xmlns:a16="http://schemas.microsoft.com/office/drawing/2014/main" xmlns="" id="{27D688AE-D3D9-3973-37CD-D5A3ED531702}"/>
              </a:ext>
            </a:extLst>
          </p:cNvPr>
          <p:cNvSpPr/>
          <p:nvPr/>
        </p:nvSpPr>
        <p:spPr>
          <a:xfrm>
            <a:off x="4111995" y="5977024"/>
            <a:ext cx="5019508" cy="339355"/>
          </a:xfrm>
          <a:prstGeom prst="round2DiagRect">
            <a:avLst>
              <a:gd name="adj1" fmla="val 39128"/>
              <a:gd name="adj2" fmla="val 0"/>
            </a:avLst>
          </a:prstGeom>
          <a:solidFill>
            <a:srgbClr val="FFFFFF">
              <a:lumMod val="95000"/>
            </a:srgbClr>
          </a:solidFill>
          <a:ln w="25400" cap="flat" cmpd="sng" algn="ctr">
            <a:noFill/>
            <a:prstDash val="solid"/>
          </a:ln>
          <a:effectLst/>
        </p:spPr>
        <p:txBody>
          <a:bodyPr rtlCol="0" anchor="ctr"/>
          <a:lstStyle/>
          <a:p>
            <a:pPr lvl="0" algn="ctr" fontAlgn="base">
              <a:spcBef>
                <a:spcPct val="0"/>
              </a:spcBef>
              <a:spcAft>
                <a:spcPct val="0"/>
              </a:spcAft>
              <a:defRPr/>
            </a:pPr>
            <a:r>
              <a:rPr lang="pt-BR" sz="1400" kern="0" dirty="0">
                <a:solidFill>
                  <a:srgbClr val="000000">
                    <a:lumMod val="50000"/>
                    <a:lumOff val="50000"/>
                  </a:srgbClr>
                </a:solidFill>
                <a:latin typeface="Ebrima" panose="02000000000000000000" pitchFamily="2" charset="0"/>
                <a:ea typeface="Ebrima" panose="02000000000000000000" pitchFamily="2" charset="0"/>
                <a:cs typeface="Ebrima" panose="02000000000000000000" pitchFamily="2" charset="0"/>
              </a:rPr>
              <a:t>Em média, com </a:t>
            </a:r>
            <a:r>
              <a:rPr lang="pt-BR" sz="1400" b="1" kern="0" dirty="0">
                <a:solidFill>
                  <a:srgbClr val="F47100"/>
                </a:solidFill>
                <a:latin typeface="Ebrima" panose="02000000000000000000" pitchFamily="2" charset="0"/>
                <a:ea typeface="Ebrima" panose="02000000000000000000" pitchFamily="2" charset="0"/>
                <a:cs typeface="Ebrima" panose="02000000000000000000" pitchFamily="2" charset="0"/>
              </a:rPr>
              <a:t>59 </a:t>
            </a:r>
            <a:r>
              <a:rPr lang="pt-BR" sz="1400" kern="0" dirty="0">
                <a:solidFill>
                  <a:srgbClr val="000000">
                    <a:lumMod val="50000"/>
                    <a:lumOff val="50000"/>
                  </a:srgbClr>
                </a:solidFill>
                <a:latin typeface="Ebrima" panose="02000000000000000000" pitchFamily="2" charset="0"/>
                <a:ea typeface="Ebrima" panose="02000000000000000000" pitchFamily="2" charset="0"/>
                <a:cs typeface="Ebrima" panose="02000000000000000000" pitchFamily="2" charset="0"/>
              </a:rPr>
              <a:t>anos, independente do perfil</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IDADE COM A QUAL PRETENDE SE APOSENTAR</a:t>
            </a:r>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2368938" y="447586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7565716" y="451508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11430285" y="413018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807836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Tabela 19"/>
          <p:cNvGraphicFramePr>
            <a:graphicFrameLocks noGrp="1"/>
          </p:cNvGraphicFramePr>
          <p:nvPr>
            <p:extLst>
              <p:ext uri="{D42A27DB-BD31-4B8C-83A1-F6EECF244321}">
                <p14:modId xmlns:p14="http://schemas.microsoft.com/office/powerpoint/2010/main" val="2151549977"/>
              </p:ext>
            </p:extLst>
          </p:nvPr>
        </p:nvGraphicFramePr>
        <p:xfrm>
          <a:off x="4638560" y="1176403"/>
          <a:ext cx="7320935" cy="5028872"/>
        </p:xfrm>
        <a:graphic>
          <a:graphicData uri="http://schemas.openxmlformats.org/drawingml/2006/table">
            <a:tbl>
              <a:tblPr firstRow="1" bandRow="1">
                <a:tableStyleId>{5C22544A-7EE6-4342-B048-85BDC9FD1C3A}</a:tableStyleId>
              </a:tblPr>
              <a:tblGrid>
                <a:gridCol w="7320935">
                  <a:extLst>
                    <a:ext uri="{9D8B030D-6E8A-4147-A177-3AD203B41FA5}">
                      <a16:colId xmlns:a16="http://schemas.microsoft.com/office/drawing/2014/main" xmlns="" val="20000"/>
                    </a:ext>
                  </a:extLst>
                </a:gridCol>
              </a:tblGrid>
              <a:tr h="628609">
                <a:tc>
                  <a:txBody>
                    <a:bodyPr/>
                    <a:lstStyle/>
                    <a:p>
                      <a:endParaRPr lang="pt-BR" dirty="0"/>
                    </a:p>
                  </a:txBody>
                  <a:tcPr>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0"/>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1"/>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2"/>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3"/>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4"/>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5"/>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6"/>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xmlns="" val="10007"/>
                  </a:ext>
                </a:extLst>
              </a:tr>
            </a:tbl>
          </a:graphicData>
        </a:graphic>
      </p:graphicFrame>
      <p:graphicFrame>
        <p:nvGraphicFramePr>
          <p:cNvPr id="22" name="Gráfico 21">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242987226"/>
              </p:ext>
            </p:extLst>
          </p:nvPr>
        </p:nvGraphicFramePr>
        <p:xfrm>
          <a:off x="7067816" y="984040"/>
          <a:ext cx="2595616" cy="53046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Tabela 7">
            <a:extLst>
              <a:ext uri="{FF2B5EF4-FFF2-40B4-BE49-F238E27FC236}">
                <a16:creationId xmlns:a16="http://schemas.microsoft.com/office/drawing/2014/main" xmlns="" id="{5091DBFC-E072-E225-8079-F6BF70B43329}"/>
              </a:ext>
            </a:extLst>
          </p:cNvPr>
          <p:cNvGraphicFramePr>
            <a:graphicFrameLocks noGrp="1"/>
          </p:cNvGraphicFramePr>
          <p:nvPr>
            <p:extLst>
              <p:ext uri="{D42A27DB-BD31-4B8C-83A1-F6EECF244321}">
                <p14:modId xmlns:p14="http://schemas.microsoft.com/office/powerpoint/2010/main" val="39805618"/>
              </p:ext>
            </p:extLst>
          </p:nvPr>
        </p:nvGraphicFramePr>
        <p:xfrm>
          <a:off x="4830836" y="1130050"/>
          <a:ext cx="2223153" cy="5075232"/>
        </p:xfrm>
        <a:graphic>
          <a:graphicData uri="http://schemas.openxmlformats.org/drawingml/2006/table">
            <a:tbl>
              <a:tblPr firstRow="1" bandRow="1">
                <a:tableStyleId>{5C22544A-7EE6-4342-B048-85BDC9FD1C3A}</a:tableStyleId>
              </a:tblPr>
              <a:tblGrid>
                <a:gridCol w="2223153">
                  <a:extLst>
                    <a:ext uri="{9D8B030D-6E8A-4147-A177-3AD203B41FA5}">
                      <a16:colId xmlns:a16="http://schemas.microsoft.com/office/drawing/2014/main" xmlns="" val="2524781966"/>
                    </a:ext>
                  </a:extLst>
                </a:gridCol>
              </a:tblGrid>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pública (INSS)</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674464118"/>
                  </a:ext>
                </a:extLst>
              </a:tr>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Do seu salário/ continuará trabalhando</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Aplicações financeiras, como títulos públicos, mercado de ações, renda fixa, câmbio, poupança</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privada</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36873517"/>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Aluguel dos imóveis que possui</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274147149"/>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Das economias que possui/ do que guardou/ reserva de dinheiro (do que guardar/ economizar)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584549330"/>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Família/ Filhos no sustento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65538042"/>
                  </a:ext>
                </a:extLst>
              </a:tr>
              <a:tr h="634404">
                <a:tc>
                  <a:txBody>
                    <a:bodyPr/>
                    <a:lstStyle/>
                    <a:p>
                      <a:pPr algn="r" fontAlgn="ctr"/>
                      <a:r>
                        <a:rPr lang="pt-BR" sz="11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NÃO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61770680"/>
                  </a:ext>
                </a:extLst>
              </a:tr>
            </a:tbl>
          </a:graphicData>
        </a:graphic>
      </p:graphicFrame>
      <p:graphicFrame>
        <p:nvGraphicFramePr>
          <p:cNvPr id="21" name="Tabela 20">
            <a:extLst>
              <a:ext uri="{FF2B5EF4-FFF2-40B4-BE49-F238E27FC236}">
                <a16:creationId xmlns:a16="http://schemas.microsoft.com/office/drawing/2014/main" xmlns="" id="{17C6C5D0-C866-2090-3DBE-4CCFC21237E0}"/>
              </a:ext>
            </a:extLst>
          </p:cNvPr>
          <p:cNvGraphicFramePr>
            <a:graphicFrameLocks noGrp="1"/>
          </p:cNvGraphicFramePr>
          <p:nvPr>
            <p:extLst>
              <p:ext uri="{D42A27DB-BD31-4B8C-83A1-F6EECF244321}">
                <p14:modId xmlns:p14="http://schemas.microsoft.com/office/powerpoint/2010/main" val="1138815949"/>
              </p:ext>
            </p:extLst>
          </p:nvPr>
        </p:nvGraphicFramePr>
        <p:xfrm>
          <a:off x="6918157" y="948113"/>
          <a:ext cx="4263716" cy="274320"/>
        </p:xfrm>
        <a:graphic>
          <a:graphicData uri="http://schemas.openxmlformats.org/drawingml/2006/table">
            <a:tbl>
              <a:tblPr firstRow="1" bandRow="1">
                <a:tableStyleId>{5C22544A-7EE6-4342-B048-85BDC9FD1C3A}</a:tableStyleId>
              </a:tblPr>
              <a:tblGrid>
                <a:gridCol w="2131858">
                  <a:extLst>
                    <a:ext uri="{9D8B030D-6E8A-4147-A177-3AD203B41FA5}">
                      <a16:colId xmlns:a16="http://schemas.microsoft.com/office/drawing/2014/main" xmlns="" val="672165025"/>
                    </a:ext>
                  </a:extLst>
                </a:gridCol>
                <a:gridCol w="2131858">
                  <a:extLst>
                    <a:ext uri="{9D8B030D-6E8A-4147-A177-3AD203B41FA5}">
                      <a16:colId xmlns:a16="http://schemas.microsoft.com/office/drawing/2014/main" xmlns="" val="3029211044"/>
                    </a:ext>
                  </a:extLst>
                </a:gridCol>
              </a:tblGrid>
              <a:tr h="253166">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VIRÁ?</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 A MAIOR PARTE?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90893031"/>
                  </a:ext>
                </a:extLst>
              </a:tr>
            </a:tbl>
          </a:graphicData>
        </a:graphic>
      </p:graphicFrame>
      <p:sp>
        <p:nvSpPr>
          <p:cNvPr id="30" name="Retângulo 2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36" name="CaixaDeTexto 35">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37" name="CaixaDeTexto 36">
            <a:extLst>
              <a:ext uri="{FF2B5EF4-FFF2-40B4-BE49-F238E27FC236}">
                <a16:creationId xmlns:a16="http://schemas.microsoft.com/office/drawing/2014/main" xmlns="" id="{52A02019-3246-7456-69CA-8E5C34E63DB0}"/>
              </a:ext>
            </a:extLst>
          </p:cNvPr>
          <p:cNvSpPr txBox="1"/>
          <p:nvPr/>
        </p:nvSpPr>
        <p:spPr>
          <a:xfrm>
            <a:off x="2911373" y="1640112"/>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38" name="CaixaDeTexto 37">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39" name="Imagem 38">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40" name="CaixaDeTexto 39">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ea typeface="ＭＳ Ｐゴシック" charset="-128"/>
              </a:rPr>
              <a:t>Aproximadamente </a:t>
            </a:r>
          </a:p>
          <a:p>
            <a:pPr algn="ctr"/>
            <a:r>
              <a:rPr lang="pt-BR" sz="1100" b="1" i="1" spc="100" dirty="0">
                <a:ea typeface="ＭＳ Ｐゴシック" charset="-128"/>
              </a:rPr>
              <a:t>143,6 milhões</a:t>
            </a:r>
            <a:r>
              <a:rPr lang="pt-BR" sz="1100" i="1" spc="100" dirty="0">
                <a:ea typeface="ＭＳ Ｐゴシック" charset="-128"/>
              </a:rPr>
              <a:t> de brasileiros.</a:t>
            </a:r>
          </a:p>
        </p:txBody>
      </p:sp>
      <p:graphicFrame>
        <p:nvGraphicFramePr>
          <p:cNvPr id="81" name="Gráfico 80">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934908016"/>
              </p:ext>
            </p:extLst>
          </p:nvPr>
        </p:nvGraphicFramePr>
        <p:xfrm>
          <a:off x="9214103" y="970095"/>
          <a:ext cx="2595616" cy="5304633"/>
        </p:xfrm>
        <a:graphic>
          <a:graphicData uri="http://schemas.openxmlformats.org/drawingml/2006/chart">
            <c:chart xmlns:c="http://schemas.openxmlformats.org/drawingml/2006/chart" xmlns:r="http://schemas.openxmlformats.org/officeDocument/2006/relationships" r:id="rId4"/>
          </a:graphicData>
        </a:graphic>
      </p:graphicFrame>
      <p:sp>
        <p:nvSpPr>
          <p:cNvPr id="41" name="Retângulo 40"/>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FFEFE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(N=5.003) </a:t>
            </a:r>
            <a:r>
              <a:rPr lang="pt-BR" sz="900" dirty="0">
                <a:solidFill>
                  <a:srgbClr val="FFDDD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(N=4.990) </a:t>
            </a:r>
            <a:r>
              <a:rPr lang="pt-BR" sz="900" dirty="0">
                <a:solidFill>
                  <a:srgbClr val="FF797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(N=5.016) </a:t>
            </a:r>
            <a:r>
              <a:rPr lang="pt-BR" sz="900" dirty="0">
                <a:solidFill>
                  <a:srgbClr val="FE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(N=4.956) </a:t>
            </a:r>
            <a:r>
              <a:rPr lang="pt-BR" sz="900" dirty="0">
                <a:solidFill>
                  <a:srgbClr val="C0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(N=4.893)</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você acredita que virá o dinheiro que te sustentará na aposentadoria?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 | P29c. (PARA QUEM MENCIONOU MAIS DE UM ITEM EM P29)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virá a maior parte da renda que te sustentará na aposentadoria?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8" name="CaixaDeTexto 17">
            <a:extLst>
              <a:ext uri="{FF2B5EF4-FFF2-40B4-BE49-F238E27FC236}">
                <a16:creationId xmlns:a16="http://schemas.microsoft.com/office/drawing/2014/main" xmlns="" id="{5C8BAD6B-A91F-CD21-AC99-9F8911C3FA5A}"/>
              </a:ext>
            </a:extLst>
          </p:cNvPr>
          <p:cNvSpPr txBox="1"/>
          <p:nvPr/>
        </p:nvSpPr>
        <p:spPr>
          <a:xfrm>
            <a:off x="458611" y="3611017"/>
            <a:ext cx="4138373" cy="2733056"/>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6 em cada 10 não aposentados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declararam que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vão depender da previdência pública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na aposentadoria</a:t>
            </a:r>
            <a:r>
              <a:rPr lang="pt-BR" sz="1300" i="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Número apresenta avanço de 3pp e atinge a máxima histórica.</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um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segundo patamar, 15% dependerão do próprio salário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indicando que não pretendem se aposentar de fato.</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único crescimento foi do INSS, com quedas para o próprio salário (-3pp) e aplicações financeiras (-2pp).</a:t>
            </a:r>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7816232" y="225215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8673438" y="159530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7777564" y="287834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10734711" y="157905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4E231627-9C46-671E-5ACB-77967A5BFC03}"/>
              </a:ext>
            </a:extLst>
          </p:cNvPr>
          <p:cNvSpPr txBox="1"/>
          <p:nvPr/>
        </p:nvSpPr>
        <p:spPr>
          <a:xfrm>
            <a:off x="9933909" y="224128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9605048" y="471593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3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3" name="Arredondar Retângulo em um Canto Diagonal 32"/>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APOSENTADORIA: DE ONDE VIRÁ O DINHEIRO?</a:t>
            </a:r>
          </a:p>
        </p:txBody>
      </p:sp>
    </p:spTree>
    <p:extLst>
      <p:ext uri="{BB962C8B-B14F-4D97-AF65-F5344CB8AC3E}">
        <p14:creationId xmlns:p14="http://schemas.microsoft.com/office/powerpoint/2010/main" val="49146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0" name="Tabela 19"/>
          <p:cNvGraphicFramePr>
            <a:graphicFrameLocks noGrp="1"/>
          </p:cNvGraphicFramePr>
          <p:nvPr>
            <p:extLst>
              <p:ext uri="{D42A27DB-BD31-4B8C-83A1-F6EECF244321}">
                <p14:modId xmlns:p14="http://schemas.microsoft.com/office/powerpoint/2010/main" val="2151549977"/>
              </p:ext>
            </p:extLst>
          </p:nvPr>
        </p:nvGraphicFramePr>
        <p:xfrm>
          <a:off x="4638560" y="1176403"/>
          <a:ext cx="7320935" cy="5028872"/>
        </p:xfrm>
        <a:graphic>
          <a:graphicData uri="http://schemas.openxmlformats.org/drawingml/2006/table">
            <a:tbl>
              <a:tblPr firstRow="1" bandRow="1">
                <a:tableStyleId>{5C22544A-7EE6-4342-B048-85BDC9FD1C3A}</a:tableStyleId>
              </a:tblPr>
              <a:tblGrid>
                <a:gridCol w="7320935">
                  <a:extLst>
                    <a:ext uri="{9D8B030D-6E8A-4147-A177-3AD203B41FA5}">
                      <a16:colId xmlns:a16="http://schemas.microsoft.com/office/drawing/2014/main" xmlns="" val="20000"/>
                    </a:ext>
                  </a:extLst>
                </a:gridCol>
              </a:tblGrid>
              <a:tr h="628609">
                <a:tc>
                  <a:txBody>
                    <a:bodyPr/>
                    <a:lstStyle/>
                    <a:p>
                      <a:endParaRPr lang="pt-BR" dirty="0"/>
                    </a:p>
                  </a:txBody>
                  <a:tcPr>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0"/>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1"/>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2"/>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3"/>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4"/>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5"/>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6"/>
                  </a:ext>
                </a:extLst>
              </a:tr>
              <a:tr h="628609">
                <a:tc>
                  <a:txBody>
                    <a:bodyPr/>
                    <a:lstStyle/>
                    <a:p>
                      <a:endParaRPr lang="pt-BR" dirty="0"/>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xmlns="" val="10007"/>
                  </a:ext>
                </a:extLst>
              </a:tr>
            </a:tbl>
          </a:graphicData>
        </a:graphic>
      </p:graphicFrame>
      <p:graphicFrame>
        <p:nvGraphicFramePr>
          <p:cNvPr id="22" name="Gráfico 21">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3814833752"/>
              </p:ext>
            </p:extLst>
          </p:nvPr>
        </p:nvGraphicFramePr>
        <p:xfrm>
          <a:off x="7067816" y="984040"/>
          <a:ext cx="2595616" cy="530463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Tabela 7">
            <a:extLst>
              <a:ext uri="{FF2B5EF4-FFF2-40B4-BE49-F238E27FC236}">
                <a16:creationId xmlns:a16="http://schemas.microsoft.com/office/drawing/2014/main" xmlns="" id="{5091DBFC-E072-E225-8079-F6BF70B43329}"/>
              </a:ext>
            </a:extLst>
          </p:cNvPr>
          <p:cNvGraphicFramePr>
            <a:graphicFrameLocks noGrp="1"/>
          </p:cNvGraphicFramePr>
          <p:nvPr>
            <p:extLst>
              <p:ext uri="{D42A27DB-BD31-4B8C-83A1-F6EECF244321}">
                <p14:modId xmlns:p14="http://schemas.microsoft.com/office/powerpoint/2010/main" val="39805618"/>
              </p:ext>
            </p:extLst>
          </p:nvPr>
        </p:nvGraphicFramePr>
        <p:xfrm>
          <a:off x="4830836" y="1130050"/>
          <a:ext cx="2223153" cy="5075232"/>
        </p:xfrm>
        <a:graphic>
          <a:graphicData uri="http://schemas.openxmlformats.org/drawingml/2006/table">
            <a:tbl>
              <a:tblPr firstRow="1" bandRow="1">
                <a:tableStyleId>{5C22544A-7EE6-4342-B048-85BDC9FD1C3A}</a:tableStyleId>
              </a:tblPr>
              <a:tblGrid>
                <a:gridCol w="2223153">
                  <a:extLst>
                    <a:ext uri="{9D8B030D-6E8A-4147-A177-3AD203B41FA5}">
                      <a16:colId xmlns:a16="http://schemas.microsoft.com/office/drawing/2014/main" xmlns="" val="2524781966"/>
                    </a:ext>
                  </a:extLst>
                </a:gridCol>
              </a:tblGrid>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pública (INSS)</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674464118"/>
                  </a:ext>
                </a:extLst>
              </a:tr>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Do seu salário/ continuará trabalhando</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634404">
                <a:tc>
                  <a:txBody>
                    <a:bodyPr/>
                    <a:lstStyle/>
                    <a:p>
                      <a:pPr algn="r"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Aplicações financeiras, como títulos públicos, mercado de ações, renda fixa, câmbio, poupança</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privada</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36873517"/>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Aluguel dos imóveis que possui</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274147149"/>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Das economias que possui/ do que guardou/ reserva de dinheiro (do que guardar/ economizar)</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584549330"/>
                  </a:ext>
                </a:extLst>
              </a:tr>
              <a:tr h="634404">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Família/ Filhos no sustento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65538042"/>
                  </a:ext>
                </a:extLst>
              </a:tr>
              <a:tr h="634404">
                <a:tc>
                  <a:txBody>
                    <a:bodyPr/>
                    <a:lstStyle/>
                    <a:p>
                      <a:pPr algn="r" fontAlgn="ctr"/>
                      <a:r>
                        <a:rPr lang="pt-BR" sz="11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NÃO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61770680"/>
                  </a:ext>
                </a:extLst>
              </a:tr>
            </a:tbl>
          </a:graphicData>
        </a:graphic>
      </p:graphicFrame>
      <p:graphicFrame>
        <p:nvGraphicFramePr>
          <p:cNvPr id="21" name="Tabela 20">
            <a:extLst>
              <a:ext uri="{FF2B5EF4-FFF2-40B4-BE49-F238E27FC236}">
                <a16:creationId xmlns:a16="http://schemas.microsoft.com/office/drawing/2014/main" xmlns="" id="{17C6C5D0-C866-2090-3DBE-4CCFC21237E0}"/>
              </a:ext>
            </a:extLst>
          </p:cNvPr>
          <p:cNvGraphicFramePr>
            <a:graphicFrameLocks noGrp="1"/>
          </p:cNvGraphicFramePr>
          <p:nvPr>
            <p:extLst>
              <p:ext uri="{D42A27DB-BD31-4B8C-83A1-F6EECF244321}">
                <p14:modId xmlns:p14="http://schemas.microsoft.com/office/powerpoint/2010/main" val="1138815949"/>
              </p:ext>
            </p:extLst>
          </p:nvPr>
        </p:nvGraphicFramePr>
        <p:xfrm>
          <a:off x="6918157" y="948113"/>
          <a:ext cx="4263716" cy="274320"/>
        </p:xfrm>
        <a:graphic>
          <a:graphicData uri="http://schemas.openxmlformats.org/drawingml/2006/table">
            <a:tbl>
              <a:tblPr firstRow="1" bandRow="1">
                <a:tableStyleId>{5C22544A-7EE6-4342-B048-85BDC9FD1C3A}</a:tableStyleId>
              </a:tblPr>
              <a:tblGrid>
                <a:gridCol w="2131858">
                  <a:extLst>
                    <a:ext uri="{9D8B030D-6E8A-4147-A177-3AD203B41FA5}">
                      <a16:colId xmlns:a16="http://schemas.microsoft.com/office/drawing/2014/main" xmlns="" val="672165025"/>
                    </a:ext>
                  </a:extLst>
                </a:gridCol>
                <a:gridCol w="2131858">
                  <a:extLst>
                    <a:ext uri="{9D8B030D-6E8A-4147-A177-3AD203B41FA5}">
                      <a16:colId xmlns:a16="http://schemas.microsoft.com/office/drawing/2014/main" xmlns="" val="3029211044"/>
                    </a:ext>
                  </a:extLst>
                </a:gridCol>
              </a:tblGrid>
              <a:tr h="253166">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VIRÁ?</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 A MAIOR PARTE?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90893031"/>
                  </a:ext>
                </a:extLst>
              </a:tr>
            </a:tbl>
          </a:graphicData>
        </a:graphic>
      </p:graphicFrame>
      <p:sp>
        <p:nvSpPr>
          <p:cNvPr id="30" name="Retângulo 2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36" name="CaixaDeTexto 35">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37" name="CaixaDeTexto 36">
            <a:extLst>
              <a:ext uri="{FF2B5EF4-FFF2-40B4-BE49-F238E27FC236}">
                <a16:creationId xmlns:a16="http://schemas.microsoft.com/office/drawing/2014/main" xmlns="" id="{52A02019-3246-7456-69CA-8E5C34E63DB0}"/>
              </a:ext>
            </a:extLst>
          </p:cNvPr>
          <p:cNvSpPr txBox="1"/>
          <p:nvPr/>
        </p:nvSpPr>
        <p:spPr>
          <a:xfrm>
            <a:off x="2911373" y="1640112"/>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38" name="CaixaDeTexto 37">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39" name="Imagem 38">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40" name="CaixaDeTexto 39">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ea typeface="ＭＳ Ｐゴシック" charset="-128"/>
              </a:rPr>
              <a:t>Aproximadamente </a:t>
            </a:r>
          </a:p>
          <a:p>
            <a:pPr algn="ctr"/>
            <a:r>
              <a:rPr lang="pt-BR" sz="1100" b="1" i="1" spc="100" dirty="0">
                <a:ea typeface="ＭＳ Ｐゴシック" charset="-128"/>
              </a:rPr>
              <a:t>143,6 milhões</a:t>
            </a:r>
            <a:r>
              <a:rPr lang="pt-BR" sz="1100" i="1" spc="100" dirty="0">
                <a:ea typeface="ＭＳ Ｐゴシック" charset="-128"/>
              </a:rPr>
              <a:t> de brasileiros.</a:t>
            </a:r>
          </a:p>
        </p:txBody>
      </p:sp>
      <p:graphicFrame>
        <p:nvGraphicFramePr>
          <p:cNvPr id="81" name="Gráfico 80">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3429003164"/>
              </p:ext>
            </p:extLst>
          </p:nvPr>
        </p:nvGraphicFramePr>
        <p:xfrm>
          <a:off x="9214103" y="970095"/>
          <a:ext cx="2595616" cy="5304633"/>
        </p:xfrm>
        <a:graphic>
          <a:graphicData uri="http://schemas.openxmlformats.org/drawingml/2006/chart">
            <c:chart xmlns:c="http://schemas.openxmlformats.org/drawingml/2006/chart" xmlns:r="http://schemas.openxmlformats.org/officeDocument/2006/relationships" r:id="rId4"/>
          </a:graphicData>
        </a:graphic>
      </p:graphicFrame>
      <p:sp>
        <p:nvSpPr>
          <p:cNvPr id="41" name="Retângulo 40"/>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(N=4.893)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(N=1.303)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(N=2.382)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(N=1.208)</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você acredita que virá o dinheiro que te sustentará na aposentadoria?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 | P29c. (PARA QUEM MENCIONOU MAIS DE UM ITEM EM P29)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virá a maior parte da renda que te sustentará na aposentadoria?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8" name="CaixaDeTexto 17">
            <a:extLst>
              <a:ext uri="{FF2B5EF4-FFF2-40B4-BE49-F238E27FC236}">
                <a16:creationId xmlns:a16="http://schemas.microsoft.com/office/drawing/2014/main" xmlns="" id="{5C8BAD6B-A91F-CD21-AC99-9F8911C3FA5A}"/>
              </a:ext>
            </a:extLst>
          </p:cNvPr>
          <p:cNvSpPr txBox="1"/>
          <p:nvPr/>
        </p:nvSpPr>
        <p:spPr>
          <a:xfrm>
            <a:off x="458611" y="3611017"/>
            <a:ext cx="4138373" cy="225292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previdência pública/INSS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tem a maioria das respostas em todas as classes, mas 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há maior diversificação: itens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aplicações financeiras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previdência privada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aluguel de imóveis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apresentam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diferenças significativas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para as demais classes.</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17% da classe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sabem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qual será sua fonte de renda na aposentadoria.</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2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4" name="Arredondar Retângulo em um Canto Diagonal 23"/>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APOSENTADORIA: DE ONDE VIRÁ O DINHEIRO?</a:t>
            </a:r>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7684489" y="221719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8730162" y="15640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4E231627-9C46-671E-5ACB-77967A5BFC03}"/>
              </a:ext>
            </a:extLst>
          </p:cNvPr>
          <p:cNvSpPr txBox="1"/>
          <p:nvPr/>
        </p:nvSpPr>
        <p:spPr>
          <a:xfrm>
            <a:off x="7397885" y="284503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7400958" y="348021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7407104" y="408298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7396529" y="471018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0823139" y="156389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4E231627-9C46-671E-5ACB-77967A5BFC03}"/>
              </a:ext>
            </a:extLst>
          </p:cNvPr>
          <p:cNvSpPr txBox="1"/>
          <p:nvPr/>
        </p:nvSpPr>
        <p:spPr>
          <a:xfrm>
            <a:off x="9843110" y="220741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4" name="CaixaDeTexto 43">
            <a:extLst>
              <a:ext uri="{FF2B5EF4-FFF2-40B4-BE49-F238E27FC236}">
                <a16:creationId xmlns:a16="http://schemas.microsoft.com/office/drawing/2014/main" xmlns="" id="{4E231627-9C46-671E-5ACB-77967A5BFC03}"/>
              </a:ext>
            </a:extLst>
          </p:cNvPr>
          <p:cNvSpPr txBox="1"/>
          <p:nvPr/>
        </p:nvSpPr>
        <p:spPr>
          <a:xfrm>
            <a:off x="9556507" y="283200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5" name="CaixaDeTexto 44">
            <a:extLst>
              <a:ext uri="{FF2B5EF4-FFF2-40B4-BE49-F238E27FC236}">
                <a16:creationId xmlns:a16="http://schemas.microsoft.com/office/drawing/2014/main" xmlns="" id="{4E231627-9C46-671E-5ACB-77967A5BFC03}"/>
              </a:ext>
            </a:extLst>
          </p:cNvPr>
          <p:cNvSpPr txBox="1"/>
          <p:nvPr/>
        </p:nvSpPr>
        <p:spPr>
          <a:xfrm>
            <a:off x="9518636" y="346718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6" name="CaixaDeTexto 45">
            <a:extLst>
              <a:ext uri="{FF2B5EF4-FFF2-40B4-BE49-F238E27FC236}">
                <a16:creationId xmlns:a16="http://schemas.microsoft.com/office/drawing/2014/main" xmlns="" id="{4E231627-9C46-671E-5ACB-77967A5BFC03}"/>
              </a:ext>
            </a:extLst>
          </p:cNvPr>
          <p:cNvSpPr txBox="1"/>
          <p:nvPr/>
        </p:nvSpPr>
        <p:spPr>
          <a:xfrm>
            <a:off x="9524782" y="406996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7" name="CaixaDeTexto 46">
            <a:extLst>
              <a:ext uri="{FF2B5EF4-FFF2-40B4-BE49-F238E27FC236}">
                <a16:creationId xmlns:a16="http://schemas.microsoft.com/office/drawing/2014/main" xmlns="" id="{4E231627-9C46-671E-5ACB-77967A5BFC03}"/>
              </a:ext>
            </a:extLst>
          </p:cNvPr>
          <p:cNvSpPr txBox="1"/>
          <p:nvPr/>
        </p:nvSpPr>
        <p:spPr>
          <a:xfrm>
            <a:off x="9514207" y="469715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9" name="CaixaDeTexto 48">
            <a:extLst>
              <a:ext uri="{FF2B5EF4-FFF2-40B4-BE49-F238E27FC236}">
                <a16:creationId xmlns:a16="http://schemas.microsoft.com/office/drawing/2014/main" xmlns="" id="{FC8CA9B4-5975-33A9-A3A7-6C6600C51768}"/>
              </a:ext>
            </a:extLst>
          </p:cNvPr>
          <p:cNvSpPr txBox="1"/>
          <p:nvPr/>
        </p:nvSpPr>
        <p:spPr>
          <a:xfrm>
            <a:off x="9913836" y="595063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2" name="CaixaDeTexto 41">
            <a:extLst>
              <a:ext uri="{FF2B5EF4-FFF2-40B4-BE49-F238E27FC236}">
                <a16:creationId xmlns:a16="http://schemas.microsoft.com/office/drawing/2014/main" xmlns="" id="{FC8CA9B4-5975-33A9-A3A7-6C6600C51768}"/>
              </a:ext>
            </a:extLst>
          </p:cNvPr>
          <p:cNvSpPr txBox="1"/>
          <p:nvPr/>
        </p:nvSpPr>
        <p:spPr>
          <a:xfrm>
            <a:off x="7747136" y="59436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336225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a 1">
            <a:extLst>
              <a:ext uri="{FF2B5EF4-FFF2-40B4-BE49-F238E27FC236}">
                <a16:creationId xmlns:a16="http://schemas.microsoft.com/office/drawing/2014/main" xmlns="" id="{34781B19-54FF-8469-FE2F-E1C7052E7A46}"/>
              </a:ext>
            </a:extLst>
          </p:cNvPr>
          <p:cNvGraphicFramePr>
            <a:graphicFrameLocks noGrp="1"/>
          </p:cNvGraphicFramePr>
          <p:nvPr>
            <p:extLst>
              <p:ext uri="{D42A27DB-BD31-4B8C-83A1-F6EECF244321}">
                <p14:modId xmlns:p14="http://schemas.microsoft.com/office/powerpoint/2010/main" val="3780510351"/>
              </p:ext>
            </p:extLst>
          </p:nvPr>
        </p:nvGraphicFramePr>
        <p:xfrm>
          <a:off x="6918155" y="948113"/>
          <a:ext cx="5105522" cy="274320"/>
        </p:xfrm>
        <a:graphic>
          <a:graphicData uri="http://schemas.openxmlformats.org/drawingml/2006/table">
            <a:tbl>
              <a:tblPr firstRow="1" bandRow="1">
                <a:tableStyleId>{5C22544A-7EE6-4342-B048-85BDC9FD1C3A}</a:tableStyleId>
              </a:tblPr>
              <a:tblGrid>
                <a:gridCol w="2552761">
                  <a:extLst>
                    <a:ext uri="{9D8B030D-6E8A-4147-A177-3AD203B41FA5}">
                      <a16:colId xmlns:a16="http://schemas.microsoft.com/office/drawing/2014/main" xmlns="" val="672165025"/>
                    </a:ext>
                  </a:extLst>
                </a:gridCol>
                <a:gridCol w="2552761">
                  <a:extLst>
                    <a:ext uri="{9D8B030D-6E8A-4147-A177-3AD203B41FA5}">
                      <a16:colId xmlns:a16="http://schemas.microsoft.com/office/drawing/2014/main" xmlns="" val="3029211044"/>
                    </a:ext>
                  </a:extLst>
                </a:gridCol>
              </a:tblGrid>
              <a:tr h="253166">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VIRÁ?</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 A MAIOR PARTE?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90893031"/>
                  </a:ext>
                </a:extLst>
              </a:tr>
            </a:tbl>
          </a:graphicData>
        </a:graphic>
      </p:graphicFrame>
      <p:graphicFrame>
        <p:nvGraphicFramePr>
          <p:cNvPr id="20" name="Tabela 19"/>
          <p:cNvGraphicFramePr>
            <a:graphicFrameLocks noGrp="1"/>
          </p:cNvGraphicFramePr>
          <p:nvPr>
            <p:extLst>
              <p:ext uri="{D42A27DB-BD31-4B8C-83A1-F6EECF244321}">
                <p14:modId xmlns:p14="http://schemas.microsoft.com/office/powerpoint/2010/main" val="3680660441"/>
              </p:ext>
            </p:extLst>
          </p:nvPr>
        </p:nvGraphicFramePr>
        <p:xfrm>
          <a:off x="4638560" y="1255809"/>
          <a:ext cx="7320935" cy="5220000"/>
        </p:xfrm>
        <a:graphic>
          <a:graphicData uri="http://schemas.openxmlformats.org/drawingml/2006/table">
            <a:tbl>
              <a:tblPr firstRow="1" bandRow="1">
                <a:tableStyleId>{5C22544A-7EE6-4342-B048-85BDC9FD1C3A}</a:tableStyleId>
              </a:tblPr>
              <a:tblGrid>
                <a:gridCol w="7320935">
                  <a:extLst>
                    <a:ext uri="{9D8B030D-6E8A-4147-A177-3AD203B41FA5}">
                      <a16:colId xmlns:a16="http://schemas.microsoft.com/office/drawing/2014/main" xmlns="" val="20000"/>
                    </a:ext>
                  </a:extLst>
                </a:gridCol>
              </a:tblGrid>
              <a:tr h="652500">
                <a:tc>
                  <a:txBody>
                    <a:bodyPr/>
                    <a:lstStyle/>
                    <a:p>
                      <a:endParaRPr lang="pt-BR" dirty="0"/>
                    </a:p>
                  </a:txBody>
                  <a:tcPr>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0"/>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1"/>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2"/>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3"/>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4"/>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5"/>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6"/>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xmlns="" val="10007"/>
                  </a:ext>
                </a:extLst>
              </a:tr>
            </a:tbl>
          </a:graphicData>
        </a:graphic>
      </p:graphicFrame>
      <p:graphicFrame>
        <p:nvGraphicFramePr>
          <p:cNvPr id="22" name="Gráfico 21">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3802681787"/>
              </p:ext>
            </p:extLst>
          </p:nvPr>
        </p:nvGraphicFramePr>
        <p:xfrm>
          <a:off x="7067816" y="1057000"/>
          <a:ext cx="2595616" cy="54993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Tabela 7">
            <a:extLst>
              <a:ext uri="{FF2B5EF4-FFF2-40B4-BE49-F238E27FC236}">
                <a16:creationId xmlns:a16="http://schemas.microsoft.com/office/drawing/2014/main" xmlns="" id="{5091DBFC-E072-E225-8079-F6BF70B43329}"/>
              </a:ext>
            </a:extLst>
          </p:cNvPr>
          <p:cNvGraphicFramePr>
            <a:graphicFrameLocks noGrp="1"/>
          </p:cNvGraphicFramePr>
          <p:nvPr>
            <p:extLst>
              <p:ext uri="{D42A27DB-BD31-4B8C-83A1-F6EECF244321}">
                <p14:modId xmlns:p14="http://schemas.microsoft.com/office/powerpoint/2010/main" val="1421551865"/>
              </p:ext>
            </p:extLst>
          </p:nvPr>
        </p:nvGraphicFramePr>
        <p:xfrm>
          <a:off x="4830836" y="1286975"/>
          <a:ext cx="2223153" cy="5136904"/>
        </p:xfrm>
        <a:graphic>
          <a:graphicData uri="http://schemas.openxmlformats.org/drawingml/2006/table">
            <a:tbl>
              <a:tblPr firstRow="1" bandRow="1">
                <a:tableStyleId>{5C22544A-7EE6-4342-B048-85BDC9FD1C3A}</a:tableStyleId>
              </a:tblPr>
              <a:tblGrid>
                <a:gridCol w="2223153">
                  <a:extLst>
                    <a:ext uri="{9D8B030D-6E8A-4147-A177-3AD203B41FA5}">
                      <a16:colId xmlns:a16="http://schemas.microsoft.com/office/drawing/2014/main" xmlns="" val="2524781966"/>
                    </a:ext>
                  </a:extLst>
                </a:gridCol>
              </a:tblGrid>
              <a:tr h="642113">
                <a:tc>
                  <a:txBody>
                    <a:bodyPr/>
                    <a:lstStyle/>
                    <a:p>
                      <a:pPr algn="r" fontAlgn="b"/>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pública (INSS)</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674464118"/>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privada </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Aluguel dos imóveis que possui </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Do trabalho/ bicos que faz/ da própria / meu suor</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36873517"/>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Pensão/ pensão do marido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274147149"/>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Aplicações financeiras, como títulos públicos, mercado de ações, renda fixa, câmbio, poupança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584549330"/>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Família/ Filhos no sustento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65538042"/>
                  </a:ext>
                </a:extLst>
              </a:tr>
              <a:tr h="642113">
                <a:tc>
                  <a:txBody>
                    <a:bodyPr/>
                    <a:lstStyle/>
                    <a:p>
                      <a:pPr algn="r" fontAlgn="b"/>
                      <a:r>
                        <a:rPr lang="pt-BR" sz="1100" b="1"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NÃO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61770680"/>
                  </a:ext>
                </a:extLst>
              </a:tr>
            </a:tbl>
          </a:graphicData>
        </a:graphic>
      </p:graphicFrame>
      <p:sp>
        <p:nvSpPr>
          <p:cNvPr id="30" name="Retângulo 2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36" name="CaixaDeTexto 35">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lang="pt-BR" sz="8000" b="1" dirty="0">
                <a:solidFill>
                  <a:srgbClr val="00B050"/>
                </a:solidFill>
                <a:latin typeface="Ebrima" panose="02000000000000000000" pitchFamily="2" charset="0"/>
                <a:ea typeface="Ebrima" panose="02000000000000000000" pitchFamily="2" charset="0"/>
                <a:cs typeface="Ebrima" panose="02000000000000000000" pitchFamily="2" charset="0"/>
              </a:rPr>
              <a:t>15</a:t>
            </a:r>
            <a:r>
              <a:rPr lang="pt-BR" sz="3200" b="1" dirty="0">
                <a:solidFill>
                  <a:srgbClr val="00B050"/>
                </a:solidFill>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B050"/>
              </a:solidFill>
            </a:endParaRPr>
          </a:p>
        </p:txBody>
      </p:sp>
      <p:sp>
        <p:nvSpPr>
          <p:cNvPr id="37" name="CaixaDeTexto 36">
            <a:extLst>
              <a:ext uri="{FF2B5EF4-FFF2-40B4-BE49-F238E27FC236}">
                <a16:creationId xmlns:a16="http://schemas.microsoft.com/office/drawing/2014/main" xmlns="" id="{52A02019-3246-7456-69CA-8E5C34E63DB0}"/>
              </a:ext>
            </a:extLst>
          </p:cNvPr>
          <p:cNvSpPr txBox="1"/>
          <p:nvPr/>
        </p:nvSpPr>
        <p:spPr>
          <a:xfrm>
            <a:off x="2911372" y="1717056"/>
            <a:ext cx="1685611"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ENTREVISTADOS SÃO APOSENTADOS</a:t>
            </a:r>
          </a:p>
        </p:txBody>
      </p:sp>
      <p:sp>
        <p:nvSpPr>
          <p:cNvPr id="38" name="CaixaDeTexto 37">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a:spcBef>
                <a:spcPts val="300"/>
              </a:spcBef>
            </a:pPr>
            <a:r>
              <a:rPr lang="pt-BR" sz="900" dirty="0">
                <a:solidFill>
                  <a:srgbClr val="000000"/>
                </a:solidFill>
                <a:cs typeface="Calibri" panose="020F0502020204030204" pitchFamily="34" charset="0"/>
              </a:rPr>
              <a:t>Base: Total da amostra – 5.832 entrevistas</a:t>
            </a:r>
          </a:p>
        </p:txBody>
      </p:sp>
      <p:pic>
        <p:nvPicPr>
          <p:cNvPr id="39" name="Imagem 38">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40" name="CaixaDeTexto 39">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p>
          <a:p>
            <a:pPr algn="ctr"/>
            <a:r>
              <a:rPr lang="pt-BR" sz="1100" b="1" i="1" spc="100" dirty="0">
                <a:solidFill>
                  <a:prstClr val="black"/>
                </a:solidFill>
                <a:latin typeface="Calibri Light" panose="020F0302020204030204"/>
                <a:ea typeface="ＭＳ Ｐゴシック" charset="-128"/>
              </a:rPr>
              <a:t>24,6 milhões</a:t>
            </a:r>
            <a:r>
              <a:rPr lang="pt-BR" sz="1100" i="1" spc="100" dirty="0">
                <a:solidFill>
                  <a:prstClr val="black"/>
                </a:solidFill>
                <a:latin typeface="Calibri Light" panose="020F0302020204030204"/>
                <a:ea typeface="ＭＳ Ｐゴシック" charset="-128"/>
              </a:rPr>
              <a:t> de brasileiros.</a:t>
            </a:r>
          </a:p>
        </p:txBody>
      </p:sp>
      <p:graphicFrame>
        <p:nvGraphicFramePr>
          <p:cNvPr id="81" name="Gráfico 80">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2427429624"/>
              </p:ext>
            </p:extLst>
          </p:nvPr>
        </p:nvGraphicFramePr>
        <p:xfrm>
          <a:off x="9452228" y="1057000"/>
          <a:ext cx="2595616" cy="5499392"/>
        </p:xfrm>
        <a:graphic>
          <a:graphicData uri="http://schemas.openxmlformats.org/drawingml/2006/chart">
            <c:chart xmlns:c="http://schemas.openxmlformats.org/drawingml/2006/chart" xmlns:r="http://schemas.openxmlformats.org/officeDocument/2006/relationships" r:id="rId4"/>
          </a:graphicData>
        </a:graphic>
      </p:graphicFrame>
      <p:sp>
        <p:nvSpPr>
          <p:cNvPr id="34" name="Retângulo 33"/>
          <p:cNvSpPr/>
          <p:nvPr/>
        </p:nvSpPr>
        <p:spPr>
          <a:xfrm>
            <a:off x="881998" y="6486090"/>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aposentados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DBF9E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(N=769) </a:t>
            </a:r>
            <a:r>
              <a:rPr lang="pt-BR" sz="900" dirty="0">
                <a:solidFill>
                  <a:srgbClr val="C6F6D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(N=700) </a:t>
            </a:r>
            <a:r>
              <a:rPr lang="pt-BR" sz="900" dirty="0">
                <a:solidFill>
                  <a:srgbClr val="73E99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(N=655) </a:t>
            </a:r>
            <a:r>
              <a:rPr lang="pt-BR" sz="900" dirty="0">
                <a:solidFill>
                  <a:srgbClr val="23DD5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(N=731) </a:t>
            </a:r>
            <a:r>
              <a:rPr lang="pt-BR" sz="900" dirty="0">
                <a:solidFill>
                  <a:srgbClr val="00B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(N=760)</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P29a.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vem o dinheiro que te sustenta hoje como aposentado?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 P29aa.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vem a maior parte da renda que te sustenta hoje?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8" name="CaixaDeTexto 17">
            <a:extLst>
              <a:ext uri="{FF2B5EF4-FFF2-40B4-BE49-F238E27FC236}">
                <a16:creationId xmlns:a16="http://schemas.microsoft.com/office/drawing/2014/main" xmlns="" id="{5C8BAD6B-A91F-CD21-AC99-9F8911C3FA5A}"/>
              </a:ext>
            </a:extLst>
          </p:cNvPr>
          <p:cNvSpPr txBox="1"/>
          <p:nvPr/>
        </p:nvSpPr>
        <p:spPr>
          <a:xfrm>
            <a:off x="458611" y="3611017"/>
            <a:ext cx="4138373" cy="790281"/>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aposentados, 93% dependem do INSS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para seu sustento, percentual similar ao do ano anterior.</a:t>
            </a:r>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7428254" y="365763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±4p.p. (Aposentados) </a:t>
            </a:r>
          </a:p>
        </p:txBody>
      </p:sp>
      <p:sp>
        <p:nvSpPr>
          <p:cNvPr id="2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1" name="Arredondar Retângulo em um Canto Diagonal 30"/>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APOSENTADORIA: DE ONDE VEM O DINHEIRO?</a:t>
            </a:r>
          </a:p>
        </p:txBody>
      </p:sp>
    </p:spTree>
    <p:extLst>
      <p:ext uri="{BB962C8B-B14F-4D97-AF65-F5344CB8AC3E}">
        <p14:creationId xmlns:p14="http://schemas.microsoft.com/office/powerpoint/2010/main" val="962296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0" name="Tabela 19"/>
          <p:cNvGraphicFramePr>
            <a:graphicFrameLocks noGrp="1"/>
          </p:cNvGraphicFramePr>
          <p:nvPr>
            <p:extLst>
              <p:ext uri="{D42A27DB-BD31-4B8C-83A1-F6EECF244321}">
                <p14:modId xmlns:p14="http://schemas.microsoft.com/office/powerpoint/2010/main" val="126204692"/>
              </p:ext>
            </p:extLst>
          </p:nvPr>
        </p:nvGraphicFramePr>
        <p:xfrm>
          <a:off x="4638560" y="1132977"/>
          <a:ext cx="7320935" cy="5220000"/>
        </p:xfrm>
        <a:graphic>
          <a:graphicData uri="http://schemas.openxmlformats.org/drawingml/2006/table">
            <a:tbl>
              <a:tblPr firstRow="1" bandRow="1">
                <a:tableStyleId>{5C22544A-7EE6-4342-B048-85BDC9FD1C3A}</a:tableStyleId>
              </a:tblPr>
              <a:tblGrid>
                <a:gridCol w="7320935">
                  <a:extLst>
                    <a:ext uri="{9D8B030D-6E8A-4147-A177-3AD203B41FA5}">
                      <a16:colId xmlns:a16="http://schemas.microsoft.com/office/drawing/2014/main" xmlns="" val="20000"/>
                    </a:ext>
                  </a:extLst>
                </a:gridCol>
              </a:tblGrid>
              <a:tr h="652500">
                <a:tc>
                  <a:txBody>
                    <a:bodyPr/>
                    <a:lstStyle/>
                    <a:p>
                      <a:endParaRPr lang="pt-BR" dirty="0"/>
                    </a:p>
                  </a:txBody>
                  <a:tcPr>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0"/>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1"/>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2"/>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3"/>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4"/>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5"/>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0006"/>
                  </a:ext>
                </a:extLst>
              </a:tr>
              <a:tr h="652500">
                <a:tc>
                  <a:txBody>
                    <a:bodyPr/>
                    <a:lstStyle/>
                    <a:p>
                      <a:endParaRPr lang="pt-BR" dirty="0"/>
                    </a:p>
                  </a:txBody>
                  <a:tcPr>
                    <a:lnT w="3175" cap="flat" cmpd="sng" algn="ctr">
                      <a:solidFill>
                        <a:schemeClr val="bg1">
                          <a:lumMod val="75000"/>
                        </a:schemeClr>
                      </a:solidFill>
                      <a:prstDash val="solid"/>
                      <a:round/>
                      <a:headEnd type="none" w="med" len="med"/>
                      <a:tailEnd type="none" w="med" len="med"/>
                    </a:lnT>
                    <a:noFill/>
                  </a:tcPr>
                </a:tc>
                <a:extLst>
                  <a:ext uri="{0D108BD9-81ED-4DB2-BD59-A6C34878D82A}">
                    <a16:rowId xmlns:a16="http://schemas.microsoft.com/office/drawing/2014/main" xmlns="" val="10007"/>
                  </a:ext>
                </a:extLst>
              </a:tr>
            </a:tbl>
          </a:graphicData>
        </a:graphic>
      </p:graphicFrame>
      <p:graphicFrame>
        <p:nvGraphicFramePr>
          <p:cNvPr id="22" name="Gráfico 21">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1994638492"/>
              </p:ext>
            </p:extLst>
          </p:nvPr>
        </p:nvGraphicFramePr>
        <p:xfrm>
          <a:off x="7067816" y="934168"/>
          <a:ext cx="2595616" cy="54993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Tabela 7">
            <a:extLst>
              <a:ext uri="{FF2B5EF4-FFF2-40B4-BE49-F238E27FC236}">
                <a16:creationId xmlns:a16="http://schemas.microsoft.com/office/drawing/2014/main" xmlns="" id="{5091DBFC-E072-E225-8079-F6BF70B43329}"/>
              </a:ext>
            </a:extLst>
          </p:cNvPr>
          <p:cNvGraphicFramePr>
            <a:graphicFrameLocks noGrp="1"/>
          </p:cNvGraphicFramePr>
          <p:nvPr>
            <p:extLst>
              <p:ext uri="{D42A27DB-BD31-4B8C-83A1-F6EECF244321}">
                <p14:modId xmlns:p14="http://schemas.microsoft.com/office/powerpoint/2010/main" val="1953311149"/>
              </p:ext>
            </p:extLst>
          </p:nvPr>
        </p:nvGraphicFramePr>
        <p:xfrm>
          <a:off x="4830836" y="1164143"/>
          <a:ext cx="2223153" cy="5136904"/>
        </p:xfrm>
        <a:graphic>
          <a:graphicData uri="http://schemas.openxmlformats.org/drawingml/2006/table">
            <a:tbl>
              <a:tblPr firstRow="1" bandRow="1">
                <a:tableStyleId>{5C22544A-7EE6-4342-B048-85BDC9FD1C3A}</a:tableStyleId>
              </a:tblPr>
              <a:tblGrid>
                <a:gridCol w="2223153">
                  <a:extLst>
                    <a:ext uri="{9D8B030D-6E8A-4147-A177-3AD203B41FA5}">
                      <a16:colId xmlns:a16="http://schemas.microsoft.com/office/drawing/2014/main" xmlns="" val="2524781966"/>
                    </a:ext>
                  </a:extLst>
                </a:gridCol>
              </a:tblGrid>
              <a:tr h="642113">
                <a:tc>
                  <a:txBody>
                    <a:bodyPr/>
                    <a:lstStyle/>
                    <a:p>
                      <a:pPr algn="r" fontAlgn="b"/>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pública (INSS)</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674464118"/>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Previdência privada </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Aluguel dos imóveis que possui </a:t>
                      </a:r>
                    </a:p>
                  </a:txBody>
                  <a:tcPr marL="9525" marR="9525" marT="9525" marB="0"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Do trabalho/ bicos que faz/ da própria / meu suor</a:t>
                      </a:r>
                    </a:p>
                  </a:txBody>
                  <a:tcPr marL="9525" marR="9525" marT="9525"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36873517"/>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Pensão/ pensão do marido </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2274147149"/>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Aplicações financeiras, como títulos públicos, mercado de ações, renda fixa, câmbio, poupança</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584549330"/>
                  </a:ext>
                </a:extLst>
              </a:tr>
              <a:tr h="642113">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Família/ Filhos no sustento</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465538042"/>
                  </a:ext>
                </a:extLst>
              </a:tr>
              <a:tr h="642113">
                <a:tc>
                  <a:txBody>
                    <a:bodyPr/>
                    <a:lstStyle/>
                    <a:p>
                      <a:pPr algn="r" fontAlgn="b"/>
                      <a:r>
                        <a:rPr lang="pt-BR" sz="1100" b="1"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NÃO SABE</a:t>
                      </a: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261770680"/>
                  </a:ext>
                </a:extLst>
              </a:tr>
            </a:tbl>
          </a:graphicData>
        </a:graphic>
      </p:graphicFrame>
      <p:sp>
        <p:nvSpPr>
          <p:cNvPr id="30" name="Retângulo 2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36" name="CaixaDeTexto 35">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lang="pt-BR" sz="8000" b="1" dirty="0">
                <a:solidFill>
                  <a:srgbClr val="00B050"/>
                </a:solidFill>
                <a:latin typeface="Ebrima" panose="02000000000000000000" pitchFamily="2" charset="0"/>
                <a:ea typeface="Ebrima" panose="02000000000000000000" pitchFamily="2" charset="0"/>
                <a:cs typeface="Ebrima" panose="02000000000000000000" pitchFamily="2" charset="0"/>
              </a:rPr>
              <a:t>15</a:t>
            </a:r>
            <a:r>
              <a:rPr lang="pt-BR" sz="3200" b="1" dirty="0">
                <a:solidFill>
                  <a:srgbClr val="00B050"/>
                </a:solidFill>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B050"/>
              </a:solidFill>
            </a:endParaRPr>
          </a:p>
        </p:txBody>
      </p:sp>
      <p:sp>
        <p:nvSpPr>
          <p:cNvPr id="37" name="CaixaDeTexto 36">
            <a:extLst>
              <a:ext uri="{FF2B5EF4-FFF2-40B4-BE49-F238E27FC236}">
                <a16:creationId xmlns:a16="http://schemas.microsoft.com/office/drawing/2014/main" xmlns="" id="{52A02019-3246-7456-69CA-8E5C34E63DB0}"/>
              </a:ext>
            </a:extLst>
          </p:cNvPr>
          <p:cNvSpPr txBox="1"/>
          <p:nvPr/>
        </p:nvSpPr>
        <p:spPr>
          <a:xfrm>
            <a:off x="2911372" y="1717056"/>
            <a:ext cx="1685611"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ENTREVISTADOS SÃO APOSENTADOS</a:t>
            </a:r>
          </a:p>
        </p:txBody>
      </p:sp>
      <p:sp>
        <p:nvSpPr>
          <p:cNvPr id="38" name="CaixaDeTexto 37">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a:spcBef>
                <a:spcPts val="300"/>
              </a:spcBef>
            </a:pPr>
            <a:r>
              <a:rPr lang="pt-BR" sz="900" dirty="0">
                <a:solidFill>
                  <a:srgbClr val="000000"/>
                </a:solidFill>
                <a:cs typeface="Calibri" panose="020F0502020204030204" pitchFamily="34" charset="0"/>
              </a:rPr>
              <a:t>Base: Total da amostra – 5.832 entrevistas</a:t>
            </a:r>
          </a:p>
        </p:txBody>
      </p:sp>
      <p:pic>
        <p:nvPicPr>
          <p:cNvPr id="39" name="Imagem 38">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40" name="CaixaDeTexto 39">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p>
          <a:p>
            <a:pPr algn="ctr"/>
            <a:r>
              <a:rPr lang="pt-BR" sz="1100" b="1" i="1" spc="100" dirty="0">
                <a:solidFill>
                  <a:prstClr val="black"/>
                </a:solidFill>
                <a:latin typeface="Calibri Light" panose="020F0302020204030204"/>
                <a:ea typeface="ＭＳ Ｐゴシック" charset="-128"/>
              </a:rPr>
              <a:t>24,6 milhões</a:t>
            </a:r>
            <a:r>
              <a:rPr lang="pt-BR" sz="1100" i="1" spc="100" dirty="0">
                <a:solidFill>
                  <a:prstClr val="black"/>
                </a:solidFill>
                <a:latin typeface="Calibri Light" panose="020F0302020204030204"/>
                <a:ea typeface="ＭＳ Ｐゴシック" charset="-128"/>
              </a:rPr>
              <a:t> de brasileiros.</a:t>
            </a:r>
          </a:p>
        </p:txBody>
      </p:sp>
      <p:graphicFrame>
        <p:nvGraphicFramePr>
          <p:cNvPr id="81" name="Gráfico 80">
            <a:extLst>
              <a:ext uri="{FF2B5EF4-FFF2-40B4-BE49-F238E27FC236}">
                <a16:creationId xmlns:a16="http://schemas.microsoft.com/office/drawing/2014/main" xmlns="" id="{2FD8C92D-20D8-6FF3-CE2B-9055006A05F0}"/>
              </a:ext>
            </a:extLst>
          </p:cNvPr>
          <p:cNvGraphicFramePr/>
          <p:nvPr>
            <p:extLst>
              <p:ext uri="{D42A27DB-BD31-4B8C-83A1-F6EECF244321}">
                <p14:modId xmlns:p14="http://schemas.microsoft.com/office/powerpoint/2010/main" val="210535577"/>
              </p:ext>
            </p:extLst>
          </p:nvPr>
        </p:nvGraphicFramePr>
        <p:xfrm>
          <a:off x="9452228" y="934168"/>
          <a:ext cx="2595616" cy="5499392"/>
        </p:xfrm>
        <a:graphic>
          <a:graphicData uri="http://schemas.openxmlformats.org/drawingml/2006/chart">
            <c:chart xmlns:c="http://schemas.openxmlformats.org/drawingml/2006/chart" xmlns:r="http://schemas.openxmlformats.org/officeDocument/2006/relationships" r:id="rId4"/>
          </a:graphicData>
        </a:graphic>
      </p:graphicFrame>
      <p:sp>
        <p:nvSpPr>
          <p:cNvPr id="34" name="Retângulo 33"/>
          <p:cNvSpPr/>
          <p:nvPr/>
        </p:nvSpPr>
        <p:spPr>
          <a:xfrm>
            <a:off x="881998" y="6486090"/>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aposentados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(N=760)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(N=174)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(N=343)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(N=243)</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P29a.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vem o dinheiro que te sustenta hoje como aposentado?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 P29aa.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vem a maior parte da renda que te sustenta hoje?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8" name="CaixaDeTexto 17">
            <a:extLst>
              <a:ext uri="{FF2B5EF4-FFF2-40B4-BE49-F238E27FC236}">
                <a16:creationId xmlns:a16="http://schemas.microsoft.com/office/drawing/2014/main" xmlns="" id="{5C8BAD6B-A91F-CD21-AC99-9F8911C3FA5A}"/>
              </a:ext>
            </a:extLst>
          </p:cNvPr>
          <p:cNvSpPr txBox="1"/>
          <p:nvPr/>
        </p:nvSpPr>
        <p:spPr>
          <a:xfrm>
            <a:off x="458611" y="3611017"/>
            <a:ext cx="4138373" cy="1052596"/>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aposentados,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há diferenças significativas entre as classes quanto ao INSS, mas 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há maior diversificação, com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previdência privada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chegando a 12%.</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±4p.p. (Aposentados) </a:t>
            </a:r>
          </a:p>
        </p:txBody>
      </p:sp>
      <p:sp>
        <p:nvSpPr>
          <p:cNvPr id="2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APOSENTADORIA: DE ONDE VEM O DINHEIRO?</a:t>
            </a:r>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9745301" y="285867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7464207" y="191151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7467637" y="254125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7404958" y="605100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FC8CA9B4-5975-33A9-A3A7-6C6600C51768}"/>
              </a:ext>
            </a:extLst>
          </p:cNvPr>
          <p:cNvSpPr txBox="1"/>
          <p:nvPr/>
        </p:nvSpPr>
        <p:spPr>
          <a:xfrm>
            <a:off x="9840835" y="605835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graphicFrame>
        <p:nvGraphicFramePr>
          <p:cNvPr id="31" name="Tabela 30">
            <a:extLst>
              <a:ext uri="{FF2B5EF4-FFF2-40B4-BE49-F238E27FC236}">
                <a16:creationId xmlns:a16="http://schemas.microsoft.com/office/drawing/2014/main" xmlns="" id="{34781B19-54FF-8469-FE2F-E1C7052E7A46}"/>
              </a:ext>
            </a:extLst>
          </p:cNvPr>
          <p:cNvGraphicFramePr>
            <a:graphicFrameLocks noGrp="1"/>
          </p:cNvGraphicFramePr>
          <p:nvPr>
            <p:extLst>
              <p:ext uri="{D42A27DB-BD31-4B8C-83A1-F6EECF244321}">
                <p14:modId xmlns:p14="http://schemas.microsoft.com/office/powerpoint/2010/main" val="36121446"/>
              </p:ext>
            </p:extLst>
          </p:nvPr>
        </p:nvGraphicFramePr>
        <p:xfrm>
          <a:off x="6918155" y="948113"/>
          <a:ext cx="5105522" cy="274320"/>
        </p:xfrm>
        <a:graphic>
          <a:graphicData uri="http://schemas.openxmlformats.org/drawingml/2006/table">
            <a:tbl>
              <a:tblPr firstRow="1" bandRow="1">
                <a:tableStyleId>{5C22544A-7EE6-4342-B048-85BDC9FD1C3A}</a:tableStyleId>
              </a:tblPr>
              <a:tblGrid>
                <a:gridCol w="2552761">
                  <a:extLst>
                    <a:ext uri="{9D8B030D-6E8A-4147-A177-3AD203B41FA5}">
                      <a16:colId xmlns:a16="http://schemas.microsoft.com/office/drawing/2014/main" xmlns="" val="672165025"/>
                    </a:ext>
                  </a:extLst>
                </a:gridCol>
                <a:gridCol w="2552761">
                  <a:extLst>
                    <a:ext uri="{9D8B030D-6E8A-4147-A177-3AD203B41FA5}">
                      <a16:colId xmlns:a16="http://schemas.microsoft.com/office/drawing/2014/main" xmlns="" val="3029211044"/>
                    </a:ext>
                  </a:extLst>
                </a:gridCol>
              </a:tblGrid>
              <a:tr h="253166">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VIRÁ?</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 A MAIOR PARTE?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90893031"/>
                  </a:ext>
                </a:extLst>
              </a:tr>
            </a:tbl>
          </a:graphicData>
        </a:graphic>
      </p:graphicFrame>
    </p:spTree>
    <p:extLst>
      <p:ext uri="{BB962C8B-B14F-4D97-AF65-F5344CB8AC3E}">
        <p14:creationId xmlns:p14="http://schemas.microsoft.com/office/powerpoint/2010/main" val="474127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Gráfico 6">
            <a:extLst>
              <a:ext uri="{FF2B5EF4-FFF2-40B4-BE49-F238E27FC236}">
                <a16:creationId xmlns:a16="http://schemas.microsoft.com/office/drawing/2014/main" xmlns="" id="{B1E30B6F-F76F-5121-EAFD-D17D614DA6FF}"/>
              </a:ext>
            </a:extLst>
          </p:cNvPr>
          <p:cNvGraphicFramePr/>
          <p:nvPr>
            <p:extLst>
              <p:ext uri="{D42A27DB-BD31-4B8C-83A1-F6EECF244321}">
                <p14:modId xmlns:p14="http://schemas.microsoft.com/office/powerpoint/2010/main" val="2312791470"/>
              </p:ext>
            </p:extLst>
          </p:nvPr>
        </p:nvGraphicFramePr>
        <p:xfrm>
          <a:off x="7127073" y="3016159"/>
          <a:ext cx="4896756" cy="28140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Gráfico 7">
            <a:extLst>
              <a:ext uri="{FF2B5EF4-FFF2-40B4-BE49-F238E27FC236}">
                <a16:creationId xmlns:a16="http://schemas.microsoft.com/office/drawing/2014/main" xmlns="" id="{A53F33A4-6995-4EC5-B4A6-66910AE3F9C9}"/>
              </a:ext>
            </a:extLst>
          </p:cNvPr>
          <p:cNvGraphicFramePr/>
          <p:nvPr>
            <p:extLst>
              <p:ext uri="{D42A27DB-BD31-4B8C-83A1-F6EECF244321}">
                <p14:modId xmlns:p14="http://schemas.microsoft.com/office/powerpoint/2010/main" val="368003340"/>
              </p:ext>
            </p:extLst>
          </p:nvPr>
        </p:nvGraphicFramePr>
        <p:xfrm>
          <a:off x="466061" y="3076030"/>
          <a:ext cx="4896756" cy="26943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Tabela 9">
            <a:extLst>
              <a:ext uri="{FF2B5EF4-FFF2-40B4-BE49-F238E27FC236}">
                <a16:creationId xmlns:a16="http://schemas.microsoft.com/office/drawing/2014/main" xmlns="" id="{FFA531D1-D9F8-C529-8C6E-8F5F6AA1F9E2}"/>
              </a:ext>
            </a:extLst>
          </p:cNvPr>
          <p:cNvGraphicFramePr>
            <a:graphicFrameLocks noGrp="1"/>
          </p:cNvGraphicFramePr>
          <p:nvPr/>
        </p:nvGraphicFramePr>
        <p:xfrm>
          <a:off x="466061" y="2498355"/>
          <a:ext cx="11421140" cy="518160"/>
        </p:xfrm>
        <a:graphic>
          <a:graphicData uri="http://schemas.openxmlformats.org/drawingml/2006/table">
            <a:tbl>
              <a:tblPr firstRow="1" bandRow="1">
                <a:tableStyleId>{5C22544A-7EE6-4342-B048-85BDC9FD1C3A}</a:tableStyleId>
              </a:tblPr>
              <a:tblGrid>
                <a:gridCol w="5710570">
                  <a:extLst>
                    <a:ext uri="{9D8B030D-6E8A-4147-A177-3AD203B41FA5}">
                      <a16:colId xmlns:a16="http://schemas.microsoft.com/office/drawing/2014/main" xmlns="" val="672165025"/>
                    </a:ext>
                  </a:extLst>
                </a:gridCol>
                <a:gridCol w="5710570">
                  <a:extLst>
                    <a:ext uri="{9D8B030D-6E8A-4147-A177-3AD203B41FA5}">
                      <a16:colId xmlns:a16="http://schemas.microsoft.com/office/drawing/2014/main" xmlns="" val="3029211044"/>
                    </a:ext>
                  </a:extLst>
                </a:gridCol>
              </a:tblGrid>
              <a:tr h="253166">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Não Aposentado: </a:t>
                      </a:r>
                      <a:r>
                        <a:rPr lang="pt-BR" sz="1400" b="0"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você acredita que virá o dinheiro que te sustentará nessa fase da sua vida?</a:t>
                      </a: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Aposentado: </a:t>
                      </a:r>
                      <a:r>
                        <a:rPr lang="pt-BR" sz="1400" b="0"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De onde vem o dinheiro que te sustenta hoje como aposentado? </a:t>
                      </a:r>
                      <a:endParaRPr lang="pt-BR" sz="1400" b="0"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90893031"/>
                  </a:ext>
                </a:extLst>
              </a:tr>
            </a:tbl>
          </a:graphicData>
        </a:graphic>
      </p:graphicFrame>
      <p:sp>
        <p:nvSpPr>
          <p:cNvPr id="19" name="Retângulo 1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2" name="Retângulo 1"/>
          <p:cNvSpPr/>
          <p:nvPr/>
        </p:nvSpPr>
        <p:spPr>
          <a:xfrm>
            <a:off x="4324014" y="2072612"/>
            <a:ext cx="3244799" cy="369332"/>
          </a:xfrm>
          <a:prstGeom prst="rect">
            <a:avLst/>
          </a:prstGeom>
        </p:spPr>
        <p:txBody>
          <a:bodyPr wrap="none">
            <a:spAutoFit/>
          </a:bodyPr>
          <a:lstStyle/>
          <a:p>
            <a:r>
              <a:rPr lang="pt-BR" b="1" spc="100" dirty="0">
                <a:solidFill>
                  <a:srgbClr val="0070C0"/>
                </a:solidFill>
                <a:latin typeface="Ebrima" panose="02000000000000000000" pitchFamily="2" charset="0"/>
                <a:ea typeface="Ebrima" panose="02000000000000000000" pitchFamily="2" charset="0"/>
                <a:cs typeface="Ebrima" panose="02000000000000000000" pitchFamily="2" charset="0"/>
              </a:rPr>
              <a:t>FONTE DE RENDA É INSS </a:t>
            </a:r>
            <a:endParaRPr lang="pt-BR" dirty="0"/>
          </a:p>
        </p:txBody>
      </p:sp>
      <p:sp>
        <p:nvSpPr>
          <p:cNvPr id="53" name="Retângulo 52"/>
          <p:cNvSpPr/>
          <p:nvPr/>
        </p:nvSpPr>
        <p:spPr>
          <a:xfrm>
            <a:off x="881998" y="6209362"/>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x aposentados</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você acredita que virá o dinheiro que te sustentará na aposentadoria?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 | P29a.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De onde vem o dinheiro que te sustenta hoje como aposentado?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3" name="Retângulo 2"/>
          <p:cNvSpPr/>
          <p:nvPr/>
        </p:nvSpPr>
        <p:spPr>
          <a:xfrm>
            <a:off x="366943" y="5825037"/>
            <a:ext cx="5372120" cy="246221"/>
          </a:xfrm>
          <a:prstGeom prst="rect">
            <a:avLst/>
          </a:prstGeom>
        </p:spPr>
        <p:txBody>
          <a:bodyPr wrap="square">
            <a:spAutoFit/>
          </a:bodyPr>
          <a:lstStyle/>
          <a:p>
            <a:pPr algn="ctr"/>
            <a:r>
              <a:rPr lang="pt-BR" sz="10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Total (N=4.893)   </a:t>
            </a:r>
            <a:r>
              <a:rPr lang="pt-BR" sz="10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(N=1.303)   </a:t>
            </a:r>
            <a:r>
              <a:rPr lang="pt-BR" sz="10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(N=2.382)   </a:t>
            </a:r>
            <a:r>
              <a:rPr lang="pt-BR" sz="10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(N=1.208)</a:t>
            </a:r>
            <a:endParaRPr lang="pt-BR" sz="1000" dirty="0">
              <a:solidFill>
                <a:srgbClr val="595959"/>
              </a:solidFill>
              <a:latin typeface="Ebrima" panose="02000000000000000000" pitchFamily="2" charset="0"/>
              <a:ea typeface="Ebrima" panose="02000000000000000000" pitchFamily="2" charset="0"/>
              <a:cs typeface="Ebrima" panose="02000000000000000000" pitchFamily="2" charset="0"/>
            </a:endParaRPr>
          </a:p>
        </p:txBody>
      </p:sp>
      <p:sp>
        <p:nvSpPr>
          <p:cNvPr id="55" name="Retângulo 54"/>
          <p:cNvSpPr/>
          <p:nvPr/>
        </p:nvSpPr>
        <p:spPr>
          <a:xfrm>
            <a:off x="7127073" y="5825036"/>
            <a:ext cx="5008307" cy="246221"/>
          </a:xfrm>
          <a:prstGeom prst="rect">
            <a:avLst/>
          </a:prstGeom>
        </p:spPr>
        <p:txBody>
          <a:bodyPr wrap="square">
            <a:spAutoFit/>
          </a:bodyPr>
          <a:lstStyle/>
          <a:p>
            <a:pPr algn="ctr"/>
            <a:r>
              <a:rPr lang="pt-BR" sz="10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Total (N=760)   </a:t>
            </a:r>
            <a:r>
              <a:rPr lang="pt-BR" sz="10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(N=174)   </a:t>
            </a:r>
            <a:r>
              <a:rPr lang="pt-BR" sz="10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(N=343)   </a:t>
            </a:r>
            <a:r>
              <a:rPr lang="pt-BR" sz="10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(N=243)</a:t>
            </a:r>
            <a:endParaRPr lang="pt-BR" sz="1000" dirty="0">
              <a:solidFill>
                <a:srgbClr val="595959"/>
              </a:solidFill>
              <a:latin typeface="Ebrima" panose="02000000000000000000" pitchFamily="2" charset="0"/>
              <a:ea typeface="Ebrima" panose="02000000000000000000" pitchFamily="2" charset="0"/>
              <a:cs typeface="Ebrima" panose="02000000000000000000" pitchFamily="2" charset="0"/>
            </a:endParaRPr>
          </a:p>
        </p:txBody>
      </p:sp>
      <p:sp>
        <p:nvSpPr>
          <p:cNvPr id="14" name="CaixaDeTexto 13">
            <a:extLst>
              <a:ext uri="{FF2B5EF4-FFF2-40B4-BE49-F238E27FC236}">
                <a16:creationId xmlns:a16="http://schemas.microsoft.com/office/drawing/2014/main" xmlns="" id="{3DC347D2-1A0A-E134-2EEF-0F8648C3680A}"/>
              </a:ext>
            </a:extLst>
          </p:cNvPr>
          <p:cNvSpPr txBox="1"/>
          <p:nvPr/>
        </p:nvSpPr>
        <p:spPr>
          <a:xfrm>
            <a:off x="407621" y="1313860"/>
            <a:ext cx="11622454" cy="585417"/>
          </a:xfrm>
          <a:prstGeom prst="rect">
            <a:avLst/>
          </a:prstGeom>
          <a:noFill/>
        </p:spPr>
        <p:txBody>
          <a:bodyPr wrap="square" rtlCol="0">
            <a:spAutoFit/>
          </a:bodyPr>
          <a:lstStyle/>
          <a:p>
            <a:pPr algn="just">
              <a:lnSpc>
                <a:spcPct val="120000"/>
              </a:lnSpc>
            </a:pPr>
            <a:r>
              <a:rPr lang="pt-BR" sz="1400" spc="100" dirty="0">
                <a:latin typeface="Ebrima" panose="02000000000000000000" pitchFamily="2" charset="0"/>
                <a:ea typeface="Ebrima" panose="02000000000000000000" pitchFamily="2" charset="0"/>
                <a:cs typeface="Ebrima" panose="02000000000000000000" pitchFamily="2" charset="0"/>
              </a:rPr>
              <a:t>Nota-se </a:t>
            </a:r>
            <a:r>
              <a:rPr lang="pt-BR" sz="1400" b="1" spc="100" dirty="0">
                <a:latin typeface="Ebrima" panose="02000000000000000000" pitchFamily="2" charset="0"/>
                <a:ea typeface="Ebrima" panose="02000000000000000000" pitchFamily="2" charset="0"/>
                <a:cs typeface="Ebrima" panose="02000000000000000000" pitchFamily="2" charset="0"/>
              </a:rPr>
              <a:t>diferenças entre expectativas antes de se aposentar e a percepção dos que já estão aposentados</a:t>
            </a:r>
            <a:r>
              <a:rPr lang="pt-BR" sz="1400" spc="100" dirty="0">
                <a:latin typeface="Ebrima" panose="02000000000000000000" pitchFamily="2" charset="0"/>
                <a:ea typeface="Ebrima" panose="02000000000000000000" pitchFamily="2" charset="0"/>
                <a:cs typeface="Ebrima" panose="02000000000000000000" pitchFamily="2" charset="0"/>
              </a:rPr>
              <a:t>. Hoje a proporção de dependentes do INSS é mais alta do que a dos que contam com essa fonte no futuro.</a:t>
            </a:r>
          </a:p>
        </p:txBody>
      </p:sp>
      <p:sp>
        <p:nvSpPr>
          <p:cNvPr id="15"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e ±4p.p. (Aposentados)</a:t>
            </a:r>
          </a:p>
        </p:txBody>
      </p:sp>
      <p:sp>
        <p:nvSpPr>
          <p:cNvPr id="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7" name="Arredondar Retângulo em um Canto Diagonal 16"/>
          <p:cNvSpPr/>
          <p:nvPr/>
        </p:nvSpPr>
        <p:spPr>
          <a:xfrm>
            <a:off x="376518" y="334063"/>
            <a:ext cx="43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APOSENTADORIA PELO INSS: EXPECTATIVA E REALIDADE</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0345831" y="300623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4398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6536602" y="3603027"/>
            <a:ext cx="5302471"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lang="pt-BR" sz="6600" b="1" kern="0" dirty="0">
                <a:solidFill>
                  <a:schemeClr val="bg1"/>
                </a:solidFill>
                <a:latin typeface="Segoe UI" panose="020B0502040204020203" pitchFamily="34" charset="0"/>
                <a:ea typeface="Franklin Gothic Medium Cond" charset="0"/>
                <a:cs typeface="Segoe UI" panose="020B0502040204020203" pitchFamily="34" charset="0"/>
                <a:sym typeface="Calibri"/>
              </a:rPr>
              <a:t>ESTRESSE</a:t>
            </a:r>
          </a:p>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FINANCEIRO</a:t>
            </a:r>
            <a:endParaRPr kumimoji="0" lang="pt-BR" sz="2800" b="0" i="0" u="none" strike="noStrike" kern="0" cap="none" spc="0" normalizeH="0" baseline="0" noProof="0" dirty="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1892511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533843624"/>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19" name="Retângulo 18"/>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Nos últimos seis meses, qual frase melhor descreve a comparação entre a renda total e os gastos na sua casa?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(ESTIMULADA E ÚNICA) </a:t>
            </a:r>
          </a:p>
        </p:txBody>
      </p:sp>
      <p:sp>
        <p:nvSpPr>
          <p:cNvPr id="9" name="CaixaDeTexto 8">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 em cada 10 brasileiros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tiveram gastos acima da sua renda nos últimos seis meses (34%).</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Apenas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 em cada 10 brasileiros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tiveram gastos abaixo da sua renda nos últimos seis meses (22%).</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4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RELAÇÃO ENTRE GASTOS E RENDA EM CASA</a:t>
            </a:r>
          </a:p>
        </p:txBody>
      </p:sp>
    </p:spTree>
    <p:extLst>
      <p:ext uri="{BB962C8B-B14F-4D97-AF65-F5344CB8AC3E}">
        <p14:creationId xmlns:p14="http://schemas.microsoft.com/office/powerpoint/2010/main" val="1936184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654076078"/>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19" name="Retângulo 18"/>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Nos últimos seis meses, qual frase melhor descreve a comparação entre a renda total e os gastos na sua casa?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(ESTIMULADA E ÚNICA) </a:t>
            </a:r>
          </a:p>
        </p:txBody>
      </p:sp>
      <p:sp>
        <p:nvSpPr>
          <p:cNvPr id="9" name="CaixaDeTexto 8">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proporção de pessoas com gastos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acima da renda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é significativamente maior entre os entrevistados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chegando a cerca de metade desse grupo. Por sua vez, também a proporção é significativamente maior entre entrevistados das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gastos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menores que a renda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1" y="559309"/>
            <a:ext cx="3431366"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4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RELAÇÃO ENTRE GASTOS E RENDA EM CASA</a:t>
            </a:r>
          </a:p>
        </p:txBody>
      </p:sp>
      <p:sp>
        <p:nvSpPr>
          <p:cNvPr id="14" name="CaixaDeTexto 13">
            <a:extLst>
              <a:ext uri="{FF2B5EF4-FFF2-40B4-BE49-F238E27FC236}">
                <a16:creationId xmlns:a16="http://schemas.microsoft.com/office/drawing/2014/main" xmlns="" id="{FC8CA9B4-5975-33A9-A3A7-6C6600C51768}"/>
              </a:ext>
            </a:extLst>
          </p:cNvPr>
          <p:cNvSpPr txBox="1"/>
          <p:nvPr/>
        </p:nvSpPr>
        <p:spPr>
          <a:xfrm>
            <a:off x="3646427" y="389044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8944032" y="430986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3" name="CaixaDeTexto 12">
            <a:extLst>
              <a:ext uri="{FF2B5EF4-FFF2-40B4-BE49-F238E27FC236}">
                <a16:creationId xmlns:a16="http://schemas.microsoft.com/office/drawing/2014/main" xmlns="" id="{4E231627-9C46-671E-5ACB-77967A5BFC03}"/>
              </a:ext>
            </a:extLst>
          </p:cNvPr>
          <p:cNvSpPr txBox="1"/>
          <p:nvPr/>
        </p:nvSpPr>
        <p:spPr>
          <a:xfrm>
            <a:off x="7002101" y="425811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705104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1225656"/>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17" name="Retângulo 16"/>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0" y="559309"/>
            <a:ext cx="41546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99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ESTRESSE FINANCEIRO DOS BRASILEIROS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partir de 2025, o índice de estresse dos brasileiros foi alterado para contemplar apenas uma única leitura com base nas situações atravessadas pelas pessoas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P64</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excluindo assim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P60</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da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autopercepção</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de estresse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índice manteve-se estável de 2024 para 2025, sem variações significativas.</a:t>
            </a:r>
          </a:p>
        </p:txBody>
      </p:sp>
      <p:sp>
        <p:nvSpPr>
          <p:cNvPr id="14" name="Arredondar Retângulo em um Canto Diagonal 13"/>
          <p:cNvSpPr/>
          <p:nvPr/>
        </p:nvSpPr>
        <p:spPr>
          <a:xfrm>
            <a:off x="448674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MUDANÇA EM 2025</a:t>
            </a:r>
          </a:p>
        </p:txBody>
      </p:sp>
    </p:spTree>
    <p:extLst>
      <p:ext uri="{BB962C8B-B14F-4D97-AF65-F5344CB8AC3E}">
        <p14:creationId xmlns:p14="http://schemas.microsoft.com/office/powerpoint/2010/main" val="1476910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6" name="Forma Livre: Forma 75">
            <a:extLst>
              <a:ext uri="{FF2B5EF4-FFF2-40B4-BE49-F238E27FC236}">
                <a16:creationId xmlns:a16="http://schemas.microsoft.com/office/drawing/2014/main" xmlns="" id="{1C92F862-1CDD-603C-B7BA-71621B8F3336}"/>
              </a:ext>
            </a:extLst>
          </p:cNvPr>
          <p:cNvSpPr/>
          <p:nvPr/>
        </p:nvSpPr>
        <p:spPr>
          <a:xfrm flipH="1">
            <a:off x="7014443" y="2167467"/>
            <a:ext cx="3818466" cy="775474"/>
          </a:xfrm>
          <a:custGeom>
            <a:avLst/>
            <a:gdLst>
              <a:gd name="connsiteX0" fmla="*/ 2599266 w 3818466"/>
              <a:gd name="connsiteY0" fmla="*/ 0 h 1066800"/>
              <a:gd name="connsiteX1" fmla="*/ 0 w 3818466"/>
              <a:gd name="connsiteY1" fmla="*/ 0 h 1066800"/>
              <a:gd name="connsiteX2" fmla="*/ 0 w 3818466"/>
              <a:gd name="connsiteY2" fmla="*/ 1066800 h 1066800"/>
              <a:gd name="connsiteX3" fmla="*/ 3818466 w 3818466"/>
              <a:gd name="connsiteY3" fmla="*/ 1066800 h 1066800"/>
            </a:gdLst>
            <a:ahLst/>
            <a:cxnLst>
              <a:cxn ang="0">
                <a:pos x="connsiteX0" y="connsiteY0"/>
              </a:cxn>
              <a:cxn ang="0">
                <a:pos x="connsiteX1" y="connsiteY1"/>
              </a:cxn>
              <a:cxn ang="0">
                <a:pos x="connsiteX2" y="connsiteY2"/>
              </a:cxn>
              <a:cxn ang="0">
                <a:pos x="connsiteX3" y="connsiteY3"/>
              </a:cxn>
            </a:cxnLst>
            <a:rect l="l" t="t" r="r" b="b"/>
            <a:pathLst>
              <a:path w="3818466" h="1066800">
                <a:moveTo>
                  <a:pt x="2599266" y="0"/>
                </a:moveTo>
                <a:lnTo>
                  <a:pt x="0" y="0"/>
                </a:lnTo>
                <a:lnTo>
                  <a:pt x="0" y="1066800"/>
                </a:lnTo>
                <a:lnTo>
                  <a:pt x="3818466" y="1066800"/>
                </a:lnTo>
              </a:path>
            </a:pathLst>
          </a:custGeom>
          <a:noFill/>
          <a:ln>
            <a:solidFill>
              <a:srgbClr val="8EBC1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6" name="Forma Livre: Forma 15">
            <a:extLst>
              <a:ext uri="{FF2B5EF4-FFF2-40B4-BE49-F238E27FC236}">
                <a16:creationId xmlns:a16="http://schemas.microsoft.com/office/drawing/2014/main" xmlns="" id="{6C58E89C-BC37-A648-ECD2-7ADF279FDECA}"/>
              </a:ext>
            </a:extLst>
          </p:cNvPr>
          <p:cNvSpPr/>
          <p:nvPr/>
        </p:nvSpPr>
        <p:spPr>
          <a:xfrm>
            <a:off x="859367" y="2167467"/>
            <a:ext cx="3818466" cy="775474"/>
          </a:xfrm>
          <a:custGeom>
            <a:avLst/>
            <a:gdLst>
              <a:gd name="connsiteX0" fmla="*/ 2599266 w 3818466"/>
              <a:gd name="connsiteY0" fmla="*/ 0 h 1066800"/>
              <a:gd name="connsiteX1" fmla="*/ 0 w 3818466"/>
              <a:gd name="connsiteY1" fmla="*/ 0 h 1066800"/>
              <a:gd name="connsiteX2" fmla="*/ 0 w 3818466"/>
              <a:gd name="connsiteY2" fmla="*/ 1066800 h 1066800"/>
              <a:gd name="connsiteX3" fmla="*/ 3818466 w 3818466"/>
              <a:gd name="connsiteY3" fmla="*/ 1066800 h 1066800"/>
            </a:gdLst>
            <a:ahLst/>
            <a:cxnLst>
              <a:cxn ang="0">
                <a:pos x="connsiteX0" y="connsiteY0"/>
              </a:cxn>
              <a:cxn ang="0">
                <a:pos x="connsiteX1" y="connsiteY1"/>
              </a:cxn>
              <a:cxn ang="0">
                <a:pos x="connsiteX2" y="connsiteY2"/>
              </a:cxn>
              <a:cxn ang="0">
                <a:pos x="connsiteX3" y="connsiteY3"/>
              </a:cxn>
            </a:cxnLst>
            <a:rect l="l" t="t" r="r" b="b"/>
            <a:pathLst>
              <a:path w="3818466" h="1066800">
                <a:moveTo>
                  <a:pt x="2599266" y="0"/>
                </a:moveTo>
                <a:lnTo>
                  <a:pt x="0" y="0"/>
                </a:lnTo>
                <a:lnTo>
                  <a:pt x="0" y="1066800"/>
                </a:lnTo>
                <a:lnTo>
                  <a:pt x="3818466" y="1066800"/>
                </a:lnTo>
              </a:path>
            </a:pathLst>
          </a:custGeom>
          <a:noFill/>
          <a:ln>
            <a:solidFill>
              <a:srgbClr val="71A4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6" name="Forma Livre: Forma 5">
            <a:extLst>
              <a:ext uri="{FF2B5EF4-FFF2-40B4-BE49-F238E27FC236}">
                <a16:creationId xmlns:a16="http://schemas.microsoft.com/office/drawing/2014/main" xmlns="" id="{84DF6DAD-2C86-6E80-F02C-7EC3206A5418}"/>
              </a:ext>
            </a:extLst>
          </p:cNvPr>
          <p:cNvSpPr/>
          <p:nvPr/>
        </p:nvSpPr>
        <p:spPr>
          <a:xfrm rot="5400000">
            <a:off x="5992440" y="1761355"/>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7" name="Retângulo: Cantos Arredondados 6">
            <a:extLst>
              <a:ext uri="{FF2B5EF4-FFF2-40B4-BE49-F238E27FC236}">
                <a16:creationId xmlns:a16="http://schemas.microsoft.com/office/drawing/2014/main" xmlns="" id="{7585E945-C5DE-26B5-FE5E-583D2DBDD4E3}"/>
              </a:ext>
            </a:extLst>
          </p:cNvPr>
          <p:cNvSpPr/>
          <p:nvPr/>
        </p:nvSpPr>
        <p:spPr>
          <a:xfrm>
            <a:off x="4943903" y="2022092"/>
            <a:ext cx="2304194" cy="333144"/>
          </a:xfrm>
          <a:prstGeom prst="roundRect">
            <a:avLst>
              <a:gd name="adj" fmla="val 50000"/>
            </a:avLst>
          </a:prstGeom>
          <a:solidFill>
            <a:schemeClr val="tx1">
              <a:lumMod val="75000"/>
              <a:lumOff val="25000"/>
            </a:schemeClr>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4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É INVESTIDOR?</a:t>
            </a: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8" name="Forma Livre: Forma 7">
            <a:extLst>
              <a:ext uri="{FF2B5EF4-FFF2-40B4-BE49-F238E27FC236}">
                <a16:creationId xmlns:a16="http://schemas.microsoft.com/office/drawing/2014/main" xmlns="" id="{98B7A6F4-9C36-8005-DF7D-5241A9556196}"/>
              </a:ext>
            </a:extLst>
          </p:cNvPr>
          <p:cNvSpPr/>
          <p:nvPr/>
        </p:nvSpPr>
        <p:spPr>
          <a:xfrm rot="10800000">
            <a:off x="4679065" y="20988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9" name="Forma Livre: Forma 8">
            <a:extLst>
              <a:ext uri="{FF2B5EF4-FFF2-40B4-BE49-F238E27FC236}">
                <a16:creationId xmlns:a16="http://schemas.microsoft.com/office/drawing/2014/main" xmlns="" id="{DA78FB6C-F471-A9DB-A2A0-88B5E2D8DF96}"/>
              </a:ext>
            </a:extLst>
          </p:cNvPr>
          <p:cNvSpPr/>
          <p:nvPr/>
        </p:nvSpPr>
        <p:spPr>
          <a:xfrm rot="10800000" flipH="1">
            <a:off x="7305815" y="20988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11" name="CaixaDeTexto 10">
            <a:extLst>
              <a:ext uri="{FF2B5EF4-FFF2-40B4-BE49-F238E27FC236}">
                <a16:creationId xmlns:a16="http://schemas.microsoft.com/office/drawing/2014/main" xmlns="" id="{C11C9B8F-A43C-2CDA-53E9-1C2743DC3C4B}"/>
              </a:ext>
            </a:extLst>
          </p:cNvPr>
          <p:cNvSpPr txBox="1"/>
          <p:nvPr/>
        </p:nvSpPr>
        <p:spPr>
          <a:xfrm>
            <a:off x="4156894" y="2050163"/>
            <a:ext cx="522171" cy="276999"/>
          </a:xfrm>
          <a:prstGeom prst="rect">
            <a:avLst/>
          </a:prstGeom>
          <a:noFill/>
        </p:spPr>
        <p:txBody>
          <a:bodyPr wrap="square" anchor="ctr">
            <a:spAutoFit/>
          </a:bodyPr>
          <a:lstStyle/>
          <a:p>
            <a:pPr algn="ctr"/>
            <a:r>
              <a:rPr lang="pt-BR" sz="1200" b="1" kern="0" dirty="0">
                <a:solidFill>
                  <a:srgbClr val="71A4DA"/>
                </a:solidFill>
                <a:latin typeface="Lato" panose="020F0502020204030203" pitchFamily="34" charset="0"/>
                <a:ea typeface="Lato" panose="020F0502020204030203" pitchFamily="34" charset="0"/>
                <a:cs typeface="Lato" panose="020F0502020204030203" pitchFamily="34" charset="0"/>
                <a:sym typeface="Calibri"/>
              </a:rPr>
              <a:t>SIM</a:t>
            </a:r>
            <a:endParaRPr lang="pt-BR" sz="1200" dirty="0">
              <a:solidFill>
                <a:srgbClr val="71A4DA"/>
              </a:solidFill>
            </a:endParaRPr>
          </a:p>
        </p:txBody>
      </p:sp>
      <p:sp>
        <p:nvSpPr>
          <p:cNvPr id="12" name="CaixaDeTexto 11">
            <a:extLst>
              <a:ext uri="{FF2B5EF4-FFF2-40B4-BE49-F238E27FC236}">
                <a16:creationId xmlns:a16="http://schemas.microsoft.com/office/drawing/2014/main" xmlns="" id="{E9868291-8C3C-8C3A-48D5-2EE8AB0B87D6}"/>
              </a:ext>
            </a:extLst>
          </p:cNvPr>
          <p:cNvSpPr txBox="1"/>
          <p:nvPr/>
        </p:nvSpPr>
        <p:spPr>
          <a:xfrm>
            <a:off x="7486826" y="2050163"/>
            <a:ext cx="574388" cy="276999"/>
          </a:xfrm>
          <a:prstGeom prst="rect">
            <a:avLst/>
          </a:prstGeom>
          <a:noFill/>
        </p:spPr>
        <p:txBody>
          <a:bodyPr wrap="square" anchor="ctr">
            <a:spAutoFit/>
          </a:bodyPr>
          <a:lstStyle/>
          <a:p>
            <a:pPr algn="ctr"/>
            <a:r>
              <a:rPr lang="pt-BR" sz="1200" b="1" kern="0" dirty="0">
                <a:solidFill>
                  <a:srgbClr val="8EBC17"/>
                </a:solidFill>
                <a:latin typeface="Lato" panose="020F0502020204030203" pitchFamily="34" charset="0"/>
                <a:ea typeface="Lato" panose="020F0502020204030203" pitchFamily="34" charset="0"/>
                <a:cs typeface="Lato" panose="020F0502020204030203" pitchFamily="34" charset="0"/>
                <a:sym typeface="Calibri"/>
              </a:rPr>
              <a:t>NÃO</a:t>
            </a:r>
            <a:endParaRPr lang="pt-BR" sz="1200" dirty="0">
              <a:solidFill>
                <a:srgbClr val="8EBC17"/>
              </a:solidFill>
            </a:endParaRPr>
          </a:p>
        </p:txBody>
      </p:sp>
      <p:sp>
        <p:nvSpPr>
          <p:cNvPr id="13" name="CaixaDeTexto 12">
            <a:extLst>
              <a:ext uri="{FF2B5EF4-FFF2-40B4-BE49-F238E27FC236}">
                <a16:creationId xmlns:a16="http://schemas.microsoft.com/office/drawing/2014/main" xmlns="" id="{12A3696A-5248-D5A7-604D-8BB70378EFA6}"/>
              </a:ext>
            </a:extLst>
          </p:cNvPr>
          <p:cNvSpPr txBox="1"/>
          <p:nvPr/>
        </p:nvSpPr>
        <p:spPr>
          <a:xfrm>
            <a:off x="3432800" y="2019385"/>
            <a:ext cx="764511" cy="338554"/>
          </a:xfrm>
          <a:prstGeom prst="rect">
            <a:avLst/>
          </a:prstGeom>
          <a:solidFill>
            <a:schemeClr val="bg1"/>
          </a:solidFill>
          <a:ln w="12700">
            <a:solidFill>
              <a:srgbClr val="A2BADE"/>
            </a:solidFill>
          </a:ln>
        </p:spPr>
        <p:txBody>
          <a:bodyPr wrap="square" anchor="ctr">
            <a:spAutoFit/>
          </a:bodyPr>
          <a:lstStyle/>
          <a:p>
            <a:pPr algn="ctr"/>
            <a:r>
              <a:rPr lang="pt-BR" sz="1600" b="1" kern="0" dirty="0">
                <a:solidFill>
                  <a:srgbClr val="404040"/>
                </a:solidFill>
                <a:latin typeface="Lato" panose="020F0502020204030203" pitchFamily="34" charset="0"/>
                <a:ea typeface="Lato" panose="020F0502020204030203" pitchFamily="34" charset="0"/>
                <a:cs typeface="Lato" panose="020F0502020204030203" pitchFamily="34" charset="0"/>
                <a:sym typeface="Calibri"/>
              </a:rPr>
              <a:t>36,1</a:t>
            </a:r>
            <a:r>
              <a:rPr lang="pt-BR" sz="1200" b="1" kern="0" dirty="0">
                <a:solidFill>
                  <a:srgbClr val="404040"/>
                </a:solidFill>
                <a:latin typeface="Lato" panose="020F0502020204030203" pitchFamily="34" charset="0"/>
                <a:ea typeface="Lato" panose="020F0502020204030203" pitchFamily="34" charset="0"/>
                <a:cs typeface="Lato" panose="020F0502020204030203" pitchFamily="34" charset="0"/>
                <a:sym typeface="Calibri"/>
              </a:rPr>
              <a:t>%</a:t>
            </a:r>
            <a:endParaRPr lang="pt-BR" sz="1600" dirty="0">
              <a:solidFill>
                <a:srgbClr val="404040"/>
              </a:solidFill>
            </a:endParaRPr>
          </a:p>
        </p:txBody>
      </p:sp>
      <p:sp>
        <p:nvSpPr>
          <p:cNvPr id="14" name="CaixaDeTexto 13">
            <a:extLst>
              <a:ext uri="{FF2B5EF4-FFF2-40B4-BE49-F238E27FC236}">
                <a16:creationId xmlns:a16="http://schemas.microsoft.com/office/drawing/2014/main" xmlns="" id="{2E51EFD3-8EA9-C6F6-3F2F-B7038CF824A6}"/>
              </a:ext>
            </a:extLst>
          </p:cNvPr>
          <p:cNvSpPr txBox="1"/>
          <p:nvPr/>
        </p:nvSpPr>
        <p:spPr>
          <a:xfrm>
            <a:off x="8012988" y="2019385"/>
            <a:ext cx="764511" cy="338554"/>
          </a:xfrm>
          <a:prstGeom prst="rect">
            <a:avLst/>
          </a:prstGeom>
          <a:solidFill>
            <a:schemeClr val="bg1"/>
          </a:solidFill>
          <a:ln w="12700">
            <a:solidFill>
              <a:srgbClr val="8EBC17"/>
            </a:solidFill>
          </a:ln>
        </p:spPr>
        <p:txBody>
          <a:bodyPr wrap="square" anchor="ctr">
            <a:spAutoFit/>
          </a:bodyPr>
          <a:lstStyle/>
          <a:p>
            <a:pPr algn="ctr"/>
            <a:r>
              <a:rPr lang="pt-BR" sz="1600" b="1" kern="0" dirty="0">
                <a:solidFill>
                  <a:srgbClr val="404040"/>
                </a:solidFill>
                <a:latin typeface="Lato" panose="020F0502020204030203" pitchFamily="34" charset="0"/>
                <a:ea typeface="Lato" panose="020F0502020204030203" pitchFamily="34" charset="0"/>
                <a:cs typeface="Lato" panose="020F0502020204030203" pitchFamily="34" charset="0"/>
                <a:sym typeface="Calibri"/>
              </a:rPr>
              <a:t>63,9</a:t>
            </a:r>
            <a:r>
              <a:rPr lang="pt-BR" sz="1200" b="1" kern="0" dirty="0">
                <a:solidFill>
                  <a:srgbClr val="404040"/>
                </a:solidFill>
                <a:latin typeface="Lato" panose="020F0502020204030203" pitchFamily="34" charset="0"/>
                <a:ea typeface="Lato" panose="020F0502020204030203" pitchFamily="34" charset="0"/>
                <a:cs typeface="Lato" panose="020F0502020204030203" pitchFamily="34" charset="0"/>
                <a:sym typeface="Calibri"/>
              </a:rPr>
              <a:t>%</a:t>
            </a:r>
            <a:endParaRPr lang="pt-BR" sz="1600" dirty="0">
              <a:solidFill>
                <a:srgbClr val="404040"/>
              </a:solidFill>
            </a:endParaRPr>
          </a:p>
        </p:txBody>
      </p:sp>
      <p:sp>
        <p:nvSpPr>
          <p:cNvPr id="17" name="Retângulo: Cantos Arredondados 16">
            <a:extLst>
              <a:ext uri="{FF2B5EF4-FFF2-40B4-BE49-F238E27FC236}">
                <a16:creationId xmlns:a16="http://schemas.microsoft.com/office/drawing/2014/main" xmlns="" id="{53B9DFCF-A4DC-9E1C-2707-E09DA264CEA6}"/>
              </a:ext>
            </a:extLst>
          </p:cNvPr>
          <p:cNvSpPr/>
          <p:nvPr/>
        </p:nvSpPr>
        <p:spPr>
          <a:xfrm>
            <a:off x="20360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CLASSE A</a:t>
            </a:r>
            <a:endParaRPr lang="pt-BR"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8" name="Forma Livre: Forma 17">
            <a:extLst>
              <a:ext uri="{FF2B5EF4-FFF2-40B4-BE49-F238E27FC236}">
                <a16:creationId xmlns:a16="http://schemas.microsoft.com/office/drawing/2014/main" xmlns="" id="{72005222-8F97-A4C8-25A0-F82FC30F39DC}"/>
              </a:ext>
            </a:extLst>
          </p:cNvPr>
          <p:cNvSpPr/>
          <p:nvPr/>
        </p:nvSpPr>
        <p:spPr>
          <a:xfrm rot="5400000">
            <a:off x="74595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19" name="Retângulo: Cantos Arredondados 18">
            <a:extLst>
              <a:ext uri="{FF2B5EF4-FFF2-40B4-BE49-F238E27FC236}">
                <a16:creationId xmlns:a16="http://schemas.microsoft.com/office/drawing/2014/main" xmlns="" id="{5704E3A0-B7DA-2C92-F9A3-E5905D163E0B}"/>
              </a:ext>
            </a:extLst>
          </p:cNvPr>
          <p:cNvSpPr/>
          <p:nvPr/>
        </p:nvSpPr>
        <p:spPr>
          <a:xfrm>
            <a:off x="203601" y="3415864"/>
            <a:ext cx="1291824" cy="2896170"/>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2,0% </a:t>
            </a:r>
          </a:p>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(3,4 MM)</a:t>
            </a:r>
            <a:endParaRPr lang="pt-BR"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37" name="Retângulo: Cantos Arredondados 36">
            <a:extLst>
              <a:ext uri="{FF2B5EF4-FFF2-40B4-BE49-F238E27FC236}">
                <a16:creationId xmlns:a16="http://schemas.microsoft.com/office/drawing/2014/main" xmlns="" id="{BBF41062-A77D-2F8A-74AD-6BE5F49A0E6C}"/>
              </a:ext>
            </a:extLst>
          </p:cNvPr>
          <p:cNvSpPr/>
          <p:nvPr/>
        </p:nvSpPr>
        <p:spPr>
          <a:xfrm>
            <a:off x="164964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CLASSE B</a:t>
            </a:r>
            <a:endParaRPr lang="pt-BR"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38" name="Forma Livre: Forma 37">
            <a:extLst>
              <a:ext uri="{FF2B5EF4-FFF2-40B4-BE49-F238E27FC236}">
                <a16:creationId xmlns:a16="http://schemas.microsoft.com/office/drawing/2014/main" xmlns="" id="{33143430-83EB-CE47-5F61-43BDC1AC9ED8}"/>
              </a:ext>
            </a:extLst>
          </p:cNvPr>
          <p:cNvSpPr/>
          <p:nvPr/>
        </p:nvSpPr>
        <p:spPr>
          <a:xfrm rot="5400000">
            <a:off x="219199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39" name="Retângulo: Cantos Arredondados 38">
            <a:extLst>
              <a:ext uri="{FF2B5EF4-FFF2-40B4-BE49-F238E27FC236}">
                <a16:creationId xmlns:a16="http://schemas.microsoft.com/office/drawing/2014/main" xmlns="" id="{AC49F675-47E3-5EA2-7269-79D1F94AE7E2}"/>
              </a:ext>
            </a:extLst>
          </p:cNvPr>
          <p:cNvSpPr/>
          <p:nvPr/>
        </p:nvSpPr>
        <p:spPr>
          <a:xfrm>
            <a:off x="1649641" y="3415864"/>
            <a:ext cx="1291824" cy="2896170"/>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12,5% </a:t>
            </a:r>
          </a:p>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(21,0 MM)</a:t>
            </a:r>
            <a:endParaRPr lang="pt-BR" sz="12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50" name="Retângulo: Cantos Arredondados 49">
            <a:extLst>
              <a:ext uri="{FF2B5EF4-FFF2-40B4-BE49-F238E27FC236}">
                <a16:creationId xmlns:a16="http://schemas.microsoft.com/office/drawing/2014/main" xmlns="" id="{BBAF2362-FFC9-01D2-8698-2ED9CC919A28}"/>
              </a:ext>
            </a:extLst>
          </p:cNvPr>
          <p:cNvSpPr/>
          <p:nvPr/>
        </p:nvSpPr>
        <p:spPr>
          <a:xfrm>
            <a:off x="3095681"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CLASSE C</a:t>
            </a:r>
            <a:endParaRPr lang="pt-BR"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51" name="Forma Livre: Forma 50">
            <a:extLst>
              <a:ext uri="{FF2B5EF4-FFF2-40B4-BE49-F238E27FC236}">
                <a16:creationId xmlns:a16="http://schemas.microsoft.com/office/drawing/2014/main" xmlns="" id="{18A35B0F-D0E5-585F-992D-140D07264B3F}"/>
              </a:ext>
            </a:extLst>
          </p:cNvPr>
          <p:cNvSpPr/>
          <p:nvPr/>
        </p:nvSpPr>
        <p:spPr>
          <a:xfrm rot="5400000">
            <a:off x="3638033"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52" name="Retângulo: Cantos Arredondados 51">
            <a:extLst>
              <a:ext uri="{FF2B5EF4-FFF2-40B4-BE49-F238E27FC236}">
                <a16:creationId xmlns:a16="http://schemas.microsoft.com/office/drawing/2014/main" xmlns="" id="{AA3D6C62-D01A-CACA-9EAE-01572192FAAA}"/>
              </a:ext>
            </a:extLst>
          </p:cNvPr>
          <p:cNvSpPr/>
          <p:nvPr/>
        </p:nvSpPr>
        <p:spPr>
          <a:xfrm>
            <a:off x="3095681" y="3415864"/>
            <a:ext cx="1291824" cy="2896170"/>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16,5% </a:t>
            </a:r>
          </a:p>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(27,8 MM)</a:t>
            </a:r>
            <a:endParaRPr lang="pt-BR" sz="12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63" name="Retângulo: Cantos Arredondados 62">
            <a:extLst>
              <a:ext uri="{FF2B5EF4-FFF2-40B4-BE49-F238E27FC236}">
                <a16:creationId xmlns:a16="http://schemas.microsoft.com/office/drawing/2014/main" xmlns="" id="{2441D3D9-E15C-0753-9DB1-E3AD569FF376}"/>
              </a:ext>
            </a:extLst>
          </p:cNvPr>
          <p:cNvSpPr/>
          <p:nvPr/>
        </p:nvSpPr>
        <p:spPr>
          <a:xfrm>
            <a:off x="4541720" y="2795864"/>
            <a:ext cx="1291824" cy="275325"/>
          </a:xfrm>
          <a:prstGeom prst="roundRect">
            <a:avLst>
              <a:gd name="adj" fmla="val 50000"/>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CLASSE DE</a:t>
            </a:r>
            <a:endParaRPr lang="pt-BR"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64" name="Forma Livre: Forma 63">
            <a:extLst>
              <a:ext uri="{FF2B5EF4-FFF2-40B4-BE49-F238E27FC236}">
                <a16:creationId xmlns:a16="http://schemas.microsoft.com/office/drawing/2014/main" xmlns="" id="{6B474944-B339-3287-83DA-C7D3E049BAB6}"/>
              </a:ext>
            </a:extLst>
          </p:cNvPr>
          <p:cNvSpPr/>
          <p:nvPr/>
        </p:nvSpPr>
        <p:spPr>
          <a:xfrm rot="5400000">
            <a:off x="5084072"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71A4D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65" name="Retângulo: Cantos Arredondados 64">
            <a:extLst>
              <a:ext uri="{FF2B5EF4-FFF2-40B4-BE49-F238E27FC236}">
                <a16:creationId xmlns:a16="http://schemas.microsoft.com/office/drawing/2014/main" xmlns="" id="{D73EFB12-A2FC-5A20-762D-697562970385}"/>
              </a:ext>
            </a:extLst>
          </p:cNvPr>
          <p:cNvSpPr/>
          <p:nvPr/>
        </p:nvSpPr>
        <p:spPr>
          <a:xfrm>
            <a:off x="4541720" y="3415864"/>
            <a:ext cx="1291824" cy="2896170"/>
          </a:xfrm>
          <a:prstGeom prst="roundRect">
            <a:avLst>
              <a:gd name="adj" fmla="val 16308"/>
            </a:avLst>
          </a:prstGeom>
          <a:solidFill>
            <a:srgbClr val="71A4DA"/>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5,2% </a:t>
            </a:r>
          </a:p>
          <a:p>
            <a:pPr algn="ctr"/>
            <a:r>
              <a:rPr lang="pt-BR" sz="12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(8,8 MM)</a:t>
            </a:r>
            <a:endParaRPr lang="pt-BR" sz="12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77" name="Retângulo: Cantos Arredondados 76">
            <a:extLst>
              <a:ext uri="{FF2B5EF4-FFF2-40B4-BE49-F238E27FC236}">
                <a16:creationId xmlns:a16="http://schemas.microsoft.com/office/drawing/2014/main" xmlns="" id="{19DF53FB-70D8-6ACD-6117-D25804A085EB}"/>
              </a:ext>
            </a:extLst>
          </p:cNvPr>
          <p:cNvSpPr/>
          <p:nvPr/>
        </p:nvSpPr>
        <p:spPr>
          <a:xfrm>
            <a:off x="635867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CLASSE A</a:t>
            </a:r>
            <a:endParaRPr lang="pt-BR"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78" name="Forma Livre: Forma 77">
            <a:extLst>
              <a:ext uri="{FF2B5EF4-FFF2-40B4-BE49-F238E27FC236}">
                <a16:creationId xmlns:a16="http://schemas.microsoft.com/office/drawing/2014/main" xmlns="" id="{87B37DBB-A5F1-C4CE-2FDE-1BECEAA07C13}"/>
              </a:ext>
            </a:extLst>
          </p:cNvPr>
          <p:cNvSpPr/>
          <p:nvPr/>
        </p:nvSpPr>
        <p:spPr>
          <a:xfrm rot="5400000">
            <a:off x="690102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black"/>
              </a:solidFill>
            </a:endParaRPr>
          </a:p>
        </p:txBody>
      </p:sp>
      <p:sp>
        <p:nvSpPr>
          <p:cNvPr id="79" name="Retângulo: Cantos Arredondados 78">
            <a:extLst>
              <a:ext uri="{FF2B5EF4-FFF2-40B4-BE49-F238E27FC236}">
                <a16:creationId xmlns:a16="http://schemas.microsoft.com/office/drawing/2014/main" xmlns="" id="{4AFB6254-F2B3-B6F3-8F20-91316A3D7137}"/>
              </a:ext>
            </a:extLst>
          </p:cNvPr>
          <p:cNvSpPr/>
          <p:nvPr/>
        </p:nvSpPr>
        <p:spPr>
          <a:xfrm>
            <a:off x="6358677" y="3415864"/>
            <a:ext cx="1291824" cy="3270686"/>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1,2% </a:t>
            </a:r>
          </a:p>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(2,0 MM)</a:t>
            </a:r>
            <a:endParaRPr lang="pt-BR"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90" name="Retângulo: Cantos Arredondados 89">
            <a:extLst>
              <a:ext uri="{FF2B5EF4-FFF2-40B4-BE49-F238E27FC236}">
                <a16:creationId xmlns:a16="http://schemas.microsoft.com/office/drawing/2014/main" xmlns="" id="{99CC764D-4166-85AE-68AF-5EF381EB69B0}"/>
              </a:ext>
            </a:extLst>
          </p:cNvPr>
          <p:cNvSpPr/>
          <p:nvPr/>
        </p:nvSpPr>
        <p:spPr>
          <a:xfrm>
            <a:off x="780471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CLASSE B</a:t>
            </a:r>
            <a:endParaRPr lang="pt-BR"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91" name="Forma Livre: Forma 90">
            <a:extLst>
              <a:ext uri="{FF2B5EF4-FFF2-40B4-BE49-F238E27FC236}">
                <a16:creationId xmlns:a16="http://schemas.microsoft.com/office/drawing/2014/main" xmlns="" id="{671304B5-602B-3CB2-BFC5-E462AE2A55E5}"/>
              </a:ext>
            </a:extLst>
          </p:cNvPr>
          <p:cNvSpPr/>
          <p:nvPr/>
        </p:nvSpPr>
        <p:spPr>
          <a:xfrm rot="5400000">
            <a:off x="834706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black"/>
              </a:solidFill>
            </a:endParaRPr>
          </a:p>
        </p:txBody>
      </p:sp>
      <p:sp>
        <p:nvSpPr>
          <p:cNvPr id="92" name="Retângulo: Cantos Arredondados 91">
            <a:extLst>
              <a:ext uri="{FF2B5EF4-FFF2-40B4-BE49-F238E27FC236}">
                <a16:creationId xmlns:a16="http://schemas.microsoft.com/office/drawing/2014/main" xmlns="" id="{A4C16D06-309B-905F-4BA5-5D2ED6943092}"/>
              </a:ext>
            </a:extLst>
          </p:cNvPr>
          <p:cNvSpPr/>
          <p:nvPr/>
        </p:nvSpPr>
        <p:spPr>
          <a:xfrm>
            <a:off x="7804717" y="3415864"/>
            <a:ext cx="1291824" cy="3270686"/>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9,0% </a:t>
            </a:r>
          </a:p>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(15,1 MM)</a:t>
            </a:r>
            <a:endParaRPr lang="pt-BR" sz="1200"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103" name="Retângulo: Cantos Arredondados 102">
            <a:extLst>
              <a:ext uri="{FF2B5EF4-FFF2-40B4-BE49-F238E27FC236}">
                <a16:creationId xmlns:a16="http://schemas.microsoft.com/office/drawing/2014/main" xmlns="" id="{FECF15F3-9011-5E81-8ECD-F4744D84A77E}"/>
              </a:ext>
            </a:extLst>
          </p:cNvPr>
          <p:cNvSpPr/>
          <p:nvPr/>
        </p:nvSpPr>
        <p:spPr>
          <a:xfrm>
            <a:off x="9250757"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CLASSE C</a:t>
            </a:r>
            <a:endParaRPr lang="pt-BR"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104" name="Forma Livre: Forma 103">
            <a:extLst>
              <a:ext uri="{FF2B5EF4-FFF2-40B4-BE49-F238E27FC236}">
                <a16:creationId xmlns:a16="http://schemas.microsoft.com/office/drawing/2014/main" xmlns="" id="{0641525C-40E0-41A8-B564-7FE0A9A7A77D}"/>
              </a:ext>
            </a:extLst>
          </p:cNvPr>
          <p:cNvSpPr/>
          <p:nvPr/>
        </p:nvSpPr>
        <p:spPr>
          <a:xfrm rot="5400000">
            <a:off x="9793109"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black"/>
              </a:solidFill>
            </a:endParaRPr>
          </a:p>
        </p:txBody>
      </p:sp>
      <p:sp>
        <p:nvSpPr>
          <p:cNvPr id="105" name="Retângulo: Cantos Arredondados 104">
            <a:extLst>
              <a:ext uri="{FF2B5EF4-FFF2-40B4-BE49-F238E27FC236}">
                <a16:creationId xmlns:a16="http://schemas.microsoft.com/office/drawing/2014/main" xmlns="" id="{FAFABFD9-8CA8-4507-7210-FADDE6B2ABC6}"/>
              </a:ext>
            </a:extLst>
          </p:cNvPr>
          <p:cNvSpPr/>
          <p:nvPr/>
        </p:nvSpPr>
        <p:spPr>
          <a:xfrm>
            <a:off x="9250757" y="3415864"/>
            <a:ext cx="1291824" cy="3270686"/>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30,5% </a:t>
            </a:r>
          </a:p>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(51,3 MM)</a:t>
            </a:r>
            <a:endParaRPr lang="pt-BR" sz="1200"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116" name="Retângulo: Cantos Arredondados 115">
            <a:extLst>
              <a:ext uri="{FF2B5EF4-FFF2-40B4-BE49-F238E27FC236}">
                <a16:creationId xmlns:a16="http://schemas.microsoft.com/office/drawing/2014/main" xmlns="" id="{C1FE37B6-2344-711E-24A5-C990D3829E10}"/>
              </a:ext>
            </a:extLst>
          </p:cNvPr>
          <p:cNvSpPr/>
          <p:nvPr/>
        </p:nvSpPr>
        <p:spPr>
          <a:xfrm>
            <a:off x="10696796" y="2795864"/>
            <a:ext cx="1291824" cy="275325"/>
          </a:xfrm>
          <a:prstGeom prst="roundRect">
            <a:avLst>
              <a:gd name="adj" fmla="val 50000"/>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CLASSE DE</a:t>
            </a:r>
            <a:endParaRPr lang="pt-BR"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sp>
        <p:nvSpPr>
          <p:cNvPr id="117" name="Forma Livre: Forma 116">
            <a:extLst>
              <a:ext uri="{FF2B5EF4-FFF2-40B4-BE49-F238E27FC236}">
                <a16:creationId xmlns:a16="http://schemas.microsoft.com/office/drawing/2014/main" xmlns="" id="{F8870B66-893E-73A7-BFE2-C6938FEC0D31}"/>
              </a:ext>
            </a:extLst>
          </p:cNvPr>
          <p:cNvSpPr/>
          <p:nvPr/>
        </p:nvSpPr>
        <p:spPr>
          <a:xfrm rot="5400000">
            <a:off x="11239148" y="3159461"/>
            <a:ext cx="207120" cy="179605"/>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rgbClr val="8EBC1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black"/>
              </a:solidFill>
            </a:endParaRPr>
          </a:p>
        </p:txBody>
      </p:sp>
      <p:sp>
        <p:nvSpPr>
          <p:cNvPr id="118" name="Retângulo: Cantos Arredondados 117">
            <a:extLst>
              <a:ext uri="{FF2B5EF4-FFF2-40B4-BE49-F238E27FC236}">
                <a16:creationId xmlns:a16="http://schemas.microsoft.com/office/drawing/2014/main" xmlns="" id="{87668BB9-4077-5093-8B97-FCF9194F2AED}"/>
              </a:ext>
            </a:extLst>
          </p:cNvPr>
          <p:cNvSpPr/>
          <p:nvPr/>
        </p:nvSpPr>
        <p:spPr>
          <a:xfrm>
            <a:off x="10696796" y="3415864"/>
            <a:ext cx="1291824" cy="3270686"/>
          </a:xfrm>
          <a:prstGeom prst="roundRect">
            <a:avLst>
              <a:gd name="adj" fmla="val 16308"/>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23,2% </a:t>
            </a:r>
          </a:p>
          <a:p>
            <a:pPr algn="ctr"/>
            <a:r>
              <a:rPr lang="pt-BR" sz="12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(39,0 MM)</a:t>
            </a:r>
            <a:endParaRPr lang="pt-BR" sz="1200"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10" name="Tabela 23">
            <a:extLst>
              <a:ext uri="{FF2B5EF4-FFF2-40B4-BE49-F238E27FC236}">
                <a16:creationId xmlns:a16="http://schemas.microsoft.com/office/drawing/2014/main" xmlns="" id="{CC4057B7-A40E-A638-530D-DD7ECED94EED}"/>
              </a:ext>
            </a:extLst>
          </p:cNvPr>
          <p:cNvGraphicFramePr>
            <a:graphicFrameLocks noGrp="1"/>
          </p:cNvGraphicFramePr>
          <p:nvPr/>
        </p:nvGraphicFramePr>
        <p:xfrm>
          <a:off x="301877"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graphicFrame>
        <p:nvGraphicFramePr>
          <p:cNvPr id="15" name="Tabela 23">
            <a:extLst>
              <a:ext uri="{FF2B5EF4-FFF2-40B4-BE49-F238E27FC236}">
                <a16:creationId xmlns:a16="http://schemas.microsoft.com/office/drawing/2014/main" xmlns="" id="{EF30A9D5-0F33-D934-A15B-193564D0E867}"/>
              </a:ext>
            </a:extLst>
          </p:cNvPr>
          <p:cNvGraphicFramePr>
            <a:graphicFrameLocks noGrp="1"/>
          </p:cNvGraphicFramePr>
          <p:nvPr/>
        </p:nvGraphicFramePr>
        <p:xfrm>
          <a:off x="6475903"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23" name="CaixaDeTexto 22">
            <a:extLst>
              <a:ext uri="{FF2B5EF4-FFF2-40B4-BE49-F238E27FC236}">
                <a16:creationId xmlns:a16="http://schemas.microsoft.com/office/drawing/2014/main" xmlns="" id="{741A6555-5E2B-F3FA-A04B-C944F7498923}"/>
              </a:ext>
            </a:extLst>
          </p:cNvPr>
          <p:cNvSpPr txBox="1"/>
          <p:nvPr/>
        </p:nvSpPr>
        <p:spPr>
          <a:xfrm>
            <a:off x="203380" y="4070681"/>
            <a:ext cx="1292045" cy="1200329"/>
          </a:xfrm>
          <a:prstGeom prst="rect">
            <a:avLst/>
          </a:prstGeom>
          <a:noFill/>
        </p:spPr>
        <p:txBody>
          <a:bodyPr wrap="square">
            <a:spAutoFit/>
          </a:bodyPr>
          <a:lstStyle/>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Só poupança</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(0,4%)</a:t>
            </a:r>
          </a:p>
          <a:p>
            <a:pPr algn="ctr">
              <a:defRPr/>
            </a:pPr>
            <a:endParaRPr lang="pt-BR" sz="1200" b="1" dirty="0">
              <a:solidFill>
                <a:prstClr val="white"/>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Outros produtos financeiros</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(1,5%)</a:t>
            </a:r>
            <a:endParaRPr lang="pt-BR" dirty="0">
              <a:solidFill>
                <a:prstClr val="black"/>
              </a:solidFill>
            </a:endParaRPr>
          </a:p>
        </p:txBody>
      </p:sp>
      <p:sp>
        <p:nvSpPr>
          <p:cNvPr id="25" name="CaixaDeTexto 24">
            <a:extLst>
              <a:ext uri="{FF2B5EF4-FFF2-40B4-BE49-F238E27FC236}">
                <a16:creationId xmlns:a16="http://schemas.microsoft.com/office/drawing/2014/main" xmlns="" id="{A191049E-3C48-E2B9-3A9C-BA1C2F95CB62}"/>
              </a:ext>
            </a:extLst>
          </p:cNvPr>
          <p:cNvSpPr txBox="1"/>
          <p:nvPr/>
        </p:nvSpPr>
        <p:spPr>
          <a:xfrm>
            <a:off x="6358456" y="4070681"/>
            <a:ext cx="1292045" cy="1631216"/>
          </a:xfrm>
          <a:prstGeom prst="rect">
            <a:avLst/>
          </a:prstGeom>
          <a:noFill/>
        </p:spPr>
        <p:txBody>
          <a:bodyPr wrap="square">
            <a:spAutoFit/>
          </a:bodyPr>
          <a:lstStyle/>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Utilizam produtos não financeiros (0,2%)</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guardam dinheiro (1,0%)</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conhecem nenhum investimento (0,0%)</a:t>
            </a:r>
          </a:p>
        </p:txBody>
      </p:sp>
      <p:cxnSp>
        <p:nvCxnSpPr>
          <p:cNvPr id="28" name="Conector reto 27">
            <a:extLst>
              <a:ext uri="{FF2B5EF4-FFF2-40B4-BE49-F238E27FC236}">
                <a16:creationId xmlns:a16="http://schemas.microsoft.com/office/drawing/2014/main" xmlns="" id="{4A4D9496-909D-B52C-9E79-442068D69262}"/>
              </a:ext>
            </a:extLst>
          </p:cNvPr>
          <p:cNvCxnSpPr>
            <a:cxnSpLocks/>
          </p:cNvCxnSpPr>
          <p:nvPr/>
        </p:nvCxnSpPr>
        <p:spPr>
          <a:xfrm>
            <a:off x="6740999" y="5723061"/>
            <a:ext cx="527181" cy="0"/>
          </a:xfrm>
          <a:prstGeom prst="line">
            <a:avLst/>
          </a:prstGeom>
          <a:ln w="28575">
            <a:solidFill>
              <a:schemeClr val="accent6">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Conector reto 28">
            <a:extLst>
              <a:ext uri="{FF2B5EF4-FFF2-40B4-BE49-F238E27FC236}">
                <a16:creationId xmlns:a16="http://schemas.microsoft.com/office/drawing/2014/main" xmlns="" id="{6AF23A98-F3A1-A984-5BBA-38C17EF969ED}"/>
              </a:ext>
            </a:extLst>
          </p:cNvPr>
          <p:cNvCxnSpPr>
            <a:cxnSpLocks/>
          </p:cNvCxnSpPr>
          <p:nvPr/>
        </p:nvCxnSpPr>
        <p:spPr>
          <a:xfrm>
            <a:off x="595776" y="5369978"/>
            <a:ext cx="527181" cy="0"/>
          </a:xfrm>
          <a:prstGeom prst="line">
            <a:avLst/>
          </a:prstGeom>
          <a:ln w="28575">
            <a:solidFill>
              <a:srgbClr val="4285CE"/>
            </a:solidFill>
            <a:prstDash val="sysDash"/>
          </a:ln>
        </p:spPr>
        <p:style>
          <a:lnRef idx="1">
            <a:schemeClr val="accent1"/>
          </a:lnRef>
          <a:fillRef idx="0">
            <a:schemeClr val="accent1"/>
          </a:fillRef>
          <a:effectRef idx="0">
            <a:schemeClr val="accent1"/>
          </a:effectRef>
          <a:fontRef idx="minor">
            <a:schemeClr val="tx1"/>
          </a:fontRef>
        </p:style>
      </p:cxnSp>
      <p:sp>
        <p:nvSpPr>
          <p:cNvPr id="31" name="CaixaDeTexto 30">
            <a:extLst>
              <a:ext uri="{FF2B5EF4-FFF2-40B4-BE49-F238E27FC236}">
                <a16:creationId xmlns:a16="http://schemas.microsoft.com/office/drawing/2014/main" xmlns="" id="{974908F4-4744-8BD0-9272-1A64337A1B53}"/>
              </a:ext>
            </a:extLst>
          </p:cNvPr>
          <p:cNvSpPr txBox="1"/>
          <p:nvPr/>
        </p:nvSpPr>
        <p:spPr>
          <a:xfrm>
            <a:off x="227861" y="5434871"/>
            <a:ext cx="1206062" cy="877163"/>
          </a:xfrm>
          <a:prstGeom prst="rect">
            <a:avLst/>
          </a:prstGeom>
          <a:noFill/>
        </p:spPr>
        <p:txBody>
          <a:bodyPr wrap="square">
            <a:spAutoFit/>
          </a:bodyPr>
          <a:lstStyle/>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investir (1,6%)</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não investir (0,3%)</a:t>
            </a:r>
            <a:endParaRPr lang="pt-BR" sz="1000" dirty="0">
              <a:solidFill>
                <a:prstClr val="black"/>
              </a:solidFill>
            </a:endParaRPr>
          </a:p>
        </p:txBody>
      </p:sp>
      <p:sp>
        <p:nvSpPr>
          <p:cNvPr id="32" name="CaixaDeTexto 31">
            <a:extLst>
              <a:ext uri="{FF2B5EF4-FFF2-40B4-BE49-F238E27FC236}">
                <a16:creationId xmlns:a16="http://schemas.microsoft.com/office/drawing/2014/main" xmlns="" id="{C19665D7-DB2A-B0BD-7DF3-3AF92201F45B}"/>
              </a:ext>
            </a:extLst>
          </p:cNvPr>
          <p:cNvSpPr txBox="1"/>
          <p:nvPr/>
        </p:nvSpPr>
        <p:spPr>
          <a:xfrm>
            <a:off x="6401887" y="5787954"/>
            <a:ext cx="1206062" cy="861774"/>
          </a:xfrm>
          <a:prstGeom prst="rect">
            <a:avLst/>
          </a:prstGeom>
          <a:noFill/>
        </p:spPr>
        <p:txBody>
          <a:bodyPr wrap="square">
            <a:spAutoFit/>
          </a:bodyPr>
          <a:lstStyle/>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investir (0,4%)</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não investir (0,8%)</a:t>
            </a:r>
          </a:p>
        </p:txBody>
      </p:sp>
      <p:graphicFrame>
        <p:nvGraphicFramePr>
          <p:cNvPr id="33" name="Tabela 23">
            <a:extLst>
              <a:ext uri="{FF2B5EF4-FFF2-40B4-BE49-F238E27FC236}">
                <a16:creationId xmlns:a16="http://schemas.microsoft.com/office/drawing/2014/main" xmlns="" id="{8EC068C6-3303-4EFC-F439-BCA0AF796278}"/>
              </a:ext>
            </a:extLst>
          </p:cNvPr>
          <p:cNvGraphicFramePr>
            <a:graphicFrameLocks noGrp="1"/>
          </p:cNvGraphicFramePr>
          <p:nvPr/>
        </p:nvGraphicFramePr>
        <p:xfrm>
          <a:off x="1755469"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graphicFrame>
        <p:nvGraphicFramePr>
          <p:cNvPr id="34" name="Tabela 23">
            <a:extLst>
              <a:ext uri="{FF2B5EF4-FFF2-40B4-BE49-F238E27FC236}">
                <a16:creationId xmlns:a16="http://schemas.microsoft.com/office/drawing/2014/main" xmlns="" id="{59169EBA-4E82-3750-8562-72176ADDB5F0}"/>
              </a:ext>
            </a:extLst>
          </p:cNvPr>
          <p:cNvGraphicFramePr>
            <a:graphicFrameLocks noGrp="1"/>
          </p:cNvGraphicFramePr>
          <p:nvPr/>
        </p:nvGraphicFramePr>
        <p:xfrm>
          <a:off x="7910545"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35" name="CaixaDeTexto 34">
            <a:extLst>
              <a:ext uri="{FF2B5EF4-FFF2-40B4-BE49-F238E27FC236}">
                <a16:creationId xmlns:a16="http://schemas.microsoft.com/office/drawing/2014/main" xmlns="" id="{4163FCBF-68D0-112D-2EF9-D8EB35A2EA02}"/>
              </a:ext>
            </a:extLst>
          </p:cNvPr>
          <p:cNvSpPr txBox="1"/>
          <p:nvPr/>
        </p:nvSpPr>
        <p:spPr>
          <a:xfrm>
            <a:off x="1656972" y="4070681"/>
            <a:ext cx="1292045" cy="1200329"/>
          </a:xfrm>
          <a:prstGeom prst="rect">
            <a:avLst/>
          </a:prstGeom>
          <a:noFill/>
        </p:spPr>
        <p:txBody>
          <a:bodyPr wrap="square">
            <a:spAutoFit/>
          </a:bodyPr>
          <a:lstStyle/>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Só poupança</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(4,8%)</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 </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Outros produtos financeiros</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(7,7%)</a:t>
            </a:r>
          </a:p>
        </p:txBody>
      </p:sp>
      <p:sp>
        <p:nvSpPr>
          <p:cNvPr id="36" name="CaixaDeTexto 35">
            <a:extLst>
              <a:ext uri="{FF2B5EF4-FFF2-40B4-BE49-F238E27FC236}">
                <a16:creationId xmlns:a16="http://schemas.microsoft.com/office/drawing/2014/main" xmlns="" id="{990F1B10-2821-10CC-7AB1-3F5049D5688C}"/>
              </a:ext>
            </a:extLst>
          </p:cNvPr>
          <p:cNvSpPr txBox="1"/>
          <p:nvPr/>
        </p:nvSpPr>
        <p:spPr>
          <a:xfrm>
            <a:off x="7812048" y="4070681"/>
            <a:ext cx="1292045" cy="1631216"/>
          </a:xfrm>
          <a:prstGeom prst="rect">
            <a:avLst/>
          </a:prstGeom>
          <a:noFill/>
        </p:spPr>
        <p:txBody>
          <a:bodyPr wrap="square">
            <a:spAutoFit/>
          </a:bodyPr>
          <a:lstStyle/>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Utilizam produtos não financeiros (1,3%)</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guardam dinheiro (7,5%)</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conhecem nenhum investimento (0,2%)</a:t>
            </a:r>
          </a:p>
        </p:txBody>
      </p:sp>
      <p:cxnSp>
        <p:nvCxnSpPr>
          <p:cNvPr id="41" name="Conector reto 40">
            <a:extLst>
              <a:ext uri="{FF2B5EF4-FFF2-40B4-BE49-F238E27FC236}">
                <a16:creationId xmlns:a16="http://schemas.microsoft.com/office/drawing/2014/main" xmlns="" id="{2029193A-9E5D-7838-EC26-7B7B47A5EE8D}"/>
              </a:ext>
            </a:extLst>
          </p:cNvPr>
          <p:cNvCxnSpPr>
            <a:cxnSpLocks/>
          </p:cNvCxnSpPr>
          <p:nvPr/>
        </p:nvCxnSpPr>
        <p:spPr>
          <a:xfrm>
            <a:off x="8194591" y="5723061"/>
            <a:ext cx="527181" cy="0"/>
          </a:xfrm>
          <a:prstGeom prst="line">
            <a:avLst/>
          </a:prstGeom>
          <a:ln w="28575">
            <a:solidFill>
              <a:schemeClr val="accent6">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Conector reto 41">
            <a:extLst>
              <a:ext uri="{FF2B5EF4-FFF2-40B4-BE49-F238E27FC236}">
                <a16:creationId xmlns:a16="http://schemas.microsoft.com/office/drawing/2014/main" xmlns="" id="{77182C37-81E3-5CE0-8FAE-A68ABECBD093}"/>
              </a:ext>
            </a:extLst>
          </p:cNvPr>
          <p:cNvCxnSpPr>
            <a:cxnSpLocks/>
          </p:cNvCxnSpPr>
          <p:nvPr/>
        </p:nvCxnSpPr>
        <p:spPr>
          <a:xfrm>
            <a:off x="2049368" y="5369978"/>
            <a:ext cx="527181" cy="0"/>
          </a:xfrm>
          <a:prstGeom prst="line">
            <a:avLst/>
          </a:prstGeom>
          <a:ln w="28575">
            <a:solidFill>
              <a:srgbClr val="4285CE"/>
            </a:solidFill>
            <a:prstDash val="sysDash"/>
          </a:ln>
        </p:spPr>
        <p:style>
          <a:lnRef idx="1">
            <a:schemeClr val="accent1"/>
          </a:lnRef>
          <a:fillRef idx="0">
            <a:schemeClr val="accent1"/>
          </a:fillRef>
          <a:effectRef idx="0">
            <a:schemeClr val="accent1"/>
          </a:effectRef>
          <a:fontRef idx="minor">
            <a:schemeClr val="tx1"/>
          </a:fontRef>
        </p:style>
      </p:cxnSp>
      <p:sp>
        <p:nvSpPr>
          <p:cNvPr id="43" name="CaixaDeTexto 42">
            <a:extLst>
              <a:ext uri="{FF2B5EF4-FFF2-40B4-BE49-F238E27FC236}">
                <a16:creationId xmlns:a16="http://schemas.microsoft.com/office/drawing/2014/main" xmlns="" id="{0C334CD3-23EC-0CF5-7101-F7B25E8C9082}"/>
              </a:ext>
            </a:extLst>
          </p:cNvPr>
          <p:cNvSpPr txBox="1"/>
          <p:nvPr/>
        </p:nvSpPr>
        <p:spPr>
          <a:xfrm>
            <a:off x="1681453" y="5434871"/>
            <a:ext cx="1206062" cy="861774"/>
          </a:xfrm>
          <a:prstGeom prst="rect">
            <a:avLst/>
          </a:prstGeom>
          <a:noFill/>
        </p:spPr>
        <p:txBody>
          <a:bodyPr wrap="square">
            <a:spAutoFit/>
          </a:bodyPr>
          <a:lstStyle/>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investir (9,9%)</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não investir (2,6%)</a:t>
            </a:r>
          </a:p>
        </p:txBody>
      </p:sp>
      <p:sp>
        <p:nvSpPr>
          <p:cNvPr id="44" name="CaixaDeTexto 43">
            <a:extLst>
              <a:ext uri="{FF2B5EF4-FFF2-40B4-BE49-F238E27FC236}">
                <a16:creationId xmlns:a16="http://schemas.microsoft.com/office/drawing/2014/main" xmlns="" id="{3D0CF1E9-5E80-EBC0-BFBF-21E16DAF6490}"/>
              </a:ext>
            </a:extLst>
          </p:cNvPr>
          <p:cNvSpPr txBox="1"/>
          <p:nvPr/>
        </p:nvSpPr>
        <p:spPr>
          <a:xfrm>
            <a:off x="7855479" y="5787954"/>
            <a:ext cx="1206062" cy="861774"/>
          </a:xfrm>
          <a:prstGeom prst="rect">
            <a:avLst/>
          </a:prstGeom>
          <a:noFill/>
        </p:spPr>
        <p:txBody>
          <a:bodyPr wrap="square">
            <a:spAutoFit/>
          </a:bodyPr>
          <a:lstStyle/>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investir (2,6%)</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não investir (6,4%)</a:t>
            </a:r>
          </a:p>
        </p:txBody>
      </p:sp>
      <p:graphicFrame>
        <p:nvGraphicFramePr>
          <p:cNvPr id="45" name="Tabela 23">
            <a:extLst>
              <a:ext uri="{FF2B5EF4-FFF2-40B4-BE49-F238E27FC236}">
                <a16:creationId xmlns:a16="http://schemas.microsoft.com/office/drawing/2014/main" xmlns="" id="{C91339F6-12DF-5C55-0C29-F7E1DECC736E}"/>
              </a:ext>
            </a:extLst>
          </p:cNvPr>
          <p:cNvGraphicFramePr>
            <a:graphicFrameLocks noGrp="1"/>
          </p:cNvGraphicFramePr>
          <p:nvPr/>
        </p:nvGraphicFramePr>
        <p:xfrm>
          <a:off x="3184644"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graphicFrame>
        <p:nvGraphicFramePr>
          <p:cNvPr id="46" name="Tabela 23">
            <a:extLst>
              <a:ext uri="{FF2B5EF4-FFF2-40B4-BE49-F238E27FC236}">
                <a16:creationId xmlns:a16="http://schemas.microsoft.com/office/drawing/2014/main" xmlns="" id="{2F97CA81-CB1A-BC47-0893-F7D29AED8DCA}"/>
              </a:ext>
            </a:extLst>
          </p:cNvPr>
          <p:cNvGraphicFramePr>
            <a:graphicFrameLocks noGrp="1"/>
          </p:cNvGraphicFramePr>
          <p:nvPr/>
        </p:nvGraphicFramePr>
        <p:xfrm>
          <a:off x="9339720"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47" name="CaixaDeTexto 46">
            <a:extLst>
              <a:ext uri="{FF2B5EF4-FFF2-40B4-BE49-F238E27FC236}">
                <a16:creationId xmlns:a16="http://schemas.microsoft.com/office/drawing/2014/main" xmlns="" id="{5A30DEA7-F342-8539-C161-785D051CF833}"/>
              </a:ext>
            </a:extLst>
          </p:cNvPr>
          <p:cNvSpPr txBox="1"/>
          <p:nvPr/>
        </p:nvSpPr>
        <p:spPr>
          <a:xfrm>
            <a:off x="3086147" y="4070681"/>
            <a:ext cx="1292045" cy="1200329"/>
          </a:xfrm>
          <a:prstGeom prst="rect">
            <a:avLst/>
          </a:prstGeom>
          <a:noFill/>
        </p:spPr>
        <p:txBody>
          <a:bodyPr wrap="square">
            <a:spAutoFit/>
          </a:bodyPr>
          <a:lstStyle/>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Só poupança</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(9,8%)</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 </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Outros produtos financeiros</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(6,7%)</a:t>
            </a:r>
          </a:p>
        </p:txBody>
      </p:sp>
      <p:sp>
        <p:nvSpPr>
          <p:cNvPr id="48" name="CaixaDeTexto 47">
            <a:extLst>
              <a:ext uri="{FF2B5EF4-FFF2-40B4-BE49-F238E27FC236}">
                <a16:creationId xmlns:a16="http://schemas.microsoft.com/office/drawing/2014/main" xmlns="" id="{0A614D8F-5074-F8EE-BD5B-51923465A338}"/>
              </a:ext>
            </a:extLst>
          </p:cNvPr>
          <p:cNvSpPr txBox="1"/>
          <p:nvPr/>
        </p:nvSpPr>
        <p:spPr>
          <a:xfrm>
            <a:off x="9241223" y="4070681"/>
            <a:ext cx="1292045" cy="1631216"/>
          </a:xfrm>
          <a:prstGeom prst="rect">
            <a:avLst/>
          </a:prstGeom>
          <a:noFill/>
        </p:spPr>
        <p:txBody>
          <a:bodyPr wrap="square">
            <a:spAutoFit/>
          </a:bodyPr>
          <a:lstStyle/>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Utilizam produtos não financeiros (2,0%)</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guardam dinheiro (27,0%)</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conhecem nenhum investimento (1,6%)</a:t>
            </a:r>
          </a:p>
        </p:txBody>
      </p:sp>
      <p:cxnSp>
        <p:nvCxnSpPr>
          <p:cNvPr id="49" name="Conector reto 48">
            <a:extLst>
              <a:ext uri="{FF2B5EF4-FFF2-40B4-BE49-F238E27FC236}">
                <a16:creationId xmlns:a16="http://schemas.microsoft.com/office/drawing/2014/main" xmlns="" id="{EB4312FF-3642-3E0C-A4DE-8FE7CEB67709}"/>
              </a:ext>
            </a:extLst>
          </p:cNvPr>
          <p:cNvCxnSpPr>
            <a:cxnSpLocks/>
          </p:cNvCxnSpPr>
          <p:nvPr/>
        </p:nvCxnSpPr>
        <p:spPr>
          <a:xfrm>
            <a:off x="9623766" y="5723061"/>
            <a:ext cx="527181" cy="0"/>
          </a:xfrm>
          <a:prstGeom prst="line">
            <a:avLst/>
          </a:prstGeom>
          <a:ln w="28575">
            <a:solidFill>
              <a:schemeClr val="accent6">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4" name="Conector reto 53">
            <a:extLst>
              <a:ext uri="{FF2B5EF4-FFF2-40B4-BE49-F238E27FC236}">
                <a16:creationId xmlns:a16="http://schemas.microsoft.com/office/drawing/2014/main" xmlns="" id="{73DA1B61-3214-C680-F654-3E003CA41B78}"/>
              </a:ext>
            </a:extLst>
          </p:cNvPr>
          <p:cNvCxnSpPr>
            <a:cxnSpLocks/>
          </p:cNvCxnSpPr>
          <p:nvPr/>
        </p:nvCxnSpPr>
        <p:spPr>
          <a:xfrm>
            <a:off x="3478543" y="5369978"/>
            <a:ext cx="527181" cy="0"/>
          </a:xfrm>
          <a:prstGeom prst="line">
            <a:avLst/>
          </a:prstGeom>
          <a:ln w="28575">
            <a:solidFill>
              <a:srgbClr val="4285CE"/>
            </a:solidFill>
            <a:prstDash val="sysDash"/>
          </a:ln>
        </p:spPr>
        <p:style>
          <a:lnRef idx="1">
            <a:schemeClr val="accent1"/>
          </a:lnRef>
          <a:fillRef idx="0">
            <a:schemeClr val="accent1"/>
          </a:fillRef>
          <a:effectRef idx="0">
            <a:schemeClr val="accent1"/>
          </a:effectRef>
          <a:fontRef idx="minor">
            <a:schemeClr val="tx1"/>
          </a:fontRef>
        </p:style>
      </p:cxnSp>
      <p:sp>
        <p:nvSpPr>
          <p:cNvPr id="55" name="CaixaDeTexto 54">
            <a:extLst>
              <a:ext uri="{FF2B5EF4-FFF2-40B4-BE49-F238E27FC236}">
                <a16:creationId xmlns:a16="http://schemas.microsoft.com/office/drawing/2014/main" xmlns="" id="{CBA5E53A-098B-9545-2ABC-F51142BCBBC7}"/>
              </a:ext>
            </a:extLst>
          </p:cNvPr>
          <p:cNvSpPr txBox="1"/>
          <p:nvPr/>
        </p:nvSpPr>
        <p:spPr>
          <a:xfrm>
            <a:off x="3110628" y="5434871"/>
            <a:ext cx="1206062" cy="861774"/>
          </a:xfrm>
          <a:prstGeom prst="rect">
            <a:avLst/>
          </a:prstGeom>
          <a:noFill/>
        </p:spPr>
        <p:txBody>
          <a:bodyPr wrap="square">
            <a:spAutoFit/>
          </a:bodyPr>
          <a:lstStyle/>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investir (12,3%)</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não investir (4,1%)</a:t>
            </a:r>
          </a:p>
        </p:txBody>
      </p:sp>
      <p:sp>
        <p:nvSpPr>
          <p:cNvPr id="56" name="CaixaDeTexto 55">
            <a:extLst>
              <a:ext uri="{FF2B5EF4-FFF2-40B4-BE49-F238E27FC236}">
                <a16:creationId xmlns:a16="http://schemas.microsoft.com/office/drawing/2014/main" xmlns="" id="{5CB1D31D-49CA-BA61-273B-A8EE46175048}"/>
              </a:ext>
            </a:extLst>
          </p:cNvPr>
          <p:cNvSpPr txBox="1"/>
          <p:nvPr/>
        </p:nvSpPr>
        <p:spPr>
          <a:xfrm>
            <a:off x="9284654" y="5787954"/>
            <a:ext cx="1206062" cy="861774"/>
          </a:xfrm>
          <a:prstGeom prst="rect">
            <a:avLst/>
          </a:prstGeom>
          <a:noFill/>
        </p:spPr>
        <p:txBody>
          <a:bodyPr wrap="square">
            <a:spAutoFit/>
          </a:bodyPr>
          <a:lstStyle/>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investir (7,5%)</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não investir (23,0%)</a:t>
            </a:r>
            <a:endParaRPr lang="pt-BR" dirty="0">
              <a:solidFill>
                <a:prstClr val="black"/>
              </a:solidFill>
            </a:endParaRPr>
          </a:p>
        </p:txBody>
      </p:sp>
      <p:graphicFrame>
        <p:nvGraphicFramePr>
          <p:cNvPr id="57" name="Tabela 23">
            <a:extLst>
              <a:ext uri="{FF2B5EF4-FFF2-40B4-BE49-F238E27FC236}">
                <a16:creationId xmlns:a16="http://schemas.microsoft.com/office/drawing/2014/main" xmlns="" id="{778E4053-5D2C-0BB9-864F-64B2903ECB69}"/>
              </a:ext>
            </a:extLst>
          </p:cNvPr>
          <p:cNvGraphicFramePr>
            <a:graphicFrameLocks noGrp="1"/>
          </p:cNvGraphicFramePr>
          <p:nvPr/>
        </p:nvGraphicFramePr>
        <p:xfrm>
          <a:off x="4640217"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tc>
                  <a:txBody>
                    <a:bodyPr/>
                    <a:lstStyle/>
                    <a:p>
                      <a:endParaRPr lang="pt-BR" sz="100" dirty="0"/>
                    </a:p>
                  </a:txBody>
                  <a:tcPr marL="0" marR="0" marT="0" marB="0">
                    <a:lnL w="28575" cap="flat" cmpd="sng" algn="ctr">
                      <a:solidFill>
                        <a:srgbClr val="71A4DA"/>
                      </a:solidFill>
                      <a:prstDash val="solid"/>
                      <a:round/>
                      <a:headEnd type="none" w="med" len="med"/>
                      <a:tailEnd type="none" w="med" len="med"/>
                    </a:lnL>
                    <a:lnR w="28575" cap="flat" cmpd="sng" algn="ctr">
                      <a:solidFill>
                        <a:srgbClr val="71A4DA"/>
                      </a:solidFill>
                      <a:prstDash val="solid"/>
                      <a:round/>
                      <a:headEnd type="none" w="med" len="med"/>
                      <a:tailEnd type="none" w="med" len="med"/>
                    </a:lnR>
                    <a:lnT w="28575" cap="flat" cmpd="sng" algn="ctr">
                      <a:solidFill>
                        <a:srgbClr val="71A4DA"/>
                      </a:solidFill>
                      <a:prstDash val="solid"/>
                      <a:round/>
                      <a:headEnd type="none" w="med" len="med"/>
                      <a:tailEnd type="none" w="med" len="med"/>
                    </a:lnT>
                    <a:lnB w="28575" cap="flat" cmpd="sng" algn="ctr">
                      <a:solidFill>
                        <a:srgbClr val="71A4DA"/>
                      </a:solidFill>
                      <a:prstDash val="solid"/>
                      <a:round/>
                      <a:headEnd type="none" w="med" len="med"/>
                      <a:tailEnd type="none" w="med" len="med"/>
                    </a:lnB>
                    <a:solidFill>
                      <a:srgbClr val="C2D2E9"/>
                    </a:solidFill>
                  </a:tcPr>
                </a:tc>
                <a:extLst>
                  <a:ext uri="{0D108BD9-81ED-4DB2-BD59-A6C34878D82A}">
                    <a16:rowId xmlns:a16="http://schemas.microsoft.com/office/drawing/2014/main" xmlns="" val="2659680876"/>
                  </a:ext>
                </a:extLst>
              </a:tr>
            </a:tbl>
          </a:graphicData>
        </a:graphic>
      </p:graphicFrame>
      <p:graphicFrame>
        <p:nvGraphicFramePr>
          <p:cNvPr id="58" name="Tabela 23">
            <a:extLst>
              <a:ext uri="{FF2B5EF4-FFF2-40B4-BE49-F238E27FC236}">
                <a16:creationId xmlns:a16="http://schemas.microsoft.com/office/drawing/2014/main" xmlns="" id="{42AED555-AC41-2D14-1A13-463E8B872157}"/>
              </a:ext>
            </a:extLst>
          </p:cNvPr>
          <p:cNvGraphicFramePr>
            <a:graphicFrameLocks noGrp="1"/>
          </p:cNvGraphicFramePr>
          <p:nvPr/>
        </p:nvGraphicFramePr>
        <p:xfrm>
          <a:off x="10795293" y="3934478"/>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accent6">
                        <a:lumMod val="75000"/>
                      </a:schemeClr>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tc>
                  <a:txBody>
                    <a:bodyPr/>
                    <a:lstStyle/>
                    <a:p>
                      <a:endParaRPr lang="pt-BR" sz="100" dirty="0"/>
                    </a:p>
                  </a:txBody>
                  <a:tcPr marL="0" marR="0" marT="0" marB="0">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8575" cap="flat" cmpd="sng" algn="ctr">
                      <a:solidFill>
                        <a:srgbClr val="8EBC17"/>
                      </a:solidFill>
                      <a:prstDash val="solid"/>
                      <a:round/>
                      <a:headEnd type="none" w="med" len="med"/>
                      <a:tailEnd type="none" w="med" len="med"/>
                    </a:lnB>
                    <a:solidFill>
                      <a:schemeClr val="bg1"/>
                    </a:solidFill>
                  </a:tcPr>
                </a:tc>
                <a:extLst>
                  <a:ext uri="{0D108BD9-81ED-4DB2-BD59-A6C34878D82A}">
                    <a16:rowId xmlns:a16="http://schemas.microsoft.com/office/drawing/2014/main" xmlns="" val="2659680876"/>
                  </a:ext>
                </a:extLst>
              </a:tr>
            </a:tbl>
          </a:graphicData>
        </a:graphic>
      </p:graphicFrame>
      <p:sp>
        <p:nvSpPr>
          <p:cNvPr id="59" name="CaixaDeTexto 58">
            <a:extLst>
              <a:ext uri="{FF2B5EF4-FFF2-40B4-BE49-F238E27FC236}">
                <a16:creationId xmlns:a16="http://schemas.microsoft.com/office/drawing/2014/main" xmlns="" id="{0F55F7D8-C6E4-FEE7-2616-D98050C94131}"/>
              </a:ext>
            </a:extLst>
          </p:cNvPr>
          <p:cNvSpPr txBox="1"/>
          <p:nvPr/>
        </p:nvSpPr>
        <p:spPr>
          <a:xfrm>
            <a:off x="4541720" y="4070681"/>
            <a:ext cx="1292045" cy="1200329"/>
          </a:xfrm>
          <a:prstGeom prst="rect">
            <a:avLst/>
          </a:prstGeom>
          <a:noFill/>
        </p:spPr>
        <p:txBody>
          <a:bodyPr wrap="square">
            <a:spAutoFit/>
          </a:bodyPr>
          <a:lstStyle/>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Só poupança</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(4,1%)</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 </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Outros produtos financeiros</a:t>
            </a:r>
          </a:p>
          <a:p>
            <a:pPr algn="ctr">
              <a:defRPr/>
            </a:pPr>
            <a:r>
              <a:rPr lang="pt-BR" sz="1200" b="1" dirty="0">
                <a:solidFill>
                  <a:prstClr val="white"/>
                </a:solidFill>
                <a:latin typeface="Lato" panose="020F0502020204030203" pitchFamily="34" charset="0"/>
                <a:ea typeface="Lato" panose="020F0502020204030203" pitchFamily="34" charset="0"/>
                <a:cs typeface="Lato" panose="020F0502020204030203" pitchFamily="34" charset="0"/>
              </a:rPr>
              <a:t>(1,1%)</a:t>
            </a:r>
          </a:p>
        </p:txBody>
      </p:sp>
      <p:sp>
        <p:nvSpPr>
          <p:cNvPr id="60" name="CaixaDeTexto 59">
            <a:extLst>
              <a:ext uri="{FF2B5EF4-FFF2-40B4-BE49-F238E27FC236}">
                <a16:creationId xmlns:a16="http://schemas.microsoft.com/office/drawing/2014/main" xmlns="" id="{7629E395-A1A4-0FBC-54F5-445DEF2DA5D4}"/>
              </a:ext>
            </a:extLst>
          </p:cNvPr>
          <p:cNvSpPr txBox="1"/>
          <p:nvPr/>
        </p:nvSpPr>
        <p:spPr>
          <a:xfrm>
            <a:off x="10696796" y="4070681"/>
            <a:ext cx="1292045" cy="1631216"/>
          </a:xfrm>
          <a:prstGeom prst="rect">
            <a:avLst/>
          </a:prstGeom>
          <a:noFill/>
        </p:spPr>
        <p:txBody>
          <a:bodyPr wrap="square">
            <a:spAutoFit/>
          </a:bodyPr>
          <a:lstStyle/>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Utilizam produtos não financeiros (1,1%)</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guardam dinheiro (19,6%)</a:t>
            </a:r>
          </a:p>
          <a:p>
            <a:pPr algn="ctr">
              <a:defRPr/>
            </a:pP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a:p>
            <a:pPr algn="ctr">
              <a:defRPr/>
            </a:pPr>
            <a:r>
              <a:rPr lang="pt-BR" sz="1000" b="1" dirty="0">
                <a:solidFill>
                  <a:prstClr val="black"/>
                </a:solidFill>
                <a:latin typeface="Lato" panose="020F0502020204030203" pitchFamily="34" charset="0"/>
                <a:ea typeface="Lato" panose="020F0502020204030203" pitchFamily="34" charset="0"/>
                <a:cs typeface="Lato" panose="020F0502020204030203" pitchFamily="34" charset="0"/>
              </a:rPr>
              <a:t>Não conhecem nenhum </a:t>
            </a:r>
            <a:r>
              <a:rPr lang="pt-BR" sz="1000" b="1">
                <a:solidFill>
                  <a:prstClr val="black"/>
                </a:solidFill>
                <a:latin typeface="Lato" panose="020F0502020204030203" pitchFamily="34" charset="0"/>
                <a:ea typeface="Lato" panose="020F0502020204030203" pitchFamily="34" charset="0"/>
                <a:cs typeface="Lato" panose="020F0502020204030203" pitchFamily="34" charset="0"/>
              </a:rPr>
              <a:t>investimento (2,5%)</a:t>
            </a:r>
            <a:endParaRPr lang="pt-BR" sz="1000" b="1" dirty="0">
              <a:solidFill>
                <a:prstClr val="black"/>
              </a:solidFill>
              <a:latin typeface="Lato" panose="020F0502020204030203" pitchFamily="34" charset="0"/>
              <a:ea typeface="Lato" panose="020F0502020204030203" pitchFamily="34" charset="0"/>
              <a:cs typeface="Lato" panose="020F0502020204030203" pitchFamily="34" charset="0"/>
            </a:endParaRPr>
          </a:p>
        </p:txBody>
      </p:sp>
      <p:cxnSp>
        <p:nvCxnSpPr>
          <p:cNvPr id="61" name="Conector reto 60">
            <a:extLst>
              <a:ext uri="{FF2B5EF4-FFF2-40B4-BE49-F238E27FC236}">
                <a16:creationId xmlns:a16="http://schemas.microsoft.com/office/drawing/2014/main" xmlns="" id="{81571ECE-EFFA-4E1F-5AF5-E1E2C624B95B}"/>
              </a:ext>
            </a:extLst>
          </p:cNvPr>
          <p:cNvCxnSpPr>
            <a:cxnSpLocks/>
          </p:cNvCxnSpPr>
          <p:nvPr/>
        </p:nvCxnSpPr>
        <p:spPr>
          <a:xfrm>
            <a:off x="11079339" y="5723061"/>
            <a:ext cx="527181" cy="0"/>
          </a:xfrm>
          <a:prstGeom prst="line">
            <a:avLst/>
          </a:prstGeom>
          <a:ln w="28575">
            <a:solidFill>
              <a:schemeClr val="accent6">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2" name="Conector reto 61">
            <a:extLst>
              <a:ext uri="{FF2B5EF4-FFF2-40B4-BE49-F238E27FC236}">
                <a16:creationId xmlns:a16="http://schemas.microsoft.com/office/drawing/2014/main" xmlns="" id="{806A1D1F-7E89-26CD-146A-B40DAAFA3487}"/>
              </a:ext>
            </a:extLst>
          </p:cNvPr>
          <p:cNvCxnSpPr>
            <a:cxnSpLocks/>
          </p:cNvCxnSpPr>
          <p:nvPr/>
        </p:nvCxnSpPr>
        <p:spPr>
          <a:xfrm>
            <a:off x="4934116" y="5369978"/>
            <a:ext cx="527181" cy="0"/>
          </a:xfrm>
          <a:prstGeom prst="line">
            <a:avLst/>
          </a:prstGeom>
          <a:ln w="28575">
            <a:solidFill>
              <a:srgbClr val="4285CE"/>
            </a:solidFill>
            <a:prstDash val="sysDash"/>
          </a:ln>
        </p:spPr>
        <p:style>
          <a:lnRef idx="1">
            <a:schemeClr val="accent1"/>
          </a:lnRef>
          <a:fillRef idx="0">
            <a:schemeClr val="accent1"/>
          </a:fillRef>
          <a:effectRef idx="0">
            <a:schemeClr val="accent1"/>
          </a:effectRef>
          <a:fontRef idx="minor">
            <a:schemeClr val="tx1"/>
          </a:fontRef>
        </p:style>
      </p:cxnSp>
      <p:sp>
        <p:nvSpPr>
          <p:cNvPr id="67" name="CaixaDeTexto 66">
            <a:extLst>
              <a:ext uri="{FF2B5EF4-FFF2-40B4-BE49-F238E27FC236}">
                <a16:creationId xmlns:a16="http://schemas.microsoft.com/office/drawing/2014/main" xmlns="" id="{741B6B32-76A6-4D04-3A55-4DE51EBA254A}"/>
              </a:ext>
            </a:extLst>
          </p:cNvPr>
          <p:cNvSpPr txBox="1"/>
          <p:nvPr/>
        </p:nvSpPr>
        <p:spPr>
          <a:xfrm>
            <a:off x="4566201" y="5434871"/>
            <a:ext cx="1206062" cy="861774"/>
          </a:xfrm>
          <a:prstGeom prst="rect">
            <a:avLst/>
          </a:prstGeom>
          <a:noFill/>
        </p:spPr>
        <p:txBody>
          <a:bodyPr wrap="square">
            <a:spAutoFit/>
          </a:bodyPr>
          <a:lstStyle/>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investir (3,5%)</a:t>
            </a:r>
          </a:p>
          <a:p>
            <a:pPr algn="ctr">
              <a:defRPr/>
            </a:pPr>
            <a:r>
              <a:rPr lang="pt-BR" sz="1000" b="1" kern="0" dirty="0">
                <a:solidFill>
                  <a:prstClr val="white"/>
                </a:solidFill>
                <a:latin typeface="Lato" panose="020F0502020204030203" pitchFamily="34" charset="0"/>
                <a:ea typeface="Lato" panose="020F0502020204030203" pitchFamily="34" charset="0"/>
                <a:cs typeface="Lato" panose="020F0502020204030203" pitchFamily="34" charset="0"/>
                <a:sym typeface="Calibri"/>
              </a:rPr>
              <a:t>Pretende não investir (1,6%)</a:t>
            </a:r>
          </a:p>
        </p:txBody>
      </p:sp>
      <p:sp>
        <p:nvSpPr>
          <p:cNvPr id="68" name="CaixaDeTexto 67">
            <a:extLst>
              <a:ext uri="{FF2B5EF4-FFF2-40B4-BE49-F238E27FC236}">
                <a16:creationId xmlns:a16="http://schemas.microsoft.com/office/drawing/2014/main" xmlns="" id="{906897EE-9D33-53AD-D7E0-B4B9174F3CAF}"/>
              </a:ext>
            </a:extLst>
          </p:cNvPr>
          <p:cNvSpPr txBox="1"/>
          <p:nvPr/>
        </p:nvSpPr>
        <p:spPr>
          <a:xfrm>
            <a:off x="10740227" y="5787954"/>
            <a:ext cx="1206062" cy="861774"/>
          </a:xfrm>
          <a:prstGeom prst="rect">
            <a:avLst/>
          </a:prstGeom>
          <a:noFill/>
        </p:spPr>
        <p:txBody>
          <a:bodyPr wrap="square">
            <a:spAutoFit/>
          </a:bodyPr>
          <a:lstStyle/>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EM 2025...</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investir (3,2%)</a:t>
            </a:r>
          </a:p>
          <a:p>
            <a:pPr algn="ctr">
              <a:defRPr/>
            </a:pPr>
            <a:r>
              <a:rPr lang="pt-BR" sz="1000" b="1" kern="0" dirty="0">
                <a:solidFill>
                  <a:prstClr val="black"/>
                </a:solidFill>
                <a:latin typeface="Lato" panose="020F0502020204030203" pitchFamily="34" charset="0"/>
                <a:ea typeface="Lato" panose="020F0502020204030203" pitchFamily="34" charset="0"/>
                <a:cs typeface="Lato" panose="020F0502020204030203" pitchFamily="34" charset="0"/>
                <a:sym typeface="Calibri"/>
              </a:rPr>
              <a:t>Pretende não investir (20,0%)</a:t>
            </a:r>
            <a:endParaRPr lang="pt-BR" dirty="0">
              <a:solidFill>
                <a:prstClr val="black"/>
              </a:solidFill>
            </a:endParaRPr>
          </a:p>
        </p:txBody>
      </p:sp>
      <p:sp>
        <p:nvSpPr>
          <p:cNvPr id="84" name="Retângulo 8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80" name="Retângulo 79"/>
          <p:cNvSpPr/>
          <p:nvPr/>
        </p:nvSpPr>
        <p:spPr>
          <a:xfrm>
            <a:off x="914400" y="6492699"/>
            <a:ext cx="6096000" cy="2308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p:txBody>
      </p:sp>
      <p:sp>
        <p:nvSpPr>
          <p:cNvPr id="86"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8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88" name="Arredondar Retângulo em um Canto Diagonal 87"/>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GRANDES NÚMEROS</a:t>
            </a:r>
          </a:p>
        </p:txBody>
      </p:sp>
      <p:sp>
        <p:nvSpPr>
          <p:cNvPr id="89" name="Retângulo 88">
            <a:extLst>
              <a:ext uri="{FF2B5EF4-FFF2-40B4-BE49-F238E27FC236}">
                <a16:creationId xmlns:a16="http://schemas.microsoft.com/office/drawing/2014/main" xmlns="" id="{2A59B993-A9DD-5C7C-C926-0022BB4DBCAF}"/>
              </a:ext>
            </a:extLst>
          </p:cNvPr>
          <p:cNvSpPr/>
          <p:nvPr/>
        </p:nvSpPr>
        <p:spPr>
          <a:xfrm>
            <a:off x="0" y="1164396"/>
            <a:ext cx="12192000" cy="496059"/>
          </a:xfrm>
          <a:prstGeom prst="rect">
            <a:avLst/>
          </a:prstGeom>
          <a:solidFill>
            <a:srgbClr val="C2D2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93" name="Retângulo: Cantos Arredondados 881">
            <a:extLst>
              <a:ext uri="{FF2B5EF4-FFF2-40B4-BE49-F238E27FC236}">
                <a16:creationId xmlns:a16="http://schemas.microsoft.com/office/drawing/2014/main" xmlns="" id="{E7761E5C-ADE1-80BB-2B4A-EC42BE58308B}"/>
              </a:ext>
            </a:extLst>
          </p:cNvPr>
          <p:cNvSpPr/>
          <p:nvPr/>
        </p:nvSpPr>
        <p:spPr>
          <a:xfrm>
            <a:off x="2652906" y="1191291"/>
            <a:ext cx="6886189"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 BRASILEIRA 16+ (Est.: 168,1 milhões de pessoas)</a:t>
            </a:r>
          </a:p>
        </p:txBody>
      </p:sp>
      <p:sp>
        <p:nvSpPr>
          <p:cNvPr id="94" name="Retângulo 93"/>
          <p:cNvSpPr/>
          <p:nvPr/>
        </p:nvSpPr>
        <p:spPr>
          <a:xfrm>
            <a:off x="5173483" y="1416106"/>
            <a:ext cx="1830950" cy="246221"/>
          </a:xfrm>
          <a:prstGeom prst="rect">
            <a:avLst/>
          </a:prstGeom>
        </p:spPr>
        <p:txBody>
          <a:bodyPr wrap="none">
            <a:spAutoFit/>
          </a:bodyPr>
          <a:lstStyle/>
          <a:p>
            <a:r>
              <a:rPr lang="pt-BR" sz="1000" i="1" dirty="0">
                <a:solidFill>
                  <a:srgbClr val="595959"/>
                </a:solidFill>
                <a:latin typeface="Segoe UI" panose="020B0502040204020203" pitchFamily="34" charset="0"/>
                <a:ea typeface="Ebrima" panose="02000000000000000000" pitchFamily="2" charset="0"/>
                <a:cs typeface="Segoe UI" panose="020B0502040204020203" pitchFamily="34" charset="0"/>
              </a:rPr>
              <a:t>Fonte: PNAD 2023/IBGE 2025</a:t>
            </a:r>
            <a:endParaRPr lang="pt-BR" sz="1000" i="1" dirty="0">
              <a:solidFill>
                <a:srgbClr val="595959"/>
              </a:solidFill>
              <a:latin typeface="Segoe UI" panose="020B0502040204020203" pitchFamily="34" charset="0"/>
              <a:cs typeface="Segoe UI" panose="020B0502040204020203" pitchFamily="34" charset="0"/>
            </a:endParaRPr>
          </a:p>
        </p:txBody>
      </p:sp>
      <p:sp>
        <p:nvSpPr>
          <p:cNvPr id="81" name="Retângulo 80"/>
          <p:cNvSpPr/>
          <p:nvPr/>
        </p:nvSpPr>
        <p:spPr>
          <a:xfrm>
            <a:off x="2519020" y="296381"/>
            <a:ext cx="8177776" cy="307777"/>
          </a:xfrm>
          <a:prstGeom prst="rect">
            <a:avLst/>
          </a:prstGeom>
        </p:spPr>
        <p:txBody>
          <a:bodyPr wrap="square">
            <a:spAutoFit/>
          </a:bodyPr>
          <a:lstStyle/>
          <a:p>
            <a:r>
              <a:rPr lang="pt-BR" sz="1400" dirty="0" smtClean="0">
                <a:latin typeface="Segoe UI" panose="020B0502040204020203" pitchFamily="34" charset="0"/>
                <a:cs typeface="Segoe UI" panose="020B0502040204020203" pitchFamily="34" charset="0"/>
              </a:rPr>
              <a:t>Produtos ou relação com investimento e intenção de investir por classe e investidor e não investidor</a:t>
            </a:r>
            <a:endParaRPr lang="pt-BR" sz="1400" dirty="0">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681843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742992935"/>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17" name="Retângulo 16"/>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0" y="559309"/>
            <a:ext cx="41546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99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ESTRESSE FINANCEIRO DOS BRASILEIROS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Nota-se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maior estresse financeiro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pessoas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chegando a dois em cada três entrevistados dessa classe. Por sua vez, 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baixo estresse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é significativamente maior entre entrevistados das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4" name="Arredondar Retângulo em um Canto Diagonal 13"/>
          <p:cNvSpPr/>
          <p:nvPr/>
        </p:nvSpPr>
        <p:spPr>
          <a:xfrm>
            <a:off x="448674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MUDANÇA EM 2025</a:t>
            </a:r>
          </a:p>
        </p:txBody>
      </p:sp>
      <p:sp>
        <p:nvSpPr>
          <p:cNvPr id="15" name="CaixaDeTexto 14">
            <a:extLst>
              <a:ext uri="{FF2B5EF4-FFF2-40B4-BE49-F238E27FC236}">
                <a16:creationId xmlns:a16="http://schemas.microsoft.com/office/drawing/2014/main" xmlns="" id="{4E231627-9C46-671E-5ACB-77967A5BFC03}"/>
              </a:ext>
            </a:extLst>
          </p:cNvPr>
          <p:cNvSpPr txBox="1"/>
          <p:nvPr/>
        </p:nvSpPr>
        <p:spPr>
          <a:xfrm>
            <a:off x="7002101" y="441452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3642833" y="357654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8983177" y="499585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624493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 name="Gráfico 48">
            <a:extLst>
              <a:ext uri="{FF2B5EF4-FFF2-40B4-BE49-F238E27FC236}">
                <a16:creationId xmlns:a16="http://schemas.microsoft.com/office/drawing/2014/main" xmlns="" id="{CDC8040D-5B7F-BAF8-29EC-CB26713F8719}"/>
              </a:ext>
            </a:extLst>
          </p:cNvPr>
          <p:cNvGraphicFramePr/>
          <p:nvPr>
            <p:extLst>
              <p:ext uri="{D42A27DB-BD31-4B8C-83A1-F6EECF244321}">
                <p14:modId xmlns:p14="http://schemas.microsoft.com/office/powerpoint/2010/main" val="2438066352"/>
              </p:ext>
            </p:extLst>
          </p:nvPr>
        </p:nvGraphicFramePr>
        <p:xfrm>
          <a:off x="0" y="1994717"/>
          <a:ext cx="12192000" cy="4435780"/>
        </p:xfrm>
        <a:graphic>
          <a:graphicData uri="http://schemas.openxmlformats.org/drawingml/2006/chart">
            <c:chart xmlns:c="http://schemas.openxmlformats.org/drawingml/2006/chart" xmlns:r="http://schemas.openxmlformats.org/officeDocument/2006/relationships" r:id="rId2"/>
          </a:graphicData>
        </a:graphic>
      </p:graphicFrame>
      <p:cxnSp>
        <p:nvCxnSpPr>
          <p:cNvPr id="50" name="Conector reto 49">
            <a:extLst>
              <a:ext uri="{FF2B5EF4-FFF2-40B4-BE49-F238E27FC236}">
                <a16:creationId xmlns:a16="http://schemas.microsoft.com/office/drawing/2014/main" xmlns="" id="{8E4A422A-1ABB-C280-B286-75E773AFB41B}"/>
              </a:ext>
            </a:extLst>
          </p:cNvPr>
          <p:cNvCxnSpPr/>
          <p:nvPr/>
        </p:nvCxnSpPr>
        <p:spPr>
          <a:xfrm>
            <a:off x="4086225" y="315676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ector reto 50">
            <a:extLst>
              <a:ext uri="{FF2B5EF4-FFF2-40B4-BE49-F238E27FC236}">
                <a16:creationId xmlns:a16="http://schemas.microsoft.com/office/drawing/2014/main" xmlns="" id="{D3BB84DA-6C98-5B24-3D52-4709DAC9B2E9}"/>
              </a:ext>
            </a:extLst>
          </p:cNvPr>
          <p:cNvCxnSpPr/>
          <p:nvPr/>
        </p:nvCxnSpPr>
        <p:spPr>
          <a:xfrm>
            <a:off x="8105775" y="315676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2" name="Tabela 21">
            <a:extLst>
              <a:ext uri="{FF2B5EF4-FFF2-40B4-BE49-F238E27FC236}">
                <a16:creationId xmlns:a16="http://schemas.microsoft.com/office/drawing/2014/main" xmlns="" id="{8D44DB7F-4C0D-B54A-343F-CD14FB6A92EA}"/>
              </a:ext>
            </a:extLst>
          </p:cNvPr>
          <p:cNvGraphicFramePr>
            <a:graphicFrameLocks noGrp="1"/>
          </p:cNvGraphicFramePr>
          <p:nvPr>
            <p:extLst>
              <p:ext uri="{D42A27DB-BD31-4B8C-83A1-F6EECF244321}">
                <p14:modId xmlns:p14="http://schemas.microsoft.com/office/powerpoint/2010/main" val="389744157"/>
              </p:ext>
            </p:extLst>
          </p:nvPr>
        </p:nvGraphicFramePr>
        <p:xfrm>
          <a:off x="155575" y="4995093"/>
          <a:ext cx="11874504" cy="1183005"/>
        </p:xfrm>
        <a:graphic>
          <a:graphicData uri="http://schemas.openxmlformats.org/drawingml/2006/table">
            <a:tbl>
              <a:tblPr firstRow="1" bandRow="1">
                <a:tableStyleId>{5C22544A-7EE6-4342-B048-85BDC9FD1C3A}</a:tableStyleId>
              </a:tblPr>
              <a:tblGrid>
                <a:gridCol w="989542">
                  <a:extLst>
                    <a:ext uri="{9D8B030D-6E8A-4147-A177-3AD203B41FA5}">
                      <a16:colId xmlns:a16="http://schemas.microsoft.com/office/drawing/2014/main" xmlns="" val="3315264185"/>
                    </a:ext>
                  </a:extLst>
                </a:gridCol>
                <a:gridCol w="989542">
                  <a:extLst>
                    <a:ext uri="{9D8B030D-6E8A-4147-A177-3AD203B41FA5}">
                      <a16:colId xmlns:a16="http://schemas.microsoft.com/office/drawing/2014/main" xmlns="" val="1473236895"/>
                    </a:ext>
                  </a:extLst>
                </a:gridCol>
                <a:gridCol w="989542">
                  <a:extLst>
                    <a:ext uri="{9D8B030D-6E8A-4147-A177-3AD203B41FA5}">
                      <a16:colId xmlns:a16="http://schemas.microsoft.com/office/drawing/2014/main" xmlns="" val="1220036786"/>
                    </a:ext>
                  </a:extLst>
                </a:gridCol>
                <a:gridCol w="989542">
                  <a:extLst>
                    <a:ext uri="{9D8B030D-6E8A-4147-A177-3AD203B41FA5}">
                      <a16:colId xmlns:a16="http://schemas.microsoft.com/office/drawing/2014/main" xmlns="" val="3554718722"/>
                    </a:ext>
                  </a:extLst>
                </a:gridCol>
                <a:gridCol w="989542">
                  <a:extLst>
                    <a:ext uri="{9D8B030D-6E8A-4147-A177-3AD203B41FA5}">
                      <a16:colId xmlns:a16="http://schemas.microsoft.com/office/drawing/2014/main" xmlns="" val="849709685"/>
                    </a:ext>
                  </a:extLst>
                </a:gridCol>
                <a:gridCol w="989542">
                  <a:extLst>
                    <a:ext uri="{9D8B030D-6E8A-4147-A177-3AD203B41FA5}">
                      <a16:colId xmlns:a16="http://schemas.microsoft.com/office/drawing/2014/main" xmlns="" val="2458753155"/>
                    </a:ext>
                  </a:extLst>
                </a:gridCol>
                <a:gridCol w="989542">
                  <a:extLst>
                    <a:ext uri="{9D8B030D-6E8A-4147-A177-3AD203B41FA5}">
                      <a16:colId xmlns:a16="http://schemas.microsoft.com/office/drawing/2014/main" xmlns="" val="240324329"/>
                    </a:ext>
                  </a:extLst>
                </a:gridCol>
                <a:gridCol w="989542">
                  <a:extLst>
                    <a:ext uri="{9D8B030D-6E8A-4147-A177-3AD203B41FA5}">
                      <a16:colId xmlns:a16="http://schemas.microsoft.com/office/drawing/2014/main" xmlns="" val="2408841216"/>
                    </a:ext>
                  </a:extLst>
                </a:gridCol>
                <a:gridCol w="989542">
                  <a:extLst>
                    <a:ext uri="{9D8B030D-6E8A-4147-A177-3AD203B41FA5}">
                      <a16:colId xmlns:a16="http://schemas.microsoft.com/office/drawing/2014/main" xmlns="" val="242800310"/>
                    </a:ext>
                  </a:extLst>
                </a:gridCol>
                <a:gridCol w="989542">
                  <a:extLst>
                    <a:ext uri="{9D8B030D-6E8A-4147-A177-3AD203B41FA5}">
                      <a16:colId xmlns:a16="http://schemas.microsoft.com/office/drawing/2014/main" xmlns="" val="2771861575"/>
                    </a:ext>
                  </a:extLst>
                </a:gridCol>
                <a:gridCol w="989542">
                  <a:extLst>
                    <a:ext uri="{9D8B030D-6E8A-4147-A177-3AD203B41FA5}">
                      <a16:colId xmlns:a16="http://schemas.microsoft.com/office/drawing/2014/main" xmlns="" val="766961221"/>
                    </a:ext>
                  </a:extLst>
                </a:gridCol>
                <a:gridCol w="989542">
                  <a:extLst>
                    <a:ext uri="{9D8B030D-6E8A-4147-A177-3AD203B41FA5}">
                      <a16:colId xmlns:a16="http://schemas.microsoft.com/office/drawing/2014/main" xmlns="" val="1999882188"/>
                    </a:ext>
                  </a:extLst>
                </a:gridCol>
              </a:tblGrid>
              <a:tr h="370840">
                <a:tc>
                  <a:txBody>
                    <a:bodyPr/>
                    <a:lstStyle/>
                    <a:p>
                      <a:pPr algn="ctr" fontAlgn="t"/>
                      <a:r>
                        <a:rPr lang="pt-BR" sz="1100" b="0" i="0" u="none" strike="noStrike" dirty="0">
                          <a:solidFill>
                            <a:srgbClr val="000000"/>
                          </a:solidFill>
                          <a:effectLst/>
                          <a:latin typeface="Calibri" panose="020F0502020204030204" pitchFamily="34" charset="0"/>
                        </a:rPr>
                        <a:t>Estou sempre preocupado em aumentar minha renda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Fico preocupado em precisar depender de amigos e familiares para manter minhas contas em dia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Calibri" panose="020F0502020204030204" pitchFamily="34" charset="0"/>
                        </a:rPr>
                        <a:t>Vivo constantemente em aperto financeiro </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Calibri" panose="020F0502020204030204" pitchFamily="34" charset="0"/>
                        </a:rPr>
                        <a:t>Preciso trabalhar em excesso para conseguir pagar as contas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Me sinto constantemente muito cobrado e sob pressão em relação aos meus gastos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Não consigo dormir</a:t>
                      </a:r>
                      <a:r>
                        <a:rPr lang="pt-BR" sz="1100" b="0" i="0" u="none" strike="noStrike" baseline="0" dirty="0">
                          <a:solidFill>
                            <a:srgbClr val="000000"/>
                          </a:solidFill>
                          <a:effectLst/>
                          <a:latin typeface="Calibri" panose="020F0502020204030204" pitchFamily="34" charset="0"/>
                        </a:rPr>
                        <a:t> </a:t>
                      </a:r>
                      <a:r>
                        <a:rPr lang="pt-BR" sz="1100" b="0" i="0" u="none" strike="noStrike" dirty="0">
                          <a:solidFill>
                            <a:srgbClr val="000000"/>
                          </a:solidFill>
                          <a:effectLst/>
                          <a:latin typeface="Calibri" panose="020F0502020204030204" pitchFamily="34" charset="0"/>
                        </a:rPr>
                        <a:t>de modo adequado pois vivo preocupado com minha vida financeira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Questões financeiras frequentemente são motivo de discórdia na minha casa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Eu já briguei com amigos e/ou familiares por causa de dinheiro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Tenho muito cuidado em controlar minhas finanças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Não compro nada que não esteja realmente precisando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Quando entra algum dinheiro ele já está comprometido para contas em atraso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Prefiro gastar dinheiro agora do que guardá-lo para o longo prazo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39014059"/>
                  </a:ext>
                </a:extLst>
              </a:tr>
            </a:tbl>
          </a:graphicData>
        </a:graphic>
      </p:graphicFrame>
      <p:graphicFrame>
        <p:nvGraphicFramePr>
          <p:cNvPr id="53" name="Tabela 14">
            <a:extLst>
              <a:ext uri="{FF2B5EF4-FFF2-40B4-BE49-F238E27FC236}">
                <a16:creationId xmlns:a16="http://schemas.microsoft.com/office/drawing/2014/main" xmlns="" id="{570D37FB-CCD6-F075-E218-B39698516F59}"/>
              </a:ext>
            </a:extLst>
          </p:cNvPr>
          <p:cNvGraphicFramePr>
            <a:graphicFrameLocks noGrp="1"/>
          </p:cNvGraphicFramePr>
          <p:nvPr>
            <p:extLst>
              <p:ext uri="{D42A27DB-BD31-4B8C-83A1-F6EECF244321}">
                <p14:modId xmlns:p14="http://schemas.microsoft.com/office/powerpoint/2010/main" val="1410144201"/>
              </p:ext>
            </p:extLst>
          </p:nvPr>
        </p:nvGraphicFramePr>
        <p:xfrm>
          <a:off x="134249" y="2447245"/>
          <a:ext cx="12036423" cy="457200"/>
        </p:xfrm>
        <a:graphic>
          <a:graphicData uri="http://schemas.openxmlformats.org/drawingml/2006/table">
            <a:tbl>
              <a:tblPr firstRow="1" bandRow="1">
                <a:tableStyleId>{5C22544A-7EE6-4342-B048-85BDC9FD1C3A}</a:tableStyleId>
              </a:tblPr>
              <a:tblGrid>
                <a:gridCol w="4012141">
                  <a:extLst>
                    <a:ext uri="{9D8B030D-6E8A-4147-A177-3AD203B41FA5}">
                      <a16:colId xmlns:a16="http://schemas.microsoft.com/office/drawing/2014/main" xmlns="" val="4007744392"/>
                    </a:ext>
                  </a:extLst>
                </a:gridCol>
                <a:gridCol w="4012141">
                  <a:extLst>
                    <a:ext uri="{9D8B030D-6E8A-4147-A177-3AD203B41FA5}">
                      <a16:colId xmlns:a16="http://schemas.microsoft.com/office/drawing/2014/main" xmlns="" val="4066939626"/>
                    </a:ext>
                  </a:extLst>
                </a:gridCol>
                <a:gridCol w="4012141">
                  <a:extLst>
                    <a:ext uri="{9D8B030D-6E8A-4147-A177-3AD203B41FA5}">
                      <a16:colId xmlns:a16="http://schemas.microsoft.com/office/drawing/2014/main" xmlns="" val="1577153731"/>
                    </a:ext>
                  </a:extLst>
                </a:gridCol>
              </a:tblGrid>
              <a:tr h="306343">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ESTRESSE COM A VIDA FINANCEIRA</a:t>
                      </a:r>
                    </a:p>
                    <a:p>
                      <a:pPr algn="ctr"/>
                      <a:r>
                        <a:rPr kumimoji="0" lang="pt-BR" sz="1000" b="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lang="pt-BR" sz="10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IMPACTO NA SAÚDE MENTAL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COMPORTAMENTO FINANCEIRO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931851776"/>
                  </a:ext>
                </a:extLst>
              </a:tr>
            </a:tbl>
          </a:graphicData>
        </a:graphic>
      </p:graphicFrame>
      <p:sp>
        <p:nvSpPr>
          <p:cNvPr id="58" name="Retângulo 57"/>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23" name="Retângulo 2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757130"/>
          </a:xfrm>
          <a:prstGeom prst="rect">
            <a:avLst/>
          </a:prstGeom>
          <a:noFill/>
        </p:spPr>
        <p:txBody>
          <a:bodyPr wrap="square" rtlCol="0">
            <a:spAutoFit/>
          </a:bodyPr>
          <a:lstStyle/>
          <a:p>
            <a:pPr>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frases mantêm estabilidade em relação à última edição, com pequenas variações. O estresse aparece em algumas questões - o brasileiro concorda que está sempre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preocupado </a:t>
            </a:r>
            <a:r>
              <a:rPr lang="pt-BR" sz="12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aumentar a renda, </a:t>
            </a:r>
            <a:r>
              <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tem </a:t>
            </a:r>
            <a:r>
              <a:rPr lang="pt-BR" sz="12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cuidado com as finanças </a:t>
            </a:r>
            <a:r>
              <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(82%) e que </a:t>
            </a:r>
            <a:r>
              <a:rPr lang="pt-BR" sz="12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gasta com coisas supérfluas </a:t>
            </a:r>
            <a:r>
              <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(74%). Ainda assim, muitos têm </a:t>
            </a:r>
            <a:r>
              <a:rPr lang="pt-BR" sz="12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contas em atraso </a:t>
            </a:r>
            <a:r>
              <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(60%) e </a:t>
            </a:r>
            <a:r>
              <a:rPr lang="pt-BR" sz="12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 sentem constantemente cobrados </a:t>
            </a:r>
            <a:r>
              <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relação aos gastos (49%).</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0" y="559309"/>
            <a:ext cx="50400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itchFamily="34" charset="0"/>
                <a:ea typeface="Ebrima" panose="02000000000000000000" pitchFamily="2" charset="0"/>
                <a:cs typeface="Segoe UI" pitchFamily="34" charset="0"/>
              </a:rPr>
              <a:t>T2B</a:t>
            </a:r>
            <a:r>
              <a:rPr lang="pt-BR" sz="1000" b="1" dirty="0">
                <a:latin typeface="Segoe UI" pitchFamily="34" charset="0"/>
                <a:ea typeface="Ebrima" panose="02000000000000000000" pitchFamily="2" charset="0"/>
                <a:cs typeface="Segoe UI" pitchFamily="34" charset="0"/>
                <a:sym typeface="Wingdings" pitchFamily="2" charset="2"/>
              </a:rPr>
              <a:t> (Top2Box)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BATERIA DO ESTRESSE FINANCEIRO DOS BRASILEIROS</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2668463" y="363427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3724526" y="370129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6702013" y="399753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210992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9" name="Gráfico 48">
            <a:extLst>
              <a:ext uri="{FF2B5EF4-FFF2-40B4-BE49-F238E27FC236}">
                <a16:creationId xmlns:a16="http://schemas.microsoft.com/office/drawing/2014/main" xmlns="" id="{CDC8040D-5B7F-BAF8-29EC-CB26713F8719}"/>
              </a:ext>
            </a:extLst>
          </p:cNvPr>
          <p:cNvGraphicFramePr/>
          <p:nvPr>
            <p:extLst>
              <p:ext uri="{D42A27DB-BD31-4B8C-83A1-F6EECF244321}">
                <p14:modId xmlns:p14="http://schemas.microsoft.com/office/powerpoint/2010/main" val="2762903207"/>
              </p:ext>
            </p:extLst>
          </p:nvPr>
        </p:nvGraphicFramePr>
        <p:xfrm>
          <a:off x="0" y="1994717"/>
          <a:ext cx="12192000" cy="4435780"/>
        </p:xfrm>
        <a:graphic>
          <a:graphicData uri="http://schemas.openxmlformats.org/drawingml/2006/chart">
            <c:chart xmlns:c="http://schemas.openxmlformats.org/drawingml/2006/chart" xmlns:r="http://schemas.openxmlformats.org/officeDocument/2006/relationships" r:id="rId2"/>
          </a:graphicData>
        </a:graphic>
      </p:graphicFrame>
      <p:cxnSp>
        <p:nvCxnSpPr>
          <p:cNvPr id="50" name="Conector reto 49">
            <a:extLst>
              <a:ext uri="{FF2B5EF4-FFF2-40B4-BE49-F238E27FC236}">
                <a16:creationId xmlns:a16="http://schemas.microsoft.com/office/drawing/2014/main" xmlns="" id="{8E4A422A-1ABB-C280-B286-75E773AFB41B}"/>
              </a:ext>
            </a:extLst>
          </p:cNvPr>
          <p:cNvCxnSpPr/>
          <p:nvPr/>
        </p:nvCxnSpPr>
        <p:spPr>
          <a:xfrm>
            <a:off x="4086225" y="315676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51" name="Conector reto 50">
            <a:extLst>
              <a:ext uri="{FF2B5EF4-FFF2-40B4-BE49-F238E27FC236}">
                <a16:creationId xmlns:a16="http://schemas.microsoft.com/office/drawing/2014/main" xmlns="" id="{D3BB84DA-6C98-5B24-3D52-4709DAC9B2E9}"/>
              </a:ext>
            </a:extLst>
          </p:cNvPr>
          <p:cNvCxnSpPr/>
          <p:nvPr/>
        </p:nvCxnSpPr>
        <p:spPr>
          <a:xfrm>
            <a:off x="8105775" y="315676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2" name="Tabela 21">
            <a:extLst>
              <a:ext uri="{FF2B5EF4-FFF2-40B4-BE49-F238E27FC236}">
                <a16:creationId xmlns:a16="http://schemas.microsoft.com/office/drawing/2014/main" xmlns="" id="{8D44DB7F-4C0D-B54A-343F-CD14FB6A92EA}"/>
              </a:ext>
            </a:extLst>
          </p:cNvPr>
          <p:cNvGraphicFramePr>
            <a:graphicFrameLocks noGrp="1"/>
          </p:cNvGraphicFramePr>
          <p:nvPr>
            <p:extLst>
              <p:ext uri="{D42A27DB-BD31-4B8C-83A1-F6EECF244321}">
                <p14:modId xmlns:p14="http://schemas.microsoft.com/office/powerpoint/2010/main" val="389744157"/>
              </p:ext>
            </p:extLst>
          </p:nvPr>
        </p:nvGraphicFramePr>
        <p:xfrm>
          <a:off x="155575" y="4995093"/>
          <a:ext cx="11874504" cy="1183005"/>
        </p:xfrm>
        <a:graphic>
          <a:graphicData uri="http://schemas.openxmlformats.org/drawingml/2006/table">
            <a:tbl>
              <a:tblPr firstRow="1" bandRow="1">
                <a:tableStyleId>{5C22544A-7EE6-4342-B048-85BDC9FD1C3A}</a:tableStyleId>
              </a:tblPr>
              <a:tblGrid>
                <a:gridCol w="989542">
                  <a:extLst>
                    <a:ext uri="{9D8B030D-6E8A-4147-A177-3AD203B41FA5}">
                      <a16:colId xmlns:a16="http://schemas.microsoft.com/office/drawing/2014/main" xmlns="" val="3315264185"/>
                    </a:ext>
                  </a:extLst>
                </a:gridCol>
                <a:gridCol w="989542">
                  <a:extLst>
                    <a:ext uri="{9D8B030D-6E8A-4147-A177-3AD203B41FA5}">
                      <a16:colId xmlns:a16="http://schemas.microsoft.com/office/drawing/2014/main" xmlns="" val="1473236895"/>
                    </a:ext>
                  </a:extLst>
                </a:gridCol>
                <a:gridCol w="989542">
                  <a:extLst>
                    <a:ext uri="{9D8B030D-6E8A-4147-A177-3AD203B41FA5}">
                      <a16:colId xmlns:a16="http://schemas.microsoft.com/office/drawing/2014/main" xmlns="" val="1220036786"/>
                    </a:ext>
                  </a:extLst>
                </a:gridCol>
                <a:gridCol w="989542">
                  <a:extLst>
                    <a:ext uri="{9D8B030D-6E8A-4147-A177-3AD203B41FA5}">
                      <a16:colId xmlns:a16="http://schemas.microsoft.com/office/drawing/2014/main" xmlns="" val="3554718722"/>
                    </a:ext>
                  </a:extLst>
                </a:gridCol>
                <a:gridCol w="989542">
                  <a:extLst>
                    <a:ext uri="{9D8B030D-6E8A-4147-A177-3AD203B41FA5}">
                      <a16:colId xmlns:a16="http://schemas.microsoft.com/office/drawing/2014/main" xmlns="" val="849709685"/>
                    </a:ext>
                  </a:extLst>
                </a:gridCol>
                <a:gridCol w="989542">
                  <a:extLst>
                    <a:ext uri="{9D8B030D-6E8A-4147-A177-3AD203B41FA5}">
                      <a16:colId xmlns:a16="http://schemas.microsoft.com/office/drawing/2014/main" xmlns="" val="2458753155"/>
                    </a:ext>
                  </a:extLst>
                </a:gridCol>
                <a:gridCol w="989542">
                  <a:extLst>
                    <a:ext uri="{9D8B030D-6E8A-4147-A177-3AD203B41FA5}">
                      <a16:colId xmlns:a16="http://schemas.microsoft.com/office/drawing/2014/main" xmlns="" val="240324329"/>
                    </a:ext>
                  </a:extLst>
                </a:gridCol>
                <a:gridCol w="989542">
                  <a:extLst>
                    <a:ext uri="{9D8B030D-6E8A-4147-A177-3AD203B41FA5}">
                      <a16:colId xmlns:a16="http://schemas.microsoft.com/office/drawing/2014/main" xmlns="" val="2408841216"/>
                    </a:ext>
                  </a:extLst>
                </a:gridCol>
                <a:gridCol w="989542">
                  <a:extLst>
                    <a:ext uri="{9D8B030D-6E8A-4147-A177-3AD203B41FA5}">
                      <a16:colId xmlns:a16="http://schemas.microsoft.com/office/drawing/2014/main" xmlns="" val="242800310"/>
                    </a:ext>
                  </a:extLst>
                </a:gridCol>
                <a:gridCol w="989542">
                  <a:extLst>
                    <a:ext uri="{9D8B030D-6E8A-4147-A177-3AD203B41FA5}">
                      <a16:colId xmlns:a16="http://schemas.microsoft.com/office/drawing/2014/main" xmlns="" val="2771861575"/>
                    </a:ext>
                  </a:extLst>
                </a:gridCol>
                <a:gridCol w="989542">
                  <a:extLst>
                    <a:ext uri="{9D8B030D-6E8A-4147-A177-3AD203B41FA5}">
                      <a16:colId xmlns:a16="http://schemas.microsoft.com/office/drawing/2014/main" xmlns="" val="766961221"/>
                    </a:ext>
                  </a:extLst>
                </a:gridCol>
                <a:gridCol w="989542">
                  <a:extLst>
                    <a:ext uri="{9D8B030D-6E8A-4147-A177-3AD203B41FA5}">
                      <a16:colId xmlns:a16="http://schemas.microsoft.com/office/drawing/2014/main" xmlns="" val="1999882188"/>
                    </a:ext>
                  </a:extLst>
                </a:gridCol>
              </a:tblGrid>
              <a:tr h="370840">
                <a:tc>
                  <a:txBody>
                    <a:bodyPr/>
                    <a:lstStyle/>
                    <a:p>
                      <a:pPr algn="ctr" fontAlgn="t"/>
                      <a:r>
                        <a:rPr lang="pt-BR" sz="1100" b="0" i="0" u="none" strike="noStrike" dirty="0">
                          <a:solidFill>
                            <a:srgbClr val="000000"/>
                          </a:solidFill>
                          <a:effectLst/>
                          <a:latin typeface="Calibri" panose="020F0502020204030204" pitchFamily="34" charset="0"/>
                        </a:rPr>
                        <a:t>Estou sempre preocupado em aumentar minha renda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Fico preocupado em precisar depender de amigos e familiares para manter minhas contas em dia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Calibri" panose="020F0502020204030204" pitchFamily="34" charset="0"/>
                        </a:rPr>
                        <a:t>Vivo constantemente em aperto financeiro </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t"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Calibri" panose="020F0502020204030204" pitchFamily="34" charset="0"/>
                        </a:rPr>
                        <a:t>Preciso trabalhar em excesso para conseguir pagar as contas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Me sinto constantemente muito cobrado e sob pressão em relação aos meus gastos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Não consigo dormir</a:t>
                      </a:r>
                      <a:r>
                        <a:rPr lang="pt-BR" sz="1100" b="0" i="0" u="none" strike="noStrike" baseline="0" dirty="0">
                          <a:solidFill>
                            <a:srgbClr val="000000"/>
                          </a:solidFill>
                          <a:effectLst/>
                          <a:latin typeface="Calibri" panose="020F0502020204030204" pitchFamily="34" charset="0"/>
                        </a:rPr>
                        <a:t> </a:t>
                      </a:r>
                      <a:r>
                        <a:rPr lang="pt-BR" sz="1100" b="0" i="0" u="none" strike="noStrike" dirty="0">
                          <a:solidFill>
                            <a:srgbClr val="000000"/>
                          </a:solidFill>
                          <a:effectLst/>
                          <a:latin typeface="Calibri" panose="020F0502020204030204" pitchFamily="34" charset="0"/>
                        </a:rPr>
                        <a:t>de modo adequado pois vivo preocupado com minha vida financeira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Questões financeiras frequentemente são motivo de discórdia na minha casa</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Eu já briguei com amigos e/ou familiares por causa de dinheiro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Tenho muito cuidado em controlar minhas finanças</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Não compro nada que não esteja realmente precisando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Quando entra algum dinheiro ele já está comprometido para contas em atraso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fontAlgn="t"/>
                      <a:r>
                        <a:rPr lang="pt-BR" sz="1100" b="0" i="0" u="none" strike="noStrike" dirty="0">
                          <a:solidFill>
                            <a:srgbClr val="000000"/>
                          </a:solidFill>
                          <a:effectLst/>
                          <a:latin typeface="Calibri" panose="020F0502020204030204" pitchFamily="34" charset="0"/>
                        </a:rPr>
                        <a:t>Prefiro gastar dinheiro agora do que guardá-lo para o longo prazo</a:t>
                      </a:r>
                    </a:p>
                  </a:txBody>
                  <a:tcPr marL="9525" marR="9525" marT="9525" marB="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439014059"/>
                  </a:ext>
                </a:extLst>
              </a:tr>
            </a:tbl>
          </a:graphicData>
        </a:graphic>
      </p:graphicFrame>
      <p:graphicFrame>
        <p:nvGraphicFramePr>
          <p:cNvPr id="53" name="Tabela 14">
            <a:extLst>
              <a:ext uri="{FF2B5EF4-FFF2-40B4-BE49-F238E27FC236}">
                <a16:creationId xmlns:a16="http://schemas.microsoft.com/office/drawing/2014/main" xmlns="" id="{570D37FB-CCD6-F075-E218-B39698516F59}"/>
              </a:ext>
            </a:extLst>
          </p:cNvPr>
          <p:cNvGraphicFramePr>
            <a:graphicFrameLocks noGrp="1"/>
          </p:cNvGraphicFramePr>
          <p:nvPr>
            <p:extLst>
              <p:ext uri="{D42A27DB-BD31-4B8C-83A1-F6EECF244321}">
                <p14:modId xmlns:p14="http://schemas.microsoft.com/office/powerpoint/2010/main" val="1410144201"/>
              </p:ext>
            </p:extLst>
          </p:nvPr>
        </p:nvGraphicFramePr>
        <p:xfrm>
          <a:off x="134249" y="2447245"/>
          <a:ext cx="12036423" cy="457200"/>
        </p:xfrm>
        <a:graphic>
          <a:graphicData uri="http://schemas.openxmlformats.org/drawingml/2006/table">
            <a:tbl>
              <a:tblPr firstRow="1" bandRow="1">
                <a:tableStyleId>{5C22544A-7EE6-4342-B048-85BDC9FD1C3A}</a:tableStyleId>
              </a:tblPr>
              <a:tblGrid>
                <a:gridCol w="4012141">
                  <a:extLst>
                    <a:ext uri="{9D8B030D-6E8A-4147-A177-3AD203B41FA5}">
                      <a16:colId xmlns:a16="http://schemas.microsoft.com/office/drawing/2014/main" xmlns="" val="4007744392"/>
                    </a:ext>
                  </a:extLst>
                </a:gridCol>
                <a:gridCol w="4012141">
                  <a:extLst>
                    <a:ext uri="{9D8B030D-6E8A-4147-A177-3AD203B41FA5}">
                      <a16:colId xmlns:a16="http://schemas.microsoft.com/office/drawing/2014/main" xmlns="" val="4066939626"/>
                    </a:ext>
                  </a:extLst>
                </a:gridCol>
                <a:gridCol w="4012141">
                  <a:extLst>
                    <a:ext uri="{9D8B030D-6E8A-4147-A177-3AD203B41FA5}">
                      <a16:colId xmlns:a16="http://schemas.microsoft.com/office/drawing/2014/main" xmlns="" val="1577153731"/>
                    </a:ext>
                  </a:extLst>
                </a:gridCol>
              </a:tblGrid>
              <a:tr h="306343">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ESTRESSE COM A VIDA FINANCEIRA</a:t>
                      </a:r>
                    </a:p>
                    <a:p>
                      <a:pPr algn="ctr"/>
                      <a:r>
                        <a:rPr kumimoji="0" lang="pt-BR" sz="1000" b="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lang="pt-BR" sz="10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IMPACTO NA SAÚDE MENTAL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COMPORTAMENTO FINANCEIRO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931851776"/>
                  </a:ext>
                </a:extLst>
              </a:tr>
            </a:tbl>
          </a:graphicData>
        </a:graphic>
      </p:graphicFrame>
      <p:sp>
        <p:nvSpPr>
          <p:cNvPr id="58" name="Retângulo 57"/>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23" name="Retângulo 2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535531"/>
          </a:xfrm>
          <a:prstGeom prst="rect">
            <a:avLst/>
          </a:prstGeom>
          <a:noFill/>
        </p:spPr>
        <p:txBody>
          <a:bodyPr wrap="square" rtlCol="0">
            <a:spAutoFit/>
          </a:bodyPr>
          <a:lstStyle/>
          <a:p>
            <a:pPr>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nove dos doze atributos da bateria, nota-se diferença significativa entre entrevistados da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 maior gap é o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comprometimento do dinheiro em atraso</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que oito em cada dez entrevistados nessa classe concordam com a afirmação.</a:t>
            </a:r>
            <a:endPar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0" y="559309"/>
            <a:ext cx="50400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itchFamily="34" charset="0"/>
                <a:ea typeface="Ebrima" panose="02000000000000000000" pitchFamily="2" charset="0"/>
                <a:cs typeface="Segoe UI" pitchFamily="34" charset="0"/>
              </a:rPr>
              <a:t>T2B</a:t>
            </a:r>
            <a:r>
              <a:rPr lang="pt-BR" sz="1000" b="1" dirty="0">
                <a:latin typeface="Segoe UI" pitchFamily="34" charset="0"/>
                <a:ea typeface="Ebrima" panose="02000000000000000000" pitchFamily="2" charset="0"/>
                <a:cs typeface="Segoe UI" pitchFamily="34" charset="0"/>
                <a:sym typeface="Wingdings" pitchFamily="2" charset="2"/>
              </a:rPr>
              <a:t> (Top2Box)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BATERIA DO ESTRESSE FINANCEIRO DOS BRASILEIROS</a:t>
            </a:r>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1781358" y="338690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2778503" y="337325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3744152" y="343579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4742713" y="351770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5752648" y="360297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6730640" y="383210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9712774" y="306690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10693767" y="312602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11687565" y="354497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893115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Tabela 4"/>
          <p:cNvGraphicFramePr>
            <a:graphicFrameLocks noGrp="1"/>
          </p:cNvGraphicFramePr>
          <p:nvPr>
            <p:extLst>
              <p:ext uri="{D42A27DB-BD31-4B8C-83A1-F6EECF244321}">
                <p14:modId xmlns:p14="http://schemas.microsoft.com/office/powerpoint/2010/main" val="2560768102"/>
              </p:ext>
            </p:extLst>
          </p:nvPr>
        </p:nvGraphicFramePr>
        <p:xfrm>
          <a:off x="1058662" y="1638590"/>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84%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57%</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48%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3" name="Tabela 2">
            <a:extLst>
              <a:ext uri="{FF2B5EF4-FFF2-40B4-BE49-F238E27FC236}">
                <a16:creationId xmlns:a16="http://schemas.microsoft.com/office/drawing/2014/main" xmlns="" id="{AC5BF4CE-90CE-4C60-0568-AF4A50EF5ED3}"/>
              </a:ext>
            </a:extLst>
          </p:cNvPr>
          <p:cNvGraphicFramePr>
            <a:graphicFrameLocks noGrp="1"/>
          </p:cNvGraphicFramePr>
          <p:nvPr>
            <p:extLst>
              <p:ext uri="{D42A27DB-BD31-4B8C-83A1-F6EECF244321}">
                <p14:modId xmlns:p14="http://schemas.microsoft.com/office/powerpoint/2010/main" val="76329349"/>
              </p:ext>
            </p:extLst>
          </p:nvPr>
        </p:nvGraphicFramePr>
        <p:xfrm>
          <a:off x="1058662" y="1860484"/>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84%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56%</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45%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14" name="Gráfico 13">
            <a:extLst>
              <a:ext uri="{FF2B5EF4-FFF2-40B4-BE49-F238E27FC236}">
                <a16:creationId xmlns:a16="http://schemas.microsoft.com/office/drawing/2014/main" xmlns="" id="{42D56894-F231-C6F9-C82E-ADAF57863ED6}"/>
              </a:ext>
            </a:extLst>
          </p:cNvPr>
          <p:cNvGraphicFramePr/>
          <p:nvPr>
            <p:extLst>
              <p:ext uri="{D42A27DB-BD31-4B8C-83A1-F6EECF244321}">
                <p14:modId xmlns:p14="http://schemas.microsoft.com/office/powerpoint/2010/main" val="89973504"/>
              </p:ext>
            </p:extLst>
          </p:nvPr>
        </p:nvGraphicFramePr>
        <p:xfrm>
          <a:off x="975914" y="2097927"/>
          <a:ext cx="10377886" cy="4165766"/>
        </p:xfrm>
        <a:graphic>
          <a:graphicData uri="http://schemas.openxmlformats.org/drawingml/2006/chart">
            <c:chart xmlns:c="http://schemas.openxmlformats.org/drawingml/2006/chart" xmlns:r="http://schemas.openxmlformats.org/officeDocument/2006/relationships" r:id="rId2"/>
          </a:graphicData>
        </a:graphic>
      </p:graphicFrame>
      <p:cxnSp>
        <p:nvCxnSpPr>
          <p:cNvPr id="26" name="Conector reto 25">
            <a:extLst>
              <a:ext uri="{FF2B5EF4-FFF2-40B4-BE49-F238E27FC236}">
                <a16:creationId xmlns:a16="http://schemas.microsoft.com/office/drawing/2014/main" xmlns="" id="{8E4A422A-1ABB-C280-B286-75E773AFB41B}"/>
              </a:ext>
            </a:extLst>
          </p:cNvPr>
          <p:cNvCxnSpPr/>
          <p:nvPr/>
        </p:nvCxnSpPr>
        <p:spPr>
          <a:xfrm>
            <a:off x="4419600" y="2156920"/>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xmlns="" id="{8E4A422A-1ABB-C280-B286-75E773AFB41B}"/>
              </a:ext>
            </a:extLst>
          </p:cNvPr>
          <p:cNvCxnSpPr/>
          <p:nvPr/>
        </p:nvCxnSpPr>
        <p:spPr>
          <a:xfrm>
            <a:off x="7858125" y="2156920"/>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0" name="Tabela 14">
            <a:extLst>
              <a:ext uri="{FF2B5EF4-FFF2-40B4-BE49-F238E27FC236}">
                <a16:creationId xmlns:a16="http://schemas.microsoft.com/office/drawing/2014/main" xmlns="" id="{570D37FB-CCD6-F075-E218-B39698516F59}"/>
              </a:ext>
            </a:extLst>
          </p:cNvPr>
          <p:cNvGraphicFramePr>
            <a:graphicFrameLocks noGrp="1"/>
          </p:cNvGraphicFramePr>
          <p:nvPr>
            <p:extLst>
              <p:ext uri="{D42A27DB-BD31-4B8C-83A1-F6EECF244321}">
                <p14:modId xmlns:p14="http://schemas.microsoft.com/office/powerpoint/2010/main" val="3306406686"/>
              </p:ext>
            </p:extLst>
          </p:nvPr>
        </p:nvGraphicFramePr>
        <p:xfrm>
          <a:off x="1122630" y="1180798"/>
          <a:ext cx="10040295" cy="457200"/>
        </p:xfrm>
        <a:graphic>
          <a:graphicData uri="http://schemas.openxmlformats.org/drawingml/2006/table">
            <a:tbl>
              <a:tblPr firstRow="1" bandRow="1">
                <a:tableStyleId>{5C22544A-7EE6-4342-B048-85BDC9FD1C3A}</a:tableStyleId>
              </a:tblPr>
              <a:tblGrid>
                <a:gridCol w="3346765">
                  <a:extLst>
                    <a:ext uri="{9D8B030D-6E8A-4147-A177-3AD203B41FA5}">
                      <a16:colId xmlns:a16="http://schemas.microsoft.com/office/drawing/2014/main" xmlns="" val="4007744392"/>
                    </a:ext>
                  </a:extLst>
                </a:gridCol>
                <a:gridCol w="3346765">
                  <a:extLst>
                    <a:ext uri="{9D8B030D-6E8A-4147-A177-3AD203B41FA5}">
                      <a16:colId xmlns:a16="http://schemas.microsoft.com/office/drawing/2014/main" xmlns="" val="4066939626"/>
                    </a:ext>
                  </a:extLst>
                </a:gridCol>
                <a:gridCol w="3346765">
                  <a:extLst>
                    <a:ext uri="{9D8B030D-6E8A-4147-A177-3AD203B41FA5}">
                      <a16:colId xmlns:a16="http://schemas.microsoft.com/office/drawing/2014/main" xmlns="" val="1577153731"/>
                    </a:ext>
                  </a:extLst>
                </a:gridCol>
              </a:tblGrid>
              <a:tr h="306343">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ESTRESSE COM A VIDA FINANCEIRA</a:t>
                      </a:r>
                    </a:p>
                    <a:p>
                      <a:pPr algn="ctr"/>
                      <a:r>
                        <a:rPr kumimoji="0" lang="pt-BR" sz="1000" b="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lang="pt-BR" sz="1000" b="0" dirty="0">
                        <a:solidFill>
                          <a:schemeClr val="tx1"/>
                        </a:solidFill>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IMPACTO NA SAÚDE MENTAL</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COMPORTAMENTO FINANCEIRO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Concorda (T2B) (TOTALMENTE+EM PARTE)</a:t>
                      </a:r>
                      <a:endParaRPr kumimoji="0" lang="pt-BR" sz="1000" b="0" i="0" u="none" strike="noStrike" kern="1200" cap="none" spc="0" normalizeH="0" baseline="0" noProof="0" dirty="0">
                        <a:ln>
                          <a:noFill/>
                        </a:ln>
                        <a:solidFill>
                          <a:prstClr val="black"/>
                        </a:solidFill>
                        <a:effectLst/>
                        <a:uLnTx/>
                        <a:uFillTx/>
                        <a:latin typeface="+mn-lt"/>
                        <a:ea typeface="+mn-ea"/>
                        <a:cs typeface="+mn-cs"/>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931851776"/>
                  </a:ext>
                </a:extLst>
              </a:tr>
            </a:tbl>
          </a:graphicData>
        </a:graphic>
      </p:graphicFrame>
      <p:grpSp>
        <p:nvGrpSpPr>
          <p:cNvPr id="2" name="Grupo 1"/>
          <p:cNvGrpSpPr/>
          <p:nvPr/>
        </p:nvGrpSpPr>
        <p:grpSpPr>
          <a:xfrm>
            <a:off x="2293534" y="6222698"/>
            <a:ext cx="7742647" cy="230832"/>
            <a:chOff x="1002142" y="6297613"/>
            <a:chExt cx="7742647" cy="230832"/>
          </a:xfrm>
        </p:grpSpPr>
        <p:grpSp>
          <p:nvGrpSpPr>
            <p:cNvPr id="16" name="Grupo 15"/>
            <p:cNvGrpSpPr/>
            <p:nvPr/>
          </p:nvGrpSpPr>
          <p:grpSpPr>
            <a:xfrm>
              <a:off x="1002142" y="6297613"/>
              <a:ext cx="1314412" cy="230832"/>
              <a:chOff x="3791526" y="5903555"/>
              <a:chExt cx="1314412" cy="230832"/>
            </a:xfrm>
          </p:grpSpPr>
          <p:sp>
            <p:nvSpPr>
              <p:cNvPr id="33" name="Retângulo 32"/>
              <p:cNvSpPr/>
              <p:nvPr/>
            </p:nvSpPr>
            <p:spPr>
              <a:xfrm>
                <a:off x="3791526" y="5990825"/>
                <a:ext cx="90000" cy="90000"/>
              </a:xfrm>
              <a:prstGeom prst="rect">
                <a:avLst/>
              </a:prstGeom>
              <a:solidFill>
                <a:srgbClr val="07BB0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4" name="CaixaDeTexto 33"/>
              <p:cNvSpPr txBox="1"/>
              <p:nvPr/>
            </p:nvSpPr>
            <p:spPr>
              <a:xfrm>
                <a:off x="3840848" y="5903555"/>
                <a:ext cx="1265090"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Concorda totalmente</a:t>
                </a:r>
              </a:p>
            </p:txBody>
          </p:sp>
        </p:grpSp>
        <p:grpSp>
          <p:nvGrpSpPr>
            <p:cNvPr id="35" name="Grupo 34"/>
            <p:cNvGrpSpPr/>
            <p:nvPr/>
          </p:nvGrpSpPr>
          <p:grpSpPr>
            <a:xfrm>
              <a:off x="2388778" y="6297613"/>
              <a:ext cx="1216629" cy="230832"/>
              <a:chOff x="3791526" y="5903555"/>
              <a:chExt cx="1216629" cy="230832"/>
            </a:xfrm>
          </p:grpSpPr>
          <p:sp>
            <p:nvSpPr>
              <p:cNvPr id="36" name="Retângulo 35"/>
              <p:cNvSpPr/>
              <p:nvPr/>
            </p:nvSpPr>
            <p:spPr>
              <a:xfrm>
                <a:off x="3791526" y="5990825"/>
                <a:ext cx="90000" cy="90000"/>
              </a:xfrm>
              <a:prstGeom prst="rect">
                <a:avLst/>
              </a:prstGeom>
              <a:solidFill>
                <a:srgbClr val="C0D4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7" name="CaixaDeTexto 36"/>
              <p:cNvSpPr txBox="1"/>
              <p:nvPr/>
            </p:nvSpPr>
            <p:spPr>
              <a:xfrm>
                <a:off x="3840848" y="5903555"/>
                <a:ext cx="1167307"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Concorda em parte</a:t>
                </a:r>
              </a:p>
            </p:txBody>
          </p:sp>
        </p:grpSp>
        <p:grpSp>
          <p:nvGrpSpPr>
            <p:cNvPr id="38" name="Grupo 37"/>
            <p:cNvGrpSpPr/>
            <p:nvPr/>
          </p:nvGrpSpPr>
          <p:grpSpPr>
            <a:xfrm>
              <a:off x="3677631" y="6297613"/>
              <a:ext cx="1699133" cy="230832"/>
              <a:chOff x="3791526" y="5903555"/>
              <a:chExt cx="1699133" cy="230832"/>
            </a:xfrm>
          </p:grpSpPr>
          <p:sp>
            <p:nvSpPr>
              <p:cNvPr id="39" name="Retângulo 38"/>
              <p:cNvSpPr/>
              <p:nvPr/>
            </p:nvSpPr>
            <p:spPr>
              <a:xfrm>
                <a:off x="3791526" y="5990825"/>
                <a:ext cx="90000" cy="90000"/>
              </a:xfrm>
              <a:prstGeom prst="rect">
                <a:avLst/>
              </a:prstGeom>
              <a:solidFill>
                <a:srgbClr val="FFAE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0" name="CaixaDeTexto 39"/>
              <p:cNvSpPr txBox="1"/>
              <p:nvPr/>
            </p:nvSpPr>
            <p:spPr>
              <a:xfrm>
                <a:off x="3840848" y="5903555"/>
                <a:ext cx="1649811"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Não concorda, nem discorda</a:t>
                </a:r>
              </a:p>
            </p:txBody>
          </p:sp>
        </p:grpSp>
        <p:grpSp>
          <p:nvGrpSpPr>
            <p:cNvPr id="41" name="Grupo 40"/>
            <p:cNvGrpSpPr/>
            <p:nvPr/>
          </p:nvGrpSpPr>
          <p:grpSpPr>
            <a:xfrm>
              <a:off x="5448988" y="6297613"/>
              <a:ext cx="1168539" cy="230832"/>
              <a:chOff x="3791526" y="5903555"/>
              <a:chExt cx="1168539" cy="230832"/>
            </a:xfrm>
          </p:grpSpPr>
          <p:sp>
            <p:nvSpPr>
              <p:cNvPr id="42" name="Retângulo 41"/>
              <p:cNvSpPr/>
              <p:nvPr/>
            </p:nvSpPr>
            <p:spPr>
              <a:xfrm>
                <a:off x="3791526" y="5990825"/>
                <a:ext cx="90000" cy="9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CaixaDeTexto 42"/>
              <p:cNvSpPr txBox="1"/>
              <p:nvPr/>
            </p:nvSpPr>
            <p:spPr>
              <a:xfrm>
                <a:off x="3840848" y="5903555"/>
                <a:ext cx="1119217"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Discorda em parte</a:t>
                </a:r>
              </a:p>
            </p:txBody>
          </p:sp>
        </p:grpSp>
        <p:grpSp>
          <p:nvGrpSpPr>
            <p:cNvPr id="44" name="Grupo 43"/>
            <p:cNvGrpSpPr/>
            <p:nvPr/>
          </p:nvGrpSpPr>
          <p:grpSpPr>
            <a:xfrm>
              <a:off x="6689751" y="6297613"/>
              <a:ext cx="1266322" cy="230832"/>
              <a:chOff x="3791526" y="5903555"/>
              <a:chExt cx="1266322" cy="230832"/>
            </a:xfrm>
          </p:grpSpPr>
          <p:sp>
            <p:nvSpPr>
              <p:cNvPr id="45" name="Retângulo 44"/>
              <p:cNvSpPr/>
              <p:nvPr/>
            </p:nvSpPr>
            <p:spPr>
              <a:xfrm>
                <a:off x="3791526" y="5990825"/>
                <a:ext cx="90000" cy="90000"/>
              </a:xfrm>
              <a:prstGeom prst="rect">
                <a:avLst/>
              </a:prstGeom>
              <a:solidFill>
                <a:srgbClr val="F002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6" name="CaixaDeTexto 45"/>
              <p:cNvSpPr txBox="1"/>
              <p:nvPr/>
            </p:nvSpPr>
            <p:spPr>
              <a:xfrm>
                <a:off x="3840848" y="5903555"/>
                <a:ext cx="1217000"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Discorda totalmente</a:t>
                </a:r>
              </a:p>
            </p:txBody>
          </p:sp>
        </p:grpSp>
        <p:grpSp>
          <p:nvGrpSpPr>
            <p:cNvPr id="47" name="Grupo 46"/>
            <p:cNvGrpSpPr/>
            <p:nvPr/>
          </p:nvGrpSpPr>
          <p:grpSpPr>
            <a:xfrm>
              <a:off x="8028297" y="6297613"/>
              <a:ext cx="716492" cy="230832"/>
              <a:chOff x="3791526" y="5903555"/>
              <a:chExt cx="716492" cy="230832"/>
            </a:xfrm>
          </p:grpSpPr>
          <p:sp>
            <p:nvSpPr>
              <p:cNvPr id="48" name="Retângulo 47"/>
              <p:cNvSpPr/>
              <p:nvPr/>
            </p:nvSpPr>
            <p:spPr>
              <a:xfrm>
                <a:off x="3791526" y="5990825"/>
                <a:ext cx="90000" cy="9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DeTexto 48"/>
              <p:cNvSpPr txBox="1"/>
              <p:nvPr/>
            </p:nvSpPr>
            <p:spPr>
              <a:xfrm>
                <a:off x="3840848" y="5903555"/>
                <a:ext cx="667170" cy="230832"/>
              </a:xfrm>
              <a:prstGeom prst="rect">
                <a:avLst/>
              </a:prstGeom>
              <a:noFill/>
            </p:spPr>
            <p:txBody>
              <a:bodyPr wrap="none" rtlCol="0">
                <a:spAutoFit/>
              </a:bodyPr>
              <a:lstStyle/>
              <a:p>
                <a:r>
                  <a:rPr lang="pt-BR" sz="900" dirty="0">
                    <a:latin typeface="Ebrima" panose="02000000000000000000" pitchFamily="2" charset="0"/>
                    <a:ea typeface="Ebrima" panose="02000000000000000000" pitchFamily="2" charset="0"/>
                    <a:cs typeface="Ebrima" panose="02000000000000000000" pitchFamily="2" charset="0"/>
                  </a:rPr>
                  <a:t>Não sabe</a:t>
                </a:r>
              </a:p>
            </p:txBody>
          </p:sp>
        </p:grpSp>
      </p:grpSp>
      <p:graphicFrame>
        <p:nvGraphicFramePr>
          <p:cNvPr id="50" name="Tabela 49"/>
          <p:cNvGraphicFramePr>
            <a:graphicFrameLocks noGrp="1"/>
          </p:cNvGraphicFramePr>
          <p:nvPr>
            <p:extLst>
              <p:ext uri="{D42A27DB-BD31-4B8C-83A1-F6EECF244321}">
                <p14:modId xmlns:p14="http://schemas.microsoft.com/office/powerpoint/2010/main" val="3823634223"/>
              </p:ext>
            </p:extLst>
          </p:nvPr>
        </p:nvGraphicFramePr>
        <p:xfrm>
          <a:off x="4475655" y="1638590"/>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39%</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33%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30%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51" name="Tabela 50"/>
          <p:cNvGraphicFramePr>
            <a:graphicFrameLocks noGrp="1"/>
          </p:cNvGraphicFramePr>
          <p:nvPr>
            <p:extLst>
              <p:ext uri="{D42A27DB-BD31-4B8C-83A1-F6EECF244321}">
                <p14:modId xmlns:p14="http://schemas.microsoft.com/office/powerpoint/2010/main" val="888070293"/>
              </p:ext>
            </p:extLst>
          </p:nvPr>
        </p:nvGraphicFramePr>
        <p:xfrm>
          <a:off x="7914727" y="1638590"/>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85%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74%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62%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44%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52" name="Retângulo 51"/>
          <p:cNvSpPr/>
          <p:nvPr/>
        </p:nvSpPr>
        <p:spPr>
          <a:xfrm>
            <a:off x="566828" y="1716288"/>
            <a:ext cx="409086" cy="215444"/>
          </a:xfrm>
          <a:prstGeom prst="rect">
            <a:avLst/>
          </a:prstGeom>
        </p:spPr>
        <p:txBody>
          <a:bodyPr wrap="none">
            <a:spAutoFit/>
          </a:bodyPr>
          <a:lstStyle/>
          <a:p>
            <a:pPr algn="ctr"/>
            <a:r>
              <a:rPr lang="pt-BR" sz="800" i="1" dirty="0">
                <a:latin typeface="Segoe UI" panose="020B0502040204020203" pitchFamily="34" charset="0"/>
                <a:ea typeface="Ebrima" panose="02000000000000000000" pitchFamily="2" charset="0"/>
                <a:cs typeface="Segoe UI" panose="020B0502040204020203" pitchFamily="34" charset="0"/>
              </a:rPr>
              <a:t>2023</a:t>
            </a:r>
          </a:p>
        </p:txBody>
      </p:sp>
      <p:sp>
        <p:nvSpPr>
          <p:cNvPr id="53" name="Retângulo 5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graphicFrame>
        <p:nvGraphicFramePr>
          <p:cNvPr id="4" name="Tabela 3">
            <a:extLst>
              <a:ext uri="{FF2B5EF4-FFF2-40B4-BE49-F238E27FC236}">
                <a16:creationId xmlns:a16="http://schemas.microsoft.com/office/drawing/2014/main" xmlns="" id="{B5570A8F-544D-2E75-5B17-757D4944322F}"/>
              </a:ext>
            </a:extLst>
          </p:cNvPr>
          <p:cNvGraphicFramePr>
            <a:graphicFrameLocks noGrp="1"/>
          </p:cNvGraphicFramePr>
          <p:nvPr>
            <p:extLst>
              <p:ext uri="{D42A27DB-BD31-4B8C-83A1-F6EECF244321}">
                <p14:modId xmlns:p14="http://schemas.microsoft.com/office/powerpoint/2010/main" val="2161606253"/>
              </p:ext>
            </p:extLst>
          </p:nvPr>
        </p:nvGraphicFramePr>
        <p:xfrm>
          <a:off x="4475655" y="1860484"/>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51%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37%</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31%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28%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6" name="Tabela 5">
            <a:extLst>
              <a:ext uri="{FF2B5EF4-FFF2-40B4-BE49-F238E27FC236}">
                <a16:creationId xmlns:a16="http://schemas.microsoft.com/office/drawing/2014/main" xmlns="" id="{4067D917-5343-E30A-BDF0-D417D87825E4}"/>
              </a:ext>
            </a:extLst>
          </p:cNvPr>
          <p:cNvGraphicFramePr>
            <a:graphicFrameLocks noGrp="1"/>
          </p:cNvGraphicFramePr>
          <p:nvPr>
            <p:extLst>
              <p:ext uri="{D42A27DB-BD31-4B8C-83A1-F6EECF244321}">
                <p14:modId xmlns:p14="http://schemas.microsoft.com/office/powerpoint/2010/main" val="2677969197"/>
              </p:ext>
            </p:extLst>
          </p:nvPr>
        </p:nvGraphicFramePr>
        <p:xfrm>
          <a:off x="7914727" y="1860484"/>
          <a:ext cx="3334244" cy="370840"/>
        </p:xfrm>
        <a:graphic>
          <a:graphicData uri="http://schemas.openxmlformats.org/drawingml/2006/table">
            <a:tbl>
              <a:tblPr firstRow="1" bandRow="1">
                <a:tableStyleId>{5C22544A-7EE6-4342-B048-85BDC9FD1C3A}</a:tableStyleId>
              </a:tblPr>
              <a:tblGrid>
                <a:gridCol w="833561">
                  <a:extLst>
                    <a:ext uri="{9D8B030D-6E8A-4147-A177-3AD203B41FA5}">
                      <a16:colId xmlns:a16="http://schemas.microsoft.com/office/drawing/2014/main" xmlns="" val="20000"/>
                    </a:ext>
                  </a:extLst>
                </a:gridCol>
                <a:gridCol w="833561">
                  <a:extLst>
                    <a:ext uri="{9D8B030D-6E8A-4147-A177-3AD203B41FA5}">
                      <a16:colId xmlns:a16="http://schemas.microsoft.com/office/drawing/2014/main" xmlns="" val="20001"/>
                    </a:ext>
                  </a:extLst>
                </a:gridCol>
                <a:gridCol w="833561">
                  <a:extLst>
                    <a:ext uri="{9D8B030D-6E8A-4147-A177-3AD203B41FA5}">
                      <a16:colId xmlns:a16="http://schemas.microsoft.com/office/drawing/2014/main" xmlns="" val="20002"/>
                    </a:ext>
                  </a:extLst>
                </a:gridCol>
                <a:gridCol w="833561">
                  <a:extLst>
                    <a:ext uri="{9D8B030D-6E8A-4147-A177-3AD203B41FA5}">
                      <a16:colId xmlns:a16="http://schemas.microsoft.com/office/drawing/2014/main" xmlns="" val="20003"/>
                    </a:ext>
                  </a:extLst>
                </a:gridCol>
              </a:tblGrid>
              <a:tr h="370840">
                <a:tc>
                  <a:txBody>
                    <a:bodyPr/>
                    <a:lstStyle/>
                    <a:p>
                      <a:pPr algn="ctr"/>
                      <a:r>
                        <a:rPr lang="pt-BR" sz="900" b="0" i="1" dirty="0">
                          <a:solidFill>
                            <a:schemeClr val="tx1"/>
                          </a:solidFill>
                          <a:latin typeface="Segoe UI" panose="020B0502040204020203" pitchFamily="34" charset="0"/>
                          <a:cs typeface="Segoe UI" panose="020B0502040204020203" pitchFamily="34" charset="0"/>
                        </a:rPr>
                        <a:t>T2B: 83%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72%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61%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900" b="0" i="1" dirty="0">
                          <a:solidFill>
                            <a:schemeClr val="tx1"/>
                          </a:solidFill>
                          <a:latin typeface="Segoe UI" panose="020B0502040204020203" pitchFamily="34" charset="0"/>
                          <a:cs typeface="Segoe UI" panose="020B0502040204020203" pitchFamily="34" charset="0"/>
                        </a:rPr>
                        <a:t>T2B: 45%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7" name="Retângulo 6">
            <a:extLst>
              <a:ext uri="{FF2B5EF4-FFF2-40B4-BE49-F238E27FC236}">
                <a16:creationId xmlns:a16="http://schemas.microsoft.com/office/drawing/2014/main" xmlns="" id="{512CB8E9-E710-3004-D1B5-7AAEAFBA7474}"/>
              </a:ext>
            </a:extLst>
          </p:cNvPr>
          <p:cNvSpPr/>
          <p:nvPr/>
        </p:nvSpPr>
        <p:spPr>
          <a:xfrm>
            <a:off x="566828" y="1938182"/>
            <a:ext cx="409086" cy="215444"/>
          </a:xfrm>
          <a:prstGeom prst="rect">
            <a:avLst/>
          </a:prstGeom>
        </p:spPr>
        <p:txBody>
          <a:bodyPr wrap="none">
            <a:spAutoFit/>
          </a:bodyPr>
          <a:lstStyle/>
          <a:p>
            <a:pPr algn="ctr"/>
            <a:r>
              <a:rPr lang="pt-BR" sz="800" i="1" dirty="0">
                <a:latin typeface="Segoe UI" panose="020B0502040204020203" pitchFamily="34" charset="0"/>
                <a:ea typeface="Ebrima" panose="02000000000000000000" pitchFamily="2" charset="0"/>
                <a:cs typeface="Segoe UI" panose="020B0502040204020203" pitchFamily="34" charset="0"/>
              </a:rPr>
              <a:t>2024</a:t>
            </a:r>
          </a:p>
        </p:txBody>
      </p:sp>
      <p:sp>
        <p:nvSpPr>
          <p:cNvPr id="55" name="Retângulo 54"/>
          <p:cNvSpPr/>
          <p:nvPr/>
        </p:nvSpPr>
        <p:spPr>
          <a:xfrm>
            <a:off x="881998" y="6474060"/>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56" name="CaixaDeTexto 2">
            <a:extLst>
              <a:ext uri="{FF2B5EF4-FFF2-40B4-BE49-F238E27FC236}">
                <a16:creationId xmlns:a16="http://schemas.microsoft.com/office/drawing/2014/main" xmlns="" id="{AF4AE32E-BDCC-DAA4-F144-9A7A17F9142B}"/>
              </a:ext>
            </a:extLst>
          </p:cNvPr>
          <p:cNvSpPr txBox="1"/>
          <p:nvPr/>
        </p:nvSpPr>
        <p:spPr>
          <a:xfrm>
            <a:off x="608370" y="559309"/>
            <a:ext cx="50400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itchFamily="34" charset="0"/>
                <a:ea typeface="Ebrima" panose="02000000000000000000" pitchFamily="2" charset="0"/>
                <a:cs typeface="Segoe UI" pitchFamily="34" charset="0"/>
              </a:rPr>
              <a:t>T2B</a:t>
            </a:r>
            <a:r>
              <a:rPr lang="pt-BR" sz="1000" b="1" dirty="0">
                <a:latin typeface="Segoe UI" pitchFamily="34" charset="0"/>
                <a:ea typeface="Ebrima" panose="02000000000000000000" pitchFamily="2" charset="0"/>
                <a:cs typeface="Segoe UI" pitchFamily="34" charset="0"/>
                <a:sym typeface="Wingdings" pitchFamily="2" charset="2"/>
              </a:rPr>
              <a:t> (Top2Box)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5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58" name="Arredondar Retângulo em um Canto Diagonal 57"/>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BATERIA DO ESTRESSE FINANCEIRO DOS BRASILEIROS</a:t>
            </a:r>
          </a:p>
        </p:txBody>
      </p:sp>
    </p:spTree>
    <p:extLst>
      <p:ext uri="{BB962C8B-B14F-4D97-AF65-F5344CB8AC3E}">
        <p14:creationId xmlns:p14="http://schemas.microsoft.com/office/powerpoint/2010/main" val="4143453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 name="Gráfico 71">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135314378"/>
              </p:ext>
            </p:extLst>
          </p:nvPr>
        </p:nvGraphicFramePr>
        <p:xfrm>
          <a:off x="1114425" y="1991409"/>
          <a:ext cx="10291511"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53" name="Retângulo 5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55" name="Retângulo 54"/>
          <p:cNvSpPr/>
          <p:nvPr/>
        </p:nvSpPr>
        <p:spPr>
          <a:xfrm>
            <a:off x="881998" y="6474060"/>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ou alguém que mora com você têm atualmente alguma dívida cujo pagamento está atrasado?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67" name="CaixaDeTexto 66">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29</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68" name="CaixaDeTexto 67">
            <a:extLst>
              <a:ext uri="{FF2B5EF4-FFF2-40B4-BE49-F238E27FC236}">
                <a16:creationId xmlns:a16="http://schemas.microsoft.com/office/drawing/2014/main" xmlns="" id="{B03A2D4A-000F-32C9-91F7-9A283DB82E3B}"/>
              </a:ext>
            </a:extLst>
          </p:cNvPr>
          <p:cNvSpPr txBox="1"/>
          <p:nvPr/>
        </p:nvSpPr>
        <p:spPr>
          <a:xfrm>
            <a:off x="2046274" y="1471447"/>
            <a:ext cx="1461782" cy="861774"/>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POSSUIR ALGUMA DÍVIDA ATRASADA</a:t>
            </a:r>
          </a:p>
        </p:txBody>
      </p:sp>
      <p:pic>
        <p:nvPicPr>
          <p:cNvPr id="69" name="Imagem 68">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70" name="CaixaDeTexto 69">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49,3 milhões</a:t>
            </a:r>
            <a:r>
              <a:rPr lang="pt-BR" sz="1100" i="1" spc="100" dirty="0">
                <a:solidFill>
                  <a:prstClr val="black"/>
                </a:solidFill>
                <a:latin typeface="Calibri Light" panose="020F0302020204030204"/>
                <a:ea typeface="ＭＳ Ｐゴシック" charset="-128"/>
              </a:rPr>
              <a:t> de brasileiros.</a:t>
            </a:r>
          </a:p>
        </p:txBody>
      </p:sp>
      <p:sp>
        <p:nvSpPr>
          <p:cNvPr id="13" name="CaixaDeTexto 12">
            <a:extLst>
              <a:ext uri="{FF2B5EF4-FFF2-40B4-BE49-F238E27FC236}">
                <a16:creationId xmlns:a16="http://schemas.microsoft.com/office/drawing/2014/main" xmlns="" id="{983DFDA8-2B53-027D-DE31-1C6C76539B3B}"/>
              </a:ext>
            </a:extLst>
          </p:cNvPr>
          <p:cNvSpPr txBox="1"/>
          <p:nvPr/>
        </p:nvSpPr>
        <p:spPr>
          <a:xfrm>
            <a:off x="3773117" y="1471447"/>
            <a:ext cx="7163824" cy="1052596"/>
          </a:xfrm>
          <a:prstGeom prst="rect">
            <a:avLst/>
          </a:prstGeom>
          <a:noFill/>
        </p:spPr>
        <p:txBody>
          <a:bodyPr wrap="square" rtlCol="0">
            <a:spAutoFit/>
          </a:bodyPr>
          <a:lstStyle/>
          <a:p>
            <a:pPr>
              <a:lnSpc>
                <a:spcPct val="120000"/>
              </a:lnSpc>
            </a:pP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Três em cada dez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brasileiros declara alguma dívida atrasada no domicílio, seja do próprio respondente ou de outro morador.</a:t>
            </a:r>
          </a:p>
          <a:p>
            <a:pPr>
              <a:lnSpc>
                <a:spcPct val="120000"/>
              </a:lnSpc>
            </a:pPr>
            <a:endPar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Esse resultado indica uma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queda</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(-4pp) em relação à edição anterior.</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0" y="559309"/>
            <a:ext cx="50400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14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INADIMPLÊNCIA</a:t>
            </a:r>
          </a:p>
        </p:txBody>
      </p:sp>
      <p:sp>
        <p:nvSpPr>
          <p:cNvPr id="18" name="CaixaDeTexto 17">
            <a:extLst>
              <a:ext uri="{FF2B5EF4-FFF2-40B4-BE49-F238E27FC236}">
                <a16:creationId xmlns:a16="http://schemas.microsoft.com/office/drawing/2014/main" xmlns="" id="{4E231627-9C46-671E-5ACB-77967A5BFC03}"/>
              </a:ext>
            </a:extLst>
          </p:cNvPr>
          <p:cNvSpPr txBox="1"/>
          <p:nvPr/>
        </p:nvSpPr>
        <p:spPr>
          <a:xfrm>
            <a:off x="2420414" y="371134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4442557" y="412535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10400143" y="277774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698151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2" name="Gráfico 71">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26849051"/>
              </p:ext>
            </p:extLst>
          </p:nvPr>
        </p:nvGraphicFramePr>
        <p:xfrm>
          <a:off x="1019175" y="1991409"/>
          <a:ext cx="10386762"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53" name="Retângulo 5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ESTRESSE FINANCEIRO							RAIO-X DO INVESTIDOR 2025</a:t>
            </a:r>
          </a:p>
        </p:txBody>
      </p:sp>
      <p:sp>
        <p:nvSpPr>
          <p:cNvPr id="55" name="Retângulo 54"/>
          <p:cNvSpPr/>
          <p:nvPr/>
        </p:nvSpPr>
        <p:spPr>
          <a:xfrm>
            <a:off x="881998" y="6474060"/>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ou alguém que mora com você têm atualmente alguma dívida cujo pagamento está atrasado?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67" name="CaixaDeTexto 66">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29</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68" name="CaixaDeTexto 67">
            <a:extLst>
              <a:ext uri="{FF2B5EF4-FFF2-40B4-BE49-F238E27FC236}">
                <a16:creationId xmlns:a16="http://schemas.microsoft.com/office/drawing/2014/main" xmlns="" id="{B03A2D4A-000F-32C9-91F7-9A283DB82E3B}"/>
              </a:ext>
            </a:extLst>
          </p:cNvPr>
          <p:cNvSpPr txBox="1"/>
          <p:nvPr/>
        </p:nvSpPr>
        <p:spPr>
          <a:xfrm>
            <a:off x="2046274" y="1471447"/>
            <a:ext cx="1461782" cy="861774"/>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POSSUIR ALGUMA DÍVIDA ATRASADA</a:t>
            </a:r>
          </a:p>
        </p:txBody>
      </p:sp>
      <p:pic>
        <p:nvPicPr>
          <p:cNvPr id="69" name="Imagem 68">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70" name="CaixaDeTexto 69">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49,3 milhões</a:t>
            </a:r>
            <a:r>
              <a:rPr lang="pt-BR" sz="1100" i="1" spc="100" dirty="0">
                <a:solidFill>
                  <a:prstClr val="black"/>
                </a:solidFill>
                <a:latin typeface="Calibri Light" panose="020F0302020204030204"/>
                <a:ea typeface="ＭＳ Ｐゴシック" charset="-128"/>
              </a:rPr>
              <a:t> de brasileiros.</a:t>
            </a:r>
          </a:p>
        </p:txBody>
      </p:sp>
      <p:sp>
        <p:nvSpPr>
          <p:cNvPr id="13" name="CaixaDeTexto 12">
            <a:extLst>
              <a:ext uri="{FF2B5EF4-FFF2-40B4-BE49-F238E27FC236}">
                <a16:creationId xmlns:a16="http://schemas.microsoft.com/office/drawing/2014/main" xmlns="" id="{983DFDA8-2B53-027D-DE31-1C6C76539B3B}"/>
              </a:ext>
            </a:extLst>
          </p:cNvPr>
          <p:cNvSpPr txBox="1"/>
          <p:nvPr/>
        </p:nvSpPr>
        <p:spPr>
          <a:xfrm>
            <a:off x="3773117" y="1471447"/>
            <a:ext cx="7163824" cy="572464"/>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percentual de entrevistados das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sem dívidas é significativamente maior do que nas demais classes.</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0" y="559309"/>
            <a:ext cx="50400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14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INADIMPLÊNCIA</a:t>
            </a:r>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9895176" y="276163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436408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7124700" y="3603027"/>
            <a:ext cx="4714373"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lang="pt-BR" sz="6600" b="1" kern="0" dirty="0">
                <a:solidFill>
                  <a:schemeClr val="bg1"/>
                </a:solidFill>
                <a:latin typeface="Segoe UI" panose="020B0502040204020203" pitchFamily="34" charset="0"/>
                <a:ea typeface="Franklin Gothic Medium Cond" charset="0"/>
                <a:cs typeface="Segoe UI" panose="020B0502040204020203" pitchFamily="34" charset="0"/>
                <a:sym typeface="Calibri"/>
              </a:rPr>
              <a:t>BETS E</a:t>
            </a:r>
          </a:p>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APOSTAS</a:t>
            </a:r>
            <a:endParaRPr kumimoji="0" lang="pt-BR" sz="2800" b="0" i="0" u="none" strike="noStrike" kern="0" cap="none" spc="0" normalizeH="0" baseline="0" noProof="0" dirty="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3679360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Retângulo 216">
            <a:extLst>
              <a:ext uri="{FF2B5EF4-FFF2-40B4-BE49-F238E27FC236}">
                <a16:creationId xmlns:a16="http://schemas.microsoft.com/office/drawing/2014/main" xmlns="" id="{5A24F7E2-90D9-AC04-FA65-CE4DEEEEA09D}"/>
              </a:ext>
            </a:extLst>
          </p:cNvPr>
          <p:cNvSpPr/>
          <p:nvPr/>
        </p:nvSpPr>
        <p:spPr>
          <a:xfrm>
            <a:off x="0" y="0"/>
            <a:ext cx="12192000" cy="690418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58548"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 name="CaixaDeTexto 4">
            <a:extLst>
              <a:ext uri="{FF2B5EF4-FFF2-40B4-BE49-F238E27FC236}">
                <a16:creationId xmlns:a16="http://schemas.microsoft.com/office/drawing/2014/main" xmlns="" id="{E8970D42-92EF-9185-0BCA-1CF91F2D83E5}"/>
              </a:ext>
            </a:extLst>
          </p:cNvPr>
          <p:cNvSpPr txBox="1"/>
          <p:nvPr/>
        </p:nvSpPr>
        <p:spPr>
          <a:xfrm>
            <a:off x="859572" y="1382392"/>
            <a:ext cx="2374900" cy="361637"/>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POPULAÇÃO</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6" name="Freeform 6">
            <a:extLst>
              <a:ext uri="{FF2B5EF4-FFF2-40B4-BE49-F238E27FC236}">
                <a16:creationId xmlns:a16="http://schemas.microsoft.com/office/drawing/2014/main" xmlns="" id="{2EEB11E8-F548-03F0-C9B2-D17DDDD1E5DF}"/>
              </a:ext>
            </a:extLst>
          </p:cNvPr>
          <p:cNvSpPr>
            <a:spLocks/>
          </p:cNvSpPr>
          <p:nvPr/>
        </p:nvSpPr>
        <p:spPr bwMode="auto">
          <a:xfrm>
            <a:off x="4567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7" name="Freeform 6">
            <a:extLst>
              <a:ext uri="{FF2B5EF4-FFF2-40B4-BE49-F238E27FC236}">
                <a16:creationId xmlns:a16="http://schemas.microsoft.com/office/drawing/2014/main" xmlns="" id="{A015FB11-7F7E-560C-22AB-BC67492282D7}"/>
              </a:ext>
            </a:extLst>
          </p:cNvPr>
          <p:cNvSpPr>
            <a:spLocks/>
          </p:cNvSpPr>
          <p:nvPr/>
        </p:nvSpPr>
        <p:spPr bwMode="auto">
          <a:xfrm>
            <a:off x="62164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8" name="Freeform 6">
            <a:extLst>
              <a:ext uri="{FF2B5EF4-FFF2-40B4-BE49-F238E27FC236}">
                <a16:creationId xmlns:a16="http://schemas.microsoft.com/office/drawing/2014/main" xmlns="" id="{B913D1A2-305C-C34E-0C4A-2075F3696EB2}"/>
              </a:ext>
            </a:extLst>
          </p:cNvPr>
          <p:cNvSpPr>
            <a:spLocks/>
          </p:cNvSpPr>
          <p:nvPr/>
        </p:nvSpPr>
        <p:spPr bwMode="auto">
          <a:xfrm>
            <a:off x="79185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9" name="CaixaDeTexto 8">
            <a:extLst>
              <a:ext uri="{FF2B5EF4-FFF2-40B4-BE49-F238E27FC236}">
                <a16:creationId xmlns:a16="http://schemas.microsoft.com/office/drawing/2014/main" xmlns="" id="{9C038A43-9EDD-B63D-BE39-C9C330A7554A}"/>
              </a:ext>
            </a:extLst>
          </p:cNvPr>
          <p:cNvSpPr txBox="1"/>
          <p:nvPr/>
        </p:nvSpPr>
        <p:spPr>
          <a:xfrm>
            <a:off x="944128"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11" name="CaixaDeTexto 10">
            <a:extLst>
              <a:ext uri="{FF2B5EF4-FFF2-40B4-BE49-F238E27FC236}">
                <a16:creationId xmlns:a16="http://schemas.microsoft.com/office/drawing/2014/main" xmlns="" id="{5B527FCC-87BA-53B5-CF37-7B75BBE8536A}"/>
              </a:ext>
            </a:extLst>
          </p:cNvPr>
          <p:cNvSpPr txBox="1"/>
          <p:nvPr/>
        </p:nvSpPr>
        <p:spPr>
          <a:xfrm>
            <a:off x="941431"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2" name="CaixaDeTexto 11">
            <a:extLst>
              <a:ext uri="{FF2B5EF4-FFF2-40B4-BE49-F238E27FC236}">
                <a16:creationId xmlns:a16="http://schemas.microsoft.com/office/drawing/2014/main" xmlns="" id="{CC834531-0C24-B55A-89C8-8BD81284DA9A}"/>
              </a:ext>
            </a:extLst>
          </p:cNvPr>
          <p:cNvSpPr txBox="1"/>
          <p:nvPr/>
        </p:nvSpPr>
        <p:spPr>
          <a:xfrm>
            <a:off x="3011144"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13" name="CaixaDeTexto 12">
            <a:extLst>
              <a:ext uri="{FF2B5EF4-FFF2-40B4-BE49-F238E27FC236}">
                <a16:creationId xmlns:a16="http://schemas.microsoft.com/office/drawing/2014/main" xmlns="" id="{F44809A1-765A-C5EA-C27D-A8B7CD57E986}"/>
              </a:ext>
            </a:extLst>
          </p:cNvPr>
          <p:cNvSpPr txBox="1"/>
          <p:nvPr/>
        </p:nvSpPr>
        <p:spPr>
          <a:xfrm>
            <a:off x="2108262"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48</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17" name="Agrupar 16">
            <a:extLst>
              <a:ext uri="{FF2B5EF4-FFF2-40B4-BE49-F238E27FC236}">
                <a16:creationId xmlns:a16="http://schemas.microsoft.com/office/drawing/2014/main" xmlns="" id="{99C7AE4D-40AE-FEFC-8BA8-563F8348696C}"/>
              </a:ext>
            </a:extLst>
          </p:cNvPr>
          <p:cNvGrpSpPr/>
          <p:nvPr/>
        </p:nvGrpSpPr>
        <p:grpSpPr>
          <a:xfrm>
            <a:off x="2673186" y="1815094"/>
            <a:ext cx="411483" cy="436566"/>
            <a:chOff x="6314665" y="3061128"/>
            <a:chExt cx="751673" cy="797492"/>
          </a:xfrm>
        </p:grpSpPr>
        <p:sp>
          <p:nvSpPr>
            <p:cNvPr id="14"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1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18" name="Imagem 1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3127" y="2577015"/>
            <a:ext cx="625153" cy="674184"/>
          </a:xfrm>
          <a:prstGeom prst="rect">
            <a:avLst/>
          </a:prstGeom>
        </p:spPr>
      </p:pic>
      <p:sp>
        <p:nvSpPr>
          <p:cNvPr id="19" name="CaixaDeTexto 18">
            <a:extLst>
              <a:ext uri="{FF2B5EF4-FFF2-40B4-BE49-F238E27FC236}">
                <a16:creationId xmlns:a16="http://schemas.microsoft.com/office/drawing/2014/main" xmlns="" id="{3A87136F-6F87-C2E6-BF71-1D0EF47E419B}"/>
              </a:ext>
            </a:extLst>
          </p:cNvPr>
          <p:cNvSpPr txBox="1"/>
          <p:nvPr/>
        </p:nvSpPr>
        <p:spPr>
          <a:xfrm>
            <a:off x="984081"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21" name="CaixaDeTexto 20">
            <a:extLst>
              <a:ext uri="{FF2B5EF4-FFF2-40B4-BE49-F238E27FC236}">
                <a16:creationId xmlns:a16="http://schemas.microsoft.com/office/drawing/2014/main" xmlns="" id="{63271B90-C994-1E0F-5B00-F6FA1D9F9EF9}"/>
              </a:ext>
            </a:extLst>
          </p:cNvPr>
          <p:cNvSpPr txBox="1"/>
          <p:nvPr/>
        </p:nvSpPr>
        <p:spPr>
          <a:xfrm>
            <a:off x="1614216"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3" name="CaixaDeTexto 22">
            <a:extLst>
              <a:ext uri="{FF2B5EF4-FFF2-40B4-BE49-F238E27FC236}">
                <a16:creationId xmlns:a16="http://schemas.microsoft.com/office/drawing/2014/main" xmlns="" id="{23E271DC-A1C1-AA3C-656C-2A70727D3CB2}"/>
              </a:ext>
            </a:extLst>
          </p:cNvPr>
          <p:cNvSpPr txBox="1"/>
          <p:nvPr/>
        </p:nvSpPr>
        <p:spPr>
          <a:xfrm>
            <a:off x="843099"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33%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28" name="CaixaDeTexto 27">
            <a:extLst>
              <a:ext uri="{FF2B5EF4-FFF2-40B4-BE49-F238E27FC236}">
                <a16:creationId xmlns:a16="http://schemas.microsoft.com/office/drawing/2014/main" xmlns="" id="{FA1A6A4D-6A64-CA50-32BB-70DA2E00998F}"/>
              </a:ext>
            </a:extLst>
          </p:cNvPr>
          <p:cNvSpPr txBox="1"/>
          <p:nvPr/>
        </p:nvSpPr>
        <p:spPr>
          <a:xfrm>
            <a:off x="719466"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0" name="Retângulo: Cantos Arredondados 29">
            <a:extLst>
              <a:ext uri="{FF2B5EF4-FFF2-40B4-BE49-F238E27FC236}">
                <a16:creationId xmlns:a16="http://schemas.microsoft.com/office/drawing/2014/main" xmlns="" id="{63795047-EB1D-5EE8-4791-928FEA91073E}"/>
              </a:ext>
            </a:extLst>
          </p:cNvPr>
          <p:cNvSpPr/>
          <p:nvPr/>
        </p:nvSpPr>
        <p:spPr>
          <a:xfrm>
            <a:off x="1276017"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 name="CaixaDeTexto 32">
            <a:extLst>
              <a:ext uri="{FF2B5EF4-FFF2-40B4-BE49-F238E27FC236}">
                <a16:creationId xmlns:a16="http://schemas.microsoft.com/office/drawing/2014/main" xmlns="" id="{6451E789-F787-7C48-330A-3AA8C5006B5F}"/>
              </a:ext>
            </a:extLst>
          </p:cNvPr>
          <p:cNvSpPr txBox="1"/>
          <p:nvPr/>
        </p:nvSpPr>
        <p:spPr>
          <a:xfrm>
            <a:off x="1770954"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5" name="Retângulo: Cantos Arredondados 34">
            <a:extLst>
              <a:ext uri="{FF2B5EF4-FFF2-40B4-BE49-F238E27FC236}">
                <a16:creationId xmlns:a16="http://schemas.microsoft.com/office/drawing/2014/main" xmlns="" id="{0EE5ADFF-EB04-E728-86C9-88A265F05E81}"/>
              </a:ext>
            </a:extLst>
          </p:cNvPr>
          <p:cNvSpPr/>
          <p:nvPr/>
        </p:nvSpPr>
        <p:spPr>
          <a:xfrm>
            <a:off x="211544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7" name="Forma Livre: Forma 36">
            <a:extLst>
              <a:ext uri="{FF2B5EF4-FFF2-40B4-BE49-F238E27FC236}">
                <a16:creationId xmlns:a16="http://schemas.microsoft.com/office/drawing/2014/main" xmlns="" id="{0D37D29F-F335-BF03-61C2-A26BF9508D95}"/>
              </a:ext>
            </a:extLst>
          </p:cNvPr>
          <p:cNvSpPr/>
          <p:nvPr/>
        </p:nvSpPr>
        <p:spPr>
          <a:xfrm>
            <a:off x="353521"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8" name="CaixaDeTexto 37">
            <a:extLst>
              <a:ext uri="{FF2B5EF4-FFF2-40B4-BE49-F238E27FC236}">
                <a16:creationId xmlns:a16="http://schemas.microsoft.com/office/drawing/2014/main" xmlns="" id="{EA2F832D-1025-6862-DC18-E4EE231DC983}"/>
              </a:ext>
            </a:extLst>
          </p:cNvPr>
          <p:cNvSpPr txBox="1"/>
          <p:nvPr/>
        </p:nvSpPr>
        <p:spPr>
          <a:xfrm>
            <a:off x="2562366"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0" name="Retângulo: Cantos Arredondados 39">
            <a:extLst>
              <a:ext uri="{FF2B5EF4-FFF2-40B4-BE49-F238E27FC236}">
                <a16:creationId xmlns:a16="http://schemas.microsoft.com/office/drawing/2014/main" xmlns="" id="{6F10AF27-FBD5-83E1-4BC3-990778147219}"/>
              </a:ext>
            </a:extLst>
          </p:cNvPr>
          <p:cNvSpPr/>
          <p:nvPr/>
        </p:nvSpPr>
        <p:spPr>
          <a:xfrm>
            <a:off x="3109114"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2" name="Imagem 41">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270057" y="4263856"/>
            <a:ext cx="471706" cy="471706"/>
          </a:xfrm>
          <a:prstGeom prst="rect">
            <a:avLst/>
          </a:prstGeom>
        </p:spPr>
      </p:pic>
      <p:sp>
        <p:nvSpPr>
          <p:cNvPr id="43" name="CaixaDeTexto 42">
            <a:extLst>
              <a:ext uri="{FF2B5EF4-FFF2-40B4-BE49-F238E27FC236}">
                <a16:creationId xmlns:a16="http://schemas.microsoft.com/office/drawing/2014/main" xmlns="" id="{12DED984-C333-C89E-3158-291D3352D8C5}"/>
              </a:ext>
            </a:extLst>
          </p:cNvPr>
          <p:cNvSpPr txBox="1"/>
          <p:nvPr/>
        </p:nvSpPr>
        <p:spPr>
          <a:xfrm>
            <a:off x="888831"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69</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4" name="CaixaDeTexto 43">
            <a:extLst>
              <a:ext uri="{FF2B5EF4-FFF2-40B4-BE49-F238E27FC236}">
                <a16:creationId xmlns:a16="http://schemas.microsoft.com/office/drawing/2014/main" xmlns="" id="{6B2744F3-FA4C-DB49-107D-B225825F1206}"/>
              </a:ext>
            </a:extLst>
          </p:cNvPr>
          <p:cNvSpPr txBox="1"/>
          <p:nvPr/>
        </p:nvSpPr>
        <p:spPr>
          <a:xfrm>
            <a:off x="1547541"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6" name="Imagem 45">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3127" y="5076469"/>
            <a:ext cx="726732" cy="517637"/>
          </a:xfrm>
          <a:prstGeom prst="rect">
            <a:avLst/>
          </a:prstGeom>
        </p:spPr>
      </p:pic>
      <p:sp>
        <p:nvSpPr>
          <p:cNvPr id="47" name="CaixaDeTexto 46">
            <a:extLst>
              <a:ext uri="{FF2B5EF4-FFF2-40B4-BE49-F238E27FC236}">
                <a16:creationId xmlns:a16="http://schemas.microsoft.com/office/drawing/2014/main" xmlns="" id="{D06E580D-636E-CD43-DF07-29BE8CEF9D30}"/>
              </a:ext>
            </a:extLst>
          </p:cNvPr>
          <p:cNvSpPr txBox="1"/>
          <p:nvPr/>
        </p:nvSpPr>
        <p:spPr>
          <a:xfrm>
            <a:off x="778897" y="5101967"/>
            <a:ext cx="965329"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44</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8" name="Agrupar 6">
            <a:extLst>
              <a:ext uri="{FF2B5EF4-FFF2-40B4-BE49-F238E27FC236}">
                <a16:creationId xmlns:a16="http://schemas.microsoft.com/office/drawing/2014/main" xmlns="" id="{4E6A96CD-F4C6-9E0E-FD4A-B4C9A06CB735}"/>
              </a:ext>
            </a:extLst>
          </p:cNvPr>
          <p:cNvGrpSpPr/>
          <p:nvPr/>
        </p:nvGrpSpPr>
        <p:grpSpPr>
          <a:xfrm>
            <a:off x="1575658"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9" name="Group 353">
              <a:extLst>
                <a:ext uri="{FF2B5EF4-FFF2-40B4-BE49-F238E27FC236}">
                  <a16:creationId xmlns:a16="http://schemas.microsoft.com/office/drawing/2014/main" xmlns="" id="{1CF0E20A-B054-6A42-CD2A-5FEFDF22C5E8}"/>
                </a:ext>
              </a:extLst>
            </p:cNvPr>
            <p:cNvGrpSpPr>
              <a:grpSpLocks/>
            </p:cNvGrpSpPr>
            <p:nvPr/>
          </p:nvGrpSpPr>
          <p:grpSpPr bwMode="auto">
            <a:xfrm rot="114775">
              <a:off x="3481085" y="4779513"/>
              <a:ext cx="757344" cy="661165"/>
              <a:chOff x="2455" y="3600"/>
              <a:chExt cx="808" cy="718"/>
            </a:xfrm>
            <a:grpFill/>
          </p:grpSpPr>
          <p:sp>
            <p:nvSpPr>
              <p:cNvPr id="151" name="Freeform 354">
                <a:extLst>
                  <a:ext uri="{FF2B5EF4-FFF2-40B4-BE49-F238E27FC236}">
                    <a16:creationId xmlns:a16="http://schemas.microsoft.com/office/drawing/2014/main" xmlns="" id="{56AF4E38-6488-0B82-C6BD-F257EE97B330}"/>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152" name="Group 355">
                <a:extLst>
                  <a:ext uri="{FF2B5EF4-FFF2-40B4-BE49-F238E27FC236}">
                    <a16:creationId xmlns:a16="http://schemas.microsoft.com/office/drawing/2014/main" xmlns="" id="{271CC60C-7776-D20B-78C2-2965D87885E5}"/>
                  </a:ext>
                </a:extLst>
              </p:cNvPr>
              <p:cNvGrpSpPr>
                <a:grpSpLocks/>
              </p:cNvGrpSpPr>
              <p:nvPr/>
            </p:nvGrpSpPr>
            <p:grpSpPr bwMode="auto">
              <a:xfrm>
                <a:off x="2896" y="4189"/>
                <a:ext cx="58" cy="63"/>
                <a:chOff x="2896" y="4189"/>
                <a:chExt cx="58" cy="63"/>
              </a:xfrm>
              <a:grpFill/>
            </p:grpSpPr>
            <p:sp>
              <p:nvSpPr>
                <p:cNvPr id="153" name="Freeform 356">
                  <a:extLst>
                    <a:ext uri="{FF2B5EF4-FFF2-40B4-BE49-F238E27FC236}">
                      <a16:creationId xmlns:a16="http://schemas.microsoft.com/office/drawing/2014/main" xmlns="" id="{CDDF452D-F7A1-EFD1-59FF-01D7DEFA46CC}"/>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54" name="Freeform 357">
                  <a:extLst>
                    <a:ext uri="{FF2B5EF4-FFF2-40B4-BE49-F238E27FC236}">
                      <a16:creationId xmlns:a16="http://schemas.microsoft.com/office/drawing/2014/main" xmlns="" id="{EB91A9F5-F3FE-6575-CB92-7F29794A252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0" name="Freeform 358">
              <a:extLst>
                <a:ext uri="{FF2B5EF4-FFF2-40B4-BE49-F238E27FC236}">
                  <a16:creationId xmlns:a16="http://schemas.microsoft.com/office/drawing/2014/main" xmlns="" id="{79C31952-6BC3-E063-D617-A5F9B560176C}"/>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 name="Freeform 359">
              <a:extLst>
                <a:ext uri="{FF2B5EF4-FFF2-40B4-BE49-F238E27FC236}">
                  <a16:creationId xmlns:a16="http://schemas.microsoft.com/office/drawing/2014/main" xmlns="" id="{B92F9666-0996-307A-74FA-4A93AE149D2F}"/>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2" name="Freeform 360">
              <a:extLst>
                <a:ext uri="{FF2B5EF4-FFF2-40B4-BE49-F238E27FC236}">
                  <a16:creationId xmlns:a16="http://schemas.microsoft.com/office/drawing/2014/main" xmlns="" id="{4E5B89B9-3B91-CE46-291E-3B7D2054CCF3}"/>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 name="Freeform 363">
              <a:extLst>
                <a:ext uri="{FF2B5EF4-FFF2-40B4-BE49-F238E27FC236}">
                  <a16:creationId xmlns:a16="http://schemas.microsoft.com/office/drawing/2014/main" xmlns="" id="{C55B62F5-45B2-C2F6-37D1-80654D14AF03}"/>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 name="Freeform 364">
              <a:extLst>
                <a:ext uri="{FF2B5EF4-FFF2-40B4-BE49-F238E27FC236}">
                  <a16:creationId xmlns:a16="http://schemas.microsoft.com/office/drawing/2014/main" xmlns="" id="{8FB06473-D136-C349-724D-C44BDC9B410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 name="Freeform 365">
              <a:extLst>
                <a:ext uri="{FF2B5EF4-FFF2-40B4-BE49-F238E27FC236}">
                  <a16:creationId xmlns:a16="http://schemas.microsoft.com/office/drawing/2014/main" xmlns="" id="{893033C0-B313-3462-E7D0-7082E0553F5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 name="Freeform 366">
              <a:extLst>
                <a:ext uri="{FF2B5EF4-FFF2-40B4-BE49-F238E27FC236}">
                  <a16:creationId xmlns:a16="http://schemas.microsoft.com/office/drawing/2014/main" xmlns="" id="{363680FE-5992-C966-E570-DE5A2B82BC81}"/>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7" name="Freeform 367">
              <a:extLst>
                <a:ext uri="{FF2B5EF4-FFF2-40B4-BE49-F238E27FC236}">
                  <a16:creationId xmlns:a16="http://schemas.microsoft.com/office/drawing/2014/main" xmlns="" id="{FF4C6438-B49B-44CC-FFC5-EEEED8BC2F65}"/>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8" name="Freeform 368">
              <a:extLst>
                <a:ext uri="{FF2B5EF4-FFF2-40B4-BE49-F238E27FC236}">
                  <a16:creationId xmlns:a16="http://schemas.microsoft.com/office/drawing/2014/main" xmlns="" id="{EE9A3619-1453-BCE7-212A-7D37F9C0FA3E}"/>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 name="Freeform 369">
              <a:extLst>
                <a:ext uri="{FF2B5EF4-FFF2-40B4-BE49-F238E27FC236}">
                  <a16:creationId xmlns:a16="http://schemas.microsoft.com/office/drawing/2014/main" xmlns="" id="{B00873A3-C4AA-20B5-DD4E-21C94DC68B34}"/>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 name="Freeform 370">
              <a:extLst>
                <a:ext uri="{FF2B5EF4-FFF2-40B4-BE49-F238E27FC236}">
                  <a16:creationId xmlns:a16="http://schemas.microsoft.com/office/drawing/2014/main" xmlns="" id="{0043A3CF-C811-651B-C548-3DF9BF533CA2}"/>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 name="Freeform 371">
              <a:extLst>
                <a:ext uri="{FF2B5EF4-FFF2-40B4-BE49-F238E27FC236}">
                  <a16:creationId xmlns:a16="http://schemas.microsoft.com/office/drawing/2014/main" xmlns="" id="{17ABF10A-B7C3-928C-2651-65AA4898EE44}"/>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 name="Freeform 372">
              <a:extLst>
                <a:ext uri="{FF2B5EF4-FFF2-40B4-BE49-F238E27FC236}">
                  <a16:creationId xmlns:a16="http://schemas.microsoft.com/office/drawing/2014/main" xmlns="" id="{9A76FDD3-1AA2-0835-C9EC-3669800189D4}"/>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 name="Freeform 373">
              <a:extLst>
                <a:ext uri="{FF2B5EF4-FFF2-40B4-BE49-F238E27FC236}">
                  <a16:creationId xmlns:a16="http://schemas.microsoft.com/office/drawing/2014/main" xmlns="" id="{BC2B3E7E-96FB-1C8D-3D04-3CD9C2F14BEB}"/>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28" name="Freeform 374">
              <a:extLst>
                <a:ext uri="{FF2B5EF4-FFF2-40B4-BE49-F238E27FC236}">
                  <a16:creationId xmlns:a16="http://schemas.microsoft.com/office/drawing/2014/main" xmlns="" id="{80AD8FEF-D1E3-EC51-93B5-257FC6EBDF7E}"/>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129" name="Freeform 375">
              <a:extLst>
                <a:ext uri="{FF2B5EF4-FFF2-40B4-BE49-F238E27FC236}">
                  <a16:creationId xmlns:a16="http://schemas.microsoft.com/office/drawing/2014/main" xmlns="" id="{5C0BD3CD-AC02-4512-1C71-7E6273C5411D}"/>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0" name="Freeform 376">
              <a:extLst>
                <a:ext uri="{FF2B5EF4-FFF2-40B4-BE49-F238E27FC236}">
                  <a16:creationId xmlns:a16="http://schemas.microsoft.com/office/drawing/2014/main" xmlns="" id="{B077249B-E046-D9F2-5A3A-273BB38899E9}"/>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1" name="Freeform 377">
              <a:extLst>
                <a:ext uri="{FF2B5EF4-FFF2-40B4-BE49-F238E27FC236}">
                  <a16:creationId xmlns:a16="http://schemas.microsoft.com/office/drawing/2014/main" xmlns="" id="{5F4672A3-FD98-90D8-192B-7DF782FEE4EE}"/>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2" name="Freeform 378">
              <a:extLst>
                <a:ext uri="{FF2B5EF4-FFF2-40B4-BE49-F238E27FC236}">
                  <a16:creationId xmlns:a16="http://schemas.microsoft.com/office/drawing/2014/main" xmlns="" id="{46500FF3-CE7E-075D-65D4-174688C274C9}"/>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3" name="Freeform 379">
              <a:extLst>
                <a:ext uri="{FF2B5EF4-FFF2-40B4-BE49-F238E27FC236}">
                  <a16:creationId xmlns:a16="http://schemas.microsoft.com/office/drawing/2014/main" xmlns="" id="{F822A226-12BA-5833-D8E5-B62F5E50DD89}"/>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134" name="Freeform 380">
              <a:extLst>
                <a:ext uri="{FF2B5EF4-FFF2-40B4-BE49-F238E27FC236}">
                  <a16:creationId xmlns:a16="http://schemas.microsoft.com/office/drawing/2014/main" xmlns="" id="{ED739061-CDC0-C9B7-6BD9-6D046298DD25}"/>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9" name="Freeform 381">
              <a:extLst>
                <a:ext uri="{FF2B5EF4-FFF2-40B4-BE49-F238E27FC236}">
                  <a16:creationId xmlns:a16="http://schemas.microsoft.com/office/drawing/2014/main" xmlns="" id="{9B1E96B1-BF41-AE50-2168-557A93CDC1D8}"/>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0" name="Freeform 383">
              <a:extLst>
                <a:ext uri="{FF2B5EF4-FFF2-40B4-BE49-F238E27FC236}">
                  <a16:creationId xmlns:a16="http://schemas.microsoft.com/office/drawing/2014/main" xmlns="" id="{4B148D62-B555-0147-DA1B-D0B00F5CF48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3" name="Freeform 384">
              <a:extLst>
                <a:ext uri="{FF2B5EF4-FFF2-40B4-BE49-F238E27FC236}">
                  <a16:creationId xmlns:a16="http://schemas.microsoft.com/office/drawing/2014/main" xmlns="" id="{F83FDB0C-DD5C-91EB-F2DC-A44E9AA15457}"/>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150" name="Freeform 385">
              <a:extLst>
                <a:ext uri="{FF2B5EF4-FFF2-40B4-BE49-F238E27FC236}">
                  <a16:creationId xmlns:a16="http://schemas.microsoft.com/office/drawing/2014/main" xmlns="" id="{531C87FE-52C2-03E0-11F1-20D44EFFD9C4}"/>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155" name="CaixaDeTexto 154">
            <a:extLst>
              <a:ext uri="{FF2B5EF4-FFF2-40B4-BE49-F238E27FC236}">
                <a16:creationId xmlns:a16="http://schemas.microsoft.com/office/drawing/2014/main" xmlns="" id="{02629092-DFBA-C121-A443-558923698FA1}"/>
              </a:ext>
            </a:extLst>
          </p:cNvPr>
          <p:cNvSpPr txBox="1"/>
          <p:nvPr/>
        </p:nvSpPr>
        <p:spPr>
          <a:xfrm>
            <a:off x="2444240"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56" name="CaixaDeTexto 155">
            <a:extLst>
              <a:ext uri="{FF2B5EF4-FFF2-40B4-BE49-F238E27FC236}">
                <a16:creationId xmlns:a16="http://schemas.microsoft.com/office/drawing/2014/main" xmlns="" id="{29D40A6F-2FD8-F8CB-210E-C29E242AD6DE}"/>
              </a:ext>
            </a:extLst>
          </p:cNvPr>
          <p:cNvSpPr txBox="1"/>
          <p:nvPr/>
        </p:nvSpPr>
        <p:spPr>
          <a:xfrm>
            <a:off x="2470024"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157" name="CaixaDeTexto 156">
            <a:extLst>
              <a:ext uri="{FF2B5EF4-FFF2-40B4-BE49-F238E27FC236}">
                <a16:creationId xmlns:a16="http://schemas.microsoft.com/office/drawing/2014/main" xmlns="" id="{1437D0F9-7C64-CB9A-20F7-F734EB1566BB}"/>
              </a:ext>
            </a:extLst>
          </p:cNvPr>
          <p:cNvSpPr txBox="1"/>
          <p:nvPr/>
        </p:nvSpPr>
        <p:spPr>
          <a:xfrm>
            <a:off x="3095267"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40" name="Retângulo: Cantos Arredondados 439">
            <a:extLst>
              <a:ext uri="{FF2B5EF4-FFF2-40B4-BE49-F238E27FC236}">
                <a16:creationId xmlns:a16="http://schemas.microsoft.com/office/drawing/2014/main" xmlns="" id="{E6AADB19-802E-9060-2917-002A18EEB651}"/>
              </a:ext>
            </a:extLst>
          </p:cNvPr>
          <p:cNvSpPr/>
          <p:nvPr/>
        </p:nvSpPr>
        <p:spPr>
          <a:xfrm>
            <a:off x="4213954"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441" name="CaixaDeTexto 440">
            <a:extLst>
              <a:ext uri="{FF2B5EF4-FFF2-40B4-BE49-F238E27FC236}">
                <a16:creationId xmlns:a16="http://schemas.microsoft.com/office/drawing/2014/main" xmlns="" id="{EE140CDD-2BAF-360E-79FD-13FCE84D61FC}"/>
              </a:ext>
            </a:extLst>
          </p:cNvPr>
          <p:cNvSpPr txBox="1"/>
          <p:nvPr/>
        </p:nvSpPr>
        <p:spPr>
          <a:xfrm>
            <a:off x="4914978" y="1382392"/>
            <a:ext cx="237490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APOSTADOR (17%)</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442" name="Freeform 6">
            <a:extLst>
              <a:ext uri="{FF2B5EF4-FFF2-40B4-BE49-F238E27FC236}">
                <a16:creationId xmlns:a16="http://schemas.microsoft.com/office/drawing/2014/main" xmlns="" id="{EDDB4749-4F3F-D296-D8FE-A32E72F0A79E}"/>
              </a:ext>
            </a:extLst>
          </p:cNvPr>
          <p:cNvSpPr>
            <a:spLocks/>
          </p:cNvSpPr>
          <p:nvPr/>
        </p:nvSpPr>
        <p:spPr bwMode="auto">
          <a:xfrm>
            <a:off x="4512196"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3" name="Freeform 6">
            <a:extLst>
              <a:ext uri="{FF2B5EF4-FFF2-40B4-BE49-F238E27FC236}">
                <a16:creationId xmlns:a16="http://schemas.microsoft.com/office/drawing/2014/main" xmlns="" id="{610F6A67-384E-E883-3DE8-6B566E4ABB02}"/>
              </a:ext>
            </a:extLst>
          </p:cNvPr>
          <p:cNvSpPr>
            <a:spLocks/>
          </p:cNvSpPr>
          <p:nvPr/>
        </p:nvSpPr>
        <p:spPr bwMode="auto">
          <a:xfrm>
            <a:off x="467705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4" name="Freeform 6">
            <a:extLst>
              <a:ext uri="{FF2B5EF4-FFF2-40B4-BE49-F238E27FC236}">
                <a16:creationId xmlns:a16="http://schemas.microsoft.com/office/drawing/2014/main" xmlns="" id="{44B31EE4-074E-C471-8A54-CF5BDF99A040}"/>
              </a:ext>
            </a:extLst>
          </p:cNvPr>
          <p:cNvSpPr>
            <a:spLocks/>
          </p:cNvSpPr>
          <p:nvPr/>
        </p:nvSpPr>
        <p:spPr bwMode="auto">
          <a:xfrm>
            <a:off x="484726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5" name="CaixaDeTexto 444">
            <a:extLst>
              <a:ext uri="{FF2B5EF4-FFF2-40B4-BE49-F238E27FC236}">
                <a16:creationId xmlns:a16="http://schemas.microsoft.com/office/drawing/2014/main" xmlns="" id="{2B624957-49E0-6C6F-0BFF-F0C30A514EF6}"/>
              </a:ext>
            </a:extLst>
          </p:cNvPr>
          <p:cNvSpPr txBox="1"/>
          <p:nvPr/>
        </p:nvSpPr>
        <p:spPr>
          <a:xfrm>
            <a:off x="4999534"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1.023</a:t>
            </a:r>
          </a:p>
        </p:txBody>
      </p:sp>
      <p:sp>
        <p:nvSpPr>
          <p:cNvPr id="446" name="CaixaDeTexto 445">
            <a:extLst>
              <a:ext uri="{FF2B5EF4-FFF2-40B4-BE49-F238E27FC236}">
                <a16:creationId xmlns:a16="http://schemas.microsoft.com/office/drawing/2014/main" xmlns="" id="{0EA9EE52-5A0E-B5A9-06E4-CFD7CF58D78F}"/>
              </a:ext>
            </a:extLst>
          </p:cNvPr>
          <p:cNvSpPr txBox="1"/>
          <p:nvPr/>
        </p:nvSpPr>
        <p:spPr>
          <a:xfrm>
            <a:off x="4996837"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447" name="CaixaDeTexto 446">
            <a:extLst>
              <a:ext uri="{FF2B5EF4-FFF2-40B4-BE49-F238E27FC236}">
                <a16:creationId xmlns:a16="http://schemas.microsoft.com/office/drawing/2014/main" xmlns="" id="{E9A10609-A4E6-BEAF-3D92-0822B55ACBCF}"/>
              </a:ext>
            </a:extLst>
          </p:cNvPr>
          <p:cNvSpPr txBox="1"/>
          <p:nvPr/>
        </p:nvSpPr>
        <p:spPr>
          <a:xfrm>
            <a:off x="7066550"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34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448" name="CaixaDeTexto 447">
            <a:extLst>
              <a:ext uri="{FF2B5EF4-FFF2-40B4-BE49-F238E27FC236}">
                <a16:creationId xmlns:a16="http://schemas.microsoft.com/office/drawing/2014/main" xmlns="" id="{0F758459-A5B6-1AA1-867B-60C278EF652D}"/>
              </a:ext>
            </a:extLst>
          </p:cNvPr>
          <p:cNvSpPr txBox="1"/>
          <p:nvPr/>
        </p:nvSpPr>
        <p:spPr>
          <a:xfrm>
            <a:off x="6163668"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66</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449" name="Agrupar 448">
            <a:extLst>
              <a:ext uri="{FF2B5EF4-FFF2-40B4-BE49-F238E27FC236}">
                <a16:creationId xmlns:a16="http://schemas.microsoft.com/office/drawing/2014/main" xmlns="" id="{1511049B-AC35-C4D6-F143-677357B60C3B}"/>
              </a:ext>
            </a:extLst>
          </p:cNvPr>
          <p:cNvGrpSpPr/>
          <p:nvPr/>
        </p:nvGrpSpPr>
        <p:grpSpPr>
          <a:xfrm>
            <a:off x="6728592" y="1815094"/>
            <a:ext cx="411483" cy="436566"/>
            <a:chOff x="6314665" y="3061128"/>
            <a:chExt cx="751673" cy="797492"/>
          </a:xfrm>
        </p:grpSpPr>
        <p:sp>
          <p:nvSpPr>
            <p:cNvPr id="450" name="Freeform 39">
              <a:extLst>
                <a:ext uri="{FF2B5EF4-FFF2-40B4-BE49-F238E27FC236}">
                  <a16:creationId xmlns:a16="http://schemas.microsoft.com/office/drawing/2014/main" xmlns="" id="{AAE3511F-671F-4209-EE7E-FF6A18B15ABC}"/>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451" name="Freeform 6">
              <a:extLst>
                <a:ext uri="{FF2B5EF4-FFF2-40B4-BE49-F238E27FC236}">
                  <a16:creationId xmlns:a16="http://schemas.microsoft.com/office/drawing/2014/main" xmlns="" id="{D72E6B93-86CA-F53B-6895-06BBFEA071EB}"/>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452" name="Imagem 451">
            <a:extLst>
              <a:ext uri="{FF2B5EF4-FFF2-40B4-BE49-F238E27FC236}">
                <a16:creationId xmlns:a16="http://schemas.microsoft.com/office/drawing/2014/main" xmlns="" id="{2BEB7717-538F-75DC-73F9-7E6A413DB47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8533" y="2577015"/>
            <a:ext cx="625153" cy="674184"/>
          </a:xfrm>
          <a:prstGeom prst="rect">
            <a:avLst/>
          </a:prstGeom>
        </p:spPr>
      </p:pic>
      <p:sp>
        <p:nvSpPr>
          <p:cNvPr id="453" name="CaixaDeTexto 452">
            <a:extLst>
              <a:ext uri="{FF2B5EF4-FFF2-40B4-BE49-F238E27FC236}">
                <a16:creationId xmlns:a16="http://schemas.microsoft.com/office/drawing/2014/main" xmlns="" id="{2EDEC52D-538C-B5D3-FC35-DDE028C9CDF3}"/>
              </a:ext>
            </a:extLst>
          </p:cNvPr>
          <p:cNvSpPr txBox="1"/>
          <p:nvPr/>
        </p:nvSpPr>
        <p:spPr>
          <a:xfrm>
            <a:off x="5039487"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57</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54" name="CaixaDeTexto 453">
            <a:extLst>
              <a:ext uri="{FF2B5EF4-FFF2-40B4-BE49-F238E27FC236}">
                <a16:creationId xmlns:a16="http://schemas.microsoft.com/office/drawing/2014/main" xmlns="" id="{526FDB12-914E-15A3-C3B6-CFDC64C16A92}"/>
              </a:ext>
            </a:extLst>
          </p:cNvPr>
          <p:cNvSpPr txBox="1"/>
          <p:nvPr/>
        </p:nvSpPr>
        <p:spPr>
          <a:xfrm>
            <a:off x="5669622"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455" name="CaixaDeTexto 454">
            <a:extLst>
              <a:ext uri="{FF2B5EF4-FFF2-40B4-BE49-F238E27FC236}">
                <a16:creationId xmlns:a16="http://schemas.microsoft.com/office/drawing/2014/main" xmlns="" id="{E4D31870-A17E-A00B-B4A9-82E5AE8277F3}"/>
              </a:ext>
            </a:extLst>
          </p:cNvPr>
          <p:cNvSpPr txBox="1"/>
          <p:nvPr/>
        </p:nvSpPr>
        <p:spPr>
          <a:xfrm>
            <a:off x="4898505"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21%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p:txBody>
      </p:sp>
      <p:sp>
        <p:nvSpPr>
          <p:cNvPr id="456" name="CaixaDeTexto 455">
            <a:extLst>
              <a:ext uri="{FF2B5EF4-FFF2-40B4-BE49-F238E27FC236}">
                <a16:creationId xmlns:a16="http://schemas.microsoft.com/office/drawing/2014/main" xmlns="" id="{A7B045BA-A026-6B58-5F45-FDFE949635F1}"/>
              </a:ext>
            </a:extLst>
          </p:cNvPr>
          <p:cNvSpPr txBox="1"/>
          <p:nvPr/>
        </p:nvSpPr>
        <p:spPr>
          <a:xfrm>
            <a:off x="4774872"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458" name="Retângulo: Cantos Arredondados 457">
            <a:extLst>
              <a:ext uri="{FF2B5EF4-FFF2-40B4-BE49-F238E27FC236}">
                <a16:creationId xmlns:a16="http://schemas.microsoft.com/office/drawing/2014/main" xmlns="" id="{23B2E960-746C-BA97-B8E0-66F43B8C10CA}"/>
              </a:ext>
            </a:extLst>
          </p:cNvPr>
          <p:cNvSpPr/>
          <p:nvPr/>
        </p:nvSpPr>
        <p:spPr>
          <a:xfrm>
            <a:off x="533142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0" name="CaixaDeTexto 459">
            <a:extLst>
              <a:ext uri="{FF2B5EF4-FFF2-40B4-BE49-F238E27FC236}">
                <a16:creationId xmlns:a16="http://schemas.microsoft.com/office/drawing/2014/main" xmlns="" id="{69A197AF-1BB5-C73E-71C9-F02B7A7CAE08}"/>
              </a:ext>
            </a:extLst>
          </p:cNvPr>
          <p:cNvSpPr txBox="1"/>
          <p:nvPr/>
        </p:nvSpPr>
        <p:spPr>
          <a:xfrm>
            <a:off x="5826360"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462" name="Retângulo: Cantos Arredondados 461">
            <a:extLst>
              <a:ext uri="{FF2B5EF4-FFF2-40B4-BE49-F238E27FC236}">
                <a16:creationId xmlns:a16="http://schemas.microsoft.com/office/drawing/2014/main" xmlns="" id="{22DC4BA0-4FB8-97AB-8AC0-4228D5F8949F}"/>
              </a:ext>
            </a:extLst>
          </p:cNvPr>
          <p:cNvSpPr/>
          <p:nvPr/>
        </p:nvSpPr>
        <p:spPr>
          <a:xfrm>
            <a:off x="617084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4" name="Forma Livre: Forma 463">
            <a:extLst>
              <a:ext uri="{FF2B5EF4-FFF2-40B4-BE49-F238E27FC236}">
                <a16:creationId xmlns:a16="http://schemas.microsoft.com/office/drawing/2014/main" xmlns="" id="{17DB1BA7-6259-8D9A-9199-98753042C649}"/>
              </a:ext>
            </a:extLst>
          </p:cNvPr>
          <p:cNvSpPr/>
          <p:nvPr/>
        </p:nvSpPr>
        <p:spPr>
          <a:xfrm>
            <a:off x="4408927"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465" name="CaixaDeTexto 464">
            <a:extLst>
              <a:ext uri="{FF2B5EF4-FFF2-40B4-BE49-F238E27FC236}">
                <a16:creationId xmlns:a16="http://schemas.microsoft.com/office/drawing/2014/main" xmlns="" id="{76C9273D-46D5-F53C-4F2E-77A529458721}"/>
              </a:ext>
            </a:extLst>
          </p:cNvPr>
          <p:cNvSpPr txBox="1"/>
          <p:nvPr/>
        </p:nvSpPr>
        <p:spPr>
          <a:xfrm>
            <a:off x="6617772"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67" name="Retângulo: Cantos Arredondados 466">
            <a:extLst>
              <a:ext uri="{FF2B5EF4-FFF2-40B4-BE49-F238E27FC236}">
                <a16:creationId xmlns:a16="http://schemas.microsoft.com/office/drawing/2014/main" xmlns="" id="{278C896A-AD1D-88FF-79FE-E08A35C3190F}"/>
              </a:ext>
            </a:extLst>
          </p:cNvPr>
          <p:cNvSpPr/>
          <p:nvPr/>
        </p:nvSpPr>
        <p:spPr>
          <a:xfrm>
            <a:off x="7164520"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69" name="Imagem 468">
            <a:extLst>
              <a:ext uri="{FF2B5EF4-FFF2-40B4-BE49-F238E27FC236}">
                <a16:creationId xmlns:a16="http://schemas.microsoft.com/office/drawing/2014/main" xmlns="" id="{06F33211-85D8-27B4-AB40-438F650C538F}"/>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4325463" y="4263856"/>
            <a:ext cx="471706" cy="471706"/>
          </a:xfrm>
          <a:prstGeom prst="rect">
            <a:avLst/>
          </a:prstGeom>
        </p:spPr>
      </p:pic>
      <p:sp>
        <p:nvSpPr>
          <p:cNvPr id="470" name="CaixaDeTexto 469">
            <a:extLst>
              <a:ext uri="{FF2B5EF4-FFF2-40B4-BE49-F238E27FC236}">
                <a16:creationId xmlns:a16="http://schemas.microsoft.com/office/drawing/2014/main" xmlns="" id="{8522D42C-5BD6-91B4-1E4D-D9CECA8CA66E}"/>
              </a:ext>
            </a:extLst>
          </p:cNvPr>
          <p:cNvSpPr txBox="1"/>
          <p:nvPr/>
        </p:nvSpPr>
        <p:spPr>
          <a:xfrm>
            <a:off x="4944237"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86</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71" name="CaixaDeTexto 470">
            <a:extLst>
              <a:ext uri="{FF2B5EF4-FFF2-40B4-BE49-F238E27FC236}">
                <a16:creationId xmlns:a16="http://schemas.microsoft.com/office/drawing/2014/main" xmlns="" id="{1CE2F7FF-4B42-D21E-0584-BB67AB83B845}"/>
              </a:ext>
            </a:extLst>
          </p:cNvPr>
          <p:cNvSpPr txBox="1"/>
          <p:nvPr/>
        </p:nvSpPr>
        <p:spPr>
          <a:xfrm>
            <a:off x="5602947"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73" name="Imagem 472">
            <a:extLst>
              <a:ext uri="{FF2B5EF4-FFF2-40B4-BE49-F238E27FC236}">
                <a16:creationId xmlns:a16="http://schemas.microsoft.com/office/drawing/2014/main" xmlns="" id="{1000DC71-E28A-B2EC-68F9-1EF71463445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28533" y="5076469"/>
            <a:ext cx="726732" cy="517637"/>
          </a:xfrm>
          <a:prstGeom prst="rect">
            <a:avLst/>
          </a:prstGeom>
        </p:spPr>
      </p:pic>
      <p:sp>
        <p:nvSpPr>
          <p:cNvPr id="474" name="CaixaDeTexto 473">
            <a:extLst>
              <a:ext uri="{FF2B5EF4-FFF2-40B4-BE49-F238E27FC236}">
                <a16:creationId xmlns:a16="http://schemas.microsoft.com/office/drawing/2014/main" xmlns="" id="{5BA4D074-2248-34E2-21EB-6E946B5123AB}"/>
              </a:ext>
            </a:extLst>
          </p:cNvPr>
          <p:cNvSpPr txBox="1"/>
          <p:nvPr/>
        </p:nvSpPr>
        <p:spPr>
          <a:xfrm>
            <a:off x="4834303" y="5101967"/>
            <a:ext cx="965329"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35</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75" name="Agrupar 6">
            <a:extLst>
              <a:ext uri="{FF2B5EF4-FFF2-40B4-BE49-F238E27FC236}">
                <a16:creationId xmlns:a16="http://schemas.microsoft.com/office/drawing/2014/main" xmlns="" id="{138BF19D-5A18-B176-C6B9-7A5B1A326842}"/>
              </a:ext>
            </a:extLst>
          </p:cNvPr>
          <p:cNvGrpSpPr/>
          <p:nvPr/>
        </p:nvGrpSpPr>
        <p:grpSpPr>
          <a:xfrm>
            <a:off x="5631064"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76" name="Group 353">
              <a:extLst>
                <a:ext uri="{FF2B5EF4-FFF2-40B4-BE49-F238E27FC236}">
                  <a16:creationId xmlns:a16="http://schemas.microsoft.com/office/drawing/2014/main" xmlns="" id="{69AD9016-1841-51D2-E6E9-EBBDB9CABB53}"/>
                </a:ext>
              </a:extLst>
            </p:cNvPr>
            <p:cNvGrpSpPr>
              <a:grpSpLocks/>
            </p:cNvGrpSpPr>
            <p:nvPr/>
          </p:nvGrpSpPr>
          <p:grpSpPr bwMode="auto">
            <a:xfrm rot="114775">
              <a:off x="3481085" y="4779513"/>
              <a:ext cx="757344" cy="661165"/>
              <a:chOff x="2455" y="3600"/>
              <a:chExt cx="808" cy="718"/>
            </a:xfrm>
            <a:grpFill/>
          </p:grpSpPr>
          <p:sp>
            <p:nvSpPr>
              <p:cNvPr id="502" name="Freeform 354">
                <a:extLst>
                  <a:ext uri="{FF2B5EF4-FFF2-40B4-BE49-F238E27FC236}">
                    <a16:creationId xmlns:a16="http://schemas.microsoft.com/office/drawing/2014/main" xmlns="" id="{DC158C66-8D56-1642-3D76-47480989E098}"/>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03" name="Group 355">
                <a:extLst>
                  <a:ext uri="{FF2B5EF4-FFF2-40B4-BE49-F238E27FC236}">
                    <a16:creationId xmlns:a16="http://schemas.microsoft.com/office/drawing/2014/main" xmlns="" id="{8432073C-079C-AECB-0EFA-17BEC809CDBC}"/>
                  </a:ext>
                </a:extLst>
              </p:cNvPr>
              <p:cNvGrpSpPr>
                <a:grpSpLocks/>
              </p:cNvGrpSpPr>
              <p:nvPr/>
            </p:nvGrpSpPr>
            <p:grpSpPr bwMode="auto">
              <a:xfrm>
                <a:off x="2896" y="4189"/>
                <a:ext cx="58" cy="63"/>
                <a:chOff x="2896" y="4189"/>
                <a:chExt cx="58" cy="63"/>
              </a:xfrm>
              <a:grpFill/>
            </p:grpSpPr>
            <p:sp>
              <p:nvSpPr>
                <p:cNvPr id="504" name="Freeform 356">
                  <a:extLst>
                    <a:ext uri="{FF2B5EF4-FFF2-40B4-BE49-F238E27FC236}">
                      <a16:creationId xmlns:a16="http://schemas.microsoft.com/office/drawing/2014/main" xmlns="" id="{461FAFCF-006B-8C06-FFB0-88532B2A31C4}"/>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5" name="Freeform 357">
                  <a:extLst>
                    <a:ext uri="{FF2B5EF4-FFF2-40B4-BE49-F238E27FC236}">
                      <a16:creationId xmlns:a16="http://schemas.microsoft.com/office/drawing/2014/main" xmlns="" id="{F580E3DD-C1FE-6931-18C1-45D7DA274B5C}"/>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477" name="Freeform 358">
              <a:extLst>
                <a:ext uri="{FF2B5EF4-FFF2-40B4-BE49-F238E27FC236}">
                  <a16:creationId xmlns:a16="http://schemas.microsoft.com/office/drawing/2014/main" xmlns="" id="{812FD83F-F79F-21EF-A10F-D90753421059}"/>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8" name="Freeform 359">
              <a:extLst>
                <a:ext uri="{FF2B5EF4-FFF2-40B4-BE49-F238E27FC236}">
                  <a16:creationId xmlns:a16="http://schemas.microsoft.com/office/drawing/2014/main" xmlns="" id="{FFA13B50-47CC-FEFD-7B50-F74D872AE001}"/>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9" name="Freeform 360">
              <a:extLst>
                <a:ext uri="{FF2B5EF4-FFF2-40B4-BE49-F238E27FC236}">
                  <a16:creationId xmlns:a16="http://schemas.microsoft.com/office/drawing/2014/main" xmlns="" id="{EDB3C39F-A7CD-1625-69DD-604F8CFF5731}"/>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0" name="Freeform 363">
              <a:extLst>
                <a:ext uri="{FF2B5EF4-FFF2-40B4-BE49-F238E27FC236}">
                  <a16:creationId xmlns:a16="http://schemas.microsoft.com/office/drawing/2014/main" xmlns="" id="{0C0321EE-8F32-C0F6-A495-478965FEC709}"/>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1" name="Freeform 364">
              <a:extLst>
                <a:ext uri="{FF2B5EF4-FFF2-40B4-BE49-F238E27FC236}">
                  <a16:creationId xmlns:a16="http://schemas.microsoft.com/office/drawing/2014/main" xmlns="" id="{85579E43-EC6A-C05B-9D75-14F952ACF487}"/>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2" name="Freeform 365">
              <a:extLst>
                <a:ext uri="{FF2B5EF4-FFF2-40B4-BE49-F238E27FC236}">
                  <a16:creationId xmlns:a16="http://schemas.microsoft.com/office/drawing/2014/main" xmlns="" id="{988AC6C7-CC74-81A4-9888-680F5412646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3" name="Freeform 366">
              <a:extLst>
                <a:ext uri="{FF2B5EF4-FFF2-40B4-BE49-F238E27FC236}">
                  <a16:creationId xmlns:a16="http://schemas.microsoft.com/office/drawing/2014/main" xmlns="" id="{D24C3610-6E7A-1EFD-5572-7EB26D94B8BD}"/>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4" name="Freeform 367">
              <a:extLst>
                <a:ext uri="{FF2B5EF4-FFF2-40B4-BE49-F238E27FC236}">
                  <a16:creationId xmlns:a16="http://schemas.microsoft.com/office/drawing/2014/main" xmlns="" id="{4658CE24-5443-0186-78BD-801845D2E359}"/>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5" name="Freeform 368">
              <a:extLst>
                <a:ext uri="{FF2B5EF4-FFF2-40B4-BE49-F238E27FC236}">
                  <a16:creationId xmlns:a16="http://schemas.microsoft.com/office/drawing/2014/main" xmlns="" id="{CFC03114-7288-4466-90F6-C52E7797F609}"/>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6" name="Freeform 369">
              <a:extLst>
                <a:ext uri="{FF2B5EF4-FFF2-40B4-BE49-F238E27FC236}">
                  <a16:creationId xmlns:a16="http://schemas.microsoft.com/office/drawing/2014/main" xmlns="" id="{D5B9DD3B-2952-1719-280D-C0B132884B2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7" name="Freeform 370">
              <a:extLst>
                <a:ext uri="{FF2B5EF4-FFF2-40B4-BE49-F238E27FC236}">
                  <a16:creationId xmlns:a16="http://schemas.microsoft.com/office/drawing/2014/main" xmlns="" id="{EA572829-2AE0-A0EB-A779-3F7C70CE818A}"/>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8" name="Freeform 371">
              <a:extLst>
                <a:ext uri="{FF2B5EF4-FFF2-40B4-BE49-F238E27FC236}">
                  <a16:creationId xmlns:a16="http://schemas.microsoft.com/office/drawing/2014/main" xmlns="" id="{73A2E786-CBE3-DAB3-0E03-685256945E4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9" name="Freeform 372">
              <a:extLst>
                <a:ext uri="{FF2B5EF4-FFF2-40B4-BE49-F238E27FC236}">
                  <a16:creationId xmlns:a16="http://schemas.microsoft.com/office/drawing/2014/main" xmlns="" id="{78E86CE6-AB6B-937E-4127-7015BCF77F7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0" name="Freeform 373">
              <a:extLst>
                <a:ext uri="{FF2B5EF4-FFF2-40B4-BE49-F238E27FC236}">
                  <a16:creationId xmlns:a16="http://schemas.microsoft.com/office/drawing/2014/main" xmlns="" id="{595E676F-AF78-4C96-10C3-16C048711F03}"/>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1" name="Freeform 374">
              <a:extLst>
                <a:ext uri="{FF2B5EF4-FFF2-40B4-BE49-F238E27FC236}">
                  <a16:creationId xmlns:a16="http://schemas.microsoft.com/office/drawing/2014/main" xmlns="" id="{7C157054-CC95-C379-0E4F-3B79FF62EAB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492" name="Freeform 375">
              <a:extLst>
                <a:ext uri="{FF2B5EF4-FFF2-40B4-BE49-F238E27FC236}">
                  <a16:creationId xmlns:a16="http://schemas.microsoft.com/office/drawing/2014/main" xmlns="" id="{5EA6692C-7147-9D84-B4E6-07A17BF2AEC3}"/>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3" name="Freeform 376">
              <a:extLst>
                <a:ext uri="{FF2B5EF4-FFF2-40B4-BE49-F238E27FC236}">
                  <a16:creationId xmlns:a16="http://schemas.microsoft.com/office/drawing/2014/main" xmlns="" id="{F275C46F-AAE5-0EF4-EE14-6CBCF69A8101}"/>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4" name="Freeform 377">
              <a:extLst>
                <a:ext uri="{FF2B5EF4-FFF2-40B4-BE49-F238E27FC236}">
                  <a16:creationId xmlns:a16="http://schemas.microsoft.com/office/drawing/2014/main" xmlns="" id="{6FD44E2F-F265-252F-DEED-5BE18CE8577B}"/>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5" name="Freeform 378">
              <a:extLst>
                <a:ext uri="{FF2B5EF4-FFF2-40B4-BE49-F238E27FC236}">
                  <a16:creationId xmlns:a16="http://schemas.microsoft.com/office/drawing/2014/main" xmlns="" id="{B9B22251-A61B-9300-F48B-82F503CB29DF}"/>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6" name="Freeform 379">
              <a:extLst>
                <a:ext uri="{FF2B5EF4-FFF2-40B4-BE49-F238E27FC236}">
                  <a16:creationId xmlns:a16="http://schemas.microsoft.com/office/drawing/2014/main" xmlns="" id="{45F61C8F-ED70-E858-1504-4F9BC17A5840}"/>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497" name="Freeform 380">
              <a:extLst>
                <a:ext uri="{FF2B5EF4-FFF2-40B4-BE49-F238E27FC236}">
                  <a16:creationId xmlns:a16="http://schemas.microsoft.com/office/drawing/2014/main" xmlns="" id="{6F31BD1C-D7E7-CE96-3D0C-09C85592621E}"/>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8" name="Freeform 381">
              <a:extLst>
                <a:ext uri="{FF2B5EF4-FFF2-40B4-BE49-F238E27FC236}">
                  <a16:creationId xmlns:a16="http://schemas.microsoft.com/office/drawing/2014/main" xmlns="" id="{2D352A72-D107-85EE-06EF-9565374B45C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9" name="Freeform 383">
              <a:extLst>
                <a:ext uri="{FF2B5EF4-FFF2-40B4-BE49-F238E27FC236}">
                  <a16:creationId xmlns:a16="http://schemas.microsoft.com/office/drawing/2014/main" xmlns="" id="{ACA8EBA7-6A90-86E6-0F87-35737A765C7C}"/>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0" name="Freeform 384">
              <a:extLst>
                <a:ext uri="{FF2B5EF4-FFF2-40B4-BE49-F238E27FC236}">
                  <a16:creationId xmlns:a16="http://schemas.microsoft.com/office/drawing/2014/main" xmlns="" id="{13817B79-BF5A-6BD6-827A-8CD7BCC856E8}"/>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01" name="Freeform 385">
              <a:extLst>
                <a:ext uri="{FF2B5EF4-FFF2-40B4-BE49-F238E27FC236}">
                  <a16:creationId xmlns:a16="http://schemas.microsoft.com/office/drawing/2014/main" xmlns="" id="{3A4DD5A8-CEDE-83A6-8A41-506C285A9958}"/>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06" name="CaixaDeTexto 505">
            <a:extLst>
              <a:ext uri="{FF2B5EF4-FFF2-40B4-BE49-F238E27FC236}">
                <a16:creationId xmlns:a16="http://schemas.microsoft.com/office/drawing/2014/main" xmlns="" id="{38A1EFD7-CDB1-F1B9-B8EE-F2D8C41F2B1B}"/>
              </a:ext>
            </a:extLst>
          </p:cNvPr>
          <p:cNvSpPr txBox="1"/>
          <p:nvPr/>
        </p:nvSpPr>
        <p:spPr>
          <a:xfrm>
            <a:off x="6499645" y="5361499"/>
            <a:ext cx="1400265"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10%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07" name="CaixaDeTexto 506">
            <a:extLst>
              <a:ext uri="{FF2B5EF4-FFF2-40B4-BE49-F238E27FC236}">
                <a16:creationId xmlns:a16="http://schemas.microsoft.com/office/drawing/2014/main" xmlns="" id="{986772DA-B63F-71A2-BC34-D2C1F411A523}"/>
              </a:ext>
            </a:extLst>
          </p:cNvPr>
          <p:cNvSpPr txBox="1"/>
          <p:nvPr/>
        </p:nvSpPr>
        <p:spPr>
          <a:xfrm>
            <a:off x="6525430"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41</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08" name="CaixaDeTexto 507">
            <a:extLst>
              <a:ext uri="{FF2B5EF4-FFF2-40B4-BE49-F238E27FC236}">
                <a16:creationId xmlns:a16="http://schemas.microsoft.com/office/drawing/2014/main" xmlns="" id="{3FDDA966-1E8A-F578-906A-03EBB8EBF7C3}"/>
              </a:ext>
            </a:extLst>
          </p:cNvPr>
          <p:cNvSpPr txBox="1"/>
          <p:nvPr/>
        </p:nvSpPr>
        <p:spPr>
          <a:xfrm>
            <a:off x="7150673"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578" name="Retângulo: Cantos Arredondados 577">
            <a:extLst>
              <a:ext uri="{FF2B5EF4-FFF2-40B4-BE49-F238E27FC236}">
                <a16:creationId xmlns:a16="http://schemas.microsoft.com/office/drawing/2014/main" xmlns="" id="{CC07642C-55CB-F851-5B64-043738DFB3C9}"/>
              </a:ext>
            </a:extLst>
          </p:cNvPr>
          <p:cNvSpPr/>
          <p:nvPr/>
        </p:nvSpPr>
        <p:spPr>
          <a:xfrm>
            <a:off x="8280890"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79" name="CaixaDeTexto 578">
            <a:extLst>
              <a:ext uri="{FF2B5EF4-FFF2-40B4-BE49-F238E27FC236}">
                <a16:creationId xmlns:a16="http://schemas.microsoft.com/office/drawing/2014/main" xmlns="" id="{E65D3C78-F1B1-A57E-2D5D-E556F315F421}"/>
              </a:ext>
            </a:extLst>
          </p:cNvPr>
          <p:cNvSpPr txBox="1"/>
          <p:nvPr/>
        </p:nvSpPr>
        <p:spPr>
          <a:xfrm>
            <a:off x="8863169" y="1382392"/>
            <a:ext cx="261239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NÃO APOSTADOR (83%)</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580" name="Freeform 6">
            <a:extLst>
              <a:ext uri="{FF2B5EF4-FFF2-40B4-BE49-F238E27FC236}">
                <a16:creationId xmlns:a16="http://schemas.microsoft.com/office/drawing/2014/main" xmlns="" id="{21F79C0A-AB39-917C-7AA5-129DA3E3B8E6}"/>
              </a:ext>
            </a:extLst>
          </p:cNvPr>
          <p:cNvSpPr>
            <a:spLocks/>
          </p:cNvSpPr>
          <p:nvPr/>
        </p:nvSpPr>
        <p:spPr bwMode="auto">
          <a:xfrm>
            <a:off x="8579132"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1" name="Freeform 6">
            <a:extLst>
              <a:ext uri="{FF2B5EF4-FFF2-40B4-BE49-F238E27FC236}">
                <a16:creationId xmlns:a16="http://schemas.microsoft.com/office/drawing/2014/main" xmlns="" id="{0E6CE09D-3D0F-A0F4-4033-F3F94794891B}"/>
              </a:ext>
            </a:extLst>
          </p:cNvPr>
          <p:cNvSpPr>
            <a:spLocks/>
          </p:cNvSpPr>
          <p:nvPr/>
        </p:nvSpPr>
        <p:spPr bwMode="auto">
          <a:xfrm>
            <a:off x="87439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2" name="Freeform 6">
            <a:extLst>
              <a:ext uri="{FF2B5EF4-FFF2-40B4-BE49-F238E27FC236}">
                <a16:creationId xmlns:a16="http://schemas.microsoft.com/office/drawing/2014/main" xmlns="" id="{EF1B83BC-2F3C-4B4A-2578-5836833A7C23}"/>
              </a:ext>
            </a:extLst>
          </p:cNvPr>
          <p:cNvSpPr>
            <a:spLocks/>
          </p:cNvSpPr>
          <p:nvPr/>
        </p:nvSpPr>
        <p:spPr bwMode="auto">
          <a:xfrm>
            <a:off x="891420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3" name="CaixaDeTexto 582">
            <a:extLst>
              <a:ext uri="{FF2B5EF4-FFF2-40B4-BE49-F238E27FC236}">
                <a16:creationId xmlns:a16="http://schemas.microsoft.com/office/drawing/2014/main" xmlns="" id="{FF4D1CE8-14F1-11A6-33D2-4B4B6EB08206}"/>
              </a:ext>
            </a:extLst>
          </p:cNvPr>
          <p:cNvSpPr txBox="1"/>
          <p:nvPr/>
        </p:nvSpPr>
        <p:spPr>
          <a:xfrm>
            <a:off x="9066470"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4.758</a:t>
            </a:r>
          </a:p>
        </p:txBody>
      </p:sp>
      <p:sp>
        <p:nvSpPr>
          <p:cNvPr id="584" name="CaixaDeTexto 583">
            <a:extLst>
              <a:ext uri="{FF2B5EF4-FFF2-40B4-BE49-F238E27FC236}">
                <a16:creationId xmlns:a16="http://schemas.microsoft.com/office/drawing/2014/main" xmlns="" id="{B806A3C9-ADCD-4071-5217-F5045FC49580}"/>
              </a:ext>
            </a:extLst>
          </p:cNvPr>
          <p:cNvSpPr txBox="1"/>
          <p:nvPr/>
        </p:nvSpPr>
        <p:spPr>
          <a:xfrm>
            <a:off x="9063773"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85" name="CaixaDeTexto 584">
            <a:extLst>
              <a:ext uri="{FF2B5EF4-FFF2-40B4-BE49-F238E27FC236}">
                <a16:creationId xmlns:a16="http://schemas.microsoft.com/office/drawing/2014/main" xmlns="" id="{12DA02EF-2774-4168-A995-D3692A2A445B}"/>
              </a:ext>
            </a:extLst>
          </p:cNvPr>
          <p:cNvSpPr txBox="1"/>
          <p:nvPr/>
        </p:nvSpPr>
        <p:spPr>
          <a:xfrm>
            <a:off x="11133486"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586" name="CaixaDeTexto 585">
            <a:extLst>
              <a:ext uri="{FF2B5EF4-FFF2-40B4-BE49-F238E27FC236}">
                <a16:creationId xmlns:a16="http://schemas.microsoft.com/office/drawing/2014/main" xmlns="" id="{68CB8DBE-4838-DAFD-8061-0B5A0F0F90F7}"/>
              </a:ext>
            </a:extLst>
          </p:cNvPr>
          <p:cNvSpPr txBox="1"/>
          <p:nvPr/>
        </p:nvSpPr>
        <p:spPr>
          <a:xfrm>
            <a:off x="10230604"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587" name="Agrupar 586">
            <a:extLst>
              <a:ext uri="{FF2B5EF4-FFF2-40B4-BE49-F238E27FC236}">
                <a16:creationId xmlns:a16="http://schemas.microsoft.com/office/drawing/2014/main" xmlns="" id="{DFFD56DA-5F31-35CC-C203-69F9FA45FC51}"/>
              </a:ext>
            </a:extLst>
          </p:cNvPr>
          <p:cNvGrpSpPr/>
          <p:nvPr/>
        </p:nvGrpSpPr>
        <p:grpSpPr>
          <a:xfrm>
            <a:off x="10795528" y="1815094"/>
            <a:ext cx="411483" cy="436566"/>
            <a:chOff x="6314665" y="3061128"/>
            <a:chExt cx="751673" cy="797492"/>
          </a:xfrm>
        </p:grpSpPr>
        <p:sp>
          <p:nvSpPr>
            <p:cNvPr id="588" name="Freeform 39">
              <a:extLst>
                <a:ext uri="{FF2B5EF4-FFF2-40B4-BE49-F238E27FC236}">
                  <a16:creationId xmlns:a16="http://schemas.microsoft.com/office/drawing/2014/main" xmlns="" id="{122908B2-E097-51A9-1D09-7AFB5B9A53E2}"/>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589" name="Freeform 6">
              <a:extLst>
                <a:ext uri="{FF2B5EF4-FFF2-40B4-BE49-F238E27FC236}">
                  <a16:creationId xmlns:a16="http://schemas.microsoft.com/office/drawing/2014/main" xmlns="" id="{EE283F40-1B84-9F19-FD02-6AEF5AAAD3D5}"/>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590" name="Imagem 589">
            <a:extLst>
              <a:ext uri="{FF2B5EF4-FFF2-40B4-BE49-F238E27FC236}">
                <a16:creationId xmlns:a16="http://schemas.microsoft.com/office/drawing/2014/main" xmlns="" id="{AAD9821B-67AF-DECA-4B53-64056950E1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5469" y="2577015"/>
            <a:ext cx="625153" cy="674184"/>
          </a:xfrm>
          <a:prstGeom prst="rect">
            <a:avLst/>
          </a:prstGeom>
        </p:spPr>
      </p:pic>
      <p:sp>
        <p:nvSpPr>
          <p:cNvPr id="591" name="CaixaDeTexto 590">
            <a:extLst>
              <a:ext uri="{FF2B5EF4-FFF2-40B4-BE49-F238E27FC236}">
                <a16:creationId xmlns:a16="http://schemas.microsoft.com/office/drawing/2014/main" xmlns="" id="{EBE768D2-4E5B-B846-912E-A30F96D6689D}"/>
              </a:ext>
            </a:extLst>
          </p:cNvPr>
          <p:cNvSpPr txBox="1"/>
          <p:nvPr/>
        </p:nvSpPr>
        <p:spPr>
          <a:xfrm>
            <a:off x="9106423"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42</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92" name="CaixaDeTexto 591">
            <a:extLst>
              <a:ext uri="{FF2B5EF4-FFF2-40B4-BE49-F238E27FC236}">
                <a16:creationId xmlns:a16="http://schemas.microsoft.com/office/drawing/2014/main" xmlns="" id="{AA66684D-00D7-4215-DE80-AF4E95916048}"/>
              </a:ext>
            </a:extLst>
          </p:cNvPr>
          <p:cNvSpPr txBox="1"/>
          <p:nvPr/>
        </p:nvSpPr>
        <p:spPr>
          <a:xfrm>
            <a:off x="9736558"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593" name="CaixaDeTexto 592">
            <a:extLst>
              <a:ext uri="{FF2B5EF4-FFF2-40B4-BE49-F238E27FC236}">
                <a16:creationId xmlns:a16="http://schemas.microsoft.com/office/drawing/2014/main" xmlns="" id="{780AE7EA-5F8F-6937-4D74-6B50057AD59A}"/>
              </a:ext>
            </a:extLst>
          </p:cNvPr>
          <p:cNvSpPr txBox="1"/>
          <p:nvPr/>
        </p:nvSpPr>
        <p:spPr>
          <a:xfrm>
            <a:off x="8965441"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36%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594" name="CaixaDeTexto 593">
            <a:extLst>
              <a:ext uri="{FF2B5EF4-FFF2-40B4-BE49-F238E27FC236}">
                <a16:creationId xmlns:a16="http://schemas.microsoft.com/office/drawing/2014/main" xmlns="" id="{2939DF9A-2C7C-DB51-7BB2-33DB2718C1D1}"/>
              </a:ext>
            </a:extLst>
          </p:cNvPr>
          <p:cNvSpPr txBox="1"/>
          <p:nvPr/>
        </p:nvSpPr>
        <p:spPr>
          <a:xfrm>
            <a:off x="8841808"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596" name="Retângulo: Cantos Arredondados 595">
            <a:extLst>
              <a:ext uri="{FF2B5EF4-FFF2-40B4-BE49-F238E27FC236}">
                <a16:creationId xmlns:a16="http://schemas.microsoft.com/office/drawing/2014/main" xmlns="" id="{5D0B781C-5CC5-6025-18AD-700EA48FBC06}"/>
              </a:ext>
            </a:extLst>
          </p:cNvPr>
          <p:cNvSpPr/>
          <p:nvPr/>
        </p:nvSpPr>
        <p:spPr>
          <a:xfrm>
            <a:off x="939835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598" name="CaixaDeTexto 597">
            <a:extLst>
              <a:ext uri="{FF2B5EF4-FFF2-40B4-BE49-F238E27FC236}">
                <a16:creationId xmlns:a16="http://schemas.microsoft.com/office/drawing/2014/main" xmlns="" id="{C753DBC7-3651-D53E-C375-EB9DB215D63C}"/>
              </a:ext>
            </a:extLst>
          </p:cNvPr>
          <p:cNvSpPr txBox="1"/>
          <p:nvPr/>
        </p:nvSpPr>
        <p:spPr>
          <a:xfrm>
            <a:off x="9893296"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600" name="Retângulo: Cantos Arredondados 599">
            <a:extLst>
              <a:ext uri="{FF2B5EF4-FFF2-40B4-BE49-F238E27FC236}">
                <a16:creationId xmlns:a16="http://schemas.microsoft.com/office/drawing/2014/main" xmlns="" id="{1A02A8CD-793A-B115-E766-A2CACA5D0925}"/>
              </a:ext>
            </a:extLst>
          </p:cNvPr>
          <p:cNvSpPr/>
          <p:nvPr/>
        </p:nvSpPr>
        <p:spPr>
          <a:xfrm>
            <a:off x="10237785"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602" name="Forma Livre: Forma 601">
            <a:extLst>
              <a:ext uri="{FF2B5EF4-FFF2-40B4-BE49-F238E27FC236}">
                <a16:creationId xmlns:a16="http://schemas.microsoft.com/office/drawing/2014/main" xmlns="" id="{404CDEB0-1F0E-3FAB-8D1E-5CFC80B192BD}"/>
              </a:ext>
            </a:extLst>
          </p:cNvPr>
          <p:cNvSpPr/>
          <p:nvPr/>
        </p:nvSpPr>
        <p:spPr>
          <a:xfrm>
            <a:off x="8475863"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603" name="CaixaDeTexto 602">
            <a:extLst>
              <a:ext uri="{FF2B5EF4-FFF2-40B4-BE49-F238E27FC236}">
                <a16:creationId xmlns:a16="http://schemas.microsoft.com/office/drawing/2014/main" xmlns="" id="{680A4776-7F87-EFA7-3001-E1E77FA99736}"/>
              </a:ext>
            </a:extLst>
          </p:cNvPr>
          <p:cNvSpPr txBox="1"/>
          <p:nvPr/>
        </p:nvSpPr>
        <p:spPr>
          <a:xfrm>
            <a:off x="10684708"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605" name="Retângulo: Cantos Arredondados 604">
            <a:extLst>
              <a:ext uri="{FF2B5EF4-FFF2-40B4-BE49-F238E27FC236}">
                <a16:creationId xmlns:a16="http://schemas.microsoft.com/office/drawing/2014/main" xmlns="" id="{90CA898F-4756-1BC2-2800-F30BEC20DB48}"/>
              </a:ext>
            </a:extLst>
          </p:cNvPr>
          <p:cNvSpPr/>
          <p:nvPr/>
        </p:nvSpPr>
        <p:spPr>
          <a:xfrm>
            <a:off x="11231456"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607" name="Imagem 606">
            <a:extLst>
              <a:ext uri="{FF2B5EF4-FFF2-40B4-BE49-F238E27FC236}">
                <a16:creationId xmlns:a16="http://schemas.microsoft.com/office/drawing/2014/main" xmlns="" id="{487E94FA-D267-2109-B926-1231CAB8DA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8392399" y="4263856"/>
            <a:ext cx="471706" cy="471706"/>
          </a:xfrm>
          <a:prstGeom prst="rect">
            <a:avLst/>
          </a:prstGeom>
        </p:spPr>
      </p:pic>
      <p:sp>
        <p:nvSpPr>
          <p:cNvPr id="608" name="CaixaDeTexto 607">
            <a:extLst>
              <a:ext uri="{FF2B5EF4-FFF2-40B4-BE49-F238E27FC236}">
                <a16:creationId xmlns:a16="http://schemas.microsoft.com/office/drawing/2014/main" xmlns="" id="{92A07F7D-024D-7A3B-12A7-C593767F9AC1}"/>
              </a:ext>
            </a:extLst>
          </p:cNvPr>
          <p:cNvSpPr txBox="1"/>
          <p:nvPr/>
        </p:nvSpPr>
        <p:spPr>
          <a:xfrm>
            <a:off x="9011173"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66</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09" name="CaixaDeTexto 608">
            <a:extLst>
              <a:ext uri="{FF2B5EF4-FFF2-40B4-BE49-F238E27FC236}">
                <a16:creationId xmlns:a16="http://schemas.microsoft.com/office/drawing/2014/main" xmlns="" id="{448E5600-C91A-119E-A8D4-9B1005891937}"/>
              </a:ext>
            </a:extLst>
          </p:cNvPr>
          <p:cNvSpPr txBox="1"/>
          <p:nvPr/>
        </p:nvSpPr>
        <p:spPr>
          <a:xfrm>
            <a:off x="9669883"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611" name="Imagem 610">
            <a:extLst>
              <a:ext uri="{FF2B5EF4-FFF2-40B4-BE49-F238E27FC236}">
                <a16:creationId xmlns:a16="http://schemas.microsoft.com/office/drawing/2014/main" xmlns="" id="{31B2693A-E46F-EC96-8A9C-41279227191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95469" y="5076469"/>
            <a:ext cx="726732" cy="517637"/>
          </a:xfrm>
          <a:prstGeom prst="rect">
            <a:avLst/>
          </a:prstGeom>
        </p:spPr>
      </p:pic>
      <p:sp>
        <p:nvSpPr>
          <p:cNvPr id="612" name="CaixaDeTexto 611">
            <a:extLst>
              <a:ext uri="{FF2B5EF4-FFF2-40B4-BE49-F238E27FC236}">
                <a16:creationId xmlns:a16="http://schemas.microsoft.com/office/drawing/2014/main" xmlns="" id="{452F64D2-56CA-0771-08AD-1E825886658B}"/>
              </a:ext>
            </a:extLst>
          </p:cNvPr>
          <p:cNvSpPr txBox="1"/>
          <p:nvPr/>
        </p:nvSpPr>
        <p:spPr>
          <a:xfrm>
            <a:off x="8901239" y="5101967"/>
            <a:ext cx="1002197"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613" name="Agrupar 6">
            <a:extLst>
              <a:ext uri="{FF2B5EF4-FFF2-40B4-BE49-F238E27FC236}">
                <a16:creationId xmlns:a16="http://schemas.microsoft.com/office/drawing/2014/main" xmlns="" id="{C37A0DAF-FB7E-F6B3-F6A8-C18E141EEB88}"/>
              </a:ext>
            </a:extLst>
          </p:cNvPr>
          <p:cNvGrpSpPr/>
          <p:nvPr/>
        </p:nvGrpSpPr>
        <p:grpSpPr>
          <a:xfrm>
            <a:off x="9698000"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61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4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64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4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4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61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1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2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63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63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3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644" name="CaixaDeTexto 643">
            <a:extLst>
              <a:ext uri="{FF2B5EF4-FFF2-40B4-BE49-F238E27FC236}">
                <a16:creationId xmlns:a16="http://schemas.microsoft.com/office/drawing/2014/main" xmlns="" id="{E7F44A1E-920D-1945-3B59-D73CC4FDDE37}"/>
              </a:ext>
            </a:extLst>
          </p:cNvPr>
          <p:cNvSpPr txBox="1"/>
          <p:nvPr/>
        </p:nvSpPr>
        <p:spPr>
          <a:xfrm>
            <a:off x="10566582"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645" name="CaixaDeTexto 644">
            <a:extLst>
              <a:ext uri="{FF2B5EF4-FFF2-40B4-BE49-F238E27FC236}">
                <a16:creationId xmlns:a16="http://schemas.microsoft.com/office/drawing/2014/main" xmlns="" id="{C1F095B5-EB28-83B1-C80A-B4A3EB434721}"/>
              </a:ext>
            </a:extLst>
          </p:cNvPr>
          <p:cNvSpPr txBox="1"/>
          <p:nvPr/>
        </p:nvSpPr>
        <p:spPr>
          <a:xfrm>
            <a:off x="10592366"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46" name="CaixaDeTexto 645">
            <a:extLst>
              <a:ext uri="{FF2B5EF4-FFF2-40B4-BE49-F238E27FC236}">
                <a16:creationId xmlns:a16="http://schemas.microsoft.com/office/drawing/2014/main" xmlns="" id="{06FAF0BF-8340-A00B-DE86-C0AF876CC317}"/>
              </a:ext>
            </a:extLst>
          </p:cNvPr>
          <p:cNvSpPr txBox="1"/>
          <p:nvPr/>
        </p:nvSpPr>
        <p:spPr>
          <a:xfrm>
            <a:off x="11217609"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647" name="CaixaDeTexto 646">
            <a:extLst>
              <a:ext uri="{FF2B5EF4-FFF2-40B4-BE49-F238E27FC236}">
                <a16:creationId xmlns:a16="http://schemas.microsoft.com/office/drawing/2014/main" xmlns="" id="{FD8FFD06-3554-1713-EB1C-6A71AD42CC41}"/>
              </a:ext>
            </a:extLst>
          </p:cNvPr>
          <p:cNvSpPr txBox="1"/>
          <p:nvPr/>
        </p:nvSpPr>
        <p:spPr>
          <a:xfrm>
            <a:off x="2754533" y="280509"/>
            <a:ext cx="8794643" cy="701731"/>
          </a:xfrm>
          <a:prstGeom prst="rect">
            <a:avLst/>
          </a:prstGeom>
          <a:noFill/>
        </p:spPr>
        <p:txBody>
          <a:bodyPr wrap="square" rtlCol="0">
            <a:spAutoFit/>
          </a:bodyPr>
          <a:lstStyle/>
          <a:p>
            <a:pPr>
              <a:lnSpc>
                <a:spcPct val="120000"/>
              </a:lnSpc>
            </a:pP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Entre os apostadores, vemos um perfil mais masculino, jovens, de renda familiar superior à média nacional, bem como oito em cada dez pertencem às classes ABC.</a:t>
            </a:r>
          </a:p>
          <a:p>
            <a:pPr>
              <a:lnSpc>
                <a:spcPct val="120000"/>
              </a:lnSpc>
            </a:pP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não apostadores compõem 83% dos brasileiros, portanto seus números se aproximam mais da população.</a:t>
            </a:r>
          </a:p>
        </p:txBody>
      </p:sp>
      <p:sp>
        <p:nvSpPr>
          <p:cNvPr id="648" name="CaixaDeTexto 647">
            <a:extLst>
              <a:ext uri="{FF2B5EF4-FFF2-40B4-BE49-F238E27FC236}">
                <a16:creationId xmlns:a16="http://schemas.microsoft.com/office/drawing/2014/main" xmlns="" id="{CD79BC3C-1F34-C238-496B-E20443DA00B7}"/>
              </a:ext>
            </a:extLst>
          </p:cNvPr>
          <p:cNvSpPr txBox="1"/>
          <p:nvPr/>
        </p:nvSpPr>
        <p:spPr>
          <a:xfrm>
            <a:off x="958513" y="3873473"/>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R$4.627,</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49" name="CaixaDeTexto 648">
            <a:extLst>
              <a:ext uri="{FF2B5EF4-FFF2-40B4-BE49-F238E27FC236}">
                <a16:creationId xmlns:a16="http://schemas.microsoft.com/office/drawing/2014/main" xmlns="" id="{B79700C4-6A23-C50B-61FD-568804DCFA95}"/>
              </a:ext>
            </a:extLst>
          </p:cNvPr>
          <p:cNvSpPr txBox="1"/>
          <p:nvPr/>
        </p:nvSpPr>
        <p:spPr>
          <a:xfrm>
            <a:off x="4774873"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R$5.402,</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50" name="CaixaDeTexto 649">
            <a:extLst>
              <a:ext uri="{FF2B5EF4-FFF2-40B4-BE49-F238E27FC236}">
                <a16:creationId xmlns:a16="http://schemas.microsoft.com/office/drawing/2014/main" xmlns="" id="{C8FC2E50-9C79-FB9A-ABFD-8AD4E9BC7141}"/>
              </a:ext>
            </a:extLst>
          </p:cNvPr>
          <p:cNvSpPr txBox="1"/>
          <p:nvPr/>
        </p:nvSpPr>
        <p:spPr>
          <a:xfrm>
            <a:off x="8841809"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R$4.481,</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3" name="Retângulo 2">
            <a:extLst>
              <a:ext uri="{FF2B5EF4-FFF2-40B4-BE49-F238E27FC236}">
                <a16:creationId xmlns:a16="http://schemas.microsoft.com/office/drawing/2014/main" xmlns="" id="{1E69382E-3498-4183-FD5C-29B703F9AE86}"/>
              </a:ext>
            </a:extLst>
          </p:cNvPr>
          <p:cNvSpPr/>
          <p:nvPr/>
        </p:nvSpPr>
        <p:spPr>
          <a:xfrm>
            <a:off x="2107722" y="224419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15" name="Retângulo 14">
            <a:extLst>
              <a:ext uri="{FF2B5EF4-FFF2-40B4-BE49-F238E27FC236}">
                <a16:creationId xmlns:a16="http://schemas.microsoft.com/office/drawing/2014/main" xmlns="" id="{82A45246-4EB1-3576-D62F-F644626D4B8B}"/>
              </a:ext>
            </a:extLst>
          </p:cNvPr>
          <p:cNvSpPr/>
          <p:nvPr/>
        </p:nvSpPr>
        <p:spPr>
          <a:xfrm>
            <a:off x="10212088" y="2244195"/>
            <a:ext cx="1903452"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07" name="Retângulo 206"/>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08" name="CaixaDeTexto 207">
            <a:extLst>
              <a:ext uri="{FF2B5EF4-FFF2-40B4-BE49-F238E27FC236}">
                <a16:creationId xmlns:a16="http://schemas.microsoft.com/office/drawing/2014/main" xmlns="" id="{9D336A1A-87A1-2EC3-9B98-CAA4255D1507}"/>
              </a:ext>
            </a:extLst>
          </p:cNvPr>
          <p:cNvSpPr txBox="1"/>
          <p:nvPr/>
        </p:nvSpPr>
        <p:spPr>
          <a:xfrm>
            <a:off x="1184897"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09" name="CaixaDeTexto 208">
            <a:extLst>
              <a:ext uri="{FF2B5EF4-FFF2-40B4-BE49-F238E27FC236}">
                <a16:creationId xmlns:a16="http://schemas.microsoft.com/office/drawing/2014/main" xmlns="" id="{F46F1F31-59A6-47AE-D2FE-BF503A35443D}"/>
              </a:ext>
            </a:extLst>
          </p:cNvPr>
          <p:cNvSpPr txBox="1"/>
          <p:nvPr/>
        </p:nvSpPr>
        <p:spPr>
          <a:xfrm>
            <a:off x="202432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47</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0" name="CaixaDeTexto 209">
            <a:extLst>
              <a:ext uri="{FF2B5EF4-FFF2-40B4-BE49-F238E27FC236}">
                <a16:creationId xmlns:a16="http://schemas.microsoft.com/office/drawing/2014/main" xmlns="" id="{0AC347C7-AD5A-C3CA-40B7-9388BF0E87D4}"/>
              </a:ext>
            </a:extLst>
          </p:cNvPr>
          <p:cNvSpPr txBox="1"/>
          <p:nvPr/>
        </p:nvSpPr>
        <p:spPr>
          <a:xfrm>
            <a:off x="3017994"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1" name="CaixaDeTexto 210">
            <a:extLst>
              <a:ext uri="{FF2B5EF4-FFF2-40B4-BE49-F238E27FC236}">
                <a16:creationId xmlns:a16="http://schemas.microsoft.com/office/drawing/2014/main" xmlns="" id="{A4959E18-AC5F-650A-A273-903CB2DD8731}"/>
              </a:ext>
            </a:extLst>
          </p:cNvPr>
          <p:cNvSpPr txBox="1"/>
          <p:nvPr/>
        </p:nvSpPr>
        <p:spPr>
          <a:xfrm>
            <a:off x="524030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29</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2" name="CaixaDeTexto 211">
            <a:extLst>
              <a:ext uri="{FF2B5EF4-FFF2-40B4-BE49-F238E27FC236}">
                <a16:creationId xmlns:a16="http://schemas.microsoft.com/office/drawing/2014/main" xmlns="" id="{8CB5004D-8A89-D268-0C07-EA61F4A98960}"/>
              </a:ext>
            </a:extLst>
          </p:cNvPr>
          <p:cNvSpPr txBox="1"/>
          <p:nvPr/>
        </p:nvSpPr>
        <p:spPr>
          <a:xfrm>
            <a:off x="607972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53</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3" name="CaixaDeTexto 212">
            <a:extLst>
              <a:ext uri="{FF2B5EF4-FFF2-40B4-BE49-F238E27FC236}">
                <a16:creationId xmlns:a16="http://schemas.microsoft.com/office/drawing/2014/main" xmlns="" id="{B6501DF0-1A0B-A68A-C171-9342E5F90A64}"/>
              </a:ext>
            </a:extLst>
          </p:cNvPr>
          <p:cNvSpPr txBox="1"/>
          <p:nvPr/>
        </p:nvSpPr>
        <p:spPr>
          <a:xfrm>
            <a:off x="7073400"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4" name="CaixaDeTexto 213">
            <a:extLst>
              <a:ext uri="{FF2B5EF4-FFF2-40B4-BE49-F238E27FC236}">
                <a16:creationId xmlns:a16="http://schemas.microsoft.com/office/drawing/2014/main" xmlns="" id="{11004756-82E2-F54E-7FC8-F0356787F6BB}"/>
              </a:ext>
            </a:extLst>
          </p:cNvPr>
          <p:cNvSpPr txBox="1"/>
          <p:nvPr/>
        </p:nvSpPr>
        <p:spPr>
          <a:xfrm>
            <a:off x="930723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24</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5" name="CaixaDeTexto 214">
            <a:extLst>
              <a:ext uri="{FF2B5EF4-FFF2-40B4-BE49-F238E27FC236}">
                <a16:creationId xmlns:a16="http://schemas.microsoft.com/office/drawing/2014/main" xmlns="" id="{457F33D5-7E8D-08E3-49AD-2CE6A76121B1}"/>
              </a:ext>
            </a:extLst>
          </p:cNvPr>
          <p:cNvSpPr txBox="1"/>
          <p:nvPr/>
        </p:nvSpPr>
        <p:spPr>
          <a:xfrm>
            <a:off x="10146665"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6" name="CaixaDeTexto 215">
            <a:extLst>
              <a:ext uri="{FF2B5EF4-FFF2-40B4-BE49-F238E27FC236}">
                <a16:creationId xmlns:a16="http://schemas.microsoft.com/office/drawing/2014/main" xmlns="" id="{81FCC9DA-F0EC-D2EA-15F0-E6A03D347EC1}"/>
              </a:ext>
            </a:extLst>
          </p:cNvPr>
          <p:cNvSpPr txBox="1"/>
          <p:nvPr/>
        </p:nvSpPr>
        <p:spPr>
          <a:xfrm>
            <a:off x="11140336"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8" name="Retângulo 217">
            <a:extLst>
              <a:ext uri="{FF2B5EF4-FFF2-40B4-BE49-F238E27FC236}">
                <a16:creationId xmlns:a16="http://schemas.microsoft.com/office/drawing/2014/main" xmlns="" id="{1E69382E-3498-4183-FD5C-29B703F9AE86}"/>
              </a:ext>
            </a:extLst>
          </p:cNvPr>
          <p:cNvSpPr/>
          <p:nvPr/>
        </p:nvSpPr>
        <p:spPr>
          <a:xfrm>
            <a:off x="6146459" y="220453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22" name="CaixaDeTexto 2">
            <a:extLst>
              <a:ext uri="{FF2B5EF4-FFF2-40B4-BE49-F238E27FC236}">
                <a16:creationId xmlns:a16="http://schemas.microsoft.com/office/drawing/2014/main" xmlns="" id="{AF4AE32E-BDCC-DAA4-F144-9A7A17F9142B}"/>
              </a:ext>
            </a:extLst>
          </p:cNvPr>
          <p:cNvSpPr txBox="1"/>
          <p:nvPr/>
        </p:nvSpPr>
        <p:spPr>
          <a:xfrm>
            <a:off x="608373" y="559309"/>
            <a:ext cx="100584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223"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224" name="Arredondar Retângulo em um Canto Diagonal 223"/>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PERFIS DO ESTUDO</a:t>
            </a:r>
          </a:p>
        </p:txBody>
      </p:sp>
    </p:spTree>
    <p:extLst>
      <p:ext uri="{BB962C8B-B14F-4D97-AF65-F5344CB8AC3E}">
        <p14:creationId xmlns:p14="http://schemas.microsoft.com/office/powerpoint/2010/main" val="2320762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Gráfico 4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92756995"/>
              </p:ext>
            </p:extLst>
          </p:nvPr>
        </p:nvGraphicFramePr>
        <p:xfrm>
          <a:off x="1028700" y="2601009"/>
          <a:ext cx="10966077"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8" name="CaixaDeTexto 27">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17</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29" name="CaixaDeTexto 28">
            <a:extLst>
              <a:ext uri="{FF2B5EF4-FFF2-40B4-BE49-F238E27FC236}">
                <a16:creationId xmlns:a16="http://schemas.microsoft.com/office/drawing/2014/main" xmlns="" id="{B03A2D4A-000F-32C9-91F7-9A283DB82E3B}"/>
              </a:ext>
            </a:extLst>
          </p:cNvPr>
          <p:cNvSpPr txBox="1"/>
          <p:nvPr/>
        </p:nvSpPr>
        <p:spPr>
          <a:xfrm>
            <a:off x="2046275" y="1812656"/>
            <a:ext cx="1461782"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SER APOSTADORES</a:t>
            </a:r>
          </a:p>
        </p:txBody>
      </p:sp>
      <p:pic>
        <p:nvPicPr>
          <p:cNvPr id="30" name="Imagem 29">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34" name="CaixaDeTexto 33">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28,3 milhões</a:t>
            </a:r>
            <a:r>
              <a:rPr lang="pt-BR" sz="1100" i="1" spc="100" dirty="0">
                <a:solidFill>
                  <a:prstClr val="black"/>
                </a:solidFill>
                <a:latin typeface="Calibri Light" panose="020F0302020204030204"/>
                <a:ea typeface="ＭＳ Ｐゴシック" charset="-128"/>
              </a:rPr>
              <a:t> de brasileiros.</a:t>
            </a:r>
          </a:p>
        </p:txBody>
      </p:sp>
      <p:sp>
        <p:nvSpPr>
          <p:cNvPr id="27" name="Retângulo 26"/>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2025, fez algum tipo de aposta online, como em jogos esportivos, bets ou cassinos online: 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(LER ATÉ A INTERROGAÇÃO - RU)</a:t>
            </a:r>
          </a:p>
        </p:txBody>
      </p:sp>
      <p:sp>
        <p:nvSpPr>
          <p:cNvPr id="15" name="CaixaDeTexto 14">
            <a:extLst>
              <a:ext uri="{FF2B5EF4-FFF2-40B4-BE49-F238E27FC236}">
                <a16:creationId xmlns:a16="http://schemas.microsoft.com/office/drawing/2014/main" xmlns="" id="{983DFDA8-2B53-027D-DE31-1C6C76539B3B}"/>
              </a:ext>
            </a:extLst>
          </p:cNvPr>
          <p:cNvSpPr txBox="1"/>
          <p:nvPr/>
        </p:nvSpPr>
        <p:spPr>
          <a:xfrm>
            <a:off x="3508056" y="1476533"/>
            <a:ext cx="8245794"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2025, houve ligeira alteração do enunciado e uma mudança significativa no percentual, já que 17% dos brasileiros afirmaram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ter realizado algum tipo de aposta online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seja em jogos esportivos, </a:t>
            </a:r>
            <a:r>
              <a:rPr lang="pt-BR" sz="1300"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bets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ou cassinos online. Este percentual já é maior do que a penetração da maioria dos tipos de investimento realizados pelos brasileiros.</a:t>
            </a:r>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 </a:t>
            </a:r>
          </a:p>
        </p:txBody>
      </p:sp>
      <p:sp>
        <p:nvSpPr>
          <p:cNvPr id="1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9" name="Arredondar Retângulo em um Canto Diagonal 18"/>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20" name="Arredondar Retângulo em um Canto Diagonal 19"/>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APOSTAS ONLINE (JOGOS ESPORTIVOS, BETS, CASSINOS)</a:t>
            </a:r>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8468647" y="30971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1653525" y="452465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10422742" y="364536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cxnSp>
        <p:nvCxnSpPr>
          <p:cNvPr id="22" name="Conector reto 21"/>
          <p:cNvCxnSpPr/>
          <p:nvPr/>
        </p:nvCxnSpPr>
        <p:spPr>
          <a:xfrm>
            <a:off x="7945418" y="3760122"/>
            <a:ext cx="0" cy="133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171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8" name="CaixaDeTexto 27">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17</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29" name="CaixaDeTexto 28">
            <a:extLst>
              <a:ext uri="{FF2B5EF4-FFF2-40B4-BE49-F238E27FC236}">
                <a16:creationId xmlns:a16="http://schemas.microsoft.com/office/drawing/2014/main" xmlns="" id="{B03A2D4A-000F-32C9-91F7-9A283DB82E3B}"/>
              </a:ext>
            </a:extLst>
          </p:cNvPr>
          <p:cNvSpPr txBox="1"/>
          <p:nvPr/>
        </p:nvSpPr>
        <p:spPr>
          <a:xfrm>
            <a:off x="2046275" y="1812656"/>
            <a:ext cx="1461782"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SER APOSTADORES</a:t>
            </a:r>
          </a:p>
        </p:txBody>
      </p:sp>
      <p:pic>
        <p:nvPicPr>
          <p:cNvPr id="30" name="Imagem 29">
            <a:extLst>
              <a:ext uri="{FF2B5EF4-FFF2-40B4-BE49-F238E27FC236}">
                <a16:creationId xmlns:a16="http://schemas.microsoft.com/office/drawing/2014/main" xmlns="" id="{3D2F7D21-E059-A183-D8B3-F3553E24B464}"/>
              </a:ext>
            </a:extLst>
          </p:cNvPr>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34" name="CaixaDeTexto 33">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28,3 milhões</a:t>
            </a:r>
            <a:r>
              <a:rPr lang="pt-BR" sz="1100" i="1" spc="100" dirty="0">
                <a:solidFill>
                  <a:prstClr val="black"/>
                </a:solidFill>
                <a:latin typeface="Calibri Light" panose="020F0302020204030204"/>
                <a:ea typeface="ＭＳ Ｐゴシック" charset="-128"/>
              </a:rPr>
              <a:t> de brasileiros.</a:t>
            </a:r>
          </a:p>
        </p:txBody>
      </p:sp>
      <p:sp>
        <p:nvSpPr>
          <p:cNvPr id="27" name="Retângulo 26"/>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2025, fez algum tipo de aposta online, como em jogos esportivos, bets ou cassinos online: 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(LER ATÉ A INTERROGAÇÃO - RU)</a:t>
            </a:r>
          </a:p>
        </p:txBody>
      </p:sp>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77104295"/>
              </p:ext>
            </p:extLst>
          </p:nvPr>
        </p:nvGraphicFramePr>
        <p:xfrm>
          <a:off x="1030796" y="2593671"/>
          <a:ext cx="10965600" cy="3465044"/>
        </p:xfrm>
        <a:graphic>
          <a:graphicData uri="http://schemas.openxmlformats.org/drawingml/2006/chart">
            <c:chart xmlns:c="http://schemas.openxmlformats.org/drawingml/2006/chart" xmlns:r="http://schemas.openxmlformats.org/officeDocument/2006/relationships" r:id="rId3"/>
          </a:graphicData>
        </a:graphic>
      </p:graphicFrame>
      <p:sp>
        <p:nvSpPr>
          <p:cNvPr id="17" name="CaixaDeTexto 16">
            <a:extLst>
              <a:ext uri="{FF2B5EF4-FFF2-40B4-BE49-F238E27FC236}">
                <a16:creationId xmlns:a16="http://schemas.microsoft.com/office/drawing/2014/main" xmlns="" id="{983DFDA8-2B53-027D-DE31-1C6C76539B3B}"/>
              </a:ext>
            </a:extLst>
          </p:cNvPr>
          <p:cNvSpPr txBox="1"/>
          <p:nvPr/>
        </p:nvSpPr>
        <p:spPr>
          <a:xfrm>
            <a:off x="3508056" y="1476533"/>
            <a:ext cx="824579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percentual de apostadores é significativamente menor entre entrevistados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sendo que dois terços desse público afirmou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jamais ter usado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qualquer aplicativo de apostas.</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31" name="Arredondar Retângulo em um Canto Diagonal 30"/>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APOSTAS ONLINE (JOGOS ESPORTIVOS, BETS, CASSINOS)</a:t>
            </a:r>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1883208" y="476220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3814760" y="489301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4E231627-9C46-671E-5ACB-77967A5BFC03}"/>
              </a:ext>
            </a:extLst>
          </p:cNvPr>
          <p:cNvSpPr txBox="1"/>
          <p:nvPr/>
        </p:nvSpPr>
        <p:spPr>
          <a:xfrm>
            <a:off x="7706227" y="489301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FC8CA9B4-5975-33A9-A3A7-6C6600C51768}"/>
              </a:ext>
            </a:extLst>
          </p:cNvPr>
          <p:cNvSpPr txBox="1"/>
          <p:nvPr/>
        </p:nvSpPr>
        <p:spPr>
          <a:xfrm>
            <a:off x="8641178" y="298246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9145376" y="439045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10588445" y="343741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407508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ela 4">
            <a:extLst>
              <a:ext uri="{FF2B5EF4-FFF2-40B4-BE49-F238E27FC236}">
                <a16:creationId xmlns:a16="http://schemas.microsoft.com/office/drawing/2014/main" xmlns="" id="{F5836E4C-7136-2AE2-9959-DB249937E77C}"/>
              </a:ext>
            </a:extLst>
          </p:cNvPr>
          <p:cNvGraphicFramePr>
            <a:graphicFrameLocks noGrp="1"/>
          </p:cNvGraphicFramePr>
          <p:nvPr>
            <p:extLst>
              <p:ext uri="{D42A27DB-BD31-4B8C-83A1-F6EECF244321}">
                <p14:modId xmlns:p14="http://schemas.microsoft.com/office/powerpoint/2010/main" val="1451870261"/>
              </p:ext>
            </p:extLst>
          </p:nvPr>
        </p:nvGraphicFramePr>
        <p:xfrm>
          <a:off x="93133" y="3654610"/>
          <a:ext cx="11963400" cy="2257975"/>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3987800">
                  <a:extLst>
                    <a:ext uri="{9D8B030D-6E8A-4147-A177-3AD203B41FA5}">
                      <a16:colId xmlns:a16="http://schemas.microsoft.com/office/drawing/2014/main" xmlns="" val="3768450208"/>
                    </a:ext>
                  </a:extLst>
                </a:gridCol>
                <a:gridCol w="3987800">
                  <a:extLst>
                    <a:ext uri="{9D8B030D-6E8A-4147-A177-3AD203B41FA5}">
                      <a16:colId xmlns:a16="http://schemas.microsoft.com/office/drawing/2014/main" xmlns="" val="1865349273"/>
                    </a:ext>
                  </a:extLst>
                </a:gridCol>
              </a:tblGrid>
              <a:tr h="2257975">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IDADE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GERAÇÃO*</a:t>
                      </a:r>
                    </a:p>
                  </a:txBody>
                  <a:tcPr>
                    <a:lnL w="6350" cap="flat" cmpd="sng" algn="ctr">
                      <a:solidFill>
                        <a:srgbClr val="6098AC"/>
                      </a:solid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ETNIA</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20" name="Gráfico 19">
            <a:extLst>
              <a:ext uri="{FF2B5EF4-FFF2-40B4-BE49-F238E27FC236}">
                <a16:creationId xmlns:a16="http://schemas.microsoft.com/office/drawing/2014/main" xmlns="" id="{21006E6F-3201-57D6-31F3-624A7FFFFCDF}"/>
              </a:ext>
            </a:extLst>
          </p:cNvPr>
          <p:cNvGraphicFramePr/>
          <p:nvPr>
            <p:extLst>
              <p:ext uri="{D42A27DB-BD31-4B8C-83A1-F6EECF244321}">
                <p14:modId xmlns:p14="http://schemas.microsoft.com/office/powerpoint/2010/main" val="1575788533"/>
              </p:ext>
            </p:extLst>
          </p:nvPr>
        </p:nvGraphicFramePr>
        <p:xfrm>
          <a:off x="4118504" y="3698764"/>
          <a:ext cx="3912657" cy="2213821"/>
        </p:xfrm>
        <a:graphic>
          <a:graphicData uri="http://schemas.openxmlformats.org/drawingml/2006/chart">
            <c:chart xmlns:c="http://schemas.openxmlformats.org/drawingml/2006/chart" xmlns:r="http://schemas.openxmlformats.org/officeDocument/2006/relationships" r:id="rId2"/>
          </a:graphicData>
        </a:graphic>
      </p:graphicFrame>
      <p:sp>
        <p:nvSpPr>
          <p:cNvPr id="8" name="Retângulo 7">
            <a:extLst>
              <a:ext uri="{FF2B5EF4-FFF2-40B4-BE49-F238E27FC236}">
                <a16:creationId xmlns:a16="http://schemas.microsoft.com/office/drawing/2014/main" xmlns="" id="{CE8ACCA7-5272-5745-5533-2C4F08681436}"/>
              </a:ext>
            </a:extLst>
          </p:cNvPr>
          <p:cNvSpPr/>
          <p:nvPr/>
        </p:nvSpPr>
        <p:spPr>
          <a:xfrm>
            <a:off x="0" y="1100666"/>
            <a:ext cx="12192000" cy="2468821"/>
          </a:xfrm>
          <a:prstGeom prst="rect">
            <a:avLst/>
          </a:prstGeom>
          <a:solidFill>
            <a:srgbClr val="C5DAE1">
              <a:alpha val="3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5" name="Tabela 4">
            <a:extLst>
              <a:ext uri="{FF2B5EF4-FFF2-40B4-BE49-F238E27FC236}">
                <a16:creationId xmlns:a16="http://schemas.microsoft.com/office/drawing/2014/main" xmlns="" id="{BB70859C-B43D-9A6D-FB10-E67562CB4790}"/>
              </a:ext>
            </a:extLst>
          </p:cNvPr>
          <p:cNvGraphicFramePr>
            <a:graphicFrameLocks noGrp="1"/>
          </p:cNvGraphicFramePr>
          <p:nvPr/>
        </p:nvGraphicFramePr>
        <p:xfrm>
          <a:off x="2651664" y="1100666"/>
          <a:ext cx="7975600" cy="2468821"/>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2981953271"/>
                    </a:ext>
                  </a:extLst>
                </a:gridCol>
                <a:gridCol w="3987800">
                  <a:extLst>
                    <a:ext uri="{9D8B030D-6E8A-4147-A177-3AD203B41FA5}">
                      <a16:colId xmlns:a16="http://schemas.microsoft.com/office/drawing/2014/main" xmlns="" val="1901274889"/>
                    </a:ext>
                  </a:extLst>
                </a:gridCol>
              </a:tblGrid>
              <a:tr h="2468821">
                <a:tc>
                  <a:txBody>
                    <a:bodyPr/>
                    <a:lstStyle/>
                    <a:p>
                      <a:pPr algn="l"/>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GÊNERO (AUTODECLARAÇÃO)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l"/>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GRAU DE INSTRUÇÃO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xmlns="" val="3677478501"/>
                  </a:ext>
                </a:extLst>
              </a:tr>
            </a:tbl>
          </a:graphicData>
        </a:graphic>
      </p:graphicFrame>
      <p:graphicFrame>
        <p:nvGraphicFramePr>
          <p:cNvPr id="6" name="Gráfico 5">
            <a:extLst>
              <a:ext uri="{FF2B5EF4-FFF2-40B4-BE49-F238E27FC236}">
                <a16:creationId xmlns:a16="http://schemas.microsoft.com/office/drawing/2014/main" xmlns="" id="{148F5245-1817-BB31-1B5D-E598A4CCE493}"/>
              </a:ext>
            </a:extLst>
          </p:cNvPr>
          <p:cNvGraphicFramePr/>
          <p:nvPr>
            <p:extLst>
              <p:ext uri="{D42A27DB-BD31-4B8C-83A1-F6EECF244321}">
                <p14:modId xmlns:p14="http://schemas.microsoft.com/office/powerpoint/2010/main" val="3052368630"/>
              </p:ext>
            </p:extLst>
          </p:nvPr>
        </p:nvGraphicFramePr>
        <p:xfrm>
          <a:off x="1176951" y="1544128"/>
          <a:ext cx="4999112" cy="18848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Gráfico 6">
            <a:extLst>
              <a:ext uri="{FF2B5EF4-FFF2-40B4-BE49-F238E27FC236}">
                <a16:creationId xmlns:a16="http://schemas.microsoft.com/office/drawing/2014/main" xmlns="" id="{7CF5D9C1-81D7-CA3A-7DB1-7E7B12F3D90E}"/>
              </a:ext>
            </a:extLst>
          </p:cNvPr>
          <p:cNvGraphicFramePr/>
          <p:nvPr>
            <p:extLst>
              <p:ext uri="{D42A27DB-BD31-4B8C-83A1-F6EECF244321}">
                <p14:modId xmlns:p14="http://schemas.microsoft.com/office/powerpoint/2010/main" val="3969424053"/>
              </p:ext>
            </p:extLst>
          </p:nvPr>
        </p:nvGraphicFramePr>
        <p:xfrm>
          <a:off x="6617273" y="1544128"/>
          <a:ext cx="4980215" cy="18848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 name="Gráfico 9">
            <a:extLst>
              <a:ext uri="{FF2B5EF4-FFF2-40B4-BE49-F238E27FC236}">
                <a16:creationId xmlns:a16="http://schemas.microsoft.com/office/drawing/2014/main" xmlns="" id="{7C0BF6F1-276E-8965-EAD7-320DD2F0B9CA}"/>
              </a:ext>
            </a:extLst>
          </p:cNvPr>
          <p:cNvGraphicFramePr/>
          <p:nvPr>
            <p:extLst>
              <p:ext uri="{D42A27DB-BD31-4B8C-83A1-F6EECF244321}">
                <p14:modId xmlns:p14="http://schemas.microsoft.com/office/powerpoint/2010/main" val="2936336832"/>
              </p:ext>
            </p:extLst>
          </p:nvPr>
        </p:nvGraphicFramePr>
        <p:xfrm>
          <a:off x="135467" y="3698764"/>
          <a:ext cx="3912657" cy="221382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 name="Gráfico 13">
            <a:extLst>
              <a:ext uri="{FF2B5EF4-FFF2-40B4-BE49-F238E27FC236}">
                <a16:creationId xmlns:a16="http://schemas.microsoft.com/office/drawing/2014/main" xmlns="" id="{29A243A4-E969-11B5-56D3-6F5EE4AA3337}"/>
              </a:ext>
            </a:extLst>
          </p:cNvPr>
          <p:cNvGraphicFramePr/>
          <p:nvPr>
            <p:extLst>
              <p:ext uri="{D42A27DB-BD31-4B8C-83A1-F6EECF244321}">
                <p14:modId xmlns:p14="http://schemas.microsoft.com/office/powerpoint/2010/main" val="120898076"/>
              </p:ext>
            </p:extLst>
          </p:nvPr>
        </p:nvGraphicFramePr>
        <p:xfrm>
          <a:off x="8106833" y="3698764"/>
          <a:ext cx="3912657" cy="2213821"/>
        </p:xfrm>
        <a:graphic>
          <a:graphicData uri="http://schemas.openxmlformats.org/drawingml/2006/chart">
            <c:chart xmlns:c="http://schemas.openxmlformats.org/drawingml/2006/chart" xmlns:r="http://schemas.openxmlformats.org/officeDocument/2006/relationships" r:id="rId6"/>
          </a:graphicData>
        </a:graphic>
      </p:graphicFrame>
      <p:sp>
        <p:nvSpPr>
          <p:cNvPr id="9" name="Retângulo 8"/>
          <p:cNvSpPr/>
          <p:nvPr/>
        </p:nvSpPr>
        <p:spPr>
          <a:xfrm>
            <a:off x="4663227" y="3879927"/>
            <a:ext cx="2823209" cy="246221"/>
          </a:xfrm>
          <a:prstGeom prst="rect">
            <a:avLst/>
          </a:prstGeom>
        </p:spPr>
        <p:txBody>
          <a:bodyPr wrap="none">
            <a:spAutoFit/>
          </a:bodyPr>
          <a:lstStyle/>
          <a:p>
            <a:r>
              <a:rPr lang="pt-BR" sz="1000" dirty="0">
                <a:latin typeface="Ebrima" panose="02000000000000000000" pitchFamily="2" charset="0"/>
                <a:ea typeface="Ebrima" panose="02000000000000000000" pitchFamily="2" charset="0"/>
                <a:cs typeface="Ebrima" panose="02000000000000000000" pitchFamily="2" charset="0"/>
              </a:rPr>
              <a:t>(*) As gerações foram alteradas na onda 2023. </a:t>
            </a:r>
          </a:p>
        </p:txBody>
      </p:sp>
      <p:graphicFrame>
        <p:nvGraphicFramePr>
          <p:cNvPr id="15" name="Tabela 14"/>
          <p:cNvGraphicFramePr>
            <a:graphicFrameLocks noGrp="1"/>
          </p:cNvGraphicFramePr>
          <p:nvPr>
            <p:extLst>
              <p:ext uri="{D42A27DB-BD31-4B8C-83A1-F6EECF244321}">
                <p14:modId xmlns:p14="http://schemas.microsoft.com/office/powerpoint/2010/main" val="1521083896"/>
              </p:ext>
            </p:extLst>
          </p:nvPr>
        </p:nvGraphicFramePr>
        <p:xfrm>
          <a:off x="4280779" y="5573090"/>
          <a:ext cx="3776805" cy="370840"/>
        </p:xfrm>
        <a:graphic>
          <a:graphicData uri="http://schemas.openxmlformats.org/drawingml/2006/table">
            <a:tbl>
              <a:tblPr firstRow="1" bandRow="1">
                <a:tableStyleId>{5C22544A-7EE6-4342-B048-85BDC9FD1C3A}</a:tableStyleId>
              </a:tblPr>
              <a:tblGrid>
                <a:gridCol w="903084">
                  <a:extLst>
                    <a:ext uri="{9D8B030D-6E8A-4147-A177-3AD203B41FA5}">
                      <a16:colId xmlns:a16="http://schemas.microsoft.com/office/drawing/2014/main" xmlns="" val="20000"/>
                    </a:ext>
                  </a:extLst>
                </a:gridCol>
                <a:gridCol w="918173">
                  <a:extLst>
                    <a:ext uri="{9D8B030D-6E8A-4147-A177-3AD203B41FA5}">
                      <a16:colId xmlns:a16="http://schemas.microsoft.com/office/drawing/2014/main" xmlns="" val="20001"/>
                    </a:ext>
                  </a:extLst>
                </a:gridCol>
                <a:gridCol w="832918">
                  <a:extLst>
                    <a:ext uri="{9D8B030D-6E8A-4147-A177-3AD203B41FA5}">
                      <a16:colId xmlns:a16="http://schemas.microsoft.com/office/drawing/2014/main" xmlns="" val="20002"/>
                    </a:ext>
                  </a:extLst>
                </a:gridCol>
                <a:gridCol w="1122630">
                  <a:extLst>
                    <a:ext uri="{9D8B030D-6E8A-4147-A177-3AD203B41FA5}">
                      <a16:colId xmlns:a16="http://schemas.microsoft.com/office/drawing/2014/main" xmlns="" val="20003"/>
                    </a:ext>
                  </a:extLst>
                </a:gridCol>
              </a:tblGrid>
              <a:tr h="370840">
                <a:tc>
                  <a:txBody>
                    <a:bodyPr/>
                    <a:lstStyle/>
                    <a:p>
                      <a:pPr algn="ctr"/>
                      <a:r>
                        <a:rPr lang="pt-BR" sz="900" b="0" dirty="0" smtClean="0">
                          <a:solidFill>
                            <a:schemeClr val="tx1"/>
                          </a:solidFill>
                          <a:latin typeface="Ebrima" panose="02000000000000000000" pitchFamily="2" charset="0"/>
                          <a:ea typeface="Ebrima" panose="02000000000000000000" pitchFamily="2" charset="0"/>
                          <a:cs typeface="Ebrima" panose="02000000000000000000" pitchFamily="2" charset="0"/>
                        </a:rPr>
                        <a:t>16 a 29 anos</a:t>
                      </a:r>
                      <a:endParaRPr lang="pt-BR" sz="900" b="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900" b="0" dirty="0">
                          <a:solidFill>
                            <a:schemeClr val="tx1"/>
                          </a:solidFill>
                          <a:latin typeface="Ebrima" panose="02000000000000000000" pitchFamily="2" charset="0"/>
                          <a:ea typeface="Ebrima" panose="02000000000000000000" pitchFamily="2" charset="0"/>
                          <a:cs typeface="Ebrima" panose="02000000000000000000" pitchFamily="2" charset="0"/>
                        </a:rPr>
                        <a:t>30 a 44 anos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900" b="0" dirty="0">
                          <a:solidFill>
                            <a:schemeClr val="tx1"/>
                          </a:solidFill>
                          <a:latin typeface="Ebrima" panose="02000000000000000000" pitchFamily="2" charset="0"/>
                          <a:ea typeface="Ebrima" panose="02000000000000000000" pitchFamily="2" charset="0"/>
                          <a:cs typeface="Ebrima" panose="02000000000000000000" pitchFamily="2" charset="0"/>
                        </a:rPr>
                        <a:t>45 a 64 anos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900" b="0" dirty="0">
                          <a:solidFill>
                            <a:schemeClr val="tx1"/>
                          </a:solidFill>
                          <a:latin typeface="Ebrima" panose="02000000000000000000" pitchFamily="2" charset="0"/>
                          <a:ea typeface="Ebrima" panose="02000000000000000000" pitchFamily="2" charset="0"/>
                          <a:cs typeface="Ebrima" panose="02000000000000000000" pitchFamily="2" charset="0"/>
                        </a:rPr>
                        <a:t>65 anos ou mais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47" name="Retângulo 4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 name="Retângulo 1"/>
          <p:cNvSpPr/>
          <p:nvPr/>
        </p:nvSpPr>
        <p:spPr>
          <a:xfrm>
            <a:off x="914400" y="6492699"/>
            <a:ext cx="6096000" cy="3693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Bases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9794781" y="452198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19" name="CaixaDeTexto 18">
            <a:extLst>
              <a:ext uri="{FF2B5EF4-FFF2-40B4-BE49-F238E27FC236}">
                <a16:creationId xmlns="" xmlns:a16="http://schemas.microsoft.com/office/drawing/2014/main" id="{4CD9C893-980C-4FEF-3821-81A5D01EA1A1}"/>
              </a:ext>
            </a:extLst>
          </p:cNvPr>
          <p:cNvSpPr txBox="1"/>
          <p:nvPr/>
        </p:nvSpPr>
        <p:spPr>
          <a:xfrm>
            <a:off x="3076914" y="305479"/>
            <a:ext cx="8979619" cy="535531"/>
          </a:xfrm>
          <a:prstGeom prst="rect">
            <a:avLst/>
          </a:prstGeom>
          <a:noFill/>
        </p:spPr>
        <p:txBody>
          <a:bodyPr wrap="square" rtlCol="0">
            <a:spAutoFit/>
          </a:bodyPr>
          <a:lstStyle/>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Desde 2021, a amostra do Raio X abrange a população brasileira com 16 anos ou mais, de todas as classes econômicas, pessoas com ou sem renda individual.</a:t>
            </a:r>
            <a:endParaRPr lang="pt-BR" sz="12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Tree>
    <p:extLst>
      <p:ext uri="{BB962C8B-B14F-4D97-AF65-F5344CB8AC3E}">
        <p14:creationId xmlns:p14="http://schemas.microsoft.com/office/powerpoint/2010/main" val="377788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 name="Gráfico 19">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562570303"/>
              </p:ext>
            </p:extLst>
          </p:nvPr>
        </p:nvGraphicFramePr>
        <p:xfrm>
          <a:off x="407622" y="2582134"/>
          <a:ext cx="11167444"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 name="Retângulo 1"/>
          <p:cNvSpPr/>
          <p:nvPr/>
        </p:nvSpPr>
        <p:spPr>
          <a:xfrm>
            <a:off x="4764505" y="3781776"/>
            <a:ext cx="2454442" cy="230675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6" name="Retângulo 3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3" name="Retângulo 22"/>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BDC7D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(N=908)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(N=906) </a:t>
            </a:r>
            <a:r>
              <a:rPr lang="pt-BR" sz="900" dirty="0">
                <a:solidFill>
                  <a:srgbClr val="5266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(N=1.023)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P67. (PARA QUEM USOU – P66=1, 2 OU 3)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dessas alternativas explica melhor as suas razões de apostar? | P67A. E em 2º lugar?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COM CARTÃO)</a:t>
            </a:r>
          </a:p>
        </p:txBody>
      </p:sp>
      <p:sp>
        <p:nvSpPr>
          <p:cNvPr id="10" name="CaixaDeTexto 9">
            <a:extLst>
              <a:ext uri="{FF2B5EF4-FFF2-40B4-BE49-F238E27FC236}">
                <a16:creationId xmlns:a16="http://schemas.microsoft.com/office/drawing/2014/main" xmlns="" id="{3DC347D2-1A0A-E134-2EEF-0F8648C3680A}"/>
              </a:ext>
            </a:extLst>
          </p:cNvPr>
          <p:cNvSpPr txBox="1"/>
          <p:nvPr/>
        </p:nvSpPr>
        <p:spPr>
          <a:xfrm>
            <a:off x="407621" y="1313860"/>
            <a:ext cx="11622454" cy="1772793"/>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Após estímulo com um cartão, entre os apostadores, as principais motivações para apostar são a chance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ganhar dinheiro rápido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chance de um possível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grande retorno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 ligeiras variações em relação às edições anteriores.</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principal mudança foi a consideração como uma diversão que após dois anos com 26% teve um crescimento substancial (+6pp).</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10% consideram as apostas como uma chance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juntar dinheiro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o futuro e 10% consideram como uma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forma de investimento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 patamar dos que consideram como um investimento então não se altera.</a:t>
            </a:r>
          </a:p>
        </p:txBody>
      </p:sp>
      <p:sp>
        <p:nvSpPr>
          <p:cNvPr id="11" name="CaixaDeTexto 2">
            <a:extLst>
              <a:ext uri="{FF2B5EF4-FFF2-40B4-BE49-F238E27FC236}">
                <a16:creationId xmlns:a16="http://schemas.microsoft.com/office/drawing/2014/main" xmlns="" id="{AF4AE32E-BDCC-DAA4-F144-9A7A17F9142B}"/>
              </a:ext>
            </a:extLst>
          </p:cNvPr>
          <p:cNvSpPr txBox="1"/>
          <p:nvPr/>
        </p:nvSpPr>
        <p:spPr>
          <a:xfrm>
            <a:off x="608373" y="559309"/>
            <a:ext cx="3636082"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3564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MOTIVAÇÕES PARA APOSTAR (1º + 2º LUGAR)</a:t>
            </a:r>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2677106" y="378177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4E231627-9C46-671E-5ACB-77967A5BFC03}"/>
              </a:ext>
            </a:extLst>
          </p:cNvPr>
          <p:cNvSpPr txBox="1"/>
          <p:nvPr/>
        </p:nvSpPr>
        <p:spPr>
          <a:xfrm>
            <a:off x="9412197" y="434710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1773083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0" name="Gráfico 19">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501167854"/>
              </p:ext>
            </p:extLst>
          </p:nvPr>
        </p:nvGraphicFramePr>
        <p:xfrm>
          <a:off x="407622" y="2582134"/>
          <a:ext cx="11167444"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6" name="Retângulo 3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3" name="Retângulo 22"/>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(N=1.023)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(N=309)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(N=546)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(N=168)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P67. (PARA QUEM USOU – P66=1, 2 OU 3)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dessas alternativas explica melhor as suas razões de apostar? | P67A. E em 2º lugar?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COM CARTÃO)</a:t>
            </a:r>
          </a:p>
        </p:txBody>
      </p:sp>
      <p:sp>
        <p:nvSpPr>
          <p:cNvPr id="9" name="CaixaDeTexto 8">
            <a:extLst>
              <a:ext uri="{FF2B5EF4-FFF2-40B4-BE49-F238E27FC236}">
                <a16:creationId xmlns:a16="http://schemas.microsoft.com/office/drawing/2014/main" xmlns="" id="{3DC347D2-1A0A-E134-2EEF-0F8648C3680A}"/>
              </a:ext>
            </a:extLst>
          </p:cNvPr>
          <p:cNvSpPr txBox="1"/>
          <p:nvPr/>
        </p:nvSpPr>
        <p:spPr>
          <a:xfrm>
            <a:off x="407621" y="1313860"/>
            <a:ext cx="11622454"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Enquanto entrevistados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consideram mais as apostas como uma chance de juntar uma quantia em dinheiro para o futuro, enquanto os apostadores das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tendem a considerar as apostas mais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uma diversão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ou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emocionantes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todas, ainda assim, predomina a oportunidade de ganhar uma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grande quantia de dinheiro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3608786"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564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MOTIVAÇÕES PARA APOSTAR (1º + 2º LUGAR)</a:t>
            </a:r>
          </a:p>
        </p:txBody>
      </p:sp>
      <p:sp>
        <p:nvSpPr>
          <p:cNvPr id="13" name="CaixaDeTexto 12">
            <a:extLst>
              <a:ext uri="{FF2B5EF4-FFF2-40B4-BE49-F238E27FC236}">
                <a16:creationId xmlns:a16="http://schemas.microsoft.com/office/drawing/2014/main" xmlns="" id="{FC8CA9B4-5975-33A9-A3A7-6C6600C51768}"/>
              </a:ext>
            </a:extLst>
          </p:cNvPr>
          <p:cNvSpPr txBox="1"/>
          <p:nvPr/>
        </p:nvSpPr>
        <p:spPr>
          <a:xfrm>
            <a:off x="2367839" y="371353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4" name="CaixaDeTexto 13">
            <a:extLst>
              <a:ext uri="{FF2B5EF4-FFF2-40B4-BE49-F238E27FC236}">
                <a16:creationId xmlns:a16="http://schemas.microsoft.com/office/drawing/2014/main" xmlns="" id="{4E231627-9C46-671E-5ACB-77967A5BFC03}"/>
              </a:ext>
            </a:extLst>
          </p:cNvPr>
          <p:cNvSpPr txBox="1"/>
          <p:nvPr/>
        </p:nvSpPr>
        <p:spPr>
          <a:xfrm>
            <a:off x="4457717" y="420317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3212543" y="383661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6057398" y="409822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Retângulo 17"/>
          <p:cNvSpPr/>
          <p:nvPr/>
        </p:nvSpPr>
        <p:spPr>
          <a:xfrm>
            <a:off x="4764505" y="3781776"/>
            <a:ext cx="2454442" cy="230675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Tree>
    <p:extLst>
      <p:ext uri="{BB962C8B-B14F-4D97-AF65-F5344CB8AC3E}">
        <p14:creationId xmlns:p14="http://schemas.microsoft.com/office/powerpoint/2010/main" val="3762059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Gráfico 37">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603677124"/>
              </p:ext>
            </p:extLst>
          </p:nvPr>
        </p:nvGraphicFramePr>
        <p:xfrm>
          <a:off x="1019175" y="1991409"/>
          <a:ext cx="10975602"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2" name="Retângulo 2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3" name="CaixaDeTexto 22">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17</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31" name="CaixaDeTexto 30">
            <a:extLst>
              <a:ext uri="{FF2B5EF4-FFF2-40B4-BE49-F238E27FC236}">
                <a16:creationId xmlns:a16="http://schemas.microsoft.com/office/drawing/2014/main" xmlns="" id="{B03A2D4A-000F-32C9-91F7-9A283DB82E3B}"/>
              </a:ext>
            </a:extLst>
          </p:cNvPr>
          <p:cNvSpPr txBox="1"/>
          <p:nvPr/>
        </p:nvSpPr>
        <p:spPr>
          <a:xfrm>
            <a:off x="2046275" y="1812656"/>
            <a:ext cx="1461782"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SER APOSTADORES</a:t>
            </a:r>
          </a:p>
        </p:txBody>
      </p:sp>
      <p:pic>
        <p:nvPicPr>
          <p:cNvPr id="32" name="Imagem 31">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34" name="CaixaDeTexto 33">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28,3 milhões</a:t>
            </a:r>
            <a:r>
              <a:rPr lang="pt-BR" sz="1100" i="1" spc="100" dirty="0">
                <a:solidFill>
                  <a:prstClr val="black"/>
                </a:solidFill>
                <a:latin typeface="Calibri Light" panose="020F0302020204030204"/>
                <a:ea typeface="ＭＳ Ｐゴシック" charset="-128"/>
              </a:rPr>
              <a:t> de brasileiros.</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BDC7D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(N=908)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(N=906) </a:t>
            </a:r>
            <a:r>
              <a:rPr lang="pt-BR" sz="900" dirty="0">
                <a:solidFill>
                  <a:srgbClr val="5266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(N=1.023)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dessas alternativas explica melhor as suas razões de apostar?</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P67A.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em 2º lugar?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COM CARTÃO) | P68. (PARA QUEM USOU – P66=1 A 6 E NÃO CITOU OPÇÃO H EM P67 E P67A)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diria que os aplicativos de apostas esportivas ou bets são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(LER ATÉ A INTERROGAÇÃO - RU)</a:t>
            </a:r>
          </a:p>
        </p:txBody>
      </p:sp>
      <p:sp>
        <p:nvSpPr>
          <p:cNvPr id="14" name="Retângulo 13"/>
          <p:cNvSpPr/>
          <p:nvPr/>
        </p:nvSpPr>
        <p:spPr>
          <a:xfrm>
            <a:off x="1109949" y="3272159"/>
            <a:ext cx="5375071" cy="230675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14">
            <a:extLst>
              <a:ext uri="{FF2B5EF4-FFF2-40B4-BE49-F238E27FC236}">
                <a16:creationId xmlns:a16="http://schemas.microsoft.com/office/drawing/2014/main" xmlns="" id="{983DFDA8-2B53-027D-DE31-1C6C76539B3B}"/>
              </a:ext>
            </a:extLst>
          </p:cNvPr>
          <p:cNvSpPr txBox="1"/>
          <p:nvPr/>
        </p:nvSpPr>
        <p:spPr>
          <a:xfrm>
            <a:off x="3591484" y="1458068"/>
            <a:ext cx="7933765"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apostadores que não citaram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uma forma de investir</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como uma das razões para apostar, responderam entre duas alternativas: se considera uma forma de investir ou de se divertir e eventualmente ganhar dinheiro. Em 2025, o percentual dos que não consideram uma forma de investir cresceu de modo significativo (+5pp).</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7654185" y="259608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11246424" y="414028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3677025"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2340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BETS COMO INVESTIMENTOS</a:t>
            </a:r>
          </a:p>
        </p:txBody>
      </p:sp>
    </p:spTree>
    <p:extLst>
      <p:ext uri="{BB962C8B-B14F-4D97-AF65-F5344CB8AC3E}">
        <p14:creationId xmlns:p14="http://schemas.microsoft.com/office/powerpoint/2010/main" val="2156564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8" name="Gráfico 37">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747851713"/>
              </p:ext>
            </p:extLst>
          </p:nvPr>
        </p:nvGraphicFramePr>
        <p:xfrm>
          <a:off x="1019175" y="1991409"/>
          <a:ext cx="10975602"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2" name="Retângulo 2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sp>
        <p:nvSpPr>
          <p:cNvPr id="23" name="CaixaDeTexto 22">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17</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31" name="CaixaDeTexto 30">
            <a:extLst>
              <a:ext uri="{FF2B5EF4-FFF2-40B4-BE49-F238E27FC236}">
                <a16:creationId xmlns:a16="http://schemas.microsoft.com/office/drawing/2014/main" xmlns="" id="{B03A2D4A-000F-32C9-91F7-9A283DB82E3B}"/>
              </a:ext>
            </a:extLst>
          </p:cNvPr>
          <p:cNvSpPr txBox="1"/>
          <p:nvPr/>
        </p:nvSpPr>
        <p:spPr>
          <a:xfrm>
            <a:off x="2046275" y="1812656"/>
            <a:ext cx="1461782"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SER APOSTADORES</a:t>
            </a:r>
          </a:p>
        </p:txBody>
      </p:sp>
      <p:pic>
        <p:nvPicPr>
          <p:cNvPr id="32" name="Imagem 31">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34" name="CaixaDeTexto 33">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28,3 milhões</a:t>
            </a:r>
            <a:r>
              <a:rPr lang="pt-BR" sz="1100" i="1" spc="100" dirty="0">
                <a:solidFill>
                  <a:prstClr val="black"/>
                </a:solidFill>
                <a:latin typeface="Calibri Light" panose="020F0302020204030204"/>
                <a:ea typeface="ＭＳ Ｐゴシック" charset="-128"/>
              </a:rPr>
              <a:t> de brasileiros.</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(N=1.023)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(N=309)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(N=546)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(N=168)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dessas alternativas explica melhor as suas razões de apostar?</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P67A.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em 2º lugar?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COM CARTÃO) | P68. (PARA QUEM USOU – P66=1 A 6 E NÃO CITOU OPÇÃO H EM P67 E P67A)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diria que os aplicativos de apostas esportivas ou bets são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(LER ATÉ A INTERROGAÇÃO - RU)</a:t>
            </a:r>
          </a:p>
        </p:txBody>
      </p:sp>
      <p:sp>
        <p:nvSpPr>
          <p:cNvPr id="14" name="Retângulo 13"/>
          <p:cNvSpPr/>
          <p:nvPr/>
        </p:nvSpPr>
        <p:spPr>
          <a:xfrm>
            <a:off x="1109949" y="3272159"/>
            <a:ext cx="5375071" cy="230675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5" name="CaixaDeTexto 14">
            <a:extLst>
              <a:ext uri="{FF2B5EF4-FFF2-40B4-BE49-F238E27FC236}">
                <a16:creationId xmlns:a16="http://schemas.microsoft.com/office/drawing/2014/main" xmlns="" id="{983DFDA8-2B53-027D-DE31-1C6C76539B3B}"/>
              </a:ext>
            </a:extLst>
          </p:cNvPr>
          <p:cNvSpPr txBox="1"/>
          <p:nvPr/>
        </p:nvSpPr>
        <p:spPr>
          <a:xfrm>
            <a:off x="3591484" y="1458068"/>
            <a:ext cx="7933765" cy="31015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há diferenças significativas entre as classes.</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3677025"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2340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BETS COMO INVESTIMENTOS</a:t>
            </a:r>
          </a:p>
        </p:txBody>
      </p:sp>
    </p:spTree>
    <p:extLst>
      <p:ext uri="{BB962C8B-B14F-4D97-AF65-F5344CB8AC3E}">
        <p14:creationId xmlns:p14="http://schemas.microsoft.com/office/powerpoint/2010/main" val="4019810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tângulo 2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3" name="Gráfico 2">
            <a:extLst>
              <a:ext uri="{FF2B5EF4-FFF2-40B4-BE49-F238E27FC236}">
                <a16:creationId xmlns:a16="http://schemas.microsoft.com/office/drawing/2014/main" xmlns="" id="{B17337D3-0D3E-8851-6005-E02540BAA300}"/>
              </a:ext>
            </a:extLst>
          </p:cNvPr>
          <p:cNvGraphicFramePr/>
          <p:nvPr>
            <p:extLst>
              <p:ext uri="{D42A27DB-BD31-4B8C-83A1-F6EECF244321}">
                <p14:modId xmlns:p14="http://schemas.microsoft.com/office/powerpoint/2010/main" val="4152760458"/>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(N=906) </a:t>
            </a:r>
            <a:r>
              <a:rPr lang="pt-BR" sz="900" dirty="0">
                <a:solidFill>
                  <a:srgbClr val="5266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(N=1.023)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P69. (SE P66=1 A 6 – SIM - MOSTRAR CARTÃO 69 COM A ESCALA)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no ano de 2025: ______________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(LEIA CADA FRASE - ESTIMULADA E ÚNICA POR LINHA). </a:t>
            </a:r>
          </a:p>
        </p:txBody>
      </p:sp>
      <p:sp>
        <p:nvSpPr>
          <p:cNvPr id="10" name="CaixaDeTexto 9">
            <a:extLst>
              <a:ext uri="{FF2B5EF4-FFF2-40B4-BE49-F238E27FC236}">
                <a16:creationId xmlns:a16="http://schemas.microsoft.com/office/drawing/2014/main" xmlns="" id="{3DC347D2-1A0A-E134-2EEF-0F8648C3680A}"/>
              </a:ext>
            </a:extLst>
          </p:cNvPr>
          <p:cNvSpPr txBox="1"/>
          <p:nvPr/>
        </p:nvSpPr>
        <p:spPr>
          <a:xfrm>
            <a:off x="3766618" y="1680312"/>
            <a:ext cx="8263456" cy="1292662"/>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Um indicador de risco de vício em bets foi construído com base nas respostas às frases apresentadas para jogadores, considerando que acima de 8 pontos são os entrevistados considerados como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jogadores problemáticos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(11%); de 3 a 7 pontos, os entrevistados com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risco moderado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(28%); de 1 a 2 pontos os entrevistados com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baixo risco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(29%); e com 0 pontos os entrevistados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sem problemas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 o jogo (32%), que recuou em relação à última edição.</a:t>
            </a:r>
          </a:p>
        </p:txBody>
      </p:sp>
      <p:sp>
        <p:nvSpPr>
          <p:cNvPr id="11" name="CaixaDeTexto 10">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11</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12" name="CaixaDeTexto 11">
            <a:extLst>
              <a:ext uri="{FF2B5EF4-FFF2-40B4-BE49-F238E27FC236}">
                <a16:creationId xmlns:a16="http://schemas.microsoft.com/office/drawing/2014/main" xmlns="" id="{B03A2D4A-000F-32C9-91F7-9A283DB82E3B}"/>
              </a:ext>
            </a:extLst>
          </p:cNvPr>
          <p:cNvSpPr txBox="1"/>
          <p:nvPr/>
        </p:nvSpPr>
        <p:spPr>
          <a:xfrm>
            <a:off x="2046274" y="1812656"/>
            <a:ext cx="1720343"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APOSTADORES SÃO CONSIDERADOS PROBLEMÁTICOS</a:t>
            </a:r>
          </a:p>
        </p:txBody>
      </p:sp>
      <p:pic>
        <p:nvPicPr>
          <p:cNvPr id="13" name="Imagem 12">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14" name="CaixaDeTexto 13">
            <a:extLst>
              <a:ext uri="{FF2B5EF4-FFF2-40B4-BE49-F238E27FC236}">
                <a16:creationId xmlns:a16="http://schemas.microsoft.com/office/drawing/2014/main" xmlns="" id="{C0A13CF5-B44B-5A53-7902-0BABE0B41E8E}"/>
              </a:ext>
            </a:extLst>
          </p:cNvPr>
          <p:cNvSpPr txBox="1"/>
          <p:nvPr/>
        </p:nvSpPr>
        <p:spPr>
          <a:xfrm>
            <a:off x="1241400" y="2674335"/>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3,2 milhões</a:t>
            </a:r>
            <a:r>
              <a:rPr lang="pt-BR" sz="1100" i="1" spc="100" dirty="0">
                <a:solidFill>
                  <a:prstClr val="black"/>
                </a:solidFill>
                <a:latin typeface="Calibri Light" panose="020F0302020204030204"/>
                <a:ea typeface="ＭＳ Ｐゴシック" charset="-128"/>
              </a:rPr>
              <a:t> de brasileiros.</a:t>
            </a:r>
          </a:p>
        </p:txBody>
      </p:sp>
      <p:sp>
        <p:nvSpPr>
          <p:cNvPr id="15" name="CaixaDeTexto 2">
            <a:extLst>
              <a:ext uri="{FF2B5EF4-FFF2-40B4-BE49-F238E27FC236}">
                <a16:creationId xmlns:a16="http://schemas.microsoft.com/office/drawing/2014/main" xmlns="" id="{AF4AE32E-BDCC-DAA4-F144-9A7A17F9142B}"/>
              </a:ext>
            </a:extLst>
          </p:cNvPr>
          <p:cNvSpPr txBox="1"/>
          <p:nvPr/>
        </p:nvSpPr>
        <p:spPr>
          <a:xfrm>
            <a:off x="608372" y="559309"/>
            <a:ext cx="3677025"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VÍCIO EM APOSTAS</a:t>
            </a:r>
          </a:p>
        </p:txBody>
      </p:sp>
    </p:spTree>
    <p:extLst>
      <p:ext uri="{BB962C8B-B14F-4D97-AF65-F5344CB8AC3E}">
        <p14:creationId xmlns:p14="http://schemas.microsoft.com/office/powerpoint/2010/main" val="275031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 name="Retângulo 2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3" name="Gráfico 2">
            <a:extLst>
              <a:ext uri="{FF2B5EF4-FFF2-40B4-BE49-F238E27FC236}">
                <a16:creationId xmlns:a16="http://schemas.microsoft.com/office/drawing/2014/main" xmlns="" id="{B17337D3-0D3E-8851-6005-E02540BAA300}"/>
              </a:ext>
            </a:extLst>
          </p:cNvPr>
          <p:cNvGraphicFramePr/>
          <p:nvPr>
            <p:extLst>
              <p:ext uri="{D42A27DB-BD31-4B8C-83A1-F6EECF244321}">
                <p14:modId xmlns:p14="http://schemas.microsoft.com/office/powerpoint/2010/main" val="2538400834"/>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(N=1.023)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(N=309)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(N=546)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(N=168)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P69. (SE P66=1 A 6 – SIM - MOSTRAR CARTÃO 69 COM A ESCALA)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no ano de 2025: ______________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(LEIA CADA FRASE - ESTIMULADA E ÚNICA POR LINHA). </a:t>
            </a:r>
          </a:p>
        </p:txBody>
      </p:sp>
      <p:sp>
        <p:nvSpPr>
          <p:cNvPr id="10" name="CaixaDeTexto 9">
            <a:extLst>
              <a:ext uri="{FF2B5EF4-FFF2-40B4-BE49-F238E27FC236}">
                <a16:creationId xmlns:a16="http://schemas.microsoft.com/office/drawing/2014/main" xmlns="" id="{3DC347D2-1A0A-E134-2EEF-0F8648C3680A}"/>
              </a:ext>
            </a:extLst>
          </p:cNvPr>
          <p:cNvSpPr txBox="1"/>
          <p:nvPr/>
        </p:nvSpPr>
        <p:spPr>
          <a:xfrm>
            <a:off x="3766618" y="1680312"/>
            <a:ext cx="8263456" cy="1031564"/>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têm maior proporção que as demais de classificados como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sem problemas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problemáticos, os índices aumentam conforme aumenta a classe, o que  de forma inversa acontece entre os sem problemas, ou seja, os riscos dos jogos são maiores entre os de menor renda.</a:t>
            </a:r>
          </a:p>
          <a:p>
            <a:pPr>
              <a:lnSpc>
                <a:spcPct val="120000"/>
              </a:lnSpc>
            </a:pPr>
            <a:endPar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11" name="CaixaDeTexto 10">
            <a:extLst>
              <a:ext uri="{FF2B5EF4-FFF2-40B4-BE49-F238E27FC236}">
                <a16:creationId xmlns:a16="http://schemas.microsoft.com/office/drawing/2014/main" xmlns="" id="{E28D86AC-29F4-2184-8E27-B95B7062F20D}"/>
              </a:ext>
            </a:extLst>
          </p:cNvPr>
          <p:cNvSpPr txBox="1"/>
          <p:nvPr/>
        </p:nvSpPr>
        <p:spPr>
          <a:xfrm>
            <a:off x="381229" y="1227150"/>
            <a:ext cx="1720343" cy="1323439"/>
          </a:xfrm>
          <a:prstGeom prst="rect">
            <a:avLst/>
          </a:prstGeom>
          <a:noFill/>
        </p:spPr>
        <p:txBody>
          <a:bodyPr wrap="none">
            <a:spAutoFit/>
          </a:bodyPr>
          <a:lstStyle/>
          <a:p>
            <a:pPr algn="r"/>
            <a:r>
              <a:rPr lang="pt-BR" sz="80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11</a:t>
            </a:r>
            <a:r>
              <a:rPr lang="pt-BR" sz="32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prstClr val="black"/>
                </a:solidFill>
              </a:ln>
              <a:noFill/>
            </a:endParaRPr>
          </a:p>
        </p:txBody>
      </p:sp>
      <p:sp>
        <p:nvSpPr>
          <p:cNvPr id="12" name="CaixaDeTexto 11">
            <a:extLst>
              <a:ext uri="{FF2B5EF4-FFF2-40B4-BE49-F238E27FC236}">
                <a16:creationId xmlns:a16="http://schemas.microsoft.com/office/drawing/2014/main" xmlns="" id="{B03A2D4A-000F-32C9-91F7-9A283DB82E3B}"/>
              </a:ext>
            </a:extLst>
          </p:cNvPr>
          <p:cNvSpPr txBox="1"/>
          <p:nvPr/>
        </p:nvSpPr>
        <p:spPr>
          <a:xfrm>
            <a:off x="2046274" y="1812656"/>
            <a:ext cx="1720343" cy="553998"/>
          </a:xfrm>
          <a:prstGeom prst="rect">
            <a:avLst/>
          </a:prstGeom>
          <a:noFill/>
        </p:spPr>
        <p:txBody>
          <a:bodyPr wrap="square" rtlCol="0" anchor="t">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APOSTADORES SÃO CONSIDERADOS PROBLEMÁTICOS</a:t>
            </a:r>
          </a:p>
        </p:txBody>
      </p:sp>
      <p:pic>
        <p:nvPicPr>
          <p:cNvPr id="13" name="Imagem 12">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15" name="CaixaDeTexto 14">
            <a:extLst>
              <a:ext uri="{FF2B5EF4-FFF2-40B4-BE49-F238E27FC236}">
                <a16:creationId xmlns:a16="http://schemas.microsoft.com/office/drawing/2014/main" xmlns="" id="{FC8CA9B4-5975-33A9-A3A7-6C6600C51768}"/>
              </a:ext>
            </a:extLst>
          </p:cNvPr>
          <p:cNvSpPr txBox="1"/>
          <p:nvPr/>
        </p:nvSpPr>
        <p:spPr>
          <a:xfrm>
            <a:off x="2990952" y="473878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5475226" y="427476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9455689" y="427476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3677025"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VÍCIO EM APOSTAS</a:t>
            </a:r>
          </a:p>
        </p:txBody>
      </p:sp>
      <p:sp>
        <p:nvSpPr>
          <p:cNvPr id="24" name="CaixaDeTexto 23">
            <a:extLst>
              <a:ext uri="{FF2B5EF4-FFF2-40B4-BE49-F238E27FC236}">
                <a16:creationId xmlns:a16="http://schemas.microsoft.com/office/drawing/2014/main" xmlns="" id="{C0A13CF5-B44B-5A53-7902-0BABE0B41E8E}"/>
              </a:ext>
            </a:extLst>
          </p:cNvPr>
          <p:cNvSpPr txBox="1"/>
          <p:nvPr/>
        </p:nvSpPr>
        <p:spPr>
          <a:xfrm>
            <a:off x="1241400" y="2674335"/>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solidFill>
                  <a:prstClr val="black"/>
                </a:solidFill>
                <a:latin typeface="Calibri Light" panose="020F0302020204030204"/>
                <a:ea typeface="ＭＳ Ｐゴシック" charset="-128"/>
              </a:rPr>
              <a:t>Aproximadamente </a:t>
            </a:r>
            <a:r>
              <a:rPr lang="pt-BR" sz="1100" b="1" i="1" spc="100" dirty="0">
                <a:solidFill>
                  <a:prstClr val="black"/>
                </a:solidFill>
                <a:latin typeface="Calibri Light" panose="020F0302020204030204"/>
                <a:ea typeface="ＭＳ Ｐゴシック" charset="-128"/>
              </a:rPr>
              <a:t>3,2 milhões</a:t>
            </a:r>
            <a:r>
              <a:rPr lang="pt-BR" sz="1100" i="1" spc="100" dirty="0">
                <a:solidFill>
                  <a:prstClr val="black"/>
                </a:solidFill>
                <a:latin typeface="Calibri Light" panose="020F0302020204030204"/>
                <a:ea typeface="ＭＳ Ｐゴシック" charset="-128"/>
              </a:rPr>
              <a:t> de brasileiros.</a:t>
            </a:r>
          </a:p>
        </p:txBody>
      </p:sp>
      <p:cxnSp>
        <p:nvCxnSpPr>
          <p:cNvPr id="25" name="Conector de seta reta 24"/>
          <p:cNvCxnSpPr/>
          <p:nvPr/>
        </p:nvCxnSpPr>
        <p:spPr>
          <a:xfrm flipV="1">
            <a:off x="2046274" y="4693097"/>
            <a:ext cx="1065494" cy="377458"/>
          </a:xfrm>
          <a:prstGeom prst="straightConnector1">
            <a:avLst/>
          </a:prstGeom>
          <a:ln>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Conector de seta reta 25"/>
          <p:cNvCxnSpPr/>
          <p:nvPr/>
        </p:nvCxnSpPr>
        <p:spPr>
          <a:xfrm>
            <a:off x="9750964" y="4221403"/>
            <a:ext cx="1057425" cy="406100"/>
          </a:xfrm>
          <a:prstGeom prst="straightConnector1">
            <a:avLst/>
          </a:prstGeom>
          <a:ln>
            <a:solidFill>
              <a:srgbClr val="FF7C8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934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xmlns="" id="{C8FAE63D-FD0C-09C7-B1BB-E344494D1433}"/>
            </a:ext>
          </a:extLst>
        </p:cNvPr>
        <p:cNvGrpSpPr/>
        <p:nvPr/>
      </p:nvGrpSpPr>
      <p:grpSpPr>
        <a:xfrm>
          <a:off x="0" y="0"/>
          <a:ext cx="0" cy="0"/>
          <a:chOff x="0" y="0"/>
          <a:chExt cx="0" cy="0"/>
        </a:xfrm>
      </p:grpSpPr>
      <p:graphicFrame>
        <p:nvGraphicFramePr>
          <p:cNvPr id="13" name="Gráfico 12">
            <a:extLst>
              <a:ext uri="{FF2B5EF4-FFF2-40B4-BE49-F238E27FC236}">
                <a16:creationId xmlns:a16="http://schemas.microsoft.com/office/drawing/2014/main" xmlns="" id="{3A61E0DB-400F-BE81-C547-0D65CCF4BC48}"/>
              </a:ext>
            </a:extLst>
          </p:cNvPr>
          <p:cNvGraphicFramePr/>
          <p:nvPr>
            <p:extLst>
              <p:ext uri="{D42A27DB-BD31-4B8C-83A1-F6EECF244321}">
                <p14:modId xmlns:p14="http://schemas.microsoft.com/office/powerpoint/2010/main" val="1121450332"/>
              </p:ext>
            </p:extLst>
          </p:nvPr>
        </p:nvGraphicFramePr>
        <p:xfrm>
          <a:off x="581025" y="1897787"/>
          <a:ext cx="11182350" cy="3817992"/>
        </p:xfrm>
        <a:graphic>
          <a:graphicData uri="http://schemas.openxmlformats.org/drawingml/2006/chart">
            <c:chart xmlns:c="http://schemas.openxmlformats.org/drawingml/2006/chart" xmlns:r="http://schemas.openxmlformats.org/officeDocument/2006/relationships" r:id="rId2"/>
          </a:graphicData>
        </a:graphic>
      </p:graphicFrame>
      <p:sp>
        <p:nvSpPr>
          <p:cNvPr id="22" name="Retângulo 21">
            <a:extLst>
              <a:ext uri="{FF2B5EF4-FFF2-40B4-BE49-F238E27FC236}">
                <a16:creationId xmlns:a16="http://schemas.microsoft.com/office/drawing/2014/main" xmlns="" id="{CBD2F6FC-C5E3-826C-83ED-49886E117BE4}"/>
              </a:ext>
            </a:extLst>
          </p:cNvPr>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12" name="Tabela 11">
            <a:extLst>
              <a:ext uri="{FF2B5EF4-FFF2-40B4-BE49-F238E27FC236}">
                <a16:creationId xmlns:a16="http://schemas.microsoft.com/office/drawing/2014/main" xmlns="" id="{02EE8E2D-F5AA-E87A-0A2D-E591CE00737E}"/>
              </a:ext>
            </a:extLst>
          </p:cNvPr>
          <p:cNvGraphicFramePr>
            <a:graphicFrameLocks noGrp="1"/>
          </p:cNvGraphicFramePr>
          <p:nvPr>
            <p:extLst>
              <p:ext uri="{D42A27DB-BD31-4B8C-83A1-F6EECF244321}">
                <p14:modId xmlns:p14="http://schemas.microsoft.com/office/powerpoint/2010/main" val="884098774"/>
              </p:ext>
            </p:extLst>
          </p:nvPr>
        </p:nvGraphicFramePr>
        <p:xfrm>
          <a:off x="647702" y="4936763"/>
          <a:ext cx="11077572" cy="1158240"/>
        </p:xfrm>
        <a:graphic>
          <a:graphicData uri="http://schemas.openxmlformats.org/drawingml/2006/table">
            <a:tbl>
              <a:tblPr firstRow="1" bandRow="1">
                <a:tableStyleId>{5C22544A-7EE6-4342-B048-85BDC9FD1C3A}</a:tableStyleId>
              </a:tblPr>
              <a:tblGrid>
                <a:gridCol w="1846262">
                  <a:extLst>
                    <a:ext uri="{9D8B030D-6E8A-4147-A177-3AD203B41FA5}">
                      <a16:colId xmlns:a16="http://schemas.microsoft.com/office/drawing/2014/main" xmlns="" val="871876436"/>
                    </a:ext>
                  </a:extLst>
                </a:gridCol>
                <a:gridCol w="1846262">
                  <a:extLst>
                    <a:ext uri="{9D8B030D-6E8A-4147-A177-3AD203B41FA5}">
                      <a16:colId xmlns:a16="http://schemas.microsoft.com/office/drawing/2014/main" xmlns="" val="36002206"/>
                    </a:ext>
                  </a:extLst>
                </a:gridCol>
                <a:gridCol w="1846262">
                  <a:extLst>
                    <a:ext uri="{9D8B030D-6E8A-4147-A177-3AD203B41FA5}">
                      <a16:colId xmlns:a16="http://schemas.microsoft.com/office/drawing/2014/main" xmlns="" val="3272588619"/>
                    </a:ext>
                  </a:extLst>
                </a:gridCol>
                <a:gridCol w="1846262">
                  <a:extLst>
                    <a:ext uri="{9D8B030D-6E8A-4147-A177-3AD203B41FA5}">
                      <a16:colId xmlns:a16="http://schemas.microsoft.com/office/drawing/2014/main" xmlns="" val="146278575"/>
                    </a:ext>
                  </a:extLst>
                </a:gridCol>
                <a:gridCol w="1846262">
                  <a:extLst>
                    <a:ext uri="{9D8B030D-6E8A-4147-A177-3AD203B41FA5}">
                      <a16:colId xmlns:a16="http://schemas.microsoft.com/office/drawing/2014/main" xmlns="" val="3427043296"/>
                    </a:ext>
                  </a:extLst>
                </a:gridCol>
                <a:gridCol w="1846262">
                  <a:extLst>
                    <a:ext uri="{9D8B030D-6E8A-4147-A177-3AD203B41FA5}">
                      <a16:colId xmlns:a16="http://schemas.microsoft.com/office/drawing/2014/main" xmlns="" val="4267282053"/>
                    </a:ext>
                  </a:extLst>
                </a:gridCol>
              </a:tblGrid>
              <a:tr h="90388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Quando você apostou, você voltou outro dia para tentar ganhar de volta o dinheiro que perdeu?</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já se sentiu culpado pela maneira como joga ou pelo que acontece quando você joga?</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Alguém já criticou suas apostas ou lhe disse que você tinha um problema com jogos de azar, independentemente de você achar que isso era verdade ou não?</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apostou mais dinheiro do que realmente poderia perder?</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algn="ctr"/>
                      <a:r>
                        <a:rPr lang="pt-BR" sz="1000" b="0" kern="1200" dirty="0">
                          <a:solidFill>
                            <a:schemeClr val="tx1">
                              <a:lumMod val="85000"/>
                              <a:lumOff val="15000"/>
                            </a:schemeClr>
                          </a:solidFill>
                          <a:effectLst/>
                          <a:latin typeface="Ebrima" pitchFamily="2" charset="0"/>
                          <a:ea typeface="Ebrima" pitchFamily="2" charset="0"/>
                          <a:cs typeface="Ebrima" pitchFamily="2" charset="0"/>
                        </a:rPr>
                        <a:t>O jogo causou algum problema financeiro para você ou sua família?</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já pegou dinheiro emprestado ou vendeu alguma coisa para conseguir dinheiro para jogar?</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extLst>
                  <a:ext uri="{0D108BD9-81ED-4DB2-BD59-A6C34878D82A}">
                    <a16:rowId xmlns:a16="http://schemas.microsoft.com/office/drawing/2014/main" xmlns="" val="875230009"/>
                  </a:ext>
                </a:extLst>
              </a:tr>
            </a:tbl>
          </a:graphicData>
        </a:graphic>
      </p:graphicFrame>
      <p:sp>
        <p:nvSpPr>
          <p:cNvPr id="21" name="Retângulo 20"/>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(N=906) </a:t>
            </a:r>
            <a:r>
              <a:rPr lang="pt-BR" sz="900" dirty="0">
                <a:solidFill>
                  <a:srgbClr val="5266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(N=1.023)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P69. (SE P66=1 A 6 – SIM - MOSTRAR CARTÃO 69 COM A ESCALA)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no ano de 2025: ______________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(LEIA CADA FRASE - ESTIMULADA E ÚNICA POR LINHA). </a:t>
            </a:r>
          </a:p>
        </p:txBody>
      </p:sp>
      <p:sp>
        <p:nvSpPr>
          <p:cNvPr id="14" name="CaixaDeTexto 13">
            <a:extLst>
              <a:ext uri="{FF2B5EF4-FFF2-40B4-BE49-F238E27FC236}">
                <a16:creationId xmlns:a16="http://schemas.microsoft.com/office/drawing/2014/main" xmlns="" id="{3DC347D2-1A0A-E134-2EEF-0F8648C3680A}"/>
              </a:ext>
            </a:extLst>
          </p:cNvPr>
          <p:cNvSpPr txBox="1"/>
          <p:nvPr/>
        </p:nvSpPr>
        <p:spPr>
          <a:xfrm>
            <a:off x="407621" y="1151935"/>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Quando questionados sobre os seus jogos, a metade dos apostadores afirmou que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tentou voltar outro dia para ganhar de volta o dinheiro que perdeu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(50%) e quatro em cada dez disse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 sentir culpado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por jogar (39%), única variação substancial entre as edições.</a:t>
            </a:r>
          </a:p>
        </p:txBody>
      </p:sp>
      <p:sp>
        <p:nvSpPr>
          <p:cNvPr id="15" name="CaixaDeTexto 2">
            <a:extLst>
              <a:ext uri="{FF2B5EF4-FFF2-40B4-BE49-F238E27FC236}">
                <a16:creationId xmlns:a16="http://schemas.microsoft.com/office/drawing/2014/main" xmlns="" id="{AF4AE32E-BDCC-DAA4-F144-9A7A17F9142B}"/>
              </a:ext>
            </a:extLst>
          </p:cNvPr>
          <p:cNvSpPr txBox="1"/>
          <p:nvPr/>
        </p:nvSpPr>
        <p:spPr>
          <a:xfrm>
            <a:off x="608372" y="559309"/>
            <a:ext cx="433211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7" name="Arredondar Retângulo em um Canto Diagonal 16"/>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VÍCIO EM APOSTAS</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4137745" y="195804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cxnSp>
        <p:nvCxnSpPr>
          <p:cNvPr id="19" name="Conector reto 18">
            <a:extLst>
              <a:ext uri="{FF2B5EF4-FFF2-40B4-BE49-F238E27FC236}">
                <a16:creationId xmlns:a16="http://schemas.microsoft.com/office/drawing/2014/main" xmlns="" id="{8E4A422A-1ABB-C280-B286-75E773AFB41B}"/>
              </a:ext>
            </a:extLst>
          </p:cNvPr>
          <p:cNvCxnSpPr/>
          <p:nvPr/>
        </p:nvCxnSpPr>
        <p:spPr>
          <a:xfrm>
            <a:off x="2481543" y="259198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0" name="Conector reto 19">
            <a:extLst>
              <a:ext uri="{FF2B5EF4-FFF2-40B4-BE49-F238E27FC236}">
                <a16:creationId xmlns:a16="http://schemas.microsoft.com/office/drawing/2014/main" xmlns="" id="{8E4A422A-1ABB-C280-B286-75E773AFB41B}"/>
              </a:ext>
            </a:extLst>
          </p:cNvPr>
          <p:cNvCxnSpPr/>
          <p:nvPr/>
        </p:nvCxnSpPr>
        <p:spPr>
          <a:xfrm>
            <a:off x="4328272" y="259198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3" name="Conector reto 22">
            <a:extLst>
              <a:ext uri="{FF2B5EF4-FFF2-40B4-BE49-F238E27FC236}">
                <a16:creationId xmlns:a16="http://schemas.microsoft.com/office/drawing/2014/main" xmlns="" id="{8E4A422A-1ABB-C280-B286-75E773AFB41B}"/>
              </a:ext>
            </a:extLst>
          </p:cNvPr>
          <p:cNvCxnSpPr/>
          <p:nvPr/>
        </p:nvCxnSpPr>
        <p:spPr>
          <a:xfrm>
            <a:off x="6175001" y="259198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6" name="Conector reto 25">
            <a:extLst>
              <a:ext uri="{FF2B5EF4-FFF2-40B4-BE49-F238E27FC236}">
                <a16:creationId xmlns:a16="http://schemas.microsoft.com/office/drawing/2014/main" xmlns="" id="{8E4A422A-1ABB-C280-B286-75E773AFB41B}"/>
              </a:ext>
            </a:extLst>
          </p:cNvPr>
          <p:cNvCxnSpPr/>
          <p:nvPr/>
        </p:nvCxnSpPr>
        <p:spPr>
          <a:xfrm>
            <a:off x="8021730" y="259198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7" name="Conector reto 26">
            <a:extLst>
              <a:ext uri="{FF2B5EF4-FFF2-40B4-BE49-F238E27FC236}">
                <a16:creationId xmlns:a16="http://schemas.microsoft.com/office/drawing/2014/main" xmlns="" id="{8E4A422A-1ABB-C280-B286-75E773AFB41B}"/>
              </a:ext>
            </a:extLst>
          </p:cNvPr>
          <p:cNvCxnSpPr/>
          <p:nvPr/>
        </p:nvCxnSpPr>
        <p:spPr>
          <a:xfrm>
            <a:off x="9868459" y="2591986"/>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Retângulo 1"/>
          <p:cNvSpPr/>
          <p:nvPr/>
        </p:nvSpPr>
        <p:spPr>
          <a:xfrm>
            <a:off x="3610601" y="6156062"/>
            <a:ext cx="5577168" cy="253916"/>
          </a:xfrm>
          <a:prstGeom prst="rect">
            <a:avLst/>
          </a:prstGeom>
        </p:spPr>
        <p:txBody>
          <a:bodyPr wrap="none">
            <a:spAutoFit/>
          </a:bodyPr>
          <a:lstStyle/>
          <a:p>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B3B:</a:t>
            </a:r>
            <a:r>
              <a:rPr lang="pt-BR" sz="1050" dirty="0">
                <a:solidFill>
                  <a:srgbClr val="FF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Quase sempre </a:t>
            </a:r>
            <a:r>
              <a:rPr lang="pt-BR" sz="1050" dirty="0">
                <a:solidFill>
                  <a:srgbClr val="FF5D5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Na maioria das vezes </a:t>
            </a:r>
            <a:r>
              <a:rPr lang="pt-BR" sz="1050" dirty="0">
                <a:solidFill>
                  <a:srgbClr val="FFA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Às vezes | </a:t>
            </a:r>
            <a:r>
              <a:rPr lang="pt-BR" sz="1050" dirty="0">
                <a:solidFill>
                  <a:srgbClr val="00B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Nunca </a:t>
            </a:r>
            <a:r>
              <a:rPr lang="pt-BR" sz="1050" dirty="0">
                <a:solidFill>
                  <a:srgbClr val="5B9BD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Recusa / Não sabe</a:t>
            </a:r>
          </a:p>
        </p:txBody>
      </p:sp>
      <p:sp>
        <p:nvSpPr>
          <p:cNvPr id="3" name="Retângulo 2"/>
          <p:cNvSpPr/>
          <p:nvPr/>
        </p:nvSpPr>
        <p:spPr>
          <a:xfrm>
            <a:off x="211322" y="2002597"/>
            <a:ext cx="444352" cy="276999"/>
          </a:xfrm>
          <a:prstGeom prst="rect">
            <a:avLst/>
          </a:prstGeom>
        </p:spPr>
        <p:txBody>
          <a:bodyPr wrap="none">
            <a:spAutoFit/>
          </a:bodyPr>
          <a:lstStyle/>
          <a:p>
            <a:r>
              <a:rPr lang="pt-BR" sz="12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B3B</a:t>
            </a:r>
            <a:endParaRPr lang="pt-BR" sz="1200" dirty="0"/>
          </a:p>
        </p:txBody>
      </p:sp>
    </p:spTree>
    <p:extLst>
      <p:ext uri="{BB962C8B-B14F-4D97-AF65-F5344CB8AC3E}">
        <p14:creationId xmlns:p14="http://schemas.microsoft.com/office/powerpoint/2010/main" val="2219015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C8FAE63D-FD0C-09C7-B1BB-E344494D1433}"/>
            </a:ext>
          </a:extLst>
        </p:cNvPr>
        <p:cNvGrpSpPr/>
        <p:nvPr/>
      </p:nvGrpSpPr>
      <p:grpSpPr>
        <a:xfrm>
          <a:off x="0" y="0"/>
          <a:ext cx="0" cy="0"/>
          <a:chOff x="0" y="0"/>
          <a:chExt cx="0" cy="0"/>
        </a:xfrm>
      </p:grpSpPr>
      <p:sp>
        <p:nvSpPr>
          <p:cNvPr id="22" name="Retângulo 21">
            <a:extLst>
              <a:ext uri="{FF2B5EF4-FFF2-40B4-BE49-F238E27FC236}">
                <a16:creationId xmlns:a16="http://schemas.microsoft.com/office/drawing/2014/main" xmlns="" id="{CBD2F6FC-C5E3-826C-83ED-49886E117BE4}"/>
              </a:ext>
            </a:extLst>
          </p:cNvPr>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2" name="Tabela 1"/>
          <p:cNvGraphicFramePr>
            <a:graphicFrameLocks noGrp="1"/>
          </p:cNvGraphicFramePr>
          <p:nvPr>
            <p:extLst>
              <p:ext uri="{D42A27DB-BD31-4B8C-83A1-F6EECF244321}">
                <p14:modId xmlns:p14="http://schemas.microsoft.com/office/powerpoint/2010/main" val="1752547309"/>
              </p:ext>
            </p:extLst>
          </p:nvPr>
        </p:nvGraphicFramePr>
        <p:xfrm>
          <a:off x="647696" y="1638030"/>
          <a:ext cx="11096628" cy="370840"/>
        </p:xfrm>
        <a:graphic>
          <a:graphicData uri="http://schemas.openxmlformats.org/drawingml/2006/table">
            <a:tbl>
              <a:tblPr firstRow="1" bandRow="1">
                <a:tableStyleId>{5C22544A-7EE6-4342-B048-85BDC9FD1C3A}</a:tableStyleId>
              </a:tblPr>
              <a:tblGrid>
                <a:gridCol w="924719">
                  <a:extLst>
                    <a:ext uri="{9D8B030D-6E8A-4147-A177-3AD203B41FA5}">
                      <a16:colId xmlns:a16="http://schemas.microsoft.com/office/drawing/2014/main" xmlns="" val="20000"/>
                    </a:ext>
                  </a:extLst>
                </a:gridCol>
                <a:gridCol w="924719">
                  <a:extLst>
                    <a:ext uri="{9D8B030D-6E8A-4147-A177-3AD203B41FA5}">
                      <a16:colId xmlns:a16="http://schemas.microsoft.com/office/drawing/2014/main" xmlns="" val="20001"/>
                    </a:ext>
                  </a:extLst>
                </a:gridCol>
                <a:gridCol w="924719">
                  <a:extLst>
                    <a:ext uri="{9D8B030D-6E8A-4147-A177-3AD203B41FA5}">
                      <a16:colId xmlns:a16="http://schemas.microsoft.com/office/drawing/2014/main" xmlns="" val="20002"/>
                    </a:ext>
                  </a:extLst>
                </a:gridCol>
                <a:gridCol w="924719">
                  <a:extLst>
                    <a:ext uri="{9D8B030D-6E8A-4147-A177-3AD203B41FA5}">
                      <a16:colId xmlns:a16="http://schemas.microsoft.com/office/drawing/2014/main" xmlns="" val="20003"/>
                    </a:ext>
                  </a:extLst>
                </a:gridCol>
                <a:gridCol w="924719">
                  <a:extLst>
                    <a:ext uri="{9D8B030D-6E8A-4147-A177-3AD203B41FA5}">
                      <a16:colId xmlns:a16="http://schemas.microsoft.com/office/drawing/2014/main" xmlns="" val="20004"/>
                    </a:ext>
                  </a:extLst>
                </a:gridCol>
                <a:gridCol w="924719">
                  <a:extLst>
                    <a:ext uri="{9D8B030D-6E8A-4147-A177-3AD203B41FA5}">
                      <a16:colId xmlns:a16="http://schemas.microsoft.com/office/drawing/2014/main" xmlns="" val="20005"/>
                    </a:ext>
                  </a:extLst>
                </a:gridCol>
                <a:gridCol w="924719">
                  <a:extLst>
                    <a:ext uri="{9D8B030D-6E8A-4147-A177-3AD203B41FA5}">
                      <a16:colId xmlns:a16="http://schemas.microsoft.com/office/drawing/2014/main" xmlns="" val="20006"/>
                    </a:ext>
                  </a:extLst>
                </a:gridCol>
                <a:gridCol w="924719">
                  <a:extLst>
                    <a:ext uri="{9D8B030D-6E8A-4147-A177-3AD203B41FA5}">
                      <a16:colId xmlns:a16="http://schemas.microsoft.com/office/drawing/2014/main" xmlns="" val="20007"/>
                    </a:ext>
                  </a:extLst>
                </a:gridCol>
                <a:gridCol w="924719">
                  <a:extLst>
                    <a:ext uri="{9D8B030D-6E8A-4147-A177-3AD203B41FA5}">
                      <a16:colId xmlns:a16="http://schemas.microsoft.com/office/drawing/2014/main" xmlns="" val="20008"/>
                    </a:ext>
                  </a:extLst>
                </a:gridCol>
                <a:gridCol w="924719">
                  <a:extLst>
                    <a:ext uri="{9D8B030D-6E8A-4147-A177-3AD203B41FA5}">
                      <a16:colId xmlns:a16="http://schemas.microsoft.com/office/drawing/2014/main" xmlns="" val="20009"/>
                    </a:ext>
                  </a:extLst>
                </a:gridCol>
                <a:gridCol w="924719">
                  <a:extLst>
                    <a:ext uri="{9D8B030D-6E8A-4147-A177-3AD203B41FA5}">
                      <a16:colId xmlns:a16="http://schemas.microsoft.com/office/drawing/2014/main" xmlns="" val="20010"/>
                    </a:ext>
                  </a:extLst>
                </a:gridCol>
                <a:gridCol w="924719">
                  <a:extLst>
                    <a:ext uri="{9D8B030D-6E8A-4147-A177-3AD203B41FA5}">
                      <a16:colId xmlns:a16="http://schemas.microsoft.com/office/drawing/2014/main" xmlns="" val="20011"/>
                    </a:ext>
                  </a:extLst>
                </a:gridCol>
              </a:tblGrid>
              <a:tr h="370840">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N=805</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N=1.020</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N=801</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N=1.023</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N=802</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N=1.023</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N=804</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N=1.022</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N=803</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N=1.022</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N=803</a:t>
                      </a:r>
                    </a:p>
                  </a:txBody>
                  <a:tcPr anchor="ctr">
                    <a:noFill/>
                  </a:tcPr>
                </a:tc>
                <a:tc>
                  <a:txBody>
                    <a:bodyPr/>
                    <a:lstStyle/>
                    <a:p>
                      <a:pPr algn="ctr"/>
                      <a:r>
                        <a:rPr lang="pt-BR" sz="1000" b="0" dirty="0">
                          <a:solidFill>
                            <a:srgbClr val="6E6868"/>
                          </a:solidFill>
                          <a:latin typeface="Ebrima" panose="02000000000000000000" pitchFamily="2" charset="0"/>
                          <a:ea typeface="Ebrima" panose="02000000000000000000" pitchFamily="2" charset="0"/>
                          <a:cs typeface="Ebrima" panose="02000000000000000000" pitchFamily="2" charset="0"/>
                        </a:rPr>
                        <a:t>N=1.022</a:t>
                      </a:r>
                    </a:p>
                  </a:txBody>
                  <a:tcPr anchor="ctr">
                    <a:noFill/>
                  </a:tcPr>
                </a:tc>
                <a:extLst>
                  <a:ext uri="{0D108BD9-81ED-4DB2-BD59-A6C34878D82A}">
                    <a16:rowId xmlns:a16="http://schemas.microsoft.com/office/drawing/2014/main" xmlns="" val="10000"/>
                  </a:ext>
                </a:extLst>
              </a:tr>
            </a:tbl>
          </a:graphicData>
        </a:graphic>
      </p:graphicFrame>
      <p:sp>
        <p:nvSpPr>
          <p:cNvPr id="21" name="Retângulo 20"/>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excluindo “Não sabe + Recusa”</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P69. (SE P66=1 A 6 – SIM - MOSTRAR CARTÃO 69 COM A ESCALA)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no ano de 2025: ______________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(LEIA CADA FRASE - ESTIMULADA E ÚNICA POR LINHA). </a:t>
            </a:r>
          </a:p>
        </p:txBody>
      </p:sp>
      <p:graphicFrame>
        <p:nvGraphicFramePr>
          <p:cNvPr id="11" name="Gráfico 10">
            <a:extLst>
              <a:ext uri="{FF2B5EF4-FFF2-40B4-BE49-F238E27FC236}">
                <a16:creationId xmlns:a16="http://schemas.microsoft.com/office/drawing/2014/main" xmlns="" id="{3A61E0DB-400F-BE81-C547-0D65CCF4BC48}"/>
              </a:ext>
            </a:extLst>
          </p:cNvPr>
          <p:cNvGraphicFramePr/>
          <p:nvPr>
            <p:extLst>
              <p:ext uri="{D42A27DB-BD31-4B8C-83A1-F6EECF244321}">
                <p14:modId xmlns:p14="http://schemas.microsoft.com/office/powerpoint/2010/main" val="1732600235"/>
              </p:ext>
            </p:extLst>
          </p:nvPr>
        </p:nvGraphicFramePr>
        <p:xfrm>
          <a:off x="594914" y="1835766"/>
          <a:ext cx="11181600" cy="38196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 name="Tabela 13">
            <a:extLst>
              <a:ext uri="{FF2B5EF4-FFF2-40B4-BE49-F238E27FC236}">
                <a16:creationId xmlns:a16="http://schemas.microsoft.com/office/drawing/2014/main" xmlns="" id="{02EE8E2D-F5AA-E87A-0A2D-E591CE00737E}"/>
              </a:ext>
            </a:extLst>
          </p:cNvPr>
          <p:cNvGraphicFramePr>
            <a:graphicFrameLocks noGrp="1"/>
          </p:cNvGraphicFramePr>
          <p:nvPr>
            <p:extLst>
              <p:ext uri="{D42A27DB-BD31-4B8C-83A1-F6EECF244321}">
                <p14:modId xmlns:p14="http://schemas.microsoft.com/office/powerpoint/2010/main" val="3662010152"/>
              </p:ext>
            </p:extLst>
          </p:nvPr>
        </p:nvGraphicFramePr>
        <p:xfrm>
          <a:off x="647702" y="4984391"/>
          <a:ext cx="11077572" cy="1158240"/>
        </p:xfrm>
        <a:graphic>
          <a:graphicData uri="http://schemas.openxmlformats.org/drawingml/2006/table">
            <a:tbl>
              <a:tblPr firstRow="1" bandRow="1">
                <a:tableStyleId>{5C22544A-7EE6-4342-B048-85BDC9FD1C3A}</a:tableStyleId>
              </a:tblPr>
              <a:tblGrid>
                <a:gridCol w="1846262">
                  <a:extLst>
                    <a:ext uri="{9D8B030D-6E8A-4147-A177-3AD203B41FA5}">
                      <a16:colId xmlns:a16="http://schemas.microsoft.com/office/drawing/2014/main" xmlns="" val="871876436"/>
                    </a:ext>
                  </a:extLst>
                </a:gridCol>
                <a:gridCol w="1846262">
                  <a:extLst>
                    <a:ext uri="{9D8B030D-6E8A-4147-A177-3AD203B41FA5}">
                      <a16:colId xmlns:a16="http://schemas.microsoft.com/office/drawing/2014/main" xmlns="" val="36002206"/>
                    </a:ext>
                  </a:extLst>
                </a:gridCol>
                <a:gridCol w="1846262">
                  <a:extLst>
                    <a:ext uri="{9D8B030D-6E8A-4147-A177-3AD203B41FA5}">
                      <a16:colId xmlns:a16="http://schemas.microsoft.com/office/drawing/2014/main" xmlns="" val="3272588619"/>
                    </a:ext>
                  </a:extLst>
                </a:gridCol>
                <a:gridCol w="1846262">
                  <a:extLst>
                    <a:ext uri="{9D8B030D-6E8A-4147-A177-3AD203B41FA5}">
                      <a16:colId xmlns:a16="http://schemas.microsoft.com/office/drawing/2014/main" xmlns="" val="146278575"/>
                    </a:ext>
                  </a:extLst>
                </a:gridCol>
                <a:gridCol w="1846262">
                  <a:extLst>
                    <a:ext uri="{9D8B030D-6E8A-4147-A177-3AD203B41FA5}">
                      <a16:colId xmlns:a16="http://schemas.microsoft.com/office/drawing/2014/main" xmlns="" val="3427043296"/>
                    </a:ext>
                  </a:extLst>
                </a:gridCol>
                <a:gridCol w="1846262">
                  <a:extLst>
                    <a:ext uri="{9D8B030D-6E8A-4147-A177-3AD203B41FA5}">
                      <a16:colId xmlns:a16="http://schemas.microsoft.com/office/drawing/2014/main" xmlns="" val="4267282053"/>
                    </a:ext>
                  </a:extLst>
                </a:gridCol>
              </a:tblGrid>
              <a:tr h="90388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Quando você apostou, você voltou outro dia para tentar ganhar de volta o dinheiro que perdeu?</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já se sentiu culpado pela maneira como joga ou pelo que acontece quando você joga?</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Alguém já criticou suas apostas ou lhe disse que você tinha um problema com jogos de azar, independentemente de você achar que isso era verdade ou não?</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apostou mais dinheiro do que realmente poderia perder?</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algn="ctr"/>
                      <a:r>
                        <a:rPr lang="pt-BR" sz="1000" b="0" kern="1200" dirty="0">
                          <a:solidFill>
                            <a:schemeClr val="tx1">
                              <a:lumMod val="85000"/>
                              <a:lumOff val="15000"/>
                            </a:schemeClr>
                          </a:solidFill>
                          <a:effectLst/>
                          <a:latin typeface="Ebrima" pitchFamily="2" charset="0"/>
                          <a:ea typeface="Ebrima" pitchFamily="2" charset="0"/>
                          <a:cs typeface="Ebrima" pitchFamily="2" charset="0"/>
                        </a:rPr>
                        <a:t>O jogo causou algum problema financeiro para você ou sua família?</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kern="1200" dirty="0">
                          <a:solidFill>
                            <a:schemeClr val="tx1">
                              <a:lumMod val="85000"/>
                              <a:lumOff val="15000"/>
                            </a:schemeClr>
                          </a:solidFill>
                          <a:effectLst/>
                          <a:latin typeface="Ebrima" pitchFamily="2" charset="0"/>
                          <a:ea typeface="Ebrima" pitchFamily="2" charset="0"/>
                          <a:cs typeface="Ebrima" pitchFamily="2" charset="0"/>
                        </a:rPr>
                        <a:t>Você já pegou dinheiro emprestado ou vendeu alguma coisa para conseguir dinheiro para jogar?</a:t>
                      </a:r>
                      <a:endParaRPr lang="pt-BR" sz="1000" b="0" dirty="0">
                        <a:solidFill>
                          <a:schemeClr val="tx1">
                            <a:lumMod val="85000"/>
                            <a:lumOff val="15000"/>
                          </a:schemeClr>
                        </a:solidFill>
                        <a:latin typeface="Ebrima" pitchFamily="2" charset="0"/>
                        <a:ea typeface="Ebrima" pitchFamily="2" charset="0"/>
                        <a:cs typeface="Ebrima" pitchFamily="2" charset="0"/>
                      </a:endParaRPr>
                    </a:p>
                  </a:txBody>
                  <a:tcPr>
                    <a:noFill/>
                  </a:tcPr>
                </a:tc>
                <a:extLst>
                  <a:ext uri="{0D108BD9-81ED-4DB2-BD59-A6C34878D82A}">
                    <a16:rowId xmlns:a16="http://schemas.microsoft.com/office/drawing/2014/main" xmlns="" val="875230009"/>
                  </a:ext>
                </a:extLst>
              </a:tr>
            </a:tbl>
          </a:graphicData>
        </a:graphic>
      </p:graphicFrame>
      <p:sp>
        <p:nvSpPr>
          <p:cNvPr id="18" name="CaixaDeTexto 17">
            <a:extLst>
              <a:ext uri="{FF2B5EF4-FFF2-40B4-BE49-F238E27FC236}">
                <a16:creationId xmlns:a16="http://schemas.microsoft.com/office/drawing/2014/main" xmlns="" id="{3DC347D2-1A0A-E134-2EEF-0F8648C3680A}"/>
              </a:ext>
            </a:extLst>
          </p:cNvPr>
          <p:cNvSpPr txBox="1"/>
          <p:nvPr/>
        </p:nvSpPr>
        <p:spPr>
          <a:xfrm>
            <a:off x="407621" y="1151935"/>
            <a:ext cx="11622454" cy="31015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Excluindo os que não sabem ou recusam, a variação mais significativa ocorre nos que tentaram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recuperar o dinheiro que perdeu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(-9pp).</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433211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ÍNDICE DE VÍCIO EM APOSTAS</a:t>
            </a:r>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2320788" y="194769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cxnSp>
        <p:nvCxnSpPr>
          <p:cNvPr id="13" name="Conector reto 12">
            <a:extLst>
              <a:ext uri="{FF2B5EF4-FFF2-40B4-BE49-F238E27FC236}">
                <a16:creationId xmlns:a16="http://schemas.microsoft.com/office/drawing/2014/main" xmlns="" id="{8E4A422A-1ABB-C280-B286-75E773AFB41B}"/>
              </a:ext>
            </a:extLst>
          </p:cNvPr>
          <p:cNvCxnSpPr/>
          <p:nvPr/>
        </p:nvCxnSpPr>
        <p:spPr>
          <a:xfrm>
            <a:off x="2481543" y="2620564"/>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 name="Conector reto 14">
            <a:extLst>
              <a:ext uri="{FF2B5EF4-FFF2-40B4-BE49-F238E27FC236}">
                <a16:creationId xmlns:a16="http://schemas.microsoft.com/office/drawing/2014/main" xmlns="" id="{8E4A422A-1ABB-C280-B286-75E773AFB41B}"/>
              </a:ext>
            </a:extLst>
          </p:cNvPr>
          <p:cNvCxnSpPr/>
          <p:nvPr/>
        </p:nvCxnSpPr>
        <p:spPr>
          <a:xfrm>
            <a:off x="4328272" y="2620564"/>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6" name="Conector reto 15">
            <a:extLst>
              <a:ext uri="{FF2B5EF4-FFF2-40B4-BE49-F238E27FC236}">
                <a16:creationId xmlns:a16="http://schemas.microsoft.com/office/drawing/2014/main" xmlns="" id="{8E4A422A-1ABB-C280-B286-75E773AFB41B}"/>
              </a:ext>
            </a:extLst>
          </p:cNvPr>
          <p:cNvCxnSpPr/>
          <p:nvPr/>
        </p:nvCxnSpPr>
        <p:spPr>
          <a:xfrm>
            <a:off x="6175001" y="2620564"/>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5" name="Conector reto 24">
            <a:extLst>
              <a:ext uri="{FF2B5EF4-FFF2-40B4-BE49-F238E27FC236}">
                <a16:creationId xmlns:a16="http://schemas.microsoft.com/office/drawing/2014/main" xmlns="" id="{8E4A422A-1ABB-C280-B286-75E773AFB41B}"/>
              </a:ext>
            </a:extLst>
          </p:cNvPr>
          <p:cNvCxnSpPr/>
          <p:nvPr/>
        </p:nvCxnSpPr>
        <p:spPr>
          <a:xfrm>
            <a:off x="8021730" y="2620564"/>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6" name="Conector reto 25">
            <a:extLst>
              <a:ext uri="{FF2B5EF4-FFF2-40B4-BE49-F238E27FC236}">
                <a16:creationId xmlns:a16="http://schemas.microsoft.com/office/drawing/2014/main" xmlns="" id="{8E4A422A-1ABB-C280-B286-75E773AFB41B}"/>
              </a:ext>
            </a:extLst>
          </p:cNvPr>
          <p:cNvCxnSpPr/>
          <p:nvPr/>
        </p:nvCxnSpPr>
        <p:spPr>
          <a:xfrm>
            <a:off x="9868459" y="2620564"/>
            <a:ext cx="0" cy="166687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7" name="Retângulo 26"/>
          <p:cNvSpPr/>
          <p:nvPr/>
        </p:nvSpPr>
        <p:spPr>
          <a:xfrm>
            <a:off x="3610601" y="6156062"/>
            <a:ext cx="5577168" cy="253916"/>
          </a:xfrm>
          <a:prstGeom prst="rect">
            <a:avLst/>
          </a:prstGeom>
        </p:spPr>
        <p:txBody>
          <a:bodyPr wrap="none">
            <a:spAutoFit/>
          </a:bodyPr>
          <a:lstStyle/>
          <a:p>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B3B:</a:t>
            </a:r>
            <a:r>
              <a:rPr lang="pt-BR" sz="1050" dirty="0">
                <a:solidFill>
                  <a:srgbClr val="FF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Quase sempre </a:t>
            </a:r>
            <a:r>
              <a:rPr lang="pt-BR" sz="1050" dirty="0">
                <a:solidFill>
                  <a:srgbClr val="FF5D5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Na maioria das vezes </a:t>
            </a:r>
            <a:r>
              <a:rPr lang="pt-BR" sz="1050" dirty="0">
                <a:solidFill>
                  <a:srgbClr val="FFA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Às vezes | </a:t>
            </a:r>
            <a:r>
              <a:rPr lang="pt-BR" sz="1050" dirty="0">
                <a:solidFill>
                  <a:srgbClr val="00B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Nunca </a:t>
            </a:r>
            <a:r>
              <a:rPr lang="pt-BR" sz="1050" dirty="0">
                <a:solidFill>
                  <a:srgbClr val="5B9BD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105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Recusa / Não sabe</a:t>
            </a:r>
          </a:p>
        </p:txBody>
      </p:sp>
      <p:sp>
        <p:nvSpPr>
          <p:cNvPr id="28" name="Retângulo 27"/>
          <p:cNvSpPr/>
          <p:nvPr/>
        </p:nvSpPr>
        <p:spPr>
          <a:xfrm>
            <a:off x="211322" y="1935922"/>
            <a:ext cx="444352" cy="276999"/>
          </a:xfrm>
          <a:prstGeom prst="rect">
            <a:avLst/>
          </a:prstGeom>
        </p:spPr>
        <p:txBody>
          <a:bodyPr wrap="none">
            <a:spAutoFit/>
          </a:bodyPr>
          <a:lstStyle/>
          <a:p>
            <a:r>
              <a:rPr lang="pt-BR" sz="12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B3B</a:t>
            </a:r>
            <a:endParaRPr lang="pt-BR" sz="1200" dirty="0"/>
          </a:p>
        </p:txBody>
      </p:sp>
    </p:spTree>
    <p:extLst>
      <p:ext uri="{BB962C8B-B14F-4D97-AF65-F5344CB8AC3E}">
        <p14:creationId xmlns:p14="http://schemas.microsoft.com/office/powerpoint/2010/main" val="186872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tângulo 3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24" name="Gráfico 2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871849441"/>
              </p:ext>
            </p:extLst>
          </p:nvPr>
        </p:nvGraphicFramePr>
        <p:xfrm>
          <a:off x="407622" y="2346605"/>
          <a:ext cx="11167444"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 name="Retângulo 2">
            <a:extLst>
              <a:ext uri="{FF2B5EF4-FFF2-40B4-BE49-F238E27FC236}">
                <a16:creationId xmlns:a16="http://schemas.microsoft.com/office/drawing/2014/main" xmlns="" id="{C265AD1A-C8DF-2B0A-E37B-EDCB51D4036A}"/>
              </a:ext>
            </a:extLst>
          </p:cNvPr>
          <p:cNvSpPr/>
          <p:nvPr/>
        </p:nvSpPr>
        <p:spPr>
          <a:xfrm>
            <a:off x="755848" y="5910294"/>
            <a:ext cx="4153701"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Gastaram em média R$195,15 por mês com bets (2025)</a:t>
            </a:r>
          </a:p>
        </p:txBody>
      </p:sp>
      <p:sp>
        <p:nvSpPr>
          <p:cNvPr id="17" name="Retângulo 16"/>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(N=906) </a:t>
            </a:r>
            <a:r>
              <a:rPr lang="pt-BR" sz="900" dirty="0">
                <a:solidFill>
                  <a:srgbClr val="5266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(N=1.023)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P73. (PARA QUEM USOU – P66=1 A 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Quanto você costuma gastar por mês, em média, com essas apostas esportivas online?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10" name="CaixaDeTexto 9">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Questionados sobre seus gastos mensais com bets, a maior parte afirmou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gastar R$100 ou mais por mês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(37%) seguida pelos que afirmaram gastar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 R$1 a R$30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(36%). </a:t>
            </a:r>
          </a:p>
        </p:txBody>
      </p:sp>
      <p:sp>
        <p:nvSpPr>
          <p:cNvPr id="11" name="CaixaDeTexto 2">
            <a:extLst>
              <a:ext uri="{FF2B5EF4-FFF2-40B4-BE49-F238E27FC236}">
                <a16:creationId xmlns:a16="http://schemas.microsoft.com/office/drawing/2014/main" xmlns="" id="{AF4AE32E-BDCC-DAA4-F144-9A7A17F9142B}"/>
              </a:ext>
            </a:extLst>
          </p:cNvPr>
          <p:cNvSpPr txBox="1"/>
          <p:nvPr/>
        </p:nvSpPr>
        <p:spPr>
          <a:xfrm>
            <a:off x="608372" y="559309"/>
            <a:ext cx="433211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3" name="Arredondar Retângulo em um Canto Diagonal 12"/>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GASTO MENSAL EM BETS</a:t>
            </a:r>
          </a:p>
        </p:txBody>
      </p:sp>
    </p:spTree>
    <p:extLst>
      <p:ext uri="{BB962C8B-B14F-4D97-AF65-F5344CB8AC3E}">
        <p14:creationId xmlns:p14="http://schemas.microsoft.com/office/powerpoint/2010/main" val="3353111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6" name="Retângulo 3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BETS E APOSTAS								RAIO-X DO INVESTIDOR 2025</a:t>
            </a:r>
          </a:p>
        </p:txBody>
      </p:sp>
      <p:graphicFrame>
        <p:nvGraphicFramePr>
          <p:cNvPr id="24" name="Gráfico 2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456517291"/>
              </p:ext>
            </p:extLst>
          </p:nvPr>
        </p:nvGraphicFramePr>
        <p:xfrm>
          <a:off x="407622" y="2346605"/>
          <a:ext cx="11167444"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 name="Retângulo 2">
            <a:extLst>
              <a:ext uri="{FF2B5EF4-FFF2-40B4-BE49-F238E27FC236}">
                <a16:creationId xmlns:a16="http://schemas.microsoft.com/office/drawing/2014/main" xmlns="" id="{C265AD1A-C8DF-2B0A-E37B-EDCB51D4036A}"/>
              </a:ext>
            </a:extLst>
          </p:cNvPr>
          <p:cNvSpPr/>
          <p:nvPr/>
        </p:nvSpPr>
        <p:spPr>
          <a:xfrm>
            <a:off x="1061446" y="5965230"/>
            <a:ext cx="10180992"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Gastaram em média R$195,15 (Apostadores) | R$284,81 (Consideram investimento) | R$178,47 (Não consideram) por mês com bets (2025)</a:t>
            </a:r>
          </a:p>
        </p:txBody>
      </p:sp>
      <p:sp>
        <p:nvSpPr>
          <p:cNvPr id="19" name="Retângulo 18"/>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Apostadores </a:t>
            </a:r>
            <a:r>
              <a:rPr lang="pt-BR" sz="900" dirty="0">
                <a:solidFill>
                  <a:srgbClr val="8497B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(N=1.023) | Consideram bets investimento </a:t>
            </a:r>
            <a:r>
              <a:rPr lang="pt-BR" sz="900" dirty="0">
                <a:solidFill>
                  <a:srgbClr val="99003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(N=160) | Não consideram bets investimento </a:t>
            </a:r>
            <a:r>
              <a:rPr lang="pt-BR" sz="900" dirty="0">
                <a:solidFill>
                  <a:srgbClr val="54823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(N=863)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P73. (PARA QUEM USOU – P66=1 A 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Quanto você costuma gastar por mês, em média, com essas apostas esportivas online?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10" name="CaixaDeTexto 9">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que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consideram </a:t>
            </a:r>
            <a:r>
              <a:rPr lang="pt-BR" sz="1300" b="1" dirty="0" err="1">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bets</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como investimento</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afirmaram gastar mais que os que não consideram, mantendo a tendência registrada no ano anterior.</a:t>
            </a: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3" name="Arredondar Retângulo em um Canto Diagonal 12"/>
          <p:cNvSpPr/>
          <p:nvPr/>
        </p:nvSpPr>
        <p:spPr>
          <a:xfrm>
            <a:off x="376518" y="334063"/>
            <a:ext cx="2448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GASTO MENSAL EM BETS</a:t>
            </a:r>
          </a:p>
        </p:txBody>
      </p:sp>
      <p:sp>
        <p:nvSpPr>
          <p:cNvPr id="14" name="CaixaDeTexto 13">
            <a:extLst>
              <a:ext uri="{FF2B5EF4-FFF2-40B4-BE49-F238E27FC236}">
                <a16:creationId xmlns:a16="http://schemas.microsoft.com/office/drawing/2014/main" xmlns="" id="{FC8CA9B4-5975-33A9-A3A7-6C6600C51768}"/>
              </a:ext>
            </a:extLst>
          </p:cNvPr>
          <p:cNvSpPr txBox="1"/>
          <p:nvPr/>
        </p:nvSpPr>
        <p:spPr>
          <a:xfrm>
            <a:off x="2008314" y="408369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7988308" y="391761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433211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±3p.p. (Apostadores) </a:t>
            </a:r>
          </a:p>
        </p:txBody>
      </p:sp>
    </p:spTree>
    <p:extLst>
      <p:ext uri="{BB962C8B-B14F-4D97-AF65-F5344CB8AC3E}">
        <p14:creationId xmlns:p14="http://schemas.microsoft.com/office/powerpoint/2010/main" val="1544091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ela 4">
            <a:extLst>
              <a:ext uri="{FF2B5EF4-FFF2-40B4-BE49-F238E27FC236}">
                <a16:creationId xmlns:a16="http://schemas.microsoft.com/office/drawing/2014/main" xmlns="" id="{F5836E4C-7136-2AE2-9959-DB249937E77C}"/>
              </a:ext>
            </a:extLst>
          </p:cNvPr>
          <p:cNvGraphicFramePr>
            <a:graphicFrameLocks noGrp="1"/>
          </p:cNvGraphicFramePr>
          <p:nvPr/>
        </p:nvGraphicFramePr>
        <p:xfrm>
          <a:off x="93133" y="1418037"/>
          <a:ext cx="11963400" cy="2257975"/>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3987800">
                  <a:extLst>
                    <a:ext uri="{9D8B030D-6E8A-4147-A177-3AD203B41FA5}">
                      <a16:colId xmlns:a16="http://schemas.microsoft.com/office/drawing/2014/main" xmlns="" val="3768450208"/>
                    </a:ext>
                  </a:extLst>
                </a:gridCol>
                <a:gridCol w="3987800">
                  <a:extLst>
                    <a:ext uri="{9D8B030D-6E8A-4147-A177-3AD203B41FA5}">
                      <a16:colId xmlns:a16="http://schemas.microsoft.com/office/drawing/2014/main" xmlns="" val="1865349273"/>
                    </a:ext>
                  </a:extLst>
                </a:gridCol>
              </a:tblGrid>
              <a:tr h="2257975">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IDADE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GÊNERO (AUTODECLARAÇÃO)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GRAU DE INSTRUÇÃO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6" name="Gráfico 5">
            <a:extLst>
              <a:ext uri="{FF2B5EF4-FFF2-40B4-BE49-F238E27FC236}">
                <a16:creationId xmlns:a16="http://schemas.microsoft.com/office/drawing/2014/main" xmlns="" id="{148F5245-1817-BB31-1B5D-E598A4CCE493}"/>
              </a:ext>
            </a:extLst>
          </p:cNvPr>
          <p:cNvGraphicFramePr/>
          <p:nvPr>
            <p:extLst>
              <p:ext uri="{D42A27DB-BD31-4B8C-83A1-F6EECF244321}">
                <p14:modId xmlns:p14="http://schemas.microsoft.com/office/powerpoint/2010/main" val="1709571346"/>
              </p:ext>
            </p:extLst>
          </p:nvPr>
        </p:nvGraphicFramePr>
        <p:xfrm>
          <a:off x="4193904" y="1836228"/>
          <a:ext cx="3709358" cy="18848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Gráfico 6">
            <a:extLst>
              <a:ext uri="{FF2B5EF4-FFF2-40B4-BE49-F238E27FC236}">
                <a16:creationId xmlns:a16="http://schemas.microsoft.com/office/drawing/2014/main" xmlns="" id="{7CF5D9C1-81D7-CA3A-7DB1-7E7B12F3D90E}"/>
              </a:ext>
            </a:extLst>
          </p:cNvPr>
          <p:cNvGraphicFramePr/>
          <p:nvPr>
            <p:extLst>
              <p:ext uri="{D42A27DB-BD31-4B8C-83A1-F6EECF244321}">
                <p14:modId xmlns:p14="http://schemas.microsoft.com/office/powerpoint/2010/main" val="2161071864"/>
              </p:ext>
            </p:extLst>
          </p:nvPr>
        </p:nvGraphicFramePr>
        <p:xfrm>
          <a:off x="8192074" y="1836228"/>
          <a:ext cx="3709358" cy="18848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Gráfico 9">
            <a:extLst>
              <a:ext uri="{FF2B5EF4-FFF2-40B4-BE49-F238E27FC236}">
                <a16:creationId xmlns:a16="http://schemas.microsoft.com/office/drawing/2014/main" xmlns="" id="{7C0BF6F1-276E-8965-EAD7-320DD2F0B9CA}"/>
              </a:ext>
            </a:extLst>
          </p:cNvPr>
          <p:cNvGraphicFramePr/>
          <p:nvPr>
            <p:extLst>
              <p:ext uri="{D42A27DB-BD31-4B8C-83A1-F6EECF244321}">
                <p14:modId xmlns:p14="http://schemas.microsoft.com/office/powerpoint/2010/main" val="3763308240"/>
              </p:ext>
            </p:extLst>
          </p:nvPr>
        </p:nvGraphicFramePr>
        <p:xfrm>
          <a:off x="135467" y="1507279"/>
          <a:ext cx="3912657" cy="22138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Tabela 4">
            <a:extLst>
              <a:ext uri="{FF2B5EF4-FFF2-40B4-BE49-F238E27FC236}">
                <a16:creationId xmlns:a16="http://schemas.microsoft.com/office/drawing/2014/main" xmlns="" id="{A58F6377-50C0-4829-0E8F-780E25B57E2D}"/>
              </a:ext>
            </a:extLst>
          </p:cNvPr>
          <p:cNvGraphicFramePr>
            <a:graphicFrameLocks noGrp="1"/>
          </p:cNvGraphicFramePr>
          <p:nvPr/>
        </p:nvGraphicFramePr>
        <p:xfrm>
          <a:off x="93133" y="4152815"/>
          <a:ext cx="11963400" cy="2257975"/>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3987800">
                  <a:extLst>
                    <a:ext uri="{9D8B030D-6E8A-4147-A177-3AD203B41FA5}">
                      <a16:colId xmlns:a16="http://schemas.microsoft.com/office/drawing/2014/main" xmlns="" val="3768450208"/>
                    </a:ext>
                  </a:extLst>
                </a:gridCol>
                <a:gridCol w="3987800">
                  <a:extLst>
                    <a:ext uri="{9D8B030D-6E8A-4147-A177-3AD203B41FA5}">
                      <a16:colId xmlns:a16="http://schemas.microsoft.com/office/drawing/2014/main" xmlns="" val="1865349273"/>
                    </a:ext>
                  </a:extLst>
                </a:gridCol>
              </a:tblGrid>
              <a:tr h="2257975">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IDADE</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GÊNERO (AUTODECLARAÇÃO)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GRAU DE INSTRUÇÃO</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17" name="Gráfico 16">
            <a:extLst>
              <a:ext uri="{FF2B5EF4-FFF2-40B4-BE49-F238E27FC236}">
                <a16:creationId xmlns:a16="http://schemas.microsoft.com/office/drawing/2014/main" xmlns="" id="{87A661B0-2E53-C590-80A4-033CDC17ABA1}"/>
              </a:ext>
            </a:extLst>
          </p:cNvPr>
          <p:cNvGraphicFramePr/>
          <p:nvPr>
            <p:extLst>
              <p:ext uri="{D42A27DB-BD31-4B8C-83A1-F6EECF244321}">
                <p14:modId xmlns:p14="http://schemas.microsoft.com/office/powerpoint/2010/main" val="2200715332"/>
              </p:ext>
            </p:extLst>
          </p:nvPr>
        </p:nvGraphicFramePr>
        <p:xfrm>
          <a:off x="4205936" y="4517841"/>
          <a:ext cx="3709358" cy="18848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Gráfico 17">
            <a:extLst>
              <a:ext uri="{FF2B5EF4-FFF2-40B4-BE49-F238E27FC236}">
                <a16:creationId xmlns:a16="http://schemas.microsoft.com/office/drawing/2014/main" xmlns="" id="{25F34FFB-3D45-18E5-8C74-DC6F441BBAF1}"/>
              </a:ext>
            </a:extLst>
          </p:cNvPr>
          <p:cNvGraphicFramePr/>
          <p:nvPr>
            <p:extLst>
              <p:ext uri="{D42A27DB-BD31-4B8C-83A1-F6EECF244321}">
                <p14:modId xmlns:p14="http://schemas.microsoft.com/office/powerpoint/2010/main" val="1735970658"/>
              </p:ext>
            </p:extLst>
          </p:nvPr>
        </p:nvGraphicFramePr>
        <p:xfrm>
          <a:off x="8192074" y="4517841"/>
          <a:ext cx="3709358" cy="188487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9" name="Gráfico 18">
            <a:extLst>
              <a:ext uri="{FF2B5EF4-FFF2-40B4-BE49-F238E27FC236}">
                <a16:creationId xmlns:a16="http://schemas.microsoft.com/office/drawing/2014/main" xmlns="" id="{70AAD6DA-30BC-352B-132B-12C77B50C624}"/>
              </a:ext>
            </a:extLst>
          </p:cNvPr>
          <p:cNvGraphicFramePr/>
          <p:nvPr>
            <p:extLst>
              <p:ext uri="{D42A27DB-BD31-4B8C-83A1-F6EECF244321}">
                <p14:modId xmlns:p14="http://schemas.microsoft.com/office/powerpoint/2010/main" val="461555956"/>
              </p:ext>
            </p:extLst>
          </p:nvPr>
        </p:nvGraphicFramePr>
        <p:xfrm>
          <a:off x="135467" y="4188892"/>
          <a:ext cx="3912657" cy="2213821"/>
        </p:xfrm>
        <a:graphic>
          <a:graphicData uri="http://schemas.openxmlformats.org/drawingml/2006/chart">
            <c:chart xmlns:c="http://schemas.openxmlformats.org/drawingml/2006/chart" xmlns:r="http://schemas.openxmlformats.org/officeDocument/2006/relationships" r:id="rId7"/>
          </a:graphicData>
        </a:graphic>
      </p:graphicFrame>
      <p:sp>
        <p:nvSpPr>
          <p:cNvPr id="69" name="Retângulo 68"/>
          <p:cNvSpPr/>
          <p:nvPr/>
        </p:nvSpPr>
        <p:spPr>
          <a:xfrm>
            <a:off x="755848" y="-3791"/>
            <a:ext cx="11147603"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3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PERFIS DO ESTUDO								RAIO-X DO INVESTIDOR 2024</a:t>
            </a:r>
          </a:p>
        </p:txBody>
      </p:sp>
      <p:sp>
        <p:nvSpPr>
          <p:cNvPr id="70" name="Retângulo: Cantos Arredondados 6">
            <a:extLst>
              <a:ext uri="{FF2B5EF4-FFF2-40B4-BE49-F238E27FC236}">
                <a16:creationId xmlns:a16="http://schemas.microsoft.com/office/drawing/2014/main" xmlns="" id="{57C6F31D-2E58-CA75-E679-182B9B56EC33}"/>
              </a:ext>
            </a:extLst>
          </p:cNvPr>
          <p:cNvSpPr/>
          <p:nvPr/>
        </p:nvSpPr>
        <p:spPr>
          <a:xfrm>
            <a:off x="271223" y="1051465"/>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Retângulo: Cantos Arredondados 6">
            <a:extLst>
              <a:ext uri="{FF2B5EF4-FFF2-40B4-BE49-F238E27FC236}">
                <a16:creationId xmlns:a16="http://schemas.microsoft.com/office/drawing/2014/main" xmlns="" id="{57C6F31D-2E58-CA75-E679-182B9B56EC33}"/>
              </a:ext>
            </a:extLst>
          </p:cNvPr>
          <p:cNvSpPr/>
          <p:nvPr/>
        </p:nvSpPr>
        <p:spPr>
          <a:xfrm>
            <a:off x="271223" y="3787650"/>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Retângulo 1"/>
          <p:cNvSpPr/>
          <p:nvPr/>
        </p:nvSpPr>
        <p:spPr>
          <a:xfrm>
            <a:off x="2096074" y="1157021"/>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56" name="Retângulo 55"/>
          <p:cNvSpPr/>
          <p:nvPr/>
        </p:nvSpPr>
        <p:spPr>
          <a:xfrm>
            <a:off x="2350367" y="3895750"/>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26" name="Retângulo: Cantos Arredondados 881">
            <a:extLst>
              <a:ext uri="{FF2B5EF4-FFF2-40B4-BE49-F238E27FC236}">
                <a16:creationId xmlns:a16="http://schemas.microsoft.com/office/drawing/2014/main" xmlns="" id="{E7761E5C-ADE1-80BB-2B4A-EC42BE58308B}"/>
              </a:ext>
            </a:extLst>
          </p:cNvPr>
          <p:cNvSpPr/>
          <p:nvPr/>
        </p:nvSpPr>
        <p:spPr>
          <a:xfrm>
            <a:off x="301251" y="1158075"/>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7" name="Retângulo: Cantos Arredondados 881">
            <a:extLst>
              <a:ext uri="{FF2B5EF4-FFF2-40B4-BE49-F238E27FC236}">
                <a16:creationId xmlns:a16="http://schemas.microsoft.com/office/drawing/2014/main" xmlns="" id="{E7761E5C-ADE1-80BB-2B4A-EC42BE58308B}"/>
              </a:ext>
            </a:extLst>
          </p:cNvPr>
          <p:cNvSpPr/>
          <p:nvPr/>
        </p:nvSpPr>
        <p:spPr>
          <a:xfrm>
            <a:off x="301251" y="3906822"/>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707720" y="521312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10540739" y="472081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10588867" y="5156684"/>
            <a:ext cx="203461"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3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1" name="Arredondar Retângulo em um Canto Diagonal 30"/>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Tree>
    <p:extLst>
      <p:ext uri="{BB962C8B-B14F-4D97-AF65-F5344CB8AC3E}">
        <p14:creationId xmlns:p14="http://schemas.microsoft.com/office/powerpoint/2010/main" val="398498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950496" y="3603027"/>
            <a:ext cx="10888578" cy="413945"/>
          </a:xfrm>
          <a:prstGeom prst="rect">
            <a:avLst/>
          </a:prstGeom>
          <a:noFill/>
          <a:ln>
            <a:noFill/>
          </a:ln>
        </p:spPr>
        <p:txBody>
          <a:bodyPr spcFirstLastPara="1" wrap="square" lIns="0" tIns="45700" rIns="91425" bIns="45700" anchor="ctr" anchorCtr="0">
            <a:noAutofit/>
          </a:bodyPr>
          <a:lstStyle/>
          <a:p>
            <a:pPr algn="r">
              <a:lnSpc>
                <a:spcPct val="90000"/>
              </a:lnSpc>
              <a:buClr>
                <a:srgbClr val="000000"/>
              </a:buClr>
              <a:buSzPts val="3000"/>
              <a:defRPr/>
            </a:pPr>
            <a:r>
              <a:rPr lang="pt-BR" sz="6600" b="1" kern="0" dirty="0">
                <a:solidFill>
                  <a:prstClr val="white"/>
                </a:solidFill>
                <a:latin typeface="Segoe UI" panose="020B0502040204020203" pitchFamily="34" charset="0"/>
                <a:ea typeface="Franklin Gothic Medium Cond" charset="0"/>
                <a:cs typeface="Segoe UI" panose="020B0502040204020203" pitchFamily="34" charset="0"/>
                <a:sym typeface="Calibri"/>
              </a:rPr>
              <a:t>ANÁLISES </a:t>
            </a:r>
            <a:r>
              <a:rPr lang="pt-BR" sz="6600" b="1" kern="0" dirty="0">
                <a:solidFill>
                  <a:prstClr val="white"/>
                </a:solidFill>
                <a:latin typeface="Segoe UI" panose="020B0502040204020203" pitchFamily="34" charset="0"/>
                <a:ea typeface="Franklin Gothic Book" charset="0"/>
                <a:cs typeface="Segoe UI" panose="020B0502040204020203" pitchFamily="34" charset="0"/>
                <a:sym typeface="Calibri"/>
              </a:rPr>
              <a:t>EXTRAS</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
        <p:nvSpPr>
          <p:cNvPr id="4" name="Google Shape;102;p3">
            <a:extLst>
              <a:ext uri="{FF2B5EF4-FFF2-40B4-BE49-F238E27FC236}">
                <a16:creationId xmlns:a16="http://schemas.microsoft.com/office/drawing/2014/main" xmlns="" id="{A9421736-6D52-87B0-790F-7E5C527BB027}"/>
              </a:ext>
            </a:extLst>
          </p:cNvPr>
          <p:cNvSpPr txBox="1"/>
          <p:nvPr/>
        </p:nvSpPr>
        <p:spPr>
          <a:xfrm>
            <a:off x="950496" y="4453258"/>
            <a:ext cx="10888578" cy="413945"/>
          </a:xfrm>
          <a:prstGeom prst="rect">
            <a:avLst/>
          </a:prstGeom>
          <a:noFill/>
          <a:ln>
            <a:noFill/>
          </a:ln>
        </p:spPr>
        <p:txBody>
          <a:bodyPr spcFirstLastPara="1" wrap="square" lIns="0" tIns="45700" rIns="91425" bIns="45700" anchor="ctr" anchorCtr="0">
            <a:noAutofit/>
          </a:bodyPr>
          <a:lstStyle/>
          <a:p>
            <a:pPr algn="r">
              <a:lnSpc>
                <a:spcPct val="90000"/>
              </a:lnSpc>
              <a:buClr>
                <a:srgbClr val="000000"/>
              </a:buClr>
              <a:buSzPts val="3000"/>
              <a:defRPr/>
            </a:pPr>
            <a:r>
              <a:rPr lang="pt-BR" sz="6600" b="1" kern="0" dirty="0">
                <a:solidFill>
                  <a:prstClr val="white"/>
                </a:solidFill>
                <a:latin typeface="Segoe UI" panose="020B0502040204020203" pitchFamily="34" charset="0"/>
                <a:ea typeface="Franklin Gothic Medium Cond" charset="0"/>
                <a:cs typeface="Segoe UI" panose="020B0502040204020203" pitchFamily="34" charset="0"/>
                <a:sym typeface="Calibri"/>
              </a:rPr>
              <a:t>GÊNERO</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133611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Retângulo 216">
            <a:extLst>
              <a:ext uri="{FF2B5EF4-FFF2-40B4-BE49-F238E27FC236}">
                <a16:creationId xmlns:a16="http://schemas.microsoft.com/office/drawing/2014/main" xmlns="" id="{5A24F7E2-90D9-AC04-FA65-CE4DEEEEA09D}"/>
              </a:ext>
            </a:extLst>
          </p:cNvPr>
          <p:cNvSpPr/>
          <p:nvPr/>
        </p:nvSpPr>
        <p:spPr>
          <a:xfrm>
            <a:off x="0" y="0"/>
            <a:ext cx="12192000" cy="690418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58548"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 name="CaixaDeTexto 4">
            <a:extLst>
              <a:ext uri="{FF2B5EF4-FFF2-40B4-BE49-F238E27FC236}">
                <a16:creationId xmlns:a16="http://schemas.microsoft.com/office/drawing/2014/main" xmlns="" id="{E8970D42-92EF-9185-0BCA-1CF91F2D83E5}"/>
              </a:ext>
            </a:extLst>
          </p:cNvPr>
          <p:cNvSpPr txBox="1"/>
          <p:nvPr/>
        </p:nvSpPr>
        <p:spPr>
          <a:xfrm>
            <a:off x="859572" y="1382392"/>
            <a:ext cx="2374900" cy="361637"/>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POPULAÇÃO</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6" name="Freeform 6">
            <a:extLst>
              <a:ext uri="{FF2B5EF4-FFF2-40B4-BE49-F238E27FC236}">
                <a16:creationId xmlns:a16="http://schemas.microsoft.com/office/drawing/2014/main" xmlns="" id="{2EEB11E8-F548-03F0-C9B2-D17DDDD1E5DF}"/>
              </a:ext>
            </a:extLst>
          </p:cNvPr>
          <p:cNvSpPr>
            <a:spLocks/>
          </p:cNvSpPr>
          <p:nvPr/>
        </p:nvSpPr>
        <p:spPr bwMode="auto">
          <a:xfrm>
            <a:off x="4567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7" name="Freeform 6">
            <a:extLst>
              <a:ext uri="{FF2B5EF4-FFF2-40B4-BE49-F238E27FC236}">
                <a16:creationId xmlns:a16="http://schemas.microsoft.com/office/drawing/2014/main" xmlns="" id="{A015FB11-7F7E-560C-22AB-BC67492282D7}"/>
              </a:ext>
            </a:extLst>
          </p:cNvPr>
          <p:cNvSpPr>
            <a:spLocks/>
          </p:cNvSpPr>
          <p:nvPr/>
        </p:nvSpPr>
        <p:spPr bwMode="auto">
          <a:xfrm>
            <a:off x="62164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8" name="Freeform 6">
            <a:extLst>
              <a:ext uri="{FF2B5EF4-FFF2-40B4-BE49-F238E27FC236}">
                <a16:creationId xmlns:a16="http://schemas.microsoft.com/office/drawing/2014/main" xmlns="" id="{B913D1A2-305C-C34E-0C4A-2075F3696EB2}"/>
              </a:ext>
            </a:extLst>
          </p:cNvPr>
          <p:cNvSpPr>
            <a:spLocks/>
          </p:cNvSpPr>
          <p:nvPr/>
        </p:nvSpPr>
        <p:spPr bwMode="auto">
          <a:xfrm>
            <a:off x="79185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9" name="CaixaDeTexto 8">
            <a:extLst>
              <a:ext uri="{FF2B5EF4-FFF2-40B4-BE49-F238E27FC236}">
                <a16:creationId xmlns:a16="http://schemas.microsoft.com/office/drawing/2014/main" xmlns="" id="{9C038A43-9EDD-B63D-BE39-C9C330A7554A}"/>
              </a:ext>
            </a:extLst>
          </p:cNvPr>
          <p:cNvSpPr txBox="1"/>
          <p:nvPr/>
        </p:nvSpPr>
        <p:spPr>
          <a:xfrm>
            <a:off x="944128"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11" name="CaixaDeTexto 10">
            <a:extLst>
              <a:ext uri="{FF2B5EF4-FFF2-40B4-BE49-F238E27FC236}">
                <a16:creationId xmlns:a16="http://schemas.microsoft.com/office/drawing/2014/main" xmlns="" id="{5B527FCC-87BA-53B5-CF37-7B75BBE8536A}"/>
              </a:ext>
            </a:extLst>
          </p:cNvPr>
          <p:cNvSpPr txBox="1"/>
          <p:nvPr/>
        </p:nvSpPr>
        <p:spPr>
          <a:xfrm>
            <a:off x="941431"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2" name="CaixaDeTexto 11">
            <a:extLst>
              <a:ext uri="{FF2B5EF4-FFF2-40B4-BE49-F238E27FC236}">
                <a16:creationId xmlns:a16="http://schemas.microsoft.com/office/drawing/2014/main" xmlns="" id="{CC834531-0C24-B55A-89C8-8BD81284DA9A}"/>
              </a:ext>
            </a:extLst>
          </p:cNvPr>
          <p:cNvSpPr txBox="1"/>
          <p:nvPr/>
        </p:nvSpPr>
        <p:spPr>
          <a:xfrm>
            <a:off x="3011144"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13" name="CaixaDeTexto 12">
            <a:extLst>
              <a:ext uri="{FF2B5EF4-FFF2-40B4-BE49-F238E27FC236}">
                <a16:creationId xmlns:a16="http://schemas.microsoft.com/office/drawing/2014/main" xmlns="" id="{F44809A1-765A-C5EA-C27D-A8B7CD57E986}"/>
              </a:ext>
            </a:extLst>
          </p:cNvPr>
          <p:cNvSpPr txBox="1"/>
          <p:nvPr/>
        </p:nvSpPr>
        <p:spPr>
          <a:xfrm>
            <a:off x="2108262"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48</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17" name="Agrupar 16">
            <a:extLst>
              <a:ext uri="{FF2B5EF4-FFF2-40B4-BE49-F238E27FC236}">
                <a16:creationId xmlns:a16="http://schemas.microsoft.com/office/drawing/2014/main" xmlns="" id="{99C7AE4D-40AE-FEFC-8BA8-563F8348696C}"/>
              </a:ext>
            </a:extLst>
          </p:cNvPr>
          <p:cNvGrpSpPr/>
          <p:nvPr/>
        </p:nvGrpSpPr>
        <p:grpSpPr>
          <a:xfrm>
            <a:off x="2673186" y="1815094"/>
            <a:ext cx="411483" cy="436566"/>
            <a:chOff x="6314665" y="3061128"/>
            <a:chExt cx="751673" cy="797492"/>
          </a:xfrm>
        </p:grpSpPr>
        <p:sp>
          <p:nvSpPr>
            <p:cNvPr id="14"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1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18" name="Imagem 1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3127" y="2577015"/>
            <a:ext cx="625153" cy="674184"/>
          </a:xfrm>
          <a:prstGeom prst="rect">
            <a:avLst/>
          </a:prstGeom>
        </p:spPr>
      </p:pic>
      <p:sp>
        <p:nvSpPr>
          <p:cNvPr id="19" name="CaixaDeTexto 18">
            <a:extLst>
              <a:ext uri="{FF2B5EF4-FFF2-40B4-BE49-F238E27FC236}">
                <a16:creationId xmlns:a16="http://schemas.microsoft.com/office/drawing/2014/main" xmlns="" id="{3A87136F-6F87-C2E6-BF71-1D0EF47E419B}"/>
              </a:ext>
            </a:extLst>
          </p:cNvPr>
          <p:cNvSpPr txBox="1"/>
          <p:nvPr/>
        </p:nvSpPr>
        <p:spPr>
          <a:xfrm>
            <a:off x="984081"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21" name="CaixaDeTexto 20">
            <a:extLst>
              <a:ext uri="{FF2B5EF4-FFF2-40B4-BE49-F238E27FC236}">
                <a16:creationId xmlns:a16="http://schemas.microsoft.com/office/drawing/2014/main" xmlns="" id="{63271B90-C994-1E0F-5B00-F6FA1D9F9EF9}"/>
              </a:ext>
            </a:extLst>
          </p:cNvPr>
          <p:cNvSpPr txBox="1"/>
          <p:nvPr/>
        </p:nvSpPr>
        <p:spPr>
          <a:xfrm>
            <a:off x="1614216"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3" name="CaixaDeTexto 22">
            <a:extLst>
              <a:ext uri="{FF2B5EF4-FFF2-40B4-BE49-F238E27FC236}">
                <a16:creationId xmlns:a16="http://schemas.microsoft.com/office/drawing/2014/main" xmlns="" id="{23E271DC-A1C1-AA3C-656C-2A70727D3CB2}"/>
              </a:ext>
            </a:extLst>
          </p:cNvPr>
          <p:cNvSpPr txBox="1"/>
          <p:nvPr/>
        </p:nvSpPr>
        <p:spPr>
          <a:xfrm>
            <a:off x="843099"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33%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28" name="CaixaDeTexto 27">
            <a:extLst>
              <a:ext uri="{FF2B5EF4-FFF2-40B4-BE49-F238E27FC236}">
                <a16:creationId xmlns:a16="http://schemas.microsoft.com/office/drawing/2014/main" xmlns="" id="{FA1A6A4D-6A64-CA50-32BB-70DA2E00998F}"/>
              </a:ext>
            </a:extLst>
          </p:cNvPr>
          <p:cNvSpPr txBox="1"/>
          <p:nvPr/>
        </p:nvSpPr>
        <p:spPr>
          <a:xfrm>
            <a:off x="719466"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0" name="Retângulo: Cantos Arredondados 29">
            <a:extLst>
              <a:ext uri="{FF2B5EF4-FFF2-40B4-BE49-F238E27FC236}">
                <a16:creationId xmlns:a16="http://schemas.microsoft.com/office/drawing/2014/main" xmlns="" id="{63795047-EB1D-5EE8-4791-928FEA91073E}"/>
              </a:ext>
            </a:extLst>
          </p:cNvPr>
          <p:cNvSpPr/>
          <p:nvPr/>
        </p:nvSpPr>
        <p:spPr>
          <a:xfrm>
            <a:off x="1276017"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 name="CaixaDeTexto 32">
            <a:extLst>
              <a:ext uri="{FF2B5EF4-FFF2-40B4-BE49-F238E27FC236}">
                <a16:creationId xmlns:a16="http://schemas.microsoft.com/office/drawing/2014/main" xmlns="" id="{6451E789-F787-7C48-330A-3AA8C5006B5F}"/>
              </a:ext>
            </a:extLst>
          </p:cNvPr>
          <p:cNvSpPr txBox="1"/>
          <p:nvPr/>
        </p:nvSpPr>
        <p:spPr>
          <a:xfrm>
            <a:off x="1770954"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5" name="Retângulo: Cantos Arredondados 34">
            <a:extLst>
              <a:ext uri="{FF2B5EF4-FFF2-40B4-BE49-F238E27FC236}">
                <a16:creationId xmlns:a16="http://schemas.microsoft.com/office/drawing/2014/main" xmlns="" id="{0EE5ADFF-EB04-E728-86C9-88A265F05E81}"/>
              </a:ext>
            </a:extLst>
          </p:cNvPr>
          <p:cNvSpPr/>
          <p:nvPr/>
        </p:nvSpPr>
        <p:spPr>
          <a:xfrm>
            <a:off x="211544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7" name="Forma Livre: Forma 36">
            <a:extLst>
              <a:ext uri="{FF2B5EF4-FFF2-40B4-BE49-F238E27FC236}">
                <a16:creationId xmlns:a16="http://schemas.microsoft.com/office/drawing/2014/main" xmlns="" id="{0D37D29F-F335-BF03-61C2-A26BF9508D95}"/>
              </a:ext>
            </a:extLst>
          </p:cNvPr>
          <p:cNvSpPr/>
          <p:nvPr/>
        </p:nvSpPr>
        <p:spPr>
          <a:xfrm>
            <a:off x="353521"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8" name="CaixaDeTexto 37">
            <a:extLst>
              <a:ext uri="{FF2B5EF4-FFF2-40B4-BE49-F238E27FC236}">
                <a16:creationId xmlns:a16="http://schemas.microsoft.com/office/drawing/2014/main" xmlns="" id="{EA2F832D-1025-6862-DC18-E4EE231DC983}"/>
              </a:ext>
            </a:extLst>
          </p:cNvPr>
          <p:cNvSpPr txBox="1"/>
          <p:nvPr/>
        </p:nvSpPr>
        <p:spPr>
          <a:xfrm>
            <a:off x="2562366"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0" name="Retângulo: Cantos Arredondados 39">
            <a:extLst>
              <a:ext uri="{FF2B5EF4-FFF2-40B4-BE49-F238E27FC236}">
                <a16:creationId xmlns:a16="http://schemas.microsoft.com/office/drawing/2014/main" xmlns="" id="{6F10AF27-FBD5-83E1-4BC3-990778147219}"/>
              </a:ext>
            </a:extLst>
          </p:cNvPr>
          <p:cNvSpPr/>
          <p:nvPr/>
        </p:nvSpPr>
        <p:spPr>
          <a:xfrm>
            <a:off x="3109114"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2" name="Imagem 41">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270057" y="4263856"/>
            <a:ext cx="471706" cy="471706"/>
          </a:xfrm>
          <a:prstGeom prst="rect">
            <a:avLst/>
          </a:prstGeom>
        </p:spPr>
      </p:pic>
      <p:sp>
        <p:nvSpPr>
          <p:cNvPr id="43" name="CaixaDeTexto 42">
            <a:extLst>
              <a:ext uri="{FF2B5EF4-FFF2-40B4-BE49-F238E27FC236}">
                <a16:creationId xmlns:a16="http://schemas.microsoft.com/office/drawing/2014/main" xmlns="" id="{12DED984-C333-C89E-3158-291D3352D8C5}"/>
              </a:ext>
            </a:extLst>
          </p:cNvPr>
          <p:cNvSpPr txBox="1"/>
          <p:nvPr/>
        </p:nvSpPr>
        <p:spPr>
          <a:xfrm>
            <a:off x="888831"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69</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4" name="CaixaDeTexto 43">
            <a:extLst>
              <a:ext uri="{FF2B5EF4-FFF2-40B4-BE49-F238E27FC236}">
                <a16:creationId xmlns:a16="http://schemas.microsoft.com/office/drawing/2014/main" xmlns="" id="{6B2744F3-FA4C-DB49-107D-B225825F1206}"/>
              </a:ext>
            </a:extLst>
          </p:cNvPr>
          <p:cNvSpPr txBox="1"/>
          <p:nvPr/>
        </p:nvSpPr>
        <p:spPr>
          <a:xfrm>
            <a:off x="1547541"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6" name="Imagem 45">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3127" y="5076469"/>
            <a:ext cx="726732" cy="517637"/>
          </a:xfrm>
          <a:prstGeom prst="rect">
            <a:avLst/>
          </a:prstGeom>
        </p:spPr>
      </p:pic>
      <p:sp>
        <p:nvSpPr>
          <p:cNvPr id="47" name="CaixaDeTexto 46">
            <a:extLst>
              <a:ext uri="{FF2B5EF4-FFF2-40B4-BE49-F238E27FC236}">
                <a16:creationId xmlns:a16="http://schemas.microsoft.com/office/drawing/2014/main" xmlns="" id="{D06E580D-636E-CD43-DF07-29BE8CEF9D30}"/>
              </a:ext>
            </a:extLst>
          </p:cNvPr>
          <p:cNvSpPr txBox="1"/>
          <p:nvPr/>
        </p:nvSpPr>
        <p:spPr>
          <a:xfrm>
            <a:off x="778897" y="5101967"/>
            <a:ext cx="965329"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44</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8" name="Agrupar 6">
            <a:extLst>
              <a:ext uri="{FF2B5EF4-FFF2-40B4-BE49-F238E27FC236}">
                <a16:creationId xmlns:a16="http://schemas.microsoft.com/office/drawing/2014/main" xmlns="" id="{4E6A96CD-F4C6-9E0E-FD4A-B4C9A06CB735}"/>
              </a:ext>
            </a:extLst>
          </p:cNvPr>
          <p:cNvGrpSpPr/>
          <p:nvPr/>
        </p:nvGrpSpPr>
        <p:grpSpPr>
          <a:xfrm>
            <a:off x="1575658"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9" name="Group 353">
              <a:extLst>
                <a:ext uri="{FF2B5EF4-FFF2-40B4-BE49-F238E27FC236}">
                  <a16:creationId xmlns:a16="http://schemas.microsoft.com/office/drawing/2014/main" xmlns="" id="{1CF0E20A-B054-6A42-CD2A-5FEFDF22C5E8}"/>
                </a:ext>
              </a:extLst>
            </p:cNvPr>
            <p:cNvGrpSpPr>
              <a:grpSpLocks/>
            </p:cNvGrpSpPr>
            <p:nvPr/>
          </p:nvGrpSpPr>
          <p:grpSpPr bwMode="auto">
            <a:xfrm rot="114775">
              <a:off x="3481085" y="4779513"/>
              <a:ext cx="757344" cy="661165"/>
              <a:chOff x="2455" y="3600"/>
              <a:chExt cx="808" cy="718"/>
            </a:xfrm>
            <a:grpFill/>
          </p:grpSpPr>
          <p:sp>
            <p:nvSpPr>
              <p:cNvPr id="151" name="Freeform 354">
                <a:extLst>
                  <a:ext uri="{FF2B5EF4-FFF2-40B4-BE49-F238E27FC236}">
                    <a16:creationId xmlns:a16="http://schemas.microsoft.com/office/drawing/2014/main" xmlns="" id="{56AF4E38-6488-0B82-C6BD-F257EE97B330}"/>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152" name="Group 355">
                <a:extLst>
                  <a:ext uri="{FF2B5EF4-FFF2-40B4-BE49-F238E27FC236}">
                    <a16:creationId xmlns:a16="http://schemas.microsoft.com/office/drawing/2014/main" xmlns="" id="{271CC60C-7776-D20B-78C2-2965D87885E5}"/>
                  </a:ext>
                </a:extLst>
              </p:cNvPr>
              <p:cNvGrpSpPr>
                <a:grpSpLocks/>
              </p:cNvGrpSpPr>
              <p:nvPr/>
            </p:nvGrpSpPr>
            <p:grpSpPr bwMode="auto">
              <a:xfrm>
                <a:off x="2896" y="4189"/>
                <a:ext cx="58" cy="63"/>
                <a:chOff x="2896" y="4189"/>
                <a:chExt cx="58" cy="63"/>
              </a:xfrm>
              <a:grpFill/>
            </p:grpSpPr>
            <p:sp>
              <p:nvSpPr>
                <p:cNvPr id="153" name="Freeform 356">
                  <a:extLst>
                    <a:ext uri="{FF2B5EF4-FFF2-40B4-BE49-F238E27FC236}">
                      <a16:creationId xmlns:a16="http://schemas.microsoft.com/office/drawing/2014/main" xmlns="" id="{CDDF452D-F7A1-EFD1-59FF-01D7DEFA46CC}"/>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54" name="Freeform 357">
                  <a:extLst>
                    <a:ext uri="{FF2B5EF4-FFF2-40B4-BE49-F238E27FC236}">
                      <a16:creationId xmlns:a16="http://schemas.microsoft.com/office/drawing/2014/main" xmlns="" id="{EB91A9F5-F3FE-6575-CB92-7F29794A252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0" name="Freeform 358">
              <a:extLst>
                <a:ext uri="{FF2B5EF4-FFF2-40B4-BE49-F238E27FC236}">
                  <a16:creationId xmlns:a16="http://schemas.microsoft.com/office/drawing/2014/main" xmlns="" id="{79C31952-6BC3-E063-D617-A5F9B560176C}"/>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 name="Freeform 359">
              <a:extLst>
                <a:ext uri="{FF2B5EF4-FFF2-40B4-BE49-F238E27FC236}">
                  <a16:creationId xmlns:a16="http://schemas.microsoft.com/office/drawing/2014/main" xmlns="" id="{B92F9666-0996-307A-74FA-4A93AE149D2F}"/>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2" name="Freeform 360">
              <a:extLst>
                <a:ext uri="{FF2B5EF4-FFF2-40B4-BE49-F238E27FC236}">
                  <a16:creationId xmlns:a16="http://schemas.microsoft.com/office/drawing/2014/main" xmlns="" id="{4E5B89B9-3B91-CE46-291E-3B7D2054CCF3}"/>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 name="Freeform 363">
              <a:extLst>
                <a:ext uri="{FF2B5EF4-FFF2-40B4-BE49-F238E27FC236}">
                  <a16:creationId xmlns:a16="http://schemas.microsoft.com/office/drawing/2014/main" xmlns="" id="{C55B62F5-45B2-C2F6-37D1-80654D14AF03}"/>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 name="Freeform 364">
              <a:extLst>
                <a:ext uri="{FF2B5EF4-FFF2-40B4-BE49-F238E27FC236}">
                  <a16:creationId xmlns:a16="http://schemas.microsoft.com/office/drawing/2014/main" xmlns="" id="{8FB06473-D136-C349-724D-C44BDC9B410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 name="Freeform 365">
              <a:extLst>
                <a:ext uri="{FF2B5EF4-FFF2-40B4-BE49-F238E27FC236}">
                  <a16:creationId xmlns:a16="http://schemas.microsoft.com/office/drawing/2014/main" xmlns="" id="{893033C0-B313-3462-E7D0-7082E0553F5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 name="Freeform 366">
              <a:extLst>
                <a:ext uri="{FF2B5EF4-FFF2-40B4-BE49-F238E27FC236}">
                  <a16:creationId xmlns:a16="http://schemas.microsoft.com/office/drawing/2014/main" xmlns="" id="{363680FE-5992-C966-E570-DE5A2B82BC81}"/>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7" name="Freeform 367">
              <a:extLst>
                <a:ext uri="{FF2B5EF4-FFF2-40B4-BE49-F238E27FC236}">
                  <a16:creationId xmlns:a16="http://schemas.microsoft.com/office/drawing/2014/main" xmlns="" id="{FF4C6438-B49B-44CC-FFC5-EEEED8BC2F65}"/>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8" name="Freeform 368">
              <a:extLst>
                <a:ext uri="{FF2B5EF4-FFF2-40B4-BE49-F238E27FC236}">
                  <a16:creationId xmlns:a16="http://schemas.microsoft.com/office/drawing/2014/main" xmlns="" id="{EE9A3619-1453-BCE7-212A-7D37F9C0FA3E}"/>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 name="Freeform 369">
              <a:extLst>
                <a:ext uri="{FF2B5EF4-FFF2-40B4-BE49-F238E27FC236}">
                  <a16:creationId xmlns:a16="http://schemas.microsoft.com/office/drawing/2014/main" xmlns="" id="{B00873A3-C4AA-20B5-DD4E-21C94DC68B34}"/>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 name="Freeform 370">
              <a:extLst>
                <a:ext uri="{FF2B5EF4-FFF2-40B4-BE49-F238E27FC236}">
                  <a16:creationId xmlns:a16="http://schemas.microsoft.com/office/drawing/2014/main" xmlns="" id="{0043A3CF-C811-651B-C548-3DF9BF533CA2}"/>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 name="Freeform 371">
              <a:extLst>
                <a:ext uri="{FF2B5EF4-FFF2-40B4-BE49-F238E27FC236}">
                  <a16:creationId xmlns:a16="http://schemas.microsoft.com/office/drawing/2014/main" xmlns="" id="{17ABF10A-B7C3-928C-2651-65AA4898EE44}"/>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 name="Freeform 372">
              <a:extLst>
                <a:ext uri="{FF2B5EF4-FFF2-40B4-BE49-F238E27FC236}">
                  <a16:creationId xmlns:a16="http://schemas.microsoft.com/office/drawing/2014/main" xmlns="" id="{9A76FDD3-1AA2-0835-C9EC-3669800189D4}"/>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 name="Freeform 373">
              <a:extLst>
                <a:ext uri="{FF2B5EF4-FFF2-40B4-BE49-F238E27FC236}">
                  <a16:creationId xmlns:a16="http://schemas.microsoft.com/office/drawing/2014/main" xmlns="" id="{BC2B3E7E-96FB-1C8D-3D04-3CD9C2F14BEB}"/>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28" name="Freeform 374">
              <a:extLst>
                <a:ext uri="{FF2B5EF4-FFF2-40B4-BE49-F238E27FC236}">
                  <a16:creationId xmlns:a16="http://schemas.microsoft.com/office/drawing/2014/main" xmlns="" id="{80AD8FEF-D1E3-EC51-93B5-257FC6EBDF7E}"/>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129" name="Freeform 375">
              <a:extLst>
                <a:ext uri="{FF2B5EF4-FFF2-40B4-BE49-F238E27FC236}">
                  <a16:creationId xmlns:a16="http://schemas.microsoft.com/office/drawing/2014/main" xmlns="" id="{5C0BD3CD-AC02-4512-1C71-7E6273C5411D}"/>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0" name="Freeform 376">
              <a:extLst>
                <a:ext uri="{FF2B5EF4-FFF2-40B4-BE49-F238E27FC236}">
                  <a16:creationId xmlns:a16="http://schemas.microsoft.com/office/drawing/2014/main" xmlns="" id="{B077249B-E046-D9F2-5A3A-273BB38899E9}"/>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1" name="Freeform 377">
              <a:extLst>
                <a:ext uri="{FF2B5EF4-FFF2-40B4-BE49-F238E27FC236}">
                  <a16:creationId xmlns:a16="http://schemas.microsoft.com/office/drawing/2014/main" xmlns="" id="{5F4672A3-FD98-90D8-192B-7DF782FEE4EE}"/>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2" name="Freeform 378">
              <a:extLst>
                <a:ext uri="{FF2B5EF4-FFF2-40B4-BE49-F238E27FC236}">
                  <a16:creationId xmlns:a16="http://schemas.microsoft.com/office/drawing/2014/main" xmlns="" id="{46500FF3-CE7E-075D-65D4-174688C274C9}"/>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3" name="Freeform 379">
              <a:extLst>
                <a:ext uri="{FF2B5EF4-FFF2-40B4-BE49-F238E27FC236}">
                  <a16:creationId xmlns:a16="http://schemas.microsoft.com/office/drawing/2014/main" xmlns="" id="{F822A226-12BA-5833-D8E5-B62F5E50DD89}"/>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134" name="Freeform 380">
              <a:extLst>
                <a:ext uri="{FF2B5EF4-FFF2-40B4-BE49-F238E27FC236}">
                  <a16:creationId xmlns:a16="http://schemas.microsoft.com/office/drawing/2014/main" xmlns="" id="{ED739061-CDC0-C9B7-6BD9-6D046298DD25}"/>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9" name="Freeform 381">
              <a:extLst>
                <a:ext uri="{FF2B5EF4-FFF2-40B4-BE49-F238E27FC236}">
                  <a16:creationId xmlns:a16="http://schemas.microsoft.com/office/drawing/2014/main" xmlns="" id="{9B1E96B1-BF41-AE50-2168-557A93CDC1D8}"/>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0" name="Freeform 383">
              <a:extLst>
                <a:ext uri="{FF2B5EF4-FFF2-40B4-BE49-F238E27FC236}">
                  <a16:creationId xmlns:a16="http://schemas.microsoft.com/office/drawing/2014/main" xmlns="" id="{4B148D62-B555-0147-DA1B-D0B00F5CF48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3" name="Freeform 384">
              <a:extLst>
                <a:ext uri="{FF2B5EF4-FFF2-40B4-BE49-F238E27FC236}">
                  <a16:creationId xmlns:a16="http://schemas.microsoft.com/office/drawing/2014/main" xmlns="" id="{F83FDB0C-DD5C-91EB-F2DC-A44E9AA15457}"/>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150" name="Freeform 385">
              <a:extLst>
                <a:ext uri="{FF2B5EF4-FFF2-40B4-BE49-F238E27FC236}">
                  <a16:creationId xmlns:a16="http://schemas.microsoft.com/office/drawing/2014/main" xmlns="" id="{531C87FE-52C2-03E0-11F1-20D44EFFD9C4}"/>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155" name="CaixaDeTexto 154">
            <a:extLst>
              <a:ext uri="{FF2B5EF4-FFF2-40B4-BE49-F238E27FC236}">
                <a16:creationId xmlns:a16="http://schemas.microsoft.com/office/drawing/2014/main" xmlns="" id="{02629092-DFBA-C121-A443-558923698FA1}"/>
              </a:ext>
            </a:extLst>
          </p:cNvPr>
          <p:cNvSpPr txBox="1"/>
          <p:nvPr/>
        </p:nvSpPr>
        <p:spPr>
          <a:xfrm>
            <a:off x="2444240"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56" name="CaixaDeTexto 155">
            <a:extLst>
              <a:ext uri="{FF2B5EF4-FFF2-40B4-BE49-F238E27FC236}">
                <a16:creationId xmlns:a16="http://schemas.microsoft.com/office/drawing/2014/main" xmlns="" id="{29D40A6F-2FD8-F8CB-210E-C29E242AD6DE}"/>
              </a:ext>
            </a:extLst>
          </p:cNvPr>
          <p:cNvSpPr txBox="1"/>
          <p:nvPr/>
        </p:nvSpPr>
        <p:spPr>
          <a:xfrm>
            <a:off x="2470024"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157" name="CaixaDeTexto 156">
            <a:extLst>
              <a:ext uri="{FF2B5EF4-FFF2-40B4-BE49-F238E27FC236}">
                <a16:creationId xmlns:a16="http://schemas.microsoft.com/office/drawing/2014/main" xmlns="" id="{1437D0F9-7C64-CB9A-20F7-F734EB1566BB}"/>
              </a:ext>
            </a:extLst>
          </p:cNvPr>
          <p:cNvSpPr txBox="1"/>
          <p:nvPr/>
        </p:nvSpPr>
        <p:spPr>
          <a:xfrm>
            <a:off x="3095267"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40" name="Retângulo: Cantos Arredondados 439">
            <a:extLst>
              <a:ext uri="{FF2B5EF4-FFF2-40B4-BE49-F238E27FC236}">
                <a16:creationId xmlns:a16="http://schemas.microsoft.com/office/drawing/2014/main" xmlns="" id="{E6AADB19-802E-9060-2917-002A18EEB651}"/>
              </a:ext>
            </a:extLst>
          </p:cNvPr>
          <p:cNvSpPr/>
          <p:nvPr/>
        </p:nvSpPr>
        <p:spPr>
          <a:xfrm>
            <a:off x="4213954"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441" name="CaixaDeTexto 440">
            <a:extLst>
              <a:ext uri="{FF2B5EF4-FFF2-40B4-BE49-F238E27FC236}">
                <a16:creationId xmlns:a16="http://schemas.microsoft.com/office/drawing/2014/main" xmlns="" id="{EE140CDD-2BAF-360E-79FD-13FCE84D61FC}"/>
              </a:ext>
            </a:extLst>
          </p:cNvPr>
          <p:cNvSpPr txBox="1"/>
          <p:nvPr/>
        </p:nvSpPr>
        <p:spPr>
          <a:xfrm>
            <a:off x="4914978" y="1382392"/>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ED7D31"/>
                </a:highlight>
                <a:latin typeface="Ebrima"/>
                <a:ea typeface="Ebrima"/>
                <a:cs typeface="Ebrima"/>
              </a:rPr>
              <a:t>HOMENS (48%)</a:t>
            </a:r>
            <a:endParaRPr lang="pt-BR" sz="1600">
              <a:solidFill>
                <a:prstClr val="white"/>
              </a:solidFill>
              <a:highlight>
                <a:srgbClr val="ED7D31"/>
              </a:highlight>
              <a:latin typeface="Ebrima"/>
              <a:ea typeface="Ebrima"/>
              <a:cs typeface="Ebrima"/>
            </a:endParaRPr>
          </a:p>
        </p:txBody>
      </p:sp>
      <p:sp>
        <p:nvSpPr>
          <p:cNvPr id="442" name="Freeform 6">
            <a:extLst>
              <a:ext uri="{FF2B5EF4-FFF2-40B4-BE49-F238E27FC236}">
                <a16:creationId xmlns:a16="http://schemas.microsoft.com/office/drawing/2014/main" xmlns="" id="{EDDB4749-4F3F-D296-D8FE-A32E72F0A79E}"/>
              </a:ext>
            </a:extLst>
          </p:cNvPr>
          <p:cNvSpPr>
            <a:spLocks/>
          </p:cNvSpPr>
          <p:nvPr/>
        </p:nvSpPr>
        <p:spPr bwMode="auto">
          <a:xfrm>
            <a:off x="4512196"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C743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3" name="Freeform 6">
            <a:extLst>
              <a:ext uri="{FF2B5EF4-FFF2-40B4-BE49-F238E27FC236}">
                <a16:creationId xmlns:a16="http://schemas.microsoft.com/office/drawing/2014/main" xmlns="" id="{610F6A67-384E-E883-3DE8-6B566E4ABB02}"/>
              </a:ext>
            </a:extLst>
          </p:cNvPr>
          <p:cNvSpPr>
            <a:spLocks/>
          </p:cNvSpPr>
          <p:nvPr/>
        </p:nvSpPr>
        <p:spPr bwMode="auto">
          <a:xfrm>
            <a:off x="467705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C743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4" name="Freeform 6">
            <a:extLst>
              <a:ext uri="{FF2B5EF4-FFF2-40B4-BE49-F238E27FC236}">
                <a16:creationId xmlns:a16="http://schemas.microsoft.com/office/drawing/2014/main" xmlns="" id="{44B31EE4-074E-C471-8A54-CF5BDF99A040}"/>
              </a:ext>
            </a:extLst>
          </p:cNvPr>
          <p:cNvSpPr>
            <a:spLocks/>
          </p:cNvSpPr>
          <p:nvPr/>
        </p:nvSpPr>
        <p:spPr bwMode="auto">
          <a:xfrm>
            <a:off x="484726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C743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5" name="CaixaDeTexto 444">
            <a:extLst>
              <a:ext uri="{FF2B5EF4-FFF2-40B4-BE49-F238E27FC236}">
                <a16:creationId xmlns:a16="http://schemas.microsoft.com/office/drawing/2014/main" xmlns="" id="{2B624957-49E0-6C6F-0BFF-F0C30A514EF6}"/>
              </a:ext>
            </a:extLst>
          </p:cNvPr>
          <p:cNvSpPr txBox="1"/>
          <p:nvPr/>
        </p:nvSpPr>
        <p:spPr>
          <a:xfrm>
            <a:off x="4999534" y="1745060"/>
            <a:ext cx="1173719" cy="553998"/>
          </a:xfrm>
          <a:prstGeom prst="rect">
            <a:avLst/>
          </a:prstGeom>
          <a:noFill/>
        </p:spPr>
        <p:txBody>
          <a:bodyPr wrap="none" rtlCol="0">
            <a:spAutoFit/>
          </a:bodyPr>
          <a:lstStyle/>
          <a:p>
            <a:r>
              <a:rPr lang="pt-BR" sz="3000" b="1" dirty="0">
                <a:solidFill>
                  <a:srgbClr val="FC7437"/>
                </a:solidFill>
                <a:latin typeface="Ebrima" panose="02000000000000000000" pitchFamily="2" charset="0"/>
                <a:ea typeface="Ebrima" panose="02000000000000000000" pitchFamily="2" charset="0"/>
                <a:cs typeface="Ebrima" panose="02000000000000000000" pitchFamily="2" charset="0"/>
              </a:rPr>
              <a:t>2.775</a:t>
            </a:r>
          </a:p>
        </p:txBody>
      </p:sp>
      <p:sp>
        <p:nvSpPr>
          <p:cNvPr id="446" name="CaixaDeTexto 445">
            <a:extLst>
              <a:ext uri="{FF2B5EF4-FFF2-40B4-BE49-F238E27FC236}">
                <a16:creationId xmlns:a16="http://schemas.microsoft.com/office/drawing/2014/main" xmlns="" id="{0EA9EE52-5A0E-B5A9-06E4-CFD7CF58D78F}"/>
              </a:ext>
            </a:extLst>
          </p:cNvPr>
          <p:cNvSpPr txBox="1"/>
          <p:nvPr/>
        </p:nvSpPr>
        <p:spPr>
          <a:xfrm>
            <a:off x="4996837"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448" name="CaixaDeTexto 447">
            <a:extLst>
              <a:ext uri="{FF2B5EF4-FFF2-40B4-BE49-F238E27FC236}">
                <a16:creationId xmlns:a16="http://schemas.microsoft.com/office/drawing/2014/main" xmlns="" id="{0F758459-A5B6-1AA1-867B-60C278EF652D}"/>
              </a:ext>
            </a:extLst>
          </p:cNvPr>
          <p:cNvSpPr txBox="1"/>
          <p:nvPr/>
        </p:nvSpPr>
        <p:spPr>
          <a:xfrm>
            <a:off x="6408445" y="1901888"/>
            <a:ext cx="830677" cy="461665"/>
          </a:xfrm>
          <a:prstGeom prst="rect">
            <a:avLst/>
          </a:prstGeom>
          <a:noFill/>
        </p:spPr>
        <p:txBody>
          <a:bodyPr wrap="none" anchor="ctr">
            <a:spAutoFit/>
          </a:bodyPr>
          <a:lstStyle/>
          <a:p>
            <a:pPr algn="r"/>
            <a:r>
              <a:rPr lang="pt-BR" sz="2400" b="1" dirty="0">
                <a:solidFill>
                  <a:srgbClr val="FC7437"/>
                </a:solidFill>
                <a:latin typeface="Ebrima" panose="02000000000000000000" pitchFamily="2" charset="0"/>
                <a:ea typeface="Ebrima" panose="02000000000000000000" pitchFamily="2" charset="0"/>
                <a:cs typeface="Ebrima" panose="02000000000000000000" pitchFamily="2" charset="0"/>
              </a:rPr>
              <a:t>100</a:t>
            </a:r>
            <a:r>
              <a:rPr lang="pt-BR" sz="1050" b="1" dirty="0">
                <a:solidFill>
                  <a:srgbClr val="FC7437"/>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C7437"/>
              </a:solidFill>
            </a:endParaRPr>
          </a:p>
        </p:txBody>
      </p:sp>
      <p:grpSp>
        <p:nvGrpSpPr>
          <p:cNvPr id="449" name="Agrupar 448">
            <a:extLst>
              <a:ext uri="{FF2B5EF4-FFF2-40B4-BE49-F238E27FC236}">
                <a16:creationId xmlns:a16="http://schemas.microsoft.com/office/drawing/2014/main" xmlns="" id="{1511049B-AC35-C4D6-F143-677357B60C3B}"/>
              </a:ext>
            </a:extLst>
          </p:cNvPr>
          <p:cNvGrpSpPr/>
          <p:nvPr/>
        </p:nvGrpSpPr>
        <p:grpSpPr>
          <a:xfrm>
            <a:off x="7149700" y="1815094"/>
            <a:ext cx="411483" cy="436566"/>
            <a:chOff x="6314665" y="3061128"/>
            <a:chExt cx="751673" cy="797492"/>
          </a:xfrm>
        </p:grpSpPr>
        <p:sp>
          <p:nvSpPr>
            <p:cNvPr id="450" name="Freeform 39">
              <a:extLst>
                <a:ext uri="{FF2B5EF4-FFF2-40B4-BE49-F238E27FC236}">
                  <a16:creationId xmlns:a16="http://schemas.microsoft.com/office/drawing/2014/main" xmlns="" id="{AAE3511F-671F-4209-EE7E-FF6A18B15ABC}"/>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451" name="Freeform 6">
              <a:extLst>
                <a:ext uri="{FF2B5EF4-FFF2-40B4-BE49-F238E27FC236}">
                  <a16:creationId xmlns:a16="http://schemas.microsoft.com/office/drawing/2014/main" xmlns="" id="{D72E6B93-86CA-F53B-6895-06BBFEA071EB}"/>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452" name="Imagem 451">
            <a:extLst>
              <a:ext uri="{FF2B5EF4-FFF2-40B4-BE49-F238E27FC236}">
                <a16:creationId xmlns:a16="http://schemas.microsoft.com/office/drawing/2014/main" xmlns="" id="{2BEB7717-538F-75DC-73F9-7E6A413DB47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8533" y="2577015"/>
            <a:ext cx="625153" cy="674184"/>
          </a:xfrm>
          <a:prstGeom prst="rect">
            <a:avLst/>
          </a:prstGeom>
        </p:spPr>
      </p:pic>
      <p:sp>
        <p:nvSpPr>
          <p:cNvPr id="453" name="CaixaDeTexto 452">
            <a:extLst>
              <a:ext uri="{FF2B5EF4-FFF2-40B4-BE49-F238E27FC236}">
                <a16:creationId xmlns:a16="http://schemas.microsoft.com/office/drawing/2014/main" xmlns="" id="{2EDEC52D-538C-B5D3-FC35-DDE028C9CDF3}"/>
              </a:ext>
            </a:extLst>
          </p:cNvPr>
          <p:cNvSpPr txBox="1"/>
          <p:nvPr/>
        </p:nvSpPr>
        <p:spPr>
          <a:xfrm>
            <a:off x="5039487" y="2429719"/>
            <a:ext cx="788999" cy="584775"/>
          </a:xfrm>
          <a:prstGeom prst="rect">
            <a:avLst/>
          </a:prstGeom>
          <a:noFill/>
        </p:spPr>
        <p:txBody>
          <a:bodyPr wrap="none">
            <a:spAutoFit/>
          </a:bodyPr>
          <a:lstStyle/>
          <a:p>
            <a:pPr algn="r"/>
            <a:r>
              <a:rPr lang="pt-BR" sz="3200" b="1" dirty="0">
                <a:solidFill>
                  <a:srgbClr val="FC7437"/>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FC743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C7437"/>
              </a:solidFill>
            </a:endParaRPr>
          </a:p>
        </p:txBody>
      </p:sp>
      <p:sp>
        <p:nvSpPr>
          <p:cNvPr id="454" name="CaixaDeTexto 453">
            <a:extLst>
              <a:ext uri="{FF2B5EF4-FFF2-40B4-BE49-F238E27FC236}">
                <a16:creationId xmlns:a16="http://schemas.microsoft.com/office/drawing/2014/main" xmlns="" id="{526FDB12-914E-15A3-C3B6-CFDC64C16A92}"/>
              </a:ext>
            </a:extLst>
          </p:cNvPr>
          <p:cNvSpPr txBox="1"/>
          <p:nvPr/>
        </p:nvSpPr>
        <p:spPr>
          <a:xfrm>
            <a:off x="5669622"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455" name="CaixaDeTexto 454">
            <a:extLst>
              <a:ext uri="{FF2B5EF4-FFF2-40B4-BE49-F238E27FC236}">
                <a16:creationId xmlns:a16="http://schemas.microsoft.com/office/drawing/2014/main" xmlns="" id="{E4D31870-A17E-A00B-B4A9-82E5AE8277F3}"/>
              </a:ext>
            </a:extLst>
          </p:cNvPr>
          <p:cNvSpPr txBox="1"/>
          <p:nvPr/>
        </p:nvSpPr>
        <p:spPr>
          <a:xfrm>
            <a:off x="4898505" y="2912092"/>
            <a:ext cx="2583735" cy="415498"/>
          </a:xfrm>
          <a:prstGeom prst="rect">
            <a:avLst/>
          </a:prstGeom>
          <a:noFill/>
        </p:spPr>
        <p:txBody>
          <a:bodyPr wrap="square" rtlCol="0" anchor="t">
            <a:spAutoFit/>
          </a:bodyPr>
          <a:lstStyle/>
          <a:p>
            <a:r>
              <a:rPr lang="en-US" sz="1050" b="1" dirty="0">
                <a:solidFill>
                  <a:srgbClr val="FC7437"/>
                </a:solidFill>
                <a:latin typeface="Segoe UI" panose="020B0502040204020203" pitchFamily="34" charset="0"/>
                <a:ea typeface="Ebrima" panose="02000000000000000000" pitchFamily="2" charset="0"/>
                <a:cs typeface="Segoe UI" panose="020B0502040204020203" pitchFamily="34" charset="0"/>
              </a:rPr>
              <a:t>34%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a:t>
            </a:r>
            <a:r>
              <a:rPr lang="en-US" sz="1050" b="1" dirty="0" smtClean="0">
                <a:solidFill>
                  <a:prstClr val="white"/>
                </a:solidFill>
                <a:latin typeface="Segoe UI" panose="020B0502040204020203" pitchFamily="34" charset="0"/>
                <a:ea typeface="Ebrima" panose="02000000000000000000" pitchFamily="2" charset="0"/>
                <a:cs typeface="Segoe UI" panose="020B0502040204020203" pitchFamily="34" charset="0"/>
              </a:rPr>
              <a:t>Fundamental</a:t>
            </a:r>
            <a:endParaRPr lang="en-US" sz="1050" b="1" dirty="0" smtClean="0">
              <a:solidFill>
                <a:srgbClr val="FC7437"/>
              </a:solidFill>
              <a:latin typeface="Segoe UI" panose="020B0502040204020203" pitchFamily="34" charset="0"/>
              <a:ea typeface="Ebrima" panose="02000000000000000000" pitchFamily="2" charset="0"/>
              <a:cs typeface="Segoe UI" panose="020B0502040204020203" pitchFamily="34" charset="0"/>
            </a:endParaRPr>
          </a:p>
          <a:p>
            <a:r>
              <a:rPr lang="en-US" sz="1050" b="1" dirty="0" smtClean="0">
                <a:solidFill>
                  <a:srgbClr val="FC7437"/>
                </a:solidFill>
                <a:latin typeface="Segoe UI" panose="020B0502040204020203" pitchFamily="34" charset="0"/>
                <a:ea typeface="Ebrima" panose="02000000000000000000" pitchFamily="2" charset="0"/>
                <a:cs typeface="Segoe UI" panose="020B0502040204020203" pitchFamily="34" charset="0"/>
              </a:rPr>
              <a:t>21</a:t>
            </a:r>
            <a:r>
              <a:rPr lang="en-US" sz="1050" b="1" dirty="0">
                <a:solidFill>
                  <a:srgbClr val="FC7437"/>
                </a:solidFill>
                <a:latin typeface="Segoe UI" panose="020B0502040204020203" pitchFamily="34" charset="0"/>
                <a:ea typeface="Ebrima" panose="02000000000000000000" pitchFamily="2" charset="0"/>
                <a:cs typeface="Segoe UI" panose="020B0502040204020203" pitchFamily="34" charset="0"/>
              </a:rPr>
              <a:t>%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a:t>
            </a:r>
            <a:r>
              <a:rPr lang="en-US" sz="1050" b="1" dirty="0" smtClean="0">
                <a:solidFill>
                  <a:prstClr val="white"/>
                </a:solidFill>
                <a:latin typeface="Segoe UI" panose="020B0502040204020203" pitchFamily="34" charset="0"/>
                <a:ea typeface="Ebrima" panose="02000000000000000000" pitchFamily="2" charset="0"/>
                <a:cs typeface="Segoe UI" panose="020B0502040204020203" pitchFamily="34" charset="0"/>
              </a:rPr>
              <a:t>Superior</a:t>
            </a:r>
            <a:endPar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endParaRPr>
          </a:p>
        </p:txBody>
      </p:sp>
      <p:sp>
        <p:nvSpPr>
          <p:cNvPr id="456" name="CaixaDeTexto 455">
            <a:extLst>
              <a:ext uri="{FF2B5EF4-FFF2-40B4-BE49-F238E27FC236}">
                <a16:creationId xmlns:a16="http://schemas.microsoft.com/office/drawing/2014/main" xmlns="" id="{A7B045BA-A026-6B58-5F45-FDFE949635F1}"/>
              </a:ext>
            </a:extLst>
          </p:cNvPr>
          <p:cNvSpPr txBox="1"/>
          <p:nvPr/>
        </p:nvSpPr>
        <p:spPr>
          <a:xfrm>
            <a:off x="4774872"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458" name="Retângulo: Cantos Arredondados 457">
            <a:extLst>
              <a:ext uri="{FF2B5EF4-FFF2-40B4-BE49-F238E27FC236}">
                <a16:creationId xmlns:a16="http://schemas.microsoft.com/office/drawing/2014/main" xmlns="" id="{23B2E960-746C-BA97-B8E0-66F43B8C10CA}"/>
              </a:ext>
            </a:extLst>
          </p:cNvPr>
          <p:cNvSpPr/>
          <p:nvPr/>
        </p:nvSpPr>
        <p:spPr>
          <a:xfrm>
            <a:off x="5331423" y="3507903"/>
            <a:ext cx="522392" cy="334356"/>
          </a:xfrm>
          <a:prstGeom prst="roundRect">
            <a:avLst>
              <a:gd name="adj" fmla="val 17747"/>
            </a:avLst>
          </a:prstGeom>
          <a:solidFill>
            <a:srgbClr val="FC743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0" name="CaixaDeTexto 459">
            <a:extLst>
              <a:ext uri="{FF2B5EF4-FFF2-40B4-BE49-F238E27FC236}">
                <a16:creationId xmlns:a16="http://schemas.microsoft.com/office/drawing/2014/main" xmlns="" id="{69A197AF-1BB5-C73E-71C9-F02B7A7CAE08}"/>
              </a:ext>
            </a:extLst>
          </p:cNvPr>
          <p:cNvSpPr txBox="1"/>
          <p:nvPr/>
        </p:nvSpPr>
        <p:spPr>
          <a:xfrm>
            <a:off x="5826360"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462" name="Retângulo: Cantos Arredondados 461">
            <a:extLst>
              <a:ext uri="{FF2B5EF4-FFF2-40B4-BE49-F238E27FC236}">
                <a16:creationId xmlns:a16="http://schemas.microsoft.com/office/drawing/2014/main" xmlns="" id="{22DC4BA0-4FB8-97AB-8AC0-4228D5F8949F}"/>
              </a:ext>
            </a:extLst>
          </p:cNvPr>
          <p:cNvSpPr/>
          <p:nvPr/>
        </p:nvSpPr>
        <p:spPr>
          <a:xfrm>
            <a:off x="6170849" y="3507903"/>
            <a:ext cx="522392" cy="334356"/>
          </a:xfrm>
          <a:prstGeom prst="roundRect">
            <a:avLst>
              <a:gd name="adj" fmla="val 17747"/>
            </a:avLst>
          </a:prstGeom>
          <a:solidFill>
            <a:srgbClr val="FC743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4" name="Forma Livre: Forma 463">
            <a:extLst>
              <a:ext uri="{FF2B5EF4-FFF2-40B4-BE49-F238E27FC236}">
                <a16:creationId xmlns:a16="http://schemas.microsoft.com/office/drawing/2014/main" xmlns="" id="{17DB1BA7-6259-8D9A-9199-98753042C649}"/>
              </a:ext>
            </a:extLst>
          </p:cNvPr>
          <p:cNvSpPr/>
          <p:nvPr/>
        </p:nvSpPr>
        <p:spPr>
          <a:xfrm>
            <a:off x="4408927"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465" name="CaixaDeTexto 464">
            <a:extLst>
              <a:ext uri="{FF2B5EF4-FFF2-40B4-BE49-F238E27FC236}">
                <a16:creationId xmlns:a16="http://schemas.microsoft.com/office/drawing/2014/main" xmlns="" id="{76C9273D-46D5-F53C-4F2E-77A529458721}"/>
              </a:ext>
            </a:extLst>
          </p:cNvPr>
          <p:cNvSpPr txBox="1"/>
          <p:nvPr/>
        </p:nvSpPr>
        <p:spPr>
          <a:xfrm>
            <a:off x="6617772"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67" name="Retângulo: Cantos Arredondados 466">
            <a:extLst>
              <a:ext uri="{FF2B5EF4-FFF2-40B4-BE49-F238E27FC236}">
                <a16:creationId xmlns:a16="http://schemas.microsoft.com/office/drawing/2014/main" xmlns="" id="{278C896A-AD1D-88FF-79FE-E08A35C3190F}"/>
              </a:ext>
            </a:extLst>
          </p:cNvPr>
          <p:cNvSpPr/>
          <p:nvPr/>
        </p:nvSpPr>
        <p:spPr>
          <a:xfrm>
            <a:off x="7164520" y="3507903"/>
            <a:ext cx="522392" cy="334356"/>
          </a:xfrm>
          <a:prstGeom prst="roundRect">
            <a:avLst>
              <a:gd name="adj" fmla="val 17747"/>
            </a:avLst>
          </a:prstGeom>
          <a:solidFill>
            <a:srgbClr val="FC743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69" name="Imagem 468">
            <a:extLst>
              <a:ext uri="{FF2B5EF4-FFF2-40B4-BE49-F238E27FC236}">
                <a16:creationId xmlns:a16="http://schemas.microsoft.com/office/drawing/2014/main" xmlns="" id="{06F33211-85D8-27B4-AB40-438F650C538F}"/>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4325463" y="4263856"/>
            <a:ext cx="471706" cy="471706"/>
          </a:xfrm>
          <a:prstGeom prst="rect">
            <a:avLst/>
          </a:prstGeom>
        </p:spPr>
      </p:pic>
      <p:sp>
        <p:nvSpPr>
          <p:cNvPr id="470" name="CaixaDeTexto 469">
            <a:extLst>
              <a:ext uri="{FF2B5EF4-FFF2-40B4-BE49-F238E27FC236}">
                <a16:creationId xmlns:a16="http://schemas.microsoft.com/office/drawing/2014/main" xmlns="" id="{8522D42C-5BD6-91B4-1E4D-D9CECA8CA66E}"/>
              </a:ext>
            </a:extLst>
          </p:cNvPr>
          <p:cNvSpPr txBox="1"/>
          <p:nvPr/>
        </p:nvSpPr>
        <p:spPr>
          <a:xfrm>
            <a:off x="4944238" y="4207322"/>
            <a:ext cx="788998" cy="584775"/>
          </a:xfrm>
          <a:prstGeom prst="rect">
            <a:avLst/>
          </a:prstGeom>
          <a:noFill/>
        </p:spPr>
        <p:txBody>
          <a:bodyPr wrap="none">
            <a:spAutoFit/>
          </a:bodyPr>
          <a:lstStyle/>
          <a:p>
            <a:pPr algn="r"/>
            <a:r>
              <a:rPr lang="pt-BR" sz="3200" b="1" dirty="0">
                <a:solidFill>
                  <a:srgbClr val="FC7437"/>
                </a:solidFill>
                <a:latin typeface="Ebrima" panose="02000000000000000000" pitchFamily="2" charset="0"/>
                <a:ea typeface="Ebrima" panose="02000000000000000000" pitchFamily="2" charset="0"/>
                <a:cs typeface="Ebrima" panose="02000000000000000000" pitchFamily="2" charset="0"/>
              </a:rPr>
              <a:t>78</a:t>
            </a:r>
            <a:r>
              <a:rPr lang="pt-BR" sz="1200" b="1" dirty="0">
                <a:solidFill>
                  <a:srgbClr val="FC743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C7437"/>
              </a:solidFill>
            </a:endParaRPr>
          </a:p>
        </p:txBody>
      </p:sp>
      <p:sp>
        <p:nvSpPr>
          <p:cNvPr id="471" name="CaixaDeTexto 470">
            <a:extLst>
              <a:ext uri="{FF2B5EF4-FFF2-40B4-BE49-F238E27FC236}">
                <a16:creationId xmlns:a16="http://schemas.microsoft.com/office/drawing/2014/main" xmlns="" id="{1CE2F7FF-4B42-D21E-0584-BB67AB83B845}"/>
              </a:ext>
            </a:extLst>
          </p:cNvPr>
          <p:cNvSpPr txBox="1"/>
          <p:nvPr/>
        </p:nvSpPr>
        <p:spPr>
          <a:xfrm>
            <a:off x="5602947"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73" name="Imagem 472">
            <a:extLst>
              <a:ext uri="{FF2B5EF4-FFF2-40B4-BE49-F238E27FC236}">
                <a16:creationId xmlns:a16="http://schemas.microsoft.com/office/drawing/2014/main" xmlns="" id="{1000DC71-E28A-B2EC-68F9-1EF71463445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28533" y="5076469"/>
            <a:ext cx="726732" cy="517637"/>
          </a:xfrm>
          <a:prstGeom prst="rect">
            <a:avLst/>
          </a:prstGeom>
        </p:spPr>
      </p:pic>
      <p:sp>
        <p:nvSpPr>
          <p:cNvPr id="474" name="CaixaDeTexto 473">
            <a:extLst>
              <a:ext uri="{FF2B5EF4-FFF2-40B4-BE49-F238E27FC236}">
                <a16:creationId xmlns:a16="http://schemas.microsoft.com/office/drawing/2014/main" xmlns="" id="{5BA4D074-2248-34E2-21EB-6E946B5123AB}"/>
              </a:ext>
            </a:extLst>
          </p:cNvPr>
          <p:cNvSpPr txBox="1"/>
          <p:nvPr/>
        </p:nvSpPr>
        <p:spPr>
          <a:xfrm>
            <a:off x="4834303" y="5101967"/>
            <a:ext cx="1002197" cy="584775"/>
          </a:xfrm>
          <a:prstGeom prst="rect">
            <a:avLst/>
          </a:prstGeom>
          <a:noFill/>
        </p:spPr>
        <p:txBody>
          <a:bodyPr wrap="none">
            <a:spAutoFit/>
          </a:bodyPr>
          <a:lstStyle/>
          <a:p>
            <a:r>
              <a:rPr lang="pt-BR" sz="3200" b="1" dirty="0">
                <a:solidFill>
                  <a:srgbClr val="FC7437"/>
                </a:solidFill>
                <a:latin typeface="Segoe UI" panose="020B0502040204020203" pitchFamily="34" charset="0"/>
                <a:ea typeface="Ebrima" panose="02000000000000000000" pitchFamily="2" charset="0"/>
                <a:cs typeface="Segoe UI" panose="020B0502040204020203" pitchFamily="34" charset="0"/>
              </a:rPr>
              <a:t>43</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75" name="Agrupar 6">
            <a:extLst>
              <a:ext uri="{FF2B5EF4-FFF2-40B4-BE49-F238E27FC236}">
                <a16:creationId xmlns:a16="http://schemas.microsoft.com/office/drawing/2014/main" xmlns="" id="{138BF19D-5A18-B176-C6B9-7A5B1A326842}"/>
              </a:ext>
            </a:extLst>
          </p:cNvPr>
          <p:cNvGrpSpPr/>
          <p:nvPr/>
        </p:nvGrpSpPr>
        <p:grpSpPr>
          <a:xfrm>
            <a:off x="5631064"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76" name="Group 353">
              <a:extLst>
                <a:ext uri="{FF2B5EF4-FFF2-40B4-BE49-F238E27FC236}">
                  <a16:creationId xmlns:a16="http://schemas.microsoft.com/office/drawing/2014/main" xmlns="" id="{69AD9016-1841-51D2-E6E9-EBBDB9CABB53}"/>
                </a:ext>
              </a:extLst>
            </p:cNvPr>
            <p:cNvGrpSpPr>
              <a:grpSpLocks/>
            </p:cNvGrpSpPr>
            <p:nvPr/>
          </p:nvGrpSpPr>
          <p:grpSpPr bwMode="auto">
            <a:xfrm rot="114775">
              <a:off x="3481085" y="4779513"/>
              <a:ext cx="757344" cy="661165"/>
              <a:chOff x="2455" y="3600"/>
              <a:chExt cx="808" cy="718"/>
            </a:xfrm>
            <a:grpFill/>
          </p:grpSpPr>
          <p:sp>
            <p:nvSpPr>
              <p:cNvPr id="502" name="Freeform 354">
                <a:extLst>
                  <a:ext uri="{FF2B5EF4-FFF2-40B4-BE49-F238E27FC236}">
                    <a16:creationId xmlns:a16="http://schemas.microsoft.com/office/drawing/2014/main" xmlns="" id="{DC158C66-8D56-1642-3D76-47480989E098}"/>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03" name="Group 355">
                <a:extLst>
                  <a:ext uri="{FF2B5EF4-FFF2-40B4-BE49-F238E27FC236}">
                    <a16:creationId xmlns:a16="http://schemas.microsoft.com/office/drawing/2014/main" xmlns="" id="{8432073C-079C-AECB-0EFA-17BEC809CDBC}"/>
                  </a:ext>
                </a:extLst>
              </p:cNvPr>
              <p:cNvGrpSpPr>
                <a:grpSpLocks/>
              </p:cNvGrpSpPr>
              <p:nvPr/>
            </p:nvGrpSpPr>
            <p:grpSpPr bwMode="auto">
              <a:xfrm>
                <a:off x="2896" y="4189"/>
                <a:ext cx="58" cy="63"/>
                <a:chOff x="2896" y="4189"/>
                <a:chExt cx="58" cy="63"/>
              </a:xfrm>
              <a:grpFill/>
            </p:grpSpPr>
            <p:sp>
              <p:nvSpPr>
                <p:cNvPr id="504" name="Freeform 356">
                  <a:extLst>
                    <a:ext uri="{FF2B5EF4-FFF2-40B4-BE49-F238E27FC236}">
                      <a16:creationId xmlns:a16="http://schemas.microsoft.com/office/drawing/2014/main" xmlns="" id="{461FAFCF-006B-8C06-FFB0-88532B2A31C4}"/>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5" name="Freeform 357">
                  <a:extLst>
                    <a:ext uri="{FF2B5EF4-FFF2-40B4-BE49-F238E27FC236}">
                      <a16:creationId xmlns:a16="http://schemas.microsoft.com/office/drawing/2014/main" xmlns="" id="{F580E3DD-C1FE-6931-18C1-45D7DA274B5C}"/>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477" name="Freeform 358">
              <a:extLst>
                <a:ext uri="{FF2B5EF4-FFF2-40B4-BE49-F238E27FC236}">
                  <a16:creationId xmlns:a16="http://schemas.microsoft.com/office/drawing/2014/main" xmlns="" id="{812FD83F-F79F-21EF-A10F-D90753421059}"/>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8" name="Freeform 359">
              <a:extLst>
                <a:ext uri="{FF2B5EF4-FFF2-40B4-BE49-F238E27FC236}">
                  <a16:creationId xmlns:a16="http://schemas.microsoft.com/office/drawing/2014/main" xmlns="" id="{FFA13B50-47CC-FEFD-7B50-F74D872AE001}"/>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9" name="Freeform 360">
              <a:extLst>
                <a:ext uri="{FF2B5EF4-FFF2-40B4-BE49-F238E27FC236}">
                  <a16:creationId xmlns:a16="http://schemas.microsoft.com/office/drawing/2014/main" xmlns="" id="{EDB3C39F-A7CD-1625-69DD-604F8CFF5731}"/>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FC743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0" name="Freeform 363">
              <a:extLst>
                <a:ext uri="{FF2B5EF4-FFF2-40B4-BE49-F238E27FC236}">
                  <a16:creationId xmlns:a16="http://schemas.microsoft.com/office/drawing/2014/main" xmlns="" id="{0C0321EE-8F32-C0F6-A495-478965FEC709}"/>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1" name="Freeform 364">
              <a:extLst>
                <a:ext uri="{FF2B5EF4-FFF2-40B4-BE49-F238E27FC236}">
                  <a16:creationId xmlns:a16="http://schemas.microsoft.com/office/drawing/2014/main" xmlns="" id="{85579E43-EC6A-C05B-9D75-14F952ACF487}"/>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2" name="Freeform 365">
              <a:extLst>
                <a:ext uri="{FF2B5EF4-FFF2-40B4-BE49-F238E27FC236}">
                  <a16:creationId xmlns:a16="http://schemas.microsoft.com/office/drawing/2014/main" xmlns="" id="{988AC6C7-CC74-81A4-9888-680F5412646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3" name="Freeform 366">
              <a:extLst>
                <a:ext uri="{FF2B5EF4-FFF2-40B4-BE49-F238E27FC236}">
                  <a16:creationId xmlns:a16="http://schemas.microsoft.com/office/drawing/2014/main" xmlns="" id="{D24C3610-6E7A-1EFD-5572-7EB26D94B8BD}"/>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FC743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4" name="Freeform 367">
              <a:extLst>
                <a:ext uri="{FF2B5EF4-FFF2-40B4-BE49-F238E27FC236}">
                  <a16:creationId xmlns:a16="http://schemas.microsoft.com/office/drawing/2014/main" xmlns="" id="{4658CE24-5443-0186-78BD-801845D2E359}"/>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5" name="Freeform 368">
              <a:extLst>
                <a:ext uri="{FF2B5EF4-FFF2-40B4-BE49-F238E27FC236}">
                  <a16:creationId xmlns:a16="http://schemas.microsoft.com/office/drawing/2014/main" xmlns="" id="{CFC03114-7288-4466-90F6-C52E7797F609}"/>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6" name="Freeform 369">
              <a:extLst>
                <a:ext uri="{FF2B5EF4-FFF2-40B4-BE49-F238E27FC236}">
                  <a16:creationId xmlns:a16="http://schemas.microsoft.com/office/drawing/2014/main" xmlns="" id="{D5B9DD3B-2952-1719-280D-C0B132884B2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7" name="Freeform 370">
              <a:extLst>
                <a:ext uri="{FF2B5EF4-FFF2-40B4-BE49-F238E27FC236}">
                  <a16:creationId xmlns:a16="http://schemas.microsoft.com/office/drawing/2014/main" xmlns="" id="{EA572829-2AE0-A0EB-A779-3F7C70CE818A}"/>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8" name="Freeform 371">
              <a:extLst>
                <a:ext uri="{FF2B5EF4-FFF2-40B4-BE49-F238E27FC236}">
                  <a16:creationId xmlns:a16="http://schemas.microsoft.com/office/drawing/2014/main" xmlns="" id="{73A2E786-CBE3-DAB3-0E03-685256945E4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9" name="Freeform 372">
              <a:extLst>
                <a:ext uri="{FF2B5EF4-FFF2-40B4-BE49-F238E27FC236}">
                  <a16:creationId xmlns:a16="http://schemas.microsoft.com/office/drawing/2014/main" xmlns="" id="{78E86CE6-AB6B-937E-4127-7015BCF77F7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0" name="Freeform 373">
              <a:extLst>
                <a:ext uri="{FF2B5EF4-FFF2-40B4-BE49-F238E27FC236}">
                  <a16:creationId xmlns:a16="http://schemas.microsoft.com/office/drawing/2014/main" xmlns="" id="{595E676F-AF78-4C96-10C3-16C048711F03}"/>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1" name="Freeform 374">
              <a:extLst>
                <a:ext uri="{FF2B5EF4-FFF2-40B4-BE49-F238E27FC236}">
                  <a16:creationId xmlns:a16="http://schemas.microsoft.com/office/drawing/2014/main" xmlns="" id="{7C157054-CC95-C379-0E4F-3B79FF62EAB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492" name="Freeform 375">
              <a:extLst>
                <a:ext uri="{FF2B5EF4-FFF2-40B4-BE49-F238E27FC236}">
                  <a16:creationId xmlns:a16="http://schemas.microsoft.com/office/drawing/2014/main" xmlns="" id="{5EA6692C-7147-9D84-B4E6-07A17BF2AEC3}"/>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3" name="Freeform 376">
              <a:extLst>
                <a:ext uri="{FF2B5EF4-FFF2-40B4-BE49-F238E27FC236}">
                  <a16:creationId xmlns:a16="http://schemas.microsoft.com/office/drawing/2014/main" xmlns="" id="{F275C46F-AAE5-0EF4-EE14-6CBCF69A8101}"/>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4" name="Freeform 377">
              <a:extLst>
                <a:ext uri="{FF2B5EF4-FFF2-40B4-BE49-F238E27FC236}">
                  <a16:creationId xmlns:a16="http://schemas.microsoft.com/office/drawing/2014/main" xmlns="" id="{6FD44E2F-F265-252F-DEED-5BE18CE8577B}"/>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5" name="Freeform 378">
              <a:extLst>
                <a:ext uri="{FF2B5EF4-FFF2-40B4-BE49-F238E27FC236}">
                  <a16:creationId xmlns:a16="http://schemas.microsoft.com/office/drawing/2014/main" xmlns="" id="{B9B22251-A61B-9300-F48B-82F503CB29DF}"/>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6" name="Freeform 379">
              <a:extLst>
                <a:ext uri="{FF2B5EF4-FFF2-40B4-BE49-F238E27FC236}">
                  <a16:creationId xmlns:a16="http://schemas.microsoft.com/office/drawing/2014/main" xmlns="" id="{45F61C8F-ED70-E858-1504-4F9BC17A5840}"/>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497" name="Freeform 380">
              <a:extLst>
                <a:ext uri="{FF2B5EF4-FFF2-40B4-BE49-F238E27FC236}">
                  <a16:creationId xmlns:a16="http://schemas.microsoft.com/office/drawing/2014/main" xmlns="" id="{6F31BD1C-D7E7-CE96-3D0C-09C85592621E}"/>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8" name="Freeform 381">
              <a:extLst>
                <a:ext uri="{FF2B5EF4-FFF2-40B4-BE49-F238E27FC236}">
                  <a16:creationId xmlns:a16="http://schemas.microsoft.com/office/drawing/2014/main" xmlns="" id="{2D352A72-D107-85EE-06EF-9565374B45C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9" name="Freeform 383">
              <a:extLst>
                <a:ext uri="{FF2B5EF4-FFF2-40B4-BE49-F238E27FC236}">
                  <a16:creationId xmlns:a16="http://schemas.microsoft.com/office/drawing/2014/main" xmlns="" id="{ACA8EBA7-6A90-86E6-0F87-35737A765C7C}"/>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0" name="Freeform 384">
              <a:extLst>
                <a:ext uri="{FF2B5EF4-FFF2-40B4-BE49-F238E27FC236}">
                  <a16:creationId xmlns:a16="http://schemas.microsoft.com/office/drawing/2014/main" xmlns="" id="{13817B79-BF5A-6BD6-827A-8CD7BCC856E8}"/>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FC743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01" name="Freeform 385">
              <a:extLst>
                <a:ext uri="{FF2B5EF4-FFF2-40B4-BE49-F238E27FC236}">
                  <a16:creationId xmlns:a16="http://schemas.microsoft.com/office/drawing/2014/main" xmlns="" id="{3A4DD5A8-CEDE-83A6-8A41-506C285A9958}"/>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FC7437"/>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06" name="CaixaDeTexto 505">
            <a:extLst>
              <a:ext uri="{FF2B5EF4-FFF2-40B4-BE49-F238E27FC236}">
                <a16:creationId xmlns:a16="http://schemas.microsoft.com/office/drawing/2014/main" xmlns="" id="{38A1EFD7-CDB1-F1B9-B8EE-F2D8C41F2B1B}"/>
              </a:ext>
            </a:extLst>
          </p:cNvPr>
          <p:cNvSpPr txBox="1"/>
          <p:nvPr/>
        </p:nvSpPr>
        <p:spPr>
          <a:xfrm>
            <a:off x="6499646" y="5361499"/>
            <a:ext cx="1258340" cy="738664"/>
          </a:xfrm>
          <a:prstGeom prst="rect">
            <a:avLst/>
          </a:prstGeom>
          <a:noFill/>
        </p:spPr>
        <p:txBody>
          <a:bodyPr wrap="square" rtlCol="0" anchor="t">
            <a:spAutoFit/>
          </a:bodyPr>
          <a:lstStyle/>
          <a:p>
            <a:r>
              <a:rPr lang="pt-BR" sz="1050" b="1" dirty="0">
                <a:solidFill>
                  <a:srgbClr val="FC7437"/>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FC7437"/>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FC7437"/>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FC7437"/>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07" name="CaixaDeTexto 506">
            <a:extLst>
              <a:ext uri="{FF2B5EF4-FFF2-40B4-BE49-F238E27FC236}">
                <a16:creationId xmlns:a16="http://schemas.microsoft.com/office/drawing/2014/main" xmlns="" id="{986772DA-B63F-71A2-BC34-D2C1F411A523}"/>
              </a:ext>
            </a:extLst>
          </p:cNvPr>
          <p:cNvSpPr txBox="1"/>
          <p:nvPr/>
        </p:nvSpPr>
        <p:spPr>
          <a:xfrm>
            <a:off x="6525430" y="4921443"/>
            <a:ext cx="788999" cy="584775"/>
          </a:xfrm>
          <a:prstGeom prst="rect">
            <a:avLst/>
          </a:prstGeom>
          <a:noFill/>
        </p:spPr>
        <p:txBody>
          <a:bodyPr wrap="none">
            <a:spAutoFit/>
          </a:bodyPr>
          <a:lstStyle/>
          <a:p>
            <a:pPr algn="r"/>
            <a:r>
              <a:rPr lang="pt-BR" sz="3200" b="1" dirty="0">
                <a:solidFill>
                  <a:srgbClr val="FC7437"/>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FC743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C7437"/>
              </a:solidFill>
            </a:endParaRPr>
          </a:p>
        </p:txBody>
      </p:sp>
      <p:sp>
        <p:nvSpPr>
          <p:cNvPr id="508" name="CaixaDeTexto 507">
            <a:extLst>
              <a:ext uri="{FF2B5EF4-FFF2-40B4-BE49-F238E27FC236}">
                <a16:creationId xmlns:a16="http://schemas.microsoft.com/office/drawing/2014/main" xmlns="" id="{3FDDA966-1E8A-F578-906A-03EBB8EBF7C3}"/>
              </a:ext>
            </a:extLst>
          </p:cNvPr>
          <p:cNvSpPr txBox="1"/>
          <p:nvPr/>
        </p:nvSpPr>
        <p:spPr>
          <a:xfrm>
            <a:off x="7150673"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578" name="Retângulo: Cantos Arredondados 577">
            <a:extLst>
              <a:ext uri="{FF2B5EF4-FFF2-40B4-BE49-F238E27FC236}">
                <a16:creationId xmlns:a16="http://schemas.microsoft.com/office/drawing/2014/main" xmlns="" id="{CC07642C-55CB-F851-5B64-043738DFB3C9}"/>
              </a:ext>
            </a:extLst>
          </p:cNvPr>
          <p:cNvSpPr/>
          <p:nvPr/>
        </p:nvSpPr>
        <p:spPr>
          <a:xfrm>
            <a:off x="8280890"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79" name="CaixaDeTexto 578">
            <a:extLst>
              <a:ext uri="{FF2B5EF4-FFF2-40B4-BE49-F238E27FC236}">
                <a16:creationId xmlns:a16="http://schemas.microsoft.com/office/drawing/2014/main" xmlns="" id="{E65D3C78-F1B1-A57E-2D5D-E556F315F421}"/>
              </a:ext>
            </a:extLst>
          </p:cNvPr>
          <p:cNvSpPr txBox="1"/>
          <p:nvPr/>
        </p:nvSpPr>
        <p:spPr>
          <a:xfrm>
            <a:off x="8863169" y="1382392"/>
            <a:ext cx="261239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92D050"/>
                </a:highlight>
                <a:latin typeface="Ebrima"/>
                <a:ea typeface="Ebrima"/>
                <a:cs typeface="Ebrima"/>
              </a:rPr>
              <a:t>MULHERES (51%)</a:t>
            </a:r>
            <a:endParaRPr lang="pt-BR" sz="1600">
              <a:solidFill>
                <a:prstClr val="white"/>
              </a:solidFill>
              <a:highlight>
                <a:srgbClr val="92D050"/>
              </a:highlight>
              <a:latin typeface="Ebrima"/>
              <a:ea typeface="Ebrima"/>
              <a:cs typeface="Ebrima"/>
            </a:endParaRPr>
          </a:p>
        </p:txBody>
      </p:sp>
      <p:sp>
        <p:nvSpPr>
          <p:cNvPr id="580" name="Freeform 6">
            <a:extLst>
              <a:ext uri="{FF2B5EF4-FFF2-40B4-BE49-F238E27FC236}">
                <a16:creationId xmlns:a16="http://schemas.microsoft.com/office/drawing/2014/main" xmlns="" id="{21F79C0A-AB39-917C-7AA5-129DA3E3B8E6}"/>
              </a:ext>
            </a:extLst>
          </p:cNvPr>
          <p:cNvSpPr>
            <a:spLocks/>
          </p:cNvSpPr>
          <p:nvPr/>
        </p:nvSpPr>
        <p:spPr bwMode="auto">
          <a:xfrm>
            <a:off x="8579132"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92D05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1" name="Freeform 6">
            <a:extLst>
              <a:ext uri="{FF2B5EF4-FFF2-40B4-BE49-F238E27FC236}">
                <a16:creationId xmlns:a16="http://schemas.microsoft.com/office/drawing/2014/main" xmlns="" id="{0E6CE09D-3D0F-A0F4-4033-F3F94794891B}"/>
              </a:ext>
            </a:extLst>
          </p:cNvPr>
          <p:cNvSpPr>
            <a:spLocks/>
          </p:cNvSpPr>
          <p:nvPr/>
        </p:nvSpPr>
        <p:spPr bwMode="auto">
          <a:xfrm>
            <a:off x="87439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92D05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2" name="Freeform 6">
            <a:extLst>
              <a:ext uri="{FF2B5EF4-FFF2-40B4-BE49-F238E27FC236}">
                <a16:creationId xmlns:a16="http://schemas.microsoft.com/office/drawing/2014/main" xmlns="" id="{EF1B83BC-2F3C-4B4A-2578-5836833A7C23}"/>
              </a:ext>
            </a:extLst>
          </p:cNvPr>
          <p:cNvSpPr>
            <a:spLocks/>
          </p:cNvSpPr>
          <p:nvPr/>
        </p:nvSpPr>
        <p:spPr bwMode="auto">
          <a:xfrm>
            <a:off x="891420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92D05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3" name="CaixaDeTexto 582">
            <a:extLst>
              <a:ext uri="{FF2B5EF4-FFF2-40B4-BE49-F238E27FC236}">
                <a16:creationId xmlns:a16="http://schemas.microsoft.com/office/drawing/2014/main" xmlns="" id="{FF4D1CE8-14F1-11A6-33D2-4B4B6EB08206}"/>
              </a:ext>
            </a:extLst>
          </p:cNvPr>
          <p:cNvSpPr txBox="1"/>
          <p:nvPr/>
        </p:nvSpPr>
        <p:spPr>
          <a:xfrm>
            <a:off x="9066470" y="1745060"/>
            <a:ext cx="1173719" cy="553998"/>
          </a:xfrm>
          <a:prstGeom prst="rect">
            <a:avLst/>
          </a:prstGeom>
          <a:noFill/>
        </p:spPr>
        <p:txBody>
          <a:bodyPr wrap="none" rtlCol="0">
            <a:spAutoFit/>
          </a:bodyPr>
          <a:lstStyle/>
          <a:p>
            <a:r>
              <a:rPr lang="pt-BR" sz="3000" b="1" dirty="0">
                <a:solidFill>
                  <a:srgbClr val="92D050"/>
                </a:solidFill>
                <a:latin typeface="Ebrima" panose="02000000000000000000" pitchFamily="2" charset="0"/>
                <a:ea typeface="Ebrima" panose="02000000000000000000" pitchFamily="2" charset="0"/>
                <a:cs typeface="Ebrima" panose="02000000000000000000" pitchFamily="2" charset="0"/>
              </a:rPr>
              <a:t>2.989</a:t>
            </a:r>
          </a:p>
        </p:txBody>
      </p:sp>
      <p:sp>
        <p:nvSpPr>
          <p:cNvPr id="584" name="CaixaDeTexto 583">
            <a:extLst>
              <a:ext uri="{FF2B5EF4-FFF2-40B4-BE49-F238E27FC236}">
                <a16:creationId xmlns:a16="http://schemas.microsoft.com/office/drawing/2014/main" xmlns="" id="{B806A3C9-ADCD-4071-5217-F5045FC49580}"/>
              </a:ext>
            </a:extLst>
          </p:cNvPr>
          <p:cNvSpPr txBox="1"/>
          <p:nvPr/>
        </p:nvSpPr>
        <p:spPr>
          <a:xfrm>
            <a:off x="9063773"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85" name="CaixaDeTexto 584">
            <a:extLst>
              <a:ext uri="{FF2B5EF4-FFF2-40B4-BE49-F238E27FC236}">
                <a16:creationId xmlns:a16="http://schemas.microsoft.com/office/drawing/2014/main" xmlns="" id="{12DA02EF-2774-4168-A995-D3692A2A445B}"/>
              </a:ext>
            </a:extLst>
          </p:cNvPr>
          <p:cNvSpPr txBox="1"/>
          <p:nvPr/>
        </p:nvSpPr>
        <p:spPr>
          <a:xfrm>
            <a:off x="11133486" y="1901888"/>
            <a:ext cx="830677" cy="461665"/>
          </a:xfrm>
          <a:prstGeom prst="rect">
            <a:avLst/>
          </a:prstGeom>
          <a:noFill/>
        </p:spPr>
        <p:txBody>
          <a:bodyPr wrap="none" anchor="ctr">
            <a:spAutoFit/>
          </a:bodyPr>
          <a:lstStyle/>
          <a:p>
            <a:r>
              <a:rPr lang="pt-BR" sz="2400" b="1" dirty="0">
                <a:solidFill>
                  <a:srgbClr val="92D050"/>
                </a:solidFill>
                <a:latin typeface="Ebrima" panose="02000000000000000000" pitchFamily="2" charset="0"/>
                <a:ea typeface="Ebrima" panose="02000000000000000000" pitchFamily="2" charset="0"/>
                <a:cs typeface="Ebrima" panose="02000000000000000000" pitchFamily="2" charset="0"/>
              </a:rPr>
              <a:t>100</a:t>
            </a:r>
            <a:r>
              <a:rPr lang="pt-BR" sz="1050" b="1" dirty="0">
                <a:solidFill>
                  <a:srgbClr val="92D05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92D050"/>
              </a:solidFill>
            </a:endParaRPr>
          </a:p>
        </p:txBody>
      </p:sp>
      <p:grpSp>
        <p:nvGrpSpPr>
          <p:cNvPr id="587" name="Agrupar 586">
            <a:extLst>
              <a:ext uri="{FF2B5EF4-FFF2-40B4-BE49-F238E27FC236}">
                <a16:creationId xmlns:a16="http://schemas.microsoft.com/office/drawing/2014/main" xmlns="" id="{DFFD56DA-5F31-35CC-C203-69F9FA45FC51}"/>
              </a:ext>
            </a:extLst>
          </p:cNvPr>
          <p:cNvGrpSpPr/>
          <p:nvPr/>
        </p:nvGrpSpPr>
        <p:grpSpPr>
          <a:xfrm>
            <a:off x="10795528" y="1815094"/>
            <a:ext cx="411483" cy="436566"/>
            <a:chOff x="6314665" y="3061128"/>
            <a:chExt cx="751673" cy="797492"/>
          </a:xfrm>
        </p:grpSpPr>
        <p:sp>
          <p:nvSpPr>
            <p:cNvPr id="588" name="Freeform 39">
              <a:extLst>
                <a:ext uri="{FF2B5EF4-FFF2-40B4-BE49-F238E27FC236}">
                  <a16:creationId xmlns:a16="http://schemas.microsoft.com/office/drawing/2014/main" xmlns="" id="{122908B2-E097-51A9-1D09-7AFB5B9A53E2}"/>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589" name="Freeform 6">
              <a:extLst>
                <a:ext uri="{FF2B5EF4-FFF2-40B4-BE49-F238E27FC236}">
                  <a16:creationId xmlns:a16="http://schemas.microsoft.com/office/drawing/2014/main" xmlns="" id="{EE283F40-1B84-9F19-FD02-6AEF5AAAD3D5}"/>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590" name="Imagem 589">
            <a:extLst>
              <a:ext uri="{FF2B5EF4-FFF2-40B4-BE49-F238E27FC236}">
                <a16:creationId xmlns:a16="http://schemas.microsoft.com/office/drawing/2014/main" xmlns="" id="{AAD9821B-67AF-DECA-4B53-64056950E1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5469" y="2577015"/>
            <a:ext cx="625153" cy="674184"/>
          </a:xfrm>
          <a:prstGeom prst="rect">
            <a:avLst/>
          </a:prstGeom>
        </p:spPr>
      </p:pic>
      <p:sp>
        <p:nvSpPr>
          <p:cNvPr id="591" name="CaixaDeTexto 590">
            <a:extLst>
              <a:ext uri="{FF2B5EF4-FFF2-40B4-BE49-F238E27FC236}">
                <a16:creationId xmlns:a16="http://schemas.microsoft.com/office/drawing/2014/main" xmlns="" id="{EBE768D2-4E5B-B846-912E-A30F96D6689D}"/>
              </a:ext>
            </a:extLst>
          </p:cNvPr>
          <p:cNvSpPr txBox="1"/>
          <p:nvPr/>
        </p:nvSpPr>
        <p:spPr>
          <a:xfrm>
            <a:off x="9106423" y="2429719"/>
            <a:ext cx="788999" cy="584775"/>
          </a:xfrm>
          <a:prstGeom prst="rect">
            <a:avLst/>
          </a:prstGeom>
          <a:noFill/>
        </p:spPr>
        <p:txBody>
          <a:bodyPr wrap="none">
            <a:spAutoFit/>
          </a:bodyPr>
          <a:lstStyle/>
          <a:p>
            <a:pPr algn="r"/>
            <a:r>
              <a:rPr lang="pt-BR" sz="3200" b="1" dirty="0">
                <a:solidFill>
                  <a:srgbClr val="92D05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92D05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92D050"/>
              </a:solidFill>
            </a:endParaRPr>
          </a:p>
        </p:txBody>
      </p:sp>
      <p:sp>
        <p:nvSpPr>
          <p:cNvPr id="592" name="CaixaDeTexto 591">
            <a:extLst>
              <a:ext uri="{FF2B5EF4-FFF2-40B4-BE49-F238E27FC236}">
                <a16:creationId xmlns:a16="http://schemas.microsoft.com/office/drawing/2014/main" xmlns="" id="{AA66684D-00D7-4215-DE80-AF4E95916048}"/>
              </a:ext>
            </a:extLst>
          </p:cNvPr>
          <p:cNvSpPr txBox="1"/>
          <p:nvPr/>
        </p:nvSpPr>
        <p:spPr>
          <a:xfrm>
            <a:off x="9736558"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593" name="CaixaDeTexto 592">
            <a:extLst>
              <a:ext uri="{FF2B5EF4-FFF2-40B4-BE49-F238E27FC236}">
                <a16:creationId xmlns:a16="http://schemas.microsoft.com/office/drawing/2014/main" xmlns="" id="{780AE7EA-5F8F-6937-4D74-6B50057AD59A}"/>
              </a:ext>
            </a:extLst>
          </p:cNvPr>
          <p:cNvSpPr txBox="1"/>
          <p:nvPr/>
        </p:nvSpPr>
        <p:spPr>
          <a:xfrm>
            <a:off x="8965441" y="2912092"/>
            <a:ext cx="2583735" cy="415498"/>
          </a:xfrm>
          <a:prstGeom prst="rect">
            <a:avLst/>
          </a:prstGeom>
          <a:noFill/>
        </p:spPr>
        <p:txBody>
          <a:bodyPr wrap="square" rtlCol="0" anchor="t">
            <a:spAutoFit/>
          </a:bodyPr>
          <a:lstStyle/>
          <a:p>
            <a:r>
              <a:rPr lang="en-US" sz="1050" b="1" dirty="0">
                <a:solidFill>
                  <a:srgbClr val="92D050"/>
                </a:solidFill>
                <a:latin typeface="Segoe UI" panose="020B0502040204020203" pitchFamily="34" charset="0"/>
                <a:ea typeface="Ebrima" panose="02000000000000000000" pitchFamily="2" charset="0"/>
                <a:cs typeface="Segoe UI" panose="020B0502040204020203" pitchFamily="34" charset="0"/>
              </a:rPr>
              <a:t>32%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92D050"/>
                </a:solidFill>
                <a:latin typeface="Segoe UI" panose="020B0502040204020203" pitchFamily="34" charset="0"/>
                <a:ea typeface="Ebrima" panose="02000000000000000000" pitchFamily="2" charset="0"/>
                <a:cs typeface="Segoe UI" panose="020B0502040204020203" pitchFamily="34" charset="0"/>
              </a:rPr>
              <a:t>23%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594" name="CaixaDeTexto 593">
            <a:extLst>
              <a:ext uri="{FF2B5EF4-FFF2-40B4-BE49-F238E27FC236}">
                <a16:creationId xmlns:a16="http://schemas.microsoft.com/office/drawing/2014/main" xmlns="" id="{2939DF9A-2C7C-DB51-7BB2-33DB2718C1D1}"/>
              </a:ext>
            </a:extLst>
          </p:cNvPr>
          <p:cNvSpPr txBox="1"/>
          <p:nvPr/>
        </p:nvSpPr>
        <p:spPr>
          <a:xfrm>
            <a:off x="8841808"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596" name="Retângulo: Cantos Arredondados 595">
            <a:extLst>
              <a:ext uri="{FF2B5EF4-FFF2-40B4-BE49-F238E27FC236}">
                <a16:creationId xmlns:a16="http://schemas.microsoft.com/office/drawing/2014/main" xmlns="" id="{5D0B781C-5CC5-6025-18AD-700EA48FBC06}"/>
              </a:ext>
            </a:extLst>
          </p:cNvPr>
          <p:cNvSpPr/>
          <p:nvPr/>
        </p:nvSpPr>
        <p:spPr>
          <a:xfrm>
            <a:off x="9398359" y="3507903"/>
            <a:ext cx="522392" cy="334356"/>
          </a:xfrm>
          <a:prstGeom prst="roundRect">
            <a:avLst>
              <a:gd name="adj" fmla="val 17747"/>
            </a:avLst>
          </a:prstGeom>
          <a:solidFill>
            <a:srgbClr val="92D05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598" name="CaixaDeTexto 597">
            <a:extLst>
              <a:ext uri="{FF2B5EF4-FFF2-40B4-BE49-F238E27FC236}">
                <a16:creationId xmlns:a16="http://schemas.microsoft.com/office/drawing/2014/main" xmlns="" id="{C753DBC7-3651-D53E-C375-EB9DB215D63C}"/>
              </a:ext>
            </a:extLst>
          </p:cNvPr>
          <p:cNvSpPr txBox="1"/>
          <p:nvPr/>
        </p:nvSpPr>
        <p:spPr>
          <a:xfrm>
            <a:off x="9893296"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600" name="Retângulo: Cantos Arredondados 599">
            <a:extLst>
              <a:ext uri="{FF2B5EF4-FFF2-40B4-BE49-F238E27FC236}">
                <a16:creationId xmlns:a16="http://schemas.microsoft.com/office/drawing/2014/main" xmlns="" id="{1A02A8CD-793A-B115-E766-A2CACA5D0925}"/>
              </a:ext>
            </a:extLst>
          </p:cNvPr>
          <p:cNvSpPr/>
          <p:nvPr/>
        </p:nvSpPr>
        <p:spPr>
          <a:xfrm>
            <a:off x="10237785" y="3507903"/>
            <a:ext cx="522392" cy="334356"/>
          </a:xfrm>
          <a:prstGeom prst="roundRect">
            <a:avLst>
              <a:gd name="adj" fmla="val 17747"/>
            </a:avLst>
          </a:prstGeom>
          <a:solidFill>
            <a:srgbClr val="92D05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602" name="Forma Livre: Forma 601">
            <a:extLst>
              <a:ext uri="{FF2B5EF4-FFF2-40B4-BE49-F238E27FC236}">
                <a16:creationId xmlns:a16="http://schemas.microsoft.com/office/drawing/2014/main" xmlns="" id="{404CDEB0-1F0E-3FAB-8D1E-5CFC80B192BD}"/>
              </a:ext>
            </a:extLst>
          </p:cNvPr>
          <p:cNvSpPr/>
          <p:nvPr/>
        </p:nvSpPr>
        <p:spPr>
          <a:xfrm>
            <a:off x="8475863"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603" name="CaixaDeTexto 602">
            <a:extLst>
              <a:ext uri="{FF2B5EF4-FFF2-40B4-BE49-F238E27FC236}">
                <a16:creationId xmlns:a16="http://schemas.microsoft.com/office/drawing/2014/main" xmlns="" id="{680A4776-7F87-EFA7-3001-E1E77FA99736}"/>
              </a:ext>
            </a:extLst>
          </p:cNvPr>
          <p:cNvSpPr txBox="1"/>
          <p:nvPr/>
        </p:nvSpPr>
        <p:spPr>
          <a:xfrm>
            <a:off x="10684708"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605" name="Retângulo: Cantos Arredondados 604">
            <a:extLst>
              <a:ext uri="{FF2B5EF4-FFF2-40B4-BE49-F238E27FC236}">
                <a16:creationId xmlns:a16="http://schemas.microsoft.com/office/drawing/2014/main" xmlns="" id="{90CA898F-4756-1BC2-2800-F30BEC20DB48}"/>
              </a:ext>
            </a:extLst>
          </p:cNvPr>
          <p:cNvSpPr/>
          <p:nvPr/>
        </p:nvSpPr>
        <p:spPr>
          <a:xfrm>
            <a:off x="11231456" y="3507903"/>
            <a:ext cx="522392" cy="334356"/>
          </a:xfrm>
          <a:prstGeom prst="roundRect">
            <a:avLst>
              <a:gd name="adj" fmla="val 17747"/>
            </a:avLst>
          </a:prstGeom>
          <a:solidFill>
            <a:srgbClr val="92D05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607" name="Imagem 606">
            <a:extLst>
              <a:ext uri="{FF2B5EF4-FFF2-40B4-BE49-F238E27FC236}">
                <a16:creationId xmlns:a16="http://schemas.microsoft.com/office/drawing/2014/main" xmlns="" id="{487E94FA-D267-2109-B926-1231CAB8DA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8392399" y="4263856"/>
            <a:ext cx="471706" cy="471706"/>
          </a:xfrm>
          <a:prstGeom prst="rect">
            <a:avLst/>
          </a:prstGeom>
        </p:spPr>
      </p:pic>
      <p:sp>
        <p:nvSpPr>
          <p:cNvPr id="608" name="CaixaDeTexto 607">
            <a:extLst>
              <a:ext uri="{FF2B5EF4-FFF2-40B4-BE49-F238E27FC236}">
                <a16:creationId xmlns:a16="http://schemas.microsoft.com/office/drawing/2014/main" xmlns="" id="{92A07F7D-024D-7A3B-12A7-C593767F9AC1}"/>
              </a:ext>
            </a:extLst>
          </p:cNvPr>
          <p:cNvSpPr txBox="1"/>
          <p:nvPr/>
        </p:nvSpPr>
        <p:spPr>
          <a:xfrm>
            <a:off x="9011174" y="4207322"/>
            <a:ext cx="788998" cy="584775"/>
          </a:xfrm>
          <a:prstGeom prst="rect">
            <a:avLst/>
          </a:prstGeom>
          <a:noFill/>
        </p:spPr>
        <p:txBody>
          <a:bodyPr wrap="none">
            <a:spAutoFit/>
          </a:bodyPr>
          <a:lstStyle/>
          <a:p>
            <a:pPr algn="r"/>
            <a:r>
              <a:rPr lang="pt-BR" sz="3200" b="1" dirty="0">
                <a:solidFill>
                  <a:srgbClr val="92D050"/>
                </a:solidFill>
                <a:latin typeface="Ebrima" panose="02000000000000000000" pitchFamily="2" charset="0"/>
                <a:ea typeface="Ebrima" panose="02000000000000000000" pitchFamily="2" charset="0"/>
                <a:cs typeface="Ebrima" panose="02000000000000000000" pitchFamily="2" charset="0"/>
              </a:rPr>
              <a:t>61</a:t>
            </a:r>
            <a:r>
              <a:rPr lang="pt-BR" sz="1200" b="1" dirty="0">
                <a:solidFill>
                  <a:srgbClr val="92D05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92D050"/>
              </a:solidFill>
            </a:endParaRPr>
          </a:p>
        </p:txBody>
      </p:sp>
      <p:sp>
        <p:nvSpPr>
          <p:cNvPr id="609" name="CaixaDeTexto 608">
            <a:extLst>
              <a:ext uri="{FF2B5EF4-FFF2-40B4-BE49-F238E27FC236}">
                <a16:creationId xmlns:a16="http://schemas.microsoft.com/office/drawing/2014/main" xmlns="" id="{448E5600-C91A-119E-A8D4-9B1005891937}"/>
              </a:ext>
            </a:extLst>
          </p:cNvPr>
          <p:cNvSpPr txBox="1"/>
          <p:nvPr/>
        </p:nvSpPr>
        <p:spPr>
          <a:xfrm>
            <a:off x="9669883"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611" name="Imagem 610">
            <a:extLst>
              <a:ext uri="{FF2B5EF4-FFF2-40B4-BE49-F238E27FC236}">
                <a16:creationId xmlns:a16="http://schemas.microsoft.com/office/drawing/2014/main" xmlns="" id="{31B2693A-E46F-EC96-8A9C-41279227191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95469" y="5076469"/>
            <a:ext cx="726732" cy="517637"/>
          </a:xfrm>
          <a:prstGeom prst="rect">
            <a:avLst/>
          </a:prstGeom>
        </p:spPr>
      </p:pic>
      <p:sp>
        <p:nvSpPr>
          <p:cNvPr id="612" name="CaixaDeTexto 611">
            <a:extLst>
              <a:ext uri="{FF2B5EF4-FFF2-40B4-BE49-F238E27FC236}">
                <a16:creationId xmlns:a16="http://schemas.microsoft.com/office/drawing/2014/main" xmlns="" id="{452F64D2-56CA-0771-08AD-1E825886658B}"/>
              </a:ext>
            </a:extLst>
          </p:cNvPr>
          <p:cNvSpPr txBox="1"/>
          <p:nvPr/>
        </p:nvSpPr>
        <p:spPr>
          <a:xfrm>
            <a:off x="8901239" y="5101967"/>
            <a:ext cx="1002197" cy="584775"/>
          </a:xfrm>
          <a:prstGeom prst="rect">
            <a:avLst/>
          </a:prstGeom>
          <a:noFill/>
        </p:spPr>
        <p:txBody>
          <a:bodyPr wrap="none">
            <a:spAutoFit/>
          </a:bodyPr>
          <a:lstStyle/>
          <a:p>
            <a:r>
              <a:rPr lang="pt-BR" sz="3200" b="1" dirty="0">
                <a:solidFill>
                  <a:srgbClr val="92D050"/>
                </a:solidFill>
                <a:latin typeface="Ebrima" panose="02000000000000000000" pitchFamily="2" charset="0"/>
                <a:ea typeface="Ebrima" panose="02000000000000000000" pitchFamily="2" charset="0"/>
                <a:cs typeface="Ebrima" panose="02000000000000000000" pitchFamily="2" charset="0"/>
              </a:rPr>
              <a:t>44</a:t>
            </a:r>
            <a:r>
              <a:rPr lang="pt-BR" sz="1100" b="1" dirty="0">
                <a:solidFill>
                  <a:prstClr val="white"/>
                </a:solidFill>
                <a:latin typeface="Lucida Sans" panose="020B0602030504020204" pitchFamily="34" charset="0"/>
              </a:rPr>
              <a:t>anos</a:t>
            </a:r>
          </a:p>
        </p:txBody>
      </p:sp>
      <p:grpSp>
        <p:nvGrpSpPr>
          <p:cNvPr id="613" name="Agrupar 6">
            <a:extLst>
              <a:ext uri="{FF2B5EF4-FFF2-40B4-BE49-F238E27FC236}">
                <a16:creationId xmlns:a16="http://schemas.microsoft.com/office/drawing/2014/main" xmlns="" id="{C37A0DAF-FB7E-F6B3-F6A8-C18E141EEB88}"/>
              </a:ext>
            </a:extLst>
          </p:cNvPr>
          <p:cNvGrpSpPr/>
          <p:nvPr/>
        </p:nvGrpSpPr>
        <p:grpSpPr>
          <a:xfrm>
            <a:off x="9698000"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61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4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64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4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4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61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92D05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1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92D05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2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63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63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92D05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3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92D05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644" name="CaixaDeTexto 643">
            <a:extLst>
              <a:ext uri="{FF2B5EF4-FFF2-40B4-BE49-F238E27FC236}">
                <a16:creationId xmlns:a16="http://schemas.microsoft.com/office/drawing/2014/main" xmlns="" id="{E7F44A1E-920D-1945-3B59-D73CC4FDDE37}"/>
              </a:ext>
            </a:extLst>
          </p:cNvPr>
          <p:cNvSpPr txBox="1"/>
          <p:nvPr/>
        </p:nvSpPr>
        <p:spPr>
          <a:xfrm>
            <a:off x="10566582" y="5361499"/>
            <a:ext cx="1258340" cy="738664"/>
          </a:xfrm>
          <a:prstGeom prst="rect">
            <a:avLst/>
          </a:prstGeom>
          <a:noFill/>
        </p:spPr>
        <p:txBody>
          <a:bodyPr wrap="square" rtlCol="0" anchor="t">
            <a:spAutoFit/>
          </a:bodyPr>
          <a:lstStyle/>
          <a:p>
            <a:r>
              <a:rPr lang="pt-BR" sz="1050" b="1" dirty="0">
                <a:solidFill>
                  <a:srgbClr val="92D050"/>
                </a:solidFill>
                <a:latin typeface="Ebrima" panose="02000000000000000000" pitchFamily="2" charset="0"/>
                <a:ea typeface="Ebrima" panose="02000000000000000000" pitchFamily="2" charset="0"/>
                <a:cs typeface="Ebrima" panose="02000000000000000000" pitchFamily="2" charset="0"/>
              </a:rPr>
              <a:t>27%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92D05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92D05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92D05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645" name="CaixaDeTexto 644">
            <a:extLst>
              <a:ext uri="{FF2B5EF4-FFF2-40B4-BE49-F238E27FC236}">
                <a16:creationId xmlns:a16="http://schemas.microsoft.com/office/drawing/2014/main" xmlns="" id="{C1F095B5-EB28-83B1-C80A-B4A3EB434721}"/>
              </a:ext>
            </a:extLst>
          </p:cNvPr>
          <p:cNvSpPr txBox="1"/>
          <p:nvPr/>
        </p:nvSpPr>
        <p:spPr>
          <a:xfrm>
            <a:off x="10592366" y="4921443"/>
            <a:ext cx="788999" cy="584775"/>
          </a:xfrm>
          <a:prstGeom prst="rect">
            <a:avLst/>
          </a:prstGeom>
          <a:noFill/>
        </p:spPr>
        <p:txBody>
          <a:bodyPr wrap="none">
            <a:spAutoFit/>
          </a:bodyPr>
          <a:lstStyle/>
          <a:p>
            <a:pPr algn="r"/>
            <a:r>
              <a:rPr lang="pt-BR" sz="3200" b="1" dirty="0">
                <a:solidFill>
                  <a:srgbClr val="92D05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92D05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92D050"/>
              </a:solidFill>
            </a:endParaRPr>
          </a:p>
        </p:txBody>
      </p:sp>
      <p:sp>
        <p:nvSpPr>
          <p:cNvPr id="646" name="CaixaDeTexto 645">
            <a:extLst>
              <a:ext uri="{FF2B5EF4-FFF2-40B4-BE49-F238E27FC236}">
                <a16:creationId xmlns:a16="http://schemas.microsoft.com/office/drawing/2014/main" xmlns="" id="{06FAF0BF-8340-A00B-DE86-C0AF876CC317}"/>
              </a:ext>
            </a:extLst>
          </p:cNvPr>
          <p:cNvSpPr txBox="1"/>
          <p:nvPr/>
        </p:nvSpPr>
        <p:spPr>
          <a:xfrm>
            <a:off x="11217609"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647" name="CaixaDeTexto 646">
            <a:extLst>
              <a:ext uri="{FF2B5EF4-FFF2-40B4-BE49-F238E27FC236}">
                <a16:creationId xmlns:a16="http://schemas.microsoft.com/office/drawing/2014/main" xmlns="" id="{FD8FFD06-3554-1713-EB1C-6A71AD42CC41}"/>
              </a:ext>
            </a:extLst>
          </p:cNvPr>
          <p:cNvSpPr txBox="1"/>
          <p:nvPr/>
        </p:nvSpPr>
        <p:spPr>
          <a:xfrm>
            <a:off x="2754533" y="136128"/>
            <a:ext cx="8794643" cy="701731"/>
          </a:xfrm>
          <a:prstGeom prst="rect">
            <a:avLst/>
          </a:prstGeom>
          <a:noFill/>
        </p:spPr>
        <p:txBody>
          <a:bodyPr wrap="square" rtlCol="0">
            <a:spAutoFit/>
          </a:bodyPr>
          <a:lstStyle/>
          <a:p>
            <a:pPr>
              <a:lnSpc>
                <a:spcPct val="120000"/>
              </a:lnSpc>
            </a:pP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A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amostra deste estudo representa a população brasileira</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com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16 anos ou mais</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das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classes A, B, C e DE </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e que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possuem ou não renda</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As diferenças se dão especialmente na classe, em que entre os homens é maior o patamar AB e menor DE em comparação às mulheres, PEA em que homens também superam as mulheres e de renda familiar média.</a:t>
            </a:r>
          </a:p>
        </p:txBody>
      </p:sp>
      <p:sp>
        <p:nvSpPr>
          <p:cNvPr id="648" name="CaixaDeTexto 647">
            <a:extLst>
              <a:ext uri="{FF2B5EF4-FFF2-40B4-BE49-F238E27FC236}">
                <a16:creationId xmlns:a16="http://schemas.microsoft.com/office/drawing/2014/main" xmlns="" id="{CD79BC3C-1F34-C238-496B-E20443DA00B7}"/>
              </a:ext>
            </a:extLst>
          </p:cNvPr>
          <p:cNvSpPr txBox="1"/>
          <p:nvPr/>
        </p:nvSpPr>
        <p:spPr>
          <a:xfrm>
            <a:off x="958513" y="3873473"/>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R$4.627,</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49" name="CaixaDeTexto 648">
            <a:extLst>
              <a:ext uri="{FF2B5EF4-FFF2-40B4-BE49-F238E27FC236}">
                <a16:creationId xmlns:a16="http://schemas.microsoft.com/office/drawing/2014/main" xmlns="" id="{B79700C4-6A23-C50B-61FD-568804DCFA95}"/>
              </a:ext>
            </a:extLst>
          </p:cNvPr>
          <p:cNvSpPr txBox="1"/>
          <p:nvPr/>
        </p:nvSpPr>
        <p:spPr>
          <a:xfrm>
            <a:off x="4774873"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R$5.466,</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50" name="CaixaDeTexto 649">
            <a:extLst>
              <a:ext uri="{FF2B5EF4-FFF2-40B4-BE49-F238E27FC236}">
                <a16:creationId xmlns:a16="http://schemas.microsoft.com/office/drawing/2014/main" xmlns="" id="{C8FC2E50-9C79-FB9A-ABFD-8AD4E9BC7141}"/>
              </a:ext>
            </a:extLst>
          </p:cNvPr>
          <p:cNvSpPr txBox="1"/>
          <p:nvPr/>
        </p:nvSpPr>
        <p:spPr>
          <a:xfrm>
            <a:off x="8841809"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R$3.879,</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3" name="Retângulo 2">
            <a:extLst>
              <a:ext uri="{FF2B5EF4-FFF2-40B4-BE49-F238E27FC236}">
                <a16:creationId xmlns:a16="http://schemas.microsoft.com/office/drawing/2014/main" xmlns="" id="{1E69382E-3498-4183-FD5C-29B703F9AE86}"/>
              </a:ext>
            </a:extLst>
          </p:cNvPr>
          <p:cNvSpPr/>
          <p:nvPr/>
        </p:nvSpPr>
        <p:spPr>
          <a:xfrm>
            <a:off x="2107722" y="224419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07" name="Retângulo 206"/>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08" name="CaixaDeTexto 207">
            <a:extLst>
              <a:ext uri="{FF2B5EF4-FFF2-40B4-BE49-F238E27FC236}">
                <a16:creationId xmlns:a16="http://schemas.microsoft.com/office/drawing/2014/main" xmlns="" id="{9D336A1A-87A1-2EC3-9B98-CAA4255D1507}"/>
              </a:ext>
            </a:extLst>
          </p:cNvPr>
          <p:cNvSpPr txBox="1"/>
          <p:nvPr/>
        </p:nvSpPr>
        <p:spPr>
          <a:xfrm>
            <a:off x="1184897"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09" name="CaixaDeTexto 208">
            <a:extLst>
              <a:ext uri="{FF2B5EF4-FFF2-40B4-BE49-F238E27FC236}">
                <a16:creationId xmlns:a16="http://schemas.microsoft.com/office/drawing/2014/main" xmlns="" id="{F46F1F31-59A6-47AE-D2FE-BF503A35443D}"/>
              </a:ext>
            </a:extLst>
          </p:cNvPr>
          <p:cNvSpPr txBox="1"/>
          <p:nvPr/>
        </p:nvSpPr>
        <p:spPr>
          <a:xfrm>
            <a:off x="202432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47</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0" name="CaixaDeTexto 209">
            <a:extLst>
              <a:ext uri="{FF2B5EF4-FFF2-40B4-BE49-F238E27FC236}">
                <a16:creationId xmlns:a16="http://schemas.microsoft.com/office/drawing/2014/main" xmlns="" id="{0AC347C7-AD5A-C3CA-40B7-9388BF0E87D4}"/>
              </a:ext>
            </a:extLst>
          </p:cNvPr>
          <p:cNvSpPr txBox="1"/>
          <p:nvPr/>
        </p:nvSpPr>
        <p:spPr>
          <a:xfrm>
            <a:off x="3017994"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22"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223"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224" name="Arredondar Retângulo em um Canto Diagonal 223"/>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PERFIS DO ESTUDO</a:t>
            </a:r>
          </a:p>
        </p:txBody>
      </p:sp>
      <p:sp>
        <p:nvSpPr>
          <p:cNvPr id="205" name="CaixaDeTexto 204">
            <a:extLst>
              <a:ext uri="{FF2B5EF4-FFF2-40B4-BE49-F238E27FC236}">
                <a16:creationId xmlns:a16="http://schemas.microsoft.com/office/drawing/2014/main" xmlns="" id="{11004756-82E2-F54E-7FC8-F0356787F6BB}"/>
              </a:ext>
            </a:extLst>
          </p:cNvPr>
          <p:cNvSpPr txBox="1"/>
          <p:nvPr/>
        </p:nvSpPr>
        <p:spPr>
          <a:xfrm>
            <a:off x="930723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06" name="CaixaDeTexto 205">
            <a:extLst>
              <a:ext uri="{FF2B5EF4-FFF2-40B4-BE49-F238E27FC236}">
                <a16:creationId xmlns:a16="http://schemas.microsoft.com/office/drawing/2014/main" xmlns="" id="{457F33D5-7E8D-08E3-49AD-2CE6A76121B1}"/>
              </a:ext>
            </a:extLst>
          </p:cNvPr>
          <p:cNvSpPr txBox="1"/>
          <p:nvPr/>
        </p:nvSpPr>
        <p:spPr>
          <a:xfrm>
            <a:off x="10146665"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49</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8" name="CaixaDeTexto 217">
            <a:extLst>
              <a:ext uri="{FF2B5EF4-FFF2-40B4-BE49-F238E27FC236}">
                <a16:creationId xmlns:a16="http://schemas.microsoft.com/office/drawing/2014/main" xmlns="" id="{81FCC9DA-F0EC-D2EA-15F0-E6A03D347EC1}"/>
              </a:ext>
            </a:extLst>
          </p:cNvPr>
          <p:cNvSpPr txBox="1"/>
          <p:nvPr/>
        </p:nvSpPr>
        <p:spPr>
          <a:xfrm>
            <a:off x="11140336"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31</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9" name="CaixaDeTexto 218">
            <a:extLst>
              <a:ext uri="{FF2B5EF4-FFF2-40B4-BE49-F238E27FC236}">
                <a16:creationId xmlns:a16="http://schemas.microsoft.com/office/drawing/2014/main" xmlns="" id="{A4959E18-AC5F-650A-A273-903CB2DD8731}"/>
              </a:ext>
            </a:extLst>
          </p:cNvPr>
          <p:cNvSpPr txBox="1"/>
          <p:nvPr/>
        </p:nvSpPr>
        <p:spPr>
          <a:xfrm>
            <a:off x="524030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20" name="CaixaDeTexto 219">
            <a:extLst>
              <a:ext uri="{FF2B5EF4-FFF2-40B4-BE49-F238E27FC236}">
                <a16:creationId xmlns:a16="http://schemas.microsoft.com/office/drawing/2014/main" xmlns="" id="{8CB5004D-8A89-D268-0C07-EA61F4A98960}"/>
              </a:ext>
            </a:extLst>
          </p:cNvPr>
          <p:cNvSpPr txBox="1"/>
          <p:nvPr/>
        </p:nvSpPr>
        <p:spPr>
          <a:xfrm>
            <a:off x="607972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21" name="CaixaDeTexto 220">
            <a:extLst>
              <a:ext uri="{FF2B5EF4-FFF2-40B4-BE49-F238E27FC236}">
                <a16:creationId xmlns:a16="http://schemas.microsoft.com/office/drawing/2014/main" xmlns="" id="{B6501DF0-1A0B-A68A-C171-9342E5F90A64}"/>
              </a:ext>
            </a:extLst>
          </p:cNvPr>
          <p:cNvSpPr txBox="1"/>
          <p:nvPr/>
        </p:nvSpPr>
        <p:spPr>
          <a:xfrm>
            <a:off x="7073400"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218268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 name="Retângulo 2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30" name="Retângulo 29"/>
          <p:cNvSpPr/>
          <p:nvPr/>
        </p:nvSpPr>
        <p:spPr>
          <a:xfrm>
            <a:off x="881999" y="6628581"/>
            <a:ext cx="1117553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2214944" y="406374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graphicFrame>
        <p:nvGraphicFramePr>
          <p:cNvPr id="26" name="Gráfico 25">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890086089"/>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8" name="CaixaDeTexto 27">
            <a:extLst>
              <a:ext uri="{FF2B5EF4-FFF2-40B4-BE49-F238E27FC236}">
                <a16:creationId xmlns:a16="http://schemas.microsoft.com/office/drawing/2014/main" xmlns="" id="{A1AB5765-5749-4A59-AF91-99BD0F1CB1C1}"/>
              </a:ext>
            </a:extLst>
          </p:cNvPr>
          <p:cNvSpPr txBox="1"/>
          <p:nvPr/>
        </p:nvSpPr>
        <p:spPr>
          <a:xfrm>
            <a:off x="5663203" y="3102610"/>
            <a:ext cx="2776518" cy="400110"/>
          </a:xfrm>
          <a:prstGeom prst="rect">
            <a:avLst/>
          </a:prstGeom>
          <a:noFill/>
        </p:spPr>
        <p:txBody>
          <a:bodyPr wrap="square" rtlCol="0" anchor="t">
            <a:spAutoFit/>
          </a:bodyPr>
          <a:lstStyle/>
          <a:p>
            <a:r>
              <a:rPr lang="pt-BR" sz="1000" b="1" spc="100" dirty="0">
                <a:solidFill>
                  <a:schemeClr val="accent2">
                    <a:lumMod val="60000"/>
                    <a:lumOff val="40000"/>
                  </a:schemeClr>
                </a:solidFill>
                <a:latin typeface="Ebrima" panose="02000000000000000000" pitchFamily="2" charset="0"/>
                <a:ea typeface="Ebrima" panose="02000000000000000000" pitchFamily="2" charset="0"/>
                <a:cs typeface="Ebrima" panose="02000000000000000000" pitchFamily="2" charset="0"/>
              </a:rPr>
              <a:t>DOS HOMENS NÃO SÃO INVESTIDORES</a:t>
            </a:r>
          </a:p>
        </p:txBody>
      </p:sp>
      <p:sp>
        <p:nvSpPr>
          <p:cNvPr id="36" name="CaixaDeTexto 35">
            <a:extLst>
              <a:ext uri="{FF2B5EF4-FFF2-40B4-BE49-F238E27FC236}">
                <a16:creationId xmlns:a16="http://schemas.microsoft.com/office/drawing/2014/main" xmlns="" id="{710ADFBD-13C7-8CB6-5D0B-F2E14317D84D}"/>
              </a:ext>
            </a:extLst>
          </p:cNvPr>
          <p:cNvSpPr txBox="1"/>
          <p:nvPr/>
        </p:nvSpPr>
        <p:spPr>
          <a:xfrm>
            <a:off x="4237691" y="2583571"/>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2">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59</a:t>
            </a:r>
            <a:r>
              <a:rPr kumimoji="0" lang="pt-BR" sz="3200" b="1" i="0" u="none" strike="noStrike" kern="1200" cap="none" spc="0" normalizeH="0" baseline="0" noProof="0" dirty="0">
                <a:ln>
                  <a:noFill/>
                </a:ln>
                <a:solidFill>
                  <a:schemeClr val="accent2">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2">
                  <a:lumMod val="60000"/>
                  <a:lumOff val="40000"/>
                </a:schemeClr>
              </a:solidFill>
            </a:endParaRPr>
          </a:p>
        </p:txBody>
      </p:sp>
      <p:sp>
        <p:nvSpPr>
          <p:cNvPr id="38" name="CaixaDeTexto 37">
            <a:extLst>
              <a:ext uri="{FF2B5EF4-FFF2-40B4-BE49-F238E27FC236}">
                <a16:creationId xmlns:a16="http://schemas.microsoft.com/office/drawing/2014/main" xmlns="" id="{3DC347D2-1A0A-E134-2EEF-0F8648C3680A}"/>
              </a:ext>
            </a:extLst>
          </p:cNvPr>
          <p:cNvSpPr txBox="1"/>
          <p:nvPr/>
        </p:nvSpPr>
        <p:spPr>
          <a:xfrm>
            <a:off x="407621" y="1313860"/>
            <a:ext cx="11622454"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O percentual de </a:t>
            </a:r>
            <a:r>
              <a:rPr lang="pt-BR" sz="1300" b="1" dirty="0">
                <a:latin typeface="Ebrima" panose="02000000000000000000" pitchFamily="2" charset="0"/>
                <a:ea typeface="Ebrima" panose="02000000000000000000" pitchFamily="2" charset="0"/>
                <a:cs typeface="Ebrima" panose="02000000000000000000" pitchFamily="2" charset="0"/>
              </a:rPr>
              <a:t>brasileiros que aplicam seu dinheiro em produtos financeiros </a:t>
            </a:r>
            <a:r>
              <a:rPr lang="pt-BR" sz="1300" dirty="0">
                <a:latin typeface="Ebrima" panose="02000000000000000000" pitchFamily="2" charset="0"/>
                <a:ea typeface="Ebrima" panose="02000000000000000000" pitchFamily="2" charset="0"/>
                <a:cs typeface="Ebrima" panose="02000000000000000000" pitchFamily="2" charset="0"/>
              </a:rPr>
              <a:t>é de 41% para homens e 31% para 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 Há diferença significativa entre ambos.</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mulheres se destacam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brasileiros que não guardam dinheiro de forma alguma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(60%) e que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conhecem nenhum tipo de investimento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(5%), enquanto os homens se destacam além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brasileiros que não utilizam produtos financeiros para guardar dinheiro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a:t>
            </a:r>
          </a:p>
        </p:txBody>
      </p:sp>
      <p:sp>
        <p:nvSpPr>
          <p:cNvPr id="43" name="CaixaDeTexto 2">
            <a:extLst>
              <a:ext uri="{FF2B5EF4-FFF2-40B4-BE49-F238E27FC236}">
                <a16:creationId xmlns:a16="http://schemas.microsoft.com/office/drawing/2014/main" xmlns="" id="{AF4AE32E-BDCC-DAA4-F144-9A7A17F9142B}"/>
              </a:ext>
            </a:extLst>
          </p:cNvPr>
          <p:cNvSpPr txBox="1"/>
          <p:nvPr/>
        </p:nvSpPr>
        <p:spPr>
          <a:xfrm>
            <a:off x="608372" y="559309"/>
            <a:ext cx="403982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4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45" name="Arredondar Retângulo em um Canto Diagonal 44"/>
          <p:cNvSpPr/>
          <p:nvPr/>
        </p:nvSpPr>
        <p:spPr>
          <a:xfrm>
            <a:off x="376518" y="334063"/>
            <a:ext cx="39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INVESTIDORES E NÃO INVESTIDORES POR GÊNERO</a:t>
            </a:r>
          </a:p>
        </p:txBody>
      </p:sp>
      <p:sp>
        <p:nvSpPr>
          <p:cNvPr id="46" name="CaixaDeTexto 45">
            <a:extLst>
              <a:ext uri="{FF2B5EF4-FFF2-40B4-BE49-F238E27FC236}">
                <a16:creationId xmlns:a16="http://schemas.microsoft.com/office/drawing/2014/main" xmlns="" id="{A1AB5765-5749-4A59-AF91-99BD0F1CB1C1}"/>
              </a:ext>
            </a:extLst>
          </p:cNvPr>
          <p:cNvSpPr txBox="1"/>
          <p:nvPr/>
        </p:nvSpPr>
        <p:spPr>
          <a:xfrm>
            <a:off x="9281011" y="3102610"/>
            <a:ext cx="2776518" cy="400110"/>
          </a:xfrm>
          <a:prstGeom prst="rect">
            <a:avLst/>
          </a:prstGeom>
          <a:noFill/>
        </p:spPr>
        <p:txBody>
          <a:bodyPr wrap="square" rtlCol="0" anchor="t">
            <a:spAutoFit/>
          </a:bodyPr>
          <a:lstStyle/>
          <a:p>
            <a:r>
              <a:rPr lang="pt-BR" sz="1000" b="1" spc="1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rPr>
              <a:t>DAS MULHERES NÃO SÃO INVESTIDORAS</a:t>
            </a:r>
          </a:p>
        </p:txBody>
      </p:sp>
      <p:sp>
        <p:nvSpPr>
          <p:cNvPr id="47" name="CaixaDeTexto 46">
            <a:extLst>
              <a:ext uri="{FF2B5EF4-FFF2-40B4-BE49-F238E27FC236}">
                <a16:creationId xmlns:a16="http://schemas.microsoft.com/office/drawing/2014/main" xmlns="" id="{710ADFBD-13C7-8CB6-5D0B-F2E14317D84D}"/>
              </a:ext>
            </a:extLst>
          </p:cNvPr>
          <p:cNvSpPr txBox="1"/>
          <p:nvPr/>
        </p:nvSpPr>
        <p:spPr>
          <a:xfrm>
            <a:off x="7855499" y="2583571"/>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6">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69</a:t>
            </a:r>
            <a:r>
              <a:rPr kumimoji="0" lang="pt-BR" sz="3200" b="1" i="0" u="none" strike="noStrike" kern="1200" cap="none" spc="0" normalizeH="0" baseline="0" noProof="0" dirty="0">
                <a:ln>
                  <a:noFill/>
                </a:ln>
                <a:solidFill>
                  <a:schemeClr val="accent6">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6">
                  <a:lumMod val="60000"/>
                  <a:lumOff val="40000"/>
                </a:schemeClr>
              </a:solidFill>
            </a:endParaRPr>
          </a:p>
        </p:txBody>
      </p:sp>
      <p:sp>
        <p:nvSpPr>
          <p:cNvPr id="48" name="Retângulo 47"/>
          <p:cNvSpPr/>
          <p:nvPr/>
        </p:nvSpPr>
        <p:spPr>
          <a:xfrm>
            <a:off x="3620266" y="2695074"/>
            <a:ext cx="8283185" cy="355332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9" name="CaixaDeTexto 48">
            <a:extLst>
              <a:ext uri="{FF2B5EF4-FFF2-40B4-BE49-F238E27FC236}">
                <a16:creationId xmlns:a16="http://schemas.microsoft.com/office/drawing/2014/main" xmlns="" id="{FC8CA9B4-5975-33A9-A3A7-6C6600C51768}"/>
              </a:ext>
            </a:extLst>
          </p:cNvPr>
          <p:cNvSpPr txBox="1"/>
          <p:nvPr/>
        </p:nvSpPr>
        <p:spPr>
          <a:xfrm>
            <a:off x="8900492" y="281838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0" name="CaixaDeTexto 49">
            <a:extLst>
              <a:ext uri="{FF2B5EF4-FFF2-40B4-BE49-F238E27FC236}">
                <a16:creationId xmlns:a16="http://schemas.microsoft.com/office/drawing/2014/main" xmlns="" id="{FC8CA9B4-5975-33A9-A3A7-6C6600C51768}"/>
              </a:ext>
            </a:extLst>
          </p:cNvPr>
          <p:cNvSpPr txBox="1"/>
          <p:nvPr/>
        </p:nvSpPr>
        <p:spPr>
          <a:xfrm>
            <a:off x="4716690" y="489613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1" name="CaixaDeTexto 50">
            <a:extLst>
              <a:ext uri="{FF2B5EF4-FFF2-40B4-BE49-F238E27FC236}">
                <a16:creationId xmlns:a16="http://schemas.microsoft.com/office/drawing/2014/main" xmlns="" id="{FC8CA9B4-5975-33A9-A3A7-6C6600C51768}"/>
              </a:ext>
            </a:extLst>
          </p:cNvPr>
          <p:cNvSpPr txBox="1"/>
          <p:nvPr/>
        </p:nvSpPr>
        <p:spPr>
          <a:xfrm>
            <a:off x="7855499" y="365138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2" name="CaixaDeTexto 51">
            <a:extLst>
              <a:ext uri="{FF2B5EF4-FFF2-40B4-BE49-F238E27FC236}">
                <a16:creationId xmlns:a16="http://schemas.microsoft.com/office/drawing/2014/main" xmlns="" id="{FC8CA9B4-5975-33A9-A3A7-6C6600C51768}"/>
              </a:ext>
            </a:extLst>
          </p:cNvPr>
          <p:cNvSpPr txBox="1"/>
          <p:nvPr/>
        </p:nvSpPr>
        <p:spPr>
          <a:xfrm>
            <a:off x="10343297" y="489613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417115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51921091"/>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7" name="CaixaDeTexto 16">
            <a:extLst>
              <a:ext uri="{FF2B5EF4-FFF2-40B4-BE49-F238E27FC236}">
                <a16:creationId xmlns:a16="http://schemas.microsoft.com/office/drawing/2014/main" xmlns="" id="{3DC347D2-1A0A-E134-2EEF-0F8648C3680A}"/>
              </a:ext>
            </a:extLst>
          </p:cNvPr>
          <p:cNvSpPr txBox="1"/>
          <p:nvPr/>
        </p:nvSpPr>
        <p:spPr>
          <a:xfrm>
            <a:off x="2486735" y="5168350"/>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7215454" y="498107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1548435" y="4981071"/>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23" name="Retângulo 2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72" name="Retângulo 71">
            <a:extLst>
              <a:ext uri="{FF2B5EF4-FFF2-40B4-BE49-F238E27FC236}">
                <a16:creationId xmlns:a16="http://schemas.microsoft.com/office/drawing/2014/main" xmlns="" id="{BF572AC3-6873-DDC4-6068-515E747ADD57}"/>
              </a:ext>
            </a:extLst>
          </p:cNvPr>
          <p:cNvSpPr/>
          <p:nvPr/>
        </p:nvSpPr>
        <p:spPr>
          <a:xfrm>
            <a:off x="1091235" y="2727612"/>
            <a:ext cx="4376519" cy="246221"/>
          </a:xfrm>
          <a:prstGeom prst="rect">
            <a:avLst/>
          </a:prstGeom>
        </p:spPr>
        <p:txBody>
          <a:bodyPr wrap="none" lIns="91440" tIns="45720" rIns="91440" bIns="45720" anchor="ctr">
            <a:spAutoFit/>
          </a:bodyPr>
          <a:lstStyle/>
          <a:p>
            <a:r>
              <a:rPr lang="pt-BR" sz="1000" b="1" spc="100" dirty="0">
                <a:solidFill>
                  <a:prstClr val="white"/>
                </a:solidFill>
                <a:highlight>
                  <a:srgbClr val="ED7D31"/>
                </a:highlight>
                <a:latin typeface="Ebrima"/>
                <a:ea typeface="Ebrima"/>
                <a:cs typeface="Ebrima"/>
              </a:rPr>
              <a:t>Mencionaram em média 1,4 tipos de investimentos (2025)</a:t>
            </a:r>
          </a:p>
        </p:txBody>
      </p:sp>
      <p:sp>
        <p:nvSpPr>
          <p:cNvPr id="30" name="Retângulo 29"/>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2" y="559309"/>
            <a:ext cx="6497277"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a:t>
            </a:r>
            <a:r>
              <a:rPr lang="pt-BR" sz="1000" b="1"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Citações até 1% |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TIPOS DE INVESTIMENTO QUE UTILIZA</a:t>
            </a:r>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1840390" y="408256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0" name="CaixaDeTexto 39">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Os </a:t>
            </a:r>
            <a:r>
              <a:rPr lang="pt-BR" sz="1300" b="1" dirty="0">
                <a:latin typeface="Ebrima" panose="02000000000000000000" pitchFamily="2" charset="0"/>
                <a:ea typeface="Ebrima" panose="02000000000000000000" pitchFamily="2" charset="0"/>
                <a:cs typeface="Ebrima" panose="02000000000000000000" pitchFamily="2" charset="0"/>
              </a:rPr>
              <a:t>homens</a:t>
            </a:r>
            <a:r>
              <a:rPr lang="pt-BR" sz="1300" dirty="0">
                <a:latin typeface="Ebrima" panose="02000000000000000000" pitchFamily="2" charset="0"/>
                <a:ea typeface="Ebrima" panose="02000000000000000000" pitchFamily="2" charset="0"/>
                <a:cs typeface="Ebrima" panose="02000000000000000000" pitchFamily="2" charset="0"/>
              </a:rPr>
              <a:t> superam as </a:t>
            </a:r>
            <a:r>
              <a:rPr lang="pt-BR" sz="1300" b="1" dirty="0">
                <a:latin typeface="Ebrima" panose="02000000000000000000" pitchFamily="2" charset="0"/>
                <a:ea typeface="Ebrima" panose="02000000000000000000" pitchFamily="2" charset="0"/>
                <a:cs typeface="Ebrima" panose="02000000000000000000" pitchFamily="2" charset="0"/>
              </a:rPr>
              <a:t>mulheres</a:t>
            </a:r>
            <a:r>
              <a:rPr lang="pt-BR" sz="1300" dirty="0">
                <a:latin typeface="Ebrima" panose="02000000000000000000" pitchFamily="2" charset="0"/>
                <a:ea typeface="Ebrima" panose="02000000000000000000" pitchFamily="2" charset="0"/>
                <a:cs typeface="Ebrima" panose="02000000000000000000" pitchFamily="2" charset="0"/>
              </a:rPr>
              <a:t> como investidores em quase </a:t>
            </a:r>
            <a:r>
              <a:rPr lang="pt-BR" sz="1300" b="1" dirty="0">
                <a:latin typeface="Ebrima" panose="02000000000000000000" pitchFamily="2" charset="0"/>
                <a:ea typeface="Ebrima" panose="02000000000000000000" pitchFamily="2" charset="0"/>
                <a:cs typeface="Ebrima" panose="02000000000000000000" pitchFamily="2" charset="0"/>
              </a:rPr>
              <a:t>todos os produtos financeiros</a:t>
            </a:r>
            <a:r>
              <a:rPr lang="pt-BR" sz="1300" dirty="0">
                <a:latin typeface="Ebrima" panose="02000000000000000000" pitchFamily="2" charset="0"/>
                <a:ea typeface="Ebrima" panose="02000000000000000000" pitchFamily="2" charset="0"/>
                <a:cs typeface="Ebrima" panose="02000000000000000000" pitchFamily="2" charset="0"/>
              </a:rPr>
              <a:t>, com o maior gap ocorrendo em </a:t>
            </a:r>
            <a:r>
              <a:rPr lang="pt-BR" sz="1300" b="1" dirty="0">
                <a:latin typeface="Ebrima" panose="02000000000000000000" pitchFamily="2" charset="0"/>
                <a:ea typeface="Ebrima" panose="02000000000000000000" pitchFamily="2" charset="0"/>
                <a:cs typeface="Ebrima" panose="02000000000000000000" pitchFamily="2" charset="0"/>
              </a:rPr>
              <a:t>títulos privados </a:t>
            </a:r>
            <a:r>
              <a:rPr lang="pt-BR" sz="1300" dirty="0">
                <a:latin typeface="Ebrima" panose="02000000000000000000" pitchFamily="2" charset="0"/>
                <a:ea typeface="Ebrima" panose="02000000000000000000" pitchFamily="2" charset="0"/>
                <a:cs typeface="Ebrima" panose="02000000000000000000" pitchFamily="2" charset="0"/>
              </a:rPr>
              <a:t>(5pp). No entanto, no principal produto financeiro (</a:t>
            </a:r>
            <a:r>
              <a:rPr lang="pt-BR" sz="1300" b="1" dirty="0">
                <a:latin typeface="Ebrima" panose="02000000000000000000" pitchFamily="2" charset="0"/>
                <a:ea typeface="Ebrima" panose="02000000000000000000" pitchFamily="2" charset="0"/>
                <a:cs typeface="Ebrima" panose="02000000000000000000" pitchFamily="2" charset="0"/>
              </a:rPr>
              <a:t>caderneta de poupança</a:t>
            </a:r>
            <a:r>
              <a:rPr lang="pt-BR" sz="1300" dirty="0">
                <a:latin typeface="Ebrima" panose="02000000000000000000" pitchFamily="2" charset="0"/>
                <a:ea typeface="Ebrima" panose="02000000000000000000" pitchFamily="2" charset="0"/>
                <a:cs typeface="Ebrima" panose="02000000000000000000" pitchFamily="2" charset="0"/>
              </a:rPr>
              <a:t>), os índices são iguais para ambos gêneros.</a:t>
            </a:r>
          </a:p>
        </p:txBody>
      </p:sp>
      <p:sp>
        <p:nvSpPr>
          <p:cNvPr id="18" name="Retângulo 17">
            <a:extLst>
              <a:ext uri="{FF2B5EF4-FFF2-40B4-BE49-F238E27FC236}">
                <a16:creationId xmlns:a16="http://schemas.microsoft.com/office/drawing/2014/main" xmlns="" id="{BF572AC3-6873-DDC4-6068-515E747ADD57}"/>
              </a:ext>
            </a:extLst>
          </p:cNvPr>
          <p:cNvSpPr/>
          <p:nvPr/>
        </p:nvSpPr>
        <p:spPr>
          <a:xfrm>
            <a:off x="6652125" y="2727612"/>
            <a:ext cx="4376519" cy="246221"/>
          </a:xfrm>
          <a:prstGeom prst="rect">
            <a:avLst/>
          </a:prstGeom>
        </p:spPr>
        <p:txBody>
          <a:bodyPr wrap="none" lIns="91440" tIns="45720" rIns="91440" bIns="45720" anchor="ctr">
            <a:spAutoFit/>
          </a:bodyPr>
          <a:lstStyle/>
          <a:p>
            <a:r>
              <a:rPr lang="pt-BR" sz="1000" b="1" spc="100" dirty="0">
                <a:solidFill>
                  <a:prstClr val="white"/>
                </a:solidFill>
                <a:highlight>
                  <a:srgbClr val="92D050"/>
                </a:highlight>
                <a:latin typeface="Ebrima"/>
                <a:ea typeface="Ebrima"/>
                <a:cs typeface="Ebrima"/>
              </a:rPr>
              <a:t>Mencionaram em média 1,2 tipos de investimentos (2025)</a:t>
            </a:r>
          </a:p>
        </p:txBody>
      </p:sp>
      <p:sp>
        <p:nvSpPr>
          <p:cNvPr id="20" name="CaixaDeTexto 19">
            <a:extLst>
              <a:ext uri="{FF2B5EF4-FFF2-40B4-BE49-F238E27FC236}">
                <a16:creationId xmlns:a16="http://schemas.microsoft.com/office/drawing/2014/main" xmlns="" id="{A1AB5765-5749-4A59-AF91-99BD0F1CB1C1}"/>
              </a:ext>
            </a:extLst>
          </p:cNvPr>
          <p:cNvSpPr txBox="1"/>
          <p:nvPr/>
        </p:nvSpPr>
        <p:spPr>
          <a:xfrm>
            <a:off x="3024593" y="2500449"/>
            <a:ext cx="2776518" cy="246221"/>
          </a:xfrm>
          <a:prstGeom prst="rect">
            <a:avLst/>
          </a:prstGeom>
          <a:noFill/>
        </p:spPr>
        <p:txBody>
          <a:bodyPr wrap="square" rtlCol="0" anchor="t">
            <a:spAutoFit/>
          </a:bodyPr>
          <a:lstStyle/>
          <a:p>
            <a:r>
              <a:rPr lang="pt-BR" sz="1000" b="1" spc="100" dirty="0">
                <a:solidFill>
                  <a:schemeClr val="accent2">
                    <a:lumMod val="60000"/>
                    <a:lumOff val="40000"/>
                  </a:schemeClr>
                </a:solidFill>
                <a:latin typeface="Ebrima" panose="02000000000000000000" pitchFamily="2" charset="0"/>
                <a:ea typeface="Ebrima" panose="02000000000000000000" pitchFamily="2" charset="0"/>
                <a:cs typeface="Ebrima" panose="02000000000000000000" pitchFamily="2" charset="0"/>
              </a:rPr>
              <a:t>DOS HOMENS SÃO INVESTIDORES</a:t>
            </a:r>
          </a:p>
        </p:txBody>
      </p:sp>
      <p:sp>
        <p:nvSpPr>
          <p:cNvPr id="22" name="CaixaDeTexto 21">
            <a:extLst>
              <a:ext uri="{FF2B5EF4-FFF2-40B4-BE49-F238E27FC236}">
                <a16:creationId xmlns:a16="http://schemas.microsoft.com/office/drawing/2014/main" xmlns="" id="{710ADFBD-13C7-8CB6-5D0B-F2E14317D84D}"/>
              </a:ext>
            </a:extLst>
          </p:cNvPr>
          <p:cNvSpPr txBox="1"/>
          <p:nvPr/>
        </p:nvSpPr>
        <p:spPr>
          <a:xfrm>
            <a:off x="1599081" y="1810124"/>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2">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41</a:t>
            </a:r>
            <a:r>
              <a:rPr kumimoji="0" lang="pt-BR" sz="3200" b="1" i="0" u="none" strike="noStrike" kern="1200" cap="none" spc="0" normalizeH="0" baseline="0" noProof="0" dirty="0">
                <a:ln>
                  <a:noFill/>
                </a:ln>
                <a:solidFill>
                  <a:schemeClr val="accent2">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2">
                  <a:lumMod val="60000"/>
                  <a:lumOff val="40000"/>
                </a:schemeClr>
              </a:solidFill>
            </a:endParaRPr>
          </a:p>
        </p:txBody>
      </p:sp>
      <p:sp>
        <p:nvSpPr>
          <p:cNvPr id="24" name="CaixaDeTexto 23">
            <a:extLst>
              <a:ext uri="{FF2B5EF4-FFF2-40B4-BE49-F238E27FC236}">
                <a16:creationId xmlns:a16="http://schemas.microsoft.com/office/drawing/2014/main" xmlns="" id="{A1AB5765-5749-4A59-AF91-99BD0F1CB1C1}"/>
              </a:ext>
            </a:extLst>
          </p:cNvPr>
          <p:cNvSpPr txBox="1"/>
          <p:nvPr/>
        </p:nvSpPr>
        <p:spPr>
          <a:xfrm>
            <a:off x="8252126" y="2500449"/>
            <a:ext cx="2776518" cy="246221"/>
          </a:xfrm>
          <a:prstGeom prst="rect">
            <a:avLst/>
          </a:prstGeom>
          <a:noFill/>
        </p:spPr>
        <p:txBody>
          <a:bodyPr wrap="square" rtlCol="0" anchor="t">
            <a:spAutoFit/>
          </a:bodyPr>
          <a:lstStyle/>
          <a:p>
            <a:r>
              <a:rPr lang="pt-BR" sz="1000" b="1" spc="1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rPr>
              <a:t>DAS MULHERES SÃO INVESTIDORAS</a:t>
            </a:r>
          </a:p>
        </p:txBody>
      </p:sp>
      <p:sp>
        <p:nvSpPr>
          <p:cNvPr id="25" name="CaixaDeTexto 24">
            <a:extLst>
              <a:ext uri="{FF2B5EF4-FFF2-40B4-BE49-F238E27FC236}">
                <a16:creationId xmlns:a16="http://schemas.microsoft.com/office/drawing/2014/main" xmlns="" id="{710ADFBD-13C7-8CB6-5D0B-F2E14317D84D}"/>
              </a:ext>
            </a:extLst>
          </p:cNvPr>
          <p:cNvSpPr txBox="1"/>
          <p:nvPr/>
        </p:nvSpPr>
        <p:spPr>
          <a:xfrm>
            <a:off x="6826614" y="1810124"/>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6">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31</a:t>
            </a:r>
            <a:r>
              <a:rPr kumimoji="0" lang="pt-BR" sz="3200" b="1" i="0" u="none" strike="noStrike" kern="1200" cap="none" spc="0" normalizeH="0" baseline="0" noProof="0" dirty="0">
                <a:ln>
                  <a:noFill/>
                </a:ln>
                <a:solidFill>
                  <a:schemeClr val="accent6">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6">
                  <a:lumMod val="60000"/>
                  <a:lumOff val="40000"/>
                </a:schemeClr>
              </a:solidFill>
            </a:endParaRP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2794542" y="413700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7" name="CaixaDeTexto 26">
            <a:extLst>
              <a:ext uri="{FF2B5EF4-FFF2-40B4-BE49-F238E27FC236}">
                <a16:creationId xmlns:a16="http://schemas.microsoft.com/office/drawing/2014/main" xmlns="" id="{FC8CA9B4-5975-33A9-A3A7-6C6600C51768}"/>
              </a:ext>
            </a:extLst>
          </p:cNvPr>
          <p:cNvSpPr txBox="1"/>
          <p:nvPr/>
        </p:nvSpPr>
        <p:spPr>
          <a:xfrm>
            <a:off x="3709372" y="418930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4648266" y="421336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9" name="CaixaDeTexto 28">
            <a:extLst>
              <a:ext uri="{FF2B5EF4-FFF2-40B4-BE49-F238E27FC236}">
                <a16:creationId xmlns:a16="http://schemas.microsoft.com/office/drawing/2014/main" xmlns="" id="{FC8CA9B4-5975-33A9-A3A7-6C6600C51768}"/>
              </a:ext>
            </a:extLst>
          </p:cNvPr>
          <p:cNvSpPr txBox="1"/>
          <p:nvPr/>
        </p:nvSpPr>
        <p:spPr>
          <a:xfrm>
            <a:off x="6531339" y="421336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1" name="CaixaDeTexto 30">
            <a:extLst>
              <a:ext uri="{FF2B5EF4-FFF2-40B4-BE49-F238E27FC236}">
                <a16:creationId xmlns:a16="http://schemas.microsoft.com/office/drawing/2014/main" xmlns="" id="{FC8CA9B4-5975-33A9-A3A7-6C6600C51768}"/>
              </a:ext>
            </a:extLst>
          </p:cNvPr>
          <p:cNvSpPr txBox="1"/>
          <p:nvPr/>
        </p:nvSpPr>
        <p:spPr>
          <a:xfrm>
            <a:off x="7475913" y="423609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9345110" y="423609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3" name="CaixaDeTexto 32">
            <a:extLst>
              <a:ext uri="{FF2B5EF4-FFF2-40B4-BE49-F238E27FC236}">
                <a16:creationId xmlns:a16="http://schemas.microsoft.com/office/drawing/2014/main" xmlns="" id="{FC8CA9B4-5975-33A9-A3A7-6C6600C51768}"/>
              </a:ext>
            </a:extLst>
          </p:cNvPr>
          <p:cNvSpPr txBox="1"/>
          <p:nvPr/>
        </p:nvSpPr>
        <p:spPr>
          <a:xfrm>
            <a:off x="11457882" y="265651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654961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tângulo: Cantos Arredondados 6">
            <a:extLst>
              <a:ext uri="{FF2B5EF4-FFF2-40B4-BE49-F238E27FC236}">
                <a16:creationId xmlns:a16="http://schemas.microsoft.com/office/drawing/2014/main" xmlns="" id="{57C6F31D-2E58-CA75-E679-182B9B56EC33}"/>
              </a:ext>
            </a:extLst>
          </p:cNvPr>
          <p:cNvSpPr/>
          <p:nvPr/>
        </p:nvSpPr>
        <p:spPr>
          <a:xfrm>
            <a:off x="449313"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graphicFrame>
        <p:nvGraphicFramePr>
          <p:cNvPr id="8" name="Gráfico 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620105664"/>
              </p:ext>
            </p:extLst>
          </p:nvPr>
        </p:nvGraphicFramePr>
        <p:xfrm>
          <a:off x="631825" y="2158459"/>
          <a:ext cx="5045076" cy="4099465"/>
        </p:xfrm>
        <a:graphic>
          <a:graphicData uri="http://schemas.openxmlformats.org/drawingml/2006/chart">
            <c:chart xmlns:c="http://schemas.openxmlformats.org/drawingml/2006/chart" xmlns:r="http://schemas.openxmlformats.org/officeDocument/2006/relationships" r:id="rId2"/>
          </a:graphicData>
        </a:graphic>
      </p:graphicFrame>
      <p:sp>
        <p:nvSpPr>
          <p:cNvPr id="11" name="CaixaDeTexto 10">
            <a:extLst>
              <a:ext uri="{FF2B5EF4-FFF2-40B4-BE49-F238E27FC236}">
                <a16:creationId xmlns:a16="http://schemas.microsoft.com/office/drawing/2014/main" xmlns="" id="{D0E8990E-9908-28C5-913D-F03C24D2A607}"/>
              </a:ext>
            </a:extLst>
          </p:cNvPr>
          <p:cNvSpPr txBox="1"/>
          <p:nvPr/>
        </p:nvSpPr>
        <p:spPr>
          <a:xfrm>
            <a:off x="495300"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sp>
        <p:nvSpPr>
          <p:cNvPr id="12" name="Retângulo: Cantos Arredondados 11">
            <a:extLst>
              <a:ext uri="{FF2B5EF4-FFF2-40B4-BE49-F238E27FC236}">
                <a16:creationId xmlns:a16="http://schemas.microsoft.com/office/drawing/2014/main" xmlns="" id="{0B77DC08-7F52-4CE2-B8B6-97ACBEB7BB58}"/>
              </a:ext>
            </a:extLst>
          </p:cNvPr>
          <p:cNvSpPr/>
          <p:nvPr/>
        </p:nvSpPr>
        <p:spPr>
          <a:xfrm>
            <a:off x="6307188"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graphicFrame>
        <p:nvGraphicFramePr>
          <p:cNvPr id="13" name="Gráfico 12">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847167425"/>
              </p:ext>
            </p:extLst>
          </p:nvPr>
        </p:nvGraphicFramePr>
        <p:xfrm>
          <a:off x="6489700" y="2157524"/>
          <a:ext cx="5045076" cy="4100400"/>
        </p:xfrm>
        <a:graphic>
          <a:graphicData uri="http://schemas.openxmlformats.org/drawingml/2006/chart">
            <c:chart xmlns:c="http://schemas.openxmlformats.org/drawingml/2006/chart" xmlns:r="http://schemas.openxmlformats.org/officeDocument/2006/relationships" r:id="rId3"/>
          </a:graphicData>
        </a:graphic>
      </p:graphicFrame>
      <p:sp>
        <p:nvSpPr>
          <p:cNvPr id="15" name="CaixaDeTexto 14">
            <a:extLst>
              <a:ext uri="{FF2B5EF4-FFF2-40B4-BE49-F238E27FC236}">
                <a16:creationId xmlns:a16="http://schemas.microsoft.com/office/drawing/2014/main" xmlns="" id="{7DA6ADCC-502F-36F7-D874-9BF5959A7F8E}"/>
              </a:ext>
            </a:extLst>
          </p:cNvPr>
          <p:cNvSpPr txBox="1"/>
          <p:nvPr/>
        </p:nvSpPr>
        <p:spPr>
          <a:xfrm>
            <a:off x="6315075"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sp>
        <p:nvSpPr>
          <p:cNvPr id="54" name="Retângulo 53"/>
          <p:cNvSpPr/>
          <p:nvPr/>
        </p:nvSpPr>
        <p:spPr>
          <a:xfrm>
            <a:off x="495300" y="1234443"/>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p:txBody>
      </p:sp>
      <p:sp>
        <p:nvSpPr>
          <p:cNvPr id="55" name="Retângulo 54"/>
          <p:cNvSpPr/>
          <p:nvPr/>
        </p:nvSpPr>
        <p:spPr>
          <a:xfrm>
            <a:off x="6315075" y="1234443"/>
            <a:ext cx="6096000" cy="230832"/>
          </a:xfrm>
          <a:prstGeom prst="rect">
            <a:avLst/>
          </a:prstGeom>
        </p:spPr>
        <p:txBody>
          <a:bodyPr>
            <a:spAutoFit/>
          </a:bodyPr>
          <a:lstStyle/>
          <a:p>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(N=1.190)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(N=962)</a:t>
            </a:r>
          </a:p>
        </p:txBody>
      </p:sp>
      <p:sp>
        <p:nvSpPr>
          <p:cNvPr id="57" name="CaixaDeTexto 56">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a:t>
            </a:r>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1" y="559309"/>
            <a:ext cx="104501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Citações até 5% |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 | </a:t>
            </a:r>
            <a:r>
              <a:rPr lang="pt-BR" sz="1000" dirty="0">
                <a:latin typeface="Segoe UI Light" panose="020B0502040204020203" pitchFamily="34" charset="0"/>
                <a:ea typeface="Ebrima" panose="02000000000000000000" pitchFamily="2" charset="0"/>
                <a:cs typeface="Segoe UI Light" panose="020B0502040204020203" pitchFamily="34" charset="0"/>
              </a:rPr>
              <a:t>Erro: ±2p.p. (Investidores)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VANTAGENS EM APLICAR O DINHEIRO</a:t>
            </a:r>
          </a:p>
        </p:txBody>
      </p:sp>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4553109" y="264583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1" name="CaixaDeTexto 30">
            <a:extLst>
              <a:ext uri="{FF2B5EF4-FFF2-40B4-BE49-F238E27FC236}">
                <a16:creationId xmlns:a16="http://schemas.microsoft.com/office/drawing/2014/main" xmlns="" id="{FC8CA9B4-5975-33A9-A3A7-6C6600C51768}"/>
              </a:ext>
            </a:extLst>
          </p:cNvPr>
          <p:cNvSpPr txBox="1"/>
          <p:nvPr/>
        </p:nvSpPr>
        <p:spPr>
          <a:xfrm>
            <a:off x="4245802" y="3453877"/>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3754666" y="424821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3" name="CaixaDeTexto 32">
            <a:extLst>
              <a:ext uri="{FF2B5EF4-FFF2-40B4-BE49-F238E27FC236}">
                <a16:creationId xmlns:a16="http://schemas.microsoft.com/office/drawing/2014/main" xmlns="" id="{FC8CA9B4-5975-33A9-A3A7-6C6600C51768}"/>
              </a:ext>
            </a:extLst>
          </p:cNvPr>
          <p:cNvSpPr txBox="1"/>
          <p:nvPr/>
        </p:nvSpPr>
        <p:spPr>
          <a:xfrm>
            <a:off x="4022212" y="586275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4" name="Retângulo 33"/>
          <p:cNvSpPr/>
          <p:nvPr/>
        </p:nvSpPr>
        <p:spPr>
          <a:xfrm>
            <a:off x="809469" y="1450292"/>
            <a:ext cx="4804928" cy="701731"/>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toda a população, as mulheres enxergam que a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segurança financeira </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é a principal vantagem para se investir, enquanto entre os homens 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retorno financeiro </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destaca-se como principal vantagem.</a:t>
            </a:r>
          </a:p>
        </p:txBody>
      </p:sp>
      <p:sp>
        <p:nvSpPr>
          <p:cNvPr id="35" name="Retângulo 34"/>
          <p:cNvSpPr/>
          <p:nvPr/>
        </p:nvSpPr>
        <p:spPr>
          <a:xfrm>
            <a:off x="6670856" y="1450292"/>
            <a:ext cx="4804928" cy="701731"/>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que são investidores, o destaque fica entre os homens que enxergam 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retorno financeiro</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como principal vantagem, mas as tendências não mudam em relação à população.</a:t>
            </a:r>
          </a:p>
        </p:txBody>
      </p:sp>
      <p:sp>
        <p:nvSpPr>
          <p:cNvPr id="36" name="CaixaDeTexto 35">
            <a:extLst>
              <a:ext uri="{FF2B5EF4-FFF2-40B4-BE49-F238E27FC236}">
                <a16:creationId xmlns:a16="http://schemas.microsoft.com/office/drawing/2014/main" xmlns="" id="{FC8CA9B4-5975-33A9-A3A7-6C6600C51768}"/>
              </a:ext>
            </a:extLst>
          </p:cNvPr>
          <p:cNvSpPr txBox="1"/>
          <p:nvPr/>
        </p:nvSpPr>
        <p:spPr>
          <a:xfrm>
            <a:off x="10312225" y="322836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9670540" y="424821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8" name="CaixaDeTexto 37">
            <a:extLst>
              <a:ext uri="{FF2B5EF4-FFF2-40B4-BE49-F238E27FC236}">
                <a16:creationId xmlns:a16="http://schemas.microsoft.com/office/drawing/2014/main" xmlns="" id="{FC8CA9B4-5975-33A9-A3A7-6C6600C51768}"/>
              </a:ext>
            </a:extLst>
          </p:cNvPr>
          <p:cNvSpPr txBox="1"/>
          <p:nvPr/>
        </p:nvSpPr>
        <p:spPr>
          <a:xfrm>
            <a:off x="9670539" y="586528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2698035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8" name="Gráfico 1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658133968"/>
              </p:ext>
            </p:extLst>
          </p:nvPr>
        </p:nvGraphicFramePr>
        <p:xfrm>
          <a:off x="631825" y="2209605"/>
          <a:ext cx="5045076" cy="41004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Gráfico 24">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3942188862"/>
              </p:ext>
            </p:extLst>
          </p:nvPr>
        </p:nvGraphicFramePr>
        <p:xfrm>
          <a:off x="6489700" y="2209605"/>
          <a:ext cx="5045076" cy="4100400"/>
        </p:xfrm>
        <a:graphic>
          <a:graphicData uri="http://schemas.openxmlformats.org/drawingml/2006/chart">
            <c:chart xmlns:c="http://schemas.openxmlformats.org/drawingml/2006/chart" xmlns:r="http://schemas.openxmlformats.org/officeDocument/2006/relationships" r:id="rId3"/>
          </a:graphicData>
        </a:graphic>
      </p:graphicFrame>
      <p:sp>
        <p:nvSpPr>
          <p:cNvPr id="52" name="CaixaDeTexto 51">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desvantagem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 E ÚNICA)</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1014535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Citações até 6% |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 | </a:t>
            </a:r>
            <a:r>
              <a:rPr lang="pt-BR" sz="1000" dirty="0">
                <a:latin typeface="Segoe UI Light" panose="020B0502040204020203" pitchFamily="34" charset="0"/>
                <a:ea typeface="Ebrima" panose="02000000000000000000" pitchFamily="2" charset="0"/>
                <a:cs typeface="Segoe UI Light" panose="020B0502040204020203" pitchFamily="34" charset="0"/>
              </a:rPr>
              <a:t>Erro: ±2p.p. (Investidores)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327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DESVANTAGENS EM APLICAR O DINHEIRO</a:t>
            </a:r>
          </a:p>
        </p:txBody>
      </p:sp>
      <p:sp>
        <p:nvSpPr>
          <p:cNvPr id="26" name="Retângulo 2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4139444" y="247893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1" name="Retângulo: Cantos Arredondados 6">
            <a:extLst>
              <a:ext uri="{FF2B5EF4-FFF2-40B4-BE49-F238E27FC236}">
                <a16:creationId xmlns:a16="http://schemas.microsoft.com/office/drawing/2014/main" xmlns="" id="{57C6F31D-2E58-CA75-E679-182B9B56EC33}"/>
              </a:ext>
            </a:extLst>
          </p:cNvPr>
          <p:cNvSpPr/>
          <p:nvPr/>
        </p:nvSpPr>
        <p:spPr>
          <a:xfrm>
            <a:off x="449313"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2" name="CaixaDeTexto 31">
            <a:extLst>
              <a:ext uri="{FF2B5EF4-FFF2-40B4-BE49-F238E27FC236}">
                <a16:creationId xmlns:a16="http://schemas.microsoft.com/office/drawing/2014/main" xmlns="" id="{D0E8990E-9908-28C5-913D-F03C24D2A607}"/>
              </a:ext>
            </a:extLst>
          </p:cNvPr>
          <p:cNvSpPr txBox="1"/>
          <p:nvPr/>
        </p:nvSpPr>
        <p:spPr>
          <a:xfrm>
            <a:off x="495300"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sp>
        <p:nvSpPr>
          <p:cNvPr id="33" name="Retângulo: Cantos Arredondados 11">
            <a:extLst>
              <a:ext uri="{FF2B5EF4-FFF2-40B4-BE49-F238E27FC236}">
                <a16:creationId xmlns:a16="http://schemas.microsoft.com/office/drawing/2014/main" xmlns="" id="{0B77DC08-7F52-4CE2-B8B6-97ACBEB7BB58}"/>
              </a:ext>
            </a:extLst>
          </p:cNvPr>
          <p:cNvSpPr/>
          <p:nvPr/>
        </p:nvSpPr>
        <p:spPr>
          <a:xfrm>
            <a:off x="6307188"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4" name="CaixaDeTexto 33">
            <a:extLst>
              <a:ext uri="{FF2B5EF4-FFF2-40B4-BE49-F238E27FC236}">
                <a16:creationId xmlns:a16="http://schemas.microsoft.com/office/drawing/2014/main" xmlns="" id="{7DA6ADCC-502F-36F7-D874-9BF5959A7F8E}"/>
              </a:ext>
            </a:extLst>
          </p:cNvPr>
          <p:cNvSpPr txBox="1"/>
          <p:nvPr/>
        </p:nvSpPr>
        <p:spPr>
          <a:xfrm>
            <a:off x="6315075"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sp>
        <p:nvSpPr>
          <p:cNvPr id="35" name="Retângulo 34"/>
          <p:cNvSpPr/>
          <p:nvPr/>
        </p:nvSpPr>
        <p:spPr>
          <a:xfrm>
            <a:off x="495300" y="1234443"/>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p:txBody>
      </p:sp>
      <p:sp>
        <p:nvSpPr>
          <p:cNvPr id="36" name="Retângulo 35"/>
          <p:cNvSpPr/>
          <p:nvPr/>
        </p:nvSpPr>
        <p:spPr>
          <a:xfrm>
            <a:off x="6315075" y="1234443"/>
            <a:ext cx="6096000" cy="230832"/>
          </a:xfrm>
          <a:prstGeom prst="rect">
            <a:avLst/>
          </a:prstGeom>
        </p:spPr>
        <p:txBody>
          <a:bodyPr>
            <a:spAutoFit/>
          </a:bodyPr>
          <a:lstStyle/>
          <a:p>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(N=1.190)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(N=962)</a:t>
            </a:r>
          </a:p>
        </p:txBody>
      </p:sp>
      <p:sp>
        <p:nvSpPr>
          <p:cNvPr id="37" name="Retângulo 36"/>
          <p:cNvSpPr/>
          <p:nvPr/>
        </p:nvSpPr>
        <p:spPr>
          <a:xfrm>
            <a:off x="809469" y="1450292"/>
            <a:ext cx="4804928" cy="701731"/>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mulheres se destacam entre os que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enxergam </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ou n</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ão sabem apontar </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uma desvantagem em aplicar o dinheiro, enquanto os homens se destacam ao citar 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baixo retorno</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38" name="Retângulo 37"/>
          <p:cNvSpPr/>
          <p:nvPr/>
        </p:nvSpPr>
        <p:spPr>
          <a:xfrm>
            <a:off x="6670856" y="1450292"/>
            <a:ext cx="4804928" cy="498598"/>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tendências registradas na população não se alteram quando citamos apenas os investidores de cada gênero.</a:t>
            </a:r>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4368442" y="513191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0" name="CaixaDeTexto 39">
            <a:extLst>
              <a:ext uri="{FF2B5EF4-FFF2-40B4-BE49-F238E27FC236}">
                <a16:creationId xmlns:a16="http://schemas.microsoft.com/office/drawing/2014/main" xmlns="" id="{FC8CA9B4-5975-33A9-A3A7-6C6600C51768}"/>
              </a:ext>
            </a:extLst>
          </p:cNvPr>
          <p:cNvSpPr txBox="1"/>
          <p:nvPr/>
        </p:nvSpPr>
        <p:spPr>
          <a:xfrm>
            <a:off x="4161044" y="594741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1" name="CaixaDeTexto 40">
            <a:extLst>
              <a:ext uri="{FF2B5EF4-FFF2-40B4-BE49-F238E27FC236}">
                <a16:creationId xmlns:a16="http://schemas.microsoft.com/office/drawing/2014/main" xmlns="" id="{FC8CA9B4-5975-33A9-A3A7-6C6600C51768}"/>
              </a:ext>
            </a:extLst>
          </p:cNvPr>
          <p:cNvSpPr txBox="1"/>
          <p:nvPr/>
        </p:nvSpPr>
        <p:spPr>
          <a:xfrm>
            <a:off x="10103096" y="247803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2" name="CaixaDeTexto 41">
            <a:extLst>
              <a:ext uri="{FF2B5EF4-FFF2-40B4-BE49-F238E27FC236}">
                <a16:creationId xmlns:a16="http://schemas.microsoft.com/office/drawing/2014/main" xmlns="" id="{FC8CA9B4-5975-33A9-A3A7-6C6600C51768}"/>
              </a:ext>
            </a:extLst>
          </p:cNvPr>
          <p:cNvSpPr txBox="1"/>
          <p:nvPr/>
        </p:nvSpPr>
        <p:spPr>
          <a:xfrm>
            <a:off x="10226669" y="513191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3" name="CaixaDeTexto 42">
            <a:extLst>
              <a:ext uri="{FF2B5EF4-FFF2-40B4-BE49-F238E27FC236}">
                <a16:creationId xmlns:a16="http://schemas.microsoft.com/office/drawing/2014/main" xmlns="" id="{FC8CA9B4-5975-33A9-A3A7-6C6600C51768}"/>
              </a:ext>
            </a:extLst>
          </p:cNvPr>
          <p:cNvSpPr txBox="1"/>
          <p:nvPr/>
        </p:nvSpPr>
        <p:spPr>
          <a:xfrm>
            <a:off x="9754007" y="5935377"/>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2528728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95" name="Gráfico 9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801911459"/>
              </p:ext>
            </p:extLst>
          </p:nvPr>
        </p:nvGraphicFramePr>
        <p:xfrm>
          <a:off x="3273061" y="2494168"/>
          <a:ext cx="8630389" cy="1952537"/>
        </p:xfrm>
        <a:graphic>
          <a:graphicData uri="http://schemas.openxmlformats.org/drawingml/2006/chart">
            <c:chart xmlns:c="http://schemas.openxmlformats.org/drawingml/2006/chart" xmlns:r="http://schemas.openxmlformats.org/officeDocument/2006/relationships" r:id="rId2"/>
          </a:graphicData>
        </a:graphic>
      </p:graphicFrame>
      <p:grpSp>
        <p:nvGrpSpPr>
          <p:cNvPr id="110" name="Grupo 109"/>
          <p:cNvGrpSpPr/>
          <p:nvPr/>
        </p:nvGrpSpPr>
        <p:grpSpPr>
          <a:xfrm>
            <a:off x="4944549" y="2940893"/>
            <a:ext cx="3009924" cy="646331"/>
            <a:chOff x="4821717" y="1272428"/>
            <a:chExt cx="3009924" cy="646331"/>
          </a:xfrm>
        </p:grpSpPr>
        <p:sp>
          <p:nvSpPr>
            <p:cNvPr id="111" name="CaixaDeTexto 110">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ED7D31"/>
                  </a:solidFill>
                  <a:effectLst/>
                  <a:uLnTx/>
                  <a:uFillTx/>
                  <a:latin typeface="Ebrima" panose="02000000000000000000" pitchFamily="2" charset="0"/>
                  <a:ea typeface="Ebrima" panose="02000000000000000000" pitchFamily="2" charset="0"/>
                  <a:cs typeface="Ebrima" panose="02000000000000000000" pitchFamily="2" charset="0"/>
                </a:rPr>
                <a:t>44</a:t>
              </a:r>
              <a:r>
                <a:rPr kumimoji="0" lang="pt-BR" sz="1100" b="1" i="0" u="none" strike="noStrike" kern="1200" cap="none" spc="0" normalizeH="0" baseline="0" noProof="0" dirty="0" smtClean="0">
                  <a:solidFill>
                    <a:srgbClr val="ED7D31"/>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ED7D31"/>
                </a:solidFill>
              </a:endParaRPr>
            </a:p>
          </p:txBody>
        </p:sp>
        <p:sp>
          <p:nvSpPr>
            <p:cNvPr id="112" name="CaixaDeTexto 111">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57" name="CaixaDeTexto 2">
            <a:extLst>
              <a:ext uri="{FF2B5EF4-FFF2-40B4-BE49-F238E27FC236}">
                <a16:creationId xmlns:a16="http://schemas.microsoft.com/office/drawing/2014/main" xmlns="" id="{AF4AE32E-BDCC-DAA4-F144-9A7A17F9142B}"/>
              </a:ext>
            </a:extLst>
          </p:cNvPr>
          <p:cNvSpPr txBox="1"/>
          <p:nvPr/>
        </p:nvSpPr>
        <p:spPr>
          <a:xfrm>
            <a:off x="608372" y="559309"/>
            <a:ext cx="690685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Erro: ±2p.p. (População) e ±2p.p. (Homens e Mulheres que possuem dinheiro guardado) </a:t>
            </a:r>
          </a:p>
        </p:txBody>
      </p:sp>
      <p:sp>
        <p:nvSpPr>
          <p:cNvPr id="6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68" name="Arredondar Retângulo em um Canto Diagonal 67"/>
          <p:cNvSpPr/>
          <p:nvPr/>
        </p:nvSpPr>
        <p:spPr>
          <a:xfrm>
            <a:off x="376518" y="334063"/>
            <a:ext cx="241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RESERVA PARA EMERGÊNCIAS</a:t>
            </a:r>
          </a:p>
        </p:txBody>
      </p:sp>
      <p:sp>
        <p:nvSpPr>
          <p:cNvPr id="69" name="Arredondar Retângulo em um Canto Diagonal 68"/>
          <p:cNvSpPr/>
          <p:nvPr/>
        </p:nvSpPr>
        <p:spPr>
          <a:xfrm>
            <a:off x="2854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INCLUÍDA EM 2025</a:t>
            </a:r>
          </a:p>
        </p:txBody>
      </p:sp>
      <p:graphicFrame>
        <p:nvGraphicFramePr>
          <p:cNvPr id="81" name="Gráfico 80">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948683845"/>
              </p:ext>
            </p:extLst>
          </p:nvPr>
        </p:nvGraphicFramePr>
        <p:xfrm>
          <a:off x="3273061" y="777276"/>
          <a:ext cx="8630389" cy="1952537"/>
        </p:xfrm>
        <a:graphic>
          <a:graphicData uri="http://schemas.openxmlformats.org/drawingml/2006/chart">
            <c:chart xmlns:c="http://schemas.openxmlformats.org/drawingml/2006/chart" xmlns:r="http://schemas.openxmlformats.org/officeDocument/2006/relationships" r:id="rId3"/>
          </a:graphicData>
        </a:graphic>
      </p:graphicFrame>
      <p:sp>
        <p:nvSpPr>
          <p:cNvPr id="82" name="Retângulo: Cantos Arredondados 6">
            <a:extLst>
              <a:ext uri="{FF2B5EF4-FFF2-40B4-BE49-F238E27FC236}">
                <a16:creationId xmlns:a16="http://schemas.microsoft.com/office/drawing/2014/main" xmlns="" id="{57C6F31D-2E58-CA75-E679-182B9B56EC33}"/>
              </a:ext>
            </a:extLst>
          </p:cNvPr>
          <p:cNvSpPr/>
          <p:nvPr/>
        </p:nvSpPr>
        <p:spPr>
          <a:xfrm>
            <a:off x="3248167" y="113109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86" name="CaixaDeTexto 85">
            <a:extLst>
              <a:ext uri="{FF2B5EF4-FFF2-40B4-BE49-F238E27FC236}">
                <a16:creationId xmlns:a16="http://schemas.microsoft.com/office/drawing/2014/main" xmlns="" id="{D0E8990E-9908-28C5-913D-F03C24D2A607}"/>
              </a:ext>
            </a:extLst>
          </p:cNvPr>
          <p:cNvSpPr txBox="1"/>
          <p:nvPr/>
        </p:nvSpPr>
        <p:spPr>
          <a:xfrm>
            <a:off x="3273062" y="1126210"/>
            <a:ext cx="1236388"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grpSp>
        <p:nvGrpSpPr>
          <p:cNvPr id="87" name="Grupo 86"/>
          <p:cNvGrpSpPr/>
          <p:nvPr/>
        </p:nvGrpSpPr>
        <p:grpSpPr>
          <a:xfrm>
            <a:off x="4944549" y="1272428"/>
            <a:ext cx="3009924" cy="646331"/>
            <a:chOff x="4821717" y="1272428"/>
            <a:chExt cx="3009924" cy="646331"/>
          </a:xfrm>
        </p:grpSpPr>
        <p:sp>
          <p:nvSpPr>
            <p:cNvPr id="88" name="CaixaDeTexto 8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43</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93" name="CaixaDeTexto 92">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cxnSp>
        <p:nvCxnSpPr>
          <p:cNvPr id="94" name="Conector reto 93">
            <a:extLst>
              <a:ext uri="{FF2B5EF4-FFF2-40B4-BE49-F238E27FC236}">
                <a16:creationId xmlns:a16="http://schemas.microsoft.com/office/drawing/2014/main" xmlns="" id="{8E4A422A-1ABB-C280-B286-75E773AFB41B}"/>
              </a:ext>
            </a:extLst>
          </p:cNvPr>
          <p:cNvCxnSpPr/>
          <p:nvPr/>
        </p:nvCxnSpPr>
        <p:spPr>
          <a:xfrm>
            <a:off x="7978081" y="119304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96" name="Retângulo: Cantos Arredondados 6">
            <a:extLst>
              <a:ext uri="{FF2B5EF4-FFF2-40B4-BE49-F238E27FC236}">
                <a16:creationId xmlns:a16="http://schemas.microsoft.com/office/drawing/2014/main" xmlns="" id="{57C6F31D-2E58-CA75-E679-182B9B56EC33}"/>
              </a:ext>
            </a:extLst>
          </p:cNvPr>
          <p:cNvSpPr/>
          <p:nvPr/>
        </p:nvSpPr>
        <p:spPr>
          <a:xfrm>
            <a:off x="3248167" y="2847983"/>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97" name="CaixaDeTexto 96">
            <a:extLst>
              <a:ext uri="{FF2B5EF4-FFF2-40B4-BE49-F238E27FC236}">
                <a16:creationId xmlns:a16="http://schemas.microsoft.com/office/drawing/2014/main" xmlns="" id="{D0E8990E-9908-28C5-913D-F03C24D2A607}"/>
              </a:ext>
            </a:extLst>
          </p:cNvPr>
          <p:cNvSpPr txBox="1"/>
          <p:nvPr/>
        </p:nvSpPr>
        <p:spPr>
          <a:xfrm>
            <a:off x="3273062" y="2843102"/>
            <a:ext cx="1492014"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HOMENS</a:t>
            </a:r>
            <a:endParaRPr lang="pt-BR" dirty="0">
              <a:solidFill>
                <a:prstClr val="black"/>
              </a:solidFill>
            </a:endParaRPr>
          </a:p>
        </p:txBody>
      </p:sp>
      <p:cxnSp>
        <p:nvCxnSpPr>
          <p:cNvPr id="98" name="Conector reto 97">
            <a:extLst>
              <a:ext uri="{FF2B5EF4-FFF2-40B4-BE49-F238E27FC236}">
                <a16:creationId xmlns:a16="http://schemas.microsoft.com/office/drawing/2014/main" xmlns="" id="{8E4A422A-1ABB-C280-B286-75E773AFB41B}"/>
              </a:ext>
            </a:extLst>
          </p:cNvPr>
          <p:cNvCxnSpPr/>
          <p:nvPr/>
        </p:nvCxnSpPr>
        <p:spPr>
          <a:xfrm>
            <a:off x="7978081" y="2909936"/>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99" name="Gráfico 98">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690091500"/>
              </p:ext>
            </p:extLst>
          </p:nvPr>
        </p:nvGraphicFramePr>
        <p:xfrm>
          <a:off x="3273061" y="4223896"/>
          <a:ext cx="8630389" cy="1952537"/>
        </p:xfrm>
        <a:graphic>
          <a:graphicData uri="http://schemas.openxmlformats.org/drawingml/2006/chart">
            <c:chart xmlns:c="http://schemas.openxmlformats.org/drawingml/2006/chart" xmlns:r="http://schemas.openxmlformats.org/officeDocument/2006/relationships" r:id="rId4"/>
          </a:graphicData>
        </a:graphic>
      </p:graphicFrame>
      <p:sp>
        <p:nvSpPr>
          <p:cNvPr id="100" name="Retângulo: Cantos Arredondados 6">
            <a:extLst>
              <a:ext uri="{FF2B5EF4-FFF2-40B4-BE49-F238E27FC236}">
                <a16:creationId xmlns:a16="http://schemas.microsoft.com/office/drawing/2014/main" xmlns="" id="{57C6F31D-2E58-CA75-E679-182B9B56EC33}"/>
              </a:ext>
            </a:extLst>
          </p:cNvPr>
          <p:cNvSpPr/>
          <p:nvPr/>
        </p:nvSpPr>
        <p:spPr>
          <a:xfrm>
            <a:off x="3248167" y="457771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01" name="CaixaDeTexto 100">
            <a:extLst>
              <a:ext uri="{FF2B5EF4-FFF2-40B4-BE49-F238E27FC236}">
                <a16:creationId xmlns:a16="http://schemas.microsoft.com/office/drawing/2014/main" xmlns="" id="{D0E8990E-9908-28C5-913D-F03C24D2A607}"/>
              </a:ext>
            </a:extLst>
          </p:cNvPr>
          <p:cNvSpPr txBox="1"/>
          <p:nvPr/>
        </p:nvSpPr>
        <p:spPr>
          <a:xfrm>
            <a:off x="3273062" y="4572830"/>
            <a:ext cx="2127982"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MULHERES</a:t>
            </a:r>
            <a:endParaRPr lang="pt-BR" dirty="0">
              <a:solidFill>
                <a:prstClr val="black"/>
              </a:solidFill>
            </a:endParaRPr>
          </a:p>
        </p:txBody>
      </p:sp>
      <p:cxnSp>
        <p:nvCxnSpPr>
          <p:cNvPr id="102" name="Conector reto 101">
            <a:extLst>
              <a:ext uri="{FF2B5EF4-FFF2-40B4-BE49-F238E27FC236}">
                <a16:creationId xmlns:a16="http://schemas.microsoft.com/office/drawing/2014/main" xmlns="" id="{8E4A422A-1ABB-C280-B286-75E773AFB41B}"/>
              </a:ext>
            </a:extLst>
          </p:cNvPr>
          <p:cNvCxnSpPr/>
          <p:nvPr/>
        </p:nvCxnSpPr>
        <p:spPr>
          <a:xfrm>
            <a:off x="7978081" y="463966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03" name="Retângulo 102"/>
          <p:cNvSpPr/>
          <p:nvPr/>
        </p:nvSpPr>
        <p:spPr>
          <a:xfrm>
            <a:off x="4381458" y="1145980"/>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N=5.832)</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104" name="Retângulo 103"/>
          <p:cNvSpPr/>
          <p:nvPr/>
        </p:nvSpPr>
        <p:spPr>
          <a:xfrm>
            <a:off x="4230278" y="2865476"/>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ED7D3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N=2.775)</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105" name="Retângulo 104"/>
          <p:cNvSpPr/>
          <p:nvPr/>
        </p:nvSpPr>
        <p:spPr>
          <a:xfrm>
            <a:off x="4230278" y="4589161"/>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91CF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N=2.989)</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grpSp>
        <p:nvGrpSpPr>
          <p:cNvPr id="107" name="Grupo 106"/>
          <p:cNvGrpSpPr/>
          <p:nvPr/>
        </p:nvGrpSpPr>
        <p:grpSpPr>
          <a:xfrm>
            <a:off x="8222287" y="1275614"/>
            <a:ext cx="3009924" cy="646331"/>
            <a:chOff x="4821717" y="1272428"/>
            <a:chExt cx="3009924" cy="646331"/>
          </a:xfrm>
        </p:grpSpPr>
        <p:sp>
          <p:nvSpPr>
            <p:cNvPr id="108" name="CaixaDeTexto 10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26</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109" name="CaixaDeTexto 108">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6 MESES OU MAIS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13" name="Grupo 112"/>
          <p:cNvGrpSpPr/>
          <p:nvPr/>
        </p:nvGrpSpPr>
        <p:grpSpPr>
          <a:xfrm>
            <a:off x="8222287" y="2944079"/>
            <a:ext cx="3009924" cy="646331"/>
            <a:chOff x="4821717" y="1272428"/>
            <a:chExt cx="3009924" cy="646331"/>
          </a:xfrm>
        </p:grpSpPr>
        <p:sp>
          <p:nvSpPr>
            <p:cNvPr id="114" name="CaixaDeTexto 113">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ED7D31"/>
                  </a:solidFill>
                  <a:effectLst/>
                  <a:uLnTx/>
                  <a:uFillTx/>
                  <a:latin typeface="Ebrima" panose="02000000000000000000" pitchFamily="2" charset="0"/>
                  <a:ea typeface="Ebrima" panose="02000000000000000000" pitchFamily="2" charset="0"/>
                  <a:cs typeface="Ebrima" panose="02000000000000000000" pitchFamily="2" charset="0"/>
                </a:rPr>
                <a:t>33</a:t>
              </a:r>
              <a:r>
                <a:rPr kumimoji="0" lang="pt-BR" sz="1100" b="1" i="0" u="none" strike="noStrike" kern="1200" cap="none" spc="0" normalizeH="0" baseline="0" noProof="0" dirty="0" smtClean="0">
                  <a:solidFill>
                    <a:srgbClr val="ED7D31"/>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ED7D31"/>
                </a:solidFill>
              </a:endParaRPr>
            </a:p>
          </p:txBody>
        </p:sp>
        <p:sp>
          <p:nvSpPr>
            <p:cNvPr id="115" name="CaixaDeTexto 114">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grpSp>
        <p:nvGrpSpPr>
          <p:cNvPr id="116" name="Grupo 115"/>
          <p:cNvGrpSpPr/>
          <p:nvPr/>
        </p:nvGrpSpPr>
        <p:grpSpPr>
          <a:xfrm>
            <a:off x="4944549" y="4732256"/>
            <a:ext cx="3009924" cy="646331"/>
            <a:chOff x="4821717" y="1272428"/>
            <a:chExt cx="3009924" cy="646331"/>
          </a:xfrm>
        </p:grpSpPr>
        <p:sp>
          <p:nvSpPr>
            <p:cNvPr id="117" name="CaixaDeTexto 116">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91CF50"/>
                  </a:solidFill>
                  <a:effectLst/>
                  <a:uLnTx/>
                  <a:uFillTx/>
                  <a:latin typeface="Ebrima" panose="02000000000000000000" pitchFamily="2" charset="0"/>
                  <a:ea typeface="Ebrima" panose="02000000000000000000" pitchFamily="2" charset="0"/>
                  <a:cs typeface="Ebrima" panose="02000000000000000000" pitchFamily="2" charset="0"/>
                </a:rPr>
                <a:t>43</a:t>
              </a:r>
              <a:r>
                <a:rPr kumimoji="0" lang="pt-BR" sz="1100" b="1" i="0" u="none" strike="noStrike" kern="1200" cap="none" spc="0" normalizeH="0" baseline="0" noProof="0" dirty="0" smtClean="0">
                  <a:solidFill>
                    <a:srgbClr val="91CF5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91CF50"/>
                </a:solidFill>
              </a:endParaRPr>
            </a:p>
          </p:txBody>
        </p:sp>
        <p:sp>
          <p:nvSpPr>
            <p:cNvPr id="118" name="CaixaDeTexto 117">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19" name="Grupo 118"/>
          <p:cNvGrpSpPr/>
          <p:nvPr/>
        </p:nvGrpSpPr>
        <p:grpSpPr>
          <a:xfrm>
            <a:off x="8222287" y="4735442"/>
            <a:ext cx="3009924" cy="646331"/>
            <a:chOff x="4821717" y="1272428"/>
            <a:chExt cx="3009924" cy="646331"/>
          </a:xfrm>
        </p:grpSpPr>
        <p:sp>
          <p:nvSpPr>
            <p:cNvPr id="120" name="CaixaDeTexto 119">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91CF50"/>
                  </a:solidFill>
                  <a:effectLst/>
                  <a:uLnTx/>
                  <a:uFillTx/>
                  <a:latin typeface="Ebrima" panose="02000000000000000000" pitchFamily="2" charset="0"/>
                  <a:ea typeface="Ebrima" panose="02000000000000000000" pitchFamily="2" charset="0"/>
                  <a:cs typeface="Ebrima" panose="02000000000000000000" pitchFamily="2" charset="0"/>
                </a:rPr>
                <a:t>20</a:t>
              </a:r>
              <a:r>
                <a:rPr kumimoji="0" lang="pt-BR" sz="1100" b="1" i="0" u="none" strike="noStrike" kern="1200" cap="none" spc="0" normalizeH="0" baseline="0" noProof="0" dirty="0" smtClean="0">
                  <a:solidFill>
                    <a:srgbClr val="91CF5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91CF50"/>
                </a:solidFill>
              </a:endParaRPr>
            </a:p>
          </p:txBody>
        </p:sp>
        <p:sp>
          <p:nvSpPr>
            <p:cNvPr id="121" name="CaixaDeTexto 120">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sp>
        <p:nvSpPr>
          <p:cNvPr id="122" name="Retângulo 121"/>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P74. (MOSTRAR CARTÃO 74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Num cenário hipotético, caso você hoje perdesse sua fonte de renda, você teria dinheiro guardado para pagar suas contas por quanto tempo?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sp>
        <p:nvSpPr>
          <p:cNvPr id="125" name="CaixaDeTexto 124"/>
          <p:cNvSpPr txBox="1"/>
          <p:nvPr/>
        </p:nvSpPr>
        <p:spPr>
          <a:xfrm>
            <a:off x="178720" y="1540422"/>
            <a:ext cx="2966768" cy="2086725"/>
          </a:xfrm>
          <a:prstGeom prst="rect">
            <a:avLst/>
          </a:prstGeom>
          <a:noFill/>
        </p:spPr>
        <p:txBody>
          <a:bodyPr wrap="square" rtlCol="0">
            <a:spAutoFit/>
          </a:bodyPr>
          <a:lstStyle/>
          <a:p>
            <a:pPr>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Há diferenças importantes nos gêneros quando falamos de reservas para emergências: </a:t>
            </a:r>
            <a:r>
              <a:rPr lang="pt-BR" sz="1200" b="1" dirty="0">
                <a:latin typeface="Ebrima" panose="02000000000000000000" pitchFamily="2" charset="0"/>
                <a:ea typeface="Ebrima" panose="02000000000000000000" pitchFamily="2" charset="0"/>
                <a:cs typeface="Ebrima" panose="02000000000000000000" pitchFamily="2" charset="0"/>
              </a:rPr>
              <a:t>seis em cada dez mulheres </a:t>
            </a:r>
            <a:r>
              <a:rPr lang="pt-BR" sz="1200" dirty="0">
                <a:latin typeface="Ebrima" panose="02000000000000000000" pitchFamily="2" charset="0"/>
                <a:ea typeface="Ebrima" panose="02000000000000000000" pitchFamily="2" charset="0"/>
                <a:cs typeface="Ebrima" panose="02000000000000000000" pitchFamily="2" charset="0"/>
              </a:rPr>
              <a:t>afirmaram possuir algum </a:t>
            </a:r>
            <a:r>
              <a:rPr lang="pt-BR" sz="1200" b="1" dirty="0">
                <a:latin typeface="Ebrima" panose="02000000000000000000" pitchFamily="2" charset="0"/>
                <a:ea typeface="Ebrima" panose="02000000000000000000" pitchFamily="2" charset="0"/>
                <a:cs typeface="Ebrima" panose="02000000000000000000" pitchFamily="2" charset="0"/>
              </a:rPr>
              <a:t>dinheiro</a:t>
            </a:r>
            <a:r>
              <a:rPr lang="pt-BR" sz="1200" dirty="0">
                <a:latin typeface="Ebrima" panose="02000000000000000000" pitchFamily="2" charset="0"/>
                <a:ea typeface="Ebrima" panose="02000000000000000000" pitchFamily="2" charset="0"/>
                <a:cs typeface="Ebrima" panose="02000000000000000000" pitchFamily="2" charset="0"/>
              </a:rPr>
              <a:t> </a:t>
            </a:r>
            <a:r>
              <a:rPr lang="pt-BR" sz="1200" b="1" dirty="0">
                <a:latin typeface="Ebrima" panose="02000000000000000000" pitchFamily="2" charset="0"/>
                <a:ea typeface="Ebrima" panose="02000000000000000000" pitchFamily="2" charset="0"/>
                <a:cs typeface="Ebrima" panose="02000000000000000000" pitchFamily="2" charset="0"/>
              </a:rPr>
              <a:t>guardado </a:t>
            </a:r>
            <a:r>
              <a:rPr lang="pt-BR" sz="1200" dirty="0">
                <a:latin typeface="Ebrima" panose="02000000000000000000" pitchFamily="2" charset="0"/>
                <a:ea typeface="Ebrima" panose="02000000000000000000" pitchFamily="2" charset="0"/>
                <a:cs typeface="Ebrima" panose="02000000000000000000" pitchFamily="2" charset="0"/>
              </a:rPr>
              <a:t>caso perdessem sua fonte de </a:t>
            </a:r>
            <a:r>
              <a:rPr lang="pt-BR" sz="1200" dirty="0" smtClean="0">
                <a:latin typeface="Ebrima" panose="02000000000000000000" pitchFamily="2" charset="0"/>
                <a:ea typeface="Ebrima" panose="02000000000000000000" pitchFamily="2" charset="0"/>
                <a:cs typeface="Ebrima" panose="02000000000000000000" pitchFamily="2" charset="0"/>
              </a:rPr>
              <a:t>renda, sendo que apenas 20% afirmaram </a:t>
            </a:r>
            <a:r>
              <a:rPr lang="pt-BR" sz="1200" b="1" dirty="0" smtClean="0">
                <a:latin typeface="Ebrima" panose="02000000000000000000" pitchFamily="2" charset="0"/>
                <a:ea typeface="Ebrima" panose="02000000000000000000" pitchFamily="2" charset="0"/>
                <a:cs typeface="Ebrima" panose="02000000000000000000" pitchFamily="2" charset="0"/>
              </a:rPr>
              <a:t>possuir reserva </a:t>
            </a:r>
            <a:r>
              <a:rPr lang="pt-BR" sz="1200" dirty="0" smtClean="0">
                <a:latin typeface="Ebrima" panose="02000000000000000000" pitchFamily="2" charset="0"/>
                <a:ea typeface="Ebrima" panose="02000000000000000000" pitchFamily="2" charset="0"/>
                <a:cs typeface="Ebrima" panose="02000000000000000000" pitchFamily="2" charset="0"/>
              </a:rPr>
              <a:t>por 6 meses ou mais, enquanto entre os homens esse percentual chega a 1/3.</a:t>
            </a:r>
            <a:endParaRPr lang="pt-BR" sz="1200" dirty="0">
              <a:latin typeface="Ebrima" panose="02000000000000000000" pitchFamily="2" charset="0"/>
              <a:ea typeface="Ebrima" panose="02000000000000000000" pitchFamily="2" charset="0"/>
              <a:cs typeface="Ebrima" panose="02000000000000000000" pitchFamily="2" charset="0"/>
            </a:endParaRPr>
          </a:p>
        </p:txBody>
      </p:sp>
      <p:sp>
        <p:nvSpPr>
          <p:cNvPr id="126" name="CaixaDeTexto 125">
            <a:extLst>
              <a:ext uri="{FF2B5EF4-FFF2-40B4-BE49-F238E27FC236}">
                <a16:creationId xmlns:a16="http://schemas.microsoft.com/office/drawing/2014/main" xmlns="" id="{4E231627-9C46-671E-5ACB-77967A5BFC03}"/>
              </a:ext>
            </a:extLst>
          </p:cNvPr>
          <p:cNvSpPr txBox="1"/>
          <p:nvPr/>
        </p:nvSpPr>
        <p:spPr>
          <a:xfrm>
            <a:off x="8845334" y="483551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092883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49" name="CaixaDeTexto 48">
            <a:extLst>
              <a:ext uri="{FF2B5EF4-FFF2-40B4-BE49-F238E27FC236}">
                <a16:creationId xmlns:a16="http://schemas.microsoft.com/office/drawing/2014/main" xmlns="" id="{123209DF-040D-A3D0-E4DC-6B746D3B8CD7}"/>
              </a:ext>
            </a:extLst>
          </p:cNvPr>
          <p:cNvSpPr txBox="1"/>
          <p:nvPr/>
        </p:nvSpPr>
        <p:spPr>
          <a:xfrm>
            <a:off x="920948" y="6184499"/>
            <a:ext cx="10349283" cy="646331"/>
          </a:xfrm>
          <a:prstGeom prst="rect">
            <a:avLst/>
          </a:prstGeom>
          <a:noFill/>
        </p:spPr>
        <p:txBody>
          <a:bodyPr wrap="square" anchor="b">
            <a:spAutoFit/>
          </a:bodyPr>
          <a:lstStyle/>
          <a:p>
            <a:r>
              <a:rPr lang="pt-BR" sz="900" dirty="0">
                <a:solidFill>
                  <a:srgbClr val="FF0000"/>
                </a:solidFill>
                <a:latin typeface="Ebrima" panose="02000000000000000000" pitchFamily="2" charset="0"/>
                <a:ea typeface="Ebrima" panose="02000000000000000000" pitchFamily="2" charset="0"/>
                <a:cs typeface="Ebrima" panose="02000000000000000000" pitchFamily="2" charset="0"/>
              </a:rPr>
              <a:t>(*) Análise com cautela – base insuficiente para análises estatísticas</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Homens – 2.775 entrevistas (±2p.p.) e Mulheres – 2.989 entrevistas (±2p.p.) </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Imagine que você pudesse escolher entre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P57_1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nesse mês OU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P57_2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no mês seguinte, o que você escolheria?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(ESTIMULADA E ÚNICA)</a:t>
            </a:r>
          </a:p>
        </p:txBody>
      </p:sp>
      <p:sp>
        <p:nvSpPr>
          <p:cNvPr id="34" name="CaixaDeTexto 33"/>
          <p:cNvSpPr txBox="1"/>
          <p:nvPr/>
        </p:nvSpPr>
        <p:spPr>
          <a:xfrm>
            <a:off x="4365626" y="311079"/>
            <a:ext cx="7464136" cy="757130"/>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Questionados se escolheriam receber um pagamento </a:t>
            </a:r>
            <a:r>
              <a:rPr lang="pt-BR" sz="1200" b="1" dirty="0">
                <a:latin typeface="Ebrima" panose="02000000000000000000" pitchFamily="2" charset="0"/>
                <a:ea typeface="Ebrima" panose="02000000000000000000" pitchFamily="2" charset="0"/>
                <a:cs typeface="Ebrima" panose="02000000000000000000" pitchFamily="2" charset="0"/>
              </a:rPr>
              <a:t>menor nesse mês </a:t>
            </a:r>
            <a:r>
              <a:rPr lang="pt-BR" sz="1200" dirty="0">
                <a:latin typeface="Ebrima" panose="02000000000000000000" pitchFamily="2" charset="0"/>
                <a:ea typeface="Ebrima" panose="02000000000000000000" pitchFamily="2" charset="0"/>
                <a:cs typeface="Ebrima" panose="02000000000000000000" pitchFamily="2" charset="0"/>
              </a:rPr>
              <a:t>ou </a:t>
            </a:r>
            <a:r>
              <a:rPr lang="pt-BR" sz="1200" b="1" dirty="0">
                <a:latin typeface="Ebrima" panose="02000000000000000000" pitchFamily="2" charset="0"/>
                <a:ea typeface="Ebrima" panose="02000000000000000000" pitchFamily="2" charset="0"/>
                <a:cs typeface="Ebrima" panose="02000000000000000000" pitchFamily="2" charset="0"/>
              </a:rPr>
              <a:t>maior no próximo</a:t>
            </a:r>
            <a:r>
              <a:rPr lang="pt-BR" sz="1200" dirty="0">
                <a:latin typeface="Ebrima" panose="02000000000000000000" pitchFamily="2" charset="0"/>
                <a:ea typeface="Ebrima" panose="02000000000000000000" pitchFamily="2" charset="0"/>
                <a:cs typeface="Ebrima" panose="02000000000000000000" pitchFamily="2" charset="0"/>
              </a:rPr>
              <a:t>, 43% dos </a:t>
            </a:r>
            <a:r>
              <a:rPr lang="pt-BR" sz="1200" b="1" dirty="0">
                <a:latin typeface="Ebrima" panose="02000000000000000000" pitchFamily="2" charset="0"/>
                <a:ea typeface="Ebrima" panose="02000000000000000000" pitchFamily="2" charset="0"/>
                <a:cs typeface="Ebrima" panose="02000000000000000000" pitchFamily="2" charset="0"/>
              </a:rPr>
              <a:t>homens</a:t>
            </a:r>
            <a:r>
              <a:rPr lang="pt-BR" sz="1200" dirty="0">
                <a:latin typeface="Ebrima" panose="02000000000000000000" pitchFamily="2" charset="0"/>
                <a:ea typeface="Ebrima" panose="02000000000000000000" pitchFamily="2" charset="0"/>
                <a:cs typeface="Ebrima" panose="02000000000000000000" pitchFamily="2" charset="0"/>
              </a:rPr>
              <a:t> e 44% das </a:t>
            </a:r>
            <a:r>
              <a:rPr lang="pt-BR" sz="1200" b="1" dirty="0">
                <a:latin typeface="Ebrima" panose="02000000000000000000" pitchFamily="2" charset="0"/>
                <a:ea typeface="Ebrima" panose="02000000000000000000" pitchFamily="2" charset="0"/>
                <a:cs typeface="Ebrima" panose="02000000000000000000" pitchFamily="2" charset="0"/>
              </a:rPr>
              <a:t>mulheres</a:t>
            </a:r>
            <a:r>
              <a:rPr lang="pt-BR" sz="1200" dirty="0">
                <a:latin typeface="Ebrima" panose="02000000000000000000" pitchFamily="2" charset="0"/>
                <a:ea typeface="Ebrima" panose="02000000000000000000" pitchFamily="2" charset="0"/>
                <a:cs typeface="Ebrima" panose="02000000000000000000" pitchFamily="2" charset="0"/>
              </a:rPr>
              <a:t> </a:t>
            </a:r>
            <a:r>
              <a:rPr lang="pt-BR" sz="1200" b="1" dirty="0">
                <a:latin typeface="Ebrima" panose="02000000000000000000" pitchFamily="2" charset="0"/>
                <a:ea typeface="Ebrima" panose="02000000000000000000" pitchFamily="2" charset="0"/>
                <a:cs typeface="Ebrima" panose="02000000000000000000" pitchFamily="2" charset="0"/>
              </a:rPr>
              <a:t>preferiram a primeira opção</a:t>
            </a:r>
            <a:r>
              <a:rPr lang="pt-BR" sz="1200" dirty="0">
                <a:latin typeface="Ebrima" panose="02000000000000000000" pitchFamily="2" charset="0"/>
                <a:ea typeface="Ebrima" panose="02000000000000000000" pitchFamily="2" charset="0"/>
                <a:cs typeface="Ebrima" panose="02000000000000000000" pitchFamily="2" charset="0"/>
              </a:rPr>
              <a:t>, sem diferenças significativas entre ambos para qualquer faixa de renda familiar mensal.</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44"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por renda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±2p.p.</a:t>
            </a:r>
          </a:p>
        </p:txBody>
      </p:sp>
      <p:sp>
        <p:nvSpPr>
          <p:cNvPr id="4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46" name="Arredondar Retângulo em um Canto Diagonal 45"/>
          <p:cNvSpPr/>
          <p:nvPr/>
        </p:nvSpPr>
        <p:spPr>
          <a:xfrm>
            <a:off x="376518" y="334063"/>
            <a:ext cx="259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IMEDIATISMO E AUTOCONTROLE</a:t>
            </a:r>
          </a:p>
        </p:txBody>
      </p:sp>
      <p:graphicFrame>
        <p:nvGraphicFramePr>
          <p:cNvPr id="37" name="Gráfico 36"/>
          <p:cNvGraphicFramePr/>
          <p:nvPr>
            <p:extLst>
              <p:ext uri="{D42A27DB-BD31-4B8C-83A1-F6EECF244321}">
                <p14:modId xmlns:p14="http://schemas.microsoft.com/office/powerpoint/2010/main" val="2168613876"/>
              </p:ext>
            </p:extLst>
          </p:nvPr>
        </p:nvGraphicFramePr>
        <p:xfrm>
          <a:off x="2819963" y="1409126"/>
          <a:ext cx="7262500" cy="46188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8" name="Tabela 37"/>
          <p:cNvGraphicFramePr>
            <a:graphicFrameLocks noGrp="1"/>
          </p:cNvGraphicFramePr>
          <p:nvPr>
            <p:extLst>
              <p:ext uri="{D42A27DB-BD31-4B8C-83A1-F6EECF244321}">
                <p14:modId xmlns:p14="http://schemas.microsoft.com/office/powerpoint/2010/main" val="3360767158"/>
              </p:ext>
            </p:extLst>
          </p:nvPr>
        </p:nvGraphicFramePr>
        <p:xfrm>
          <a:off x="1078507" y="1553517"/>
          <a:ext cx="1640541" cy="4111092"/>
        </p:xfrm>
        <a:graphic>
          <a:graphicData uri="http://schemas.openxmlformats.org/drawingml/2006/table">
            <a:tbl>
              <a:tblPr firstRow="1" bandRow="1">
                <a:tableStyleId>{5C22544A-7EE6-4342-B048-85BDC9FD1C3A}</a:tableStyleId>
              </a:tblPr>
              <a:tblGrid>
                <a:gridCol w="1640541">
                  <a:extLst>
                    <a:ext uri="{9D8B030D-6E8A-4147-A177-3AD203B41FA5}">
                      <a16:colId xmlns:a16="http://schemas.microsoft.com/office/drawing/2014/main" xmlns="" val="20000"/>
                    </a:ext>
                  </a:extLst>
                </a:gridCol>
              </a:tblGrid>
              <a:tr h="1370364">
                <a:tc>
                  <a:txBody>
                    <a:bodyPr/>
                    <a:lstStyle/>
                    <a:p>
                      <a:pPr algn="r"/>
                      <a:r>
                        <a:rPr lang="pt-BR" sz="1400" b="0" dirty="0">
                          <a:solidFill>
                            <a:srgbClr val="7C7C7C"/>
                          </a:solidFill>
                          <a:latin typeface="Ebrima" panose="02000000000000000000" pitchFamily="2" charset="0"/>
                          <a:ea typeface="Ebrima" panose="02000000000000000000" pitchFamily="2" charset="0"/>
                          <a:cs typeface="Ebrima" panose="02000000000000000000" pitchFamily="2" charset="0"/>
                        </a:rPr>
                        <a:t>Total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370364">
                <a:tc>
                  <a:txBody>
                    <a:bodyPr/>
                    <a:lstStyle/>
                    <a:p>
                      <a:pPr algn="r"/>
                      <a:r>
                        <a:rPr lang="pt-BR" sz="1400" b="0" dirty="0">
                          <a:solidFill>
                            <a:srgbClr val="7C7C7C"/>
                          </a:solidFill>
                          <a:latin typeface="Ebrima" panose="02000000000000000000" pitchFamily="2" charset="0"/>
                          <a:ea typeface="Ebrima" panose="02000000000000000000" pitchFamily="2" charset="0"/>
                          <a:cs typeface="Ebrima" panose="02000000000000000000" pitchFamily="2" charset="0"/>
                        </a:rPr>
                        <a:t>Homens</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370364">
                <a:tc>
                  <a:txBody>
                    <a:bodyPr/>
                    <a:lstStyle/>
                    <a:p>
                      <a:pPr algn="r"/>
                      <a:r>
                        <a:rPr lang="pt-BR" sz="1400" b="0" dirty="0">
                          <a:solidFill>
                            <a:srgbClr val="7C7C7C"/>
                          </a:solidFill>
                          <a:latin typeface="Ebrima" panose="02000000000000000000" pitchFamily="2" charset="0"/>
                          <a:ea typeface="Ebrima" panose="02000000000000000000" pitchFamily="2" charset="0"/>
                          <a:cs typeface="Ebrima" panose="02000000000000000000" pitchFamily="2" charset="0"/>
                        </a:rPr>
                        <a:t>Mulheres</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
        <p:nvSpPr>
          <p:cNvPr id="39" name="Retângulo 38"/>
          <p:cNvSpPr/>
          <p:nvPr/>
        </p:nvSpPr>
        <p:spPr>
          <a:xfrm>
            <a:off x="10151623" y="1322685"/>
            <a:ext cx="47160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Base</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graphicFrame>
        <p:nvGraphicFramePr>
          <p:cNvPr id="40" name="Tabela 39"/>
          <p:cNvGraphicFramePr>
            <a:graphicFrameLocks noGrp="1"/>
          </p:cNvGraphicFramePr>
          <p:nvPr>
            <p:extLst>
              <p:ext uri="{D42A27DB-BD31-4B8C-83A1-F6EECF244321}">
                <p14:modId xmlns:p14="http://schemas.microsoft.com/office/powerpoint/2010/main" val="2998573496"/>
              </p:ext>
            </p:extLst>
          </p:nvPr>
        </p:nvGraphicFramePr>
        <p:xfrm>
          <a:off x="9984895" y="1553517"/>
          <a:ext cx="805061" cy="4145673"/>
        </p:xfrm>
        <a:graphic>
          <a:graphicData uri="http://schemas.openxmlformats.org/drawingml/2006/table">
            <a:tbl>
              <a:tblPr firstRow="1" bandRow="1">
                <a:tableStyleId>{5C22544A-7EE6-4342-B048-85BDC9FD1C3A}</a:tableStyleId>
              </a:tblPr>
              <a:tblGrid>
                <a:gridCol w="805061">
                  <a:extLst>
                    <a:ext uri="{9D8B030D-6E8A-4147-A177-3AD203B41FA5}">
                      <a16:colId xmlns:a16="http://schemas.microsoft.com/office/drawing/2014/main" xmlns="" val="20000"/>
                    </a:ext>
                  </a:extLst>
                </a:gridCol>
              </a:tblGrid>
              <a:tr h="1381891">
                <a:tc>
                  <a:txBody>
                    <a:bodyPr/>
                    <a:lstStyle/>
                    <a:p>
                      <a:pPr algn="ct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N=5.832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1381891">
                <a:tc>
                  <a:txBody>
                    <a:bodyPr/>
                    <a:lstStyle/>
                    <a:p>
                      <a:pPr algn="ct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N=2.775</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1381891">
                <a:tc>
                  <a:txBody>
                    <a:bodyPr/>
                    <a:lstStyle/>
                    <a:p>
                      <a:pPr algn="ct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N=2.989</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bl>
          </a:graphicData>
        </a:graphic>
      </p:graphicFrame>
    </p:spTree>
    <p:extLst>
      <p:ext uri="{BB962C8B-B14F-4D97-AF65-F5344CB8AC3E}">
        <p14:creationId xmlns:p14="http://schemas.microsoft.com/office/powerpoint/2010/main" val="337813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2" name="Gráfico 81">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319795188"/>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(N=1.190)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(N=962)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P14a. (MOSTRAR CARTÃO 14)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Onde você busca informações para decidir qual é o melhor produto financeiro em que se deve aplicar seu dinheiro? Considere apenas o principal, o que você mais confia.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94482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a:t>
            </a:r>
            <a:r>
              <a:rPr lang="pt-BR" sz="1000" dirty="0">
                <a:latin typeface="Segoe UI Light" panose="020B0502040204020203" pitchFamily="34" charset="0"/>
                <a:ea typeface="Ebrima" panose="02000000000000000000" pitchFamily="2" charset="0"/>
                <a:cs typeface="Segoe UI Light" panose="020B0502040204020203" pitchFamily="34" charset="0"/>
              </a:rPr>
              <a:t>Erro: ±2p.p. (Investidores)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3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MEIOS UTILIZADOS PARA DECIDIR O MELHOR PRODUTO</a:t>
            </a:r>
          </a:p>
        </p:txBody>
      </p:sp>
      <p:sp>
        <p:nvSpPr>
          <p:cNvPr id="15" name="Arredondar Retângulo em um Canto Diagonal 14"/>
          <p:cNvSpPr/>
          <p:nvPr/>
        </p:nvSpPr>
        <p:spPr>
          <a:xfrm>
            <a:off x="4759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7" name="CaixaDeTexto 16">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decidir onde investir,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dão prioridade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falar com o gerente de forma presencial</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mas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investidoras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maior percentual (+6pp), o que acontece também com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amigos/parentes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(+7pp).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investidoras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 destacam acompanhando meios especializados à distância, sejam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sites de notícias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(+5pp),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influenciadores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(+3pp) ou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portais que tratam do tema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(+2pp).</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1227802" y="3190384"/>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2536518" y="340382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4715948" y="3638214"/>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5992335" y="376901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7269760" y="385277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9816445" y="385277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11443048" y="371047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2427464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5" name="Gráfico 4">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552911745"/>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27" name="Retângulo 2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56" name="Retângulo 55">
            <a:extLst>
              <a:ext uri="{FF2B5EF4-FFF2-40B4-BE49-F238E27FC236}">
                <a16:creationId xmlns:a16="http://schemas.microsoft.com/office/drawing/2014/main" xmlns="" id="{BF572AC3-6873-DDC4-6068-515E747ADD57}"/>
              </a:ext>
            </a:extLst>
          </p:cNvPr>
          <p:cNvSpPr/>
          <p:nvPr/>
        </p:nvSpPr>
        <p:spPr>
          <a:xfrm>
            <a:off x="1204084" y="5609298"/>
            <a:ext cx="4264309" cy="246221"/>
          </a:xfrm>
          <a:prstGeom prst="rect">
            <a:avLst/>
          </a:prstGeom>
        </p:spPr>
        <p:txBody>
          <a:bodyPr wrap="none" anchor="ctr">
            <a:spAutoFit/>
          </a:bodyPr>
          <a:lstStyle/>
          <a:p>
            <a:r>
              <a:rPr lang="pt-BR" sz="1000" b="1" spc="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2,4 canais de informação (2025)</a:t>
            </a:r>
          </a:p>
        </p:txBody>
      </p:sp>
      <p:sp>
        <p:nvSpPr>
          <p:cNvPr id="41" name="Retângulo 40"/>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que buscam informações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(N=2.003)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(N=1.115)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(N=872)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P52a. (ENTREVISTADOS QUE BUSCAM INFORMAÇÕES - P14≠96) (MOSTRAR CARTÃO 52)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desses canais você usa para se informar sobre investimentos? Mais algum?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MÚLTIPLA)</a:t>
            </a:r>
          </a:p>
        </p:txBody>
      </p:sp>
      <p:sp>
        <p:nvSpPr>
          <p:cNvPr id="11" name="CaixaDeTexto 2">
            <a:extLst>
              <a:ext uri="{FF2B5EF4-FFF2-40B4-BE49-F238E27FC236}">
                <a16:creationId xmlns:a16="http://schemas.microsoft.com/office/drawing/2014/main" xmlns="" id="{AF4AE32E-BDCC-DAA4-F144-9A7A17F9142B}"/>
              </a:ext>
            </a:extLst>
          </p:cNvPr>
          <p:cNvSpPr txBox="1"/>
          <p:nvPr/>
        </p:nvSpPr>
        <p:spPr>
          <a:xfrm>
            <a:off x="608372" y="559309"/>
            <a:ext cx="88690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a:t>
            </a:r>
            <a:r>
              <a:rPr lang="pt-BR" sz="1000" dirty="0">
                <a:latin typeface="Segoe UI Light" panose="020B0502040204020203" pitchFamily="34" charset="0"/>
                <a:ea typeface="Ebrima" panose="02000000000000000000" pitchFamily="2" charset="0"/>
                <a:cs typeface="Segoe UI Light" panose="020B0502040204020203" pitchFamily="34" charset="0"/>
              </a:rPr>
              <a:t>±2p.p. (Investidores que buscam informações)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que buscam informações -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3" name="Arredondar Retângulo em um Canto Diagonal 12"/>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4" name="Arredondar Retângulo em um Canto Diagonal 13"/>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CANAIS QUE BUSCA INFORMAÇÕES SOBRE INVESTIMENTOS</a:t>
            </a:r>
          </a:p>
        </p:txBody>
      </p:sp>
      <p:sp>
        <p:nvSpPr>
          <p:cNvPr id="23" name="CaixaDeTexto 22">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 investidores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costumam utilizar mais canais para procurar investimentos do que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 investidoras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(+7pp), em especial o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Youtube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(+12pp),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podcasts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(+5pp), o recém-incluído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assistente de IA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(11%) e, com menor uso, perfis no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Telegram</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(+5pp) e a rede social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X</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(3%).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 destacam apenas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televisão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(+4pp).</a:t>
            </a:r>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582557" y="251582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6" name="Retângulo 25">
            <a:extLst>
              <a:ext uri="{FF2B5EF4-FFF2-40B4-BE49-F238E27FC236}">
                <a16:creationId xmlns:a16="http://schemas.microsoft.com/office/drawing/2014/main" xmlns="" id="{BF572AC3-6873-DDC4-6068-515E747ADD57}"/>
              </a:ext>
            </a:extLst>
          </p:cNvPr>
          <p:cNvSpPr/>
          <p:nvPr/>
        </p:nvSpPr>
        <p:spPr>
          <a:xfrm>
            <a:off x="6329649" y="5609298"/>
            <a:ext cx="4264309" cy="246221"/>
          </a:xfrm>
          <a:prstGeom prst="rect">
            <a:avLst/>
          </a:prstGeom>
        </p:spPr>
        <p:txBody>
          <a:bodyPr wrap="none" anchor="ctr">
            <a:spAutoFit/>
          </a:bodyPr>
          <a:lstStyle/>
          <a:p>
            <a:r>
              <a:rPr lang="pt-BR" sz="1000" b="1" spc="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2,3 canais de informação (2025)</a:t>
            </a:r>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2106557" y="293903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9" name="CaixaDeTexto 28">
            <a:extLst>
              <a:ext uri="{FF2B5EF4-FFF2-40B4-BE49-F238E27FC236}">
                <a16:creationId xmlns:a16="http://schemas.microsoft.com/office/drawing/2014/main" xmlns="" id="{FC8CA9B4-5975-33A9-A3A7-6C6600C51768}"/>
              </a:ext>
            </a:extLst>
          </p:cNvPr>
          <p:cNvSpPr txBox="1"/>
          <p:nvPr/>
        </p:nvSpPr>
        <p:spPr>
          <a:xfrm>
            <a:off x="5284659" y="3176584"/>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5958930" y="322540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9973467" y="3356214"/>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3" name="CaixaDeTexto 32">
            <a:extLst>
              <a:ext uri="{FF2B5EF4-FFF2-40B4-BE49-F238E27FC236}">
                <a16:creationId xmlns:a16="http://schemas.microsoft.com/office/drawing/2014/main" xmlns="" id="{FC8CA9B4-5975-33A9-A3A7-6C6600C51768}"/>
              </a:ext>
            </a:extLst>
          </p:cNvPr>
          <p:cNvSpPr txBox="1"/>
          <p:nvPr/>
        </p:nvSpPr>
        <p:spPr>
          <a:xfrm>
            <a:off x="10641408" y="3438194"/>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1522075" y="314762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1524789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ela 4">
            <a:extLst>
              <a:ext uri="{FF2B5EF4-FFF2-40B4-BE49-F238E27FC236}">
                <a16:creationId xmlns:a16="http://schemas.microsoft.com/office/drawing/2014/main" xmlns="" id="{6129A322-7602-DDF3-BC53-BA26B4D6EE84}"/>
              </a:ext>
            </a:extLst>
          </p:cNvPr>
          <p:cNvGraphicFramePr>
            <a:graphicFrameLocks noGrp="1"/>
          </p:cNvGraphicFramePr>
          <p:nvPr>
            <p:extLst>
              <p:ext uri="{D42A27DB-BD31-4B8C-83A1-F6EECF244321}">
                <p14:modId xmlns:p14="http://schemas.microsoft.com/office/powerpoint/2010/main" val="3601183409"/>
              </p:ext>
            </p:extLst>
          </p:nvPr>
        </p:nvGraphicFramePr>
        <p:xfrm>
          <a:off x="93133" y="1277218"/>
          <a:ext cx="11963400" cy="3973846"/>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3987800">
                  <a:extLst>
                    <a:ext uri="{9D8B030D-6E8A-4147-A177-3AD203B41FA5}">
                      <a16:colId xmlns:a16="http://schemas.microsoft.com/office/drawing/2014/main" xmlns="" val="3768450208"/>
                    </a:ext>
                  </a:extLst>
                </a:gridCol>
                <a:gridCol w="3987800">
                  <a:extLst>
                    <a:ext uri="{9D8B030D-6E8A-4147-A177-3AD203B41FA5}">
                      <a16:colId xmlns:a16="http://schemas.microsoft.com/office/drawing/2014/main" xmlns="" val="1865349273"/>
                    </a:ext>
                  </a:extLst>
                </a:gridCol>
              </a:tblGrid>
              <a:tr h="3973846">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ORIENTAÇÃO SEXUAL</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SE CONSIDERA UMA PESSOA TRANSGÊNERO, TRANSSEXUAL,</a:t>
                      </a:r>
                    </a:p>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NÃO BINÁRIA OU TRAVESTI? (2025)</a:t>
                      </a: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SE CONSIDERA UMA PESSOA TRANS?</a:t>
                      </a:r>
                    </a:p>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(EVOLUTIVO)</a:t>
                      </a:r>
                    </a:p>
                    <a:p>
                      <a:pPr algn="ct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6" name="Gráfico 5">
            <a:extLst>
              <a:ext uri="{FF2B5EF4-FFF2-40B4-BE49-F238E27FC236}">
                <a16:creationId xmlns:a16="http://schemas.microsoft.com/office/drawing/2014/main" xmlns="" id="{28F715E1-E4AA-9026-DE07-22D3833F0CAF}"/>
              </a:ext>
            </a:extLst>
          </p:cNvPr>
          <p:cNvGraphicFramePr/>
          <p:nvPr>
            <p:extLst>
              <p:ext uri="{D42A27DB-BD31-4B8C-83A1-F6EECF244321}">
                <p14:modId xmlns:p14="http://schemas.microsoft.com/office/powerpoint/2010/main" val="3848047292"/>
              </p:ext>
            </p:extLst>
          </p:nvPr>
        </p:nvGraphicFramePr>
        <p:xfrm>
          <a:off x="228600" y="1452662"/>
          <a:ext cx="3848100" cy="464032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Gráfico 9">
            <a:extLst>
              <a:ext uri="{FF2B5EF4-FFF2-40B4-BE49-F238E27FC236}">
                <a16:creationId xmlns:a16="http://schemas.microsoft.com/office/drawing/2014/main" xmlns="" id="{1451D039-D95B-76C7-1F49-08A596B2B66A}"/>
              </a:ext>
            </a:extLst>
          </p:cNvPr>
          <p:cNvGraphicFramePr/>
          <p:nvPr>
            <p:extLst>
              <p:ext uri="{D42A27DB-BD31-4B8C-83A1-F6EECF244321}">
                <p14:modId xmlns:p14="http://schemas.microsoft.com/office/powerpoint/2010/main" val="3585175508"/>
              </p:ext>
            </p:extLst>
          </p:nvPr>
        </p:nvGraphicFramePr>
        <p:xfrm>
          <a:off x="4212166" y="2112051"/>
          <a:ext cx="3801533" cy="3139013"/>
        </p:xfrm>
        <a:graphic>
          <a:graphicData uri="http://schemas.openxmlformats.org/drawingml/2006/chart">
            <c:chart xmlns:c="http://schemas.openxmlformats.org/drawingml/2006/chart" xmlns:r="http://schemas.openxmlformats.org/officeDocument/2006/relationships" r:id="rId3"/>
          </a:graphicData>
        </a:graphic>
      </p:graphicFrame>
      <p:sp>
        <p:nvSpPr>
          <p:cNvPr id="11" name="CaixaDeTexto 10">
            <a:extLst>
              <a:ext uri="{FF2B5EF4-FFF2-40B4-BE49-F238E27FC236}">
                <a16:creationId xmlns:a16="http://schemas.microsoft.com/office/drawing/2014/main" xmlns="" id="{F0D7697C-8203-7821-BDDD-1F1178772EFC}"/>
              </a:ext>
            </a:extLst>
          </p:cNvPr>
          <p:cNvSpPr txBox="1"/>
          <p:nvPr/>
        </p:nvSpPr>
        <p:spPr>
          <a:xfrm>
            <a:off x="5718432" y="3926309"/>
            <a:ext cx="788999" cy="584775"/>
          </a:xfrm>
          <a:prstGeom prst="rect">
            <a:avLst/>
          </a:prstGeom>
          <a:noFill/>
        </p:spPr>
        <p:txBody>
          <a:bodyPr wrap="none" anchor="ctr">
            <a:spAutoFit/>
          </a:bodyPr>
          <a:lstStyle/>
          <a:p>
            <a:pPr algn="ctr"/>
            <a:r>
              <a:rPr kumimoji="0" lang="pt-BR" sz="3200" b="1" i="0" u="none" strike="noStrike" kern="1200" cap="none" spc="0" normalizeH="0" baseline="0" noProof="0" dirty="0">
                <a:ln>
                  <a:noFill/>
                </a:ln>
                <a:solidFill>
                  <a:srgbClr val="0099CC"/>
                </a:solidFill>
                <a:effectLst/>
                <a:uLnTx/>
                <a:uFillTx/>
                <a:latin typeface="Ebrima" panose="02000000000000000000" pitchFamily="2" charset="0"/>
                <a:ea typeface="Ebrima" panose="02000000000000000000" pitchFamily="2" charset="0"/>
                <a:cs typeface="Ebrima" panose="02000000000000000000" pitchFamily="2" charset="0"/>
              </a:rPr>
              <a:t>93</a:t>
            </a:r>
            <a:r>
              <a:rPr kumimoji="0" lang="pt-BR" sz="1200" b="1" i="0" u="none" strike="noStrike" kern="1200" cap="none" spc="0" normalizeH="0" baseline="0" noProof="0" dirty="0">
                <a:ln>
                  <a:noFill/>
                </a:ln>
                <a:solidFill>
                  <a:srgbClr val="0099CC"/>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99CC"/>
              </a:solidFill>
            </a:endParaRPr>
          </a:p>
        </p:txBody>
      </p:sp>
      <p:sp>
        <p:nvSpPr>
          <p:cNvPr id="12" name="CaixaDeTexto 11">
            <a:extLst>
              <a:ext uri="{FF2B5EF4-FFF2-40B4-BE49-F238E27FC236}">
                <a16:creationId xmlns:a16="http://schemas.microsoft.com/office/drawing/2014/main" xmlns="" id="{758B86D1-4385-1EDD-2CD9-09D8CD57FE74}"/>
              </a:ext>
            </a:extLst>
          </p:cNvPr>
          <p:cNvSpPr txBox="1"/>
          <p:nvPr/>
        </p:nvSpPr>
        <p:spPr>
          <a:xfrm>
            <a:off x="6179153" y="2116559"/>
            <a:ext cx="553357" cy="584775"/>
          </a:xfrm>
          <a:prstGeom prst="rect">
            <a:avLst/>
          </a:prstGeom>
          <a:noFill/>
        </p:spPr>
        <p:txBody>
          <a:bodyPr wrap="none" anchor="ctr">
            <a:spAutoFit/>
          </a:bodyPr>
          <a:lstStyle/>
          <a:p>
            <a:pPr algn="ctr"/>
            <a:r>
              <a:rPr kumimoji="0" lang="pt-BR" sz="3200" b="1" i="0" u="none" strike="noStrike" kern="1200" cap="none" spc="0" normalizeH="0" baseline="0" noProof="0" dirty="0">
                <a:ln>
                  <a:noFill/>
                </a:ln>
                <a:solidFill>
                  <a:srgbClr val="9999FF"/>
                </a:solidFill>
                <a:effectLst/>
                <a:uLnTx/>
                <a:uFillTx/>
                <a:latin typeface="Ebrima" panose="02000000000000000000" pitchFamily="2" charset="0"/>
                <a:ea typeface="Ebrima" panose="02000000000000000000" pitchFamily="2" charset="0"/>
                <a:cs typeface="Ebrima" panose="02000000000000000000" pitchFamily="2" charset="0"/>
              </a:rPr>
              <a:t>2</a:t>
            </a:r>
            <a:r>
              <a:rPr kumimoji="0" lang="pt-BR" sz="1200" b="1" i="0" u="none" strike="noStrike" kern="1200" cap="none" spc="0" normalizeH="0" baseline="0" noProof="0" dirty="0">
                <a:ln>
                  <a:noFill/>
                </a:ln>
                <a:solidFill>
                  <a:srgbClr val="9999FF"/>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9999FF"/>
              </a:solidFill>
            </a:endParaRPr>
          </a:p>
        </p:txBody>
      </p:sp>
      <p:sp>
        <p:nvSpPr>
          <p:cNvPr id="13" name="CaixaDeTexto 12">
            <a:extLst>
              <a:ext uri="{FF2B5EF4-FFF2-40B4-BE49-F238E27FC236}">
                <a16:creationId xmlns:a16="http://schemas.microsoft.com/office/drawing/2014/main" xmlns="" id="{60D19FAC-3310-FDF5-6AA5-746A432337F3}"/>
              </a:ext>
            </a:extLst>
          </p:cNvPr>
          <p:cNvSpPr txBox="1"/>
          <p:nvPr/>
        </p:nvSpPr>
        <p:spPr>
          <a:xfrm>
            <a:off x="5222225" y="2103411"/>
            <a:ext cx="553357" cy="584775"/>
          </a:xfrm>
          <a:prstGeom prst="rect">
            <a:avLst/>
          </a:prstGeom>
          <a:noFill/>
        </p:spPr>
        <p:txBody>
          <a:bodyPr wrap="none" anchor="ctr">
            <a:spAutoFit/>
          </a:bodyPr>
          <a:lstStyle/>
          <a:p>
            <a:pPr algn="ctr"/>
            <a:r>
              <a:rPr kumimoji="0" lang="pt-BR" sz="32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5</a:t>
            </a:r>
            <a:r>
              <a:rPr kumimoji="0" lang="pt-BR" sz="12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E7537"/>
              </a:solidFill>
            </a:endParaRPr>
          </a:p>
        </p:txBody>
      </p:sp>
      <p:graphicFrame>
        <p:nvGraphicFramePr>
          <p:cNvPr id="14" name="Gráfico 13">
            <a:extLst>
              <a:ext uri="{FF2B5EF4-FFF2-40B4-BE49-F238E27FC236}">
                <a16:creationId xmlns:a16="http://schemas.microsoft.com/office/drawing/2014/main" xmlns="" id="{5D2EB941-3390-E8A5-5702-B78DD5E25885}"/>
              </a:ext>
            </a:extLst>
          </p:cNvPr>
          <p:cNvGraphicFramePr/>
          <p:nvPr>
            <p:extLst>
              <p:ext uri="{D42A27DB-BD31-4B8C-83A1-F6EECF244321}">
                <p14:modId xmlns:p14="http://schemas.microsoft.com/office/powerpoint/2010/main" val="1171959642"/>
              </p:ext>
            </p:extLst>
          </p:nvPr>
        </p:nvGraphicFramePr>
        <p:xfrm>
          <a:off x="8143876" y="2332674"/>
          <a:ext cx="3912657" cy="2607626"/>
        </p:xfrm>
        <a:graphic>
          <a:graphicData uri="http://schemas.openxmlformats.org/drawingml/2006/chart">
            <c:chart xmlns:c="http://schemas.openxmlformats.org/drawingml/2006/chart" xmlns:r="http://schemas.openxmlformats.org/officeDocument/2006/relationships" r:id="rId4"/>
          </a:graphicData>
        </a:graphic>
      </p:graphicFrame>
      <p:sp>
        <p:nvSpPr>
          <p:cNvPr id="15" name="Forma Livre: Forma 14">
            <a:extLst>
              <a:ext uri="{FF2B5EF4-FFF2-40B4-BE49-F238E27FC236}">
                <a16:creationId xmlns:a16="http://schemas.microsoft.com/office/drawing/2014/main" xmlns="" id="{8EB04BDE-B8CA-5B13-0B52-4CE0A5CF98B2}"/>
              </a:ext>
            </a:extLst>
          </p:cNvPr>
          <p:cNvSpPr/>
          <p:nvPr/>
        </p:nvSpPr>
        <p:spPr>
          <a:xfrm rot="10800000" flipH="1">
            <a:off x="7402126" y="3061755"/>
            <a:ext cx="741750" cy="643212"/>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solidFill>
            <a:schemeClr val="bg1">
              <a:lumMod val="85000"/>
              <a:alpha val="6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3" name="Retângulo 3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22" name="Retângulo 21"/>
          <p:cNvSpPr/>
          <p:nvPr/>
        </p:nvSpPr>
        <p:spPr>
          <a:xfrm>
            <a:off x="914400" y="6492699"/>
            <a:ext cx="6096000" cy="3693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Bases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3715105" y="205497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2281797" y="3926309"/>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2281797" y="4528802"/>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9804929" y="22018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946501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3" name="Gráfico 22">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343598125"/>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28" name="Retângulo 27"/>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(N=1.190)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(N=962)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P38a. (MOSTRAR CARTÃO 38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é o meio que você mais utiliza para a realização das suas aplicações financeiras?</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606801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a:t>
            </a:r>
            <a:r>
              <a:rPr lang="pt-BR" sz="1000" dirty="0">
                <a:latin typeface="Segoe UI Light" panose="020B0502040204020203" pitchFamily="34" charset="0"/>
                <a:ea typeface="Ebrima" panose="02000000000000000000" pitchFamily="2" charset="0"/>
                <a:cs typeface="Segoe UI Light" panose="020B0502040204020203" pitchFamily="34" charset="0"/>
              </a:rPr>
              <a:t>Erro: ±2p.p. (Investidores)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 Homens e Mulheres)</a:t>
            </a:r>
            <a:endParaRPr lang="pt-BR" sz="100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8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MEIOS UTILIZADOS PARA FAZER UMA APLICAÇÃO FINANCEIRA</a:t>
            </a:r>
          </a:p>
        </p:txBody>
      </p:sp>
      <p:sp>
        <p:nvSpPr>
          <p:cNvPr id="14" name="Arredondar Retângulo em um Canto Diagonal 13"/>
          <p:cNvSpPr/>
          <p:nvPr/>
        </p:nvSpPr>
        <p:spPr>
          <a:xfrm>
            <a:off x="527405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721097" y="281631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3613386" y="322852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6857901" y="422313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8766912" y="422313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7" name="CaixaDeTexto 26">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 destacam ao utilizar 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(+5pp) ou ir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pessoalmente ao </a:t>
            </a:r>
            <a:r>
              <a:rPr lang="pt-BR" sz="1300" b="1" u="sng"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banco</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(+5pp), enquanto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 destacam na utilização do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(+4pp) ou do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site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(+3pp) da </a:t>
            </a:r>
            <a:r>
              <a:rPr lang="pt-BR" sz="1300" b="1" u="sng"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corretora de investimentos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Tree>
    <p:extLst>
      <p:ext uri="{BB962C8B-B14F-4D97-AF65-F5344CB8AC3E}">
        <p14:creationId xmlns:p14="http://schemas.microsoft.com/office/powerpoint/2010/main" val="1678730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9" name="Gráfico 38">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38245995"/>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F6BE9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(N=1.190) </a:t>
            </a:r>
            <a:r>
              <a:rPr lang="pt-BR" sz="900" dirty="0">
                <a:solidFill>
                  <a:schemeClr val="accent6">
                    <a:lumMod val="60000"/>
                    <a:lumOff val="40000"/>
                  </a:schemeClr>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(N=962)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 que você espera realizar com o dinheiro das suas aplicações?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71164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Citações até 5% | </a:t>
            </a:r>
            <a:r>
              <a:rPr lang="pt-BR" sz="1000" dirty="0">
                <a:latin typeface="Segoe UI Light" panose="020B0502040204020203" pitchFamily="34" charset="0"/>
                <a:ea typeface="Ebrima" panose="02000000000000000000" pitchFamily="2" charset="0"/>
                <a:cs typeface="Segoe UI Light" panose="020B0502040204020203" pitchFamily="34" charset="0"/>
              </a:rPr>
              <a:t>Erro: ±2p.p. (Investidores)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(Investidores - Homens e Mulheres)</a:t>
            </a:r>
            <a:endParaRPr lang="pt-BR" sz="100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43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DESTINO QUE DARÁ PARA O RETORNO DAS APLICAÇÕES</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407621" y="1313860"/>
            <a:ext cx="11622454"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compra de imóveis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como destino do retorno dos investimentos é a escolha preferida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 investidores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(32%) seguida por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manter o dinheiro aplicado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(20% e 23%, respectivamente).</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Como destaques entre os homens estão o uso desse retorno para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velhice / aposentadoria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(13% contra 8%) e para as mulheres estão usar o dinheiro em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alguma viagem</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(13% contra 7%) e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educação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(6% contra 4%). </a:t>
            </a:r>
          </a:p>
        </p:txBody>
      </p:sp>
      <p:sp>
        <p:nvSpPr>
          <p:cNvPr id="15" name="Retângulo 14">
            <a:extLst>
              <a:ext uri="{FF2B5EF4-FFF2-40B4-BE49-F238E27FC236}">
                <a16:creationId xmlns:a16="http://schemas.microsoft.com/office/drawing/2014/main" xmlns="" id="{BF572AC3-6873-DDC4-6068-515E747ADD57}"/>
              </a:ext>
            </a:extLst>
          </p:cNvPr>
          <p:cNvSpPr/>
          <p:nvPr/>
        </p:nvSpPr>
        <p:spPr>
          <a:xfrm>
            <a:off x="1766059" y="5609298"/>
            <a:ext cx="3337773" cy="246221"/>
          </a:xfrm>
          <a:prstGeom prst="rect">
            <a:avLst/>
          </a:prstGeom>
        </p:spPr>
        <p:txBody>
          <a:bodyPr wrap="none" anchor="ctr">
            <a:spAutoFit/>
          </a:bodyPr>
          <a:lstStyle/>
          <a:p>
            <a:r>
              <a:rPr lang="pt-BR" sz="1000" b="1" spc="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1,2 destinos (2025)</a:t>
            </a:r>
          </a:p>
        </p:txBody>
      </p:sp>
      <p:sp>
        <p:nvSpPr>
          <p:cNvPr id="20" name="Retângulo 19">
            <a:extLst>
              <a:ext uri="{FF2B5EF4-FFF2-40B4-BE49-F238E27FC236}">
                <a16:creationId xmlns:a16="http://schemas.microsoft.com/office/drawing/2014/main" xmlns="" id="{BF572AC3-6873-DDC4-6068-515E747ADD57}"/>
              </a:ext>
            </a:extLst>
          </p:cNvPr>
          <p:cNvSpPr/>
          <p:nvPr/>
        </p:nvSpPr>
        <p:spPr>
          <a:xfrm>
            <a:off x="6643974" y="5609298"/>
            <a:ext cx="3337773" cy="246221"/>
          </a:xfrm>
          <a:prstGeom prst="rect">
            <a:avLst/>
          </a:prstGeom>
        </p:spPr>
        <p:txBody>
          <a:bodyPr wrap="none" anchor="ctr">
            <a:spAutoFit/>
          </a:bodyPr>
          <a:lstStyle/>
          <a:p>
            <a:r>
              <a:rPr lang="pt-BR" sz="1000" b="1" spc="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1,3 destinos (2025)</a:t>
            </a:r>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3823170" y="378450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7127844" y="378450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9981747" y="395844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472136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CaixaDeTexto 16">
            <a:extLst>
              <a:ext uri="{FF2B5EF4-FFF2-40B4-BE49-F238E27FC236}">
                <a16:creationId xmlns:a16="http://schemas.microsoft.com/office/drawing/2014/main" xmlns="" id="{0AEF4F2C-7371-EE4C-0E1D-E879D94994A4}"/>
              </a:ext>
            </a:extLst>
          </p:cNvPr>
          <p:cNvSpPr txBox="1"/>
          <p:nvPr/>
        </p:nvSpPr>
        <p:spPr>
          <a:xfrm>
            <a:off x="2023179" y="1971509"/>
            <a:ext cx="1180131" cy="923330"/>
          </a:xfrm>
          <a:prstGeom prst="rect">
            <a:avLst/>
          </a:prstGeom>
          <a:noFill/>
        </p:spPr>
        <p:txBody>
          <a:bodyPr wrap="none">
            <a:spAutoFit/>
          </a:bodyPr>
          <a:lstStyle/>
          <a:p>
            <a:pPr algn="r"/>
            <a:r>
              <a:rPr lang="pt-BR" sz="5400" b="1" dirty="0">
                <a:solidFill>
                  <a:srgbClr val="0070C0"/>
                </a:solidFill>
                <a:latin typeface="Ebrima" panose="02000000000000000000" pitchFamily="2" charset="0"/>
                <a:ea typeface="Ebrima" panose="02000000000000000000" pitchFamily="2" charset="0"/>
                <a:cs typeface="Ebrima" panose="02000000000000000000" pitchFamily="2" charset="0"/>
              </a:rPr>
              <a:t>85</a:t>
            </a:r>
            <a:r>
              <a:rPr lang="pt-BR"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0070C0"/>
              </a:solidFill>
            </a:endParaRPr>
          </a:p>
        </p:txBody>
      </p:sp>
      <p:sp>
        <p:nvSpPr>
          <p:cNvPr id="26" name="CaixaDeTexto 25">
            <a:extLst>
              <a:ext uri="{FF2B5EF4-FFF2-40B4-BE49-F238E27FC236}">
                <a16:creationId xmlns:a16="http://schemas.microsoft.com/office/drawing/2014/main" xmlns="" id="{52A02019-3246-7456-69CA-8E5C34E63DB0}"/>
              </a:ext>
            </a:extLst>
          </p:cNvPr>
          <p:cNvSpPr txBox="1"/>
          <p:nvPr/>
        </p:nvSpPr>
        <p:spPr>
          <a:xfrm>
            <a:off x="3140177" y="2088755"/>
            <a:ext cx="1521888" cy="707886"/>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30" name="CaixaDeTexto 29">
            <a:extLst>
              <a:ext uri="{FF2B5EF4-FFF2-40B4-BE49-F238E27FC236}">
                <a16:creationId xmlns:a16="http://schemas.microsoft.com/office/drawing/2014/main" xmlns="" id="{B6459A58-CA68-D1D0-B2D6-E6E3FCC406FE}"/>
              </a:ext>
            </a:extLst>
          </p:cNvPr>
          <p:cNvSpPr txBox="1"/>
          <p:nvPr/>
        </p:nvSpPr>
        <p:spPr>
          <a:xfrm>
            <a:off x="1567143"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143,6 milhões</a:t>
            </a:r>
            <a:r>
              <a:rPr lang="pt-BR" sz="800" i="1" spc="100" dirty="0">
                <a:solidFill>
                  <a:prstClr val="black"/>
                </a:solidFill>
                <a:latin typeface="Calibri Light"/>
                <a:ea typeface="ＭＳ Ｐゴシック" charset="-128"/>
              </a:rPr>
              <a:t> de brasileiros.</a:t>
            </a:r>
          </a:p>
        </p:txBody>
      </p:sp>
      <p:sp>
        <p:nvSpPr>
          <p:cNvPr id="57" name="Retângulo 5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36" name="Retângulo 3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(N=4.893)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(N=2.326)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(N=2.517)</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Agora pensando na sua aposentadoria, você _______________?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AS FRASES - MOSTRAR CARTÃO 28) (ESTIMULADA E ÚNICA)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Sem considerar suas contribuições para o INSS</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670682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(Não aposentados)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(Não aposentados - Homens e Mulheres)</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26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RESERVA PARA APOSENTADORIA</a:t>
            </a:r>
          </a:p>
        </p:txBody>
      </p:sp>
      <p:graphicFrame>
        <p:nvGraphicFramePr>
          <p:cNvPr id="33" name="Gráfico 32">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264103461"/>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46" name="CaixaDeTexto 45">
            <a:extLst>
              <a:ext uri="{FF2B5EF4-FFF2-40B4-BE49-F238E27FC236}">
                <a16:creationId xmlns:a16="http://schemas.microsoft.com/office/drawing/2014/main" xmlns="" id="{3DC347D2-1A0A-E134-2EEF-0F8648C3680A}"/>
              </a:ext>
            </a:extLst>
          </p:cNvPr>
          <p:cNvSpPr txBox="1"/>
          <p:nvPr/>
        </p:nvSpPr>
        <p:spPr>
          <a:xfrm>
            <a:off x="407621" y="1037132"/>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Menos de dois em cada dez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aposentados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(16%) já começaram uma reserva para a aposentadoria, sendo que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 planejam mais antecipadamente do que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(21% contra 12%). Entre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no entanto, há um percentual maior que o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que declararam em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desejar montar uma reserva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(30% contra 24%).</a:t>
            </a:r>
          </a:p>
        </p:txBody>
      </p:sp>
      <p:sp>
        <p:nvSpPr>
          <p:cNvPr id="47" name="CaixaDeTexto 46">
            <a:extLst>
              <a:ext uri="{FF2B5EF4-FFF2-40B4-BE49-F238E27FC236}">
                <a16:creationId xmlns:a16="http://schemas.microsoft.com/office/drawing/2014/main" xmlns="" id="{0AEF4F2C-7371-EE4C-0E1D-E879D94994A4}"/>
              </a:ext>
            </a:extLst>
          </p:cNvPr>
          <p:cNvSpPr txBox="1"/>
          <p:nvPr/>
        </p:nvSpPr>
        <p:spPr>
          <a:xfrm>
            <a:off x="5235675" y="1971509"/>
            <a:ext cx="1180131" cy="923330"/>
          </a:xfrm>
          <a:prstGeom prst="rect">
            <a:avLst/>
          </a:prstGeom>
          <a:noFill/>
        </p:spPr>
        <p:txBody>
          <a:bodyPr wrap="none">
            <a:spAutoFit/>
          </a:bodyPr>
          <a:lstStyle/>
          <a:p>
            <a:pPr algn="r"/>
            <a:r>
              <a:rPr lang="pt-BR" sz="5400" b="1" dirty="0">
                <a:solidFill>
                  <a:srgbClr val="ED7D31"/>
                </a:solidFill>
                <a:latin typeface="Ebrima" panose="02000000000000000000" pitchFamily="2" charset="0"/>
                <a:ea typeface="Ebrima" panose="02000000000000000000" pitchFamily="2" charset="0"/>
                <a:cs typeface="Ebrima" panose="02000000000000000000" pitchFamily="2" charset="0"/>
              </a:rPr>
              <a:t>86</a:t>
            </a:r>
            <a:r>
              <a:rPr lang="pt-BR" b="1" dirty="0">
                <a:solidFill>
                  <a:srgbClr val="ED7D31"/>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ED7D31"/>
              </a:solidFill>
            </a:endParaRPr>
          </a:p>
        </p:txBody>
      </p:sp>
      <p:sp>
        <p:nvSpPr>
          <p:cNvPr id="48" name="CaixaDeTexto 47">
            <a:extLst>
              <a:ext uri="{FF2B5EF4-FFF2-40B4-BE49-F238E27FC236}">
                <a16:creationId xmlns:a16="http://schemas.microsoft.com/office/drawing/2014/main" xmlns="" id="{52A02019-3246-7456-69CA-8E5C34E63DB0}"/>
              </a:ext>
            </a:extLst>
          </p:cNvPr>
          <p:cNvSpPr txBox="1"/>
          <p:nvPr/>
        </p:nvSpPr>
        <p:spPr>
          <a:xfrm>
            <a:off x="6352673" y="2165699"/>
            <a:ext cx="1521888"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HOMENS NÃO SÃO APOSENTADOS</a:t>
            </a:r>
          </a:p>
        </p:txBody>
      </p:sp>
      <p:sp>
        <p:nvSpPr>
          <p:cNvPr id="49" name="CaixaDeTexto 48">
            <a:extLst>
              <a:ext uri="{FF2B5EF4-FFF2-40B4-BE49-F238E27FC236}">
                <a16:creationId xmlns:a16="http://schemas.microsoft.com/office/drawing/2014/main" xmlns="" id="{B6459A58-CA68-D1D0-B2D6-E6E3FCC406FE}"/>
              </a:ext>
            </a:extLst>
          </p:cNvPr>
          <p:cNvSpPr txBox="1"/>
          <p:nvPr/>
        </p:nvSpPr>
        <p:spPr>
          <a:xfrm>
            <a:off x="4779639"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69,3 milhões</a:t>
            </a:r>
            <a:r>
              <a:rPr lang="pt-BR" sz="800" i="1" spc="100" dirty="0">
                <a:solidFill>
                  <a:prstClr val="black"/>
                </a:solidFill>
                <a:latin typeface="Calibri Light"/>
                <a:ea typeface="ＭＳ Ｐゴシック" charset="-128"/>
              </a:rPr>
              <a:t> de brasileiros.</a:t>
            </a:r>
          </a:p>
        </p:txBody>
      </p:sp>
      <p:sp>
        <p:nvSpPr>
          <p:cNvPr id="50" name="CaixaDeTexto 49">
            <a:extLst>
              <a:ext uri="{FF2B5EF4-FFF2-40B4-BE49-F238E27FC236}">
                <a16:creationId xmlns:a16="http://schemas.microsoft.com/office/drawing/2014/main" xmlns="" id="{0AEF4F2C-7371-EE4C-0E1D-E879D94994A4}"/>
              </a:ext>
            </a:extLst>
          </p:cNvPr>
          <p:cNvSpPr txBox="1"/>
          <p:nvPr/>
        </p:nvSpPr>
        <p:spPr>
          <a:xfrm>
            <a:off x="8572050" y="1971509"/>
            <a:ext cx="1180131" cy="923330"/>
          </a:xfrm>
          <a:prstGeom prst="rect">
            <a:avLst/>
          </a:prstGeom>
          <a:noFill/>
        </p:spPr>
        <p:txBody>
          <a:bodyPr wrap="none">
            <a:spAutoFit/>
          </a:bodyPr>
          <a:lstStyle/>
          <a:p>
            <a:pPr algn="r"/>
            <a:r>
              <a:rPr lang="pt-BR" sz="5400" b="1" dirty="0">
                <a:solidFill>
                  <a:srgbClr val="92D050"/>
                </a:solidFill>
                <a:latin typeface="Ebrima" panose="02000000000000000000" pitchFamily="2" charset="0"/>
                <a:ea typeface="Ebrima" panose="02000000000000000000" pitchFamily="2" charset="0"/>
                <a:cs typeface="Ebrima" panose="02000000000000000000" pitchFamily="2" charset="0"/>
              </a:rPr>
              <a:t>85</a:t>
            </a:r>
            <a:r>
              <a:rPr lang="pt-BR" b="1" dirty="0">
                <a:solidFill>
                  <a:srgbClr val="92D050"/>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92D050"/>
              </a:solidFill>
            </a:endParaRPr>
          </a:p>
        </p:txBody>
      </p:sp>
      <p:sp>
        <p:nvSpPr>
          <p:cNvPr id="51" name="CaixaDeTexto 50">
            <a:extLst>
              <a:ext uri="{FF2B5EF4-FFF2-40B4-BE49-F238E27FC236}">
                <a16:creationId xmlns:a16="http://schemas.microsoft.com/office/drawing/2014/main" xmlns="" id="{52A02019-3246-7456-69CA-8E5C34E63DB0}"/>
              </a:ext>
            </a:extLst>
          </p:cNvPr>
          <p:cNvSpPr txBox="1"/>
          <p:nvPr/>
        </p:nvSpPr>
        <p:spPr>
          <a:xfrm>
            <a:off x="9689048" y="2165699"/>
            <a:ext cx="1521888"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DAS MULHERES NÃO SÃO APOSENTADAS</a:t>
            </a:r>
          </a:p>
        </p:txBody>
      </p:sp>
      <p:sp>
        <p:nvSpPr>
          <p:cNvPr id="52" name="CaixaDeTexto 51">
            <a:extLst>
              <a:ext uri="{FF2B5EF4-FFF2-40B4-BE49-F238E27FC236}">
                <a16:creationId xmlns:a16="http://schemas.microsoft.com/office/drawing/2014/main" xmlns="" id="{B6459A58-CA68-D1D0-B2D6-E6E3FCC406FE}"/>
              </a:ext>
            </a:extLst>
          </p:cNvPr>
          <p:cNvSpPr txBox="1"/>
          <p:nvPr/>
        </p:nvSpPr>
        <p:spPr>
          <a:xfrm>
            <a:off x="8116014"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72,9 milhões</a:t>
            </a:r>
            <a:r>
              <a:rPr lang="pt-BR" sz="800" i="1" spc="100" dirty="0">
                <a:solidFill>
                  <a:prstClr val="black"/>
                </a:solidFill>
                <a:latin typeface="Calibri Light"/>
                <a:ea typeface="ＭＳ Ｐゴシック" charset="-128"/>
              </a:rPr>
              <a:t> de brasileiros.</a:t>
            </a:r>
          </a:p>
        </p:txBody>
      </p:sp>
      <p:sp>
        <p:nvSpPr>
          <p:cNvPr id="54" name="CaixaDeTexto 53">
            <a:extLst>
              <a:ext uri="{FF2B5EF4-FFF2-40B4-BE49-F238E27FC236}">
                <a16:creationId xmlns:a16="http://schemas.microsoft.com/office/drawing/2014/main" xmlns="" id="{FC8CA9B4-5975-33A9-A3A7-6C6600C51768}"/>
              </a:ext>
            </a:extLst>
          </p:cNvPr>
          <p:cNvSpPr txBox="1"/>
          <p:nvPr/>
        </p:nvSpPr>
        <p:spPr>
          <a:xfrm>
            <a:off x="2637308" y="4579643"/>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5" name="CaixaDeTexto 54">
            <a:extLst>
              <a:ext uri="{FF2B5EF4-FFF2-40B4-BE49-F238E27FC236}">
                <a16:creationId xmlns:a16="http://schemas.microsoft.com/office/drawing/2014/main" xmlns="" id="{FC8CA9B4-5975-33A9-A3A7-6C6600C51768}"/>
              </a:ext>
            </a:extLst>
          </p:cNvPr>
          <p:cNvSpPr txBox="1"/>
          <p:nvPr/>
        </p:nvSpPr>
        <p:spPr>
          <a:xfrm>
            <a:off x="6790902" y="3721391"/>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6" name="CaixaDeTexto 55">
            <a:extLst>
              <a:ext uri="{FF2B5EF4-FFF2-40B4-BE49-F238E27FC236}">
                <a16:creationId xmlns:a16="http://schemas.microsoft.com/office/drawing/2014/main" xmlns="" id="{FC8CA9B4-5975-33A9-A3A7-6C6600C51768}"/>
              </a:ext>
            </a:extLst>
          </p:cNvPr>
          <p:cNvSpPr txBox="1"/>
          <p:nvPr/>
        </p:nvSpPr>
        <p:spPr>
          <a:xfrm>
            <a:off x="10130653" y="435412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473129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900913006"/>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17" name="Retângulo 16"/>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0" y="559309"/>
            <a:ext cx="5706705"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 </a:t>
            </a:r>
            <a:r>
              <a:rPr lang="pt-BR" sz="1000" dirty="0">
                <a:latin typeface="Segoe UI Light" panose="020B0502040204020203" pitchFamily="34" charset="0"/>
                <a:ea typeface="Ebrima" panose="02000000000000000000" pitchFamily="2" charset="0"/>
                <a:cs typeface="Segoe UI Light" panose="020B0502040204020203" pitchFamily="34" charset="0"/>
              </a:rPr>
              <a:t>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99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ÍNDICE DE ESTRESSE FINANCEIRO DOS BRASILEIROS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possuem mais alto estresse do que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(+4pp), mas os índices quando somados ao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médio estresse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chegam a patamares similares.</a:t>
            </a:r>
          </a:p>
        </p:txBody>
      </p:sp>
      <p:sp>
        <p:nvSpPr>
          <p:cNvPr id="14" name="Arredondar Retângulo em um Canto Diagonal 13"/>
          <p:cNvSpPr/>
          <p:nvPr/>
        </p:nvSpPr>
        <p:spPr>
          <a:xfrm>
            <a:off x="448674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MUDANÇA EM 2025</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3461722" y="395607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5974818" y="395607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3407361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830375340"/>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19" name="Retângulo 18"/>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Nos últimos seis meses, qual frase melhor descreve a comparação entre a renda total e os gastos na sua casa?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(ESTIMULADA E ÚNICA) </a:t>
            </a:r>
          </a:p>
        </p:txBody>
      </p:sp>
      <p:sp>
        <p:nvSpPr>
          <p:cNvPr id="9" name="CaixaDeTexto 8">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tem maior problemas na relação entre gastos e renda: a proporção de mulheres com gastos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acima da renda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é significativamente maior entre homens, chegando a um gap de 11pp.</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1" y="559309"/>
            <a:ext cx="509710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4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RELAÇÃO ENTRE GASTOS E RENDA EM CASA</a:t>
            </a:r>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3473754" y="412452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9280996" y="438613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2015629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(GÊNERO AUTODECLARADO)					RAIO-X DO INVESTIDOR 2025</a:t>
            </a:r>
          </a:p>
        </p:txBody>
      </p:sp>
      <p:sp>
        <p:nvSpPr>
          <p:cNvPr id="27" name="Retângulo 26"/>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chemeClr val="accent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Homens (N=2.775) </a:t>
            </a:r>
            <a:r>
              <a:rPr lang="pt-BR" sz="900" dirty="0">
                <a:solidFill>
                  <a:srgbClr val="92D05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Mulheres (N=2.989)</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2025, fez algum tipo de aposta online, como em jogos esportivos, bets ou cassinos online: 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(LER ATÉ A INTERROGAÇÃO - RU)</a:t>
            </a:r>
          </a:p>
        </p:txBody>
      </p:sp>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569924639"/>
              </p:ext>
            </p:extLst>
          </p:nvPr>
        </p:nvGraphicFramePr>
        <p:xfrm>
          <a:off x="1030796" y="2593671"/>
          <a:ext cx="10965600"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2">
            <a:extLst>
              <a:ext uri="{FF2B5EF4-FFF2-40B4-BE49-F238E27FC236}">
                <a16:creationId xmlns:a16="http://schemas.microsoft.com/office/drawing/2014/main" xmlns="" id="{AF4AE32E-BDCC-DAA4-F144-9A7A17F9142B}"/>
              </a:ext>
            </a:extLst>
          </p:cNvPr>
          <p:cNvSpPr txBox="1"/>
          <p:nvPr/>
        </p:nvSpPr>
        <p:spPr>
          <a:xfrm>
            <a:off x="608373" y="559309"/>
            <a:ext cx="512567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Erro: ±1p.p. (População) e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±2p.p. (Homens e Mulheres)</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31" name="Arredondar Retângulo em um Canto Diagonal 30"/>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APOSTAS ONLINE (JOGOS ESPORTIVOS, BETS, CASSINOS)</a:t>
            </a:r>
          </a:p>
        </p:txBody>
      </p:sp>
      <p:sp>
        <p:nvSpPr>
          <p:cNvPr id="21" name="CaixaDeTexto 20">
            <a:extLst>
              <a:ext uri="{FF2B5EF4-FFF2-40B4-BE49-F238E27FC236}">
                <a16:creationId xmlns:a16="http://schemas.microsoft.com/office/drawing/2014/main" xmlns="" id="{0AEF4F2C-7371-EE4C-0E1D-E879D94994A4}"/>
              </a:ext>
            </a:extLst>
          </p:cNvPr>
          <p:cNvSpPr txBox="1"/>
          <p:nvPr/>
        </p:nvSpPr>
        <p:spPr>
          <a:xfrm>
            <a:off x="2000737" y="1971509"/>
            <a:ext cx="1202573" cy="923330"/>
          </a:xfrm>
          <a:prstGeom prst="rect">
            <a:avLst/>
          </a:prstGeom>
          <a:noFill/>
        </p:spPr>
        <p:txBody>
          <a:bodyPr wrap="none">
            <a:spAutoFit/>
          </a:bodyPr>
          <a:lstStyle/>
          <a:p>
            <a:pPr lvl="0" algn="r"/>
            <a:r>
              <a:rPr lang="pt-BR" sz="54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17</a:t>
            </a:r>
            <a:r>
              <a:rPr lang="pt-BR"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prstClr val="black"/>
                </a:solidFill>
              </a:ln>
              <a:noFill/>
            </a:endParaRPr>
          </a:p>
        </p:txBody>
      </p:sp>
      <p:sp>
        <p:nvSpPr>
          <p:cNvPr id="22" name="CaixaDeTexto 21">
            <a:extLst>
              <a:ext uri="{FF2B5EF4-FFF2-40B4-BE49-F238E27FC236}">
                <a16:creationId xmlns:a16="http://schemas.microsoft.com/office/drawing/2014/main" xmlns="" id="{52A02019-3246-7456-69CA-8E5C34E63DB0}"/>
              </a:ext>
            </a:extLst>
          </p:cNvPr>
          <p:cNvSpPr txBox="1"/>
          <p:nvPr/>
        </p:nvSpPr>
        <p:spPr>
          <a:xfrm>
            <a:off x="3140177" y="2165699"/>
            <a:ext cx="1521888"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BRASILEIROS AFIRMARAM SER APOSTADORES</a:t>
            </a:r>
          </a:p>
        </p:txBody>
      </p:sp>
      <p:sp>
        <p:nvSpPr>
          <p:cNvPr id="23" name="CaixaDeTexto 22">
            <a:extLst>
              <a:ext uri="{FF2B5EF4-FFF2-40B4-BE49-F238E27FC236}">
                <a16:creationId xmlns:a16="http://schemas.microsoft.com/office/drawing/2014/main" xmlns="" id="{B6459A58-CA68-D1D0-B2D6-E6E3FCC406FE}"/>
              </a:ext>
            </a:extLst>
          </p:cNvPr>
          <p:cNvSpPr txBox="1"/>
          <p:nvPr/>
        </p:nvSpPr>
        <p:spPr>
          <a:xfrm>
            <a:off x="1567143"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28,3 milhões</a:t>
            </a:r>
            <a:r>
              <a:rPr lang="pt-BR" sz="800" i="1" spc="100" dirty="0">
                <a:solidFill>
                  <a:prstClr val="black"/>
                </a:solidFill>
                <a:latin typeface="Calibri Light"/>
                <a:ea typeface="ＭＳ Ｐゴシック" charset="-128"/>
              </a:rPr>
              <a:t> de brasileiros.</a:t>
            </a:r>
          </a:p>
        </p:txBody>
      </p:sp>
      <p:sp>
        <p:nvSpPr>
          <p:cNvPr id="25" name="CaixaDeTexto 24">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são mais apostadores do que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chegando a 23% desse público contra apenas 11% entre as mulheres.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homens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apostam mais em todas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frequências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mulheres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se destacam entre as que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nunca usaram aplicativos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de apostas.</a:t>
            </a:r>
          </a:p>
        </p:txBody>
      </p:sp>
      <p:sp>
        <p:nvSpPr>
          <p:cNvPr id="26" name="CaixaDeTexto 25">
            <a:extLst>
              <a:ext uri="{FF2B5EF4-FFF2-40B4-BE49-F238E27FC236}">
                <a16:creationId xmlns:a16="http://schemas.microsoft.com/office/drawing/2014/main" xmlns="" id="{0AEF4F2C-7371-EE4C-0E1D-E879D94994A4}"/>
              </a:ext>
            </a:extLst>
          </p:cNvPr>
          <p:cNvSpPr txBox="1"/>
          <p:nvPr/>
        </p:nvSpPr>
        <p:spPr>
          <a:xfrm>
            <a:off x="5235675" y="1971509"/>
            <a:ext cx="1180131" cy="923330"/>
          </a:xfrm>
          <a:prstGeom prst="rect">
            <a:avLst/>
          </a:prstGeom>
          <a:noFill/>
        </p:spPr>
        <p:txBody>
          <a:bodyPr wrap="none">
            <a:spAutoFit/>
          </a:bodyPr>
          <a:lstStyle/>
          <a:p>
            <a:pPr lvl="0" algn="r"/>
            <a:r>
              <a:rPr lang="pt-BR" sz="54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23</a:t>
            </a:r>
            <a:r>
              <a:rPr lang="pt-BR"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prstClr val="black"/>
                </a:solidFill>
              </a:ln>
              <a:noFill/>
            </a:endParaRPr>
          </a:p>
        </p:txBody>
      </p:sp>
      <p:sp>
        <p:nvSpPr>
          <p:cNvPr id="38" name="CaixaDeTexto 37">
            <a:extLst>
              <a:ext uri="{FF2B5EF4-FFF2-40B4-BE49-F238E27FC236}">
                <a16:creationId xmlns:a16="http://schemas.microsoft.com/office/drawing/2014/main" xmlns="" id="{52A02019-3246-7456-69CA-8E5C34E63DB0}"/>
              </a:ext>
            </a:extLst>
          </p:cNvPr>
          <p:cNvSpPr txBox="1"/>
          <p:nvPr/>
        </p:nvSpPr>
        <p:spPr>
          <a:xfrm>
            <a:off x="6352673" y="2165699"/>
            <a:ext cx="1521888"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DOS HOMENS AFIRMARAM SER APOSTADORES</a:t>
            </a:r>
          </a:p>
        </p:txBody>
      </p:sp>
      <p:sp>
        <p:nvSpPr>
          <p:cNvPr id="40" name="CaixaDeTexto 39">
            <a:extLst>
              <a:ext uri="{FF2B5EF4-FFF2-40B4-BE49-F238E27FC236}">
                <a16:creationId xmlns:a16="http://schemas.microsoft.com/office/drawing/2014/main" xmlns="" id="{B6459A58-CA68-D1D0-B2D6-E6E3FCC406FE}"/>
              </a:ext>
            </a:extLst>
          </p:cNvPr>
          <p:cNvSpPr txBox="1"/>
          <p:nvPr/>
        </p:nvSpPr>
        <p:spPr>
          <a:xfrm>
            <a:off x="4779639"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18,6 milhões</a:t>
            </a:r>
            <a:r>
              <a:rPr lang="pt-BR" sz="800" i="1" spc="100" dirty="0">
                <a:solidFill>
                  <a:prstClr val="black"/>
                </a:solidFill>
                <a:latin typeface="Calibri Light"/>
                <a:ea typeface="ＭＳ Ｐゴシック" charset="-128"/>
              </a:rPr>
              <a:t> de brasileiros.</a:t>
            </a:r>
          </a:p>
        </p:txBody>
      </p:sp>
      <p:sp>
        <p:nvSpPr>
          <p:cNvPr id="41" name="CaixaDeTexto 40">
            <a:extLst>
              <a:ext uri="{FF2B5EF4-FFF2-40B4-BE49-F238E27FC236}">
                <a16:creationId xmlns:a16="http://schemas.microsoft.com/office/drawing/2014/main" xmlns="" id="{0AEF4F2C-7371-EE4C-0E1D-E879D94994A4}"/>
              </a:ext>
            </a:extLst>
          </p:cNvPr>
          <p:cNvSpPr txBox="1"/>
          <p:nvPr/>
        </p:nvSpPr>
        <p:spPr>
          <a:xfrm>
            <a:off x="8572050" y="1971509"/>
            <a:ext cx="1180131" cy="923330"/>
          </a:xfrm>
          <a:prstGeom prst="rect">
            <a:avLst/>
          </a:prstGeom>
          <a:noFill/>
        </p:spPr>
        <p:txBody>
          <a:bodyPr wrap="none">
            <a:spAutoFit/>
          </a:bodyPr>
          <a:lstStyle/>
          <a:p>
            <a:pPr lvl="0" algn="r"/>
            <a:r>
              <a:rPr lang="pt-BR" sz="5400"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11</a:t>
            </a:r>
            <a:r>
              <a:rPr lang="pt-BR" b="1" dirty="0">
                <a:ln>
                  <a:solidFill>
                    <a:prstClr val="black"/>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prstClr val="black"/>
                </a:solidFill>
              </a:ln>
              <a:noFill/>
            </a:endParaRPr>
          </a:p>
        </p:txBody>
      </p:sp>
      <p:sp>
        <p:nvSpPr>
          <p:cNvPr id="42" name="CaixaDeTexto 41">
            <a:extLst>
              <a:ext uri="{FF2B5EF4-FFF2-40B4-BE49-F238E27FC236}">
                <a16:creationId xmlns:a16="http://schemas.microsoft.com/office/drawing/2014/main" xmlns="" id="{52A02019-3246-7456-69CA-8E5C34E63DB0}"/>
              </a:ext>
            </a:extLst>
          </p:cNvPr>
          <p:cNvSpPr txBox="1"/>
          <p:nvPr/>
        </p:nvSpPr>
        <p:spPr>
          <a:xfrm>
            <a:off x="9689048" y="2165699"/>
            <a:ext cx="1521888" cy="553998"/>
          </a:xfrm>
          <a:prstGeom prst="rect">
            <a:avLst/>
          </a:prstGeom>
          <a:noFill/>
        </p:spPr>
        <p:txBody>
          <a:bodyPr wrap="square" rtlCol="0" anchor="ctr">
            <a:spAutoFit/>
          </a:bodyPr>
          <a:lstStyle/>
          <a:p>
            <a:r>
              <a:rPr lang="pt-BR" sz="1000" b="1" spc="100" dirty="0">
                <a:solidFill>
                  <a:prstClr val="black"/>
                </a:solidFill>
                <a:latin typeface="Ebrima" panose="02000000000000000000" pitchFamily="2" charset="0"/>
                <a:ea typeface="Ebrima" panose="02000000000000000000" pitchFamily="2" charset="0"/>
                <a:cs typeface="Ebrima" panose="02000000000000000000" pitchFamily="2" charset="0"/>
              </a:rPr>
              <a:t>DAS MULHERES AFIRMARAM SER APOSTADORAS</a:t>
            </a:r>
          </a:p>
        </p:txBody>
      </p:sp>
      <p:sp>
        <p:nvSpPr>
          <p:cNvPr id="43" name="CaixaDeTexto 42">
            <a:extLst>
              <a:ext uri="{FF2B5EF4-FFF2-40B4-BE49-F238E27FC236}">
                <a16:creationId xmlns:a16="http://schemas.microsoft.com/office/drawing/2014/main" xmlns="" id="{B6459A58-CA68-D1D0-B2D6-E6E3FCC406FE}"/>
              </a:ext>
            </a:extLst>
          </p:cNvPr>
          <p:cNvSpPr txBox="1"/>
          <p:nvPr/>
        </p:nvSpPr>
        <p:spPr>
          <a:xfrm>
            <a:off x="8116014" y="2775269"/>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9,5 milhões</a:t>
            </a:r>
            <a:r>
              <a:rPr lang="pt-BR" sz="800" i="1" spc="100" dirty="0">
                <a:solidFill>
                  <a:prstClr val="black"/>
                </a:solidFill>
                <a:latin typeface="Calibri Light"/>
                <a:ea typeface="ＭＳ Ｐゴシック" charset="-128"/>
              </a:rPr>
              <a:t> de brasileiros.</a:t>
            </a:r>
          </a:p>
        </p:txBody>
      </p:sp>
      <p:sp>
        <p:nvSpPr>
          <p:cNvPr id="45" name="CaixaDeTexto 44">
            <a:extLst>
              <a:ext uri="{FF2B5EF4-FFF2-40B4-BE49-F238E27FC236}">
                <a16:creationId xmlns:a16="http://schemas.microsoft.com/office/drawing/2014/main" xmlns="" id="{FC8CA9B4-5975-33A9-A3A7-6C6600C51768}"/>
              </a:ext>
            </a:extLst>
          </p:cNvPr>
          <p:cNvSpPr txBox="1"/>
          <p:nvPr/>
        </p:nvSpPr>
        <p:spPr>
          <a:xfrm>
            <a:off x="1506983" y="442858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6" name="CaixaDeTexto 45">
            <a:extLst>
              <a:ext uri="{FF2B5EF4-FFF2-40B4-BE49-F238E27FC236}">
                <a16:creationId xmlns:a16="http://schemas.microsoft.com/office/drawing/2014/main" xmlns="" id="{FC8CA9B4-5975-33A9-A3A7-6C6600C51768}"/>
              </a:ext>
            </a:extLst>
          </p:cNvPr>
          <p:cNvSpPr txBox="1"/>
          <p:nvPr/>
        </p:nvSpPr>
        <p:spPr>
          <a:xfrm>
            <a:off x="2466417" y="4921567"/>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7" name="CaixaDeTexto 46">
            <a:extLst>
              <a:ext uri="{FF2B5EF4-FFF2-40B4-BE49-F238E27FC236}">
                <a16:creationId xmlns:a16="http://schemas.microsoft.com/office/drawing/2014/main" xmlns="" id="{FC8CA9B4-5975-33A9-A3A7-6C6600C51768}"/>
              </a:ext>
            </a:extLst>
          </p:cNvPr>
          <p:cNvSpPr txBox="1"/>
          <p:nvPr/>
        </p:nvSpPr>
        <p:spPr>
          <a:xfrm>
            <a:off x="3436965" y="4887018"/>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8" name="CaixaDeTexto 47">
            <a:extLst>
              <a:ext uri="{FF2B5EF4-FFF2-40B4-BE49-F238E27FC236}">
                <a16:creationId xmlns:a16="http://schemas.microsoft.com/office/drawing/2014/main" xmlns="" id="{FC8CA9B4-5975-33A9-A3A7-6C6600C51768}"/>
              </a:ext>
            </a:extLst>
          </p:cNvPr>
          <p:cNvSpPr txBox="1"/>
          <p:nvPr/>
        </p:nvSpPr>
        <p:spPr>
          <a:xfrm>
            <a:off x="4407513" y="4862025"/>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49" name="CaixaDeTexto 48">
            <a:extLst>
              <a:ext uri="{FF2B5EF4-FFF2-40B4-BE49-F238E27FC236}">
                <a16:creationId xmlns:a16="http://schemas.microsoft.com/office/drawing/2014/main" xmlns="" id="{FC8CA9B4-5975-33A9-A3A7-6C6600C51768}"/>
              </a:ext>
            </a:extLst>
          </p:cNvPr>
          <p:cNvSpPr txBox="1"/>
          <p:nvPr/>
        </p:nvSpPr>
        <p:spPr>
          <a:xfrm>
            <a:off x="5378061" y="4921567"/>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0" name="CaixaDeTexto 49">
            <a:extLst>
              <a:ext uri="{FF2B5EF4-FFF2-40B4-BE49-F238E27FC236}">
                <a16:creationId xmlns:a16="http://schemas.microsoft.com/office/drawing/2014/main" xmlns="" id="{FC8CA9B4-5975-33A9-A3A7-6C6600C51768}"/>
              </a:ext>
            </a:extLst>
          </p:cNvPr>
          <p:cNvSpPr txBox="1"/>
          <p:nvPr/>
        </p:nvSpPr>
        <p:spPr>
          <a:xfrm>
            <a:off x="6359065" y="4896612"/>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1" name="CaixaDeTexto 50">
            <a:extLst>
              <a:ext uri="{FF2B5EF4-FFF2-40B4-BE49-F238E27FC236}">
                <a16:creationId xmlns:a16="http://schemas.microsoft.com/office/drawing/2014/main" xmlns="" id="{FC8CA9B4-5975-33A9-A3A7-6C6600C51768}"/>
              </a:ext>
            </a:extLst>
          </p:cNvPr>
          <p:cNvSpPr txBox="1"/>
          <p:nvPr/>
        </p:nvSpPr>
        <p:spPr>
          <a:xfrm>
            <a:off x="7329613" y="4788979"/>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2" name="CaixaDeTexto 51">
            <a:extLst>
              <a:ext uri="{FF2B5EF4-FFF2-40B4-BE49-F238E27FC236}">
                <a16:creationId xmlns:a16="http://schemas.microsoft.com/office/drawing/2014/main" xmlns="" id="{FC8CA9B4-5975-33A9-A3A7-6C6600C51768}"/>
              </a:ext>
            </a:extLst>
          </p:cNvPr>
          <p:cNvSpPr txBox="1"/>
          <p:nvPr/>
        </p:nvSpPr>
        <p:spPr>
          <a:xfrm>
            <a:off x="8754893" y="316357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
        <p:nvSpPr>
          <p:cNvPr id="53" name="CaixaDeTexto 52">
            <a:extLst>
              <a:ext uri="{FF2B5EF4-FFF2-40B4-BE49-F238E27FC236}">
                <a16:creationId xmlns:a16="http://schemas.microsoft.com/office/drawing/2014/main" xmlns="" id="{FC8CA9B4-5975-33A9-A3A7-6C6600C51768}"/>
              </a:ext>
            </a:extLst>
          </p:cNvPr>
          <p:cNvSpPr txBox="1"/>
          <p:nvPr/>
        </p:nvSpPr>
        <p:spPr>
          <a:xfrm>
            <a:off x="10707348" y="3688950"/>
            <a:ext cx="295275" cy="261610"/>
          </a:xfrm>
          <a:prstGeom prst="rect">
            <a:avLst/>
          </a:prstGeom>
          <a:noFill/>
        </p:spPr>
        <p:txBody>
          <a:bodyPr wrap="square">
            <a:spAutoFit/>
          </a:bodyPr>
          <a:lstStyle/>
          <a:p>
            <a:pPr algn="ctr"/>
            <a:r>
              <a:rPr lang="pt-BR" sz="1100" dirty="0">
                <a:solidFill>
                  <a:srgbClr val="3366FF"/>
                </a:solidFill>
                <a:sym typeface="Wingdings" panose="05000000000000000000" pitchFamily="2" charset="2"/>
              </a:rPr>
              <a:t></a:t>
            </a:r>
            <a:endParaRPr lang="pt-BR" sz="2400" dirty="0">
              <a:solidFill>
                <a:prstClr val="black"/>
              </a:solidFill>
            </a:endParaRPr>
          </a:p>
        </p:txBody>
      </p:sp>
    </p:spTree>
    <p:extLst>
      <p:ext uri="{BB962C8B-B14F-4D97-AF65-F5344CB8AC3E}">
        <p14:creationId xmlns:p14="http://schemas.microsoft.com/office/powerpoint/2010/main" val="79270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950496" y="3603027"/>
            <a:ext cx="10888578" cy="413945"/>
          </a:xfrm>
          <a:prstGeom prst="rect">
            <a:avLst/>
          </a:prstGeom>
          <a:noFill/>
          <a:ln>
            <a:noFill/>
          </a:ln>
        </p:spPr>
        <p:txBody>
          <a:bodyPr spcFirstLastPara="1" wrap="square" lIns="0" tIns="45700" rIns="91425" bIns="45700" anchor="ctr" anchorCtr="0">
            <a:noAutofit/>
          </a:bodyPr>
          <a:lstStyle/>
          <a:p>
            <a:pPr algn="r">
              <a:lnSpc>
                <a:spcPct val="90000"/>
              </a:lnSpc>
              <a:buClr>
                <a:srgbClr val="000000"/>
              </a:buClr>
              <a:buSzPts val="3000"/>
              <a:defRPr/>
            </a:pPr>
            <a:r>
              <a:rPr lang="pt-BR" sz="6600" b="1" kern="0" dirty="0">
                <a:solidFill>
                  <a:prstClr val="white"/>
                </a:solidFill>
                <a:latin typeface="Segoe UI" panose="020B0502040204020203" pitchFamily="34" charset="0"/>
                <a:ea typeface="Franklin Gothic Medium Cond" charset="0"/>
                <a:cs typeface="Segoe UI" panose="020B0502040204020203" pitchFamily="34" charset="0"/>
                <a:sym typeface="Calibri"/>
              </a:rPr>
              <a:t>ANÁLISES </a:t>
            </a:r>
            <a:r>
              <a:rPr lang="pt-BR" sz="6600" b="1" kern="0" dirty="0">
                <a:solidFill>
                  <a:prstClr val="white"/>
                </a:solidFill>
                <a:latin typeface="Segoe UI" panose="020B0502040204020203" pitchFamily="34" charset="0"/>
                <a:ea typeface="Franklin Gothic Book" charset="0"/>
                <a:cs typeface="Segoe UI" panose="020B0502040204020203" pitchFamily="34" charset="0"/>
                <a:sym typeface="Calibri"/>
              </a:rPr>
              <a:t>EXTRAS</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
        <p:nvSpPr>
          <p:cNvPr id="4" name="Google Shape;102;p3">
            <a:extLst>
              <a:ext uri="{FF2B5EF4-FFF2-40B4-BE49-F238E27FC236}">
                <a16:creationId xmlns:a16="http://schemas.microsoft.com/office/drawing/2014/main" xmlns="" id="{A9421736-6D52-87B0-790F-7E5C527BB027}"/>
              </a:ext>
            </a:extLst>
          </p:cNvPr>
          <p:cNvSpPr txBox="1"/>
          <p:nvPr/>
        </p:nvSpPr>
        <p:spPr>
          <a:xfrm>
            <a:off x="950496" y="4453258"/>
            <a:ext cx="10888578" cy="413945"/>
          </a:xfrm>
          <a:prstGeom prst="rect">
            <a:avLst/>
          </a:prstGeom>
          <a:noFill/>
          <a:ln>
            <a:noFill/>
          </a:ln>
        </p:spPr>
        <p:txBody>
          <a:bodyPr spcFirstLastPara="1" wrap="square" lIns="0" tIns="45700" rIns="91425" bIns="45700" anchor="ctr" anchorCtr="0">
            <a:noAutofit/>
          </a:bodyPr>
          <a:lstStyle/>
          <a:p>
            <a:pPr algn="r">
              <a:lnSpc>
                <a:spcPct val="90000"/>
              </a:lnSpc>
              <a:buClr>
                <a:srgbClr val="000000"/>
              </a:buClr>
              <a:buSzPts val="3000"/>
              <a:defRPr/>
            </a:pPr>
            <a:r>
              <a:rPr lang="pt-BR" sz="6600" b="1" kern="0" dirty="0">
                <a:solidFill>
                  <a:prstClr val="white"/>
                </a:solidFill>
                <a:latin typeface="Segoe UI" panose="020B0502040204020203" pitchFamily="34" charset="0"/>
                <a:ea typeface="Franklin Gothic Medium Cond" charset="0"/>
                <a:cs typeface="Segoe UI" panose="020B0502040204020203" pitchFamily="34" charset="0"/>
                <a:sym typeface="Calibri"/>
              </a:rPr>
              <a:t>GERAÇÕES</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2804241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Retângulo 216">
            <a:extLst>
              <a:ext uri="{FF2B5EF4-FFF2-40B4-BE49-F238E27FC236}">
                <a16:creationId xmlns:a16="http://schemas.microsoft.com/office/drawing/2014/main" xmlns="" id="{5A24F7E2-90D9-AC04-FA65-CE4DEEEEA09D}"/>
              </a:ext>
            </a:extLst>
          </p:cNvPr>
          <p:cNvSpPr/>
          <p:nvPr/>
        </p:nvSpPr>
        <p:spPr>
          <a:xfrm>
            <a:off x="0" y="0"/>
            <a:ext cx="12192000" cy="690418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71516" y="1017611"/>
            <a:ext cx="11848968" cy="1368000"/>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647" name="CaixaDeTexto 646">
            <a:extLst>
              <a:ext uri="{FF2B5EF4-FFF2-40B4-BE49-F238E27FC236}">
                <a16:creationId xmlns:a16="http://schemas.microsoft.com/office/drawing/2014/main" xmlns="" id="{FD8FFD06-3554-1713-EB1C-6A71AD42CC41}"/>
              </a:ext>
            </a:extLst>
          </p:cNvPr>
          <p:cNvSpPr txBox="1"/>
          <p:nvPr/>
        </p:nvSpPr>
        <p:spPr>
          <a:xfrm>
            <a:off x="2754533" y="244416"/>
            <a:ext cx="8794643" cy="701731"/>
          </a:xfrm>
          <a:prstGeom prst="rect">
            <a:avLst/>
          </a:prstGeom>
          <a:noFill/>
        </p:spPr>
        <p:txBody>
          <a:bodyPr wrap="square" rtlCol="0">
            <a:spAutoFit/>
          </a:bodyPr>
          <a:lstStyle/>
          <a:p>
            <a:pPr>
              <a:lnSpc>
                <a:spcPct val="120000"/>
              </a:lnSpc>
            </a:pP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A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amostra deste estudo representa a população brasileira</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com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16 anos ou mais</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das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classes A, B, C e DE </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e que </a:t>
            </a:r>
            <a:r>
              <a:rPr lang="pt-BR" sz="1100" b="1" dirty="0">
                <a:solidFill>
                  <a:prstClr val="white"/>
                </a:solidFill>
                <a:latin typeface="Ebrima" panose="02000000000000000000" pitchFamily="2" charset="0"/>
                <a:ea typeface="Ebrima" panose="02000000000000000000" pitchFamily="2" charset="0"/>
                <a:cs typeface="Ebrima" panose="02000000000000000000" pitchFamily="2" charset="0"/>
              </a:rPr>
              <a:t>possuem ou não renda</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rPr>
              <a:t> </a:t>
            </a:r>
            <a:r>
              <a:rPr lang="pt-BR" sz="11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As diferenças se dão especialmente na classe, em que as gerações mais jovens pertencem às classes mais altas, na escolaridade em que há percentuais maiores para os mais jovens com ensino médio e superior e também PEA.</a:t>
            </a:r>
          </a:p>
        </p:txBody>
      </p:sp>
      <p:sp>
        <p:nvSpPr>
          <p:cNvPr id="207" name="Retângulo 206"/>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22"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223"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224" name="Arredondar Retângulo em um Canto Diagonal 223"/>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PERFIS DO ESTUDO</a:t>
            </a:r>
          </a:p>
        </p:txBody>
      </p:sp>
      <p:sp>
        <p:nvSpPr>
          <p:cNvPr id="205" name="Retângulo: Cantos Arredondados 3">
            <a:extLst>
              <a:ext uri="{FF2B5EF4-FFF2-40B4-BE49-F238E27FC236}">
                <a16:creationId xmlns:a16="http://schemas.microsoft.com/office/drawing/2014/main" xmlns="" id="{D3A10CFF-C479-8B4B-CFC4-BBC60850735A}"/>
              </a:ext>
            </a:extLst>
          </p:cNvPr>
          <p:cNvSpPr/>
          <p:nvPr/>
        </p:nvSpPr>
        <p:spPr>
          <a:xfrm>
            <a:off x="171516" y="2460146"/>
            <a:ext cx="11848968" cy="1368000"/>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206" name="Retângulo: Cantos Arredondados 3">
            <a:extLst>
              <a:ext uri="{FF2B5EF4-FFF2-40B4-BE49-F238E27FC236}">
                <a16:creationId xmlns:a16="http://schemas.microsoft.com/office/drawing/2014/main" xmlns="" id="{D3A10CFF-C479-8B4B-CFC4-BBC60850735A}"/>
              </a:ext>
            </a:extLst>
          </p:cNvPr>
          <p:cNvSpPr/>
          <p:nvPr/>
        </p:nvSpPr>
        <p:spPr>
          <a:xfrm>
            <a:off x="171516" y="3902681"/>
            <a:ext cx="11848968" cy="1368000"/>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218" name="Retângulo: Cantos Arredondados 3">
            <a:extLst>
              <a:ext uri="{FF2B5EF4-FFF2-40B4-BE49-F238E27FC236}">
                <a16:creationId xmlns:a16="http://schemas.microsoft.com/office/drawing/2014/main" xmlns="" id="{D3A10CFF-C479-8B4B-CFC4-BBC60850735A}"/>
              </a:ext>
            </a:extLst>
          </p:cNvPr>
          <p:cNvSpPr/>
          <p:nvPr/>
        </p:nvSpPr>
        <p:spPr>
          <a:xfrm>
            <a:off x="171516" y="5345217"/>
            <a:ext cx="11848968" cy="1368000"/>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219" name="CaixaDeTexto 218">
            <a:extLst>
              <a:ext uri="{FF2B5EF4-FFF2-40B4-BE49-F238E27FC236}">
                <a16:creationId xmlns:a16="http://schemas.microsoft.com/office/drawing/2014/main" xmlns="" id="{E8970D42-92EF-9185-0BCA-1CF91F2D83E5}"/>
              </a:ext>
            </a:extLst>
          </p:cNvPr>
          <p:cNvSpPr txBox="1"/>
          <p:nvPr/>
        </p:nvSpPr>
        <p:spPr>
          <a:xfrm>
            <a:off x="-342868" y="1122409"/>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03BFD7"/>
                </a:highlight>
                <a:latin typeface="Ebrima"/>
                <a:ea typeface="Ebrima"/>
                <a:cs typeface="Ebrima"/>
              </a:rPr>
              <a:t>GERAÇÃO Z</a:t>
            </a:r>
            <a:endParaRPr lang="pt-BR" sz="1600">
              <a:solidFill>
                <a:prstClr val="white"/>
              </a:solidFill>
              <a:highlight>
                <a:srgbClr val="03BFD7"/>
              </a:highlight>
              <a:latin typeface="Ebrima"/>
              <a:ea typeface="Ebrima"/>
              <a:cs typeface="Ebrima"/>
            </a:endParaRPr>
          </a:p>
        </p:txBody>
      </p:sp>
      <p:sp>
        <p:nvSpPr>
          <p:cNvPr id="220" name="CaixaDeTexto 219">
            <a:extLst>
              <a:ext uri="{FF2B5EF4-FFF2-40B4-BE49-F238E27FC236}">
                <a16:creationId xmlns:a16="http://schemas.microsoft.com/office/drawing/2014/main" xmlns="" id="{E8970D42-92EF-9185-0BCA-1CF91F2D83E5}"/>
              </a:ext>
            </a:extLst>
          </p:cNvPr>
          <p:cNvSpPr txBox="1"/>
          <p:nvPr/>
        </p:nvSpPr>
        <p:spPr>
          <a:xfrm>
            <a:off x="-256804" y="2561708"/>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87BC25"/>
                </a:highlight>
                <a:latin typeface="Ebrima"/>
                <a:ea typeface="Ebrima"/>
                <a:cs typeface="Ebrima"/>
              </a:rPr>
              <a:t>MILLENNIALS</a:t>
            </a:r>
            <a:endParaRPr lang="pt-BR" sz="1600" dirty="0">
              <a:solidFill>
                <a:prstClr val="white"/>
              </a:solidFill>
              <a:highlight>
                <a:srgbClr val="87BC25"/>
              </a:highlight>
              <a:latin typeface="Ebrima"/>
              <a:ea typeface="Ebrima"/>
              <a:cs typeface="Ebrima"/>
            </a:endParaRPr>
          </a:p>
        </p:txBody>
      </p:sp>
      <p:sp>
        <p:nvSpPr>
          <p:cNvPr id="221" name="CaixaDeTexto 220">
            <a:extLst>
              <a:ext uri="{FF2B5EF4-FFF2-40B4-BE49-F238E27FC236}">
                <a16:creationId xmlns:a16="http://schemas.microsoft.com/office/drawing/2014/main" xmlns="" id="{E8970D42-92EF-9185-0BCA-1CF91F2D83E5}"/>
              </a:ext>
            </a:extLst>
          </p:cNvPr>
          <p:cNvSpPr txBox="1"/>
          <p:nvPr/>
        </p:nvSpPr>
        <p:spPr>
          <a:xfrm>
            <a:off x="-342868" y="4001007"/>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F9B002"/>
                </a:highlight>
                <a:latin typeface="Ebrima"/>
                <a:ea typeface="Ebrima"/>
                <a:cs typeface="Ebrima"/>
              </a:rPr>
              <a:t>GERAÇÃO X</a:t>
            </a:r>
            <a:endParaRPr lang="pt-BR" sz="1600">
              <a:solidFill>
                <a:prstClr val="white"/>
              </a:solidFill>
              <a:highlight>
                <a:srgbClr val="F9B002"/>
              </a:highlight>
              <a:latin typeface="Ebrima"/>
              <a:ea typeface="Ebrima"/>
              <a:cs typeface="Ebrima"/>
            </a:endParaRPr>
          </a:p>
        </p:txBody>
      </p:sp>
      <p:sp>
        <p:nvSpPr>
          <p:cNvPr id="225" name="CaixaDeTexto 224">
            <a:extLst>
              <a:ext uri="{FF2B5EF4-FFF2-40B4-BE49-F238E27FC236}">
                <a16:creationId xmlns:a16="http://schemas.microsoft.com/office/drawing/2014/main" xmlns="" id="{E8970D42-92EF-9185-0BCA-1CF91F2D83E5}"/>
              </a:ext>
            </a:extLst>
          </p:cNvPr>
          <p:cNvSpPr txBox="1"/>
          <p:nvPr/>
        </p:nvSpPr>
        <p:spPr>
          <a:xfrm>
            <a:off x="-342868" y="5440307"/>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prstClr val="white"/>
                </a:solidFill>
                <a:highlight>
                  <a:srgbClr val="7F7F7F"/>
                </a:highlight>
                <a:latin typeface="Ebrima"/>
                <a:ea typeface="Ebrima"/>
                <a:cs typeface="Ebrima"/>
              </a:rPr>
              <a:t>BOOMERS+</a:t>
            </a:r>
            <a:endParaRPr lang="pt-BR" sz="1600">
              <a:solidFill>
                <a:prstClr val="white"/>
              </a:solidFill>
              <a:highlight>
                <a:srgbClr val="7F7F7F"/>
              </a:highlight>
              <a:latin typeface="Ebrima"/>
              <a:ea typeface="Ebrima"/>
              <a:cs typeface="Ebrima"/>
            </a:endParaRPr>
          </a:p>
        </p:txBody>
      </p:sp>
      <p:sp>
        <p:nvSpPr>
          <p:cNvPr id="227" name="Freeform 6">
            <a:extLst>
              <a:ext uri="{FF2B5EF4-FFF2-40B4-BE49-F238E27FC236}">
                <a16:creationId xmlns:a16="http://schemas.microsoft.com/office/drawing/2014/main" xmlns="" id="{2EEB11E8-F548-03F0-C9B2-D17DDDD1E5DF}"/>
              </a:ext>
            </a:extLst>
          </p:cNvPr>
          <p:cNvSpPr>
            <a:spLocks/>
          </p:cNvSpPr>
          <p:nvPr/>
        </p:nvSpPr>
        <p:spPr bwMode="auto">
          <a:xfrm>
            <a:off x="257910" y="1632487"/>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3BFD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28" name="Freeform 6">
            <a:extLst>
              <a:ext uri="{FF2B5EF4-FFF2-40B4-BE49-F238E27FC236}">
                <a16:creationId xmlns:a16="http://schemas.microsoft.com/office/drawing/2014/main" xmlns="" id="{A015FB11-7F7E-560C-22AB-BC67492282D7}"/>
              </a:ext>
            </a:extLst>
          </p:cNvPr>
          <p:cNvSpPr>
            <a:spLocks/>
          </p:cNvSpPr>
          <p:nvPr/>
        </p:nvSpPr>
        <p:spPr bwMode="auto">
          <a:xfrm>
            <a:off x="422768" y="1632487"/>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3BFD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29" name="Freeform 6">
            <a:extLst>
              <a:ext uri="{FF2B5EF4-FFF2-40B4-BE49-F238E27FC236}">
                <a16:creationId xmlns:a16="http://schemas.microsoft.com/office/drawing/2014/main" xmlns="" id="{B913D1A2-305C-C34E-0C4A-2075F3696EB2}"/>
              </a:ext>
            </a:extLst>
          </p:cNvPr>
          <p:cNvSpPr>
            <a:spLocks/>
          </p:cNvSpPr>
          <p:nvPr/>
        </p:nvSpPr>
        <p:spPr bwMode="auto">
          <a:xfrm>
            <a:off x="592978" y="1632487"/>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3BFD7"/>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30" name="CaixaDeTexto 229">
            <a:extLst>
              <a:ext uri="{FF2B5EF4-FFF2-40B4-BE49-F238E27FC236}">
                <a16:creationId xmlns:a16="http://schemas.microsoft.com/office/drawing/2014/main" xmlns="" id="{9C038A43-9EDD-B63D-BE39-C9C330A7554A}"/>
              </a:ext>
            </a:extLst>
          </p:cNvPr>
          <p:cNvSpPr txBox="1"/>
          <p:nvPr/>
        </p:nvSpPr>
        <p:spPr>
          <a:xfrm>
            <a:off x="745248" y="1502782"/>
            <a:ext cx="1173719" cy="553998"/>
          </a:xfrm>
          <a:prstGeom prst="rect">
            <a:avLst/>
          </a:prstGeom>
          <a:noFill/>
        </p:spPr>
        <p:txBody>
          <a:bodyPr wrap="none" rtlCol="0">
            <a:spAutoFit/>
          </a:bodyPr>
          <a:lstStyle/>
          <a:p>
            <a:r>
              <a:rPr lang="pt-BR" sz="3000" b="1" dirty="0">
                <a:solidFill>
                  <a:srgbClr val="03BFD7"/>
                </a:solidFill>
                <a:latin typeface="Ebrima" panose="02000000000000000000" pitchFamily="2" charset="0"/>
                <a:ea typeface="Ebrima" panose="02000000000000000000" pitchFamily="2" charset="0"/>
                <a:cs typeface="Ebrima" panose="02000000000000000000" pitchFamily="2" charset="0"/>
              </a:rPr>
              <a:t>1.605</a:t>
            </a:r>
          </a:p>
        </p:txBody>
      </p:sp>
      <p:sp>
        <p:nvSpPr>
          <p:cNvPr id="231" name="CaixaDeTexto 230">
            <a:extLst>
              <a:ext uri="{FF2B5EF4-FFF2-40B4-BE49-F238E27FC236}">
                <a16:creationId xmlns:a16="http://schemas.microsoft.com/office/drawing/2014/main" xmlns="" id="{5B527FCC-87BA-53B5-CF37-7B75BBE8536A}"/>
              </a:ext>
            </a:extLst>
          </p:cNvPr>
          <p:cNvSpPr txBox="1"/>
          <p:nvPr/>
        </p:nvSpPr>
        <p:spPr>
          <a:xfrm>
            <a:off x="742551" y="1881876"/>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233" name="Freeform 6">
            <a:extLst>
              <a:ext uri="{FF2B5EF4-FFF2-40B4-BE49-F238E27FC236}">
                <a16:creationId xmlns:a16="http://schemas.microsoft.com/office/drawing/2014/main" xmlns="" id="{2EEB11E8-F548-03F0-C9B2-D17DDDD1E5DF}"/>
              </a:ext>
            </a:extLst>
          </p:cNvPr>
          <p:cNvSpPr>
            <a:spLocks/>
          </p:cNvSpPr>
          <p:nvPr/>
        </p:nvSpPr>
        <p:spPr bwMode="auto">
          <a:xfrm>
            <a:off x="257910" y="3097238"/>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87BC25"/>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34" name="Freeform 6">
            <a:extLst>
              <a:ext uri="{FF2B5EF4-FFF2-40B4-BE49-F238E27FC236}">
                <a16:creationId xmlns:a16="http://schemas.microsoft.com/office/drawing/2014/main" xmlns="" id="{A015FB11-7F7E-560C-22AB-BC67492282D7}"/>
              </a:ext>
            </a:extLst>
          </p:cNvPr>
          <p:cNvSpPr>
            <a:spLocks/>
          </p:cNvSpPr>
          <p:nvPr/>
        </p:nvSpPr>
        <p:spPr bwMode="auto">
          <a:xfrm>
            <a:off x="422768" y="3097238"/>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87BC25"/>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35" name="Freeform 6">
            <a:extLst>
              <a:ext uri="{FF2B5EF4-FFF2-40B4-BE49-F238E27FC236}">
                <a16:creationId xmlns:a16="http://schemas.microsoft.com/office/drawing/2014/main" xmlns="" id="{B913D1A2-305C-C34E-0C4A-2075F3696EB2}"/>
              </a:ext>
            </a:extLst>
          </p:cNvPr>
          <p:cNvSpPr>
            <a:spLocks/>
          </p:cNvSpPr>
          <p:nvPr/>
        </p:nvSpPr>
        <p:spPr bwMode="auto">
          <a:xfrm>
            <a:off x="592978" y="3097238"/>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87BC25"/>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36" name="CaixaDeTexto 235">
            <a:extLst>
              <a:ext uri="{FF2B5EF4-FFF2-40B4-BE49-F238E27FC236}">
                <a16:creationId xmlns:a16="http://schemas.microsoft.com/office/drawing/2014/main" xmlns="" id="{9C038A43-9EDD-B63D-BE39-C9C330A7554A}"/>
              </a:ext>
            </a:extLst>
          </p:cNvPr>
          <p:cNvSpPr txBox="1"/>
          <p:nvPr/>
        </p:nvSpPr>
        <p:spPr>
          <a:xfrm>
            <a:off x="745248" y="2967533"/>
            <a:ext cx="1173719" cy="553998"/>
          </a:xfrm>
          <a:prstGeom prst="rect">
            <a:avLst/>
          </a:prstGeom>
          <a:noFill/>
        </p:spPr>
        <p:txBody>
          <a:bodyPr wrap="none" rtlCol="0">
            <a:spAutoFit/>
          </a:bodyPr>
          <a:lstStyle/>
          <a:p>
            <a:r>
              <a:rPr lang="pt-BR" sz="3000" b="1" dirty="0">
                <a:solidFill>
                  <a:srgbClr val="87BC25"/>
                </a:solidFill>
                <a:latin typeface="Ebrima" panose="02000000000000000000" pitchFamily="2" charset="0"/>
                <a:ea typeface="Ebrima" panose="02000000000000000000" pitchFamily="2" charset="0"/>
                <a:cs typeface="Ebrima" panose="02000000000000000000" pitchFamily="2" charset="0"/>
              </a:rPr>
              <a:t>1.671</a:t>
            </a:r>
          </a:p>
        </p:txBody>
      </p:sp>
      <p:sp>
        <p:nvSpPr>
          <p:cNvPr id="237" name="CaixaDeTexto 236">
            <a:extLst>
              <a:ext uri="{FF2B5EF4-FFF2-40B4-BE49-F238E27FC236}">
                <a16:creationId xmlns:a16="http://schemas.microsoft.com/office/drawing/2014/main" xmlns="" id="{5B527FCC-87BA-53B5-CF37-7B75BBE8536A}"/>
              </a:ext>
            </a:extLst>
          </p:cNvPr>
          <p:cNvSpPr txBox="1"/>
          <p:nvPr/>
        </p:nvSpPr>
        <p:spPr>
          <a:xfrm>
            <a:off x="742551" y="3346627"/>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239" name="Freeform 6">
            <a:extLst>
              <a:ext uri="{FF2B5EF4-FFF2-40B4-BE49-F238E27FC236}">
                <a16:creationId xmlns:a16="http://schemas.microsoft.com/office/drawing/2014/main" xmlns="" id="{2EEB11E8-F548-03F0-C9B2-D17DDDD1E5DF}"/>
              </a:ext>
            </a:extLst>
          </p:cNvPr>
          <p:cNvSpPr>
            <a:spLocks/>
          </p:cNvSpPr>
          <p:nvPr/>
        </p:nvSpPr>
        <p:spPr bwMode="auto">
          <a:xfrm>
            <a:off x="257910" y="456198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9B002"/>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0" name="Freeform 6">
            <a:extLst>
              <a:ext uri="{FF2B5EF4-FFF2-40B4-BE49-F238E27FC236}">
                <a16:creationId xmlns:a16="http://schemas.microsoft.com/office/drawing/2014/main" xmlns="" id="{A015FB11-7F7E-560C-22AB-BC67492282D7}"/>
              </a:ext>
            </a:extLst>
          </p:cNvPr>
          <p:cNvSpPr>
            <a:spLocks/>
          </p:cNvSpPr>
          <p:nvPr/>
        </p:nvSpPr>
        <p:spPr bwMode="auto">
          <a:xfrm>
            <a:off x="422768" y="456198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9B002"/>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1" name="Freeform 6">
            <a:extLst>
              <a:ext uri="{FF2B5EF4-FFF2-40B4-BE49-F238E27FC236}">
                <a16:creationId xmlns:a16="http://schemas.microsoft.com/office/drawing/2014/main" xmlns="" id="{B913D1A2-305C-C34E-0C4A-2075F3696EB2}"/>
              </a:ext>
            </a:extLst>
          </p:cNvPr>
          <p:cNvSpPr>
            <a:spLocks/>
          </p:cNvSpPr>
          <p:nvPr/>
        </p:nvSpPr>
        <p:spPr bwMode="auto">
          <a:xfrm>
            <a:off x="592978" y="456198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F9B002"/>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2" name="CaixaDeTexto 241">
            <a:extLst>
              <a:ext uri="{FF2B5EF4-FFF2-40B4-BE49-F238E27FC236}">
                <a16:creationId xmlns:a16="http://schemas.microsoft.com/office/drawing/2014/main" xmlns="" id="{9C038A43-9EDD-B63D-BE39-C9C330A7554A}"/>
              </a:ext>
            </a:extLst>
          </p:cNvPr>
          <p:cNvSpPr txBox="1"/>
          <p:nvPr/>
        </p:nvSpPr>
        <p:spPr>
          <a:xfrm>
            <a:off x="745248" y="4432284"/>
            <a:ext cx="1173719" cy="553998"/>
          </a:xfrm>
          <a:prstGeom prst="rect">
            <a:avLst/>
          </a:prstGeom>
          <a:noFill/>
        </p:spPr>
        <p:txBody>
          <a:bodyPr wrap="none" rtlCol="0">
            <a:spAutoFit/>
          </a:bodyPr>
          <a:lstStyle/>
          <a:p>
            <a:r>
              <a:rPr lang="pt-BR" sz="3000" b="1" dirty="0">
                <a:solidFill>
                  <a:srgbClr val="F9B002"/>
                </a:solidFill>
                <a:latin typeface="Ebrima" panose="02000000000000000000" pitchFamily="2" charset="0"/>
                <a:ea typeface="Ebrima" panose="02000000000000000000" pitchFamily="2" charset="0"/>
                <a:cs typeface="Ebrima" panose="02000000000000000000" pitchFamily="2" charset="0"/>
              </a:rPr>
              <a:t>1.823</a:t>
            </a:r>
          </a:p>
        </p:txBody>
      </p:sp>
      <p:sp>
        <p:nvSpPr>
          <p:cNvPr id="243" name="CaixaDeTexto 242">
            <a:extLst>
              <a:ext uri="{FF2B5EF4-FFF2-40B4-BE49-F238E27FC236}">
                <a16:creationId xmlns:a16="http://schemas.microsoft.com/office/drawing/2014/main" xmlns="" id="{5B527FCC-87BA-53B5-CF37-7B75BBE8536A}"/>
              </a:ext>
            </a:extLst>
          </p:cNvPr>
          <p:cNvSpPr txBox="1"/>
          <p:nvPr/>
        </p:nvSpPr>
        <p:spPr>
          <a:xfrm>
            <a:off x="742551" y="4811378"/>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245" name="Freeform 6">
            <a:extLst>
              <a:ext uri="{FF2B5EF4-FFF2-40B4-BE49-F238E27FC236}">
                <a16:creationId xmlns:a16="http://schemas.microsoft.com/office/drawing/2014/main" xmlns="" id="{2EEB11E8-F548-03F0-C9B2-D17DDDD1E5DF}"/>
              </a:ext>
            </a:extLst>
          </p:cNvPr>
          <p:cNvSpPr>
            <a:spLocks/>
          </p:cNvSpPr>
          <p:nvPr/>
        </p:nvSpPr>
        <p:spPr bwMode="auto">
          <a:xfrm>
            <a:off x="257910" y="602673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7F7F7F"/>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6" name="Freeform 6">
            <a:extLst>
              <a:ext uri="{FF2B5EF4-FFF2-40B4-BE49-F238E27FC236}">
                <a16:creationId xmlns:a16="http://schemas.microsoft.com/office/drawing/2014/main" xmlns="" id="{A015FB11-7F7E-560C-22AB-BC67492282D7}"/>
              </a:ext>
            </a:extLst>
          </p:cNvPr>
          <p:cNvSpPr>
            <a:spLocks/>
          </p:cNvSpPr>
          <p:nvPr/>
        </p:nvSpPr>
        <p:spPr bwMode="auto">
          <a:xfrm>
            <a:off x="422768" y="602673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7F7F7F"/>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7" name="Freeform 6">
            <a:extLst>
              <a:ext uri="{FF2B5EF4-FFF2-40B4-BE49-F238E27FC236}">
                <a16:creationId xmlns:a16="http://schemas.microsoft.com/office/drawing/2014/main" xmlns="" id="{B913D1A2-305C-C34E-0C4A-2075F3696EB2}"/>
              </a:ext>
            </a:extLst>
          </p:cNvPr>
          <p:cNvSpPr>
            <a:spLocks/>
          </p:cNvSpPr>
          <p:nvPr/>
        </p:nvSpPr>
        <p:spPr bwMode="auto">
          <a:xfrm>
            <a:off x="592978" y="6026739"/>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7F7F7F"/>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248" name="CaixaDeTexto 247">
            <a:extLst>
              <a:ext uri="{FF2B5EF4-FFF2-40B4-BE49-F238E27FC236}">
                <a16:creationId xmlns:a16="http://schemas.microsoft.com/office/drawing/2014/main" xmlns="" id="{9C038A43-9EDD-B63D-BE39-C9C330A7554A}"/>
              </a:ext>
            </a:extLst>
          </p:cNvPr>
          <p:cNvSpPr txBox="1"/>
          <p:nvPr/>
        </p:nvSpPr>
        <p:spPr>
          <a:xfrm>
            <a:off x="745248" y="5897034"/>
            <a:ext cx="848309" cy="553998"/>
          </a:xfrm>
          <a:prstGeom prst="rect">
            <a:avLst/>
          </a:prstGeom>
          <a:noFill/>
        </p:spPr>
        <p:txBody>
          <a:bodyPr wrap="none" rtlCol="0">
            <a:spAutoFit/>
          </a:bodyPr>
          <a:lstStyle/>
          <a:p>
            <a:r>
              <a:rPr lang="pt-BR" sz="3000" b="1" dirty="0">
                <a:solidFill>
                  <a:srgbClr val="7F7F7F"/>
                </a:solidFill>
                <a:latin typeface="Ebrima" panose="02000000000000000000" pitchFamily="2" charset="0"/>
                <a:ea typeface="Ebrima" panose="02000000000000000000" pitchFamily="2" charset="0"/>
                <a:cs typeface="Ebrima" panose="02000000000000000000" pitchFamily="2" charset="0"/>
              </a:rPr>
              <a:t>733</a:t>
            </a:r>
          </a:p>
        </p:txBody>
      </p:sp>
      <p:sp>
        <p:nvSpPr>
          <p:cNvPr id="249" name="CaixaDeTexto 248">
            <a:extLst>
              <a:ext uri="{FF2B5EF4-FFF2-40B4-BE49-F238E27FC236}">
                <a16:creationId xmlns:a16="http://schemas.microsoft.com/office/drawing/2014/main" xmlns="" id="{5B527FCC-87BA-53B5-CF37-7B75BBE8536A}"/>
              </a:ext>
            </a:extLst>
          </p:cNvPr>
          <p:cNvSpPr txBox="1"/>
          <p:nvPr/>
        </p:nvSpPr>
        <p:spPr>
          <a:xfrm>
            <a:off x="742551" y="6276128"/>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250" name="CaixaDeTexto 249">
            <a:extLst>
              <a:ext uri="{FF2B5EF4-FFF2-40B4-BE49-F238E27FC236}">
                <a16:creationId xmlns:a16="http://schemas.microsoft.com/office/drawing/2014/main" xmlns="" id="{CC834531-0C24-B55A-89C8-8BD81284DA9A}"/>
              </a:ext>
            </a:extLst>
          </p:cNvPr>
          <p:cNvSpPr txBox="1"/>
          <p:nvPr/>
        </p:nvSpPr>
        <p:spPr>
          <a:xfrm>
            <a:off x="2888326" y="1159981"/>
            <a:ext cx="654346" cy="461665"/>
          </a:xfrm>
          <a:prstGeom prst="rect">
            <a:avLst/>
          </a:prstGeom>
          <a:noFill/>
        </p:spPr>
        <p:txBody>
          <a:bodyPr wrap="none" anchor="ctr">
            <a:spAutoFit/>
          </a:bodyPr>
          <a:lstStyle/>
          <a:p>
            <a:r>
              <a:rPr lang="pt-BR" sz="2400" b="1" dirty="0">
                <a:solidFill>
                  <a:srgbClr val="03BFD7"/>
                </a:solidFill>
                <a:latin typeface="Ebrima" panose="02000000000000000000" pitchFamily="2" charset="0"/>
                <a:ea typeface="Ebrima" panose="02000000000000000000" pitchFamily="2" charset="0"/>
                <a:cs typeface="Ebrima" panose="02000000000000000000" pitchFamily="2" charset="0"/>
              </a:rPr>
              <a:t>50</a:t>
            </a:r>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3BFD7"/>
              </a:solidFill>
            </a:endParaRPr>
          </a:p>
        </p:txBody>
      </p:sp>
      <p:sp>
        <p:nvSpPr>
          <p:cNvPr id="251" name="CaixaDeTexto 250">
            <a:extLst>
              <a:ext uri="{FF2B5EF4-FFF2-40B4-BE49-F238E27FC236}">
                <a16:creationId xmlns:a16="http://schemas.microsoft.com/office/drawing/2014/main" xmlns="" id="{F44809A1-765A-C5EA-C27D-A8B7CD57E986}"/>
              </a:ext>
            </a:extLst>
          </p:cNvPr>
          <p:cNvSpPr txBox="1"/>
          <p:nvPr/>
        </p:nvSpPr>
        <p:spPr>
          <a:xfrm>
            <a:off x="1985444" y="1159981"/>
            <a:ext cx="654346" cy="461665"/>
          </a:xfrm>
          <a:prstGeom prst="rect">
            <a:avLst/>
          </a:prstGeom>
          <a:noFill/>
        </p:spPr>
        <p:txBody>
          <a:bodyPr wrap="none" anchor="ctr">
            <a:spAutoFit/>
          </a:bodyPr>
          <a:lstStyle/>
          <a:p>
            <a:pPr algn="r"/>
            <a:r>
              <a:rPr lang="pt-BR" sz="2400" b="1" dirty="0">
                <a:solidFill>
                  <a:srgbClr val="03BFD7"/>
                </a:solidFill>
                <a:latin typeface="Ebrima" panose="02000000000000000000" pitchFamily="2" charset="0"/>
                <a:ea typeface="Ebrima" panose="02000000000000000000" pitchFamily="2" charset="0"/>
                <a:cs typeface="Ebrima" panose="02000000000000000000" pitchFamily="2" charset="0"/>
              </a:rPr>
              <a:t>49</a:t>
            </a:r>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3BFD7"/>
              </a:solidFill>
            </a:endParaRPr>
          </a:p>
        </p:txBody>
      </p:sp>
      <p:grpSp>
        <p:nvGrpSpPr>
          <p:cNvPr id="252" name="Agrupar 16">
            <a:extLst>
              <a:ext uri="{FF2B5EF4-FFF2-40B4-BE49-F238E27FC236}">
                <a16:creationId xmlns:a16="http://schemas.microsoft.com/office/drawing/2014/main" xmlns="" id="{99C7AE4D-40AE-FEFC-8BA8-563F8348696C}"/>
              </a:ext>
            </a:extLst>
          </p:cNvPr>
          <p:cNvGrpSpPr/>
          <p:nvPr/>
        </p:nvGrpSpPr>
        <p:grpSpPr>
          <a:xfrm>
            <a:off x="2550368" y="1073187"/>
            <a:ext cx="411483" cy="436566"/>
            <a:chOff x="6314665" y="3061128"/>
            <a:chExt cx="751673" cy="797492"/>
          </a:xfrm>
        </p:grpSpPr>
        <p:sp>
          <p:nvSpPr>
            <p:cNvPr id="253"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254"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sp>
        <p:nvSpPr>
          <p:cNvPr id="255" name="Retângulo 254">
            <a:extLst>
              <a:ext uri="{FF2B5EF4-FFF2-40B4-BE49-F238E27FC236}">
                <a16:creationId xmlns:a16="http://schemas.microsoft.com/office/drawing/2014/main" xmlns="" id="{1E69382E-3498-4183-FD5C-29B703F9AE86}"/>
              </a:ext>
            </a:extLst>
          </p:cNvPr>
          <p:cNvSpPr/>
          <p:nvPr/>
        </p:nvSpPr>
        <p:spPr>
          <a:xfrm>
            <a:off x="1984904" y="1502288"/>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56" name="CaixaDeTexto 255">
            <a:extLst>
              <a:ext uri="{FF2B5EF4-FFF2-40B4-BE49-F238E27FC236}">
                <a16:creationId xmlns:a16="http://schemas.microsoft.com/office/drawing/2014/main" xmlns="" id="{CC834531-0C24-B55A-89C8-8BD81284DA9A}"/>
              </a:ext>
            </a:extLst>
          </p:cNvPr>
          <p:cNvSpPr txBox="1"/>
          <p:nvPr/>
        </p:nvSpPr>
        <p:spPr>
          <a:xfrm>
            <a:off x="2888326" y="2624261"/>
            <a:ext cx="654346" cy="461665"/>
          </a:xfrm>
          <a:prstGeom prst="rect">
            <a:avLst/>
          </a:prstGeom>
          <a:noFill/>
        </p:spPr>
        <p:txBody>
          <a:bodyPr wrap="none" anchor="ctr">
            <a:spAutoFit/>
          </a:bodyPr>
          <a:lstStyle/>
          <a:p>
            <a:r>
              <a:rPr lang="pt-BR" sz="2400" b="1" dirty="0">
                <a:solidFill>
                  <a:srgbClr val="87BC25"/>
                </a:solidFill>
                <a:latin typeface="Ebrima" panose="02000000000000000000" pitchFamily="2" charset="0"/>
                <a:ea typeface="Ebrima" panose="02000000000000000000" pitchFamily="2" charset="0"/>
                <a:cs typeface="Ebrima" panose="02000000000000000000" pitchFamily="2" charset="0"/>
              </a:rPr>
              <a:t>51</a:t>
            </a:r>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87BC25"/>
              </a:solidFill>
            </a:endParaRPr>
          </a:p>
        </p:txBody>
      </p:sp>
      <p:sp>
        <p:nvSpPr>
          <p:cNvPr id="257" name="CaixaDeTexto 256">
            <a:extLst>
              <a:ext uri="{FF2B5EF4-FFF2-40B4-BE49-F238E27FC236}">
                <a16:creationId xmlns:a16="http://schemas.microsoft.com/office/drawing/2014/main" xmlns="" id="{F44809A1-765A-C5EA-C27D-A8B7CD57E986}"/>
              </a:ext>
            </a:extLst>
          </p:cNvPr>
          <p:cNvSpPr txBox="1"/>
          <p:nvPr/>
        </p:nvSpPr>
        <p:spPr>
          <a:xfrm>
            <a:off x="1985444" y="2624261"/>
            <a:ext cx="654346" cy="461665"/>
          </a:xfrm>
          <a:prstGeom prst="rect">
            <a:avLst/>
          </a:prstGeom>
          <a:noFill/>
        </p:spPr>
        <p:txBody>
          <a:bodyPr wrap="none" anchor="ctr">
            <a:spAutoFit/>
          </a:bodyPr>
          <a:lstStyle/>
          <a:p>
            <a:pPr algn="r"/>
            <a:r>
              <a:rPr lang="pt-BR" sz="2400" b="1" dirty="0">
                <a:solidFill>
                  <a:srgbClr val="87BC25"/>
                </a:solidFill>
                <a:latin typeface="Ebrima" panose="02000000000000000000" pitchFamily="2" charset="0"/>
                <a:ea typeface="Ebrima" panose="02000000000000000000" pitchFamily="2" charset="0"/>
                <a:cs typeface="Ebrima" panose="02000000000000000000" pitchFamily="2" charset="0"/>
              </a:rPr>
              <a:t>48</a:t>
            </a:r>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87BC25"/>
              </a:solidFill>
            </a:endParaRPr>
          </a:p>
        </p:txBody>
      </p:sp>
      <p:grpSp>
        <p:nvGrpSpPr>
          <p:cNvPr id="258" name="Agrupar 16">
            <a:extLst>
              <a:ext uri="{FF2B5EF4-FFF2-40B4-BE49-F238E27FC236}">
                <a16:creationId xmlns:a16="http://schemas.microsoft.com/office/drawing/2014/main" xmlns="" id="{99C7AE4D-40AE-FEFC-8BA8-563F8348696C}"/>
              </a:ext>
            </a:extLst>
          </p:cNvPr>
          <p:cNvGrpSpPr/>
          <p:nvPr/>
        </p:nvGrpSpPr>
        <p:grpSpPr>
          <a:xfrm>
            <a:off x="2550368" y="2537467"/>
            <a:ext cx="411483" cy="436566"/>
            <a:chOff x="6314665" y="3061128"/>
            <a:chExt cx="751673" cy="797492"/>
          </a:xfrm>
        </p:grpSpPr>
        <p:sp>
          <p:nvSpPr>
            <p:cNvPr id="259"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260"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sp>
        <p:nvSpPr>
          <p:cNvPr id="261" name="Retângulo 260">
            <a:extLst>
              <a:ext uri="{FF2B5EF4-FFF2-40B4-BE49-F238E27FC236}">
                <a16:creationId xmlns:a16="http://schemas.microsoft.com/office/drawing/2014/main" xmlns="" id="{1E69382E-3498-4183-FD5C-29B703F9AE86}"/>
              </a:ext>
            </a:extLst>
          </p:cNvPr>
          <p:cNvSpPr/>
          <p:nvPr/>
        </p:nvSpPr>
        <p:spPr>
          <a:xfrm>
            <a:off x="1984904" y="2966568"/>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62" name="CaixaDeTexto 261">
            <a:extLst>
              <a:ext uri="{FF2B5EF4-FFF2-40B4-BE49-F238E27FC236}">
                <a16:creationId xmlns:a16="http://schemas.microsoft.com/office/drawing/2014/main" xmlns="" id="{CC834531-0C24-B55A-89C8-8BD81284DA9A}"/>
              </a:ext>
            </a:extLst>
          </p:cNvPr>
          <p:cNvSpPr txBox="1"/>
          <p:nvPr/>
        </p:nvSpPr>
        <p:spPr>
          <a:xfrm>
            <a:off x="2820858" y="4056057"/>
            <a:ext cx="654346" cy="461665"/>
          </a:xfrm>
          <a:prstGeom prst="rect">
            <a:avLst/>
          </a:prstGeom>
          <a:noFill/>
        </p:spPr>
        <p:txBody>
          <a:bodyPr wrap="none" anchor="ctr">
            <a:spAutoFit/>
          </a:bodyPr>
          <a:lstStyle/>
          <a:p>
            <a:r>
              <a:rPr lang="pt-BR" sz="2400" b="1" dirty="0">
                <a:solidFill>
                  <a:srgbClr val="F9B002"/>
                </a:solidFill>
                <a:latin typeface="Ebrima" panose="02000000000000000000" pitchFamily="2" charset="0"/>
                <a:ea typeface="Ebrima" panose="02000000000000000000" pitchFamily="2" charset="0"/>
                <a:cs typeface="Ebrima" panose="02000000000000000000" pitchFamily="2" charset="0"/>
              </a:rPr>
              <a:t>53</a:t>
            </a:r>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9B002"/>
              </a:solidFill>
            </a:endParaRPr>
          </a:p>
        </p:txBody>
      </p:sp>
      <p:sp>
        <p:nvSpPr>
          <p:cNvPr id="263" name="CaixaDeTexto 262">
            <a:extLst>
              <a:ext uri="{FF2B5EF4-FFF2-40B4-BE49-F238E27FC236}">
                <a16:creationId xmlns:a16="http://schemas.microsoft.com/office/drawing/2014/main" xmlns="" id="{F44809A1-765A-C5EA-C27D-A8B7CD57E986}"/>
              </a:ext>
            </a:extLst>
          </p:cNvPr>
          <p:cNvSpPr txBox="1"/>
          <p:nvPr/>
        </p:nvSpPr>
        <p:spPr>
          <a:xfrm>
            <a:off x="1917976" y="4056057"/>
            <a:ext cx="654346" cy="461665"/>
          </a:xfrm>
          <a:prstGeom prst="rect">
            <a:avLst/>
          </a:prstGeom>
          <a:noFill/>
        </p:spPr>
        <p:txBody>
          <a:bodyPr wrap="none" anchor="ctr">
            <a:spAutoFit/>
          </a:bodyPr>
          <a:lstStyle/>
          <a:p>
            <a:pPr algn="r"/>
            <a:r>
              <a:rPr lang="pt-BR" sz="2400" b="1" dirty="0">
                <a:solidFill>
                  <a:srgbClr val="F9B002"/>
                </a:solidFill>
                <a:latin typeface="Ebrima" panose="02000000000000000000" pitchFamily="2" charset="0"/>
                <a:ea typeface="Ebrima" panose="02000000000000000000" pitchFamily="2" charset="0"/>
                <a:cs typeface="Ebrima" panose="02000000000000000000" pitchFamily="2" charset="0"/>
              </a:rPr>
              <a:t>46</a:t>
            </a:r>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9B002"/>
              </a:solidFill>
            </a:endParaRPr>
          </a:p>
        </p:txBody>
      </p:sp>
      <p:grpSp>
        <p:nvGrpSpPr>
          <p:cNvPr id="264" name="Agrupar 16">
            <a:extLst>
              <a:ext uri="{FF2B5EF4-FFF2-40B4-BE49-F238E27FC236}">
                <a16:creationId xmlns:a16="http://schemas.microsoft.com/office/drawing/2014/main" xmlns="" id="{99C7AE4D-40AE-FEFC-8BA8-563F8348696C}"/>
              </a:ext>
            </a:extLst>
          </p:cNvPr>
          <p:cNvGrpSpPr/>
          <p:nvPr/>
        </p:nvGrpSpPr>
        <p:grpSpPr>
          <a:xfrm>
            <a:off x="2482900" y="3969263"/>
            <a:ext cx="411483" cy="436566"/>
            <a:chOff x="6314665" y="3061128"/>
            <a:chExt cx="751673" cy="797492"/>
          </a:xfrm>
        </p:grpSpPr>
        <p:sp>
          <p:nvSpPr>
            <p:cNvPr id="265"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26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sp>
        <p:nvSpPr>
          <p:cNvPr id="267" name="Retângulo 266">
            <a:extLst>
              <a:ext uri="{FF2B5EF4-FFF2-40B4-BE49-F238E27FC236}">
                <a16:creationId xmlns:a16="http://schemas.microsoft.com/office/drawing/2014/main" xmlns="" id="{1E69382E-3498-4183-FD5C-29B703F9AE86}"/>
              </a:ext>
            </a:extLst>
          </p:cNvPr>
          <p:cNvSpPr/>
          <p:nvPr/>
        </p:nvSpPr>
        <p:spPr>
          <a:xfrm>
            <a:off x="1917436" y="4398364"/>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68" name="CaixaDeTexto 267">
            <a:extLst>
              <a:ext uri="{FF2B5EF4-FFF2-40B4-BE49-F238E27FC236}">
                <a16:creationId xmlns:a16="http://schemas.microsoft.com/office/drawing/2014/main" xmlns="" id="{CC834531-0C24-B55A-89C8-8BD81284DA9A}"/>
              </a:ext>
            </a:extLst>
          </p:cNvPr>
          <p:cNvSpPr txBox="1"/>
          <p:nvPr/>
        </p:nvSpPr>
        <p:spPr>
          <a:xfrm>
            <a:off x="2762972" y="5496719"/>
            <a:ext cx="654346" cy="461665"/>
          </a:xfrm>
          <a:prstGeom prst="rect">
            <a:avLst/>
          </a:prstGeom>
          <a:noFill/>
        </p:spPr>
        <p:txBody>
          <a:bodyPr wrap="none" anchor="ctr">
            <a:spAutoFit/>
          </a:bodyPr>
          <a:lstStyle/>
          <a:p>
            <a:r>
              <a:rPr lang="pt-BR" sz="2400" b="1" dirty="0">
                <a:solidFill>
                  <a:srgbClr val="7F7F7F"/>
                </a:solidFill>
                <a:latin typeface="Ebrima" panose="02000000000000000000" pitchFamily="2" charset="0"/>
                <a:ea typeface="Ebrima" panose="02000000000000000000" pitchFamily="2" charset="0"/>
                <a:cs typeface="Ebrima" panose="02000000000000000000" pitchFamily="2" charset="0"/>
              </a:rPr>
              <a:t>53</a:t>
            </a:r>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7F7F7F"/>
              </a:solidFill>
            </a:endParaRPr>
          </a:p>
        </p:txBody>
      </p:sp>
      <p:sp>
        <p:nvSpPr>
          <p:cNvPr id="269" name="CaixaDeTexto 268">
            <a:extLst>
              <a:ext uri="{FF2B5EF4-FFF2-40B4-BE49-F238E27FC236}">
                <a16:creationId xmlns:a16="http://schemas.microsoft.com/office/drawing/2014/main" xmlns="" id="{F44809A1-765A-C5EA-C27D-A8B7CD57E986}"/>
              </a:ext>
            </a:extLst>
          </p:cNvPr>
          <p:cNvSpPr txBox="1"/>
          <p:nvPr/>
        </p:nvSpPr>
        <p:spPr>
          <a:xfrm>
            <a:off x="1860090" y="5496719"/>
            <a:ext cx="654346" cy="461665"/>
          </a:xfrm>
          <a:prstGeom prst="rect">
            <a:avLst/>
          </a:prstGeom>
          <a:noFill/>
        </p:spPr>
        <p:txBody>
          <a:bodyPr wrap="none" anchor="ctr">
            <a:spAutoFit/>
          </a:bodyPr>
          <a:lstStyle/>
          <a:p>
            <a:pPr algn="r"/>
            <a:r>
              <a:rPr lang="pt-BR" sz="2400" b="1" dirty="0">
                <a:solidFill>
                  <a:srgbClr val="7F7F7F"/>
                </a:solidFill>
                <a:latin typeface="Ebrima" panose="02000000000000000000" pitchFamily="2" charset="0"/>
                <a:ea typeface="Ebrima" panose="02000000000000000000" pitchFamily="2" charset="0"/>
                <a:cs typeface="Ebrima" panose="02000000000000000000" pitchFamily="2" charset="0"/>
              </a:rPr>
              <a:t>45</a:t>
            </a:r>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7F7F7F"/>
              </a:solidFill>
            </a:endParaRPr>
          </a:p>
        </p:txBody>
      </p:sp>
      <p:grpSp>
        <p:nvGrpSpPr>
          <p:cNvPr id="270" name="Agrupar 16">
            <a:extLst>
              <a:ext uri="{FF2B5EF4-FFF2-40B4-BE49-F238E27FC236}">
                <a16:creationId xmlns:a16="http://schemas.microsoft.com/office/drawing/2014/main" xmlns="" id="{99C7AE4D-40AE-FEFC-8BA8-563F8348696C}"/>
              </a:ext>
            </a:extLst>
          </p:cNvPr>
          <p:cNvGrpSpPr/>
          <p:nvPr/>
        </p:nvGrpSpPr>
        <p:grpSpPr>
          <a:xfrm>
            <a:off x="2425014" y="5409925"/>
            <a:ext cx="411483" cy="436566"/>
            <a:chOff x="6314665" y="3061128"/>
            <a:chExt cx="751673" cy="797492"/>
          </a:xfrm>
        </p:grpSpPr>
        <p:sp>
          <p:nvSpPr>
            <p:cNvPr id="271"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272"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sp>
        <p:nvSpPr>
          <p:cNvPr id="273" name="Retângulo 272">
            <a:extLst>
              <a:ext uri="{FF2B5EF4-FFF2-40B4-BE49-F238E27FC236}">
                <a16:creationId xmlns:a16="http://schemas.microsoft.com/office/drawing/2014/main" xmlns="" id="{1E69382E-3498-4183-FD5C-29B703F9AE86}"/>
              </a:ext>
            </a:extLst>
          </p:cNvPr>
          <p:cNvSpPr/>
          <p:nvPr/>
        </p:nvSpPr>
        <p:spPr>
          <a:xfrm>
            <a:off x="1859550" y="5839026"/>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3%</a:t>
            </a:r>
          </a:p>
        </p:txBody>
      </p:sp>
      <p:pic>
        <p:nvPicPr>
          <p:cNvPr id="274" name="Imagem 273">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41258" y="1399972"/>
            <a:ext cx="625153" cy="674184"/>
          </a:xfrm>
          <a:prstGeom prst="rect">
            <a:avLst/>
          </a:prstGeom>
        </p:spPr>
      </p:pic>
      <p:sp>
        <p:nvSpPr>
          <p:cNvPr id="275" name="CaixaDeTexto 274">
            <a:extLst>
              <a:ext uri="{FF2B5EF4-FFF2-40B4-BE49-F238E27FC236}">
                <a16:creationId xmlns:a16="http://schemas.microsoft.com/office/drawing/2014/main" xmlns="" id="{3A87136F-6F87-C2E6-BF71-1D0EF47E419B}"/>
              </a:ext>
            </a:extLst>
          </p:cNvPr>
          <p:cNvSpPr txBox="1"/>
          <p:nvPr/>
        </p:nvSpPr>
        <p:spPr>
          <a:xfrm>
            <a:off x="4462212" y="1252676"/>
            <a:ext cx="788999" cy="584775"/>
          </a:xfrm>
          <a:prstGeom prst="rect">
            <a:avLst/>
          </a:prstGeom>
          <a:noFill/>
        </p:spPr>
        <p:txBody>
          <a:bodyPr wrap="none">
            <a:spAutoFit/>
          </a:bodyPr>
          <a:lstStyle/>
          <a:p>
            <a:pPr algn="r"/>
            <a:r>
              <a:rPr lang="pt-BR" sz="3200" b="1" dirty="0">
                <a:solidFill>
                  <a:srgbClr val="03BFD7"/>
                </a:solidFill>
                <a:latin typeface="Ebrima" panose="02000000000000000000" pitchFamily="2" charset="0"/>
                <a:ea typeface="Ebrima" panose="02000000000000000000" pitchFamily="2" charset="0"/>
                <a:cs typeface="Ebrima" panose="02000000000000000000" pitchFamily="2" charset="0"/>
              </a:rPr>
              <a:t>65</a:t>
            </a:r>
            <a:r>
              <a:rPr lang="pt-BR" sz="1200"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3BFD7"/>
              </a:solidFill>
            </a:endParaRPr>
          </a:p>
        </p:txBody>
      </p:sp>
      <p:sp>
        <p:nvSpPr>
          <p:cNvPr id="276" name="CaixaDeTexto 275">
            <a:extLst>
              <a:ext uri="{FF2B5EF4-FFF2-40B4-BE49-F238E27FC236}">
                <a16:creationId xmlns:a16="http://schemas.microsoft.com/office/drawing/2014/main" xmlns="" id="{63271B90-C994-1E0F-5B00-F6FA1D9F9EF9}"/>
              </a:ext>
            </a:extLst>
          </p:cNvPr>
          <p:cNvSpPr txBox="1"/>
          <p:nvPr/>
        </p:nvSpPr>
        <p:spPr>
          <a:xfrm>
            <a:off x="5092347" y="1512473"/>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77" name="CaixaDeTexto 276">
            <a:extLst>
              <a:ext uri="{FF2B5EF4-FFF2-40B4-BE49-F238E27FC236}">
                <a16:creationId xmlns:a16="http://schemas.microsoft.com/office/drawing/2014/main" xmlns="" id="{23E271DC-A1C1-AA3C-656C-2A70727D3CB2}"/>
              </a:ext>
            </a:extLst>
          </p:cNvPr>
          <p:cNvSpPr txBox="1"/>
          <p:nvPr/>
        </p:nvSpPr>
        <p:spPr>
          <a:xfrm>
            <a:off x="4321230" y="1735049"/>
            <a:ext cx="2583735" cy="415498"/>
          </a:xfrm>
          <a:prstGeom prst="rect">
            <a:avLst/>
          </a:prstGeom>
          <a:noFill/>
        </p:spPr>
        <p:txBody>
          <a:bodyPr wrap="square" rtlCol="0" anchor="t">
            <a:spAutoFit/>
          </a:bodyPr>
          <a:lstStyle/>
          <a:p>
            <a:r>
              <a:rPr lang="en-US" sz="1050" b="1" dirty="0">
                <a:solidFill>
                  <a:srgbClr val="03BFD7"/>
                </a:solidFill>
                <a:latin typeface="Segoe UI" panose="020B0502040204020203" pitchFamily="34" charset="0"/>
                <a:ea typeface="Ebrima" panose="02000000000000000000" pitchFamily="2" charset="0"/>
                <a:cs typeface="Segoe UI" panose="020B0502040204020203" pitchFamily="34" charset="0"/>
              </a:rPr>
              <a:t>11%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3BFD7"/>
                </a:solidFill>
                <a:latin typeface="Segoe UI" panose="020B0502040204020203" pitchFamily="34" charset="0"/>
                <a:ea typeface="Ebrima" panose="02000000000000000000" pitchFamily="2" charset="0"/>
                <a:cs typeface="Segoe UI" panose="020B0502040204020203" pitchFamily="34" charset="0"/>
              </a:rPr>
              <a:t>24%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pic>
        <p:nvPicPr>
          <p:cNvPr id="283" name="Imagem 282">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19494" y="2842507"/>
            <a:ext cx="625153" cy="674184"/>
          </a:xfrm>
          <a:prstGeom prst="rect">
            <a:avLst/>
          </a:prstGeom>
        </p:spPr>
      </p:pic>
      <p:sp>
        <p:nvSpPr>
          <p:cNvPr id="284" name="CaixaDeTexto 283">
            <a:extLst>
              <a:ext uri="{FF2B5EF4-FFF2-40B4-BE49-F238E27FC236}">
                <a16:creationId xmlns:a16="http://schemas.microsoft.com/office/drawing/2014/main" xmlns="" id="{3A87136F-6F87-C2E6-BF71-1D0EF47E419B}"/>
              </a:ext>
            </a:extLst>
          </p:cNvPr>
          <p:cNvSpPr txBox="1"/>
          <p:nvPr/>
        </p:nvSpPr>
        <p:spPr>
          <a:xfrm>
            <a:off x="4440448" y="2695211"/>
            <a:ext cx="788999" cy="584775"/>
          </a:xfrm>
          <a:prstGeom prst="rect">
            <a:avLst/>
          </a:prstGeom>
          <a:noFill/>
        </p:spPr>
        <p:txBody>
          <a:bodyPr wrap="none">
            <a:spAutoFit/>
          </a:bodyPr>
          <a:lstStyle/>
          <a:p>
            <a:pPr algn="r"/>
            <a:r>
              <a:rPr lang="pt-BR" sz="3200" b="1" dirty="0">
                <a:solidFill>
                  <a:srgbClr val="87BC25"/>
                </a:solidFill>
                <a:latin typeface="Ebrima" panose="02000000000000000000" pitchFamily="2" charset="0"/>
                <a:ea typeface="Ebrima" panose="02000000000000000000" pitchFamily="2" charset="0"/>
                <a:cs typeface="Ebrima" panose="02000000000000000000" pitchFamily="2" charset="0"/>
              </a:rPr>
              <a:t>49</a:t>
            </a:r>
            <a:r>
              <a:rPr lang="pt-BR" sz="1200"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87BC25"/>
              </a:solidFill>
            </a:endParaRPr>
          </a:p>
        </p:txBody>
      </p:sp>
      <p:sp>
        <p:nvSpPr>
          <p:cNvPr id="285" name="CaixaDeTexto 284">
            <a:extLst>
              <a:ext uri="{FF2B5EF4-FFF2-40B4-BE49-F238E27FC236}">
                <a16:creationId xmlns:a16="http://schemas.microsoft.com/office/drawing/2014/main" xmlns="" id="{63271B90-C994-1E0F-5B00-F6FA1D9F9EF9}"/>
              </a:ext>
            </a:extLst>
          </p:cNvPr>
          <p:cNvSpPr txBox="1"/>
          <p:nvPr/>
        </p:nvSpPr>
        <p:spPr>
          <a:xfrm>
            <a:off x="5070583" y="2955008"/>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86" name="CaixaDeTexto 285">
            <a:extLst>
              <a:ext uri="{FF2B5EF4-FFF2-40B4-BE49-F238E27FC236}">
                <a16:creationId xmlns:a16="http://schemas.microsoft.com/office/drawing/2014/main" xmlns="" id="{23E271DC-A1C1-AA3C-656C-2A70727D3CB2}"/>
              </a:ext>
            </a:extLst>
          </p:cNvPr>
          <p:cNvSpPr txBox="1"/>
          <p:nvPr/>
        </p:nvSpPr>
        <p:spPr>
          <a:xfrm>
            <a:off x="4299466" y="3177584"/>
            <a:ext cx="2583735" cy="415498"/>
          </a:xfrm>
          <a:prstGeom prst="rect">
            <a:avLst/>
          </a:prstGeom>
          <a:noFill/>
        </p:spPr>
        <p:txBody>
          <a:bodyPr wrap="square" rtlCol="0" anchor="t">
            <a:spAutoFit/>
          </a:bodyPr>
          <a:lstStyle/>
          <a:p>
            <a:r>
              <a:rPr lang="en-US" sz="1050" b="1" dirty="0">
                <a:solidFill>
                  <a:srgbClr val="87BC25"/>
                </a:solidFill>
                <a:latin typeface="Segoe UI" panose="020B0502040204020203" pitchFamily="34" charset="0"/>
                <a:ea typeface="Ebrima" panose="02000000000000000000" pitchFamily="2" charset="0"/>
                <a:cs typeface="Segoe UI" panose="020B0502040204020203" pitchFamily="34" charset="0"/>
              </a:rPr>
              <a:t>24%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87BC25"/>
                </a:solidFill>
                <a:latin typeface="Segoe UI" panose="020B0502040204020203" pitchFamily="34" charset="0"/>
                <a:ea typeface="Ebrima" panose="02000000000000000000" pitchFamily="2" charset="0"/>
                <a:cs typeface="Segoe UI" panose="020B0502040204020203" pitchFamily="34" charset="0"/>
              </a:rPr>
              <a:t>28%</a:t>
            </a:r>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pic>
        <p:nvPicPr>
          <p:cNvPr id="288" name="Imagem 28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714314" y="4285042"/>
            <a:ext cx="625153" cy="674184"/>
          </a:xfrm>
          <a:prstGeom prst="rect">
            <a:avLst/>
          </a:prstGeom>
        </p:spPr>
      </p:pic>
      <p:sp>
        <p:nvSpPr>
          <p:cNvPr id="289" name="CaixaDeTexto 288">
            <a:extLst>
              <a:ext uri="{FF2B5EF4-FFF2-40B4-BE49-F238E27FC236}">
                <a16:creationId xmlns:a16="http://schemas.microsoft.com/office/drawing/2014/main" xmlns="" id="{3A87136F-6F87-C2E6-BF71-1D0EF47E419B}"/>
              </a:ext>
            </a:extLst>
          </p:cNvPr>
          <p:cNvSpPr txBox="1"/>
          <p:nvPr/>
        </p:nvSpPr>
        <p:spPr>
          <a:xfrm>
            <a:off x="4263818" y="4137746"/>
            <a:ext cx="788999" cy="584775"/>
          </a:xfrm>
          <a:prstGeom prst="rect">
            <a:avLst/>
          </a:prstGeom>
          <a:noFill/>
        </p:spPr>
        <p:txBody>
          <a:bodyPr wrap="none">
            <a:spAutoFit/>
          </a:bodyPr>
          <a:lstStyle/>
          <a:p>
            <a:pPr algn="r"/>
            <a:r>
              <a:rPr lang="pt-BR" sz="3200" b="1" dirty="0">
                <a:solidFill>
                  <a:srgbClr val="F9B002"/>
                </a:solidFill>
                <a:latin typeface="Ebrima" panose="02000000000000000000" pitchFamily="2" charset="0"/>
                <a:ea typeface="Ebrima" panose="02000000000000000000" pitchFamily="2" charset="0"/>
                <a:cs typeface="Ebrima" panose="02000000000000000000" pitchFamily="2" charset="0"/>
              </a:rPr>
              <a:t>48</a:t>
            </a:r>
            <a:r>
              <a:rPr lang="pt-BR" sz="1200"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9B002"/>
              </a:solidFill>
            </a:endParaRPr>
          </a:p>
        </p:txBody>
      </p:sp>
      <p:sp>
        <p:nvSpPr>
          <p:cNvPr id="290" name="CaixaDeTexto 289">
            <a:extLst>
              <a:ext uri="{FF2B5EF4-FFF2-40B4-BE49-F238E27FC236}">
                <a16:creationId xmlns:a16="http://schemas.microsoft.com/office/drawing/2014/main" xmlns="" id="{63271B90-C994-1E0F-5B00-F6FA1D9F9EF9}"/>
              </a:ext>
            </a:extLst>
          </p:cNvPr>
          <p:cNvSpPr txBox="1"/>
          <p:nvPr/>
        </p:nvSpPr>
        <p:spPr>
          <a:xfrm>
            <a:off x="4893953" y="4397543"/>
            <a:ext cx="1890943"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FUNDAMENTAL</a:t>
            </a:r>
          </a:p>
        </p:txBody>
      </p:sp>
      <p:sp>
        <p:nvSpPr>
          <p:cNvPr id="291" name="CaixaDeTexto 290">
            <a:extLst>
              <a:ext uri="{FF2B5EF4-FFF2-40B4-BE49-F238E27FC236}">
                <a16:creationId xmlns:a16="http://schemas.microsoft.com/office/drawing/2014/main" xmlns="" id="{23E271DC-A1C1-AA3C-656C-2A70727D3CB2}"/>
              </a:ext>
            </a:extLst>
          </p:cNvPr>
          <p:cNvSpPr txBox="1"/>
          <p:nvPr/>
        </p:nvSpPr>
        <p:spPr>
          <a:xfrm>
            <a:off x="4294286" y="4620119"/>
            <a:ext cx="2583735" cy="415498"/>
          </a:xfrm>
          <a:prstGeom prst="rect">
            <a:avLst/>
          </a:prstGeom>
          <a:noFill/>
        </p:spPr>
        <p:txBody>
          <a:bodyPr wrap="square" rtlCol="0" anchor="t">
            <a:spAutoFit/>
          </a:bodyPr>
          <a:lstStyle/>
          <a:p>
            <a:r>
              <a:rPr lang="en-US" sz="1050" b="1" dirty="0">
                <a:solidFill>
                  <a:srgbClr val="F9B002"/>
                </a:solidFill>
                <a:latin typeface="Segoe UI" panose="020B0502040204020203" pitchFamily="34" charset="0"/>
                <a:ea typeface="Ebrima" panose="02000000000000000000" pitchFamily="2" charset="0"/>
                <a:cs typeface="Segoe UI" panose="020B0502040204020203" pitchFamily="34" charset="0"/>
              </a:rPr>
              <a:t>35%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a:t>
            </a:r>
            <a:r>
              <a:rPr lang="en-US" sz="1050" b="1" dirty="0" err="1">
                <a:solidFill>
                  <a:prstClr val="white"/>
                </a:solidFill>
                <a:latin typeface="Segoe UI" panose="020B0502040204020203" pitchFamily="34" charset="0"/>
                <a:ea typeface="Ebrima" panose="02000000000000000000" pitchFamily="2" charset="0"/>
                <a:cs typeface="Segoe UI" panose="020B0502040204020203" pitchFamily="34" charset="0"/>
              </a:rPr>
              <a:t>Médio</a:t>
            </a:r>
            <a:endPar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endParaRPr>
          </a:p>
          <a:p>
            <a:r>
              <a:rPr lang="en-US" sz="1050" b="1" dirty="0">
                <a:solidFill>
                  <a:srgbClr val="F9B002"/>
                </a:solidFill>
                <a:latin typeface="Segoe UI" panose="020B0502040204020203" pitchFamily="34" charset="0"/>
                <a:ea typeface="Ebrima" panose="02000000000000000000" pitchFamily="2" charset="0"/>
                <a:cs typeface="Segoe UI" panose="020B0502040204020203" pitchFamily="34" charset="0"/>
              </a:rPr>
              <a:t>17%</a:t>
            </a:r>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pic>
        <p:nvPicPr>
          <p:cNvPr id="293" name="Imagem 292">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92550" y="5727578"/>
            <a:ext cx="625153" cy="674184"/>
          </a:xfrm>
          <a:prstGeom prst="rect">
            <a:avLst/>
          </a:prstGeom>
        </p:spPr>
      </p:pic>
      <p:sp>
        <p:nvSpPr>
          <p:cNvPr id="294" name="CaixaDeTexto 293">
            <a:extLst>
              <a:ext uri="{FF2B5EF4-FFF2-40B4-BE49-F238E27FC236}">
                <a16:creationId xmlns:a16="http://schemas.microsoft.com/office/drawing/2014/main" xmlns="" id="{3A87136F-6F87-C2E6-BF71-1D0EF47E419B}"/>
              </a:ext>
            </a:extLst>
          </p:cNvPr>
          <p:cNvSpPr txBox="1"/>
          <p:nvPr/>
        </p:nvSpPr>
        <p:spPr>
          <a:xfrm>
            <a:off x="4289520" y="5580282"/>
            <a:ext cx="788999" cy="584775"/>
          </a:xfrm>
          <a:prstGeom prst="rect">
            <a:avLst/>
          </a:prstGeom>
          <a:noFill/>
        </p:spPr>
        <p:txBody>
          <a:bodyPr wrap="none">
            <a:spAutoFit/>
          </a:bodyPr>
          <a:lstStyle/>
          <a:p>
            <a:pPr algn="r"/>
            <a:r>
              <a:rPr lang="pt-BR" sz="3200" b="1" dirty="0">
                <a:solidFill>
                  <a:srgbClr val="7F7F7F"/>
                </a:solidFill>
                <a:latin typeface="Ebrima" panose="02000000000000000000" pitchFamily="2" charset="0"/>
                <a:ea typeface="Ebrima" panose="02000000000000000000" pitchFamily="2" charset="0"/>
                <a:cs typeface="Ebrima" panose="02000000000000000000" pitchFamily="2" charset="0"/>
              </a:rPr>
              <a:t>60</a:t>
            </a:r>
            <a:r>
              <a:rPr lang="pt-BR" sz="1200"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7F7F7F"/>
              </a:solidFill>
            </a:endParaRPr>
          </a:p>
        </p:txBody>
      </p:sp>
      <p:sp>
        <p:nvSpPr>
          <p:cNvPr id="295" name="CaixaDeTexto 294">
            <a:extLst>
              <a:ext uri="{FF2B5EF4-FFF2-40B4-BE49-F238E27FC236}">
                <a16:creationId xmlns:a16="http://schemas.microsoft.com/office/drawing/2014/main" xmlns="" id="{63271B90-C994-1E0F-5B00-F6FA1D9F9EF9}"/>
              </a:ext>
            </a:extLst>
          </p:cNvPr>
          <p:cNvSpPr txBox="1"/>
          <p:nvPr/>
        </p:nvSpPr>
        <p:spPr>
          <a:xfrm>
            <a:off x="4935153" y="5840079"/>
            <a:ext cx="1916043"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FUNDAMENTAL</a:t>
            </a:r>
          </a:p>
        </p:txBody>
      </p:sp>
      <p:sp>
        <p:nvSpPr>
          <p:cNvPr id="296" name="CaixaDeTexto 295">
            <a:extLst>
              <a:ext uri="{FF2B5EF4-FFF2-40B4-BE49-F238E27FC236}">
                <a16:creationId xmlns:a16="http://schemas.microsoft.com/office/drawing/2014/main" xmlns="" id="{23E271DC-A1C1-AA3C-656C-2A70727D3CB2}"/>
              </a:ext>
            </a:extLst>
          </p:cNvPr>
          <p:cNvSpPr txBox="1"/>
          <p:nvPr/>
        </p:nvSpPr>
        <p:spPr>
          <a:xfrm>
            <a:off x="4272522" y="6062655"/>
            <a:ext cx="2583735" cy="415498"/>
          </a:xfrm>
          <a:prstGeom prst="rect">
            <a:avLst/>
          </a:prstGeom>
          <a:noFill/>
        </p:spPr>
        <p:txBody>
          <a:bodyPr wrap="square" rtlCol="0" anchor="t">
            <a:spAutoFit/>
          </a:bodyPr>
          <a:lstStyle/>
          <a:p>
            <a:r>
              <a:rPr lang="en-US" sz="1050" b="1" dirty="0">
                <a:solidFill>
                  <a:srgbClr val="7F7F7F"/>
                </a:solidFill>
                <a:latin typeface="Segoe UI" panose="020B0502040204020203" pitchFamily="34" charset="0"/>
                <a:ea typeface="Ebrima" panose="02000000000000000000" pitchFamily="2" charset="0"/>
                <a:cs typeface="Segoe UI" panose="020B0502040204020203" pitchFamily="34" charset="0"/>
              </a:rPr>
              <a:t>22%</a:t>
            </a:r>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a:t>
            </a:r>
            <a:r>
              <a:rPr lang="en-US" sz="1050" b="1" dirty="0" err="1">
                <a:solidFill>
                  <a:prstClr val="white"/>
                </a:solidFill>
                <a:latin typeface="Segoe UI" panose="020B0502040204020203" pitchFamily="34" charset="0"/>
                <a:ea typeface="Ebrima" panose="02000000000000000000" pitchFamily="2" charset="0"/>
                <a:cs typeface="Segoe UI" panose="020B0502040204020203" pitchFamily="34" charset="0"/>
              </a:rPr>
              <a:t>Médio</a:t>
            </a:r>
            <a:endPar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endParaRPr>
          </a:p>
          <a:p>
            <a:r>
              <a:rPr lang="en-US" sz="1050" b="1" dirty="0">
                <a:solidFill>
                  <a:srgbClr val="7F7F7F"/>
                </a:solidFill>
                <a:latin typeface="Segoe UI" panose="020B0502040204020203" pitchFamily="34" charset="0"/>
                <a:ea typeface="Ebrima" panose="02000000000000000000" pitchFamily="2" charset="0"/>
                <a:cs typeface="Segoe UI" panose="020B0502040204020203" pitchFamily="34" charset="0"/>
              </a:rPr>
              <a:t>17%</a:t>
            </a:r>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297" name="CaixaDeTexto 296">
            <a:extLst>
              <a:ext uri="{FF2B5EF4-FFF2-40B4-BE49-F238E27FC236}">
                <a16:creationId xmlns:a16="http://schemas.microsoft.com/office/drawing/2014/main" xmlns="" id="{FA1A6A4D-6A64-CA50-32BB-70DA2E00998F}"/>
              </a:ext>
            </a:extLst>
          </p:cNvPr>
          <p:cNvSpPr txBox="1"/>
          <p:nvPr/>
        </p:nvSpPr>
        <p:spPr>
          <a:xfrm>
            <a:off x="6986232" y="1119524"/>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298" name="Retângulo: Cantos Arredondados 29">
            <a:extLst>
              <a:ext uri="{FF2B5EF4-FFF2-40B4-BE49-F238E27FC236}">
                <a16:creationId xmlns:a16="http://schemas.microsoft.com/office/drawing/2014/main" xmlns="" id="{63795047-EB1D-5EE8-4791-928FEA91073E}"/>
              </a:ext>
            </a:extLst>
          </p:cNvPr>
          <p:cNvSpPr/>
          <p:nvPr/>
        </p:nvSpPr>
        <p:spPr>
          <a:xfrm>
            <a:off x="7542783" y="1184428"/>
            <a:ext cx="522392" cy="334356"/>
          </a:xfrm>
          <a:prstGeom prst="roundRect">
            <a:avLst>
              <a:gd name="adj" fmla="val 17747"/>
            </a:avLst>
          </a:prstGeom>
          <a:solidFill>
            <a:srgbClr val="03BFD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299" name="CaixaDeTexto 298">
            <a:extLst>
              <a:ext uri="{FF2B5EF4-FFF2-40B4-BE49-F238E27FC236}">
                <a16:creationId xmlns:a16="http://schemas.microsoft.com/office/drawing/2014/main" xmlns="" id="{6451E789-F787-7C48-330A-3AA8C5006B5F}"/>
              </a:ext>
            </a:extLst>
          </p:cNvPr>
          <p:cNvSpPr txBox="1"/>
          <p:nvPr/>
        </p:nvSpPr>
        <p:spPr>
          <a:xfrm>
            <a:off x="8037720" y="1119524"/>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00" name="Retângulo: Cantos Arredondados 34">
            <a:extLst>
              <a:ext uri="{FF2B5EF4-FFF2-40B4-BE49-F238E27FC236}">
                <a16:creationId xmlns:a16="http://schemas.microsoft.com/office/drawing/2014/main" xmlns="" id="{0EE5ADFF-EB04-E728-86C9-88A265F05E81}"/>
              </a:ext>
            </a:extLst>
          </p:cNvPr>
          <p:cNvSpPr/>
          <p:nvPr/>
        </p:nvSpPr>
        <p:spPr>
          <a:xfrm>
            <a:off x="8382209" y="1184428"/>
            <a:ext cx="522392" cy="334356"/>
          </a:xfrm>
          <a:prstGeom prst="roundRect">
            <a:avLst>
              <a:gd name="adj" fmla="val 17747"/>
            </a:avLst>
          </a:prstGeom>
          <a:solidFill>
            <a:srgbClr val="03BFD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01" name="Forma Livre: Forma 36">
            <a:extLst>
              <a:ext uri="{FF2B5EF4-FFF2-40B4-BE49-F238E27FC236}">
                <a16:creationId xmlns:a16="http://schemas.microsoft.com/office/drawing/2014/main" xmlns="" id="{0D37D29F-F335-BF03-61C2-A26BF9508D95}"/>
              </a:ext>
            </a:extLst>
          </p:cNvPr>
          <p:cNvSpPr/>
          <p:nvPr/>
        </p:nvSpPr>
        <p:spPr>
          <a:xfrm>
            <a:off x="6620287" y="1066540"/>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02" name="CaixaDeTexto 301">
            <a:extLst>
              <a:ext uri="{FF2B5EF4-FFF2-40B4-BE49-F238E27FC236}">
                <a16:creationId xmlns:a16="http://schemas.microsoft.com/office/drawing/2014/main" xmlns="" id="{EA2F832D-1025-6862-DC18-E4EE231DC983}"/>
              </a:ext>
            </a:extLst>
          </p:cNvPr>
          <p:cNvSpPr txBox="1"/>
          <p:nvPr/>
        </p:nvSpPr>
        <p:spPr>
          <a:xfrm>
            <a:off x="8829132" y="1119524"/>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303" name="Retângulo: Cantos Arredondados 39">
            <a:extLst>
              <a:ext uri="{FF2B5EF4-FFF2-40B4-BE49-F238E27FC236}">
                <a16:creationId xmlns:a16="http://schemas.microsoft.com/office/drawing/2014/main" xmlns="" id="{6F10AF27-FBD5-83E1-4BC3-990778147219}"/>
              </a:ext>
            </a:extLst>
          </p:cNvPr>
          <p:cNvSpPr/>
          <p:nvPr/>
        </p:nvSpPr>
        <p:spPr>
          <a:xfrm>
            <a:off x="9375880" y="1184428"/>
            <a:ext cx="522392" cy="334356"/>
          </a:xfrm>
          <a:prstGeom prst="roundRect">
            <a:avLst>
              <a:gd name="adj" fmla="val 17747"/>
            </a:avLst>
          </a:prstGeom>
          <a:solidFill>
            <a:srgbClr val="03BFD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04" name="CaixaDeTexto 303">
            <a:extLst>
              <a:ext uri="{FF2B5EF4-FFF2-40B4-BE49-F238E27FC236}">
                <a16:creationId xmlns:a16="http://schemas.microsoft.com/office/drawing/2014/main" xmlns="" id="{CD79BC3C-1F34-C238-496B-E20443DA00B7}"/>
              </a:ext>
            </a:extLst>
          </p:cNvPr>
          <p:cNvSpPr txBox="1"/>
          <p:nvPr/>
        </p:nvSpPr>
        <p:spPr>
          <a:xfrm>
            <a:off x="7225279" y="1549998"/>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R$5.398,</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pic>
        <p:nvPicPr>
          <p:cNvPr id="308" name="Imagem 307">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6997575" y="1855470"/>
            <a:ext cx="471706" cy="471706"/>
          </a:xfrm>
          <a:prstGeom prst="rect">
            <a:avLst/>
          </a:prstGeom>
        </p:spPr>
      </p:pic>
      <p:sp>
        <p:nvSpPr>
          <p:cNvPr id="309" name="CaixaDeTexto 308">
            <a:extLst>
              <a:ext uri="{FF2B5EF4-FFF2-40B4-BE49-F238E27FC236}">
                <a16:creationId xmlns:a16="http://schemas.microsoft.com/office/drawing/2014/main" xmlns="" id="{12DED984-C333-C89E-3158-291D3352D8C5}"/>
              </a:ext>
            </a:extLst>
          </p:cNvPr>
          <p:cNvSpPr txBox="1"/>
          <p:nvPr/>
        </p:nvSpPr>
        <p:spPr>
          <a:xfrm>
            <a:off x="7616349" y="1798936"/>
            <a:ext cx="788999" cy="584775"/>
          </a:xfrm>
          <a:prstGeom prst="rect">
            <a:avLst/>
          </a:prstGeom>
          <a:noFill/>
        </p:spPr>
        <p:txBody>
          <a:bodyPr wrap="none">
            <a:spAutoFit/>
          </a:bodyPr>
          <a:lstStyle/>
          <a:p>
            <a:pPr algn="r"/>
            <a:r>
              <a:rPr lang="pt-BR" sz="3200" b="1" dirty="0">
                <a:solidFill>
                  <a:srgbClr val="03BFD7"/>
                </a:solidFill>
                <a:latin typeface="Ebrima" panose="02000000000000000000" pitchFamily="2" charset="0"/>
                <a:ea typeface="Ebrima" panose="02000000000000000000" pitchFamily="2" charset="0"/>
                <a:cs typeface="Ebrima" panose="02000000000000000000" pitchFamily="2" charset="0"/>
              </a:rPr>
              <a:t>79</a:t>
            </a:r>
            <a:r>
              <a:rPr lang="pt-BR" sz="1200"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3BFD7"/>
              </a:solidFill>
            </a:endParaRPr>
          </a:p>
        </p:txBody>
      </p:sp>
      <p:sp>
        <p:nvSpPr>
          <p:cNvPr id="310" name="CaixaDeTexto 309">
            <a:extLst>
              <a:ext uri="{FF2B5EF4-FFF2-40B4-BE49-F238E27FC236}">
                <a16:creationId xmlns:a16="http://schemas.microsoft.com/office/drawing/2014/main" xmlns="" id="{6B2744F3-FA4C-DB49-107D-B225825F1206}"/>
              </a:ext>
            </a:extLst>
          </p:cNvPr>
          <p:cNvSpPr txBox="1"/>
          <p:nvPr/>
        </p:nvSpPr>
        <p:spPr>
          <a:xfrm>
            <a:off x="8275059" y="2048212"/>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311" name="Imagem 310">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43305" y="1758091"/>
            <a:ext cx="726732" cy="517637"/>
          </a:xfrm>
          <a:prstGeom prst="rect">
            <a:avLst/>
          </a:prstGeom>
        </p:spPr>
      </p:pic>
      <p:sp>
        <p:nvSpPr>
          <p:cNvPr id="312" name="CaixaDeTexto 311">
            <a:extLst>
              <a:ext uri="{FF2B5EF4-FFF2-40B4-BE49-F238E27FC236}">
                <a16:creationId xmlns:a16="http://schemas.microsoft.com/office/drawing/2014/main" xmlns="" id="{D06E580D-636E-CD43-DF07-29BE8CEF9D30}"/>
              </a:ext>
            </a:extLst>
          </p:cNvPr>
          <p:cNvSpPr txBox="1"/>
          <p:nvPr/>
        </p:nvSpPr>
        <p:spPr>
          <a:xfrm>
            <a:off x="2749075" y="1783589"/>
            <a:ext cx="965329" cy="584775"/>
          </a:xfrm>
          <a:prstGeom prst="rect">
            <a:avLst/>
          </a:prstGeom>
          <a:noFill/>
        </p:spPr>
        <p:txBody>
          <a:bodyPr wrap="none">
            <a:spAutoFit/>
          </a:bodyPr>
          <a:lstStyle/>
          <a:p>
            <a:r>
              <a:rPr lang="pt-BR" sz="3200" b="1" dirty="0">
                <a:solidFill>
                  <a:srgbClr val="03BFD7"/>
                </a:solidFill>
                <a:latin typeface="Segoe UI" panose="020B0502040204020203" pitchFamily="34" charset="0"/>
                <a:ea typeface="Ebrima" panose="02000000000000000000" pitchFamily="2" charset="0"/>
                <a:cs typeface="Segoe UI" panose="020B0502040204020203" pitchFamily="34" charset="0"/>
              </a:rPr>
              <a:t>23</a:t>
            </a:r>
            <a:r>
              <a:rPr lang="pt-BR" sz="1100" b="1" dirty="0">
                <a:solidFill>
                  <a:prstClr val="white"/>
                </a:solidFill>
                <a:latin typeface="Segoe UI" panose="020B0502040204020203" pitchFamily="34" charset="0"/>
                <a:cs typeface="Segoe UI" panose="020B0502040204020203" pitchFamily="34" charset="0"/>
              </a:rPr>
              <a:t>anos</a:t>
            </a:r>
          </a:p>
        </p:txBody>
      </p:sp>
      <p:pic>
        <p:nvPicPr>
          <p:cNvPr id="313" name="Imagem 312">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103026" y="3175876"/>
            <a:ext cx="726732" cy="517637"/>
          </a:xfrm>
          <a:prstGeom prst="rect">
            <a:avLst/>
          </a:prstGeom>
        </p:spPr>
      </p:pic>
      <p:sp>
        <p:nvSpPr>
          <p:cNvPr id="314" name="CaixaDeTexto 313">
            <a:extLst>
              <a:ext uri="{FF2B5EF4-FFF2-40B4-BE49-F238E27FC236}">
                <a16:creationId xmlns:a16="http://schemas.microsoft.com/office/drawing/2014/main" xmlns="" id="{D06E580D-636E-CD43-DF07-29BE8CEF9D30}"/>
              </a:ext>
            </a:extLst>
          </p:cNvPr>
          <p:cNvSpPr txBox="1"/>
          <p:nvPr/>
        </p:nvSpPr>
        <p:spPr>
          <a:xfrm>
            <a:off x="2708796" y="3201374"/>
            <a:ext cx="965329" cy="584775"/>
          </a:xfrm>
          <a:prstGeom prst="rect">
            <a:avLst/>
          </a:prstGeom>
          <a:noFill/>
        </p:spPr>
        <p:txBody>
          <a:bodyPr wrap="none">
            <a:spAutoFit/>
          </a:bodyPr>
          <a:lstStyle/>
          <a:p>
            <a:r>
              <a:rPr lang="pt-BR" sz="3200" b="1" dirty="0">
                <a:solidFill>
                  <a:srgbClr val="87BC25"/>
                </a:solidFill>
                <a:latin typeface="Segoe UI" panose="020B0502040204020203" pitchFamily="34" charset="0"/>
                <a:ea typeface="Ebrima" panose="02000000000000000000" pitchFamily="2" charset="0"/>
                <a:cs typeface="Segoe UI" panose="020B0502040204020203" pitchFamily="34" charset="0"/>
              </a:rPr>
              <a:t>37</a:t>
            </a:r>
            <a:r>
              <a:rPr lang="pt-BR" sz="1100" b="1" dirty="0">
                <a:solidFill>
                  <a:prstClr val="white"/>
                </a:solidFill>
                <a:latin typeface="Segoe UI" panose="020B0502040204020203" pitchFamily="34" charset="0"/>
                <a:cs typeface="Segoe UI" panose="020B0502040204020203" pitchFamily="34" charset="0"/>
              </a:rPr>
              <a:t>anos</a:t>
            </a:r>
          </a:p>
        </p:txBody>
      </p:sp>
      <p:pic>
        <p:nvPicPr>
          <p:cNvPr id="315" name="Imagem 314">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088519" y="4623218"/>
            <a:ext cx="726732" cy="517637"/>
          </a:xfrm>
          <a:prstGeom prst="rect">
            <a:avLst/>
          </a:prstGeom>
        </p:spPr>
      </p:pic>
      <p:sp>
        <p:nvSpPr>
          <p:cNvPr id="316" name="CaixaDeTexto 315">
            <a:extLst>
              <a:ext uri="{FF2B5EF4-FFF2-40B4-BE49-F238E27FC236}">
                <a16:creationId xmlns:a16="http://schemas.microsoft.com/office/drawing/2014/main" xmlns="" id="{D06E580D-636E-CD43-DF07-29BE8CEF9D30}"/>
              </a:ext>
            </a:extLst>
          </p:cNvPr>
          <p:cNvSpPr txBox="1"/>
          <p:nvPr/>
        </p:nvSpPr>
        <p:spPr>
          <a:xfrm>
            <a:off x="2694289" y="4648716"/>
            <a:ext cx="965329" cy="584775"/>
          </a:xfrm>
          <a:prstGeom prst="rect">
            <a:avLst/>
          </a:prstGeom>
          <a:noFill/>
        </p:spPr>
        <p:txBody>
          <a:bodyPr wrap="none">
            <a:spAutoFit/>
          </a:bodyPr>
          <a:lstStyle/>
          <a:p>
            <a:r>
              <a:rPr lang="pt-BR" sz="3200" b="1" dirty="0">
                <a:solidFill>
                  <a:srgbClr val="F9B002"/>
                </a:solidFill>
                <a:latin typeface="Segoe UI" panose="020B0502040204020203" pitchFamily="34" charset="0"/>
                <a:ea typeface="Ebrima" panose="02000000000000000000" pitchFamily="2" charset="0"/>
                <a:cs typeface="Segoe UI" panose="020B0502040204020203" pitchFamily="34" charset="0"/>
              </a:rPr>
              <a:t>54</a:t>
            </a:r>
            <a:r>
              <a:rPr lang="pt-BR" sz="1100" b="1" dirty="0">
                <a:solidFill>
                  <a:prstClr val="white"/>
                </a:solidFill>
                <a:latin typeface="Segoe UI" panose="020B0502040204020203" pitchFamily="34" charset="0"/>
                <a:cs typeface="Segoe UI" panose="020B0502040204020203" pitchFamily="34" charset="0"/>
              </a:rPr>
              <a:t>anos</a:t>
            </a:r>
          </a:p>
        </p:txBody>
      </p:sp>
      <p:pic>
        <p:nvPicPr>
          <p:cNvPr id="317" name="Imagem 316">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091467" y="6049546"/>
            <a:ext cx="726732" cy="517637"/>
          </a:xfrm>
          <a:prstGeom prst="rect">
            <a:avLst/>
          </a:prstGeom>
        </p:spPr>
      </p:pic>
      <p:sp>
        <p:nvSpPr>
          <p:cNvPr id="318" name="CaixaDeTexto 317">
            <a:extLst>
              <a:ext uri="{FF2B5EF4-FFF2-40B4-BE49-F238E27FC236}">
                <a16:creationId xmlns:a16="http://schemas.microsoft.com/office/drawing/2014/main" xmlns="" id="{D06E580D-636E-CD43-DF07-29BE8CEF9D30}"/>
              </a:ext>
            </a:extLst>
          </p:cNvPr>
          <p:cNvSpPr txBox="1"/>
          <p:nvPr/>
        </p:nvSpPr>
        <p:spPr>
          <a:xfrm>
            <a:off x="2697237" y="6075044"/>
            <a:ext cx="965329" cy="584775"/>
          </a:xfrm>
          <a:prstGeom prst="rect">
            <a:avLst/>
          </a:prstGeom>
          <a:noFill/>
        </p:spPr>
        <p:txBody>
          <a:bodyPr wrap="none">
            <a:spAutoFit/>
          </a:bodyPr>
          <a:lstStyle/>
          <a:p>
            <a:r>
              <a:rPr lang="pt-BR" sz="3200" b="1" dirty="0">
                <a:solidFill>
                  <a:srgbClr val="7F7F7F"/>
                </a:solidFill>
                <a:latin typeface="Segoe UI" panose="020B0502040204020203" pitchFamily="34" charset="0"/>
                <a:ea typeface="Ebrima" panose="02000000000000000000" pitchFamily="2" charset="0"/>
                <a:cs typeface="Segoe UI" panose="020B0502040204020203" pitchFamily="34" charset="0"/>
              </a:rPr>
              <a:t>71</a:t>
            </a:r>
            <a:r>
              <a:rPr lang="pt-BR" sz="1100" b="1" dirty="0">
                <a:solidFill>
                  <a:prstClr val="white"/>
                </a:solidFill>
                <a:latin typeface="Segoe UI" panose="020B0502040204020203" pitchFamily="34" charset="0"/>
                <a:cs typeface="Segoe UI" panose="020B0502040204020203" pitchFamily="34" charset="0"/>
              </a:rPr>
              <a:t>anos</a:t>
            </a:r>
          </a:p>
        </p:txBody>
      </p:sp>
      <p:sp>
        <p:nvSpPr>
          <p:cNvPr id="319" name="CaixaDeTexto 318">
            <a:extLst>
              <a:ext uri="{FF2B5EF4-FFF2-40B4-BE49-F238E27FC236}">
                <a16:creationId xmlns:a16="http://schemas.microsoft.com/office/drawing/2014/main" xmlns="" id="{FA1A6A4D-6A64-CA50-32BB-70DA2E00998F}"/>
              </a:ext>
            </a:extLst>
          </p:cNvPr>
          <p:cNvSpPr txBox="1"/>
          <p:nvPr/>
        </p:nvSpPr>
        <p:spPr>
          <a:xfrm>
            <a:off x="6986232" y="2567232"/>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20" name="Retângulo: Cantos Arredondados 29">
            <a:extLst>
              <a:ext uri="{FF2B5EF4-FFF2-40B4-BE49-F238E27FC236}">
                <a16:creationId xmlns:a16="http://schemas.microsoft.com/office/drawing/2014/main" xmlns="" id="{63795047-EB1D-5EE8-4791-928FEA91073E}"/>
              </a:ext>
            </a:extLst>
          </p:cNvPr>
          <p:cNvSpPr/>
          <p:nvPr/>
        </p:nvSpPr>
        <p:spPr>
          <a:xfrm>
            <a:off x="7542783" y="2632136"/>
            <a:ext cx="522392" cy="334356"/>
          </a:xfrm>
          <a:prstGeom prst="roundRect">
            <a:avLst>
              <a:gd name="adj" fmla="val 17747"/>
            </a:avLst>
          </a:prstGeom>
          <a:solidFill>
            <a:srgbClr val="87BC25"/>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21" name="CaixaDeTexto 320">
            <a:extLst>
              <a:ext uri="{FF2B5EF4-FFF2-40B4-BE49-F238E27FC236}">
                <a16:creationId xmlns:a16="http://schemas.microsoft.com/office/drawing/2014/main" xmlns="" id="{6451E789-F787-7C48-330A-3AA8C5006B5F}"/>
              </a:ext>
            </a:extLst>
          </p:cNvPr>
          <p:cNvSpPr txBox="1"/>
          <p:nvPr/>
        </p:nvSpPr>
        <p:spPr>
          <a:xfrm>
            <a:off x="8037720" y="2567232"/>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22" name="Retângulo: Cantos Arredondados 34">
            <a:extLst>
              <a:ext uri="{FF2B5EF4-FFF2-40B4-BE49-F238E27FC236}">
                <a16:creationId xmlns:a16="http://schemas.microsoft.com/office/drawing/2014/main" xmlns="" id="{0EE5ADFF-EB04-E728-86C9-88A265F05E81}"/>
              </a:ext>
            </a:extLst>
          </p:cNvPr>
          <p:cNvSpPr/>
          <p:nvPr/>
        </p:nvSpPr>
        <p:spPr>
          <a:xfrm>
            <a:off x="8382209" y="2632136"/>
            <a:ext cx="522392" cy="334356"/>
          </a:xfrm>
          <a:prstGeom prst="roundRect">
            <a:avLst>
              <a:gd name="adj" fmla="val 17747"/>
            </a:avLst>
          </a:prstGeom>
          <a:solidFill>
            <a:srgbClr val="87BC25"/>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23" name="Forma Livre: Forma 36">
            <a:extLst>
              <a:ext uri="{FF2B5EF4-FFF2-40B4-BE49-F238E27FC236}">
                <a16:creationId xmlns:a16="http://schemas.microsoft.com/office/drawing/2014/main" xmlns="" id="{0D37D29F-F335-BF03-61C2-A26BF9508D95}"/>
              </a:ext>
            </a:extLst>
          </p:cNvPr>
          <p:cNvSpPr/>
          <p:nvPr/>
        </p:nvSpPr>
        <p:spPr>
          <a:xfrm>
            <a:off x="6620287" y="2514248"/>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24" name="CaixaDeTexto 323">
            <a:extLst>
              <a:ext uri="{FF2B5EF4-FFF2-40B4-BE49-F238E27FC236}">
                <a16:creationId xmlns:a16="http://schemas.microsoft.com/office/drawing/2014/main" xmlns="" id="{EA2F832D-1025-6862-DC18-E4EE231DC983}"/>
              </a:ext>
            </a:extLst>
          </p:cNvPr>
          <p:cNvSpPr txBox="1"/>
          <p:nvPr/>
        </p:nvSpPr>
        <p:spPr>
          <a:xfrm>
            <a:off x="8829132" y="2567232"/>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325" name="Retângulo: Cantos Arredondados 39">
            <a:extLst>
              <a:ext uri="{FF2B5EF4-FFF2-40B4-BE49-F238E27FC236}">
                <a16:creationId xmlns:a16="http://schemas.microsoft.com/office/drawing/2014/main" xmlns="" id="{6F10AF27-FBD5-83E1-4BC3-990778147219}"/>
              </a:ext>
            </a:extLst>
          </p:cNvPr>
          <p:cNvSpPr/>
          <p:nvPr/>
        </p:nvSpPr>
        <p:spPr>
          <a:xfrm>
            <a:off x="9375880" y="2632136"/>
            <a:ext cx="522392" cy="334356"/>
          </a:xfrm>
          <a:prstGeom prst="roundRect">
            <a:avLst>
              <a:gd name="adj" fmla="val 17747"/>
            </a:avLst>
          </a:prstGeom>
          <a:solidFill>
            <a:srgbClr val="87BC25"/>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26" name="CaixaDeTexto 325">
            <a:extLst>
              <a:ext uri="{FF2B5EF4-FFF2-40B4-BE49-F238E27FC236}">
                <a16:creationId xmlns:a16="http://schemas.microsoft.com/office/drawing/2014/main" xmlns="" id="{CD79BC3C-1F34-C238-496B-E20443DA00B7}"/>
              </a:ext>
            </a:extLst>
          </p:cNvPr>
          <p:cNvSpPr txBox="1"/>
          <p:nvPr/>
        </p:nvSpPr>
        <p:spPr>
          <a:xfrm>
            <a:off x="7225279" y="2997706"/>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R$4.748,</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pic>
        <p:nvPicPr>
          <p:cNvPr id="330" name="Imagem 329">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6997575" y="3303178"/>
            <a:ext cx="471706" cy="471706"/>
          </a:xfrm>
          <a:prstGeom prst="rect">
            <a:avLst/>
          </a:prstGeom>
        </p:spPr>
      </p:pic>
      <p:sp>
        <p:nvSpPr>
          <p:cNvPr id="331" name="CaixaDeTexto 330">
            <a:extLst>
              <a:ext uri="{FF2B5EF4-FFF2-40B4-BE49-F238E27FC236}">
                <a16:creationId xmlns:a16="http://schemas.microsoft.com/office/drawing/2014/main" xmlns="" id="{12DED984-C333-C89E-3158-291D3352D8C5}"/>
              </a:ext>
            </a:extLst>
          </p:cNvPr>
          <p:cNvSpPr txBox="1"/>
          <p:nvPr/>
        </p:nvSpPr>
        <p:spPr>
          <a:xfrm>
            <a:off x="7616349" y="3246644"/>
            <a:ext cx="788999" cy="584775"/>
          </a:xfrm>
          <a:prstGeom prst="rect">
            <a:avLst/>
          </a:prstGeom>
          <a:noFill/>
        </p:spPr>
        <p:txBody>
          <a:bodyPr wrap="none">
            <a:spAutoFit/>
          </a:bodyPr>
          <a:lstStyle/>
          <a:p>
            <a:pPr algn="r"/>
            <a:r>
              <a:rPr lang="pt-BR" sz="3200" b="1" dirty="0">
                <a:solidFill>
                  <a:srgbClr val="87BC25"/>
                </a:solidFill>
                <a:latin typeface="Ebrima" panose="02000000000000000000" pitchFamily="2" charset="0"/>
                <a:ea typeface="Ebrima" panose="02000000000000000000" pitchFamily="2" charset="0"/>
                <a:cs typeface="Ebrima" panose="02000000000000000000" pitchFamily="2" charset="0"/>
              </a:rPr>
              <a:t>86</a:t>
            </a:r>
            <a:r>
              <a:rPr lang="pt-BR" sz="1200"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87BC25"/>
              </a:solidFill>
            </a:endParaRPr>
          </a:p>
        </p:txBody>
      </p:sp>
      <p:sp>
        <p:nvSpPr>
          <p:cNvPr id="332" name="CaixaDeTexto 331">
            <a:extLst>
              <a:ext uri="{FF2B5EF4-FFF2-40B4-BE49-F238E27FC236}">
                <a16:creationId xmlns:a16="http://schemas.microsoft.com/office/drawing/2014/main" xmlns="" id="{6B2744F3-FA4C-DB49-107D-B225825F1206}"/>
              </a:ext>
            </a:extLst>
          </p:cNvPr>
          <p:cNvSpPr txBox="1"/>
          <p:nvPr/>
        </p:nvSpPr>
        <p:spPr>
          <a:xfrm>
            <a:off x="8275059" y="3495920"/>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sp>
        <p:nvSpPr>
          <p:cNvPr id="334" name="CaixaDeTexto 333">
            <a:extLst>
              <a:ext uri="{FF2B5EF4-FFF2-40B4-BE49-F238E27FC236}">
                <a16:creationId xmlns:a16="http://schemas.microsoft.com/office/drawing/2014/main" xmlns="" id="{FA1A6A4D-6A64-CA50-32BB-70DA2E00998F}"/>
              </a:ext>
            </a:extLst>
          </p:cNvPr>
          <p:cNvSpPr txBox="1"/>
          <p:nvPr/>
        </p:nvSpPr>
        <p:spPr>
          <a:xfrm>
            <a:off x="6986232" y="4007457"/>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35" name="Retângulo: Cantos Arredondados 29">
            <a:extLst>
              <a:ext uri="{FF2B5EF4-FFF2-40B4-BE49-F238E27FC236}">
                <a16:creationId xmlns:a16="http://schemas.microsoft.com/office/drawing/2014/main" xmlns="" id="{63795047-EB1D-5EE8-4791-928FEA91073E}"/>
              </a:ext>
            </a:extLst>
          </p:cNvPr>
          <p:cNvSpPr/>
          <p:nvPr/>
        </p:nvSpPr>
        <p:spPr>
          <a:xfrm>
            <a:off x="7542783" y="4072361"/>
            <a:ext cx="522392" cy="334356"/>
          </a:xfrm>
          <a:prstGeom prst="roundRect">
            <a:avLst>
              <a:gd name="adj" fmla="val 17747"/>
            </a:avLst>
          </a:prstGeom>
          <a:solidFill>
            <a:srgbClr val="F9B002"/>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6" name="CaixaDeTexto 335">
            <a:extLst>
              <a:ext uri="{FF2B5EF4-FFF2-40B4-BE49-F238E27FC236}">
                <a16:creationId xmlns:a16="http://schemas.microsoft.com/office/drawing/2014/main" xmlns="" id="{6451E789-F787-7C48-330A-3AA8C5006B5F}"/>
              </a:ext>
            </a:extLst>
          </p:cNvPr>
          <p:cNvSpPr txBox="1"/>
          <p:nvPr/>
        </p:nvSpPr>
        <p:spPr>
          <a:xfrm>
            <a:off x="8037720" y="4007457"/>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37" name="Retângulo: Cantos Arredondados 34">
            <a:extLst>
              <a:ext uri="{FF2B5EF4-FFF2-40B4-BE49-F238E27FC236}">
                <a16:creationId xmlns:a16="http://schemas.microsoft.com/office/drawing/2014/main" xmlns="" id="{0EE5ADFF-EB04-E728-86C9-88A265F05E81}"/>
              </a:ext>
            </a:extLst>
          </p:cNvPr>
          <p:cNvSpPr/>
          <p:nvPr/>
        </p:nvSpPr>
        <p:spPr>
          <a:xfrm>
            <a:off x="8382209" y="4072361"/>
            <a:ext cx="522392" cy="334356"/>
          </a:xfrm>
          <a:prstGeom prst="roundRect">
            <a:avLst>
              <a:gd name="adj" fmla="val 17747"/>
            </a:avLst>
          </a:prstGeom>
          <a:solidFill>
            <a:srgbClr val="F9B002"/>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8" name="Forma Livre: Forma 36">
            <a:extLst>
              <a:ext uri="{FF2B5EF4-FFF2-40B4-BE49-F238E27FC236}">
                <a16:creationId xmlns:a16="http://schemas.microsoft.com/office/drawing/2014/main" xmlns="" id="{0D37D29F-F335-BF03-61C2-A26BF9508D95}"/>
              </a:ext>
            </a:extLst>
          </p:cNvPr>
          <p:cNvSpPr/>
          <p:nvPr/>
        </p:nvSpPr>
        <p:spPr>
          <a:xfrm>
            <a:off x="6620287" y="3954473"/>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39" name="CaixaDeTexto 338">
            <a:extLst>
              <a:ext uri="{FF2B5EF4-FFF2-40B4-BE49-F238E27FC236}">
                <a16:creationId xmlns:a16="http://schemas.microsoft.com/office/drawing/2014/main" xmlns="" id="{EA2F832D-1025-6862-DC18-E4EE231DC983}"/>
              </a:ext>
            </a:extLst>
          </p:cNvPr>
          <p:cNvSpPr txBox="1"/>
          <p:nvPr/>
        </p:nvSpPr>
        <p:spPr>
          <a:xfrm>
            <a:off x="8829132" y="4007457"/>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340" name="Retângulo: Cantos Arredondados 39">
            <a:extLst>
              <a:ext uri="{FF2B5EF4-FFF2-40B4-BE49-F238E27FC236}">
                <a16:creationId xmlns:a16="http://schemas.microsoft.com/office/drawing/2014/main" xmlns="" id="{6F10AF27-FBD5-83E1-4BC3-990778147219}"/>
              </a:ext>
            </a:extLst>
          </p:cNvPr>
          <p:cNvSpPr/>
          <p:nvPr/>
        </p:nvSpPr>
        <p:spPr>
          <a:xfrm>
            <a:off x="9375880" y="4072361"/>
            <a:ext cx="522392" cy="334356"/>
          </a:xfrm>
          <a:prstGeom prst="roundRect">
            <a:avLst>
              <a:gd name="adj" fmla="val 17747"/>
            </a:avLst>
          </a:prstGeom>
          <a:solidFill>
            <a:srgbClr val="F9B002"/>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41" name="CaixaDeTexto 340">
            <a:extLst>
              <a:ext uri="{FF2B5EF4-FFF2-40B4-BE49-F238E27FC236}">
                <a16:creationId xmlns:a16="http://schemas.microsoft.com/office/drawing/2014/main" xmlns="" id="{CD79BC3C-1F34-C238-496B-E20443DA00B7}"/>
              </a:ext>
            </a:extLst>
          </p:cNvPr>
          <p:cNvSpPr txBox="1"/>
          <p:nvPr/>
        </p:nvSpPr>
        <p:spPr>
          <a:xfrm>
            <a:off x="7225279" y="4437931"/>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R$4.078,</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pic>
        <p:nvPicPr>
          <p:cNvPr id="345" name="Imagem 344">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6997575" y="4743403"/>
            <a:ext cx="471706" cy="471706"/>
          </a:xfrm>
          <a:prstGeom prst="rect">
            <a:avLst/>
          </a:prstGeom>
        </p:spPr>
      </p:pic>
      <p:sp>
        <p:nvSpPr>
          <p:cNvPr id="346" name="CaixaDeTexto 345">
            <a:extLst>
              <a:ext uri="{FF2B5EF4-FFF2-40B4-BE49-F238E27FC236}">
                <a16:creationId xmlns:a16="http://schemas.microsoft.com/office/drawing/2014/main" xmlns="" id="{12DED984-C333-C89E-3158-291D3352D8C5}"/>
              </a:ext>
            </a:extLst>
          </p:cNvPr>
          <p:cNvSpPr txBox="1"/>
          <p:nvPr/>
        </p:nvSpPr>
        <p:spPr>
          <a:xfrm>
            <a:off x="7616349" y="4686869"/>
            <a:ext cx="788999" cy="584775"/>
          </a:xfrm>
          <a:prstGeom prst="rect">
            <a:avLst/>
          </a:prstGeom>
          <a:noFill/>
        </p:spPr>
        <p:txBody>
          <a:bodyPr wrap="none">
            <a:spAutoFit/>
          </a:bodyPr>
          <a:lstStyle/>
          <a:p>
            <a:pPr algn="r"/>
            <a:r>
              <a:rPr lang="pt-BR" sz="3200" b="1" dirty="0">
                <a:solidFill>
                  <a:srgbClr val="F9B002"/>
                </a:solidFill>
                <a:latin typeface="Ebrima" panose="02000000000000000000" pitchFamily="2" charset="0"/>
                <a:ea typeface="Ebrima" panose="02000000000000000000" pitchFamily="2" charset="0"/>
                <a:cs typeface="Ebrima" panose="02000000000000000000" pitchFamily="2" charset="0"/>
              </a:rPr>
              <a:t>68</a:t>
            </a:r>
            <a:r>
              <a:rPr lang="pt-BR" sz="1200"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9B002"/>
              </a:solidFill>
            </a:endParaRPr>
          </a:p>
        </p:txBody>
      </p:sp>
      <p:sp>
        <p:nvSpPr>
          <p:cNvPr id="347" name="CaixaDeTexto 346">
            <a:extLst>
              <a:ext uri="{FF2B5EF4-FFF2-40B4-BE49-F238E27FC236}">
                <a16:creationId xmlns:a16="http://schemas.microsoft.com/office/drawing/2014/main" xmlns="" id="{6B2744F3-FA4C-DB49-107D-B225825F1206}"/>
              </a:ext>
            </a:extLst>
          </p:cNvPr>
          <p:cNvSpPr txBox="1"/>
          <p:nvPr/>
        </p:nvSpPr>
        <p:spPr>
          <a:xfrm>
            <a:off x="8275059" y="4936145"/>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sp>
        <p:nvSpPr>
          <p:cNvPr id="349" name="CaixaDeTexto 348">
            <a:extLst>
              <a:ext uri="{FF2B5EF4-FFF2-40B4-BE49-F238E27FC236}">
                <a16:creationId xmlns:a16="http://schemas.microsoft.com/office/drawing/2014/main" xmlns="" id="{FA1A6A4D-6A64-CA50-32BB-70DA2E00998F}"/>
              </a:ext>
            </a:extLst>
          </p:cNvPr>
          <p:cNvSpPr txBox="1"/>
          <p:nvPr/>
        </p:nvSpPr>
        <p:spPr>
          <a:xfrm>
            <a:off x="6985810" y="5439814"/>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50" name="Retângulo: Cantos Arredondados 29">
            <a:extLst>
              <a:ext uri="{FF2B5EF4-FFF2-40B4-BE49-F238E27FC236}">
                <a16:creationId xmlns:a16="http://schemas.microsoft.com/office/drawing/2014/main" xmlns="" id="{63795047-EB1D-5EE8-4791-928FEA91073E}"/>
              </a:ext>
            </a:extLst>
          </p:cNvPr>
          <p:cNvSpPr/>
          <p:nvPr/>
        </p:nvSpPr>
        <p:spPr>
          <a:xfrm>
            <a:off x="7542361" y="5504718"/>
            <a:ext cx="522392" cy="334356"/>
          </a:xfrm>
          <a:prstGeom prst="roundRect">
            <a:avLst>
              <a:gd name="adj" fmla="val 17747"/>
            </a:avLst>
          </a:prstGeom>
          <a:solidFill>
            <a:srgbClr val="7F7F7F"/>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51" name="CaixaDeTexto 350">
            <a:extLst>
              <a:ext uri="{FF2B5EF4-FFF2-40B4-BE49-F238E27FC236}">
                <a16:creationId xmlns:a16="http://schemas.microsoft.com/office/drawing/2014/main" xmlns="" id="{6451E789-F787-7C48-330A-3AA8C5006B5F}"/>
              </a:ext>
            </a:extLst>
          </p:cNvPr>
          <p:cNvSpPr txBox="1"/>
          <p:nvPr/>
        </p:nvSpPr>
        <p:spPr>
          <a:xfrm>
            <a:off x="8037298" y="5439814"/>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52" name="Retângulo: Cantos Arredondados 34">
            <a:extLst>
              <a:ext uri="{FF2B5EF4-FFF2-40B4-BE49-F238E27FC236}">
                <a16:creationId xmlns:a16="http://schemas.microsoft.com/office/drawing/2014/main" xmlns="" id="{0EE5ADFF-EB04-E728-86C9-88A265F05E81}"/>
              </a:ext>
            </a:extLst>
          </p:cNvPr>
          <p:cNvSpPr/>
          <p:nvPr/>
        </p:nvSpPr>
        <p:spPr>
          <a:xfrm>
            <a:off x="8381787" y="5504718"/>
            <a:ext cx="522392" cy="334356"/>
          </a:xfrm>
          <a:prstGeom prst="roundRect">
            <a:avLst>
              <a:gd name="adj" fmla="val 17747"/>
            </a:avLst>
          </a:prstGeom>
          <a:solidFill>
            <a:srgbClr val="7F7F7F"/>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53" name="Forma Livre: Forma 36">
            <a:extLst>
              <a:ext uri="{FF2B5EF4-FFF2-40B4-BE49-F238E27FC236}">
                <a16:creationId xmlns:a16="http://schemas.microsoft.com/office/drawing/2014/main" xmlns="" id="{0D37D29F-F335-BF03-61C2-A26BF9508D95}"/>
              </a:ext>
            </a:extLst>
          </p:cNvPr>
          <p:cNvSpPr/>
          <p:nvPr/>
        </p:nvSpPr>
        <p:spPr>
          <a:xfrm>
            <a:off x="6619865" y="5386830"/>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54" name="CaixaDeTexto 353">
            <a:extLst>
              <a:ext uri="{FF2B5EF4-FFF2-40B4-BE49-F238E27FC236}">
                <a16:creationId xmlns:a16="http://schemas.microsoft.com/office/drawing/2014/main" xmlns="" id="{EA2F832D-1025-6862-DC18-E4EE231DC983}"/>
              </a:ext>
            </a:extLst>
          </p:cNvPr>
          <p:cNvSpPr txBox="1"/>
          <p:nvPr/>
        </p:nvSpPr>
        <p:spPr>
          <a:xfrm>
            <a:off x="8828710" y="5439814"/>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355" name="Retângulo: Cantos Arredondados 39">
            <a:extLst>
              <a:ext uri="{FF2B5EF4-FFF2-40B4-BE49-F238E27FC236}">
                <a16:creationId xmlns:a16="http://schemas.microsoft.com/office/drawing/2014/main" xmlns="" id="{6F10AF27-FBD5-83E1-4BC3-990778147219}"/>
              </a:ext>
            </a:extLst>
          </p:cNvPr>
          <p:cNvSpPr/>
          <p:nvPr/>
        </p:nvSpPr>
        <p:spPr>
          <a:xfrm>
            <a:off x="9375458" y="5504718"/>
            <a:ext cx="522392" cy="334356"/>
          </a:xfrm>
          <a:prstGeom prst="roundRect">
            <a:avLst>
              <a:gd name="adj" fmla="val 17747"/>
            </a:avLst>
          </a:prstGeom>
          <a:solidFill>
            <a:srgbClr val="7F7F7F"/>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56" name="CaixaDeTexto 355">
            <a:extLst>
              <a:ext uri="{FF2B5EF4-FFF2-40B4-BE49-F238E27FC236}">
                <a16:creationId xmlns:a16="http://schemas.microsoft.com/office/drawing/2014/main" xmlns="" id="{CD79BC3C-1F34-C238-496B-E20443DA00B7}"/>
              </a:ext>
            </a:extLst>
          </p:cNvPr>
          <p:cNvSpPr txBox="1"/>
          <p:nvPr/>
        </p:nvSpPr>
        <p:spPr>
          <a:xfrm>
            <a:off x="7224857" y="5870288"/>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R$4.244,</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pic>
        <p:nvPicPr>
          <p:cNvPr id="360" name="Imagem 359">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6997153" y="6175760"/>
            <a:ext cx="471706" cy="471706"/>
          </a:xfrm>
          <a:prstGeom prst="rect">
            <a:avLst/>
          </a:prstGeom>
        </p:spPr>
      </p:pic>
      <p:sp>
        <p:nvSpPr>
          <p:cNvPr id="361" name="CaixaDeTexto 360">
            <a:extLst>
              <a:ext uri="{FF2B5EF4-FFF2-40B4-BE49-F238E27FC236}">
                <a16:creationId xmlns:a16="http://schemas.microsoft.com/office/drawing/2014/main" xmlns="" id="{12DED984-C333-C89E-3158-291D3352D8C5}"/>
              </a:ext>
            </a:extLst>
          </p:cNvPr>
          <p:cNvSpPr txBox="1"/>
          <p:nvPr/>
        </p:nvSpPr>
        <p:spPr>
          <a:xfrm>
            <a:off x="7615927" y="6119226"/>
            <a:ext cx="788999" cy="584775"/>
          </a:xfrm>
          <a:prstGeom prst="rect">
            <a:avLst/>
          </a:prstGeom>
          <a:noFill/>
        </p:spPr>
        <p:txBody>
          <a:bodyPr wrap="none">
            <a:spAutoFit/>
          </a:bodyPr>
          <a:lstStyle/>
          <a:p>
            <a:pPr algn="r"/>
            <a:r>
              <a:rPr lang="pt-BR" sz="3200" b="1" dirty="0">
                <a:solidFill>
                  <a:srgbClr val="7F7F7F"/>
                </a:solidFill>
                <a:latin typeface="Ebrima" panose="02000000000000000000" pitchFamily="2" charset="0"/>
                <a:ea typeface="Ebrima" panose="02000000000000000000" pitchFamily="2" charset="0"/>
                <a:cs typeface="Ebrima" panose="02000000000000000000" pitchFamily="2" charset="0"/>
              </a:rPr>
              <a:t>19</a:t>
            </a:r>
            <a:r>
              <a:rPr lang="pt-BR" sz="1200"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7F7F7F"/>
              </a:solidFill>
            </a:endParaRPr>
          </a:p>
        </p:txBody>
      </p:sp>
      <p:sp>
        <p:nvSpPr>
          <p:cNvPr id="362" name="CaixaDeTexto 361">
            <a:extLst>
              <a:ext uri="{FF2B5EF4-FFF2-40B4-BE49-F238E27FC236}">
                <a16:creationId xmlns:a16="http://schemas.microsoft.com/office/drawing/2014/main" xmlns="" id="{6B2744F3-FA4C-DB49-107D-B225825F1206}"/>
              </a:ext>
            </a:extLst>
          </p:cNvPr>
          <p:cNvSpPr txBox="1"/>
          <p:nvPr/>
        </p:nvSpPr>
        <p:spPr>
          <a:xfrm>
            <a:off x="8274637" y="6368502"/>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sp>
        <p:nvSpPr>
          <p:cNvPr id="396" name="CaixaDeTexto 395">
            <a:extLst>
              <a:ext uri="{FF2B5EF4-FFF2-40B4-BE49-F238E27FC236}">
                <a16:creationId xmlns:a16="http://schemas.microsoft.com/office/drawing/2014/main" xmlns="" id="{06FAF0BF-8340-A00B-DE86-C0AF876CC317}"/>
              </a:ext>
            </a:extLst>
          </p:cNvPr>
          <p:cNvSpPr txBox="1"/>
          <p:nvPr/>
        </p:nvSpPr>
        <p:spPr>
          <a:xfrm>
            <a:off x="11325284" y="1372096"/>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394" name="CaixaDeTexto 393">
            <a:extLst>
              <a:ext uri="{FF2B5EF4-FFF2-40B4-BE49-F238E27FC236}">
                <a16:creationId xmlns:a16="http://schemas.microsoft.com/office/drawing/2014/main" xmlns="" id="{E7F44A1E-920D-1945-3B59-D73CC4FDDE37}"/>
              </a:ext>
            </a:extLst>
          </p:cNvPr>
          <p:cNvSpPr txBox="1"/>
          <p:nvPr/>
        </p:nvSpPr>
        <p:spPr>
          <a:xfrm>
            <a:off x="10660030" y="1552307"/>
            <a:ext cx="1258340" cy="738664"/>
          </a:xfrm>
          <a:prstGeom prst="rect">
            <a:avLst/>
          </a:prstGeom>
          <a:noFill/>
        </p:spPr>
        <p:txBody>
          <a:bodyPr wrap="square" rtlCol="0" anchor="t">
            <a:spAutoFit/>
          </a:bodyPr>
          <a:lstStyle/>
          <a:p>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9%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03BFD7"/>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395" name="CaixaDeTexto 394">
            <a:extLst>
              <a:ext uri="{FF2B5EF4-FFF2-40B4-BE49-F238E27FC236}">
                <a16:creationId xmlns:a16="http://schemas.microsoft.com/office/drawing/2014/main" xmlns="" id="{C1F095B5-EB28-83B1-C80A-B4A3EB434721}"/>
              </a:ext>
            </a:extLst>
          </p:cNvPr>
          <p:cNvSpPr txBox="1"/>
          <p:nvPr/>
        </p:nvSpPr>
        <p:spPr>
          <a:xfrm>
            <a:off x="10685814" y="1112251"/>
            <a:ext cx="788999" cy="584775"/>
          </a:xfrm>
          <a:prstGeom prst="rect">
            <a:avLst/>
          </a:prstGeom>
          <a:noFill/>
        </p:spPr>
        <p:txBody>
          <a:bodyPr wrap="none">
            <a:spAutoFit/>
          </a:bodyPr>
          <a:lstStyle/>
          <a:p>
            <a:pPr algn="r"/>
            <a:r>
              <a:rPr lang="pt-BR" sz="3200" b="1" dirty="0">
                <a:solidFill>
                  <a:srgbClr val="03BFD7"/>
                </a:solidFill>
                <a:latin typeface="Ebrima" panose="02000000000000000000" pitchFamily="2" charset="0"/>
                <a:ea typeface="Ebrima" panose="02000000000000000000" pitchFamily="2" charset="0"/>
                <a:cs typeface="Ebrima" panose="02000000000000000000" pitchFamily="2" charset="0"/>
              </a:rPr>
              <a:t>41</a:t>
            </a:r>
            <a:r>
              <a:rPr lang="pt-BR" sz="1200"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3BFD7"/>
              </a:solidFill>
            </a:endParaRPr>
          </a:p>
        </p:txBody>
      </p:sp>
      <p:grpSp>
        <p:nvGrpSpPr>
          <p:cNvPr id="363" name="Agrupar 6">
            <a:extLst>
              <a:ext uri="{FF2B5EF4-FFF2-40B4-BE49-F238E27FC236}">
                <a16:creationId xmlns:a16="http://schemas.microsoft.com/office/drawing/2014/main" xmlns="" id="{C37A0DAF-FB7E-F6B3-F6A8-C18E141EEB88}"/>
              </a:ext>
            </a:extLst>
          </p:cNvPr>
          <p:cNvGrpSpPr/>
          <p:nvPr/>
        </p:nvGrpSpPr>
        <p:grpSpPr>
          <a:xfrm>
            <a:off x="10032883" y="1129750"/>
            <a:ext cx="699683" cy="767223"/>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36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39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39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39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9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36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6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6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3BFD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36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6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3BFD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37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7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38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38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38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3BFD7"/>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38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3BFD7"/>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431" name="CaixaDeTexto 430">
            <a:extLst>
              <a:ext uri="{FF2B5EF4-FFF2-40B4-BE49-F238E27FC236}">
                <a16:creationId xmlns:a16="http://schemas.microsoft.com/office/drawing/2014/main" xmlns="" id="{E7F44A1E-920D-1945-3B59-D73CC4FDDE37}"/>
              </a:ext>
            </a:extLst>
          </p:cNvPr>
          <p:cNvSpPr txBox="1"/>
          <p:nvPr/>
        </p:nvSpPr>
        <p:spPr>
          <a:xfrm>
            <a:off x="10660030" y="2994842"/>
            <a:ext cx="1258340" cy="738664"/>
          </a:xfrm>
          <a:prstGeom prst="rect">
            <a:avLst/>
          </a:prstGeom>
          <a:noFill/>
        </p:spPr>
        <p:txBody>
          <a:bodyPr wrap="square" rtlCol="0" anchor="t">
            <a:spAutoFit/>
          </a:bodyPr>
          <a:lstStyle/>
          <a:p>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26%</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15%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87BC25"/>
                </a:solidFill>
                <a:latin typeface="Ebrima" panose="02000000000000000000" pitchFamily="2" charset="0"/>
                <a:ea typeface="Ebrima" panose="02000000000000000000" pitchFamily="2" charset="0"/>
                <a:cs typeface="Ebrima" panose="02000000000000000000" pitchFamily="2" charset="0"/>
              </a:rPr>
              <a:t>9%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432" name="CaixaDeTexto 431">
            <a:extLst>
              <a:ext uri="{FF2B5EF4-FFF2-40B4-BE49-F238E27FC236}">
                <a16:creationId xmlns:a16="http://schemas.microsoft.com/office/drawing/2014/main" xmlns="" id="{C1F095B5-EB28-83B1-C80A-B4A3EB434721}"/>
              </a:ext>
            </a:extLst>
          </p:cNvPr>
          <p:cNvSpPr txBox="1"/>
          <p:nvPr/>
        </p:nvSpPr>
        <p:spPr>
          <a:xfrm>
            <a:off x="10685814" y="2554786"/>
            <a:ext cx="788999" cy="584775"/>
          </a:xfrm>
          <a:prstGeom prst="rect">
            <a:avLst/>
          </a:prstGeom>
          <a:noFill/>
        </p:spPr>
        <p:txBody>
          <a:bodyPr wrap="none">
            <a:spAutoFit/>
          </a:bodyPr>
          <a:lstStyle/>
          <a:p>
            <a:pPr algn="r"/>
            <a:r>
              <a:rPr lang="pt-BR" sz="3200" b="1" dirty="0">
                <a:solidFill>
                  <a:srgbClr val="87BC25"/>
                </a:solidFill>
                <a:latin typeface="Ebrima" panose="02000000000000000000" pitchFamily="2" charset="0"/>
                <a:ea typeface="Ebrima" panose="02000000000000000000" pitchFamily="2" charset="0"/>
                <a:cs typeface="Ebrima" panose="02000000000000000000" pitchFamily="2" charset="0"/>
              </a:rPr>
              <a:t>41</a:t>
            </a:r>
            <a:r>
              <a:rPr lang="pt-BR" sz="1200"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87BC25"/>
              </a:solidFill>
            </a:endParaRPr>
          </a:p>
        </p:txBody>
      </p:sp>
      <p:grpSp>
        <p:nvGrpSpPr>
          <p:cNvPr id="433" name="Agrupar 6">
            <a:extLst>
              <a:ext uri="{FF2B5EF4-FFF2-40B4-BE49-F238E27FC236}">
                <a16:creationId xmlns:a16="http://schemas.microsoft.com/office/drawing/2014/main" xmlns="" id="{C37A0DAF-FB7E-F6B3-F6A8-C18E141EEB88}"/>
              </a:ext>
            </a:extLst>
          </p:cNvPr>
          <p:cNvGrpSpPr/>
          <p:nvPr/>
        </p:nvGrpSpPr>
        <p:grpSpPr>
          <a:xfrm>
            <a:off x="10032883" y="2572285"/>
            <a:ext cx="699683" cy="767223"/>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3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521"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22"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523"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24"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43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3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3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87BC25"/>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3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3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47"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57"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87BC25"/>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59"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61"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63"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66"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68"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2"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9"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0"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511"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2"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3"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4"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5"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516"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7"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8"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9"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87BC25"/>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20"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87BC25"/>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26" name="CaixaDeTexto 525">
            <a:extLst>
              <a:ext uri="{FF2B5EF4-FFF2-40B4-BE49-F238E27FC236}">
                <a16:creationId xmlns:a16="http://schemas.microsoft.com/office/drawing/2014/main" xmlns="" id="{E7F44A1E-920D-1945-3B59-D73CC4FDDE37}"/>
              </a:ext>
            </a:extLst>
          </p:cNvPr>
          <p:cNvSpPr txBox="1"/>
          <p:nvPr/>
        </p:nvSpPr>
        <p:spPr>
          <a:xfrm>
            <a:off x="10660030" y="4437377"/>
            <a:ext cx="1258340" cy="738664"/>
          </a:xfrm>
          <a:prstGeom prst="rect">
            <a:avLst/>
          </a:prstGeom>
          <a:noFill/>
        </p:spPr>
        <p:txBody>
          <a:bodyPr wrap="square" rtlCol="0" anchor="t">
            <a:spAutoFit/>
          </a:bodyPr>
          <a:lstStyle/>
          <a:p>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27%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F9B002"/>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527" name="CaixaDeTexto 526">
            <a:extLst>
              <a:ext uri="{FF2B5EF4-FFF2-40B4-BE49-F238E27FC236}">
                <a16:creationId xmlns:a16="http://schemas.microsoft.com/office/drawing/2014/main" xmlns="" id="{C1F095B5-EB28-83B1-C80A-B4A3EB434721}"/>
              </a:ext>
            </a:extLst>
          </p:cNvPr>
          <p:cNvSpPr txBox="1"/>
          <p:nvPr/>
        </p:nvSpPr>
        <p:spPr>
          <a:xfrm>
            <a:off x="10685814" y="3997321"/>
            <a:ext cx="788999" cy="584775"/>
          </a:xfrm>
          <a:prstGeom prst="rect">
            <a:avLst/>
          </a:prstGeom>
          <a:noFill/>
        </p:spPr>
        <p:txBody>
          <a:bodyPr wrap="none">
            <a:spAutoFit/>
          </a:bodyPr>
          <a:lstStyle/>
          <a:p>
            <a:pPr algn="r"/>
            <a:r>
              <a:rPr lang="pt-BR" sz="3200" b="1" dirty="0">
                <a:solidFill>
                  <a:srgbClr val="F9B002"/>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9B002"/>
              </a:solidFill>
            </a:endParaRPr>
          </a:p>
        </p:txBody>
      </p:sp>
      <p:grpSp>
        <p:nvGrpSpPr>
          <p:cNvPr id="528" name="Agrupar 6">
            <a:extLst>
              <a:ext uri="{FF2B5EF4-FFF2-40B4-BE49-F238E27FC236}">
                <a16:creationId xmlns:a16="http://schemas.microsoft.com/office/drawing/2014/main" xmlns="" id="{C37A0DAF-FB7E-F6B3-F6A8-C18E141EEB88}"/>
              </a:ext>
            </a:extLst>
          </p:cNvPr>
          <p:cNvGrpSpPr/>
          <p:nvPr/>
        </p:nvGrpSpPr>
        <p:grpSpPr>
          <a:xfrm>
            <a:off x="10032883" y="4014820"/>
            <a:ext cx="699683" cy="767223"/>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529"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555"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56"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557"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8"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30"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1"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2"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F9B002"/>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3"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4"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5"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6"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F9B002"/>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7"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8"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39"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0"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1"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2"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3"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4"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545"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6"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7"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8"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9"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550"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1"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2"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3"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F9B002"/>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54"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F9B002"/>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60" name="CaixaDeTexto 559">
            <a:extLst>
              <a:ext uri="{FF2B5EF4-FFF2-40B4-BE49-F238E27FC236}">
                <a16:creationId xmlns:a16="http://schemas.microsoft.com/office/drawing/2014/main" xmlns="" id="{E7F44A1E-920D-1945-3B59-D73CC4FDDE37}"/>
              </a:ext>
            </a:extLst>
          </p:cNvPr>
          <p:cNvSpPr txBox="1"/>
          <p:nvPr/>
        </p:nvSpPr>
        <p:spPr>
          <a:xfrm>
            <a:off x="10660030" y="5879913"/>
            <a:ext cx="1258340" cy="738664"/>
          </a:xfrm>
          <a:prstGeom prst="rect">
            <a:avLst/>
          </a:prstGeom>
          <a:noFill/>
        </p:spPr>
        <p:txBody>
          <a:bodyPr wrap="square" rtlCol="0" anchor="t">
            <a:spAutoFit/>
          </a:bodyPr>
          <a:lstStyle/>
          <a:p>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14%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7F7F7F"/>
                </a:solidFill>
                <a:latin typeface="Ebrima" panose="02000000000000000000" pitchFamily="2" charset="0"/>
                <a:ea typeface="Ebrima" panose="02000000000000000000" pitchFamily="2" charset="0"/>
                <a:cs typeface="Ebrima" panose="02000000000000000000" pitchFamily="2" charset="0"/>
              </a:rPr>
              <a:t>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561" name="CaixaDeTexto 560">
            <a:extLst>
              <a:ext uri="{FF2B5EF4-FFF2-40B4-BE49-F238E27FC236}">
                <a16:creationId xmlns:a16="http://schemas.microsoft.com/office/drawing/2014/main" xmlns="" id="{C1F095B5-EB28-83B1-C80A-B4A3EB434721}"/>
              </a:ext>
            </a:extLst>
          </p:cNvPr>
          <p:cNvSpPr txBox="1"/>
          <p:nvPr/>
        </p:nvSpPr>
        <p:spPr>
          <a:xfrm>
            <a:off x="10685814" y="5439857"/>
            <a:ext cx="788999" cy="584775"/>
          </a:xfrm>
          <a:prstGeom prst="rect">
            <a:avLst/>
          </a:prstGeom>
          <a:noFill/>
        </p:spPr>
        <p:txBody>
          <a:bodyPr wrap="none">
            <a:spAutoFit/>
          </a:bodyPr>
          <a:lstStyle/>
          <a:p>
            <a:pPr algn="r"/>
            <a:r>
              <a:rPr lang="pt-BR" sz="3200" b="1" dirty="0">
                <a:solidFill>
                  <a:srgbClr val="7F7F7F"/>
                </a:solidFill>
                <a:latin typeface="Ebrima" panose="02000000000000000000" pitchFamily="2" charset="0"/>
                <a:ea typeface="Ebrima" panose="02000000000000000000" pitchFamily="2" charset="0"/>
                <a:cs typeface="Ebrima" panose="02000000000000000000" pitchFamily="2" charset="0"/>
              </a:rPr>
              <a:t>48</a:t>
            </a:r>
            <a:r>
              <a:rPr lang="pt-BR" sz="1200"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7F7F7F"/>
              </a:solidFill>
            </a:endParaRPr>
          </a:p>
        </p:txBody>
      </p:sp>
      <p:grpSp>
        <p:nvGrpSpPr>
          <p:cNvPr id="562" name="Agrupar 6">
            <a:extLst>
              <a:ext uri="{FF2B5EF4-FFF2-40B4-BE49-F238E27FC236}">
                <a16:creationId xmlns:a16="http://schemas.microsoft.com/office/drawing/2014/main" xmlns="" id="{C37A0DAF-FB7E-F6B3-F6A8-C18E141EEB88}"/>
              </a:ext>
            </a:extLst>
          </p:cNvPr>
          <p:cNvGrpSpPr/>
          <p:nvPr/>
        </p:nvGrpSpPr>
        <p:grpSpPr>
          <a:xfrm>
            <a:off x="10032883" y="5457356"/>
            <a:ext cx="699683" cy="767223"/>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563"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54"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655"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56"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57"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64"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5"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6"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7F7F7F"/>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67"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8"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9"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0"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7F7F7F"/>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71"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2"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3"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4"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5"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6"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77"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86"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595"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7"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9"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1"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606"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0"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51"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52"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7F7F7F"/>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53"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7F7F7F"/>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398" name="Retângulo 397">
            <a:extLst>
              <a:ext uri="{FF2B5EF4-FFF2-40B4-BE49-F238E27FC236}">
                <a16:creationId xmlns:a16="http://schemas.microsoft.com/office/drawing/2014/main" xmlns="" id="{1E69382E-3498-4183-FD5C-29B703F9AE86}"/>
              </a:ext>
            </a:extLst>
          </p:cNvPr>
          <p:cNvSpPr/>
          <p:nvPr/>
        </p:nvSpPr>
        <p:spPr>
          <a:xfrm>
            <a:off x="196991" y="1386876"/>
            <a:ext cx="1959309" cy="230832"/>
          </a:xfrm>
          <a:prstGeom prst="rect">
            <a:avLst/>
          </a:prstGeom>
        </p:spPr>
        <p:txBody>
          <a:bodyPr wrap="square">
            <a:spAutoFit/>
          </a:bodyPr>
          <a:lstStyle/>
          <a:p>
            <a:pPr defTabSz="457200"/>
            <a:r>
              <a:rPr lang="pt-BR" sz="900" spc="100" dirty="0">
                <a:solidFill>
                  <a:prstClr val="white"/>
                </a:solidFill>
                <a:latin typeface="Ebrima" panose="02000000000000000000" pitchFamily="2" charset="0"/>
                <a:ea typeface="Ebrima" panose="02000000000000000000" pitchFamily="2" charset="0"/>
                <a:cs typeface="Ebrima" panose="02000000000000000000" pitchFamily="2" charset="0"/>
              </a:rPr>
              <a:t>16 a 29 anos</a:t>
            </a:r>
          </a:p>
        </p:txBody>
      </p:sp>
      <p:sp>
        <p:nvSpPr>
          <p:cNvPr id="399" name="Retângulo 398">
            <a:extLst>
              <a:ext uri="{FF2B5EF4-FFF2-40B4-BE49-F238E27FC236}">
                <a16:creationId xmlns:a16="http://schemas.microsoft.com/office/drawing/2014/main" xmlns="" id="{1E69382E-3498-4183-FD5C-29B703F9AE86}"/>
              </a:ext>
            </a:extLst>
          </p:cNvPr>
          <p:cNvSpPr/>
          <p:nvPr/>
        </p:nvSpPr>
        <p:spPr>
          <a:xfrm>
            <a:off x="122632" y="2825405"/>
            <a:ext cx="1959309" cy="230832"/>
          </a:xfrm>
          <a:prstGeom prst="rect">
            <a:avLst/>
          </a:prstGeom>
        </p:spPr>
        <p:txBody>
          <a:bodyPr wrap="square">
            <a:spAutoFit/>
          </a:bodyPr>
          <a:lstStyle/>
          <a:p>
            <a:pPr defTabSz="457200"/>
            <a:r>
              <a:rPr lang="pt-BR" sz="900" spc="100" dirty="0">
                <a:solidFill>
                  <a:prstClr val="white"/>
                </a:solidFill>
                <a:latin typeface="Ebrima" panose="02000000000000000000" pitchFamily="2" charset="0"/>
                <a:ea typeface="Ebrima" panose="02000000000000000000" pitchFamily="2" charset="0"/>
                <a:cs typeface="Ebrima" panose="02000000000000000000" pitchFamily="2" charset="0"/>
              </a:rPr>
              <a:t>30 a 44 anos</a:t>
            </a:r>
          </a:p>
        </p:txBody>
      </p:sp>
      <p:sp>
        <p:nvSpPr>
          <p:cNvPr id="400" name="Retângulo 399">
            <a:extLst>
              <a:ext uri="{FF2B5EF4-FFF2-40B4-BE49-F238E27FC236}">
                <a16:creationId xmlns:a16="http://schemas.microsoft.com/office/drawing/2014/main" xmlns="" id="{1E69382E-3498-4183-FD5C-29B703F9AE86}"/>
              </a:ext>
            </a:extLst>
          </p:cNvPr>
          <p:cNvSpPr/>
          <p:nvPr/>
        </p:nvSpPr>
        <p:spPr>
          <a:xfrm>
            <a:off x="199707" y="4281849"/>
            <a:ext cx="1959309" cy="230832"/>
          </a:xfrm>
          <a:prstGeom prst="rect">
            <a:avLst/>
          </a:prstGeom>
        </p:spPr>
        <p:txBody>
          <a:bodyPr wrap="square">
            <a:spAutoFit/>
          </a:bodyPr>
          <a:lstStyle/>
          <a:p>
            <a:pPr defTabSz="457200"/>
            <a:r>
              <a:rPr lang="pt-BR" sz="900" spc="100" dirty="0">
                <a:solidFill>
                  <a:prstClr val="white"/>
                </a:solidFill>
                <a:latin typeface="Ebrima" panose="02000000000000000000" pitchFamily="2" charset="0"/>
                <a:ea typeface="Ebrima" panose="02000000000000000000" pitchFamily="2" charset="0"/>
                <a:cs typeface="Ebrima" panose="02000000000000000000" pitchFamily="2" charset="0"/>
              </a:rPr>
              <a:t>45 a 64 anos</a:t>
            </a:r>
          </a:p>
        </p:txBody>
      </p:sp>
      <p:sp>
        <p:nvSpPr>
          <p:cNvPr id="401" name="Retângulo 400">
            <a:extLst>
              <a:ext uri="{FF2B5EF4-FFF2-40B4-BE49-F238E27FC236}">
                <a16:creationId xmlns:a16="http://schemas.microsoft.com/office/drawing/2014/main" xmlns="" id="{1E69382E-3498-4183-FD5C-29B703F9AE86}"/>
              </a:ext>
            </a:extLst>
          </p:cNvPr>
          <p:cNvSpPr/>
          <p:nvPr/>
        </p:nvSpPr>
        <p:spPr>
          <a:xfrm>
            <a:off x="237136" y="5711032"/>
            <a:ext cx="1959309" cy="230832"/>
          </a:xfrm>
          <a:prstGeom prst="rect">
            <a:avLst/>
          </a:prstGeom>
        </p:spPr>
        <p:txBody>
          <a:bodyPr wrap="square">
            <a:spAutoFit/>
          </a:bodyPr>
          <a:lstStyle/>
          <a:p>
            <a:pPr defTabSz="457200"/>
            <a:r>
              <a:rPr lang="pt-BR" sz="900" spc="100" dirty="0">
                <a:solidFill>
                  <a:prstClr val="white"/>
                </a:solidFill>
                <a:latin typeface="Ebrima" panose="02000000000000000000" pitchFamily="2" charset="0"/>
                <a:ea typeface="Ebrima" panose="02000000000000000000" pitchFamily="2" charset="0"/>
                <a:cs typeface="Ebrima" panose="02000000000000000000" pitchFamily="2" charset="0"/>
              </a:rPr>
              <a:t>65+ anos</a:t>
            </a:r>
          </a:p>
        </p:txBody>
      </p:sp>
      <p:sp>
        <p:nvSpPr>
          <p:cNvPr id="402" name="CaixaDeTexto 401">
            <a:extLst>
              <a:ext uri="{FF2B5EF4-FFF2-40B4-BE49-F238E27FC236}">
                <a16:creationId xmlns:a16="http://schemas.microsoft.com/office/drawing/2014/main" xmlns="" id="{06FAF0BF-8340-A00B-DE86-C0AF876CC317}"/>
              </a:ext>
            </a:extLst>
          </p:cNvPr>
          <p:cNvSpPr txBox="1"/>
          <p:nvPr/>
        </p:nvSpPr>
        <p:spPr>
          <a:xfrm>
            <a:off x="11325284" y="2813226"/>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03" name="CaixaDeTexto 402">
            <a:extLst>
              <a:ext uri="{FF2B5EF4-FFF2-40B4-BE49-F238E27FC236}">
                <a16:creationId xmlns:a16="http://schemas.microsoft.com/office/drawing/2014/main" xmlns="" id="{06FAF0BF-8340-A00B-DE86-C0AF876CC317}"/>
              </a:ext>
            </a:extLst>
          </p:cNvPr>
          <p:cNvSpPr txBox="1"/>
          <p:nvPr/>
        </p:nvSpPr>
        <p:spPr>
          <a:xfrm>
            <a:off x="11325284" y="4236183"/>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04" name="CaixaDeTexto 403">
            <a:extLst>
              <a:ext uri="{FF2B5EF4-FFF2-40B4-BE49-F238E27FC236}">
                <a16:creationId xmlns:a16="http://schemas.microsoft.com/office/drawing/2014/main" xmlns="" id="{06FAF0BF-8340-A00B-DE86-C0AF876CC317}"/>
              </a:ext>
            </a:extLst>
          </p:cNvPr>
          <p:cNvSpPr txBox="1"/>
          <p:nvPr/>
        </p:nvSpPr>
        <p:spPr>
          <a:xfrm>
            <a:off x="11325284" y="5720699"/>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397" name="CaixaDeTexto 396">
            <a:extLst>
              <a:ext uri="{FF2B5EF4-FFF2-40B4-BE49-F238E27FC236}">
                <a16:creationId xmlns:a16="http://schemas.microsoft.com/office/drawing/2014/main" xmlns="" id="{9D336A1A-87A1-2EC3-9B98-CAA4255D1507}"/>
              </a:ext>
            </a:extLst>
          </p:cNvPr>
          <p:cNvSpPr txBox="1"/>
          <p:nvPr/>
        </p:nvSpPr>
        <p:spPr>
          <a:xfrm>
            <a:off x="7451663" y="116068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31</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05" name="CaixaDeTexto 404">
            <a:extLst>
              <a:ext uri="{FF2B5EF4-FFF2-40B4-BE49-F238E27FC236}">
                <a16:creationId xmlns:a16="http://schemas.microsoft.com/office/drawing/2014/main" xmlns="" id="{F46F1F31-59A6-47AE-D2FE-BF503A35443D}"/>
              </a:ext>
            </a:extLst>
          </p:cNvPr>
          <p:cNvSpPr txBox="1"/>
          <p:nvPr/>
        </p:nvSpPr>
        <p:spPr>
          <a:xfrm>
            <a:off x="8291089" y="116068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50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06" name="CaixaDeTexto 405">
            <a:extLst>
              <a:ext uri="{FF2B5EF4-FFF2-40B4-BE49-F238E27FC236}">
                <a16:creationId xmlns:a16="http://schemas.microsoft.com/office/drawing/2014/main" xmlns="" id="{0AC347C7-AD5A-C3CA-40B7-9388BF0E87D4}"/>
              </a:ext>
            </a:extLst>
          </p:cNvPr>
          <p:cNvSpPr txBox="1"/>
          <p:nvPr/>
        </p:nvSpPr>
        <p:spPr>
          <a:xfrm>
            <a:off x="9284760" y="116068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19</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07" name="CaixaDeTexto 406">
            <a:extLst>
              <a:ext uri="{FF2B5EF4-FFF2-40B4-BE49-F238E27FC236}">
                <a16:creationId xmlns:a16="http://schemas.microsoft.com/office/drawing/2014/main" xmlns="" id="{9D336A1A-87A1-2EC3-9B98-CAA4255D1507}"/>
              </a:ext>
            </a:extLst>
          </p:cNvPr>
          <p:cNvSpPr txBox="1"/>
          <p:nvPr/>
        </p:nvSpPr>
        <p:spPr>
          <a:xfrm>
            <a:off x="7451663" y="2608397"/>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08" name="CaixaDeTexto 407">
            <a:extLst>
              <a:ext uri="{FF2B5EF4-FFF2-40B4-BE49-F238E27FC236}">
                <a16:creationId xmlns:a16="http://schemas.microsoft.com/office/drawing/2014/main" xmlns="" id="{F46F1F31-59A6-47AE-D2FE-BF503A35443D}"/>
              </a:ext>
            </a:extLst>
          </p:cNvPr>
          <p:cNvSpPr txBox="1"/>
          <p:nvPr/>
        </p:nvSpPr>
        <p:spPr>
          <a:xfrm>
            <a:off x="8291089" y="2608397"/>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09" name="CaixaDeTexto 408">
            <a:extLst>
              <a:ext uri="{FF2B5EF4-FFF2-40B4-BE49-F238E27FC236}">
                <a16:creationId xmlns:a16="http://schemas.microsoft.com/office/drawing/2014/main" xmlns="" id="{0AC347C7-AD5A-C3CA-40B7-9388BF0E87D4}"/>
              </a:ext>
            </a:extLst>
          </p:cNvPr>
          <p:cNvSpPr txBox="1"/>
          <p:nvPr/>
        </p:nvSpPr>
        <p:spPr>
          <a:xfrm>
            <a:off x="9284760" y="2608397"/>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27</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0" name="CaixaDeTexto 409">
            <a:extLst>
              <a:ext uri="{FF2B5EF4-FFF2-40B4-BE49-F238E27FC236}">
                <a16:creationId xmlns:a16="http://schemas.microsoft.com/office/drawing/2014/main" xmlns="" id="{9D336A1A-87A1-2EC3-9B98-CAA4255D1507}"/>
              </a:ext>
            </a:extLst>
          </p:cNvPr>
          <p:cNvSpPr txBox="1"/>
          <p:nvPr/>
        </p:nvSpPr>
        <p:spPr>
          <a:xfrm>
            <a:off x="7451663" y="4048622"/>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1" name="CaixaDeTexto 410">
            <a:extLst>
              <a:ext uri="{FF2B5EF4-FFF2-40B4-BE49-F238E27FC236}">
                <a16:creationId xmlns:a16="http://schemas.microsoft.com/office/drawing/2014/main" xmlns="" id="{F46F1F31-59A6-47AE-D2FE-BF503A35443D}"/>
              </a:ext>
            </a:extLst>
          </p:cNvPr>
          <p:cNvSpPr txBox="1"/>
          <p:nvPr/>
        </p:nvSpPr>
        <p:spPr>
          <a:xfrm>
            <a:off x="8291089" y="4048622"/>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2" name="CaixaDeTexto 411">
            <a:extLst>
              <a:ext uri="{FF2B5EF4-FFF2-40B4-BE49-F238E27FC236}">
                <a16:creationId xmlns:a16="http://schemas.microsoft.com/office/drawing/2014/main" xmlns="" id="{0AC347C7-AD5A-C3CA-40B7-9388BF0E87D4}"/>
              </a:ext>
            </a:extLst>
          </p:cNvPr>
          <p:cNvSpPr txBox="1"/>
          <p:nvPr/>
        </p:nvSpPr>
        <p:spPr>
          <a:xfrm>
            <a:off x="9284760" y="4048622"/>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34</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3" name="CaixaDeTexto 412">
            <a:extLst>
              <a:ext uri="{FF2B5EF4-FFF2-40B4-BE49-F238E27FC236}">
                <a16:creationId xmlns:a16="http://schemas.microsoft.com/office/drawing/2014/main" xmlns="" id="{9D336A1A-87A1-2EC3-9B98-CAA4255D1507}"/>
              </a:ext>
            </a:extLst>
          </p:cNvPr>
          <p:cNvSpPr txBox="1"/>
          <p:nvPr/>
        </p:nvSpPr>
        <p:spPr>
          <a:xfrm>
            <a:off x="7451241" y="548097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22</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4" name="CaixaDeTexto 413">
            <a:extLst>
              <a:ext uri="{FF2B5EF4-FFF2-40B4-BE49-F238E27FC236}">
                <a16:creationId xmlns:a16="http://schemas.microsoft.com/office/drawing/2014/main" xmlns="" id="{F46F1F31-59A6-47AE-D2FE-BF503A35443D}"/>
              </a:ext>
            </a:extLst>
          </p:cNvPr>
          <p:cNvSpPr txBox="1"/>
          <p:nvPr/>
        </p:nvSpPr>
        <p:spPr>
          <a:xfrm>
            <a:off x="8290667" y="548097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42</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415" name="CaixaDeTexto 414">
            <a:extLst>
              <a:ext uri="{FF2B5EF4-FFF2-40B4-BE49-F238E27FC236}">
                <a16:creationId xmlns:a16="http://schemas.microsoft.com/office/drawing/2014/main" xmlns="" id="{0AC347C7-AD5A-C3CA-40B7-9388BF0E87D4}"/>
              </a:ext>
            </a:extLst>
          </p:cNvPr>
          <p:cNvSpPr txBox="1"/>
          <p:nvPr/>
        </p:nvSpPr>
        <p:spPr>
          <a:xfrm>
            <a:off x="9284338" y="5480979"/>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348867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3" name="Retângulo 2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30" name="Retângulo 29"/>
          <p:cNvSpPr/>
          <p:nvPr/>
        </p:nvSpPr>
        <p:spPr>
          <a:xfrm>
            <a:off x="881999" y="6628581"/>
            <a:ext cx="1117553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p:txBody>
      </p:sp>
      <p:graphicFrame>
        <p:nvGraphicFramePr>
          <p:cNvPr id="26" name="Gráfico 25">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699594650"/>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8" name="CaixaDeTexto 27">
            <a:extLst>
              <a:ext uri="{FF2B5EF4-FFF2-40B4-BE49-F238E27FC236}">
                <a16:creationId xmlns:a16="http://schemas.microsoft.com/office/drawing/2014/main" xmlns="" id="{A1AB5765-5749-4A59-AF91-99BD0F1CB1C1}"/>
              </a:ext>
            </a:extLst>
          </p:cNvPr>
          <p:cNvSpPr txBox="1"/>
          <p:nvPr/>
        </p:nvSpPr>
        <p:spPr>
          <a:xfrm>
            <a:off x="3909817" y="3219734"/>
            <a:ext cx="2776518" cy="400110"/>
          </a:xfrm>
          <a:prstGeom prst="rect">
            <a:avLst/>
          </a:prstGeom>
          <a:noFill/>
        </p:spPr>
        <p:txBody>
          <a:bodyPr wrap="square" rtlCol="0" anchor="t">
            <a:spAutoFit/>
          </a:bodyPr>
          <a:lstStyle/>
          <a:p>
            <a:r>
              <a:rPr lang="pt-BR" sz="1000" b="1" spc="100" dirty="0">
                <a:solidFill>
                  <a:srgbClr val="03BFD7"/>
                </a:solidFill>
                <a:latin typeface="Ebrima" panose="02000000000000000000" pitchFamily="2" charset="0"/>
                <a:ea typeface="Ebrima" panose="02000000000000000000" pitchFamily="2" charset="0"/>
                <a:cs typeface="Ebrima" panose="02000000000000000000" pitchFamily="2" charset="0"/>
              </a:rPr>
              <a:t>DA GERAÇÃO Z NÃO É INVESTIDORA</a:t>
            </a:r>
          </a:p>
        </p:txBody>
      </p:sp>
      <p:sp>
        <p:nvSpPr>
          <p:cNvPr id="36" name="CaixaDeTexto 35">
            <a:extLst>
              <a:ext uri="{FF2B5EF4-FFF2-40B4-BE49-F238E27FC236}">
                <a16:creationId xmlns:a16="http://schemas.microsoft.com/office/drawing/2014/main" xmlns="" id="{710ADFBD-13C7-8CB6-5D0B-F2E14317D84D}"/>
              </a:ext>
            </a:extLst>
          </p:cNvPr>
          <p:cNvSpPr txBox="1"/>
          <p:nvPr/>
        </p:nvSpPr>
        <p:spPr>
          <a:xfrm>
            <a:off x="3836837" y="2616241"/>
            <a:ext cx="1032655" cy="769441"/>
          </a:xfrm>
          <a:prstGeom prst="rect">
            <a:avLst/>
          </a:prstGeom>
          <a:noFill/>
        </p:spPr>
        <p:txBody>
          <a:bodyPr wrap="none">
            <a:spAutoFit/>
          </a:bodyPr>
          <a:lstStyle/>
          <a:p>
            <a:pPr algn="r"/>
            <a:r>
              <a:rPr lang="pt-BR" sz="4400" b="1" dirty="0">
                <a:solidFill>
                  <a:srgbClr val="03BFD7"/>
                </a:solidFill>
                <a:latin typeface="Ebrima" panose="02000000000000000000" pitchFamily="2" charset="0"/>
                <a:ea typeface="Ebrima" panose="02000000000000000000" pitchFamily="2" charset="0"/>
                <a:cs typeface="Ebrima" panose="02000000000000000000" pitchFamily="2" charset="0"/>
              </a:rPr>
              <a:t>64</a:t>
            </a:r>
            <a:r>
              <a:rPr lang="pt-BR"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03BFD7"/>
              </a:solidFill>
            </a:endParaRPr>
          </a:p>
        </p:txBody>
      </p:sp>
      <p:sp>
        <p:nvSpPr>
          <p:cNvPr id="43" name="CaixaDeTexto 2">
            <a:extLst>
              <a:ext uri="{FF2B5EF4-FFF2-40B4-BE49-F238E27FC236}">
                <a16:creationId xmlns:a16="http://schemas.microsoft.com/office/drawing/2014/main" xmlns="" id="{AF4AE32E-BDCC-DAA4-F144-9A7A17F9142B}"/>
              </a:ext>
            </a:extLst>
          </p:cNvPr>
          <p:cNvSpPr txBox="1"/>
          <p:nvPr/>
        </p:nvSpPr>
        <p:spPr>
          <a:xfrm>
            <a:off x="608372" y="559309"/>
            <a:ext cx="49261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4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45" name="Arredondar Retângulo em um Canto Diagonal 44"/>
          <p:cNvSpPr/>
          <p:nvPr/>
        </p:nvSpPr>
        <p:spPr>
          <a:xfrm>
            <a:off x="376518" y="334063"/>
            <a:ext cx="39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INVESTIDORES E NÃO INVESTIDORES POR GÊNERO</a:t>
            </a:r>
          </a:p>
        </p:txBody>
      </p:sp>
      <p:sp>
        <p:nvSpPr>
          <p:cNvPr id="48" name="Retângulo 47"/>
          <p:cNvSpPr/>
          <p:nvPr/>
        </p:nvSpPr>
        <p:spPr>
          <a:xfrm>
            <a:off x="3620266" y="2695074"/>
            <a:ext cx="8283185" cy="355332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9" name="CaixaDeTexto 18">
            <a:extLst>
              <a:ext uri="{FF2B5EF4-FFF2-40B4-BE49-F238E27FC236}">
                <a16:creationId xmlns:a16="http://schemas.microsoft.com/office/drawing/2014/main" xmlns="" id="{A1AB5765-5749-4A59-AF91-99BD0F1CB1C1}"/>
              </a:ext>
            </a:extLst>
          </p:cNvPr>
          <p:cNvSpPr txBox="1"/>
          <p:nvPr/>
        </p:nvSpPr>
        <p:spPr>
          <a:xfrm>
            <a:off x="5916878" y="3219734"/>
            <a:ext cx="1787309" cy="400110"/>
          </a:xfrm>
          <a:prstGeom prst="rect">
            <a:avLst/>
          </a:prstGeom>
          <a:noFill/>
        </p:spPr>
        <p:txBody>
          <a:bodyPr wrap="square" rtlCol="0" anchor="t">
            <a:spAutoFit/>
          </a:bodyPr>
          <a:lstStyle/>
          <a:p>
            <a:r>
              <a:rPr lang="pt-BR" sz="1000" b="1" spc="100" dirty="0">
                <a:solidFill>
                  <a:srgbClr val="87BC25"/>
                </a:solidFill>
                <a:latin typeface="Ebrima" panose="02000000000000000000" pitchFamily="2" charset="0"/>
                <a:ea typeface="Ebrima" panose="02000000000000000000" pitchFamily="2" charset="0"/>
                <a:cs typeface="Ebrima" panose="02000000000000000000" pitchFamily="2" charset="0"/>
              </a:rPr>
              <a:t>DOS MILLENIALS NÃO SÃO INVESTIDORES</a:t>
            </a:r>
          </a:p>
        </p:txBody>
      </p:sp>
      <p:sp>
        <p:nvSpPr>
          <p:cNvPr id="20" name="CaixaDeTexto 19">
            <a:extLst>
              <a:ext uri="{FF2B5EF4-FFF2-40B4-BE49-F238E27FC236}">
                <a16:creationId xmlns:a16="http://schemas.microsoft.com/office/drawing/2014/main" xmlns="" id="{710ADFBD-13C7-8CB6-5D0B-F2E14317D84D}"/>
              </a:ext>
            </a:extLst>
          </p:cNvPr>
          <p:cNvSpPr txBox="1"/>
          <p:nvPr/>
        </p:nvSpPr>
        <p:spPr>
          <a:xfrm>
            <a:off x="5843898" y="2616241"/>
            <a:ext cx="1032655" cy="769441"/>
          </a:xfrm>
          <a:prstGeom prst="rect">
            <a:avLst/>
          </a:prstGeom>
          <a:noFill/>
        </p:spPr>
        <p:txBody>
          <a:bodyPr wrap="none">
            <a:spAutoFit/>
          </a:bodyPr>
          <a:lstStyle/>
          <a:p>
            <a:pPr algn="r"/>
            <a:r>
              <a:rPr lang="pt-BR" sz="4400" b="1" dirty="0">
                <a:solidFill>
                  <a:srgbClr val="87BC25"/>
                </a:solidFill>
                <a:latin typeface="Ebrima" panose="02000000000000000000" pitchFamily="2" charset="0"/>
                <a:ea typeface="Ebrima" panose="02000000000000000000" pitchFamily="2" charset="0"/>
                <a:cs typeface="Ebrima" panose="02000000000000000000" pitchFamily="2" charset="0"/>
              </a:rPr>
              <a:t>62</a:t>
            </a:r>
            <a:r>
              <a:rPr lang="pt-BR"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87BC25"/>
              </a:solidFill>
            </a:endParaRPr>
          </a:p>
        </p:txBody>
      </p:sp>
      <p:sp>
        <p:nvSpPr>
          <p:cNvPr id="21" name="CaixaDeTexto 20">
            <a:extLst>
              <a:ext uri="{FF2B5EF4-FFF2-40B4-BE49-F238E27FC236}">
                <a16:creationId xmlns:a16="http://schemas.microsoft.com/office/drawing/2014/main" xmlns="" id="{A1AB5765-5749-4A59-AF91-99BD0F1CB1C1}"/>
              </a:ext>
            </a:extLst>
          </p:cNvPr>
          <p:cNvSpPr txBox="1"/>
          <p:nvPr/>
        </p:nvSpPr>
        <p:spPr>
          <a:xfrm>
            <a:off x="7866383" y="3219734"/>
            <a:ext cx="1844865" cy="400110"/>
          </a:xfrm>
          <a:prstGeom prst="rect">
            <a:avLst/>
          </a:prstGeom>
          <a:noFill/>
        </p:spPr>
        <p:txBody>
          <a:bodyPr wrap="square" rtlCol="0" anchor="t">
            <a:spAutoFit/>
          </a:bodyPr>
          <a:lstStyle/>
          <a:p>
            <a:r>
              <a:rPr lang="pt-BR" sz="1000" b="1" spc="100" dirty="0">
                <a:solidFill>
                  <a:srgbClr val="F9B002"/>
                </a:solidFill>
                <a:latin typeface="Ebrima" panose="02000000000000000000" pitchFamily="2" charset="0"/>
                <a:ea typeface="Ebrima" panose="02000000000000000000" pitchFamily="2" charset="0"/>
                <a:cs typeface="Ebrima" panose="02000000000000000000" pitchFamily="2" charset="0"/>
              </a:rPr>
              <a:t>DA GERAÇÃO X NÃO É INVESTIDORA</a:t>
            </a:r>
          </a:p>
        </p:txBody>
      </p:sp>
      <p:sp>
        <p:nvSpPr>
          <p:cNvPr id="22" name="CaixaDeTexto 21">
            <a:extLst>
              <a:ext uri="{FF2B5EF4-FFF2-40B4-BE49-F238E27FC236}">
                <a16:creationId xmlns:a16="http://schemas.microsoft.com/office/drawing/2014/main" xmlns="" id="{710ADFBD-13C7-8CB6-5D0B-F2E14317D84D}"/>
              </a:ext>
            </a:extLst>
          </p:cNvPr>
          <p:cNvSpPr txBox="1"/>
          <p:nvPr/>
        </p:nvSpPr>
        <p:spPr>
          <a:xfrm>
            <a:off x="7793403" y="2616241"/>
            <a:ext cx="1032655" cy="769441"/>
          </a:xfrm>
          <a:prstGeom prst="rect">
            <a:avLst/>
          </a:prstGeom>
          <a:noFill/>
        </p:spPr>
        <p:txBody>
          <a:bodyPr wrap="none">
            <a:spAutoFit/>
          </a:bodyPr>
          <a:lstStyle/>
          <a:p>
            <a:pPr algn="r"/>
            <a:r>
              <a:rPr lang="pt-BR" sz="4400" b="1" dirty="0">
                <a:solidFill>
                  <a:srgbClr val="F9B002"/>
                </a:solidFill>
                <a:latin typeface="Ebrima" panose="02000000000000000000" pitchFamily="2" charset="0"/>
                <a:ea typeface="Ebrima" panose="02000000000000000000" pitchFamily="2" charset="0"/>
                <a:cs typeface="Ebrima" panose="02000000000000000000" pitchFamily="2" charset="0"/>
              </a:rPr>
              <a:t>65</a:t>
            </a:r>
            <a:r>
              <a:rPr lang="pt-BR"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F9B002"/>
              </a:solidFill>
            </a:endParaRPr>
          </a:p>
        </p:txBody>
      </p:sp>
      <p:sp>
        <p:nvSpPr>
          <p:cNvPr id="24" name="CaixaDeTexto 23">
            <a:extLst>
              <a:ext uri="{FF2B5EF4-FFF2-40B4-BE49-F238E27FC236}">
                <a16:creationId xmlns:a16="http://schemas.microsoft.com/office/drawing/2014/main" xmlns="" id="{A1AB5765-5749-4A59-AF91-99BD0F1CB1C1}"/>
              </a:ext>
            </a:extLst>
          </p:cNvPr>
          <p:cNvSpPr txBox="1"/>
          <p:nvPr/>
        </p:nvSpPr>
        <p:spPr>
          <a:xfrm>
            <a:off x="9845216" y="3219734"/>
            <a:ext cx="2058235" cy="400110"/>
          </a:xfrm>
          <a:prstGeom prst="rect">
            <a:avLst/>
          </a:prstGeom>
          <a:noFill/>
        </p:spPr>
        <p:txBody>
          <a:bodyPr wrap="square" rtlCol="0" anchor="t">
            <a:spAutoFit/>
          </a:bodyPr>
          <a:lstStyle/>
          <a:p>
            <a:r>
              <a:rPr lang="pt-BR" sz="1000" b="1" spc="100" dirty="0">
                <a:solidFill>
                  <a:srgbClr val="7F7F7F"/>
                </a:solidFill>
                <a:latin typeface="Ebrima" panose="02000000000000000000" pitchFamily="2" charset="0"/>
                <a:ea typeface="Ebrima" panose="02000000000000000000" pitchFamily="2" charset="0"/>
                <a:cs typeface="Ebrima" panose="02000000000000000000" pitchFamily="2" charset="0"/>
              </a:rPr>
              <a:t>DOS BOOMERS+ NÃO SÃO INVESTIDORES</a:t>
            </a:r>
          </a:p>
        </p:txBody>
      </p:sp>
      <p:sp>
        <p:nvSpPr>
          <p:cNvPr id="25" name="CaixaDeTexto 24">
            <a:extLst>
              <a:ext uri="{FF2B5EF4-FFF2-40B4-BE49-F238E27FC236}">
                <a16:creationId xmlns:a16="http://schemas.microsoft.com/office/drawing/2014/main" xmlns="" id="{710ADFBD-13C7-8CB6-5D0B-F2E14317D84D}"/>
              </a:ext>
            </a:extLst>
          </p:cNvPr>
          <p:cNvSpPr txBox="1"/>
          <p:nvPr/>
        </p:nvSpPr>
        <p:spPr>
          <a:xfrm>
            <a:off x="9772236" y="2616241"/>
            <a:ext cx="1032655" cy="769441"/>
          </a:xfrm>
          <a:prstGeom prst="rect">
            <a:avLst/>
          </a:prstGeom>
          <a:noFill/>
        </p:spPr>
        <p:txBody>
          <a:bodyPr wrap="none">
            <a:spAutoFit/>
          </a:bodyPr>
          <a:lstStyle/>
          <a:p>
            <a:pPr algn="r"/>
            <a:r>
              <a:rPr lang="pt-BR" sz="4400" b="1" dirty="0">
                <a:solidFill>
                  <a:srgbClr val="7F7F7F"/>
                </a:solidFill>
                <a:latin typeface="Ebrima" panose="02000000000000000000" pitchFamily="2" charset="0"/>
                <a:ea typeface="Ebrima" panose="02000000000000000000" pitchFamily="2" charset="0"/>
                <a:cs typeface="Ebrima" panose="02000000000000000000" pitchFamily="2" charset="0"/>
              </a:rPr>
              <a:t>67</a:t>
            </a:r>
            <a:r>
              <a:rPr lang="pt-BR"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7F7F7F"/>
              </a:solidFill>
            </a:endParaRPr>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5601470" y="50314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O percentual de </a:t>
            </a:r>
            <a:r>
              <a:rPr lang="pt-BR" sz="1300" b="1" dirty="0">
                <a:latin typeface="Ebrima" panose="02000000000000000000" pitchFamily="2" charset="0"/>
                <a:ea typeface="Ebrima" panose="02000000000000000000" pitchFamily="2" charset="0"/>
                <a:cs typeface="Ebrima" panose="02000000000000000000" pitchFamily="2" charset="0"/>
              </a:rPr>
              <a:t>investidores </a:t>
            </a:r>
            <a:r>
              <a:rPr lang="pt-BR" sz="1300" dirty="0">
                <a:latin typeface="Ebrima" panose="02000000000000000000" pitchFamily="2" charset="0"/>
                <a:ea typeface="Ebrima" panose="02000000000000000000" pitchFamily="2" charset="0"/>
                <a:cs typeface="Ebrima" panose="02000000000000000000" pitchFamily="2" charset="0"/>
              </a:rPr>
              <a:t>e </a:t>
            </a:r>
            <a:r>
              <a:rPr lang="pt-BR" sz="1300" b="1" dirty="0">
                <a:latin typeface="Ebrima" panose="02000000000000000000" pitchFamily="2" charset="0"/>
                <a:ea typeface="Ebrima" panose="02000000000000000000" pitchFamily="2" charset="0"/>
                <a:cs typeface="Ebrima" panose="02000000000000000000" pitchFamily="2" charset="0"/>
              </a:rPr>
              <a:t>não investidores </a:t>
            </a:r>
            <a:r>
              <a:rPr lang="pt-BR" sz="1300" dirty="0">
                <a:latin typeface="Ebrima" panose="02000000000000000000" pitchFamily="2" charset="0"/>
                <a:ea typeface="Ebrima" panose="02000000000000000000" pitchFamily="2" charset="0"/>
                <a:cs typeface="Ebrima" panose="02000000000000000000" pitchFamily="2" charset="0"/>
              </a:rPr>
              <a:t>é próximo para todas as gerações, sendo o único destaque o percentual menor entre os </a:t>
            </a:r>
            <a:r>
              <a:rPr lang="pt-BR" sz="1300" b="1" dirty="0" err="1">
                <a:latin typeface="Ebrima" panose="02000000000000000000" pitchFamily="2" charset="0"/>
                <a:ea typeface="Ebrima" panose="02000000000000000000" pitchFamily="2" charset="0"/>
                <a:cs typeface="Ebrima" panose="02000000000000000000" pitchFamily="2" charset="0"/>
              </a:rPr>
              <a:t>Boomers</a:t>
            </a:r>
            <a:r>
              <a:rPr lang="pt-BR" sz="1300" b="1" dirty="0">
                <a:latin typeface="Ebrima" panose="02000000000000000000" pitchFamily="2" charset="0"/>
                <a:ea typeface="Ebrima" panose="02000000000000000000" pitchFamily="2" charset="0"/>
                <a:cs typeface="Ebrima" panose="02000000000000000000" pitchFamily="2" charset="0"/>
              </a:rPr>
              <a:t>+</a:t>
            </a:r>
            <a:r>
              <a:rPr lang="pt-BR" sz="1300" dirty="0">
                <a:latin typeface="Ebrima" panose="02000000000000000000" pitchFamily="2" charset="0"/>
                <a:ea typeface="Ebrima" panose="02000000000000000000" pitchFamily="2" charset="0"/>
                <a:cs typeface="Ebrima" panose="02000000000000000000" pitchFamily="2" charset="0"/>
              </a:rPr>
              <a:t> dos que </a:t>
            </a:r>
            <a:r>
              <a:rPr lang="pt-BR" sz="1300" b="1" dirty="0">
                <a:latin typeface="Ebrima" panose="02000000000000000000" pitchFamily="2" charset="0"/>
                <a:ea typeface="Ebrima" panose="02000000000000000000" pitchFamily="2" charset="0"/>
                <a:cs typeface="Ebrima" panose="02000000000000000000" pitchFamily="2" charset="0"/>
              </a:rPr>
              <a:t>não utilizam produtos financeiros para guardar dinheiro</a:t>
            </a:r>
            <a:r>
              <a:rPr lang="pt-BR" sz="1300" dirty="0">
                <a:latin typeface="Ebrima" panose="02000000000000000000" pitchFamily="2" charset="0"/>
                <a:ea typeface="Ebrima" panose="02000000000000000000" pitchFamily="2" charset="0"/>
                <a:cs typeface="Ebrima" panose="02000000000000000000" pitchFamily="2" charset="0"/>
              </a:rPr>
              <a:t>.</a:t>
            </a: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Tree>
    <p:extLst>
      <p:ext uri="{BB962C8B-B14F-4D97-AF65-F5344CB8AC3E}">
        <p14:creationId xmlns:p14="http://schemas.microsoft.com/office/powerpoint/2010/main" val="3924222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29647532"/>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7" name="CaixaDeTexto 16">
            <a:extLst>
              <a:ext uri="{FF2B5EF4-FFF2-40B4-BE49-F238E27FC236}">
                <a16:creationId xmlns:a16="http://schemas.microsoft.com/office/drawing/2014/main" xmlns="" id="{3DC347D2-1A0A-E134-2EEF-0F8648C3680A}"/>
              </a:ext>
            </a:extLst>
          </p:cNvPr>
          <p:cNvSpPr txBox="1"/>
          <p:nvPr/>
        </p:nvSpPr>
        <p:spPr>
          <a:xfrm>
            <a:off x="2486735" y="5168350"/>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7215454" y="498107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1548435" y="4981071"/>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23" name="Retângulo 2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30" name="Retângulo 29"/>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2" y="559309"/>
            <a:ext cx="7308407"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a:t>
            </a:r>
            <a:r>
              <a:rPr lang="pt-BR" sz="1000" b="1"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Citações até 1% |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TIPOS DE INVESTIMENTO QUE UTILIZA</a:t>
            </a:r>
          </a:p>
        </p:txBody>
      </p:sp>
      <p:grpSp>
        <p:nvGrpSpPr>
          <p:cNvPr id="6" name="Grupo 5"/>
          <p:cNvGrpSpPr/>
          <p:nvPr/>
        </p:nvGrpSpPr>
        <p:grpSpPr>
          <a:xfrm>
            <a:off x="325292" y="1492949"/>
            <a:ext cx="2614818" cy="1364882"/>
            <a:chOff x="325292" y="2035748"/>
            <a:chExt cx="2614818" cy="1364882"/>
          </a:xfrm>
        </p:grpSpPr>
        <p:sp>
          <p:nvSpPr>
            <p:cNvPr id="18" name="Retângulo 17">
              <a:extLst>
                <a:ext uri="{FF2B5EF4-FFF2-40B4-BE49-F238E27FC236}">
                  <a16:creationId xmlns:a16="http://schemas.microsoft.com/office/drawing/2014/main" xmlns="" id="{BF572AC3-6873-DDC4-6068-515E747ADD57}"/>
                </a:ext>
              </a:extLst>
            </p:cNvPr>
            <p:cNvSpPr/>
            <p:nvPr/>
          </p:nvSpPr>
          <p:spPr>
            <a:xfrm>
              <a:off x="325292" y="3000520"/>
              <a:ext cx="2614818" cy="400110"/>
            </a:xfrm>
            <a:prstGeom prst="rect">
              <a:avLst/>
            </a:prstGeom>
          </p:spPr>
          <p:txBody>
            <a:bodyPr wrap="none" lIns="91440" tIns="45720" rIns="91440" bIns="45720" anchor="ctr">
              <a:spAutoFit/>
            </a:bodyPr>
            <a:lstStyle/>
            <a:p>
              <a:pPr algn="r"/>
              <a:r>
                <a:rPr lang="pt-BR" sz="1000" b="1" spc="100" dirty="0">
                  <a:solidFill>
                    <a:prstClr val="white"/>
                  </a:solidFill>
                  <a:highlight>
                    <a:srgbClr val="03BFD7"/>
                  </a:highlight>
                  <a:latin typeface="Ebrima"/>
                  <a:ea typeface="Ebrima"/>
                  <a:cs typeface="Ebrima"/>
                </a:rPr>
                <a:t>Mencionaram em média </a:t>
              </a:r>
            </a:p>
            <a:p>
              <a:pPr algn="r"/>
              <a:r>
                <a:rPr lang="pt-BR" sz="1000" b="1" spc="100" dirty="0">
                  <a:solidFill>
                    <a:prstClr val="white"/>
                  </a:solidFill>
                  <a:highlight>
                    <a:srgbClr val="03BFD7"/>
                  </a:highlight>
                  <a:latin typeface="Ebrima"/>
                  <a:ea typeface="Ebrima"/>
                  <a:cs typeface="Ebrima"/>
                </a:rPr>
                <a:t>1,4 tipos de investimentos (2025)</a:t>
              </a:r>
            </a:p>
          </p:txBody>
        </p:sp>
        <p:grpSp>
          <p:nvGrpSpPr>
            <p:cNvPr id="2" name="Grupo 1"/>
            <p:cNvGrpSpPr/>
            <p:nvPr/>
          </p:nvGrpSpPr>
          <p:grpSpPr>
            <a:xfrm>
              <a:off x="1586929" y="2035748"/>
              <a:ext cx="1353181" cy="1003603"/>
              <a:chOff x="2236637" y="2035748"/>
              <a:chExt cx="1353181" cy="1003603"/>
            </a:xfrm>
          </p:grpSpPr>
          <p:sp>
            <p:nvSpPr>
              <p:cNvPr id="34" name="CaixaDeTexto 33">
                <a:extLst>
                  <a:ext uri="{FF2B5EF4-FFF2-40B4-BE49-F238E27FC236}">
                    <a16:creationId xmlns:a16="http://schemas.microsoft.com/office/drawing/2014/main" xmlns="" id="{A1AB5765-5749-4A59-AF91-99BD0F1CB1C1}"/>
                  </a:ext>
                </a:extLst>
              </p:cNvPr>
              <p:cNvSpPr txBox="1"/>
              <p:nvPr/>
            </p:nvSpPr>
            <p:spPr>
              <a:xfrm>
                <a:off x="2236637" y="2639241"/>
                <a:ext cx="1353181" cy="400110"/>
              </a:xfrm>
              <a:prstGeom prst="rect">
                <a:avLst/>
              </a:prstGeom>
              <a:noFill/>
            </p:spPr>
            <p:txBody>
              <a:bodyPr wrap="square" rtlCol="0" anchor="t">
                <a:spAutoFit/>
              </a:bodyPr>
              <a:lstStyle/>
              <a:p>
                <a:r>
                  <a:rPr lang="pt-BR" sz="1000" b="1" spc="100" dirty="0">
                    <a:solidFill>
                      <a:srgbClr val="03BFD7"/>
                    </a:solidFill>
                    <a:latin typeface="Ebrima" panose="02000000000000000000" pitchFamily="2" charset="0"/>
                    <a:ea typeface="Ebrima" panose="02000000000000000000" pitchFamily="2" charset="0"/>
                    <a:cs typeface="Ebrima" panose="02000000000000000000" pitchFamily="2" charset="0"/>
                  </a:rPr>
                  <a:t>DA GERAÇÃO Z É INVESTIDORA</a:t>
                </a:r>
              </a:p>
            </p:txBody>
          </p:sp>
          <p:sp>
            <p:nvSpPr>
              <p:cNvPr id="35" name="CaixaDeTexto 34">
                <a:extLst>
                  <a:ext uri="{FF2B5EF4-FFF2-40B4-BE49-F238E27FC236}">
                    <a16:creationId xmlns:a16="http://schemas.microsoft.com/office/drawing/2014/main" xmlns="" id="{710ADFBD-13C7-8CB6-5D0B-F2E14317D84D}"/>
                  </a:ext>
                </a:extLst>
              </p:cNvPr>
              <p:cNvSpPr txBox="1"/>
              <p:nvPr/>
            </p:nvSpPr>
            <p:spPr>
              <a:xfrm>
                <a:off x="2236637" y="2035748"/>
                <a:ext cx="1032655" cy="769441"/>
              </a:xfrm>
              <a:prstGeom prst="rect">
                <a:avLst/>
              </a:prstGeom>
              <a:noFill/>
            </p:spPr>
            <p:txBody>
              <a:bodyPr wrap="none">
                <a:spAutoFit/>
              </a:bodyPr>
              <a:lstStyle/>
              <a:p>
                <a:pPr algn="r"/>
                <a:r>
                  <a:rPr lang="pt-BR" sz="4400" b="1" dirty="0">
                    <a:solidFill>
                      <a:srgbClr val="03BFD7"/>
                    </a:solidFill>
                    <a:latin typeface="Ebrima" panose="02000000000000000000" pitchFamily="2" charset="0"/>
                    <a:ea typeface="Ebrima" panose="02000000000000000000" pitchFamily="2" charset="0"/>
                    <a:cs typeface="Ebrima" panose="02000000000000000000" pitchFamily="2" charset="0"/>
                  </a:rPr>
                  <a:t>36</a:t>
                </a:r>
                <a:r>
                  <a:rPr lang="pt-BR"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03BFD7"/>
                  </a:solidFill>
                </a:endParaRPr>
              </a:p>
            </p:txBody>
          </p:sp>
        </p:grpSp>
      </p:grpSp>
      <p:grpSp>
        <p:nvGrpSpPr>
          <p:cNvPr id="7" name="Grupo 6"/>
          <p:cNvGrpSpPr/>
          <p:nvPr/>
        </p:nvGrpSpPr>
        <p:grpSpPr>
          <a:xfrm>
            <a:off x="3313072" y="1492949"/>
            <a:ext cx="2614818" cy="1349455"/>
            <a:chOff x="2770317" y="2035748"/>
            <a:chExt cx="2614818" cy="1349455"/>
          </a:xfrm>
        </p:grpSpPr>
        <p:grpSp>
          <p:nvGrpSpPr>
            <p:cNvPr id="3" name="Grupo 2"/>
            <p:cNvGrpSpPr/>
            <p:nvPr/>
          </p:nvGrpSpPr>
          <p:grpSpPr>
            <a:xfrm>
              <a:off x="3722118" y="2035748"/>
              <a:ext cx="1663017" cy="1003603"/>
              <a:chOff x="4243698" y="2035748"/>
              <a:chExt cx="1663017" cy="1003603"/>
            </a:xfrm>
          </p:grpSpPr>
          <p:sp>
            <p:nvSpPr>
              <p:cNvPr id="36" name="CaixaDeTexto 35">
                <a:extLst>
                  <a:ext uri="{FF2B5EF4-FFF2-40B4-BE49-F238E27FC236}">
                    <a16:creationId xmlns:a16="http://schemas.microsoft.com/office/drawing/2014/main" xmlns="" id="{A1AB5765-5749-4A59-AF91-99BD0F1CB1C1}"/>
                  </a:ext>
                </a:extLst>
              </p:cNvPr>
              <p:cNvSpPr txBox="1"/>
              <p:nvPr/>
            </p:nvSpPr>
            <p:spPr>
              <a:xfrm>
                <a:off x="4243698" y="2639241"/>
                <a:ext cx="1663017" cy="400110"/>
              </a:xfrm>
              <a:prstGeom prst="rect">
                <a:avLst/>
              </a:prstGeom>
              <a:noFill/>
            </p:spPr>
            <p:txBody>
              <a:bodyPr wrap="square" rtlCol="0" anchor="t">
                <a:spAutoFit/>
              </a:bodyPr>
              <a:lstStyle/>
              <a:p>
                <a:r>
                  <a:rPr lang="pt-BR" sz="1000" b="1" spc="100" dirty="0">
                    <a:solidFill>
                      <a:srgbClr val="87BC25"/>
                    </a:solidFill>
                    <a:latin typeface="Ebrima" panose="02000000000000000000" pitchFamily="2" charset="0"/>
                    <a:ea typeface="Ebrima" panose="02000000000000000000" pitchFamily="2" charset="0"/>
                    <a:cs typeface="Ebrima" panose="02000000000000000000" pitchFamily="2" charset="0"/>
                  </a:rPr>
                  <a:t>DOS MILLENIALS SÃO INVESTIDORES</a:t>
                </a:r>
              </a:p>
            </p:txBody>
          </p:sp>
          <p:sp>
            <p:nvSpPr>
              <p:cNvPr id="38" name="CaixaDeTexto 37">
                <a:extLst>
                  <a:ext uri="{FF2B5EF4-FFF2-40B4-BE49-F238E27FC236}">
                    <a16:creationId xmlns:a16="http://schemas.microsoft.com/office/drawing/2014/main" xmlns="" id="{710ADFBD-13C7-8CB6-5D0B-F2E14317D84D}"/>
                  </a:ext>
                </a:extLst>
              </p:cNvPr>
              <p:cNvSpPr txBox="1"/>
              <p:nvPr/>
            </p:nvSpPr>
            <p:spPr>
              <a:xfrm>
                <a:off x="4243698" y="2035748"/>
                <a:ext cx="1032655" cy="769441"/>
              </a:xfrm>
              <a:prstGeom prst="rect">
                <a:avLst/>
              </a:prstGeom>
              <a:noFill/>
            </p:spPr>
            <p:txBody>
              <a:bodyPr wrap="none">
                <a:spAutoFit/>
              </a:bodyPr>
              <a:lstStyle/>
              <a:p>
                <a:pPr algn="r"/>
                <a:r>
                  <a:rPr lang="pt-BR" sz="4400" b="1" dirty="0">
                    <a:solidFill>
                      <a:srgbClr val="87BC25"/>
                    </a:solidFill>
                    <a:latin typeface="Ebrima" panose="02000000000000000000" pitchFamily="2" charset="0"/>
                    <a:ea typeface="Ebrima" panose="02000000000000000000" pitchFamily="2" charset="0"/>
                    <a:cs typeface="Ebrima" panose="02000000000000000000" pitchFamily="2" charset="0"/>
                  </a:rPr>
                  <a:t>38</a:t>
                </a:r>
                <a:r>
                  <a:rPr lang="pt-BR"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87BC25"/>
                  </a:solidFill>
                </a:endParaRPr>
              </a:p>
            </p:txBody>
          </p:sp>
        </p:grpSp>
        <p:sp>
          <p:nvSpPr>
            <p:cNvPr id="45" name="Retângulo 44">
              <a:extLst>
                <a:ext uri="{FF2B5EF4-FFF2-40B4-BE49-F238E27FC236}">
                  <a16:creationId xmlns:a16="http://schemas.microsoft.com/office/drawing/2014/main" xmlns="" id="{BF572AC3-6873-DDC4-6068-515E747ADD57}"/>
                </a:ext>
              </a:extLst>
            </p:cNvPr>
            <p:cNvSpPr/>
            <p:nvPr/>
          </p:nvSpPr>
          <p:spPr>
            <a:xfrm>
              <a:off x="2770317" y="2985093"/>
              <a:ext cx="2614818" cy="400110"/>
            </a:xfrm>
            <a:prstGeom prst="rect">
              <a:avLst/>
            </a:prstGeom>
          </p:spPr>
          <p:txBody>
            <a:bodyPr wrap="none" lIns="91440" tIns="45720" rIns="91440" bIns="45720" anchor="ctr">
              <a:spAutoFit/>
            </a:bodyPr>
            <a:lstStyle/>
            <a:p>
              <a:pPr algn="r"/>
              <a:r>
                <a:rPr lang="pt-BR" sz="1000" b="1" spc="100" dirty="0">
                  <a:solidFill>
                    <a:prstClr val="white"/>
                  </a:solidFill>
                  <a:highlight>
                    <a:srgbClr val="87BC25"/>
                  </a:highlight>
                  <a:latin typeface="Ebrima"/>
                  <a:ea typeface="Ebrima"/>
                  <a:cs typeface="Ebrima"/>
                </a:rPr>
                <a:t>Mencionaram em média </a:t>
              </a:r>
            </a:p>
            <a:p>
              <a:pPr algn="r"/>
              <a:r>
                <a:rPr lang="pt-BR" sz="1000" b="1" spc="100" dirty="0">
                  <a:solidFill>
                    <a:prstClr val="white"/>
                  </a:solidFill>
                  <a:highlight>
                    <a:srgbClr val="87BC25"/>
                  </a:highlight>
                  <a:latin typeface="Ebrima"/>
                  <a:ea typeface="Ebrima"/>
                  <a:cs typeface="Ebrima"/>
                </a:rPr>
                <a:t>1,4 tipos de investimentos (2025)</a:t>
              </a:r>
            </a:p>
          </p:txBody>
        </p:sp>
      </p:grpSp>
      <p:grpSp>
        <p:nvGrpSpPr>
          <p:cNvPr id="8" name="Grupo 7"/>
          <p:cNvGrpSpPr/>
          <p:nvPr/>
        </p:nvGrpSpPr>
        <p:grpSpPr>
          <a:xfrm>
            <a:off x="6300852" y="1492949"/>
            <a:ext cx="2614818" cy="1347901"/>
            <a:chOff x="4829548" y="2035748"/>
            <a:chExt cx="2614818" cy="1347901"/>
          </a:xfrm>
        </p:grpSpPr>
        <p:grpSp>
          <p:nvGrpSpPr>
            <p:cNvPr id="4" name="Grupo 3"/>
            <p:cNvGrpSpPr/>
            <p:nvPr/>
          </p:nvGrpSpPr>
          <p:grpSpPr>
            <a:xfrm>
              <a:off x="6058465" y="2035748"/>
              <a:ext cx="1385901" cy="1003603"/>
              <a:chOff x="6193203" y="2035748"/>
              <a:chExt cx="1385901" cy="1003603"/>
            </a:xfrm>
          </p:grpSpPr>
          <p:sp>
            <p:nvSpPr>
              <p:cNvPr id="39" name="CaixaDeTexto 38">
                <a:extLst>
                  <a:ext uri="{FF2B5EF4-FFF2-40B4-BE49-F238E27FC236}">
                    <a16:creationId xmlns:a16="http://schemas.microsoft.com/office/drawing/2014/main" xmlns="" id="{A1AB5765-5749-4A59-AF91-99BD0F1CB1C1}"/>
                  </a:ext>
                </a:extLst>
              </p:cNvPr>
              <p:cNvSpPr txBox="1"/>
              <p:nvPr/>
            </p:nvSpPr>
            <p:spPr>
              <a:xfrm>
                <a:off x="6193203" y="2639241"/>
                <a:ext cx="1385901" cy="400110"/>
              </a:xfrm>
              <a:prstGeom prst="rect">
                <a:avLst/>
              </a:prstGeom>
              <a:noFill/>
            </p:spPr>
            <p:txBody>
              <a:bodyPr wrap="square" rtlCol="0" anchor="t">
                <a:spAutoFit/>
              </a:bodyPr>
              <a:lstStyle/>
              <a:p>
                <a:r>
                  <a:rPr lang="pt-BR" sz="1000" b="1" spc="100" dirty="0">
                    <a:solidFill>
                      <a:srgbClr val="F9B002"/>
                    </a:solidFill>
                    <a:latin typeface="Ebrima" panose="02000000000000000000" pitchFamily="2" charset="0"/>
                    <a:ea typeface="Ebrima" panose="02000000000000000000" pitchFamily="2" charset="0"/>
                    <a:cs typeface="Ebrima" panose="02000000000000000000" pitchFamily="2" charset="0"/>
                  </a:rPr>
                  <a:t>DA GERAÇÃO X É INVESTIDORA</a:t>
                </a:r>
              </a:p>
            </p:txBody>
          </p:sp>
          <p:sp>
            <p:nvSpPr>
              <p:cNvPr id="41" name="CaixaDeTexto 40">
                <a:extLst>
                  <a:ext uri="{FF2B5EF4-FFF2-40B4-BE49-F238E27FC236}">
                    <a16:creationId xmlns:a16="http://schemas.microsoft.com/office/drawing/2014/main" xmlns="" id="{710ADFBD-13C7-8CB6-5D0B-F2E14317D84D}"/>
                  </a:ext>
                </a:extLst>
              </p:cNvPr>
              <p:cNvSpPr txBox="1"/>
              <p:nvPr/>
            </p:nvSpPr>
            <p:spPr>
              <a:xfrm>
                <a:off x="6193203" y="2035748"/>
                <a:ext cx="1032655" cy="769441"/>
              </a:xfrm>
              <a:prstGeom prst="rect">
                <a:avLst/>
              </a:prstGeom>
              <a:noFill/>
            </p:spPr>
            <p:txBody>
              <a:bodyPr wrap="none">
                <a:spAutoFit/>
              </a:bodyPr>
              <a:lstStyle/>
              <a:p>
                <a:pPr algn="r"/>
                <a:r>
                  <a:rPr lang="pt-BR" sz="4400" b="1" dirty="0">
                    <a:solidFill>
                      <a:srgbClr val="F9B002"/>
                    </a:solidFill>
                    <a:latin typeface="Ebrima" panose="02000000000000000000" pitchFamily="2" charset="0"/>
                    <a:ea typeface="Ebrima" panose="02000000000000000000" pitchFamily="2" charset="0"/>
                    <a:cs typeface="Ebrima" panose="02000000000000000000" pitchFamily="2" charset="0"/>
                  </a:rPr>
                  <a:t>35</a:t>
                </a:r>
                <a:r>
                  <a:rPr lang="pt-BR"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F9B002"/>
                  </a:solidFill>
                </a:endParaRPr>
              </a:p>
            </p:txBody>
          </p:sp>
        </p:grpSp>
        <p:sp>
          <p:nvSpPr>
            <p:cNvPr id="46" name="Retângulo 45">
              <a:extLst>
                <a:ext uri="{FF2B5EF4-FFF2-40B4-BE49-F238E27FC236}">
                  <a16:creationId xmlns:a16="http://schemas.microsoft.com/office/drawing/2014/main" xmlns="" id="{BF572AC3-6873-DDC4-6068-515E747ADD57}"/>
                </a:ext>
              </a:extLst>
            </p:cNvPr>
            <p:cNvSpPr/>
            <p:nvPr/>
          </p:nvSpPr>
          <p:spPr>
            <a:xfrm>
              <a:off x="4829548" y="2983539"/>
              <a:ext cx="2614818" cy="400110"/>
            </a:xfrm>
            <a:prstGeom prst="rect">
              <a:avLst/>
            </a:prstGeom>
          </p:spPr>
          <p:txBody>
            <a:bodyPr wrap="none" lIns="91440" tIns="45720" rIns="91440" bIns="45720" anchor="ctr">
              <a:spAutoFit/>
            </a:bodyPr>
            <a:lstStyle/>
            <a:p>
              <a:pPr algn="r"/>
              <a:r>
                <a:rPr lang="pt-BR" sz="1000" b="1" spc="100" dirty="0">
                  <a:solidFill>
                    <a:prstClr val="white"/>
                  </a:solidFill>
                  <a:highlight>
                    <a:srgbClr val="F9B002"/>
                  </a:highlight>
                  <a:latin typeface="Ebrima"/>
                  <a:ea typeface="Ebrima"/>
                  <a:cs typeface="Ebrima"/>
                </a:rPr>
                <a:t>Mencionaram em média </a:t>
              </a:r>
            </a:p>
            <a:p>
              <a:pPr algn="r"/>
              <a:r>
                <a:rPr lang="pt-BR" sz="1000" b="1" spc="100" dirty="0">
                  <a:solidFill>
                    <a:prstClr val="white"/>
                  </a:solidFill>
                  <a:highlight>
                    <a:srgbClr val="F9B002"/>
                  </a:highlight>
                  <a:latin typeface="Ebrima"/>
                  <a:ea typeface="Ebrima"/>
                  <a:cs typeface="Ebrima"/>
                </a:rPr>
                <a:t>1,2 tipos de investimentos (2025)</a:t>
              </a:r>
            </a:p>
          </p:txBody>
        </p:sp>
      </p:grpSp>
      <p:grpSp>
        <p:nvGrpSpPr>
          <p:cNvPr id="9" name="Grupo 8"/>
          <p:cNvGrpSpPr/>
          <p:nvPr/>
        </p:nvGrpSpPr>
        <p:grpSpPr>
          <a:xfrm>
            <a:off x="9288633" y="1492949"/>
            <a:ext cx="2614818" cy="1346347"/>
            <a:chOff x="7190128" y="2035748"/>
            <a:chExt cx="2614818" cy="1346347"/>
          </a:xfrm>
        </p:grpSpPr>
        <p:grpSp>
          <p:nvGrpSpPr>
            <p:cNvPr id="5" name="Grupo 4"/>
            <p:cNvGrpSpPr/>
            <p:nvPr/>
          </p:nvGrpSpPr>
          <p:grpSpPr>
            <a:xfrm>
              <a:off x="8172036" y="2035748"/>
              <a:ext cx="1632910" cy="1003603"/>
              <a:chOff x="8172036" y="2035748"/>
              <a:chExt cx="1632910" cy="1003603"/>
            </a:xfrm>
          </p:grpSpPr>
          <p:sp>
            <p:nvSpPr>
              <p:cNvPr id="42" name="CaixaDeTexto 41">
                <a:extLst>
                  <a:ext uri="{FF2B5EF4-FFF2-40B4-BE49-F238E27FC236}">
                    <a16:creationId xmlns:a16="http://schemas.microsoft.com/office/drawing/2014/main" xmlns="" id="{A1AB5765-5749-4A59-AF91-99BD0F1CB1C1}"/>
                  </a:ext>
                </a:extLst>
              </p:cNvPr>
              <p:cNvSpPr txBox="1"/>
              <p:nvPr/>
            </p:nvSpPr>
            <p:spPr>
              <a:xfrm>
                <a:off x="8172036" y="2639241"/>
                <a:ext cx="1632910" cy="400110"/>
              </a:xfrm>
              <a:prstGeom prst="rect">
                <a:avLst/>
              </a:prstGeom>
              <a:noFill/>
            </p:spPr>
            <p:txBody>
              <a:bodyPr wrap="square" rtlCol="0" anchor="t">
                <a:spAutoFit/>
              </a:bodyPr>
              <a:lstStyle/>
              <a:p>
                <a:r>
                  <a:rPr lang="pt-BR" sz="1000" b="1" spc="100" dirty="0">
                    <a:solidFill>
                      <a:srgbClr val="7F7F7F"/>
                    </a:solidFill>
                    <a:latin typeface="Ebrima" panose="02000000000000000000" pitchFamily="2" charset="0"/>
                    <a:ea typeface="Ebrima" panose="02000000000000000000" pitchFamily="2" charset="0"/>
                    <a:cs typeface="Ebrima" panose="02000000000000000000" pitchFamily="2" charset="0"/>
                  </a:rPr>
                  <a:t>DOS BOOMERS+ SÃO INVESTIDORES</a:t>
                </a:r>
              </a:p>
            </p:txBody>
          </p:sp>
          <p:sp>
            <p:nvSpPr>
              <p:cNvPr id="43" name="CaixaDeTexto 42">
                <a:extLst>
                  <a:ext uri="{FF2B5EF4-FFF2-40B4-BE49-F238E27FC236}">
                    <a16:creationId xmlns:a16="http://schemas.microsoft.com/office/drawing/2014/main" xmlns="" id="{710ADFBD-13C7-8CB6-5D0B-F2E14317D84D}"/>
                  </a:ext>
                </a:extLst>
              </p:cNvPr>
              <p:cNvSpPr txBox="1"/>
              <p:nvPr/>
            </p:nvSpPr>
            <p:spPr>
              <a:xfrm>
                <a:off x="8172036" y="2035748"/>
                <a:ext cx="1032655" cy="769441"/>
              </a:xfrm>
              <a:prstGeom prst="rect">
                <a:avLst/>
              </a:prstGeom>
              <a:noFill/>
            </p:spPr>
            <p:txBody>
              <a:bodyPr wrap="none">
                <a:spAutoFit/>
              </a:bodyPr>
              <a:lstStyle/>
              <a:p>
                <a:pPr algn="r"/>
                <a:r>
                  <a:rPr lang="pt-BR" sz="4400" b="1" dirty="0">
                    <a:solidFill>
                      <a:srgbClr val="7F7F7F"/>
                    </a:solidFill>
                    <a:latin typeface="Ebrima" panose="02000000000000000000" pitchFamily="2" charset="0"/>
                    <a:ea typeface="Ebrima" panose="02000000000000000000" pitchFamily="2" charset="0"/>
                    <a:cs typeface="Ebrima" panose="02000000000000000000" pitchFamily="2" charset="0"/>
                  </a:rPr>
                  <a:t>33</a:t>
                </a:r>
                <a:r>
                  <a:rPr lang="pt-BR"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7F7F7F"/>
                  </a:solidFill>
                </a:endParaRPr>
              </a:p>
            </p:txBody>
          </p:sp>
        </p:grpSp>
        <p:sp>
          <p:nvSpPr>
            <p:cNvPr id="47" name="Retângulo 46">
              <a:extLst>
                <a:ext uri="{FF2B5EF4-FFF2-40B4-BE49-F238E27FC236}">
                  <a16:creationId xmlns:a16="http://schemas.microsoft.com/office/drawing/2014/main" xmlns="" id="{BF572AC3-6873-DDC4-6068-515E747ADD57}"/>
                </a:ext>
              </a:extLst>
            </p:cNvPr>
            <p:cNvSpPr/>
            <p:nvPr/>
          </p:nvSpPr>
          <p:spPr>
            <a:xfrm>
              <a:off x="7190128" y="2981985"/>
              <a:ext cx="2614818" cy="400110"/>
            </a:xfrm>
            <a:prstGeom prst="rect">
              <a:avLst/>
            </a:prstGeom>
          </p:spPr>
          <p:txBody>
            <a:bodyPr wrap="none" lIns="91440" tIns="45720" rIns="91440" bIns="45720" anchor="ctr">
              <a:spAutoFit/>
            </a:bodyPr>
            <a:lstStyle/>
            <a:p>
              <a:pPr algn="r"/>
              <a:r>
                <a:rPr lang="pt-BR" sz="1000" b="1" spc="100" dirty="0">
                  <a:solidFill>
                    <a:prstClr val="white"/>
                  </a:solidFill>
                  <a:highlight>
                    <a:srgbClr val="7F7F7F"/>
                  </a:highlight>
                  <a:latin typeface="Ebrima"/>
                  <a:ea typeface="Ebrima"/>
                  <a:cs typeface="Ebrima"/>
                </a:rPr>
                <a:t>Mencionaram em média </a:t>
              </a:r>
            </a:p>
            <a:p>
              <a:pPr algn="r"/>
              <a:r>
                <a:rPr lang="pt-BR" sz="1000" b="1" spc="100" dirty="0">
                  <a:solidFill>
                    <a:prstClr val="white"/>
                  </a:solidFill>
                  <a:highlight>
                    <a:srgbClr val="7F7F7F"/>
                  </a:highlight>
                  <a:latin typeface="Ebrima"/>
                  <a:ea typeface="Ebrima"/>
                  <a:cs typeface="Ebrima"/>
                </a:rPr>
                <a:t>1,2 tipos de investimentos (2025)</a:t>
              </a:r>
            </a:p>
          </p:txBody>
        </p:sp>
      </p:grpSp>
      <p:sp>
        <p:nvSpPr>
          <p:cNvPr id="48" name="CaixaDeTexto 47">
            <a:extLst>
              <a:ext uri="{FF2B5EF4-FFF2-40B4-BE49-F238E27FC236}">
                <a16:creationId xmlns:a16="http://schemas.microsoft.com/office/drawing/2014/main" xmlns="" id="{FC8CA9B4-5975-33A9-A3A7-6C6600C51768}"/>
              </a:ext>
            </a:extLst>
          </p:cNvPr>
          <p:cNvSpPr txBox="1"/>
          <p:nvPr/>
        </p:nvSpPr>
        <p:spPr>
          <a:xfrm>
            <a:off x="5456883" y="423350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9" name="CaixaDeTexto 48">
            <a:extLst>
              <a:ext uri="{FF2B5EF4-FFF2-40B4-BE49-F238E27FC236}">
                <a16:creationId xmlns:a16="http://schemas.microsoft.com/office/drawing/2014/main" xmlns="" id="{4E231627-9C46-671E-5ACB-77967A5BFC03}"/>
              </a:ext>
            </a:extLst>
          </p:cNvPr>
          <p:cNvSpPr txBox="1"/>
          <p:nvPr/>
        </p:nvSpPr>
        <p:spPr>
          <a:xfrm>
            <a:off x="772817" y="406660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0" name="CaixaDeTexto 49">
            <a:extLst>
              <a:ext uri="{FF2B5EF4-FFF2-40B4-BE49-F238E27FC236}">
                <a16:creationId xmlns:a16="http://schemas.microsoft.com/office/drawing/2014/main" xmlns="" id="{3DC347D2-1A0A-E134-2EEF-0F8648C3680A}"/>
              </a:ext>
            </a:extLst>
          </p:cNvPr>
          <p:cNvSpPr txBox="1"/>
          <p:nvPr/>
        </p:nvSpPr>
        <p:spPr>
          <a:xfrm>
            <a:off x="407621" y="832591"/>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Apenas dois públicos se destacam: os entrevistados da </a:t>
            </a:r>
            <a:r>
              <a:rPr lang="pt-BR" sz="1300" b="1" dirty="0">
                <a:latin typeface="Ebrima" panose="02000000000000000000" pitchFamily="2" charset="0"/>
                <a:ea typeface="Ebrima" panose="02000000000000000000" pitchFamily="2" charset="0"/>
                <a:cs typeface="Ebrima" panose="02000000000000000000" pitchFamily="2" charset="0"/>
              </a:rPr>
              <a:t>Geração Z </a:t>
            </a:r>
            <a:r>
              <a:rPr lang="pt-BR" sz="1300" dirty="0">
                <a:latin typeface="Ebrima" panose="02000000000000000000" pitchFamily="2" charset="0"/>
                <a:ea typeface="Ebrima" panose="02000000000000000000" pitchFamily="2" charset="0"/>
                <a:cs typeface="Ebrima" panose="02000000000000000000" pitchFamily="2" charset="0"/>
              </a:rPr>
              <a:t>com menor posse de </a:t>
            </a:r>
            <a:r>
              <a:rPr lang="pt-BR" sz="1300" b="1" dirty="0">
                <a:latin typeface="Ebrima" panose="02000000000000000000" pitchFamily="2" charset="0"/>
                <a:ea typeface="Ebrima" panose="02000000000000000000" pitchFamily="2" charset="0"/>
                <a:cs typeface="Ebrima" panose="02000000000000000000" pitchFamily="2" charset="0"/>
              </a:rPr>
              <a:t>caderneta de poupança </a:t>
            </a:r>
            <a:r>
              <a:rPr lang="pt-BR" sz="1300" dirty="0">
                <a:latin typeface="Ebrima" panose="02000000000000000000" pitchFamily="2" charset="0"/>
                <a:ea typeface="Ebrima" panose="02000000000000000000" pitchFamily="2" charset="0"/>
                <a:cs typeface="Ebrima" panose="02000000000000000000" pitchFamily="2" charset="0"/>
              </a:rPr>
              <a:t>e </a:t>
            </a:r>
            <a:r>
              <a:rPr lang="pt-BR" sz="1300" b="1" dirty="0">
                <a:latin typeface="Ebrima" panose="02000000000000000000" pitchFamily="2" charset="0"/>
                <a:ea typeface="Ebrima" panose="02000000000000000000" pitchFamily="2" charset="0"/>
                <a:cs typeface="Ebrima" panose="02000000000000000000" pitchFamily="2" charset="0"/>
              </a:rPr>
              <a:t>plano de previdência privada </a:t>
            </a:r>
            <a:r>
              <a:rPr lang="pt-BR" sz="1300" dirty="0">
                <a:latin typeface="Ebrima" panose="02000000000000000000" pitchFamily="2" charset="0"/>
                <a:ea typeface="Ebrima" panose="02000000000000000000" pitchFamily="2" charset="0"/>
                <a:cs typeface="Ebrima" panose="02000000000000000000" pitchFamily="2" charset="0"/>
              </a:rPr>
              <a:t>e maior dos que possuem investimentos </a:t>
            </a:r>
            <a:r>
              <a:rPr lang="pt-BR" sz="1300" b="1" dirty="0">
                <a:latin typeface="Ebrima" panose="02000000000000000000" pitchFamily="2" charset="0"/>
                <a:ea typeface="Ebrima" panose="02000000000000000000" pitchFamily="2" charset="0"/>
                <a:cs typeface="Ebrima" panose="02000000000000000000" pitchFamily="2" charset="0"/>
              </a:rPr>
              <a:t>em casa ou no colchão</a:t>
            </a:r>
            <a:r>
              <a:rPr lang="pt-BR" sz="1300" dirty="0">
                <a:latin typeface="Ebrima" panose="02000000000000000000" pitchFamily="2" charset="0"/>
                <a:ea typeface="Ebrima" panose="02000000000000000000" pitchFamily="2" charset="0"/>
                <a:cs typeface="Ebrima" panose="02000000000000000000" pitchFamily="2" charset="0"/>
              </a:rPr>
              <a:t>. Entre os </a:t>
            </a:r>
            <a:r>
              <a:rPr lang="pt-BR" sz="1300" b="1" dirty="0" err="1">
                <a:latin typeface="Ebrima" panose="02000000000000000000" pitchFamily="2" charset="0"/>
                <a:ea typeface="Ebrima" panose="02000000000000000000" pitchFamily="2" charset="0"/>
                <a:cs typeface="Ebrima" panose="02000000000000000000" pitchFamily="2" charset="0"/>
              </a:rPr>
              <a:t>Boomers</a:t>
            </a:r>
            <a:r>
              <a:rPr lang="pt-BR" sz="1300" b="1" dirty="0">
                <a:latin typeface="Ebrima" panose="02000000000000000000" pitchFamily="2" charset="0"/>
                <a:ea typeface="Ebrima" panose="02000000000000000000" pitchFamily="2" charset="0"/>
                <a:cs typeface="Ebrima" panose="02000000000000000000" pitchFamily="2" charset="0"/>
              </a:rPr>
              <a:t>+</a:t>
            </a:r>
            <a:r>
              <a:rPr lang="pt-BR" sz="1300" dirty="0">
                <a:latin typeface="Ebrima" panose="02000000000000000000" pitchFamily="2" charset="0"/>
                <a:ea typeface="Ebrima" panose="02000000000000000000" pitchFamily="2" charset="0"/>
                <a:cs typeface="Ebrima" panose="02000000000000000000" pitchFamily="2" charset="0"/>
              </a:rPr>
              <a:t>, há destaques pela menor posse de </a:t>
            </a:r>
            <a:r>
              <a:rPr lang="pt-BR" sz="1300" b="1" dirty="0" err="1">
                <a:latin typeface="Ebrima" panose="02000000000000000000" pitchFamily="2" charset="0"/>
                <a:ea typeface="Ebrima" panose="02000000000000000000" pitchFamily="2" charset="0"/>
                <a:cs typeface="Ebrima" panose="02000000000000000000" pitchFamily="2" charset="0"/>
              </a:rPr>
              <a:t>criptomoedas</a:t>
            </a:r>
            <a:r>
              <a:rPr lang="pt-BR" sz="1300" dirty="0">
                <a:latin typeface="Ebrima" panose="02000000000000000000" pitchFamily="2" charset="0"/>
                <a:ea typeface="Ebrima" panose="02000000000000000000" pitchFamily="2" charset="0"/>
                <a:cs typeface="Ebrima" panose="02000000000000000000" pitchFamily="2" charset="0"/>
              </a:rPr>
              <a:t> e </a:t>
            </a:r>
            <a:r>
              <a:rPr lang="pt-BR" sz="1300" b="1" dirty="0">
                <a:latin typeface="Ebrima" panose="02000000000000000000" pitchFamily="2" charset="0"/>
                <a:ea typeface="Ebrima" panose="02000000000000000000" pitchFamily="2" charset="0"/>
                <a:cs typeface="Ebrima" panose="02000000000000000000" pitchFamily="2" charset="0"/>
              </a:rPr>
              <a:t>compra e venda de imóveis.</a:t>
            </a:r>
          </a:p>
        </p:txBody>
      </p:sp>
      <p:sp>
        <p:nvSpPr>
          <p:cNvPr id="51" name="CaixaDeTexto 50">
            <a:extLst>
              <a:ext uri="{FF2B5EF4-FFF2-40B4-BE49-F238E27FC236}">
                <a16:creationId xmlns:a16="http://schemas.microsoft.com/office/drawing/2014/main" xmlns="" id="{4E231627-9C46-671E-5ACB-77967A5BFC03}"/>
              </a:ext>
            </a:extLst>
          </p:cNvPr>
          <p:cNvSpPr txBox="1"/>
          <p:nvPr/>
        </p:nvSpPr>
        <p:spPr>
          <a:xfrm>
            <a:off x="4044211" y="436430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2" name="CaixaDeTexto 51">
            <a:extLst>
              <a:ext uri="{FF2B5EF4-FFF2-40B4-BE49-F238E27FC236}">
                <a16:creationId xmlns:a16="http://schemas.microsoft.com/office/drawing/2014/main" xmlns="" id="{4E231627-9C46-671E-5ACB-77967A5BFC03}"/>
              </a:ext>
            </a:extLst>
          </p:cNvPr>
          <p:cNvSpPr txBox="1"/>
          <p:nvPr/>
        </p:nvSpPr>
        <p:spPr>
          <a:xfrm>
            <a:off x="8265915" y="436430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3" name="CaixaDeTexto 52">
            <a:extLst>
              <a:ext uri="{FF2B5EF4-FFF2-40B4-BE49-F238E27FC236}">
                <a16:creationId xmlns:a16="http://schemas.microsoft.com/office/drawing/2014/main" xmlns="" id="{4E231627-9C46-671E-5ACB-77967A5BFC03}"/>
              </a:ext>
            </a:extLst>
          </p:cNvPr>
          <p:cNvSpPr txBox="1"/>
          <p:nvPr/>
        </p:nvSpPr>
        <p:spPr>
          <a:xfrm>
            <a:off x="4978429" y="435227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248881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ela 4">
            <a:extLst>
              <a:ext uri="{FF2B5EF4-FFF2-40B4-BE49-F238E27FC236}">
                <a16:creationId xmlns:a16="http://schemas.microsoft.com/office/drawing/2014/main" xmlns="" id="{9185EE73-99F9-B620-7CEF-8141316F447A}"/>
              </a:ext>
            </a:extLst>
          </p:cNvPr>
          <p:cNvGraphicFramePr>
            <a:graphicFrameLocks noGrp="1"/>
          </p:cNvGraphicFramePr>
          <p:nvPr>
            <p:extLst>
              <p:ext uri="{D42A27DB-BD31-4B8C-83A1-F6EECF244321}">
                <p14:modId xmlns:p14="http://schemas.microsoft.com/office/powerpoint/2010/main" val="3409839448"/>
              </p:ext>
            </p:extLst>
          </p:nvPr>
        </p:nvGraphicFramePr>
        <p:xfrm>
          <a:off x="268078" y="1348462"/>
          <a:ext cx="11655845" cy="5092618"/>
        </p:xfrm>
        <a:graphic>
          <a:graphicData uri="http://schemas.openxmlformats.org/drawingml/2006/table">
            <a:tbl>
              <a:tblPr firstRow="1" bandRow="1">
                <a:tableStyleId>{5C22544A-7EE6-4342-B048-85BDC9FD1C3A}</a:tableStyleId>
              </a:tblPr>
              <a:tblGrid>
                <a:gridCol w="11655845">
                  <a:extLst>
                    <a:ext uri="{9D8B030D-6E8A-4147-A177-3AD203B41FA5}">
                      <a16:colId xmlns:a16="http://schemas.microsoft.com/office/drawing/2014/main" xmlns="" val="1303858698"/>
                    </a:ext>
                  </a:extLst>
                </a:gridCol>
              </a:tblGrid>
              <a:tr h="2691910">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CLASSE (CRITÉRIO</a:t>
                      </a:r>
                      <a:r>
                        <a:rPr lang="pt-BR" sz="1400" b="1" kern="1200" spc="100" baseline="0" noProof="0" dirty="0">
                          <a:solidFill>
                            <a:schemeClr val="tx1"/>
                          </a:solidFill>
                          <a:latin typeface="Ebrima" panose="02000000000000000000" pitchFamily="2" charset="0"/>
                          <a:ea typeface="Ebrima" panose="02000000000000000000" pitchFamily="2" charset="0"/>
                          <a:cs typeface="Ebrima" panose="02000000000000000000" pitchFamily="2" charset="0"/>
                        </a:rPr>
                        <a:t> ABEP)</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728395629"/>
                  </a:ext>
                </a:extLst>
              </a:tr>
              <a:tr h="2400708">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RENDA FAMILIAR MENSAL*</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094151054"/>
                  </a:ext>
                </a:extLst>
              </a:tr>
            </a:tbl>
          </a:graphicData>
        </a:graphic>
      </p:graphicFrame>
      <p:graphicFrame>
        <p:nvGraphicFramePr>
          <p:cNvPr id="5" name="Gráfico 4">
            <a:extLst>
              <a:ext uri="{FF2B5EF4-FFF2-40B4-BE49-F238E27FC236}">
                <a16:creationId xmlns:a16="http://schemas.microsoft.com/office/drawing/2014/main" xmlns="" id="{27C26D53-C8EC-D15C-4A80-6B7DA621653B}"/>
              </a:ext>
            </a:extLst>
          </p:cNvPr>
          <p:cNvGraphicFramePr/>
          <p:nvPr>
            <p:extLst>
              <p:ext uri="{D42A27DB-BD31-4B8C-83A1-F6EECF244321}">
                <p14:modId xmlns:p14="http://schemas.microsoft.com/office/powerpoint/2010/main" val="3530188827"/>
              </p:ext>
            </p:extLst>
          </p:nvPr>
        </p:nvGraphicFramePr>
        <p:xfrm>
          <a:off x="1605517" y="1526718"/>
          <a:ext cx="8676168" cy="256346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Gráfico 6">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1390051060"/>
              </p:ext>
            </p:extLst>
          </p:nvPr>
        </p:nvGraphicFramePr>
        <p:xfrm>
          <a:off x="858757" y="4326351"/>
          <a:ext cx="10729666" cy="2350896"/>
        </p:xfrm>
        <a:graphic>
          <a:graphicData uri="http://schemas.openxmlformats.org/drawingml/2006/chart">
            <c:chart xmlns:c="http://schemas.openxmlformats.org/drawingml/2006/chart" xmlns:r="http://schemas.openxmlformats.org/officeDocument/2006/relationships" r:id="rId3"/>
          </a:graphicData>
        </a:graphic>
      </p:graphicFrame>
      <p:sp>
        <p:nvSpPr>
          <p:cNvPr id="16" name="Retângulo 15">
            <a:extLst>
              <a:ext uri="{FF2B5EF4-FFF2-40B4-BE49-F238E27FC236}">
                <a16:creationId xmlns:a16="http://schemas.microsoft.com/office/drawing/2014/main" xmlns="" id="{CC56853D-6030-3A85-0281-85A3C5CE7BA5}"/>
              </a:ext>
            </a:extLst>
          </p:cNvPr>
          <p:cNvSpPr/>
          <p:nvPr/>
        </p:nvSpPr>
        <p:spPr>
          <a:xfrm>
            <a:off x="980507" y="4463197"/>
            <a:ext cx="2893741"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Média de renda de R$4.627,00 (2025)</a:t>
            </a:r>
          </a:p>
        </p:txBody>
      </p:sp>
      <p:sp>
        <p:nvSpPr>
          <p:cNvPr id="48" name="Retângulo 47"/>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49" name="Retângulo 48"/>
          <p:cNvSpPr/>
          <p:nvPr/>
        </p:nvSpPr>
        <p:spPr>
          <a:xfrm>
            <a:off x="4040804" y="4246154"/>
            <a:ext cx="4110421" cy="230832"/>
          </a:xfrm>
          <a:prstGeom prst="rect">
            <a:avLst/>
          </a:prstGeom>
        </p:spPr>
        <p:txBody>
          <a:bodyPr wrap="none">
            <a:spAutoFit/>
          </a:bodyPr>
          <a:lstStyle/>
          <a:p>
            <a:pPr algn="ctr"/>
            <a:r>
              <a:rPr lang="pt-BR" sz="900" spc="100" dirty="0">
                <a:latin typeface="Ebrima" panose="02000000000000000000" pitchFamily="2" charset="0"/>
                <a:ea typeface="Ebrima" panose="02000000000000000000" pitchFamily="2" charset="0"/>
                <a:cs typeface="Ebrima" panose="02000000000000000000" pitchFamily="2" charset="0"/>
              </a:rPr>
              <a:t>(*) Com base no salário mínimo nacional – R$1.518,00 (2025)</a:t>
            </a:r>
            <a:endParaRPr lang="pt-BR" sz="900" b="1" dirty="0">
              <a:latin typeface="Ebrima" panose="02000000000000000000" pitchFamily="2" charset="0"/>
              <a:ea typeface="Ebrima" panose="02000000000000000000" pitchFamily="2" charset="0"/>
              <a:cs typeface="Ebrima" panose="02000000000000000000" pitchFamily="2" charset="0"/>
            </a:endParaRP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7" name="Arredondar Retângulo em um Canto Diagonal 16"/>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18" name="Retângulo 17"/>
          <p:cNvSpPr/>
          <p:nvPr/>
        </p:nvSpPr>
        <p:spPr>
          <a:xfrm>
            <a:off x="914400" y="6492699"/>
            <a:ext cx="6096000" cy="3693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Bases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2484718" y="469669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4155420" y="524915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1" name="Retângulo: Cantos Arredondados 881">
            <a:extLst>
              <a:ext uri="{FF2B5EF4-FFF2-40B4-BE49-F238E27FC236}">
                <a16:creationId xmlns:a16="http://schemas.microsoft.com/office/drawing/2014/main" xmlns="" id="{E7761E5C-ADE1-80BB-2B4A-EC42BE58308B}"/>
              </a:ext>
            </a:extLst>
          </p:cNvPr>
          <p:cNvSpPr/>
          <p:nvPr/>
        </p:nvSpPr>
        <p:spPr>
          <a:xfrm>
            <a:off x="755848" y="1051142"/>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Tree>
    <p:extLst>
      <p:ext uri="{BB962C8B-B14F-4D97-AF65-F5344CB8AC3E}">
        <p14:creationId xmlns:p14="http://schemas.microsoft.com/office/powerpoint/2010/main" val="1089039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 name="CaixaDeTexto 26">
            <a:extLst>
              <a:ext uri="{FF2B5EF4-FFF2-40B4-BE49-F238E27FC236}">
                <a16:creationId xmlns:a16="http://schemas.microsoft.com/office/drawing/2014/main" xmlns="" id="{D0E8990E-9908-28C5-913D-F03C24D2A607}"/>
              </a:ext>
            </a:extLst>
          </p:cNvPr>
          <p:cNvSpPr txBox="1"/>
          <p:nvPr/>
        </p:nvSpPr>
        <p:spPr>
          <a:xfrm>
            <a:off x="495300"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sp>
        <p:nvSpPr>
          <p:cNvPr id="29" name="CaixaDeTexto 28">
            <a:extLst>
              <a:ext uri="{FF2B5EF4-FFF2-40B4-BE49-F238E27FC236}">
                <a16:creationId xmlns:a16="http://schemas.microsoft.com/office/drawing/2014/main" xmlns="" id="{7DA6ADCC-502F-36F7-D874-9BF5959A7F8E}"/>
              </a:ext>
            </a:extLst>
          </p:cNvPr>
          <p:cNvSpPr txBox="1"/>
          <p:nvPr/>
        </p:nvSpPr>
        <p:spPr>
          <a:xfrm>
            <a:off x="6315075"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sp>
        <p:nvSpPr>
          <p:cNvPr id="54" name="Retângulo 53"/>
          <p:cNvSpPr/>
          <p:nvPr/>
        </p:nvSpPr>
        <p:spPr>
          <a:xfrm>
            <a:off x="1571990" y="1057439"/>
            <a:ext cx="3884198" cy="369332"/>
          </a:xfrm>
          <a:prstGeom prst="rect">
            <a:avLst/>
          </a:prstGeom>
        </p:spPr>
        <p:txBody>
          <a:bodyPr wrap="square">
            <a:spAutoFit/>
          </a:bodyPr>
          <a:lstStyle/>
          <a:p>
            <a:pPr algn="ct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p:txBody>
      </p:sp>
      <p:sp>
        <p:nvSpPr>
          <p:cNvPr id="57" name="CaixaDeTexto 56">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a:t>
            </a:r>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1" y="559309"/>
            <a:ext cx="10450154" cy="400110"/>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Citações até 5% |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Erro: ±2p.p. (Investidores),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 Ger. Z, Mill. e Ger. X) e ±6p.p. (Investidores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VANTAGENS EM APLICAR O DINHEIRO</a:t>
            </a:r>
          </a:p>
        </p:txBody>
      </p:sp>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25" name="Retângulo 24"/>
          <p:cNvSpPr/>
          <p:nvPr/>
        </p:nvSpPr>
        <p:spPr>
          <a:xfrm>
            <a:off x="7628021" y="1057439"/>
            <a:ext cx="3902751" cy="369332"/>
          </a:xfrm>
          <a:prstGeom prst="rect">
            <a:avLst/>
          </a:prstGeom>
        </p:spPr>
        <p:txBody>
          <a:bodyPr wrap="square">
            <a:spAutoFit/>
          </a:bodyPr>
          <a:lstStyle/>
          <a:p>
            <a:pPr algn="ct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(N=589)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(N=652) </a:t>
            </a:r>
          </a:p>
          <a:p>
            <a:pPr algn="ct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(N=677)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(N=253)</a:t>
            </a:r>
          </a:p>
        </p:txBody>
      </p:sp>
      <p:sp>
        <p:nvSpPr>
          <p:cNvPr id="26" name="Retângulo: Cantos Arredondados 6">
            <a:extLst>
              <a:ext uri="{FF2B5EF4-FFF2-40B4-BE49-F238E27FC236}">
                <a16:creationId xmlns:a16="http://schemas.microsoft.com/office/drawing/2014/main" xmlns="" id="{57C6F31D-2E58-CA75-E679-182B9B56EC33}"/>
              </a:ext>
            </a:extLst>
          </p:cNvPr>
          <p:cNvSpPr/>
          <p:nvPr/>
        </p:nvSpPr>
        <p:spPr>
          <a:xfrm>
            <a:off x="449313"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28" name="Retângulo: Cantos Arredondados 11">
            <a:extLst>
              <a:ext uri="{FF2B5EF4-FFF2-40B4-BE49-F238E27FC236}">
                <a16:creationId xmlns:a16="http://schemas.microsoft.com/office/drawing/2014/main" xmlns="" id="{0B77DC08-7F52-4CE2-B8B6-97ACBEB7BB58}"/>
              </a:ext>
            </a:extLst>
          </p:cNvPr>
          <p:cNvSpPr/>
          <p:nvPr/>
        </p:nvSpPr>
        <p:spPr>
          <a:xfrm>
            <a:off x="6307188"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graphicFrame>
        <p:nvGraphicFramePr>
          <p:cNvPr id="39" name="Gráfico 38">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2064813923"/>
              </p:ext>
            </p:extLst>
          </p:nvPr>
        </p:nvGraphicFramePr>
        <p:xfrm>
          <a:off x="631825" y="2158458"/>
          <a:ext cx="5045076" cy="414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0" name="Gráfico 39">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3943119248"/>
              </p:ext>
            </p:extLst>
          </p:nvPr>
        </p:nvGraphicFramePr>
        <p:xfrm>
          <a:off x="6489700" y="2157524"/>
          <a:ext cx="5045076" cy="4140000"/>
        </p:xfrm>
        <a:graphic>
          <a:graphicData uri="http://schemas.openxmlformats.org/drawingml/2006/chart">
            <c:chart xmlns:c="http://schemas.openxmlformats.org/drawingml/2006/chart" xmlns:r="http://schemas.openxmlformats.org/officeDocument/2006/relationships" r:id="rId3"/>
          </a:graphicData>
        </a:graphic>
      </p:graphicFrame>
      <p:sp>
        <p:nvSpPr>
          <p:cNvPr id="41" name="Retângulo 40"/>
          <p:cNvSpPr/>
          <p:nvPr/>
        </p:nvSpPr>
        <p:spPr>
          <a:xfrm>
            <a:off x="809469" y="1402164"/>
            <a:ext cx="4981730" cy="701731"/>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a:t>
            </a:r>
            <a:r>
              <a:rPr lang="pt-BR" sz="11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Boomers</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valorizam menos 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retorno financeiro </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mais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poder retirar o dinheiro em caso de necessidade</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os entrevistados da Geração Z são os que menos enxergam que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há vantagens em investir</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42" name="Retângulo 41"/>
          <p:cNvSpPr/>
          <p:nvPr/>
        </p:nvSpPr>
        <p:spPr>
          <a:xfrm>
            <a:off x="6670856" y="1450292"/>
            <a:ext cx="4804928" cy="498598"/>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destaques principais não se alteram mesmo considerando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apenas os investidores</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de cada geração.</a:t>
            </a:r>
          </a:p>
        </p:txBody>
      </p:sp>
      <p:sp>
        <p:nvSpPr>
          <p:cNvPr id="43" name="CaixaDeTexto 42">
            <a:extLst>
              <a:ext uri="{FF2B5EF4-FFF2-40B4-BE49-F238E27FC236}">
                <a16:creationId xmlns:a16="http://schemas.microsoft.com/office/drawing/2014/main" xmlns="" id="{FC8CA9B4-5975-33A9-A3A7-6C6600C51768}"/>
              </a:ext>
            </a:extLst>
          </p:cNvPr>
          <p:cNvSpPr txBox="1"/>
          <p:nvPr/>
        </p:nvSpPr>
        <p:spPr>
          <a:xfrm>
            <a:off x="3814535" y="439537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4" name="CaixaDeTexto 43">
            <a:extLst>
              <a:ext uri="{FF2B5EF4-FFF2-40B4-BE49-F238E27FC236}">
                <a16:creationId xmlns:a16="http://schemas.microsoft.com/office/drawing/2014/main" xmlns="" id="{4E231627-9C46-671E-5ACB-77967A5BFC03}"/>
              </a:ext>
            </a:extLst>
          </p:cNvPr>
          <p:cNvSpPr txBox="1"/>
          <p:nvPr/>
        </p:nvSpPr>
        <p:spPr>
          <a:xfrm>
            <a:off x="4012660" y="359712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6" name="CaixaDeTexto 45">
            <a:extLst>
              <a:ext uri="{FF2B5EF4-FFF2-40B4-BE49-F238E27FC236}">
                <a16:creationId xmlns:a16="http://schemas.microsoft.com/office/drawing/2014/main" xmlns="" id="{4E231627-9C46-671E-5ACB-77967A5BFC03}"/>
              </a:ext>
            </a:extLst>
          </p:cNvPr>
          <p:cNvSpPr txBox="1"/>
          <p:nvPr/>
        </p:nvSpPr>
        <p:spPr>
          <a:xfrm>
            <a:off x="9976313" y="359712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7" name="CaixaDeTexto 46">
            <a:extLst>
              <a:ext uri="{FF2B5EF4-FFF2-40B4-BE49-F238E27FC236}">
                <a16:creationId xmlns:a16="http://schemas.microsoft.com/office/drawing/2014/main" xmlns="" id="{FC8CA9B4-5975-33A9-A3A7-6C6600C51768}"/>
              </a:ext>
            </a:extLst>
          </p:cNvPr>
          <p:cNvSpPr txBox="1"/>
          <p:nvPr/>
        </p:nvSpPr>
        <p:spPr>
          <a:xfrm>
            <a:off x="9828675" y="439537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9" name="CaixaDeTexto 48">
            <a:extLst>
              <a:ext uri="{FF2B5EF4-FFF2-40B4-BE49-F238E27FC236}">
                <a16:creationId xmlns:a16="http://schemas.microsoft.com/office/drawing/2014/main" xmlns="" id="{4E231627-9C46-671E-5ACB-77967A5BFC03}"/>
              </a:ext>
            </a:extLst>
          </p:cNvPr>
          <p:cNvSpPr txBox="1"/>
          <p:nvPr/>
        </p:nvSpPr>
        <p:spPr>
          <a:xfrm>
            <a:off x="9610311" y="481909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0" name="CaixaDeTexto 49">
            <a:extLst>
              <a:ext uri="{FF2B5EF4-FFF2-40B4-BE49-F238E27FC236}">
                <a16:creationId xmlns:a16="http://schemas.microsoft.com/office/drawing/2014/main" xmlns="" id="{4E231627-9C46-671E-5ACB-77967A5BFC03}"/>
              </a:ext>
            </a:extLst>
          </p:cNvPr>
          <p:cNvSpPr txBox="1"/>
          <p:nvPr/>
        </p:nvSpPr>
        <p:spPr>
          <a:xfrm>
            <a:off x="3782036" y="480295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034922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8" name="Gráfico 1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584298387"/>
              </p:ext>
            </p:extLst>
          </p:nvPr>
        </p:nvGraphicFramePr>
        <p:xfrm>
          <a:off x="631825" y="2209605"/>
          <a:ext cx="5045076" cy="41004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Gráfico 24">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2013037693"/>
              </p:ext>
            </p:extLst>
          </p:nvPr>
        </p:nvGraphicFramePr>
        <p:xfrm>
          <a:off x="6489700" y="2209605"/>
          <a:ext cx="5045076" cy="4100400"/>
        </p:xfrm>
        <a:graphic>
          <a:graphicData uri="http://schemas.openxmlformats.org/drawingml/2006/chart">
            <c:chart xmlns:c="http://schemas.openxmlformats.org/drawingml/2006/chart" xmlns:r="http://schemas.openxmlformats.org/officeDocument/2006/relationships" r:id="rId3"/>
          </a:graphicData>
        </a:graphic>
      </p:graphicFrame>
      <p:sp>
        <p:nvSpPr>
          <p:cNvPr id="52" name="CaixaDeTexto 51">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desvantagem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 E ÚNICA)</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10867412" cy="400110"/>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Citações até 6% |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Erro: ±2p.p. (Investidores),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 Ger. Z, Mill. e Ger. X) e ±6p.p. (Investidores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327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DESVANTAGENS EM APLICAR O DINHEIRO</a:t>
            </a:r>
          </a:p>
        </p:txBody>
      </p:sp>
      <p:sp>
        <p:nvSpPr>
          <p:cNvPr id="26" name="Retângulo 2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31" name="Retângulo: Cantos Arredondados 6">
            <a:extLst>
              <a:ext uri="{FF2B5EF4-FFF2-40B4-BE49-F238E27FC236}">
                <a16:creationId xmlns:a16="http://schemas.microsoft.com/office/drawing/2014/main" xmlns="" id="{57C6F31D-2E58-CA75-E679-182B9B56EC33}"/>
              </a:ext>
            </a:extLst>
          </p:cNvPr>
          <p:cNvSpPr/>
          <p:nvPr/>
        </p:nvSpPr>
        <p:spPr>
          <a:xfrm>
            <a:off x="449313"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2" name="CaixaDeTexto 31">
            <a:extLst>
              <a:ext uri="{FF2B5EF4-FFF2-40B4-BE49-F238E27FC236}">
                <a16:creationId xmlns:a16="http://schemas.microsoft.com/office/drawing/2014/main" xmlns="" id="{D0E8990E-9908-28C5-913D-F03C24D2A607}"/>
              </a:ext>
            </a:extLst>
          </p:cNvPr>
          <p:cNvSpPr txBox="1"/>
          <p:nvPr/>
        </p:nvSpPr>
        <p:spPr>
          <a:xfrm>
            <a:off x="495300"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sp>
        <p:nvSpPr>
          <p:cNvPr id="33" name="Retângulo: Cantos Arredondados 11">
            <a:extLst>
              <a:ext uri="{FF2B5EF4-FFF2-40B4-BE49-F238E27FC236}">
                <a16:creationId xmlns:a16="http://schemas.microsoft.com/office/drawing/2014/main" xmlns="" id="{0B77DC08-7F52-4CE2-B8B6-97ACBEB7BB58}"/>
              </a:ext>
            </a:extLst>
          </p:cNvPr>
          <p:cNvSpPr/>
          <p:nvPr/>
        </p:nvSpPr>
        <p:spPr>
          <a:xfrm>
            <a:off x="6307188" y="1007943"/>
            <a:ext cx="5341886" cy="53166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4" name="CaixaDeTexto 33">
            <a:extLst>
              <a:ext uri="{FF2B5EF4-FFF2-40B4-BE49-F238E27FC236}">
                <a16:creationId xmlns:a16="http://schemas.microsoft.com/office/drawing/2014/main" xmlns="" id="{7DA6ADCC-502F-36F7-D874-9BF5959A7F8E}"/>
              </a:ext>
            </a:extLst>
          </p:cNvPr>
          <p:cNvSpPr txBox="1"/>
          <p:nvPr/>
        </p:nvSpPr>
        <p:spPr>
          <a:xfrm>
            <a:off x="6315075" y="1047118"/>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sp>
        <p:nvSpPr>
          <p:cNvPr id="37" name="Retângulo 36"/>
          <p:cNvSpPr/>
          <p:nvPr/>
        </p:nvSpPr>
        <p:spPr>
          <a:xfrm>
            <a:off x="809469" y="1450292"/>
            <a:ext cx="4804928" cy="701731"/>
          </a:xfrm>
          <a:prstGeom prst="rect">
            <a:avLst/>
          </a:prstGeom>
        </p:spPr>
        <p:txBody>
          <a:bodyPr wrap="square">
            <a:spAutoFit/>
          </a:bodyPr>
          <a:lstStyle/>
          <a:p>
            <a:pPr>
              <a:lnSpc>
                <a:spcPct val="120000"/>
              </a:lnSpc>
            </a:pPr>
            <a:r>
              <a:rPr lang="pt-BR" sz="11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entrevistados da Geração Z não se preocupam tanto com o </a:t>
            </a:r>
            <a:r>
              <a:rPr lang="pt-BR" sz="11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baixo retorno da aplicação</a:t>
            </a:r>
            <a:r>
              <a:rPr lang="pt-BR" sz="11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mas sim com </a:t>
            </a:r>
            <a:r>
              <a:rPr lang="pt-BR" sz="11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poder resgatar o dinheiro só depois de um longo período</a:t>
            </a:r>
            <a:r>
              <a:rPr lang="pt-BR" sz="11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38" name="Retângulo 37"/>
          <p:cNvSpPr/>
          <p:nvPr/>
        </p:nvSpPr>
        <p:spPr>
          <a:xfrm>
            <a:off x="6670856" y="1450292"/>
            <a:ext cx="4804928" cy="498598"/>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destaques principais não se alteram mesmo considerando </a:t>
            </a:r>
            <a:r>
              <a:rPr lang="pt-BR" sz="11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apenas os investidores</a:t>
            </a: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de cada geração.</a:t>
            </a:r>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3767307" y="314878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3844218" y="236682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Retângulo 26"/>
          <p:cNvSpPr/>
          <p:nvPr/>
        </p:nvSpPr>
        <p:spPr>
          <a:xfrm>
            <a:off x="1571990" y="1057439"/>
            <a:ext cx="3884198" cy="369332"/>
          </a:xfrm>
          <a:prstGeom prst="rect">
            <a:avLst/>
          </a:prstGeom>
        </p:spPr>
        <p:txBody>
          <a:bodyPr wrap="square">
            <a:spAutoFit/>
          </a:bodyPr>
          <a:lstStyle/>
          <a:p>
            <a:pPr algn="ct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p:txBody>
      </p:sp>
      <p:sp>
        <p:nvSpPr>
          <p:cNvPr id="29" name="Retângulo 28"/>
          <p:cNvSpPr/>
          <p:nvPr/>
        </p:nvSpPr>
        <p:spPr>
          <a:xfrm>
            <a:off x="7628021" y="1057439"/>
            <a:ext cx="3902751" cy="369332"/>
          </a:xfrm>
          <a:prstGeom prst="rect">
            <a:avLst/>
          </a:prstGeom>
        </p:spPr>
        <p:txBody>
          <a:bodyPr wrap="square">
            <a:spAutoFit/>
          </a:bodyPr>
          <a:lstStyle/>
          <a:p>
            <a:pPr algn="ct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(N=589)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(N=652) </a:t>
            </a:r>
          </a:p>
          <a:p>
            <a:pPr algn="ct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(N=677)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(N=253)</a:t>
            </a:r>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9803149" y="314878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4" name="CaixaDeTexto 43">
            <a:extLst>
              <a:ext uri="{FF2B5EF4-FFF2-40B4-BE49-F238E27FC236}">
                <a16:creationId xmlns:a16="http://schemas.microsoft.com/office/drawing/2014/main" xmlns="" id="{4E231627-9C46-671E-5ACB-77967A5BFC03}"/>
              </a:ext>
            </a:extLst>
          </p:cNvPr>
          <p:cNvSpPr txBox="1"/>
          <p:nvPr/>
        </p:nvSpPr>
        <p:spPr>
          <a:xfrm>
            <a:off x="9843964" y="236682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4483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57" name="CaixaDeTexto 2">
            <a:extLst>
              <a:ext uri="{FF2B5EF4-FFF2-40B4-BE49-F238E27FC236}">
                <a16:creationId xmlns:a16="http://schemas.microsoft.com/office/drawing/2014/main" xmlns="" id="{AF4AE32E-BDCC-DAA4-F144-9A7A17F9142B}"/>
              </a:ext>
            </a:extLst>
          </p:cNvPr>
          <p:cNvSpPr txBox="1"/>
          <p:nvPr/>
        </p:nvSpPr>
        <p:spPr>
          <a:xfrm>
            <a:off x="608372" y="559309"/>
            <a:ext cx="10508807"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Erro: ±2p.p.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que possuem dinheiro guardado) e ±5p.p.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que possuem dinheiro guardado)</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6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68" name="Arredondar Retângulo em um Canto Diagonal 67"/>
          <p:cNvSpPr/>
          <p:nvPr/>
        </p:nvSpPr>
        <p:spPr>
          <a:xfrm>
            <a:off x="376518" y="334063"/>
            <a:ext cx="241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RESERVA PARA EMERGÊNCIAS</a:t>
            </a:r>
          </a:p>
        </p:txBody>
      </p:sp>
      <p:sp>
        <p:nvSpPr>
          <p:cNvPr id="69" name="Arredondar Retângulo em um Canto Diagonal 68"/>
          <p:cNvSpPr/>
          <p:nvPr/>
        </p:nvSpPr>
        <p:spPr>
          <a:xfrm>
            <a:off x="2854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INCLUÍDA EM 2025</a:t>
            </a:r>
          </a:p>
        </p:txBody>
      </p:sp>
      <p:sp>
        <p:nvSpPr>
          <p:cNvPr id="82" name="Arredondar Retângulo em um Canto Diagonal 81"/>
          <p:cNvSpPr/>
          <p:nvPr/>
        </p:nvSpPr>
        <p:spPr>
          <a:xfrm>
            <a:off x="5323350" y="337990"/>
            <a:ext cx="636665" cy="218268"/>
          </a:xfrm>
          <a:prstGeom prst="round2Diag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b="1" dirty="0">
                <a:solidFill>
                  <a:schemeClr val="tx1"/>
                </a:solidFill>
                <a:latin typeface="Segoe UI" panose="020B0502040204020203" pitchFamily="34" charset="0"/>
                <a:cs typeface="Segoe UI" panose="020B0502040204020203" pitchFamily="34" charset="0"/>
              </a:rPr>
              <a:t>1/</a:t>
            </a:r>
            <a:r>
              <a:rPr lang="pt-BR" sz="1400" b="1" dirty="0">
                <a:solidFill>
                  <a:schemeClr val="tx1"/>
                </a:solidFill>
                <a:latin typeface="Segoe UI" panose="020B0502040204020203" pitchFamily="34" charset="0"/>
                <a:cs typeface="Segoe UI" panose="020B0502040204020203" pitchFamily="34" charset="0"/>
              </a:rPr>
              <a:t>2</a:t>
            </a:r>
            <a:endParaRPr lang="pt-BR" sz="2400" b="1" dirty="0">
              <a:solidFill>
                <a:schemeClr val="tx1"/>
              </a:solidFill>
              <a:latin typeface="Segoe UI" panose="020B0502040204020203" pitchFamily="34" charset="0"/>
              <a:cs typeface="Segoe UI" panose="020B0502040204020203" pitchFamily="34" charset="0"/>
            </a:endParaRPr>
          </a:p>
        </p:txBody>
      </p:sp>
      <p:graphicFrame>
        <p:nvGraphicFramePr>
          <p:cNvPr id="74" name="Gráfico 7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568341936"/>
              </p:ext>
            </p:extLst>
          </p:nvPr>
        </p:nvGraphicFramePr>
        <p:xfrm>
          <a:off x="3273061" y="777276"/>
          <a:ext cx="8630389" cy="1952537"/>
        </p:xfrm>
        <a:graphic>
          <a:graphicData uri="http://schemas.openxmlformats.org/drawingml/2006/chart">
            <c:chart xmlns:c="http://schemas.openxmlformats.org/drawingml/2006/chart" xmlns:r="http://schemas.openxmlformats.org/officeDocument/2006/relationships" r:id="rId2"/>
          </a:graphicData>
        </a:graphic>
      </p:graphicFrame>
      <p:sp>
        <p:nvSpPr>
          <p:cNvPr id="75" name="Retângulo: Cantos Arredondados 6">
            <a:extLst>
              <a:ext uri="{FF2B5EF4-FFF2-40B4-BE49-F238E27FC236}">
                <a16:creationId xmlns:a16="http://schemas.microsoft.com/office/drawing/2014/main" xmlns="" id="{57C6F31D-2E58-CA75-E679-182B9B56EC33}"/>
              </a:ext>
            </a:extLst>
          </p:cNvPr>
          <p:cNvSpPr/>
          <p:nvPr/>
        </p:nvSpPr>
        <p:spPr>
          <a:xfrm>
            <a:off x="3248167" y="113109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76" name="CaixaDeTexto 75">
            <a:extLst>
              <a:ext uri="{FF2B5EF4-FFF2-40B4-BE49-F238E27FC236}">
                <a16:creationId xmlns:a16="http://schemas.microsoft.com/office/drawing/2014/main" xmlns="" id="{D0E8990E-9908-28C5-913D-F03C24D2A607}"/>
              </a:ext>
            </a:extLst>
          </p:cNvPr>
          <p:cNvSpPr txBox="1"/>
          <p:nvPr/>
        </p:nvSpPr>
        <p:spPr>
          <a:xfrm>
            <a:off x="3273062" y="1126210"/>
            <a:ext cx="1236388"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grpSp>
        <p:nvGrpSpPr>
          <p:cNvPr id="77" name="Grupo 76"/>
          <p:cNvGrpSpPr/>
          <p:nvPr/>
        </p:nvGrpSpPr>
        <p:grpSpPr>
          <a:xfrm>
            <a:off x="4944549" y="1272428"/>
            <a:ext cx="3009924" cy="646331"/>
            <a:chOff x="4821717" y="1272428"/>
            <a:chExt cx="3009924" cy="646331"/>
          </a:xfrm>
        </p:grpSpPr>
        <p:sp>
          <p:nvSpPr>
            <p:cNvPr id="78" name="CaixaDeTexto 7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43</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79" name="CaixaDeTexto 78">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cxnSp>
        <p:nvCxnSpPr>
          <p:cNvPr id="81" name="Conector reto 80">
            <a:extLst>
              <a:ext uri="{FF2B5EF4-FFF2-40B4-BE49-F238E27FC236}">
                <a16:creationId xmlns:a16="http://schemas.microsoft.com/office/drawing/2014/main" xmlns="" id="{8E4A422A-1ABB-C280-B286-75E773AFB41B}"/>
              </a:ext>
            </a:extLst>
          </p:cNvPr>
          <p:cNvCxnSpPr/>
          <p:nvPr/>
        </p:nvCxnSpPr>
        <p:spPr>
          <a:xfrm>
            <a:off x="7978081" y="119304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86" name="Gráfico 85">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21213102"/>
              </p:ext>
            </p:extLst>
          </p:nvPr>
        </p:nvGraphicFramePr>
        <p:xfrm>
          <a:off x="3273061" y="2494168"/>
          <a:ext cx="8630389" cy="1952537"/>
        </p:xfrm>
        <a:graphic>
          <a:graphicData uri="http://schemas.openxmlformats.org/drawingml/2006/chart">
            <c:chart xmlns:c="http://schemas.openxmlformats.org/drawingml/2006/chart" xmlns:r="http://schemas.openxmlformats.org/officeDocument/2006/relationships" r:id="rId3"/>
          </a:graphicData>
        </a:graphic>
      </p:graphicFrame>
      <p:sp>
        <p:nvSpPr>
          <p:cNvPr id="93" name="Retângulo: Cantos Arredondados 6">
            <a:extLst>
              <a:ext uri="{FF2B5EF4-FFF2-40B4-BE49-F238E27FC236}">
                <a16:creationId xmlns:a16="http://schemas.microsoft.com/office/drawing/2014/main" xmlns="" id="{57C6F31D-2E58-CA75-E679-182B9B56EC33}"/>
              </a:ext>
            </a:extLst>
          </p:cNvPr>
          <p:cNvSpPr/>
          <p:nvPr/>
        </p:nvSpPr>
        <p:spPr>
          <a:xfrm>
            <a:off x="3248167" y="2847983"/>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94" name="CaixaDeTexto 93">
            <a:extLst>
              <a:ext uri="{FF2B5EF4-FFF2-40B4-BE49-F238E27FC236}">
                <a16:creationId xmlns:a16="http://schemas.microsoft.com/office/drawing/2014/main" xmlns="" id="{D0E8990E-9908-28C5-913D-F03C24D2A607}"/>
              </a:ext>
            </a:extLst>
          </p:cNvPr>
          <p:cNvSpPr txBox="1"/>
          <p:nvPr/>
        </p:nvSpPr>
        <p:spPr>
          <a:xfrm>
            <a:off x="3273062" y="2843102"/>
            <a:ext cx="1492014"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GERAÇÃO Z</a:t>
            </a:r>
            <a:endParaRPr lang="pt-BR" dirty="0">
              <a:solidFill>
                <a:prstClr val="black"/>
              </a:solidFill>
            </a:endParaRPr>
          </a:p>
        </p:txBody>
      </p:sp>
      <p:cxnSp>
        <p:nvCxnSpPr>
          <p:cNvPr id="95" name="Conector reto 94">
            <a:extLst>
              <a:ext uri="{FF2B5EF4-FFF2-40B4-BE49-F238E27FC236}">
                <a16:creationId xmlns:a16="http://schemas.microsoft.com/office/drawing/2014/main" xmlns="" id="{8E4A422A-1ABB-C280-B286-75E773AFB41B}"/>
              </a:ext>
            </a:extLst>
          </p:cNvPr>
          <p:cNvCxnSpPr/>
          <p:nvPr/>
        </p:nvCxnSpPr>
        <p:spPr>
          <a:xfrm>
            <a:off x="7978081" y="2909936"/>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96" name="Gráfico 95">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731321759"/>
              </p:ext>
            </p:extLst>
          </p:nvPr>
        </p:nvGraphicFramePr>
        <p:xfrm>
          <a:off x="3273061" y="4223896"/>
          <a:ext cx="8630389" cy="1952537"/>
        </p:xfrm>
        <a:graphic>
          <a:graphicData uri="http://schemas.openxmlformats.org/drawingml/2006/chart">
            <c:chart xmlns:c="http://schemas.openxmlformats.org/drawingml/2006/chart" xmlns:r="http://schemas.openxmlformats.org/officeDocument/2006/relationships" r:id="rId4"/>
          </a:graphicData>
        </a:graphic>
      </p:graphicFrame>
      <p:sp>
        <p:nvSpPr>
          <p:cNvPr id="97" name="Retângulo: Cantos Arredondados 6">
            <a:extLst>
              <a:ext uri="{FF2B5EF4-FFF2-40B4-BE49-F238E27FC236}">
                <a16:creationId xmlns:a16="http://schemas.microsoft.com/office/drawing/2014/main" xmlns="" id="{57C6F31D-2E58-CA75-E679-182B9B56EC33}"/>
              </a:ext>
            </a:extLst>
          </p:cNvPr>
          <p:cNvSpPr/>
          <p:nvPr/>
        </p:nvSpPr>
        <p:spPr>
          <a:xfrm>
            <a:off x="3248167" y="457771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98" name="CaixaDeTexto 97">
            <a:extLst>
              <a:ext uri="{FF2B5EF4-FFF2-40B4-BE49-F238E27FC236}">
                <a16:creationId xmlns:a16="http://schemas.microsoft.com/office/drawing/2014/main" xmlns="" id="{D0E8990E-9908-28C5-913D-F03C24D2A607}"/>
              </a:ext>
            </a:extLst>
          </p:cNvPr>
          <p:cNvSpPr txBox="1"/>
          <p:nvPr/>
        </p:nvSpPr>
        <p:spPr>
          <a:xfrm>
            <a:off x="3273062" y="4572830"/>
            <a:ext cx="2127982"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MILLENNIALS</a:t>
            </a:r>
            <a:endParaRPr lang="pt-BR" dirty="0">
              <a:solidFill>
                <a:prstClr val="black"/>
              </a:solidFill>
            </a:endParaRPr>
          </a:p>
        </p:txBody>
      </p:sp>
      <p:cxnSp>
        <p:nvCxnSpPr>
          <p:cNvPr id="99" name="Conector reto 98">
            <a:extLst>
              <a:ext uri="{FF2B5EF4-FFF2-40B4-BE49-F238E27FC236}">
                <a16:creationId xmlns:a16="http://schemas.microsoft.com/office/drawing/2014/main" xmlns="" id="{8E4A422A-1ABB-C280-B286-75E773AFB41B}"/>
              </a:ext>
            </a:extLst>
          </p:cNvPr>
          <p:cNvCxnSpPr/>
          <p:nvPr/>
        </p:nvCxnSpPr>
        <p:spPr>
          <a:xfrm>
            <a:off x="7978081" y="463966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00" name="Retângulo 99"/>
          <p:cNvSpPr/>
          <p:nvPr/>
        </p:nvSpPr>
        <p:spPr>
          <a:xfrm>
            <a:off x="4449698" y="1145980"/>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(N-5.832)</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101" name="Retângulo 100"/>
          <p:cNvSpPr/>
          <p:nvPr/>
        </p:nvSpPr>
        <p:spPr>
          <a:xfrm>
            <a:off x="4449698" y="2865476"/>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03BED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N=1.605)</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102" name="Retângulo 101"/>
          <p:cNvSpPr/>
          <p:nvPr/>
        </p:nvSpPr>
        <p:spPr>
          <a:xfrm>
            <a:off x="4449698" y="4589161"/>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N=1.671)</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103" name="Retângulo 10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P74. (MOSTRAR CARTÃO 74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Num cenário hipotético, caso você hoje perdesse sua fonte de renda, você teria dinheiro guardado para pagar suas contas por quanto tempo?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grpSp>
        <p:nvGrpSpPr>
          <p:cNvPr id="104" name="Grupo 103"/>
          <p:cNvGrpSpPr/>
          <p:nvPr/>
        </p:nvGrpSpPr>
        <p:grpSpPr>
          <a:xfrm>
            <a:off x="8222287" y="1275614"/>
            <a:ext cx="3009924" cy="646331"/>
            <a:chOff x="4821717" y="1272428"/>
            <a:chExt cx="3009924" cy="646331"/>
          </a:xfrm>
        </p:grpSpPr>
        <p:sp>
          <p:nvSpPr>
            <p:cNvPr id="105" name="CaixaDeTexto 104">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26</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106" name="CaixaDeTexto 105">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6 MESES OU MAIS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07" name="Grupo 106"/>
          <p:cNvGrpSpPr/>
          <p:nvPr/>
        </p:nvGrpSpPr>
        <p:grpSpPr>
          <a:xfrm>
            <a:off x="4944549" y="2940893"/>
            <a:ext cx="3009924" cy="646331"/>
            <a:chOff x="4821717" y="1272428"/>
            <a:chExt cx="3009924" cy="646331"/>
          </a:xfrm>
        </p:grpSpPr>
        <p:sp>
          <p:nvSpPr>
            <p:cNvPr id="108" name="CaixaDeTexto 10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3BED6"/>
                  </a:solidFill>
                  <a:effectLst/>
                  <a:uLnTx/>
                  <a:uFillTx/>
                  <a:latin typeface="Ebrima" panose="02000000000000000000" pitchFamily="2" charset="0"/>
                  <a:ea typeface="Ebrima" panose="02000000000000000000" pitchFamily="2" charset="0"/>
                  <a:cs typeface="Ebrima" panose="02000000000000000000" pitchFamily="2" charset="0"/>
                </a:rPr>
                <a:t>57</a:t>
              </a:r>
              <a:r>
                <a:rPr kumimoji="0" lang="pt-BR" sz="1100" b="1" i="0" u="none" strike="noStrike" kern="1200" cap="none" spc="0" normalizeH="0" baseline="0" noProof="0" dirty="0" smtClean="0">
                  <a:solidFill>
                    <a:srgbClr val="03BED6"/>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3BED6"/>
                </a:solidFill>
              </a:endParaRPr>
            </a:p>
          </p:txBody>
        </p:sp>
        <p:sp>
          <p:nvSpPr>
            <p:cNvPr id="109" name="CaixaDeTexto 108">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10" name="Grupo 109"/>
          <p:cNvGrpSpPr/>
          <p:nvPr/>
        </p:nvGrpSpPr>
        <p:grpSpPr>
          <a:xfrm>
            <a:off x="8222287" y="2944079"/>
            <a:ext cx="3009924" cy="646331"/>
            <a:chOff x="4821717" y="1272428"/>
            <a:chExt cx="3009924" cy="646331"/>
          </a:xfrm>
        </p:grpSpPr>
        <p:sp>
          <p:nvSpPr>
            <p:cNvPr id="111" name="CaixaDeTexto 110">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3BED6"/>
                  </a:solidFill>
                  <a:effectLst/>
                  <a:uLnTx/>
                  <a:uFillTx/>
                  <a:latin typeface="Ebrima" panose="02000000000000000000" pitchFamily="2" charset="0"/>
                  <a:ea typeface="Ebrima" panose="02000000000000000000" pitchFamily="2" charset="0"/>
                  <a:cs typeface="Ebrima" panose="02000000000000000000" pitchFamily="2" charset="0"/>
                </a:rPr>
                <a:t>26</a:t>
              </a:r>
              <a:r>
                <a:rPr kumimoji="0" lang="pt-BR" sz="1100" b="1" i="0" u="none" strike="noStrike" kern="1200" cap="none" spc="0" normalizeH="0" baseline="0" noProof="0" dirty="0" smtClean="0">
                  <a:solidFill>
                    <a:srgbClr val="03BED6"/>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3BED6"/>
                </a:solidFill>
              </a:endParaRPr>
            </a:p>
          </p:txBody>
        </p:sp>
        <p:sp>
          <p:nvSpPr>
            <p:cNvPr id="112" name="CaixaDeTexto 111">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grpSp>
        <p:nvGrpSpPr>
          <p:cNvPr id="113" name="Grupo 112"/>
          <p:cNvGrpSpPr/>
          <p:nvPr/>
        </p:nvGrpSpPr>
        <p:grpSpPr>
          <a:xfrm>
            <a:off x="4944549" y="4732256"/>
            <a:ext cx="3009924" cy="646331"/>
            <a:chOff x="4821717" y="1272428"/>
            <a:chExt cx="3009924" cy="646331"/>
          </a:xfrm>
        </p:grpSpPr>
        <p:sp>
          <p:nvSpPr>
            <p:cNvPr id="114" name="CaixaDeTexto 113">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87BC25"/>
                  </a:solidFill>
                  <a:effectLst/>
                  <a:uLnTx/>
                  <a:uFillTx/>
                  <a:latin typeface="Ebrima" panose="02000000000000000000" pitchFamily="2" charset="0"/>
                  <a:ea typeface="Ebrima" panose="02000000000000000000" pitchFamily="2" charset="0"/>
                  <a:cs typeface="Ebrima" panose="02000000000000000000" pitchFamily="2" charset="0"/>
                </a:rPr>
                <a:t>45</a:t>
              </a:r>
              <a:r>
                <a:rPr kumimoji="0" lang="pt-BR" sz="1100" b="1" i="0" u="none" strike="noStrike" kern="1200" cap="none" spc="0" normalizeH="0" baseline="0" noProof="0" dirty="0" smtClean="0">
                  <a:solidFill>
                    <a:srgbClr val="87BC25"/>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87BC25"/>
                </a:solidFill>
              </a:endParaRPr>
            </a:p>
          </p:txBody>
        </p:sp>
        <p:sp>
          <p:nvSpPr>
            <p:cNvPr id="115" name="CaixaDeTexto 114">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16" name="Grupo 115"/>
          <p:cNvGrpSpPr/>
          <p:nvPr/>
        </p:nvGrpSpPr>
        <p:grpSpPr>
          <a:xfrm>
            <a:off x="8222287" y="4735442"/>
            <a:ext cx="3009924" cy="646331"/>
            <a:chOff x="4821717" y="1272428"/>
            <a:chExt cx="3009924" cy="646331"/>
          </a:xfrm>
        </p:grpSpPr>
        <p:sp>
          <p:nvSpPr>
            <p:cNvPr id="117" name="CaixaDeTexto 116">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87BC25"/>
                  </a:solidFill>
                  <a:effectLst/>
                  <a:uLnTx/>
                  <a:uFillTx/>
                  <a:latin typeface="Ebrima" panose="02000000000000000000" pitchFamily="2" charset="0"/>
                  <a:ea typeface="Ebrima" panose="02000000000000000000" pitchFamily="2" charset="0"/>
                  <a:cs typeface="Ebrima" panose="02000000000000000000" pitchFamily="2" charset="0"/>
                </a:rPr>
                <a:t>27</a:t>
              </a:r>
              <a:r>
                <a:rPr kumimoji="0" lang="pt-BR" sz="1100" b="1" i="0" u="none" strike="noStrike" kern="1200" cap="none" spc="0" normalizeH="0" baseline="0" noProof="0" dirty="0" smtClean="0">
                  <a:solidFill>
                    <a:srgbClr val="87BC25"/>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87BC25"/>
                </a:solidFill>
              </a:endParaRPr>
            </a:p>
          </p:txBody>
        </p:sp>
        <p:sp>
          <p:nvSpPr>
            <p:cNvPr id="118" name="CaixaDeTexto 117">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sp>
        <p:nvSpPr>
          <p:cNvPr id="119" name="CaixaDeTexto 118"/>
          <p:cNvSpPr txBox="1"/>
          <p:nvPr/>
        </p:nvSpPr>
        <p:spPr>
          <a:xfrm>
            <a:off x="178720" y="1540422"/>
            <a:ext cx="2908016" cy="3194721"/>
          </a:xfrm>
          <a:prstGeom prst="rect">
            <a:avLst/>
          </a:prstGeom>
          <a:noFill/>
        </p:spPr>
        <p:txBody>
          <a:bodyPr wrap="square" rtlCol="0">
            <a:spAutoFit/>
          </a:bodyPr>
          <a:lstStyle/>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Também há diferenças nas </a:t>
            </a:r>
            <a:r>
              <a:rPr lang="pt-BR" sz="1200" dirty="0">
                <a:latin typeface="Ebrima" panose="02000000000000000000" pitchFamily="2" charset="0"/>
                <a:ea typeface="Ebrima" panose="02000000000000000000" pitchFamily="2" charset="0"/>
                <a:cs typeface="Ebrima" panose="02000000000000000000" pitchFamily="2" charset="0"/>
              </a:rPr>
              <a:t>diferentes gerações: o destaque principal é que os entrevistados da </a:t>
            </a:r>
            <a:r>
              <a:rPr lang="pt-BR" sz="1200" b="1" dirty="0">
                <a:latin typeface="Ebrima" panose="02000000000000000000" pitchFamily="2" charset="0"/>
                <a:ea typeface="Ebrima" panose="02000000000000000000" pitchFamily="2" charset="0"/>
                <a:cs typeface="Ebrima" panose="02000000000000000000" pitchFamily="2" charset="0"/>
              </a:rPr>
              <a:t>Geração Z </a:t>
            </a:r>
            <a:r>
              <a:rPr lang="pt-BR" sz="1200" dirty="0">
                <a:latin typeface="Ebrima" panose="02000000000000000000" pitchFamily="2" charset="0"/>
                <a:ea typeface="Ebrima" panose="02000000000000000000" pitchFamily="2" charset="0"/>
                <a:cs typeface="Ebrima" panose="02000000000000000000" pitchFamily="2" charset="0"/>
              </a:rPr>
              <a:t>são os que mais afirmam possuir dinheiro </a:t>
            </a:r>
            <a:r>
              <a:rPr lang="pt-BR" sz="1200" dirty="0" smtClean="0">
                <a:latin typeface="Ebrima" panose="02000000000000000000" pitchFamily="2" charset="0"/>
                <a:ea typeface="Ebrima" panose="02000000000000000000" pitchFamily="2" charset="0"/>
                <a:cs typeface="Ebrima" panose="02000000000000000000" pitchFamily="2" charset="0"/>
              </a:rPr>
              <a:t>guardado.</a:t>
            </a:r>
            <a:endParaRPr lang="pt-BR" sz="1200" dirty="0">
              <a:latin typeface="Ebrima" panose="02000000000000000000" pitchFamily="2" charset="0"/>
              <a:ea typeface="Ebrima" panose="02000000000000000000" pitchFamily="2" charset="0"/>
              <a:cs typeface="Ebrima" panose="02000000000000000000" pitchFamily="2" charset="0"/>
            </a:endParaRPr>
          </a:p>
          <a:p>
            <a:pPr>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No entanto, </a:t>
            </a:r>
            <a:r>
              <a:rPr lang="pt-BR" sz="1200" dirty="0" smtClean="0">
                <a:latin typeface="Ebrima" panose="02000000000000000000" pitchFamily="2" charset="0"/>
                <a:ea typeface="Ebrima" panose="02000000000000000000" pitchFamily="2" charset="0"/>
                <a:cs typeface="Ebrima" panose="02000000000000000000" pitchFamily="2" charset="0"/>
              </a:rPr>
              <a:t>quando observamos os períodos, 57% afirmaram que possuem reservas </a:t>
            </a:r>
            <a:r>
              <a:rPr lang="pt-BR" sz="1200" b="1" dirty="0" smtClean="0">
                <a:latin typeface="Ebrima" panose="02000000000000000000" pitchFamily="2" charset="0"/>
                <a:ea typeface="Ebrima" panose="02000000000000000000" pitchFamily="2" charset="0"/>
                <a:cs typeface="Ebrima" panose="02000000000000000000" pitchFamily="2" charset="0"/>
              </a:rPr>
              <a:t>apenas </a:t>
            </a:r>
            <a:r>
              <a:rPr lang="pt-BR" sz="1200" b="1" dirty="0">
                <a:latin typeface="Ebrima" panose="02000000000000000000" pitchFamily="2" charset="0"/>
                <a:ea typeface="Ebrima" panose="02000000000000000000" pitchFamily="2" charset="0"/>
                <a:cs typeface="Ebrima" panose="02000000000000000000" pitchFamily="2" charset="0"/>
              </a:rPr>
              <a:t>para 6 meses</a:t>
            </a:r>
            <a:r>
              <a:rPr lang="pt-BR" sz="1200" dirty="0" smtClean="0">
                <a:latin typeface="Ebrima" panose="02000000000000000000" pitchFamily="2" charset="0"/>
                <a:ea typeface="Ebrima" panose="02000000000000000000" pitchFamily="2" charset="0"/>
                <a:cs typeface="Ebrima" panose="02000000000000000000" pitchFamily="2" charset="0"/>
              </a:rPr>
              <a:t>, percentual significativamente maior do que em outras classes.</a:t>
            </a:r>
          </a:p>
          <a:p>
            <a:pPr>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Entre os que possuem por 6 meses ou mais não há diferenças significativas, </a:t>
            </a:r>
            <a:endParaRPr lang="pt-BR" sz="1200" dirty="0">
              <a:latin typeface="Ebrima" panose="02000000000000000000" pitchFamily="2" charset="0"/>
              <a:ea typeface="Ebrima" panose="02000000000000000000" pitchFamily="2" charset="0"/>
              <a:cs typeface="Ebrima" panose="02000000000000000000" pitchFamily="2" charset="0"/>
            </a:endParaRPr>
          </a:p>
        </p:txBody>
      </p:sp>
      <p:sp>
        <p:nvSpPr>
          <p:cNvPr id="122" name="CaixaDeTexto 121">
            <a:extLst>
              <a:ext uri="{FF2B5EF4-FFF2-40B4-BE49-F238E27FC236}">
                <a16:creationId xmlns:a16="http://schemas.microsoft.com/office/drawing/2014/main" xmlns="" id="{FC8CA9B4-5975-33A9-A3A7-6C6600C51768}"/>
              </a:ext>
            </a:extLst>
          </p:cNvPr>
          <p:cNvSpPr txBox="1"/>
          <p:nvPr/>
        </p:nvSpPr>
        <p:spPr>
          <a:xfrm>
            <a:off x="5487966" y="302404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85771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57" name="CaixaDeTexto 2">
            <a:extLst>
              <a:ext uri="{FF2B5EF4-FFF2-40B4-BE49-F238E27FC236}">
                <a16:creationId xmlns:a16="http://schemas.microsoft.com/office/drawing/2014/main" xmlns="" id="{AF4AE32E-BDCC-DAA4-F144-9A7A17F9142B}"/>
              </a:ext>
            </a:extLst>
          </p:cNvPr>
          <p:cNvSpPr txBox="1"/>
          <p:nvPr/>
        </p:nvSpPr>
        <p:spPr>
          <a:xfrm>
            <a:off x="608372" y="559309"/>
            <a:ext cx="9666596"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Erro: ±2p.p.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que possuem dinheiro guardado) e ±5p.p.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 que possuem dinheiro guardado)</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6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68" name="Arredondar Retângulo em um Canto Diagonal 67"/>
          <p:cNvSpPr/>
          <p:nvPr/>
        </p:nvSpPr>
        <p:spPr>
          <a:xfrm>
            <a:off x="376518" y="334063"/>
            <a:ext cx="241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RESERVA PARA EMERGÊNCIAS</a:t>
            </a:r>
          </a:p>
        </p:txBody>
      </p:sp>
      <p:sp>
        <p:nvSpPr>
          <p:cNvPr id="69" name="Arredondar Retângulo em um Canto Diagonal 68"/>
          <p:cNvSpPr/>
          <p:nvPr/>
        </p:nvSpPr>
        <p:spPr>
          <a:xfrm>
            <a:off x="2854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INCLUÍDA EM 2025</a:t>
            </a:r>
          </a:p>
        </p:txBody>
      </p:sp>
      <p:sp>
        <p:nvSpPr>
          <p:cNvPr id="66" name="Arredondar Retângulo em um Canto Diagonal 65"/>
          <p:cNvSpPr/>
          <p:nvPr/>
        </p:nvSpPr>
        <p:spPr>
          <a:xfrm>
            <a:off x="5323350" y="337990"/>
            <a:ext cx="636665" cy="218268"/>
          </a:xfrm>
          <a:prstGeom prst="round2Diag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b="1" dirty="0">
                <a:solidFill>
                  <a:schemeClr val="tx1"/>
                </a:solidFill>
                <a:latin typeface="Segoe UI" panose="020B0502040204020203" pitchFamily="34" charset="0"/>
                <a:cs typeface="Segoe UI" panose="020B0502040204020203" pitchFamily="34" charset="0"/>
              </a:rPr>
              <a:t>2/</a:t>
            </a:r>
            <a:r>
              <a:rPr lang="pt-BR" sz="1400" b="1" dirty="0">
                <a:solidFill>
                  <a:schemeClr val="tx1"/>
                </a:solidFill>
                <a:latin typeface="Segoe UI" panose="020B0502040204020203" pitchFamily="34" charset="0"/>
                <a:cs typeface="Segoe UI" panose="020B0502040204020203" pitchFamily="34" charset="0"/>
              </a:rPr>
              <a:t>2</a:t>
            </a:r>
            <a:endParaRPr lang="pt-BR" sz="2400" b="1" dirty="0">
              <a:solidFill>
                <a:schemeClr val="tx1"/>
              </a:solidFill>
              <a:latin typeface="Segoe UI" panose="020B0502040204020203" pitchFamily="34" charset="0"/>
              <a:cs typeface="Segoe UI" panose="020B0502040204020203" pitchFamily="34" charset="0"/>
            </a:endParaRPr>
          </a:p>
        </p:txBody>
      </p:sp>
      <p:sp>
        <p:nvSpPr>
          <p:cNvPr id="76" name="CaixaDeTexto 75"/>
          <p:cNvSpPr txBox="1"/>
          <p:nvPr/>
        </p:nvSpPr>
        <p:spPr>
          <a:xfrm>
            <a:off x="178720" y="1540422"/>
            <a:ext cx="2914868" cy="1200329"/>
          </a:xfrm>
          <a:prstGeom prst="rect">
            <a:avLst/>
          </a:prstGeom>
          <a:noFill/>
        </p:spPr>
        <p:txBody>
          <a:bodyPr wrap="square" rtlCol="0">
            <a:spAutoFit/>
          </a:bodyPr>
          <a:lstStyle/>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A geração X é a que menos indica possuir reservas, chegando a mais de 1/3 desse público. Já os </a:t>
            </a:r>
            <a:r>
              <a:rPr lang="pt-BR" sz="1200" dirty="0" err="1" smtClean="0">
                <a:latin typeface="Ebrima" panose="02000000000000000000" pitchFamily="2" charset="0"/>
                <a:ea typeface="Ebrima" panose="02000000000000000000" pitchFamily="2" charset="0"/>
                <a:cs typeface="Ebrima" panose="02000000000000000000" pitchFamily="2" charset="0"/>
              </a:rPr>
              <a:t>Boomers</a:t>
            </a:r>
            <a:r>
              <a:rPr lang="pt-BR" sz="1200" dirty="0" smtClean="0">
                <a:latin typeface="Ebrima" panose="02000000000000000000" pitchFamily="2" charset="0"/>
                <a:ea typeface="Ebrima" panose="02000000000000000000" pitchFamily="2" charset="0"/>
                <a:cs typeface="Ebrima" panose="02000000000000000000" pitchFamily="2" charset="0"/>
              </a:rPr>
              <a:t>+ são os que menos possuem reservas por menos de 6 meses.</a:t>
            </a:r>
            <a:endParaRPr lang="pt-BR" sz="1200" dirty="0">
              <a:latin typeface="Ebrima" panose="02000000000000000000" pitchFamily="2" charset="0"/>
              <a:ea typeface="Ebrima" panose="02000000000000000000" pitchFamily="2" charset="0"/>
              <a:cs typeface="Ebrima" panose="02000000000000000000" pitchFamily="2" charset="0"/>
            </a:endParaRPr>
          </a:p>
        </p:txBody>
      </p:sp>
      <p:graphicFrame>
        <p:nvGraphicFramePr>
          <p:cNvPr id="43" name="Gráfico 42">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511951223"/>
              </p:ext>
            </p:extLst>
          </p:nvPr>
        </p:nvGraphicFramePr>
        <p:xfrm>
          <a:off x="3273061" y="777276"/>
          <a:ext cx="8630389" cy="1952537"/>
        </p:xfrm>
        <a:graphic>
          <a:graphicData uri="http://schemas.openxmlformats.org/drawingml/2006/chart">
            <c:chart xmlns:c="http://schemas.openxmlformats.org/drawingml/2006/chart" xmlns:r="http://schemas.openxmlformats.org/officeDocument/2006/relationships" r:id="rId2"/>
          </a:graphicData>
        </a:graphic>
      </p:graphicFrame>
      <p:sp>
        <p:nvSpPr>
          <p:cNvPr id="44" name="Retângulo: Cantos Arredondados 6">
            <a:extLst>
              <a:ext uri="{FF2B5EF4-FFF2-40B4-BE49-F238E27FC236}">
                <a16:creationId xmlns:a16="http://schemas.microsoft.com/office/drawing/2014/main" xmlns="" id="{57C6F31D-2E58-CA75-E679-182B9B56EC33}"/>
              </a:ext>
            </a:extLst>
          </p:cNvPr>
          <p:cNvSpPr/>
          <p:nvPr/>
        </p:nvSpPr>
        <p:spPr>
          <a:xfrm>
            <a:off x="3248167" y="113109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5" name="CaixaDeTexto 44">
            <a:extLst>
              <a:ext uri="{FF2B5EF4-FFF2-40B4-BE49-F238E27FC236}">
                <a16:creationId xmlns:a16="http://schemas.microsoft.com/office/drawing/2014/main" xmlns="" id="{D0E8990E-9908-28C5-913D-F03C24D2A607}"/>
              </a:ext>
            </a:extLst>
          </p:cNvPr>
          <p:cNvSpPr txBox="1"/>
          <p:nvPr/>
        </p:nvSpPr>
        <p:spPr>
          <a:xfrm>
            <a:off x="3273062" y="1126210"/>
            <a:ext cx="1236388"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GERAÇÃO X</a:t>
            </a:r>
            <a:endParaRPr lang="pt-BR" dirty="0">
              <a:solidFill>
                <a:prstClr val="black"/>
              </a:solidFill>
            </a:endParaRPr>
          </a:p>
        </p:txBody>
      </p:sp>
      <p:grpSp>
        <p:nvGrpSpPr>
          <p:cNvPr id="46" name="Grupo 45"/>
          <p:cNvGrpSpPr/>
          <p:nvPr/>
        </p:nvGrpSpPr>
        <p:grpSpPr>
          <a:xfrm>
            <a:off x="4944549" y="1272428"/>
            <a:ext cx="3009924" cy="646331"/>
            <a:chOff x="4821717" y="1272428"/>
            <a:chExt cx="3009924" cy="646331"/>
          </a:xfrm>
        </p:grpSpPr>
        <p:sp>
          <p:nvSpPr>
            <p:cNvPr id="47" name="CaixaDeTexto 46">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9B002"/>
                  </a:solidFill>
                  <a:effectLst/>
                  <a:uLnTx/>
                  <a:uFillTx/>
                  <a:latin typeface="Ebrima" panose="02000000000000000000" pitchFamily="2" charset="0"/>
                  <a:ea typeface="Ebrima" panose="02000000000000000000" pitchFamily="2" charset="0"/>
                  <a:cs typeface="Ebrima" panose="02000000000000000000" pitchFamily="2" charset="0"/>
                </a:rPr>
                <a:t>37</a:t>
              </a:r>
              <a:r>
                <a:rPr kumimoji="0" lang="pt-BR" sz="1100" b="1" i="0" u="none" strike="noStrike" kern="1200" cap="none" spc="0" normalizeH="0" baseline="0" noProof="0" dirty="0" smtClean="0">
                  <a:solidFill>
                    <a:srgbClr val="F9B002"/>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9B002"/>
                </a:solidFill>
              </a:endParaRPr>
            </a:p>
          </p:txBody>
        </p:sp>
        <p:sp>
          <p:nvSpPr>
            <p:cNvPr id="48" name="CaixaDeTexto 47">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cxnSp>
        <p:nvCxnSpPr>
          <p:cNvPr id="49" name="Conector reto 48">
            <a:extLst>
              <a:ext uri="{FF2B5EF4-FFF2-40B4-BE49-F238E27FC236}">
                <a16:creationId xmlns:a16="http://schemas.microsoft.com/office/drawing/2014/main" xmlns="" id="{8E4A422A-1ABB-C280-B286-75E773AFB41B}"/>
              </a:ext>
            </a:extLst>
          </p:cNvPr>
          <p:cNvCxnSpPr/>
          <p:nvPr/>
        </p:nvCxnSpPr>
        <p:spPr>
          <a:xfrm>
            <a:off x="7978081" y="119304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51" name="Gráfico 50">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198862868"/>
              </p:ext>
            </p:extLst>
          </p:nvPr>
        </p:nvGraphicFramePr>
        <p:xfrm>
          <a:off x="3273061" y="2494168"/>
          <a:ext cx="8630389" cy="1952537"/>
        </p:xfrm>
        <a:graphic>
          <a:graphicData uri="http://schemas.openxmlformats.org/drawingml/2006/chart">
            <c:chart xmlns:c="http://schemas.openxmlformats.org/drawingml/2006/chart" xmlns:r="http://schemas.openxmlformats.org/officeDocument/2006/relationships" r:id="rId3"/>
          </a:graphicData>
        </a:graphic>
      </p:graphicFrame>
      <p:sp>
        <p:nvSpPr>
          <p:cNvPr id="62" name="Retângulo: Cantos Arredondados 6">
            <a:extLst>
              <a:ext uri="{FF2B5EF4-FFF2-40B4-BE49-F238E27FC236}">
                <a16:creationId xmlns:a16="http://schemas.microsoft.com/office/drawing/2014/main" xmlns="" id="{57C6F31D-2E58-CA75-E679-182B9B56EC33}"/>
              </a:ext>
            </a:extLst>
          </p:cNvPr>
          <p:cNvSpPr/>
          <p:nvPr/>
        </p:nvSpPr>
        <p:spPr>
          <a:xfrm>
            <a:off x="3248167" y="2847983"/>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63" name="CaixaDeTexto 62">
            <a:extLst>
              <a:ext uri="{FF2B5EF4-FFF2-40B4-BE49-F238E27FC236}">
                <a16:creationId xmlns:a16="http://schemas.microsoft.com/office/drawing/2014/main" xmlns="" id="{D0E8990E-9908-28C5-913D-F03C24D2A607}"/>
              </a:ext>
            </a:extLst>
          </p:cNvPr>
          <p:cNvSpPr txBox="1"/>
          <p:nvPr/>
        </p:nvSpPr>
        <p:spPr>
          <a:xfrm>
            <a:off x="3273062" y="2843102"/>
            <a:ext cx="1492014"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BOOMERS+</a:t>
            </a:r>
            <a:endParaRPr lang="pt-BR" dirty="0">
              <a:solidFill>
                <a:prstClr val="black"/>
              </a:solidFill>
            </a:endParaRPr>
          </a:p>
        </p:txBody>
      </p:sp>
      <p:cxnSp>
        <p:nvCxnSpPr>
          <p:cNvPr id="64" name="Conector reto 63">
            <a:extLst>
              <a:ext uri="{FF2B5EF4-FFF2-40B4-BE49-F238E27FC236}">
                <a16:creationId xmlns:a16="http://schemas.microsoft.com/office/drawing/2014/main" xmlns="" id="{8E4A422A-1ABB-C280-B286-75E773AFB41B}"/>
              </a:ext>
            </a:extLst>
          </p:cNvPr>
          <p:cNvCxnSpPr/>
          <p:nvPr/>
        </p:nvCxnSpPr>
        <p:spPr>
          <a:xfrm>
            <a:off x="7978081" y="2909936"/>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78" name="Retângulo 77"/>
          <p:cNvSpPr/>
          <p:nvPr/>
        </p:nvSpPr>
        <p:spPr>
          <a:xfrm>
            <a:off x="4449698" y="1145980"/>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rPr>
              <a:t>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(N-1.823)</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79" name="Retângulo 78"/>
          <p:cNvSpPr/>
          <p:nvPr/>
        </p:nvSpPr>
        <p:spPr>
          <a:xfrm>
            <a:off x="4449698" y="2865476"/>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N=733)</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grpSp>
        <p:nvGrpSpPr>
          <p:cNvPr id="81" name="Grupo 80"/>
          <p:cNvGrpSpPr/>
          <p:nvPr/>
        </p:nvGrpSpPr>
        <p:grpSpPr>
          <a:xfrm>
            <a:off x="8222287" y="1275614"/>
            <a:ext cx="3009924" cy="646331"/>
            <a:chOff x="4821717" y="1272428"/>
            <a:chExt cx="3009924" cy="646331"/>
          </a:xfrm>
        </p:grpSpPr>
        <p:sp>
          <p:nvSpPr>
            <p:cNvPr id="82" name="CaixaDeTexto 81">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9B002"/>
                  </a:solidFill>
                  <a:effectLst/>
                  <a:uLnTx/>
                  <a:uFillTx/>
                  <a:latin typeface="Ebrima" panose="02000000000000000000" pitchFamily="2" charset="0"/>
                  <a:ea typeface="Ebrima" panose="02000000000000000000" pitchFamily="2" charset="0"/>
                  <a:cs typeface="Ebrima" panose="02000000000000000000" pitchFamily="2" charset="0"/>
                </a:rPr>
                <a:t>26</a:t>
              </a:r>
              <a:r>
                <a:rPr kumimoji="0" lang="pt-BR" sz="1100" b="1" i="0" u="none" strike="noStrike" kern="1200" cap="none" spc="0" normalizeH="0" baseline="0" noProof="0" dirty="0" smtClean="0">
                  <a:solidFill>
                    <a:srgbClr val="F9B002"/>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9B002"/>
                </a:solidFill>
              </a:endParaRPr>
            </a:p>
          </p:txBody>
        </p:sp>
        <p:sp>
          <p:nvSpPr>
            <p:cNvPr id="86" name="CaixaDeTexto 85">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6 MESES OU MAIS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87" name="Grupo 86"/>
          <p:cNvGrpSpPr/>
          <p:nvPr/>
        </p:nvGrpSpPr>
        <p:grpSpPr>
          <a:xfrm>
            <a:off x="4944549" y="2940893"/>
            <a:ext cx="3009924" cy="646331"/>
            <a:chOff x="4821717" y="1272428"/>
            <a:chExt cx="3009924" cy="646331"/>
          </a:xfrm>
        </p:grpSpPr>
        <p:sp>
          <p:nvSpPr>
            <p:cNvPr id="88" name="CaixaDeTexto 8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7F7F7F"/>
                  </a:solidFill>
                  <a:effectLst/>
                  <a:uLnTx/>
                  <a:uFillTx/>
                  <a:latin typeface="Ebrima" panose="02000000000000000000" pitchFamily="2" charset="0"/>
                  <a:ea typeface="Ebrima" panose="02000000000000000000" pitchFamily="2" charset="0"/>
                  <a:cs typeface="Ebrima" panose="02000000000000000000" pitchFamily="2" charset="0"/>
                </a:rPr>
                <a:t>27</a:t>
              </a:r>
              <a:r>
                <a:rPr kumimoji="0" lang="pt-BR" sz="1100" b="1" i="0" u="none" strike="noStrike" kern="1200" cap="none" spc="0" normalizeH="0" baseline="0" noProof="0" dirty="0" smtClean="0">
                  <a:solidFill>
                    <a:srgbClr val="7F7F7F"/>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7F7F7F"/>
                </a:solidFill>
              </a:endParaRPr>
            </a:p>
          </p:txBody>
        </p:sp>
        <p:sp>
          <p:nvSpPr>
            <p:cNvPr id="93" name="CaixaDeTexto 92">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94" name="Grupo 93"/>
          <p:cNvGrpSpPr/>
          <p:nvPr/>
        </p:nvGrpSpPr>
        <p:grpSpPr>
          <a:xfrm>
            <a:off x="8222287" y="2944079"/>
            <a:ext cx="3009924" cy="646331"/>
            <a:chOff x="4821717" y="1272428"/>
            <a:chExt cx="3009924" cy="646331"/>
          </a:xfrm>
        </p:grpSpPr>
        <p:sp>
          <p:nvSpPr>
            <p:cNvPr id="95" name="CaixaDeTexto 94">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7F7F7F"/>
                  </a:solidFill>
                  <a:effectLst/>
                  <a:uLnTx/>
                  <a:uFillTx/>
                  <a:latin typeface="Ebrima" panose="02000000000000000000" pitchFamily="2" charset="0"/>
                  <a:ea typeface="Ebrima" panose="02000000000000000000" pitchFamily="2" charset="0"/>
                  <a:cs typeface="Ebrima" panose="02000000000000000000" pitchFamily="2" charset="0"/>
                </a:rPr>
                <a:t>25</a:t>
              </a:r>
              <a:r>
                <a:rPr kumimoji="0" lang="pt-BR" sz="1100" b="1" i="0" u="none" strike="noStrike" kern="1200" cap="none" spc="0" normalizeH="0" baseline="0" noProof="0" dirty="0" smtClean="0">
                  <a:solidFill>
                    <a:srgbClr val="7F7F7F"/>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7F7F7F"/>
                </a:solidFill>
              </a:endParaRPr>
            </a:p>
          </p:txBody>
        </p:sp>
        <p:sp>
          <p:nvSpPr>
            <p:cNvPr id="96" name="CaixaDeTexto 95">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sp>
        <p:nvSpPr>
          <p:cNvPr id="104" name="Retângulo 103"/>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P74. (MOSTRAR CARTÃO 74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Num cenário hipotético, caso você hoje perdesse sua fonte de renda, você teria dinheiro guardado para pagar suas contas por quanto tempo?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spTree>
    <p:extLst>
      <p:ext uri="{BB962C8B-B14F-4D97-AF65-F5344CB8AC3E}">
        <p14:creationId xmlns:p14="http://schemas.microsoft.com/office/powerpoint/2010/main" val="1540257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 name="Gráfico 6"/>
          <p:cNvGraphicFramePr/>
          <p:nvPr>
            <p:extLst>
              <p:ext uri="{D42A27DB-BD31-4B8C-83A1-F6EECF244321}">
                <p14:modId xmlns:p14="http://schemas.microsoft.com/office/powerpoint/2010/main" val="1270282442"/>
              </p:ext>
            </p:extLst>
          </p:nvPr>
        </p:nvGraphicFramePr>
        <p:xfrm>
          <a:off x="2819963" y="1409126"/>
          <a:ext cx="7262500" cy="4618816"/>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49" name="CaixaDeTexto 48">
            <a:extLst>
              <a:ext uri="{FF2B5EF4-FFF2-40B4-BE49-F238E27FC236}">
                <a16:creationId xmlns:a16="http://schemas.microsoft.com/office/drawing/2014/main" xmlns="" id="{123209DF-040D-A3D0-E4DC-6B746D3B8CD7}"/>
              </a:ext>
            </a:extLst>
          </p:cNvPr>
          <p:cNvSpPr txBox="1"/>
          <p:nvPr/>
        </p:nvSpPr>
        <p:spPr>
          <a:xfrm>
            <a:off x="920948" y="6184499"/>
            <a:ext cx="10349283" cy="646331"/>
          </a:xfrm>
          <a:prstGeom prst="rect">
            <a:avLst/>
          </a:prstGeom>
          <a:noFill/>
        </p:spPr>
        <p:txBody>
          <a:bodyPr wrap="square" anchor="b">
            <a:spAutoFit/>
          </a:bodyPr>
          <a:lstStyle/>
          <a:p>
            <a:r>
              <a:rPr lang="pt-BR" sz="900" dirty="0">
                <a:solidFill>
                  <a:srgbClr val="FF0000"/>
                </a:solidFill>
                <a:latin typeface="Ebrima" panose="02000000000000000000" pitchFamily="2" charset="0"/>
                <a:ea typeface="Ebrima" panose="02000000000000000000" pitchFamily="2" charset="0"/>
                <a:cs typeface="Ebrima" panose="02000000000000000000" pitchFamily="2" charset="0"/>
              </a:rPr>
              <a:t>(*) Análise com cautela – base insuficiente para análises estatísticas</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Imagine que você pudesse escolher entre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P57_1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nesse mês OU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P57_2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no mês seguinte, o que você escolheria?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(ESTIMULADA E ÚNICA)</a:t>
            </a:r>
          </a:p>
        </p:txBody>
      </p:sp>
      <p:graphicFrame>
        <p:nvGraphicFramePr>
          <p:cNvPr id="8" name="Tabela 7"/>
          <p:cNvGraphicFramePr>
            <a:graphicFrameLocks noGrp="1"/>
          </p:cNvGraphicFramePr>
          <p:nvPr>
            <p:extLst>
              <p:ext uri="{D42A27DB-BD31-4B8C-83A1-F6EECF244321}">
                <p14:modId xmlns:p14="http://schemas.microsoft.com/office/powerpoint/2010/main" val="568345332"/>
              </p:ext>
            </p:extLst>
          </p:nvPr>
        </p:nvGraphicFramePr>
        <p:xfrm>
          <a:off x="1078507" y="1553517"/>
          <a:ext cx="1640541" cy="4187620"/>
        </p:xfrm>
        <a:graphic>
          <a:graphicData uri="http://schemas.openxmlformats.org/drawingml/2006/table">
            <a:tbl>
              <a:tblPr firstRow="1" bandRow="1">
                <a:tableStyleId>{5C22544A-7EE6-4342-B048-85BDC9FD1C3A}</a:tableStyleId>
              </a:tblPr>
              <a:tblGrid>
                <a:gridCol w="1640541">
                  <a:extLst>
                    <a:ext uri="{9D8B030D-6E8A-4147-A177-3AD203B41FA5}">
                      <a16:colId xmlns:a16="http://schemas.microsoft.com/office/drawing/2014/main" xmlns="" val="20000"/>
                    </a:ext>
                  </a:extLst>
                </a:gridCol>
              </a:tblGrid>
              <a:tr h="837524">
                <a:tc>
                  <a:txBody>
                    <a:bodyPr/>
                    <a:lstStyle/>
                    <a:p>
                      <a:pPr algn="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Total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837524">
                <a:tc>
                  <a:txBody>
                    <a:bodyPr/>
                    <a:lstStyle/>
                    <a:p>
                      <a:pPr algn="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Geração Z</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837524">
                <a:tc>
                  <a:txBody>
                    <a:bodyPr/>
                    <a:lstStyle/>
                    <a:p>
                      <a:pPr algn="r"/>
                      <a:r>
                        <a:rPr lang="pt-BR" sz="1200" b="0" dirty="0" err="1">
                          <a:solidFill>
                            <a:srgbClr val="7C7C7C"/>
                          </a:solidFill>
                          <a:latin typeface="Ebrima" panose="02000000000000000000" pitchFamily="2" charset="0"/>
                          <a:ea typeface="Ebrima" panose="02000000000000000000" pitchFamily="2" charset="0"/>
                          <a:cs typeface="Ebrima" panose="02000000000000000000" pitchFamily="2" charset="0"/>
                        </a:rPr>
                        <a:t>Millennials</a:t>
                      </a:r>
                      <a:endPar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837524">
                <a:tc>
                  <a:txBody>
                    <a:bodyPr/>
                    <a:lstStyle/>
                    <a:p>
                      <a:pPr algn="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Geração X</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837524">
                <a:tc>
                  <a:txBody>
                    <a:bodyPr/>
                    <a:lstStyle/>
                    <a:p>
                      <a:pPr algn="r"/>
                      <a:r>
                        <a:rPr lang="pt-BR" sz="1200" b="0" dirty="0" err="1">
                          <a:solidFill>
                            <a:srgbClr val="7C7C7C"/>
                          </a:solidFill>
                          <a:latin typeface="Ebrima" panose="02000000000000000000" pitchFamily="2" charset="0"/>
                          <a:ea typeface="Ebrima" panose="02000000000000000000" pitchFamily="2" charset="0"/>
                          <a:cs typeface="Ebrima" panose="02000000000000000000" pitchFamily="2" charset="0"/>
                        </a:rPr>
                        <a:t>Boomers</a:t>
                      </a:r>
                      <a:r>
                        <a:rPr lang="pt-BR" sz="1200" b="0" dirty="0">
                          <a:solidFill>
                            <a:srgbClr val="7C7C7C"/>
                          </a:solidFill>
                          <a:latin typeface="Ebrima" panose="02000000000000000000" pitchFamily="2" charset="0"/>
                          <a:ea typeface="Ebrima" panose="02000000000000000000" pitchFamily="2" charset="0"/>
                          <a:cs typeface="Ebrima" panose="02000000000000000000" pitchFamily="2" charset="0"/>
                        </a:rPr>
                        <a:t>+</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bl>
          </a:graphicData>
        </a:graphic>
      </p:graphicFrame>
      <p:sp>
        <p:nvSpPr>
          <p:cNvPr id="84" name="Retângulo 83"/>
          <p:cNvSpPr/>
          <p:nvPr/>
        </p:nvSpPr>
        <p:spPr>
          <a:xfrm>
            <a:off x="10151623" y="1322685"/>
            <a:ext cx="47160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Base</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34" name="CaixaDeTexto 33"/>
          <p:cNvSpPr txBox="1"/>
          <p:nvPr/>
        </p:nvSpPr>
        <p:spPr>
          <a:xfrm>
            <a:off x="4365626" y="311079"/>
            <a:ext cx="7464136" cy="757130"/>
          </a:xfrm>
          <a:prstGeom prst="rect">
            <a:avLst/>
          </a:prstGeom>
          <a:noFill/>
        </p:spPr>
        <p:txBody>
          <a:bodyPr wrap="square" rtlCol="0">
            <a:spAutoFit/>
          </a:bodyPr>
          <a:lstStyle/>
          <a:p>
            <a:pPr algn="just">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Geração Z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se apresenta como a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menos imediatista</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com 61% dos entrevistados afirmando preferir receber o valor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no próximo mês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superando as demais gerações. Já os </a:t>
            </a:r>
            <a:r>
              <a:rPr lang="pt-BR" sz="1200" dirty="0" err="1">
                <a:solidFill>
                  <a:prstClr val="black"/>
                </a:solidFill>
                <a:latin typeface="Ebrima" panose="02000000000000000000" pitchFamily="2" charset="0"/>
                <a:ea typeface="Ebrima" panose="02000000000000000000" pitchFamily="2" charset="0"/>
                <a:cs typeface="Ebrima" panose="02000000000000000000" pitchFamily="2" charset="0"/>
              </a:rPr>
              <a:t>Boomers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como os mais indecisos, já que os que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não sabem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chega a 9%.</a:t>
            </a:r>
            <a:endParaRPr lang="pt-BR" sz="1200" b="1" i="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4"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por renda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±2p.p.</a:t>
            </a:r>
          </a:p>
        </p:txBody>
      </p:sp>
      <p:sp>
        <p:nvSpPr>
          <p:cNvPr id="4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46" name="Arredondar Retângulo em um Canto Diagonal 45"/>
          <p:cNvSpPr/>
          <p:nvPr/>
        </p:nvSpPr>
        <p:spPr>
          <a:xfrm>
            <a:off x="376518" y="334063"/>
            <a:ext cx="259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IMEDIATISMO E AUTOCONTROLE</a:t>
            </a:r>
          </a:p>
        </p:txBody>
      </p:sp>
      <p:graphicFrame>
        <p:nvGraphicFramePr>
          <p:cNvPr id="85" name="Tabela 84"/>
          <p:cNvGraphicFramePr>
            <a:graphicFrameLocks noGrp="1"/>
          </p:cNvGraphicFramePr>
          <p:nvPr>
            <p:extLst>
              <p:ext uri="{D42A27DB-BD31-4B8C-83A1-F6EECF244321}">
                <p14:modId xmlns:p14="http://schemas.microsoft.com/office/powerpoint/2010/main" val="1968571440"/>
              </p:ext>
            </p:extLst>
          </p:nvPr>
        </p:nvGraphicFramePr>
        <p:xfrm>
          <a:off x="9984895" y="1553517"/>
          <a:ext cx="805061" cy="4186800"/>
        </p:xfrm>
        <a:graphic>
          <a:graphicData uri="http://schemas.openxmlformats.org/drawingml/2006/table">
            <a:tbl>
              <a:tblPr firstRow="1" bandRow="1">
                <a:tableStyleId>{5C22544A-7EE6-4342-B048-85BDC9FD1C3A}</a:tableStyleId>
              </a:tblPr>
              <a:tblGrid>
                <a:gridCol w="805061">
                  <a:extLst>
                    <a:ext uri="{9D8B030D-6E8A-4147-A177-3AD203B41FA5}">
                      <a16:colId xmlns:a16="http://schemas.microsoft.com/office/drawing/2014/main" xmlns="" val="20000"/>
                    </a:ext>
                  </a:extLst>
                </a:gridCol>
              </a:tblGrid>
              <a:tr h="83736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N=5.832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83736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N=1.605</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83736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N=1.671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83736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N=1.823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83736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N=733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bl>
          </a:graphicData>
        </a:graphic>
      </p:graphicFrame>
      <p:sp>
        <p:nvSpPr>
          <p:cNvPr id="36" name="CaixaDeTexto 35">
            <a:extLst>
              <a:ext uri="{FF2B5EF4-FFF2-40B4-BE49-F238E27FC236}">
                <a16:creationId xmlns:a16="http://schemas.microsoft.com/office/drawing/2014/main" xmlns="" id="{FC8CA9B4-5975-33A9-A3A7-6C6600C51768}"/>
              </a:ext>
            </a:extLst>
          </p:cNvPr>
          <p:cNvSpPr txBox="1"/>
          <p:nvPr/>
        </p:nvSpPr>
        <p:spPr>
          <a:xfrm>
            <a:off x="7943728" y="266977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6182011" y="515572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14248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8" name="Gráfico 47">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2044036506"/>
              </p:ext>
            </p:extLst>
          </p:nvPr>
        </p:nvGraphicFramePr>
        <p:xfrm>
          <a:off x="1033861" y="2689412"/>
          <a:ext cx="10997717" cy="3606805"/>
        </p:xfrm>
        <a:graphic>
          <a:graphicData uri="http://schemas.openxmlformats.org/drawingml/2006/chart">
            <c:chart xmlns:c="http://schemas.openxmlformats.org/drawingml/2006/chart" xmlns:r="http://schemas.openxmlformats.org/officeDocument/2006/relationships" r:id="rId2"/>
          </a:graphicData>
        </a:graphic>
      </p:graphicFrame>
      <p:sp>
        <p:nvSpPr>
          <p:cNvPr id="49" name="CaixaDeTexto 48">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P75. (MOSTRAR CARTÃO 75)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Você participou de aula, curso, treinamento ou palestras relacionadas aos temas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Quais temas?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p>
        </p:txBody>
      </p:sp>
      <p:grpSp>
        <p:nvGrpSpPr>
          <p:cNvPr id="3" name="Grupo 2"/>
          <p:cNvGrpSpPr/>
          <p:nvPr/>
        </p:nvGrpSpPr>
        <p:grpSpPr>
          <a:xfrm>
            <a:off x="5430502" y="1564106"/>
            <a:ext cx="1862718" cy="1241812"/>
            <a:chOff x="5606185" y="1604913"/>
            <a:chExt cx="1862718" cy="1241812"/>
          </a:xfrm>
        </p:grpSpPr>
        <p:graphicFrame>
          <p:nvGraphicFramePr>
            <p:cNvPr id="56" name="Gráfico 55">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3004670227"/>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grpSp>
          <p:nvGrpSpPr>
            <p:cNvPr id="2" name="Grupo 1"/>
            <p:cNvGrpSpPr/>
            <p:nvPr/>
          </p:nvGrpSpPr>
          <p:grpSpPr>
            <a:xfrm>
              <a:off x="5838542" y="1697435"/>
              <a:ext cx="1325913" cy="1035867"/>
              <a:chOff x="5838542" y="1697435"/>
              <a:chExt cx="1325913" cy="1035867"/>
            </a:xfrm>
          </p:grpSpPr>
          <p:sp>
            <p:nvSpPr>
              <p:cNvPr id="55" name="Arco 54">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58"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59" name="CaixaDeTexto 58">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21</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sp>
        <p:nvSpPr>
          <p:cNvPr id="75" name="Arredondar Retângulo em um Canto Diagonal 74"/>
          <p:cNvSpPr/>
          <p:nvPr/>
        </p:nvSpPr>
        <p:spPr>
          <a:xfrm>
            <a:off x="429360" y="2664990"/>
            <a:ext cx="4987060"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100" b="1" dirty="0">
                <a:solidFill>
                  <a:srgbClr val="3B3939"/>
                </a:solidFill>
                <a:latin typeface="Ebrima" panose="02000000000000000000" pitchFamily="2" charset="0"/>
                <a:ea typeface="Ebrima" panose="02000000000000000000" pitchFamily="2" charset="0"/>
                <a:cs typeface="Ebrima" panose="02000000000000000000" pitchFamily="2" charset="0"/>
              </a:rPr>
              <a:t>Participou de aula, curso, treinamento ou palestras relacionadas sobre... </a:t>
            </a:r>
            <a:endParaRPr lang="pt-BR" sz="1000" b="1" dirty="0">
              <a:solidFill>
                <a:srgbClr val="3B3939"/>
              </a:solidFill>
              <a:latin typeface="Ebrima" panose="02000000000000000000" pitchFamily="2" charset="0"/>
              <a:ea typeface="Ebrima" panose="02000000000000000000" pitchFamily="2" charset="0"/>
              <a:cs typeface="Ebrima" panose="02000000000000000000" pitchFamily="2" charset="0"/>
            </a:endParaRPr>
          </a:p>
        </p:txBody>
      </p:sp>
      <p:sp>
        <p:nvSpPr>
          <p:cNvPr id="76" name="Retângulo: Cantos Arredondados 881">
            <a:extLst>
              <a:ext uri="{FF2B5EF4-FFF2-40B4-BE49-F238E27FC236}">
                <a16:creationId xmlns:a16="http://schemas.microsoft.com/office/drawing/2014/main" xmlns="" id="{E7761E5C-ADE1-80BB-2B4A-EC42BE58308B}"/>
              </a:ext>
            </a:extLst>
          </p:cNvPr>
          <p:cNvSpPr/>
          <p:nvPr/>
        </p:nvSpPr>
        <p:spPr>
          <a:xfrm>
            <a:off x="258890" y="2648862"/>
            <a:ext cx="53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24" name="Tabela 23"/>
          <p:cNvGraphicFramePr>
            <a:graphicFrameLocks noGrp="1"/>
          </p:cNvGraphicFramePr>
          <p:nvPr>
            <p:extLst>
              <p:ext uri="{D42A27DB-BD31-4B8C-83A1-F6EECF244321}">
                <p14:modId xmlns:p14="http://schemas.microsoft.com/office/powerpoint/2010/main" val="2731775873"/>
              </p:ext>
            </p:extLst>
          </p:nvPr>
        </p:nvGraphicFramePr>
        <p:xfrm>
          <a:off x="5838543" y="1320266"/>
          <a:ext cx="6064910" cy="243840"/>
        </p:xfrm>
        <a:graphic>
          <a:graphicData uri="http://schemas.openxmlformats.org/drawingml/2006/table">
            <a:tbl>
              <a:tblPr firstRow="1" bandRow="1">
                <a:tableStyleId>{5C22544A-7EE6-4342-B048-85BDC9FD1C3A}</a:tableStyleId>
              </a:tblPr>
              <a:tblGrid>
                <a:gridCol w="1212982">
                  <a:extLst>
                    <a:ext uri="{9D8B030D-6E8A-4147-A177-3AD203B41FA5}">
                      <a16:colId xmlns:a16="http://schemas.microsoft.com/office/drawing/2014/main" xmlns="" val="20000"/>
                    </a:ext>
                  </a:extLst>
                </a:gridCol>
                <a:gridCol w="1212982">
                  <a:extLst>
                    <a:ext uri="{9D8B030D-6E8A-4147-A177-3AD203B41FA5}">
                      <a16:colId xmlns:a16="http://schemas.microsoft.com/office/drawing/2014/main" xmlns="" val="20001"/>
                    </a:ext>
                  </a:extLst>
                </a:gridCol>
                <a:gridCol w="1212982">
                  <a:extLst>
                    <a:ext uri="{9D8B030D-6E8A-4147-A177-3AD203B41FA5}">
                      <a16:colId xmlns:a16="http://schemas.microsoft.com/office/drawing/2014/main" xmlns="" val="20002"/>
                    </a:ext>
                  </a:extLst>
                </a:gridCol>
                <a:gridCol w="1212982">
                  <a:extLst>
                    <a:ext uri="{9D8B030D-6E8A-4147-A177-3AD203B41FA5}">
                      <a16:colId xmlns:a16="http://schemas.microsoft.com/office/drawing/2014/main" xmlns="" val="20003"/>
                    </a:ext>
                  </a:extLst>
                </a:gridCol>
                <a:gridCol w="1212982">
                  <a:extLst>
                    <a:ext uri="{9D8B030D-6E8A-4147-A177-3AD203B41FA5}">
                      <a16:colId xmlns:a16="http://schemas.microsoft.com/office/drawing/2014/main" xmlns="" val="20004"/>
                    </a:ext>
                  </a:extLst>
                </a:gridCol>
              </a:tblGrid>
              <a:tr h="2252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spc="100" dirty="0">
                          <a:solidFill>
                            <a:schemeClr val="tx1"/>
                          </a:solidFill>
                          <a:latin typeface="Ebrima" panose="02000000000000000000" pitchFamily="2" charset="0"/>
                          <a:ea typeface="Ebrima" panose="02000000000000000000" pitchFamily="2" charset="0"/>
                          <a:cs typeface="Ebrima" panose="02000000000000000000" pitchFamily="2" charset="0"/>
                        </a:rPr>
                        <a:t>POPULAÇÃO</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GERAÇÃO Z</a:t>
                      </a:r>
                      <a:endParaRPr lang="pt-BR" sz="1000" b="1" u="sng"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spc="100" dirty="0">
                          <a:solidFill>
                            <a:schemeClr val="tx1"/>
                          </a:solidFill>
                          <a:latin typeface="Ebrima" panose="02000000000000000000" pitchFamily="2" charset="0"/>
                          <a:ea typeface="Ebrima" panose="02000000000000000000" pitchFamily="2" charset="0"/>
                          <a:cs typeface="Ebrima" panose="02000000000000000000" pitchFamily="2" charset="0"/>
                        </a:rPr>
                        <a:t>MILLENNIALS</a:t>
                      </a:r>
                      <a:endParaRPr lang="pt-BR" sz="1000" b="1" u="sng"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GERAÇÃO</a:t>
                      </a:r>
                      <a:r>
                        <a:rPr lang="pt-BR" sz="1000" b="1" u="none" spc="100" baseline="0" dirty="0">
                          <a:solidFill>
                            <a:schemeClr val="tx1"/>
                          </a:solidFill>
                          <a:latin typeface="Ebrima" panose="02000000000000000000" pitchFamily="2" charset="0"/>
                          <a:ea typeface="Ebrima" panose="02000000000000000000" pitchFamily="2" charset="0"/>
                          <a:cs typeface="Ebrima" panose="02000000000000000000" pitchFamily="2" charset="0"/>
                        </a:rPr>
                        <a:t> X</a:t>
                      </a:r>
                      <a:endPar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BOOMERS+</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27" name="CaixaDeTexto 2">
            <a:extLst>
              <a:ext uri="{FF2B5EF4-FFF2-40B4-BE49-F238E27FC236}">
                <a16:creationId xmlns:a16="http://schemas.microsoft.com/office/drawing/2014/main" xmlns="" id="{AF4AE32E-BDCC-DAA4-F144-9A7A17F9142B}"/>
              </a:ext>
            </a:extLst>
          </p:cNvPr>
          <p:cNvSpPr txBox="1"/>
          <p:nvPr/>
        </p:nvSpPr>
        <p:spPr>
          <a:xfrm>
            <a:off x="608371" y="559309"/>
            <a:ext cx="62858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3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32" name="Arredondar Retângulo em um Canto Diagonal 31"/>
          <p:cNvSpPr/>
          <p:nvPr/>
        </p:nvSpPr>
        <p:spPr>
          <a:xfrm>
            <a:off x="376518" y="334063"/>
            <a:ext cx="316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ATIVIDADES DE EDUCAÇÃO FINANCEIRA</a:t>
            </a:r>
          </a:p>
        </p:txBody>
      </p:sp>
      <p:sp>
        <p:nvSpPr>
          <p:cNvPr id="34" name="Arredondar Retângulo em um Canto Diagonal 33"/>
          <p:cNvSpPr/>
          <p:nvPr/>
        </p:nvSpPr>
        <p:spPr>
          <a:xfrm>
            <a:off x="364076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INCLUÍDA EM 2025</a:t>
            </a:r>
          </a:p>
        </p:txBody>
      </p:sp>
      <p:sp>
        <p:nvSpPr>
          <p:cNvPr id="35" name="CaixaDeTexto 34"/>
          <p:cNvSpPr txBox="1"/>
          <p:nvPr/>
        </p:nvSpPr>
        <p:spPr>
          <a:xfrm>
            <a:off x="415444" y="950952"/>
            <a:ext cx="4811038" cy="1421928"/>
          </a:xfrm>
          <a:prstGeom prst="rect">
            <a:avLst/>
          </a:prstGeom>
          <a:noFill/>
        </p:spPr>
        <p:txBody>
          <a:bodyPr wrap="square" rtlCol="0">
            <a:spAutoFit/>
          </a:bodyPr>
          <a:lstStyle/>
          <a:p>
            <a:pPr algn="just">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Apenas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dois em cada dez brasileiros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participaram de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atividades voltadas à educação financeira</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com os </a:t>
            </a:r>
            <a:r>
              <a:rPr lang="pt-BR" sz="1200" b="1" dirty="0" err="1">
                <a:solidFill>
                  <a:prstClr val="black"/>
                </a:solidFill>
                <a:latin typeface="Ebrima" panose="02000000000000000000" pitchFamily="2" charset="0"/>
                <a:ea typeface="Ebrima" panose="02000000000000000000" pitchFamily="2" charset="0"/>
                <a:cs typeface="Ebrima" panose="02000000000000000000" pitchFamily="2" charset="0"/>
              </a:rPr>
              <a:t>Boomers</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participando menos do que as outras gerações.</a:t>
            </a:r>
          </a:p>
          <a:p>
            <a:pPr algn="just">
              <a:lnSpc>
                <a:spcPct val="120000"/>
              </a:lnSpc>
            </a:pPr>
            <a:endParaRPr lang="pt-BR" sz="1200" dirty="0">
              <a:solidFill>
                <a:prstClr val="black"/>
              </a:solidFill>
              <a:latin typeface="Ebrima" panose="02000000000000000000" pitchFamily="2" charset="0"/>
              <a:ea typeface="Ebrima" panose="02000000000000000000" pitchFamily="2" charset="0"/>
              <a:cs typeface="Ebrima" panose="02000000000000000000" pitchFamily="2" charset="0"/>
            </a:endParaRPr>
          </a:p>
          <a:p>
            <a:pPr algn="just">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Destaque positivo para a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Geração Z</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que participou mais do que as demais em praticamente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todas as atividades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t>
            </a:r>
            <a:endParaRPr lang="pt-BR" sz="1200" b="1" i="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grpSp>
        <p:nvGrpSpPr>
          <p:cNvPr id="28" name="Grupo 27"/>
          <p:cNvGrpSpPr/>
          <p:nvPr/>
        </p:nvGrpSpPr>
        <p:grpSpPr>
          <a:xfrm>
            <a:off x="6661914" y="1564106"/>
            <a:ext cx="1862718" cy="1241812"/>
            <a:chOff x="5606185" y="1604913"/>
            <a:chExt cx="1862718" cy="1241812"/>
          </a:xfrm>
        </p:grpSpPr>
        <p:graphicFrame>
          <p:nvGraphicFramePr>
            <p:cNvPr id="29" name="Gráfico 28">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969712394"/>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grpSp>
          <p:nvGrpSpPr>
            <p:cNvPr id="30" name="Grupo 29"/>
            <p:cNvGrpSpPr/>
            <p:nvPr/>
          </p:nvGrpSpPr>
          <p:grpSpPr>
            <a:xfrm>
              <a:off x="5838542" y="1697435"/>
              <a:ext cx="1325913" cy="1035867"/>
              <a:chOff x="5838542" y="1697435"/>
              <a:chExt cx="1325913" cy="1035867"/>
            </a:xfrm>
          </p:grpSpPr>
          <p:sp>
            <p:nvSpPr>
              <p:cNvPr id="33" name="Arco 32">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36"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37" name="CaixaDeTexto 36">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29</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38" name="Grupo 37"/>
          <p:cNvGrpSpPr/>
          <p:nvPr/>
        </p:nvGrpSpPr>
        <p:grpSpPr>
          <a:xfrm>
            <a:off x="7794801" y="1564106"/>
            <a:ext cx="1862718" cy="1241812"/>
            <a:chOff x="5606185" y="1604913"/>
            <a:chExt cx="1862718" cy="1241812"/>
          </a:xfrm>
        </p:grpSpPr>
        <p:graphicFrame>
          <p:nvGraphicFramePr>
            <p:cNvPr id="39" name="Gráfico 38">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2922652562"/>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grpSp>
          <p:nvGrpSpPr>
            <p:cNvPr id="40" name="Grupo 39"/>
            <p:cNvGrpSpPr/>
            <p:nvPr/>
          </p:nvGrpSpPr>
          <p:grpSpPr>
            <a:xfrm>
              <a:off x="5838542" y="1697435"/>
              <a:ext cx="1325913" cy="1035867"/>
              <a:chOff x="5838542" y="1697435"/>
              <a:chExt cx="1325913" cy="1035867"/>
            </a:xfrm>
          </p:grpSpPr>
          <p:sp>
            <p:nvSpPr>
              <p:cNvPr id="41" name="Arco 40">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42"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43" name="CaixaDeTexto 42">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23</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44" name="Grupo 43"/>
          <p:cNvGrpSpPr/>
          <p:nvPr/>
        </p:nvGrpSpPr>
        <p:grpSpPr>
          <a:xfrm>
            <a:off x="9026213" y="1564106"/>
            <a:ext cx="1862718" cy="1241812"/>
            <a:chOff x="5606185" y="1604913"/>
            <a:chExt cx="1862718" cy="1241812"/>
          </a:xfrm>
        </p:grpSpPr>
        <p:graphicFrame>
          <p:nvGraphicFramePr>
            <p:cNvPr id="45" name="Gráfico 44">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992955152"/>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6"/>
            </a:graphicData>
          </a:graphic>
        </p:graphicFrame>
        <p:grpSp>
          <p:nvGrpSpPr>
            <p:cNvPr id="46" name="Grupo 45"/>
            <p:cNvGrpSpPr/>
            <p:nvPr/>
          </p:nvGrpSpPr>
          <p:grpSpPr>
            <a:xfrm>
              <a:off x="5838542" y="1697435"/>
              <a:ext cx="1325913" cy="1035867"/>
              <a:chOff x="5838542" y="1697435"/>
              <a:chExt cx="1325913" cy="1035867"/>
            </a:xfrm>
          </p:grpSpPr>
          <p:sp>
            <p:nvSpPr>
              <p:cNvPr id="47" name="Arco 46">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50"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51" name="CaixaDeTexto 50">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16</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52" name="Grupo 51"/>
          <p:cNvGrpSpPr/>
          <p:nvPr/>
        </p:nvGrpSpPr>
        <p:grpSpPr>
          <a:xfrm>
            <a:off x="10188959" y="1564106"/>
            <a:ext cx="1862718" cy="1241812"/>
            <a:chOff x="5606185" y="1604913"/>
            <a:chExt cx="1862718" cy="1241812"/>
          </a:xfrm>
        </p:grpSpPr>
        <p:graphicFrame>
          <p:nvGraphicFramePr>
            <p:cNvPr id="53" name="Gráfico 52">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314370457"/>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7"/>
            </a:graphicData>
          </a:graphic>
        </p:graphicFrame>
        <p:grpSp>
          <p:nvGrpSpPr>
            <p:cNvPr id="54" name="Grupo 53"/>
            <p:cNvGrpSpPr/>
            <p:nvPr/>
          </p:nvGrpSpPr>
          <p:grpSpPr>
            <a:xfrm>
              <a:off x="5838542" y="1697435"/>
              <a:ext cx="1325913" cy="1035867"/>
              <a:chOff x="5838542" y="1697435"/>
              <a:chExt cx="1325913" cy="1035867"/>
            </a:xfrm>
          </p:grpSpPr>
          <p:sp>
            <p:nvSpPr>
              <p:cNvPr id="57" name="Arco 56">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64"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65" name="CaixaDeTexto 64">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11</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sp>
        <p:nvSpPr>
          <p:cNvPr id="66" name="CaixaDeTexto 65">
            <a:extLst>
              <a:ext uri="{FF2B5EF4-FFF2-40B4-BE49-F238E27FC236}">
                <a16:creationId xmlns:a16="http://schemas.microsoft.com/office/drawing/2014/main" xmlns="" id="{4E231627-9C46-671E-5ACB-77967A5BFC03}"/>
              </a:ext>
            </a:extLst>
          </p:cNvPr>
          <p:cNvSpPr txBox="1"/>
          <p:nvPr/>
        </p:nvSpPr>
        <p:spPr>
          <a:xfrm>
            <a:off x="11105545" y="187449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68" name="CaixaDeTexto 67">
            <a:extLst>
              <a:ext uri="{FF2B5EF4-FFF2-40B4-BE49-F238E27FC236}">
                <a16:creationId xmlns:a16="http://schemas.microsoft.com/office/drawing/2014/main" xmlns="" id="{FC8CA9B4-5975-33A9-A3A7-6C6600C51768}"/>
              </a:ext>
            </a:extLst>
          </p:cNvPr>
          <p:cNvSpPr txBox="1"/>
          <p:nvPr/>
        </p:nvSpPr>
        <p:spPr>
          <a:xfrm>
            <a:off x="7541191" y="328978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69" name="CaixaDeTexto 68">
            <a:extLst>
              <a:ext uri="{FF2B5EF4-FFF2-40B4-BE49-F238E27FC236}">
                <a16:creationId xmlns:a16="http://schemas.microsoft.com/office/drawing/2014/main" xmlns="" id="{FC8CA9B4-5975-33A9-A3A7-6C6600C51768}"/>
              </a:ext>
            </a:extLst>
          </p:cNvPr>
          <p:cNvSpPr txBox="1"/>
          <p:nvPr/>
        </p:nvSpPr>
        <p:spPr>
          <a:xfrm>
            <a:off x="7409589" y="371667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70" name="CaixaDeTexto 69">
            <a:extLst>
              <a:ext uri="{FF2B5EF4-FFF2-40B4-BE49-F238E27FC236}">
                <a16:creationId xmlns:a16="http://schemas.microsoft.com/office/drawing/2014/main" xmlns="" id="{FC8CA9B4-5975-33A9-A3A7-6C6600C51768}"/>
              </a:ext>
            </a:extLst>
          </p:cNvPr>
          <p:cNvSpPr txBox="1"/>
          <p:nvPr/>
        </p:nvSpPr>
        <p:spPr>
          <a:xfrm>
            <a:off x="7409588" y="41435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77" name="CaixaDeTexto 76">
            <a:extLst>
              <a:ext uri="{FF2B5EF4-FFF2-40B4-BE49-F238E27FC236}">
                <a16:creationId xmlns:a16="http://schemas.microsoft.com/office/drawing/2014/main" xmlns="" id="{FC8CA9B4-5975-33A9-A3A7-6C6600C51768}"/>
              </a:ext>
            </a:extLst>
          </p:cNvPr>
          <p:cNvSpPr txBox="1"/>
          <p:nvPr/>
        </p:nvSpPr>
        <p:spPr>
          <a:xfrm>
            <a:off x="7403922" y="457046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78" name="CaixaDeTexto 77">
            <a:extLst>
              <a:ext uri="{FF2B5EF4-FFF2-40B4-BE49-F238E27FC236}">
                <a16:creationId xmlns:a16="http://schemas.microsoft.com/office/drawing/2014/main" xmlns="" id="{FC8CA9B4-5975-33A9-A3A7-6C6600C51768}"/>
              </a:ext>
            </a:extLst>
          </p:cNvPr>
          <p:cNvSpPr txBox="1"/>
          <p:nvPr/>
        </p:nvSpPr>
        <p:spPr>
          <a:xfrm>
            <a:off x="7403921" y="499735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79" name="CaixaDeTexto 78">
            <a:extLst>
              <a:ext uri="{FF2B5EF4-FFF2-40B4-BE49-F238E27FC236}">
                <a16:creationId xmlns:a16="http://schemas.microsoft.com/office/drawing/2014/main" xmlns="" id="{FC8CA9B4-5975-33A9-A3A7-6C6600C51768}"/>
              </a:ext>
            </a:extLst>
          </p:cNvPr>
          <p:cNvSpPr txBox="1"/>
          <p:nvPr/>
        </p:nvSpPr>
        <p:spPr>
          <a:xfrm>
            <a:off x="7593273" y="287709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91824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30" name="CaixaDeTexto 29">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 | Investidores -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 | Não investidores -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(N=278)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P76. (MOSTRAR CARTÃO 76)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Em 2025, você passou por alguma das situações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Quais?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p>
        </p:txBody>
      </p:sp>
      <p:sp>
        <p:nvSpPr>
          <p:cNvPr id="31" name="CaixaDeTexto 2">
            <a:extLst>
              <a:ext uri="{FF2B5EF4-FFF2-40B4-BE49-F238E27FC236}">
                <a16:creationId xmlns:a16="http://schemas.microsoft.com/office/drawing/2014/main" xmlns="" id="{AF4AE32E-BDCC-DAA4-F144-9A7A17F9142B}"/>
              </a:ext>
            </a:extLst>
          </p:cNvPr>
          <p:cNvSpPr txBox="1"/>
          <p:nvPr/>
        </p:nvSpPr>
        <p:spPr>
          <a:xfrm>
            <a:off x="608372" y="559309"/>
            <a:ext cx="638040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3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33" name="Arredondar Retângulo em um Canto Diagonal 32"/>
          <p:cNvSpPr/>
          <p:nvPr/>
        </p:nvSpPr>
        <p:spPr>
          <a:xfrm>
            <a:off x="376518" y="334063"/>
            <a:ext cx="266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FRAUDES E GOLPES FINANCEIROS</a:t>
            </a:r>
          </a:p>
        </p:txBody>
      </p:sp>
      <p:sp>
        <p:nvSpPr>
          <p:cNvPr id="34" name="Arredondar Retângulo em um Canto Diagonal 33"/>
          <p:cNvSpPr/>
          <p:nvPr/>
        </p:nvSpPr>
        <p:spPr>
          <a:xfrm>
            <a:off x="315950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INCLUÍDA EM 2025</a:t>
            </a:r>
          </a:p>
        </p:txBody>
      </p:sp>
      <p:graphicFrame>
        <p:nvGraphicFramePr>
          <p:cNvPr id="90" name="Gráfico 89">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2523913626"/>
              </p:ext>
            </p:extLst>
          </p:nvPr>
        </p:nvGraphicFramePr>
        <p:xfrm>
          <a:off x="1033861" y="2785016"/>
          <a:ext cx="10997717" cy="3676481"/>
        </p:xfrm>
        <a:graphic>
          <a:graphicData uri="http://schemas.openxmlformats.org/drawingml/2006/chart">
            <c:chart xmlns:c="http://schemas.openxmlformats.org/drawingml/2006/chart" xmlns:r="http://schemas.openxmlformats.org/officeDocument/2006/relationships" r:id="rId2"/>
          </a:graphicData>
        </a:graphic>
      </p:graphicFrame>
      <p:grpSp>
        <p:nvGrpSpPr>
          <p:cNvPr id="91" name="Grupo 90"/>
          <p:cNvGrpSpPr/>
          <p:nvPr/>
        </p:nvGrpSpPr>
        <p:grpSpPr>
          <a:xfrm>
            <a:off x="5430502" y="1564106"/>
            <a:ext cx="1862718" cy="1241812"/>
            <a:chOff x="5606185" y="1604913"/>
            <a:chExt cx="1862718" cy="1241812"/>
          </a:xfrm>
        </p:grpSpPr>
        <p:graphicFrame>
          <p:nvGraphicFramePr>
            <p:cNvPr id="92" name="Gráfico 9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734347335"/>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grpSp>
          <p:nvGrpSpPr>
            <p:cNvPr id="93" name="Grupo 92"/>
            <p:cNvGrpSpPr/>
            <p:nvPr/>
          </p:nvGrpSpPr>
          <p:grpSpPr>
            <a:xfrm>
              <a:off x="5838542" y="1697435"/>
              <a:ext cx="1325913" cy="1035867"/>
              <a:chOff x="5838542" y="1697435"/>
              <a:chExt cx="1325913" cy="1035867"/>
            </a:xfrm>
          </p:grpSpPr>
          <p:sp>
            <p:nvSpPr>
              <p:cNvPr id="94" name="Arco 93">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95"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96" name="CaixaDeTexto 95">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34</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sp>
        <p:nvSpPr>
          <p:cNvPr id="97" name="Arredondar Retângulo em um Canto Diagonal 96"/>
          <p:cNvSpPr/>
          <p:nvPr/>
        </p:nvSpPr>
        <p:spPr>
          <a:xfrm>
            <a:off x="429360" y="2664990"/>
            <a:ext cx="4987060"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100" b="1" dirty="0">
                <a:solidFill>
                  <a:srgbClr val="3B3939"/>
                </a:solidFill>
                <a:latin typeface="Ebrima" panose="02000000000000000000" pitchFamily="2" charset="0"/>
                <a:ea typeface="Ebrima" panose="02000000000000000000" pitchFamily="2" charset="0"/>
                <a:cs typeface="Ebrima" panose="02000000000000000000" pitchFamily="2" charset="0"/>
              </a:rPr>
              <a:t>Passou por alguma das situações</a:t>
            </a:r>
          </a:p>
        </p:txBody>
      </p:sp>
      <p:sp>
        <p:nvSpPr>
          <p:cNvPr id="98" name="Retângulo: Cantos Arredondados 881">
            <a:extLst>
              <a:ext uri="{FF2B5EF4-FFF2-40B4-BE49-F238E27FC236}">
                <a16:creationId xmlns:a16="http://schemas.microsoft.com/office/drawing/2014/main" xmlns="" id="{E7761E5C-ADE1-80BB-2B4A-EC42BE58308B}"/>
              </a:ext>
            </a:extLst>
          </p:cNvPr>
          <p:cNvSpPr/>
          <p:nvPr/>
        </p:nvSpPr>
        <p:spPr>
          <a:xfrm>
            <a:off x="258890" y="2648862"/>
            <a:ext cx="53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99" name="Tabela 98"/>
          <p:cNvGraphicFramePr>
            <a:graphicFrameLocks noGrp="1"/>
          </p:cNvGraphicFramePr>
          <p:nvPr>
            <p:extLst>
              <p:ext uri="{D42A27DB-BD31-4B8C-83A1-F6EECF244321}">
                <p14:modId xmlns:p14="http://schemas.microsoft.com/office/powerpoint/2010/main" val="2194543961"/>
              </p:ext>
            </p:extLst>
          </p:nvPr>
        </p:nvGraphicFramePr>
        <p:xfrm>
          <a:off x="5838543" y="1320266"/>
          <a:ext cx="6064910" cy="243840"/>
        </p:xfrm>
        <a:graphic>
          <a:graphicData uri="http://schemas.openxmlformats.org/drawingml/2006/table">
            <a:tbl>
              <a:tblPr firstRow="1" bandRow="1">
                <a:tableStyleId>{5C22544A-7EE6-4342-B048-85BDC9FD1C3A}</a:tableStyleId>
              </a:tblPr>
              <a:tblGrid>
                <a:gridCol w="1212982">
                  <a:extLst>
                    <a:ext uri="{9D8B030D-6E8A-4147-A177-3AD203B41FA5}">
                      <a16:colId xmlns:a16="http://schemas.microsoft.com/office/drawing/2014/main" xmlns="" val="20000"/>
                    </a:ext>
                  </a:extLst>
                </a:gridCol>
                <a:gridCol w="1212982">
                  <a:extLst>
                    <a:ext uri="{9D8B030D-6E8A-4147-A177-3AD203B41FA5}">
                      <a16:colId xmlns:a16="http://schemas.microsoft.com/office/drawing/2014/main" xmlns="" val="20001"/>
                    </a:ext>
                  </a:extLst>
                </a:gridCol>
                <a:gridCol w="1212982">
                  <a:extLst>
                    <a:ext uri="{9D8B030D-6E8A-4147-A177-3AD203B41FA5}">
                      <a16:colId xmlns:a16="http://schemas.microsoft.com/office/drawing/2014/main" xmlns="" val="20002"/>
                    </a:ext>
                  </a:extLst>
                </a:gridCol>
                <a:gridCol w="1212982">
                  <a:extLst>
                    <a:ext uri="{9D8B030D-6E8A-4147-A177-3AD203B41FA5}">
                      <a16:colId xmlns:a16="http://schemas.microsoft.com/office/drawing/2014/main" xmlns="" val="20003"/>
                    </a:ext>
                  </a:extLst>
                </a:gridCol>
                <a:gridCol w="1212982">
                  <a:extLst>
                    <a:ext uri="{9D8B030D-6E8A-4147-A177-3AD203B41FA5}">
                      <a16:colId xmlns:a16="http://schemas.microsoft.com/office/drawing/2014/main" xmlns="" val="20004"/>
                    </a:ext>
                  </a:extLst>
                </a:gridCol>
              </a:tblGrid>
              <a:tr h="22527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spc="100" dirty="0">
                          <a:solidFill>
                            <a:schemeClr val="tx1"/>
                          </a:solidFill>
                          <a:latin typeface="Ebrima" panose="02000000000000000000" pitchFamily="2" charset="0"/>
                          <a:ea typeface="Ebrima" panose="02000000000000000000" pitchFamily="2" charset="0"/>
                          <a:cs typeface="Ebrima" panose="02000000000000000000" pitchFamily="2" charset="0"/>
                        </a:rPr>
                        <a:t>POPULAÇÃO</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GERAÇÃO Z</a:t>
                      </a:r>
                      <a:endParaRPr lang="pt-BR" sz="1000" b="1" u="sng"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spc="100" dirty="0">
                          <a:solidFill>
                            <a:schemeClr val="tx1"/>
                          </a:solidFill>
                          <a:latin typeface="Ebrima" panose="02000000000000000000" pitchFamily="2" charset="0"/>
                          <a:ea typeface="Ebrima" panose="02000000000000000000" pitchFamily="2" charset="0"/>
                          <a:cs typeface="Ebrima" panose="02000000000000000000" pitchFamily="2" charset="0"/>
                        </a:rPr>
                        <a:t>MILLENNIALS</a:t>
                      </a:r>
                      <a:endParaRPr lang="pt-BR" sz="1000" b="1" u="sng"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GERAÇÃO</a:t>
                      </a:r>
                      <a:r>
                        <a:rPr lang="pt-BR" sz="1000" b="1" u="none" spc="100" baseline="0" dirty="0">
                          <a:solidFill>
                            <a:schemeClr val="tx1"/>
                          </a:solidFill>
                          <a:latin typeface="Ebrima" panose="02000000000000000000" pitchFamily="2" charset="0"/>
                          <a:ea typeface="Ebrima" panose="02000000000000000000" pitchFamily="2" charset="0"/>
                          <a:cs typeface="Ebrima" panose="02000000000000000000" pitchFamily="2" charset="0"/>
                        </a:rPr>
                        <a:t> X</a:t>
                      </a:r>
                      <a:endPar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1" u="none" spc="100" dirty="0">
                          <a:solidFill>
                            <a:schemeClr val="tx1"/>
                          </a:solidFill>
                          <a:latin typeface="Ebrima" panose="02000000000000000000" pitchFamily="2" charset="0"/>
                          <a:ea typeface="Ebrima" panose="02000000000000000000" pitchFamily="2" charset="0"/>
                          <a:cs typeface="Ebrima" panose="02000000000000000000" pitchFamily="2" charset="0"/>
                        </a:rPr>
                        <a:t>BOOMERS+</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00" name="CaixaDeTexto 99"/>
          <p:cNvSpPr txBox="1"/>
          <p:nvPr/>
        </p:nvSpPr>
        <p:spPr>
          <a:xfrm>
            <a:off x="415444" y="950952"/>
            <a:ext cx="5214732" cy="1643527"/>
          </a:xfrm>
          <a:prstGeom prst="rect">
            <a:avLst/>
          </a:prstGeom>
          <a:noFill/>
        </p:spPr>
        <p:txBody>
          <a:bodyPr wrap="square" rtlCol="0">
            <a:spAutoFit/>
          </a:bodyPr>
          <a:lstStyle/>
          <a:p>
            <a:pPr algn="just">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Os </a:t>
            </a:r>
            <a:r>
              <a:rPr lang="pt-BR" sz="1200" b="1" dirty="0" err="1">
                <a:solidFill>
                  <a:prstClr val="black"/>
                </a:solidFill>
                <a:latin typeface="Ebrima" panose="02000000000000000000" pitchFamily="2" charset="0"/>
                <a:ea typeface="Ebrima" panose="02000000000000000000" pitchFamily="2" charset="0"/>
                <a:cs typeface="Ebrima" panose="02000000000000000000" pitchFamily="2" charset="0"/>
              </a:rPr>
              <a:t>Boomers</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afirmaram ter passado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menos situações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de fraudes ou golpes que as demais gerações, incluindo o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recebimento e acesso de links falsos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dinheiro retirado de conta via PIX após furto</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t>
            </a:r>
          </a:p>
          <a:p>
            <a:pPr algn="just">
              <a:lnSpc>
                <a:spcPct val="120000"/>
              </a:lnSpc>
            </a:pPr>
            <a:endParaRPr lang="pt-BR" sz="1200" dirty="0">
              <a:solidFill>
                <a:prstClr val="black"/>
              </a:solidFill>
              <a:latin typeface="Ebrima" panose="02000000000000000000" pitchFamily="2" charset="0"/>
              <a:ea typeface="Ebrima" panose="02000000000000000000" pitchFamily="2" charset="0"/>
              <a:cs typeface="Ebrima" panose="02000000000000000000" pitchFamily="2" charset="0"/>
            </a:endParaRPr>
          </a:p>
          <a:p>
            <a:pPr algn="just">
              <a:lnSpc>
                <a:spcPct val="120000"/>
              </a:lnSpc>
            </a:pP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As gerações mais jovens por sua vez são as que mais passaram, com destaques entre os </a:t>
            </a:r>
            <a:r>
              <a:rPr lang="pt-BR" sz="1200" b="1" dirty="0" err="1">
                <a:solidFill>
                  <a:prstClr val="black"/>
                </a:solidFill>
                <a:latin typeface="Ebrima" panose="02000000000000000000" pitchFamily="2" charset="0"/>
                <a:ea typeface="Ebrima" panose="02000000000000000000" pitchFamily="2" charset="0"/>
                <a:cs typeface="Ebrima" panose="02000000000000000000" pitchFamily="2" charset="0"/>
              </a:rPr>
              <a:t>Millennials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 para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WhatsApp clonado </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e </a:t>
            </a: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rPr>
              <a:t>pagamento de boletos falsos</a:t>
            </a:r>
            <a:r>
              <a:rPr lang="pt-BR" sz="1200" dirty="0">
                <a:solidFill>
                  <a:prstClr val="black"/>
                </a:solidFill>
                <a:latin typeface="Ebrima" panose="02000000000000000000" pitchFamily="2" charset="0"/>
                <a:ea typeface="Ebrima" panose="02000000000000000000" pitchFamily="2" charset="0"/>
                <a:cs typeface="Ebrima" panose="02000000000000000000" pitchFamily="2" charset="0"/>
              </a:rPr>
              <a:t>.</a:t>
            </a:r>
          </a:p>
        </p:txBody>
      </p:sp>
      <p:grpSp>
        <p:nvGrpSpPr>
          <p:cNvPr id="101" name="Grupo 100"/>
          <p:cNvGrpSpPr/>
          <p:nvPr/>
        </p:nvGrpSpPr>
        <p:grpSpPr>
          <a:xfrm>
            <a:off x="6661914" y="1564106"/>
            <a:ext cx="1862718" cy="1241812"/>
            <a:chOff x="5606185" y="1604913"/>
            <a:chExt cx="1862718" cy="1241812"/>
          </a:xfrm>
        </p:grpSpPr>
        <p:graphicFrame>
          <p:nvGraphicFramePr>
            <p:cNvPr id="102" name="Gráfico 10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2655806840"/>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grpSp>
          <p:nvGrpSpPr>
            <p:cNvPr id="103" name="Grupo 102"/>
            <p:cNvGrpSpPr/>
            <p:nvPr/>
          </p:nvGrpSpPr>
          <p:grpSpPr>
            <a:xfrm>
              <a:off x="5838542" y="1697435"/>
              <a:ext cx="1325913" cy="1035867"/>
              <a:chOff x="5838542" y="1697435"/>
              <a:chExt cx="1325913" cy="1035867"/>
            </a:xfrm>
          </p:grpSpPr>
          <p:sp>
            <p:nvSpPr>
              <p:cNvPr id="104" name="Arco 103">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105"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06" name="CaixaDeTexto 105">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38</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107" name="Grupo 106"/>
          <p:cNvGrpSpPr/>
          <p:nvPr/>
        </p:nvGrpSpPr>
        <p:grpSpPr>
          <a:xfrm>
            <a:off x="7794801" y="1564106"/>
            <a:ext cx="1862718" cy="1241812"/>
            <a:chOff x="5606185" y="1604913"/>
            <a:chExt cx="1862718" cy="1241812"/>
          </a:xfrm>
        </p:grpSpPr>
        <p:graphicFrame>
          <p:nvGraphicFramePr>
            <p:cNvPr id="108" name="Gráfico 107">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4213863539"/>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grpSp>
          <p:nvGrpSpPr>
            <p:cNvPr id="109" name="Grupo 108"/>
            <p:cNvGrpSpPr/>
            <p:nvPr/>
          </p:nvGrpSpPr>
          <p:grpSpPr>
            <a:xfrm>
              <a:off x="5838542" y="1697435"/>
              <a:ext cx="1325913" cy="1035867"/>
              <a:chOff x="5838542" y="1697435"/>
              <a:chExt cx="1325913" cy="1035867"/>
            </a:xfrm>
          </p:grpSpPr>
          <p:sp>
            <p:nvSpPr>
              <p:cNvPr id="110" name="Arco 109">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111"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12" name="CaixaDeTexto 111">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40</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113" name="Grupo 112"/>
          <p:cNvGrpSpPr/>
          <p:nvPr/>
        </p:nvGrpSpPr>
        <p:grpSpPr>
          <a:xfrm>
            <a:off x="9026213" y="1564106"/>
            <a:ext cx="1862718" cy="1241812"/>
            <a:chOff x="5606185" y="1604913"/>
            <a:chExt cx="1862718" cy="1241812"/>
          </a:xfrm>
        </p:grpSpPr>
        <p:graphicFrame>
          <p:nvGraphicFramePr>
            <p:cNvPr id="114" name="Gráfico 113">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83343203"/>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6"/>
            </a:graphicData>
          </a:graphic>
        </p:graphicFrame>
        <p:grpSp>
          <p:nvGrpSpPr>
            <p:cNvPr id="115" name="Grupo 114"/>
            <p:cNvGrpSpPr/>
            <p:nvPr/>
          </p:nvGrpSpPr>
          <p:grpSpPr>
            <a:xfrm>
              <a:off x="5838542" y="1697435"/>
              <a:ext cx="1325913" cy="1035867"/>
              <a:chOff x="5838542" y="1697435"/>
              <a:chExt cx="1325913" cy="1035867"/>
            </a:xfrm>
          </p:grpSpPr>
          <p:sp>
            <p:nvSpPr>
              <p:cNvPr id="116" name="Arco 115">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117"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18" name="CaixaDeTexto 117">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31</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grpSp>
        <p:nvGrpSpPr>
          <p:cNvPr id="119" name="Grupo 118"/>
          <p:cNvGrpSpPr/>
          <p:nvPr/>
        </p:nvGrpSpPr>
        <p:grpSpPr>
          <a:xfrm>
            <a:off x="10188959" y="1564106"/>
            <a:ext cx="1862718" cy="1241812"/>
            <a:chOff x="5606185" y="1604913"/>
            <a:chExt cx="1862718" cy="1241812"/>
          </a:xfrm>
        </p:grpSpPr>
        <p:graphicFrame>
          <p:nvGraphicFramePr>
            <p:cNvPr id="120" name="Gráfico 119">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562061604"/>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7"/>
            </a:graphicData>
          </a:graphic>
        </p:graphicFrame>
        <p:grpSp>
          <p:nvGrpSpPr>
            <p:cNvPr id="121" name="Grupo 120"/>
            <p:cNvGrpSpPr/>
            <p:nvPr/>
          </p:nvGrpSpPr>
          <p:grpSpPr>
            <a:xfrm>
              <a:off x="5838542" y="1697435"/>
              <a:ext cx="1325913" cy="1035867"/>
              <a:chOff x="5838542" y="1697435"/>
              <a:chExt cx="1325913" cy="1035867"/>
            </a:xfrm>
          </p:grpSpPr>
          <p:sp>
            <p:nvSpPr>
              <p:cNvPr id="122" name="Arco 121">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solidFill>
                    <a:prstClr val="black"/>
                  </a:solidFill>
                </a:endParaRPr>
              </a:p>
            </p:txBody>
          </p:sp>
          <p:sp>
            <p:nvSpPr>
              <p:cNvPr id="123"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24" name="CaixaDeTexto 123">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24</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grpSp>
      </p:grpSp>
      <p:sp>
        <p:nvSpPr>
          <p:cNvPr id="132" name="CaixaDeTexto 131">
            <a:extLst>
              <a:ext uri="{FF2B5EF4-FFF2-40B4-BE49-F238E27FC236}">
                <a16:creationId xmlns:a16="http://schemas.microsoft.com/office/drawing/2014/main" xmlns="" id="{4E231627-9C46-671E-5ACB-77967A5BFC03}"/>
              </a:ext>
            </a:extLst>
          </p:cNvPr>
          <p:cNvSpPr txBox="1"/>
          <p:nvPr/>
        </p:nvSpPr>
        <p:spPr>
          <a:xfrm>
            <a:off x="11105545" y="187449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33" name="CaixaDeTexto 132">
            <a:extLst>
              <a:ext uri="{FF2B5EF4-FFF2-40B4-BE49-F238E27FC236}">
                <a16:creationId xmlns:a16="http://schemas.microsoft.com/office/drawing/2014/main" xmlns="" id="{4E231627-9C46-671E-5ACB-77967A5BFC03}"/>
              </a:ext>
            </a:extLst>
          </p:cNvPr>
          <p:cNvSpPr txBox="1"/>
          <p:nvPr/>
        </p:nvSpPr>
        <p:spPr>
          <a:xfrm>
            <a:off x="11099328" y="296653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34" name="CaixaDeTexto 133">
            <a:extLst>
              <a:ext uri="{FF2B5EF4-FFF2-40B4-BE49-F238E27FC236}">
                <a16:creationId xmlns:a16="http://schemas.microsoft.com/office/drawing/2014/main" xmlns="" id="{4E231627-9C46-671E-5ACB-77967A5BFC03}"/>
              </a:ext>
            </a:extLst>
          </p:cNvPr>
          <p:cNvSpPr txBox="1"/>
          <p:nvPr/>
        </p:nvSpPr>
        <p:spPr>
          <a:xfrm>
            <a:off x="11045650" y="330863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35" name="CaixaDeTexto 134">
            <a:extLst>
              <a:ext uri="{FF2B5EF4-FFF2-40B4-BE49-F238E27FC236}">
                <a16:creationId xmlns:a16="http://schemas.microsoft.com/office/drawing/2014/main" xmlns="" id="{FC8CA9B4-5975-33A9-A3A7-6C6600C51768}"/>
              </a:ext>
            </a:extLst>
          </p:cNvPr>
          <p:cNvSpPr txBox="1"/>
          <p:nvPr/>
        </p:nvSpPr>
        <p:spPr>
          <a:xfrm>
            <a:off x="8590554" y="362400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36" name="CaixaDeTexto 135">
            <a:extLst>
              <a:ext uri="{FF2B5EF4-FFF2-40B4-BE49-F238E27FC236}">
                <a16:creationId xmlns:a16="http://schemas.microsoft.com/office/drawing/2014/main" xmlns="" id="{FC8CA9B4-5975-33A9-A3A7-6C6600C51768}"/>
              </a:ext>
            </a:extLst>
          </p:cNvPr>
          <p:cNvSpPr txBox="1"/>
          <p:nvPr/>
        </p:nvSpPr>
        <p:spPr>
          <a:xfrm>
            <a:off x="8605727" y="396217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37" name="CaixaDeTexto 136">
            <a:extLst>
              <a:ext uri="{FF2B5EF4-FFF2-40B4-BE49-F238E27FC236}">
                <a16:creationId xmlns:a16="http://schemas.microsoft.com/office/drawing/2014/main" xmlns="" id="{4E231627-9C46-671E-5ACB-77967A5BFC03}"/>
              </a:ext>
            </a:extLst>
          </p:cNvPr>
          <p:cNvSpPr txBox="1"/>
          <p:nvPr/>
        </p:nvSpPr>
        <p:spPr>
          <a:xfrm>
            <a:off x="11011136" y="471401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38" name="CaixaDeTexto 137">
            <a:extLst>
              <a:ext uri="{FF2B5EF4-FFF2-40B4-BE49-F238E27FC236}">
                <a16:creationId xmlns:a16="http://schemas.microsoft.com/office/drawing/2014/main" xmlns="" id="{FC8CA9B4-5975-33A9-A3A7-6C6600C51768}"/>
              </a:ext>
            </a:extLst>
          </p:cNvPr>
          <p:cNvSpPr txBox="1"/>
          <p:nvPr/>
        </p:nvSpPr>
        <p:spPr>
          <a:xfrm>
            <a:off x="10972680" y="569133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134471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2" name="Gráfico 81">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451342182"/>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(N=589)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(N=652) </a:t>
            </a: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(N=677)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(N=253)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P14a. (MOSTRAR CARTÃO 14)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Onde você busca informações para decidir qual é o melhor produto financeiro em que se deve aplicar seu dinheiro? Considere apenas o principal, o que você mais confia.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770135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Erro: ±2p.p. (Investidores),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 Ger. Z, Mill. e Ger. X) e ±6p.p. (Investidores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3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MEIOS UTILIZADOS PARA DECIDIR O MELHOR PRODUTO</a:t>
            </a:r>
          </a:p>
        </p:txBody>
      </p:sp>
      <p:sp>
        <p:nvSpPr>
          <p:cNvPr id="15" name="Arredondar Retângulo em um Canto Diagonal 14"/>
          <p:cNvSpPr/>
          <p:nvPr/>
        </p:nvSpPr>
        <p:spPr>
          <a:xfrm>
            <a:off x="4759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914728" y="332449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663634" y="358534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3932214" y="395431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5215583" y="390005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10324993" y="403085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11568529" y="345453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decidir onde investir, todas as gerações preferem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falar presencialmente com o gerente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exceto pela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que prefere ouvir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amigos / parentes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antes de tomar uma decisão. Entre as gerações mais velhas, os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Boomers</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ainda são mais refratários a meios à distância,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sites de notícias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Tree>
    <p:extLst>
      <p:ext uri="{BB962C8B-B14F-4D97-AF65-F5344CB8AC3E}">
        <p14:creationId xmlns:p14="http://schemas.microsoft.com/office/powerpoint/2010/main" val="1916785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1" name="Gráfico 20">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710359670"/>
              </p:ext>
            </p:extLst>
          </p:nvPr>
        </p:nvGraphicFramePr>
        <p:xfrm>
          <a:off x="376518" y="2121566"/>
          <a:ext cx="11505264" cy="44746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Gráfico 4">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611364796"/>
              </p:ext>
            </p:extLst>
          </p:nvPr>
        </p:nvGraphicFramePr>
        <p:xfrm>
          <a:off x="376518" y="255007"/>
          <a:ext cx="11505264" cy="4474646"/>
        </p:xfrm>
        <a:graphic>
          <a:graphicData uri="http://schemas.openxmlformats.org/drawingml/2006/chart">
            <c:chart xmlns:c="http://schemas.openxmlformats.org/drawingml/2006/chart" xmlns:r="http://schemas.openxmlformats.org/officeDocument/2006/relationships" r:id="rId3"/>
          </a:graphicData>
        </a:graphic>
      </p:graphicFrame>
      <p:sp>
        <p:nvSpPr>
          <p:cNvPr id="27" name="Retângulo 2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41" name="Retângulo 40"/>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que buscam informações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(N=2.003)</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(N=572)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(N=619) </a:t>
            </a: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(N=606)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(N=206) </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P52a. (ENTREVISTADOS QUE BUSCAM INFORMAÇÕES - P14≠96) (MOSTRAR CARTÃO 52)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desses canais você usa para se informar sobre investimentos? Mais algum?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MÚLTIPLA)</a:t>
            </a:r>
          </a:p>
        </p:txBody>
      </p:sp>
      <p:sp>
        <p:nvSpPr>
          <p:cNvPr id="11" name="CaixaDeTexto 2">
            <a:extLst>
              <a:ext uri="{FF2B5EF4-FFF2-40B4-BE49-F238E27FC236}">
                <a16:creationId xmlns:a16="http://schemas.microsoft.com/office/drawing/2014/main" xmlns="" id="{AF4AE32E-BDCC-DAA4-F144-9A7A17F9142B}"/>
              </a:ext>
            </a:extLst>
          </p:cNvPr>
          <p:cNvSpPr txBox="1"/>
          <p:nvPr/>
        </p:nvSpPr>
        <p:spPr>
          <a:xfrm>
            <a:off x="608372" y="559309"/>
            <a:ext cx="11098354" cy="400110"/>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±2p.p. (Investidores que buscam informações),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que buscam informações - Ger. Z, Mill. e Ger. X) e ±7p.p. (Investidores que buscam informações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3" name="Arredondar Retângulo em um Canto Diagonal 12"/>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4" name="Arredondar Retângulo em um Canto Diagonal 13"/>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CANAIS QUE BUSCA INFORMAÇÕES SOBRE INVESTIMENTOS</a:t>
            </a:r>
          </a:p>
        </p:txBody>
      </p:sp>
      <p:sp>
        <p:nvSpPr>
          <p:cNvPr id="23" name="CaixaDeTexto 22">
            <a:extLst>
              <a:ext uri="{FF2B5EF4-FFF2-40B4-BE49-F238E27FC236}">
                <a16:creationId xmlns:a16="http://schemas.microsoft.com/office/drawing/2014/main" xmlns="" id="{3DC347D2-1A0A-E134-2EEF-0F8648C3680A}"/>
              </a:ext>
            </a:extLst>
          </p:cNvPr>
          <p:cNvSpPr txBox="1"/>
          <p:nvPr/>
        </p:nvSpPr>
        <p:spPr>
          <a:xfrm>
            <a:off x="407621" y="1049162"/>
            <a:ext cx="11622454" cy="812530"/>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Também nos principais canais há diferenças importantes para as gerações mais novas e mais velhas: 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prefere o uso de todas as ferramentas digitais, com destaques para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ferramentas de busca como o Google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assistente de IA</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err="1">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TikTok</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X</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os </a:t>
            </a:r>
            <a:r>
              <a:rPr lang="pt-BR" sz="1300" b="1" dirty="0" err="1">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Boomers</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são mais refratários, ainda que uma parcela considerável utilize esses meios – o meio principal para esse público é 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televisão</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ainda que a maior parte opte por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nenhum</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4924454" y="287873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1473998" y="335862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2901746" y="361718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3559472" y="345287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7173400" y="360033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FC8CA9B4-5975-33A9-A3A7-6C6600C51768}"/>
              </a:ext>
            </a:extLst>
          </p:cNvPr>
          <p:cNvSpPr txBox="1"/>
          <p:nvPr/>
        </p:nvSpPr>
        <p:spPr>
          <a:xfrm>
            <a:off x="722328" y="469383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FC8CA9B4-5975-33A9-A3A7-6C6600C51768}"/>
              </a:ext>
            </a:extLst>
          </p:cNvPr>
          <p:cNvSpPr txBox="1"/>
          <p:nvPr/>
        </p:nvSpPr>
        <p:spPr>
          <a:xfrm>
            <a:off x="4511251" y="480073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4E231627-9C46-671E-5ACB-77967A5BFC03}"/>
              </a:ext>
            </a:extLst>
          </p:cNvPr>
          <p:cNvSpPr txBox="1"/>
          <p:nvPr/>
        </p:nvSpPr>
        <p:spPr>
          <a:xfrm>
            <a:off x="5821854" y="508640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8" name="CaixaDeTexto 37">
            <a:extLst>
              <a:ext uri="{FF2B5EF4-FFF2-40B4-BE49-F238E27FC236}">
                <a16:creationId xmlns:a16="http://schemas.microsoft.com/office/drawing/2014/main" xmlns="" id="{4E231627-9C46-671E-5ACB-77967A5BFC03}"/>
              </a:ext>
            </a:extLst>
          </p:cNvPr>
          <p:cNvSpPr txBox="1"/>
          <p:nvPr/>
        </p:nvSpPr>
        <p:spPr>
          <a:xfrm>
            <a:off x="9042306" y="519219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0" name="CaixaDeTexto 39">
            <a:extLst>
              <a:ext uri="{FF2B5EF4-FFF2-40B4-BE49-F238E27FC236}">
                <a16:creationId xmlns:a16="http://schemas.microsoft.com/office/drawing/2014/main" xmlns="" id="{FC8CA9B4-5975-33A9-A3A7-6C6600C51768}"/>
              </a:ext>
            </a:extLst>
          </p:cNvPr>
          <p:cNvSpPr txBox="1"/>
          <p:nvPr/>
        </p:nvSpPr>
        <p:spPr>
          <a:xfrm>
            <a:off x="9548473" y="502866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282003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3" name="Gráfico 22">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862854361"/>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28" name="Retângulo 27"/>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(N=589)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(N=652) </a:t>
            </a: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(N=677)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(N=253)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P38a. (MOSTRAR CARTÃO 38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é o meio que você mais utiliza para a realização das suas aplicações financeiras?</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770135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 Erro: ±2p.p. (Investidores),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 Ger. Z, Mill. e Ger. X) e ±6p.p. (Investidores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8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MEIOS UTILIZADOS PARA FAZER UMA APLICAÇÃO FINANCEIRA</a:t>
            </a:r>
          </a:p>
        </p:txBody>
      </p:sp>
      <p:sp>
        <p:nvSpPr>
          <p:cNvPr id="14" name="Arredondar Retângulo em um Canto Diagonal 13"/>
          <p:cNvSpPr/>
          <p:nvPr/>
        </p:nvSpPr>
        <p:spPr>
          <a:xfrm>
            <a:off x="527405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16" name="CaixaDeTexto 15">
            <a:extLst>
              <a:ext uri="{FF2B5EF4-FFF2-40B4-BE49-F238E27FC236}">
                <a16:creationId xmlns:a16="http://schemas.microsoft.com/office/drawing/2014/main" xmlns="" id="{4E231627-9C46-671E-5ACB-77967A5BFC03}"/>
              </a:ext>
            </a:extLst>
          </p:cNvPr>
          <p:cNvSpPr txBox="1"/>
          <p:nvPr/>
        </p:nvSpPr>
        <p:spPr>
          <a:xfrm>
            <a:off x="1919166" y="377230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contrastes geracionais anteriores são reforçados novamente, com as gerações mais jovens utilizando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aplicativos dos bancos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majoritariamente (60%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58% nos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Millennials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as gerações mais velhas mantêm 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pessoalmente no banco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como principal meio para aplicar (45%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X</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66% entre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Boomers</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3775613" y="221480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5705103" y="422549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8436892" y="420142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4040439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6" name="Tabela 4">
            <a:extLst>
              <a:ext uri="{FF2B5EF4-FFF2-40B4-BE49-F238E27FC236}">
                <a16:creationId xmlns:a16="http://schemas.microsoft.com/office/drawing/2014/main" xmlns="" id="{F5836E4C-7136-2AE2-9959-DB249937E77C}"/>
              </a:ext>
            </a:extLst>
          </p:cNvPr>
          <p:cNvGraphicFramePr>
            <a:graphicFrameLocks noGrp="1"/>
          </p:cNvGraphicFramePr>
          <p:nvPr/>
        </p:nvGraphicFramePr>
        <p:xfrm>
          <a:off x="93133" y="1481836"/>
          <a:ext cx="11963400" cy="2182466"/>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182466">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CLASSE (CRITÉRIO</a:t>
                      </a:r>
                      <a:r>
                        <a:rPr lang="pt-BR" sz="1200" b="1" kern="1200" spc="100" baseline="0" noProof="0" dirty="0">
                          <a:solidFill>
                            <a:schemeClr val="tx1"/>
                          </a:solidFill>
                          <a:latin typeface="Ebrima" panose="02000000000000000000" pitchFamily="2" charset="0"/>
                          <a:ea typeface="Ebrima" panose="02000000000000000000" pitchFamily="2" charset="0"/>
                          <a:cs typeface="Ebrima" panose="02000000000000000000" pitchFamily="2" charset="0"/>
                        </a:rPr>
                        <a:t> ABEP)</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RENDA FAMILIAR MENSAL*</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20" name="Tabela 4">
            <a:extLst>
              <a:ext uri="{FF2B5EF4-FFF2-40B4-BE49-F238E27FC236}">
                <a16:creationId xmlns:a16="http://schemas.microsoft.com/office/drawing/2014/main" xmlns="" id="{A58F6377-50C0-4829-0E8F-780E25B57E2D}"/>
              </a:ext>
            </a:extLst>
          </p:cNvPr>
          <p:cNvGraphicFramePr>
            <a:graphicFrameLocks noGrp="1"/>
          </p:cNvGraphicFramePr>
          <p:nvPr/>
        </p:nvGraphicFramePr>
        <p:xfrm>
          <a:off x="93133" y="4152815"/>
          <a:ext cx="11963400" cy="2257975"/>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257975">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CLASSE (CRITÉRIO</a:t>
                      </a:r>
                      <a:r>
                        <a:rPr lang="pt-BR" sz="1200" b="1" kern="1200" spc="100" baseline="0" noProof="0" dirty="0">
                          <a:solidFill>
                            <a:schemeClr val="tx1"/>
                          </a:solidFill>
                          <a:latin typeface="Ebrima" panose="02000000000000000000" pitchFamily="2" charset="0"/>
                          <a:ea typeface="Ebrima" panose="02000000000000000000" pitchFamily="2" charset="0"/>
                          <a:cs typeface="Ebrima" panose="02000000000000000000" pitchFamily="2" charset="0"/>
                        </a:rPr>
                        <a:t> ABEP)</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RENDA FAMILIAR MENSAL*</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56" name="Gráfico 55">
            <a:extLst>
              <a:ext uri="{FF2B5EF4-FFF2-40B4-BE49-F238E27FC236}">
                <a16:creationId xmlns:a16="http://schemas.microsoft.com/office/drawing/2014/main" xmlns="" id="{E34CA529-3392-F62A-6FD5-174361263291}"/>
              </a:ext>
            </a:extLst>
          </p:cNvPr>
          <p:cNvGraphicFramePr/>
          <p:nvPr>
            <p:extLst>
              <p:ext uri="{D42A27DB-BD31-4B8C-83A1-F6EECF244321}">
                <p14:modId xmlns:p14="http://schemas.microsoft.com/office/powerpoint/2010/main" val="2061343494"/>
              </p:ext>
            </p:extLst>
          </p:nvPr>
        </p:nvGraphicFramePr>
        <p:xfrm>
          <a:off x="4139671" y="1785055"/>
          <a:ext cx="7683734" cy="22138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7" name="Gráfico 56">
            <a:extLst>
              <a:ext uri="{FF2B5EF4-FFF2-40B4-BE49-F238E27FC236}">
                <a16:creationId xmlns:a16="http://schemas.microsoft.com/office/drawing/2014/main" xmlns="" id="{ACC7D0E7-F982-4272-BC1C-271654F171A3}"/>
              </a:ext>
            </a:extLst>
          </p:cNvPr>
          <p:cNvGraphicFramePr/>
          <p:nvPr>
            <p:extLst>
              <p:ext uri="{D42A27DB-BD31-4B8C-83A1-F6EECF244321}">
                <p14:modId xmlns:p14="http://schemas.microsoft.com/office/powerpoint/2010/main" val="231125708"/>
              </p:ext>
            </p:extLst>
          </p:nvPr>
        </p:nvGraphicFramePr>
        <p:xfrm>
          <a:off x="453862" y="1711794"/>
          <a:ext cx="3709358" cy="18848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8" name="Gráfico 57">
            <a:extLst>
              <a:ext uri="{FF2B5EF4-FFF2-40B4-BE49-F238E27FC236}">
                <a16:creationId xmlns:a16="http://schemas.microsoft.com/office/drawing/2014/main" xmlns="" id="{9C0A98E8-09CD-77C1-B6D5-B249559DC614}"/>
              </a:ext>
            </a:extLst>
          </p:cNvPr>
          <p:cNvGraphicFramePr/>
          <p:nvPr>
            <p:extLst>
              <p:ext uri="{D42A27DB-BD31-4B8C-83A1-F6EECF244321}">
                <p14:modId xmlns:p14="http://schemas.microsoft.com/office/powerpoint/2010/main" val="1458365675"/>
              </p:ext>
            </p:extLst>
          </p:nvPr>
        </p:nvGraphicFramePr>
        <p:xfrm>
          <a:off x="4140338" y="4536508"/>
          <a:ext cx="7682400" cy="22138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9" name="Gráfico 58">
            <a:extLst>
              <a:ext uri="{FF2B5EF4-FFF2-40B4-BE49-F238E27FC236}">
                <a16:creationId xmlns:a16="http://schemas.microsoft.com/office/drawing/2014/main" xmlns="" id="{0D537677-8E67-EF6B-677A-8B2FD2C952D2}"/>
              </a:ext>
            </a:extLst>
          </p:cNvPr>
          <p:cNvGraphicFramePr/>
          <p:nvPr>
            <p:extLst>
              <p:ext uri="{D42A27DB-BD31-4B8C-83A1-F6EECF244321}">
                <p14:modId xmlns:p14="http://schemas.microsoft.com/office/powerpoint/2010/main" val="3407957076"/>
              </p:ext>
            </p:extLst>
          </p:nvPr>
        </p:nvGraphicFramePr>
        <p:xfrm>
          <a:off x="453862" y="4447339"/>
          <a:ext cx="3709358" cy="1884872"/>
        </p:xfrm>
        <a:graphic>
          <a:graphicData uri="http://schemas.openxmlformats.org/drawingml/2006/chart">
            <c:chart xmlns:c="http://schemas.openxmlformats.org/drawingml/2006/chart" xmlns:r="http://schemas.openxmlformats.org/officeDocument/2006/relationships" r:id="rId5"/>
          </a:graphicData>
        </a:graphic>
      </p:graphicFrame>
      <p:sp>
        <p:nvSpPr>
          <p:cNvPr id="60" name="Retângulo 59">
            <a:extLst>
              <a:ext uri="{FF2B5EF4-FFF2-40B4-BE49-F238E27FC236}">
                <a16:creationId xmlns:a16="http://schemas.microsoft.com/office/drawing/2014/main" xmlns="" id="{CC56853D-6030-3A85-0281-85A3C5CE7BA5}"/>
              </a:ext>
            </a:extLst>
          </p:cNvPr>
          <p:cNvSpPr/>
          <p:nvPr/>
        </p:nvSpPr>
        <p:spPr>
          <a:xfrm>
            <a:off x="4291010" y="1984351"/>
            <a:ext cx="2893741" cy="246221"/>
          </a:xfrm>
          <a:prstGeom prst="rect">
            <a:avLst/>
          </a:prstGeom>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1" i="0" u="none" strike="noStrike" kern="1200" cap="none" spc="100" normalizeH="0" baseline="0" noProof="0" dirty="0">
                <a:ln>
                  <a:noFill/>
                </a:ln>
                <a:solidFill>
                  <a:prstClr val="white"/>
                </a:solidFill>
                <a:effectLst/>
                <a:highlight>
                  <a:srgbClr val="0070C0"/>
                </a:highlight>
                <a:uLnTx/>
                <a:uFillTx/>
                <a:latin typeface="Ebrima" panose="02000000000000000000" pitchFamily="2" charset="0"/>
                <a:ea typeface="Ebrima" panose="02000000000000000000" pitchFamily="2" charset="0"/>
                <a:cs typeface="Ebrima" panose="02000000000000000000" pitchFamily="2" charset="0"/>
              </a:rPr>
              <a:t>Média de renda de R$6.146,00 (2025)</a:t>
            </a:r>
          </a:p>
        </p:txBody>
      </p:sp>
      <p:sp>
        <p:nvSpPr>
          <p:cNvPr id="61" name="Retângulo 60">
            <a:extLst>
              <a:ext uri="{FF2B5EF4-FFF2-40B4-BE49-F238E27FC236}">
                <a16:creationId xmlns:a16="http://schemas.microsoft.com/office/drawing/2014/main" xmlns="" id="{CC56853D-6030-3A85-0281-85A3C5CE7BA5}"/>
              </a:ext>
            </a:extLst>
          </p:cNvPr>
          <p:cNvSpPr/>
          <p:nvPr/>
        </p:nvSpPr>
        <p:spPr>
          <a:xfrm>
            <a:off x="4291009" y="4560553"/>
            <a:ext cx="2893741" cy="246221"/>
          </a:xfrm>
          <a:prstGeom prst="rect">
            <a:avLst/>
          </a:prstGeom>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1" i="0" u="none" strike="noStrike" kern="1200" cap="none" spc="100" normalizeH="0" baseline="0" noProof="0" dirty="0">
                <a:ln>
                  <a:noFill/>
                </a:ln>
                <a:solidFill>
                  <a:prstClr val="white"/>
                </a:solidFill>
                <a:effectLst/>
                <a:highlight>
                  <a:srgbClr val="0070C0"/>
                </a:highlight>
                <a:uLnTx/>
                <a:uFillTx/>
                <a:latin typeface="Ebrima" panose="02000000000000000000" pitchFamily="2" charset="0"/>
                <a:ea typeface="Ebrima" panose="02000000000000000000" pitchFamily="2" charset="0"/>
                <a:cs typeface="Ebrima" panose="02000000000000000000" pitchFamily="2" charset="0"/>
              </a:rPr>
              <a:t>Média de renda de R$3.735,00 (2025)</a:t>
            </a:r>
          </a:p>
        </p:txBody>
      </p:sp>
      <p:sp>
        <p:nvSpPr>
          <p:cNvPr id="63" name="Retângulo 62"/>
          <p:cNvSpPr/>
          <p:nvPr/>
        </p:nvSpPr>
        <p:spPr>
          <a:xfrm>
            <a:off x="755848" y="-3791"/>
            <a:ext cx="11147603"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3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PERFIS DO ESTUDO								RAIO-X DO INVESTIDOR 2024</a:t>
            </a:r>
          </a:p>
        </p:txBody>
      </p:sp>
      <p:sp>
        <p:nvSpPr>
          <p:cNvPr id="65" name="Retângulo 64"/>
          <p:cNvSpPr/>
          <p:nvPr/>
        </p:nvSpPr>
        <p:spPr>
          <a:xfrm>
            <a:off x="5926329" y="1692327"/>
            <a:ext cx="4110421" cy="2308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900" b="0"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 Com base no salário mínimo nacional – R$1.518,00 (2025)</a:t>
            </a:r>
            <a:endParaRPr kumimoji="0" lang="pt-BR" sz="9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66" name="Retângulo 65"/>
          <p:cNvSpPr/>
          <p:nvPr/>
        </p:nvSpPr>
        <p:spPr>
          <a:xfrm>
            <a:off x="5963998" y="4355512"/>
            <a:ext cx="4035080" cy="230832"/>
          </a:xfrm>
          <a:prstGeom prst="rect">
            <a:avLst/>
          </a:prstGeom>
        </p:spPr>
        <p:txBody>
          <a:bodyPr wrap="none">
            <a:spAutoFit/>
          </a:bodyPr>
          <a:lstStyle/>
          <a:p>
            <a:pPr lvl="0" algn="ctr">
              <a:defRPr/>
            </a:pPr>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 Com base no salário mínimo nacional – R$1.518,00 (2025)</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7" name="Retângulo: Cantos Arredondados 6">
            <a:extLst>
              <a:ext uri="{FF2B5EF4-FFF2-40B4-BE49-F238E27FC236}">
                <a16:creationId xmlns:a16="http://schemas.microsoft.com/office/drawing/2014/main" xmlns="" id="{57C6F31D-2E58-CA75-E679-182B9B56EC33}"/>
              </a:ext>
            </a:extLst>
          </p:cNvPr>
          <p:cNvSpPr/>
          <p:nvPr/>
        </p:nvSpPr>
        <p:spPr>
          <a:xfrm>
            <a:off x="271223" y="1051465"/>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Retângulo: Cantos Arredondados 6">
            <a:extLst>
              <a:ext uri="{FF2B5EF4-FFF2-40B4-BE49-F238E27FC236}">
                <a16:creationId xmlns:a16="http://schemas.microsoft.com/office/drawing/2014/main" xmlns="" id="{57C6F31D-2E58-CA75-E679-182B9B56EC33}"/>
              </a:ext>
            </a:extLst>
          </p:cNvPr>
          <p:cNvSpPr/>
          <p:nvPr/>
        </p:nvSpPr>
        <p:spPr>
          <a:xfrm>
            <a:off x="271223" y="3787650"/>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Retângulo 63"/>
          <p:cNvSpPr/>
          <p:nvPr/>
        </p:nvSpPr>
        <p:spPr>
          <a:xfrm>
            <a:off x="2096074" y="1157021"/>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69" name="Retângulo 68"/>
          <p:cNvSpPr/>
          <p:nvPr/>
        </p:nvSpPr>
        <p:spPr>
          <a:xfrm>
            <a:off x="2350367" y="3895750"/>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23" name="Retângulo: Cantos Arredondados 881">
            <a:extLst>
              <a:ext uri="{FF2B5EF4-FFF2-40B4-BE49-F238E27FC236}">
                <a16:creationId xmlns:a16="http://schemas.microsoft.com/office/drawing/2014/main" xmlns="" id="{E7761E5C-ADE1-80BB-2B4A-EC42BE58308B}"/>
              </a:ext>
            </a:extLst>
          </p:cNvPr>
          <p:cNvSpPr/>
          <p:nvPr/>
        </p:nvSpPr>
        <p:spPr>
          <a:xfrm>
            <a:off x="301251" y="1158075"/>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4" name="Retângulo: Cantos Arredondados 881">
            <a:extLst>
              <a:ext uri="{FF2B5EF4-FFF2-40B4-BE49-F238E27FC236}">
                <a16:creationId xmlns:a16="http://schemas.microsoft.com/office/drawing/2014/main" xmlns="" id="{E7761E5C-ADE1-80BB-2B4A-EC42BE58308B}"/>
              </a:ext>
            </a:extLst>
          </p:cNvPr>
          <p:cNvSpPr/>
          <p:nvPr/>
        </p:nvSpPr>
        <p:spPr>
          <a:xfrm>
            <a:off x="301251" y="3906822"/>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5227724" y="235353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10025973" y="2825305"/>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5250729" y="477067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6433704" y="5413839"/>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3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2" name="Arredondar Retângulo em um Canto Diagonal 31"/>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Tree>
    <p:extLst>
      <p:ext uri="{BB962C8B-B14F-4D97-AF65-F5344CB8AC3E}">
        <p14:creationId xmlns:p14="http://schemas.microsoft.com/office/powerpoint/2010/main" val="4142036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9" name="Gráfico 38">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162155821"/>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7FB7D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81DFE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(N=589) </a:t>
            </a:r>
            <a:r>
              <a:rPr lang="pt-BR" sz="900" dirty="0">
                <a:solidFill>
                  <a:srgbClr val="C8E7A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(N=652) </a:t>
            </a:r>
            <a:r>
              <a:rPr lang="pt-BR" sz="900" dirty="0">
                <a:solidFill>
                  <a:srgbClr val="FCD78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(N=677) </a:t>
            </a:r>
            <a:r>
              <a:rPr lang="pt-BR" sz="900" dirty="0">
                <a:solidFill>
                  <a:srgbClr val="BFBFB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(N=253)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 que você espera realizar com o dinheiro das suas aplicações?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9209396"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solidFill>
                  <a:prstClr val="black"/>
                </a:solidFill>
                <a:latin typeface="Segoe UI Light" pitchFamily="34" charset="0"/>
                <a:ea typeface="Ebrima" panose="02000000000000000000" pitchFamily="2" charset="0"/>
                <a:cs typeface="Segoe UI Light" pitchFamily="34" charset="0"/>
              </a:rPr>
              <a:t>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Citações até 5% | Erro: ±2p.p. (Investidores),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±4p.p. (Investidores - Ger. Z, Mill. e Ger. X) e ±6p.p. (Investidores -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43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DESTINO QUE DARÁ PARA O RETORNO DAS APLICAÇÕES</a:t>
            </a:r>
          </a:p>
        </p:txBody>
      </p:sp>
      <p:sp>
        <p:nvSpPr>
          <p:cNvPr id="14" name="CaixaDeTexto 13">
            <a:extLst>
              <a:ext uri="{FF2B5EF4-FFF2-40B4-BE49-F238E27FC236}">
                <a16:creationId xmlns:a16="http://schemas.microsoft.com/office/drawing/2014/main" xmlns="" id="{FC8CA9B4-5975-33A9-A3A7-6C6600C51768}"/>
              </a:ext>
            </a:extLst>
          </p:cNvPr>
          <p:cNvSpPr txBox="1"/>
          <p:nvPr/>
        </p:nvSpPr>
        <p:spPr>
          <a:xfrm>
            <a:off x="2901318" y="320133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1498060" y="372738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3DC347D2-1A0A-E134-2EEF-0F8648C3680A}"/>
              </a:ext>
            </a:extLst>
          </p:cNvPr>
          <p:cNvSpPr txBox="1"/>
          <p:nvPr/>
        </p:nvSpPr>
        <p:spPr>
          <a:xfrm>
            <a:off x="407621" y="1313860"/>
            <a:ext cx="11622454"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gerações mais jovens mantêm o sonho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casa própria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como principal objetivo para o retorno das aplicações, chegando a 37% na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entre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Millennials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 entre os primeiros, também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comprar um automóvel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aparece com destaque (14%).</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Já os mais velhos preferem a segurança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manter aplicado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(32%) ou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ainda não sabem o que fazer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(10%).</a:t>
            </a: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5017304" y="372738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8700965" y="417748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11546139" y="385758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05076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7" name="Retângulo 5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36" name="Retângulo 3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(N=4.893)</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(N=1.601)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(N=1.648)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(N=1.526)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(N=118)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Agora pensando na sua aposentadoria, você _______________?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AS FRASES - MOSTRAR CARTÃO 28) (ESTIMULADA E ÚNICA)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Sem considerar suas contribuições para o INSS</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1015989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(Não aposentados), ±1p.p. (Não aposentados – Ger. Z, Mill.), ±3p.p. (Não aposentados – Ger. X) e ±4p.p. (Não aposentados – </a:t>
            </a:r>
            <a:r>
              <a:rPr lang="pt-BR" sz="1000" dirty="0" err="1">
                <a:solidFill>
                  <a:prstClr val="black"/>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26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RESERVA PARA APOSENTADORIA</a:t>
            </a:r>
          </a:p>
        </p:txBody>
      </p:sp>
      <p:graphicFrame>
        <p:nvGraphicFramePr>
          <p:cNvPr id="33" name="Gráfico 32">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843142374"/>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22" name="CaixaDeTexto 21">
            <a:extLst>
              <a:ext uri="{FF2B5EF4-FFF2-40B4-BE49-F238E27FC236}">
                <a16:creationId xmlns:a16="http://schemas.microsoft.com/office/drawing/2014/main" xmlns="" id="{FC8CA9B4-5975-33A9-A3A7-6C6600C51768}"/>
              </a:ext>
            </a:extLst>
          </p:cNvPr>
          <p:cNvSpPr txBox="1"/>
          <p:nvPr/>
        </p:nvSpPr>
        <p:spPr>
          <a:xfrm>
            <a:off x="5417106" y="352333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B6459A58-CA68-D1D0-B2D6-E6E3FCC406FE}"/>
              </a:ext>
            </a:extLst>
          </p:cNvPr>
          <p:cNvSpPr txBox="1"/>
          <p:nvPr/>
        </p:nvSpPr>
        <p:spPr>
          <a:xfrm>
            <a:off x="1207223" y="2557831"/>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42,5 milhões</a:t>
            </a:r>
            <a:r>
              <a:rPr lang="pt-BR" sz="800" i="1" spc="100" dirty="0">
                <a:solidFill>
                  <a:prstClr val="black"/>
                </a:solidFill>
                <a:latin typeface="Calibri Light"/>
                <a:ea typeface="ＭＳ Ｐゴシック" charset="-128"/>
              </a:rPr>
              <a:t> de brasileiros.</a:t>
            </a:r>
          </a:p>
        </p:txBody>
      </p:sp>
      <p:sp>
        <p:nvSpPr>
          <p:cNvPr id="28" name="CaixaDeTexto 27">
            <a:extLst>
              <a:ext uri="{FF2B5EF4-FFF2-40B4-BE49-F238E27FC236}">
                <a16:creationId xmlns:a16="http://schemas.microsoft.com/office/drawing/2014/main" xmlns="" id="{3DC347D2-1A0A-E134-2EEF-0F8648C3680A}"/>
              </a:ext>
            </a:extLst>
          </p:cNvPr>
          <p:cNvSpPr txBox="1"/>
          <p:nvPr/>
        </p:nvSpPr>
        <p:spPr>
          <a:xfrm>
            <a:off x="407621" y="976972"/>
            <a:ext cx="11622454" cy="332399"/>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Menos de dois em cada dez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aposentados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começaram uma poupança, mas dois terços dos entrevistados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pretendem começar.</a:t>
            </a:r>
          </a:p>
        </p:txBody>
      </p:sp>
      <p:sp>
        <p:nvSpPr>
          <p:cNvPr id="38" name="CaixaDeTexto 37">
            <a:extLst>
              <a:ext uri="{FF2B5EF4-FFF2-40B4-BE49-F238E27FC236}">
                <a16:creationId xmlns:a16="http://schemas.microsoft.com/office/drawing/2014/main" xmlns="" id="{A1AB5765-5749-4A59-AF91-99BD0F1CB1C1}"/>
              </a:ext>
            </a:extLst>
          </p:cNvPr>
          <p:cNvSpPr txBox="1"/>
          <p:nvPr/>
        </p:nvSpPr>
        <p:spPr>
          <a:xfrm>
            <a:off x="2029836" y="2145689"/>
            <a:ext cx="1724018"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GERAÇÃO Z NÃO É APOSENTADA</a:t>
            </a:r>
          </a:p>
        </p:txBody>
      </p:sp>
      <p:sp>
        <p:nvSpPr>
          <p:cNvPr id="39" name="CaixaDeTexto 38">
            <a:extLst>
              <a:ext uri="{FF2B5EF4-FFF2-40B4-BE49-F238E27FC236}">
                <a16:creationId xmlns:a16="http://schemas.microsoft.com/office/drawing/2014/main" xmlns="" id="{710ADFBD-13C7-8CB6-5D0B-F2E14317D84D}"/>
              </a:ext>
            </a:extLst>
          </p:cNvPr>
          <p:cNvSpPr txBox="1"/>
          <p:nvPr/>
        </p:nvSpPr>
        <p:spPr>
          <a:xfrm>
            <a:off x="805924" y="1874923"/>
            <a:ext cx="1356462" cy="769441"/>
          </a:xfrm>
          <a:prstGeom prst="rect">
            <a:avLst/>
          </a:prstGeom>
          <a:noFill/>
        </p:spPr>
        <p:txBody>
          <a:bodyPr wrap="none">
            <a:spAutoFit/>
          </a:bodyPr>
          <a:lstStyle/>
          <a:p>
            <a:pPr algn="r"/>
            <a:r>
              <a:rPr lang="pt-BR" sz="4400" b="1" dirty="0">
                <a:solidFill>
                  <a:srgbClr val="03BFD7"/>
                </a:solidFill>
                <a:latin typeface="Ebrima" panose="02000000000000000000" pitchFamily="2" charset="0"/>
                <a:ea typeface="Ebrima" panose="02000000000000000000" pitchFamily="2" charset="0"/>
                <a:cs typeface="Ebrima" panose="02000000000000000000" pitchFamily="2" charset="0"/>
              </a:rPr>
              <a:t>100</a:t>
            </a:r>
            <a:r>
              <a:rPr lang="pt-BR" b="1" dirty="0">
                <a:solidFill>
                  <a:srgbClr val="03BFD7"/>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03BFD7"/>
              </a:solidFill>
            </a:endParaRPr>
          </a:p>
        </p:txBody>
      </p:sp>
      <p:sp>
        <p:nvSpPr>
          <p:cNvPr id="53" name="CaixaDeTexto 52">
            <a:extLst>
              <a:ext uri="{FF2B5EF4-FFF2-40B4-BE49-F238E27FC236}">
                <a16:creationId xmlns:a16="http://schemas.microsoft.com/office/drawing/2014/main" xmlns="" id="{B6459A58-CA68-D1D0-B2D6-E6E3FCC406FE}"/>
              </a:ext>
            </a:extLst>
          </p:cNvPr>
          <p:cNvSpPr txBox="1"/>
          <p:nvPr/>
        </p:nvSpPr>
        <p:spPr>
          <a:xfrm>
            <a:off x="3803927" y="2555837"/>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46,5 milhões</a:t>
            </a:r>
            <a:r>
              <a:rPr lang="pt-BR" sz="800" i="1" spc="100" dirty="0">
                <a:solidFill>
                  <a:prstClr val="black"/>
                </a:solidFill>
                <a:latin typeface="Calibri Light"/>
                <a:ea typeface="ＭＳ Ｐゴシック" charset="-128"/>
              </a:rPr>
              <a:t> de brasileiros.</a:t>
            </a:r>
          </a:p>
        </p:txBody>
      </p:sp>
      <p:sp>
        <p:nvSpPr>
          <p:cNvPr id="58" name="CaixaDeTexto 57">
            <a:extLst>
              <a:ext uri="{FF2B5EF4-FFF2-40B4-BE49-F238E27FC236}">
                <a16:creationId xmlns:a16="http://schemas.microsoft.com/office/drawing/2014/main" xmlns="" id="{A1AB5765-5749-4A59-AF91-99BD0F1CB1C1}"/>
              </a:ext>
            </a:extLst>
          </p:cNvPr>
          <p:cNvSpPr txBox="1"/>
          <p:nvPr/>
        </p:nvSpPr>
        <p:spPr>
          <a:xfrm>
            <a:off x="4626539" y="2143695"/>
            <a:ext cx="1774091"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MILLENIALS NÃO SÃO APOSENTADOS</a:t>
            </a:r>
          </a:p>
        </p:txBody>
      </p:sp>
      <p:sp>
        <p:nvSpPr>
          <p:cNvPr id="59" name="CaixaDeTexto 58">
            <a:extLst>
              <a:ext uri="{FF2B5EF4-FFF2-40B4-BE49-F238E27FC236}">
                <a16:creationId xmlns:a16="http://schemas.microsoft.com/office/drawing/2014/main" xmlns="" id="{710ADFBD-13C7-8CB6-5D0B-F2E14317D84D}"/>
              </a:ext>
            </a:extLst>
          </p:cNvPr>
          <p:cNvSpPr txBox="1"/>
          <p:nvPr/>
        </p:nvSpPr>
        <p:spPr>
          <a:xfrm>
            <a:off x="3726435" y="1872929"/>
            <a:ext cx="1032655" cy="769441"/>
          </a:xfrm>
          <a:prstGeom prst="rect">
            <a:avLst/>
          </a:prstGeom>
          <a:noFill/>
        </p:spPr>
        <p:txBody>
          <a:bodyPr wrap="none">
            <a:spAutoFit/>
          </a:bodyPr>
          <a:lstStyle/>
          <a:p>
            <a:pPr algn="r"/>
            <a:r>
              <a:rPr lang="pt-BR" sz="4400" b="1" dirty="0">
                <a:solidFill>
                  <a:srgbClr val="87BC25"/>
                </a:solidFill>
                <a:latin typeface="Ebrima" panose="02000000000000000000" pitchFamily="2" charset="0"/>
                <a:ea typeface="Ebrima" panose="02000000000000000000" pitchFamily="2" charset="0"/>
                <a:cs typeface="Ebrima" panose="02000000000000000000" pitchFamily="2" charset="0"/>
              </a:rPr>
              <a:t>99</a:t>
            </a:r>
            <a:r>
              <a:rPr lang="pt-BR" b="1" dirty="0">
                <a:solidFill>
                  <a:srgbClr val="87BC25"/>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87BC25"/>
              </a:solidFill>
            </a:endParaRPr>
          </a:p>
        </p:txBody>
      </p:sp>
      <p:sp>
        <p:nvSpPr>
          <p:cNvPr id="60" name="CaixaDeTexto 59">
            <a:extLst>
              <a:ext uri="{FF2B5EF4-FFF2-40B4-BE49-F238E27FC236}">
                <a16:creationId xmlns:a16="http://schemas.microsoft.com/office/drawing/2014/main" xmlns="" id="{B6459A58-CA68-D1D0-B2D6-E6E3FCC406FE}"/>
              </a:ext>
            </a:extLst>
          </p:cNvPr>
          <p:cNvSpPr txBox="1"/>
          <p:nvPr/>
        </p:nvSpPr>
        <p:spPr>
          <a:xfrm>
            <a:off x="6371303" y="2554850"/>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47,7 milhões</a:t>
            </a:r>
            <a:r>
              <a:rPr lang="pt-BR" sz="800" i="1" spc="100" dirty="0">
                <a:solidFill>
                  <a:prstClr val="black"/>
                </a:solidFill>
                <a:latin typeface="Calibri Light"/>
                <a:ea typeface="ＭＳ Ｐゴシック" charset="-128"/>
              </a:rPr>
              <a:t> de brasileiros.</a:t>
            </a:r>
          </a:p>
        </p:txBody>
      </p:sp>
      <p:sp>
        <p:nvSpPr>
          <p:cNvPr id="61" name="CaixaDeTexto 60">
            <a:extLst>
              <a:ext uri="{FF2B5EF4-FFF2-40B4-BE49-F238E27FC236}">
                <a16:creationId xmlns:a16="http://schemas.microsoft.com/office/drawing/2014/main" xmlns="" id="{A1AB5765-5749-4A59-AF91-99BD0F1CB1C1}"/>
              </a:ext>
            </a:extLst>
          </p:cNvPr>
          <p:cNvSpPr txBox="1"/>
          <p:nvPr/>
        </p:nvSpPr>
        <p:spPr>
          <a:xfrm>
            <a:off x="7193916" y="2142708"/>
            <a:ext cx="1724018"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GERAÇÃO X NÃO É APOSENTADA</a:t>
            </a:r>
          </a:p>
        </p:txBody>
      </p:sp>
      <p:sp>
        <p:nvSpPr>
          <p:cNvPr id="62" name="CaixaDeTexto 61">
            <a:extLst>
              <a:ext uri="{FF2B5EF4-FFF2-40B4-BE49-F238E27FC236}">
                <a16:creationId xmlns:a16="http://schemas.microsoft.com/office/drawing/2014/main" xmlns="" id="{710ADFBD-13C7-8CB6-5D0B-F2E14317D84D}"/>
              </a:ext>
            </a:extLst>
          </p:cNvPr>
          <p:cNvSpPr txBox="1"/>
          <p:nvPr/>
        </p:nvSpPr>
        <p:spPr>
          <a:xfrm>
            <a:off x="6293811" y="1871942"/>
            <a:ext cx="1032655" cy="769441"/>
          </a:xfrm>
          <a:prstGeom prst="rect">
            <a:avLst/>
          </a:prstGeom>
          <a:noFill/>
        </p:spPr>
        <p:txBody>
          <a:bodyPr wrap="none">
            <a:spAutoFit/>
          </a:bodyPr>
          <a:lstStyle/>
          <a:p>
            <a:pPr algn="r"/>
            <a:r>
              <a:rPr lang="pt-BR" sz="4400" b="1" dirty="0">
                <a:solidFill>
                  <a:srgbClr val="F9B002"/>
                </a:solidFill>
                <a:latin typeface="Ebrima" panose="02000000000000000000" pitchFamily="2" charset="0"/>
                <a:ea typeface="Ebrima" panose="02000000000000000000" pitchFamily="2" charset="0"/>
                <a:cs typeface="Ebrima" panose="02000000000000000000" pitchFamily="2" charset="0"/>
              </a:rPr>
              <a:t>87</a:t>
            </a:r>
            <a:r>
              <a:rPr lang="pt-BR" b="1" dirty="0">
                <a:solidFill>
                  <a:srgbClr val="F9B002"/>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F9B002"/>
              </a:solidFill>
            </a:endParaRPr>
          </a:p>
        </p:txBody>
      </p:sp>
      <p:sp>
        <p:nvSpPr>
          <p:cNvPr id="63" name="CaixaDeTexto 62">
            <a:extLst>
              <a:ext uri="{FF2B5EF4-FFF2-40B4-BE49-F238E27FC236}">
                <a16:creationId xmlns:a16="http://schemas.microsoft.com/office/drawing/2014/main" xmlns="" id="{B6459A58-CA68-D1D0-B2D6-E6E3FCC406FE}"/>
              </a:ext>
            </a:extLst>
          </p:cNvPr>
          <p:cNvSpPr txBox="1"/>
          <p:nvPr/>
        </p:nvSpPr>
        <p:spPr>
          <a:xfrm>
            <a:off x="9280257" y="2554850"/>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6,8 milhões</a:t>
            </a:r>
            <a:r>
              <a:rPr lang="pt-BR" sz="800" i="1" spc="100" dirty="0">
                <a:solidFill>
                  <a:prstClr val="black"/>
                </a:solidFill>
                <a:latin typeface="Calibri Light"/>
                <a:ea typeface="ＭＳ Ｐゴシック" charset="-128"/>
              </a:rPr>
              <a:t> de brasileiros.</a:t>
            </a:r>
          </a:p>
        </p:txBody>
      </p:sp>
      <p:sp>
        <p:nvSpPr>
          <p:cNvPr id="64" name="CaixaDeTexto 63">
            <a:extLst>
              <a:ext uri="{FF2B5EF4-FFF2-40B4-BE49-F238E27FC236}">
                <a16:creationId xmlns:a16="http://schemas.microsoft.com/office/drawing/2014/main" xmlns="" id="{A1AB5765-5749-4A59-AF91-99BD0F1CB1C1}"/>
              </a:ext>
            </a:extLst>
          </p:cNvPr>
          <p:cNvSpPr txBox="1"/>
          <p:nvPr/>
        </p:nvSpPr>
        <p:spPr>
          <a:xfrm>
            <a:off x="10102870" y="2142708"/>
            <a:ext cx="1724018"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BOOMERS+ NÃO SÃO APOSENTADOS</a:t>
            </a:r>
          </a:p>
        </p:txBody>
      </p:sp>
      <p:sp>
        <p:nvSpPr>
          <p:cNvPr id="65" name="CaixaDeTexto 64">
            <a:extLst>
              <a:ext uri="{FF2B5EF4-FFF2-40B4-BE49-F238E27FC236}">
                <a16:creationId xmlns:a16="http://schemas.microsoft.com/office/drawing/2014/main" xmlns="" id="{710ADFBD-13C7-8CB6-5D0B-F2E14317D84D}"/>
              </a:ext>
            </a:extLst>
          </p:cNvPr>
          <p:cNvSpPr txBox="1"/>
          <p:nvPr/>
        </p:nvSpPr>
        <p:spPr>
          <a:xfrm>
            <a:off x="9202765" y="1871942"/>
            <a:ext cx="1032655" cy="769441"/>
          </a:xfrm>
          <a:prstGeom prst="rect">
            <a:avLst/>
          </a:prstGeom>
          <a:noFill/>
        </p:spPr>
        <p:txBody>
          <a:bodyPr wrap="none">
            <a:spAutoFit/>
          </a:bodyPr>
          <a:lstStyle/>
          <a:p>
            <a:pPr algn="r"/>
            <a:r>
              <a:rPr lang="pt-BR" sz="4400" b="1" dirty="0">
                <a:solidFill>
                  <a:srgbClr val="7F7F7F"/>
                </a:solidFill>
                <a:latin typeface="Ebrima" panose="02000000000000000000" pitchFamily="2" charset="0"/>
                <a:ea typeface="Ebrima" panose="02000000000000000000" pitchFamily="2" charset="0"/>
                <a:cs typeface="Ebrima" panose="02000000000000000000" pitchFamily="2" charset="0"/>
              </a:rPr>
              <a:t>29</a:t>
            </a:r>
            <a:r>
              <a:rPr lang="pt-BR" b="1" dirty="0">
                <a:solidFill>
                  <a:srgbClr val="7F7F7F"/>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rgbClr val="7F7F7F"/>
              </a:solidFill>
            </a:endParaRPr>
          </a:p>
        </p:txBody>
      </p:sp>
      <p:sp>
        <p:nvSpPr>
          <p:cNvPr id="66" name="CaixaDeTexto 65">
            <a:extLst>
              <a:ext uri="{FF2B5EF4-FFF2-40B4-BE49-F238E27FC236}">
                <a16:creationId xmlns:a16="http://schemas.microsoft.com/office/drawing/2014/main" xmlns="" id="{FC8CA9B4-5975-33A9-A3A7-6C6600C51768}"/>
              </a:ext>
            </a:extLst>
          </p:cNvPr>
          <p:cNvSpPr txBox="1"/>
          <p:nvPr/>
        </p:nvSpPr>
        <p:spPr>
          <a:xfrm>
            <a:off x="10421055" y="372729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4276037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341670898"/>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17" name="Retângulo 16"/>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Pensando na sua vida financeira, vou ler algumas frases e gostaria que você me dissesse se concorda ou discorda de cada uma delas.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PAUSADAMENTE).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concorda ou discorda? Totalmente ou em parte?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 – ESCALA DE 5 PONTOS)</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0" y="559309"/>
            <a:ext cx="669479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por linha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99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ÍNDICE DE ESTRESSE FINANCEIRO DOS BRASILEIROS</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alto estresse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financeiro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impacta menos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entrevistados da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comparação com as demais – no entanto, quando somados com o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médio estresse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que essa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tem percentual maior do que as demais), todas as gerações ficam com patamar similar.</a:t>
            </a:r>
          </a:p>
        </p:txBody>
      </p:sp>
      <p:sp>
        <p:nvSpPr>
          <p:cNvPr id="14" name="Arredondar Retângulo em um Canto Diagonal 13"/>
          <p:cNvSpPr/>
          <p:nvPr/>
        </p:nvSpPr>
        <p:spPr>
          <a:xfrm>
            <a:off x="448674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MUDANÇA EM 2025</a:t>
            </a:r>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5416763" y="376973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2108026" y="432973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57604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383085559"/>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19" name="Retângulo 18"/>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Nos últimos seis meses, qual frase melhor descreve a comparação entre a renda total e os gastos na sua casa?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FRASE) (ESTIMULADA E ÚNICA) </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1" y="559309"/>
            <a:ext cx="6117282"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34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RELAÇÃO ENTRE GASTOS E RENDA EM CASA</a:t>
            </a:r>
          </a:p>
        </p:txBody>
      </p:sp>
      <p:sp>
        <p:nvSpPr>
          <p:cNvPr id="14" name="CaixaDeTexto 13">
            <a:extLst>
              <a:ext uri="{FF2B5EF4-FFF2-40B4-BE49-F238E27FC236}">
                <a16:creationId xmlns:a16="http://schemas.microsoft.com/office/drawing/2014/main" xmlns="" id="{4E231627-9C46-671E-5ACB-77967A5BFC03}"/>
              </a:ext>
            </a:extLst>
          </p:cNvPr>
          <p:cNvSpPr txBox="1"/>
          <p:nvPr/>
        </p:nvSpPr>
        <p:spPr>
          <a:xfrm>
            <a:off x="9318587" y="457499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3DC347D2-1A0A-E134-2EEF-0F8648C3680A}"/>
              </a:ext>
            </a:extLst>
          </p:cNvPr>
          <p:cNvSpPr txBox="1"/>
          <p:nvPr/>
        </p:nvSpPr>
        <p:spPr>
          <a:xfrm>
            <a:off x="407621" y="1313860"/>
            <a:ext cx="11622454" cy="311111"/>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há diferenças significativas entre as gerações, mas os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Millennials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tem percentual inferior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gastos menores que a renda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Tree>
    <p:extLst>
      <p:ext uri="{BB962C8B-B14F-4D97-AF65-F5344CB8AC3E}">
        <p14:creationId xmlns:p14="http://schemas.microsoft.com/office/powerpoint/2010/main" val="1825573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 name="Retângulo 23"/>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ANÁLISES EXTRAS (GERAÇÕES)							RAIO-X DO INVESTIDOR 2025</a:t>
            </a:r>
          </a:p>
        </p:txBody>
      </p:sp>
      <p:sp>
        <p:nvSpPr>
          <p:cNvPr id="27" name="Retângulo 26"/>
          <p:cNvSpPr/>
          <p:nvPr/>
        </p:nvSpPr>
        <p:spPr>
          <a:xfrm>
            <a:off x="881998" y="6458251"/>
            <a:ext cx="9759107"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a:t>
            </a:r>
            <a:r>
              <a:rPr lang="pt-BR" sz="900" dirty="0">
                <a:solidFill>
                  <a:srgbClr val="03BFD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Geração Z (N=1.605) </a:t>
            </a:r>
            <a:r>
              <a:rPr lang="pt-BR" sz="900" dirty="0">
                <a:solidFill>
                  <a:srgbClr val="87BC25"/>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Millennials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(N=1.671) </a:t>
            </a:r>
            <a:r>
              <a:rPr lang="pt-BR" sz="900" dirty="0">
                <a:solidFill>
                  <a:srgbClr val="F9B00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Geração X (N=1.823) </a:t>
            </a:r>
            <a:r>
              <a:rPr lang="pt-BR" sz="900" dirty="0">
                <a:solidFill>
                  <a:srgbClr val="7F7F7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Boomers</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(N=733)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P66.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2025, fez algum tipo de aposta online, como em jogos esportivos, bets ou cassinos online: 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(LER ATÉ A INTERROGAÇÃO - RU)</a:t>
            </a:r>
          </a:p>
        </p:txBody>
      </p:sp>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433512574"/>
              </p:ext>
            </p:extLst>
          </p:nvPr>
        </p:nvGraphicFramePr>
        <p:xfrm>
          <a:off x="1030796" y="2593671"/>
          <a:ext cx="10965600"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612931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solidFill>
                  <a:prstClr val="black"/>
                </a:solidFill>
                <a:latin typeface="Segoe UI" panose="020B0502040204020203" pitchFamily="34" charset="0"/>
                <a:ea typeface="Ebrima" panose="02000000000000000000" pitchFamily="2" charset="0"/>
                <a:cs typeface="Segoe UI" panose="020B0502040204020203" pitchFamily="34" charset="0"/>
              </a:rPr>
              <a:t>estimulada e única </a:t>
            </a:r>
            <a:r>
              <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rPr>
              <a:t>| Erro: ±1p.p. (População), </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±3p.p. (Ger. Z, Mill. e Ger. X) e ±4p.p. (</a:t>
            </a:r>
            <a:r>
              <a:rPr lang="pt-BR" sz="1000" dirty="0" err="1">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Boomers</a:t>
            </a:r>
            <a:r>
              <a:rPr lang="pt-BR" sz="1000" dirty="0">
                <a:solidFill>
                  <a:prstClr val="black">
                    <a:lumMod val="85000"/>
                    <a:lumOff val="15000"/>
                  </a:prstClr>
                </a:solidFill>
                <a:latin typeface="Segoe UI Light" panose="020B0502040204020203" pitchFamily="34" charset="0"/>
                <a:ea typeface="Ebrima" panose="02000000000000000000" pitchFamily="2" charset="0"/>
                <a:cs typeface="Segoe UI Light" panose="020B0502040204020203" pitchFamily="34" charset="0"/>
              </a:rPr>
              <a:t>)</a:t>
            </a:r>
            <a:endParaRPr lang="pt-BR" sz="1000" dirty="0">
              <a:solidFill>
                <a:prstClr val="black"/>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prstClr val="black"/>
                </a:solidFill>
                <a:latin typeface="Segoe UI" panose="020B0502040204020203" pitchFamily="34" charset="0"/>
                <a:cs typeface="Segoe UI" panose="020B0502040204020203" pitchFamily="34" charset="0"/>
              </a:rPr>
              <a:t>PERGUNTA ALTERADA EM 2025</a:t>
            </a:r>
          </a:p>
        </p:txBody>
      </p:sp>
      <p:sp>
        <p:nvSpPr>
          <p:cNvPr id="31" name="Arredondar Retângulo em um Canto Diagonal 30"/>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APOSTAS ONLINE (JOGOS ESPORTIVOS, BETS, CASSINOS)</a:t>
            </a:r>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1314687" y="435877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4798513" y="498100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B6459A58-CA68-D1D0-B2D6-E6E3FCC406FE}"/>
              </a:ext>
            </a:extLst>
          </p:cNvPr>
          <p:cNvSpPr txBox="1"/>
          <p:nvPr/>
        </p:nvSpPr>
        <p:spPr>
          <a:xfrm>
            <a:off x="1207223" y="2557831"/>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11,6 milhões</a:t>
            </a:r>
            <a:r>
              <a:rPr lang="pt-BR" sz="800" i="1" spc="100" dirty="0">
                <a:solidFill>
                  <a:prstClr val="black"/>
                </a:solidFill>
                <a:latin typeface="Calibri Light"/>
                <a:ea typeface="ＭＳ Ｐゴシック" charset="-128"/>
              </a:rPr>
              <a:t> de brasileiros.</a:t>
            </a:r>
          </a:p>
        </p:txBody>
      </p:sp>
      <p:sp>
        <p:nvSpPr>
          <p:cNvPr id="32" name="CaixaDeTexto 31">
            <a:extLst>
              <a:ext uri="{FF2B5EF4-FFF2-40B4-BE49-F238E27FC236}">
                <a16:creationId xmlns:a16="http://schemas.microsoft.com/office/drawing/2014/main" xmlns="" id="{A1AB5765-5749-4A59-AF91-99BD0F1CB1C1}"/>
              </a:ext>
            </a:extLst>
          </p:cNvPr>
          <p:cNvSpPr txBox="1"/>
          <p:nvPr/>
        </p:nvSpPr>
        <p:spPr>
          <a:xfrm>
            <a:off x="2029836" y="2145689"/>
            <a:ext cx="1338275"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GERAÇÃO Z É APOSTADORA</a:t>
            </a:r>
          </a:p>
        </p:txBody>
      </p:sp>
      <p:sp>
        <p:nvSpPr>
          <p:cNvPr id="33" name="CaixaDeTexto 32">
            <a:extLst>
              <a:ext uri="{FF2B5EF4-FFF2-40B4-BE49-F238E27FC236}">
                <a16:creationId xmlns:a16="http://schemas.microsoft.com/office/drawing/2014/main" xmlns="" id="{710ADFBD-13C7-8CB6-5D0B-F2E14317D84D}"/>
              </a:ext>
            </a:extLst>
          </p:cNvPr>
          <p:cNvSpPr txBox="1"/>
          <p:nvPr/>
        </p:nvSpPr>
        <p:spPr>
          <a:xfrm>
            <a:off x="1129731" y="1874923"/>
            <a:ext cx="1032655" cy="769441"/>
          </a:xfrm>
          <a:prstGeom prst="rect">
            <a:avLst/>
          </a:prstGeom>
          <a:noFill/>
        </p:spPr>
        <p:txBody>
          <a:bodyPr wrap="none">
            <a:spAutoFit/>
          </a:bodyPr>
          <a:lstStyle/>
          <a:p>
            <a:pPr algn="r"/>
            <a:r>
              <a:rPr lang="pt-BR" sz="4400"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27</a:t>
            </a:r>
            <a:r>
              <a:rPr lang="pt-BR"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sysClr val="windowText" lastClr="000000"/>
                </a:solidFill>
              </a:ln>
              <a:noFill/>
            </a:endParaRPr>
          </a:p>
        </p:txBody>
      </p:sp>
      <p:sp>
        <p:nvSpPr>
          <p:cNvPr id="34" name="CaixaDeTexto 33">
            <a:extLst>
              <a:ext uri="{FF2B5EF4-FFF2-40B4-BE49-F238E27FC236}">
                <a16:creationId xmlns:a16="http://schemas.microsoft.com/office/drawing/2014/main" xmlns="" id="{B6459A58-CA68-D1D0-B2D6-E6E3FCC406FE}"/>
              </a:ext>
            </a:extLst>
          </p:cNvPr>
          <p:cNvSpPr txBox="1"/>
          <p:nvPr/>
        </p:nvSpPr>
        <p:spPr>
          <a:xfrm>
            <a:off x="3803927" y="2555837"/>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10,5 milhões</a:t>
            </a:r>
            <a:r>
              <a:rPr lang="pt-BR" sz="800" i="1" spc="100" dirty="0">
                <a:solidFill>
                  <a:prstClr val="black"/>
                </a:solidFill>
                <a:latin typeface="Calibri Light"/>
                <a:ea typeface="ＭＳ Ｐゴシック" charset="-128"/>
              </a:rPr>
              <a:t> de brasileiros.</a:t>
            </a:r>
          </a:p>
        </p:txBody>
      </p:sp>
      <p:sp>
        <p:nvSpPr>
          <p:cNvPr id="35" name="CaixaDeTexto 34">
            <a:extLst>
              <a:ext uri="{FF2B5EF4-FFF2-40B4-BE49-F238E27FC236}">
                <a16:creationId xmlns:a16="http://schemas.microsoft.com/office/drawing/2014/main" xmlns="" id="{A1AB5765-5749-4A59-AF91-99BD0F1CB1C1}"/>
              </a:ext>
            </a:extLst>
          </p:cNvPr>
          <p:cNvSpPr txBox="1"/>
          <p:nvPr/>
        </p:nvSpPr>
        <p:spPr>
          <a:xfrm>
            <a:off x="4626539" y="2143695"/>
            <a:ext cx="1774091"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MILLENIALS SÃO APOSTADORES</a:t>
            </a:r>
          </a:p>
        </p:txBody>
      </p:sp>
      <p:sp>
        <p:nvSpPr>
          <p:cNvPr id="36" name="CaixaDeTexto 35">
            <a:extLst>
              <a:ext uri="{FF2B5EF4-FFF2-40B4-BE49-F238E27FC236}">
                <a16:creationId xmlns:a16="http://schemas.microsoft.com/office/drawing/2014/main" xmlns="" id="{710ADFBD-13C7-8CB6-5D0B-F2E14317D84D}"/>
              </a:ext>
            </a:extLst>
          </p:cNvPr>
          <p:cNvSpPr txBox="1"/>
          <p:nvPr/>
        </p:nvSpPr>
        <p:spPr>
          <a:xfrm>
            <a:off x="3726435" y="1872929"/>
            <a:ext cx="1032655" cy="769441"/>
          </a:xfrm>
          <a:prstGeom prst="rect">
            <a:avLst/>
          </a:prstGeom>
          <a:noFill/>
        </p:spPr>
        <p:txBody>
          <a:bodyPr wrap="none">
            <a:spAutoFit/>
          </a:bodyPr>
          <a:lstStyle/>
          <a:p>
            <a:pPr algn="r"/>
            <a:r>
              <a:rPr lang="pt-BR" sz="4400"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22</a:t>
            </a:r>
            <a:r>
              <a:rPr lang="pt-BR"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sysClr val="windowText" lastClr="000000"/>
                </a:solidFill>
              </a:ln>
              <a:noFill/>
            </a:endParaRPr>
          </a:p>
        </p:txBody>
      </p:sp>
      <p:sp>
        <p:nvSpPr>
          <p:cNvPr id="37" name="CaixaDeTexto 36">
            <a:extLst>
              <a:ext uri="{FF2B5EF4-FFF2-40B4-BE49-F238E27FC236}">
                <a16:creationId xmlns:a16="http://schemas.microsoft.com/office/drawing/2014/main" xmlns="" id="{B6459A58-CA68-D1D0-B2D6-E6E3FCC406FE}"/>
              </a:ext>
            </a:extLst>
          </p:cNvPr>
          <p:cNvSpPr txBox="1"/>
          <p:nvPr/>
        </p:nvSpPr>
        <p:spPr>
          <a:xfrm>
            <a:off x="6371303" y="2554850"/>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5,4 milhões</a:t>
            </a:r>
            <a:r>
              <a:rPr lang="pt-BR" sz="800" i="1" spc="100" dirty="0">
                <a:solidFill>
                  <a:prstClr val="black"/>
                </a:solidFill>
                <a:latin typeface="Calibri Light"/>
                <a:ea typeface="ＭＳ Ｐゴシック" charset="-128"/>
              </a:rPr>
              <a:t> de brasileiros.</a:t>
            </a:r>
          </a:p>
        </p:txBody>
      </p:sp>
      <p:sp>
        <p:nvSpPr>
          <p:cNvPr id="39" name="CaixaDeTexto 38">
            <a:extLst>
              <a:ext uri="{FF2B5EF4-FFF2-40B4-BE49-F238E27FC236}">
                <a16:creationId xmlns:a16="http://schemas.microsoft.com/office/drawing/2014/main" xmlns="" id="{A1AB5765-5749-4A59-AF91-99BD0F1CB1C1}"/>
              </a:ext>
            </a:extLst>
          </p:cNvPr>
          <p:cNvSpPr txBox="1"/>
          <p:nvPr/>
        </p:nvSpPr>
        <p:spPr>
          <a:xfrm>
            <a:off x="7193916" y="2142708"/>
            <a:ext cx="1390978"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GERAÇÃO X É APOSTADORA</a:t>
            </a:r>
          </a:p>
        </p:txBody>
      </p:sp>
      <p:sp>
        <p:nvSpPr>
          <p:cNvPr id="44" name="CaixaDeTexto 43">
            <a:extLst>
              <a:ext uri="{FF2B5EF4-FFF2-40B4-BE49-F238E27FC236}">
                <a16:creationId xmlns:a16="http://schemas.microsoft.com/office/drawing/2014/main" xmlns="" id="{710ADFBD-13C7-8CB6-5D0B-F2E14317D84D}"/>
              </a:ext>
            </a:extLst>
          </p:cNvPr>
          <p:cNvSpPr txBox="1"/>
          <p:nvPr/>
        </p:nvSpPr>
        <p:spPr>
          <a:xfrm>
            <a:off x="6293811" y="1871942"/>
            <a:ext cx="1032655" cy="769441"/>
          </a:xfrm>
          <a:prstGeom prst="rect">
            <a:avLst/>
          </a:prstGeom>
          <a:noFill/>
        </p:spPr>
        <p:txBody>
          <a:bodyPr wrap="none">
            <a:spAutoFit/>
          </a:bodyPr>
          <a:lstStyle/>
          <a:p>
            <a:pPr algn="r"/>
            <a:r>
              <a:rPr lang="pt-BR" sz="4400"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10</a:t>
            </a:r>
            <a:r>
              <a:rPr lang="pt-BR"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sysClr val="windowText" lastClr="000000"/>
                </a:solidFill>
              </a:ln>
              <a:noFill/>
            </a:endParaRPr>
          </a:p>
        </p:txBody>
      </p:sp>
      <p:sp>
        <p:nvSpPr>
          <p:cNvPr id="54" name="CaixaDeTexto 53">
            <a:extLst>
              <a:ext uri="{FF2B5EF4-FFF2-40B4-BE49-F238E27FC236}">
                <a16:creationId xmlns:a16="http://schemas.microsoft.com/office/drawing/2014/main" xmlns="" id="{B6459A58-CA68-D1D0-B2D6-E6E3FCC406FE}"/>
              </a:ext>
            </a:extLst>
          </p:cNvPr>
          <p:cNvSpPr txBox="1"/>
          <p:nvPr/>
        </p:nvSpPr>
        <p:spPr>
          <a:xfrm>
            <a:off x="9280257" y="2554850"/>
            <a:ext cx="1573034" cy="33855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800" i="1" spc="100" dirty="0">
                <a:solidFill>
                  <a:prstClr val="black"/>
                </a:solidFill>
                <a:latin typeface="Calibri Light"/>
                <a:ea typeface="ＭＳ Ｐゴシック" charset="-128"/>
              </a:rPr>
              <a:t>Aproximadamente </a:t>
            </a:r>
            <a:r>
              <a:rPr lang="pt-BR" sz="800" b="1" i="1" spc="100" dirty="0">
                <a:solidFill>
                  <a:prstClr val="black"/>
                </a:solidFill>
                <a:latin typeface="Calibri Light"/>
                <a:ea typeface="ＭＳ Ｐゴシック" charset="-128"/>
              </a:rPr>
              <a:t>863 mil</a:t>
            </a:r>
            <a:r>
              <a:rPr lang="pt-BR" sz="800" i="1" spc="100" dirty="0">
                <a:solidFill>
                  <a:prstClr val="black"/>
                </a:solidFill>
                <a:latin typeface="Calibri Light"/>
                <a:ea typeface="ＭＳ Ｐゴシック" charset="-128"/>
              </a:rPr>
              <a:t> brasileiros.</a:t>
            </a:r>
          </a:p>
        </p:txBody>
      </p:sp>
      <p:sp>
        <p:nvSpPr>
          <p:cNvPr id="55" name="CaixaDeTexto 54">
            <a:extLst>
              <a:ext uri="{FF2B5EF4-FFF2-40B4-BE49-F238E27FC236}">
                <a16:creationId xmlns:a16="http://schemas.microsoft.com/office/drawing/2014/main" xmlns="" id="{A1AB5765-5749-4A59-AF91-99BD0F1CB1C1}"/>
              </a:ext>
            </a:extLst>
          </p:cNvPr>
          <p:cNvSpPr txBox="1"/>
          <p:nvPr/>
        </p:nvSpPr>
        <p:spPr>
          <a:xfrm>
            <a:off x="10102870" y="2142708"/>
            <a:ext cx="1591825"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BOOMERS+ SÃO APOSTADORES</a:t>
            </a:r>
          </a:p>
        </p:txBody>
      </p:sp>
      <p:sp>
        <p:nvSpPr>
          <p:cNvPr id="56" name="CaixaDeTexto 55">
            <a:extLst>
              <a:ext uri="{FF2B5EF4-FFF2-40B4-BE49-F238E27FC236}">
                <a16:creationId xmlns:a16="http://schemas.microsoft.com/office/drawing/2014/main" xmlns="" id="{710ADFBD-13C7-8CB6-5D0B-F2E14317D84D}"/>
              </a:ext>
            </a:extLst>
          </p:cNvPr>
          <p:cNvSpPr txBox="1"/>
          <p:nvPr/>
        </p:nvSpPr>
        <p:spPr>
          <a:xfrm>
            <a:off x="9526572" y="1871942"/>
            <a:ext cx="708848" cy="769441"/>
          </a:xfrm>
          <a:prstGeom prst="rect">
            <a:avLst/>
          </a:prstGeom>
          <a:noFill/>
        </p:spPr>
        <p:txBody>
          <a:bodyPr wrap="none">
            <a:spAutoFit/>
          </a:bodyPr>
          <a:lstStyle/>
          <a:p>
            <a:pPr algn="r"/>
            <a:r>
              <a:rPr lang="pt-BR" sz="4400"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4</a:t>
            </a:r>
            <a:r>
              <a:rPr lang="pt-BR" b="1" dirty="0">
                <a:ln>
                  <a:solidFill>
                    <a:sysClr val="windowText" lastClr="000000"/>
                  </a:solidFill>
                </a:ln>
                <a:noFill/>
                <a:latin typeface="Ebrima" panose="02000000000000000000" pitchFamily="2" charset="0"/>
                <a:ea typeface="Ebrima" panose="02000000000000000000" pitchFamily="2" charset="0"/>
                <a:cs typeface="Ebrima" panose="02000000000000000000" pitchFamily="2" charset="0"/>
              </a:rPr>
              <a:t>%</a:t>
            </a:r>
            <a:endParaRPr lang="pt-BR" sz="3200" dirty="0">
              <a:ln>
                <a:solidFill>
                  <a:sysClr val="windowText" lastClr="000000"/>
                </a:solidFill>
              </a:ln>
              <a:noFill/>
            </a:endParaRPr>
          </a:p>
        </p:txBody>
      </p:sp>
      <p:sp>
        <p:nvSpPr>
          <p:cNvPr id="57" name="CaixaDeTexto 56">
            <a:extLst>
              <a:ext uri="{FF2B5EF4-FFF2-40B4-BE49-F238E27FC236}">
                <a16:creationId xmlns:a16="http://schemas.microsoft.com/office/drawing/2014/main" xmlns="" id="{3DC347D2-1A0A-E134-2EEF-0F8648C3680A}"/>
              </a:ext>
            </a:extLst>
          </p:cNvPr>
          <p:cNvSpPr txBox="1"/>
          <p:nvPr/>
        </p:nvSpPr>
        <p:spPr>
          <a:xfrm>
            <a:off x="407621" y="102510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Um em cada quatro entrevistados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Geração Z</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é apostador de jogos esportivos, bets ou cassinos, enquanto praticamente a totalidade dos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Boomers</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não são considerados apostadores. Entre os </a:t>
            </a:r>
            <a:r>
              <a:rPr lang="pt-BR" sz="1300"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Millennials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 percentual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apostadores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também ultrapassa 20%.</a:t>
            </a:r>
          </a:p>
        </p:txBody>
      </p:sp>
      <p:sp>
        <p:nvSpPr>
          <p:cNvPr id="58" name="CaixaDeTexto 57">
            <a:extLst>
              <a:ext uri="{FF2B5EF4-FFF2-40B4-BE49-F238E27FC236}">
                <a16:creationId xmlns:a16="http://schemas.microsoft.com/office/drawing/2014/main" xmlns="" id="{4E231627-9C46-671E-5ACB-77967A5BFC03}"/>
              </a:ext>
            </a:extLst>
          </p:cNvPr>
          <p:cNvSpPr txBox="1"/>
          <p:nvPr/>
        </p:nvSpPr>
        <p:spPr>
          <a:xfrm>
            <a:off x="3803927" y="495810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9" name="CaixaDeTexto 58">
            <a:extLst>
              <a:ext uri="{FF2B5EF4-FFF2-40B4-BE49-F238E27FC236}">
                <a16:creationId xmlns:a16="http://schemas.microsoft.com/office/drawing/2014/main" xmlns="" id="{4E231627-9C46-671E-5ACB-77967A5BFC03}"/>
              </a:ext>
            </a:extLst>
          </p:cNvPr>
          <p:cNvSpPr txBox="1"/>
          <p:nvPr/>
        </p:nvSpPr>
        <p:spPr>
          <a:xfrm>
            <a:off x="7725973" y="495810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60" name="CaixaDeTexto 59">
            <a:extLst>
              <a:ext uri="{FF2B5EF4-FFF2-40B4-BE49-F238E27FC236}">
                <a16:creationId xmlns:a16="http://schemas.microsoft.com/office/drawing/2014/main" xmlns="" id="{FC8CA9B4-5975-33A9-A3A7-6C6600C51768}"/>
              </a:ext>
            </a:extLst>
          </p:cNvPr>
          <p:cNvSpPr txBox="1"/>
          <p:nvPr/>
        </p:nvSpPr>
        <p:spPr>
          <a:xfrm>
            <a:off x="8643404" y="285911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828012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bg>
      <p:bgPr>
        <a:solidFill>
          <a:srgbClr val="D0D5DC"/>
        </a:solidFill>
        <a:effectLst/>
      </p:bgPr>
    </p:bg>
    <p:spTree>
      <p:nvGrpSpPr>
        <p:cNvPr id="1" name=""/>
        <p:cNvGrpSpPr/>
        <p:nvPr/>
      </p:nvGrpSpPr>
      <p:grpSpPr>
        <a:xfrm>
          <a:off x="0" y="0"/>
          <a:ext cx="0" cy="0"/>
          <a:chOff x="0" y="0"/>
          <a:chExt cx="0" cy="0"/>
        </a:xfrm>
      </p:grpSpPr>
      <p:sp>
        <p:nvSpPr>
          <p:cNvPr id="5" name="Retângulo 4">
            <a:extLst>
              <a:ext uri="{FF2B5EF4-FFF2-40B4-BE49-F238E27FC236}">
                <a16:creationId xmlns:a16="http://schemas.microsoft.com/office/drawing/2014/main" xmlns="" id="{BB69B550-D80B-0878-482E-7E5CA5B47485}"/>
              </a:ext>
            </a:extLst>
          </p:cNvPr>
          <p:cNvSpPr/>
          <p:nvPr/>
        </p:nvSpPr>
        <p:spPr>
          <a:xfrm>
            <a:off x="396356" y="5715000"/>
            <a:ext cx="727594" cy="7429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6" name="Imagem 5">
            <a:extLst>
              <a:ext uri="{FF2B5EF4-FFF2-40B4-BE49-F238E27FC236}">
                <a16:creationId xmlns:a16="http://schemas.microsoft.com/office/drawing/2014/main" xmlns="" id="{5F0D2953-AAAC-297C-C042-1BABF73598D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8242" y="5760489"/>
            <a:ext cx="643823" cy="651972"/>
          </a:xfrm>
          <a:prstGeom prst="rect">
            <a:avLst/>
          </a:prstGeom>
        </p:spPr>
      </p:pic>
      <p:grpSp>
        <p:nvGrpSpPr>
          <p:cNvPr id="8" name="Agrupar 7">
            <a:extLst>
              <a:ext uri="{FF2B5EF4-FFF2-40B4-BE49-F238E27FC236}">
                <a16:creationId xmlns:a16="http://schemas.microsoft.com/office/drawing/2014/main" xmlns="" id="{11696BC6-2D6D-FAB5-F975-DD082D1514D2}"/>
              </a:ext>
            </a:extLst>
          </p:cNvPr>
          <p:cNvGrpSpPr/>
          <p:nvPr/>
        </p:nvGrpSpPr>
        <p:grpSpPr>
          <a:xfrm>
            <a:off x="1285327" y="5660252"/>
            <a:ext cx="3322646" cy="742950"/>
            <a:chOff x="1285327" y="5776364"/>
            <a:chExt cx="2416862" cy="540415"/>
          </a:xfrm>
        </p:grpSpPr>
        <p:sp>
          <p:nvSpPr>
            <p:cNvPr id="9" name="Forma Livre: Forma 8">
              <a:hlinkClick r:id="rId3"/>
              <a:extLst>
                <a:ext uri="{FF2B5EF4-FFF2-40B4-BE49-F238E27FC236}">
                  <a16:creationId xmlns:a16="http://schemas.microsoft.com/office/drawing/2014/main" xmlns="" id="{4B52E43E-CC7E-3AFB-EAB4-7B5D2F667839}"/>
                </a:ext>
              </a:extLst>
            </p:cNvPr>
            <p:cNvSpPr/>
            <p:nvPr/>
          </p:nvSpPr>
          <p:spPr>
            <a:xfrm>
              <a:off x="1324177" y="5776364"/>
              <a:ext cx="2054466" cy="144592"/>
            </a:xfrm>
            <a:custGeom>
              <a:avLst/>
              <a:gdLst>
                <a:gd name="connsiteX0" fmla="*/ 4543532 w 5008429"/>
                <a:gd name="connsiteY0" fmla="*/ 296288 h 352491"/>
                <a:gd name="connsiteX1" fmla="*/ 4556350 w 5008429"/>
                <a:gd name="connsiteY1" fmla="*/ 304669 h 352491"/>
                <a:gd name="connsiteX2" fmla="*/ 4559308 w 5008429"/>
                <a:gd name="connsiteY2" fmla="*/ 321677 h 352491"/>
                <a:gd name="connsiteX3" fmla="*/ 4544518 w 5008429"/>
                <a:gd name="connsiteY3" fmla="*/ 348792 h 352491"/>
                <a:gd name="connsiteX4" fmla="*/ 4534165 w 5008429"/>
                <a:gd name="connsiteY4" fmla="*/ 341644 h 352491"/>
                <a:gd name="connsiteX5" fmla="*/ 4529975 w 5008429"/>
                <a:gd name="connsiteY5" fmla="*/ 323156 h 352491"/>
                <a:gd name="connsiteX6" fmla="*/ 4534412 w 5008429"/>
                <a:gd name="connsiteY6" fmla="*/ 302697 h 352491"/>
                <a:gd name="connsiteX7" fmla="*/ 4543532 w 5008429"/>
                <a:gd name="connsiteY7" fmla="*/ 296288 h 352491"/>
                <a:gd name="connsiteX8" fmla="*/ 3591032 w 5008429"/>
                <a:gd name="connsiteY8" fmla="*/ 296288 h 352491"/>
                <a:gd name="connsiteX9" fmla="*/ 3603850 w 5008429"/>
                <a:gd name="connsiteY9" fmla="*/ 304669 h 352491"/>
                <a:gd name="connsiteX10" fmla="*/ 3606808 w 5008429"/>
                <a:gd name="connsiteY10" fmla="*/ 321677 h 352491"/>
                <a:gd name="connsiteX11" fmla="*/ 3592018 w 5008429"/>
                <a:gd name="connsiteY11" fmla="*/ 348792 h 352491"/>
                <a:gd name="connsiteX12" fmla="*/ 3581665 w 5008429"/>
                <a:gd name="connsiteY12" fmla="*/ 341644 h 352491"/>
                <a:gd name="connsiteX13" fmla="*/ 3577475 w 5008429"/>
                <a:gd name="connsiteY13" fmla="*/ 323156 h 352491"/>
                <a:gd name="connsiteX14" fmla="*/ 3581912 w 5008429"/>
                <a:gd name="connsiteY14" fmla="*/ 302697 h 352491"/>
                <a:gd name="connsiteX15" fmla="*/ 3591032 w 5008429"/>
                <a:gd name="connsiteY15" fmla="*/ 296288 h 352491"/>
                <a:gd name="connsiteX16" fmla="*/ 2886182 w 5008429"/>
                <a:gd name="connsiteY16" fmla="*/ 296288 h 352491"/>
                <a:gd name="connsiteX17" fmla="*/ 2899000 w 5008429"/>
                <a:gd name="connsiteY17" fmla="*/ 304669 h 352491"/>
                <a:gd name="connsiteX18" fmla="*/ 2901958 w 5008429"/>
                <a:gd name="connsiteY18" fmla="*/ 321677 h 352491"/>
                <a:gd name="connsiteX19" fmla="*/ 2887168 w 5008429"/>
                <a:gd name="connsiteY19" fmla="*/ 348792 h 352491"/>
                <a:gd name="connsiteX20" fmla="*/ 2876815 w 5008429"/>
                <a:gd name="connsiteY20" fmla="*/ 341644 h 352491"/>
                <a:gd name="connsiteX21" fmla="*/ 2872625 w 5008429"/>
                <a:gd name="connsiteY21" fmla="*/ 323156 h 352491"/>
                <a:gd name="connsiteX22" fmla="*/ 2877062 w 5008429"/>
                <a:gd name="connsiteY22" fmla="*/ 302697 h 352491"/>
                <a:gd name="connsiteX23" fmla="*/ 2886182 w 5008429"/>
                <a:gd name="connsiteY23" fmla="*/ 296288 h 352491"/>
                <a:gd name="connsiteX24" fmla="*/ 1828907 w 5008429"/>
                <a:gd name="connsiteY24" fmla="*/ 296288 h 352491"/>
                <a:gd name="connsiteX25" fmla="*/ 1841725 w 5008429"/>
                <a:gd name="connsiteY25" fmla="*/ 304669 h 352491"/>
                <a:gd name="connsiteX26" fmla="*/ 1844683 w 5008429"/>
                <a:gd name="connsiteY26" fmla="*/ 321677 h 352491"/>
                <a:gd name="connsiteX27" fmla="*/ 1829893 w 5008429"/>
                <a:gd name="connsiteY27" fmla="*/ 348792 h 352491"/>
                <a:gd name="connsiteX28" fmla="*/ 1819540 w 5008429"/>
                <a:gd name="connsiteY28" fmla="*/ 341644 h 352491"/>
                <a:gd name="connsiteX29" fmla="*/ 1815350 w 5008429"/>
                <a:gd name="connsiteY29" fmla="*/ 323156 h 352491"/>
                <a:gd name="connsiteX30" fmla="*/ 1819787 w 5008429"/>
                <a:gd name="connsiteY30" fmla="*/ 302697 h 352491"/>
                <a:gd name="connsiteX31" fmla="*/ 1828907 w 5008429"/>
                <a:gd name="connsiteY31" fmla="*/ 296288 h 352491"/>
                <a:gd name="connsiteX32" fmla="*/ 2775654 w 5008429"/>
                <a:gd name="connsiteY32" fmla="*/ 219135 h 352491"/>
                <a:gd name="connsiteX33" fmla="*/ 2704909 w 5008429"/>
                <a:gd name="connsiteY33" fmla="*/ 229118 h 352491"/>
                <a:gd name="connsiteX34" fmla="*/ 2660293 w 5008429"/>
                <a:gd name="connsiteY34" fmla="*/ 247359 h 352491"/>
                <a:gd name="connsiteX35" fmla="*/ 2642053 w 5008429"/>
                <a:gd name="connsiteY35" fmla="*/ 282238 h 352491"/>
                <a:gd name="connsiteX36" fmla="*/ 2658938 w 5008429"/>
                <a:gd name="connsiteY36" fmla="*/ 317487 h 352491"/>
                <a:gd name="connsiteX37" fmla="*/ 2701458 w 5008429"/>
                <a:gd name="connsiteY37" fmla="*/ 332770 h 352491"/>
                <a:gd name="connsiteX38" fmla="*/ 2739049 w 5008429"/>
                <a:gd name="connsiteY38" fmla="*/ 321801 h 352491"/>
                <a:gd name="connsiteX39" fmla="*/ 2765794 w 5008429"/>
                <a:gd name="connsiteY39" fmla="*/ 290619 h 352491"/>
                <a:gd name="connsiteX40" fmla="*/ 2775654 w 5008429"/>
                <a:gd name="connsiteY40" fmla="*/ 244277 h 352491"/>
                <a:gd name="connsiteX41" fmla="*/ 1718379 w 5008429"/>
                <a:gd name="connsiteY41" fmla="*/ 219135 h 352491"/>
                <a:gd name="connsiteX42" fmla="*/ 1647634 w 5008429"/>
                <a:gd name="connsiteY42" fmla="*/ 229118 h 352491"/>
                <a:gd name="connsiteX43" fmla="*/ 1603018 w 5008429"/>
                <a:gd name="connsiteY43" fmla="*/ 247359 h 352491"/>
                <a:gd name="connsiteX44" fmla="*/ 1584778 w 5008429"/>
                <a:gd name="connsiteY44" fmla="*/ 282238 h 352491"/>
                <a:gd name="connsiteX45" fmla="*/ 1601663 w 5008429"/>
                <a:gd name="connsiteY45" fmla="*/ 317487 h 352491"/>
                <a:gd name="connsiteX46" fmla="*/ 1644183 w 5008429"/>
                <a:gd name="connsiteY46" fmla="*/ 332770 h 352491"/>
                <a:gd name="connsiteX47" fmla="*/ 1681774 w 5008429"/>
                <a:gd name="connsiteY47" fmla="*/ 321801 h 352491"/>
                <a:gd name="connsiteX48" fmla="*/ 1708519 w 5008429"/>
                <a:gd name="connsiteY48" fmla="*/ 290619 h 352491"/>
                <a:gd name="connsiteX49" fmla="*/ 1718379 w 5008429"/>
                <a:gd name="connsiteY49" fmla="*/ 244277 h 352491"/>
                <a:gd name="connsiteX50" fmla="*/ 775404 w 5008429"/>
                <a:gd name="connsiteY50" fmla="*/ 219135 h 352491"/>
                <a:gd name="connsiteX51" fmla="*/ 704659 w 5008429"/>
                <a:gd name="connsiteY51" fmla="*/ 229118 h 352491"/>
                <a:gd name="connsiteX52" fmla="*/ 660043 w 5008429"/>
                <a:gd name="connsiteY52" fmla="*/ 247359 h 352491"/>
                <a:gd name="connsiteX53" fmla="*/ 641803 w 5008429"/>
                <a:gd name="connsiteY53" fmla="*/ 282238 h 352491"/>
                <a:gd name="connsiteX54" fmla="*/ 658688 w 5008429"/>
                <a:gd name="connsiteY54" fmla="*/ 317487 h 352491"/>
                <a:gd name="connsiteX55" fmla="*/ 701208 w 5008429"/>
                <a:gd name="connsiteY55" fmla="*/ 332770 h 352491"/>
                <a:gd name="connsiteX56" fmla="*/ 738799 w 5008429"/>
                <a:gd name="connsiteY56" fmla="*/ 321801 h 352491"/>
                <a:gd name="connsiteX57" fmla="*/ 765544 w 5008429"/>
                <a:gd name="connsiteY57" fmla="*/ 290619 h 352491"/>
                <a:gd name="connsiteX58" fmla="*/ 775404 w 5008429"/>
                <a:gd name="connsiteY58" fmla="*/ 244277 h 352491"/>
                <a:gd name="connsiteX59" fmla="*/ 403929 w 5008429"/>
                <a:gd name="connsiteY59" fmla="*/ 219135 h 352491"/>
                <a:gd name="connsiteX60" fmla="*/ 333184 w 5008429"/>
                <a:gd name="connsiteY60" fmla="*/ 229118 h 352491"/>
                <a:gd name="connsiteX61" fmla="*/ 288568 w 5008429"/>
                <a:gd name="connsiteY61" fmla="*/ 247359 h 352491"/>
                <a:gd name="connsiteX62" fmla="*/ 270328 w 5008429"/>
                <a:gd name="connsiteY62" fmla="*/ 282238 h 352491"/>
                <a:gd name="connsiteX63" fmla="*/ 287213 w 5008429"/>
                <a:gd name="connsiteY63" fmla="*/ 317487 h 352491"/>
                <a:gd name="connsiteX64" fmla="*/ 329733 w 5008429"/>
                <a:gd name="connsiteY64" fmla="*/ 332770 h 352491"/>
                <a:gd name="connsiteX65" fmla="*/ 367324 w 5008429"/>
                <a:gd name="connsiteY65" fmla="*/ 321801 h 352491"/>
                <a:gd name="connsiteX66" fmla="*/ 394069 w 5008429"/>
                <a:gd name="connsiteY66" fmla="*/ 290619 h 352491"/>
                <a:gd name="connsiteX67" fmla="*/ 403929 w 5008429"/>
                <a:gd name="connsiteY67" fmla="*/ 244277 h 352491"/>
                <a:gd name="connsiteX68" fmla="*/ 4733999 w 5008429"/>
                <a:gd name="connsiteY68" fmla="*/ 126206 h 352491"/>
                <a:gd name="connsiteX69" fmla="*/ 4706515 w 5008429"/>
                <a:gd name="connsiteY69" fmla="*/ 132122 h 352491"/>
                <a:gd name="connsiteX70" fmla="*/ 4682235 w 5008429"/>
                <a:gd name="connsiteY70" fmla="*/ 149869 h 352491"/>
                <a:gd name="connsiteX71" fmla="*/ 4664857 w 5008429"/>
                <a:gd name="connsiteY71" fmla="*/ 179942 h 352491"/>
                <a:gd name="connsiteX72" fmla="*/ 4658325 w 5008429"/>
                <a:gd name="connsiteY72" fmla="*/ 221600 h 352491"/>
                <a:gd name="connsiteX73" fmla="*/ 4658325 w 5008429"/>
                <a:gd name="connsiteY73" fmla="*/ 299246 h 352491"/>
                <a:gd name="connsiteX74" fmla="*/ 4690739 w 5008429"/>
                <a:gd name="connsiteY74" fmla="*/ 323403 h 352491"/>
                <a:gd name="connsiteX75" fmla="*/ 4729070 w 5008429"/>
                <a:gd name="connsiteY75" fmla="*/ 332770 h 352491"/>
                <a:gd name="connsiteX76" fmla="*/ 4774055 w 5008429"/>
                <a:gd name="connsiteY76" fmla="*/ 317857 h 352491"/>
                <a:gd name="connsiteX77" fmla="*/ 4805237 w 5008429"/>
                <a:gd name="connsiteY77" fmla="*/ 278541 h 352491"/>
                <a:gd name="connsiteX78" fmla="*/ 4816329 w 5008429"/>
                <a:gd name="connsiteY78" fmla="*/ 227269 h 352491"/>
                <a:gd name="connsiteX79" fmla="*/ 4804990 w 5008429"/>
                <a:gd name="connsiteY79" fmla="*/ 175998 h 352491"/>
                <a:gd name="connsiteX80" fmla="*/ 4774671 w 5008429"/>
                <a:gd name="connsiteY80" fmla="*/ 139516 h 352491"/>
                <a:gd name="connsiteX81" fmla="*/ 4733999 w 5008429"/>
                <a:gd name="connsiteY81" fmla="*/ 126206 h 352491"/>
                <a:gd name="connsiteX82" fmla="*/ 3986612 w 5008429"/>
                <a:gd name="connsiteY82" fmla="*/ 126206 h 352491"/>
                <a:gd name="connsiteX83" fmla="*/ 3943722 w 5008429"/>
                <a:gd name="connsiteY83" fmla="*/ 139763 h 352491"/>
                <a:gd name="connsiteX84" fmla="*/ 3912047 w 5008429"/>
                <a:gd name="connsiteY84" fmla="*/ 177107 h 352491"/>
                <a:gd name="connsiteX85" fmla="*/ 3900338 w 5008429"/>
                <a:gd name="connsiteY85" fmla="*/ 228748 h 352491"/>
                <a:gd name="connsiteX86" fmla="*/ 3912170 w 5008429"/>
                <a:gd name="connsiteY86" fmla="*/ 280512 h 352491"/>
                <a:gd name="connsiteX87" fmla="*/ 3943968 w 5008429"/>
                <a:gd name="connsiteY87" fmla="*/ 318719 h 352491"/>
                <a:gd name="connsiteX88" fmla="*/ 3987105 w 5008429"/>
                <a:gd name="connsiteY88" fmla="*/ 332770 h 352491"/>
                <a:gd name="connsiteX89" fmla="*/ 4047743 w 5008429"/>
                <a:gd name="connsiteY89" fmla="*/ 303560 h 352491"/>
                <a:gd name="connsiteX90" fmla="*/ 4073379 w 5008429"/>
                <a:gd name="connsiteY90" fmla="*/ 229734 h 352491"/>
                <a:gd name="connsiteX91" fmla="*/ 4066354 w 5008429"/>
                <a:gd name="connsiteY91" fmla="*/ 188323 h 352491"/>
                <a:gd name="connsiteX92" fmla="*/ 4046881 w 5008429"/>
                <a:gd name="connsiteY92" fmla="*/ 155046 h 352491"/>
                <a:gd name="connsiteX93" fmla="*/ 4019150 w 5008429"/>
                <a:gd name="connsiteY93" fmla="*/ 133601 h 352491"/>
                <a:gd name="connsiteX94" fmla="*/ 3986612 w 5008429"/>
                <a:gd name="connsiteY94" fmla="*/ 126206 h 352491"/>
                <a:gd name="connsiteX95" fmla="*/ 3310337 w 5008429"/>
                <a:gd name="connsiteY95" fmla="*/ 126206 h 352491"/>
                <a:gd name="connsiteX96" fmla="*/ 3267447 w 5008429"/>
                <a:gd name="connsiteY96" fmla="*/ 139763 h 352491"/>
                <a:gd name="connsiteX97" fmla="*/ 3235772 w 5008429"/>
                <a:gd name="connsiteY97" fmla="*/ 177107 h 352491"/>
                <a:gd name="connsiteX98" fmla="*/ 3224064 w 5008429"/>
                <a:gd name="connsiteY98" fmla="*/ 228748 h 352491"/>
                <a:gd name="connsiteX99" fmla="*/ 3235895 w 5008429"/>
                <a:gd name="connsiteY99" fmla="*/ 280512 h 352491"/>
                <a:gd name="connsiteX100" fmla="*/ 3267694 w 5008429"/>
                <a:gd name="connsiteY100" fmla="*/ 318719 h 352491"/>
                <a:gd name="connsiteX101" fmla="*/ 3310830 w 5008429"/>
                <a:gd name="connsiteY101" fmla="*/ 332770 h 352491"/>
                <a:gd name="connsiteX102" fmla="*/ 3371469 w 5008429"/>
                <a:gd name="connsiteY102" fmla="*/ 303560 h 352491"/>
                <a:gd name="connsiteX103" fmla="*/ 3397104 w 5008429"/>
                <a:gd name="connsiteY103" fmla="*/ 229734 h 352491"/>
                <a:gd name="connsiteX104" fmla="*/ 3390079 w 5008429"/>
                <a:gd name="connsiteY104" fmla="*/ 188323 h 352491"/>
                <a:gd name="connsiteX105" fmla="*/ 3370606 w 5008429"/>
                <a:gd name="connsiteY105" fmla="*/ 155046 h 352491"/>
                <a:gd name="connsiteX106" fmla="*/ 3342875 w 5008429"/>
                <a:gd name="connsiteY106" fmla="*/ 133601 h 352491"/>
                <a:gd name="connsiteX107" fmla="*/ 3310337 w 5008429"/>
                <a:gd name="connsiteY107" fmla="*/ 126206 h 352491"/>
                <a:gd name="connsiteX108" fmla="*/ 2129237 w 5008429"/>
                <a:gd name="connsiteY108" fmla="*/ 126206 h 352491"/>
                <a:gd name="connsiteX109" fmla="*/ 2086347 w 5008429"/>
                <a:gd name="connsiteY109" fmla="*/ 139763 h 352491"/>
                <a:gd name="connsiteX110" fmla="*/ 2054672 w 5008429"/>
                <a:gd name="connsiteY110" fmla="*/ 177107 h 352491"/>
                <a:gd name="connsiteX111" fmla="*/ 2042964 w 5008429"/>
                <a:gd name="connsiteY111" fmla="*/ 228748 h 352491"/>
                <a:gd name="connsiteX112" fmla="*/ 2054795 w 5008429"/>
                <a:gd name="connsiteY112" fmla="*/ 280512 h 352491"/>
                <a:gd name="connsiteX113" fmla="*/ 2086594 w 5008429"/>
                <a:gd name="connsiteY113" fmla="*/ 318719 h 352491"/>
                <a:gd name="connsiteX114" fmla="*/ 2129730 w 5008429"/>
                <a:gd name="connsiteY114" fmla="*/ 332770 h 352491"/>
                <a:gd name="connsiteX115" fmla="*/ 2190369 w 5008429"/>
                <a:gd name="connsiteY115" fmla="*/ 303560 h 352491"/>
                <a:gd name="connsiteX116" fmla="*/ 2216004 w 5008429"/>
                <a:gd name="connsiteY116" fmla="*/ 229734 h 352491"/>
                <a:gd name="connsiteX117" fmla="*/ 2208979 w 5008429"/>
                <a:gd name="connsiteY117" fmla="*/ 188323 h 352491"/>
                <a:gd name="connsiteX118" fmla="*/ 2189506 w 5008429"/>
                <a:gd name="connsiteY118" fmla="*/ 155046 h 352491"/>
                <a:gd name="connsiteX119" fmla="*/ 2161775 w 5008429"/>
                <a:gd name="connsiteY119" fmla="*/ 133601 h 352491"/>
                <a:gd name="connsiteX120" fmla="*/ 2129237 w 5008429"/>
                <a:gd name="connsiteY120" fmla="*/ 126206 h 352491"/>
                <a:gd name="connsiteX121" fmla="*/ 1071962 w 5008429"/>
                <a:gd name="connsiteY121" fmla="*/ 126206 h 352491"/>
                <a:gd name="connsiteX122" fmla="*/ 1029072 w 5008429"/>
                <a:gd name="connsiteY122" fmla="*/ 139763 h 352491"/>
                <a:gd name="connsiteX123" fmla="*/ 997397 w 5008429"/>
                <a:gd name="connsiteY123" fmla="*/ 177107 h 352491"/>
                <a:gd name="connsiteX124" fmla="*/ 985689 w 5008429"/>
                <a:gd name="connsiteY124" fmla="*/ 228748 h 352491"/>
                <a:gd name="connsiteX125" fmla="*/ 997520 w 5008429"/>
                <a:gd name="connsiteY125" fmla="*/ 280512 h 352491"/>
                <a:gd name="connsiteX126" fmla="*/ 1029319 w 5008429"/>
                <a:gd name="connsiteY126" fmla="*/ 318719 h 352491"/>
                <a:gd name="connsiteX127" fmla="*/ 1072455 w 5008429"/>
                <a:gd name="connsiteY127" fmla="*/ 332770 h 352491"/>
                <a:gd name="connsiteX128" fmla="*/ 1133094 w 5008429"/>
                <a:gd name="connsiteY128" fmla="*/ 303560 h 352491"/>
                <a:gd name="connsiteX129" fmla="*/ 1158729 w 5008429"/>
                <a:gd name="connsiteY129" fmla="*/ 229734 h 352491"/>
                <a:gd name="connsiteX130" fmla="*/ 1151704 w 5008429"/>
                <a:gd name="connsiteY130" fmla="*/ 188323 h 352491"/>
                <a:gd name="connsiteX131" fmla="*/ 1132231 w 5008429"/>
                <a:gd name="connsiteY131" fmla="*/ 155046 h 352491"/>
                <a:gd name="connsiteX132" fmla="*/ 1104500 w 5008429"/>
                <a:gd name="connsiteY132" fmla="*/ 133601 h 352491"/>
                <a:gd name="connsiteX133" fmla="*/ 1071962 w 5008429"/>
                <a:gd name="connsiteY133" fmla="*/ 126206 h 352491"/>
                <a:gd name="connsiteX134" fmla="*/ 109444 w 5008429"/>
                <a:gd name="connsiteY134" fmla="*/ 126206 h 352491"/>
                <a:gd name="connsiteX135" fmla="*/ 63843 w 5008429"/>
                <a:gd name="connsiteY135" fmla="*/ 142228 h 352491"/>
                <a:gd name="connsiteX136" fmla="*/ 33893 w 5008429"/>
                <a:gd name="connsiteY136" fmla="*/ 183146 h 352491"/>
                <a:gd name="connsiteX137" fmla="*/ 23664 w 5008429"/>
                <a:gd name="connsiteY137" fmla="*/ 233185 h 352491"/>
                <a:gd name="connsiteX138" fmla="*/ 33893 w 5008429"/>
                <a:gd name="connsiteY138" fmla="*/ 281868 h 352491"/>
                <a:gd name="connsiteX139" fmla="*/ 62857 w 5008429"/>
                <a:gd name="connsiteY139" fmla="*/ 318966 h 352491"/>
                <a:gd name="connsiteX140" fmla="*/ 105007 w 5008429"/>
                <a:gd name="connsiteY140" fmla="*/ 332770 h 352491"/>
                <a:gd name="connsiteX141" fmla="*/ 143461 w 5008429"/>
                <a:gd name="connsiteY141" fmla="*/ 321061 h 352491"/>
                <a:gd name="connsiteX142" fmla="*/ 169590 w 5008429"/>
                <a:gd name="connsiteY142" fmla="*/ 290249 h 352491"/>
                <a:gd name="connsiteX143" fmla="*/ 178710 w 5008429"/>
                <a:gd name="connsiteY143" fmla="*/ 251426 h 352491"/>
                <a:gd name="connsiteX144" fmla="*/ 178710 w 5008429"/>
                <a:gd name="connsiteY144" fmla="*/ 154553 h 352491"/>
                <a:gd name="connsiteX145" fmla="*/ 147035 w 5008429"/>
                <a:gd name="connsiteY145" fmla="*/ 134956 h 352491"/>
                <a:gd name="connsiteX146" fmla="*/ 109444 w 5008429"/>
                <a:gd name="connsiteY146" fmla="*/ 126206 h 352491"/>
                <a:gd name="connsiteX147" fmla="*/ 2979283 w 5008429"/>
                <a:gd name="connsiteY147" fmla="*/ 112156 h 352491"/>
                <a:gd name="connsiteX148" fmla="*/ 3000975 w 5008429"/>
                <a:gd name="connsiteY148" fmla="*/ 112156 h 352491"/>
                <a:gd name="connsiteX149" fmla="*/ 3000975 w 5008429"/>
                <a:gd name="connsiteY149" fmla="*/ 255864 h 352491"/>
                <a:gd name="connsiteX150" fmla="*/ 3005782 w 5008429"/>
                <a:gd name="connsiteY150" fmla="*/ 290990 h 352491"/>
                <a:gd name="connsiteX151" fmla="*/ 3023776 w 5008429"/>
                <a:gd name="connsiteY151" fmla="*/ 320446 h 352491"/>
                <a:gd name="connsiteX152" fmla="*/ 3060627 w 5008429"/>
                <a:gd name="connsiteY152" fmla="*/ 332771 h 352491"/>
                <a:gd name="connsiteX153" fmla="*/ 3100436 w 5008429"/>
                <a:gd name="connsiteY153" fmla="*/ 320076 h 352491"/>
                <a:gd name="connsiteX154" fmla="*/ 3126935 w 5008429"/>
                <a:gd name="connsiteY154" fmla="*/ 285936 h 352491"/>
                <a:gd name="connsiteX155" fmla="*/ 3136302 w 5008429"/>
                <a:gd name="connsiteY155" fmla="*/ 239349 h 352491"/>
                <a:gd name="connsiteX156" fmla="*/ 3136302 w 5008429"/>
                <a:gd name="connsiteY156" fmla="*/ 112156 h 352491"/>
                <a:gd name="connsiteX157" fmla="*/ 3157993 w 5008429"/>
                <a:gd name="connsiteY157" fmla="*/ 112156 h 352491"/>
                <a:gd name="connsiteX158" fmla="*/ 3157993 w 5008429"/>
                <a:gd name="connsiteY158" fmla="*/ 346821 h 352491"/>
                <a:gd name="connsiteX159" fmla="*/ 3138767 w 5008429"/>
                <a:gd name="connsiteY159" fmla="*/ 346821 h 352491"/>
                <a:gd name="connsiteX160" fmla="*/ 3138767 w 5008429"/>
                <a:gd name="connsiteY160" fmla="*/ 300973 h 352491"/>
                <a:gd name="connsiteX161" fmla="*/ 3137781 w 5008429"/>
                <a:gd name="connsiteY161" fmla="*/ 300973 h 352491"/>
                <a:gd name="connsiteX162" fmla="*/ 3059641 w 5008429"/>
                <a:gd name="connsiteY162" fmla="*/ 352491 h 352491"/>
                <a:gd name="connsiteX163" fmla="*/ 3001098 w 5008429"/>
                <a:gd name="connsiteY163" fmla="*/ 328950 h 352491"/>
                <a:gd name="connsiteX164" fmla="*/ 2979283 w 5008429"/>
                <a:gd name="connsiteY164" fmla="*/ 264491 h 352491"/>
                <a:gd name="connsiteX165" fmla="*/ 4980082 w 5008429"/>
                <a:gd name="connsiteY165" fmla="*/ 108952 h 352491"/>
                <a:gd name="connsiteX166" fmla="*/ 5008429 w 5008429"/>
                <a:gd name="connsiteY166" fmla="*/ 114621 h 352491"/>
                <a:gd name="connsiteX167" fmla="*/ 5008429 w 5008429"/>
                <a:gd name="connsiteY167" fmla="*/ 136806 h 352491"/>
                <a:gd name="connsiteX168" fmla="*/ 4980575 w 5008429"/>
                <a:gd name="connsiteY168" fmla="*/ 130644 h 352491"/>
                <a:gd name="connsiteX169" fmla="*/ 4945942 w 5008429"/>
                <a:gd name="connsiteY169" fmla="*/ 142229 h 352491"/>
                <a:gd name="connsiteX170" fmla="*/ 4923264 w 5008429"/>
                <a:gd name="connsiteY170" fmla="*/ 172918 h 352491"/>
                <a:gd name="connsiteX171" fmla="*/ 4915500 w 5008429"/>
                <a:gd name="connsiteY171" fmla="*/ 212973 h 352491"/>
                <a:gd name="connsiteX172" fmla="*/ 4915500 w 5008429"/>
                <a:gd name="connsiteY172" fmla="*/ 346821 h 352491"/>
                <a:gd name="connsiteX173" fmla="*/ 4893808 w 5008429"/>
                <a:gd name="connsiteY173" fmla="*/ 346821 h 352491"/>
                <a:gd name="connsiteX174" fmla="*/ 4893808 w 5008429"/>
                <a:gd name="connsiteY174" fmla="*/ 112156 h 352491"/>
                <a:gd name="connsiteX175" fmla="*/ 4912542 w 5008429"/>
                <a:gd name="connsiteY175" fmla="*/ 112156 h 352491"/>
                <a:gd name="connsiteX176" fmla="*/ 4912542 w 5008429"/>
                <a:gd name="connsiteY176" fmla="*/ 156526 h 352491"/>
                <a:gd name="connsiteX177" fmla="*/ 4913528 w 5008429"/>
                <a:gd name="connsiteY177" fmla="*/ 156526 h 352491"/>
                <a:gd name="connsiteX178" fmla="*/ 4980082 w 5008429"/>
                <a:gd name="connsiteY178" fmla="*/ 108952 h 352491"/>
                <a:gd name="connsiteX179" fmla="*/ 4243788 w 5008429"/>
                <a:gd name="connsiteY179" fmla="*/ 106486 h 352491"/>
                <a:gd name="connsiteX180" fmla="*/ 4280639 w 5008429"/>
                <a:gd name="connsiteY180" fmla="*/ 115606 h 352491"/>
                <a:gd name="connsiteX181" fmla="*/ 4301591 w 5008429"/>
                <a:gd name="connsiteY181" fmla="*/ 136312 h 352491"/>
                <a:gd name="connsiteX182" fmla="*/ 4310835 w 5008429"/>
                <a:gd name="connsiteY182" fmla="*/ 158497 h 352491"/>
                <a:gd name="connsiteX183" fmla="*/ 4325255 w 5008429"/>
                <a:gd name="connsiteY183" fmla="*/ 134463 h 352491"/>
                <a:gd name="connsiteX184" fmla="*/ 4347932 w 5008429"/>
                <a:gd name="connsiteY184" fmla="*/ 114990 h 352491"/>
                <a:gd name="connsiteX185" fmla="*/ 4384537 w 5008429"/>
                <a:gd name="connsiteY185" fmla="*/ 106486 h 352491"/>
                <a:gd name="connsiteX186" fmla="*/ 4438027 w 5008429"/>
                <a:gd name="connsiteY186" fmla="*/ 128794 h 352491"/>
                <a:gd name="connsiteX187" fmla="*/ 4456268 w 5008429"/>
                <a:gd name="connsiteY187" fmla="*/ 188323 h 352491"/>
                <a:gd name="connsiteX188" fmla="*/ 4456268 w 5008429"/>
                <a:gd name="connsiteY188" fmla="*/ 346820 h 352491"/>
                <a:gd name="connsiteX189" fmla="*/ 4434576 w 5008429"/>
                <a:gd name="connsiteY189" fmla="*/ 346820 h 352491"/>
                <a:gd name="connsiteX190" fmla="*/ 4434576 w 5008429"/>
                <a:gd name="connsiteY190" fmla="*/ 191774 h 352491"/>
                <a:gd name="connsiteX191" fmla="*/ 4427181 w 5008429"/>
                <a:gd name="connsiteY191" fmla="*/ 154922 h 352491"/>
                <a:gd name="connsiteX192" fmla="*/ 4407585 w 5008429"/>
                <a:gd name="connsiteY192" fmla="*/ 133231 h 352491"/>
                <a:gd name="connsiteX193" fmla="*/ 4382072 w 5008429"/>
                <a:gd name="connsiteY193" fmla="*/ 126206 h 352491"/>
                <a:gd name="connsiteX194" fmla="*/ 4354588 w 5008429"/>
                <a:gd name="connsiteY194" fmla="*/ 133477 h 352491"/>
                <a:gd name="connsiteX195" fmla="*/ 4333143 w 5008429"/>
                <a:gd name="connsiteY195" fmla="*/ 154060 h 352491"/>
                <a:gd name="connsiteX196" fmla="*/ 4319462 w 5008429"/>
                <a:gd name="connsiteY196" fmla="*/ 183146 h 352491"/>
                <a:gd name="connsiteX197" fmla="*/ 4315025 w 5008429"/>
                <a:gd name="connsiteY197" fmla="*/ 215684 h 352491"/>
                <a:gd name="connsiteX198" fmla="*/ 4315025 w 5008429"/>
                <a:gd name="connsiteY198" fmla="*/ 346820 h 352491"/>
                <a:gd name="connsiteX199" fmla="*/ 4293333 w 5008429"/>
                <a:gd name="connsiteY199" fmla="*/ 346820 h 352491"/>
                <a:gd name="connsiteX200" fmla="*/ 4293333 w 5008429"/>
                <a:gd name="connsiteY200" fmla="*/ 191774 h 352491"/>
                <a:gd name="connsiteX201" fmla="*/ 4279530 w 5008429"/>
                <a:gd name="connsiteY201" fmla="*/ 144077 h 352491"/>
                <a:gd name="connsiteX202" fmla="*/ 4241323 w 5008429"/>
                <a:gd name="connsiteY202" fmla="*/ 126206 h 352491"/>
                <a:gd name="connsiteX203" fmla="*/ 4204595 w 5008429"/>
                <a:gd name="connsiteY203" fmla="*/ 139147 h 352491"/>
                <a:gd name="connsiteX204" fmla="*/ 4181301 w 5008429"/>
                <a:gd name="connsiteY204" fmla="*/ 172547 h 352491"/>
                <a:gd name="connsiteX205" fmla="*/ 4173536 w 5008429"/>
                <a:gd name="connsiteY205" fmla="*/ 215684 h 352491"/>
                <a:gd name="connsiteX206" fmla="*/ 4173536 w 5008429"/>
                <a:gd name="connsiteY206" fmla="*/ 346820 h 352491"/>
                <a:gd name="connsiteX207" fmla="*/ 4151844 w 5008429"/>
                <a:gd name="connsiteY207" fmla="*/ 346820 h 352491"/>
                <a:gd name="connsiteX208" fmla="*/ 4151844 w 5008429"/>
                <a:gd name="connsiteY208" fmla="*/ 112155 h 352491"/>
                <a:gd name="connsiteX209" fmla="*/ 4171564 w 5008429"/>
                <a:gd name="connsiteY209" fmla="*/ 112155 h 352491"/>
                <a:gd name="connsiteX210" fmla="*/ 4171564 w 5008429"/>
                <a:gd name="connsiteY210" fmla="*/ 155539 h 352491"/>
                <a:gd name="connsiteX211" fmla="*/ 4172550 w 5008429"/>
                <a:gd name="connsiteY211" fmla="*/ 155539 h 352491"/>
                <a:gd name="connsiteX212" fmla="*/ 4243788 w 5008429"/>
                <a:gd name="connsiteY212" fmla="*/ 106486 h 352491"/>
                <a:gd name="connsiteX213" fmla="*/ 3986119 w 5008429"/>
                <a:gd name="connsiteY213" fmla="*/ 106486 h 352491"/>
                <a:gd name="connsiteX214" fmla="*/ 4043676 w 5008429"/>
                <a:gd name="connsiteY214" fmla="*/ 123494 h 352491"/>
                <a:gd name="connsiteX215" fmla="*/ 4083116 w 5008429"/>
                <a:gd name="connsiteY215" fmla="*/ 169096 h 352491"/>
                <a:gd name="connsiteX216" fmla="*/ 4097289 w 5008429"/>
                <a:gd name="connsiteY216" fmla="*/ 231213 h 352491"/>
                <a:gd name="connsiteX217" fmla="*/ 4082006 w 5008429"/>
                <a:gd name="connsiteY217" fmla="*/ 294686 h 352491"/>
                <a:gd name="connsiteX218" fmla="*/ 4041704 w 5008429"/>
                <a:gd name="connsiteY218" fmla="*/ 337453 h 352491"/>
                <a:gd name="connsiteX219" fmla="*/ 3989570 w 5008429"/>
                <a:gd name="connsiteY219" fmla="*/ 352490 h 352491"/>
                <a:gd name="connsiteX220" fmla="*/ 3944831 w 5008429"/>
                <a:gd name="connsiteY220" fmla="*/ 342999 h 352491"/>
                <a:gd name="connsiteX221" fmla="*/ 3908596 w 5008429"/>
                <a:gd name="connsiteY221" fmla="*/ 316254 h 352491"/>
                <a:gd name="connsiteX222" fmla="*/ 3884932 w 5008429"/>
                <a:gd name="connsiteY222" fmla="*/ 276199 h 352491"/>
                <a:gd name="connsiteX223" fmla="*/ 3876675 w 5008429"/>
                <a:gd name="connsiteY223" fmla="*/ 229241 h 352491"/>
                <a:gd name="connsiteX224" fmla="*/ 3884439 w 5008429"/>
                <a:gd name="connsiteY224" fmla="*/ 182407 h 352491"/>
                <a:gd name="connsiteX225" fmla="*/ 3906870 w 5008429"/>
                <a:gd name="connsiteY225" fmla="*/ 143091 h 352491"/>
                <a:gd name="connsiteX226" fmla="*/ 3941873 w 5008429"/>
                <a:gd name="connsiteY226" fmla="*/ 116223 h 352491"/>
                <a:gd name="connsiteX227" fmla="*/ 3986119 w 5008429"/>
                <a:gd name="connsiteY227" fmla="*/ 106486 h 352491"/>
                <a:gd name="connsiteX228" fmla="*/ 3780513 w 5008429"/>
                <a:gd name="connsiteY228" fmla="*/ 106486 h 352491"/>
                <a:gd name="connsiteX229" fmla="*/ 3855695 w 5008429"/>
                <a:gd name="connsiteY229" fmla="*/ 131875 h 352491"/>
                <a:gd name="connsiteX230" fmla="*/ 3855695 w 5008429"/>
                <a:gd name="connsiteY230" fmla="*/ 158990 h 352491"/>
                <a:gd name="connsiteX231" fmla="*/ 3812311 w 5008429"/>
                <a:gd name="connsiteY231" fmla="*/ 132122 h 352491"/>
                <a:gd name="connsiteX232" fmla="*/ 3780020 w 5008429"/>
                <a:gd name="connsiteY232" fmla="*/ 126206 h 352491"/>
                <a:gd name="connsiteX233" fmla="*/ 3733556 w 5008429"/>
                <a:gd name="connsiteY233" fmla="*/ 141735 h 352491"/>
                <a:gd name="connsiteX234" fmla="*/ 3701881 w 5008429"/>
                <a:gd name="connsiteY234" fmla="*/ 181791 h 352491"/>
                <a:gd name="connsiteX235" fmla="*/ 3690789 w 5008429"/>
                <a:gd name="connsiteY235" fmla="*/ 231213 h 352491"/>
                <a:gd name="connsiteX236" fmla="*/ 3701265 w 5008429"/>
                <a:gd name="connsiteY236" fmla="*/ 279527 h 352491"/>
                <a:gd name="connsiteX237" fmla="*/ 3731337 w 5008429"/>
                <a:gd name="connsiteY237" fmla="*/ 317857 h 352491"/>
                <a:gd name="connsiteX238" fmla="*/ 3776569 w 5008429"/>
                <a:gd name="connsiteY238" fmla="*/ 332770 h 352491"/>
                <a:gd name="connsiteX239" fmla="*/ 3818720 w 5008429"/>
                <a:gd name="connsiteY239" fmla="*/ 322170 h 352491"/>
                <a:gd name="connsiteX240" fmla="*/ 3855695 w 5008429"/>
                <a:gd name="connsiteY240" fmla="*/ 297274 h 352491"/>
                <a:gd name="connsiteX241" fmla="*/ 3855695 w 5008429"/>
                <a:gd name="connsiteY241" fmla="*/ 323156 h 352491"/>
                <a:gd name="connsiteX242" fmla="*/ 3832524 w 5008429"/>
                <a:gd name="connsiteY242" fmla="*/ 337576 h 352491"/>
                <a:gd name="connsiteX243" fmla="*/ 3808367 w 5008429"/>
                <a:gd name="connsiteY243" fmla="*/ 347806 h 352491"/>
                <a:gd name="connsiteX244" fmla="*/ 3776569 w 5008429"/>
                <a:gd name="connsiteY244" fmla="*/ 352490 h 352491"/>
                <a:gd name="connsiteX245" fmla="*/ 3723819 w 5008429"/>
                <a:gd name="connsiteY245" fmla="*/ 337453 h 352491"/>
                <a:gd name="connsiteX246" fmla="*/ 3682777 w 5008429"/>
                <a:gd name="connsiteY246" fmla="*/ 294316 h 352491"/>
                <a:gd name="connsiteX247" fmla="*/ 3667125 w 5008429"/>
                <a:gd name="connsiteY247" fmla="*/ 230227 h 352491"/>
                <a:gd name="connsiteX248" fmla="*/ 3676369 w 5008429"/>
                <a:gd name="connsiteY248" fmla="*/ 178833 h 352491"/>
                <a:gd name="connsiteX249" fmla="*/ 3702004 w 5008429"/>
                <a:gd name="connsiteY249" fmla="*/ 139763 h 352491"/>
                <a:gd name="connsiteX250" fmla="*/ 3738855 w 5008429"/>
                <a:gd name="connsiteY250" fmla="*/ 114990 h 352491"/>
                <a:gd name="connsiteX251" fmla="*/ 3780513 w 5008429"/>
                <a:gd name="connsiteY251" fmla="*/ 106486 h 352491"/>
                <a:gd name="connsiteX252" fmla="*/ 3309844 w 5008429"/>
                <a:gd name="connsiteY252" fmla="*/ 106486 h 352491"/>
                <a:gd name="connsiteX253" fmla="*/ 3367401 w 5008429"/>
                <a:gd name="connsiteY253" fmla="*/ 123494 h 352491"/>
                <a:gd name="connsiteX254" fmla="*/ 3406841 w 5008429"/>
                <a:gd name="connsiteY254" fmla="*/ 169096 h 352491"/>
                <a:gd name="connsiteX255" fmla="*/ 3421014 w 5008429"/>
                <a:gd name="connsiteY255" fmla="*/ 231213 h 352491"/>
                <a:gd name="connsiteX256" fmla="*/ 3405732 w 5008429"/>
                <a:gd name="connsiteY256" fmla="*/ 294686 h 352491"/>
                <a:gd name="connsiteX257" fmla="*/ 3365429 w 5008429"/>
                <a:gd name="connsiteY257" fmla="*/ 337453 h 352491"/>
                <a:gd name="connsiteX258" fmla="*/ 3313295 w 5008429"/>
                <a:gd name="connsiteY258" fmla="*/ 352490 h 352491"/>
                <a:gd name="connsiteX259" fmla="*/ 3268556 w 5008429"/>
                <a:gd name="connsiteY259" fmla="*/ 342999 h 352491"/>
                <a:gd name="connsiteX260" fmla="*/ 3232321 w 5008429"/>
                <a:gd name="connsiteY260" fmla="*/ 316254 h 352491"/>
                <a:gd name="connsiteX261" fmla="*/ 3208658 w 5008429"/>
                <a:gd name="connsiteY261" fmla="*/ 276199 h 352491"/>
                <a:gd name="connsiteX262" fmla="*/ 3200400 w 5008429"/>
                <a:gd name="connsiteY262" fmla="*/ 229241 h 352491"/>
                <a:gd name="connsiteX263" fmla="*/ 3208165 w 5008429"/>
                <a:gd name="connsiteY263" fmla="*/ 182407 h 352491"/>
                <a:gd name="connsiteX264" fmla="*/ 3230596 w 5008429"/>
                <a:gd name="connsiteY264" fmla="*/ 143091 h 352491"/>
                <a:gd name="connsiteX265" fmla="*/ 3265598 w 5008429"/>
                <a:gd name="connsiteY265" fmla="*/ 116223 h 352491"/>
                <a:gd name="connsiteX266" fmla="*/ 3309844 w 5008429"/>
                <a:gd name="connsiteY266" fmla="*/ 106486 h 352491"/>
                <a:gd name="connsiteX267" fmla="*/ 2714769 w 5008429"/>
                <a:gd name="connsiteY267" fmla="*/ 106486 h 352491"/>
                <a:gd name="connsiteX268" fmla="*/ 2750265 w 5008429"/>
                <a:gd name="connsiteY268" fmla="*/ 112279 h 352491"/>
                <a:gd name="connsiteX269" fmla="*/ 2776147 w 5008429"/>
                <a:gd name="connsiteY269" fmla="*/ 128794 h 352491"/>
                <a:gd name="connsiteX270" fmla="*/ 2791923 w 5008429"/>
                <a:gd name="connsiteY270" fmla="*/ 155415 h 352491"/>
                <a:gd name="connsiteX271" fmla="*/ 2797345 w 5008429"/>
                <a:gd name="connsiteY271" fmla="*/ 191774 h 352491"/>
                <a:gd name="connsiteX272" fmla="*/ 2797345 w 5008429"/>
                <a:gd name="connsiteY272" fmla="*/ 311571 h 352491"/>
                <a:gd name="connsiteX273" fmla="*/ 2801289 w 5008429"/>
                <a:gd name="connsiteY273" fmla="*/ 325375 h 352491"/>
                <a:gd name="connsiteX274" fmla="*/ 2811642 w 5008429"/>
                <a:gd name="connsiteY274" fmla="*/ 330551 h 352491"/>
                <a:gd name="connsiteX275" fmla="*/ 2829883 w 5008429"/>
                <a:gd name="connsiteY275" fmla="*/ 323156 h 352491"/>
                <a:gd name="connsiteX276" fmla="*/ 2829883 w 5008429"/>
                <a:gd name="connsiteY276" fmla="*/ 345341 h 352491"/>
                <a:gd name="connsiteX277" fmla="*/ 2807452 w 5008429"/>
                <a:gd name="connsiteY277" fmla="*/ 350271 h 352491"/>
                <a:gd name="connsiteX278" fmla="*/ 2775654 w 5008429"/>
                <a:gd name="connsiteY278" fmla="*/ 323156 h 352491"/>
                <a:gd name="connsiteX279" fmla="*/ 2775654 w 5008429"/>
                <a:gd name="connsiteY279" fmla="*/ 305902 h 352491"/>
                <a:gd name="connsiteX280" fmla="*/ 2774668 w 5008429"/>
                <a:gd name="connsiteY280" fmla="*/ 305902 h 352491"/>
                <a:gd name="connsiteX281" fmla="*/ 2747553 w 5008429"/>
                <a:gd name="connsiteY281" fmla="*/ 338686 h 352491"/>
                <a:gd name="connsiteX282" fmla="*/ 2699979 w 5008429"/>
                <a:gd name="connsiteY282" fmla="*/ 352490 h 352491"/>
                <a:gd name="connsiteX283" fmla="*/ 2656842 w 5008429"/>
                <a:gd name="connsiteY283" fmla="*/ 342383 h 352491"/>
                <a:gd name="connsiteX284" fmla="*/ 2628126 w 5008429"/>
                <a:gd name="connsiteY284" fmla="*/ 315762 h 352491"/>
                <a:gd name="connsiteX285" fmla="*/ 2618142 w 5008429"/>
                <a:gd name="connsiteY285" fmla="*/ 281745 h 352491"/>
                <a:gd name="connsiteX286" fmla="*/ 2637616 w 5008429"/>
                <a:gd name="connsiteY286" fmla="*/ 237376 h 352491"/>
                <a:gd name="connsiteX287" fmla="*/ 2687901 w 5008429"/>
                <a:gd name="connsiteY287" fmla="*/ 214451 h 352491"/>
                <a:gd name="connsiteX288" fmla="*/ 2775654 w 5008429"/>
                <a:gd name="connsiteY288" fmla="*/ 200894 h 352491"/>
                <a:gd name="connsiteX289" fmla="*/ 2775654 w 5008429"/>
                <a:gd name="connsiteY289" fmla="*/ 185365 h 352491"/>
                <a:gd name="connsiteX290" fmla="*/ 2766533 w 5008429"/>
                <a:gd name="connsiteY290" fmla="*/ 153690 h 352491"/>
                <a:gd name="connsiteX291" fmla="*/ 2743116 w 5008429"/>
                <a:gd name="connsiteY291" fmla="*/ 133231 h 352491"/>
                <a:gd name="connsiteX292" fmla="*/ 2714276 w 5008429"/>
                <a:gd name="connsiteY292" fmla="*/ 126206 h 352491"/>
                <a:gd name="connsiteX293" fmla="*/ 2636876 w 5008429"/>
                <a:gd name="connsiteY293" fmla="*/ 154553 h 352491"/>
                <a:gd name="connsiteX294" fmla="*/ 2636876 w 5008429"/>
                <a:gd name="connsiteY294" fmla="*/ 131382 h 352491"/>
                <a:gd name="connsiteX295" fmla="*/ 2671509 w 5008429"/>
                <a:gd name="connsiteY295" fmla="*/ 113758 h 352491"/>
                <a:gd name="connsiteX296" fmla="*/ 2714769 w 5008429"/>
                <a:gd name="connsiteY296" fmla="*/ 106486 h 352491"/>
                <a:gd name="connsiteX297" fmla="*/ 2128744 w 5008429"/>
                <a:gd name="connsiteY297" fmla="*/ 106486 h 352491"/>
                <a:gd name="connsiteX298" fmla="*/ 2186301 w 5008429"/>
                <a:gd name="connsiteY298" fmla="*/ 123494 h 352491"/>
                <a:gd name="connsiteX299" fmla="*/ 2225741 w 5008429"/>
                <a:gd name="connsiteY299" fmla="*/ 169096 h 352491"/>
                <a:gd name="connsiteX300" fmla="*/ 2239914 w 5008429"/>
                <a:gd name="connsiteY300" fmla="*/ 231213 h 352491"/>
                <a:gd name="connsiteX301" fmla="*/ 2224632 w 5008429"/>
                <a:gd name="connsiteY301" fmla="*/ 294686 h 352491"/>
                <a:gd name="connsiteX302" fmla="*/ 2184329 w 5008429"/>
                <a:gd name="connsiteY302" fmla="*/ 337453 h 352491"/>
                <a:gd name="connsiteX303" fmla="*/ 2132195 w 5008429"/>
                <a:gd name="connsiteY303" fmla="*/ 352490 h 352491"/>
                <a:gd name="connsiteX304" fmla="*/ 2087456 w 5008429"/>
                <a:gd name="connsiteY304" fmla="*/ 342999 h 352491"/>
                <a:gd name="connsiteX305" fmla="*/ 2051221 w 5008429"/>
                <a:gd name="connsiteY305" fmla="*/ 316254 h 352491"/>
                <a:gd name="connsiteX306" fmla="*/ 2027558 w 5008429"/>
                <a:gd name="connsiteY306" fmla="*/ 276199 h 352491"/>
                <a:gd name="connsiteX307" fmla="*/ 2019300 w 5008429"/>
                <a:gd name="connsiteY307" fmla="*/ 229241 h 352491"/>
                <a:gd name="connsiteX308" fmla="*/ 2027065 w 5008429"/>
                <a:gd name="connsiteY308" fmla="*/ 182407 h 352491"/>
                <a:gd name="connsiteX309" fmla="*/ 2049496 w 5008429"/>
                <a:gd name="connsiteY309" fmla="*/ 143091 h 352491"/>
                <a:gd name="connsiteX310" fmla="*/ 2084498 w 5008429"/>
                <a:gd name="connsiteY310" fmla="*/ 116223 h 352491"/>
                <a:gd name="connsiteX311" fmla="*/ 2128744 w 5008429"/>
                <a:gd name="connsiteY311" fmla="*/ 106486 h 352491"/>
                <a:gd name="connsiteX312" fmla="*/ 1657494 w 5008429"/>
                <a:gd name="connsiteY312" fmla="*/ 106486 h 352491"/>
                <a:gd name="connsiteX313" fmla="*/ 1692990 w 5008429"/>
                <a:gd name="connsiteY313" fmla="*/ 112279 h 352491"/>
                <a:gd name="connsiteX314" fmla="*/ 1718872 w 5008429"/>
                <a:gd name="connsiteY314" fmla="*/ 128794 h 352491"/>
                <a:gd name="connsiteX315" fmla="*/ 1734648 w 5008429"/>
                <a:gd name="connsiteY315" fmla="*/ 155415 h 352491"/>
                <a:gd name="connsiteX316" fmla="*/ 1740071 w 5008429"/>
                <a:gd name="connsiteY316" fmla="*/ 191774 h 352491"/>
                <a:gd name="connsiteX317" fmla="*/ 1740071 w 5008429"/>
                <a:gd name="connsiteY317" fmla="*/ 311571 h 352491"/>
                <a:gd name="connsiteX318" fmla="*/ 1744014 w 5008429"/>
                <a:gd name="connsiteY318" fmla="*/ 325375 h 352491"/>
                <a:gd name="connsiteX319" fmla="*/ 1754367 w 5008429"/>
                <a:gd name="connsiteY319" fmla="*/ 330551 h 352491"/>
                <a:gd name="connsiteX320" fmla="*/ 1772608 w 5008429"/>
                <a:gd name="connsiteY320" fmla="*/ 323156 h 352491"/>
                <a:gd name="connsiteX321" fmla="*/ 1772608 w 5008429"/>
                <a:gd name="connsiteY321" fmla="*/ 345341 h 352491"/>
                <a:gd name="connsiteX322" fmla="*/ 1750177 w 5008429"/>
                <a:gd name="connsiteY322" fmla="*/ 350271 h 352491"/>
                <a:gd name="connsiteX323" fmla="*/ 1718379 w 5008429"/>
                <a:gd name="connsiteY323" fmla="*/ 323156 h 352491"/>
                <a:gd name="connsiteX324" fmla="*/ 1718379 w 5008429"/>
                <a:gd name="connsiteY324" fmla="*/ 305902 h 352491"/>
                <a:gd name="connsiteX325" fmla="*/ 1717393 w 5008429"/>
                <a:gd name="connsiteY325" fmla="*/ 305902 h 352491"/>
                <a:gd name="connsiteX326" fmla="*/ 1690278 w 5008429"/>
                <a:gd name="connsiteY326" fmla="*/ 338686 h 352491"/>
                <a:gd name="connsiteX327" fmla="*/ 1642704 w 5008429"/>
                <a:gd name="connsiteY327" fmla="*/ 352490 h 352491"/>
                <a:gd name="connsiteX328" fmla="*/ 1599568 w 5008429"/>
                <a:gd name="connsiteY328" fmla="*/ 342383 h 352491"/>
                <a:gd name="connsiteX329" fmla="*/ 1570851 w 5008429"/>
                <a:gd name="connsiteY329" fmla="*/ 315762 h 352491"/>
                <a:gd name="connsiteX330" fmla="*/ 1560868 w 5008429"/>
                <a:gd name="connsiteY330" fmla="*/ 281745 h 352491"/>
                <a:gd name="connsiteX331" fmla="*/ 1580341 w 5008429"/>
                <a:gd name="connsiteY331" fmla="*/ 237376 h 352491"/>
                <a:gd name="connsiteX332" fmla="*/ 1630626 w 5008429"/>
                <a:gd name="connsiteY332" fmla="*/ 214451 h 352491"/>
                <a:gd name="connsiteX333" fmla="*/ 1718379 w 5008429"/>
                <a:gd name="connsiteY333" fmla="*/ 200894 h 352491"/>
                <a:gd name="connsiteX334" fmla="*/ 1718379 w 5008429"/>
                <a:gd name="connsiteY334" fmla="*/ 185365 h 352491"/>
                <a:gd name="connsiteX335" fmla="*/ 1709258 w 5008429"/>
                <a:gd name="connsiteY335" fmla="*/ 153690 h 352491"/>
                <a:gd name="connsiteX336" fmla="*/ 1685841 w 5008429"/>
                <a:gd name="connsiteY336" fmla="*/ 133231 h 352491"/>
                <a:gd name="connsiteX337" fmla="*/ 1657001 w 5008429"/>
                <a:gd name="connsiteY337" fmla="*/ 126206 h 352491"/>
                <a:gd name="connsiteX338" fmla="*/ 1579601 w 5008429"/>
                <a:gd name="connsiteY338" fmla="*/ 154553 h 352491"/>
                <a:gd name="connsiteX339" fmla="*/ 1579601 w 5008429"/>
                <a:gd name="connsiteY339" fmla="*/ 131382 h 352491"/>
                <a:gd name="connsiteX340" fmla="*/ 1614234 w 5008429"/>
                <a:gd name="connsiteY340" fmla="*/ 113758 h 352491"/>
                <a:gd name="connsiteX341" fmla="*/ 1657494 w 5008429"/>
                <a:gd name="connsiteY341" fmla="*/ 106486 h 352491"/>
                <a:gd name="connsiteX342" fmla="*/ 1071469 w 5008429"/>
                <a:gd name="connsiteY342" fmla="*/ 106486 h 352491"/>
                <a:gd name="connsiteX343" fmla="*/ 1129026 w 5008429"/>
                <a:gd name="connsiteY343" fmla="*/ 123494 h 352491"/>
                <a:gd name="connsiteX344" fmla="*/ 1168466 w 5008429"/>
                <a:gd name="connsiteY344" fmla="*/ 169096 h 352491"/>
                <a:gd name="connsiteX345" fmla="*/ 1182639 w 5008429"/>
                <a:gd name="connsiteY345" fmla="*/ 231213 h 352491"/>
                <a:gd name="connsiteX346" fmla="*/ 1167357 w 5008429"/>
                <a:gd name="connsiteY346" fmla="*/ 294686 h 352491"/>
                <a:gd name="connsiteX347" fmla="*/ 1127054 w 5008429"/>
                <a:gd name="connsiteY347" fmla="*/ 337453 h 352491"/>
                <a:gd name="connsiteX348" fmla="*/ 1074920 w 5008429"/>
                <a:gd name="connsiteY348" fmla="*/ 352490 h 352491"/>
                <a:gd name="connsiteX349" fmla="*/ 1030181 w 5008429"/>
                <a:gd name="connsiteY349" fmla="*/ 342999 h 352491"/>
                <a:gd name="connsiteX350" fmla="*/ 993946 w 5008429"/>
                <a:gd name="connsiteY350" fmla="*/ 316254 h 352491"/>
                <a:gd name="connsiteX351" fmla="*/ 970283 w 5008429"/>
                <a:gd name="connsiteY351" fmla="*/ 276199 h 352491"/>
                <a:gd name="connsiteX352" fmla="*/ 962025 w 5008429"/>
                <a:gd name="connsiteY352" fmla="*/ 229241 h 352491"/>
                <a:gd name="connsiteX353" fmla="*/ 969790 w 5008429"/>
                <a:gd name="connsiteY353" fmla="*/ 182407 h 352491"/>
                <a:gd name="connsiteX354" fmla="*/ 992221 w 5008429"/>
                <a:gd name="connsiteY354" fmla="*/ 143091 h 352491"/>
                <a:gd name="connsiteX355" fmla="*/ 1027223 w 5008429"/>
                <a:gd name="connsiteY355" fmla="*/ 116223 h 352491"/>
                <a:gd name="connsiteX356" fmla="*/ 1071469 w 5008429"/>
                <a:gd name="connsiteY356" fmla="*/ 106486 h 352491"/>
                <a:gd name="connsiteX357" fmla="*/ 714519 w 5008429"/>
                <a:gd name="connsiteY357" fmla="*/ 106486 h 352491"/>
                <a:gd name="connsiteX358" fmla="*/ 750015 w 5008429"/>
                <a:gd name="connsiteY358" fmla="*/ 112279 h 352491"/>
                <a:gd name="connsiteX359" fmla="*/ 775897 w 5008429"/>
                <a:gd name="connsiteY359" fmla="*/ 128794 h 352491"/>
                <a:gd name="connsiteX360" fmla="*/ 791673 w 5008429"/>
                <a:gd name="connsiteY360" fmla="*/ 155415 h 352491"/>
                <a:gd name="connsiteX361" fmla="*/ 797095 w 5008429"/>
                <a:gd name="connsiteY361" fmla="*/ 191774 h 352491"/>
                <a:gd name="connsiteX362" fmla="*/ 797095 w 5008429"/>
                <a:gd name="connsiteY362" fmla="*/ 311571 h 352491"/>
                <a:gd name="connsiteX363" fmla="*/ 801039 w 5008429"/>
                <a:gd name="connsiteY363" fmla="*/ 325375 h 352491"/>
                <a:gd name="connsiteX364" fmla="*/ 811392 w 5008429"/>
                <a:gd name="connsiteY364" fmla="*/ 330551 h 352491"/>
                <a:gd name="connsiteX365" fmla="*/ 829633 w 5008429"/>
                <a:gd name="connsiteY365" fmla="*/ 323156 h 352491"/>
                <a:gd name="connsiteX366" fmla="*/ 829633 w 5008429"/>
                <a:gd name="connsiteY366" fmla="*/ 345341 h 352491"/>
                <a:gd name="connsiteX367" fmla="*/ 807202 w 5008429"/>
                <a:gd name="connsiteY367" fmla="*/ 350271 h 352491"/>
                <a:gd name="connsiteX368" fmla="*/ 775404 w 5008429"/>
                <a:gd name="connsiteY368" fmla="*/ 323156 h 352491"/>
                <a:gd name="connsiteX369" fmla="*/ 775404 w 5008429"/>
                <a:gd name="connsiteY369" fmla="*/ 305902 h 352491"/>
                <a:gd name="connsiteX370" fmla="*/ 774418 w 5008429"/>
                <a:gd name="connsiteY370" fmla="*/ 305902 h 352491"/>
                <a:gd name="connsiteX371" fmla="*/ 747303 w 5008429"/>
                <a:gd name="connsiteY371" fmla="*/ 338686 h 352491"/>
                <a:gd name="connsiteX372" fmla="*/ 699729 w 5008429"/>
                <a:gd name="connsiteY372" fmla="*/ 352490 h 352491"/>
                <a:gd name="connsiteX373" fmla="*/ 656592 w 5008429"/>
                <a:gd name="connsiteY373" fmla="*/ 342383 h 352491"/>
                <a:gd name="connsiteX374" fmla="*/ 627876 w 5008429"/>
                <a:gd name="connsiteY374" fmla="*/ 315762 h 352491"/>
                <a:gd name="connsiteX375" fmla="*/ 617892 w 5008429"/>
                <a:gd name="connsiteY375" fmla="*/ 281745 h 352491"/>
                <a:gd name="connsiteX376" fmla="*/ 637366 w 5008429"/>
                <a:gd name="connsiteY376" fmla="*/ 237376 h 352491"/>
                <a:gd name="connsiteX377" fmla="*/ 687651 w 5008429"/>
                <a:gd name="connsiteY377" fmla="*/ 214451 h 352491"/>
                <a:gd name="connsiteX378" fmla="*/ 775404 w 5008429"/>
                <a:gd name="connsiteY378" fmla="*/ 200894 h 352491"/>
                <a:gd name="connsiteX379" fmla="*/ 775404 w 5008429"/>
                <a:gd name="connsiteY379" fmla="*/ 185365 h 352491"/>
                <a:gd name="connsiteX380" fmla="*/ 766283 w 5008429"/>
                <a:gd name="connsiteY380" fmla="*/ 153690 h 352491"/>
                <a:gd name="connsiteX381" fmla="*/ 742866 w 5008429"/>
                <a:gd name="connsiteY381" fmla="*/ 133231 h 352491"/>
                <a:gd name="connsiteX382" fmla="*/ 714026 w 5008429"/>
                <a:gd name="connsiteY382" fmla="*/ 126206 h 352491"/>
                <a:gd name="connsiteX383" fmla="*/ 636626 w 5008429"/>
                <a:gd name="connsiteY383" fmla="*/ 154553 h 352491"/>
                <a:gd name="connsiteX384" fmla="*/ 636626 w 5008429"/>
                <a:gd name="connsiteY384" fmla="*/ 131382 h 352491"/>
                <a:gd name="connsiteX385" fmla="*/ 671259 w 5008429"/>
                <a:gd name="connsiteY385" fmla="*/ 113758 h 352491"/>
                <a:gd name="connsiteX386" fmla="*/ 714519 w 5008429"/>
                <a:gd name="connsiteY386" fmla="*/ 106486 h 352491"/>
                <a:gd name="connsiteX387" fmla="*/ 343044 w 5008429"/>
                <a:gd name="connsiteY387" fmla="*/ 106486 h 352491"/>
                <a:gd name="connsiteX388" fmla="*/ 378540 w 5008429"/>
                <a:gd name="connsiteY388" fmla="*/ 112279 h 352491"/>
                <a:gd name="connsiteX389" fmla="*/ 404422 w 5008429"/>
                <a:gd name="connsiteY389" fmla="*/ 128794 h 352491"/>
                <a:gd name="connsiteX390" fmla="*/ 420198 w 5008429"/>
                <a:gd name="connsiteY390" fmla="*/ 155415 h 352491"/>
                <a:gd name="connsiteX391" fmla="*/ 425620 w 5008429"/>
                <a:gd name="connsiteY391" fmla="*/ 191774 h 352491"/>
                <a:gd name="connsiteX392" fmla="*/ 425620 w 5008429"/>
                <a:gd name="connsiteY392" fmla="*/ 311571 h 352491"/>
                <a:gd name="connsiteX393" fmla="*/ 429564 w 5008429"/>
                <a:gd name="connsiteY393" fmla="*/ 325375 h 352491"/>
                <a:gd name="connsiteX394" fmla="*/ 439917 w 5008429"/>
                <a:gd name="connsiteY394" fmla="*/ 330551 h 352491"/>
                <a:gd name="connsiteX395" fmla="*/ 458158 w 5008429"/>
                <a:gd name="connsiteY395" fmla="*/ 323156 h 352491"/>
                <a:gd name="connsiteX396" fmla="*/ 458158 w 5008429"/>
                <a:gd name="connsiteY396" fmla="*/ 345341 h 352491"/>
                <a:gd name="connsiteX397" fmla="*/ 435727 w 5008429"/>
                <a:gd name="connsiteY397" fmla="*/ 350271 h 352491"/>
                <a:gd name="connsiteX398" fmla="*/ 403929 w 5008429"/>
                <a:gd name="connsiteY398" fmla="*/ 323156 h 352491"/>
                <a:gd name="connsiteX399" fmla="*/ 403929 w 5008429"/>
                <a:gd name="connsiteY399" fmla="*/ 305902 h 352491"/>
                <a:gd name="connsiteX400" fmla="*/ 402943 w 5008429"/>
                <a:gd name="connsiteY400" fmla="*/ 305902 h 352491"/>
                <a:gd name="connsiteX401" fmla="*/ 375828 w 5008429"/>
                <a:gd name="connsiteY401" fmla="*/ 338686 h 352491"/>
                <a:gd name="connsiteX402" fmla="*/ 328254 w 5008429"/>
                <a:gd name="connsiteY402" fmla="*/ 352490 h 352491"/>
                <a:gd name="connsiteX403" fmla="*/ 285117 w 5008429"/>
                <a:gd name="connsiteY403" fmla="*/ 342383 h 352491"/>
                <a:gd name="connsiteX404" fmla="*/ 256401 w 5008429"/>
                <a:gd name="connsiteY404" fmla="*/ 315762 h 352491"/>
                <a:gd name="connsiteX405" fmla="*/ 246417 w 5008429"/>
                <a:gd name="connsiteY405" fmla="*/ 281745 h 352491"/>
                <a:gd name="connsiteX406" fmla="*/ 265891 w 5008429"/>
                <a:gd name="connsiteY406" fmla="*/ 237376 h 352491"/>
                <a:gd name="connsiteX407" fmla="*/ 316176 w 5008429"/>
                <a:gd name="connsiteY407" fmla="*/ 214451 h 352491"/>
                <a:gd name="connsiteX408" fmla="*/ 403929 w 5008429"/>
                <a:gd name="connsiteY408" fmla="*/ 200894 h 352491"/>
                <a:gd name="connsiteX409" fmla="*/ 403929 w 5008429"/>
                <a:gd name="connsiteY409" fmla="*/ 185365 h 352491"/>
                <a:gd name="connsiteX410" fmla="*/ 394808 w 5008429"/>
                <a:gd name="connsiteY410" fmla="*/ 153690 h 352491"/>
                <a:gd name="connsiteX411" fmla="*/ 371391 w 5008429"/>
                <a:gd name="connsiteY411" fmla="*/ 133231 h 352491"/>
                <a:gd name="connsiteX412" fmla="*/ 342551 w 5008429"/>
                <a:gd name="connsiteY412" fmla="*/ 126206 h 352491"/>
                <a:gd name="connsiteX413" fmla="*/ 265151 w 5008429"/>
                <a:gd name="connsiteY413" fmla="*/ 154553 h 352491"/>
                <a:gd name="connsiteX414" fmla="*/ 265151 w 5008429"/>
                <a:gd name="connsiteY414" fmla="*/ 131382 h 352491"/>
                <a:gd name="connsiteX415" fmla="*/ 299784 w 5008429"/>
                <a:gd name="connsiteY415" fmla="*/ 113758 h 352491"/>
                <a:gd name="connsiteX416" fmla="*/ 343044 w 5008429"/>
                <a:gd name="connsiteY416" fmla="*/ 106486 h 352491"/>
                <a:gd name="connsiteX417" fmla="*/ 508541 w 5008429"/>
                <a:gd name="connsiteY417" fmla="*/ 42398 h 352491"/>
                <a:gd name="connsiteX418" fmla="*/ 530233 w 5008429"/>
                <a:gd name="connsiteY418" fmla="*/ 42398 h 352491"/>
                <a:gd name="connsiteX419" fmla="*/ 530233 w 5008429"/>
                <a:gd name="connsiteY419" fmla="*/ 112156 h 352491"/>
                <a:gd name="connsiteX420" fmla="*/ 593336 w 5008429"/>
                <a:gd name="connsiteY420" fmla="*/ 112156 h 352491"/>
                <a:gd name="connsiteX421" fmla="*/ 593336 w 5008429"/>
                <a:gd name="connsiteY421" fmla="*/ 130644 h 352491"/>
                <a:gd name="connsiteX422" fmla="*/ 530233 w 5008429"/>
                <a:gd name="connsiteY422" fmla="*/ 130644 h 352491"/>
                <a:gd name="connsiteX423" fmla="*/ 530233 w 5008429"/>
                <a:gd name="connsiteY423" fmla="*/ 296289 h 352491"/>
                <a:gd name="connsiteX424" fmla="*/ 558333 w 5008429"/>
                <a:gd name="connsiteY424" fmla="*/ 332771 h 352491"/>
                <a:gd name="connsiteX425" fmla="*/ 576204 w 5008429"/>
                <a:gd name="connsiteY425" fmla="*/ 329320 h 352491"/>
                <a:gd name="connsiteX426" fmla="*/ 593336 w 5008429"/>
                <a:gd name="connsiteY426" fmla="*/ 319460 h 352491"/>
                <a:gd name="connsiteX427" fmla="*/ 593336 w 5008429"/>
                <a:gd name="connsiteY427" fmla="*/ 343863 h 352491"/>
                <a:gd name="connsiteX428" fmla="*/ 556361 w 5008429"/>
                <a:gd name="connsiteY428" fmla="*/ 352491 h 352491"/>
                <a:gd name="connsiteX429" fmla="*/ 519633 w 5008429"/>
                <a:gd name="connsiteY429" fmla="*/ 339549 h 352491"/>
                <a:gd name="connsiteX430" fmla="*/ 508541 w 5008429"/>
                <a:gd name="connsiteY430" fmla="*/ 301466 h 352491"/>
                <a:gd name="connsiteX431" fmla="*/ 508541 w 5008429"/>
                <a:gd name="connsiteY431" fmla="*/ 130644 h 352491"/>
                <a:gd name="connsiteX432" fmla="*/ 469595 w 5008429"/>
                <a:gd name="connsiteY432" fmla="*/ 130644 h 352491"/>
                <a:gd name="connsiteX433" fmla="*/ 469595 w 5008429"/>
                <a:gd name="connsiteY433" fmla="*/ 112156 h 352491"/>
                <a:gd name="connsiteX434" fmla="*/ 508541 w 5008429"/>
                <a:gd name="connsiteY434" fmla="*/ 112156 h 352491"/>
                <a:gd name="connsiteX435" fmla="*/ 4636633 w 5008429"/>
                <a:gd name="connsiteY435" fmla="*/ 2464 h 352491"/>
                <a:gd name="connsiteX436" fmla="*/ 4658325 w 5008429"/>
                <a:gd name="connsiteY436" fmla="*/ 2464 h 352491"/>
                <a:gd name="connsiteX437" fmla="*/ 4658325 w 5008429"/>
                <a:gd name="connsiteY437" fmla="*/ 155046 h 352491"/>
                <a:gd name="connsiteX438" fmla="*/ 4659311 w 5008429"/>
                <a:gd name="connsiteY438" fmla="*/ 155046 h 352491"/>
                <a:gd name="connsiteX439" fmla="*/ 4735725 w 5008429"/>
                <a:gd name="connsiteY439" fmla="*/ 106486 h 352491"/>
                <a:gd name="connsiteX440" fmla="*/ 4777506 w 5008429"/>
                <a:gd name="connsiteY440" fmla="*/ 115976 h 352491"/>
                <a:gd name="connsiteX441" fmla="*/ 4810536 w 5008429"/>
                <a:gd name="connsiteY441" fmla="*/ 141981 h 352491"/>
                <a:gd name="connsiteX442" fmla="*/ 4832351 w 5008429"/>
                <a:gd name="connsiteY442" fmla="*/ 180928 h 352491"/>
                <a:gd name="connsiteX443" fmla="*/ 4840239 w 5008429"/>
                <a:gd name="connsiteY443" fmla="*/ 227762 h 352491"/>
                <a:gd name="connsiteX444" fmla="*/ 4832228 w 5008429"/>
                <a:gd name="connsiteY444" fmla="*/ 275090 h 352491"/>
                <a:gd name="connsiteX445" fmla="*/ 4809304 w 5008429"/>
                <a:gd name="connsiteY445" fmla="*/ 315022 h 352491"/>
                <a:gd name="connsiteX446" fmla="*/ 4773808 w 5008429"/>
                <a:gd name="connsiteY446" fmla="*/ 342506 h 352491"/>
                <a:gd name="connsiteX447" fmla="*/ 4730056 w 5008429"/>
                <a:gd name="connsiteY447" fmla="*/ 352490 h 352491"/>
                <a:gd name="connsiteX448" fmla="*/ 4698011 w 5008429"/>
                <a:gd name="connsiteY448" fmla="*/ 347190 h 352491"/>
                <a:gd name="connsiteX449" fmla="*/ 4675703 w 5008429"/>
                <a:gd name="connsiteY449" fmla="*/ 335481 h 352491"/>
                <a:gd name="connsiteX450" fmla="*/ 4658325 w 5008429"/>
                <a:gd name="connsiteY450" fmla="*/ 319952 h 352491"/>
                <a:gd name="connsiteX451" fmla="*/ 4654381 w 5008429"/>
                <a:gd name="connsiteY451" fmla="*/ 346820 h 352491"/>
                <a:gd name="connsiteX452" fmla="*/ 4636633 w 5008429"/>
                <a:gd name="connsiteY452" fmla="*/ 346820 h 352491"/>
                <a:gd name="connsiteX453" fmla="*/ 3477541 w 5008429"/>
                <a:gd name="connsiteY453" fmla="*/ 2464 h 352491"/>
                <a:gd name="connsiteX454" fmla="*/ 3499479 w 5008429"/>
                <a:gd name="connsiteY454" fmla="*/ 2464 h 352491"/>
                <a:gd name="connsiteX455" fmla="*/ 3499479 w 5008429"/>
                <a:gd name="connsiteY455" fmla="*/ 346820 h 352491"/>
                <a:gd name="connsiteX456" fmla="*/ 3477541 w 5008429"/>
                <a:gd name="connsiteY456" fmla="*/ 346820 h 352491"/>
                <a:gd name="connsiteX457" fmla="*/ 2388733 w 5008429"/>
                <a:gd name="connsiteY457" fmla="*/ 2464 h 352491"/>
                <a:gd name="connsiteX458" fmla="*/ 2410425 w 5008429"/>
                <a:gd name="connsiteY458" fmla="*/ 2464 h 352491"/>
                <a:gd name="connsiteX459" fmla="*/ 2410425 w 5008429"/>
                <a:gd name="connsiteY459" fmla="*/ 156525 h 352491"/>
                <a:gd name="connsiteX460" fmla="*/ 2411411 w 5008429"/>
                <a:gd name="connsiteY460" fmla="*/ 156525 h 352491"/>
                <a:gd name="connsiteX461" fmla="*/ 2439019 w 5008429"/>
                <a:gd name="connsiteY461" fmla="*/ 121276 h 352491"/>
                <a:gd name="connsiteX462" fmla="*/ 2487825 w 5008429"/>
                <a:gd name="connsiteY462" fmla="*/ 106486 h 352491"/>
                <a:gd name="connsiteX463" fmla="*/ 2531208 w 5008429"/>
                <a:gd name="connsiteY463" fmla="*/ 117701 h 352491"/>
                <a:gd name="connsiteX464" fmla="*/ 2558569 w 5008429"/>
                <a:gd name="connsiteY464" fmla="*/ 148021 h 352491"/>
                <a:gd name="connsiteX465" fmla="*/ 2567936 w 5008429"/>
                <a:gd name="connsiteY465" fmla="*/ 190788 h 352491"/>
                <a:gd name="connsiteX466" fmla="*/ 2567936 w 5008429"/>
                <a:gd name="connsiteY466" fmla="*/ 346820 h 352491"/>
                <a:gd name="connsiteX467" fmla="*/ 2546245 w 5008429"/>
                <a:gd name="connsiteY467" fmla="*/ 346820 h 352491"/>
                <a:gd name="connsiteX468" fmla="*/ 2546245 w 5008429"/>
                <a:gd name="connsiteY468" fmla="*/ 206564 h 352491"/>
                <a:gd name="connsiteX469" fmla="*/ 2534289 w 5008429"/>
                <a:gd name="connsiteY469" fmla="*/ 151841 h 352491"/>
                <a:gd name="connsiteX470" fmla="*/ 2486592 w 5008429"/>
                <a:gd name="connsiteY470" fmla="*/ 126206 h 352491"/>
                <a:gd name="connsiteX471" fmla="*/ 2447523 w 5008429"/>
                <a:gd name="connsiteY471" fmla="*/ 138407 h 352491"/>
                <a:gd name="connsiteX472" fmla="*/ 2420285 w 5008429"/>
                <a:gd name="connsiteY472" fmla="*/ 174519 h 352491"/>
                <a:gd name="connsiteX473" fmla="*/ 2410425 w 5008429"/>
                <a:gd name="connsiteY473" fmla="*/ 230720 h 352491"/>
                <a:gd name="connsiteX474" fmla="*/ 2410425 w 5008429"/>
                <a:gd name="connsiteY474" fmla="*/ 346820 h 352491"/>
                <a:gd name="connsiteX475" fmla="*/ 2388733 w 5008429"/>
                <a:gd name="connsiteY475" fmla="*/ 346820 h 352491"/>
                <a:gd name="connsiteX476" fmla="*/ 2296441 w 5008429"/>
                <a:gd name="connsiteY476" fmla="*/ 2464 h 352491"/>
                <a:gd name="connsiteX477" fmla="*/ 2318379 w 5008429"/>
                <a:gd name="connsiteY477" fmla="*/ 2464 h 352491"/>
                <a:gd name="connsiteX478" fmla="*/ 2318379 w 5008429"/>
                <a:gd name="connsiteY478" fmla="*/ 346820 h 352491"/>
                <a:gd name="connsiteX479" fmla="*/ 2296441 w 5008429"/>
                <a:gd name="connsiteY479" fmla="*/ 346820 h 352491"/>
                <a:gd name="connsiteX480" fmla="*/ 1331458 w 5008429"/>
                <a:gd name="connsiteY480" fmla="*/ 2464 h 352491"/>
                <a:gd name="connsiteX481" fmla="*/ 1353150 w 5008429"/>
                <a:gd name="connsiteY481" fmla="*/ 2464 h 352491"/>
                <a:gd name="connsiteX482" fmla="*/ 1353150 w 5008429"/>
                <a:gd name="connsiteY482" fmla="*/ 156525 h 352491"/>
                <a:gd name="connsiteX483" fmla="*/ 1354136 w 5008429"/>
                <a:gd name="connsiteY483" fmla="*/ 156525 h 352491"/>
                <a:gd name="connsiteX484" fmla="*/ 1381744 w 5008429"/>
                <a:gd name="connsiteY484" fmla="*/ 121276 h 352491"/>
                <a:gd name="connsiteX485" fmla="*/ 1430550 w 5008429"/>
                <a:gd name="connsiteY485" fmla="*/ 106486 h 352491"/>
                <a:gd name="connsiteX486" fmla="*/ 1473933 w 5008429"/>
                <a:gd name="connsiteY486" fmla="*/ 117701 h 352491"/>
                <a:gd name="connsiteX487" fmla="*/ 1501294 w 5008429"/>
                <a:gd name="connsiteY487" fmla="*/ 148021 h 352491"/>
                <a:gd name="connsiteX488" fmla="*/ 1510661 w 5008429"/>
                <a:gd name="connsiteY488" fmla="*/ 190788 h 352491"/>
                <a:gd name="connsiteX489" fmla="*/ 1510661 w 5008429"/>
                <a:gd name="connsiteY489" fmla="*/ 346820 h 352491"/>
                <a:gd name="connsiteX490" fmla="*/ 1488970 w 5008429"/>
                <a:gd name="connsiteY490" fmla="*/ 346820 h 352491"/>
                <a:gd name="connsiteX491" fmla="*/ 1488970 w 5008429"/>
                <a:gd name="connsiteY491" fmla="*/ 206564 h 352491"/>
                <a:gd name="connsiteX492" fmla="*/ 1477015 w 5008429"/>
                <a:gd name="connsiteY492" fmla="*/ 151841 h 352491"/>
                <a:gd name="connsiteX493" fmla="*/ 1429317 w 5008429"/>
                <a:gd name="connsiteY493" fmla="*/ 126206 h 352491"/>
                <a:gd name="connsiteX494" fmla="*/ 1390248 w 5008429"/>
                <a:gd name="connsiteY494" fmla="*/ 138407 h 352491"/>
                <a:gd name="connsiteX495" fmla="*/ 1363010 w 5008429"/>
                <a:gd name="connsiteY495" fmla="*/ 174519 h 352491"/>
                <a:gd name="connsiteX496" fmla="*/ 1353150 w 5008429"/>
                <a:gd name="connsiteY496" fmla="*/ 230720 h 352491"/>
                <a:gd name="connsiteX497" fmla="*/ 1353150 w 5008429"/>
                <a:gd name="connsiteY497" fmla="*/ 346820 h 352491"/>
                <a:gd name="connsiteX498" fmla="*/ 1331458 w 5008429"/>
                <a:gd name="connsiteY498" fmla="*/ 346820 h 352491"/>
                <a:gd name="connsiteX499" fmla="*/ 1239166 w 5008429"/>
                <a:gd name="connsiteY499" fmla="*/ 2464 h 352491"/>
                <a:gd name="connsiteX500" fmla="*/ 1261104 w 5008429"/>
                <a:gd name="connsiteY500" fmla="*/ 2464 h 352491"/>
                <a:gd name="connsiteX501" fmla="*/ 1261104 w 5008429"/>
                <a:gd name="connsiteY501" fmla="*/ 346820 h 352491"/>
                <a:gd name="connsiteX502" fmla="*/ 1239166 w 5008429"/>
                <a:gd name="connsiteY502" fmla="*/ 346820 h 352491"/>
                <a:gd name="connsiteX503" fmla="*/ 178710 w 5008429"/>
                <a:gd name="connsiteY503" fmla="*/ 2464 h 352491"/>
                <a:gd name="connsiteX504" fmla="*/ 200402 w 5008429"/>
                <a:gd name="connsiteY504" fmla="*/ 2464 h 352491"/>
                <a:gd name="connsiteX505" fmla="*/ 200402 w 5008429"/>
                <a:gd name="connsiteY505" fmla="*/ 346820 h 352491"/>
                <a:gd name="connsiteX506" fmla="*/ 182161 w 5008429"/>
                <a:gd name="connsiteY506" fmla="*/ 346820 h 352491"/>
                <a:gd name="connsiteX507" fmla="*/ 182161 w 5008429"/>
                <a:gd name="connsiteY507" fmla="*/ 299246 h 352491"/>
                <a:gd name="connsiteX508" fmla="*/ 181175 w 5008429"/>
                <a:gd name="connsiteY508" fmla="*/ 299246 h 352491"/>
                <a:gd name="connsiteX509" fmla="*/ 149130 w 5008429"/>
                <a:gd name="connsiteY509" fmla="*/ 339179 h 352491"/>
                <a:gd name="connsiteX510" fmla="*/ 103775 w 5008429"/>
                <a:gd name="connsiteY510" fmla="*/ 352490 h 352491"/>
                <a:gd name="connsiteX511" fmla="*/ 64705 w 5008429"/>
                <a:gd name="connsiteY511" fmla="*/ 343616 h 352491"/>
                <a:gd name="connsiteX512" fmla="*/ 30935 w 5008429"/>
                <a:gd name="connsiteY512" fmla="*/ 318103 h 352491"/>
                <a:gd name="connsiteX513" fmla="*/ 8134 w 5008429"/>
                <a:gd name="connsiteY513" fmla="*/ 279650 h 352491"/>
                <a:gd name="connsiteX514" fmla="*/ 0 w 5008429"/>
                <a:gd name="connsiteY514" fmla="*/ 231706 h 352491"/>
                <a:gd name="connsiteX515" fmla="*/ 14543 w 5008429"/>
                <a:gd name="connsiteY515" fmla="*/ 168480 h 352491"/>
                <a:gd name="connsiteX516" fmla="*/ 54352 w 5008429"/>
                <a:gd name="connsiteY516" fmla="*/ 123001 h 352491"/>
                <a:gd name="connsiteX517" fmla="*/ 109444 w 5008429"/>
                <a:gd name="connsiteY517" fmla="*/ 106486 h 352491"/>
                <a:gd name="connsiteX518" fmla="*/ 146542 w 5008429"/>
                <a:gd name="connsiteY518" fmla="*/ 113758 h 352491"/>
                <a:gd name="connsiteX519" fmla="*/ 178710 w 5008429"/>
                <a:gd name="connsiteY519" fmla="*/ 132368 h 352491"/>
                <a:gd name="connsiteX520" fmla="*/ 1987083 w 5008429"/>
                <a:gd name="connsiteY520" fmla="*/ 0 h 352491"/>
                <a:gd name="connsiteX521" fmla="*/ 2018388 w 5008429"/>
                <a:gd name="connsiteY521" fmla="*/ 5177 h 352491"/>
                <a:gd name="connsiteX522" fmla="*/ 2018388 w 5008429"/>
                <a:gd name="connsiteY522" fmla="*/ 27854 h 352491"/>
                <a:gd name="connsiteX523" fmla="*/ 1989795 w 5008429"/>
                <a:gd name="connsiteY523" fmla="*/ 19720 h 352491"/>
                <a:gd name="connsiteX524" fmla="*/ 1964159 w 5008429"/>
                <a:gd name="connsiteY524" fmla="*/ 30936 h 352491"/>
                <a:gd name="connsiteX525" fmla="*/ 1956271 w 5008429"/>
                <a:gd name="connsiteY525" fmla="*/ 64089 h 352491"/>
                <a:gd name="connsiteX526" fmla="*/ 1956271 w 5008429"/>
                <a:gd name="connsiteY526" fmla="*/ 112156 h 352491"/>
                <a:gd name="connsiteX527" fmla="*/ 2018388 w 5008429"/>
                <a:gd name="connsiteY527" fmla="*/ 112156 h 352491"/>
                <a:gd name="connsiteX528" fmla="*/ 2018388 w 5008429"/>
                <a:gd name="connsiteY528" fmla="*/ 130644 h 352491"/>
                <a:gd name="connsiteX529" fmla="*/ 1956271 w 5008429"/>
                <a:gd name="connsiteY529" fmla="*/ 130644 h 352491"/>
                <a:gd name="connsiteX530" fmla="*/ 1956271 w 5008429"/>
                <a:gd name="connsiteY530" fmla="*/ 346821 h 352491"/>
                <a:gd name="connsiteX531" fmla="*/ 1934580 w 5008429"/>
                <a:gd name="connsiteY531" fmla="*/ 346821 h 352491"/>
                <a:gd name="connsiteX532" fmla="*/ 1934580 w 5008429"/>
                <a:gd name="connsiteY532" fmla="*/ 130644 h 352491"/>
                <a:gd name="connsiteX533" fmla="*/ 1895880 w 5008429"/>
                <a:gd name="connsiteY533" fmla="*/ 130644 h 352491"/>
                <a:gd name="connsiteX534" fmla="*/ 1895880 w 5008429"/>
                <a:gd name="connsiteY534" fmla="*/ 112156 h 352491"/>
                <a:gd name="connsiteX535" fmla="*/ 1934580 w 5008429"/>
                <a:gd name="connsiteY535" fmla="*/ 112156 h 352491"/>
                <a:gd name="connsiteX536" fmla="*/ 1934580 w 5008429"/>
                <a:gd name="connsiteY536" fmla="*/ 64089 h 352491"/>
                <a:gd name="connsiteX537" fmla="*/ 1947397 w 5008429"/>
                <a:gd name="connsiteY537" fmla="*/ 15406 h 352491"/>
                <a:gd name="connsiteX538" fmla="*/ 1987083 w 5008429"/>
                <a:gd name="connsiteY538" fmla="*/ 0 h 352491"/>
                <a:gd name="connsiteX539" fmla="*/ 929808 w 5008429"/>
                <a:gd name="connsiteY539" fmla="*/ 0 h 352491"/>
                <a:gd name="connsiteX540" fmla="*/ 961113 w 5008429"/>
                <a:gd name="connsiteY540" fmla="*/ 5177 h 352491"/>
                <a:gd name="connsiteX541" fmla="*/ 961113 w 5008429"/>
                <a:gd name="connsiteY541" fmla="*/ 27854 h 352491"/>
                <a:gd name="connsiteX542" fmla="*/ 932520 w 5008429"/>
                <a:gd name="connsiteY542" fmla="*/ 19720 h 352491"/>
                <a:gd name="connsiteX543" fmla="*/ 906884 w 5008429"/>
                <a:gd name="connsiteY543" fmla="*/ 30936 h 352491"/>
                <a:gd name="connsiteX544" fmla="*/ 898996 w 5008429"/>
                <a:gd name="connsiteY544" fmla="*/ 64089 h 352491"/>
                <a:gd name="connsiteX545" fmla="*/ 898996 w 5008429"/>
                <a:gd name="connsiteY545" fmla="*/ 112156 h 352491"/>
                <a:gd name="connsiteX546" fmla="*/ 961113 w 5008429"/>
                <a:gd name="connsiteY546" fmla="*/ 112156 h 352491"/>
                <a:gd name="connsiteX547" fmla="*/ 961113 w 5008429"/>
                <a:gd name="connsiteY547" fmla="*/ 130644 h 352491"/>
                <a:gd name="connsiteX548" fmla="*/ 898996 w 5008429"/>
                <a:gd name="connsiteY548" fmla="*/ 130644 h 352491"/>
                <a:gd name="connsiteX549" fmla="*/ 898996 w 5008429"/>
                <a:gd name="connsiteY549" fmla="*/ 346821 h 352491"/>
                <a:gd name="connsiteX550" fmla="*/ 877305 w 5008429"/>
                <a:gd name="connsiteY550" fmla="*/ 346821 h 352491"/>
                <a:gd name="connsiteX551" fmla="*/ 877305 w 5008429"/>
                <a:gd name="connsiteY551" fmla="*/ 130644 h 352491"/>
                <a:gd name="connsiteX552" fmla="*/ 838605 w 5008429"/>
                <a:gd name="connsiteY552" fmla="*/ 130644 h 352491"/>
                <a:gd name="connsiteX553" fmla="*/ 838605 w 5008429"/>
                <a:gd name="connsiteY553" fmla="*/ 112156 h 352491"/>
                <a:gd name="connsiteX554" fmla="*/ 877305 w 5008429"/>
                <a:gd name="connsiteY554" fmla="*/ 112156 h 352491"/>
                <a:gd name="connsiteX555" fmla="*/ 877305 w 5008429"/>
                <a:gd name="connsiteY555" fmla="*/ 64089 h 352491"/>
                <a:gd name="connsiteX556" fmla="*/ 890122 w 5008429"/>
                <a:gd name="connsiteY556" fmla="*/ 15406 h 352491"/>
                <a:gd name="connsiteX557" fmla="*/ 929808 w 5008429"/>
                <a:gd name="connsiteY557" fmla="*/ 0 h 35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5008429" h="352491">
                  <a:moveTo>
                    <a:pt x="4543532" y="296288"/>
                  </a:moveTo>
                  <a:cubicBezTo>
                    <a:pt x="4550105" y="296288"/>
                    <a:pt x="4554378" y="299082"/>
                    <a:pt x="4556350" y="304669"/>
                  </a:cubicBezTo>
                  <a:cubicBezTo>
                    <a:pt x="4558322" y="310256"/>
                    <a:pt x="4559308" y="315926"/>
                    <a:pt x="4559308" y="321677"/>
                  </a:cubicBezTo>
                  <a:cubicBezTo>
                    <a:pt x="4559308" y="339754"/>
                    <a:pt x="4554378" y="348792"/>
                    <a:pt x="4544518" y="348792"/>
                  </a:cubicBezTo>
                  <a:cubicBezTo>
                    <a:pt x="4540410" y="348792"/>
                    <a:pt x="4536959" y="346409"/>
                    <a:pt x="4534165" y="341644"/>
                  </a:cubicBezTo>
                  <a:cubicBezTo>
                    <a:pt x="4531372" y="336878"/>
                    <a:pt x="4529975" y="330716"/>
                    <a:pt x="4529975" y="323156"/>
                  </a:cubicBezTo>
                  <a:cubicBezTo>
                    <a:pt x="4529975" y="313790"/>
                    <a:pt x="4531454" y="306970"/>
                    <a:pt x="4534412" y="302697"/>
                  </a:cubicBezTo>
                  <a:cubicBezTo>
                    <a:pt x="4537370" y="298425"/>
                    <a:pt x="4540410" y="296288"/>
                    <a:pt x="4543532" y="296288"/>
                  </a:cubicBezTo>
                  <a:close/>
                  <a:moveTo>
                    <a:pt x="3591032" y="296288"/>
                  </a:moveTo>
                  <a:cubicBezTo>
                    <a:pt x="3597605" y="296288"/>
                    <a:pt x="3601878" y="299082"/>
                    <a:pt x="3603850" y="304669"/>
                  </a:cubicBezTo>
                  <a:cubicBezTo>
                    <a:pt x="3605822" y="310256"/>
                    <a:pt x="3606808" y="315926"/>
                    <a:pt x="3606808" y="321677"/>
                  </a:cubicBezTo>
                  <a:cubicBezTo>
                    <a:pt x="3606808" y="339754"/>
                    <a:pt x="3601878" y="348792"/>
                    <a:pt x="3592018" y="348792"/>
                  </a:cubicBezTo>
                  <a:cubicBezTo>
                    <a:pt x="3587910" y="348792"/>
                    <a:pt x="3584459" y="346409"/>
                    <a:pt x="3581665" y="341644"/>
                  </a:cubicBezTo>
                  <a:cubicBezTo>
                    <a:pt x="3578871" y="336878"/>
                    <a:pt x="3577475" y="330716"/>
                    <a:pt x="3577475" y="323156"/>
                  </a:cubicBezTo>
                  <a:cubicBezTo>
                    <a:pt x="3577475" y="313790"/>
                    <a:pt x="3578954" y="306970"/>
                    <a:pt x="3581912" y="302697"/>
                  </a:cubicBezTo>
                  <a:cubicBezTo>
                    <a:pt x="3584870" y="298425"/>
                    <a:pt x="3587910" y="296288"/>
                    <a:pt x="3591032" y="296288"/>
                  </a:cubicBezTo>
                  <a:close/>
                  <a:moveTo>
                    <a:pt x="2886182" y="296288"/>
                  </a:moveTo>
                  <a:cubicBezTo>
                    <a:pt x="2892755" y="296288"/>
                    <a:pt x="2897028" y="299082"/>
                    <a:pt x="2899000" y="304669"/>
                  </a:cubicBezTo>
                  <a:cubicBezTo>
                    <a:pt x="2900972" y="310256"/>
                    <a:pt x="2901958" y="315926"/>
                    <a:pt x="2901958" y="321677"/>
                  </a:cubicBezTo>
                  <a:cubicBezTo>
                    <a:pt x="2901958" y="339754"/>
                    <a:pt x="2897028" y="348792"/>
                    <a:pt x="2887168" y="348792"/>
                  </a:cubicBezTo>
                  <a:cubicBezTo>
                    <a:pt x="2883060" y="348792"/>
                    <a:pt x="2879609" y="346409"/>
                    <a:pt x="2876815" y="341644"/>
                  </a:cubicBezTo>
                  <a:cubicBezTo>
                    <a:pt x="2874021" y="336878"/>
                    <a:pt x="2872625" y="330716"/>
                    <a:pt x="2872625" y="323156"/>
                  </a:cubicBezTo>
                  <a:cubicBezTo>
                    <a:pt x="2872625" y="313790"/>
                    <a:pt x="2874104" y="306970"/>
                    <a:pt x="2877062" y="302697"/>
                  </a:cubicBezTo>
                  <a:cubicBezTo>
                    <a:pt x="2880020" y="298425"/>
                    <a:pt x="2883060" y="296288"/>
                    <a:pt x="2886182" y="296288"/>
                  </a:cubicBezTo>
                  <a:close/>
                  <a:moveTo>
                    <a:pt x="1828907" y="296288"/>
                  </a:moveTo>
                  <a:cubicBezTo>
                    <a:pt x="1835480" y="296288"/>
                    <a:pt x="1839753" y="299082"/>
                    <a:pt x="1841725" y="304669"/>
                  </a:cubicBezTo>
                  <a:cubicBezTo>
                    <a:pt x="1843697" y="310256"/>
                    <a:pt x="1844683" y="315926"/>
                    <a:pt x="1844683" y="321677"/>
                  </a:cubicBezTo>
                  <a:cubicBezTo>
                    <a:pt x="1844683" y="339754"/>
                    <a:pt x="1839753" y="348792"/>
                    <a:pt x="1829893" y="348792"/>
                  </a:cubicBezTo>
                  <a:cubicBezTo>
                    <a:pt x="1825785" y="348792"/>
                    <a:pt x="1822334" y="346409"/>
                    <a:pt x="1819540" y="341644"/>
                  </a:cubicBezTo>
                  <a:cubicBezTo>
                    <a:pt x="1816747" y="336878"/>
                    <a:pt x="1815350" y="330716"/>
                    <a:pt x="1815350" y="323156"/>
                  </a:cubicBezTo>
                  <a:cubicBezTo>
                    <a:pt x="1815350" y="313790"/>
                    <a:pt x="1816829" y="306970"/>
                    <a:pt x="1819787" y="302697"/>
                  </a:cubicBezTo>
                  <a:cubicBezTo>
                    <a:pt x="1822745" y="298425"/>
                    <a:pt x="1825785" y="296288"/>
                    <a:pt x="1828907" y="296288"/>
                  </a:cubicBezTo>
                  <a:close/>
                  <a:moveTo>
                    <a:pt x="2775654" y="219135"/>
                  </a:moveTo>
                  <a:cubicBezTo>
                    <a:pt x="2746074" y="222093"/>
                    <a:pt x="2722493" y="225421"/>
                    <a:pt x="2704909" y="229118"/>
                  </a:cubicBezTo>
                  <a:cubicBezTo>
                    <a:pt x="2687326" y="232815"/>
                    <a:pt x="2672454" y="238896"/>
                    <a:pt x="2660293" y="247359"/>
                  </a:cubicBezTo>
                  <a:cubicBezTo>
                    <a:pt x="2648133" y="255822"/>
                    <a:pt x="2642053" y="267448"/>
                    <a:pt x="2642053" y="282238"/>
                  </a:cubicBezTo>
                  <a:cubicBezTo>
                    <a:pt x="2642053" y="295549"/>
                    <a:pt x="2647681" y="307298"/>
                    <a:pt x="2658938" y="317487"/>
                  </a:cubicBezTo>
                  <a:cubicBezTo>
                    <a:pt x="2670194" y="327676"/>
                    <a:pt x="2684368" y="332770"/>
                    <a:pt x="2701458" y="332770"/>
                  </a:cubicBezTo>
                  <a:cubicBezTo>
                    <a:pt x="2715262" y="332770"/>
                    <a:pt x="2727792" y="329113"/>
                    <a:pt x="2739049" y="321801"/>
                  </a:cubicBezTo>
                  <a:cubicBezTo>
                    <a:pt x="2750306" y="314488"/>
                    <a:pt x="2759221" y="304094"/>
                    <a:pt x="2765794" y="290619"/>
                  </a:cubicBezTo>
                  <a:cubicBezTo>
                    <a:pt x="2772367" y="277144"/>
                    <a:pt x="2775654" y="261697"/>
                    <a:pt x="2775654" y="244277"/>
                  </a:cubicBezTo>
                  <a:close/>
                  <a:moveTo>
                    <a:pt x="1718379" y="219135"/>
                  </a:moveTo>
                  <a:cubicBezTo>
                    <a:pt x="1688799" y="222093"/>
                    <a:pt x="1665218" y="225421"/>
                    <a:pt x="1647634" y="229118"/>
                  </a:cubicBezTo>
                  <a:cubicBezTo>
                    <a:pt x="1630051" y="232815"/>
                    <a:pt x="1615179" y="238896"/>
                    <a:pt x="1603018" y="247359"/>
                  </a:cubicBezTo>
                  <a:cubicBezTo>
                    <a:pt x="1590858" y="255822"/>
                    <a:pt x="1584778" y="267448"/>
                    <a:pt x="1584778" y="282238"/>
                  </a:cubicBezTo>
                  <a:cubicBezTo>
                    <a:pt x="1584778" y="295549"/>
                    <a:pt x="1590406" y="307298"/>
                    <a:pt x="1601663" y="317487"/>
                  </a:cubicBezTo>
                  <a:cubicBezTo>
                    <a:pt x="1612919" y="327676"/>
                    <a:pt x="1627093" y="332770"/>
                    <a:pt x="1644183" y="332770"/>
                  </a:cubicBezTo>
                  <a:cubicBezTo>
                    <a:pt x="1657987" y="332770"/>
                    <a:pt x="1670518" y="329113"/>
                    <a:pt x="1681774" y="321801"/>
                  </a:cubicBezTo>
                  <a:cubicBezTo>
                    <a:pt x="1693031" y="314488"/>
                    <a:pt x="1701946" y="304094"/>
                    <a:pt x="1708519" y="290619"/>
                  </a:cubicBezTo>
                  <a:cubicBezTo>
                    <a:pt x="1715092" y="277144"/>
                    <a:pt x="1718379" y="261697"/>
                    <a:pt x="1718379" y="244277"/>
                  </a:cubicBezTo>
                  <a:close/>
                  <a:moveTo>
                    <a:pt x="775404" y="219135"/>
                  </a:moveTo>
                  <a:cubicBezTo>
                    <a:pt x="745824" y="222093"/>
                    <a:pt x="722243" y="225421"/>
                    <a:pt x="704659" y="229118"/>
                  </a:cubicBezTo>
                  <a:cubicBezTo>
                    <a:pt x="687076" y="232815"/>
                    <a:pt x="672204" y="238896"/>
                    <a:pt x="660043" y="247359"/>
                  </a:cubicBezTo>
                  <a:cubicBezTo>
                    <a:pt x="647883" y="255822"/>
                    <a:pt x="641803" y="267448"/>
                    <a:pt x="641803" y="282238"/>
                  </a:cubicBezTo>
                  <a:cubicBezTo>
                    <a:pt x="641803" y="295549"/>
                    <a:pt x="647431" y="307298"/>
                    <a:pt x="658688" y="317487"/>
                  </a:cubicBezTo>
                  <a:cubicBezTo>
                    <a:pt x="669944" y="327676"/>
                    <a:pt x="684118" y="332770"/>
                    <a:pt x="701208" y="332770"/>
                  </a:cubicBezTo>
                  <a:cubicBezTo>
                    <a:pt x="715012" y="332770"/>
                    <a:pt x="727542" y="329113"/>
                    <a:pt x="738799" y="321801"/>
                  </a:cubicBezTo>
                  <a:cubicBezTo>
                    <a:pt x="750056" y="314488"/>
                    <a:pt x="758971" y="304094"/>
                    <a:pt x="765544" y="290619"/>
                  </a:cubicBezTo>
                  <a:cubicBezTo>
                    <a:pt x="772117" y="277144"/>
                    <a:pt x="775404" y="261697"/>
                    <a:pt x="775404" y="244277"/>
                  </a:cubicBezTo>
                  <a:close/>
                  <a:moveTo>
                    <a:pt x="403929" y="219135"/>
                  </a:moveTo>
                  <a:cubicBezTo>
                    <a:pt x="374349" y="222093"/>
                    <a:pt x="350768" y="225421"/>
                    <a:pt x="333184" y="229118"/>
                  </a:cubicBezTo>
                  <a:cubicBezTo>
                    <a:pt x="315601" y="232815"/>
                    <a:pt x="300729" y="238896"/>
                    <a:pt x="288568" y="247359"/>
                  </a:cubicBezTo>
                  <a:cubicBezTo>
                    <a:pt x="276408" y="255822"/>
                    <a:pt x="270328" y="267448"/>
                    <a:pt x="270328" y="282238"/>
                  </a:cubicBezTo>
                  <a:cubicBezTo>
                    <a:pt x="270328" y="295549"/>
                    <a:pt x="275956" y="307298"/>
                    <a:pt x="287213" y="317487"/>
                  </a:cubicBezTo>
                  <a:cubicBezTo>
                    <a:pt x="298469" y="327676"/>
                    <a:pt x="312643" y="332770"/>
                    <a:pt x="329733" y="332770"/>
                  </a:cubicBezTo>
                  <a:cubicBezTo>
                    <a:pt x="343537" y="332770"/>
                    <a:pt x="356067" y="329113"/>
                    <a:pt x="367324" y="321801"/>
                  </a:cubicBezTo>
                  <a:cubicBezTo>
                    <a:pt x="378581" y="314488"/>
                    <a:pt x="387496" y="304094"/>
                    <a:pt x="394069" y="290619"/>
                  </a:cubicBezTo>
                  <a:cubicBezTo>
                    <a:pt x="400642" y="277144"/>
                    <a:pt x="403929" y="261697"/>
                    <a:pt x="403929" y="244277"/>
                  </a:cubicBezTo>
                  <a:close/>
                  <a:moveTo>
                    <a:pt x="4733999" y="126206"/>
                  </a:moveTo>
                  <a:cubicBezTo>
                    <a:pt x="4724633" y="126206"/>
                    <a:pt x="4715471" y="128178"/>
                    <a:pt x="4706515" y="132122"/>
                  </a:cubicBezTo>
                  <a:cubicBezTo>
                    <a:pt x="4697559" y="136065"/>
                    <a:pt x="4689466" y="141981"/>
                    <a:pt x="4682235" y="149869"/>
                  </a:cubicBezTo>
                  <a:cubicBezTo>
                    <a:pt x="4675005" y="157757"/>
                    <a:pt x="4669212" y="167781"/>
                    <a:pt x="4664857" y="179942"/>
                  </a:cubicBezTo>
                  <a:cubicBezTo>
                    <a:pt x="4660502" y="192102"/>
                    <a:pt x="4658325" y="205988"/>
                    <a:pt x="4658325" y="221600"/>
                  </a:cubicBezTo>
                  <a:lnTo>
                    <a:pt x="4658325" y="299246"/>
                  </a:lnTo>
                  <a:cubicBezTo>
                    <a:pt x="4669335" y="309106"/>
                    <a:pt x="4680140" y="317158"/>
                    <a:pt x="4690739" y="323403"/>
                  </a:cubicBezTo>
                  <a:cubicBezTo>
                    <a:pt x="4701339" y="329647"/>
                    <a:pt x="4714115" y="332770"/>
                    <a:pt x="4729070" y="332770"/>
                  </a:cubicBezTo>
                  <a:cubicBezTo>
                    <a:pt x="4745667" y="332770"/>
                    <a:pt x="4760662" y="327799"/>
                    <a:pt x="4774055" y="317857"/>
                  </a:cubicBezTo>
                  <a:cubicBezTo>
                    <a:pt x="4787448" y="307915"/>
                    <a:pt x="4797842" y="294809"/>
                    <a:pt x="4805237" y="278541"/>
                  </a:cubicBezTo>
                  <a:cubicBezTo>
                    <a:pt x="4812632" y="262272"/>
                    <a:pt x="4816329" y="245181"/>
                    <a:pt x="4816329" y="227269"/>
                  </a:cubicBezTo>
                  <a:cubicBezTo>
                    <a:pt x="4816329" y="208535"/>
                    <a:pt x="4812550" y="191445"/>
                    <a:pt x="4804990" y="175998"/>
                  </a:cubicBezTo>
                  <a:cubicBezTo>
                    <a:pt x="4797431" y="160551"/>
                    <a:pt x="4787325" y="148390"/>
                    <a:pt x="4774671" y="139516"/>
                  </a:cubicBezTo>
                  <a:cubicBezTo>
                    <a:pt x="4762018" y="130643"/>
                    <a:pt x="4748461" y="126206"/>
                    <a:pt x="4733999" y="126206"/>
                  </a:cubicBezTo>
                  <a:close/>
                  <a:moveTo>
                    <a:pt x="3986612" y="126206"/>
                  </a:moveTo>
                  <a:cubicBezTo>
                    <a:pt x="3971329" y="126206"/>
                    <a:pt x="3957033" y="130725"/>
                    <a:pt x="3943722" y="139763"/>
                  </a:cubicBezTo>
                  <a:cubicBezTo>
                    <a:pt x="3930411" y="148801"/>
                    <a:pt x="3919853" y="161249"/>
                    <a:pt x="3912047" y="177107"/>
                  </a:cubicBezTo>
                  <a:cubicBezTo>
                    <a:pt x="3904242" y="192965"/>
                    <a:pt x="3900338" y="210179"/>
                    <a:pt x="3900338" y="228748"/>
                  </a:cubicBezTo>
                  <a:cubicBezTo>
                    <a:pt x="3900338" y="247153"/>
                    <a:pt x="3904282" y="264408"/>
                    <a:pt x="3912170" y="280512"/>
                  </a:cubicBezTo>
                  <a:cubicBezTo>
                    <a:pt x="3920058" y="296617"/>
                    <a:pt x="3930657" y="309353"/>
                    <a:pt x="3943968" y="318719"/>
                  </a:cubicBezTo>
                  <a:cubicBezTo>
                    <a:pt x="3957279" y="328086"/>
                    <a:pt x="3971658" y="332770"/>
                    <a:pt x="3987105" y="332770"/>
                  </a:cubicBezTo>
                  <a:cubicBezTo>
                    <a:pt x="4010440" y="332770"/>
                    <a:pt x="4030653" y="323033"/>
                    <a:pt x="4047743" y="303560"/>
                  </a:cubicBezTo>
                  <a:cubicBezTo>
                    <a:pt x="4064834" y="284087"/>
                    <a:pt x="4073379" y="259478"/>
                    <a:pt x="4073379" y="229734"/>
                  </a:cubicBezTo>
                  <a:cubicBezTo>
                    <a:pt x="4073379" y="214944"/>
                    <a:pt x="4071037" y="201141"/>
                    <a:pt x="4066354" y="188323"/>
                  </a:cubicBezTo>
                  <a:cubicBezTo>
                    <a:pt x="4061670" y="175505"/>
                    <a:pt x="4055179" y="164413"/>
                    <a:pt x="4046881" y="155046"/>
                  </a:cubicBezTo>
                  <a:cubicBezTo>
                    <a:pt x="4038582" y="145679"/>
                    <a:pt x="4029339" y="138530"/>
                    <a:pt x="4019150" y="133601"/>
                  </a:cubicBezTo>
                  <a:cubicBezTo>
                    <a:pt x="4008961" y="128671"/>
                    <a:pt x="3998116" y="126206"/>
                    <a:pt x="3986612" y="126206"/>
                  </a:cubicBezTo>
                  <a:close/>
                  <a:moveTo>
                    <a:pt x="3310337" y="126206"/>
                  </a:moveTo>
                  <a:cubicBezTo>
                    <a:pt x="3295055" y="126206"/>
                    <a:pt x="3280758" y="130725"/>
                    <a:pt x="3267447" y="139763"/>
                  </a:cubicBezTo>
                  <a:cubicBezTo>
                    <a:pt x="3254136" y="148801"/>
                    <a:pt x="3243578" y="161249"/>
                    <a:pt x="3235772" y="177107"/>
                  </a:cubicBezTo>
                  <a:cubicBezTo>
                    <a:pt x="3227967" y="192965"/>
                    <a:pt x="3224064" y="210179"/>
                    <a:pt x="3224064" y="228748"/>
                  </a:cubicBezTo>
                  <a:cubicBezTo>
                    <a:pt x="3224064" y="247153"/>
                    <a:pt x="3228008" y="264408"/>
                    <a:pt x="3235895" y="280512"/>
                  </a:cubicBezTo>
                  <a:cubicBezTo>
                    <a:pt x="3243783" y="296617"/>
                    <a:pt x="3254383" y="309353"/>
                    <a:pt x="3267694" y="318719"/>
                  </a:cubicBezTo>
                  <a:cubicBezTo>
                    <a:pt x="3281004" y="328086"/>
                    <a:pt x="3295383" y="332770"/>
                    <a:pt x="3310830" y="332770"/>
                  </a:cubicBezTo>
                  <a:cubicBezTo>
                    <a:pt x="3334165" y="332770"/>
                    <a:pt x="3354378" y="323033"/>
                    <a:pt x="3371469" y="303560"/>
                  </a:cubicBezTo>
                  <a:cubicBezTo>
                    <a:pt x="3388559" y="284087"/>
                    <a:pt x="3397104" y="259478"/>
                    <a:pt x="3397104" y="229734"/>
                  </a:cubicBezTo>
                  <a:cubicBezTo>
                    <a:pt x="3397104" y="214944"/>
                    <a:pt x="3394763" y="201141"/>
                    <a:pt x="3390079" y="188323"/>
                  </a:cubicBezTo>
                  <a:cubicBezTo>
                    <a:pt x="3385396" y="175505"/>
                    <a:pt x="3378904" y="164413"/>
                    <a:pt x="3370606" y="155046"/>
                  </a:cubicBezTo>
                  <a:cubicBezTo>
                    <a:pt x="3362307" y="145679"/>
                    <a:pt x="3353064" y="138530"/>
                    <a:pt x="3342875" y="133601"/>
                  </a:cubicBezTo>
                  <a:cubicBezTo>
                    <a:pt x="3332686" y="128671"/>
                    <a:pt x="3321841" y="126206"/>
                    <a:pt x="3310337" y="126206"/>
                  </a:cubicBezTo>
                  <a:close/>
                  <a:moveTo>
                    <a:pt x="2129237" y="126206"/>
                  </a:moveTo>
                  <a:cubicBezTo>
                    <a:pt x="2113955" y="126206"/>
                    <a:pt x="2099658" y="130725"/>
                    <a:pt x="2086347" y="139763"/>
                  </a:cubicBezTo>
                  <a:cubicBezTo>
                    <a:pt x="2073036" y="148801"/>
                    <a:pt x="2062478" y="161249"/>
                    <a:pt x="2054672" y="177107"/>
                  </a:cubicBezTo>
                  <a:cubicBezTo>
                    <a:pt x="2046866" y="192965"/>
                    <a:pt x="2042964" y="210179"/>
                    <a:pt x="2042964" y="228748"/>
                  </a:cubicBezTo>
                  <a:cubicBezTo>
                    <a:pt x="2042964" y="247153"/>
                    <a:pt x="2046908" y="264408"/>
                    <a:pt x="2054795" y="280512"/>
                  </a:cubicBezTo>
                  <a:cubicBezTo>
                    <a:pt x="2062683" y="296617"/>
                    <a:pt x="2073283" y="309353"/>
                    <a:pt x="2086594" y="318719"/>
                  </a:cubicBezTo>
                  <a:cubicBezTo>
                    <a:pt x="2099904" y="328086"/>
                    <a:pt x="2114283" y="332770"/>
                    <a:pt x="2129730" y="332770"/>
                  </a:cubicBezTo>
                  <a:cubicBezTo>
                    <a:pt x="2153065" y="332770"/>
                    <a:pt x="2173278" y="323033"/>
                    <a:pt x="2190369" y="303560"/>
                  </a:cubicBezTo>
                  <a:cubicBezTo>
                    <a:pt x="2207459" y="284087"/>
                    <a:pt x="2216004" y="259478"/>
                    <a:pt x="2216004" y="229734"/>
                  </a:cubicBezTo>
                  <a:cubicBezTo>
                    <a:pt x="2216004" y="214944"/>
                    <a:pt x="2213663" y="201141"/>
                    <a:pt x="2208979" y="188323"/>
                  </a:cubicBezTo>
                  <a:cubicBezTo>
                    <a:pt x="2204296" y="175505"/>
                    <a:pt x="2197804" y="164413"/>
                    <a:pt x="2189506" y="155046"/>
                  </a:cubicBezTo>
                  <a:cubicBezTo>
                    <a:pt x="2181207" y="145679"/>
                    <a:pt x="2171963" y="138530"/>
                    <a:pt x="2161775" y="133601"/>
                  </a:cubicBezTo>
                  <a:cubicBezTo>
                    <a:pt x="2151587" y="128671"/>
                    <a:pt x="2140741" y="126206"/>
                    <a:pt x="2129237" y="126206"/>
                  </a:cubicBezTo>
                  <a:close/>
                  <a:moveTo>
                    <a:pt x="1071962" y="126206"/>
                  </a:moveTo>
                  <a:cubicBezTo>
                    <a:pt x="1056680" y="126206"/>
                    <a:pt x="1042383" y="130725"/>
                    <a:pt x="1029072" y="139763"/>
                  </a:cubicBezTo>
                  <a:cubicBezTo>
                    <a:pt x="1015761" y="148801"/>
                    <a:pt x="1005203" y="161249"/>
                    <a:pt x="997397" y="177107"/>
                  </a:cubicBezTo>
                  <a:cubicBezTo>
                    <a:pt x="989591" y="192965"/>
                    <a:pt x="985689" y="210179"/>
                    <a:pt x="985689" y="228748"/>
                  </a:cubicBezTo>
                  <a:cubicBezTo>
                    <a:pt x="985689" y="247153"/>
                    <a:pt x="989633" y="264408"/>
                    <a:pt x="997520" y="280512"/>
                  </a:cubicBezTo>
                  <a:cubicBezTo>
                    <a:pt x="1005408" y="296617"/>
                    <a:pt x="1016008" y="309353"/>
                    <a:pt x="1029319" y="318719"/>
                  </a:cubicBezTo>
                  <a:cubicBezTo>
                    <a:pt x="1042629" y="328086"/>
                    <a:pt x="1057008" y="332770"/>
                    <a:pt x="1072455" y="332770"/>
                  </a:cubicBezTo>
                  <a:cubicBezTo>
                    <a:pt x="1095790" y="332770"/>
                    <a:pt x="1116003" y="323033"/>
                    <a:pt x="1133094" y="303560"/>
                  </a:cubicBezTo>
                  <a:cubicBezTo>
                    <a:pt x="1150184" y="284087"/>
                    <a:pt x="1158729" y="259478"/>
                    <a:pt x="1158729" y="229734"/>
                  </a:cubicBezTo>
                  <a:cubicBezTo>
                    <a:pt x="1158729" y="214944"/>
                    <a:pt x="1156388" y="201141"/>
                    <a:pt x="1151704" y="188323"/>
                  </a:cubicBezTo>
                  <a:cubicBezTo>
                    <a:pt x="1147021" y="175505"/>
                    <a:pt x="1140530" y="164413"/>
                    <a:pt x="1132231" y="155046"/>
                  </a:cubicBezTo>
                  <a:cubicBezTo>
                    <a:pt x="1123932" y="145679"/>
                    <a:pt x="1114689" y="138530"/>
                    <a:pt x="1104500" y="133601"/>
                  </a:cubicBezTo>
                  <a:cubicBezTo>
                    <a:pt x="1094311" y="128671"/>
                    <a:pt x="1083466" y="126206"/>
                    <a:pt x="1071962" y="126206"/>
                  </a:cubicBezTo>
                  <a:close/>
                  <a:moveTo>
                    <a:pt x="109444" y="126206"/>
                  </a:moveTo>
                  <a:cubicBezTo>
                    <a:pt x="92190" y="126206"/>
                    <a:pt x="76989" y="131546"/>
                    <a:pt x="63843" y="142228"/>
                  </a:cubicBezTo>
                  <a:cubicBezTo>
                    <a:pt x="50696" y="152909"/>
                    <a:pt x="40713" y="166549"/>
                    <a:pt x="33893" y="183146"/>
                  </a:cubicBezTo>
                  <a:cubicBezTo>
                    <a:pt x="27073" y="199744"/>
                    <a:pt x="23664" y="216423"/>
                    <a:pt x="23664" y="233185"/>
                  </a:cubicBezTo>
                  <a:cubicBezTo>
                    <a:pt x="23664" y="250111"/>
                    <a:pt x="27073" y="266339"/>
                    <a:pt x="33893" y="281868"/>
                  </a:cubicBezTo>
                  <a:cubicBezTo>
                    <a:pt x="40713" y="297398"/>
                    <a:pt x="50367" y="309763"/>
                    <a:pt x="62857" y="318966"/>
                  </a:cubicBezTo>
                  <a:cubicBezTo>
                    <a:pt x="75346" y="328169"/>
                    <a:pt x="89396" y="332770"/>
                    <a:pt x="105007" y="332770"/>
                  </a:cubicBezTo>
                  <a:cubicBezTo>
                    <a:pt x="119304" y="332770"/>
                    <a:pt x="132122" y="328867"/>
                    <a:pt x="143461" y="321061"/>
                  </a:cubicBezTo>
                  <a:cubicBezTo>
                    <a:pt x="154800" y="313255"/>
                    <a:pt x="163509" y="302985"/>
                    <a:pt x="169590" y="290249"/>
                  </a:cubicBezTo>
                  <a:cubicBezTo>
                    <a:pt x="175670" y="277513"/>
                    <a:pt x="178710" y="264572"/>
                    <a:pt x="178710" y="251426"/>
                  </a:cubicBezTo>
                  <a:lnTo>
                    <a:pt x="178710" y="154553"/>
                  </a:lnTo>
                  <a:cubicBezTo>
                    <a:pt x="169179" y="147322"/>
                    <a:pt x="158621" y="140790"/>
                    <a:pt x="147035" y="134956"/>
                  </a:cubicBezTo>
                  <a:cubicBezTo>
                    <a:pt x="135450" y="129122"/>
                    <a:pt x="122920" y="126206"/>
                    <a:pt x="109444" y="126206"/>
                  </a:cubicBezTo>
                  <a:close/>
                  <a:moveTo>
                    <a:pt x="2979283" y="112156"/>
                  </a:moveTo>
                  <a:lnTo>
                    <a:pt x="3000975" y="112156"/>
                  </a:lnTo>
                  <a:lnTo>
                    <a:pt x="3000975" y="255864"/>
                  </a:lnTo>
                  <a:cubicBezTo>
                    <a:pt x="3000975" y="267860"/>
                    <a:pt x="3002577" y="279569"/>
                    <a:pt x="3005782" y="290990"/>
                  </a:cubicBezTo>
                  <a:cubicBezTo>
                    <a:pt x="3008986" y="302411"/>
                    <a:pt x="3014984" y="312229"/>
                    <a:pt x="3023776" y="320446"/>
                  </a:cubicBezTo>
                  <a:cubicBezTo>
                    <a:pt x="3032567" y="328663"/>
                    <a:pt x="3044851" y="332771"/>
                    <a:pt x="3060627" y="332771"/>
                  </a:cubicBezTo>
                  <a:cubicBezTo>
                    <a:pt x="3075746" y="332771"/>
                    <a:pt x="3089015" y="328539"/>
                    <a:pt x="3100436" y="320076"/>
                  </a:cubicBezTo>
                  <a:cubicBezTo>
                    <a:pt x="3111857" y="311613"/>
                    <a:pt x="3120690" y="300233"/>
                    <a:pt x="3126935" y="285936"/>
                  </a:cubicBezTo>
                  <a:cubicBezTo>
                    <a:pt x="3133179" y="271640"/>
                    <a:pt x="3136302" y="256110"/>
                    <a:pt x="3136302" y="239349"/>
                  </a:cubicBezTo>
                  <a:lnTo>
                    <a:pt x="3136302" y="112156"/>
                  </a:lnTo>
                  <a:lnTo>
                    <a:pt x="3157993" y="112156"/>
                  </a:lnTo>
                  <a:lnTo>
                    <a:pt x="3157993" y="346821"/>
                  </a:lnTo>
                  <a:lnTo>
                    <a:pt x="3138767" y="346821"/>
                  </a:lnTo>
                  <a:lnTo>
                    <a:pt x="3138767" y="300973"/>
                  </a:lnTo>
                  <a:lnTo>
                    <a:pt x="3137781" y="300973"/>
                  </a:lnTo>
                  <a:cubicBezTo>
                    <a:pt x="3120690" y="335318"/>
                    <a:pt x="3094644" y="352491"/>
                    <a:pt x="3059641" y="352491"/>
                  </a:cubicBezTo>
                  <a:cubicBezTo>
                    <a:pt x="3035156" y="352491"/>
                    <a:pt x="3015641" y="344644"/>
                    <a:pt x="3001098" y="328950"/>
                  </a:cubicBezTo>
                  <a:cubicBezTo>
                    <a:pt x="2986555" y="313256"/>
                    <a:pt x="2979283" y="291770"/>
                    <a:pt x="2979283" y="264491"/>
                  </a:cubicBezTo>
                  <a:close/>
                  <a:moveTo>
                    <a:pt x="4980082" y="108952"/>
                  </a:moveTo>
                  <a:cubicBezTo>
                    <a:pt x="4989613" y="108952"/>
                    <a:pt x="4999062" y="110842"/>
                    <a:pt x="5008429" y="114621"/>
                  </a:cubicBezTo>
                  <a:lnTo>
                    <a:pt x="5008429" y="136806"/>
                  </a:lnTo>
                  <a:cubicBezTo>
                    <a:pt x="4997090" y="132698"/>
                    <a:pt x="4987806" y="130644"/>
                    <a:pt x="4980575" y="130644"/>
                  </a:cubicBezTo>
                  <a:cubicBezTo>
                    <a:pt x="4967429" y="130644"/>
                    <a:pt x="4955884" y="134505"/>
                    <a:pt x="4945942" y="142229"/>
                  </a:cubicBezTo>
                  <a:cubicBezTo>
                    <a:pt x="4936000" y="149952"/>
                    <a:pt x="4928441" y="160182"/>
                    <a:pt x="4923264" y="172918"/>
                  </a:cubicBezTo>
                  <a:cubicBezTo>
                    <a:pt x="4918088" y="185653"/>
                    <a:pt x="4915500" y="199005"/>
                    <a:pt x="4915500" y="212973"/>
                  </a:cubicBezTo>
                  <a:lnTo>
                    <a:pt x="4915500" y="346821"/>
                  </a:lnTo>
                  <a:lnTo>
                    <a:pt x="4893808" y="346821"/>
                  </a:lnTo>
                  <a:lnTo>
                    <a:pt x="4893808" y="112156"/>
                  </a:lnTo>
                  <a:lnTo>
                    <a:pt x="4912542" y="112156"/>
                  </a:lnTo>
                  <a:lnTo>
                    <a:pt x="4912542" y="156526"/>
                  </a:lnTo>
                  <a:lnTo>
                    <a:pt x="4913528" y="156526"/>
                  </a:lnTo>
                  <a:cubicBezTo>
                    <a:pt x="4927989" y="124810"/>
                    <a:pt x="4950174" y="108952"/>
                    <a:pt x="4980082" y="108952"/>
                  </a:cubicBezTo>
                  <a:close/>
                  <a:moveTo>
                    <a:pt x="4243788" y="106486"/>
                  </a:moveTo>
                  <a:cubicBezTo>
                    <a:pt x="4258742" y="106486"/>
                    <a:pt x="4271025" y="109526"/>
                    <a:pt x="4280639" y="115606"/>
                  </a:cubicBezTo>
                  <a:cubicBezTo>
                    <a:pt x="4290252" y="121687"/>
                    <a:pt x="4297236" y="128588"/>
                    <a:pt x="4301591" y="136312"/>
                  </a:cubicBezTo>
                  <a:cubicBezTo>
                    <a:pt x="4305946" y="144036"/>
                    <a:pt x="4309027" y="151430"/>
                    <a:pt x="4310835" y="158497"/>
                  </a:cubicBezTo>
                  <a:cubicBezTo>
                    <a:pt x="4315107" y="149787"/>
                    <a:pt x="4319914" y="141776"/>
                    <a:pt x="4325255" y="134463"/>
                  </a:cubicBezTo>
                  <a:cubicBezTo>
                    <a:pt x="4330596" y="127151"/>
                    <a:pt x="4338155" y="120659"/>
                    <a:pt x="4347932" y="114990"/>
                  </a:cubicBezTo>
                  <a:cubicBezTo>
                    <a:pt x="4357710" y="109321"/>
                    <a:pt x="4369912" y="106486"/>
                    <a:pt x="4384537" y="106486"/>
                  </a:cubicBezTo>
                  <a:cubicBezTo>
                    <a:pt x="4408037" y="106486"/>
                    <a:pt x="4425866" y="113922"/>
                    <a:pt x="4438027" y="128794"/>
                  </a:cubicBezTo>
                  <a:cubicBezTo>
                    <a:pt x="4450187" y="143666"/>
                    <a:pt x="4456268" y="163509"/>
                    <a:pt x="4456268" y="188323"/>
                  </a:cubicBezTo>
                  <a:lnTo>
                    <a:pt x="4456268" y="346820"/>
                  </a:lnTo>
                  <a:lnTo>
                    <a:pt x="4434576" y="346820"/>
                  </a:lnTo>
                  <a:lnTo>
                    <a:pt x="4434576" y="191774"/>
                  </a:lnTo>
                  <a:cubicBezTo>
                    <a:pt x="4434576" y="176984"/>
                    <a:pt x="4432111" y="164700"/>
                    <a:pt x="4427181" y="154922"/>
                  </a:cubicBezTo>
                  <a:cubicBezTo>
                    <a:pt x="4422251" y="145145"/>
                    <a:pt x="4415719" y="137914"/>
                    <a:pt x="4407585" y="133231"/>
                  </a:cubicBezTo>
                  <a:cubicBezTo>
                    <a:pt x="4399450" y="128547"/>
                    <a:pt x="4390946" y="126206"/>
                    <a:pt x="4382072" y="126206"/>
                  </a:cubicBezTo>
                  <a:cubicBezTo>
                    <a:pt x="4371884" y="126206"/>
                    <a:pt x="4362722" y="128630"/>
                    <a:pt x="4354588" y="133477"/>
                  </a:cubicBezTo>
                  <a:cubicBezTo>
                    <a:pt x="4346453" y="138325"/>
                    <a:pt x="4339305" y="145186"/>
                    <a:pt x="4333143" y="154060"/>
                  </a:cubicBezTo>
                  <a:cubicBezTo>
                    <a:pt x="4326980" y="162934"/>
                    <a:pt x="4322420" y="172629"/>
                    <a:pt x="4319462" y="183146"/>
                  </a:cubicBezTo>
                  <a:cubicBezTo>
                    <a:pt x="4316504" y="193664"/>
                    <a:pt x="4315025" y="204509"/>
                    <a:pt x="4315025" y="215684"/>
                  </a:cubicBezTo>
                  <a:lnTo>
                    <a:pt x="4315025" y="346820"/>
                  </a:lnTo>
                  <a:lnTo>
                    <a:pt x="4293333" y="346820"/>
                  </a:lnTo>
                  <a:lnTo>
                    <a:pt x="4293333" y="191774"/>
                  </a:lnTo>
                  <a:cubicBezTo>
                    <a:pt x="4293333" y="171890"/>
                    <a:pt x="4288732" y="155991"/>
                    <a:pt x="4279530" y="144077"/>
                  </a:cubicBezTo>
                  <a:cubicBezTo>
                    <a:pt x="4270327" y="132163"/>
                    <a:pt x="4257591" y="126206"/>
                    <a:pt x="4241323" y="126206"/>
                  </a:cubicBezTo>
                  <a:cubicBezTo>
                    <a:pt x="4227190" y="126206"/>
                    <a:pt x="4214947" y="130519"/>
                    <a:pt x="4204595" y="139147"/>
                  </a:cubicBezTo>
                  <a:cubicBezTo>
                    <a:pt x="4194242" y="147774"/>
                    <a:pt x="4186477" y="158908"/>
                    <a:pt x="4181301" y="172547"/>
                  </a:cubicBezTo>
                  <a:cubicBezTo>
                    <a:pt x="4176124" y="186186"/>
                    <a:pt x="4173536" y="200565"/>
                    <a:pt x="4173536" y="215684"/>
                  </a:cubicBezTo>
                  <a:lnTo>
                    <a:pt x="4173536" y="346820"/>
                  </a:lnTo>
                  <a:lnTo>
                    <a:pt x="4151844" y="346820"/>
                  </a:lnTo>
                  <a:lnTo>
                    <a:pt x="4151844" y="112155"/>
                  </a:lnTo>
                  <a:lnTo>
                    <a:pt x="4171564" y="112155"/>
                  </a:lnTo>
                  <a:lnTo>
                    <a:pt x="4171564" y="155539"/>
                  </a:lnTo>
                  <a:lnTo>
                    <a:pt x="4172550" y="155539"/>
                  </a:lnTo>
                  <a:cubicBezTo>
                    <a:pt x="4186847" y="122837"/>
                    <a:pt x="4210592" y="106486"/>
                    <a:pt x="4243788" y="106486"/>
                  </a:cubicBezTo>
                  <a:close/>
                  <a:moveTo>
                    <a:pt x="3986119" y="106486"/>
                  </a:moveTo>
                  <a:cubicBezTo>
                    <a:pt x="4007647" y="106486"/>
                    <a:pt x="4026832" y="112155"/>
                    <a:pt x="4043676" y="123494"/>
                  </a:cubicBezTo>
                  <a:cubicBezTo>
                    <a:pt x="4060520" y="134833"/>
                    <a:pt x="4073667" y="150034"/>
                    <a:pt x="4083116" y="169096"/>
                  </a:cubicBezTo>
                  <a:cubicBezTo>
                    <a:pt x="4092565" y="188158"/>
                    <a:pt x="4097289" y="208864"/>
                    <a:pt x="4097289" y="231213"/>
                  </a:cubicBezTo>
                  <a:cubicBezTo>
                    <a:pt x="4097289" y="255041"/>
                    <a:pt x="4092195" y="276199"/>
                    <a:pt x="4082006" y="294686"/>
                  </a:cubicBezTo>
                  <a:cubicBezTo>
                    <a:pt x="4071818" y="313173"/>
                    <a:pt x="4058384" y="327429"/>
                    <a:pt x="4041704" y="337453"/>
                  </a:cubicBezTo>
                  <a:cubicBezTo>
                    <a:pt x="4025025" y="347477"/>
                    <a:pt x="4007647" y="352490"/>
                    <a:pt x="3989570" y="352490"/>
                  </a:cubicBezTo>
                  <a:cubicBezTo>
                    <a:pt x="3973630" y="352490"/>
                    <a:pt x="3958717" y="349326"/>
                    <a:pt x="3944831" y="342999"/>
                  </a:cubicBezTo>
                  <a:cubicBezTo>
                    <a:pt x="3930945" y="336673"/>
                    <a:pt x="3918867" y="327758"/>
                    <a:pt x="3908596" y="316254"/>
                  </a:cubicBezTo>
                  <a:cubicBezTo>
                    <a:pt x="3898326" y="304751"/>
                    <a:pt x="3890438" y="291399"/>
                    <a:pt x="3884932" y="276199"/>
                  </a:cubicBezTo>
                  <a:cubicBezTo>
                    <a:pt x="3879427" y="260998"/>
                    <a:pt x="3876675" y="245346"/>
                    <a:pt x="3876675" y="229241"/>
                  </a:cubicBezTo>
                  <a:cubicBezTo>
                    <a:pt x="3876675" y="212808"/>
                    <a:pt x="3879263" y="197197"/>
                    <a:pt x="3884439" y="182407"/>
                  </a:cubicBezTo>
                  <a:cubicBezTo>
                    <a:pt x="3889616" y="167617"/>
                    <a:pt x="3897093" y="154512"/>
                    <a:pt x="3906870" y="143091"/>
                  </a:cubicBezTo>
                  <a:cubicBezTo>
                    <a:pt x="3916648" y="131670"/>
                    <a:pt x="3928316" y="122714"/>
                    <a:pt x="3941873" y="116223"/>
                  </a:cubicBezTo>
                  <a:cubicBezTo>
                    <a:pt x="3955430" y="109731"/>
                    <a:pt x="3970179" y="106486"/>
                    <a:pt x="3986119" y="106486"/>
                  </a:cubicBezTo>
                  <a:close/>
                  <a:moveTo>
                    <a:pt x="3780513" y="106486"/>
                  </a:moveTo>
                  <a:cubicBezTo>
                    <a:pt x="3805985" y="106486"/>
                    <a:pt x="3831045" y="114949"/>
                    <a:pt x="3855695" y="131875"/>
                  </a:cubicBezTo>
                  <a:lnTo>
                    <a:pt x="3855695" y="158990"/>
                  </a:lnTo>
                  <a:cubicBezTo>
                    <a:pt x="3839919" y="145022"/>
                    <a:pt x="3825458" y="136065"/>
                    <a:pt x="3812311" y="132122"/>
                  </a:cubicBezTo>
                  <a:cubicBezTo>
                    <a:pt x="3799165" y="128178"/>
                    <a:pt x="3788401" y="126206"/>
                    <a:pt x="3780020" y="126206"/>
                  </a:cubicBezTo>
                  <a:cubicBezTo>
                    <a:pt x="3762766" y="126206"/>
                    <a:pt x="3747277" y="131382"/>
                    <a:pt x="3733556" y="141735"/>
                  </a:cubicBezTo>
                  <a:cubicBezTo>
                    <a:pt x="3719834" y="152088"/>
                    <a:pt x="3709276" y="165440"/>
                    <a:pt x="3701881" y="181791"/>
                  </a:cubicBezTo>
                  <a:cubicBezTo>
                    <a:pt x="3694486" y="198142"/>
                    <a:pt x="3690789" y="214616"/>
                    <a:pt x="3690789" y="231213"/>
                  </a:cubicBezTo>
                  <a:cubicBezTo>
                    <a:pt x="3690789" y="247811"/>
                    <a:pt x="3694281" y="263915"/>
                    <a:pt x="3701265" y="279527"/>
                  </a:cubicBezTo>
                  <a:cubicBezTo>
                    <a:pt x="3708249" y="295138"/>
                    <a:pt x="3718273" y="307915"/>
                    <a:pt x="3731337" y="317857"/>
                  </a:cubicBezTo>
                  <a:cubicBezTo>
                    <a:pt x="3744402" y="327799"/>
                    <a:pt x="3759479" y="332770"/>
                    <a:pt x="3776569" y="332770"/>
                  </a:cubicBezTo>
                  <a:cubicBezTo>
                    <a:pt x="3791852" y="332770"/>
                    <a:pt x="3805902" y="329237"/>
                    <a:pt x="3818720" y="322170"/>
                  </a:cubicBezTo>
                  <a:cubicBezTo>
                    <a:pt x="3831538" y="315104"/>
                    <a:pt x="3843863" y="306805"/>
                    <a:pt x="3855695" y="297274"/>
                  </a:cubicBezTo>
                  <a:lnTo>
                    <a:pt x="3855695" y="323156"/>
                  </a:lnTo>
                  <a:cubicBezTo>
                    <a:pt x="3846657" y="329072"/>
                    <a:pt x="3838933" y="333879"/>
                    <a:pt x="3832524" y="337576"/>
                  </a:cubicBezTo>
                  <a:cubicBezTo>
                    <a:pt x="3826115" y="341274"/>
                    <a:pt x="3818063" y="344684"/>
                    <a:pt x="3808367" y="347806"/>
                  </a:cubicBezTo>
                  <a:cubicBezTo>
                    <a:pt x="3798672" y="350928"/>
                    <a:pt x="3788073" y="352490"/>
                    <a:pt x="3776569" y="352490"/>
                  </a:cubicBezTo>
                  <a:cubicBezTo>
                    <a:pt x="3758329" y="352490"/>
                    <a:pt x="3740745" y="347477"/>
                    <a:pt x="3723819" y="337453"/>
                  </a:cubicBezTo>
                  <a:cubicBezTo>
                    <a:pt x="3706893" y="327429"/>
                    <a:pt x="3693212" y="313050"/>
                    <a:pt x="3682777" y="294316"/>
                  </a:cubicBezTo>
                  <a:cubicBezTo>
                    <a:pt x="3672342" y="275583"/>
                    <a:pt x="3667125" y="254220"/>
                    <a:pt x="3667125" y="230227"/>
                  </a:cubicBezTo>
                  <a:cubicBezTo>
                    <a:pt x="3667125" y="211165"/>
                    <a:pt x="3670206" y="194033"/>
                    <a:pt x="3676369" y="178833"/>
                  </a:cubicBezTo>
                  <a:cubicBezTo>
                    <a:pt x="3682531" y="163632"/>
                    <a:pt x="3691076" y="150609"/>
                    <a:pt x="3702004" y="139763"/>
                  </a:cubicBezTo>
                  <a:cubicBezTo>
                    <a:pt x="3712932" y="128917"/>
                    <a:pt x="3725216" y="120659"/>
                    <a:pt x="3738855" y="114990"/>
                  </a:cubicBezTo>
                  <a:cubicBezTo>
                    <a:pt x="3752495" y="109321"/>
                    <a:pt x="3766381" y="106486"/>
                    <a:pt x="3780513" y="106486"/>
                  </a:cubicBezTo>
                  <a:close/>
                  <a:moveTo>
                    <a:pt x="3309844" y="106486"/>
                  </a:moveTo>
                  <a:cubicBezTo>
                    <a:pt x="3331372" y="106486"/>
                    <a:pt x="3350557" y="112155"/>
                    <a:pt x="3367401" y="123494"/>
                  </a:cubicBezTo>
                  <a:cubicBezTo>
                    <a:pt x="3384245" y="134833"/>
                    <a:pt x="3397392" y="150034"/>
                    <a:pt x="3406841" y="169096"/>
                  </a:cubicBezTo>
                  <a:cubicBezTo>
                    <a:pt x="3416290" y="188158"/>
                    <a:pt x="3421014" y="208864"/>
                    <a:pt x="3421014" y="231213"/>
                  </a:cubicBezTo>
                  <a:cubicBezTo>
                    <a:pt x="3421014" y="255041"/>
                    <a:pt x="3415920" y="276199"/>
                    <a:pt x="3405732" y="294686"/>
                  </a:cubicBezTo>
                  <a:cubicBezTo>
                    <a:pt x="3395543" y="313173"/>
                    <a:pt x="3382109" y="327429"/>
                    <a:pt x="3365429" y="337453"/>
                  </a:cubicBezTo>
                  <a:cubicBezTo>
                    <a:pt x="3348750" y="347477"/>
                    <a:pt x="3331372" y="352490"/>
                    <a:pt x="3313295" y="352490"/>
                  </a:cubicBezTo>
                  <a:cubicBezTo>
                    <a:pt x="3297355" y="352490"/>
                    <a:pt x="3282442" y="349326"/>
                    <a:pt x="3268556" y="342999"/>
                  </a:cubicBezTo>
                  <a:cubicBezTo>
                    <a:pt x="3254670" y="336673"/>
                    <a:pt x="3242592" y="327758"/>
                    <a:pt x="3232321" y="316254"/>
                  </a:cubicBezTo>
                  <a:cubicBezTo>
                    <a:pt x="3222051" y="304751"/>
                    <a:pt x="3214163" y="291399"/>
                    <a:pt x="3208658" y="276199"/>
                  </a:cubicBezTo>
                  <a:cubicBezTo>
                    <a:pt x="3203152" y="260998"/>
                    <a:pt x="3200400" y="245346"/>
                    <a:pt x="3200400" y="229241"/>
                  </a:cubicBezTo>
                  <a:cubicBezTo>
                    <a:pt x="3200400" y="212808"/>
                    <a:pt x="3202988" y="197197"/>
                    <a:pt x="3208165" y="182407"/>
                  </a:cubicBezTo>
                  <a:cubicBezTo>
                    <a:pt x="3213341" y="167617"/>
                    <a:pt x="3220818" y="154512"/>
                    <a:pt x="3230596" y="143091"/>
                  </a:cubicBezTo>
                  <a:cubicBezTo>
                    <a:pt x="3240373" y="131670"/>
                    <a:pt x="3252041" y="122714"/>
                    <a:pt x="3265598" y="116223"/>
                  </a:cubicBezTo>
                  <a:cubicBezTo>
                    <a:pt x="3279156" y="109731"/>
                    <a:pt x="3293904" y="106486"/>
                    <a:pt x="3309844" y="106486"/>
                  </a:cubicBezTo>
                  <a:close/>
                  <a:moveTo>
                    <a:pt x="2714769" y="106486"/>
                  </a:moveTo>
                  <a:cubicBezTo>
                    <a:pt x="2728080" y="106486"/>
                    <a:pt x="2739912" y="108417"/>
                    <a:pt x="2750265" y="112279"/>
                  </a:cubicBezTo>
                  <a:cubicBezTo>
                    <a:pt x="2760617" y="116140"/>
                    <a:pt x="2769245" y="121645"/>
                    <a:pt x="2776147" y="128794"/>
                  </a:cubicBezTo>
                  <a:cubicBezTo>
                    <a:pt x="2783049" y="135942"/>
                    <a:pt x="2788307" y="144816"/>
                    <a:pt x="2791923" y="155415"/>
                  </a:cubicBezTo>
                  <a:cubicBezTo>
                    <a:pt x="2795538" y="166015"/>
                    <a:pt x="2797345" y="178134"/>
                    <a:pt x="2797345" y="191774"/>
                  </a:cubicBezTo>
                  <a:lnTo>
                    <a:pt x="2797345" y="311571"/>
                  </a:lnTo>
                  <a:cubicBezTo>
                    <a:pt x="2797345" y="317323"/>
                    <a:pt x="2798660" y="321924"/>
                    <a:pt x="2801289" y="325375"/>
                  </a:cubicBezTo>
                  <a:cubicBezTo>
                    <a:pt x="2803919" y="328826"/>
                    <a:pt x="2807370" y="330551"/>
                    <a:pt x="2811642" y="330551"/>
                  </a:cubicBezTo>
                  <a:cubicBezTo>
                    <a:pt x="2819037" y="330551"/>
                    <a:pt x="2825117" y="328086"/>
                    <a:pt x="2829883" y="323156"/>
                  </a:cubicBezTo>
                  <a:lnTo>
                    <a:pt x="2829883" y="345341"/>
                  </a:lnTo>
                  <a:cubicBezTo>
                    <a:pt x="2822159" y="348628"/>
                    <a:pt x="2814683" y="350271"/>
                    <a:pt x="2807452" y="350271"/>
                  </a:cubicBezTo>
                  <a:cubicBezTo>
                    <a:pt x="2786253" y="350271"/>
                    <a:pt x="2775654" y="341233"/>
                    <a:pt x="2775654" y="323156"/>
                  </a:cubicBezTo>
                  <a:lnTo>
                    <a:pt x="2775654" y="305902"/>
                  </a:lnTo>
                  <a:lnTo>
                    <a:pt x="2774668" y="305902"/>
                  </a:lnTo>
                  <a:cubicBezTo>
                    <a:pt x="2767766" y="318555"/>
                    <a:pt x="2758728" y="329483"/>
                    <a:pt x="2747553" y="338686"/>
                  </a:cubicBezTo>
                  <a:cubicBezTo>
                    <a:pt x="2736379" y="347888"/>
                    <a:pt x="2720521" y="352490"/>
                    <a:pt x="2699979" y="352490"/>
                  </a:cubicBezTo>
                  <a:cubicBezTo>
                    <a:pt x="2683711" y="352490"/>
                    <a:pt x="2669332" y="349121"/>
                    <a:pt x="2656842" y="342383"/>
                  </a:cubicBezTo>
                  <a:cubicBezTo>
                    <a:pt x="2644353" y="335646"/>
                    <a:pt x="2634781" y="326772"/>
                    <a:pt x="2628126" y="315762"/>
                  </a:cubicBezTo>
                  <a:cubicBezTo>
                    <a:pt x="2621470" y="304751"/>
                    <a:pt x="2618142" y="293412"/>
                    <a:pt x="2618142" y="281745"/>
                  </a:cubicBezTo>
                  <a:cubicBezTo>
                    <a:pt x="2618142" y="262683"/>
                    <a:pt x="2624634" y="247893"/>
                    <a:pt x="2637616" y="237376"/>
                  </a:cubicBezTo>
                  <a:cubicBezTo>
                    <a:pt x="2650598" y="226858"/>
                    <a:pt x="2667360" y="219217"/>
                    <a:pt x="2687901" y="214451"/>
                  </a:cubicBezTo>
                  <a:cubicBezTo>
                    <a:pt x="2708442" y="209686"/>
                    <a:pt x="2737693" y="205167"/>
                    <a:pt x="2775654" y="200894"/>
                  </a:cubicBezTo>
                  <a:lnTo>
                    <a:pt x="2775654" y="185365"/>
                  </a:lnTo>
                  <a:cubicBezTo>
                    <a:pt x="2775654" y="173204"/>
                    <a:pt x="2772614" y="162646"/>
                    <a:pt x="2766533" y="153690"/>
                  </a:cubicBezTo>
                  <a:cubicBezTo>
                    <a:pt x="2760453" y="144734"/>
                    <a:pt x="2752647" y="137914"/>
                    <a:pt x="2743116" y="133231"/>
                  </a:cubicBezTo>
                  <a:cubicBezTo>
                    <a:pt x="2733585" y="128547"/>
                    <a:pt x="2723972" y="126206"/>
                    <a:pt x="2714276" y="126206"/>
                  </a:cubicBezTo>
                  <a:cubicBezTo>
                    <a:pt x="2691270" y="126206"/>
                    <a:pt x="2665470" y="135655"/>
                    <a:pt x="2636876" y="154553"/>
                  </a:cubicBezTo>
                  <a:lnTo>
                    <a:pt x="2636876" y="131382"/>
                  </a:lnTo>
                  <a:cubicBezTo>
                    <a:pt x="2647722" y="124480"/>
                    <a:pt x="2659266" y="118605"/>
                    <a:pt x="2671509" y="113758"/>
                  </a:cubicBezTo>
                  <a:cubicBezTo>
                    <a:pt x="2683752" y="108910"/>
                    <a:pt x="2698172" y="106486"/>
                    <a:pt x="2714769" y="106486"/>
                  </a:cubicBezTo>
                  <a:close/>
                  <a:moveTo>
                    <a:pt x="2128744" y="106486"/>
                  </a:moveTo>
                  <a:cubicBezTo>
                    <a:pt x="2150272" y="106486"/>
                    <a:pt x="2169457" y="112155"/>
                    <a:pt x="2186301" y="123494"/>
                  </a:cubicBezTo>
                  <a:cubicBezTo>
                    <a:pt x="2203145" y="134833"/>
                    <a:pt x="2216292" y="150034"/>
                    <a:pt x="2225741" y="169096"/>
                  </a:cubicBezTo>
                  <a:cubicBezTo>
                    <a:pt x="2235190" y="188158"/>
                    <a:pt x="2239914" y="208864"/>
                    <a:pt x="2239914" y="231213"/>
                  </a:cubicBezTo>
                  <a:cubicBezTo>
                    <a:pt x="2239914" y="255041"/>
                    <a:pt x="2234820" y="276199"/>
                    <a:pt x="2224632" y="294686"/>
                  </a:cubicBezTo>
                  <a:cubicBezTo>
                    <a:pt x="2214443" y="313173"/>
                    <a:pt x="2201009" y="327429"/>
                    <a:pt x="2184329" y="337453"/>
                  </a:cubicBezTo>
                  <a:cubicBezTo>
                    <a:pt x="2167650" y="347477"/>
                    <a:pt x="2150272" y="352490"/>
                    <a:pt x="2132195" y="352490"/>
                  </a:cubicBezTo>
                  <a:cubicBezTo>
                    <a:pt x="2116255" y="352490"/>
                    <a:pt x="2101342" y="349326"/>
                    <a:pt x="2087456" y="342999"/>
                  </a:cubicBezTo>
                  <a:cubicBezTo>
                    <a:pt x="2073570" y="336673"/>
                    <a:pt x="2061492" y="327758"/>
                    <a:pt x="2051221" y="316254"/>
                  </a:cubicBezTo>
                  <a:cubicBezTo>
                    <a:pt x="2040951" y="304751"/>
                    <a:pt x="2033063" y="291399"/>
                    <a:pt x="2027558" y="276199"/>
                  </a:cubicBezTo>
                  <a:cubicBezTo>
                    <a:pt x="2022053" y="260998"/>
                    <a:pt x="2019300" y="245346"/>
                    <a:pt x="2019300" y="229241"/>
                  </a:cubicBezTo>
                  <a:cubicBezTo>
                    <a:pt x="2019300" y="212808"/>
                    <a:pt x="2021888" y="197197"/>
                    <a:pt x="2027065" y="182407"/>
                  </a:cubicBezTo>
                  <a:cubicBezTo>
                    <a:pt x="2032241" y="167617"/>
                    <a:pt x="2039718" y="154512"/>
                    <a:pt x="2049496" y="143091"/>
                  </a:cubicBezTo>
                  <a:cubicBezTo>
                    <a:pt x="2059274" y="131670"/>
                    <a:pt x="2070941" y="122714"/>
                    <a:pt x="2084498" y="116223"/>
                  </a:cubicBezTo>
                  <a:cubicBezTo>
                    <a:pt x="2098056" y="109731"/>
                    <a:pt x="2112804" y="106486"/>
                    <a:pt x="2128744" y="106486"/>
                  </a:cubicBezTo>
                  <a:close/>
                  <a:moveTo>
                    <a:pt x="1657494" y="106486"/>
                  </a:moveTo>
                  <a:cubicBezTo>
                    <a:pt x="1670805" y="106486"/>
                    <a:pt x="1682637" y="108417"/>
                    <a:pt x="1692990" y="112279"/>
                  </a:cubicBezTo>
                  <a:cubicBezTo>
                    <a:pt x="1703343" y="116140"/>
                    <a:pt x="1711970" y="121645"/>
                    <a:pt x="1718872" y="128794"/>
                  </a:cubicBezTo>
                  <a:cubicBezTo>
                    <a:pt x="1725774" y="135942"/>
                    <a:pt x="1731032" y="144816"/>
                    <a:pt x="1734648" y="155415"/>
                  </a:cubicBezTo>
                  <a:cubicBezTo>
                    <a:pt x="1738263" y="166015"/>
                    <a:pt x="1740071" y="178134"/>
                    <a:pt x="1740071" y="191774"/>
                  </a:cubicBezTo>
                  <a:lnTo>
                    <a:pt x="1740071" y="311571"/>
                  </a:lnTo>
                  <a:cubicBezTo>
                    <a:pt x="1740071" y="317323"/>
                    <a:pt x="1741385" y="321924"/>
                    <a:pt x="1744014" y="325375"/>
                  </a:cubicBezTo>
                  <a:cubicBezTo>
                    <a:pt x="1746644" y="328826"/>
                    <a:pt x="1750095" y="330551"/>
                    <a:pt x="1754367" y="330551"/>
                  </a:cubicBezTo>
                  <a:cubicBezTo>
                    <a:pt x="1761762" y="330551"/>
                    <a:pt x="1767842" y="328086"/>
                    <a:pt x="1772608" y="323156"/>
                  </a:cubicBezTo>
                  <a:lnTo>
                    <a:pt x="1772608" y="345341"/>
                  </a:lnTo>
                  <a:cubicBezTo>
                    <a:pt x="1764884" y="348628"/>
                    <a:pt x="1757408" y="350271"/>
                    <a:pt x="1750177" y="350271"/>
                  </a:cubicBezTo>
                  <a:cubicBezTo>
                    <a:pt x="1728978" y="350271"/>
                    <a:pt x="1718379" y="341233"/>
                    <a:pt x="1718379" y="323156"/>
                  </a:cubicBezTo>
                  <a:lnTo>
                    <a:pt x="1718379" y="305902"/>
                  </a:lnTo>
                  <a:lnTo>
                    <a:pt x="1717393" y="305902"/>
                  </a:lnTo>
                  <a:cubicBezTo>
                    <a:pt x="1710491" y="318555"/>
                    <a:pt x="1701453" y="329483"/>
                    <a:pt x="1690278" y="338686"/>
                  </a:cubicBezTo>
                  <a:cubicBezTo>
                    <a:pt x="1679104" y="347888"/>
                    <a:pt x="1663246" y="352490"/>
                    <a:pt x="1642704" y="352490"/>
                  </a:cubicBezTo>
                  <a:cubicBezTo>
                    <a:pt x="1626436" y="352490"/>
                    <a:pt x="1612057" y="349121"/>
                    <a:pt x="1599568" y="342383"/>
                  </a:cubicBezTo>
                  <a:cubicBezTo>
                    <a:pt x="1587078" y="335646"/>
                    <a:pt x="1577506" y="326772"/>
                    <a:pt x="1570851" y="315762"/>
                  </a:cubicBezTo>
                  <a:cubicBezTo>
                    <a:pt x="1564195" y="304751"/>
                    <a:pt x="1560868" y="293412"/>
                    <a:pt x="1560868" y="281745"/>
                  </a:cubicBezTo>
                  <a:cubicBezTo>
                    <a:pt x="1560868" y="262683"/>
                    <a:pt x="1567359" y="247893"/>
                    <a:pt x="1580341" y="237376"/>
                  </a:cubicBezTo>
                  <a:cubicBezTo>
                    <a:pt x="1593323" y="226858"/>
                    <a:pt x="1610085" y="219217"/>
                    <a:pt x="1630626" y="214451"/>
                  </a:cubicBezTo>
                  <a:cubicBezTo>
                    <a:pt x="1651168" y="209686"/>
                    <a:pt x="1680418" y="205167"/>
                    <a:pt x="1718379" y="200894"/>
                  </a:cubicBezTo>
                  <a:lnTo>
                    <a:pt x="1718379" y="185365"/>
                  </a:lnTo>
                  <a:cubicBezTo>
                    <a:pt x="1718379" y="173204"/>
                    <a:pt x="1715339" y="162646"/>
                    <a:pt x="1709258" y="153690"/>
                  </a:cubicBezTo>
                  <a:cubicBezTo>
                    <a:pt x="1703178" y="144734"/>
                    <a:pt x="1695372" y="137914"/>
                    <a:pt x="1685841" y="133231"/>
                  </a:cubicBezTo>
                  <a:cubicBezTo>
                    <a:pt x="1676310" y="128547"/>
                    <a:pt x="1666697" y="126206"/>
                    <a:pt x="1657001" y="126206"/>
                  </a:cubicBezTo>
                  <a:cubicBezTo>
                    <a:pt x="1633995" y="126206"/>
                    <a:pt x="1608195" y="135655"/>
                    <a:pt x="1579601" y="154553"/>
                  </a:cubicBezTo>
                  <a:lnTo>
                    <a:pt x="1579601" y="131382"/>
                  </a:lnTo>
                  <a:cubicBezTo>
                    <a:pt x="1590447" y="124480"/>
                    <a:pt x="1601991" y="118605"/>
                    <a:pt x="1614234" y="113758"/>
                  </a:cubicBezTo>
                  <a:cubicBezTo>
                    <a:pt x="1626477" y="108910"/>
                    <a:pt x="1640897" y="106486"/>
                    <a:pt x="1657494" y="106486"/>
                  </a:cubicBezTo>
                  <a:close/>
                  <a:moveTo>
                    <a:pt x="1071469" y="106486"/>
                  </a:moveTo>
                  <a:cubicBezTo>
                    <a:pt x="1092997" y="106486"/>
                    <a:pt x="1112182" y="112155"/>
                    <a:pt x="1129026" y="123494"/>
                  </a:cubicBezTo>
                  <a:cubicBezTo>
                    <a:pt x="1145870" y="134833"/>
                    <a:pt x="1159017" y="150034"/>
                    <a:pt x="1168466" y="169096"/>
                  </a:cubicBezTo>
                  <a:cubicBezTo>
                    <a:pt x="1177915" y="188158"/>
                    <a:pt x="1182639" y="208864"/>
                    <a:pt x="1182639" y="231213"/>
                  </a:cubicBezTo>
                  <a:cubicBezTo>
                    <a:pt x="1182639" y="255041"/>
                    <a:pt x="1177545" y="276199"/>
                    <a:pt x="1167357" y="294686"/>
                  </a:cubicBezTo>
                  <a:cubicBezTo>
                    <a:pt x="1157168" y="313173"/>
                    <a:pt x="1143734" y="327429"/>
                    <a:pt x="1127054" y="337453"/>
                  </a:cubicBezTo>
                  <a:cubicBezTo>
                    <a:pt x="1110375" y="347477"/>
                    <a:pt x="1092997" y="352490"/>
                    <a:pt x="1074920" y="352490"/>
                  </a:cubicBezTo>
                  <a:cubicBezTo>
                    <a:pt x="1058980" y="352490"/>
                    <a:pt x="1044067" y="349326"/>
                    <a:pt x="1030181" y="342999"/>
                  </a:cubicBezTo>
                  <a:cubicBezTo>
                    <a:pt x="1016295" y="336673"/>
                    <a:pt x="1004217" y="327758"/>
                    <a:pt x="993946" y="316254"/>
                  </a:cubicBezTo>
                  <a:cubicBezTo>
                    <a:pt x="983676" y="304751"/>
                    <a:pt x="975788" y="291399"/>
                    <a:pt x="970283" y="276199"/>
                  </a:cubicBezTo>
                  <a:cubicBezTo>
                    <a:pt x="964778" y="260998"/>
                    <a:pt x="962025" y="245346"/>
                    <a:pt x="962025" y="229241"/>
                  </a:cubicBezTo>
                  <a:cubicBezTo>
                    <a:pt x="962025" y="212808"/>
                    <a:pt x="964613" y="197197"/>
                    <a:pt x="969790" y="182407"/>
                  </a:cubicBezTo>
                  <a:cubicBezTo>
                    <a:pt x="974966" y="167617"/>
                    <a:pt x="982443" y="154512"/>
                    <a:pt x="992221" y="143091"/>
                  </a:cubicBezTo>
                  <a:cubicBezTo>
                    <a:pt x="1001998" y="131670"/>
                    <a:pt x="1013666" y="122714"/>
                    <a:pt x="1027223" y="116223"/>
                  </a:cubicBezTo>
                  <a:cubicBezTo>
                    <a:pt x="1040781" y="109731"/>
                    <a:pt x="1055529" y="106486"/>
                    <a:pt x="1071469" y="106486"/>
                  </a:cubicBezTo>
                  <a:close/>
                  <a:moveTo>
                    <a:pt x="714519" y="106486"/>
                  </a:moveTo>
                  <a:cubicBezTo>
                    <a:pt x="727830" y="106486"/>
                    <a:pt x="739662" y="108417"/>
                    <a:pt x="750015" y="112279"/>
                  </a:cubicBezTo>
                  <a:cubicBezTo>
                    <a:pt x="760368" y="116140"/>
                    <a:pt x="768995" y="121645"/>
                    <a:pt x="775897" y="128794"/>
                  </a:cubicBezTo>
                  <a:cubicBezTo>
                    <a:pt x="782799" y="135942"/>
                    <a:pt x="788057" y="144816"/>
                    <a:pt x="791673" y="155415"/>
                  </a:cubicBezTo>
                  <a:cubicBezTo>
                    <a:pt x="795288" y="166015"/>
                    <a:pt x="797095" y="178134"/>
                    <a:pt x="797095" y="191774"/>
                  </a:cubicBezTo>
                  <a:lnTo>
                    <a:pt x="797095" y="311571"/>
                  </a:lnTo>
                  <a:cubicBezTo>
                    <a:pt x="797095" y="317323"/>
                    <a:pt x="798410" y="321924"/>
                    <a:pt x="801039" y="325375"/>
                  </a:cubicBezTo>
                  <a:cubicBezTo>
                    <a:pt x="803669" y="328826"/>
                    <a:pt x="807120" y="330551"/>
                    <a:pt x="811392" y="330551"/>
                  </a:cubicBezTo>
                  <a:cubicBezTo>
                    <a:pt x="818787" y="330551"/>
                    <a:pt x="824867" y="328086"/>
                    <a:pt x="829633" y="323156"/>
                  </a:cubicBezTo>
                  <a:lnTo>
                    <a:pt x="829633" y="345341"/>
                  </a:lnTo>
                  <a:cubicBezTo>
                    <a:pt x="821909" y="348628"/>
                    <a:pt x="814432" y="350271"/>
                    <a:pt x="807202" y="350271"/>
                  </a:cubicBezTo>
                  <a:cubicBezTo>
                    <a:pt x="786003" y="350271"/>
                    <a:pt x="775404" y="341233"/>
                    <a:pt x="775404" y="323156"/>
                  </a:cubicBezTo>
                  <a:lnTo>
                    <a:pt x="775404" y="305902"/>
                  </a:lnTo>
                  <a:lnTo>
                    <a:pt x="774418" y="305902"/>
                  </a:lnTo>
                  <a:cubicBezTo>
                    <a:pt x="767516" y="318555"/>
                    <a:pt x="758478" y="329483"/>
                    <a:pt x="747303" y="338686"/>
                  </a:cubicBezTo>
                  <a:cubicBezTo>
                    <a:pt x="736129" y="347888"/>
                    <a:pt x="720271" y="352490"/>
                    <a:pt x="699729" y="352490"/>
                  </a:cubicBezTo>
                  <a:cubicBezTo>
                    <a:pt x="683461" y="352490"/>
                    <a:pt x="669082" y="349121"/>
                    <a:pt x="656592" y="342383"/>
                  </a:cubicBezTo>
                  <a:cubicBezTo>
                    <a:pt x="644103" y="335646"/>
                    <a:pt x="634531" y="326772"/>
                    <a:pt x="627876" y="315762"/>
                  </a:cubicBezTo>
                  <a:cubicBezTo>
                    <a:pt x="621220" y="304751"/>
                    <a:pt x="617892" y="293412"/>
                    <a:pt x="617892" y="281745"/>
                  </a:cubicBezTo>
                  <a:cubicBezTo>
                    <a:pt x="617892" y="262683"/>
                    <a:pt x="624384" y="247893"/>
                    <a:pt x="637366" y="237376"/>
                  </a:cubicBezTo>
                  <a:cubicBezTo>
                    <a:pt x="650348" y="226858"/>
                    <a:pt x="667110" y="219217"/>
                    <a:pt x="687651" y="214451"/>
                  </a:cubicBezTo>
                  <a:cubicBezTo>
                    <a:pt x="708192" y="209686"/>
                    <a:pt x="737443" y="205167"/>
                    <a:pt x="775404" y="200894"/>
                  </a:cubicBezTo>
                  <a:lnTo>
                    <a:pt x="775404" y="185365"/>
                  </a:lnTo>
                  <a:cubicBezTo>
                    <a:pt x="775404" y="173204"/>
                    <a:pt x="772364" y="162646"/>
                    <a:pt x="766283" y="153690"/>
                  </a:cubicBezTo>
                  <a:cubicBezTo>
                    <a:pt x="760203" y="144734"/>
                    <a:pt x="752397" y="137914"/>
                    <a:pt x="742866" y="133231"/>
                  </a:cubicBezTo>
                  <a:cubicBezTo>
                    <a:pt x="733335" y="128547"/>
                    <a:pt x="723722" y="126206"/>
                    <a:pt x="714026" y="126206"/>
                  </a:cubicBezTo>
                  <a:cubicBezTo>
                    <a:pt x="691020" y="126206"/>
                    <a:pt x="665220" y="135655"/>
                    <a:pt x="636626" y="154553"/>
                  </a:cubicBezTo>
                  <a:lnTo>
                    <a:pt x="636626" y="131382"/>
                  </a:lnTo>
                  <a:cubicBezTo>
                    <a:pt x="647472" y="124480"/>
                    <a:pt x="659016" y="118605"/>
                    <a:pt x="671259" y="113758"/>
                  </a:cubicBezTo>
                  <a:cubicBezTo>
                    <a:pt x="683502" y="108910"/>
                    <a:pt x="697922" y="106486"/>
                    <a:pt x="714519" y="106486"/>
                  </a:cubicBezTo>
                  <a:close/>
                  <a:moveTo>
                    <a:pt x="343044" y="106486"/>
                  </a:moveTo>
                  <a:cubicBezTo>
                    <a:pt x="356355" y="106486"/>
                    <a:pt x="368187" y="108417"/>
                    <a:pt x="378540" y="112279"/>
                  </a:cubicBezTo>
                  <a:cubicBezTo>
                    <a:pt x="388892" y="116140"/>
                    <a:pt x="397520" y="121645"/>
                    <a:pt x="404422" y="128794"/>
                  </a:cubicBezTo>
                  <a:cubicBezTo>
                    <a:pt x="411324" y="135942"/>
                    <a:pt x="416582" y="144816"/>
                    <a:pt x="420198" y="155415"/>
                  </a:cubicBezTo>
                  <a:cubicBezTo>
                    <a:pt x="423813" y="166015"/>
                    <a:pt x="425620" y="178134"/>
                    <a:pt x="425620" y="191774"/>
                  </a:cubicBezTo>
                  <a:lnTo>
                    <a:pt x="425620" y="311571"/>
                  </a:lnTo>
                  <a:cubicBezTo>
                    <a:pt x="425620" y="317323"/>
                    <a:pt x="426935" y="321924"/>
                    <a:pt x="429564" y="325375"/>
                  </a:cubicBezTo>
                  <a:cubicBezTo>
                    <a:pt x="432194" y="328826"/>
                    <a:pt x="435645" y="330551"/>
                    <a:pt x="439917" y="330551"/>
                  </a:cubicBezTo>
                  <a:cubicBezTo>
                    <a:pt x="447312" y="330551"/>
                    <a:pt x="453392" y="328086"/>
                    <a:pt x="458158" y="323156"/>
                  </a:cubicBezTo>
                  <a:lnTo>
                    <a:pt x="458158" y="345341"/>
                  </a:lnTo>
                  <a:cubicBezTo>
                    <a:pt x="450434" y="348628"/>
                    <a:pt x="442957" y="350271"/>
                    <a:pt x="435727" y="350271"/>
                  </a:cubicBezTo>
                  <a:cubicBezTo>
                    <a:pt x="414528" y="350271"/>
                    <a:pt x="403929" y="341233"/>
                    <a:pt x="403929" y="323156"/>
                  </a:cubicBezTo>
                  <a:lnTo>
                    <a:pt x="403929" y="305902"/>
                  </a:lnTo>
                  <a:lnTo>
                    <a:pt x="402943" y="305902"/>
                  </a:lnTo>
                  <a:cubicBezTo>
                    <a:pt x="396041" y="318555"/>
                    <a:pt x="387003" y="329483"/>
                    <a:pt x="375828" y="338686"/>
                  </a:cubicBezTo>
                  <a:cubicBezTo>
                    <a:pt x="364654" y="347888"/>
                    <a:pt x="348796" y="352490"/>
                    <a:pt x="328254" y="352490"/>
                  </a:cubicBezTo>
                  <a:cubicBezTo>
                    <a:pt x="311986" y="352490"/>
                    <a:pt x="297607" y="349121"/>
                    <a:pt x="285117" y="342383"/>
                  </a:cubicBezTo>
                  <a:cubicBezTo>
                    <a:pt x="272628" y="335646"/>
                    <a:pt x="263056" y="326772"/>
                    <a:pt x="256401" y="315762"/>
                  </a:cubicBezTo>
                  <a:cubicBezTo>
                    <a:pt x="249745" y="304751"/>
                    <a:pt x="246417" y="293412"/>
                    <a:pt x="246417" y="281745"/>
                  </a:cubicBezTo>
                  <a:cubicBezTo>
                    <a:pt x="246417" y="262683"/>
                    <a:pt x="252909" y="247893"/>
                    <a:pt x="265891" y="237376"/>
                  </a:cubicBezTo>
                  <a:cubicBezTo>
                    <a:pt x="278873" y="226858"/>
                    <a:pt x="295635" y="219217"/>
                    <a:pt x="316176" y="214451"/>
                  </a:cubicBezTo>
                  <a:cubicBezTo>
                    <a:pt x="336717" y="209686"/>
                    <a:pt x="365968" y="205167"/>
                    <a:pt x="403929" y="200894"/>
                  </a:cubicBezTo>
                  <a:lnTo>
                    <a:pt x="403929" y="185365"/>
                  </a:lnTo>
                  <a:cubicBezTo>
                    <a:pt x="403929" y="173204"/>
                    <a:pt x="400889" y="162646"/>
                    <a:pt x="394808" y="153690"/>
                  </a:cubicBezTo>
                  <a:cubicBezTo>
                    <a:pt x="388728" y="144734"/>
                    <a:pt x="380922" y="137914"/>
                    <a:pt x="371391" y="133231"/>
                  </a:cubicBezTo>
                  <a:cubicBezTo>
                    <a:pt x="361860" y="128547"/>
                    <a:pt x="352247" y="126206"/>
                    <a:pt x="342551" y="126206"/>
                  </a:cubicBezTo>
                  <a:cubicBezTo>
                    <a:pt x="319545" y="126206"/>
                    <a:pt x="293745" y="135655"/>
                    <a:pt x="265151" y="154553"/>
                  </a:cubicBezTo>
                  <a:lnTo>
                    <a:pt x="265151" y="131382"/>
                  </a:lnTo>
                  <a:cubicBezTo>
                    <a:pt x="275997" y="124480"/>
                    <a:pt x="287541" y="118605"/>
                    <a:pt x="299784" y="113758"/>
                  </a:cubicBezTo>
                  <a:cubicBezTo>
                    <a:pt x="312027" y="108910"/>
                    <a:pt x="326447" y="106486"/>
                    <a:pt x="343044" y="106486"/>
                  </a:cubicBezTo>
                  <a:close/>
                  <a:moveTo>
                    <a:pt x="508541" y="42398"/>
                  </a:moveTo>
                  <a:lnTo>
                    <a:pt x="530233" y="42398"/>
                  </a:lnTo>
                  <a:lnTo>
                    <a:pt x="530233" y="112156"/>
                  </a:lnTo>
                  <a:lnTo>
                    <a:pt x="593336" y="112156"/>
                  </a:lnTo>
                  <a:lnTo>
                    <a:pt x="593336" y="130644"/>
                  </a:lnTo>
                  <a:lnTo>
                    <a:pt x="530233" y="130644"/>
                  </a:lnTo>
                  <a:lnTo>
                    <a:pt x="530233" y="296289"/>
                  </a:lnTo>
                  <a:cubicBezTo>
                    <a:pt x="530233" y="320610"/>
                    <a:pt x="539600" y="332771"/>
                    <a:pt x="558333" y="332771"/>
                  </a:cubicBezTo>
                  <a:cubicBezTo>
                    <a:pt x="564907" y="332771"/>
                    <a:pt x="570864" y="331620"/>
                    <a:pt x="576204" y="329320"/>
                  </a:cubicBezTo>
                  <a:cubicBezTo>
                    <a:pt x="581545" y="327019"/>
                    <a:pt x="587256" y="323733"/>
                    <a:pt x="593336" y="319460"/>
                  </a:cubicBezTo>
                  <a:lnTo>
                    <a:pt x="593336" y="343863"/>
                  </a:lnTo>
                  <a:cubicBezTo>
                    <a:pt x="582161" y="349615"/>
                    <a:pt x="569837" y="352491"/>
                    <a:pt x="556361" y="352491"/>
                  </a:cubicBezTo>
                  <a:cubicBezTo>
                    <a:pt x="539271" y="352491"/>
                    <a:pt x="527028" y="348177"/>
                    <a:pt x="519633" y="339549"/>
                  </a:cubicBezTo>
                  <a:cubicBezTo>
                    <a:pt x="512238" y="330922"/>
                    <a:pt x="508541" y="318227"/>
                    <a:pt x="508541" y="301466"/>
                  </a:cubicBezTo>
                  <a:lnTo>
                    <a:pt x="508541" y="130644"/>
                  </a:lnTo>
                  <a:lnTo>
                    <a:pt x="469595" y="130644"/>
                  </a:lnTo>
                  <a:lnTo>
                    <a:pt x="469595" y="112156"/>
                  </a:lnTo>
                  <a:lnTo>
                    <a:pt x="508541" y="112156"/>
                  </a:lnTo>
                  <a:close/>
                  <a:moveTo>
                    <a:pt x="4636633" y="2464"/>
                  </a:moveTo>
                  <a:lnTo>
                    <a:pt x="4658325" y="2464"/>
                  </a:lnTo>
                  <a:lnTo>
                    <a:pt x="4658325" y="155046"/>
                  </a:lnTo>
                  <a:lnTo>
                    <a:pt x="4659311" y="155046"/>
                  </a:lnTo>
                  <a:cubicBezTo>
                    <a:pt x="4676566" y="122673"/>
                    <a:pt x="4702037" y="106486"/>
                    <a:pt x="4735725" y="106486"/>
                  </a:cubicBezTo>
                  <a:cubicBezTo>
                    <a:pt x="4750843" y="106486"/>
                    <a:pt x="4764770" y="109649"/>
                    <a:pt x="4777506" y="115976"/>
                  </a:cubicBezTo>
                  <a:cubicBezTo>
                    <a:pt x="4790242" y="122303"/>
                    <a:pt x="4801252" y="130971"/>
                    <a:pt x="4810536" y="141981"/>
                  </a:cubicBezTo>
                  <a:cubicBezTo>
                    <a:pt x="4819821" y="152992"/>
                    <a:pt x="4827093" y="165974"/>
                    <a:pt x="4832351" y="180928"/>
                  </a:cubicBezTo>
                  <a:cubicBezTo>
                    <a:pt x="4837610" y="195882"/>
                    <a:pt x="4840239" y="211493"/>
                    <a:pt x="4840239" y="227762"/>
                  </a:cubicBezTo>
                  <a:cubicBezTo>
                    <a:pt x="4840239" y="244360"/>
                    <a:pt x="4837569" y="260135"/>
                    <a:pt x="4832228" y="275090"/>
                  </a:cubicBezTo>
                  <a:cubicBezTo>
                    <a:pt x="4826888" y="290044"/>
                    <a:pt x="4819246" y="303355"/>
                    <a:pt x="4809304" y="315022"/>
                  </a:cubicBezTo>
                  <a:cubicBezTo>
                    <a:pt x="4799362" y="326690"/>
                    <a:pt x="4787530" y="335851"/>
                    <a:pt x="4773808" y="342506"/>
                  </a:cubicBezTo>
                  <a:cubicBezTo>
                    <a:pt x="4760087" y="349162"/>
                    <a:pt x="4745503" y="352490"/>
                    <a:pt x="4730056" y="352490"/>
                  </a:cubicBezTo>
                  <a:cubicBezTo>
                    <a:pt x="4718059" y="352490"/>
                    <a:pt x="4707378" y="350723"/>
                    <a:pt x="4698011" y="347190"/>
                  </a:cubicBezTo>
                  <a:cubicBezTo>
                    <a:pt x="4688644" y="343657"/>
                    <a:pt x="4681208" y="339754"/>
                    <a:pt x="4675703" y="335481"/>
                  </a:cubicBezTo>
                  <a:cubicBezTo>
                    <a:pt x="4670198" y="331209"/>
                    <a:pt x="4664405" y="326032"/>
                    <a:pt x="4658325" y="319952"/>
                  </a:cubicBezTo>
                  <a:lnTo>
                    <a:pt x="4654381" y="346820"/>
                  </a:lnTo>
                  <a:lnTo>
                    <a:pt x="4636633" y="346820"/>
                  </a:lnTo>
                  <a:close/>
                  <a:moveTo>
                    <a:pt x="3477541" y="2464"/>
                  </a:moveTo>
                  <a:lnTo>
                    <a:pt x="3499479" y="2464"/>
                  </a:lnTo>
                  <a:lnTo>
                    <a:pt x="3499479" y="346820"/>
                  </a:lnTo>
                  <a:lnTo>
                    <a:pt x="3477541" y="346820"/>
                  </a:lnTo>
                  <a:close/>
                  <a:moveTo>
                    <a:pt x="2388733" y="2464"/>
                  </a:moveTo>
                  <a:lnTo>
                    <a:pt x="2410425" y="2464"/>
                  </a:lnTo>
                  <a:lnTo>
                    <a:pt x="2410425" y="156525"/>
                  </a:lnTo>
                  <a:lnTo>
                    <a:pt x="2411411" y="156525"/>
                  </a:lnTo>
                  <a:cubicBezTo>
                    <a:pt x="2418642" y="142885"/>
                    <a:pt x="2427844" y="131136"/>
                    <a:pt x="2439019" y="121276"/>
                  </a:cubicBezTo>
                  <a:cubicBezTo>
                    <a:pt x="2450193" y="111416"/>
                    <a:pt x="2466462" y="106486"/>
                    <a:pt x="2487825" y="106486"/>
                  </a:cubicBezTo>
                  <a:cubicBezTo>
                    <a:pt x="2504751" y="106486"/>
                    <a:pt x="2519212" y="110224"/>
                    <a:pt x="2531208" y="117701"/>
                  </a:cubicBezTo>
                  <a:cubicBezTo>
                    <a:pt x="2543205" y="125179"/>
                    <a:pt x="2552325" y="135285"/>
                    <a:pt x="2558569" y="148021"/>
                  </a:cubicBezTo>
                  <a:cubicBezTo>
                    <a:pt x="2564814" y="160756"/>
                    <a:pt x="2567936" y="175012"/>
                    <a:pt x="2567936" y="190788"/>
                  </a:cubicBezTo>
                  <a:lnTo>
                    <a:pt x="2567936" y="346820"/>
                  </a:lnTo>
                  <a:lnTo>
                    <a:pt x="2546245" y="346820"/>
                  </a:lnTo>
                  <a:lnTo>
                    <a:pt x="2546245" y="206564"/>
                  </a:lnTo>
                  <a:cubicBezTo>
                    <a:pt x="2546245" y="187172"/>
                    <a:pt x="2542260" y="168932"/>
                    <a:pt x="2534289" y="151841"/>
                  </a:cubicBezTo>
                  <a:cubicBezTo>
                    <a:pt x="2526320" y="134751"/>
                    <a:pt x="2510421" y="126206"/>
                    <a:pt x="2486592" y="126206"/>
                  </a:cubicBezTo>
                  <a:cubicBezTo>
                    <a:pt x="2472131" y="126206"/>
                    <a:pt x="2459108" y="130273"/>
                    <a:pt x="2447523" y="138407"/>
                  </a:cubicBezTo>
                  <a:cubicBezTo>
                    <a:pt x="2435937" y="146542"/>
                    <a:pt x="2426858" y="158579"/>
                    <a:pt x="2420285" y="174519"/>
                  </a:cubicBezTo>
                  <a:cubicBezTo>
                    <a:pt x="2413712" y="190459"/>
                    <a:pt x="2410425" y="209193"/>
                    <a:pt x="2410425" y="230720"/>
                  </a:cubicBezTo>
                  <a:lnTo>
                    <a:pt x="2410425" y="346820"/>
                  </a:lnTo>
                  <a:lnTo>
                    <a:pt x="2388733" y="346820"/>
                  </a:lnTo>
                  <a:close/>
                  <a:moveTo>
                    <a:pt x="2296441" y="2464"/>
                  </a:moveTo>
                  <a:lnTo>
                    <a:pt x="2318379" y="2464"/>
                  </a:lnTo>
                  <a:lnTo>
                    <a:pt x="2318379" y="346820"/>
                  </a:lnTo>
                  <a:lnTo>
                    <a:pt x="2296441" y="346820"/>
                  </a:lnTo>
                  <a:close/>
                  <a:moveTo>
                    <a:pt x="1331458" y="2464"/>
                  </a:moveTo>
                  <a:lnTo>
                    <a:pt x="1353150" y="2464"/>
                  </a:lnTo>
                  <a:lnTo>
                    <a:pt x="1353150" y="156525"/>
                  </a:lnTo>
                  <a:lnTo>
                    <a:pt x="1354136" y="156525"/>
                  </a:lnTo>
                  <a:cubicBezTo>
                    <a:pt x="1361367" y="142885"/>
                    <a:pt x="1370569" y="131136"/>
                    <a:pt x="1381744" y="121276"/>
                  </a:cubicBezTo>
                  <a:cubicBezTo>
                    <a:pt x="1392918" y="111416"/>
                    <a:pt x="1409187" y="106486"/>
                    <a:pt x="1430550" y="106486"/>
                  </a:cubicBezTo>
                  <a:cubicBezTo>
                    <a:pt x="1447476" y="106486"/>
                    <a:pt x="1461937" y="110224"/>
                    <a:pt x="1473933" y="117701"/>
                  </a:cubicBezTo>
                  <a:cubicBezTo>
                    <a:pt x="1485929" y="125179"/>
                    <a:pt x="1495050" y="135285"/>
                    <a:pt x="1501294" y="148021"/>
                  </a:cubicBezTo>
                  <a:cubicBezTo>
                    <a:pt x="1507539" y="160756"/>
                    <a:pt x="1510661" y="175012"/>
                    <a:pt x="1510661" y="190788"/>
                  </a:cubicBezTo>
                  <a:lnTo>
                    <a:pt x="1510661" y="346820"/>
                  </a:lnTo>
                  <a:lnTo>
                    <a:pt x="1488970" y="346820"/>
                  </a:lnTo>
                  <a:lnTo>
                    <a:pt x="1488970" y="206564"/>
                  </a:lnTo>
                  <a:cubicBezTo>
                    <a:pt x="1488970" y="187172"/>
                    <a:pt x="1484985" y="168932"/>
                    <a:pt x="1477015" y="151841"/>
                  </a:cubicBezTo>
                  <a:cubicBezTo>
                    <a:pt x="1469044" y="134751"/>
                    <a:pt x="1453145" y="126206"/>
                    <a:pt x="1429317" y="126206"/>
                  </a:cubicBezTo>
                  <a:cubicBezTo>
                    <a:pt x="1414856" y="126206"/>
                    <a:pt x="1401833" y="130273"/>
                    <a:pt x="1390248" y="138407"/>
                  </a:cubicBezTo>
                  <a:cubicBezTo>
                    <a:pt x="1378662" y="146542"/>
                    <a:pt x="1369583" y="158579"/>
                    <a:pt x="1363010" y="174519"/>
                  </a:cubicBezTo>
                  <a:cubicBezTo>
                    <a:pt x="1356437" y="190459"/>
                    <a:pt x="1353150" y="209193"/>
                    <a:pt x="1353150" y="230720"/>
                  </a:cubicBezTo>
                  <a:lnTo>
                    <a:pt x="1353150" y="346820"/>
                  </a:lnTo>
                  <a:lnTo>
                    <a:pt x="1331458" y="346820"/>
                  </a:lnTo>
                  <a:close/>
                  <a:moveTo>
                    <a:pt x="1239166" y="2464"/>
                  </a:moveTo>
                  <a:lnTo>
                    <a:pt x="1261104" y="2464"/>
                  </a:lnTo>
                  <a:lnTo>
                    <a:pt x="1261104" y="346820"/>
                  </a:lnTo>
                  <a:lnTo>
                    <a:pt x="1239166" y="346820"/>
                  </a:lnTo>
                  <a:close/>
                  <a:moveTo>
                    <a:pt x="178710" y="2464"/>
                  </a:moveTo>
                  <a:lnTo>
                    <a:pt x="200402" y="2464"/>
                  </a:lnTo>
                  <a:lnTo>
                    <a:pt x="200402" y="346820"/>
                  </a:lnTo>
                  <a:lnTo>
                    <a:pt x="182161" y="346820"/>
                  </a:lnTo>
                  <a:lnTo>
                    <a:pt x="182161" y="299246"/>
                  </a:lnTo>
                  <a:lnTo>
                    <a:pt x="181175" y="299246"/>
                  </a:lnTo>
                  <a:cubicBezTo>
                    <a:pt x="173123" y="316994"/>
                    <a:pt x="162441" y="330305"/>
                    <a:pt x="149130" y="339179"/>
                  </a:cubicBezTo>
                  <a:cubicBezTo>
                    <a:pt x="135820" y="348053"/>
                    <a:pt x="120701" y="352490"/>
                    <a:pt x="103775" y="352490"/>
                  </a:cubicBezTo>
                  <a:cubicBezTo>
                    <a:pt x="90464" y="352490"/>
                    <a:pt x="77441" y="349532"/>
                    <a:pt x="64705" y="343616"/>
                  </a:cubicBezTo>
                  <a:cubicBezTo>
                    <a:pt x="51970" y="337700"/>
                    <a:pt x="40713" y="329196"/>
                    <a:pt x="30935" y="318103"/>
                  </a:cubicBezTo>
                  <a:cubicBezTo>
                    <a:pt x="21158" y="307011"/>
                    <a:pt x="13557" y="294193"/>
                    <a:pt x="8134" y="279650"/>
                  </a:cubicBezTo>
                  <a:cubicBezTo>
                    <a:pt x="2711" y="265106"/>
                    <a:pt x="0" y="249125"/>
                    <a:pt x="0" y="231706"/>
                  </a:cubicBezTo>
                  <a:cubicBezTo>
                    <a:pt x="0" y="208864"/>
                    <a:pt x="4848" y="187789"/>
                    <a:pt x="14543" y="168480"/>
                  </a:cubicBezTo>
                  <a:cubicBezTo>
                    <a:pt x="24239" y="149171"/>
                    <a:pt x="37508" y="134011"/>
                    <a:pt x="54352" y="123001"/>
                  </a:cubicBezTo>
                  <a:cubicBezTo>
                    <a:pt x="71196" y="111991"/>
                    <a:pt x="89560" y="106486"/>
                    <a:pt x="109444" y="106486"/>
                  </a:cubicBezTo>
                  <a:cubicBezTo>
                    <a:pt x="123413" y="106486"/>
                    <a:pt x="135778" y="108910"/>
                    <a:pt x="146542" y="113758"/>
                  </a:cubicBezTo>
                  <a:cubicBezTo>
                    <a:pt x="157306" y="118605"/>
                    <a:pt x="168028" y="124809"/>
                    <a:pt x="178710" y="132368"/>
                  </a:cubicBezTo>
                  <a:close/>
                  <a:moveTo>
                    <a:pt x="1987083" y="0"/>
                  </a:moveTo>
                  <a:cubicBezTo>
                    <a:pt x="1996121" y="0"/>
                    <a:pt x="2006557" y="1726"/>
                    <a:pt x="2018388" y="5177"/>
                  </a:cubicBezTo>
                  <a:lnTo>
                    <a:pt x="2018388" y="27854"/>
                  </a:lnTo>
                  <a:cubicBezTo>
                    <a:pt x="2008693" y="22432"/>
                    <a:pt x="1999162" y="19720"/>
                    <a:pt x="1989795" y="19720"/>
                  </a:cubicBezTo>
                  <a:cubicBezTo>
                    <a:pt x="1977963" y="19720"/>
                    <a:pt x="1969418" y="23459"/>
                    <a:pt x="1964159" y="30936"/>
                  </a:cubicBezTo>
                  <a:cubicBezTo>
                    <a:pt x="1958901" y="38413"/>
                    <a:pt x="1956271" y="49464"/>
                    <a:pt x="1956271" y="64089"/>
                  </a:cubicBezTo>
                  <a:lnTo>
                    <a:pt x="1956271" y="112156"/>
                  </a:lnTo>
                  <a:lnTo>
                    <a:pt x="2018388" y="112156"/>
                  </a:lnTo>
                  <a:lnTo>
                    <a:pt x="2018388" y="130644"/>
                  </a:lnTo>
                  <a:lnTo>
                    <a:pt x="1956271" y="130644"/>
                  </a:lnTo>
                  <a:lnTo>
                    <a:pt x="1956271" y="346821"/>
                  </a:lnTo>
                  <a:lnTo>
                    <a:pt x="1934580" y="346821"/>
                  </a:lnTo>
                  <a:lnTo>
                    <a:pt x="1934580" y="130644"/>
                  </a:lnTo>
                  <a:lnTo>
                    <a:pt x="1895880" y="130644"/>
                  </a:lnTo>
                  <a:lnTo>
                    <a:pt x="1895880" y="112156"/>
                  </a:lnTo>
                  <a:lnTo>
                    <a:pt x="1934580" y="112156"/>
                  </a:lnTo>
                  <a:lnTo>
                    <a:pt x="1934580" y="64089"/>
                  </a:lnTo>
                  <a:cubicBezTo>
                    <a:pt x="1934580" y="41905"/>
                    <a:pt x="1938852" y="25677"/>
                    <a:pt x="1947397" y="15406"/>
                  </a:cubicBezTo>
                  <a:cubicBezTo>
                    <a:pt x="1955943" y="5136"/>
                    <a:pt x="1969171" y="0"/>
                    <a:pt x="1987083" y="0"/>
                  </a:cubicBezTo>
                  <a:close/>
                  <a:moveTo>
                    <a:pt x="929808" y="0"/>
                  </a:moveTo>
                  <a:cubicBezTo>
                    <a:pt x="938846" y="0"/>
                    <a:pt x="949282" y="1726"/>
                    <a:pt x="961113" y="5177"/>
                  </a:cubicBezTo>
                  <a:lnTo>
                    <a:pt x="961113" y="27854"/>
                  </a:lnTo>
                  <a:cubicBezTo>
                    <a:pt x="951418" y="22432"/>
                    <a:pt x="941887" y="19720"/>
                    <a:pt x="932520" y="19720"/>
                  </a:cubicBezTo>
                  <a:cubicBezTo>
                    <a:pt x="920688" y="19720"/>
                    <a:pt x="912143" y="23459"/>
                    <a:pt x="906884" y="30936"/>
                  </a:cubicBezTo>
                  <a:cubicBezTo>
                    <a:pt x="901625" y="38413"/>
                    <a:pt x="898996" y="49464"/>
                    <a:pt x="898996" y="64089"/>
                  </a:cubicBezTo>
                  <a:lnTo>
                    <a:pt x="898996" y="112156"/>
                  </a:lnTo>
                  <a:lnTo>
                    <a:pt x="961113" y="112156"/>
                  </a:lnTo>
                  <a:lnTo>
                    <a:pt x="961113" y="130644"/>
                  </a:lnTo>
                  <a:lnTo>
                    <a:pt x="898996" y="130644"/>
                  </a:lnTo>
                  <a:lnTo>
                    <a:pt x="898996" y="346821"/>
                  </a:lnTo>
                  <a:lnTo>
                    <a:pt x="877305" y="346821"/>
                  </a:lnTo>
                  <a:lnTo>
                    <a:pt x="877305" y="130644"/>
                  </a:lnTo>
                  <a:lnTo>
                    <a:pt x="838605" y="130644"/>
                  </a:lnTo>
                  <a:lnTo>
                    <a:pt x="838605" y="112156"/>
                  </a:lnTo>
                  <a:lnTo>
                    <a:pt x="877305" y="112156"/>
                  </a:lnTo>
                  <a:lnTo>
                    <a:pt x="877305" y="64089"/>
                  </a:lnTo>
                  <a:cubicBezTo>
                    <a:pt x="877305" y="41905"/>
                    <a:pt x="881577" y="25677"/>
                    <a:pt x="890122" y="15406"/>
                  </a:cubicBezTo>
                  <a:cubicBezTo>
                    <a:pt x="898668" y="5136"/>
                    <a:pt x="911896" y="0"/>
                    <a:pt x="929808" y="0"/>
                  </a:cubicBezTo>
                  <a:close/>
                </a:path>
              </a:pathLst>
            </a:custGeom>
            <a:solidFill>
              <a:schemeClr val="bg1">
                <a:alpha val="72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FF0000"/>
                </a:solidFill>
              </a:endParaRPr>
            </a:p>
          </p:txBody>
        </p:sp>
        <p:sp>
          <p:nvSpPr>
            <p:cNvPr id="11" name="Forma Livre: Forma 10">
              <a:extLst>
                <a:ext uri="{FF2B5EF4-FFF2-40B4-BE49-F238E27FC236}">
                  <a16:creationId xmlns:a16="http://schemas.microsoft.com/office/drawing/2014/main" xmlns="" id="{97C8354D-D8CD-50FE-5DC0-584803B85D0D}"/>
                </a:ext>
              </a:extLst>
            </p:cNvPr>
            <p:cNvSpPr/>
            <p:nvPr/>
          </p:nvSpPr>
          <p:spPr>
            <a:xfrm>
              <a:off x="1285327" y="5985687"/>
              <a:ext cx="2416862" cy="331092"/>
            </a:xfrm>
            <a:custGeom>
              <a:avLst/>
              <a:gdLst/>
              <a:ahLst/>
              <a:cxnLst/>
              <a:rect l="l" t="t" r="r" b="b"/>
              <a:pathLst>
                <a:path w="2416862" h="331092">
                  <a:moveTo>
                    <a:pt x="1518173" y="293001"/>
                  </a:moveTo>
                  <a:lnTo>
                    <a:pt x="1529614" y="293001"/>
                  </a:lnTo>
                  <a:lnTo>
                    <a:pt x="1529614" y="304442"/>
                  </a:lnTo>
                  <a:lnTo>
                    <a:pt x="1518173" y="304442"/>
                  </a:lnTo>
                  <a:close/>
                  <a:moveTo>
                    <a:pt x="1327673" y="293001"/>
                  </a:moveTo>
                  <a:lnTo>
                    <a:pt x="1339114" y="293001"/>
                  </a:lnTo>
                  <a:lnTo>
                    <a:pt x="1339114" y="304442"/>
                  </a:lnTo>
                  <a:lnTo>
                    <a:pt x="1327673" y="304442"/>
                  </a:lnTo>
                  <a:close/>
                  <a:moveTo>
                    <a:pt x="1099073" y="293001"/>
                  </a:moveTo>
                  <a:lnTo>
                    <a:pt x="1110514" y="293001"/>
                  </a:lnTo>
                  <a:lnTo>
                    <a:pt x="1110514" y="304442"/>
                  </a:lnTo>
                  <a:lnTo>
                    <a:pt x="1099073" y="304442"/>
                  </a:lnTo>
                  <a:close/>
                  <a:moveTo>
                    <a:pt x="60848" y="293001"/>
                  </a:moveTo>
                  <a:lnTo>
                    <a:pt x="72289" y="293001"/>
                  </a:lnTo>
                  <a:lnTo>
                    <a:pt x="72289" y="304442"/>
                  </a:lnTo>
                  <a:lnTo>
                    <a:pt x="60848" y="304442"/>
                  </a:lnTo>
                  <a:close/>
                  <a:moveTo>
                    <a:pt x="1064596" y="268165"/>
                  </a:moveTo>
                  <a:cubicBezTo>
                    <a:pt x="1060177" y="268165"/>
                    <a:pt x="1056875" y="269584"/>
                    <a:pt x="1054689" y="272421"/>
                  </a:cubicBezTo>
                  <a:cubicBezTo>
                    <a:pt x="1052503" y="275258"/>
                    <a:pt x="1051410" y="279514"/>
                    <a:pt x="1051410" y="285188"/>
                  </a:cubicBezTo>
                  <a:cubicBezTo>
                    <a:pt x="1051410" y="289513"/>
                    <a:pt x="1052410" y="292745"/>
                    <a:pt x="1054410" y="294885"/>
                  </a:cubicBezTo>
                  <a:cubicBezTo>
                    <a:pt x="1056410" y="297024"/>
                    <a:pt x="1059410" y="298094"/>
                    <a:pt x="1063410" y="298094"/>
                  </a:cubicBezTo>
                  <a:cubicBezTo>
                    <a:pt x="1067875" y="298094"/>
                    <a:pt x="1071223" y="296919"/>
                    <a:pt x="1073456" y="294571"/>
                  </a:cubicBezTo>
                  <a:cubicBezTo>
                    <a:pt x="1075688" y="292222"/>
                    <a:pt x="1076804" y="288676"/>
                    <a:pt x="1076804" y="283932"/>
                  </a:cubicBezTo>
                  <a:lnTo>
                    <a:pt x="1076804" y="268165"/>
                  </a:lnTo>
                  <a:close/>
                  <a:moveTo>
                    <a:pt x="826471" y="268165"/>
                  </a:moveTo>
                  <a:cubicBezTo>
                    <a:pt x="822052" y="268165"/>
                    <a:pt x="818750" y="269584"/>
                    <a:pt x="816564" y="272421"/>
                  </a:cubicBezTo>
                  <a:cubicBezTo>
                    <a:pt x="814378" y="275258"/>
                    <a:pt x="813285" y="279514"/>
                    <a:pt x="813285" y="285188"/>
                  </a:cubicBezTo>
                  <a:cubicBezTo>
                    <a:pt x="813285" y="289513"/>
                    <a:pt x="814285" y="292745"/>
                    <a:pt x="816285" y="294885"/>
                  </a:cubicBezTo>
                  <a:cubicBezTo>
                    <a:pt x="818285" y="297024"/>
                    <a:pt x="821285" y="298094"/>
                    <a:pt x="825285" y="298094"/>
                  </a:cubicBezTo>
                  <a:cubicBezTo>
                    <a:pt x="829749" y="298094"/>
                    <a:pt x="833098" y="296919"/>
                    <a:pt x="835330" y="294571"/>
                  </a:cubicBezTo>
                  <a:cubicBezTo>
                    <a:pt x="837563" y="292222"/>
                    <a:pt x="838679" y="288676"/>
                    <a:pt x="838679" y="283932"/>
                  </a:cubicBezTo>
                  <a:lnTo>
                    <a:pt x="838679" y="268165"/>
                  </a:lnTo>
                  <a:close/>
                  <a:moveTo>
                    <a:pt x="731221" y="268165"/>
                  </a:moveTo>
                  <a:cubicBezTo>
                    <a:pt x="726802" y="268165"/>
                    <a:pt x="723500" y="269584"/>
                    <a:pt x="721314" y="272421"/>
                  </a:cubicBezTo>
                  <a:cubicBezTo>
                    <a:pt x="719128" y="275258"/>
                    <a:pt x="718035" y="279514"/>
                    <a:pt x="718035" y="285188"/>
                  </a:cubicBezTo>
                  <a:cubicBezTo>
                    <a:pt x="718035" y="289513"/>
                    <a:pt x="719035" y="292745"/>
                    <a:pt x="721035" y="294885"/>
                  </a:cubicBezTo>
                  <a:cubicBezTo>
                    <a:pt x="723035" y="297024"/>
                    <a:pt x="726035" y="298094"/>
                    <a:pt x="730035" y="298094"/>
                  </a:cubicBezTo>
                  <a:cubicBezTo>
                    <a:pt x="734500" y="298094"/>
                    <a:pt x="737848" y="296919"/>
                    <a:pt x="740080" y="294571"/>
                  </a:cubicBezTo>
                  <a:cubicBezTo>
                    <a:pt x="742313" y="292222"/>
                    <a:pt x="743429" y="288676"/>
                    <a:pt x="743429" y="283932"/>
                  </a:cubicBezTo>
                  <a:lnTo>
                    <a:pt x="743429" y="268165"/>
                  </a:lnTo>
                  <a:close/>
                  <a:moveTo>
                    <a:pt x="521671" y="268165"/>
                  </a:moveTo>
                  <a:cubicBezTo>
                    <a:pt x="517252" y="268165"/>
                    <a:pt x="513950" y="269584"/>
                    <a:pt x="511764" y="272421"/>
                  </a:cubicBezTo>
                  <a:cubicBezTo>
                    <a:pt x="509578" y="275258"/>
                    <a:pt x="508485" y="279514"/>
                    <a:pt x="508485" y="285188"/>
                  </a:cubicBezTo>
                  <a:cubicBezTo>
                    <a:pt x="508485" y="289513"/>
                    <a:pt x="509485" y="292745"/>
                    <a:pt x="511485" y="294885"/>
                  </a:cubicBezTo>
                  <a:cubicBezTo>
                    <a:pt x="513485" y="297024"/>
                    <a:pt x="516485" y="298094"/>
                    <a:pt x="520485" y="298094"/>
                  </a:cubicBezTo>
                  <a:cubicBezTo>
                    <a:pt x="524950" y="298094"/>
                    <a:pt x="528298" y="296919"/>
                    <a:pt x="530531" y="294571"/>
                  </a:cubicBezTo>
                  <a:cubicBezTo>
                    <a:pt x="532763" y="292222"/>
                    <a:pt x="533879" y="288676"/>
                    <a:pt x="533879" y="283932"/>
                  </a:cubicBezTo>
                  <a:lnTo>
                    <a:pt x="533879" y="268165"/>
                  </a:lnTo>
                  <a:close/>
                  <a:moveTo>
                    <a:pt x="283546" y="268165"/>
                  </a:moveTo>
                  <a:cubicBezTo>
                    <a:pt x="279127" y="268165"/>
                    <a:pt x="275825" y="269584"/>
                    <a:pt x="273639" y="272421"/>
                  </a:cubicBezTo>
                  <a:cubicBezTo>
                    <a:pt x="271453" y="275258"/>
                    <a:pt x="270360" y="279514"/>
                    <a:pt x="270360" y="285188"/>
                  </a:cubicBezTo>
                  <a:cubicBezTo>
                    <a:pt x="270360" y="289513"/>
                    <a:pt x="271360" y="292745"/>
                    <a:pt x="273360" y="294885"/>
                  </a:cubicBezTo>
                  <a:cubicBezTo>
                    <a:pt x="275360" y="297024"/>
                    <a:pt x="278360" y="298094"/>
                    <a:pt x="282360" y="298094"/>
                  </a:cubicBezTo>
                  <a:cubicBezTo>
                    <a:pt x="286824" y="298094"/>
                    <a:pt x="290173" y="296919"/>
                    <a:pt x="292406" y="294571"/>
                  </a:cubicBezTo>
                  <a:cubicBezTo>
                    <a:pt x="294638" y="292222"/>
                    <a:pt x="295754" y="288676"/>
                    <a:pt x="295754" y="283932"/>
                  </a:cubicBezTo>
                  <a:lnTo>
                    <a:pt x="295754" y="268165"/>
                  </a:lnTo>
                  <a:close/>
                  <a:moveTo>
                    <a:pt x="188296" y="268165"/>
                  </a:moveTo>
                  <a:cubicBezTo>
                    <a:pt x="183877" y="268165"/>
                    <a:pt x="180575" y="269584"/>
                    <a:pt x="178389" y="272421"/>
                  </a:cubicBezTo>
                  <a:cubicBezTo>
                    <a:pt x="176203" y="275258"/>
                    <a:pt x="175110" y="279514"/>
                    <a:pt x="175110" y="285188"/>
                  </a:cubicBezTo>
                  <a:cubicBezTo>
                    <a:pt x="175110" y="289513"/>
                    <a:pt x="176110" y="292745"/>
                    <a:pt x="178110" y="294885"/>
                  </a:cubicBezTo>
                  <a:cubicBezTo>
                    <a:pt x="180110" y="297024"/>
                    <a:pt x="183110" y="298094"/>
                    <a:pt x="187110" y="298094"/>
                  </a:cubicBezTo>
                  <a:cubicBezTo>
                    <a:pt x="191574" y="298094"/>
                    <a:pt x="194923" y="296919"/>
                    <a:pt x="197156" y="294571"/>
                  </a:cubicBezTo>
                  <a:cubicBezTo>
                    <a:pt x="199388" y="292222"/>
                    <a:pt x="200504" y="288676"/>
                    <a:pt x="200504" y="283932"/>
                  </a:cubicBezTo>
                  <a:lnTo>
                    <a:pt x="200504" y="268165"/>
                  </a:lnTo>
                  <a:close/>
                  <a:moveTo>
                    <a:pt x="2138623" y="263421"/>
                  </a:moveTo>
                  <a:lnTo>
                    <a:pt x="2174342" y="263421"/>
                  </a:lnTo>
                  <a:lnTo>
                    <a:pt x="2174342" y="272770"/>
                  </a:lnTo>
                  <a:lnTo>
                    <a:pt x="2138623" y="272770"/>
                  </a:lnTo>
                  <a:close/>
                  <a:moveTo>
                    <a:pt x="1205448" y="240121"/>
                  </a:moveTo>
                  <a:cubicBezTo>
                    <a:pt x="1202052" y="240121"/>
                    <a:pt x="1199425" y="241121"/>
                    <a:pt x="1197564" y="243120"/>
                  </a:cubicBezTo>
                  <a:cubicBezTo>
                    <a:pt x="1195704" y="245120"/>
                    <a:pt x="1194774" y="247911"/>
                    <a:pt x="1194774" y="251492"/>
                  </a:cubicBezTo>
                  <a:lnTo>
                    <a:pt x="1194774" y="284629"/>
                  </a:lnTo>
                  <a:cubicBezTo>
                    <a:pt x="1194774" y="288304"/>
                    <a:pt x="1195704" y="291141"/>
                    <a:pt x="1197564" y="293141"/>
                  </a:cubicBezTo>
                  <a:cubicBezTo>
                    <a:pt x="1199425" y="295140"/>
                    <a:pt x="1202052" y="296140"/>
                    <a:pt x="1205448" y="296140"/>
                  </a:cubicBezTo>
                  <a:cubicBezTo>
                    <a:pt x="1208889" y="296140"/>
                    <a:pt x="1211552" y="295140"/>
                    <a:pt x="1213435" y="293141"/>
                  </a:cubicBezTo>
                  <a:cubicBezTo>
                    <a:pt x="1215319" y="291141"/>
                    <a:pt x="1216261" y="288304"/>
                    <a:pt x="1216261" y="284629"/>
                  </a:cubicBezTo>
                  <a:lnTo>
                    <a:pt x="1216261" y="251492"/>
                  </a:lnTo>
                  <a:cubicBezTo>
                    <a:pt x="1216261" y="247911"/>
                    <a:pt x="1215307" y="245120"/>
                    <a:pt x="1213401" y="243120"/>
                  </a:cubicBezTo>
                  <a:cubicBezTo>
                    <a:pt x="1211494" y="241121"/>
                    <a:pt x="1208843" y="240121"/>
                    <a:pt x="1205448" y="240121"/>
                  </a:cubicBezTo>
                  <a:close/>
                  <a:moveTo>
                    <a:pt x="919697" y="240121"/>
                  </a:moveTo>
                  <a:cubicBezTo>
                    <a:pt x="916302" y="240121"/>
                    <a:pt x="913675" y="241121"/>
                    <a:pt x="911814" y="243120"/>
                  </a:cubicBezTo>
                  <a:cubicBezTo>
                    <a:pt x="909954" y="245120"/>
                    <a:pt x="909024" y="247911"/>
                    <a:pt x="909024" y="251492"/>
                  </a:cubicBezTo>
                  <a:lnTo>
                    <a:pt x="909024" y="284629"/>
                  </a:lnTo>
                  <a:cubicBezTo>
                    <a:pt x="909024" y="288304"/>
                    <a:pt x="909954" y="291141"/>
                    <a:pt x="911814" y="293141"/>
                  </a:cubicBezTo>
                  <a:cubicBezTo>
                    <a:pt x="913675" y="295140"/>
                    <a:pt x="916302" y="296140"/>
                    <a:pt x="919697" y="296140"/>
                  </a:cubicBezTo>
                  <a:cubicBezTo>
                    <a:pt x="923139" y="296140"/>
                    <a:pt x="925802" y="295140"/>
                    <a:pt x="927685" y="293141"/>
                  </a:cubicBezTo>
                  <a:cubicBezTo>
                    <a:pt x="929569" y="291141"/>
                    <a:pt x="930511" y="288304"/>
                    <a:pt x="930511" y="284629"/>
                  </a:cubicBezTo>
                  <a:lnTo>
                    <a:pt x="930511" y="251492"/>
                  </a:lnTo>
                  <a:cubicBezTo>
                    <a:pt x="930511" y="247911"/>
                    <a:pt x="929557" y="245120"/>
                    <a:pt x="927650" y="243120"/>
                  </a:cubicBezTo>
                  <a:cubicBezTo>
                    <a:pt x="925744" y="241121"/>
                    <a:pt x="923093" y="240121"/>
                    <a:pt x="919697" y="240121"/>
                  </a:cubicBezTo>
                  <a:close/>
                  <a:moveTo>
                    <a:pt x="376772" y="240121"/>
                  </a:moveTo>
                  <a:cubicBezTo>
                    <a:pt x="373377" y="240121"/>
                    <a:pt x="370750" y="241121"/>
                    <a:pt x="368889" y="243120"/>
                  </a:cubicBezTo>
                  <a:cubicBezTo>
                    <a:pt x="367029" y="245120"/>
                    <a:pt x="366099" y="247911"/>
                    <a:pt x="366099" y="251492"/>
                  </a:cubicBezTo>
                  <a:lnTo>
                    <a:pt x="366099" y="284629"/>
                  </a:lnTo>
                  <a:cubicBezTo>
                    <a:pt x="366099" y="288304"/>
                    <a:pt x="367029" y="291141"/>
                    <a:pt x="368889" y="293141"/>
                  </a:cubicBezTo>
                  <a:cubicBezTo>
                    <a:pt x="370750" y="295140"/>
                    <a:pt x="373377" y="296140"/>
                    <a:pt x="376772" y="296140"/>
                  </a:cubicBezTo>
                  <a:cubicBezTo>
                    <a:pt x="380214" y="296140"/>
                    <a:pt x="382877" y="295140"/>
                    <a:pt x="384760" y="293141"/>
                  </a:cubicBezTo>
                  <a:cubicBezTo>
                    <a:pt x="386644" y="291141"/>
                    <a:pt x="387586" y="288304"/>
                    <a:pt x="387586" y="284629"/>
                  </a:cubicBezTo>
                  <a:lnTo>
                    <a:pt x="387586" y="251492"/>
                  </a:lnTo>
                  <a:cubicBezTo>
                    <a:pt x="387586" y="247911"/>
                    <a:pt x="386632" y="245120"/>
                    <a:pt x="384725" y="243120"/>
                  </a:cubicBezTo>
                  <a:cubicBezTo>
                    <a:pt x="382819" y="241121"/>
                    <a:pt x="380168" y="240121"/>
                    <a:pt x="376772" y="240121"/>
                  </a:cubicBezTo>
                  <a:close/>
                  <a:moveTo>
                    <a:pt x="599540" y="239632"/>
                  </a:moveTo>
                  <a:cubicBezTo>
                    <a:pt x="592424" y="239632"/>
                    <a:pt x="588867" y="243678"/>
                    <a:pt x="588867" y="251771"/>
                  </a:cubicBezTo>
                  <a:lnTo>
                    <a:pt x="588867" y="282467"/>
                  </a:lnTo>
                  <a:cubicBezTo>
                    <a:pt x="588867" y="287257"/>
                    <a:pt x="589750" y="290850"/>
                    <a:pt x="591518" y="293245"/>
                  </a:cubicBezTo>
                  <a:cubicBezTo>
                    <a:pt x="593285" y="295640"/>
                    <a:pt x="595959" y="296838"/>
                    <a:pt x="599540" y="296838"/>
                  </a:cubicBezTo>
                  <a:cubicBezTo>
                    <a:pt x="603168" y="296838"/>
                    <a:pt x="605854" y="295652"/>
                    <a:pt x="607598" y="293280"/>
                  </a:cubicBezTo>
                  <a:cubicBezTo>
                    <a:pt x="609342" y="290908"/>
                    <a:pt x="610214" y="287304"/>
                    <a:pt x="610214" y="282467"/>
                  </a:cubicBezTo>
                  <a:lnTo>
                    <a:pt x="610214" y="251701"/>
                  </a:lnTo>
                  <a:cubicBezTo>
                    <a:pt x="610214" y="247655"/>
                    <a:pt x="609342" y="244632"/>
                    <a:pt x="607598" y="242632"/>
                  </a:cubicBezTo>
                  <a:cubicBezTo>
                    <a:pt x="605854" y="240632"/>
                    <a:pt x="603168" y="239632"/>
                    <a:pt x="599540" y="239632"/>
                  </a:cubicBezTo>
                  <a:close/>
                  <a:moveTo>
                    <a:pt x="673094" y="239562"/>
                  </a:moveTo>
                  <a:cubicBezTo>
                    <a:pt x="669373" y="239562"/>
                    <a:pt x="666490" y="240783"/>
                    <a:pt x="664443" y="243225"/>
                  </a:cubicBezTo>
                  <a:cubicBezTo>
                    <a:pt x="662397" y="245667"/>
                    <a:pt x="661374" y="249097"/>
                    <a:pt x="661374" y="253515"/>
                  </a:cubicBezTo>
                  <a:lnTo>
                    <a:pt x="661374" y="283932"/>
                  </a:lnTo>
                  <a:cubicBezTo>
                    <a:pt x="661374" y="288025"/>
                    <a:pt x="662397" y="291210"/>
                    <a:pt x="664443" y="293489"/>
                  </a:cubicBezTo>
                  <a:cubicBezTo>
                    <a:pt x="666490" y="295768"/>
                    <a:pt x="669373" y="296908"/>
                    <a:pt x="673094" y="296908"/>
                  </a:cubicBezTo>
                  <a:cubicBezTo>
                    <a:pt x="675559" y="296908"/>
                    <a:pt x="677675" y="296373"/>
                    <a:pt x="679442" y="295303"/>
                  </a:cubicBezTo>
                  <a:cubicBezTo>
                    <a:pt x="681210" y="294234"/>
                    <a:pt x="682547" y="292687"/>
                    <a:pt x="683454" y="290664"/>
                  </a:cubicBezTo>
                  <a:cubicBezTo>
                    <a:pt x="684361" y="288641"/>
                    <a:pt x="684814" y="286211"/>
                    <a:pt x="684814" y="283374"/>
                  </a:cubicBezTo>
                  <a:lnTo>
                    <a:pt x="684814" y="253445"/>
                  </a:lnTo>
                  <a:cubicBezTo>
                    <a:pt x="684814" y="250515"/>
                    <a:pt x="684361" y="248015"/>
                    <a:pt x="683454" y="245946"/>
                  </a:cubicBezTo>
                  <a:cubicBezTo>
                    <a:pt x="682547" y="243876"/>
                    <a:pt x="681210" y="242295"/>
                    <a:pt x="679442" y="241202"/>
                  </a:cubicBezTo>
                  <a:cubicBezTo>
                    <a:pt x="677675" y="240109"/>
                    <a:pt x="675559" y="239562"/>
                    <a:pt x="673094" y="239562"/>
                  </a:cubicBezTo>
                  <a:close/>
                  <a:moveTo>
                    <a:pt x="130169" y="239562"/>
                  </a:moveTo>
                  <a:cubicBezTo>
                    <a:pt x="126448" y="239562"/>
                    <a:pt x="123565" y="240783"/>
                    <a:pt x="121518" y="243225"/>
                  </a:cubicBezTo>
                  <a:cubicBezTo>
                    <a:pt x="119472" y="245667"/>
                    <a:pt x="118449" y="249097"/>
                    <a:pt x="118449" y="253515"/>
                  </a:cubicBezTo>
                  <a:lnTo>
                    <a:pt x="118449" y="283932"/>
                  </a:lnTo>
                  <a:cubicBezTo>
                    <a:pt x="118449" y="288025"/>
                    <a:pt x="119472" y="291210"/>
                    <a:pt x="121518" y="293489"/>
                  </a:cubicBezTo>
                  <a:cubicBezTo>
                    <a:pt x="123565" y="295768"/>
                    <a:pt x="126448" y="296908"/>
                    <a:pt x="130169" y="296908"/>
                  </a:cubicBezTo>
                  <a:cubicBezTo>
                    <a:pt x="132634" y="296908"/>
                    <a:pt x="134750" y="296373"/>
                    <a:pt x="136517" y="295303"/>
                  </a:cubicBezTo>
                  <a:cubicBezTo>
                    <a:pt x="138285" y="294234"/>
                    <a:pt x="139622" y="292687"/>
                    <a:pt x="140529" y="290664"/>
                  </a:cubicBezTo>
                  <a:cubicBezTo>
                    <a:pt x="141436" y="288641"/>
                    <a:pt x="141889" y="286211"/>
                    <a:pt x="141889" y="283374"/>
                  </a:cubicBezTo>
                  <a:lnTo>
                    <a:pt x="141889" y="253445"/>
                  </a:lnTo>
                  <a:cubicBezTo>
                    <a:pt x="141889" y="250515"/>
                    <a:pt x="141436" y="248015"/>
                    <a:pt x="140529" y="245946"/>
                  </a:cubicBezTo>
                  <a:cubicBezTo>
                    <a:pt x="139622" y="243876"/>
                    <a:pt x="138285" y="242295"/>
                    <a:pt x="136517" y="241202"/>
                  </a:cubicBezTo>
                  <a:cubicBezTo>
                    <a:pt x="134750" y="240109"/>
                    <a:pt x="132634" y="239562"/>
                    <a:pt x="130169" y="239562"/>
                  </a:cubicBezTo>
                  <a:close/>
                  <a:moveTo>
                    <a:pt x="1379339" y="239423"/>
                  </a:moveTo>
                  <a:cubicBezTo>
                    <a:pt x="1376874" y="239423"/>
                    <a:pt x="1374758" y="239981"/>
                    <a:pt x="1372991" y="241097"/>
                  </a:cubicBezTo>
                  <a:cubicBezTo>
                    <a:pt x="1371224" y="242213"/>
                    <a:pt x="1369886" y="243853"/>
                    <a:pt x="1368979" y="246016"/>
                  </a:cubicBezTo>
                  <a:cubicBezTo>
                    <a:pt x="1368073" y="248178"/>
                    <a:pt x="1367619" y="250771"/>
                    <a:pt x="1367619" y="253794"/>
                  </a:cubicBezTo>
                  <a:lnTo>
                    <a:pt x="1367619" y="282118"/>
                  </a:lnTo>
                  <a:cubicBezTo>
                    <a:pt x="1367619" y="285234"/>
                    <a:pt x="1368073" y="287885"/>
                    <a:pt x="1368979" y="290071"/>
                  </a:cubicBezTo>
                  <a:cubicBezTo>
                    <a:pt x="1369886" y="292257"/>
                    <a:pt x="1371224" y="293931"/>
                    <a:pt x="1372991" y="295094"/>
                  </a:cubicBezTo>
                  <a:cubicBezTo>
                    <a:pt x="1374758" y="296257"/>
                    <a:pt x="1376874" y="296838"/>
                    <a:pt x="1379339" y="296838"/>
                  </a:cubicBezTo>
                  <a:cubicBezTo>
                    <a:pt x="1383153" y="296838"/>
                    <a:pt x="1386118" y="295524"/>
                    <a:pt x="1388234" y="292896"/>
                  </a:cubicBezTo>
                  <a:cubicBezTo>
                    <a:pt x="1390350" y="290269"/>
                    <a:pt x="1391408" y="286583"/>
                    <a:pt x="1391408" y="281839"/>
                  </a:cubicBezTo>
                  <a:lnTo>
                    <a:pt x="1391408" y="254073"/>
                  </a:lnTo>
                  <a:cubicBezTo>
                    <a:pt x="1391408" y="249422"/>
                    <a:pt x="1390350" y="245818"/>
                    <a:pt x="1388234" y="243260"/>
                  </a:cubicBezTo>
                  <a:cubicBezTo>
                    <a:pt x="1386118" y="240702"/>
                    <a:pt x="1383153" y="239423"/>
                    <a:pt x="1379339" y="239423"/>
                  </a:cubicBezTo>
                  <a:close/>
                  <a:moveTo>
                    <a:pt x="1518173" y="234819"/>
                  </a:moveTo>
                  <a:lnTo>
                    <a:pt x="1529614" y="234819"/>
                  </a:lnTo>
                  <a:lnTo>
                    <a:pt x="1529614" y="246260"/>
                  </a:lnTo>
                  <a:lnTo>
                    <a:pt x="1518173" y="246260"/>
                  </a:lnTo>
                  <a:close/>
                  <a:moveTo>
                    <a:pt x="60848" y="234819"/>
                  </a:moveTo>
                  <a:lnTo>
                    <a:pt x="72289" y="234819"/>
                  </a:lnTo>
                  <a:lnTo>
                    <a:pt x="72289" y="246260"/>
                  </a:lnTo>
                  <a:lnTo>
                    <a:pt x="60848" y="246260"/>
                  </a:lnTo>
                  <a:close/>
                  <a:moveTo>
                    <a:pt x="1447861" y="230772"/>
                  </a:moveTo>
                  <a:lnTo>
                    <a:pt x="1447861" y="240121"/>
                  </a:lnTo>
                  <a:cubicBezTo>
                    <a:pt x="1447768" y="240121"/>
                    <a:pt x="1447686" y="240121"/>
                    <a:pt x="1447617" y="240121"/>
                  </a:cubicBezTo>
                  <a:cubicBezTo>
                    <a:pt x="1447547" y="240121"/>
                    <a:pt x="1447465" y="240121"/>
                    <a:pt x="1447372" y="240121"/>
                  </a:cubicBezTo>
                  <a:cubicBezTo>
                    <a:pt x="1440582" y="240121"/>
                    <a:pt x="1435210" y="241737"/>
                    <a:pt x="1431257" y="244969"/>
                  </a:cubicBezTo>
                  <a:cubicBezTo>
                    <a:pt x="1427304" y="248201"/>
                    <a:pt x="1425141" y="252748"/>
                    <a:pt x="1424769" y="258608"/>
                  </a:cubicBezTo>
                  <a:lnTo>
                    <a:pt x="1424769" y="304442"/>
                  </a:lnTo>
                  <a:lnTo>
                    <a:pt x="1414723" y="304442"/>
                  </a:lnTo>
                  <a:lnTo>
                    <a:pt x="1414723" y="232028"/>
                  </a:lnTo>
                  <a:lnTo>
                    <a:pt x="1424769" y="232028"/>
                  </a:lnTo>
                  <a:lnTo>
                    <a:pt x="1424769" y="243224"/>
                  </a:lnTo>
                  <a:lnTo>
                    <a:pt x="1433769" y="234435"/>
                  </a:lnTo>
                  <a:cubicBezTo>
                    <a:pt x="1438047" y="231993"/>
                    <a:pt x="1442745" y="230772"/>
                    <a:pt x="1447861" y="230772"/>
                  </a:cubicBezTo>
                  <a:close/>
                  <a:moveTo>
                    <a:pt x="1269086" y="230772"/>
                  </a:moveTo>
                  <a:cubicBezTo>
                    <a:pt x="1272713" y="230772"/>
                    <a:pt x="1275736" y="231598"/>
                    <a:pt x="1278155" y="233249"/>
                  </a:cubicBezTo>
                  <a:cubicBezTo>
                    <a:pt x="1280573" y="234900"/>
                    <a:pt x="1282387" y="237400"/>
                    <a:pt x="1283596" y="240748"/>
                  </a:cubicBezTo>
                  <a:lnTo>
                    <a:pt x="1283943" y="243150"/>
                  </a:lnTo>
                  <a:lnTo>
                    <a:pt x="1288759" y="234574"/>
                  </a:lnTo>
                  <a:cubicBezTo>
                    <a:pt x="1291689" y="232040"/>
                    <a:pt x="1295130" y="230772"/>
                    <a:pt x="1299084" y="230772"/>
                  </a:cubicBezTo>
                  <a:cubicBezTo>
                    <a:pt x="1303223" y="230772"/>
                    <a:pt x="1306653" y="231598"/>
                    <a:pt x="1309374" y="233249"/>
                  </a:cubicBezTo>
                  <a:cubicBezTo>
                    <a:pt x="1312095" y="234900"/>
                    <a:pt x="1314129" y="237400"/>
                    <a:pt x="1315478" y="240748"/>
                  </a:cubicBezTo>
                  <a:cubicBezTo>
                    <a:pt x="1316827" y="244097"/>
                    <a:pt x="1317501" y="248283"/>
                    <a:pt x="1317501" y="253306"/>
                  </a:cubicBezTo>
                  <a:lnTo>
                    <a:pt x="1317501" y="304442"/>
                  </a:lnTo>
                  <a:lnTo>
                    <a:pt x="1307455" y="304442"/>
                  </a:lnTo>
                  <a:lnTo>
                    <a:pt x="1307455" y="253306"/>
                  </a:lnTo>
                  <a:cubicBezTo>
                    <a:pt x="1307455" y="248887"/>
                    <a:pt x="1306455" y="245585"/>
                    <a:pt x="1304456" y="243399"/>
                  </a:cubicBezTo>
                  <a:cubicBezTo>
                    <a:pt x="1302456" y="241214"/>
                    <a:pt x="1299433" y="240121"/>
                    <a:pt x="1295386" y="240121"/>
                  </a:cubicBezTo>
                  <a:cubicBezTo>
                    <a:pt x="1292038" y="240121"/>
                    <a:pt x="1289538" y="241330"/>
                    <a:pt x="1287887" y="243748"/>
                  </a:cubicBezTo>
                  <a:cubicBezTo>
                    <a:pt x="1286236" y="246167"/>
                    <a:pt x="1285410" y="249818"/>
                    <a:pt x="1285410" y="254701"/>
                  </a:cubicBezTo>
                  <a:lnTo>
                    <a:pt x="1285410" y="304442"/>
                  </a:lnTo>
                  <a:lnTo>
                    <a:pt x="1275364" y="304442"/>
                  </a:lnTo>
                  <a:lnTo>
                    <a:pt x="1275364" y="253306"/>
                  </a:lnTo>
                  <a:cubicBezTo>
                    <a:pt x="1275364" y="248887"/>
                    <a:pt x="1274539" y="245585"/>
                    <a:pt x="1272888" y="243399"/>
                  </a:cubicBezTo>
                  <a:cubicBezTo>
                    <a:pt x="1271237" y="241214"/>
                    <a:pt x="1268737" y="240121"/>
                    <a:pt x="1265388" y="240121"/>
                  </a:cubicBezTo>
                  <a:cubicBezTo>
                    <a:pt x="1261342" y="240121"/>
                    <a:pt x="1258319" y="241330"/>
                    <a:pt x="1256319" y="243748"/>
                  </a:cubicBezTo>
                  <a:cubicBezTo>
                    <a:pt x="1254319" y="246167"/>
                    <a:pt x="1253319" y="249818"/>
                    <a:pt x="1253319" y="254701"/>
                  </a:cubicBezTo>
                  <a:lnTo>
                    <a:pt x="1253319" y="304442"/>
                  </a:lnTo>
                  <a:lnTo>
                    <a:pt x="1243273" y="304442"/>
                  </a:lnTo>
                  <a:lnTo>
                    <a:pt x="1243273" y="232028"/>
                  </a:lnTo>
                  <a:lnTo>
                    <a:pt x="1253319" y="232028"/>
                  </a:lnTo>
                  <a:lnTo>
                    <a:pt x="1253319" y="242069"/>
                  </a:lnTo>
                  <a:lnTo>
                    <a:pt x="1258691" y="234121"/>
                  </a:lnTo>
                  <a:cubicBezTo>
                    <a:pt x="1261574" y="231889"/>
                    <a:pt x="1265039" y="230772"/>
                    <a:pt x="1269086" y="230772"/>
                  </a:cubicBezTo>
                  <a:close/>
                  <a:moveTo>
                    <a:pt x="1205517" y="230772"/>
                  </a:moveTo>
                  <a:cubicBezTo>
                    <a:pt x="1209889" y="230772"/>
                    <a:pt x="1213633" y="231586"/>
                    <a:pt x="1216749" y="233214"/>
                  </a:cubicBezTo>
                  <a:cubicBezTo>
                    <a:pt x="1219865" y="234842"/>
                    <a:pt x="1222237" y="237202"/>
                    <a:pt x="1223865" y="240295"/>
                  </a:cubicBezTo>
                  <a:cubicBezTo>
                    <a:pt x="1225493" y="243388"/>
                    <a:pt x="1226307" y="247120"/>
                    <a:pt x="1226307" y="251492"/>
                  </a:cubicBezTo>
                  <a:lnTo>
                    <a:pt x="1226307" y="284629"/>
                  </a:lnTo>
                  <a:cubicBezTo>
                    <a:pt x="1226307" y="289001"/>
                    <a:pt x="1225493" y="292757"/>
                    <a:pt x="1223865" y="295896"/>
                  </a:cubicBezTo>
                  <a:cubicBezTo>
                    <a:pt x="1222237" y="299036"/>
                    <a:pt x="1219865" y="301419"/>
                    <a:pt x="1216749" y="303047"/>
                  </a:cubicBezTo>
                  <a:cubicBezTo>
                    <a:pt x="1213633" y="304675"/>
                    <a:pt x="1209889" y="305489"/>
                    <a:pt x="1205517" y="305489"/>
                  </a:cubicBezTo>
                  <a:cubicBezTo>
                    <a:pt x="1201146" y="305489"/>
                    <a:pt x="1197402" y="304663"/>
                    <a:pt x="1194285" y="303012"/>
                  </a:cubicBezTo>
                  <a:cubicBezTo>
                    <a:pt x="1191169" y="301361"/>
                    <a:pt x="1188797" y="298954"/>
                    <a:pt x="1187170" y="295792"/>
                  </a:cubicBezTo>
                  <a:cubicBezTo>
                    <a:pt x="1185542" y="292629"/>
                    <a:pt x="1184728" y="288839"/>
                    <a:pt x="1184728" y="284420"/>
                  </a:cubicBezTo>
                  <a:lnTo>
                    <a:pt x="1184728" y="251492"/>
                  </a:lnTo>
                  <a:cubicBezTo>
                    <a:pt x="1184728" y="247120"/>
                    <a:pt x="1185542" y="243388"/>
                    <a:pt x="1187170" y="240295"/>
                  </a:cubicBezTo>
                  <a:cubicBezTo>
                    <a:pt x="1188797" y="237202"/>
                    <a:pt x="1191169" y="234842"/>
                    <a:pt x="1194285" y="233214"/>
                  </a:cubicBezTo>
                  <a:cubicBezTo>
                    <a:pt x="1197402" y="231586"/>
                    <a:pt x="1201146" y="230772"/>
                    <a:pt x="1205517" y="230772"/>
                  </a:cubicBezTo>
                  <a:close/>
                  <a:moveTo>
                    <a:pt x="1149484" y="230772"/>
                  </a:moveTo>
                  <a:cubicBezTo>
                    <a:pt x="1154134" y="230772"/>
                    <a:pt x="1158111" y="231668"/>
                    <a:pt x="1161413" y="233458"/>
                  </a:cubicBezTo>
                  <a:cubicBezTo>
                    <a:pt x="1164715" y="235249"/>
                    <a:pt x="1167227" y="237853"/>
                    <a:pt x="1168948" y="241272"/>
                  </a:cubicBezTo>
                  <a:cubicBezTo>
                    <a:pt x="1170668" y="244690"/>
                    <a:pt x="1171529" y="248818"/>
                    <a:pt x="1171529" y="253655"/>
                  </a:cubicBezTo>
                  <a:lnTo>
                    <a:pt x="1171529" y="254213"/>
                  </a:lnTo>
                  <a:lnTo>
                    <a:pt x="1161971" y="254213"/>
                  </a:lnTo>
                  <a:lnTo>
                    <a:pt x="1161971" y="253655"/>
                  </a:lnTo>
                  <a:cubicBezTo>
                    <a:pt x="1161971" y="249376"/>
                    <a:pt x="1160901" y="246050"/>
                    <a:pt x="1158762" y="243678"/>
                  </a:cubicBezTo>
                  <a:cubicBezTo>
                    <a:pt x="1156623" y="241307"/>
                    <a:pt x="1153600" y="240121"/>
                    <a:pt x="1149693" y="240121"/>
                  </a:cubicBezTo>
                  <a:cubicBezTo>
                    <a:pt x="1145879" y="240121"/>
                    <a:pt x="1142914" y="241283"/>
                    <a:pt x="1140798" y="243609"/>
                  </a:cubicBezTo>
                  <a:cubicBezTo>
                    <a:pt x="1138682" y="245934"/>
                    <a:pt x="1137624" y="249236"/>
                    <a:pt x="1137624" y="253515"/>
                  </a:cubicBezTo>
                  <a:lnTo>
                    <a:pt x="1137624" y="283792"/>
                  </a:lnTo>
                  <a:cubicBezTo>
                    <a:pt x="1137624" y="287746"/>
                    <a:pt x="1138670" y="290792"/>
                    <a:pt x="1140763" y="292931"/>
                  </a:cubicBezTo>
                  <a:cubicBezTo>
                    <a:pt x="1142856" y="295071"/>
                    <a:pt x="1145833" y="296140"/>
                    <a:pt x="1149693" y="296140"/>
                  </a:cubicBezTo>
                  <a:cubicBezTo>
                    <a:pt x="1153600" y="296140"/>
                    <a:pt x="1156623" y="295036"/>
                    <a:pt x="1158762" y="292827"/>
                  </a:cubicBezTo>
                  <a:cubicBezTo>
                    <a:pt x="1160901" y="290617"/>
                    <a:pt x="1161971" y="287513"/>
                    <a:pt x="1161971" y="283513"/>
                  </a:cubicBezTo>
                  <a:lnTo>
                    <a:pt x="1161971" y="282955"/>
                  </a:lnTo>
                  <a:lnTo>
                    <a:pt x="1171668" y="282955"/>
                  </a:lnTo>
                  <a:lnTo>
                    <a:pt x="1171668" y="283513"/>
                  </a:lnTo>
                  <a:cubicBezTo>
                    <a:pt x="1171668" y="288164"/>
                    <a:pt x="1170796" y="292129"/>
                    <a:pt x="1169052" y="295408"/>
                  </a:cubicBezTo>
                  <a:cubicBezTo>
                    <a:pt x="1167308" y="298687"/>
                    <a:pt x="1164773" y="301187"/>
                    <a:pt x="1161448" y="302907"/>
                  </a:cubicBezTo>
                  <a:cubicBezTo>
                    <a:pt x="1158123" y="304628"/>
                    <a:pt x="1154134" y="305489"/>
                    <a:pt x="1149484" y="305489"/>
                  </a:cubicBezTo>
                  <a:cubicBezTo>
                    <a:pt x="1144833" y="305489"/>
                    <a:pt x="1140879" y="304640"/>
                    <a:pt x="1137624" y="302942"/>
                  </a:cubicBezTo>
                  <a:cubicBezTo>
                    <a:pt x="1134368" y="301245"/>
                    <a:pt x="1131880" y="298780"/>
                    <a:pt x="1130159" y="295547"/>
                  </a:cubicBezTo>
                  <a:cubicBezTo>
                    <a:pt x="1128438" y="292315"/>
                    <a:pt x="1127578" y="288397"/>
                    <a:pt x="1127578" y="283792"/>
                  </a:cubicBezTo>
                  <a:lnTo>
                    <a:pt x="1127578" y="253515"/>
                  </a:lnTo>
                  <a:cubicBezTo>
                    <a:pt x="1127578" y="248725"/>
                    <a:pt x="1128438" y="244632"/>
                    <a:pt x="1130159" y="241237"/>
                  </a:cubicBezTo>
                  <a:cubicBezTo>
                    <a:pt x="1131880" y="237842"/>
                    <a:pt x="1134380" y="235249"/>
                    <a:pt x="1137659" y="233458"/>
                  </a:cubicBezTo>
                  <a:cubicBezTo>
                    <a:pt x="1140938" y="231668"/>
                    <a:pt x="1144879" y="230772"/>
                    <a:pt x="1149484" y="230772"/>
                  </a:cubicBezTo>
                  <a:close/>
                  <a:moveTo>
                    <a:pt x="1064735" y="230772"/>
                  </a:moveTo>
                  <a:cubicBezTo>
                    <a:pt x="1069247" y="230772"/>
                    <a:pt x="1073107" y="231586"/>
                    <a:pt x="1076316" y="233214"/>
                  </a:cubicBezTo>
                  <a:cubicBezTo>
                    <a:pt x="1079525" y="234842"/>
                    <a:pt x="1081967" y="237191"/>
                    <a:pt x="1083641" y="240260"/>
                  </a:cubicBezTo>
                  <a:cubicBezTo>
                    <a:pt x="1085315" y="243330"/>
                    <a:pt x="1086152" y="247050"/>
                    <a:pt x="1086152" y="251422"/>
                  </a:cubicBezTo>
                  <a:lnTo>
                    <a:pt x="1086152" y="304442"/>
                  </a:lnTo>
                  <a:lnTo>
                    <a:pt x="1076804" y="304442"/>
                  </a:lnTo>
                  <a:lnTo>
                    <a:pt x="1076804" y="296306"/>
                  </a:lnTo>
                  <a:lnTo>
                    <a:pt x="1076281" y="298582"/>
                  </a:lnTo>
                  <a:cubicBezTo>
                    <a:pt x="1075002" y="300908"/>
                    <a:pt x="1073107" y="302640"/>
                    <a:pt x="1070595" y="303779"/>
                  </a:cubicBezTo>
                  <a:cubicBezTo>
                    <a:pt x="1068084" y="304919"/>
                    <a:pt x="1064944" y="305489"/>
                    <a:pt x="1061177" y="305489"/>
                  </a:cubicBezTo>
                  <a:cubicBezTo>
                    <a:pt x="1054852" y="305489"/>
                    <a:pt x="1050108" y="303803"/>
                    <a:pt x="1046946" y="300431"/>
                  </a:cubicBezTo>
                  <a:cubicBezTo>
                    <a:pt x="1043783" y="297059"/>
                    <a:pt x="1042202" y="291978"/>
                    <a:pt x="1042202" y="285188"/>
                  </a:cubicBezTo>
                  <a:cubicBezTo>
                    <a:pt x="1042202" y="277049"/>
                    <a:pt x="1044050" y="270968"/>
                    <a:pt x="1047748" y="266945"/>
                  </a:cubicBezTo>
                  <a:cubicBezTo>
                    <a:pt x="1051445" y="262922"/>
                    <a:pt x="1057038" y="260910"/>
                    <a:pt x="1064526" y="260910"/>
                  </a:cubicBezTo>
                  <a:lnTo>
                    <a:pt x="1076804" y="260910"/>
                  </a:lnTo>
                  <a:lnTo>
                    <a:pt x="1076804" y="251422"/>
                  </a:lnTo>
                  <a:cubicBezTo>
                    <a:pt x="1076804" y="247515"/>
                    <a:pt x="1075723" y="244492"/>
                    <a:pt x="1073560" y="242353"/>
                  </a:cubicBezTo>
                  <a:cubicBezTo>
                    <a:pt x="1071398" y="240214"/>
                    <a:pt x="1068340" y="239144"/>
                    <a:pt x="1064386" y="239144"/>
                  </a:cubicBezTo>
                  <a:cubicBezTo>
                    <a:pt x="1060898" y="239144"/>
                    <a:pt x="1058189" y="240214"/>
                    <a:pt x="1056259" y="242353"/>
                  </a:cubicBezTo>
                  <a:cubicBezTo>
                    <a:pt x="1054329" y="244492"/>
                    <a:pt x="1053364" y="247515"/>
                    <a:pt x="1053364" y="251422"/>
                  </a:cubicBezTo>
                  <a:lnTo>
                    <a:pt x="1043667" y="251422"/>
                  </a:lnTo>
                  <a:cubicBezTo>
                    <a:pt x="1043667" y="244864"/>
                    <a:pt x="1045504" y="239783"/>
                    <a:pt x="1049178" y="236179"/>
                  </a:cubicBezTo>
                  <a:cubicBezTo>
                    <a:pt x="1052852" y="232575"/>
                    <a:pt x="1058038" y="230772"/>
                    <a:pt x="1064735" y="230772"/>
                  </a:cubicBezTo>
                  <a:close/>
                  <a:moveTo>
                    <a:pt x="919767" y="230772"/>
                  </a:moveTo>
                  <a:cubicBezTo>
                    <a:pt x="924139" y="230772"/>
                    <a:pt x="927883" y="231586"/>
                    <a:pt x="930999" y="233214"/>
                  </a:cubicBezTo>
                  <a:cubicBezTo>
                    <a:pt x="934115" y="234842"/>
                    <a:pt x="936487" y="237202"/>
                    <a:pt x="938115" y="240295"/>
                  </a:cubicBezTo>
                  <a:cubicBezTo>
                    <a:pt x="939743" y="243388"/>
                    <a:pt x="940557" y="247120"/>
                    <a:pt x="940557" y="251492"/>
                  </a:cubicBezTo>
                  <a:lnTo>
                    <a:pt x="940557" y="284629"/>
                  </a:lnTo>
                  <a:cubicBezTo>
                    <a:pt x="940557" y="289001"/>
                    <a:pt x="939743" y="292757"/>
                    <a:pt x="938115" y="295896"/>
                  </a:cubicBezTo>
                  <a:cubicBezTo>
                    <a:pt x="936487" y="299036"/>
                    <a:pt x="934115" y="301419"/>
                    <a:pt x="930999" y="303047"/>
                  </a:cubicBezTo>
                  <a:cubicBezTo>
                    <a:pt x="927883" y="304675"/>
                    <a:pt x="924139" y="305489"/>
                    <a:pt x="919767" y="305489"/>
                  </a:cubicBezTo>
                  <a:cubicBezTo>
                    <a:pt x="915395" y="305489"/>
                    <a:pt x="911651" y="304663"/>
                    <a:pt x="908535" y="303012"/>
                  </a:cubicBezTo>
                  <a:cubicBezTo>
                    <a:pt x="905419" y="301361"/>
                    <a:pt x="903047" y="298954"/>
                    <a:pt x="901420" y="295792"/>
                  </a:cubicBezTo>
                  <a:cubicBezTo>
                    <a:pt x="899792" y="292629"/>
                    <a:pt x="898978" y="288839"/>
                    <a:pt x="898978" y="284420"/>
                  </a:cubicBezTo>
                  <a:lnTo>
                    <a:pt x="898978" y="251492"/>
                  </a:lnTo>
                  <a:cubicBezTo>
                    <a:pt x="898978" y="247120"/>
                    <a:pt x="899792" y="243388"/>
                    <a:pt x="901420" y="240295"/>
                  </a:cubicBezTo>
                  <a:cubicBezTo>
                    <a:pt x="903047" y="237202"/>
                    <a:pt x="905419" y="234842"/>
                    <a:pt x="908535" y="233214"/>
                  </a:cubicBezTo>
                  <a:cubicBezTo>
                    <a:pt x="911651" y="231586"/>
                    <a:pt x="915395" y="230772"/>
                    <a:pt x="919767" y="230772"/>
                  </a:cubicBezTo>
                  <a:close/>
                  <a:moveTo>
                    <a:pt x="826610" y="230772"/>
                  </a:moveTo>
                  <a:cubicBezTo>
                    <a:pt x="831121" y="230772"/>
                    <a:pt x="834982" y="231586"/>
                    <a:pt x="838191" y="233214"/>
                  </a:cubicBezTo>
                  <a:cubicBezTo>
                    <a:pt x="841400" y="234842"/>
                    <a:pt x="843842" y="237191"/>
                    <a:pt x="845516" y="240260"/>
                  </a:cubicBezTo>
                  <a:cubicBezTo>
                    <a:pt x="847190" y="243330"/>
                    <a:pt x="848027" y="247050"/>
                    <a:pt x="848027" y="251422"/>
                  </a:cubicBezTo>
                  <a:lnTo>
                    <a:pt x="848027" y="304442"/>
                  </a:lnTo>
                  <a:lnTo>
                    <a:pt x="838679" y="304442"/>
                  </a:lnTo>
                  <a:lnTo>
                    <a:pt x="838679" y="296306"/>
                  </a:lnTo>
                  <a:lnTo>
                    <a:pt x="838156" y="298582"/>
                  </a:lnTo>
                  <a:cubicBezTo>
                    <a:pt x="836877" y="300908"/>
                    <a:pt x="834982" y="302640"/>
                    <a:pt x="832470" y="303779"/>
                  </a:cubicBezTo>
                  <a:cubicBezTo>
                    <a:pt x="829959" y="304919"/>
                    <a:pt x="826819" y="305489"/>
                    <a:pt x="823052" y="305489"/>
                  </a:cubicBezTo>
                  <a:cubicBezTo>
                    <a:pt x="816727" y="305489"/>
                    <a:pt x="811983" y="303803"/>
                    <a:pt x="808821" y="300431"/>
                  </a:cubicBezTo>
                  <a:cubicBezTo>
                    <a:pt x="805658" y="297059"/>
                    <a:pt x="804077" y="291978"/>
                    <a:pt x="804077" y="285188"/>
                  </a:cubicBezTo>
                  <a:cubicBezTo>
                    <a:pt x="804077" y="277049"/>
                    <a:pt x="805925" y="270968"/>
                    <a:pt x="809623" y="266945"/>
                  </a:cubicBezTo>
                  <a:cubicBezTo>
                    <a:pt x="813320" y="262922"/>
                    <a:pt x="818913" y="260910"/>
                    <a:pt x="826401" y="260910"/>
                  </a:cubicBezTo>
                  <a:lnTo>
                    <a:pt x="838679" y="260910"/>
                  </a:lnTo>
                  <a:lnTo>
                    <a:pt x="838679" y="251422"/>
                  </a:lnTo>
                  <a:cubicBezTo>
                    <a:pt x="838679" y="247515"/>
                    <a:pt x="837598" y="244492"/>
                    <a:pt x="835435" y="242353"/>
                  </a:cubicBezTo>
                  <a:cubicBezTo>
                    <a:pt x="833272" y="240214"/>
                    <a:pt x="830215" y="239144"/>
                    <a:pt x="826261" y="239144"/>
                  </a:cubicBezTo>
                  <a:cubicBezTo>
                    <a:pt x="822773" y="239144"/>
                    <a:pt x="820064" y="240214"/>
                    <a:pt x="818134" y="242353"/>
                  </a:cubicBezTo>
                  <a:cubicBezTo>
                    <a:pt x="816204" y="244492"/>
                    <a:pt x="815239" y="247515"/>
                    <a:pt x="815239" y="251422"/>
                  </a:cubicBezTo>
                  <a:lnTo>
                    <a:pt x="805542" y="251422"/>
                  </a:lnTo>
                  <a:cubicBezTo>
                    <a:pt x="805542" y="244864"/>
                    <a:pt x="807379" y="239783"/>
                    <a:pt x="811053" y="236179"/>
                  </a:cubicBezTo>
                  <a:cubicBezTo>
                    <a:pt x="814727" y="232575"/>
                    <a:pt x="819913" y="230772"/>
                    <a:pt x="826610" y="230772"/>
                  </a:cubicBezTo>
                  <a:close/>
                  <a:moveTo>
                    <a:pt x="731360" y="230772"/>
                  </a:moveTo>
                  <a:cubicBezTo>
                    <a:pt x="735871" y="230772"/>
                    <a:pt x="739732" y="231586"/>
                    <a:pt x="742941" y="233214"/>
                  </a:cubicBezTo>
                  <a:cubicBezTo>
                    <a:pt x="746150" y="234842"/>
                    <a:pt x="748592" y="237191"/>
                    <a:pt x="750266" y="240260"/>
                  </a:cubicBezTo>
                  <a:cubicBezTo>
                    <a:pt x="751940" y="243330"/>
                    <a:pt x="752777" y="247050"/>
                    <a:pt x="752777" y="251422"/>
                  </a:cubicBezTo>
                  <a:lnTo>
                    <a:pt x="752777" y="304442"/>
                  </a:lnTo>
                  <a:lnTo>
                    <a:pt x="743429" y="304442"/>
                  </a:lnTo>
                  <a:lnTo>
                    <a:pt x="743429" y="296306"/>
                  </a:lnTo>
                  <a:lnTo>
                    <a:pt x="742906" y="298582"/>
                  </a:lnTo>
                  <a:cubicBezTo>
                    <a:pt x="741627" y="300908"/>
                    <a:pt x="739732" y="302640"/>
                    <a:pt x="737220" y="303779"/>
                  </a:cubicBezTo>
                  <a:cubicBezTo>
                    <a:pt x="734709" y="304919"/>
                    <a:pt x="731569" y="305489"/>
                    <a:pt x="727802" y="305489"/>
                  </a:cubicBezTo>
                  <a:cubicBezTo>
                    <a:pt x="721477" y="305489"/>
                    <a:pt x="716733" y="303803"/>
                    <a:pt x="713570" y="300431"/>
                  </a:cubicBezTo>
                  <a:cubicBezTo>
                    <a:pt x="710408" y="297059"/>
                    <a:pt x="708827" y="291978"/>
                    <a:pt x="708827" y="285188"/>
                  </a:cubicBezTo>
                  <a:cubicBezTo>
                    <a:pt x="708827" y="277049"/>
                    <a:pt x="710675" y="270968"/>
                    <a:pt x="714373" y="266945"/>
                  </a:cubicBezTo>
                  <a:cubicBezTo>
                    <a:pt x="718070" y="262922"/>
                    <a:pt x="723663" y="260910"/>
                    <a:pt x="731151" y="260910"/>
                  </a:cubicBezTo>
                  <a:lnTo>
                    <a:pt x="743429" y="260910"/>
                  </a:lnTo>
                  <a:lnTo>
                    <a:pt x="743429" y="251422"/>
                  </a:lnTo>
                  <a:cubicBezTo>
                    <a:pt x="743429" y="247515"/>
                    <a:pt x="742348" y="244492"/>
                    <a:pt x="740185" y="242353"/>
                  </a:cubicBezTo>
                  <a:cubicBezTo>
                    <a:pt x="738022" y="240214"/>
                    <a:pt x="734965" y="239144"/>
                    <a:pt x="731011" y="239144"/>
                  </a:cubicBezTo>
                  <a:cubicBezTo>
                    <a:pt x="727523" y="239144"/>
                    <a:pt x="724814" y="240214"/>
                    <a:pt x="722884" y="242353"/>
                  </a:cubicBezTo>
                  <a:cubicBezTo>
                    <a:pt x="720954" y="244492"/>
                    <a:pt x="719989" y="247515"/>
                    <a:pt x="719989" y="251422"/>
                  </a:cubicBezTo>
                  <a:lnTo>
                    <a:pt x="710292" y="251422"/>
                  </a:lnTo>
                  <a:cubicBezTo>
                    <a:pt x="710292" y="244864"/>
                    <a:pt x="712129" y="239783"/>
                    <a:pt x="715803" y="236179"/>
                  </a:cubicBezTo>
                  <a:cubicBezTo>
                    <a:pt x="719477" y="232575"/>
                    <a:pt x="724663" y="230772"/>
                    <a:pt x="731360" y="230772"/>
                  </a:cubicBezTo>
                  <a:close/>
                  <a:moveTo>
                    <a:pt x="521810" y="230772"/>
                  </a:moveTo>
                  <a:cubicBezTo>
                    <a:pt x="526322" y="230772"/>
                    <a:pt x="530182" y="231586"/>
                    <a:pt x="533391" y="233214"/>
                  </a:cubicBezTo>
                  <a:cubicBezTo>
                    <a:pt x="536600" y="234842"/>
                    <a:pt x="539042" y="237191"/>
                    <a:pt x="540716" y="240260"/>
                  </a:cubicBezTo>
                  <a:cubicBezTo>
                    <a:pt x="542390" y="243330"/>
                    <a:pt x="543227" y="247050"/>
                    <a:pt x="543227" y="251422"/>
                  </a:cubicBezTo>
                  <a:lnTo>
                    <a:pt x="543227" y="304442"/>
                  </a:lnTo>
                  <a:lnTo>
                    <a:pt x="533879" y="304442"/>
                  </a:lnTo>
                  <a:lnTo>
                    <a:pt x="533879" y="296306"/>
                  </a:lnTo>
                  <a:lnTo>
                    <a:pt x="533356" y="298582"/>
                  </a:lnTo>
                  <a:cubicBezTo>
                    <a:pt x="532077" y="300908"/>
                    <a:pt x="530182" y="302640"/>
                    <a:pt x="527670" y="303779"/>
                  </a:cubicBezTo>
                  <a:cubicBezTo>
                    <a:pt x="525159" y="304919"/>
                    <a:pt x="522019" y="305489"/>
                    <a:pt x="518252" y="305489"/>
                  </a:cubicBezTo>
                  <a:cubicBezTo>
                    <a:pt x="511927" y="305489"/>
                    <a:pt x="507183" y="303803"/>
                    <a:pt x="504021" y="300431"/>
                  </a:cubicBezTo>
                  <a:cubicBezTo>
                    <a:pt x="500858" y="297059"/>
                    <a:pt x="499277" y="291978"/>
                    <a:pt x="499277" y="285188"/>
                  </a:cubicBezTo>
                  <a:cubicBezTo>
                    <a:pt x="499277" y="277049"/>
                    <a:pt x="501125" y="270968"/>
                    <a:pt x="504823" y="266945"/>
                  </a:cubicBezTo>
                  <a:cubicBezTo>
                    <a:pt x="508520" y="262922"/>
                    <a:pt x="514113" y="260910"/>
                    <a:pt x="521601" y="260910"/>
                  </a:cubicBezTo>
                  <a:lnTo>
                    <a:pt x="533879" y="260910"/>
                  </a:lnTo>
                  <a:lnTo>
                    <a:pt x="533879" y="251422"/>
                  </a:lnTo>
                  <a:cubicBezTo>
                    <a:pt x="533879" y="247515"/>
                    <a:pt x="532798" y="244492"/>
                    <a:pt x="530635" y="242353"/>
                  </a:cubicBezTo>
                  <a:cubicBezTo>
                    <a:pt x="528473" y="240214"/>
                    <a:pt x="525415" y="239144"/>
                    <a:pt x="521461" y="239144"/>
                  </a:cubicBezTo>
                  <a:cubicBezTo>
                    <a:pt x="517973" y="239144"/>
                    <a:pt x="515264" y="240214"/>
                    <a:pt x="513334" y="242353"/>
                  </a:cubicBezTo>
                  <a:cubicBezTo>
                    <a:pt x="511404" y="244492"/>
                    <a:pt x="510439" y="247515"/>
                    <a:pt x="510439" y="251422"/>
                  </a:cubicBezTo>
                  <a:lnTo>
                    <a:pt x="500742" y="251422"/>
                  </a:lnTo>
                  <a:cubicBezTo>
                    <a:pt x="500742" y="244864"/>
                    <a:pt x="502579" y="239783"/>
                    <a:pt x="506253" y="236179"/>
                  </a:cubicBezTo>
                  <a:cubicBezTo>
                    <a:pt x="509927" y="232575"/>
                    <a:pt x="515113" y="230772"/>
                    <a:pt x="521810" y="230772"/>
                  </a:cubicBezTo>
                  <a:close/>
                  <a:moveTo>
                    <a:pt x="376842" y="230772"/>
                  </a:moveTo>
                  <a:cubicBezTo>
                    <a:pt x="381214" y="230772"/>
                    <a:pt x="384958" y="231586"/>
                    <a:pt x="388074" y="233214"/>
                  </a:cubicBezTo>
                  <a:cubicBezTo>
                    <a:pt x="391190" y="234842"/>
                    <a:pt x="393562" y="237202"/>
                    <a:pt x="395190" y="240295"/>
                  </a:cubicBezTo>
                  <a:cubicBezTo>
                    <a:pt x="396818" y="243388"/>
                    <a:pt x="397632" y="247120"/>
                    <a:pt x="397632" y="251492"/>
                  </a:cubicBezTo>
                  <a:lnTo>
                    <a:pt x="397632" y="284629"/>
                  </a:lnTo>
                  <a:cubicBezTo>
                    <a:pt x="397632" y="289001"/>
                    <a:pt x="396818" y="292757"/>
                    <a:pt x="395190" y="295896"/>
                  </a:cubicBezTo>
                  <a:cubicBezTo>
                    <a:pt x="393562" y="299036"/>
                    <a:pt x="391190" y="301419"/>
                    <a:pt x="388074" y="303047"/>
                  </a:cubicBezTo>
                  <a:cubicBezTo>
                    <a:pt x="384958" y="304675"/>
                    <a:pt x="381214" y="305489"/>
                    <a:pt x="376842" y="305489"/>
                  </a:cubicBezTo>
                  <a:cubicBezTo>
                    <a:pt x="372470" y="305489"/>
                    <a:pt x="368726" y="304663"/>
                    <a:pt x="365610" y="303012"/>
                  </a:cubicBezTo>
                  <a:cubicBezTo>
                    <a:pt x="362494" y="301361"/>
                    <a:pt x="360122" y="298954"/>
                    <a:pt x="358494" y="295792"/>
                  </a:cubicBezTo>
                  <a:cubicBezTo>
                    <a:pt x="356867" y="292629"/>
                    <a:pt x="356053" y="288839"/>
                    <a:pt x="356053" y="284420"/>
                  </a:cubicBezTo>
                  <a:lnTo>
                    <a:pt x="356053" y="251492"/>
                  </a:lnTo>
                  <a:cubicBezTo>
                    <a:pt x="356053" y="247120"/>
                    <a:pt x="356867" y="243388"/>
                    <a:pt x="358494" y="240295"/>
                  </a:cubicBezTo>
                  <a:cubicBezTo>
                    <a:pt x="360122" y="237202"/>
                    <a:pt x="362494" y="234842"/>
                    <a:pt x="365610" y="233214"/>
                  </a:cubicBezTo>
                  <a:cubicBezTo>
                    <a:pt x="368726" y="231586"/>
                    <a:pt x="372470" y="230772"/>
                    <a:pt x="376842" y="230772"/>
                  </a:cubicBezTo>
                  <a:close/>
                  <a:moveTo>
                    <a:pt x="283685" y="230772"/>
                  </a:moveTo>
                  <a:cubicBezTo>
                    <a:pt x="288196" y="230772"/>
                    <a:pt x="292057" y="231586"/>
                    <a:pt x="295266" y="233214"/>
                  </a:cubicBezTo>
                  <a:cubicBezTo>
                    <a:pt x="298475" y="234842"/>
                    <a:pt x="300917" y="237191"/>
                    <a:pt x="302591" y="240260"/>
                  </a:cubicBezTo>
                  <a:cubicBezTo>
                    <a:pt x="304265" y="243330"/>
                    <a:pt x="305102" y="247050"/>
                    <a:pt x="305102" y="251422"/>
                  </a:cubicBezTo>
                  <a:lnTo>
                    <a:pt x="305102" y="304442"/>
                  </a:lnTo>
                  <a:lnTo>
                    <a:pt x="295754" y="304442"/>
                  </a:lnTo>
                  <a:lnTo>
                    <a:pt x="295754" y="296306"/>
                  </a:lnTo>
                  <a:lnTo>
                    <a:pt x="295231" y="298582"/>
                  </a:lnTo>
                  <a:cubicBezTo>
                    <a:pt x="293952" y="300908"/>
                    <a:pt x="292057" y="302640"/>
                    <a:pt x="289545" y="303779"/>
                  </a:cubicBezTo>
                  <a:cubicBezTo>
                    <a:pt x="287034" y="304919"/>
                    <a:pt x="283894" y="305489"/>
                    <a:pt x="280127" y="305489"/>
                  </a:cubicBezTo>
                  <a:cubicBezTo>
                    <a:pt x="273802" y="305489"/>
                    <a:pt x="269058" y="303803"/>
                    <a:pt x="265895" y="300431"/>
                  </a:cubicBezTo>
                  <a:cubicBezTo>
                    <a:pt x="262733" y="297059"/>
                    <a:pt x="261152" y="291978"/>
                    <a:pt x="261152" y="285188"/>
                  </a:cubicBezTo>
                  <a:cubicBezTo>
                    <a:pt x="261152" y="277049"/>
                    <a:pt x="263000" y="270968"/>
                    <a:pt x="266698" y="266945"/>
                  </a:cubicBezTo>
                  <a:cubicBezTo>
                    <a:pt x="270395" y="262922"/>
                    <a:pt x="275988" y="260910"/>
                    <a:pt x="283476" y="260910"/>
                  </a:cubicBezTo>
                  <a:lnTo>
                    <a:pt x="295754" y="260910"/>
                  </a:lnTo>
                  <a:lnTo>
                    <a:pt x="295754" y="251422"/>
                  </a:lnTo>
                  <a:cubicBezTo>
                    <a:pt x="295754" y="247515"/>
                    <a:pt x="294673" y="244492"/>
                    <a:pt x="292510" y="242353"/>
                  </a:cubicBezTo>
                  <a:cubicBezTo>
                    <a:pt x="290347" y="240214"/>
                    <a:pt x="287290" y="239144"/>
                    <a:pt x="283336" y="239144"/>
                  </a:cubicBezTo>
                  <a:cubicBezTo>
                    <a:pt x="279848" y="239144"/>
                    <a:pt x="277139" y="240214"/>
                    <a:pt x="275209" y="242353"/>
                  </a:cubicBezTo>
                  <a:cubicBezTo>
                    <a:pt x="273279" y="244492"/>
                    <a:pt x="272314" y="247515"/>
                    <a:pt x="272314" y="251422"/>
                  </a:cubicBezTo>
                  <a:lnTo>
                    <a:pt x="262617" y="251422"/>
                  </a:lnTo>
                  <a:cubicBezTo>
                    <a:pt x="262617" y="244864"/>
                    <a:pt x="264454" y="239783"/>
                    <a:pt x="268128" y="236179"/>
                  </a:cubicBezTo>
                  <a:cubicBezTo>
                    <a:pt x="271802" y="232575"/>
                    <a:pt x="276988" y="230772"/>
                    <a:pt x="283685" y="230772"/>
                  </a:cubicBezTo>
                  <a:close/>
                  <a:moveTo>
                    <a:pt x="188435" y="230772"/>
                  </a:moveTo>
                  <a:cubicBezTo>
                    <a:pt x="192946" y="230772"/>
                    <a:pt x="196807" y="231586"/>
                    <a:pt x="200016" y="233214"/>
                  </a:cubicBezTo>
                  <a:cubicBezTo>
                    <a:pt x="203225" y="234842"/>
                    <a:pt x="205667" y="237191"/>
                    <a:pt x="207341" y="240260"/>
                  </a:cubicBezTo>
                  <a:cubicBezTo>
                    <a:pt x="209015" y="243330"/>
                    <a:pt x="209852" y="247050"/>
                    <a:pt x="209852" y="251422"/>
                  </a:cubicBezTo>
                  <a:lnTo>
                    <a:pt x="209852" y="304442"/>
                  </a:lnTo>
                  <a:lnTo>
                    <a:pt x="200504" y="304442"/>
                  </a:lnTo>
                  <a:lnTo>
                    <a:pt x="200504" y="296306"/>
                  </a:lnTo>
                  <a:lnTo>
                    <a:pt x="199981" y="298582"/>
                  </a:lnTo>
                  <a:cubicBezTo>
                    <a:pt x="198702" y="300908"/>
                    <a:pt x="196807" y="302640"/>
                    <a:pt x="194295" y="303779"/>
                  </a:cubicBezTo>
                  <a:cubicBezTo>
                    <a:pt x="191784" y="304919"/>
                    <a:pt x="188644" y="305489"/>
                    <a:pt x="184877" y="305489"/>
                  </a:cubicBezTo>
                  <a:cubicBezTo>
                    <a:pt x="178552" y="305489"/>
                    <a:pt x="173808" y="303803"/>
                    <a:pt x="170646" y="300431"/>
                  </a:cubicBezTo>
                  <a:cubicBezTo>
                    <a:pt x="167483" y="297059"/>
                    <a:pt x="165902" y="291978"/>
                    <a:pt x="165902" y="285188"/>
                  </a:cubicBezTo>
                  <a:cubicBezTo>
                    <a:pt x="165902" y="277049"/>
                    <a:pt x="167750" y="270968"/>
                    <a:pt x="171448" y="266945"/>
                  </a:cubicBezTo>
                  <a:cubicBezTo>
                    <a:pt x="175145" y="262922"/>
                    <a:pt x="180738" y="260910"/>
                    <a:pt x="188226" y="260910"/>
                  </a:cubicBezTo>
                  <a:lnTo>
                    <a:pt x="200504" y="260910"/>
                  </a:lnTo>
                  <a:lnTo>
                    <a:pt x="200504" y="251422"/>
                  </a:lnTo>
                  <a:cubicBezTo>
                    <a:pt x="200504" y="247515"/>
                    <a:pt x="199423" y="244492"/>
                    <a:pt x="197260" y="242353"/>
                  </a:cubicBezTo>
                  <a:cubicBezTo>
                    <a:pt x="195097" y="240214"/>
                    <a:pt x="192040" y="239144"/>
                    <a:pt x="188086" y="239144"/>
                  </a:cubicBezTo>
                  <a:cubicBezTo>
                    <a:pt x="184598" y="239144"/>
                    <a:pt x="181889" y="240214"/>
                    <a:pt x="179959" y="242353"/>
                  </a:cubicBezTo>
                  <a:cubicBezTo>
                    <a:pt x="178029" y="244492"/>
                    <a:pt x="177064" y="247515"/>
                    <a:pt x="177064" y="251422"/>
                  </a:cubicBezTo>
                  <a:lnTo>
                    <a:pt x="167367" y="251422"/>
                  </a:lnTo>
                  <a:cubicBezTo>
                    <a:pt x="167367" y="244864"/>
                    <a:pt x="169204" y="239783"/>
                    <a:pt x="172878" y="236179"/>
                  </a:cubicBezTo>
                  <a:cubicBezTo>
                    <a:pt x="176552" y="232575"/>
                    <a:pt x="181738" y="230772"/>
                    <a:pt x="188435" y="230772"/>
                  </a:cubicBezTo>
                  <a:close/>
                  <a:moveTo>
                    <a:pt x="1606581" y="229377"/>
                  </a:moveTo>
                  <a:lnTo>
                    <a:pt x="1616348" y="229377"/>
                  </a:lnTo>
                  <a:lnTo>
                    <a:pt x="1616348" y="253027"/>
                  </a:lnTo>
                  <a:lnTo>
                    <a:pt x="1631417" y="253027"/>
                  </a:lnTo>
                  <a:lnTo>
                    <a:pt x="1631417" y="262375"/>
                  </a:lnTo>
                  <a:lnTo>
                    <a:pt x="1616348" y="262375"/>
                  </a:lnTo>
                  <a:lnTo>
                    <a:pt x="1616348" y="286025"/>
                  </a:lnTo>
                  <a:lnTo>
                    <a:pt x="1606581" y="286025"/>
                  </a:lnTo>
                  <a:lnTo>
                    <a:pt x="1606581" y="262375"/>
                  </a:lnTo>
                  <a:lnTo>
                    <a:pt x="1591512" y="262375"/>
                  </a:lnTo>
                  <a:lnTo>
                    <a:pt x="1591512" y="253027"/>
                  </a:lnTo>
                  <a:lnTo>
                    <a:pt x="1606581" y="253027"/>
                  </a:lnTo>
                  <a:close/>
                  <a:moveTo>
                    <a:pt x="2360624" y="211308"/>
                  </a:moveTo>
                  <a:cubicBezTo>
                    <a:pt x="2356624" y="211308"/>
                    <a:pt x="2353519" y="212518"/>
                    <a:pt x="2351310" y="214936"/>
                  </a:cubicBezTo>
                  <a:cubicBezTo>
                    <a:pt x="2349101" y="217355"/>
                    <a:pt x="2347996" y="220773"/>
                    <a:pt x="2347996" y="225191"/>
                  </a:cubicBezTo>
                  <a:lnTo>
                    <a:pt x="2347996" y="282258"/>
                  </a:lnTo>
                  <a:cubicBezTo>
                    <a:pt x="2347996" y="286676"/>
                    <a:pt x="2349101" y="290094"/>
                    <a:pt x="2351310" y="292513"/>
                  </a:cubicBezTo>
                  <a:cubicBezTo>
                    <a:pt x="2353519" y="294931"/>
                    <a:pt x="2356624" y="296140"/>
                    <a:pt x="2360624" y="296140"/>
                  </a:cubicBezTo>
                  <a:cubicBezTo>
                    <a:pt x="2364623" y="296140"/>
                    <a:pt x="2367728" y="294931"/>
                    <a:pt x="2369937" y="292513"/>
                  </a:cubicBezTo>
                  <a:cubicBezTo>
                    <a:pt x="2372146" y="290094"/>
                    <a:pt x="2373251" y="286676"/>
                    <a:pt x="2373251" y="282258"/>
                  </a:cubicBezTo>
                  <a:lnTo>
                    <a:pt x="2373251" y="225191"/>
                  </a:lnTo>
                  <a:cubicBezTo>
                    <a:pt x="2373251" y="220773"/>
                    <a:pt x="2372146" y="217355"/>
                    <a:pt x="2369937" y="214936"/>
                  </a:cubicBezTo>
                  <a:cubicBezTo>
                    <a:pt x="2367728" y="212518"/>
                    <a:pt x="2364623" y="211308"/>
                    <a:pt x="2360624" y="211308"/>
                  </a:cubicBezTo>
                  <a:close/>
                  <a:moveTo>
                    <a:pt x="2303474" y="211308"/>
                  </a:moveTo>
                  <a:cubicBezTo>
                    <a:pt x="2299474" y="211308"/>
                    <a:pt x="2296369" y="212518"/>
                    <a:pt x="2294160" y="214936"/>
                  </a:cubicBezTo>
                  <a:cubicBezTo>
                    <a:pt x="2291951" y="217355"/>
                    <a:pt x="2290846" y="220773"/>
                    <a:pt x="2290846" y="225191"/>
                  </a:cubicBezTo>
                  <a:lnTo>
                    <a:pt x="2290846" y="282258"/>
                  </a:lnTo>
                  <a:cubicBezTo>
                    <a:pt x="2290846" y="286676"/>
                    <a:pt x="2291951" y="290094"/>
                    <a:pt x="2294160" y="292513"/>
                  </a:cubicBezTo>
                  <a:cubicBezTo>
                    <a:pt x="2296369" y="294931"/>
                    <a:pt x="2299474" y="296140"/>
                    <a:pt x="2303474" y="296140"/>
                  </a:cubicBezTo>
                  <a:cubicBezTo>
                    <a:pt x="2307473" y="296140"/>
                    <a:pt x="2310578" y="294931"/>
                    <a:pt x="2312787" y="292513"/>
                  </a:cubicBezTo>
                  <a:cubicBezTo>
                    <a:pt x="2314996" y="290094"/>
                    <a:pt x="2316101" y="286676"/>
                    <a:pt x="2316101" y="282258"/>
                  </a:cubicBezTo>
                  <a:lnTo>
                    <a:pt x="2316101" y="225191"/>
                  </a:lnTo>
                  <a:cubicBezTo>
                    <a:pt x="2316101" y="220773"/>
                    <a:pt x="2314996" y="217355"/>
                    <a:pt x="2312787" y="214936"/>
                  </a:cubicBezTo>
                  <a:cubicBezTo>
                    <a:pt x="2310578" y="212518"/>
                    <a:pt x="2307473" y="211308"/>
                    <a:pt x="2303474" y="211308"/>
                  </a:cubicBezTo>
                  <a:close/>
                  <a:moveTo>
                    <a:pt x="768907" y="210960"/>
                  </a:moveTo>
                  <a:lnTo>
                    <a:pt x="778953" y="210960"/>
                  </a:lnTo>
                  <a:lnTo>
                    <a:pt x="778953" y="232028"/>
                  </a:lnTo>
                  <a:lnTo>
                    <a:pt x="792696" y="232028"/>
                  </a:lnTo>
                  <a:lnTo>
                    <a:pt x="792696" y="241376"/>
                  </a:lnTo>
                  <a:lnTo>
                    <a:pt x="778953" y="241376"/>
                  </a:lnTo>
                  <a:lnTo>
                    <a:pt x="778953" y="285746"/>
                  </a:lnTo>
                  <a:cubicBezTo>
                    <a:pt x="778953" y="288862"/>
                    <a:pt x="779650" y="291257"/>
                    <a:pt x="781046" y="292931"/>
                  </a:cubicBezTo>
                  <a:cubicBezTo>
                    <a:pt x="782441" y="294606"/>
                    <a:pt x="784510" y="295443"/>
                    <a:pt x="787254" y="295443"/>
                  </a:cubicBezTo>
                  <a:lnTo>
                    <a:pt x="792696" y="295443"/>
                  </a:lnTo>
                  <a:lnTo>
                    <a:pt x="792696" y="304791"/>
                  </a:lnTo>
                  <a:lnTo>
                    <a:pt x="785859" y="304791"/>
                  </a:lnTo>
                  <a:cubicBezTo>
                    <a:pt x="779999" y="304791"/>
                    <a:pt x="775709" y="303175"/>
                    <a:pt x="772988" y="299943"/>
                  </a:cubicBezTo>
                  <a:cubicBezTo>
                    <a:pt x="770267" y="296710"/>
                    <a:pt x="768907" y="291931"/>
                    <a:pt x="768907" y="285606"/>
                  </a:cubicBezTo>
                  <a:lnTo>
                    <a:pt x="768907" y="241376"/>
                  </a:lnTo>
                  <a:lnTo>
                    <a:pt x="761442" y="241376"/>
                  </a:lnTo>
                  <a:lnTo>
                    <a:pt x="761442" y="232028"/>
                  </a:lnTo>
                  <a:lnTo>
                    <a:pt x="768907" y="232028"/>
                  </a:lnTo>
                  <a:close/>
                  <a:moveTo>
                    <a:pt x="225982" y="210960"/>
                  </a:moveTo>
                  <a:lnTo>
                    <a:pt x="236028" y="210960"/>
                  </a:lnTo>
                  <a:lnTo>
                    <a:pt x="236028" y="232028"/>
                  </a:lnTo>
                  <a:lnTo>
                    <a:pt x="249771" y="232028"/>
                  </a:lnTo>
                  <a:lnTo>
                    <a:pt x="249771" y="241376"/>
                  </a:lnTo>
                  <a:lnTo>
                    <a:pt x="236028" y="241376"/>
                  </a:lnTo>
                  <a:lnTo>
                    <a:pt x="236028" y="285746"/>
                  </a:lnTo>
                  <a:cubicBezTo>
                    <a:pt x="236028" y="288862"/>
                    <a:pt x="236725" y="291257"/>
                    <a:pt x="238120" y="292931"/>
                  </a:cubicBezTo>
                  <a:cubicBezTo>
                    <a:pt x="239516" y="294606"/>
                    <a:pt x="241585" y="295443"/>
                    <a:pt x="244329" y="295443"/>
                  </a:cubicBezTo>
                  <a:lnTo>
                    <a:pt x="249771" y="295443"/>
                  </a:lnTo>
                  <a:lnTo>
                    <a:pt x="249771" y="304791"/>
                  </a:lnTo>
                  <a:lnTo>
                    <a:pt x="242934" y="304791"/>
                  </a:lnTo>
                  <a:cubicBezTo>
                    <a:pt x="237074" y="304791"/>
                    <a:pt x="232784" y="303175"/>
                    <a:pt x="230063" y="299943"/>
                  </a:cubicBezTo>
                  <a:cubicBezTo>
                    <a:pt x="227342" y="296710"/>
                    <a:pt x="225982" y="291931"/>
                    <a:pt x="225982" y="285606"/>
                  </a:cubicBezTo>
                  <a:lnTo>
                    <a:pt x="225982" y="241376"/>
                  </a:lnTo>
                  <a:lnTo>
                    <a:pt x="218517" y="241376"/>
                  </a:lnTo>
                  <a:lnTo>
                    <a:pt x="218517" y="232028"/>
                  </a:lnTo>
                  <a:lnTo>
                    <a:pt x="225982" y="232028"/>
                  </a:lnTo>
                  <a:close/>
                  <a:moveTo>
                    <a:pt x="599889" y="203983"/>
                  </a:moveTo>
                  <a:cubicBezTo>
                    <a:pt x="608865" y="203983"/>
                    <a:pt x="616516" y="205553"/>
                    <a:pt x="622841" y="208692"/>
                  </a:cubicBezTo>
                  <a:cubicBezTo>
                    <a:pt x="629166" y="211832"/>
                    <a:pt x="633992" y="216413"/>
                    <a:pt x="637317" y="222436"/>
                  </a:cubicBezTo>
                  <a:cubicBezTo>
                    <a:pt x="640642" y="228458"/>
                    <a:pt x="642305" y="235702"/>
                    <a:pt x="642305" y="244167"/>
                  </a:cubicBezTo>
                  <a:lnTo>
                    <a:pt x="642305" y="286932"/>
                  </a:lnTo>
                  <a:cubicBezTo>
                    <a:pt x="642305" y="292838"/>
                    <a:pt x="640933" y="297408"/>
                    <a:pt x="638189" y="300640"/>
                  </a:cubicBezTo>
                  <a:cubicBezTo>
                    <a:pt x="635445" y="303872"/>
                    <a:pt x="631585" y="305489"/>
                    <a:pt x="626608" y="305489"/>
                  </a:cubicBezTo>
                  <a:cubicBezTo>
                    <a:pt x="621632" y="305489"/>
                    <a:pt x="617772" y="304070"/>
                    <a:pt x="615028" y="301233"/>
                  </a:cubicBezTo>
                  <a:lnTo>
                    <a:pt x="612639" y="294230"/>
                  </a:lnTo>
                  <a:lnTo>
                    <a:pt x="609377" y="301128"/>
                  </a:lnTo>
                  <a:cubicBezTo>
                    <a:pt x="606075" y="304035"/>
                    <a:pt x="601726" y="305489"/>
                    <a:pt x="596331" y="305489"/>
                  </a:cubicBezTo>
                  <a:cubicBezTo>
                    <a:pt x="590704" y="305489"/>
                    <a:pt x="586495" y="303524"/>
                    <a:pt x="583704" y="299594"/>
                  </a:cubicBezTo>
                  <a:cubicBezTo>
                    <a:pt x="580914" y="295664"/>
                    <a:pt x="579518" y="289769"/>
                    <a:pt x="579518" y="281909"/>
                  </a:cubicBezTo>
                  <a:lnTo>
                    <a:pt x="579518" y="252469"/>
                  </a:lnTo>
                  <a:cubicBezTo>
                    <a:pt x="579518" y="245306"/>
                    <a:pt x="581193" y="239935"/>
                    <a:pt x="584541" y="236353"/>
                  </a:cubicBezTo>
                  <a:cubicBezTo>
                    <a:pt x="587890" y="232772"/>
                    <a:pt x="592936" y="230982"/>
                    <a:pt x="599680" y="230982"/>
                  </a:cubicBezTo>
                  <a:cubicBezTo>
                    <a:pt x="606331" y="230982"/>
                    <a:pt x="611307" y="232772"/>
                    <a:pt x="614609" y="236353"/>
                  </a:cubicBezTo>
                  <a:cubicBezTo>
                    <a:pt x="617911" y="239935"/>
                    <a:pt x="619562" y="245330"/>
                    <a:pt x="619562" y="252538"/>
                  </a:cubicBezTo>
                  <a:lnTo>
                    <a:pt x="619562" y="285257"/>
                  </a:lnTo>
                  <a:cubicBezTo>
                    <a:pt x="619562" y="289164"/>
                    <a:pt x="620179" y="292187"/>
                    <a:pt x="621411" y="294327"/>
                  </a:cubicBezTo>
                  <a:cubicBezTo>
                    <a:pt x="622643" y="296466"/>
                    <a:pt x="624376" y="297536"/>
                    <a:pt x="626608" y="297536"/>
                  </a:cubicBezTo>
                  <a:cubicBezTo>
                    <a:pt x="628841" y="297536"/>
                    <a:pt x="630573" y="296617"/>
                    <a:pt x="631806" y="294780"/>
                  </a:cubicBezTo>
                  <a:cubicBezTo>
                    <a:pt x="633038" y="292943"/>
                    <a:pt x="633654" y="290327"/>
                    <a:pt x="633654" y="286932"/>
                  </a:cubicBezTo>
                  <a:lnTo>
                    <a:pt x="633654" y="244167"/>
                  </a:lnTo>
                  <a:cubicBezTo>
                    <a:pt x="633654" y="237377"/>
                    <a:pt x="632329" y="231563"/>
                    <a:pt x="629678" y="226726"/>
                  </a:cubicBezTo>
                  <a:cubicBezTo>
                    <a:pt x="627027" y="221889"/>
                    <a:pt x="623178" y="218215"/>
                    <a:pt x="618132" y="215703"/>
                  </a:cubicBezTo>
                  <a:cubicBezTo>
                    <a:pt x="613086" y="213192"/>
                    <a:pt x="607005" y="211936"/>
                    <a:pt x="599889" y="211936"/>
                  </a:cubicBezTo>
                  <a:cubicBezTo>
                    <a:pt x="592680" y="211936"/>
                    <a:pt x="586495" y="213204"/>
                    <a:pt x="581332" y="215738"/>
                  </a:cubicBezTo>
                  <a:cubicBezTo>
                    <a:pt x="576170" y="218273"/>
                    <a:pt x="572216" y="221947"/>
                    <a:pt x="569472" y="226761"/>
                  </a:cubicBezTo>
                  <a:cubicBezTo>
                    <a:pt x="566728" y="231575"/>
                    <a:pt x="565356" y="237377"/>
                    <a:pt x="565356" y="244167"/>
                  </a:cubicBezTo>
                  <a:cubicBezTo>
                    <a:pt x="565356" y="251980"/>
                    <a:pt x="565356" y="259852"/>
                    <a:pt x="565356" y="267782"/>
                  </a:cubicBezTo>
                  <a:cubicBezTo>
                    <a:pt x="565356" y="275711"/>
                    <a:pt x="565356" y="283699"/>
                    <a:pt x="565356" y="291745"/>
                  </a:cubicBezTo>
                  <a:cubicBezTo>
                    <a:pt x="565356" y="298303"/>
                    <a:pt x="566705" y="303907"/>
                    <a:pt x="569403" y="308558"/>
                  </a:cubicBezTo>
                  <a:cubicBezTo>
                    <a:pt x="572100" y="313209"/>
                    <a:pt x="576042" y="316744"/>
                    <a:pt x="581227" y="319162"/>
                  </a:cubicBezTo>
                  <a:cubicBezTo>
                    <a:pt x="586413" y="321581"/>
                    <a:pt x="592634" y="322790"/>
                    <a:pt x="599889" y="322790"/>
                  </a:cubicBezTo>
                  <a:lnTo>
                    <a:pt x="620679" y="322790"/>
                  </a:lnTo>
                  <a:lnTo>
                    <a:pt x="620679" y="331092"/>
                  </a:lnTo>
                  <a:lnTo>
                    <a:pt x="599889" y="331092"/>
                  </a:lnTo>
                  <a:cubicBezTo>
                    <a:pt x="590773" y="331092"/>
                    <a:pt x="582995" y="329557"/>
                    <a:pt x="576553" y="326487"/>
                  </a:cubicBezTo>
                  <a:cubicBezTo>
                    <a:pt x="570112" y="323418"/>
                    <a:pt x="565205" y="318941"/>
                    <a:pt x="561833" y="313058"/>
                  </a:cubicBezTo>
                  <a:cubicBezTo>
                    <a:pt x="558461" y="307175"/>
                    <a:pt x="556775" y="300070"/>
                    <a:pt x="556775" y="291745"/>
                  </a:cubicBezTo>
                  <a:cubicBezTo>
                    <a:pt x="556775" y="283792"/>
                    <a:pt x="556775" y="275851"/>
                    <a:pt x="556775" y="267921"/>
                  </a:cubicBezTo>
                  <a:cubicBezTo>
                    <a:pt x="556775" y="259991"/>
                    <a:pt x="556775" y="252073"/>
                    <a:pt x="556775" y="244167"/>
                  </a:cubicBezTo>
                  <a:cubicBezTo>
                    <a:pt x="556775" y="235702"/>
                    <a:pt x="558473" y="228458"/>
                    <a:pt x="561868" y="222436"/>
                  </a:cubicBezTo>
                  <a:cubicBezTo>
                    <a:pt x="565263" y="216413"/>
                    <a:pt x="570193" y="211832"/>
                    <a:pt x="576658" y="208692"/>
                  </a:cubicBezTo>
                  <a:cubicBezTo>
                    <a:pt x="583123" y="205553"/>
                    <a:pt x="590866" y="203983"/>
                    <a:pt x="599889" y="203983"/>
                  </a:cubicBezTo>
                  <a:close/>
                  <a:moveTo>
                    <a:pt x="2101565" y="203076"/>
                  </a:moveTo>
                  <a:lnTo>
                    <a:pt x="2112029" y="203076"/>
                  </a:lnTo>
                  <a:lnTo>
                    <a:pt x="2090682" y="279886"/>
                  </a:lnTo>
                  <a:lnTo>
                    <a:pt x="2114750" y="279886"/>
                  </a:lnTo>
                  <a:lnTo>
                    <a:pt x="2114750" y="244795"/>
                  </a:lnTo>
                  <a:lnTo>
                    <a:pt x="2124447" y="244795"/>
                  </a:lnTo>
                  <a:lnTo>
                    <a:pt x="2124447" y="279886"/>
                  </a:lnTo>
                  <a:lnTo>
                    <a:pt x="2132051" y="279886"/>
                  </a:lnTo>
                  <a:lnTo>
                    <a:pt x="2132051" y="288885"/>
                  </a:lnTo>
                  <a:lnTo>
                    <a:pt x="2124447" y="288885"/>
                  </a:lnTo>
                  <a:lnTo>
                    <a:pt x="2124447" y="304512"/>
                  </a:lnTo>
                  <a:lnTo>
                    <a:pt x="2114750" y="304512"/>
                  </a:lnTo>
                  <a:lnTo>
                    <a:pt x="2114750" y="288885"/>
                  </a:lnTo>
                  <a:lnTo>
                    <a:pt x="2079380" y="288885"/>
                  </a:lnTo>
                  <a:lnTo>
                    <a:pt x="2079380" y="280723"/>
                  </a:lnTo>
                  <a:close/>
                  <a:moveTo>
                    <a:pt x="2252956" y="203007"/>
                  </a:moveTo>
                  <a:lnTo>
                    <a:pt x="2267187" y="203007"/>
                  </a:lnTo>
                  <a:lnTo>
                    <a:pt x="2267187" y="304442"/>
                  </a:lnTo>
                  <a:lnTo>
                    <a:pt x="2257141" y="304442"/>
                  </a:lnTo>
                  <a:lnTo>
                    <a:pt x="2257141" y="211518"/>
                  </a:lnTo>
                  <a:lnTo>
                    <a:pt x="2238515" y="223168"/>
                  </a:lnTo>
                  <a:lnTo>
                    <a:pt x="2238515" y="212634"/>
                  </a:lnTo>
                  <a:close/>
                  <a:moveTo>
                    <a:pt x="1824331" y="203007"/>
                  </a:moveTo>
                  <a:lnTo>
                    <a:pt x="1838562" y="203007"/>
                  </a:lnTo>
                  <a:lnTo>
                    <a:pt x="1838562" y="304442"/>
                  </a:lnTo>
                  <a:lnTo>
                    <a:pt x="1828517" y="304442"/>
                  </a:lnTo>
                  <a:lnTo>
                    <a:pt x="1828517" y="211518"/>
                  </a:lnTo>
                  <a:lnTo>
                    <a:pt x="1809890" y="223168"/>
                  </a:lnTo>
                  <a:lnTo>
                    <a:pt x="1809890" y="212634"/>
                  </a:lnTo>
                  <a:close/>
                  <a:moveTo>
                    <a:pt x="1786231" y="203007"/>
                  </a:moveTo>
                  <a:lnTo>
                    <a:pt x="1800462" y="203007"/>
                  </a:lnTo>
                  <a:lnTo>
                    <a:pt x="1800462" y="304442"/>
                  </a:lnTo>
                  <a:lnTo>
                    <a:pt x="1790417" y="304442"/>
                  </a:lnTo>
                  <a:lnTo>
                    <a:pt x="1790417" y="211518"/>
                  </a:lnTo>
                  <a:lnTo>
                    <a:pt x="1771790" y="223168"/>
                  </a:lnTo>
                  <a:lnTo>
                    <a:pt x="1771790" y="212634"/>
                  </a:lnTo>
                  <a:close/>
                  <a:moveTo>
                    <a:pt x="1702008" y="203007"/>
                  </a:moveTo>
                  <a:lnTo>
                    <a:pt x="1743238" y="203007"/>
                  </a:lnTo>
                  <a:lnTo>
                    <a:pt x="1743238" y="212355"/>
                  </a:lnTo>
                  <a:lnTo>
                    <a:pt x="1712054" y="212355"/>
                  </a:lnTo>
                  <a:lnTo>
                    <a:pt x="1712054" y="240748"/>
                  </a:lnTo>
                  <a:cubicBezTo>
                    <a:pt x="1713170" y="238888"/>
                    <a:pt x="1714833" y="237435"/>
                    <a:pt x="1717042" y="236388"/>
                  </a:cubicBezTo>
                  <a:cubicBezTo>
                    <a:pt x="1719251" y="235342"/>
                    <a:pt x="1721565" y="234819"/>
                    <a:pt x="1723983" y="234819"/>
                  </a:cubicBezTo>
                  <a:cubicBezTo>
                    <a:pt x="1728216" y="234819"/>
                    <a:pt x="1731832" y="235679"/>
                    <a:pt x="1734832" y="237400"/>
                  </a:cubicBezTo>
                  <a:cubicBezTo>
                    <a:pt x="1737831" y="239121"/>
                    <a:pt x="1740122" y="241620"/>
                    <a:pt x="1741703" y="244899"/>
                  </a:cubicBezTo>
                  <a:cubicBezTo>
                    <a:pt x="1743285" y="248178"/>
                    <a:pt x="1744075" y="252143"/>
                    <a:pt x="1744075" y="256794"/>
                  </a:cubicBezTo>
                  <a:lnTo>
                    <a:pt x="1744075" y="283444"/>
                  </a:lnTo>
                  <a:cubicBezTo>
                    <a:pt x="1744075" y="288094"/>
                    <a:pt x="1743203" y="292071"/>
                    <a:pt x="1741459" y="295373"/>
                  </a:cubicBezTo>
                  <a:cubicBezTo>
                    <a:pt x="1739715" y="298675"/>
                    <a:pt x="1737180" y="301187"/>
                    <a:pt x="1733855" y="302907"/>
                  </a:cubicBezTo>
                  <a:cubicBezTo>
                    <a:pt x="1730530" y="304628"/>
                    <a:pt x="1726518" y="305489"/>
                    <a:pt x="1721821" y="305489"/>
                  </a:cubicBezTo>
                  <a:cubicBezTo>
                    <a:pt x="1717170" y="305489"/>
                    <a:pt x="1713193" y="304628"/>
                    <a:pt x="1709891" y="302907"/>
                  </a:cubicBezTo>
                  <a:cubicBezTo>
                    <a:pt x="1706589" y="301187"/>
                    <a:pt x="1704078" y="298687"/>
                    <a:pt x="1702357" y="295408"/>
                  </a:cubicBezTo>
                  <a:cubicBezTo>
                    <a:pt x="1700636" y="292129"/>
                    <a:pt x="1699776" y="288164"/>
                    <a:pt x="1699776" y="283513"/>
                  </a:cubicBezTo>
                  <a:lnTo>
                    <a:pt x="1699776" y="279258"/>
                  </a:lnTo>
                  <a:lnTo>
                    <a:pt x="1709821" y="279258"/>
                  </a:lnTo>
                  <a:lnTo>
                    <a:pt x="1709821" y="283513"/>
                  </a:lnTo>
                  <a:cubicBezTo>
                    <a:pt x="1709821" y="287467"/>
                    <a:pt x="1710868" y="290536"/>
                    <a:pt x="1712961" y="292722"/>
                  </a:cubicBezTo>
                  <a:cubicBezTo>
                    <a:pt x="1715054" y="294908"/>
                    <a:pt x="1718007" y="296001"/>
                    <a:pt x="1721821" y="296001"/>
                  </a:cubicBezTo>
                  <a:cubicBezTo>
                    <a:pt x="1725681" y="296001"/>
                    <a:pt x="1728681" y="294908"/>
                    <a:pt x="1730820" y="292722"/>
                  </a:cubicBezTo>
                  <a:cubicBezTo>
                    <a:pt x="1732960" y="290536"/>
                    <a:pt x="1734029" y="287443"/>
                    <a:pt x="1734029" y="283444"/>
                  </a:cubicBezTo>
                  <a:lnTo>
                    <a:pt x="1734029" y="256794"/>
                  </a:lnTo>
                  <a:cubicBezTo>
                    <a:pt x="1734029" y="252841"/>
                    <a:pt x="1733029" y="249771"/>
                    <a:pt x="1731029" y="247585"/>
                  </a:cubicBezTo>
                  <a:cubicBezTo>
                    <a:pt x="1729030" y="245399"/>
                    <a:pt x="1726193" y="244306"/>
                    <a:pt x="1722518" y="244306"/>
                  </a:cubicBezTo>
                  <a:cubicBezTo>
                    <a:pt x="1718798" y="244306"/>
                    <a:pt x="1715914" y="245364"/>
                    <a:pt x="1713868" y="247481"/>
                  </a:cubicBezTo>
                  <a:cubicBezTo>
                    <a:pt x="1711821" y="249597"/>
                    <a:pt x="1710798" y="252585"/>
                    <a:pt x="1710798" y="256445"/>
                  </a:cubicBezTo>
                  <a:lnTo>
                    <a:pt x="1702008" y="256445"/>
                  </a:lnTo>
                  <a:close/>
                  <a:moveTo>
                    <a:pt x="1644858" y="203007"/>
                  </a:moveTo>
                  <a:lnTo>
                    <a:pt x="1686088" y="203007"/>
                  </a:lnTo>
                  <a:lnTo>
                    <a:pt x="1686088" y="212355"/>
                  </a:lnTo>
                  <a:lnTo>
                    <a:pt x="1654904" y="212355"/>
                  </a:lnTo>
                  <a:lnTo>
                    <a:pt x="1654904" y="240748"/>
                  </a:lnTo>
                  <a:cubicBezTo>
                    <a:pt x="1656020" y="238888"/>
                    <a:pt x="1657683" y="237435"/>
                    <a:pt x="1659892" y="236388"/>
                  </a:cubicBezTo>
                  <a:cubicBezTo>
                    <a:pt x="1662101" y="235342"/>
                    <a:pt x="1664415" y="234819"/>
                    <a:pt x="1666833" y="234819"/>
                  </a:cubicBezTo>
                  <a:cubicBezTo>
                    <a:pt x="1671066" y="234819"/>
                    <a:pt x="1674682" y="235679"/>
                    <a:pt x="1677682" y="237400"/>
                  </a:cubicBezTo>
                  <a:cubicBezTo>
                    <a:pt x="1680681" y="239121"/>
                    <a:pt x="1682972" y="241620"/>
                    <a:pt x="1684553" y="244899"/>
                  </a:cubicBezTo>
                  <a:cubicBezTo>
                    <a:pt x="1686135" y="248178"/>
                    <a:pt x="1686925" y="252143"/>
                    <a:pt x="1686925" y="256794"/>
                  </a:cubicBezTo>
                  <a:lnTo>
                    <a:pt x="1686925" y="283444"/>
                  </a:lnTo>
                  <a:cubicBezTo>
                    <a:pt x="1686925" y="288094"/>
                    <a:pt x="1686053" y="292071"/>
                    <a:pt x="1684309" y="295373"/>
                  </a:cubicBezTo>
                  <a:cubicBezTo>
                    <a:pt x="1682565" y="298675"/>
                    <a:pt x="1680030" y="301187"/>
                    <a:pt x="1676705" y="302907"/>
                  </a:cubicBezTo>
                  <a:cubicBezTo>
                    <a:pt x="1673380" y="304628"/>
                    <a:pt x="1669368" y="305489"/>
                    <a:pt x="1664671" y="305489"/>
                  </a:cubicBezTo>
                  <a:cubicBezTo>
                    <a:pt x="1660020" y="305489"/>
                    <a:pt x="1656043" y="304628"/>
                    <a:pt x="1652741" y="302907"/>
                  </a:cubicBezTo>
                  <a:cubicBezTo>
                    <a:pt x="1649439" y="301187"/>
                    <a:pt x="1646928" y="298687"/>
                    <a:pt x="1645207" y="295408"/>
                  </a:cubicBezTo>
                  <a:cubicBezTo>
                    <a:pt x="1643486" y="292129"/>
                    <a:pt x="1642626" y="288164"/>
                    <a:pt x="1642626" y="283513"/>
                  </a:cubicBezTo>
                  <a:lnTo>
                    <a:pt x="1642626" y="279258"/>
                  </a:lnTo>
                  <a:lnTo>
                    <a:pt x="1652671" y="279258"/>
                  </a:lnTo>
                  <a:lnTo>
                    <a:pt x="1652671" y="283513"/>
                  </a:lnTo>
                  <a:cubicBezTo>
                    <a:pt x="1652671" y="287467"/>
                    <a:pt x="1653718" y="290536"/>
                    <a:pt x="1655811" y="292722"/>
                  </a:cubicBezTo>
                  <a:cubicBezTo>
                    <a:pt x="1657904" y="294908"/>
                    <a:pt x="1660857" y="296001"/>
                    <a:pt x="1664671" y="296001"/>
                  </a:cubicBezTo>
                  <a:cubicBezTo>
                    <a:pt x="1668531" y="296001"/>
                    <a:pt x="1671531" y="294908"/>
                    <a:pt x="1673670" y="292722"/>
                  </a:cubicBezTo>
                  <a:cubicBezTo>
                    <a:pt x="1675810" y="290536"/>
                    <a:pt x="1676879" y="287443"/>
                    <a:pt x="1676879" y="283444"/>
                  </a:cubicBezTo>
                  <a:lnTo>
                    <a:pt x="1676879" y="256794"/>
                  </a:lnTo>
                  <a:cubicBezTo>
                    <a:pt x="1676879" y="252841"/>
                    <a:pt x="1675879" y="249771"/>
                    <a:pt x="1673879" y="247585"/>
                  </a:cubicBezTo>
                  <a:cubicBezTo>
                    <a:pt x="1671880" y="245399"/>
                    <a:pt x="1669043" y="244306"/>
                    <a:pt x="1665368" y="244306"/>
                  </a:cubicBezTo>
                  <a:cubicBezTo>
                    <a:pt x="1661648" y="244306"/>
                    <a:pt x="1658764" y="245364"/>
                    <a:pt x="1656718" y="247481"/>
                  </a:cubicBezTo>
                  <a:cubicBezTo>
                    <a:pt x="1654671" y="249597"/>
                    <a:pt x="1653648" y="252585"/>
                    <a:pt x="1653648" y="256445"/>
                  </a:cubicBezTo>
                  <a:lnTo>
                    <a:pt x="1644858" y="256445"/>
                  </a:lnTo>
                  <a:close/>
                  <a:moveTo>
                    <a:pt x="1464199" y="203007"/>
                  </a:moveTo>
                  <a:lnTo>
                    <a:pt x="1513452" y="203007"/>
                  </a:lnTo>
                  <a:lnTo>
                    <a:pt x="1513452" y="212355"/>
                  </a:lnTo>
                  <a:lnTo>
                    <a:pt x="1493849" y="212355"/>
                  </a:lnTo>
                  <a:lnTo>
                    <a:pt x="1493849" y="304442"/>
                  </a:lnTo>
                  <a:lnTo>
                    <a:pt x="1483803" y="304442"/>
                  </a:lnTo>
                  <a:lnTo>
                    <a:pt x="1483803" y="212355"/>
                  </a:lnTo>
                  <a:lnTo>
                    <a:pt x="1464199" y="212355"/>
                  </a:lnTo>
                  <a:close/>
                  <a:moveTo>
                    <a:pt x="1357573" y="203007"/>
                  </a:moveTo>
                  <a:lnTo>
                    <a:pt x="1367619" y="203007"/>
                  </a:lnTo>
                  <a:lnTo>
                    <a:pt x="1367619" y="241994"/>
                  </a:lnTo>
                  <a:lnTo>
                    <a:pt x="1373165" y="234295"/>
                  </a:lnTo>
                  <a:cubicBezTo>
                    <a:pt x="1376398" y="231947"/>
                    <a:pt x="1379921" y="230772"/>
                    <a:pt x="1383734" y="230772"/>
                  </a:cubicBezTo>
                  <a:cubicBezTo>
                    <a:pt x="1387409" y="230772"/>
                    <a:pt x="1390548" y="231679"/>
                    <a:pt x="1393152" y="233493"/>
                  </a:cubicBezTo>
                  <a:cubicBezTo>
                    <a:pt x="1395757" y="235307"/>
                    <a:pt x="1397734" y="237946"/>
                    <a:pt x="1399082" y="241411"/>
                  </a:cubicBezTo>
                  <a:cubicBezTo>
                    <a:pt x="1400431" y="244876"/>
                    <a:pt x="1401105" y="249074"/>
                    <a:pt x="1401105" y="254003"/>
                  </a:cubicBezTo>
                  <a:lnTo>
                    <a:pt x="1401105" y="281839"/>
                  </a:lnTo>
                  <a:cubicBezTo>
                    <a:pt x="1401105" y="286815"/>
                    <a:pt x="1400396" y="291083"/>
                    <a:pt x="1398978" y="294640"/>
                  </a:cubicBezTo>
                  <a:cubicBezTo>
                    <a:pt x="1397559" y="298198"/>
                    <a:pt x="1395501" y="300896"/>
                    <a:pt x="1392804" y="302733"/>
                  </a:cubicBezTo>
                  <a:cubicBezTo>
                    <a:pt x="1390106" y="304570"/>
                    <a:pt x="1386850" y="305489"/>
                    <a:pt x="1383037" y="305489"/>
                  </a:cubicBezTo>
                  <a:cubicBezTo>
                    <a:pt x="1379084" y="305489"/>
                    <a:pt x="1375607" y="304384"/>
                    <a:pt x="1372607" y="302175"/>
                  </a:cubicBezTo>
                  <a:lnTo>
                    <a:pt x="1367619" y="294562"/>
                  </a:lnTo>
                  <a:lnTo>
                    <a:pt x="1367619" y="304442"/>
                  </a:lnTo>
                  <a:lnTo>
                    <a:pt x="1357573" y="304442"/>
                  </a:lnTo>
                  <a:close/>
                  <a:moveTo>
                    <a:pt x="986098" y="203007"/>
                  </a:moveTo>
                  <a:lnTo>
                    <a:pt x="996144" y="203007"/>
                  </a:lnTo>
                  <a:lnTo>
                    <a:pt x="996144" y="240888"/>
                  </a:lnTo>
                  <a:lnTo>
                    <a:pt x="1001481" y="233772"/>
                  </a:lnTo>
                  <a:cubicBezTo>
                    <a:pt x="1004341" y="231772"/>
                    <a:pt x="1007818" y="230772"/>
                    <a:pt x="1011911" y="230772"/>
                  </a:cubicBezTo>
                  <a:cubicBezTo>
                    <a:pt x="1018096" y="230772"/>
                    <a:pt x="1022712" y="232644"/>
                    <a:pt x="1025758" y="236388"/>
                  </a:cubicBezTo>
                  <a:cubicBezTo>
                    <a:pt x="1028805" y="240132"/>
                    <a:pt x="1030328" y="245771"/>
                    <a:pt x="1030328" y="253306"/>
                  </a:cubicBezTo>
                  <a:lnTo>
                    <a:pt x="1030328" y="304442"/>
                  </a:lnTo>
                  <a:lnTo>
                    <a:pt x="1020282" y="304442"/>
                  </a:lnTo>
                  <a:lnTo>
                    <a:pt x="1020282" y="253306"/>
                  </a:lnTo>
                  <a:cubicBezTo>
                    <a:pt x="1020282" y="248887"/>
                    <a:pt x="1019282" y="245585"/>
                    <a:pt x="1017282" y="243399"/>
                  </a:cubicBezTo>
                  <a:cubicBezTo>
                    <a:pt x="1015282" y="241214"/>
                    <a:pt x="1012259" y="240121"/>
                    <a:pt x="1008213" y="240121"/>
                  </a:cubicBezTo>
                  <a:cubicBezTo>
                    <a:pt x="1004167" y="240121"/>
                    <a:pt x="1001144" y="241330"/>
                    <a:pt x="999144" y="243748"/>
                  </a:cubicBezTo>
                  <a:cubicBezTo>
                    <a:pt x="997144" y="246167"/>
                    <a:pt x="996144" y="249818"/>
                    <a:pt x="996144" y="254701"/>
                  </a:cubicBezTo>
                  <a:lnTo>
                    <a:pt x="996144" y="304442"/>
                  </a:lnTo>
                  <a:lnTo>
                    <a:pt x="986098" y="304442"/>
                  </a:lnTo>
                  <a:close/>
                  <a:moveTo>
                    <a:pt x="957523" y="203007"/>
                  </a:moveTo>
                  <a:lnTo>
                    <a:pt x="967569" y="203007"/>
                  </a:lnTo>
                  <a:lnTo>
                    <a:pt x="967569" y="285397"/>
                  </a:lnTo>
                  <a:cubicBezTo>
                    <a:pt x="967569" y="288466"/>
                    <a:pt x="968255" y="290850"/>
                    <a:pt x="969627" y="292548"/>
                  </a:cubicBezTo>
                  <a:cubicBezTo>
                    <a:pt x="970999" y="294245"/>
                    <a:pt x="972941" y="295094"/>
                    <a:pt x="975452" y="295094"/>
                  </a:cubicBezTo>
                  <a:lnTo>
                    <a:pt x="980057" y="295094"/>
                  </a:lnTo>
                  <a:lnTo>
                    <a:pt x="980057" y="304442"/>
                  </a:lnTo>
                  <a:lnTo>
                    <a:pt x="974476" y="304442"/>
                  </a:lnTo>
                  <a:cubicBezTo>
                    <a:pt x="969081" y="304442"/>
                    <a:pt x="964906" y="302768"/>
                    <a:pt x="961953" y="299419"/>
                  </a:cubicBezTo>
                  <a:cubicBezTo>
                    <a:pt x="959000" y="296071"/>
                    <a:pt x="957523" y="291350"/>
                    <a:pt x="957523" y="285257"/>
                  </a:cubicBezTo>
                  <a:close/>
                  <a:moveTo>
                    <a:pt x="882435" y="203007"/>
                  </a:moveTo>
                  <a:lnTo>
                    <a:pt x="890109" y="203007"/>
                  </a:lnTo>
                  <a:lnTo>
                    <a:pt x="890109" y="212355"/>
                  </a:lnTo>
                  <a:lnTo>
                    <a:pt x="882714" y="212355"/>
                  </a:lnTo>
                  <a:cubicBezTo>
                    <a:pt x="880063" y="212355"/>
                    <a:pt x="878016" y="213204"/>
                    <a:pt x="876575" y="214901"/>
                  </a:cubicBezTo>
                  <a:cubicBezTo>
                    <a:pt x="875133" y="216599"/>
                    <a:pt x="874412" y="218982"/>
                    <a:pt x="874412" y="222052"/>
                  </a:cubicBezTo>
                  <a:lnTo>
                    <a:pt x="874412" y="232028"/>
                  </a:lnTo>
                  <a:lnTo>
                    <a:pt x="890109" y="232028"/>
                  </a:lnTo>
                  <a:lnTo>
                    <a:pt x="890109" y="240679"/>
                  </a:lnTo>
                  <a:lnTo>
                    <a:pt x="874412" y="240679"/>
                  </a:lnTo>
                  <a:lnTo>
                    <a:pt x="874412" y="304442"/>
                  </a:lnTo>
                  <a:lnTo>
                    <a:pt x="864366" y="304442"/>
                  </a:lnTo>
                  <a:lnTo>
                    <a:pt x="864366" y="240679"/>
                  </a:lnTo>
                  <a:lnTo>
                    <a:pt x="856692" y="240679"/>
                  </a:lnTo>
                  <a:lnTo>
                    <a:pt x="856692" y="232028"/>
                  </a:lnTo>
                  <a:lnTo>
                    <a:pt x="864366" y="232028"/>
                  </a:lnTo>
                  <a:lnTo>
                    <a:pt x="864366" y="222191"/>
                  </a:lnTo>
                  <a:cubicBezTo>
                    <a:pt x="864366" y="216099"/>
                    <a:pt x="865936" y="211378"/>
                    <a:pt x="869075" y="208030"/>
                  </a:cubicBezTo>
                  <a:cubicBezTo>
                    <a:pt x="872214" y="204681"/>
                    <a:pt x="876668" y="203007"/>
                    <a:pt x="882435" y="203007"/>
                  </a:cubicBezTo>
                  <a:close/>
                  <a:moveTo>
                    <a:pt x="684814" y="203007"/>
                  </a:moveTo>
                  <a:lnTo>
                    <a:pt x="694860" y="203007"/>
                  </a:lnTo>
                  <a:lnTo>
                    <a:pt x="694860" y="304442"/>
                  </a:lnTo>
                  <a:lnTo>
                    <a:pt x="684814" y="304442"/>
                  </a:lnTo>
                  <a:lnTo>
                    <a:pt x="684814" y="294504"/>
                  </a:lnTo>
                  <a:lnTo>
                    <a:pt x="679442" y="302384"/>
                  </a:lnTo>
                  <a:cubicBezTo>
                    <a:pt x="676559" y="304593"/>
                    <a:pt x="673210" y="305698"/>
                    <a:pt x="669396" y="305698"/>
                  </a:cubicBezTo>
                  <a:cubicBezTo>
                    <a:pt x="665583" y="305698"/>
                    <a:pt x="662327" y="304849"/>
                    <a:pt x="659630" y="303152"/>
                  </a:cubicBezTo>
                  <a:cubicBezTo>
                    <a:pt x="656932" y="301454"/>
                    <a:pt x="654874" y="298966"/>
                    <a:pt x="653456" y="295687"/>
                  </a:cubicBezTo>
                  <a:cubicBezTo>
                    <a:pt x="652037" y="292408"/>
                    <a:pt x="651328" y="288490"/>
                    <a:pt x="651328" y="283932"/>
                  </a:cubicBezTo>
                  <a:lnTo>
                    <a:pt x="651328" y="253306"/>
                  </a:lnTo>
                  <a:cubicBezTo>
                    <a:pt x="651328" y="248562"/>
                    <a:pt x="652037" y="244504"/>
                    <a:pt x="653456" y="241132"/>
                  </a:cubicBezTo>
                  <a:cubicBezTo>
                    <a:pt x="654874" y="237760"/>
                    <a:pt x="656932" y="235191"/>
                    <a:pt x="659630" y="233423"/>
                  </a:cubicBezTo>
                  <a:cubicBezTo>
                    <a:pt x="662327" y="231656"/>
                    <a:pt x="665583" y="230772"/>
                    <a:pt x="669396" y="230772"/>
                  </a:cubicBezTo>
                  <a:cubicBezTo>
                    <a:pt x="672931" y="230772"/>
                    <a:pt x="676175" y="231889"/>
                    <a:pt x="679128" y="234121"/>
                  </a:cubicBezTo>
                  <a:lnTo>
                    <a:pt x="684814" y="241609"/>
                  </a:lnTo>
                  <a:close/>
                  <a:moveTo>
                    <a:pt x="443173" y="203007"/>
                  </a:moveTo>
                  <a:lnTo>
                    <a:pt x="453219" y="203007"/>
                  </a:lnTo>
                  <a:lnTo>
                    <a:pt x="453219" y="240888"/>
                  </a:lnTo>
                  <a:lnTo>
                    <a:pt x="458556" y="233772"/>
                  </a:lnTo>
                  <a:cubicBezTo>
                    <a:pt x="461416" y="231772"/>
                    <a:pt x="464893" y="230772"/>
                    <a:pt x="468985" y="230772"/>
                  </a:cubicBezTo>
                  <a:cubicBezTo>
                    <a:pt x="475171" y="230772"/>
                    <a:pt x="479787" y="232644"/>
                    <a:pt x="482833" y="236388"/>
                  </a:cubicBezTo>
                  <a:cubicBezTo>
                    <a:pt x="485880" y="240132"/>
                    <a:pt x="487403" y="245771"/>
                    <a:pt x="487403" y="253306"/>
                  </a:cubicBezTo>
                  <a:lnTo>
                    <a:pt x="487403" y="304442"/>
                  </a:lnTo>
                  <a:lnTo>
                    <a:pt x="477357" y="304442"/>
                  </a:lnTo>
                  <a:lnTo>
                    <a:pt x="477357" y="253306"/>
                  </a:lnTo>
                  <a:cubicBezTo>
                    <a:pt x="477357" y="248887"/>
                    <a:pt x="476357" y="245585"/>
                    <a:pt x="474357" y="243399"/>
                  </a:cubicBezTo>
                  <a:cubicBezTo>
                    <a:pt x="472357" y="241214"/>
                    <a:pt x="469334" y="240121"/>
                    <a:pt x="465288" y="240121"/>
                  </a:cubicBezTo>
                  <a:cubicBezTo>
                    <a:pt x="461242" y="240121"/>
                    <a:pt x="458219" y="241330"/>
                    <a:pt x="456219" y="243748"/>
                  </a:cubicBezTo>
                  <a:cubicBezTo>
                    <a:pt x="454219" y="246167"/>
                    <a:pt x="453219" y="249818"/>
                    <a:pt x="453219" y="254701"/>
                  </a:cubicBezTo>
                  <a:lnTo>
                    <a:pt x="453219" y="304442"/>
                  </a:lnTo>
                  <a:lnTo>
                    <a:pt x="443173" y="304442"/>
                  </a:lnTo>
                  <a:close/>
                  <a:moveTo>
                    <a:pt x="414598" y="203007"/>
                  </a:moveTo>
                  <a:lnTo>
                    <a:pt x="424644" y="203007"/>
                  </a:lnTo>
                  <a:lnTo>
                    <a:pt x="424644" y="285397"/>
                  </a:lnTo>
                  <a:cubicBezTo>
                    <a:pt x="424644" y="288466"/>
                    <a:pt x="425330" y="290850"/>
                    <a:pt x="426702" y="292548"/>
                  </a:cubicBezTo>
                  <a:cubicBezTo>
                    <a:pt x="428074" y="294245"/>
                    <a:pt x="430016" y="295094"/>
                    <a:pt x="432527" y="295094"/>
                  </a:cubicBezTo>
                  <a:lnTo>
                    <a:pt x="437132" y="295094"/>
                  </a:lnTo>
                  <a:lnTo>
                    <a:pt x="437132" y="304442"/>
                  </a:lnTo>
                  <a:lnTo>
                    <a:pt x="431551" y="304442"/>
                  </a:lnTo>
                  <a:cubicBezTo>
                    <a:pt x="426155" y="304442"/>
                    <a:pt x="421981" y="302768"/>
                    <a:pt x="419028" y="299419"/>
                  </a:cubicBezTo>
                  <a:cubicBezTo>
                    <a:pt x="416075" y="296071"/>
                    <a:pt x="414598" y="291350"/>
                    <a:pt x="414598" y="285257"/>
                  </a:cubicBezTo>
                  <a:close/>
                  <a:moveTo>
                    <a:pt x="339510" y="203007"/>
                  </a:moveTo>
                  <a:lnTo>
                    <a:pt x="347184" y="203007"/>
                  </a:lnTo>
                  <a:lnTo>
                    <a:pt x="347184" y="212355"/>
                  </a:lnTo>
                  <a:lnTo>
                    <a:pt x="339789" y="212355"/>
                  </a:lnTo>
                  <a:cubicBezTo>
                    <a:pt x="337138" y="212355"/>
                    <a:pt x="335091" y="213204"/>
                    <a:pt x="333650" y="214901"/>
                  </a:cubicBezTo>
                  <a:cubicBezTo>
                    <a:pt x="332208" y="216599"/>
                    <a:pt x="331487" y="218982"/>
                    <a:pt x="331487" y="222052"/>
                  </a:cubicBezTo>
                  <a:lnTo>
                    <a:pt x="331487" y="232028"/>
                  </a:lnTo>
                  <a:lnTo>
                    <a:pt x="347184" y="232028"/>
                  </a:lnTo>
                  <a:lnTo>
                    <a:pt x="347184" y="240679"/>
                  </a:lnTo>
                  <a:lnTo>
                    <a:pt x="331487" y="240679"/>
                  </a:lnTo>
                  <a:lnTo>
                    <a:pt x="331487" y="304442"/>
                  </a:lnTo>
                  <a:lnTo>
                    <a:pt x="321441" y="304442"/>
                  </a:lnTo>
                  <a:lnTo>
                    <a:pt x="321441" y="240679"/>
                  </a:lnTo>
                  <a:lnTo>
                    <a:pt x="313767" y="240679"/>
                  </a:lnTo>
                  <a:lnTo>
                    <a:pt x="313767" y="232028"/>
                  </a:lnTo>
                  <a:lnTo>
                    <a:pt x="321441" y="232028"/>
                  </a:lnTo>
                  <a:lnTo>
                    <a:pt x="321441" y="222191"/>
                  </a:lnTo>
                  <a:cubicBezTo>
                    <a:pt x="321441" y="216099"/>
                    <a:pt x="323011" y="211378"/>
                    <a:pt x="326150" y="208030"/>
                  </a:cubicBezTo>
                  <a:cubicBezTo>
                    <a:pt x="329289" y="204681"/>
                    <a:pt x="333743" y="203007"/>
                    <a:pt x="339510" y="203007"/>
                  </a:cubicBezTo>
                  <a:close/>
                  <a:moveTo>
                    <a:pt x="141889" y="203007"/>
                  </a:moveTo>
                  <a:lnTo>
                    <a:pt x="151935" y="203007"/>
                  </a:lnTo>
                  <a:lnTo>
                    <a:pt x="151935" y="304442"/>
                  </a:lnTo>
                  <a:lnTo>
                    <a:pt x="141889" y="304442"/>
                  </a:lnTo>
                  <a:lnTo>
                    <a:pt x="141889" y="294504"/>
                  </a:lnTo>
                  <a:lnTo>
                    <a:pt x="136517" y="302384"/>
                  </a:lnTo>
                  <a:cubicBezTo>
                    <a:pt x="133634" y="304593"/>
                    <a:pt x="130285" y="305698"/>
                    <a:pt x="126471" y="305698"/>
                  </a:cubicBezTo>
                  <a:cubicBezTo>
                    <a:pt x="122658" y="305698"/>
                    <a:pt x="119402" y="304849"/>
                    <a:pt x="116705" y="303152"/>
                  </a:cubicBezTo>
                  <a:cubicBezTo>
                    <a:pt x="114007" y="301454"/>
                    <a:pt x="111949" y="298966"/>
                    <a:pt x="110531" y="295687"/>
                  </a:cubicBezTo>
                  <a:cubicBezTo>
                    <a:pt x="109112" y="292408"/>
                    <a:pt x="108403" y="288490"/>
                    <a:pt x="108403" y="283932"/>
                  </a:cubicBezTo>
                  <a:lnTo>
                    <a:pt x="108403" y="253306"/>
                  </a:lnTo>
                  <a:cubicBezTo>
                    <a:pt x="108403" y="248562"/>
                    <a:pt x="109112" y="244504"/>
                    <a:pt x="110531" y="241132"/>
                  </a:cubicBezTo>
                  <a:cubicBezTo>
                    <a:pt x="111949" y="237760"/>
                    <a:pt x="114007" y="235191"/>
                    <a:pt x="116705" y="233423"/>
                  </a:cubicBezTo>
                  <a:cubicBezTo>
                    <a:pt x="119402" y="231656"/>
                    <a:pt x="122658" y="230772"/>
                    <a:pt x="126471" y="230772"/>
                  </a:cubicBezTo>
                  <a:cubicBezTo>
                    <a:pt x="130006" y="230772"/>
                    <a:pt x="133250" y="231889"/>
                    <a:pt x="136203" y="234121"/>
                  </a:cubicBezTo>
                  <a:lnTo>
                    <a:pt x="141889" y="241609"/>
                  </a:lnTo>
                  <a:close/>
                  <a:moveTo>
                    <a:pt x="4325" y="203007"/>
                  </a:moveTo>
                  <a:lnTo>
                    <a:pt x="11232" y="203007"/>
                  </a:lnTo>
                  <a:lnTo>
                    <a:pt x="14371" y="203007"/>
                  </a:lnTo>
                  <a:lnTo>
                    <a:pt x="47858" y="203007"/>
                  </a:lnTo>
                  <a:lnTo>
                    <a:pt x="47858" y="212355"/>
                  </a:lnTo>
                  <a:lnTo>
                    <a:pt x="14371" y="212355"/>
                  </a:lnTo>
                  <a:lnTo>
                    <a:pt x="14371" y="249399"/>
                  </a:lnTo>
                  <a:lnTo>
                    <a:pt x="44370" y="249399"/>
                  </a:lnTo>
                  <a:lnTo>
                    <a:pt x="44370" y="258747"/>
                  </a:lnTo>
                  <a:lnTo>
                    <a:pt x="14371" y="258747"/>
                  </a:lnTo>
                  <a:lnTo>
                    <a:pt x="14371" y="295094"/>
                  </a:lnTo>
                  <a:lnTo>
                    <a:pt x="47858" y="295094"/>
                  </a:lnTo>
                  <a:lnTo>
                    <a:pt x="47858" y="304442"/>
                  </a:lnTo>
                  <a:lnTo>
                    <a:pt x="14371" y="304442"/>
                  </a:lnTo>
                  <a:lnTo>
                    <a:pt x="11232" y="304442"/>
                  </a:lnTo>
                  <a:lnTo>
                    <a:pt x="4325" y="304442"/>
                  </a:lnTo>
                  <a:close/>
                  <a:moveTo>
                    <a:pt x="2360624" y="201960"/>
                  </a:moveTo>
                  <a:cubicBezTo>
                    <a:pt x="2367832" y="201960"/>
                    <a:pt x="2373413" y="203983"/>
                    <a:pt x="2377367" y="208030"/>
                  </a:cubicBezTo>
                  <a:cubicBezTo>
                    <a:pt x="2381320" y="212076"/>
                    <a:pt x="2383297" y="217796"/>
                    <a:pt x="2383297" y="225191"/>
                  </a:cubicBezTo>
                  <a:lnTo>
                    <a:pt x="2383297" y="282258"/>
                  </a:lnTo>
                  <a:cubicBezTo>
                    <a:pt x="2383297" y="289652"/>
                    <a:pt x="2381320" y="295373"/>
                    <a:pt x="2377367" y="299419"/>
                  </a:cubicBezTo>
                  <a:cubicBezTo>
                    <a:pt x="2373413" y="303466"/>
                    <a:pt x="2367832" y="305489"/>
                    <a:pt x="2360624" y="305489"/>
                  </a:cubicBezTo>
                  <a:cubicBezTo>
                    <a:pt x="2353415" y="305489"/>
                    <a:pt x="2347834" y="303466"/>
                    <a:pt x="2343880" y="299419"/>
                  </a:cubicBezTo>
                  <a:cubicBezTo>
                    <a:pt x="2339927" y="295373"/>
                    <a:pt x="2337951" y="289652"/>
                    <a:pt x="2337951" y="282258"/>
                  </a:cubicBezTo>
                  <a:lnTo>
                    <a:pt x="2337951" y="225191"/>
                  </a:lnTo>
                  <a:cubicBezTo>
                    <a:pt x="2337951" y="217796"/>
                    <a:pt x="2339927" y="212076"/>
                    <a:pt x="2343880" y="208030"/>
                  </a:cubicBezTo>
                  <a:cubicBezTo>
                    <a:pt x="2347834" y="203983"/>
                    <a:pt x="2353415" y="201960"/>
                    <a:pt x="2360624" y="201960"/>
                  </a:cubicBezTo>
                  <a:close/>
                  <a:moveTo>
                    <a:pt x="2303474" y="201960"/>
                  </a:moveTo>
                  <a:cubicBezTo>
                    <a:pt x="2310682" y="201960"/>
                    <a:pt x="2316263" y="203983"/>
                    <a:pt x="2320217" y="208030"/>
                  </a:cubicBezTo>
                  <a:cubicBezTo>
                    <a:pt x="2324170" y="212076"/>
                    <a:pt x="2326147" y="217796"/>
                    <a:pt x="2326147" y="225191"/>
                  </a:cubicBezTo>
                  <a:lnTo>
                    <a:pt x="2326147" y="282258"/>
                  </a:lnTo>
                  <a:cubicBezTo>
                    <a:pt x="2326147" y="289652"/>
                    <a:pt x="2324170" y="295373"/>
                    <a:pt x="2320217" y="299419"/>
                  </a:cubicBezTo>
                  <a:cubicBezTo>
                    <a:pt x="2316263" y="303466"/>
                    <a:pt x="2310682" y="305489"/>
                    <a:pt x="2303474" y="305489"/>
                  </a:cubicBezTo>
                  <a:cubicBezTo>
                    <a:pt x="2296265" y="305489"/>
                    <a:pt x="2290684" y="303466"/>
                    <a:pt x="2286730" y="299419"/>
                  </a:cubicBezTo>
                  <a:cubicBezTo>
                    <a:pt x="2282777" y="295373"/>
                    <a:pt x="2280801" y="289652"/>
                    <a:pt x="2280801" y="282258"/>
                  </a:cubicBezTo>
                  <a:lnTo>
                    <a:pt x="2280801" y="225191"/>
                  </a:lnTo>
                  <a:cubicBezTo>
                    <a:pt x="2280801" y="217796"/>
                    <a:pt x="2282777" y="212076"/>
                    <a:pt x="2286730" y="208030"/>
                  </a:cubicBezTo>
                  <a:cubicBezTo>
                    <a:pt x="2290684" y="203983"/>
                    <a:pt x="2296265" y="201960"/>
                    <a:pt x="2303474" y="201960"/>
                  </a:cubicBezTo>
                  <a:close/>
                  <a:moveTo>
                    <a:pt x="2207177" y="201960"/>
                  </a:moveTo>
                  <a:cubicBezTo>
                    <a:pt x="2212014" y="201960"/>
                    <a:pt x="2216165" y="202914"/>
                    <a:pt x="2219630" y="204820"/>
                  </a:cubicBezTo>
                  <a:cubicBezTo>
                    <a:pt x="2223095" y="206727"/>
                    <a:pt x="2225722" y="209506"/>
                    <a:pt x="2227513" y="213157"/>
                  </a:cubicBezTo>
                  <a:cubicBezTo>
                    <a:pt x="2229304" y="216808"/>
                    <a:pt x="2230199" y="221191"/>
                    <a:pt x="2230199" y="226307"/>
                  </a:cubicBezTo>
                  <a:lnTo>
                    <a:pt x="2230199" y="226377"/>
                  </a:lnTo>
                  <a:cubicBezTo>
                    <a:pt x="2230199" y="230749"/>
                    <a:pt x="2229373" y="235598"/>
                    <a:pt x="2227722" y="240923"/>
                  </a:cubicBezTo>
                  <a:cubicBezTo>
                    <a:pt x="2226071" y="246248"/>
                    <a:pt x="2223688" y="251492"/>
                    <a:pt x="2220572" y="256654"/>
                  </a:cubicBezTo>
                  <a:lnTo>
                    <a:pt x="2197201" y="295094"/>
                  </a:lnTo>
                  <a:lnTo>
                    <a:pt x="2230059" y="295094"/>
                  </a:lnTo>
                  <a:lnTo>
                    <a:pt x="2230059" y="304442"/>
                  </a:lnTo>
                  <a:lnTo>
                    <a:pt x="2184713" y="304442"/>
                  </a:lnTo>
                  <a:lnTo>
                    <a:pt x="2184713" y="296280"/>
                  </a:lnTo>
                  <a:lnTo>
                    <a:pt x="2210526" y="252678"/>
                  </a:lnTo>
                  <a:cubicBezTo>
                    <a:pt x="2213409" y="247795"/>
                    <a:pt x="2215642" y="243051"/>
                    <a:pt x="2217223" y="238446"/>
                  </a:cubicBezTo>
                  <a:cubicBezTo>
                    <a:pt x="2218804" y="233842"/>
                    <a:pt x="2219595" y="229796"/>
                    <a:pt x="2219595" y="226307"/>
                  </a:cubicBezTo>
                  <a:lnTo>
                    <a:pt x="2219595" y="226168"/>
                  </a:lnTo>
                  <a:cubicBezTo>
                    <a:pt x="2219595" y="221471"/>
                    <a:pt x="2218583" y="217820"/>
                    <a:pt x="2216560" y="215215"/>
                  </a:cubicBezTo>
                  <a:cubicBezTo>
                    <a:pt x="2214537" y="212611"/>
                    <a:pt x="2211688" y="211308"/>
                    <a:pt x="2208014" y="211308"/>
                  </a:cubicBezTo>
                  <a:cubicBezTo>
                    <a:pt x="2203782" y="211308"/>
                    <a:pt x="2200503" y="213018"/>
                    <a:pt x="2198178" y="216436"/>
                  </a:cubicBezTo>
                  <a:cubicBezTo>
                    <a:pt x="2195852" y="219854"/>
                    <a:pt x="2194689" y="224680"/>
                    <a:pt x="2194689" y="230912"/>
                  </a:cubicBezTo>
                  <a:lnTo>
                    <a:pt x="2194689" y="230982"/>
                  </a:lnTo>
                  <a:lnTo>
                    <a:pt x="2184155" y="230982"/>
                  </a:lnTo>
                  <a:lnTo>
                    <a:pt x="2184155" y="230912"/>
                  </a:lnTo>
                  <a:cubicBezTo>
                    <a:pt x="2184155" y="224819"/>
                    <a:pt x="2185051" y="219599"/>
                    <a:pt x="2186841" y="215250"/>
                  </a:cubicBezTo>
                  <a:cubicBezTo>
                    <a:pt x="2188632" y="210901"/>
                    <a:pt x="2191259" y="207599"/>
                    <a:pt x="2194724" y="205344"/>
                  </a:cubicBezTo>
                  <a:cubicBezTo>
                    <a:pt x="2198189" y="203088"/>
                    <a:pt x="2202340" y="201960"/>
                    <a:pt x="2207177" y="201960"/>
                  </a:cubicBezTo>
                  <a:close/>
                  <a:moveTo>
                    <a:pt x="2045252" y="201960"/>
                  </a:moveTo>
                  <a:cubicBezTo>
                    <a:pt x="2050089" y="201960"/>
                    <a:pt x="2054240" y="202914"/>
                    <a:pt x="2057705" y="204820"/>
                  </a:cubicBezTo>
                  <a:cubicBezTo>
                    <a:pt x="2061170" y="206727"/>
                    <a:pt x="2063797" y="209506"/>
                    <a:pt x="2065588" y="213157"/>
                  </a:cubicBezTo>
                  <a:cubicBezTo>
                    <a:pt x="2067379" y="216808"/>
                    <a:pt x="2068274" y="221191"/>
                    <a:pt x="2068274" y="226307"/>
                  </a:cubicBezTo>
                  <a:lnTo>
                    <a:pt x="2068274" y="226377"/>
                  </a:lnTo>
                  <a:cubicBezTo>
                    <a:pt x="2068274" y="230749"/>
                    <a:pt x="2067448" y="235598"/>
                    <a:pt x="2065797" y="240923"/>
                  </a:cubicBezTo>
                  <a:cubicBezTo>
                    <a:pt x="2064146" y="246248"/>
                    <a:pt x="2061763" y="251492"/>
                    <a:pt x="2058647" y="256654"/>
                  </a:cubicBezTo>
                  <a:lnTo>
                    <a:pt x="2035276" y="295094"/>
                  </a:lnTo>
                  <a:lnTo>
                    <a:pt x="2068134" y="295094"/>
                  </a:lnTo>
                  <a:lnTo>
                    <a:pt x="2068134" y="304442"/>
                  </a:lnTo>
                  <a:lnTo>
                    <a:pt x="2022788" y="304442"/>
                  </a:lnTo>
                  <a:lnTo>
                    <a:pt x="2022788" y="296280"/>
                  </a:lnTo>
                  <a:lnTo>
                    <a:pt x="2048601" y="252678"/>
                  </a:lnTo>
                  <a:cubicBezTo>
                    <a:pt x="2051484" y="247795"/>
                    <a:pt x="2053717" y="243051"/>
                    <a:pt x="2055298" y="238446"/>
                  </a:cubicBezTo>
                  <a:cubicBezTo>
                    <a:pt x="2056879" y="233842"/>
                    <a:pt x="2057670" y="229796"/>
                    <a:pt x="2057670" y="226307"/>
                  </a:cubicBezTo>
                  <a:lnTo>
                    <a:pt x="2057670" y="226168"/>
                  </a:lnTo>
                  <a:cubicBezTo>
                    <a:pt x="2057670" y="221471"/>
                    <a:pt x="2056658" y="217820"/>
                    <a:pt x="2054635" y="215215"/>
                  </a:cubicBezTo>
                  <a:cubicBezTo>
                    <a:pt x="2052612" y="212611"/>
                    <a:pt x="2049763" y="211308"/>
                    <a:pt x="2046089" y="211308"/>
                  </a:cubicBezTo>
                  <a:cubicBezTo>
                    <a:pt x="2041857" y="211308"/>
                    <a:pt x="2038578" y="213018"/>
                    <a:pt x="2036253" y="216436"/>
                  </a:cubicBezTo>
                  <a:cubicBezTo>
                    <a:pt x="2033927" y="219854"/>
                    <a:pt x="2032764" y="224680"/>
                    <a:pt x="2032764" y="230912"/>
                  </a:cubicBezTo>
                  <a:lnTo>
                    <a:pt x="2032764" y="230982"/>
                  </a:lnTo>
                  <a:lnTo>
                    <a:pt x="2022230" y="230982"/>
                  </a:lnTo>
                  <a:lnTo>
                    <a:pt x="2022230" y="230912"/>
                  </a:lnTo>
                  <a:cubicBezTo>
                    <a:pt x="2022230" y="224819"/>
                    <a:pt x="2023126" y="219599"/>
                    <a:pt x="2024916" y="215250"/>
                  </a:cubicBezTo>
                  <a:cubicBezTo>
                    <a:pt x="2026707" y="210901"/>
                    <a:pt x="2029334" y="207599"/>
                    <a:pt x="2032799" y="205344"/>
                  </a:cubicBezTo>
                  <a:cubicBezTo>
                    <a:pt x="2036264" y="203088"/>
                    <a:pt x="2040415" y="201960"/>
                    <a:pt x="2045252" y="201960"/>
                  </a:cubicBezTo>
                  <a:close/>
                  <a:moveTo>
                    <a:pt x="1988102" y="201960"/>
                  </a:moveTo>
                  <a:cubicBezTo>
                    <a:pt x="1992939" y="201960"/>
                    <a:pt x="1997090" y="202914"/>
                    <a:pt x="2000555" y="204820"/>
                  </a:cubicBezTo>
                  <a:cubicBezTo>
                    <a:pt x="2004020" y="206727"/>
                    <a:pt x="2006647" y="209506"/>
                    <a:pt x="2008438" y="213157"/>
                  </a:cubicBezTo>
                  <a:cubicBezTo>
                    <a:pt x="2010229" y="216808"/>
                    <a:pt x="2011124" y="221191"/>
                    <a:pt x="2011124" y="226307"/>
                  </a:cubicBezTo>
                  <a:lnTo>
                    <a:pt x="2011124" y="226377"/>
                  </a:lnTo>
                  <a:cubicBezTo>
                    <a:pt x="2011124" y="230749"/>
                    <a:pt x="2010298" y="235598"/>
                    <a:pt x="2008647" y="240923"/>
                  </a:cubicBezTo>
                  <a:cubicBezTo>
                    <a:pt x="2006996" y="246248"/>
                    <a:pt x="2004613" y="251492"/>
                    <a:pt x="2001497" y="256654"/>
                  </a:cubicBezTo>
                  <a:lnTo>
                    <a:pt x="1978126" y="295094"/>
                  </a:lnTo>
                  <a:lnTo>
                    <a:pt x="2010984" y="295094"/>
                  </a:lnTo>
                  <a:lnTo>
                    <a:pt x="2010984" y="304442"/>
                  </a:lnTo>
                  <a:lnTo>
                    <a:pt x="1965638" y="304442"/>
                  </a:lnTo>
                  <a:lnTo>
                    <a:pt x="1965638" y="296280"/>
                  </a:lnTo>
                  <a:lnTo>
                    <a:pt x="1991451" y="252678"/>
                  </a:lnTo>
                  <a:cubicBezTo>
                    <a:pt x="1994334" y="247795"/>
                    <a:pt x="1996567" y="243051"/>
                    <a:pt x="1998148" y="238446"/>
                  </a:cubicBezTo>
                  <a:cubicBezTo>
                    <a:pt x="1999729" y="233842"/>
                    <a:pt x="2000520" y="229796"/>
                    <a:pt x="2000520" y="226307"/>
                  </a:cubicBezTo>
                  <a:lnTo>
                    <a:pt x="2000520" y="226168"/>
                  </a:lnTo>
                  <a:cubicBezTo>
                    <a:pt x="2000520" y="221471"/>
                    <a:pt x="1999508" y="217820"/>
                    <a:pt x="1997485" y="215215"/>
                  </a:cubicBezTo>
                  <a:cubicBezTo>
                    <a:pt x="1995462" y="212611"/>
                    <a:pt x="1992614" y="211308"/>
                    <a:pt x="1988939" y="211308"/>
                  </a:cubicBezTo>
                  <a:cubicBezTo>
                    <a:pt x="1984707" y="211308"/>
                    <a:pt x="1981428" y="213018"/>
                    <a:pt x="1979103" y="216436"/>
                  </a:cubicBezTo>
                  <a:cubicBezTo>
                    <a:pt x="1976777" y="219854"/>
                    <a:pt x="1975615" y="224680"/>
                    <a:pt x="1975615" y="230912"/>
                  </a:cubicBezTo>
                  <a:lnTo>
                    <a:pt x="1975615" y="230982"/>
                  </a:lnTo>
                  <a:lnTo>
                    <a:pt x="1965080" y="230982"/>
                  </a:lnTo>
                  <a:lnTo>
                    <a:pt x="1965080" y="230912"/>
                  </a:lnTo>
                  <a:cubicBezTo>
                    <a:pt x="1965080" y="224819"/>
                    <a:pt x="1965976" y="219599"/>
                    <a:pt x="1967766" y="215250"/>
                  </a:cubicBezTo>
                  <a:cubicBezTo>
                    <a:pt x="1969557" y="210901"/>
                    <a:pt x="1972185" y="207599"/>
                    <a:pt x="1975649" y="205344"/>
                  </a:cubicBezTo>
                  <a:cubicBezTo>
                    <a:pt x="1979114" y="203088"/>
                    <a:pt x="1983265" y="201960"/>
                    <a:pt x="1988102" y="201960"/>
                  </a:cubicBezTo>
                  <a:close/>
                  <a:moveTo>
                    <a:pt x="1930603" y="201960"/>
                  </a:moveTo>
                  <a:cubicBezTo>
                    <a:pt x="1937115" y="201960"/>
                    <a:pt x="1942161" y="203774"/>
                    <a:pt x="1945742" y="207402"/>
                  </a:cubicBezTo>
                  <a:cubicBezTo>
                    <a:pt x="1949323" y="211029"/>
                    <a:pt x="1951114" y="216145"/>
                    <a:pt x="1951114" y="222750"/>
                  </a:cubicBezTo>
                  <a:lnTo>
                    <a:pt x="1951114" y="236981"/>
                  </a:lnTo>
                  <a:cubicBezTo>
                    <a:pt x="1951114" y="239446"/>
                    <a:pt x="1950346" y="241946"/>
                    <a:pt x="1948812" y="244481"/>
                  </a:cubicBezTo>
                  <a:cubicBezTo>
                    <a:pt x="1947277" y="247015"/>
                    <a:pt x="1945114" y="249353"/>
                    <a:pt x="1942324" y="251492"/>
                  </a:cubicBezTo>
                  <a:cubicBezTo>
                    <a:pt x="1945626" y="252841"/>
                    <a:pt x="1948195" y="255038"/>
                    <a:pt x="1950032" y="258085"/>
                  </a:cubicBezTo>
                  <a:cubicBezTo>
                    <a:pt x="1951869" y="261131"/>
                    <a:pt x="1952788" y="264724"/>
                    <a:pt x="1952788" y="268863"/>
                  </a:cubicBezTo>
                  <a:lnTo>
                    <a:pt x="1952788" y="283095"/>
                  </a:lnTo>
                  <a:cubicBezTo>
                    <a:pt x="1952788" y="287839"/>
                    <a:pt x="1951893" y="291885"/>
                    <a:pt x="1950102" y="295233"/>
                  </a:cubicBezTo>
                  <a:cubicBezTo>
                    <a:pt x="1948312" y="298582"/>
                    <a:pt x="1945707" y="301128"/>
                    <a:pt x="1942289" y="302873"/>
                  </a:cubicBezTo>
                  <a:cubicBezTo>
                    <a:pt x="1938870" y="304617"/>
                    <a:pt x="1934766" y="305489"/>
                    <a:pt x="1929975" y="305489"/>
                  </a:cubicBezTo>
                  <a:cubicBezTo>
                    <a:pt x="1925046" y="305489"/>
                    <a:pt x="1920825" y="304675"/>
                    <a:pt x="1917313" y="303047"/>
                  </a:cubicBezTo>
                  <a:cubicBezTo>
                    <a:pt x="1913802" y="301419"/>
                    <a:pt x="1911128" y="299059"/>
                    <a:pt x="1909291" y="295966"/>
                  </a:cubicBezTo>
                  <a:cubicBezTo>
                    <a:pt x="1907454" y="292873"/>
                    <a:pt x="1906535" y="289141"/>
                    <a:pt x="1906535" y="284769"/>
                  </a:cubicBezTo>
                  <a:lnTo>
                    <a:pt x="1906535" y="276328"/>
                  </a:lnTo>
                  <a:lnTo>
                    <a:pt x="1916860" y="276328"/>
                  </a:lnTo>
                  <a:lnTo>
                    <a:pt x="1916860" y="284071"/>
                  </a:lnTo>
                  <a:cubicBezTo>
                    <a:pt x="1916860" y="286583"/>
                    <a:pt x="1917372" y="288734"/>
                    <a:pt x="1918395" y="290524"/>
                  </a:cubicBezTo>
                  <a:cubicBezTo>
                    <a:pt x="1919418" y="292315"/>
                    <a:pt x="1920918" y="293675"/>
                    <a:pt x="1922895" y="294606"/>
                  </a:cubicBezTo>
                  <a:cubicBezTo>
                    <a:pt x="1924871" y="295536"/>
                    <a:pt x="1927231" y="296001"/>
                    <a:pt x="1929975" y="296001"/>
                  </a:cubicBezTo>
                  <a:cubicBezTo>
                    <a:pt x="1934022" y="296001"/>
                    <a:pt x="1937161" y="294861"/>
                    <a:pt x="1939393" y="292582"/>
                  </a:cubicBezTo>
                  <a:cubicBezTo>
                    <a:pt x="1941626" y="290304"/>
                    <a:pt x="1942742" y="287118"/>
                    <a:pt x="1942742" y="283025"/>
                  </a:cubicBezTo>
                  <a:lnTo>
                    <a:pt x="1942742" y="268793"/>
                  </a:lnTo>
                  <a:cubicBezTo>
                    <a:pt x="1942742" y="264840"/>
                    <a:pt x="1941742" y="261782"/>
                    <a:pt x="1939742" y="259619"/>
                  </a:cubicBezTo>
                  <a:cubicBezTo>
                    <a:pt x="1937742" y="257457"/>
                    <a:pt x="1934952" y="256375"/>
                    <a:pt x="1931371" y="256375"/>
                  </a:cubicBezTo>
                  <a:lnTo>
                    <a:pt x="1924185" y="256375"/>
                  </a:lnTo>
                  <a:lnTo>
                    <a:pt x="1924185" y="247027"/>
                  </a:lnTo>
                  <a:lnTo>
                    <a:pt x="1931371" y="247027"/>
                  </a:lnTo>
                  <a:cubicBezTo>
                    <a:pt x="1934440" y="247027"/>
                    <a:pt x="1936824" y="246143"/>
                    <a:pt x="1938521" y="244376"/>
                  </a:cubicBezTo>
                  <a:cubicBezTo>
                    <a:pt x="1940219" y="242609"/>
                    <a:pt x="1941068" y="240121"/>
                    <a:pt x="1941068" y="236911"/>
                  </a:cubicBezTo>
                  <a:lnTo>
                    <a:pt x="1941068" y="222610"/>
                  </a:lnTo>
                  <a:cubicBezTo>
                    <a:pt x="1941068" y="219029"/>
                    <a:pt x="1940103" y="216273"/>
                    <a:pt x="1938173" y="214343"/>
                  </a:cubicBezTo>
                  <a:cubicBezTo>
                    <a:pt x="1936243" y="212413"/>
                    <a:pt x="1933487" y="211448"/>
                    <a:pt x="1929906" y="211448"/>
                  </a:cubicBezTo>
                  <a:cubicBezTo>
                    <a:pt x="1927487" y="211448"/>
                    <a:pt x="1925429" y="211890"/>
                    <a:pt x="1923732" y="212773"/>
                  </a:cubicBezTo>
                  <a:cubicBezTo>
                    <a:pt x="1922034" y="213657"/>
                    <a:pt x="1920732" y="214936"/>
                    <a:pt x="1919825" y="216610"/>
                  </a:cubicBezTo>
                  <a:cubicBezTo>
                    <a:pt x="1918918" y="218285"/>
                    <a:pt x="1918465" y="220308"/>
                    <a:pt x="1918465" y="222680"/>
                  </a:cubicBezTo>
                  <a:lnTo>
                    <a:pt x="1918465" y="231121"/>
                  </a:lnTo>
                  <a:lnTo>
                    <a:pt x="1908209" y="231121"/>
                  </a:lnTo>
                  <a:lnTo>
                    <a:pt x="1908209" y="222680"/>
                  </a:lnTo>
                  <a:cubicBezTo>
                    <a:pt x="1908209" y="218308"/>
                    <a:pt x="1909081" y="214576"/>
                    <a:pt x="1910825" y="211483"/>
                  </a:cubicBezTo>
                  <a:cubicBezTo>
                    <a:pt x="1912570" y="208390"/>
                    <a:pt x="1915116" y="206030"/>
                    <a:pt x="1918465" y="204402"/>
                  </a:cubicBezTo>
                  <a:cubicBezTo>
                    <a:pt x="1921813" y="202774"/>
                    <a:pt x="1925859" y="201960"/>
                    <a:pt x="1930603" y="201960"/>
                  </a:cubicBezTo>
                  <a:close/>
                  <a:moveTo>
                    <a:pt x="1850780" y="192193"/>
                  </a:moveTo>
                  <a:cubicBezTo>
                    <a:pt x="1857199" y="201309"/>
                    <a:pt x="1862001" y="211436"/>
                    <a:pt x="1865186" y="222575"/>
                  </a:cubicBezTo>
                  <a:cubicBezTo>
                    <a:pt x="1868372" y="233714"/>
                    <a:pt x="1869965" y="245934"/>
                    <a:pt x="1869965" y="259236"/>
                  </a:cubicBezTo>
                  <a:cubicBezTo>
                    <a:pt x="1869965" y="272537"/>
                    <a:pt x="1868372" y="284757"/>
                    <a:pt x="1865186" y="295896"/>
                  </a:cubicBezTo>
                  <a:cubicBezTo>
                    <a:pt x="1862001" y="307035"/>
                    <a:pt x="1857199" y="317162"/>
                    <a:pt x="1850780" y="326278"/>
                  </a:cubicBezTo>
                  <a:lnTo>
                    <a:pt x="1843804" y="321674"/>
                  </a:lnTo>
                  <a:cubicBezTo>
                    <a:pt x="1849432" y="312605"/>
                    <a:pt x="1853641" y="302873"/>
                    <a:pt x="1856431" y="292478"/>
                  </a:cubicBezTo>
                  <a:cubicBezTo>
                    <a:pt x="1859222" y="282083"/>
                    <a:pt x="1860617" y="271002"/>
                    <a:pt x="1860617" y="259236"/>
                  </a:cubicBezTo>
                  <a:cubicBezTo>
                    <a:pt x="1860617" y="247422"/>
                    <a:pt x="1859222" y="236330"/>
                    <a:pt x="1856431" y="225959"/>
                  </a:cubicBezTo>
                  <a:cubicBezTo>
                    <a:pt x="1853641" y="215587"/>
                    <a:pt x="1849432" y="205890"/>
                    <a:pt x="1843804" y="196867"/>
                  </a:cubicBezTo>
                  <a:close/>
                  <a:moveTo>
                    <a:pt x="1586238" y="192193"/>
                  </a:moveTo>
                  <a:lnTo>
                    <a:pt x="1593215" y="196867"/>
                  </a:lnTo>
                  <a:cubicBezTo>
                    <a:pt x="1587587" y="205890"/>
                    <a:pt x="1583378" y="215587"/>
                    <a:pt x="1580587" y="225959"/>
                  </a:cubicBezTo>
                  <a:cubicBezTo>
                    <a:pt x="1577797" y="236330"/>
                    <a:pt x="1576402" y="247422"/>
                    <a:pt x="1576402" y="259236"/>
                  </a:cubicBezTo>
                  <a:cubicBezTo>
                    <a:pt x="1576402" y="271002"/>
                    <a:pt x="1577797" y="282083"/>
                    <a:pt x="1580587" y="292478"/>
                  </a:cubicBezTo>
                  <a:cubicBezTo>
                    <a:pt x="1583378" y="302873"/>
                    <a:pt x="1587587" y="312605"/>
                    <a:pt x="1593215" y="321674"/>
                  </a:cubicBezTo>
                  <a:lnTo>
                    <a:pt x="1586238" y="326278"/>
                  </a:lnTo>
                  <a:cubicBezTo>
                    <a:pt x="1579820" y="317162"/>
                    <a:pt x="1575018" y="307035"/>
                    <a:pt x="1571832" y="295896"/>
                  </a:cubicBezTo>
                  <a:cubicBezTo>
                    <a:pt x="1568646" y="284757"/>
                    <a:pt x="1567053" y="272537"/>
                    <a:pt x="1567053" y="259236"/>
                  </a:cubicBezTo>
                  <a:cubicBezTo>
                    <a:pt x="1567053" y="245934"/>
                    <a:pt x="1568646" y="233714"/>
                    <a:pt x="1571832" y="222575"/>
                  </a:cubicBezTo>
                  <a:cubicBezTo>
                    <a:pt x="1575018" y="211436"/>
                    <a:pt x="1579820" y="201309"/>
                    <a:pt x="1586238" y="192193"/>
                  </a:cubicBezTo>
                  <a:close/>
                  <a:moveTo>
                    <a:pt x="2348685" y="87042"/>
                  </a:moveTo>
                  <a:cubicBezTo>
                    <a:pt x="2343088" y="87042"/>
                    <a:pt x="2338906" y="88838"/>
                    <a:pt x="2336137" y="92432"/>
                  </a:cubicBezTo>
                  <a:cubicBezTo>
                    <a:pt x="2333368" y="96026"/>
                    <a:pt x="2331983" y="101416"/>
                    <a:pt x="2331983" y="108603"/>
                  </a:cubicBezTo>
                  <a:cubicBezTo>
                    <a:pt x="2331983" y="114082"/>
                    <a:pt x="2333250" y="118176"/>
                    <a:pt x="2335783" y="120886"/>
                  </a:cubicBezTo>
                  <a:cubicBezTo>
                    <a:pt x="2338316" y="123596"/>
                    <a:pt x="2342116" y="124951"/>
                    <a:pt x="2347182" y="124951"/>
                  </a:cubicBezTo>
                  <a:cubicBezTo>
                    <a:pt x="2352838" y="124951"/>
                    <a:pt x="2357080" y="123463"/>
                    <a:pt x="2359907" y="120488"/>
                  </a:cubicBezTo>
                  <a:cubicBezTo>
                    <a:pt x="2362735" y="117513"/>
                    <a:pt x="2364149" y="113021"/>
                    <a:pt x="2364149" y="107012"/>
                  </a:cubicBezTo>
                  <a:lnTo>
                    <a:pt x="2364149" y="87042"/>
                  </a:lnTo>
                  <a:close/>
                  <a:moveTo>
                    <a:pt x="1539060" y="87042"/>
                  </a:moveTo>
                  <a:cubicBezTo>
                    <a:pt x="1533463" y="87042"/>
                    <a:pt x="1529281" y="88838"/>
                    <a:pt x="1526512" y="92432"/>
                  </a:cubicBezTo>
                  <a:cubicBezTo>
                    <a:pt x="1523743" y="96026"/>
                    <a:pt x="1522358" y="101416"/>
                    <a:pt x="1522358" y="108603"/>
                  </a:cubicBezTo>
                  <a:cubicBezTo>
                    <a:pt x="1522358" y="114082"/>
                    <a:pt x="1523625" y="118176"/>
                    <a:pt x="1526158" y="120886"/>
                  </a:cubicBezTo>
                  <a:cubicBezTo>
                    <a:pt x="1528692" y="123596"/>
                    <a:pt x="1532491" y="124951"/>
                    <a:pt x="1537558" y="124951"/>
                  </a:cubicBezTo>
                  <a:cubicBezTo>
                    <a:pt x="1543213" y="124951"/>
                    <a:pt x="1547455" y="123463"/>
                    <a:pt x="1550282" y="120488"/>
                  </a:cubicBezTo>
                  <a:cubicBezTo>
                    <a:pt x="1553110" y="117513"/>
                    <a:pt x="1554524" y="113021"/>
                    <a:pt x="1554524" y="107012"/>
                  </a:cubicBezTo>
                  <a:lnTo>
                    <a:pt x="1554524" y="87042"/>
                  </a:lnTo>
                  <a:close/>
                  <a:moveTo>
                    <a:pt x="1396185" y="87042"/>
                  </a:moveTo>
                  <a:cubicBezTo>
                    <a:pt x="1390588" y="87042"/>
                    <a:pt x="1386406" y="88838"/>
                    <a:pt x="1383637" y="92432"/>
                  </a:cubicBezTo>
                  <a:cubicBezTo>
                    <a:pt x="1380868" y="96026"/>
                    <a:pt x="1379483" y="101416"/>
                    <a:pt x="1379483" y="108603"/>
                  </a:cubicBezTo>
                  <a:cubicBezTo>
                    <a:pt x="1379483" y="114082"/>
                    <a:pt x="1380750" y="118176"/>
                    <a:pt x="1383283" y="120886"/>
                  </a:cubicBezTo>
                  <a:cubicBezTo>
                    <a:pt x="1385816" y="123596"/>
                    <a:pt x="1389616" y="124951"/>
                    <a:pt x="1394683" y="124951"/>
                  </a:cubicBezTo>
                  <a:cubicBezTo>
                    <a:pt x="1400338" y="124951"/>
                    <a:pt x="1404580" y="123463"/>
                    <a:pt x="1407407" y="120488"/>
                  </a:cubicBezTo>
                  <a:cubicBezTo>
                    <a:pt x="1410235" y="117513"/>
                    <a:pt x="1411649" y="113021"/>
                    <a:pt x="1411649" y="107012"/>
                  </a:cubicBezTo>
                  <a:lnTo>
                    <a:pt x="1411649" y="87042"/>
                  </a:lnTo>
                  <a:close/>
                  <a:moveTo>
                    <a:pt x="862785" y="87042"/>
                  </a:moveTo>
                  <a:cubicBezTo>
                    <a:pt x="857188" y="87042"/>
                    <a:pt x="853005" y="88838"/>
                    <a:pt x="850237" y="92432"/>
                  </a:cubicBezTo>
                  <a:cubicBezTo>
                    <a:pt x="847468" y="96026"/>
                    <a:pt x="846083" y="101416"/>
                    <a:pt x="846083" y="108603"/>
                  </a:cubicBezTo>
                  <a:cubicBezTo>
                    <a:pt x="846083" y="114082"/>
                    <a:pt x="847350" y="118176"/>
                    <a:pt x="849883" y="120886"/>
                  </a:cubicBezTo>
                  <a:cubicBezTo>
                    <a:pt x="852416" y="123596"/>
                    <a:pt x="856216" y="124951"/>
                    <a:pt x="861282" y="124951"/>
                  </a:cubicBezTo>
                  <a:cubicBezTo>
                    <a:pt x="866938" y="124951"/>
                    <a:pt x="871180" y="123463"/>
                    <a:pt x="874007" y="120488"/>
                  </a:cubicBezTo>
                  <a:cubicBezTo>
                    <a:pt x="876835" y="117513"/>
                    <a:pt x="878249" y="113021"/>
                    <a:pt x="878249" y="107012"/>
                  </a:cubicBezTo>
                  <a:lnTo>
                    <a:pt x="878249" y="87042"/>
                  </a:lnTo>
                  <a:close/>
                  <a:moveTo>
                    <a:pt x="758010" y="87042"/>
                  </a:moveTo>
                  <a:cubicBezTo>
                    <a:pt x="752413" y="87042"/>
                    <a:pt x="748230" y="88838"/>
                    <a:pt x="745462" y="92432"/>
                  </a:cubicBezTo>
                  <a:cubicBezTo>
                    <a:pt x="742693" y="96026"/>
                    <a:pt x="741308" y="101416"/>
                    <a:pt x="741308" y="108603"/>
                  </a:cubicBezTo>
                  <a:cubicBezTo>
                    <a:pt x="741308" y="114082"/>
                    <a:pt x="742575" y="118176"/>
                    <a:pt x="745108" y="120886"/>
                  </a:cubicBezTo>
                  <a:cubicBezTo>
                    <a:pt x="747641" y="123596"/>
                    <a:pt x="751441" y="124951"/>
                    <a:pt x="756507" y="124951"/>
                  </a:cubicBezTo>
                  <a:cubicBezTo>
                    <a:pt x="762163" y="124951"/>
                    <a:pt x="766404" y="123463"/>
                    <a:pt x="769232" y="120488"/>
                  </a:cubicBezTo>
                  <a:cubicBezTo>
                    <a:pt x="772060" y="117513"/>
                    <a:pt x="773474" y="113021"/>
                    <a:pt x="773474" y="107012"/>
                  </a:cubicBezTo>
                  <a:lnTo>
                    <a:pt x="773474" y="87042"/>
                  </a:lnTo>
                  <a:close/>
                  <a:moveTo>
                    <a:pt x="2203247" y="51518"/>
                  </a:moveTo>
                  <a:cubicBezTo>
                    <a:pt x="2198947" y="51518"/>
                    <a:pt x="2195618" y="52785"/>
                    <a:pt x="2193262" y="55318"/>
                  </a:cubicBezTo>
                  <a:cubicBezTo>
                    <a:pt x="2190905" y="57851"/>
                    <a:pt x="2189727" y="61386"/>
                    <a:pt x="2189727" y="65922"/>
                  </a:cubicBezTo>
                  <a:lnTo>
                    <a:pt x="2189727" y="107896"/>
                  </a:lnTo>
                  <a:cubicBezTo>
                    <a:pt x="2189727" y="112550"/>
                    <a:pt x="2190905" y="116144"/>
                    <a:pt x="2193262" y="118677"/>
                  </a:cubicBezTo>
                  <a:cubicBezTo>
                    <a:pt x="2195618" y="121210"/>
                    <a:pt x="2198947" y="122477"/>
                    <a:pt x="2203247" y="122477"/>
                  </a:cubicBezTo>
                  <a:cubicBezTo>
                    <a:pt x="2207607" y="122477"/>
                    <a:pt x="2210979" y="121210"/>
                    <a:pt x="2213365" y="118677"/>
                  </a:cubicBezTo>
                  <a:cubicBezTo>
                    <a:pt x="2215751" y="116144"/>
                    <a:pt x="2216944" y="112550"/>
                    <a:pt x="2216944" y="107896"/>
                  </a:cubicBezTo>
                  <a:lnTo>
                    <a:pt x="2216944" y="65922"/>
                  </a:lnTo>
                  <a:cubicBezTo>
                    <a:pt x="2216944" y="61386"/>
                    <a:pt x="2215736" y="57851"/>
                    <a:pt x="2213321" y="55318"/>
                  </a:cubicBezTo>
                  <a:cubicBezTo>
                    <a:pt x="2210905" y="52785"/>
                    <a:pt x="2207548" y="51518"/>
                    <a:pt x="2203247" y="51518"/>
                  </a:cubicBezTo>
                  <a:close/>
                  <a:moveTo>
                    <a:pt x="1612697" y="51518"/>
                  </a:moveTo>
                  <a:cubicBezTo>
                    <a:pt x="1608397" y="51518"/>
                    <a:pt x="1605068" y="52785"/>
                    <a:pt x="1602712" y="55318"/>
                  </a:cubicBezTo>
                  <a:cubicBezTo>
                    <a:pt x="1600355" y="57851"/>
                    <a:pt x="1599177" y="61386"/>
                    <a:pt x="1599177" y="65922"/>
                  </a:cubicBezTo>
                  <a:lnTo>
                    <a:pt x="1599177" y="107896"/>
                  </a:lnTo>
                  <a:cubicBezTo>
                    <a:pt x="1599177" y="112550"/>
                    <a:pt x="1600355" y="116144"/>
                    <a:pt x="1602712" y="118677"/>
                  </a:cubicBezTo>
                  <a:cubicBezTo>
                    <a:pt x="1605068" y="121210"/>
                    <a:pt x="1608397" y="122477"/>
                    <a:pt x="1612697" y="122477"/>
                  </a:cubicBezTo>
                  <a:cubicBezTo>
                    <a:pt x="1617057" y="122477"/>
                    <a:pt x="1620429" y="121210"/>
                    <a:pt x="1622815" y="118677"/>
                  </a:cubicBezTo>
                  <a:cubicBezTo>
                    <a:pt x="1625201" y="116144"/>
                    <a:pt x="1626394" y="112550"/>
                    <a:pt x="1626394" y="107896"/>
                  </a:cubicBezTo>
                  <a:lnTo>
                    <a:pt x="1626394" y="65922"/>
                  </a:lnTo>
                  <a:cubicBezTo>
                    <a:pt x="1626394" y="61386"/>
                    <a:pt x="1625186" y="57851"/>
                    <a:pt x="1622771" y="55318"/>
                  </a:cubicBezTo>
                  <a:cubicBezTo>
                    <a:pt x="1620356" y="52785"/>
                    <a:pt x="1616998" y="51518"/>
                    <a:pt x="1612697" y="51518"/>
                  </a:cubicBezTo>
                  <a:close/>
                  <a:moveTo>
                    <a:pt x="1204094" y="51518"/>
                  </a:moveTo>
                  <a:cubicBezTo>
                    <a:pt x="1199499" y="51518"/>
                    <a:pt x="1195935" y="53212"/>
                    <a:pt x="1193402" y="56599"/>
                  </a:cubicBezTo>
                  <a:cubicBezTo>
                    <a:pt x="1190869" y="59987"/>
                    <a:pt x="1189602" y="64803"/>
                    <a:pt x="1189602" y="71047"/>
                  </a:cubicBezTo>
                  <a:lnTo>
                    <a:pt x="1189602" y="80502"/>
                  </a:lnTo>
                  <a:lnTo>
                    <a:pt x="1218851" y="80502"/>
                  </a:lnTo>
                  <a:lnTo>
                    <a:pt x="1218851" y="69898"/>
                  </a:lnTo>
                  <a:cubicBezTo>
                    <a:pt x="1218851" y="64066"/>
                    <a:pt x="1217555" y="59545"/>
                    <a:pt x="1214963" y="56334"/>
                  </a:cubicBezTo>
                  <a:cubicBezTo>
                    <a:pt x="1212371" y="53123"/>
                    <a:pt x="1208748" y="51518"/>
                    <a:pt x="1204094" y="51518"/>
                  </a:cubicBezTo>
                  <a:close/>
                  <a:moveTo>
                    <a:pt x="1070744" y="51518"/>
                  </a:moveTo>
                  <a:cubicBezTo>
                    <a:pt x="1066149" y="51518"/>
                    <a:pt x="1062585" y="53212"/>
                    <a:pt x="1060052" y="56599"/>
                  </a:cubicBezTo>
                  <a:cubicBezTo>
                    <a:pt x="1057519" y="59987"/>
                    <a:pt x="1056252" y="64803"/>
                    <a:pt x="1056252" y="71047"/>
                  </a:cubicBezTo>
                  <a:lnTo>
                    <a:pt x="1056252" y="80502"/>
                  </a:lnTo>
                  <a:lnTo>
                    <a:pt x="1085501" y="80502"/>
                  </a:lnTo>
                  <a:lnTo>
                    <a:pt x="1085501" y="69898"/>
                  </a:lnTo>
                  <a:cubicBezTo>
                    <a:pt x="1085501" y="64066"/>
                    <a:pt x="1084205" y="59545"/>
                    <a:pt x="1081613" y="56334"/>
                  </a:cubicBezTo>
                  <a:cubicBezTo>
                    <a:pt x="1079021" y="53123"/>
                    <a:pt x="1075398" y="51518"/>
                    <a:pt x="1070744" y="51518"/>
                  </a:cubicBezTo>
                  <a:close/>
                  <a:moveTo>
                    <a:pt x="555422" y="51518"/>
                  </a:moveTo>
                  <a:cubicBezTo>
                    <a:pt x="551122" y="51518"/>
                    <a:pt x="547793" y="52785"/>
                    <a:pt x="545437" y="55318"/>
                  </a:cubicBezTo>
                  <a:cubicBezTo>
                    <a:pt x="543080" y="57851"/>
                    <a:pt x="541902" y="61386"/>
                    <a:pt x="541902" y="65922"/>
                  </a:cubicBezTo>
                  <a:lnTo>
                    <a:pt x="541902" y="107896"/>
                  </a:lnTo>
                  <a:cubicBezTo>
                    <a:pt x="541902" y="112550"/>
                    <a:pt x="543080" y="116144"/>
                    <a:pt x="545437" y="118677"/>
                  </a:cubicBezTo>
                  <a:cubicBezTo>
                    <a:pt x="547793" y="121210"/>
                    <a:pt x="551122" y="122477"/>
                    <a:pt x="555422" y="122477"/>
                  </a:cubicBezTo>
                  <a:cubicBezTo>
                    <a:pt x="559781" y="122477"/>
                    <a:pt x="563154" y="121210"/>
                    <a:pt x="565540" y="118677"/>
                  </a:cubicBezTo>
                  <a:cubicBezTo>
                    <a:pt x="567926" y="116144"/>
                    <a:pt x="569119" y="112550"/>
                    <a:pt x="569119" y="107896"/>
                  </a:cubicBezTo>
                  <a:lnTo>
                    <a:pt x="569119" y="65922"/>
                  </a:lnTo>
                  <a:cubicBezTo>
                    <a:pt x="569119" y="61386"/>
                    <a:pt x="567911" y="57851"/>
                    <a:pt x="565496" y="55318"/>
                  </a:cubicBezTo>
                  <a:cubicBezTo>
                    <a:pt x="563081" y="52785"/>
                    <a:pt x="559723" y="51518"/>
                    <a:pt x="555422" y="51518"/>
                  </a:cubicBezTo>
                  <a:close/>
                  <a:moveTo>
                    <a:pt x="375419" y="51518"/>
                  </a:moveTo>
                  <a:cubicBezTo>
                    <a:pt x="370824" y="51518"/>
                    <a:pt x="367260" y="53212"/>
                    <a:pt x="364727" y="56599"/>
                  </a:cubicBezTo>
                  <a:cubicBezTo>
                    <a:pt x="362194" y="59987"/>
                    <a:pt x="360927" y="64803"/>
                    <a:pt x="360927" y="71047"/>
                  </a:cubicBezTo>
                  <a:lnTo>
                    <a:pt x="360927" y="80502"/>
                  </a:lnTo>
                  <a:lnTo>
                    <a:pt x="390176" y="80502"/>
                  </a:lnTo>
                  <a:lnTo>
                    <a:pt x="390176" y="69898"/>
                  </a:lnTo>
                  <a:cubicBezTo>
                    <a:pt x="390176" y="64066"/>
                    <a:pt x="388880" y="59545"/>
                    <a:pt x="386288" y="56334"/>
                  </a:cubicBezTo>
                  <a:cubicBezTo>
                    <a:pt x="383696" y="53123"/>
                    <a:pt x="380073" y="51518"/>
                    <a:pt x="375419" y="51518"/>
                  </a:cubicBezTo>
                  <a:close/>
                  <a:moveTo>
                    <a:pt x="175394" y="51518"/>
                  </a:moveTo>
                  <a:cubicBezTo>
                    <a:pt x="170799" y="51518"/>
                    <a:pt x="167235" y="53212"/>
                    <a:pt x="164702" y="56599"/>
                  </a:cubicBezTo>
                  <a:cubicBezTo>
                    <a:pt x="162169" y="59987"/>
                    <a:pt x="160902" y="64803"/>
                    <a:pt x="160902" y="71047"/>
                  </a:cubicBezTo>
                  <a:lnTo>
                    <a:pt x="160902" y="80502"/>
                  </a:lnTo>
                  <a:lnTo>
                    <a:pt x="190151" y="80502"/>
                  </a:lnTo>
                  <a:lnTo>
                    <a:pt x="190151" y="69898"/>
                  </a:lnTo>
                  <a:cubicBezTo>
                    <a:pt x="190151" y="64066"/>
                    <a:pt x="188855" y="59545"/>
                    <a:pt x="186263" y="56334"/>
                  </a:cubicBezTo>
                  <a:cubicBezTo>
                    <a:pt x="183671" y="53123"/>
                    <a:pt x="180048" y="51518"/>
                    <a:pt x="175394" y="51518"/>
                  </a:cubicBezTo>
                  <a:close/>
                  <a:moveTo>
                    <a:pt x="939515" y="50634"/>
                  </a:moveTo>
                  <a:cubicBezTo>
                    <a:pt x="936393" y="50634"/>
                    <a:pt x="933712" y="51341"/>
                    <a:pt x="931474" y="52755"/>
                  </a:cubicBezTo>
                  <a:cubicBezTo>
                    <a:pt x="929235" y="54169"/>
                    <a:pt x="927541" y="56246"/>
                    <a:pt x="926392" y="58985"/>
                  </a:cubicBezTo>
                  <a:cubicBezTo>
                    <a:pt x="925244" y="61725"/>
                    <a:pt x="924669" y="65009"/>
                    <a:pt x="924669" y="68838"/>
                  </a:cubicBezTo>
                  <a:lnTo>
                    <a:pt x="924669" y="104715"/>
                  </a:lnTo>
                  <a:cubicBezTo>
                    <a:pt x="924669" y="108662"/>
                    <a:pt x="925244" y="112020"/>
                    <a:pt x="926392" y="114789"/>
                  </a:cubicBezTo>
                  <a:cubicBezTo>
                    <a:pt x="927541" y="117558"/>
                    <a:pt x="929235" y="119678"/>
                    <a:pt x="931474" y="121151"/>
                  </a:cubicBezTo>
                  <a:cubicBezTo>
                    <a:pt x="933712" y="122624"/>
                    <a:pt x="936393" y="123360"/>
                    <a:pt x="939515" y="123360"/>
                  </a:cubicBezTo>
                  <a:cubicBezTo>
                    <a:pt x="944346" y="123360"/>
                    <a:pt x="948101" y="121696"/>
                    <a:pt x="950782" y="118368"/>
                  </a:cubicBezTo>
                  <a:cubicBezTo>
                    <a:pt x="953462" y="115039"/>
                    <a:pt x="954802" y="110370"/>
                    <a:pt x="954802" y="104361"/>
                  </a:cubicBezTo>
                  <a:lnTo>
                    <a:pt x="954802" y="69191"/>
                  </a:lnTo>
                  <a:cubicBezTo>
                    <a:pt x="954802" y="63300"/>
                    <a:pt x="953462" y="58735"/>
                    <a:pt x="950782" y="55495"/>
                  </a:cubicBezTo>
                  <a:cubicBezTo>
                    <a:pt x="948101" y="52255"/>
                    <a:pt x="944346" y="50634"/>
                    <a:pt x="939515" y="50634"/>
                  </a:cubicBezTo>
                  <a:close/>
                  <a:moveTo>
                    <a:pt x="2142525" y="41268"/>
                  </a:moveTo>
                  <a:lnTo>
                    <a:pt x="2155250" y="41268"/>
                  </a:lnTo>
                  <a:lnTo>
                    <a:pt x="2155250" y="132992"/>
                  </a:lnTo>
                  <a:lnTo>
                    <a:pt x="2142525" y="132992"/>
                  </a:lnTo>
                  <a:close/>
                  <a:moveTo>
                    <a:pt x="1997795" y="41268"/>
                  </a:moveTo>
                  <a:lnTo>
                    <a:pt x="2010431" y="41268"/>
                  </a:lnTo>
                  <a:lnTo>
                    <a:pt x="2010431" y="108515"/>
                  </a:lnTo>
                  <a:cubicBezTo>
                    <a:pt x="2010431" y="112933"/>
                    <a:pt x="2011698" y="116365"/>
                    <a:pt x="2014231" y="118809"/>
                  </a:cubicBezTo>
                  <a:cubicBezTo>
                    <a:pt x="2016764" y="121254"/>
                    <a:pt x="2020358" y="122477"/>
                    <a:pt x="2025011" y="122477"/>
                  </a:cubicBezTo>
                  <a:cubicBezTo>
                    <a:pt x="2029842" y="122477"/>
                    <a:pt x="2033450" y="121284"/>
                    <a:pt x="2035836" y="118898"/>
                  </a:cubicBezTo>
                  <a:cubicBezTo>
                    <a:pt x="2038222" y="116512"/>
                    <a:pt x="2039415" y="112933"/>
                    <a:pt x="2039415" y="108161"/>
                  </a:cubicBezTo>
                  <a:lnTo>
                    <a:pt x="2039415" y="41268"/>
                  </a:lnTo>
                  <a:lnTo>
                    <a:pt x="2052052" y="41268"/>
                  </a:lnTo>
                  <a:lnTo>
                    <a:pt x="2052052" y="132992"/>
                  </a:lnTo>
                  <a:lnTo>
                    <a:pt x="2039415" y="132992"/>
                  </a:lnTo>
                  <a:lnTo>
                    <a:pt x="2039415" y="122417"/>
                  </a:lnTo>
                  <a:lnTo>
                    <a:pt x="2037328" y="126343"/>
                  </a:lnTo>
                  <a:cubicBezTo>
                    <a:pt x="2036024" y="128125"/>
                    <a:pt x="2034526" y="129605"/>
                    <a:pt x="2032832" y="130783"/>
                  </a:cubicBezTo>
                  <a:cubicBezTo>
                    <a:pt x="2029444" y="133140"/>
                    <a:pt x="2025247" y="134318"/>
                    <a:pt x="2020240" y="134318"/>
                  </a:cubicBezTo>
                  <a:cubicBezTo>
                    <a:pt x="2013111" y="134318"/>
                    <a:pt x="2007589" y="132064"/>
                    <a:pt x="2003671" y="127558"/>
                  </a:cubicBezTo>
                  <a:cubicBezTo>
                    <a:pt x="1999753" y="123051"/>
                    <a:pt x="1997795" y="116703"/>
                    <a:pt x="1997795" y="108515"/>
                  </a:cubicBezTo>
                  <a:close/>
                  <a:moveTo>
                    <a:pt x="1913925" y="41268"/>
                  </a:moveTo>
                  <a:lnTo>
                    <a:pt x="1926650" y="41268"/>
                  </a:lnTo>
                  <a:lnTo>
                    <a:pt x="1926650" y="132992"/>
                  </a:lnTo>
                  <a:lnTo>
                    <a:pt x="1913925" y="132992"/>
                  </a:lnTo>
                  <a:close/>
                  <a:moveTo>
                    <a:pt x="1685325" y="41268"/>
                  </a:moveTo>
                  <a:lnTo>
                    <a:pt x="1698050" y="41268"/>
                  </a:lnTo>
                  <a:lnTo>
                    <a:pt x="1698050" y="132992"/>
                  </a:lnTo>
                  <a:lnTo>
                    <a:pt x="1685325" y="132992"/>
                  </a:lnTo>
                  <a:close/>
                  <a:moveTo>
                    <a:pt x="2348861" y="39677"/>
                  </a:moveTo>
                  <a:cubicBezTo>
                    <a:pt x="2354576" y="39677"/>
                    <a:pt x="2359465" y="40708"/>
                    <a:pt x="2363530" y="42770"/>
                  </a:cubicBezTo>
                  <a:cubicBezTo>
                    <a:pt x="2367595" y="44832"/>
                    <a:pt x="2370688" y="47807"/>
                    <a:pt x="2372809" y="51695"/>
                  </a:cubicBezTo>
                  <a:cubicBezTo>
                    <a:pt x="2374930" y="55583"/>
                    <a:pt x="2375990" y="60296"/>
                    <a:pt x="2375990" y="65834"/>
                  </a:cubicBezTo>
                  <a:lnTo>
                    <a:pt x="2375990" y="132992"/>
                  </a:lnTo>
                  <a:lnTo>
                    <a:pt x="2364149" y="132992"/>
                  </a:lnTo>
                  <a:lnTo>
                    <a:pt x="2364149" y="122686"/>
                  </a:lnTo>
                  <a:lnTo>
                    <a:pt x="2363486" y="125569"/>
                  </a:lnTo>
                  <a:cubicBezTo>
                    <a:pt x="2361866" y="128515"/>
                    <a:pt x="2359465" y="130709"/>
                    <a:pt x="2356284" y="132153"/>
                  </a:cubicBezTo>
                  <a:cubicBezTo>
                    <a:pt x="2353103" y="133596"/>
                    <a:pt x="2349127" y="134318"/>
                    <a:pt x="2344355" y="134318"/>
                  </a:cubicBezTo>
                  <a:cubicBezTo>
                    <a:pt x="2336343" y="134318"/>
                    <a:pt x="2330334" y="132182"/>
                    <a:pt x="2326328" y="127911"/>
                  </a:cubicBezTo>
                  <a:cubicBezTo>
                    <a:pt x="2322322" y="123640"/>
                    <a:pt x="2320319" y="117204"/>
                    <a:pt x="2320319" y="108603"/>
                  </a:cubicBezTo>
                  <a:cubicBezTo>
                    <a:pt x="2320319" y="98294"/>
                    <a:pt x="2322661" y="90591"/>
                    <a:pt x="2327344" y="85495"/>
                  </a:cubicBezTo>
                  <a:cubicBezTo>
                    <a:pt x="2332028" y="80399"/>
                    <a:pt x="2339112" y="77851"/>
                    <a:pt x="2348596" y="77851"/>
                  </a:cubicBezTo>
                  <a:lnTo>
                    <a:pt x="2364149" y="77851"/>
                  </a:lnTo>
                  <a:lnTo>
                    <a:pt x="2364149" y="65834"/>
                  </a:lnTo>
                  <a:cubicBezTo>
                    <a:pt x="2364149" y="60885"/>
                    <a:pt x="2362779" y="57056"/>
                    <a:pt x="2360040" y="54346"/>
                  </a:cubicBezTo>
                  <a:cubicBezTo>
                    <a:pt x="2357300" y="51636"/>
                    <a:pt x="2353427" y="50281"/>
                    <a:pt x="2348420" y="50281"/>
                  </a:cubicBezTo>
                  <a:cubicBezTo>
                    <a:pt x="2344001" y="50281"/>
                    <a:pt x="2340570" y="51636"/>
                    <a:pt x="2338125" y="54346"/>
                  </a:cubicBezTo>
                  <a:cubicBezTo>
                    <a:pt x="2335680" y="57056"/>
                    <a:pt x="2334458" y="60885"/>
                    <a:pt x="2334458" y="65834"/>
                  </a:cubicBezTo>
                  <a:lnTo>
                    <a:pt x="2322175" y="65834"/>
                  </a:lnTo>
                  <a:cubicBezTo>
                    <a:pt x="2322175" y="57527"/>
                    <a:pt x="2324502" y="51091"/>
                    <a:pt x="2329156" y="46525"/>
                  </a:cubicBezTo>
                  <a:cubicBezTo>
                    <a:pt x="2333810" y="41960"/>
                    <a:pt x="2340378" y="39677"/>
                    <a:pt x="2348861" y="39677"/>
                  </a:cubicBezTo>
                  <a:close/>
                  <a:moveTo>
                    <a:pt x="2278140" y="39677"/>
                  </a:moveTo>
                  <a:cubicBezTo>
                    <a:pt x="2285975" y="39677"/>
                    <a:pt x="2291822" y="42048"/>
                    <a:pt x="2295681" y="46791"/>
                  </a:cubicBezTo>
                  <a:cubicBezTo>
                    <a:pt x="2299540" y="51533"/>
                    <a:pt x="2301469" y="58676"/>
                    <a:pt x="2301469" y="68219"/>
                  </a:cubicBezTo>
                  <a:lnTo>
                    <a:pt x="2301469" y="132992"/>
                  </a:lnTo>
                  <a:lnTo>
                    <a:pt x="2288744" y="132992"/>
                  </a:lnTo>
                  <a:lnTo>
                    <a:pt x="2288744" y="68219"/>
                  </a:lnTo>
                  <a:cubicBezTo>
                    <a:pt x="2288744" y="62623"/>
                    <a:pt x="2287478" y="58440"/>
                    <a:pt x="2284944" y="55671"/>
                  </a:cubicBezTo>
                  <a:cubicBezTo>
                    <a:pt x="2282411" y="52903"/>
                    <a:pt x="2278582" y="51518"/>
                    <a:pt x="2273457" y="51518"/>
                  </a:cubicBezTo>
                  <a:cubicBezTo>
                    <a:pt x="2268331" y="51518"/>
                    <a:pt x="2264502" y="53050"/>
                    <a:pt x="2261969" y="56113"/>
                  </a:cubicBezTo>
                  <a:cubicBezTo>
                    <a:pt x="2259436" y="59177"/>
                    <a:pt x="2258169" y="63801"/>
                    <a:pt x="2258169" y="69987"/>
                  </a:cubicBezTo>
                  <a:lnTo>
                    <a:pt x="2258169" y="132992"/>
                  </a:lnTo>
                  <a:lnTo>
                    <a:pt x="2245444" y="132992"/>
                  </a:lnTo>
                  <a:lnTo>
                    <a:pt x="2245444" y="41268"/>
                  </a:lnTo>
                  <a:lnTo>
                    <a:pt x="2258169" y="41268"/>
                  </a:lnTo>
                  <a:lnTo>
                    <a:pt x="2258169" y="53031"/>
                  </a:lnTo>
                  <a:lnTo>
                    <a:pt x="2260069" y="49243"/>
                  </a:lnTo>
                  <a:cubicBezTo>
                    <a:pt x="2261513" y="47107"/>
                    <a:pt x="2263147" y="45332"/>
                    <a:pt x="2264973" y="43919"/>
                  </a:cubicBezTo>
                  <a:cubicBezTo>
                    <a:pt x="2268626" y="41091"/>
                    <a:pt x="2273015" y="39677"/>
                    <a:pt x="2278140" y="39677"/>
                  </a:cubicBezTo>
                  <a:close/>
                  <a:moveTo>
                    <a:pt x="2203335" y="39677"/>
                  </a:moveTo>
                  <a:cubicBezTo>
                    <a:pt x="2208873" y="39677"/>
                    <a:pt x="2213616" y="40708"/>
                    <a:pt x="2217563" y="42770"/>
                  </a:cubicBezTo>
                  <a:cubicBezTo>
                    <a:pt x="2221509" y="44832"/>
                    <a:pt x="2224514" y="47821"/>
                    <a:pt x="2226576" y="51739"/>
                  </a:cubicBezTo>
                  <a:cubicBezTo>
                    <a:pt x="2228638" y="55657"/>
                    <a:pt x="2229669" y="60384"/>
                    <a:pt x="2229669" y="65922"/>
                  </a:cubicBezTo>
                  <a:lnTo>
                    <a:pt x="2229669" y="107896"/>
                  </a:lnTo>
                  <a:cubicBezTo>
                    <a:pt x="2229669" y="113434"/>
                    <a:pt x="2228638" y="118191"/>
                    <a:pt x="2226576" y="122167"/>
                  </a:cubicBezTo>
                  <a:cubicBezTo>
                    <a:pt x="2224514" y="126144"/>
                    <a:pt x="2221509" y="129163"/>
                    <a:pt x="2217563" y="131225"/>
                  </a:cubicBezTo>
                  <a:cubicBezTo>
                    <a:pt x="2213616" y="133287"/>
                    <a:pt x="2208873" y="134318"/>
                    <a:pt x="2203335" y="134318"/>
                  </a:cubicBezTo>
                  <a:cubicBezTo>
                    <a:pt x="2197798" y="134318"/>
                    <a:pt x="2193055" y="133272"/>
                    <a:pt x="2189108" y="131181"/>
                  </a:cubicBezTo>
                  <a:cubicBezTo>
                    <a:pt x="2185161" y="129089"/>
                    <a:pt x="2182157" y="126041"/>
                    <a:pt x="2180095" y="122035"/>
                  </a:cubicBezTo>
                  <a:cubicBezTo>
                    <a:pt x="2178033" y="118029"/>
                    <a:pt x="2177002" y="113228"/>
                    <a:pt x="2177002" y="107631"/>
                  </a:cubicBezTo>
                  <a:lnTo>
                    <a:pt x="2177002" y="65922"/>
                  </a:lnTo>
                  <a:cubicBezTo>
                    <a:pt x="2177002" y="60384"/>
                    <a:pt x="2178033" y="55657"/>
                    <a:pt x="2180095" y="51739"/>
                  </a:cubicBezTo>
                  <a:cubicBezTo>
                    <a:pt x="2182157" y="47821"/>
                    <a:pt x="2185161" y="44832"/>
                    <a:pt x="2189108" y="42770"/>
                  </a:cubicBezTo>
                  <a:cubicBezTo>
                    <a:pt x="2193055" y="40708"/>
                    <a:pt x="2197798" y="39677"/>
                    <a:pt x="2203335" y="39677"/>
                  </a:cubicBezTo>
                  <a:close/>
                  <a:moveTo>
                    <a:pt x="2099974" y="39677"/>
                  </a:moveTo>
                  <a:cubicBezTo>
                    <a:pt x="2105865" y="39677"/>
                    <a:pt x="2110902" y="40811"/>
                    <a:pt x="2115085" y="43079"/>
                  </a:cubicBezTo>
                  <a:cubicBezTo>
                    <a:pt x="2119268" y="45347"/>
                    <a:pt x="2122449" y="48646"/>
                    <a:pt x="2124629" y="52976"/>
                  </a:cubicBezTo>
                  <a:cubicBezTo>
                    <a:pt x="2126808" y="57306"/>
                    <a:pt x="2127898" y="62535"/>
                    <a:pt x="2127898" y="68661"/>
                  </a:cubicBezTo>
                  <a:lnTo>
                    <a:pt x="2127898" y="69368"/>
                  </a:lnTo>
                  <a:lnTo>
                    <a:pt x="2115792" y="69368"/>
                  </a:lnTo>
                  <a:lnTo>
                    <a:pt x="2115792" y="68661"/>
                  </a:lnTo>
                  <a:cubicBezTo>
                    <a:pt x="2115792" y="63241"/>
                    <a:pt x="2114437" y="59029"/>
                    <a:pt x="2111727" y="56025"/>
                  </a:cubicBezTo>
                  <a:cubicBezTo>
                    <a:pt x="2109017" y="53020"/>
                    <a:pt x="2105188" y="51518"/>
                    <a:pt x="2100239" y="51518"/>
                  </a:cubicBezTo>
                  <a:cubicBezTo>
                    <a:pt x="2095409" y="51518"/>
                    <a:pt x="2091653" y="52991"/>
                    <a:pt x="2088973" y="55936"/>
                  </a:cubicBezTo>
                  <a:cubicBezTo>
                    <a:pt x="2086292" y="58882"/>
                    <a:pt x="2084952" y="63065"/>
                    <a:pt x="2084952" y="68485"/>
                  </a:cubicBezTo>
                  <a:lnTo>
                    <a:pt x="2084952" y="106836"/>
                  </a:lnTo>
                  <a:cubicBezTo>
                    <a:pt x="2084952" y="111843"/>
                    <a:pt x="2086277" y="115702"/>
                    <a:pt x="2088928" y="118412"/>
                  </a:cubicBezTo>
                  <a:cubicBezTo>
                    <a:pt x="2091579" y="121122"/>
                    <a:pt x="2095350" y="122477"/>
                    <a:pt x="2100239" y="122477"/>
                  </a:cubicBezTo>
                  <a:cubicBezTo>
                    <a:pt x="2105188" y="122477"/>
                    <a:pt x="2109017" y="121077"/>
                    <a:pt x="2111727" y="118279"/>
                  </a:cubicBezTo>
                  <a:cubicBezTo>
                    <a:pt x="2114437" y="115481"/>
                    <a:pt x="2115792" y="111549"/>
                    <a:pt x="2115792" y="106482"/>
                  </a:cubicBezTo>
                  <a:lnTo>
                    <a:pt x="2115792" y="105775"/>
                  </a:lnTo>
                  <a:lnTo>
                    <a:pt x="2128075" y="105775"/>
                  </a:lnTo>
                  <a:lnTo>
                    <a:pt x="2128075" y="106482"/>
                  </a:lnTo>
                  <a:cubicBezTo>
                    <a:pt x="2128075" y="112373"/>
                    <a:pt x="2126970" y="117396"/>
                    <a:pt x="2124761" y="121549"/>
                  </a:cubicBezTo>
                  <a:cubicBezTo>
                    <a:pt x="2122552" y="125702"/>
                    <a:pt x="2119341" y="128868"/>
                    <a:pt x="2115129" y="131048"/>
                  </a:cubicBezTo>
                  <a:cubicBezTo>
                    <a:pt x="2110917" y="133228"/>
                    <a:pt x="2105865" y="134318"/>
                    <a:pt x="2099974" y="134318"/>
                  </a:cubicBezTo>
                  <a:cubicBezTo>
                    <a:pt x="2094083" y="134318"/>
                    <a:pt x="2089076" y="133243"/>
                    <a:pt x="2084952" y="131092"/>
                  </a:cubicBezTo>
                  <a:cubicBezTo>
                    <a:pt x="2080828" y="128942"/>
                    <a:pt x="2077676" y="125820"/>
                    <a:pt x="2075497" y="121725"/>
                  </a:cubicBezTo>
                  <a:cubicBezTo>
                    <a:pt x="2073317" y="117631"/>
                    <a:pt x="2072227" y="112668"/>
                    <a:pt x="2072227" y="106836"/>
                  </a:cubicBezTo>
                  <a:lnTo>
                    <a:pt x="2072227" y="68485"/>
                  </a:lnTo>
                  <a:cubicBezTo>
                    <a:pt x="2072227" y="62417"/>
                    <a:pt x="2073317" y="57233"/>
                    <a:pt x="2075497" y="52932"/>
                  </a:cubicBezTo>
                  <a:cubicBezTo>
                    <a:pt x="2077676" y="48631"/>
                    <a:pt x="2080843" y="45347"/>
                    <a:pt x="2084996" y="43079"/>
                  </a:cubicBezTo>
                  <a:cubicBezTo>
                    <a:pt x="2089149" y="40811"/>
                    <a:pt x="2094142" y="39677"/>
                    <a:pt x="2099974" y="39677"/>
                  </a:cubicBezTo>
                  <a:close/>
                  <a:moveTo>
                    <a:pt x="1820391" y="39677"/>
                  </a:moveTo>
                  <a:cubicBezTo>
                    <a:pt x="1826165" y="39677"/>
                    <a:pt x="1830966" y="40620"/>
                    <a:pt x="1834795" y="42505"/>
                  </a:cubicBezTo>
                  <a:cubicBezTo>
                    <a:pt x="1838624" y="44390"/>
                    <a:pt x="1841496" y="47232"/>
                    <a:pt x="1843411" y="51032"/>
                  </a:cubicBezTo>
                  <a:cubicBezTo>
                    <a:pt x="1845326" y="54832"/>
                    <a:pt x="1846283" y="59589"/>
                    <a:pt x="1846283" y="65303"/>
                  </a:cubicBezTo>
                  <a:lnTo>
                    <a:pt x="1834530" y="65303"/>
                  </a:lnTo>
                  <a:cubicBezTo>
                    <a:pt x="1834530" y="60355"/>
                    <a:pt x="1833352" y="56658"/>
                    <a:pt x="1830995" y="54213"/>
                  </a:cubicBezTo>
                  <a:cubicBezTo>
                    <a:pt x="1828639" y="51769"/>
                    <a:pt x="1825104" y="50546"/>
                    <a:pt x="1820391" y="50546"/>
                  </a:cubicBezTo>
                  <a:cubicBezTo>
                    <a:pt x="1815679" y="50546"/>
                    <a:pt x="1812144" y="51813"/>
                    <a:pt x="1809787" y="54346"/>
                  </a:cubicBezTo>
                  <a:cubicBezTo>
                    <a:pt x="1807431" y="56879"/>
                    <a:pt x="1806253" y="60679"/>
                    <a:pt x="1806253" y="65745"/>
                  </a:cubicBezTo>
                  <a:cubicBezTo>
                    <a:pt x="1806253" y="68867"/>
                    <a:pt x="1806974" y="71415"/>
                    <a:pt x="1808418" y="73389"/>
                  </a:cubicBezTo>
                  <a:cubicBezTo>
                    <a:pt x="1809861" y="75362"/>
                    <a:pt x="1811732" y="76909"/>
                    <a:pt x="1814029" y="78028"/>
                  </a:cubicBezTo>
                  <a:cubicBezTo>
                    <a:pt x="1816327" y="79147"/>
                    <a:pt x="1819243" y="80208"/>
                    <a:pt x="1822777" y="81209"/>
                  </a:cubicBezTo>
                  <a:cubicBezTo>
                    <a:pt x="1822954" y="81268"/>
                    <a:pt x="1823146" y="81312"/>
                    <a:pt x="1823352" y="81342"/>
                  </a:cubicBezTo>
                  <a:cubicBezTo>
                    <a:pt x="1823558" y="81371"/>
                    <a:pt x="1823749" y="81416"/>
                    <a:pt x="1823926" y="81474"/>
                  </a:cubicBezTo>
                  <a:cubicBezTo>
                    <a:pt x="1824044" y="81533"/>
                    <a:pt x="1824176" y="81578"/>
                    <a:pt x="1824324" y="81607"/>
                  </a:cubicBezTo>
                  <a:cubicBezTo>
                    <a:pt x="1824471" y="81636"/>
                    <a:pt x="1824604" y="81651"/>
                    <a:pt x="1824721" y="81651"/>
                  </a:cubicBezTo>
                  <a:cubicBezTo>
                    <a:pt x="1829847" y="83065"/>
                    <a:pt x="1834029" y="84553"/>
                    <a:pt x="1837269" y="86114"/>
                  </a:cubicBezTo>
                  <a:cubicBezTo>
                    <a:pt x="1840510" y="87675"/>
                    <a:pt x="1843249" y="90164"/>
                    <a:pt x="1845488" y="93581"/>
                  </a:cubicBezTo>
                  <a:cubicBezTo>
                    <a:pt x="1847726" y="96998"/>
                    <a:pt x="1848846" y="101652"/>
                    <a:pt x="1848846" y="107543"/>
                  </a:cubicBezTo>
                  <a:cubicBezTo>
                    <a:pt x="1848846" y="113552"/>
                    <a:pt x="1847829" y="118530"/>
                    <a:pt x="1845797" y="122477"/>
                  </a:cubicBezTo>
                  <a:cubicBezTo>
                    <a:pt x="1843764" y="126424"/>
                    <a:pt x="1840686" y="129384"/>
                    <a:pt x="1836563" y="131357"/>
                  </a:cubicBezTo>
                  <a:cubicBezTo>
                    <a:pt x="1832439" y="133331"/>
                    <a:pt x="1827284" y="134318"/>
                    <a:pt x="1821098" y="134318"/>
                  </a:cubicBezTo>
                  <a:cubicBezTo>
                    <a:pt x="1814913" y="134318"/>
                    <a:pt x="1809773" y="133302"/>
                    <a:pt x="1805678" y="131269"/>
                  </a:cubicBezTo>
                  <a:cubicBezTo>
                    <a:pt x="1801584" y="129237"/>
                    <a:pt x="1798506" y="126188"/>
                    <a:pt x="1796444" y="122123"/>
                  </a:cubicBezTo>
                  <a:cubicBezTo>
                    <a:pt x="1794382" y="118058"/>
                    <a:pt x="1793351" y="112962"/>
                    <a:pt x="1793351" y="106836"/>
                  </a:cubicBezTo>
                  <a:lnTo>
                    <a:pt x="1805104" y="106836"/>
                  </a:lnTo>
                  <a:cubicBezTo>
                    <a:pt x="1805104" y="112373"/>
                    <a:pt x="1806430" y="116527"/>
                    <a:pt x="1809081" y="119295"/>
                  </a:cubicBezTo>
                  <a:cubicBezTo>
                    <a:pt x="1811732" y="122064"/>
                    <a:pt x="1815737" y="123449"/>
                    <a:pt x="1821098" y="123449"/>
                  </a:cubicBezTo>
                  <a:cubicBezTo>
                    <a:pt x="1826459" y="123449"/>
                    <a:pt x="1830465" y="122123"/>
                    <a:pt x="1833116" y="119472"/>
                  </a:cubicBezTo>
                  <a:cubicBezTo>
                    <a:pt x="1835767" y="116821"/>
                    <a:pt x="1837093" y="112845"/>
                    <a:pt x="1837093" y="107543"/>
                  </a:cubicBezTo>
                  <a:cubicBezTo>
                    <a:pt x="1837093" y="104892"/>
                    <a:pt x="1836533" y="102682"/>
                    <a:pt x="1835414" y="100915"/>
                  </a:cubicBezTo>
                  <a:cubicBezTo>
                    <a:pt x="1834294" y="99148"/>
                    <a:pt x="1832792" y="97719"/>
                    <a:pt x="1830907" y="96629"/>
                  </a:cubicBezTo>
                  <a:cubicBezTo>
                    <a:pt x="1829022" y="95539"/>
                    <a:pt x="1826665" y="94523"/>
                    <a:pt x="1823838" y="93581"/>
                  </a:cubicBezTo>
                  <a:cubicBezTo>
                    <a:pt x="1823425" y="93463"/>
                    <a:pt x="1822998" y="93330"/>
                    <a:pt x="1822556" y="93183"/>
                  </a:cubicBezTo>
                  <a:cubicBezTo>
                    <a:pt x="1822115" y="93036"/>
                    <a:pt x="1821658" y="92903"/>
                    <a:pt x="1821187" y="92785"/>
                  </a:cubicBezTo>
                  <a:cubicBezTo>
                    <a:pt x="1820892" y="92668"/>
                    <a:pt x="1820583" y="92564"/>
                    <a:pt x="1820259" y="92476"/>
                  </a:cubicBezTo>
                  <a:cubicBezTo>
                    <a:pt x="1819935" y="92388"/>
                    <a:pt x="1819626" y="92314"/>
                    <a:pt x="1819331" y="92255"/>
                  </a:cubicBezTo>
                  <a:cubicBezTo>
                    <a:pt x="1814029" y="90665"/>
                    <a:pt x="1809728" y="89074"/>
                    <a:pt x="1806430" y="87483"/>
                  </a:cubicBezTo>
                  <a:cubicBezTo>
                    <a:pt x="1803130" y="85893"/>
                    <a:pt x="1800317" y="83389"/>
                    <a:pt x="1797990" y="79972"/>
                  </a:cubicBezTo>
                  <a:cubicBezTo>
                    <a:pt x="1795663" y="76555"/>
                    <a:pt x="1794500" y="71931"/>
                    <a:pt x="1794500" y="66099"/>
                  </a:cubicBezTo>
                  <a:cubicBezTo>
                    <a:pt x="1794500" y="60208"/>
                    <a:pt x="1795457" y="55303"/>
                    <a:pt x="1797372" y="51386"/>
                  </a:cubicBezTo>
                  <a:cubicBezTo>
                    <a:pt x="1799286" y="47468"/>
                    <a:pt x="1802158" y="44537"/>
                    <a:pt x="1805988" y="42593"/>
                  </a:cubicBezTo>
                  <a:cubicBezTo>
                    <a:pt x="1809817" y="40649"/>
                    <a:pt x="1814618" y="39677"/>
                    <a:pt x="1820391" y="39677"/>
                  </a:cubicBezTo>
                  <a:close/>
                  <a:moveTo>
                    <a:pt x="1754265" y="39677"/>
                  </a:moveTo>
                  <a:cubicBezTo>
                    <a:pt x="1762100" y="39677"/>
                    <a:pt x="1767947" y="42048"/>
                    <a:pt x="1771806" y="46791"/>
                  </a:cubicBezTo>
                  <a:cubicBezTo>
                    <a:pt x="1775665" y="51533"/>
                    <a:pt x="1777594" y="58676"/>
                    <a:pt x="1777594" y="68219"/>
                  </a:cubicBezTo>
                  <a:lnTo>
                    <a:pt x="1777594" y="132992"/>
                  </a:lnTo>
                  <a:lnTo>
                    <a:pt x="1764869" y="132992"/>
                  </a:lnTo>
                  <a:lnTo>
                    <a:pt x="1764869" y="68219"/>
                  </a:lnTo>
                  <a:cubicBezTo>
                    <a:pt x="1764869" y="62623"/>
                    <a:pt x="1763603" y="58440"/>
                    <a:pt x="1761069" y="55671"/>
                  </a:cubicBezTo>
                  <a:cubicBezTo>
                    <a:pt x="1758536" y="52903"/>
                    <a:pt x="1754707" y="51518"/>
                    <a:pt x="1749582" y="51518"/>
                  </a:cubicBezTo>
                  <a:cubicBezTo>
                    <a:pt x="1744457" y="51518"/>
                    <a:pt x="1740627" y="53050"/>
                    <a:pt x="1738094" y="56113"/>
                  </a:cubicBezTo>
                  <a:cubicBezTo>
                    <a:pt x="1735561" y="59177"/>
                    <a:pt x="1734294" y="63801"/>
                    <a:pt x="1734294" y="69987"/>
                  </a:cubicBezTo>
                  <a:lnTo>
                    <a:pt x="1734294" y="132992"/>
                  </a:lnTo>
                  <a:lnTo>
                    <a:pt x="1721570" y="132992"/>
                  </a:lnTo>
                  <a:lnTo>
                    <a:pt x="1721570" y="41268"/>
                  </a:lnTo>
                  <a:lnTo>
                    <a:pt x="1734294" y="41268"/>
                  </a:lnTo>
                  <a:lnTo>
                    <a:pt x="1734294" y="53031"/>
                  </a:lnTo>
                  <a:lnTo>
                    <a:pt x="1736194" y="49243"/>
                  </a:lnTo>
                  <a:cubicBezTo>
                    <a:pt x="1737637" y="47107"/>
                    <a:pt x="1739272" y="45332"/>
                    <a:pt x="1741099" y="43919"/>
                  </a:cubicBezTo>
                  <a:cubicBezTo>
                    <a:pt x="1744751" y="41091"/>
                    <a:pt x="1749140" y="39677"/>
                    <a:pt x="1754265" y="39677"/>
                  </a:cubicBezTo>
                  <a:close/>
                  <a:moveTo>
                    <a:pt x="1612786" y="39677"/>
                  </a:moveTo>
                  <a:cubicBezTo>
                    <a:pt x="1618323" y="39677"/>
                    <a:pt x="1623066" y="40708"/>
                    <a:pt x="1627013" y="42770"/>
                  </a:cubicBezTo>
                  <a:cubicBezTo>
                    <a:pt x="1630960" y="44832"/>
                    <a:pt x="1633964" y="47821"/>
                    <a:pt x="1636026" y="51739"/>
                  </a:cubicBezTo>
                  <a:cubicBezTo>
                    <a:pt x="1638088" y="55657"/>
                    <a:pt x="1639119" y="60384"/>
                    <a:pt x="1639119" y="65922"/>
                  </a:cubicBezTo>
                  <a:lnTo>
                    <a:pt x="1639119" y="107896"/>
                  </a:lnTo>
                  <a:cubicBezTo>
                    <a:pt x="1639119" y="113434"/>
                    <a:pt x="1638088" y="118191"/>
                    <a:pt x="1636026" y="122167"/>
                  </a:cubicBezTo>
                  <a:cubicBezTo>
                    <a:pt x="1633964" y="126144"/>
                    <a:pt x="1630960" y="129163"/>
                    <a:pt x="1627013" y="131225"/>
                  </a:cubicBezTo>
                  <a:cubicBezTo>
                    <a:pt x="1623066" y="133287"/>
                    <a:pt x="1618323" y="134318"/>
                    <a:pt x="1612786" y="134318"/>
                  </a:cubicBezTo>
                  <a:cubicBezTo>
                    <a:pt x="1607248" y="134318"/>
                    <a:pt x="1602505" y="133272"/>
                    <a:pt x="1598558" y="131181"/>
                  </a:cubicBezTo>
                  <a:cubicBezTo>
                    <a:pt x="1594611" y="129089"/>
                    <a:pt x="1591607" y="126041"/>
                    <a:pt x="1589545" y="122035"/>
                  </a:cubicBezTo>
                  <a:cubicBezTo>
                    <a:pt x="1587483" y="118029"/>
                    <a:pt x="1586452" y="113228"/>
                    <a:pt x="1586452" y="107631"/>
                  </a:cubicBezTo>
                  <a:lnTo>
                    <a:pt x="1586452" y="65922"/>
                  </a:lnTo>
                  <a:cubicBezTo>
                    <a:pt x="1586452" y="60384"/>
                    <a:pt x="1587483" y="55657"/>
                    <a:pt x="1589545" y="51739"/>
                  </a:cubicBezTo>
                  <a:cubicBezTo>
                    <a:pt x="1591607" y="47821"/>
                    <a:pt x="1594611" y="44832"/>
                    <a:pt x="1598558" y="42770"/>
                  </a:cubicBezTo>
                  <a:cubicBezTo>
                    <a:pt x="1602505" y="40708"/>
                    <a:pt x="1607248" y="39677"/>
                    <a:pt x="1612786" y="39677"/>
                  </a:cubicBezTo>
                  <a:close/>
                  <a:moveTo>
                    <a:pt x="1539237" y="39677"/>
                  </a:moveTo>
                  <a:cubicBezTo>
                    <a:pt x="1544951" y="39677"/>
                    <a:pt x="1549841" y="40708"/>
                    <a:pt x="1553905" y="42770"/>
                  </a:cubicBezTo>
                  <a:cubicBezTo>
                    <a:pt x="1557970" y="44832"/>
                    <a:pt x="1561063" y="47807"/>
                    <a:pt x="1563184" y="51695"/>
                  </a:cubicBezTo>
                  <a:cubicBezTo>
                    <a:pt x="1565305" y="55583"/>
                    <a:pt x="1566365" y="60296"/>
                    <a:pt x="1566365" y="65834"/>
                  </a:cubicBezTo>
                  <a:lnTo>
                    <a:pt x="1566365" y="132992"/>
                  </a:lnTo>
                  <a:lnTo>
                    <a:pt x="1554524" y="132992"/>
                  </a:lnTo>
                  <a:lnTo>
                    <a:pt x="1554524" y="122686"/>
                  </a:lnTo>
                  <a:lnTo>
                    <a:pt x="1553861" y="125569"/>
                  </a:lnTo>
                  <a:cubicBezTo>
                    <a:pt x="1552241" y="128515"/>
                    <a:pt x="1549841" y="130709"/>
                    <a:pt x="1546659" y="132153"/>
                  </a:cubicBezTo>
                  <a:cubicBezTo>
                    <a:pt x="1543478" y="133596"/>
                    <a:pt x="1539502" y="134318"/>
                    <a:pt x="1534730" y="134318"/>
                  </a:cubicBezTo>
                  <a:cubicBezTo>
                    <a:pt x="1526718" y="134318"/>
                    <a:pt x="1520709" y="132182"/>
                    <a:pt x="1516703" y="127911"/>
                  </a:cubicBezTo>
                  <a:cubicBezTo>
                    <a:pt x="1512697" y="123640"/>
                    <a:pt x="1510694" y="117204"/>
                    <a:pt x="1510694" y="108603"/>
                  </a:cubicBezTo>
                  <a:cubicBezTo>
                    <a:pt x="1510694" y="98294"/>
                    <a:pt x="1513036" y="90591"/>
                    <a:pt x="1517719" y="85495"/>
                  </a:cubicBezTo>
                  <a:cubicBezTo>
                    <a:pt x="1522403" y="80399"/>
                    <a:pt x="1529487" y="77851"/>
                    <a:pt x="1538971" y="77851"/>
                  </a:cubicBezTo>
                  <a:lnTo>
                    <a:pt x="1554524" y="77851"/>
                  </a:lnTo>
                  <a:lnTo>
                    <a:pt x="1554524" y="65834"/>
                  </a:lnTo>
                  <a:cubicBezTo>
                    <a:pt x="1554524" y="60885"/>
                    <a:pt x="1553154" y="57056"/>
                    <a:pt x="1550415" y="54346"/>
                  </a:cubicBezTo>
                  <a:cubicBezTo>
                    <a:pt x="1547676" y="51636"/>
                    <a:pt x="1543802" y="50281"/>
                    <a:pt x="1538795" y="50281"/>
                  </a:cubicBezTo>
                  <a:cubicBezTo>
                    <a:pt x="1534376" y="50281"/>
                    <a:pt x="1530945" y="51636"/>
                    <a:pt x="1528500" y="54346"/>
                  </a:cubicBezTo>
                  <a:cubicBezTo>
                    <a:pt x="1526055" y="57056"/>
                    <a:pt x="1524833" y="60885"/>
                    <a:pt x="1524833" y="65834"/>
                  </a:cubicBezTo>
                  <a:lnTo>
                    <a:pt x="1512550" y="65834"/>
                  </a:lnTo>
                  <a:cubicBezTo>
                    <a:pt x="1512550" y="57527"/>
                    <a:pt x="1514877" y="51091"/>
                    <a:pt x="1519531" y="46525"/>
                  </a:cubicBezTo>
                  <a:cubicBezTo>
                    <a:pt x="1524185" y="41960"/>
                    <a:pt x="1530753" y="39677"/>
                    <a:pt x="1539237" y="39677"/>
                  </a:cubicBezTo>
                  <a:close/>
                  <a:moveTo>
                    <a:pt x="1471324" y="39677"/>
                  </a:moveTo>
                  <a:cubicBezTo>
                    <a:pt x="1477215" y="39677"/>
                    <a:pt x="1482252" y="40811"/>
                    <a:pt x="1486435" y="43079"/>
                  </a:cubicBezTo>
                  <a:cubicBezTo>
                    <a:pt x="1490618" y="45347"/>
                    <a:pt x="1493799" y="48646"/>
                    <a:pt x="1495979" y="52976"/>
                  </a:cubicBezTo>
                  <a:cubicBezTo>
                    <a:pt x="1498158" y="57306"/>
                    <a:pt x="1499248" y="62535"/>
                    <a:pt x="1499248" y="68661"/>
                  </a:cubicBezTo>
                  <a:lnTo>
                    <a:pt x="1499248" y="69368"/>
                  </a:lnTo>
                  <a:lnTo>
                    <a:pt x="1487142" y="69368"/>
                  </a:lnTo>
                  <a:lnTo>
                    <a:pt x="1487142" y="68661"/>
                  </a:lnTo>
                  <a:cubicBezTo>
                    <a:pt x="1487142" y="63241"/>
                    <a:pt x="1485787" y="59029"/>
                    <a:pt x="1483077" y="56025"/>
                  </a:cubicBezTo>
                  <a:cubicBezTo>
                    <a:pt x="1480367" y="53020"/>
                    <a:pt x="1476538" y="51518"/>
                    <a:pt x="1471589" y="51518"/>
                  </a:cubicBezTo>
                  <a:cubicBezTo>
                    <a:pt x="1466759" y="51518"/>
                    <a:pt x="1463003" y="52991"/>
                    <a:pt x="1460323" y="55936"/>
                  </a:cubicBezTo>
                  <a:cubicBezTo>
                    <a:pt x="1457642" y="58882"/>
                    <a:pt x="1456302" y="63065"/>
                    <a:pt x="1456302" y="68485"/>
                  </a:cubicBezTo>
                  <a:lnTo>
                    <a:pt x="1456302" y="106836"/>
                  </a:lnTo>
                  <a:cubicBezTo>
                    <a:pt x="1456302" y="111843"/>
                    <a:pt x="1457628" y="115702"/>
                    <a:pt x="1460279" y="118412"/>
                  </a:cubicBezTo>
                  <a:cubicBezTo>
                    <a:pt x="1462930" y="121122"/>
                    <a:pt x="1466700" y="122477"/>
                    <a:pt x="1471589" y="122477"/>
                  </a:cubicBezTo>
                  <a:cubicBezTo>
                    <a:pt x="1476538" y="122477"/>
                    <a:pt x="1480367" y="121077"/>
                    <a:pt x="1483077" y="118279"/>
                  </a:cubicBezTo>
                  <a:cubicBezTo>
                    <a:pt x="1485787" y="115481"/>
                    <a:pt x="1487142" y="111549"/>
                    <a:pt x="1487142" y="106482"/>
                  </a:cubicBezTo>
                  <a:lnTo>
                    <a:pt x="1487142" y="105775"/>
                  </a:lnTo>
                  <a:lnTo>
                    <a:pt x="1499425" y="105775"/>
                  </a:lnTo>
                  <a:lnTo>
                    <a:pt x="1499425" y="106482"/>
                  </a:lnTo>
                  <a:cubicBezTo>
                    <a:pt x="1499425" y="112373"/>
                    <a:pt x="1498320" y="117396"/>
                    <a:pt x="1496111" y="121549"/>
                  </a:cubicBezTo>
                  <a:cubicBezTo>
                    <a:pt x="1493902" y="125702"/>
                    <a:pt x="1490691" y="128868"/>
                    <a:pt x="1486479" y="131048"/>
                  </a:cubicBezTo>
                  <a:lnTo>
                    <a:pt x="1474682" y="133593"/>
                  </a:lnTo>
                  <a:lnTo>
                    <a:pt x="1474682" y="141556"/>
                  </a:lnTo>
                  <a:lnTo>
                    <a:pt x="1478681" y="142072"/>
                  </a:lnTo>
                  <a:cubicBezTo>
                    <a:pt x="1480816" y="142705"/>
                    <a:pt x="1482635" y="143655"/>
                    <a:pt x="1484138" y="144922"/>
                  </a:cubicBezTo>
                  <a:cubicBezTo>
                    <a:pt x="1487142" y="147455"/>
                    <a:pt x="1488644" y="151019"/>
                    <a:pt x="1488644" y="155614"/>
                  </a:cubicBezTo>
                  <a:cubicBezTo>
                    <a:pt x="1488644" y="160327"/>
                    <a:pt x="1487054" y="163950"/>
                    <a:pt x="1483872" y="166483"/>
                  </a:cubicBezTo>
                  <a:cubicBezTo>
                    <a:pt x="1480691" y="169016"/>
                    <a:pt x="1476155" y="170283"/>
                    <a:pt x="1470264" y="170283"/>
                  </a:cubicBezTo>
                  <a:cubicBezTo>
                    <a:pt x="1464785" y="170283"/>
                    <a:pt x="1459925" y="169753"/>
                    <a:pt x="1455683" y="168692"/>
                  </a:cubicBezTo>
                  <a:lnTo>
                    <a:pt x="1458334" y="159679"/>
                  </a:lnTo>
                  <a:cubicBezTo>
                    <a:pt x="1462164" y="160504"/>
                    <a:pt x="1466022" y="160916"/>
                    <a:pt x="1469911" y="160916"/>
                  </a:cubicBezTo>
                  <a:cubicBezTo>
                    <a:pt x="1472208" y="160916"/>
                    <a:pt x="1473975" y="160386"/>
                    <a:pt x="1475213" y="159326"/>
                  </a:cubicBezTo>
                  <a:cubicBezTo>
                    <a:pt x="1476450" y="158265"/>
                    <a:pt x="1477068" y="156763"/>
                    <a:pt x="1477068" y="154819"/>
                  </a:cubicBezTo>
                  <a:cubicBezTo>
                    <a:pt x="1477068" y="152757"/>
                    <a:pt x="1476111" y="151240"/>
                    <a:pt x="1474196" y="150268"/>
                  </a:cubicBezTo>
                  <a:cubicBezTo>
                    <a:pt x="1472282" y="149296"/>
                    <a:pt x="1469498" y="148810"/>
                    <a:pt x="1465846" y="148810"/>
                  </a:cubicBezTo>
                  <a:lnTo>
                    <a:pt x="1464432" y="148810"/>
                  </a:lnTo>
                  <a:lnTo>
                    <a:pt x="1464432" y="132838"/>
                  </a:lnTo>
                  <a:lnTo>
                    <a:pt x="1456302" y="131092"/>
                  </a:lnTo>
                  <a:cubicBezTo>
                    <a:pt x="1452178" y="128942"/>
                    <a:pt x="1449026" y="125820"/>
                    <a:pt x="1446847" y="121725"/>
                  </a:cubicBezTo>
                  <a:cubicBezTo>
                    <a:pt x="1444667" y="117631"/>
                    <a:pt x="1443577" y="112668"/>
                    <a:pt x="1443577" y="106836"/>
                  </a:cubicBezTo>
                  <a:lnTo>
                    <a:pt x="1443577" y="68485"/>
                  </a:lnTo>
                  <a:cubicBezTo>
                    <a:pt x="1443577" y="62417"/>
                    <a:pt x="1444667" y="57233"/>
                    <a:pt x="1446847" y="52932"/>
                  </a:cubicBezTo>
                  <a:cubicBezTo>
                    <a:pt x="1449026" y="48631"/>
                    <a:pt x="1452193" y="45347"/>
                    <a:pt x="1456346" y="43079"/>
                  </a:cubicBezTo>
                  <a:cubicBezTo>
                    <a:pt x="1460499" y="40811"/>
                    <a:pt x="1465492" y="39677"/>
                    <a:pt x="1471324" y="39677"/>
                  </a:cubicBezTo>
                  <a:close/>
                  <a:moveTo>
                    <a:pt x="1396362" y="39677"/>
                  </a:moveTo>
                  <a:cubicBezTo>
                    <a:pt x="1402076" y="39677"/>
                    <a:pt x="1406966" y="40708"/>
                    <a:pt x="1411030" y="42770"/>
                  </a:cubicBezTo>
                  <a:cubicBezTo>
                    <a:pt x="1415095" y="44832"/>
                    <a:pt x="1418188" y="47807"/>
                    <a:pt x="1420309" y="51695"/>
                  </a:cubicBezTo>
                  <a:cubicBezTo>
                    <a:pt x="1422430" y="55583"/>
                    <a:pt x="1423490" y="60296"/>
                    <a:pt x="1423490" y="65834"/>
                  </a:cubicBezTo>
                  <a:lnTo>
                    <a:pt x="1423490" y="132992"/>
                  </a:lnTo>
                  <a:lnTo>
                    <a:pt x="1411649" y="132992"/>
                  </a:lnTo>
                  <a:lnTo>
                    <a:pt x="1411649" y="122686"/>
                  </a:lnTo>
                  <a:lnTo>
                    <a:pt x="1410986" y="125569"/>
                  </a:lnTo>
                  <a:cubicBezTo>
                    <a:pt x="1409366" y="128515"/>
                    <a:pt x="1406966" y="130709"/>
                    <a:pt x="1403784" y="132153"/>
                  </a:cubicBezTo>
                  <a:cubicBezTo>
                    <a:pt x="1400603" y="133596"/>
                    <a:pt x="1396627" y="134318"/>
                    <a:pt x="1391855" y="134318"/>
                  </a:cubicBezTo>
                  <a:cubicBezTo>
                    <a:pt x="1383843" y="134318"/>
                    <a:pt x="1377834" y="132182"/>
                    <a:pt x="1373828" y="127911"/>
                  </a:cubicBezTo>
                  <a:cubicBezTo>
                    <a:pt x="1369822" y="123640"/>
                    <a:pt x="1367819" y="117204"/>
                    <a:pt x="1367819" y="108603"/>
                  </a:cubicBezTo>
                  <a:cubicBezTo>
                    <a:pt x="1367819" y="98294"/>
                    <a:pt x="1370161" y="90591"/>
                    <a:pt x="1374844" y="85495"/>
                  </a:cubicBezTo>
                  <a:cubicBezTo>
                    <a:pt x="1379528" y="80399"/>
                    <a:pt x="1386612" y="77851"/>
                    <a:pt x="1396096" y="77851"/>
                  </a:cubicBezTo>
                  <a:lnTo>
                    <a:pt x="1411649" y="77851"/>
                  </a:lnTo>
                  <a:lnTo>
                    <a:pt x="1411649" y="65834"/>
                  </a:lnTo>
                  <a:cubicBezTo>
                    <a:pt x="1411649" y="60885"/>
                    <a:pt x="1410279" y="57056"/>
                    <a:pt x="1407540" y="54346"/>
                  </a:cubicBezTo>
                  <a:cubicBezTo>
                    <a:pt x="1404801" y="51636"/>
                    <a:pt x="1400927" y="50281"/>
                    <a:pt x="1395920" y="50281"/>
                  </a:cubicBezTo>
                  <a:cubicBezTo>
                    <a:pt x="1391501" y="50281"/>
                    <a:pt x="1388070" y="51636"/>
                    <a:pt x="1385625" y="54346"/>
                  </a:cubicBezTo>
                  <a:cubicBezTo>
                    <a:pt x="1383180" y="57056"/>
                    <a:pt x="1381958" y="60885"/>
                    <a:pt x="1381958" y="65834"/>
                  </a:cubicBezTo>
                  <a:lnTo>
                    <a:pt x="1369675" y="65834"/>
                  </a:lnTo>
                  <a:cubicBezTo>
                    <a:pt x="1369675" y="57527"/>
                    <a:pt x="1372002" y="51091"/>
                    <a:pt x="1376656" y="46525"/>
                  </a:cubicBezTo>
                  <a:cubicBezTo>
                    <a:pt x="1381310" y="41960"/>
                    <a:pt x="1387878" y="39677"/>
                    <a:pt x="1396362" y="39677"/>
                  </a:cubicBezTo>
                  <a:close/>
                  <a:moveTo>
                    <a:pt x="1278015" y="39677"/>
                  </a:moveTo>
                  <a:cubicBezTo>
                    <a:pt x="1285850" y="39677"/>
                    <a:pt x="1291697" y="42048"/>
                    <a:pt x="1295556" y="46791"/>
                  </a:cubicBezTo>
                  <a:cubicBezTo>
                    <a:pt x="1299415" y="51533"/>
                    <a:pt x="1301344" y="58676"/>
                    <a:pt x="1301344" y="68219"/>
                  </a:cubicBezTo>
                  <a:lnTo>
                    <a:pt x="1301344" y="132992"/>
                  </a:lnTo>
                  <a:lnTo>
                    <a:pt x="1288619" y="132992"/>
                  </a:lnTo>
                  <a:lnTo>
                    <a:pt x="1288619" y="68219"/>
                  </a:lnTo>
                  <a:cubicBezTo>
                    <a:pt x="1288619" y="62623"/>
                    <a:pt x="1287353" y="58440"/>
                    <a:pt x="1284819" y="55671"/>
                  </a:cubicBezTo>
                  <a:cubicBezTo>
                    <a:pt x="1282286" y="52903"/>
                    <a:pt x="1278457" y="51518"/>
                    <a:pt x="1273332" y="51518"/>
                  </a:cubicBezTo>
                  <a:cubicBezTo>
                    <a:pt x="1268207" y="51518"/>
                    <a:pt x="1264377" y="53050"/>
                    <a:pt x="1261844" y="56113"/>
                  </a:cubicBezTo>
                  <a:cubicBezTo>
                    <a:pt x="1259311" y="59177"/>
                    <a:pt x="1258044" y="63801"/>
                    <a:pt x="1258044" y="69987"/>
                  </a:cubicBezTo>
                  <a:lnTo>
                    <a:pt x="1258044" y="132992"/>
                  </a:lnTo>
                  <a:lnTo>
                    <a:pt x="1245320" y="132992"/>
                  </a:lnTo>
                  <a:lnTo>
                    <a:pt x="1245320" y="41268"/>
                  </a:lnTo>
                  <a:lnTo>
                    <a:pt x="1258044" y="41268"/>
                  </a:lnTo>
                  <a:lnTo>
                    <a:pt x="1258044" y="53031"/>
                  </a:lnTo>
                  <a:lnTo>
                    <a:pt x="1259944" y="49243"/>
                  </a:lnTo>
                  <a:cubicBezTo>
                    <a:pt x="1261388" y="47107"/>
                    <a:pt x="1263022" y="45332"/>
                    <a:pt x="1264849" y="43919"/>
                  </a:cubicBezTo>
                  <a:cubicBezTo>
                    <a:pt x="1268501" y="41091"/>
                    <a:pt x="1272890" y="39677"/>
                    <a:pt x="1278015" y="39677"/>
                  </a:cubicBezTo>
                  <a:close/>
                  <a:moveTo>
                    <a:pt x="1204094" y="39677"/>
                  </a:moveTo>
                  <a:cubicBezTo>
                    <a:pt x="1209926" y="39677"/>
                    <a:pt x="1214890" y="40841"/>
                    <a:pt x="1218984" y="43167"/>
                  </a:cubicBezTo>
                  <a:cubicBezTo>
                    <a:pt x="1223078" y="45494"/>
                    <a:pt x="1226201" y="48897"/>
                    <a:pt x="1228351" y="53374"/>
                  </a:cubicBezTo>
                  <a:cubicBezTo>
                    <a:pt x="1230501" y="57851"/>
                    <a:pt x="1231576" y="63241"/>
                    <a:pt x="1231576" y="69545"/>
                  </a:cubicBezTo>
                  <a:lnTo>
                    <a:pt x="1231576" y="92344"/>
                  </a:lnTo>
                  <a:lnTo>
                    <a:pt x="1189602" y="92344"/>
                  </a:lnTo>
                  <a:lnTo>
                    <a:pt x="1189602" y="104185"/>
                  </a:lnTo>
                  <a:cubicBezTo>
                    <a:pt x="1189602" y="109958"/>
                    <a:pt x="1190928" y="114450"/>
                    <a:pt x="1193579" y="117661"/>
                  </a:cubicBezTo>
                  <a:cubicBezTo>
                    <a:pt x="1196230" y="120871"/>
                    <a:pt x="1199970" y="122477"/>
                    <a:pt x="1204801" y="122477"/>
                  </a:cubicBezTo>
                  <a:cubicBezTo>
                    <a:pt x="1209337" y="122477"/>
                    <a:pt x="1212857" y="121210"/>
                    <a:pt x="1215361" y="118677"/>
                  </a:cubicBezTo>
                  <a:cubicBezTo>
                    <a:pt x="1217865" y="116144"/>
                    <a:pt x="1219117" y="112550"/>
                    <a:pt x="1219117" y="107896"/>
                  </a:cubicBezTo>
                  <a:lnTo>
                    <a:pt x="1219117" y="107366"/>
                  </a:lnTo>
                  <a:lnTo>
                    <a:pt x="1231841" y="107366"/>
                  </a:lnTo>
                  <a:lnTo>
                    <a:pt x="1231841" y="107896"/>
                  </a:lnTo>
                  <a:cubicBezTo>
                    <a:pt x="1231841" y="116320"/>
                    <a:pt x="1229485" y="122830"/>
                    <a:pt x="1224772" y="127425"/>
                  </a:cubicBezTo>
                  <a:cubicBezTo>
                    <a:pt x="1220059" y="132020"/>
                    <a:pt x="1213402" y="134318"/>
                    <a:pt x="1204801" y="134318"/>
                  </a:cubicBezTo>
                  <a:cubicBezTo>
                    <a:pt x="1198910" y="134318"/>
                    <a:pt x="1193888" y="133125"/>
                    <a:pt x="1189735" y="130739"/>
                  </a:cubicBezTo>
                  <a:cubicBezTo>
                    <a:pt x="1185581" y="128353"/>
                    <a:pt x="1182400" y="124877"/>
                    <a:pt x="1180191" y="120312"/>
                  </a:cubicBezTo>
                  <a:cubicBezTo>
                    <a:pt x="1177982" y="115746"/>
                    <a:pt x="1176877" y="110253"/>
                    <a:pt x="1176877" y="103831"/>
                  </a:cubicBezTo>
                  <a:lnTo>
                    <a:pt x="1176877" y="72019"/>
                  </a:lnTo>
                  <a:cubicBezTo>
                    <a:pt x="1176877" y="65186"/>
                    <a:pt x="1177952" y="59353"/>
                    <a:pt x="1180103" y="54523"/>
                  </a:cubicBezTo>
                  <a:cubicBezTo>
                    <a:pt x="1182253" y="49692"/>
                    <a:pt x="1185360" y="46010"/>
                    <a:pt x="1189425" y="43477"/>
                  </a:cubicBezTo>
                  <a:cubicBezTo>
                    <a:pt x="1193490" y="40944"/>
                    <a:pt x="1198380" y="39677"/>
                    <a:pt x="1204094" y="39677"/>
                  </a:cubicBezTo>
                  <a:close/>
                  <a:moveTo>
                    <a:pt x="1134591" y="39677"/>
                  </a:moveTo>
                  <a:cubicBezTo>
                    <a:pt x="1140365" y="39677"/>
                    <a:pt x="1145166" y="40620"/>
                    <a:pt x="1148995" y="42505"/>
                  </a:cubicBezTo>
                  <a:cubicBezTo>
                    <a:pt x="1152825" y="44390"/>
                    <a:pt x="1155696" y="47232"/>
                    <a:pt x="1157611" y="51032"/>
                  </a:cubicBezTo>
                  <a:cubicBezTo>
                    <a:pt x="1159526" y="54832"/>
                    <a:pt x="1160483" y="59589"/>
                    <a:pt x="1160483" y="65303"/>
                  </a:cubicBezTo>
                  <a:lnTo>
                    <a:pt x="1148730" y="65303"/>
                  </a:lnTo>
                  <a:cubicBezTo>
                    <a:pt x="1148730" y="60355"/>
                    <a:pt x="1147552" y="56658"/>
                    <a:pt x="1145195" y="54213"/>
                  </a:cubicBezTo>
                  <a:cubicBezTo>
                    <a:pt x="1142839" y="51769"/>
                    <a:pt x="1139304" y="50546"/>
                    <a:pt x="1134591" y="50546"/>
                  </a:cubicBezTo>
                  <a:cubicBezTo>
                    <a:pt x="1129879" y="50546"/>
                    <a:pt x="1126344" y="51813"/>
                    <a:pt x="1123987" y="54346"/>
                  </a:cubicBezTo>
                  <a:cubicBezTo>
                    <a:pt x="1121631" y="56879"/>
                    <a:pt x="1120453" y="60679"/>
                    <a:pt x="1120453" y="65745"/>
                  </a:cubicBezTo>
                  <a:cubicBezTo>
                    <a:pt x="1120453" y="68867"/>
                    <a:pt x="1121174" y="71415"/>
                    <a:pt x="1122618" y="73389"/>
                  </a:cubicBezTo>
                  <a:cubicBezTo>
                    <a:pt x="1124061" y="75362"/>
                    <a:pt x="1125932" y="76909"/>
                    <a:pt x="1128229" y="78028"/>
                  </a:cubicBezTo>
                  <a:cubicBezTo>
                    <a:pt x="1130527" y="79147"/>
                    <a:pt x="1133443" y="80208"/>
                    <a:pt x="1136977" y="81209"/>
                  </a:cubicBezTo>
                  <a:cubicBezTo>
                    <a:pt x="1137154" y="81268"/>
                    <a:pt x="1137346" y="81312"/>
                    <a:pt x="1137552" y="81342"/>
                  </a:cubicBezTo>
                  <a:cubicBezTo>
                    <a:pt x="1137758" y="81371"/>
                    <a:pt x="1137949" y="81416"/>
                    <a:pt x="1138126" y="81474"/>
                  </a:cubicBezTo>
                  <a:cubicBezTo>
                    <a:pt x="1138244" y="81533"/>
                    <a:pt x="1138376" y="81578"/>
                    <a:pt x="1138524" y="81607"/>
                  </a:cubicBezTo>
                  <a:cubicBezTo>
                    <a:pt x="1138671" y="81636"/>
                    <a:pt x="1138804" y="81651"/>
                    <a:pt x="1138921" y="81651"/>
                  </a:cubicBezTo>
                  <a:cubicBezTo>
                    <a:pt x="1144047" y="83065"/>
                    <a:pt x="1148229" y="84553"/>
                    <a:pt x="1151469" y="86114"/>
                  </a:cubicBezTo>
                  <a:cubicBezTo>
                    <a:pt x="1154710" y="87675"/>
                    <a:pt x="1157449" y="90164"/>
                    <a:pt x="1159688" y="93581"/>
                  </a:cubicBezTo>
                  <a:cubicBezTo>
                    <a:pt x="1161926" y="96998"/>
                    <a:pt x="1163046" y="101652"/>
                    <a:pt x="1163046" y="107543"/>
                  </a:cubicBezTo>
                  <a:cubicBezTo>
                    <a:pt x="1163046" y="113552"/>
                    <a:pt x="1162029" y="118530"/>
                    <a:pt x="1159997" y="122477"/>
                  </a:cubicBezTo>
                  <a:cubicBezTo>
                    <a:pt x="1157964" y="126424"/>
                    <a:pt x="1154886" y="129384"/>
                    <a:pt x="1150763" y="131357"/>
                  </a:cubicBezTo>
                  <a:cubicBezTo>
                    <a:pt x="1146639" y="133331"/>
                    <a:pt x="1141484" y="134318"/>
                    <a:pt x="1135298" y="134318"/>
                  </a:cubicBezTo>
                  <a:cubicBezTo>
                    <a:pt x="1129113" y="134318"/>
                    <a:pt x="1123973" y="133302"/>
                    <a:pt x="1119878" y="131269"/>
                  </a:cubicBezTo>
                  <a:cubicBezTo>
                    <a:pt x="1115784" y="129237"/>
                    <a:pt x="1112706" y="126188"/>
                    <a:pt x="1110644" y="122123"/>
                  </a:cubicBezTo>
                  <a:cubicBezTo>
                    <a:pt x="1108582" y="118058"/>
                    <a:pt x="1107551" y="112962"/>
                    <a:pt x="1107551" y="106836"/>
                  </a:cubicBezTo>
                  <a:lnTo>
                    <a:pt x="1119304" y="106836"/>
                  </a:lnTo>
                  <a:cubicBezTo>
                    <a:pt x="1119304" y="112373"/>
                    <a:pt x="1120630" y="116527"/>
                    <a:pt x="1123281" y="119295"/>
                  </a:cubicBezTo>
                  <a:cubicBezTo>
                    <a:pt x="1125932" y="122064"/>
                    <a:pt x="1129938" y="123449"/>
                    <a:pt x="1135298" y="123449"/>
                  </a:cubicBezTo>
                  <a:cubicBezTo>
                    <a:pt x="1140659" y="123449"/>
                    <a:pt x="1144665" y="122123"/>
                    <a:pt x="1147316" y="119472"/>
                  </a:cubicBezTo>
                  <a:cubicBezTo>
                    <a:pt x="1149967" y="116821"/>
                    <a:pt x="1151293" y="112845"/>
                    <a:pt x="1151293" y="107543"/>
                  </a:cubicBezTo>
                  <a:cubicBezTo>
                    <a:pt x="1151293" y="104892"/>
                    <a:pt x="1150733" y="102682"/>
                    <a:pt x="1149614" y="100915"/>
                  </a:cubicBezTo>
                  <a:cubicBezTo>
                    <a:pt x="1148495" y="99148"/>
                    <a:pt x="1146992" y="97719"/>
                    <a:pt x="1145107" y="96629"/>
                  </a:cubicBezTo>
                  <a:cubicBezTo>
                    <a:pt x="1143222" y="95539"/>
                    <a:pt x="1140865" y="94523"/>
                    <a:pt x="1138038" y="93581"/>
                  </a:cubicBezTo>
                  <a:cubicBezTo>
                    <a:pt x="1137625" y="93463"/>
                    <a:pt x="1137198" y="93330"/>
                    <a:pt x="1136756" y="93183"/>
                  </a:cubicBezTo>
                  <a:cubicBezTo>
                    <a:pt x="1136315" y="93036"/>
                    <a:pt x="1135858" y="92903"/>
                    <a:pt x="1135387" y="92785"/>
                  </a:cubicBezTo>
                  <a:cubicBezTo>
                    <a:pt x="1135092" y="92668"/>
                    <a:pt x="1134783" y="92564"/>
                    <a:pt x="1134459" y="92476"/>
                  </a:cubicBezTo>
                  <a:cubicBezTo>
                    <a:pt x="1134135" y="92388"/>
                    <a:pt x="1133826" y="92314"/>
                    <a:pt x="1133531" y="92255"/>
                  </a:cubicBezTo>
                  <a:cubicBezTo>
                    <a:pt x="1128229" y="90665"/>
                    <a:pt x="1123929" y="89074"/>
                    <a:pt x="1120630" y="87483"/>
                  </a:cubicBezTo>
                  <a:cubicBezTo>
                    <a:pt x="1117331" y="85893"/>
                    <a:pt x="1114517" y="83389"/>
                    <a:pt x="1112190" y="79972"/>
                  </a:cubicBezTo>
                  <a:cubicBezTo>
                    <a:pt x="1109863" y="76555"/>
                    <a:pt x="1108700" y="71931"/>
                    <a:pt x="1108700" y="66099"/>
                  </a:cubicBezTo>
                  <a:cubicBezTo>
                    <a:pt x="1108700" y="60208"/>
                    <a:pt x="1109657" y="55303"/>
                    <a:pt x="1111572" y="51386"/>
                  </a:cubicBezTo>
                  <a:cubicBezTo>
                    <a:pt x="1113487" y="47468"/>
                    <a:pt x="1116358" y="44537"/>
                    <a:pt x="1120188" y="42593"/>
                  </a:cubicBezTo>
                  <a:cubicBezTo>
                    <a:pt x="1124017" y="40649"/>
                    <a:pt x="1128818" y="39677"/>
                    <a:pt x="1134591" y="39677"/>
                  </a:cubicBezTo>
                  <a:close/>
                  <a:moveTo>
                    <a:pt x="1070744" y="39677"/>
                  </a:moveTo>
                  <a:cubicBezTo>
                    <a:pt x="1076576" y="39677"/>
                    <a:pt x="1081540" y="40841"/>
                    <a:pt x="1085634" y="43167"/>
                  </a:cubicBezTo>
                  <a:cubicBezTo>
                    <a:pt x="1089728" y="45494"/>
                    <a:pt x="1092851" y="48897"/>
                    <a:pt x="1095001" y="53374"/>
                  </a:cubicBezTo>
                  <a:cubicBezTo>
                    <a:pt x="1097151" y="57851"/>
                    <a:pt x="1098226" y="63241"/>
                    <a:pt x="1098226" y="69545"/>
                  </a:cubicBezTo>
                  <a:lnTo>
                    <a:pt x="1098226" y="92344"/>
                  </a:lnTo>
                  <a:lnTo>
                    <a:pt x="1056252" y="92344"/>
                  </a:lnTo>
                  <a:lnTo>
                    <a:pt x="1056252" y="104185"/>
                  </a:lnTo>
                  <a:cubicBezTo>
                    <a:pt x="1056252" y="109958"/>
                    <a:pt x="1057577" y="114450"/>
                    <a:pt x="1060229" y="117661"/>
                  </a:cubicBezTo>
                  <a:cubicBezTo>
                    <a:pt x="1062880" y="120871"/>
                    <a:pt x="1066620" y="122477"/>
                    <a:pt x="1071451" y="122477"/>
                  </a:cubicBezTo>
                  <a:cubicBezTo>
                    <a:pt x="1075987" y="122477"/>
                    <a:pt x="1079507" y="121210"/>
                    <a:pt x="1082011" y="118677"/>
                  </a:cubicBezTo>
                  <a:cubicBezTo>
                    <a:pt x="1084515" y="116144"/>
                    <a:pt x="1085766" y="112550"/>
                    <a:pt x="1085766" y="107896"/>
                  </a:cubicBezTo>
                  <a:lnTo>
                    <a:pt x="1085766" y="107366"/>
                  </a:lnTo>
                  <a:lnTo>
                    <a:pt x="1098491" y="107366"/>
                  </a:lnTo>
                  <a:lnTo>
                    <a:pt x="1098491" y="107896"/>
                  </a:lnTo>
                  <a:cubicBezTo>
                    <a:pt x="1098491" y="116320"/>
                    <a:pt x="1096135" y="122830"/>
                    <a:pt x="1091422" y="127425"/>
                  </a:cubicBezTo>
                  <a:cubicBezTo>
                    <a:pt x="1086709" y="132020"/>
                    <a:pt x="1080052" y="134318"/>
                    <a:pt x="1071451" y="134318"/>
                  </a:cubicBezTo>
                  <a:cubicBezTo>
                    <a:pt x="1065560" y="134318"/>
                    <a:pt x="1060538" y="133125"/>
                    <a:pt x="1056385" y="130739"/>
                  </a:cubicBezTo>
                  <a:cubicBezTo>
                    <a:pt x="1052231" y="128353"/>
                    <a:pt x="1049050" y="124877"/>
                    <a:pt x="1046841" y="120312"/>
                  </a:cubicBezTo>
                  <a:cubicBezTo>
                    <a:pt x="1044632" y="115746"/>
                    <a:pt x="1043527" y="110253"/>
                    <a:pt x="1043527" y="103831"/>
                  </a:cubicBezTo>
                  <a:lnTo>
                    <a:pt x="1043527" y="72019"/>
                  </a:lnTo>
                  <a:cubicBezTo>
                    <a:pt x="1043527" y="65186"/>
                    <a:pt x="1044602" y="59353"/>
                    <a:pt x="1046753" y="54523"/>
                  </a:cubicBezTo>
                  <a:cubicBezTo>
                    <a:pt x="1048903" y="49692"/>
                    <a:pt x="1052010" y="46010"/>
                    <a:pt x="1056075" y="43477"/>
                  </a:cubicBezTo>
                  <a:cubicBezTo>
                    <a:pt x="1060140" y="40944"/>
                    <a:pt x="1065030" y="39677"/>
                    <a:pt x="1070744" y="39677"/>
                  </a:cubicBezTo>
                  <a:close/>
                  <a:moveTo>
                    <a:pt x="1030119" y="39677"/>
                  </a:moveTo>
                  <a:lnTo>
                    <a:pt x="1030119" y="51518"/>
                  </a:lnTo>
                  <a:cubicBezTo>
                    <a:pt x="1030001" y="51518"/>
                    <a:pt x="1029898" y="51518"/>
                    <a:pt x="1029809" y="51518"/>
                  </a:cubicBezTo>
                  <a:cubicBezTo>
                    <a:pt x="1029721" y="51518"/>
                    <a:pt x="1029618" y="51518"/>
                    <a:pt x="1029500" y="51518"/>
                  </a:cubicBezTo>
                  <a:cubicBezTo>
                    <a:pt x="1020899" y="51518"/>
                    <a:pt x="1014095" y="53565"/>
                    <a:pt x="1009087" y="57660"/>
                  </a:cubicBezTo>
                  <a:cubicBezTo>
                    <a:pt x="1004080" y="61754"/>
                    <a:pt x="1001341" y="67513"/>
                    <a:pt x="1000869" y="74935"/>
                  </a:cubicBezTo>
                  <a:lnTo>
                    <a:pt x="1000869" y="132992"/>
                  </a:lnTo>
                  <a:lnTo>
                    <a:pt x="988145" y="132992"/>
                  </a:lnTo>
                  <a:lnTo>
                    <a:pt x="988145" y="41268"/>
                  </a:lnTo>
                  <a:lnTo>
                    <a:pt x="1000869" y="41268"/>
                  </a:lnTo>
                  <a:lnTo>
                    <a:pt x="1000869" y="54928"/>
                  </a:lnTo>
                  <a:lnTo>
                    <a:pt x="1004890" y="49872"/>
                  </a:lnTo>
                  <a:cubicBezTo>
                    <a:pt x="1007099" y="47715"/>
                    <a:pt x="1009559" y="45863"/>
                    <a:pt x="1012269" y="44316"/>
                  </a:cubicBezTo>
                  <a:cubicBezTo>
                    <a:pt x="1017688" y="41223"/>
                    <a:pt x="1023638" y="39677"/>
                    <a:pt x="1030119" y="39677"/>
                  </a:cubicBezTo>
                  <a:close/>
                  <a:moveTo>
                    <a:pt x="945082" y="39677"/>
                  </a:moveTo>
                  <a:cubicBezTo>
                    <a:pt x="949736" y="39677"/>
                    <a:pt x="953712" y="40826"/>
                    <a:pt x="957012" y="43123"/>
                  </a:cubicBezTo>
                  <a:cubicBezTo>
                    <a:pt x="960311" y="45421"/>
                    <a:pt x="962814" y="48764"/>
                    <a:pt x="964523" y="53153"/>
                  </a:cubicBezTo>
                  <a:cubicBezTo>
                    <a:pt x="966231" y="57542"/>
                    <a:pt x="967085" y="62859"/>
                    <a:pt x="967085" y="69103"/>
                  </a:cubicBezTo>
                  <a:lnTo>
                    <a:pt x="967085" y="104361"/>
                  </a:lnTo>
                  <a:cubicBezTo>
                    <a:pt x="967085" y="110665"/>
                    <a:pt x="966187" y="116070"/>
                    <a:pt x="964390" y="120577"/>
                  </a:cubicBezTo>
                  <a:cubicBezTo>
                    <a:pt x="962593" y="125083"/>
                    <a:pt x="959987" y="128500"/>
                    <a:pt x="956570" y="130827"/>
                  </a:cubicBezTo>
                  <a:cubicBezTo>
                    <a:pt x="953153" y="133154"/>
                    <a:pt x="949029" y="134318"/>
                    <a:pt x="944198" y="134318"/>
                  </a:cubicBezTo>
                  <a:cubicBezTo>
                    <a:pt x="939191" y="134318"/>
                    <a:pt x="934787" y="132919"/>
                    <a:pt x="930988" y="130120"/>
                  </a:cubicBezTo>
                  <a:lnTo>
                    <a:pt x="924669" y="120477"/>
                  </a:lnTo>
                  <a:lnTo>
                    <a:pt x="924669" y="170283"/>
                  </a:lnTo>
                  <a:lnTo>
                    <a:pt x="911945" y="170283"/>
                  </a:lnTo>
                  <a:lnTo>
                    <a:pt x="911945" y="41268"/>
                  </a:lnTo>
                  <a:lnTo>
                    <a:pt x="924669" y="41268"/>
                  </a:lnTo>
                  <a:lnTo>
                    <a:pt x="924669" y="53891"/>
                  </a:lnTo>
                  <a:lnTo>
                    <a:pt x="931695" y="44140"/>
                  </a:lnTo>
                  <a:cubicBezTo>
                    <a:pt x="935789" y="41165"/>
                    <a:pt x="940251" y="39677"/>
                    <a:pt x="945082" y="39677"/>
                  </a:cubicBezTo>
                  <a:close/>
                  <a:moveTo>
                    <a:pt x="862961" y="39677"/>
                  </a:moveTo>
                  <a:cubicBezTo>
                    <a:pt x="868676" y="39677"/>
                    <a:pt x="873565" y="40708"/>
                    <a:pt x="877630" y="42770"/>
                  </a:cubicBezTo>
                  <a:cubicBezTo>
                    <a:pt x="881695" y="44832"/>
                    <a:pt x="884788" y="47807"/>
                    <a:pt x="886909" y="51695"/>
                  </a:cubicBezTo>
                  <a:cubicBezTo>
                    <a:pt x="889030" y="55583"/>
                    <a:pt x="890090" y="60296"/>
                    <a:pt x="890090" y="65834"/>
                  </a:cubicBezTo>
                  <a:lnTo>
                    <a:pt x="890090" y="132992"/>
                  </a:lnTo>
                  <a:lnTo>
                    <a:pt x="878249" y="132992"/>
                  </a:lnTo>
                  <a:lnTo>
                    <a:pt x="878249" y="122686"/>
                  </a:lnTo>
                  <a:lnTo>
                    <a:pt x="877586" y="125569"/>
                  </a:lnTo>
                  <a:cubicBezTo>
                    <a:pt x="875966" y="128515"/>
                    <a:pt x="873565" y="130709"/>
                    <a:pt x="870384" y="132153"/>
                  </a:cubicBezTo>
                  <a:cubicBezTo>
                    <a:pt x="867203" y="133596"/>
                    <a:pt x="863227" y="134318"/>
                    <a:pt x="858455" y="134318"/>
                  </a:cubicBezTo>
                  <a:cubicBezTo>
                    <a:pt x="850443" y="134318"/>
                    <a:pt x="844434" y="132182"/>
                    <a:pt x="840428" y="127911"/>
                  </a:cubicBezTo>
                  <a:cubicBezTo>
                    <a:pt x="836422" y="123640"/>
                    <a:pt x="834419" y="117204"/>
                    <a:pt x="834419" y="108603"/>
                  </a:cubicBezTo>
                  <a:cubicBezTo>
                    <a:pt x="834419" y="98294"/>
                    <a:pt x="836761" y="90591"/>
                    <a:pt x="841444" y="85495"/>
                  </a:cubicBezTo>
                  <a:cubicBezTo>
                    <a:pt x="846128" y="80399"/>
                    <a:pt x="853212" y="77851"/>
                    <a:pt x="862696" y="77851"/>
                  </a:cubicBezTo>
                  <a:lnTo>
                    <a:pt x="878249" y="77851"/>
                  </a:lnTo>
                  <a:lnTo>
                    <a:pt x="878249" y="65834"/>
                  </a:lnTo>
                  <a:cubicBezTo>
                    <a:pt x="878249" y="60885"/>
                    <a:pt x="876879" y="57056"/>
                    <a:pt x="874140" y="54346"/>
                  </a:cubicBezTo>
                  <a:cubicBezTo>
                    <a:pt x="871401" y="51636"/>
                    <a:pt x="867527" y="50281"/>
                    <a:pt x="862520" y="50281"/>
                  </a:cubicBezTo>
                  <a:cubicBezTo>
                    <a:pt x="858101" y="50281"/>
                    <a:pt x="854670" y="51636"/>
                    <a:pt x="852225" y="54346"/>
                  </a:cubicBezTo>
                  <a:cubicBezTo>
                    <a:pt x="849780" y="57056"/>
                    <a:pt x="848558" y="60885"/>
                    <a:pt x="848558" y="65834"/>
                  </a:cubicBezTo>
                  <a:lnTo>
                    <a:pt x="836275" y="65834"/>
                  </a:lnTo>
                  <a:cubicBezTo>
                    <a:pt x="836275" y="57527"/>
                    <a:pt x="838602" y="51091"/>
                    <a:pt x="843256" y="46525"/>
                  </a:cubicBezTo>
                  <a:cubicBezTo>
                    <a:pt x="847910" y="41960"/>
                    <a:pt x="854478" y="39677"/>
                    <a:pt x="862961" y="39677"/>
                  </a:cubicBezTo>
                  <a:close/>
                  <a:moveTo>
                    <a:pt x="758186" y="39677"/>
                  </a:moveTo>
                  <a:cubicBezTo>
                    <a:pt x="763901" y="39677"/>
                    <a:pt x="768790" y="40708"/>
                    <a:pt x="772855" y="42770"/>
                  </a:cubicBezTo>
                  <a:cubicBezTo>
                    <a:pt x="776920" y="44832"/>
                    <a:pt x="780013" y="47807"/>
                    <a:pt x="782134" y="51695"/>
                  </a:cubicBezTo>
                  <a:cubicBezTo>
                    <a:pt x="784255" y="55583"/>
                    <a:pt x="785315" y="60296"/>
                    <a:pt x="785315" y="65834"/>
                  </a:cubicBezTo>
                  <a:lnTo>
                    <a:pt x="785315" y="132992"/>
                  </a:lnTo>
                  <a:lnTo>
                    <a:pt x="773474" y="132992"/>
                  </a:lnTo>
                  <a:lnTo>
                    <a:pt x="773474" y="122686"/>
                  </a:lnTo>
                  <a:lnTo>
                    <a:pt x="772811" y="125569"/>
                  </a:lnTo>
                  <a:cubicBezTo>
                    <a:pt x="771191" y="128515"/>
                    <a:pt x="768790" y="130709"/>
                    <a:pt x="765609" y="132153"/>
                  </a:cubicBezTo>
                  <a:cubicBezTo>
                    <a:pt x="762428" y="133596"/>
                    <a:pt x="758452" y="134318"/>
                    <a:pt x="753680" y="134318"/>
                  </a:cubicBezTo>
                  <a:cubicBezTo>
                    <a:pt x="745668" y="134318"/>
                    <a:pt x="739659" y="132182"/>
                    <a:pt x="735653" y="127911"/>
                  </a:cubicBezTo>
                  <a:cubicBezTo>
                    <a:pt x="731647" y="123640"/>
                    <a:pt x="729644" y="117204"/>
                    <a:pt x="729644" y="108603"/>
                  </a:cubicBezTo>
                  <a:cubicBezTo>
                    <a:pt x="729644" y="98294"/>
                    <a:pt x="731986" y="90591"/>
                    <a:pt x="736669" y="85495"/>
                  </a:cubicBezTo>
                  <a:cubicBezTo>
                    <a:pt x="741353" y="80399"/>
                    <a:pt x="748437" y="77851"/>
                    <a:pt x="757921" y="77851"/>
                  </a:cubicBezTo>
                  <a:lnTo>
                    <a:pt x="773474" y="77851"/>
                  </a:lnTo>
                  <a:lnTo>
                    <a:pt x="773474" y="65834"/>
                  </a:lnTo>
                  <a:cubicBezTo>
                    <a:pt x="773474" y="60885"/>
                    <a:pt x="772104" y="57056"/>
                    <a:pt x="769365" y="54346"/>
                  </a:cubicBezTo>
                  <a:cubicBezTo>
                    <a:pt x="766625" y="51636"/>
                    <a:pt x="762752" y="50281"/>
                    <a:pt x="757745" y="50281"/>
                  </a:cubicBezTo>
                  <a:cubicBezTo>
                    <a:pt x="753326" y="50281"/>
                    <a:pt x="749895" y="51636"/>
                    <a:pt x="747450" y="54346"/>
                  </a:cubicBezTo>
                  <a:cubicBezTo>
                    <a:pt x="745005" y="57056"/>
                    <a:pt x="743783" y="60885"/>
                    <a:pt x="743783" y="65834"/>
                  </a:cubicBezTo>
                  <a:lnTo>
                    <a:pt x="731500" y="65834"/>
                  </a:lnTo>
                  <a:cubicBezTo>
                    <a:pt x="731500" y="57527"/>
                    <a:pt x="733827" y="51091"/>
                    <a:pt x="738481" y="46525"/>
                  </a:cubicBezTo>
                  <a:cubicBezTo>
                    <a:pt x="743135" y="41960"/>
                    <a:pt x="749703" y="39677"/>
                    <a:pt x="758186" y="39677"/>
                  </a:cubicBezTo>
                  <a:close/>
                  <a:moveTo>
                    <a:pt x="686916" y="39677"/>
                  </a:moveTo>
                  <a:cubicBezTo>
                    <a:pt x="692690" y="39677"/>
                    <a:pt x="697491" y="40620"/>
                    <a:pt x="701320" y="42505"/>
                  </a:cubicBezTo>
                  <a:cubicBezTo>
                    <a:pt x="705149" y="44390"/>
                    <a:pt x="708021" y="47232"/>
                    <a:pt x="709936" y="51032"/>
                  </a:cubicBezTo>
                  <a:cubicBezTo>
                    <a:pt x="711850" y="54832"/>
                    <a:pt x="712808" y="59589"/>
                    <a:pt x="712808" y="65303"/>
                  </a:cubicBezTo>
                  <a:lnTo>
                    <a:pt x="701055" y="65303"/>
                  </a:lnTo>
                  <a:cubicBezTo>
                    <a:pt x="701055" y="60355"/>
                    <a:pt x="699877" y="56658"/>
                    <a:pt x="697520" y="54213"/>
                  </a:cubicBezTo>
                  <a:cubicBezTo>
                    <a:pt x="695164" y="51769"/>
                    <a:pt x="691629" y="50546"/>
                    <a:pt x="686916" y="50546"/>
                  </a:cubicBezTo>
                  <a:cubicBezTo>
                    <a:pt x="682203" y="50546"/>
                    <a:pt x="678669" y="51813"/>
                    <a:pt x="676312" y="54346"/>
                  </a:cubicBezTo>
                  <a:cubicBezTo>
                    <a:pt x="673956" y="56879"/>
                    <a:pt x="672778" y="60679"/>
                    <a:pt x="672778" y="65745"/>
                  </a:cubicBezTo>
                  <a:cubicBezTo>
                    <a:pt x="672778" y="68867"/>
                    <a:pt x="673499" y="71415"/>
                    <a:pt x="674943" y="73389"/>
                  </a:cubicBezTo>
                  <a:cubicBezTo>
                    <a:pt x="676386" y="75362"/>
                    <a:pt x="678256" y="76909"/>
                    <a:pt x="680554" y="78028"/>
                  </a:cubicBezTo>
                  <a:cubicBezTo>
                    <a:pt x="682851" y="79147"/>
                    <a:pt x="685768" y="80208"/>
                    <a:pt x="689302" y="81209"/>
                  </a:cubicBezTo>
                  <a:cubicBezTo>
                    <a:pt x="689479" y="81268"/>
                    <a:pt x="689670" y="81312"/>
                    <a:pt x="689877" y="81342"/>
                  </a:cubicBezTo>
                  <a:cubicBezTo>
                    <a:pt x="690083" y="81371"/>
                    <a:pt x="690274" y="81416"/>
                    <a:pt x="690451" y="81474"/>
                  </a:cubicBezTo>
                  <a:cubicBezTo>
                    <a:pt x="690569" y="81533"/>
                    <a:pt x="690701" y="81578"/>
                    <a:pt x="690849" y="81607"/>
                  </a:cubicBezTo>
                  <a:cubicBezTo>
                    <a:pt x="690996" y="81636"/>
                    <a:pt x="691128" y="81651"/>
                    <a:pt x="691246" y="81651"/>
                  </a:cubicBezTo>
                  <a:cubicBezTo>
                    <a:pt x="696372" y="83065"/>
                    <a:pt x="700554" y="84553"/>
                    <a:pt x="703794" y="86114"/>
                  </a:cubicBezTo>
                  <a:cubicBezTo>
                    <a:pt x="707034" y="87675"/>
                    <a:pt x="709774" y="90164"/>
                    <a:pt x="712013" y="93581"/>
                  </a:cubicBezTo>
                  <a:cubicBezTo>
                    <a:pt x="714251" y="96998"/>
                    <a:pt x="715370" y="101652"/>
                    <a:pt x="715370" y="107543"/>
                  </a:cubicBezTo>
                  <a:cubicBezTo>
                    <a:pt x="715370" y="113552"/>
                    <a:pt x="714354" y="118530"/>
                    <a:pt x="712322" y="122477"/>
                  </a:cubicBezTo>
                  <a:cubicBezTo>
                    <a:pt x="710289" y="126424"/>
                    <a:pt x="707211" y="129384"/>
                    <a:pt x="703087" y="131357"/>
                  </a:cubicBezTo>
                  <a:cubicBezTo>
                    <a:pt x="698964" y="133331"/>
                    <a:pt x="693809" y="134318"/>
                    <a:pt x="687623" y="134318"/>
                  </a:cubicBezTo>
                  <a:cubicBezTo>
                    <a:pt x="681438" y="134318"/>
                    <a:pt x="676298" y="133302"/>
                    <a:pt x="672203" y="131269"/>
                  </a:cubicBezTo>
                  <a:cubicBezTo>
                    <a:pt x="668109" y="129237"/>
                    <a:pt x="665031" y="126188"/>
                    <a:pt x="662969" y="122123"/>
                  </a:cubicBezTo>
                  <a:cubicBezTo>
                    <a:pt x="660907" y="118058"/>
                    <a:pt x="659876" y="112962"/>
                    <a:pt x="659876" y="106836"/>
                  </a:cubicBezTo>
                  <a:lnTo>
                    <a:pt x="671629" y="106836"/>
                  </a:lnTo>
                  <a:cubicBezTo>
                    <a:pt x="671629" y="112373"/>
                    <a:pt x="672954" y="116527"/>
                    <a:pt x="675605" y="119295"/>
                  </a:cubicBezTo>
                  <a:cubicBezTo>
                    <a:pt x="678256" y="122064"/>
                    <a:pt x="682262" y="123449"/>
                    <a:pt x="687623" y="123449"/>
                  </a:cubicBezTo>
                  <a:cubicBezTo>
                    <a:pt x="692984" y="123449"/>
                    <a:pt x="696990" y="122123"/>
                    <a:pt x="699641" y="119472"/>
                  </a:cubicBezTo>
                  <a:cubicBezTo>
                    <a:pt x="702292" y="116821"/>
                    <a:pt x="703618" y="112845"/>
                    <a:pt x="703618" y="107543"/>
                  </a:cubicBezTo>
                  <a:cubicBezTo>
                    <a:pt x="703618" y="104892"/>
                    <a:pt x="703058" y="102682"/>
                    <a:pt x="701939" y="100915"/>
                  </a:cubicBezTo>
                  <a:cubicBezTo>
                    <a:pt x="700819" y="99148"/>
                    <a:pt x="699317" y="97719"/>
                    <a:pt x="697432" y="96629"/>
                  </a:cubicBezTo>
                  <a:cubicBezTo>
                    <a:pt x="695547" y="95539"/>
                    <a:pt x="693190" y="94523"/>
                    <a:pt x="690363" y="93581"/>
                  </a:cubicBezTo>
                  <a:cubicBezTo>
                    <a:pt x="689950" y="93463"/>
                    <a:pt x="689523" y="93330"/>
                    <a:pt x="689081" y="93183"/>
                  </a:cubicBezTo>
                  <a:cubicBezTo>
                    <a:pt x="688639" y="93036"/>
                    <a:pt x="688183" y="92903"/>
                    <a:pt x="687712" y="92785"/>
                  </a:cubicBezTo>
                  <a:cubicBezTo>
                    <a:pt x="687417" y="92668"/>
                    <a:pt x="687108" y="92564"/>
                    <a:pt x="686784" y="92476"/>
                  </a:cubicBezTo>
                  <a:cubicBezTo>
                    <a:pt x="686460" y="92388"/>
                    <a:pt x="686151" y="92314"/>
                    <a:pt x="685856" y="92255"/>
                  </a:cubicBezTo>
                  <a:cubicBezTo>
                    <a:pt x="680554" y="90665"/>
                    <a:pt x="676253" y="89074"/>
                    <a:pt x="672954" y="87483"/>
                  </a:cubicBezTo>
                  <a:cubicBezTo>
                    <a:pt x="669655" y="85893"/>
                    <a:pt x="666842" y="83389"/>
                    <a:pt x="664515" y="79972"/>
                  </a:cubicBezTo>
                  <a:cubicBezTo>
                    <a:pt x="662188" y="76555"/>
                    <a:pt x="661025" y="71931"/>
                    <a:pt x="661025" y="66099"/>
                  </a:cubicBezTo>
                  <a:cubicBezTo>
                    <a:pt x="661025" y="60208"/>
                    <a:pt x="661982" y="55303"/>
                    <a:pt x="663897" y="51386"/>
                  </a:cubicBezTo>
                  <a:cubicBezTo>
                    <a:pt x="665811" y="47468"/>
                    <a:pt x="668683" y="44537"/>
                    <a:pt x="672513" y="42593"/>
                  </a:cubicBezTo>
                  <a:cubicBezTo>
                    <a:pt x="676342" y="40649"/>
                    <a:pt x="681143" y="39677"/>
                    <a:pt x="686916" y="39677"/>
                  </a:cubicBezTo>
                  <a:close/>
                  <a:moveTo>
                    <a:pt x="620241" y="39677"/>
                  </a:moveTo>
                  <a:cubicBezTo>
                    <a:pt x="626015" y="39677"/>
                    <a:pt x="630816" y="40620"/>
                    <a:pt x="634645" y="42505"/>
                  </a:cubicBezTo>
                  <a:cubicBezTo>
                    <a:pt x="638474" y="44390"/>
                    <a:pt x="641346" y="47232"/>
                    <a:pt x="643261" y="51032"/>
                  </a:cubicBezTo>
                  <a:cubicBezTo>
                    <a:pt x="645175" y="54832"/>
                    <a:pt x="646133" y="59589"/>
                    <a:pt x="646133" y="65303"/>
                  </a:cubicBezTo>
                  <a:lnTo>
                    <a:pt x="634380" y="65303"/>
                  </a:lnTo>
                  <a:cubicBezTo>
                    <a:pt x="634380" y="60355"/>
                    <a:pt x="633202" y="56658"/>
                    <a:pt x="630845" y="54213"/>
                  </a:cubicBezTo>
                  <a:cubicBezTo>
                    <a:pt x="628489" y="51769"/>
                    <a:pt x="624954" y="50546"/>
                    <a:pt x="620241" y="50546"/>
                  </a:cubicBezTo>
                  <a:cubicBezTo>
                    <a:pt x="615528" y="50546"/>
                    <a:pt x="611994" y="51813"/>
                    <a:pt x="609637" y="54346"/>
                  </a:cubicBezTo>
                  <a:cubicBezTo>
                    <a:pt x="607281" y="56879"/>
                    <a:pt x="606103" y="60679"/>
                    <a:pt x="606103" y="65745"/>
                  </a:cubicBezTo>
                  <a:cubicBezTo>
                    <a:pt x="606103" y="68867"/>
                    <a:pt x="606824" y="71415"/>
                    <a:pt x="608268" y="73389"/>
                  </a:cubicBezTo>
                  <a:cubicBezTo>
                    <a:pt x="609711" y="75362"/>
                    <a:pt x="611581" y="76909"/>
                    <a:pt x="613879" y="78028"/>
                  </a:cubicBezTo>
                  <a:cubicBezTo>
                    <a:pt x="616176" y="79147"/>
                    <a:pt x="619093" y="80208"/>
                    <a:pt x="622627" y="81209"/>
                  </a:cubicBezTo>
                  <a:cubicBezTo>
                    <a:pt x="622804" y="81268"/>
                    <a:pt x="622995" y="81312"/>
                    <a:pt x="623202" y="81342"/>
                  </a:cubicBezTo>
                  <a:cubicBezTo>
                    <a:pt x="623408" y="81371"/>
                    <a:pt x="623599" y="81416"/>
                    <a:pt x="623776" y="81474"/>
                  </a:cubicBezTo>
                  <a:cubicBezTo>
                    <a:pt x="623894" y="81533"/>
                    <a:pt x="624026" y="81578"/>
                    <a:pt x="624174" y="81607"/>
                  </a:cubicBezTo>
                  <a:cubicBezTo>
                    <a:pt x="624321" y="81636"/>
                    <a:pt x="624454" y="81651"/>
                    <a:pt x="624571" y="81651"/>
                  </a:cubicBezTo>
                  <a:cubicBezTo>
                    <a:pt x="629697" y="83065"/>
                    <a:pt x="633879" y="84553"/>
                    <a:pt x="637119" y="86114"/>
                  </a:cubicBezTo>
                  <a:cubicBezTo>
                    <a:pt x="640359" y="87675"/>
                    <a:pt x="643099" y="90164"/>
                    <a:pt x="645338" y="93581"/>
                  </a:cubicBezTo>
                  <a:cubicBezTo>
                    <a:pt x="647576" y="96998"/>
                    <a:pt x="648695" y="101652"/>
                    <a:pt x="648695" y="107543"/>
                  </a:cubicBezTo>
                  <a:cubicBezTo>
                    <a:pt x="648695" y="113552"/>
                    <a:pt x="647679" y="118530"/>
                    <a:pt x="645647" y="122477"/>
                  </a:cubicBezTo>
                  <a:cubicBezTo>
                    <a:pt x="643614" y="126424"/>
                    <a:pt x="640536" y="129384"/>
                    <a:pt x="636412" y="131357"/>
                  </a:cubicBezTo>
                  <a:cubicBezTo>
                    <a:pt x="632289" y="133331"/>
                    <a:pt x="627134" y="134318"/>
                    <a:pt x="620948" y="134318"/>
                  </a:cubicBezTo>
                  <a:cubicBezTo>
                    <a:pt x="614763" y="134318"/>
                    <a:pt x="609623" y="133302"/>
                    <a:pt x="605528" y="131269"/>
                  </a:cubicBezTo>
                  <a:cubicBezTo>
                    <a:pt x="601434" y="129237"/>
                    <a:pt x="598356" y="126188"/>
                    <a:pt x="596294" y="122123"/>
                  </a:cubicBezTo>
                  <a:cubicBezTo>
                    <a:pt x="594232" y="118058"/>
                    <a:pt x="593201" y="112962"/>
                    <a:pt x="593201" y="106836"/>
                  </a:cubicBezTo>
                  <a:lnTo>
                    <a:pt x="604954" y="106836"/>
                  </a:lnTo>
                  <a:cubicBezTo>
                    <a:pt x="604954" y="112373"/>
                    <a:pt x="606279" y="116527"/>
                    <a:pt x="608930" y="119295"/>
                  </a:cubicBezTo>
                  <a:cubicBezTo>
                    <a:pt x="611581" y="122064"/>
                    <a:pt x="615587" y="123449"/>
                    <a:pt x="620948" y="123449"/>
                  </a:cubicBezTo>
                  <a:cubicBezTo>
                    <a:pt x="626309" y="123449"/>
                    <a:pt x="630315" y="122123"/>
                    <a:pt x="632966" y="119472"/>
                  </a:cubicBezTo>
                  <a:cubicBezTo>
                    <a:pt x="635617" y="116821"/>
                    <a:pt x="636943" y="112845"/>
                    <a:pt x="636943" y="107543"/>
                  </a:cubicBezTo>
                  <a:cubicBezTo>
                    <a:pt x="636943" y="104892"/>
                    <a:pt x="636383" y="102682"/>
                    <a:pt x="635264" y="100915"/>
                  </a:cubicBezTo>
                  <a:cubicBezTo>
                    <a:pt x="634144" y="99148"/>
                    <a:pt x="632642" y="97719"/>
                    <a:pt x="630757" y="96629"/>
                  </a:cubicBezTo>
                  <a:cubicBezTo>
                    <a:pt x="628872" y="95539"/>
                    <a:pt x="626515" y="94523"/>
                    <a:pt x="623688" y="93581"/>
                  </a:cubicBezTo>
                  <a:cubicBezTo>
                    <a:pt x="623275" y="93463"/>
                    <a:pt x="622848" y="93330"/>
                    <a:pt x="622406" y="93183"/>
                  </a:cubicBezTo>
                  <a:cubicBezTo>
                    <a:pt x="621964" y="93036"/>
                    <a:pt x="621508" y="92903"/>
                    <a:pt x="621037" y="92785"/>
                  </a:cubicBezTo>
                  <a:cubicBezTo>
                    <a:pt x="620742" y="92668"/>
                    <a:pt x="620433" y="92564"/>
                    <a:pt x="620109" y="92476"/>
                  </a:cubicBezTo>
                  <a:cubicBezTo>
                    <a:pt x="619785" y="92388"/>
                    <a:pt x="619475" y="92314"/>
                    <a:pt x="619181" y="92255"/>
                  </a:cubicBezTo>
                  <a:cubicBezTo>
                    <a:pt x="613879" y="90665"/>
                    <a:pt x="609578" y="89074"/>
                    <a:pt x="606279" y="87483"/>
                  </a:cubicBezTo>
                  <a:cubicBezTo>
                    <a:pt x="602980" y="85893"/>
                    <a:pt x="600167" y="83389"/>
                    <a:pt x="597840" y="79972"/>
                  </a:cubicBezTo>
                  <a:cubicBezTo>
                    <a:pt x="595513" y="76555"/>
                    <a:pt x="594350" y="71931"/>
                    <a:pt x="594350" y="66099"/>
                  </a:cubicBezTo>
                  <a:cubicBezTo>
                    <a:pt x="594350" y="60208"/>
                    <a:pt x="595307" y="55303"/>
                    <a:pt x="597222" y="51386"/>
                  </a:cubicBezTo>
                  <a:cubicBezTo>
                    <a:pt x="599136" y="47468"/>
                    <a:pt x="602008" y="44537"/>
                    <a:pt x="605838" y="42593"/>
                  </a:cubicBezTo>
                  <a:cubicBezTo>
                    <a:pt x="609667" y="40649"/>
                    <a:pt x="614468" y="39677"/>
                    <a:pt x="620241" y="39677"/>
                  </a:cubicBezTo>
                  <a:close/>
                  <a:moveTo>
                    <a:pt x="555510" y="39677"/>
                  </a:moveTo>
                  <a:cubicBezTo>
                    <a:pt x="561048" y="39677"/>
                    <a:pt x="565790" y="40708"/>
                    <a:pt x="569737" y="42770"/>
                  </a:cubicBezTo>
                  <a:cubicBezTo>
                    <a:pt x="573685" y="44832"/>
                    <a:pt x="576689" y="47821"/>
                    <a:pt x="578751" y="51739"/>
                  </a:cubicBezTo>
                  <a:cubicBezTo>
                    <a:pt x="580813" y="55657"/>
                    <a:pt x="581844" y="60384"/>
                    <a:pt x="581844" y="65922"/>
                  </a:cubicBezTo>
                  <a:lnTo>
                    <a:pt x="581844" y="107896"/>
                  </a:lnTo>
                  <a:cubicBezTo>
                    <a:pt x="581844" y="113434"/>
                    <a:pt x="580813" y="118191"/>
                    <a:pt x="578751" y="122167"/>
                  </a:cubicBezTo>
                  <a:cubicBezTo>
                    <a:pt x="576689" y="126144"/>
                    <a:pt x="573685" y="129163"/>
                    <a:pt x="569737" y="131225"/>
                  </a:cubicBezTo>
                  <a:cubicBezTo>
                    <a:pt x="565790" y="133287"/>
                    <a:pt x="561048" y="134318"/>
                    <a:pt x="555510" y="134318"/>
                  </a:cubicBezTo>
                  <a:cubicBezTo>
                    <a:pt x="549973" y="134318"/>
                    <a:pt x="545230" y="133272"/>
                    <a:pt x="541283" y="131181"/>
                  </a:cubicBezTo>
                  <a:cubicBezTo>
                    <a:pt x="537336" y="129089"/>
                    <a:pt x="534332" y="126041"/>
                    <a:pt x="532270" y="122035"/>
                  </a:cubicBezTo>
                  <a:cubicBezTo>
                    <a:pt x="530208" y="118029"/>
                    <a:pt x="529177" y="113228"/>
                    <a:pt x="529177" y="107631"/>
                  </a:cubicBezTo>
                  <a:lnTo>
                    <a:pt x="529177" y="65922"/>
                  </a:lnTo>
                  <a:cubicBezTo>
                    <a:pt x="529177" y="60384"/>
                    <a:pt x="530208" y="55657"/>
                    <a:pt x="532270" y="51739"/>
                  </a:cubicBezTo>
                  <a:cubicBezTo>
                    <a:pt x="534332" y="47821"/>
                    <a:pt x="537336" y="44832"/>
                    <a:pt x="541283" y="42770"/>
                  </a:cubicBezTo>
                  <a:cubicBezTo>
                    <a:pt x="545230" y="40708"/>
                    <a:pt x="549973" y="39677"/>
                    <a:pt x="555510" y="39677"/>
                  </a:cubicBezTo>
                  <a:close/>
                  <a:moveTo>
                    <a:pt x="487440" y="39677"/>
                  </a:moveTo>
                  <a:cubicBezTo>
                    <a:pt x="495275" y="39677"/>
                    <a:pt x="501122" y="42048"/>
                    <a:pt x="504981" y="46791"/>
                  </a:cubicBezTo>
                  <a:cubicBezTo>
                    <a:pt x="508840" y="51533"/>
                    <a:pt x="510769" y="58676"/>
                    <a:pt x="510769" y="68219"/>
                  </a:cubicBezTo>
                  <a:lnTo>
                    <a:pt x="510769" y="132992"/>
                  </a:lnTo>
                  <a:lnTo>
                    <a:pt x="498044" y="132992"/>
                  </a:lnTo>
                  <a:lnTo>
                    <a:pt x="498044" y="68219"/>
                  </a:lnTo>
                  <a:cubicBezTo>
                    <a:pt x="498044" y="62623"/>
                    <a:pt x="496778" y="58440"/>
                    <a:pt x="494244" y="55671"/>
                  </a:cubicBezTo>
                  <a:cubicBezTo>
                    <a:pt x="491711" y="52903"/>
                    <a:pt x="487882" y="51518"/>
                    <a:pt x="482757" y="51518"/>
                  </a:cubicBezTo>
                  <a:cubicBezTo>
                    <a:pt x="477631" y="51518"/>
                    <a:pt x="473802" y="53050"/>
                    <a:pt x="471269" y="56113"/>
                  </a:cubicBezTo>
                  <a:cubicBezTo>
                    <a:pt x="468736" y="59177"/>
                    <a:pt x="467469" y="63801"/>
                    <a:pt x="467469" y="69987"/>
                  </a:cubicBezTo>
                  <a:lnTo>
                    <a:pt x="467469" y="132992"/>
                  </a:lnTo>
                  <a:lnTo>
                    <a:pt x="454744" y="132992"/>
                  </a:lnTo>
                  <a:lnTo>
                    <a:pt x="454744" y="41268"/>
                  </a:lnTo>
                  <a:lnTo>
                    <a:pt x="467469" y="41268"/>
                  </a:lnTo>
                  <a:lnTo>
                    <a:pt x="467469" y="53031"/>
                  </a:lnTo>
                  <a:lnTo>
                    <a:pt x="469369" y="49243"/>
                  </a:lnTo>
                  <a:cubicBezTo>
                    <a:pt x="470812" y="47107"/>
                    <a:pt x="472447" y="45332"/>
                    <a:pt x="474274" y="43919"/>
                  </a:cubicBezTo>
                  <a:cubicBezTo>
                    <a:pt x="477926" y="41091"/>
                    <a:pt x="482315" y="39677"/>
                    <a:pt x="487440" y="39677"/>
                  </a:cubicBezTo>
                  <a:close/>
                  <a:moveTo>
                    <a:pt x="375419" y="39677"/>
                  </a:moveTo>
                  <a:cubicBezTo>
                    <a:pt x="381251" y="39677"/>
                    <a:pt x="386215" y="40841"/>
                    <a:pt x="390309" y="43167"/>
                  </a:cubicBezTo>
                  <a:cubicBezTo>
                    <a:pt x="394403" y="45494"/>
                    <a:pt x="397525" y="48897"/>
                    <a:pt x="399676" y="53374"/>
                  </a:cubicBezTo>
                  <a:cubicBezTo>
                    <a:pt x="401826" y="57851"/>
                    <a:pt x="402901" y="63241"/>
                    <a:pt x="402901" y="69545"/>
                  </a:cubicBezTo>
                  <a:lnTo>
                    <a:pt x="402901" y="92344"/>
                  </a:lnTo>
                  <a:lnTo>
                    <a:pt x="360927" y="92344"/>
                  </a:lnTo>
                  <a:lnTo>
                    <a:pt x="360927" y="104185"/>
                  </a:lnTo>
                  <a:cubicBezTo>
                    <a:pt x="360927" y="109958"/>
                    <a:pt x="362252" y="114450"/>
                    <a:pt x="364903" y="117661"/>
                  </a:cubicBezTo>
                  <a:cubicBezTo>
                    <a:pt x="367554" y="120871"/>
                    <a:pt x="371295" y="122477"/>
                    <a:pt x="376126" y="122477"/>
                  </a:cubicBezTo>
                  <a:cubicBezTo>
                    <a:pt x="380662" y="122477"/>
                    <a:pt x="384182" y="121210"/>
                    <a:pt x="386686" y="118677"/>
                  </a:cubicBezTo>
                  <a:cubicBezTo>
                    <a:pt x="389190" y="116144"/>
                    <a:pt x="390441" y="112550"/>
                    <a:pt x="390441" y="107896"/>
                  </a:cubicBezTo>
                  <a:lnTo>
                    <a:pt x="390441" y="107366"/>
                  </a:lnTo>
                  <a:lnTo>
                    <a:pt x="403166" y="107366"/>
                  </a:lnTo>
                  <a:lnTo>
                    <a:pt x="403166" y="107896"/>
                  </a:lnTo>
                  <a:cubicBezTo>
                    <a:pt x="403166" y="116320"/>
                    <a:pt x="400810" y="122830"/>
                    <a:pt x="396097" y="127425"/>
                  </a:cubicBezTo>
                  <a:cubicBezTo>
                    <a:pt x="391384" y="132020"/>
                    <a:pt x="384727" y="134318"/>
                    <a:pt x="376126" y="134318"/>
                  </a:cubicBezTo>
                  <a:cubicBezTo>
                    <a:pt x="370235" y="134318"/>
                    <a:pt x="365213" y="133125"/>
                    <a:pt x="361059" y="130739"/>
                  </a:cubicBezTo>
                  <a:cubicBezTo>
                    <a:pt x="356906" y="128353"/>
                    <a:pt x="353725" y="124877"/>
                    <a:pt x="351516" y="120312"/>
                  </a:cubicBezTo>
                  <a:cubicBezTo>
                    <a:pt x="349307" y="115746"/>
                    <a:pt x="348202" y="110253"/>
                    <a:pt x="348202" y="103831"/>
                  </a:cubicBezTo>
                  <a:lnTo>
                    <a:pt x="348202" y="72019"/>
                  </a:lnTo>
                  <a:cubicBezTo>
                    <a:pt x="348202" y="65186"/>
                    <a:pt x="349277" y="59353"/>
                    <a:pt x="351427" y="54523"/>
                  </a:cubicBezTo>
                  <a:cubicBezTo>
                    <a:pt x="353578" y="49692"/>
                    <a:pt x="356685" y="46010"/>
                    <a:pt x="360750" y="43477"/>
                  </a:cubicBezTo>
                  <a:cubicBezTo>
                    <a:pt x="364815" y="40944"/>
                    <a:pt x="369705" y="39677"/>
                    <a:pt x="375419" y="39677"/>
                  </a:cubicBezTo>
                  <a:close/>
                  <a:moveTo>
                    <a:pt x="305916" y="39677"/>
                  </a:moveTo>
                  <a:cubicBezTo>
                    <a:pt x="311690" y="39677"/>
                    <a:pt x="316491" y="40620"/>
                    <a:pt x="320320" y="42505"/>
                  </a:cubicBezTo>
                  <a:cubicBezTo>
                    <a:pt x="324149" y="44390"/>
                    <a:pt x="327021" y="47232"/>
                    <a:pt x="328936" y="51032"/>
                  </a:cubicBezTo>
                  <a:cubicBezTo>
                    <a:pt x="330850" y="54832"/>
                    <a:pt x="331808" y="59589"/>
                    <a:pt x="331808" y="65303"/>
                  </a:cubicBezTo>
                  <a:lnTo>
                    <a:pt x="320055" y="65303"/>
                  </a:lnTo>
                  <a:cubicBezTo>
                    <a:pt x="320055" y="60355"/>
                    <a:pt x="318877" y="56658"/>
                    <a:pt x="316520" y="54213"/>
                  </a:cubicBezTo>
                  <a:cubicBezTo>
                    <a:pt x="314164" y="51769"/>
                    <a:pt x="310629" y="50546"/>
                    <a:pt x="305916" y="50546"/>
                  </a:cubicBezTo>
                  <a:cubicBezTo>
                    <a:pt x="301203" y="50546"/>
                    <a:pt x="297669" y="51813"/>
                    <a:pt x="295312" y="54346"/>
                  </a:cubicBezTo>
                  <a:cubicBezTo>
                    <a:pt x="292956" y="56879"/>
                    <a:pt x="291778" y="60679"/>
                    <a:pt x="291778" y="65745"/>
                  </a:cubicBezTo>
                  <a:cubicBezTo>
                    <a:pt x="291778" y="68867"/>
                    <a:pt x="292499" y="71415"/>
                    <a:pt x="293943" y="73389"/>
                  </a:cubicBezTo>
                  <a:cubicBezTo>
                    <a:pt x="295386" y="75362"/>
                    <a:pt x="297256" y="76909"/>
                    <a:pt x="299554" y="78028"/>
                  </a:cubicBezTo>
                  <a:cubicBezTo>
                    <a:pt x="301851" y="79147"/>
                    <a:pt x="304768" y="80208"/>
                    <a:pt x="308302" y="81209"/>
                  </a:cubicBezTo>
                  <a:cubicBezTo>
                    <a:pt x="308479" y="81268"/>
                    <a:pt x="308670" y="81312"/>
                    <a:pt x="308877" y="81342"/>
                  </a:cubicBezTo>
                  <a:cubicBezTo>
                    <a:pt x="309083" y="81371"/>
                    <a:pt x="309274" y="81416"/>
                    <a:pt x="309451" y="81474"/>
                  </a:cubicBezTo>
                  <a:cubicBezTo>
                    <a:pt x="309569" y="81533"/>
                    <a:pt x="309701" y="81578"/>
                    <a:pt x="309849" y="81607"/>
                  </a:cubicBezTo>
                  <a:cubicBezTo>
                    <a:pt x="309996" y="81636"/>
                    <a:pt x="310128" y="81651"/>
                    <a:pt x="310246" y="81651"/>
                  </a:cubicBezTo>
                  <a:cubicBezTo>
                    <a:pt x="315372" y="83065"/>
                    <a:pt x="319554" y="84553"/>
                    <a:pt x="322794" y="86114"/>
                  </a:cubicBezTo>
                  <a:cubicBezTo>
                    <a:pt x="326034" y="87675"/>
                    <a:pt x="328774" y="90164"/>
                    <a:pt x="331012" y="93581"/>
                  </a:cubicBezTo>
                  <a:cubicBezTo>
                    <a:pt x="333251" y="96998"/>
                    <a:pt x="334370" y="101652"/>
                    <a:pt x="334370" y="107543"/>
                  </a:cubicBezTo>
                  <a:cubicBezTo>
                    <a:pt x="334370" y="113552"/>
                    <a:pt x="333354" y="118530"/>
                    <a:pt x="331322" y="122477"/>
                  </a:cubicBezTo>
                  <a:cubicBezTo>
                    <a:pt x="329289" y="126424"/>
                    <a:pt x="326211" y="129384"/>
                    <a:pt x="322087" y="131357"/>
                  </a:cubicBezTo>
                  <a:cubicBezTo>
                    <a:pt x="317964" y="133331"/>
                    <a:pt x="312809" y="134318"/>
                    <a:pt x="306623" y="134318"/>
                  </a:cubicBezTo>
                  <a:cubicBezTo>
                    <a:pt x="300438" y="134318"/>
                    <a:pt x="295298" y="133302"/>
                    <a:pt x="291203" y="131269"/>
                  </a:cubicBezTo>
                  <a:cubicBezTo>
                    <a:pt x="287109" y="129237"/>
                    <a:pt x="284031" y="126188"/>
                    <a:pt x="281969" y="122123"/>
                  </a:cubicBezTo>
                  <a:cubicBezTo>
                    <a:pt x="279907" y="118058"/>
                    <a:pt x="278876" y="112962"/>
                    <a:pt x="278876" y="106836"/>
                  </a:cubicBezTo>
                  <a:lnTo>
                    <a:pt x="290629" y="106836"/>
                  </a:lnTo>
                  <a:cubicBezTo>
                    <a:pt x="290629" y="112373"/>
                    <a:pt x="291954" y="116527"/>
                    <a:pt x="294605" y="119295"/>
                  </a:cubicBezTo>
                  <a:cubicBezTo>
                    <a:pt x="297256" y="122064"/>
                    <a:pt x="301262" y="123449"/>
                    <a:pt x="306623" y="123449"/>
                  </a:cubicBezTo>
                  <a:cubicBezTo>
                    <a:pt x="311984" y="123449"/>
                    <a:pt x="315990" y="122123"/>
                    <a:pt x="318641" y="119472"/>
                  </a:cubicBezTo>
                  <a:cubicBezTo>
                    <a:pt x="321292" y="116821"/>
                    <a:pt x="322618" y="112845"/>
                    <a:pt x="322618" y="107543"/>
                  </a:cubicBezTo>
                  <a:cubicBezTo>
                    <a:pt x="322618" y="104892"/>
                    <a:pt x="322058" y="102682"/>
                    <a:pt x="320939" y="100915"/>
                  </a:cubicBezTo>
                  <a:cubicBezTo>
                    <a:pt x="319819" y="99148"/>
                    <a:pt x="318317" y="97719"/>
                    <a:pt x="316432" y="96629"/>
                  </a:cubicBezTo>
                  <a:cubicBezTo>
                    <a:pt x="314547" y="95539"/>
                    <a:pt x="312190" y="94523"/>
                    <a:pt x="309363" y="93581"/>
                  </a:cubicBezTo>
                  <a:cubicBezTo>
                    <a:pt x="308950" y="93463"/>
                    <a:pt x="308523" y="93330"/>
                    <a:pt x="308081" y="93183"/>
                  </a:cubicBezTo>
                  <a:cubicBezTo>
                    <a:pt x="307639" y="93036"/>
                    <a:pt x="307183" y="92903"/>
                    <a:pt x="306712" y="92785"/>
                  </a:cubicBezTo>
                  <a:cubicBezTo>
                    <a:pt x="306417" y="92668"/>
                    <a:pt x="306108" y="92564"/>
                    <a:pt x="305784" y="92476"/>
                  </a:cubicBezTo>
                  <a:cubicBezTo>
                    <a:pt x="305460" y="92388"/>
                    <a:pt x="305150" y="92314"/>
                    <a:pt x="304856" y="92255"/>
                  </a:cubicBezTo>
                  <a:cubicBezTo>
                    <a:pt x="299554" y="90665"/>
                    <a:pt x="295253" y="89074"/>
                    <a:pt x="291954" y="87483"/>
                  </a:cubicBezTo>
                  <a:cubicBezTo>
                    <a:pt x="288655" y="85893"/>
                    <a:pt x="285842" y="83389"/>
                    <a:pt x="283515" y="79972"/>
                  </a:cubicBezTo>
                  <a:cubicBezTo>
                    <a:pt x="281188" y="76555"/>
                    <a:pt x="280025" y="71931"/>
                    <a:pt x="280025" y="66099"/>
                  </a:cubicBezTo>
                  <a:cubicBezTo>
                    <a:pt x="280025" y="60208"/>
                    <a:pt x="280982" y="55303"/>
                    <a:pt x="282897" y="51386"/>
                  </a:cubicBezTo>
                  <a:cubicBezTo>
                    <a:pt x="284811" y="47468"/>
                    <a:pt x="287683" y="44537"/>
                    <a:pt x="291513" y="42593"/>
                  </a:cubicBezTo>
                  <a:cubicBezTo>
                    <a:pt x="295342" y="40649"/>
                    <a:pt x="300143" y="39677"/>
                    <a:pt x="305916" y="39677"/>
                  </a:cubicBezTo>
                  <a:close/>
                  <a:moveTo>
                    <a:pt x="239241" y="39677"/>
                  </a:moveTo>
                  <a:cubicBezTo>
                    <a:pt x="245015" y="39677"/>
                    <a:pt x="249816" y="40620"/>
                    <a:pt x="253645" y="42505"/>
                  </a:cubicBezTo>
                  <a:cubicBezTo>
                    <a:pt x="257474" y="44390"/>
                    <a:pt x="260346" y="47232"/>
                    <a:pt x="262261" y="51032"/>
                  </a:cubicBezTo>
                  <a:cubicBezTo>
                    <a:pt x="264175" y="54832"/>
                    <a:pt x="265133" y="59589"/>
                    <a:pt x="265133" y="65303"/>
                  </a:cubicBezTo>
                  <a:lnTo>
                    <a:pt x="253380" y="65303"/>
                  </a:lnTo>
                  <a:cubicBezTo>
                    <a:pt x="253380" y="60355"/>
                    <a:pt x="252202" y="56658"/>
                    <a:pt x="249845" y="54213"/>
                  </a:cubicBezTo>
                  <a:cubicBezTo>
                    <a:pt x="247489" y="51769"/>
                    <a:pt x="243954" y="50546"/>
                    <a:pt x="239241" y="50546"/>
                  </a:cubicBezTo>
                  <a:cubicBezTo>
                    <a:pt x="234528" y="50546"/>
                    <a:pt x="230994" y="51813"/>
                    <a:pt x="228637" y="54346"/>
                  </a:cubicBezTo>
                  <a:cubicBezTo>
                    <a:pt x="226281" y="56879"/>
                    <a:pt x="225103" y="60679"/>
                    <a:pt x="225103" y="65745"/>
                  </a:cubicBezTo>
                  <a:cubicBezTo>
                    <a:pt x="225103" y="68867"/>
                    <a:pt x="225824" y="71415"/>
                    <a:pt x="227268" y="73389"/>
                  </a:cubicBezTo>
                  <a:cubicBezTo>
                    <a:pt x="228711" y="75362"/>
                    <a:pt x="230581" y="76909"/>
                    <a:pt x="232879" y="78028"/>
                  </a:cubicBezTo>
                  <a:cubicBezTo>
                    <a:pt x="235176" y="79147"/>
                    <a:pt x="238093" y="80208"/>
                    <a:pt x="241627" y="81209"/>
                  </a:cubicBezTo>
                  <a:cubicBezTo>
                    <a:pt x="241804" y="81268"/>
                    <a:pt x="241995" y="81312"/>
                    <a:pt x="242202" y="81342"/>
                  </a:cubicBezTo>
                  <a:cubicBezTo>
                    <a:pt x="242408" y="81371"/>
                    <a:pt x="242599" y="81416"/>
                    <a:pt x="242776" y="81474"/>
                  </a:cubicBezTo>
                  <a:cubicBezTo>
                    <a:pt x="242894" y="81533"/>
                    <a:pt x="243026" y="81578"/>
                    <a:pt x="243174" y="81607"/>
                  </a:cubicBezTo>
                  <a:cubicBezTo>
                    <a:pt x="243321" y="81636"/>
                    <a:pt x="243454" y="81651"/>
                    <a:pt x="243571" y="81651"/>
                  </a:cubicBezTo>
                  <a:cubicBezTo>
                    <a:pt x="248697" y="83065"/>
                    <a:pt x="252879" y="84553"/>
                    <a:pt x="256119" y="86114"/>
                  </a:cubicBezTo>
                  <a:cubicBezTo>
                    <a:pt x="259359" y="87675"/>
                    <a:pt x="262099" y="90164"/>
                    <a:pt x="264337" y="93581"/>
                  </a:cubicBezTo>
                  <a:cubicBezTo>
                    <a:pt x="266576" y="96998"/>
                    <a:pt x="267695" y="101652"/>
                    <a:pt x="267695" y="107543"/>
                  </a:cubicBezTo>
                  <a:cubicBezTo>
                    <a:pt x="267695" y="113552"/>
                    <a:pt x="266679" y="118530"/>
                    <a:pt x="264647" y="122477"/>
                  </a:cubicBezTo>
                  <a:cubicBezTo>
                    <a:pt x="262614" y="126424"/>
                    <a:pt x="259536" y="129384"/>
                    <a:pt x="255412" y="131357"/>
                  </a:cubicBezTo>
                  <a:cubicBezTo>
                    <a:pt x="251289" y="133331"/>
                    <a:pt x="246134" y="134318"/>
                    <a:pt x="239948" y="134318"/>
                  </a:cubicBezTo>
                  <a:cubicBezTo>
                    <a:pt x="233763" y="134318"/>
                    <a:pt x="228623" y="133302"/>
                    <a:pt x="224528" y="131269"/>
                  </a:cubicBezTo>
                  <a:cubicBezTo>
                    <a:pt x="220434" y="129237"/>
                    <a:pt x="217356" y="126188"/>
                    <a:pt x="215294" y="122123"/>
                  </a:cubicBezTo>
                  <a:cubicBezTo>
                    <a:pt x="213232" y="118058"/>
                    <a:pt x="212201" y="112962"/>
                    <a:pt x="212201" y="106836"/>
                  </a:cubicBezTo>
                  <a:lnTo>
                    <a:pt x="223954" y="106836"/>
                  </a:lnTo>
                  <a:cubicBezTo>
                    <a:pt x="223954" y="112373"/>
                    <a:pt x="225279" y="116527"/>
                    <a:pt x="227930" y="119295"/>
                  </a:cubicBezTo>
                  <a:cubicBezTo>
                    <a:pt x="230581" y="122064"/>
                    <a:pt x="234587" y="123449"/>
                    <a:pt x="239948" y="123449"/>
                  </a:cubicBezTo>
                  <a:cubicBezTo>
                    <a:pt x="245309" y="123449"/>
                    <a:pt x="249315" y="122123"/>
                    <a:pt x="251966" y="119472"/>
                  </a:cubicBezTo>
                  <a:cubicBezTo>
                    <a:pt x="254617" y="116821"/>
                    <a:pt x="255943" y="112845"/>
                    <a:pt x="255943" y="107543"/>
                  </a:cubicBezTo>
                  <a:cubicBezTo>
                    <a:pt x="255943" y="104892"/>
                    <a:pt x="255383" y="102682"/>
                    <a:pt x="254264" y="100915"/>
                  </a:cubicBezTo>
                  <a:cubicBezTo>
                    <a:pt x="253144" y="99148"/>
                    <a:pt x="251642" y="97719"/>
                    <a:pt x="249757" y="96629"/>
                  </a:cubicBezTo>
                  <a:cubicBezTo>
                    <a:pt x="247872" y="95539"/>
                    <a:pt x="245515" y="94523"/>
                    <a:pt x="242688" y="93581"/>
                  </a:cubicBezTo>
                  <a:cubicBezTo>
                    <a:pt x="242275" y="93463"/>
                    <a:pt x="241848" y="93330"/>
                    <a:pt x="241406" y="93183"/>
                  </a:cubicBezTo>
                  <a:cubicBezTo>
                    <a:pt x="240964" y="93036"/>
                    <a:pt x="240508" y="92903"/>
                    <a:pt x="240037" y="92785"/>
                  </a:cubicBezTo>
                  <a:cubicBezTo>
                    <a:pt x="239742" y="92668"/>
                    <a:pt x="239433" y="92564"/>
                    <a:pt x="239109" y="92476"/>
                  </a:cubicBezTo>
                  <a:cubicBezTo>
                    <a:pt x="238785" y="92388"/>
                    <a:pt x="238475" y="92314"/>
                    <a:pt x="238181" y="92255"/>
                  </a:cubicBezTo>
                  <a:cubicBezTo>
                    <a:pt x="232879" y="90665"/>
                    <a:pt x="228578" y="89074"/>
                    <a:pt x="225279" y="87483"/>
                  </a:cubicBezTo>
                  <a:cubicBezTo>
                    <a:pt x="221980" y="85893"/>
                    <a:pt x="219167" y="83389"/>
                    <a:pt x="216840" y="79972"/>
                  </a:cubicBezTo>
                  <a:cubicBezTo>
                    <a:pt x="214513" y="76555"/>
                    <a:pt x="213350" y="71931"/>
                    <a:pt x="213350" y="66099"/>
                  </a:cubicBezTo>
                  <a:cubicBezTo>
                    <a:pt x="213350" y="60208"/>
                    <a:pt x="214307" y="55303"/>
                    <a:pt x="216222" y="51386"/>
                  </a:cubicBezTo>
                  <a:cubicBezTo>
                    <a:pt x="218136" y="47468"/>
                    <a:pt x="221008" y="44537"/>
                    <a:pt x="224838" y="42593"/>
                  </a:cubicBezTo>
                  <a:cubicBezTo>
                    <a:pt x="228667" y="40649"/>
                    <a:pt x="233468" y="39677"/>
                    <a:pt x="239241" y="39677"/>
                  </a:cubicBezTo>
                  <a:close/>
                  <a:moveTo>
                    <a:pt x="175394" y="39677"/>
                  </a:moveTo>
                  <a:cubicBezTo>
                    <a:pt x="181226" y="39677"/>
                    <a:pt x="186190" y="40841"/>
                    <a:pt x="190284" y="43167"/>
                  </a:cubicBezTo>
                  <a:cubicBezTo>
                    <a:pt x="194378" y="45494"/>
                    <a:pt x="197500" y="48897"/>
                    <a:pt x="199651" y="53374"/>
                  </a:cubicBezTo>
                  <a:cubicBezTo>
                    <a:pt x="201801" y="57851"/>
                    <a:pt x="202876" y="63241"/>
                    <a:pt x="202876" y="69545"/>
                  </a:cubicBezTo>
                  <a:lnTo>
                    <a:pt x="202876" y="92344"/>
                  </a:lnTo>
                  <a:lnTo>
                    <a:pt x="160902" y="92344"/>
                  </a:lnTo>
                  <a:lnTo>
                    <a:pt x="160902" y="104185"/>
                  </a:lnTo>
                  <a:cubicBezTo>
                    <a:pt x="160902" y="109958"/>
                    <a:pt x="162227" y="114450"/>
                    <a:pt x="164878" y="117661"/>
                  </a:cubicBezTo>
                  <a:cubicBezTo>
                    <a:pt x="167529" y="120871"/>
                    <a:pt x="171270" y="122477"/>
                    <a:pt x="176101" y="122477"/>
                  </a:cubicBezTo>
                  <a:cubicBezTo>
                    <a:pt x="180637" y="122477"/>
                    <a:pt x="184157" y="121210"/>
                    <a:pt x="186661" y="118677"/>
                  </a:cubicBezTo>
                  <a:cubicBezTo>
                    <a:pt x="189165" y="116144"/>
                    <a:pt x="190416" y="112550"/>
                    <a:pt x="190416" y="107896"/>
                  </a:cubicBezTo>
                  <a:lnTo>
                    <a:pt x="190416" y="107366"/>
                  </a:lnTo>
                  <a:lnTo>
                    <a:pt x="203141" y="107366"/>
                  </a:lnTo>
                  <a:lnTo>
                    <a:pt x="203141" y="107896"/>
                  </a:lnTo>
                  <a:cubicBezTo>
                    <a:pt x="203141" y="116320"/>
                    <a:pt x="200785" y="122830"/>
                    <a:pt x="196072" y="127425"/>
                  </a:cubicBezTo>
                  <a:cubicBezTo>
                    <a:pt x="191359" y="132020"/>
                    <a:pt x="184702" y="134318"/>
                    <a:pt x="176101" y="134318"/>
                  </a:cubicBezTo>
                  <a:cubicBezTo>
                    <a:pt x="170210" y="134318"/>
                    <a:pt x="165188" y="133125"/>
                    <a:pt x="161034" y="130739"/>
                  </a:cubicBezTo>
                  <a:cubicBezTo>
                    <a:pt x="156881" y="128353"/>
                    <a:pt x="153700" y="124877"/>
                    <a:pt x="151491" y="120312"/>
                  </a:cubicBezTo>
                  <a:cubicBezTo>
                    <a:pt x="149282" y="115746"/>
                    <a:pt x="148177" y="110253"/>
                    <a:pt x="148177" y="103831"/>
                  </a:cubicBezTo>
                  <a:lnTo>
                    <a:pt x="148177" y="72019"/>
                  </a:lnTo>
                  <a:cubicBezTo>
                    <a:pt x="148177" y="65186"/>
                    <a:pt x="149252" y="59353"/>
                    <a:pt x="151403" y="54523"/>
                  </a:cubicBezTo>
                  <a:cubicBezTo>
                    <a:pt x="153553" y="49692"/>
                    <a:pt x="156660" y="46010"/>
                    <a:pt x="160725" y="43477"/>
                  </a:cubicBezTo>
                  <a:cubicBezTo>
                    <a:pt x="164790" y="40944"/>
                    <a:pt x="169680" y="39677"/>
                    <a:pt x="175394" y="39677"/>
                  </a:cubicBezTo>
                  <a:close/>
                  <a:moveTo>
                    <a:pt x="109249" y="39677"/>
                  </a:moveTo>
                  <a:cubicBezTo>
                    <a:pt x="115140" y="39677"/>
                    <a:pt x="120177" y="40811"/>
                    <a:pt x="124360" y="43079"/>
                  </a:cubicBezTo>
                  <a:cubicBezTo>
                    <a:pt x="128543" y="45347"/>
                    <a:pt x="131724" y="48646"/>
                    <a:pt x="133904" y="52976"/>
                  </a:cubicBezTo>
                  <a:cubicBezTo>
                    <a:pt x="136083" y="57306"/>
                    <a:pt x="137173" y="62535"/>
                    <a:pt x="137173" y="68661"/>
                  </a:cubicBezTo>
                  <a:lnTo>
                    <a:pt x="137173" y="69368"/>
                  </a:lnTo>
                  <a:lnTo>
                    <a:pt x="125067" y="69368"/>
                  </a:lnTo>
                  <a:lnTo>
                    <a:pt x="125067" y="68661"/>
                  </a:lnTo>
                  <a:cubicBezTo>
                    <a:pt x="125067" y="63241"/>
                    <a:pt x="123712" y="59029"/>
                    <a:pt x="121002" y="56025"/>
                  </a:cubicBezTo>
                  <a:cubicBezTo>
                    <a:pt x="118292" y="53020"/>
                    <a:pt x="114463" y="51518"/>
                    <a:pt x="109514" y="51518"/>
                  </a:cubicBezTo>
                  <a:cubicBezTo>
                    <a:pt x="104684" y="51518"/>
                    <a:pt x="100928" y="52991"/>
                    <a:pt x="98248" y="55936"/>
                  </a:cubicBezTo>
                  <a:cubicBezTo>
                    <a:pt x="95567" y="58882"/>
                    <a:pt x="94227" y="63065"/>
                    <a:pt x="94227" y="68485"/>
                  </a:cubicBezTo>
                  <a:lnTo>
                    <a:pt x="94227" y="106836"/>
                  </a:lnTo>
                  <a:cubicBezTo>
                    <a:pt x="94227" y="111843"/>
                    <a:pt x="95552" y="115702"/>
                    <a:pt x="98203" y="118412"/>
                  </a:cubicBezTo>
                  <a:cubicBezTo>
                    <a:pt x="100854" y="121122"/>
                    <a:pt x="104625" y="122477"/>
                    <a:pt x="109514" y="122477"/>
                  </a:cubicBezTo>
                  <a:cubicBezTo>
                    <a:pt x="114463" y="122477"/>
                    <a:pt x="118292" y="121077"/>
                    <a:pt x="121002" y="118279"/>
                  </a:cubicBezTo>
                  <a:cubicBezTo>
                    <a:pt x="123712" y="115481"/>
                    <a:pt x="125067" y="111549"/>
                    <a:pt x="125067" y="106482"/>
                  </a:cubicBezTo>
                  <a:lnTo>
                    <a:pt x="125067" y="105775"/>
                  </a:lnTo>
                  <a:lnTo>
                    <a:pt x="137350" y="105775"/>
                  </a:lnTo>
                  <a:lnTo>
                    <a:pt x="137350" y="106482"/>
                  </a:lnTo>
                  <a:cubicBezTo>
                    <a:pt x="137350" y="112373"/>
                    <a:pt x="136245" y="117396"/>
                    <a:pt x="134036" y="121549"/>
                  </a:cubicBezTo>
                  <a:cubicBezTo>
                    <a:pt x="131827" y="125702"/>
                    <a:pt x="128616" y="128868"/>
                    <a:pt x="124404" y="131048"/>
                  </a:cubicBezTo>
                  <a:cubicBezTo>
                    <a:pt x="120192" y="133228"/>
                    <a:pt x="115140" y="134318"/>
                    <a:pt x="109249" y="134318"/>
                  </a:cubicBezTo>
                  <a:cubicBezTo>
                    <a:pt x="103358" y="134318"/>
                    <a:pt x="98351" y="133243"/>
                    <a:pt x="94227" y="131092"/>
                  </a:cubicBezTo>
                  <a:cubicBezTo>
                    <a:pt x="90103" y="128942"/>
                    <a:pt x="86951" y="125820"/>
                    <a:pt x="84772" y="121725"/>
                  </a:cubicBezTo>
                  <a:cubicBezTo>
                    <a:pt x="82592" y="117631"/>
                    <a:pt x="81502" y="112668"/>
                    <a:pt x="81502" y="106836"/>
                  </a:cubicBezTo>
                  <a:lnTo>
                    <a:pt x="81502" y="68485"/>
                  </a:lnTo>
                  <a:cubicBezTo>
                    <a:pt x="81502" y="62417"/>
                    <a:pt x="82592" y="57233"/>
                    <a:pt x="84772" y="52932"/>
                  </a:cubicBezTo>
                  <a:cubicBezTo>
                    <a:pt x="86951" y="48631"/>
                    <a:pt x="90118" y="45347"/>
                    <a:pt x="94271" y="43079"/>
                  </a:cubicBezTo>
                  <a:cubicBezTo>
                    <a:pt x="98424" y="40811"/>
                    <a:pt x="103417" y="39677"/>
                    <a:pt x="109249" y="39677"/>
                  </a:cubicBezTo>
                  <a:close/>
                  <a:moveTo>
                    <a:pt x="37379" y="18734"/>
                  </a:moveTo>
                  <a:lnTo>
                    <a:pt x="22892" y="89958"/>
                  </a:lnTo>
                  <a:lnTo>
                    <a:pt x="51866" y="89958"/>
                  </a:lnTo>
                  <a:close/>
                  <a:moveTo>
                    <a:pt x="1952555" y="14581"/>
                  </a:moveTo>
                  <a:lnTo>
                    <a:pt x="1965280" y="14581"/>
                  </a:lnTo>
                  <a:lnTo>
                    <a:pt x="1965280" y="41268"/>
                  </a:lnTo>
                  <a:lnTo>
                    <a:pt x="1982689" y="41268"/>
                  </a:lnTo>
                  <a:lnTo>
                    <a:pt x="1982689" y="53109"/>
                  </a:lnTo>
                  <a:lnTo>
                    <a:pt x="1965280" y="53109"/>
                  </a:lnTo>
                  <a:lnTo>
                    <a:pt x="1965280" y="109310"/>
                  </a:lnTo>
                  <a:cubicBezTo>
                    <a:pt x="1965280" y="113257"/>
                    <a:pt x="1966164" y="116291"/>
                    <a:pt x="1967931" y="118412"/>
                  </a:cubicBezTo>
                  <a:cubicBezTo>
                    <a:pt x="1969699" y="120533"/>
                    <a:pt x="1972320" y="121593"/>
                    <a:pt x="1975796" y="121593"/>
                  </a:cubicBezTo>
                  <a:lnTo>
                    <a:pt x="1982689" y="121593"/>
                  </a:lnTo>
                  <a:lnTo>
                    <a:pt x="1982689" y="133434"/>
                  </a:lnTo>
                  <a:lnTo>
                    <a:pt x="1974029" y="133434"/>
                  </a:lnTo>
                  <a:cubicBezTo>
                    <a:pt x="1966606" y="133434"/>
                    <a:pt x="1961171" y="131387"/>
                    <a:pt x="1957725" y="127293"/>
                  </a:cubicBezTo>
                  <a:cubicBezTo>
                    <a:pt x="1954279" y="123198"/>
                    <a:pt x="1952555" y="117145"/>
                    <a:pt x="1952555" y="109133"/>
                  </a:cubicBezTo>
                  <a:lnTo>
                    <a:pt x="1952555" y="53109"/>
                  </a:lnTo>
                  <a:lnTo>
                    <a:pt x="1943100" y="53109"/>
                  </a:lnTo>
                  <a:lnTo>
                    <a:pt x="1943100" y="41268"/>
                  </a:lnTo>
                  <a:lnTo>
                    <a:pt x="1952555" y="41268"/>
                  </a:lnTo>
                  <a:close/>
                  <a:moveTo>
                    <a:pt x="1866830" y="14581"/>
                  </a:moveTo>
                  <a:lnTo>
                    <a:pt x="1879555" y="14581"/>
                  </a:lnTo>
                  <a:lnTo>
                    <a:pt x="1879555" y="41268"/>
                  </a:lnTo>
                  <a:lnTo>
                    <a:pt x="1896964" y="41268"/>
                  </a:lnTo>
                  <a:lnTo>
                    <a:pt x="1896964" y="53109"/>
                  </a:lnTo>
                  <a:lnTo>
                    <a:pt x="1879555" y="53109"/>
                  </a:lnTo>
                  <a:lnTo>
                    <a:pt x="1879555" y="109310"/>
                  </a:lnTo>
                  <a:cubicBezTo>
                    <a:pt x="1879555" y="113257"/>
                    <a:pt x="1880439" y="116291"/>
                    <a:pt x="1882206" y="118412"/>
                  </a:cubicBezTo>
                  <a:cubicBezTo>
                    <a:pt x="1883974" y="120533"/>
                    <a:pt x="1886595" y="121593"/>
                    <a:pt x="1890071" y="121593"/>
                  </a:cubicBezTo>
                  <a:lnTo>
                    <a:pt x="1896964" y="121593"/>
                  </a:lnTo>
                  <a:lnTo>
                    <a:pt x="1896964" y="133434"/>
                  </a:lnTo>
                  <a:lnTo>
                    <a:pt x="1888304" y="133434"/>
                  </a:lnTo>
                  <a:cubicBezTo>
                    <a:pt x="1880881" y="133434"/>
                    <a:pt x="1875446" y="131387"/>
                    <a:pt x="1872000" y="127293"/>
                  </a:cubicBezTo>
                  <a:cubicBezTo>
                    <a:pt x="1868554" y="123198"/>
                    <a:pt x="1866830" y="117145"/>
                    <a:pt x="1866830" y="109133"/>
                  </a:cubicBezTo>
                  <a:lnTo>
                    <a:pt x="1866830" y="53109"/>
                  </a:lnTo>
                  <a:lnTo>
                    <a:pt x="1857375" y="53109"/>
                  </a:lnTo>
                  <a:lnTo>
                    <a:pt x="1857375" y="41268"/>
                  </a:lnTo>
                  <a:lnTo>
                    <a:pt x="1866830" y="41268"/>
                  </a:lnTo>
                  <a:close/>
                  <a:moveTo>
                    <a:pt x="1323905" y="14581"/>
                  </a:moveTo>
                  <a:lnTo>
                    <a:pt x="1336630" y="14581"/>
                  </a:lnTo>
                  <a:lnTo>
                    <a:pt x="1336630" y="41268"/>
                  </a:lnTo>
                  <a:lnTo>
                    <a:pt x="1354039" y="41268"/>
                  </a:lnTo>
                  <a:lnTo>
                    <a:pt x="1354039" y="53109"/>
                  </a:lnTo>
                  <a:lnTo>
                    <a:pt x="1336630" y="53109"/>
                  </a:lnTo>
                  <a:lnTo>
                    <a:pt x="1336630" y="109310"/>
                  </a:lnTo>
                  <a:cubicBezTo>
                    <a:pt x="1336630" y="113257"/>
                    <a:pt x="1337514" y="116291"/>
                    <a:pt x="1339281" y="118412"/>
                  </a:cubicBezTo>
                  <a:cubicBezTo>
                    <a:pt x="1341049" y="120533"/>
                    <a:pt x="1343670" y="121593"/>
                    <a:pt x="1347146" y="121593"/>
                  </a:cubicBezTo>
                  <a:lnTo>
                    <a:pt x="1354039" y="121593"/>
                  </a:lnTo>
                  <a:lnTo>
                    <a:pt x="1354039" y="133434"/>
                  </a:lnTo>
                  <a:lnTo>
                    <a:pt x="1345379" y="133434"/>
                  </a:lnTo>
                  <a:cubicBezTo>
                    <a:pt x="1337956" y="133434"/>
                    <a:pt x="1332521" y="131387"/>
                    <a:pt x="1329075" y="127293"/>
                  </a:cubicBezTo>
                  <a:cubicBezTo>
                    <a:pt x="1325629" y="123198"/>
                    <a:pt x="1323905" y="117145"/>
                    <a:pt x="1323905" y="109133"/>
                  </a:cubicBezTo>
                  <a:lnTo>
                    <a:pt x="1323905" y="53109"/>
                  </a:lnTo>
                  <a:lnTo>
                    <a:pt x="1314450" y="53109"/>
                  </a:lnTo>
                  <a:lnTo>
                    <a:pt x="1314450" y="41268"/>
                  </a:lnTo>
                  <a:lnTo>
                    <a:pt x="1323905" y="41268"/>
                  </a:lnTo>
                  <a:close/>
                  <a:moveTo>
                    <a:pt x="2142525" y="9544"/>
                  </a:moveTo>
                  <a:lnTo>
                    <a:pt x="2155250" y="9544"/>
                  </a:lnTo>
                  <a:lnTo>
                    <a:pt x="2155250" y="22269"/>
                  </a:lnTo>
                  <a:lnTo>
                    <a:pt x="2142525" y="22269"/>
                  </a:lnTo>
                  <a:close/>
                  <a:moveTo>
                    <a:pt x="1913925" y="9544"/>
                  </a:moveTo>
                  <a:lnTo>
                    <a:pt x="1926650" y="9544"/>
                  </a:lnTo>
                  <a:lnTo>
                    <a:pt x="1926650" y="22269"/>
                  </a:lnTo>
                  <a:lnTo>
                    <a:pt x="1913925" y="22269"/>
                  </a:lnTo>
                  <a:close/>
                  <a:moveTo>
                    <a:pt x="1685325" y="9544"/>
                  </a:moveTo>
                  <a:lnTo>
                    <a:pt x="1698050" y="9544"/>
                  </a:lnTo>
                  <a:lnTo>
                    <a:pt x="1698050" y="22269"/>
                  </a:lnTo>
                  <a:lnTo>
                    <a:pt x="1685325" y="22269"/>
                  </a:lnTo>
                  <a:close/>
                  <a:moveTo>
                    <a:pt x="2388320" y="4507"/>
                  </a:moveTo>
                  <a:lnTo>
                    <a:pt x="2401044" y="4507"/>
                  </a:lnTo>
                  <a:lnTo>
                    <a:pt x="2401044" y="108868"/>
                  </a:lnTo>
                  <a:cubicBezTo>
                    <a:pt x="2401044" y="112756"/>
                    <a:pt x="2401913" y="115775"/>
                    <a:pt x="2403651" y="117926"/>
                  </a:cubicBezTo>
                  <a:cubicBezTo>
                    <a:pt x="2405389" y="120076"/>
                    <a:pt x="2407849" y="121151"/>
                    <a:pt x="2411030" y="121151"/>
                  </a:cubicBezTo>
                  <a:lnTo>
                    <a:pt x="2416862" y="121151"/>
                  </a:lnTo>
                  <a:lnTo>
                    <a:pt x="2416862" y="132992"/>
                  </a:lnTo>
                  <a:lnTo>
                    <a:pt x="2409793" y="132992"/>
                  </a:lnTo>
                  <a:cubicBezTo>
                    <a:pt x="2402959" y="132992"/>
                    <a:pt x="2397672" y="130871"/>
                    <a:pt x="2393931" y="126630"/>
                  </a:cubicBezTo>
                  <a:cubicBezTo>
                    <a:pt x="2390190" y="122388"/>
                    <a:pt x="2388320" y="116409"/>
                    <a:pt x="2388320" y="108691"/>
                  </a:cubicBezTo>
                  <a:close/>
                  <a:moveTo>
                    <a:pt x="29691" y="4507"/>
                  </a:moveTo>
                  <a:lnTo>
                    <a:pt x="45067" y="4507"/>
                  </a:lnTo>
                  <a:lnTo>
                    <a:pt x="74758" y="132992"/>
                  </a:lnTo>
                  <a:lnTo>
                    <a:pt x="60620" y="132992"/>
                  </a:lnTo>
                  <a:lnTo>
                    <a:pt x="54275" y="101799"/>
                  </a:lnTo>
                  <a:lnTo>
                    <a:pt x="20484" y="101799"/>
                  </a:lnTo>
                  <a:lnTo>
                    <a:pt x="14139" y="132992"/>
                  </a:lnTo>
                  <a:lnTo>
                    <a:pt x="0" y="132992"/>
                  </a:lnTo>
                  <a:close/>
                  <a:moveTo>
                    <a:pt x="1554612" y="0"/>
                  </a:moveTo>
                  <a:lnTo>
                    <a:pt x="1564156" y="0"/>
                  </a:lnTo>
                  <a:lnTo>
                    <a:pt x="1564156" y="7423"/>
                  </a:lnTo>
                  <a:cubicBezTo>
                    <a:pt x="1564156" y="12372"/>
                    <a:pt x="1563051" y="16201"/>
                    <a:pt x="1560842" y="18911"/>
                  </a:cubicBezTo>
                  <a:cubicBezTo>
                    <a:pt x="1558633" y="21621"/>
                    <a:pt x="1555526" y="22976"/>
                    <a:pt x="1551519" y="22976"/>
                  </a:cubicBezTo>
                  <a:cubicBezTo>
                    <a:pt x="1549458" y="22976"/>
                    <a:pt x="1547469" y="22504"/>
                    <a:pt x="1545555" y="21562"/>
                  </a:cubicBezTo>
                  <a:cubicBezTo>
                    <a:pt x="1543640" y="20619"/>
                    <a:pt x="1541622" y="19323"/>
                    <a:pt x="1539502" y="17674"/>
                  </a:cubicBezTo>
                  <a:lnTo>
                    <a:pt x="1538441" y="16878"/>
                  </a:lnTo>
                  <a:cubicBezTo>
                    <a:pt x="1538264" y="16761"/>
                    <a:pt x="1538103" y="16628"/>
                    <a:pt x="1537955" y="16481"/>
                  </a:cubicBezTo>
                  <a:cubicBezTo>
                    <a:pt x="1537808" y="16333"/>
                    <a:pt x="1537646" y="16201"/>
                    <a:pt x="1537469" y="16083"/>
                  </a:cubicBezTo>
                  <a:cubicBezTo>
                    <a:pt x="1535290" y="14375"/>
                    <a:pt x="1533537" y="13123"/>
                    <a:pt x="1532211" y="12328"/>
                  </a:cubicBezTo>
                  <a:cubicBezTo>
                    <a:pt x="1530886" y="11532"/>
                    <a:pt x="1529575" y="11135"/>
                    <a:pt x="1528279" y="11135"/>
                  </a:cubicBezTo>
                  <a:cubicBezTo>
                    <a:pt x="1527160" y="11135"/>
                    <a:pt x="1526291" y="11606"/>
                    <a:pt x="1525672" y="12548"/>
                  </a:cubicBezTo>
                  <a:cubicBezTo>
                    <a:pt x="1525054" y="13491"/>
                    <a:pt x="1524744" y="14787"/>
                    <a:pt x="1524744" y="16437"/>
                  </a:cubicBezTo>
                  <a:lnTo>
                    <a:pt x="1524744" y="22711"/>
                  </a:lnTo>
                  <a:lnTo>
                    <a:pt x="1515201" y="22711"/>
                  </a:lnTo>
                  <a:lnTo>
                    <a:pt x="1515201" y="16083"/>
                  </a:lnTo>
                  <a:cubicBezTo>
                    <a:pt x="1515201" y="11076"/>
                    <a:pt x="1516232" y="7188"/>
                    <a:pt x="1518294" y="4419"/>
                  </a:cubicBezTo>
                  <a:cubicBezTo>
                    <a:pt x="1520356" y="1650"/>
                    <a:pt x="1523272" y="265"/>
                    <a:pt x="1527042" y="265"/>
                  </a:cubicBezTo>
                  <a:cubicBezTo>
                    <a:pt x="1529516" y="265"/>
                    <a:pt x="1531770" y="884"/>
                    <a:pt x="1533802" y="2121"/>
                  </a:cubicBezTo>
                  <a:cubicBezTo>
                    <a:pt x="1535834" y="3358"/>
                    <a:pt x="1538235" y="5185"/>
                    <a:pt x="1541004" y="7600"/>
                  </a:cubicBezTo>
                  <a:lnTo>
                    <a:pt x="1541357" y="7865"/>
                  </a:lnTo>
                  <a:lnTo>
                    <a:pt x="1542594" y="8925"/>
                  </a:lnTo>
                  <a:cubicBezTo>
                    <a:pt x="1544185" y="10280"/>
                    <a:pt x="1545570" y="11297"/>
                    <a:pt x="1546748" y="11974"/>
                  </a:cubicBezTo>
                  <a:cubicBezTo>
                    <a:pt x="1547926" y="12652"/>
                    <a:pt x="1549075" y="12990"/>
                    <a:pt x="1550194" y="12990"/>
                  </a:cubicBezTo>
                  <a:cubicBezTo>
                    <a:pt x="1551608" y="12990"/>
                    <a:pt x="1552698" y="12475"/>
                    <a:pt x="1553464" y="11444"/>
                  </a:cubicBezTo>
                  <a:cubicBezTo>
                    <a:pt x="1554230" y="10413"/>
                    <a:pt x="1554612" y="8955"/>
                    <a:pt x="1554612" y="7070"/>
                  </a:cubicBezTo>
                  <a:close/>
                </a:path>
              </a:pathLst>
            </a:cu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grpSp>
      <p:sp>
        <p:nvSpPr>
          <p:cNvPr id="15" name="Forma Livre: Forma 14">
            <a:extLst>
              <a:ext uri="{FF2B5EF4-FFF2-40B4-BE49-F238E27FC236}">
                <a16:creationId xmlns:a16="http://schemas.microsoft.com/office/drawing/2014/main" xmlns="" id="{63AC03AD-03E6-F45E-6248-E43041505D6F}"/>
              </a:ext>
            </a:extLst>
          </p:cNvPr>
          <p:cNvSpPr/>
          <p:nvPr/>
        </p:nvSpPr>
        <p:spPr>
          <a:xfrm>
            <a:off x="10766450" y="3648174"/>
            <a:ext cx="218838" cy="1015235"/>
          </a:xfrm>
          <a:custGeom>
            <a:avLst/>
            <a:gdLst/>
            <a:ahLst/>
            <a:cxnLst/>
            <a:rect l="l" t="t" r="r" b="b"/>
            <a:pathLst>
              <a:path w="181454" h="841804">
                <a:moveTo>
                  <a:pt x="90371" y="666043"/>
                </a:moveTo>
                <a:cubicBezTo>
                  <a:pt x="114091" y="666043"/>
                  <a:pt x="134490" y="674938"/>
                  <a:pt x="151568" y="692727"/>
                </a:cubicBezTo>
                <a:cubicBezTo>
                  <a:pt x="168646" y="710517"/>
                  <a:pt x="177185" y="731272"/>
                  <a:pt x="177185" y="754991"/>
                </a:cubicBezTo>
                <a:cubicBezTo>
                  <a:pt x="177185" y="778711"/>
                  <a:pt x="168646" y="799109"/>
                  <a:pt x="151568" y="816187"/>
                </a:cubicBezTo>
                <a:cubicBezTo>
                  <a:pt x="134490" y="833265"/>
                  <a:pt x="113617" y="841804"/>
                  <a:pt x="88948" y="841804"/>
                </a:cubicBezTo>
                <a:cubicBezTo>
                  <a:pt x="64754" y="841804"/>
                  <a:pt x="44237" y="833265"/>
                  <a:pt x="27396" y="816187"/>
                </a:cubicBezTo>
                <a:cubicBezTo>
                  <a:pt x="10555" y="799109"/>
                  <a:pt x="2135" y="778711"/>
                  <a:pt x="2135" y="754991"/>
                </a:cubicBezTo>
                <a:cubicBezTo>
                  <a:pt x="2135" y="730797"/>
                  <a:pt x="10793" y="709924"/>
                  <a:pt x="28108" y="692372"/>
                </a:cubicBezTo>
                <a:cubicBezTo>
                  <a:pt x="45423" y="674819"/>
                  <a:pt x="66178" y="666043"/>
                  <a:pt x="90371" y="666043"/>
                </a:cubicBezTo>
                <a:close/>
                <a:moveTo>
                  <a:pt x="88948" y="0"/>
                </a:moveTo>
                <a:cubicBezTo>
                  <a:pt x="115514" y="0"/>
                  <a:pt x="137573" y="11029"/>
                  <a:pt x="155126" y="33089"/>
                </a:cubicBezTo>
                <a:cubicBezTo>
                  <a:pt x="172678" y="55148"/>
                  <a:pt x="181454" y="80646"/>
                  <a:pt x="181454" y="109584"/>
                </a:cubicBezTo>
                <a:cubicBezTo>
                  <a:pt x="181454" y="142317"/>
                  <a:pt x="169595" y="211459"/>
                  <a:pt x="145875" y="317011"/>
                </a:cubicBezTo>
                <a:cubicBezTo>
                  <a:pt x="122156" y="422563"/>
                  <a:pt x="110296" y="517085"/>
                  <a:pt x="110296" y="600577"/>
                </a:cubicBezTo>
                <a:lnTo>
                  <a:pt x="69736" y="600577"/>
                </a:lnTo>
                <a:cubicBezTo>
                  <a:pt x="69736" y="522303"/>
                  <a:pt x="58113" y="426002"/>
                  <a:pt x="34868" y="311674"/>
                </a:cubicBezTo>
                <a:cubicBezTo>
                  <a:pt x="11623" y="197346"/>
                  <a:pt x="0" y="129983"/>
                  <a:pt x="0" y="109584"/>
                </a:cubicBezTo>
                <a:cubicBezTo>
                  <a:pt x="0" y="80646"/>
                  <a:pt x="8302" y="55148"/>
                  <a:pt x="24906" y="33089"/>
                </a:cubicBezTo>
                <a:cubicBezTo>
                  <a:pt x="41509" y="11029"/>
                  <a:pt x="62857" y="0"/>
                  <a:pt x="88948" y="0"/>
                </a:cubicBezTo>
                <a:close/>
              </a:path>
            </a:pathLst>
          </a:custGeom>
          <a:solidFill>
            <a:srgbClr val="181717"/>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 name="CaixaDeTexto 2"/>
          <p:cNvSpPr txBox="1"/>
          <p:nvPr/>
        </p:nvSpPr>
        <p:spPr>
          <a:xfrm>
            <a:off x="6563470" y="3648174"/>
            <a:ext cx="4312399" cy="1323439"/>
          </a:xfrm>
          <a:prstGeom prst="rect">
            <a:avLst/>
          </a:prstGeom>
          <a:noFill/>
        </p:spPr>
        <p:txBody>
          <a:bodyPr wrap="none" rtlCol="0">
            <a:spAutoFit/>
          </a:bodyPr>
          <a:lstStyle/>
          <a:p>
            <a:r>
              <a:rPr lang="pt-BR" sz="8000" b="1" dirty="0">
                <a:solidFill>
                  <a:schemeClr val="bg2">
                    <a:lumMod val="10000"/>
                  </a:schemeClr>
                </a:solidFill>
                <a:latin typeface="Bahnschrift" panose="020B0502040204020203" pitchFamily="34" charset="0"/>
              </a:rPr>
              <a:t>Obrigado</a:t>
            </a:r>
          </a:p>
        </p:txBody>
      </p:sp>
    </p:spTree>
    <p:extLst>
      <p:ext uri="{BB962C8B-B14F-4D97-AF65-F5344CB8AC3E}">
        <p14:creationId xmlns:p14="http://schemas.microsoft.com/office/powerpoint/2010/main" val="399241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 name="Retângulo 13"/>
          <p:cNvSpPr/>
          <p:nvPr/>
        </p:nvSpPr>
        <p:spPr>
          <a:xfrm>
            <a:off x="5025655" y="405387"/>
            <a:ext cx="2412841" cy="369332"/>
          </a:xfrm>
          <a:prstGeom prst="rect">
            <a:avLst/>
          </a:prstGeom>
        </p:spPr>
        <p:txBody>
          <a:bodyPr wrap="none">
            <a:spAutoFit/>
          </a:bodyPr>
          <a:lstStyle/>
          <a:p>
            <a:pPr algn="ctr"/>
            <a:r>
              <a:rPr lang="pt-BR" b="1" spc="100" dirty="0">
                <a:solidFill>
                  <a:prstClr val="black"/>
                </a:solidFill>
                <a:latin typeface="Ebrima" panose="02000000000000000000" pitchFamily="2" charset="0"/>
                <a:ea typeface="Ebrima" panose="02000000000000000000" pitchFamily="2" charset="0"/>
                <a:cs typeface="Ebrima" panose="02000000000000000000" pitchFamily="2" charset="0"/>
              </a:rPr>
              <a:t>OCUPAÇÃO (PEA*)</a:t>
            </a:r>
            <a:endParaRPr lang="pt-BR" b="1" spc="100" dirty="0">
              <a:latin typeface="Ebrima" panose="02000000000000000000" pitchFamily="2" charset="0"/>
              <a:ea typeface="Ebrima" panose="02000000000000000000" pitchFamily="2" charset="0"/>
              <a:cs typeface="Ebrima" panose="02000000000000000000" pitchFamily="2" charset="0"/>
            </a:endParaRPr>
          </a:p>
        </p:txBody>
      </p:sp>
      <p:sp>
        <p:nvSpPr>
          <p:cNvPr id="70" name="Retângulo 69"/>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74" name="Retângulo 73"/>
          <p:cNvSpPr/>
          <p:nvPr/>
        </p:nvSpPr>
        <p:spPr>
          <a:xfrm>
            <a:off x="4984783" y="680569"/>
            <a:ext cx="2494594" cy="230832"/>
          </a:xfrm>
          <a:prstGeom prst="rect">
            <a:avLst/>
          </a:prstGeom>
        </p:spPr>
        <p:txBody>
          <a:bodyPr wrap="none">
            <a:spAutoFit/>
          </a:bodyPr>
          <a:lstStyle/>
          <a:p>
            <a:pPr algn="ctr"/>
            <a:r>
              <a:rPr lang="pt-BR" sz="900" spc="100" dirty="0">
                <a:latin typeface="Ebrima" panose="02000000000000000000" pitchFamily="2" charset="0"/>
                <a:ea typeface="Ebrima" panose="02000000000000000000" pitchFamily="2" charset="0"/>
                <a:cs typeface="Ebrima" panose="02000000000000000000" pitchFamily="2" charset="0"/>
              </a:rPr>
              <a:t>(*) População Economicamente Ativa</a:t>
            </a:r>
            <a:endParaRPr lang="pt-BR" sz="900" b="1" dirty="0">
              <a:latin typeface="Ebrima" panose="02000000000000000000" pitchFamily="2" charset="0"/>
              <a:ea typeface="Ebrima" panose="02000000000000000000" pitchFamily="2" charset="0"/>
              <a:cs typeface="Ebrima" panose="02000000000000000000" pitchFamily="2" charset="0"/>
            </a:endParaRPr>
          </a:p>
        </p:txBody>
      </p:sp>
      <p:sp>
        <p:nvSpPr>
          <p:cNvPr id="75" name="Retângulo: Cantos Arredondados 6">
            <a:extLst>
              <a:ext uri="{FF2B5EF4-FFF2-40B4-BE49-F238E27FC236}">
                <a16:creationId xmlns:a16="http://schemas.microsoft.com/office/drawing/2014/main" xmlns="" id="{57C6F31D-2E58-CA75-E679-182B9B56EC33}"/>
              </a:ext>
            </a:extLst>
          </p:cNvPr>
          <p:cNvSpPr/>
          <p:nvPr/>
        </p:nvSpPr>
        <p:spPr>
          <a:xfrm>
            <a:off x="428466" y="4580797"/>
            <a:ext cx="11607220"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76" name="Gráfico 75">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842005285"/>
              </p:ext>
            </p:extLst>
          </p:nvPr>
        </p:nvGraphicFramePr>
        <p:xfrm>
          <a:off x="407620" y="4794513"/>
          <a:ext cx="11648913" cy="14981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7" name="Gráfico 76">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3862516817"/>
              </p:ext>
            </p:extLst>
          </p:nvPr>
        </p:nvGraphicFramePr>
        <p:xfrm>
          <a:off x="407620" y="2976114"/>
          <a:ext cx="11648913" cy="149818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8" name="Gráfico 77">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3701234123"/>
              </p:ext>
            </p:extLst>
          </p:nvPr>
        </p:nvGraphicFramePr>
        <p:xfrm>
          <a:off x="407621" y="1144271"/>
          <a:ext cx="11648913" cy="1498184"/>
        </p:xfrm>
        <a:graphic>
          <a:graphicData uri="http://schemas.openxmlformats.org/drawingml/2006/chart">
            <c:chart xmlns:c="http://schemas.openxmlformats.org/drawingml/2006/chart" xmlns:r="http://schemas.openxmlformats.org/officeDocument/2006/relationships" r:id="rId4"/>
          </a:graphicData>
        </a:graphic>
      </p:graphicFrame>
      <p:sp>
        <p:nvSpPr>
          <p:cNvPr id="121" name="Retângulo: Cantos Arredondados 6">
            <a:extLst>
              <a:ext uri="{FF2B5EF4-FFF2-40B4-BE49-F238E27FC236}">
                <a16:creationId xmlns:a16="http://schemas.microsoft.com/office/drawing/2014/main" xmlns="" id="{57C6F31D-2E58-CA75-E679-182B9B56EC33}"/>
              </a:ext>
            </a:extLst>
          </p:cNvPr>
          <p:cNvSpPr/>
          <p:nvPr/>
        </p:nvSpPr>
        <p:spPr>
          <a:xfrm>
            <a:off x="449313" y="1008222"/>
            <a:ext cx="11607220"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22" name="Retângulo: Cantos Arredondados 6">
            <a:extLst>
              <a:ext uri="{FF2B5EF4-FFF2-40B4-BE49-F238E27FC236}">
                <a16:creationId xmlns:a16="http://schemas.microsoft.com/office/drawing/2014/main" xmlns="" id="{57C6F31D-2E58-CA75-E679-182B9B56EC33}"/>
              </a:ext>
            </a:extLst>
          </p:cNvPr>
          <p:cNvSpPr/>
          <p:nvPr/>
        </p:nvSpPr>
        <p:spPr>
          <a:xfrm>
            <a:off x="449313" y="2794509"/>
            <a:ext cx="11607220"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7" name="Retângulo 66"/>
          <p:cNvSpPr/>
          <p:nvPr/>
        </p:nvSpPr>
        <p:spPr>
          <a:xfrm>
            <a:off x="2252486" y="1112609"/>
            <a:ext cx="6096000" cy="230832"/>
          </a:xfrm>
          <a:prstGeom prst="rect">
            <a:avLst/>
          </a:prstGeom>
        </p:spPr>
        <p:txBody>
          <a:bodyPr>
            <a:spAutoFit/>
          </a:bodyPr>
          <a:lstStyle/>
          <a:p>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69" name="Retângulo 68"/>
          <p:cNvSpPr/>
          <p:nvPr/>
        </p:nvSpPr>
        <p:spPr>
          <a:xfrm>
            <a:off x="2252486" y="2877051"/>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73" name="Retângulo 72"/>
          <p:cNvSpPr/>
          <p:nvPr/>
        </p:nvSpPr>
        <p:spPr>
          <a:xfrm>
            <a:off x="2252486" y="4665282"/>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24" name="Retângulo: Cantos Arredondados 881">
            <a:extLst>
              <a:ext uri="{FF2B5EF4-FFF2-40B4-BE49-F238E27FC236}">
                <a16:creationId xmlns:a16="http://schemas.microsoft.com/office/drawing/2014/main" xmlns="" id="{E7761E5C-ADE1-80BB-2B4A-EC42BE58308B}"/>
              </a:ext>
            </a:extLst>
          </p:cNvPr>
          <p:cNvSpPr/>
          <p:nvPr/>
        </p:nvSpPr>
        <p:spPr>
          <a:xfrm>
            <a:off x="482661" y="1087423"/>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
        <p:nvSpPr>
          <p:cNvPr id="25" name="Retângulo: Cantos Arredondados 881">
            <a:extLst>
              <a:ext uri="{FF2B5EF4-FFF2-40B4-BE49-F238E27FC236}">
                <a16:creationId xmlns:a16="http://schemas.microsoft.com/office/drawing/2014/main" xmlns="" id="{E7761E5C-ADE1-80BB-2B4A-EC42BE58308B}"/>
              </a:ext>
            </a:extLst>
          </p:cNvPr>
          <p:cNvSpPr/>
          <p:nvPr/>
        </p:nvSpPr>
        <p:spPr>
          <a:xfrm>
            <a:off x="482661" y="2853829"/>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6" name="Retângulo: Cantos Arredondados 881">
            <a:extLst>
              <a:ext uri="{FF2B5EF4-FFF2-40B4-BE49-F238E27FC236}">
                <a16:creationId xmlns:a16="http://schemas.microsoft.com/office/drawing/2014/main" xmlns="" id="{E7761E5C-ADE1-80BB-2B4A-EC42BE58308B}"/>
              </a:ext>
            </a:extLst>
          </p:cNvPr>
          <p:cNvSpPr/>
          <p:nvPr/>
        </p:nvSpPr>
        <p:spPr>
          <a:xfrm>
            <a:off x="481733" y="4652780"/>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8439030" y="150060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960853" y="1345772"/>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4E231627-9C46-671E-5ACB-77967A5BFC03}"/>
              </a:ext>
            </a:extLst>
          </p:cNvPr>
          <p:cNvSpPr txBox="1"/>
          <p:nvPr/>
        </p:nvSpPr>
        <p:spPr>
          <a:xfrm>
            <a:off x="4304688" y="167778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6787911" y="169448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5139212" y="164320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FC8CA9B4-5975-33A9-A3A7-6C6600C51768}"/>
              </a:ext>
            </a:extLst>
          </p:cNvPr>
          <p:cNvSpPr txBox="1"/>
          <p:nvPr/>
        </p:nvSpPr>
        <p:spPr>
          <a:xfrm>
            <a:off x="5130246" y="350066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4E231627-9C46-671E-5ACB-77967A5BFC03}"/>
              </a:ext>
            </a:extLst>
          </p:cNvPr>
          <p:cNvSpPr txBox="1"/>
          <p:nvPr/>
        </p:nvSpPr>
        <p:spPr>
          <a:xfrm>
            <a:off x="960853" y="5021200"/>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4E231627-9C46-671E-5ACB-77967A5BFC03}"/>
              </a:ext>
            </a:extLst>
          </p:cNvPr>
          <p:cNvSpPr txBox="1"/>
          <p:nvPr/>
        </p:nvSpPr>
        <p:spPr>
          <a:xfrm>
            <a:off x="4304687" y="5332795"/>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8" name="CaixaDeTexto 37">
            <a:extLst>
              <a:ext uri="{FF2B5EF4-FFF2-40B4-BE49-F238E27FC236}">
                <a16:creationId xmlns:a16="http://schemas.microsoft.com/office/drawing/2014/main" xmlns="" id="{4E231627-9C46-671E-5ACB-77967A5BFC03}"/>
              </a:ext>
            </a:extLst>
          </p:cNvPr>
          <p:cNvSpPr txBox="1"/>
          <p:nvPr/>
        </p:nvSpPr>
        <p:spPr>
          <a:xfrm>
            <a:off x="6787911" y="5380923"/>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4E231627-9C46-671E-5ACB-77967A5BFC03}"/>
              </a:ext>
            </a:extLst>
          </p:cNvPr>
          <p:cNvSpPr txBox="1"/>
          <p:nvPr/>
        </p:nvSpPr>
        <p:spPr>
          <a:xfrm>
            <a:off x="7614079" y="5361737"/>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0" name="CaixaDeTexto 39">
            <a:extLst>
              <a:ext uri="{FF2B5EF4-FFF2-40B4-BE49-F238E27FC236}">
                <a16:creationId xmlns:a16="http://schemas.microsoft.com/office/drawing/2014/main" xmlns="" id="{FC8CA9B4-5975-33A9-A3A7-6C6600C51768}"/>
              </a:ext>
            </a:extLst>
          </p:cNvPr>
          <p:cNvSpPr txBox="1"/>
          <p:nvPr/>
        </p:nvSpPr>
        <p:spPr>
          <a:xfrm>
            <a:off x="8432934" y="515200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1" name="CaixaDeTexto 40">
            <a:extLst>
              <a:ext uri="{FF2B5EF4-FFF2-40B4-BE49-F238E27FC236}">
                <a16:creationId xmlns:a16="http://schemas.microsoft.com/office/drawing/2014/main" xmlns="" id="{FC8CA9B4-5975-33A9-A3A7-6C6600C51768}"/>
              </a:ext>
            </a:extLst>
          </p:cNvPr>
          <p:cNvSpPr txBox="1"/>
          <p:nvPr/>
        </p:nvSpPr>
        <p:spPr>
          <a:xfrm>
            <a:off x="9273233" y="523972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2" name="CaixaDeTexto 41">
            <a:extLst>
              <a:ext uri="{FF2B5EF4-FFF2-40B4-BE49-F238E27FC236}">
                <a16:creationId xmlns:a16="http://schemas.microsoft.com/office/drawing/2014/main" xmlns="" id="{FC8CA9B4-5975-33A9-A3A7-6C6600C51768}"/>
              </a:ext>
            </a:extLst>
          </p:cNvPr>
          <p:cNvSpPr txBox="1"/>
          <p:nvPr/>
        </p:nvSpPr>
        <p:spPr>
          <a:xfrm>
            <a:off x="11782104" y="533279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918332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6" name="Tabela 4">
            <a:extLst>
              <a:ext uri="{FF2B5EF4-FFF2-40B4-BE49-F238E27FC236}">
                <a16:creationId xmlns:a16="http://schemas.microsoft.com/office/drawing/2014/main" xmlns="" id="{9185EE73-99F9-B620-7CEF-8141316F447A}"/>
              </a:ext>
            </a:extLst>
          </p:cNvPr>
          <p:cNvGraphicFramePr>
            <a:graphicFrameLocks noGrp="1"/>
          </p:cNvGraphicFramePr>
          <p:nvPr>
            <p:extLst>
              <p:ext uri="{D42A27DB-BD31-4B8C-83A1-F6EECF244321}">
                <p14:modId xmlns:p14="http://schemas.microsoft.com/office/powerpoint/2010/main" val="577260643"/>
              </p:ext>
            </p:extLst>
          </p:nvPr>
        </p:nvGraphicFramePr>
        <p:xfrm>
          <a:off x="268078" y="1348462"/>
          <a:ext cx="11655845" cy="5305269"/>
        </p:xfrm>
        <a:graphic>
          <a:graphicData uri="http://schemas.openxmlformats.org/drawingml/2006/table">
            <a:tbl>
              <a:tblPr firstRow="1" bandRow="1">
                <a:tableStyleId>{5C22544A-7EE6-4342-B048-85BDC9FD1C3A}</a:tableStyleId>
              </a:tblPr>
              <a:tblGrid>
                <a:gridCol w="11655845">
                  <a:extLst>
                    <a:ext uri="{9D8B030D-6E8A-4147-A177-3AD203B41FA5}">
                      <a16:colId xmlns:a16="http://schemas.microsoft.com/office/drawing/2014/main" xmlns="" val="1303858698"/>
                    </a:ext>
                  </a:extLst>
                </a:gridCol>
              </a:tblGrid>
              <a:tr h="2904561">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ESTADO CONJUGAL</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28395629"/>
                  </a:ext>
                </a:extLst>
              </a:tr>
              <a:tr h="2400708">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PRESENÇA DE FILHOS</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94151054"/>
                  </a:ext>
                </a:extLst>
              </a:tr>
            </a:tbl>
          </a:graphicData>
        </a:graphic>
      </p:graphicFrame>
      <p:graphicFrame>
        <p:nvGraphicFramePr>
          <p:cNvPr id="5" name="Gráfico 4">
            <a:extLst>
              <a:ext uri="{FF2B5EF4-FFF2-40B4-BE49-F238E27FC236}">
                <a16:creationId xmlns:a16="http://schemas.microsoft.com/office/drawing/2014/main" xmlns="" id="{27C26D53-C8EC-D15C-4A80-6B7DA621653B}"/>
              </a:ext>
            </a:extLst>
          </p:cNvPr>
          <p:cNvGraphicFramePr/>
          <p:nvPr>
            <p:extLst>
              <p:ext uri="{D42A27DB-BD31-4B8C-83A1-F6EECF244321}">
                <p14:modId xmlns:p14="http://schemas.microsoft.com/office/powerpoint/2010/main" val="3566511291"/>
              </p:ext>
            </p:extLst>
          </p:nvPr>
        </p:nvGraphicFramePr>
        <p:xfrm>
          <a:off x="1605517" y="1526718"/>
          <a:ext cx="8676168" cy="256346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Gráfico 6">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573338581"/>
              </p:ext>
            </p:extLst>
          </p:nvPr>
        </p:nvGraphicFramePr>
        <p:xfrm>
          <a:off x="858757" y="4326351"/>
          <a:ext cx="10729666" cy="2350896"/>
        </p:xfrm>
        <a:graphic>
          <a:graphicData uri="http://schemas.openxmlformats.org/drawingml/2006/chart">
            <c:chart xmlns:c="http://schemas.openxmlformats.org/drawingml/2006/chart" xmlns:r="http://schemas.openxmlformats.org/officeDocument/2006/relationships" r:id="rId3"/>
          </a:graphicData>
        </a:graphic>
      </p:graphicFrame>
      <p:sp>
        <p:nvSpPr>
          <p:cNvPr id="48" name="Retângulo 47"/>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15" name="Retângulo 14"/>
          <p:cNvSpPr/>
          <p:nvPr/>
        </p:nvSpPr>
        <p:spPr>
          <a:xfrm>
            <a:off x="914400" y="6492699"/>
            <a:ext cx="6096000" cy="3693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Bases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16" name="Retângulo: Cantos Arredondados 881">
            <a:extLst>
              <a:ext uri="{FF2B5EF4-FFF2-40B4-BE49-F238E27FC236}">
                <a16:creationId xmlns:a16="http://schemas.microsoft.com/office/drawing/2014/main" xmlns="" id="{E7761E5C-ADE1-80BB-2B4A-EC42BE58308B}"/>
              </a:ext>
            </a:extLst>
          </p:cNvPr>
          <p:cNvSpPr/>
          <p:nvPr/>
        </p:nvSpPr>
        <p:spPr>
          <a:xfrm>
            <a:off x="482661" y="1087423"/>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Tree>
    <p:extLst>
      <p:ext uri="{BB962C8B-B14F-4D97-AF65-F5344CB8AC3E}">
        <p14:creationId xmlns:p14="http://schemas.microsoft.com/office/powerpoint/2010/main" val="4215334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6" name="Tabela 4">
            <a:extLst>
              <a:ext uri="{FF2B5EF4-FFF2-40B4-BE49-F238E27FC236}">
                <a16:creationId xmlns:a16="http://schemas.microsoft.com/office/drawing/2014/main" xmlns="" id="{F5836E4C-7136-2AE2-9959-DB249937E77C}"/>
              </a:ext>
            </a:extLst>
          </p:cNvPr>
          <p:cNvGraphicFramePr>
            <a:graphicFrameLocks noGrp="1"/>
          </p:cNvGraphicFramePr>
          <p:nvPr/>
        </p:nvGraphicFramePr>
        <p:xfrm>
          <a:off x="93133" y="1481836"/>
          <a:ext cx="11963400" cy="2182466"/>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182466">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ESTADO CONJUGAL</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PRESENÇA DE FILHOS</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20" name="Tabela 4">
            <a:extLst>
              <a:ext uri="{FF2B5EF4-FFF2-40B4-BE49-F238E27FC236}">
                <a16:creationId xmlns:a16="http://schemas.microsoft.com/office/drawing/2014/main" xmlns="" id="{A58F6377-50C0-4829-0E8F-780E25B57E2D}"/>
              </a:ext>
            </a:extLst>
          </p:cNvPr>
          <p:cNvGraphicFramePr>
            <a:graphicFrameLocks noGrp="1"/>
          </p:cNvGraphicFramePr>
          <p:nvPr/>
        </p:nvGraphicFramePr>
        <p:xfrm>
          <a:off x="93133" y="4207258"/>
          <a:ext cx="11963400" cy="2203532"/>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203532">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ESTADO CONJUGAL</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PRESENÇA DE FILHOS</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57" name="Gráfico 56">
            <a:extLst>
              <a:ext uri="{FF2B5EF4-FFF2-40B4-BE49-F238E27FC236}">
                <a16:creationId xmlns:a16="http://schemas.microsoft.com/office/drawing/2014/main" xmlns="" id="{ACC7D0E7-F982-4272-BC1C-271654F171A3}"/>
              </a:ext>
            </a:extLst>
          </p:cNvPr>
          <p:cNvGraphicFramePr/>
          <p:nvPr>
            <p:extLst>
              <p:ext uri="{D42A27DB-BD31-4B8C-83A1-F6EECF244321}">
                <p14:modId xmlns:p14="http://schemas.microsoft.com/office/powerpoint/2010/main" val="633485104"/>
              </p:ext>
            </p:extLst>
          </p:nvPr>
        </p:nvGraphicFramePr>
        <p:xfrm>
          <a:off x="453862" y="1711794"/>
          <a:ext cx="3709358" cy="188487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8" name="Gráfico 57">
            <a:extLst>
              <a:ext uri="{FF2B5EF4-FFF2-40B4-BE49-F238E27FC236}">
                <a16:creationId xmlns:a16="http://schemas.microsoft.com/office/drawing/2014/main" xmlns="" id="{9C0A98E8-09CD-77C1-B6D5-B249559DC614}"/>
              </a:ext>
            </a:extLst>
          </p:cNvPr>
          <p:cNvGraphicFramePr/>
          <p:nvPr>
            <p:extLst>
              <p:ext uri="{D42A27DB-BD31-4B8C-83A1-F6EECF244321}">
                <p14:modId xmlns:p14="http://schemas.microsoft.com/office/powerpoint/2010/main" val="519676858"/>
              </p:ext>
            </p:extLst>
          </p:nvPr>
        </p:nvGraphicFramePr>
        <p:xfrm>
          <a:off x="4140338" y="4536508"/>
          <a:ext cx="7682400" cy="22138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Gráfico 58">
            <a:extLst>
              <a:ext uri="{FF2B5EF4-FFF2-40B4-BE49-F238E27FC236}">
                <a16:creationId xmlns:a16="http://schemas.microsoft.com/office/drawing/2014/main" xmlns="" id="{0D537677-8E67-EF6B-677A-8B2FD2C952D2}"/>
              </a:ext>
            </a:extLst>
          </p:cNvPr>
          <p:cNvGraphicFramePr/>
          <p:nvPr>
            <p:extLst>
              <p:ext uri="{D42A27DB-BD31-4B8C-83A1-F6EECF244321}">
                <p14:modId xmlns:p14="http://schemas.microsoft.com/office/powerpoint/2010/main" val="1302275618"/>
              </p:ext>
            </p:extLst>
          </p:nvPr>
        </p:nvGraphicFramePr>
        <p:xfrm>
          <a:off x="453862" y="4447339"/>
          <a:ext cx="3709358" cy="1884872"/>
        </p:xfrm>
        <a:graphic>
          <a:graphicData uri="http://schemas.openxmlformats.org/drawingml/2006/chart">
            <c:chart xmlns:c="http://schemas.openxmlformats.org/drawingml/2006/chart" xmlns:r="http://schemas.openxmlformats.org/officeDocument/2006/relationships" r:id="rId4"/>
          </a:graphicData>
        </a:graphic>
      </p:graphicFrame>
      <p:sp>
        <p:nvSpPr>
          <p:cNvPr id="63" name="Retângulo 62"/>
          <p:cNvSpPr/>
          <p:nvPr/>
        </p:nvSpPr>
        <p:spPr>
          <a:xfrm>
            <a:off x="755848" y="-3791"/>
            <a:ext cx="11147603"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3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PERFIS DO ESTUDO								RAIO-X DO INVESTIDOR 2024</a:t>
            </a:r>
          </a:p>
        </p:txBody>
      </p:sp>
      <p:sp>
        <p:nvSpPr>
          <p:cNvPr id="67" name="Retângulo: Cantos Arredondados 6">
            <a:extLst>
              <a:ext uri="{FF2B5EF4-FFF2-40B4-BE49-F238E27FC236}">
                <a16:creationId xmlns:a16="http://schemas.microsoft.com/office/drawing/2014/main" xmlns="" id="{57C6F31D-2E58-CA75-E679-182B9B56EC33}"/>
              </a:ext>
            </a:extLst>
          </p:cNvPr>
          <p:cNvSpPr/>
          <p:nvPr/>
        </p:nvSpPr>
        <p:spPr>
          <a:xfrm>
            <a:off x="271223" y="1051465"/>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Retângulo: Cantos Arredondados 6">
            <a:extLst>
              <a:ext uri="{FF2B5EF4-FFF2-40B4-BE49-F238E27FC236}">
                <a16:creationId xmlns:a16="http://schemas.microsoft.com/office/drawing/2014/main" xmlns="" id="{57C6F31D-2E58-CA75-E679-182B9B56EC33}"/>
              </a:ext>
            </a:extLst>
          </p:cNvPr>
          <p:cNvSpPr/>
          <p:nvPr/>
        </p:nvSpPr>
        <p:spPr>
          <a:xfrm>
            <a:off x="271223" y="3787650"/>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tângulo 49"/>
          <p:cNvSpPr/>
          <p:nvPr/>
        </p:nvSpPr>
        <p:spPr>
          <a:xfrm>
            <a:off x="2336707" y="1157021"/>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51" name="Retângulo 50"/>
          <p:cNvSpPr/>
          <p:nvPr/>
        </p:nvSpPr>
        <p:spPr>
          <a:xfrm>
            <a:off x="2350367" y="3895750"/>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19" name="Retângulo: Cantos Arredondados 881">
            <a:extLst>
              <a:ext uri="{FF2B5EF4-FFF2-40B4-BE49-F238E27FC236}">
                <a16:creationId xmlns:a16="http://schemas.microsoft.com/office/drawing/2014/main" xmlns="" id="{E7761E5C-ADE1-80BB-2B4A-EC42BE58308B}"/>
              </a:ext>
            </a:extLst>
          </p:cNvPr>
          <p:cNvSpPr/>
          <p:nvPr/>
        </p:nvSpPr>
        <p:spPr>
          <a:xfrm>
            <a:off x="301251" y="1158075"/>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1" name="Retângulo: Cantos Arredondados 881">
            <a:extLst>
              <a:ext uri="{FF2B5EF4-FFF2-40B4-BE49-F238E27FC236}">
                <a16:creationId xmlns:a16="http://schemas.microsoft.com/office/drawing/2014/main" xmlns="" id="{E7761E5C-ADE1-80BB-2B4A-EC42BE58308B}"/>
              </a:ext>
            </a:extLst>
          </p:cNvPr>
          <p:cNvSpPr/>
          <p:nvPr/>
        </p:nvSpPr>
        <p:spPr>
          <a:xfrm>
            <a:off x="301251" y="3906822"/>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graphicFrame>
        <p:nvGraphicFramePr>
          <p:cNvPr id="24" name="Gráfico 23">
            <a:extLst>
              <a:ext uri="{FF2B5EF4-FFF2-40B4-BE49-F238E27FC236}">
                <a16:creationId xmlns:a16="http://schemas.microsoft.com/office/drawing/2014/main" xmlns="" id="{9C0A98E8-09CD-77C1-B6D5-B249559DC614}"/>
              </a:ext>
            </a:extLst>
          </p:cNvPr>
          <p:cNvGraphicFramePr/>
          <p:nvPr>
            <p:extLst>
              <p:ext uri="{D42A27DB-BD31-4B8C-83A1-F6EECF244321}">
                <p14:modId xmlns:p14="http://schemas.microsoft.com/office/powerpoint/2010/main" val="429768918"/>
              </p:ext>
            </p:extLst>
          </p:nvPr>
        </p:nvGraphicFramePr>
        <p:xfrm>
          <a:off x="4139004" y="1544522"/>
          <a:ext cx="7682400" cy="2213821"/>
        </p:xfrm>
        <a:graphic>
          <a:graphicData uri="http://schemas.openxmlformats.org/drawingml/2006/chart">
            <c:chart xmlns:c="http://schemas.openxmlformats.org/drawingml/2006/chart" xmlns:r="http://schemas.openxmlformats.org/officeDocument/2006/relationships" r:id="rId5"/>
          </a:graphicData>
        </a:graphic>
      </p:graphicFrame>
      <p:sp>
        <p:nvSpPr>
          <p:cNvPr id="25" name="CaixaDeTexto 24">
            <a:extLst>
              <a:ext uri="{FF2B5EF4-FFF2-40B4-BE49-F238E27FC236}">
                <a16:creationId xmlns:a16="http://schemas.microsoft.com/office/drawing/2014/main" xmlns="" id="{4E231627-9C46-671E-5ACB-77967A5BFC03}"/>
              </a:ext>
            </a:extLst>
          </p:cNvPr>
          <p:cNvSpPr txBox="1"/>
          <p:nvPr/>
        </p:nvSpPr>
        <p:spPr>
          <a:xfrm>
            <a:off x="11177579" y="216430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5259606" y="168123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FC8CA9B4-5975-33A9-A3A7-6C6600C51768}"/>
              </a:ext>
            </a:extLst>
          </p:cNvPr>
          <p:cNvSpPr txBox="1"/>
          <p:nvPr/>
        </p:nvSpPr>
        <p:spPr>
          <a:xfrm>
            <a:off x="10020101" y="238982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8836996" y="535715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3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1" name="Arredondar Retângulo em um Canto Diagonal 30"/>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Tree>
    <p:extLst>
      <p:ext uri="{BB962C8B-B14F-4D97-AF65-F5344CB8AC3E}">
        <p14:creationId xmlns:p14="http://schemas.microsoft.com/office/powerpoint/2010/main" val="1664394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Imagem 3">
            <a:extLst>
              <a:ext uri="{FF2B5EF4-FFF2-40B4-BE49-F238E27FC236}">
                <a16:creationId xmlns:a16="http://schemas.microsoft.com/office/drawing/2014/main" xmlns="" id="{90E1FE17-649C-1866-4BD9-37986CBF6E87}"/>
              </a:ext>
            </a:extLst>
          </p:cNvPr>
          <p:cNvPicPr>
            <a:picLocks noChangeAspect="1"/>
          </p:cNvPicPr>
          <p:nvPr/>
        </p:nvPicPr>
        <p:blipFill>
          <a:blip r:embed="rId2"/>
          <a:stretch>
            <a:fillRect/>
          </a:stretch>
        </p:blipFill>
        <p:spPr>
          <a:xfrm>
            <a:off x="106952" y="1213412"/>
            <a:ext cx="5627096" cy="4608975"/>
          </a:xfrm>
          <a:prstGeom prst="rect">
            <a:avLst/>
          </a:prstGeom>
        </p:spPr>
      </p:pic>
      <p:sp>
        <p:nvSpPr>
          <p:cNvPr id="13" name="Forma Livre: Forma 12">
            <a:extLst>
              <a:ext uri="{FF2B5EF4-FFF2-40B4-BE49-F238E27FC236}">
                <a16:creationId xmlns:a16="http://schemas.microsoft.com/office/drawing/2014/main" xmlns="" id="{8075EE7F-B826-99F1-3CB9-6ADE582A4FFC}"/>
              </a:ext>
            </a:extLst>
          </p:cNvPr>
          <p:cNvSpPr/>
          <p:nvPr/>
        </p:nvSpPr>
        <p:spPr>
          <a:xfrm>
            <a:off x="5225143" y="114300"/>
            <a:ext cx="6966857" cy="6743700"/>
          </a:xfrm>
          <a:custGeom>
            <a:avLst/>
            <a:gdLst>
              <a:gd name="connsiteX0" fmla="*/ 4451350 w 6769100"/>
              <a:gd name="connsiteY0" fmla="*/ 0 h 6743700"/>
              <a:gd name="connsiteX1" fmla="*/ 6759537 w 6769100"/>
              <a:gd name="connsiteY1" fmla="*/ 644437 h 6743700"/>
              <a:gd name="connsiteX2" fmla="*/ 6769100 w 6769100"/>
              <a:gd name="connsiteY2" fmla="*/ 650568 h 6743700"/>
              <a:gd name="connsiteX3" fmla="*/ 6769100 w 6769100"/>
              <a:gd name="connsiteY3" fmla="*/ 6743700 h 6743700"/>
              <a:gd name="connsiteX4" fmla="*/ 635331 w 6769100"/>
              <a:gd name="connsiteY4" fmla="*/ 6743700 h 6743700"/>
              <a:gd name="connsiteX5" fmla="*/ 537254 w 6769100"/>
              <a:gd name="connsiteY5" fmla="*/ 6573128 h 6743700"/>
              <a:gd name="connsiteX6" fmla="*/ 0 w 6769100"/>
              <a:gd name="connsiteY6" fmla="*/ 4451350 h 6743700"/>
              <a:gd name="connsiteX7" fmla="*/ 4451350 w 6769100"/>
              <a:gd name="connsiteY7" fmla="*/ 0 h 674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9100" h="6743700">
                <a:moveTo>
                  <a:pt x="4451350" y="0"/>
                </a:moveTo>
                <a:cubicBezTo>
                  <a:pt x="5296429" y="0"/>
                  <a:pt x="6086506" y="235494"/>
                  <a:pt x="6759537" y="644437"/>
                </a:cubicBezTo>
                <a:lnTo>
                  <a:pt x="6769100" y="650568"/>
                </a:lnTo>
                <a:lnTo>
                  <a:pt x="6769100" y="6743700"/>
                </a:lnTo>
                <a:lnTo>
                  <a:pt x="635331" y="6743700"/>
                </a:lnTo>
                <a:lnTo>
                  <a:pt x="537254" y="6573128"/>
                </a:lnTo>
                <a:cubicBezTo>
                  <a:pt x="194623" y="5942401"/>
                  <a:pt x="0" y="5219604"/>
                  <a:pt x="0" y="4451350"/>
                </a:cubicBezTo>
                <a:cubicBezTo>
                  <a:pt x="0" y="1992937"/>
                  <a:pt x="1992937" y="0"/>
                  <a:pt x="4451350" y="0"/>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dirty="0"/>
          </a:p>
        </p:txBody>
      </p:sp>
      <p:grpSp>
        <p:nvGrpSpPr>
          <p:cNvPr id="19" name="Agrupar 18">
            <a:extLst>
              <a:ext uri="{FF2B5EF4-FFF2-40B4-BE49-F238E27FC236}">
                <a16:creationId xmlns:a16="http://schemas.microsoft.com/office/drawing/2014/main" xmlns="" id="{2D7CD6A4-EC5D-77E1-C342-99B845FAA34E}"/>
              </a:ext>
            </a:extLst>
          </p:cNvPr>
          <p:cNvGrpSpPr/>
          <p:nvPr/>
        </p:nvGrpSpPr>
        <p:grpSpPr>
          <a:xfrm>
            <a:off x="6159317" y="1847450"/>
            <a:ext cx="1039508" cy="881236"/>
            <a:chOff x="4521798" y="2465666"/>
            <a:chExt cx="1136351" cy="963334"/>
          </a:xfrm>
          <a:noFill/>
        </p:grpSpPr>
        <p:sp>
          <p:nvSpPr>
            <p:cNvPr id="20" name="Forma Livre: Forma 19">
              <a:extLst>
                <a:ext uri="{FF2B5EF4-FFF2-40B4-BE49-F238E27FC236}">
                  <a16:creationId xmlns:a16="http://schemas.microsoft.com/office/drawing/2014/main" xmlns="" id="{97FE91EE-C74E-E23A-C21E-DF22AE27C2B9}"/>
                </a:ext>
              </a:extLst>
            </p:cNvPr>
            <p:cNvSpPr/>
            <p:nvPr/>
          </p:nvSpPr>
          <p:spPr>
            <a:xfrm>
              <a:off x="4521798" y="2465666"/>
              <a:ext cx="520102" cy="963334"/>
            </a:xfrm>
            <a:custGeom>
              <a:avLst/>
              <a:gdLst>
                <a:gd name="connsiteX0" fmla="*/ 563575 w 678852"/>
                <a:gd name="connsiteY0" fmla="*/ 0 h 1257371"/>
                <a:gd name="connsiteX1" fmla="*/ 678851 w 678852"/>
                <a:gd name="connsiteY1" fmla="*/ 140894 h 1257371"/>
                <a:gd name="connsiteX2" fmla="*/ 302768 w 678852"/>
                <a:gd name="connsiteY2" fmla="*/ 540660 h 1257371"/>
                <a:gd name="connsiteX3" fmla="*/ 281077 w 678852"/>
                <a:gd name="connsiteY3" fmla="*/ 584401 h 1257371"/>
                <a:gd name="connsiteX4" fmla="*/ 339426 w 678852"/>
                <a:gd name="connsiteY4" fmla="*/ 578519 h 1257371"/>
                <a:gd name="connsiteX5" fmla="*/ 678852 w 678852"/>
                <a:gd name="connsiteY5" fmla="*/ 917945 h 1257371"/>
                <a:gd name="connsiteX6" fmla="*/ 471546 w 678852"/>
                <a:gd name="connsiteY6" fmla="*/ 1230697 h 1257371"/>
                <a:gd name="connsiteX7" fmla="*/ 449967 w 678852"/>
                <a:gd name="connsiteY7" fmla="*/ 1237396 h 1257371"/>
                <a:gd name="connsiteX8" fmla="*/ 448056 w 678852"/>
                <a:gd name="connsiteY8" fmla="*/ 1238691 h 1257371"/>
                <a:gd name="connsiteX9" fmla="*/ 442107 w 678852"/>
                <a:gd name="connsiteY9" fmla="*/ 1239836 h 1257371"/>
                <a:gd name="connsiteX10" fmla="*/ 407832 w 678852"/>
                <a:gd name="connsiteY10" fmla="*/ 1250475 h 1257371"/>
                <a:gd name="connsiteX11" fmla="*/ 363720 w 678852"/>
                <a:gd name="connsiteY11" fmla="*/ 1254922 h 1257371"/>
                <a:gd name="connsiteX12" fmla="*/ 351000 w 678852"/>
                <a:gd name="connsiteY12" fmla="*/ 1257370 h 1257371"/>
                <a:gd name="connsiteX13" fmla="*/ 345352 w 678852"/>
                <a:gd name="connsiteY13" fmla="*/ 1256774 h 1257371"/>
                <a:gd name="connsiteX14" fmla="*/ 339426 w 678852"/>
                <a:gd name="connsiteY14" fmla="*/ 1257371 h 1257371"/>
                <a:gd name="connsiteX15" fmla="*/ 0 w 678852"/>
                <a:gd name="connsiteY15" fmla="*/ 917945 h 1257371"/>
                <a:gd name="connsiteX16" fmla="*/ 3289 w 678852"/>
                <a:gd name="connsiteY16" fmla="*/ 885317 h 1257371"/>
                <a:gd name="connsiteX17" fmla="*/ 0 w 678852"/>
                <a:gd name="connsiteY17" fmla="*/ 841093 h 1257371"/>
                <a:gd name="connsiteX18" fmla="*/ 49099 w 678852"/>
                <a:gd name="connsiteY18" fmla="*/ 590259 h 1257371"/>
                <a:gd name="connsiteX19" fmla="*/ 192128 w 678852"/>
                <a:gd name="connsiteY19" fmla="*/ 346897 h 1257371"/>
                <a:gd name="connsiteX20" fmla="*/ 563575 w 678852"/>
                <a:gd name="connsiteY20" fmla="*/ 0 h 125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8852" h="1257371">
                  <a:moveTo>
                    <a:pt x="563575" y="0"/>
                  </a:moveTo>
                  <a:lnTo>
                    <a:pt x="678851" y="140894"/>
                  </a:lnTo>
                  <a:cubicBezTo>
                    <a:pt x="496508" y="289437"/>
                    <a:pt x="371147" y="422692"/>
                    <a:pt x="302768" y="540660"/>
                  </a:cubicBezTo>
                  <a:lnTo>
                    <a:pt x="281077" y="584401"/>
                  </a:lnTo>
                  <a:lnTo>
                    <a:pt x="339426" y="578519"/>
                  </a:lnTo>
                  <a:cubicBezTo>
                    <a:pt x="526886" y="578519"/>
                    <a:pt x="678852" y="730485"/>
                    <a:pt x="678852" y="917945"/>
                  </a:cubicBezTo>
                  <a:cubicBezTo>
                    <a:pt x="678852" y="1058540"/>
                    <a:pt x="593371" y="1179170"/>
                    <a:pt x="471546" y="1230697"/>
                  </a:cubicBezTo>
                  <a:lnTo>
                    <a:pt x="449967" y="1237396"/>
                  </a:lnTo>
                  <a:lnTo>
                    <a:pt x="448056" y="1238691"/>
                  </a:lnTo>
                  <a:lnTo>
                    <a:pt x="442107" y="1239836"/>
                  </a:lnTo>
                  <a:lnTo>
                    <a:pt x="407832" y="1250475"/>
                  </a:lnTo>
                  <a:lnTo>
                    <a:pt x="363720" y="1254922"/>
                  </a:lnTo>
                  <a:lnTo>
                    <a:pt x="351000" y="1257370"/>
                  </a:lnTo>
                  <a:lnTo>
                    <a:pt x="345352" y="1256774"/>
                  </a:lnTo>
                  <a:lnTo>
                    <a:pt x="339426" y="1257371"/>
                  </a:lnTo>
                  <a:cubicBezTo>
                    <a:pt x="151966" y="1257371"/>
                    <a:pt x="0" y="1105405"/>
                    <a:pt x="0" y="917945"/>
                  </a:cubicBezTo>
                  <a:lnTo>
                    <a:pt x="3289" y="885317"/>
                  </a:lnTo>
                  <a:lnTo>
                    <a:pt x="0" y="841093"/>
                  </a:lnTo>
                  <a:cubicBezTo>
                    <a:pt x="0" y="761395"/>
                    <a:pt x="16366" y="677784"/>
                    <a:pt x="49099" y="590259"/>
                  </a:cubicBezTo>
                  <a:cubicBezTo>
                    <a:pt x="81832" y="502734"/>
                    <a:pt x="129508" y="421614"/>
                    <a:pt x="192128" y="346897"/>
                  </a:cubicBezTo>
                  <a:cubicBezTo>
                    <a:pt x="254747" y="272181"/>
                    <a:pt x="378563" y="156548"/>
                    <a:pt x="563575" y="0"/>
                  </a:cubicBezTo>
                  <a:close/>
                </a:path>
              </a:pathLst>
            </a:cu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dirty="0"/>
            </a:p>
          </p:txBody>
        </p:sp>
        <p:sp>
          <p:nvSpPr>
            <p:cNvPr id="21" name="Forma Livre: Forma 20">
              <a:extLst>
                <a:ext uri="{FF2B5EF4-FFF2-40B4-BE49-F238E27FC236}">
                  <a16:creationId xmlns:a16="http://schemas.microsoft.com/office/drawing/2014/main" xmlns="" id="{5ED11569-E277-EC1B-F385-92B80CB59D3A}"/>
                </a:ext>
              </a:extLst>
            </p:cNvPr>
            <p:cNvSpPr/>
            <p:nvPr/>
          </p:nvSpPr>
          <p:spPr>
            <a:xfrm>
              <a:off x="5138047" y="2465666"/>
              <a:ext cx="520102" cy="963334"/>
            </a:xfrm>
            <a:custGeom>
              <a:avLst/>
              <a:gdLst>
                <a:gd name="connsiteX0" fmla="*/ 563575 w 678852"/>
                <a:gd name="connsiteY0" fmla="*/ 0 h 1257371"/>
                <a:gd name="connsiteX1" fmla="*/ 678851 w 678852"/>
                <a:gd name="connsiteY1" fmla="*/ 140894 h 1257371"/>
                <a:gd name="connsiteX2" fmla="*/ 302768 w 678852"/>
                <a:gd name="connsiteY2" fmla="*/ 540660 h 1257371"/>
                <a:gd name="connsiteX3" fmla="*/ 281077 w 678852"/>
                <a:gd name="connsiteY3" fmla="*/ 584401 h 1257371"/>
                <a:gd name="connsiteX4" fmla="*/ 339426 w 678852"/>
                <a:gd name="connsiteY4" fmla="*/ 578519 h 1257371"/>
                <a:gd name="connsiteX5" fmla="*/ 678852 w 678852"/>
                <a:gd name="connsiteY5" fmla="*/ 917945 h 1257371"/>
                <a:gd name="connsiteX6" fmla="*/ 471546 w 678852"/>
                <a:gd name="connsiteY6" fmla="*/ 1230697 h 1257371"/>
                <a:gd name="connsiteX7" fmla="*/ 449967 w 678852"/>
                <a:gd name="connsiteY7" fmla="*/ 1237396 h 1257371"/>
                <a:gd name="connsiteX8" fmla="*/ 448056 w 678852"/>
                <a:gd name="connsiteY8" fmla="*/ 1238691 h 1257371"/>
                <a:gd name="connsiteX9" fmla="*/ 442107 w 678852"/>
                <a:gd name="connsiteY9" fmla="*/ 1239836 h 1257371"/>
                <a:gd name="connsiteX10" fmla="*/ 407832 w 678852"/>
                <a:gd name="connsiteY10" fmla="*/ 1250475 h 1257371"/>
                <a:gd name="connsiteX11" fmla="*/ 363720 w 678852"/>
                <a:gd name="connsiteY11" fmla="*/ 1254922 h 1257371"/>
                <a:gd name="connsiteX12" fmla="*/ 351000 w 678852"/>
                <a:gd name="connsiteY12" fmla="*/ 1257370 h 1257371"/>
                <a:gd name="connsiteX13" fmla="*/ 345352 w 678852"/>
                <a:gd name="connsiteY13" fmla="*/ 1256774 h 1257371"/>
                <a:gd name="connsiteX14" fmla="*/ 339426 w 678852"/>
                <a:gd name="connsiteY14" fmla="*/ 1257371 h 1257371"/>
                <a:gd name="connsiteX15" fmla="*/ 0 w 678852"/>
                <a:gd name="connsiteY15" fmla="*/ 917945 h 1257371"/>
                <a:gd name="connsiteX16" fmla="*/ 3289 w 678852"/>
                <a:gd name="connsiteY16" fmla="*/ 885317 h 1257371"/>
                <a:gd name="connsiteX17" fmla="*/ 0 w 678852"/>
                <a:gd name="connsiteY17" fmla="*/ 841093 h 1257371"/>
                <a:gd name="connsiteX18" fmla="*/ 49099 w 678852"/>
                <a:gd name="connsiteY18" fmla="*/ 590259 h 1257371"/>
                <a:gd name="connsiteX19" fmla="*/ 192128 w 678852"/>
                <a:gd name="connsiteY19" fmla="*/ 346897 h 1257371"/>
                <a:gd name="connsiteX20" fmla="*/ 563575 w 678852"/>
                <a:gd name="connsiteY20" fmla="*/ 0 h 125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8852" h="1257371">
                  <a:moveTo>
                    <a:pt x="563575" y="0"/>
                  </a:moveTo>
                  <a:lnTo>
                    <a:pt x="678851" y="140894"/>
                  </a:lnTo>
                  <a:cubicBezTo>
                    <a:pt x="496508" y="289437"/>
                    <a:pt x="371147" y="422692"/>
                    <a:pt x="302768" y="540660"/>
                  </a:cubicBezTo>
                  <a:lnTo>
                    <a:pt x="281077" y="584401"/>
                  </a:lnTo>
                  <a:lnTo>
                    <a:pt x="339426" y="578519"/>
                  </a:lnTo>
                  <a:cubicBezTo>
                    <a:pt x="526886" y="578519"/>
                    <a:pt x="678852" y="730485"/>
                    <a:pt x="678852" y="917945"/>
                  </a:cubicBezTo>
                  <a:cubicBezTo>
                    <a:pt x="678852" y="1058540"/>
                    <a:pt x="593371" y="1179170"/>
                    <a:pt x="471546" y="1230697"/>
                  </a:cubicBezTo>
                  <a:lnTo>
                    <a:pt x="449967" y="1237396"/>
                  </a:lnTo>
                  <a:lnTo>
                    <a:pt x="448056" y="1238691"/>
                  </a:lnTo>
                  <a:lnTo>
                    <a:pt x="442107" y="1239836"/>
                  </a:lnTo>
                  <a:lnTo>
                    <a:pt x="407832" y="1250475"/>
                  </a:lnTo>
                  <a:lnTo>
                    <a:pt x="363720" y="1254922"/>
                  </a:lnTo>
                  <a:lnTo>
                    <a:pt x="351000" y="1257370"/>
                  </a:lnTo>
                  <a:lnTo>
                    <a:pt x="345352" y="1256774"/>
                  </a:lnTo>
                  <a:lnTo>
                    <a:pt x="339426" y="1257371"/>
                  </a:lnTo>
                  <a:cubicBezTo>
                    <a:pt x="151966" y="1257371"/>
                    <a:pt x="0" y="1105405"/>
                    <a:pt x="0" y="917945"/>
                  </a:cubicBezTo>
                  <a:lnTo>
                    <a:pt x="3289" y="885317"/>
                  </a:lnTo>
                  <a:lnTo>
                    <a:pt x="0" y="841093"/>
                  </a:lnTo>
                  <a:cubicBezTo>
                    <a:pt x="0" y="761395"/>
                    <a:pt x="16366" y="677784"/>
                    <a:pt x="49099" y="590259"/>
                  </a:cubicBezTo>
                  <a:cubicBezTo>
                    <a:pt x="81832" y="502734"/>
                    <a:pt x="129508" y="421614"/>
                    <a:pt x="192128" y="346897"/>
                  </a:cubicBezTo>
                  <a:cubicBezTo>
                    <a:pt x="254747" y="272181"/>
                    <a:pt x="378563" y="156548"/>
                    <a:pt x="563575" y="0"/>
                  </a:cubicBezTo>
                  <a:close/>
                </a:path>
              </a:pathLst>
            </a:cu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dirty="0"/>
            </a:p>
          </p:txBody>
        </p:sp>
      </p:grpSp>
      <p:sp>
        <p:nvSpPr>
          <p:cNvPr id="6" name="CaixaDeTexto 5">
            <a:extLst>
              <a:ext uri="{FF2B5EF4-FFF2-40B4-BE49-F238E27FC236}">
                <a16:creationId xmlns:a16="http://schemas.microsoft.com/office/drawing/2014/main" xmlns="" id="{6EC5EE43-DB9B-B450-A758-8DAA456ADE92}"/>
              </a:ext>
            </a:extLst>
          </p:cNvPr>
          <p:cNvSpPr txBox="1"/>
          <p:nvPr/>
        </p:nvSpPr>
        <p:spPr>
          <a:xfrm>
            <a:off x="6181359" y="1905506"/>
            <a:ext cx="5467350" cy="3046988"/>
          </a:xfrm>
          <a:prstGeom prst="rect">
            <a:avLst/>
          </a:prstGeom>
          <a:noFill/>
        </p:spPr>
        <p:txBody>
          <a:bodyPr wrap="square">
            <a:spAutoFit/>
          </a:bodyPr>
          <a:lstStyle/>
          <a:p>
            <a:pPr algn="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Este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estudo</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tem</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como</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objetivo</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b="1" spc="100" dirty="0" err="1">
                <a:highlight>
                  <a:srgbClr val="E6E6E6"/>
                </a:highlight>
                <a:latin typeface="Ebrima" panose="02000000000000000000" pitchFamily="2" charset="0"/>
                <a:ea typeface="Ebrima" panose="02000000000000000000" pitchFamily="2" charset="0"/>
                <a:cs typeface="Ebrima" panose="02000000000000000000" pitchFamily="2" charset="0"/>
              </a:rPr>
              <a:t>conhecer</a:t>
            </a:r>
            <a:r>
              <a:rPr lang="en-US" sz="3200" b="1" spc="100" dirty="0">
                <a:latin typeface="Ebrima" panose="02000000000000000000" pitchFamily="2" charset="0"/>
                <a:ea typeface="Ebrima" panose="02000000000000000000" pitchFamily="2" charset="0"/>
                <a:cs typeface="Ebrima" panose="02000000000000000000" pitchFamily="2" charset="0"/>
              </a:rPr>
              <a:t> </a:t>
            </a:r>
            <a:r>
              <a:rPr lang="en-US" sz="3200" b="1" spc="100" dirty="0">
                <a:highlight>
                  <a:srgbClr val="E6E6E6"/>
                </a:highlight>
                <a:latin typeface="Ebrima" panose="02000000000000000000" pitchFamily="2" charset="0"/>
                <a:ea typeface="Ebrima" panose="02000000000000000000" pitchFamily="2" charset="0"/>
                <a:cs typeface="Ebrima" panose="02000000000000000000" pitchFamily="2" charset="0"/>
              </a:rPr>
              <a:t>as</a:t>
            </a:r>
            <a:r>
              <a:rPr lang="en-US" sz="3200" b="1" spc="100" dirty="0">
                <a:latin typeface="Ebrima" panose="02000000000000000000" pitchFamily="2" charset="0"/>
                <a:ea typeface="Ebrima" panose="02000000000000000000" pitchFamily="2" charset="0"/>
                <a:cs typeface="Ebrima" panose="02000000000000000000" pitchFamily="2" charset="0"/>
              </a:rPr>
              <a:t> </a:t>
            </a:r>
            <a:r>
              <a:rPr lang="en-US" sz="3200" b="1" spc="100" dirty="0" err="1">
                <a:highlight>
                  <a:srgbClr val="E6E6E6"/>
                </a:highlight>
                <a:latin typeface="Ebrima" panose="02000000000000000000" pitchFamily="2" charset="0"/>
                <a:ea typeface="Ebrima" panose="02000000000000000000" pitchFamily="2" charset="0"/>
                <a:cs typeface="Ebrima" panose="02000000000000000000" pitchFamily="2" charset="0"/>
              </a:rPr>
              <a:t>percepções</a:t>
            </a:r>
            <a:r>
              <a:rPr lang="en-US" sz="3200" spc="100" dirty="0">
                <a:latin typeface="Ebrima" panose="02000000000000000000" pitchFamily="2" charset="0"/>
                <a:ea typeface="Ebrima" panose="02000000000000000000" pitchFamily="2" charset="0"/>
                <a:cs typeface="Ebrima" panose="02000000000000000000" pitchFamily="2" charset="0"/>
              </a:rPr>
              <a:t> </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e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os</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b="1" spc="100" dirty="0" err="1">
                <a:highlight>
                  <a:srgbClr val="E6E6E6"/>
                </a:highlight>
                <a:latin typeface="Ebrima" panose="02000000000000000000" pitchFamily="2" charset="0"/>
                <a:ea typeface="Ebrima" panose="02000000000000000000" pitchFamily="2" charset="0"/>
                <a:cs typeface="Ebrima" panose="02000000000000000000" pitchFamily="2" charset="0"/>
              </a:rPr>
              <a:t>hábitos</a:t>
            </a:r>
            <a:r>
              <a:rPr lang="en-US" sz="3200" b="1" spc="100" dirty="0">
                <a:latin typeface="Ebrima" panose="02000000000000000000" pitchFamily="2" charset="0"/>
                <a:ea typeface="Ebrima" panose="02000000000000000000" pitchFamily="2" charset="0"/>
                <a:cs typeface="Ebrima" panose="02000000000000000000" pitchFamily="2" charset="0"/>
              </a:rPr>
              <a:t> </a:t>
            </a:r>
            <a:r>
              <a:rPr lang="en-US" sz="3200" spc="100" dirty="0" err="1">
                <a:solidFill>
                  <a:schemeClr val="bg1"/>
                </a:solidFill>
                <a:latin typeface="Ebrima" panose="02000000000000000000" pitchFamily="2" charset="0"/>
                <a:ea typeface="Ebrima" panose="02000000000000000000" pitchFamily="2" charset="0"/>
                <a:cs typeface="Ebrima" panose="02000000000000000000" pitchFamily="2" charset="0"/>
              </a:rPr>
              <a:t>quanto</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a </a:t>
            </a:r>
            <a:r>
              <a:rPr lang="en-US" sz="3200" b="1" spc="100" dirty="0" err="1">
                <a:highlight>
                  <a:srgbClr val="E6E6E6"/>
                </a:highlight>
                <a:latin typeface="Ebrima" panose="02000000000000000000" pitchFamily="2" charset="0"/>
                <a:ea typeface="Ebrima" panose="02000000000000000000" pitchFamily="2" charset="0"/>
                <a:cs typeface="Ebrima" panose="02000000000000000000" pitchFamily="2" charset="0"/>
              </a:rPr>
              <a:t>poupar</a:t>
            </a:r>
            <a:r>
              <a:rPr lang="en-US" sz="3200" b="1" spc="100" dirty="0">
                <a:latin typeface="Ebrima" panose="02000000000000000000" pitchFamily="2" charset="0"/>
                <a:ea typeface="Ebrima" panose="02000000000000000000" pitchFamily="2" charset="0"/>
                <a:cs typeface="Ebrima" panose="02000000000000000000" pitchFamily="2" charset="0"/>
              </a:rPr>
              <a:t> </a:t>
            </a:r>
            <a:r>
              <a:rPr lang="en-US" sz="3200" b="1" spc="100" dirty="0">
                <a:highlight>
                  <a:srgbClr val="E6E6E6"/>
                </a:highlight>
                <a:latin typeface="Ebrima" panose="02000000000000000000" pitchFamily="2" charset="0"/>
                <a:ea typeface="Ebrima" panose="02000000000000000000" pitchFamily="2" charset="0"/>
                <a:cs typeface="Ebrima" panose="02000000000000000000" pitchFamily="2" charset="0"/>
              </a:rPr>
              <a:t>e</a:t>
            </a:r>
            <a:r>
              <a:rPr lang="en-US" sz="3200" b="1" spc="100" dirty="0">
                <a:latin typeface="Ebrima" panose="02000000000000000000" pitchFamily="2" charset="0"/>
                <a:ea typeface="Ebrima" panose="02000000000000000000" pitchFamily="2" charset="0"/>
                <a:cs typeface="Ebrima" panose="02000000000000000000" pitchFamily="2" charset="0"/>
              </a:rPr>
              <a:t> </a:t>
            </a:r>
            <a:r>
              <a:rPr lang="en-US" sz="3200" b="1" spc="100" dirty="0" err="1">
                <a:highlight>
                  <a:srgbClr val="E6E6E6"/>
                </a:highlight>
                <a:latin typeface="Ebrima" panose="02000000000000000000" pitchFamily="2" charset="0"/>
                <a:ea typeface="Ebrima" panose="02000000000000000000" pitchFamily="2" charset="0"/>
                <a:cs typeface="Ebrima" panose="02000000000000000000" pitchFamily="2" charset="0"/>
              </a:rPr>
              <a:t>investir</a:t>
            </a:r>
            <a:r>
              <a:rPr lang="en-US" sz="3200" spc="100" dirty="0">
                <a:solidFill>
                  <a:schemeClr val="bg1"/>
                </a:solidFill>
                <a:latin typeface="Ebrima" panose="02000000000000000000" pitchFamily="2" charset="0"/>
                <a:ea typeface="Ebrima" panose="02000000000000000000" pitchFamily="2" charset="0"/>
                <a:cs typeface="Ebrima" panose="02000000000000000000" pitchFamily="2" charset="0"/>
              </a:rPr>
              <a:t> da </a:t>
            </a:r>
            <a:r>
              <a:rPr lang="en-US" sz="3200" b="1" spc="100" dirty="0" err="1">
                <a:solidFill>
                  <a:schemeClr val="bg1"/>
                </a:solidFill>
                <a:latin typeface="Ebrima" panose="02000000000000000000" pitchFamily="2" charset="0"/>
                <a:ea typeface="Ebrima" panose="02000000000000000000" pitchFamily="2" charset="0"/>
                <a:cs typeface="Ebrima" panose="02000000000000000000" pitchFamily="2" charset="0"/>
              </a:rPr>
              <a:t>população</a:t>
            </a:r>
            <a:r>
              <a:rPr lang="en-US" sz="3200" b="1" spc="100" dirty="0">
                <a:solidFill>
                  <a:schemeClr val="bg1"/>
                </a:solidFill>
                <a:latin typeface="Ebrima" panose="02000000000000000000" pitchFamily="2" charset="0"/>
                <a:ea typeface="Ebrima" panose="02000000000000000000" pitchFamily="2" charset="0"/>
                <a:cs typeface="Ebrima" panose="02000000000000000000" pitchFamily="2" charset="0"/>
              </a:rPr>
              <a:t> </a:t>
            </a:r>
            <a:r>
              <a:rPr lang="en-US" sz="3200" b="1" spc="100" dirty="0" err="1">
                <a:solidFill>
                  <a:schemeClr val="bg1"/>
                </a:solidFill>
                <a:latin typeface="Ebrima" panose="02000000000000000000" pitchFamily="2" charset="0"/>
                <a:ea typeface="Ebrima" panose="02000000000000000000" pitchFamily="2" charset="0"/>
                <a:cs typeface="Ebrima" panose="02000000000000000000" pitchFamily="2" charset="0"/>
              </a:rPr>
              <a:t>brasileira</a:t>
            </a:r>
            <a:r>
              <a:rPr lang="en-US" sz="3200" b="1" spc="100" dirty="0">
                <a:solidFill>
                  <a:schemeClr val="bg1"/>
                </a:solidFill>
                <a:latin typeface="Ebrima" panose="02000000000000000000" pitchFamily="2" charset="0"/>
                <a:ea typeface="Ebrima" panose="02000000000000000000" pitchFamily="2" charset="0"/>
                <a:cs typeface="Ebrima" panose="02000000000000000000" pitchFamily="2" charset="0"/>
              </a:rPr>
              <a:t>*</a:t>
            </a:r>
            <a:endParaRPr lang="pt-BR" sz="32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
        <p:nvSpPr>
          <p:cNvPr id="18" name="CaixaDeTexto 17">
            <a:extLst>
              <a:ext uri="{FF2B5EF4-FFF2-40B4-BE49-F238E27FC236}">
                <a16:creationId xmlns:a16="http://schemas.microsoft.com/office/drawing/2014/main" xmlns="" id="{E750080B-A7D1-B41E-5993-899E0C97FC2F}"/>
              </a:ext>
            </a:extLst>
          </p:cNvPr>
          <p:cNvSpPr txBox="1"/>
          <p:nvPr/>
        </p:nvSpPr>
        <p:spPr>
          <a:xfrm>
            <a:off x="6718387" y="4952494"/>
            <a:ext cx="4930321" cy="646331"/>
          </a:xfrm>
          <a:prstGeom prst="rect">
            <a:avLst/>
          </a:prstGeom>
          <a:noFill/>
        </p:spPr>
        <p:txBody>
          <a:bodyPr wrap="square">
            <a:spAutoFit/>
          </a:bodyPr>
          <a:lstStyle/>
          <a:p>
            <a:pPr algn="r"/>
            <a:r>
              <a:rPr lang="pt-BR" sz="1800" i="1" spc="100" dirty="0">
                <a:solidFill>
                  <a:schemeClr val="bg1"/>
                </a:solidFill>
                <a:latin typeface="+mj-lt"/>
                <a:ea typeface="ＭＳ Ｐゴシック" charset="-128"/>
                <a:sym typeface="Wingdings" pitchFamily="2" charset="2"/>
              </a:rPr>
              <a:t>Sempre que possível, o estudo foi comparado com os anos anteriores. </a:t>
            </a:r>
            <a:endParaRPr lang="pt-BR" dirty="0">
              <a:solidFill>
                <a:schemeClr val="bg1"/>
              </a:solidFill>
            </a:endParaRPr>
          </a:p>
        </p:txBody>
      </p:sp>
      <p:sp>
        <p:nvSpPr>
          <p:cNvPr id="22" name="CaixaDeTexto 21">
            <a:extLst>
              <a:ext uri="{FF2B5EF4-FFF2-40B4-BE49-F238E27FC236}">
                <a16:creationId xmlns:a16="http://schemas.microsoft.com/office/drawing/2014/main" xmlns="" id="{D668F6B7-F8CC-EEA9-DF7F-346C6774F1A6}"/>
              </a:ext>
            </a:extLst>
          </p:cNvPr>
          <p:cNvSpPr txBox="1"/>
          <p:nvPr/>
        </p:nvSpPr>
        <p:spPr>
          <a:xfrm>
            <a:off x="6306953" y="5689803"/>
            <a:ext cx="5341755" cy="461665"/>
          </a:xfrm>
          <a:prstGeom prst="rect">
            <a:avLst/>
          </a:prstGeom>
          <a:noFill/>
        </p:spPr>
        <p:txBody>
          <a:bodyPr wrap="square" rtlCol="0">
            <a:spAutoFit/>
          </a:bodyPr>
          <a:lstStyle/>
          <a:p>
            <a:pPr algn="r"/>
            <a:r>
              <a:rPr lang="pt-BR" sz="1200" spc="100" dirty="0">
                <a:solidFill>
                  <a:schemeClr val="bg1"/>
                </a:solidFill>
                <a:latin typeface="+mj-lt"/>
                <a:ea typeface="ＭＳ Ｐゴシック" charset="-128"/>
              </a:rPr>
              <a:t>(*) População brasileira com 16 anos ou mais, pertencentes às classes A, B, C e D/E</a:t>
            </a:r>
          </a:p>
        </p:txBody>
      </p:sp>
    </p:spTree>
    <p:extLst>
      <p:ext uri="{BB962C8B-B14F-4D97-AF65-F5344CB8AC3E}">
        <p14:creationId xmlns:p14="http://schemas.microsoft.com/office/powerpoint/2010/main" val="1532042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78" name="Gráfico 77">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2655092400"/>
              </p:ext>
            </p:extLst>
          </p:nvPr>
        </p:nvGraphicFramePr>
        <p:xfrm>
          <a:off x="1649886" y="1529765"/>
          <a:ext cx="9060669" cy="1923297"/>
        </p:xfrm>
        <a:graphic>
          <a:graphicData uri="http://schemas.openxmlformats.org/drawingml/2006/chart">
            <c:chart xmlns:c="http://schemas.openxmlformats.org/drawingml/2006/chart" xmlns:r="http://schemas.openxmlformats.org/officeDocument/2006/relationships" r:id="rId2"/>
          </a:graphicData>
        </a:graphic>
      </p:graphicFrame>
      <p:sp>
        <p:nvSpPr>
          <p:cNvPr id="121" name="Retângulo: Cantos Arredondados 6">
            <a:extLst>
              <a:ext uri="{FF2B5EF4-FFF2-40B4-BE49-F238E27FC236}">
                <a16:creationId xmlns:a16="http://schemas.microsoft.com/office/drawing/2014/main" xmlns="" id="{57C6F31D-2E58-CA75-E679-182B9B56EC33}"/>
              </a:ext>
            </a:extLst>
          </p:cNvPr>
          <p:cNvSpPr/>
          <p:nvPr/>
        </p:nvSpPr>
        <p:spPr>
          <a:xfrm>
            <a:off x="1481444" y="1393717"/>
            <a:ext cx="9229112"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4" name="Retângulo 13"/>
          <p:cNvSpPr/>
          <p:nvPr/>
        </p:nvSpPr>
        <p:spPr>
          <a:xfrm>
            <a:off x="5432196" y="907422"/>
            <a:ext cx="1327608" cy="369332"/>
          </a:xfrm>
          <a:prstGeom prst="rect">
            <a:avLst/>
          </a:prstGeom>
        </p:spPr>
        <p:txBody>
          <a:bodyPr wrap="none">
            <a:spAutoFit/>
          </a:bodyPr>
          <a:lstStyle/>
          <a:p>
            <a:pPr algn="ctr"/>
            <a:r>
              <a:rPr lang="pt-BR" b="1" spc="100" dirty="0">
                <a:solidFill>
                  <a:prstClr val="black"/>
                </a:solidFill>
                <a:latin typeface="Ebrima" panose="02000000000000000000" pitchFamily="2" charset="0"/>
                <a:ea typeface="Ebrima" panose="02000000000000000000" pitchFamily="2" charset="0"/>
                <a:cs typeface="Ebrima" panose="02000000000000000000" pitchFamily="2" charset="0"/>
              </a:rPr>
              <a:t>RELIGIÃO</a:t>
            </a:r>
          </a:p>
        </p:txBody>
      </p:sp>
      <p:sp>
        <p:nvSpPr>
          <p:cNvPr id="70" name="Retângulo 6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graphicFrame>
        <p:nvGraphicFramePr>
          <p:cNvPr id="65" name="Gráfico 64">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1628334056"/>
              </p:ext>
            </p:extLst>
          </p:nvPr>
        </p:nvGraphicFramePr>
        <p:xfrm>
          <a:off x="1649886" y="3331916"/>
          <a:ext cx="9060669" cy="1923297"/>
        </p:xfrm>
        <a:graphic>
          <a:graphicData uri="http://schemas.openxmlformats.org/drawingml/2006/chart">
            <c:chart xmlns:c="http://schemas.openxmlformats.org/drawingml/2006/chart" xmlns:r="http://schemas.openxmlformats.org/officeDocument/2006/relationships" r:id="rId3"/>
          </a:graphicData>
        </a:graphic>
      </p:graphicFrame>
      <p:sp>
        <p:nvSpPr>
          <p:cNvPr id="67" name="Retângulo: Cantos Arredondados 6">
            <a:extLst>
              <a:ext uri="{FF2B5EF4-FFF2-40B4-BE49-F238E27FC236}">
                <a16:creationId xmlns:a16="http://schemas.microsoft.com/office/drawing/2014/main" xmlns="" id="{57C6F31D-2E58-CA75-E679-182B9B56EC33}"/>
              </a:ext>
            </a:extLst>
          </p:cNvPr>
          <p:cNvSpPr/>
          <p:nvPr/>
        </p:nvSpPr>
        <p:spPr>
          <a:xfrm>
            <a:off x="1481444" y="3195868"/>
            <a:ext cx="9229112"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graphicFrame>
        <p:nvGraphicFramePr>
          <p:cNvPr id="100" name="Gráfico 99">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1172271766"/>
              </p:ext>
            </p:extLst>
          </p:nvPr>
        </p:nvGraphicFramePr>
        <p:xfrm>
          <a:off x="1649885" y="5151836"/>
          <a:ext cx="9060669" cy="1923297"/>
        </p:xfrm>
        <a:graphic>
          <a:graphicData uri="http://schemas.openxmlformats.org/drawingml/2006/chart">
            <c:chart xmlns:c="http://schemas.openxmlformats.org/drawingml/2006/chart" xmlns:r="http://schemas.openxmlformats.org/officeDocument/2006/relationships" r:id="rId4"/>
          </a:graphicData>
        </a:graphic>
      </p:graphicFrame>
      <p:sp>
        <p:nvSpPr>
          <p:cNvPr id="102" name="Retângulo: Cantos Arredondados 6">
            <a:extLst>
              <a:ext uri="{FF2B5EF4-FFF2-40B4-BE49-F238E27FC236}">
                <a16:creationId xmlns:a16="http://schemas.microsoft.com/office/drawing/2014/main" xmlns="" id="{57C6F31D-2E58-CA75-E679-182B9B56EC33}"/>
              </a:ext>
            </a:extLst>
          </p:cNvPr>
          <p:cNvSpPr/>
          <p:nvPr/>
        </p:nvSpPr>
        <p:spPr>
          <a:xfrm>
            <a:off x="1481443" y="5015788"/>
            <a:ext cx="9229112"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2" name="Retângulo 31"/>
          <p:cNvSpPr/>
          <p:nvPr/>
        </p:nvSpPr>
        <p:spPr>
          <a:xfrm>
            <a:off x="3452516" y="1491271"/>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34" name="Retângulo 33"/>
          <p:cNvSpPr/>
          <p:nvPr/>
        </p:nvSpPr>
        <p:spPr>
          <a:xfrm>
            <a:off x="3452516" y="3340712"/>
            <a:ext cx="6096000" cy="230832"/>
          </a:xfrm>
          <a:prstGeom prst="rect">
            <a:avLst/>
          </a:prstGeom>
        </p:spPr>
        <p:txBody>
          <a:bodyPr>
            <a:spAutoFit/>
          </a:bodyPr>
          <a:lstStyle/>
          <a:p>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35" name="Retângulo 34"/>
          <p:cNvSpPr/>
          <p:nvPr/>
        </p:nvSpPr>
        <p:spPr>
          <a:xfrm>
            <a:off x="3468903" y="5160429"/>
            <a:ext cx="6096000" cy="230832"/>
          </a:xfrm>
          <a:prstGeom prst="rect">
            <a:avLst/>
          </a:prstGeom>
        </p:spPr>
        <p:txBody>
          <a:bodyPr>
            <a:spAutoFit/>
          </a:bodyPr>
          <a:lstStyle/>
          <a:p>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21" name="Retângulo: Cantos Arredondados 881">
            <a:extLst>
              <a:ext uri="{FF2B5EF4-FFF2-40B4-BE49-F238E27FC236}">
                <a16:creationId xmlns:a16="http://schemas.microsoft.com/office/drawing/2014/main" xmlns="" id="{E7761E5C-ADE1-80BB-2B4A-EC42BE58308B}"/>
              </a:ext>
            </a:extLst>
          </p:cNvPr>
          <p:cNvSpPr/>
          <p:nvPr/>
        </p:nvSpPr>
        <p:spPr>
          <a:xfrm>
            <a:off x="1594554" y="3344857"/>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2" name="Retângulo: Cantos Arredondados 881">
            <a:extLst>
              <a:ext uri="{FF2B5EF4-FFF2-40B4-BE49-F238E27FC236}">
                <a16:creationId xmlns:a16="http://schemas.microsoft.com/office/drawing/2014/main" xmlns="" id="{E7761E5C-ADE1-80BB-2B4A-EC42BE58308B}"/>
              </a:ext>
            </a:extLst>
          </p:cNvPr>
          <p:cNvSpPr/>
          <p:nvPr/>
        </p:nvSpPr>
        <p:spPr>
          <a:xfrm>
            <a:off x="1594554" y="5152300"/>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
        <p:nvSpPr>
          <p:cNvPr id="23" name="Retângulo: Cantos Arredondados 881">
            <a:extLst>
              <a:ext uri="{FF2B5EF4-FFF2-40B4-BE49-F238E27FC236}">
                <a16:creationId xmlns:a16="http://schemas.microsoft.com/office/drawing/2014/main" xmlns="" id="{E7761E5C-ADE1-80BB-2B4A-EC42BE58308B}"/>
              </a:ext>
            </a:extLst>
          </p:cNvPr>
          <p:cNvSpPr/>
          <p:nvPr/>
        </p:nvSpPr>
        <p:spPr>
          <a:xfrm>
            <a:off x="1594554" y="1495416"/>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
        <p:nvSpPr>
          <p:cNvPr id="24"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6" name="Arredondar Retângulo em um Canto Diagonal 25"/>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Tree>
    <p:extLst>
      <p:ext uri="{BB962C8B-B14F-4D97-AF65-F5344CB8AC3E}">
        <p14:creationId xmlns:p14="http://schemas.microsoft.com/office/powerpoint/2010/main" val="1108117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Tabela 4">
            <a:extLst>
              <a:ext uri="{FF2B5EF4-FFF2-40B4-BE49-F238E27FC236}">
                <a16:creationId xmlns:a16="http://schemas.microsoft.com/office/drawing/2014/main" xmlns="" id="{9185EE73-99F9-B620-7CEF-8141316F447A}"/>
              </a:ext>
            </a:extLst>
          </p:cNvPr>
          <p:cNvGraphicFramePr>
            <a:graphicFrameLocks noGrp="1"/>
          </p:cNvGraphicFramePr>
          <p:nvPr>
            <p:extLst>
              <p:ext uri="{D42A27DB-BD31-4B8C-83A1-F6EECF244321}">
                <p14:modId xmlns:p14="http://schemas.microsoft.com/office/powerpoint/2010/main" val="2247917065"/>
              </p:ext>
            </p:extLst>
          </p:nvPr>
        </p:nvGraphicFramePr>
        <p:xfrm>
          <a:off x="247606" y="1241117"/>
          <a:ext cx="11655845" cy="4789109"/>
        </p:xfrm>
        <a:graphic>
          <a:graphicData uri="http://schemas.openxmlformats.org/drawingml/2006/table">
            <a:tbl>
              <a:tblPr firstRow="1" bandRow="1">
                <a:tableStyleId>{5C22544A-7EE6-4342-B048-85BDC9FD1C3A}</a:tableStyleId>
              </a:tblPr>
              <a:tblGrid>
                <a:gridCol w="11655845">
                  <a:extLst>
                    <a:ext uri="{9D8B030D-6E8A-4147-A177-3AD203B41FA5}">
                      <a16:colId xmlns:a16="http://schemas.microsoft.com/office/drawing/2014/main" xmlns="" val="1303858698"/>
                    </a:ext>
                  </a:extLst>
                </a:gridCol>
              </a:tblGrid>
              <a:tr h="2499464">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CONTRIBUI</a:t>
                      </a:r>
                      <a:r>
                        <a:rPr lang="pt-BR" sz="1400" b="1" kern="1200" spc="100" baseline="0" noProof="0" dirty="0">
                          <a:solidFill>
                            <a:schemeClr val="tx1"/>
                          </a:solidFill>
                          <a:latin typeface="Ebrima" panose="02000000000000000000" pitchFamily="2" charset="0"/>
                          <a:ea typeface="Ebrima" panose="02000000000000000000" pitchFamily="2" charset="0"/>
                          <a:cs typeface="Ebrima" panose="02000000000000000000" pitchFamily="2" charset="0"/>
                        </a:rPr>
                        <a:t> PARA O INSS?</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28395629"/>
                  </a:ext>
                </a:extLst>
              </a:tr>
              <a:tr h="2289645">
                <a:tc>
                  <a:txBody>
                    <a:bodyPr/>
                    <a:lstStyle/>
                    <a:p>
                      <a:pPr algn="ctr"/>
                      <a:r>
                        <a:rPr lang="pt-BR" sz="14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ACESSO À INTERNET</a:t>
                      </a:r>
                      <a:endParaRPr lang="pt-BR" sz="14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94151054"/>
                  </a:ext>
                </a:extLst>
              </a:tr>
            </a:tbl>
          </a:graphicData>
        </a:graphic>
      </p:graphicFrame>
      <p:graphicFrame>
        <p:nvGraphicFramePr>
          <p:cNvPr id="5" name="Gráfico 4">
            <a:extLst>
              <a:ext uri="{FF2B5EF4-FFF2-40B4-BE49-F238E27FC236}">
                <a16:creationId xmlns:a16="http://schemas.microsoft.com/office/drawing/2014/main" xmlns="" id="{27C26D53-C8EC-D15C-4A80-6B7DA621653B}"/>
              </a:ext>
            </a:extLst>
          </p:cNvPr>
          <p:cNvGraphicFramePr/>
          <p:nvPr>
            <p:extLst>
              <p:ext uri="{D42A27DB-BD31-4B8C-83A1-F6EECF244321}">
                <p14:modId xmlns:p14="http://schemas.microsoft.com/office/powerpoint/2010/main" val="3050647444"/>
              </p:ext>
            </p:extLst>
          </p:nvPr>
        </p:nvGraphicFramePr>
        <p:xfrm>
          <a:off x="1605517" y="1248814"/>
          <a:ext cx="8676168" cy="256346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Gráfico 6">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2792400989"/>
              </p:ext>
            </p:extLst>
          </p:nvPr>
        </p:nvGraphicFramePr>
        <p:xfrm>
          <a:off x="858757" y="4164988"/>
          <a:ext cx="10729666" cy="2350896"/>
        </p:xfrm>
        <a:graphic>
          <a:graphicData uri="http://schemas.openxmlformats.org/drawingml/2006/chart">
            <c:chart xmlns:c="http://schemas.openxmlformats.org/drawingml/2006/chart" xmlns:r="http://schemas.openxmlformats.org/officeDocument/2006/relationships" r:id="rId3"/>
          </a:graphicData>
        </a:graphic>
      </p:graphicFrame>
      <p:sp>
        <p:nvSpPr>
          <p:cNvPr id="48" name="Retângulo 47"/>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15" name="Retângulo 14"/>
          <p:cNvSpPr/>
          <p:nvPr/>
        </p:nvSpPr>
        <p:spPr>
          <a:xfrm>
            <a:off x="914400" y="6492699"/>
            <a:ext cx="6096000" cy="3693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Bases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16" name="Retângulo: Cantos Arredondados 881">
            <a:extLst>
              <a:ext uri="{FF2B5EF4-FFF2-40B4-BE49-F238E27FC236}">
                <a16:creationId xmlns:a16="http://schemas.microsoft.com/office/drawing/2014/main" xmlns="" id="{E7761E5C-ADE1-80BB-2B4A-EC42BE58308B}"/>
              </a:ext>
            </a:extLst>
          </p:cNvPr>
          <p:cNvSpPr/>
          <p:nvPr/>
        </p:nvSpPr>
        <p:spPr>
          <a:xfrm>
            <a:off x="482661" y="1087423"/>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9373005" y="184526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9373005" y="260874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35066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6" name="Tabela 4">
            <a:extLst>
              <a:ext uri="{FF2B5EF4-FFF2-40B4-BE49-F238E27FC236}">
                <a16:creationId xmlns:a16="http://schemas.microsoft.com/office/drawing/2014/main" xmlns="" id="{F5836E4C-7136-2AE2-9959-DB249937E77C}"/>
              </a:ext>
            </a:extLst>
          </p:cNvPr>
          <p:cNvGraphicFramePr>
            <a:graphicFrameLocks noGrp="1"/>
          </p:cNvGraphicFramePr>
          <p:nvPr/>
        </p:nvGraphicFramePr>
        <p:xfrm>
          <a:off x="93133" y="1481836"/>
          <a:ext cx="11963400" cy="2182466"/>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182466">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CONTRIBUI PARA O INSS?</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ACESSO À INTERNET</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20" name="Tabela 4">
            <a:extLst>
              <a:ext uri="{FF2B5EF4-FFF2-40B4-BE49-F238E27FC236}">
                <a16:creationId xmlns:a16="http://schemas.microsoft.com/office/drawing/2014/main" xmlns="" id="{A58F6377-50C0-4829-0E8F-780E25B57E2D}"/>
              </a:ext>
            </a:extLst>
          </p:cNvPr>
          <p:cNvGraphicFramePr>
            <a:graphicFrameLocks noGrp="1"/>
          </p:cNvGraphicFramePr>
          <p:nvPr/>
        </p:nvGraphicFramePr>
        <p:xfrm>
          <a:off x="93133" y="4207258"/>
          <a:ext cx="11963400" cy="2203532"/>
        </p:xfrm>
        <a:graphic>
          <a:graphicData uri="http://schemas.openxmlformats.org/drawingml/2006/table">
            <a:tbl>
              <a:tblPr firstRow="1" bandRow="1">
                <a:tableStyleId>{5C22544A-7EE6-4342-B048-85BDC9FD1C3A}</a:tableStyleId>
              </a:tblPr>
              <a:tblGrid>
                <a:gridCol w="3987800">
                  <a:extLst>
                    <a:ext uri="{9D8B030D-6E8A-4147-A177-3AD203B41FA5}">
                      <a16:colId xmlns:a16="http://schemas.microsoft.com/office/drawing/2014/main" xmlns="" val="1303858698"/>
                    </a:ext>
                  </a:extLst>
                </a:gridCol>
                <a:gridCol w="7975600">
                  <a:extLst>
                    <a:ext uri="{9D8B030D-6E8A-4147-A177-3AD203B41FA5}">
                      <a16:colId xmlns:a16="http://schemas.microsoft.com/office/drawing/2014/main" xmlns="" val="3768450208"/>
                    </a:ext>
                  </a:extLst>
                </a:gridCol>
              </a:tblGrid>
              <a:tr h="2203532">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CONTRIBUI PARA O INSS?</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12700" cap="flat" cmpd="sng" algn="ctr">
                      <a:noFill/>
                      <a:prstDash val="solid"/>
                      <a:round/>
                      <a:headEnd type="none" w="med" len="med"/>
                      <a:tailEnd type="none" w="med" len="med"/>
                    </a:lnL>
                    <a:lnR w="6350" cap="flat" cmpd="sng" algn="ctr">
                      <a:solidFill>
                        <a:srgbClr val="6098AC"/>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a:r>
                        <a:rPr lang="pt-BR" sz="1200" b="1" kern="1200" spc="100" noProof="0" dirty="0">
                          <a:solidFill>
                            <a:schemeClr val="tx1"/>
                          </a:solidFill>
                          <a:latin typeface="Ebrima" panose="02000000000000000000" pitchFamily="2" charset="0"/>
                          <a:ea typeface="Ebrima" panose="02000000000000000000" pitchFamily="2" charset="0"/>
                          <a:cs typeface="Ebrima" panose="02000000000000000000" pitchFamily="2" charset="0"/>
                        </a:rPr>
                        <a:t>ACESSO À INTERNET</a:t>
                      </a:r>
                      <a:endParaRPr lang="pt-BR" sz="1200" b="1" kern="1200" spc="1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lnL w="6350" cap="flat" cmpd="sng" algn="ctr">
                      <a:solidFill>
                        <a:srgbClr val="6098AC"/>
                      </a:solid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xmlns="" val="3728395629"/>
                  </a:ext>
                </a:extLst>
              </a:tr>
            </a:tbl>
          </a:graphicData>
        </a:graphic>
      </p:graphicFrame>
      <p:graphicFrame>
        <p:nvGraphicFramePr>
          <p:cNvPr id="56" name="Gráfico 55">
            <a:extLst>
              <a:ext uri="{FF2B5EF4-FFF2-40B4-BE49-F238E27FC236}">
                <a16:creationId xmlns:a16="http://schemas.microsoft.com/office/drawing/2014/main" xmlns="" id="{E34CA529-3392-F62A-6FD5-174361263291}"/>
              </a:ext>
            </a:extLst>
          </p:cNvPr>
          <p:cNvGraphicFramePr/>
          <p:nvPr>
            <p:extLst>
              <p:ext uri="{D42A27DB-BD31-4B8C-83A1-F6EECF244321}">
                <p14:modId xmlns:p14="http://schemas.microsoft.com/office/powerpoint/2010/main" val="4058863641"/>
              </p:ext>
            </p:extLst>
          </p:nvPr>
        </p:nvGraphicFramePr>
        <p:xfrm>
          <a:off x="4139671" y="1785055"/>
          <a:ext cx="7683734" cy="22138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7" name="Gráfico 56">
            <a:extLst>
              <a:ext uri="{FF2B5EF4-FFF2-40B4-BE49-F238E27FC236}">
                <a16:creationId xmlns:a16="http://schemas.microsoft.com/office/drawing/2014/main" xmlns="" id="{ACC7D0E7-F982-4272-BC1C-271654F171A3}"/>
              </a:ext>
            </a:extLst>
          </p:cNvPr>
          <p:cNvGraphicFramePr/>
          <p:nvPr>
            <p:extLst>
              <p:ext uri="{D42A27DB-BD31-4B8C-83A1-F6EECF244321}">
                <p14:modId xmlns:p14="http://schemas.microsoft.com/office/powerpoint/2010/main" val="2948294555"/>
              </p:ext>
            </p:extLst>
          </p:nvPr>
        </p:nvGraphicFramePr>
        <p:xfrm>
          <a:off x="453862" y="1711794"/>
          <a:ext cx="3709358" cy="18848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8" name="Gráfico 57">
            <a:extLst>
              <a:ext uri="{FF2B5EF4-FFF2-40B4-BE49-F238E27FC236}">
                <a16:creationId xmlns:a16="http://schemas.microsoft.com/office/drawing/2014/main" xmlns="" id="{9C0A98E8-09CD-77C1-B6D5-B249559DC614}"/>
              </a:ext>
            </a:extLst>
          </p:cNvPr>
          <p:cNvGraphicFramePr/>
          <p:nvPr>
            <p:extLst>
              <p:ext uri="{D42A27DB-BD31-4B8C-83A1-F6EECF244321}">
                <p14:modId xmlns:p14="http://schemas.microsoft.com/office/powerpoint/2010/main" val="264812174"/>
              </p:ext>
            </p:extLst>
          </p:nvPr>
        </p:nvGraphicFramePr>
        <p:xfrm>
          <a:off x="4140338" y="4536508"/>
          <a:ext cx="7682400" cy="221382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9" name="Gráfico 58">
            <a:extLst>
              <a:ext uri="{FF2B5EF4-FFF2-40B4-BE49-F238E27FC236}">
                <a16:creationId xmlns:a16="http://schemas.microsoft.com/office/drawing/2014/main" xmlns="" id="{0D537677-8E67-EF6B-677A-8B2FD2C952D2}"/>
              </a:ext>
            </a:extLst>
          </p:cNvPr>
          <p:cNvGraphicFramePr/>
          <p:nvPr>
            <p:extLst>
              <p:ext uri="{D42A27DB-BD31-4B8C-83A1-F6EECF244321}">
                <p14:modId xmlns:p14="http://schemas.microsoft.com/office/powerpoint/2010/main" val="2797245719"/>
              </p:ext>
            </p:extLst>
          </p:nvPr>
        </p:nvGraphicFramePr>
        <p:xfrm>
          <a:off x="453862" y="4447339"/>
          <a:ext cx="3709358" cy="1884872"/>
        </p:xfrm>
        <a:graphic>
          <a:graphicData uri="http://schemas.openxmlformats.org/drawingml/2006/chart">
            <c:chart xmlns:c="http://schemas.openxmlformats.org/drawingml/2006/chart" xmlns:r="http://schemas.openxmlformats.org/officeDocument/2006/relationships" r:id="rId5"/>
          </a:graphicData>
        </a:graphic>
      </p:graphicFrame>
      <p:sp>
        <p:nvSpPr>
          <p:cNvPr id="63" name="Retângulo 62"/>
          <p:cNvSpPr/>
          <p:nvPr/>
        </p:nvSpPr>
        <p:spPr>
          <a:xfrm>
            <a:off x="755848" y="-3791"/>
            <a:ext cx="11147603"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000" b="0" i="0" u="none" strike="noStrike" kern="1200" cap="none" spc="3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PERFIS DO ESTUDO								RAIO-X DO INVESTIDOR 2024</a:t>
            </a:r>
          </a:p>
        </p:txBody>
      </p:sp>
      <p:sp>
        <p:nvSpPr>
          <p:cNvPr id="67" name="Retângulo: Cantos Arredondados 6">
            <a:extLst>
              <a:ext uri="{FF2B5EF4-FFF2-40B4-BE49-F238E27FC236}">
                <a16:creationId xmlns:a16="http://schemas.microsoft.com/office/drawing/2014/main" xmlns="" id="{57C6F31D-2E58-CA75-E679-182B9B56EC33}"/>
              </a:ext>
            </a:extLst>
          </p:cNvPr>
          <p:cNvSpPr/>
          <p:nvPr/>
        </p:nvSpPr>
        <p:spPr>
          <a:xfrm>
            <a:off x="271223" y="1051465"/>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Retângulo: Cantos Arredondados 6">
            <a:extLst>
              <a:ext uri="{FF2B5EF4-FFF2-40B4-BE49-F238E27FC236}">
                <a16:creationId xmlns:a16="http://schemas.microsoft.com/office/drawing/2014/main" xmlns="" id="{57C6F31D-2E58-CA75-E679-182B9B56EC33}"/>
              </a:ext>
            </a:extLst>
          </p:cNvPr>
          <p:cNvSpPr/>
          <p:nvPr/>
        </p:nvSpPr>
        <p:spPr>
          <a:xfrm>
            <a:off x="271223" y="3787650"/>
            <a:ext cx="11607220" cy="2612836"/>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Retângulo 49"/>
          <p:cNvSpPr/>
          <p:nvPr/>
        </p:nvSpPr>
        <p:spPr>
          <a:xfrm>
            <a:off x="2059976" y="1157021"/>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51" name="Retângulo 50"/>
          <p:cNvSpPr/>
          <p:nvPr/>
        </p:nvSpPr>
        <p:spPr>
          <a:xfrm>
            <a:off x="2302239" y="3919814"/>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19" name="Retângulo: Cantos Arredondados 881">
            <a:extLst>
              <a:ext uri="{FF2B5EF4-FFF2-40B4-BE49-F238E27FC236}">
                <a16:creationId xmlns:a16="http://schemas.microsoft.com/office/drawing/2014/main" xmlns="" id="{E7761E5C-ADE1-80BB-2B4A-EC42BE58308B}"/>
              </a:ext>
            </a:extLst>
          </p:cNvPr>
          <p:cNvSpPr/>
          <p:nvPr/>
        </p:nvSpPr>
        <p:spPr>
          <a:xfrm>
            <a:off x="301251" y="1158075"/>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21" name="Retângulo: Cantos Arredondados 881">
            <a:extLst>
              <a:ext uri="{FF2B5EF4-FFF2-40B4-BE49-F238E27FC236}">
                <a16:creationId xmlns:a16="http://schemas.microsoft.com/office/drawing/2014/main" xmlns="" id="{E7761E5C-ADE1-80BB-2B4A-EC42BE58308B}"/>
              </a:ext>
            </a:extLst>
          </p:cNvPr>
          <p:cNvSpPr/>
          <p:nvPr/>
        </p:nvSpPr>
        <p:spPr>
          <a:xfrm>
            <a:off x="301251" y="3906822"/>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
        <p:nvSpPr>
          <p:cNvPr id="24"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6" name="Arredondar Retângulo em um Canto Diagonal 25"/>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Tree>
    <p:extLst>
      <p:ext uri="{BB962C8B-B14F-4D97-AF65-F5344CB8AC3E}">
        <p14:creationId xmlns:p14="http://schemas.microsoft.com/office/powerpoint/2010/main" val="3137071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8" name="Gráfico 37">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934719857"/>
              </p:ext>
            </p:extLst>
          </p:nvPr>
        </p:nvGraphicFramePr>
        <p:xfrm>
          <a:off x="2247051" y="4832876"/>
          <a:ext cx="7858800" cy="149818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2" name="Gráfico 31">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3623289260"/>
              </p:ext>
            </p:extLst>
          </p:nvPr>
        </p:nvGraphicFramePr>
        <p:xfrm>
          <a:off x="2247051" y="3014477"/>
          <a:ext cx="7858800" cy="149818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9" name="Gráfico 28">
            <a:extLst>
              <a:ext uri="{FF2B5EF4-FFF2-40B4-BE49-F238E27FC236}">
                <a16:creationId xmlns:a16="http://schemas.microsoft.com/office/drawing/2014/main" xmlns="" id="{0BB6AE9B-75FB-2E1F-9F3D-62493F1D3A67}"/>
              </a:ext>
            </a:extLst>
          </p:cNvPr>
          <p:cNvGraphicFramePr/>
          <p:nvPr>
            <p:extLst>
              <p:ext uri="{D42A27DB-BD31-4B8C-83A1-F6EECF244321}">
                <p14:modId xmlns:p14="http://schemas.microsoft.com/office/powerpoint/2010/main" val="188066857"/>
              </p:ext>
            </p:extLst>
          </p:nvPr>
        </p:nvGraphicFramePr>
        <p:xfrm>
          <a:off x="2317896" y="1182634"/>
          <a:ext cx="7857461" cy="1498184"/>
        </p:xfrm>
        <a:graphic>
          <a:graphicData uri="http://schemas.openxmlformats.org/drawingml/2006/chart">
            <c:chart xmlns:c="http://schemas.openxmlformats.org/drawingml/2006/chart" xmlns:r="http://schemas.openxmlformats.org/officeDocument/2006/relationships" r:id="rId4"/>
          </a:graphicData>
        </a:graphic>
      </p:graphicFrame>
      <p:sp>
        <p:nvSpPr>
          <p:cNvPr id="14" name="Retângulo 13"/>
          <p:cNvSpPr/>
          <p:nvPr/>
        </p:nvSpPr>
        <p:spPr>
          <a:xfrm>
            <a:off x="5677277" y="666620"/>
            <a:ext cx="1109599" cy="369332"/>
          </a:xfrm>
          <a:prstGeom prst="rect">
            <a:avLst/>
          </a:prstGeom>
        </p:spPr>
        <p:txBody>
          <a:bodyPr wrap="none">
            <a:spAutoFit/>
          </a:bodyPr>
          <a:lstStyle/>
          <a:p>
            <a:pPr algn="ctr"/>
            <a:r>
              <a:rPr lang="pt-BR" b="1" spc="100" dirty="0">
                <a:solidFill>
                  <a:prstClr val="black"/>
                </a:solidFill>
                <a:latin typeface="Ebrima" panose="02000000000000000000" pitchFamily="2" charset="0"/>
                <a:ea typeface="Ebrima" panose="02000000000000000000" pitchFamily="2" charset="0"/>
                <a:cs typeface="Ebrima" panose="02000000000000000000" pitchFamily="2" charset="0"/>
              </a:rPr>
              <a:t>REGIÃO</a:t>
            </a:r>
          </a:p>
        </p:txBody>
      </p:sp>
      <p:sp>
        <p:nvSpPr>
          <p:cNvPr id="70" name="Retângulo 6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71" name="Retângulo: Cantos Arredondados 6">
            <a:extLst>
              <a:ext uri="{FF2B5EF4-FFF2-40B4-BE49-F238E27FC236}">
                <a16:creationId xmlns:a16="http://schemas.microsoft.com/office/drawing/2014/main" xmlns="" id="{57C6F31D-2E58-CA75-E679-182B9B56EC33}"/>
              </a:ext>
            </a:extLst>
          </p:cNvPr>
          <p:cNvSpPr/>
          <p:nvPr/>
        </p:nvSpPr>
        <p:spPr>
          <a:xfrm>
            <a:off x="2288744" y="1046585"/>
            <a:ext cx="7992938"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72" name="Retângulo: Cantos Arredondados 6">
            <a:extLst>
              <a:ext uri="{FF2B5EF4-FFF2-40B4-BE49-F238E27FC236}">
                <a16:creationId xmlns:a16="http://schemas.microsoft.com/office/drawing/2014/main" xmlns="" id="{57C6F31D-2E58-CA75-E679-182B9B56EC33}"/>
              </a:ext>
            </a:extLst>
          </p:cNvPr>
          <p:cNvSpPr/>
          <p:nvPr/>
        </p:nvSpPr>
        <p:spPr>
          <a:xfrm>
            <a:off x="2288744" y="2832872"/>
            <a:ext cx="7992938"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73" name="Retângulo: Cantos Arredondados 6">
            <a:extLst>
              <a:ext uri="{FF2B5EF4-FFF2-40B4-BE49-F238E27FC236}">
                <a16:creationId xmlns:a16="http://schemas.microsoft.com/office/drawing/2014/main" xmlns="" id="{57C6F31D-2E58-CA75-E679-182B9B56EC33}"/>
              </a:ext>
            </a:extLst>
          </p:cNvPr>
          <p:cNvSpPr/>
          <p:nvPr/>
        </p:nvSpPr>
        <p:spPr>
          <a:xfrm>
            <a:off x="2267897" y="4619160"/>
            <a:ext cx="8013785" cy="17512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65" name="Retângulo 64"/>
          <p:cNvSpPr/>
          <p:nvPr/>
        </p:nvSpPr>
        <p:spPr>
          <a:xfrm>
            <a:off x="4079357" y="1087570"/>
            <a:ext cx="6096000" cy="230832"/>
          </a:xfrm>
          <a:prstGeom prst="rect">
            <a:avLst/>
          </a:prstGeom>
        </p:spPr>
        <p:txBody>
          <a:bodyPr>
            <a:spAutoFit/>
          </a:bodyPr>
          <a:lstStyle/>
          <a:p>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67" name="Retângulo 66"/>
          <p:cNvSpPr/>
          <p:nvPr/>
        </p:nvSpPr>
        <p:spPr>
          <a:xfrm>
            <a:off x="4111292" y="2860063"/>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68" name="Retângulo 67"/>
          <p:cNvSpPr/>
          <p:nvPr/>
        </p:nvSpPr>
        <p:spPr>
          <a:xfrm>
            <a:off x="4111292" y="4664295"/>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(N=3.664)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(N=3.638)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(N=3.647)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23" name="CaixaDeTexto 2">
            <a:extLst>
              <a:ext uri="{FF2B5EF4-FFF2-40B4-BE49-F238E27FC236}">
                <a16:creationId xmlns:a16="http://schemas.microsoft.com/office/drawing/2014/main" xmlns="" id="{AF4AE32E-BDCC-DAA4-F144-9A7A17F9142B}"/>
              </a:ext>
            </a:extLst>
          </p:cNvPr>
          <p:cNvSpPr txBox="1"/>
          <p:nvPr/>
        </p:nvSpPr>
        <p:spPr>
          <a:xfrm>
            <a:off x="608374" y="559309"/>
            <a:ext cx="182106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5" name="Arredondar Retângulo em um Canto Diagonal 24"/>
          <p:cNvSpPr/>
          <p:nvPr/>
        </p:nvSpPr>
        <p:spPr>
          <a:xfrm>
            <a:off x="376518" y="334063"/>
            <a:ext cx="2169458"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POPULAÇÃO BRASILEIRA</a:t>
            </a:r>
          </a:p>
        </p:txBody>
      </p:sp>
      <p:sp>
        <p:nvSpPr>
          <p:cNvPr id="27" name="Retângulo: Cantos Arredondados 881">
            <a:extLst>
              <a:ext uri="{FF2B5EF4-FFF2-40B4-BE49-F238E27FC236}">
                <a16:creationId xmlns:a16="http://schemas.microsoft.com/office/drawing/2014/main" xmlns="" id="{E7761E5C-ADE1-80BB-2B4A-EC42BE58308B}"/>
              </a:ext>
            </a:extLst>
          </p:cNvPr>
          <p:cNvSpPr/>
          <p:nvPr/>
        </p:nvSpPr>
        <p:spPr>
          <a:xfrm>
            <a:off x="2311462" y="1087423"/>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POPULAÇÃO</a:t>
            </a:r>
          </a:p>
        </p:txBody>
      </p:sp>
      <p:sp>
        <p:nvSpPr>
          <p:cNvPr id="28" name="Retângulo: Cantos Arredondados 881">
            <a:extLst>
              <a:ext uri="{FF2B5EF4-FFF2-40B4-BE49-F238E27FC236}">
                <a16:creationId xmlns:a16="http://schemas.microsoft.com/office/drawing/2014/main" xmlns="" id="{E7761E5C-ADE1-80BB-2B4A-EC42BE58308B}"/>
              </a:ext>
            </a:extLst>
          </p:cNvPr>
          <p:cNvSpPr/>
          <p:nvPr/>
        </p:nvSpPr>
        <p:spPr>
          <a:xfrm>
            <a:off x="2311462" y="2853829"/>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INVESTIDORES</a:t>
            </a:r>
          </a:p>
        </p:txBody>
      </p:sp>
      <p:sp>
        <p:nvSpPr>
          <p:cNvPr id="30" name="Retângulo: Cantos Arredondados 881">
            <a:extLst>
              <a:ext uri="{FF2B5EF4-FFF2-40B4-BE49-F238E27FC236}">
                <a16:creationId xmlns:a16="http://schemas.microsoft.com/office/drawing/2014/main" xmlns="" id="{E7761E5C-ADE1-80BB-2B4A-EC42BE58308B}"/>
              </a:ext>
            </a:extLst>
          </p:cNvPr>
          <p:cNvSpPr/>
          <p:nvPr/>
        </p:nvSpPr>
        <p:spPr>
          <a:xfrm>
            <a:off x="2310534" y="4652780"/>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NÃO INVEST.</a:t>
            </a:r>
          </a:p>
        </p:txBody>
      </p:sp>
    </p:spTree>
    <p:extLst>
      <p:ext uri="{BB962C8B-B14F-4D97-AF65-F5344CB8AC3E}">
        <p14:creationId xmlns:p14="http://schemas.microsoft.com/office/powerpoint/2010/main" val="878970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p3">
            <a:extLst>
              <a:ext uri="{FF2B5EF4-FFF2-40B4-BE49-F238E27FC236}">
                <a16:creationId xmlns:a16="http://schemas.microsoft.com/office/drawing/2014/main" xmlns="" id="{A9421736-6D52-87B0-790F-7E5C527BB027}"/>
              </a:ext>
            </a:extLst>
          </p:cNvPr>
          <p:cNvSpPr txBox="1"/>
          <p:nvPr/>
        </p:nvSpPr>
        <p:spPr>
          <a:xfrm>
            <a:off x="5604095" y="3603027"/>
            <a:ext cx="5816380"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O BRASILEIRO E O DINHEIRO</a:t>
            </a:r>
            <a:endParaRPr kumimoji="0" lang="pt-BR" sz="2800" b="0" i="0" u="none" strike="noStrike" kern="0" cap="none" spc="0" normalizeH="0" baseline="0" noProof="0" dirty="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1146677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graphicFrame>
        <p:nvGraphicFramePr>
          <p:cNvPr id="42" name="Gráfico 41">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764832549"/>
              </p:ext>
            </p:extLst>
          </p:nvPr>
        </p:nvGraphicFramePr>
        <p:xfrm>
          <a:off x="1002142" y="2206023"/>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74" name="Retângulo 73">
            <a:extLst>
              <a:ext uri="{FF2B5EF4-FFF2-40B4-BE49-F238E27FC236}">
                <a16:creationId xmlns:a16="http://schemas.microsoft.com/office/drawing/2014/main" xmlns="" id="{BF572AC3-6873-DDC4-6068-515E747ADD57}"/>
              </a:ext>
            </a:extLst>
          </p:cNvPr>
          <p:cNvSpPr/>
          <p:nvPr/>
        </p:nvSpPr>
        <p:spPr>
          <a:xfrm>
            <a:off x="755848" y="5910294"/>
            <a:ext cx="3946914"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Fizeram em média, 2,2 tipos de investimento (2025)</a:t>
            </a:r>
          </a:p>
        </p:txBody>
      </p:sp>
      <p:sp>
        <p:nvSpPr>
          <p:cNvPr id="28" name="CaixaDeTexto 27">
            <a:extLst>
              <a:ext uri="{FF2B5EF4-FFF2-40B4-BE49-F238E27FC236}">
                <a16:creationId xmlns:a16="http://schemas.microsoft.com/office/drawing/2014/main" xmlns="" id="{EDA70268-F46D-5879-2EF1-66A367F4E5F6}"/>
              </a:ext>
            </a:extLst>
          </p:cNvPr>
          <p:cNvSpPr txBox="1"/>
          <p:nvPr/>
        </p:nvSpPr>
        <p:spPr>
          <a:xfrm>
            <a:off x="1051464" y="907986"/>
            <a:ext cx="1720343" cy="1323439"/>
          </a:xfrm>
          <a:prstGeom prst="rect">
            <a:avLst/>
          </a:prstGeom>
          <a:noFill/>
        </p:spPr>
        <p:txBody>
          <a:bodyPr wrap="none">
            <a:spAutoFit/>
          </a:bodyPr>
          <a:lstStyle/>
          <a:p>
            <a:pPr algn="r"/>
            <a:r>
              <a:rPr lang="pt-BR" sz="8000" b="1" dirty="0">
                <a:solidFill>
                  <a:srgbClr val="338DCD"/>
                </a:solidFill>
                <a:latin typeface="Ebrima" panose="02000000000000000000" pitchFamily="2" charset="0"/>
                <a:ea typeface="Ebrima" panose="02000000000000000000" pitchFamily="2" charset="0"/>
                <a:cs typeface="Ebrima" panose="02000000000000000000" pitchFamily="2" charset="0"/>
              </a:rPr>
              <a:t>24</a:t>
            </a:r>
            <a:r>
              <a:rPr kumimoji="0" lang="pt-BR" sz="3200" b="1" i="0" u="none" strike="noStrike" kern="1200" cap="none" spc="0" normalizeH="0" baseline="0" noProof="0" dirty="0">
                <a:solidFill>
                  <a:srgbClr val="338DCD"/>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338DCD"/>
              </a:solidFill>
            </a:endParaRPr>
          </a:p>
        </p:txBody>
      </p:sp>
      <p:sp>
        <p:nvSpPr>
          <p:cNvPr id="29" name="CaixaDeTexto 28">
            <a:extLst>
              <a:ext uri="{FF2B5EF4-FFF2-40B4-BE49-F238E27FC236}">
                <a16:creationId xmlns:a16="http://schemas.microsoft.com/office/drawing/2014/main" xmlns="" id="{A1AB5765-5749-4A59-AF91-99BD0F1CB1C1}"/>
              </a:ext>
            </a:extLst>
          </p:cNvPr>
          <p:cNvSpPr txBox="1"/>
          <p:nvPr/>
        </p:nvSpPr>
        <p:spPr>
          <a:xfrm>
            <a:off x="2771807" y="1449243"/>
            <a:ext cx="3137674"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POPULAÇÃO DIZ TER FEITO ALGUM TIPO DE INVESTIMENTO EM 2025</a:t>
            </a:r>
          </a:p>
        </p:txBody>
      </p:sp>
      <p:sp>
        <p:nvSpPr>
          <p:cNvPr id="31" name="Retângulo 30"/>
          <p:cNvSpPr/>
          <p:nvPr/>
        </p:nvSpPr>
        <p:spPr>
          <a:xfrm>
            <a:off x="881999" y="6458251"/>
            <a:ext cx="72131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Então, em 2025, você fez algum tipo de investimento? (SE SIM) Qual foi o investimento que você fez? Algum outro? Mais algum?</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3" y="559309"/>
            <a:ext cx="4482242"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 | Erro: ±1p.p.</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306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REALIZADOS EM 2025</a:t>
            </a:r>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3059355" y="426830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0534412" y="475252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DFC4F274-7532-177C-3E52-56D81312E17E}"/>
              </a:ext>
            </a:extLst>
          </p:cNvPr>
          <p:cNvSpPr txBox="1"/>
          <p:nvPr/>
        </p:nvSpPr>
        <p:spPr>
          <a:xfrm>
            <a:off x="882000" y="2027186"/>
            <a:ext cx="10183119" cy="812530"/>
          </a:xfrm>
          <a:prstGeom prst="rect">
            <a:avLst/>
          </a:prstGeom>
          <a:noFill/>
        </p:spPr>
        <p:txBody>
          <a:bodyPr wrap="square" rtlCol="0" anchor="ctr">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o complemento são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76%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 responderam negativamente. </a:t>
            </a: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que declaram ter investido, há um aumento nos empreendimentos/negócios (+1%), enquanto as aplicações financeiras/bancárias se mantêm no mesmo patamar.</a:t>
            </a:r>
          </a:p>
        </p:txBody>
      </p:sp>
    </p:spTree>
    <p:extLst>
      <p:ext uri="{BB962C8B-B14F-4D97-AF65-F5344CB8AC3E}">
        <p14:creationId xmlns:p14="http://schemas.microsoft.com/office/powerpoint/2010/main" val="1794980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74" name="Retângulo 73">
            <a:extLst>
              <a:ext uri="{FF2B5EF4-FFF2-40B4-BE49-F238E27FC236}">
                <a16:creationId xmlns:a16="http://schemas.microsoft.com/office/drawing/2014/main" xmlns="" id="{BF572AC3-6873-DDC4-6068-515E747ADD57}"/>
              </a:ext>
            </a:extLst>
          </p:cNvPr>
          <p:cNvSpPr/>
          <p:nvPr/>
        </p:nvSpPr>
        <p:spPr>
          <a:xfrm>
            <a:off x="755848" y="5910294"/>
            <a:ext cx="3946914"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Fizeram em média, 2,2 tipos de investimento (2025)</a:t>
            </a:r>
          </a:p>
        </p:txBody>
      </p:sp>
      <p:sp>
        <p:nvSpPr>
          <p:cNvPr id="28" name="CaixaDeTexto 27">
            <a:extLst>
              <a:ext uri="{FF2B5EF4-FFF2-40B4-BE49-F238E27FC236}">
                <a16:creationId xmlns:a16="http://schemas.microsoft.com/office/drawing/2014/main" xmlns="" id="{EDA70268-F46D-5879-2EF1-66A367F4E5F6}"/>
              </a:ext>
            </a:extLst>
          </p:cNvPr>
          <p:cNvSpPr txBox="1"/>
          <p:nvPr/>
        </p:nvSpPr>
        <p:spPr>
          <a:xfrm>
            <a:off x="1051464" y="907986"/>
            <a:ext cx="1720343" cy="1323439"/>
          </a:xfrm>
          <a:prstGeom prst="rect">
            <a:avLst/>
          </a:prstGeom>
          <a:noFill/>
        </p:spPr>
        <p:txBody>
          <a:bodyPr wrap="none">
            <a:spAutoFit/>
          </a:bodyPr>
          <a:lstStyle/>
          <a:p>
            <a:pPr algn="r"/>
            <a:r>
              <a:rPr lang="pt-BR" sz="8000" b="1" dirty="0">
                <a:solidFill>
                  <a:srgbClr val="338DCD"/>
                </a:solidFill>
                <a:latin typeface="Ebrima" panose="02000000000000000000" pitchFamily="2" charset="0"/>
                <a:ea typeface="Ebrima" panose="02000000000000000000" pitchFamily="2" charset="0"/>
                <a:cs typeface="Ebrima" panose="02000000000000000000" pitchFamily="2" charset="0"/>
              </a:rPr>
              <a:t>24</a:t>
            </a:r>
            <a:r>
              <a:rPr kumimoji="0" lang="pt-BR" sz="3200" b="1" i="0" u="none" strike="noStrike" kern="1200" cap="none" spc="0" normalizeH="0" baseline="0" noProof="0" dirty="0">
                <a:solidFill>
                  <a:srgbClr val="338DCD"/>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338DCD"/>
              </a:solidFill>
            </a:endParaRPr>
          </a:p>
        </p:txBody>
      </p:sp>
      <p:sp>
        <p:nvSpPr>
          <p:cNvPr id="29" name="CaixaDeTexto 28">
            <a:extLst>
              <a:ext uri="{FF2B5EF4-FFF2-40B4-BE49-F238E27FC236}">
                <a16:creationId xmlns:a16="http://schemas.microsoft.com/office/drawing/2014/main" xmlns="" id="{A1AB5765-5749-4A59-AF91-99BD0F1CB1C1}"/>
              </a:ext>
            </a:extLst>
          </p:cNvPr>
          <p:cNvSpPr txBox="1"/>
          <p:nvPr/>
        </p:nvSpPr>
        <p:spPr>
          <a:xfrm>
            <a:off x="2771807" y="1449243"/>
            <a:ext cx="2776518" cy="553998"/>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POPULAÇÃO DIZ TER FEITO ALGUM TIPO DE INVESTIMENTO EM 2025</a:t>
            </a:r>
          </a:p>
        </p:txBody>
      </p:sp>
      <p:sp>
        <p:nvSpPr>
          <p:cNvPr id="31" name="Retângulo 30"/>
          <p:cNvSpPr/>
          <p:nvPr/>
        </p:nvSpPr>
        <p:spPr>
          <a:xfrm>
            <a:off x="881999" y="6458251"/>
            <a:ext cx="72131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Então, em 2025, você fez algum tipo de investimento? (SE SIM) Qual foi o investimento que você fez? Algum outro? Mais algum?</a:t>
            </a:r>
          </a:p>
        </p:txBody>
      </p:sp>
      <p:graphicFrame>
        <p:nvGraphicFramePr>
          <p:cNvPr id="12" name="Gráfico 11">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28974202"/>
              </p:ext>
            </p:extLst>
          </p:nvPr>
        </p:nvGraphicFramePr>
        <p:xfrm>
          <a:off x="1002142" y="2206023"/>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37306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 | Erro: ±1p.p.</a:t>
            </a:r>
          </a:p>
        </p:txBody>
      </p:sp>
      <p:sp>
        <p:nvSpPr>
          <p:cNvPr id="1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5" name="Arredondar Retângulo em um Canto Diagonal 14"/>
          <p:cNvSpPr/>
          <p:nvPr/>
        </p:nvSpPr>
        <p:spPr>
          <a:xfrm>
            <a:off x="376518" y="334063"/>
            <a:ext cx="306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REALIZADOS EM 2025</a:t>
            </a:r>
          </a:p>
        </p:txBody>
      </p:sp>
      <p:sp>
        <p:nvSpPr>
          <p:cNvPr id="16" name="CaixaDeTexto 15">
            <a:extLst>
              <a:ext uri="{FF2B5EF4-FFF2-40B4-BE49-F238E27FC236}">
                <a16:creationId xmlns:a16="http://schemas.microsoft.com/office/drawing/2014/main" xmlns="" id="{DFC4F274-7532-177C-3E52-56D81312E17E}"/>
              </a:ext>
            </a:extLst>
          </p:cNvPr>
          <p:cNvSpPr txBox="1"/>
          <p:nvPr/>
        </p:nvSpPr>
        <p:spPr>
          <a:xfrm>
            <a:off x="882000" y="2147219"/>
            <a:ext cx="10183119" cy="572464"/>
          </a:xfrm>
          <a:prstGeom prst="rect">
            <a:avLst/>
          </a:prstGeom>
          <a:noFill/>
        </p:spPr>
        <p:txBody>
          <a:bodyPr wrap="square" rtlCol="0" anchor="ctr">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Nas classes AB, chega a 43% a proporção dos que declaram ter feito algum investimento. Aplicações financeiras são citadas por um em cada quatro nas classes AB, com diferença significativa em relação à população de classes CDE.</a:t>
            </a:r>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961110" y="382455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4452124" y="428214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6951939" y="454848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576743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eta: Pentágono 6">
            <a:extLst>
              <a:ext uri="{FF2B5EF4-FFF2-40B4-BE49-F238E27FC236}">
                <a16:creationId xmlns:a16="http://schemas.microsoft.com/office/drawing/2014/main" xmlns="" id="{4FA5D511-D8C5-D687-4359-E68809625C7C}"/>
              </a:ext>
            </a:extLst>
          </p:cNvPr>
          <p:cNvSpPr/>
          <p:nvPr/>
        </p:nvSpPr>
        <p:spPr>
          <a:xfrm>
            <a:off x="0" y="1476374"/>
            <a:ext cx="5575600" cy="4003792"/>
          </a:xfrm>
          <a:prstGeom prst="homePlate">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CaixaDeTexto 7">
            <a:extLst>
              <a:ext uri="{FF2B5EF4-FFF2-40B4-BE49-F238E27FC236}">
                <a16:creationId xmlns:a16="http://schemas.microsoft.com/office/drawing/2014/main" xmlns="" id="{46E96532-C256-5E93-25CC-0E63F6FC963B}"/>
              </a:ext>
            </a:extLst>
          </p:cNvPr>
          <p:cNvSpPr txBox="1"/>
          <p:nvPr/>
        </p:nvSpPr>
        <p:spPr>
          <a:xfrm>
            <a:off x="95051" y="1500907"/>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33</a:t>
            </a:r>
            <a:r>
              <a:rPr kumimoji="0" lang="pt-BR" sz="32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70C0"/>
              </a:solidFill>
            </a:endParaRPr>
          </a:p>
        </p:txBody>
      </p:sp>
      <p:sp>
        <p:nvSpPr>
          <p:cNvPr id="9" name="CaixaDeTexto 8">
            <a:extLst>
              <a:ext uri="{FF2B5EF4-FFF2-40B4-BE49-F238E27FC236}">
                <a16:creationId xmlns:a16="http://schemas.microsoft.com/office/drawing/2014/main" xmlns="" id="{01D1DA65-5260-14DF-0B75-55E4A02B7175}"/>
              </a:ext>
            </a:extLst>
          </p:cNvPr>
          <p:cNvSpPr txBox="1"/>
          <p:nvPr/>
        </p:nvSpPr>
        <p:spPr>
          <a:xfrm>
            <a:off x="167537" y="2408634"/>
            <a:ext cx="3196543" cy="523220"/>
          </a:xfrm>
          <a:prstGeom prst="rect">
            <a:avLst/>
          </a:prstGeom>
          <a:noFill/>
        </p:spPr>
        <p:txBody>
          <a:bodyPr wrap="square" rtlCol="0" anchor="ctr">
            <a:spAutoFit/>
          </a:bodyPr>
          <a:lstStyle/>
          <a:p>
            <a:r>
              <a:rPr lang="pt-BR" sz="1400" b="1" dirty="0">
                <a:solidFill>
                  <a:schemeClr val="bg1"/>
                </a:solidFill>
                <a:latin typeface="Lucida Sans" panose="020B0602030504020204" pitchFamily="34" charset="0"/>
              </a:rPr>
              <a:t>DOS BRASILEIROS EM 2025 </a:t>
            </a:r>
            <a:r>
              <a:rPr lang="pt-BR" sz="1400" b="1" dirty="0">
                <a:solidFill>
                  <a:srgbClr val="0070C0"/>
                </a:solidFill>
                <a:latin typeface="Lucida Sans" panose="020B0602030504020204" pitchFamily="34" charset="0"/>
              </a:rPr>
              <a:t>CONSEGUIRAM ECONOMIZAR</a:t>
            </a:r>
          </a:p>
        </p:txBody>
      </p:sp>
      <p:sp>
        <p:nvSpPr>
          <p:cNvPr id="12" name="Retângulo: Cantos Arredondados 11">
            <a:extLst>
              <a:ext uri="{FF2B5EF4-FFF2-40B4-BE49-F238E27FC236}">
                <a16:creationId xmlns:a16="http://schemas.microsoft.com/office/drawing/2014/main" xmlns="" id="{D058E28C-4C05-AF62-7302-AD44ABB74F19}"/>
              </a:ext>
            </a:extLst>
          </p:cNvPr>
          <p:cNvSpPr/>
          <p:nvPr/>
        </p:nvSpPr>
        <p:spPr>
          <a:xfrm>
            <a:off x="307110" y="295559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chemeClr val="bg1"/>
              </a:solidFill>
              <a:highlight>
                <a:srgbClr val="8EBC17"/>
              </a:highlight>
              <a:latin typeface="Lato" panose="020F0502020204030203" pitchFamily="34" charset="0"/>
              <a:ea typeface="Lato" panose="020F0502020204030203" pitchFamily="34" charset="0"/>
              <a:cs typeface="Lato" panose="020F0502020204030203" pitchFamily="34" charset="0"/>
            </a:endParaRPr>
          </a:p>
        </p:txBody>
      </p:sp>
      <p:graphicFrame>
        <p:nvGraphicFramePr>
          <p:cNvPr id="35" name="Tabela 23">
            <a:extLst>
              <a:ext uri="{FF2B5EF4-FFF2-40B4-BE49-F238E27FC236}">
                <a16:creationId xmlns:a16="http://schemas.microsoft.com/office/drawing/2014/main" xmlns="" id="{61DFFE9D-2317-0A10-9E43-29C722653F5C}"/>
              </a:ext>
            </a:extLst>
          </p:cNvPr>
          <p:cNvGraphicFramePr>
            <a:graphicFrameLocks noGrp="1"/>
          </p:cNvGraphicFramePr>
          <p:nvPr>
            <p:extLst>
              <p:ext uri="{D42A27DB-BD31-4B8C-83A1-F6EECF244321}">
                <p14:modId xmlns:p14="http://schemas.microsoft.com/office/powerpoint/2010/main" val="895268132"/>
              </p:ext>
            </p:extLst>
          </p:nvPr>
        </p:nvGraphicFramePr>
        <p:xfrm>
          <a:off x="1584610" y="2297765"/>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extLst>
                  <a:ext uri="{0D108BD9-81ED-4DB2-BD59-A6C34878D82A}">
                    <a16:rowId xmlns:a16="http://schemas.microsoft.com/office/drawing/2014/main" xmlns="" val="2659680876"/>
                  </a:ext>
                </a:extLst>
              </a:tr>
            </a:tbl>
          </a:graphicData>
        </a:graphic>
      </p:graphicFrame>
      <p:graphicFrame>
        <p:nvGraphicFramePr>
          <p:cNvPr id="37" name="Gráfico 36">
            <a:extLst>
              <a:ext uri="{FF2B5EF4-FFF2-40B4-BE49-F238E27FC236}">
                <a16:creationId xmlns:a16="http://schemas.microsoft.com/office/drawing/2014/main" xmlns="" id="{01F7F05B-15B2-58D5-E276-C92A1925A202}"/>
              </a:ext>
            </a:extLst>
          </p:cNvPr>
          <p:cNvGraphicFramePr/>
          <p:nvPr>
            <p:extLst>
              <p:ext uri="{D42A27DB-BD31-4B8C-83A1-F6EECF244321}">
                <p14:modId xmlns:p14="http://schemas.microsoft.com/office/powerpoint/2010/main" val="1427180543"/>
              </p:ext>
            </p:extLst>
          </p:nvPr>
        </p:nvGraphicFramePr>
        <p:xfrm>
          <a:off x="5575600" y="1227954"/>
          <a:ext cx="6524037" cy="5114221"/>
        </p:xfrm>
        <a:graphic>
          <a:graphicData uri="http://schemas.openxmlformats.org/drawingml/2006/chart">
            <c:chart xmlns:c="http://schemas.openxmlformats.org/drawingml/2006/chart" xmlns:r="http://schemas.openxmlformats.org/officeDocument/2006/relationships" r:id="rId2"/>
          </a:graphicData>
        </a:graphic>
      </p:graphicFrame>
      <p:sp>
        <p:nvSpPr>
          <p:cNvPr id="38" name="Retângulo 37">
            <a:extLst>
              <a:ext uri="{FF2B5EF4-FFF2-40B4-BE49-F238E27FC236}">
                <a16:creationId xmlns:a16="http://schemas.microsoft.com/office/drawing/2014/main" xmlns="" id="{90262B72-D942-5C99-F9EE-9CE0420D715D}"/>
              </a:ext>
            </a:extLst>
          </p:cNvPr>
          <p:cNvSpPr/>
          <p:nvPr/>
        </p:nvSpPr>
        <p:spPr>
          <a:xfrm>
            <a:off x="5506860" y="1721435"/>
            <a:ext cx="345175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Ir em festas / viajar / beber / fumar / uso menos o carro</a:t>
            </a:r>
          </a:p>
        </p:txBody>
      </p:sp>
      <p:sp>
        <p:nvSpPr>
          <p:cNvPr id="39" name="Retângulo 38">
            <a:extLst>
              <a:ext uri="{FF2B5EF4-FFF2-40B4-BE49-F238E27FC236}">
                <a16:creationId xmlns:a16="http://schemas.microsoft.com/office/drawing/2014/main" xmlns="" id="{A599CE18-5E08-B0C4-4AC9-51E9826F11C0}"/>
              </a:ext>
            </a:extLst>
          </p:cNvPr>
          <p:cNvSpPr/>
          <p:nvPr/>
        </p:nvSpPr>
        <p:spPr>
          <a:xfrm>
            <a:off x="5622590" y="3801739"/>
            <a:ext cx="3336022"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Coloquei os gastos no papel / fiz as contas para não gastar mais / planejamento financeiro</a:t>
            </a:r>
          </a:p>
        </p:txBody>
      </p:sp>
      <p:sp>
        <p:nvSpPr>
          <p:cNvPr id="40" name="Retângulo 39">
            <a:extLst>
              <a:ext uri="{FF2B5EF4-FFF2-40B4-BE49-F238E27FC236}">
                <a16:creationId xmlns:a16="http://schemas.microsoft.com/office/drawing/2014/main" xmlns="" id="{7E035D0F-AC6F-FF4E-1D63-FCAA1D1E6C3C}"/>
              </a:ext>
            </a:extLst>
          </p:cNvPr>
          <p:cNvSpPr/>
          <p:nvPr/>
        </p:nvSpPr>
        <p:spPr>
          <a:xfrm>
            <a:off x="5622590" y="3100876"/>
            <a:ext cx="333602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Guardei sempre que sobrava algum dinheiro</a:t>
            </a:r>
          </a:p>
        </p:txBody>
      </p:sp>
      <p:sp>
        <p:nvSpPr>
          <p:cNvPr id="41" name="Retângulo 40">
            <a:extLst>
              <a:ext uri="{FF2B5EF4-FFF2-40B4-BE49-F238E27FC236}">
                <a16:creationId xmlns:a16="http://schemas.microsoft.com/office/drawing/2014/main" xmlns="" id="{89FAE2A6-C9F2-A41E-DA60-580E1C4692DB}"/>
              </a:ext>
            </a:extLst>
          </p:cNvPr>
          <p:cNvSpPr/>
          <p:nvPr/>
        </p:nvSpPr>
        <p:spPr>
          <a:xfrm>
            <a:off x="5622590" y="4478265"/>
            <a:ext cx="333602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Fiz bico / freelance / horas extras</a:t>
            </a:r>
          </a:p>
        </p:txBody>
      </p:sp>
      <p:sp>
        <p:nvSpPr>
          <p:cNvPr id="42" name="Retângulo 41">
            <a:extLst>
              <a:ext uri="{FF2B5EF4-FFF2-40B4-BE49-F238E27FC236}">
                <a16:creationId xmlns:a16="http://schemas.microsoft.com/office/drawing/2014/main" xmlns="" id="{09C19BE0-911A-52F5-8C66-C5511DBDBF65}"/>
              </a:ext>
            </a:extLst>
          </p:cNvPr>
          <p:cNvSpPr/>
          <p:nvPr/>
        </p:nvSpPr>
        <p:spPr>
          <a:xfrm>
            <a:off x="5622590" y="5877269"/>
            <a:ext cx="3336022"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Não entrei no rotativo/ não entrei no cheque especial/ não peguei dinheiro emprestado </a:t>
            </a:r>
          </a:p>
        </p:txBody>
      </p:sp>
      <p:sp>
        <p:nvSpPr>
          <p:cNvPr id="3" name="CaixaDeTexto 2">
            <a:extLst>
              <a:ext uri="{FF2B5EF4-FFF2-40B4-BE49-F238E27FC236}">
                <a16:creationId xmlns:a16="http://schemas.microsoft.com/office/drawing/2014/main" xmlns="" id="{3D9FBED1-0AD3-B4CF-39D1-EA97EC6377E4}"/>
              </a:ext>
            </a:extLst>
          </p:cNvPr>
          <p:cNvSpPr txBox="1"/>
          <p:nvPr/>
        </p:nvSpPr>
        <p:spPr>
          <a:xfrm>
            <a:off x="747321" y="2995131"/>
            <a:ext cx="3010422" cy="295466"/>
          </a:xfrm>
          <a:prstGeom prst="rect">
            <a:avLst/>
          </a:prstGeom>
          <a:noFill/>
        </p:spPr>
        <p:txBody>
          <a:bodyPr wrap="square" rtlCol="0" anchor="t">
            <a:spAutoFit/>
          </a:bodyPr>
          <a:lstStyle/>
          <a:p>
            <a:pPr>
              <a:lnSpc>
                <a:spcPct val="120000"/>
              </a:lnSpc>
            </a:pPr>
            <a:r>
              <a:rPr lang="pt-BR" sz="11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POPULAÇÃO EM 2024</a:t>
            </a:r>
            <a:endParaRPr lang="pt-BR" sz="1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23" name="CaixaDeTexto 22">
            <a:extLst>
              <a:ext uri="{FF2B5EF4-FFF2-40B4-BE49-F238E27FC236}">
                <a16:creationId xmlns:a16="http://schemas.microsoft.com/office/drawing/2014/main" xmlns="" id="{3EC424F2-3E60-C998-73B1-A67DE0F5F36E}"/>
              </a:ext>
            </a:extLst>
          </p:cNvPr>
          <p:cNvSpPr txBox="1"/>
          <p:nvPr/>
        </p:nvSpPr>
        <p:spPr>
          <a:xfrm>
            <a:off x="230739" y="2949221"/>
            <a:ext cx="713796" cy="369332"/>
          </a:xfrm>
          <a:prstGeom prst="rect">
            <a:avLst/>
          </a:prstGeom>
          <a:noFill/>
        </p:spPr>
        <p:txBody>
          <a:bodyPr wrap="square" anchor="ctr">
            <a:spAutoFit/>
          </a:bodyPr>
          <a:lstStyle/>
          <a:p>
            <a:pPr algn="ctr"/>
            <a:r>
              <a:rPr kumimoji="0" lang="pt-BR" b="1" i="0" u="none" strike="noStrike" kern="1200" cap="none" spc="0" normalizeH="0" baseline="0" noProof="0" dirty="0">
                <a:ln>
                  <a:noFill/>
                </a:ln>
                <a:solidFill>
                  <a:schemeClr val="bg1"/>
                </a:solidFill>
                <a:effectLst/>
                <a:uLnTx/>
                <a:uFillTx/>
                <a:latin typeface="Lucida Sans" panose="020B0602030504020204" pitchFamily="34" charset="0"/>
                <a:ea typeface="+mn-ea"/>
                <a:cs typeface="+mn-cs"/>
              </a:rPr>
              <a:t>33</a:t>
            </a:r>
            <a:r>
              <a:rPr kumimoji="0" lang="pt-BR" sz="1100" b="1" i="0" u="none" strike="noStrike" kern="1200" cap="none" spc="0" normalizeH="0" baseline="0" noProof="0" dirty="0">
                <a:ln>
                  <a:noFill/>
                </a:ln>
                <a:solidFill>
                  <a:schemeClr val="bg1"/>
                </a:solidFill>
                <a:effectLst/>
                <a:uLnTx/>
                <a:uFillTx/>
                <a:latin typeface="Lucida Sans" panose="020B0602030504020204" pitchFamily="34" charset="0"/>
              </a:rPr>
              <a:t>%</a:t>
            </a:r>
            <a:endParaRPr lang="pt-BR" dirty="0">
              <a:solidFill>
                <a:schemeClr val="bg1"/>
              </a:solidFill>
            </a:endParaRPr>
          </a:p>
        </p:txBody>
      </p:sp>
      <p:sp>
        <p:nvSpPr>
          <p:cNvPr id="25" name="Retângulo 24"/>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14" name="Retângulo: Cantos Arredondados 6">
            <a:extLst>
              <a:ext uri="{FF2B5EF4-FFF2-40B4-BE49-F238E27FC236}">
                <a16:creationId xmlns:a16="http://schemas.microsoft.com/office/drawing/2014/main" xmlns="" id="{57C6F31D-2E58-CA75-E679-182B9B56EC33}"/>
              </a:ext>
            </a:extLst>
          </p:cNvPr>
          <p:cNvSpPr/>
          <p:nvPr/>
        </p:nvSpPr>
        <p:spPr>
          <a:xfrm>
            <a:off x="5575600" y="1046970"/>
            <a:ext cx="6491766" cy="52811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57" name="Retângulo 56"/>
          <p:cNvSpPr/>
          <p:nvPr/>
        </p:nvSpPr>
        <p:spPr>
          <a:xfrm>
            <a:off x="881999" y="6376772"/>
            <a:ext cx="11217638"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você conseguiu economizar ou guardar algum dinheiro em 2025? (SE SIM) Que atitudes você tomou, ou seja, o que você fez para conseguir economizar ou guardar esse dinheiro? Algo mais? Mais alguma coisa?</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a:t>
            </a:r>
          </a:p>
        </p:txBody>
      </p:sp>
      <p:sp>
        <p:nvSpPr>
          <p:cNvPr id="4" name="Retângulo 3"/>
          <p:cNvSpPr/>
          <p:nvPr/>
        </p:nvSpPr>
        <p:spPr>
          <a:xfrm>
            <a:off x="5755506" y="1077813"/>
            <a:ext cx="6412871"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Economizaram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(N=1.535)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(N=1.936)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(N=1.803)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(N=2.007)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(N=1.981)</a:t>
            </a:r>
          </a:p>
        </p:txBody>
      </p:sp>
      <p:sp>
        <p:nvSpPr>
          <p:cNvPr id="26" name="CaixaDeTexto 25">
            <a:extLst>
              <a:ext uri="{FF2B5EF4-FFF2-40B4-BE49-F238E27FC236}">
                <a16:creationId xmlns:a16="http://schemas.microsoft.com/office/drawing/2014/main" xmlns="" id="{4E231627-9C46-671E-5ACB-77967A5BFC03}"/>
              </a:ext>
            </a:extLst>
          </p:cNvPr>
          <p:cNvSpPr txBox="1"/>
          <p:nvPr/>
        </p:nvSpPr>
        <p:spPr>
          <a:xfrm>
            <a:off x="9352570" y="5994355"/>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F28ED75C-F967-571E-8FAF-1720363B463A}"/>
              </a:ext>
            </a:extLst>
          </p:cNvPr>
          <p:cNvSpPr txBox="1"/>
          <p:nvPr/>
        </p:nvSpPr>
        <p:spPr>
          <a:xfrm>
            <a:off x="167537" y="3428352"/>
            <a:ext cx="4446666" cy="1643527"/>
          </a:xfrm>
          <a:prstGeom prst="rect">
            <a:avLst/>
          </a:prstGeom>
          <a:noFill/>
        </p:spPr>
        <p:txBody>
          <a:bodyPr wrap="square" rtlCol="0">
            <a:spAutoFit/>
          </a:bodyPr>
          <a:lstStyle/>
          <a:p>
            <a:pPr>
              <a:lnSpc>
                <a:spcPct val="120000"/>
              </a:lnSpc>
            </a:pP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Os resultados permanecem no mesmo patamar que em 2024.</a:t>
            </a:r>
          </a:p>
          <a:p>
            <a:pPr>
              <a:lnSpc>
                <a:spcPct val="120000"/>
              </a:lnSpc>
            </a:pP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As atitudes tomadas para isso mantêm-se como no ano passado com pequenas oscilações numéricas: reduzir gastos com atividades fora de casa, evitar compras que podem ser vistas como supérfluas, além de ações mais ligadas a planejamento financeiro (guardar uma parte do salário e  controlar despesas).</a:t>
            </a:r>
            <a:endParaRPr lang="pt-BR" sz="12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28" name="CaixaDeTexto 2">
            <a:extLst>
              <a:ext uri="{FF2B5EF4-FFF2-40B4-BE49-F238E27FC236}">
                <a16:creationId xmlns:a16="http://schemas.microsoft.com/office/drawing/2014/main" xmlns="" id="{AF4AE32E-BDCC-DAA4-F144-9A7A17F9142B}"/>
              </a:ext>
            </a:extLst>
          </p:cNvPr>
          <p:cNvSpPr txBox="1"/>
          <p:nvPr/>
        </p:nvSpPr>
        <p:spPr>
          <a:xfrm>
            <a:off x="608373" y="559309"/>
            <a:ext cx="368717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3%</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2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3" name="Arredondar Retângulo em um Canto Diagonal 32"/>
          <p:cNvSpPr/>
          <p:nvPr/>
        </p:nvSpPr>
        <p:spPr>
          <a:xfrm>
            <a:off x="376518" y="334063"/>
            <a:ext cx="428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ECONOMIZAR E ATITUDES PARA ECONOMIZAR EM 2025</a:t>
            </a:r>
          </a:p>
        </p:txBody>
      </p:sp>
    </p:spTree>
    <p:extLst>
      <p:ext uri="{BB962C8B-B14F-4D97-AF65-F5344CB8AC3E}">
        <p14:creationId xmlns:p14="http://schemas.microsoft.com/office/powerpoint/2010/main" val="3379927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Seta: Pentágono 6">
            <a:extLst>
              <a:ext uri="{FF2B5EF4-FFF2-40B4-BE49-F238E27FC236}">
                <a16:creationId xmlns:a16="http://schemas.microsoft.com/office/drawing/2014/main" xmlns="" id="{4FA5D511-D8C5-D687-4359-E68809625C7C}"/>
              </a:ext>
            </a:extLst>
          </p:cNvPr>
          <p:cNvSpPr/>
          <p:nvPr/>
        </p:nvSpPr>
        <p:spPr>
          <a:xfrm>
            <a:off x="0" y="1476374"/>
            <a:ext cx="5575600" cy="4003792"/>
          </a:xfrm>
          <a:prstGeom prst="homePlate">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p>
        </p:txBody>
      </p:sp>
      <p:sp>
        <p:nvSpPr>
          <p:cNvPr id="8" name="CaixaDeTexto 7">
            <a:extLst>
              <a:ext uri="{FF2B5EF4-FFF2-40B4-BE49-F238E27FC236}">
                <a16:creationId xmlns:a16="http://schemas.microsoft.com/office/drawing/2014/main" xmlns="" id="{46E96532-C256-5E93-25CC-0E63F6FC963B}"/>
              </a:ext>
            </a:extLst>
          </p:cNvPr>
          <p:cNvSpPr txBox="1"/>
          <p:nvPr/>
        </p:nvSpPr>
        <p:spPr>
          <a:xfrm>
            <a:off x="95051" y="1500907"/>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33</a:t>
            </a:r>
            <a:r>
              <a:rPr kumimoji="0" lang="pt-BR" sz="32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70C0"/>
              </a:solidFill>
            </a:endParaRPr>
          </a:p>
        </p:txBody>
      </p:sp>
      <p:sp>
        <p:nvSpPr>
          <p:cNvPr id="9" name="CaixaDeTexto 8">
            <a:extLst>
              <a:ext uri="{FF2B5EF4-FFF2-40B4-BE49-F238E27FC236}">
                <a16:creationId xmlns:a16="http://schemas.microsoft.com/office/drawing/2014/main" xmlns="" id="{01D1DA65-5260-14DF-0B75-55E4A02B7175}"/>
              </a:ext>
            </a:extLst>
          </p:cNvPr>
          <p:cNvSpPr txBox="1"/>
          <p:nvPr/>
        </p:nvSpPr>
        <p:spPr>
          <a:xfrm>
            <a:off x="167537" y="2408634"/>
            <a:ext cx="3196543" cy="523220"/>
          </a:xfrm>
          <a:prstGeom prst="rect">
            <a:avLst/>
          </a:prstGeom>
          <a:noFill/>
        </p:spPr>
        <p:txBody>
          <a:bodyPr wrap="square" rtlCol="0" anchor="ctr">
            <a:spAutoFit/>
          </a:bodyPr>
          <a:lstStyle/>
          <a:p>
            <a:r>
              <a:rPr lang="pt-BR" sz="1400" b="1" dirty="0">
                <a:solidFill>
                  <a:schemeClr val="bg1"/>
                </a:solidFill>
                <a:latin typeface="Lucida Sans" panose="020B0602030504020204" pitchFamily="34" charset="0"/>
              </a:rPr>
              <a:t>DOS BRASILEIROS EM 2025 </a:t>
            </a:r>
            <a:r>
              <a:rPr lang="pt-BR" sz="1400" b="1" dirty="0">
                <a:solidFill>
                  <a:srgbClr val="0070C0"/>
                </a:solidFill>
                <a:latin typeface="Lucida Sans" panose="020B0602030504020204" pitchFamily="34" charset="0"/>
              </a:rPr>
              <a:t>CONSEGUIRAM ECONOMIZAR</a:t>
            </a:r>
          </a:p>
        </p:txBody>
      </p:sp>
      <p:sp>
        <p:nvSpPr>
          <p:cNvPr id="12" name="Retângulo: Cantos Arredondados 11">
            <a:extLst>
              <a:ext uri="{FF2B5EF4-FFF2-40B4-BE49-F238E27FC236}">
                <a16:creationId xmlns:a16="http://schemas.microsoft.com/office/drawing/2014/main" xmlns="" id="{D058E28C-4C05-AF62-7302-AD44ABB74F19}"/>
              </a:ext>
            </a:extLst>
          </p:cNvPr>
          <p:cNvSpPr/>
          <p:nvPr/>
        </p:nvSpPr>
        <p:spPr>
          <a:xfrm>
            <a:off x="307110" y="295559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chemeClr val="bg1"/>
              </a:solidFill>
              <a:highlight>
                <a:srgbClr val="8EBC17"/>
              </a:highlight>
              <a:latin typeface="Lato" panose="020F0502020204030203" pitchFamily="34" charset="0"/>
              <a:ea typeface="Lato" panose="020F0502020204030203" pitchFamily="34" charset="0"/>
              <a:cs typeface="Lato" panose="020F0502020204030203" pitchFamily="34" charset="0"/>
            </a:endParaRPr>
          </a:p>
        </p:txBody>
      </p:sp>
      <p:graphicFrame>
        <p:nvGraphicFramePr>
          <p:cNvPr id="35" name="Tabela 23">
            <a:extLst>
              <a:ext uri="{FF2B5EF4-FFF2-40B4-BE49-F238E27FC236}">
                <a16:creationId xmlns:a16="http://schemas.microsoft.com/office/drawing/2014/main" xmlns="" id="{61DFFE9D-2317-0A10-9E43-29C722653F5C}"/>
              </a:ext>
            </a:extLst>
          </p:cNvPr>
          <p:cNvGraphicFramePr>
            <a:graphicFrameLocks noGrp="1"/>
          </p:cNvGraphicFramePr>
          <p:nvPr>
            <p:extLst>
              <p:ext uri="{D42A27DB-BD31-4B8C-83A1-F6EECF244321}">
                <p14:modId xmlns:p14="http://schemas.microsoft.com/office/powerpoint/2010/main" val="895268132"/>
              </p:ext>
            </p:extLst>
          </p:nvPr>
        </p:nvGraphicFramePr>
        <p:xfrm>
          <a:off x="1584610" y="2297765"/>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70C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extLst>
                  <a:ext uri="{0D108BD9-81ED-4DB2-BD59-A6C34878D82A}">
                    <a16:rowId xmlns:a16="http://schemas.microsoft.com/office/drawing/2014/main" xmlns="" val="2659680876"/>
                  </a:ext>
                </a:extLst>
              </a:tr>
            </a:tbl>
          </a:graphicData>
        </a:graphic>
      </p:graphicFrame>
      <p:graphicFrame>
        <p:nvGraphicFramePr>
          <p:cNvPr id="37" name="Gráfico 36">
            <a:extLst>
              <a:ext uri="{FF2B5EF4-FFF2-40B4-BE49-F238E27FC236}">
                <a16:creationId xmlns:a16="http://schemas.microsoft.com/office/drawing/2014/main" xmlns="" id="{01F7F05B-15B2-58D5-E276-C92A1925A202}"/>
              </a:ext>
            </a:extLst>
          </p:cNvPr>
          <p:cNvGraphicFramePr/>
          <p:nvPr>
            <p:extLst>
              <p:ext uri="{D42A27DB-BD31-4B8C-83A1-F6EECF244321}">
                <p14:modId xmlns:p14="http://schemas.microsoft.com/office/powerpoint/2010/main" val="2046987535"/>
              </p:ext>
            </p:extLst>
          </p:nvPr>
        </p:nvGraphicFramePr>
        <p:xfrm>
          <a:off x="5575600" y="1227954"/>
          <a:ext cx="6524037" cy="5114221"/>
        </p:xfrm>
        <a:graphic>
          <a:graphicData uri="http://schemas.openxmlformats.org/drawingml/2006/chart">
            <c:chart xmlns:c="http://schemas.openxmlformats.org/drawingml/2006/chart" xmlns:r="http://schemas.openxmlformats.org/officeDocument/2006/relationships" r:id="rId2"/>
          </a:graphicData>
        </a:graphic>
      </p:graphicFrame>
      <p:sp>
        <p:nvSpPr>
          <p:cNvPr id="38" name="Retângulo 37">
            <a:extLst>
              <a:ext uri="{FF2B5EF4-FFF2-40B4-BE49-F238E27FC236}">
                <a16:creationId xmlns:a16="http://schemas.microsoft.com/office/drawing/2014/main" xmlns="" id="{90262B72-D942-5C99-F9EE-9CE0420D715D}"/>
              </a:ext>
            </a:extLst>
          </p:cNvPr>
          <p:cNvSpPr/>
          <p:nvPr/>
        </p:nvSpPr>
        <p:spPr>
          <a:xfrm>
            <a:off x="5506860" y="1721435"/>
            <a:ext cx="345175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Ir em festas / viajar / beber / fumar / uso menos o carro</a:t>
            </a:r>
          </a:p>
        </p:txBody>
      </p:sp>
      <p:sp>
        <p:nvSpPr>
          <p:cNvPr id="39" name="Retângulo 38">
            <a:extLst>
              <a:ext uri="{FF2B5EF4-FFF2-40B4-BE49-F238E27FC236}">
                <a16:creationId xmlns:a16="http://schemas.microsoft.com/office/drawing/2014/main" xmlns="" id="{A599CE18-5E08-B0C4-4AC9-51E9826F11C0}"/>
              </a:ext>
            </a:extLst>
          </p:cNvPr>
          <p:cNvSpPr/>
          <p:nvPr/>
        </p:nvSpPr>
        <p:spPr>
          <a:xfrm>
            <a:off x="5622590" y="3801739"/>
            <a:ext cx="3336022"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Coloquei os gastos no papel / fiz as contas para não gastar mais / planejamento financeiro</a:t>
            </a:r>
          </a:p>
        </p:txBody>
      </p:sp>
      <p:sp>
        <p:nvSpPr>
          <p:cNvPr id="40" name="Retângulo 39">
            <a:extLst>
              <a:ext uri="{FF2B5EF4-FFF2-40B4-BE49-F238E27FC236}">
                <a16:creationId xmlns:a16="http://schemas.microsoft.com/office/drawing/2014/main" xmlns="" id="{7E035D0F-AC6F-FF4E-1D63-FCAA1D1E6C3C}"/>
              </a:ext>
            </a:extLst>
          </p:cNvPr>
          <p:cNvSpPr/>
          <p:nvPr/>
        </p:nvSpPr>
        <p:spPr>
          <a:xfrm>
            <a:off x="5622590" y="3100876"/>
            <a:ext cx="333602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Guardei sempre que sobrava algum dinheiro</a:t>
            </a:r>
          </a:p>
        </p:txBody>
      </p:sp>
      <p:sp>
        <p:nvSpPr>
          <p:cNvPr id="41" name="Retângulo 40">
            <a:extLst>
              <a:ext uri="{FF2B5EF4-FFF2-40B4-BE49-F238E27FC236}">
                <a16:creationId xmlns:a16="http://schemas.microsoft.com/office/drawing/2014/main" xmlns="" id="{89FAE2A6-C9F2-A41E-DA60-580E1C4692DB}"/>
              </a:ext>
            </a:extLst>
          </p:cNvPr>
          <p:cNvSpPr/>
          <p:nvPr/>
        </p:nvSpPr>
        <p:spPr>
          <a:xfrm>
            <a:off x="5622590" y="4478265"/>
            <a:ext cx="3336022" cy="2308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Fiz bico / freelance / horas extras</a:t>
            </a:r>
          </a:p>
        </p:txBody>
      </p:sp>
      <p:sp>
        <p:nvSpPr>
          <p:cNvPr id="42" name="Retângulo 41">
            <a:extLst>
              <a:ext uri="{FF2B5EF4-FFF2-40B4-BE49-F238E27FC236}">
                <a16:creationId xmlns:a16="http://schemas.microsoft.com/office/drawing/2014/main" xmlns="" id="{09C19BE0-911A-52F5-8C66-C5511DBDBF65}"/>
              </a:ext>
            </a:extLst>
          </p:cNvPr>
          <p:cNvSpPr/>
          <p:nvPr/>
        </p:nvSpPr>
        <p:spPr>
          <a:xfrm>
            <a:off x="5622590" y="5877269"/>
            <a:ext cx="3336022"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Não entrei no rotativo/ não entrei no cheque especial/ não peguei dinheiro emprestado </a:t>
            </a:r>
          </a:p>
        </p:txBody>
      </p:sp>
      <p:sp>
        <p:nvSpPr>
          <p:cNvPr id="3" name="CaixaDeTexto 2">
            <a:extLst>
              <a:ext uri="{FF2B5EF4-FFF2-40B4-BE49-F238E27FC236}">
                <a16:creationId xmlns:a16="http://schemas.microsoft.com/office/drawing/2014/main" xmlns="" id="{3D9FBED1-0AD3-B4CF-39D1-EA97EC6377E4}"/>
              </a:ext>
            </a:extLst>
          </p:cNvPr>
          <p:cNvSpPr txBox="1"/>
          <p:nvPr/>
        </p:nvSpPr>
        <p:spPr>
          <a:xfrm>
            <a:off x="747321" y="2995131"/>
            <a:ext cx="3010422" cy="295466"/>
          </a:xfrm>
          <a:prstGeom prst="rect">
            <a:avLst/>
          </a:prstGeom>
          <a:noFill/>
        </p:spPr>
        <p:txBody>
          <a:bodyPr wrap="square" rtlCol="0" anchor="t">
            <a:spAutoFit/>
          </a:bodyPr>
          <a:lstStyle/>
          <a:p>
            <a:pPr>
              <a:lnSpc>
                <a:spcPct val="120000"/>
              </a:lnSpc>
            </a:pPr>
            <a:r>
              <a:rPr lang="pt-BR" sz="11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POPULAÇÃO EM 2024</a:t>
            </a:r>
            <a:endParaRPr lang="pt-BR" sz="1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23" name="CaixaDeTexto 22">
            <a:extLst>
              <a:ext uri="{FF2B5EF4-FFF2-40B4-BE49-F238E27FC236}">
                <a16:creationId xmlns:a16="http://schemas.microsoft.com/office/drawing/2014/main" xmlns="" id="{3EC424F2-3E60-C998-73B1-A67DE0F5F36E}"/>
              </a:ext>
            </a:extLst>
          </p:cNvPr>
          <p:cNvSpPr txBox="1"/>
          <p:nvPr/>
        </p:nvSpPr>
        <p:spPr>
          <a:xfrm>
            <a:off x="230739" y="2949221"/>
            <a:ext cx="713796" cy="369332"/>
          </a:xfrm>
          <a:prstGeom prst="rect">
            <a:avLst/>
          </a:prstGeom>
          <a:noFill/>
        </p:spPr>
        <p:txBody>
          <a:bodyPr wrap="square" anchor="ctr">
            <a:spAutoFit/>
          </a:bodyPr>
          <a:lstStyle/>
          <a:p>
            <a:pPr algn="ctr"/>
            <a:r>
              <a:rPr kumimoji="0" lang="pt-BR" b="1" i="0" u="none" strike="noStrike" kern="1200" cap="none" spc="0" normalizeH="0" baseline="0" noProof="0" dirty="0">
                <a:ln>
                  <a:noFill/>
                </a:ln>
                <a:solidFill>
                  <a:schemeClr val="bg1"/>
                </a:solidFill>
                <a:effectLst/>
                <a:uLnTx/>
                <a:uFillTx/>
                <a:latin typeface="Lucida Sans" panose="020B0602030504020204" pitchFamily="34" charset="0"/>
                <a:ea typeface="+mn-ea"/>
                <a:cs typeface="+mn-cs"/>
              </a:rPr>
              <a:t>33</a:t>
            </a:r>
            <a:r>
              <a:rPr kumimoji="0" lang="pt-BR" sz="1100" b="1" i="0" u="none" strike="noStrike" kern="1200" cap="none" spc="0" normalizeH="0" baseline="0" noProof="0" dirty="0">
                <a:ln>
                  <a:noFill/>
                </a:ln>
                <a:solidFill>
                  <a:schemeClr val="bg1"/>
                </a:solidFill>
                <a:effectLst/>
                <a:uLnTx/>
                <a:uFillTx/>
                <a:latin typeface="Lucida Sans" panose="020B0602030504020204" pitchFamily="34" charset="0"/>
              </a:rPr>
              <a:t>%</a:t>
            </a:r>
            <a:endParaRPr lang="pt-BR" dirty="0">
              <a:solidFill>
                <a:schemeClr val="bg1"/>
              </a:solidFill>
            </a:endParaRPr>
          </a:p>
        </p:txBody>
      </p:sp>
      <p:sp>
        <p:nvSpPr>
          <p:cNvPr id="25" name="Retângulo 24"/>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14" name="Retângulo: Cantos Arredondados 6">
            <a:extLst>
              <a:ext uri="{FF2B5EF4-FFF2-40B4-BE49-F238E27FC236}">
                <a16:creationId xmlns:a16="http://schemas.microsoft.com/office/drawing/2014/main" xmlns="" id="{57C6F31D-2E58-CA75-E679-182B9B56EC33}"/>
              </a:ext>
            </a:extLst>
          </p:cNvPr>
          <p:cNvSpPr/>
          <p:nvPr/>
        </p:nvSpPr>
        <p:spPr>
          <a:xfrm>
            <a:off x="5575600" y="1046970"/>
            <a:ext cx="6491766" cy="528115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3"/>
          <p:cNvSpPr/>
          <p:nvPr/>
        </p:nvSpPr>
        <p:spPr>
          <a:xfrm>
            <a:off x="5755506" y="1077813"/>
            <a:ext cx="6412871"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Economizaram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(N=1.981)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(N=832)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(N=891)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(N=258)</a:t>
            </a:r>
          </a:p>
        </p:txBody>
      </p:sp>
      <p:sp>
        <p:nvSpPr>
          <p:cNvPr id="24" name="CaixaDeTexto 23">
            <a:extLst>
              <a:ext uri="{FF2B5EF4-FFF2-40B4-BE49-F238E27FC236}">
                <a16:creationId xmlns:a16="http://schemas.microsoft.com/office/drawing/2014/main" xmlns="" id="{46E96532-C256-5E93-25CC-0E63F6FC963B}"/>
              </a:ext>
            </a:extLst>
          </p:cNvPr>
          <p:cNvSpPr txBox="1"/>
          <p:nvPr/>
        </p:nvSpPr>
        <p:spPr>
          <a:xfrm>
            <a:off x="189979" y="3333606"/>
            <a:ext cx="952505" cy="707886"/>
          </a:xfrm>
          <a:prstGeom prst="rect">
            <a:avLst/>
          </a:prstGeom>
          <a:noFill/>
        </p:spPr>
        <p:txBody>
          <a:bodyPr wrap="none">
            <a:spAutoFit/>
          </a:bodyPr>
          <a:lstStyle/>
          <a:p>
            <a:pPr algn="r"/>
            <a:r>
              <a:rPr kumimoji="0" lang="pt-BR" sz="40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54</a:t>
            </a:r>
            <a:r>
              <a:rPr kumimoji="0" lang="pt-BR" sz="16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800" dirty="0">
              <a:solidFill>
                <a:srgbClr val="00B0F0"/>
              </a:solidFill>
            </a:endParaRPr>
          </a:p>
        </p:txBody>
      </p:sp>
      <p:graphicFrame>
        <p:nvGraphicFramePr>
          <p:cNvPr id="26" name="Tabela 23">
            <a:extLst>
              <a:ext uri="{FF2B5EF4-FFF2-40B4-BE49-F238E27FC236}">
                <a16:creationId xmlns:a16="http://schemas.microsoft.com/office/drawing/2014/main" xmlns="" id="{61DFFE9D-2317-0A10-9E43-29C722653F5C}"/>
              </a:ext>
            </a:extLst>
          </p:cNvPr>
          <p:cNvGraphicFramePr>
            <a:graphicFrameLocks noGrp="1"/>
          </p:cNvGraphicFramePr>
          <p:nvPr>
            <p:extLst>
              <p:ext uri="{D42A27DB-BD31-4B8C-83A1-F6EECF244321}">
                <p14:modId xmlns:p14="http://schemas.microsoft.com/office/powerpoint/2010/main" val="158877984"/>
              </p:ext>
            </p:extLst>
          </p:nvPr>
        </p:nvGraphicFramePr>
        <p:xfrm>
          <a:off x="1142484" y="3789842"/>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B0F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B0F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B0F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B0F0"/>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00B0F0"/>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extLst>
                  <a:ext uri="{0D108BD9-81ED-4DB2-BD59-A6C34878D82A}">
                    <a16:rowId xmlns:a16="http://schemas.microsoft.com/office/drawing/2014/main" xmlns="" val="2659680876"/>
                  </a:ext>
                </a:extLst>
              </a:tr>
            </a:tbl>
          </a:graphicData>
        </a:graphic>
      </p:graphicFrame>
      <p:sp>
        <p:nvSpPr>
          <p:cNvPr id="27" name="CaixaDeTexto 26">
            <a:extLst>
              <a:ext uri="{FF2B5EF4-FFF2-40B4-BE49-F238E27FC236}">
                <a16:creationId xmlns:a16="http://schemas.microsoft.com/office/drawing/2014/main" xmlns="" id="{46E96532-C256-5E93-25CC-0E63F6FC963B}"/>
              </a:ext>
            </a:extLst>
          </p:cNvPr>
          <p:cNvSpPr txBox="1"/>
          <p:nvPr/>
        </p:nvSpPr>
        <p:spPr>
          <a:xfrm>
            <a:off x="189979" y="3920035"/>
            <a:ext cx="952505" cy="707886"/>
          </a:xfrm>
          <a:prstGeom prst="rect">
            <a:avLst/>
          </a:prstGeom>
          <a:noFill/>
        </p:spPr>
        <p:txBody>
          <a:bodyPr wrap="none">
            <a:spAutoFit/>
          </a:bodyPr>
          <a:lstStyle/>
          <a:p>
            <a:pPr algn="r"/>
            <a:r>
              <a:rPr kumimoji="0" lang="pt-BR" sz="400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31</a:t>
            </a:r>
            <a:r>
              <a:rPr kumimoji="0" lang="pt-BR" sz="160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800" dirty="0">
              <a:solidFill>
                <a:srgbClr val="FFE044"/>
              </a:solidFill>
            </a:endParaRPr>
          </a:p>
        </p:txBody>
      </p:sp>
      <p:graphicFrame>
        <p:nvGraphicFramePr>
          <p:cNvPr id="28" name="Tabela 23">
            <a:extLst>
              <a:ext uri="{FF2B5EF4-FFF2-40B4-BE49-F238E27FC236}">
                <a16:creationId xmlns:a16="http://schemas.microsoft.com/office/drawing/2014/main" xmlns="" id="{61DFFE9D-2317-0A10-9E43-29C722653F5C}"/>
              </a:ext>
            </a:extLst>
          </p:cNvPr>
          <p:cNvGraphicFramePr>
            <a:graphicFrameLocks noGrp="1"/>
          </p:cNvGraphicFramePr>
          <p:nvPr>
            <p:extLst>
              <p:ext uri="{D42A27DB-BD31-4B8C-83A1-F6EECF244321}">
                <p14:modId xmlns:p14="http://schemas.microsoft.com/office/powerpoint/2010/main" val="1058520077"/>
              </p:ext>
            </p:extLst>
          </p:nvPr>
        </p:nvGraphicFramePr>
        <p:xfrm>
          <a:off x="1142484" y="4376271"/>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FFE044"/>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FFE044"/>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FFE044"/>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extLst>
                  <a:ext uri="{0D108BD9-81ED-4DB2-BD59-A6C34878D82A}">
                    <a16:rowId xmlns:a16="http://schemas.microsoft.com/office/drawing/2014/main" xmlns="" val="2659680876"/>
                  </a:ext>
                </a:extLst>
              </a:tr>
            </a:tbl>
          </a:graphicData>
        </a:graphic>
      </p:graphicFrame>
      <p:sp>
        <p:nvSpPr>
          <p:cNvPr id="29" name="CaixaDeTexto 28">
            <a:extLst>
              <a:ext uri="{FF2B5EF4-FFF2-40B4-BE49-F238E27FC236}">
                <a16:creationId xmlns:a16="http://schemas.microsoft.com/office/drawing/2014/main" xmlns="" id="{46E96532-C256-5E93-25CC-0E63F6FC963B}"/>
              </a:ext>
            </a:extLst>
          </p:cNvPr>
          <p:cNvSpPr txBox="1"/>
          <p:nvPr/>
        </p:nvSpPr>
        <p:spPr>
          <a:xfrm>
            <a:off x="189418" y="4506464"/>
            <a:ext cx="952505" cy="707886"/>
          </a:xfrm>
          <a:prstGeom prst="rect">
            <a:avLst/>
          </a:prstGeom>
          <a:noFill/>
        </p:spPr>
        <p:txBody>
          <a:bodyPr wrap="none">
            <a:spAutoFit/>
          </a:bodyPr>
          <a:lstStyle/>
          <a:p>
            <a:pPr algn="r"/>
            <a:r>
              <a:rPr kumimoji="0" lang="pt-BR" sz="40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17</a:t>
            </a:r>
            <a:r>
              <a:rPr kumimoji="0" lang="pt-BR" sz="16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800" dirty="0">
              <a:solidFill>
                <a:srgbClr val="FE7537"/>
              </a:solidFill>
            </a:endParaRPr>
          </a:p>
        </p:txBody>
      </p:sp>
      <p:graphicFrame>
        <p:nvGraphicFramePr>
          <p:cNvPr id="33" name="Tabela 23">
            <a:extLst>
              <a:ext uri="{FF2B5EF4-FFF2-40B4-BE49-F238E27FC236}">
                <a16:creationId xmlns:a16="http://schemas.microsoft.com/office/drawing/2014/main" xmlns="" id="{61DFFE9D-2317-0A10-9E43-29C722653F5C}"/>
              </a:ext>
            </a:extLst>
          </p:cNvPr>
          <p:cNvGraphicFramePr>
            <a:graphicFrameLocks noGrp="1"/>
          </p:cNvGraphicFramePr>
          <p:nvPr>
            <p:extLst>
              <p:ext uri="{D42A27DB-BD31-4B8C-83A1-F6EECF244321}">
                <p14:modId xmlns:p14="http://schemas.microsoft.com/office/powerpoint/2010/main" val="1409899586"/>
              </p:ext>
            </p:extLst>
          </p:nvPr>
        </p:nvGraphicFramePr>
        <p:xfrm>
          <a:off x="1141923" y="4962700"/>
          <a:ext cx="1077080" cy="99830"/>
        </p:xfrm>
        <a:graphic>
          <a:graphicData uri="http://schemas.openxmlformats.org/drawingml/2006/table">
            <a:tbl>
              <a:tblPr firstRow="1" bandRow="1">
                <a:tableStyleId>{5C22544A-7EE6-4342-B048-85BDC9FD1C3A}</a:tableStyleId>
              </a:tblPr>
              <a:tblGrid>
                <a:gridCol w="107708">
                  <a:extLst>
                    <a:ext uri="{9D8B030D-6E8A-4147-A177-3AD203B41FA5}">
                      <a16:colId xmlns:a16="http://schemas.microsoft.com/office/drawing/2014/main" xmlns="" val="3528399456"/>
                    </a:ext>
                  </a:extLst>
                </a:gridCol>
                <a:gridCol w="107708">
                  <a:extLst>
                    <a:ext uri="{9D8B030D-6E8A-4147-A177-3AD203B41FA5}">
                      <a16:colId xmlns:a16="http://schemas.microsoft.com/office/drawing/2014/main" xmlns="" val="2046920508"/>
                    </a:ext>
                  </a:extLst>
                </a:gridCol>
                <a:gridCol w="107708">
                  <a:extLst>
                    <a:ext uri="{9D8B030D-6E8A-4147-A177-3AD203B41FA5}">
                      <a16:colId xmlns:a16="http://schemas.microsoft.com/office/drawing/2014/main" xmlns="" val="1572579426"/>
                    </a:ext>
                  </a:extLst>
                </a:gridCol>
                <a:gridCol w="107708">
                  <a:extLst>
                    <a:ext uri="{9D8B030D-6E8A-4147-A177-3AD203B41FA5}">
                      <a16:colId xmlns:a16="http://schemas.microsoft.com/office/drawing/2014/main" xmlns="" val="3827267421"/>
                    </a:ext>
                  </a:extLst>
                </a:gridCol>
                <a:gridCol w="107708">
                  <a:extLst>
                    <a:ext uri="{9D8B030D-6E8A-4147-A177-3AD203B41FA5}">
                      <a16:colId xmlns:a16="http://schemas.microsoft.com/office/drawing/2014/main" xmlns="" val="133577651"/>
                    </a:ext>
                  </a:extLst>
                </a:gridCol>
                <a:gridCol w="107708">
                  <a:extLst>
                    <a:ext uri="{9D8B030D-6E8A-4147-A177-3AD203B41FA5}">
                      <a16:colId xmlns:a16="http://schemas.microsoft.com/office/drawing/2014/main" xmlns="" val="1653186852"/>
                    </a:ext>
                  </a:extLst>
                </a:gridCol>
                <a:gridCol w="107708">
                  <a:extLst>
                    <a:ext uri="{9D8B030D-6E8A-4147-A177-3AD203B41FA5}">
                      <a16:colId xmlns:a16="http://schemas.microsoft.com/office/drawing/2014/main" xmlns="" val="1567085615"/>
                    </a:ext>
                  </a:extLst>
                </a:gridCol>
                <a:gridCol w="107708">
                  <a:extLst>
                    <a:ext uri="{9D8B030D-6E8A-4147-A177-3AD203B41FA5}">
                      <a16:colId xmlns:a16="http://schemas.microsoft.com/office/drawing/2014/main" xmlns="" val="230469776"/>
                    </a:ext>
                  </a:extLst>
                </a:gridCol>
                <a:gridCol w="107708">
                  <a:extLst>
                    <a:ext uri="{9D8B030D-6E8A-4147-A177-3AD203B41FA5}">
                      <a16:colId xmlns:a16="http://schemas.microsoft.com/office/drawing/2014/main" xmlns="" val="1923196404"/>
                    </a:ext>
                  </a:extLst>
                </a:gridCol>
                <a:gridCol w="107708">
                  <a:extLst>
                    <a:ext uri="{9D8B030D-6E8A-4147-A177-3AD203B41FA5}">
                      <a16:colId xmlns:a16="http://schemas.microsoft.com/office/drawing/2014/main" xmlns="" val="3939346643"/>
                    </a:ext>
                  </a:extLst>
                </a:gridCol>
              </a:tblGrid>
              <a:tr h="99830">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FE7537"/>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FE7537"/>
                    </a:solidFill>
                  </a:tcPr>
                </a:tc>
                <a:tc>
                  <a:txBody>
                    <a:bodyPr/>
                    <a:lstStyle/>
                    <a:p>
                      <a:endParaRPr lang="pt-BR" sz="100" dirty="0">
                        <a:solidFill>
                          <a:srgbClr val="C5DAE1"/>
                        </a:solidFill>
                      </a:endParaRPr>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solidFill>
                          <a:srgbClr val="C5DAE1"/>
                        </a:solidFill>
                      </a:endParaRPr>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solidFill>
                          <a:srgbClr val="C5DAE1"/>
                        </a:solidFill>
                      </a:endParaRPr>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tc>
                  <a:txBody>
                    <a:bodyPr/>
                    <a:lstStyle/>
                    <a:p>
                      <a:endParaRPr lang="pt-BR" sz="100" dirty="0"/>
                    </a:p>
                  </a:txBody>
                  <a:tcPr marL="0" marR="0" marT="0" marB="0">
                    <a:lnL w="28575" cap="flat" cmpd="sng" algn="ctr">
                      <a:solidFill>
                        <a:srgbClr val="1C2F36"/>
                      </a:solidFill>
                      <a:prstDash val="solid"/>
                      <a:round/>
                      <a:headEnd type="none" w="med" len="med"/>
                      <a:tailEnd type="none" w="med" len="med"/>
                    </a:lnL>
                    <a:lnR w="28575" cap="flat" cmpd="sng" algn="ctr">
                      <a:solidFill>
                        <a:srgbClr val="1C2F36"/>
                      </a:solidFill>
                      <a:prstDash val="solid"/>
                      <a:round/>
                      <a:headEnd type="none" w="med" len="med"/>
                      <a:tailEnd type="none" w="med" len="med"/>
                    </a:lnR>
                    <a:lnT w="28575" cap="flat" cmpd="sng" algn="ctr">
                      <a:solidFill>
                        <a:srgbClr val="1C2F36"/>
                      </a:solidFill>
                      <a:prstDash val="solid"/>
                      <a:round/>
                      <a:headEnd type="none" w="med" len="med"/>
                      <a:tailEnd type="none" w="med" len="med"/>
                    </a:lnT>
                    <a:lnB w="28575" cap="flat" cmpd="sng" algn="ctr">
                      <a:solidFill>
                        <a:srgbClr val="1C2F36"/>
                      </a:solidFill>
                      <a:prstDash val="solid"/>
                      <a:round/>
                      <a:headEnd type="none" w="med" len="med"/>
                      <a:tailEnd type="none" w="med" len="med"/>
                    </a:lnB>
                    <a:solidFill>
                      <a:srgbClr val="C5DAE1"/>
                    </a:solidFill>
                  </a:tcPr>
                </a:tc>
                <a:extLst>
                  <a:ext uri="{0D108BD9-81ED-4DB2-BD59-A6C34878D82A}">
                    <a16:rowId xmlns:a16="http://schemas.microsoft.com/office/drawing/2014/main" xmlns="" val="2659680876"/>
                  </a:ext>
                </a:extLst>
              </a:tr>
            </a:tbl>
          </a:graphicData>
        </a:graphic>
      </p:graphicFrame>
      <p:sp>
        <p:nvSpPr>
          <p:cNvPr id="34" name="Retângulo 33"/>
          <p:cNvSpPr/>
          <p:nvPr/>
        </p:nvSpPr>
        <p:spPr>
          <a:xfrm>
            <a:off x="881999" y="6337934"/>
            <a:ext cx="11021452"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você conseguiu economizar ou guardar algum dinheiro em 2025? (SE SIM) Que atitudes você tomou, ou seja, o que você fez para conseguir economizar ou guardar esse dinheiro? Algo mais? Mais alguma coisa?</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a:t>
            </a:r>
          </a:p>
        </p:txBody>
      </p:sp>
      <p:sp>
        <p:nvSpPr>
          <p:cNvPr id="43" name="CaixaDeTexto 42">
            <a:extLst>
              <a:ext uri="{FF2B5EF4-FFF2-40B4-BE49-F238E27FC236}">
                <a16:creationId xmlns:a16="http://schemas.microsoft.com/office/drawing/2014/main" xmlns="" id="{3D9FBED1-0AD3-B4CF-39D1-EA97EC6377E4}"/>
              </a:ext>
            </a:extLst>
          </p:cNvPr>
          <p:cNvSpPr txBox="1"/>
          <p:nvPr/>
        </p:nvSpPr>
        <p:spPr>
          <a:xfrm>
            <a:off x="1152073" y="3525433"/>
            <a:ext cx="3010422" cy="277512"/>
          </a:xfrm>
          <a:prstGeom prst="rect">
            <a:avLst/>
          </a:prstGeom>
          <a:noFill/>
        </p:spPr>
        <p:txBody>
          <a:bodyPr wrap="square" lIns="91440" tIns="45720" rIns="91440" bIns="45720" rtlCol="0" anchor="t">
            <a:spAutoFit/>
          </a:bodyPr>
          <a:lstStyle/>
          <a:p>
            <a:pPr>
              <a:lnSpc>
                <a:spcPct val="120000"/>
              </a:lnSpc>
            </a:pPr>
            <a:r>
              <a:rPr lang="pt-BR" sz="1100" b="1" dirty="0">
                <a:solidFill>
                  <a:schemeClr val="bg1"/>
                </a:solidFill>
                <a:highlight>
                  <a:srgbClr val="00B0F0"/>
                </a:highlight>
                <a:latin typeface="Ebrima"/>
                <a:ea typeface="Ebrima"/>
                <a:cs typeface="Ebrima"/>
              </a:rPr>
              <a:t>CLASSES AB</a:t>
            </a:r>
            <a:endParaRPr lang="pt-BR" sz="1100">
              <a:solidFill>
                <a:schemeClr val="bg1"/>
              </a:solidFill>
              <a:highlight>
                <a:srgbClr val="00B0F0"/>
              </a:highlight>
              <a:latin typeface="Ebrima" panose="02000000000000000000" pitchFamily="2" charset="0"/>
              <a:ea typeface="Ebrima" panose="02000000000000000000" pitchFamily="2" charset="0"/>
              <a:cs typeface="Ebrima" panose="02000000000000000000" pitchFamily="2" charset="0"/>
            </a:endParaRPr>
          </a:p>
        </p:txBody>
      </p:sp>
      <p:sp>
        <p:nvSpPr>
          <p:cNvPr id="44" name="CaixaDeTexto 43">
            <a:extLst>
              <a:ext uri="{FF2B5EF4-FFF2-40B4-BE49-F238E27FC236}">
                <a16:creationId xmlns:a16="http://schemas.microsoft.com/office/drawing/2014/main" xmlns="" id="{3D9FBED1-0AD3-B4CF-39D1-EA97EC6377E4}"/>
              </a:ext>
            </a:extLst>
          </p:cNvPr>
          <p:cNvSpPr txBox="1"/>
          <p:nvPr/>
        </p:nvSpPr>
        <p:spPr>
          <a:xfrm>
            <a:off x="1171364" y="4121861"/>
            <a:ext cx="3010422" cy="277512"/>
          </a:xfrm>
          <a:prstGeom prst="rect">
            <a:avLst/>
          </a:prstGeom>
          <a:noFill/>
        </p:spPr>
        <p:txBody>
          <a:bodyPr wrap="square" lIns="91440" tIns="45720" rIns="91440" bIns="45720" rtlCol="0" anchor="t">
            <a:spAutoFit/>
          </a:bodyPr>
          <a:lstStyle/>
          <a:p>
            <a:pPr>
              <a:lnSpc>
                <a:spcPct val="120000"/>
              </a:lnSpc>
            </a:pPr>
            <a:r>
              <a:rPr lang="pt-BR" sz="1100" b="1" dirty="0">
                <a:solidFill>
                  <a:schemeClr val="bg1"/>
                </a:solidFill>
                <a:highlight>
                  <a:srgbClr val="FFE044"/>
                </a:highlight>
                <a:latin typeface="Ebrima"/>
                <a:ea typeface="Ebrima"/>
                <a:cs typeface="Ebrima"/>
              </a:rPr>
              <a:t>CLASSE C</a:t>
            </a:r>
            <a:endParaRPr lang="pt-BR" sz="1100">
              <a:solidFill>
                <a:schemeClr val="bg1"/>
              </a:solidFill>
              <a:highlight>
                <a:srgbClr val="FFE044"/>
              </a:highlight>
              <a:latin typeface="Ebrima"/>
              <a:ea typeface="Ebrima"/>
              <a:cs typeface="Ebrima"/>
            </a:endParaRPr>
          </a:p>
        </p:txBody>
      </p:sp>
      <p:sp>
        <p:nvSpPr>
          <p:cNvPr id="45" name="CaixaDeTexto 44">
            <a:extLst>
              <a:ext uri="{FF2B5EF4-FFF2-40B4-BE49-F238E27FC236}">
                <a16:creationId xmlns:a16="http://schemas.microsoft.com/office/drawing/2014/main" xmlns="" id="{3D9FBED1-0AD3-B4CF-39D1-EA97EC6377E4}"/>
              </a:ext>
            </a:extLst>
          </p:cNvPr>
          <p:cNvSpPr txBox="1"/>
          <p:nvPr/>
        </p:nvSpPr>
        <p:spPr>
          <a:xfrm>
            <a:off x="1176702" y="4711409"/>
            <a:ext cx="3010422" cy="277512"/>
          </a:xfrm>
          <a:prstGeom prst="rect">
            <a:avLst/>
          </a:prstGeom>
          <a:noFill/>
        </p:spPr>
        <p:txBody>
          <a:bodyPr wrap="square" lIns="91440" tIns="45720" rIns="91440" bIns="45720" rtlCol="0" anchor="t">
            <a:spAutoFit/>
          </a:bodyPr>
          <a:lstStyle/>
          <a:p>
            <a:pPr>
              <a:lnSpc>
                <a:spcPct val="120000"/>
              </a:lnSpc>
            </a:pPr>
            <a:r>
              <a:rPr lang="pt-BR" sz="1100" b="1" dirty="0">
                <a:solidFill>
                  <a:schemeClr val="bg1"/>
                </a:solidFill>
                <a:highlight>
                  <a:srgbClr val="FE7537"/>
                </a:highlight>
                <a:latin typeface="Ebrima"/>
                <a:ea typeface="Ebrima"/>
                <a:cs typeface="Ebrima"/>
              </a:rPr>
              <a:t>CLASSE DE</a:t>
            </a:r>
            <a:endParaRPr lang="pt-BR" sz="1100">
              <a:solidFill>
                <a:schemeClr val="bg1"/>
              </a:solidFill>
              <a:highlight>
                <a:srgbClr val="FE7537"/>
              </a:highlight>
              <a:latin typeface="Ebrima"/>
              <a:ea typeface="Ebrima"/>
              <a:cs typeface="Ebrima"/>
            </a:endParaRPr>
          </a:p>
        </p:txBody>
      </p:sp>
      <p:sp>
        <p:nvSpPr>
          <p:cNvPr id="47" name="CaixaDeTexto 2">
            <a:extLst>
              <a:ext uri="{FF2B5EF4-FFF2-40B4-BE49-F238E27FC236}">
                <a16:creationId xmlns:a16="http://schemas.microsoft.com/office/drawing/2014/main" xmlns="" id="{AF4AE32E-BDCC-DAA4-F144-9A7A17F9142B}"/>
              </a:ext>
            </a:extLst>
          </p:cNvPr>
          <p:cNvSpPr txBox="1"/>
          <p:nvPr/>
        </p:nvSpPr>
        <p:spPr>
          <a:xfrm>
            <a:off x="608373" y="559310"/>
            <a:ext cx="614726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3% | Erro: ±1p.p. (Total) e ±2p.p. (Economizaram)</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4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49" name="Arredondar Retângulo em um Canto Diagonal 48"/>
          <p:cNvSpPr/>
          <p:nvPr/>
        </p:nvSpPr>
        <p:spPr>
          <a:xfrm>
            <a:off x="376518" y="334063"/>
            <a:ext cx="428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ECONOMIZAR E ATITUDES PARA ECONOMIZAR EM 2025</a:t>
            </a:r>
          </a:p>
        </p:txBody>
      </p:sp>
    </p:spTree>
    <p:extLst>
      <p:ext uri="{BB962C8B-B14F-4D97-AF65-F5344CB8AC3E}">
        <p14:creationId xmlns:p14="http://schemas.microsoft.com/office/powerpoint/2010/main" val="3398749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6" name="Gráfico 5">
            <a:extLst>
              <a:ext uri="{FF2B5EF4-FFF2-40B4-BE49-F238E27FC236}">
                <a16:creationId xmlns:a16="http://schemas.microsoft.com/office/drawing/2014/main" xmlns="" id="{55232B8C-30AB-F146-68B0-0D0A960D5030}"/>
              </a:ext>
            </a:extLst>
          </p:cNvPr>
          <p:cNvGraphicFramePr/>
          <p:nvPr>
            <p:extLst>
              <p:ext uri="{D42A27DB-BD31-4B8C-83A1-F6EECF244321}">
                <p14:modId xmlns:p14="http://schemas.microsoft.com/office/powerpoint/2010/main" val="855695176"/>
              </p:ext>
            </p:extLst>
          </p:nvPr>
        </p:nvGraphicFramePr>
        <p:xfrm>
          <a:off x="596765" y="2828925"/>
          <a:ext cx="11398009" cy="340669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Tabela 2">
            <a:extLst>
              <a:ext uri="{FF2B5EF4-FFF2-40B4-BE49-F238E27FC236}">
                <a16:creationId xmlns:a16="http://schemas.microsoft.com/office/drawing/2014/main" xmlns="" id="{9CC72C4E-48B9-B26E-25EE-599BB49444C0}"/>
              </a:ext>
            </a:extLst>
          </p:cNvPr>
          <p:cNvGraphicFramePr>
            <a:graphicFrameLocks noGrp="1"/>
          </p:cNvGraphicFramePr>
          <p:nvPr>
            <p:extLst>
              <p:ext uri="{D42A27DB-BD31-4B8C-83A1-F6EECF244321}">
                <p14:modId xmlns:p14="http://schemas.microsoft.com/office/powerpoint/2010/main" val="1235900215"/>
              </p:ext>
            </p:extLst>
          </p:nvPr>
        </p:nvGraphicFramePr>
        <p:xfrm>
          <a:off x="407619" y="2376277"/>
          <a:ext cx="11784380" cy="222885"/>
        </p:xfrm>
        <a:graphic>
          <a:graphicData uri="http://schemas.openxmlformats.org/drawingml/2006/table">
            <a:tbl>
              <a:tblPr>
                <a:tableStyleId>{5C22544A-7EE6-4342-B048-85BDC9FD1C3A}</a:tableStyleId>
              </a:tblPr>
              <a:tblGrid>
                <a:gridCol w="2946095">
                  <a:extLst>
                    <a:ext uri="{9D8B030D-6E8A-4147-A177-3AD203B41FA5}">
                      <a16:colId xmlns:a16="http://schemas.microsoft.com/office/drawing/2014/main" xmlns="" val="754277641"/>
                    </a:ext>
                  </a:extLst>
                </a:gridCol>
                <a:gridCol w="2946095">
                  <a:extLst>
                    <a:ext uri="{9D8B030D-6E8A-4147-A177-3AD203B41FA5}">
                      <a16:colId xmlns:a16="http://schemas.microsoft.com/office/drawing/2014/main" xmlns="" val="4151473499"/>
                    </a:ext>
                  </a:extLst>
                </a:gridCol>
                <a:gridCol w="2946095">
                  <a:extLst>
                    <a:ext uri="{9D8B030D-6E8A-4147-A177-3AD203B41FA5}">
                      <a16:colId xmlns:a16="http://schemas.microsoft.com/office/drawing/2014/main" xmlns="" val="3967085893"/>
                    </a:ext>
                  </a:extLst>
                </a:gridCol>
                <a:gridCol w="2946095">
                  <a:extLst>
                    <a:ext uri="{9D8B030D-6E8A-4147-A177-3AD203B41FA5}">
                      <a16:colId xmlns:a16="http://schemas.microsoft.com/office/drawing/2014/main" xmlns="" val="1579838746"/>
                    </a:ext>
                  </a:extLst>
                </a:gridCol>
              </a:tblGrid>
              <a:tr h="219179">
                <a:tc>
                  <a:txBody>
                    <a:bodyPr/>
                    <a:lstStyle/>
                    <a:p>
                      <a:pPr algn="ctr" fontAlgn="ctr"/>
                      <a:r>
                        <a:rPr lang="pt-BR" sz="1400" b="1" kern="1200" dirty="0">
                          <a:solidFill>
                            <a:schemeClr val="tx1"/>
                          </a:solidFill>
                          <a:latin typeface="Segoe UI" panose="020B0502040204020203" pitchFamily="34" charset="0"/>
                          <a:ea typeface="+mn-ea"/>
                          <a:cs typeface="Segoe UI" panose="020B0502040204020203" pitchFamily="34" charset="0"/>
                        </a:rPr>
                        <a:t>POPULAÇÃO</a:t>
                      </a: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lang="pt-BR" sz="1400" b="1" kern="1200" dirty="0">
                          <a:solidFill>
                            <a:schemeClr val="tx1"/>
                          </a:solidFill>
                          <a:latin typeface="Segoe UI" panose="020B0502040204020203" pitchFamily="34" charset="0"/>
                          <a:ea typeface="+mn-ea"/>
                          <a:cs typeface="Segoe UI" panose="020B0502040204020203" pitchFamily="34" charset="0"/>
                        </a:rPr>
                        <a:t>CLASSES AB</a:t>
                      </a: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lang="pt-BR" sz="1400" b="1" kern="1200" dirty="0">
                          <a:solidFill>
                            <a:schemeClr val="tx1"/>
                          </a:solidFill>
                          <a:latin typeface="Segoe UI" panose="020B0502040204020203" pitchFamily="34" charset="0"/>
                          <a:ea typeface="+mn-ea"/>
                          <a:cs typeface="Segoe UI" panose="020B0502040204020203" pitchFamily="34" charset="0"/>
                        </a:rPr>
                        <a:t>CLASSE C</a:t>
                      </a: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lang="pt-BR" sz="1400" b="1" kern="1200" dirty="0">
                          <a:solidFill>
                            <a:schemeClr val="tx1"/>
                          </a:solidFill>
                          <a:latin typeface="Segoe UI" panose="020B0502040204020203" pitchFamily="34" charset="0"/>
                          <a:ea typeface="+mn-ea"/>
                          <a:cs typeface="Segoe UI" panose="020B0502040204020203" pitchFamily="34" charset="0"/>
                        </a:rPr>
                        <a:t>CLASSE DE</a:t>
                      </a: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xmlns="" val="801203926"/>
                  </a:ext>
                </a:extLst>
              </a:tr>
            </a:tbl>
          </a:graphicData>
        </a:graphic>
      </p:graphicFrame>
      <p:graphicFrame>
        <p:nvGraphicFramePr>
          <p:cNvPr id="9" name="Tabela 8"/>
          <p:cNvGraphicFramePr>
            <a:graphicFrameLocks noGrp="1"/>
          </p:cNvGraphicFramePr>
          <p:nvPr>
            <p:extLst>
              <p:ext uri="{D42A27DB-BD31-4B8C-83A1-F6EECF244321}">
                <p14:modId xmlns:p14="http://schemas.microsoft.com/office/powerpoint/2010/main" val="218396691"/>
              </p:ext>
            </p:extLst>
          </p:nvPr>
        </p:nvGraphicFramePr>
        <p:xfrm>
          <a:off x="743913" y="2597290"/>
          <a:ext cx="2444400" cy="370840"/>
        </p:xfrm>
        <a:graphic>
          <a:graphicData uri="http://schemas.openxmlformats.org/drawingml/2006/table">
            <a:tbl>
              <a:tblPr firstRow="1" bandRow="1">
                <a:tableStyleId>{5C22544A-7EE6-4342-B048-85BDC9FD1C3A}</a:tableStyleId>
              </a:tblPr>
              <a:tblGrid>
                <a:gridCol w="488880">
                  <a:extLst>
                    <a:ext uri="{9D8B030D-6E8A-4147-A177-3AD203B41FA5}">
                      <a16:colId xmlns:a16="http://schemas.microsoft.com/office/drawing/2014/main" xmlns="" val="20000"/>
                    </a:ext>
                  </a:extLst>
                </a:gridCol>
                <a:gridCol w="488880">
                  <a:extLst>
                    <a:ext uri="{9D8B030D-6E8A-4147-A177-3AD203B41FA5}">
                      <a16:colId xmlns:a16="http://schemas.microsoft.com/office/drawing/2014/main" xmlns="" val="20001"/>
                    </a:ext>
                  </a:extLst>
                </a:gridCol>
                <a:gridCol w="488880">
                  <a:extLst>
                    <a:ext uri="{9D8B030D-6E8A-4147-A177-3AD203B41FA5}">
                      <a16:colId xmlns:a16="http://schemas.microsoft.com/office/drawing/2014/main" xmlns="" val="20002"/>
                    </a:ext>
                  </a:extLst>
                </a:gridCol>
                <a:gridCol w="488880">
                  <a:extLst>
                    <a:ext uri="{9D8B030D-6E8A-4147-A177-3AD203B41FA5}">
                      <a16:colId xmlns:a16="http://schemas.microsoft.com/office/drawing/2014/main" xmlns="" val="20003"/>
                    </a:ext>
                  </a:extLst>
                </a:gridCol>
                <a:gridCol w="488880">
                  <a:extLst>
                    <a:ext uri="{9D8B030D-6E8A-4147-A177-3AD203B41FA5}">
                      <a16:colId xmlns:a16="http://schemas.microsoft.com/office/drawing/2014/main" xmlns="" val="20004"/>
                    </a:ext>
                  </a:extLst>
                </a:gridCol>
              </a:tblGrid>
              <a:tr h="370840">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5.878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5.818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5.814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5.846</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5.832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20" name="Tabela 19"/>
          <p:cNvGraphicFramePr>
            <a:graphicFrameLocks noGrp="1"/>
          </p:cNvGraphicFramePr>
          <p:nvPr>
            <p:extLst>
              <p:ext uri="{D42A27DB-BD31-4B8C-83A1-F6EECF244321}">
                <p14:modId xmlns:p14="http://schemas.microsoft.com/office/powerpoint/2010/main" val="2989761731"/>
              </p:ext>
            </p:extLst>
          </p:nvPr>
        </p:nvGraphicFramePr>
        <p:xfrm>
          <a:off x="3680226" y="2597290"/>
          <a:ext cx="2443850" cy="370840"/>
        </p:xfrm>
        <a:graphic>
          <a:graphicData uri="http://schemas.openxmlformats.org/drawingml/2006/table">
            <a:tbl>
              <a:tblPr firstRow="1" bandRow="1">
                <a:tableStyleId>{5C22544A-7EE6-4342-B048-85BDC9FD1C3A}</a:tableStyleId>
              </a:tblPr>
              <a:tblGrid>
                <a:gridCol w="488770">
                  <a:extLst>
                    <a:ext uri="{9D8B030D-6E8A-4147-A177-3AD203B41FA5}">
                      <a16:colId xmlns:a16="http://schemas.microsoft.com/office/drawing/2014/main" xmlns="" val="20000"/>
                    </a:ext>
                  </a:extLst>
                </a:gridCol>
                <a:gridCol w="488770">
                  <a:extLst>
                    <a:ext uri="{9D8B030D-6E8A-4147-A177-3AD203B41FA5}">
                      <a16:colId xmlns:a16="http://schemas.microsoft.com/office/drawing/2014/main" xmlns="" val="20001"/>
                    </a:ext>
                  </a:extLst>
                </a:gridCol>
                <a:gridCol w="488770">
                  <a:extLst>
                    <a:ext uri="{9D8B030D-6E8A-4147-A177-3AD203B41FA5}">
                      <a16:colId xmlns:a16="http://schemas.microsoft.com/office/drawing/2014/main" xmlns="" val="20002"/>
                    </a:ext>
                  </a:extLst>
                </a:gridCol>
                <a:gridCol w="488770">
                  <a:extLst>
                    <a:ext uri="{9D8B030D-6E8A-4147-A177-3AD203B41FA5}">
                      <a16:colId xmlns:a16="http://schemas.microsoft.com/office/drawing/2014/main" xmlns="" val="20003"/>
                    </a:ext>
                  </a:extLst>
                </a:gridCol>
                <a:gridCol w="488770">
                  <a:extLst>
                    <a:ext uri="{9D8B030D-6E8A-4147-A177-3AD203B41FA5}">
                      <a16:colId xmlns:a16="http://schemas.microsoft.com/office/drawing/2014/main" xmlns="" val="20004"/>
                    </a:ext>
                  </a:extLst>
                </a:gridCol>
              </a:tblGrid>
              <a:tr h="370840">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1.393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1.571</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1.475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1.548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1.538</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21" name="Tabela 20"/>
          <p:cNvGraphicFramePr>
            <a:graphicFrameLocks noGrp="1"/>
          </p:cNvGraphicFramePr>
          <p:nvPr>
            <p:extLst>
              <p:ext uri="{D42A27DB-BD31-4B8C-83A1-F6EECF244321}">
                <p14:modId xmlns:p14="http://schemas.microsoft.com/office/powerpoint/2010/main" val="2309935643"/>
              </p:ext>
            </p:extLst>
          </p:nvPr>
        </p:nvGraphicFramePr>
        <p:xfrm>
          <a:off x="6604302" y="2597290"/>
          <a:ext cx="2444400" cy="370840"/>
        </p:xfrm>
        <a:graphic>
          <a:graphicData uri="http://schemas.openxmlformats.org/drawingml/2006/table">
            <a:tbl>
              <a:tblPr firstRow="1" bandRow="1">
                <a:tableStyleId>{5C22544A-7EE6-4342-B048-85BDC9FD1C3A}</a:tableStyleId>
              </a:tblPr>
              <a:tblGrid>
                <a:gridCol w="488880">
                  <a:extLst>
                    <a:ext uri="{9D8B030D-6E8A-4147-A177-3AD203B41FA5}">
                      <a16:colId xmlns:a16="http://schemas.microsoft.com/office/drawing/2014/main" xmlns="" val="20000"/>
                    </a:ext>
                  </a:extLst>
                </a:gridCol>
                <a:gridCol w="488880">
                  <a:extLst>
                    <a:ext uri="{9D8B030D-6E8A-4147-A177-3AD203B41FA5}">
                      <a16:colId xmlns:a16="http://schemas.microsoft.com/office/drawing/2014/main" xmlns="" val="20001"/>
                    </a:ext>
                  </a:extLst>
                </a:gridCol>
                <a:gridCol w="488880">
                  <a:extLst>
                    <a:ext uri="{9D8B030D-6E8A-4147-A177-3AD203B41FA5}">
                      <a16:colId xmlns:a16="http://schemas.microsoft.com/office/drawing/2014/main" xmlns="" val="20002"/>
                    </a:ext>
                  </a:extLst>
                </a:gridCol>
                <a:gridCol w="488880">
                  <a:extLst>
                    <a:ext uri="{9D8B030D-6E8A-4147-A177-3AD203B41FA5}">
                      <a16:colId xmlns:a16="http://schemas.microsoft.com/office/drawing/2014/main" xmlns="" val="20003"/>
                    </a:ext>
                  </a:extLst>
                </a:gridCol>
                <a:gridCol w="488880">
                  <a:extLst>
                    <a:ext uri="{9D8B030D-6E8A-4147-A177-3AD203B41FA5}">
                      <a16:colId xmlns:a16="http://schemas.microsoft.com/office/drawing/2014/main" xmlns="" val="20004"/>
                    </a:ext>
                  </a:extLst>
                </a:gridCol>
              </a:tblGrid>
              <a:tr h="370840">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2.810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2.713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2.800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2.765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2.802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graphicFrame>
        <p:nvGraphicFramePr>
          <p:cNvPr id="23" name="Tabela 22"/>
          <p:cNvGraphicFramePr>
            <a:graphicFrameLocks noGrp="1"/>
          </p:cNvGraphicFramePr>
          <p:nvPr>
            <p:extLst>
              <p:ext uri="{D42A27DB-BD31-4B8C-83A1-F6EECF244321}">
                <p14:modId xmlns:p14="http://schemas.microsoft.com/office/powerpoint/2010/main" val="177239064"/>
              </p:ext>
            </p:extLst>
          </p:nvPr>
        </p:nvGraphicFramePr>
        <p:xfrm>
          <a:off x="9529008" y="2597290"/>
          <a:ext cx="2444400" cy="370840"/>
        </p:xfrm>
        <a:graphic>
          <a:graphicData uri="http://schemas.openxmlformats.org/drawingml/2006/table">
            <a:tbl>
              <a:tblPr firstRow="1" bandRow="1">
                <a:tableStyleId>{5C22544A-7EE6-4342-B048-85BDC9FD1C3A}</a:tableStyleId>
              </a:tblPr>
              <a:tblGrid>
                <a:gridCol w="488880">
                  <a:extLst>
                    <a:ext uri="{9D8B030D-6E8A-4147-A177-3AD203B41FA5}">
                      <a16:colId xmlns:a16="http://schemas.microsoft.com/office/drawing/2014/main" xmlns="" val="20000"/>
                    </a:ext>
                  </a:extLst>
                </a:gridCol>
                <a:gridCol w="488880">
                  <a:extLst>
                    <a:ext uri="{9D8B030D-6E8A-4147-A177-3AD203B41FA5}">
                      <a16:colId xmlns:a16="http://schemas.microsoft.com/office/drawing/2014/main" xmlns="" val="20001"/>
                    </a:ext>
                  </a:extLst>
                </a:gridCol>
                <a:gridCol w="488880">
                  <a:extLst>
                    <a:ext uri="{9D8B030D-6E8A-4147-A177-3AD203B41FA5}">
                      <a16:colId xmlns:a16="http://schemas.microsoft.com/office/drawing/2014/main" xmlns="" val="20002"/>
                    </a:ext>
                  </a:extLst>
                </a:gridCol>
                <a:gridCol w="488880">
                  <a:extLst>
                    <a:ext uri="{9D8B030D-6E8A-4147-A177-3AD203B41FA5}">
                      <a16:colId xmlns:a16="http://schemas.microsoft.com/office/drawing/2014/main" xmlns="" val="20003"/>
                    </a:ext>
                  </a:extLst>
                </a:gridCol>
                <a:gridCol w="488880">
                  <a:extLst>
                    <a:ext uri="{9D8B030D-6E8A-4147-A177-3AD203B41FA5}">
                      <a16:colId xmlns:a16="http://schemas.microsoft.com/office/drawing/2014/main" xmlns="" val="20004"/>
                    </a:ext>
                  </a:extLst>
                </a:gridCol>
              </a:tblGrid>
              <a:tr h="370840">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1.675</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1.534</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1.539</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1.533</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000" b="0" i="1" dirty="0">
                          <a:solidFill>
                            <a:schemeClr val="tx1"/>
                          </a:solidFill>
                          <a:latin typeface="Segoe UI" panose="020B0502040204020203" pitchFamily="34" charset="0"/>
                          <a:ea typeface="Ebrima" panose="02000000000000000000" pitchFamily="2" charset="0"/>
                          <a:cs typeface="Segoe UI" panose="020B0502040204020203" pitchFamily="34" charset="0"/>
                        </a:rPr>
                        <a:t>1.492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34" name="CaixaDeTexto 33">
            <a:extLst>
              <a:ext uri="{FF2B5EF4-FFF2-40B4-BE49-F238E27FC236}">
                <a16:creationId xmlns:a16="http://schemas.microsoft.com/office/drawing/2014/main" xmlns="" id="{DFC4F274-7532-177C-3E52-56D81312E17E}"/>
              </a:ext>
            </a:extLst>
          </p:cNvPr>
          <p:cNvSpPr txBox="1"/>
          <p:nvPr/>
        </p:nvSpPr>
        <p:spPr>
          <a:xfrm>
            <a:off x="882000" y="1429571"/>
            <a:ext cx="10183119" cy="332399"/>
          </a:xfrm>
          <a:prstGeom prst="rect">
            <a:avLst/>
          </a:prstGeom>
          <a:noFill/>
        </p:spPr>
        <p:txBody>
          <a:bodyPr wrap="square" rtlCol="0" anchor="ctr">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Repetindo 2024, o percentual de brasileiros que conseguiu economizar alcança 1/3, com ligeiras variações nas classes CDE.</a:t>
            </a:r>
          </a:p>
        </p:txBody>
      </p:sp>
      <p:sp>
        <p:nvSpPr>
          <p:cNvPr id="35" name="Retângulo 34"/>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5" name="Retângulo 14"/>
          <p:cNvSpPr/>
          <p:nvPr/>
        </p:nvSpPr>
        <p:spPr>
          <a:xfrm>
            <a:off x="881999" y="6376772"/>
            <a:ext cx="11217638"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você conseguiu economizar ou guardar algum dinheiro em 2025? (SE SIM) Que atitudes você tomou, ou seja, o que você fez para conseguir economizar ou guardar esse dinheiro? Algo mais? Mais alguma coisa?</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3" y="559309"/>
            <a:ext cx="368717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em %</a:t>
            </a:r>
            <a:endParaRPr lang="pt-BR" sz="1000" noProof="0" dirty="0">
              <a:latin typeface="Segoe UI Light" panose="020B0502040204020203" pitchFamily="34" charset="0"/>
              <a:ea typeface="Ebrima" panose="02000000000000000000" pitchFamily="2" charset="0"/>
              <a:cs typeface="Segoe UI Light" panose="020B0502040204020203" pitchFamily="34" charset="0"/>
            </a:endParaRP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190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ECONOMIZAR EM 2025</a:t>
            </a:r>
          </a:p>
        </p:txBody>
      </p:sp>
    </p:spTree>
    <p:extLst>
      <p:ext uri="{BB962C8B-B14F-4D97-AF65-F5344CB8AC3E}">
        <p14:creationId xmlns:p14="http://schemas.microsoft.com/office/powerpoint/2010/main" val="2021185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m 3" descr="Desenho de um cachorro&#10;&#10;Descrição gerada automaticamente com confiança média">
            <a:extLst>
              <a:ext uri="{FF2B5EF4-FFF2-40B4-BE49-F238E27FC236}">
                <a16:creationId xmlns:a16="http://schemas.microsoft.com/office/drawing/2014/main" xmlns="" id="{0B06FF7E-D442-887A-8C53-42B966AAF9B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858031" y="165318"/>
            <a:ext cx="5333969" cy="4899622"/>
          </a:xfrm>
          <a:prstGeom prst="rect">
            <a:avLst/>
          </a:prstGeom>
        </p:spPr>
      </p:pic>
      <p:sp>
        <p:nvSpPr>
          <p:cNvPr id="24" name="Retângulo 23">
            <a:extLst>
              <a:ext uri="{FF2B5EF4-FFF2-40B4-BE49-F238E27FC236}">
                <a16:creationId xmlns:a16="http://schemas.microsoft.com/office/drawing/2014/main" xmlns="" id="{A20020A9-DF0F-335A-DAF7-9F91C9C247D1}"/>
              </a:ext>
            </a:extLst>
          </p:cNvPr>
          <p:cNvSpPr/>
          <p:nvPr/>
        </p:nvSpPr>
        <p:spPr>
          <a:xfrm>
            <a:off x="0" y="5342951"/>
            <a:ext cx="12192000" cy="151504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 name="Forma Livre: Forma 1">
            <a:extLst>
              <a:ext uri="{FF2B5EF4-FFF2-40B4-BE49-F238E27FC236}">
                <a16:creationId xmlns:a16="http://schemas.microsoft.com/office/drawing/2014/main" xmlns="" id="{70C1A31B-FD70-9102-5BA4-E4D45F8A9FB7}"/>
              </a:ext>
            </a:extLst>
          </p:cNvPr>
          <p:cNvSpPr/>
          <p:nvPr/>
        </p:nvSpPr>
        <p:spPr>
          <a:xfrm flipH="1" flipV="1">
            <a:off x="0" y="0"/>
            <a:ext cx="6966857" cy="6743700"/>
          </a:xfrm>
          <a:custGeom>
            <a:avLst/>
            <a:gdLst>
              <a:gd name="connsiteX0" fmla="*/ 4451350 w 6769100"/>
              <a:gd name="connsiteY0" fmla="*/ 0 h 6743700"/>
              <a:gd name="connsiteX1" fmla="*/ 6759537 w 6769100"/>
              <a:gd name="connsiteY1" fmla="*/ 644437 h 6743700"/>
              <a:gd name="connsiteX2" fmla="*/ 6769100 w 6769100"/>
              <a:gd name="connsiteY2" fmla="*/ 650568 h 6743700"/>
              <a:gd name="connsiteX3" fmla="*/ 6769100 w 6769100"/>
              <a:gd name="connsiteY3" fmla="*/ 6743700 h 6743700"/>
              <a:gd name="connsiteX4" fmla="*/ 635331 w 6769100"/>
              <a:gd name="connsiteY4" fmla="*/ 6743700 h 6743700"/>
              <a:gd name="connsiteX5" fmla="*/ 537254 w 6769100"/>
              <a:gd name="connsiteY5" fmla="*/ 6573128 h 6743700"/>
              <a:gd name="connsiteX6" fmla="*/ 0 w 6769100"/>
              <a:gd name="connsiteY6" fmla="*/ 4451350 h 6743700"/>
              <a:gd name="connsiteX7" fmla="*/ 4451350 w 6769100"/>
              <a:gd name="connsiteY7" fmla="*/ 0 h 674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9100" h="6743700">
                <a:moveTo>
                  <a:pt x="4451350" y="0"/>
                </a:moveTo>
                <a:cubicBezTo>
                  <a:pt x="5296429" y="0"/>
                  <a:pt x="6086506" y="235494"/>
                  <a:pt x="6759537" y="644437"/>
                </a:cubicBezTo>
                <a:lnTo>
                  <a:pt x="6769100" y="650568"/>
                </a:lnTo>
                <a:lnTo>
                  <a:pt x="6769100" y="6743700"/>
                </a:lnTo>
                <a:lnTo>
                  <a:pt x="635331" y="6743700"/>
                </a:lnTo>
                <a:lnTo>
                  <a:pt x="537254" y="6573128"/>
                </a:lnTo>
                <a:cubicBezTo>
                  <a:pt x="194623" y="5942401"/>
                  <a:pt x="0" y="5219604"/>
                  <a:pt x="0" y="4451350"/>
                </a:cubicBezTo>
                <a:cubicBezTo>
                  <a:pt x="0" y="1992937"/>
                  <a:pt x="1992937" y="0"/>
                  <a:pt x="4451350" y="0"/>
                </a:cubicBezTo>
                <a:close/>
              </a:path>
            </a:pathLst>
          </a:custGeom>
          <a:solidFill>
            <a:srgbClr val="1F547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5" name="CaixaDeTexto 4">
            <a:extLst>
              <a:ext uri="{FF2B5EF4-FFF2-40B4-BE49-F238E27FC236}">
                <a16:creationId xmlns:a16="http://schemas.microsoft.com/office/drawing/2014/main" xmlns="" id="{356EA7D0-D5E0-1475-8274-D0C231808E00}"/>
              </a:ext>
            </a:extLst>
          </p:cNvPr>
          <p:cNvSpPr txBox="1"/>
          <p:nvPr/>
        </p:nvSpPr>
        <p:spPr>
          <a:xfrm>
            <a:off x="2142968" y="427908"/>
            <a:ext cx="4372712" cy="1421928"/>
          </a:xfrm>
          <a:prstGeom prst="rect">
            <a:avLst/>
          </a:prstGeom>
          <a:noFill/>
        </p:spPr>
        <p:txBody>
          <a:bodyPr wrap="square" rtlCol="0" anchor="ctr">
            <a:spAutoFit/>
          </a:bodyPr>
          <a:lstStyle/>
          <a:p>
            <a:pPr>
              <a:lnSpc>
                <a:spcPct val="120000"/>
              </a:lnSpc>
            </a:pPr>
            <a:r>
              <a:rPr lang="pt-BR" dirty="0">
                <a:solidFill>
                  <a:srgbClr val="FFFFFF"/>
                </a:solidFill>
                <a:latin typeface="Ebrima" panose="02000000000000000000" pitchFamily="2" charset="0"/>
                <a:ea typeface="Ebrima" panose="02000000000000000000" pitchFamily="2" charset="0"/>
                <a:cs typeface="Ebrima" panose="02000000000000000000" pitchFamily="2" charset="0"/>
              </a:rPr>
              <a:t>Pesquisa quantitativa, com abordagem pessoal e aplicação de questionário estruturado em tablet com </a:t>
            </a:r>
            <a:r>
              <a:rPr lang="pt-BR" b="1" dirty="0">
                <a:highlight>
                  <a:srgbClr val="E6E6E6"/>
                </a:highlight>
                <a:latin typeface="Ebrima" panose="02000000000000000000" pitchFamily="2" charset="0"/>
                <a:ea typeface="Ebrima" panose="02000000000000000000" pitchFamily="2" charset="0"/>
                <a:cs typeface="Ebrima" panose="02000000000000000000" pitchFamily="2" charset="0"/>
              </a:rPr>
              <a:t>19 minutos</a:t>
            </a:r>
            <a:r>
              <a:rPr lang="pt-BR" dirty="0">
                <a:solidFill>
                  <a:srgbClr val="FFFFFF"/>
                </a:solidFill>
                <a:latin typeface="Ebrima" panose="02000000000000000000" pitchFamily="2" charset="0"/>
                <a:ea typeface="Ebrima" panose="02000000000000000000" pitchFamily="2" charset="0"/>
                <a:cs typeface="Ebrima" panose="02000000000000000000" pitchFamily="2" charset="0"/>
              </a:rPr>
              <a:t> de duração média.</a:t>
            </a:r>
          </a:p>
        </p:txBody>
      </p:sp>
      <p:grpSp>
        <p:nvGrpSpPr>
          <p:cNvPr id="8" name="Grupo 29">
            <a:extLst>
              <a:ext uri="{FF2B5EF4-FFF2-40B4-BE49-F238E27FC236}">
                <a16:creationId xmlns:a16="http://schemas.microsoft.com/office/drawing/2014/main" xmlns="" id="{3108CD64-43CB-BEC0-DA83-A3855A8BB7D9}"/>
              </a:ext>
            </a:extLst>
          </p:cNvPr>
          <p:cNvGrpSpPr/>
          <p:nvPr/>
        </p:nvGrpSpPr>
        <p:grpSpPr>
          <a:xfrm>
            <a:off x="457231" y="1285251"/>
            <a:ext cx="1562876" cy="390188"/>
            <a:chOff x="6602349" y="5323146"/>
            <a:chExt cx="883327" cy="220532"/>
          </a:xfrm>
          <a:solidFill>
            <a:schemeClr val="bg1"/>
          </a:solidFill>
        </p:grpSpPr>
        <p:sp>
          <p:nvSpPr>
            <p:cNvPr id="9" name="Freeform 6">
              <a:extLst>
                <a:ext uri="{FF2B5EF4-FFF2-40B4-BE49-F238E27FC236}">
                  <a16:creationId xmlns:a16="http://schemas.microsoft.com/office/drawing/2014/main" xmlns="" id="{19EC1BD6-39AD-E1EA-9BC4-6E70253121E7}"/>
                </a:ext>
              </a:extLst>
            </p:cNvPr>
            <p:cNvSpPr>
              <a:spLocks/>
            </p:cNvSpPr>
            <p:nvPr/>
          </p:nvSpPr>
          <p:spPr bwMode="auto">
            <a:xfrm>
              <a:off x="6602349"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0" name="Freeform 6">
              <a:extLst>
                <a:ext uri="{FF2B5EF4-FFF2-40B4-BE49-F238E27FC236}">
                  <a16:creationId xmlns:a16="http://schemas.microsoft.com/office/drawing/2014/main" xmlns="" id="{9492C6AB-8993-90D5-F04C-6B55AF60EBC1}"/>
                </a:ext>
              </a:extLst>
            </p:cNvPr>
            <p:cNvSpPr>
              <a:spLocks/>
            </p:cNvSpPr>
            <p:nvPr/>
          </p:nvSpPr>
          <p:spPr bwMode="auto">
            <a:xfrm>
              <a:off x="6736098"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1" name="Freeform 6">
              <a:extLst>
                <a:ext uri="{FF2B5EF4-FFF2-40B4-BE49-F238E27FC236}">
                  <a16:creationId xmlns:a16="http://schemas.microsoft.com/office/drawing/2014/main" xmlns="" id="{B1E96A56-D6DB-FDE4-B2CA-EE0D2716FFD1}"/>
                </a:ext>
              </a:extLst>
            </p:cNvPr>
            <p:cNvSpPr>
              <a:spLocks/>
            </p:cNvSpPr>
            <p:nvPr/>
          </p:nvSpPr>
          <p:spPr bwMode="auto">
            <a:xfrm>
              <a:off x="6869405"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2" name="Freeform 6">
              <a:extLst>
                <a:ext uri="{FF2B5EF4-FFF2-40B4-BE49-F238E27FC236}">
                  <a16:creationId xmlns:a16="http://schemas.microsoft.com/office/drawing/2014/main" xmlns="" id="{33075601-DA98-232E-C691-119E68662E03}"/>
                </a:ext>
              </a:extLst>
            </p:cNvPr>
            <p:cNvSpPr>
              <a:spLocks/>
            </p:cNvSpPr>
            <p:nvPr/>
          </p:nvSpPr>
          <p:spPr bwMode="auto">
            <a:xfrm>
              <a:off x="7005776"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3" name="Freeform 6">
              <a:extLst>
                <a:ext uri="{FF2B5EF4-FFF2-40B4-BE49-F238E27FC236}">
                  <a16:creationId xmlns:a16="http://schemas.microsoft.com/office/drawing/2014/main" xmlns="" id="{56D9D823-261D-E94F-D196-600A802FAD27}"/>
                </a:ext>
              </a:extLst>
            </p:cNvPr>
            <p:cNvSpPr>
              <a:spLocks/>
            </p:cNvSpPr>
            <p:nvPr/>
          </p:nvSpPr>
          <p:spPr bwMode="auto">
            <a:xfrm>
              <a:off x="7139525"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4" name="Freeform 6">
              <a:extLst>
                <a:ext uri="{FF2B5EF4-FFF2-40B4-BE49-F238E27FC236}">
                  <a16:creationId xmlns:a16="http://schemas.microsoft.com/office/drawing/2014/main" xmlns="" id="{5867C57B-DC27-5CEB-8FB5-A3778DEBD5CF}"/>
                </a:ext>
              </a:extLst>
            </p:cNvPr>
            <p:cNvSpPr>
              <a:spLocks/>
            </p:cNvSpPr>
            <p:nvPr/>
          </p:nvSpPr>
          <p:spPr bwMode="auto">
            <a:xfrm>
              <a:off x="7272831"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sp>
          <p:nvSpPr>
            <p:cNvPr id="15" name="Freeform 6">
              <a:extLst>
                <a:ext uri="{FF2B5EF4-FFF2-40B4-BE49-F238E27FC236}">
                  <a16:creationId xmlns:a16="http://schemas.microsoft.com/office/drawing/2014/main" xmlns="" id="{A10DDAE0-94C0-ABB1-9B67-0658482ABFCA}"/>
                </a:ext>
              </a:extLst>
            </p:cNvPr>
            <p:cNvSpPr>
              <a:spLocks/>
            </p:cNvSpPr>
            <p:nvPr/>
          </p:nvSpPr>
          <p:spPr bwMode="auto">
            <a:xfrm>
              <a:off x="7404873" y="5323146"/>
              <a:ext cx="80803" cy="22053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GB" dirty="0">
                <a:solidFill>
                  <a:schemeClr val="bg1"/>
                </a:solidFill>
              </a:endParaRPr>
            </a:p>
          </p:txBody>
        </p:sp>
      </p:grpSp>
      <p:sp>
        <p:nvSpPr>
          <p:cNvPr id="16" name="CaixaDeTexto 15">
            <a:extLst>
              <a:ext uri="{FF2B5EF4-FFF2-40B4-BE49-F238E27FC236}">
                <a16:creationId xmlns:a16="http://schemas.microsoft.com/office/drawing/2014/main" xmlns="" id="{0DAFF31F-BBB3-5B53-E757-CF562D742576}"/>
              </a:ext>
            </a:extLst>
          </p:cNvPr>
          <p:cNvSpPr txBox="1"/>
          <p:nvPr/>
        </p:nvSpPr>
        <p:spPr>
          <a:xfrm>
            <a:off x="368475" y="378054"/>
            <a:ext cx="1768433" cy="830997"/>
          </a:xfrm>
          <a:prstGeom prst="rect">
            <a:avLst/>
          </a:prstGeom>
          <a:noFill/>
        </p:spPr>
        <p:txBody>
          <a:bodyPr wrap="none" rtlCol="0">
            <a:spAutoFit/>
          </a:bodyPr>
          <a:lstStyle/>
          <a:p>
            <a:pPr algn="ctr"/>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18" name="CaixaDeTexto 17">
            <a:extLst>
              <a:ext uri="{FF2B5EF4-FFF2-40B4-BE49-F238E27FC236}">
                <a16:creationId xmlns:a16="http://schemas.microsoft.com/office/drawing/2014/main" xmlns="" id="{FDC892A5-CBD6-F797-B05F-CF697E370C17}"/>
              </a:ext>
            </a:extLst>
          </p:cNvPr>
          <p:cNvSpPr txBox="1"/>
          <p:nvPr/>
        </p:nvSpPr>
        <p:spPr>
          <a:xfrm>
            <a:off x="417563" y="969596"/>
            <a:ext cx="2374900" cy="338554"/>
          </a:xfrm>
          <a:prstGeom prst="rect">
            <a:avLst/>
          </a:prstGeom>
          <a:noFill/>
        </p:spPr>
        <p:txBody>
          <a:bodyPr wrap="square">
            <a:spAutoFit/>
          </a:bodyPr>
          <a:lstStyle/>
          <a:p>
            <a:r>
              <a:rPr kumimoji="0" lang="pt-BR" sz="1600" b="0" i="0" u="none" strike="noStrike" kern="1200" cap="none" spc="0" normalizeH="0" baseline="0" noProof="0" dirty="0">
                <a:ln>
                  <a:noFill/>
                </a:ln>
                <a:solidFill>
                  <a:srgbClr val="FFFFFF"/>
                </a:solidFill>
                <a:effectLst/>
                <a:uLnTx/>
                <a:uFillTx/>
                <a:latin typeface="Ebrima" panose="02000000000000000000" pitchFamily="2" charset="0"/>
                <a:ea typeface="Ebrima" panose="02000000000000000000" pitchFamily="2" charset="0"/>
                <a:cs typeface="Ebrima" panose="02000000000000000000" pitchFamily="2" charset="0"/>
              </a:rPr>
              <a:t>entrevistas</a:t>
            </a:r>
            <a:endParaRPr lang="pt-BR" sz="1400" dirty="0"/>
          </a:p>
        </p:txBody>
      </p:sp>
      <p:sp>
        <p:nvSpPr>
          <p:cNvPr id="19" name="CaixaDeTexto 18">
            <a:extLst>
              <a:ext uri="{FF2B5EF4-FFF2-40B4-BE49-F238E27FC236}">
                <a16:creationId xmlns:a16="http://schemas.microsoft.com/office/drawing/2014/main" xmlns="" id="{817A2283-30BC-1A53-747D-B4F649C1609D}"/>
              </a:ext>
            </a:extLst>
          </p:cNvPr>
          <p:cNvSpPr txBox="1"/>
          <p:nvPr/>
        </p:nvSpPr>
        <p:spPr>
          <a:xfrm>
            <a:off x="417563" y="1947081"/>
            <a:ext cx="1390124" cy="369332"/>
          </a:xfrm>
          <a:prstGeom prst="rect">
            <a:avLst/>
          </a:prstGeom>
          <a:noFill/>
        </p:spPr>
        <p:txBody>
          <a:bodyPr wrap="none" rtlCol="0" anchor="ctr">
            <a:spAutoFit/>
          </a:bodyPr>
          <a:lstStyle/>
          <a:p>
            <a:pPr algn="l"/>
            <a:r>
              <a:rPr lang="pt-BR" sz="1800" b="1" dirty="0">
                <a:solidFill>
                  <a:schemeClr val="bg1"/>
                </a:solidFill>
                <a:latin typeface="Segoe UI" panose="020B0502040204020203" pitchFamily="34" charset="0"/>
                <a:cs typeface="Segoe UI" panose="020B0502040204020203" pitchFamily="34" charset="0"/>
              </a:rPr>
              <a:t>UNIVERSO</a:t>
            </a:r>
          </a:p>
        </p:txBody>
      </p:sp>
      <p:sp>
        <p:nvSpPr>
          <p:cNvPr id="22" name="CaixaDeTexto 21">
            <a:extLst>
              <a:ext uri="{FF2B5EF4-FFF2-40B4-BE49-F238E27FC236}">
                <a16:creationId xmlns:a16="http://schemas.microsoft.com/office/drawing/2014/main" xmlns="" id="{DE909E5D-D875-D2A2-65F1-B2493DC1CAC9}"/>
              </a:ext>
            </a:extLst>
          </p:cNvPr>
          <p:cNvSpPr txBox="1"/>
          <p:nvPr/>
        </p:nvSpPr>
        <p:spPr>
          <a:xfrm>
            <a:off x="418980" y="4927013"/>
            <a:ext cx="4618461" cy="1292662"/>
          </a:xfrm>
          <a:prstGeom prst="rect">
            <a:avLst/>
          </a:prstGeom>
          <a:noFill/>
        </p:spPr>
        <p:txBody>
          <a:bodyPr wrap="square" rtlCol="0" anchor="ctr">
            <a:spAutoFit/>
          </a:bodyPr>
          <a:lstStyle/>
          <a:p>
            <a:pPr>
              <a:lnSpc>
                <a:spcPct val="120000"/>
              </a:lnSpc>
            </a:pPr>
            <a:r>
              <a:rPr lang="pt-BR" sz="1300" dirty="0">
                <a:solidFill>
                  <a:schemeClr val="bg1"/>
                </a:solidFill>
                <a:latin typeface="Ebrima" panose="02000000000000000000" pitchFamily="2" charset="0"/>
                <a:ea typeface="Ebrima" panose="02000000000000000000" pitchFamily="2" charset="0"/>
                <a:cs typeface="Ebrima" panose="02000000000000000000" pitchFamily="2" charset="0"/>
              </a:rPr>
              <a:t>Para leitura do total da amostra, os dados foram ponderados de forma a representar o universo da pesquisa, de acordo com as seguintes fontes: Censo 2022 para variáveis sexo, idade e macrorregiões; ABEP 2021 sobre classes econômicas; consolidado Datafolha para faixas de escolaridade.</a:t>
            </a:r>
          </a:p>
        </p:txBody>
      </p:sp>
      <p:sp>
        <p:nvSpPr>
          <p:cNvPr id="23" name="CaixaDeTexto 22">
            <a:extLst>
              <a:ext uri="{FF2B5EF4-FFF2-40B4-BE49-F238E27FC236}">
                <a16:creationId xmlns:a16="http://schemas.microsoft.com/office/drawing/2014/main" xmlns="" id="{162C2D5A-220E-2E8A-CB47-6D013D257BEC}"/>
              </a:ext>
            </a:extLst>
          </p:cNvPr>
          <p:cNvSpPr txBox="1"/>
          <p:nvPr/>
        </p:nvSpPr>
        <p:spPr>
          <a:xfrm>
            <a:off x="5885286" y="5564227"/>
            <a:ext cx="3999428" cy="369332"/>
          </a:xfrm>
          <a:prstGeom prst="rect">
            <a:avLst/>
          </a:prstGeom>
          <a:noFill/>
        </p:spPr>
        <p:txBody>
          <a:bodyPr wrap="none" rtlCol="0" anchor="ctr">
            <a:spAutoFit/>
          </a:bodyPr>
          <a:lstStyle/>
          <a:p>
            <a:pPr algn="r"/>
            <a:r>
              <a:rPr lang="pt-BR" sz="1800" b="1" dirty="0">
                <a:solidFill>
                  <a:schemeClr val="bg1"/>
                </a:solidFill>
                <a:latin typeface="Segoe UI" panose="020B0502040204020203" pitchFamily="34" charset="0"/>
                <a:cs typeface="Segoe UI" panose="020B0502040204020203" pitchFamily="34" charset="0"/>
              </a:rPr>
              <a:t>DATA DO CAMPO E ABRANGÊNCIA</a:t>
            </a:r>
          </a:p>
        </p:txBody>
      </p:sp>
      <p:sp>
        <p:nvSpPr>
          <p:cNvPr id="25" name="CaixaDeTexto 24">
            <a:extLst>
              <a:ext uri="{FF2B5EF4-FFF2-40B4-BE49-F238E27FC236}">
                <a16:creationId xmlns:a16="http://schemas.microsoft.com/office/drawing/2014/main" xmlns="" id="{7409F3F7-88CF-8473-FC3E-528A854105F3}"/>
              </a:ext>
            </a:extLst>
          </p:cNvPr>
          <p:cNvSpPr txBox="1"/>
          <p:nvPr/>
        </p:nvSpPr>
        <p:spPr>
          <a:xfrm>
            <a:off x="5693367" y="5910415"/>
            <a:ext cx="6327183" cy="683264"/>
          </a:xfrm>
          <a:prstGeom prst="rect">
            <a:avLst/>
          </a:prstGeom>
          <a:noFill/>
        </p:spPr>
        <p:txBody>
          <a:bodyPr wrap="square" rtlCol="0" anchor="ctr">
            <a:spAutoFit/>
          </a:bodyPr>
          <a:lstStyle/>
          <a:p>
            <a:pPr>
              <a:lnSpc>
                <a:spcPct val="120000"/>
              </a:lnSpc>
            </a:pPr>
            <a:r>
              <a:rPr lang="pt-BR" sz="1600" dirty="0">
                <a:solidFill>
                  <a:schemeClr val="bg1"/>
                </a:solidFill>
                <a:latin typeface="Segoe UI" panose="020B0502040204020203" pitchFamily="34" charset="0"/>
                <a:ea typeface="Ebrima" panose="02000000000000000000" pitchFamily="2" charset="0"/>
                <a:cs typeface="Segoe UI" panose="020B0502040204020203" pitchFamily="34" charset="0"/>
              </a:rPr>
              <a:t>O campo foi realizado entre os dias </a:t>
            </a:r>
            <a:r>
              <a:rPr lang="pt-BR" sz="1600" b="1" dirty="0">
                <a:solidFill>
                  <a:schemeClr val="bg1"/>
                </a:solidFill>
                <a:latin typeface="Segoe UI" panose="020B0502040204020203" pitchFamily="34" charset="0"/>
                <a:ea typeface="Ebrima" panose="02000000000000000000" pitchFamily="2" charset="0"/>
                <a:cs typeface="Segoe UI" panose="020B0502040204020203" pitchFamily="34" charset="0"/>
              </a:rPr>
              <a:t>04 a 21 de novembro de 2025 </a:t>
            </a:r>
            <a:r>
              <a:rPr lang="pt-BR" sz="1600" dirty="0">
                <a:solidFill>
                  <a:schemeClr val="bg1"/>
                </a:solidFill>
                <a:latin typeface="Segoe UI" panose="020B0502040204020203" pitchFamily="34" charset="0"/>
                <a:ea typeface="Ebrima" panose="02000000000000000000" pitchFamily="2" charset="0"/>
                <a:cs typeface="Segoe UI" panose="020B0502040204020203" pitchFamily="34" charset="0"/>
              </a:rPr>
              <a:t>Pesquisa nacional</a:t>
            </a:r>
          </a:p>
        </p:txBody>
      </p:sp>
      <p:sp>
        <p:nvSpPr>
          <p:cNvPr id="26" name="CaixaDeTexto 25">
            <a:extLst>
              <a:ext uri="{FF2B5EF4-FFF2-40B4-BE49-F238E27FC236}">
                <a16:creationId xmlns:a16="http://schemas.microsoft.com/office/drawing/2014/main" xmlns="" id="{BFDD9594-C04F-7D15-BB86-0AACEBBEC343}"/>
              </a:ext>
            </a:extLst>
          </p:cNvPr>
          <p:cNvSpPr txBox="1"/>
          <p:nvPr/>
        </p:nvSpPr>
        <p:spPr>
          <a:xfrm>
            <a:off x="417563" y="2384793"/>
            <a:ext cx="5983237" cy="812530"/>
          </a:xfrm>
          <a:prstGeom prst="rect">
            <a:avLst/>
          </a:prstGeom>
          <a:noFill/>
        </p:spPr>
        <p:txBody>
          <a:bodyPr wrap="square" rtlCol="0" anchor="ctr">
            <a:spAutoFit/>
          </a:bodyPr>
          <a:lstStyle/>
          <a:p>
            <a:pPr>
              <a:lnSpc>
                <a:spcPct val="120000"/>
              </a:lnSpc>
            </a:pPr>
            <a:r>
              <a:rPr lang="pt-BR" sz="1300" dirty="0">
                <a:solidFill>
                  <a:schemeClr val="bg1"/>
                </a:solidFill>
                <a:latin typeface="Ebrima" panose="02000000000000000000" pitchFamily="2" charset="0"/>
                <a:ea typeface="Ebrima" panose="02000000000000000000" pitchFamily="2" charset="0"/>
                <a:cs typeface="Ebrima" panose="02000000000000000000" pitchFamily="2" charset="0"/>
              </a:rPr>
              <a:t>População brasileira com 16 anos ou mais. Estima-se que este perfil corresponda a 168,106 milhões de habitantes segundo a PNAD 2023/IBGE 2025.</a:t>
            </a:r>
            <a:endParaRPr lang="pt-BR" sz="1300" dirty="0">
              <a:solidFill>
                <a:srgbClr val="FFFFFF"/>
              </a:solidFill>
              <a:latin typeface="Ebrima" panose="02000000000000000000" pitchFamily="2" charset="0"/>
              <a:ea typeface="Ebrima" panose="02000000000000000000" pitchFamily="2" charset="0"/>
              <a:cs typeface="Ebrima" panose="02000000000000000000" pitchFamily="2" charset="0"/>
            </a:endParaRPr>
          </a:p>
        </p:txBody>
      </p:sp>
      <p:sp>
        <p:nvSpPr>
          <p:cNvPr id="27" name="CaixaDeTexto 26">
            <a:extLst>
              <a:ext uri="{FF2B5EF4-FFF2-40B4-BE49-F238E27FC236}">
                <a16:creationId xmlns:a16="http://schemas.microsoft.com/office/drawing/2014/main" xmlns="" id="{BFDD9594-C04F-7D15-BB86-0AACEBBEC343}"/>
              </a:ext>
            </a:extLst>
          </p:cNvPr>
          <p:cNvSpPr txBox="1"/>
          <p:nvPr/>
        </p:nvSpPr>
        <p:spPr>
          <a:xfrm>
            <a:off x="417562" y="3705851"/>
            <a:ext cx="6098118" cy="812530"/>
          </a:xfrm>
          <a:prstGeom prst="rect">
            <a:avLst/>
          </a:prstGeom>
          <a:noFill/>
        </p:spPr>
        <p:txBody>
          <a:bodyPr wrap="square" rtlCol="0" anchor="ctr">
            <a:spAutoFit/>
          </a:bodyPr>
          <a:lstStyle/>
          <a:p>
            <a:pPr>
              <a:lnSpc>
                <a:spcPct val="120000"/>
              </a:lnSpc>
            </a:pPr>
            <a:r>
              <a:rPr lang="pt-BR" sz="1300" dirty="0">
                <a:solidFill>
                  <a:srgbClr val="FFFFFF"/>
                </a:solidFill>
                <a:latin typeface="Ebrima" panose="02000000000000000000" pitchFamily="2" charset="0"/>
                <a:ea typeface="Ebrima" panose="02000000000000000000" pitchFamily="2" charset="0"/>
                <a:cs typeface="Ebrima" panose="02000000000000000000" pitchFamily="2" charset="0"/>
              </a:rPr>
              <a:t>Foram realizadas 5.832 entrevistas em todo o Brasil, distribuídas nas cinco regiões do país. A margem de erro máxima para o total da amostra é de 1 ponto percentual, para mais ou para menos, dentro do nível de confiança de 95%.</a:t>
            </a:r>
          </a:p>
        </p:txBody>
      </p:sp>
      <p:sp>
        <p:nvSpPr>
          <p:cNvPr id="28" name="CaixaDeTexto 27">
            <a:extLst>
              <a:ext uri="{FF2B5EF4-FFF2-40B4-BE49-F238E27FC236}">
                <a16:creationId xmlns:a16="http://schemas.microsoft.com/office/drawing/2014/main" xmlns="" id="{817A2283-30BC-1A53-747D-B4F649C1609D}"/>
              </a:ext>
            </a:extLst>
          </p:cNvPr>
          <p:cNvSpPr txBox="1"/>
          <p:nvPr/>
        </p:nvSpPr>
        <p:spPr>
          <a:xfrm>
            <a:off x="406187" y="3396017"/>
            <a:ext cx="1319592" cy="369332"/>
          </a:xfrm>
          <a:prstGeom prst="rect">
            <a:avLst/>
          </a:prstGeom>
          <a:noFill/>
        </p:spPr>
        <p:txBody>
          <a:bodyPr wrap="none" rtlCol="0" anchor="ctr">
            <a:spAutoFit/>
          </a:bodyPr>
          <a:lstStyle/>
          <a:p>
            <a:pPr algn="l"/>
            <a:r>
              <a:rPr lang="pt-BR" sz="1800" b="1" dirty="0">
                <a:solidFill>
                  <a:schemeClr val="bg1"/>
                </a:solidFill>
                <a:latin typeface="Segoe UI" panose="020B0502040204020203" pitchFamily="34" charset="0"/>
                <a:cs typeface="Segoe UI" panose="020B0502040204020203" pitchFamily="34" charset="0"/>
              </a:rPr>
              <a:t>AMOSTRA</a:t>
            </a:r>
          </a:p>
        </p:txBody>
      </p:sp>
      <p:sp>
        <p:nvSpPr>
          <p:cNvPr id="29" name="CaixaDeTexto 28">
            <a:extLst>
              <a:ext uri="{FF2B5EF4-FFF2-40B4-BE49-F238E27FC236}">
                <a16:creationId xmlns:a16="http://schemas.microsoft.com/office/drawing/2014/main" xmlns="" id="{817A2283-30BC-1A53-747D-B4F649C1609D}"/>
              </a:ext>
            </a:extLst>
          </p:cNvPr>
          <p:cNvSpPr txBox="1"/>
          <p:nvPr/>
        </p:nvSpPr>
        <p:spPr>
          <a:xfrm>
            <a:off x="408459" y="4599298"/>
            <a:ext cx="1770036" cy="369332"/>
          </a:xfrm>
          <a:prstGeom prst="rect">
            <a:avLst/>
          </a:prstGeom>
          <a:noFill/>
        </p:spPr>
        <p:txBody>
          <a:bodyPr wrap="none" rtlCol="0" anchor="ctr">
            <a:spAutoFit/>
          </a:bodyPr>
          <a:lstStyle/>
          <a:p>
            <a:pPr algn="l"/>
            <a:r>
              <a:rPr lang="pt-BR" sz="1800" b="1" dirty="0">
                <a:solidFill>
                  <a:schemeClr val="bg1"/>
                </a:solidFill>
                <a:latin typeface="Segoe UI" panose="020B0502040204020203" pitchFamily="34" charset="0"/>
                <a:cs typeface="Segoe UI" panose="020B0502040204020203" pitchFamily="34" charset="0"/>
              </a:rPr>
              <a:t>PONDERAÇÃO</a:t>
            </a:r>
          </a:p>
        </p:txBody>
      </p:sp>
      <p:sp>
        <p:nvSpPr>
          <p:cNvPr id="30" name="Retângulo 29"/>
          <p:cNvSpPr/>
          <p:nvPr/>
        </p:nvSpPr>
        <p:spPr>
          <a:xfrm>
            <a:off x="457231" y="6346241"/>
            <a:ext cx="4477167" cy="400110"/>
          </a:xfrm>
          <a:prstGeom prst="rect">
            <a:avLst/>
          </a:prstGeom>
        </p:spPr>
        <p:txBody>
          <a:bodyPr wrap="square">
            <a:spAutoFit/>
          </a:bodyPr>
          <a:lstStyle/>
          <a:p>
            <a:pPr lvl="0"/>
            <a:r>
              <a:rPr lang="pt-BR" sz="1000" i="1" dirty="0" smtClean="0">
                <a:solidFill>
                  <a:schemeClr val="bg1"/>
                </a:solidFill>
                <a:latin typeface="Segoe UI" panose="020B0502040204020203" pitchFamily="34" charset="0"/>
                <a:ea typeface="Ebrima" panose="02000000000000000000" pitchFamily="2" charset="0"/>
                <a:cs typeface="Segoe UI" panose="020B0502040204020203" pitchFamily="34" charset="0"/>
              </a:rPr>
              <a:t>Nas 4 primeiras edições, o universo estudado era população 16 anos+ de classes ABC com renda individual.</a:t>
            </a:r>
            <a:endParaRPr lang="pt-BR" sz="1000" i="1"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Tree>
    <p:extLst>
      <p:ext uri="{BB962C8B-B14F-4D97-AF65-F5344CB8AC3E}">
        <p14:creationId xmlns:p14="http://schemas.microsoft.com/office/powerpoint/2010/main" val="378977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007284881"/>
              </p:ext>
            </p:extLst>
          </p:nvPr>
        </p:nvGraphicFramePr>
        <p:xfrm>
          <a:off x="449313" y="1333129"/>
          <a:ext cx="11545463" cy="4630555"/>
        </p:xfrm>
        <a:graphic>
          <a:graphicData uri="http://schemas.openxmlformats.org/drawingml/2006/chart">
            <c:chart xmlns:c="http://schemas.openxmlformats.org/drawingml/2006/chart" xmlns:r="http://schemas.openxmlformats.org/officeDocument/2006/relationships" r:id="rId2"/>
          </a:graphicData>
        </a:graphic>
      </p:graphicFrame>
      <p:cxnSp>
        <p:nvCxnSpPr>
          <p:cNvPr id="16" name="Conector angulado 15"/>
          <p:cNvCxnSpPr/>
          <p:nvPr/>
        </p:nvCxnSpPr>
        <p:spPr>
          <a:xfrm rot="5400000" flipH="1" flipV="1">
            <a:off x="3060330" y="3791751"/>
            <a:ext cx="216000" cy="216000"/>
          </a:xfrm>
          <a:prstGeom prst="bentConnector2">
            <a:avLst/>
          </a:prstGeom>
          <a:ln w="12700">
            <a:solidFill>
              <a:srgbClr val="4472C4"/>
            </a:solidFill>
            <a:prstDash val="dash"/>
          </a:ln>
        </p:spPr>
        <p:style>
          <a:lnRef idx="1">
            <a:schemeClr val="accent1"/>
          </a:lnRef>
          <a:fillRef idx="0">
            <a:schemeClr val="accent1"/>
          </a:fillRef>
          <a:effectRef idx="0">
            <a:schemeClr val="accent1"/>
          </a:effectRef>
          <a:fontRef idx="minor">
            <a:schemeClr val="tx1"/>
          </a:fontRef>
        </p:style>
      </p:cxnSp>
      <p:sp>
        <p:nvSpPr>
          <p:cNvPr id="17" name="Retângulo: Cantos Arredondados 9">
            <a:extLst>
              <a:ext uri="{FF2B5EF4-FFF2-40B4-BE49-F238E27FC236}">
                <a16:creationId xmlns:a16="http://schemas.microsoft.com/office/drawing/2014/main" xmlns="" id="{89A19C17-9C26-0224-3BF6-56DFC26B740B}"/>
              </a:ext>
            </a:extLst>
          </p:cNvPr>
          <p:cNvSpPr/>
          <p:nvPr/>
        </p:nvSpPr>
        <p:spPr>
          <a:xfrm>
            <a:off x="3276330" y="3631689"/>
            <a:ext cx="2143364" cy="322275"/>
          </a:xfrm>
          <a:prstGeom prst="roundRect">
            <a:avLst>
              <a:gd name="adj" fmla="val 17545"/>
            </a:avLst>
          </a:prstGeom>
          <a:noFill/>
          <a:ln>
            <a:solidFill>
              <a:srgbClr val="4472C4"/>
            </a:solidFill>
            <a:prstDash val="dash"/>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r"/>
            <a:r>
              <a:rPr kumimoji="0" lang="pt-BR" sz="90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Guardou no banco/está</a:t>
            </a:r>
            <a:r>
              <a:rPr kumimoji="0" lang="pt-BR" sz="900" i="0" u="none" strike="noStrike" kern="1200" cap="none" spc="0" normalizeH="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 guardado</a:t>
            </a:r>
            <a:r>
              <a:rPr kumimoji="0" lang="pt-BR" sz="90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 15%</a:t>
            </a:r>
          </a:p>
          <a:p>
            <a:pPr algn="r"/>
            <a:r>
              <a:rPr lang="pt-BR" sz="900" dirty="0">
                <a:solidFill>
                  <a:schemeClr val="tx1"/>
                </a:solidFill>
                <a:latin typeface="Ebrima" panose="02000000000000000000" pitchFamily="2" charset="0"/>
                <a:ea typeface="Ebrima" panose="02000000000000000000" pitchFamily="2" charset="0"/>
                <a:cs typeface="Ebrima" panose="02000000000000000000" pitchFamily="2" charset="0"/>
              </a:rPr>
              <a:t>Ainda está guardado/não fez nada: 4%</a:t>
            </a:r>
          </a:p>
        </p:txBody>
      </p:sp>
      <p:sp>
        <p:nvSpPr>
          <p:cNvPr id="37" name="Retângulo 3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74" name="Retângulo 73">
            <a:extLst>
              <a:ext uri="{FF2B5EF4-FFF2-40B4-BE49-F238E27FC236}">
                <a16:creationId xmlns:a16="http://schemas.microsoft.com/office/drawing/2014/main" xmlns="" id="{BF572AC3-6873-DDC4-6068-515E747ADD57}"/>
              </a:ext>
            </a:extLst>
          </p:cNvPr>
          <p:cNvSpPr/>
          <p:nvPr/>
        </p:nvSpPr>
        <p:spPr>
          <a:xfrm>
            <a:off x="755848" y="5910294"/>
            <a:ext cx="3268844"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1,2 destino (2025)</a:t>
            </a:r>
          </a:p>
        </p:txBody>
      </p:sp>
      <p:sp>
        <p:nvSpPr>
          <p:cNvPr id="29" name="Retângulo 28"/>
          <p:cNvSpPr/>
          <p:nvPr/>
        </p:nvSpPr>
        <p:spPr>
          <a:xfrm>
            <a:off x="881999" y="6466420"/>
            <a:ext cx="11217638"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conseguiram economizar em 2025 -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(N=1.535)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(N=1.936)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(N=1.803)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(N=2.007)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(N=1.981)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qual destino você deu para esse dinheiro que você economizou em 2025?</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 | Erro: ±2p.p.</a:t>
            </a:r>
          </a:p>
        </p:txBody>
      </p:sp>
      <p:sp>
        <p:nvSpPr>
          <p:cNvPr id="1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DESTINO DO DINHEIRO ECONOMIZADO EM 2025</a:t>
            </a:r>
          </a:p>
        </p:txBody>
      </p:sp>
      <p:sp>
        <p:nvSpPr>
          <p:cNvPr id="18" name="CaixaDeTexto 17">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aplicação em produtos financeiros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foi o principal destino para o dinheiro economizado (38%), com variações sem significância em relação ao último ano. Há um recuo dos que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guardaram o dinheiro ou deixam o dinheiro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parado no banco, rompendo a tendência de crescimento das últimas três edições.</a:t>
            </a:r>
            <a:endParaRPr lang="pt-BR" sz="13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846682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96591843"/>
              </p:ext>
            </p:extLst>
          </p:nvPr>
        </p:nvGraphicFramePr>
        <p:xfrm>
          <a:off x="449313" y="1333129"/>
          <a:ext cx="11545463" cy="4630555"/>
        </p:xfrm>
        <a:graphic>
          <a:graphicData uri="http://schemas.openxmlformats.org/drawingml/2006/chart">
            <c:chart xmlns:c="http://schemas.openxmlformats.org/drawingml/2006/chart" xmlns:r="http://schemas.openxmlformats.org/officeDocument/2006/relationships" r:id="rId2"/>
          </a:graphicData>
        </a:graphic>
      </p:graphicFrame>
      <p:cxnSp>
        <p:nvCxnSpPr>
          <p:cNvPr id="16" name="Conector angulado 15"/>
          <p:cNvCxnSpPr/>
          <p:nvPr/>
        </p:nvCxnSpPr>
        <p:spPr>
          <a:xfrm rot="5400000" flipH="1" flipV="1">
            <a:off x="2317380" y="3782226"/>
            <a:ext cx="216000" cy="216000"/>
          </a:xfrm>
          <a:prstGeom prst="bentConnector2">
            <a:avLst/>
          </a:prstGeom>
          <a:ln w="12700">
            <a:solidFill>
              <a:srgbClr val="4472C4"/>
            </a:solidFill>
            <a:prstDash val="dash"/>
          </a:ln>
        </p:spPr>
        <p:style>
          <a:lnRef idx="1">
            <a:schemeClr val="accent1"/>
          </a:lnRef>
          <a:fillRef idx="0">
            <a:schemeClr val="accent1"/>
          </a:fillRef>
          <a:effectRef idx="0">
            <a:schemeClr val="accent1"/>
          </a:effectRef>
          <a:fontRef idx="minor">
            <a:schemeClr val="tx1"/>
          </a:fontRef>
        </p:style>
      </p:cxnSp>
      <p:sp>
        <p:nvSpPr>
          <p:cNvPr id="17" name="Retângulo: Cantos Arredondados 9">
            <a:extLst>
              <a:ext uri="{FF2B5EF4-FFF2-40B4-BE49-F238E27FC236}">
                <a16:creationId xmlns:a16="http://schemas.microsoft.com/office/drawing/2014/main" xmlns="" id="{89A19C17-9C26-0224-3BF6-56DFC26B740B}"/>
              </a:ext>
            </a:extLst>
          </p:cNvPr>
          <p:cNvSpPr/>
          <p:nvPr/>
        </p:nvSpPr>
        <p:spPr>
          <a:xfrm>
            <a:off x="2533380" y="3622164"/>
            <a:ext cx="2143364" cy="322275"/>
          </a:xfrm>
          <a:prstGeom prst="roundRect">
            <a:avLst>
              <a:gd name="adj" fmla="val 17545"/>
            </a:avLst>
          </a:prstGeom>
          <a:noFill/>
          <a:ln>
            <a:solidFill>
              <a:srgbClr val="4472C4"/>
            </a:solidFill>
            <a:prstDash val="dash"/>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r"/>
            <a:r>
              <a:rPr kumimoji="0" lang="pt-BR" sz="90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Guardou no banco/está</a:t>
            </a:r>
            <a:r>
              <a:rPr kumimoji="0" lang="pt-BR" sz="900" i="0" u="none" strike="noStrike" kern="1200" cap="none" spc="0" normalizeH="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 guardado</a:t>
            </a:r>
            <a:r>
              <a:rPr kumimoji="0" lang="pt-BR" sz="900"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 15%</a:t>
            </a:r>
          </a:p>
          <a:p>
            <a:pPr algn="r"/>
            <a:r>
              <a:rPr lang="pt-BR" sz="900" dirty="0">
                <a:solidFill>
                  <a:schemeClr val="tx1"/>
                </a:solidFill>
                <a:latin typeface="Ebrima" panose="02000000000000000000" pitchFamily="2" charset="0"/>
                <a:ea typeface="Ebrima" panose="02000000000000000000" pitchFamily="2" charset="0"/>
                <a:cs typeface="Ebrima" panose="02000000000000000000" pitchFamily="2" charset="0"/>
              </a:rPr>
              <a:t>Ainda está guardado/não fez nada: 4%</a:t>
            </a:r>
          </a:p>
        </p:txBody>
      </p:sp>
      <p:sp>
        <p:nvSpPr>
          <p:cNvPr id="37" name="Retângulo 3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74" name="Retângulo 73">
            <a:extLst>
              <a:ext uri="{FF2B5EF4-FFF2-40B4-BE49-F238E27FC236}">
                <a16:creationId xmlns:a16="http://schemas.microsoft.com/office/drawing/2014/main" xmlns="" id="{BF572AC3-6873-DDC4-6068-515E747ADD57}"/>
              </a:ext>
            </a:extLst>
          </p:cNvPr>
          <p:cNvSpPr/>
          <p:nvPr/>
        </p:nvSpPr>
        <p:spPr>
          <a:xfrm>
            <a:off x="755848" y="5910294"/>
            <a:ext cx="3268844"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1,2 destino (2025)</a:t>
            </a:r>
          </a:p>
        </p:txBody>
      </p:sp>
      <p:sp>
        <p:nvSpPr>
          <p:cNvPr id="29" name="Retângulo 28"/>
          <p:cNvSpPr/>
          <p:nvPr/>
        </p:nvSpPr>
        <p:spPr>
          <a:xfrm>
            <a:off x="881999" y="6466420"/>
            <a:ext cx="11217638"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conseguiram economizar em 2025 -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(N=1.981)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(N=832)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(N=891)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(N=258)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qual destino você deu para esse dinheiro que você economizou em 2025?</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 | Erro: ±2p.p.</a:t>
            </a:r>
          </a:p>
        </p:txBody>
      </p:sp>
      <p:sp>
        <p:nvSpPr>
          <p:cNvPr id="1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DESTINO DO DINHEIRO ECONOMIZADO EM 2025</a:t>
            </a: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998591" y="316105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5226017" y="425603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4285933" y="441413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7084387" y="415843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3DC347D2-1A0A-E134-2EEF-0F8648C3680A}"/>
              </a:ext>
            </a:extLst>
          </p:cNvPr>
          <p:cNvSpPr txBox="1"/>
          <p:nvPr/>
        </p:nvSpPr>
        <p:spPr>
          <a:xfrm>
            <a:off x="407621" y="1313860"/>
            <a:ext cx="11622454" cy="1052596"/>
          </a:xfrm>
          <a:prstGeom prst="rect">
            <a:avLst/>
          </a:prstGeom>
          <a:noFill/>
        </p:spPr>
        <p:txBody>
          <a:bodyPr wrap="square" rtlCol="0">
            <a:spAutoFit/>
          </a:bodyPr>
          <a:lstStyle/>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aplicação em produtos financeiros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foi o principal destino para o dinheiro economizado (38%), com variações sem significância em relação ao último ano. Esse índice chega a 46% entre pessoas das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classes AB</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 mas apenas a 21% na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classe DE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 Também os que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guardaram o dinheiro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ultrapassam os 20% pela primeira vez, chegando a 22% na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classe DE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 Destaque ainda para 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reforma e construção de casa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que se mantêm em 11% na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classe DE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 número significativamente superior ao das outras classes.</a:t>
            </a:r>
            <a:endParaRPr lang="pt-BR" sz="13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2394565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tângulo: Cantos Arredondados 6">
            <a:extLst>
              <a:ext uri="{FF2B5EF4-FFF2-40B4-BE49-F238E27FC236}">
                <a16:creationId xmlns:a16="http://schemas.microsoft.com/office/drawing/2014/main" xmlns="" id="{57C6F31D-2E58-CA75-E679-182B9B56EC33}"/>
              </a:ext>
            </a:extLst>
          </p:cNvPr>
          <p:cNvSpPr/>
          <p:nvPr/>
        </p:nvSpPr>
        <p:spPr>
          <a:xfrm>
            <a:off x="449313" y="1029700"/>
            <a:ext cx="5341886" cy="51805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CaixaDeTexto 22">
            <a:extLst>
              <a:ext uri="{FF2B5EF4-FFF2-40B4-BE49-F238E27FC236}">
                <a16:creationId xmlns:a16="http://schemas.microsoft.com/office/drawing/2014/main" xmlns="" id="{D0E8990E-9908-28C5-913D-F03C24D2A607}"/>
              </a:ext>
            </a:extLst>
          </p:cNvPr>
          <p:cNvSpPr txBox="1"/>
          <p:nvPr/>
        </p:nvSpPr>
        <p:spPr>
          <a:xfrm>
            <a:off x="723900" y="10551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CONHECIMENTO (ESPONTÂNEO)</a:t>
            </a:r>
            <a:endParaRPr lang="pt-BR" dirty="0"/>
          </a:p>
        </p:txBody>
      </p:sp>
      <p:sp>
        <p:nvSpPr>
          <p:cNvPr id="26" name="CaixaDeTexto 25">
            <a:extLst>
              <a:ext uri="{FF2B5EF4-FFF2-40B4-BE49-F238E27FC236}">
                <a16:creationId xmlns:a16="http://schemas.microsoft.com/office/drawing/2014/main" xmlns="" id="{7DA6ADCC-502F-36F7-D874-9BF5959A7F8E}"/>
              </a:ext>
            </a:extLst>
          </p:cNvPr>
          <p:cNvSpPr txBox="1"/>
          <p:nvPr/>
        </p:nvSpPr>
        <p:spPr>
          <a:xfrm>
            <a:off x="6581775" y="10551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POSSE (ESPONTÂNEA)</a:t>
            </a:r>
            <a:endParaRPr lang="pt-BR" dirty="0"/>
          </a:p>
        </p:txBody>
      </p:sp>
      <p:graphicFrame>
        <p:nvGraphicFramePr>
          <p:cNvPr id="28" name="Gráfico 2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2293443863"/>
              </p:ext>
            </p:extLst>
          </p:nvPr>
        </p:nvGraphicFramePr>
        <p:xfrm>
          <a:off x="379397" y="2153789"/>
          <a:ext cx="5491998" cy="4056510"/>
        </p:xfrm>
        <a:graphic>
          <a:graphicData uri="http://schemas.openxmlformats.org/drawingml/2006/chart">
            <c:chart xmlns:c="http://schemas.openxmlformats.org/drawingml/2006/chart" xmlns:r="http://schemas.openxmlformats.org/officeDocument/2006/relationships" r:id="rId2"/>
          </a:graphicData>
        </a:graphic>
      </p:graphicFrame>
      <p:sp>
        <p:nvSpPr>
          <p:cNvPr id="32" name="Retângulo: Cantos Arredondados 6">
            <a:extLst>
              <a:ext uri="{FF2B5EF4-FFF2-40B4-BE49-F238E27FC236}">
                <a16:creationId xmlns:a16="http://schemas.microsoft.com/office/drawing/2014/main" xmlns="" id="{57C6F31D-2E58-CA75-E679-182B9B56EC33}"/>
              </a:ext>
            </a:extLst>
          </p:cNvPr>
          <p:cNvSpPr/>
          <p:nvPr/>
        </p:nvSpPr>
        <p:spPr>
          <a:xfrm>
            <a:off x="6453307" y="1029701"/>
            <a:ext cx="5341886" cy="518059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Retângulo 41"/>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85" name="Retângulo 84">
            <a:extLst>
              <a:ext uri="{FF2B5EF4-FFF2-40B4-BE49-F238E27FC236}">
                <a16:creationId xmlns:a16="http://schemas.microsoft.com/office/drawing/2014/main" xmlns="" id="{90262B72-D942-5C99-F9EE-9CE0420D715D}"/>
              </a:ext>
            </a:extLst>
          </p:cNvPr>
          <p:cNvSpPr/>
          <p:nvPr/>
        </p:nvSpPr>
        <p:spPr>
          <a:xfrm>
            <a:off x="2085077" y="3953154"/>
            <a:ext cx="1343025"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Bancos digitais: 43%</a:t>
            </a:r>
          </a:p>
          <a:p>
            <a:pPr algn="r"/>
            <a:r>
              <a:rPr lang="pt-BR" sz="900" dirty="0">
                <a:latin typeface="Ebrima" panose="02000000000000000000" pitchFamily="2" charset="0"/>
                <a:ea typeface="Ebrima" panose="02000000000000000000" pitchFamily="2" charset="0"/>
                <a:cs typeface="Ebrima" panose="02000000000000000000" pitchFamily="2" charset="0"/>
              </a:rPr>
              <a:t>Carteiras digitais: 16%</a:t>
            </a:r>
          </a:p>
        </p:txBody>
      </p:sp>
      <p:graphicFrame>
        <p:nvGraphicFramePr>
          <p:cNvPr id="106" name="Gráfico 105">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482459718"/>
              </p:ext>
            </p:extLst>
          </p:nvPr>
        </p:nvGraphicFramePr>
        <p:xfrm>
          <a:off x="6377927" y="2153789"/>
          <a:ext cx="5491998" cy="4056510"/>
        </p:xfrm>
        <a:graphic>
          <a:graphicData uri="http://schemas.openxmlformats.org/drawingml/2006/chart">
            <c:chart xmlns:c="http://schemas.openxmlformats.org/drawingml/2006/chart" xmlns:r="http://schemas.openxmlformats.org/officeDocument/2006/relationships" r:id="rId3"/>
          </a:graphicData>
        </a:graphic>
      </p:graphicFrame>
      <p:sp>
        <p:nvSpPr>
          <p:cNvPr id="107" name="Retângulo 106">
            <a:extLst>
              <a:ext uri="{FF2B5EF4-FFF2-40B4-BE49-F238E27FC236}">
                <a16:creationId xmlns:a16="http://schemas.microsoft.com/office/drawing/2014/main" xmlns="" id="{90262B72-D942-5C99-F9EE-9CE0420D715D}"/>
              </a:ext>
            </a:extLst>
          </p:cNvPr>
          <p:cNvSpPr/>
          <p:nvPr/>
        </p:nvSpPr>
        <p:spPr>
          <a:xfrm>
            <a:off x="8083607" y="3953154"/>
            <a:ext cx="1343025"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Bancos digitais: 35%</a:t>
            </a:r>
          </a:p>
          <a:p>
            <a:pPr algn="r"/>
            <a:r>
              <a:rPr lang="pt-BR" sz="900" dirty="0">
                <a:latin typeface="Ebrima" panose="02000000000000000000" pitchFamily="2" charset="0"/>
                <a:ea typeface="Ebrima" panose="02000000000000000000" pitchFamily="2" charset="0"/>
                <a:cs typeface="Ebrima" panose="02000000000000000000" pitchFamily="2" charset="0"/>
              </a:rPr>
              <a:t>Carteiras digitais: 12%</a:t>
            </a:r>
          </a:p>
        </p:txBody>
      </p:sp>
      <p:sp>
        <p:nvSpPr>
          <p:cNvPr id="24" name="Retângulo 23"/>
          <p:cNvSpPr/>
          <p:nvPr/>
        </p:nvSpPr>
        <p:spPr>
          <a:xfrm>
            <a:off x="881999" y="6358664"/>
            <a:ext cx="11021452"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P51.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bancos, corretoras ou locais ou outras instituições onde as pessoas podem guardar dinheiro você conhece?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 P51a.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quais bancos, corretoras, e outras instituições você tem conta corrente, poupança ou conta digital?</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6" name="Retângulo 15"/>
          <p:cNvSpPr/>
          <p:nvPr/>
        </p:nvSpPr>
        <p:spPr>
          <a:xfrm>
            <a:off x="809469" y="1288284"/>
            <a:ext cx="4804928" cy="904863"/>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percentual dos que conhecem alguma instituição financeira chega quase à totalidade dos entrevistados, sendo que os bancos tradicionais chegam a 9 em cada 10 entrevistas E os bancos digitais não alcançam a metade (46%).</a:t>
            </a:r>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3% | Erro: ±1p.p.</a:t>
            </a:r>
          </a:p>
        </p:txBody>
      </p:sp>
      <p:sp>
        <p:nvSpPr>
          <p:cNvPr id="1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9" name="Arredondar Retângulo em um Canto Diagonal 18"/>
          <p:cNvSpPr/>
          <p:nvPr/>
        </p:nvSpPr>
        <p:spPr>
          <a:xfrm>
            <a:off x="376518" y="334063"/>
            <a:ext cx="226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INSTITUIÇÕES FINANCEIRAS</a:t>
            </a:r>
          </a:p>
        </p:txBody>
      </p:sp>
      <p:sp>
        <p:nvSpPr>
          <p:cNvPr id="20" name="Retângulo 19"/>
          <p:cNvSpPr/>
          <p:nvPr/>
        </p:nvSpPr>
        <p:spPr>
          <a:xfrm>
            <a:off x="6636761" y="1288283"/>
            <a:ext cx="4804928" cy="904863"/>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Já a posse de contas chega a 87%, sendo 74% em bancos tradicionais (com agências bancárias) e 39% em bancos digitais (sem agências). 13% afirmaram não possuir ou se recusaram a responder se possuem contas em quaisquer instituições financeiras</a:t>
            </a:r>
          </a:p>
        </p:txBody>
      </p:sp>
      <p:sp>
        <p:nvSpPr>
          <p:cNvPr id="22" name="Arredondar Retângulo em um Canto Diagonal 21"/>
          <p:cNvSpPr/>
          <p:nvPr/>
        </p:nvSpPr>
        <p:spPr>
          <a:xfrm>
            <a:off x="271032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Tree>
    <p:extLst>
      <p:ext uri="{BB962C8B-B14F-4D97-AF65-F5344CB8AC3E}">
        <p14:creationId xmlns:p14="http://schemas.microsoft.com/office/powerpoint/2010/main" val="2889828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 name="Retângulo: Cantos Arredondados 6">
            <a:extLst>
              <a:ext uri="{FF2B5EF4-FFF2-40B4-BE49-F238E27FC236}">
                <a16:creationId xmlns:a16="http://schemas.microsoft.com/office/drawing/2014/main" xmlns="" id="{57C6F31D-2E58-CA75-E679-182B9B56EC33}"/>
              </a:ext>
            </a:extLst>
          </p:cNvPr>
          <p:cNvSpPr/>
          <p:nvPr/>
        </p:nvSpPr>
        <p:spPr>
          <a:xfrm>
            <a:off x="449313" y="1029700"/>
            <a:ext cx="5341886" cy="5180599"/>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3" name="CaixaDeTexto 22">
            <a:extLst>
              <a:ext uri="{FF2B5EF4-FFF2-40B4-BE49-F238E27FC236}">
                <a16:creationId xmlns:a16="http://schemas.microsoft.com/office/drawing/2014/main" xmlns="" id="{D0E8990E-9908-28C5-913D-F03C24D2A607}"/>
              </a:ext>
            </a:extLst>
          </p:cNvPr>
          <p:cNvSpPr txBox="1"/>
          <p:nvPr/>
        </p:nvSpPr>
        <p:spPr>
          <a:xfrm>
            <a:off x="723900" y="10551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CONHECIMENTO (ESPONTÂNEO)</a:t>
            </a:r>
            <a:endParaRPr lang="pt-BR" dirty="0"/>
          </a:p>
        </p:txBody>
      </p:sp>
      <p:sp>
        <p:nvSpPr>
          <p:cNvPr id="26" name="CaixaDeTexto 25">
            <a:extLst>
              <a:ext uri="{FF2B5EF4-FFF2-40B4-BE49-F238E27FC236}">
                <a16:creationId xmlns:a16="http://schemas.microsoft.com/office/drawing/2014/main" xmlns="" id="{7DA6ADCC-502F-36F7-D874-9BF5959A7F8E}"/>
              </a:ext>
            </a:extLst>
          </p:cNvPr>
          <p:cNvSpPr txBox="1"/>
          <p:nvPr/>
        </p:nvSpPr>
        <p:spPr>
          <a:xfrm>
            <a:off x="6581775" y="1055142"/>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POSSE (ESPONTÂNEA)</a:t>
            </a:r>
            <a:endParaRPr lang="pt-BR" sz="1200" dirty="0"/>
          </a:p>
        </p:txBody>
      </p:sp>
      <p:graphicFrame>
        <p:nvGraphicFramePr>
          <p:cNvPr id="28" name="Gráfico 2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417560647"/>
              </p:ext>
            </p:extLst>
          </p:nvPr>
        </p:nvGraphicFramePr>
        <p:xfrm>
          <a:off x="179372" y="2134739"/>
          <a:ext cx="5491998" cy="4056510"/>
        </p:xfrm>
        <a:graphic>
          <a:graphicData uri="http://schemas.openxmlformats.org/drawingml/2006/chart">
            <c:chart xmlns:c="http://schemas.openxmlformats.org/drawingml/2006/chart" xmlns:r="http://schemas.openxmlformats.org/officeDocument/2006/relationships" r:id="rId2"/>
          </a:graphicData>
        </a:graphic>
      </p:graphicFrame>
      <p:sp>
        <p:nvSpPr>
          <p:cNvPr id="32" name="Retângulo: Cantos Arredondados 6">
            <a:extLst>
              <a:ext uri="{FF2B5EF4-FFF2-40B4-BE49-F238E27FC236}">
                <a16:creationId xmlns:a16="http://schemas.microsoft.com/office/drawing/2014/main" xmlns="" id="{57C6F31D-2E58-CA75-E679-182B9B56EC33}"/>
              </a:ext>
            </a:extLst>
          </p:cNvPr>
          <p:cNvSpPr/>
          <p:nvPr/>
        </p:nvSpPr>
        <p:spPr>
          <a:xfrm>
            <a:off x="6453307" y="1029701"/>
            <a:ext cx="5341886" cy="5180598"/>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2" name="Retângulo 41"/>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graphicFrame>
        <p:nvGraphicFramePr>
          <p:cNvPr id="106" name="Gráfico 105">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546228169"/>
              </p:ext>
            </p:extLst>
          </p:nvPr>
        </p:nvGraphicFramePr>
        <p:xfrm>
          <a:off x="6225527" y="2106164"/>
          <a:ext cx="5491998" cy="4056510"/>
        </p:xfrm>
        <a:graphic>
          <a:graphicData uri="http://schemas.openxmlformats.org/drawingml/2006/chart">
            <c:chart xmlns:c="http://schemas.openxmlformats.org/drawingml/2006/chart" xmlns:r="http://schemas.openxmlformats.org/officeDocument/2006/relationships" r:id="rId3"/>
          </a:graphicData>
        </a:graphic>
      </p:graphicFrame>
      <p:sp>
        <p:nvSpPr>
          <p:cNvPr id="24" name="Retângulo 23"/>
          <p:cNvSpPr/>
          <p:nvPr/>
        </p:nvSpPr>
        <p:spPr>
          <a:xfrm>
            <a:off x="881999" y="6358664"/>
            <a:ext cx="11021452"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P51.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bancos, corretoras ou locais ou outras instituições onde as pessoas podem guardar dinheiro você conhece?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 | P51a. (MOSTRAR CARTÃO 51A)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quais tipos de instituições (bancos, corretoras, e outras instituições), você tem conta corrente, poupança ou conta digital?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MÚLTIPLA)</a:t>
            </a:r>
          </a:p>
        </p:txBody>
      </p:sp>
      <p:sp>
        <p:nvSpPr>
          <p:cNvPr id="16" name="Retângulo 15"/>
          <p:cNvSpPr/>
          <p:nvPr/>
        </p:nvSpPr>
        <p:spPr>
          <a:xfrm>
            <a:off x="809469" y="1288284"/>
            <a:ext cx="4804928" cy="276614"/>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nível de conhecimento é menor nas classes CDE.</a:t>
            </a:r>
          </a:p>
        </p:txBody>
      </p:sp>
      <p:sp>
        <p:nvSpPr>
          <p:cNvPr id="17" name="Retângulo 16"/>
          <p:cNvSpPr/>
          <p:nvPr/>
        </p:nvSpPr>
        <p:spPr>
          <a:xfrm>
            <a:off x="6636761" y="1288283"/>
            <a:ext cx="4804928" cy="295466"/>
          </a:xfrm>
          <a:prstGeom prst="rect">
            <a:avLst/>
          </a:prstGeom>
        </p:spPr>
        <p:txBody>
          <a:bodyPr wrap="square">
            <a:spAutoFit/>
          </a:bodyPr>
          <a:lstStyle/>
          <a:p>
            <a:pPr>
              <a:lnSpc>
                <a:spcPct val="120000"/>
              </a:lnSpc>
            </a:pPr>
            <a:r>
              <a:rPr lang="pt-BR" sz="11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Por sua vez, a posse é mais elevada em pessoas das classes AB.</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3% | Erro: ±1p.p.</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226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INSTITUIÇÕES FINANCEIRAS</a:t>
            </a:r>
          </a:p>
        </p:txBody>
      </p:sp>
      <p:sp>
        <p:nvSpPr>
          <p:cNvPr id="22" name="Arredondar Retângulo em um Canto Diagonal 21"/>
          <p:cNvSpPr/>
          <p:nvPr/>
        </p:nvSpPr>
        <p:spPr>
          <a:xfrm>
            <a:off x="271032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5483449" y="240818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5279472" y="3320733"/>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4E231627-9C46-671E-5ACB-77967A5BFC03}"/>
              </a:ext>
            </a:extLst>
          </p:cNvPr>
          <p:cNvSpPr txBox="1"/>
          <p:nvPr/>
        </p:nvSpPr>
        <p:spPr>
          <a:xfrm>
            <a:off x="3579596" y="4620072"/>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3416253" y="5247559"/>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FC8CA9B4-5975-33A9-A3A7-6C6600C51768}"/>
              </a:ext>
            </a:extLst>
          </p:cNvPr>
          <p:cNvSpPr txBox="1"/>
          <p:nvPr/>
        </p:nvSpPr>
        <p:spPr>
          <a:xfrm>
            <a:off x="3575647" y="584391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1194424" y="300842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FC8CA9B4-5975-33A9-A3A7-6C6600C51768}"/>
              </a:ext>
            </a:extLst>
          </p:cNvPr>
          <p:cNvSpPr txBox="1"/>
          <p:nvPr/>
        </p:nvSpPr>
        <p:spPr>
          <a:xfrm>
            <a:off x="10582311" y="363828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9620279" y="428577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8" name="CaixaDeTexto 37">
            <a:extLst>
              <a:ext uri="{FF2B5EF4-FFF2-40B4-BE49-F238E27FC236}">
                <a16:creationId xmlns:a16="http://schemas.microsoft.com/office/drawing/2014/main" xmlns="" id="{FC8CA9B4-5975-33A9-A3A7-6C6600C51768}"/>
              </a:ext>
            </a:extLst>
          </p:cNvPr>
          <p:cNvSpPr txBox="1"/>
          <p:nvPr/>
        </p:nvSpPr>
        <p:spPr>
          <a:xfrm>
            <a:off x="9592983" y="490013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10107449" y="580169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Retângulo 28">
            <a:extLst>
              <a:ext uri="{FF2B5EF4-FFF2-40B4-BE49-F238E27FC236}">
                <a16:creationId xmlns:a16="http://schemas.microsoft.com/office/drawing/2014/main" xmlns="" id="{90262B72-D942-5C99-F9EE-9CE0420D715D}"/>
              </a:ext>
            </a:extLst>
          </p:cNvPr>
          <p:cNvSpPr/>
          <p:nvPr/>
        </p:nvSpPr>
        <p:spPr>
          <a:xfrm>
            <a:off x="1885052" y="3934104"/>
            <a:ext cx="1343025"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Bancos digitais: 43%</a:t>
            </a:r>
          </a:p>
          <a:p>
            <a:pPr algn="r"/>
            <a:r>
              <a:rPr lang="pt-BR" sz="900" dirty="0">
                <a:latin typeface="Ebrima" panose="02000000000000000000" pitchFamily="2" charset="0"/>
                <a:ea typeface="Ebrima" panose="02000000000000000000" pitchFamily="2" charset="0"/>
                <a:cs typeface="Ebrima" panose="02000000000000000000" pitchFamily="2" charset="0"/>
              </a:rPr>
              <a:t>Carteiras digitais: 16%</a:t>
            </a:r>
          </a:p>
        </p:txBody>
      </p:sp>
      <p:sp>
        <p:nvSpPr>
          <p:cNvPr id="35" name="Retângulo 34">
            <a:extLst>
              <a:ext uri="{FF2B5EF4-FFF2-40B4-BE49-F238E27FC236}">
                <a16:creationId xmlns:a16="http://schemas.microsoft.com/office/drawing/2014/main" xmlns="" id="{90262B72-D942-5C99-F9EE-9CE0420D715D}"/>
              </a:ext>
            </a:extLst>
          </p:cNvPr>
          <p:cNvSpPr/>
          <p:nvPr/>
        </p:nvSpPr>
        <p:spPr>
          <a:xfrm>
            <a:off x="7931207" y="3905529"/>
            <a:ext cx="1343025" cy="369332"/>
          </a:xfrm>
          <a:prstGeom prst="rect">
            <a:avLst/>
          </a:prstGeom>
        </p:spPr>
        <p:txBody>
          <a:bodyPr wrap="square">
            <a:spAutoFit/>
          </a:bodyPr>
          <a:lstStyle/>
          <a:p>
            <a:pPr algn="r"/>
            <a:r>
              <a:rPr lang="pt-BR" sz="900" dirty="0">
                <a:latin typeface="Ebrima" panose="02000000000000000000" pitchFamily="2" charset="0"/>
                <a:ea typeface="Ebrima" panose="02000000000000000000" pitchFamily="2" charset="0"/>
                <a:cs typeface="Ebrima" panose="02000000000000000000" pitchFamily="2" charset="0"/>
              </a:rPr>
              <a:t>Bancos digitais: 35%</a:t>
            </a:r>
          </a:p>
          <a:p>
            <a:pPr algn="r"/>
            <a:r>
              <a:rPr lang="pt-BR" sz="900" dirty="0">
                <a:latin typeface="Ebrima" panose="02000000000000000000" pitchFamily="2" charset="0"/>
                <a:ea typeface="Ebrima" panose="02000000000000000000" pitchFamily="2" charset="0"/>
                <a:cs typeface="Ebrima" panose="02000000000000000000" pitchFamily="2" charset="0"/>
              </a:rPr>
              <a:t>Carteiras digitais: 12%</a:t>
            </a:r>
          </a:p>
        </p:txBody>
      </p:sp>
    </p:spTree>
    <p:extLst>
      <p:ext uri="{BB962C8B-B14F-4D97-AF65-F5344CB8AC3E}">
        <p14:creationId xmlns:p14="http://schemas.microsoft.com/office/powerpoint/2010/main" val="246267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Gráfico 6">
            <a:extLst>
              <a:ext uri="{FF2B5EF4-FFF2-40B4-BE49-F238E27FC236}">
                <a16:creationId xmlns:a16="http://schemas.microsoft.com/office/drawing/2014/main" xmlns="" id="{2564F01F-C7BA-B58C-892A-807A7062F8AD}"/>
              </a:ext>
            </a:extLst>
          </p:cNvPr>
          <p:cNvGraphicFramePr/>
          <p:nvPr>
            <p:extLst>
              <p:ext uri="{D42A27DB-BD31-4B8C-83A1-F6EECF244321}">
                <p14:modId xmlns:p14="http://schemas.microsoft.com/office/powerpoint/2010/main" val="3863709527"/>
              </p:ext>
            </p:extLst>
          </p:nvPr>
        </p:nvGraphicFramePr>
        <p:xfrm>
          <a:off x="409573" y="2753629"/>
          <a:ext cx="9934577" cy="319644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ela 7">
            <a:extLst>
              <a:ext uri="{FF2B5EF4-FFF2-40B4-BE49-F238E27FC236}">
                <a16:creationId xmlns:a16="http://schemas.microsoft.com/office/drawing/2014/main" xmlns="" id="{17A2764D-D7B1-DAD9-1367-60001995698B}"/>
              </a:ext>
            </a:extLst>
          </p:cNvPr>
          <p:cNvGraphicFramePr>
            <a:graphicFrameLocks noGrp="1"/>
          </p:cNvGraphicFramePr>
          <p:nvPr>
            <p:extLst>
              <p:ext uri="{D42A27DB-BD31-4B8C-83A1-F6EECF244321}">
                <p14:modId xmlns:p14="http://schemas.microsoft.com/office/powerpoint/2010/main" val="3396141957"/>
              </p:ext>
            </p:extLst>
          </p:nvPr>
        </p:nvGraphicFramePr>
        <p:xfrm>
          <a:off x="3276598" y="2180634"/>
          <a:ext cx="8646845" cy="643593"/>
        </p:xfrm>
        <a:graphic>
          <a:graphicData uri="http://schemas.openxmlformats.org/drawingml/2006/table">
            <a:tbl>
              <a:tblPr>
                <a:tableStyleId>{5C22544A-7EE6-4342-B048-85BDC9FD1C3A}</a:tableStyleId>
              </a:tblPr>
              <a:tblGrid>
                <a:gridCol w="1729369">
                  <a:extLst>
                    <a:ext uri="{9D8B030D-6E8A-4147-A177-3AD203B41FA5}">
                      <a16:colId xmlns:a16="http://schemas.microsoft.com/office/drawing/2014/main" xmlns="" val="1873129354"/>
                    </a:ext>
                  </a:extLst>
                </a:gridCol>
                <a:gridCol w="1729369">
                  <a:extLst>
                    <a:ext uri="{9D8B030D-6E8A-4147-A177-3AD203B41FA5}">
                      <a16:colId xmlns:a16="http://schemas.microsoft.com/office/drawing/2014/main" xmlns="" val="3534171233"/>
                    </a:ext>
                  </a:extLst>
                </a:gridCol>
                <a:gridCol w="1729369">
                  <a:extLst>
                    <a:ext uri="{9D8B030D-6E8A-4147-A177-3AD203B41FA5}">
                      <a16:colId xmlns:a16="http://schemas.microsoft.com/office/drawing/2014/main" xmlns="" val="405022379"/>
                    </a:ext>
                  </a:extLst>
                </a:gridCol>
                <a:gridCol w="1729369">
                  <a:extLst>
                    <a:ext uri="{9D8B030D-6E8A-4147-A177-3AD203B41FA5}">
                      <a16:colId xmlns:a16="http://schemas.microsoft.com/office/drawing/2014/main" xmlns="" val="1051832386"/>
                    </a:ext>
                  </a:extLst>
                </a:gridCol>
                <a:gridCol w="1729369">
                  <a:extLst>
                    <a:ext uri="{9D8B030D-6E8A-4147-A177-3AD203B41FA5}">
                      <a16:colId xmlns:a16="http://schemas.microsoft.com/office/drawing/2014/main" xmlns="" val="709756497"/>
                    </a:ext>
                  </a:extLst>
                </a:gridCol>
              </a:tblGrid>
              <a:tr h="643593">
                <a:tc>
                  <a:txBody>
                    <a:bodyPr/>
                    <a:lstStyle/>
                    <a:p>
                      <a:pPr algn="ctr" fontAlgn="ctr"/>
                      <a:r>
                        <a:rPr lang="pt-BR" sz="1100" b="1"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rPr>
                        <a:t>CONHECIMENTO ESPONTÂNEO</a:t>
                      </a: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lang="pt-BR" sz="1100" b="1"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rPr>
                        <a:t>CONHECIMENTO GERAL</a:t>
                      </a:r>
                    </a:p>
                    <a:p>
                      <a:pPr algn="ctr" fontAlgn="ctr"/>
                      <a:r>
                        <a:rPr lang="pt-BR" sz="1050" b="0"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rPr>
                        <a:t>(Espontâneo + Estimulado)</a:t>
                      </a:r>
                      <a:endParaRPr lang="pt-BR" sz="1100" b="0"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kumimoji="0" lang="pt-BR" sz="1100" b="1" i="0" u="none" strike="noStrike" kern="1200" cap="none" spc="0" normalizeH="0" baseline="0" noProof="0" dirty="0">
                          <a:ln>
                            <a:noFill/>
                          </a:ln>
                          <a:solidFill>
                            <a:srgbClr val="1C2F36"/>
                          </a:solidFill>
                          <a:effectLst/>
                          <a:uLnTx/>
                          <a:uFillTx/>
                          <a:latin typeface="Ebrima" panose="02000000000000000000" pitchFamily="2" charset="0"/>
                          <a:ea typeface="Ebrima" panose="02000000000000000000" pitchFamily="2" charset="0"/>
                          <a:cs typeface="Ebrima" panose="02000000000000000000" pitchFamily="2" charset="0"/>
                        </a:rPr>
                        <a:t>UTILIZAÇÃO</a:t>
                      </a:r>
                      <a:endParaRPr lang="pt-BR" sz="1100" b="1"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kumimoji="0" lang="pt-BR" sz="1100" b="1" i="0" u="none" strike="noStrike" kern="1200" cap="none" spc="0" normalizeH="0" baseline="0" noProof="0" dirty="0">
                          <a:ln>
                            <a:noFill/>
                          </a:ln>
                          <a:solidFill>
                            <a:srgbClr val="1C2F36"/>
                          </a:solidFill>
                          <a:effectLst/>
                          <a:uLnTx/>
                          <a:uFillTx/>
                          <a:latin typeface="Ebrima" panose="02000000000000000000" pitchFamily="2" charset="0"/>
                          <a:ea typeface="Ebrima" panose="02000000000000000000" pitchFamily="2" charset="0"/>
                          <a:cs typeface="Ebrima" panose="02000000000000000000" pitchFamily="2" charset="0"/>
                        </a:rPr>
                        <a:t>PRETENDE UTILIZAR OU CONTINUAR UTILIZANDO</a:t>
                      </a:r>
                      <a:endParaRPr lang="pt-BR" sz="1100" b="1"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tc>
                  <a:txBody>
                    <a:bodyPr/>
                    <a:lstStyle/>
                    <a:p>
                      <a:pPr algn="ctr" fontAlgn="ctr"/>
                      <a:r>
                        <a:rPr lang="pt-BR" sz="1100" b="1" i="0" u="none" strike="noStrike" dirty="0">
                          <a:solidFill>
                            <a:srgbClr val="1C2F36"/>
                          </a:solidFill>
                          <a:effectLst/>
                          <a:latin typeface="Ebrima" panose="02000000000000000000" pitchFamily="2" charset="0"/>
                          <a:ea typeface="Ebrima" panose="02000000000000000000" pitchFamily="2" charset="0"/>
                          <a:cs typeface="Ebrima" panose="02000000000000000000" pitchFamily="2" charset="0"/>
                        </a:rPr>
                        <a:t>SALDO</a:t>
                      </a:r>
                    </a:p>
                    <a:p>
                      <a:pPr algn="ctr" fontAlgn="ctr"/>
                      <a:r>
                        <a:rPr lang="pt-BR" sz="1050" b="0" i="0" u="none" strike="noStrike" kern="1200" dirty="0" smtClean="0">
                          <a:solidFill>
                            <a:srgbClr val="1C2F36"/>
                          </a:solidFill>
                          <a:effectLst/>
                          <a:latin typeface="Ebrima" panose="02000000000000000000" pitchFamily="2" charset="0"/>
                          <a:ea typeface="Ebrima" panose="02000000000000000000" pitchFamily="2" charset="0"/>
                          <a:cs typeface="Ebrima" panose="02000000000000000000" pitchFamily="2" charset="0"/>
                        </a:rPr>
                        <a:t>(Pretende </a:t>
                      </a:r>
                      <a:r>
                        <a:rPr lang="pt-BR" sz="1050" b="0" i="0" u="none" strike="noStrike" kern="1200" dirty="0">
                          <a:solidFill>
                            <a:srgbClr val="1C2F36"/>
                          </a:solidFill>
                          <a:effectLst/>
                          <a:latin typeface="Ebrima" panose="02000000000000000000" pitchFamily="2" charset="0"/>
                          <a:ea typeface="Ebrima" panose="02000000000000000000" pitchFamily="2" charset="0"/>
                          <a:cs typeface="Ebrima" panose="02000000000000000000" pitchFamily="2" charset="0"/>
                        </a:rPr>
                        <a:t>utilizar/ </a:t>
                      </a:r>
                      <a:r>
                        <a:rPr lang="pt-BR" sz="1050" b="0" i="0" u="none" strike="noStrike" kern="1200" dirty="0" smtClean="0">
                          <a:solidFill>
                            <a:srgbClr val="1C2F36"/>
                          </a:solidFill>
                          <a:effectLst/>
                          <a:latin typeface="Ebrima" panose="02000000000000000000" pitchFamily="2" charset="0"/>
                          <a:ea typeface="Ebrima" panose="02000000000000000000" pitchFamily="2" charset="0"/>
                          <a:cs typeface="Ebrima" panose="02000000000000000000" pitchFamily="2" charset="0"/>
                        </a:rPr>
                        <a:t>continuar – Quem</a:t>
                      </a:r>
                      <a:r>
                        <a:rPr lang="pt-BR" sz="1050" b="0" i="0" u="none" strike="noStrike" kern="1200" baseline="0" dirty="0" smtClean="0">
                          <a:solidFill>
                            <a:srgbClr val="1C2F36"/>
                          </a:solidFill>
                          <a:effectLst/>
                          <a:latin typeface="Ebrima" panose="02000000000000000000" pitchFamily="2" charset="0"/>
                          <a:ea typeface="Ebrima" panose="02000000000000000000" pitchFamily="2" charset="0"/>
                          <a:cs typeface="Ebrima" panose="02000000000000000000" pitchFamily="2" charset="0"/>
                        </a:rPr>
                        <a:t> utiliza</a:t>
                      </a:r>
                      <a:r>
                        <a:rPr lang="pt-BR" sz="1050" b="0" i="0" u="none" strike="noStrike" kern="1200" dirty="0" smtClean="0">
                          <a:solidFill>
                            <a:srgbClr val="1C2F36"/>
                          </a:solidFill>
                          <a:effectLst/>
                          <a:latin typeface="Ebrima" panose="02000000000000000000" pitchFamily="2" charset="0"/>
                          <a:ea typeface="Ebrima" panose="02000000000000000000" pitchFamily="2" charset="0"/>
                          <a:cs typeface="Ebrima" panose="02000000000000000000" pitchFamily="2" charset="0"/>
                        </a:rPr>
                        <a:t>)</a:t>
                      </a:r>
                      <a:endParaRPr lang="pt-BR" sz="1050" b="0" i="0" u="none" strike="noStrike" kern="1200" dirty="0">
                        <a:solidFill>
                          <a:srgbClr val="1C2F36"/>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b">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28575" cap="flat" cmpd="sng" algn="ctr">
                      <a:noFill/>
                      <a:prstDash val="solid"/>
                      <a:round/>
                      <a:headEnd type="none" w="med" len="med"/>
                      <a:tailEnd type="none" w="med" len="med"/>
                    </a:lnB>
                    <a:noFill/>
                  </a:tcPr>
                </a:tc>
                <a:extLst>
                  <a:ext uri="{0D108BD9-81ED-4DB2-BD59-A6C34878D82A}">
                    <a16:rowId xmlns:a16="http://schemas.microsoft.com/office/drawing/2014/main" xmlns="" val="1274516060"/>
                  </a:ext>
                </a:extLst>
              </a:tr>
            </a:tbl>
          </a:graphicData>
        </a:graphic>
      </p:graphicFrame>
      <p:graphicFrame>
        <p:nvGraphicFramePr>
          <p:cNvPr id="9" name="Tabela 8">
            <a:extLst>
              <a:ext uri="{FF2B5EF4-FFF2-40B4-BE49-F238E27FC236}">
                <a16:creationId xmlns:a16="http://schemas.microsoft.com/office/drawing/2014/main" xmlns="" id="{2B6CE27F-CA9F-685D-8218-E3C1C5B966FA}"/>
              </a:ext>
            </a:extLst>
          </p:cNvPr>
          <p:cNvGraphicFramePr>
            <a:graphicFrameLocks noGrp="1"/>
          </p:cNvGraphicFramePr>
          <p:nvPr>
            <p:extLst>
              <p:ext uri="{D42A27DB-BD31-4B8C-83A1-F6EECF244321}">
                <p14:modId xmlns:p14="http://schemas.microsoft.com/office/powerpoint/2010/main" val="3265098536"/>
              </p:ext>
            </p:extLst>
          </p:nvPr>
        </p:nvGraphicFramePr>
        <p:xfrm>
          <a:off x="10544175" y="2891088"/>
          <a:ext cx="859996" cy="2921400"/>
        </p:xfrm>
        <a:graphic>
          <a:graphicData uri="http://schemas.openxmlformats.org/drawingml/2006/table">
            <a:tbl>
              <a:tblPr>
                <a:tableStyleId>{5C22544A-7EE6-4342-B048-85BDC9FD1C3A}</a:tableStyleId>
              </a:tblPr>
              <a:tblGrid>
                <a:gridCol w="859996">
                  <a:extLst>
                    <a:ext uri="{9D8B030D-6E8A-4147-A177-3AD203B41FA5}">
                      <a16:colId xmlns:a16="http://schemas.microsoft.com/office/drawing/2014/main" xmlns="" val="3848251462"/>
                    </a:ext>
                  </a:extLst>
                </a:gridCol>
              </a:tblGrid>
              <a:tr h="324600">
                <a:tc>
                  <a:txBody>
                    <a:bodyPr/>
                    <a:lstStyle/>
                    <a:p>
                      <a:pPr algn="ctr" fontAlgn="ctr"/>
                      <a:r>
                        <a:rPr lang="pt-BR" sz="1400" b="1" i="0" u="none" strike="noStrike" kern="1200" dirty="0">
                          <a:solidFill>
                            <a:srgbClr val="FF0000"/>
                          </a:solidFill>
                          <a:effectLst/>
                          <a:latin typeface="Ebrima" panose="02000000000000000000" pitchFamily="2" charset="0"/>
                          <a:ea typeface="Ebrima" panose="02000000000000000000" pitchFamily="2" charset="0"/>
                          <a:cs typeface="Ebrima" panose="02000000000000000000" pitchFamily="2" charset="0"/>
                        </a:rPr>
                        <a:t>-1 </a:t>
                      </a:r>
                    </a:p>
                  </a:txBody>
                  <a:tcPr marL="9525" marR="9525" marT="9525" marB="0" anchor="ctr">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791342582"/>
                  </a:ext>
                </a:extLst>
              </a:tr>
              <a:tr h="324600">
                <a:tc>
                  <a:txBody>
                    <a:bodyPr/>
                    <a:lstStyle/>
                    <a:p>
                      <a:pPr algn="ctr" fontAlgn="ctr"/>
                      <a:r>
                        <a:rPr lang="pt-BR" sz="1400" b="1" i="0" u="none" strike="noStrike" kern="1200" dirty="0">
                          <a:solidFill>
                            <a:schemeClr val="tx1"/>
                          </a:solidFill>
                          <a:effectLst/>
                          <a:latin typeface="Ebrima" panose="02000000000000000000" pitchFamily="2" charset="0"/>
                          <a:ea typeface="Ebrima" panose="02000000000000000000" pitchFamily="2" charset="0"/>
                          <a:cs typeface="Ebrima" panose="02000000000000000000" pitchFamily="2" charset="0"/>
                        </a:rPr>
                        <a:t>-</a:t>
                      </a: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934564992"/>
                  </a:ext>
                </a:extLst>
              </a:tr>
              <a:tr h="324600">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a:t>
                      </a:r>
                      <a:r>
                        <a:rPr lang="pt-BR" sz="1400" b="1" i="0" u="none" strike="noStrike" kern="1200" baseline="0" dirty="0">
                          <a:solidFill>
                            <a:srgbClr val="00B050"/>
                          </a:solidFill>
                          <a:effectLst/>
                          <a:latin typeface="Ebrima" panose="02000000000000000000" pitchFamily="2" charset="0"/>
                          <a:ea typeface="Ebrima" panose="02000000000000000000" pitchFamily="2" charset="0"/>
                          <a:cs typeface="Ebrima" panose="02000000000000000000" pitchFamily="2" charset="0"/>
                        </a:rPr>
                        <a:t> 2</a:t>
                      </a:r>
                      <a:endPar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296546679"/>
                  </a:ext>
                </a:extLst>
              </a:tr>
              <a:tr h="324600">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a:t>
                      </a:r>
                      <a:r>
                        <a:rPr lang="pt-BR" sz="1400" b="1" i="0" u="none" strike="noStrike" kern="1200" baseline="0" dirty="0">
                          <a:solidFill>
                            <a:srgbClr val="00B050"/>
                          </a:solidFill>
                          <a:effectLst/>
                          <a:latin typeface="Ebrima" panose="02000000000000000000" pitchFamily="2" charset="0"/>
                          <a:ea typeface="Ebrima" panose="02000000000000000000" pitchFamily="2" charset="0"/>
                          <a:cs typeface="Ebrima" panose="02000000000000000000" pitchFamily="2" charset="0"/>
                        </a:rPr>
                        <a:t> 1</a:t>
                      </a:r>
                      <a:endPar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4024295353"/>
                  </a:ext>
                </a:extLst>
              </a:tr>
              <a:tr h="324600">
                <a:tc>
                  <a:txBody>
                    <a:bodyPr/>
                    <a:lstStyle/>
                    <a:p>
                      <a:pPr algn="ctr" fontAlgn="ct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+ 2</a:t>
                      </a: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700801691"/>
                  </a:ext>
                </a:extLst>
              </a:tr>
              <a:tr h="324600">
                <a:tc>
                  <a:txBody>
                    <a:bodyPr/>
                    <a:lstStyle/>
                    <a:p>
                      <a:pPr algn="ctr" fontAlgn="ct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+ 10</a:t>
                      </a: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195449324"/>
                  </a:ext>
                </a:extLst>
              </a:tr>
              <a:tr h="324600">
                <a:tc>
                  <a:txBody>
                    <a:bodyPr/>
                    <a:lstStyle/>
                    <a:p>
                      <a:pPr algn="ctr" fontAlgn="ct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+ 1</a:t>
                      </a: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2346169405"/>
                  </a:ext>
                </a:extLst>
              </a:tr>
              <a:tr h="324600">
                <a:tc>
                  <a:txBody>
                    <a:bodyPr/>
                    <a:lstStyle/>
                    <a:p>
                      <a:pPr algn="ctr" fontAlgn="ctr"/>
                      <a:r>
                        <a:rPr lang="pt-BR" sz="1400" b="1" i="0" u="none" strike="noStrike" kern="1200" dirty="0">
                          <a:solidFill>
                            <a:srgbClr val="00B050"/>
                          </a:solidFill>
                          <a:effectLst/>
                          <a:latin typeface="Ebrima" panose="02000000000000000000" pitchFamily="2" charset="0"/>
                          <a:ea typeface="Ebrima" panose="02000000000000000000" pitchFamily="2" charset="0"/>
                          <a:cs typeface="Ebrima" panose="02000000000000000000" pitchFamily="2" charset="0"/>
                        </a:rPr>
                        <a:t>+ 1</a:t>
                      </a: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2273812310"/>
                  </a:ext>
                </a:extLst>
              </a:tr>
              <a:tr h="324600">
                <a:tc>
                  <a:txBody>
                    <a:bodyPr/>
                    <a:lstStyle/>
                    <a:p>
                      <a:pPr marL="0" indent="0" algn="ctr" fontAlgn="ctr">
                        <a:buFontTx/>
                        <a:buNone/>
                      </a:pPr>
                      <a:r>
                        <a:rPr lang="pt-BR" sz="1400" b="1" i="0" u="none" strike="noStrike" kern="1200" dirty="0" smtClean="0">
                          <a:solidFill>
                            <a:srgbClr val="FF0000"/>
                          </a:solidFill>
                          <a:effectLst/>
                          <a:latin typeface="Ebrima" panose="02000000000000000000" pitchFamily="2" charset="0"/>
                          <a:ea typeface="Ebrima" panose="02000000000000000000" pitchFamily="2" charset="0"/>
                          <a:cs typeface="Ebrima" panose="02000000000000000000" pitchFamily="2" charset="0"/>
                        </a:rPr>
                        <a:t>- 14</a:t>
                      </a:r>
                      <a:endParaRPr lang="pt-BR" sz="1400" b="1" i="0" u="none" strike="noStrike" kern="1200" dirty="0">
                        <a:solidFill>
                          <a:srgbClr val="FF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9050" cap="flat" cmpd="sng" algn="ctr">
                      <a:solidFill>
                        <a:schemeClr val="bg2">
                          <a:lumMod val="40000"/>
                          <a:lumOff val="60000"/>
                        </a:schemeClr>
                      </a:solidFill>
                      <a:prstDash val="solid"/>
                      <a:round/>
                      <a:headEnd type="none" w="med" len="med"/>
                      <a:tailEnd type="none" w="med" len="med"/>
                    </a:lnT>
                    <a:lnB w="19050" cap="flat" cmpd="sng" algn="ctr">
                      <a:solidFill>
                        <a:schemeClr val="bg2">
                          <a:lumMod val="40000"/>
                          <a:lumOff val="60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165087603"/>
                  </a:ext>
                </a:extLst>
              </a:tr>
            </a:tbl>
          </a:graphicData>
        </a:graphic>
      </p:graphicFrame>
      <p:sp>
        <p:nvSpPr>
          <p:cNvPr id="11" name="Retângulo 10"/>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7" name="Arredondar Retângulo em um Canto Diagonal 16"/>
          <p:cNvSpPr/>
          <p:nvPr/>
        </p:nvSpPr>
        <p:spPr>
          <a:xfrm>
            <a:off x="376518" y="334063"/>
            <a:ext cx="25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RESUMO DOS INVESTIMENTOS</a:t>
            </a:r>
          </a:p>
        </p:txBody>
      </p:sp>
      <p:sp>
        <p:nvSpPr>
          <p:cNvPr id="19" name="CaixaDeTexto 18">
            <a:extLst>
              <a:ext uri="{FF2B5EF4-FFF2-40B4-BE49-F238E27FC236}">
                <a16:creationId xmlns:a16="http://schemas.microsoft.com/office/drawing/2014/main" xmlns="" id="{8B30283E-EFFE-EED6-EF07-797E75411FAB}"/>
              </a:ext>
            </a:extLst>
          </p:cNvPr>
          <p:cNvSpPr txBox="1"/>
          <p:nvPr/>
        </p:nvSpPr>
        <p:spPr>
          <a:xfrm>
            <a:off x="634364" y="888484"/>
            <a:ext cx="11167111" cy="1532727"/>
          </a:xfrm>
          <a:prstGeom prst="rect">
            <a:avLst/>
          </a:prstGeom>
          <a:noFill/>
        </p:spPr>
        <p:txBody>
          <a:bodyPr wrap="square" rtlCol="0">
            <a:spAutoFit/>
          </a:bodyPr>
          <a:lstStyle/>
          <a:p>
            <a:pPr marL="285750" indent="-285750">
              <a:lnSpc>
                <a:spcPct val="120000"/>
              </a:lnSpc>
              <a:buFont typeface="Wingdings 3" panose="05040102010807070707" pitchFamily="18" charset="2"/>
              <a:buChar char="Ê"/>
            </a:pPr>
            <a:r>
              <a:rPr lang="pt-BR" sz="1300" dirty="0">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A caderneta de poupança se destaca como o tipo de investimento mais conhecido espontaneamente, com 17%, seguida pelos títulos privados com 14% e ações na bolsa de valores com 10%, sendo os únicos investimentos que superam os 10%. No conhecimento geral, também a poupança lidera com 82% seguida pela compra e venda de imóveis com 79%,.</a:t>
            </a:r>
          </a:p>
          <a:p>
            <a:pPr marL="285750" indent="-285750">
              <a:lnSpc>
                <a:spcPct val="120000"/>
              </a:lnSpc>
              <a:buFont typeface="Wingdings 3" panose="05040102010807070707" pitchFamily="18" charset="2"/>
              <a:buChar char="Ê"/>
            </a:pPr>
            <a:endParaRPr lang="pt-BR" sz="1300" dirty="0">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endParaRPr>
          </a:p>
          <a:p>
            <a:pPr marL="285750" indent="-285750">
              <a:lnSpc>
                <a:spcPct val="120000"/>
              </a:lnSpc>
              <a:buFont typeface="Wingdings 3" panose="05040102010807070707" pitchFamily="18" charset="2"/>
              <a:buChar char="Ê"/>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UTILIZAÇÃO segue com maioria significativa em caderneta de poupança.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Na pretensão de utilizar ou continuar utilizando, a compra e venda de imóveis aparece em 2º lugar com 13%.</a:t>
            </a:r>
            <a:endParaRPr lang="pt-BR" sz="1300" dirty="0">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844494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599200501"/>
              </p:ext>
            </p:extLst>
          </p:nvPr>
        </p:nvGraphicFramePr>
        <p:xfrm>
          <a:off x="449313" y="1333129"/>
          <a:ext cx="11545463" cy="4112929"/>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17">
            <a:extLst>
              <a:ext uri="{FF2B5EF4-FFF2-40B4-BE49-F238E27FC236}">
                <a16:creationId xmlns:a16="http://schemas.microsoft.com/office/drawing/2014/main" xmlns="" id="{3DC347D2-1A0A-E134-2EEF-0F8648C3680A}"/>
              </a:ext>
            </a:extLst>
          </p:cNvPr>
          <p:cNvSpPr txBox="1"/>
          <p:nvPr/>
        </p:nvSpPr>
        <p:spPr>
          <a:xfrm>
            <a:off x="1867458" y="5146045"/>
            <a:ext cx="1210222" cy="584775"/>
          </a:xfrm>
          <a:prstGeom prst="rect">
            <a:avLst/>
          </a:prstGeom>
          <a:noFill/>
        </p:spPr>
        <p:txBody>
          <a:bodyPr wrap="square" rtlCol="0">
            <a:spAutoFit/>
          </a:bodyPr>
          <a:lstStyle/>
          <a:p>
            <a:r>
              <a:rPr lang="pt-BR" sz="800" i="1" dirty="0"/>
              <a:t>Como debêntures, CDB, LCI, LCA, LC, certificados de operações estruturadas (COE), </a:t>
            </a:r>
            <a:r>
              <a:rPr lang="pt-BR" sz="800" i="1" dirty="0" err="1"/>
              <a:t>etc</a:t>
            </a:r>
            <a:endParaRPr lang="pt-BR" sz="800" i="1" dirty="0"/>
          </a:p>
        </p:txBody>
      </p:sp>
      <p:sp>
        <p:nvSpPr>
          <p:cNvPr id="20" name="CaixaDeTexto 19">
            <a:extLst>
              <a:ext uri="{FF2B5EF4-FFF2-40B4-BE49-F238E27FC236}">
                <a16:creationId xmlns:a16="http://schemas.microsoft.com/office/drawing/2014/main" xmlns="" id="{3DC347D2-1A0A-E134-2EEF-0F8648C3680A}"/>
              </a:ext>
            </a:extLst>
          </p:cNvPr>
          <p:cNvSpPr txBox="1"/>
          <p:nvPr/>
        </p:nvSpPr>
        <p:spPr>
          <a:xfrm>
            <a:off x="4495825" y="5293217"/>
            <a:ext cx="1084704" cy="584775"/>
          </a:xfrm>
          <a:prstGeom prst="rect">
            <a:avLst/>
          </a:prstGeom>
          <a:noFill/>
        </p:spPr>
        <p:txBody>
          <a:bodyPr wrap="square" rtlCol="0">
            <a:spAutoFit/>
          </a:bodyPr>
          <a:lstStyle/>
          <a:p>
            <a:r>
              <a:rPr lang="pt-BR" sz="800" i="1" dirty="0"/>
              <a:t>Como renda fixa, multimercado, fundo cambial, fundos de ações, RDB, etc.</a:t>
            </a:r>
          </a:p>
        </p:txBody>
      </p:sp>
      <p:sp>
        <p:nvSpPr>
          <p:cNvPr id="24" name="CaixaDeTexto 23">
            <a:extLst>
              <a:ext uri="{FF2B5EF4-FFF2-40B4-BE49-F238E27FC236}">
                <a16:creationId xmlns:a16="http://schemas.microsoft.com/office/drawing/2014/main" xmlns="" id="{3DC347D2-1A0A-E134-2EEF-0F8648C3680A}"/>
              </a:ext>
            </a:extLst>
          </p:cNvPr>
          <p:cNvSpPr txBox="1"/>
          <p:nvPr/>
        </p:nvSpPr>
        <p:spPr>
          <a:xfrm>
            <a:off x="8200889" y="5146045"/>
            <a:ext cx="1073100" cy="584775"/>
          </a:xfrm>
          <a:prstGeom prst="rect">
            <a:avLst/>
          </a:prstGeom>
          <a:noFill/>
        </p:spPr>
        <p:txBody>
          <a:bodyPr wrap="square" rtlCol="0">
            <a:spAutoFit/>
          </a:bodyPr>
          <a:lstStyle/>
          <a:p>
            <a:r>
              <a:rPr lang="pt-BR" sz="800" i="1" dirty="0"/>
              <a:t>Pré-fixados, pós-fixados e de inflação/ SELIC/ taxa SELIC/ tesouro SELIC</a:t>
            </a:r>
          </a:p>
        </p:txBody>
      </p:sp>
      <p:sp>
        <p:nvSpPr>
          <p:cNvPr id="26" name="Retângulo 2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1" name="Retângulo 60">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2 tipos de investimentos (2025)</a:t>
            </a:r>
          </a:p>
        </p:txBody>
      </p:sp>
      <p:sp>
        <p:nvSpPr>
          <p:cNvPr id="30" name="Retângulo 29"/>
          <p:cNvSpPr/>
          <p:nvPr/>
        </p:nvSpPr>
        <p:spPr>
          <a:xfrm>
            <a:off x="881999" y="6458251"/>
            <a:ext cx="85847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conhece os tipos de investimentos que existem no mercado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tipos de investimentos você conhece? Mais algum?</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±1p.p.</a:t>
            </a:r>
          </a:p>
        </p:txBody>
      </p:sp>
      <p:sp>
        <p:nvSpPr>
          <p:cNvPr id="1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CONHECIMENTO ESPONTÂNEO</a:t>
            </a: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2667736" y="405534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1372346" y="397945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8896826" y="4344252"/>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10157684" y="4475057"/>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11429201" y="288054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EDA70268-F46D-5879-2EF1-66A367F4E5F6}"/>
              </a:ext>
            </a:extLst>
          </p:cNvPr>
          <p:cNvSpPr txBox="1"/>
          <p:nvPr/>
        </p:nvSpPr>
        <p:spPr>
          <a:xfrm>
            <a:off x="1051464" y="907986"/>
            <a:ext cx="1720343" cy="1323439"/>
          </a:xfrm>
          <a:prstGeom prst="rect">
            <a:avLst/>
          </a:prstGeom>
          <a:noFill/>
        </p:spPr>
        <p:txBody>
          <a:bodyPr wrap="none">
            <a:spAutoFit/>
          </a:bodyPr>
          <a:lstStyle/>
          <a:p>
            <a:pPr algn="r"/>
            <a:r>
              <a:rPr lang="pt-BR" sz="8000" b="1" dirty="0">
                <a:solidFill>
                  <a:srgbClr val="338DCD"/>
                </a:solidFill>
                <a:latin typeface="Ebrima" panose="02000000000000000000" pitchFamily="2" charset="0"/>
                <a:ea typeface="Ebrima" panose="02000000000000000000" pitchFamily="2" charset="0"/>
                <a:cs typeface="Ebrima" panose="02000000000000000000" pitchFamily="2" charset="0"/>
              </a:rPr>
              <a:t>43</a:t>
            </a:r>
            <a:r>
              <a:rPr kumimoji="0" lang="pt-BR" sz="3200" b="1" i="0" u="none" strike="noStrike" kern="1200" cap="none" spc="0" normalizeH="0" baseline="0" noProof="0" dirty="0">
                <a:solidFill>
                  <a:srgbClr val="338DCD"/>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338DCD"/>
              </a:solidFill>
            </a:endParaRPr>
          </a:p>
        </p:txBody>
      </p:sp>
      <p:sp>
        <p:nvSpPr>
          <p:cNvPr id="28" name="CaixaDeTexto 27">
            <a:extLst>
              <a:ext uri="{FF2B5EF4-FFF2-40B4-BE49-F238E27FC236}">
                <a16:creationId xmlns:a16="http://schemas.microsoft.com/office/drawing/2014/main" xmlns="" id="{A1AB5765-5749-4A59-AF91-99BD0F1CB1C1}"/>
              </a:ext>
            </a:extLst>
          </p:cNvPr>
          <p:cNvSpPr txBox="1"/>
          <p:nvPr/>
        </p:nvSpPr>
        <p:spPr>
          <a:xfrm>
            <a:off x="2771807" y="1449243"/>
            <a:ext cx="3137674" cy="400110"/>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DA POPULAÇÃO DIZ CONHECER ALGUM INVESTIMENTO DE FORMA ESPONTÂNEO</a:t>
            </a:r>
          </a:p>
        </p:txBody>
      </p:sp>
      <p:sp>
        <p:nvSpPr>
          <p:cNvPr id="29" name="CaixaDeTexto 28">
            <a:extLst>
              <a:ext uri="{FF2B5EF4-FFF2-40B4-BE49-F238E27FC236}">
                <a16:creationId xmlns:a16="http://schemas.microsoft.com/office/drawing/2014/main" xmlns="" id="{DFC4F274-7532-177C-3E52-56D81312E17E}"/>
              </a:ext>
            </a:extLst>
          </p:cNvPr>
          <p:cNvSpPr txBox="1"/>
          <p:nvPr/>
        </p:nvSpPr>
        <p:spPr>
          <a:xfrm>
            <a:off x="882000" y="2147219"/>
            <a:ext cx="10183119" cy="572464"/>
          </a:xfrm>
          <a:prstGeom prst="rect">
            <a:avLst/>
          </a:prstGeom>
          <a:noFill/>
        </p:spPr>
        <p:txBody>
          <a:bodyPr wrap="square" rtlCol="0" anchor="ctr">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Trata-se de um crescimento substancial (+6pp), atingindo seu máximo histórico.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caderneta de poupança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 mantêm como o investimento financeiro mais conhecido (+2pp), seguida pelos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títulos privados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 também cresceram (+2pp).</a:t>
            </a:r>
          </a:p>
        </p:txBody>
      </p:sp>
    </p:spTree>
    <p:extLst>
      <p:ext uri="{BB962C8B-B14F-4D97-AF65-F5344CB8AC3E}">
        <p14:creationId xmlns:p14="http://schemas.microsoft.com/office/powerpoint/2010/main" val="2408299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157893697"/>
              </p:ext>
            </p:extLst>
          </p:nvPr>
        </p:nvGraphicFramePr>
        <p:xfrm>
          <a:off x="449313" y="1333129"/>
          <a:ext cx="11545463" cy="4112929"/>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17">
            <a:extLst>
              <a:ext uri="{FF2B5EF4-FFF2-40B4-BE49-F238E27FC236}">
                <a16:creationId xmlns:a16="http://schemas.microsoft.com/office/drawing/2014/main" xmlns="" id="{3DC347D2-1A0A-E134-2EEF-0F8648C3680A}"/>
              </a:ext>
            </a:extLst>
          </p:cNvPr>
          <p:cNvSpPr txBox="1"/>
          <p:nvPr/>
        </p:nvSpPr>
        <p:spPr>
          <a:xfrm>
            <a:off x="1867458" y="5146045"/>
            <a:ext cx="1210222" cy="584775"/>
          </a:xfrm>
          <a:prstGeom prst="rect">
            <a:avLst/>
          </a:prstGeom>
          <a:noFill/>
        </p:spPr>
        <p:txBody>
          <a:bodyPr wrap="square" rtlCol="0">
            <a:spAutoFit/>
          </a:bodyPr>
          <a:lstStyle/>
          <a:p>
            <a:r>
              <a:rPr lang="pt-BR" sz="800" i="1" dirty="0"/>
              <a:t>Como debêntures, CDB, LCI, LCA, LC, certificados de operações estruturadas (COE), </a:t>
            </a:r>
            <a:r>
              <a:rPr lang="pt-BR" sz="800" i="1" dirty="0" err="1"/>
              <a:t>etc</a:t>
            </a:r>
            <a:endParaRPr lang="pt-BR" sz="800" i="1" dirty="0"/>
          </a:p>
        </p:txBody>
      </p:sp>
      <p:sp>
        <p:nvSpPr>
          <p:cNvPr id="20" name="CaixaDeTexto 19">
            <a:extLst>
              <a:ext uri="{FF2B5EF4-FFF2-40B4-BE49-F238E27FC236}">
                <a16:creationId xmlns:a16="http://schemas.microsoft.com/office/drawing/2014/main" xmlns="" id="{3DC347D2-1A0A-E134-2EEF-0F8648C3680A}"/>
              </a:ext>
            </a:extLst>
          </p:cNvPr>
          <p:cNvSpPr txBox="1"/>
          <p:nvPr/>
        </p:nvSpPr>
        <p:spPr>
          <a:xfrm>
            <a:off x="4495825" y="5293217"/>
            <a:ext cx="1084704" cy="584775"/>
          </a:xfrm>
          <a:prstGeom prst="rect">
            <a:avLst/>
          </a:prstGeom>
          <a:noFill/>
        </p:spPr>
        <p:txBody>
          <a:bodyPr wrap="square" rtlCol="0">
            <a:spAutoFit/>
          </a:bodyPr>
          <a:lstStyle/>
          <a:p>
            <a:r>
              <a:rPr lang="pt-BR" sz="800" i="1" dirty="0"/>
              <a:t>Como renda fixa, multimercado, fundo cambial, fundos de ações, RDB, etc.</a:t>
            </a:r>
          </a:p>
        </p:txBody>
      </p:sp>
      <p:sp>
        <p:nvSpPr>
          <p:cNvPr id="24" name="CaixaDeTexto 23">
            <a:extLst>
              <a:ext uri="{FF2B5EF4-FFF2-40B4-BE49-F238E27FC236}">
                <a16:creationId xmlns:a16="http://schemas.microsoft.com/office/drawing/2014/main" xmlns="" id="{3DC347D2-1A0A-E134-2EEF-0F8648C3680A}"/>
              </a:ext>
            </a:extLst>
          </p:cNvPr>
          <p:cNvSpPr txBox="1"/>
          <p:nvPr/>
        </p:nvSpPr>
        <p:spPr>
          <a:xfrm>
            <a:off x="8200889" y="5146045"/>
            <a:ext cx="1073100" cy="584775"/>
          </a:xfrm>
          <a:prstGeom prst="rect">
            <a:avLst/>
          </a:prstGeom>
          <a:noFill/>
        </p:spPr>
        <p:txBody>
          <a:bodyPr wrap="square" rtlCol="0">
            <a:spAutoFit/>
          </a:bodyPr>
          <a:lstStyle/>
          <a:p>
            <a:r>
              <a:rPr lang="pt-BR" sz="800" i="1" dirty="0"/>
              <a:t>Pré-fixados, pós-fixados e de inflação/ SELIC/ taxa SELIC/ tesouro SELIC</a:t>
            </a:r>
          </a:p>
        </p:txBody>
      </p:sp>
      <p:sp>
        <p:nvSpPr>
          <p:cNvPr id="26" name="Retângulo 2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1" name="Retângulo 60">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2 tipos de investimentos (2025)</a:t>
            </a:r>
          </a:p>
        </p:txBody>
      </p:sp>
      <p:sp>
        <p:nvSpPr>
          <p:cNvPr id="30" name="Retângulo 29"/>
          <p:cNvSpPr/>
          <p:nvPr/>
        </p:nvSpPr>
        <p:spPr>
          <a:xfrm>
            <a:off x="881999" y="6458251"/>
            <a:ext cx="85847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conhece os tipos de investimentos que existem no mercado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tipos de investimentos você conhece? Mais algum?</a:t>
            </a:r>
          </a:p>
        </p:txBody>
      </p:sp>
      <p:sp>
        <p:nvSpPr>
          <p:cNvPr id="13" name="CaixaDeTexto 12">
            <a:extLst>
              <a:ext uri="{FF2B5EF4-FFF2-40B4-BE49-F238E27FC236}">
                <a16:creationId xmlns:a16="http://schemas.microsoft.com/office/drawing/2014/main" xmlns="" id="{FC8CA9B4-5975-33A9-A3A7-6C6600C51768}"/>
              </a:ext>
            </a:extLst>
          </p:cNvPr>
          <p:cNvSpPr txBox="1"/>
          <p:nvPr/>
        </p:nvSpPr>
        <p:spPr>
          <a:xfrm>
            <a:off x="11372669" y="215767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4" name="CaixaDeTexto 13">
            <a:extLst>
              <a:ext uri="{FF2B5EF4-FFF2-40B4-BE49-F238E27FC236}">
                <a16:creationId xmlns:a16="http://schemas.microsoft.com/office/drawing/2014/main" xmlns="" id="{4E231627-9C46-671E-5ACB-77967A5BFC03}"/>
              </a:ext>
            </a:extLst>
          </p:cNvPr>
          <p:cNvSpPr txBox="1"/>
          <p:nvPr/>
        </p:nvSpPr>
        <p:spPr>
          <a:xfrm>
            <a:off x="1380684" y="4286729"/>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4E231627-9C46-671E-5ACB-77967A5BFC03}"/>
              </a:ext>
            </a:extLst>
          </p:cNvPr>
          <p:cNvSpPr txBox="1"/>
          <p:nvPr/>
        </p:nvSpPr>
        <p:spPr>
          <a:xfrm>
            <a:off x="2632469" y="4439366"/>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3891326" y="4439366"/>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5119626" y="445134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6378483" y="4478675"/>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7620480" y="445134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8891354" y="4439366"/>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10135828" y="4495003"/>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Como no ano anterior, em todos os produtos há menor nível de conhecimento na </a:t>
            </a:r>
            <a:r>
              <a:rPr lang="pt-BR" sz="1300" b="1" dirty="0">
                <a:latin typeface="Ebrima" panose="02000000000000000000" pitchFamily="2" charset="0"/>
                <a:ea typeface="Ebrima" panose="02000000000000000000" pitchFamily="2" charset="0"/>
                <a:cs typeface="Ebrima" panose="02000000000000000000" pitchFamily="2" charset="0"/>
              </a:rPr>
              <a:t>classe</a:t>
            </a:r>
            <a:r>
              <a:rPr lang="pt-BR" sz="1300" dirty="0">
                <a:latin typeface="Ebrima" panose="02000000000000000000" pitchFamily="2" charset="0"/>
                <a:ea typeface="Ebrima" panose="02000000000000000000" pitchFamily="2" charset="0"/>
                <a:cs typeface="Ebrima" panose="02000000000000000000" pitchFamily="2" charset="0"/>
              </a:rPr>
              <a:t> </a:t>
            </a:r>
            <a:r>
              <a:rPr lang="pt-BR" sz="1300" b="1" dirty="0">
                <a:latin typeface="Ebrima" panose="02000000000000000000" pitchFamily="2" charset="0"/>
                <a:ea typeface="Ebrima" panose="02000000000000000000" pitchFamily="2" charset="0"/>
                <a:cs typeface="Ebrima" panose="02000000000000000000" pitchFamily="2" charset="0"/>
              </a:rPr>
              <a:t>DE</a:t>
            </a:r>
            <a:r>
              <a:rPr lang="pt-BR" sz="1300" dirty="0">
                <a:latin typeface="Ebrima" panose="02000000000000000000" pitchFamily="2" charset="0"/>
                <a:ea typeface="Ebrima" panose="02000000000000000000" pitchFamily="2" charset="0"/>
                <a:cs typeface="Ebrima" panose="02000000000000000000" pitchFamily="2" charset="0"/>
              </a:rPr>
              <a:t>,</a:t>
            </a:r>
            <a:r>
              <a:rPr lang="pt-BR" sz="1300" b="1" dirty="0">
                <a:latin typeface="Ebrima" panose="02000000000000000000" pitchFamily="2" charset="0"/>
                <a:ea typeface="Ebrima" panose="02000000000000000000" pitchFamily="2" charset="0"/>
                <a:cs typeface="Ebrima" panose="02000000000000000000" pitchFamily="2" charset="0"/>
              </a:rPr>
              <a:t> </a:t>
            </a:r>
            <a:r>
              <a:rPr lang="pt-BR" sz="1300" dirty="0">
                <a:latin typeface="Ebrima" panose="02000000000000000000" pitchFamily="2" charset="0"/>
                <a:ea typeface="Ebrima" panose="02000000000000000000" pitchFamily="2" charset="0"/>
                <a:cs typeface="Ebrima" panose="02000000000000000000" pitchFamily="2" charset="0"/>
              </a:rPr>
              <a:t>em nível bem abaixo. As menções a </a:t>
            </a:r>
            <a:r>
              <a:rPr lang="pt-BR" sz="1300" b="1" dirty="0">
                <a:latin typeface="Ebrima" panose="02000000000000000000" pitchFamily="2" charset="0"/>
                <a:ea typeface="Ebrima" panose="02000000000000000000" pitchFamily="2" charset="0"/>
                <a:cs typeface="Ebrima" panose="02000000000000000000" pitchFamily="2" charset="0"/>
              </a:rPr>
              <a:t>títulos privados </a:t>
            </a:r>
            <a:r>
              <a:rPr lang="pt-BR" sz="1300" dirty="0">
                <a:latin typeface="Ebrima" panose="02000000000000000000" pitchFamily="2" charset="0"/>
                <a:ea typeface="Ebrima" panose="02000000000000000000" pitchFamily="2" charset="0"/>
                <a:cs typeface="Ebrima" panose="02000000000000000000" pitchFamily="2" charset="0"/>
              </a:rPr>
              <a:t>lideram na AB, junto com </a:t>
            </a:r>
            <a:r>
              <a:rPr lang="pt-BR" sz="1300" b="1" dirty="0">
                <a:latin typeface="Ebrima" panose="02000000000000000000" pitchFamily="2" charset="0"/>
                <a:ea typeface="Ebrima" panose="02000000000000000000" pitchFamily="2" charset="0"/>
                <a:cs typeface="Ebrima" panose="02000000000000000000" pitchFamily="2" charset="0"/>
              </a:rPr>
              <a:t>poupança</a:t>
            </a:r>
            <a:r>
              <a:rPr lang="pt-BR" sz="1300" dirty="0">
                <a:latin typeface="Ebrima" panose="02000000000000000000" pitchFamily="2" charset="0"/>
                <a:ea typeface="Ebrima" panose="02000000000000000000" pitchFamily="2" charset="0"/>
                <a:cs typeface="Ebrima" panose="02000000000000000000" pitchFamily="2" charset="0"/>
              </a:rPr>
              <a:t>, sendo que esta é a líder nas citações espontâneas nas </a:t>
            </a:r>
            <a:r>
              <a:rPr lang="pt-BR" sz="1300" b="1" dirty="0">
                <a:latin typeface="Ebrima" panose="02000000000000000000" pitchFamily="2" charset="0"/>
                <a:ea typeface="Ebrima" panose="02000000000000000000" pitchFamily="2" charset="0"/>
                <a:cs typeface="Ebrima" panose="02000000000000000000" pitchFamily="2" charset="0"/>
              </a:rPr>
              <a:t>classes C</a:t>
            </a:r>
            <a:r>
              <a:rPr lang="pt-BR" sz="1300" dirty="0">
                <a:latin typeface="Ebrima" panose="02000000000000000000" pitchFamily="2" charset="0"/>
                <a:ea typeface="Ebrima" panose="02000000000000000000" pitchFamily="2" charset="0"/>
                <a:cs typeface="Ebrima" panose="02000000000000000000" pitchFamily="2" charset="0"/>
              </a:rPr>
              <a:t> e </a:t>
            </a:r>
            <a:r>
              <a:rPr lang="pt-BR" sz="1300" b="1" dirty="0">
                <a:latin typeface="Ebrima" panose="02000000000000000000" pitchFamily="2" charset="0"/>
                <a:ea typeface="Ebrima" panose="02000000000000000000" pitchFamily="2" charset="0"/>
                <a:cs typeface="Ebrima" panose="02000000000000000000" pitchFamily="2" charset="0"/>
              </a:rPr>
              <a:t>DE</a:t>
            </a:r>
            <a:r>
              <a:rPr lang="pt-BR" sz="1300" dirty="0">
                <a:latin typeface="Ebrima" panose="02000000000000000000" pitchFamily="2" charset="0"/>
                <a:ea typeface="Ebrima" panose="02000000000000000000" pitchFamily="2" charset="0"/>
                <a:cs typeface="Ebrima" panose="02000000000000000000" pitchFamily="2" charset="0"/>
              </a:rPr>
              <a:t>.</a:t>
            </a:r>
          </a:p>
        </p:txBody>
      </p:sp>
      <p:sp>
        <p:nvSpPr>
          <p:cNvPr id="28" name="CaixaDeTexto 2">
            <a:extLst>
              <a:ext uri="{FF2B5EF4-FFF2-40B4-BE49-F238E27FC236}">
                <a16:creationId xmlns:a16="http://schemas.microsoft.com/office/drawing/2014/main" xmlns="" id="{AF4AE32E-BDCC-DAA4-F144-9A7A17F9142B}"/>
              </a:ext>
            </a:extLst>
          </p:cNvPr>
          <p:cNvSpPr txBox="1"/>
          <p:nvPr/>
        </p:nvSpPr>
        <p:spPr>
          <a:xfrm>
            <a:off x="608373" y="559309"/>
            <a:ext cx="444129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±1p.p.</a:t>
            </a:r>
          </a:p>
        </p:txBody>
      </p:sp>
      <p:sp>
        <p:nvSpPr>
          <p:cNvPr id="2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1" name="Arredondar Retângulo em um Canto Diagonal 30"/>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CONHECIMENTO ESPONTÂNEO</a:t>
            </a:r>
          </a:p>
        </p:txBody>
      </p:sp>
    </p:spTree>
    <p:extLst>
      <p:ext uri="{BB962C8B-B14F-4D97-AF65-F5344CB8AC3E}">
        <p14:creationId xmlns:p14="http://schemas.microsoft.com/office/powerpoint/2010/main" val="214688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632547672"/>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17">
            <a:extLst>
              <a:ext uri="{FF2B5EF4-FFF2-40B4-BE49-F238E27FC236}">
                <a16:creationId xmlns:a16="http://schemas.microsoft.com/office/drawing/2014/main" xmlns="" id="{3DC347D2-1A0A-E134-2EEF-0F8648C3680A}"/>
              </a:ext>
            </a:extLst>
          </p:cNvPr>
          <p:cNvSpPr txBox="1"/>
          <p:nvPr/>
        </p:nvSpPr>
        <p:spPr>
          <a:xfrm>
            <a:off x="8839200" y="5002907"/>
            <a:ext cx="1063302"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etc.</a:t>
            </a:r>
          </a:p>
        </p:txBody>
      </p:sp>
      <p:sp>
        <p:nvSpPr>
          <p:cNvPr id="20" name="CaixaDeTexto 19">
            <a:extLst>
              <a:ext uri="{FF2B5EF4-FFF2-40B4-BE49-F238E27FC236}">
                <a16:creationId xmlns:a16="http://schemas.microsoft.com/office/drawing/2014/main" xmlns="" id="{3DC347D2-1A0A-E134-2EEF-0F8648C3680A}"/>
              </a:ext>
            </a:extLst>
          </p:cNvPr>
          <p:cNvSpPr txBox="1"/>
          <p:nvPr/>
        </p:nvSpPr>
        <p:spPr>
          <a:xfrm>
            <a:off x="5759325" y="5136266"/>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4" name="Retângulo 13"/>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8" name="Retângulo 67">
            <a:extLst>
              <a:ext uri="{FF2B5EF4-FFF2-40B4-BE49-F238E27FC236}">
                <a16:creationId xmlns:a16="http://schemas.microsoft.com/office/drawing/2014/main" xmlns="" id="{BF572AC3-6873-DDC4-6068-515E747ADD57}"/>
              </a:ext>
            </a:extLst>
          </p:cNvPr>
          <p:cNvSpPr/>
          <p:nvPr/>
        </p:nvSpPr>
        <p:spPr>
          <a:xfrm>
            <a:off x="755848" y="5910294"/>
            <a:ext cx="4241867"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7 tipos de investimentos (2025)</a:t>
            </a:r>
          </a:p>
        </p:txBody>
      </p:sp>
      <p:sp>
        <p:nvSpPr>
          <p:cNvPr id="89" name="CaixaDeTexto 88">
            <a:extLst>
              <a:ext uri="{FF2B5EF4-FFF2-40B4-BE49-F238E27FC236}">
                <a16:creationId xmlns:a16="http://schemas.microsoft.com/office/drawing/2014/main" xmlns="" id="{3DC347D2-1A0A-E134-2EEF-0F8648C3680A}"/>
              </a:ext>
            </a:extLst>
          </p:cNvPr>
          <p:cNvSpPr txBox="1"/>
          <p:nvPr/>
        </p:nvSpPr>
        <p:spPr>
          <a:xfrm>
            <a:off x="9902502" y="5013155"/>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30" name="Retângulo 29"/>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conhece os tipos de investimentos que existem no mercado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tipos de investimentos você conhece? Mais algum? |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(MOSTRAR CARTÃO 8) (PARA CADA PRODUTO FINANCEIRO NÃO CITADO EM P7)</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 você conhece, mesmo que só de ouvir falar de 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UM)</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estimulada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40% | Erro: ±1p.p.</a:t>
            </a:r>
          </a:p>
        </p:txBody>
      </p:sp>
      <p:sp>
        <p:nvSpPr>
          <p:cNvPr id="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2" name="Arredondar Retângulo em um Canto Diagonal 21"/>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CONHECIMENTO GERAL</a:t>
            </a:r>
          </a:p>
        </p:txBody>
      </p:sp>
      <p:sp>
        <p:nvSpPr>
          <p:cNvPr id="23" name="CaixaDeTexto 22">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Neste ano, quase todos os tipos de investimento retornaram aos patamares de conhecimento anteriores após a queda em 2024. A </a:t>
            </a:r>
            <a:r>
              <a:rPr lang="pt-BR" sz="1300" b="1" dirty="0">
                <a:latin typeface="Ebrima" panose="02000000000000000000" pitchFamily="2" charset="0"/>
                <a:ea typeface="Ebrima" panose="02000000000000000000" pitchFamily="2" charset="0"/>
                <a:cs typeface="Ebrima" panose="02000000000000000000" pitchFamily="2" charset="0"/>
              </a:rPr>
              <a:t>poupança se mantém</a:t>
            </a:r>
            <a:r>
              <a:rPr lang="pt-BR" sz="1300" dirty="0">
                <a:latin typeface="Ebrima" panose="02000000000000000000" pitchFamily="2" charset="0"/>
                <a:ea typeface="Ebrima" panose="02000000000000000000" pitchFamily="2" charset="0"/>
                <a:cs typeface="Ebrima" panose="02000000000000000000" pitchFamily="2" charset="0"/>
              </a:rPr>
              <a:t> no </a:t>
            </a:r>
            <a:r>
              <a:rPr lang="pt-BR" sz="1300" b="1" dirty="0">
                <a:latin typeface="Ebrima" panose="02000000000000000000" pitchFamily="2" charset="0"/>
                <a:ea typeface="Ebrima" panose="02000000000000000000" pitchFamily="2" charset="0"/>
                <a:cs typeface="Ebrima" panose="02000000000000000000" pitchFamily="2" charset="0"/>
              </a:rPr>
              <a:t>primeiro lugar do ranking</a:t>
            </a:r>
            <a:r>
              <a:rPr lang="pt-BR" sz="1300" dirty="0">
                <a:latin typeface="Ebrima" panose="02000000000000000000" pitchFamily="2" charset="0"/>
                <a:ea typeface="Ebrima" panose="02000000000000000000" pitchFamily="2" charset="0"/>
                <a:cs typeface="Ebrima" panose="02000000000000000000" pitchFamily="2" charset="0"/>
              </a:rPr>
              <a:t> no conhecimento geral, seguida de </a:t>
            </a:r>
            <a:r>
              <a:rPr lang="pt-BR" sz="1300" b="1" dirty="0">
                <a:latin typeface="Ebrima" panose="02000000000000000000" pitchFamily="2" charset="0"/>
                <a:ea typeface="Ebrima" panose="02000000000000000000" pitchFamily="2" charset="0"/>
                <a:cs typeface="Ebrima" panose="02000000000000000000" pitchFamily="2" charset="0"/>
              </a:rPr>
              <a:t>compra e venda de imóveis</a:t>
            </a:r>
            <a:r>
              <a:rPr lang="pt-BR" sz="1300" dirty="0">
                <a:latin typeface="Ebrima" panose="02000000000000000000" pitchFamily="2" charset="0"/>
                <a:ea typeface="Ebrima" panose="02000000000000000000" pitchFamily="2" charset="0"/>
                <a:cs typeface="Ebrima" panose="02000000000000000000" pitchFamily="2" charset="0"/>
              </a:rPr>
              <a:t> que registrou crescimento de 5pp. </a:t>
            </a:r>
            <a:r>
              <a:rPr lang="pt-BR" sz="1300" b="1" dirty="0">
                <a:latin typeface="Ebrima" panose="02000000000000000000" pitchFamily="2" charset="0"/>
                <a:ea typeface="Ebrima" panose="02000000000000000000" pitchFamily="2" charset="0"/>
                <a:cs typeface="Ebrima" panose="02000000000000000000" pitchFamily="2" charset="0"/>
              </a:rPr>
              <a:t>Títulos privados</a:t>
            </a:r>
            <a:r>
              <a:rPr lang="pt-BR" sz="1300" dirty="0">
                <a:latin typeface="Ebrima" panose="02000000000000000000" pitchFamily="2" charset="0"/>
                <a:ea typeface="Ebrima" panose="02000000000000000000" pitchFamily="2" charset="0"/>
                <a:cs typeface="Ebrima" panose="02000000000000000000" pitchFamily="2" charset="0"/>
              </a:rPr>
              <a:t> e </a:t>
            </a:r>
            <a:r>
              <a:rPr lang="pt-BR" sz="1300" b="1" dirty="0">
                <a:latin typeface="Ebrima" panose="02000000000000000000" pitchFamily="2" charset="0"/>
                <a:ea typeface="Ebrima" panose="02000000000000000000" pitchFamily="2" charset="0"/>
                <a:cs typeface="Ebrima" panose="02000000000000000000" pitchFamily="2" charset="0"/>
              </a:rPr>
              <a:t>públicos</a:t>
            </a:r>
            <a:r>
              <a:rPr lang="pt-BR" sz="1300" dirty="0">
                <a:latin typeface="Ebrima" panose="02000000000000000000" pitchFamily="2" charset="0"/>
                <a:ea typeface="Ebrima" panose="02000000000000000000" pitchFamily="2" charset="0"/>
                <a:cs typeface="Ebrima" panose="02000000000000000000" pitchFamily="2" charset="0"/>
              </a:rPr>
              <a:t> atingem suas máximas históricas.</a:t>
            </a:r>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2252870" y="237258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11459662" y="4264381"/>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3265080" y="263419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FC8CA9B4-5975-33A9-A3A7-6C6600C51768}"/>
              </a:ext>
            </a:extLst>
          </p:cNvPr>
          <p:cNvSpPr txBox="1"/>
          <p:nvPr/>
        </p:nvSpPr>
        <p:spPr>
          <a:xfrm>
            <a:off x="4277290" y="265158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5295896" y="267887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FC8CA9B4-5975-33A9-A3A7-6C6600C51768}"/>
              </a:ext>
            </a:extLst>
          </p:cNvPr>
          <p:cNvSpPr txBox="1"/>
          <p:nvPr/>
        </p:nvSpPr>
        <p:spPr>
          <a:xfrm>
            <a:off x="6329649" y="276110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FC8CA9B4-5975-33A9-A3A7-6C6600C51768}"/>
              </a:ext>
            </a:extLst>
          </p:cNvPr>
          <p:cNvSpPr txBox="1"/>
          <p:nvPr/>
        </p:nvSpPr>
        <p:spPr>
          <a:xfrm>
            <a:off x="7367545" y="281392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FC8CA9B4-5975-33A9-A3A7-6C6600C51768}"/>
              </a:ext>
            </a:extLst>
          </p:cNvPr>
          <p:cNvSpPr txBox="1"/>
          <p:nvPr/>
        </p:nvSpPr>
        <p:spPr>
          <a:xfrm>
            <a:off x="8366024" y="289615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FC8CA9B4-5975-33A9-A3A7-6C6600C51768}"/>
              </a:ext>
            </a:extLst>
          </p:cNvPr>
          <p:cNvSpPr txBox="1"/>
          <p:nvPr/>
        </p:nvSpPr>
        <p:spPr>
          <a:xfrm>
            <a:off x="9411795" y="330497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0408010" y="327787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843275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5" name="Gráfico 1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130482984"/>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8" name="CaixaDeTexto 17">
            <a:extLst>
              <a:ext uri="{FF2B5EF4-FFF2-40B4-BE49-F238E27FC236}">
                <a16:creationId xmlns:a16="http://schemas.microsoft.com/office/drawing/2014/main" xmlns="" id="{3DC347D2-1A0A-E134-2EEF-0F8648C3680A}"/>
              </a:ext>
            </a:extLst>
          </p:cNvPr>
          <p:cNvSpPr txBox="1"/>
          <p:nvPr/>
        </p:nvSpPr>
        <p:spPr>
          <a:xfrm>
            <a:off x="8839200" y="5002907"/>
            <a:ext cx="1063302"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etc.</a:t>
            </a:r>
          </a:p>
        </p:txBody>
      </p:sp>
      <p:sp>
        <p:nvSpPr>
          <p:cNvPr id="20" name="CaixaDeTexto 19">
            <a:extLst>
              <a:ext uri="{FF2B5EF4-FFF2-40B4-BE49-F238E27FC236}">
                <a16:creationId xmlns:a16="http://schemas.microsoft.com/office/drawing/2014/main" xmlns="" id="{3DC347D2-1A0A-E134-2EEF-0F8648C3680A}"/>
              </a:ext>
            </a:extLst>
          </p:cNvPr>
          <p:cNvSpPr txBox="1"/>
          <p:nvPr/>
        </p:nvSpPr>
        <p:spPr>
          <a:xfrm>
            <a:off x="5759325" y="5136266"/>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4" name="Retângulo 13"/>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8" name="Retângulo 67">
            <a:extLst>
              <a:ext uri="{FF2B5EF4-FFF2-40B4-BE49-F238E27FC236}">
                <a16:creationId xmlns:a16="http://schemas.microsoft.com/office/drawing/2014/main" xmlns="" id="{BF572AC3-6873-DDC4-6068-515E747ADD57}"/>
              </a:ext>
            </a:extLst>
          </p:cNvPr>
          <p:cNvSpPr/>
          <p:nvPr/>
        </p:nvSpPr>
        <p:spPr>
          <a:xfrm>
            <a:off x="755848" y="5910294"/>
            <a:ext cx="4241867"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7 tipos de investimentos (2025)</a:t>
            </a:r>
          </a:p>
        </p:txBody>
      </p:sp>
      <p:sp>
        <p:nvSpPr>
          <p:cNvPr id="89" name="CaixaDeTexto 88">
            <a:extLst>
              <a:ext uri="{FF2B5EF4-FFF2-40B4-BE49-F238E27FC236}">
                <a16:creationId xmlns:a16="http://schemas.microsoft.com/office/drawing/2014/main" xmlns="" id="{3DC347D2-1A0A-E134-2EEF-0F8648C3680A}"/>
              </a:ext>
            </a:extLst>
          </p:cNvPr>
          <p:cNvSpPr txBox="1"/>
          <p:nvPr/>
        </p:nvSpPr>
        <p:spPr>
          <a:xfrm>
            <a:off x="9902502" y="5013155"/>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30" name="Retângulo 29"/>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conhece os tipos de investimentos que existem no mercado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tipos de investimentos você conhece? Mais algum? |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(MOSTRAR CARTÃO 8) (PARA CADA PRODUTO FINANCEIRO NÃO CITADO EM P7)</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 você conhece, mesmo que só de ouvir falar de 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CADA UM)</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 POR LINHA)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estimulada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40% | Erro: ±1p.p.</a:t>
            </a:r>
          </a:p>
        </p:txBody>
      </p:sp>
      <p:sp>
        <p:nvSpPr>
          <p:cNvPr id="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2" name="Arredondar Retângulo em um Canto Diagonal 21"/>
          <p:cNvSpPr/>
          <p:nvPr/>
        </p:nvSpPr>
        <p:spPr>
          <a:xfrm>
            <a:off x="376518" y="334063"/>
            <a:ext cx="378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INVESTIMENTOS: CONHECIMENTO GERAL</a:t>
            </a:r>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1223841" y="2421933"/>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2214416" y="2787459"/>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3240273" y="3130955"/>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4E231627-9C46-671E-5ACB-77967A5BFC03}"/>
              </a:ext>
            </a:extLst>
          </p:cNvPr>
          <p:cNvSpPr txBox="1"/>
          <p:nvPr/>
        </p:nvSpPr>
        <p:spPr>
          <a:xfrm>
            <a:off x="4266129" y="3090011"/>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5336276" y="332432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4E231627-9C46-671E-5ACB-77967A5BFC03}"/>
              </a:ext>
            </a:extLst>
          </p:cNvPr>
          <p:cNvSpPr txBox="1"/>
          <p:nvPr/>
        </p:nvSpPr>
        <p:spPr>
          <a:xfrm>
            <a:off x="6362132" y="326176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7387988" y="335964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8419866" y="340867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9439089" y="381834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10438815" y="377695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1431591" y="413679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3DC347D2-1A0A-E134-2EEF-0F8648C3680A}"/>
              </a:ext>
            </a:extLst>
          </p:cNvPr>
          <p:cNvSpPr txBox="1"/>
          <p:nvPr/>
        </p:nvSpPr>
        <p:spPr>
          <a:xfrm>
            <a:off x="407621" y="1313860"/>
            <a:ext cx="11622454" cy="548483"/>
          </a:xfrm>
          <a:prstGeom prst="rect">
            <a:avLst/>
          </a:prstGeom>
          <a:noFill/>
        </p:spPr>
        <p:txBody>
          <a:bodyPr wrap="square" rtlCol="0">
            <a:spAutoFit/>
          </a:bodyPr>
          <a:lstStyle/>
          <a:p>
            <a:pPr>
              <a:lnSpc>
                <a:spcPct val="114000"/>
              </a:lnSpc>
            </a:pP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Como nas últimas edições, as </a:t>
            </a:r>
            <a:r>
              <a:rPr lang="pt-BR" sz="1300" b="1" dirty="0">
                <a:solidFill>
                  <a:srgbClr val="000000"/>
                </a:solidFill>
                <a:latin typeface="Ebrima" panose="02000000000000000000" pitchFamily="2" charset="0"/>
                <a:ea typeface="Ebrima" panose="02000000000000000000" pitchFamily="2" charset="0"/>
                <a:cs typeface="Ebrima" panose="02000000000000000000" pitchFamily="2" charset="0"/>
              </a:rPr>
              <a:t>classes AB </a:t>
            </a: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conhecem mais investimentos do que as demais e a </a:t>
            </a:r>
            <a:r>
              <a:rPr lang="pt-BR" sz="1300" b="1" dirty="0">
                <a:solidFill>
                  <a:srgbClr val="000000"/>
                </a:solidFill>
                <a:latin typeface="Ebrima" panose="02000000000000000000" pitchFamily="2" charset="0"/>
                <a:ea typeface="Ebrima" panose="02000000000000000000" pitchFamily="2" charset="0"/>
                <a:cs typeface="Ebrima" panose="02000000000000000000" pitchFamily="2" charset="0"/>
              </a:rPr>
              <a:t>classe DE</a:t>
            </a: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 conhece menos, sendo que o único produto conhecido por mais de 70% em todas as classes é a </a:t>
            </a:r>
            <a:r>
              <a:rPr lang="pt-BR" sz="1300" b="1" dirty="0">
                <a:solidFill>
                  <a:srgbClr val="000000"/>
                </a:solidFill>
                <a:latin typeface="Ebrima" panose="02000000000000000000" pitchFamily="2" charset="0"/>
                <a:ea typeface="Ebrima" panose="02000000000000000000" pitchFamily="2" charset="0"/>
                <a:cs typeface="Ebrima" panose="02000000000000000000" pitchFamily="2" charset="0"/>
              </a:rPr>
              <a:t>caderneta de poupança</a:t>
            </a: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a:t>
            </a:r>
          </a:p>
        </p:txBody>
      </p:sp>
    </p:spTree>
    <p:extLst>
      <p:ext uri="{BB962C8B-B14F-4D97-AF65-F5344CB8AC3E}">
        <p14:creationId xmlns:p14="http://schemas.microsoft.com/office/powerpoint/2010/main" val="1009707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243556457"/>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7" name="CaixaDeTexto 16">
            <a:extLst>
              <a:ext uri="{FF2B5EF4-FFF2-40B4-BE49-F238E27FC236}">
                <a16:creationId xmlns:a16="http://schemas.microsoft.com/office/drawing/2014/main" xmlns="" id="{3DC347D2-1A0A-E134-2EEF-0F8648C3680A}"/>
              </a:ext>
            </a:extLst>
          </p:cNvPr>
          <p:cNvSpPr txBox="1"/>
          <p:nvPr/>
        </p:nvSpPr>
        <p:spPr>
          <a:xfrm>
            <a:off x="2486735" y="5168350"/>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7215454" y="498107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1548435" y="4981071"/>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23" name="Retângulo 2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72" name="Retângulo 71">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1,3 tipos de investimentos (2025)</a:t>
            </a:r>
          </a:p>
        </p:txBody>
      </p:sp>
      <p:sp>
        <p:nvSpPr>
          <p:cNvPr id="30" name="Retângulo 29"/>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1% | Erro: ±1p.p.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TIPOS DE INVESTIMENTO QUE UTILIZA</a:t>
            </a:r>
          </a:p>
        </p:txBody>
      </p:sp>
      <p:sp>
        <p:nvSpPr>
          <p:cNvPr id="18" name="CaixaDeTexto 17">
            <a:extLst>
              <a:ext uri="{FF2B5EF4-FFF2-40B4-BE49-F238E27FC236}">
                <a16:creationId xmlns:a16="http://schemas.microsoft.com/office/drawing/2014/main" xmlns="" id="{4E231627-9C46-671E-5ACB-77967A5BFC03}"/>
              </a:ext>
            </a:extLst>
          </p:cNvPr>
          <p:cNvSpPr txBox="1"/>
          <p:nvPr/>
        </p:nvSpPr>
        <p:spPr>
          <a:xfrm>
            <a:off x="6879089" y="429713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FC8CA9B4-5975-33A9-A3A7-6C6600C51768}"/>
              </a:ext>
            </a:extLst>
          </p:cNvPr>
          <p:cNvSpPr txBox="1"/>
          <p:nvPr/>
        </p:nvSpPr>
        <p:spPr>
          <a:xfrm>
            <a:off x="2123220" y="417496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5875019" y="429713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rPr>
              <a:t>Caderneta de poupança</a:t>
            </a:r>
            <a:r>
              <a:rPr lang="pt-BR" sz="1300" dirty="0">
                <a:latin typeface="Ebrima" panose="02000000000000000000" pitchFamily="2" charset="0"/>
                <a:ea typeface="Ebrima" panose="02000000000000000000" pitchFamily="2" charset="0"/>
                <a:cs typeface="Ebrima" panose="02000000000000000000" pitchFamily="2" charset="0"/>
              </a:rPr>
              <a:t> se mantém como o tipo de investimento mais utilizado pelos brasileiros (22%) com ligeiro recuo, mas ainda bem à frente de </a:t>
            </a:r>
            <a:r>
              <a:rPr lang="pt-BR" sz="1300" b="1" dirty="0">
                <a:latin typeface="Ebrima" panose="02000000000000000000" pitchFamily="2" charset="0"/>
                <a:ea typeface="Ebrima" panose="02000000000000000000" pitchFamily="2" charset="0"/>
                <a:cs typeface="Ebrima" panose="02000000000000000000" pitchFamily="2" charset="0"/>
              </a:rPr>
              <a:t>outros tipos de investimentos</a:t>
            </a:r>
            <a:r>
              <a:rPr lang="pt-BR" sz="1300" dirty="0">
                <a:latin typeface="Ebrima" panose="02000000000000000000" pitchFamily="2" charset="0"/>
                <a:ea typeface="Ebrima" panose="02000000000000000000" pitchFamily="2" charset="0"/>
                <a:cs typeface="Ebrima" panose="02000000000000000000" pitchFamily="2" charset="0"/>
              </a:rPr>
              <a:t>. </a:t>
            </a:r>
            <a:r>
              <a:rPr lang="pt-BR" sz="1300" b="1" dirty="0">
                <a:latin typeface="Ebrima" panose="02000000000000000000" pitchFamily="2" charset="0"/>
                <a:ea typeface="Ebrima" panose="02000000000000000000" pitchFamily="2" charset="0"/>
                <a:cs typeface="Ebrima" panose="02000000000000000000" pitchFamily="2" charset="0"/>
              </a:rPr>
              <a:t>Títulos privados</a:t>
            </a:r>
            <a:r>
              <a:rPr lang="pt-BR" sz="1300" dirty="0">
                <a:latin typeface="Ebrima" panose="02000000000000000000" pitchFamily="2" charset="0"/>
                <a:ea typeface="Ebrima" panose="02000000000000000000" pitchFamily="2" charset="0"/>
                <a:cs typeface="Ebrima" panose="02000000000000000000" pitchFamily="2" charset="0"/>
              </a:rPr>
              <a:t> apresenta crescimento pelo quarto ano seguido, enquanto as </a:t>
            </a:r>
            <a:r>
              <a:rPr lang="pt-BR" sz="1300" b="1" dirty="0">
                <a:latin typeface="Ebrima" panose="02000000000000000000" pitchFamily="2" charset="0"/>
                <a:ea typeface="Ebrima" panose="02000000000000000000" pitchFamily="2" charset="0"/>
                <a:cs typeface="Ebrima" panose="02000000000000000000" pitchFamily="2" charset="0"/>
              </a:rPr>
              <a:t>ações na bolsa de valores </a:t>
            </a:r>
            <a:r>
              <a:rPr lang="pt-BR" sz="1300" dirty="0">
                <a:latin typeface="Ebrima" panose="02000000000000000000" pitchFamily="2" charset="0"/>
                <a:ea typeface="Ebrima" panose="02000000000000000000" pitchFamily="2" charset="0"/>
                <a:cs typeface="Ebrima" panose="02000000000000000000" pitchFamily="2" charset="0"/>
              </a:rPr>
              <a:t>caem e voltam ao patamar de anos anteriores.</a:t>
            </a:r>
          </a:p>
        </p:txBody>
      </p:sp>
    </p:spTree>
    <p:extLst>
      <p:ext uri="{BB962C8B-B14F-4D97-AF65-F5344CB8AC3E}">
        <p14:creationId xmlns:p14="http://schemas.microsoft.com/office/powerpoint/2010/main" val="2142976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aixaDeTexto 2">
            <a:extLst>
              <a:ext uri="{FF2B5EF4-FFF2-40B4-BE49-F238E27FC236}">
                <a16:creationId xmlns:a16="http://schemas.microsoft.com/office/drawing/2014/main" xmlns="" id="{77AF5D4B-1E81-6FDF-B8A1-5E4EE26E67F7}"/>
              </a:ext>
            </a:extLst>
          </p:cNvPr>
          <p:cNvSpPr txBox="1"/>
          <p:nvPr/>
        </p:nvSpPr>
        <p:spPr>
          <a:xfrm>
            <a:off x="407621" y="433427"/>
            <a:ext cx="3130985" cy="369332"/>
          </a:xfrm>
          <a:prstGeom prst="rect">
            <a:avLst/>
          </a:prstGeom>
          <a:noFill/>
        </p:spPr>
        <p:txBody>
          <a:bodyPr wrap="none" rtlCol="0" anchor="ctr">
            <a:spAutoFit/>
          </a:bodyPr>
          <a:lstStyle/>
          <a:p>
            <a:r>
              <a:rPr lang="pt-BR" sz="1800" b="1" dirty="0">
                <a:latin typeface="Ebrima" panose="02000000000000000000" pitchFamily="2" charset="0"/>
                <a:ea typeface="Ebrima" panose="02000000000000000000" pitchFamily="2" charset="0"/>
                <a:cs typeface="Ebrima" panose="02000000000000000000" pitchFamily="2" charset="0"/>
              </a:rPr>
              <a:t>CONTROLE DE QUALIDADE</a:t>
            </a:r>
          </a:p>
        </p:txBody>
      </p:sp>
      <p:sp>
        <p:nvSpPr>
          <p:cNvPr id="4" name="CaixaDeTexto 3">
            <a:extLst>
              <a:ext uri="{FF2B5EF4-FFF2-40B4-BE49-F238E27FC236}">
                <a16:creationId xmlns:a16="http://schemas.microsoft.com/office/drawing/2014/main" xmlns="" id="{489E1322-C59C-7CC2-3427-E977B64CEBA0}"/>
              </a:ext>
            </a:extLst>
          </p:cNvPr>
          <p:cNvSpPr txBox="1"/>
          <p:nvPr/>
        </p:nvSpPr>
        <p:spPr>
          <a:xfrm>
            <a:off x="407621" y="856804"/>
            <a:ext cx="11174779" cy="1246816"/>
          </a:xfrm>
          <a:prstGeom prst="rect">
            <a:avLst/>
          </a:prstGeom>
          <a:noFill/>
        </p:spPr>
        <p:txBody>
          <a:bodyPr wrap="square" rtlCol="0" anchor="t">
            <a:spAutoFit/>
          </a:bodyPr>
          <a:lstStyle/>
          <a:p>
            <a:pPr>
              <a:lnSpc>
                <a:spcPct val="120000"/>
              </a:lnSpc>
            </a:pPr>
            <a:r>
              <a:rPr lang="pt-BR" sz="1600" dirty="0">
                <a:latin typeface="Ebrima" panose="02000000000000000000" pitchFamily="2" charset="0"/>
                <a:ea typeface="Ebrima" panose="02000000000000000000" pitchFamily="2" charset="0"/>
                <a:cs typeface="Ebrima" panose="02000000000000000000" pitchFamily="2" charset="0"/>
              </a:rPr>
              <a:t>A checagem das entrevistas foi efetuada através do áudio gravado (simultaneamente à coleta dos dados), cobrindo no mínimo 20% do material de cada pesquisador.</a:t>
            </a:r>
          </a:p>
          <a:p>
            <a:pPr>
              <a:lnSpc>
                <a:spcPct val="120000"/>
              </a:lnSpc>
            </a:pPr>
            <a:r>
              <a:rPr lang="pt-BR" sz="1600" dirty="0">
                <a:latin typeface="Ebrima" panose="02000000000000000000" pitchFamily="2" charset="0"/>
                <a:ea typeface="Ebrima" panose="02000000000000000000" pitchFamily="2" charset="0"/>
                <a:cs typeface="Ebrima" panose="02000000000000000000" pitchFamily="2" charset="0"/>
              </a:rPr>
              <a:t>Todos os questionários e a base de dados para processamento foram submetidos a análises de consistência entre as respostas.</a:t>
            </a:r>
          </a:p>
        </p:txBody>
      </p:sp>
      <p:sp>
        <p:nvSpPr>
          <p:cNvPr id="5" name="CaixaDeTexto 4">
            <a:extLst>
              <a:ext uri="{FF2B5EF4-FFF2-40B4-BE49-F238E27FC236}">
                <a16:creationId xmlns:a16="http://schemas.microsoft.com/office/drawing/2014/main" xmlns="" id="{A7A868F4-ECCB-80B0-478A-FF9CA55EBA48}"/>
              </a:ext>
            </a:extLst>
          </p:cNvPr>
          <p:cNvSpPr txBox="1"/>
          <p:nvPr/>
        </p:nvSpPr>
        <p:spPr>
          <a:xfrm>
            <a:off x="407621" y="2347845"/>
            <a:ext cx="2666114" cy="369332"/>
          </a:xfrm>
          <a:prstGeom prst="rect">
            <a:avLst/>
          </a:prstGeom>
          <a:noFill/>
        </p:spPr>
        <p:txBody>
          <a:bodyPr wrap="none" rtlCol="0" anchor="ctr">
            <a:spAutoFit/>
          </a:bodyPr>
          <a:lstStyle/>
          <a:p>
            <a:r>
              <a:rPr lang="pt-BR" sz="1800" b="1" dirty="0">
                <a:latin typeface="Ebrima" panose="02000000000000000000" pitchFamily="2" charset="0"/>
                <a:ea typeface="Ebrima" panose="02000000000000000000" pitchFamily="2" charset="0"/>
                <a:cs typeface="Ebrima" panose="02000000000000000000" pitchFamily="2" charset="0"/>
              </a:rPr>
              <a:t>OBSERVAÇÕES GERAIS</a:t>
            </a:r>
          </a:p>
        </p:txBody>
      </p:sp>
      <p:sp>
        <p:nvSpPr>
          <p:cNvPr id="6" name="CaixaDeTexto 5">
            <a:extLst>
              <a:ext uri="{FF2B5EF4-FFF2-40B4-BE49-F238E27FC236}">
                <a16:creationId xmlns:a16="http://schemas.microsoft.com/office/drawing/2014/main" xmlns="" id="{6AA3CBB1-8B19-418E-C696-48B339C6BEE2}"/>
              </a:ext>
            </a:extLst>
          </p:cNvPr>
          <p:cNvSpPr txBox="1"/>
          <p:nvPr/>
        </p:nvSpPr>
        <p:spPr>
          <a:xfrm>
            <a:off x="407621" y="2771222"/>
            <a:ext cx="11174779" cy="2160591"/>
          </a:xfrm>
          <a:prstGeom prst="rect">
            <a:avLst/>
          </a:prstGeom>
          <a:noFill/>
        </p:spPr>
        <p:txBody>
          <a:bodyPr wrap="square" rtlCol="0" anchor="t">
            <a:spAutoFit/>
          </a:bodyPr>
          <a:lstStyle/>
          <a:p>
            <a:pPr>
              <a:lnSpc>
                <a:spcPct val="120000"/>
              </a:lnSpc>
            </a:pPr>
            <a:r>
              <a:rPr lang="pt-BR" sz="1600" dirty="0">
                <a:latin typeface="Ebrima" panose="02000000000000000000" pitchFamily="2" charset="0"/>
                <a:ea typeface="Ebrima" panose="02000000000000000000" pitchFamily="2" charset="0"/>
                <a:cs typeface="Ebrima" panose="02000000000000000000" pitchFamily="2" charset="0"/>
              </a:rPr>
              <a:t>Os resultados com diferenças significativas (confiança de 95%) entre os dados do ano atual comparados com os dados do ano anterior encontram-se sinalizados com setas azuis (aumento significativo) e setas vermelhas (queda significativa).</a:t>
            </a:r>
          </a:p>
          <a:p>
            <a:pPr>
              <a:lnSpc>
                <a:spcPct val="120000"/>
              </a:lnSpc>
            </a:pPr>
            <a:endParaRPr lang="pt-BR" sz="16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600" dirty="0">
                <a:latin typeface="Ebrima" panose="02000000000000000000" pitchFamily="2" charset="0"/>
                <a:ea typeface="Ebrima" panose="02000000000000000000" pitchFamily="2" charset="0"/>
                <a:cs typeface="Ebrima" panose="02000000000000000000" pitchFamily="2" charset="0"/>
              </a:rPr>
              <a:t>Na maior parte dos gráficos e tabelas, os resultados são apresentados em percentual e as bases em números absolutos.</a:t>
            </a:r>
          </a:p>
          <a:p>
            <a:pPr>
              <a:lnSpc>
                <a:spcPct val="120000"/>
              </a:lnSpc>
            </a:pPr>
            <a:endParaRPr lang="pt-BR" sz="16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600" dirty="0">
                <a:latin typeface="Ebrima" panose="02000000000000000000" pitchFamily="2" charset="0"/>
                <a:ea typeface="Ebrima" panose="02000000000000000000" pitchFamily="2" charset="0"/>
                <a:cs typeface="Ebrima" panose="02000000000000000000" pitchFamily="2" charset="0"/>
              </a:rPr>
              <a:t>Em alguns gráficos e tabelas de respostas únicas os resultados não somam exatamente 100%, variam de 99% a 101%, devido a arredondamentos. A soma pode ultrapassar os 101% nas perguntas de respostas múltiplas.</a:t>
            </a:r>
          </a:p>
        </p:txBody>
      </p:sp>
    </p:spTree>
    <p:extLst>
      <p:ext uri="{BB962C8B-B14F-4D97-AF65-F5344CB8AC3E}">
        <p14:creationId xmlns:p14="http://schemas.microsoft.com/office/powerpoint/2010/main" val="377923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71929727"/>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7" name="CaixaDeTexto 16">
            <a:extLst>
              <a:ext uri="{FF2B5EF4-FFF2-40B4-BE49-F238E27FC236}">
                <a16:creationId xmlns:a16="http://schemas.microsoft.com/office/drawing/2014/main" xmlns="" id="{3DC347D2-1A0A-E134-2EEF-0F8648C3680A}"/>
              </a:ext>
            </a:extLst>
          </p:cNvPr>
          <p:cNvSpPr txBox="1"/>
          <p:nvPr/>
        </p:nvSpPr>
        <p:spPr>
          <a:xfrm>
            <a:off x="2486735" y="5168350"/>
            <a:ext cx="1084704" cy="584775"/>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7215454" y="498107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1548435" y="4981071"/>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23" name="Retângulo 2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72" name="Retângulo 71">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1,3 tipos de investimentos (2025)</a:t>
            </a:r>
          </a:p>
        </p:txBody>
      </p:sp>
      <p:sp>
        <p:nvSpPr>
          <p:cNvPr id="30" name="Retângulo 29"/>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1% | Erro: ±1p.p.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TIPOS DE INVESTIMENTO QUE UTILIZA</a:t>
            </a:r>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1228795" y="399135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2153446" y="434448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3100169" y="433010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4034999" y="433010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4963336" y="433010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6855747" y="432957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7771188" y="444912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4E231627-9C46-671E-5ACB-77967A5BFC03}"/>
              </a:ext>
            </a:extLst>
          </p:cNvPr>
          <p:cNvSpPr txBox="1"/>
          <p:nvPr/>
        </p:nvSpPr>
        <p:spPr>
          <a:xfrm>
            <a:off x="8718412" y="439715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4E231627-9C46-671E-5ACB-77967A5BFC03}"/>
              </a:ext>
            </a:extLst>
          </p:cNvPr>
          <p:cNvSpPr txBox="1"/>
          <p:nvPr/>
        </p:nvSpPr>
        <p:spPr>
          <a:xfrm>
            <a:off x="9663599" y="434448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10182750" y="426634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11495210" y="238523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0" name="CaixaDeTexto 39">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Uma parte significativa dos respondentes de </a:t>
            </a:r>
            <a:r>
              <a:rPr lang="pt-BR" sz="1300" b="1" dirty="0">
                <a:latin typeface="Ebrima" panose="02000000000000000000" pitchFamily="2" charset="0"/>
                <a:ea typeface="Ebrima" panose="02000000000000000000" pitchFamily="2" charset="0"/>
                <a:cs typeface="Ebrima" panose="02000000000000000000" pitchFamily="2" charset="0"/>
              </a:rPr>
              <a:t>classes AB</a:t>
            </a:r>
            <a:r>
              <a:rPr lang="pt-BR" sz="1300" dirty="0">
                <a:latin typeface="Ebrima" panose="02000000000000000000" pitchFamily="2" charset="0"/>
                <a:ea typeface="Ebrima" panose="02000000000000000000" pitchFamily="2" charset="0"/>
                <a:cs typeface="Ebrima" panose="02000000000000000000" pitchFamily="2" charset="0"/>
              </a:rPr>
              <a:t> (35%) não utiliza nenhum tipo de investimento. Este percentual sobe para pouco mais da metade na </a:t>
            </a:r>
            <a:r>
              <a:rPr lang="pt-BR" sz="1300" b="1" dirty="0">
                <a:latin typeface="Ebrima" panose="02000000000000000000" pitchFamily="2" charset="0"/>
                <a:ea typeface="Ebrima" panose="02000000000000000000" pitchFamily="2" charset="0"/>
                <a:cs typeface="Ebrima" panose="02000000000000000000" pitchFamily="2" charset="0"/>
              </a:rPr>
              <a:t>classe C</a:t>
            </a:r>
            <a:r>
              <a:rPr lang="pt-BR" sz="1300" dirty="0">
                <a:latin typeface="Ebrima" panose="02000000000000000000" pitchFamily="2" charset="0"/>
                <a:ea typeface="Ebrima" panose="02000000000000000000" pitchFamily="2" charset="0"/>
                <a:cs typeface="Ebrima" panose="02000000000000000000" pitchFamily="2" charset="0"/>
              </a:rPr>
              <a:t> (61%) e chega a quase 8 em cada 10 na </a:t>
            </a:r>
            <a:r>
              <a:rPr lang="pt-BR" sz="1300" b="1" dirty="0">
                <a:latin typeface="Ebrima" panose="02000000000000000000" pitchFamily="2" charset="0"/>
                <a:ea typeface="Ebrima" panose="02000000000000000000" pitchFamily="2" charset="0"/>
                <a:cs typeface="Ebrima" panose="02000000000000000000" pitchFamily="2" charset="0"/>
              </a:rPr>
              <a:t>classe DE </a:t>
            </a:r>
            <a:r>
              <a:rPr lang="pt-BR" sz="1300" dirty="0">
                <a:latin typeface="Ebrima" panose="02000000000000000000" pitchFamily="2" charset="0"/>
                <a:ea typeface="Ebrima" panose="02000000000000000000" pitchFamily="2" charset="0"/>
                <a:cs typeface="Ebrima" panose="02000000000000000000" pitchFamily="2" charset="0"/>
              </a:rPr>
              <a:t>(78%).</a:t>
            </a:r>
          </a:p>
        </p:txBody>
      </p:sp>
    </p:spTree>
    <p:extLst>
      <p:ext uri="{BB962C8B-B14F-4D97-AF65-F5344CB8AC3E}">
        <p14:creationId xmlns:p14="http://schemas.microsoft.com/office/powerpoint/2010/main" val="793392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xmlns="" id="{3A5D724C-4F87-6D67-C5BA-8AF7AA967F42}"/>
            </a:ext>
          </a:extLst>
        </p:cNvPr>
        <p:cNvGrpSpPr/>
        <p:nvPr/>
      </p:nvGrpSpPr>
      <p:grpSpPr>
        <a:xfrm>
          <a:off x="0" y="0"/>
          <a:ext cx="0" cy="0"/>
          <a:chOff x="0" y="0"/>
          <a:chExt cx="0" cy="0"/>
        </a:xfrm>
      </p:grpSpPr>
      <p:graphicFrame>
        <p:nvGraphicFramePr>
          <p:cNvPr id="6" name="Gráfico 5"/>
          <p:cNvGraphicFramePr/>
          <p:nvPr>
            <p:extLst>
              <p:ext uri="{D42A27DB-BD31-4B8C-83A1-F6EECF244321}">
                <p14:modId xmlns:p14="http://schemas.microsoft.com/office/powerpoint/2010/main" val="3080326812"/>
              </p:ext>
            </p:extLst>
          </p:nvPr>
        </p:nvGraphicFramePr>
        <p:xfrm>
          <a:off x="838200" y="2296633"/>
          <a:ext cx="10922000" cy="2849525"/>
        </p:xfrm>
        <a:graphic>
          <a:graphicData uri="http://schemas.openxmlformats.org/drawingml/2006/chart">
            <c:chart xmlns:c="http://schemas.openxmlformats.org/drawingml/2006/chart" xmlns:r="http://schemas.openxmlformats.org/officeDocument/2006/relationships" r:id="rId2"/>
          </a:graphicData>
        </a:graphic>
      </p:graphicFrame>
      <p:sp>
        <p:nvSpPr>
          <p:cNvPr id="23" name="Retângulo 22">
            <a:extLst>
              <a:ext uri="{FF2B5EF4-FFF2-40B4-BE49-F238E27FC236}">
                <a16:creationId xmlns:a16="http://schemas.microsoft.com/office/drawing/2014/main" xmlns="" id="{3D92ABBC-A115-50A2-D6CE-AD04EB0F9117}"/>
              </a:ext>
            </a:extLst>
          </p:cNvPr>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graphicFrame>
        <p:nvGraphicFramePr>
          <p:cNvPr id="7" name="Tabela 6"/>
          <p:cNvGraphicFramePr>
            <a:graphicFrameLocks noGrp="1"/>
          </p:cNvGraphicFramePr>
          <p:nvPr>
            <p:extLst>
              <p:ext uri="{D42A27DB-BD31-4B8C-83A1-F6EECF244321}">
                <p14:modId xmlns:p14="http://schemas.microsoft.com/office/powerpoint/2010/main" val="1836994675"/>
              </p:ext>
            </p:extLst>
          </p:nvPr>
        </p:nvGraphicFramePr>
        <p:xfrm>
          <a:off x="967562" y="5266983"/>
          <a:ext cx="10675088" cy="474597"/>
        </p:xfrm>
        <a:graphic>
          <a:graphicData uri="http://schemas.openxmlformats.org/drawingml/2006/table">
            <a:tbl>
              <a:tblPr>
                <a:tableStyleId>{5C22544A-7EE6-4342-B048-85BDC9FD1C3A}</a:tableStyleId>
              </a:tblPr>
              <a:tblGrid>
                <a:gridCol w="2668772">
                  <a:extLst>
                    <a:ext uri="{9D8B030D-6E8A-4147-A177-3AD203B41FA5}">
                      <a16:colId xmlns:a16="http://schemas.microsoft.com/office/drawing/2014/main" xmlns="" val="20000"/>
                    </a:ext>
                  </a:extLst>
                </a:gridCol>
                <a:gridCol w="2668772">
                  <a:extLst>
                    <a:ext uri="{9D8B030D-6E8A-4147-A177-3AD203B41FA5}">
                      <a16:colId xmlns:a16="http://schemas.microsoft.com/office/drawing/2014/main" xmlns="" val="20001"/>
                    </a:ext>
                  </a:extLst>
                </a:gridCol>
                <a:gridCol w="2668772">
                  <a:extLst>
                    <a:ext uri="{9D8B030D-6E8A-4147-A177-3AD203B41FA5}">
                      <a16:colId xmlns:a16="http://schemas.microsoft.com/office/drawing/2014/main" xmlns="" val="20002"/>
                    </a:ext>
                  </a:extLst>
                </a:gridCol>
                <a:gridCol w="2668772">
                  <a:extLst>
                    <a:ext uri="{9D8B030D-6E8A-4147-A177-3AD203B41FA5}">
                      <a16:colId xmlns:a16="http://schemas.microsoft.com/office/drawing/2014/main" xmlns="" val="20003"/>
                    </a:ext>
                  </a:extLst>
                </a:gridCol>
              </a:tblGrid>
              <a:tr h="474597">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não</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 economizaram (P2=96) e também não fizeram qualquer investimento financeiro (P9=96)</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possuem apenas a caderneta de poupança como</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 investimento financeiro (P9=1 apenas)</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possuem mais de um investimento financeiro (P9=1, 2, 3, 4, 5, 6, 7 ou 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economizaram, mas não fizeram </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qualquer investimento financeiro (P2≠96 e P9=96)</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etângulo 16"/>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2" name="CaixaDeTexto 2">
            <a:extLst>
              <a:ext uri="{FF2B5EF4-FFF2-40B4-BE49-F238E27FC236}">
                <a16:creationId xmlns:a16="http://schemas.microsoft.com/office/drawing/2014/main" xmlns="" id="{AF4AE32E-BDCC-DAA4-F144-9A7A17F9142B}"/>
              </a:ext>
            </a:extLst>
          </p:cNvPr>
          <p:cNvSpPr txBox="1"/>
          <p:nvPr/>
        </p:nvSpPr>
        <p:spPr>
          <a:xfrm>
            <a:off x="608373" y="559310"/>
            <a:ext cx="91963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1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4" name="Arredondar Retângulo em um Canto Diagonal 13"/>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PERFIS DE INVESTIDORES DO BRASIL</a:t>
            </a:r>
          </a:p>
        </p:txBody>
      </p:sp>
      <p:sp>
        <p:nvSpPr>
          <p:cNvPr id="15" name="CaixaDeTexto 14">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Para a construção do perfil de investidores foram consideradas as perguntas </a:t>
            </a:r>
            <a:r>
              <a:rPr lang="pt-BR" sz="1300" b="1" dirty="0">
                <a:latin typeface="Ebrima" panose="02000000000000000000" pitchFamily="2" charset="0"/>
                <a:ea typeface="Ebrima" panose="02000000000000000000" pitchFamily="2" charset="0"/>
                <a:cs typeface="Ebrima" panose="02000000000000000000" pitchFamily="2" charset="0"/>
              </a:rPr>
              <a:t>P2</a:t>
            </a:r>
            <a:r>
              <a:rPr lang="pt-BR" sz="1300" dirty="0">
                <a:latin typeface="Ebrima" panose="02000000000000000000" pitchFamily="2" charset="0"/>
                <a:ea typeface="Ebrima" panose="02000000000000000000" pitchFamily="2" charset="0"/>
                <a:cs typeface="Ebrima" panose="02000000000000000000" pitchFamily="2" charset="0"/>
              </a:rPr>
              <a:t> (se conseguiu economizar) e </a:t>
            </a:r>
            <a:r>
              <a:rPr lang="pt-BR" sz="1300" b="1" dirty="0">
                <a:latin typeface="Ebrima" panose="02000000000000000000" pitchFamily="2" charset="0"/>
                <a:ea typeface="Ebrima" panose="02000000000000000000" pitchFamily="2" charset="0"/>
                <a:cs typeface="Ebrima" panose="02000000000000000000" pitchFamily="2" charset="0"/>
              </a:rPr>
              <a:t>P9</a:t>
            </a:r>
            <a:r>
              <a:rPr lang="pt-BR" sz="1300" dirty="0">
                <a:latin typeface="Ebrima" panose="02000000000000000000" pitchFamily="2" charset="0"/>
                <a:ea typeface="Ebrima" panose="02000000000000000000" pitchFamily="2" charset="0"/>
                <a:cs typeface="Ebrima" panose="02000000000000000000" pitchFamily="2" charset="0"/>
              </a:rPr>
              <a:t> (tipos de investimento em que aplica). Os perfis não sofrem variações significativas.</a:t>
            </a:r>
          </a:p>
        </p:txBody>
      </p:sp>
    </p:spTree>
    <p:extLst>
      <p:ext uri="{BB962C8B-B14F-4D97-AF65-F5344CB8AC3E}">
        <p14:creationId xmlns:p14="http://schemas.microsoft.com/office/powerpoint/2010/main" val="2947364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xmlns="" id="{3A5D724C-4F87-6D67-C5BA-8AF7AA967F42}"/>
            </a:ext>
          </a:extLst>
        </p:cNvPr>
        <p:cNvGrpSpPr/>
        <p:nvPr/>
      </p:nvGrpSpPr>
      <p:grpSpPr>
        <a:xfrm>
          <a:off x="0" y="0"/>
          <a:ext cx="0" cy="0"/>
          <a:chOff x="0" y="0"/>
          <a:chExt cx="0" cy="0"/>
        </a:xfrm>
      </p:grpSpPr>
      <p:graphicFrame>
        <p:nvGraphicFramePr>
          <p:cNvPr id="6" name="Gráfico 5"/>
          <p:cNvGraphicFramePr/>
          <p:nvPr>
            <p:extLst>
              <p:ext uri="{D42A27DB-BD31-4B8C-83A1-F6EECF244321}">
                <p14:modId xmlns:p14="http://schemas.microsoft.com/office/powerpoint/2010/main" val="1059927448"/>
              </p:ext>
            </p:extLst>
          </p:nvPr>
        </p:nvGraphicFramePr>
        <p:xfrm>
          <a:off x="838200" y="2296633"/>
          <a:ext cx="10922000" cy="2849525"/>
        </p:xfrm>
        <a:graphic>
          <a:graphicData uri="http://schemas.openxmlformats.org/drawingml/2006/chart">
            <c:chart xmlns:c="http://schemas.openxmlformats.org/drawingml/2006/chart" xmlns:r="http://schemas.openxmlformats.org/officeDocument/2006/relationships" r:id="rId2"/>
          </a:graphicData>
        </a:graphic>
      </p:graphicFrame>
      <p:sp>
        <p:nvSpPr>
          <p:cNvPr id="23" name="Retângulo 22">
            <a:extLst>
              <a:ext uri="{FF2B5EF4-FFF2-40B4-BE49-F238E27FC236}">
                <a16:creationId xmlns:a16="http://schemas.microsoft.com/office/drawing/2014/main" xmlns="" id="{3D92ABBC-A115-50A2-D6CE-AD04EB0F9117}"/>
              </a:ext>
            </a:extLst>
          </p:cNvPr>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graphicFrame>
        <p:nvGraphicFramePr>
          <p:cNvPr id="7" name="Tabela 6"/>
          <p:cNvGraphicFramePr>
            <a:graphicFrameLocks noGrp="1"/>
          </p:cNvGraphicFramePr>
          <p:nvPr>
            <p:extLst>
              <p:ext uri="{D42A27DB-BD31-4B8C-83A1-F6EECF244321}">
                <p14:modId xmlns:p14="http://schemas.microsoft.com/office/powerpoint/2010/main" val="3125494164"/>
              </p:ext>
            </p:extLst>
          </p:nvPr>
        </p:nvGraphicFramePr>
        <p:xfrm>
          <a:off x="967562" y="5266983"/>
          <a:ext cx="10675088" cy="474597"/>
        </p:xfrm>
        <a:graphic>
          <a:graphicData uri="http://schemas.openxmlformats.org/drawingml/2006/table">
            <a:tbl>
              <a:tblPr>
                <a:tableStyleId>{5C22544A-7EE6-4342-B048-85BDC9FD1C3A}</a:tableStyleId>
              </a:tblPr>
              <a:tblGrid>
                <a:gridCol w="2668772">
                  <a:extLst>
                    <a:ext uri="{9D8B030D-6E8A-4147-A177-3AD203B41FA5}">
                      <a16:colId xmlns:a16="http://schemas.microsoft.com/office/drawing/2014/main" xmlns="" val="20000"/>
                    </a:ext>
                  </a:extLst>
                </a:gridCol>
                <a:gridCol w="2668772">
                  <a:extLst>
                    <a:ext uri="{9D8B030D-6E8A-4147-A177-3AD203B41FA5}">
                      <a16:colId xmlns:a16="http://schemas.microsoft.com/office/drawing/2014/main" xmlns="" val="20001"/>
                    </a:ext>
                  </a:extLst>
                </a:gridCol>
                <a:gridCol w="2668772">
                  <a:extLst>
                    <a:ext uri="{9D8B030D-6E8A-4147-A177-3AD203B41FA5}">
                      <a16:colId xmlns:a16="http://schemas.microsoft.com/office/drawing/2014/main" xmlns="" val="20002"/>
                    </a:ext>
                  </a:extLst>
                </a:gridCol>
                <a:gridCol w="2668772">
                  <a:extLst>
                    <a:ext uri="{9D8B030D-6E8A-4147-A177-3AD203B41FA5}">
                      <a16:colId xmlns:a16="http://schemas.microsoft.com/office/drawing/2014/main" xmlns="" val="20003"/>
                    </a:ext>
                  </a:extLst>
                </a:gridCol>
              </a:tblGrid>
              <a:tr h="474597">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não</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 economizaram (P2=96) e também não fizeram qualquer investimento financeiro (P9=96)</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possuem apenas a caderneta de poupança como</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 investimento financeiro (P9=1 apenas)</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possuem mais de um investimento financeiro (P9=1, 2, 3, 4, 5, 6, 7 ou 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rPr>
                        <a:t>Entrevistados que economizaram, mas não fizeram </a:t>
                      </a:r>
                      <a:r>
                        <a:rPr lang="pt-BR" sz="1000" b="0" kern="1200" baseline="0" dirty="0">
                          <a:solidFill>
                            <a:srgbClr val="6E6868"/>
                          </a:solidFill>
                          <a:latin typeface="Ebrima" panose="02000000000000000000" pitchFamily="2" charset="0"/>
                          <a:ea typeface="Ebrima" panose="02000000000000000000" pitchFamily="2" charset="0"/>
                          <a:cs typeface="Ebrima" panose="02000000000000000000" pitchFamily="2" charset="0"/>
                        </a:rPr>
                        <a:t>qualquer investimento financeiro (P2≠96 e P9=96)</a:t>
                      </a:r>
                      <a:endParaRPr lang="pt-BR" sz="1000" b="0" kern="1200" dirty="0">
                        <a:solidFill>
                          <a:srgbClr val="6E6868"/>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bl>
          </a:graphicData>
        </a:graphic>
      </p:graphicFrame>
      <p:sp>
        <p:nvSpPr>
          <p:cNvPr id="17" name="Retângulo 16"/>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3" y="559310"/>
            <a:ext cx="919638"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1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5" name="Arredondar Retângulo em um Canto Diagonal 14"/>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PERFIS DE INVESTIDORES DO BRASIL</a:t>
            </a:r>
          </a:p>
        </p:txBody>
      </p:sp>
      <p:sp>
        <p:nvSpPr>
          <p:cNvPr id="16" name="CaixaDeTexto 15">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Para a construção do perfil de investidores foram consideradas as perguntas </a:t>
            </a:r>
            <a:r>
              <a:rPr lang="pt-BR" sz="1300" b="1" dirty="0">
                <a:latin typeface="Ebrima" panose="02000000000000000000" pitchFamily="2" charset="0"/>
                <a:ea typeface="Ebrima" panose="02000000000000000000" pitchFamily="2" charset="0"/>
                <a:cs typeface="Ebrima" panose="02000000000000000000" pitchFamily="2" charset="0"/>
              </a:rPr>
              <a:t>P2</a:t>
            </a:r>
            <a:r>
              <a:rPr lang="pt-BR" sz="1300" dirty="0">
                <a:latin typeface="Ebrima" panose="02000000000000000000" pitchFamily="2" charset="0"/>
                <a:ea typeface="Ebrima" panose="02000000000000000000" pitchFamily="2" charset="0"/>
                <a:cs typeface="Ebrima" panose="02000000000000000000" pitchFamily="2" charset="0"/>
              </a:rPr>
              <a:t> (se conseguiu economizar) e </a:t>
            </a:r>
            <a:r>
              <a:rPr lang="pt-BR" sz="1300" b="1" dirty="0">
                <a:latin typeface="Ebrima" panose="02000000000000000000" pitchFamily="2" charset="0"/>
                <a:ea typeface="Ebrima" panose="02000000000000000000" pitchFamily="2" charset="0"/>
                <a:cs typeface="Ebrima" panose="02000000000000000000" pitchFamily="2" charset="0"/>
              </a:rPr>
              <a:t>P9</a:t>
            </a:r>
            <a:r>
              <a:rPr lang="pt-BR" sz="1300" dirty="0">
                <a:latin typeface="Ebrima" panose="02000000000000000000" pitchFamily="2" charset="0"/>
                <a:ea typeface="Ebrima" panose="02000000000000000000" pitchFamily="2" charset="0"/>
                <a:cs typeface="Ebrima" panose="02000000000000000000" pitchFamily="2" charset="0"/>
              </a:rPr>
              <a:t> (tipos de investimento em que aplica). Os perfis não sofrem variações significativas.</a:t>
            </a:r>
          </a:p>
        </p:txBody>
      </p:sp>
      <p:sp>
        <p:nvSpPr>
          <p:cNvPr id="10" name="CaixaDeTexto 9">
            <a:extLst>
              <a:ext uri="{FF2B5EF4-FFF2-40B4-BE49-F238E27FC236}">
                <a16:creationId xmlns:a16="http://schemas.microsoft.com/office/drawing/2014/main" xmlns="" id="{4E231627-9C46-671E-5ACB-77967A5BFC03}"/>
              </a:ext>
            </a:extLst>
          </p:cNvPr>
          <p:cNvSpPr txBox="1"/>
          <p:nvPr/>
        </p:nvSpPr>
        <p:spPr>
          <a:xfrm>
            <a:off x="5564639" y="394877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1" name="CaixaDeTexto 10">
            <a:extLst>
              <a:ext uri="{FF2B5EF4-FFF2-40B4-BE49-F238E27FC236}">
                <a16:creationId xmlns:a16="http://schemas.microsoft.com/office/drawing/2014/main" xmlns="" id="{4E231627-9C46-671E-5ACB-77967A5BFC03}"/>
              </a:ext>
            </a:extLst>
          </p:cNvPr>
          <p:cNvSpPr txBox="1"/>
          <p:nvPr/>
        </p:nvSpPr>
        <p:spPr>
          <a:xfrm>
            <a:off x="10884707" y="410332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2" name="CaixaDeTexto 11">
            <a:extLst>
              <a:ext uri="{FF2B5EF4-FFF2-40B4-BE49-F238E27FC236}">
                <a16:creationId xmlns:a16="http://schemas.microsoft.com/office/drawing/2014/main" xmlns="" id="{4E231627-9C46-671E-5ACB-77967A5BFC03}"/>
              </a:ext>
            </a:extLst>
          </p:cNvPr>
          <p:cNvSpPr txBox="1"/>
          <p:nvPr/>
        </p:nvSpPr>
        <p:spPr>
          <a:xfrm>
            <a:off x="8215148" y="427223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172182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897560185"/>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9" name="CaixaDeTexto 18">
            <a:extLst>
              <a:ext uri="{FF2B5EF4-FFF2-40B4-BE49-F238E27FC236}">
                <a16:creationId xmlns:a16="http://schemas.microsoft.com/office/drawing/2014/main" xmlns="" id="{3DC347D2-1A0A-E134-2EEF-0F8648C3680A}"/>
              </a:ext>
            </a:extLst>
          </p:cNvPr>
          <p:cNvSpPr txBox="1"/>
          <p:nvPr/>
        </p:nvSpPr>
        <p:spPr>
          <a:xfrm>
            <a:off x="6234536" y="480962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2451230" y="4800096"/>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18" name="Retângulo 17"/>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8" name="Retângulo 67">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1,3 tipos de investimentos (2025)</a:t>
            </a:r>
          </a:p>
        </p:txBody>
      </p:sp>
      <p:sp>
        <p:nvSpPr>
          <p:cNvPr id="88" name="CaixaDeTexto 87">
            <a:extLst>
              <a:ext uri="{FF2B5EF4-FFF2-40B4-BE49-F238E27FC236}">
                <a16:creationId xmlns:a16="http://schemas.microsoft.com/office/drawing/2014/main" xmlns="" id="{3DC347D2-1A0A-E134-2EEF-0F8648C3680A}"/>
              </a:ext>
            </a:extLst>
          </p:cNvPr>
          <p:cNvSpPr txBox="1"/>
          <p:nvPr/>
        </p:nvSpPr>
        <p:spPr>
          <a:xfrm>
            <a:off x="3420185" y="4958800"/>
            <a:ext cx="942265" cy="707886"/>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31" name="Retângulo 30"/>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P11. (PARA CADA INVESTIMENTO CITADO EM P7 E/OU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em quais produtos você pretende investir ou continuar investindo em 2026?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A poupança se mantém estável na </a:t>
            </a:r>
            <a:r>
              <a:rPr lang="pt-BR" sz="1300" b="1" dirty="0">
                <a:latin typeface="Ebrima" panose="02000000000000000000" pitchFamily="2" charset="0"/>
                <a:ea typeface="Ebrima" panose="02000000000000000000" pitchFamily="2" charset="0"/>
                <a:cs typeface="Ebrima" panose="02000000000000000000" pitchFamily="2" charset="0"/>
              </a:rPr>
              <a:t>intenção de investir ou continuar investindo</a:t>
            </a:r>
            <a:r>
              <a:rPr lang="pt-BR" sz="1300" dirty="0">
                <a:latin typeface="Ebrima" panose="02000000000000000000" pitchFamily="2" charset="0"/>
                <a:ea typeface="Ebrima" panose="02000000000000000000" pitchFamily="2" charset="0"/>
                <a:cs typeface="Ebrima" panose="02000000000000000000" pitchFamily="2" charset="0"/>
              </a:rPr>
              <a:t>, enquanto </a:t>
            </a:r>
            <a:r>
              <a:rPr lang="pt-BR" sz="1300" b="1" dirty="0">
                <a:latin typeface="Ebrima" panose="02000000000000000000" pitchFamily="2" charset="0"/>
                <a:ea typeface="Ebrima" panose="02000000000000000000" pitchFamily="2" charset="0"/>
                <a:cs typeface="Ebrima" panose="02000000000000000000" pitchFamily="2" charset="0"/>
              </a:rPr>
              <a:t>compra e venda de imóveis  </a:t>
            </a:r>
            <a:r>
              <a:rPr lang="pt-BR" sz="1300" dirty="0">
                <a:latin typeface="Ebrima" panose="02000000000000000000" pitchFamily="2" charset="0"/>
                <a:ea typeface="Ebrima" panose="02000000000000000000" pitchFamily="2" charset="0"/>
                <a:cs typeface="Ebrima" panose="02000000000000000000" pitchFamily="2" charset="0"/>
              </a:rPr>
              <a:t>continua em segundo lugar, à frente das demais aplicações financeiras e crescendo 2pp em relação à 2024 e </a:t>
            </a:r>
            <a:r>
              <a:rPr lang="pt-BR" sz="1300" b="1" dirty="0">
                <a:latin typeface="Ebrima" panose="02000000000000000000" pitchFamily="2" charset="0"/>
                <a:ea typeface="Ebrima" panose="02000000000000000000" pitchFamily="2" charset="0"/>
                <a:cs typeface="Ebrima" panose="02000000000000000000" pitchFamily="2" charset="0"/>
              </a:rPr>
              <a:t>títulos privados</a:t>
            </a:r>
            <a:r>
              <a:rPr lang="pt-BR" sz="1300" dirty="0">
                <a:latin typeface="Ebrima" panose="02000000000000000000" pitchFamily="2" charset="0"/>
                <a:ea typeface="Ebrima" panose="02000000000000000000" pitchFamily="2" charset="0"/>
                <a:cs typeface="Ebrima" panose="02000000000000000000" pitchFamily="2" charset="0"/>
              </a:rPr>
              <a:t> fica em 3º lugar crescendo pelo terceiro ano seguido. Ainda cai o percentual dos que </a:t>
            </a:r>
            <a:r>
              <a:rPr lang="pt-BR" sz="1300" b="1" dirty="0">
                <a:latin typeface="Ebrima" panose="02000000000000000000" pitchFamily="2" charset="0"/>
                <a:ea typeface="Ebrima" panose="02000000000000000000" pitchFamily="2" charset="0"/>
                <a:cs typeface="Ebrima" panose="02000000000000000000" pitchFamily="2" charset="0"/>
              </a:rPr>
              <a:t>não pretendem continuar investindo ou não conhecem </a:t>
            </a:r>
            <a:r>
              <a:rPr lang="pt-BR" sz="1300" dirty="0">
                <a:latin typeface="Ebrima" panose="02000000000000000000" pitchFamily="2" charset="0"/>
                <a:ea typeface="Ebrima" panose="02000000000000000000" pitchFamily="2" charset="0"/>
                <a:cs typeface="Ebrima" panose="02000000000000000000" pitchFamily="2" charset="0"/>
              </a:rPr>
              <a:t>(-4pp).</a:t>
            </a:r>
          </a:p>
        </p:txBody>
      </p:sp>
      <p:sp>
        <p:nvSpPr>
          <p:cNvPr id="15"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1% | Erro: ±1p.p.</a:t>
            </a:r>
          </a:p>
        </p:txBody>
      </p:sp>
      <p:sp>
        <p:nvSpPr>
          <p:cNvPr id="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7" name="Arredondar Retângulo em um Canto Diagonal 16"/>
          <p:cNvSpPr/>
          <p:nvPr/>
        </p:nvSpPr>
        <p:spPr>
          <a:xfrm>
            <a:off x="376518" y="334063"/>
            <a:ext cx="57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PRODUTOS QUE PRETENDE INVESTIR OU CONTINUAR INVESTINDO EM 2026</a:t>
            </a:r>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2115011" y="384249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3064951" y="397825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11561057" y="313858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96437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197754768"/>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9" name="CaixaDeTexto 18">
            <a:extLst>
              <a:ext uri="{FF2B5EF4-FFF2-40B4-BE49-F238E27FC236}">
                <a16:creationId xmlns:a16="http://schemas.microsoft.com/office/drawing/2014/main" xmlns="" id="{3DC347D2-1A0A-E134-2EEF-0F8648C3680A}"/>
              </a:ext>
            </a:extLst>
          </p:cNvPr>
          <p:cNvSpPr txBox="1"/>
          <p:nvPr/>
        </p:nvSpPr>
        <p:spPr>
          <a:xfrm>
            <a:off x="6234536" y="4809621"/>
            <a:ext cx="883157" cy="707886"/>
          </a:xfrm>
          <a:prstGeom prst="rect">
            <a:avLst/>
          </a:prstGeom>
          <a:noFill/>
        </p:spPr>
        <p:txBody>
          <a:bodyPr wrap="square" rtlCol="0">
            <a:spAutoFit/>
          </a:bodyPr>
          <a:lstStyle/>
          <a:p>
            <a:r>
              <a:rPr lang="pt-BR" sz="800" i="1" dirty="0">
                <a:solidFill>
                  <a:prstClr val="black"/>
                </a:solidFill>
              </a:rPr>
              <a:t>Pré-fixados, pós-fixados e de inflação/ SELIC/ taxa SELIC/ tesouro SELIC</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2451230" y="4800096"/>
            <a:ext cx="986426" cy="830997"/>
          </a:xfrm>
          <a:prstGeom prst="rect">
            <a:avLst/>
          </a:prstGeom>
          <a:noFill/>
        </p:spPr>
        <p:txBody>
          <a:bodyPr wrap="square" rtlCol="0">
            <a:spAutoFit/>
          </a:bodyPr>
          <a:lstStyle/>
          <a:p>
            <a:r>
              <a:rPr lang="pt-BR" sz="800" i="1" dirty="0">
                <a:solidFill>
                  <a:prstClr val="black"/>
                </a:solidFill>
              </a:rPr>
              <a:t>Como debêntures, CDB, LCI, LCA, LC, certificados de operações estruturadas (COE), </a:t>
            </a:r>
            <a:r>
              <a:rPr lang="pt-BR" sz="800" i="1" dirty="0" err="1">
                <a:solidFill>
                  <a:prstClr val="black"/>
                </a:solidFill>
              </a:rPr>
              <a:t>etc</a:t>
            </a:r>
            <a:endParaRPr lang="pt-BR" sz="800" i="1" dirty="0">
              <a:solidFill>
                <a:prstClr val="black"/>
              </a:solidFill>
            </a:endParaRPr>
          </a:p>
        </p:txBody>
      </p:sp>
      <p:sp>
        <p:nvSpPr>
          <p:cNvPr id="18" name="Retângulo 17"/>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8" name="Retângulo 67">
            <a:extLst>
              <a:ext uri="{FF2B5EF4-FFF2-40B4-BE49-F238E27FC236}">
                <a16:creationId xmlns:a16="http://schemas.microsoft.com/office/drawing/2014/main" xmlns="" id="{BF572AC3-6873-DDC4-6068-515E747ADD57}"/>
              </a:ext>
            </a:extLst>
          </p:cNvPr>
          <p:cNvSpPr/>
          <p:nvPr/>
        </p:nvSpPr>
        <p:spPr>
          <a:xfrm>
            <a:off x="755848" y="5910294"/>
            <a:ext cx="437651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1,3 tipos de investimentos (2025)</a:t>
            </a:r>
          </a:p>
        </p:txBody>
      </p:sp>
      <p:sp>
        <p:nvSpPr>
          <p:cNvPr id="88" name="CaixaDeTexto 87">
            <a:extLst>
              <a:ext uri="{FF2B5EF4-FFF2-40B4-BE49-F238E27FC236}">
                <a16:creationId xmlns:a16="http://schemas.microsoft.com/office/drawing/2014/main" xmlns="" id="{3DC347D2-1A0A-E134-2EEF-0F8648C3680A}"/>
              </a:ext>
            </a:extLst>
          </p:cNvPr>
          <p:cNvSpPr txBox="1"/>
          <p:nvPr/>
        </p:nvSpPr>
        <p:spPr>
          <a:xfrm>
            <a:off x="3420185" y="4958800"/>
            <a:ext cx="942265" cy="707886"/>
          </a:xfrm>
          <a:prstGeom prst="rect">
            <a:avLst/>
          </a:prstGeom>
          <a:noFill/>
        </p:spPr>
        <p:txBody>
          <a:bodyPr wrap="square" rtlCol="0">
            <a:spAutoFit/>
          </a:bodyPr>
          <a:lstStyle/>
          <a:p>
            <a:r>
              <a:rPr lang="pt-BR" sz="800" i="1" dirty="0">
                <a:solidFill>
                  <a:prstClr val="black"/>
                </a:solidFill>
              </a:rPr>
              <a:t>Como renda fixa, multimercado, fundo cambial, fundos de ações, RDB, etc.</a:t>
            </a:r>
          </a:p>
        </p:txBody>
      </p:sp>
      <p:sp>
        <p:nvSpPr>
          <p:cNvPr id="31" name="Retângulo 30"/>
          <p:cNvSpPr/>
          <p:nvPr/>
        </p:nvSpPr>
        <p:spPr>
          <a:xfrm>
            <a:off x="881999" y="6458251"/>
            <a:ext cx="11175530"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P11. (PARA CADA INVESTIMENTO CITADO EM P7 E/OU P8)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em quais produtos você pretende investir ou continuar investindo em 2026?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5" name="CaixaDeTexto 14">
            <a:extLst>
              <a:ext uri="{FF2B5EF4-FFF2-40B4-BE49-F238E27FC236}">
                <a16:creationId xmlns:a16="http://schemas.microsoft.com/office/drawing/2014/main" xmlns="" id="{3DC347D2-1A0A-E134-2EEF-0F8648C3680A}"/>
              </a:ext>
            </a:extLst>
          </p:cNvPr>
          <p:cNvSpPr txBox="1"/>
          <p:nvPr/>
        </p:nvSpPr>
        <p:spPr>
          <a:xfrm>
            <a:off x="407621" y="1313860"/>
            <a:ext cx="11622454" cy="311111"/>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A </a:t>
            </a:r>
            <a:r>
              <a:rPr lang="pt-BR" sz="1300" b="1" dirty="0">
                <a:latin typeface="Ebrima" panose="02000000000000000000" pitchFamily="2" charset="0"/>
                <a:ea typeface="Ebrima" panose="02000000000000000000" pitchFamily="2" charset="0"/>
                <a:cs typeface="Ebrima" panose="02000000000000000000" pitchFamily="2" charset="0"/>
              </a:rPr>
              <a:t>intenção de investir ou continuar investindo</a:t>
            </a:r>
            <a:r>
              <a:rPr lang="pt-BR" sz="1300" dirty="0">
                <a:latin typeface="Ebrima" panose="02000000000000000000" pitchFamily="2" charset="0"/>
                <a:ea typeface="Ebrima" panose="02000000000000000000" pitchFamily="2" charset="0"/>
                <a:cs typeface="Ebrima" panose="02000000000000000000" pitchFamily="2" charset="0"/>
              </a:rPr>
              <a:t> em 2025 permanece menor na </a:t>
            </a:r>
            <a:r>
              <a:rPr lang="pt-BR" sz="1300" b="1" dirty="0">
                <a:latin typeface="Ebrima" panose="02000000000000000000" pitchFamily="2" charset="0"/>
                <a:ea typeface="Ebrima" panose="02000000000000000000" pitchFamily="2" charset="0"/>
                <a:cs typeface="Ebrima" panose="02000000000000000000" pitchFamily="2" charset="0"/>
              </a:rPr>
              <a:t>classe DE</a:t>
            </a:r>
            <a:r>
              <a:rPr lang="pt-BR" sz="1300" dirty="0">
                <a:latin typeface="Ebrima" panose="02000000000000000000" pitchFamily="2" charset="0"/>
                <a:ea typeface="Ebrima" panose="02000000000000000000" pitchFamily="2" charset="0"/>
                <a:cs typeface="Ebrima" panose="02000000000000000000" pitchFamily="2" charset="0"/>
              </a:rPr>
              <a:t>.</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1% | Erro: ±1p.p.</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57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PRODUTOS QUE PRETENDE INVESTIR OU CONTINUAR INVESTINDO EM 2026</a:t>
            </a:r>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11500414" y="267101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1221720" y="378858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2158796" y="397891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4E231627-9C46-671E-5ACB-77967A5BFC03}"/>
              </a:ext>
            </a:extLst>
          </p:cNvPr>
          <p:cNvSpPr txBox="1"/>
          <p:nvPr/>
        </p:nvSpPr>
        <p:spPr>
          <a:xfrm>
            <a:off x="3102040" y="417961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4E231627-9C46-671E-5ACB-77967A5BFC03}"/>
              </a:ext>
            </a:extLst>
          </p:cNvPr>
          <p:cNvSpPr txBox="1"/>
          <p:nvPr/>
        </p:nvSpPr>
        <p:spPr>
          <a:xfrm>
            <a:off x="4036383" y="416659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4979627" y="417093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4E231627-9C46-671E-5ACB-77967A5BFC03}"/>
              </a:ext>
            </a:extLst>
          </p:cNvPr>
          <p:cNvSpPr txBox="1"/>
          <p:nvPr/>
        </p:nvSpPr>
        <p:spPr>
          <a:xfrm>
            <a:off x="5913970" y="417961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6858422" y="416659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4E231627-9C46-671E-5ACB-77967A5BFC03}"/>
              </a:ext>
            </a:extLst>
          </p:cNvPr>
          <p:cNvSpPr txBox="1"/>
          <p:nvPr/>
        </p:nvSpPr>
        <p:spPr>
          <a:xfrm>
            <a:off x="7788018" y="418295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8712037" y="417346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9670936" y="413369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4E231627-9C46-671E-5ACB-77967A5BFC03}"/>
              </a:ext>
            </a:extLst>
          </p:cNvPr>
          <p:cNvSpPr txBox="1"/>
          <p:nvPr/>
        </p:nvSpPr>
        <p:spPr>
          <a:xfrm>
            <a:off x="10629835" y="417346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49638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tângulo 9">
            <a:extLst>
              <a:ext uri="{FF2B5EF4-FFF2-40B4-BE49-F238E27FC236}">
                <a16:creationId xmlns:a16="http://schemas.microsoft.com/office/drawing/2014/main" xmlns="" id="{5A24F7E2-90D9-AC04-FA65-CE4DEEEEA09D}"/>
              </a:ext>
            </a:extLst>
          </p:cNvPr>
          <p:cNvSpPr/>
          <p:nvPr/>
        </p:nvSpPr>
        <p:spPr>
          <a:xfrm>
            <a:off x="0" y="0"/>
            <a:ext cx="12192000" cy="685800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CaixaDeTexto 21">
            <a:extLst>
              <a:ext uri="{FF2B5EF4-FFF2-40B4-BE49-F238E27FC236}">
                <a16:creationId xmlns:a16="http://schemas.microsoft.com/office/drawing/2014/main" xmlns="" id="{4F519FC4-19F8-5CF9-4E55-27AC727016DB}"/>
              </a:ext>
            </a:extLst>
          </p:cNvPr>
          <p:cNvSpPr txBox="1"/>
          <p:nvPr/>
        </p:nvSpPr>
        <p:spPr>
          <a:xfrm>
            <a:off x="977858" y="6467797"/>
            <a:ext cx="10646026" cy="377705"/>
          </a:xfrm>
          <a:prstGeom prst="rect">
            <a:avLst/>
          </a:prstGeom>
          <a:noFill/>
        </p:spPr>
        <p:txBody>
          <a:bodyPr wrap="square" lIns="99711" tIns="49866" rIns="99711" bIns="49866" rtlCol="0" anchor="b">
            <a:spAutoFit/>
          </a:bodyPr>
          <a:lstStyle/>
          <a:p>
            <a:r>
              <a:rPr lang="pt-BR" sz="900" dirty="0">
                <a:solidFill>
                  <a:schemeClr val="bg1"/>
                </a:solidFill>
                <a:latin typeface="Ebrima" panose="02000000000000000000" pitchFamily="2" charset="0"/>
                <a:ea typeface="Ebrima" panose="02000000000000000000" pitchFamily="2" charset="0"/>
                <a:cs typeface="Ebrima" panose="02000000000000000000" pitchFamily="2" charset="0"/>
              </a:rPr>
              <a:t>Base: Total da amostra – 5.832 entrevistas (±1p.p.)</a:t>
            </a:r>
          </a:p>
          <a:p>
            <a:r>
              <a:rPr lang="pt-BR" sz="900" dirty="0">
                <a:solidFill>
                  <a:schemeClr val="bg1"/>
                </a:solidFill>
                <a:latin typeface="Ebrima" panose="02000000000000000000" pitchFamily="2" charset="0"/>
                <a:ea typeface="Ebrima" panose="02000000000000000000" pitchFamily="2" charset="0"/>
                <a:cs typeface="Ebrima" panose="02000000000000000000" pitchFamily="2" charset="0"/>
              </a:rPr>
              <a:t>P11. E, em quais produtos você pretende investir ou continuar investindo em 2026? </a:t>
            </a:r>
          </a:p>
        </p:txBody>
      </p:sp>
      <p:pic>
        <p:nvPicPr>
          <p:cNvPr id="15" name="Imagem 14">
            <a:extLst>
              <a:ext uri="{FF2B5EF4-FFF2-40B4-BE49-F238E27FC236}">
                <a16:creationId xmlns:a16="http://schemas.microsoft.com/office/drawing/2014/main" xmlns="" id="{7A44A5A9-7183-BD74-B6F6-AAE9A756287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41544" y="6477403"/>
            <a:ext cx="610608" cy="300299"/>
          </a:xfrm>
          <a:prstGeom prst="rect">
            <a:avLst/>
          </a:prstGeom>
        </p:spPr>
      </p:pic>
      <p:sp>
        <p:nvSpPr>
          <p:cNvPr id="5" name="CaixaDeTexto 4">
            <a:extLst>
              <a:ext uri="{FF2B5EF4-FFF2-40B4-BE49-F238E27FC236}">
                <a16:creationId xmlns:a16="http://schemas.microsoft.com/office/drawing/2014/main" xmlns="" id="{82C838F0-9B3C-B5B6-7D5D-2EE07B001906}"/>
              </a:ext>
            </a:extLst>
          </p:cNvPr>
          <p:cNvSpPr txBox="1"/>
          <p:nvPr/>
        </p:nvSpPr>
        <p:spPr>
          <a:xfrm>
            <a:off x="554182" y="1569495"/>
            <a:ext cx="1515158" cy="1107996"/>
          </a:xfrm>
          <a:prstGeom prst="rect">
            <a:avLst/>
          </a:prstGeom>
          <a:noFill/>
        </p:spPr>
        <p:txBody>
          <a:bodyPr wrap="none">
            <a:spAutoFit/>
          </a:bodyPr>
          <a:lstStyle/>
          <a:p>
            <a:pPr algn="r"/>
            <a:r>
              <a:rPr lang="pt-BR" sz="6600" b="1" dirty="0">
                <a:solidFill>
                  <a:srgbClr val="0070C0"/>
                </a:solidFill>
                <a:latin typeface="Ebrima" panose="02000000000000000000" pitchFamily="2" charset="0"/>
                <a:ea typeface="Ebrima" panose="02000000000000000000" pitchFamily="2" charset="0"/>
                <a:cs typeface="Ebrima" panose="02000000000000000000" pitchFamily="2" charset="0"/>
              </a:rPr>
              <a:t>36</a:t>
            </a:r>
            <a:r>
              <a:rPr kumimoji="0" lang="pt-BR" sz="32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70C0"/>
              </a:solidFill>
            </a:endParaRPr>
          </a:p>
        </p:txBody>
      </p:sp>
      <p:sp>
        <p:nvSpPr>
          <p:cNvPr id="13" name="CaixaDeTexto 12">
            <a:extLst>
              <a:ext uri="{FF2B5EF4-FFF2-40B4-BE49-F238E27FC236}">
                <a16:creationId xmlns:a16="http://schemas.microsoft.com/office/drawing/2014/main" xmlns="" id="{B4E8852D-CD5B-4CEF-B44D-C69F6B7F8A0D}"/>
              </a:ext>
            </a:extLst>
          </p:cNvPr>
          <p:cNvSpPr txBox="1"/>
          <p:nvPr/>
        </p:nvSpPr>
        <p:spPr>
          <a:xfrm>
            <a:off x="10113135" y="1569495"/>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64</a:t>
            </a:r>
            <a:r>
              <a:rPr kumimoji="0" lang="pt-BR" sz="32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bg1"/>
              </a:solidFill>
            </a:endParaRPr>
          </a:p>
        </p:txBody>
      </p:sp>
      <p:sp>
        <p:nvSpPr>
          <p:cNvPr id="14" name="CaixaDeTexto 13">
            <a:extLst>
              <a:ext uri="{FF2B5EF4-FFF2-40B4-BE49-F238E27FC236}">
                <a16:creationId xmlns:a16="http://schemas.microsoft.com/office/drawing/2014/main" xmlns="" id="{4B74B92E-4BE9-57AF-FCE2-CDD9CE9E1B14}"/>
              </a:ext>
            </a:extLst>
          </p:cNvPr>
          <p:cNvSpPr txBox="1"/>
          <p:nvPr/>
        </p:nvSpPr>
        <p:spPr>
          <a:xfrm>
            <a:off x="8707643" y="2451201"/>
            <a:ext cx="3196543" cy="338554"/>
          </a:xfrm>
          <a:prstGeom prst="rect">
            <a:avLst/>
          </a:prstGeom>
          <a:noFill/>
        </p:spPr>
        <p:txBody>
          <a:bodyPr wrap="square" rtlCol="0" anchor="ctr">
            <a:spAutoFit/>
          </a:bodyPr>
          <a:lstStyle/>
          <a:p>
            <a:r>
              <a:rPr lang="pt-BR" sz="1600" b="1" dirty="0">
                <a:solidFill>
                  <a:schemeClr val="bg1"/>
                </a:solidFill>
                <a:latin typeface="Segoe UI" panose="020B0502040204020203" pitchFamily="34" charset="0"/>
                <a:cs typeface="Segoe UI" panose="020B0502040204020203" pitchFamily="34" charset="0"/>
              </a:rPr>
              <a:t>NÃO INVESTIDORES </a:t>
            </a:r>
            <a:r>
              <a:rPr lang="pt-BR" sz="1000" dirty="0">
                <a:solidFill>
                  <a:schemeClr val="bg1"/>
                </a:solidFill>
                <a:latin typeface="Segoe UI" panose="020B0502040204020203" pitchFamily="34" charset="0"/>
                <a:cs typeface="Segoe UI" panose="020B0502040204020203" pitchFamily="34" charset="0"/>
              </a:rPr>
              <a:t>(107,7 milhões)</a:t>
            </a:r>
            <a:endParaRPr lang="pt-BR" sz="1000" b="1" dirty="0">
              <a:solidFill>
                <a:srgbClr val="FFC000"/>
              </a:solidFill>
              <a:latin typeface="Segoe UI" panose="020B0502040204020203" pitchFamily="34" charset="0"/>
              <a:cs typeface="Segoe UI" panose="020B0502040204020203" pitchFamily="34" charset="0"/>
            </a:endParaRPr>
          </a:p>
        </p:txBody>
      </p:sp>
      <p:sp>
        <p:nvSpPr>
          <p:cNvPr id="37" name="Retângulo: Cantos Arredondados 36">
            <a:extLst>
              <a:ext uri="{FF2B5EF4-FFF2-40B4-BE49-F238E27FC236}">
                <a16:creationId xmlns:a16="http://schemas.microsoft.com/office/drawing/2014/main" xmlns="" id="{934C1E7A-4A70-943B-E825-CECCC069E6F1}"/>
              </a:ext>
            </a:extLst>
          </p:cNvPr>
          <p:cNvSpPr/>
          <p:nvPr/>
        </p:nvSpPr>
        <p:spPr>
          <a:xfrm>
            <a:off x="7641502" y="5259930"/>
            <a:ext cx="3986791" cy="395702"/>
          </a:xfrm>
          <a:prstGeom prst="roundRect">
            <a:avLst>
              <a:gd name="adj" fmla="val 50000"/>
            </a:avLst>
          </a:prstGeom>
          <a:solidFill>
            <a:srgbClr val="0070C0"/>
          </a:soli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13% (21,6 MI pessoas)</a:t>
            </a:r>
          </a:p>
          <a:p>
            <a:pPr algn="ctr"/>
            <a:r>
              <a:rPr lang="pt-BR" sz="1050" dirty="0">
                <a:solidFill>
                  <a:schemeClr val="bg1"/>
                </a:solidFill>
                <a:latin typeface="Segoe UI" panose="020B0502040204020203" pitchFamily="34" charset="0"/>
                <a:ea typeface="Ebrima" panose="02000000000000000000" pitchFamily="2" charset="0"/>
                <a:cs typeface="Segoe UI" panose="020B0502040204020203" pitchFamily="34" charset="0"/>
              </a:rPr>
              <a:t>Não investe e pretende investir em financeiros em 2026</a:t>
            </a:r>
          </a:p>
        </p:txBody>
      </p:sp>
      <p:sp>
        <p:nvSpPr>
          <p:cNvPr id="35" name="Retângulo: Cantos Arredondados 34">
            <a:extLst>
              <a:ext uri="{FF2B5EF4-FFF2-40B4-BE49-F238E27FC236}">
                <a16:creationId xmlns:a16="http://schemas.microsoft.com/office/drawing/2014/main" xmlns="" id="{AC8508BF-8031-5DC3-06BF-692A32034623}"/>
              </a:ext>
            </a:extLst>
          </p:cNvPr>
          <p:cNvSpPr/>
          <p:nvPr/>
        </p:nvSpPr>
        <p:spPr>
          <a:xfrm>
            <a:off x="7641502" y="4760614"/>
            <a:ext cx="3986791" cy="395702"/>
          </a:xfrm>
          <a:prstGeom prst="roundRect">
            <a:avLst>
              <a:gd name="adj" fmla="val 50000"/>
            </a:avLst>
          </a:prstGeom>
          <a:solidFill>
            <a:srgbClr val="0070C0"/>
          </a:soli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1% (1,6 MI pessoas)</a:t>
            </a:r>
          </a:p>
          <a:p>
            <a:pPr algn="ctr"/>
            <a:r>
              <a:rPr lang="pt-BR" sz="1050" dirty="0">
                <a:solidFill>
                  <a:schemeClr val="bg1"/>
                </a:solidFill>
                <a:latin typeface="Segoe UI" panose="020B0502040204020203" pitchFamily="34" charset="0"/>
                <a:ea typeface="Ebrima" panose="02000000000000000000" pitchFamily="2" charset="0"/>
                <a:cs typeface="Segoe UI" panose="020B0502040204020203" pitchFamily="34" charset="0"/>
              </a:rPr>
              <a:t>Investe em não financeiros e pretende investir em 2026</a:t>
            </a:r>
            <a:endParaRPr lang="pt-BR" sz="1100"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
        <p:nvSpPr>
          <p:cNvPr id="36" name="Retângulo: Cantos Arredondados 35">
            <a:extLst>
              <a:ext uri="{FF2B5EF4-FFF2-40B4-BE49-F238E27FC236}">
                <a16:creationId xmlns:a16="http://schemas.microsoft.com/office/drawing/2014/main" xmlns="" id="{F6D152DD-F4F8-2869-7DFF-FB26111DA53A}"/>
              </a:ext>
            </a:extLst>
          </p:cNvPr>
          <p:cNvSpPr/>
          <p:nvPr/>
        </p:nvSpPr>
        <p:spPr>
          <a:xfrm>
            <a:off x="7641502" y="4263343"/>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1% (1,6 MI pessoas)</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Investe em não financeiros e não pretende investir em 2026</a:t>
            </a:r>
          </a:p>
        </p:txBody>
      </p:sp>
      <p:sp>
        <p:nvSpPr>
          <p:cNvPr id="30" name="Retângulo: Cantos Arredondados 29">
            <a:extLst>
              <a:ext uri="{FF2B5EF4-FFF2-40B4-BE49-F238E27FC236}">
                <a16:creationId xmlns:a16="http://schemas.microsoft.com/office/drawing/2014/main" xmlns="" id="{572E9AB2-C2F8-E0C2-8BF3-E6BD1E3437E8}"/>
              </a:ext>
            </a:extLst>
          </p:cNvPr>
          <p:cNvSpPr/>
          <p:nvPr/>
        </p:nvSpPr>
        <p:spPr>
          <a:xfrm>
            <a:off x="7641502" y="3779506"/>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3% (4,6 MI pessoas)</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Pretende continuar investindo apenas em não financeiros</a:t>
            </a:r>
          </a:p>
        </p:txBody>
      </p:sp>
      <p:sp>
        <p:nvSpPr>
          <p:cNvPr id="28" name="Retângulo: Cantos Arredondados 27">
            <a:extLst>
              <a:ext uri="{FF2B5EF4-FFF2-40B4-BE49-F238E27FC236}">
                <a16:creationId xmlns:a16="http://schemas.microsoft.com/office/drawing/2014/main" xmlns="" id="{56E35D53-FCEE-11F6-CD4B-D99278062BB1}"/>
              </a:ext>
            </a:extLst>
          </p:cNvPr>
          <p:cNvSpPr/>
          <p:nvPr/>
        </p:nvSpPr>
        <p:spPr>
          <a:xfrm>
            <a:off x="7641502" y="3276330"/>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7% (11,2 MI pessoas) </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Não investe e pretende investir em não financeiros</a:t>
            </a:r>
            <a:endParaRPr lang="pt-BR" sz="1100" dirty="0">
              <a:solidFill>
                <a:srgbClr val="000000"/>
              </a:solidFill>
              <a:latin typeface="Segoe UI" panose="020B0502040204020203" pitchFamily="34" charset="0"/>
              <a:ea typeface="Ebrima" panose="02000000000000000000" pitchFamily="2" charset="0"/>
              <a:cs typeface="Segoe UI" panose="020B0502040204020203" pitchFamily="34" charset="0"/>
            </a:endParaRPr>
          </a:p>
        </p:txBody>
      </p:sp>
      <p:sp>
        <p:nvSpPr>
          <p:cNvPr id="32" name="Retângulo: Cantos Arredondados 31">
            <a:extLst>
              <a:ext uri="{FF2B5EF4-FFF2-40B4-BE49-F238E27FC236}">
                <a16:creationId xmlns:a16="http://schemas.microsoft.com/office/drawing/2014/main" xmlns="" id="{509A71CB-447E-A535-05CB-8B09AD5A518E}"/>
              </a:ext>
            </a:extLst>
          </p:cNvPr>
          <p:cNvSpPr/>
          <p:nvPr/>
        </p:nvSpPr>
        <p:spPr>
          <a:xfrm>
            <a:off x="7641502" y="2782679"/>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40% (66,9 MI pessoas)</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Não conhece + Não investe e não pretende investir em 2026</a:t>
            </a:r>
            <a:endParaRPr lang="pt-BR" sz="1100" dirty="0">
              <a:solidFill>
                <a:srgbClr val="000000"/>
              </a:solidFill>
              <a:latin typeface="Segoe UI" panose="020B0502040204020203" pitchFamily="34" charset="0"/>
              <a:ea typeface="Ebrima" panose="02000000000000000000" pitchFamily="2" charset="0"/>
              <a:cs typeface="Segoe UI" panose="020B0502040204020203" pitchFamily="34" charset="0"/>
            </a:endParaRPr>
          </a:p>
        </p:txBody>
      </p:sp>
      <p:sp>
        <p:nvSpPr>
          <p:cNvPr id="25" name="Retângulo: Cantos Arredondados 24">
            <a:extLst>
              <a:ext uri="{FF2B5EF4-FFF2-40B4-BE49-F238E27FC236}">
                <a16:creationId xmlns:a16="http://schemas.microsoft.com/office/drawing/2014/main" xmlns="" id="{8AFC0287-DE97-3B29-640D-A449E209B939}"/>
              </a:ext>
            </a:extLst>
          </p:cNvPr>
          <p:cNvSpPr/>
          <p:nvPr/>
        </p:nvSpPr>
        <p:spPr>
          <a:xfrm>
            <a:off x="621561" y="3779506"/>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4% (7,2 MI pessoas)</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Não pretende investir em 2026</a:t>
            </a:r>
          </a:p>
        </p:txBody>
      </p:sp>
      <p:sp>
        <p:nvSpPr>
          <p:cNvPr id="24" name="Retângulo: Cantos Arredondados 23">
            <a:extLst>
              <a:ext uri="{FF2B5EF4-FFF2-40B4-BE49-F238E27FC236}">
                <a16:creationId xmlns:a16="http://schemas.microsoft.com/office/drawing/2014/main" xmlns="" id="{15841F53-8297-7464-B439-28FDA499C269}"/>
              </a:ext>
            </a:extLst>
          </p:cNvPr>
          <p:cNvSpPr/>
          <p:nvPr/>
        </p:nvSpPr>
        <p:spPr>
          <a:xfrm>
            <a:off x="621561" y="3276330"/>
            <a:ext cx="3986791" cy="395702"/>
          </a:xfrm>
          <a:prstGeom prst="roundRect">
            <a:avLst>
              <a:gd name="adj" fmla="val 50000"/>
            </a:avLst>
          </a:prstGeom>
          <a:gradFill>
            <a:gsLst>
              <a:gs pos="0">
                <a:schemeClr val="bg1"/>
              </a:gs>
              <a:gs pos="100000">
                <a:srgbClr val="E9EAEB"/>
              </a:gs>
            </a:gsLst>
            <a:lin ang="5400000" scaled="1"/>
          </a:gra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rgbClr val="000000"/>
                </a:solidFill>
                <a:latin typeface="Segoe UI" panose="020B0502040204020203" pitchFamily="34" charset="0"/>
                <a:ea typeface="Ebrima" panose="02000000000000000000" pitchFamily="2" charset="0"/>
                <a:cs typeface="Segoe UI" panose="020B0502040204020203" pitchFamily="34" charset="0"/>
              </a:rPr>
              <a:t>4% (7,3 MI pessoas)</a:t>
            </a:r>
          </a:p>
          <a:p>
            <a:pPr algn="ctr"/>
            <a:r>
              <a:rPr lang="pt-BR" sz="1050" dirty="0">
                <a:solidFill>
                  <a:srgbClr val="000000"/>
                </a:solidFill>
                <a:latin typeface="Segoe UI" panose="020B0502040204020203" pitchFamily="34" charset="0"/>
                <a:ea typeface="Ebrima" panose="02000000000000000000" pitchFamily="2" charset="0"/>
                <a:cs typeface="Segoe UI" panose="020B0502040204020203" pitchFamily="34" charset="0"/>
              </a:rPr>
              <a:t>Pretende investir em produtos não financeiros</a:t>
            </a:r>
            <a:endParaRPr lang="pt-BR" sz="1100" dirty="0">
              <a:solidFill>
                <a:srgbClr val="000000"/>
              </a:solidFill>
              <a:latin typeface="Segoe UI" panose="020B0502040204020203" pitchFamily="34" charset="0"/>
              <a:ea typeface="Ebrima" panose="02000000000000000000" pitchFamily="2" charset="0"/>
              <a:cs typeface="Segoe UI" panose="020B0502040204020203" pitchFamily="34" charset="0"/>
            </a:endParaRPr>
          </a:p>
        </p:txBody>
      </p:sp>
      <p:sp>
        <p:nvSpPr>
          <p:cNvPr id="17" name="Retângulo: Cantos Arredondados 16">
            <a:extLst>
              <a:ext uri="{FF2B5EF4-FFF2-40B4-BE49-F238E27FC236}">
                <a16:creationId xmlns:a16="http://schemas.microsoft.com/office/drawing/2014/main" xmlns="" id="{F897DFC9-F5CA-B18F-CC1E-2F8C3877026A}"/>
              </a:ext>
            </a:extLst>
          </p:cNvPr>
          <p:cNvSpPr/>
          <p:nvPr/>
        </p:nvSpPr>
        <p:spPr>
          <a:xfrm>
            <a:off x="621561" y="2792646"/>
            <a:ext cx="3986791" cy="395702"/>
          </a:xfrm>
          <a:prstGeom prst="roundRect">
            <a:avLst>
              <a:gd name="adj" fmla="val 50000"/>
            </a:avLst>
          </a:prstGeom>
          <a:solidFill>
            <a:srgbClr val="0070C0"/>
          </a:solidFill>
          <a:ln>
            <a:noFill/>
          </a:ln>
          <a:effectLst>
            <a:outerShdw blurRad="165100" dist="50800" dir="5400000" algn="ctr" rotWithShape="0">
              <a:srgbClr val="000000">
                <a:alpha val="47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ct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27% (46,1 MI pessoas)</a:t>
            </a:r>
          </a:p>
          <a:p>
            <a:pPr algn="ctr"/>
            <a:r>
              <a:rPr lang="pt-BR" sz="1050" dirty="0">
                <a:solidFill>
                  <a:schemeClr val="bg1"/>
                </a:solidFill>
                <a:latin typeface="Segoe UI" panose="020B0502040204020203" pitchFamily="34" charset="0"/>
                <a:ea typeface="Ebrima" panose="02000000000000000000" pitchFamily="2" charset="0"/>
                <a:cs typeface="Segoe UI" panose="020B0502040204020203" pitchFamily="34" charset="0"/>
              </a:rPr>
              <a:t>Pretende continuar investindo em produtos financeiros</a:t>
            </a:r>
            <a:endParaRPr lang="pt-BR" sz="1100"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
        <p:nvSpPr>
          <p:cNvPr id="40" name="Retângulo: Cantos Arredondados 39">
            <a:extLst>
              <a:ext uri="{FF2B5EF4-FFF2-40B4-BE49-F238E27FC236}">
                <a16:creationId xmlns:a16="http://schemas.microsoft.com/office/drawing/2014/main" xmlns="" id="{A6B5D9AD-7E2F-0424-F885-BC99E51311B8}"/>
              </a:ext>
            </a:extLst>
          </p:cNvPr>
          <p:cNvSpPr/>
          <p:nvPr/>
        </p:nvSpPr>
        <p:spPr>
          <a:xfrm>
            <a:off x="4613457" y="3200434"/>
            <a:ext cx="2850073" cy="1026348"/>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Cerca de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15 milhões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de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investidores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(8%) indicam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intenção de migrar</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para produtos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não financeiros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ou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parar de investir</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em 2026</a:t>
            </a:r>
          </a:p>
        </p:txBody>
      </p:sp>
      <p:pic>
        <p:nvPicPr>
          <p:cNvPr id="41" name="Imagem 40">
            <a:extLst>
              <a:ext uri="{FF2B5EF4-FFF2-40B4-BE49-F238E27FC236}">
                <a16:creationId xmlns:a16="http://schemas.microsoft.com/office/drawing/2014/main" xmlns="" id="{CDEE8FD6-7118-42B1-1D5D-A7283BDDCD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3007389" flipH="1" flipV="1">
            <a:off x="6571857" y="2591372"/>
            <a:ext cx="1396586" cy="1263208"/>
          </a:xfrm>
          <a:prstGeom prst="rect">
            <a:avLst/>
          </a:prstGeom>
        </p:spPr>
      </p:pic>
      <p:sp>
        <p:nvSpPr>
          <p:cNvPr id="42" name="Retângulo: Cantos Arredondados 41">
            <a:extLst>
              <a:ext uri="{FF2B5EF4-FFF2-40B4-BE49-F238E27FC236}">
                <a16:creationId xmlns:a16="http://schemas.microsoft.com/office/drawing/2014/main" xmlns="" id="{14F7093B-1102-0514-2B9B-96938F18B714}"/>
              </a:ext>
            </a:extLst>
          </p:cNvPr>
          <p:cNvSpPr/>
          <p:nvPr/>
        </p:nvSpPr>
        <p:spPr>
          <a:xfrm>
            <a:off x="4703602" y="4705070"/>
            <a:ext cx="2860736" cy="1026348"/>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E pouco mais de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23 milhões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de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não investidores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indicam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intenção de migrar</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para produtos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financeiros</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ou </a:t>
            </a:r>
            <a:r>
              <a:rPr lang="pt-BR" sz="1200" b="1" dirty="0">
                <a:solidFill>
                  <a:schemeClr val="bg1"/>
                </a:solidFill>
                <a:latin typeface="Segoe UI" panose="020B0502040204020203" pitchFamily="34" charset="0"/>
                <a:ea typeface="Ebrima" panose="02000000000000000000" pitchFamily="2" charset="0"/>
                <a:cs typeface="Segoe UI" panose="020B0502040204020203" pitchFamily="34" charset="0"/>
              </a:rPr>
              <a:t>começar a investir</a:t>
            </a:r>
            <a:r>
              <a:rPr lang="pt-BR" sz="1200" dirty="0">
                <a:solidFill>
                  <a:schemeClr val="bg1"/>
                </a:solidFill>
                <a:latin typeface="Segoe UI" panose="020B0502040204020203" pitchFamily="34" charset="0"/>
                <a:ea typeface="Ebrima" panose="02000000000000000000" pitchFamily="2" charset="0"/>
                <a:cs typeface="Segoe UI" panose="020B0502040204020203" pitchFamily="34" charset="0"/>
              </a:rPr>
              <a:t> em 2026.</a:t>
            </a:r>
          </a:p>
        </p:txBody>
      </p:sp>
      <p:pic>
        <p:nvPicPr>
          <p:cNvPr id="43" name="Imagem 42">
            <a:extLst>
              <a:ext uri="{FF2B5EF4-FFF2-40B4-BE49-F238E27FC236}">
                <a16:creationId xmlns:a16="http://schemas.microsoft.com/office/drawing/2014/main" xmlns="" id="{6108AB9C-90C2-16C2-FEE9-24DF17507A0D}"/>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flipV="1">
            <a:off x="3635367" y="4540746"/>
            <a:ext cx="1865538" cy="1883827"/>
          </a:xfrm>
          <a:prstGeom prst="rect">
            <a:avLst/>
          </a:prstGeom>
        </p:spPr>
      </p:pic>
      <p:sp>
        <p:nvSpPr>
          <p:cNvPr id="44" name="Retângulo 43">
            <a:extLst>
              <a:ext uri="{FF2B5EF4-FFF2-40B4-BE49-F238E27FC236}">
                <a16:creationId xmlns:a16="http://schemas.microsoft.com/office/drawing/2014/main" xmlns="" id="{3DD641CC-D99F-AA82-8DC7-EA7DBB91FCD5}"/>
              </a:ext>
            </a:extLst>
          </p:cNvPr>
          <p:cNvSpPr/>
          <p:nvPr/>
        </p:nvSpPr>
        <p:spPr>
          <a:xfrm>
            <a:off x="2436649" y="4372210"/>
            <a:ext cx="2007280" cy="830997"/>
          </a:xfrm>
          <a:prstGeom prst="rect">
            <a:avLst/>
          </a:prstGeom>
          <a:ln>
            <a:solidFill>
              <a:schemeClr val="bg1"/>
            </a:solidFill>
          </a:ln>
        </p:spPr>
        <p:txBody>
          <a:bodyPr wrap="square">
            <a:spAutoFit/>
          </a:bodyPr>
          <a:lstStyle/>
          <a:p>
            <a:pPr algn="ctr" defTabSz="1659636" eaLnBrk="1" fontAlgn="auto" hangingPunct="1">
              <a:spcBef>
                <a:spcPts val="0"/>
              </a:spcBef>
              <a:spcAft>
                <a:spcPts val="0"/>
              </a:spcAft>
              <a:defRPr/>
            </a:pPr>
            <a:r>
              <a:rPr lang="pt-BR" sz="1600" b="1" spc="100" dirty="0">
                <a:solidFill>
                  <a:srgbClr val="0070C0"/>
                </a:solidFill>
                <a:latin typeface="Segoe UI" panose="020B0502040204020203" pitchFamily="34" charset="0"/>
                <a:ea typeface="Ebrima" panose="02000000000000000000" pitchFamily="2" charset="0"/>
                <a:cs typeface="Segoe UI" panose="020B0502040204020203" pitchFamily="34" charset="0"/>
              </a:rPr>
              <a:t>SALDO +6pp</a:t>
            </a:r>
          </a:p>
          <a:p>
            <a:pPr algn="ctr" defTabSz="1659636" eaLnBrk="1" fontAlgn="auto" hangingPunct="1">
              <a:spcBef>
                <a:spcPts val="0"/>
              </a:spcBef>
              <a:spcAft>
                <a:spcPts val="0"/>
              </a:spcAft>
              <a:defRPr/>
            </a:pPr>
            <a:r>
              <a:rPr lang="pt-BR" sz="1600" b="1" spc="100" dirty="0">
                <a:solidFill>
                  <a:srgbClr val="0070C0"/>
                </a:solidFill>
                <a:latin typeface="Segoe UI" panose="020B0502040204020203" pitchFamily="34" charset="0"/>
                <a:ea typeface="Ebrima" panose="02000000000000000000" pitchFamily="2" charset="0"/>
                <a:cs typeface="Segoe UI" panose="020B0502040204020203" pitchFamily="34" charset="0"/>
              </a:rPr>
              <a:t>+8,7 milhões de pessoas em 2026</a:t>
            </a:r>
          </a:p>
        </p:txBody>
      </p:sp>
      <p:sp>
        <p:nvSpPr>
          <p:cNvPr id="45" name="CaixaDeTexto 44">
            <a:extLst>
              <a:ext uri="{FF2B5EF4-FFF2-40B4-BE49-F238E27FC236}">
                <a16:creationId xmlns:a16="http://schemas.microsoft.com/office/drawing/2014/main" xmlns="" id="{5DD4D70B-F2EA-7102-DBF5-E44C24FEC184}"/>
              </a:ext>
            </a:extLst>
          </p:cNvPr>
          <p:cNvSpPr txBox="1"/>
          <p:nvPr/>
        </p:nvSpPr>
        <p:spPr>
          <a:xfrm>
            <a:off x="4597922" y="2571519"/>
            <a:ext cx="2388795"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4800" b="1" i="0" u="none" strike="noStrike" kern="1200" cap="none" spc="0" normalizeH="0" baseline="0" noProof="0" dirty="0">
                <a:ln>
                  <a:noFill/>
                </a:ln>
                <a:solidFill>
                  <a:schemeClr val="bg1"/>
                </a:solidFill>
                <a:effectLst/>
                <a:uLnTx/>
                <a:uFillTx/>
                <a:latin typeface="Segoe UI" panose="020B0502040204020203" pitchFamily="34" charset="0"/>
                <a:ea typeface="Ebrima" panose="02000000000000000000" pitchFamily="2" charset="0"/>
                <a:cs typeface="Segoe UI" panose="020B0502040204020203" pitchFamily="34" charset="0"/>
              </a:rPr>
              <a:t>8</a:t>
            </a:r>
            <a:r>
              <a:rPr kumimoji="0" lang="pt-BR" sz="2000" b="1" i="0" u="none" strike="noStrike" kern="1200" cap="none" spc="0" normalizeH="0" baseline="0" noProof="0" dirty="0">
                <a:ln>
                  <a:noFill/>
                </a:ln>
                <a:solidFill>
                  <a:schemeClr val="bg1"/>
                </a:solidFill>
                <a:effectLst/>
                <a:uLnTx/>
                <a:uFillTx/>
                <a:latin typeface="Segoe UI" panose="020B0502040204020203" pitchFamily="34" charset="0"/>
                <a:ea typeface="Ebrima" panose="02000000000000000000" pitchFamily="2" charset="0"/>
                <a:cs typeface="Segoe UI" panose="020B0502040204020203" pitchFamily="34" charset="0"/>
              </a:rPr>
              <a:t>% </a:t>
            </a:r>
            <a:r>
              <a:rPr lang="pt-BR" sz="4800" b="1" dirty="0">
                <a:solidFill>
                  <a:schemeClr val="bg1"/>
                </a:solidFill>
                <a:latin typeface="Segoe UI" panose="020B0502040204020203" pitchFamily="34" charset="0"/>
                <a:ea typeface="Ebrima" panose="02000000000000000000" pitchFamily="2" charset="0"/>
                <a:cs typeface="Segoe UI" panose="020B0502040204020203" pitchFamily="34" charset="0"/>
              </a:rPr>
              <a:t>14,5</a:t>
            </a:r>
            <a:r>
              <a:rPr kumimoji="0" lang="pt-BR" sz="2000" b="1" i="0" u="none" strike="noStrike" kern="1200" cap="none" spc="0" normalizeH="0" baseline="0" noProof="0" dirty="0">
                <a:ln>
                  <a:noFill/>
                </a:ln>
                <a:solidFill>
                  <a:schemeClr val="bg1"/>
                </a:solidFill>
                <a:effectLst/>
                <a:uLnTx/>
                <a:uFillTx/>
                <a:latin typeface="Segoe UI" panose="020B0502040204020203" pitchFamily="34" charset="0"/>
                <a:ea typeface="Ebrima" panose="02000000000000000000" pitchFamily="2" charset="0"/>
                <a:cs typeface="Segoe UI" panose="020B0502040204020203" pitchFamily="34" charset="0"/>
              </a:rPr>
              <a:t>MI</a:t>
            </a:r>
            <a:endParaRPr kumimoji="0" lang="pt-BR" sz="3600" b="0"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endParaRPr>
          </a:p>
        </p:txBody>
      </p:sp>
      <p:sp>
        <p:nvSpPr>
          <p:cNvPr id="46" name="CaixaDeTexto 45">
            <a:extLst>
              <a:ext uri="{FF2B5EF4-FFF2-40B4-BE49-F238E27FC236}">
                <a16:creationId xmlns:a16="http://schemas.microsoft.com/office/drawing/2014/main" xmlns="" id="{2530B192-8E6F-ECB4-203C-78B407F356EA}"/>
              </a:ext>
            </a:extLst>
          </p:cNvPr>
          <p:cNvSpPr txBox="1"/>
          <p:nvPr/>
        </p:nvSpPr>
        <p:spPr>
          <a:xfrm>
            <a:off x="4691387" y="4118058"/>
            <a:ext cx="2743060" cy="830997"/>
          </a:xfrm>
          <a:prstGeom prst="rect">
            <a:avLst/>
          </a:prstGeom>
          <a:noFill/>
        </p:spPr>
        <p:txBody>
          <a:bodyPr wrap="non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4800" b="1" i="0" u="none" strike="noStrike" kern="1200" cap="none" spc="0" normalizeH="0" baseline="0" noProof="0" dirty="0">
                <a:ln>
                  <a:noFill/>
                </a:ln>
                <a:solidFill>
                  <a:srgbClr val="0070C0"/>
                </a:solidFill>
                <a:effectLst/>
                <a:uLnTx/>
                <a:uFillTx/>
                <a:latin typeface="Segoe UI" panose="020B0502040204020203" pitchFamily="34" charset="0"/>
                <a:ea typeface="Ebrima" panose="02000000000000000000" pitchFamily="2" charset="0"/>
                <a:cs typeface="Segoe UI" panose="020B0502040204020203" pitchFamily="34" charset="0"/>
              </a:rPr>
              <a:t>14</a:t>
            </a:r>
            <a:r>
              <a:rPr kumimoji="0" lang="pt-BR" sz="2000" b="1" i="0" u="none" strike="noStrike" kern="1200" cap="none" spc="0" normalizeH="0" baseline="0" noProof="0" dirty="0">
                <a:ln>
                  <a:noFill/>
                </a:ln>
                <a:solidFill>
                  <a:srgbClr val="0070C0"/>
                </a:solidFill>
                <a:effectLst/>
                <a:uLnTx/>
                <a:uFillTx/>
                <a:latin typeface="Segoe UI" panose="020B0502040204020203" pitchFamily="34" charset="0"/>
                <a:ea typeface="Ebrima" panose="02000000000000000000" pitchFamily="2" charset="0"/>
                <a:cs typeface="Segoe UI" panose="020B0502040204020203" pitchFamily="34" charset="0"/>
              </a:rPr>
              <a:t>% </a:t>
            </a:r>
            <a:r>
              <a:rPr kumimoji="0" lang="pt-BR" sz="4800" b="1" i="0" u="none" strike="noStrike" kern="1200" cap="none" spc="0" normalizeH="0" baseline="0" noProof="0" dirty="0">
                <a:ln>
                  <a:noFill/>
                </a:ln>
                <a:solidFill>
                  <a:srgbClr val="0070C0"/>
                </a:solidFill>
                <a:effectLst/>
                <a:uLnTx/>
                <a:uFillTx/>
                <a:latin typeface="Segoe UI" panose="020B0502040204020203" pitchFamily="34" charset="0"/>
                <a:ea typeface="Ebrima" panose="02000000000000000000" pitchFamily="2" charset="0"/>
                <a:cs typeface="Segoe UI" panose="020B0502040204020203" pitchFamily="34" charset="0"/>
              </a:rPr>
              <a:t>23,2</a:t>
            </a:r>
            <a:r>
              <a:rPr kumimoji="0" lang="pt-BR" sz="2000" b="1" i="0" u="none" strike="noStrike" kern="1200" cap="none" spc="0" normalizeH="0" baseline="0" noProof="0" dirty="0">
                <a:ln>
                  <a:noFill/>
                </a:ln>
                <a:solidFill>
                  <a:srgbClr val="0070C0"/>
                </a:solidFill>
                <a:effectLst/>
                <a:uLnTx/>
                <a:uFillTx/>
                <a:latin typeface="Segoe UI" panose="020B0502040204020203" pitchFamily="34" charset="0"/>
                <a:ea typeface="Ebrima" panose="02000000000000000000" pitchFamily="2" charset="0"/>
                <a:cs typeface="Segoe UI" panose="020B0502040204020203" pitchFamily="34" charset="0"/>
              </a:rPr>
              <a:t>MI</a:t>
            </a:r>
            <a:endParaRPr kumimoji="0" lang="pt-BR" sz="3600" b="0" i="0" u="none" strike="noStrike" kern="1200" cap="none" spc="0" normalizeH="0" baseline="0" noProof="0" dirty="0">
              <a:ln>
                <a:noFill/>
              </a:ln>
              <a:solidFill>
                <a:srgbClr val="0070C0"/>
              </a:solidFill>
              <a:effectLst/>
              <a:uLnTx/>
              <a:uFillTx/>
              <a:latin typeface="Segoe UI" panose="020B0502040204020203" pitchFamily="34" charset="0"/>
              <a:cs typeface="Segoe UI" panose="020B0502040204020203" pitchFamily="34" charset="0"/>
            </a:endParaRPr>
          </a:p>
        </p:txBody>
      </p:sp>
      <p:sp>
        <p:nvSpPr>
          <p:cNvPr id="47" name="Forma Livre: Forma 46">
            <a:extLst>
              <a:ext uri="{FF2B5EF4-FFF2-40B4-BE49-F238E27FC236}">
                <a16:creationId xmlns:a16="http://schemas.microsoft.com/office/drawing/2014/main" xmlns="" id="{2EC0C58A-CD65-57F3-1966-783FEA96A9DB}"/>
              </a:ext>
            </a:extLst>
          </p:cNvPr>
          <p:cNvSpPr/>
          <p:nvPr/>
        </p:nvSpPr>
        <p:spPr>
          <a:xfrm rot="10800000" flipH="1">
            <a:off x="4296388" y="3411304"/>
            <a:ext cx="144794" cy="138114"/>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rgbClr val="1C2F3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48" name="Forma Livre: Forma 47">
            <a:extLst>
              <a:ext uri="{FF2B5EF4-FFF2-40B4-BE49-F238E27FC236}">
                <a16:creationId xmlns:a16="http://schemas.microsoft.com/office/drawing/2014/main" xmlns="" id="{EBC79FEF-91C4-7CD2-218F-350D6156B09D}"/>
              </a:ext>
            </a:extLst>
          </p:cNvPr>
          <p:cNvSpPr/>
          <p:nvPr/>
        </p:nvSpPr>
        <p:spPr>
          <a:xfrm rot="10800000" flipH="1">
            <a:off x="4296388" y="3912115"/>
            <a:ext cx="144794" cy="138114"/>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rgbClr val="1C2F3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49" name="Forma Livre: Forma 48">
            <a:extLst>
              <a:ext uri="{FF2B5EF4-FFF2-40B4-BE49-F238E27FC236}">
                <a16:creationId xmlns:a16="http://schemas.microsoft.com/office/drawing/2014/main" xmlns="" id="{0299E11D-9DCE-B0ED-4C49-0B93F675D263}"/>
              </a:ext>
            </a:extLst>
          </p:cNvPr>
          <p:cNvSpPr/>
          <p:nvPr/>
        </p:nvSpPr>
        <p:spPr>
          <a:xfrm rot="10800000">
            <a:off x="7740326" y="4889408"/>
            <a:ext cx="144794" cy="138114"/>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50" name="Forma Livre: Forma 49">
            <a:extLst>
              <a:ext uri="{FF2B5EF4-FFF2-40B4-BE49-F238E27FC236}">
                <a16:creationId xmlns:a16="http://schemas.microsoft.com/office/drawing/2014/main" xmlns="" id="{7E4F0083-4029-938C-AAD8-F6EE02F3B130}"/>
              </a:ext>
            </a:extLst>
          </p:cNvPr>
          <p:cNvSpPr/>
          <p:nvPr/>
        </p:nvSpPr>
        <p:spPr>
          <a:xfrm rot="10800000">
            <a:off x="7740326" y="5388724"/>
            <a:ext cx="144794" cy="138114"/>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52" name="Forma Livre: Forma 51">
            <a:extLst>
              <a:ext uri="{FF2B5EF4-FFF2-40B4-BE49-F238E27FC236}">
                <a16:creationId xmlns:a16="http://schemas.microsoft.com/office/drawing/2014/main" xmlns="" id="{E14028F0-F2FF-0FAC-FF53-D5F58BEE341C}"/>
              </a:ext>
            </a:extLst>
          </p:cNvPr>
          <p:cNvSpPr/>
          <p:nvPr/>
        </p:nvSpPr>
        <p:spPr>
          <a:xfrm>
            <a:off x="409575" y="2124075"/>
            <a:ext cx="257175" cy="1866900"/>
          </a:xfrm>
          <a:custGeom>
            <a:avLst/>
            <a:gdLst>
              <a:gd name="connsiteX0" fmla="*/ 257175 w 257175"/>
              <a:gd name="connsiteY0" fmla="*/ 0 h 1866900"/>
              <a:gd name="connsiteX1" fmla="*/ 0 w 257175"/>
              <a:gd name="connsiteY1" fmla="*/ 0 h 1866900"/>
              <a:gd name="connsiteX2" fmla="*/ 0 w 257175"/>
              <a:gd name="connsiteY2" fmla="*/ 1866900 h 1866900"/>
              <a:gd name="connsiteX3" fmla="*/ 219075 w 257175"/>
              <a:gd name="connsiteY3" fmla="*/ 1866900 h 1866900"/>
            </a:gdLst>
            <a:ahLst/>
            <a:cxnLst>
              <a:cxn ang="0">
                <a:pos x="connsiteX0" y="connsiteY0"/>
              </a:cxn>
              <a:cxn ang="0">
                <a:pos x="connsiteX1" y="connsiteY1"/>
              </a:cxn>
              <a:cxn ang="0">
                <a:pos x="connsiteX2" y="connsiteY2"/>
              </a:cxn>
              <a:cxn ang="0">
                <a:pos x="connsiteX3" y="connsiteY3"/>
              </a:cxn>
            </a:cxnLst>
            <a:rect l="l" t="t" r="r" b="b"/>
            <a:pathLst>
              <a:path w="257175" h="1866900">
                <a:moveTo>
                  <a:pt x="257175" y="0"/>
                </a:moveTo>
                <a:lnTo>
                  <a:pt x="0" y="0"/>
                </a:lnTo>
                <a:lnTo>
                  <a:pt x="0" y="1866900"/>
                </a:lnTo>
                <a:lnTo>
                  <a:pt x="219075" y="1866900"/>
                </a:lnTo>
              </a:path>
            </a:pathLst>
          </a:custGeom>
          <a:noFill/>
          <a:ln w="127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0070C0"/>
              </a:solidFill>
            </a:endParaRPr>
          </a:p>
        </p:txBody>
      </p:sp>
      <p:cxnSp>
        <p:nvCxnSpPr>
          <p:cNvPr id="54" name="Conector reto 53">
            <a:extLst>
              <a:ext uri="{FF2B5EF4-FFF2-40B4-BE49-F238E27FC236}">
                <a16:creationId xmlns:a16="http://schemas.microsoft.com/office/drawing/2014/main" xmlns="" id="{46ABA763-90F6-E0F6-80D5-D0284531A0AB}"/>
              </a:ext>
            </a:extLst>
          </p:cNvPr>
          <p:cNvCxnSpPr>
            <a:cxnSpLocks/>
          </p:cNvCxnSpPr>
          <p:nvPr/>
        </p:nvCxnSpPr>
        <p:spPr>
          <a:xfrm>
            <a:off x="403407" y="3000375"/>
            <a:ext cx="210305"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56" name="Conector reto 55">
            <a:extLst>
              <a:ext uri="{FF2B5EF4-FFF2-40B4-BE49-F238E27FC236}">
                <a16:creationId xmlns:a16="http://schemas.microsoft.com/office/drawing/2014/main" xmlns="" id="{957E4E19-8348-FD6C-0BD3-45E1B0DAEF2F}"/>
              </a:ext>
            </a:extLst>
          </p:cNvPr>
          <p:cNvCxnSpPr>
            <a:cxnSpLocks/>
          </p:cNvCxnSpPr>
          <p:nvPr/>
        </p:nvCxnSpPr>
        <p:spPr>
          <a:xfrm>
            <a:off x="403407" y="3486150"/>
            <a:ext cx="210305" cy="0"/>
          </a:xfrm>
          <a:prstGeom prst="line">
            <a:avLst/>
          </a:prstGeom>
          <a:ln w="12700">
            <a:solidFill>
              <a:srgbClr val="0070C0"/>
            </a:solidFill>
          </a:ln>
        </p:spPr>
        <p:style>
          <a:lnRef idx="1">
            <a:schemeClr val="accent1"/>
          </a:lnRef>
          <a:fillRef idx="0">
            <a:schemeClr val="accent1"/>
          </a:fillRef>
          <a:effectRef idx="0">
            <a:schemeClr val="accent1"/>
          </a:effectRef>
          <a:fontRef idx="minor">
            <a:schemeClr val="tx1"/>
          </a:fontRef>
        </p:style>
      </p:cxnSp>
      <p:sp>
        <p:nvSpPr>
          <p:cNvPr id="57" name="Elipse 56">
            <a:extLst>
              <a:ext uri="{FF2B5EF4-FFF2-40B4-BE49-F238E27FC236}">
                <a16:creationId xmlns:a16="http://schemas.microsoft.com/office/drawing/2014/main" xmlns="" id="{DC5F2F3F-891E-63C6-BB5A-9968714148C9}"/>
              </a:ext>
            </a:extLst>
          </p:cNvPr>
          <p:cNvSpPr/>
          <p:nvPr/>
        </p:nvSpPr>
        <p:spPr>
          <a:xfrm>
            <a:off x="577851" y="2066926"/>
            <a:ext cx="120650" cy="12065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8" name="Forma Livre: Forma 57">
            <a:extLst>
              <a:ext uri="{FF2B5EF4-FFF2-40B4-BE49-F238E27FC236}">
                <a16:creationId xmlns:a16="http://schemas.microsoft.com/office/drawing/2014/main" xmlns="" id="{71558B29-4FAE-DB1F-9B9D-3B892DCEE1E3}"/>
              </a:ext>
            </a:extLst>
          </p:cNvPr>
          <p:cNvSpPr/>
          <p:nvPr/>
        </p:nvSpPr>
        <p:spPr>
          <a:xfrm flipH="1">
            <a:off x="11582426" y="2124074"/>
            <a:ext cx="257175" cy="3347811"/>
          </a:xfrm>
          <a:custGeom>
            <a:avLst/>
            <a:gdLst>
              <a:gd name="connsiteX0" fmla="*/ 257175 w 257175"/>
              <a:gd name="connsiteY0" fmla="*/ 0 h 1866900"/>
              <a:gd name="connsiteX1" fmla="*/ 0 w 257175"/>
              <a:gd name="connsiteY1" fmla="*/ 0 h 1866900"/>
              <a:gd name="connsiteX2" fmla="*/ 0 w 257175"/>
              <a:gd name="connsiteY2" fmla="*/ 1866900 h 1866900"/>
              <a:gd name="connsiteX3" fmla="*/ 219075 w 257175"/>
              <a:gd name="connsiteY3" fmla="*/ 1866900 h 1866900"/>
            </a:gdLst>
            <a:ahLst/>
            <a:cxnLst>
              <a:cxn ang="0">
                <a:pos x="connsiteX0" y="connsiteY0"/>
              </a:cxn>
              <a:cxn ang="0">
                <a:pos x="connsiteX1" y="connsiteY1"/>
              </a:cxn>
              <a:cxn ang="0">
                <a:pos x="connsiteX2" y="connsiteY2"/>
              </a:cxn>
              <a:cxn ang="0">
                <a:pos x="connsiteX3" y="connsiteY3"/>
              </a:cxn>
            </a:cxnLst>
            <a:rect l="l" t="t" r="r" b="b"/>
            <a:pathLst>
              <a:path w="257175" h="1866900">
                <a:moveTo>
                  <a:pt x="257175" y="0"/>
                </a:moveTo>
                <a:lnTo>
                  <a:pt x="0" y="0"/>
                </a:lnTo>
                <a:lnTo>
                  <a:pt x="0" y="1866900"/>
                </a:lnTo>
                <a:lnTo>
                  <a:pt x="219075" y="1866900"/>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59" name="Conector reto 58">
            <a:extLst>
              <a:ext uri="{FF2B5EF4-FFF2-40B4-BE49-F238E27FC236}">
                <a16:creationId xmlns:a16="http://schemas.microsoft.com/office/drawing/2014/main" xmlns="" id="{FA572507-AAD5-5D2E-D825-91C8696481CC}"/>
              </a:ext>
            </a:extLst>
          </p:cNvPr>
          <p:cNvCxnSpPr>
            <a:cxnSpLocks/>
          </p:cNvCxnSpPr>
          <p:nvPr/>
        </p:nvCxnSpPr>
        <p:spPr>
          <a:xfrm>
            <a:off x="11623884" y="2962275"/>
            <a:ext cx="21030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Conector reto 59">
            <a:extLst>
              <a:ext uri="{FF2B5EF4-FFF2-40B4-BE49-F238E27FC236}">
                <a16:creationId xmlns:a16="http://schemas.microsoft.com/office/drawing/2014/main" xmlns="" id="{9077F3F4-C87E-2A68-1A85-B8486950FDE3}"/>
              </a:ext>
            </a:extLst>
          </p:cNvPr>
          <p:cNvCxnSpPr>
            <a:cxnSpLocks/>
          </p:cNvCxnSpPr>
          <p:nvPr/>
        </p:nvCxnSpPr>
        <p:spPr>
          <a:xfrm>
            <a:off x="11623884" y="3461351"/>
            <a:ext cx="21030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1" name="Elipse 60">
            <a:extLst>
              <a:ext uri="{FF2B5EF4-FFF2-40B4-BE49-F238E27FC236}">
                <a16:creationId xmlns:a16="http://schemas.microsoft.com/office/drawing/2014/main" xmlns="" id="{E37B1496-96F6-B77C-28F7-8371B8EBB9F0}"/>
              </a:ext>
            </a:extLst>
          </p:cNvPr>
          <p:cNvSpPr/>
          <p:nvPr/>
        </p:nvSpPr>
        <p:spPr>
          <a:xfrm>
            <a:off x="11564085" y="2066926"/>
            <a:ext cx="120650" cy="1206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62" name="Conector reto 61">
            <a:extLst>
              <a:ext uri="{FF2B5EF4-FFF2-40B4-BE49-F238E27FC236}">
                <a16:creationId xmlns:a16="http://schemas.microsoft.com/office/drawing/2014/main" xmlns="" id="{832F73C1-FE94-742B-14D5-0137062D8AA0}"/>
              </a:ext>
            </a:extLst>
          </p:cNvPr>
          <p:cNvCxnSpPr>
            <a:cxnSpLocks/>
          </p:cNvCxnSpPr>
          <p:nvPr/>
        </p:nvCxnSpPr>
        <p:spPr>
          <a:xfrm>
            <a:off x="11623884" y="3960427"/>
            <a:ext cx="21030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Conector reto 62">
            <a:extLst>
              <a:ext uri="{FF2B5EF4-FFF2-40B4-BE49-F238E27FC236}">
                <a16:creationId xmlns:a16="http://schemas.microsoft.com/office/drawing/2014/main" xmlns="" id="{358FE73C-840A-2A2A-1CB3-EA8F95043D92}"/>
              </a:ext>
            </a:extLst>
          </p:cNvPr>
          <p:cNvCxnSpPr>
            <a:cxnSpLocks/>
          </p:cNvCxnSpPr>
          <p:nvPr/>
        </p:nvCxnSpPr>
        <p:spPr>
          <a:xfrm>
            <a:off x="11623884" y="4459503"/>
            <a:ext cx="21030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Conector reto 63">
            <a:extLst>
              <a:ext uri="{FF2B5EF4-FFF2-40B4-BE49-F238E27FC236}">
                <a16:creationId xmlns:a16="http://schemas.microsoft.com/office/drawing/2014/main" xmlns="" id="{3503E0EA-5FD5-DEA8-FAA7-51B7737E5D8F}"/>
              </a:ext>
            </a:extLst>
          </p:cNvPr>
          <p:cNvCxnSpPr>
            <a:cxnSpLocks/>
          </p:cNvCxnSpPr>
          <p:nvPr/>
        </p:nvCxnSpPr>
        <p:spPr>
          <a:xfrm>
            <a:off x="11623884" y="4958580"/>
            <a:ext cx="21030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53" name="Retângulo 52"/>
          <p:cNvSpPr/>
          <p:nvPr/>
        </p:nvSpPr>
        <p:spPr>
          <a:xfrm>
            <a:off x="755848" y="-3791"/>
            <a:ext cx="11147603" cy="246221"/>
          </a:xfrm>
          <a:prstGeom prst="rect">
            <a:avLst/>
          </a:prstGeom>
        </p:spPr>
        <p:txBody>
          <a:bodyPr wrap="none">
            <a:spAutoFit/>
          </a:bodyPr>
          <a:lstStyle/>
          <a:p>
            <a:r>
              <a:rPr lang="pt-BR" sz="1000" spc="300" dirty="0">
                <a:solidFill>
                  <a:schemeClr val="bg1"/>
                </a:solidFill>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67" name="CaixaDeTexto 66">
            <a:extLst>
              <a:ext uri="{FF2B5EF4-FFF2-40B4-BE49-F238E27FC236}">
                <a16:creationId xmlns:a16="http://schemas.microsoft.com/office/drawing/2014/main" xmlns="" id="{4B74B92E-4BE9-57AF-FCE2-CDD9CE9E1B14}"/>
              </a:ext>
            </a:extLst>
          </p:cNvPr>
          <p:cNvSpPr txBox="1"/>
          <p:nvPr/>
        </p:nvSpPr>
        <p:spPr>
          <a:xfrm>
            <a:off x="621561" y="2461800"/>
            <a:ext cx="3196543" cy="338554"/>
          </a:xfrm>
          <a:prstGeom prst="rect">
            <a:avLst/>
          </a:prstGeom>
          <a:noFill/>
        </p:spPr>
        <p:txBody>
          <a:bodyPr wrap="square" rtlCol="0" anchor="ctr">
            <a:spAutoFit/>
          </a:bodyPr>
          <a:lstStyle/>
          <a:p>
            <a:r>
              <a:rPr lang="pt-BR" sz="1600" b="1" dirty="0">
                <a:solidFill>
                  <a:schemeClr val="bg1"/>
                </a:solidFill>
                <a:latin typeface="Segoe UI" panose="020B0502040204020203" pitchFamily="34" charset="0"/>
                <a:cs typeface="Segoe UI" panose="020B0502040204020203" pitchFamily="34" charset="0"/>
              </a:rPr>
              <a:t>INVESTIDORES </a:t>
            </a:r>
            <a:r>
              <a:rPr lang="pt-BR" sz="1000" dirty="0">
                <a:solidFill>
                  <a:schemeClr val="bg1"/>
                </a:solidFill>
                <a:latin typeface="Segoe UI" panose="020B0502040204020203" pitchFamily="34" charset="0"/>
                <a:cs typeface="Segoe UI" panose="020B0502040204020203" pitchFamily="34" charset="0"/>
              </a:rPr>
              <a:t>(60,6 milhões)</a:t>
            </a:r>
            <a:endParaRPr lang="pt-BR" sz="1000" b="1" dirty="0">
              <a:solidFill>
                <a:srgbClr val="FFC000"/>
              </a:solidFill>
              <a:latin typeface="Segoe UI" panose="020B0502040204020203" pitchFamily="34" charset="0"/>
              <a:cs typeface="Segoe UI" panose="020B0502040204020203" pitchFamily="34" charset="0"/>
            </a:endParaRPr>
          </a:p>
        </p:txBody>
      </p:sp>
      <p:sp>
        <p:nvSpPr>
          <p:cNvPr id="70"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schemeClr val="bg1"/>
              </a:solidFill>
              <a:latin typeface="Segoe UI" panose="020B0502040204020203" pitchFamily="34" charset="0"/>
              <a:cs typeface="Segoe UI" panose="020B0502040204020203" pitchFamily="34" charset="0"/>
            </a:endParaRPr>
          </a:p>
        </p:txBody>
      </p:sp>
      <p:sp>
        <p:nvSpPr>
          <p:cNvPr id="71" name="Arredondar Retângulo em um Canto Diagonal 70"/>
          <p:cNvSpPr/>
          <p:nvPr/>
        </p:nvSpPr>
        <p:spPr>
          <a:xfrm>
            <a:off x="376518" y="334063"/>
            <a:ext cx="2592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schemeClr val="bg1"/>
                </a:solidFill>
                <a:latin typeface="Segoe UI" panose="020B0502040204020203" pitchFamily="34" charset="0"/>
                <a:cs typeface="Segoe UI" panose="020B0502040204020203" pitchFamily="34" charset="0"/>
              </a:rPr>
              <a:t>PROJEÇÕES PARA INVESTIDORES</a:t>
            </a:r>
          </a:p>
        </p:txBody>
      </p:sp>
      <p:sp>
        <p:nvSpPr>
          <p:cNvPr id="72"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PNAD 2023 / IBGE 2024 (População 16+): </a:t>
            </a:r>
            <a:r>
              <a:rPr lang="pt-BR" sz="1000" b="1"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168,1 milhões de habitantes</a:t>
            </a:r>
            <a:endPar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endParaRPr>
          </a:p>
        </p:txBody>
      </p:sp>
    </p:spTree>
    <p:extLst>
      <p:ext uri="{BB962C8B-B14F-4D97-AF65-F5344CB8AC3E}">
        <p14:creationId xmlns:p14="http://schemas.microsoft.com/office/powerpoint/2010/main" val="354732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tângulo 60">
            <a:extLst>
              <a:ext uri="{FF2B5EF4-FFF2-40B4-BE49-F238E27FC236}">
                <a16:creationId xmlns:a16="http://schemas.microsoft.com/office/drawing/2014/main" xmlns="" id="{5A24F7E2-90D9-AC04-FA65-CE4DEEEEA09D}"/>
              </a:ext>
            </a:extLst>
          </p:cNvPr>
          <p:cNvSpPr/>
          <p:nvPr/>
        </p:nvSpPr>
        <p:spPr>
          <a:xfrm>
            <a:off x="0" y="-618"/>
            <a:ext cx="12197024" cy="685800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pt-BR" sz="1200" dirty="0"/>
          </a:p>
        </p:txBody>
      </p:sp>
      <p:graphicFrame>
        <p:nvGraphicFramePr>
          <p:cNvPr id="7" name="Gráfico 6">
            <a:extLst>
              <a:ext uri="{FF2B5EF4-FFF2-40B4-BE49-F238E27FC236}">
                <a16:creationId xmlns:a16="http://schemas.microsoft.com/office/drawing/2014/main" xmlns="" id="{954B9FD4-4F29-FD5E-6FC1-E1ADA4B1FF51}"/>
              </a:ext>
            </a:extLst>
          </p:cNvPr>
          <p:cNvGraphicFramePr/>
          <p:nvPr>
            <p:extLst>
              <p:ext uri="{D42A27DB-BD31-4B8C-83A1-F6EECF244321}">
                <p14:modId xmlns:p14="http://schemas.microsoft.com/office/powerpoint/2010/main" val="2638339521"/>
              </p:ext>
            </p:extLst>
          </p:nvPr>
        </p:nvGraphicFramePr>
        <p:xfrm>
          <a:off x="533400" y="1405575"/>
          <a:ext cx="10953750" cy="4576126"/>
        </p:xfrm>
        <a:graphic>
          <a:graphicData uri="http://schemas.openxmlformats.org/drawingml/2006/chart">
            <c:chart xmlns:c="http://schemas.openxmlformats.org/drawingml/2006/chart" xmlns:r="http://schemas.openxmlformats.org/officeDocument/2006/relationships" r:id="rId2"/>
          </a:graphicData>
        </a:graphic>
      </p:graphicFrame>
      <p:sp>
        <p:nvSpPr>
          <p:cNvPr id="54" name="Retângulo: Cantos Arredondados 13">
            <a:extLst>
              <a:ext uri="{FF2B5EF4-FFF2-40B4-BE49-F238E27FC236}">
                <a16:creationId xmlns:a16="http://schemas.microsoft.com/office/drawing/2014/main" xmlns="" id="{33E8C26B-F711-37D4-6219-0D53A195E821}"/>
              </a:ext>
            </a:extLst>
          </p:cNvPr>
          <p:cNvSpPr/>
          <p:nvPr/>
        </p:nvSpPr>
        <p:spPr>
          <a:xfrm>
            <a:off x="533400" y="2168924"/>
            <a:ext cx="2172338" cy="651356"/>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São investidores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que indicam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intenção de migrar</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para produtos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não financeiros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ou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parar de investir</a:t>
            </a:r>
          </a:p>
        </p:txBody>
      </p:sp>
      <p:sp>
        <p:nvSpPr>
          <p:cNvPr id="55" name="Retângulo: Cantos Arredondados 16">
            <a:extLst>
              <a:ext uri="{FF2B5EF4-FFF2-40B4-BE49-F238E27FC236}">
                <a16:creationId xmlns:a16="http://schemas.microsoft.com/office/drawing/2014/main" xmlns="" id="{F909A6AE-B739-7FB8-7807-AD8994CB9E5C}"/>
              </a:ext>
            </a:extLst>
          </p:cNvPr>
          <p:cNvSpPr/>
          <p:nvPr/>
        </p:nvSpPr>
        <p:spPr>
          <a:xfrm>
            <a:off x="708615" y="3107004"/>
            <a:ext cx="2036412" cy="651354"/>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São não investidores que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indicam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intenção de migrar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para produtos</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 financeiros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ou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começar a investir</a:t>
            </a:r>
          </a:p>
        </p:txBody>
      </p:sp>
      <p:sp>
        <p:nvSpPr>
          <p:cNvPr id="56" name="CaixaDeTexto 55">
            <a:extLst>
              <a:ext uri="{FF2B5EF4-FFF2-40B4-BE49-F238E27FC236}">
                <a16:creationId xmlns:a16="http://schemas.microsoft.com/office/drawing/2014/main" xmlns="" id="{FB8C177B-0A77-DA0D-E948-B9CF19350AF1}"/>
              </a:ext>
            </a:extLst>
          </p:cNvPr>
          <p:cNvSpPr txBox="1"/>
          <p:nvPr/>
        </p:nvSpPr>
        <p:spPr>
          <a:xfrm>
            <a:off x="533400" y="1771872"/>
            <a:ext cx="1144865" cy="523220"/>
          </a:xfrm>
          <a:prstGeom prst="rect">
            <a:avLst/>
          </a:prstGeom>
          <a:noFill/>
        </p:spPr>
        <p:txBody>
          <a:bodyPr wrap="non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8</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15</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58" name="CaixaDeTexto 57">
            <a:extLst>
              <a:ext uri="{FF2B5EF4-FFF2-40B4-BE49-F238E27FC236}">
                <a16:creationId xmlns:a16="http://schemas.microsoft.com/office/drawing/2014/main" xmlns="" id="{669830B1-9102-70C9-95E6-B86163274283}"/>
              </a:ext>
            </a:extLst>
          </p:cNvPr>
          <p:cNvSpPr txBox="1"/>
          <p:nvPr/>
        </p:nvSpPr>
        <p:spPr>
          <a:xfrm>
            <a:off x="708615" y="2752216"/>
            <a:ext cx="2042522" cy="523219"/>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11</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19</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rgbClr val="0070C0"/>
              </a:solidFill>
              <a:effectLst/>
              <a:uLnTx/>
              <a:uFillTx/>
              <a:latin typeface="Calibri" panose="020F0502020204030204"/>
            </a:endParaRPr>
          </a:p>
        </p:txBody>
      </p:sp>
      <p:pic>
        <p:nvPicPr>
          <p:cNvPr id="69" name="Imagem 68">
            <a:extLst>
              <a:ext uri="{FF2B5EF4-FFF2-40B4-BE49-F238E27FC236}">
                <a16:creationId xmlns:a16="http://schemas.microsoft.com/office/drawing/2014/main" xmlns="" id="{8BD44D91-BF7D-7DAB-24FE-CE22D7CE1269}"/>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5400000" flipH="1" flipV="1">
            <a:off x="1397085" y="1747206"/>
            <a:ext cx="886320" cy="801674"/>
          </a:xfrm>
          <a:prstGeom prst="rect">
            <a:avLst/>
          </a:prstGeom>
        </p:spPr>
      </p:pic>
      <p:sp>
        <p:nvSpPr>
          <p:cNvPr id="74" name="CaixaDeTexto 73">
            <a:extLst>
              <a:ext uri="{FF2B5EF4-FFF2-40B4-BE49-F238E27FC236}">
                <a16:creationId xmlns:a16="http://schemas.microsoft.com/office/drawing/2014/main" xmlns="" id="{FB8C177B-0A77-DA0D-E948-B9CF19350AF1}"/>
              </a:ext>
            </a:extLst>
          </p:cNvPr>
          <p:cNvSpPr txBox="1"/>
          <p:nvPr/>
        </p:nvSpPr>
        <p:spPr>
          <a:xfrm>
            <a:off x="2699198" y="1805541"/>
            <a:ext cx="1144865" cy="523220"/>
          </a:xfrm>
          <a:prstGeom prst="rect">
            <a:avLst/>
          </a:prstGeom>
          <a:noFill/>
        </p:spPr>
        <p:txBody>
          <a:bodyPr wrap="non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9</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15</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75" name="CaixaDeTexto 74">
            <a:extLst>
              <a:ext uri="{FF2B5EF4-FFF2-40B4-BE49-F238E27FC236}">
                <a16:creationId xmlns:a16="http://schemas.microsoft.com/office/drawing/2014/main" xmlns="" id="{669830B1-9102-70C9-95E6-B86163274283}"/>
              </a:ext>
            </a:extLst>
          </p:cNvPr>
          <p:cNvSpPr txBox="1"/>
          <p:nvPr/>
        </p:nvSpPr>
        <p:spPr>
          <a:xfrm>
            <a:off x="2902428" y="2785885"/>
            <a:ext cx="2042522" cy="523219"/>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14</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24</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rgbClr val="0070C0"/>
              </a:solidFill>
              <a:effectLst/>
              <a:uLnTx/>
              <a:uFillTx/>
              <a:latin typeface="Calibri" panose="020F0502020204030204"/>
            </a:endParaRPr>
          </a:p>
        </p:txBody>
      </p:sp>
      <p:pic>
        <p:nvPicPr>
          <p:cNvPr id="77" name="Imagem 76">
            <a:extLst>
              <a:ext uri="{FF2B5EF4-FFF2-40B4-BE49-F238E27FC236}">
                <a16:creationId xmlns:a16="http://schemas.microsoft.com/office/drawing/2014/main" xmlns="" id="{8BD44D91-BF7D-7DAB-24FE-CE22D7CE1269}"/>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5400000" flipH="1" flipV="1">
            <a:off x="3539049" y="1747205"/>
            <a:ext cx="886320" cy="801674"/>
          </a:xfrm>
          <a:prstGeom prst="rect">
            <a:avLst/>
          </a:prstGeom>
        </p:spPr>
      </p:pic>
      <p:sp>
        <p:nvSpPr>
          <p:cNvPr id="33" name="CaixaDeTexto 32">
            <a:extLst>
              <a:ext uri="{FF2B5EF4-FFF2-40B4-BE49-F238E27FC236}">
                <a16:creationId xmlns:a16="http://schemas.microsoft.com/office/drawing/2014/main" xmlns="" id="{FB8C177B-0A77-DA0D-E948-B9CF19350AF1}"/>
              </a:ext>
            </a:extLst>
          </p:cNvPr>
          <p:cNvSpPr txBox="1"/>
          <p:nvPr/>
        </p:nvSpPr>
        <p:spPr>
          <a:xfrm>
            <a:off x="4889133" y="1820913"/>
            <a:ext cx="1144865" cy="523220"/>
          </a:xfrm>
          <a:prstGeom prst="rect">
            <a:avLst/>
          </a:prstGeom>
          <a:noFill/>
        </p:spPr>
        <p:txBody>
          <a:bodyPr wrap="non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9</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13</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34" name="CaixaDeTexto 33">
            <a:extLst>
              <a:ext uri="{FF2B5EF4-FFF2-40B4-BE49-F238E27FC236}">
                <a16:creationId xmlns:a16="http://schemas.microsoft.com/office/drawing/2014/main" xmlns="" id="{669830B1-9102-70C9-95E6-B86163274283}"/>
              </a:ext>
            </a:extLst>
          </p:cNvPr>
          <p:cNvSpPr txBox="1"/>
          <p:nvPr/>
        </p:nvSpPr>
        <p:spPr>
          <a:xfrm>
            <a:off x="5094604" y="2801257"/>
            <a:ext cx="2042522" cy="523219"/>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13</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1100" b="1" i="0" u="none" strike="noStrike" kern="1200" cap="none" spc="0" normalizeH="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21</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rgbClr val="0070C0"/>
              </a:solidFill>
              <a:effectLst/>
              <a:uLnTx/>
              <a:uFillTx/>
              <a:latin typeface="Calibri" panose="020F0502020204030204"/>
            </a:endParaRPr>
          </a:p>
        </p:txBody>
      </p:sp>
      <p:sp>
        <p:nvSpPr>
          <p:cNvPr id="42" name="CaixaDeTexto 41">
            <a:extLst>
              <a:ext uri="{FF2B5EF4-FFF2-40B4-BE49-F238E27FC236}">
                <a16:creationId xmlns:a16="http://schemas.microsoft.com/office/drawing/2014/main" xmlns="" id="{FB8C177B-0A77-DA0D-E948-B9CF19350AF1}"/>
              </a:ext>
            </a:extLst>
          </p:cNvPr>
          <p:cNvSpPr txBox="1"/>
          <p:nvPr/>
        </p:nvSpPr>
        <p:spPr>
          <a:xfrm>
            <a:off x="7057827" y="1805541"/>
            <a:ext cx="1144865" cy="523220"/>
          </a:xfrm>
          <a:prstGeom prst="rect">
            <a:avLst/>
          </a:prstGeom>
          <a:noFill/>
        </p:spPr>
        <p:txBody>
          <a:bodyPr wrap="non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9</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14</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43" name="CaixaDeTexto 42">
            <a:extLst>
              <a:ext uri="{FF2B5EF4-FFF2-40B4-BE49-F238E27FC236}">
                <a16:creationId xmlns:a16="http://schemas.microsoft.com/office/drawing/2014/main" xmlns="" id="{669830B1-9102-70C9-95E6-B86163274283}"/>
              </a:ext>
            </a:extLst>
          </p:cNvPr>
          <p:cNvSpPr txBox="1"/>
          <p:nvPr/>
        </p:nvSpPr>
        <p:spPr>
          <a:xfrm>
            <a:off x="7272823" y="2785885"/>
            <a:ext cx="2042522" cy="523219"/>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11</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1100" b="1" i="0" u="none" strike="noStrike" kern="1200" cap="none" spc="0" normalizeH="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18</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rgbClr val="0070C0"/>
              </a:solidFill>
              <a:effectLst/>
              <a:uLnTx/>
              <a:uFillTx/>
              <a:latin typeface="Calibri" panose="020F0502020204030204"/>
            </a:endParaRPr>
          </a:p>
        </p:txBody>
      </p:sp>
      <p:pic>
        <p:nvPicPr>
          <p:cNvPr id="46" name="Imagem 45">
            <a:extLst>
              <a:ext uri="{FF2B5EF4-FFF2-40B4-BE49-F238E27FC236}">
                <a16:creationId xmlns:a16="http://schemas.microsoft.com/office/drawing/2014/main" xmlns="" id="{57C313B7-FD98-1FDC-3316-9333A2D1C8E9}"/>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rot="3049542" flipV="1">
            <a:off x="743157" y="2388642"/>
            <a:ext cx="1183932" cy="1195540"/>
          </a:xfrm>
          <a:prstGeom prst="rect">
            <a:avLst/>
          </a:prstGeom>
        </p:spPr>
      </p:pic>
      <p:pic>
        <p:nvPicPr>
          <p:cNvPr id="47" name="Imagem 46">
            <a:extLst>
              <a:ext uri="{FF2B5EF4-FFF2-40B4-BE49-F238E27FC236}">
                <a16:creationId xmlns:a16="http://schemas.microsoft.com/office/drawing/2014/main" xmlns="" id="{57C313B7-FD98-1FDC-3316-9333A2D1C8E9}"/>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rot="3049542" flipV="1">
            <a:off x="2923439" y="2410686"/>
            <a:ext cx="1183932" cy="1195540"/>
          </a:xfrm>
          <a:prstGeom prst="rect">
            <a:avLst/>
          </a:prstGeom>
        </p:spPr>
      </p:pic>
      <p:pic>
        <p:nvPicPr>
          <p:cNvPr id="48" name="Imagem 47">
            <a:extLst>
              <a:ext uri="{FF2B5EF4-FFF2-40B4-BE49-F238E27FC236}">
                <a16:creationId xmlns:a16="http://schemas.microsoft.com/office/drawing/2014/main" xmlns="" id="{57C313B7-FD98-1FDC-3316-9333A2D1C8E9}"/>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rot="3049542" flipV="1">
            <a:off x="5098668" y="2388642"/>
            <a:ext cx="1183932" cy="1195540"/>
          </a:xfrm>
          <a:prstGeom prst="rect">
            <a:avLst/>
          </a:prstGeom>
        </p:spPr>
      </p:pic>
      <p:sp>
        <p:nvSpPr>
          <p:cNvPr id="52" name="Retângulo 51"/>
          <p:cNvSpPr/>
          <p:nvPr/>
        </p:nvSpPr>
        <p:spPr>
          <a:xfrm>
            <a:off x="755848" y="-3791"/>
            <a:ext cx="11147603" cy="246221"/>
          </a:xfrm>
          <a:prstGeom prst="rect">
            <a:avLst/>
          </a:prstGeom>
        </p:spPr>
        <p:txBody>
          <a:bodyPr wrap="none">
            <a:spAutoFit/>
          </a:bodyPr>
          <a:lstStyle/>
          <a:p>
            <a:r>
              <a:rPr lang="pt-BR" sz="1000" spc="300" dirty="0">
                <a:solidFill>
                  <a:schemeClr val="bg1"/>
                </a:solidFill>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pic>
        <p:nvPicPr>
          <p:cNvPr id="62" name="Imagem 61">
            <a:extLst>
              <a:ext uri="{FF2B5EF4-FFF2-40B4-BE49-F238E27FC236}">
                <a16:creationId xmlns:a16="http://schemas.microsoft.com/office/drawing/2014/main" xmlns="" id="{7A44A5A9-7183-BD74-B6F6-AAE9A756287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341544" y="6477403"/>
            <a:ext cx="610608" cy="300299"/>
          </a:xfrm>
          <a:prstGeom prst="rect">
            <a:avLst/>
          </a:prstGeom>
        </p:spPr>
      </p:pic>
      <p:pic>
        <p:nvPicPr>
          <p:cNvPr id="37" name="Imagem 36">
            <a:extLst>
              <a:ext uri="{FF2B5EF4-FFF2-40B4-BE49-F238E27FC236}">
                <a16:creationId xmlns:a16="http://schemas.microsoft.com/office/drawing/2014/main" xmlns="" id="{57C313B7-FD98-1FDC-3316-9333A2D1C8E9}"/>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rot="3049542" flipV="1">
            <a:off x="7276887" y="2373270"/>
            <a:ext cx="1183932" cy="1195540"/>
          </a:xfrm>
          <a:prstGeom prst="rect">
            <a:avLst/>
          </a:prstGeom>
        </p:spPr>
      </p:pic>
      <p:sp>
        <p:nvSpPr>
          <p:cNvPr id="53" name="CaixaDeTexto 52">
            <a:extLst>
              <a:ext uri="{FF2B5EF4-FFF2-40B4-BE49-F238E27FC236}">
                <a16:creationId xmlns:a16="http://schemas.microsoft.com/office/drawing/2014/main" xmlns="" id="{FB8C177B-0A77-DA0D-E948-B9CF19350AF1}"/>
              </a:ext>
            </a:extLst>
          </p:cNvPr>
          <p:cNvSpPr txBox="1"/>
          <p:nvPr/>
        </p:nvSpPr>
        <p:spPr>
          <a:xfrm>
            <a:off x="9280277" y="1809134"/>
            <a:ext cx="1144865" cy="523220"/>
          </a:xfrm>
          <a:prstGeom prst="rect">
            <a:avLst/>
          </a:prstGeom>
          <a:noFill/>
        </p:spPr>
        <p:txBody>
          <a:bodyPr wrap="none"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8</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14</a:t>
            </a:r>
            <a:r>
              <a:rPr kumimoji="0" lang="pt-BR" sz="11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chemeClr val="bg1"/>
              </a:solidFill>
              <a:effectLst/>
              <a:uLnTx/>
              <a:uFillTx/>
              <a:latin typeface="Calibri" panose="020F0502020204030204"/>
              <a:ea typeface="+mn-ea"/>
              <a:cs typeface="+mn-cs"/>
            </a:endParaRPr>
          </a:p>
        </p:txBody>
      </p:sp>
      <p:sp>
        <p:nvSpPr>
          <p:cNvPr id="57" name="CaixaDeTexto 56">
            <a:extLst>
              <a:ext uri="{FF2B5EF4-FFF2-40B4-BE49-F238E27FC236}">
                <a16:creationId xmlns:a16="http://schemas.microsoft.com/office/drawing/2014/main" xmlns="" id="{669830B1-9102-70C9-95E6-B86163274283}"/>
              </a:ext>
            </a:extLst>
          </p:cNvPr>
          <p:cNvSpPr txBox="1"/>
          <p:nvPr/>
        </p:nvSpPr>
        <p:spPr>
          <a:xfrm>
            <a:off x="9483507" y="2789478"/>
            <a:ext cx="2042522" cy="523219"/>
          </a:xfrm>
          <a:prstGeom prst="rect">
            <a:avLst/>
          </a:prstGeom>
          <a:noFill/>
        </p:spPr>
        <p:txBody>
          <a:bodyPr wrap="square"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pt-BR" sz="2800" b="1" i="0" u="none" strike="noStrike" kern="1200" cap="none" spc="0" normalizeH="0" baseline="0" noProof="0" dirty="0" smtClean="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14</a:t>
            </a:r>
            <a:r>
              <a:rPr kumimoji="0" lang="pt-BR" sz="1100" b="1" i="0" u="none" strike="noStrike" kern="1200" cap="none" spc="0" normalizeH="0" baseline="0" noProof="0" dirty="0" smtClean="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 </a:t>
            </a:r>
            <a:r>
              <a:rPr kumimoji="0" lang="pt-BR" sz="28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23</a:t>
            </a:r>
            <a:r>
              <a:rPr kumimoji="0" lang="pt-BR" sz="1100" b="1" i="0" u="none" strike="noStrike" kern="1200" cap="none" spc="0" normalizeH="0" baseline="0" noProof="0" dirty="0">
                <a:ln>
                  <a:noFill/>
                </a:ln>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MI</a:t>
            </a:r>
            <a:endParaRPr kumimoji="0" lang="pt-BR" b="0" i="0" u="none" strike="noStrike" kern="1200" cap="none" spc="0" normalizeH="0" baseline="0" noProof="0" dirty="0">
              <a:ln>
                <a:noFill/>
              </a:ln>
              <a:solidFill>
                <a:srgbClr val="0070C0"/>
              </a:solidFill>
              <a:effectLst/>
              <a:uLnTx/>
              <a:uFillTx/>
              <a:latin typeface="Calibri" panose="020F0502020204030204"/>
            </a:endParaRPr>
          </a:p>
        </p:txBody>
      </p:sp>
      <p:pic>
        <p:nvPicPr>
          <p:cNvPr id="59" name="Imagem 58">
            <a:extLst>
              <a:ext uri="{FF2B5EF4-FFF2-40B4-BE49-F238E27FC236}">
                <a16:creationId xmlns:a16="http://schemas.microsoft.com/office/drawing/2014/main" xmlns="" id="{8BD44D91-BF7D-7DAB-24FE-CE22D7CE1269}"/>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5400000" flipH="1" flipV="1">
            <a:off x="10120128" y="1747205"/>
            <a:ext cx="886320" cy="801674"/>
          </a:xfrm>
          <a:prstGeom prst="rect">
            <a:avLst/>
          </a:prstGeom>
        </p:spPr>
      </p:pic>
      <p:pic>
        <p:nvPicPr>
          <p:cNvPr id="60" name="Imagem 59">
            <a:extLst>
              <a:ext uri="{FF2B5EF4-FFF2-40B4-BE49-F238E27FC236}">
                <a16:creationId xmlns:a16="http://schemas.microsoft.com/office/drawing/2014/main" xmlns="" id="{57C313B7-FD98-1FDC-3316-9333A2D1C8E9}"/>
              </a:ext>
            </a:extLst>
          </p:cNvPr>
          <p:cNvPicPr>
            <a:picLocks noChangeAspect="1"/>
          </p:cNvPicPr>
          <p:nvPr/>
        </p:nvPicPr>
        <p:blipFill>
          <a:blip r:embed="rId5">
            <a:extLst>
              <a:ext uri="{BEBA8EAE-BF5A-486C-A8C5-ECC9F3942E4B}">
                <a14:imgProps xmlns:a14="http://schemas.microsoft.com/office/drawing/2010/main">
                  <a14:imgLayer r:embed="rId6">
                    <a14:imgEffect>
                      <a14:colorTemperature colorTemp="11200"/>
                    </a14:imgEffect>
                    <a14:imgEffect>
                      <a14:brightnessContrast contrast="-40000"/>
                    </a14:imgEffect>
                  </a14:imgLayer>
                </a14:imgProps>
              </a:ext>
            </a:extLst>
          </a:blip>
          <a:stretch>
            <a:fillRect/>
          </a:stretch>
        </p:blipFill>
        <p:spPr>
          <a:xfrm rot="3049542" flipV="1">
            <a:off x="9504518" y="2414279"/>
            <a:ext cx="1183932" cy="1195540"/>
          </a:xfrm>
          <a:prstGeom prst="rect">
            <a:avLst/>
          </a:prstGeom>
        </p:spPr>
      </p:pic>
      <p:pic>
        <p:nvPicPr>
          <p:cNvPr id="63" name="Imagem 62">
            <a:extLst>
              <a:ext uri="{FF2B5EF4-FFF2-40B4-BE49-F238E27FC236}">
                <a16:creationId xmlns:a16="http://schemas.microsoft.com/office/drawing/2014/main" xmlns="" id="{8BD44D91-BF7D-7DAB-24FE-CE22D7CE1269}"/>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5400000" flipH="1" flipV="1">
            <a:off x="7883335" y="1747205"/>
            <a:ext cx="886320" cy="801674"/>
          </a:xfrm>
          <a:prstGeom prst="rect">
            <a:avLst/>
          </a:prstGeom>
        </p:spPr>
      </p:pic>
      <p:pic>
        <p:nvPicPr>
          <p:cNvPr id="65" name="Imagem 64">
            <a:extLst>
              <a:ext uri="{FF2B5EF4-FFF2-40B4-BE49-F238E27FC236}">
                <a16:creationId xmlns:a16="http://schemas.microsoft.com/office/drawing/2014/main" xmlns="" id="{8BD44D91-BF7D-7DAB-24FE-CE22D7CE1269}"/>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rot="5400000" flipH="1" flipV="1">
            <a:off x="5682536" y="1747205"/>
            <a:ext cx="886320" cy="801674"/>
          </a:xfrm>
          <a:prstGeom prst="rect">
            <a:avLst/>
          </a:prstGeom>
        </p:spPr>
      </p:pic>
      <p:sp>
        <p:nvSpPr>
          <p:cNvPr id="66" name="Retângulo: Cantos Arredondados 13">
            <a:extLst>
              <a:ext uri="{FF2B5EF4-FFF2-40B4-BE49-F238E27FC236}">
                <a16:creationId xmlns:a16="http://schemas.microsoft.com/office/drawing/2014/main" xmlns="" id="{33E8C26B-F711-37D4-6219-0D53A195E821}"/>
              </a:ext>
            </a:extLst>
          </p:cNvPr>
          <p:cNvSpPr/>
          <p:nvPr/>
        </p:nvSpPr>
        <p:spPr>
          <a:xfrm>
            <a:off x="2686583" y="2164904"/>
            <a:ext cx="2172338" cy="651356"/>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São investidores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que indicam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intenção de migrar</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para produtos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não financeiros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ou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parar de investir</a:t>
            </a:r>
          </a:p>
        </p:txBody>
      </p:sp>
      <p:sp>
        <p:nvSpPr>
          <p:cNvPr id="67" name="Retângulo: Cantos Arredondados 16">
            <a:extLst>
              <a:ext uri="{FF2B5EF4-FFF2-40B4-BE49-F238E27FC236}">
                <a16:creationId xmlns:a16="http://schemas.microsoft.com/office/drawing/2014/main" xmlns="" id="{F909A6AE-B739-7FB8-7807-AD8994CB9E5C}"/>
              </a:ext>
            </a:extLst>
          </p:cNvPr>
          <p:cNvSpPr/>
          <p:nvPr/>
        </p:nvSpPr>
        <p:spPr>
          <a:xfrm>
            <a:off x="2861798" y="3102984"/>
            <a:ext cx="2036412" cy="651354"/>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São não investidores que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indicam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intenção de migrar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para produtos</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 financeiros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ou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começar a investir</a:t>
            </a:r>
          </a:p>
        </p:txBody>
      </p:sp>
      <p:sp>
        <p:nvSpPr>
          <p:cNvPr id="68" name="Retângulo: Cantos Arredondados 13">
            <a:extLst>
              <a:ext uri="{FF2B5EF4-FFF2-40B4-BE49-F238E27FC236}">
                <a16:creationId xmlns:a16="http://schemas.microsoft.com/office/drawing/2014/main" xmlns="" id="{33E8C26B-F711-37D4-6219-0D53A195E821}"/>
              </a:ext>
            </a:extLst>
          </p:cNvPr>
          <p:cNvSpPr/>
          <p:nvPr/>
        </p:nvSpPr>
        <p:spPr>
          <a:xfrm>
            <a:off x="4874639" y="2152710"/>
            <a:ext cx="2172338" cy="651356"/>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São investidores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que indicam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intenção de migrar</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para produtos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não financeiros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ou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parar de investir</a:t>
            </a:r>
          </a:p>
        </p:txBody>
      </p:sp>
      <p:sp>
        <p:nvSpPr>
          <p:cNvPr id="70" name="Retângulo: Cantos Arredondados 16">
            <a:extLst>
              <a:ext uri="{FF2B5EF4-FFF2-40B4-BE49-F238E27FC236}">
                <a16:creationId xmlns:a16="http://schemas.microsoft.com/office/drawing/2014/main" xmlns="" id="{F909A6AE-B739-7FB8-7807-AD8994CB9E5C}"/>
              </a:ext>
            </a:extLst>
          </p:cNvPr>
          <p:cNvSpPr/>
          <p:nvPr/>
        </p:nvSpPr>
        <p:spPr>
          <a:xfrm>
            <a:off x="5049854" y="3090790"/>
            <a:ext cx="2036412" cy="651354"/>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São não investidores que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indicam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intenção de migrar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para produtos</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 financeiros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ou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começar a investir</a:t>
            </a:r>
          </a:p>
        </p:txBody>
      </p:sp>
      <p:sp>
        <p:nvSpPr>
          <p:cNvPr id="71" name="Retângulo: Cantos Arredondados 13">
            <a:extLst>
              <a:ext uri="{FF2B5EF4-FFF2-40B4-BE49-F238E27FC236}">
                <a16:creationId xmlns:a16="http://schemas.microsoft.com/office/drawing/2014/main" xmlns="" id="{33E8C26B-F711-37D4-6219-0D53A195E821}"/>
              </a:ext>
            </a:extLst>
          </p:cNvPr>
          <p:cNvSpPr/>
          <p:nvPr/>
        </p:nvSpPr>
        <p:spPr>
          <a:xfrm>
            <a:off x="7046251" y="2171976"/>
            <a:ext cx="2172338" cy="651356"/>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São investidores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que indicam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intenção de migrar</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para produtos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não financeiros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ou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parar de investir</a:t>
            </a:r>
          </a:p>
        </p:txBody>
      </p:sp>
      <p:sp>
        <p:nvSpPr>
          <p:cNvPr id="76" name="Retângulo: Cantos Arredondados 16">
            <a:extLst>
              <a:ext uri="{FF2B5EF4-FFF2-40B4-BE49-F238E27FC236}">
                <a16:creationId xmlns:a16="http://schemas.microsoft.com/office/drawing/2014/main" xmlns="" id="{F909A6AE-B739-7FB8-7807-AD8994CB9E5C}"/>
              </a:ext>
            </a:extLst>
          </p:cNvPr>
          <p:cNvSpPr/>
          <p:nvPr/>
        </p:nvSpPr>
        <p:spPr>
          <a:xfrm>
            <a:off x="7221466" y="3110056"/>
            <a:ext cx="2036412" cy="651354"/>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São não investidores que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indicam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intenção de migrar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para produtos</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 financeiros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ou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começar a investir</a:t>
            </a:r>
          </a:p>
        </p:txBody>
      </p:sp>
      <p:sp>
        <p:nvSpPr>
          <p:cNvPr id="78" name="Retângulo: Cantos Arredondados 13">
            <a:extLst>
              <a:ext uri="{FF2B5EF4-FFF2-40B4-BE49-F238E27FC236}">
                <a16:creationId xmlns:a16="http://schemas.microsoft.com/office/drawing/2014/main" xmlns="" id="{33E8C26B-F711-37D4-6219-0D53A195E821}"/>
              </a:ext>
            </a:extLst>
          </p:cNvPr>
          <p:cNvSpPr/>
          <p:nvPr/>
        </p:nvSpPr>
        <p:spPr>
          <a:xfrm>
            <a:off x="9286098" y="2171976"/>
            <a:ext cx="2172338" cy="651356"/>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São investidores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que indicam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intenção de migrar</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para produtos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não financeiros</a:t>
            </a:r>
            <a:r>
              <a:rPr lang="pt-BR" sz="800" dirty="0">
                <a:solidFill>
                  <a:srgbClr val="FFFFFF"/>
                </a:solidFill>
                <a:latin typeface="Ebrima" panose="02000000000000000000" pitchFamily="2" charset="0"/>
                <a:ea typeface="Ebrima" panose="02000000000000000000" pitchFamily="2" charset="0"/>
                <a:cs typeface="Ebrima" panose="02000000000000000000" pitchFamily="2" charset="0"/>
              </a:rPr>
              <a:t> ou </a:t>
            </a:r>
            <a:r>
              <a:rPr lang="pt-BR" sz="800" b="1" dirty="0">
                <a:solidFill>
                  <a:srgbClr val="FFFFFF"/>
                </a:solidFill>
                <a:latin typeface="Ebrima" panose="02000000000000000000" pitchFamily="2" charset="0"/>
                <a:ea typeface="Ebrima" panose="02000000000000000000" pitchFamily="2" charset="0"/>
                <a:cs typeface="Ebrima" panose="02000000000000000000" pitchFamily="2" charset="0"/>
              </a:rPr>
              <a:t>parar de investir</a:t>
            </a:r>
          </a:p>
        </p:txBody>
      </p:sp>
      <p:sp>
        <p:nvSpPr>
          <p:cNvPr id="79" name="Retângulo: Cantos Arredondados 16">
            <a:extLst>
              <a:ext uri="{FF2B5EF4-FFF2-40B4-BE49-F238E27FC236}">
                <a16:creationId xmlns:a16="http://schemas.microsoft.com/office/drawing/2014/main" xmlns="" id="{F909A6AE-B739-7FB8-7807-AD8994CB9E5C}"/>
              </a:ext>
            </a:extLst>
          </p:cNvPr>
          <p:cNvSpPr/>
          <p:nvPr/>
        </p:nvSpPr>
        <p:spPr>
          <a:xfrm>
            <a:off x="9461313" y="3110056"/>
            <a:ext cx="2036412" cy="651354"/>
          </a:xfrm>
          <a:prstGeom prst="roundRect">
            <a:avLst>
              <a:gd name="adj" fmla="val 17545"/>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p>
            <a:pPr algn="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São não investidores que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indicam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intenção de migrar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para produtos</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 financeiros </a:t>
            </a:r>
            <a:r>
              <a:rPr lang="pt-BR" sz="800" dirty="0">
                <a:solidFill>
                  <a:srgbClr val="0070C0"/>
                </a:solidFill>
                <a:latin typeface="Ebrima" panose="02000000000000000000" pitchFamily="2" charset="0"/>
                <a:ea typeface="Ebrima" panose="02000000000000000000" pitchFamily="2" charset="0"/>
                <a:cs typeface="Ebrima" panose="02000000000000000000" pitchFamily="2" charset="0"/>
              </a:rPr>
              <a:t>ou </a:t>
            </a:r>
            <a:r>
              <a:rPr lang="pt-BR" sz="800" b="1" dirty="0">
                <a:solidFill>
                  <a:srgbClr val="0070C0"/>
                </a:solidFill>
                <a:latin typeface="Ebrima" panose="02000000000000000000" pitchFamily="2" charset="0"/>
                <a:ea typeface="Ebrima" panose="02000000000000000000" pitchFamily="2" charset="0"/>
                <a:cs typeface="Ebrima" panose="02000000000000000000" pitchFamily="2" charset="0"/>
              </a:rPr>
              <a:t>começar a investir</a:t>
            </a:r>
          </a:p>
        </p:txBody>
      </p:sp>
      <p:sp>
        <p:nvSpPr>
          <p:cNvPr id="50" name="CaixaDeTexto 49">
            <a:extLst>
              <a:ext uri="{FF2B5EF4-FFF2-40B4-BE49-F238E27FC236}">
                <a16:creationId xmlns:a16="http://schemas.microsoft.com/office/drawing/2014/main" xmlns="" id="{4F519FC4-19F8-5CF9-4E55-27AC727016DB}"/>
              </a:ext>
            </a:extLst>
          </p:cNvPr>
          <p:cNvSpPr txBox="1"/>
          <p:nvPr/>
        </p:nvSpPr>
        <p:spPr>
          <a:xfrm>
            <a:off x="977858" y="6467797"/>
            <a:ext cx="10646026" cy="377705"/>
          </a:xfrm>
          <a:prstGeom prst="rect">
            <a:avLst/>
          </a:prstGeom>
          <a:noFill/>
        </p:spPr>
        <p:txBody>
          <a:bodyPr wrap="square" lIns="99711" tIns="49866" rIns="99711" bIns="49866" rtlCol="0" anchor="b">
            <a:spAutoFit/>
          </a:bodyPr>
          <a:lstStyle/>
          <a:p>
            <a:r>
              <a:rPr lang="pt-BR" sz="900" dirty="0">
                <a:solidFill>
                  <a:schemeClr val="bg1"/>
                </a:solidFill>
                <a:latin typeface="Ebrima" panose="02000000000000000000" pitchFamily="2" charset="0"/>
                <a:ea typeface="Ebrima" panose="02000000000000000000" pitchFamily="2" charset="0"/>
                <a:cs typeface="Ebrima" panose="02000000000000000000" pitchFamily="2" charset="0"/>
              </a:rPr>
              <a:t>Base: Total da amostra – 5.832 entrevistas (±1p.p.)</a:t>
            </a:r>
          </a:p>
          <a:p>
            <a:r>
              <a:rPr lang="pt-BR" sz="900" dirty="0">
                <a:solidFill>
                  <a:schemeClr val="bg1"/>
                </a:solidFill>
                <a:latin typeface="Ebrima" panose="02000000000000000000" pitchFamily="2" charset="0"/>
                <a:ea typeface="Ebrima" panose="02000000000000000000" pitchFamily="2" charset="0"/>
                <a:cs typeface="Ebrima" panose="02000000000000000000" pitchFamily="2" charset="0"/>
              </a:rPr>
              <a:t>P11. E, em quais produtos você pretende investir ou continuar investindo em 2026? </a:t>
            </a:r>
          </a:p>
        </p:txBody>
      </p:sp>
      <p:sp>
        <p:nvSpPr>
          <p:cNvPr id="49"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schemeClr val="bg1"/>
              </a:solidFill>
              <a:latin typeface="Segoe UI" panose="020B0502040204020203" pitchFamily="34" charset="0"/>
              <a:cs typeface="Segoe UI" panose="020B0502040204020203" pitchFamily="34" charset="0"/>
            </a:endParaRPr>
          </a:p>
        </p:txBody>
      </p:sp>
      <p:sp>
        <p:nvSpPr>
          <p:cNvPr id="51" name="Arredondar Retângulo em um Canto Diagonal 50"/>
          <p:cNvSpPr/>
          <p:nvPr/>
        </p:nvSpPr>
        <p:spPr>
          <a:xfrm>
            <a:off x="376518" y="334063"/>
            <a:ext cx="2592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schemeClr val="bg1"/>
                </a:solidFill>
                <a:latin typeface="Segoe UI" panose="020B0502040204020203" pitchFamily="34" charset="0"/>
                <a:cs typeface="Segoe UI" panose="020B0502040204020203" pitchFamily="34" charset="0"/>
              </a:rPr>
              <a:t>PROJEÇÕES PARA INVESTIDORES</a:t>
            </a:r>
          </a:p>
        </p:txBody>
      </p:sp>
      <p:sp>
        <p:nvSpPr>
          <p:cNvPr id="64"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PNAD 2023 / IBGE </a:t>
            </a:r>
            <a:r>
              <a:rPr lang="pt-BR" sz="1000" dirty="0" smtClean="0">
                <a:solidFill>
                  <a:schemeClr val="bg1"/>
                </a:solidFill>
                <a:latin typeface="Segoe UI Light" panose="020B0502040204020203" pitchFamily="34" charset="0"/>
                <a:ea typeface="Ebrima" panose="02000000000000000000" pitchFamily="2" charset="0"/>
                <a:cs typeface="Segoe UI Light" panose="020B0502040204020203" pitchFamily="34" charset="0"/>
              </a:rPr>
              <a:t>2025 </a:t>
            </a:r>
            <a:r>
              <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(População 16+): </a:t>
            </a:r>
            <a:r>
              <a:rPr lang="pt-BR" sz="1000" b="1"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168,1 milhões de habitantes</a:t>
            </a:r>
            <a:endPar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endParaRPr>
          </a:p>
        </p:txBody>
      </p:sp>
      <p:sp>
        <p:nvSpPr>
          <p:cNvPr id="2" name="Retângulo 1"/>
          <p:cNvSpPr/>
          <p:nvPr/>
        </p:nvSpPr>
        <p:spPr>
          <a:xfrm>
            <a:off x="4592019" y="355987"/>
            <a:ext cx="7080802" cy="646331"/>
          </a:xfrm>
          <a:prstGeom prst="rect">
            <a:avLst/>
          </a:prstGeom>
        </p:spPr>
        <p:txBody>
          <a:bodyPr wrap="square">
            <a:spAutoFit/>
          </a:bodyPr>
          <a:lstStyle/>
          <a:p>
            <a:r>
              <a:rPr lang="pt-BR" sz="1200" dirty="0" smtClean="0">
                <a:solidFill>
                  <a:schemeClr val="bg1"/>
                </a:solidFill>
                <a:latin typeface="Ebrima" panose="02000000000000000000" pitchFamily="2" charset="0"/>
                <a:ea typeface="Ebrima" panose="02000000000000000000" pitchFamily="2" charset="0"/>
                <a:cs typeface="Ebrima" panose="02000000000000000000" pitchFamily="2" charset="0"/>
              </a:rPr>
              <a:t>Há uma </a:t>
            </a: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tendência dos otimistas serem predominantes sobre os pessimistas, </a:t>
            </a:r>
            <a:r>
              <a:rPr lang="pt-BR" sz="1200" dirty="0" smtClean="0">
                <a:solidFill>
                  <a:schemeClr val="bg1"/>
                </a:solidFill>
                <a:latin typeface="Ebrima" panose="02000000000000000000" pitchFamily="2" charset="0"/>
                <a:ea typeface="Ebrima" panose="02000000000000000000" pitchFamily="2" charset="0"/>
                <a:cs typeface="Ebrima" panose="02000000000000000000" pitchFamily="2" charset="0"/>
              </a:rPr>
              <a:t>apesar de </a:t>
            </a: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tantas razões </a:t>
            </a:r>
            <a:r>
              <a:rPr lang="pt-BR" sz="1200" dirty="0" smtClean="0">
                <a:solidFill>
                  <a:schemeClr val="bg1"/>
                </a:solidFill>
                <a:latin typeface="Ebrima" panose="02000000000000000000" pitchFamily="2" charset="0"/>
                <a:ea typeface="Ebrima" panose="02000000000000000000" pitchFamily="2" charset="0"/>
                <a:cs typeface="Ebrima" panose="02000000000000000000" pitchFamily="2" charset="0"/>
              </a:rPr>
              <a:t>que </a:t>
            </a: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poderiam </a:t>
            </a:r>
            <a:r>
              <a:rPr lang="pt-BR" sz="1200" dirty="0" smtClean="0">
                <a:solidFill>
                  <a:schemeClr val="bg1"/>
                </a:solidFill>
                <a:latin typeface="Ebrima" panose="02000000000000000000" pitchFamily="2" charset="0"/>
                <a:ea typeface="Ebrima" panose="02000000000000000000" pitchFamily="2" charset="0"/>
                <a:cs typeface="Ebrima" panose="02000000000000000000" pitchFamily="2" charset="0"/>
              </a:rPr>
              <a:t>mostrar o </a:t>
            </a:r>
            <a:r>
              <a:rPr lang="pt-BR" sz="1200" dirty="0">
                <a:solidFill>
                  <a:schemeClr val="bg1"/>
                </a:solidFill>
                <a:latin typeface="Ebrima" panose="02000000000000000000" pitchFamily="2" charset="0"/>
                <a:ea typeface="Ebrima" panose="02000000000000000000" pitchFamily="2" charset="0"/>
                <a:cs typeface="Ebrima" panose="02000000000000000000" pitchFamily="2" charset="0"/>
              </a:rPr>
              <a:t>contrário; indica também quanto é difícil prever o andamento do mercado brasileiro, os anseios de investir ficam pelo </a:t>
            </a:r>
            <a:r>
              <a:rPr lang="pt-BR" sz="1200" dirty="0" smtClean="0">
                <a:solidFill>
                  <a:schemeClr val="bg1"/>
                </a:solidFill>
                <a:latin typeface="Ebrima" panose="02000000000000000000" pitchFamily="2" charset="0"/>
                <a:ea typeface="Ebrima" panose="02000000000000000000" pitchFamily="2" charset="0"/>
                <a:cs typeface="Ebrima" panose="02000000000000000000" pitchFamily="2" charset="0"/>
              </a:rPr>
              <a:t>caminho.</a:t>
            </a:r>
            <a:endParaRPr lang="pt-BR" sz="12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1495008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051227273"/>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8" name="Retângulo 17"/>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26" name="Retângulo 25"/>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(N=1.922)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(N=2.410)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(N=2.407)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(N=2.315)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(N=2.424)</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9"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1" name="Arredondar Retângulo em um Canto Diagonal 10"/>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
        <p:nvSpPr>
          <p:cNvPr id="12" name="CaixaDeTexto 11">
            <a:extLst>
              <a:ext uri="{FF2B5EF4-FFF2-40B4-BE49-F238E27FC236}">
                <a16:creationId xmlns:a16="http://schemas.microsoft.com/office/drawing/2014/main" xmlns="" id="{FC8CA9B4-5975-33A9-A3A7-6C6600C51768}"/>
              </a:ext>
            </a:extLst>
          </p:cNvPr>
          <p:cNvSpPr txBox="1"/>
          <p:nvPr/>
        </p:nvSpPr>
        <p:spPr>
          <a:xfrm>
            <a:off x="1345762" y="355151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O </a:t>
            </a:r>
            <a:r>
              <a:rPr lang="pt-BR" sz="1300" b="1" dirty="0">
                <a:latin typeface="Ebrima" panose="02000000000000000000" pitchFamily="2" charset="0"/>
                <a:ea typeface="Ebrima" panose="02000000000000000000" pitchFamily="2" charset="0"/>
                <a:cs typeface="Ebrima" panose="02000000000000000000" pitchFamily="2" charset="0"/>
              </a:rPr>
              <a:t>retorno</a:t>
            </a:r>
            <a:r>
              <a:rPr lang="pt-BR" sz="1300" dirty="0">
                <a:latin typeface="Ebrima" panose="02000000000000000000" pitchFamily="2" charset="0"/>
                <a:ea typeface="Ebrima" panose="02000000000000000000" pitchFamily="2" charset="0"/>
                <a:cs typeface="Ebrima" panose="02000000000000000000" pitchFamily="2" charset="0"/>
              </a:rPr>
              <a:t> se mantêm como principal motivo para escolha dos produtos financeiros e cresce 4pp em relação à 2024, seguido pela </a:t>
            </a:r>
            <a:r>
              <a:rPr lang="pt-BR" sz="1300" b="1" dirty="0">
                <a:latin typeface="Ebrima" panose="02000000000000000000" pitchFamily="2" charset="0"/>
                <a:ea typeface="Ebrima" panose="02000000000000000000" pitchFamily="2" charset="0"/>
                <a:cs typeface="Ebrima" panose="02000000000000000000" pitchFamily="2" charset="0"/>
              </a:rPr>
              <a:t>segurança / confiança</a:t>
            </a:r>
            <a:r>
              <a:rPr lang="pt-BR" sz="1300" dirty="0">
                <a:latin typeface="Ebrima" panose="02000000000000000000" pitchFamily="2" charset="0"/>
                <a:ea typeface="Ebrima" panose="02000000000000000000" pitchFamily="2" charset="0"/>
                <a:cs typeface="Ebrima" panose="02000000000000000000" pitchFamily="2" charset="0"/>
              </a:rPr>
              <a:t> que também cresceu (+3pp) em relação à última edição. Não houve variações importantes nos demais motivos.</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2458007" y="381312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907832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803621112"/>
              </p:ext>
            </p:extLst>
          </p:nvPr>
        </p:nvGraphicFramePr>
        <p:xfrm>
          <a:off x="449313" y="1632909"/>
          <a:ext cx="11545463" cy="3813149"/>
        </p:xfrm>
        <a:graphic>
          <a:graphicData uri="http://schemas.openxmlformats.org/drawingml/2006/chart">
            <c:chart xmlns:c="http://schemas.openxmlformats.org/drawingml/2006/chart" xmlns:r="http://schemas.openxmlformats.org/officeDocument/2006/relationships" r:id="rId2"/>
          </a:graphicData>
        </a:graphic>
      </p:graphicFrame>
      <p:sp>
        <p:nvSpPr>
          <p:cNvPr id="18" name="Retângulo 17"/>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26" name="Retângulo 25"/>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(N=2.424)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(N=876)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(N=1.188)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(N=360)</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
        <p:nvSpPr>
          <p:cNvPr id="13" name="CaixaDeTexto 12">
            <a:extLst>
              <a:ext uri="{FF2B5EF4-FFF2-40B4-BE49-F238E27FC236}">
                <a16:creationId xmlns:a16="http://schemas.microsoft.com/office/drawing/2014/main" xmlns="" id="{FC8CA9B4-5975-33A9-A3A7-6C6600C51768}"/>
              </a:ext>
            </a:extLst>
          </p:cNvPr>
          <p:cNvSpPr txBox="1"/>
          <p:nvPr/>
        </p:nvSpPr>
        <p:spPr>
          <a:xfrm>
            <a:off x="2007499" y="374248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4E231627-9C46-671E-5ACB-77967A5BFC03}"/>
              </a:ext>
            </a:extLst>
          </p:cNvPr>
          <p:cNvSpPr txBox="1"/>
          <p:nvPr/>
        </p:nvSpPr>
        <p:spPr>
          <a:xfrm>
            <a:off x="1346358" y="382515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5823225" y="415896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4705008" y="415896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rPr>
              <a:t>O </a:t>
            </a:r>
            <a:r>
              <a:rPr lang="pt-BR" sz="1300" b="1" dirty="0">
                <a:latin typeface="Ebrima" panose="02000000000000000000" pitchFamily="2" charset="0"/>
                <a:ea typeface="Ebrima" panose="02000000000000000000" pitchFamily="2" charset="0"/>
                <a:cs typeface="Ebrima" panose="02000000000000000000" pitchFamily="2" charset="0"/>
              </a:rPr>
              <a:t>retorno</a:t>
            </a:r>
            <a:r>
              <a:rPr lang="pt-BR" sz="1300" dirty="0">
                <a:latin typeface="Ebrima" panose="02000000000000000000" pitchFamily="2" charset="0"/>
                <a:ea typeface="Ebrima" panose="02000000000000000000" pitchFamily="2" charset="0"/>
                <a:cs typeface="Ebrima" panose="02000000000000000000" pitchFamily="2" charset="0"/>
              </a:rPr>
              <a:t> e a </a:t>
            </a:r>
            <a:r>
              <a:rPr lang="pt-BR" sz="1300" b="1" dirty="0">
                <a:latin typeface="Ebrima" panose="02000000000000000000" pitchFamily="2" charset="0"/>
                <a:ea typeface="Ebrima" panose="02000000000000000000" pitchFamily="2" charset="0"/>
                <a:cs typeface="Ebrima" panose="02000000000000000000" pitchFamily="2" charset="0"/>
              </a:rPr>
              <a:t>segurança </a:t>
            </a:r>
            <a:r>
              <a:rPr lang="pt-BR" sz="1300" dirty="0">
                <a:latin typeface="Ebrima" panose="02000000000000000000" pitchFamily="2" charset="0"/>
                <a:ea typeface="Ebrima" panose="02000000000000000000" pitchFamily="2" charset="0"/>
                <a:cs typeface="Ebrima" panose="02000000000000000000" pitchFamily="2" charset="0"/>
              </a:rPr>
              <a:t>/ </a:t>
            </a:r>
            <a:r>
              <a:rPr lang="pt-BR" sz="1300" b="1" dirty="0">
                <a:latin typeface="Ebrima" panose="02000000000000000000" pitchFamily="2" charset="0"/>
                <a:ea typeface="Ebrima" panose="02000000000000000000" pitchFamily="2" charset="0"/>
                <a:cs typeface="Ebrima" panose="02000000000000000000" pitchFamily="2" charset="0"/>
              </a:rPr>
              <a:t>confiança </a:t>
            </a:r>
            <a:r>
              <a:rPr lang="pt-BR" sz="1300" dirty="0">
                <a:latin typeface="Ebrima" panose="02000000000000000000" pitchFamily="2" charset="0"/>
                <a:ea typeface="Ebrima" panose="02000000000000000000" pitchFamily="2" charset="0"/>
                <a:cs typeface="Ebrima" panose="02000000000000000000" pitchFamily="2" charset="0"/>
              </a:rPr>
              <a:t>são mais levados em consideração pelas </a:t>
            </a:r>
            <a:r>
              <a:rPr lang="pt-BR" sz="1300" b="1" dirty="0">
                <a:latin typeface="Ebrima" panose="02000000000000000000" pitchFamily="2" charset="0"/>
                <a:ea typeface="Ebrima" panose="02000000000000000000" pitchFamily="2" charset="0"/>
                <a:cs typeface="Ebrima" panose="02000000000000000000" pitchFamily="2" charset="0"/>
              </a:rPr>
              <a:t>classes ABC</a:t>
            </a:r>
            <a:r>
              <a:rPr lang="pt-BR" sz="1300" dirty="0">
                <a:latin typeface="Ebrima" panose="02000000000000000000" pitchFamily="2" charset="0"/>
                <a:ea typeface="Ebrima" panose="02000000000000000000" pitchFamily="2" charset="0"/>
                <a:cs typeface="Ebrima" panose="02000000000000000000" pitchFamily="2" charset="0"/>
              </a:rPr>
              <a:t>, enquanto a </a:t>
            </a:r>
            <a:r>
              <a:rPr lang="pt-BR" sz="1300" b="1" dirty="0">
                <a:latin typeface="Ebrima" panose="02000000000000000000" pitchFamily="2" charset="0"/>
                <a:ea typeface="Ebrima" panose="02000000000000000000" pitchFamily="2" charset="0"/>
                <a:cs typeface="Ebrima" panose="02000000000000000000" pitchFamily="2" charset="0"/>
              </a:rPr>
              <a:t>classe DE</a:t>
            </a:r>
            <a:r>
              <a:rPr lang="pt-BR" sz="1300" dirty="0">
                <a:latin typeface="Ebrima" panose="02000000000000000000" pitchFamily="2" charset="0"/>
                <a:ea typeface="Ebrima" panose="02000000000000000000" pitchFamily="2" charset="0"/>
                <a:cs typeface="Ebrima" panose="02000000000000000000" pitchFamily="2" charset="0"/>
              </a:rPr>
              <a:t> tem destaque na </a:t>
            </a:r>
            <a:r>
              <a:rPr lang="pt-BR" sz="1300" b="1" dirty="0">
                <a:latin typeface="Ebrima" panose="02000000000000000000" pitchFamily="2" charset="0"/>
                <a:ea typeface="Ebrima" panose="02000000000000000000" pitchFamily="2" charset="0"/>
                <a:cs typeface="Ebrima" panose="02000000000000000000" pitchFamily="2" charset="0"/>
              </a:rPr>
              <a:t>imagem da marca </a:t>
            </a:r>
            <a:r>
              <a:rPr lang="pt-BR" sz="1300" dirty="0">
                <a:latin typeface="Ebrima" panose="02000000000000000000" pitchFamily="2" charset="0"/>
                <a:ea typeface="Ebrima" panose="02000000000000000000" pitchFamily="2" charset="0"/>
                <a:cs typeface="Ebrima" panose="02000000000000000000" pitchFamily="2" charset="0"/>
              </a:rPr>
              <a:t>e como meio de </a:t>
            </a:r>
            <a:r>
              <a:rPr lang="pt-BR" sz="1300" b="1" dirty="0">
                <a:latin typeface="Ebrima" panose="02000000000000000000" pitchFamily="2" charset="0"/>
                <a:ea typeface="Ebrima" panose="02000000000000000000" pitchFamily="2" charset="0"/>
                <a:cs typeface="Ebrima" panose="02000000000000000000" pitchFamily="2" charset="0"/>
              </a:rPr>
              <a:t>montar uma reserva</a:t>
            </a:r>
            <a:r>
              <a:rPr lang="pt-BR" sz="1300" dirty="0">
                <a:latin typeface="Ebrima" panose="02000000000000000000" pitchFamily="2" charset="0"/>
                <a:ea typeface="Ebrima" panose="02000000000000000000" pitchFamily="2" charset="0"/>
                <a:cs typeface="Ebrima" panose="02000000000000000000" pitchFamily="2" charset="0"/>
              </a:rPr>
              <a:t>.</a:t>
            </a:r>
          </a:p>
        </p:txBody>
      </p:sp>
    </p:spTree>
    <p:extLst>
      <p:ext uri="{BB962C8B-B14F-4D97-AF65-F5344CB8AC3E}">
        <p14:creationId xmlns:p14="http://schemas.microsoft.com/office/powerpoint/2010/main" val="4144703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Gráfico 3">
            <a:extLst>
              <a:ext uri="{FF2B5EF4-FFF2-40B4-BE49-F238E27FC236}">
                <a16:creationId xmlns:a16="http://schemas.microsoft.com/office/drawing/2014/main" xmlns="" id="{EEDD249D-19A3-BF47-D154-44144F96D79D}"/>
              </a:ext>
            </a:extLst>
          </p:cNvPr>
          <p:cNvGraphicFramePr/>
          <p:nvPr>
            <p:extLst>
              <p:ext uri="{D42A27DB-BD31-4B8C-83A1-F6EECF244321}">
                <p14:modId xmlns:p14="http://schemas.microsoft.com/office/powerpoint/2010/main" val="2253661688"/>
              </p:ext>
            </p:extLst>
          </p:nvPr>
        </p:nvGraphicFramePr>
        <p:xfrm>
          <a:off x="-716139" y="1944302"/>
          <a:ext cx="12896851" cy="39194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Tabela 4">
            <a:extLst>
              <a:ext uri="{FF2B5EF4-FFF2-40B4-BE49-F238E27FC236}">
                <a16:creationId xmlns:a16="http://schemas.microsoft.com/office/drawing/2014/main" xmlns="" id="{0419D861-97F0-216E-3EA6-DC13E81A2104}"/>
              </a:ext>
            </a:extLst>
          </p:cNvPr>
          <p:cNvGraphicFramePr>
            <a:graphicFrameLocks noGrp="1"/>
          </p:cNvGraphicFramePr>
          <p:nvPr>
            <p:extLst>
              <p:ext uri="{D42A27DB-BD31-4B8C-83A1-F6EECF244321}">
                <p14:modId xmlns:p14="http://schemas.microsoft.com/office/powerpoint/2010/main" val="1845922012"/>
              </p:ext>
            </p:extLst>
          </p:nvPr>
        </p:nvGraphicFramePr>
        <p:xfrm>
          <a:off x="2609850" y="1348037"/>
          <a:ext cx="9340857" cy="6096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CADERNETA DE POUPANÇA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 PRIVADOS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DIGITAIS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FUNDOS DE INVESTIMENTOS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AÇÕES NA BOLSA DE VALORES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a:t>
                      </a:r>
                      <a:r>
                        <a:rPr lang="pt-BR" sz="1000" b="1" kern="1200" baseline="0" dirty="0">
                          <a:solidFill>
                            <a:schemeClr val="tx1"/>
                          </a:solidFill>
                          <a:latin typeface="Ebrima" panose="02000000000000000000" pitchFamily="2" charset="0"/>
                          <a:ea typeface="Ebrima" panose="02000000000000000000" pitchFamily="2" charset="0"/>
                          <a:cs typeface="Ebrima" panose="02000000000000000000" pitchFamily="2" charset="0"/>
                        </a:rPr>
                        <a:t> PÚBLICOS VIA TESOURO DIRETO</a:t>
                      </a:r>
                      <a:endPar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PLANO DE PREVIDÊNCIA PRIVADA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ESTRANGEIRAS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bl>
          </a:graphicData>
        </a:graphic>
      </p:graphicFrame>
      <p:graphicFrame>
        <p:nvGraphicFramePr>
          <p:cNvPr id="7" name="Tabela 6">
            <a:extLst>
              <a:ext uri="{FF2B5EF4-FFF2-40B4-BE49-F238E27FC236}">
                <a16:creationId xmlns:a16="http://schemas.microsoft.com/office/drawing/2014/main" xmlns="" id="{EFE5F9E5-9918-F386-33F4-DCEA96F91692}"/>
              </a:ext>
            </a:extLst>
          </p:cNvPr>
          <p:cNvGraphicFramePr>
            <a:graphicFrameLocks noGrp="1"/>
          </p:cNvGraphicFramePr>
          <p:nvPr>
            <p:extLst>
              <p:ext uri="{D42A27DB-BD31-4B8C-83A1-F6EECF244321}">
                <p14:modId xmlns:p14="http://schemas.microsoft.com/office/powerpoint/2010/main" val="4093631384"/>
              </p:ext>
            </p:extLst>
          </p:nvPr>
        </p:nvGraphicFramePr>
        <p:xfrm>
          <a:off x="2609850" y="5645573"/>
          <a:ext cx="9340857"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2.424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970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343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302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287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197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135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111</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79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r h="190500">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2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6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6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7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8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9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11 </a:t>
                      </a:r>
                      <a:r>
                        <a:rPr lang="pt-BR" sz="1000" b="0" i="0" u="none" strike="noStrike"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052121"/>
                  </a:ext>
                </a:extLst>
              </a:tr>
            </a:tbl>
          </a:graphicData>
        </a:graphic>
      </p:graphicFrame>
      <p:graphicFrame>
        <p:nvGraphicFramePr>
          <p:cNvPr id="8" name="Tabela 7">
            <a:extLst>
              <a:ext uri="{FF2B5EF4-FFF2-40B4-BE49-F238E27FC236}">
                <a16:creationId xmlns:a16="http://schemas.microsoft.com/office/drawing/2014/main" xmlns="" id="{433B5EED-7DCD-3900-26D2-E9AA23E2BB00}"/>
              </a:ext>
            </a:extLst>
          </p:cNvPr>
          <p:cNvGraphicFramePr>
            <a:graphicFrameLocks noGrp="1"/>
          </p:cNvGraphicFramePr>
          <p:nvPr>
            <p:extLst>
              <p:ext uri="{D42A27DB-BD31-4B8C-83A1-F6EECF244321}">
                <p14:modId xmlns:p14="http://schemas.microsoft.com/office/powerpoint/2010/main" val="1339069251"/>
              </p:ext>
            </p:extLst>
          </p:nvPr>
        </p:nvGraphicFramePr>
        <p:xfrm>
          <a:off x="1528959" y="5640005"/>
          <a:ext cx="1037873"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2060980037"/>
                    </a:ext>
                  </a:extLst>
                </a:gridCol>
              </a:tblGrid>
              <a:tr h="190500">
                <a:tc>
                  <a:txBody>
                    <a:bodyPr/>
                    <a:lstStyle/>
                    <a:p>
                      <a:pPr algn="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Base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2835120"/>
                  </a:ext>
                </a:extLst>
              </a:tr>
              <a:tr h="190500">
                <a:tc>
                  <a:txBody>
                    <a:bodyPr/>
                    <a:lstStyle/>
                    <a:p>
                      <a:pPr algn="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Margem de Erro</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57673579"/>
                  </a:ext>
                </a:extLst>
              </a:tr>
            </a:tbl>
          </a:graphicData>
        </a:graphic>
      </p:graphicFrame>
      <p:sp>
        <p:nvSpPr>
          <p:cNvPr id="11" name="CaixaDeTexto 10">
            <a:extLst>
              <a:ext uri="{FF2B5EF4-FFF2-40B4-BE49-F238E27FC236}">
                <a16:creationId xmlns:a16="http://schemas.microsoft.com/office/drawing/2014/main" xmlns="" id="{F7B59CE8-04D1-6DB0-E469-A5A21060A9E9}"/>
              </a:ext>
            </a:extLst>
          </p:cNvPr>
          <p:cNvSpPr txBox="1"/>
          <p:nvPr/>
        </p:nvSpPr>
        <p:spPr>
          <a:xfrm>
            <a:off x="6492417" y="1093045"/>
            <a:ext cx="1327608" cy="307777"/>
          </a:xfrm>
          <a:prstGeom prst="rect">
            <a:avLst/>
          </a:prstGeom>
          <a:noFill/>
        </p:spPr>
        <p:txBody>
          <a:bodyPr wrap="none" rtlCol="0" anchor="ctr">
            <a:spAutoFit/>
          </a:bodyPr>
          <a:lstStyle/>
          <a:p>
            <a:r>
              <a:rPr lang="pt-BR" sz="1400" b="1" dirty="0">
                <a:solidFill>
                  <a:schemeClr val="bg1"/>
                </a:solidFill>
                <a:highlight>
                  <a:srgbClr val="0070C0"/>
                </a:highlight>
                <a:latin typeface="Lucida Sans" panose="020B0602030504020204" pitchFamily="34" charset="0"/>
              </a:rPr>
              <a:t>POPULAÇÃO</a:t>
            </a:r>
          </a:p>
        </p:txBody>
      </p:sp>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3" name="Retângulo 1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- 2.424 entrevistas (±2p.p.)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Tree>
    <p:extLst>
      <p:ext uri="{BB962C8B-B14F-4D97-AF65-F5344CB8AC3E}">
        <p14:creationId xmlns:p14="http://schemas.microsoft.com/office/powerpoint/2010/main" val="1388364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aixaDeTexto 2">
            <a:extLst>
              <a:ext uri="{FF2B5EF4-FFF2-40B4-BE49-F238E27FC236}">
                <a16:creationId xmlns:a16="http://schemas.microsoft.com/office/drawing/2014/main" xmlns="" id="{77AF5D4B-1E81-6FDF-B8A1-5E4EE26E67F7}"/>
              </a:ext>
            </a:extLst>
          </p:cNvPr>
          <p:cNvSpPr txBox="1"/>
          <p:nvPr/>
        </p:nvSpPr>
        <p:spPr>
          <a:xfrm>
            <a:off x="407621" y="433427"/>
            <a:ext cx="3395481" cy="369332"/>
          </a:xfrm>
          <a:prstGeom prst="rect">
            <a:avLst/>
          </a:prstGeom>
          <a:noFill/>
        </p:spPr>
        <p:txBody>
          <a:bodyPr wrap="none" rtlCol="0" anchor="ctr">
            <a:spAutoFit/>
          </a:bodyPr>
          <a:lstStyle/>
          <a:p>
            <a:r>
              <a:rPr lang="pt-BR" sz="1800" b="1" dirty="0">
                <a:latin typeface="Ebrima" panose="02000000000000000000" pitchFamily="2" charset="0"/>
                <a:ea typeface="Ebrima" panose="02000000000000000000" pitchFamily="2" charset="0"/>
                <a:cs typeface="Ebrima" panose="02000000000000000000" pitchFamily="2" charset="0"/>
              </a:rPr>
              <a:t>OBSERVAÇÕES ESTATÍSTICAS</a:t>
            </a:r>
          </a:p>
        </p:txBody>
      </p:sp>
      <p:sp>
        <p:nvSpPr>
          <p:cNvPr id="4" name="CaixaDeTexto 3">
            <a:extLst>
              <a:ext uri="{FF2B5EF4-FFF2-40B4-BE49-F238E27FC236}">
                <a16:creationId xmlns:a16="http://schemas.microsoft.com/office/drawing/2014/main" xmlns="" id="{489E1322-C59C-7CC2-3427-E977B64CEBA0}"/>
              </a:ext>
            </a:extLst>
          </p:cNvPr>
          <p:cNvSpPr txBox="1"/>
          <p:nvPr/>
        </p:nvSpPr>
        <p:spPr>
          <a:xfrm>
            <a:off x="407621" y="856804"/>
            <a:ext cx="11174779" cy="4201471"/>
          </a:xfrm>
          <a:prstGeom prst="rect">
            <a:avLst/>
          </a:prstGeom>
          <a:noFill/>
          <a:ln>
            <a:solidFill>
              <a:schemeClr val="bg1"/>
            </a:solidFill>
          </a:ln>
        </p:spPr>
        <p:txBody>
          <a:bodyPr wrap="square" rtlCol="0" anchor="t">
            <a:spAutoFit/>
          </a:bodyPr>
          <a:lstStyle/>
          <a:p>
            <a:pPr>
              <a:lnSpc>
                <a:spcPct val="120000"/>
              </a:lnSpc>
            </a:pPr>
            <a:r>
              <a:rPr lang="pt-BR" sz="16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ANÁLISES</a:t>
            </a:r>
            <a:r>
              <a:rPr lang="pt-BR" sz="1600" b="1" dirty="0">
                <a:latin typeface="Ebrima" panose="02000000000000000000" pitchFamily="2" charset="0"/>
                <a:ea typeface="Ebrima" panose="02000000000000000000" pitchFamily="2" charset="0"/>
                <a:cs typeface="Ebrima" panose="02000000000000000000" pitchFamily="2" charset="0"/>
              </a:rPr>
              <a:t>:</a:t>
            </a:r>
            <a:r>
              <a:rPr lang="pt-BR" sz="1600" dirty="0">
                <a:latin typeface="Ebrima" panose="02000000000000000000" pitchFamily="2" charset="0"/>
                <a:ea typeface="Ebrima" panose="02000000000000000000" pitchFamily="2" charset="0"/>
                <a:cs typeface="Ebrima" panose="02000000000000000000" pitchFamily="2" charset="0"/>
              </a:rPr>
              <a:t> As análises são baseadas nas proporções ou em estatísticas de tendência central, tais como média e mediana. Os resultados cujas bases apresentam número insuficiente para análise estatística (menos de 30 casos) estão identificados com asterisco e deverão ser observados com cautela.</a:t>
            </a:r>
          </a:p>
          <a:p>
            <a:pPr>
              <a:lnSpc>
                <a:spcPct val="120000"/>
              </a:lnSpc>
            </a:pPr>
            <a:endParaRPr lang="pt-BR" sz="16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6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MARGEM DE ERRO</a:t>
            </a:r>
            <a:r>
              <a:rPr lang="pt-BR" sz="1600" b="1" dirty="0">
                <a:latin typeface="Ebrima" panose="02000000000000000000" pitchFamily="2" charset="0"/>
                <a:ea typeface="Ebrima" panose="02000000000000000000" pitchFamily="2" charset="0"/>
                <a:cs typeface="Ebrima" panose="02000000000000000000" pitchFamily="2" charset="0"/>
              </a:rPr>
              <a:t>:</a:t>
            </a:r>
            <a:r>
              <a:rPr lang="pt-BR" sz="1600" dirty="0">
                <a:latin typeface="Ebrima" panose="02000000000000000000" pitchFamily="2" charset="0"/>
                <a:ea typeface="Ebrima" panose="02000000000000000000" pitchFamily="2" charset="0"/>
                <a:cs typeface="Ebrima" panose="02000000000000000000" pitchFamily="2" charset="0"/>
              </a:rPr>
              <a:t> Toda amostra tem um erro associado (margem de erro). Quanto maior a amostra, mais próxima do universo, então menor é o erro. A leitura dos dados é sempre estatística – situa-se dentro de determinadas margens – e não numérica.</a:t>
            </a:r>
          </a:p>
          <a:p>
            <a:pPr>
              <a:lnSpc>
                <a:spcPct val="120000"/>
              </a:lnSpc>
            </a:pPr>
            <a:endParaRPr lang="pt-BR" sz="16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6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NÍVEL DE CONFIANÇA DE 95%</a:t>
            </a:r>
            <a:r>
              <a:rPr lang="pt-BR" sz="1600" b="1" dirty="0">
                <a:latin typeface="Ebrima" panose="02000000000000000000" pitchFamily="2" charset="0"/>
                <a:ea typeface="Ebrima" panose="02000000000000000000" pitchFamily="2" charset="0"/>
                <a:cs typeface="Ebrima" panose="02000000000000000000" pitchFamily="2" charset="0"/>
              </a:rPr>
              <a:t>:</a:t>
            </a:r>
            <a:r>
              <a:rPr lang="pt-BR" sz="1600" dirty="0">
                <a:latin typeface="Ebrima" panose="02000000000000000000" pitchFamily="2" charset="0"/>
                <a:ea typeface="Ebrima" panose="02000000000000000000" pitchFamily="2" charset="0"/>
                <a:cs typeface="Ebrima" panose="02000000000000000000" pitchFamily="2" charset="0"/>
              </a:rPr>
              <a:t> Significa que, se fossem realizados 100 levantamentos simultâneos com a mesma metodologia, em 95 deles os resultados estariam dentro da margem de erro prevista.</a:t>
            </a:r>
          </a:p>
          <a:p>
            <a:pPr>
              <a:lnSpc>
                <a:spcPct val="120000"/>
              </a:lnSpc>
            </a:pPr>
            <a:endParaRPr lang="pt-BR" sz="16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600" b="1"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PONDERAÇÃO</a:t>
            </a:r>
            <a:r>
              <a:rPr lang="pt-BR" sz="1600" b="1" dirty="0">
                <a:latin typeface="Ebrima" panose="02000000000000000000" pitchFamily="2" charset="0"/>
                <a:ea typeface="Ebrima" panose="02000000000000000000" pitchFamily="2" charset="0"/>
                <a:cs typeface="Ebrima" panose="02000000000000000000" pitchFamily="2" charset="0"/>
              </a:rPr>
              <a:t>:</a:t>
            </a:r>
            <a:r>
              <a:rPr lang="pt-BR" sz="1600" dirty="0">
                <a:latin typeface="Ebrima" panose="02000000000000000000" pitchFamily="2" charset="0"/>
                <a:ea typeface="Ebrima" panose="02000000000000000000" pitchFamily="2" charset="0"/>
                <a:cs typeface="Ebrima" panose="02000000000000000000" pitchFamily="2" charset="0"/>
              </a:rPr>
              <a:t> Os resultados devem ser ponderados de acordo com as proporções do Universo. A ponderação consiste em criar um “peso” para cada questionário de forma a igualar a distribuição proporcional da AMOSTRA à distribuição do UNIVERSO. Caso a amostra seja proporcional ao universo, este peso será 1 (não há necessidade de ponderação).</a:t>
            </a:r>
          </a:p>
        </p:txBody>
      </p:sp>
    </p:spTree>
    <p:extLst>
      <p:ext uri="{BB962C8B-B14F-4D97-AF65-F5344CB8AC3E}">
        <p14:creationId xmlns:p14="http://schemas.microsoft.com/office/powerpoint/2010/main" val="2664882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Gráfico 3">
            <a:extLst>
              <a:ext uri="{FF2B5EF4-FFF2-40B4-BE49-F238E27FC236}">
                <a16:creationId xmlns:a16="http://schemas.microsoft.com/office/drawing/2014/main" xmlns="" id="{EEDD249D-19A3-BF47-D154-44144F96D79D}"/>
              </a:ext>
            </a:extLst>
          </p:cNvPr>
          <p:cNvGraphicFramePr/>
          <p:nvPr>
            <p:extLst>
              <p:ext uri="{D42A27DB-BD31-4B8C-83A1-F6EECF244321}">
                <p14:modId xmlns:p14="http://schemas.microsoft.com/office/powerpoint/2010/main" val="4180255111"/>
              </p:ext>
            </p:extLst>
          </p:nvPr>
        </p:nvGraphicFramePr>
        <p:xfrm>
          <a:off x="-716139" y="1944302"/>
          <a:ext cx="12896851" cy="39194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Tabela 4">
            <a:extLst>
              <a:ext uri="{FF2B5EF4-FFF2-40B4-BE49-F238E27FC236}">
                <a16:creationId xmlns:a16="http://schemas.microsoft.com/office/drawing/2014/main" xmlns="" id="{0419D861-97F0-216E-3EA6-DC13E81A2104}"/>
              </a:ext>
            </a:extLst>
          </p:cNvPr>
          <p:cNvGraphicFramePr>
            <a:graphicFrameLocks noGrp="1"/>
          </p:cNvGraphicFramePr>
          <p:nvPr>
            <p:extLst>
              <p:ext uri="{D42A27DB-BD31-4B8C-83A1-F6EECF244321}">
                <p14:modId xmlns:p14="http://schemas.microsoft.com/office/powerpoint/2010/main" val="1845922012"/>
              </p:ext>
            </p:extLst>
          </p:nvPr>
        </p:nvGraphicFramePr>
        <p:xfrm>
          <a:off x="2609850" y="1348037"/>
          <a:ext cx="9340857" cy="6096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CADERNETA DE POUPANÇA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 PRIVADOS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DIGITAIS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FUNDOS DE INVESTIMENTOS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AÇÕES NA BOLSA DE VALORES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a:t>
                      </a:r>
                      <a:r>
                        <a:rPr lang="pt-BR" sz="1000" b="1" kern="1200" baseline="0" dirty="0">
                          <a:solidFill>
                            <a:schemeClr val="tx1"/>
                          </a:solidFill>
                          <a:latin typeface="Ebrima" panose="02000000000000000000" pitchFamily="2" charset="0"/>
                          <a:ea typeface="Ebrima" panose="02000000000000000000" pitchFamily="2" charset="0"/>
                          <a:cs typeface="Ebrima" panose="02000000000000000000" pitchFamily="2" charset="0"/>
                        </a:rPr>
                        <a:t> PÚBLICOS VIA TESOURO DIRETO</a:t>
                      </a:r>
                      <a:endPar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PLANO DE PREVIDÊNCIA PRIVADA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ESTRANGEIRAS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bl>
          </a:graphicData>
        </a:graphic>
      </p:graphicFrame>
      <p:graphicFrame>
        <p:nvGraphicFramePr>
          <p:cNvPr id="7" name="Tabela 6">
            <a:extLst>
              <a:ext uri="{FF2B5EF4-FFF2-40B4-BE49-F238E27FC236}">
                <a16:creationId xmlns:a16="http://schemas.microsoft.com/office/drawing/2014/main" xmlns="" id="{EFE5F9E5-9918-F386-33F4-DCEA96F91692}"/>
              </a:ext>
            </a:extLst>
          </p:cNvPr>
          <p:cNvGraphicFramePr>
            <a:graphicFrameLocks noGrp="1"/>
          </p:cNvGraphicFramePr>
          <p:nvPr>
            <p:extLst>
              <p:ext uri="{D42A27DB-BD31-4B8C-83A1-F6EECF244321}">
                <p14:modId xmlns:p14="http://schemas.microsoft.com/office/powerpoint/2010/main" val="1981276230"/>
              </p:ext>
            </p:extLst>
          </p:nvPr>
        </p:nvGraphicFramePr>
        <p:xfrm>
          <a:off x="2609850" y="5645573"/>
          <a:ext cx="9340857"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876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209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172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123</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134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85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68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47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r h="190500">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3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7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7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9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8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11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12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14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16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052121"/>
                  </a:ext>
                </a:extLst>
              </a:tr>
            </a:tbl>
          </a:graphicData>
        </a:graphic>
      </p:graphicFrame>
      <p:graphicFrame>
        <p:nvGraphicFramePr>
          <p:cNvPr id="8" name="Tabela 7">
            <a:extLst>
              <a:ext uri="{FF2B5EF4-FFF2-40B4-BE49-F238E27FC236}">
                <a16:creationId xmlns:a16="http://schemas.microsoft.com/office/drawing/2014/main" xmlns="" id="{433B5EED-7DCD-3900-26D2-E9AA23E2BB00}"/>
              </a:ext>
            </a:extLst>
          </p:cNvPr>
          <p:cNvGraphicFramePr>
            <a:graphicFrameLocks noGrp="1"/>
          </p:cNvGraphicFramePr>
          <p:nvPr>
            <p:extLst>
              <p:ext uri="{D42A27DB-BD31-4B8C-83A1-F6EECF244321}">
                <p14:modId xmlns:p14="http://schemas.microsoft.com/office/powerpoint/2010/main" val="1339069251"/>
              </p:ext>
            </p:extLst>
          </p:nvPr>
        </p:nvGraphicFramePr>
        <p:xfrm>
          <a:off x="1528959" y="5640005"/>
          <a:ext cx="1037873"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2060980037"/>
                    </a:ext>
                  </a:extLst>
                </a:gridCol>
              </a:tblGrid>
              <a:tr h="190500">
                <a:tc>
                  <a:txBody>
                    <a:bodyPr/>
                    <a:lstStyle/>
                    <a:p>
                      <a:pPr algn="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Base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2835120"/>
                  </a:ext>
                </a:extLst>
              </a:tr>
              <a:tr h="190500">
                <a:tc>
                  <a:txBody>
                    <a:bodyPr/>
                    <a:lstStyle/>
                    <a:p>
                      <a:pPr algn="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Margem de Erro</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57673579"/>
                  </a:ext>
                </a:extLst>
              </a:tr>
            </a:tbl>
          </a:graphicData>
        </a:graphic>
      </p:graphicFrame>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3" name="Retângulo 1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(Classes AB) – 876 entrevistas (±3p.p.)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
        <p:nvSpPr>
          <p:cNvPr id="18" name="CaixaDeTexto 17">
            <a:extLst>
              <a:ext uri="{FF2B5EF4-FFF2-40B4-BE49-F238E27FC236}">
                <a16:creationId xmlns:a16="http://schemas.microsoft.com/office/drawing/2014/main" xmlns="" id="{F7B59CE8-04D1-6DB0-E469-A5A21060A9E9}"/>
              </a:ext>
            </a:extLst>
          </p:cNvPr>
          <p:cNvSpPr txBox="1"/>
          <p:nvPr/>
        </p:nvSpPr>
        <p:spPr>
          <a:xfrm>
            <a:off x="6492417" y="1093045"/>
            <a:ext cx="1266693" cy="307777"/>
          </a:xfrm>
          <a:prstGeom prst="rect">
            <a:avLst/>
          </a:prstGeom>
          <a:noFill/>
        </p:spPr>
        <p:txBody>
          <a:bodyPr wrap="none" lIns="91440" tIns="45720" rIns="91440" bIns="45720" rtlCol="0" anchor="ctr">
            <a:spAutoFit/>
          </a:bodyPr>
          <a:lstStyle/>
          <a:p>
            <a:r>
              <a:rPr lang="pt-BR" sz="1400" b="1" dirty="0">
                <a:solidFill>
                  <a:schemeClr val="bg1"/>
                </a:solidFill>
                <a:highlight>
                  <a:srgbClr val="00B0F0"/>
                </a:highlight>
                <a:latin typeface="Lucida Sans"/>
              </a:rPr>
              <a:t>CLASSES AB</a:t>
            </a:r>
          </a:p>
        </p:txBody>
      </p:sp>
    </p:spTree>
    <p:extLst>
      <p:ext uri="{BB962C8B-B14F-4D97-AF65-F5344CB8AC3E}">
        <p14:creationId xmlns:p14="http://schemas.microsoft.com/office/powerpoint/2010/main" val="2886226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Gráfico 3">
            <a:extLst>
              <a:ext uri="{FF2B5EF4-FFF2-40B4-BE49-F238E27FC236}">
                <a16:creationId xmlns:a16="http://schemas.microsoft.com/office/drawing/2014/main" xmlns="" id="{EEDD249D-19A3-BF47-D154-44144F96D79D}"/>
              </a:ext>
            </a:extLst>
          </p:cNvPr>
          <p:cNvGraphicFramePr/>
          <p:nvPr>
            <p:extLst>
              <p:ext uri="{D42A27DB-BD31-4B8C-83A1-F6EECF244321}">
                <p14:modId xmlns:p14="http://schemas.microsoft.com/office/powerpoint/2010/main" val="4203504162"/>
              </p:ext>
            </p:extLst>
          </p:nvPr>
        </p:nvGraphicFramePr>
        <p:xfrm>
          <a:off x="-716139" y="1944302"/>
          <a:ext cx="12896851" cy="39194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Tabela 4">
            <a:extLst>
              <a:ext uri="{FF2B5EF4-FFF2-40B4-BE49-F238E27FC236}">
                <a16:creationId xmlns:a16="http://schemas.microsoft.com/office/drawing/2014/main" xmlns="" id="{0419D861-97F0-216E-3EA6-DC13E81A2104}"/>
              </a:ext>
            </a:extLst>
          </p:cNvPr>
          <p:cNvGraphicFramePr>
            <a:graphicFrameLocks noGrp="1"/>
          </p:cNvGraphicFramePr>
          <p:nvPr>
            <p:extLst>
              <p:ext uri="{D42A27DB-BD31-4B8C-83A1-F6EECF244321}">
                <p14:modId xmlns:p14="http://schemas.microsoft.com/office/powerpoint/2010/main" val="1845922012"/>
              </p:ext>
            </p:extLst>
          </p:nvPr>
        </p:nvGraphicFramePr>
        <p:xfrm>
          <a:off x="2609850" y="1348037"/>
          <a:ext cx="9340857" cy="6096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CADERNETA DE POUPANÇA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 PRIVADOS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DIGITAIS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FUNDOS DE INVESTIMENTOS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AÇÕES NA BOLSA DE VALORES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a:t>
                      </a:r>
                      <a:r>
                        <a:rPr lang="pt-BR" sz="1000" b="1" kern="1200" baseline="0" dirty="0">
                          <a:solidFill>
                            <a:schemeClr val="tx1"/>
                          </a:solidFill>
                          <a:latin typeface="Ebrima" panose="02000000000000000000" pitchFamily="2" charset="0"/>
                          <a:ea typeface="Ebrima" panose="02000000000000000000" pitchFamily="2" charset="0"/>
                          <a:cs typeface="Ebrima" panose="02000000000000000000" pitchFamily="2" charset="0"/>
                        </a:rPr>
                        <a:t> PÚBLICOS VIA TESOURO DIRETO</a:t>
                      </a:r>
                      <a:endPar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PLANO DE PREVIDÊNCIA PRIVADA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ESTRANGEIRAS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bl>
          </a:graphicData>
        </a:graphic>
      </p:graphicFrame>
      <p:graphicFrame>
        <p:nvGraphicFramePr>
          <p:cNvPr id="7" name="Tabela 6">
            <a:extLst>
              <a:ext uri="{FF2B5EF4-FFF2-40B4-BE49-F238E27FC236}">
                <a16:creationId xmlns:a16="http://schemas.microsoft.com/office/drawing/2014/main" xmlns="" id="{EFE5F9E5-9918-F386-33F4-DCEA96F91692}"/>
              </a:ext>
            </a:extLst>
          </p:cNvPr>
          <p:cNvGraphicFramePr>
            <a:graphicFrameLocks noGrp="1"/>
          </p:cNvGraphicFramePr>
          <p:nvPr>
            <p:extLst>
              <p:ext uri="{D42A27DB-BD31-4B8C-83A1-F6EECF244321}">
                <p14:modId xmlns:p14="http://schemas.microsoft.com/office/powerpoint/2010/main" val="3745892853"/>
              </p:ext>
            </p:extLst>
          </p:nvPr>
        </p:nvGraphicFramePr>
        <p:xfrm>
          <a:off x="2609850" y="5645573"/>
          <a:ext cx="9340857"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1188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516</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152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149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128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92</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37</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r h="190500">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3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4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8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8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9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10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13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13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16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052121"/>
                  </a:ext>
                </a:extLst>
              </a:tr>
            </a:tbl>
          </a:graphicData>
        </a:graphic>
      </p:graphicFrame>
      <p:graphicFrame>
        <p:nvGraphicFramePr>
          <p:cNvPr id="8" name="Tabela 7">
            <a:extLst>
              <a:ext uri="{FF2B5EF4-FFF2-40B4-BE49-F238E27FC236}">
                <a16:creationId xmlns:a16="http://schemas.microsoft.com/office/drawing/2014/main" xmlns="" id="{433B5EED-7DCD-3900-26D2-E9AA23E2BB00}"/>
              </a:ext>
            </a:extLst>
          </p:cNvPr>
          <p:cNvGraphicFramePr>
            <a:graphicFrameLocks noGrp="1"/>
          </p:cNvGraphicFramePr>
          <p:nvPr>
            <p:extLst>
              <p:ext uri="{D42A27DB-BD31-4B8C-83A1-F6EECF244321}">
                <p14:modId xmlns:p14="http://schemas.microsoft.com/office/powerpoint/2010/main" val="1339069251"/>
              </p:ext>
            </p:extLst>
          </p:nvPr>
        </p:nvGraphicFramePr>
        <p:xfrm>
          <a:off x="1528959" y="5640005"/>
          <a:ext cx="1037873"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2060980037"/>
                    </a:ext>
                  </a:extLst>
                </a:gridCol>
              </a:tblGrid>
              <a:tr h="190500">
                <a:tc>
                  <a:txBody>
                    <a:bodyPr/>
                    <a:lstStyle/>
                    <a:p>
                      <a:pPr algn="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Base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2835120"/>
                  </a:ext>
                </a:extLst>
              </a:tr>
              <a:tr h="190500">
                <a:tc>
                  <a:txBody>
                    <a:bodyPr/>
                    <a:lstStyle/>
                    <a:p>
                      <a:pPr algn="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Margem de Erro</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57673579"/>
                  </a:ext>
                </a:extLst>
              </a:tr>
            </a:tbl>
          </a:graphicData>
        </a:graphic>
      </p:graphicFrame>
      <p:sp>
        <p:nvSpPr>
          <p:cNvPr id="11" name="CaixaDeTexto 10">
            <a:extLst>
              <a:ext uri="{FF2B5EF4-FFF2-40B4-BE49-F238E27FC236}">
                <a16:creationId xmlns:a16="http://schemas.microsoft.com/office/drawing/2014/main" xmlns="" id="{F7B59CE8-04D1-6DB0-E469-A5A21060A9E9}"/>
              </a:ext>
            </a:extLst>
          </p:cNvPr>
          <p:cNvSpPr txBox="1"/>
          <p:nvPr/>
        </p:nvSpPr>
        <p:spPr>
          <a:xfrm>
            <a:off x="6492417" y="1093045"/>
            <a:ext cx="1047082" cy="307777"/>
          </a:xfrm>
          <a:prstGeom prst="rect">
            <a:avLst/>
          </a:prstGeom>
          <a:noFill/>
        </p:spPr>
        <p:txBody>
          <a:bodyPr wrap="none" lIns="91440" tIns="45720" rIns="91440" bIns="45720" rtlCol="0" anchor="ctr">
            <a:spAutoFit/>
          </a:bodyPr>
          <a:lstStyle/>
          <a:p>
            <a:r>
              <a:rPr lang="pt-BR" sz="1400" b="1" dirty="0">
                <a:solidFill>
                  <a:schemeClr val="bg1"/>
                </a:solidFill>
                <a:highlight>
                  <a:srgbClr val="FFE044"/>
                </a:highlight>
                <a:latin typeface="Lucida Sans"/>
              </a:rPr>
              <a:t>CLASSE C</a:t>
            </a:r>
          </a:p>
        </p:txBody>
      </p:sp>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3" name="Retângulo 1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(Classe C) – 1.188 entrevistas (±3p.p.)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Tree>
    <p:extLst>
      <p:ext uri="{BB962C8B-B14F-4D97-AF65-F5344CB8AC3E}">
        <p14:creationId xmlns:p14="http://schemas.microsoft.com/office/powerpoint/2010/main" val="1135382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 name="Gráfico 3">
            <a:extLst>
              <a:ext uri="{FF2B5EF4-FFF2-40B4-BE49-F238E27FC236}">
                <a16:creationId xmlns:a16="http://schemas.microsoft.com/office/drawing/2014/main" xmlns="" id="{EEDD249D-19A3-BF47-D154-44144F96D79D}"/>
              </a:ext>
            </a:extLst>
          </p:cNvPr>
          <p:cNvGraphicFramePr/>
          <p:nvPr>
            <p:extLst>
              <p:ext uri="{D42A27DB-BD31-4B8C-83A1-F6EECF244321}">
                <p14:modId xmlns:p14="http://schemas.microsoft.com/office/powerpoint/2010/main" val="1860540607"/>
              </p:ext>
            </p:extLst>
          </p:nvPr>
        </p:nvGraphicFramePr>
        <p:xfrm>
          <a:off x="-716139" y="1944302"/>
          <a:ext cx="12896851" cy="391949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Tabela 4">
            <a:extLst>
              <a:ext uri="{FF2B5EF4-FFF2-40B4-BE49-F238E27FC236}">
                <a16:creationId xmlns:a16="http://schemas.microsoft.com/office/drawing/2014/main" xmlns="" id="{0419D861-97F0-216E-3EA6-DC13E81A2104}"/>
              </a:ext>
            </a:extLst>
          </p:cNvPr>
          <p:cNvGraphicFramePr>
            <a:graphicFrameLocks noGrp="1"/>
          </p:cNvGraphicFramePr>
          <p:nvPr>
            <p:extLst>
              <p:ext uri="{D42A27DB-BD31-4B8C-83A1-F6EECF244321}">
                <p14:modId xmlns:p14="http://schemas.microsoft.com/office/powerpoint/2010/main" val="1845922012"/>
              </p:ext>
            </p:extLst>
          </p:nvPr>
        </p:nvGraphicFramePr>
        <p:xfrm>
          <a:off x="2609850" y="1348037"/>
          <a:ext cx="9340857" cy="6096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TOTAL</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CADERNETA DE POUPANÇA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 PRIVADOS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DIGITAIS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FUNDOS DE INVESTIMENTOS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AÇÕES NA BOLSA DE VALORES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TÍTULOS</a:t>
                      </a:r>
                      <a:r>
                        <a:rPr lang="pt-BR" sz="1000" b="1" kern="1200" baseline="0" dirty="0">
                          <a:solidFill>
                            <a:schemeClr val="tx1"/>
                          </a:solidFill>
                          <a:latin typeface="Ebrima" panose="02000000000000000000" pitchFamily="2" charset="0"/>
                          <a:ea typeface="Ebrima" panose="02000000000000000000" pitchFamily="2" charset="0"/>
                          <a:cs typeface="Ebrima" panose="02000000000000000000" pitchFamily="2" charset="0"/>
                        </a:rPr>
                        <a:t> PÚBLICOS VIA TESOURO DIRETO</a:t>
                      </a:r>
                      <a:endPar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PLANO DE PREVIDÊNCIA PRIVADA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1" kern="1200" dirty="0">
                          <a:solidFill>
                            <a:schemeClr val="tx1"/>
                          </a:solidFill>
                          <a:latin typeface="Ebrima" panose="02000000000000000000" pitchFamily="2" charset="0"/>
                          <a:ea typeface="Ebrima" panose="02000000000000000000" pitchFamily="2" charset="0"/>
                          <a:cs typeface="Ebrima" panose="02000000000000000000" pitchFamily="2" charset="0"/>
                        </a:rPr>
                        <a:t>MOEDAS ESTRANGEIRAS</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bl>
          </a:graphicData>
        </a:graphic>
      </p:graphicFrame>
      <p:graphicFrame>
        <p:nvGraphicFramePr>
          <p:cNvPr id="7" name="Tabela 6">
            <a:extLst>
              <a:ext uri="{FF2B5EF4-FFF2-40B4-BE49-F238E27FC236}">
                <a16:creationId xmlns:a16="http://schemas.microsoft.com/office/drawing/2014/main" xmlns="" id="{EFE5F9E5-9918-F386-33F4-DCEA96F91692}"/>
              </a:ext>
            </a:extLst>
          </p:cNvPr>
          <p:cNvGraphicFramePr>
            <a:graphicFrameLocks noGrp="1"/>
          </p:cNvGraphicFramePr>
          <p:nvPr>
            <p:extLst>
              <p:ext uri="{D42A27DB-BD31-4B8C-83A1-F6EECF244321}">
                <p14:modId xmlns:p14="http://schemas.microsoft.com/office/powerpoint/2010/main" val="3172073919"/>
              </p:ext>
            </p:extLst>
          </p:nvPr>
        </p:nvGraphicFramePr>
        <p:xfrm>
          <a:off x="2609850" y="5645573"/>
          <a:ext cx="9340857"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372191777"/>
                    </a:ext>
                  </a:extLst>
                </a:gridCol>
                <a:gridCol w="1037873">
                  <a:extLst>
                    <a:ext uri="{9D8B030D-6E8A-4147-A177-3AD203B41FA5}">
                      <a16:colId xmlns:a16="http://schemas.microsoft.com/office/drawing/2014/main" xmlns="" val="1183297690"/>
                    </a:ext>
                  </a:extLst>
                </a:gridCol>
                <a:gridCol w="1037873">
                  <a:extLst>
                    <a:ext uri="{9D8B030D-6E8A-4147-A177-3AD203B41FA5}">
                      <a16:colId xmlns:a16="http://schemas.microsoft.com/office/drawing/2014/main" xmlns="" val="3845171662"/>
                    </a:ext>
                  </a:extLst>
                </a:gridCol>
                <a:gridCol w="1037873">
                  <a:extLst>
                    <a:ext uri="{9D8B030D-6E8A-4147-A177-3AD203B41FA5}">
                      <a16:colId xmlns:a16="http://schemas.microsoft.com/office/drawing/2014/main" xmlns="" val="4199979907"/>
                    </a:ext>
                  </a:extLst>
                </a:gridCol>
                <a:gridCol w="1037873">
                  <a:extLst>
                    <a:ext uri="{9D8B030D-6E8A-4147-A177-3AD203B41FA5}">
                      <a16:colId xmlns:a16="http://schemas.microsoft.com/office/drawing/2014/main" xmlns="" val="1077551649"/>
                    </a:ext>
                  </a:extLst>
                </a:gridCol>
                <a:gridCol w="1037873">
                  <a:extLst>
                    <a:ext uri="{9D8B030D-6E8A-4147-A177-3AD203B41FA5}">
                      <a16:colId xmlns:a16="http://schemas.microsoft.com/office/drawing/2014/main" xmlns="" val="171580708"/>
                    </a:ext>
                  </a:extLst>
                </a:gridCol>
                <a:gridCol w="1037873">
                  <a:extLst>
                    <a:ext uri="{9D8B030D-6E8A-4147-A177-3AD203B41FA5}">
                      <a16:colId xmlns:a16="http://schemas.microsoft.com/office/drawing/2014/main" xmlns="" val="330495908"/>
                    </a:ext>
                  </a:extLst>
                </a:gridCol>
                <a:gridCol w="1037873">
                  <a:extLst>
                    <a:ext uri="{9D8B030D-6E8A-4147-A177-3AD203B41FA5}">
                      <a16:colId xmlns:a16="http://schemas.microsoft.com/office/drawing/2014/main" xmlns="" val="4272035664"/>
                    </a:ext>
                  </a:extLst>
                </a:gridCol>
                <a:gridCol w="1037873">
                  <a:extLst>
                    <a:ext uri="{9D8B030D-6E8A-4147-A177-3AD203B41FA5}">
                      <a16:colId xmlns:a16="http://schemas.microsoft.com/office/drawing/2014/main" xmlns="" val="3036323987"/>
                    </a:ext>
                  </a:extLst>
                </a:gridCol>
              </a:tblGrid>
              <a:tr h="190500">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360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245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19*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25*</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20*</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dirty="0">
                          <a:solidFill>
                            <a:srgbClr val="FF0000"/>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53467708"/>
                  </a:ext>
                </a:extLst>
              </a:tr>
              <a:tr h="190500">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5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6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18 </a:t>
                      </a:r>
                      <a:r>
                        <a:rPr lang="pt-BR" sz="1000" b="0" i="0" u="none" strike="noStrike" baseline="0" dirty="0" err="1">
                          <a:solidFill>
                            <a:srgbClr val="000000"/>
                          </a:solidFill>
                          <a:effectLst/>
                          <a:latin typeface="Ebrima" panose="02000000000000000000" pitchFamily="2" charset="0"/>
                          <a:ea typeface="Ebrima" panose="02000000000000000000" pitchFamily="2" charset="0"/>
                          <a:cs typeface="Ebrima" panose="02000000000000000000" pitchFamily="2" charset="0"/>
                        </a:rPr>
                        <a:t>p.p</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052121"/>
                  </a:ext>
                </a:extLst>
              </a:tr>
            </a:tbl>
          </a:graphicData>
        </a:graphic>
      </p:graphicFrame>
      <p:graphicFrame>
        <p:nvGraphicFramePr>
          <p:cNvPr id="8" name="Tabela 7">
            <a:extLst>
              <a:ext uri="{FF2B5EF4-FFF2-40B4-BE49-F238E27FC236}">
                <a16:creationId xmlns:a16="http://schemas.microsoft.com/office/drawing/2014/main" xmlns="" id="{433B5EED-7DCD-3900-26D2-E9AA23E2BB00}"/>
              </a:ext>
            </a:extLst>
          </p:cNvPr>
          <p:cNvGraphicFramePr>
            <a:graphicFrameLocks noGrp="1"/>
          </p:cNvGraphicFramePr>
          <p:nvPr>
            <p:extLst>
              <p:ext uri="{D42A27DB-BD31-4B8C-83A1-F6EECF244321}">
                <p14:modId xmlns:p14="http://schemas.microsoft.com/office/powerpoint/2010/main" val="1339069251"/>
              </p:ext>
            </p:extLst>
          </p:nvPr>
        </p:nvGraphicFramePr>
        <p:xfrm>
          <a:off x="1528959" y="5640005"/>
          <a:ext cx="1037873" cy="381000"/>
        </p:xfrm>
        <a:graphic>
          <a:graphicData uri="http://schemas.openxmlformats.org/drawingml/2006/table">
            <a:tbl>
              <a:tblPr>
                <a:tableStyleId>{5C22544A-7EE6-4342-B048-85BDC9FD1C3A}</a:tableStyleId>
              </a:tblPr>
              <a:tblGrid>
                <a:gridCol w="1037873">
                  <a:extLst>
                    <a:ext uri="{9D8B030D-6E8A-4147-A177-3AD203B41FA5}">
                      <a16:colId xmlns:a16="http://schemas.microsoft.com/office/drawing/2014/main" xmlns="" val="2060980037"/>
                    </a:ext>
                  </a:extLst>
                </a:gridCol>
              </a:tblGrid>
              <a:tr h="190500">
                <a:tc>
                  <a:txBody>
                    <a:bodyPr/>
                    <a:lstStyle/>
                    <a:p>
                      <a:pPr algn="r" fontAlgn="ctr"/>
                      <a:r>
                        <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Base</a:t>
                      </a: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2835120"/>
                  </a:ext>
                </a:extLst>
              </a:tr>
              <a:tr h="190500">
                <a:tc>
                  <a:txBody>
                    <a:bodyPr/>
                    <a:lstStyle/>
                    <a:p>
                      <a:pPr algn="r" fontAlgn="ctr"/>
                      <a:r>
                        <a:rPr lang="pt-BR" sz="10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Margem de Erro</a:t>
                      </a:r>
                      <a:endParaRPr lang="pt-BR" sz="10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57673579"/>
                  </a:ext>
                </a:extLst>
              </a:tr>
            </a:tbl>
          </a:graphicData>
        </a:graphic>
      </p:graphicFrame>
      <p:sp>
        <p:nvSpPr>
          <p:cNvPr id="11" name="CaixaDeTexto 10">
            <a:extLst>
              <a:ext uri="{FF2B5EF4-FFF2-40B4-BE49-F238E27FC236}">
                <a16:creationId xmlns:a16="http://schemas.microsoft.com/office/drawing/2014/main" xmlns="" id="{F7B59CE8-04D1-6DB0-E469-A5A21060A9E9}"/>
              </a:ext>
            </a:extLst>
          </p:cNvPr>
          <p:cNvSpPr txBox="1"/>
          <p:nvPr/>
        </p:nvSpPr>
        <p:spPr>
          <a:xfrm>
            <a:off x="6492417" y="1093045"/>
            <a:ext cx="1168910" cy="307777"/>
          </a:xfrm>
          <a:prstGeom prst="rect">
            <a:avLst/>
          </a:prstGeom>
          <a:noFill/>
        </p:spPr>
        <p:txBody>
          <a:bodyPr wrap="none" lIns="91440" tIns="45720" rIns="91440" bIns="45720" rtlCol="0" anchor="ctr">
            <a:spAutoFit/>
          </a:bodyPr>
          <a:lstStyle/>
          <a:p>
            <a:r>
              <a:rPr lang="pt-BR" sz="1400" b="1" dirty="0">
                <a:solidFill>
                  <a:schemeClr val="bg1"/>
                </a:solidFill>
                <a:highlight>
                  <a:srgbClr val="FE7537"/>
                </a:highlight>
                <a:latin typeface="Lucida Sans"/>
              </a:rPr>
              <a:t>CLASSE DE</a:t>
            </a:r>
          </a:p>
        </p:txBody>
      </p:sp>
      <p:sp>
        <p:nvSpPr>
          <p:cNvPr id="17" name="Retângulo 1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13" name="Retângulo 12"/>
          <p:cNvSpPr/>
          <p:nvPr/>
        </p:nvSpPr>
        <p:spPr>
          <a:xfrm>
            <a:off x="881998" y="6221391"/>
            <a:ext cx="11310001" cy="646331"/>
          </a:xfrm>
          <a:prstGeom prst="rect">
            <a:avLst/>
          </a:prstGeom>
        </p:spPr>
        <p:txBody>
          <a:bodyPr wrap="square">
            <a:spAutoFit/>
          </a:bodyPr>
          <a:lstStyle/>
          <a:p>
            <a:r>
              <a:rPr lang="pt-BR" sz="900" dirty="0">
                <a:solidFill>
                  <a:srgbClr val="FF0000"/>
                </a:solidFill>
                <a:latin typeface="Ebrima" panose="02000000000000000000" pitchFamily="2" charset="0"/>
                <a:ea typeface="Ebrima" panose="02000000000000000000" pitchFamily="2" charset="0"/>
                <a:cs typeface="Ebrima" panose="02000000000000000000" pitchFamily="2" charset="0"/>
              </a:rPr>
              <a:t>(*) Análise com cautela – Base insuficiente para análises estatísticas</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pretendem investir ou continuar investindo (Classe DE) – 360 entrevistas (±2p.p.)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razões você escolheu o produto 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PRODUTO MENCIONADO EM P11 – P11=CÓDIGOS ENTRE 1 AO 7 E 18 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para investir ou continuar investindo em 2026?</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MÚLTIPLA)</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anose="020B0502040204020203" pitchFamily="34" charset="0"/>
                <a:ea typeface="Ebrima" panose="02000000000000000000" pitchFamily="2" charset="0"/>
                <a:cs typeface="Segoe UI Light" panose="020B0502040204020203"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±2p.p.</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4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TER ESCOLHIDO O PRODUTO FINANCEIRO</a:t>
            </a:r>
          </a:p>
        </p:txBody>
      </p:sp>
    </p:spTree>
    <p:extLst>
      <p:ext uri="{BB962C8B-B14F-4D97-AF65-F5344CB8AC3E}">
        <p14:creationId xmlns:p14="http://schemas.microsoft.com/office/powerpoint/2010/main" val="1568348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6" name="Gráfico 45">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966639824"/>
              </p:ext>
            </p:extLst>
          </p:nvPr>
        </p:nvGraphicFramePr>
        <p:xfrm>
          <a:off x="-502420" y="1623449"/>
          <a:ext cx="6027134" cy="4641490"/>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7" name="Gráfico 46">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926583421"/>
              </p:ext>
            </p:extLst>
          </p:nvPr>
        </p:nvGraphicFramePr>
        <p:xfrm>
          <a:off x="5810692" y="1626688"/>
          <a:ext cx="2556000" cy="46414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8" name="Gráfico 4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2926278306"/>
              </p:ext>
            </p:extLst>
          </p:nvPr>
        </p:nvGraphicFramePr>
        <p:xfrm>
          <a:off x="8565379" y="1629928"/>
          <a:ext cx="2556000" cy="4641490"/>
        </p:xfrm>
        <a:graphic>
          <a:graphicData uri="http://schemas.openxmlformats.org/drawingml/2006/chart">
            <c:chart xmlns:c="http://schemas.openxmlformats.org/drawingml/2006/chart" xmlns:r="http://schemas.openxmlformats.org/officeDocument/2006/relationships" r:id="rId4"/>
          </a:graphicData>
        </a:graphic>
      </p:graphicFrame>
      <p:sp>
        <p:nvSpPr>
          <p:cNvPr id="49" name="Retângulo: Cantos Arredondados 6">
            <a:extLst>
              <a:ext uri="{FF2B5EF4-FFF2-40B4-BE49-F238E27FC236}">
                <a16:creationId xmlns:a16="http://schemas.microsoft.com/office/drawing/2014/main" xmlns="" id="{57C6F31D-2E58-CA75-E679-182B9B56EC33}"/>
              </a:ext>
            </a:extLst>
          </p:cNvPr>
          <p:cNvSpPr/>
          <p:nvPr/>
        </p:nvSpPr>
        <p:spPr>
          <a:xfrm>
            <a:off x="2855866" y="1412290"/>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50" name="CaixaDeTexto 49">
            <a:extLst>
              <a:ext uri="{FF2B5EF4-FFF2-40B4-BE49-F238E27FC236}">
                <a16:creationId xmlns:a16="http://schemas.microsoft.com/office/drawing/2014/main" xmlns="" id="{D0E8990E-9908-28C5-913D-F03C24D2A607}"/>
              </a:ext>
            </a:extLst>
          </p:cNvPr>
          <p:cNvSpPr txBox="1"/>
          <p:nvPr/>
        </p:nvSpPr>
        <p:spPr>
          <a:xfrm>
            <a:off x="2901854" y="1381463"/>
            <a:ext cx="1236388"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sp>
        <p:nvSpPr>
          <p:cNvPr id="102" name="Retângulo: Cantos Arredondados 6">
            <a:extLst>
              <a:ext uri="{FF2B5EF4-FFF2-40B4-BE49-F238E27FC236}">
                <a16:creationId xmlns:a16="http://schemas.microsoft.com/office/drawing/2014/main" xmlns="" id="{57C6F31D-2E58-CA75-E679-182B9B56EC33}"/>
              </a:ext>
            </a:extLst>
          </p:cNvPr>
          <p:cNvSpPr/>
          <p:nvPr/>
        </p:nvSpPr>
        <p:spPr>
          <a:xfrm>
            <a:off x="5531671" y="1412290"/>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03" name="Retângulo: Cantos Arredondados 6">
            <a:extLst>
              <a:ext uri="{FF2B5EF4-FFF2-40B4-BE49-F238E27FC236}">
                <a16:creationId xmlns:a16="http://schemas.microsoft.com/office/drawing/2014/main" xmlns="" id="{57C6F31D-2E58-CA75-E679-182B9B56EC33}"/>
              </a:ext>
            </a:extLst>
          </p:cNvPr>
          <p:cNvSpPr/>
          <p:nvPr/>
        </p:nvSpPr>
        <p:spPr>
          <a:xfrm>
            <a:off x="8230350" y="1412290"/>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04" name="CaixaDeTexto 103">
            <a:extLst>
              <a:ext uri="{FF2B5EF4-FFF2-40B4-BE49-F238E27FC236}">
                <a16:creationId xmlns:a16="http://schemas.microsoft.com/office/drawing/2014/main" xmlns="" id="{D0E8990E-9908-28C5-913D-F03C24D2A607}"/>
              </a:ext>
            </a:extLst>
          </p:cNvPr>
          <p:cNvSpPr txBox="1"/>
          <p:nvPr/>
        </p:nvSpPr>
        <p:spPr>
          <a:xfrm>
            <a:off x="5563757" y="1381463"/>
            <a:ext cx="1553062"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sp>
        <p:nvSpPr>
          <p:cNvPr id="111" name="CaixaDeTexto 110">
            <a:extLst>
              <a:ext uri="{FF2B5EF4-FFF2-40B4-BE49-F238E27FC236}">
                <a16:creationId xmlns:a16="http://schemas.microsoft.com/office/drawing/2014/main" xmlns="" id="{D0E8990E-9908-28C5-913D-F03C24D2A607}"/>
              </a:ext>
            </a:extLst>
          </p:cNvPr>
          <p:cNvSpPr txBox="1"/>
          <p:nvPr/>
        </p:nvSpPr>
        <p:spPr>
          <a:xfrm>
            <a:off x="8257829" y="1381463"/>
            <a:ext cx="1941863"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NÃO INVESTIDORES</a:t>
            </a:r>
            <a:endParaRPr lang="pt-BR" dirty="0">
              <a:solidFill>
                <a:prstClr val="black"/>
              </a:solidFill>
            </a:endParaRPr>
          </a:p>
        </p:txBody>
      </p:sp>
      <p:sp>
        <p:nvSpPr>
          <p:cNvPr id="37" name="Retângulo 36"/>
          <p:cNvSpPr/>
          <p:nvPr/>
        </p:nvSpPr>
        <p:spPr>
          <a:xfrm>
            <a:off x="2920433" y="1578701"/>
            <a:ext cx="2172846" cy="230832"/>
          </a:xfrm>
          <a:prstGeom prst="rect">
            <a:avLst/>
          </a:prstGeom>
        </p:spPr>
        <p:txBody>
          <a:bodyPr wrap="square">
            <a:spAutoFit/>
          </a:bodyPr>
          <a:lstStyle/>
          <a:p>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39" name="Retângulo 38"/>
          <p:cNvSpPr/>
          <p:nvPr/>
        </p:nvSpPr>
        <p:spPr>
          <a:xfrm>
            <a:off x="5554545" y="1578701"/>
            <a:ext cx="2172846" cy="230832"/>
          </a:xfrm>
          <a:prstGeom prst="rect">
            <a:avLst/>
          </a:prstGeom>
        </p:spPr>
        <p:txBody>
          <a:bodyPr wrap="square">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40" name="Retângulo 39"/>
          <p:cNvSpPr/>
          <p:nvPr/>
        </p:nvSpPr>
        <p:spPr>
          <a:xfrm>
            <a:off x="8287810" y="1573514"/>
            <a:ext cx="2172846" cy="230832"/>
          </a:xfrm>
          <a:prstGeom prst="rect">
            <a:avLst/>
          </a:prstGeom>
        </p:spPr>
        <p:txBody>
          <a:bodyPr wrap="square">
            <a:spAutoFit/>
          </a:bodyPr>
          <a:lstStyle/>
          <a:p>
            <a:r>
              <a:rPr lang="pt-BR" sz="900" dirty="0">
                <a:solidFill>
                  <a:srgbClr val="3B393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(N=4.117)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p:txBody>
      </p:sp>
      <p:sp>
        <p:nvSpPr>
          <p:cNvPr id="43" name="Retângulo 4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P20. (MOSTRE CARTÃO 20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Suponha que você possui R$ 100,00 em investimentos financeiros que rendem 2% ao ano. Depois de 5 anos, quanto você imagina que terá como saldo de sua aplicação se deixar o dinheiro aplicado neste período?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sp>
        <p:nvSpPr>
          <p:cNvPr id="22" name="CaixaDeTexto 21"/>
          <p:cNvSpPr txBox="1"/>
          <p:nvPr/>
        </p:nvSpPr>
        <p:spPr>
          <a:xfrm>
            <a:off x="6554819" y="321353"/>
            <a:ext cx="5350636" cy="9787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A pergunta de percepção de rendimento não era aplicada desde 2021, tendo voltado ao questionário nesse ano e com a maioria </a:t>
            </a:r>
            <a:r>
              <a:rPr lang="pt-BR" sz="1200" b="1" dirty="0">
                <a:latin typeface="Ebrima" panose="02000000000000000000" pitchFamily="2" charset="0"/>
                <a:ea typeface="Ebrima" panose="02000000000000000000" pitchFamily="2" charset="0"/>
                <a:cs typeface="Ebrima" panose="02000000000000000000" pitchFamily="2" charset="0"/>
              </a:rPr>
              <a:t>optando pela resposta correta</a:t>
            </a:r>
            <a:r>
              <a:rPr lang="pt-BR" sz="1200" dirty="0">
                <a:latin typeface="Ebrima" panose="02000000000000000000" pitchFamily="2" charset="0"/>
                <a:ea typeface="Ebrima" panose="02000000000000000000" pitchFamily="2" charset="0"/>
                <a:cs typeface="Ebrima" panose="02000000000000000000" pitchFamily="2" charset="0"/>
              </a:rPr>
              <a:t>, mas com crescimento do percentual principalmente entre os </a:t>
            </a:r>
            <a:r>
              <a:rPr lang="pt-BR" sz="1200" b="1" dirty="0">
                <a:latin typeface="Ebrima" panose="02000000000000000000" pitchFamily="2" charset="0"/>
                <a:ea typeface="Ebrima" panose="02000000000000000000" pitchFamily="2" charset="0"/>
                <a:cs typeface="Ebrima" panose="02000000000000000000" pitchFamily="2" charset="0"/>
              </a:rPr>
              <a:t>não investidores</a:t>
            </a:r>
            <a:r>
              <a:rPr lang="pt-BR" sz="1200" dirty="0">
                <a:latin typeface="Ebrima" panose="02000000000000000000" pitchFamily="2" charset="0"/>
                <a:ea typeface="Ebrima" panose="02000000000000000000" pitchFamily="2" charset="0"/>
                <a:cs typeface="Ebrima" panose="02000000000000000000" pitchFamily="2" charset="0"/>
              </a:rPr>
              <a:t> (+8pp).</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23" name="CaixaDeTexto 2">
            <a:extLst>
              <a:ext uri="{FF2B5EF4-FFF2-40B4-BE49-F238E27FC236}">
                <a16:creationId xmlns:a16="http://schemas.microsoft.com/office/drawing/2014/main" xmlns="" id="{AF4AE32E-BDCC-DAA4-F144-9A7A17F9142B}"/>
              </a:ext>
            </a:extLst>
          </p:cNvPr>
          <p:cNvSpPr txBox="1"/>
          <p:nvPr/>
        </p:nvSpPr>
        <p:spPr>
          <a:xfrm>
            <a:off x="608373" y="559309"/>
            <a:ext cx="543148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±1p.p. (Total) e ±2p.p. (Investidores e Não investidores) </a:t>
            </a:r>
          </a:p>
        </p:txBody>
      </p:sp>
      <p:sp>
        <p:nvSpPr>
          <p:cNvPr id="2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5" name="Arredondar Retângulo em um Canto Diagonal 24"/>
          <p:cNvSpPr/>
          <p:nvPr/>
        </p:nvSpPr>
        <p:spPr>
          <a:xfrm>
            <a:off x="376518" y="334063"/>
            <a:ext cx="35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PERCEPÇÃO DE RENDIMENTO DA APLICAÇÃO</a:t>
            </a:r>
          </a:p>
        </p:txBody>
      </p:sp>
      <p:sp>
        <p:nvSpPr>
          <p:cNvPr id="27" name="Arredondar Retângulo em um Canto Diagonal 26"/>
          <p:cNvSpPr/>
          <p:nvPr/>
        </p:nvSpPr>
        <p:spPr>
          <a:xfrm>
            <a:off x="399770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31" name="CaixaDeTexto 30">
            <a:extLst>
              <a:ext uri="{FF2B5EF4-FFF2-40B4-BE49-F238E27FC236}">
                <a16:creationId xmlns:a16="http://schemas.microsoft.com/office/drawing/2014/main" xmlns="" id="{FC8CA9B4-5975-33A9-A3A7-6C6600C51768}"/>
              </a:ext>
            </a:extLst>
          </p:cNvPr>
          <p:cNvSpPr txBox="1"/>
          <p:nvPr/>
        </p:nvSpPr>
        <p:spPr>
          <a:xfrm>
            <a:off x="4798004" y="241629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3410866" y="464330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3324113" y="57335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7697306" y="228772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8" name="CaixaDeTexto 37">
            <a:extLst>
              <a:ext uri="{FF2B5EF4-FFF2-40B4-BE49-F238E27FC236}">
                <a16:creationId xmlns:a16="http://schemas.microsoft.com/office/drawing/2014/main" xmlns="" id="{4E231627-9C46-671E-5ACB-77967A5BFC03}"/>
              </a:ext>
            </a:extLst>
          </p:cNvPr>
          <p:cNvSpPr txBox="1"/>
          <p:nvPr/>
        </p:nvSpPr>
        <p:spPr>
          <a:xfrm>
            <a:off x="6250593" y="464330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1" name="CaixaDeTexto 40">
            <a:extLst>
              <a:ext uri="{FF2B5EF4-FFF2-40B4-BE49-F238E27FC236}">
                <a16:creationId xmlns:a16="http://schemas.microsoft.com/office/drawing/2014/main" xmlns="" id="{4E231627-9C46-671E-5ACB-77967A5BFC03}"/>
              </a:ext>
            </a:extLst>
          </p:cNvPr>
          <p:cNvSpPr txBox="1"/>
          <p:nvPr/>
        </p:nvSpPr>
        <p:spPr>
          <a:xfrm>
            <a:off x="6163840" y="57335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2" name="CaixaDeTexto 41">
            <a:extLst>
              <a:ext uri="{FF2B5EF4-FFF2-40B4-BE49-F238E27FC236}">
                <a16:creationId xmlns:a16="http://schemas.microsoft.com/office/drawing/2014/main" xmlns="" id="{FC8CA9B4-5975-33A9-A3A7-6C6600C51768}"/>
              </a:ext>
            </a:extLst>
          </p:cNvPr>
          <p:cNvSpPr txBox="1"/>
          <p:nvPr/>
        </p:nvSpPr>
        <p:spPr>
          <a:xfrm>
            <a:off x="10365941" y="241629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4" name="CaixaDeTexto 43">
            <a:extLst>
              <a:ext uri="{FF2B5EF4-FFF2-40B4-BE49-F238E27FC236}">
                <a16:creationId xmlns:a16="http://schemas.microsoft.com/office/drawing/2014/main" xmlns="" id="{4E231627-9C46-671E-5ACB-77967A5BFC03}"/>
              </a:ext>
            </a:extLst>
          </p:cNvPr>
          <p:cNvSpPr txBox="1"/>
          <p:nvPr/>
        </p:nvSpPr>
        <p:spPr>
          <a:xfrm>
            <a:off x="9183342" y="464330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45" name="CaixaDeTexto 44">
            <a:extLst>
              <a:ext uri="{FF2B5EF4-FFF2-40B4-BE49-F238E27FC236}">
                <a16:creationId xmlns:a16="http://schemas.microsoft.com/office/drawing/2014/main" xmlns="" id="{4E231627-9C46-671E-5ACB-77967A5BFC03}"/>
              </a:ext>
            </a:extLst>
          </p:cNvPr>
          <p:cNvSpPr txBox="1"/>
          <p:nvPr/>
        </p:nvSpPr>
        <p:spPr>
          <a:xfrm>
            <a:off x="9168781" y="57335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980759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3" name="Retângulo 42"/>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P20. (MOSTRE CARTÃO 20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Suponha que você possui R$ 100,00 em investimentos financeiros que rendem 2% ao ano. Depois de 5 anos, quanto você imagina que terá como saldo de sua aplicação se deixar o dinheiro aplicado neste período?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graphicFrame>
        <p:nvGraphicFramePr>
          <p:cNvPr id="22" name="Gráfico 21">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657178470"/>
              </p:ext>
            </p:extLst>
          </p:nvPr>
        </p:nvGraphicFramePr>
        <p:xfrm>
          <a:off x="-502420" y="1634372"/>
          <a:ext cx="6027134" cy="464149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Gráfico 22">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812524542"/>
              </p:ext>
            </p:extLst>
          </p:nvPr>
        </p:nvGraphicFramePr>
        <p:xfrm>
          <a:off x="5810692" y="1637611"/>
          <a:ext cx="2556000" cy="46414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Gráfico 23">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2205363750"/>
              </p:ext>
            </p:extLst>
          </p:nvPr>
        </p:nvGraphicFramePr>
        <p:xfrm>
          <a:off x="8565379" y="1640851"/>
          <a:ext cx="2556000" cy="4641490"/>
        </p:xfrm>
        <a:graphic>
          <a:graphicData uri="http://schemas.openxmlformats.org/drawingml/2006/chart">
            <c:chart xmlns:c="http://schemas.openxmlformats.org/drawingml/2006/chart" xmlns:r="http://schemas.openxmlformats.org/officeDocument/2006/relationships" r:id="rId4"/>
          </a:graphicData>
        </a:graphic>
      </p:graphicFrame>
      <p:sp>
        <p:nvSpPr>
          <p:cNvPr id="25" name="Retângulo: Cantos Arredondados 6">
            <a:extLst>
              <a:ext uri="{FF2B5EF4-FFF2-40B4-BE49-F238E27FC236}">
                <a16:creationId xmlns:a16="http://schemas.microsoft.com/office/drawing/2014/main" xmlns="" id="{57C6F31D-2E58-CA75-E679-182B9B56EC33}"/>
              </a:ext>
            </a:extLst>
          </p:cNvPr>
          <p:cNvSpPr/>
          <p:nvPr/>
        </p:nvSpPr>
        <p:spPr>
          <a:xfrm>
            <a:off x="2855866" y="1423213"/>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26" name="CaixaDeTexto 25">
            <a:extLst>
              <a:ext uri="{FF2B5EF4-FFF2-40B4-BE49-F238E27FC236}">
                <a16:creationId xmlns:a16="http://schemas.microsoft.com/office/drawing/2014/main" xmlns="" id="{D0E8990E-9908-28C5-913D-F03C24D2A607}"/>
              </a:ext>
            </a:extLst>
          </p:cNvPr>
          <p:cNvSpPr txBox="1"/>
          <p:nvPr/>
        </p:nvSpPr>
        <p:spPr>
          <a:xfrm>
            <a:off x="2901854" y="1392386"/>
            <a:ext cx="1236388"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CLASSES AB</a:t>
            </a:r>
            <a:endParaRPr lang="pt-BR" dirty="0">
              <a:solidFill>
                <a:prstClr val="black"/>
              </a:solidFill>
            </a:endParaRPr>
          </a:p>
        </p:txBody>
      </p:sp>
      <p:sp>
        <p:nvSpPr>
          <p:cNvPr id="27" name="Retângulo: Cantos Arredondados 6">
            <a:extLst>
              <a:ext uri="{FF2B5EF4-FFF2-40B4-BE49-F238E27FC236}">
                <a16:creationId xmlns:a16="http://schemas.microsoft.com/office/drawing/2014/main" xmlns="" id="{57C6F31D-2E58-CA75-E679-182B9B56EC33}"/>
              </a:ext>
            </a:extLst>
          </p:cNvPr>
          <p:cNvSpPr/>
          <p:nvPr/>
        </p:nvSpPr>
        <p:spPr>
          <a:xfrm>
            <a:off x="5531671" y="1423213"/>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1" name="Retângulo: Cantos Arredondados 6">
            <a:extLst>
              <a:ext uri="{FF2B5EF4-FFF2-40B4-BE49-F238E27FC236}">
                <a16:creationId xmlns:a16="http://schemas.microsoft.com/office/drawing/2014/main" xmlns="" id="{57C6F31D-2E58-CA75-E679-182B9B56EC33}"/>
              </a:ext>
            </a:extLst>
          </p:cNvPr>
          <p:cNvSpPr/>
          <p:nvPr/>
        </p:nvSpPr>
        <p:spPr>
          <a:xfrm>
            <a:off x="8230350" y="1423213"/>
            <a:ext cx="2509204" cy="4852650"/>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32" name="CaixaDeTexto 31">
            <a:extLst>
              <a:ext uri="{FF2B5EF4-FFF2-40B4-BE49-F238E27FC236}">
                <a16:creationId xmlns:a16="http://schemas.microsoft.com/office/drawing/2014/main" xmlns="" id="{D0E8990E-9908-28C5-913D-F03C24D2A607}"/>
              </a:ext>
            </a:extLst>
          </p:cNvPr>
          <p:cNvSpPr txBox="1"/>
          <p:nvPr/>
        </p:nvSpPr>
        <p:spPr>
          <a:xfrm>
            <a:off x="5563757" y="1392386"/>
            <a:ext cx="1553062"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CLASSE C</a:t>
            </a:r>
            <a:endParaRPr lang="pt-BR" dirty="0">
              <a:solidFill>
                <a:prstClr val="black"/>
              </a:solidFill>
            </a:endParaRPr>
          </a:p>
        </p:txBody>
      </p:sp>
      <p:sp>
        <p:nvSpPr>
          <p:cNvPr id="33" name="CaixaDeTexto 32">
            <a:extLst>
              <a:ext uri="{FF2B5EF4-FFF2-40B4-BE49-F238E27FC236}">
                <a16:creationId xmlns:a16="http://schemas.microsoft.com/office/drawing/2014/main" xmlns="" id="{D0E8990E-9908-28C5-913D-F03C24D2A607}"/>
              </a:ext>
            </a:extLst>
          </p:cNvPr>
          <p:cNvSpPr txBox="1"/>
          <p:nvPr/>
        </p:nvSpPr>
        <p:spPr>
          <a:xfrm>
            <a:off x="8257829" y="1392386"/>
            <a:ext cx="1941863"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CLASSE DE</a:t>
            </a:r>
            <a:endParaRPr lang="pt-BR" dirty="0">
              <a:solidFill>
                <a:prstClr val="black"/>
              </a:solidFill>
            </a:endParaRPr>
          </a:p>
        </p:txBody>
      </p:sp>
      <p:sp>
        <p:nvSpPr>
          <p:cNvPr id="34" name="Retângulo 33"/>
          <p:cNvSpPr/>
          <p:nvPr/>
        </p:nvSpPr>
        <p:spPr>
          <a:xfrm>
            <a:off x="2920433" y="1589624"/>
            <a:ext cx="2172846" cy="230832"/>
          </a:xfrm>
          <a:prstGeom prst="rect">
            <a:avLst/>
          </a:prstGeom>
        </p:spPr>
        <p:txBody>
          <a:bodyPr wrap="square">
            <a:spAutoFit/>
          </a:bodyPr>
          <a:lstStyle/>
          <a:p>
            <a:r>
              <a:rPr lang="pt-BR" sz="900" dirty="0">
                <a:solidFill>
                  <a:srgbClr val="B2E7FA"/>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(N=1.393)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(N=1.538)</a:t>
            </a:r>
          </a:p>
        </p:txBody>
      </p:sp>
      <p:sp>
        <p:nvSpPr>
          <p:cNvPr id="38" name="Retângulo 37"/>
          <p:cNvSpPr/>
          <p:nvPr/>
        </p:nvSpPr>
        <p:spPr>
          <a:xfrm>
            <a:off x="5554545" y="1589624"/>
            <a:ext cx="2172846" cy="230832"/>
          </a:xfrm>
          <a:prstGeom prst="rect">
            <a:avLst/>
          </a:prstGeom>
        </p:spPr>
        <p:txBody>
          <a:bodyPr wrap="square">
            <a:spAutoFit/>
          </a:bodyPr>
          <a:lstStyle/>
          <a:p>
            <a:r>
              <a:rPr lang="pt-BR" sz="900" dirty="0">
                <a:solidFill>
                  <a:srgbClr val="FFF6C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(N=2.810)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(N=2.802)</a:t>
            </a:r>
          </a:p>
        </p:txBody>
      </p:sp>
      <p:sp>
        <p:nvSpPr>
          <p:cNvPr id="41" name="Retângulo 40"/>
          <p:cNvSpPr/>
          <p:nvPr/>
        </p:nvSpPr>
        <p:spPr>
          <a:xfrm>
            <a:off x="8287810" y="1584437"/>
            <a:ext cx="2172846" cy="230832"/>
          </a:xfrm>
          <a:prstGeom prst="rect">
            <a:avLst/>
          </a:prstGeom>
        </p:spPr>
        <p:txBody>
          <a:bodyPr wrap="square">
            <a:spAutoFit/>
          </a:bodyPr>
          <a:lstStyle/>
          <a:p>
            <a:r>
              <a:rPr lang="pt-BR" sz="900" dirty="0">
                <a:solidFill>
                  <a:srgbClr val="FFD5C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(N=1.675)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(N=1.492)</a:t>
            </a:r>
          </a:p>
        </p:txBody>
      </p:sp>
      <p:sp>
        <p:nvSpPr>
          <p:cNvPr id="45" name="CaixaDeTexto 44"/>
          <p:cNvSpPr txBox="1"/>
          <p:nvPr/>
        </p:nvSpPr>
        <p:spPr>
          <a:xfrm>
            <a:off x="6554819" y="321353"/>
            <a:ext cx="5350636" cy="535531"/>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Também houve movimentações positivas em todas as classes e destaque para a </a:t>
            </a:r>
            <a:r>
              <a:rPr lang="pt-BR" sz="1200" b="1" dirty="0">
                <a:latin typeface="Ebrima" panose="02000000000000000000" pitchFamily="2" charset="0"/>
                <a:ea typeface="Ebrima" panose="02000000000000000000" pitchFamily="2" charset="0"/>
                <a:cs typeface="Ebrima" panose="02000000000000000000" pitchFamily="2" charset="0"/>
              </a:rPr>
              <a:t>classe DE </a:t>
            </a:r>
            <a:r>
              <a:rPr lang="pt-BR" sz="1200" dirty="0">
                <a:latin typeface="Ebrima" panose="02000000000000000000" pitchFamily="2" charset="0"/>
                <a:ea typeface="Ebrima" panose="02000000000000000000" pitchFamily="2" charset="0"/>
                <a:cs typeface="Ebrima" panose="02000000000000000000" pitchFamily="2" charset="0"/>
              </a:rPr>
              <a:t>com crescimento de 9pp, ultrapassando a metade.</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51" name="CaixaDeTexto 2">
            <a:extLst>
              <a:ext uri="{FF2B5EF4-FFF2-40B4-BE49-F238E27FC236}">
                <a16:creationId xmlns:a16="http://schemas.microsoft.com/office/drawing/2014/main" xmlns="" id="{AF4AE32E-BDCC-DAA4-F144-9A7A17F9142B}"/>
              </a:ext>
            </a:extLst>
          </p:cNvPr>
          <p:cNvSpPr txBox="1"/>
          <p:nvPr/>
        </p:nvSpPr>
        <p:spPr>
          <a:xfrm>
            <a:off x="608373" y="559309"/>
            <a:ext cx="5431480"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±2p.p. (Classes AB e Classe C) e ±3p.p. (Classe DE) </a:t>
            </a:r>
          </a:p>
        </p:txBody>
      </p:sp>
      <p:sp>
        <p:nvSpPr>
          <p:cNvPr id="5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53" name="Arredondar Retângulo em um Canto Diagonal 52"/>
          <p:cNvSpPr/>
          <p:nvPr/>
        </p:nvSpPr>
        <p:spPr>
          <a:xfrm>
            <a:off x="376518" y="334063"/>
            <a:ext cx="35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PERCEPÇÃO DE RENDIMENTO DA APLICAÇÃO</a:t>
            </a:r>
          </a:p>
        </p:txBody>
      </p:sp>
      <p:sp>
        <p:nvSpPr>
          <p:cNvPr id="54" name="Arredondar Retângulo em um Canto Diagonal 53"/>
          <p:cNvSpPr/>
          <p:nvPr/>
        </p:nvSpPr>
        <p:spPr>
          <a:xfrm>
            <a:off x="399770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56" name="CaixaDeTexto 55">
            <a:extLst>
              <a:ext uri="{FF2B5EF4-FFF2-40B4-BE49-F238E27FC236}">
                <a16:creationId xmlns:a16="http://schemas.microsoft.com/office/drawing/2014/main" xmlns="" id="{FC8CA9B4-5975-33A9-A3A7-6C6600C51768}"/>
              </a:ext>
            </a:extLst>
          </p:cNvPr>
          <p:cNvSpPr txBox="1"/>
          <p:nvPr/>
        </p:nvSpPr>
        <p:spPr>
          <a:xfrm>
            <a:off x="5093407" y="242423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58" name="CaixaDeTexto 57">
            <a:extLst>
              <a:ext uri="{FF2B5EF4-FFF2-40B4-BE49-F238E27FC236}">
                <a16:creationId xmlns:a16="http://schemas.microsoft.com/office/drawing/2014/main" xmlns="" id="{4E231627-9C46-671E-5ACB-77967A5BFC03}"/>
              </a:ext>
            </a:extLst>
          </p:cNvPr>
          <p:cNvSpPr txBox="1"/>
          <p:nvPr/>
        </p:nvSpPr>
        <p:spPr>
          <a:xfrm>
            <a:off x="3154771" y="574251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59" name="CaixaDeTexto 58">
            <a:extLst>
              <a:ext uri="{FF2B5EF4-FFF2-40B4-BE49-F238E27FC236}">
                <a16:creationId xmlns:a16="http://schemas.microsoft.com/office/drawing/2014/main" xmlns="" id="{FC8CA9B4-5975-33A9-A3A7-6C6600C51768}"/>
              </a:ext>
            </a:extLst>
          </p:cNvPr>
          <p:cNvSpPr txBox="1"/>
          <p:nvPr/>
        </p:nvSpPr>
        <p:spPr>
          <a:xfrm>
            <a:off x="7743114" y="2436269"/>
            <a:ext cx="300581"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60" name="CaixaDeTexto 59">
            <a:extLst>
              <a:ext uri="{FF2B5EF4-FFF2-40B4-BE49-F238E27FC236}">
                <a16:creationId xmlns:a16="http://schemas.microsoft.com/office/drawing/2014/main" xmlns="" id="{4E231627-9C46-671E-5ACB-77967A5BFC03}"/>
              </a:ext>
            </a:extLst>
          </p:cNvPr>
          <p:cNvSpPr txBox="1"/>
          <p:nvPr/>
        </p:nvSpPr>
        <p:spPr>
          <a:xfrm>
            <a:off x="6397350" y="465566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61" name="CaixaDeTexto 60">
            <a:extLst>
              <a:ext uri="{FF2B5EF4-FFF2-40B4-BE49-F238E27FC236}">
                <a16:creationId xmlns:a16="http://schemas.microsoft.com/office/drawing/2014/main" xmlns="" id="{4E231627-9C46-671E-5ACB-77967A5BFC03}"/>
              </a:ext>
            </a:extLst>
          </p:cNvPr>
          <p:cNvSpPr txBox="1"/>
          <p:nvPr/>
        </p:nvSpPr>
        <p:spPr>
          <a:xfrm>
            <a:off x="6220467" y="5742515"/>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62" name="CaixaDeTexto 61">
            <a:extLst>
              <a:ext uri="{FF2B5EF4-FFF2-40B4-BE49-F238E27FC236}">
                <a16:creationId xmlns:a16="http://schemas.microsoft.com/office/drawing/2014/main" xmlns="" id="{FC8CA9B4-5975-33A9-A3A7-6C6600C51768}"/>
              </a:ext>
            </a:extLst>
          </p:cNvPr>
          <p:cNvSpPr txBox="1"/>
          <p:nvPr/>
        </p:nvSpPr>
        <p:spPr>
          <a:xfrm>
            <a:off x="10160075" y="2436269"/>
            <a:ext cx="300581"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63" name="CaixaDeTexto 62">
            <a:extLst>
              <a:ext uri="{FF2B5EF4-FFF2-40B4-BE49-F238E27FC236}">
                <a16:creationId xmlns:a16="http://schemas.microsoft.com/office/drawing/2014/main" xmlns="" id="{4E231627-9C46-671E-5ACB-77967A5BFC03}"/>
              </a:ext>
            </a:extLst>
          </p:cNvPr>
          <p:cNvSpPr txBox="1"/>
          <p:nvPr/>
        </p:nvSpPr>
        <p:spPr>
          <a:xfrm>
            <a:off x="9199876" y="465566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418502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83" name="Gráfico 82">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538259854"/>
              </p:ext>
            </p:extLst>
          </p:nvPr>
        </p:nvGraphicFramePr>
        <p:xfrm>
          <a:off x="3273061" y="777276"/>
          <a:ext cx="8630389" cy="1952537"/>
        </p:xfrm>
        <a:graphic>
          <a:graphicData uri="http://schemas.openxmlformats.org/drawingml/2006/chart">
            <c:chart xmlns:c="http://schemas.openxmlformats.org/drawingml/2006/chart" xmlns:r="http://schemas.openxmlformats.org/officeDocument/2006/relationships" r:id="rId2"/>
          </a:graphicData>
        </a:graphic>
      </p:graphicFrame>
      <p:sp>
        <p:nvSpPr>
          <p:cNvPr id="84" name="Retângulo: Cantos Arredondados 6">
            <a:extLst>
              <a:ext uri="{FF2B5EF4-FFF2-40B4-BE49-F238E27FC236}">
                <a16:creationId xmlns:a16="http://schemas.microsoft.com/office/drawing/2014/main" xmlns="" id="{57C6F31D-2E58-CA75-E679-182B9B56EC33}"/>
              </a:ext>
            </a:extLst>
          </p:cNvPr>
          <p:cNvSpPr/>
          <p:nvPr/>
        </p:nvSpPr>
        <p:spPr>
          <a:xfrm>
            <a:off x="3248167" y="113109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85" name="CaixaDeTexto 84">
            <a:extLst>
              <a:ext uri="{FF2B5EF4-FFF2-40B4-BE49-F238E27FC236}">
                <a16:creationId xmlns:a16="http://schemas.microsoft.com/office/drawing/2014/main" xmlns="" id="{D0E8990E-9908-28C5-913D-F03C24D2A607}"/>
              </a:ext>
            </a:extLst>
          </p:cNvPr>
          <p:cNvSpPr txBox="1"/>
          <p:nvPr/>
        </p:nvSpPr>
        <p:spPr>
          <a:xfrm>
            <a:off x="3273062" y="1126210"/>
            <a:ext cx="1236388"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POPULAÇÃO</a:t>
            </a:r>
            <a:endParaRPr lang="pt-BR" dirty="0">
              <a:solidFill>
                <a:prstClr val="black"/>
              </a:solidFill>
            </a:endParaRPr>
          </a:p>
        </p:txBody>
      </p:sp>
      <p:grpSp>
        <p:nvGrpSpPr>
          <p:cNvPr id="4" name="Grupo 3"/>
          <p:cNvGrpSpPr/>
          <p:nvPr/>
        </p:nvGrpSpPr>
        <p:grpSpPr>
          <a:xfrm>
            <a:off x="4944549" y="1272428"/>
            <a:ext cx="3009924" cy="646331"/>
            <a:chOff x="4821717" y="1272428"/>
            <a:chExt cx="3009924" cy="646331"/>
          </a:xfrm>
        </p:grpSpPr>
        <p:sp>
          <p:nvSpPr>
            <p:cNvPr id="89" name="CaixaDeTexto 88">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43</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90" name="CaixaDeTexto 89">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cxnSp>
        <p:nvCxnSpPr>
          <p:cNvPr id="133" name="Conector reto 132">
            <a:extLst>
              <a:ext uri="{FF2B5EF4-FFF2-40B4-BE49-F238E27FC236}">
                <a16:creationId xmlns:a16="http://schemas.microsoft.com/office/drawing/2014/main" xmlns="" id="{8E4A422A-1ABB-C280-B286-75E773AFB41B}"/>
              </a:ext>
            </a:extLst>
          </p:cNvPr>
          <p:cNvCxnSpPr/>
          <p:nvPr/>
        </p:nvCxnSpPr>
        <p:spPr>
          <a:xfrm>
            <a:off x="7978081" y="119304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56" name="Gráfico 155">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852192095"/>
              </p:ext>
            </p:extLst>
          </p:nvPr>
        </p:nvGraphicFramePr>
        <p:xfrm>
          <a:off x="3273061" y="2494168"/>
          <a:ext cx="8630389" cy="1952537"/>
        </p:xfrm>
        <a:graphic>
          <a:graphicData uri="http://schemas.openxmlformats.org/drawingml/2006/chart">
            <c:chart xmlns:c="http://schemas.openxmlformats.org/drawingml/2006/chart" xmlns:r="http://schemas.openxmlformats.org/officeDocument/2006/relationships" r:id="rId3"/>
          </a:graphicData>
        </a:graphic>
      </p:graphicFrame>
      <p:sp>
        <p:nvSpPr>
          <p:cNvPr id="157" name="Retângulo: Cantos Arredondados 6">
            <a:extLst>
              <a:ext uri="{FF2B5EF4-FFF2-40B4-BE49-F238E27FC236}">
                <a16:creationId xmlns:a16="http://schemas.microsoft.com/office/drawing/2014/main" xmlns="" id="{57C6F31D-2E58-CA75-E679-182B9B56EC33}"/>
              </a:ext>
            </a:extLst>
          </p:cNvPr>
          <p:cNvSpPr/>
          <p:nvPr/>
        </p:nvSpPr>
        <p:spPr>
          <a:xfrm>
            <a:off x="3248167" y="2847983"/>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58" name="CaixaDeTexto 157">
            <a:extLst>
              <a:ext uri="{FF2B5EF4-FFF2-40B4-BE49-F238E27FC236}">
                <a16:creationId xmlns:a16="http://schemas.microsoft.com/office/drawing/2014/main" xmlns="" id="{D0E8990E-9908-28C5-913D-F03C24D2A607}"/>
              </a:ext>
            </a:extLst>
          </p:cNvPr>
          <p:cNvSpPr txBox="1"/>
          <p:nvPr/>
        </p:nvSpPr>
        <p:spPr>
          <a:xfrm>
            <a:off x="3273062" y="2843102"/>
            <a:ext cx="1492014"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INVESTIDORES</a:t>
            </a:r>
            <a:endParaRPr lang="pt-BR" dirty="0">
              <a:solidFill>
                <a:prstClr val="black"/>
              </a:solidFill>
            </a:endParaRPr>
          </a:p>
        </p:txBody>
      </p:sp>
      <p:cxnSp>
        <p:nvCxnSpPr>
          <p:cNvPr id="166" name="Conector reto 165">
            <a:extLst>
              <a:ext uri="{FF2B5EF4-FFF2-40B4-BE49-F238E27FC236}">
                <a16:creationId xmlns:a16="http://schemas.microsoft.com/office/drawing/2014/main" xmlns="" id="{8E4A422A-1ABB-C280-B286-75E773AFB41B}"/>
              </a:ext>
            </a:extLst>
          </p:cNvPr>
          <p:cNvCxnSpPr/>
          <p:nvPr/>
        </p:nvCxnSpPr>
        <p:spPr>
          <a:xfrm>
            <a:off x="7978081" y="2909936"/>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7" name="Gráfico 166">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17897654"/>
              </p:ext>
            </p:extLst>
          </p:nvPr>
        </p:nvGraphicFramePr>
        <p:xfrm>
          <a:off x="3273061" y="4223896"/>
          <a:ext cx="8630389" cy="1952537"/>
        </p:xfrm>
        <a:graphic>
          <a:graphicData uri="http://schemas.openxmlformats.org/drawingml/2006/chart">
            <c:chart xmlns:c="http://schemas.openxmlformats.org/drawingml/2006/chart" xmlns:r="http://schemas.openxmlformats.org/officeDocument/2006/relationships" r:id="rId4"/>
          </a:graphicData>
        </a:graphic>
      </p:graphicFrame>
      <p:sp>
        <p:nvSpPr>
          <p:cNvPr id="168" name="Retângulo: Cantos Arredondados 6">
            <a:extLst>
              <a:ext uri="{FF2B5EF4-FFF2-40B4-BE49-F238E27FC236}">
                <a16:creationId xmlns:a16="http://schemas.microsoft.com/office/drawing/2014/main" xmlns="" id="{57C6F31D-2E58-CA75-E679-182B9B56EC33}"/>
              </a:ext>
            </a:extLst>
          </p:cNvPr>
          <p:cNvSpPr/>
          <p:nvPr/>
        </p:nvSpPr>
        <p:spPr>
          <a:xfrm>
            <a:off x="3248167" y="457771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169" name="CaixaDeTexto 168">
            <a:extLst>
              <a:ext uri="{FF2B5EF4-FFF2-40B4-BE49-F238E27FC236}">
                <a16:creationId xmlns:a16="http://schemas.microsoft.com/office/drawing/2014/main" xmlns="" id="{D0E8990E-9908-28C5-913D-F03C24D2A607}"/>
              </a:ext>
            </a:extLst>
          </p:cNvPr>
          <p:cNvSpPr txBox="1"/>
          <p:nvPr/>
        </p:nvSpPr>
        <p:spPr>
          <a:xfrm>
            <a:off x="3273062" y="4572830"/>
            <a:ext cx="2127982"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NÃO INVESTIDORES</a:t>
            </a:r>
            <a:endParaRPr lang="pt-BR" dirty="0">
              <a:solidFill>
                <a:prstClr val="black"/>
              </a:solidFill>
            </a:endParaRPr>
          </a:p>
        </p:txBody>
      </p:sp>
      <p:cxnSp>
        <p:nvCxnSpPr>
          <p:cNvPr id="177" name="Conector reto 176">
            <a:extLst>
              <a:ext uri="{FF2B5EF4-FFF2-40B4-BE49-F238E27FC236}">
                <a16:creationId xmlns:a16="http://schemas.microsoft.com/office/drawing/2014/main" xmlns="" id="{8E4A422A-1ABB-C280-B286-75E773AFB41B}"/>
              </a:ext>
            </a:extLst>
          </p:cNvPr>
          <p:cNvCxnSpPr/>
          <p:nvPr/>
        </p:nvCxnSpPr>
        <p:spPr>
          <a:xfrm>
            <a:off x="7978081" y="463966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Retângulo 1"/>
          <p:cNvSpPr/>
          <p:nvPr/>
        </p:nvSpPr>
        <p:spPr>
          <a:xfrm>
            <a:off x="4381458" y="1145980"/>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N=5.832)</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50" name="Retângulo 49"/>
          <p:cNvSpPr/>
          <p:nvPr/>
        </p:nvSpPr>
        <p:spPr>
          <a:xfrm>
            <a:off x="4544176" y="2865476"/>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N=2.171)</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51" name="Retângulo 50"/>
          <p:cNvSpPr/>
          <p:nvPr/>
        </p:nvSpPr>
        <p:spPr>
          <a:xfrm>
            <a:off x="4998171" y="4589161"/>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N=3.661)</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52" name="Retângulo 51"/>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P74. (MOSTRAR CARTÃO 74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Num cenário hipotético, caso você hoje perdesse sua fonte de renda, você teria dinheiro guardado para pagar suas contas por quanto tempo?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sp>
        <p:nvSpPr>
          <p:cNvPr id="57"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±2p.p. (População) e ±2p.p. (Investidores e Não investidores) </a:t>
            </a:r>
          </a:p>
        </p:txBody>
      </p:sp>
      <p:sp>
        <p:nvSpPr>
          <p:cNvPr id="6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68" name="Arredondar Retângulo em um Canto Diagonal 67"/>
          <p:cNvSpPr/>
          <p:nvPr/>
        </p:nvSpPr>
        <p:spPr>
          <a:xfrm>
            <a:off x="376518" y="334063"/>
            <a:ext cx="241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RESERVA PARA EMERGÊNCIAS</a:t>
            </a:r>
          </a:p>
        </p:txBody>
      </p:sp>
      <p:sp>
        <p:nvSpPr>
          <p:cNvPr id="69" name="Arredondar Retângulo em um Canto Diagonal 68"/>
          <p:cNvSpPr/>
          <p:nvPr/>
        </p:nvSpPr>
        <p:spPr>
          <a:xfrm>
            <a:off x="2854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73" name="CaixaDeTexto 72"/>
          <p:cNvSpPr txBox="1"/>
          <p:nvPr/>
        </p:nvSpPr>
        <p:spPr>
          <a:xfrm>
            <a:off x="178720" y="1130987"/>
            <a:ext cx="2914868" cy="3859518"/>
          </a:xfrm>
          <a:prstGeom prst="rect">
            <a:avLst/>
          </a:prstGeom>
          <a:noFill/>
        </p:spPr>
        <p:txBody>
          <a:bodyPr wrap="square" rtlCol="0">
            <a:spAutoFit/>
          </a:bodyPr>
          <a:lstStyle/>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Pouco mais de </a:t>
            </a:r>
            <a:r>
              <a:rPr lang="pt-BR" sz="1200" b="1" dirty="0" smtClean="0">
                <a:latin typeface="Ebrima" panose="02000000000000000000" pitchFamily="2" charset="0"/>
                <a:ea typeface="Ebrima" panose="02000000000000000000" pitchFamily="2" charset="0"/>
                <a:cs typeface="Ebrima" panose="02000000000000000000" pitchFamily="2" charset="0"/>
              </a:rPr>
              <a:t>quatro em </a:t>
            </a:r>
            <a:r>
              <a:rPr lang="pt-BR" sz="1200" b="1" dirty="0">
                <a:latin typeface="Ebrima" panose="02000000000000000000" pitchFamily="2" charset="0"/>
                <a:ea typeface="Ebrima" panose="02000000000000000000" pitchFamily="2" charset="0"/>
                <a:cs typeface="Ebrima" panose="02000000000000000000" pitchFamily="2" charset="0"/>
              </a:rPr>
              <a:t>cada dez brasileiros </a:t>
            </a:r>
            <a:r>
              <a:rPr lang="pt-BR" sz="1200" dirty="0" smtClean="0">
                <a:latin typeface="Ebrima" panose="02000000000000000000" pitchFamily="2" charset="0"/>
                <a:ea typeface="Ebrima" panose="02000000000000000000" pitchFamily="2" charset="0"/>
                <a:cs typeface="Ebrima" panose="02000000000000000000" pitchFamily="2" charset="0"/>
              </a:rPr>
              <a:t>afirmou possuir </a:t>
            </a:r>
            <a:r>
              <a:rPr lang="pt-BR" sz="1200" dirty="0">
                <a:latin typeface="Ebrima" panose="02000000000000000000" pitchFamily="2" charset="0"/>
                <a:ea typeface="Ebrima" panose="02000000000000000000" pitchFamily="2" charset="0"/>
                <a:cs typeface="Ebrima" panose="02000000000000000000" pitchFamily="2" charset="0"/>
              </a:rPr>
              <a:t>algum dinheiro </a:t>
            </a:r>
            <a:r>
              <a:rPr lang="pt-BR" sz="1200" b="1" dirty="0">
                <a:latin typeface="Ebrima" panose="02000000000000000000" pitchFamily="2" charset="0"/>
                <a:ea typeface="Ebrima" panose="02000000000000000000" pitchFamily="2" charset="0"/>
                <a:cs typeface="Ebrima" panose="02000000000000000000" pitchFamily="2" charset="0"/>
              </a:rPr>
              <a:t>guardado para emergências </a:t>
            </a:r>
            <a:r>
              <a:rPr lang="pt-BR" sz="1200" dirty="0">
                <a:latin typeface="Ebrima" panose="02000000000000000000" pitchFamily="2" charset="0"/>
                <a:ea typeface="Ebrima" panose="02000000000000000000" pitchFamily="2" charset="0"/>
                <a:cs typeface="Ebrima" panose="02000000000000000000" pitchFamily="2" charset="0"/>
              </a:rPr>
              <a:t>caso perdessem sua fonte de </a:t>
            </a:r>
            <a:r>
              <a:rPr lang="pt-BR" sz="1200" dirty="0" smtClean="0">
                <a:latin typeface="Ebrima" panose="02000000000000000000" pitchFamily="2" charset="0"/>
                <a:ea typeface="Ebrima" panose="02000000000000000000" pitchFamily="2" charset="0"/>
                <a:cs typeface="Ebrima" panose="02000000000000000000" pitchFamily="2" charset="0"/>
              </a:rPr>
              <a:t>renda por menos de 6 meses, 26% afirmaram que possuem reservas para 6 meses ou mais e quase 1/3 afirmou não possui qualquer reserva.</a:t>
            </a:r>
          </a:p>
          <a:p>
            <a:pPr>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Entre os </a:t>
            </a:r>
            <a:r>
              <a:rPr lang="pt-BR" sz="1200" b="1" dirty="0" smtClean="0">
                <a:latin typeface="Ebrima" panose="02000000000000000000" pitchFamily="2" charset="0"/>
                <a:ea typeface="Ebrima" panose="02000000000000000000" pitchFamily="2" charset="0"/>
                <a:cs typeface="Ebrima" panose="02000000000000000000" pitchFamily="2" charset="0"/>
              </a:rPr>
              <a:t>investidores</a:t>
            </a:r>
            <a:r>
              <a:rPr lang="pt-BR" sz="1200" dirty="0" smtClean="0">
                <a:latin typeface="Ebrima" panose="02000000000000000000" pitchFamily="2" charset="0"/>
                <a:ea typeface="Ebrima" panose="02000000000000000000" pitchFamily="2" charset="0"/>
                <a:cs typeface="Ebrima" panose="02000000000000000000" pitchFamily="2" charset="0"/>
              </a:rPr>
              <a:t>, o percentual de quem possui reservas para 6 meses ou mais aumenta  de modo significativo, chegando a 42%, enquanto entre os </a:t>
            </a:r>
            <a:r>
              <a:rPr lang="pt-BR" sz="1200" b="1" dirty="0" smtClean="0">
                <a:latin typeface="Ebrima" panose="02000000000000000000" pitchFamily="2" charset="0"/>
                <a:ea typeface="Ebrima" panose="02000000000000000000" pitchFamily="2" charset="0"/>
                <a:cs typeface="Ebrima" panose="02000000000000000000" pitchFamily="2" charset="0"/>
              </a:rPr>
              <a:t>não investidores</a:t>
            </a:r>
            <a:r>
              <a:rPr lang="pt-BR" sz="1200" dirty="0" smtClean="0">
                <a:latin typeface="Ebrima" panose="02000000000000000000" pitchFamily="2" charset="0"/>
                <a:ea typeface="Ebrima" panose="02000000000000000000" pitchFamily="2" charset="0"/>
                <a:cs typeface="Ebrima" panose="02000000000000000000" pitchFamily="2" charset="0"/>
              </a:rPr>
              <a:t> cai para 17%.</a:t>
            </a:r>
            <a:r>
              <a:rPr lang="pt-BR" sz="1200" dirty="0">
                <a:latin typeface="Ebrima" panose="02000000000000000000" pitchFamily="2" charset="0"/>
                <a:ea typeface="Ebrima" panose="02000000000000000000" pitchFamily="2" charset="0"/>
                <a:cs typeface="Ebrima" panose="02000000000000000000" pitchFamily="2" charset="0"/>
              </a:rPr>
              <a:t> </a:t>
            </a:r>
            <a:r>
              <a:rPr lang="pt-BR" sz="1200" dirty="0" smtClean="0">
                <a:latin typeface="Ebrima" panose="02000000000000000000" pitchFamily="2" charset="0"/>
                <a:ea typeface="Ebrima" panose="02000000000000000000" pitchFamily="2" charset="0"/>
                <a:cs typeface="Ebrima" panose="02000000000000000000" pitchFamily="2" charset="0"/>
              </a:rPr>
              <a:t>Entre esse público ainda cresce significativamente os que não possuem reservas, de 31% para 42% (+9pp).</a:t>
            </a:r>
            <a:endParaRPr lang="pt-BR" sz="1200" dirty="0">
              <a:latin typeface="Ebrima" panose="02000000000000000000" pitchFamily="2" charset="0"/>
              <a:ea typeface="Ebrima" panose="02000000000000000000" pitchFamily="2" charset="0"/>
              <a:cs typeface="Ebrima" panose="02000000000000000000" pitchFamily="2" charset="0"/>
            </a:endParaRPr>
          </a:p>
        </p:txBody>
      </p:sp>
      <p:grpSp>
        <p:nvGrpSpPr>
          <p:cNvPr id="74" name="Grupo 73"/>
          <p:cNvGrpSpPr/>
          <p:nvPr/>
        </p:nvGrpSpPr>
        <p:grpSpPr>
          <a:xfrm>
            <a:off x="8222287" y="1275614"/>
            <a:ext cx="3009924" cy="646331"/>
            <a:chOff x="4821717" y="1272428"/>
            <a:chExt cx="3009924" cy="646331"/>
          </a:xfrm>
        </p:grpSpPr>
        <p:sp>
          <p:nvSpPr>
            <p:cNvPr id="75" name="CaixaDeTexto 74">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26</a:t>
              </a:r>
              <a:r>
                <a:rPr kumimoji="0" lang="pt-BR" sz="1100" b="1" i="0" u="none" strike="noStrike" kern="1200" cap="none" spc="0" normalizeH="0" baseline="0" noProof="0" dirty="0" smtClean="0">
                  <a:solidFill>
                    <a:srgbClr val="0070C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70C0"/>
                </a:solidFill>
              </a:endParaRPr>
            </a:p>
          </p:txBody>
        </p:sp>
        <p:sp>
          <p:nvSpPr>
            <p:cNvPr id="76" name="CaixaDeTexto 75">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6 MESES OU MAIS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77" name="Grupo 76"/>
          <p:cNvGrpSpPr/>
          <p:nvPr/>
        </p:nvGrpSpPr>
        <p:grpSpPr>
          <a:xfrm>
            <a:off x="4944549" y="2940893"/>
            <a:ext cx="3009924" cy="646331"/>
            <a:chOff x="4821717" y="1272428"/>
            <a:chExt cx="3009924" cy="646331"/>
          </a:xfrm>
        </p:grpSpPr>
        <p:sp>
          <p:nvSpPr>
            <p:cNvPr id="78" name="CaixaDeTexto 7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437181"/>
                  </a:solidFill>
                  <a:effectLst/>
                  <a:uLnTx/>
                  <a:uFillTx/>
                  <a:latin typeface="Ebrima" panose="02000000000000000000" pitchFamily="2" charset="0"/>
                  <a:ea typeface="Ebrima" panose="02000000000000000000" pitchFamily="2" charset="0"/>
                  <a:cs typeface="Ebrima" panose="02000000000000000000" pitchFamily="2" charset="0"/>
                </a:rPr>
                <a:t>47</a:t>
              </a:r>
              <a:r>
                <a:rPr kumimoji="0" lang="pt-BR" sz="1100" b="1" i="0" u="none" strike="noStrike" kern="1200" cap="none" spc="0" normalizeH="0" baseline="0" noProof="0" dirty="0" smtClean="0">
                  <a:solidFill>
                    <a:srgbClr val="437181"/>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437181"/>
                </a:solidFill>
              </a:endParaRPr>
            </a:p>
          </p:txBody>
        </p:sp>
        <p:sp>
          <p:nvSpPr>
            <p:cNvPr id="79" name="CaixaDeTexto 78">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80" name="Grupo 79"/>
          <p:cNvGrpSpPr/>
          <p:nvPr/>
        </p:nvGrpSpPr>
        <p:grpSpPr>
          <a:xfrm>
            <a:off x="8222287" y="2944079"/>
            <a:ext cx="3009924" cy="646331"/>
            <a:chOff x="4821717" y="1272428"/>
            <a:chExt cx="3009924" cy="646331"/>
          </a:xfrm>
        </p:grpSpPr>
        <p:sp>
          <p:nvSpPr>
            <p:cNvPr id="81" name="CaixaDeTexto 80">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437181"/>
                  </a:solidFill>
                  <a:effectLst/>
                  <a:uLnTx/>
                  <a:uFillTx/>
                  <a:latin typeface="Ebrima" panose="02000000000000000000" pitchFamily="2" charset="0"/>
                  <a:ea typeface="Ebrima" panose="02000000000000000000" pitchFamily="2" charset="0"/>
                  <a:cs typeface="Ebrima" panose="02000000000000000000" pitchFamily="2" charset="0"/>
                </a:rPr>
                <a:t>42</a:t>
              </a:r>
              <a:r>
                <a:rPr kumimoji="0" lang="pt-BR" sz="1100" b="1" i="0" u="none" strike="noStrike" kern="1200" cap="none" spc="0" normalizeH="0" baseline="0" noProof="0" dirty="0" smtClean="0">
                  <a:solidFill>
                    <a:srgbClr val="437181"/>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437181"/>
                </a:solidFill>
              </a:endParaRPr>
            </a:p>
          </p:txBody>
        </p:sp>
        <p:sp>
          <p:nvSpPr>
            <p:cNvPr id="82" name="CaixaDeTexto 81">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grpSp>
        <p:nvGrpSpPr>
          <p:cNvPr id="86" name="Grupo 85"/>
          <p:cNvGrpSpPr/>
          <p:nvPr/>
        </p:nvGrpSpPr>
        <p:grpSpPr>
          <a:xfrm>
            <a:off x="4944549" y="4732256"/>
            <a:ext cx="3009924" cy="646331"/>
            <a:chOff x="4821717" y="1272428"/>
            <a:chExt cx="3009924" cy="646331"/>
          </a:xfrm>
        </p:grpSpPr>
        <p:sp>
          <p:nvSpPr>
            <p:cNvPr id="87" name="CaixaDeTexto 86">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BEBFA3"/>
                  </a:solidFill>
                  <a:effectLst/>
                  <a:uLnTx/>
                  <a:uFillTx/>
                  <a:latin typeface="Ebrima" panose="02000000000000000000" pitchFamily="2" charset="0"/>
                  <a:ea typeface="Ebrima" panose="02000000000000000000" pitchFamily="2" charset="0"/>
                  <a:cs typeface="Ebrima" panose="02000000000000000000" pitchFamily="2" charset="0"/>
                </a:rPr>
                <a:t>41</a:t>
              </a:r>
              <a:r>
                <a:rPr kumimoji="0" lang="pt-BR" sz="1100" b="1" i="0" u="none" strike="noStrike" kern="1200" cap="none" spc="0" normalizeH="0" baseline="0" noProof="0" dirty="0" smtClean="0">
                  <a:solidFill>
                    <a:srgbClr val="BEBFA3"/>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BEBFA3"/>
                </a:solidFill>
              </a:endParaRPr>
            </a:p>
          </p:txBody>
        </p:sp>
        <p:sp>
          <p:nvSpPr>
            <p:cNvPr id="88" name="CaixaDeTexto 87">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93" name="Grupo 92"/>
          <p:cNvGrpSpPr/>
          <p:nvPr/>
        </p:nvGrpSpPr>
        <p:grpSpPr>
          <a:xfrm>
            <a:off x="8222287" y="4735442"/>
            <a:ext cx="3009924" cy="646331"/>
            <a:chOff x="4821717" y="1272428"/>
            <a:chExt cx="3009924" cy="646331"/>
          </a:xfrm>
        </p:grpSpPr>
        <p:sp>
          <p:nvSpPr>
            <p:cNvPr id="94" name="CaixaDeTexto 93">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BEBFA3"/>
                  </a:solidFill>
                  <a:effectLst/>
                  <a:uLnTx/>
                  <a:uFillTx/>
                  <a:latin typeface="Ebrima" panose="02000000000000000000" pitchFamily="2" charset="0"/>
                  <a:ea typeface="Ebrima" panose="02000000000000000000" pitchFamily="2" charset="0"/>
                  <a:cs typeface="Ebrima" panose="02000000000000000000" pitchFamily="2" charset="0"/>
                </a:rPr>
                <a:t>17</a:t>
              </a:r>
              <a:r>
                <a:rPr kumimoji="0" lang="pt-BR" sz="1100" b="1" i="0" u="none" strike="noStrike" kern="1200" cap="none" spc="0" normalizeH="0" baseline="0" noProof="0" dirty="0" smtClean="0">
                  <a:solidFill>
                    <a:srgbClr val="BEBFA3"/>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BEBFA3"/>
                </a:solidFill>
              </a:endParaRPr>
            </a:p>
          </p:txBody>
        </p:sp>
        <p:sp>
          <p:nvSpPr>
            <p:cNvPr id="95" name="CaixaDeTexto 94">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sp>
        <p:nvSpPr>
          <p:cNvPr id="97" name="CaixaDeTexto 96">
            <a:extLst>
              <a:ext uri="{FF2B5EF4-FFF2-40B4-BE49-F238E27FC236}">
                <a16:creationId xmlns:a16="http://schemas.microsoft.com/office/drawing/2014/main" xmlns="" id="{FC8CA9B4-5975-33A9-A3A7-6C6600C51768}"/>
              </a:ext>
            </a:extLst>
          </p:cNvPr>
          <p:cNvSpPr txBox="1"/>
          <p:nvPr/>
        </p:nvSpPr>
        <p:spPr>
          <a:xfrm>
            <a:off x="4020134" y="49387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98" name="CaixaDeTexto 97">
            <a:extLst>
              <a:ext uri="{FF2B5EF4-FFF2-40B4-BE49-F238E27FC236}">
                <a16:creationId xmlns:a16="http://schemas.microsoft.com/office/drawing/2014/main" xmlns="" id="{FC8CA9B4-5975-33A9-A3A7-6C6600C51768}"/>
              </a:ext>
            </a:extLst>
          </p:cNvPr>
          <p:cNvSpPr txBox="1"/>
          <p:nvPr/>
        </p:nvSpPr>
        <p:spPr>
          <a:xfrm>
            <a:off x="5523719" y="303040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99" name="CaixaDeTexto 98">
            <a:extLst>
              <a:ext uri="{FF2B5EF4-FFF2-40B4-BE49-F238E27FC236}">
                <a16:creationId xmlns:a16="http://schemas.microsoft.com/office/drawing/2014/main" xmlns="" id="{FC8CA9B4-5975-33A9-A3A7-6C6600C51768}"/>
              </a:ext>
            </a:extLst>
          </p:cNvPr>
          <p:cNvSpPr txBox="1"/>
          <p:nvPr/>
        </p:nvSpPr>
        <p:spPr>
          <a:xfrm>
            <a:off x="8798255" y="303040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99732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22" name="Grupo 121"/>
          <p:cNvGrpSpPr/>
          <p:nvPr/>
        </p:nvGrpSpPr>
        <p:grpSpPr>
          <a:xfrm>
            <a:off x="4944549" y="2940893"/>
            <a:ext cx="3009924" cy="646331"/>
            <a:chOff x="4821717" y="1272428"/>
            <a:chExt cx="3009924" cy="646331"/>
          </a:xfrm>
        </p:grpSpPr>
        <p:sp>
          <p:nvSpPr>
            <p:cNvPr id="123" name="CaixaDeTexto 122">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46</a:t>
              </a:r>
              <a:r>
                <a:rPr kumimoji="0" lang="pt-BR" sz="1100" b="1" i="0" u="none" strike="noStrike" kern="1200" cap="none" spc="0" normalizeH="0" baseline="0" noProof="0" dirty="0" smtClean="0">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FE044"/>
                </a:solidFill>
              </a:endParaRPr>
            </a:p>
          </p:txBody>
        </p:sp>
        <p:sp>
          <p:nvSpPr>
            <p:cNvPr id="124" name="CaixaDeTexto 123">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115"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±1p.p. (População) e ±2p.p. (Investidores e Não investidores) </a:t>
            </a:r>
          </a:p>
        </p:txBody>
      </p:sp>
      <p:sp>
        <p:nvSpPr>
          <p:cNvPr id="116"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17" name="Arredondar Retângulo em um Canto Diagonal 116"/>
          <p:cNvSpPr/>
          <p:nvPr/>
        </p:nvSpPr>
        <p:spPr>
          <a:xfrm>
            <a:off x="376518" y="334063"/>
            <a:ext cx="241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RESERVA PARA EMERGÊNCIAS</a:t>
            </a:r>
          </a:p>
        </p:txBody>
      </p:sp>
      <p:sp>
        <p:nvSpPr>
          <p:cNvPr id="118" name="Arredondar Retângulo em um Canto Diagonal 117"/>
          <p:cNvSpPr/>
          <p:nvPr/>
        </p:nvSpPr>
        <p:spPr>
          <a:xfrm>
            <a:off x="2854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119" name="CaixaDeTexto 118"/>
          <p:cNvSpPr txBox="1"/>
          <p:nvPr/>
        </p:nvSpPr>
        <p:spPr>
          <a:xfrm>
            <a:off x="178720" y="1540422"/>
            <a:ext cx="2914868" cy="2308324"/>
          </a:xfrm>
          <a:prstGeom prst="rect">
            <a:avLst/>
          </a:prstGeom>
          <a:noFill/>
        </p:spPr>
        <p:txBody>
          <a:bodyPr wrap="square" rtlCol="0">
            <a:spAutoFit/>
          </a:bodyPr>
          <a:lstStyle/>
          <a:p>
            <a:pPr>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Quando olhamos para as classes, </a:t>
            </a:r>
            <a:r>
              <a:rPr lang="pt-BR" sz="1200" dirty="0" smtClean="0">
                <a:latin typeface="Ebrima" panose="02000000000000000000" pitchFamily="2" charset="0"/>
                <a:ea typeface="Ebrima" panose="02000000000000000000" pitchFamily="2" charset="0"/>
                <a:cs typeface="Ebrima" panose="02000000000000000000" pitchFamily="2" charset="0"/>
              </a:rPr>
              <a:t>o percentual dos que possuem reserva de 6 meses ou mais é significativamente maior entre as </a:t>
            </a:r>
            <a:r>
              <a:rPr lang="pt-BR" sz="1200" b="1" dirty="0" smtClean="0">
                <a:latin typeface="Ebrima" panose="02000000000000000000" pitchFamily="2" charset="0"/>
                <a:ea typeface="Ebrima" panose="02000000000000000000" pitchFamily="2" charset="0"/>
                <a:cs typeface="Ebrima" panose="02000000000000000000" pitchFamily="2" charset="0"/>
              </a:rPr>
              <a:t>classes AB</a:t>
            </a:r>
            <a:r>
              <a:rPr lang="pt-BR" sz="1200" dirty="0" smtClean="0">
                <a:latin typeface="Ebrima" panose="02000000000000000000" pitchFamily="2" charset="0"/>
                <a:ea typeface="Ebrima" panose="02000000000000000000" pitchFamily="2" charset="0"/>
                <a:cs typeface="Ebrima" panose="02000000000000000000" pitchFamily="2" charset="0"/>
              </a:rPr>
              <a:t>, sendo que 87% nessas classes afirmou possuir alguma reserva.</a:t>
            </a:r>
          </a:p>
          <a:p>
            <a:pPr>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Na </a:t>
            </a:r>
            <a:r>
              <a:rPr lang="pt-BR" sz="1200" b="1" dirty="0" smtClean="0">
                <a:latin typeface="Ebrima" panose="02000000000000000000" pitchFamily="2" charset="0"/>
                <a:ea typeface="Ebrima" panose="02000000000000000000" pitchFamily="2" charset="0"/>
                <a:cs typeface="Ebrima" panose="02000000000000000000" pitchFamily="2" charset="0"/>
              </a:rPr>
              <a:t>classe DE</a:t>
            </a:r>
            <a:r>
              <a:rPr lang="pt-BR" sz="1200" dirty="0" smtClean="0">
                <a:latin typeface="Ebrima" panose="02000000000000000000" pitchFamily="2" charset="0"/>
                <a:ea typeface="Ebrima" panose="02000000000000000000" pitchFamily="2" charset="0"/>
                <a:cs typeface="Ebrima" panose="02000000000000000000" pitchFamily="2" charset="0"/>
              </a:rPr>
              <a:t>, por sua vez, os não possuidores de reserva chega a quase metade dos entrevistados.</a:t>
            </a:r>
            <a:endParaRPr lang="pt-BR" sz="1200" dirty="0">
              <a:latin typeface="Ebrima" panose="02000000000000000000" pitchFamily="2" charset="0"/>
              <a:ea typeface="Ebrima" panose="02000000000000000000" pitchFamily="2" charset="0"/>
              <a:cs typeface="Ebrima" panose="02000000000000000000" pitchFamily="2" charset="0"/>
            </a:endParaRPr>
          </a:p>
        </p:txBody>
      </p:sp>
      <p:graphicFrame>
        <p:nvGraphicFramePr>
          <p:cNvPr id="54" name="Gráfico 5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756569673"/>
              </p:ext>
            </p:extLst>
          </p:nvPr>
        </p:nvGraphicFramePr>
        <p:xfrm>
          <a:off x="3273061" y="777276"/>
          <a:ext cx="8630389" cy="1952537"/>
        </p:xfrm>
        <a:graphic>
          <a:graphicData uri="http://schemas.openxmlformats.org/drawingml/2006/chart">
            <c:chart xmlns:c="http://schemas.openxmlformats.org/drawingml/2006/chart" xmlns:r="http://schemas.openxmlformats.org/officeDocument/2006/relationships" r:id="rId2"/>
          </a:graphicData>
        </a:graphic>
      </p:graphicFrame>
      <p:sp>
        <p:nvSpPr>
          <p:cNvPr id="55" name="Retângulo: Cantos Arredondados 6">
            <a:extLst>
              <a:ext uri="{FF2B5EF4-FFF2-40B4-BE49-F238E27FC236}">
                <a16:creationId xmlns:a16="http://schemas.microsoft.com/office/drawing/2014/main" xmlns="" id="{57C6F31D-2E58-CA75-E679-182B9B56EC33}"/>
              </a:ext>
            </a:extLst>
          </p:cNvPr>
          <p:cNvSpPr/>
          <p:nvPr/>
        </p:nvSpPr>
        <p:spPr>
          <a:xfrm>
            <a:off x="3248167" y="113109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56" name="CaixaDeTexto 55">
            <a:extLst>
              <a:ext uri="{FF2B5EF4-FFF2-40B4-BE49-F238E27FC236}">
                <a16:creationId xmlns:a16="http://schemas.microsoft.com/office/drawing/2014/main" xmlns="" id="{D0E8990E-9908-28C5-913D-F03C24D2A607}"/>
              </a:ext>
            </a:extLst>
          </p:cNvPr>
          <p:cNvSpPr txBox="1"/>
          <p:nvPr/>
        </p:nvSpPr>
        <p:spPr>
          <a:xfrm>
            <a:off x="3273062" y="1126210"/>
            <a:ext cx="1236388"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CLASSES AB</a:t>
            </a:r>
            <a:endParaRPr lang="pt-BR" dirty="0">
              <a:solidFill>
                <a:prstClr val="black"/>
              </a:solidFill>
            </a:endParaRPr>
          </a:p>
        </p:txBody>
      </p:sp>
      <p:grpSp>
        <p:nvGrpSpPr>
          <p:cNvPr id="57" name="Grupo 56"/>
          <p:cNvGrpSpPr/>
          <p:nvPr/>
        </p:nvGrpSpPr>
        <p:grpSpPr>
          <a:xfrm>
            <a:off x="4944549" y="1272428"/>
            <a:ext cx="3009924" cy="646331"/>
            <a:chOff x="4821717" y="1272428"/>
            <a:chExt cx="3009924" cy="646331"/>
          </a:xfrm>
        </p:grpSpPr>
        <p:sp>
          <p:nvSpPr>
            <p:cNvPr id="58" name="CaixaDeTexto 57">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44</a:t>
              </a:r>
              <a:r>
                <a:rPr kumimoji="0" lang="pt-BR" sz="1100" b="1" i="0" u="none" strike="noStrike" kern="1200" cap="none" spc="0" normalizeH="0" baseline="0" noProof="0" dirty="0" smtClean="0">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B0F0"/>
                </a:solidFill>
              </a:endParaRPr>
            </a:p>
          </p:txBody>
        </p:sp>
        <p:sp>
          <p:nvSpPr>
            <p:cNvPr id="59" name="CaixaDeTexto 58">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cxnSp>
        <p:nvCxnSpPr>
          <p:cNvPr id="60" name="Conector reto 59">
            <a:extLst>
              <a:ext uri="{FF2B5EF4-FFF2-40B4-BE49-F238E27FC236}">
                <a16:creationId xmlns:a16="http://schemas.microsoft.com/office/drawing/2014/main" xmlns="" id="{8E4A422A-1ABB-C280-B286-75E773AFB41B}"/>
              </a:ext>
            </a:extLst>
          </p:cNvPr>
          <p:cNvCxnSpPr/>
          <p:nvPr/>
        </p:nvCxnSpPr>
        <p:spPr>
          <a:xfrm>
            <a:off x="7978081" y="119304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61" name="Gráfico 60">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820874549"/>
              </p:ext>
            </p:extLst>
          </p:nvPr>
        </p:nvGraphicFramePr>
        <p:xfrm>
          <a:off x="3273061" y="2494168"/>
          <a:ext cx="8630389" cy="1952537"/>
        </p:xfrm>
        <a:graphic>
          <a:graphicData uri="http://schemas.openxmlformats.org/drawingml/2006/chart">
            <c:chart xmlns:c="http://schemas.openxmlformats.org/drawingml/2006/chart" xmlns:r="http://schemas.openxmlformats.org/officeDocument/2006/relationships" r:id="rId3"/>
          </a:graphicData>
        </a:graphic>
      </p:graphicFrame>
      <p:sp>
        <p:nvSpPr>
          <p:cNvPr id="62" name="Retângulo: Cantos Arredondados 6">
            <a:extLst>
              <a:ext uri="{FF2B5EF4-FFF2-40B4-BE49-F238E27FC236}">
                <a16:creationId xmlns:a16="http://schemas.microsoft.com/office/drawing/2014/main" xmlns="" id="{57C6F31D-2E58-CA75-E679-182B9B56EC33}"/>
              </a:ext>
            </a:extLst>
          </p:cNvPr>
          <p:cNvSpPr/>
          <p:nvPr/>
        </p:nvSpPr>
        <p:spPr>
          <a:xfrm>
            <a:off x="3248167" y="2847983"/>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63" name="CaixaDeTexto 62">
            <a:extLst>
              <a:ext uri="{FF2B5EF4-FFF2-40B4-BE49-F238E27FC236}">
                <a16:creationId xmlns:a16="http://schemas.microsoft.com/office/drawing/2014/main" xmlns="" id="{D0E8990E-9908-28C5-913D-F03C24D2A607}"/>
              </a:ext>
            </a:extLst>
          </p:cNvPr>
          <p:cNvSpPr txBox="1"/>
          <p:nvPr/>
        </p:nvSpPr>
        <p:spPr>
          <a:xfrm>
            <a:off x="3273062" y="2843102"/>
            <a:ext cx="1492014"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CLASSE C</a:t>
            </a:r>
            <a:endParaRPr lang="pt-BR" dirty="0">
              <a:solidFill>
                <a:prstClr val="black"/>
              </a:solidFill>
            </a:endParaRPr>
          </a:p>
        </p:txBody>
      </p:sp>
      <p:cxnSp>
        <p:nvCxnSpPr>
          <p:cNvPr id="64" name="Conector reto 63">
            <a:extLst>
              <a:ext uri="{FF2B5EF4-FFF2-40B4-BE49-F238E27FC236}">
                <a16:creationId xmlns:a16="http://schemas.microsoft.com/office/drawing/2014/main" xmlns="" id="{8E4A422A-1ABB-C280-B286-75E773AFB41B}"/>
              </a:ext>
            </a:extLst>
          </p:cNvPr>
          <p:cNvCxnSpPr/>
          <p:nvPr/>
        </p:nvCxnSpPr>
        <p:spPr>
          <a:xfrm>
            <a:off x="7978081" y="2909936"/>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65" name="Gráfico 64">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140671382"/>
              </p:ext>
            </p:extLst>
          </p:nvPr>
        </p:nvGraphicFramePr>
        <p:xfrm>
          <a:off x="3273061" y="4223896"/>
          <a:ext cx="8630389" cy="1952537"/>
        </p:xfrm>
        <a:graphic>
          <a:graphicData uri="http://schemas.openxmlformats.org/drawingml/2006/chart">
            <c:chart xmlns:c="http://schemas.openxmlformats.org/drawingml/2006/chart" xmlns:r="http://schemas.openxmlformats.org/officeDocument/2006/relationships" r:id="rId4"/>
          </a:graphicData>
        </a:graphic>
      </p:graphicFrame>
      <p:sp>
        <p:nvSpPr>
          <p:cNvPr id="83" name="Retângulo: Cantos Arredondados 6">
            <a:extLst>
              <a:ext uri="{FF2B5EF4-FFF2-40B4-BE49-F238E27FC236}">
                <a16:creationId xmlns:a16="http://schemas.microsoft.com/office/drawing/2014/main" xmlns="" id="{57C6F31D-2E58-CA75-E679-182B9B56EC33}"/>
              </a:ext>
            </a:extLst>
          </p:cNvPr>
          <p:cNvSpPr/>
          <p:nvPr/>
        </p:nvSpPr>
        <p:spPr>
          <a:xfrm>
            <a:off x="3248167" y="4577711"/>
            <a:ext cx="8655284" cy="1635907"/>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84" name="CaixaDeTexto 83">
            <a:extLst>
              <a:ext uri="{FF2B5EF4-FFF2-40B4-BE49-F238E27FC236}">
                <a16:creationId xmlns:a16="http://schemas.microsoft.com/office/drawing/2014/main" xmlns="" id="{D0E8990E-9908-28C5-913D-F03C24D2A607}"/>
              </a:ext>
            </a:extLst>
          </p:cNvPr>
          <p:cNvSpPr txBox="1"/>
          <p:nvPr/>
        </p:nvSpPr>
        <p:spPr>
          <a:xfrm>
            <a:off x="3273062" y="4572830"/>
            <a:ext cx="2127982" cy="276999"/>
          </a:xfrm>
          <a:prstGeom prst="rect">
            <a:avLst/>
          </a:prstGeom>
          <a:noFill/>
        </p:spPr>
        <p:txBody>
          <a:bodyPr wrap="square">
            <a:spAutoFit/>
          </a:bodyPr>
          <a:lstStyle/>
          <a:p>
            <a:r>
              <a:rPr lang="pt-BR" sz="1200" b="1" spc="100" dirty="0" smtClean="0">
                <a:solidFill>
                  <a:prstClr val="black"/>
                </a:solidFill>
                <a:latin typeface="Ebrima" panose="02000000000000000000" pitchFamily="2" charset="0"/>
                <a:ea typeface="Ebrima" panose="02000000000000000000" pitchFamily="2" charset="0"/>
                <a:cs typeface="Ebrima" panose="02000000000000000000" pitchFamily="2" charset="0"/>
              </a:rPr>
              <a:t>CLASSE DE</a:t>
            </a:r>
            <a:endParaRPr lang="pt-BR" dirty="0">
              <a:solidFill>
                <a:prstClr val="black"/>
              </a:solidFill>
            </a:endParaRPr>
          </a:p>
        </p:txBody>
      </p:sp>
      <p:cxnSp>
        <p:nvCxnSpPr>
          <p:cNvPr id="85" name="Conector reto 84">
            <a:extLst>
              <a:ext uri="{FF2B5EF4-FFF2-40B4-BE49-F238E27FC236}">
                <a16:creationId xmlns:a16="http://schemas.microsoft.com/office/drawing/2014/main" xmlns="" id="{8E4A422A-1ABB-C280-B286-75E773AFB41B}"/>
              </a:ext>
            </a:extLst>
          </p:cNvPr>
          <p:cNvCxnSpPr/>
          <p:nvPr/>
        </p:nvCxnSpPr>
        <p:spPr>
          <a:xfrm>
            <a:off x="7978081" y="4639664"/>
            <a:ext cx="0" cy="151200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9" name="Retângulo 88"/>
          <p:cNvSpPr/>
          <p:nvPr/>
        </p:nvSpPr>
        <p:spPr>
          <a:xfrm>
            <a:off x="4381458" y="1145980"/>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(N=4.137)</a:t>
            </a:r>
          </a:p>
        </p:txBody>
      </p:sp>
      <p:sp>
        <p:nvSpPr>
          <p:cNvPr id="90" name="Retângulo 89"/>
          <p:cNvSpPr/>
          <p:nvPr/>
        </p:nvSpPr>
        <p:spPr>
          <a:xfrm>
            <a:off x="4544176" y="2865476"/>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N=2.171)</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sp>
        <p:nvSpPr>
          <p:cNvPr id="91" name="Retângulo 90"/>
          <p:cNvSpPr/>
          <p:nvPr/>
        </p:nvSpPr>
        <p:spPr>
          <a:xfrm>
            <a:off x="4998171" y="4589161"/>
            <a:ext cx="1425390"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rPr>
              <a:t>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2025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N=3.661)</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p:txBody>
      </p:sp>
      <p:grpSp>
        <p:nvGrpSpPr>
          <p:cNvPr id="92" name="Grupo 91"/>
          <p:cNvGrpSpPr/>
          <p:nvPr/>
        </p:nvGrpSpPr>
        <p:grpSpPr>
          <a:xfrm>
            <a:off x="8222287" y="1275614"/>
            <a:ext cx="3009924" cy="646331"/>
            <a:chOff x="4821717" y="1272428"/>
            <a:chExt cx="3009924" cy="646331"/>
          </a:xfrm>
        </p:grpSpPr>
        <p:sp>
          <p:nvSpPr>
            <p:cNvPr id="120" name="CaixaDeTexto 119">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43</a:t>
              </a:r>
              <a:r>
                <a:rPr kumimoji="0" lang="pt-BR" sz="1100" b="1" i="0" u="none" strike="noStrike" kern="1200" cap="none" spc="0" normalizeH="0" baseline="0" noProof="0" dirty="0" smtClean="0">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00B0F0"/>
                </a:solidFill>
              </a:endParaRPr>
            </a:p>
          </p:txBody>
        </p:sp>
        <p:sp>
          <p:nvSpPr>
            <p:cNvPr id="121" name="CaixaDeTexto 120">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6 MESES OU MAIS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25" name="Grupo 124"/>
          <p:cNvGrpSpPr/>
          <p:nvPr/>
        </p:nvGrpSpPr>
        <p:grpSpPr>
          <a:xfrm>
            <a:off x="8222287" y="2944079"/>
            <a:ext cx="3009924" cy="646331"/>
            <a:chOff x="4821717" y="1272428"/>
            <a:chExt cx="3009924" cy="646331"/>
          </a:xfrm>
        </p:grpSpPr>
        <p:sp>
          <p:nvSpPr>
            <p:cNvPr id="126" name="CaixaDeTexto 125">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23</a:t>
              </a:r>
              <a:r>
                <a:rPr kumimoji="0" lang="pt-BR" sz="1100" b="1" i="0" u="none" strike="noStrike" kern="1200" cap="none" spc="0" normalizeH="0" baseline="0" noProof="0" dirty="0" smtClean="0">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FE044"/>
                </a:solidFill>
              </a:endParaRPr>
            </a:p>
          </p:txBody>
        </p:sp>
        <p:sp>
          <p:nvSpPr>
            <p:cNvPr id="127" name="CaixaDeTexto 126">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grpSp>
        <p:nvGrpSpPr>
          <p:cNvPr id="128" name="Grupo 127"/>
          <p:cNvGrpSpPr/>
          <p:nvPr/>
        </p:nvGrpSpPr>
        <p:grpSpPr>
          <a:xfrm>
            <a:off x="4944549" y="4732256"/>
            <a:ext cx="3009924" cy="646331"/>
            <a:chOff x="4821717" y="1272428"/>
            <a:chExt cx="3009924" cy="646331"/>
          </a:xfrm>
        </p:grpSpPr>
        <p:sp>
          <p:nvSpPr>
            <p:cNvPr id="129" name="CaixaDeTexto 128">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F0000"/>
                  </a:solidFill>
                  <a:effectLst/>
                  <a:uLnTx/>
                  <a:uFillTx/>
                  <a:latin typeface="Ebrima" panose="02000000000000000000" pitchFamily="2" charset="0"/>
                  <a:ea typeface="Ebrima" panose="02000000000000000000" pitchFamily="2" charset="0"/>
                  <a:cs typeface="Ebrima" panose="02000000000000000000" pitchFamily="2" charset="0"/>
                </a:rPr>
                <a:t>36</a:t>
              </a:r>
              <a:r>
                <a:rPr kumimoji="0" lang="pt-BR" sz="1100" b="1" i="0" u="none" strike="noStrike" kern="1200" cap="none" spc="0" normalizeH="0" baseline="0" noProof="0" dirty="0" smtClean="0">
                  <a:solidFill>
                    <a:srgbClr val="FF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F0000"/>
                </a:solidFill>
              </a:endParaRPr>
            </a:p>
          </p:txBody>
        </p:sp>
        <p:sp>
          <p:nvSpPr>
            <p:cNvPr id="130" name="CaixaDeTexto 129">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a:t>
              </a:r>
              <a:r>
                <a:rPr lang="pt-BR" sz="800" b="1" spc="100" dirty="0" smtClean="0">
                  <a:latin typeface="Ebrima" panose="02000000000000000000" pitchFamily="2" charset="0"/>
                  <a:ea typeface="Ebrima" panose="02000000000000000000" pitchFamily="2" charset="0"/>
                  <a:cs typeface="Ebrima" panose="02000000000000000000" pitchFamily="2" charset="0"/>
                </a:rPr>
                <a:t>RESERVA TERIAM POR MENOS DE 6 MESES</a:t>
              </a:r>
              <a:endParaRPr lang="pt-BR" sz="800" b="1" spc="100" dirty="0">
                <a:latin typeface="Ebrima" panose="02000000000000000000" pitchFamily="2" charset="0"/>
                <a:ea typeface="Ebrima" panose="02000000000000000000" pitchFamily="2" charset="0"/>
                <a:cs typeface="Ebrima" panose="02000000000000000000" pitchFamily="2" charset="0"/>
              </a:endParaRPr>
            </a:p>
          </p:txBody>
        </p:sp>
      </p:grpSp>
      <p:grpSp>
        <p:nvGrpSpPr>
          <p:cNvPr id="131" name="Grupo 130"/>
          <p:cNvGrpSpPr/>
          <p:nvPr/>
        </p:nvGrpSpPr>
        <p:grpSpPr>
          <a:xfrm>
            <a:off x="8222287" y="4735442"/>
            <a:ext cx="3009924" cy="646331"/>
            <a:chOff x="4821717" y="1272428"/>
            <a:chExt cx="3009924" cy="646331"/>
          </a:xfrm>
        </p:grpSpPr>
        <p:sp>
          <p:nvSpPr>
            <p:cNvPr id="132" name="CaixaDeTexto 131">
              <a:extLst>
                <a:ext uri="{FF2B5EF4-FFF2-40B4-BE49-F238E27FC236}">
                  <a16:creationId xmlns:a16="http://schemas.microsoft.com/office/drawing/2014/main" xmlns="" id="{0AEF4F2C-7371-EE4C-0E1D-E879D94994A4}"/>
                </a:ext>
              </a:extLst>
            </p:cNvPr>
            <p:cNvSpPr txBox="1"/>
            <p:nvPr/>
          </p:nvSpPr>
          <p:spPr>
            <a:xfrm>
              <a:off x="4821717" y="1272428"/>
              <a:ext cx="838692" cy="646331"/>
            </a:xfrm>
            <a:prstGeom prst="rect">
              <a:avLst/>
            </a:prstGeom>
            <a:noFill/>
          </p:spPr>
          <p:txBody>
            <a:bodyPr wrap="none">
              <a:spAutoFit/>
            </a:bodyPr>
            <a:lstStyle/>
            <a:p>
              <a:pPr algn="r"/>
              <a:r>
                <a:rPr kumimoji="0" lang="pt-BR" sz="3600" b="1" i="0" u="none" strike="noStrike" kern="1200" cap="none" spc="0" normalizeH="0" baseline="0" noProof="0" dirty="0" smtClean="0">
                  <a:solidFill>
                    <a:srgbClr val="FF0000"/>
                  </a:solidFill>
                  <a:effectLst/>
                  <a:uLnTx/>
                  <a:uFillTx/>
                  <a:latin typeface="Ebrima" panose="02000000000000000000" pitchFamily="2" charset="0"/>
                  <a:ea typeface="Ebrima" panose="02000000000000000000" pitchFamily="2" charset="0"/>
                  <a:cs typeface="Ebrima" panose="02000000000000000000" pitchFamily="2" charset="0"/>
                </a:rPr>
                <a:t>16</a:t>
              </a:r>
              <a:r>
                <a:rPr kumimoji="0" lang="pt-BR" sz="1100" b="1" i="0" u="none" strike="noStrike" kern="1200" cap="none" spc="0" normalizeH="0" baseline="0" noProof="0" dirty="0" smtClean="0">
                  <a:solidFill>
                    <a:srgbClr val="FF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dirty="0">
                <a:solidFill>
                  <a:srgbClr val="FF0000"/>
                </a:solidFill>
              </a:endParaRPr>
            </a:p>
          </p:txBody>
        </p:sp>
        <p:sp>
          <p:nvSpPr>
            <p:cNvPr id="133" name="CaixaDeTexto 132">
              <a:extLst>
                <a:ext uri="{FF2B5EF4-FFF2-40B4-BE49-F238E27FC236}">
                  <a16:creationId xmlns:a16="http://schemas.microsoft.com/office/drawing/2014/main" xmlns="" id="{52A02019-3246-7456-69CA-8E5C34E63DB0}"/>
                </a:ext>
              </a:extLst>
            </p:cNvPr>
            <p:cNvSpPr txBox="1"/>
            <p:nvPr/>
          </p:nvSpPr>
          <p:spPr>
            <a:xfrm>
              <a:off x="5545324" y="1580205"/>
              <a:ext cx="2286317" cy="338554"/>
            </a:xfrm>
            <a:prstGeom prst="rect">
              <a:avLst/>
            </a:prstGeom>
            <a:noFill/>
          </p:spPr>
          <p:txBody>
            <a:bodyPr wrap="square" rtlCol="0" anchor="ctr">
              <a:spAutoFit/>
            </a:bodyPr>
            <a:lstStyle/>
            <a:p>
              <a:r>
                <a:rPr lang="pt-BR" sz="800" b="1" spc="100" dirty="0">
                  <a:latin typeface="Ebrima" panose="02000000000000000000" pitchFamily="2" charset="0"/>
                  <a:ea typeface="Ebrima" panose="02000000000000000000" pitchFamily="2" charset="0"/>
                  <a:cs typeface="Ebrima" panose="02000000000000000000" pitchFamily="2" charset="0"/>
                </a:rPr>
                <a:t>DOS QUE POSSUEM RESERVA TERIAM POR 6 MESES OU MAIS</a:t>
              </a:r>
            </a:p>
          </p:txBody>
        </p:sp>
      </p:grpSp>
      <p:sp>
        <p:nvSpPr>
          <p:cNvPr id="134" name="Retângulo 133"/>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P74. (MOSTRAR CARTÃO 74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Num cenário hipotético, caso você hoje perdesse sua fonte de renda, você teria dinheiro guardado para pagar suas contas por quanto tempo?</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(RU)</a:t>
            </a:r>
          </a:p>
        </p:txBody>
      </p:sp>
      <p:sp>
        <p:nvSpPr>
          <p:cNvPr id="138" name="CaixaDeTexto 137">
            <a:extLst>
              <a:ext uri="{FF2B5EF4-FFF2-40B4-BE49-F238E27FC236}">
                <a16:creationId xmlns:a16="http://schemas.microsoft.com/office/drawing/2014/main" xmlns="" id="{FC8CA9B4-5975-33A9-A3A7-6C6600C51768}"/>
              </a:ext>
            </a:extLst>
          </p:cNvPr>
          <p:cNvSpPr txBox="1"/>
          <p:nvPr/>
        </p:nvSpPr>
        <p:spPr>
          <a:xfrm>
            <a:off x="8892451" y="137681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05683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8" name="Gráfico 47">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3073618377"/>
              </p:ext>
            </p:extLst>
          </p:nvPr>
        </p:nvGraphicFramePr>
        <p:xfrm>
          <a:off x="1033862" y="2689412"/>
          <a:ext cx="10572544" cy="3606805"/>
        </p:xfrm>
        <a:graphic>
          <a:graphicData uri="http://schemas.openxmlformats.org/drawingml/2006/chart">
            <c:chart xmlns:c="http://schemas.openxmlformats.org/drawingml/2006/chart" xmlns:r="http://schemas.openxmlformats.org/officeDocument/2006/relationships" r:id="rId2"/>
          </a:graphicData>
        </a:graphic>
      </p:graphicFrame>
      <p:sp>
        <p:nvSpPr>
          <p:cNvPr id="49" name="CaixaDeTexto 48">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 | Investidores -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 | Não investidores -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(N=3.661)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P75. (MOSTRAR CARTÃO 75)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Você participou de aula, curso, treinamento ou palestras relacionadas aos temas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Quais temas?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endParaRPr kumimoji="0" lang="pt-BR" sz="900" b="1" i="0" u="none" strike="noStrike" kern="1200" cap="none" spc="0" normalizeH="0" baseline="0" noProof="0" dirty="0">
              <a:ln>
                <a:noFill/>
              </a:ln>
              <a:solidFill>
                <a:srgbClr val="595959"/>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55" name="Arco 54">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56" name="Gráfico 55">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945921345"/>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sp>
        <p:nvSpPr>
          <p:cNvPr id="58"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9" name="CaixaDeTexto 58">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21</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60" name="Arco 59">
            <a:extLst>
              <a:ext uri="{FF2B5EF4-FFF2-40B4-BE49-F238E27FC236}">
                <a16:creationId xmlns:a16="http://schemas.microsoft.com/office/drawing/2014/main" xmlns="" id="{9E4F1C64-E2FD-37E4-C2AB-FF9371CCCF73}"/>
              </a:ext>
            </a:extLst>
          </p:cNvPr>
          <p:cNvSpPr/>
          <p:nvPr/>
        </p:nvSpPr>
        <p:spPr>
          <a:xfrm>
            <a:off x="7973075"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61" name="Gráfico 60">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558224705"/>
              </p:ext>
            </p:extLst>
          </p:nvPr>
        </p:nvGraphicFramePr>
        <p:xfrm>
          <a:off x="7568800"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sp>
        <p:nvSpPr>
          <p:cNvPr id="62" name="Retângulo: Cantos Arredondados 10">
            <a:extLst>
              <a:ext uri="{FF2B5EF4-FFF2-40B4-BE49-F238E27FC236}">
                <a16:creationId xmlns:a16="http://schemas.microsoft.com/office/drawing/2014/main" xmlns="" id="{809451F5-19CD-0D16-F1DA-57FE6333C332}"/>
              </a:ext>
            </a:extLst>
          </p:cNvPr>
          <p:cNvSpPr/>
          <p:nvPr/>
        </p:nvSpPr>
        <p:spPr>
          <a:xfrm>
            <a:off x="8160700"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3" name="CaixaDeTexto 62">
            <a:extLst>
              <a:ext uri="{FF2B5EF4-FFF2-40B4-BE49-F238E27FC236}">
                <a16:creationId xmlns:a16="http://schemas.microsoft.com/office/drawing/2014/main" xmlns="" id="{E70E4536-35FF-7CB5-22E5-6C792D80D61D}"/>
              </a:ext>
            </a:extLst>
          </p:cNvPr>
          <p:cNvSpPr txBox="1"/>
          <p:nvPr/>
        </p:nvSpPr>
        <p:spPr>
          <a:xfrm>
            <a:off x="7801157"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33</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1" name="Arco 70">
            <a:extLst>
              <a:ext uri="{FF2B5EF4-FFF2-40B4-BE49-F238E27FC236}">
                <a16:creationId xmlns:a16="http://schemas.microsoft.com/office/drawing/2014/main" xmlns="" id="{9E4F1C64-E2FD-37E4-C2AB-FF9371CCCF73}"/>
              </a:ext>
            </a:extLst>
          </p:cNvPr>
          <p:cNvSpPr/>
          <p:nvPr/>
        </p:nvSpPr>
        <p:spPr>
          <a:xfrm>
            <a:off x="9932076"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72" name="Gráfico 7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719577561"/>
              </p:ext>
            </p:extLst>
          </p:nvPr>
        </p:nvGraphicFramePr>
        <p:xfrm>
          <a:off x="9527801"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sp>
        <p:nvSpPr>
          <p:cNvPr id="73" name="Retângulo: Cantos Arredondados 10">
            <a:extLst>
              <a:ext uri="{FF2B5EF4-FFF2-40B4-BE49-F238E27FC236}">
                <a16:creationId xmlns:a16="http://schemas.microsoft.com/office/drawing/2014/main" xmlns="" id="{809451F5-19CD-0D16-F1DA-57FE6333C332}"/>
              </a:ext>
            </a:extLst>
          </p:cNvPr>
          <p:cNvSpPr/>
          <p:nvPr/>
        </p:nvSpPr>
        <p:spPr>
          <a:xfrm>
            <a:off x="10119701"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74" name="CaixaDeTexto 73">
            <a:extLst>
              <a:ext uri="{FF2B5EF4-FFF2-40B4-BE49-F238E27FC236}">
                <a16:creationId xmlns:a16="http://schemas.microsoft.com/office/drawing/2014/main" xmlns="" id="{E70E4536-35FF-7CB5-22E5-6C792D80D61D}"/>
              </a:ext>
            </a:extLst>
          </p:cNvPr>
          <p:cNvSpPr txBox="1"/>
          <p:nvPr/>
        </p:nvSpPr>
        <p:spPr>
          <a:xfrm>
            <a:off x="9760158"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14</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5" name="Arredondar Retângulo em um Canto Diagonal 74"/>
          <p:cNvSpPr/>
          <p:nvPr/>
        </p:nvSpPr>
        <p:spPr>
          <a:xfrm>
            <a:off x="218072" y="2532639"/>
            <a:ext cx="5508000"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200" b="1" dirty="0">
                <a:solidFill>
                  <a:srgbClr val="3B3939"/>
                </a:solidFill>
                <a:latin typeface="Ebrima" panose="02000000000000000000" pitchFamily="2" charset="0"/>
                <a:ea typeface="Ebrima" panose="02000000000000000000" pitchFamily="2" charset="0"/>
                <a:cs typeface="Ebrima" panose="02000000000000000000" pitchFamily="2" charset="0"/>
              </a:rPr>
              <a:t>Participou de aula, curso, treinamento ou palestras relacionadas sobre... </a:t>
            </a:r>
            <a:endParaRPr lang="pt-BR" sz="1050" b="1" dirty="0">
              <a:solidFill>
                <a:srgbClr val="3B3939"/>
              </a:solidFill>
              <a:latin typeface="Ebrima" panose="02000000000000000000" pitchFamily="2" charset="0"/>
              <a:ea typeface="Ebrima" panose="02000000000000000000" pitchFamily="2" charset="0"/>
              <a:cs typeface="Ebrima" panose="02000000000000000000" pitchFamily="2" charset="0"/>
            </a:endParaRPr>
          </a:p>
        </p:txBody>
      </p:sp>
      <p:sp>
        <p:nvSpPr>
          <p:cNvPr id="76" name="Retângulo: Cantos Arredondados 881">
            <a:extLst>
              <a:ext uri="{FF2B5EF4-FFF2-40B4-BE49-F238E27FC236}">
                <a16:creationId xmlns:a16="http://schemas.microsoft.com/office/drawing/2014/main" xmlns="" id="{E7761E5C-ADE1-80BB-2B4A-EC42BE58308B}"/>
              </a:ext>
            </a:extLst>
          </p:cNvPr>
          <p:cNvSpPr/>
          <p:nvPr/>
        </p:nvSpPr>
        <p:spPr>
          <a:xfrm>
            <a:off x="299708" y="2516511"/>
            <a:ext cx="53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24" name="Tabela 23"/>
          <p:cNvGraphicFramePr>
            <a:graphicFrameLocks noGrp="1"/>
          </p:cNvGraphicFramePr>
          <p:nvPr>
            <p:extLst>
              <p:ext uri="{D42A27DB-BD31-4B8C-83A1-F6EECF244321}">
                <p14:modId xmlns:p14="http://schemas.microsoft.com/office/powerpoint/2010/main" val="688827897"/>
              </p:ext>
            </p:extLst>
          </p:nvPr>
        </p:nvGraphicFramePr>
        <p:xfrm>
          <a:off x="5627708" y="1338830"/>
          <a:ext cx="6003546" cy="370840"/>
        </p:xfrm>
        <a:graphic>
          <a:graphicData uri="http://schemas.openxmlformats.org/drawingml/2006/table">
            <a:tbl>
              <a:tblPr firstRow="1" bandRow="1">
                <a:tableStyleId>{5C22544A-7EE6-4342-B048-85BDC9FD1C3A}</a:tableStyleId>
              </a:tblPr>
              <a:tblGrid>
                <a:gridCol w="2001182">
                  <a:extLst>
                    <a:ext uri="{9D8B030D-6E8A-4147-A177-3AD203B41FA5}">
                      <a16:colId xmlns:a16="http://schemas.microsoft.com/office/drawing/2014/main" xmlns="" val="20000"/>
                    </a:ext>
                  </a:extLst>
                </a:gridCol>
                <a:gridCol w="2001182">
                  <a:extLst>
                    <a:ext uri="{9D8B030D-6E8A-4147-A177-3AD203B41FA5}">
                      <a16:colId xmlns:a16="http://schemas.microsoft.com/office/drawing/2014/main" xmlns="" val="20001"/>
                    </a:ext>
                  </a:extLst>
                </a:gridCol>
                <a:gridCol w="2001182">
                  <a:extLst>
                    <a:ext uri="{9D8B030D-6E8A-4147-A177-3AD203B41FA5}">
                      <a16:colId xmlns:a16="http://schemas.microsoft.com/office/drawing/2014/main" xmlns="" val="2000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POPULAÇÃO</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u="none" spc="100" dirty="0">
                          <a:solidFill>
                            <a:srgbClr val="878181"/>
                          </a:solidFill>
                          <a:latin typeface="Ebrima" panose="02000000000000000000" pitchFamily="2" charset="0"/>
                          <a:ea typeface="Ebrima" panose="02000000000000000000" pitchFamily="2" charset="0"/>
                          <a:cs typeface="Ebrima" panose="02000000000000000000" pitchFamily="2" charset="0"/>
                        </a:rPr>
                        <a:t>INVESTIDORES</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NÃO INVESTIDORES</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extLst>
                  <a:ext uri="{0D108BD9-81ED-4DB2-BD59-A6C34878D82A}">
                    <a16:rowId xmlns:a16="http://schemas.microsoft.com/office/drawing/2014/main" xmlns="" val="10000"/>
                  </a:ext>
                </a:extLst>
              </a:tr>
            </a:tbl>
          </a:graphicData>
        </a:graphic>
      </p:graphicFrame>
      <p:sp>
        <p:nvSpPr>
          <p:cNvPr id="27" name="CaixaDeTexto 2">
            <a:extLst>
              <a:ext uri="{FF2B5EF4-FFF2-40B4-BE49-F238E27FC236}">
                <a16:creationId xmlns:a16="http://schemas.microsoft.com/office/drawing/2014/main" xmlns="" id="{AF4AE32E-BDCC-DAA4-F144-9A7A17F9142B}"/>
              </a:ext>
            </a:extLst>
          </p:cNvPr>
          <p:cNvSpPr txBox="1"/>
          <p:nvPr/>
        </p:nvSpPr>
        <p:spPr>
          <a:xfrm>
            <a:off x="608372" y="559309"/>
            <a:ext cx="590000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 e ±2p.p. (Investidores e Não investidores) </a:t>
            </a:r>
          </a:p>
        </p:txBody>
      </p:sp>
      <p:sp>
        <p:nvSpPr>
          <p:cNvPr id="3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2" name="Arredondar Retângulo em um Canto Diagonal 31"/>
          <p:cNvSpPr/>
          <p:nvPr/>
        </p:nvSpPr>
        <p:spPr>
          <a:xfrm>
            <a:off x="376518" y="334063"/>
            <a:ext cx="316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ATIVIDADES DE EDUCAÇÃO FINANCEIRA</a:t>
            </a:r>
          </a:p>
        </p:txBody>
      </p:sp>
      <p:sp>
        <p:nvSpPr>
          <p:cNvPr id="34" name="Arredondar Retângulo em um Canto Diagonal 33"/>
          <p:cNvSpPr/>
          <p:nvPr/>
        </p:nvSpPr>
        <p:spPr>
          <a:xfrm>
            <a:off x="364076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35" name="CaixaDeTexto 34"/>
          <p:cNvSpPr txBox="1"/>
          <p:nvPr/>
        </p:nvSpPr>
        <p:spPr>
          <a:xfrm>
            <a:off x="394094" y="1057307"/>
            <a:ext cx="5350636" cy="12003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Apenas </a:t>
            </a:r>
            <a:r>
              <a:rPr lang="pt-BR" sz="1200" b="1" dirty="0">
                <a:latin typeface="Ebrima" panose="02000000000000000000" pitchFamily="2" charset="0"/>
                <a:ea typeface="Ebrima" panose="02000000000000000000" pitchFamily="2" charset="0"/>
                <a:cs typeface="Ebrima" panose="02000000000000000000" pitchFamily="2" charset="0"/>
              </a:rPr>
              <a:t>dois em cada dez brasileiros </a:t>
            </a:r>
            <a:r>
              <a:rPr lang="pt-BR" sz="1200" dirty="0">
                <a:latin typeface="Ebrima" panose="02000000000000000000" pitchFamily="2" charset="0"/>
                <a:ea typeface="Ebrima" panose="02000000000000000000" pitchFamily="2" charset="0"/>
                <a:cs typeface="Ebrima" panose="02000000000000000000" pitchFamily="2" charset="0"/>
              </a:rPr>
              <a:t>participaram de </a:t>
            </a:r>
            <a:r>
              <a:rPr lang="pt-BR" sz="1200" b="1" dirty="0">
                <a:latin typeface="Ebrima" panose="02000000000000000000" pitchFamily="2" charset="0"/>
                <a:ea typeface="Ebrima" panose="02000000000000000000" pitchFamily="2" charset="0"/>
                <a:cs typeface="Ebrima" panose="02000000000000000000" pitchFamily="2" charset="0"/>
              </a:rPr>
              <a:t>atividades voltadas à educação financeira</a:t>
            </a:r>
            <a:r>
              <a:rPr lang="pt-BR" sz="1200" dirty="0">
                <a:latin typeface="Ebrima" panose="02000000000000000000" pitchFamily="2" charset="0"/>
                <a:ea typeface="Ebrima" panose="02000000000000000000" pitchFamily="2" charset="0"/>
                <a:cs typeface="Ebrima" panose="02000000000000000000" pitchFamily="2" charset="0"/>
              </a:rPr>
              <a:t>, sendo que entre os investidores esse percentual alcança 1/3. </a:t>
            </a:r>
          </a:p>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A principal atividade foi fazer </a:t>
            </a:r>
            <a:r>
              <a:rPr lang="pt-BR" sz="1200" b="1" dirty="0">
                <a:latin typeface="Ebrima" panose="02000000000000000000" pitchFamily="2" charset="0"/>
                <a:ea typeface="Ebrima" panose="02000000000000000000" pitchFamily="2" charset="0"/>
                <a:cs typeface="Ebrima" panose="02000000000000000000" pitchFamily="2" charset="0"/>
              </a:rPr>
              <a:t>investimentos financeiros </a:t>
            </a:r>
            <a:r>
              <a:rPr lang="pt-BR" sz="1200" dirty="0">
                <a:latin typeface="Ebrima" panose="02000000000000000000" pitchFamily="2" charset="0"/>
                <a:ea typeface="Ebrima" panose="02000000000000000000" pitchFamily="2" charset="0"/>
                <a:cs typeface="Ebrima" panose="02000000000000000000" pitchFamily="2" charset="0"/>
              </a:rPr>
              <a:t>que alcança apenas 10%, seguida pelo </a:t>
            </a:r>
            <a:r>
              <a:rPr lang="pt-BR" sz="1200" b="1" dirty="0">
                <a:latin typeface="Ebrima" panose="02000000000000000000" pitchFamily="2" charset="0"/>
                <a:ea typeface="Ebrima" panose="02000000000000000000" pitchFamily="2" charset="0"/>
                <a:cs typeface="Ebrima" panose="02000000000000000000" pitchFamily="2" charset="0"/>
              </a:rPr>
              <a:t>planejamento do orçamento familiar</a:t>
            </a:r>
            <a:r>
              <a:rPr lang="pt-BR" sz="1200" dirty="0">
                <a:latin typeface="Ebrima" panose="02000000000000000000" pitchFamily="2" charset="0"/>
                <a:ea typeface="Ebrima" panose="02000000000000000000" pitchFamily="2" charset="0"/>
                <a:cs typeface="Ebrima" panose="02000000000000000000" pitchFamily="2" charset="0"/>
              </a:rPr>
              <a:t> com 8%.</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25" name="Retângulo 24">
            <a:extLst>
              <a:ext uri="{FF2B5EF4-FFF2-40B4-BE49-F238E27FC236}">
                <a16:creationId xmlns:a16="http://schemas.microsoft.com/office/drawing/2014/main" xmlns="" id="{BF572AC3-6873-DDC4-6068-515E747ADD57}"/>
              </a:ext>
            </a:extLst>
          </p:cNvPr>
          <p:cNvSpPr/>
          <p:nvPr/>
        </p:nvSpPr>
        <p:spPr>
          <a:xfrm>
            <a:off x="299708" y="6132636"/>
            <a:ext cx="3651962"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Participaram em média de 2,4 atividades (2025)</a:t>
            </a:r>
          </a:p>
        </p:txBody>
      </p:sp>
    </p:spTree>
    <p:extLst>
      <p:ext uri="{BB962C8B-B14F-4D97-AF65-F5344CB8AC3E}">
        <p14:creationId xmlns:p14="http://schemas.microsoft.com/office/powerpoint/2010/main" val="217828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8" name="Gráfico 47">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4223527240"/>
              </p:ext>
            </p:extLst>
          </p:nvPr>
        </p:nvGraphicFramePr>
        <p:xfrm>
          <a:off x="1033862" y="2689412"/>
          <a:ext cx="10572544" cy="3606805"/>
        </p:xfrm>
        <a:graphic>
          <a:graphicData uri="http://schemas.openxmlformats.org/drawingml/2006/chart">
            <c:chart xmlns:c="http://schemas.openxmlformats.org/drawingml/2006/chart" xmlns:r="http://schemas.openxmlformats.org/officeDocument/2006/relationships" r:id="rId2"/>
          </a:graphicData>
        </a:graphic>
      </p:graphicFrame>
      <p:sp>
        <p:nvSpPr>
          <p:cNvPr id="49" name="CaixaDeTexto 48">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P75. (MOSTRAR CARTÃO 75)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Você participou de aula, curso, treinamento ou palestras relacionadas aos temas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Quais temas?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endParaRPr kumimoji="0" lang="pt-BR" sz="900" b="1" i="0" u="none" strike="noStrike" kern="1200" cap="none" spc="0" normalizeH="0" baseline="0" noProof="0" dirty="0">
              <a:ln>
                <a:noFill/>
              </a:ln>
              <a:solidFill>
                <a:srgbClr val="595959"/>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55" name="Arco 54">
            <a:extLst>
              <a:ext uri="{FF2B5EF4-FFF2-40B4-BE49-F238E27FC236}">
                <a16:creationId xmlns:a16="http://schemas.microsoft.com/office/drawing/2014/main" xmlns="" id="{9E4F1C64-E2FD-37E4-C2AB-FF9371CCCF73}"/>
              </a:ext>
            </a:extLst>
          </p:cNvPr>
          <p:cNvSpPr/>
          <p:nvPr/>
        </p:nvSpPr>
        <p:spPr>
          <a:xfrm>
            <a:off x="6010460"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56" name="Gráfico 55">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3846459515"/>
              </p:ext>
            </p:extLst>
          </p:nvPr>
        </p:nvGraphicFramePr>
        <p:xfrm>
          <a:off x="5606185"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sp>
        <p:nvSpPr>
          <p:cNvPr id="58" name="Retângulo: Cantos Arredondados 10">
            <a:extLst>
              <a:ext uri="{FF2B5EF4-FFF2-40B4-BE49-F238E27FC236}">
                <a16:creationId xmlns:a16="http://schemas.microsoft.com/office/drawing/2014/main" xmlns="" id="{809451F5-19CD-0D16-F1DA-57FE6333C332}"/>
              </a:ext>
            </a:extLst>
          </p:cNvPr>
          <p:cNvSpPr/>
          <p:nvPr/>
        </p:nvSpPr>
        <p:spPr>
          <a:xfrm>
            <a:off x="6198085"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9" name="CaixaDeTexto 58">
            <a:extLst>
              <a:ext uri="{FF2B5EF4-FFF2-40B4-BE49-F238E27FC236}">
                <a16:creationId xmlns:a16="http://schemas.microsoft.com/office/drawing/2014/main" xmlns="" id="{E70E4536-35FF-7CB5-22E5-6C792D80D61D}"/>
              </a:ext>
            </a:extLst>
          </p:cNvPr>
          <p:cNvSpPr txBox="1"/>
          <p:nvPr/>
        </p:nvSpPr>
        <p:spPr>
          <a:xfrm>
            <a:off x="5838542"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37</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60" name="Arco 59">
            <a:extLst>
              <a:ext uri="{FF2B5EF4-FFF2-40B4-BE49-F238E27FC236}">
                <a16:creationId xmlns:a16="http://schemas.microsoft.com/office/drawing/2014/main" xmlns="" id="{9E4F1C64-E2FD-37E4-C2AB-FF9371CCCF73}"/>
              </a:ext>
            </a:extLst>
          </p:cNvPr>
          <p:cNvSpPr/>
          <p:nvPr/>
        </p:nvSpPr>
        <p:spPr>
          <a:xfrm>
            <a:off x="7973075"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61" name="Gráfico 60">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683013887"/>
              </p:ext>
            </p:extLst>
          </p:nvPr>
        </p:nvGraphicFramePr>
        <p:xfrm>
          <a:off x="7568800"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sp>
        <p:nvSpPr>
          <p:cNvPr id="62" name="Retângulo: Cantos Arredondados 10">
            <a:extLst>
              <a:ext uri="{FF2B5EF4-FFF2-40B4-BE49-F238E27FC236}">
                <a16:creationId xmlns:a16="http://schemas.microsoft.com/office/drawing/2014/main" xmlns="" id="{809451F5-19CD-0D16-F1DA-57FE6333C332}"/>
              </a:ext>
            </a:extLst>
          </p:cNvPr>
          <p:cNvSpPr/>
          <p:nvPr/>
        </p:nvSpPr>
        <p:spPr>
          <a:xfrm>
            <a:off x="8160700"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3" name="CaixaDeTexto 62">
            <a:extLst>
              <a:ext uri="{FF2B5EF4-FFF2-40B4-BE49-F238E27FC236}">
                <a16:creationId xmlns:a16="http://schemas.microsoft.com/office/drawing/2014/main" xmlns="" id="{E70E4536-35FF-7CB5-22E5-6C792D80D61D}"/>
              </a:ext>
            </a:extLst>
          </p:cNvPr>
          <p:cNvSpPr txBox="1"/>
          <p:nvPr/>
        </p:nvSpPr>
        <p:spPr>
          <a:xfrm>
            <a:off x="7801157"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19</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1" name="Arco 70">
            <a:extLst>
              <a:ext uri="{FF2B5EF4-FFF2-40B4-BE49-F238E27FC236}">
                <a16:creationId xmlns:a16="http://schemas.microsoft.com/office/drawing/2014/main" xmlns="" id="{9E4F1C64-E2FD-37E4-C2AB-FF9371CCCF73}"/>
              </a:ext>
            </a:extLst>
          </p:cNvPr>
          <p:cNvSpPr/>
          <p:nvPr/>
        </p:nvSpPr>
        <p:spPr>
          <a:xfrm>
            <a:off x="9932076"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72" name="Gráfico 7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666567428"/>
              </p:ext>
            </p:extLst>
          </p:nvPr>
        </p:nvGraphicFramePr>
        <p:xfrm>
          <a:off x="9527801"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sp>
        <p:nvSpPr>
          <p:cNvPr id="73" name="Retângulo: Cantos Arredondados 10">
            <a:extLst>
              <a:ext uri="{FF2B5EF4-FFF2-40B4-BE49-F238E27FC236}">
                <a16:creationId xmlns:a16="http://schemas.microsoft.com/office/drawing/2014/main" xmlns="" id="{809451F5-19CD-0D16-F1DA-57FE6333C332}"/>
              </a:ext>
            </a:extLst>
          </p:cNvPr>
          <p:cNvSpPr/>
          <p:nvPr/>
        </p:nvSpPr>
        <p:spPr>
          <a:xfrm>
            <a:off x="10119701"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74" name="CaixaDeTexto 73">
            <a:extLst>
              <a:ext uri="{FF2B5EF4-FFF2-40B4-BE49-F238E27FC236}">
                <a16:creationId xmlns:a16="http://schemas.microsoft.com/office/drawing/2014/main" xmlns="" id="{E70E4536-35FF-7CB5-22E5-6C792D80D61D}"/>
              </a:ext>
            </a:extLst>
          </p:cNvPr>
          <p:cNvSpPr txBox="1"/>
          <p:nvPr/>
        </p:nvSpPr>
        <p:spPr>
          <a:xfrm>
            <a:off x="9760158"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8</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5" name="Arredondar Retângulo em um Canto Diagonal 74"/>
          <p:cNvSpPr/>
          <p:nvPr/>
        </p:nvSpPr>
        <p:spPr>
          <a:xfrm>
            <a:off x="218072" y="2532639"/>
            <a:ext cx="5508000"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200" b="1" dirty="0">
                <a:solidFill>
                  <a:srgbClr val="3B3939"/>
                </a:solidFill>
                <a:latin typeface="Ebrima" panose="02000000000000000000" pitchFamily="2" charset="0"/>
                <a:ea typeface="Ebrima" panose="02000000000000000000" pitchFamily="2" charset="0"/>
                <a:cs typeface="Ebrima" panose="02000000000000000000" pitchFamily="2" charset="0"/>
              </a:rPr>
              <a:t>Participou de aula, curso, treinamento ou palestras relacionadas sobre... </a:t>
            </a:r>
            <a:endParaRPr lang="pt-BR" sz="1050" b="1" dirty="0">
              <a:solidFill>
                <a:srgbClr val="3B3939"/>
              </a:solidFill>
              <a:latin typeface="Ebrima" panose="02000000000000000000" pitchFamily="2" charset="0"/>
              <a:ea typeface="Ebrima" panose="02000000000000000000" pitchFamily="2" charset="0"/>
              <a:cs typeface="Ebrima" panose="02000000000000000000" pitchFamily="2" charset="0"/>
            </a:endParaRPr>
          </a:p>
        </p:txBody>
      </p:sp>
      <p:sp>
        <p:nvSpPr>
          <p:cNvPr id="76" name="Retângulo: Cantos Arredondados 881">
            <a:extLst>
              <a:ext uri="{FF2B5EF4-FFF2-40B4-BE49-F238E27FC236}">
                <a16:creationId xmlns:a16="http://schemas.microsoft.com/office/drawing/2014/main" xmlns="" id="{E7761E5C-ADE1-80BB-2B4A-EC42BE58308B}"/>
              </a:ext>
            </a:extLst>
          </p:cNvPr>
          <p:cNvSpPr/>
          <p:nvPr/>
        </p:nvSpPr>
        <p:spPr>
          <a:xfrm>
            <a:off x="299708" y="2516511"/>
            <a:ext cx="53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24" name="Tabela 23"/>
          <p:cNvGraphicFramePr>
            <a:graphicFrameLocks noGrp="1"/>
          </p:cNvGraphicFramePr>
          <p:nvPr>
            <p:extLst>
              <p:ext uri="{D42A27DB-BD31-4B8C-83A1-F6EECF244321}">
                <p14:modId xmlns:p14="http://schemas.microsoft.com/office/powerpoint/2010/main" val="814807515"/>
              </p:ext>
            </p:extLst>
          </p:nvPr>
        </p:nvGraphicFramePr>
        <p:xfrm>
          <a:off x="5627708" y="1338830"/>
          <a:ext cx="6003546" cy="370840"/>
        </p:xfrm>
        <a:graphic>
          <a:graphicData uri="http://schemas.openxmlformats.org/drawingml/2006/table">
            <a:tbl>
              <a:tblPr firstRow="1" bandRow="1">
                <a:tableStyleId>{5C22544A-7EE6-4342-B048-85BDC9FD1C3A}</a:tableStyleId>
              </a:tblPr>
              <a:tblGrid>
                <a:gridCol w="2001182">
                  <a:extLst>
                    <a:ext uri="{9D8B030D-6E8A-4147-A177-3AD203B41FA5}">
                      <a16:colId xmlns:a16="http://schemas.microsoft.com/office/drawing/2014/main" xmlns="" val="20000"/>
                    </a:ext>
                  </a:extLst>
                </a:gridCol>
                <a:gridCol w="2001182">
                  <a:extLst>
                    <a:ext uri="{9D8B030D-6E8A-4147-A177-3AD203B41FA5}">
                      <a16:colId xmlns:a16="http://schemas.microsoft.com/office/drawing/2014/main" xmlns="" val="20001"/>
                    </a:ext>
                  </a:extLst>
                </a:gridCol>
                <a:gridCol w="2001182">
                  <a:extLst>
                    <a:ext uri="{9D8B030D-6E8A-4147-A177-3AD203B41FA5}">
                      <a16:colId xmlns:a16="http://schemas.microsoft.com/office/drawing/2014/main" xmlns="" val="2000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CLASSES AB</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u="none" spc="100" dirty="0">
                          <a:solidFill>
                            <a:srgbClr val="878181"/>
                          </a:solidFill>
                          <a:latin typeface="Ebrima" panose="02000000000000000000" pitchFamily="2" charset="0"/>
                          <a:ea typeface="Ebrima" panose="02000000000000000000" pitchFamily="2" charset="0"/>
                          <a:cs typeface="Ebrima" panose="02000000000000000000" pitchFamily="2" charset="0"/>
                        </a:rPr>
                        <a:t>CLASSE C</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CLASSE DE</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extLst>
                  <a:ext uri="{0D108BD9-81ED-4DB2-BD59-A6C34878D82A}">
                    <a16:rowId xmlns:a16="http://schemas.microsoft.com/office/drawing/2014/main" xmlns="" val="10000"/>
                  </a:ext>
                </a:extLst>
              </a:tr>
            </a:tbl>
          </a:graphicData>
        </a:graphic>
      </p:graphicFrame>
      <p:sp>
        <p:nvSpPr>
          <p:cNvPr id="31" name="CaixaDeTexto 2">
            <a:extLst>
              <a:ext uri="{FF2B5EF4-FFF2-40B4-BE49-F238E27FC236}">
                <a16:creationId xmlns:a16="http://schemas.microsoft.com/office/drawing/2014/main" xmlns="" id="{AF4AE32E-BDCC-DAA4-F144-9A7A17F9142B}"/>
              </a:ext>
            </a:extLst>
          </p:cNvPr>
          <p:cNvSpPr txBox="1"/>
          <p:nvPr/>
        </p:nvSpPr>
        <p:spPr>
          <a:xfrm>
            <a:off x="608372" y="559309"/>
            <a:ext cx="590000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±2p.p. (Classes AB e Classe C) e ±3p.p. (Classe DE) </a:t>
            </a:r>
          </a:p>
        </p:txBody>
      </p:sp>
      <p:sp>
        <p:nvSpPr>
          <p:cNvPr id="3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3" name="Arredondar Retângulo em um Canto Diagonal 32"/>
          <p:cNvSpPr/>
          <p:nvPr/>
        </p:nvSpPr>
        <p:spPr>
          <a:xfrm>
            <a:off x="376518" y="334063"/>
            <a:ext cx="316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ATIVIDADES DE EDUCAÇÃO FINANCEIRA</a:t>
            </a:r>
          </a:p>
        </p:txBody>
      </p:sp>
      <p:sp>
        <p:nvSpPr>
          <p:cNvPr id="34" name="Arredondar Retângulo em um Canto Diagonal 33"/>
          <p:cNvSpPr/>
          <p:nvPr/>
        </p:nvSpPr>
        <p:spPr>
          <a:xfrm>
            <a:off x="364076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35" name="CaixaDeTexto 34"/>
          <p:cNvSpPr txBox="1"/>
          <p:nvPr/>
        </p:nvSpPr>
        <p:spPr>
          <a:xfrm>
            <a:off x="394093" y="1057307"/>
            <a:ext cx="5516469" cy="12003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O percentual alcança 37% nas </a:t>
            </a:r>
            <a:r>
              <a:rPr lang="pt-BR" sz="1200" b="1" dirty="0">
                <a:latin typeface="Ebrima" panose="02000000000000000000" pitchFamily="2" charset="0"/>
                <a:ea typeface="Ebrima" panose="02000000000000000000" pitchFamily="2" charset="0"/>
                <a:cs typeface="Ebrima" panose="02000000000000000000" pitchFamily="2" charset="0"/>
              </a:rPr>
              <a:t>classes AB</a:t>
            </a:r>
            <a:r>
              <a:rPr lang="pt-BR" sz="1200" dirty="0">
                <a:latin typeface="Ebrima" panose="02000000000000000000" pitchFamily="2" charset="0"/>
                <a:ea typeface="Ebrima" panose="02000000000000000000" pitchFamily="2" charset="0"/>
                <a:cs typeface="Ebrima" panose="02000000000000000000" pitchFamily="2" charset="0"/>
              </a:rPr>
              <a:t>, com </a:t>
            </a:r>
            <a:r>
              <a:rPr lang="pt-BR" sz="1200" b="1" dirty="0">
                <a:latin typeface="Ebrima" panose="02000000000000000000" pitchFamily="2" charset="0"/>
                <a:ea typeface="Ebrima" panose="02000000000000000000" pitchFamily="2" charset="0"/>
                <a:cs typeface="Ebrima" panose="02000000000000000000" pitchFamily="2" charset="0"/>
              </a:rPr>
              <a:t>fazer investimentos financeiros</a:t>
            </a:r>
            <a:r>
              <a:rPr lang="pt-BR" sz="1200" dirty="0">
                <a:latin typeface="Ebrima" panose="02000000000000000000" pitchFamily="2" charset="0"/>
                <a:ea typeface="Ebrima" panose="02000000000000000000" pitchFamily="2" charset="0"/>
                <a:cs typeface="Ebrima" panose="02000000000000000000" pitchFamily="2" charset="0"/>
              </a:rPr>
              <a:t> chegando a 21% e </a:t>
            </a:r>
            <a:r>
              <a:rPr lang="pt-BR" sz="1200" b="1" dirty="0">
                <a:latin typeface="Ebrima" panose="02000000000000000000" pitchFamily="2" charset="0"/>
                <a:ea typeface="Ebrima" panose="02000000000000000000" pitchFamily="2" charset="0"/>
                <a:cs typeface="Ebrima" panose="02000000000000000000" pitchFamily="2" charset="0"/>
              </a:rPr>
              <a:t>planejamento do orçamento familiar </a:t>
            </a:r>
            <a:r>
              <a:rPr lang="pt-BR" sz="1200" dirty="0">
                <a:latin typeface="Ebrima" panose="02000000000000000000" pitchFamily="2" charset="0"/>
                <a:ea typeface="Ebrima" panose="02000000000000000000" pitchFamily="2" charset="0"/>
                <a:cs typeface="Ebrima" panose="02000000000000000000" pitchFamily="2" charset="0"/>
              </a:rPr>
              <a:t>a 16%.</a:t>
            </a:r>
          </a:p>
          <a:p>
            <a:pPr algn="just">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É notável que apenas 8% dos entrevistados da </a:t>
            </a:r>
            <a:r>
              <a:rPr lang="pt-BR" sz="1200" b="1" dirty="0">
                <a:latin typeface="Ebrima" panose="02000000000000000000" pitchFamily="2" charset="0"/>
                <a:ea typeface="Ebrima" panose="02000000000000000000" pitchFamily="2" charset="0"/>
                <a:cs typeface="Ebrima" panose="02000000000000000000" pitchFamily="2" charset="0"/>
              </a:rPr>
              <a:t>classe DE </a:t>
            </a:r>
            <a:r>
              <a:rPr lang="pt-BR" sz="1200" dirty="0">
                <a:latin typeface="Ebrima" panose="02000000000000000000" pitchFamily="2" charset="0"/>
                <a:ea typeface="Ebrima" panose="02000000000000000000" pitchFamily="2" charset="0"/>
                <a:cs typeface="Ebrima" panose="02000000000000000000" pitchFamily="2" charset="0"/>
              </a:rPr>
              <a:t>afirmaram ter </a:t>
            </a:r>
            <a:r>
              <a:rPr lang="pt-BR" sz="1200" b="1" dirty="0">
                <a:latin typeface="Ebrima" panose="02000000000000000000" pitchFamily="2" charset="0"/>
                <a:ea typeface="Ebrima" panose="02000000000000000000" pitchFamily="2" charset="0"/>
                <a:cs typeface="Ebrima" panose="02000000000000000000" pitchFamily="2" charset="0"/>
              </a:rPr>
              <a:t>realizado alguma atividade</a:t>
            </a:r>
            <a:r>
              <a:rPr lang="pt-BR" sz="1200" dirty="0">
                <a:latin typeface="Ebrima" panose="02000000000000000000" pitchFamily="2" charset="0"/>
                <a:ea typeface="Ebrima" panose="02000000000000000000" pitchFamily="2" charset="0"/>
                <a:cs typeface="Ebrima" panose="02000000000000000000" pitchFamily="2" charset="0"/>
              </a:rPr>
              <a:t>.</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3706568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p3">
            <a:extLst>
              <a:ext uri="{FF2B5EF4-FFF2-40B4-BE49-F238E27FC236}">
                <a16:creationId xmlns:a16="http://schemas.microsoft.com/office/drawing/2014/main" xmlns="" id="{A9421736-6D52-87B0-790F-7E5C527BB027}"/>
              </a:ext>
            </a:extLst>
          </p:cNvPr>
          <p:cNvSpPr txBox="1"/>
          <p:nvPr/>
        </p:nvSpPr>
        <p:spPr>
          <a:xfrm>
            <a:off x="3220872" y="3603027"/>
            <a:ext cx="8199603" cy="413945"/>
          </a:xfrm>
          <a:prstGeom prst="rect">
            <a:avLst/>
          </a:prstGeom>
          <a:noFill/>
          <a:ln>
            <a:noFill/>
          </a:ln>
        </p:spPr>
        <p:txBody>
          <a:bodyPr spcFirstLastPara="1" wrap="square" lIns="0" tIns="45700" rIns="91425" bIns="45700" anchor="ctr" anchorCtr="0">
            <a:noAutofit/>
          </a:bodyPr>
          <a:lstStyle/>
          <a:p>
            <a:pPr>
              <a:lnSpc>
                <a:spcPct val="90000"/>
              </a:lnSpc>
              <a:buClr>
                <a:srgbClr val="000000"/>
              </a:buClr>
              <a:buSzPts val="3000"/>
              <a:defRPr/>
            </a:pPr>
            <a:r>
              <a:rPr lang="pt-BR" sz="6600" b="1" kern="0" dirty="0" smtClean="0">
                <a:solidFill>
                  <a:prstClr val="white"/>
                </a:solidFill>
                <a:latin typeface="Segoe UI" panose="020B0502040204020203" pitchFamily="34" charset="0"/>
                <a:ea typeface="Franklin Gothic Book" charset="0"/>
                <a:cs typeface="Segoe UI" panose="020B0502040204020203" pitchFamily="34" charset="0"/>
                <a:sym typeface="Calibri"/>
              </a:rPr>
              <a:t>FRAUDES E GOLPES FINANCEIROS</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295935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Imagem 49" descr="Interface gráfica do usuário&#10;&#10;Descrição gerada automaticamente">
            <a:extLst>
              <a:ext uri="{FF2B5EF4-FFF2-40B4-BE49-F238E27FC236}">
                <a16:creationId xmlns:a16="http://schemas.microsoft.com/office/drawing/2014/main" xmlns="" id="{2F2EB785-DCE4-5F2B-DDD1-B6947BCFEC69}"/>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12192000" cy="6858001"/>
          </a:xfrm>
          <a:prstGeom prst="rect">
            <a:avLst/>
          </a:prstGeom>
        </p:spPr>
      </p:pic>
      <p:sp>
        <p:nvSpPr>
          <p:cNvPr id="73" name="Retângulo 72">
            <a:extLst>
              <a:ext uri="{FF2B5EF4-FFF2-40B4-BE49-F238E27FC236}">
                <a16:creationId xmlns:a16="http://schemas.microsoft.com/office/drawing/2014/main" xmlns="" id="{1ED72D4C-2486-EB40-7418-7D48BCA6877D}"/>
              </a:ext>
            </a:extLst>
          </p:cNvPr>
          <p:cNvSpPr/>
          <p:nvPr/>
        </p:nvSpPr>
        <p:spPr>
          <a:xfrm>
            <a:off x="0" y="0"/>
            <a:ext cx="12192000" cy="6858000"/>
          </a:xfrm>
          <a:prstGeom prst="rect">
            <a:avLst/>
          </a:prstGeom>
          <a:solidFill>
            <a:srgbClr val="002060">
              <a:alpha val="5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pic>
        <p:nvPicPr>
          <p:cNvPr id="95" name="Imagem 94">
            <a:extLst>
              <a:ext uri="{FF2B5EF4-FFF2-40B4-BE49-F238E27FC236}">
                <a16:creationId xmlns:a16="http://schemas.microsoft.com/office/drawing/2014/main" xmlns="" id="{C2DEC23A-F4F1-B7DF-B782-CF50FA8E2CC9}"/>
              </a:ext>
            </a:extLst>
          </p:cNvPr>
          <p:cNvPicPr>
            <a:picLocks noChangeAspect="1"/>
          </p:cNvPicPr>
          <p:nvPr/>
        </p:nvPicPr>
        <p:blipFill>
          <a:blip r:embed="rId3"/>
          <a:stretch>
            <a:fillRect/>
          </a:stretch>
        </p:blipFill>
        <p:spPr>
          <a:xfrm>
            <a:off x="376875" y="6024311"/>
            <a:ext cx="1115665" cy="548688"/>
          </a:xfrm>
          <a:prstGeom prst="rect">
            <a:avLst/>
          </a:prstGeom>
        </p:spPr>
      </p:pic>
      <p:sp>
        <p:nvSpPr>
          <p:cNvPr id="99" name="Google Shape;102;p3">
            <a:extLst>
              <a:ext uri="{FF2B5EF4-FFF2-40B4-BE49-F238E27FC236}">
                <a16:creationId xmlns:a16="http://schemas.microsoft.com/office/drawing/2014/main" xmlns="" id="{B26E310A-4FD6-D0AC-2858-9916E1E50701}"/>
              </a:ext>
            </a:extLst>
          </p:cNvPr>
          <p:cNvSpPr txBox="1"/>
          <p:nvPr/>
        </p:nvSpPr>
        <p:spPr>
          <a:xfrm>
            <a:off x="465597" y="501071"/>
            <a:ext cx="3797151" cy="1735456"/>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1500" b="1" i="0" u="none" strike="noStrike" kern="0" cap="none" spc="0" normalizeH="0" baseline="0" noProof="0" dirty="0">
                <a:ln>
                  <a:noFill/>
                </a:ln>
                <a:solidFill>
                  <a:schemeClr val="bg1">
                    <a:alpha val="38000"/>
                  </a:schemeClr>
                </a:solidFill>
                <a:effectLst/>
                <a:uLnTx/>
                <a:uFillTx/>
                <a:latin typeface="Franklin Gothic Medium Cond" charset="0"/>
                <a:ea typeface="Franklin Gothic Medium Cond" charset="0"/>
                <a:cs typeface="Franklin Gothic Medium Cond" charset="0"/>
                <a:sym typeface="Calibri"/>
              </a:rPr>
              <a:t>INDEX</a:t>
            </a:r>
            <a:endParaRPr kumimoji="0" lang="pt-BR" sz="4800" b="0" i="0" u="none" strike="noStrike" kern="0" cap="none" spc="0" normalizeH="0" baseline="0" noProof="0" dirty="0">
              <a:ln>
                <a:noFill/>
              </a:ln>
              <a:solidFill>
                <a:schemeClr val="bg1">
                  <a:alpha val="38000"/>
                </a:schemeClr>
              </a:solidFill>
              <a:effectLst/>
              <a:uLnTx/>
              <a:uFillTx/>
              <a:latin typeface="Franklin Gothic Book" charset="0"/>
              <a:ea typeface="Franklin Gothic Book" charset="0"/>
              <a:cs typeface="Franklin Gothic Book" charset="0"/>
              <a:sym typeface="Arial"/>
            </a:endParaRPr>
          </a:p>
        </p:txBody>
      </p:sp>
      <p:grpSp>
        <p:nvGrpSpPr>
          <p:cNvPr id="13" name="Grupo 12"/>
          <p:cNvGrpSpPr/>
          <p:nvPr/>
        </p:nvGrpSpPr>
        <p:grpSpPr>
          <a:xfrm>
            <a:off x="5056022" y="999350"/>
            <a:ext cx="5346115" cy="738899"/>
            <a:chOff x="5082106" y="999350"/>
            <a:chExt cx="5346115" cy="738899"/>
          </a:xfrm>
        </p:grpSpPr>
        <p:grpSp>
          <p:nvGrpSpPr>
            <p:cNvPr id="2" name="Grupo 1"/>
            <p:cNvGrpSpPr/>
            <p:nvPr/>
          </p:nvGrpSpPr>
          <p:grpSpPr>
            <a:xfrm>
              <a:off x="5082106" y="999350"/>
              <a:ext cx="2357393" cy="738899"/>
              <a:chOff x="7025269" y="273049"/>
              <a:chExt cx="2357393" cy="738899"/>
            </a:xfrm>
          </p:grpSpPr>
          <p:sp>
            <p:nvSpPr>
              <p:cNvPr id="29" name="Forma Livre: Forma 73">
                <a:extLst>
                  <a:ext uri="{FF2B5EF4-FFF2-40B4-BE49-F238E27FC236}">
                    <a16:creationId xmlns:a16="http://schemas.microsoft.com/office/drawing/2014/main" xmlns="" id="{660D67B2-8958-712C-B395-79E77DA067A2}"/>
                  </a:ext>
                </a:extLst>
              </p:cNvPr>
              <p:cNvSpPr/>
              <p:nvPr/>
            </p:nvSpPr>
            <p:spPr>
              <a:xfrm>
                <a:off x="7025269" y="273049"/>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0" name="Elipse 29">
                <a:extLst>
                  <a:ext uri="{FF2B5EF4-FFF2-40B4-BE49-F238E27FC236}">
                    <a16:creationId xmlns:a16="http://schemas.microsoft.com/office/drawing/2014/main" xmlns="" id="{618ED10B-9CD6-D11B-2933-CB0B176A5C02}"/>
                  </a:ext>
                </a:extLst>
              </p:cNvPr>
              <p:cNvSpPr/>
              <p:nvPr/>
            </p:nvSpPr>
            <p:spPr>
              <a:xfrm>
                <a:off x="7072086" y="371438"/>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1</a:t>
                </a:r>
                <a:endParaRPr lang="pt-BR" sz="2400" dirty="0"/>
              </a:p>
            </p:txBody>
          </p:sp>
          <p:sp>
            <p:nvSpPr>
              <p:cNvPr id="31" name="Google Shape;102;p3">
                <a:extLst>
                  <a:ext uri="{FF2B5EF4-FFF2-40B4-BE49-F238E27FC236}">
                    <a16:creationId xmlns:a16="http://schemas.microsoft.com/office/drawing/2014/main" xmlns="" id="{D8A3A741-AC86-5166-65F3-83FE7DFB0B2C}"/>
                  </a:ext>
                </a:extLst>
              </p:cNvPr>
              <p:cNvSpPr txBox="1"/>
              <p:nvPr/>
            </p:nvSpPr>
            <p:spPr>
              <a:xfrm>
                <a:off x="7844627" y="356304"/>
                <a:ext cx="1538035"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PERFIS DO ESTUDO</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nvGrpSpPr>
            <p:cNvPr id="3" name="Grupo 2"/>
            <p:cNvGrpSpPr/>
            <p:nvPr/>
          </p:nvGrpSpPr>
          <p:grpSpPr>
            <a:xfrm>
              <a:off x="8070828" y="999350"/>
              <a:ext cx="2357393" cy="738899"/>
              <a:chOff x="7025269" y="1091203"/>
              <a:chExt cx="2357393" cy="738899"/>
            </a:xfrm>
          </p:grpSpPr>
          <p:sp>
            <p:nvSpPr>
              <p:cNvPr id="32" name="Forma Livre: Forma 76">
                <a:extLst>
                  <a:ext uri="{FF2B5EF4-FFF2-40B4-BE49-F238E27FC236}">
                    <a16:creationId xmlns:a16="http://schemas.microsoft.com/office/drawing/2014/main" xmlns="" id="{65479DC9-1913-38E2-72E7-42FFF4939E2A}"/>
                  </a:ext>
                </a:extLst>
              </p:cNvPr>
              <p:cNvSpPr/>
              <p:nvPr/>
            </p:nvSpPr>
            <p:spPr>
              <a:xfrm>
                <a:off x="7025269" y="1091203"/>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3" name="Elipse 32">
                <a:extLst>
                  <a:ext uri="{FF2B5EF4-FFF2-40B4-BE49-F238E27FC236}">
                    <a16:creationId xmlns:a16="http://schemas.microsoft.com/office/drawing/2014/main" xmlns="" id="{4FA28103-4061-7798-66F2-BE4E66AAAE78}"/>
                  </a:ext>
                </a:extLst>
              </p:cNvPr>
              <p:cNvSpPr/>
              <p:nvPr/>
            </p:nvSpPr>
            <p:spPr>
              <a:xfrm>
                <a:off x="7072086" y="1189592"/>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2</a:t>
                </a:r>
                <a:endParaRPr lang="pt-BR" sz="2400" dirty="0"/>
              </a:p>
            </p:txBody>
          </p:sp>
          <p:sp>
            <p:nvSpPr>
              <p:cNvPr id="34" name="Google Shape;102;p3">
                <a:extLst>
                  <a:ext uri="{FF2B5EF4-FFF2-40B4-BE49-F238E27FC236}">
                    <a16:creationId xmlns:a16="http://schemas.microsoft.com/office/drawing/2014/main" xmlns="" id="{40F75764-54E8-595F-EFF0-215465522CAC}"/>
                  </a:ext>
                </a:extLst>
              </p:cNvPr>
              <p:cNvSpPr txBox="1"/>
              <p:nvPr/>
            </p:nvSpPr>
            <p:spPr>
              <a:xfrm>
                <a:off x="7844627" y="1174458"/>
                <a:ext cx="1434127"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O BRASILEIRO E O DINHEIRO</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grpSp>
        <p:nvGrpSpPr>
          <p:cNvPr id="17" name="Grupo 16"/>
          <p:cNvGrpSpPr/>
          <p:nvPr/>
        </p:nvGrpSpPr>
        <p:grpSpPr>
          <a:xfrm>
            <a:off x="5056022" y="2318586"/>
            <a:ext cx="5346114" cy="738899"/>
            <a:chOff x="5056022" y="2018787"/>
            <a:chExt cx="5346114" cy="738899"/>
          </a:xfrm>
        </p:grpSpPr>
        <p:grpSp>
          <p:nvGrpSpPr>
            <p:cNvPr id="5" name="Grupo 4"/>
            <p:cNvGrpSpPr/>
            <p:nvPr/>
          </p:nvGrpSpPr>
          <p:grpSpPr>
            <a:xfrm>
              <a:off x="5056022" y="2018787"/>
              <a:ext cx="2404210" cy="738899"/>
              <a:chOff x="7025269" y="2706445"/>
              <a:chExt cx="2404210" cy="738899"/>
            </a:xfrm>
          </p:grpSpPr>
          <p:sp>
            <p:nvSpPr>
              <p:cNvPr id="38" name="Forma Livre: Forma 82">
                <a:extLst>
                  <a:ext uri="{FF2B5EF4-FFF2-40B4-BE49-F238E27FC236}">
                    <a16:creationId xmlns:a16="http://schemas.microsoft.com/office/drawing/2014/main" xmlns="" id="{93800B67-4EF1-1CB0-B60E-FE9EFF3CD55E}"/>
                  </a:ext>
                </a:extLst>
              </p:cNvPr>
              <p:cNvSpPr/>
              <p:nvPr/>
            </p:nvSpPr>
            <p:spPr>
              <a:xfrm>
                <a:off x="7025269" y="2706445"/>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39" name="Elipse 38">
                <a:extLst>
                  <a:ext uri="{FF2B5EF4-FFF2-40B4-BE49-F238E27FC236}">
                    <a16:creationId xmlns:a16="http://schemas.microsoft.com/office/drawing/2014/main" xmlns="" id="{9343C9DE-65BB-920D-5437-DF585B263424}"/>
                  </a:ext>
                </a:extLst>
              </p:cNvPr>
              <p:cNvSpPr/>
              <p:nvPr/>
            </p:nvSpPr>
            <p:spPr>
              <a:xfrm>
                <a:off x="7072086" y="2804834"/>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3</a:t>
                </a:r>
                <a:endParaRPr lang="pt-BR" sz="2400" dirty="0"/>
              </a:p>
            </p:txBody>
          </p:sp>
          <p:sp>
            <p:nvSpPr>
              <p:cNvPr id="40" name="Google Shape;102;p3">
                <a:extLst>
                  <a:ext uri="{FF2B5EF4-FFF2-40B4-BE49-F238E27FC236}">
                    <a16:creationId xmlns:a16="http://schemas.microsoft.com/office/drawing/2014/main" xmlns="" id="{7355B2CA-2716-555F-DDA1-7F3EB0C0520A}"/>
                  </a:ext>
                </a:extLst>
              </p:cNvPr>
              <p:cNvSpPr txBox="1"/>
              <p:nvPr/>
            </p:nvSpPr>
            <p:spPr>
              <a:xfrm>
                <a:off x="7844627" y="2789700"/>
                <a:ext cx="1584852"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INVESTIDORES</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nvGrpSpPr>
            <p:cNvPr id="6" name="Grupo 5"/>
            <p:cNvGrpSpPr/>
            <p:nvPr/>
          </p:nvGrpSpPr>
          <p:grpSpPr>
            <a:xfrm>
              <a:off x="8044743" y="2018787"/>
              <a:ext cx="2357393" cy="738899"/>
              <a:chOff x="7025269" y="3539972"/>
              <a:chExt cx="2357393" cy="738899"/>
            </a:xfrm>
          </p:grpSpPr>
          <p:sp>
            <p:nvSpPr>
              <p:cNvPr id="41" name="Forma Livre: Forma 85">
                <a:extLst>
                  <a:ext uri="{FF2B5EF4-FFF2-40B4-BE49-F238E27FC236}">
                    <a16:creationId xmlns:a16="http://schemas.microsoft.com/office/drawing/2014/main" xmlns="" id="{CFA8C63B-EAE9-512F-67A5-2C338D856E81}"/>
                  </a:ext>
                </a:extLst>
              </p:cNvPr>
              <p:cNvSpPr/>
              <p:nvPr/>
            </p:nvSpPr>
            <p:spPr>
              <a:xfrm>
                <a:off x="7025269" y="3539972"/>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42" name="Elipse 41">
                <a:extLst>
                  <a:ext uri="{FF2B5EF4-FFF2-40B4-BE49-F238E27FC236}">
                    <a16:creationId xmlns:a16="http://schemas.microsoft.com/office/drawing/2014/main" xmlns="" id="{9105DE8D-E00D-CE11-5884-7EF5DCB03B1B}"/>
                  </a:ext>
                </a:extLst>
              </p:cNvPr>
              <p:cNvSpPr/>
              <p:nvPr/>
            </p:nvSpPr>
            <p:spPr>
              <a:xfrm>
                <a:off x="7072086" y="3638361"/>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4</a:t>
                </a:r>
                <a:endParaRPr lang="pt-BR" sz="2400" dirty="0"/>
              </a:p>
            </p:txBody>
          </p:sp>
          <p:sp>
            <p:nvSpPr>
              <p:cNvPr id="49" name="Google Shape;102;p3">
                <a:extLst>
                  <a:ext uri="{FF2B5EF4-FFF2-40B4-BE49-F238E27FC236}">
                    <a16:creationId xmlns:a16="http://schemas.microsoft.com/office/drawing/2014/main" xmlns="" id="{CF311B84-03FF-DA7F-B53F-DA8F42615066}"/>
                  </a:ext>
                </a:extLst>
              </p:cNvPr>
              <p:cNvSpPr txBox="1"/>
              <p:nvPr/>
            </p:nvSpPr>
            <p:spPr>
              <a:xfrm>
                <a:off x="7844627" y="3616639"/>
                <a:ext cx="1538035"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NÃO INVESTIDORES</a:t>
                </a:r>
                <a:endParaRPr kumimoji="0" lang="pt-BR" sz="5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grpSp>
        <p:nvGrpSpPr>
          <p:cNvPr id="18" name="Grupo 17"/>
          <p:cNvGrpSpPr/>
          <p:nvPr/>
        </p:nvGrpSpPr>
        <p:grpSpPr>
          <a:xfrm>
            <a:off x="5102839" y="3637822"/>
            <a:ext cx="5346114" cy="738899"/>
            <a:chOff x="5102839" y="3104047"/>
            <a:chExt cx="5346114" cy="738899"/>
          </a:xfrm>
        </p:grpSpPr>
        <p:grpSp>
          <p:nvGrpSpPr>
            <p:cNvPr id="7" name="Grupo 6"/>
            <p:cNvGrpSpPr/>
            <p:nvPr/>
          </p:nvGrpSpPr>
          <p:grpSpPr>
            <a:xfrm>
              <a:off x="5102839" y="3104047"/>
              <a:ext cx="2357393" cy="738899"/>
              <a:chOff x="7025269" y="4349528"/>
              <a:chExt cx="2357393" cy="738899"/>
            </a:xfrm>
          </p:grpSpPr>
          <p:sp>
            <p:nvSpPr>
              <p:cNvPr id="43" name="Forma Livre: Forma 87">
                <a:extLst>
                  <a:ext uri="{FF2B5EF4-FFF2-40B4-BE49-F238E27FC236}">
                    <a16:creationId xmlns:a16="http://schemas.microsoft.com/office/drawing/2014/main" xmlns="" id="{98419242-96C0-EE49-F40F-3EA4AF348445}"/>
                  </a:ext>
                </a:extLst>
              </p:cNvPr>
              <p:cNvSpPr/>
              <p:nvPr/>
            </p:nvSpPr>
            <p:spPr>
              <a:xfrm>
                <a:off x="7025269" y="4349528"/>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44" name="Elipse 43">
                <a:extLst>
                  <a:ext uri="{FF2B5EF4-FFF2-40B4-BE49-F238E27FC236}">
                    <a16:creationId xmlns:a16="http://schemas.microsoft.com/office/drawing/2014/main" xmlns="" id="{9E836446-87AC-D77E-3BC4-50F9ED720ECD}"/>
                  </a:ext>
                </a:extLst>
              </p:cNvPr>
              <p:cNvSpPr/>
              <p:nvPr/>
            </p:nvSpPr>
            <p:spPr>
              <a:xfrm>
                <a:off x="7072086" y="4447917"/>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5</a:t>
                </a:r>
                <a:endParaRPr lang="pt-BR" sz="2400" dirty="0"/>
              </a:p>
            </p:txBody>
          </p:sp>
          <p:sp>
            <p:nvSpPr>
              <p:cNvPr id="45" name="Google Shape;102;p3">
                <a:extLst>
                  <a:ext uri="{FF2B5EF4-FFF2-40B4-BE49-F238E27FC236}">
                    <a16:creationId xmlns:a16="http://schemas.microsoft.com/office/drawing/2014/main" xmlns="" id="{F433D910-6D08-5268-1EAB-C9B4A053FE48}"/>
                  </a:ext>
                </a:extLst>
              </p:cNvPr>
              <p:cNvSpPr txBox="1"/>
              <p:nvPr/>
            </p:nvSpPr>
            <p:spPr>
              <a:xfrm>
                <a:off x="7844627" y="4432783"/>
                <a:ext cx="1538035"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APOSENTADORIA</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nvGrpSpPr>
            <p:cNvPr id="8" name="Grupo 7"/>
            <p:cNvGrpSpPr/>
            <p:nvPr/>
          </p:nvGrpSpPr>
          <p:grpSpPr>
            <a:xfrm>
              <a:off x="8091560" y="3104047"/>
              <a:ext cx="2357393" cy="738899"/>
              <a:chOff x="7025269" y="5159084"/>
              <a:chExt cx="2357393" cy="738899"/>
            </a:xfrm>
          </p:grpSpPr>
          <p:sp>
            <p:nvSpPr>
              <p:cNvPr id="51" name="Forma Livre: Forma 90">
                <a:extLst>
                  <a:ext uri="{FF2B5EF4-FFF2-40B4-BE49-F238E27FC236}">
                    <a16:creationId xmlns:a16="http://schemas.microsoft.com/office/drawing/2014/main" xmlns="" id="{EAFB5770-88BA-5092-3ACA-64A2BC705E33}"/>
                  </a:ext>
                </a:extLst>
              </p:cNvPr>
              <p:cNvSpPr/>
              <p:nvPr/>
            </p:nvSpPr>
            <p:spPr>
              <a:xfrm>
                <a:off x="7025269" y="5159084"/>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52" name="Elipse 51">
                <a:extLst>
                  <a:ext uri="{FF2B5EF4-FFF2-40B4-BE49-F238E27FC236}">
                    <a16:creationId xmlns:a16="http://schemas.microsoft.com/office/drawing/2014/main" xmlns="" id="{FCF05182-37D1-262E-880C-4EC6B08874EF}"/>
                  </a:ext>
                </a:extLst>
              </p:cNvPr>
              <p:cNvSpPr/>
              <p:nvPr/>
            </p:nvSpPr>
            <p:spPr>
              <a:xfrm>
                <a:off x="7072086" y="5257473"/>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6</a:t>
                </a:r>
                <a:endParaRPr lang="pt-BR" sz="2400" dirty="0"/>
              </a:p>
            </p:txBody>
          </p:sp>
          <p:sp>
            <p:nvSpPr>
              <p:cNvPr id="53" name="Google Shape;102;p3">
                <a:extLst>
                  <a:ext uri="{FF2B5EF4-FFF2-40B4-BE49-F238E27FC236}">
                    <a16:creationId xmlns:a16="http://schemas.microsoft.com/office/drawing/2014/main" xmlns="" id="{4D79087B-1AAF-0976-D12D-FFA0349B0502}"/>
                  </a:ext>
                </a:extLst>
              </p:cNvPr>
              <p:cNvSpPr txBox="1"/>
              <p:nvPr/>
            </p:nvSpPr>
            <p:spPr>
              <a:xfrm>
                <a:off x="7844627" y="5235989"/>
                <a:ext cx="1538035" cy="413945"/>
              </a:xfrm>
              <a:prstGeom prst="rect">
                <a:avLst/>
              </a:prstGeom>
              <a:noFill/>
              <a:ln>
                <a:noFill/>
              </a:ln>
            </p:spPr>
            <p:txBody>
              <a:bodyPr spcFirstLastPara="1" wrap="square" lIns="0" tIns="45700" rIns="91425" bIns="45700" anchor="ctr" anchorCtr="0">
                <a:noAutofit/>
              </a:bodyPr>
              <a:lstStyle/>
              <a:p>
                <a:pPr marL="0" marR="0" lvl="0" indent="0" algn="l" defTabSz="914400" rtl="0" eaLnBrk="1" fontAlgn="auto" latinLnBrk="0" hangingPunct="1">
                  <a:lnSpc>
                    <a:spcPct val="90000"/>
                  </a:lnSpc>
                  <a:spcBef>
                    <a:spcPts val="0"/>
                  </a:spcBef>
                  <a:spcAft>
                    <a:spcPts val="0"/>
                  </a:spcAft>
                  <a:buClr>
                    <a:srgbClr val="000000"/>
                  </a:buClr>
                  <a:buSzPts val="3000"/>
                  <a:buFontTx/>
                  <a:buNone/>
                  <a:tabLst/>
                  <a:defRPr/>
                </a:pPr>
                <a:r>
                  <a:rPr lang="pt-BR" sz="1600" b="1" kern="0" dirty="0">
                    <a:solidFill>
                      <a:schemeClr val="bg1"/>
                    </a:solidFill>
                    <a:latin typeface="Franklin Gothic Medium Cond" charset="0"/>
                    <a:ea typeface="Franklin Gothic Book" charset="0"/>
                    <a:cs typeface="Franklin Gothic Book" charset="0"/>
                    <a:sym typeface="Calibri"/>
                  </a:rPr>
                  <a:t>ESTRESSE FINANCEIRO</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grpSp>
        <p:nvGrpSpPr>
          <p:cNvPr id="19" name="Grupo 18"/>
          <p:cNvGrpSpPr/>
          <p:nvPr/>
        </p:nvGrpSpPr>
        <p:grpSpPr>
          <a:xfrm>
            <a:off x="5149656" y="4957058"/>
            <a:ext cx="5459632" cy="738899"/>
            <a:chOff x="5149656" y="4187517"/>
            <a:chExt cx="5459632" cy="738899"/>
          </a:xfrm>
        </p:grpSpPr>
        <p:grpSp>
          <p:nvGrpSpPr>
            <p:cNvPr id="9" name="Grupo 8"/>
            <p:cNvGrpSpPr/>
            <p:nvPr/>
          </p:nvGrpSpPr>
          <p:grpSpPr>
            <a:xfrm>
              <a:off x="5149656" y="4187517"/>
              <a:ext cx="2357393" cy="738899"/>
              <a:chOff x="7025269" y="5977691"/>
              <a:chExt cx="2357393" cy="738899"/>
            </a:xfrm>
          </p:grpSpPr>
          <p:sp>
            <p:nvSpPr>
              <p:cNvPr id="46" name="Forma Livre: Forma 90">
                <a:extLst>
                  <a:ext uri="{FF2B5EF4-FFF2-40B4-BE49-F238E27FC236}">
                    <a16:creationId xmlns:a16="http://schemas.microsoft.com/office/drawing/2014/main" xmlns="" id="{EAFB5770-88BA-5092-3ACA-64A2BC705E33}"/>
                  </a:ext>
                </a:extLst>
              </p:cNvPr>
              <p:cNvSpPr/>
              <p:nvPr/>
            </p:nvSpPr>
            <p:spPr>
              <a:xfrm>
                <a:off x="7025269" y="5977691"/>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47" name="Elipse 46">
                <a:extLst>
                  <a:ext uri="{FF2B5EF4-FFF2-40B4-BE49-F238E27FC236}">
                    <a16:creationId xmlns:a16="http://schemas.microsoft.com/office/drawing/2014/main" xmlns="" id="{FCF05182-37D1-262E-880C-4EC6B08874EF}"/>
                  </a:ext>
                </a:extLst>
              </p:cNvPr>
              <p:cNvSpPr/>
              <p:nvPr/>
            </p:nvSpPr>
            <p:spPr>
              <a:xfrm>
                <a:off x="7072086" y="6076080"/>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7</a:t>
                </a:r>
                <a:endParaRPr lang="pt-BR" sz="2400" dirty="0"/>
              </a:p>
            </p:txBody>
          </p:sp>
          <p:sp>
            <p:nvSpPr>
              <p:cNvPr id="48" name="Google Shape;102;p3">
                <a:extLst>
                  <a:ext uri="{FF2B5EF4-FFF2-40B4-BE49-F238E27FC236}">
                    <a16:creationId xmlns:a16="http://schemas.microsoft.com/office/drawing/2014/main" xmlns="" id="{4D79087B-1AAF-0976-D12D-FFA0349B0502}"/>
                  </a:ext>
                </a:extLst>
              </p:cNvPr>
              <p:cNvSpPr txBox="1"/>
              <p:nvPr/>
            </p:nvSpPr>
            <p:spPr>
              <a:xfrm>
                <a:off x="7844627" y="6054596"/>
                <a:ext cx="1538035" cy="413945"/>
              </a:xfrm>
              <a:prstGeom prst="rect">
                <a:avLst/>
              </a:prstGeom>
              <a:noFill/>
              <a:ln>
                <a:noFill/>
              </a:ln>
            </p:spPr>
            <p:txBody>
              <a:bodyPr spcFirstLastPara="1" wrap="square" lIns="0" tIns="45700" rIns="91425" bIns="45700" anchor="ctr" anchorCtr="0">
                <a:noAutofit/>
              </a:bodyPr>
              <a:lstStyle/>
              <a:p>
                <a:pPr marL="0" marR="0" lvl="0" indent="0" algn="l"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BETS E APOSTAS</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nvGrpSpPr>
            <p:cNvPr id="15" name="Grupo 14"/>
            <p:cNvGrpSpPr/>
            <p:nvPr/>
          </p:nvGrpSpPr>
          <p:grpSpPr>
            <a:xfrm>
              <a:off x="8251895" y="4187517"/>
              <a:ext cx="2357393" cy="738899"/>
              <a:chOff x="5082106" y="5159200"/>
              <a:chExt cx="2357393" cy="738899"/>
            </a:xfrm>
          </p:grpSpPr>
          <p:sp>
            <p:nvSpPr>
              <p:cNvPr id="65" name="Forma Livre: Forma 90">
                <a:extLst>
                  <a:ext uri="{FF2B5EF4-FFF2-40B4-BE49-F238E27FC236}">
                    <a16:creationId xmlns:a16="http://schemas.microsoft.com/office/drawing/2014/main" xmlns="" id="{EAFB5770-88BA-5092-3ACA-64A2BC705E33}"/>
                  </a:ext>
                </a:extLst>
              </p:cNvPr>
              <p:cNvSpPr/>
              <p:nvPr/>
            </p:nvSpPr>
            <p:spPr>
              <a:xfrm>
                <a:off x="5082106" y="5159200"/>
                <a:ext cx="2357393" cy="738899"/>
              </a:xfrm>
              <a:custGeom>
                <a:avLst/>
                <a:gdLst>
                  <a:gd name="connsiteX0" fmla="*/ 292953 w 2357393"/>
                  <a:gd name="connsiteY0" fmla="*/ 54789 h 738899"/>
                  <a:gd name="connsiteX1" fmla="*/ 333473 w 2357393"/>
                  <a:gd name="connsiteY1" fmla="*/ 54832 h 738899"/>
                  <a:gd name="connsiteX2" fmla="*/ 323389 w 2357393"/>
                  <a:gd name="connsiteY2" fmla="*/ 57962 h 738899"/>
                  <a:gd name="connsiteX3" fmla="*/ 323391 w 2357393"/>
                  <a:gd name="connsiteY3" fmla="*/ 57962 h 738899"/>
                  <a:gd name="connsiteX4" fmla="*/ 333472 w 2357393"/>
                  <a:gd name="connsiteY4" fmla="*/ 54833 h 738899"/>
                  <a:gd name="connsiteX5" fmla="*/ 358266 w 2357393"/>
                  <a:gd name="connsiteY5" fmla="*/ 54859 h 738899"/>
                  <a:gd name="connsiteX6" fmla="*/ 647764 w 2357393"/>
                  <a:gd name="connsiteY6" fmla="*/ 294742 h 738899"/>
                  <a:gd name="connsiteX7" fmla="*/ 747819 w 2357393"/>
                  <a:gd name="connsiteY7" fmla="*/ 508462 h 738899"/>
                  <a:gd name="connsiteX8" fmla="*/ 807400 w 2357393"/>
                  <a:gd name="connsiteY8" fmla="*/ 591939 h 738899"/>
                  <a:gd name="connsiteX9" fmla="*/ 807401 w 2357393"/>
                  <a:gd name="connsiteY9" fmla="*/ 591939 h 738899"/>
                  <a:gd name="connsiteX10" fmla="*/ 819194 w 2357393"/>
                  <a:gd name="connsiteY10" fmla="*/ 608463 h 738899"/>
                  <a:gd name="connsiteX11" fmla="*/ 904799 w 2357393"/>
                  <a:gd name="connsiteY11" fmla="*/ 703894 h 738899"/>
                  <a:gd name="connsiteX12" fmla="*/ 437669 w 2357393"/>
                  <a:gd name="connsiteY12" fmla="*/ 723503 h 738899"/>
                  <a:gd name="connsiteX13" fmla="*/ 17176 w 2357393"/>
                  <a:gd name="connsiteY13" fmla="*/ 497309 h 738899"/>
                  <a:gd name="connsiteX14" fmla="*/ 227272 w 2357393"/>
                  <a:gd name="connsiteY14" fmla="*/ 68547 h 738899"/>
                  <a:gd name="connsiteX15" fmla="*/ 227273 w 2357393"/>
                  <a:gd name="connsiteY15" fmla="*/ 68548 h 738899"/>
                  <a:gd name="connsiteX16" fmla="*/ 252996 w 2357393"/>
                  <a:gd name="connsiteY16" fmla="*/ 63160 h 738899"/>
                  <a:gd name="connsiteX17" fmla="*/ 261715 w 2357393"/>
                  <a:gd name="connsiteY17" fmla="*/ 60453 h 738899"/>
                  <a:gd name="connsiteX18" fmla="*/ 269812 w 2357393"/>
                  <a:gd name="connsiteY18" fmla="*/ 59637 h 738899"/>
                  <a:gd name="connsiteX19" fmla="*/ 436115 w 2357393"/>
                  <a:gd name="connsiteY19" fmla="*/ 0 h 738899"/>
                  <a:gd name="connsiteX20" fmla="*/ 2083073 w 2357393"/>
                  <a:gd name="connsiteY20" fmla="*/ 0 h 738899"/>
                  <a:gd name="connsiteX21" fmla="*/ 2357393 w 2357393"/>
                  <a:gd name="connsiteY21" fmla="*/ 274320 h 738899"/>
                  <a:gd name="connsiteX22" fmla="*/ 2083073 w 2357393"/>
                  <a:gd name="connsiteY22" fmla="*/ 548640 h 738899"/>
                  <a:gd name="connsiteX23" fmla="*/ 835559 w 2357393"/>
                  <a:gd name="connsiteY23" fmla="*/ 548640 h 738899"/>
                  <a:gd name="connsiteX24" fmla="*/ 775978 w 2357393"/>
                  <a:gd name="connsiteY24" fmla="*/ 465162 h 738899"/>
                  <a:gd name="connsiteX25" fmla="*/ 675923 w 2357393"/>
                  <a:gd name="connsiteY25" fmla="*/ 251442 h 738899"/>
                  <a:gd name="connsiteX26" fmla="*/ 386425 w 2357393"/>
                  <a:gd name="connsiteY26" fmla="*/ 11559 h 738899"/>
                  <a:gd name="connsiteX27" fmla="*/ 361631 w 2357393"/>
                  <a:gd name="connsiteY27" fmla="*/ 11533 h 738899"/>
                  <a:gd name="connsiteX28" fmla="*/ 380830 w 2357393"/>
                  <a:gd name="connsiteY28" fmla="*/ 5573 h 738899"/>
                  <a:gd name="connsiteX29" fmla="*/ 436115 w 2357393"/>
                  <a:gd name="connsiteY29" fmla="*/ 0 h 73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57393" h="738899">
                    <a:moveTo>
                      <a:pt x="292953" y="54789"/>
                    </a:moveTo>
                    <a:lnTo>
                      <a:pt x="333473" y="54832"/>
                    </a:lnTo>
                    <a:lnTo>
                      <a:pt x="323389" y="57962"/>
                    </a:lnTo>
                    <a:lnTo>
                      <a:pt x="323391" y="57962"/>
                    </a:lnTo>
                    <a:lnTo>
                      <a:pt x="333472" y="54833"/>
                    </a:lnTo>
                    <a:lnTo>
                      <a:pt x="358266" y="54859"/>
                    </a:lnTo>
                    <a:cubicBezTo>
                      <a:pt x="487400" y="68221"/>
                      <a:pt x="604190" y="159096"/>
                      <a:pt x="647764" y="294742"/>
                    </a:cubicBezTo>
                    <a:cubicBezTo>
                      <a:pt x="671628" y="369030"/>
                      <a:pt x="704980" y="440270"/>
                      <a:pt x="747819" y="508462"/>
                    </a:cubicBezTo>
                    <a:lnTo>
                      <a:pt x="807400" y="591939"/>
                    </a:lnTo>
                    <a:lnTo>
                      <a:pt x="807401" y="591939"/>
                    </a:lnTo>
                    <a:lnTo>
                      <a:pt x="819194" y="608463"/>
                    </a:lnTo>
                    <a:cubicBezTo>
                      <a:pt x="845357" y="641036"/>
                      <a:pt x="873892" y="672846"/>
                      <a:pt x="904799" y="703894"/>
                    </a:cubicBezTo>
                    <a:cubicBezTo>
                      <a:pt x="736426" y="671014"/>
                      <a:pt x="580716" y="677551"/>
                      <a:pt x="437669" y="723503"/>
                    </a:cubicBezTo>
                    <a:cubicBezTo>
                      <a:pt x="263537" y="779440"/>
                      <a:pt x="75276" y="678170"/>
                      <a:pt x="17176" y="497309"/>
                    </a:cubicBezTo>
                    <a:cubicBezTo>
                      <a:pt x="-40923" y="316448"/>
                      <a:pt x="53141" y="124484"/>
                      <a:pt x="227272" y="68547"/>
                    </a:cubicBezTo>
                    <a:lnTo>
                      <a:pt x="227273" y="68548"/>
                    </a:lnTo>
                    <a:lnTo>
                      <a:pt x="252996" y="63160"/>
                    </a:lnTo>
                    <a:lnTo>
                      <a:pt x="261715" y="60453"/>
                    </a:lnTo>
                    <a:lnTo>
                      <a:pt x="269812" y="59637"/>
                    </a:lnTo>
                    <a:close/>
                    <a:moveTo>
                      <a:pt x="436115" y="0"/>
                    </a:moveTo>
                    <a:lnTo>
                      <a:pt x="2083073" y="0"/>
                    </a:lnTo>
                    <a:cubicBezTo>
                      <a:pt x="2234576" y="0"/>
                      <a:pt x="2357393" y="122817"/>
                      <a:pt x="2357393" y="274320"/>
                    </a:cubicBezTo>
                    <a:cubicBezTo>
                      <a:pt x="2357393" y="425823"/>
                      <a:pt x="2234576" y="548640"/>
                      <a:pt x="2083073" y="548640"/>
                    </a:cubicBezTo>
                    <a:lnTo>
                      <a:pt x="835559" y="548640"/>
                    </a:lnTo>
                    <a:lnTo>
                      <a:pt x="775978" y="465162"/>
                    </a:lnTo>
                    <a:cubicBezTo>
                      <a:pt x="733139" y="396970"/>
                      <a:pt x="699787" y="325730"/>
                      <a:pt x="675923" y="251442"/>
                    </a:cubicBezTo>
                    <a:cubicBezTo>
                      <a:pt x="632349" y="115796"/>
                      <a:pt x="515559" y="24921"/>
                      <a:pt x="386425" y="11559"/>
                    </a:cubicBezTo>
                    <a:lnTo>
                      <a:pt x="361631" y="11533"/>
                    </a:lnTo>
                    <a:lnTo>
                      <a:pt x="380830" y="5573"/>
                    </a:lnTo>
                    <a:cubicBezTo>
                      <a:pt x="398688" y="1919"/>
                      <a:pt x="417177" y="0"/>
                      <a:pt x="436115" y="0"/>
                    </a:cubicBezTo>
                    <a:close/>
                  </a:path>
                </a:pathLst>
              </a:custGeom>
              <a:gradFill flip="none" rotWithShape="1">
                <a:gsLst>
                  <a:gs pos="3000">
                    <a:srgbClr val="00D3DE"/>
                  </a:gs>
                  <a:gs pos="100000">
                    <a:srgbClr val="2806BA"/>
                  </a:gs>
                  <a:gs pos="75000">
                    <a:srgbClr val="0070C0"/>
                  </a:gs>
                </a:gsLst>
                <a:lin ang="18900000" scaled="1"/>
                <a:tileRect/>
              </a:gradFill>
              <a:ln w="19050">
                <a:solidFill>
                  <a:srgbClr val="8CBB18"/>
                </a:solid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p>
            </p:txBody>
          </p:sp>
          <p:sp>
            <p:nvSpPr>
              <p:cNvPr id="66" name="Elipse 65">
                <a:extLst>
                  <a:ext uri="{FF2B5EF4-FFF2-40B4-BE49-F238E27FC236}">
                    <a16:creationId xmlns:a16="http://schemas.microsoft.com/office/drawing/2014/main" xmlns="" id="{FCF05182-37D1-262E-880C-4EC6B08874EF}"/>
                  </a:ext>
                </a:extLst>
              </p:cNvPr>
              <p:cNvSpPr/>
              <p:nvPr/>
            </p:nvSpPr>
            <p:spPr>
              <a:xfrm>
                <a:off x="5120251" y="5253391"/>
                <a:ext cx="559211" cy="559211"/>
              </a:xfrm>
              <a:prstGeom prst="ellipse">
                <a:avLst/>
              </a:prstGeom>
              <a:solidFill>
                <a:schemeClr val="bg1"/>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0" lang="pt-BR" sz="2400" b="1" i="0" u="none" strike="noStrike" kern="0" cap="none" spc="0" normalizeH="0" baseline="0" noProof="0" dirty="0">
                    <a:ln>
                      <a:noFill/>
                    </a:ln>
                    <a:solidFill>
                      <a:srgbClr val="00194B"/>
                    </a:solidFill>
                    <a:effectLst/>
                    <a:uLnTx/>
                    <a:uFillTx/>
                    <a:latin typeface="Franklin Gothic Medium Cond" charset="0"/>
                    <a:ea typeface="Franklin Gothic Medium Cond" charset="0"/>
                    <a:cs typeface="Franklin Gothic Medium Cond" charset="0"/>
                    <a:sym typeface="Calibri"/>
                  </a:rPr>
                  <a:t>8</a:t>
                </a:r>
                <a:endParaRPr lang="pt-BR" sz="2400" dirty="0"/>
              </a:p>
            </p:txBody>
          </p:sp>
          <p:sp>
            <p:nvSpPr>
              <p:cNvPr id="67" name="Google Shape;102;p3">
                <a:extLst>
                  <a:ext uri="{FF2B5EF4-FFF2-40B4-BE49-F238E27FC236}">
                    <a16:creationId xmlns:a16="http://schemas.microsoft.com/office/drawing/2014/main" xmlns="" id="{4D79087B-1AAF-0976-D12D-FFA0349B0502}"/>
                  </a:ext>
                </a:extLst>
              </p:cNvPr>
              <p:cNvSpPr txBox="1"/>
              <p:nvPr/>
            </p:nvSpPr>
            <p:spPr>
              <a:xfrm>
                <a:off x="5892792" y="5231907"/>
                <a:ext cx="1538035" cy="413945"/>
              </a:xfrm>
              <a:prstGeom prst="rect">
                <a:avLst/>
              </a:prstGeom>
              <a:noFill/>
              <a:ln>
                <a:noFill/>
              </a:ln>
            </p:spPr>
            <p:txBody>
              <a:bodyPr spcFirstLastPara="1" wrap="square" lIns="0" tIns="45700" rIns="91425" bIns="45700" anchor="ctr" anchorCtr="0">
                <a:noAutofit/>
              </a:bodyPr>
              <a:lstStyle/>
              <a:p>
                <a:pPr marL="0" marR="0" lvl="0" indent="0" algn="l" defTabSz="914400" rtl="0" eaLnBrk="1" fontAlgn="auto" latinLnBrk="0" hangingPunct="1">
                  <a:lnSpc>
                    <a:spcPct val="90000"/>
                  </a:lnSpc>
                  <a:spcBef>
                    <a:spcPts val="0"/>
                  </a:spcBef>
                  <a:spcAft>
                    <a:spcPts val="0"/>
                  </a:spcAft>
                  <a:buClr>
                    <a:srgbClr val="000000"/>
                  </a:buClr>
                  <a:buSzPts val="3000"/>
                  <a:buFontTx/>
                  <a:buNone/>
                  <a:tabLst/>
                  <a:defRPr/>
                </a:pPr>
                <a:r>
                  <a:rPr kumimoji="0" lang="pt-BR" sz="1600" b="1" i="0" u="none" strike="noStrike" kern="0" cap="none" spc="0" normalizeH="0" baseline="0" noProof="0" dirty="0">
                    <a:ln>
                      <a:noFill/>
                    </a:ln>
                    <a:solidFill>
                      <a:schemeClr val="bg1"/>
                    </a:solidFill>
                    <a:effectLst/>
                    <a:uLnTx/>
                    <a:uFillTx/>
                    <a:latin typeface="Franklin Gothic Medium Cond" charset="0"/>
                    <a:ea typeface="Franklin Gothic Medium Cond" charset="0"/>
                    <a:cs typeface="Franklin Gothic Medium Cond" charset="0"/>
                    <a:sym typeface="Calibri"/>
                  </a:rPr>
                  <a:t>ANÁLISES</a:t>
                </a:r>
              </a:p>
              <a:p>
                <a:pPr marL="0" marR="0" lvl="0" indent="0" algn="l" defTabSz="914400" rtl="0" eaLnBrk="1" fontAlgn="auto" latinLnBrk="0" hangingPunct="1">
                  <a:lnSpc>
                    <a:spcPct val="90000"/>
                  </a:lnSpc>
                  <a:spcBef>
                    <a:spcPts val="0"/>
                  </a:spcBef>
                  <a:spcAft>
                    <a:spcPts val="0"/>
                  </a:spcAft>
                  <a:buClr>
                    <a:srgbClr val="000000"/>
                  </a:buClr>
                  <a:buSzPts val="3000"/>
                  <a:buFontTx/>
                  <a:buNone/>
                  <a:tabLst/>
                  <a:defRPr/>
                </a:pPr>
                <a:r>
                  <a:rPr lang="pt-BR" sz="1600" b="1" kern="0" dirty="0">
                    <a:solidFill>
                      <a:schemeClr val="bg1"/>
                    </a:solidFill>
                    <a:latin typeface="Franklin Gothic Medium Cond" charset="0"/>
                    <a:ea typeface="Franklin Gothic Book" charset="0"/>
                    <a:cs typeface="Franklin Gothic Book" charset="0"/>
                    <a:sym typeface="Calibri"/>
                  </a:rPr>
                  <a:t>EXTRAS</a:t>
                </a:r>
                <a:endParaRPr kumimoji="0" lang="pt-BR" sz="700" b="0" i="0" u="none" strike="noStrike" kern="0" cap="none" spc="0" normalizeH="0" baseline="0" noProof="0" dirty="0">
                  <a:ln>
                    <a:noFill/>
                  </a:ln>
                  <a:solidFill>
                    <a:schemeClr val="bg1"/>
                  </a:solidFill>
                  <a:effectLst/>
                  <a:uLnTx/>
                  <a:uFillTx/>
                  <a:latin typeface="Franklin Gothic Book" charset="0"/>
                  <a:ea typeface="Franklin Gothic Book" charset="0"/>
                  <a:cs typeface="Franklin Gothic Book" charset="0"/>
                  <a:sym typeface="Arial"/>
                </a:endParaRPr>
              </a:p>
            </p:txBody>
          </p:sp>
        </p:grpSp>
      </p:grpSp>
    </p:spTree>
    <p:extLst>
      <p:ext uri="{BB962C8B-B14F-4D97-AF65-F5344CB8AC3E}">
        <p14:creationId xmlns:p14="http://schemas.microsoft.com/office/powerpoint/2010/main" val="3179227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8" name="Gráfico 47">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1562237090"/>
              </p:ext>
            </p:extLst>
          </p:nvPr>
        </p:nvGraphicFramePr>
        <p:xfrm>
          <a:off x="697687" y="2689412"/>
          <a:ext cx="11031304" cy="3606805"/>
        </p:xfrm>
        <a:graphic>
          <a:graphicData uri="http://schemas.openxmlformats.org/drawingml/2006/chart">
            <c:chart xmlns:c="http://schemas.openxmlformats.org/drawingml/2006/chart" xmlns:r="http://schemas.openxmlformats.org/officeDocument/2006/relationships" r:id="rId2"/>
          </a:graphicData>
        </a:graphic>
      </p:graphicFrame>
      <p:sp>
        <p:nvSpPr>
          <p:cNvPr id="55" name="Arco 54">
            <a:extLst>
              <a:ext uri="{FF2B5EF4-FFF2-40B4-BE49-F238E27FC236}">
                <a16:creationId xmlns:a16="http://schemas.microsoft.com/office/drawing/2014/main" xmlns="" id="{9E4F1C64-E2FD-37E4-C2AB-FF9371CCCF73}"/>
              </a:ext>
            </a:extLst>
          </p:cNvPr>
          <p:cNvSpPr/>
          <p:nvPr/>
        </p:nvSpPr>
        <p:spPr>
          <a:xfrm>
            <a:off x="6023907"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56" name="Gráfico 55">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250968720"/>
              </p:ext>
            </p:extLst>
          </p:nvPr>
        </p:nvGraphicFramePr>
        <p:xfrm>
          <a:off x="5619632"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sp>
        <p:nvSpPr>
          <p:cNvPr id="58" name="Retângulo: Cantos Arredondados 10">
            <a:extLst>
              <a:ext uri="{FF2B5EF4-FFF2-40B4-BE49-F238E27FC236}">
                <a16:creationId xmlns:a16="http://schemas.microsoft.com/office/drawing/2014/main" xmlns="" id="{809451F5-19CD-0D16-F1DA-57FE6333C332}"/>
              </a:ext>
            </a:extLst>
          </p:cNvPr>
          <p:cNvSpPr/>
          <p:nvPr/>
        </p:nvSpPr>
        <p:spPr>
          <a:xfrm>
            <a:off x="6211532"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9" name="CaixaDeTexto 58">
            <a:extLst>
              <a:ext uri="{FF2B5EF4-FFF2-40B4-BE49-F238E27FC236}">
                <a16:creationId xmlns:a16="http://schemas.microsoft.com/office/drawing/2014/main" xmlns="" id="{E70E4536-35FF-7CB5-22E5-6C792D80D61D}"/>
              </a:ext>
            </a:extLst>
          </p:cNvPr>
          <p:cNvSpPr txBox="1"/>
          <p:nvPr/>
        </p:nvSpPr>
        <p:spPr>
          <a:xfrm>
            <a:off x="5851989"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34</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60" name="Arco 59">
            <a:extLst>
              <a:ext uri="{FF2B5EF4-FFF2-40B4-BE49-F238E27FC236}">
                <a16:creationId xmlns:a16="http://schemas.microsoft.com/office/drawing/2014/main" xmlns="" id="{9E4F1C64-E2FD-37E4-C2AB-FF9371CCCF73}"/>
              </a:ext>
            </a:extLst>
          </p:cNvPr>
          <p:cNvSpPr/>
          <p:nvPr/>
        </p:nvSpPr>
        <p:spPr>
          <a:xfrm>
            <a:off x="8161333"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61" name="Gráfico 60">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3129971687"/>
              </p:ext>
            </p:extLst>
          </p:nvPr>
        </p:nvGraphicFramePr>
        <p:xfrm>
          <a:off x="7757058"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sp>
        <p:nvSpPr>
          <p:cNvPr id="62" name="Retângulo: Cantos Arredondados 10">
            <a:extLst>
              <a:ext uri="{FF2B5EF4-FFF2-40B4-BE49-F238E27FC236}">
                <a16:creationId xmlns:a16="http://schemas.microsoft.com/office/drawing/2014/main" xmlns="" id="{809451F5-19CD-0D16-F1DA-57FE6333C332}"/>
              </a:ext>
            </a:extLst>
          </p:cNvPr>
          <p:cNvSpPr/>
          <p:nvPr/>
        </p:nvSpPr>
        <p:spPr>
          <a:xfrm>
            <a:off x="8348958"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3" name="CaixaDeTexto 62">
            <a:extLst>
              <a:ext uri="{FF2B5EF4-FFF2-40B4-BE49-F238E27FC236}">
                <a16:creationId xmlns:a16="http://schemas.microsoft.com/office/drawing/2014/main" xmlns="" id="{E70E4536-35FF-7CB5-22E5-6C792D80D61D}"/>
              </a:ext>
            </a:extLst>
          </p:cNvPr>
          <p:cNvSpPr txBox="1"/>
          <p:nvPr/>
        </p:nvSpPr>
        <p:spPr>
          <a:xfrm>
            <a:off x="7989415"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42</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1" name="Arco 70">
            <a:extLst>
              <a:ext uri="{FF2B5EF4-FFF2-40B4-BE49-F238E27FC236}">
                <a16:creationId xmlns:a16="http://schemas.microsoft.com/office/drawing/2014/main" xmlns="" id="{9E4F1C64-E2FD-37E4-C2AB-FF9371CCCF73}"/>
              </a:ext>
            </a:extLst>
          </p:cNvPr>
          <p:cNvSpPr/>
          <p:nvPr/>
        </p:nvSpPr>
        <p:spPr>
          <a:xfrm>
            <a:off x="10174122"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72" name="Gráfico 7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3454022062"/>
              </p:ext>
            </p:extLst>
          </p:nvPr>
        </p:nvGraphicFramePr>
        <p:xfrm>
          <a:off x="9769847"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sp>
        <p:nvSpPr>
          <p:cNvPr id="73" name="Retângulo: Cantos Arredondados 10">
            <a:extLst>
              <a:ext uri="{FF2B5EF4-FFF2-40B4-BE49-F238E27FC236}">
                <a16:creationId xmlns:a16="http://schemas.microsoft.com/office/drawing/2014/main" xmlns="" id="{809451F5-19CD-0D16-F1DA-57FE6333C332}"/>
              </a:ext>
            </a:extLst>
          </p:cNvPr>
          <p:cNvSpPr/>
          <p:nvPr/>
        </p:nvSpPr>
        <p:spPr>
          <a:xfrm>
            <a:off x="10361747"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74" name="CaixaDeTexto 73">
            <a:extLst>
              <a:ext uri="{FF2B5EF4-FFF2-40B4-BE49-F238E27FC236}">
                <a16:creationId xmlns:a16="http://schemas.microsoft.com/office/drawing/2014/main" xmlns="" id="{E70E4536-35FF-7CB5-22E5-6C792D80D61D}"/>
              </a:ext>
            </a:extLst>
          </p:cNvPr>
          <p:cNvSpPr txBox="1"/>
          <p:nvPr/>
        </p:nvSpPr>
        <p:spPr>
          <a:xfrm>
            <a:off x="10002204"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30</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5" name="Arredondar Retângulo em um Canto Diagonal 74"/>
          <p:cNvSpPr/>
          <p:nvPr/>
        </p:nvSpPr>
        <p:spPr>
          <a:xfrm>
            <a:off x="2571305" y="2532639"/>
            <a:ext cx="2698122"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200" b="1" dirty="0">
                <a:solidFill>
                  <a:srgbClr val="3B3939"/>
                </a:solidFill>
                <a:latin typeface="Arial" panose="020B0604020202020204" pitchFamily="34" charset="0"/>
                <a:ea typeface="Ebrima" panose="02000000000000000000" pitchFamily="2" charset="0"/>
                <a:cs typeface="Arial" panose="020B0604020202020204" pitchFamily="34" charset="0"/>
              </a:rPr>
              <a:t>Passou por alguma das situações</a:t>
            </a:r>
            <a:endParaRPr lang="pt-BR" sz="1050" b="1" dirty="0">
              <a:solidFill>
                <a:srgbClr val="3B3939"/>
              </a:solidFill>
              <a:latin typeface="Arial" panose="020B0604020202020204" pitchFamily="34" charset="0"/>
              <a:ea typeface="Ebrima" panose="02000000000000000000" pitchFamily="2" charset="0"/>
              <a:cs typeface="Arial" panose="020B0604020202020204" pitchFamily="34" charset="0"/>
            </a:endParaRPr>
          </a:p>
        </p:txBody>
      </p:sp>
      <p:sp>
        <p:nvSpPr>
          <p:cNvPr id="76" name="Retângulo: Cantos Arredondados 881">
            <a:extLst>
              <a:ext uri="{FF2B5EF4-FFF2-40B4-BE49-F238E27FC236}">
                <a16:creationId xmlns:a16="http://schemas.microsoft.com/office/drawing/2014/main" xmlns="" id="{E7761E5C-ADE1-80BB-2B4A-EC42BE58308B}"/>
              </a:ext>
            </a:extLst>
          </p:cNvPr>
          <p:cNvSpPr/>
          <p:nvPr/>
        </p:nvSpPr>
        <p:spPr>
          <a:xfrm>
            <a:off x="2606366" y="2516511"/>
            <a:ext cx="26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26" name="Tabela 25"/>
          <p:cNvGraphicFramePr>
            <a:graphicFrameLocks noGrp="1"/>
          </p:cNvGraphicFramePr>
          <p:nvPr>
            <p:extLst>
              <p:ext uri="{D42A27DB-BD31-4B8C-83A1-F6EECF244321}">
                <p14:modId xmlns:p14="http://schemas.microsoft.com/office/powerpoint/2010/main" val="4267413434"/>
              </p:ext>
            </p:extLst>
          </p:nvPr>
        </p:nvGraphicFramePr>
        <p:xfrm>
          <a:off x="5627708" y="1338830"/>
          <a:ext cx="6003546" cy="370840"/>
        </p:xfrm>
        <a:graphic>
          <a:graphicData uri="http://schemas.openxmlformats.org/drawingml/2006/table">
            <a:tbl>
              <a:tblPr firstRow="1" bandRow="1">
                <a:tableStyleId>{5C22544A-7EE6-4342-B048-85BDC9FD1C3A}</a:tableStyleId>
              </a:tblPr>
              <a:tblGrid>
                <a:gridCol w="2001182">
                  <a:extLst>
                    <a:ext uri="{9D8B030D-6E8A-4147-A177-3AD203B41FA5}">
                      <a16:colId xmlns:a16="http://schemas.microsoft.com/office/drawing/2014/main" xmlns="" val="20000"/>
                    </a:ext>
                  </a:extLst>
                </a:gridCol>
                <a:gridCol w="2001182">
                  <a:extLst>
                    <a:ext uri="{9D8B030D-6E8A-4147-A177-3AD203B41FA5}">
                      <a16:colId xmlns:a16="http://schemas.microsoft.com/office/drawing/2014/main" xmlns="" val="20001"/>
                    </a:ext>
                  </a:extLst>
                </a:gridCol>
                <a:gridCol w="2001182">
                  <a:extLst>
                    <a:ext uri="{9D8B030D-6E8A-4147-A177-3AD203B41FA5}">
                      <a16:colId xmlns:a16="http://schemas.microsoft.com/office/drawing/2014/main" xmlns="" val="2000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POPULAÇÃO</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u="none" spc="100" dirty="0">
                          <a:solidFill>
                            <a:srgbClr val="878181"/>
                          </a:solidFill>
                          <a:latin typeface="Ebrima" panose="02000000000000000000" pitchFamily="2" charset="0"/>
                          <a:ea typeface="Ebrima" panose="02000000000000000000" pitchFamily="2" charset="0"/>
                          <a:cs typeface="Ebrima" panose="02000000000000000000" pitchFamily="2" charset="0"/>
                        </a:rPr>
                        <a:t>INVESTIDORES</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NÃO INVESTIDORES</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extLst>
                  <a:ext uri="{0D108BD9-81ED-4DB2-BD59-A6C34878D82A}">
                    <a16:rowId xmlns:a16="http://schemas.microsoft.com/office/drawing/2014/main" xmlns="" val="10000"/>
                  </a:ext>
                </a:extLst>
              </a:tr>
            </a:tbl>
          </a:graphicData>
        </a:graphic>
      </p:graphicFrame>
      <p:sp>
        <p:nvSpPr>
          <p:cNvPr id="30" name="CaixaDeTexto 29">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 | Investidores -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 | Não investidores -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(N=278)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P76. (MOSTRAR CARTÃO 76)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Em 2025, você passou por alguma das situações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Quais?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p>
        </p:txBody>
      </p:sp>
      <p:sp>
        <p:nvSpPr>
          <p:cNvPr id="31" name="CaixaDeTexto 2">
            <a:extLst>
              <a:ext uri="{FF2B5EF4-FFF2-40B4-BE49-F238E27FC236}">
                <a16:creationId xmlns:a16="http://schemas.microsoft.com/office/drawing/2014/main" xmlns="" id="{AF4AE32E-BDCC-DAA4-F144-9A7A17F9142B}"/>
              </a:ext>
            </a:extLst>
          </p:cNvPr>
          <p:cNvSpPr txBox="1"/>
          <p:nvPr/>
        </p:nvSpPr>
        <p:spPr>
          <a:xfrm>
            <a:off x="608372" y="559309"/>
            <a:ext cx="590000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 e ±2p.p. (Investidores e Não investidores) </a:t>
            </a:r>
          </a:p>
        </p:txBody>
      </p:sp>
      <p:sp>
        <p:nvSpPr>
          <p:cNvPr id="3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3" name="Arredondar Retângulo em um Canto Diagonal 32"/>
          <p:cNvSpPr/>
          <p:nvPr/>
        </p:nvSpPr>
        <p:spPr>
          <a:xfrm>
            <a:off x="376518" y="334063"/>
            <a:ext cx="266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FRAUDES E GOLPES FINANCEIROS</a:t>
            </a:r>
          </a:p>
        </p:txBody>
      </p:sp>
      <p:sp>
        <p:nvSpPr>
          <p:cNvPr id="34" name="Arredondar Retângulo em um Canto Diagonal 33"/>
          <p:cNvSpPr/>
          <p:nvPr/>
        </p:nvSpPr>
        <p:spPr>
          <a:xfrm>
            <a:off x="315950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
        <p:nvSpPr>
          <p:cNvPr id="35" name="CaixaDeTexto 34"/>
          <p:cNvSpPr txBox="1"/>
          <p:nvPr/>
        </p:nvSpPr>
        <p:spPr>
          <a:xfrm>
            <a:off x="394094" y="1057307"/>
            <a:ext cx="5350636" cy="1421928"/>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Questionados sobre situações de fraudes e golpes passaram, 1/3 dos brasileiros afirmou ter passado </a:t>
            </a:r>
            <a:r>
              <a:rPr lang="pt-BR" sz="1200" b="1" dirty="0">
                <a:latin typeface="Ebrima" panose="02000000000000000000" pitchFamily="2" charset="0"/>
                <a:ea typeface="Ebrima" panose="02000000000000000000" pitchFamily="2" charset="0"/>
                <a:cs typeface="Ebrima" panose="02000000000000000000" pitchFamily="2" charset="0"/>
              </a:rPr>
              <a:t>pelo menos uma vez por alguma</a:t>
            </a:r>
            <a:r>
              <a:rPr lang="pt-BR" sz="1200" dirty="0">
                <a:latin typeface="Ebrima" panose="02000000000000000000" pitchFamily="2" charset="0"/>
                <a:ea typeface="Ebrima" panose="02000000000000000000" pitchFamily="2" charset="0"/>
                <a:cs typeface="Ebrima" panose="02000000000000000000" pitchFamily="2" charset="0"/>
              </a:rPr>
              <a:t>, com esse número chegando a 42% entre </a:t>
            </a:r>
            <a:r>
              <a:rPr lang="pt-BR" sz="1200" b="1" dirty="0">
                <a:latin typeface="Ebrima" panose="02000000000000000000" pitchFamily="2" charset="0"/>
                <a:ea typeface="Ebrima" panose="02000000000000000000" pitchFamily="2" charset="0"/>
                <a:cs typeface="Ebrima" panose="02000000000000000000" pitchFamily="2" charset="0"/>
              </a:rPr>
              <a:t>investidores</a:t>
            </a:r>
            <a:r>
              <a:rPr lang="pt-BR" sz="1200" dirty="0">
                <a:latin typeface="Ebrima" panose="02000000000000000000" pitchFamily="2" charset="0"/>
                <a:ea typeface="Ebrima" panose="02000000000000000000" pitchFamily="2" charset="0"/>
                <a:cs typeface="Ebrima" panose="02000000000000000000" pitchFamily="2" charset="0"/>
              </a:rPr>
              <a:t>.</a:t>
            </a:r>
          </a:p>
          <a:p>
            <a:pPr algn="just">
              <a:lnSpc>
                <a:spcPct val="120000"/>
              </a:lnSpc>
            </a:pPr>
            <a:endParaRPr lang="pt-BR" sz="1200" dirty="0">
              <a:latin typeface="Ebrima" panose="02000000000000000000" pitchFamily="2" charset="0"/>
              <a:ea typeface="Ebrima" panose="02000000000000000000" pitchFamily="2" charset="0"/>
              <a:cs typeface="Ebrima" panose="02000000000000000000" pitchFamily="2" charset="0"/>
            </a:endParaRPr>
          </a:p>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A principal atividade foi o </a:t>
            </a:r>
            <a:r>
              <a:rPr lang="pt-BR" sz="1200" b="1" dirty="0">
                <a:latin typeface="Ebrima" panose="02000000000000000000" pitchFamily="2" charset="0"/>
                <a:ea typeface="Ebrima" panose="02000000000000000000" pitchFamily="2" charset="0"/>
                <a:cs typeface="Ebrima" panose="02000000000000000000" pitchFamily="2" charset="0"/>
              </a:rPr>
              <a:t>recebimento e acesso de links falsos imitando bancos</a:t>
            </a:r>
            <a:r>
              <a:rPr lang="pt-BR" sz="1200" dirty="0">
                <a:latin typeface="Ebrima" panose="02000000000000000000" pitchFamily="2" charset="0"/>
                <a:ea typeface="Ebrima" panose="02000000000000000000" pitchFamily="2" charset="0"/>
                <a:cs typeface="Ebrima" panose="02000000000000000000" pitchFamily="2" charset="0"/>
              </a:rPr>
              <a:t> (15%).</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25" name="Retângulo 24">
            <a:extLst>
              <a:ext uri="{FF2B5EF4-FFF2-40B4-BE49-F238E27FC236}">
                <a16:creationId xmlns:a16="http://schemas.microsoft.com/office/drawing/2014/main" xmlns="" id="{BF572AC3-6873-DDC4-6068-515E747ADD57}"/>
              </a:ext>
            </a:extLst>
          </p:cNvPr>
          <p:cNvSpPr/>
          <p:nvPr/>
        </p:nvSpPr>
        <p:spPr>
          <a:xfrm>
            <a:off x="299708" y="6132636"/>
            <a:ext cx="3470822"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Passaram em média por 1,5 atividade (2025)</a:t>
            </a:r>
          </a:p>
        </p:txBody>
      </p:sp>
    </p:spTree>
    <p:extLst>
      <p:ext uri="{BB962C8B-B14F-4D97-AF65-F5344CB8AC3E}">
        <p14:creationId xmlns:p14="http://schemas.microsoft.com/office/powerpoint/2010/main" val="1939974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graphicFrame>
        <p:nvGraphicFramePr>
          <p:cNvPr id="48" name="Gráfico 47">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256701380"/>
              </p:ext>
            </p:extLst>
          </p:nvPr>
        </p:nvGraphicFramePr>
        <p:xfrm>
          <a:off x="697687" y="2689412"/>
          <a:ext cx="11031304" cy="3606805"/>
        </p:xfrm>
        <a:graphic>
          <a:graphicData uri="http://schemas.openxmlformats.org/drawingml/2006/chart">
            <c:chart xmlns:c="http://schemas.openxmlformats.org/drawingml/2006/chart" xmlns:r="http://schemas.openxmlformats.org/officeDocument/2006/relationships" r:id="rId2"/>
          </a:graphicData>
        </a:graphic>
      </p:graphicFrame>
      <p:sp>
        <p:nvSpPr>
          <p:cNvPr id="55" name="Arco 54">
            <a:extLst>
              <a:ext uri="{FF2B5EF4-FFF2-40B4-BE49-F238E27FC236}">
                <a16:creationId xmlns:a16="http://schemas.microsoft.com/office/drawing/2014/main" xmlns="" id="{9E4F1C64-E2FD-37E4-C2AB-FF9371CCCF73}"/>
              </a:ext>
            </a:extLst>
          </p:cNvPr>
          <p:cNvSpPr/>
          <p:nvPr/>
        </p:nvSpPr>
        <p:spPr>
          <a:xfrm>
            <a:off x="6023907"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56" name="Gráfico 55">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2220022319"/>
              </p:ext>
            </p:extLst>
          </p:nvPr>
        </p:nvGraphicFramePr>
        <p:xfrm>
          <a:off x="5619632" y="1604913"/>
          <a:ext cx="1862718" cy="1241812"/>
        </p:xfrm>
        <a:graphic>
          <a:graphicData uri="http://schemas.openxmlformats.org/drawingml/2006/chart">
            <c:chart xmlns:c="http://schemas.openxmlformats.org/drawingml/2006/chart" xmlns:r="http://schemas.openxmlformats.org/officeDocument/2006/relationships" r:id="rId3"/>
          </a:graphicData>
        </a:graphic>
      </p:graphicFrame>
      <p:sp>
        <p:nvSpPr>
          <p:cNvPr id="58" name="Retângulo: Cantos Arredondados 10">
            <a:extLst>
              <a:ext uri="{FF2B5EF4-FFF2-40B4-BE49-F238E27FC236}">
                <a16:creationId xmlns:a16="http://schemas.microsoft.com/office/drawing/2014/main" xmlns="" id="{809451F5-19CD-0D16-F1DA-57FE6333C332}"/>
              </a:ext>
            </a:extLst>
          </p:cNvPr>
          <p:cNvSpPr/>
          <p:nvPr/>
        </p:nvSpPr>
        <p:spPr>
          <a:xfrm>
            <a:off x="6211532"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59" name="CaixaDeTexto 58">
            <a:extLst>
              <a:ext uri="{FF2B5EF4-FFF2-40B4-BE49-F238E27FC236}">
                <a16:creationId xmlns:a16="http://schemas.microsoft.com/office/drawing/2014/main" xmlns="" id="{E70E4536-35FF-7CB5-22E5-6C792D80D61D}"/>
              </a:ext>
            </a:extLst>
          </p:cNvPr>
          <p:cNvSpPr txBox="1"/>
          <p:nvPr/>
        </p:nvSpPr>
        <p:spPr>
          <a:xfrm>
            <a:off x="5851989"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47</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60" name="Arco 59">
            <a:extLst>
              <a:ext uri="{FF2B5EF4-FFF2-40B4-BE49-F238E27FC236}">
                <a16:creationId xmlns:a16="http://schemas.microsoft.com/office/drawing/2014/main" xmlns="" id="{9E4F1C64-E2FD-37E4-C2AB-FF9371CCCF73}"/>
              </a:ext>
            </a:extLst>
          </p:cNvPr>
          <p:cNvSpPr/>
          <p:nvPr/>
        </p:nvSpPr>
        <p:spPr>
          <a:xfrm>
            <a:off x="8161333"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61" name="Gráfico 60">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261811696"/>
              </p:ext>
            </p:extLst>
          </p:nvPr>
        </p:nvGraphicFramePr>
        <p:xfrm>
          <a:off x="7757058" y="1604913"/>
          <a:ext cx="1862718" cy="1241812"/>
        </p:xfrm>
        <a:graphic>
          <a:graphicData uri="http://schemas.openxmlformats.org/drawingml/2006/chart">
            <c:chart xmlns:c="http://schemas.openxmlformats.org/drawingml/2006/chart" xmlns:r="http://schemas.openxmlformats.org/officeDocument/2006/relationships" r:id="rId4"/>
          </a:graphicData>
        </a:graphic>
      </p:graphicFrame>
      <p:sp>
        <p:nvSpPr>
          <p:cNvPr id="62" name="Retângulo: Cantos Arredondados 10">
            <a:extLst>
              <a:ext uri="{FF2B5EF4-FFF2-40B4-BE49-F238E27FC236}">
                <a16:creationId xmlns:a16="http://schemas.microsoft.com/office/drawing/2014/main" xmlns="" id="{809451F5-19CD-0D16-F1DA-57FE6333C332}"/>
              </a:ext>
            </a:extLst>
          </p:cNvPr>
          <p:cNvSpPr/>
          <p:nvPr/>
        </p:nvSpPr>
        <p:spPr>
          <a:xfrm>
            <a:off x="8348958"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63" name="CaixaDeTexto 62">
            <a:extLst>
              <a:ext uri="{FF2B5EF4-FFF2-40B4-BE49-F238E27FC236}">
                <a16:creationId xmlns:a16="http://schemas.microsoft.com/office/drawing/2014/main" xmlns="" id="{E70E4536-35FF-7CB5-22E5-6C792D80D61D}"/>
              </a:ext>
            </a:extLst>
          </p:cNvPr>
          <p:cNvSpPr txBox="1"/>
          <p:nvPr/>
        </p:nvSpPr>
        <p:spPr>
          <a:xfrm>
            <a:off x="7989415"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34</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1" name="Arco 70">
            <a:extLst>
              <a:ext uri="{FF2B5EF4-FFF2-40B4-BE49-F238E27FC236}">
                <a16:creationId xmlns:a16="http://schemas.microsoft.com/office/drawing/2014/main" xmlns="" id="{9E4F1C64-E2FD-37E4-C2AB-FF9371CCCF73}"/>
              </a:ext>
            </a:extLst>
          </p:cNvPr>
          <p:cNvSpPr/>
          <p:nvPr/>
        </p:nvSpPr>
        <p:spPr>
          <a:xfrm>
            <a:off x="10174122" y="1697435"/>
            <a:ext cx="1035867" cy="1035867"/>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72" name="Gráfico 71">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183959168"/>
              </p:ext>
            </p:extLst>
          </p:nvPr>
        </p:nvGraphicFramePr>
        <p:xfrm>
          <a:off x="9769847" y="1604913"/>
          <a:ext cx="1862718" cy="1241812"/>
        </p:xfrm>
        <a:graphic>
          <a:graphicData uri="http://schemas.openxmlformats.org/drawingml/2006/chart">
            <c:chart xmlns:c="http://schemas.openxmlformats.org/drawingml/2006/chart" xmlns:r="http://schemas.openxmlformats.org/officeDocument/2006/relationships" r:id="rId5"/>
          </a:graphicData>
        </a:graphic>
      </p:graphicFrame>
      <p:sp>
        <p:nvSpPr>
          <p:cNvPr id="73" name="Retângulo: Cantos Arredondados 10">
            <a:extLst>
              <a:ext uri="{FF2B5EF4-FFF2-40B4-BE49-F238E27FC236}">
                <a16:creationId xmlns:a16="http://schemas.microsoft.com/office/drawing/2014/main" xmlns="" id="{809451F5-19CD-0D16-F1DA-57FE6333C332}"/>
              </a:ext>
            </a:extLst>
          </p:cNvPr>
          <p:cNvSpPr/>
          <p:nvPr/>
        </p:nvSpPr>
        <p:spPr>
          <a:xfrm>
            <a:off x="10361747" y="1886935"/>
            <a:ext cx="606829" cy="579963"/>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74" name="CaixaDeTexto 73">
            <a:extLst>
              <a:ext uri="{FF2B5EF4-FFF2-40B4-BE49-F238E27FC236}">
                <a16:creationId xmlns:a16="http://schemas.microsoft.com/office/drawing/2014/main" xmlns="" id="{E70E4536-35FF-7CB5-22E5-6C792D80D61D}"/>
              </a:ext>
            </a:extLst>
          </p:cNvPr>
          <p:cNvSpPr txBox="1"/>
          <p:nvPr/>
        </p:nvSpPr>
        <p:spPr>
          <a:xfrm>
            <a:off x="10002204" y="1946142"/>
            <a:ext cx="1325913" cy="461665"/>
          </a:xfrm>
          <a:prstGeom prst="rect">
            <a:avLst/>
          </a:prstGeom>
          <a:noFill/>
        </p:spPr>
        <p:txBody>
          <a:bodyPr wrap="square">
            <a:spAutoFit/>
          </a:bodyPr>
          <a:lstStyle/>
          <a:p>
            <a:pPr algn="ctr"/>
            <a:r>
              <a:rPr kumimoji="0" lang="pt-BR" sz="2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24</a:t>
            </a:r>
            <a:r>
              <a:rPr kumimoji="0" lang="pt-BR" sz="14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2400" dirty="0">
              <a:solidFill>
                <a:schemeClr val="bg1"/>
              </a:solidFill>
              <a:latin typeface="Segoe UI" panose="020B0502040204020203" pitchFamily="34" charset="0"/>
              <a:cs typeface="Segoe UI" panose="020B0502040204020203" pitchFamily="34" charset="0"/>
            </a:endParaRPr>
          </a:p>
        </p:txBody>
      </p:sp>
      <p:sp>
        <p:nvSpPr>
          <p:cNvPr id="75" name="Arredondar Retângulo em um Canto Diagonal 74"/>
          <p:cNvSpPr/>
          <p:nvPr/>
        </p:nvSpPr>
        <p:spPr>
          <a:xfrm>
            <a:off x="2571305" y="2532639"/>
            <a:ext cx="2698122" cy="210559"/>
          </a:xfrm>
          <a:prstGeom prst="round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659636">
              <a:defRPr/>
            </a:pPr>
            <a:r>
              <a:rPr lang="pt-BR" sz="1200" b="1" dirty="0">
                <a:solidFill>
                  <a:srgbClr val="3B3939"/>
                </a:solidFill>
                <a:latin typeface="Arial" panose="020B0604020202020204" pitchFamily="34" charset="0"/>
                <a:ea typeface="Ebrima" panose="02000000000000000000" pitchFamily="2" charset="0"/>
                <a:cs typeface="Arial" panose="020B0604020202020204" pitchFamily="34" charset="0"/>
              </a:rPr>
              <a:t>Passou por alguma das situações</a:t>
            </a:r>
            <a:endParaRPr lang="pt-BR" sz="1050" b="1" dirty="0">
              <a:solidFill>
                <a:srgbClr val="3B3939"/>
              </a:solidFill>
              <a:latin typeface="Arial" panose="020B0604020202020204" pitchFamily="34" charset="0"/>
              <a:ea typeface="Ebrima" panose="02000000000000000000" pitchFamily="2" charset="0"/>
              <a:cs typeface="Arial" panose="020B0604020202020204" pitchFamily="34" charset="0"/>
            </a:endParaRPr>
          </a:p>
        </p:txBody>
      </p:sp>
      <p:sp>
        <p:nvSpPr>
          <p:cNvPr id="76" name="Retângulo: Cantos Arredondados 881">
            <a:extLst>
              <a:ext uri="{FF2B5EF4-FFF2-40B4-BE49-F238E27FC236}">
                <a16:creationId xmlns:a16="http://schemas.microsoft.com/office/drawing/2014/main" xmlns="" id="{E7761E5C-ADE1-80BB-2B4A-EC42BE58308B}"/>
              </a:ext>
            </a:extLst>
          </p:cNvPr>
          <p:cNvSpPr/>
          <p:nvPr/>
        </p:nvSpPr>
        <p:spPr>
          <a:xfrm>
            <a:off x="2606366" y="2516511"/>
            <a:ext cx="2628000"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pt-BR" sz="3200" dirty="0">
              <a:solidFill>
                <a:srgbClr val="595959"/>
              </a:solidFill>
              <a:latin typeface="Santander Headline" panose="020B0504020201020104" pitchFamily="34" charset="0"/>
            </a:endParaRPr>
          </a:p>
        </p:txBody>
      </p:sp>
      <p:graphicFrame>
        <p:nvGraphicFramePr>
          <p:cNvPr id="26" name="Tabela 25"/>
          <p:cNvGraphicFramePr>
            <a:graphicFrameLocks noGrp="1"/>
          </p:cNvGraphicFramePr>
          <p:nvPr>
            <p:extLst>
              <p:ext uri="{D42A27DB-BD31-4B8C-83A1-F6EECF244321}">
                <p14:modId xmlns:p14="http://schemas.microsoft.com/office/powerpoint/2010/main" val="1723721742"/>
              </p:ext>
            </p:extLst>
          </p:nvPr>
        </p:nvGraphicFramePr>
        <p:xfrm>
          <a:off x="5627708" y="1338830"/>
          <a:ext cx="6003546" cy="370840"/>
        </p:xfrm>
        <a:graphic>
          <a:graphicData uri="http://schemas.openxmlformats.org/drawingml/2006/table">
            <a:tbl>
              <a:tblPr firstRow="1" bandRow="1">
                <a:tableStyleId>{5C22544A-7EE6-4342-B048-85BDC9FD1C3A}</a:tableStyleId>
              </a:tblPr>
              <a:tblGrid>
                <a:gridCol w="2001182">
                  <a:extLst>
                    <a:ext uri="{9D8B030D-6E8A-4147-A177-3AD203B41FA5}">
                      <a16:colId xmlns:a16="http://schemas.microsoft.com/office/drawing/2014/main" xmlns="" val="20000"/>
                    </a:ext>
                  </a:extLst>
                </a:gridCol>
                <a:gridCol w="2001182">
                  <a:extLst>
                    <a:ext uri="{9D8B030D-6E8A-4147-A177-3AD203B41FA5}">
                      <a16:colId xmlns:a16="http://schemas.microsoft.com/office/drawing/2014/main" xmlns="" val="20001"/>
                    </a:ext>
                  </a:extLst>
                </a:gridCol>
                <a:gridCol w="2001182">
                  <a:extLst>
                    <a:ext uri="{9D8B030D-6E8A-4147-A177-3AD203B41FA5}">
                      <a16:colId xmlns:a16="http://schemas.microsoft.com/office/drawing/2014/main" xmlns="" val="2000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CLASSES AB</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u="none" spc="100" dirty="0">
                          <a:solidFill>
                            <a:srgbClr val="878181"/>
                          </a:solidFill>
                          <a:latin typeface="Ebrima" panose="02000000000000000000" pitchFamily="2" charset="0"/>
                          <a:ea typeface="Ebrima" panose="02000000000000000000" pitchFamily="2" charset="0"/>
                          <a:cs typeface="Ebrima" panose="02000000000000000000" pitchFamily="2" charset="0"/>
                        </a:rPr>
                        <a:t>CLASSE C</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CLASSE DE</a:t>
                      </a:r>
                      <a:endPar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endParaRPr>
                    </a:p>
                  </a:txBody>
                  <a:tcPr anchor="ctr">
                    <a:noFill/>
                  </a:tcPr>
                </a:tc>
                <a:extLst>
                  <a:ext uri="{0D108BD9-81ED-4DB2-BD59-A6C34878D82A}">
                    <a16:rowId xmlns:a16="http://schemas.microsoft.com/office/drawing/2014/main" xmlns="" val="10000"/>
                  </a:ext>
                </a:extLst>
              </a:tr>
            </a:tbl>
          </a:graphicData>
        </a:graphic>
      </p:graphicFrame>
      <p:sp>
        <p:nvSpPr>
          <p:cNvPr id="30" name="CaixaDeTexto 29">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P76. (MOSTRAR CARTÃO 76)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Em 2025, você passou por alguma das situações desse cartão?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(SE SIM)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Quais?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(RM)</a:t>
            </a:r>
          </a:p>
        </p:txBody>
      </p:sp>
      <p:sp>
        <p:nvSpPr>
          <p:cNvPr id="45" name="CaixaDeTexto 44"/>
          <p:cNvSpPr txBox="1"/>
          <p:nvPr/>
        </p:nvSpPr>
        <p:spPr>
          <a:xfrm>
            <a:off x="394094" y="1057307"/>
            <a:ext cx="5350636" cy="9787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Entre os entrevistados das </a:t>
            </a:r>
            <a:r>
              <a:rPr lang="pt-BR" sz="1200" b="1" dirty="0">
                <a:latin typeface="Ebrima" panose="02000000000000000000" pitchFamily="2" charset="0"/>
                <a:ea typeface="Ebrima" panose="02000000000000000000" pitchFamily="2" charset="0"/>
                <a:cs typeface="Ebrima" panose="02000000000000000000" pitchFamily="2" charset="0"/>
              </a:rPr>
              <a:t>classes AB</a:t>
            </a:r>
            <a:r>
              <a:rPr lang="pt-BR" sz="1200" dirty="0">
                <a:latin typeface="Ebrima" panose="02000000000000000000" pitchFamily="2" charset="0"/>
                <a:ea typeface="Ebrima" panose="02000000000000000000" pitchFamily="2" charset="0"/>
                <a:cs typeface="Ebrima" panose="02000000000000000000" pitchFamily="2" charset="0"/>
              </a:rPr>
              <a:t>, o percentual de quem </a:t>
            </a:r>
            <a:r>
              <a:rPr lang="pt-BR" sz="1200" b="1" dirty="0">
                <a:latin typeface="Ebrima" panose="02000000000000000000" pitchFamily="2" charset="0"/>
                <a:ea typeface="Ebrima" panose="02000000000000000000" pitchFamily="2" charset="0"/>
                <a:cs typeface="Ebrima" panose="02000000000000000000" pitchFamily="2" charset="0"/>
              </a:rPr>
              <a:t>passou por alguma situação</a:t>
            </a:r>
            <a:r>
              <a:rPr lang="pt-BR" sz="1200" dirty="0">
                <a:latin typeface="Ebrima" panose="02000000000000000000" pitchFamily="2" charset="0"/>
                <a:ea typeface="Ebrima" panose="02000000000000000000" pitchFamily="2" charset="0"/>
                <a:cs typeface="Ebrima" panose="02000000000000000000" pitchFamily="2" charset="0"/>
              </a:rPr>
              <a:t> chega a 47%, sendo que o </a:t>
            </a:r>
            <a:r>
              <a:rPr lang="pt-BR" sz="1200" b="1" dirty="0">
                <a:latin typeface="Ebrima" panose="02000000000000000000" pitchFamily="2" charset="0"/>
                <a:ea typeface="Ebrima" panose="02000000000000000000" pitchFamily="2" charset="0"/>
                <a:cs typeface="Ebrima" panose="02000000000000000000" pitchFamily="2" charset="0"/>
              </a:rPr>
              <a:t>recebimento e acesso de links imitando bancos </a:t>
            </a:r>
            <a:r>
              <a:rPr lang="pt-BR" sz="1200" dirty="0">
                <a:latin typeface="Ebrima" panose="02000000000000000000" pitchFamily="2" charset="0"/>
                <a:ea typeface="Ebrima" panose="02000000000000000000" pitchFamily="2" charset="0"/>
                <a:cs typeface="Ebrima" panose="02000000000000000000" pitchFamily="2" charset="0"/>
              </a:rPr>
              <a:t>chega a 23% e a </a:t>
            </a:r>
            <a:r>
              <a:rPr lang="pt-BR" sz="1200" b="1" dirty="0">
                <a:latin typeface="Ebrima" panose="02000000000000000000" pitchFamily="2" charset="0"/>
                <a:ea typeface="Ebrima" panose="02000000000000000000" pitchFamily="2" charset="0"/>
                <a:cs typeface="Ebrima" panose="02000000000000000000" pitchFamily="2" charset="0"/>
              </a:rPr>
              <a:t>compra de produtos em lojas falsas </a:t>
            </a:r>
            <a:r>
              <a:rPr lang="pt-BR" sz="1200" dirty="0">
                <a:latin typeface="Ebrima" panose="02000000000000000000" pitchFamily="2" charset="0"/>
                <a:ea typeface="Ebrima" panose="02000000000000000000" pitchFamily="2" charset="0"/>
                <a:cs typeface="Ebrima" panose="02000000000000000000" pitchFamily="2" charset="0"/>
              </a:rPr>
              <a:t>a 13%. Na </a:t>
            </a:r>
            <a:r>
              <a:rPr lang="pt-BR" sz="1200" b="1" dirty="0">
                <a:latin typeface="Ebrima" panose="02000000000000000000" pitchFamily="2" charset="0"/>
                <a:ea typeface="Ebrima" panose="02000000000000000000" pitchFamily="2" charset="0"/>
                <a:cs typeface="Ebrima" panose="02000000000000000000" pitchFamily="2" charset="0"/>
              </a:rPr>
              <a:t>classe DE</a:t>
            </a:r>
            <a:r>
              <a:rPr lang="pt-BR" sz="1200" dirty="0">
                <a:latin typeface="Ebrima" panose="02000000000000000000" pitchFamily="2" charset="0"/>
                <a:ea typeface="Ebrima" panose="02000000000000000000" pitchFamily="2" charset="0"/>
                <a:cs typeface="Ebrima" panose="02000000000000000000" pitchFamily="2" charset="0"/>
              </a:rPr>
              <a:t>, apenas 24% passaram por alguma situação.</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47" name="CaixaDeTexto 2">
            <a:extLst>
              <a:ext uri="{FF2B5EF4-FFF2-40B4-BE49-F238E27FC236}">
                <a16:creationId xmlns:a16="http://schemas.microsoft.com/office/drawing/2014/main" xmlns="" id="{AF4AE32E-BDCC-DAA4-F144-9A7A17F9142B}"/>
              </a:ext>
            </a:extLst>
          </p:cNvPr>
          <p:cNvSpPr txBox="1"/>
          <p:nvPr/>
        </p:nvSpPr>
        <p:spPr>
          <a:xfrm>
            <a:off x="608372" y="559309"/>
            <a:ext cx="590000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(População) e ±2p.p. (Investidores e Não investidores) </a:t>
            </a:r>
          </a:p>
        </p:txBody>
      </p:sp>
      <p:sp>
        <p:nvSpPr>
          <p:cNvPr id="4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50" name="Arredondar Retângulo em um Canto Diagonal 49"/>
          <p:cNvSpPr/>
          <p:nvPr/>
        </p:nvSpPr>
        <p:spPr>
          <a:xfrm>
            <a:off x="376518" y="334063"/>
            <a:ext cx="266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FRAUDES E GOLPES FINANCEIROS</a:t>
            </a:r>
          </a:p>
        </p:txBody>
      </p:sp>
      <p:sp>
        <p:nvSpPr>
          <p:cNvPr id="52" name="Arredondar Retângulo em um Canto Diagonal 51"/>
          <p:cNvSpPr/>
          <p:nvPr/>
        </p:nvSpPr>
        <p:spPr>
          <a:xfrm>
            <a:off x="3159501"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INCLUÍDA EM 2025</a:t>
            </a:r>
          </a:p>
        </p:txBody>
      </p:sp>
    </p:spTree>
    <p:extLst>
      <p:ext uri="{BB962C8B-B14F-4D97-AF65-F5344CB8AC3E}">
        <p14:creationId xmlns:p14="http://schemas.microsoft.com/office/powerpoint/2010/main" val="87592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p3">
            <a:extLst>
              <a:ext uri="{FF2B5EF4-FFF2-40B4-BE49-F238E27FC236}">
                <a16:creationId xmlns:a16="http://schemas.microsoft.com/office/drawing/2014/main" xmlns="" id="{A9421736-6D52-87B0-790F-7E5C527BB027}"/>
              </a:ext>
            </a:extLst>
          </p:cNvPr>
          <p:cNvSpPr txBox="1"/>
          <p:nvPr/>
        </p:nvSpPr>
        <p:spPr>
          <a:xfrm>
            <a:off x="3220872" y="3603027"/>
            <a:ext cx="8199603" cy="413945"/>
          </a:xfrm>
          <a:prstGeom prst="rect">
            <a:avLst/>
          </a:prstGeom>
          <a:noFill/>
          <a:ln>
            <a:noFill/>
          </a:ln>
        </p:spPr>
        <p:txBody>
          <a:bodyPr spcFirstLastPara="1" wrap="square" lIns="0" tIns="45700" rIns="91425" bIns="45700" anchor="ctr" anchorCtr="0">
            <a:noAutofit/>
          </a:bodyPr>
          <a:lstStyle/>
          <a:p>
            <a:pPr>
              <a:lnSpc>
                <a:spcPct val="90000"/>
              </a:lnSpc>
              <a:buClr>
                <a:srgbClr val="000000"/>
              </a:buClr>
              <a:buSzPts val="3000"/>
              <a:defRPr/>
            </a:pPr>
            <a:r>
              <a:rPr lang="pt-BR" sz="6600" b="1" kern="0" dirty="0" smtClean="0">
                <a:solidFill>
                  <a:prstClr val="white"/>
                </a:solidFill>
                <a:latin typeface="Segoe UI" panose="020B0502040204020203" pitchFamily="34" charset="0"/>
                <a:ea typeface="Franklin Gothic Book" charset="0"/>
                <a:cs typeface="Segoe UI" panose="020B0502040204020203" pitchFamily="34" charset="0"/>
                <a:sym typeface="Calibri"/>
              </a:rPr>
              <a:t>IMEDIATISMO E AUTOCONTROLE</a:t>
            </a:r>
            <a:endParaRPr lang="pt-BR" sz="2800" kern="0" dirty="0">
              <a:solidFill>
                <a:prstClr val="white"/>
              </a:solidFill>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1787352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9" name="CaixaDeTexto 48">
            <a:extLst>
              <a:ext uri="{FF2B5EF4-FFF2-40B4-BE49-F238E27FC236}">
                <a16:creationId xmlns:a16="http://schemas.microsoft.com/office/drawing/2014/main" xmlns="" id="{123209DF-040D-A3D0-E4DC-6B746D3B8CD7}"/>
              </a:ext>
            </a:extLst>
          </p:cNvPr>
          <p:cNvSpPr txBox="1"/>
          <p:nvPr/>
        </p:nvSpPr>
        <p:spPr>
          <a:xfrm>
            <a:off x="920948" y="6184499"/>
            <a:ext cx="10349283" cy="646331"/>
          </a:xfrm>
          <a:prstGeom prst="rect">
            <a:avLst/>
          </a:prstGeom>
          <a:noFill/>
        </p:spPr>
        <p:txBody>
          <a:bodyPr wrap="square" anchor="b">
            <a:spAutoFit/>
          </a:bodyPr>
          <a:lstStyle/>
          <a:p>
            <a:r>
              <a:rPr lang="pt-BR" sz="900" dirty="0">
                <a:latin typeface="Ebrima" panose="02000000000000000000" pitchFamily="2" charset="0"/>
                <a:ea typeface="Ebrima" panose="02000000000000000000" pitchFamily="2" charset="0"/>
                <a:cs typeface="Ebrima" panose="02000000000000000000" pitchFamily="2" charset="0"/>
              </a:rPr>
              <a:t>(*) As faixas de </a:t>
            </a:r>
            <a:r>
              <a:rPr lang="pt-BR" sz="900" b="1" dirty="0">
                <a:latin typeface="Ebrima" panose="02000000000000000000" pitchFamily="2" charset="0"/>
                <a:ea typeface="Ebrima" panose="02000000000000000000" pitchFamily="2" charset="0"/>
                <a:cs typeface="Ebrima" panose="02000000000000000000" pitchFamily="2" charset="0"/>
              </a:rPr>
              <a:t>20 a 50 SM </a:t>
            </a:r>
            <a:r>
              <a:rPr lang="pt-BR" sz="900" dirty="0">
                <a:latin typeface="Ebrima" panose="02000000000000000000" pitchFamily="2" charset="0"/>
                <a:ea typeface="Ebrima" panose="02000000000000000000" pitchFamily="2" charset="0"/>
                <a:cs typeface="Ebrima" panose="02000000000000000000" pitchFamily="2" charset="0"/>
              </a:rPr>
              <a:t>e </a:t>
            </a:r>
            <a:r>
              <a:rPr lang="pt-BR" sz="900" b="1" dirty="0">
                <a:latin typeface="Ebrima" panose="02000000000000000000" pitchFamily="2" charset="0"/>
                <a:ea typeface="Ebrima" panose="02000000000000000000" pitchFamily="2" charset="0"/>
                <a:cs typeface="Ebrima" panose="02000000000000000000" pitchFamily="2" charset="0"/>
              </a:rPr>
              <a:t>mais de 50 SM </a:t>
            </a:r>
            <a:r>
              <a:rPr lang="pt-BR" sz="900" dirty="0">
                <a:latin typeface="Ebrima" panose="02000000000000000000" pitchFamily="2" charset="0"/>
                <a:ea typeface="Ebrima" panose="02000000000000000000" pitchFamily="2" charset="0"/>
                <a:cs typeface="Ebrima" panose="02000000000000000000" pitchFamily="2" charset="0"/>
              </a:rPr>
              <a:t>foram somadas já que não havia base para análise nesta última.</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(±1p.p.)</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Imagine que você pudesse escolher entre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P57_1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nesse mês OU receber um pagamento de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P57_2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no mês seguinte, o que você escolheria?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(ESTIMULADA E ÚNICA)</a:t>
            </a:r>
            <a:endParaRPr kumimoji="0" lang="pt-BR" sz="900" b="1" i="0" u="none" strike="noStrike" kern="1200" cap="none" spc="0" normalizeH="0" baseline="0" noProof="0" dirty="0">
              <a:ln>
                <a:noFill/>
              </a:ln>
              <a:solidFill>
                <a:srgbClr val="595959"/>
              </a:solidFill>
              <a:effectLst/>
              <a:uLnTx/>
              <a:uFillTx/>
              <a:latin typeface="Ebrima" panose="02000000000000000000" pitchFamily="2" charset="0"/>
              <a:ea typeface="Ebrima" panose="02000000000000000000" pitchFamily="2" charset="0"/>
              <a:cs typeface="Ebrima" panose="02000000000000000000" pitchFamily="2" charset="0"/>
            </a:endParaRPr>
          </a:p>
        </p:txBody>
      </p:sp>
      <p:graphicFrame>
        <p:nvGraphicFramePr>
          <p:cNvPr id="7" name="Gráfico 6"/>
          <p:cNvGraphicFramePr/>
          <p:nvPr>
            <p:extLst>
              <p:ext uri="{D42A27DB-BD31-4B8C-83A1-F6EECF244321}">
                <p14:modId xmlns:p14="http://schemas.microsoft.com/office/powerpoint/2010/main" val="2023073866"/>
              </p:ext>
            </p:extLst>
          </p:nvPr>
        </p:nvGraphicFramePr>
        <p:xfrm>
          <a:off x="3609474" y="1624265"/>
          <a:ext cx="6462372" cy="46324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ela 7"/>
          <p:cNvGraphicFramePr>
            <a:graphicFrameLocks noGrp="1"/>
          </p:cNvGraphicFramePr>
          <p:nvPr>
            <p:extLst>
              <p:ext uri="{D42A27DB-BD31-4B8C-83A1-F6EECF244321}">
                <p14:modId xmlns:p14="http://schemas.microsoft.com/office/powerpoint/2010/main" val="1284088968"/>
              </p:ext>
            </p:extLst>
          </p:nvPr>
        </p:nvGraphicFramePr>
        <p:xfrm>
          <a:off x="872111" y="1785048"/>
          <a:ext cx="2629077" cy="4176002"/>
        </p:xfrm>
        <a:graphic>
          <a:graphicData uri="http://schemas.openxmlformats.org/drawingml/2006/table">
            <a:tbl>
              <a:tblPr firstRow="1" bandRow="1">
                <a:tableStyleId>{5C22544A-7EE6-4342-B048-85BDC9FD1C3A}</a:tableStyleId>
              </a:tblPr>
              <a:tblGrid>
                <a:gridCol w="2629077">
                  <a:extLst>
                    <a:ext uri="{9D8B030D-6E8A-4147-A177-3AD203B41FA5}">
                      <a16:colId xmlns:a16="http://schemas.microsoft.com/office/drawing/2014/main" xmlns="" val="20000"/>
                    </a:ext>
                  </a:extLst>
                </a:gridCol>
              </a:tblGrid>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Total</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Até 1 SM</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 a 2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2 a 3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3 a 5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5 a 10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10 a 20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58704">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Mais de 20</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SM*</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506370">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Não</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sabe + Recusa + Não possui renda</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bl>
          </a:graphicData>
        </a:graphic>
      </p:graphicFrame>
      <p:graphicFrame>
        <p:nvGraphicFramePr>
          <p:cNvPr id="83" name="Tabela 82"/>
          <p:cNvGraphicFramePr>
            <a:graphicFrameLocks noGrp="1"/>
          </p:cNvGraphicFramePr>
          <p:nvPr>
            <p:extLst>
              <p:ext uri="{D42A27DB-BD31-4B8C-83A1-F6EECF244321}">
                <p14:modId xmlns:p14="http://schemas.microsoft.com/office/powerpoint/2010/main" val="992851868"/>
              </p:ext>
            </p:extLst>
          </p:nvPr>
        </p:nvGraphicFramePr>
        <p:xfrm>
          <a:off x="9768322" y="1772198"/>
          <a:ext cx="1138519" cy="4201703"/>
        </p:xfrm>
        <a:graphic>
          <a:graphicData uri="http://schemas.openxmlformats.org/drawingml/2006/table">
            <a:tbl>
              <a:tblPr firstRow="1" bandRow="1">
                <a:tableStyleId>{5C22544A-7EE6-4342-B048-85BDC9FD1C3A}</a:tableStyleId>
              </a:tblPr>
              <a:tblGrid>
                <a:gridCol w="1138519">
                  <a:extLst>
                    <a:ext uri="{9D8B030D-6E8A-4147-A177-3AD203B41FA5}">
                      <a16:colId xmlns:a16="http://schemas.microsoft.com/office/drawing/2014/main" xmlns="" val="20000"/>
                    </a:ext>
                  </a:extLst>
                </a:gridCol>
              </a:tblGrid>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N=5.832</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N=1.481</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N=1.497</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N=1.011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N=953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N=487</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6152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N=136</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461527">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N=49</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509487">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N=193</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bl>
          </a:graphicData>
        </a:graphic>
      </p:graphicFrame>
      <p:sp>
        <p:nvSpPr>
          <p:cNvPr id="84" name="Retângulo 83"/>
          <p:cNvSpPr/>
          <p:nvPr/>
        </p:nvSpPr>
        <p:spPr>
          <a:xfrm>
            <a:off x="10101779" y="1505268"/>
            <a:ext cx="47160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Base</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34" name="CaixaDeTexto 33"/>
          <p:cNvSpPr txBox="1"/>
          <p:nvPr/>
        </p:nvSpPr>
        <p:spPr>
          <a:xfrm>
            <a:off x="4150897" y="463805"/>
            <a:ext cx="7678865" cy="978729"/>
          </a:xfrm>
          <a:prstGeom prst="rect">
            <a:avLst/>
          </a:prstGeom>
          <a:noFill/>
        </p:spPr>
        <p:txBody>
          <a:bodyPr wrap="square" rtlCol="0">
            <a:spAutoFit/>
          </a:bodyPr>
          <a:lstStyle/>
          <a:p>
            <a:pPr algn="just">
              <a:lnSpc>
                <a:spcPct val="120000"/>
              </a:lnSpc>
            </a:pPr>
            <a:r>
              <a:rPr lang="pt-BR" sz="1200" dirty="0" smtClean="0">
                <a:latin typeface="Ebrima" panose="02000000000000000000" pitchFamily="2" charset="0"/>
                <a:ea typeface="Ebrima" panose="02000000000000000000" pitchFamily="2" charset="0"/>
                <a:cs typeface="Ebrima" panose="02000000000000000000" pitchFamily="2" charset="0"/>
              </a:rPr>
              <a:t>Os entrevistados foram questionados quanto a </a:t>
            </a:r>
            <a:r>
              <a:rPr lang="pt-BR" sz="1200" dirty="0">
                <a:latin typeface="Ebrima" panose="02000000000000000000" pitchFamily="2" charset="0"/>
                <a:ea typeface="Ebrima" panose="02000000000000000000" pitchFamily="2" charset="0"/>
                <a:cs typeface="Ebrima" panose="02000000000000000000" pitchFamily="2" charset="0"/>
              </a:rPr>
              <a:t>ideia </a:t>
            </a:r>
            <a:r>
              <a:rPr lang="pt-BR" sz="1200" dirty="0" smtClean="0">
                <a:latin typeface="Ebrima" panose="02000000000000000000" pitchFamily="2" charset="0"/>
                <a:ea typeface="Ebrima" panose="02000000000000000000" pitchFamily="2" charset="0"/>
                <a:cs typeface="Ebrima" panose="02000000000000000000" pitchFamily="2" charset="0"/>
              </a:rPr>
              <a:t>de receber </a:t>
            </a:r>
            <a:r>
              <a:rPr lang="pt-BR" sz="1200" dirty="0">
                <a:latin typeface="Ebrima" panose="02000000000000000000" pitchFamily="2" charset="0"/>
                <a:ea typeface="Ebrima" panose="02000000000000000000" pitchFamily="2" charset="0"/>
                <a:cs typeface="Ebrima" panose="02000000000000000000" pitchFamily="2" charset="0"/>
              </a:rPr>
              <a:t>um valor agora ou receber esse valor com cerca de 10% a mais no mês </a:t>
            </a:r>
            <a:r>
              <a:rPr lang="pt-BR" sz="1200" dirty="0" smtClean="0">
                <a:latin typeface="Ebrima" panose="02000000000000000000" pitchFamily="2" charset="0"/>
                <a:ea typeface="Ebrima" panose="02000000000000000000" pitchFamily="2" charset="0"/>
                <a:cs typeface="Ebrima" panose="02000000000000000000" pitchFamily="2" charset="0"/>
              </a:rPr>
              <a:t>seguinte</a:t>
            </a:r>
            <a:r>
              <a:rPr lang="pt-BR" sz="1200" dirty="0">
                <a:latin typeface="Ebrima" panose="02000000000000000000" pitchFamily="2" charset="0"/>
                <a:ea typeface="Ebrima" panose="02000000000000000000" pitchFamily="2" charset="0"/>
                <a:cs typeface="Ebrima" panose="02000000000000000000" pitchFamily="2" charset="0"/>
              </a:rPr>
              <a:t>. Os valores variam conforme a renda familiar para torna-los mais atrativos para cada pessoa, de modo proporcional à renda </a:t>
            </a:r>
            <a:r>
              <a:rPr lang="pt-BR" sz="1200" dirty="0" smtClean="0">
                <a:latin typeface="Ebrima" panose="02000000000000000000" pitchFamily="2" charset="0"/>
                <a:ea typeface="Ebrima" panose="02000000000000000000" pitchFamily="2" charset="0"/>
                <a:cs typeface="Ebrima" panose="02000000000000000000" pitchFamily="2" charset="0"/>
              </a:rPr>
              <a:t>familiar. 53% dos entrevistados optaram por </a:t>
            </a:r>
            <a:r>
              <a:rPr lang="pt-BR" sz="1200" b="1" dirty="0" smtClean="0">
                <a:latin typeface="Ebrima" panose="02000000000000000000" pitchFamily="2" charset="0"/>
                <a:ea typeface="Ebrima" panose="02000000000000000000" pitchFamily="2" charset="0"/>
                <a:cs typeface="Ebrima" panose="02000000000000000000" pitchFamily="2" charset="0"/>
              </a:rPr>
              <a:t>receber no mês seguinte</a:t>
            </a:r>
            <a:r>
              <a:rPr lang="pt-BR" sz="1200" dirty="0">
                <a:latin typeface="Ebrima" panose="02000000000000000000" pitchFamily="2" charset="0"/>
                <a:ea typeface="Ebrima" panose="02000000000000000000" pitchFamily="2" charset="0"/>
                <a:cs typeface="Ebrima" panose="02000000000000000000" pitchFamily="2" charset="0"/>
              </a:rPr>
              <a:t> </a:t>
            </a:r>
            <a:r>
              <a:rPr lang="pt-BR" sz="1200" dirty="0" smtClean="0">
                <a:latin typeface="Ebrima" panose="02000000000000000000" pitchFamily="2" charset="0"/>
                <a:ea typeface="Ebrima" panose="02000000000000000000" pitchFamily="2" charset="0"/>
                <a:cs typeface="Ebrima" panose="02000000000000000000" pitchFamily="2" charset="0"/>
              </a:rPr>
              <a:t>e nota-se que o imediatismo é maior quanto menor é a renda familiar.</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
        <p:nvSpPr>
          <p:cNvPr id="44"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renda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a:t>
            </a:r>
          </a:p>
        </p:txBody>
      </p:sp>
      <p:sp>
        <p:nvSpPr>
          <p:cNvPr id="4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46" name="Arredondar Retângulo em um Canto Diagonal 45"/>
          <p:cNvSpPr/>
          <p:nvPr/>
        </p:nvSpPr>
        <p:spPr>
          <a:xfrm>
            <a:off x="376518" y="334063"/>
            <a:ext cx="259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IMEDIATISMO E AUTOCONTROLE</a:t>
            </a:r>
          </a:p>
        </p:txBody>
      </p:sp>
      <p:sp>
        <p:nvSpPr>
          <p:cNvPr id="47" name="Retângulo 46"/>
          <p:cNvSpPr/>
          <p:nvPr/>
        </p:nvSpPr>
        <p:spPr>
          <a:xfrm>
            <a:off x="5701566" y="2124027"/>
            <a:ext cx="2278188"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760,00 OU 840,00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8" name="Retângulo 47"/>
          <p:cNvSpPr/>
          <p:nvPr/>
        </p:nvSpPr>
        <p:spPr>
          <a:xfrm>
            <a:off x="5587753" y="2587238"/>
            <a:ext cx="250581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2.300,00 OU 2.500,00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0" name="Retângulo 49"/>
          <p:cNvSpPr/>
          <p:nvPr/>
        </p:nvSpPr>
        <p:spPr>
          <a:xfrm>
            <a:off x="5587753" y="3050449"/>
            <a:ext cx="250581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3.800,00 OU 4.200,00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1" name="Retângulo 50"/>
          <p:cNvSpPr/>
          <p:nvPr/>
        </p:nvSpPr>
        <p:spPr>
          <a:xfrm>
            <a:off x="5587753" y="3513660"/>
            <a:ext cx="250581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6.100,00 OU 6.700,00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2" name="Retângulo 51"/>
          <p:cNvSpPr/>
          <p:nvPr/>
        </p:nvSpPr>
        <p:spPr>
          <a:xfrm>
            <a:off x="5512412" y="3976871"/>
            <a:ext cx="2656496"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11.400,00 OU 12.500,00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3" name="Retângulo 52"/>
          <p:cNvSpPr/>
          <p:nvPr/>
        </p:nvSpPr>
        <p:spPr>
          <a:xfrm>
            <a:off x="5512412" y="4440082"/>
            <a:ext cx="2656496"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22.800,00 OU 25.000,00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4" name="Retângulo 53"/>
          <p:cNvSpPr/>
          <p:nvPr/>
        </p:nvSpPr>
        <p:spPr>
          <a:xfrm>
            <a:off x="4280504" y="4903293"/>
            <a:ext cx="512031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53.100,00 OU 58.400 + Valores em R$: 75.900,00 OU 83.500,00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6" name="Retângulo 55"/>
          <p:cNvSpPr/>
          <p:nvPr/>
        </p:nvSpPr>
        <p:spPr>
          <a:xfrm>
            <a:off x="5587753" y="5366502"/>
            <a:ext cx="250581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3.800,00 OU 4.200,00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3737246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9" name="CaixaDeTexto 48">
            <a:extLst>
              <a:ext uri="{FF2B5EF4-FFF2-40B4-BE49-F238E27FC236}">
                <a16:creationId xmlns:a16="http://schemas.microsoft.com/office/drawing/2014/main" xmlns="" id="{123209DF-040D-A3D0-E4DC-6B746D3B8CD7}"/>
              </a:ext>
            </a:extLst>
          </p:cNvPr>
          <p:cNvSpPr txBox="1"/>
          <p:nvPr/>
        </p:nvSpPr>
        <p:spPr>
          <a:xfrm>
            <a:off x="920948" y="6322999"/>
            <a:ext cx="10349283" cy="507831"/>
          </a:xfrm>
          <a:prstGeom prst="rect">
            <a:avLst/>
          </a:prstGeom>
          <a:noFill/>
        </p:spPr>
        <p:txBody>
          <a:bodyPr wrap="square" anchor="b">
            <a:spAutoFit/>
          </a:bodyPr>
          <a:lstStyle/>
          <a:p>
            <a:r>
              <a:rPr lang="pt-BR" sz="900" dirty="0">
                <a:latin typeface="Ebrima" panose="02000000000000000000" pitchFamily="2" charset="0"/>
                <a:ea typeface="Ebrima" panose="02000000000000000000" pitchFamily="2" charset="0"/>
                <a:cs typeface="Ebrima" panose="02000000000000000000" pitchFamily="2" charset="0"/>
              </a:rPr>
              <a:t>(*) As faixas de </a:t>
            </a:r>
            <a:r>
              <a:rPr lang="pt-BR" sz="900" b="1" dirty="0">
                <a:latin typeface="Ebrima" panose="02000000000000000000" pitchFamily="2" charset="0"/>
                <a:ea typeface="Ebrima" panose="02000000000000000000" pitchFamily="2" charset="0"/>
                <a:cs typeface="Ebrima" panose="02000000000000000000" pitchFamily="2" charset="0"/>
              </a:rPr>
              <a:t>20 a 50 SM </a:t>
            </a:r>
            <a:r>
              <a:rPr lang="pt-BR" sz="900" dirty="0">
                <a:latin typeface="Ebrima" panose="02000000000000000000" pitchFamily="2" charset="0"/>
                <a:ea typeface="Ebrima" panose="02000000000000000000" pitchFamily="2" charset="0"/>
                <a:cs typeface="Ebrima" panose="02000000000000000000" pitchFamily="2" charset="0"/>
              </a:rPr>
              <a:t>e </a:t>
            </a:r>
            <a:r>
              <a:rPr lang="pt-BR" sz="900" b="1" dirty="0">
                <a:latin typeface="Ebrima" panose="02000000000000000000" pitchFamily="2" charset="0"/>
                <a:ea typeface="Ebrima" panose="02000000000000000000" pitchFamily="2" charset="0"/>
                <a:cs typeface="Ebrima" panose="02000000000000000000" pitchFamily="2" charset="0"/>
              </a:rPr>
              <a:t>mais de 50 SM </a:t>
            </a:r>
            <a:r>
              <a:rPr lang="pt-BR" sz="900" dirty="0">
                <a:latin typeface="Ebrima" panose="02000000000000000000" pitchFamily="2" charset="0"/>
                <a:ea typeface="Ebrima" panose="02000000000000000000" pitchFamily="2" charset="0"/>
                <a:cs typeface="Ebrima" panose="02000000000000000000" pitchFamily="2" charset="0"/>
              </a:rPr>
              <a:t>foram somadas já que não havia base para análise nesta última</a:t>
            </a:r>
            <a:r>
              <a:rPr lang="pt-BR" sz="900" dirty="0" smtClean="0">
                <a:latin typeface="Ebrima" panose="02000000000000000000" pitchFamily="2" charset="0"/>
                <a:ea typeface="Ebrima" panose="02000000000000000000" pitchFamily="2" charset="0"/>
                <a:cs typeface="Ebrima" panose="02000000000000000000" pitchFamily="2" charset="0"/>
              </a:rPr>
              <a:t>. | </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rPr>
              <a:t>Base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Total da amostra – Excluindo “Não sabe”</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Se você tivesse a opção de receber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P57_1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agora ou uma quantia de dinheiro em reais daqui a 1 ano, qual deveria ser essa quantia para que você aceitasse esperar e abrisse mão de receber hoje?</a:t>
            </a:r>
            <a:endParaRPr kumimoji="0" lang="pt-BR" sz="900" i="0" u="none" strike="noStrike" kern="1200" cap="none" spc="0" normalizeH="0" baseline="0" noProof="0" dirty="0">
              <a:ln>
                <a:noFill/>
              </a:ln>
              <a:solidFill>
                <a:srgbClr val="595959"/>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27"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renda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a:t>
            </a:r>
          </a:p>
        </p:txBody>
      </p:sp>
      <p:sp>
        <p:nvSpPr>
          <p:cNvPr id="2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30" name="Arredondar Retângulo em um Canto Diagonal 29"/>
          <p:cNvSpPr/>
          <p:nvPr/>
        </p:nvSpPr>
        <p:spPr>
          <a:xfrm>
            <a:off x="376518" y="334063"/>
            <a:ext cx="277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ABRIR MÃO DO DINHEIRO</a:t>
            </a:r>
          </a:p>
        </p:txBody>
      </p:sp>
      <p:sp>
        <p:nvSpPr>
          <p:cNvPr id="25" name="CaixaDeTexto 24"/>
          <p:cNvSpPr txBox="1"/>
          <p:nvPr/>
        </p:nvSpPr>
        <p:spPr>
          <a:xfrm>
            <a:off x="4042611" y="307393"/>
            <a:ext cx="7787151" cy="9787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Quando questionados sobre qual o valor escolhido para </a:t>
            </a:r>
            <a:r>
              <a:rPr lang="pt-BR" sz="1200" b="1" dirty="0">
                <a:latin typeface="Ebrima" panose="02000000000000000000" pitchFamily="2" charset="0"/>
                <a:ea typeface="Ebrima" panose="02000000000000000000" pitchFamily="2" charset="0"/>
                <a:cs typeface="Ebrima" panose="02000000000000000000" pitchFamily="2" charset="0"/>
              </a:rPr>
              <a:t>abrir mão de receber o valor de referência por um ano</a:t>
            </a:r>
            <a:r>
              <a:rPr lang="pt-BR" sz="1200" dirty="0">
                <a:latin typeface="Ebrima" panose="02000000000000000000" pitchFamily="2" charset="0"/>
                <a:ea typeface="Ebrima" panose="02000000000000000000" pitchFamily="2" charset="0"/>
                <a:cs typeface="Ebrima" panose="02000000000000000000" pitchFamily="2" charset="0"/>
              </a:rPr>
              <a:t>, vemos que conforme a renda aumenta, </a:t>
            </a:r>
            <a:r>
              <a:rPr lang="pt-BR" sz="1200" dirty="0" smtClean="0">
                <a:latin typeface="Ebrima" panose="02000000000000000000" pitchFamily="2" charset="0"/>
                <a:ea typeface="Ebrima" panose="02000000000000000000" pitchFamily="2" charset="0"/>
                <a:cs typeface="Ebrima" panose="02000000000000000000" pitchFamily="2" charset="0"/>
              </a:rPr>
              <a:t>os </a:t>
            </a:r>
            <a:r>
              <a:rPr lang="pt-BR" sz="1200" dirty="0">
                <a:latin typeface="Ebrima" panose="02000000000000000000" pitchFamily="2" charset="0"/>
                <a:ea typeface="Ebrima" panose="02000000000000000000" pitchFamily="2" charset="0"/>
                <a:cs typeface="Ebrima" panose="02000000000000000000" pitchFamily="2" charset="0"/>
              </a:rPr>
              <a:t>entrevistados passam a aceitar valores </a:t>
            </a:r>
            <a:r>
              <a:rPr lang="pt-BR" sz="1200" b="1" dirty="0">
                <a:latin typeface="Ebrima" panose="02000000000000000000" pitchFamily="2" charset="0"/>
                <a:ea typeface="Ebrima" panose="02000000000000000000" pitchFamily="2" charset="0"/>
                <a:cs typeface="Ebrima" panose="02000000000000000000" pitchFamily="2" charset="0"/>
              </a:rPr>
              <a:t>até o dobro</a:t>
            </a:r>
            <a:r>
              <a:rPr lang="pt-BR" sz="1200" dirty="0">
                <a:latin typeface="Ebrima" panose="02000000000000000000" pitchFamily="2" charset="0"/>
                <a:ea typeface="Ebrima" panose="02000000000000000000" pitchFamily="2" charset="0"/>
                <a:cs typeface="Ebrima" panose="02000000000000000000" pitchFamily="2" charset="0"/>
              </a:rPr>
              <a:t> do original para abrir </a:t>
            </a:r>
            <a:r>
              <a:rPr lang="pt-BR" sz="1200" dirty="0" smtClean="0">
                <a:latin typeface="Ebrima" panose="02000000000000000000" pitchFamily="2" charset="0"/>
                <a:ea typeface="Ebrima" panose="02000000000000000000" pitchFamily="2" charset="0"/>
                <a:cs typeface="Ebrima" panose="02000000000000000000" pitchFamily="2" charset="0"/>
              </a:rPr>
              <a:t>mão. O </a:t>
            </a:r>
            <a:r>
              <a:rPr lang="pt-BR" sz="1200" dirty="0">
                <a:latin typeface="Ebrima" panose="02000000000000000000" pitchFamily="2" charset="0"/>
                <a:ea typeface="Ebrima" panose="02000000000000000000" pitchFamily="2" charset="0"/>
                <a:cs typeface="Ebrima" panose="02000000000000000000" pitchFamily="2" charset="0"/>
              </a:rPr>
              <a:t>imediatismo continua sendo maior quanto menor a </a:t>
            </a:r>
            <a:r>
              <a:rPr lang="pt-BR" sz="1200" dirty="0" smtClean="0">
                <a:latin typeface="Ebrima" panose="02000000000000000000" pitchFamily="2" charset="0"/>
                <a:ea typeface="Ebrima" panose="02000000000000000000" pitchFamily="2" charset="0"/>
                <a:cs typeface="Ebrima" panose="02000000000000000000" pitchFamily="2" charset="0"/>
              </a:rPr>
              <a:t>renda e a </a:t>
            </a:r>
            <a:r>
              <a:rPr lang="pt-BR" sz="1200" dirty="0">
                <a:latin typeface="Ebrima" panose="02000000000000000000" pitchFamily="2" charset="0"/>
                <a:ea typeface="Ebrima" panose="02000000000000000000" pitchFamily="2" charset="0"/>
                <a:cs typeface="Ebrima" panose="02000000000000000000" pitchFamily="2" charset="0"/>
              </a:rPr>
              <a:t>compensação para esperar um ano tem que ser muito grande, </a:t>
            </a:r>
            <a:r>
              <a:rPr lang="pt-BR" sz="1200" dirty="0" smtClean="0">
                <a:latin typeface="Ebrima" panose="02000000000000000000" pitchFamily="2" charset="0"/>
                <a:ea typeface="Ebrima" panose="02000000000000000000" pitchFamily="2" charset="0"/>
                <a:cs typeface="Ebrima" panose="02000000000000000000" pitchFamily="2" charset="0"/>
              </a:rPr>
              <a:t>sendo mais </a:t>
            </a:r>
            <a:r>
              <a:rPr lang="pt-BR" sz="1200" dirty="0">
                <a:latin typeface="Ebrima" panose="02000000000000000000" pitchFamily="2" charset="0"/>
                <a:ea typeface="Ebrima" panose="02000000000000000000" pitchFamily="2" charset="0"/>
                <a:cs typeface="Ebrima" panose="02000000000000000000" pitchFamily="2" charset="0"/>
              </a:rPr>
              <a:t>um indicativo do </a:t>
            </a:r>
            <a:r>
              <a:rPr lang="pt-BR" sz="1200" dirty="0" smtClean="0">
                <a:latin typeface="Ebrima" panose="02000000000000000000" pitchFamily="2" charset="0"/>
                <a:ea typeface="Ebrima" panose="02000000000000000000" pitchFamily="2" charset="0"/>
                <a:cs typeface="Ebrima" panose="02000000000000000000" pitchFamily="2" charset="0"/>
              </a:rPr>
              <a:t>imediatismo.</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graphicFrame>
        <p:nvGraphicFramePr>
          <p:cNvPr id="23" name="Gráfico 22"/>
          <p:cNvGraphicFramePr/>
          <p:nvPr>
            <p:extLst>
              <p:ext uri="{D42A27DB-BD31-4B8C-83A1-F6EECF244321}">
                <p14:modId xmlns:p14="http://schemas.microsoft.com/office/powerpoint/2010/main" val="2754130206"/>
              </p:ext>
            </p:extLst>
          </p:nvPr>
        </p:nvGraphicFramePr>
        <p:xfrm>
          <a:off x="3609474" y="1733449"/>
          <a:ext cx="6462372" cy="46324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Tabela 23"/>
          <p:cNvGraphicFramePr>
            <a:graphicFrameLocks noGrp="1"/>
          </p:cNvGraphicFramePr>
          <p:nvPr>
            <p:extLst>
              <p:ext uri="{D42A27DB-BD31-4B8C-83A1-F6EECF244321}">
                <p14:modId xmlns:p14="http://schemas.microsoft.com/office/powerpoint/2010/main" val="628364568"/>
              </p:ext>
            </p:extLst>
          </p:nvPr>
        </p:nvGraphicFramePr>
        <p:xfrm>
          <a:off x="872111" y="1894232"/>
          <a:ext cx="2629077" cy="4175997"/>
        </p:xfrm>
        <a:graphic>
          <a:graphicData uri="http://schemas.openxmlformats.org/drawingml/2006/table">
            <a:tbl>
              <a:tblPr firstRow="1" bandRow="1">
                <a:tableStyleId>{5C22544A-7EE6-4342-B048-85BDC9FD1C3A}</a:tableStyleId>
              </a:tblPr>
              <a:tblGrid>
                <a:gridCol w="2629077">
                  <a:extLst>
                    <a:ext uri="{9D8B030D-6E8A-4147-A177-3AD203B41FA5}">
                      <a16:colId xmlns:a16="http://schemas.microsoft.com/office/drawing/2014/main" xmlns="" val="20000"/>
                    </a:ext>
                  </a:extLst>
                </a:gridCol>
              </a:tblGrid>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Até 1 SM</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 a 2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2 a 3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3 a 5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5 a 10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10 a 20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Mais de 20</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SM*</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568855">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Não</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sabe + Recusa + Não possui renda</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bl>
          </a:graphicData>
        </a:graphic>
      </p:graphicFrame>
      <p:graphicFrame>
        <p:nvGraphicFramePr>
          <p:cNvPr id="28" name="Tabela 27"/>
          <p:cNvGraphicFramePr>
            <a:graphicFrameLocks noGrp="1"/>
          </p:cNvGraphicFramePr>
          <p:nvPr>
            <p:extLst>
              <p:ext uri="{D42A27DB-BD31-4B8C-83A1-F6EECF244321}">
                <p14:modId xmlns:p14="http://schemas.microsoft.com/office/powerpoint/2010/main" val="2667011836"/>
              </p:ext>
            </p:extLst>
          </p:nvPr>
        </p:nvGraphicFramePr>
        <p:xfrm>
          <a:off x="9768322" y="1894227"/>
          <a:ext cx="1138519" cy="4176000"/>
        </p:xfrm>
        <a:graphic>
          <a:graphicData uri="http://schemas.openxmlformats.org/drawingml/2006/table">
            <a:tbl>
              <a:tblPr firstRow="1" bandRow="1">
                <a:tableStyleId>{5C22544A-7EE6-4342-B048-85BDC9FD1C3A}</a:tableStyleId>
              </a:tblPr>
              <a:tblGrid>
                <a:gridCol w="1138519">
                  <a:extLst>
                    <a:ext uri="{9D8B030D-6E8A-4147-A177-3AD203B41FA5}">
                      <a16:colId xmlns:a16="http://schemas.microsoft.com/office/drawing/2014/main" xmlns="" val="20000"/>
                    </a:ext>
                  </a:extLst>
                </a:gridCol>
              </a:tblGrid>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N=1.040</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N=1.246</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N=889</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N=865</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N=458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N=128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N=48</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522000">
                <a:tc>
                  <a:txBody>
                    <a:bodyPr/>
                    <a:lstStyle/>
                    <a:p>
                      <a:pPr algn="ctr"/>
                      <a:r>
                        <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rPr>
                        <a:t>N=101</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bl>
          </a:graphicData>
        </a:graphic>
      </p:graphicFrame>
      <p:sp>
        <p:nvSpPr>
          <p:cNvPr id="31" name="Retângulo 30"/>
          <p:cNvSpPr/>
          <p:nvPr/>
        </p:nvSpPr>
        <p:spPr>
          <a:xfrm>
            <a:off x="10101779" y="1614452"/>
            <a:ext cx="47160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Base</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34" name="Retângulo 33"/>
          <p:cNvSpPr/>
          <p:nvPr/>
        </p:nvSpPr>
        <p:spPr>
          <a:xfrm>
            <a:off x="6117545" y="1788038"/>
            <a:ext cx="1446230"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760,00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4" name="Retângulo 43"/>
          <p:cNvSpPr/>
          <p:nvPr/>
        </p:nvSpPr>
        <p:spPr>
          <a:xfrm>
            <a:off x="6060639" y="2306251"/>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2.300,00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6" name="Retângulo 45"/>
          <p:cNvSpPr/>
          <p:nvPr/>
        </p:nvSpPr>
        <p:spPr>
          <a:xfrm>
            <a:off x="6060639" y="2824464"/>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3.800,00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7" name="Retângulo 46"/>
          <p:cNvSpPr/>
          <p:nvPr/>
        </p:nvSpPr>
        <p:spPr>
          <a:xfrm>
            <a:off x="6060639" y="3342677"/>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6.100,00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48" name="Retângulo 47"/>
          <p:cNvSpPr/>
          <p:nvPr/>
        </p:nvSpPr>
        <p:spPr>
          <a:xfrm>
            <a:off x="5991710" y="3860890"/>
            <a:ext cx="1697901"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11.400,00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0" name="Retângulo 49"/>
          <p:cNvSpPr/>
          <p:nvPr/>
        </p:nvSpPr>
        <p:spPr>
          <a:xfrm>
            <a:off x="6022968" y="4379103"/>
            <a:ext cx="163538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22.800,00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1" name="Retângulo 50"/>
          <p:cNvSpPr/>
          <p:nvPr/>
        </p:nvSpPr>
        <p:spPr>
          <a:xfrm>
            <a:off x="5419438" y="4897316"/>
            <a:ext cx="2842445"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53.100,00 + R$: 75.900,00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2" name="Retângulo 51"/>
          <p:cNvSpPr/>
          <p:nvPr/>
        </p:nvSpPr>
        <p:spPr>
          <a:xfrm>
            <a:off x="6060639" y="5415526"/>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3.800,00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3" name="Retângulo: Cantos Arredondados 881">
            <a:extLst>
              <a:ext uri="{FF2B5EF4-FFF2-40B4-BE49-F238E27FC236}">
                <a16:creationId xmlns:a16="http://schemas.microsoft.com/office/drawing/2014/main" xmlns="" id="{E7761E5C-ADE1-80BB-2B4A-EC42BE58308B}"/>
              </a:ext>
            </a:extLst>
          </p:cNvPr>
          <p:cNvSpPr/>
          <p:nvPr/>
        </p:nvSpPr>
        <p:spPr>
          <a:xfrm>
            <a:off x="5945596" y="1438150"/>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POR 1 ANO</a:t>
            </a:r>
          </a:p>
        </p:txBody>
      </p:sp>
    </p:spTree>
    <p:extLst>
      <p:ext uri="{BB962C8B-B14F-4D97-AF65-F5344CB8AC3E}">
        <p14:creationId xmlns:p14="http://schemas.microsoft.com/office/powerpoint/2010/main" val="3339743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9"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por renda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a:t>
            </a:r>
          </a:p>
        </p:txBody>
      </p:sp>
      <p:sp>
        <p:nvSpPr>
          <p:cNvPr id="3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4" name="CaixaDeTexto 23">
            <a:extLst>
              <a:ext uri="{FF2B5EF4-FFF2-40B4-BE49-F238E27FC236}">
                <a16:creationId xmlns:a16="http://schemas.microsoft.com/office/drawing/2014/main" xmlns="" id="{123209DF-040D-A3D0-E4DC-6B746D3B8CD7}"/>
              </a:ext>
            </a:extLst>
          </p:cNvPr>
          <p:cNvSpPr txBox="1"/>
          <p:nvPr/>
        </p:nvSpPr>
        <p:spPr>
          <a:xfrm>
            <a:off x="920948" y="6322999"/>
            <a:ext cx="10349283" cy="507831"/>
          </a:xfrm>
          <a:prstGeom prst="rect">
            <a:avLst/>
          </a:prstGeom>
          <a:noFill/>
        </p:spPr>
        <p:txBody>
          <a:bodyPr wrap="square" anchor="b">
            <a:spAutoFit/>
          </a:bodyPr>
          <a:lstStyle/>
          <a:p>
            <a:r>
              <a:rPr lang="pt-BR" sz="900" dirty="0">
                <a:latin typeface="Ebrima" panose="02000000000000000000" pitchFamily="2" charset="0"/>
                <a:ea typeface="Ebrima" panose="02000000000000000000" pitchFamily="2" charset="0"/>
                <a:cs typeface="Ebrima" panose="02000000000000000000" pitchFamily="2" charset="0"/>
              </a:rPr>
              <a:t>(*) As faixas de </a:t>
            </a:r>
            <a:r>
              <a:rPr lang="pt-BR" sz="900" b="1" dirty="0">
                <a:latin typeface="Ebrima" panose="02000000000000000000" pitchFamily="2" charset="0"/>
                <a:ea typeface="Ebrima" panose="02000000000000000000" pitchFamily="2" charset="0"/>
                <a:cs typeface="Ebrima" panose="02000000000000000000" pitchFamily="2" charset="0"/>
              </a:rPr>
              <a:t>20 a 50 SM </a:t>
            </a:r>
            <a:r>
              <a:rPr lang="pt-BR" sz="900" dirty="0">
                <a:latin typeface="Ebrima" panose="02000000000000000000" pitchFamily="2" charset="0"/>
                <a:ea typeface="Ebrima" panose="02000000000000000000" pitchFamily="2" charset="0"/>
                <a:cs typeface="Ebrima" panose="02000000000000000000" pitchFamily="2" charset="0"/>
              </a:rPr>
              <a:t>e </a:t>
            </a:r>
            <a:r>
              <a:rPr lang="pt-BR" sz="900" b="1" dirty="0">
                <a:latin typeface="Ebrima" panose="02000000000000000000" pitchFamily="2" charset="0"/>
                <a:ea typeface="Ebrima" panose="02000000000000000000" pitchFamily="2" charset="0"/>
                <a:cs typeface="Ebrima" panose="02000000000000000000" pitchFamily="2" charset="0"/>
              </a:rPr>
              <a:t>mais de 50 SM </a:t>
            </a:r>
            <a:r>
              <a:rPr lang="pt-BR" sz="900" dirty="0">
                <a:latin typeface="Ebrima" panose="02000000000000000000" pitchFamily="2" charset="0"/>
                <a:ea typeface="Ebrima" panose="02000000000000000000" pitchFamily="2" charset="0"/>
                <a:cs typeface="Ebrima" panose="02000000000000000000" pitchFamily="2" charset="0"/>
              </a:rPr>
              <a:t>foram somadas já que não havia base para análise nesta </a:t>
            </a:r>
            <a:r>
              <a:rPr lang="pt-BR" sz="900" dirty="0" smtClean="0">
                <a:latin typeface="Ebrima" panose="02000000000000000000" pitchFamily="2" charset="0"/>
                <a:ea typeface="Ebrima" panose="02000000000000000000" pitchFamily="2" charset="0"/>
                <a:cs typeface="Ebrima" panose="02000000000000000000" pitchFamily="2" charset="0"/>
              </a:rPr>
              <a:t>última.</a:t>
            </a:r>
            <a:r>
              <a:rPr lang="pt-BR" sz="900" dirty="0" smtClean="0">
                <a:solidFill>
                  <a:srgbClr val="595959"/>
                </a:solidFill>
                <a:latin typeface="Ebrima" panose="02000000000000000000" pitchFamily="2" charset="0"/>
                <a:ea typeface="Ebrima" panose="02000000000000000000" pitchFamily="2" charset="0"/>
                <a:cs typeface="Ebrima" panose="02000000000000000000" pitchFamily="2" charset="0"/>
              </a:rPr>
              <a:t> | Base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Total da amostra – Excluindo “Não sabe”</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E se você tivesse a opção de receber 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(VALOR DE P57_1 DE ACORDO COM RENDAF)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agora ou uma quantia de dinheiro em reais daqui a 10 anos, qual deveria ser essa quantia para que você aceitasse esperar e abrisse mão de receber hoje?</a:t>
            </a:r>
            <a:endParaRPr kumimoji="0" lang="pt-BR" sz="900" i="0" u="none" strike="noStrike" kern="1200" cap="none" spc="0" normalizeH="0" baseline="0" noProof="0" dirty="0">
              <a:ln>
                <a:noFill/>
              </a:ln>
              <a:solidFill>
                <a:srgbClr val="595959"/>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25" name="Arredondar Retângulo em um Canto Diagonal 24"/>
          <p:cNvSpPr/>
          <p:nvPr/>
        </p:nvSpPr>
        <p:spPr>
          <a:xfrm>
            <a:off x="376518" y="334063"/>
            <a:ext cx="277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ABRIR MÃO DO DINHEIRO</a:t>
            </a:r>
          </a:p>
        </p:txBody>
      </p:sp>
      <p:graphicFrame>
        <p:nvGraphicFramePr>
          <p:cNvPr id="28" name="Gráfico 27"/>
          <p:cNvGraphicFramePr/>
          <p:nvPr>
            <p:extLst>
              <p:ext uri="{D42A27DB-BD31-4B8C-83A1-F6EECF244321}">
                <p14:modId xmlns:p14="http://schemas.microsoft.com/office/powerpoint/2010/main" val="1640263334"/>
              </p:ext>
            </p:extLst>
          </p:nvPr>
        </p:nvGraphicFramePr>
        <p:xfrm>
          <a:off x="3609474" y="1788041"/>
          <a:ext cx="6462372" cy="46324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4" name="Tabela 33"/>
          <p:cNvGraphicFramePr>
            <a:graphicFrameLocks noGrp="1"/>
          </p:cNvGraphicFramePr>
          <p:nvPr>
            <p:extLst>
              <p:ext uri="{D42A27DB-BD31-4B8C-83A1-F6EECF244321}">
                <p14:modId xmlns:p14="http://schemas.microsoft.com/office/powerpoint/2010/main" val="756300478"/>
              </p:ext>
            </p:extLst>
          </p:nvPr>
        </p:nvGraphicFramePr>
        <p:xfrm>
          <a:off x="872111" y="1962472"/>
          <a:ext cx="2629077" cy="4175997"/>
        </p:xfrm>
        <a:graphic>
          <a:graphicData uri="http://schemas.openxmlformats.org/drawingml/2006/table">
            <a:tbl>
              <a:tblPr firstRow="1" bandRow="1">
                <a:tableStyleId>{5C22544A-7EE6-4342-B048-85BDC9FD1C3A}</a:tableStyleId>
              </a:tblPr>
              <a:tblGrid>
                <a:gridCol w="2629077">
                  <a:extLst>
                    <a:ext uri="{9D8B030D-6E8A-4147-A177-3AD203B41FA5}">
                      <a16:colId xmlns:a16="http://schemas.microsoft.com/office/drawing/2014/main" xmlns="" val="20000"/>
                    </a:ext>
                  </a:extLst>
                </a:gridCol>
              </a:tblGrid>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Até 1 SM</a:t>
                      </a: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 a 2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2 a 3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3 a 5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5 a 10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De 10 a 20 SM</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515306">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Mais de 20</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SM*</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568855">
                <a:tc>
                  <a:txBody>
                    <a:bodyPr/>
                    <a:lstStyle/>
                    <a:p>
                      <a:pPr algn="r"/>
                      <a:r>
                        <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rPr>
                        <a:t>Não</a:t>
                      </a:r>
                      <a:r>
                        <a:rPr lang="pt-BR" sz="1100" b="0" baseline="0" dirty="0">
                          <a:solidFill>
                            <a:srgbClr val="7C7C7C"/>
                          </a:solidFill>
                          <a:latin typeface="Ebrima" panose="02000000000000000000" pitchFamily="2" charset="0"/>
                          <a:ea typeface="Ebrima" panose="02000000000000000000" pitchFamily="2" charset="0"/>
                          <a:cs typeface="Ebrima" panose="02000000000000000000" pitchFamily="2" charset="0"/>
                        </a:rPr>
                        <a:t> sabe + Recusa + Não possui renda</a:t>
                      </a:r>
                      <a:endParaRPr lang="pt-BR" sz="11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bl>
          </a:graphicData>
        </a:graphic>
      </p:graphicFrame>
      <p:graphicFrame>
        <p:nvGraphicFramePr>
          <p:cNvPr id="44" name="Tabela 43"/>
          <p:cNvGraphicFramePr>
            <a:graphicFrameLocks noGrp="1"/>
          </p:cNvGraphicFramePr>
          <p:nvPr>
            <p:extLst>
              <p:ext uri="{D42A27DB-BD31-4B8C-83A1-F6EECF244321}">
                <p14:modId xmlns:p14="http://schemas.microsoft.com/office/powerpoint/2010/main" val="364796948"/>
              </p:ext>
            </p:extLst>
          </p:nvPr>
        </p:nvGraphicFramePr>
        <p:xfrm>
          <a:off x="9768322" y="1962467"/>
          <a:ext cx="1138519" cy="4176000"/>
        </p:xfrm>
        <a:graphic>
          <a:graphicData uri="http://schemas.openxmlformats.org/drawingml/2006/table">
            <a:tbl>
              <a:tblPr firstRow="1" bandRow="1">
                <a:tableStyleId>{5C22544A-7EE6-4342-B048-85BDC9FD1C3A}</a:tableStyleId>
              </a:tblPr>
              <a:tblGrid>
                <a:gridCol w="1138519">
                  <a:extLst>
                    <a:ext uri="{9D8B030D-6E8A-4147-A177-3AD203B41FA5}">
                      <a16:colId xmlns:a16="http://schemas.microsoft.com/office/drawing/2014/main" xmlns="" val="20000"/>
                    </a:ext>
                  </a:extLst>
                </a:gridCol>
              </a:tblGrid>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N=1.048</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N=1.243</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N=872</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N=869</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N=443</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N=128</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N=48</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522000">
                <a:tc>
                  <a:txBody>
                    <a:bodyPr/>
                    <a:lstStyle/>
                    <a:p>
                      <a:pPr algn="ctr"/>
                      <a:r>
                        <a:rPr lang="pt-BR" sz="1000" b="0" dirty="0" smtClean="0">
                          <a:solidFill>
                            <a:srgbClr val="7C7C7C"/>
                          </a:solidFill>
                          <a:latin typeface="Ebrima" panose="02000000000000000000" pitchFamily="2" charset="0"/>
                          <a:ea typeface="Ebrima" panose="02000000000000000000" pitchFamily="2" charset="0"/>
                          <a:cs typeface="Ebrima" panose="02000000000000000000" pitchFamily="2" charset="0"/>
                        </a:rPr>
                        <a:t>N=105</a:t>
                      </a:r>
                      <a:endParaRPr lang="pt-BR" sz="1000" b="0" dirty="0">
                        <a:solidFill>
                          <a:srgbClr val="7C7C7C"/>
                        </a:solidFill>
                        <a:latin typeface="Ebrima" panose="02000000000000000000" pitchFamily="2" charset="0"/>
                        <a:ea typeface="Ebrima" panose="02000000000000000000" pitchFamily="2" charset="0"/>
                        <a:cs typeface="Ebrima" panose="02000000000000000000" pitchFamily="2"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bl>
          </a:graphicData>
        </a:graphic>
      </p:graphicFrame>
      <p:sp>
        <p:nvSpPr>
          <p:cNvPr id="46" name="Retângulo 45"/>
          <p:cNvSpPr/>
          <p:nvPr/>
        </p:nvSpPr>
        <p:spPr>
          <a:xfrm>
            <a:off x="10101779" y="1682692"/>
            <a:ext cx="47160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Base</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6" name="Retângulo 55"/>
          <p:cNvSpPr/>
          <p:nvPr/>
        </p:nvSpPr>
        <p:spPr>
          <a:xfrm>
            <a:off x="6117545" y="1856278"/>
            <a:ext cx="1446230"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760,00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7" name="Retângulo 56"/>
          <p:cNvSpPr/>
          <p:nvPr/>
        </p:nvSpPr>
        <p:spPr>
          <a:xfrm>
            <a:off x="6060639" y="2374491"/>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2.300,00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8" name="Retângulo 57"/>
          <p:cNvSpPr/>
          <p:nvPr/>
        </p:nvSpPr>
        <p:spPr>
          <a:xfrm>
            <a:off x="6060639" y="2892704"/>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3.800,00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59" name="Retângulo 58"/>
          <p:cNvSpPr/>
          <p:nvPr/>
        </p:nvSpPr>
        <p:spPr>
          <a:xfrm>
            <a:off x="6060639" y="3410917"/>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6.100,00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0" name="Retângulo 59"/>
          <p:cNvSpPr/>
          <p:nvPr/>
        </p:nvSpPr>
        <p:spPr>
          <a:xfrm>
            <a:off x="5991710" y="3929130"/>
            <a:ext cx="1697901"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11.400,00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1" name="Retângulo 60"/>
          <p:cNvSpPr/>
          <p:nvPr/>
        </p:nvSpPr>
        <p:spPr>
          <a:xfrm>
            <a:off x="6022968" y="4447343"/>
            <a:ext cx="1635384"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22.800,00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2" name="Retângulo 61"/>
          <p:cNvSpPr/>
          <p:nvPr/>
        </p:nvSpPr>
        <p:spPr>
          <a:xfrm>
            <a:off x="5419438" y="4965556"/>
            <a:ext cx="2842445"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Valores em R$: 53.100,00 + R$: 75.900,00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3" name="Retângulo 62"/>
          <p:cNvSpPr/>
          <p:nvPr/>
        </p:nvSpPr>
        <p:spPr>
          <a:xfrm>
            <a:off x="6060639" y="5483766"/>
            <a:ext cx="1560042" cy="230832"/>
          </a:xfrm>
          <a:prstGeom prst="rect">
            <a:avLst/>
          </a:prstGeom>
        </p:spPr>
        <p:txBody>
          <a:bodyPr wrap="none">
            <a:spAutoFit/>
          </a:bodyPr>
          <a:lstStyle/>
          <a:p>
            <a:r>
              <a:rPr lang="pt-BR" sz="900" spc="100" dirty="0">
                <a:solidFill>
                  <a:prstClr val="black"/>
                </a:solidFill>
                <a:latin typeface="Ebrima" panose="02000000000000000000" pitchFamily="2" charset="0"/>
                <a:ea typeface="Ebrima" panose="02000000000000000000" pitchFamily="2" charset="0"/>
                <a:cs typeface="Ebrima" panose="02000000000000000000" pitchFamily="2" charset="0"/>
              </a:rPr>
              <a:t>Valor em R$: 3.800,00</a:t>
            </a:r>
            <a:endParaRPr lang="pt-BR" sz="900" b="1" dirty="0">
              <a:solidFill>
                <a:prstClr val="black"/>
              </a:solidFill>
              <a:latin typeface="Ebrima" panose="02000000000000000000" pitchFamily="2" charset="0"/>
              <a:ea typeface="Ebrima" panose="02000000000000000000" pitchFamily="2" charset="0"/>
              <a:cs typeface="Ebrima" panose="02000000000000000000" pitchFamily="2" charset="0"/>
            </a:endParaRPr>
          </a:p>
        </p:txBody>
      </p:sp>
      <p:sp>
        <p:nvSpPr>
          <p:cNvPr id="64" name="Retângulo: Cantos Arredondados 881">
            <a:extLst>
              <a:ext uri="{FF2B5EF4-FFF2-40B4-BE49-F238E27FC236}">
                <a16:creationId xmlns:a16="http://schemas.microsoft.com/office/drawing/2014/main" xmlns="" id="{E7761E5C-ADE1-80BB-2B4A-EC42BE58308B}"/>
              </a:ext>
            </a:extLst>
          </p:cNvPr>
          <p:cNvSpPr/>
          <p:nvPr/>
        </p:nvSpPr>
        <p:spPr>
          <a:xfrm>
            <a:off x="5945596" y="1506390"/>
            <a:ext cx="1790128" cy="226687"/>
          </a:xfrm>
          <a:prstGeom prst="roundRect">
            <a:avLst>
              <a:gd name="adj" fmla="val 50000"/>
            </a:avLst>
          </a:prstGeom>
          <a:noFill/>
          <a:ln w="6350">
            <a:solidFill>
              <a:srgbClr val="AFABAB"/>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pt-BR" sz="1200" b="1" spc="300" dirty="0">
                <a:solidFill>
                  <a:srgbClr val="595959"/>
                </a:solidFill>
                <a:latin typeface="Ebrima" panose="02000000000000000000" pitchFamily="2" charset="0"/>
                <a:ea typeface="Ebrima" panose="02000000000000000000" pitchFamily="2" charset="0"/>
                <a:cs typeface="Ebrima" panose="02000000000000000000" pitchFamily="2" charset="0"/>
              </a:rPr>
              <a:t>POR 10 ANOS</a:t>
            </a:r>
          </a:p>
        </p:txBody>
      </p:sp>
      <p:sp>
        <p:nvSpPr>
          <p:cNvPr id="65" name="CaixaDeTexto 64"/>
          <p:cNvSpPr txBox="1"/>
          <p:nvPr/>
        </p:nvSpPr>
        <p:spPr>
          <a:xfrm>
            <a:off x="3930555" y="307393"/>
            <a:ext cx="7972896" cy="1200329"/>
          </a:xfrm>
          <a:prstGeom prst="rect">
            <a:avLst/>
          </a:prstGeom>
          <a:noFill/>
        </p:spPr>
        <p:txBody>
          <a:bodyPr wrap="square" rtlCol="0">
            <a:spAutoFit/>
          </a:bodyPr>
          <a:lstStyle/>
          <a:p>
            <a:pPr algn="just">
              <a:lnSpc>
                <a:spcPct val="120000"/>
              </a:lnSpc>
            </a:pPr>
            <a:r>
              <a:rPr lang="pt-BR" sz="1200" dirty="0">
                <a:latin typeface="Ebrima" panose="02000000000000000000" pitchFamily="2" charset="0"/>
                <a:ea typeface="Ebrima" panose="02000000000000000000" pitchFamily="2" charset="0"/>
                <a:cs typeface="Ebrima" panose="02000000000000000000" pitchFamily="2" charset="0"/>
              </a:rPr>
              <a:t>Por sua vez, quando o prazo passa a ser de 10 anos, em </a:t>
            </a:r>
            <a:r>
              <a:rPr lang="pt-BR" sz="1200" b="1" dirty="0">
                <a:latin typeface="Ebrima" panose="02000000000000000000" pitchFamily="2" charset="0"/>
                <a:ea typeface="Ebrima" panose="02000000000000000000" pitchFamily="2" charset="0"/>
                <a:cs typeface="Ebrima" panose="02000000000000000000" pitchFamily="2" charset="0"/>
              </a:rPr>
              <a:t>todas as faixas de renda </a:t>
            </a:r>
            <a:r>
              <a:rPr lang="pt-BR" sz="1200" dirty="0">
                <a:latin typeface="Ebrima" panose="02000000000000000000" pitchFamily="2" charset="0"/>
                <a:ea typeface="Ebrima" panose="02000000000000000000" pitchFamily="2" charset="0"/>
                <a:cs typeface="Ebrima" panose="02000000000000000000" pitchFamily="2" charset="0"/>
              </a:rPr>
              <a:t>o valor citado ultrapassa </a:t>
            </a:r>
            <a:r>
              <a:rPr lang="pt-BR" sz="1200" b="1" dirty="0">
                <a:latin typeface="Ebrima" panose="02000000000000000000" pitchFamily="2" charset="0"/>
                <a:ea typeface="Ebrima" panose="02000000000000000000" pitchFamily="2" charset="0"/>
                <a:cs typeface="Ebrima" panose="02000000000000000000" pitchFamily="2" charset="0"/>
              </a:rPr>
              <a:t>o triplo do valor de referência </a:t>
            </a:r>
            <a:r>
              <a:rPr lang="pt-BR" sz="1200" dirty="0">
                <a:latin typeface="Ebrima" panose="02000000000000000000" pitchFamily="2" charset="0"/>
                <a:ea typeface="Ebrima" panose="02000000000000000000" pitchFamily="2" charset="0"/>
                <a:cs typeface="Ebrima" panose="02000000000000000000" pitchFamily="2" charset="0"/>
              </a:rPr>
              <a:t>– exceto para os que não sabem / recusam / não possuem renda, em que 51% afirmou que </a:t>
            </a:r>
            <a:r>
              <a:rPr lang="pt-BR" sz="1200" b="1" dirty="0">
                <a:latin typeface="Ebrima" panose="02000000000000000000" pitchFamily="2" charset="0"/>
                <a:ea typeface="Ebrima" panose="02000000000000000000" pitchFamily="2" charset="0"/>
                <a:cs typeface="Ebrima" panose="02000000000000000000" pitchFamily="2" charset="0"/>
              </a:rPr>
              <a:t>não abriria mão por qualquer valor</a:t>
            </a:r>
            <a:r>
              <a:rPr lang="pt-BR" sz="1200" dirty="0">
                <a:latin typeface="Ebrima" panose="02000000000000000000" pitchFamily="2" charset="0"/>
                <a:ea typeface="Ebrima" panose="02000000000000000000" pitchFamily="2" charset="0"/>
                <a:cs typeface="Ebrima" panose="02000000000000000000" pitchFamily="2" charset="0"/>
              </a:rPr>
              <a:t>. </a:t>
            </a:r>
            <a:r>
              <a:rPr lang="pt-BR" sz="1200" dirty="0" smtClean="0">
                <a:latin typeface="Ebrima" panose="02000000000000000000" pitchFamily="2" charset="0"/>
                <a:ea typeface="Ebrima" panose="02000000000000000000" pitchFamily="2" charset="0"/>
                <a:cs typeface="Ebrima" panose="02000000000000000000" pitchFamily="2" charset="0"/>
              </a:rPr>
              <a:t>Há um aumento da </a:t>
            </a:r>
            <a:r>
              <a:rPr lang="pt-BR" sz="1200" dirty="0">
                <a:latin typeface="Ebrima" panose="02000000000000000000" pitchFamily="2" charset="0"/>
                <a:ea typeface="Ebrima" panose="02000000000000000000" pitchFamily="2" charset="0"/>
                <a:cs typeface="Ebrima" panose="02000000000000000000" pitchFamily="2" charset="0"/>
              </a:rPr>
              <a:t>propensão imediatista, tanto de pedir o valor agora </a:t>
            </a:r>
            <a:r>
              <a:rPr lang="pt-BR" sz="1200" dirty="0" smtClean="0">
                <a:latin typeface="Ebrima" panose="02000000000000000000" pitchFamily="2" charset="0"/>
                <a:ea typeface="Ebrima" panose="02000000000000000000" pitchFamily="2" charset="0"/>
                <a:cs typeface="Ebrima" panose="02000000000000000000" pitchFamily="2" charset="0"/>
              </a:rPr>
              <a:t>(“não abriria mão de receber agora”) </a:t>
            </a:r>
            <a:r>
              <a:rPr lang="pt-BR" sz="1200" dirty="0">
                <a:latin typeface="Ebrima" panose="02000000000000000000" pitchFamily="2" charset="0"/>
                <a:ea typeface="Ebrima" panose="02000000000000000000" pitchFamily="2" charset="0"/>
                <a:cs typeface="Ebrima" panose="02000000000000000000" pitchFamily="2" charset="0"/>
              </a:rPr>
              <a:t>como mais gente que quer mais que o triplo, o que parece coerente para um longo prazo e mais difícil de estimar a correção </a:t>
            </a:r>
            <a:r>
              <a:rPr lang="pt-BR" sz="1200" dirty="0" smtClean="0">
                <a:latin typeface="Ebrima" panose="02000000000000000000" pitchFamily="2" charset="0"/>
                <a:ea typeface="Ebrima" panose="02000000000000000000" pitchFamily="2" charset="0"/>
                <a:cs typeface="Ebrima" panose="02000000000000000000" pitchFamily="2" charset="0"/>
              </a:rPr>
              <a:t>monetária.</a:t>
            </a:r>
            <a:endParaRPr lang="pt-BR" sz="1200" b="1" i="1" dirty="0">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236902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0" name="Retângulo 9">
            <a:extLst>
              <a:ext uri="{FF2B5EF4-FFF2-40B4-BE49-F238E27FC236}">
                <a16:creationId xmlns:a16="http://schemas.microsoft.com/office/drawing/2014/main" xmlns="" id="{5A24F7E2-90D9-AC04-FA65-CE4DEEEEA09D}"/>
              </a:ext>
            </a:extLst>
          </p:cNvPr>
          <p:cNvSpPr/>
          <p:nvPr/>
        </p:nvSpPr>
        <p:spPr>
          <a:xfrm>
            <a:off x="0" y="0"/>
            <a:ext cx="12192000" cy="685800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solidFill>
                <a:prstClr val="white"/>
              </a:solidFill>
            </a:endParaRPr>
          </a:p>
        </p:txBody>
      </p:sp>
      <p:pic>
        <p:nvPicPr>
          <p:cNvPr id="15" name="Imagem 14">
            <a:extLst>
              <a:ext uri="{FF2B5EF4-FFF2-40B4-BE49-F238E27FC236}">
                <a16:creationId xmlns:a16="http://schemas.microsoft.com/office/drawing/2014/main" xmlns="" id="{7A44A5A9-7183-BD74-B6F6-AAE9A756287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3407" y="6093271"/>
            <a:ext cx="981900" cy="482902"/>
          </a:xfrm>
          <a:prstGeom prst="rect">
            <a:avLst/>
          </a:prstGeom>
        </p:spPr>
      </p:pic>
      <p:sp>
        <p:nvSpPr>
          <p:cNvPr id="20" name="CaixaDeTexto 19">
            <a:extLst>
              <a:ext uri="{FF2B5EF4-FFF2-40B4-BE49-F238E27FC236}">
                <a16:creationId xmlns:a16="http://schemas.microsoft.com/office/drawing/2014/main" xmlns="" id="{2937A9B8-242E-4D98-F2E6-710CB7ACC491}"/>
              </a:ext>
            </a:extLst>
          </p:cNvPr>
          <p:cNvSpPr txBox="1"/>
          <p:nvPr/>
        </p:nvSpPr>
        <p:spPr>
          <a:xfrm>
            <a:off x="462001" y="472430"/>
            <a:ext cx="1657365" cy="361637"/>
          </a:xfrm>
          <a:prstGeom prst="rect">
            <a:avLst/>
          </a:prstGeom>
          <a:noFill/>
        </p:spPr>
        <p:txBody>
          <a:bodyPr wrap="square" rtlCol="0" anchor="t">
            <a:spAutoFit/>
          </a:bodyPr>
          <a:lstStyle/>
          <a:p>
            <a:pP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POPULAÇÃO</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pic>
        <p:nvPicPr>
          <p:cNvPr id="5" name="Imagem 4">
            <a:extLst>
              <a:ext uri="{FF2B5EF4-FFF2-40B4-BE49-F238E27FC236}">
                <a16:creationId xmlns:a16="http://schemas.microsoft.com/office/drawing/2014/main" xmlns="" id="{7E365812-CFDC-FBB5-3249-F2FDE533786A}"/>
              </a:ext>
            </a:extLst>
          </p:cNvPr>
          <p:cNvPicPr>
            <a:picLocks noChangeAspect="1"/>
          </p:cNvPicPr>
          <p:nvPr/>
        </p:nvPicPr>
        <p:blipFill>
          <a:blip r:embed="rId3" cstate="screen">
            <a:alphaModFix amt="35000"/>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1046814" y="1050085"/>
            <a:ext cx="5071141" cy="4918131"/>
          </a:xfrm>
          <a:prstGeom prst="rect">
            <a:avLst/>
          </a:prstGeom>
        </p:spPr>
      </p:pic>
      <p:sp>
        <p:nvSpPr>
          <p:cNvPr id="6" name="CaixaDeTexto 5">
            <a:extLst>
              <a:ext uri="{FF2B5EF4-FFF2-40B4-BE49-F238E27FC236}">
                <a16:creationId xmlns:a16="http://schemas.microsoft.com/office/drawing/2014/main" xmlns="" id="{8A37F9E9-C506-65EE-0D23-F912C0CFCCB3}"/>
              </a:ext>
            </a:extLst>
          </p:cNvPr>
          <p:cNvSpPr txBox="1"/>
          <p:nvPr/>
        </p:nvSpPr>
        <p:spPr>
          <a:xfrm>
            <a:off x="604208" y="1490167"/>
            <a:ext cx="1515158" cy="1107996"/>
          </a:xfrm>
          <a:prstGeom prst="rect">
            <a:avLst/>
          </a:prstGeom>
          <a:noFill/>
        </p:spPr>
        <p:txBody>
          <a:bodyPr wrap="none">
            <a:spAutoFit/>
          </a:bodyPr>
          <a:lstStyle/>
          <a:p>
            <a:pPr algn="r"/>
            <a:r>
              <a:rPr lang="pt-BR" sz="6600" b="1" dirty="0">
                <a:solidFill>
                  <a:srgbClr val="0070C0"/>
                </a:solidFill>
                <a:latin typeface="Ebrima" panose="02000000000000000000" pitchFamily="2" charset="0"/>
                <a:ea typeface="Ebrima" panose="02000000000000000000" pitchFamily="2" charset="0"/>
                <a:cs typeface="Ebrima" panose="02000000000000000000" pitchFamily="2" charset="0"/>
              </a:rPr>
              <a:t>97</a:t>
            </a: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70C0"/>
              </a:solidFill>
            </a:endParaRPr>
          </a:p>
        </p:txBody>
      </p:sp>
      <p:pic>
        <p:nvPicPr>
          <p:cNvPr id="8" name="Imagem 7">
            <a:extLst>
              <a:ext uri="{FF2B5EF4-FFF2-40B4-BE49-F238E27FC236}">
                <a16:creationId xmlns:a16="http://schemas.microsoft.com/office/drawing/2014/main" xmlns="" id="{911CA202-9DB9-31B6-EE8E-B2022F1A78D9}"/>
              </a:ext>
            </a:extLst>
          </p:cNvPr>
          <p:cNvPicPr>
            <a:picLocks noChangeAspect="1"/>
          </p:cNvPicPr>
          <p:nvPr/>
        </p:nvPicPr>
        <p:blipFill>
          <a:blip r:embed="rId5" cstate="screen">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rot="21071030" flipH="1">
            <a:off x="166294" y="2680143"/>
            <a:ext cx="1396586" cy="1263208"/>
          </a:xfrm>
          <a:prstGeom prst="rect">
            <a:avLst/>
          </a:prstGeom>
        </p:spPr>
      </p:pic>
      <p:sp>
        <p:nvSpPr>
          <p:cNvPr id="7" name="CaixaDeTexto 6">
            <a:extLst>
              <a:ext uri="{FF2B5EF4-FFF2-40B4-BE49-F238E27FC236}">
                <a16:creationId xmlns:a16="http://schemas.microsoft.com/office/drawing/2014/main" xmlns="" id="{6F4CBB46-D6DD-09AF-EAEB-8E21CC9E0F94}"/>
              </a:ext>
            </a:extLst>
          </p:cNvPr>
          <p:cNvSpPr txBox="1"/>
          <p:nvPr/>
        </p:nvSpPr>
        <p:spPr>
          <a:xfrm>
            <a:off x="676694" y="2397894"/>
            <a:ext cx="2684899" cy="523220"/>
          </a:xfrm>
          <a:prstGeom prst="rect">
            <a:avLst/>
          </a:prstGeom>
          <a:noFill/>
        </p:spPr>
        <p:txBody>
          <a:bodyPr wrap="square" rtlCol="0" anchor="ctr">
            <a:spAutoFit/>
          </a:bodyPr>
          <a:lstStyle/>
          <a:p>
            <a:r>
              <a:rPr lang="pt-BR" sz="1400" b="1" dirty="0">
                <a:solidFill>
                  <a:prstClr val="white"/>
                </a:solidFill>
                <a:latin typeface="Segoe UI" panose="020B0502040204020203" pitchFamily="34" charset="0"/>
                <a:ea typeface="Ebrima" panose="02000000000000000000" pitchFamily="2" charset="0"/>
                <a:cs typeface="Segoe UI" panose="020B0502040204020203" pitchFamily="34" charset="0"/>
              </a:rPr>
              <a:t>CONHECEM ALGUMA </a:t>
            </a:r>
            <a:r>
              <a:rPr lang="pt-BR" sz="1400" b="1" dirty="0">
                <a:solidFill>
                  <a:srgbClr val="0070C0"/>
                </a:solidFill>
                <a:latin typeface="Segoe UI" panose="020B0502040204020203" pitchFamily="34" charset="0"/>
                <a:ea typeface="Ebrima" panose="02000000000000000000" pitchFamily="2" charset="0"/>
                <a:cs typeface="Segoe UI" panose="020B0502040204020203" pitchFamily="34" charset="0"/>
              </a:rPr>
              <a:t>INSTITUIÇÃO FINANCEIRA</a:t>
            </a:r>
            <a:r>
              <a:rPr lang="pt-BR" sz="1400" dirty="0">
                <a:solidFill>
                  <a:prstClr val="white"/>
                </a:solidFill>
                <a:latin typeface="Segoe UI" panose="020B0502040204020203" pitchFamily="34" charset="0"/>
                <a:ea typeface="Ebrima" panose="02000000000000000000" pitchFamily="2" charset="0"/>
                <a:cs typeface="Segoe UI" panose="020B0502040204020203" pitchFamily="34" charset="0"/>
              </a:rPr>
              <a:t>*</a:t>
            </a:r>
          </a:p>
        </p:txBody>
      </p:sp>
      <p:sp>
        <p:nvSpPr>
          <p:cNvPr id="13" name="CaixaDeTexto 12">
            <a:extLst>
              <a:ext uri="{FF2B5EF4-FFF2-40B4-BE49-F238E27FC236}">
                <a16:creationId xmlns:a16="http://schemas.microsoft.com/office/drawing/2014/main" xmlns="" id="{A9267CFA-F3F3-5E7E-AFF3-D9EE85116761}"/>
              </a:ext>
            </a:extLst>
          </p:cNvPr>
          <p:cNvSpPr txBox="1"/>
          <p:nvPr/>
        </p:nvSpPr>
        <p:spPr>
          <a:xfrm>
            <a:off x="1584096" y="3078691"/>
            <a:ext cx="3010422" cy="277512"/>
          </a:xfrm>
          <a:prstGeom prst="rect">
            <a:avLst/>
          </a:prstGeom>
          <a:noFill/>
        </p:spPr>
        <p:txBody>
          <a:bodyPr wrap="square" rtlCol="0" anchor="t">
            <a:spAutoFit/>
          </a:bodyPr>
          <a:lstStyle/>
          <a:p>
            <a:pPr>
              <a:lnSpc>
                <a:spcPct val="120000"/>
              </a:lnSpc>
            </a:pPr>
            <a:r>
              <a:rPr lang="pt-BR" sz="11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BANCO TRADICIONAL</a:t>
            </a:r>
            <a:endParaRPr lang="pt-BR" sz="1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16" name="Retângulo: Cantos Arredondados 15">
            <a:extLst>
              <a:ext uri="{FF2B5EF4-FFF2-40B4-BE49-F238E27FC236}">
                <a16:creationId xmlns:a16="http://schemas.microsoft.com/office/drawing/2014/main" xmlns="" id="{39780F41-A2BB-86B5-F573-00192C8641C0}"/>
              </a:ext>
            </a:extLst>
          </p:cNvPr>
          <p:cNvSpPr/>
          <p:nvPr/>
        </p:nvSpPr>
        <p:spPr>
          <a:xfrm>
            <a:off x="1140418" y="3051444"/>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8" name="CaixaDeTexto 17">
            <a:extLst>
              <a:ext uri="{FF2B5EF4-FFF2-40B4-BE49-F238E27FC236}">
                <a16:creationId xmlns:a16="http://schemas.microsoft.com/office/drawing/2014/main" xmlns="" id="{1C1DA8CF-813B-F12C-AE48-9003A3FD536C}"/>
              </a:ext>
            </a:extLst>
          </p:cNvPr>
          <p:cNvSpPr txBox="1"/>
          <p:nvPr/>
        </p:nvSpPr>
        <p:spPr>
          <a:xfrm>
            <a:off x="604208" y="3565036"/>
            <a:ext cx="1515158" cy="1107996"/>
          </a:xfrm>
          <a:prstGeom prst="rect">
            <a:avLst/>
          </a:prstGeom>
          <a:noFill/>
        </p:spPr>
        <p:txBody>
          <a:bodyPr wrap="none">
            <a:spAutoFit/>
          </a:bodyPr>
          <a:lstStyle/>
          <a:p>
            <a:pPr algn="r"/>
            <a:r>
              <a:rPr lang="pt-BR" sz="6600" b="1" dirty="0">
                <a:solidFill>
                  <a:srgbClr val="0070C0"/>
                </a:solidFill>
                <a:latin typeface="Ebrima" panose="02000000000000000000" pitchFamily="2" charset="0"/>
                <a:ea typeface="Ebrima" panose="02000000000000000000" pitchFamily="2" charset="0"/>
                <a:cs typeface="Ebrima" panose="02000000000000000000" pitchFamily="2" charset="0"/>
              </a:rPr>
              <a:t>87</a:t>
            </a: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4800" dirty="0">
              <a:solidFill>
                <a:srgbClr val="0070C0"/>
              </a:solidFill>
            </a:endParaRPr>
          </a:p>
        </p:txBody>
      </p:sp>
      <p:sp>
        <p:nvSpPr>
          <p:cNvPr id="19" name="CaixaDeTexto 18">
            <a:extLst>
              <a:ext uri="{FF2B5EF4-FFF2-40B4-BE49-F238E27FC236}">
                <a16:creationId xmlns:a16="http://schemas.microsoft.com/office/drawing/2014/main" xmlns="" id="{7F7C3A1A-142C-8C6E-45D4-03EEED0FEA3D}"/>
              </a:ext>
            </a:extLst>
          </p:cNvPr>
          <p:cNvSpPr txBox="1"/>
          <p:nvPr/>
        </p:nvSpPr>
        <p:spPr>
          <a:xfrm>
            <a:off x="676694" y="4472763"/>
            <a:ext cx="2684899" cy="523220"/>
          </a:xfrm>
          <a:prstGeom prst="rect">
            <a:avLst/>
          </a:prstGeom>
          <a:noFill/>
        </p:spPr>
        <p:txBody>
          <a:bodyPr wrap="square" rtlCol="0" anchor="ctr">
            <a:spAutoFit/>
          </a:bodyPr>
          <a:lstStyle/>
          <a:p>
            <a:r>
              <a:rPr lang="pt-BR" sz="1400" b="1" dirty="0">
                <a:solidFill>
                  <a:prstClr val="white"/>
                </a:solidFill>
                <a:latin typeface="Segoe UI" panose="020B0502040204020203" pitchFamily="34" charset="0"/>
                <a:ea typeface="Ebrima" panose="02000000000000000000" pitchFamily="2" charset="0"/>
                <a:cs typeface="Segoe UI" panose="020B0502040204020203" pitchFamily="34" charset="0"/>
              </a:rPr>
              <a:t>TÊM CONTA EM UMA </a:t>
            </a:r>
            <a:r>
              <a:rPr lang="pt-BR" sz="1400" b="1" dirty="0">
                <a:solidFill>
                  <a:srgbClr val="0070C0"/>
                </a:solidFill>
                <a:latin typeface="Segoe UI" panose="020B0502040204020203" pitchFamily="34" charset="0"/>
                <a:ea typeface="Ebrima" panose="02000000000000000000" pitchFamily="2" charset="0"/>
                <a:cs typeface="Segoe UI" panose="020B0502040204020203" pitchFamily="34" charset="0"/>
              </a:rPr>
              <a:t>INSTITUIÇÃO FINANCEIRA</a:t>
            </a:r>
          </a:p>
        </p:txBody>
      </p:sp>
      <p:sp>
        <p:nvSpPr>
          <p:cNvPr id="23" name="CaixaDeTexto 22">
            <a:extLst>
              <a:ext uri="{FF2B5EF4-FFF2-40B4-BE49-F238E27FC236}">
                <a16:creationId xmlns:a16="http://schemas.microsoft.com/office/drawing/2014/main" xmlns="" id="{AEA93D22-D1E7-B920-69B9-2FB5362961AC}"/>
              </a:ext>
            </a:extLst>
          </p:cNvPr>
          <p:cNvSpPr txBox="1"/>
          <p:nvPr/>
        </p:nvSpPr>
        <p:spPr>
          <a:xfrm>
            <a:off x="1570449" y="5153560"/>
            <a:ext cx="3010422" cy="277512"/>
          </a:xfrm>
          <a:prstGeom prst="rect">
            <a:avLst/>
          </a:prstGeom>
          <a:noFill/>
        </p:spPr>
        <p:txBody>
          <a:bodyPr wrap="square" rtlCol="0" anchor="t">
            <a:spAutoFit/>
          </a:bodyPr>
          <a:lstStyle/>
          <a:p>
            <a:pPr>
              <a:lnSpc>
                <a:spcPct val="120000"/>
              </a:lnSpc>
            </a:pPr>
            <a:r>
              <a:rPr lang="pt-BR" sz="11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BANCO TRADICIONAL</a:t>
            </a:r>
            <a:endParaRPr lang="pt-BR" sz="1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27" name="CaixaDeTexto 26">
            <a:extLst>
              <a:ext uri="{FF2B5EF4-FFF2-40B4-BE49-F238E27FC236}">
                <a16:creationId xmlns:a16="http://schemas.microsoft.com/office/drawing/2014/main" xmlns="" id="{F3737E42-72F6-F9C7-249A-677C30817CDD}"/>
              </a:ext>
            </a:extLst>
          </p:cNvPr>
          <p:cNvSpPr txBox="1"/>
          <p:nvPr/>
        </p:nvSpPr>
        <p:spPr>
          <a:xfrm>
            <a:off x="684245" y="2795701"/>
            <a:ext cx="2002194" cy="268894"/>
          </a:xfrm>
          <a:prstGeom prst="rect">
            <a:avLst/>
          </a:prstGeom>
          <a:noFill/>
        </p:spPr>
        <p:txBody>
          <a:bodyPr wrap="square" lIns="99711" tIns="49866" rIns="99711" bIns="49866" rtlCol="0" anchor="b">
            <a:spAutoFit/>
          </a:bodyPr>
          <a:lstStyle/>
          <a:p>
            <a:r>
              <a:rPr lang="pt-BR" sz="1093" dirty="0">
                <a:solidFill>
                  <a:prstClr val="white"/>
                </a:solidFill>
              </a:rPr>
              <a:t>Pergunta Espontânea</a:t>
            </a:r>
            <a:endParaRPr lang="pt-BR" sz="1093" b="1" dirty="0">
              <a:solidFill>
                <a:prstClr val="white"/>
              </a:solidFill>
            </a:endParaRPr>
          </a:p>
        </p:txBody>
      </p:sp>
      <p:sp>
        <p:nvSpPr>
          <p:cNvPr id="28" name="CaixaDeTexto 27">
            <a:extLst>
              <a:ext uri="{FF2B5EF4-FFF2-40B4-BE49-F238E27FC236}">
                <a16:creationId xmlns:a16="http://schemas.microsoft.com/office/drawing/2014/main" xmlns="" id="{14ACB64D-29CD-5717-2228-5106E2F89114}"/>
              </a:ext>
            </a:extLst>
          </p:cNvPr>
          <p:cNvSpPr txBox="1"/>
          <p:nvPr/>
        </p:nvSpPr>
        <p:spPr>
          <a:xfrm>
            <a:off x="684245" y="4876115"/>
            <a:ext cx="2002194" cy="268894"/>
          </a:xfrm>
          <a:prstGeom prst="rect">
            <a:avLst/>
          </a:prstGeom>
          <a:noFill/>
        </p:spPr>
        <p:txBody>
          <a:bodyPr wrap="square" lIns="99711" tIns="49866" rIns="99711" bIns="49866" rtlCol="0" anchor="b">
            <a:spAutoFit/>
          </a:bodyPr>
          <a:lstStyle/>
          <a:p>
            <a:r>
              <a:rPr lang="pt-BR" sz="1093" dirty="0">
                <a:solidFill>
                  <a:prstClr val="white"/>
                </a:solidFill>
              </a:rPr>
              <a:t>Pergunta Estimulada</a:t>
            </a:r>
            <a:endParaRPr lang="pt-BR" sz="1093" b="1" dirty="0">
              <a:solidFill>
                <a:prstClr val="white"/>
              </a:solidFill>
            </a:endParaRPr>
          </a:p>
        </p:txBody>
      </p:sp>
      <p:sp>
        <p:nvSpPr>
          <p:cNvPr id="30" name="Arco 29">
            <a:extLst>
              <a:ext uri="{FF2B5EF4-FFF2-40B4-BE49-F238E27FC236}">
                <a16:creationId xmlns:a16="http://schemas.microsoft.com/office/drawing/2014/main" xmlns="" id="{FC7D2E08-0D3E-26E8-ABCC-1FE6BE474FBF}"/>
              </a:ext>
            </a:extLst>
          </p:cNvPr>
          <p:cNvSpPr/>
          <p:nvPr/>
        </p:nvSpPr>
        <p:spPr>
          <a:xfrm>
            <a:off x="4506106" y="357454"/>
            <a:ext cx="1434418" cy="1434418"/>
          </a:xfrm>
          <a:prstGeom prst="arc">
            <a:avLst>
              <a:gd name="adj1" fmla="val 16200000"/>
              <a:gd name="adj2" fmla="val 5336345"/>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solidFill>
                <a:prstClr val="black"/>
              </a:solidFill>
            </a:endParaRPr>
          </a:p>
        </p:txBody>
      </p:sp>
      <p:graphicFrame>
        <p:nvGraphicFramePr>
          <p:cNvPr id="31" name="Gráfico 30">
            <a:extLst>
              <a:ext uri="{FF2B5EF4-FFF2-40B4-BE49-F238E27FC236}">
                <a16:creationId xmlns:a16="http://schemas.microsoft.com/office/drawing/2014/main" xmlns="" id="{E0802BEE-992B-3191-7A3F-B7973D38A29A}"/>
              </a:ext>
            </a:extLst>
          </p:cNvPr>
          <p:cNvGraphicFramePr/>
          <p:nvPr>
            <p:extLst/>
          </p:nvPr>
        </p:nvGraphicFramePr>
        <p:xfrm>
          <a:off x="4077806" y="308086"/>
          <a:ext cx="2292349" cy="1528233"/>
        </p:xfrm>
        <a:graphic>
          <a:graphicData uri="http://schemas.openxmlformats.org/drawingml/2006/chart">
            <c:chart xmlns:c="http://schemas.openxmlformats.org/drawingml/2006/chart" xmlns:r="http://schemas.openxmlformats.org/officeDocument/2006/relationships" r:id="rId7"/>
          </a:graphicData>
        </a:graphic>
      </p:graphicFrame>
      <p:sp>
        <p:nvSpPr>
          <p:cNvPr id="33" name="Retângulo: Cantos Arredondados 32">
            <a:extLst>
              <a:ext uri="{FF2B5EF4-FFF2-40B4-BE49-F238E27FC236}">
                <a16:creationId xmlns:a16="http://schemas.microsoft.com/office/drawing/2014/main" xmlns="" id="{87E3B976-7497-5162-2F4C-0B3538DBB4A7}"/>
              </a:ext>
            </a:extLst>
          </p:cNvPr>
          <p:cNvSpPr/>
          <p:nvPr/>
        </p:nvSpPr>
        <p:spPr>
          <a:xfrm>
            <a:off x="4824700" y="690599"/>
            <a:ext cx="798559" cy="763205"/>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34" name="CaixaDeTexto 33">
            <a:extLst>
              <a:ext uri="{FF2B5EF4-FFF2-40B4-BE49-F238E27FC236}">
                <a16:creationId xmlns:a16="http://schemas.microsoft.com/office/drawing/2014/main" xmlns="" id="{2E147DDC-20B0-ADE5-8C95-A87171CC1A73}"/>
              </a:ext>
            </a:extLst>
          </p:cNvPr>
          <p:cNvSpPr txBox="1"/>
          <p:nvPr/>
        </p:nvSpPr>
        <p:spPr>
          <a:xfrm>
            <a:off x="4563256" y="791800"/>
            <a:ext cx="1325913" cy="523220"/>
          </a:xfrm>
          <a:prstGeom prst="rect">
            <a:avLst/>
          </a:prstGeom>
          <a:noFill/>
        </p:spPr>
        <p:txBody>
          <a:bodyPr wrap="square">
            <a:spAutoFit/>
          </a:bodyPr>
          <a:lstStyle/>
          <a:p>
            <a:pPr algn="ctr"/>
            <a:r>
              <a:rPr lang="pt-BR" sz="2800" b="1" dirty="0">
                <a:solidFill>
                  <a:prstClr val="white"/>
                </a:solidFill>
                <a:latin typeface="Segoe UI" panose="020B0502040204020203" pitchFamily="34" charset="0"/>
                <a:cs typeface="Segoe UI" panose="020B0502040204020203" pitchFamily="34" charset="0"/>
              </a:rPr>
              <a:t>24</a:t>
            </a:r>
            <a:r>
              <a:rPr lang="pt-BR" sz="1600" b="1" dirty="0">
                <a:solidFill>
                  <a:prstClr val="white"/>
                </a:solidFill>
                <a:latin typeface="Segoe UI" panose="020B0502040204020203" pitchFamily="34" charset="0"/>
                <a:cs typeface="Segoe UI" panose="020B0502040204020203" pitchFamily="34" charset="0"/>
              </a:rPr>
              <a:t>%</a:t>
            </a:r>
            <a:endParaRPr lang="pt-BR" sz="2800" dirty="0">
              <a:solidFill>
                <a:prstClr val="white"/>
              </a:solidFill>
              <a:latin typeface="Segoe UI" panose="020B0502040204020203" pitchFamily="34" charset="0"/>
              <a:cs typeface="Segoe UI" panose="020B0502040204020203" pitchFamily="34" charset="0"/>
            </a:endParaRPr>
          </a:p>
        </p:txBody>
      </p:sp>
      <p:sp>
        <p:nvSpPr>
          <p:cNvPr id="35" name="CaixaDeTexto 34">
            <a:extLst>
              <a:ext uri="{FF2B5EF4-FFF2-40B4-BE49-F238E27FC236}">
                <a16:creationId xmlns:a16="http://schemas.microsoft.com/office/drawing/2014/main" xmlns="" id="{1D3B6683-C700-6400-2DB1-D4B9DF1912EF}"/>
              </a:ext>
            </a:extLst>
          </p:cNvPr>
          <p:cNvSpPr txBox="1"/>
          <p:nvPr/>
        </p:nvSpPr>
        <p:spPr>
          <a:xfrm>
            <a:off x="6035774" y="636172"/>
            <a:ext cx="2292349" cy="738664"/>
          </a:xfrm>
          <a:prstGeom prst="rect">
            <a:avLst/>
          </a:prstGeom>
          <a:noFill/>
        </p:spPr>
        <p:txBody>
          <a:bodyPr wrap="square" rtlCol="0" anchor="ctr">
            <a:spAutoFit/>
          </a:bodyPr>
          <a:lstStyle/>
          <a:p>
            <a:r>
              <a:rPr lang="pt-BR" sz="1400" b="1" dirty="0">
                <a:solidFill>
                  <a:prstClr val="white"/>
                </a:solidFill>
                <a:latin typeface="Segoe UI" panose="020B0502040204020203" pitchFamily="34" charset="0"/>
                <a:cs typeface="Segoe UI" panose="020B0502040204020203" pitchFamily="34" charset="0"/>
              </a:rPr>
              <a:t>DOS ENTREVISTADOS FIZERAM ALGUM </a:t>
            </a:r>
            <a:r>
              <a:rPr lang="pt-BR" sz="1400" b="1" dirty="0">
                <a:solidFill>
                  <a:srgbClr val="0070C0"/>
                </a:solidFill>
                <a:latin typeface="Segoe UI" panose="020B0502040204020203" pitchFamily="34" charset="0"/>
                <a:cs typeface="Segoe UI" panose="020B0502040204020203" pitchFamily="34" charset="0"/>
              </a:rPr>
              <a:t>TIPO DE INVESTIMENTO</a:t>
            </a:r>
          </a:p>
        </p:txBody>
      </p:sp>
      <p:sp>
        <p:nvSpPr>
          <p:cNvPr id="41" name="Arco 40">
            <a:extLst>
              <a:ext uri="{FF2B5EF4-FFF2-40B4-BE49-F238E27FC236}">
                <a16:creationId xmlns:a16="http://schemas.microsoft.com/office/drawing/2014/main" xmlns="" id="{CEB20078-B3CB-E5AC-9A56-A850EEEDF602}"/>
              </a:ext>
            </a:extLst>
          </p:cNvPr>
          <p:cNvSpPr/>
          <p:nvPr/>
        </p:nvSpPr>
        <p:spPr>
          <a:xfrm>
            <a:off x="4508080" y="2897509"/>
            <a:ext cx="1434418" cy="1434418"/>
          </a:xfrm>
          <a:prstGeom prst="arc">
            <a:avLst>
              <a:gd name="adj1" fmla="val 16200000"/>
              <a:gd name="adj2" fmla="val 5336345"/>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solidFill>
                <a:prstClr val="black"/>
              </a:solidFill>
            </a:endParaRPr>
          </a:p>
        </p:txBody>
      </p:sp>
      <p:graphicFrame>
        <p:nvGraphicFramePr>
          <p:cNvPr id="42" name="Gráfico 41">
            <a:extLst>
              <a:ext uri="{FF2B5EF4-FFF2-40B4-BE49-F238E27FC236}">
                <a16:creationId xmlns:a16="http://schemas.microsoft.com/office/drawing/2014/main" xmlns="" id="{D233A798-9C3A-7315-3ADC-BD180307A895}"/>
              </a:ext>
            </a:extLst>
          </p:cNvPr>
          <p:cNvGraphicFramePr/>
          <p:nvPr>
            <p:extLst/>
          </p:nvPr>
        </p:nvGraphicFramePr>
        <p:xfrm>
          <a:off x="4079780" y="2848141"/>
          <a:ext cx="2292349" cy="1528233"/>
        </p:xfrm>
        <a:graphic>
          <a:graphicData uri="http://schemas.openxmlformats.org/drawingml/2006/chart">
            <c:chart xmlns:c="http://schemas.openxmlformats.org/drawingml/2006/chart" xmlns:r="http://schemas.openxmlformats.org/officeDocument/2006/relationships" r:id="rId8"/>
          </a:graphicData>
        </a:graphic>
      </p:graphicFrame>
      <p:sp>
        <p:nvSpPr>
          <p:cNvPr id="43" name="Retângulo: Cantos Arredondados 42">
            <a:extLst>
              <a:ext uri="{FF2B5EF4-FFF2-40B4-BE49-F238E27FC236}">
                <a16:creationId xmlns:a16="http://schemas.microsoft.com/office/drawing/2014/main" xmlns="" id="{0CF0F6DE-3758-1C19-F0D9-E8F6C536C83D}"/>
              </a:ext>
            </a:extLst>
          </p:cNvPr>
          <p:cNvSpPr/>
          <p:nvPr/>
        </p:nvSpPr>
        <p:spPr>
          <a:xfrm>
            <a:off x="4826674" y="3230654"/>
            <a:ext cx="798559" cy="763205"/>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44" name="CaixaDeTexto 43">
            <a:extLst>
              <a:ext uri="{FF2B5EF4-FFF2-40B4-BE49-F238E27FC236}">
                <a16:creationId xmlns:a16="http://schemas.microsoft.com/office/drawing/2014/main" xmlns="" id="{88109341-0180-AD66-CEA8-D15FF083C0DA}"/>
              </a:ext>
            </a:extLst>
          </p:cNvPr>
          <p:cNvSpPr txBox="1"/>
          <p:nvPr/>
        </p:nvSpPr>
        <p:spPr>
          <a:xfrm>
            <a:off x="4565230" y="3331855"/>
            <a:ext cx="1325913" cy="523220"/>
          </a:xfrm>
          <a:prstGeom prst="rect">
            <a:avLst/>
          </a:prstGeom>
          <a:noFill/>
        </p:spPr>
        <p:txBody>
          <a:bodyPr wrap="square">
            <a:spAutoFit/>
          </a:bodyPr>
          <a:lstStyle/>
          <a:p>
            <a:pPr algn="ctr"/>
            <a:r>
              <a:rPr lang="pt-BR" sz="2800" b="1" dirty="0">
                <a:solidFill>
                  <a:prstClr val="white"/>
                </a:solidFill>
                <a:latin typeface="Segoe UI" panose="020B0502040204020203" pitchFamily="34" charset="0"/>
                <a:cs typeface="Segoe UI" panose="020B0502040204020203" pitchFamily="34" charset="0"/>
              </a:rPr>
              <a:t>33</a:t>
            </a:r>
            <a:r>
              <a:rPr lang="pt-BR" sz="1600" b="1" dirty="0">
                <a:solidFill>
                  <a:prstClr val="white"/>
                </a:solidFill>
                <a:latin typeface="Segoe UI" panose="020B0502040204020203" pitchFamily="34" charset="0"/>
                <a:cs typeface="Segoe UI" panose="020B0502040204020203" pitchFamily="34" charset="0"/>
              </a:rPr>
              <a:t>%</a:t>
            </a:r>
            <a:endParaRPr lang="pt-BR" sz="2800" dirty="0">
              <a:solidFill>
                <a:prstClr val="white"/>
              </a:solidFill>
              <a:latin typeface="Segoe UI" panose="020B0502040204020203" pitchFamily="34" charset="0"/>
              <a:cs typeface="Segoe UI" panose="020B0502040204020203" pitchFamily="34" charset="0"/>
            </a:endParaRPr>
          </a:p>
        </p:txBody>
      </p:sp>
      <p:sp>
        <p:nvSpPr>
          <p:cNvPr id="45" name="CaixaDeTexto 44">
            <a:extLst>
              <a:ext uri="{FF2B5EF4-FFF2-40B4-BE49-F238E27FC236}">
                <a16:creationId xmlns:a16="http://schemas.microsoft.com/office/drawing/2014/main" xmlns="" id="{5F3DD534-4B24-E4EC-11B5-FDF4BAC9B583}"/>
              </a:ext>
            </a:extLst>
          </p:cNvPr>
          <p:cNvSpPr txBox="1"/>
          <p:nvPr/>
        </p:nvSpPr>
        <p:spPr>
          <a:xfrm>
            <a:off x="6037748" y="3176227"/>
            <a:ext cx="2292349" cy="738664"/>
          </a:xfrm>
          <a:prstGeom prst="rect">
            <a:avLst/>
          </a:prstGeom>
          <a:noFill/>
        </p:spPr>
        <p:txBody>
          <a:bodyPr wrap="square" rtlCol="0" anchor="ctr">
            <a:spAutoFit/>
          </a:bodyPr>
          <a:lstStyle/>
          <a:p>
            <a:r>
              <a:rPr lang="pt-BR" sz="1400" b="1" dirty="0">
                <a:solidFill>
                  <a:prstClr val="white"/>
                </a:solidFill>
                <a:latin typeface="Segoe UI" panose="020B0502040204020203" pitchFamily="34" charset="0"/>
                <a:cs typeface="Segoe UI" panose="020B0502040204020203" pitchFamily="34" charset="0"/>
              </a:rPr>
              <a:t>DOS ENTREVISTADOS CONSEGUIRAM </a:t>
            </a:r>
            <a:r>
              <a:rPr lang="pt-BR" sz="1400" b="1" dirty="0">
                <a:solidFill>
                  <a:srgbClr val="0070C0"/>
                </a:solidFill>
                <a:latin typeface="Segoe UI" panose="020B0502040204020203" pitchFamily="34" charset="0"/>
                <a:cs typeface="Segoe UI" panose="020B0502040204020203" pitchFamily="34" charset="0"/>
              </a:rPr>
              <a:t>ECONOMIZAR</a:t>
            </a:r>
          </a:p>
        </p:txBody>
      </p:sp>
      <p:sp>
        <p:nvSpPr>
          <p:cNvPr id="46" name="Forma Livre: Forma 45">
            <a:extLst>
              <a:ext uri="{FF2B5EF4-FFF2-40B4-BE49-F238E27FC236}">
                <a16:creationId xmlns:a16="http://schemas.microsoft.com/office/drawing/2014/main" xmlns="" id="{C17B3C92-0A9F-4D3E-17DB-83507A36A07C}"/>
              </a:ext>
            </a:extLst>
          </p:cNvPr>
          <p:cNvSpPr/>
          <p:nvPr/>
        </p:nvSpPr>
        <p:spPr>
          <a:xfrm rot="10800000" flipH="1">
            <a:off x="8328123" y="834184"/>
            <a:ext cx="344844" cy="299033"/>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47" name="CaixaDeTexto 46">
            <a:extLst>
              <a:ext uri="{FF2B5EF4-FFF2-40B4-BE49-F238E27FC236}">
                <a16:creationId xmlns:a16="http://schemas.microsoft.com/office/drawing/2014/main" xmlns="" id="{4CD9C893-980C-4FEF-3821-81A5D01EA1A1}"/>
              </a:ext>
            </a:extLst>
          </p:cNvPr>
          <p:cNvSpPr txBox="1"/>
          <p:nvPr/>
        </p:nvSpPr>
        <p:spPr>
          <a:xfrm>
            <a:off x="8723170" y="506924"/>
            <a:ext cx="3120673" cy="2142125"/>
          </a:xfrm>
          <a:prstGeom prst="rect">
            <a:avLst/>
          </a:prstGeom>
          <a:noFill/>
        </p:spPr>
        <p:txBody>
          <a:bodyPr wrap="square" rtlCol="0">
            <a:spAutoFit/>
          </a:bodyPr>
          <a:lstStyle/>
          <a:p>
            <a:pPr>
              <a:lnSpc>
                <a:spcPct val="120000"/>
              </a:lnSpc>
            </a:pP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número aumentou em relação ao ano anterior (+2pp). Os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PRINCIPAIS TIPOS DE INVESTIMENTO se mantêm</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3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marL="465138" indent="-285750">
              <a:lnSpc>
                <a:spcPct val="120000"/>
              </a:lnSpc>
              <a:buFont typeface="Wingdings 3" panose="05040102010807070707" pitchFamily="18" charset="2"/>
              <a:buChar char="Ê"/>
            </a:pP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Aplicações financeiras </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ficou estável (recuam de 11% para 10%).</a:t>
            </a:r>
          </a:p>
          <a:p>
            <a:pPr marL="465138" indent="-285750">
              <a:lnSpc>
                <a:spcPct val="120000"/>
              </a:lnSpc>
              <a:buFont typeface="Wingdings 3" panose="05040102010807070707" pitchFamily="18" charset="2"/>
              <a:buChar char="Ê"/>
            </a:pP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Bens duráveis </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ficou estável (avançam para 9%).</a:t>
            </a:r>
          </a:p>
          <a:p>
            <a:pPr marL="465138" indent="-285750">
              <a:lnSpc>
                <a:spcPct val="120000"/>
              </a:lnSpc>
              <a:buFont typeface="Wingdings 3" panose="05040102010807070707" pitchFamily="18" charset="2"/>
              <a:buChar char="Ê"/>
            </a:pP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Empreendimentos/negócios </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cresceram (de 3% para 4%).</a:t>
            </a:r>
          </a:p>
        </p:txBody>
      </p:sp>
      <p:sp>
        <p:nvSpPr>
          <p:cNvPr id="48" name="Forma Livre: Forma 47">
            <a:extLst>
              <a:ext uri="{FF2B5EF4-FFF2-40B4-BE49-F238E27FC236}">
                <a16:creationId xmlns:a16="http://schemas.microsoft.com/office/drawing/2014/main" xmlns="" id="{CC994D4E-A91B-2669-7047-226E00DBFBCB}"/>
              </a:ext>
            </a:extLst>
          </p:cNvPr>
          <p:cNvSpPr/>
          <p:nvPr/>
        </p:nvSpPr>
        <p:spPr>
          <a:xfrm rot="10800000" flipH="1">
            <a:off x="8328123" y="3405934"/>
            <a:ext cx="344844" cy="299033"/>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49" name="CaixaDeTexto 48">
            <a:extLst>
              <a:ext uri="{FF2B5EF4-FFF2-40B4-BE49-F238E27FC236}">
                <a16:creationId xmlns:a16="http://schemas.microsoft.com/office/drawing/2014/main" xmlns="" id="{F2EC3EB0-FE31-20E1-C83D-44DAED993305}"/>
              </a:ext>
            </a:extLst>
          </p:cNvPr>
          <p:cNvSpPr txBox="1"/>
          <p:nvPr/>
        </p:nvSpPr>
        <p:spPr>
          <a:xfrm>
            <a:off x="8723171" y="3078674"/>
            <a:ext cx="2927858" cy="978729"/>
          </a:xfrm>
          <a:prstGeom prst="rect">
            <a:avLst/>
          </a:prstGeom>
          <a:noFill/>
        </p:spPr>
        <p:txBody>
          <a:bodyPr wrap="square" rtlCol="0">
            <a:spAutoFit/>
          </a:bodyPr>
          <a:lstStyle/>
          <a:p>
            <a:pPr>
              <a:lnSpc>
                <a:spcPct val="120000"/>
              </a:lnSpc>
            </a:pP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 PRINCIPAL DESTINO </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o dinheiro dos que conseguiram economizar continua sendo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produtos financeiros</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 Recuo de 1pp em relação a </a:t>
            </a:r>
            <a:r>
              <a:rPr lang="pt-BR" sz="12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2024.</a:t>
            </a:r>
            <a:endPar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50" name="Forma Livre: Forma 49">
            <a:extLst>
              <a:ext uri="{FF2B5EF4-FFF2-40B4-BE49-F238E27FC236}">
                <a16:creationId xmlns:a16="http://schemas.microsoft.com/office/drawing/2014/main" xmlns="" id="{E0B8715F-6D44-5901-AC65-DE43E9378054}"/>
              </a:ext>
            </a:extLst>
          </p:cNvPr>
          <p:cNvSpPr/>
          <p:nvPr/>
        </p:nvSpPr>
        <p:spPr>
          <a:xfrm rot="16200000" flipH="1">
            <a:off x="6089366" y="4026684"/>
            <a:ext cx="344844" cy="299033"/>
          </a:xfrm>
          <a:custGeom>
            <a:avLst/>
            <a:gdLst>
              <a:gd name="connsiteX0" fmla="*/ 504970 w 1190853"/>
              <a:gd name="connsiteY0" fmla="*/ 1934 h 1032657"/>
              <a:gd name="connsiteX1" fmla="*/ 608431 w 1190853"/>
              <a:gd name="connsiteY1" fmla="*/ 25721 h 1032657"/>
              <a:gd name="connsiteX2" fmla="*/ 1134514 w 1190853"/>
              <a:gd name="connsiteY2" fmla="*/ 400244 h 1032657"/>
              <a:gd name="connsiteX3" fmla="*/ 1190853 w 1190853"/>
              <a:gd name="connsiteY3" fmla="*/ 490221 h 1032657"/>
              <a:gd name="connsiteX4" fmla="*/ 1190188 w 1190853"/>
              <a:gd name="connsiteY4" fmla="*/ 516329 h 1032657"/>
              <a:gd name="connsiteX5" fmla="*/ 1190853 w 1190853"/>
              <a:gd name="connsiteY5" fmla="*/ 542437 h 1032657"/>
              <a:gd name="connsiteX6" fmla="*/ 1134514 w 1190853"/>
              <a:gd name="connsiteY6" fmla="*/ 632414 h 1032657"/>
              <a:gd name="connsiteX7" fmla="*/ 608431 w 1190853"/>
              <a:gd name="connsiteY7" fmla="*/ 1006937 h 1032657"/>
              <a:gd name="connsiteX8" fmla="*/ 414993 w 1190853"/>
              <a:gd name="connsiteY8" fmla="*/ 974385 h 1032657"/>
              <a:gd name="connsiteX9" fmla="*/ 447545 w 1190853"/>
              <a:gd name="connsiteY9" fmla="*/ 780946 h 1032657"/>
              <a:gd name="connsiteX10" fmla="*/ 623716 w 1190853"/>
              <a:gd name="connsiteY10" fmla="*/ 655528 h 1032657"/>
              <a:gd name="connsiteX11" fmla="*/ 138705 w 1190853"/>
              <a:gd name="connsiteY11" fmla="*/ 655528 h 1032657"/>
              <a:gd name="connsiteX12" fmla="*/ 0 w 1190853"/>
              <a:gd name="connsiteY12" fmla="*/ 516823 h 1032657"/>
              <a:gd name="connsiteX13" fmla="*/ 138705 w 1190853"/>
              <a:gd name="connsiteY13" fmla="*/ 378118 h 1032657"/>
              <a:gd name="connsiteX14" fmla="*/ 625104 w 1190853"/>
              <a:gd name="connsiteY14" fmla="*/ 378118 h 1032657"/>
              <a:gd name="connsiteX15" fmla="*/ 447545 w 1190853"/>
              <a:gd name="connsiteY15" fmla="*/ 251712 h 1032657"/>
              <a:gd name="connsiteX16" fmla="*/ 414993 w 1190853"/>
              <a:gd name="connsiteY16" fmla="*/ 58273 h 1032657"/>
              <a:gd name="connsiteX17" fmla="*/ 504970 w 1190853"/>
              <a:gd name="connsiteY17" fmla="*/ 1934 h 10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0853" h="1032657">
                <a:moveTo>
                  <a:pt x="504970" y="1934"/>
                </a:moveTo>
                <a:cubicBezTo>
                  <a:pt x="539975" y="-3957"/>
                  <a:pt x="577228" y="3507"/>
                  <a:pt x="608431" y="25721"/>
                </a:cubicBezTo>
                <a:lnTo>
                  <a:pt x="1134514" y="400244"/>
                </a:lnTo>
                <a:cubicBezTo>
                  <a:pt x="1165717" y="422458"/>
                  <a:pt x="1184962" y="455216"/>
                  <a:pt x="1190853" y="490221"/>
                </a:cubicBezTo>
                <a:lnTo>
                  <a:pt x="1190188" y="516329"/>
                </a:lnTo>
                <a:lnTo>
                  <a:pt x="1190853" y="542437"/>
                </a:lnTo>
                <a:cubicBezTo>
                  <a:pt x="1184962" y="577442"/>
                  <a:pt x="1165717" y="610200"/>
                  <a:pt x="1134514" y="632414"/>
                </a:cubicBezTo>
                <a:lnTo>
                  <a:pt x="608431" y="1006937"/>
                </a:lnTo>
                <a:cubicBezTo>
                  <a:pt x="546025" y="1051365"/>
                  <a:pt x="459420" y="1036791"/>
                  <a:pt x="414993" y="974385"/>
                </a:cubicBezTo>
                <a:cubicBezTo>
                  <a:pt x="370565" y="911978"/>
                  <a:pt x="385139" y="825374"/>
                  <a:pt x="447545" y="780946"/>
                </a:cubicBezTo>
                <a:lnTo>
                  <a:pt x="623716" y="655528"/>
                </a:lnTo>
                <a:lnTo>
                  <a:pt x="138705" y="655528"/>
                </a:lnTo>
                <a:cubicBezTo>
                  <a:pt x="62100" y="655528"/>
                  <a:pt x="0" y="593428"/>
                  <a:pt x="0" y="516823"/>
                </a:cubicBezTo>
                <a:cubicBezTo>
                  <a:pt x="0" y="440218"/>
                  <a:pt x="62100" y="378118"/>
                  <a:pt x="138705" y="378118"/>
                </a:cubicBezTo>
                <a:lnTo>
                  <a:pt x="625104" y="378118"/>
                </a:lnTo>
                <a:lnTo>
                  <a:pt x="447545" y="251712"/>
                </a:lnTo>
                <a:cubicBezTo>
                  <a:pt x="385139" y="207284"/>
                  <a:pt x="370565" y="120680"/>
                  <a:pt x="414993" y="58273"/>
                </a:cubicBezTo>
                <a:cubicBezTo>
                  <a:pt x="437207" y="27070"/>
                  <a:pt x="469965" y="7825"/>
                  <a:pt x="504970" y="1934"/>
                </a:cubicBezTo>
                <a:close/>
              </a:path>
            </a:pathLst>
          </a:custGeom>
          <a:no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prstClr val="white"/>
              </a:solidFill>
            </a:endParaRPr>
          </a:p>
        </p:txBody>
      </p:sp>
      <p:sp>
        <p:nvSpPr>
          <p:cNvPr id="51" name="CaixaDeTexto 50">
            <a:extLst>
              <a:ext uri="{FF2B5EF4-FFF2-40B4-BE49-F238E27FC236}">
                <a16:creationId xmlns:a16="http://schemas.microsoft.com/office/drawing/2014/main" xmlns="" id="{5D666162-F94A-795D-8D3F-35DC497A62AF}"/>
              </a:ext>
            </a:extLst>
          </p:cNvPr>
          <p:cNvSpPr txBox="1"/>
          <p:nvPr/>
        </p:nvSpPr>
        <p:spPr>
          <a:xfrm>
            <a:off x="4703780" y="4496727"/>
            <a:ext cx="4173889" cy="1865126"/>
          </a:xfrm>
          <a:prstGeom prst="rect">
            <a:avLst/>
          </a:prstGeom>
          <a:noFill/>
        </p:spPr>
        <p:txBody>
          <a:bodyPr wrap="square" rtlCol="0">
            <a:spAutoFit/>
          </a:bodyPr>
          <a:lstStyle/>
          <a:p>
            <a:pPr>
              <a:lnSpc>
                <a:spcPct val="120000"/>
              </a:lnSpc>
            </a:pP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houve avanço de uma edição para outra.</a:t>
            </a:r>
          </a:p>
          <a:p>
            <a:pPr>
              <a:lnSpc>
                <a:spcPct val="120000"/>
              </a:lnSpc>
            </a:pPr>
            <a:endPar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marL="465138" indent="-285750">
              <a:lnSpc>
                <a:spcPct val="120000"/>
              </a:lnSpc>
              <a:buFont typeface="Wingdings 3" panose="05040102010807070707" pitchFamily="18" charset="2"/>
              <a:buChar char="Ê"/>
            </a:pP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que conseguiram, a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diminuição dos gastos por ter deixado de sair</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foi a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principal justificativa</a:t>
            </a: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marL="465138" indent="-285750">
              <a:lnSpc>
                <a:spcPct val="120000"/>
              </a:lnSpc>
              <a:buFont typeface="Wingdings 3" panose="05040102010807070707" pitchFamily="18" charset="2"/>
              <a:buChar char="Ê"/>
            </a:pPr>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dados em geral apresentam estabilidade em relação às últimas ondas, com ligeiros recuos e avanços em alguns pontos.</a:t>
            </a:r>
            <a:endParaRPr lang="pt-BR" sz="12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3" name="CaixaDeTexto 2">
            <a:extLst>
              <a:ext uri="{FF2B5EF4-FFF2-40B4-BE49-F238E27FC236}">
                <a16:creationId xmlns:a16="http://schemas.microsoft.com/office/drawing/2014/main" xmlns="" id="{4F01D8B6-EED2-C96E-13E1-2CAA670A3B0E}"/>
              </a:ext>
            </a:extLst>
          </p:cNvPr>
          <p:cNvSpPr txBox="1"/>
          <p:nvPr/>
        </p:nvSpPr>
        <p:spPr>
          <a:xfrm>
            <a:off x="1584096" y="3468923"/>
            <a:ext cx="3010422" cy="277512"/>
          </a:xfrm>
          <a:prstGeom prst="rect">
            <a:avLst/>
          </a:prstGeom>
          <a:noFill/>
        </p:spPr>
        <p:txBody>
          <a:bodyPr wrap="square" rtlCol="0" anchor="t">
            <a:spAutoFit/>
          </a:bodyPr>
          <a:lstStyle/>
          <a:p>
            <a:pPr>
              <a:lnSpc>
                <a:spcPct val="120000"/>
              </a:lnSpc>
            </a:pPr>
            <a:r>
              <a:rPr lang="pt-BR" sz="11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BANCO DIGITAL</a:t>
            </a:r>
            <a:endParaRPr lang="pt-BR" sz="1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9" name="Retângulo: Cantos Arredondados 8">
            <a:extLst>
              <a:ext uri="{FF2B5EF4-FFF2-40B4-BE49-F238E27FC236}">
                <a16:creationId xmlns:a16="http://schemas.microsoft.com/office/drawing/2014/main" xmlns="" id="{41351505-4EB2-CD81-4F48-935B54B561CA}"/>
              </a:ext>
            </a:extLst>
          </p:cNvPr>
          <p:cNvSpPr/>
          <p:nvPr/>
        </p:nvSpPr>
        <p:spPr>
          <a:xfrm>
            <a:off x="1139616" y="3422422"/>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12" name="CaixaDeTexto 11">
            <a:extLst>
              <a:ext uri="{FF2B5EF4-FFF2-40B4-BE49-F238E27FC236}">
                <a16:creationId xmlns:a16="http://schemas.microsoft.com/office/drawing/2014/main" xmlns="" id="{E2C3A130-693B-4B3E-2D75-129C4602665A}"/>
              </a:ext>
            </a:extLst>
          </p:cNvPr>
          <p:cNvSpPr txBox="1"/>
          <p:nvPr/>
        </p:nvSpPr>
        <p:spPr>
          <a:xfrm>
            <a:off x="1570449" y="5543792"/>
            <a:ext cx="3010422" cy="277512"/>
          </a:xfrm>
          <a:prstGeom prst="rect">
            <a:avLst/>
          </a:prstGeom>
          <a:noFill/>
        </p:spPr>
        <p:txBody>
          <a:bodyPr wrap="square" rtlCol="0" anchor="t">
            <a:spAutoFit/>
          </a:bodyPr>
          <a:lstStyle/>
          <a:p>
            <a:pPr>
              <a:lnSpc>
                <a:spcPct val="120000"/>
              </a:lnSpc>
            </a:pPr>
            <a:r>
              <a:rPr lang="pt-BR" sz="11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BANCO DIGITAL</a:t>
            </a:r>
            <a:endParaRPr lang="pt-BR" sz="11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53" name="Retângulo: Cantos Arredondados 52">
            <a:extLst>
              <a:ext uri="{FF2B5EF4-FFF2-40B4-BE49-F238E27FC236}">
                <a16:creationId xmlns:a16="http://schemas.microsoft.com/office/drawing/2014/main" xmlns="" id="{3C85AFC9-C5E4-6B96-6EA2-E466F080DD59}"/>
              </a:ext>
            </a:extLst>
          </p:cNvPr>
          <p:cNvSpPr/>
          <p:nvPr/>
        </p:nvSpPr>
        <p:spPr>
          <a:xfrm>
            <a:off x="1128347" y="5115350"/>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prstClr val="white"/>
              </a:solidFill>
              <a:highlight>
                <a:srgbClr val="8EBC17"/>
              </a:highlight>
              <a:latin typeface="Lato" panose="020F0502020204030203" pitchFamily="34" charset="0"/>
              <a:ea typeface="Lato" panose="020F0502020204030203" pitchFamily="34" charset="0"/>
              <a:cs typeface="Lato" panose="020F0502020204030203" pitchFamily="34" charset="0"/>
            </a:endParaRPr>
          </a:p>
        </p:txBody>
      </p:sp>
      <p:sp>
        <p:nvSpPr>
          <p:cNvPr id="56" name="Retângulo: Cantos Arredondados 55">
            <a:extLst>
              <a:ext uri="{FF2B5EF4-FFF2-40B4-BE49-F238E27FC236}">
                <a16:creationId xmlns:a16="http://schemas.microsoft.com/office/drawing/2014/main" xmlns="" id="{038C6694-4AA3-AEEB-F153-DAEE4C541027}"/>
              </a:ext>
            </a:extLst>
          </p:cNvPr>
          <p:cNvSpPr/>
          <p:nvPr/>
        </p:nvSpPr>
        <p:spPr>
          <a:xfrm>
            <a:off x="1128347" y="5505582"/>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prstClr val="white"/>
              </a:solidFill>
              <a:highlight>
                <a:srgbClr val="8EBC17"/>
              </a:highlight>
              <a:latin typeface="Lato" panose="020F0502020204030203" pitchFamily="34" charset="0"/>
              <a:ea typeface="Lato" panose="020F0502020204030203" pitchFamily="34" charset="0"/>
              <a:cs typeface="Lato" panose="020F0502020204030203" pitchFamily="34" charset="0"/>
            </a:endParaRPr>
          </a:p>
        </p:txBody>
      </p:sp>
      <p:pic>
        <p:nvPicPr>
          <p:cNvPr id="58" name="Imagem 57">
            <a:extLst>
              <a:ext uri="{FF2B5EF4-FFF2-40B4-BE49-F238E27FC236}">
                <a16:creationId xmlns:a16="http://schemas.microsoft.com/office/drawing/2014/main" xmlns="" id="{F9011EDC-F5BA-90BD-29D8-8ED8FEA5D60C}"/>
              </a:ext>
            </a:extLst>
          </p:cNvPr>
          <p:cNvPicPr>
            <a:picLocks noChangeAspect="1"/>
          </p:cNvPicPr>
          <p:nvPr/>
        </p:nvPicPr>
        <p:blipFill>
          <a:blip r:embed="rId5" cstate="screen">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rot="21071030" flipH="1">
            <a:off x="158149" y="4753949"/>
            <a:ext cx="1396586" cy="1263208"/>
          </a:xfrm>
          <a:prstGeom prst="rect">
            <a:avLst/>
          </a:prstGeom>
        </p:spPr>
      </p:pic>
      <p:sp>
        <p:nvSpPr>
          <p:cNvPr id="62" name="Retângulo 61"/>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O BRASILEIRO E O DINHEIRO							RAIO-X DO INVESTIDOR 2025</a:t>
            </a:r>
          </a:p>
        </p:txBody>
      </p:sp>
      <p:sp>
        <p:nvSpPr>
          <p:cNvPr id="54" name="CaixaDeTexto 53">
            <a:extLst>
              <a:ext uri="{FF2B5EF4-FFF2-40B4-BE49-F238E27FC236}">
                <a16:creationId xmlns:a16="http://schemas.microsoft.com/office/drawing/2014/main" xmlns="" id="{2F69012C-38F1-E11A-3EF8-3A618C0C2A27}"/>
              </a:ext>
            </a:extLst>
          </p:cNvPr>
          <p:cNvSpPr txBox="1"/>
          <p:nvPr/>
        </p:nvSpPr>
        <p:spPr>
          <a:xfrm>
            <a:off x="1054948" y="302711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91</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57" name="CaixaDeTexto 56">
            <a:extLst>
              <a:ext uri="{FF2B5EF4-FFF2-40B4-BE49-F238E27FC236}">
                <a16:creationId xmlns:a16="http://schemas.microsoft.com/office/drawing/2014/main" xmlns="" id="{88DF0AAF-7D42-C4B2-C1ED-36A4FD8582F3}"/>
              </a:ext>
            </a:extLst>
          </p:cNvPr>
          <p:cNvSpPr txBox="1"/>
          <p:nvPr/>
        </p:nvSpPr>
        <p:spPr>
          <a:xfrm>
            <a:off x="1070592" y="3409982"/>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63" name="CaixaDeTexto 62">
            <a:extLst>
              <a:ext uri="{FF2B5EF4-FFF2-40B4-BE49-F238E27FC236}">
                <a16:creationId xmlns:a16="http://schemas.microsoft.com/office/drawing/2014/main" xmlns="" id="{657B231E-603B-3D25-A4A9-7613B619C96A}"/>
              </a:ext>
            </a:extLst>
          </p:cNvPr>
          <p:cNvSpPr txBox="1"/>
          <p:nvPr/>
        </p:nvSpPr>
        <p:spPr>
          <a:xfrm>
            <a:off x="1040758" y="5091611"/>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74</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64" name="CaixaDeTexto 63">
            <a:extLst>
              <a:ext uri="{FF2B5EF4-FFF2-40B4-BE49-F238E27FC236}">
                <a16:creationId xmlns:a16="http://schemas.microsoft.com/office/drawing/2014/main" xmlns="" id="{029433A2-7899-2384-25C9-FD15812B9B91}"/>
              </a:ext>
            </a:extLst>
          </p:cNvPr>
          <p:cNvSpPr txBox="1"/>
          <p:nvPr/>
        </p:nvSpPr>
        <p:spPr>
          <a:xfrm>
            <a:off x="1040758" y="5481843"/>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39</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55" name="CaixaDeTexto 54">
            <a:extLst>
              <a:ext uri="{FF2B5EF4-FFF2-40B4-BE49-F238E27FC236}">
                <a16:creationId xmlns:a16="http://schemas.microsoft.com/office/drawing/2014/main" xmlns="" id="{14ACB64D-29CD-5717-2228-5106E2F89114}"/>
              </a:ext>
            </a:extLst>
          </p:cNvPr>
          <p:cNvSpPr txBox="1"/>
          <p:nvPr/>
        </p:nvSpPr>
        <p:spPr>
          <a:xfrm>
            <a:off x="1570449" y="6592897"/>
            <a:ext cx="3482814" cy="268894"/>
          </a:xfrm>
          <a:prstGeom prst="rect">
            <a:avLst/>
          </a:prstGeom>
          <a:noFill/>
        </p:spPr>
        <p:txBody>
          <a:bodyPr wrap="square" lIns="99711" tIns="49866" rIns="99711" bIns="49866" rtlCol="0" anchor="b">
            <a:spAutoFit/>
          </a:bodyPr>
          <a:lstStyle/>
          <a:p>
            <a:r>
              <a:rPr lang="pt-BR" sz="1093" dirty="0">
                <a:solidFill>
                  <a:prstClr val="white"/>
                </a:solidFill>
              </a:rPr>
              <a:t>(*) Perguntas tiveram alteração de enunciado em 2025</a:t>
            </a:r>
            <a:endParaRPr lang="pt-BR" sz="1093" b="1" dirty="0">
              <a:solidFill>
                <a:prstClr val="white"/>
              </a:solidFill>
            </a:endParaRPr>
          </a:p>
        </p:txBody>
      </p:sp>
    </p:spTree>
    <p:extLst>
      <p:ext uri="{BB962C8B-B14F-4D97-AF65-F5344CB8AC3E}">
        <p14:creationId xmlns:p14="http://schemas.microsoft.com/office/powerpoint/2010/main" val="1753277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102;p3">
            <a:extLst>
              <a:ext uri="{FF2B5EF4-FFF2-40B4-BE49-F238E27FC236}">
                <a16:creationId xmlns:a16="http://schemas.microsoft.com/office/drawing/2014/main" xmlns="" id="{A9421736-6D52-87B0-790F-7E5C527BB027}"/>
              </a:ext>
            </a:extLst>
          </p:cNvPr>
          <p:cNvSpPr txBox="1"/>
          <p:nvPr/>
        </p:nvSpPr>
        <p:spPr>
          <a:xfrm>
            <a:off x="5758004" y="3603027"/>
            <a:ext cx="6081069"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INVESTIDORES</a:t>
            </a:r>
            <a:endParaRPr kumimoji="0" lang="pt-BR" sz="2800" b="0" i="0" u="none" strike="noStrike" kern="0" cap="none" spc="0" normalizeH="0" baseline="0" noProof="0" dirty="0">
              <a:ln>
                <a:noFill/>
              </a:ln>
              <a:solidFill>
                <a:srgbClr val="FDC12B"/>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3065270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Retângulo 216">
            <a:extLst>
              <a:ext uri="{FF2B5EF4-FFF2-40B4-BE49-F238E27FC236}">
                <a16:creationId xmlns:a16="http://schemas.microsoft.com/office/drawing/2014/main" xmlns="" id="{5A24F7E2-90D9-AC04-FA65-CE4DEEEEA09D}"/>
              </a:ext>
            </a:extLst>
          </p:cNvPr>
          <p:cNvSpPr/>
          <p:nvPr/>
        </p:nvSpPr>
        <p:spPr>
          <a:xfrm>
            <a:off x="0" y="0"/>
            <a:ext cx="12192000" cy="690418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58548"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 name="CaixaDeTexto 4">
            <a:extLst>
              <a:ext uri="{FF2B5EF4-FFF2-40B4-BE49-F238E27FC236}">
                <a16:creationId xmlns:a16="http://schemas.microsoft.com/office/drawing/2014/main" xmlns="" id="{E8970D42-92EF-9185-0BCA-1CF91F2D83E5}"/>
              </a:ext>
            </a:extLst>
          </p:cNvPr>
          <p:cNvSpPr txBox="1"/>
          <p:nvPr/>
        </p:nvSpPr>
        <p:spPr>
          <a:xfrm>
            <a:off x="859572" y="1382392"/>
            <a:ext cx="2374900" cy="361637"/>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POPULAÇÃO</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6" name="Freeform 6">
            <a:extLst>
              <a:ext uri="{FF2B5EF4-FFF2-40B4-BE49-F238E27FC236}">
                <a16:creationId xmlns:a16="http://schemas.microsoft.com/office/drawing/2014/main" xmlns="" id="{2EEB11E8-F548-03F0-C9B2-D17DDDD1E5DF}"/>
              </a:ext>
            </a:extLst>
          </p:cNvPr>
          <p:cNvSpPr>
            <a:spLocks/>
          </p:cNvSpPr>
          <p:nvPr/>
        </p:nvSpPr>
        <p:spPr bwMode="auto">
          <a:xfrm>
            <a:off x="4567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7" name="Freeform 6">
            <a:extLst>
              <a:ext uri="{FF2B5EF4-FFF2-40B4-BE49-F238E27FC236}">
                <a16:creationId xmlns:a16="http://schemas.microsoft.com/office/drawing/2014/main" xmlns="" id="{A015FB11-7F7E-560C-22AB-BC67492282D7}"/>
              </a:ext>
            </a:extLst>
          </p:cNvPr>
          <p:cNvSpPr>
            <a:spLocks/>
          </p:cNvSpPr>
          <p:nvPr/>
        </p:nvSpPr>
        <p:spPr bwMode="auto">
          <a:xfrm>
            <a:off x="62164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8" name="Freeform 6">
            <a:extLst>
              <a:ext uri="{FF2B5EF4-FFF2-40B4-BE49-F238E27FC236}">
                <a16:creationId xmlns:a16="http://schemas.microsoft.com/office/drawing/2014/main" xmlns="" id="{B913D1A2-305C-C34E-0C4A-2075F3696EB2}"/>
              </a:ext>
            </a:extLst>
          </p:cNvPr>
          <p:cNvSpPr>
            <a:spLocks/>
          </p:cNvSpPr>
          <p:nvPr/>
        </p:nvSpPr>
        <p:spPr bwMode="auto">
          <a:xfrm>
            <a:off x="79185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9" name="CaixaDeTexto 8">
            <a:extLst>
              <a:ext uri="{FF2B5EF4-FFF2-40B4-BE49-F238E27FC236}">
                <a16:creationId xmlns:a16="http://schemas.microsoft.com/office/drawing/2014/main" xmlns="" id="{9C038A43-9EDD-B63D-BE39-C9C330A7554A}"/>
              </a:ext>
            </a:extLst>
          </p:cNvPr>
          <p:cNvSpPr txBox="1"/>
          <p:nvPr/>
        </p:nvSpPr>
        <p:spPr>
          <a:xfrm>
            <a:off x="944128"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11" name="CaixaDeTexto 10">
            <a:extLst>
              <a:ext uri="{FF2B5EF4-FFF2-40B4-BE49-F238E27FC236}">
                <a16:creationId xmlns:a16="http://schemas.microsoft.com/office/drawing/2014/main" xmlns="" id="{5B527FCC-87BA-53B5-CF37-7B75BBE8536A}"/>
              </a:ext>
            </a:extLst>
          </p:cNvPr>
          <p:cNvSpPr txBox="1"/>
          <p:nvPr/>
        </p:nvSpPr>
        <p:spPr>
          <a:xfrm>
            <a:off x="941431"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2" name="CaixaDeTexto 11">
            <a:extLst>
              <a:ext uri="{FF2B5EF4-FFF2-40B4-BE49-F238E27FC236}">
                <a16:creationId xmlns:a16="http://schemas.microsoft.com/office/drawing/2014/main" xmlns="" id="{CC834531-0C24-B55A-89C8-8BD81284DA9A}"/>
              </a:ext>
            </a:extLst>
          </p:cNvPr>
          <p:cNvSpPr txBox="1"/>
          <p:nvPr/>
        </p:nvSpPr>
        <p:spPr>
          <a:xfrm>
            <a:off x="3011144"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13" name="CaixaDeTexto 12">
            <a:extLst>
              <a:ext uri="{FF2B5EF4-FFF2-40B4-BE49-F238E27FC236}">
                <a16:creationId xmlns:a16="http://schemas.microsoft.com/office/drawing/2014/main" xmlns="" id="{F44809A1-765A-C5EA-C27D-A8B7CD57E986}"/>
              </a:ext>
            </a:extLst>
          </p:cNvPr>
          <p:cNvSpPr txBox="1"/>
          <p:nvPr/>
        </p:nvSpPr>
        <p:spPr>
          <a:xfrm>
            <a:off x="2108262"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48</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17" name="Agrupar 16">
            <a:extLst>
              <a:ext uri="{FF2B5EF4-FFF2-40B4-BE49-F238E27FC236}">
                <a16:creationId xmlns:a16="http://schemas.microsoft.com/office/drawing/2014/main" xmlns="" id="{99C7AE4D-40AE-FEFC-8BA8-563F8348696C}"/>
              </a:ext>
            </a:extLst>
          </p:cNvPr>
          <p:cNvGrpSpPr/>
          <p:nvPr/>
        </p:nvGrpSpPr>
        <p:grpSpPr>
          <a:xfrm>
            <a:off x="2673186" y="1815094"/>
            <a:ext cx="411483" cy="436566"/>
            <a:chOff x="6314665" y="3061128"/>
            <a:chExt cx="751673" cy="797492"/>
          </a:xfrm>
        </p:grpSpPr>
        <p:sp>
          <p:nvSpPr>
            <p:cNvPr id="14"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1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18" name="Imagem 1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3127" y="2577015"/>
            <a:ext cx="625153" cy="674184"/>
          </a:xfrm>
          <a:prstGeom prst="rect">
            <a:avLst/>
          </a:prstGeom>
        </p:spPr>
      </p:pic>
      <p:sp>
        <p:nvSpPr>
          <p:cNvPr id="19" name="CaixaDeTexto 18">
            <a:extLst>
              <a:ext uri="{FF2B5EF4-FFF2-40B4-BE49-F238E27FC236}">
                <a16:creationId xmlns:a16="http://schemas.microsoft.com/office/drawing/2014/main" xmlns="" id="{3A87136F-6F87-C2E6-BF71-1D0EF47E419B}"/>
              </a:ext>
            </a:extLst>
          </p:cNvPr>
          <p:cNvSpPr txBox="1"/>
          <p:nvPr/>
        </p:nvSpPr>
        <p:spPr>
          <a:xfrm>
            <a:off x="984081"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21" name="CaixaDeTexto 20">
            <a:extLst>
              <a:ext uri="{FF2B5EF4-FFF2-40B4-BE49-F238E27FC236}">
                <a16:creationId xmlns:a16="http://schemas.microsoft.com/office/drawing/2014/main" xmlns="" id="{63271B90-C994-1E0F-5B00-F6FA1D9F9EF9}"/>
              </a:ext>
            </a:extLst>
          </p:cNvPr>
          <p:cNvSpPr txBox="1"/>
          <p:nvPr/>
        </p:nvSpPr>
        <p:spPr>
          <a:xfrm>
            <a:off x="1614216"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3" name="CaixaDeTexto 22">
            <a:extLst>
              <a:ext uri="{FF2B5EF4-FFF2-40B4-BE49-F238E27FC236}">
                <a16:creationId xmlns:a16="http://schemas.microsoft.com/office/drawing/2014/main" xmlns="" id="{23E271DC-A1C1-AA3C-656C-2A70727D3CB2}"/>
              </a:ext>
            </a:extLst>
          </p:cNvPr>
          <p:cNvSpPr txBox="1"/>
          <p:nvPr/>
        </p:nvSpPr>
        <p:spPr>
          <a:xfrm>
            <a:off x="843099"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33%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28" name="CaixaDeTexto 27">
            <a:extLst>
              <a:ext uri="{FF2B5EF4-FFF2-40B4-BE49-F238E27FC236}">
                <a16:creationId xmlns:a16="http://schemas.microsoft.com/office/drawing/2014/main" xmlns="" id="{FA1A6A4D-6A64-CA50-32BB-70DA2E00998F}"/>
              </a:ext>
            </a:extLst>
          </p:cNvPr>
          <p:cNvSpPr txBox="1"/>
          <p:nvPr/>
        </p:nvSpPr>
        <p:spPr>
          <a:xfrm>
            <a:off x="719466"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0" name="Retângulo: Cantos Arredondados 29">
            <a:extLst>
              <a:ext uri="{FF2B5EF4-FFF2-40B4-BE49-F238E27FC236}">
                <a16:creationId xmlns:a16="http://schemas.microsoft.com/office/drawing/2014/main" xmlns="" id="{63795047-EB1D-5EE8-4791-928FEA91073E}"/>
              </a:ext>
            </a:extLst>
          </p:cNvPr>
          <p:cNvSpPr/>
          <p:nvPr/>
        </p:nvSpPr>
        <p:spPr>
          <a:xfrm>
            <a:off x="1276017"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 name="CaixaDeTexto 32">
            <a:extLst>
              <a:ext uri="{FF2B5EF4-FFF2-40B4-BE49-F238E27FC236}">
                <a16:creationId xmlns:a16="http://schemas.microsoft.com/office/drawing/2014/main" xmlns="" id="{6451E789-F787-7C48-330A-3AA8C5006B5F}"/>
              </a:ext>
            </a:extLst>
          </p:cNvPr>
          <p:cNvSpPr txBox="1"/>
          <p:nvPr/>
        </p:nvSpPr>
        <p:spPr>
          <a:xfrm>
            <a:off x="1770954"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5" name="Retângulo: Cantos Arredondados 34">
            <a:extLst>
              <a:ext uri="{FF2B5EF4-FFF2-40B4-BE49-F238E27FC236}">
                <a16:creationId xmlns:a16="http://schemas.microsoft.com/office/drawing/2014/main" xmlns="" id="{0EE5ADFF-EB04-E728-86C9-88A265F05E81}"/>
              </a:ext>
            </a:extLst>
          </p:cNvPr>
          <p:cNvSpPr/>
          <p:nvPr/>
        </p:nvSpPr>
        <p:spPr>
          <a:xfrm>
            <a:off x="211544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7" name="Forma Livre: Forma 36">
            <a:extLst>
              <a:ext uri="{FF2B5EF4-FFF2-40B4-BE49-F238E27FC236}">
                <a16:creationId xmlns:a16="http://schemas.microsoft.com/office/drawing/2014/main" xmlns="" id="{0D37D29F-F335-BF03-61C2-A26BF9508D95}"/>
              </a:ext>
            </a:extLst>
          </p:cNvPr>
          <p:cNvSpPr/>
          <p:nvPr/>
        </p:nvSpPr>
        <p:spPr>
          <a:xfrm>
            <a:off x="353521"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8" name="CaixaDeTexto 37">
            <a:extLst>
              <a:ext uri="{FF2B5EF4-FFF2-40B4-BE49-F238E27FC236}">
                <a16:creationId xmlns:a16="http://schemas.microsoft.com/office/drawing/2014/main" xmlns="" id="{EA2F832D-1025-6862-DC18-E4EE231DC983}"/>
              </a:ext>
            </a:extLst>
          </p:cNvPr>
          <p:cNvSpPr txBox="1"/>
          <p:nvPr/>
        </p:nvSpPr>
        <p:spPr>
          <a:xfrm>
            <a:off x="2562366"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0" name="Retângulo: Cantos Arredondados 39">
            <a:extLst>
              <a:ext uri="{FF2B5EF4-FFF2-40B4-BE49-F238E27FC236}">
                <a16:creationId xmlns:a16="http://schemas.microsoft.com/office/drawing/2014/main" xmlns="" id="{6F10AF27-FBD5-83E1-4BC3-990778147219}"/>
              </a:ext>
            </a:extLst>
          </p:cNvPr>
          <p:cNvSpPr/>
          <p:nvPr/>
        </p:nvSpPr>
        <p:spPr>
          <a:xfrm>
            <a:off x="3109114"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2" name="Imagem 41">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270057" y="4263856"/>
            <a:ext cx="471706" cy="471706"/>
          </a:xfrm>
          <a:prstGeom prst="rect">
            <a:avLst/>
          </a:prstGeom>
        </p:spPr>
      </p:pic>
      <p:sp>
        <p:nvSpPr>
          <p:cNvPr id="43" name="CaixaDeTexto 42">
            <a:extLst>
              <a:ext uri="{FF2B5EF4-FFF2-40B4-BE49-F238E27FC236}">
                <a16:creationId xmlns:a16="http://schemas.microsoft.com/office/drawing/2014/main" xmlns="" id="{12DED984-C333-C89E-3158-291D3352D8C5}"/>
              </a:ext>
            </a:extLst>
          </p:cNvPr>
          <p:cNvSpPr txBox="1"/>
          <p:nvPr/>
        </p:nvSpPr>
        <p:spPr>
          <a:xfrm>
            <a:off x="888831"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69</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4" name="CaixaDeTexto 43">
            <a:extLst>
              <a:ext uri="{FF2B5EF4-FFF2-40B4-BE49-F238E27FC236}">
                <a16:creationId xmlns:a16="http://schemas.microsoft.com/office/drawing/2014/main" xmlns="" id="{6B2744F3-FA4C-DB49-107D-B225825F1206}"/>
              </a:ext>
            </a:extLst>
          </p:cNvPr>
          <p:cNvSpPr txBox="1"/>
          <p:nvPr/>
        </p:nvSpPr>
        <p:spPr>
          <a:xfrm>
            <a:off x="1547541"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6" name="Imagem 45">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3127" y="5076469"/>
            <a:ext cx="726732" cy="517637"/>
          </a:xfrm>
          <a:prstGeom prst="rect">
            <a:avLst/>
          </a:prstGeom>
        </p:spPr>
      </p:pic>
      <p:sp>
        <p:nvSpPr>
          <p:cNvPr id="47" name="CaixaDeTexto 46">
            <a:extLst>
              <a:ext uri="{FF2B5EF4-FFF2-40B4-BE49-F238E27FC236}">
                <a16:creationId xmlns:a16="http://schemas.microsoft.com/office/drawing/2014/main" xmlns="" id="{D06E580D-636E-CD43-DF07-29BE8CEF9D30}"/>
              </a:ext>
            </a:extLst>
          </p:cNvPr>
          <p:cNvSpPr txBox="1"/>
          <p:nvPr/>
        </p:nvSpPr>
        <p:spPr>
          <a:xfrm>
            <a:off x="778897" y="5101967"/>
            <a:ext cx="965329"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44</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8" name="Agrupar 6">
            <a:extLst>
              <a:ext uri="{FF2B5EF4-FFF2-40B4-BE49-F238E27FC236}">
                <a16:creationId xmlns:a16="http://schemas.microsoft.com/office/drawing/2014/main" xmlns="" id="{4E6A96CD-F4C6-9E0E-FD4A-B4C9A06CB735}"/>
              </a:ext>
            </a:extLst>
          </p:cNvPr>
          <p:cNvGrpSpPr/>
          <p:nvPr/>
        </p:nvGrpSpPr>
        <p:grpSpPr>
          <a:xfrm>
            <a:off x="1575658"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9" name="Group 353">
              <a:extLst>
                <a:ext uri="{FF2B5EF4-FFF2-40B4-BE49-F238E27FC236}">
                  <a16:creationId xmlns:a16="http://schemas.microsoft.com/office/drawing/2014/main" xmlns="" id="{1CF0E20A-B054-6A42-CD2A-5FEFDF22C5E8}"/>
                </a:ext>
              </a:extLst>
            </p:cNvPr>
            <p:cNvGrpSpPr>
              <a:grpSpLocks/>
            </p:cNvGrpSpPr>
            <p:nvPr/>
          </p:nvGrpSpPr>
          <p:grpSpPr bwMode="auto">
            <a:xfrm rot="114775">
              <a:off x="3481085" y="4779513"/>
              <a:ext cx="757344" cy="661165"/>
              <a:chOff x="2455" y="3600"/>
              <a:chExt cx="808" cy="718"/>
            </a:xfrm>
            <a:grpFill/>
          </p:grpSpPr>
          <p:sp>
            <p:nvSpPr>
              <p:cNvPr id="151" name="Freeform 354">
                <a:extLst>
                  <a:ext uri="{FF2B5EF4-FFF2-40B4-BE49-F238E27FC236}">
                    <a16:creationId xmlns:a16="http://schemas.microsoft.com/office/drawing/2014/main" xmlns="" id="{56AF4E38-6488-0B82-C6BD-F257EE97B330}"/>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152" name="Group 355">
                <a:extLst>
                  <a:ext uri="{FF2B5EF4-FFF2-40B4-BE49-F238E27FC236}">
                    <a16:creationId xmlns:a16="http://schemas.microsoft.com/office/drawing/2014/main" xmlns="" id="{271CC60C-7776-D20B-78C2-2965D87885E5}"/>
                  </a:ext>
                </a:extLst>
              </p:cNvPr>
              <p:cNvGrpSpPr>
                <a:grpSpLocks/>
              </p:cNvGrpSpPr>
              <p:nvPr/>
            </p:nvGrpSpPr>
            <p:grpSpPr bwMode="auto">
              <a:xfrm>
                <a:off x="2896" y="4189"/>
                <a:ext cx="58" cy="63"/>
                <a:chOff x="2896" y="4189"/>
                <a:chExt cx="58" cy="63"/>
              </a:xfrm>
              <a:grpFill/>
            </p:grpSpPr>
            <p:sp>
              <p:nvSpPr>
                <p:cNvPr id="153" name="Freeform 356">
                  <a:extLst>
                    <a:ext uri="{FF2B5EF4-FFF2-40B4-BE49-F238E27FC236}">
                      <a16:creationId xmlns:a16="http://schemas.microsoft.com/office/drawing/2014/main" xmlns="" id="{CDDF452D-F7A1-EFD1-59FF-01D7DEFA46CC}"/>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54" name="Freeform 357">
                  <a:extLst>
                    <a:ext uri="{FF2B5EF4-FFF2-40B4-BE49-F238E27FC236}">
                      <a16:creationId xmlns:a16="http://schemas.microsoft.com/office/drawing/2014/main" xmlns="" id="{EB91A9F5-F3FE-6575-CB92-7F29794A252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0" name="Freeform 358">
              <a:extLst>
                <a:ext uri="{FF2B5EF4-FFF2-40B4-BE49-F238E27FC236}">
                  <a16:creationId xmlns:a16="http://schemas.microsoft.com/office/drawing/2014/main" xmlns="" id="{79C31952-6BC3-E063-D617-A5F9B560176C}"/>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 name="Freeform 359">
              <a:extLst>
                <a:ext uri="{FF2B5EF4-FFF2-40B4-BE49-F238E27FC236}">
                  <a16:creationId xmlns:a16="http://schemas.microsoft.com/office/drawing/2014/main" xmlns="" id="{B92F9666-0996-307A-74FA-4A93AE149D2F}"/>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2" name="Freeform 360">
              <a:extLst>
                <a:ext uri="{FF2B5EF4-FFF2-40B4-BE49-F238E27FC236}">
                  <a16:creationId xmlns:a16="http://schemas.microsoft.com/office/drawing/2014/main" xmlns="" id="{4E5B89B9-3B91-CE46-291E-3B7D2054CCF3}"/>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 name="Freeform 363">
              <a:extLst>
                <a:ext uri="{FF2B5EF4-FFF2-40B4-BE49-F238E27FC236}">
                  <a16:creationId xmlns:a16="http://schemas.microsoft.com/office/drawing/2014/main" xmlns="" id="{C55B62F5-45B2-C2F6-37D1-80654D14AF03}"/>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 name="Freeform 364">
              <a:extLst>
                <a:ext uri="{FF2B5EF4-FFF2-40B4-BE49-F238E27FC236}">
                  <a16:creationId xmlns:a16="http://schemas.microsoft.com/office/drawing/2014/main" xmlns="" id="{8FB06473-D136-C349-724D-C44BDC9B410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 name="Freeform 365">
              <a:extLst>
                <a:ext uri="{FF2B5EF4-FFF2-40B4-BE49-F238E27FC236}">
                  <a16:creationId xmlns:a16="http://schemas.microsoft.com/office/drawing/2014/main" xmlns="" id="{893033C0-B313-3462-E7D0-7082E0553F5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 name="Freeform 366">
              <a:extLst>
                <a:ext uri="{FF2B5EF4-FFF2-40B4-BE49-F238E27FC236}">
                  <a16:creationId xmlns:a16="http://schemas.microsoft.com/office/drawing/2014/main" xmlns="" id="{363680FE-5992-C966-E570-DE5A2B82BC81}"/>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7" name="Freeform 367">
              <a:extLst>
                <a:ext uri="{FF2B5EF4-FFF2-40B4-BE49-F238E27FC236}">
                  <a16:creationId xmlns:a16="http://schemas.microsoft.com/office/drawing/2014/main" xmlns="" id="{FF4C6438-B49B-44CC-FFC5-EEEED8BC2F65}"/>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8" name="Freeform 368">
              <a:extLst>
                <a:ext uri="{FF2B5EF4-FFF2-40B4-BE49-F238E27FC236}">
                  <a16:creationId xmlns:a16="http://schemas.microsoft.com/office/drawing/2014/main" xmlns="" id="{EE9A3619-1453-BCE7-212A-7D37F9C0FA3E}"/>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 name="Freeform 369">
              <a:extLst>
                <a:ext uri="{FF2B5EF4-FFF2-40B4-BE49-F238E27FC236}">
                  <a16:creationId xmlns:a16="http://schemas.microsoft.com/office/drawing/2014/main" xmlns="" id="{B00873A3-C4AA-20B5-DD4E-21C94DC68B34}"/>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 name="Freeform 370">
              <a:extLst>
                <a:ext uri="{FF2B5EF4-FFF2-40B4-BE49-F238E27FC236}">
                  <a16:creationId xmlns:a16="http://schemas.microsoft.com/office/drawing/2014/main" xmlns="" id="{0043A3CF-C811-651B-C548-3DF9BF533CA2}"/>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 name="Freeform 371">
              <a:extLst>
                <a:ext uri="{FF2B5EF4-FFF2-40B4-BE49-F238E27FC236}">
                  <a16:creationId xmlns:a16="http://schemas.microsoft.com/office/drawing/2014/main" xmlns="" id="{17ABF10A-B7C3-928C-2651-65AA4898EE44}"/>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 name="Freeform 372">
              <a:extLst>
                <a:ext uri="{FF2B5EF4-FFF2-40B4-BE49-F238E27FC236}">
                  <a16:creationId xmlns:a16="http://schemas.microsoft.com/office/drawing/2014/main" xmlns="" id="{9A76FDD3-1AA2-0835-C9EC-3669800189D4}"/>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 name="Freeform 373">
              <a:extLst>
                <a:ext uri="{FF2B5EF4-FFF2-40B4-BE49-F238E27FC236}">
                  <a16:creationId xmlns:a16="http://schemas.microsoft.com/office/drawing/2014/main" xmlns="" id="{BC2B3E7E-96FB-1C8D-3D04-3CD9C2F14BEB}"/>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28" name="Freeform 374">
              <a:extLst>
                <a:ext uri="{FF2B5EF4-FFF2-40B4-BE49-F238E27FC236}">
                  <a16:creationId xmlns:a16="http://schemas.microsoft.com/office/drawing/2014/main" xmlns="" id="{80AD8FEF-D1E3-EC51-93B5-257FC6EBDF7E}"/>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129" name="Freeform 375">
              <a:extLst>
                <a:ext uri="{FF2B5EF4-FFF2-40B4-BE49-F238E27FC236}">
                  <a16:creationId xmlns:a16="http://schemas.microsoft.com/office/drawing/2014/main" xmlns="" id="{5C0BD3CD-AC02-4512-1C71-7E6273C5411D}"/>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0" name="Freeform 376">
              <a:extLst>
                <a:ext uri="{FF2B5EF4-FFF2-40B4-BE49-F238E27FC236}">
                  <a16:creationId xmlns:a16="http://schemas.microsoft.com/office/drawing/2014/main" xmlns="" id="{B077249B-E046-D9F2-5A3A-273BB38899E9}"/>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1" name="Freeform 377">
              <a:extLst>
                <a:ext uri="{FF2B5EF4-FFF2-40B4-BE49-F238E27FC236}">
                  <a16:creationId xmlns:a16="http://schemas.microsoft.com/office/drawing/2014/main" xmlns="" id="{5F4672A3-FD98-90D8-192B-7DF782FEE4EE}"/>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2" name="Freeform 378">
              <a:extLst>
                <a:ext uri="{FF2B5EF4-FFF2-40B4-BE49-F238E27FC236}">
                  <a16:creationId xmlns:a16="http://schemas.microsoft.com/office/drawing/2014/main" xmlns="" id="{46500FF3-CE7E-075D-65D4-174688C274C9}"/>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3" name="Freeform 379">
              <a:extLst>
                <a:ext uri="{FF2B5EF4-FFF2-40B4-BE49-F238E27FC236}">
                  <a16:creationId xmlns:a16="http://schemas.microsoft.com/office/drawing/2014/main" xmlns="" id="{F822A226-12BA-5833-D8E5-B62F5E50DD89}"/>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134" name="Freeform 380">
              <a:extLst>
                <a:ext uri="{FF2B5EF4-FFF2-40B4-BE49-F238E27FC236}">
                  <a16:creationId xmlns:a16="http://schemas.microsoft.com/office/drawing/2014/main" xmlns="" id="{ED739061-CDC0-C9B7-6BD9-6D046298DD25}"/>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9" name="Freeform 381">
              <a:extLst>
                <a:ext uri="{FF2B5EF4-FFF2-40B4-BE49-F238E27FC236}">
                  <a16:creationId xmlns:a16="http://schemas.microsoft.com/office/drawing/2014/main" xmlns="" id="{9B1E96B1-BF41-AE50-2168-557A93CDC1D8}"/>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0" name="Freeform 383">
              <a:extLst>
                <a:ext uri="{FF2B5EF4-FFF2-40B4-BE49-F238E27FC236}">
                  <a16:creationId xmlns:a16="http://schemas.microsoft.com/office/drawing/2014/main" xmlns="" id="{4B148D62-B555-0147-DA1B-D0B00F5CF48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3" name="Freeform 384">
              <a:extLst>
                <a:ext uri="{FF2B5EF4-FFF2-40B4-BE49-F238E27FC236}">
                  <a16:creationId xmlns:a16="http://schemas.microsoft.com/office/drawing/2014/main" xmlns="" id="{F83FDB0C-DD5C-91EB-F2DC-A44E9AA15457}"/>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150" name="Freeform 385">
              <a:extLst>
                <a:ext uri="{FF2B5EF4-FFF2-40B4-BE49-F238E27FC236}">
                  <a16:creationId xmlns:a16="http://schemas.microsoft.com/office/drawing/2014/main" xmlns="" id="{531C87FE-52C2-03E0-11F1-20D44EFFD9C4}"/>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155" name="CaixaDeTexto 154">
            <a:extLst>
              <a:ext uri="{FF2B5EF4-FFF2-40B4-BE49-F238E27FC236}">
                <a16:creationId xmlns:a16="http://schemas.microsoft.com/office/drawing/2014/main" xmlns="" id="{02629092-DFBA-C121-A443-558923698FA1}"/>
              </a:ext>
            </a:extLst>
          </p:cNvPr>
          <p:cNvSpPr txBox="1"/>
          <p:nvPr/>
        </p:nvSpPr>
        <p:spPr>
          <a:xfrm>
            <a:off x="2444240"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56" name="CaixaDeTexto 155">
            <a:extLst>
              <a:ext uri="{FF2B5EF4-FFF2-40B4-BE49-F238E27FC236}">
                <a16:creationId xmlns:a16="http://schemas.microsoft.com/office/drawing/2014/main" xmlns="" id="{29D40A6F-2FD8-F8CB-210E-C29E242AD6DE}"/>
              </a:ext>
            </a:extLst>
          </p:cNvPr>
          <p:cNvSpPr txBox="1"/>
          <p:nvPr/>
        </p:nvSpPr>
        <p:spPr>
          <a:xfrm>
            <a:off x="2470024"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157" name="CaixaDeTexto 156">
            <a:extLst>
              <a:ext uri="{FF2B5EF4-FFF2-40B4-BE49-F238E27FC236}">
                <a16:creationId xmlns:a16="http://schemas.microsoft.com/office/drawing/2014/main" xmlns="" id="{1437D0F9-7C64-CB9A-20F7-F734EB1566BB}"/>
              </a:ext>
            </a:extLst>
          </p:cNvPr>
          <p:cNvSpPr txBox="1"/>
          <p:nvPr/>
        </p:nvSpPr>
        <p:spPr>
          <a:xfrm>
            <a:off x="3095267"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40" name="Retângulo: Cantos Arredondados 439">
            <a:extLst>
              <a:ext uri="{FF2B5EF4-FFF2-40B4-BE49-F238E27FC236}">
                <a16:creationId xmlns:a16="http://schemas.microsoft.com/office/drawing/2014/main" xmlns="" id="{E6AADB19-802E-9060-2917-002A18EEB651}"/>
              </a:ext>
            </a:extLst>
          </p:cNvPr>
          <p:cNvSpPr/>
          <p:nvPr/>
        </p:nvSpPr>
        <p:spPr>
          <a:xfrm>
            <a:off x="4213954"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441" name="CaixaDeTexto 440">
            <a:extLst>
              <a:ext uri="{FF2B5EF4-FFF2-40B4-BE49-F238E27FC236}">
                <a16:creationId xmlns:a16="http://schemas.microsoft.com/office/drawing/2014/main" xmlns="" id="{EE140CDD-2BAF-360E-79FD-13FCE84D61FC}"/>
              </a:ext>
            </a:extLst>
          </p:cNvPr>
          <p:cNvSpPr txBox="1"/>
          <p:nvPr/>
        </p:nvSpPr>
        <p:spPr>
          <a:xfrm>
            <a:off x="4914978" y="1382392"/>
            <a:ext cx="237490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INVESTIDOR (36%)</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442" name="Freeform 6">
            <a:extLst>
              <a:ext uri="{FF2B5EF4-FFF2-40B4-BE49-F238E27FC236}">
                <a16:creationId xmlns:a16="http://schemas.microsoft.com/office/drawing/2014/main" xmlns="" id="{EDDB4749-4F3F-D296-D8FE-A32E72F0A79E}"/>
              </a:ext>
            </a:extLst>
          </p:cNvPr>
          <p:cNvSpPr>
            <a:spLocks/>
          </p:cNvSpPr>
          <p:nvPr/>
        </p:nvSpPr>
        <p:spPr bwMode="auto">
          <a:xfrm>
            <a:off x="4512196"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3" name="Freeform 6">
            <a:extLst>
              <a:ext uri="{FF2B5EF4-FFF2-40B4-BE49-F238E27FC236}">
                <a16:creationId xmlns:a16="http://schemas.microsoft.com/office/drawing/2014/main" xmlns="" id="{610F6A67-384E-E883-3DE8-6B566E4ABB02}"/>
              </a:ext>
            </a:extLst>
          </p:cNvPr>
          <p:cNvSpPr>
            <a:spLocks/>
          </p:cNvSpPr>
          <p:nvPr/>
        </p:nvSpPr>
        <p:spPr bwMode="auto">
          <a:xfrm>
            <a:off x="467705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4" name="Freeform 6">
            <a:extLst>
              <a:ext uri="{FF2B5EF4-FFF2-40B4-BE49-F238E27FC236}">
                <a16:creationId xmlns:a16="http://schemas.microsoft.com/office/drawing/2014/main" xmlns="" id="{44B31EE4-074E-C471-8A54-CF5BDF99A040}"/>
              </a:ext>
            </a:extLst>
          </p:cNvPr>
          <p:cNvSpPr>
            <a:spLocks/>
          </p:cNvSpPr>
          <p:nvPr/>
        </p:nvSpPr>
        <p:spPr bwMode="auto">
          <a:xfrm>
            <a:off x="484726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5" name="CaixaDeTexto 444">
            <a:extLst>
              <a:ext uri="{FF2B5EF4-FFF2-40B4-BE49-F238E27FC236}">
                <a16:creationId xmlns:a16="http://schemas.microsoft.com/office/drawing/2014/main" xmlns="" id="{2B624957-49E0-6C6F-0BFF-F0C30A514EF6}"/>
              </a:ext>
            </a:extLst>
          </p:cNvPr>
          <p:cNvSpPr txBox="1"/>
          <p:nvPr/>
        </p:nvSpPr>
        <p:spPr>
          <a:xfrm>
            <a:off x="4999534"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2.171</a:t>
            </a:r>
          </a:p>
        </p:txBody>
      </p:sp>
      <p:sp>
        <p:nvSpPr>
          <p:cNvPr id="446" name="CaixaDeTexto 445">
            <a:extLst>
              <a:ext uri="{FF2B5EF4-FFF2-40B4-BE49-F238E27FC236}">
                <a16:creationId xmlns:a16="http://schemas.microsoft.com/office/drawing/2014/main" xmlns="" id="{0EA9EE52-5A0E-B5A9-06E4-CFD7CF58D78F}"/>
              </a:ext>
            </a:extLst>
          </p:cNvPr>
          <p:cNvSpPr txBox="1"/>
          <p:nvPr/>
        </p:nvSpPr>
        <p:spPr>
          <a:xfrm>
            <a:off x="4996837"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447" name="CaixaDeTexto 446">
            <a:extLst>
              <a:ext uri="{FF2B5EF4-FFF2-40B4-BE49-F238E27FC236}">
                <a16:creationId xmlns:a16="http://schemas.microsoft.com/office/drawing/2014/main" xmlns="" id="{E9A10609-A4E6-BEAF-3D92-0822B55ACBCF}"/>
              </a:ext>
            </a:extLst>
          </p:cNvPr>
          <p:cNvSpPr txBox="1"/>
          <p:nvPr/>
        </p:nvSpPr>
        <p:spPr>
          <a:xfrm>
            <a:off x="7066550"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448" name="CaixaDeTexto 447">
            <a:extLst>
              <a:ext uri="{FF2B5EF4-FFF2-40B4-BE49-F238E27FC236}">
                <a16:creationId xmlns:a16="http://schemas.microsoft.com/office/drawing/2014/main" xmlns="" id="{0F758459-A5B6-1AA1-867B-60C278EF652D}"/>
              </a:ext>
            </a:extLst>
          </p:cNvPr>
          <p:cNvSpPr txBox="1"/>
          <p:nvPr/>
        </p:nvSpPr>
        <p:spPr>
          <a:xfrm>
            <a:off x="6163668"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449" name="Agrupar 448">
            <a:extLst>
              <a:ext uri="{FF2B5EF4-FFF2-40B4-BE49-F238E27FC236}">
                <a16:creationId xmlns:a16="http://schemas.microsoft.com/office/drawing/2014/main" xmlns="" id="{1511049B-AC35-C4D6-F143-677357B60C3B}"/>
              </a:ext>
            </a:extLst>
          </p:cNvPr>
          <p:cNvGrpSpPr/>
          <p:nvPr/>
        </p:nvGrpSpPr>
        <p:grpSpPr>
          <a:xfrm>
            <a:off x="6728592" y="1815094"/>
            <a:ext cx="411483" cy="436566"/>
            <a:chOff x="6314665" y="3061128"/>
            <a:chExt cx="751673" cy="797492"/>
          </a:xfrm>
        </p:grpSpPr>
        <p:sp>
          <p:nvSpPr>
            <p:cNvPr id="450" name="Freeform 39">
              <a:extLst>
                <a:ext uri="{FF2B5EF4-FFF2-40B4-BE49-F238E27FC236}">
                  <a16:creationId xmlns:a16="http://schemas.microsoft.com/office/drawing/2014/main" xmlns="" id="{AAE3511F-671F-4209-EE7E-FF6A18B15ABC}"/>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451" name="Freeform 6">
              <a:extLst>
                <a:ext uri="{FF2B5EF4-FFF2-40B4-BE49-F238E27FC236}">
                  <a16:creationId xmlns:a16="http://schemas.microsoft.com/office/drawing/2014/main" xmlns="" id="{D72E6B93-86CA-F53B-6895-06BBFEA071EB}"/>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452" name="Imagem 451">
            <a:extLst>
              <a:ext uri="{FF2B5EF4-FFF2-40B4-BE49-F238E27FC236}">
                <a16:creationId xmlns:a16="http://schemas.microsoft.com/office/drawing/2014/main" xmlns="" id="{2BEB7717-538F-75DC-73F9-7E6A413DB47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8533" y="2577015"/>
            <a:ext cx="625153" cy="674184"/>
          </a:xfrm>
          <a:prstGeom prst="rect">
            <a:avLst/>
          </a:prstGeom>
        </p:spPr>
      </p:pic>
      <p:sp>
        <p:nvSpPr>
          <p:cNvPr id="453" name="CaixaDeTexto 452">
            <a:extLst>
              <a:ext uri="{FF2B5EF4-FFF2-40B4-BE49-F238E27FC236}">
                <a16:creationId xmlns:a16="http://schemas.microsoft.com/office/drawing/2014/main" xmlns="" id="{2EDEC52D-538C-B5D3-FC35-DDE028C9CDF3}"/>
              </a:ext>
            </a:extLst>
          </p:cNvPr>
          <p:cNvSpPr txBox="1"/>
          <p:nvPr/>
        </p:nvSpPr>
        <p:spPr>
          <a:xfrm>
            <a:off x="5039487"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54" name="CaixaDeTexto 453">
            <a:extLst>
              <a:ext uri="{FF2B5EF4-FFF2-40B4-BE49-F238E27FC236}">
                <a16:creationId xmlns:a16="http://schemas.microsoft.com/office/drawing/2014/main" xmlns="" id="{526FDB12-914E-15A3-C3B6-CFDC64C16A92}"/>
              </a:ext>
            </a:extLst>
          </p:cNvPr>
          <p:cNvSpPr txBox="1"/>
          <p:nvPr/>
        </p:nvSpPr>
        <p:spPr>
          <a:xfrm>
            <a:off x="5669622"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455" name="CaixaDeTexto 454">
            <a:extLst>
              <a:ext uri="{FF2B5EF4-FFF2-40B4-BE49-F238E27FC236}">
                <a16:creationId xmlns:a16="http://schemas.microsoft.com/office/drawing/2014/main" xmlns="" id="{E4D31870-A17E-A00B-B4A9-82E5AE8277F3}"/>
              </a:ext>
            </a:extLst>
          </p:cNvPr>
          <p:cNvSpPr txBox="1"/>
          <p:nvPr/>
        </p:nvSpPr>
        <p:spPr>
          <a:xfrm>
            <a:off x="4898505"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34%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21%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p:txBody>
      </p:sp>
      <p:sp>
        <p:nvSpPr>
          <p:cNvPr id="456" name="CaixaDeTexto 455">
            <a:extLst>
              <a:ext uri="{FF2B5EF4-FFF2-40B4-BE49-F238E27FC236}">
                <a16:creationId xmlns:a16="http://schemas.microsoft.com/office/drawing/2014/main" xmlns="" id="{A7B045BA-A026-6B58-5F45-FDFE949635F1}"/>
              </a:ext>
            </a:extLst>
          </p:cNvPr>
          <p:cNvSpPr txBox="1"/>
          <p:nvPr/>
        </p:nvSpPr>
        <p:spPr>
          <a:xfrm>
            <a:off x="4774872"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458" name="Retângulo: Cantos Arredondados 457">
            <a:extLst>
              <a:ext uri="{FF2B5EF4-FFF2-40B4-BE49-F238E27FC236}">
                <a16:creationId xmlns:a16="http://schemas.microsoft.com/office/drawing/2014/main" xmlns="" id="{23B2E960-746C-BA97-B8E0-66F43B8C10CA}"/>
              </a:ext>
            </a:extLst>
          </p:cNvPr>
          <p:cNvSpPr/>
          <p:nvPr/>
        </p:nvSpPr>
        <p:spPr>
          <a:xfrm>
            <a:off x="533142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0" name="CaixaDeTexto 459">
            <a:extLst>
              <a:ext uri="{FF2B5EF4-FFF2-40B4-BE49-F238E27FC236}">
                <a16:creationId xmlns:a16="http://schemas.microsoft.com/office/drawing/2014/main" xmlns="" id="{69A197AF-1BB5-C73E-71C9-F02B7A7CAE08}"/>
              </a:ext>
            </a:extLst>
          </p:cNvPr>
          <p:cNvSpPr txBox="1"/>
          <p:nvPr/>
        </p:nvSpPr>
        <p:spPr>
          <a:xfrm>
            <a:off x="5826360"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462" name="Retângulo: Cantos Arredondados 461">
            <a:extLst>
              <a:ext uri="{FF2B5EF4-FFF2-40B4-BE49-F238E27FC236}">
                <a16:creationId xmlns:a16="http://schemas.microsoft.com/office/drawing/2014/main" xmlns="" id="{22DC4BA0-4FB8-97AB-8AC0-4228D5F8949F}"/>
              </a:ext>
            </a:extLst>
          </p:cNvPr>
          <p:cNvSpPr/>
          <p:nvPr/>
        </p:nvSpPr>
        <p:spPr>
          <a:xfrm>
            <a:off x="617084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4" name="Forma Livre: Forma 463">
            <a:extLst>
              <a:ext uri="{FF2B5EF4-FFF2-40B4-BE49-F238E27FC236}">
                <a16:creationId xmlns:a16="http://schemas.microsoft.com/office/drawing/2014/main" xmlns="" id="{17DB1BA7-6259-8D9A-9199-98753042C649}"/>
              </a:ext>
            </a:extLst>
          </p:cNvPr>
          <p:cNvSpPr/>
          <p:nvPr/>
        </p:nvSpPr>
        <p:spPr>
          <a:xfrm>
            <a:off x="4408927"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465" name="CaixaDeTexto 464">
            <a:extLst>
              <a:ext uri="{FF2B5EF4-FFF2-40B4-BE49-F238E27FC236}">
                <a16:creationId xmlns:a16="http://schemas.microsoft.com/office/drawing/2014/main" xmlns="" id="{76C9273D-46D5-F53C-4F2E-77A529458721}"/>
              </a:ext>
            </a:extLst>
          </p:cNvPr>
          <p:cNvSpPr txBox="1"/>
          <p:nvPr/>
        </p:nvSpPr>
        <p:spPr>
          <a:xfrm>
            <a:off x="6617772"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67" name="Retângulo: Cantos Arredondados 466">
            <a:extLst>
              <a:ext uri="{FF2B5EF4-FFF2-40B4-BE49-F238E27FC236}">
                <a16:creationId xmlns:a16="http://schemas.microsoft.com/office/drawing/2014/main" xmlns="" id="{278C896A-AD1D-88FF-79FE-E08A35C3190F}"/>
              </a:ext>
            </a:extLst>
          </p:cNvPr>
          <p:cNvSpPr/>
          <p:nvPr/>
        </p:nvSpPr>
        <p:spPr>
          <a:xfrm>
            <a:off x="7164520"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69" name="Imagem 468">
            <a:extLst>
              <a:ext uri="{FF2B5EF4-FFF2-40B4-BE49-F238E27FC236}">
                <a16:creationId xmlns:a16="http://schemas.microsoft.com/office/drawing/2014/main" xmlns="" id="{06F33211-85D8-27B4-AB40-438F650C538F}"/>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4325463" y="4263856"/>
            <a:ext cx="471706" cy="471706"/>
          </a:xfrm>
          <a:prstGeom prst="rect">
            <a:avLst/>
          </a:prstGeom>
        </p:spPr>
      </p:pic>
      <p:sp>
        <p:nvSpPr>
          <p:cNvPr id="470" name="CaixaDeTexto 469">
            <a:extLst>
              <a:ext uri="{FF2B5EF4-FFF2-40B4-BE49-F238E27FC236}">
                <a16:creationId xmlns:a16="http://schemas.microsoft.com/office/drawing/2014/main" xmlns="" id="{8522D42C-5BD6-91B4-1E4D-D9CECA8CA66E}"/>
              </a:ext>
            </a:extLst>
          </p:cNvPr>
          <p:cNvSpPr txBox="1"/>
          <p:nvPr/>
        </p:nvSpPr>
        <p:spPr>
          <a:xfrm>
            <a:off x="4944238" y="4207322"/>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76</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71" name="CaixaDeTexto 470">
            <a:extLst>
              <a:ext uri="{FF2B5EF4-FFF2-40B4-BE49-F238E27FC236}">
                <a16:creationId xmlns:a16="http://schemas.microsoft.com/office/drawing/2014/main" xmlns="" id="{1CE2F7FF-4B42-D21E-0584-BB67AB83B845}"/>
              </a:ext>
            </a:extLst>
          </p:cNvPr>
          <p:cNvSpPr txBox="1"/>
          <p:nvPr/>
        </p:nvSpPr>
        <p:spPr>
          <a:xfrm>
            <a:off x="5602947"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73" name="Imagem 472">
            <a:extLst>
              <a:ext uri="{FF2B5EF4-FFF2-40B4-BE49-F238E27FC236}">
                <a16:creationId xmlns:a16="http://schemas.microsoft.com/office/drawing/2014/main" xmlns="" id="{1000DC71-E28A-B2EC-68F9-1EF71463445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28533" y="5076469"/>
            <a:ext cx="726732" cy="517637"/>
          </a:xfrm>
          <a:prstGeom prst="rect">
            <a:avLst/>
          </a:prstGeom>
        </p:spPr>
      </p:pic>
      <p:sp>
        <p:nvSpPr>
          <p:cNvPr id="474" name="CaixaDeTexto 473">
            <a:extLst>
              <a:ext uri="{FF2B5EF4-FFF2-40B4-BE49-F238E27FC236}">
                <a16:creationId xmlns:a16="http://schemas.microsoft.com/office/drawing/2014/main" xmlns="" id="{5BA4D074-2248-34E2-21EB-6E946B5123AB}"/>
              </a:ext>
            </a:extLst>
          </p:cNvPr>
          <p:cNvSpPr txBox="1"/>
          <p:nvPr/>
        </p:nvSpPr>
        <p:spPr>
          <a:xfrm>
            <a:off x="4834303" y="5101967"/>
            <a:ext cx="1002197"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43</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75" name="Agrupar 6">
            <a:extLst>
              <a:ext uri="{FF2B5EF4-FFF2-40B4-BE49-F238E27FC236}">
                <a16:creationId xmlns:a16="http://schemas.microsoft.com/office/drawing/2014/main" xmlns="" id="{138BF19D-5A18-B176-C6B9-7A5B1A326842}"/>
              </a:ext>
            </a:extLst>
          </p:cNvPr>
          <p:cNvGrpSpPr/>
          <p:nvPr/>
        </p:nvGrpSpPr>
        <p:grpSpPr>
          <a:xfrm>
            <a:off x="5631064"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76" name="Group 353">
              <a:extLst>
                <a:ext uri="{FF2B5EF4-FFF2-40B4-BE49-F238E27FC236}">
                  <a16:creationId xmlns:a16="http://schemas.microsoft.com/office/drawing/2014/main" xmlns="" id="{69AD9016-1841-51D2-E6E9-EBBDB9CABB53}"/>
                </a:ext>
              </a:extLst>
            </p:cNvPr>
            <p:cNvGrpSpPr>
              <a:grpSpLocks/>
            </p:cNvGrpSpPr>
            <p:nvPr/>
          </p:nvGrpSpPr>
          <p:grpSpPr bwMode="auto">
            <a:xfrm rot="114775">
              <a:off x="3481085" y="4779513"/>
              <a:ext cx="757344" cy="661165"/>
              <a:chOff x="2455" y="3600"/>
              <a:chExt cx="808" cy="718"/>
            </a:xfrm>
            <a:grpFill/>
          </p:grpSpPr>
          <p:sp>
            <p:nvSpPr>
              <p:cNvPr id="502" name="Freeform 354">
                <a:extLst>
                  <a:ext uri="{FF2B5EF4-FFF2-40B4-BE49-F238E27FC236}">
                    <a16:creationId xmlns:a16="http://schemas.microsoft.com/office/drawing/2014/main" xmlns="" id="{DC158C66-8D56-1642-3D76-47480989E098}"/>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03" name="Group 355">
                <a:extLst>
                  <a:ext uri="{FF2B5EF4-FFF2-40B4-BE49-F238E27FC236}">
                    <a16:creationId xmlns:a16="http://schemas.microsoft.com/office/drawing/2014/main" xmlns="" id="{8432073C-079C-AECB-0EFA-17BEC809CDBC}"/>
                  </a:ext>
                </a:extLst>
              </p:cNvPr>
              <p:cNvGrpSpPr>
                <a:grpSpLocks/>
              </p:cNvGrpSpPr>
              <p:nvPr/>
            </p:nvGrpSpPr>
            <p:grpSpPr bwMode="auto">
              <a:xfrm>
                <a:off x="2896" y="4189"/>
                <a:ext cx="58" cy="63"/>
                <a:chOff x="2896" y="4189"/>
                <a:chExt cx="58" cy="63"/>
              </a:xfrm>
              <a:grpFill/>
            </p:grpSpPr>
            <p:sp>
              <p:nvSpPr>
                <p:cNvPr id="504" name="Freeform 356">
                  <a:extLst>
                    <a:ext uri="{FF2B5EF4-FFF2-40B4-BE49-F238E27FC236}">
                      <a16:creationId xmlns:a16="http://schemas.microsoft.com/office/drawing/2014/main" xmlns="" id="{461FAFCF-006B-8C06-FFB0-88532B2A31C4}"/>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5" name="Freeform 357">
                  <a:extLst>
                    <a:ext uri="{FF2B5EF4-FFF2-40B4-BE49-F238E27FC236}">
                      <a16:creationId xmlns:a16="http://schemas.microsoft.com/office/drawing/2014/main" xmlns="" id="{F580E3DD-C1FE-6931-18C1-45D7DA274B5C}"/>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477" name="Freeform 358">
              <a:extLst>
                <a:ext uri="{FF2B5EF4-FFF2-40B4-BE49-F238E27FC236}">
                  <a16:creationId xmlns:a16="http://schemas.microsoft.com/office/drawing/2014/main" xmlns="" id="{812FD83F-F79F-21EF-A10F-D90753421059}"/>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8" name="Freeform 359">
              <a:extLst>
                <a:ext uri="{FF2B5EF4-FFF2-40B4-BE49-F238E27FC236}">
                  <a16:creationId xmlns:a16="http://schemas.microsoft.com/office/drawing/2014/main" xmlns="" id="{FFA13B50-47CC-FEFD-7B50-F74D872AE001}"/>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9" name="Freeform 360">
              <a:extLst>
                <a:ext uri="{FF2B5EF4-FFF2-40B4-BE49-F238E27FC236}">
                  <a16:creationId xmlns:a16="http://schemas.microsoft.com/office/drawing/2014/main" xmlns="" id="{EDB3C39F-A7CD-1625-69DD-604F8CFF5731}"/>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0" name="Freeform 363">
              <a:extLst>
                <a:ext uri="{FF2B5EF4-FFF2-40B4-BE49-F238E27FC236}">
                  <a16:creationId xmlns:a16="http://schemas.microsoft.com/office/drawing/2014/main" xmlns="" id="{0C0321EE-8F32-C0F6-A495-478965FEC709}"/>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1" name="Freeform 364">
              <a:extLst>
                <a:ext uri="{FF2B5EF4-FFF2-40B4-BE49-F238E27FC236}">
                  <a16:creationId xmlns:a16="http://schemas.microsoft.com/office/drawing/2014/main" xmlns="" id="{85579E43-EC6A-C05B-9D75-14F952ACF487}"/>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2" name="Freeform 365">
              <a:extLst>
                <a:ext uri="{FF2B5EF4-FFF2-40B4-BE49-F238E27FC236}">
                  <a16:creationId xmlns:a16="http://schemas.microsoft.com/office/drawing/2014/main" xmlns="" id="{988AC6C7-CC74-81A4-9888-680F5412646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3" name="Freeform 366">
              <a:extLst>
                <a:ext uri="{FF2B5EF4-FFF2-40B4-BE49-F238E27FC236}">
                  <a16:creationId xmlns:a16="http://schemas.microsoft.com/office/drawing/2014/main" xmlns="" id="{D24C3610-6E7A-1EFD-5572-7EB26D94B8BD}"/>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4" name="Freeform 367">
              <a:extLst>
                <a:ext uri="{FF2B5EF4-FFF2-40B4-BE49-F238E27FC236}">
                  <a16:creationId xmlns:a16="http://schemas.microsoft.com/office/drawing/2014/main" xmlns="" id="{4658CE24-5443-0186-78BD-801845D2E359}"/>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5" name="Freeform 368">
              <a:extLst>
                <a:ext uri="{FF2B5EF4-FFF2-40B4-BE49-F238E27FC236}">
                  <a16:creationId xmlns:a16="http://schemas.microsoft.com/office/drawing/2014/main" xmlns="" id="{CFC03114-7288-4466-90F6-C52E7797F609}"/>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6" name="Freeform 369">
              <a:extLst>
                <a:ext uri="{FF2B5EF4-FFF2-40B4-BE49-F238E27FC236}">
                  <a16:creationId xmlns:a16="http://schemas.microsoft.com/office/drawing/2014/main" xmlns="" id="{D5B9DD3B-2952-1719-280D-C0B132884B2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7" name="Freeform 370">
              <a:extLst>
                <a:ext uri="{FF2B5EF4-FFF2-40B4-BE49-F238E27FC236}">
                  <a16:creationId xmlns:a16="http://schemas.microsoft.com/office/drawing/2014/main" xmlns="" id="{EA572829-2AE0-A0EB-A779-3F7C70CE818A}"/>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8" name="Freeform 371">
              <a:extLst>
                <a:ext uri="{FF2B5EF4-FFF2-40B4-BE49-F238E27FC236}">
                  <a16:creationId xmlns:a16="http://schemas.microsoft.com/office/drawing/2014/main" xmlns="" id="{73A2E786-CBE3-DAB3-0E03-685256945E4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9" name="Freeform 372">
              <a:extLst>
                <a:ext uri="{FF2B5EF4-FFF2-40B4-BE49-F238E27FC236}">
                  <a16:creationId xmlns:a16="http://schemas.microsoft.com/office/drawing/2014/main" xmlns="" id="{78E86CE6-AB6B-937E-4127-7015BCF77F7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0" name="Freeform 373">
              <a:extLst>
                <a:ext uri="{FF2B5EF4-FFF2-40B4-BE49-F238E27FC236}">
                  <a16:creationId xmlns:a16="http://schemas.microsoft.com/office/drawing/2014/main" xmlns="" id="{595E676F-AF78-4C96-10C3-16C048711F03}"/>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1" name="Freeform 374">
              <a:extLst>
                <a:ext uri="{FF2B5EF4-FFF2-40B4-BE49-F238E27FC236}">
                  <a16:creationId xmlns:a16="http://schemas.microsoft.com/office/drawing/2014/main" xmlns="" id="{7C157054-CC95-C379-0E4F-3B79FF62EAB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492" name="Freeform 375">
              <a:extLst>
                <a:ext uri="{FF2B5EF4-FFF2-40B4-BE49-F238E27FC236}">
                  <a16:creationId xmlns:a16="http://schemas.microsoft.com/office/drawing/2014/main" xmlns="" id="{5EA6692C-7147-9D84-B4E6-07A17BF2AEC3}"/>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3" name="Freeform 376">
              <a:extLst>
                <a:ext uri="{FF2B5EF4-FFF2-40B4-BE49-F238E27FC236}">
                  <a16:creationId xmlns:a16="http://schemas.microsoft.com/office/drawing/2014/main" xmlns="" id="{F275C46F-AAE5-0EF4-EE14-6CBCF69A8101}"/>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4" name="Freeform 377">
              <a:extLst>
                <a:ext uri="{FF2B5EF4-FFF2-40B4-BE49-F238E27FC236}">
                  <a16:creationId xmlns:a16="http://schemas.microsoft.com/office/drawing/2014/main" xmlns="" id="{6FD44E2F-F265-252F-DEED-5BE18CE8577B}"/>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5" name="Freeform 378">
              <a:extLst>
                <a:ext uri="{FF2B5EF4-FFF2-40B4-BE49-F238E27FC236}">
                  <a16:creationId xmlns:a16="http://schemas.microsoft.com/office/drawing/2014/main" xmlns="" id="{B9B22251-A61B-9300-F48B-82F503CB29DF}"/>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6" name="Freeform 379">
              <a:extLst>
                <a:ext uri="{FF2B5EF4-FFF2-40B4-BE49-F238E27FC236}">
                  <a16:creationId xmlns:a16="http://schemas.microsoft.com/office/drawing/2014/main" xmlns="" id="{45F61C8F-ED70-E858-1504-4F9BC17A5840}"/>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497" name="Freeform 380">
              <a:extLst>
                <a:ext uri="{FF2B5EF4-FFF2-40B4-BE49-F238E27FC236}">
                  <a16:creationId xmlns:a16="http://schemas.microsoft.com/office/drawing/2014/main" xmlns="" id="{6F31BD1C-D7E7-CE96-3D0C-09C85592621E}"/>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8" name="Freeform 381">
              <a:extLst>
                <a:ext uri="{FF2B5EF4-FFF2-40B4-BE49-F238E27FC236}">
                  <a16:creationId xmlns:a16="http://schemas.microsoft.com/office/drawing/2014/main" xmlns="" id="{2D352A72-D107-85EE-06EF-9565374B45C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9" name="Freeform 383">
              <a:extLst>
                <a:ext uri="{FF2B5EF4-FFF2-40B4-BE49-F238E27FC236}">
                  <a16:creationId xmlns:a16="http://schemas.microsoft.com/office/drawing/2014/main" xmlns="" id="{ACA8EBA7-6A90-86E6-0F87-35737A765C7C}"/>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0" name="Freeform 384">
              <a:extLst>
                <a:ext uri="{FF2B5EF4-FFF2-40B4-BE49-F238E27FC236}">
                  <a16:creationId xmlns:a16="http://schemas.microsoft.com/office/drawing/2014/main" xmlns="" id="{13817B79-BF5A-6BD6-827A-8CD7BCC856E8}"/>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01" name="Freeform 385">
              <a:extLst>
                <a:ext uri="{FF2B5EF4-FFF2-40B4-BE49-F238E27FC236}">
                  <a16:creationId xmlns:a16="http://schemas.microsoft.com/office/drawing/2014/main" xmlns="" id="{3A4DD5A8-CEDE-83A6-8A41-506C285A9958}"/>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06" name="CaixaDeTexto 505">
            <a:extLst>
              <a:ext uri="{FF2B5EF4-FFF2-40B4-BE49-F238E27FC236}">
                <a16:creationId xmlns:a16="http://schemas.microsoft.com/office/drawing/2014/main" xmlns="" id="{38A1EFD7-CDB1-F1B9-B8EE-F2D8C41F2B1B}"/>
              </a:ext>
            </a:extLst>
          </p:cNvPr>
          <p:cNvSpPr txBox="1"/>
          <p:nvPr/>
        </p:nvSpPr>
        <p:spPr>
          <a:xfrm>
            <a:off x="6499646"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20%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07" name="CaixaDeTexto 506">
            <a:extLst>
              <a:ext uri="{FF2B5EF4-FFF2-40B4-BE49-F238E27FC236}">
                <a16:creationId xmlns:a16="http://schemas.microsoft.com/office/drawing/2014/main" xmlns="" id="{986772DA-B63F-71A2-BC34-D2C1F411A523}"/>
              </a:ext>
            </a:extLst>
          </p:cNvPr>
          <p:cNvSpPr txBox="1"/>
          <p:nvPr/>
        </p:nvSpPr>
        <p:spPr>
          <a:xfrm>
            <a:off x="6525431" y="4921443"/>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08" name="CaixaDeTexto 507">
            <a:extLst>
              <a:ext uri="{FF2B5EF4-FFF2-40B4-BE49-F238E27FC236}">
                <a16:creationId xmlns:a16="http://schemas.microsoft.com/office/drawing/2014/main" xmlns="" id="{3FDDA966-1E8A-F578-906A-03EBB8EBF7C3}"/>
              </a:ext>
            </a:extLst>
          </p:cNvPr>
          <p:cNvSpPr txBox="1"/>
          <p:nvPr/>
        </p:nvSpPr>
        <p:spPr>
          <a:xfrm>
            <a:off x="7150673"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578" name="Retângulo: Cantos Arredondados 577">
            <a:extLst>
              <a:ext uri="{FF2B5EF4-FFF2-40B4-BE49-F238E27FC236}">
                <a16:creationId xmlns:a16="http://schemas.microsoft.com/office/drawing/2014/main" xmlns="" id="{CC07642C-55CB-F851-5B64-043738DFB3C9}"/>
              </a:ext>
            </a:extLst>
          </p:cNvPr>
          <p:cNvSpPr/>
          <p:nvPr/>
        </p:nvSpPr>
        <p:spPr>
          <a:xfrm>
            <a:off x="8280890"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79" name="CaixaDeTexto 578">
            <a:extLst>
              <a:ext uri="{FF2B5EF4-FFF2-40B4-BE49-F238E27FC236}">
                <a16:creationId xmlns:a16="http://schemas.microsoft.com/office/drawing/2014/main" xmlns="" id="{E65D3C78-F1B1-A57E-2D5D-E556F315F421}"/>
              </a:ext>
            </a:extLst>
          </p:cNvPr>
          <p:cNvSpPr txBox="1"/>
          <p:nvPr/>
        </p:nvSpPr>
        <p:spPr>
          <a:xfrm>
            <a:off x="8863169" y="1382392"/>
            <a:ext cx="261239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NÃO INVESTIDOR (64%)</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580" name="Freeform 6">
            <a:extLst>
              <a:ext uri="{FF2B5EF4-FFF2-40B4-BE49-F238E27FC236}">
                <a16:creationId xmlns:a16="http://schemas.microsoft.com/office/drawing/2014/main" xmlns="" id="{21F79C0A-AB39-917C-7AA5-129DA3E3B8E6}"/>
              </a:ext>
            </a:extLst>
          </p:cNvPr>
          <p:cNvSpPr>
            <a:spLocks/>
          </p:cNvSpPr>
          <p:nvPr/>
        </p:nvSpPr>
        <p:spPr bwMode="auto">
          <a:xfrm>
            <a:off x="8579132"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1" name="Freeform 6">
            <a:extLst>
              <a:ext uri="{FF2B5EF4-FFF2-40B4-BE49-F238E27FC236}">
                <a16:creationId xmlns:a16="http://schemas.microsoft.com/office/drawing/2014/main" xmlns="" id="{0E6CE09D-3D0F-A0F4-4033-F3F94794891B}"/>
              </a:ext>
            </a:extLst>
          </p:cNvPr>
          <p:cNvSpPr>
            <a:spLocks/>
          </p:cNvSpPr>
          <p:nvPr/>
        </p:nvSpPr>
        <p:spPr bwMode="auto">
          <a:xfrm>
            <a:off x="87439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2" name="Freeform 6">
            <a:extLst>
              <a:ext uri="{FF2B5EF4-FFF2-40B4-BE49-F238E27FC236}">
                <a16:creationId xmlns:a16="http://schemas.microsoft.com/office/drawing/2014/main" xmlns="" id="{EF1B83BC-2F3C-4B4A-2578-5836833A7C23}"/>
              </a:ext>
            </a:extLst>
          </p:cNvPr>
          <p:cNvSpPr>
            <a:spLocks/>
          </p:cNvSpPr>
          <p:nvPr/>
        </p:nvSpPr>
        <p:spPr bwMode="auto">
          <a:xfrm>
            <a:off x="891420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3" name="CaixaDeTexto 582">
            <a:extLst>
              <a:ext uri="{FF2B5EF4-FFF2-40B4-BE49-F238E27FC236}">
                <a16:creationId xmlns:a16="http://schemas.microsoft.com/office/drawing/2014/main" xmlns="" id="{FF4D1CE8-14F1-11A6-33D2-4B4B6EB08206}"/>
              </a:ext>
            </a:extLst>
          </p:cNvPr>
          <p:cNvSpPr txBox="1"/>
          <p:nvPr/>
        </p:nvSpPr>
        <p:spPr>
          <a:xfrm>
            <a:off x="9066470"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3.661</a:t>
            </a:r>
          </a:p>
        </p:txBody>
      </p:sp>
      <p:sp>
        <p:nvSpPr>
          <p:cNvPr id="584" name="CaixaDeTexto 583">
            <a:extLst>
              <a:ext uri="{FF2B5EF4-FFF2-40B4-BE49-F238E27FC236}">
                <a16:creationId xmlns:a16="http://schemas.microsoft.com/office/drawing/2014/main" xmlns="" id="{B806A3C9-ADCD-4071-5217-F5045FC49580}"/>
              </a:ext>
            </a:extLst>
          </p:cNvPr>
          <p:cNvSpPr txBox="1"/>
          <p:nvPr/>
        </p:nvSpPr>
        <p:spPr>
          <a:xfrm>
            <a:off x="9063773"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85" name="CaixaDeTexto 584">
            <a:extLst>
              <a:ext uri="{FF2B5EF4-FFF2-40B4-BE49-F238E27FC236}">
                <a16:creationId xmlns:a16="http://schemas.microsoft.com/office/drawing/2014/main" xmlns="" id="{12DA02EF-2774-4168-A995-D3692A2A445B}"/>
              </a:ext>
            </a:extLst>
          </p:cNvPr>
          <p:cNvSpPr txBox="1"/>
          <p:nvPr/>
        </p:nvSpPr>
        <p:spPr>
          <a:xfrm>
            <a:off x="11133486"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586" name="CaixaDeTexto 585">
            <a:extLst>
              <a:ext uri="{FF2B5EF4-FFF2-40B4-BE49-F238E27FC236}">
                <a16:creationId xmlns:a16="http://schemas.microsoft.com/office/drawing/2014/main" xmlns="" id="{68CB8DBE-4838-DAFD-8061-0B5A0F0F90F7}"/>
              </a:ext>
            </a:extLst>
          </p:cNvPr>
          <p:cNvSpPr txBox="1"/>
          <p:nvPr/>
        </p:nvSpPr>
        <p:spPr>
          <a:xfrm>
            <a:off x="10230604"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587" name="Agrupar 586">
            <a:extLst>
              <a:ext uri="{FF2B5EF4-FFF2-40B4-BE49-F238E27FC236}">
                <a16:creationId xmlns:a16="http://schemas.microsoft.com/office/drawing/2014/main" xmlns="" id="{DFFD56DA-5F31-35CC-C203-69F9FA45FC51}"/>
              </a:ext>
            </a:extLst>
          </p:cNvPr>
          <p:cNvGrpSpPr/>
          <p:nvPr/>
        </p:nvGrpSpPr>
        <p:grpSpPr>
          <a:xfrm>
            <a:off x="10795528" y="1815094"/>
            <a:ext cx="411483" cy="436566"/>
            <a:chOff x="6314665" y="3061128"/>
            <a:chExt cx="751673" cy="797492"/>
          </a:xfrm>
        </p:grpSpPr>
        <p:sp>
          <p:nvSpPr>
            <p:cNvPr id="588" name="Freeform 39">
              <a:extLst>
                <a:ext uri="{FF2B5EF4-FFF2-40B4-BE49-F238E27FC236}">
                  <a16:creationId xmlns:a16="http://schemas.microsoft.com/office/drawing/2014/main" xmlns="" id="{122908B2-E097-51A9-1D09-7AFB5B9A53E2}"/>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589" name="Freeform 6">
              <a:extLst>
                <a:ext uri="{FF2B5EF4-FFF2-40B4-BE49-F238E27FC236}">
                  <a16:creationId xmlns:a16="http://schemas.microsoft.com/office/drawing/2014/main" xmlns="" id="{EE283F40-1B84-9F19-FD02-6AEF5AAAD3D5}"/>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590" name="Imagem 589">
            <a:extLst>
              <a:ext uri="{FF2B5EF4-FFF2-40B4-BE49-F238E27FC236}">
                <a16:creationId xmlns:a16="http://schemas.microsoft.com/office/drawing/2014/main" xmlns="" id="{AAD9821B-67AF-DECA-4B53-64056950E1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5469" y="2577015"/>
            <a:ext cx="625153" cy="674184"/>
          </a:xfrm>
          <a:prstGeom prst="rect">
            <a:avLst/>
          </a:prstGeom>
        </p:spPr>
      </p:pic>
      <p:sp>
        <p:nvSpPr>
          <p:cNvPr id="591" name="CaixaDeTexto 590">
            <a:extLst>
              <a:ext uri="{FF2B5EF4-FFF2-40B4-BE49-F238E27FC236}">
                <a16:creationId xmlns:a16="http://schemas.microsoft.com/office/drawing/2014/main" xmlns="" id="{EBE768D2-4E5B-B846-912E-A30F96D6689D}"/>
              </a:ext>
            </a:extLst>
          </p:cNvPr>
          <p:cNvSpPr txBox="1"/>
          <p:nvPr/>
        </p:nvSpPr>
        <p:spPr>
          <a:xfrm>
            <a:off x="9106423"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92" name="CaixaDeTexto 591">
            <a:extLst>
              <a:ext uri="{FF2B5EF4-FFF2-40B4-BE49-F238E27FC236}">
                <a16:creationId xmlns:a16="http://schemas.microsoft.com/office/drawing/2014/main" xmlns="" id="{AA66684D-00D7-4215-DE80-AF4E95916048}"/>
              </a:ext>
            </a:extLst>
          </p:cNvPr>
          <p:cNvSpPr txBox="1"/>
          <p:nvPr/>
        </p:nvSpPr>
        <p:spPr>
          <a:xfrm>
            <a:off x="9736558"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593" name="CaixaDeTexto 592">
            <a:extLst>
              <a:ext uri="{FF2B5EF4-FFF2-40B4-BE49-F238E27FC236}">
                <a16:creationId xmlns:a16="http://schemas.microsoft.com/office/drawing/2014/main" xmlns="" id="{780AE7EA-5F8F-6937-4D74-6B50057AD59A}"/>
              </a:ext>
            </a:extLst>
          </p:cNvPr>
          <p:cNvSpPr txBox="1"/>
          <p:nvPr/>
        </p:nvSpPr>
        <p:spPr>
          <a:xfrm>
            <a:off x="8965441"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40%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15%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594" name="CaixaDeTexto 593">
            <a:extLst>
              <a:ext uri="{FF2B5EF4-FFF2-40B4-BE49-F238E27FC236}">
                <a16:creationId xmlns:a16="http://schemas.microsoft.com/office/drawing/2014/main" xmlns="" id="{2939DF9A-2C7C-DB51-7BB2-33DB2718C1D1}"/>
              </a:ext>
            </a:extLst>
          </p:cNvPr>
          <p:cNvSpPr txBox="1"/>
          <p:nvPr/>
        </p:nvSpPr>
        <p:spPr>
          <a:xfrm>
            <a:off x="8841808"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596" name="Retângulo: Cantos Arredondados 595">
            <a:extLst>
              <a:ext uri="{FF2B5EF4-FFF2-40B4-BE49-F238E27FC236}">
                <a16:creationId xmlns:a16="http://schemas.microsoft.com/office/drawing/2014/main" xmlns="" id="{5D0B781C-5CC5-6025-18AD-700EA48FBC06}"/>
              </a:ext>
            </a:extLst>
          </p:cNvPr>
          <p:cNvSpPr/>
          <p:nvPr/>
        </p:nvSpPr>
        <p:spPr>
          <a:xfrm>
            <a:off x="939835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598" name="CaixaDeTexto 597">
            <a:extLst>
              <a:ext uri="{FF2B5EF4-FFF2-40B4-BE49-F238E27FC236}">
                <a16:creationId xmlns:a16="http://schemas.microsoft.com/office/drawing/2014/main" xmlns="" id="{C753DBC7-3651-D53E-C375-EB9DB215D63C}"/>
              </a:ext>
            </a:extLst>
          </p:cNvPr>
          <p:cNvSpPr txBox="1"/>
          <p:nvPr/>
        </p:nvSpPr>
        <p:spPr>
          <a:xfrm>
            <a:off x="9893296"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600" name="Retângulo: Cantos Arredondados 599">
            <a:extLst>
              <a:ext uri="{FF2B5EF4-FFF2-40B4-BE49-F238E27FC236}">
                <a16:creationId xmlns:a16="http://schemas.microsoft.com/office/drawing/2014/main" xmlns="" id="{1A02A8CD-793A-B115-E766-A2CACA5D0925}"/>
              </a:ext>
            </a:extLst>
          </p:cNvPr>
          <p:cNvSpPr/>
          <p:nvPr/>
        </p:nvSpPr>
        <p:spPr>
          <a:xfrm>
            <a:off x="10237785"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602" name="Forma Livre: Forma 601">
            <a:extLst>
              <a:ext uri="{FF2B5EF4-FFF2-40B4-BE49-F238E27FC236}">
                <a16:creationId xmlns:a16="http://schemas.microsoft.com/office/drawing/2014/main" xmlns="" id="{404CDEB0-1F0E-3FAB-8D1E-5CFC80B192BD}"/>
              </a:ext>
            </a:extLst>
          </p:cNvPr>
          <p:cNvSpPr/>
          <p:nvPr/>
        </p:nvSpPr>
        <p:spPr>
          <a:xfrm>
            <a:off x="8475863"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603" name="CaixaDeTexto 602">
            <a:extLst>
              <a:ext uri="{FF2B5EF4-FFF2-40B4-BE49-F238E27FC236}">
                <a16:creationId xmlns:a16="http://schemas.microsoft.com/office/drawing/2014/main" xmlns="" id="{680A4776-7F87-EFA7-3001-E1E77FA99736}"/>
              </a:ext>
            </a:extLst>
          </p:cNvPr>
          <p:cNvSpPr txBox="1"/>
          <p:nvPr/>
        </p:nvSpPr>
        <p:spPr>
          <a:xfrm>
            <a:off x="10684708"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605" name="Retângulo: Cantos Arredondados 604">
            <a:extLst>
              <a:ext uri="{FF2B5EF4-FFF2-40B4-BE49-F238E27FC236}">
                <a16:creationId xmlns:a16="http://schemas.microsoft.com/office/drawing/2014/main" xmlns="" id="{90CA898F-4756-1BC2-2800-F30BEC20DB48}"/>
              </a:ext>
            </a:extLst>
          </p:cNvPr>
          <p:cNvSpPr/>
          <p:nvPr/>
        </p:nvSpPr>
        <p:spPr>
          <a:xfrm>
            <a:off x="11231456"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607" name="Imagem 606">
            <a:extLst>
              <a:ext uri="{FF2B5EF4-FFF2-40B4-BE49-F238E27FC236}">
                <a16:creationId xmlns:a16="http://schemas.microsoft.com/office/drawing/2014/main" xmlns="" id="{487E94FA-D267-2109-B926-1231CAB8DA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8392399" y="4263856"/>
            <a:ext cx="471706" cy="471706"/>
          </a:xfrm>
          <a:prstGeom prst="rect">
            <a:avLst/>
          </a:prstGeom>
        </p:spPr>
      </p:pic>
      <p:sp>
        <p:nvSpPr>
          <p:cNvPr id="608" name="CaixaDeTexto 607">
            <a:extLst>
              <a:ext uri="{FF2B5EF4-FFF2-40B4-BE49-F238E27FC236}">
                <a16:creationId xmlns:a16="http://schemas.microsoft.com/office/drawing/2014/main" xmlns="" id="{92A07F7D-024D-7A3B-12A7-C593767F9AC1}"/>
              </a:ext>
            </a:extLst>
          </p:cNvPr>
          <p:cNvSpPr txBox="1"/>
          <p:nvPr/>
        </p:nvSpPr>
        <p:spPr>
          <a:xfrm>
            <a:off x="9011174" y="4207322"/>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09" name="CaixaDeTexto 608">
            <a:extLst>
              <a:ext uri="{FF2B5EF4-FFF2-40B4-BE49-F238E27FC236}">
                <a16:creationId xmlns:a16="http://schemas.microsoft.com/office/drawing/2014/main" xmlns="" id="{448E5600-C91A-119E-A8D4-9B1005891937}"/>
              </a:ext>
            </a:extLst>
          </p:cNvPr>
          <p:cNvSpPr txBox="1"/>
          <p:nvPr/>
        </p:nvSpPr>
        <p:spPr>
          <a:xfrm>
            <a:off x="9669883"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611" name="Imagem 610">
            <a:extLst>
              <a:ext uri="{FF2B5EF4-FFF2-40B4-BE49-F238E27FC236}">
                <a16:creationId xmlns:a16="http://schemas.microsoft.com/office/drawing/2014/main" xmlns="" id="{31B2693A-E46F-EC96-8A9C-41279227191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95469" y="5076469"/>
            <a:ext cx="726732" cy="517637"/>
          </a:xfrm>
          <a:prstGeom prst="rect">
            <a:avLst/>
          </a:prstGeom>
        </p:spPr>
      </p:pic>
      <p:sp>
        <p:nvSpPr>
          <p:cNvPr id="612" name="CaixaDeTexto 611">
            <a:extLst>
              <a:ext uri="{FF2B5EF4-FFF2-40B4-BE49-F238E27FC236}">
                <a16:creationId xmlns:a16="http://schemas.microsoft.com/office/drawing/2014/main" xmlns="" id="{452F64D2-56CA-0771-08AD-1E825886658B}"/>
              </a:ext>
            </a:extLst>
          </p:cNvPr>
          <p:cNvSpPr txBox="1"/>
          <p:nvPr/>
        </p:nvSpPr>
        <p:spPr>
          <a:xfrm>
            <a:off x="8901239" y="5101967"/>
            <a:ext cx="1002197" cy="584775"/>
          </a:xfrm>
          <a:prstGeom prst="rect">
            <a:avLst/>
          </a:prstGeom>
          <a:noFill/>
        </p:spPr>
        <p:txBody>
          <a:bodyPr wrap="none">
            <a:spAutoFit/>
          </a:bodyPr>
          <a:lstStyle/>
          <a:p>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100" b="1" dirty="0">
                <a:solidFill>
                  <a:prstClr val="white"/>
                </a:solidFill>
                <a:latin typeface="Lucida Sans" panose="020B0602030504020204" pitchFamily="34" charset="0"/>
              </a:rPr>
              <a:t>anos</a:t>
            </a:r>
          </a:p>
        </p:txBody>
      </p:sp>
      <p:grpSp>
        <p:nvGrpSpPr>
          <p:cNvPr id="613" name="Agrupar 6">
            <a:extLst>
              <a:ext uri="{FF2B5EF4-FFF2-40B4-BE49-F238E27FC236}">
                <a16:creationId xmlns:a16="http://schemas.microsoft.com/office/drawing/2014/main" xmlns="" id="{C37A0DAF-FB7E-F6B3-F6A8-C18E141EEB88}"/>
              </a:ext>
            </a:extLst>
          </p:cNvPr>
          <p:cNvGrpSpPr/>
          <p:nvPr/>
        </p:nvGrpSpPr>
        <p:grpSpPr>
          <a:xfrm>
            <a:off x="9698000"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61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4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64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4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4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61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1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2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63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63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3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644" name="CaixaDeTexto 643">
            <a:extLst>
              <a:ext uri="{FF2B5EF4-FFF2-40B4-BE49-F238E27FC236}">
                <a16:creationId xmlns:a16="http://schemas.microsoft.com/office/drawing/2014/main" xmlns="" id="{E7F44A1E-920D-1945-3B59-D73CC4FDDE37}"/>
              </a:ext>
            </a:extLst>
          </p:cNvPr>
          <p:cNvSpPr txBox="1"/>
          <p:nvPr/>
        </p:nvSpPr>
        <p:spPr>
          <a:xfrm>
            <a:off x="10566582"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30%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14%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9%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645" name="CaixaDeTexto 644">
            <a:extLst>
              <a:ext uri="{FF2B5EF4-FFF2-40B4-BE49-F238E27FC236}">
                <a16:creationId xmlns:a16="http://schemas.microsoft.com/office/drawing/2014/main" xmlns="" id="{C1F095B5-EB28-83B1-C80A-B4A3EB434721}"/>
              </a:ext>
            </a:extLst>
          </p:cNvPr>
          <p:cNvSpPr txBox="1"/>
          <p:nvPr/>
        </p:nvSpPr>
        <p:spPr>
          <a:xfrm>
            <a:off x="10592367" y="4921443"/>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38</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46" name="CaixaDeTexto 645">
            <a:extLst>
              <a:ext uri="{FF2B5EF4-FFF2-40B4-BE49-F238E27FC236}">
                <a16:creationId xmlns:a16="http://schemas.microsoft.com/office/drawing/2014/main" xmlns="" id="{06FAF0BF-8340-A00B-DE86-C0AF876CC317}"/>
              </a:ext>
            </a:extLst>
          </p:cNvPr>
          <p:cNvSpPr txBox="1"/>
          <p:nvPr/>
        </p:nvSpPr>
        <p:spPr>
          <a:xfrm>
            <a:off x="11217609"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648" name="CaixaDeTexto 647">
            <a:extLst>
              <a:ext uri="{FF2B5EF4-FFF2-40B4-BE49-F238E27FC236}">
                <a16:creationId xmlns:a16="http://schemas.microsoft.com/office/drawing/2014/main" xmlns="" id="{CD79BC3C-1F34-C238-496B-E20443DA00B7}"/>
              </a:ext>
            </a:extLst>
          </p:cNvPr>
          <p:cNvSpPr txBox="1"/>
          <p:nvPr/>
        </p:nvSpPr>
        <p:spPr>
          <a:xfrm>
            <a:off x="958513" y="3873473"/>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R$4.627,</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49" name="CaixaDeTexto 648">
            <a:extLst>
              <a:ext uri="{FF2B5EF4-FFF2-40B4-BE49-F238E27FC236}">
                <a16:creationId xmlns:a16="http://schemas.microsoft.com/office/drawing/2014/main" xmlns="" id="{B79700C4-6A23-C50B-61FD-568804DCFA95}"/>
              </a:ext>
            </a:extLst>
          </p:cNvPr>
          <p:cNvSpPr txBox="1"/>
          <p:nvPr/>
        </p:nvSpPr>
        <p:spPr>
          <a:xfrm>
            <a:off x="4774873"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R$6.146,</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50" name="CaixaDeTexto 649">
            <a:extLst>
              <a:ext uri="{FF2B5EF4-FFF2-40B4-BE49-F238E27FC236}">
                <a16:creationId xmlns:a16="http://schemas.microsoft.com/office/drawing/2014/main" xmlns="" id="{C8FC2E50-9C79-FB9A-ABFD-8AD4E9BC7141}"/>
              </a:ext>
            </a:extLst>
          </p:cNvPr>
          <p:cNvSpPr txBox="1"/>
          <p:nvPr/>
        </p:nvSpPr>
        <p:spPr>
          <a:xfrm>
            <a:off x="8841809"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R$3.735,</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3" name="Retângulo 2">
            <a:extLst>
              <a:ext uri="{FF2B5EF4-FFF2-40B4-BE49-F238E27FC236}">
                <a16:creationId xmlns:a16="http://schemas.microsoft.com/office/drawing/2014/main" xmlns="" id="{1E69382E-3498-4183-FD5C-29B703F9AE86}"/>
              </a:ext>
            </a:extLst>
          </p:cNvPr>
          <p:cNvSpPr/>
          <p:nvPr/>
        </p:nvSpPr>
        <p:spPr>
          <a:xfrm>
            <a:off x="2107722" y="224419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15" name="Retângulo 14">
            <a:extLst>
              <a:ext uri="{FF2B5EF4-FFF2-40B4-BE49-F238E27FC236}">
                <a16:creationId xmlns:a16="http://schemas.microsoft.com/office/drawing/2014/main" xmlns="" id="{82A45246-4EB1-3576-D62F-F644626D4B8B}"/>
              </a:ext>
            </a:extLst>
          </p:cNvPr>
          <p:cNvSpPr/>
          <p:nvPr/>
        </p:nvSpPr>
        <p:spPr>
          <a:xfrm>
            <a:off x="10212088" y="2244195"/>
            <a:ext cx="1903452"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07" name="Retângulo 206"/>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08" name="CaixaDeTexto 207">
            <a:extLst>
              <a:ext uri="{FF2B5EF4-FFF2-40B4-BE49-F238E27FC236}">
                <a16:creationId xmlns:a16="http://schemas.microsoft.com/office/drawing/2014/main" xmlns="" id="{9D336A1A-87A1-2EC3-9B98-CAA4255D1507}"/>
              </a:ext>
            </a:extLst>
          </p:cNvPr>
          <p:cNvSpPr txBox="1"/>
          <p:nvPr/>
        </p:nvSpPr>
        <p:spPr>
          <a:xfrm>
            <a:off x="1184897"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09" name="CaixaDeTexto 208">
            <a:extLst>
              <a:ext uri="{FF2B5EF4-FFF2-40B4-BE49-F238E27FC236}">
                <a16:creationId xmlns:a16="http://schemas.microsoft.com/office/drawing/2014/main" xmlns="" id="{F46F1F31-59A6-47AE-D2FE-BF503A35443D}"/>
              </a:ext>
            </a:extLst>
          </p:cNvPr>
          <p:cNvSpPr txBox="1"/>
          <p:nvPr/>
        </p:nvSpPr>
        <p:spPr>
          <a:xfrm>
            <a:off x="202432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47</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0" name="CaixaDeTexto 209">
            <a:extLst>
              <a:ext uri="{FF2B5EF4-FFF2-40B4-BE49-F238E27FC236}">
                <a16:creationId xmlns:a16="http://schemas.microsoft.com/office/drawing/2014/main" xmlns="" id="{0AC347C7-AD5A-C3CA-40B7-9388BF0E87D4}"/>
              </a:ext>
            </a:extLst>
          </p:cNvPr>
          <p:cNvSpPr txBox="1"/>
          <p:nvPr/>
        </p:nvSpPr>
        <p:spPr>
          <a:xfrm>
            <a:off x="3017994"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1" name="CaixaDeTexto 210">
            <a:extLst>
              <a:ext uri="{FF2B5EF4-FFF2-40B4-BE49-F238E27FC236}">
                <a16:creationId xmlns:a16="http://schemas.microsoft.com/office/drawing/2014/main" xmlns="" id="{A4959E18-AC5F-650A-A273-903CB2DD8731}"/>
              </a:ext>
            </a:extLst>
          </p:cNvPr>
          <p:cNvSpPr txBox="1"/>
          <p:nvPr/>
        </p:nvSpPr>
        <p:spPr>
          <a:xfrm>
            <a:off x="524030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2" name="CaixaDeTexto 211">
            <a:extLst>
              <a:ext uri="{FF2B5EF4-FFF2-40B4-BE49-F238E27FC236}">
                <a16:creationId xmlns:a16="http://schemas.microsoft.com/office/drawing/2014/main" xmlns="" id="{8CB5004D-8A89-D268-0C07-EA61F4A98960}"/>
              </a:ext>
            </a:extLst>
          </p:cNvPr>
          <p:cNvSpPr txBox="1"/>
          <p:nvPr/>
        </p:nvSpPr>
        <p:spPr>
          <a:xfrm>
            <a:off x="607972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3" name="CaixaDeTexto 212">
            <a:extLst>
              <a:ext uri="{FF2B5EF4-FFF2-40B4-BE49-F238E27FC236}">
                <a16:creationId xmlns:a16="http://schemas.microsoft.com/office/drawing/2014/main" xmlns="" id="{B6501DF0-1A0B-A68A-C171-9342E5F90A64}"/>
              </a:ext>
            </a:extLst>
          </p:cNvPr>
          <p:cNvSpPr txBox="1"/>
          <p:nvPr/>
        </p:nvSpPr>
        <p:spPr>
          <a:xfrm>
            <a:off x="7073400"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14</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4" name="CaixaDeTexto 213">
            <a:extLst>
              <a:ext uri="{FF2B5EF4-FFF2-40B4-BE49-F238E27FC236}">
                <a16:creationId xmlns:a16="http://schemas.microsoft.com/office/drawing/2014/main" xmlns="" id="{11004756-82E2-F54E-7FC8-F0356787F6BB}"/>
              </a:ext>
            </a:extLst>
          </p:cNvPr>
          <p:cNvSpPr txBox="1"/>
          <p:nvPr/>
        </p:nvSpPr>
        <p:spPr>
          <a:xfrm>
            <a:off x="930723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5" name="CaixaDeTexto 214">
            <a:extLst>
              <a:ext uri="{FF2B5EF4-FFF2-40B4-BE49-F238E27FC236}">
                <a16:creationId xmlns:a16="http://schemas.microsoft.com/office/drawing/2014/main" xmlns="" id="{457F33D5-7E8D-08E3-49AD-2CE6A76121B1}"/>
              </a:ext>
            </a:extLst>
          </p:cNvPr>
          <p:cNvSpPr txBox="1"/>
          <p:nvPr/>
        </p:nvSpPr>
        <p:spPr>
          <a:xfrm>
            <a:off x="10146665"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6" name="CaixaDeTexto 215">
            <a:extLst>
              <a:ext uri="{FF2B5EF4-FFF2-40B4-BE49-F238E27FC236}">
                <a16:creationId xmlns:a16="http://schemas.microsoft.com/office/drawing/2014/main" xmlns="" id="{81FCC9DA-F0EC-D2EA-15F0-E6A03D347EC1}"/>
              </a:ext>
            </a:extLst>
          </p:cNvPr>
          <p:cNvSpPr txBox="1"/>
          <p:nvPr/>
        </p:nvSpPr>
        <p:spPr>
          <a:xfrm>
            <a:off x="11140336"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8" name="Retângulo 217">
            <a:extLst>
              <a:ext uri="{FF2B5EF4-FFF2-40B4-BE49-F238E27FC236}">
                <a16:creationId xmlns:a16="http://schemas.microsoft.com/office/drawing/2014/main" xmlns="" id="{1E69382E-3498-4183-FD5C-29B703F9AE86}"/>
              </a:ext>
            </a:extLst>
          </p:cNvPr>
          <p:cNvSpPr/>
          <p:nvPr/>
        </p:nvSpPr>
        <p:spPr>
          <a:xfrm>
            <a:off x="6146459" y="220453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22"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223"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224" name="Arredondar Retângulo em um Canto Diagonal 223"/>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PERFIS DO ESTUDO</a:t>
            </a:r>
          </a:p>
        </p:txBody>
      </p:sp>
      <p:sp>
        <p:nvSpPr>
          <p:cNvPr id="219" name="CaixaDeTexto 218">
            <a:extLst>
              <a:ext uri="{FF2B5EF4-FFF2-40B4-BE49-F238E27FC236}">
                <a16:creationId xmlns="" xmlns:a16="http://schemas.microsoft.com/office/drawing/2014/main" id="{FD8FFD06-3554-1713-EB1C-6A71AD42CC41}"/>
              </a:ext>
            </a:extLst>
          </p:cNvPr>
          <p:cNvSpPr txBox="1"/>
          <p:nvPr/>
        </p:nvSpPr>
        <p:spPr>
          <a:xfrm>
            <a:off x="2767198" y="310602"/>
            <a:ext cx="8794643" cy="867930"/>
          </a:xfrm>
          <a:prstGeom prst="rect">
            <a:avLst/>
          </a:prstGeom>
          <a:noFill/>
        </p:spPr>
        <p:txBody>
          <a:bodyPr wrap="square" rtlCol="0">
            <a:spAutoFit/>
          </a:bodyPr>
          <a:lstStyle/>
          <a:p>
            <a:pPr>
              <a:lnSpc>
                <a:spcPct val="120000"/>
              </a:lnSpc>
            </a:pP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apresentam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maior escolaridade</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(ens. superior 34%), </a:t>
            </a:r>
            <a:r>
              <a:rPr lang="pt-BR" sz="1400" b="1"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maior poder aquisitivo</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40%), maior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concentração no</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Sudeste</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(51%), </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PEA</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(76%) e maioria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masculina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(55</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contrapartida, a descrição de não investidores se inverte nessas características.</a:t>
            </a:r>
            <a:endPar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Tree>
    <p:extLst>
      <p:ext uri="{BB962C8B-B14F-4D97-AF65-F5344CB8AC3E}">
        <p14:creationId xmlns:p14="http://schemas.microsoft.com/office/powerpoint/2010/main" val="1494802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240455957"/>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1" name="CaixaDeTexto 40">
            <a:extLst>
              <a:ext uri="{FF2B5EF4-FFF2-40B4-BE49-F238E27FC236}">
                <a16:creationId xmlns:a16="http://schemas.microsoft.com/office/drawing/2014/main" xmlns="" id="{A1AB5765-5749-4A59-AF91-99BD0F1CB1C1}"/>
              </a:ext>
            </a:extLst>
          </p:cNvPr>
          <p:cNvSpPr txBox="1"/>
          <p:nvPr/>
        </p:nvSpPr>
        <p:spPr>
          <a:xfrm>
            <a:off x="8550537" y="2954812"/>
            <a:ext cx="2776518" cy="400110"/>
          </a:xfrm>
          <a:prstGeom prst="rect">
            <a:avLst/>
          </a:prstGeom>
          <a:noFill/>
        </p:spPr>
        <p:txBody>
          <a:bodyPr wrap="square" rtlCol="0" anchor="t">
            <a:spAutoFit/>
          </a:bodyPr>
          <a:lstStyle/>
          <a:p>
            <a:r>
              <a:rPr lang="pt-BR" sz="1000" b="1" spc="100" dirty="0">
                <a:solidFill>
                  <a:schemeClr val="accent5">
                    <a:lumMod val="60000"/>
                    <a:lumOff val="40000"/>
                  </a:schemeClr>
                </a:solidFill>
                <a:latin typeface="Ebrima" panose="02000000000000000000" pitchFamily="2" charset="0"/>
                <a:ea typeface="Ebrima" panose="02000000000000000000" pitchFamily="2" charset="0"/>
                <a:cs typeface="Ebrima" panose="02000000000000000000" pitchFamily="2" charset="0"/>
              </a:rPr>
              <a:t>DA POPULAÇÃO NÃO É INVESTIDORA</a:t>
            </a:r>
          </a:p>
        </p:txBody>
      </p:sp>
      <p:sp>
        <p:nvSpPr>
          <p:cNvPr id="43" name="CaixaDeTexto 42">
            <a:extLst>
              <a:ext uri="{FF2B5EF4-FFF2-40B4-BE49-F238E27FC236}">
                <a16:creationId xmlns:a16="http://schemas.microsoft.com/office/drawing/2014/main" xmlns="" id="{710ADFBD-13C7-8CB6-5D0B-F2E14317D84D}"/>
              </a:ext>
            </a:extLst>
          </p:cNvPr>
          <p:cNvSpPr txBox="1"/>
          <p:nvPr/>
        </p:nvSpPr>
        <p:spPr>
          <a:xfrm>
            <a:off x="7035379" y="2437093"/>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5">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64</a:t>
            </a:r>
            <a:r>
              <a:rPr kumimoji="0" lang="pt-BR" sz="3200" b="1" i="0" u="none" strike="noStrike" kern="1200" cap="none" spc="0" normalizeH="0" baseline="0" noProof="0" dirty="0">
                <a:ln>
                  <a:noFill/>
                </a:ln>
                <a:solidFill>
                  <a:schemeClr val="accent5">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5">
                  <a:lumMod val="60000"/>
                  <a:lumOff val="40000"/>
                </a:schemeClr>
              </a:solidFill>
            </a:endParaRPr>
          </a:p>
        </p:txBody>
      </p:sp>
      <p:sp>
        <p:nvSpPr>
          <p:cNvPr id="29" name="Retângulo 28"/>
          <p:cNvSpPr/>
          <p:nvPr/>
        </p:nvSpPr>
        <p:spPr>
          <a:xfrm>
            <a:off x="914400" y="6627168"/>
            <a:ext cx="6096000" cy="2308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12" name="CaixaDeTexto 11">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O percentual de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brasileiros que aplicam seu dinheiro em produtos financeiros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é de 36%</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Estável em relação ao ano anterior.</a:t>
            </a:r>
          </a:p>
          <a:p>
            <a:pPr lvl="0">
              <a:lnSpc>
                <a:spcPct val="120000"/>
              </a:lnSpc>
            </a:pPr>
            <a:endPar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investidores</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prevalecem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brasileiros que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investem de nenhuma forma</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55%  Crescimento de dois pontos em relação à 2025.</a:t>
            </a:r>
          </a:p>
        </p:txBody>
      </p:sp>
      <p:sp>
        <p:nvSpPr>
          <p:cNvPr id="13" name="CaixaDeTexto 12">
            <a:extLst>
              <a:ext uri="{FF2B5EF4-FFF2-40B4-BE49-F238E27FC236}">
                <a16:creationId xmlns:a16="http://schemas.microsoft.com/office/drawing/2014/main" xmlns="" id="{FC8CA9B4-5975-33A9-A3A7-6C6600C51768}"/>
              </a:ext>
            </a:extLst>
          </p:cNvPr>
          <p:cNvSpPr txBox="1"/>
          <p:nvPr/>
        </p:nvSpPr>
        <p:spPr>
          <a:xfrm>
            <a:off x="8054749" y="37455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4" name="CaixaDeTexto 13">
            <a:extLst>
              <a:ext uri="{FF2B5EF4-FFF2-40B4-BE49-F238E27FC236}">
                <a16:creationId xmlns:a16="http://schemas.microsoft.com/office/drawing/2014/main" xmlns="" id="{4E231627-9C46-671E-5ACB-77967A5BFC03}"/>
              </a:ext>
            </a:extLst>
          </p:cNvPr>
          <p:cNvSpPr txBox="1"/>
          <p:nvPr/>
        </p:nvSpPr>
        <p:spPr>
          <a:xfrm>
            <a:off x="10576112" y="495139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5"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295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OS INVESTIDORES BRASILEIROS</a:t>
            </a:r>
          </a:p>
        </p:txBody>
      </p:sp>
    </p:spTree>
    <p:extLst>
      <p:ext uri="{BB962C8B-B14F-4D97-AF65-F5344CB8AC3E}">
        <p14:creationId xmlns:p14="http://schemas.microsoft.com/office/powerpoint/2010/main" val="2489825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 xmlns:a16="http://schemas.microsoft.com/office/drawing/2014/main" id="{A9421736-6D52-87B0-790F-7E5C527BB027}"/>
              </a:ext>
            </a:extLst>
          </p:cNvPr>
          <p:cNvSpPr txBox="1"/>
          <p:nvPr/>
        </p:nvSpPr>
        <p:spPr>
          <a:xfrm>
            <a:off x="4047564" y="3603027"/>
            <a:ext cx="7843389"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smtClean="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PERFIS DO ESTUDO</a:t>
            </a:r>
          </a:p>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2400" b="0" i="1" u="none" strike="noStrike" kern="0" cap="none" spc="0" normalizeH="0" baseline="0" noProof="0" dirty="0" smtClean="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rPr>
              <a:t>Perfil</a:t>
            </a:r>
            <a:r>
              <a:rPr kumimoji="0" lang="pt-BR" sz="2400" b="0" i="1" u="none" strike="noStrike" kern="0" cap="none" spc="0" normalizeH="0" noProof="0" dirty="0" smtClean="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rPr>
              <a:t> da amostra e perfis resultantes de investidores e não investidores</a:t>
            </a:r>
            <a:endParaRPr kumimoji="0" lang="pt-BR" sz="2400" b="0" i="1" u="none" strike="noStrike" kern="0" cap="none" spc="0" normalizeH="0" baseline="0" noProof="0" dirty="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2446403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44" name="Gráfico 43">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222325065"/>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9" name="Retângulo 28"/>
          <p:cNvSpPr/>
          <p:nvPr/>
        </p:nvSpPr>
        <p:spPr>
          <a:xfrm>
            <a:off x="914399" y="6627168"/>
            <a:ext cx="6296025"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p:txBody>
      </p:sp>
      <p:sp>
        <p:nvSpPr>
          <p:cNvPr id="9" name="CaixaDeTexto 8">
            <a:extLst>
              <a:ext uri="{FF2B5EF4-FFF2-40B4-BE49-F238E27FC236}">
                <a16:creationId xmlns:a16="http://schemas.microsoft.com/office/drawing/2014/main" xmlns="" id="{4E231627-9C46-671E-5ACB-77967A5BFC03}"/>
              </a:ext>
            </a:extLst>
          </p:cNvPr>
          <p:cNvSpPr txBox="1"/>
          <p:nvPr/>
        </p:nvSpPr>
        <p:spPr>
          <a:xfrm>
            <a:off x="3007174" y="46359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0" name="CaixaDeTexto 9">
            <a:extLst>
              <a:ext uri="{FF2B5EF4-FFF2-40B4-BE49-F238E27FC236}">
                <a16:creationId xmlns:a16="http://schemas.microsoft.com/office/drawing/2014/main" xmlns="" id="{FC8CA9B4-5975-33A9-A3A7-6C6600C51768}"/>
              </a:ext>
            </a:extLst>
          </p:cNvPr>
          <p:cNvSpPr txBox="1"/>
          <p:nvPr/>
        </p:nvSpPr>
        <p:spPr>
          <a:xfrm>
            <a:off x="4473349" y="489474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1" name="CaixaDeTexto 10">
            <a:extLst>
              <a:ext uri="{FF2B5EF4-FFF2-40B4-BE49-F238E27FC236}">
                <a16:creationId xmlns:a16="http://schemas.microsoft.com/office/drawing/2014/main" xmlns="" id="{FC8CA9B4-5975-33A9-A3A7-6C6600C51768}"/>
              </a:ext>
            </a:extLst>
          </p:cNvPr>
          <p:cNvSpPr txBox="1"/>
          <p:nvPr/>
        </p:nvSpPr>
        <p:spPr>
          <a:xfrm>
            <a:off x="7972425" y="341837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2" name="CaixaDeTexto 11">
            <a:extLst>
              <a:ext uri="{FF2B5EF4-FFF2-40B4-BE49-F238E27FC236}">
                <a16:creationId xmlns:a16="http://schemas.microsoft.com/office/drawing/2014/main" xmlns="" id="{FC8CA9B4-5975-33A9-A3A7-6C6600C51768}"/>
              </a:ext>
            </a:extLst>
          </p:cNvPr>
          <p:cNvSpPr txBox="1"/>
          <p:nvPr/>
        </p:nvSpPr>
        <p:spPr>
          <a:xfrm>
            <a:off x="10464893" y="482726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3" name="CaixaDeTexto 12">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Seis em cada dez brasileiros das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investem em produtos financeiros, número que chega a apenas dois em cada dez na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295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OS INVESTIDORES BRASILEIROS</a:t>
            </a:r>
          </a:p>
        </p:txBody>
      </p:sp>
    </p:spTree>
    <p:extLst>
      <p:ext uri="{BB962C8B-B14F-4D97-AF65-F5344CB8AC3E}">
        <p14:creationId xmlns:p14="http://schemas.microsoft.com/office/powerpoint/2010/main" val="2450273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8" name="Gráfico 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807682000"/>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11" name="CaixaDeTexto 10">
            <a:extLst>
              <a:ext uri="{FF2B5EF4-FFF2-40B4-BE49-F238E27FC236}">
                <a16:creationId xmlns:a16="http://schemas.microsoft.com/office/drawing/2014/main" xmlns="" id="{D0E8990E-9908-28C5-913D-F03C24D2A607}"/>
              </a:ext>
            </a:extLst>
          </p:cNvPr>
          <p:cNvSpPr txBox="1"/>
          <p:nvPr/>
        </p:nvSpPr>
        <p:spPr>
          <a:xfrm>
            <a:off x="495300"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12"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3" name="Gráfico 12">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4202872074"/>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15" name="CaixaDeTexto 14">
            <a:extLst>
              <a:ext uri="{FF2B5EF4-FFF2-40B4-BE49-F238E27FC236}">
                <a16:creationId xmlns:a16="http://schemas.microsoft.com/office/drawing/2014/main" xmlns="" id="{7DA6ADCC-502F-36F7-D874-9BF5959A7F8E}"/>
              </a:ext>
            </a:extLst>
          </p:cNvPr>
          <p:cNvSpPr txBox="1"/>
          <p:nvPr/>
        </p:nvSpPr>
        <p:spPr>
          <a:xfrm>
            <a:off x="6315075"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INVESTIDORES</a:t>
            </a:r>
            <a:endParaRPr lang="pt-BR" dirty="0"/>
          </a:p>
        </p:txBody>
      </p:sp>
      <p:sp>
        <p:nvSpPr>
          <p:cNvPr id="27" name="Retângulo 2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54" name="Retângulo 53"/>
          <p:cNvSpPr/>
          <p:nvPr/>
        </p:nvSpPr>
        <p:spPr>
          <a:xfrm>
            <a:off x="495300" y="1571329"/>
            <a:ext cx="6096000" cy="230832"/>
          </a:xfrm>
          <a:prstGeom prst="rect">
            <a:avLst/>
          </a:prstGeom>
        </p:spPr>
        <p:txBody>
          <a:bodyPr>
            <a:spAutoFit/>
          </a:bodyPr>
          <a:lstStyle/>
          <a:p>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55" name="Retângulo 54"/>
          <p:cNvSpPr/>
          <p:nvPr/>
        </p:nvSpPr>
        <p:spPr>
          <a:xfrm>
            <a:off x="6315075" y="1571329"/>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57" name="CaixaDeTexto 56">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4575102" y="258351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4350658" y="341219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3807274" y="428355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2" y="559309"/>
            <a:ext cx="58972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5% | Erro: ±1p.p. (População) e ±2p.p. (Investidores) </a:t>
            </a: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VANTAGENS EM APLICAR O DINHEIRO</a:t>
            </a:r>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10345831" y="341887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4E231627-9C46-671E-5ACB-77967A5BFC03}"/>
              </a:ext>
            </a:extLst>
          </p:cNvPr>
          <p:cNvSpPr txBox="1"/>
          <p:nvPr/>
        </p:nvSpPr>
        <p:spPr>
          <a:xfrm>
            <a:off x="9722299" y="427403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37280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8" name="Gráfico 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105037181"/>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11" name="CaixaDeTexto 10">
            <a:extLst>
              <a:ext uri="{FF2B5EF4-FFF2-40B4-BE49-F238E27FC236}">
                <a16:creationId xmlns:a16="http://schemas.microsoft.com/office/drawing/2014/main" xmlns="" id="{D0E8990E-9908-28C5-913D-F03C24D2A607}"/>
              </a:ext>
            </a:extLst>
          </p:cNvPr>
          <p:cNvSpPr txBox="1"/>
          <p:nvPr/>
        </p:nvSpPr>
        <p:spPr>
          <a:xfrm>
            <a:off x="495300"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12"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3" name="Gráfico 12">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753663458"/>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15" name="CaixaDeTexto 14">
            <a:extLst>
              <a:ext uri="{FF2B5EF4-FFF2-40B4-BE49-F238E27FC236}">
                <a16:creationId xmlns:a16="http://schemas.microsoft.com/office/drawing/2014/main" xmlns="" id="{7DA6ADCC-502F-36F7-D874-9BF5959A7F8E}"/>
              </a:ext>
            </a:extLst>
          </p:cNvPr>
          <p:cNvSpPr txBox="1"/>
          <p:nvPr/>
        </p:nvSpPr>
        <p:spPr>
          <a:xfrm>
            <a:off x="6315075"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INVESTIDORES</a:t>
            </a:r>
            <a:endParaRPr lang="pt-BR" dirty="0"/>
          </a:p>
        </p:txBody>
      </p:sp>
      <p:sp>
        <p:nvSpPr>
          <p:cNvPr id="27" name="Retângulo 2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54" name="Retângulo 53"/>
          <p:cNvSpPr/>
          <p:nvPr/>
        </p:nvSpPr>
        <p:spPr>
          <a:xfrm>
            <a:off x="495300" y="1571329"/>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p:txBody>
      </p:sp>
      <p:sp>
        <p:nvSpPr>
          <p:cNvPr id="55" name="Retângulo 54"/>
          <p:cNvSpPr/>
          <p:nvPr/>
        </p:nvSpPr>
        <p:spPr>
          <a:xfrm>
            <a:off x="6315075" y="1571329"/>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(N=895)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(N=995)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(N=281)</a:t>
            </a:r>
          </a:p>
        </p:txBody>
      </p:sp>
      <p:sp>
        <p:nvSpPr>
          <p:cNvPr id="57" name="CaixaDeTexto 56">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 E ÚNICA)</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58972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5% | Erro: ±1p.p. (População) e ±2p.p. (Investidores) </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30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VANTAGENS EM APLICAR O DINHEIRO</a:t>
            </a:r>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4454654" y="2588106"/>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4002216" y="505667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4149854" y="34167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4111398" y="588534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10317256" y="302784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8" name="CaixaDeTexto 27">
            <a:extLst>
              <a:ext uri="{FF2B5EF4-FFF2-40B4-BE49-F238E27FC236}">
                <a16:creationId xmlns:a16="http://schemas.microsoft.com/office/drawing/2014/main" xmlns="" id="{FC8CA9B4-5975-33A9-A3A7-6C6600C51768}"/>
              </a:ext>
            </a:extLst>
          </p:cNvPr>
          <p:cNvSpPr txBox="1"/>
          <p:nvPr/>
        </p:nvSpPr>
        <p:spPr>
          <a:xfrm>
            <a:off x="9707691" y="590439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840069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17"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8" name="Gráfico 1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4219207850"/>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24"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5" name="Gráfico 24">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1817358521"/>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48" name="CaixaDeTexto 47">
            <a:extLst>
              <a:ext uri="{FF2B5EF4-FFF2-40B4-BE49-F238E27FC236}">
                <a16:creationId xmlns:a16="http://schemas.microsoft.com/office/drawing/2014/main" xmlns="" id="{D0E8990E-9908-28C5-913D-F03C24D2A607}"/>
              </a:ext>
            </a:extLst>
          </p:cNvPr>
          <p:cNvSpPr txBox="1"/>
          <p:nvPr/>
        </p:nvSpPr>
        <p:spPr>
          <a:xfrm>
            <a:off x="495300"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49" name="CaixaDeTexto 48">
            <a:extLst>
              <a:ext uri="{FF2B5EF4-FFF2-40B4-BE49-F238E27FC236}">
                <a16:creationId xmlns:a16="http://schemas.microsoft.com/office/drawing/2014/main" xmlns="" id="{7DA6ADCC-502F-36F7-D874-9BF5959A7F8E}"/>
              </a:ext>
            </a:extLst>
          </p:cNvPr>
          <p:cNvSpPr txBox="1"/>
          <p:nvPr/>
        </p:nvSpPr>
        <p:spPr>
          <a:xfrm>
            <a:off x="6315075"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INVESTIDORES</a:t>
            </a:r>
            <a:endParaRPr lang="pt-BR" dirty="0"/>
          </a:p>
        </p:txBody>
      </p:sp>
      <p:sp>
        <p:nvSpPr>
          <p:cNvPr id="50" name="Retângulo 49"/>
          <p:cNvSpPr/>
          <p:nvPr/>
        </p:nvSpPr>
        <p:spPr>
          <a:xfrm>
            <a:off x="495300" y="1571329"/>
            <a:ext cx="6096000" cy="230832"/>
          </a:xfrm>
          <a:prstGeom prst="rect">
            <a:avLst/>
          </a:prstGeom>
        </p:spPr>
        <p:txBody>
          <a:bodyPr>
            <a:spAutoFit/>
          </a:bodyPr>
          <a:lstStyle/>
          <a:p>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sp>
        <p:nvSpPr>
          <p:cNvPr id="51" name="Retângulo 50"/>
          <p:cNvSpPr/>
          <p:nvPr/>
        </p:nvSpPr>
        <p:spPr>
          <a:xfrm>
            <a:off x="6315075" y="1571329"/>
            <a:ext cx="6096000" cy="230832"/>
          </a:xfrm>
          <a:prstGeom prst="rect">
            <a:avLst/>
          </a:prstGeom>
        </p:spPr>
        <p:txBody>
          <a:bodyPr>
            <a:spAutoFit/>
          </a:bodyPr>
          <a:lstStyle/>
          <a:p>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p:txBody>
      </p:sp>
      <p:sp>
        <p:nvSpPr>
          <p:cNvPr id="52" name="CaixaDeTexto 51">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desvantagem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 E ÚNICA)</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8972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6% | Erro: ±1p.p. (População) e ±2p.p. (Investidores)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327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DESVANTAGENS EM APLICAR O DINHEIRO</a:t>
            </a:r>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4240342" y="593969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4420606" y="506498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379189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17"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18" name="Gráfico 17">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138800823"/>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24"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5" name="Gráfico 24">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3658270761"/>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48" name="CaixaDeTexto 47">
            <a:extLst>
              <a:ext uri="{FF2B5EF4-FFF2-40B4-BE49-F238E27FC236}">
                <a16:creationId xmlns:a16="http://schemas.microsoft.com/office/drawing/2014/main" xmlns="" id="{D0E8990E-9908-28C5-913D-F03C24D2A607}"/>
              </a:ext>
            </a:extLst>
          </p:cNvPr>
          <p:cNvSpPr txBox="1"/>
          <p:nvPr/>
        </p:nvSpPr>
        <p:spPr>
          <a:xfrm>
            <a:off x="495300"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49" name="CaixaDeTexto 48">
            <a:extLst>
              <a:ext uri="{FF2B5EF4-FFF2-40B4-BE49-F238E27FC236}">
                <a16:creationId xmlns:a16="http://schemas.microsoft.com/office/drawing/2014/main" xmlns="" id="{7DA6ADCC-502F-36F7-D874-9BF5959A7F8E}"/>
              </a:ext>
            </a:extLst>
          </p:cNvPr>
          <p:cNvSpPr txBox="1"/>
          <p:nvPr/>
        </p:nvSpPr>
        <p:spPr>
          <a:xfrm>
            <a:off x="6315075"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INVESTIDORES</a:t>
            </a:r>
            <a:endParaRPr lang="pt-BR" dirty="0"/>
          </a:p>
        </p:txBody>
      </p:sp>
      <p:sp>
        <p:nvSpPr>
          <p:cNvPr id="52" name="CaixaDeTexto 51">
            <a:extLst>
              <a:ext uri="{FF2B5EF4-FFF2-40B4-BE49-F238E27FC236}">
                <a16:creationId xmlns:a16="http://schemas.microsoft.com/office/drawing/2014/main" xmlns="" id="{123209DF-040D-A3D0-E4DC-6B746D3B8CD7}"/>
              </a:ext>
            </a:extLst>
          </p:cNvPr>
          <p:cNvSpPr txBox="1"/>
          <p:nvPr/>
        </p:nvSpPr>
        <p:spPr>
          <a:xfrm>
            <a:off x="920948" y="6461498"/>
            <a:ext cx="10349283" cy="369332"/>
          </a:xfrm>
          <a:prstGeom prst="rect">
            <a:avLst/>
          </a:prstGeom>
          <a:noFill/>
        </p:spPr>
        <p:txBody>
          <a:bodyPr wrap="square" anchor="b">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5.832 entrevistas (1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 e Investidores – 2.171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P6.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Na sua opinião, qual a principal desvantagem de aplicar seu dinheiro seja, na poupança, nos fundos, ações, títulos públicos, etc.?</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rPr>
              <a:t> (ESPONTÂNEA E ÚNICA)</a:t>
            </a:r>
          </a:p>
        </p:txBody>
      </p:sp>
      <p:sp>
        <p:nvSpPr>
          <p:cNvPr id="19" name="Retângulo 18"/>
          <p:cNvSpPr/>
          <p:nvPr/>
        </p:nvSpPr>
        <p:spPr>
          <a:xfrm>
            <a:off x="495300" y="1571329"/>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p:txBody>
      </p:sp>
      <p:sp>
        <p:nvSpPr>
          <p:cNvPr id="20" name="Retângulo 19"/>
          <p:cNvSpPr/>
          <p:nvPr/>
        </p:nvSpPr>
        <p:spPr>
          <a:xfrm>
            <a:off x="6315075" y="1571329"/>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(N=895)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(N=995)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(N=281)</a:t>
            </a:r>
          </a:p>
        </p:txBody>
      </p:sp>
      <p:sp>
        <p:nvSpPr>
          <p:cNvPr id="21" name="CaixaDeTexto 2">
            <a:extLst>
              <a:ext uri="{FF2B5EF4-FFF2-40B4-BE49-F238E27FC236}">
                <a16:creationId xmlns:a16="http://schemas.microsoft.com/office/drawing/2014/main" xmlns="" id="{AF4AE32E-BDCC-DAA4-F144-9A7A17F9142B}"/>
              </a:ext>
            </a:extLst>
          </p:cNvPr>
          <p:cNvSpPr txBox="1"/>
          <p:nvPr/>
        </p:nvSpPr>
        <p:spPr>
          <a:xfrm>
            <a:off x="608372" y="559309"/>
            <a:ext cx="5897203"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6% | Erro: ±1p.p. (População) e ±2p.p. (Investidores) </a:t>
            </a: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3" name="Arredondar Retângulo em um Canto Diagonal 22"/>
          <p:cNvSpPr/>
          <p:nvPr/>
        </p:nvSpPr>
        <p:spPr>
          <a:xfrm>
            <a:off x="376518" y="334063"/>
            <a:ext cx="327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DESVANTAGENS EM APLICAR O DINHEIRO</a:t>
            </a:r>
          </a:p>
        </p:txBody>
      </p:sp>
      <p:sp>
        <p:nvSpPr>
          <p:cNvPr id="26" name="CaixaDeTexto 25">
            <a:extLst>
              <a:ext uri="{FF2B5EF4-FFF2-40B4-BE49-F238E27FC236}">
                <a16:creationId xmlns:a16="http://schemas.microsoft.com/office/drawing/2014/main" xmlns="" id="{4E231627-9C46-671E-5ACB-77967A5BFC03}"/>
              </a:ext>
            </a:extLst>
          </p:cNvPr>
          <p:cNvSpPr txBox="1"/>
          <p:nvPr/>
        </p:nvSpPr>
        <p:spPr>
          <a:xfrm>
            <a:off x="4089659" y="259641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3784859" y="341556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3727709" y="425376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4E231627-9C46-671E-5ACB-77967A5BFC03}"/>
              </a:ext>
            </a:extLst>
          </p:cNvPr>
          <p:cNvSpPr txBox="1"/>
          <p:nvPr/>
        </p:nvSpPr>
        <p:spPr>
          <a:xfrm>
            <a:off x="9585584" y="425376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FC8CA9B4-5975-33A9-A3A7-6C6600C51768}"/>
              </a:ext>
            </a:extLst>
          </p:cNvPr>
          <p:cNvSpPr txBox="1"/>
          <p:nvPr/>
        </p:nvSpPr>
        <p:spPr>
          <a:xfrm>
            <a:off x="4393972" y="587221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9970628" y="589568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330318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2" name="Gráfico 81">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911049238"/>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P14a. (MOSTRAR CARTÃO 14)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Onde você busca informações para decidir qual é o melhor produto financeiro em que se deve aplicar seu dinheiro? Considere apenas o principal, o que você mais confia.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5% </a:t>
            </a:r>
            <a:r>
              <a:rPr lang="pt-BR" sz="1000" dirty="0">
                <a:latin typeface="Segoe UI Light" panose="020B0502040204020203" pitchFamily="34" charset="0"/>
                <a:ea typeface="Ebrima" panose="02000000000000000000" pitchFamily="2" charset="0"/>
                <a:cs typeface="Segoe UI Light" panose="020B0502040204020203" pitchFamily="34" charset="0"/>
              </a:rPr>
              <a:t>| Erro: ±2p.p. (Investidores)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3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MEIOS UTILIZADOS PARA DECIDIR O MELHOR PRODUTO</a:t>
            </a:r>
          </a:p>
        </p:txBody>
      </p:sp>
      <p:sp>
        <p:nvSpPr>
          <p:cNvPr id="17" name="Arredondar Retângulo em um Canto Diagonal 16"/>
          <p:cNvSpPr/>
          <p:nvPr/>
        </p:nvSpPr>
        <p:spPr>
          <a:xfrm>
            <a:off x="4759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18" name="CaixaDeTexto 17">
            <a:extLst>
              <a:ext uri="{FF2B5EF4-FFF2-40B4-BE49-F238E27FC236}">
                <a16:creationId xmlns:a16="http://schemas.microsoft.com/office/drawing/2014/main" xmlns="" id="{4E231627-9C46-671E-5ACB-77967A5BFC03}"/>
              </a:ext>
            </a:extLst>
          </p:cNvPr>
          <p:cNvSpPr txBox="1"/>
          <p:nvPr/>
        </p:nvSpPr>
        <p:spPr>
          <a:xfrm>
            <a:off x="11584117" y="376313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7735306" y="380768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3DC347D2-1A0A-E134-2EEF-0F8648C3680A}"/>
              </a:ext>
            </a:extLst>
          </p:cNvPr>
          <p:cNvSpPr txBox="1"/>
          <p:nvPr/>
        </p:nvSpPr>
        <p:spPr>
          <a:xfrm>
            <a:off x="407621" y="1313860"/>
            <a:ext cx="11622454"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a edição 2025, a pergunta sofreu uma alteração: excluímos a pergunta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múltipla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prévia, mantendo apenas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principal</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fonte para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busca de informações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ou seja, uma pergunta de resposta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única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resultados não sofrem variações significativas: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falar com gerente de forma presencial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permanece na liderança, enquanto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amigos e parentes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 mantêm estável na segunda posição. Os que não buscam informações ou não apontaram nenhum meio caem e atingem seu menor patamar, 8%.</a:t>
            </a:r>
          </a:p>
        </p:txBody>
      </p:sp>
    </p:spTree>
    <p:extLst>
      <p:ext uri="{BB962C8B-B14F-4D97-AF65-F5344CB8AC3E}">
        <p14:creationId xmlns:p14="http://schemas.microsoft.com/office/powerpoint/2010/main" val="1253023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82" name="Gráfico 81">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19291812"/>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8" name="Retângulo 27"/>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(N=895)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(N=995)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(N=281)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P14a. (MOSTRAR CARTÃO 14)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Onde você busca informações para decidir qual é o melhor produto financeiro em que se deve aplicar seu dinheiro? Considere apenas o principal, o que você mais confia.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 </a:t>
            </a:r>
            <a:r>
              <a:rPr lang="pt-BR" sz="1000" dirty="0">
                <a:latin typeface="Segoe UI Light" pitchFamily="34" charset="0"/>
                <a:ea typeface="Ebrima" panose="02000000000000000000" pitchFamily="2" charset="0"/>
                <a:cs typeface="Segoe UI Light" pitchFamily="34" charset="0"/>
              </a:rPr>
              <a:t>– </a:t>
            </a:r>
            <a:r>
              <a:rPr lang="pt-BR" sz="1000" dirty="0">
                <a:solidFill>
                  <a:schemeClr val="tx1">
                    <a:lumMod val="85000"/>
                    <a:lumOff val="15000"/>
                  </a:schemeClr>
                </a:solidFill>
                <a:latin typeface="Segoe UI Light" panose="020B0502040204020203" pitchFamily="34" charset="0"/>
                <a:ea typeface="Ebrima" panose="02000000000000000000" pitchFamily="2" charset="0"/>
                <a:cs typeface="Segoe UI Light" panose="020B0502040204020203" pitchFamily="34" charset="0"/>
              </a:rPr>
              <a:t>Citações até 5% </a:t>
            </a:r>
            <a:r>
              <a:rPr lang="pt-BR" sz="1000" dirty="0">
                <a:latin typeface="Segoe UI Light" panose="020B0502040204020203" pitchFamily="34" charset="0"/>
                <a:ea typeface="Ebrima" panose="02000000000000000000" pitchFamily="2" charset="0"/>
                <a:cs typeface="Segoe UI Light" panose="020B0502040204020203" pitchFamily="34" charset="0"/>
              </a:rPr>
              <a:t>| Erro: ±2p.p. (Investidores)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32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MEIOS UTILIZADOS PARA DECIDIR O MELHOR PRODUTO</a:t>
            </a:r>
          </a:p>
        </p:txBody>
      </p:sp>
      <p:sp>
        <p:nvSpPr>
          <p:cNvPr id="15" name="Arredondar Retângulo em um Canto Diagonal 14"/>
          <p:cNvSpPr/>
          <p:nvPr/>
        </p:nvSpPr>
        <p:spPr>
          <a:xfrm>
            <a:off x="475970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17" name="CaixaDeTexto 16">
            <a:extLst>
              <a:ext uri="{FF2B5EF4-FFF2-40B4-BE49-F238E27FC236}">
                <a16:creationId xmlns:a16="http://schemas.microsoft.com/office/drawing/2014/main" xmlns="" id="{3DC347D2-1A0A-E134-2EEF-0F8648C3680A}"/>
              </a:ext>
            </a:extLst>
          </p:cNvPr>
          <p:cNvSpPr txBox="1"/>
          <p:nvPr/>
        </p:nvSpPr>
        <p:spPr>
          <a:xfrm>
            <a:off x="407621" y="1313860"/>
            <a:ext cx="11622454" cy="550215"/>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há grandes destaques entre as classes, mas nota-se que entre o público da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houve um recuo (8pp)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falar com o gerente presencialmente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a:t>
            </a:r>
            <a:r>
              <a:rPr lang="pt-BR" sz="130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edições 2024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2025.</a:t>
            </a:r>
          </a:p>
        </p:txBody>
      </p:sp>
      <p:sp>
        <p:nvSpPr>
          <p:cNvPr id="18" name="CaixaDeTexto 17">
            <a:extLst>
              <a:ext uri="{FF2B5EF4-FFF2-40B4-BE49-F238E27FC236}">
                <a16:creationId xmlns:a16="http://schemas.microsoft.com/office/drawing/2014/main" xmlns="" id="{4E231627-9C46-671E-5ACB-77967A5BFC03}"/>
              </a:ext>
            </a:extLst>
          </p:cNvPr>
          <p:cNvSpPr txBox="1"/>
          <p:nvPr/>
        </p:nvSpPr>
        <p:spPr>
          <a:xfrm>
            <a:off x="6446866" y="3947532"/>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7124066" y="381672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8402056" y="3807683"/>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11522075" y="349032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401546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5" name="Gráfico 24">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30222761"/>
              </p:ext>
            </p:extLst>
          </p:nvPr>
        </p:nvGraphicFramePr>
        <p:xfrm>
          <a:off x="521246" y="1711356"/>
          <a:ext cx="11505264" cy="47433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Gráfico 4">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1202273130"/>
              </p:ext>
            </p:extLst>
          </p:nvPr>
        </p:nvGraphicFramePr>
        <p:xfrm>
          <a:off x="521246" y="-286067"/>
          <a:ext cx="11505264" cy="4474646"/>
        </p:xfrm>
        <a:graphic>
          <a:graphicData uri="http://schemas.openxmlformats.org/drawingml/2006/chart">
            <c:chart xmlns:c="http://schemas.openxmlformats.org/drawingml/2006/chart" xmlns:r="http://schemas.openxmlformats.org/officeDocument/2006/relationships" r:id="rId3"/>
          </a:graphicData>
        </a:graphic>
      </p:graphicFrame>
      <p:sp>
        <p:nvSpPr>
          <p:cNvPr id="27" name="Retângulo 2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56" name="Retângulo 55">
            <a:extLst>
              <a:ext uri="{FF2B5EF4-FFF2-40B4-BE49-F238E27FC236}">
                <a16:creationId xmlns:a16="http://schemas.microsoft.com/office/drawing/2014/main" xmlns="" id="{BF572AC3-6873-DDC4-6068-515E747ADD57}"/>
              </a:ext>
            </a:extLst>
          </p:cNvPr>
          <p:cNvSpPr/>
          <p:nvPr/>
        </p:nvSpPr>
        <p:spPr>
          <a:xfrm>
            <a:off x="4085954" y="6178042"/>
            <a:ext cx="4264309" cy="246221"/>
          </a:xfrm>
          <a:prstGeom prst="rect">
            <a:avLst/>
          </a:prstGeom>
        </p:spPr>
        <p:txBody>
          <a:bodyPr wrap="none" lIns="91440" tIns="45720" rIns="91440" bIns="45720" anchor="ctr">
            <a:spAutoFit/>
          </a:bodyPr>
          <a:lstStyle/>
          <a:p>
            <a:r>
              <a:rPr lang="pt-BR" sz="1000" b="1" spc="100" dirty="0">
                <a:solidFill>
                  <a:schemeClr val="bg1"/>
                </a:solidFill>
                <a:highlight>
                  <a:srgbClr val="437181"/>
                </a:highlight>
                <a:latin typeface="Ebrima"/>
                <a:ea typeface="Ebrima"/>
                <a:cs typeface="Ebrima"/>
              </a:rPr>
              <a:t>Mencionaram em média 2,4 canais de informação (2025)</a:t>
            </a:r>
          </a:p>
        </p:txBody>
      </p:sp>
      <p:sp>
        <p:nvSpPr>
          <p:cNvPr id="41" name="Retângulo 40"/>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que buscam informações - </a:t>
            </a:r>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(N=1.522)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(N=1.936)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(N=2.029)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(N=2.015)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(N=2.003)</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P52a. (ENTREVISTADOS QUE BUSCAM INFORMAÇÕES - P14≠96) (MOSTRAR CARTÃO 52)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desses canais você usa para se informar sobre investimentos? Mais algum?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MÚLTIPLA)</a:t>
            </a:r>
          </a:p>
        </p:txBody>
      </p:sp>
      <p:sp>
        <p:nvSpPr>
          <p:cNvPr id="21" name="CaixaDeTexto 20">
            <a:extLst>
              <a:ext uri="{FF2B5EF4-FFF2-40B4-BE49-F238E27FC236}">
                <a16:creationId xmlns:a16="http://schemas.microsoft.com/office/drawing/2014/main" xmlns="" id="{3DC347D2-1A0A-E134-2EEF-0F8648C3680A}"/>
              </a:ext>
            </a:extLst>
          </p:cNvPr>
          <p:cNvSpPr txBox="1"/>
          <p:nvPr/>
        </p:nvSpPr>
        <p:spPr>
          <a:xfrm>
            <a:off x="407621" y="1171816"/>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Parte importante dos canais estimulados sofreram quedas em relação à 2024, como o </a:t>
            </a:r>
            <a:r>
              <a:rPr lang="pt-BR" sz="1300" b="1" dirty="0" err="1">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YouTube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que continua sendo o principal canal para se informar sobre investimentos (-4pp), meios tradicionais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TV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(-6pp) 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revistas/jornais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(-4pp) ou mesmo canais como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portais e sites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(-7pp). Nessa edição, dois novos itens foram estimulados: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ferramentas de busca como o Google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que chega a 20% empatando com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televisão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assistente de IA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que alcança 9%.</a:t>
            </a:r>
          </a:p>
        </p:txBody>
      </p:sp>
      <p:sp>
        <p:nvSpPr>
          <p:cNvPr id="22"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±2p.p. (Investidores que buscam informações) </a:t>
            </a:r>
          </a:p>
        </p:txBody>
      </p:sp>
      <p:sp>
        <p:nvSpPr>
          <p:cNvPr id="2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6" name="Arredondar Retângulo em um Canto Diagonal 25"/>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29" name="Arredondar Retângulo em um Canto Diagonal 28"/>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CANAIS QUE BUSCA INFORMAÇÕES SOBRE INVESTIMENTOS</a:t>
            </a:r>
          </a:p>
        </p:txBody>
      </p:sp>
      <p:sp>
        <p:nvSpPr>
          <p:cNvPr id="30" name="CaixaDeTexto 29">
            <a:extLst>
              <a:ext uri="{FF2B5EF4-FFF2-40B4-BE49-F238E27FC236}">
                <a16:creationId xmlns:a16="http://schemas.microsoft.com/office/drawing/2014/main" xmlns="" id="{4E231627-9C46-671E-5ACB-77967A5BFC03}"/>
              </a:ext>
            </a:extLst>
          </p:cNvPr>
          <p:cNvSpPr txBox="1"/>
          <p:nvPr/>
        </p:nvSpPr>
        <p:spPr>
          <a:xfrm>
            <a:off x="1640215" y="2170155"/>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4463100" y="2625961"/>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7319037" y="2654806"/>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10167090" y="2869342"/>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4E231627-9C46-671E-5ACB-77967A5BFC03}"/>
              </a:ext>
            </a:extLst>
          </p:cNvPr>
          <p:cNvSpPr txBox="1"/>
          <p:nvPr/>
        </p:nvSpPr>
        <p:spPr>
          <a:xfrm>
            <a:off x="2814220" y="4777499"/>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4E231627-9C46-671E-5ACB-77967A5BFC03}"/>
              </a:ext>
            </a:extLst>
          </p:cNvPr>
          <p:cNvSpPr txBox="1"/>
          <p:nvPr/>
        </p:nvSpPr>
        <p:spPr>
          <a:xfrm>
            <a:off x="7841586" y="4917240"/>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4E231627-9C46-671E-5ACB-77967A5BFC03}"/>
              </a:ext>
            </a:extLst>
          </p:cNvPr>
          <p:cNvSpPr txBox="1"/>
          <p:nvPr/>
        </p:nvSpPr>
        <p:spPr>
          <a:xfrm>
            <a:off x="10382236" y="4965201"/>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381954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7" name="Retângulo 26"/>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56" name="Retângulo 55">
            <a:extLst>
              <a:ext uri="{FF2B5EF4-FFF2-40B4-BE49-F238E27FC236}">
                <a16:creationId xmlns:a16="http://schemas.microsoft.com/office/drawing/2014/main" xmlns="" id="{BF572AC3-6873-DDC4-6068-515E747ADD57}"/>
              </a:ext>
            </a:extLst>
          </p:cNvPr>
          <p:cNvSpPr/>
          <p:nvPr/>
        </p:nvSpPr>
        <p:spPr>
          <a:xfrm>
            <a:off x="4051511" y="6016249"/>
            <a:ext cx="4264309"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2,4 canais de informação (2025)</a:t>
            </a:r>
          </a:p>
        </p:txBody>
      </p:sp>
      <p:sp>
        <p:nvSpPr>
          <p:cNvPr id="41" name="Retângulo 40"/>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que buscam informações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(N=2.003)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(N=852)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(N=919)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(N=232)</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P52a. (ENTREVISTADOS QUE BUSCAM INFORMAÇÕES - P14≠96) (MOSTRAR CARTÃO 52)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Quais desses canais você usa para se informar sobre investimentos? Mais algum?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(ESTIMULADA E MÚLTIPLA)</a:t>
            </a:r>
          </a:p>
        </p:txBody>
      </p:sp>
      <p:sp>
        <p:nvSpPr>
          <p:cNvPr id="11"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Erro: ±2p.p. (Investidores que buscam informações) </a:t>
            </a:r>
          </a:p>
        </p:txBody>
      </p:sp>
      <p:sp>
        <p:nvSpPr>
          <p:cNvPr id="1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3" name="Arredondar Retângulo em um Canto Diagonal 12"/>
          <p:cNvSpPr/>
          <p:nvPr/>
        </p:nvSpPr>
        <p:spPr>
          <a:xfrm>
            <a:off x="5016877"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14" name="Arredondar Retângulo em um Canto Diagonal 13"/>
          <p:cNvSpPr/>
          <p:nvPr/>
        </p:nvSpPr>
        <p:spPr>
          <a:xfrm>
            <a:off x="376518" y="334063"/>
            <a:ext cx="4572000" cy="19632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CANAIS QUE BUSCA INFORMAÇÕES SOBRE INVESTIMENTOS</a:t>
            </a:r>
          </a:p>
        </p:txBody>
      </p:sp>
      <p:sp>
        <p:nvSpPr>
          <p:cNvPr id="23" name="CaixaDeTexto 22">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Canais digitais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permanecem como principais entre o público das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ABC</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televisão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ainda é a principal entre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graphicFrame>
        <p:nvGraphicFramePr>
          <p:cNvPr id="26" name="Gráfico 25">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875208441"/>
              </p:ext>
            </p:extLst>
          </p:nvPr>
        </p:nvGraphicFramePr>
        <p:xfrm>
          <a:off x="660606" y="-478930"/>
          <a:ext cx="11435272" cy="44746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9" name="Gráfico 28">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432214336"/>
              </p:ext>
            </p:extLst>
          </p:nvPr>
        </p:nvGraphicFramePr>
        <p:xfrm>
          <a:off x="660606" y="1787824"/>
          <a:ext cx="11435272" cy="4474646"/>
        </p:xfrm>
        <a:graphic>
          <a:graphicData uri="http://schemas.openxmlformats.org/drawingml/2006/chart">
            <c:chart xmlns:c="http://schemas.openxmlformats.org/drawingml/2006/chart" xmlns:r="http://schemas.openxmlformats.org/officeDocument/2006/relationships" r:id="rId3"/>
          </a:graphicData>
        </a:graphic>
      </p:graphicFrame>
      <p:sp>
        <p:nvSpPr>
          <p:cNvPr id="30" name="CaixaDeTexto 29">
            <a:extLst>
              <a:ext uri="{FF2B5EF4-FFF2-40B4-BE49-F238E27FC236}">
                <a16:creationId xmlns:a16="http://schemas.microsoft.com/office/drawing/2014/main" xmlns="" id="{4E231627-9C46-671E-5ACB-77967A5BFC03}"/>
              </a:ext>
            </a:extLst>
          </p:cNvPr>
          <p:cNvSpPr txBox="1"/>
          <p:nvPr/>
        </p:nvSpPr>
        <p:spPr>
          <a:xfrm>
            <a:off x="1708711" y="2237411"/>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4E231627-9C46-671E-5ACB-77967A5BFC03}"/>
              </a:ext>
            </a:extLst>
          </p:cNvPr>
          <p:cNvSpPr txBox="1"/>
          <p:nvPr/>
        </p:nvSpPr>
        <p:spPr>
          <a:xfrm>
            <a:off x="3112862" y="2443243"/>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5965302" y="2766264"/>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11595224" y="2972295"/>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4517013" y="218587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5" name="CaixaDeTexto 34">
            <a:extLst>
              <a:ext uri="{FF2B5EF4-FFF2-40B4-BE49-F238E27FC236}">
                <a16:creationId xmlns:a16="http://schemas.microsoft.com/office/drawing/2014/main" xmlns="" id="{FC8CA9B4-5975-33A9-A3A7-6C6600C51768}"/>
              </a:ext>
            </a:extLst>
          </p:cNvPr>
          <p:cNvSpPr txBox="1"/>
          <p:nvPr/>
        </p:nvSpPr>
        <p:spPr>
          <a:xfrm>
            <a:off x="5273594" y="227568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6" name="CaixaDeTexto 35">
            <a:extLst>
              <a:ext uri="{FF2B5EF4-FFF2-40B4-BE49-F238E27FC236}">
                <a16:creationId xmlns:a16="http://schemas.microsoft.com/office/drawing/2014/main" xmlns="" id="{FC8CA9B4-5975-33A9-A3A7-6C6600C51768}"/>
              </a:ext>
            </a:extLst>
          </p:cNvPr>
          <p:cNvSpPr txBox="1"/>
          <p:nvPr/>
        </p:nvSpPr>
        <p:spPr>
          <a:xfrm>
            <a:off x="6677745" y="217572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7" name="CaixaDeTexto 36">
            <a:extLst>
              <a:ext uri="{FF2B5EF4-FFF2-40B4-BE49-F238E27FC236}">
                <a16:creationId xmlns:a16="http://schemas.microsoft.com/office/drawing/2014/main" xmlns="" id="{FC8CA9B4-5975-33A9-A3A7-6C6600C51768}"/>
              </a:ext>
            </a:extLst>
          </p:cNvPr>
          <p:cNvSpPr txBox="1"/>
          <p:nvPr/>
        </p:nvSpPr>
        <p:spPr>
          <a:xfrm>
            <a:off x="9520079" y="253729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8" name="CaixaDeTexto 37">
            <a:extLst>
              <a:ext uri="{FF2B5EF4-FFF2-40B4-BE49-F238E27FC236}">
                <a16:creationId xmlns:a16="http://schemas.microsoft.com/office/drawing/2014/main" xmlns="" id="{FC8CA9B4-5975-33A9-A3A7-6C6600C51768}"/>
              </a:ext>
            </a:extLst>
          </p:cNvPr>
          <p:cNvSpPr txBox="1"/>
          <p:nvPr/>
        </p:nvSpPr>
        <p:spPr>
          <a:xfrm>
            <a:off x="970883" y="444353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9" name="CaixaDeTexto 38">
            <a:extLst>
              <a:ext uri="{FF2B5EF4-FFF2-40B4-BE49-F238E27FC236}">
                <a16:creationId xmlns:a16="http://schemas.microsoft.com/office/drawing/2014/main" xmlns="" id="{FC8CA9B4-5975-33A9-A3A7-6C6600C51768}"/>
              </a:ext>
            </a:extLst>
          </p:cNvPr>
          <p:cNvSpPr txBox="1"/>
          <p:nvPr/>
        </p:nvSpPr>
        <p:spPr>
          <a:xfrm>
            <a:off x="2817587" y="444040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40" name="CaixaDeTexto 39">
            <a:extLst>
              <a:ext uri="{FF2B5EF4-FFF2-40B4-BE49-F238E27FC236}">
                <a16:creationId xmlns:a16="http://schemas.microsoft.com/office/drawing/2014/main" xmlns="" id="{4E231627-9C46-671E-5ACB-77967A5BFC03}"/>
              </a:ext>
            </a:extLst>
          </p:cNvPr>
          <p:cNvSpPr txBox="1"/>
          <p:nvPr/>
        </p:nvSpPr>
        <p:spPr>
          <a:xfrm>
            <a:off x="11170630" y="4615596"/>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967345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 name="Gráfico 22">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680900669"/>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8" name="Retângulo 27"/>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P38a. (MOSTRAR CARTÃO 38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é o meio que você mais utiliza para a realização das suas aplicações financeiras?</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±2p.p. (Investidores)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8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MEIOS UTILIZADOS PARA FAZER UMA APLICAÇÃO FINANCEIRA</a:t>
            </a:r>
          </a:p>
        </p:txBody>
      </p:sp>
      <p:sp>
        <p:nvSpPr>
          <p:cNvPr id="15" name="Arredondar Retângulo em um Canto Diagonal 14"/>
          <p:cNvSpPr/>
          <p:nvPr/>
        </p:nvSpPr>
        <p:spPr>
          <a:xfrm>
            <a:off x="527405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17" name="CaixaDeTexto 16">
            <a:extLst>
              <a:ext uri="{FF2B5EF4-FFF2-40B4-BE49-F238E27FC236}">
                <a16:creationId xmlns:a16="http://schemas.microsoft.com/office/drawing/2014/main" xmlns="" id="{FC8CA9B4-5975-33A9-A3A7-6C6600C51768}"/>
              </a:ext>
            </a:extLst>
          </p:cNvPr>
          <p:cNvSpPr txBox="1"/>
          <p:nvPr/>
        </p:nvSpPr>
        <p:spPr>
          <a:xfrm>
            <a:off x="5657216" y="404379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3DC347D2-1A0A-E134-2EEF-0F8648C3680A}"/>
              </a:ext>
            </a:extLst>
          </p:cNvPr>
          <p:cNvSpPr txBox="1"/>
          <p:nvPr/>
        </p:nvSpPr>
        <p:spPr>
          <a:xfrm>
            <a:off x="407621" y="1313860"/>
            <a:ext cx="11622454"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a edição 2025, a pergunta sofreu uma alteração: excluímos a pergunta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múltipla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prévia, mantendo apenas 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principal</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meio para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fazer aplicações financeiras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ou seja, uma pergunta de resposta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única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resultados não sofrem variações significativas, com recuos (sem significância) para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aplicativos do banco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pessoalmente na agência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enquanto no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site do banco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cresce +5pp e atinge sua máxima histórica com 11%.</a:t>
            </a:r>
          </a:p>
        </p:txBody>
      </p:sp>
    </p:spTree>
    <p:extLst>
      <p:ext uri="{BB962C8B-B14F-4D97-AF65-F5344CB8AC3E}">
        <p14:creationId xmlns:p14="http://schemas.microsoft.com/office/powerpoint/2010/main" val="3932643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tângulo 9">
            <a:extLst>
              <a:ext uri="{FF2B5EF4-FFF2-40B4-BE49-F238E27FC236}">
                <a16:creationId xmlns="" xmlns:a16="http://schemas.microsoft.com/office/drawing/2014/main" id="{5A24F7E2-90D9-AC04-FA65-CE4DEEEEA09D}"/>
              </a:ext>
            </a:extLst>
          </p:cNvPr>
          <p:cNvSpPr/>
          <p:nvPr/>
        </p:nvSpPr>
        <p:spPr>
          <a:xfrm>
            <a:off x="0" y="0"/>
            <a:ext cx="12192000" cy="685800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dirty="0">
              <a:solidFill>
                <a:prstClr val="white"/>
              </a:solidFill>
            </a:endParaRPr>
          </a:p>
        </p:txBody>
      </p:sp>
      <p:pic>
        <p:nvPicPr>
          <p:cNvPr id="15" name="Imagem 14">
            <a:extLst>
              <a:ext uri="{FF2B5EF4-FFF2-40B4-BE49-F238E27FC236}">
                <a16:creationId xmlns="" xmlns:a16="http://schemas.microsoft.com/office/drawing/2014/main" id="{7A44A5A9-7183-BD74-B6F6-AAE9A7562877}"/>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3407" y="6093271"/>
            <a:ext cx="981900" cy="482902"/>
          </a:xfrm>
          <a:prstGeom prst="rect">
            <a:avLst/>
          </a:prstGeom>
        </p:spPr>
      </p:pic>
      <p:grpSp>
        <p:nvGrpSpPr>
          <p:cNvPr id="168" name="Agrupar 6">
            <a:extLst>
              <a:ext uri="{FF2B5EF4-FFF2-40B4-BE49-F238E27FC236}">
                <a16:creationId xmlns="" xmlns:a16="http://schemas.microsoft.com/office/drawing/2014/main" id="{6F461771-84B4-05C4-9772-8E4CB3EA6C6A}"/>
              </a:ext>
            </a:extLst>
          </p:cNvPr>
          <p:cNvGrpSpPr/>
          <p:nvPr/>
        </p:nvGrpSpPr>
        <p:grpSpPr>
          <a:xfrm>
            <a:off x="1128268" y="2824845"/>
            <a:ext cx="2001573" cy="1780302"/>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169" name="Group 353">
              <a:extLst>
                <a:ext uri="{FF2B5EF4-FFF2-40B4-BE49-F238E27FC236}">
                  <a16:creationId xmlns="" xmlns:a16="http://schemas.microsoft.com/office/drawing/2014/main" id="{5D913D3D-67C5-325A-7D41-A1FF106A1C29}"/>
                </a:ext>
              </a:extLst>
            </p:cNvPr>
            <p:cNvGrpSpPr>
              <a:grpSpLocks/>
            </p:cNvGrpSpPr>
            <p:nvPr/>
          </p:nvGrpSpPr>
          <p:grpSpPr bwMode="auto">
            <a:xfrm rot="114775">
              <a:off x="3481085" y="4779513"/>
              <a:ext cx="757344" cy="661165"/>
              <a:chOff x="2455" y="3600"/>
              <a:chExt cx="808" cy="718"/>
            </a:xfrm>
            <a:grpFill/>
          </p:grpSpPr>
          <p:sp>
            <p:nvSpPr>
              <p:cNvPr id="195" name="Freeform 354">
                <a:extLst>
                  <a:ext uri="{FF2B5EF4-FFF2-40B4-BE49-F238E27FC236}">
                    <a16:creationId xmlns="" xmlns:a16="http://schemas.microsoft.com/office/drawing/2014/main" id="{58F4A703-96CE-2B32-8C1C-3F1D1FB55F2A}"/>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196" name="Group 355">
                <a:extLst>
                  <a:ext uri="{FF2B5EF4-FFF2-40B4-BE49-F238E27FC236}">
                    <a16:creationId xmlns="" xmlns:a16="http://schemas.microsoft.com/office/drawing/2014/main" id="{5E30B55A-73E4-1CB1-37B2-3D9434153173}"/>
                  </a:ext>
                </a:extLst>
              </p:cNvPr>
              <p:cNvGrpSpPr>
                <a:grpSpLocks/>
              </p:cNvGrpSpPr>
              <p:nvPr/>
            </p:nvGrpSpPr>
            <p:grpSpPr bwMode="auto">
              <a:xfrm>
                <a:off x="2896" y="4189"/>
                <a:ext cx="58" cy="63"/>
                <a:chOff x="2896" y="4189"/>
                <a:chExt cx="58" cy="63"/>
              </a:xfrm>
              <a:grpFill/>
            </p:grpSpPr>
            <p:sp>
              <p:nvSpPr>
                <p:cNvPr id="197" name="Freeform 356">
                  <a:extLst>
                    <a:ext uri="{FF2B5EF4-FFF2-40B4-BE49-F238E27FC236}">
                      <a16:creationId xmlns="" xmlns:a16="http://schemas.microsoft.com/office/drawing/2014/main" id="{C55240F3-A7B0-0431-99DA-059F97D5CFCA}"/>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98" name="Freeform 357">
                  <a:extLst>
                    <a:ext uri="{FF2B5EF4-FFF2-40B4-BE49-F238E27FC236}">
                      <a16:creationId xmlns="" xmlns:a16="http://schemas.microsoft.com/office/drawing/2014/main" id="{DFAEA326-EA25-385D-BB2D-EBAA99FA1333}"/>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grpSp>
        </p:grpSp>
        <p:sp>
          <p:nvSpPr>
            <p:cNvPr id="170" name="Freeform 358">
              <a:extLst>
                <a:ext uri="{FF2B5EF4-FFF2-40B4-BE49-F238E27FC236}">
                  <a16:creationId xmlns="" xmlns:a16="http://schemas.microsoft.com/office/drawing/2014/main" id="{513E59BC-2252-34A0-8939-9E895460A4E1}"/>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1" name="Freeform 359">
              <a:extLst>
                <a:ext uri="{FF2B5EF4-FFF2-40B4-BE49-F238E27FC236}">
                  <a16:creationId xmlns="" xmlns:a16="http://schemas.microsoft.com/office/drawing/2014/main" id="{E2FED775-12BF-3147-D27B-FA0F4375651D}"/>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2" name="Freeform 360">
              <a:extLst>
                <a:ext uri="{FF2B5EF4-FFF2-40B4-BE49-F238E27FC236}">
                  <a16:creationId xmlns="" xmlns:a16="http://schemas.microsoft.com/office/drawing/2014/main" id="{8D843087-41F9-2106-BAAA-4CCE792EEA97}"/>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000000"/>
                </a:solidFill>
                <a:latin typeface="Arial" charset="0"/>
              </a:endParaRPr>
            </a:p>
          </p:txBody>
        </p:sp>
        <p:sp>
          <p:nvSpPr>
            <p:cNvPr id="173" name="Freeform 363">
              <a:extLst>
                <a:ext uri="{FF2B5EF4-FFF2-40B4-BE49-F238E27FC236}">
                  <a16:creationId xmlns="" xmlns:a16="http://schemas.microsoft.com/office/drawing/2014/main" id="{053DA3B9-815D-DCAE-3B1F-2E1AAA3BF435}"/>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4" name="Freeform 364">
              <a:extLst>
                <a:ext uri="{FF2B5EF4-FFF2-40B4-BE49-F238E27FC236}">
                  <a16:creationId xmlns="" xmlns:a16="http://schemas.microsoft.com/office/drawing/2014/main" id="{7355B8AC-8BB2-7857-2D7D-AA8D31EC449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5" name="Freeform 365">
              <a:extLst>
                <a:ext uri="{FF2B5EF4-FFF2-40B4-BE49-F238E27FC236}">
                  <a16:creationId xmlns="" xmlns:a16="http://schemas.microsoft.com/office/drawing/2014/main" id="{6F481272-B0F3-0C63-2EE1-8E2F8D6D1332}"/>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6" name="Freeform 366">
              <a:extLst>
                <a:ext uri="{FF2B5EF4-FFF2-40B4-BE49-F238E27FC236}">
                  <a16:creationId xmlns="" xmlns:a16="http://schemas.microsoft.com/office/drawing/2014/main" id="{3FEE2CD4-8D5A-BC38-D92F-F28E5FA30236}"/>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000000"/>
                </a:solidFill>
                <a:latin typeface="Arial" charset="0"/>
              </a:endParaRPr>
            </a:p>
          </p:txBody>
        </p:sp>
        <p:sp>
          <p:nvSpPr>
            <p:cNvPr id="177" name="Freeform 367">
              <a:extLst>
                <a:ext uri="{FF2B5EF4-FFF2-40B4-BE49-F238E27FC236}">
                  <a16:creationId xmlns="" xmlns:a16="http://schemas.microsoft.com/office/drawing/2014/main" id="{77F3BFAA-160E-42BD-DE5B-874A50C2DD5E}"/>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78" name="Freeform 368">
              <a:extLst>
                <a:ext uri="{FF2B5EF4-FFF2-40B4-BE49-F238E27FC236}">
                  <a16:creationId xmlns="" xmlns:a16="http://schemas.microsoft.com/office/drawing/2014/main" id="{C50431A3-AD57-01EE-3F40-CB96FDEAA5F4}"/>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79" name="Freeform 369">
              <a:extLst>
                <a:ext uri="{FF2B5EF4-FFF2-40B4-BE49-F238E27FC236}">
                  <a16:creationId xmlns="" xmlns:a16="http://schemas.microsoft.com/office/drawing/2014/main" id="{1D12D77E-3D0B-B0CC-340B-63310328268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0" name="Freeform 370">
              <a:extLst>
                <a:ext uri="{FF2B5EF4-FFF2-40B4-BE49-F238E27FC236}">
                  <a16:creationId xmlns="" xmlns:a16="http://schemas.microsoft.com/office/drawing/2014/main" id="{DF016A8A-C628-A3BA-D8B0-565E1327AE7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81" name="Freeform 371">
              <a:extLst>
                <a:ext uri="{FF2B5EF4-FFF2-40B4-BE49-F238E27FC236}">
                  <a16:creationId xmlns="" xmlns:a16="http://schemas.microsoft.com/office/drawing/2014/main" id="{8ACC7EFD-D057-7481-73BF-CC7153B1FD3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2" name="Freeform 372">
              <a:extLst>
                <a:ext uri="{FF2B5EF4-FFF2-40B4-BE49-F238E27FC236}">
                  <a16:creationId xmlns="" xmlns:a16="http://schemas.microsoft.com/office/drawing/2014/main" id="{C28E371D-DBA7-2F1C-CD51-B60F206C570D}"/>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83" name="Freeform 373">
              <a:extLst>
                <a:ext uri="{FF2B5EF4-FFF2-40B4-BE49-F238E27FC236}">
                  <a16:creationId xmlns="" xmlns:a16="http://schemas.microsoft.com/office/drawing/2014/main" id="{D38DD7DC-1AB8-636A-B8F2-90DA5FFCDE48}"/>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4" name="Freeform 374">
              <a:extLst>
                <a:ext uri="{FF2B5EF4-FFF2-40B4-BE49-F238E27FC236}">
                  <a16:creationId xmlns="" xmlns:a16="http://schemas.microsoft.com/office/drawing/2014/main" id="{16A89123-A2D2-2251-9EA5-5BA34C09C7F2}"/>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185" name="Freeform 375">
              <a:extLst>
                <a:ext uri="{FF2B5EF4-FFF2-40B4-BE49-F238E27FC236}">
                  <a16:creationId xmlns="" xmlns:a16="http://schemas.microsoft.com/office/drawing/2014/main" id="{539C00D5-244B-9B9E-2C2E-85F8AB5A45CB}"/>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6" name="Freeform 376">
              <a:extLst>
                <a:ext uri="{FF2B5EF4-FFF2-40B4-BE49-F238E27FC236}">
                  <a16:creationId xmlns="" xmlns:a16="http://schemas.microsoft.com/office/drawing/2014/main" id="{97DA3C70-C03E-240C-1EDB-6F0D4AD32598}"/>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7" name="Freeform 377">
              <a:extLst>
                <a:ext uri="{FF2B5EF4-FFF2-40B4-BE49-F238E27FC236}">
                  <a16:creationId xmlns="" xmlns:a16="http://schemas.microsoft.com/office/drawing/2014/main" id="{FEC01DBD-D7CB-5A26-5347-413CC4C12C98}"/>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8" name="Freeform 378">
              <a:extLst>
                <a:ext uri="{FF2B5EF4-FFF2-40B4-BE49-F238E27FC236}">
                  <a16:creationId xmlns="" xmlns:a16="http://schemas.microsoft.com/office/drawing/2014/main" id="{78FC4743-115A-0DAE-3024-4953C22168D4}"/>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89" name="Freeform 379">
              <a:extLst>
                <a:ext uri="{FF2B5EF4-FFF2-40B4-BE49-F238E27FC236}">
                  <a16:creationId xmlns="" xmlns:a16="http://schemas.microsoft.com/office/drawing/2014/main" id="{52C5B19E-7569-4044-BFCD-231A2195691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000000"/>
                </a:solidFill>
                <a:latin typeface="Arial" charset="0"/>
              </a:endParaRPr>
            </a:p>
          </p:txBody>
        </p:sp>
        <p:sp>
          <p:nvSpPr>
            <p:cNvPr id="190" name="Freeform 380">
              <a:extLst>
                <a:ext uri="{FF2B5EF4-FFF2-40B4-BE49-F238E27FC236}">
                  <a16:creationId xmlns="" xmlns:a16="http://schemas.microsoft.com/office/drawing/2014/main" id="{33B9DFF7-C399-2005-1631-CC7D541B9754}"/>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91" name="Freeform 381">
              <a:extLst>
                <a:ext uri="{FF2B5EF4-FFF2-40B4-BE49-F238E27FC236}">
                  <a16:creationId xmlns="" xmlns:a16="http://schemas.microsoft.com/office/drawing/2014/main" id="{1F432E85-DD5D-4BAC-78E1-7B1EC4C6006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92" name="Freeform 383">
              <a:extLst>
                <a:ext uri="{FF2B5EF4-FFF2-40B4-BE49-F238E27FC236}">
                  <a16:creationId xmlns="" xmlns:a16="http://schemas.microsoft.com/office/drawing/2014/main" id="{D578E63E-DDEF-4E49-F445-70A2DACC3258}"/>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000000"/>
                </a:solidFill>
                <a:latin typeface="Arial" charset="0"/>
              </a:endParaRPr>
            </a:p>
          </p:txBody>
        </p:sp>
        <p:sp>
          <p:nvSpPr>
            <p:cNvPr id="193" name="Freeform 384">
              <a:extLst>
                <a:ext uri="{FF2B5EF4-FFF2-40B4-BE49-F238E27FC236}">
                  <a16:creationId xmlns="" xmlns:a16="http://schemas.microsoft.com/office/drawing/2014/main" id="{1DCCBB7A-278F-F347-AE2D-B4B9B0605434}"/>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000000"/>
                </a:solidFill>
                <a:latin typeface="Arial" charset="0"/>
              </a:endParaRPr>
            </a:p>
          </p:txBody>
        </p:sp>
        <p:sp>
          <p:nvSpPr>
            <p:cNvPr id="194" name="Freeform 385">
              <a:extLst>
                <a:ext uri="{FF2B5EF4-FFF2-40B4-BE49-F238E27FC236}">
                  <a16:creationId xmlns="" xmlns:a16="http://schemas.microsoft.com/office/drawing/2014/main" id="{84DA84F8-1871-ADB6-58AE-BC16159AD38C}"/>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000000"/>
                </a:solidFill>
                <a:latin typeface="Arial" charset="0"/>
              </a:endParaRPr>
            </a:p>
          </p:txBody>
        </p:sp>
      </p:grpSp>
      <p:sp>
        <p:nvSpPr>
          <p:cNvPr id="211" name="CaixaDeTexto 210">
            <a:extLst>
              <a:ext uri="{FF2B5EF4-FFF2-40B4-BE49-F238E27FC236}">
                <a16:creationId xmlns="" xmlns:a16="http://schemas.microsoft.com/office/drawing/2014/main" id="{1DABE7A2-5201-BE8D-FD48-B3D649B9B735}"/>
              </a:ext>
            </a:extLst>
          </p:cNvPr>
          <p:cNvSpPr txBox="1"/>
          <p:nvPr/>
        </p:nvSpPr>
        <p:spPr>
          <a:xfrm>
            <a:off x="588625" y="3545744"/>
            <a:ext cx="1116011" cy="830997"/>
          </a:xfrm>
          <a:prstGeom prst="rect">
            <a:avLst/>
          </a:prstGeom>
          <a:noFill/>
        </p:spPr>
        <p:txBody>
          <a:bodyPr wrap="none">
            <a:spAutoFit/>
          </a:bodyPr>
          <a:lstStyle/>
          <a:p>
            <a:pPr algn="r"/>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20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225" name="CaixaDeTexto 224">
            <a:extLst>
              <a:ext uri="{FF2B5EF4-FFF2-40B4-BE49-F238E27FC236}">
                <a16:creationId xmlns="" xmlns:a16="http://schemas.microsoft.com/office/drawing/2014/main" id="{A49EA195-CCE7-B46B-86DD-E7F70B2441FB}"/>
              </a:ext>
            </a:extLst>
          </p:cNvPr>
          <p:cNvSpPr txBox="1"/>
          <p:nvPr/>
        </p:nvSpPr>
        <p:spPr>
          <a:xfrm>
            <a:off x="667903" y="1050689"/>
            <a:ext cx="2162772" cy="1015663"/>
          </a:xfrm>
          <a:prstGeom prst="rect">
            <a:avLst/>
          </a:prstGeom>
          <a:noFill/>
        </p:spPr>
        <p:txBody>
          <a:bodyPr wrap="none" rtlCol="0">
            <a:spAutoFit/>
          </a:bodyPr>
          <a:lstStyle/>
          <a:p>
            <a:r>
              <a:rPr lang="pt-BR" sz="60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226" name="CaixaDeTexto 225">
            <a:extLst>
              <a:ext uri="{FF2B5EF4-FFF2-40B4-BE49-F238E27FC236}">
                <a16:creationId xmlns="" xmlns:a16="http://schemas.microsoft.com/office/drawing/2014/main" id="{C8215F2D-CC6A-E912-DB12-6DC141494909}"/>
              </a:ext>
            </a:extLst>
          </p:cNvPr>
          <p:cNvSpPr txBox="1"/>
          <p:nvPr/>
        </p:nvSpPr>
        <p:spPr>
          <a:xfrm>
            <a:off x="721445" y="1820875"/>
            <a:ext cx="1289481" cy="338554"/>
          </a:xfrm>
          <a:prstGeom prst="rect">
            <a:avLst/>
          </a:prstGeom>
          <a:noFill/>
        </p:spPr>
        <p:txBody>
          <a:bodyPr wrap="square">
            <a:spAutoFit/>
          </a:bodyPr>
          <a:lstStyle/>
          <a:p>
            <a:r>
              <a:rPr lang="pt-BR" sz="16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8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231" name="CaixaDeTexto 230">
            <a:extLst>
              <a:ext uri="{FF2B5EF4-FFF2-40B4-BE49-F238E27FC236}">
                <a16:creationId xmlns="" xmlns:a16="http://schemas.microsoft.com/office/drawing/2014/main" id="{30AF9092-2702-A590-74CB-619F5EF43516}"/>
              </a:ext>
            </a:extLst>
          </p:cNvPr>
          <p:cNvSpPr txBox="1"/>
          <p:nvPr/>
        </p:nvSpPr>
        <p:spPr>
          <a:xfrm>
            <a:off x="3403895" y="3701151"/>
            <a:ext cx="955711" cy="769441"/>
          </a:xfrm>
          <a:prstGeom prst="rect">
            <a:avLst/>
          </a:prstGeom>
          <a:noFill/>
        </p:spPr>
        <p:txBody>
          <a:bodyPr wrap="none" rtlCol="0" anchor="ctr">
            <a:spAutoFit/>
          </a:bodyPr>
          <a:lstStyle/>
          <a:p>
            <a:r>
              <a:rPr lang="pt-BR" sz="4400" b="1" dirty="0">
                <a:solidFill>
                  <a:srgbClr val="0070C0"/>
                </a:solidFill>
                <a:latin typeface="Segoe UI" panose="020B0502040204020203" pitchFamily="34" charset="0"/>
                <a:cs typeface="Segoe UI" panose="020B0502040204020203" pitchFamily="34" charset="0"/>
              </a:rPr>
              <a:t>AB</a:t>
            </a:r>
          </a:p>
        </p:txBody>
      </p:sp>
      <p:sp>
        <p:nvSpPr>
          <p:cNvPr id="232" name="CaixaDeTexto 231">
            <a:extLst>
              <a:ext uri="{FF2B5EF4-FFF2-40B4-BE49-F238E27FC236}">
                <a16:creationId xmlns="" xmlns:a16="http://schemas.microsoft.com/office/drawing/2014/main" id="{8055895F-5237-C9DA-B15B-9748A3081C67}"/>
              </a:ext>
            </a:extLst>
          </p:cNvPr>
          <p:cNvSpPr txBox="1"/>
          <p:nvPr/>
        </p:nvSpPr>
        <p:spPr>
          <a:xfrm>
            <a:off x="3403896" y="4318356"/>
            <a:ext cx="747488" cy="261610"/>
          </a:xfrm>
          <a:prstGeom prst="rect">
            <a:avLst/>
          </a:prstGeom>
          <a:noFill/>
        </p:spPr>
        <p:txBody>
          <a:bodyPr wrap="square" rtlCol="0" anchor="t">
            <a:spAutoFit/>
          </a:bodyPr>
          <a:lstStyle/>
          <a:p>
            <a:r>
              <a:rPr lang="pt-BR" sz="1100" b="1" dirty="0">
                <a:solidFill>
                  <a:srgbClr val="0070C0"/>
                </a:solidFill>
                <a:latin typeface="Lucida Sans" panose="020B0602030504020204" pitchFamily="34" charset="0"/>
              </a:rPr>
              <a:t>CLASSE</a:t>
            </a:r>
          </a:p>
        </p:txBody>
      </p:sp>
      <p:sp>
        <p:nvSpPr>
          <p:cNvPr id="233" name="Retângulo: Cantos Arredondados 232">
            <a:extLst>
              <a:ext uri="{FF2B5EF4-FFF2-40B4-BE49-F238E27FC236}">
                <a16:creationId xmlns="" xmlns:a16="http://schemas.microsoft.com/office/drawing/2014/main" id="{0E6049AD-6132-5CB7-5114-AC7C864495F8}"/>
              </a:ext>
            </a:extLst>
          </p:cNvPr>
          <p:cNvSpPr/>
          <p:nvPr/>
        </p:nvSpPr>
        <p:spPr>
          <a:xfrm>
            <a:off x="4359606" y="3845256"/>
            <a:ext cx="632095" cy="445028"/>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235" name="CaixaDeTexto 234">
            <a:extLst>
              <a:ext uri="{FF2B5EF4-FFF2-40B4-BE49-F238E27FC236}">
                <a16:creationId xmlns="" xmlns:a16="http://schemas.microsoft.com/office/drawing/2014/main" id="{46F419D1-76DF-E5F4-DE42-AA3A77BFFC64}"/>
              </a:ext>
            </a:extLst>
          </p:cNvPr>
          <p:cNvSpPr txBox="1"/>
          <p:nvPr/>
        </p:nvSpPr>
        <p:spPr>
          <a:xfrm>
            <a:off x="5082371" y="3701151"/>
            <a:ext cx="537327" cy="769441"/>
          </a:xfrm>
          <a:prstGeom prst="rect">
            <a:avLst/>
          </a:prstGeom>
          <a:noFill/>
        </p:spPr>
        <p:txBody>
          <a:bodyPr wrap="none" rtlCol="0" anchor="ctr">
            <a:spAutoFit/>
          </a:bodyPr>
          <a:lstStyle/>
          <a:p>
            <a:r>
              <a:rPr lang="pt-BR" sz="4400" b="1" dirty="0">
                <a:solidFill>
                  <a:srgbClr val="0070C0"/>
                </a:solidFill>
                <a:latin typeface="Segoe UI" panose="020B0502040204020203" pitchFamily="34" charset="0"/>
                <a:cs typeface="Segoe UI" panose="020B0502040204020203" pitchFamily="34" charset="0"/>
              </a:rPr>
              <a:t>C</a:t>
            </a:r>
          </a:p>
        </p:txBody>
      </p:sp>
      <p:sp>
        <p:nvSpPr>
          <p:cNvPr id="236" name="CaixaDeTexto 235">
            <a:extLst>
              <a:ext uri="{FF2B5EF4-FFF2-40B4-BE49-F238E27FC236}">
                <a16:creationId xmlns="" xmlns:a16="http://schemas.microsoft.com/office/drawing/2014/main" id="{41A95323-281F-8DC2-059A-48702576D56A}"/>
              </a:ext>
            </a:extLst>
          </p:cNvPr>
          <p:cNvSpPr txBox="1"/>
          <p:nvPr/>
        </p:nvSpPr>
        <p:spPr>
          <a:xfrm>
            <a:off x="5082372" y="4318356"/>
            <a:ext cx="747488" cy="261610"/>
          </a:xfrm>
          <a:prstGeom prst="rect">
            <a:avLst/>
          </a:prstGeom>
          <a:noFill/>
        </p:spPr>
        <p:txBody>
          <a:bodyPr wrap="square" rtlCol="0" anchor="t">
            <a:spAutoFit/>
          </a:bodyPr>
          <a:lstStyle/>
          <a:p>
            <a:r>
              <a:rPr lang="pt-BR" sz="1100" b="1" dirty="0">
                <a:solidFill>
                  <a:srgbClr val="0070C0"/>
                </a:solidFill>
                <a:latin typeface="Lucida Sans" panose="020B0602030504020204" pitchFamily="34" charset="0"/>
              </a:rPr>
              <a:t>CLASSE</a:t>
            </a:r>
          </a:p>
        </p:txBody>
      </p:sp>
      <p:sp>
        <p:nvSpPr>
          <p:cNvPr id="237" name="Retângulo: Cantos Arredondados 236">
            <a:extLst>
              <a:ext uri="{FF2B5EF4-FFF2-40B4-BE49-F238E27FC236}">
                <a16:creationId xmlns="" xmlns:a16="http://schemas.microsoft.com/office/drawing/2014/main" id="{40BC325F-DFDD-538E-F43D-A4071756DF23}"/>
              </a:ext>
            </a:extLst>
          </p:cNvPr>
          <p:cNvSpPr/>
          <p:nvPr/>
        </p:nvSpPr>
        <p:spPr>
          <a:xfrm>
            <a:off x="5747164" y="3845256"/>
            <a:ext cx="632095" cy="445028"/>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239" name="CaixaDeTexto 238">
            <a:extLst>
              <a:ext uri="{FF2B5EF4-FFF2-40B4-BE49-F238E27FC236}">
                <a16:creationId xmlns="" xmlns:a16="http://schemas.microsoft.com/office/drawing/2014/main" id="{09FD9F01-5A7C-4B04-B6F1-4B134956ED54}"/>
              </a:ext>
            </a:extLst>
          </p:cNvPr>
          <p:cNvSpPr txBox="1"/>
          <p:nvPr/>
        </p:nvSpPr>
        <p:spPr>
          <a:xfrm>
            <a:off x="6389141" y="3701151"/>
            <a:ext cx="901209" cy="769441"/>
          </a:xfrm>
          <a:prstGeom prst="rect">
            <a:avLst/>
          </a:prstGeom>
          <a:noFill/>
        </p:spPr>
        <p:txBody>
          <a:bodyPr wrap="none" rtlCol="0" anchor="ctr">
            <a:spAutoFit/>
          </a:bodyPr>
          <a:lstStyle/>
          <a:p>
            <a:r>
              <a:rPr lang="pt-BR" sz="4400" b="1" dirty="0">
                <a:solidFill>
                  <a:srgbClr val="0070C0"/>
                </a:solidFill>
                <a:latin typeface="Segoe UI" panose="020B0502040204020203" pitchFamily="34" charset="0"/>
                <a:cs typeface="Segoe UI" panose="020B0502040204020203" pitchFamily="34" charset="0"/>
              </a:rPr>
              <a:t>DE</a:t>
            </a:r>
          </a:p>
        </p:txBody>
      </p:sp>
      <p:sp>
        <p:nvSpPr>
          <p:cNvPr id="240" name="CaixaDeTexto 239">
            <a:extLst>
              <a:ext uri="{FF2B5EF4-FFF2-40B4-BE49-F238E27FC236}">
                <a16:creationId xmlns="" xmlns:a16="http://schemas.microsoft.com/office/drawing/2014/main" id="{CFD3E04F-EABA-E094-7231-BDD8DA6BF3C4}"/>
              </a:ext>
            </a:extLst>
          </p:cNvPr>
          <p:cNvSpPr txBox="1"/>
          <p:nvPr/>
        </p:nvSpPr>
        <p:spPr>
          <a:xfrm>
            <a:off x="6389142" y="4318356"/>
            <a:ext cx="747488" cy="261610"/>
          </a:xfrm>
          <a:prstGeom prst="rect">
            <a:avLst/>
          </a:prstGeom>
          <a:noFill/>
        </p:spPr>
        <p:txBody>
          <a:bodyPr wrap="square" rtlCol="0" anchor="t">
            <a:spAutoFit/>
          </a:bodyPr>
          <a:lstStyle/>
          <a:p>
            <a:r>
              <a:rPr lang="pt-BR" sz="1100" b="1" dirty="0">
                <a:solidFill>
                  <a:srgbClr val="0070C0"/>
                </a:solidFill>
                <a:latin typeface="Lucida Sans" panose="020B0602030504020204" pitchFamily="34" charset="0"/>
              </a:rPr>
              <a:t>CLASSE</a:t>
            </a:r>
          </a:p>
        </p:txBody>
      </p:sp>
      <p:sp>
        <p:nvSpPr>
          <p:cNvPr id="241" name="Retângulo: Cantos Arredondados 240">
            <a:extLst>
              <a:ext uri="{FF2B5EF4-FFF2-40B4-BE49-F238E27FC236}">
                <a16:creationId xmlns="" xmlns:a16="http://schemas.microsoft.com/office/drawing/2014/main" id="{60F1BF7A-DB70-3892-EF10-FE5E5A4FA671}"/>
              </a:ext>
            </a:extLst>
          </p:cNvPr>
          <p:cNvSpPr/>
          <p:nvPr/>
        </p:nvSpPr>
        <p:spPr>
          <a:xfrm>
            <a:off x="7344852" y="3845256"/>
            <a:ext cx="632095" cy="445028"/>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prstClr val="white"/>
              </a:solidFill>
              <a:latin typeface="Lato" panose="020F0502020204030203" pitchFamily="34" charset="0"/>
              <a:ea typeface="Lato" panose="020F0502020204030203" pitchFamily="34" charset="0"/>
              <a:cs typeface="Lato" panose="020F0502020204030203" pitchFamily="34" charset="0"/>
            </a:endParaRPr>
          </a:p>
        </p:txBody>
      </p:sp>
      <p:sp>
        <p:nvSpPr>
          <p:cNvPr id="246" name="CaixaDeTexto 245">
            <a:extLst>
              <a:ext uri="{FF2B5EF4-FFF2-40B4-BE49-F238E27FC236}">
                <a16:creationId xmlns="" xmlns:a16="http://schemas.microsoft.com/office/drawing/2014/main" id="{D7E505E5-3884-6B99-BD55-0758172759B7}"/>
              </a:ext>
            </a:extLst>
          </p:cNvPr>
          <p:cNvSpPr txBox="1"/>
          <p:nvPr/>
        </p:nvSpPr>
        <p:spPr>
          <a:xfrm>
            <a:off x="5914962" y="1837989"/>
            <a:ext cx="1116011" cy="830997"/>
          </a:xfrm>
          <a:prstGeom prst="rect">
            <a:avLst/>
          </a:prstGeom>
          <a:noFill/>
        </p:spPr>
        <p:txBody>
          <a:bodyPr wrap="none">
            <a:spAutoFit/>
          </a:bodyPr>
          <a:lstStyle/>
          <a:p>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20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247" name="CaixaDeTexto 246">
            <a:extLst>
              <a:ext uri="{FF2B5EF4-FFF2-40B4-BE49-F238E27FC236}">
                <a16:creationId xmlns="" xmlns:a16="http://schemas.microsoft.com/office/drawing/2014/main" id="{A6972C34-C7FA-A008-C2A0-79FCB2053A52}"/>
              </a:ext>
            </a:extLst>
          </p:cNvPr>
          <p:cNvSpPr txBox="1"/>
          <p:nvPr/>
        </p:nvSpPr>
        <p:spPr>
          <a:xfrm>
            <a:off x="3972629" y="1837989"/>
            <a:ext cx="1116011" cy="830997"/>
          </a:xfrm>
          <a:prstGeom prst="rect">
            <a:avLst/>
          </a:prstGeom>
          <a:noFill/>
        </p:spPr>
        <p:txBody>
          <a:bodyPr wrap="none">
            <a:spAutoFit/>
          </a:bodyPr>
          <a:lstStyle/>
          <a:p>
            <a:pPr algn="r"/>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48</a:t>
            </a:r>
            <a:r>
              <a:rPr lang="pt-BR" sz="20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248" name="CaixaDeTexto 247">
            <a:extLst>
              <a:ext uri="{FF2B5EF4-FFF2-40B4-BE49-F238E27FC236}">
                <a16:creationId xmlns="" xmlns:a16="http://schemas.microsoft.com/office/drawing/2014/main" id="{46DBAE85-77EC-B36C-4C9F-BBEAAB60FA1B}"/>
              </a:ext>
            </a:extLst>
          </p:cNvPr>
          <p:cNvSpPr txBox="1"/>
          <p:nvPr/>
        </p:nvSpPr>
        <p:spPr>
          <a:xfrm>
            <a:off x="3976270" y="1242174"/>
            <a:ext cx="1964103" cy="492443"/>
          </a:xfrm>
          <a:prstGeom prst="rect">
            <a:avLst/>
          </a:prstGeom>
          <a:noFill/>
        </p:spPr>
        <p:txBody>
          <a:bodyPr wrap="square" rtlCol="0" anchor="ctr">
            <a:spAutoFit/>
          </a:bodyPr>
          <a:lstStyle/>
          <a:p>
            <a:r>
              <a:rPr lang="pt-BR" sz="1400" b="1" dirty="0">
                <a:solidFill>
                  <a:prstClr val="white"/>
                </a:solidFill>
                <a:latin typeface="Lucida Sans" panose="020B0602030504020204" pitchFamily="34" charset="0"/>
              </a:rPr>
              <a:t>GÊNERO</a:t>
            </a:r>
          </a:p>
          <a:p>
            <a:r>
              <a:rPr lang="pt-BR" sz="1100" b="1" dirty="0">
                <a:solidFill>
                  <a:prstClr val="white"/>
                </a:solidFill>
                <a:latin typeface="Lucida Sans" panose="020B0602030504020204" pitchFamily="34" charset="0"/>
              </a:rPr>
              <a:t>(AUTO DECLARADO)</a:t>
            </a:r>
            <a:endParaRPr lang="pt-BR" sz="1100" b="1" dirty="0">
              <a:solidFill>
                <a:srgbClr val="FFC000"/>
              </a:solidFill>
              <a:latin typeface="Lucida Sans" panose="020B0602030504020204" pitchFamily="34" charset="0"/>
            </a:endParaRPr>
          </a:p>
        </p:txBody>
      </p:sp>
      <p:pic>
        <p:nvPicPr>
          <p:cNvPr id="250" name="Imagem 249">
            <a:extLst>
              <a:ext uri="{FF2B5EF4-FFF2-40B4-BE49-F238E27FC236}">
                <a16:creationId xmlns="" xmlns:a16="http://schemas.microsoft.com/office/drawing/2014/main" id="{67FAFAF8-36F5-A088-14D1-EBBE671725A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852649" y="1164614"/>
            <a:ext cx="1227082" cy="874026"/>
          </a:xfrm>
          <a:prstGeom prst="rect">
            <a:avLst/>
          </a:prstGeom>
        </p:spPr>
      </p:pic>
      <p:sp>
        <p:nvSpPr>
          <p:cNvPr id="251" name="Freeform 39">
            <a:extLst>
              <a:ext uri="{FF2B5EF4-FFF2-40B4-BE49-F238E27FC236}">
                <a16:creationId xmlns="" xmlns:a16="http://schemas.microsoft.com/office/drawing/2014/main" id="{AB35E209-4372-7BA0-63D1-D0A1ACF3F102}"/>
              </a:ext>
            </a:extLst>
          </p:cNvPr>
          <p:cNvSpPr>
            <a:spLocks/>
          </p:cNvSpPr>
          <p:nvPr/>
        </p:nvSpPr>
        <p:spPr bwMode="auto">
          <a:xfrm>
            <a:off x="5500361" y="1732455"/>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000000"/>
              </a:solidFill>
            </a:endParaRPr>
          </a:p>
        </p:txBody>
      </p:sp>
      <p:sp>
        <p:nvSpPr>
          <p:cNvPr id="252" name="Freeform 6">
            <a:extLst>
              <a:ext uri="{FF2B5EF4-FFF2-40B4-BE49-F238E27FC236}">
                <a16:creationId xmlns="" xmlns:a16="http://schemas.microsoft.com/office/drawing/2014/main" id="{89EAFE3B-AA22-D1E1-C374-6CAF6F2C165E}"/>
              </a:ext>
            </a:extLst>
          </p:cNvPr>
          <p:cNvSpPr>
            <a:spLocks/>
          </p:cNvSpPr>
          <p:nvPr/>
        </p:nvSpPr>
        <p:spPr bwMode="auto">
          <a:xfrm>
            <a:off x="5111989" y="1726880"/>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000000"/>
              </a:solidFill>
            </a:endParaRPr>
          </a:p>
        </p:txBody>
      </p:sp>
      <p:sp>
        <p:nvSpPr>
          <p:cNvPr id="253" name="CaixaDeTexto 252">
            <a:extLst>
              <a:ext uri="{FF2B5EF4-FFF2-40B4-BE49-F238E27FC236}">
                <a16:creationId xmlns="" xmlns:a16="http://schemas.microsoft.com/office/drawing/2014/main" id="{93F47D61-6851-966B-A7A7-B1378B9305B7}"/>
              </a:ext>
            </a:extLst>
          </p:cNvPr>
          <p:cNvSpPr txBox="1"/>
          <p:nvPr/>
        </p:nvSpPr>
        <p:spPr>
          <a:xfrm>
            <a:off x="8030656" y="2006454"/>
            <a:ext cx="1763589" cy="307777"/>
          </a:xfrm>
          <a:prstGeom prst="rect">
            <a:avLst/>
          </a:prstGeom>
          <a:noFill/>
        </p:spPr>
        <p:txBody>
          <a:bodyPr wrap="square" rtlCol="0" anchor="ctr">
            <a:spAutoFit/>
          </a:bodyPr>
          <a:lstStyle/>
          <a:p>
            <a:r>
              <a:rPr lang="pt-BR" sz="1400" b="1" dirty="0">
                <a:solidFill>
                  <a:prstClr val="white"/>
                </a:solidFill>
                <a:latin typeface="Lucida Sans" panose="020B0602030504020204" pitchFamily="34" charset="0"/>
              </a:rPr>
              <a:t>IDADE: </a:t>
            </a:r>
            <a:r>
              <a:rPr lang="pt-BR" sz="1400" b="1" dirty="0">
                <a:solidFill>
                  <a:srgbClr val="0070C0"/>
                </a:solidFill>
                <a:latin typeface="Lucida Sans" panose="020B0602030504020204" pitchFamily="34" charset="0"/>
              </a:rPr>
              <a:t>44 ANOS</a:t>
            </a:r>
          </a:p>
        </p:txBody>
      </p:sp>
      <p:sp>
        <p:nvSpPr>
          <p:cNvPr id="254" name="CaixaDeTexto 253">
            <a:extLst>
              <a:ext uri="{FF2B5EF4-FFF2-40B4-BE49-F238E27FC236}">
                <a16:creationId xmlns="" xmlns:a16="http://schemas.microsoft.com/office/drawing/2014/main" id="{E296C4B2-0662-C87D-DE1E-5BFF1DD9AB6F}"/>
              </a:ext>
            </a:extLst>
          </p:cNvPr>
          <p:cNvSpPr txBox="1"/>
          <p:nvPr/>
        </p:nvSpPr>
        <p:spPr>
          <a:xfrm>
            <a:off x="8908549" y="1325700"/>
            <a:ext cx="1116011" cy="830997"/>
          </a:xfrm>
          <a:prstGeom prst="rect">
            <a:avLst/>
          </a:prstGeom>
          <a:noFill/>
        </p:spPr>
        <p:txBody>
          <a:bodyPr wrap="none">
            <a:spAutoFit/>
          </a:bodyPr>
          <a:lstStyle/>
          <a:p>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33</a:t>
            </a:r>
            <a:r>
              <a:rPr lang="pt-BR" sz="20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255" name="CaixaDeTexto 254">
            <a:extLst>
              <a:ext uri="{FF2B5EF4-FFF2-40B4-BE49-F238E27FC236}">
                <a16:creationId xmlns="" xmlns:a16="http://schemas.microsoft.com/office/drawing/2014/main" id="{FB2F3C62-5441-1B03-D262-26B2393FD8C7}"/>
              </a:ext>
            </a:extLst>
          </p:cNvPr>
          <p:cNvSpPr txBox="1"/>
          <p:nvPr/>
        </p:nvSpPr>
        <p:spPr>
          <a:xfrm>
            <a:off x="9898449" y="1508878"/>
            <a:ext cx="1479892" cy="369332"/>
          </a:xfrm>
          <a:prstGeom prst="rect">
            <a:avLst/>
          </a:prstGeom>
          <a:noFill/>
        </p:spPr>
        <p:txBody>
          <a:bodyPr wrap="none" rtlCol="0" anchor="ctr">
            <a:spAutoFit/>
          </a:bodyPr>
          <a:lstStyle/>
          <a:p>
            <a:r>
              <a:rPr lang="pt-BR" b="1" dirty="0">
                <a:solidFill>
                  <a:prstClr val="white"/>
                </a:solidFill>
                <a:latin typeface="Segoe UI" panose="020B0502040204020203" pitchFamily="34" charset="0"/>
                <a:cs typeface="Segoe UI" panose="020B0502040204020203" pitchFamily="34" charset="0"/>
              </a:rPr>
              <a:t>GERAÇÃO X</a:t>
            </a:r>
            <a:endParaRPr lang="pt-BR" sz="1400" b="1" dirty="0">
              <a:solidFill>
                <a:prstClr val="white"/>
              </a:solidFill>
              <a:latin typeface="Segoe UI" panose="020B0502040204020203" pitchFamily="34" charset="0"/>
              <a:cs typeface="Segoe UI" panose="020B0502040204020203" pitchFamily="34" charset="0"/>
            </a:endParaRPr>
          </a:p>
        </p:txBody>
      </p:sp>
      <p:sp>
        <p:nvSpPr>
          <p:cNvPr id="257" name="Retângulo 256">
            <a:extLst>
              <a:ext uri="{FF2B5EF4-FFF2-40B4-BE49-F238E27FC236}">
                <a16:creationId xmlns="" xmlns:a16="http://schemas.microsoft.com/office/drawing/2014/main" id="{99E41162-28B9-F34F-E6D1-F4DB949E3EA4}"/>
              </a:ext>
            </a:extLst>
          </p:cNvPr>
          <p:cNvSpPr/>
          <p:nvPr/>
        </p:nvSpPr>
        <p:spPr>
          <a:xfrm>
            <a:off x="8040026" y="2227023"/>
            <a:ext cx="2536984" cy="253916"/>
          </a:xfrm>
          <a:prstGeom prst="rect">
            <a:avLst/>
          </a:prstGeom>
        </p:spPr>
        <p:txBody>
          <a:bodyPr wrap="square">
            <a:spAutoFit/>
          </a:bodyPr>
          <a:lstStyle/>
          <a:p>
            <a:pPr defTabSz="457200"/>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Média de idade da população</a:t>
            </a:r>
          </a:p>
        </p:txBody>
      </p:sp>
      <p:sp>
        <p:nvSpPr>
          <p:cNvPr id="258" name="Retângulo 257">
            <a:extLst>
              <a:ext uri="{FF2B5EF4-FFF2-40B4-BE49-F238E27FC236}">
                <a16:creationId xmlns="" xmlns:a16="http://schemas.microsoft.com/office/drawing/2014/main" id="{EAF090A1-2A81-EBAE-B44E-02256E2A78C1}"/>
              </a:ext>
            </a:extLst>
          </p:cNvPr>
          <p:cNvSpPr/>
          <p:nvPr/>
        </p:nvSpPr>
        <p:spPr>
          <a:xfrm>
            <a:off x="9937114" y="1778213"/>
            <a:ext cx="1483563" cy="261610"/>
          </a:xfrm>
          <a:prstGeom prst="rect">
            <a:avLst/>
          </a:prstGeom>
        </p:spPr>
        <p:txBody>
          <a:bodyPr wrap="square">
            <a:spAutoFit/>
          </a:bodyPr>
          <a:lstStyle/>
          <a:p>
            <a:pPr defTabSz="457200"/>
            <a:r>
              <a:rPr lang="pt-BR" sz="1100" b="1" spc="100" dirty="0">
                <a:solidFill>
                  <a:prstClr val="white"/>
                </a:solidFill>
                <a:latin typeface="Ebrima" panose="02000000000000000000" pitchFamily="2" charset="0"/>
                <a:ea typeface="Ebrima" panose="02000000000000000000" pitchFamily="2" charset="0"/>
                <a:cs typeface="Ebrima" panose="02000000000000000000" pitchFamily="2" charset="0"/>
              </a:rPr>
              <a:t>45 a 64 anos</a:t>
            </a:r>
          </a:p>
        </p:txBody>
      </p:sp>
      <p:sp>
        <p:nvSpPr>
          <p:cNvPr id="259" name="CaixaDeTexto 258">
            <a:extLst>
              <a:ext uri="{FF2B5EF4-FFF2-40B4-BE49-F238E27FC236}">
                <a16:creationId xmlns="" xmlns:a16="http://schemas.microsoft.com/office/drawing/2014/main" id="{30DD014D-0A73-1A51-6E6A-734D1E6D1230}"/>
              </a:ext>
            </a:extLst>
          </p:cNvPr>
          <p:cNvSpPr txBox="1"/>
          <p:nvPr/>
        </p:nvSpPr>
        <p:spPr>
          <a:xfrm>
            <a:off x="8055524" y="2461602"/>
            <a:ext cx="2923439" cy="646331"/>
          </a:xfrm>
          <a:prstGeom prst="rect">
            <a:avLst/>
          </a:prstGeom>
          <a:noFill/>
        </p:spPr>
        <p:txBody>
          <a:bodyPr wrap="square" rtlCol="0" anchor="t">
            <a:spAutoFit/>
          </a:bodyPr>
          <a:lstStyle/>
          <a:p>
            <a:r>
              <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rPr>
              <a:t>28% </a:t>
            </a:r>
            <a:r>
              <a:rPr lang="en-US" sz="1200" b="1" dirty="0">
                <a:solidFill>
                  <a:prstClr val="white"/>
                </a:solidFill>
                <a:latin typeface="Ebrima" panose="02000000000000000000" pitchFamily="2" charset="0"/>
                <a:ea typeface="Ebrima" panose="02000000000000000000" pitchFamily="2" charset="0"/>
                <a:cs typeface="Ebrima" panose="02000000000000000000" pitchFamily="2" charset="0"/>
              </a:rPr>
              <a:t>Millennials (30 a 44)</a:t>
            </a:r>
            <a:endPar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endParaRPr>
          </a:p>
          <a:p>
            <a:r>
              <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rPr>
              <a:t>25% </a:t>
            </a:r>
            <a:r>
              <a:rPr lang="en-US" sz="1200" b="1" dirty="0" err="1">
                <a:solidFill>
                  <a:prstClr val="white"/>
                </a:solidFill>
                <a:latin typeface="Ebrima" panose="02000000000000000000" pitchFamily="2" charset="0"/>
                <a:ea typeface="Ebrima" panose="02000000000000000000" pitchFamily="2" charset="0"/>
                <a:cs typeface="Ebrima" panose="02000000000000000000" pitchFamily="2" charset="0"/>
              </a:rPr>
              <a:t>Geração</a:t>
            </a:r>
            <a:r>
              <a:rPr lang="en-US" sz="1200" b="1" dirty="0">
                <a:solidFill>
                  <a:prstClr val="white"/>
                </a:solidFill>
                <a:latin typeface="Ebrima" panose="02000000000000000000" pitchFamily="2" charset="0"/>
                <a:ea typeface="Ebrima" panose="02000000000000000000" pitchFamily="2" charset="0"/>
                <a:cs typeface="Ebrima" panose="02000000000000000000" pitchFamily="2" charset="0"/>
              </a:rPr>
              <a:t> Z (16 a 29)</a:t>
            </a:r>
          </a:p>
          <a:p>
            <a:r>
              <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rPr>
              <a:t>14% </a:t>
            </a:r>
            <a:r>
              <a:rPr lang="en-US" sz="1200" b="1" dirty="0">
                <a:solidFill>
                  <a:prstClr val="white"/>
                </a:solidFill>
                <a:latin typeface="Ebrima" panose="02000000000000000000" pitchFamily="2" charset="0"/>
                <a:ea typeface="Ebrima" panose="02000000000000000000" pitchFamily="2" charset="0"/>
                <a:cs typeface="Ebrima" panose="02000000000000000000" pitchFamily="2" charset="0"/>
              </a:rPr>
              <a:t>Boomers (65+)</a:t>
            </a:r>
          </a:p>
        </p:txBody>
      </p:sp>
      <p:sp>
        <p:nvSpPr>
          <p:cNvPr id="260" name="CaixaDeTexto 259">
            <a:extLst>
              <a:ext uri="{FF2B5EF4-FFF2-40B4-BE49-F238E27FC236}">
                <a16:creationId xmlns="" xmlns:a16="http://schemas.microsoft.com/office/drawing/2014/main" id="{8857445E-5966-DC2F-10E4-A231B390EDFA}"/>
              </a:ext>
            </a:extLst>
          </p:cNvPr>
          <p:cNvSpPr txBox="1"/>
          <p:nvPr/>
        </p:nvSpPr>
        <p:spPr>
          <a:xfrm>
            <a:off x="4681218" y="4867308"/>
            <a:ext cx="1964103" cy="307777"/>
          </a:xfrm>
          <a:prstGeom prst="rect">
            <a:avLst/>
          </a:prstGeom>
          <a:noFill/>
        </p:spPr>
        <p:txBody>
          <a:bodyPr wrap="square" rtlCol="0" anchor="ctr">
            <a:spAutoFit/>
          </a:bodyPr>
          <a:lstStyle/>
          <a:p>
            <a:r>
              <a:rPr lang="pt-BR" sz="1400" b="1" dirty="0">
                <a:solidFill>
                  <a:prstClr val="white"/>
                </a:solidFill>
                <a:latin typeface="Lucida Sans" panose="020B0602030504020204" pitchFamily="34" charset="0"/>
              </a:rPr>
              <a:t>ESCOLARIDADE</a:t>
            </a:r>
            <a:endParaRPr lang="pt-BR" sz="1100" b="1" dirty="0">
              <a:solidFill>
                <a:srgbClr val="FFC000"/>
              </a:solidFill>
              <a:latin typeface="Lucida Sans" panose="020B0602030504020204" pitchFamily="34" charset="0"/>
            </a:endParaRPr>
          </a:p>
        </p:txBody>
      </p:sp>
      <p:pic>
        <p:nvPicPr>
          <p:cNvPr id="262" name="Imagem 261">
            <a:extLst>
              <a:ext uri="{FF2B5EF4-FFF2-40B4-BE49-F238E27FC236}">
                <a16:creationId xmlns="" xmlns:a16="http://schemas.microsoft.com/office/drawing/2014/main" id="{C8F87649-77CA-7364-9EB0-0257C841869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946587" y="5137374"/>
            <a:ext cx="999567" cy="1077964"/>
          </a:xfrm>
          <a:prstGeom prst="rect">
            <a:avLst/>
          </a:prstGeom>
        </p:spPr>
      </p:pic>
      <p:sp>
        <p:nvSpPr>
          <p:cNvPr id="263" name="CaixaDeTexto 262">
            <a:extLst>
              <a:ext uri="{FF2B5EF4-FFF2-40B4-BE49-F238E27FC236}">
                <a16:creationId xmlns="" xmlns:a16="http://schemas.microsoft.com/office/drawing/2014/main" id="{4020FD21-E11E-82B2-DC8B-38AAC0AD3623}"/>
              </a:ext>
            </a:extLst>
          </p:cNvPr>
          <p:cNvSpPr txBox="1"/>
          <p:nvPr/>
        </p:nvSpPr>
        <p:spPr>
          <a:xfrm>
            <a:off x="4862674" y="5145457"/>
            <a:ext cx="1116011" cy="830997"/>
          </a:xfrm>
          <a:prstGeom prst="rect">
            <a:avLst/>
          </a:prstGeom>
          <a:noFill/>
        </p:spPr>
        <p:txBody>
          <a:bodyPr wrap="none">
            <a:spAutoFit/>
          </a:bodyPr>
          <a:lstStyle/>
          <a:p>
            <a:pPr algn="r"/>
            <a:r>
              <a:rPr lang="pt-BR" sz="48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20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264" name="CaixaDeTexto 263">
            <a:extLst>
              <a:ext uri="{FF2B5EF4-FFF2-40B4-BE49-F238E27FC236}">
                <a16:creationId xmlns="" xmlns:a16="http://schemas.microsoft.com/office/drawing/2014/main" id="{192D85F6-EC5E-4E5B-6F74-81AD779908EA}"/>
              </a:ext>
            </a:extLst>
          </p:cNvPr>
          <p:cNvSpPr txBox="1"/>
          <p:nvPr/>
        </p:nvSpPr>
        <p:spPr>
          <a:xfrm>
            <a:off x="5876970" y="5544728"/>
            <a:ext cx="1747803" cy="307777"/>
          </a:xfrm>
          <a:prstGeom prst="rect">
            <a:avLst/>
          </a:prstGeom>
          <a:noFill/>
        </p:spPr>
        <p:txBody>
          <a:bodyPr wrap="square" rtlCol="0" anchor="ctr">
            <a:spAutoFit/>
          </a:bodyPr>
          <a:lstStyle/>
          <a:p>
            <a:r>
              <a:rPr lang="pt-BR" sz="1400" b="1" dirty="0">
                <a:solidFill>
                  <a:prstClr val="white"/>
                </a:solidFill>
                <a:latin typeface="Lucida Sans" panose="020B0602030504020204" pitchFamily="34" charset="0"/>
              </a:rPr>
              <a:t>ENSINO MÉDIO</a:t>
            </a:r>
          </a:p>
        </p:txBody>
      </p:sp>
      <p:sp>
        <p:nvSpPr>
          <p:cNvPr id="265" name="CaixaDeTexto 264">
            <a:extLst>
              <a:ext uri="{FF2B5EF4-FFF2-40B4-BE49-F238E27FC236}">
                <a16:creationId xmlns="" xmlns:a16="http://schemas.microsoft.com/office/drawing/2014/main" id="{6DFA3E3A-C993-DC75-B02D-50CC9A5FE369}"/>
              </a:ext>
            </a:extLst>
          </p:cNvPr>
          <p:cNvSpPr txBox="1"/>
          <p:nvPr/>
        </p:nvSpPr>
        <p:spPr>
          <a:xfrm>
            <a:off x="4918526" y="5865475"/>
            <a:ext cx="2923439" cy="415498"/>
          </a:xfrm>
          <a:prstGeom prst="rect">
            <a:avLst/>
          </a:prstGeom>
          <a:noFill/>
        </p:spPr>
        <p:txBody>
          <a:bodyPr wrap="square" rtlCol="0" anchor="t">
            <a:spAutoFit/>
          </a:bodyPr>
          <a:lstStyle/>
          <a:p>
            <a:r>
              <a:rPr lang="en-US" sz="1050" b="1" dirty="0">
                <a:solidFill>
                  <a:srgbClr val="0070C0"/>
                </a:solidFill>
                <a:latin typeface="Ebrima" panose="02000000000000000000" pitchFamily="2" charset="0"/>
                <a:ea typeface="Ebrima" panose="02000000000000000000" pitchFamily="2" charset="0"/>
                <a:cs typeface="Ebrima" panose="02000000000000000000" pitchFamily="2" charset="0"/>
              </a:rPr>
              <a:t>33% </a:t>
            </a:r>
            <a:r>
              <a:rPr lang="en-US" sz="1050" b="1" dirty="0">
                <a:solidFill>
                  <a:prstClr val="white"/>
                </a:solidFill>
                <a:latin typeface="Ebrima" panose="02000000000000000000" pitchFamily="2" charset="0"/>
                <a:ea typeface="Ebrima" panose="02000000000000000000" pitchFamily="2" charset="0"/>
                <a:cs typeface="Ebrima" panose="02000000000000000000" pitchFamily="2" charset="0"/>
              </a:rPr>
              <a:t>ENS. FUNDAMENTAL</a:t>
            </a:r>
          </a:p>
          <a:p>
            <a:r>
              <a:rPr lang="en-US" sz="1050" b="1" dirty="0">
                <a:solidFill>
                  <a:srgbClr val="0070C0"/>
                </a:solidFill>
                <a:latin typeface="Ebrima" panose="02000000000000000000" pitchFamily="2" charset="0"/>
                <a:ea typeface="Ebrima" panose="02000000000000000000" pitchFamily="2" charset="0"/>
                <a:cs typeface="Ebrima" panose="02000000000000000000" pitchFamily="2" charset="0"/>
              </a:rPr>
              <a:t>22% </a:t>
            </a:r>
            <a:r>
              <a:rPr lang="en-US" sz="1050" b="1" dirty="0">
                <a:solidFill>
                  <a:prstClr val="white"/>
                </a:solidFill>
                <a:latin typeface="Ebrima" panose="02000000000000000000" pitchFamily="2" charset="0"/>
                <a:ea typeface="Ebrima" panose="02000000000000000000" pitchFamily="2" charset="0"/>
                <a:cs typeface="Ebrima" panose="02000000000000000000" pitchFamily="2" charset="0"/>
              </a:rPr>
              <a:t>ENS. SUPERIOR</a:t>
            </a:r>
          </a:p>
        </p:txBody>
      </p:sp>
      <p:sp>
        <p:nvSpPr>
          <p:cNvPr id="89" name="CaixaDeTexto 88">
            <a:extLst>
              <a:ext uri="{FF2B5EF4-FFF2-40B4-BE49-F238E27FC236}">
                <a16:creationId xmlns="" xmlns:a16="http://schemas.microsoft.com/office/drawing/2014/main" id="{E03B800E-EFC5-E59B-879D-953F6CB67357}"/>
              </a:ext>
            </a:extLst>
          </p:cNvPr>
          <p:cNvSpPr txBox="1"/>
          <p:nvPr/>
        </p:nvSpPr>
        <p:spPr>
          <a:xfrm>
            <a:off x="633985" y="4207581"/>
            <a:ext cx="1964103" cy="307777"/>
          </a:xfrm>
          <a:prstGeom prst="rect">
            <a:avLst/>
          </a:prstGeom>
          <a:noFill/>
        </p:spPr>
        <p:txBody>
          <a:bodyPr wrap="square" rtlCol="0" anchor="ctr">
            <a:spAutoFit/>
          </a:bodyPr>
          <a:lstStyle/>
          <a:p>
            <a:r>
              <a:rPr lang="pt-BR" sz="1400" b="1" dirty="0">
                <a:solidFill>
                  <a:prstClr val="white"/>
                </a:solidFill>
                <a:latin typeface="Lucida Sans" panose="020B0602030504020204" pitchFamily="34" charset="0"/>
              </a:rPr>
              <a:t>SUDESTE</a:t>
            </a:r>
            <a:endParaRPr lang="pt-BR" sz="1100" b="1" dirty="0">
              <a:solidFill>
                <a:prstClr val="white"/>
              </a:solidFill>
              <a:latin typeface="Lucida Sans" panose="020B0602030504020204" pitchFamily="34" charset="0"/>
            </a:endParaRPr>
          </a:p>
        </p:txBody>
      </p:sp>
      <p:sp>
        <p:nvSpPr>
          <p:cNvPr id="90" name="CaixaDeTexto 89">
            <a:extLst>
              <a:ext uri="{FF2B5EF4-FFF2-40B4-BE49-F238E27FC236}">
                <a16:creationId xmlns="" xmlns:a16="http://schemas.microsoft.com/office/drawing/2014/main" id="{87A8E497-9B37-3495-CC61-9D83328CD9EC}"/>
              </a:ext>
            </a:extLst>
          </p:cNvPr>
          <p:cNvSpPr txBox="1"/>
          <p:nvPr/>
        </p:nvSpPr>
        <p:spPr>
          <a:xfrm>
            <a:off x="648945" y="4487482"/>
            <a:ext cx="2292349" cy="830997"/>
          </a:xfrm>
          <a:prstGeom prst="rect">
            <a:avLst/>
          </a:prstGeom>
          <a:noFill/>
        </p:spPr>
        <p:txBody>
          <a:bodyPr wrap="square" rtlCol="0" anchor="t">
            <a:spAutoFit/>
          </a:bodyPr>
          <a:lstStyle/>
          <a:p>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20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p:txBody>
      </p:sp>
      <p:sp>
        <p:nvSpPr>
          <p:cNvPr id="88" name="Retângulo 87"/>
          <p:cNvSpPr/>
          <p:nvPr/>
        </p:nvSpPr>
        <p:spPr>
          <a:xfrm>
            <a:off x="755848" y="-3791"/>
            <a:ext cx="11147603" cy="246221"/>
          </a:xfrm>
          <a:prstGeom prst="rect">
            <a:avLst/>
          </a:prstGeom>
        </p:spPr>
        <p:txBody>
          <a:bodyPr wrap="none">
            <a:spAutoFit/>
          </a:bodyPr>
          <a:lstStyle/>
          <a:p>
            <a:r>
              <a:rPr lang="pt-BR" sz="1000" spc="300" dirty="0" smtClean="0">
                <a:solidFill>
                  <a:prstClr val="white"/>
                </a:solidFill>
                <a:latin typeface="Ebrima" panose="02000000000000000000" pitchFamily="2" charset="0"/>
                <a:ea typeface="Ebrima" panose="02000000000000000000" pitchFamily="2" charset="0"/>
                <a:cs typeface="Ebrima" panose="02000000000000000000" pitchFamily="2" charset="0"/>
              </a:rPr>
              <a:t>PERFIS DO ESTUDO</a:t>
            </a:r>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								RAIO-X DO INVESTIDOR 2025</a:t>
            </a:r>
          </a:p>
        </p:txBody>
      </p:sp>
      <p:sp>
        <p:nvSpPr>
          <p:cNvPr id="94" name="CaixaDeTexto 93">
            <a:extLst>
              <a:ext uri="{FF2B5EF4-FFF2-40B4-BE49-F238E27FC236}">
                <a16:creationId xmlns="" xmlns:a16="http://schemas.microsoft.com/office/drawing/2014/main" id="{7138BC2B-D638-61AD-1001-76D701B6E5A4}"/>
              </a:ext>
            </a:extLst>
          </p:cNvPr>
          <p:cNvSpPr txBox="1"/>
          <p:nvPr/>
        </p:nvSpPr>
        <p:spPr>
          <a:xfrm>
            <a:off x="4249351" y="3828618"/>
            <a:ext cx="863694"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25</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sp>
        <p:nvSpPr>
          <p:cNvPr id="95" name="CaixaDeTexto 94">
            <a:extLst>
              <a:ext uri="{FF2B5EF4-FFF2-40B4-BE49-F238E27FC236}">
                <a16:creationId xmlns="" xmlns:a16="http://schemas.microsoft.com/office/drawing/2014/main" id="{A86D067F-4234-FA52-B102-3369B34789A6}"/>
              </a:ext>
            </a:extLst>
          </p:cNvPr>
          <p:cNvSpPr txBox="1"/>
          <p:nvPr/>
        </p:nvSpPr>
        <p:spPr>
          <a:xfrm>
            <a:off x="5636909" y="3828618"/>
            <a:ext cx="863694"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47</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sp>
        <p:nvSpPr>
          <p:cNvPr id="96" name="CaixaDeTexto 95">
            <a:extLst>
              <a:ext uri="{FF2B5EF4-FFF2-40B4-BE49-F238E27FC236}">
                <a16:creationId xmlns="" xmlns:a16="http://schemas.microsoft.com/office/drawing/2014/main" id="{C253BE02-2FBA-FDB5-39DE-01802B2142F4}"/>
              </a:ext>
            </a:extLst>
          </p:cNvPr>
          <p:cNvSpPr txBox="1"/>
          <p:nvPr/>
        </p:nvSpPr>
        <p:spPr>
          <a:xfrm>
            <a:off x="7234597" y="3828618"/>
            <a:ext cx="863694" cy="461665"/>
          </a:xfrm>
          <a:prstGeom prst="rect">
            <a:avLst/>
          </a:prstGeom>
          <a:noFill/>
        </p:spPr>
        <p:txBody>
          <a:bodyPr wrap="square">
            <a:spAutoFit/>
          </a:bodyPr>
          <a:lstStyle/>
          <a:p>
            <a:pPr algn="ctr"/>
            <a:r>
              <a:rPr lang="pt-BR" sz="2400" b="1" dirty="0">
                <a:solidFill>
                  <a:prstClr val="white"/>
                </a:solidFill>
                <a:latin typeface="Segoe UI" panose="020B0502040204020203" pitchFamily="34" charset="0"/>
                <a:cs typeface="Segoe UI" panose="020B0502040204020203" pitchFamily="34" charset="0"/>
              </a:rPr>
              <a:t>28</a:t>
            </a:r>
            <a:r>
              <a:rPr lang="pt-BR" sz="1400" b="1" dirty="0">
                <a:solidFill>
                  <a:prstClr val="white"/>
                </a:solidFill>
                <a:latin typeface="Segoe UI" panose="020B0502040204020203" pitchFamily="34" charset="0"/>
                <a:cs typeface="Segoe UI" panose="020B0502040204020203" pitchFamily="34" charset="0"/>
              </a:rPr>
              <a:t>%</a:t>
            </a:r>
            <a:endParaRPr lang="pt-BR" sz="2400" dirty="0">
              <a:solidFill>
                <a:prstClr val="white"/>
              </a:solidFill>
              <a:latin typeface="Segoe UI" panose="020B0502040204020203" pitchFamily="34" charset="0"/>
              <a:cs typeface="Segoe UI" panose="020B0502040204020203" pitchFamily="34" charset="0"/>
            </a:endParaRPr>
          </a:p>
        </p:txBody>
      </p:sp>
      <p:sp>
        <p:nvSpPr>
          <p:cNvPr id="91" name="CaixaDeTexto 90">
            <a:extLst>
              <a:ext uri="{FF2B5EF4-FFF2-40B4-BE49-F238E27FC236}">
                <a16:creationId xmlns="" xmlns:a16="http://schemas.microsoft.com/office/drawing/2014/main" id="{77258AA2-43F1-B530-2280-DA8E3646E4BD}"/>
              </a:ext>
            </a:extLst>
          </p:cNvPr>
          <p:cNvSpPr txBox="1"/>
          <p:nvPr/>
        </p:nvSpPr>
        <p:spPr>
          <a:xfrm>
            <a:off x="4317454" y="2585850"/>
            <a:ext cx="2272981" cy="246221"/>
          </a:xfrm>
          <a:prstGeom prst="rect">
            <a:avLst/>
          </a:prstGeom>
          <a:noFill/>
        </p:spPr>
        <p:txBody>
          <a:bodyPr wrap="square" rtlCol="0" anchor="ctr">
            <a:spAutoFit/>
          </a:bodyPr>
          <a:lstStyle/>
          <a:p>
            <a:pPr algn="ctr"/>
            <a:r>
              <a:rPr lang="pt-BR" sz="10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1% Outros| 1% Não </a:t>
            </a:r>
            <a:r>
              <a:rPr lang="pt-BR" sz="1000" b="1" dirty="0" err="1">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sabe+Recusa</a:t>
            </a:r>
            <a:endParaRPr lang="pt-BR" sz="10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87" name="CaixaDeTexto 2">
            <a:extLst>
              <a:ext uri="{FF2B5EF4-FFF2-40B4-BE49-F238E27FC236}">
                <a16:creationId xmlns="" xmlns:a16="http://schemas.microsoft.com/office/drawing/2014/main"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92" name="Gráfico 4">
            <a:extLst>
              <a:ext uri="{FF2B5EF4-FFF2-40B4-BE49-F238E27FC236}">
                <a16:creationId xmlns="" xmlns:a16="http://schemas.microsoft.com/office/drawing/2014/main"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93" name="Arredondar Retângulo em um Canto Diagonal 92"/>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smtClean="0">
                <a:solidFill>
                  <a:prstClr val="white"/>
                </a:solidFill>
                <a:latin typeface="Segoe UI" panose="020B0502040204020203" pitchFamily="34" charset="0"/>
                <a:cs typeface="Segoe UI" panose="020B0502040204020203" pitchFamily="34" charset="0"/>
              </a:rPr>
              <a:t>PERFIL DA AMOSTRA</a:t>
            </a:r>
            <a:endParaRPr lang="pt-BR" sz="1200" b="1" dirty="0">
              <a:solidFill>
                <a:prstClr val="white"/>
              </a:solidFill>
              <a:latin typeface="Segoe UI" panose="020B0502040204020203" pitchFamily="34" charset="0"/>
              <a:cs typeface="Segoe UI" panose="020B0502040204020203" pitchFamily="34" charset="0"/>
            </a:endParaRPr>
          </a:p>
        </p:txBody>
      </p:sp>
      <p:sp>
        <p:nvSpPr>
          <p:cNvPr id="78" name="CaixaDeTexto 77">
            <a:extLst>
              <a:ext uri="{FF2B5EF4-FFF2-40B4-BE49-F238E27FC236}">
                <a16:creationId xmlns:a16="http://schemas.microsoft.com/office/drawing/2014/main" xmlns="" id="{FD8FFD06-3554-1713-EB1C-6A71AD42CC41}"/>
              </a:ext>
            </a:extLst>
          </p:cNvPr>
          <p:cNvSpPr txBox="1"/>
          <p:nvPr/>
        </p:nvSpPr>
        <p:spPr>
          <a:xfrm>
            <a:off x="2754533" y="203363"/>
            <a:ext cx="8794643" cy="498598"/>
          </a:xfrm>
          <a:prstGeom prst="rect">
            <a:avLst/>
          </a:prstGeom>
          <a:noFill/>
        </p:spPr>
        <p:txBody>
          <a:bodyPr wrap="square" rtlCol="0">
            <a:spAutoFit/>
          </a:bodyPr>
          <a:lstStyle/>
          <a:p>
            <a:pPr>
              <a:lnSpc>
                <a:spcPct val="120000"/>
              </a:lnSpc>
            </a:pPr>
            <a:r>
              <a:rPr lang="pt-BR" sz="1100" dirty="0">
                <a:solidFill>
                  <a:schemeClr val="bg1"/>
                </a:solidFill>
                <a:latin typeface="Ebrima" panose="02000000000000000000" pitchFamily="2" charset="0"/>
                <a:ea typeface="Ebrima" panose="02000000000000000000" pitchFamily="2" charset="0"/>
                <a:cs typeface="Ebrima" panose="02000000000000000000" pitchFamily="2" charset="0"/>
              </a:rPr>
              <a:t>A </a:t>
            </a:r>
            <a:r>
              <a:rPr lang="pt-BR" sz="1100" b="1" dirty="0">
                <a:solidFill>
                  <a:schemeClr val="bg1"/>
                </a:solidFill>
                <a:latin typeface="Ebrima" panose="02000000000000000000" pitchFamily="2" charset="0"/>
                <a:ea typeface="Ebrima" panose="02000000000000000000" pitchFamily="2" charset="0"/>
                <a:cs typeface="Ebrima" panose="02000000000000000000" pitchFamily="2" charset="0"/>
              </a:rPr>
              <a:t>amostra deste estudo representa a população brasileira</a:t>
            </a:r>
            <a:r>
              <a:rPr lang="pt-BR" sz="1100" dirty="0">
                <a:solidFill>
                  <a:schemeClr val="bg1"/>
                </a:solidFill>
                <a:latin typeface="Ebrima" panose="02000000000000000000" pitchFamily="2" charset="0"/>
                <a:ea typeface="Ebrima" panose="02000000000000000000" pitchFamily="2" charset="0"/>
                <a:cs typeface="Ebrima" panose="02000000000000000000" pitchFamily="2" charset="0"/>
              </a:rPr>
              <a:t> com </a:t>
            </a:r>
            <a:r>
              <a:rPr lang="pt-BR" sz="1100" b="1" dirty="0">
                <a:solidFill>
                  <a:schemeClr val="bg1"/>
                </a:solidFill>
                <a:latin typeface="Ebrima" panose="02000000000000000000" pitchFamily="2" charset="0"/>
                <a:ea typeface="Ebrima" panose="02000000000000000000" pitchFamily="2" charset="0"/>
                <a:cs typeface="Ebrima" panose="02000000000000000000" pitchFamily="2" charset="0"/>
              </a:rPr>
              <a:t>16 anos ou mais</a:t>
            </a:r>
            <a:r>
              <a:rPr lang="pt-BR" sz="1100" dirty="0">
                <a:solidFill>
                  <a:schemeClr val="bg1"/>
                </a:solidFill>
                <a:latin typeface="Ebrima" panose="02000000000000000000" pitchFamily="2" charset="0"/>
                <a:ea typeface="Ebrima" panose="02000000000000000000" pitchFamily="2" charset="0"/>
                <a:cs typeface="Ebrima" panose="02000000000000000000" pitchFamily="2" charset="0"/>
              </a:rPr>
              <a:t>, das </a:t>
            </a:r>
            <a:r>
              <a:rPr lang="pt-BR" sz="1100" b="1" dirty="0">
                <a:solidFill>
                  <a:schemeClr val="bg1"/>
                </a:solidFill>
                <a:latin typeface="Ebrima" panose="02000000000000000000" pitchFamily="2" charset="0"/>
                <a:ea typeface="Ebrima" panose="02000000000000000000" pitchFamily="2" charset="0"/>
                <a:cs typeface="Ebrima" panose="02000000000000000000" pitchFamily="2" charset="0"/>
              </a:rPr>
              <a:t>classes A, B, C e DE </a:t>
            </a:r>
            <a:r>
              <a:rPr lang="pt-BR" sz="1100" dirty="0">
                <a:solidFill>
                  <a:schemeClr val="bg1"/>
                </a:solidFill>
                <a:latin typeface="Ebrima" panose="02000000000000000000" pitchFamily="2" charset="0"/>
                <a:ea typeface="Ebrima" panose="02000000000000000000" pitchFamily="2" charset="0"/>
                <a:cs typeface="Ebrima" panose="02000000000000000000" pitchFamily="2" charset="0"/>
              </a:rPr>
              <a:t>e que </a:t>
            </a:r>
            <a:r>
              <a:rPr lang="pt-BR" sz="1100" b="1" dirty="0">
                <a:solidFill>
                  <a:schemeClr val="bg1"/>
                </a:solidFill>
                <a:latin typeface="Ebrima" panose="02000000000000000000" pitchFamily="2" charset="0"/>
                <a:ea typeface="Ebrima" panose="02000000000000000000" pitchFamily="2" charset="0"/>
                <a:cs typeface="Ebrima" panose="02000000000000000000" pitchFamily="2" charset="0"/>
              </a:rPr>
              <a:t>possuem ou não </a:t>
            </a:r>
            <a:r>
              <a:rPr lang="pt-BR" sz="1100" b="1" dirty="0" smtClean="0">
                <a:solidFill>
                  <a:schemeClr val="bg1"/>
                </a:solidFill>
                <a:latin typeface="Ebrima" panose="02000000000000000000" pitchFamily="2" charset="0"/>
                <a:ea typeface="Ebrima" panose="02000000000000000000" pitchFamily="2" charset="0"/>
                <a:cs typeface="Ebrima" panose="02000000000000000000" pitchFamily="2" charset="0"/>
              </a:rPr>
              <a:t>renda</a:t>
            </a:r>
            <a:r>
              <a:rPr lang="pt-BR" sz="1100" dirty="0">
                <a:solidFill>
                  <a:schemeClr val="bg1"/>
                </a:solidFill>
                <a:latin typeface="Ebrima" panose="02000000000000000000" pitchFamily="2" charset="0"/>
                <a:ea typeface="Ebrima" panose="02000000000000000000" pitchFamily="2" charset="0"/>
                <a:cs typeface="Ebrima" panose="02000000000000000000" pitchFamily="2" charset="0"/>
              </a:rPr>
              <a:t>.</a:t>
            </a:r>
            <a:endParaRPr lang="pt-BR" sz="11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pic>
        <p:nvPicPr>
          <p:cNvPr id="79" name="Imagem 78">
            <a:extLst>
              <a:ext uri="{FF2B5EF4-FFF2-40B4-BE49-F238E27FC236}">
                <a16:creationId xmlns="" xmlns:a16="http://schemas.microsoft.com/office/drawing/2014/main" id="{06F33211-85D8-27B4-AB40-438F650C538F}"/>
              </a:ext>
            </a:extLst>
          </p:cNvPr>
          <p:cNvPicPr>
            <a:picLocks noChangeAspect="1"/>
          </p:cNvPicPr>
          <p:nvPr/>
        </p:nvPicPr>
        <p:blipFill>
          <a:blip r:embed="rId5" cstate="screen">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a:ext>
            </a:extLst>
          </a:blip>
          <a:stretch>
            <a:fillRect/>
          </a:stretch>
        </p:blipFill>
        <p:spPr>
          <a:xfrm>
            <a:off x="8488957" y="3665047"/>
            <a:ext cx="670030" cy="670030"/>
          </a:xfrm>
          <a:prstGeom prst="rect">
            <a:avLst/>
          </a:prstGeom>
        </p:spPr>
      </p:pic>
      <p:sp>
        <p:nvSpPr>
          <p:cNvPr id="80" name="CaixaDeTexto 79">
            <a:extLst>
              <a:ext uri="{FF2B5EF4-FFF2-40B4-BE49-F238E27FC236}">
                <a16:creationId xmlns="" xmlns:a16="http://schemas.microsoft.com/office/drawing/2014/main" id="{46DBAE85-77EC-B36C-4C9F-BBEAAB60FA1B}"/>
              </a:ext>
            </a:extLst>
          </p:cNvPr>
          <p:cNvSpPr txBox="1"/>
          <p:nvPr/>
        </p:nvSpPr>
        <p:spPr>
          <a:xfrm>
            <a:off x="3430147" y="3476433"/>
            <a:ext cx="1964103" cy="307777"/>
          </a:xfrm>
          <a:prstGeom prst="rect">
            <a:avLst/>
          </a:prstGeom>
          <a:noFill/>
        </p:spPr>
        <p:txBody>
          <a:bodyPr wrap="square" rtlCol="0" anchor="ctr">
            <a:spAutoFit/>
          </a:bodyPr>
          <a:lstStyle/>
          <a:p>
            <a:r>
              <a:rPr lang="pt-BR" sz="1400" b="1" dirty="0" smtClean="0">
                <a:solidFill>
                  <a:prstClr val="white"/>
                </a:solidFill>
                <a:latin typeface="Lucida Sans" panose="020B0602030504020204" pitchFamily="34" charset="0"/>
              </a:rPr>
              <a:t>CLASSES</a:t>
            </a:r>
            <a:endParaRPr lang="pt-BR" sz="1400" b="1" dirty="0">
              <a:solidFill>
                <a:prstClr val="white"/>
              </a:solidFill>
              <a:latin typeface="Lucida Sans" panose="020B0602030504020204" pitchFamily="34" charset="0"/>
            </a:endParaRPr>
          </a:p>
        </p:txBody>
      </p:sp>
      <p:sp>
        <p:nvSpPr>
          <p:cNvPr id="81" name="CaixaDeTexto 80">
            <a:extLst>
              <a:ext uri="{FF2B5EF4-FFF2-40B4-BE49-F238E27FC236}">
                <a16:creationId xmlns="" xmlns:a16="http://schemas.microsoft.com/office/drawing/2014/main" id="{E296C4B2-0662-C87D-DE1E-5BFF1DD9AB6F}"/>
              </a:ext>
            </a:extLst>
          </p:cNvPr>
          <p:cNvSpPr txBox="1"/>
          <p:nvPr/>
        </p:nvSpPr>
        <p:spPr>
          <a:xfrm>
            <a:off x="9211110" y="3626515"/>
            <a:ext cx="1116011" cy="830997"/>
          </a:xfrm>
          <a:prstGeom prst="rect">
            <a:avLst/>
          </a:prstGeom>
          <a:noFill/>
        </p:spPr>
        <p:txBody>
          <a:bodyPr wrap="none">
            <a:spAutoFit/>
          </a:bodyPr>
          <a:lstStyle/>
          <a:p>
            <a:r>
              <a:rPr lang="pt-BR" sz="4800" b="1" dirty="0" smtClean="0">
                <a:solidFill>
                  <a:srgbClr val="0070C0"/>
                </a:solidFill>
                <a:latin typeface="Ebrima" panose="02000000000000000000" pitchFamily="2" charset="0"/>
                <a:ea typeface="Ebrima" panose="02000000000000000000" pitchFamily="2" charset="0"/>
                <a:cs typeface="Ebrima" panose="02000000000000000000" pitchFamily="2" charset="0"/>
              </a:rPr>
              <a:t>69</a:t>
            </a:r>
            <a:r>
              <a:rPr lang="pt-BR" sz="2000" b="1" dirty="0" smtClean="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3600" dirty="0">
              <a:solidFill>
                <a:srgbClr val="0070C0"/>
              </a:solidFill>
            </a:endParaRPr>
          </a:p>
        </p:txBody>
      </p:sp>
      <p:sp>
        <p:nvSpPr>
          <p:cNvPr id="82" name="CaixaDeTexto 81">
            <a:extLst>
              <a:ext uri="{FF2B5EF4-FFF2-40B4-BE49-F238E27FC236}">
                <a16:creationId xmlns="" xmlns:a16="http://schemas.microsoft.com/office/drawing/2014/main" id="{FB2F3C62-5441-1B03-D262-26B2393FD8C7}"/>
              </a:ext>
            </a:extLst>
          </p:cNvPr>
          <p:cNvSpPr txBox="1"/>
          <p:nvPr/>
        </p:nvSpPr>
        <p:spPr>
          <a:xfrm>
            <a:off x="10189807" y="3973165"/>
            <a:ext cx="2061846" cy="369332"/>
          </a:xfrm>
          <a:prstGeom prst="rect">
            <a:avLst/>
          </a:prstGeom>
          <a:noFill/>
        </p:spPr>
        <p:txBody>
          <a:bodyPr wrap="none" rtlCol="0" anchor="ctr">
            <a:spAutoFit/>
          </a:bodyPr>
          <a:lstStyle/>
          <a:p>
            <a:r>
              <a:rPr lang="pt-BR" b="1" dirty="0" smtClean="0">
                <a:solidFill>
                  <a:prstClr val="white"/>
                </a:solidFill>
                <a:latin typeface="Segoe UI" panose="020B0502040204020203" pitchFamily="34" charset="0"/>
                <a:cs typeface="Segoe UI" panose="020B0502040204020203" pitchFamily="34" charset="0"/>
              </a:rPr>
              <a:t>TRABALHA (PEA)</a:t>
            </a:r>
            <a:endParaRPr lang="pt-BR" sz="1400" b="1" dirty="0">
              <a:solidFill>
                <a:prstClr val="white"/>
              </a:solidFill>
              <a:latin typeface="Segoe UI" panose="020B0502040204020203" pitchFamily="34" charset="0"/>
              <a:cs typeface="Segoe UI" panose="020B0502040204020203" pitchFamily="34" charset="0"/>
            </a:endParaRPr>
          </a:p>
        </p:txBody>
      </p:sp>
      <p:sp>
        <p:nvSpPr>
          <p:cNvPr id="83" name="CaixaDeTexto 82">
            <a:extLst>
              <a:ext uri="{FF2B5EF4-FFF2-40B4-BE49-F238E27FC236}">
                <a16:creationId xmlns="" xmlns:a16="http://schemas.microsoft.com/office/drawing/2014/main" id="{30DD014D-0A73-1A51-6E6A-734D1E6D1230}"/>
              </a:ext>
            </a:extLst>
          </p:cNvPr>
          <p:cNvSpPr txBox="1"/>
          <p:nvPr/>
        </p:nvSpPr>
        <p:spPr>
          <a:xfrm>
            <a:off x="8417527" y="4335077"/>
            <a:ext cx="3090803" cy="1569660"/>
          </a:xfrm>
          <a:prstGeom prst="rect">
            <a:avLst/>
          </a:prstGeom>
          <a:noFill/>
        </p:spPr>
        <p:txBody>
          <a:bodyPr wrap="square" rtlCol="0" anchor="t">
            <a:spAutoFit/>
          </a:bodyPr>
          <a:lstStyle/>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24%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Assalariado</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registrado</a:t>
            </a:r>
            <a:endPar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9%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Autônomo</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regular</a:t>
            </a:r>
            <a:endParaRPr lang="en-US" sz="1200" b="1" dirty="0">
              <a:solidFill>
                <a:prstClr val="white"/>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9% </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Freelance</a:t>
            </a: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7% </a:t>
            </a:r>
            <a:r>
              <a:rPr lang="en-US" sz="1200" b="1" dirty="0" err="1">
                <a:solidFill>
                  <a:prstClr val="white"/>
                </a:solidFill>
                <a:latin typeface="Ebrima" panose="02000000000000000000" pitchFamily="2" charset="0"/>
                <a:ea typeface="Ebrima" panose="02000000000000000000" pitchFamily="2" charset="0"/>
                <a:cs typeface="Ebrima" panose="02000000000000000000" pitchFamily="2" charset="0"/>
              </a:rPr>
              <a:t>Assalariado</a:t>
            </a:r>
            <a:r>
              <a:rPr lang="en-US" sz="1200" b="1" dirty="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sem</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registro</a:t>
            </a:r>
            <a:endPar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5%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Autônomos</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por</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conta</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própria</a:t>
            </a:r>
            <a:endParaRPr lang="en-US" sz="1200" b="1" dirty="0">
              <a:solidFill>
                <a:prstClr val="white"/>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5%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Funcionário</a:t>
            </a:r>
            <a:r>
              <a:rPr lang="en-US" sz="1200" b="1" dirty="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público</a:t>
            </a:r>
            <a:endParaRPr lang="en-US" sz="1200" b="1" dirty="0">
              <a:solidFill>
                <a:prstClr val="white"/>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2%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Empresário</a:t>
            </a:r>
            <a:endParaRPr lang="en-US" sz="1200" b="1" dirty="0">
              <a:solidFill>
                <a:srgbClr val="0070C0"/>
              </a:solidFill>
              <a:latin typeface="Ebrima" panose="02000000000000000000" pitchFamily="2" charset="0"/>
              <a:ea typeface="Ebrima" panose="02000000000000000000" pitchFamily="2" charset="0"/>
              <a:cs typeface="Ebrima" panose="02000000000000000000" pitchFamily="2" charset="0"/>
            </a:endParaRPr>
          </a:p>
          <a:p>
            <a:r>
              <a:rPr lang="en-US" sz="1200" b="1" dirty="0" smtClean="0">
                <a:solidFill>
                  <a:srgbClr val="0070C0"/>
                </a:solidFill>
                <a:latin typeface="Ebrima" panose="02000000000000000000" pitchFamily="2" charset="0"/>
                <a:ea typeface="Ebrima" panose="02000000000000000000" pitchFamily="2" charset="0"/>
                <a:cs typeface="Ebrima" panose="02000000000000000000" pitchFamily="2" charset="0"/>
              </a:rPr>
              <a:t>5%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Desempregado</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procura</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 </a:t>
            </a:r>
            <a:r>
              <a:rPr lang="en-US" sz="1200" b="1" dirty="0" err="1" smtClean="0">
                <a:solidFill>
                  <a:prstClr val="white"/>
                </a:solidFill>
                <a:latin typeface="Ebrima" panose="02000000000000000000" pitchFamily="2" charset="0"/>
                <a:ea typeface="Ebrima" panose="02000000000000000000" pitchFamily="2" charset="0"/>
                <a:cs typeface="Ebrima" panose="02000000000000000000" pitchFamily="2" charset="0"/>
              </a:rPr>
              <a:t>emprego</a:t>
            </a:r>
            <a:r>
              <a:rPr lang="en-US" sz="1200" b="1" dirty="0" smtClean="0">
                <a:solidFill>
                  <a:prstClr val="white"/>
                </a:solidFill>
                <a:latin typeface="Ebrima" panose="02000000000000000000" pitchFamily="2" charset="0"/>
                <a:ea typeface="Ebrima" panose="02000000000000000000" pitchFamily="2" charset="0"/>
                <a:cs typeface="Ebrima" panose="02000000000000000000" pitchFamily="2" charset="0"/>
              </a:rPr>
              <a:t>)</a:t>
            </a:r>
            <a:endParaRPr lang="en-US" sz="120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3733688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23" name="Gráfico 22">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2923148173"/>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28" name="Retângulo 27"/>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(N=895)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(N=995)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(N=281)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P38a. (MOSTRAR CARTÃO 38 NA TELA DO TABLET)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Qual é o meio que você mais utiliza para a realização das suas aplicações financeiras?</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ÚNICA)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única</a:t>
            </a:r>
            <a:r>
              <a:rPr lang="pt-BR" sz="1000" dirty="0">
                <a:latin typeface="Segoe UI Light" panose="020B0502040204020203" pitchFamily="34" charset="0"/>
                <a:ea typeface="Ebrima" panose="02000000000000000000" pitchFamily="2" charset="0"/>
                <a:cs typeface="Segoe UI Light" panose="020B0502040204020203" pitchFamily="34" charset="0"/>
              </a:rPr>
              <a:t> | Erro: ±2p.p. (Investidores)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82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MEIOS UTILIZADOS PARA FAZER UMA APLICAÇÃO FINANCEIRA</a:t>
            </a:r>
          </a:p>
        </p:txBody>
      </p:sp>
      <p:sp>
        <p:nvSpPr>
          <p:cNvPr id="14" name="Arredondar Retângulo em um Canto Diagonal 13"/>
          <p:cNvSpPr/>
          <p:nvPr/>
        </p:nvSpPr>
        <p:spPr>
          <a:xfrm>
            <a:off x="5274052" y="392610"/>
            <a:ext cx="2402464" cy="144000"/>
          </a:xfrm>
          <a:prstGeom prst="round2DiagRect">
            <a:avLst/>
          </a:prstGeom>
          <a:solidFill>
            <a:srgbClr val="FFE04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000" b="1" dirty="0">
                <a:solidFill>
                  <a:schemeClr val="tx1"/>
                </a:solidFill>
                <a:latin typeface="Segoe UI" panose="020B0502040204020203" pitchFamily="34" charset="0"/>
                <a:cs typeface="Segoe UI" panose="020B0502040204020203" pitchFamily="34" charset="0"/>
              </a:rPr>
              <a:t>PERGUNTA ALTERADA EM 2025</a:t>
            </a:r>
          </a:p>
        </p:txBody>
      </p:sp>
      <p:sp>
        <p:nvSpPr>
          <p:cNvPr id="15" name="CaixaDeTexto 14">
            <a:extLst>
              <a:ext uri="{FF2B5EF4-FFF2-40B4-BE49-F238E27FC236}">
                <a16:creationId xmlns:a16="http://schemas.microsoft.com/office/drawing/2014/main" xmlns="" id="{4E231627-9C46-671E-5ACB-77967A5BFC03}"/>
              </a:ext>
            </a:extLst>
          </p:cNvPr>
          <p:cNvSpPr txBox="1"/>
          <p:nvPr/>
        </p:nvSpPr>
        <p:spPr>
          <a:xfrm>
            <a:off x="1836766" y="3261732"/>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5646766" y="4143224"/>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9" name="CaixaDeTexto 18">
            <a:extLst>
              <a:ext uri="{FF2B5EF4-FFF2-40B4-BE49-F238E27FC236}">
                <a16:creationId xmlns:a16="http://schemas.microsoft.com/office/drawing/2014/main" xmlns="" id="{4E231627-9C46-671E-5ACB-77967A5BFC03}"/>
              </a:ext>
            </a:extLst>
          </p:cNvPr>
          <p:cNvSpPr txBox="1"/>
          <p:nvPr/>
        </p:nvSpPr>
        <p:spPr>
          <a:xfrm>
            <a:off x="9447241" y="4384229"/>
            <a:ext cx="218364" cy="287771"/>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0" name="CaixaDeTexto 19">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tem desempenho inferior no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aplicativo do banco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mas lidera em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pessoalmente no banco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chegando a quase 50% das respostas.</a:t>
            </a:r>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3704591" y="291185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6676391" y="419627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129718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9" name="Gráfico 38">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789606106"/>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0" name="Retângulo 39">
            <a:extLst>
              <a:ext uri="{FF2B5EF4-FFF2-40B4-BE49-F238E27FC236}">
                <a16:creationId xmlns:a16="http://schemas.microsoft.com/office/drawing/2014/main" xmlns="" id="{BF572AC3-6873-DDC4-6068-515E747ADD57}"/>
              </a:ext>
            </a:extLst>
          </p:cNvPr>
          <p:cNvSpPr/>
          <p:nvPr/>
        </p:nvSpPr>
        <p:spPr>
          <a:xfrm>
            <a:off x="1410508" y="5874597"/>
            <a:ext cx="3337773" cy="246221"/>
          </a:xfrm>
          <a:prstGeom prst="rect">
            <a:avLst/>
          </a:prstGeom>
        </p:spPr>
        <p:txBody>
          <a:bodyPr wrap="none" lIns="91440" tIns="45720" rIns="91440" bIns="45720" anchor="ctr">
            <a:spAutoFit/>
          </a:bodyPr>
          <a:lstStyle/>
          <a:p>
            <a:r>
              <a:rPr lang="pt-BR" sz="1000" b="1" spc="100" dirty="0">
                <a:solidFill>
                  <a:schemeClr val="bg1"/>
                </a:solidFill>
                <a:highlight>
                  <a:srgbClr val="437181"/>
                </a:highlight>
                <a:latin typeface="Ebrima"/>
                <a:ea typeface="Ebrima"/>
                <a:cs typeface="Ebrima"/>
              </a:rPr>
              <a:t>Mencionaram em média 1,2 destinos (2025)</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DEEAE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(N=1.761) </a:t>
            </a:r>
            <a:r>
              <a:rPr lang="pt-BR" sz="900" dirty="0">
                <a:solidFill>
                  <a:srgbClr val="C5DAE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(N=2.154) </a:t>
            </a:r>
            <a:r>
              <a:rPr lang="pt-BR" sz="900" dirty="0">
                <a:solidFill>
                  <a:srgbClr val="A2C2CE"/>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(N=2.176) </a:t>
            </a:r>
            <a:r>
              <a:rPr lang="pt-BR" sz="900" dirty="0">
                <a:solidFill>
                  <a:srgbClr val="6098A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(N=2.199) </a:t>
            </a:r>
            <a:r>
              <a:rPr lang="pt-BR" sz="900" dirty="0">
                <a:solidFill>
                  <a:srgbClr val="437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(N=2.171)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 que você espera realizar com o dinheiro das suas aplicações?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0"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itchFamily="34" charset="0"/>
                <a:ea typeface="Ebrima" panose="02000000000000000000" pitchFamily="2" charset="0"/>
                <a:cs typeface="Segoe UI Light"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5% | Erro: ±2p.p. (Investidores) </a:t>
            </a:r>
          </a:p>
        </p:txBody>
      </p:sp>
      <p:sp>
        <p:nvSpPr>
          <p:cNvPr id="11"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2" name="Arredondar Retângulo em um Canto Diagonal 11"/>
          <p:cNvSpPr/>
          <p:nvPr/>
        </p:nvSpPr>
        <p:spPr>
          <a:xfrm>
            <a:off x="376518" y="334063"/>
            <a:ext cx="43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DESTINO QUE DARÁ PARA O RETORNO DAS APLICAÇÕES</a:t>
            </a:r>
          </a:p>
        </p:txBody>
      </p:sp>
      <p:sp>
        <p:nvSpPr>
          <p:cNvPr id="15" name="CaixaDeTexto 14">
            <a:extLst>
              <a:ext uri="{FF2B5EF4-FFF2-40B4-BE49-F238E27FC236}">
                <a16:creationId xmlns:a16="http://schemas.microsoft.com/office/drawing/2014/main" xmlns="" id="{4E231627-9C46-671E-5ACB-77967A5BFC03}"/>
              </a:ext>
            </a:extLst>
          </p:cNvPr>
          <p:cNvSpPr txBox="1"/>
          <p:nvPr/>
        </p:nvSpPr>
        <p:spPr>
          <a:xfrm>
            <a:off x="8665506" y="3933734"/>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11523006" y="4073973"/>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3DC347D2-1A0A-E134-2EEF-0F8648C3680A}"/>
              </a:ext>
            </a:extLst>
          </p:cNvPr>
          <p:cNvSpPr txBox="1"/>
          <p:nvPr/>
        </p:nvSpPr>
        <p:spPr>
          <a:xfrm>
            <a:off x="407621" y="1313860"/>
            <a:ext cx="11622454" cy="572464"/>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Como nos anos anteriores,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principais destinos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para o retorno da aplicação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são comprar um imóvel / casa própria,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seguido por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manter aplicado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 ligeiras variações sem significância estatística.</a:t>
            </a:r>
          </a:p>
        </p:txBody>
      </p:sp>
    </p:spTree>
    <p:extLst>
      <p:ext uri="{BB962C8B-B14F-4D97-AF65-F5344CB8AC3E}">
        <p14:creationId xmlns:p14="http://schemas.microsoft.com/office/powerpoint/2010/main" val="3393357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aphicFrame>
        <p:nvGraphicFramePr>
          <p:cNvPr id="39" name="Gráfico 38">
            <a:extLst>
              <a:ext uri="{FF2B5EF4-FFF2-40B4-BE49-F238E27FC236}">
                <a16:creationId xmlns:a16="http://schemas.microsoft.com/office/drawing/2014/main" xmlns="" id="{5D2B09A3-8CF8-70B6-25FD-3F1DF41550A9}"/>
              </a:ext>
            </a:extLst>
          </p:cNvPr>
          <p:cNvGraphicFramePr/>
          <p:nvPr>
            <p:extLst>
              <p:ext uri="{D42A27DB-BD31-4B8C-83A1-F6EECF244321}">
                <p14:modId xmlns:p14="http://schemas.microsoft.com/office/powerpoint/2010/main" val="322336283"/>
              </p:ext>
            </p:extLst>
          </p:nvPr>
        </p:nvGraphicFramePr>
        <p:xfrm>
          <a:off x="394636" y="832520"/>
          <a:ext cx="11505264" cy="4474646"/>
        </p:xfrm>
        <a:graphic>
          <a:graphicData uri="http://schemas.openxmlformats.org/drawingml/2006/chart">
            <c:chart xmlns:c="http://schemas.openxmlformats.org/drawingml/2006/chart" xmlns:r="http://schemas.openxmlformats.org/officeDocument/2006/relationships" r:id="rId2"/>
          </a:graphicData>
        </a:graphic>
      </p:graphicFrame>
      <p:sp>
        <p:nvSpPr>
          <p:cNvPr id="13" name="Retângulo 12"/>
          <p:cNvSpPr/>
          <p:nvPr/>
        </p:nvSpPr>
        <p:spPr>
          <a:xfrm>
            <a:off x="755848" y="-3791"/>
            <a:ext cx="11147603" cy="246221"/>
          </a:xfrm>
          <a:prstGeom prst="rect">
            <a:avLst/>
          </a:prstGeom>
        </p:spPr>
        <p:txBody>
          <a:bodyPr wrap="none">
            <a:spAutoFit/>
          </a:bodyPr>
          <a:lstStyle/>
          <a:p>
            <a:r>
              <a:rPr lang="pt-BR" sz="1000" spc="300" dirty="0">
                <a:latin typeface="Ebrima" panose="02000000000000000000" pitchFamily="2" charset="0"/>
                <a:ea typeface="Ebrima" panose="02000000000000000000" pitchFamily="2" charset="0"/>
                <a:cs typeface="Ebrima" panose="02000000000000000000" pitchFamily="2" charset="0"/>
              </a:rPr>
              <a:t>OS INVESTIDORES BRASILEIROS						RAIO-X DO INVESTIDOR 2025</a:t>
            </a:r>
          </a:p>
        </p:txBody>
      </p:sp>
      <p:sp>
        <p:nvSpPr>
          <p:cNvPr id="40" name="Retângulo 39">
            <a:extLst>
              <a:ext uri="{FF2B5EF4-FFF2-40B4-BE49-F238E27FC236}">
                <a16:creationId xmlns:a16="http://schemas.microsoft.com/office/drawing/2014/main" xmlns="" id="{BF572AC3-6873-DDC4-6068-515E747ADD57}"/>
              </a:ext>
            </a:extLst>
          </p:cNvPr>
          <p:cNvSpPr/>
          <p:nvPr/>
        </p:nvSpPr>
        <p:spPr>
          <a:xfrm>
            <a:off x="1410508" y="5874597"/>
            <a:ext cx="3337773" cy="246221"/>
          </a:xfrm>
          <a:prstGeom prst="rect">
            <a:avLst/>
          </a:prstGeom>
        </p:spPr>
        <p:txBody>
          <a:bodyPr wrap="none" anchor="ctr">
            <a:spAutoFit/>
          </a:bodyPr>
          <a:lstStyle/>
          <a:p>
            <a:r>
              <a:rPr lang="pt-BR" sz="1000" b="1" spc="100" dirty="0">
                <a:solidFill>
                  <a:schemeClr val="bg1"/>
                </a:solidFill>
                <a:highlight>
                  <a:srgbClr val="0070C0"/>
                </a:highlight>
                <a:latin typeface="Ebrima" panose="02000000000000000000" pitchFamily="2" charset="0"/>
                <a:ea typeface="Ebrima" panose="02000000000000000000" pitchFamily="2" charset="0"/>
                <a:cs typeface="Ebrima" panose="02000000000000000000" pitchFamily="2" charset="0"/>
              </a:rPr>
              <a:t>Mencionaram em média 1,2 destinos (2025)</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Investidores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(N=2.171)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(N=895)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(N=995)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(N=281)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P18.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O que você espera realizar com o dinheiro das suas aplicações?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0" name="CaixaDeTexto 9">
            <a:extLst>
              <a:ext uri="{FF2B5EF4-FFF2-40B4-BE49-F238E27FC236}">
                <a16:creationId xmlns:a16="http://schemas.microsoft.com/office/drawing/2014/main" xmlns="" id="{FC8CA9B4-5975-33A9-A3A7-6C6600C51768}"/>
              </a:ext>
            </a:extLst>
          </p:cNvPr>
          <p:cNvSpPr txBox="1"/>
          <p:nvPr/>
        </p:nvSpPr>
        <p:spPr>
          <a:xfrm>
            <a:off x="2218691" y="3359527"/>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1" name="CaixaDeTexto 10">
            <a:extLst>
              <a:ext uri="{FF2B5EF4-FFF2-40B4-BE49-F238E27FC236}">
                <a16:creationId xmlns:a16="http://schemas.microsoft.com/office/drawing/2014/main" xmlns="" id="{4E231627-9C46-671E-5ACB-77967A5BFC03}"/>
              </a:ext>
            </a:extLst>
          </p:cNvPr>
          <p:cNvSpPr txBox="1"/>
          <p:nvPr/>
        </p:nvSpPr>
        <p:spPr>
          <a:xfrm>
            <a:off x="4322106" y="409745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4" name="CaixaDeTexto 13">
            <a:extLst>
              <a:ext uri="{FF2B5EF4-FFF2-40B4-BE49-F238E27FC236}">
                <a16:creationId xmlns:a16="http://schemas.microsoft.com/office/drawing/2014/main" xmlns="" id="{4E231627-9C46-671E-5ACB-77967A5BFC03}"/>
              </a:ext>
            </a:extLst>
          </p:cNvPr>
          <p:cNvSpPr txBox="1"/>
          <p:nvPr/>
        </p:nvSpPr>
        <p:spPr>
          <a:xfrm>
            <a:off x="7189131" y="411650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itchFamily="34" charset="0"/>
                <a:ea typeface="Ebrima" panose="02000000000000000000" pitchFamily="2" charset="0"/>
                <a:cs typeface="Segoe UI Light"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5% | Erro: ±2p.p. (Investidores) </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43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DESTINO QUE DARÁ PARA O RETORNO DAS APLICAÇÕES</a:t>
            </a:r>
          </a:p>
        </p:txBody>
      </p:sp>
      <p:sp>
        <p:nvSpPr>
          <p:cNvPr id="19" name="CaixaDeTexto 18">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Imóvel permanece como mais citado pelos três grupos. Ter múltiplos destinos é mais comum nas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menos na DE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Assim, o grupo de maior poder aquisitivo se destaca em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manter aplicado, aposentadoria e viagem</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usos menos comuns na classe DE, que por outro lado, cita com mais frequência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investir em um negócio próprio.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p>
        </p:txBody>
      </p:sp>
      <p:sp>
        <p:nvSpPr>
          <p:cNvPr id="20" name="CaixaDeTexto 19">
            <a:extLst>
              <a:ext uri="{FF2B5EF4-FFF2-40B4-BE49-F238E27FC236}">
                <a16:creationId xmlns:a16="http://schemas.microsoft.com/office/drawing/2014/main" xmlns="" id="{4E231627-9C46-671E-5ACB-77967A5BFC03}"/>
              </a:ext>
            </a:extLst>
          </p:cNvPr>
          <p:cNvSpPr txBox="1"/>
          <p:nvPr/>
        </p:nvSpPr>
        <p:spPr>
          <a:xfrm>
            <a:off x="7963365" y="4097458"/>
            <a:ext cx="295275"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3616163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5531668" y="3603027"/>
            <a:ext cx="6307406"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NÃO INVESTIDORES</a:t>
            </a:r>
            <a:endParaRPr kumimoji="0" lang="pt-BR" sz="2800" b="0" i="0" u="none" strike="noStrike" kern="0" cap="none" spc="0" normalizeH="0" baseline="0" noProof="0" dirty="0">
              <a:ln>
                <a:noFill/>
              </a:ln>
              <a:solidFill>
                <a:schemeClr val="bg1"/>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2136642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 name="Retângulo 216">
            <a:extLst>
              <a:ext uri="{FF2B5EF4-FFF2-40B4-BE49-F238E27FC236}">
                <a16:creationId xmlns:a16="http://schemas.microsoft.com/office/drawing/2014/main" xmlns="" id="{5A24F7E2-90D9-AC04-FA65-CE4DEEEEA09D}"/>
              </a:ext>
            </a:extLst>
          </p:cNvPr>
          <p:cNvSpPr/>
          <p:nvPr/>
        </p:nvSpPr>
        <p:spPr>
          <a:xfrm>
            <a:off x="0" y="0"/>
            <a:ext cx="12192000" cy="690418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prstClr val="white"/>
              </a:solidFill>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58548"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 name="CaixaDeTexto 4">
            <a:extLst>
              <a:ext uri="{FF2B5EF4-FFF2-40B4-BE49-F238E27FC236}">
                <a16:creationId xmlns:a16="http://schemas.microsoft.com/office/drawing/2014/main" xmlns="" id="{E8970D42-92EF-9185-0BCA-1CF91F2D83E5}"/>
              </a:ext>
            </a:extLst>
          </p:cNvPr>
          <p:cNvSpPr txBox="1"/>
          <p:nvPr/>
        </p:nvSpPr>
        <p:spPr>
          <a:xfrm>
            <a:off x="859572" y="1382392"/>
            <a:ext cx="2374900" cy="361637"/>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POPULAÇÃO</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6" name="Freeform 6">
            <a:extLst>
              <a:ext uri="{FF2B5EF4-FFF2-40B4-BE49-F238E27FC236}">
                <a16:creationId xmlns:a16="http://schemas.microsoft.com/office/drawing/2014/main" xmlns="" id="{2EEB11E8-F548-03F0-C9B2-D17DDDD1E5DF}"/>
              </a:ext>
            </a:extLst>
          </p:cNvPr>
          <p:cNvSpPr>
            <a:spLocks/>
          </p:cNvSpPr>
          <p:nvPr/>
        </p:nvSpPr>
        <p:spPr bwMode="auto">
          <a:xfrm>
            <a:off x="4567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7" name="Freeform 6">
            <a:extLst>
              <a:ext uri="{FF2B5EF4-FFF2-40B4-BE49-F238E27FC236}">
                <a16:creationId xmlns:a16="http://schemas.microsoft.com/office/drawing/2014/main" xmlns="" id="{A015FB11-7F7E-560C-22AB-BC67492282D7}"/>
              </a:ext>
            </a:extLst>
          </p:cNvPr>
          <p:cNvSpPr>
            <a:spLocks/>
          </p:cNvSpPr>
          <p:nvPr/>
        </p:nvSpPr>
        <p:spPr bwMode="auto">
          <a:xfrm>
            <a:off x="62164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8" name="Freeform 6">
            <a:extLst>
              <a:ext uri="{FF2B5EF4-FFF2-40B4-BE49-F238E27FC236}">
                <a16:creationId xmlns:a16="http://schemas.microsoft.com/office/drawing/2014/main" xmlns="" id="{B913D1A2-305C-C34E-0C4A-2075F3696EB2}"/>
              </a:ext>
            </a:extLst>
          </p:cNvPr>
          <p:cNvSpPr>
            <a:spLocks/>
          </p:cNvSpPr>
          <p:nvPr/>
        </p:nvSpPr>
        <p:spPr bwMode="auto">
          <a:xfrm>
            <a:off x="79185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9" name="CaixaDeTexto 8">
            <a:extLst>
              <a:ext uri="{FF2B5EF4-FFF2-40B4-BE49-F238E27FC236}">
                <a16:creationId xmlns:a16="http://schemas.microsoft.com/office/drawing/2014/main" xmlns="" id="{9C038A43-9EDD-B63D-BE39-C9C330A7554A}"/>
              </a:ext>
            </a:extLst>
          </p:cNvPr>
          <p:cNvSpPr txBox="1"/>
          <p:nvPr/>
        </p:nvSpPr>
        <p:spPr>
          <a:xfrm>
            <a:off x="944128"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5.832</a:t>
            </a:r>
          </a:p>
        </p:txBody>
      </p:sp>
      <p:sp>
        <p:nvSpPr>
          <p:cNvPr id="11" name="CaixaDeTexto 10">
            <a:extLst>
              <a:ext uri="{FF2B5EF4-FFF2-40B4-BE49-F238E27FC236}">
                <a16:creationId xmlns:a16="http://schemas.microsoft.com/office/drawing/2014/main" xmlns="" id="{5B527FCC-87BA-53B5-CF37-7B75BBE8536A}"/>
              </a:ext>
            </a:extLst>
          </p:cNvPr>
          <p:cNvSpPr txBox="1"/>
          <p:nvPr/>
        </p:nvSpPr>
        <p:spPr>
          <a:xfrm>
            <a:off x="941431"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2" name="CaixaDeTexto 11">
            <a:extLst>
              <a:ext uri="{FF2B5EF4-FFF2-40B4-BE49-F238E27FC236}">
                <a16:creationId xmlns:a16="http://schemas.microsoft.com/office/drawing/2014/main" xmlns="" id="{CC834531-0C24-B55A-89C8-8BD81284DA9A}"/>
              </a:ext>
            </a:extLst>
          </p:cNvPr>
          <p:cNvSpPr txBox="1"/>
          <p:nvPr/>
        </p:nvSpPr>
        <p:spPr>
          <a:xfrm>
            <a:off x="3011144"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13" name="CaixaDeTexto 12">
            <a:extLst>
              <a:ext uri="{FF2B5EF4-FFF2-40B4-BE49-F238E27FC236}">
                <a16:creationId xmlns:a16="http://schemas.microsoft.com/office/drawing/2014/main" xmlns="" id="{F44809A1-765A-C5EA-C27D-A8B7CD57E986}"/>
              </a:ext>
            </a:extLst>
          </p:cNvPr>
          <p:cNvSpPr txBox="1"/>
          <p:nvPr/>
        </p:nvSpPr>
        <p:spPr>
          <a:xfrm>
            <a:off x="2108262"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48</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17" name="Agrupar 16">
            <a:extLst>
              <a:ext uri="{FF2B5EF4-FFF2-40B4-BE49-F238E27FC236}">
                <a16:creationId xmlns:a16="http://schemas.microsoft.com/office/drawing/2014/main" xmlns="" id="{99C7AE4D-40AE-FEFC-8BA8-563F8348696C}"/>
              </a:ext>
            </a:extLst>
          </p:cNvPr>
          <p:cNvGrpSpPr/>
          <p:nvPr/>
        </p:nvGrpSpPr>
        <p:grpSpPr>
          <a:xfrm>
            <a:off x="2673186" y="1815094"/>
            <a:ext cx="411483" cy="436566"/>
            <a:chOff x="6314665" y="3061128"/>
            <a:chExt cx="751673" cy="797492"/>
          </a:xfrm>
        </p:grpSpPr>
        <p:sp>
          <p:nvSpPr>
            <p:cNvPr id="14"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1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18" name="Imagem 1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3127" y="2577015"/>
            <a:ext cx="625153" cy="674184"/>
          </a:xfrm>
          <a:prstGeom prst="rect">
            <a:avLst/>
          </a:prstGeom>
        </p:spPr>
      </p:pic>
      <p:sp>
        <p:nvSpPr>
          <p:cNvPr id="19" name="CaixaDeTexto 18">
            <a:extLst>
              <a:ext uri="{FF2B5EF4-FFF2-40B4-BE49-F238E27FC236}">
                <a16:creationId xmlns:a16="http://schemas.microsoft.com/office/drawing/2014/main" xmlns="" id="{3A87136F-6F87-C2E6-BF71-1D0EF47E419B}"/>
              </a:ext>
            </a:extLst>
          </p:cNvPr>
          <p:cNvSpPr txBox="1"/>
          <p:nvPr/>
        </p:nvSpPr>
        <p:spPr>
          <a:xfrm>
            <a:off x="984081"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21" name="CaixaDeTexto 20">
            <a:extLst>
              <a:ext uri="{FF2B5EF4-FFF2-40B4-BE49-F238E27FC236}">
                <a16:creationId xmlns:a16="http://schemas.microsoft.com/office/drawing/2014/main" xmlns="" id="{63271B90-C994-1E0F-5B00-F6FA1D9F9EF9}"/>
              </a:ext>
            </a:extLst>
          </p:cNvPr>
          <p:cNvSpPr txBox="1"/>
          <p:nvPr/>
        </p:nvSpPr>
        <p:spPr>
          <a:xfrm>
            <a:off x="1614216"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23" name="CaixaDeTexto 22">
            <a:extLst>
              <a:ext uri="{FF2B5EF4-FFF2-40B4-BE49-F238E27FC236}">
                <a16:creationId xmlns:a16="http://schemas.microsoft.com/office/drawing/2014/main" xmlns="" id="{23E271DC-A1C1-AA3C-656C-2A70727D3CB2}"/>
              </a:ext>
            </a:extLst>
          </p:cNvPr>
          <p:cNvSpPr txBox="1"/>
          <p:nvPr/>
        </p:nvSpPr>
        <p:spPr>
          <a:xfrm>
            <a:off x="843099"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33%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22%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28" name="CaixaDeTexto 27">
            <a:extLst>
              <a:ext uri="{FF2B5EF4-FFF2-40B4-BE49-F238E27FC236}">
                <a16:creationId xmlns:a16="http://schemas.microsoft.com/office/drawing/2014/main" xmlns="" id="{FA1A6A4D-6A64-CA50-32BB-70DA2E00998F}"/>
              </a:ext>
            </a:extLst>
          </p:cNvPr>
          <p:cNvSpPr txBox="1"/>
          <p:nvPr/>
        </p:nvSpPr>
        <p:spPr>
          <a:xfrm>
            <a:off x="719466"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30" name="Retângulo: Cantos Arredondados 29">
            <a:extLst>
              <a:ext uri="{FF2B5EF4-FFF2-40B4-BE49-F238E27FC236}">
                <a16:creationId xmlns:a16="http://schemas.microsoft.com/office/drawing/2014/main" xmlns="" id="{63795047-EB1D-5EE8-4791-928FEA91073E}"/>
              </a:ext>
            </a:extLst>
          </p:cNvPr>
          <p:cNvSpPr/>
          <p:nvPr/>
        </p:nvSpPr>
        <p:spPr>
          <a:xfrm>
            <a:off x="1276017"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3" name="CaixaDeTexto 32">
            <a:extLst>
              <a:ext uri="{FF2B5EF4-FFF2-40B4-BE49-F238E27FC236}">
                <a16:creationId xmlns:a16="http://schemas.microsoft.com/office/drawing/2014/main" xmlns="" id="{6451E789-F787-7C48-330A-3AA8C5006B5F}"/>
              </a:ext>
            </a:extLst>
          </p:cNvPr>
          <p:cNvSpPr txBox="1"/>
          <p:nvPr/>
        </p:nvSpPr>
        <p:spPr>
          <a:xfrm>
            <a:off x="1770954"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35" name="Retângulo: Cantos Arredondados 34">
            <a:extLst>
              <a:ext uri="{FF2B5EF4-FFF2-40B4-BE49-F238E27FC236}">
                <a16:creationId xmlns:a16="http://schemas.microsoft.com/office/drawing/2014/main" xmlns="" id="{0EE5ADFF-EB04-E728-86C9-88A265F05E81}"/>
              </a:ext>
            </a:extLst>
          </p:cNvPr>
          <p:cNvSpPr/>
          <p:nvPr/>
        </p:nvSpPr>
        <p:spPr>
          <a:xfrm>
            <a:off x="211544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37" name="Forma Livre: Forma 36">
            <a:extLst>
              <a:ext uri="{FF2B5EF4-FFF2-40B4-BE49-F238E27FC236}">
                <a16:creationId xmlns:a16="http://schemas.microsoft.com/office/drawing/2014/main" xmlns="" id="{0D37D29F-F335-BF03-61C2-A26BF9508D95}"/>
              </a:ext>
            </a:extLst>
          </p:cNvPr>
          <p:cNvSpPr/>
          <p:nvPr/>
        </p:nvSpPr>
        <p:spPr>
          <a:xfrm>
            <a:off x="353521"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38" name="CaixaDeTexto 37">
            <a:extLst>
              <a:ext uri="{FF2B5EF4-FFF2-40B4-BE49-F238E27FC236}">
                <a16:creationId xmlns:a16="http://schemas.microsoft.com/office/drawing/2014/main" xmlns="" id="{EA2F832D-1025-6862-DC18-E4EE231DC983}"/>
              </a:ext>
            </a:extLst>
          </p:cNvPr>
          <p:cNvSpPr txBox="1"/>
          <p:nvPr/>
        </p:nvSpPr>
        <p:spPr>
          <a:xfrm>
            <a:off x="2562366"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0" name="Retângulo: Cantos Arredondados 39">
            <a:extLst>
              <a:ext uri="{FF2B5EF4-FFF2-40B4-BE49-F238E27FC236}">
                <a16:creationId xmlns:a16="http://schemas.microsoft.com/office/drawing/2014/main" xmlns="" id="{6F10AF27-FBD5-83E1-4BC3-990778147219}"/>
              </a:ext>
            </a:extLst>
          </p:cNvPr>
          <p:cNvSpPr/>
          <p:nvPr/>
        </p:nvSpPr>
        <p:spPr>
          <a:xfrm>
            <a:off x="3109114"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2" name="Imagem 41">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270057" y="4263856"/>
            <a:ext cx="471706" cy="471706"/>
          </a:xfrm>
          <a:prstGeom prst="rect">
            <a:avLst/>
          </a:prstGeom>
        </p:spPr>
      </p:pic>
      <p:sp>
        <p:nvSpPr>
          <p:cNvPr id="43" name="CaixaDeTexto 42">
            <a:extLst>
              <a:ext uri="{FF2B5EF4-FFF2-40B4-BE49-F238E27FC236}">
                <a16:creationId xmlns:a16="http://schemas.microsoft.com/office/drawing/2014/main" xmlns="" id="{12DED984-C333-C89E-3158-291D3352D8C5}"/>
              </a:ext>
            </a:extLst>
          </p:cNvPr>
          <p:cNvSpPr txBox="1"/>
          <p:nvPr/>
        </p:nvSpPr>
        <p:spPr>
          <a:xfrm>
            <a:off x="888831" y="4207322"/>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69</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4" name="CaixaDeTexto 43">
            <a:extLst>
              <a:ext uri="{FF2B5EF4-FFF2-40B4-BE49-F238E27FC236}">
                <a16:creationId xmlns:a16="http://schemas.microsoft.com/office/drawing/2014/main" xmlns="" id="{6B2744F3-FA4C-DB49-107D-B225825F1206}"/>
              </a:ext>
            </a:extLst>
          </p:cNvPr>
          <p:cNvSpPr txBox="1"/>
          <p:nvPr/>
        </p:nvSpPr>
        <p:spPr>
          <a:xfrm>
            <a:off x="1547541"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6" name="Imagem 45">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3127" y="5076469"/>
            <a:ext cx="726732" cy="517637"/>
          </a:xfrm>
          <a:prstGeom prst="rect">
            <a:avLst/>
          </a:prstGeom>
        </p:spPr>
      </p:pic>
      <p:sp>
        <p:nvSpPr>
          <p:cNvPr id="47" name="CaixaDeTexto 46">
            <a:extLst>
              <a:ext uri="{FF2B5EF4-FFF2-40B4-BE49-F238E27FC236}">
                <a16:creationId xmlns:a16="http://schemas.microsoft.com/office/drawing/2014/main" xmlns="" id="{D06E580D-636E-CD43-DF07-29BE8CEF9D30}"/>
              </a:ext>
            </a:extLst>
          </p:cNvPr>
          <p:cNvSpPr txBox="1"/>
          <p:nvPr/>
        </p:nvSpPr>
        <p:spPr>
          <a:xfrm>
            <a:off x="778897" y="5101967"/>
            <a:ext cx="965329"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44</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8" name="Agrupar 6">
            <a:extLst>
              <a:ext uri="{FF2B5EF4-FFF2-40B4-BE49-F238E27FC236}">
                <a16:creationId xmlns:a16="http://schemas.microsoft.com/office/drawing/2014/main" xmlns="" id="{4E6A96CD-F4C6-9E0E-FD4A-B4C9A06CB735}"/>
              </a:ext>
            </a:extLst>
          </p:cNvPr>
          <p:cNvGrpSpPr/>
          <p:nvPr/>
        </p:nvGrpSpPr>
        <p:grpSpPr>
          <a:xfrm>
            <a:off x="1575658"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9" name="Group 353">
              <a:extLst>
                <a:ext uri="{FF2B5EF4-FFF2-40B4-BE49-F238E27FC236}">
                  <a16:creationId xmlns:a16="http://schemas.microsoft.com/office/drawing/2014/main" xmlns="" id="{1CF0E20A-B054-6A42-CD2A-5FEFDF22C5E8}"/>
                </a:ext>
              </a:extLst>
            </p:cNvPr>
            <p:cNvGrpSpPr>
              <a:grpSpLocks/>
            </p:cNvGrpSpPr>
            <p:nvPr/>
          </p:nvGrpSpPr>
          <p:grpSpPr bwMode="auto">
            <a:xfrm rot="114775">
              <a:off x="3481085" y="4779513"/>
              <a:ext cx="757344" cy="661165"/>
              <a:chOff x="2455" y="3600"/>
              <a:chExt cx="808" cy="718"/>
            </a:xfrm>
            <a:grpFill/>
          </p:grpSpPr>
          <p:sp>
            <p:nvSpPr>
              <p:cNvPr id="151" name="Freeform 354">
                <a:extLst>
                  <a:ext uri="{FF2B5EF4-FFF2-40B4-BE49-F238E27FC236}">
                    <a16:creationId xmlns:a16="http://schemas.microsoft.com/office/drawing/2014/main" xmlns="" id="{56AF4E38-6488-0B82-C6BD-F257EE97B330}"/>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152" name="Group 355">
                <a:extLst>
                  <a:ext uri="{FF2B5EF4-FFF2-40B4-BE49-F238E27FC236}">
                    <a16:creationId xmlns:a16="http://schemas.microsoft.com/office/drawing/2014/main" xmlns="" id="{271CC60C-7776-D20B-78C2-2965D87885E5}"/>
                  </a:ext>
                </a:extLst>
              </p:cNvPr>
              <p:cNvGrpSpPr>
                <a:grpSpLocks/>
              </p:cNvGrpSpPr>
              <p:nvPr/>
            </p:nvGrpSpPr>
            <p:grpSpPr bwMode="auto">
              <a:xfrm>
                <a:off x="2896" y="4189"/>
                <a:ext cx="58" cy="63"/>
                <a:chOff x="2896" y="4189"/>
                <a:chExt cx="58" cy="63"/>
              </a:xfrm>
              <a:grpFill/>
            </p:grpSpPr>
            <p:sp>
              <p:nvSpPr>
                <p:cNvPr id="153" name="Freeform 356">
                  <a:extLst>
                    <a:ext uri="{FF2B5EF4-FFF2-40B4-BE49-F238E27FC236}">
                      <a16:creationId xmlns:a16="http://schemas.microsoft.com/office/drawing/2014/main" xmlns="" id="{CDDF452D-F7A1-EFD1-59FF-01D7DEFA46CC}"/>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54" name="Freeform 357">
                  <a:extLst>
                    <a:ext uri="{FF2B5EF4-FFF2-40B4-BE49-F238E27FC236}">
                      <a16:creationId xmlns:a16="http://schemas.microsoft.com/office/drawing/2014/main" xmlns="" id="{EB91A9F5-F3FE-6575-CB92-7F29794A252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50" name="Freeform 358">
              <a:extLst>
                <a:ext uri="{FF2B5EF4-FFF2-40B4-BE49-F238E27FC236}">
                  <a16:creationId xmlns:a16="http://schemas.microsoft.com/office/drawing/2014/main" xmlns="" id="{79C31952-6BC3-E063-D617-A5F9B560176C}"/>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1" name="Freeform 359">
              <a:extLst>
                <a:ext uri="{FF2B5EF4-FFF2-40B4-BE49-F238E27FC236}">
                  <a16:creationId xmlns:a16="http://schemas.microsoft.com/office/drawing/2014/main" xmlns="" id="{B92F9666-0996-307A-74FA-4A93AE149D2F}"/>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2" name="Freeform 360">
              <a:extLst>
                <a:ext uri="{FF2B5EF4-FFF2-40B4-BE49-F238E27FC236}">
                  <a16:creationId xmlns:a16="http://schemas.microsoft.com/office/drawing/2014/main" xmlns="" id="{4E5B89B9-3B91-CE46-291E-3B7D2054CCF3}"/>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3" name="Freeform 363">
              <a:extLst>
                <a:ext uri="{FF2B5EF4-FFF2-40B4-BE49-F238E27FC236}">
                  <a16:creationId xmlns:a16="http://schemas.microsoft.com/office/drawing/2014/main" xmlns="" id="{C55B62F5-45B2-C2F6-37D1-80654D14AF03}"/>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4" name="Freeform 364">
              <a:extLst>
                <a:ext uri="{FF2B5EF4-FFF2-40B4-BE49-F238E27FC236}">
                  <a16:creationId xmlns:a16="http://schemas.microsoft.com/office/drawing/2014/main" xmlns="" id="{8FB06473-D136-C349-724D-C44BDC9B410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5" name="Freeform 365">
              <a:extLst>
                <a:ext uri="{FF2B5EF4-FFF2-40B4-BE49-F238E27FC236}">
                  <a16:creationId xmlns:a16="http://schemas.microsoft.com/office/drawing/2014/main" xmlns="" id="{893033C0-B313-3462-E7D0-7082E0553F5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6" name="Freeform 366">
              <a:extLst>
                <a:ext uri="{FF2B5EF4-FFF2-40B4-BE49-F238E27FC236}">
                  <a16:creationId xmlns:a16="http://schemas.microsoft.com/office/drawing/2014/main" xmlns="" id="{363680FE-5992-C966-E570-DE5A2B82BC81}"/>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7" name="Freeform 367">
              <a:extLst>
                <a:ext uri="{FF2B5EF4-FFF2-40B4-BE49-F238E27FC236}">
                  <a16:creationId xmlns:a16="http://schemas.microsoft.com/office/drawing/2014/main" xmlns="" id="{FF4C6438-B49B-44CC-FFC5-EEEED8BC2F65}"/>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8" name="Freeform 368">
              <a:extLst>
                <a:ext uri="{FF2B5EF4-FFF2-40B4-BE49-F238E27FC236}">
                  <a16:creationId xmlns:a16="http://schemas.microsoft.com/office/drawing/2014/main" xmlns="" id="{EE9A3619-1453-BCE7-212A-7D37F9C0FA3E}"/>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9" name="Freeform 369">
              <a:extLst>
                <a:ext uri="{FF2B5EF4-FFF2-40B4-BE49-F238E27FC236}">
                  <a16:creationId xmlns:a16="http://schemas.microsoft.com/office/drawing/2014/main" xmlns="" id="{B00873A3-C4AA-20B5-DD4E-21C94DC68B34}"/>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0" name="Freeform 370">
              <a:extLst>
                <a:ext uri="{FF2B5EF4-FFF2-40B4-BE49-F238E27FC236}">
                  <a16:creationId xmlns:a16="http://schemas.microsoft.com/office/drawing/2014/main" xmlns="" id="{0043A3CF-C811-651B-C548-3DF9BF533CA2}"/>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 name="Freeform 371">
              <a:extLst>
                <a:ext uri="{FF2B5EF4-FFF2-40B4-BE49-F238E27FC236}">
                  <a16:creationId xmlns:a16="http://schemas.microsoft.com/office/drawing/2014/main" xmlns="" id="{17ABF10A-B7C3-928C-2651-65AA4898EE44}"/>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 name="Freeform 372">
              <a:extLst>
                <a:ext uri="{FF2B5EF4-FFF2-40B4-BE49-F238E27FC236}">
                  <a16:creationId xmlns:a16="http://schemas.microsoft.com/office/drawing/2014/main" xmlns="" id="{9A76FDD3-1AA2-0835-C9EC-3669800189D4}"/>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 name="Freeform 373">
              <a:extLst>
                <a:ext uri="{FF2B5EF4-FFF2-40B4-BE49-F238E27FC236}">
                  <a16:creationId xmlns:a16="http://schemas.microsoft.com/office/drawing/2014/main" xmlns="" id="{BC2B3E7E-96FB-1C8D-3D04-3CD9C2F14BEB}"/>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28" name="Freeform 374">
              <a:extLst>
                <a:ext uri="{FF2B5EF4-FFF2-40B4-BE49-F238E27FC236}">
                  <a16:creationId xmlns:a16="http://schemas.microsoft.com/office/drawing/2014/main" xmlns="" id="{80AD8FEF-D1E3-EC51-93B5-257FC6EBDF7E}"/>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129" name="Freeform 375">
              <a:extLst>
                <a:ext uri="{FF2B5EF4-FFF2-40B4-BE49-F238E27FC236}">
                  <a16:creationId xmlns:a16="http://schemas.microsoft.com/office/drawing/2014/main" xmlns="" id="{5C0BD3CD-AC02-4512-1C71-7E6273C5411D}"/>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0" name="Freeform 376">
              <a:extLst>
                <a:ext uri="{FF2B5EF4-FFF2-40B4-BE49-F238E27FC236}">
                  <a16:creationId xmlns:a16="http://schemas.microsoft.com/office/drawing/2014/main" xmlns="" id="{B077249B-E046-D9F2-5A3A-273BB38899E9}"/>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1" name="Freeform 377">
              <a:extLst>
                <a:ext uri="{FF2B5EF4-FFF2-40B4-BE49-F238E27FC236}">
                  <a16:creationId xmlns:a16="http://schemas.microsoft.com/office/drawing/2014/main" xmlns="" id="{5F4672A3-FD98-90D8-192B-7DF782FEE4EE}"/>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2" name="Freeform 378">
              <a:extLst>
                <a:ext uri="{FF2B5EF4-FFF2-40B4-BE49-F238E27FC236}">
                  <a16:creationId xmlns:a16="http://schemas.microsoft.com/office/drawing/2014/main" xmlns="" id="{46500FF3-CE7E-075D-65D4-174688C274C9}"/>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3" name="Freeform 379">
              <a:extLst>
                <a:ext uri="{FF2B5EF4-FFF2-40B4-BE49-F238E27FC236}">
                  <a16:creationId xmlns:a16="http://schemas.microsoft.com/office/drawing/2014/main" xmlns="" id="{F822A226-12BA-5833-D8E5-B62F5E50DD89}"/>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134" name="Freeform 380">
              <a:extLst>
                <a:ext uri="{FF2B5EF4-FFF2-40B4-BE49-F238E27FC236}">
                  <a16:creationId xmlns:a16="http://schemas.microsoft.com/office/drawing/2014/main" xmlns="" id="{ED739061-CDC0-C9B7-6BD9-6D046298DD25}"/>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39" name="Freeform 381">
              <a:extLst>
                <a:ext uri="{FF2B5EF4-FFF2-40B4-BE49-F238E27FC236}">
                  <a16:creationId xmlns:a16="http://schemas.microsoft.com/office/drawing/2014/main" xmlns="" id="{9B1E96B1-BF41-AE50-2168-557A93CDC1D8}"/>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0" name="Freeform 383">
              <a:extLst>
                <a:ext uri="{FF2B5EF4-FFF2-40B4-BE49-F238E27FC236}">
                  <a16:creationId xmlns:a16="http://schemas.microsoft.com/office/drawing/2014/main" xmlns="" id="{4B148D62-B555-0147-DA1B-D0B00F5CF48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143" name="Freeform 384">
              <a:extLst>
                <a:ext uri="{FF2B5EF4-FFF2-40B4-BE49-F238E27FC236}">
                  <a16:creationId xmlns:a16="http://schemas.microsoft.com/office/drawing/2014/main" xmlns="" id="{F83FDB0C-DD5C-91EB-F2DC-A44E9AA15457}"/>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150" name="Freeform 385">
              <a:extLst>
                <a:ext uri="{FF2B5EF4-FFF2-40B4-BE49-F238E27FC236}">
                  <a16:creationId xmlns:a16="http://schemas.microsoft.com/office/drawing/2014/main" xmlns="" id="{531C87FE-52C2-03E0-11F1-20D44EFFD9C4}"/>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155" name="CaixaDeTexto 154">
            <a:extLst>
              <a:ext uri="{FF2B5EF4-FFF2-40B4-BE49-F238E27FC236}">
                <a16:creationId xmlns:a16="http://schemas.microsoft.com/office/drawing/2014/main" xmlns="" id="{02629092-DFBA-C121-A443-558923698FA1}"/>
              </a:ext>
            </a:extLst>
          </p:cNvPr>
          <p:cNvSpPr txBox="1"/>
          <p:nvPr/>
        </p:nvSpPr>
        <p:spPr>
          <a:xfrm>
            <a:off x="2444240"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15%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156" name="CaixaDeTexto 155">
            <a:extLst>
              <a:ext uri="{FF2B5EF4-FFF2-40B4-BE49-F238E27FC236}">
                <a16:creationId xmlns:a16="http://schemas.microsoft.com/office/drawing/2014/main" xmlns="" id="{29D40A6F-2FD8-F8CB-210E-C29E242AD6DE}"/>
              </a:ext>
            </a:extLst>
          </p:cNvPr>
          <p:cNvSpPr txBox="1"/>
          <p:nvPr/>
        </p:nvSpPr>
        <p:spPr>
          <a:xfrm>
            <a:off x="2470024" y="4921443"/>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43</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157" name="CaixaDeTexto 156">
            <a:extLst>
              <a:ext uri="{FF2B5EF4-FFF2-40B4-BE49-F238E27FC236}">
                <a16:creationId xmlns:a16="http://schemas.microsoft.com/office/drawing/2014/main" xmlns="" id="{1437D0F9-7C64-CB9A-20F7-F734EB1566BB}"/>
              </a:ext>
            </a:extLst>
          </p:cNvPr>
          <p:cNvSpPr txBox="1"/>
          <p:nvPr/>
        </p:nvSpPr>
        <p:spPr>
          <a:xfrm>
            <a:off x="3095267"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440" name="Retângulo: Cantos Arredondados 439">
            <a:extLst>
              <a:ext uri="{FF2B5EF4-FFF2-40B4-BE49-F238E27FC236}">
                <a16:creationId xmlns:a16="http://schemas.microsoft.com/office/drawing/2014/main" xmlns="" id="{E6AADB19-802E-9060-2917-002A18EEB651}"/>
              </a:ext>
            </a:extLst>
          </p:cNvPr>
          <p:cNvSpPr/>
          <p:nvPr/>
        </p:nvSpPr>
        <p:spPr>
          <a:xfrm>
            <a:off x="4213954"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441" name="CaixaDeTexto 440">
            <a:extLst>
              <a:ext uri="{FF2B5EF4-FFF2-40B4-BE49-F238E27FC236}">
                <a16:creationId xmlns:a16="http://schemas.microsoft.com/office/drawing/2014/main" xmlns="" id="{EE140CDD-2BAF-360E-79FD-13FCE84D61FC}"/>
              </a:ext>
            </a:extLst>
          </p:cNvPr>
          <p:cNvSpPr txBox="1"/>
          <p:nvPr/>
        </p:nvSpPr>
        <p:spPr>
          <a:xfrm>
            <a:off x="4914978" y="1382392"/>
            <a:ext cx="237490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INVESTIDOR (36%)</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442" name="Freeform 6">
            <a:extLst>
              <a:ext uri="{FF2B5EF4-FFF2-40B4-BE49-F238E27FC236}">
                <a16:creationId xmlns:a16="http://schemas.microsoft.com/office/drawing/2014/main" xmlns="" id="{EDDB4749-4F3F-D296-D8FE-A32E72F0A79E}"/>
              </a:ext>
            </a:extLst>
          </p:cNvPr>
          <p:cNvSpPr>
            <a:spLocks/>
          </p:cNvSpPr>
          <p:nvPr/>
        </p:nvSpPr>
        <p:spPr bwMode="auto">
          <a:xfrm>
            <a:off x="4512196"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3" name="Freeform 6">
            <a:extLst>
              <a:ext uri="{FF2B5EF4-FFF2-40B4-BE49-F238E27FC236}">
                <a16:creationId xmlns:a16="http://schemas.microsoft.com/office/drawing/2014/main" xmlns="" id="{610F6A67-384E-E883-3DE8-6B566E4ABB02}"/>
              </a:ext>
            </a:extLst>
          </p:cNvPr>
          <p:cNvSpPr>
            <a:spLocks/>
          </p:cNvSpPr>
          <p:nvPr/>
        </p:nvSpPr>
        <p:spPr bwMode="auto">
          <a:xfrm>
            <a:off x="467705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4" name="Freeform 6">
            <a:extLst>
              <a:ext uri="{FF2B5EF4-FFF2-40B4-BE49-F238E27FC236}">
                <a16:creationId xmlns:a16="http://schemas.microsoft.com/office/drawing/2014/main" xmlns="" id="{44B31EE4-074E-C471-8A54-CF5BDF99A040}"/>
              </a:ext>
            </a:extLst>
          </p:cNvPr>
          <p:cNvSpPr>
            <a:spLocks/>
          </p:cNvSpPr>
          <p:nvPr/>
        </p:nvSpPr>
        <p:spPr bwMode="auto">
          <a:xfrm>
            <a:off x="484726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445" name="CaixaDeTexto 444">
            <a:extLst>
              <a:ext uri="{FF2B5EF4-FFF2-40B4-BE49-F238E27FC236}">
                <a16:creationId xmlns:a16="http://schemas.microsoft.com/office/drawing/2014/main" xmlns="" id="{2B624957-49E0-6C6F-0BFF-F0C30A514EF6}"/>
              </a:ext>
            </a:extLst>
          </p:cNvPr>
          <p:cNvSpPr txBox="1"/>
          <p:nvPr/>
        </p:nvSpPr>
        <p:spPr>
          <a:xfrm>
            <a:off x="4999534"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2.171</a:t>
            </a:r>
          </a:p>
        </p:txBody>
      </p:sp>
      <p:sp>
        <p:nvSpPr>
          <p:cNvPr id="446" name="CaixaDeTexto 445">
            <a:extLst>
              <a:ext uri="{FF2B5EF4-FFF2-40B4-BE49-F238E27FC236}">
                <a16:creationId xmlns:a16="http://schemas.microsoft.com/office/drawing/2014/main" xmlns="" id="{0EA9EE52-5A0E-B5A9-06E4-CFD7CF58D78F}"/>
              </a:ext>
            </a:extLst>
          </p:cNvPr>
          <p:cNvSpPr txBox="1"/>
          <p:nvPr/>
        </p:nvSpPr>
        <p:spPr>
          <a:xfrm>
            <a:off x="4996837"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447" name="CaixaDeTexto 446">
            <a:extLst>
              <a:ext uri="{FF2B5EF4-FFF2-40B4-BE49-F238E27FC236}">
                <a16:creationId xmlns:a16="http://schemas.microsoft.com/office/drawing/2014/main" xmlns="" id="{E9A10609-A4E6-BEAF-3D92-0822B55ACBCF}"/>
              </a:ext>
            </a:extLst>
          </p:cNvPr>
          <p:cNvSpPr txBox="1"/>
          <p:nvPr/>
        </p:nvSpPr>
        <p:spPr>
          <a:xfrm>
            <a:off x="7066550"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448" name="CaixaDeTexto 447">
            <a:extLst>
              <a:ext uri="{FF2B5EF4-FFF2-40B4-BE49-F238E27FC236}">
                <a16:creationId xmlns:a16="http://schemas.microsoft.com/office/drawing/2014/main" xmlns="" id="{0F758459-A5B6-1AA1-867B-60C278EF652D}"/>
              </a:ext>
            </a:extLst>
          </p:cNvPr>
          <p:cNvSpPr txBox="1"/>
          <p:nvPr/>
        </p:nvSpPr>
        <p:spPr>
          <a:xfrm>
            <a:off x="6163668"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449" name="Agrupar 448">
            <a:extLst>
              <a:ext uri="{FF2B5EF4-FFF2-40B4-BE49-F238E27FC236}">
                <a16:creationId xmlns:a16="http://schemas.microsoft.com/office/drawing/2014/main" xmlns="" id="{1511049B-AC35-C4D6-F143-677357B60C3B}"/>
              </a:ext>
            </a:extLst>
          </p:cNvPr>
          <p:cNvGrpSpPr/>
          <p:nvPr/>
        </p:nvGrpSpPr>
        <p:grpSpPr>
          <a:xfrm>
            <a:off x="6728592" y="1815094"/>
            <a:ext cx="411483" cy="436566"/>
            <a:chOff x="6314665" y="3061128"/>
            <a:chExt cx="751673" cy="797492"/>
          </a:xfrm>
        </p:grpSpPr>
        <p:sp>
          <p:nvSpPr>
            <p:cNvPr id="450" name="Freeform 39">
              <a:extLst>
                <a:ext uri="{FF2B5EF4-FFF2-40B4-BE49-F238E27FC236}">
                  <a16:creationId xmlns:a16="http://schemas.microsoft.com/office/drawing/2014/main" xmlns="" id="{AAE3511F-671F-4209-EE7E-FF6A18B15ABC}"/>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451" name="Freeform 6">
              <a:extLst>
                <a:ext uri="{FF2B5EF4-FFF2-40B4-BE49-F238E27FC236}">
                  <a16:creationId xmlns:a16="http://schemas.microsoft.com/office/drawing/2014/main" xmlns="" id="{D72E6B93-86CA-F53B-6895-06BBFEA071EB}"/>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452" name="Imagem 451">
            <a:extLst>
              <a:ext uri="{FF2B5EF4-FFF2-40B4-BE49-F238E27FC236}">
                <a16:creationId xmlns:a16="http://schemas.microsoft.com/office/drawing/2014/main" xmlns="" id="{2BEB7717-538F-75DC-73F9-7E6A413DB47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8533" y="2577015"/>
            <a:ext cx="625153" cy="674184"/>
          </a:xfrm>
          <a:prstGeom prst="rect">
            <a:avLst/>
          </a:prstGeom>
        </p:spPr>
      </p:pic>
      <p:sp>
        <p:nvSpPr>
          <p:cNvPr id="453" name="CaixaDeTexto 452">
            <a:extLst>
              <a:ext uri="{FF2B5EF4-FFF2-40B4-BE49-F238E27FC236}">
                <a16:creationId xmlns:a16="http://schemas.microsoft.com/office/drawing/2014/main" xmlns="" id="{2EDEC52D-538C-B5D3-FC35-DDE028C9CDF3}"/>
              </a:ext>
            </a:extLst>
          </p:cNvPr>
          <p:cNvSpPr txBox="1"/>
          <p:nvPr/>
        </p:nvSpPr>
        <p:spPr>
          <a:xfrm>
            <a:off x="5039487"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54" name="CaixaDeTexto 453">
            <a:extLst>
              <a:ext uri="{FF2B5EF4-FFF2-40B4-BE49-F238E27FC236}">
                <a16:creationId xmlns:a16="http://schemas.microsoft.com/office/drawing/2014/main" xmlns="" id="{526FDB12-914E-15A3-C3B6-CFDC64C16A92}"/>
              </a:ext>
            </a:extLst>
          </p:cNvPr>
          <p:cNvSpPr txBox="1"/>
          <p:nvPr/>
        </p:nvSpPr>
        <p:spPr>
          <a:xfrm>
            <a:off x="5669622"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455" name="CaixaDeTexto 454">
            <a:extLst>
              <a:ext uri="{FF2B5EF4-FFF2-40B4-BE49-F238E27FC236}">
                <a16:creationId xmlns:a16="http://schemas.microsoft.com/office/drawing/2014/main" xmlns="" id="{E4D31870-A17E-A00B-B4A9-82E5AE8277F3}"/>
              </a:ext>
            </a:extLst>
          </p:cNvPr>
          <p:cNvSpPr txBox="1"/>
          <p:nvPr/>
        </p:nvSpPr>
        <p:spPr>
          <a:xfrm>
            <a:off x="4898505"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34%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21%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p:txBody>
      </p:sp>
      <p:sp>
        <p:nvSpPr>
          <p:cNvPr id="456" name="CaixaDeTexto 455">
            <a:extLst>
              <a:ext uri="{FF2B5EF4-FFF2-40B4-BE49-F238E27FC236}">
                <a16:creationId xmlns:a16="http://schemas.microsoft.com/office/drawing/2014/main" xmlns="" id="{A7B045BA-A026-6B58-5F45-FDFE949635F1}"/>
              </a:ext>
            </a:extLst>
          </p:cNvPr>
          <p:cNvSpPr txBox="1"/>
          <p:nvPr/>
        </p:nvSpPr>
        <p:spPr>
          <a:xfrm>
            <a:off x="4774872"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458" name="Retângulo: Cantos Arredondados 457">
            <a:extLst>
              <a:ext uri="{FF2B5EF4-FFF2-40B4-BE49-F238E27FC236}">
                <a16:creationId xmlns:a16="http://schemas.microsoft.com/office/drawing/2014/main" xmlns="" id="{23B2E960-746C-BA97-B8E0-66F43B8C10CA}"/>
              </a:ext>
            </a:extLst>
          </p:cNvPr>
          <p:cNvSpPr/>
          <p:nvPr/>
        </p:nvSpPr>
        <p:spPr>
          <a:xfrm>
            <a:off x="5331423"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0" name="CaixaDeTexto 459">
            <a:extLst>
              <a:ext uri="{FF2B5EF4-FFF2-40B4-BE49-F238E27FC236}">
                <a16:creationId xmlns:a16="http://schemas.microsoft.com/office/drawing/2014/main" xmlns="" id="{69A197AF-1BB5-C73E-71C9-F02B7A7CAE08}"/>
              </a:ext>
            </a:extLst>
          </p:cNvPr>
          <p:cNvSpPr txBox="1"/>
          <p:nvPr/>
        </p:nvSpPr>
        <p:spPr>
          <a:xfrm>
            <a:off x="5826360"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462" name="Retângulo: Cantos Arredondados 461">
            <a:extLst>
              <a:ext uri="{FF2B5EF4-FFF2-40B4-BE49-F238E27FC236}">
                <a16:creationId xmlns:a16="http://schemas.microsoft.com/office/drawing/2014/main" xmlns="" id="{22DC4BA0-4FB8-97AB-8AC0-4228D5F8949F}"/>
              </a:ext>
            </a:extLst>
          </p:cNvPr>
          <p:cNvSpPr/>
          <p:nvPr/>
        </p:nvSpPr>
        <p:spPr>
          <a:xfrm>
            <a:off x="617084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464" name="Forma Livre: Forma 463">
            <a:extLst>
              <a:ext uri="{FF2B5EF4-FFF2-40B4-BE49-F238E27FC236}">
                <a16:creationId xmlns:a16="http://schemas.microsoft.com/office/drawing/2014/main" xmlns="" id="{17DB1BA7-6259-8D9A-9199-98753042C649}"/>
              </a:ext>
            </a:extLst>
          </p:cNvPr>
          <p:cNvSpPr/>
          <p:nvPr/>
        </p:nvSpPr>
        <p:spPr>
          <a:xfrm>
            <a:off x="4408927"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465" name="CaixaDeTexto 464">
            <a:extLst>
              <a:ext uri="{FF2B5EF4-FFF2-40B4-BE49-F238E27FC236}">
                <a16:creationId xmlns:a16="http://schemas.microsoft.com/office/drawing/2014/main" xmlns="" id="{76C9273D-46D5-F53C-4F2E-77A529458721}"/>
              </a:ext>
            </a:extLst>
          </p:cNvPr>
          <p:cNvSpPr txBox="1"/>
          <p:nvPr/>
        </p:nvSpPr>
        <p:spPr>
          <a:xfrm>
            <a:off x="6617772"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467" name="Retângulo: Cantos Arredondados 466">
            <a:extLst>
              <a:ext uri="{FF2B5EF4-FFF2-40B4-BE49-F238E27FC236}">
                <a16:creationId xmlns:a16="http://schemas.microsoft.com/office/drawing/2014/main" xmlns="" id="{278C896A-AD1D-88FF-79FE-E08A35C3190F}"/>
              </a:ext>
            </a:extLst>
          </p:cNvPr>
          <p:cNvSpPr/>
          <p:nvPr/>
        </p:nvSpPr>
        <p:spPr>
          <a:xfrm>
            <a:off x="7164520"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469" name="Imagem 468">
            <a:extLst>
              <a:ext uri="{FF2B5EF4-FFF2-40B4-BE49-F238E27FC236}">
                <a16:creationId xmlns:a16="http://schemas.microsoft.com/office/drawing/2014/main" xmlns="" id="{06F33211-85D8-27B4-AB40-438F650C538F}"/>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4325463" y="4263856"/>
            <a:ext cx="471706" cy="471706"/>
          </a:xfrm>
          <a:prstGeom prst="rect">
            <a:avLst/>
          </a:prstGeom>
        </p:spPr>
      </p:pic>
      <p:sp>
        <p:nvSpPr>
          <p:cNvPr id="470" name="CaixaDeTexto 469">
            <a:extLst>
              <a:ext uri="{FF2B5EF4-FFF2-40B4-BE49-F238E27FC236}">
                <a16:creationId xmlns:a16="http://schemas.microsoft.com/office/drawing/2014/main" xmlns="" id="{8522D42C-5BD6-91B4-1E4D-D9CECA8CA66E}"/>
              </a:ext>
            </a:extLst>
          </p:cNvPr>
          <p:cNvSpPr txBox="1"/>
          <p:nvPr/>
        </p:nvSpPr>
        <p:spPr>
          <a:xfrm>
            <a:off x="4944238" y="4207322"/>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76</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471" name="CaixaDeTexto 470">
            <a:extLst>
              <a:ext uri="{FF2B5EF4-FFF2-40B4-BE49-F238E27FC236}">
                <a16:creationId xmlns:a16="http://schemas.microsoft.com/office/drawing/2014/main" xmlns="" id="{1CE2F7FF-4B42-D21E-0584-BB67AB83B845}"/>
              </a:ext>
            </a:extLst>
          </p:cNvPr>
          <p:cNvSpPr txBox="1"/>
          <p:nvPr/>
        </p:nvSpPr>
        <p:spPr>
          <a:xfrm>
            <a:off x="5602947"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473" name="Imagem 472">
            <a:extLst>
              <a:ext uri="{FF2B5EF4-FFF2-40B4-BE49-F238E27FC236}">
                <a16:creationId xmlns:a16="http://schemas.microsoft.com/office/drawing/2014/main" xmlns="" id="{1000DC71-E28A-B2EC-68F9-1EF71463445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28533" y="5076469"/>
            <a:ext cx="726732" cy="517637"/>
          </a:xfrm>
          <a:prstGeom prst="rect">
            <a:avLst/>
          </a:prstGeom>
        </p:spPr>
      </p:pic>
      <p:sp>
        <p:nvSpPr>
          <p:cNvPr id="474" name="CaixaDeTexto 473">
            <a:extLst>
              <a:ext uri="{FF2B5EF4-FFF2-40B4-BE49-F238E27FC236}">
                <a16:creationId xmlns:a16="http://schemas.microsoft.com/office/drawing/2014/main" xmlns="" id="{5BA4D074-2248-34E2-21EB-6E946B5123AB}"/>
              </a:ext>
            </a:extLst>
          </p:cNvPr>
          <p:cNvSpPr txBox="1"/>
          <p:nvPr/>
        </p:nvSpPr>
        <p:spPr>
          <a:xfrm>
            <a:off x="4834303" y="5101967"/>
            <a:ext cx="1002197" cy="584775"/>
          </a:xfrm>
          <a:prstGeom prst="rect">
            <a:avLst/>
          </a:prstGeom>
          <a:noFill/>
        </p:spPr>
        <p:txBody>
          <a:bodyPr wrap="none">
            <a:spAutoFit/>
          </a:bodyPr>
          <a:lstStyle/>
          <a:p>
            <a:r>
              <a:rPr lang="pt-BR" sz="3200" b="1" dirty="0">
                <a:solidFill>
                  <a:srgbClr val="0070C0"/>
                </a:solidFill>
                <a:latin typeface="Segoe UI" panose="020B0502040204020203" pitchFamily="34" charset="0"/>
                <a:ea typeface="Ebrima" panose="02000000000000000000" pitchFamily="2" charset="0"/>
                <a:cs typeface="Segoe UI" panose="020B0502040204020203" pitchFamily="34" charset="0"/>
              </a:rPr>
              <a:t>43</a:t>
            </a:r>
            <a:r>
              <a:rPr lang="pt-BR" sz="1100" b="1" dirty="0">
                <a:solidFill>
                  <a:prstClr val="white"/>
                </a:solidFill>
                <a:latin typeface="Segoe UI" panose="020B0502040204020203" pitchFamily="34" charset="0"/>
                <a:cs typeface="Segoe UI" panose="020B0502040204020203" pitchFamily="34" charset="0"/>
              </a:rPr>
              <a:t>anos</a:t>
            </a:r>
          </a:p>
        </p:txBody>
      </p:sp>
      <p:grpSp>
        <p:nvGrpSpPr>
          <p:cNvPr id="475" name="Agrupar 6">
            <a:extLst>
              <a:ext uri="{FF2B5EF4-FFF2-40B4-BE49-F238E27FC236}">
                <a16:creationId xmlns:a16="http://schemas.microsoft.com/office/drawing/2014/main" xmlns="" id="{138BF19D-5A18-B176-C6B9-7A5B1A326842}"/>
              </a:ext>
            </a:extLst>
          </p:cNvPr>
          <p:cNvGrpSpPr/>
          <p:nvPr/>
        </p:nvGrpSpPr>
        <p:grpSpPr>
          <a:xfrm>
            <a:off x="5631064"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76" name="Group 353">
              <a:extLst>
                <a:ext uri="{FF2B5EF4-FFF2-40B4-BE49-F238E27FC236}">
                  <a16:creationId xmlns:a16="http://schemas.microsoft.com/office/drawing/2014/main" xmlns="" id="{69AD9016-1841-51D2-E6E9-EBBDB9CABB53}"/>
                </a:ext>
              </a:extLst>
            </p:cNvPr>
            <p:cNvGrpSpPr>
              <a:grpSpLocks/>
            </p:cNvGrpSpPr>
            <p:nvPr/>
          </p:nvGrpSpPr>
          <p:grpSpPr bwMode="auto">
            <a:xfrm rot="114775">
              <a:off x="3481085" y="4779513"/>
              <a:ext cx="757344" cy="661165"/>
              <a:chOff x="2455" y="3600"/>
              <a:chExt cx="808" cy="718"/>
            </a:xfrm>
            <a:grpFill/>
          </p:grpSpPr>
          <p:sp>
            <p:nvSpPr>
              <p:cNvPr id="502" name="Freeform 354">
                <a:extLst>
                  <a:ext uri="{FF2B5EF4-FFF2-40B4-BE49-F238E27FC236}">
                    <a16:creationId xmlns:a16="http://schemas.microsoft.com/office/drawing/2014/main" xmlns="" id="{DC158C66-8D56-1642-3D76-47480989E098}"/>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503" name="Group 355">
                <a:extLst>
                  <a:ext uri="{FF2B5EF4-FFF2-40B4-BE49-F238E27FC236}">
                    <a16:creationId xmlns:a16="http://schemas.microsoft.com/office/drawing/2014/main" xmlns="" id="{8432073C-079C-AECB-0EFA-17BEC809CDBC}"/>
                  </a:ext>
                </a:extLst>
              </p:cNvPr>
              <p:cNvGrpSpPr>
                <a:grpSpLocks/>
              </p:cNvGrpSpPr>
              <p:nvPr/>
            </p:nvGrpSpPr>
            <p:grpSpPr bwMode="auto">
              <a:xfrm>
                <a:off x="2896" y="4189"/>
                <a:ext cx="58" cy="63"/>
                <a:chOff x="2896" y="4189"/>
                <a:chExt cx="58" cy="63"/>
              </a:xfrm>
              <a:grpFill/>
            </p:grpSpPr>
            <p:sp>
              <p:nvSpPr>
                <p:cNvPr id="504" name="Freeform 356">
                  <a:extLst>
                    <a:ext uri="{FF2B5EF4-FFF2-40B4-BE49-F238E27FC236}">
                      <a16:creationId xmlns:a16="http://schemas.microsoft.com/office/drawing/2014/main" xmlns="" id="{461FAFCF-006B-8C06-FFB0-88532B2A31C4}"/>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5" name="Freeform 357">
                  <a:extLst>
                    <a:ext uri="{FF2B5EF4-FFF2-40B4-BE49-F238E27FC236}">
                      <a16:creationId xmlns:a16="http://schemas.microsoft.com/office/drawing/2014/main" xmlns="" id="{F580E3DD-C1FE-6931-18C1-45D7DA274B5C}"/>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477" name="Freeform 358">
              <a:extLst>
                <a:ext uri="{FF2B5EF4-FFF2-40B4-BE49-F238E27FC236}">
                  <a16:creationId xmlns:a16="http://schemas.microsoft.com/office/drawing/2014/main" xmlns="" id="{812FD83F-F79F-21EF-A10F-D90753421059}"/>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8" name="Freeform 359">
              <a:extLst>
                <a:ext uri="{FF2B5EF4-FFF2-40B4-BE49-F238E27FC236}">
                  <a16:creationId xmlns:a16="http://schemas.microsoft.com/office/drawing/2014/main" xmlns="" id="{FFA13B50-47CC-FEFD-7B50-F74D872AE001}"/>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79" name="Freeform 360">
              <a:extLst>
                <a:ext uri="{FF2B5EF4-FFF2-40B4-BE49-F238E27FC236}">
                  <a16:creationId xmlns:a16="http://schemas.microsoft.com/office/drawing/2014/main" xmlns="" id="{EDB3C39F-A7CD-1625-69DD-604F8CFF5731}"/>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0" name="Freeform 363">
              <a:extLst>
                <a:ext uri="{FF2B5EF4-FFF2-40B4-BE49-F238E27FC236}">
                  <a16:creationId xmlns:a16="http://schemas.microsoft.com/office/drawing/2014/main" xmlns="" id="{0C0321EE-8F32-C0F6-A495-478965FEC709}"/>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1" name="Freeform 364">
              <a:extLst>
                <a:ext uri="{FF2B5EF4-FFF2-40B4-BE49-F238E27FC236}">
                  <a16:creationId xmlns:a16="http://schemas.microsoft.com/office/drawing/2014/main" xmlns="" id="{85579E43-EC6A-C05B-9D75-14F952ACF487}"/>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2" name="Freeform 365">
              <a:extLst>
                <a:ext uri="{FF2B5EF4-FFF2-40B4-BE49-F238E27FC236}">
                  <a16:creationId xmlns:a16="http://schemas.microsoft.com/office/drawing/2014/main" xmlns="" id="{988AC6C7-CC74-81A4-9888-680F5412646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3" name="Freeform 366">
              <a:extLst>
                <a:ext uri="{FF2B5EF4-FFF2-40B4-BE49-F238E27FC236}">
                  <a16:creationId xmlns:a16="http://schemas.microsoft.com/office/drawing/2014/main" xmlns="" id="{D24C3610-6E7A-1EFD-5572-7EB26D94B8BD}"/>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484" name="Freeform 367">
              <a:extLst>
                <a:ext uri="{FF2B5EF4-FFF2-40B4-BE49-F238E27FC236}">
                  <a16:creationId xmlns:a16="http://schemas.microsoft.com/office/drawing/2014/main" xmlns="" id="{4658CE24-5443-0186-78BD-801845D2E359}"/>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5" name="Freeform 368">
              <a:extLst>
                <a:ext uri="{FF2B5EF4-FFF2-40B4-BE49-F238E27FC236}">
                  <a16:creationId xmlns:a16="http://schemas.microsoft.com/office/drawing/2014/main" xmlns="" id="{CFC03114-7288-4466-90F6-C52E7797F609}"/>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6" name="Freeform 369">
              <a:extLst>
                <a:ext uri="{FF2B5EF4-FFF2-40B4-BE49-F238E27FC236}">
                  <a16:creationId xmlns:a16="http://schemas.microsoft.com/office/drawing/2014/main" xmlns="" id="{D5B9DD3B-2952-1719-280D-C0B132884B2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7" name="Freeform 370">
              <a:extLst>
                <a:ext uri="{FF2B5EF4-FFF2-40B4-BE49-F238E27FC236}">
                  <a16:creationId xmlns:a16="http://schemas.microsoft.com/office/drawing/2014/main" xmlns="" id="{EA572829-2AE0-A0EB-A779-3F7C70CE818A}"/>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8" name="Freeform 371">
              <a:extLst>
                <a:ext uri="{FF2B5EF4-FFF2-40B4-BE49-F238E27FC236}">
                  <a16:creationId xmlns:a16="http://schemas.microsoft.com/office/drawing/2014/main" xmlns="" id="{73A2E786-CBE3-DAB3-0E03-685256945E4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89" name="Freeform 372">
              <a:extLst>
                <a:ext uri="{FF2B5EF4-FFF2-40B4-BE49-F238E27FC236}">
                  <a16:creationId xmlns:a16="http://schemas.microsoft.com/office/drawing/2014/main" xmlns="" id="{78E86CE6-AB6B-937E-4127-7015BCF77F7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0" name="Freeform 373">
              <a:extLst>
                <a:ext uri="{FF2B5EF4-FFF2-40B4-BE49-F238E27FC236}">
                  <a16:creationId xmlns:a16="http://schemas.microsoft.com/office/drawing/2014/main" xmlns="" id="{595E676F-AF78-4C96-10C3-16C048711F03}"/>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1" name="Freeform 374">
              <a:extLst>
                <a:ext uri="{FF2B5EF4-FFF2-40B4-BE49-F238E27FC236}">
                  <a16:creationId xmlns:a16="http://schemas.microsoft.com/office/drawing/2014/main" xmlns="" id="{7C157054-CC95-C379-0E4F-3B79FF62EAB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492" name="Freeform 375">
              <a:extLst>
                <a:ext uri="{FF2B5EF4-FFF2-40B4-BE49-F238E27FC236}">
                  <a16:creationId xmlns:a16="http://schemas.microsoft.com/office/drawing/2014/main" xmlns="" id="{5EA6692C-7147-9D84-B4E6-07A17BF2AEC3}"/>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3" name="Freeform 376">
              <a:extLst>
                <a:ext uri="{FF2B5EF4-FFF2-40B4-BE49-F238E27FC236}">
                  <a16:creationId xmlns:a16="http://schemas.microsoft.com/office/drawing/2014/main" xmlns="" id="{F275C46F-AAE5-0EF4-EE14-6CBCF69A8101}"/>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4" name="Freeform 377">
              <a:extLst>
                <a:ext uri="{FF2B5EF4-FFF2-40B4-BE49-F238E27FC236}">
                  <a16:creationId xmlns:a16="http://schemas.microsoft.com/office/drawing/2014/main" xmlns="" id="{6FD44E2F-F265-252F-DEED-5BE18CE8577B}"/>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5" name="Freeform 378">
              <a:extLst>
                <a:ext uri="{FF2B5EF4-FFF2-40B4-BE49-F238E27FC236}">
                  <a16:creationId xmlns:a16="http://schemas.microsoft.com/office/drawing/2014/main" xmlns="" id="{B9B22251-A61B-9300-F48B-82F503CB29DF}"/>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6" name="Freeform 379">
              <a:extLst>
                <a:ext uri="{FF2B5EF4-FFF2-40B4-BE49-F238E27FC236}">
                  <a16:creationId xmlns:a16="http://schemas.microsoft.com/office/drawing/2014/main" xmlns="" id="{45F61C8F-ED70-E858-1504-4F9BC17A5840}"/>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497" name="Freeform 380">
              <a:extLst>
                <a:ext uri="{FF2B5EF4-FFF2-40B4-BE49-F238E27FC236}">
                  <a16:creationId xmlns:a16="http://schemas.microsoft.com/office/drawing/2014/main" xmlns="" id="{6F31BD1C-D7E7-CE96-3D0C-09C85592621E}"/>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8" name="Freeform 381">
              <a:extLst>
                <a:ext uri="{FF2B5EF4-FFF2-40B4-BE49-F238E27FC236}">
                  <a16:creationId xmlns:a16="http://schemas.microsoft.com/office/drawing/2014/main" xmlns="" id="{2D352A72-D107-85EE-06EF-9565374B45C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499" name="Freeform 383">
              <a:extLst>
                <a:ext uri="{FF2B5EF4-FFF2-40B4-BE49-F238E27FC236}">
                  <a16:creationId xmlns:a16="http://schemas.microsoft.com/office/drawing/2014/main" xmlns="" id="{ACA8EBA7-6A90-86E6-0F87-35737A765C7C}"/>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500" name="Freeform 384">
              <a:extLst>
                <a:ext uri="{FF2B5EF4-FFF2-40B4-BE49-F238E27FC236}">
                  <a16:creationId xmlns:a16="http://schemas.microsoft.com/office/drawing/2014/main" xmlns="" id="{13817B79-BF5A-6BD6-827A-8CD7BCC856E8}"/>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501" name="Freeform 385">
              <a:extLst>
                <a:ext uri="{FF2B5EF4-FFF2-40B4-BE49-F238E27FC236}">
                  <a16:creationId xmlns:a16="http://schemas.microsoft.com/office/drawing/2014/main" xmlns="" id="{3A4DD5A8-CEDE-83A6-8A41-506C285A9958}"/>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506" name="CaixaDeTexto 505">
            <a:extLst>
              <a:ext uri="{FF2B5EF4-FFF2-40B4-BE49-F238E27FC236}">
                <a16:creationId xmlns:a16="http://schemas.microsoft.com/office/drawing/2014/main" xmlns="" id="{38A1EFD7-CDB1-F1B9-B8EE-F2D8C41F2B1B}"/>
              </a:ext>
            </a:extLst>
          </p:cNvPr>
          <p:cNvSpPr txBox="1"/>
          <p:nvPr/>
        </p:nvSpPr>
        <p:spPr>
          <a:xfrm>
            <a:off x="6499646"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20%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7%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6%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endParaRPr lang="en-US" sz="1050" b="1"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07" name="CaixaDeTexto 506">
            <a:extLst>
              <a:ext uri="{FF2B5EF4-FFF2-40B4-BE49-F238E27FC236}">
                <a16:creationId xmlns:a16="http://schemas.microsoft.com/office/drawing/2014/main" xmlns="" id="{986772DA-B63F-71A2-BC34-D2C1F411A523}"/>
              </a:ext>
            </a:extLst>
          </p:cNvPr>
          <p:cNvSpPr txBox="1"/>
          <p:nvPr/>
        </p:nvSpPr>
        <p:spPr>
          <a:xfrm>
            <a:off x="6525431" y="4921443"/>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51</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08" name="CaixaDeTexto 507">
            <a:extLst>
              <a:ext uri="{FF2B5EF4-FFF2-40B4-BE49-F238E27FC236}">
                <a16:creationId xmlns:a16="http://schemas.microsoft.com/office/drawing/2014/main" xmlns="" id="{3FDDA966-1E8A-F578-906A-03EBB8EBF7C3}"/>
              </a:ext>
            </a:extLst>
          </p:cNvPr>
          <p:cNvSpPr txBox="1"/>
          <p:nvPr/>
        </p:nvSpPr>
        <p:spPr>
          <a:xfrm>
            <a:off x="7150673"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578" name="Retângulo: Cantos Arredondados 577">
            <a:extLst>
              <a:ext uri="{FF2B5EF4-FFF2-40B4-BE49-F238E27FC236}">
                <a16:creationId xmlns:a16="http://schemas.microsoft.com/office/drawing/2014/main" xmlns="" id="{CC07642C-55CB-F851-5B64-043738DFB3C9}"/>
              </a:ext>
            </a:extLst>
          </p:cNvPr>
          <p:cNvSpPr/>
          <p:nvPr/>
        </p:nvSpPr>
        <p:spPr>
          <a:xfrm>
            <a:off x="8280890"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79" name="CaixaDeTexto 578">
            <a:extLst>
              <a:ext uri="{FF2B5EF4-FFF2-40B4-BE49-F238E27FC236}">
                <a16:creationId xmlns:a16="http://schemas.microsoft.com/office/drawing/2014/main" xmlns="" id="{E65D3C78-F1B1-A57E-2D5D-E556F315F421}"/>
              </a:ext>
            </a:extLst>
          </p:cNvPr>
          <p:cNvSpPr txBox="1"/>
          <p:nvPr/>
        </p:nvSpPr>
        <p:spPr>
          <a:xfrm>
            <a:off x="8863169" y="1382392"/>
            <a:ext cx="2612390" cy="387798"/>
          </a:xfrm>
          <a:prstGeom prst="rect">
            <a:avLst/>
          </a:prstGeom>
          <a:noFill/>
        </p:spPr>
        <p:txBody>
          <a:bodyPr wrap="square" rtlCol="0" anchor="t">
            <a:spAutoFit/>
          </a:bodyPr>
          <a:lstStyle/>
          <a:p>
            <a:pPr algn="ctr">
              <a:lnSpc>
                <a:spcPct val="120000"/>
              </a:lnSpc>
            </a:pPr>
            <a:r>
              <a:rPr lang="pt-BR" sz="1600" b="1"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rPr>
              <a:t>NÃO INVESTIDOR (64%)</a:t>
            </a:r>
            <a:endParaRPr lang="pt-BR" sz="1600" dirty="0">
              <a:solidFill>
                <a:prstClr val="white"/>
              </a:solidFill>
              <a:highlight>
                <a:srgbClr val="0070C0"/>
              </a:highlight>
              <a:latin typeface="Ebrima" panose="02000000000000000000" pitchFamily="2" charset="0"/>
              <a:ea typeface="Ebrima" panose="02000000000000000000" pitchFamily="2" charset="0"/>
              <a:cs typeface="Ebrima" panose="02000000000000000000" pitchFamily="2" charset="0"/>
            </a:endParaRPr>
          </a:p>
        </p:txBody>
      </p:sp>
      <p:sp>
        <p:nvSpPr>
          <p:cNvPr id="580" name="Freeform 6">
            <a:extLst>
              <a:ext uri="{FF2B5EF4-FFF2-40B4-BE49-F238E27FC236}">
                <a16:creationId xmlns:a16="http://schemas.microsoft.com/office/drawing/2014/main" xmlns="" id="{21F79C0A-AB39-917C-7AA5-129DA3E3B8E6}"/>
              </a:ext>
            </a:extLst>
          </p:cNvPr>
          <p:cNvSpPr>
            <a:spLocks/>
          </p:cNvSpPr>
          <p:nvPr/>
        </p:nvSpPr>
        <p:spPr bwMode="auto">
          <a:xfrm>
            <a:off x="8579132"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1" name="Freeform 6">
            <a:extLst>
              <a:ext uri="{FF2B5EF4-FFF2-40B4-BE49-F238E27FC236}">
                <a16:creationId xmlns:a16="http://schemas.microsoft.com/office/drawing/2014/main" xmlns="" id="{0E6CE09D-3D0F-A0F4-4033-F3F94794891B}"/>
              </a:ext>
            </a:extLst>
          </p:cNvPr>
          <p:cNvSpPr>
            <a:spLocks/>
          </p:cNvSpPr>
          <p:nvPr/>
        </p:nvSpPr>
        <p:spPr bwMode="auto">
          <a:xfrm>
            <a:off x="87439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2" name="Freeform 6">
            <a:extLst>
              <a:ext uri="{FF2B5EF4-FFF2-40B4-BE49-F238E27FC236}">
                <a16:creationId xmlns:a16="http://schemas.microsoft.com/office/drawing/2014/main" xmlns="" id="{EF1B83BC-2F3C-4B4A-2578-5836833A7C23}"/>
              </a:ext>
            </a:extLst>
          </p:cNvPr>
          <p:cNvSpPr>
            <a:spLocks/>
          </p:cNvSpPr>
          <p:nvPr/>
        </p:nvSpPr>
        <p:spPr bwMode="auto">
          <a:xfrm>
            <a:off x="891420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rgbClr val="0070C0"/>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sp>
        <p:nvSpPr>
          <p:cNvPr id="583" name="CaixaDeTexto 582">
            <a:extLst>
              <a:ext uri="{FF2B5EF4-FFF2-40B4-BE49-F238E27FC236}">
                <a16:creationId xmlns:a16="http://schemas.microsoft.com/office/drawing/2014/main" xmlns="" id="{FF4D1CE8-14F1-11A6-33D2-4B4B6EB08206}"/>
              </a:ext>
            </a:extLst>
          </p:cNvPr>
          <p:cNvSpPr txBox="1"/>
          <p:nvPr/>
        </p:nvSpPr>
        <p:spPr>
          <a:xfrm>
            <a:off x="9066470" y="1745060"/>
            <a:ext cx="1173719" cy="553998"/>
          </a:xfrm>
          <a:prstGeom prst="rect">
            <a:avLst/>
          </a:prstGeom>
          <a:noFill/>
        </p:spPr>
        <p:txBody>
          <a:bodyPr wrap="none" rtlCol="0">
            <a:spAutoFit/>
          </a:bodyPr>
          <a:lstStyle/>
          <a:p>
            <a:r>
              <a:rPr lang="pt-BR" sz="3000" b="1" dirty="0">
                <a:solidFill>
                  <a:srgbClr val="0070C0"/>
                </a:solidFill>
                <a:latin typeface="Ebrima" panose="02000000000000000000" pitchFamily="2" charset="0"/>
                <a:ea typeface="Ebrima" panose="02000000000000000000" pitchFamily="2" charset="0"/>
                <a:cs typeface="Ebrima" panose="02000000000000000000" pitchFamily="2" charset="0"/>
              </a:rPr>
              <a:t>3.661</a:t>
            </a:r>
          </a:p>
        </p:txBody>
      </p:sp>
      <p:sp>
        <p:nvSpPr>
          <p:cNvPr id="584" name="CaixaDeTexto 583">
            <a:extLst>
              <a:ext uri="{FF2B5EF4-FFF2-40B4-BE49-F238E27FC236}">
                <a16:creationId xmlns:a16="http://schemas.microsoft.com/office/drawing/2014/main" xmlns="" id="{B806A3C9-ADCD-4071-5217-F5045FC49580}"/>
              </a:ext>
            </a:extLst>
          </p:cNvPr>
          <p:cNvSpPr txBox="1"/>
          <p:nvPr/>
        </p:nvSpPr>
        <p:spPr>
          <a:xfrm>
            <a:off x="9063773" y="2124154"/>
            <a:ext cx="1289481" cy="276999"/>
          </a:xfrm>
          <a:prstGeom prst="rect">
            <a:avLst/>
          </a:prstGeom>
          <a:noFill/>
        </p:spPr>
        <p:txBody>
          <a:bodyPr wrap="square">
            <a:spAutoFit/>
          </a:bodyPr>
          <a:lstStyle/>
          <a:p>
            <a:r>
              <a:rPr lang="pt-BR" sz="1200" dirty="0">
                <a:solidFill>
                  <a:prstClr val="white"/>
                </a:solidFill>
                <a:latin typeface="Ebrima" panose="02000000000000000000" pitchFamily="2" charset="0"/>
                <a:ea typeface="Ebrima" panose="02000000000000000000" pitchFamily="2" charset="0"/>
                <a:cs typeface="Ebrima" panose="02000000000000000000" pitchFamily="2" charset="0"/>
              </a:rPr>
              <a:t>Entrevistas</a:t>
            </a:r>
            <a:endParaRPr lang="pt-BR" sz="2000" dirty="0">
              <a:solidFill>
                <a:prstClr val="white"/>
              </a:solidFill>
              <a:latin typeface="Ebrima" panose="02000000000000000000" pitchFamily="2" charset="0"/>
              <a:ea typeface="Ebrima" panose="02000000000000000000" pitchFamily="2" charset="0"/>
              <a:cs typeface="Ebrima" panose="02000000000000000000" pitchFamily="2" charset="0"/>
            </a:endParaRPr>
          </a:p>
        </p:txBody>
      </p:sp>
      <p:sp>
        <p:nvSpPr>
          <p:cNvPr id="585" name="CaixaDeTexto 584">
            <a:extLst>
              <a:ext uri="{FF2B5EF4-FFF2-40B4-BE49-F238E27FC236}">
                <a16:creationId xmlns:a16="http://schemas.microsoft.com/office/drawing/2014/main" xmlns="" id="{12DA02EF-2774-4168-A995-D3692A2A445B}"/>
              </a:ext>
            </a:extLst>
          </p:cNvPr>
          <p:cNvSpPr txBox="1"/>
          <p:nvPr/>
        </p:nvSpPr>
        <p:spPr>
          <a:xfrm>
            <a:off x="11133486" y="1901888"/>
            <a:ext cx="654346" cy="461665"/>
          </a:xfrm>
          <a:prstGeom prst="rect">
            <a:avLst/>
          </a:prstGeom>
          <a:noFill/>
        </p:spPr>
        <p:txBody>
          <a:bodyPr wrap="none" anchor="ctr">
            <a:spAutoFit/>
          </a:bodyPr>
          <a:lstStyle/>
          <a:p>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55</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sp>
        <p:nvSpPr>
          <p:cNvPr id="586" name="CaixaDeTexto 585">
            <a:extLst>
              <a:ext uri="{FF2B5EF4-FFF2-40B4-BE49-F238E27FC236}">
                <a16:creationId xmlns:a16="http://schemas.microsoft.com/office/drawing/2014/main" xmlns="" id="{68CB8DBE-4838-DAFD-8061-0B5A0F0F90F7}"/>
              </a:ext>
            </a:extLst>
          </p:cNvPr>
          <p:cNvSpPr txBox="1"/>
          <p:nvPr/>
        </p:nvSpPr>
        <p:spPr>
          <a:xfrm>
            <a:off x="10230604" y="1901888"/>
            <a:ext cx="654346" cy="461665"/>
          </a:xfrm>
          <a:prstGeom prst="rect">
            <a:avLst/>
          </a:prstGeom>
          <a:noFill/>
        </p:spPr>
        <p:txBody>
          <a:bodyPr wrap="none" anchor="ctr">
            <a:spAutoFit/>
          </a:bodyPr>
          <a:lstStyle/>
          <a:p>
            <a:pPr algn="r"/>
            <a:r>
              <a:rPr lang="pt-BR" sz="24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70C0"/>
              </a:solidFill>
            </a:endParaRPr>
          </a:p>
        </p:txBody>
      </p:sp>
      <p:grpSp>
        <p:nvGrpSpPr>
          <p:cNvPr id="587" name="Agrupar 586">
            <a:extLst>
              <a:ext uri="{FF2B5EF4-FFF2-40B4-BE49-F238E27FC236}">
                <a16:creationId xmlns:a16="http://schemas.microsoft.com/office/drawing/2014/main" xmlns="" id="{DFFD56DA-5F31-35CC-C203-69F9FA45FC51}"/>
              </a:ext>
            </a:extLst>
          </p:cNvPr>
          <p:cNvGrpSpPr/>
          <p:nvPr/>
        </p:nvGrpSpPr>
        <p:grpSpPr>
          <a:xfrm>
            <a:off x="10795528" y="1815094"/>
            <a:ext cx="411483" cy="436566"/>
            <a:chOff x="6314665" y="3061128"/>
            <a:chExt cx="751673" cy="797492"/>
          </a:xfrm>
        </p:grpSpPr>
        <p:sp>
          <p:nvSpPr>
            <p:cNvPr id="588" name="Freeform 39">
              <a:extLst>
                <a:ext uri="{FF2B5EF4-FFF2-40B4-BE49-F238E27FC236}">
                  <a16:creationId xmlns:a16="http://schemas.microsoft.com/office/drawing/2014/main" xmlns="" id="{122908B2-E097-51A9-1D09-7AFB5B9A53E2}"/>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a:solidFill>
                  <a:srgbClr val="8EBC17"/>
                </a:solidFill>
              </a:endParaRPr>
            </a:p>
          </p:txBody>
        </p:sp>
        <p:sp>
          <p:nvSpPr>
            <p:cNvPr id="589" name="Freeform 6">
              <a:extLst>
                <a:ext uri="{FF2B5EF4-FFF2-40B4-BE49-F238E27FC236}">
                  <a16:creationId xmlns:a16="http://schemas.microsoft.com/office/drawing/2014/main" xmlns="" id="{EE283F40-1B84-9F19-FD02-6AEF5AAAD3D5}"/>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a:defRPr/>
              </a:pPr>
              <a:endParaRPr lang="en-GB" kern="0" dirty="0">
                <a:solidFill>
                  <a:srgbClr val="8EBC17"/>
                </a:solidFill>
              </a:endParaRPr>
            </a:p>
          </p:txBody>
        </p:sp>
      </p:grpSp>
      <p:pic>
        <p:nvPicPr>
          <p:cNvPr id="590" name="Imagem 589">
            <a:extLst>
              <a:ext uri="{FF2B5EF4-FFF2-40B4-BE49-F238E27FC236}">
                <a16:creationId xmlns:a16="http://schemas.microsoft.com/office/drawing/2014/main" xmlns="" id="{AAD9821B-67AF-DECA-4B53-64056950E1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5469" y="2577015"/>
            <a:ext cx="625153" cy="674184"/>
          </a:xfrm>
          <a:prstGeom prst="rect">
            <a:avLst/>
          </a:prstGeom>
        </p:spPr>
      </p:pic>
      <p:sp>
        <p:nvSpPr>
          <p:cNvPr id="591" name="CaixaDeTexto 590">
            <a:extLst>
              <a:ext uri="{FF2B5EF4-FFF2-40B4-BE49-F238E27FC236}">
                <a16:creationId xmlns:a16="http://schemas.microsoft.com/office/drawing/2014/main" xmlns="" id="{EBE768D2-4E5B-B846-912E-A30F96D6689D}"/>
              </a:ext>
            </a:extLst>
          </p:cNvPr>
          <p:cNvSpPr txBox="1"/>
          <p:nvPr/>
        </p:nvSpPr>
        <p:spPr>
          <a:xfrm>
            <a:off x="9106423" y="2429719"/>
            <a:ext cx="788999"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592" name="CaixaDeTexto 591">
            <a:extLst>
              <a:ext uri="{FF2B5EF4-FFF2-40B4-BE49-F238E27FC236}">
                <a16:creationId xmlns:a16="http://schemas.microsoft.com/office/drawing/2014/main" xmlns="" id="{AA66684D-00D7-4215-DE80-AF4E95916048}"/>
              </a:ext>
            </a:extLst>
          </p:cNvPr>
          <p:cNvSpPr txBox="1"/>
          <p:nvPr/>
        </p:nvSpPr>
        <p:spPr>
          <a:xfrm>
            <a:off x="9736558" y="2689516"/>
            <a:ext cx="1333117"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ENSINO MÉDIO</a:t>
            </a:r>
          </a:p>
        </p:txBody>
      </p:sp>
      <p:sp>
        <p:nvSpPr>
          <p:cNvPr id="593" name="CaixaDeTexto 592">
            <a:extLst>
              <a:ext uri="{FF2B5EF4-FFF2-40B4-BE49-F238E27FC236}">
                <a16:creationId xmlns:a16="http://schemas.microsoft.com/office/drawing/2014/main" xmlns="" id="{780AE7EA-5F8F-6937-4D74-6B50057AD59A}"/>
              </a:ext>
            </a:extLst>
          </p:cNvPr>
          <p:cNvSpPr txBox="1"/>
          <p:nvPr/>
        </p:nvSpPr>
        <p:spPr>
          <a:xfrm>
            <a:off x="8965441" y="2912092"/>
            <a:ext cx="2583735" cy="415498"/>
          </a:xfrm>
          <a:prstGeom prst="rect">
            <a:avLst/>
          </a:prstGeom>
          <a:noFill/>
        </p:spPr>
        <p:txBody>
          <a:bodyPr wrap="square" rtlCol="0" anchor="t">
            <a:spAutoFit/>
          </a:bodyPr>
          <a:lstStyle/>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40%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Fundamental</a:t>
            </a:r>
          </a:p>
          <a:p>
            <a:r>
              <a:rPr lang="en-US" sz="1050" b="1" dirty="0">
                <a:solidFill>
                  <a:srgbClr val="0070C0"/>
                </a:solidFill>
                <a:latin typeface="Segoe UI" panose="020B0502040204020203" pitchFamily="34" charset="0"/>
                <a:ea typeface="Ebrima" panose="02000000000000000000" pitchFamily="2" charset="0"/>
                <a:cs typeface="Segoe UI" panose="020B0502040204020203" pitchFamily="34" charset="0"/>
              </a:rPr>
              <a:t>15% </a:t>
            </a:r>
            <a:r>
              <a:rPr lang="en-US" sz="1050" b="1" dirty="0">
                <a:solidFill>
                  <a:prstClr val="white"/>
                </a:solidFill>
                <a:latin typeface="Segoe UI" panose="020B0502040204020203" pitchFamily="34" charset="0"/>
                <a:ea typeface="Ebrima" panose="02000000000000000000" pitchFamily="2" charset="0"/>
                <a:cs typeface="Segoe UI" panose="020B0502040204020203" pitchFamily="34" charset="0"/>
              </a:rPr>
              <a:t>Ens. Superior</a:t>
            </a:r>
          </a:p>
        </p:txBody>
      </p:sp>
      <p:sp>
        <p:nvSpPr>
          <p:cNvPr id="594" name="CaixaDeTexto 593">
            <a:extLst>
              <a:ext uri="{FF2B5EF4-FFF2-40B4-BE49-F238E27FC236}">
                <a16:creationId xmlns:a16="http://schemas.microsoft.com/office/drawing/2014/main" xmlns="" id="{2939DF9A-2C7C-DB51-7BB2-33DB2718C1D1}"/>
              </a:ext>
            </a:extLst>
          </p:cNvPr>
          <p:cNvSpPr txBox="1"/>
          <p:nvPr/>
        </p:nvSpPr>
        <p:spPr>
          <a:xfrm>
            <a:off x="8841808" y="3442999"/>
            <a:ext cx="668773"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AB</a:t>
            </a:r>
            <a:endParaRPr lang="pt-BR" dirty="0">
              <a:solidFill>
                <a:prstClr val="white"/>
              </a:solidFill>
              <a:latin typeface="Segoe UI" panose="020B0502040204020203" pitchFamily="34" charset="0"/>
              <a:cs typeface="Segoe UI" panose="020B0502040204020203" pitchFamily="34" charset="0"/>
            </a:endParaRPr>
          </a:p>
        </p:txBody>
      </p:sp>
      <p:sp>
        <p:nvSpPr>
          <p:cNvPr id="596" name="Retângulo: Cantos Arredondados 595">
            <a:extLst>
              <a:ext uri="{FF2B5EF4-FFF2-40B4-BE49-F238E27FC236}">
                <a16:creationId xmlns:a16="http://schemas.microsoft.com/office/drawing/2014/main" xmlns="" id="{5D0B781C-5CC5-6025-18AD-700EA48FBC06}"/>
              </a:ext>
            </a:extLst>
          </p:cNvPr>
          <p:cNvSpPr/>
          <p:nvPr/>
        </p:nvSpPr>
        <p:spPr>
          <a:xfrm>
            <a:off x="9398359"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598" name="CaixaDeTexto 597">
            <a:extLst>
              <a:ext uri="{FF2B5EF4-FFF2-40B4-BE49-F238E27FC236}">
                <a16:creationId xmlns:a16="http://schemas.microsoft.com/office/drawing/2014/main" xmlns="" id="{C753DBC7-3651-D53E-C375-EB9DB215D63C}"/>
              </a:ext>
            </a:extLst>
          </p:cNvPr>
          <p:cNvSpPr txBox="1"/>
          <p:nvPr/>
        </p:nvSpPr>
        <p:spPr>
          <a:xfrm>
            <a:off x="9893296" y="3442999"/>
            <a:ext cx="409086"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C</a:t>
            </a:r>
            <a:endParaRPr lang="pt-BR" dirty="0">
              <a:solidFill>
                <a:prstClr val="white"/>
              </a:solidFill>
              <a:latin typeface="Segoe UI" panose="020B0502040204020203" pitchFamily="34" charset="0"/>
              <a:cs typeface="Segoe UI" panose="020B0502040204020203" pitchFamily="34" charset="0"/>
            </a:endParaRPr>
          </a:p>
        </p:txBody>
      </p:sp>
      <p:sp>
        <p:nvSpPr>
          <p:cNvPr id="600" name="Retângulo: Cantos Arredondados 599">
            <a:extLst>
              <a:ext uri="{FF2B5EF4-FFF2-40B4-BE49-F238E27FC236}">
                <a16:creationId xmlns:a16="http://schemas.microsoft.com/office/drawing/2014/main" xmlns="" id="{1A02A8CD-793A-B115-E766-A2CACA5D0925}"/>
              </a:ext>
            </a:extLst>
          </p:cNvPr>
          <p:cNvSpPr/>
          <p:nvPr/>
        </p:nvSpPr>
        <p:spPr>
          <a:xfrm>
            <a:off x="10237785"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sp>
        <p:nvSpPr>
          <p:cNvPr id="602" name="Forma Livre: Forma 601">
            <a:extLst>
              <a:ext uri="{FF2B5EF4-FFF2-40B4-BE49-F238E27FC236}">
                <a16:creationId xmlns:a16="http://schemas.microsoft.com/office/drawing/2014/main" xmlns="" id="{404CDEB0-1F0E-3FAB-8D1E-5CFC80B192BD}"/>
              </a:ext>
            </a:extLst>
          </p:cNvPr>
          <p:cNvSpPr/>
          <p:nvPr/>
        </p:nvSpPr>
        <p:spPr>
          <a:xfrm>
            <a:off x="8475863" y="339001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sp>
        <p:nvSpPr>
          <p:cNvPr id="603" name="CaixaDeTexto 602">
            <a:extLst>
              <a:ext uri="{FF2B5EF4-FFF2-40B4-BE49-F238E27FC236}">
                <a16:creationId xmlns:a16="http://schemas.microsoft.com/office/drawing/2014/main" xmlns="" id="{680A4776-7F87-EFA7-3001-E1E77FA99736}"/>
              </a:ext>
            </a:extLst>
          </p:cNvPr>
          <p:cNvSpPr txBox="1"/>
          <p:nvPr/>
        </p:nvSpPr>
        <p:spPr>
          <a:xfrm>
            <a:off x="10684708" y="3442999"/>
            <a:ext cx="639920" cy="523220"/>
          </a:xfrm>
          <a:prstGeom prst="rect">
            <a:avLst/>
          </a:prstGeom>
          <a:noFill/>
        </p:spPr>
        <p:txBody>
          <a:bodyPr wrap="none">
            <a:spAutoFit/>
          </a:bodyPr>
          <a:lstStyle/>
          <a:p>
            <a:pPr algn="r"/>
            <a:r>
              <a:rPr lang="pt-BR" sz="2800" b="1" dirty="0">
                <a:solidFill>
                  <a:prstClr val="white"/>
                </a:solidFill>
                <a:latin typeface="Segoe UI" panose="020B0502040204020203" pitchFamily="34" charset="0"/>
                <a:ea typeface="Ebrima" panose="02000000000000000000" pitchFamily="2" charset="0"/>
                <a:cs typeface="Segoe UI" panose="020B0502040204020203" pitchFamily="34" charset="0"/>
              </a:rPr>
              <a:t>DE</a:t>
            </a:r>
            <a:endParaRPr lang="pt-BR" dirty="0">
              <a:solidFill>
                <a:prstClr val="white"/>
              </a:solidFill>
              <a:latin typeface="Segoe UI" panose="020B0502040204020203" pitchFamily="34" charset="0"/>
              <a:cs typeface="Segoe UI" panose="020B0502040204020203" pitchFamily="34" charset="0"/>
            </a:endParaRPr>
          </a:p>
        </p:txBody>
      </p:sp>
      <p:sp>
        <p:nvSpPr>
          <p:cNvPr id="605" name="Retângulo: Cantos Arredondados 604">
            <a:extLst>
              <a:ext uri="{FF2B5EF4-FFF2-40B4-BE49-F238E27FC236}">
                <a16:creationId xmlns:a16="http://schemas.microsoft.com/office/drawing/2014/main" xmlns="" id="{90CA898F-4756-1BC2-2800-F30BEC20DB48}"/>
              </a:ext>
            </a:extLst>
          </p:cNvPr>
          <p:cNvSpPr/>
          <p:nvPr/>
        </p:nvSpPr>
        <p:spPr>
          <a:xfrm>
            <a:off x="11231456" y="3507903"/>
            <a:ext cx="522392" cy="334356"/>
          </a:xfrm>
          <a:prstGeom prst="roundRect">
            <a:avLst>
              <a:gd name="adj" fmla="val 17747"/>
            </a:avLst>
          </a:prstGeom>
          <a:solidFill>
            <a:srgbClr val="0070C0"/>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rgbClr val="8EBC17"/>
              </a:solidFill>
              <a:latin typeface="Lato" panose="020F0502020204030203" pitchFamily="34" charset="0"/>
              <a:ea typeface="Lato" panose="020F0502020204030203" pitchFamily="34" charset="0"/>
              <a:cs typeface="Lato" panose="020F0502020204030203" pitchFamily="34" charset="0"/>
            </a:endParaRPr>
          </a:p>
        </p:txBody>
      </p:sp>
      <p:pic>
        <p:nvPicPr>
          <p:cNvPr id="607" name="Imagem 606">
            <a:extLst>
              <a:ext uri="{FF2B5EF4-FFF2-40B4-BE49-F238E27FC236}">
                <a16:creationId xmlns:a16="http://schemas.microsoft.com/office/drawing/2014/main" xmlns="" id="{487E94FA-D267-2109-B926-1231CAB8DA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8392399" y="4263856"/>
            <a:ext cx="471706" cy="471706"/>
          </a:xfrm>
          <a:prstGeom prst="rect">
            <a:avLst/>
          </a:prstGeom>
        </p:spPr>
      </p:pic>
      <p:sp>
        <p:nvSpPr>
          <p:cNvPr id="608" name="CaixaDeTexto 607">
            <a:extLst>
              <a:ext uri="{FF2B5EF4-FFF2-40B4-BE49-F238E27FC236}">
                <a16:creationId xmlns:a16="http://schemas.microsoft.com/office/drawing/2014/main" xmlns="" id="{92A07F7D-024D-7A3B-12A7-C593767F9AC1}"/>
              </a:ext>
            </a:extLst>
          </p:cNvPr>
          <p:cNvSpPr txBox="1"/>
          <p:nvPr/>
        </p:nvSpPr>
        <p:spPr>
          <a:xfrm>
            <a:off x="9011174" y="4207322"/>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65</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09" name="CaixaDeTexto 608">
            <a:extLst>
              <a:ext uri="{FF2B5EF4-FFF2-40B4-BE49-F238E27FC236}">
                <a16:creationId xmlns:a16="http://schemas.microsoft.com/office/drawing/2014/main" xmlns="" id="{448E5600-C91A-119E-A8D4-9B1005891937}"/>
              </a:ext>
            </a:extLst>
          </p:cNvPr>
          <p:cNvSpPr txBox="1"/>
          <p:nvPr/>
        </p:nvSpPr>
        <p:spPr>
          <a:xfrm>
            <a:off x="9669883" y="4456598"/>
            <a:ext cx="165474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TRABALHA (PEA)</a:t>
            </a:r>
          </a:p>
        </p:txBody>
      </p:sp>
      <p:pic>
        <p:nvPicPr>
          <p:cNvPr id="611" name="Imagem 610">
            <a:extLst>
              <a:ext uri="{FF2B5EF4-FFF2-40B4-BE49-F238E27FC236}">
                <a16:creationId xmlns:a16="http://schemas.microsoft.com/office/drawing/2014/main" xmlns="" id="{31B2693A-E46F-EC96-8A9C-41279227191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95469" y="5076469"/>
            <a:ext cx="726732" cy="517637"/>
          </a:xfrm>
          <a:prstGeom prst="rect">
            <a:avLst/>
          </a:prstGeom>
        </p:spPr>
      </p:pic>
      <p:sp>
        <p:nvSpPr>
          <p:cNvPr id="612" name="CaixaDeTexto 611">
            <a:extLst>
              <a:ext uri="{FF2B5EF4-FFF2-40B4-BE49-F238E27FC236}">
                <a16:creationId xmlns:a16="http://schemas.microsoft.com/office/drawing/2014/main" xmlns="" id="{452F64D2-56CA-0771-08AD-1E825886658B}"/>
              </a:ext>
            </a:extLst>
          </p:cNvPr>
          <p:cNvSpPr txBox="1"/>
          <p:nvPr/>
        </p:nvSpPr>
        <p:spPr>
          <a:xfrm>
            <a:off x="8901239" y="5101967"/>
            <a:ext cx="1002197" cy="584775"/>
          </a:xfrm>
          <a:prstGeom prst="rect">
            <a:avLst/>
          </a:prstGeom>
          <a:noFill/>
        </p:spPr>
        <p:txBody>
          <a:bodyPr wrap="none">
            <a:spAutoFit/>
          </a:bodyPr>
          <a:lstStyle/>
          <a:p>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44</a:t>
            </a:r>
            <a:r>
              <a:rPr lang="pt-BR" sz="1100" b="1" dirty="0">
                <a:solidFill>
                  <a:prstClr val="white"/>
                </a:solidFill>
                <a:latin typeface="Lucida Sans" panose="020B0602030504020204" pitchFamily="34" charset="0"/>
              </a:rPr>
              <a:t>anos</a:t>
            </a:r>
          </a:p>
        </p:txBody>
      </p:sp>
      <p:grpSp>
        <p:nvGrpSpPr>
          <p:cNvPr id="613" name="Agrupar 6">
            <a:extLst>
              <a:ext uri="{FF2B5EF4-FFF2-40B4-BE49-F238E27FC236}">
                <a16:creationId xmlns:a16="http://schemas.microsoft.com/office/drawing/2014/main" xmlns="" id="{C37A0DAF-FB7E-F6B3-F6A8-C18E141EEB88}"/>
              </a:ext>
            </a:extLst>
          </p:cNvPr>
          <p:cNvGrpSpPr/>
          <p:nvPr/>
        </p:nvGrpSpPr>
        <p:grpSpPr>
          <a:xfrm>
            <a:off x="9698000" y="4974142"/>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61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4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nvGrpSpPr>
              <p:cNvPr id="64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4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4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grpSp>
        </p:grpSp>
        <p:sp>
          <p:nvSpPr>
            <p:cNvPr id="61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1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1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2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2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a:defRPr/>
              </a:pPr>
              <a:endParaRPr lang="pt-BR">
                <a:solidFill>
                  <a:srgbClr val="8EBC17"/>
                </a:solidFill>
                <a:latin typeface="Arial" charset="0"/>
              </a:endParaRPr>
            </a:p>
          </p:txBody>
        </p:sp>
        <p:sp>
          <p:nvSpPr>
            <p:cNvPr id="63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a:defRPr/>
              </a:pPr>
              <a:endParaRPr lang="pt-BR" dirty="0">
                <a:solidFill>
                  <a:srgbClr val="8EBC17"/>
                </a:solidFill>
                <a:latin typeface="Arial" charset="0"/>
              </a:endParaRPr>
            </a:p>
          </p:txBody>
        </p:sp>
        <p:sp>
          <p:nvSpPr>
            <p:cNvPr id="63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a:defRPr/>
              </a:pPr>
              <a:endParaRPr lang="pt-BR">
                <a:solidFill>
                  <a:srgbClr val="8EBC17"/>
                </a:solidFill>
                <a:latin typeface="Arial" charset="0"/>
              </a:endParaRPr>
            </a:p>
          </p:txBody>
        </p:sp>
        <p:sp>
          <p:nvSpPr>
            <p:cNvPr id="63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sp>
          <p:nvSpPr>
            <p:cNvPr id="63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70C0"/>
            </a:solidFill>
            <a:ln w="3175">
              <a:solidFill>
                <a:schemeClr val="bg1"/>
              </a:solidFill>
              <a:round/>
              <a:headEnd/>
              <a:tailEnd/>
            </a:ln>
          </p:spPr>
          <p:txBody>
            <a:bodyPr/>
            <a:lstStyle/>
            <a:p>
              <a:pPr>
                <a:defRPr/>
              </a:pPr>
              <a:endParaRPr lang="pt-BR">
                <a:solidFill>
                  <a:srgbClr val="8EBC17"/>
                </a:solidFill>
                <a:latin typeface="Arial" charset="0"/>
              </a:endParaRPr>
            </a:p>
          </p:txBody>
        </p:sp>
      </p:grpSp>
      <p:sp>
        <p:nvSpPr>
          <p:cNvPr id="644" name="CaixaDeTexto 643">
            <a:extLst>
              <a:ext uri="{FF2B5EF4-FFF2-40B4-BE49-F238E27FC236}">
                <a16:creationId xmlns:a16="http://schemas.microsoft.com/office/drawing/2014/main" xmlns="" id="{E7F44A1E-920D-1945-3B59-D73CC4FDDE37}"/>
              </a:ext>
            </a:extLst>
          </p:cNvPr>
          <p:cNvSpPr txBox="1"/>
          <p:nvPr/>
        </p:nvSpPr>
        <p:spPr>
          <a:xfrm>
            <a:off x="10566582" y="5361499"/>
            <a:ext cx="1258340" cy="738664"/>
          </a:xfrm>
          <a:prstGeom prst="rect">
            <a:avLst/>
          </a:prstGeom>
          <a:noFill/>
        </p:spPr>
        <p:txBody>
          <a:bodyPr wrap="square" rtlCol="0" anchor="t">
            <a:spAutoFit/>
          </a:bodyPr>
          <a:lstStyle/>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30%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Nordeste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14%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Sul</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9%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Norte</a:t>
            </a:r>
          </a:p>
          <a:p>
            <a:r>
              <a:rPr lang="pt-BR" sz="1050" b="1" dirty="0">
                <a:solidFill>
                  <a:srgbClr val="0070C0"/>
                </a:solidFill>
                <a:latin typeface="Ebrima" panose="02000000000000000000" pitchFamily="2" charset="0"/>
                <a:ea typeface="Ebrima" panose="02000000000000000000" pitchFamily="2" charset="0"/>
                <a:cs typeface="Ebrima" panose="02000000000000000000" pitchFamily="2" charset="0"/>
              </a:rPr>
              <a:t>8% </a:t>
            </a:r>
            <a:r>
              <a:rPr lang="pt-BR" sz="1050" b="1" dirty="0">
                <a:solidFill>
                  <a:prstClr val="white"/>
                </a:solidFill>
                <a:latin typeface="Ebrima" panose="02000000000000000000" pitchFamily="2" charset="0"/>
                <a:ea typeface="Ebrima" panose="02000000000000000000" pitchFamily="2" charset="0"/>
                <a:cs typeface="Ebrima" panose="02000000000000000000" pitchFamily="2" charset="0"/>
              </a:rPr>
              <a:t>Centro-Oeste</a:t>
            </a:r>
          </a:p>
        </p:txBody>
      </p:sp>
      <p:sp>
        <p:nvSpPr>
          <p:cNvPr id="645" name="CaixaDeTexto 644">
            <a:extLst>
              <a:ext uri="{FF2B5EF4-FFF2-40B4-BE49-F238E27FC236}">
                <a16:creationId xmlns:a16="http://schemas.microsoft.com/office/drawing/2014/main" xmlns="" id="{C1F095B5-EB28-83B1-C80A-B4A3EB434721}"/>
              </a:ext>
            </a:extLst>
          </p:cNvPr>
          <p:cNvSpPr txBox="1"/>
          <p:nvPr/>
        </p:nvSpPr>
        <p:spPr>
          <a:xfrm>
            <a:off x="10592367" y="4921443"/>
            <a:ext cx="788998" cy="584775"/>
          </a:xfrm>
          <a:prstGeom prst="rect">
            <a:avLst/>
          </a:prstGeom>
          <a:noFill/>
        </p:spPr>
        <p:txBody>
          <a:bodyPr wrap="none">
            <a:spAutoFit/>
          </a:bodyPr>
          <a:lstStyle/>
          <a:p>
            <a:pPr algn="r"/>
            <a:r>
              <a:rPr lang="pt-BR" sz="3200" b="1" dirty="0">
                <a:solidFill>
                  <a:srgbClr val="0070C0"/>
                </a:solidFill>
                <a:latin typeface="Ebrima" panose="02000000000000000000" pitchFamily="2" charset="0"/>
                <a:ea typeface="Ebrima" panose="02000000000000000000" pitchFamily="2" charset="0"/>
                <a:cs typeface="Ebrima" panose="02000000000000000000" pitchFamily="2" charset="0"/>
              </a:rPr>
              <a:t>38</a:t>
            </a:r>
            <a:r>
              <a:rPr lang="pt-BR" sz="1200" b="1" dirty="0">
                <a:solidFill>
                  <a:srgbClr val="0070C0"/>
                </a:solidFill>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70C0"/>
              </a:solidFill>
            </a:endParaRPr>
          </a:p>
        </p:txBody>
      </p:sp>
      <p:sp>
        <p:nvSpPr>
          <p:cNvPr id="646" name="CaixaDeTexto 645">
            <a:extLst>
              <a:ext uri="{FF2B5EF4-FFF2-40B4-BE49-F238E27FC236}">
                <a16:creationId xmlns:a16="http://schemas.microsoft.com/office/drawing/2014/main" xmlns="" id="{06FAF0BF-8340-A00B-DE86-C0AF876CC317}"/>
              </a:ext>
            </a:extLst>
          </p:cNvPr>
          <p:cNvSpPr txBox="1"/>
          <p:nvPr/>
        </p:nvSpPr>
        <p:spPr>
          <a:xfrm>
            <a:off x="11217609" y="5189924"/>
            <a:ext cx="845035" cy="261610"/>
          </a:xfrm>
          <a:prstGeom prst="rect">
            <a:avLst/>
          </a:prstGeom>
          <a:noFill/>
        </p:spPr>
        <p:txBody>
          <a:bodyPr wrap="square" rtlCol="0" anchor="ctr">
            <a:spAutoFit/>
          </a:bodyPr>
          <a:lstStyle/>
          <a:p>
            <a:r>
              <a:rPr lang="pt-BR" sz="1100" b="1" dirty="0">
                <a:solidFill>
                  <a:prstClr val="white"/>
                </a:solidFill>
                <a:latin typeface="Segoe UI" panose="020B0502040204020203" pitchFamily="34" charset="0"/>
                <a:cs typeface="Segoe UI" panose="020B0502040204020203" pitchFamily="34" charset="0"/>
              </a:rPr>
              <a:t>SUDESTE</a:t>
            </a:r>
          </a:p>
        </p:txBody>
      </p:sp>
      <p:sp>
        <p:nvSpPr>
          <p:cNvPr id="648" name="CaixaDeTexto 647">
            <a:extLst>
              <a:ext uri="{FF2B5EF4-FFF2-40B4-BE49-F238E27FC236}">
                <a16:creationId xmlns:a16="http://schemas.microsoft.com/office/drawing/2014/main" xmlns="" id="{CD79BC3C-1F34-C238-496B-E20443DA00B7}"/>
              </a:ext>
            </a:extLst>
          </p:cNvPr>
          <p:cNvSpPr txBox="1"/>
          <p:nvPr/>
        </p:nvSpPr>
        <p:spPr>
          <a:xfrm>
            <a:off x="958513" y="3873473"/>
            <a:ext cx="2684145" cy="307777"/>
          </a:xfrm>
          <a:prstGeom prst="rect">
            <a:avLst/>
          </a:prstGeom>
          <a:noFill/>
        </p:spPr>
        <p:txBody>
          <a:bodyPr wrap="square" rtlCol="0" anchor="ctr">
            <a:spAutoFit/>
          </a:bodyPr>
          <a:lstStyle/>
          <a:p>
            <a:pPr algn="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R$4.627,</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49" name="CaixaDeTexto 648">
            <a:extLst>
              <a:ext uri="{FF2B5EF4-FFF2-40B4-BE49-F238E27FC236}">
                <a16:creationId xmlns:a16="http://schemas.microsoft.com/office/drawing/2014/main" xmlns="" id="{B79700C4-6A23-C50B-61FD-568804DCFA95}"/>
              </a:ext>
            </a:extLst>
          </p:cNvPr>
          <p:cNvSpPr txBox="1"/>
          <p:nvPr/>
        </p:nvSpPr>
        <p:spPr>
          <a:xfrm>
            <a:off x="4774873"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R$6.146,</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650" name="CaixaDeTexto 649">
            <a:extLst>
              <a:ext uri="{FF2B5EF4-FFF2-40B4-BE49-F238E27FC236}">
                <a16:creationId xmlns:a16="http://schemas.microsoft.com/office/drawing/2014/main" xmlns="" id="{C8FC2E50-9C79-FB9A-ABFD-8AD4E9BC7141}"/>
              </a:ext>
            </a:extLst>
          </p:cNvPr>
          <p:cNvSpPr txBox="1"/>
          <p:nvPr/>
        </p:nvSpPr>
        <p:spPr>
          <a:xfrm>
            <a:off x="8841809" y="3873473"/>
            <a:ext cx="2923192" cy="307777"/>
          </a:xfrm>
          <a:prstGeom prst="rect">
            <a:avLst/>
          </a:prstGeom>
          <a:noFill/>
        </p:spPr>
        <p:txBody>
          <a:bodyPr wrap="square" rtlCol="0" anchor="ctr">
            <a:spAutoFit/>
          </a:bodyPr>
          <a:lstStyle/>
          <a:p>
            <a:pPr algn="r">
              <a:defRPr/>
            </a:pPr>
            <a:r>
              <a:rPr lang="pt-BR" sz="1050" spc="100" dirty="0">
                <a:solidFill>
                  <a:prstClr val="white"/>
                </a:solidFill>
                <a:latin typeface="Calibri Light" panose="020F0302020204030204" pitchFamily="34" charset="0"/>
                <a:ea typeface="ＭＳ Ｐゴシック" charset="-128"/>
                <a:cs typeface="Calibri Light" panose="020F0302020204030204" pitchFamily="34" charset="0"/>
              </a:rPr>
              <a:t>Renda familiar média </a:t>
            </a:r>
            <a:r>
              <a:rPr lang="pt-BR" sz="1400" b="1" kern="0" dirty="0">
                <a:solidFill>
                  <a:prstClr val="white"/>
                </a:solidFill>
                <a:latin typeface="Ebrima" panose="02000000000000000000" pitchFamily="2" charset="0"/>
                <a:ea typeface="Ebrima" panose="02000000000000000000" pitchFamily="2" charset="0"/>
                <a:cs typeface="Ebrima" panose="02000000000000000000" pitchFamily="2" charset="0"/>
              </a:rPr>
              <a:t>R$3.735,</a:t>
            </a:r>
            <a:r>
              <a:rPr lang="pt-BR" sz="1100" b="1" kern="0" dirty="0">
                <a:solidFill>
                  <a:prstClr val="white"/>
                </a:solidFill>
                <a:latin typeface="Ebrima" panose="02000000000000000000" pitchFamily="2" charset="0"/>
                <a:ea typeface="Ebrima" panose="02000000000000000000" pitchFamily="2" charset="0"/>
                <a:cs typeface="Ebrima" panose="02000000000000000000" pitchFamily="2" charset="0"/>
              </a:rPr>
              <a:t>00</a:t>
            </a:r>
            <a:endParaRPr lang="pt-BR" sz="1400" b="1" dirty="0">
              <a:solidFill>
                <a:prstClr val="white"/>
              </a:solidFill>
              <a:latin typeface="Lucida Sans" panose="020B0602030504020204" pitchFamily="34" charset="0"/>
            </a:endParaRPr>
          </a:p>
        </p:txBody>
      </p:sp>
      <p:sp>
        <p:nvSpPr>
          <p:cNvPr id="3" name="Retângulo 2">
            <a:extLst>
              <a:ext uri="{FF2B5EF4-FFF2-40B4-BE49-F238E27FC236}">
                <a16:creationId xmlns:a16="http://schemas.microsoft.com/office/drawing/2014/main" xmlns="" id="{1E69382E-3498-4183-FD5C-29B703F9AE86}"/>
              </a:ext>
            </a:extLst>
          </p:cNvPr>
          <p:cNvSpPr/>
          <p:nvPr/>
        </p:nvSpPr>
        <p:spPr>
          <a:xfrm>
            <a:off x="2107722" y="224419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15" name="Retângulo 14">
            <a:extLst>
              <a:ext uri="{FF2B5EF4-FFF2-40B4-BE49-F238E27FC236}">
                <a16:creationId xmlns:a16="http://schemas.microsoft.com/office/drawing/2014/main" xmlns="" id="{82A45246-4EB1-3576-D62F-F644626D4B8B}"/>
              </a:ext>
            </a:extLst>
          </p:cNvPr>
          <p:cNvSpPr/>
          <p:nvPr/>
        </p:nvSpPr>
        <p:spPr>
          <a:xfrm>
            <a:off x="10212088" y="2244195"/>
            <a:ext cx="1903452"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07" name="Retângulo 206"/>
          <p:cNvSpPr/>
          <p:nvPr/>
        </p:nvSpPr>
        <p:spPr>
          <a:xfrm>
            <a:off x="755848" y="-3791"/>
            <a:ext cx="11147603" cy="246221"/>
          </a:xfrm>
          <a:prstGeom prst="rect">
            <a:avLst/>
          </a:prstGeom>
        </p:spPr>
        <p:txBody>
          <a:bodyPr wrap="none">
            <a:spAutoFit/>
          </a:bodyPr>
          <a:lstStyle/>
          <a:p>
            <a:r>
              <a:rPr lang="pt-BR" sz="1000" spc="300" dirty="0">
                <a:solidFill>
                  <a:prstClr val="white"/>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208" name="CaixaDeTexto 207">
            <a:extLst>
              <a:ext uri="{FF2B5EF4-FFF2-40B4-BE49-F238E27FC236}">
                <a16:creationId xmlns:a16="http://schemas.microsoft.com/office/drawing/2014/main" xmlns="" id="{9D336A1A-87A1-2EC3-9B98-CAA4255D1507}"/>
              </a:ext>
            </a:extLst>
          </p:cNvPr>
          <p:cNvSpPr txBox="1"/>
          <p:nvPr/>
        </p:nvSpPr>
        <p:spPr>
          <a:xfrm>
            <a:off x="1184897"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25</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09" name="CaixaDeTexto 208">
            <a:extLst>
              <a:ext uri="{FF2B5EF4-FFF2-40B4-BE49-F238E27FC236}">
                <a16:creationId xmlns:a16="http://schemas.microsoft.com/office/drawing/2014/main" xmlns="" id="{F46F1F31-59A6-47AE-D2FE-BF503A35443D}"/>
              </a:ext>
            </a:extLst>
          </p:cNvPr>
          <p:cNvSpPr txBox="1"/>
          <p:nvPr/>
        </p:nvSpPr>
        <p:spPr>
          <a:xfrm>
            <a:off x="202432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47</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0" name="CaixaDeTexto 209">
            <a:extLst>
              <a:ext uri="{FF2B5EF4-FFF2-40B4-BE49-F238E27FC236}">
                <a16:creationId xmlns:a16="http://schemas.microsoft.com/office/drawing/2014/main" xmlns="" id="{0AC347C7-AD5A-C3CA-40B7-9388BF0E87D4}"/>
              </a:ext>
            </a:extLst>
          </p:cNvPr>
          <p:cNvSpPr txBox="1"/>
          <p:nvPr/>
        </p:nvSpPr>
        <p:spPr>
          <a:xfrm>
            <a:off x="3017994"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28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1" name="CaixaDeTexto 210">
            <a:extLst>
              <a:ext uri="{FF2B5EF4-FFF2-40B4-BE49-F238E27FC236}">
                <a16:creationId xmlns:a16="http://schemas.microsoft.com/office/drawing/2014/main" xmlns="" id="{A4959E18-AC5F-650A-A273-903CB2DD8731}"/>
              </a:ext>
            </a:extLst>
          </p:cNvPr>
          <p:cNvSpPr txBox="1"/>
          <p:nvPr/>
        </p:nvSpPr>
        <p:spPr>
          <a:xfrm>
            <a:off x="5240303"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40</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2" name="CaixaDeTexto 211">
            <a:extLst>
              <a:ext uri="{FF2B5EF4-FFF2-40B4-BE49-F238E27FC236}">
                <a16:creationId xmlns:a16="http://schemas.microsoft.com/office/drawing/2014/main" xmlns="" id="{8CB5004D-8A89-D268-0C07-EA61F4A98960}"/>
              </a:ext>
            </a:extLst>
          </p:cNvPr>
          <p:cNvSpPr txBox="1"/>
          <p:nvPr/>
        </p:nvSpPr>
        <p:spPr>
          <a:xfrm>
            <a:off x="607972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3" name="CaixaDeTexto 212">
            <a:extLst>
              <a:ext uri="{FF2B5EF4-FFF2-40B4-BE49-F238E27FC236}">
                <a16:creationId xmlns:a16="http://schemas.microsoft.com/office/drawing/2014/main" xmlns="" id="{B6501DF0-1A0B-A68A-C171-9342E5F90A64}"/>
              </a:ext>
            </a:extLst>
          </p:cNvPr>
          <p:cNvSpPr txBox="1"/>
          <p:nvPr/>
        </p:nvSpPr>
        <p:spPr>
          <a:xfrm>
            <a:off x="7073400"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14</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4" name="CaixaDeTexto 213">
            <a:extLst>
              <a:ext uri="{FF2B5EF4-FFF2-40B4-BE49-F238E27FC236}">
                <a16:creationId xmlns:a16="http://schemas.microsoft.com/office/drawing/2014/main" xmlns="" id="{11004756-82E2-F54E-7FC8-F0356787F6BB}"/>
              </a:ext>
            </a:extLst>
          </p:cNvPr>
          <p:cNvSpPr txBox="1"/>
          <p:nvPr/>
        </p:nvSpPr>
        <p:spPr>
          <a:xfrm>
            <a:off x="9307239"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16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5" name="CaixaDeTexto 214">
            <a:extLst>
              <a:ext uri="{FF2B5EF4-FFF2-40B4-BE49-F238E27FC236}">
                <a16:creationId xmlns:a16="http://schemas.microsoft.com/office/drawing/2014/main" xmlns="" id="{457F33D5-7E8D-08E3-49AD-2CE6A76121B1}"/>
              </a:ext>
            </a:extLst>
          </p:cNvPr>
          <p:cNvSpPr txBox="1"/>
          <p:nvPr/>
        </p:nvSpPr>
        <p:spPr>
          <a:xfrm>
            <a:off x="10146665"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48</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6" name="CaixaDeTexto 215">
            <a:extLst>
              <a:ext uri="{FF2B5EF4-FFF2-40B4-BE49-F238E27FC236}">
                <a16:creationId xmlns:a16="http://schemas.microsoft.com/office/drawing/2014/main" xmlns="" id="{81FCC9DA-F0EC-D2EA-15F0-E6A03D347EC1}"/>
              </a:ext>
            </a:extLst>
          </p:cNvPr>
          <p:cNvSpPr txBox="1"/>
          <p:nvPr/>
        </p:nvSpPr>
        <p:spPr>
          <a:xfrm>
            <a:off x="11140336" y="3484164"/>
            <a:ext cx="713796" cy="369332"/>
          </a:xfrm>
          <a:prstGeom prst="rect">
            <a:avLst/>
          </a:prstGeom>
          <a:noFill/>
        </p:spPr>
        <p:txBody>
          <a:bodyPr wrap="square" anchor="ctr">
            <a:spAutoFit/>
          </a:bodyPr>
          <a:lstStyle/>
          <a:p>
            <a:pPr algn="ctr"/>
            <a:r>
              <a:rPr lang="pt-BR" b="1" dirty="0">
                <a:solidFill>
                  <a:prstClr val="white"/>
                </a:solidFill>
                <a:latin typeface="Segoe UI" panose="020B0502040204020203" pitchFamily="34" charset="0"/>
                <a:cs typeface="Segoe UI" panose="020B0502040204020203" pitchFamily="34" charset="0"/>
              </a:rPr>
              <a:t>36</a:t>
            </a:r>
            <a:r>
              <a:rPr lang="pt-BR" sz="1100" b="1" dirty="0">
                <a:solidFill>
                  <a:prstClr val="white"/>
                </a:solidFill>
                <a:latin typeface="Segoe UI" panose="020B0502040204020203" pitchFamily="34" charset="0"/>
                <a:cs typeface="Segoe UI" panose="020B0502040204020203" pitchFamily="34" charset="0"/>
              </a:rPr>
              <a:t>%</a:t>
            </a:r>
            <a:endParaRPr lang="pt-BR" dirty="0">
              <a:solidFill>
                <a:prstClr val="white"/>
              </a:solidFill>
              <a:latin typeface="Segoe UI" panose="020B0502040204020203" pitchFamily="34" charset="0"/>
              <a:cs typeface="Segoe UI" panose="020B0502040204020203" pitchFamily="34" charset="0"/>
            </a:endParaRPr>
          </a:p>
        </p:txBody>
      </p:sp>
      <p:sp>
        <p:nvSpPr>
          <p:cNvPr id="218" name="Retângulo 217">
            <a:extLst>
              <a:ext uri="{FF2B5EF4-FFF2-40B4-BE49-F238E27FC236}">
                <a16:creationId xmlns:a16="http://schemas.microsoft.com/office/drawing/2014/main" xmlns="" id="{1E69382E-3498-4183-FD5C-29B703F9AE86}"/>
              </a:ext>
            </a:extLst>
          </p:cNvPr>
          <p:cNvSpPr/>
          <p:nvPr/>
        </p:nvSpPr>
        <p:spPr>
          <a:xfrm>
            <a:off x="6146459" y="2204535"/>
            <a:ext cx="1959309" cy="253916"/>
          </a:xfrm>
          <a:prstGeom prst="rect">
            <a:avLst/>
          </a:prstGeom>
        </p:spPr>
        <p:txBody>
          <a:bodyPr wrap="square">
            <a:spAutoFit/>
          </a:bodyPr>
          <a:lstStyle/>
          <a:p>
            <a:pPr defTabSz="457200"/>
            <a:r>
              <a:rPr lang="pt-BR" sz="1050" spc="100" dirty="0" err="1">
                <a:solidFill>
                  <a:prstClr val="white"/>
                </a:solidFill>
                <a:latin typeface="Ebrima" panose="02000000000000000000" pitchFamily="2" charset="0"/>
                <a:ea typeface="Ebrima" panose="02000000000000000000" pitchFamily="2" charset="0"/>
                <a:cs typeface="Ebrima" panose="02000000000000000000" pitchFamily="2" charset="0"/>
              </a:rPr>
              <a:t>Outros+NS+Recusa</a:t>
            </a:r>
            <a:r>
              <a:rPr lang="pt-BR" sz="1050" spc="100" dirty="0">
                <a:solidFill>
                  <a:prstClr val="white"/>
                </a:solidFill>
                <a:latin typeface="Ebrima" panose="02000000000000000000" pitchFamily="2" charset="0"/>
                <a:ea typeface="Ebrima" panose="02000000000000000000" pitchFamily="2" charset="0"/>
                <a:cs typeface="Ebrima" panose="02000000000000000000" pitchFamily="2" charset="0"/>
              </a:rPr>
              <a:t>: 1%</a:t>
            </a:r>
          </a:p>
        </p:txBody>
      </p:sp>
      <p:sp>
        <p:nvSpPr>
          <p:cNvPr id="222"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prstClr val="white"/>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223"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dirty="0">
              <a:solidFill>
                <a:prstClr val="white"/>
              </a:solidFill>
              <a:latin typeface="Segoe UI" panose="020B0502040204020203" pitchFamily="34" charset="0"/>
              <a:cs typeface="Segoe UI" panose="020B0502040204020203" pitchFamily="34" charset="0"/>
            </a:endParaRPr>
          </a:p>
        </p:txBody>
      </p:sp>
      <p:sp>
        <p:nvSpPr>
          <p:cNvPr id="224" name="Arredondar Retângulo em um Canto Diagonal 223"/>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prstClr val="white"/>
                </a:solidFill>
                <a:latin typeface="Segoe UI" panose="020B0502040204020203" pitchFamily="34" charset="0"/>
                <a:cs typeface="Segoe UI" panose="020B0502040204020203" pitchFamily="34" charset="0"/>
              </a:rPr>
              <a:t>PERFIS DO ESTUDO</a:t>
            </a:r>
          </a:p>
        </p:txBody>
      </p:sp>
      <p:sp>
        <p:nvSpPr>
          <p:cNvPr id="219" name="CaixaDeTexto 218">
            <a:extLst>
              <a:ext uri="{FF2B5EF4-FFF2-40B4-BE49-F238E27FC236}">
                <a16:creationId xmlns="" xmlns:a16="http://schemas.microsoft.com/office/drawing/2014/main" id="{FD8FFD06-3554-1713-EB1C-6A71AD42CC41}"/>
              </a:ext>
            </a:extLst>
          </p:cNvPr>
          <p:cNvSpPr txBox="1"/>
          <p:nvPr/>
        </p:nvSpPr>
        <p:spPr>
          <a:xfrm>
            <a:off x="2767198" y="310602"/>
            <a:ext cx="8794643" cy="867930"/>
          </a:xfrm>
          <a:prstGeom prst="rect">
            <a:avLst/>
          </a:prstGeom>
          <a:noFill/>
        </p:spPr>
        <p:txBody>
          <a:bodyPr wrap="square" rtlCol="0">
            <a:spAutoFit/>
          </a:bodyPr>
          <a:lstStyle/>
          <a:p>
            <a:pPr>
              <a:lnSpc>
                <a:spcPct val="120000"/>
              </a:lnSpc>
            </a:pP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apresentam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maior escolaridade</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(ens. superior 34%), </a:t>
            </a:r>
            <a:r>
              <a:rPr lang="pt-BR" sz="1400" b="1"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maior poder aquisitivo</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40%), maior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concentração no</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Sudeste</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(51%), </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PEA</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(76%) e maioria </a:t>
            </a:r>
            <a:r>
              <a:rPr lang="pt-BR" sz="1400" b="1"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masculina </a:t>
            </a:r>
            <a:r>
              <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(55</a:t>
            </a:r>
            <a:r>
              <a:rPr lang="pt-BR" sz="1400" dirty="0" smtClean="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contrapartida, a descrição de não investidores se inverte nessas características.</a:t>
            </a:r>
            <a:endParaRPr lang="pt-BR" sz="1400" dirty="0">
              <a:solidFill>
                <a:prstClr val="white"/>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Tree>
    <p:extLst>
      <p:ext uri="{BB962C8B-B14F-4D97-AF65-F5344CB8AC3E}">
        <p14:creationId xmlns:p14="http://schemas.microsoft.com/office/powerpoint/2010/main" val="2671834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29" name="Retângulo 28"/>
          <p:cNvSpPr/>
          <p:nvPr/>
        </p:nvSpPr>
        <p:spPr>
          <a:xfrm>
            <a:off x="914400" y="6627168"/>
            <a:ext cx="6096000" cy="230832"/>
          </a:xfrm>
          <a:prstGeom prst="rect">
            <a:avLst/>
          </a:prstGeom>
        </p:spPr>
        <p:txBody>
          <a:bodyPr>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Total da amostra - </a:t>
            </a:r>
            <a:r>
              <a:rPr lang="pt-BR" sz="900" dirty="0">
                <a:solidFill>
                  <a:srgbClr val="CCE2F2"/>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(N=5.878) </a:t>
            </a:r>
            <a:r>
              <a:rPr lang="pt-BR" sz="900" dirty="0">
                <a:solidFill>
                  <a:srgbClr val="99C6E6"/>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(N=5.818) </a:t>
            </a:r>
            <a:r>
              <a:rPr lang="pt-BR" sz="900" dirty="0">
                <a:solidFill>
                  <a:srgbClr val="66A9D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(N=5.814) </a:t>
            </a:r>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(N=5.846)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(N=5.832)</a:t>
            </a:r>
          </a:p>
        </p:txBody>
      </p:sp>
      <p:graphicFrame>
        <p:nvGraphicFramePr>
          <p:cNvPr id="11" name="Gráfico 10">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368728435"/>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2" name="CaixaDeTexto 11">
            <a:extLst>
              <a:ext uri="{FF2B5EF4-FFF2-40B4-BE49-F238E27FC236}">
                <a16:creationId xmlns:a16="http://schemas.microsoft.com/office/drawing/2014/main" xmlns="" id="{A1AB5765-5749-4A59-AF91-99BD0F1CB1C1}"/>
              </a:ext>
            </a:extLst>
          </p:cNvPr>
          <p:cNvSpPr txBox="1"/>
          <p:nvPr/>
        </p:nvSpPr>
        <p:spPr>
          <a:xfrm>
            <a:off x="8550537" y="2954812"/>
            <a:ext cx="2776518" cy="400110"/>
          </a:xfrm>
          <a:prstGeom prst="rect">
            <a:avLst/>
          </a:prstGeom>
          <a:noFill/>
        </p:spPr>
        <p:txBody>
          <a:bodyPr wrap="square" rtlCol="0" anchor="t">
            <a:spAutoFit/>
          </a:bodyPr>
          <a:lstStyle/>
          <a:p>
            <a:r>
              <a:rPr lang="pt-BR" sz="1000" b="1" spc="100" dirty="0">
                <a:solidFill>
                  <a:schemeClr val="accent5">
                    <a:lumMod val="60000"/>
                    <a:lumOff val="40000"/>
                  </a:schemeClr>
                </a:solidFill>
                <a:latin typeface="Ebrima" panose="02000000000000000000" pitchFamily="2" charset="0"/>
                <a:ea typeface="Ebrima" panose="02000000000000000000" pitchFamily="2" charset="0"/>
                <a:cs typeface="Ebrima" panose="02000000000000000000" pitchFamily="2" charset="0"/>
              </a:rPr>
              <a:t>DA POPULAÇÃO NÃO É INVESTIDORA</a:t>
            </a:r>
          </a:p>
        </p:txBody>
      </p:sp>
      <p:sp>
        <p:nvSpPr>
          <p:cNvPr id="13" name="CaixaDeTexto 12">
            <a:extLst>
              <a:ext uri="{FF2B5EF4-FFF2-40B4-BE49-F238E27FC236}">
                <a16:creationId xmlns:a16="http://schemas.microsoft.com/office/drawing/2014/main" xmlns="" id="{710ADFBD-13C7-8CB6-5D0B-F2E14317D84D}"/>
              </a:ext>
            </a:extLst>
          </p:cNvPr>
          <p:cNvSpPr txBox="1"/>
          <p:nvPr/>
        </p:nvSpPr>
        <p:spPr>
          <a:xfrm>
            <a:off x="7035379" y="2437093"/>
            <a:ext cx="1515158" cy="1107996"/>
          </a:xfrm>
          <a:prstGeom prst="rect">
            <a:avLst/>
          </a:prstGeom>
          <a:noFill/>
        </p:spPr>
        <p:txBody>
          <a:bodyPr wrap="none">
            <a:spAutoFit/>
          </a:bodyPr>
          <a:lstStyle/>
          <a:p>
            <a:pPr algn="r"/>
            <a:r>
              <a:rPr kumimoji="0" lang="pt-BR" sz="6600" b="1" i="0" u="none" strike="noStrike" kern="1200" cap="none" spc="0" normalizeH="0" baseline="0" noProof="0" dirty="0">
                <a:ln>
                  <a:noFill/>
                </a:ln>
                <a:solidFill>
                  <a:schemeClr val="accent5">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64</a:t>
            </a:r>
            <a:r>
              <a:rPr kumimoji="0" lang="pt-BR" sz="3200" b="1" i="0" u="none" strike="noStrike" kern="1200" cap="none" spc="0" normalizeH="0" baseline="0" noProof="0" dirty="0">
                <a:ln>
                  <a:noFill/>
                </a:ln>
                <a:solidFill>
                  <a:schemeClr val="accent5">
                    <a:lumMod val="60000"/>
                    <a:lumOff val="40000"/>
                  </a:schemeClr>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chemeClr val="accent5">
                  <a:lumMod val="60000"/>
                  <a:lumOff val="40000"/>
                </a:schemeClr>
              </a:solidFill>
            </a:endParaRPr>
          </a:p>
        </p:txBody>
      </p:sp>
      <p:sp>
        <p:nvSpPr>
          <p:cNvPr id="14" name="CaixaDeTexto 13">
            <a:extLst>
              <a:ext uri="{FF2B5EF4-FFF2-40B4-BE49-F238E27FC236}">
                <a16:creationId xmlns:a16="http://schemas.microsoft.com/office/drawing/2014/main" xmlns="" id="{3DC347D2-1A0A-E134-2EEF-0F8648C3680A}"/>
              </a:ext>
            </a:extLst>
          </p:cNvPr>
          <p:cNvSpPr txBox="1"/>
          <p:nvPr/>
        </p:nvSpPr>
        <p:spPr>
          <a:xfrm>
            <a:off x="407621" y="1313860"/>
            <a:ext cx="11622454" cy="812530"/>
          </a:xfrm>
          <a:prstGeom prst="rect">
            <a:avLst/>
          </a:prstGeom>
          <a:noFill/>
        </p:spPr>
        <p:txBody>
          <a:bodyPr wrap="square" rtlCol="0">
            <a:spAutoFit/>
          </a:bodyPr>
          <a:lstStyle/>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O percentual de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rPr>
              <a:t>brasileiros que aplicam seu dinheiro em produtos financeiros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rPr>
              <a:t>é de 36%</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Estável em relação ao ano anterior.</a:t>
            </a:r>
          </a:p>
          <a:p>
            <a:pPr lvl="0">
              <a:lnSpc>
                <a:spcPct val="120000"/>
              </a:lnSpc>
            </a:pPr>
            <a:endPar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investidores</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prevalecem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brasileiros que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investem de nenhuma forma</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55%  Crescimento de dois pontos em relação à 2025.</a:t>
            </a:r>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8054749" y="374556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4E231627-9C46-671E-5ACB-77967A5BFC03}"/>
              </a:ext>
            </a:extLst>
          </p:cNvPr>
          <p:cNvSpPr txBox="1"/>
          <p:nvPr/>
        </p:nvSpPr>
        <p:spPr>
          <a:xfrm>
            <a:off x="10576112" y="495139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a:t>
            </a:r>
          </a:p>
        </p:txBody>
      </p:sp>
      <p:sp>
        <p:nvSpPr>
          <p:cNvPr id="1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9" name="Arredondar Retângulo em um Canto Diagonal 18"/>
          <p:cNvSpPr/>
          <p:nvPr/>
        </p:nvSpPr>
        <p:spPr>
          <a:xfrm>
            <a:off x="376518" y="334063"/>
            <a:ext cx="295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OS NÃO INVESTIDORES BRASILEIROS</a:t>
            </a:r>
          </a:p>
        </p:txBody>
      </p:sp>
    </p:spTree>
    <p:extLst>
      <p:ext uri="{BB962C8B-B14F-4D97-AF65-F5344CB8AC3E}">
        <p14:creationId xmlns:p14="http://schemas.microsoft.com/office/powerpoint/2010/main" val="3727602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9" name="Retângulo 38"/>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14" name="Retângulo 13"/>
          <p:cNvSpPr/>
          <p:nvPr/>
        </p:nvSpPr>
        <p:spPr>
          <a:xfrm>
            <a:off x="914399" y="6627168"/>
            <a:ext cx="6296025" cy="2308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Total da amostra -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(N=5.832)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(N=1.538)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(N=2.802)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(N=1.492)</a:t>
            </a:r>
          </a:p>
        </p:txBody>
      </p:sp>
      <p:graphicFrame>
        <p:nvGraphicFramePr>
          <p:cNvPr id="9" name="Gráfico 8">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1944186419"/>
              </p:ext>
            </p:extLst>
          </p:nvPr>
        </p:nvGraphicFramePr>
        <p:xfrm>
          <a:off x="1002142" y="2582134"/>
          <a:ext cx="10265933" cy="3465044"/>
        </p:xfrm>
        <a:graphic>
          <a:graphicData uri="http://schemas.openxmlformats.org/drawingml/2006/chart">
            <c:chart xmlns:c="http://schemas.openxmlformats.org/drawingml/2006/chart" xmlns:r="http://schemas.openxmlformats.org/officeDocument/2006/relationships" r:id="rId2"/>
          </a:graphicData>
        </a:graphic>
      </p:graphicFrame>
      <p:sp>
        <p:nvSpPr>
          <p:cNvPr id="10" name="CaixaDeTexto 9">
            <a:extLst>
              <a:ext uri="{FF2B5EF4-FFF2-40B4-BE49-F238E27FC236}">
                <a16:creationId xmlns:a16="http://schemas.microsoft.com/office/drawing/2014/main" xmlns="" id="{4E231627-9C46-671E-5ACB-77967A5BFC03}"/>
              </a:ext>
            </a:extLst>
          </p:cNvPr>
          <p:cNvSpPr txBox="1"/>
          <p:nvPr/>
        </p:nvSpPr>
        <p:spPr>
          <a:xfrm>
            <a:off x="3007174" y="463598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1" name="CaixaDeTexto 10">
            <a:extLst>
              <a:ext uri="{FF2B5EF4-FFF2-40B4-BE49-F238E27FC236}">
                <a16:creationId xmlns:a16="http://schemas.microsoft.com/office/drawing/2014/main" xmlns="" id="{FC8CA9B4-5975-33A9-A3A7-6C6600C51768}"/>
              </a:ext>
            </a:extLst>
          </p:cNvPr>
          <p:cNvSpPr txBox="1"/>
          <p:nvPr/>
        </p:nvSpPr>
        <p:spPr>
          <a:xfrm>
            <a:off x="4473349" y="489474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2" name="CaixaDeTexto 11">
            <a:extLst>
              <a:ext uri="{FF2B5EF4-FFF2-40B4-BE49-F238E27FC236}">
                <a16:creationId xmlns:a16="http://schemas.microsoft.com/office/drawing/2014/main" xmlns="" id="{FC8CA9B4-5975-33A9-A3A7-6C6600C51768}"/>
              </a:ext>
            </a:extLst>
          </p:cNvPr>
          <p:cNvSpPr txBox="1"/>
          <p:nvPr/>
        </p:nvSpPr>
        <p:spPr>
          <a:xfrm>
            <a:off x="7972425" y="341837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5" name="CaixaDeTexto 14">
            <a:extLst>
              <a:ext uri="{FF2B5EF4-FFF2-40B4-BE49-F238E27FC236}">
                <a16:creationId xmlns:a16="http://schemas.microsoft.com/office/drawing/2014/main" xmlns="" id="{FC8CA9B4-5975-33A9-A3A7-6C6600C51768}"/>
              </a:ext>
            </a:extLst>
          </p:cNvPr>
          <p:cNvSpPr txBox="1"/>
          <p:nvPr/>
        </p:nvSpPr>
        <p:spPr>
          <a:xfrm>
            <a:off x="10464893" y="482726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6" name="CaixaDeTexto 15">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lvl="0">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Seis em cada dez brasileiros das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 </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investem em produtos financeiros, número que chega a aproximadamente dois em cada dez na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a:t>
            </a:r>
          </a:p>
        </p:txBody>
      </p:sp>
      <p:sp>
        <p:nvSpPr>
          <p:cNvPr id="1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9" name="Arredondar Retângulo em um Canto Diagonal 18"/>
          <p:cNvSpPr/>
          <p:nvPr/>
        </p:nvSpPr>
        <p:spPr>
          <a:xfrm>
            <a:off x="376518" y="334063"/>
            <a:ext cx="2952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OS NÃO INVESTIDORES BRASILEIROS</a:t>
            </a:r>
          </a:p>
        </p:txBody>
      </p:sp>
    </p:spTree>
    <p:extLst>
      <p:ext uri="{BB962C8B-B14F-4D97-AF65-F5344CB8AC3E}">
        <p14:creationId xmlns:p14="http://schemas.microsoft.com/office/powerpoint/2010/main" val="504961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rco 8">
            <a:extLst>
              <a:ext uri="{FF2B5EF4-FFF2-40B4-BE49-F238E27FC236}">
                <a16:creationId xmlns:a16="http://schemas.microsoft.com/office/drawing/2014/main" xmlns="" id="{9E4F1C64-E2FD-37E4-C2AB-FF9371CCCF73}"/>
              </a:ext>
            </a:extLst>
          </p:cNvPr>
          <p:cNvSpPr/>
          <p:nvPr/>
        </p:nvSpPr>
        <p:spPr>
          <a:xfrm>
            <a:off x="675251" y="2271088"/>
            <a:ext cx="1434418" cy="1434418"/>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graphicFrame>
        <p:nvGraphicFramePr>
          <p:cNvPr id="10" name="Gráfico 9">
            <a:extLst>
              <a:ext uri="{FF2B5EF4-FFF2-40B4-BE49-F238E27FC236}">
                <a16:creationId xmlns:a16="http://schemas.microsoft.com/office/drawing/2014/main" xmlns="" id="{DE2B7180-C9E7-5678-E526-0E4A1479D130}"/>
              </a:ext>
            </a:extLst>
          </p:cNvPr>
          <p:cNvGraphicFramePr/>
          <p:nvPr>
            <p:extLst>
              <p:ext uri="{D42A27DB-BD31-4B8C-83A1-F6EECF244321}">
                <p14:modId xmlns:p14="http://schemas.microsoft.com/office/powerpoint/2010/main" val="105467133"/>
              </p:ext>
            </p:extLst>
          </p:nvPr>
        </p:nvGraphicFramePr>
        <p:xfrm>
          <a:off x="246951" y="2221720"/>
          <a:ext cx="2292349" cy="1528233"/>
        </p:xfrm>
        <a:graphic>
          <a:graphicData uri="http://schemas.openxmlformats.org/drawingml/2006/chart">
            <c:chart xmlns:c="http://schemas.openxmlformats.org/drawingml/2006/chart" xmlns:r="http://schemas.openxmlformats.org/officeDocument/2006/relationships" r:id="rId2"/>
          </a:graphicData>
        </a:graphic>
      </p:graphicFrame>
      <p:sp>
        <p:nvSpPr>
          <p:cNvPr id="11" name="Retângulo: Cantos Arredondados 10">
            <a:extLst>
              <a:ext uri="{FF2B5EF4-FFF2-40B4-BE49-F238E27FC236}">
                <a16:creationId xmlns:a16="http://schemas.microsoft.com/office/drawing/2014/main" xmlns="" id="{809451F5-19CD-0D16-F1DA-57FE6333C332}"/>
              </a:ext>
            </a:extLst>
          </p:cNvPr>
          <p:cNvSpPr/>
          <p:nvPr/>
        </p:nvSpPr>
        <p:spPr>
          <a:xfrm>
            <a:off x="993845" y="2604233"/>
            <a:ext cx="798559" cy="763205"/>
          </a:xfrm>
          <a:prstGeom prst="roundRect">
            <a:avLst>
              <a:gd name="adj" fmla="val 50000"/>
            </a:avLst>
          </a:prstGeom>
          <a:solidFill>
            <a:srgbClr val="1C2F36"/>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20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sp>
        <p:nvSpPr>
          <p:cNvPr id="12" name="CaixaDeTexto 11">
            <a:extLst>
              <a:ext uri="{FF2B5EF4-FFF2-40B4-BE49-F238E27FC236}">
                <a16:creationId xmlns:a16="http://schemas.microsoft.com/office/drawing/2014/main" xmlns="" id="{E70E4536-35FF-7CB5-22E5-6C792D80D61D}"/>
              </a:ext>
            </a:extLst>
          </p:cNvPr>
          <p:cNvSpPr txBox="1"/>
          <p:nvPr/>
        </p:nvSpPr>
        <p:spPr>
          <a:xfrm>
            <a:off x="765246" y="2684448"/>
            <a:ext cx="1325913" cy="584775"/>
          </a:xfrm>
          <a:prstGeom prst="rect">
            <a:avLst/>
          </a:prstGeom>
          <a:noFill/>
        </p:spPr>
        <p:txBody>
          <a:bodyPr wrap="square">
            <a:spAutoFit/>
          </a:bodyPr>
          <a:lstStyle/>
          <a:p>
            <a:pPr algn="ctr"/>
            <a:r>
              <a:rPr kumimoji="0" lang="pt-BR" sz="3200"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64</a:t>
            </a:r>
            <a:r>
              <a:rPr kumimoji="0" lang="pt-BR" b="1" i="0" u="none" strike="noStrike" kern="1200" cap="none" spc="0" normalizeH="0" baseline="0" noProof="0" dirty="0">
                <a:ln>
                  <a:noFill/>
                </a:ln>
                <a:solidFill>
                  <a:schemeClr val="bg1"/>
                </a:solidFill>
                <a:effectLst/>
                <a:uLnTx/>
                <a:uFillTx/>
                <a:latin typeface="Segoe UI" panose="020B0502040204020203" pitchFamily="34" charset="0"/>
                <a:cs typeface="Segoe UI" panose="020B0502040204020203" pitchFamily="34" charset="0"/>
              </a:rPr>
              <a:t>%</a:t>
            </a:r>
            <a:endParaRPr lang="pt-BR" sz="3200" dirty="0">
              <a:solidFill>
                <a:schemeClr val="bg1"/>
              </a:solidFill>
              <a:latin typeface="Segoe UI" panose="020B0502040204020203" pitchFamily="34" charset="0"/>
              <a:cs typeface="Segoe UI" panose="020B0502040204020203" pitchFamily="34" charset="0"/>
            </a:endParaRPr>
          </a:p>
        </p:txBody>
      </p:sp>
      <p:sp>
        <p:nvSpPr>
          <p:cNvPr id="13" name="CaixaDeTexto 12">
            <a:extLst>
              <a:ext uri="{FF2B5EF4-FFF2-40B4-BE49-F238E27FC236}">
                <a16:creationId xmlns:a16="http://schemas.microsoft.com/office/drawing/2014/main" xmlns="" id="{D9955E38-B6BD-8F27-421F-228DB4E6708C}"/>
              </a:ext>
            </a:extLst>
          </p:cNvPr>
          <p:cNvSpPr txBox="1"/>
          <p:nvPr/>
        </p:nvSpPr>
        <p:spPr>
          <a:xfrm>
            <a:off x="2109669" y="2635034"/>
            <a:ext cx="2292349" cy="738664"/>
          </a:xfrm>
          <a:prstGeom prst="rect">
            <a:avLst/>
          </a:prstGeom>
          <a:noFill/>
        </p:spPr>
        <p:txBody>
          <a:bodyPr wrap="square" rtlCol="0" anchor="ctr">
            <a:spAutoFit/>
          </a:bodyPr>
          <a:lstStyle/>
          <a:p>
            <a:r>
              <a:rPr lang="pt-BR" sz="1400" b="1" dirty="0">
                <a:latin typeface="Segoe UI" pitchFamily="34" charset="0"/>
                <a:cs typeface="Segoe UI" pitchFamily="34" charset="0"/>
              </a:rPr>
              <a:t>DOS BRASILEIROS SÃO CONSIDERADOS </a:t>
            </a:r>
            <a:r>
              <a:rPr lang="pt-BR" sz="1400" b="1" dirty="0">
                <a:solidFill>
                  <a:srgbClr val="0070C0"/>
                </a:solidFill>
                <a:latin typeface="Segoe UI" pitchFamily="34" charset="0"/>
                <a:cs typeface="Segoe UI" pitchFamily="34" charset="0"/>
              </a:rPr>
              <a:t>NÃO INVESTIDORES</a:t>
            </a:r>
            <a:r>
              <a:rPr lang="pt-BR" sz="1400" b="1" dirty="0">
                <a:latin typeface="Segoe UI" pitchFamily="34" charset="0"/>
                <a:cs typeface="Segoe UI" pitchFamily="34" charset="0"/>
              </a:rPr>
              <a:t>.</a:t>
            </a:r>
          </a:p>
        </p:txBody>
      </p:sp>
      <p:sp>
        <p:nvSpPr>
          <p:cNvPr id="14" name="Arco 13">
            <a:extLst>
              <a:ext uri="{FF2B5EF4-FFF2-40B4-BE49-F238E27FC236}">
                <a16:creationId xmlns:a16="http://schemas.microsoft.com/office/drawing/2014/main" xmlns="" id="{2573BB5B-398B-C126-B32F-B76ACFC294BC}"/>
              </a:ext>
            </a:extLst>
          </p:cNvPr>
          <p:cNvSpPr/>
          <p:nvPr/>
        </p:nvSpPr>
        <p:spPr>
          <a:xfrm>
            <a:off x="1575453" y="1331806"/>
            <a:ext cx="3494092" cy="3494092"/>
          </a:xfrm>
          <a:prstGeom prst="arc">
            <a:avLst>
              <a:gd name="adj1" fmla="val 16200000"/>
              <a:gd name="adj2" fmla="val 5336345"/>
            </a:avLst>
          </a:prstGeom>
          <a:ln>
            <a:solidFill>
              <a:srgbClr val="1C2F3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dirty="0"/>
          </a:p>
        </p:txBody>
      </p:sp>
      <p:sp>
        <p:nvSpPr>
          <p:cNvPr id="15" name="Elipse 14">
            <a:extLst>
              <a:ext uri="{FF2B5EF4-FFF2-40B4-BE49-F238E27FC236}">
                <a16:creationId xmlns:a16="http://schemas.microsoft.com/office/drawing/2014/main" xmlns="" id="{F574E679-BCE4-7DA9-8A9E-7E44559ECDD2}"/>
              </a:ext>
            </a:extLst>
          </p:cNvPr>
          <p:cNvSpPr/>
          <p:nvPr/>
        </p:nvSpPr>
        <p:spPr>
          <a:xfrm>
            <a:off x="4158385" y="1481404"/>
            <a:ext cx="1359794" cy="1359794"/>
          </a:xfrm>
          <a:prstGeom prst="ellipse">
            <a:avLst/>
          </a:prstGeom>
          <a:solidFill>
            <a:schemeClr val="bg1"/>
          </a:solidFill>
          <a:ln>
            <a:solidFill>
              <a:srgbClr val="1C2F3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6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5</a:t>
            </a:r>
            <a:r>
              <a:rPr kumimoji="0" lang="pt-BR" sz="12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100" b="0"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utilizaram </a:t>
            </a:r>
            <a:r>
              <a:rPr kumimoji="0" lang="pt-BR" sz="11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outros tipos de investimentos</a:t>
            </a:r>
            <a:endParaRPr lang="pt-BR" sz="1100" dirty="0">
              <a:latin typeface="Ebrima" panose="02000000000000000000" pitchFamily="2" charset="0"/>
              <a:ea typeface="Ebrima" panose="02000000000000000000" pitchFamily="2" charset="0"/>
              <a:cs typeface="Ebrima" panose="02000000000000000000" pitchFamily="2" charset="0"/>
            </a:endParaRPr>
          </a:p>
        </p:txBody>
      </p:sp>
      <p:sp>
        <p:nvSpPr>
          <p:cNvPr id="18" name="CaixaDeTexto 17">
            <a:extLst>
              <a:ext uri="{FF2B5EF4-FFF2-40B4-BE49-F238E27FC236}">
                <a16:creationId xmlns:a16="http://schemas.microsoft.com/office/drawing/2014/main" xmlns="" id="{9A2EB137-20A5-53FC-54B3-887E2A03ACFC}"/>
              </a:ext>
            </a:extLst>
          </p:cNvPr>
          <p:cNvSpPr txBox="1"/>
          <p:nvPr/>
        </p:nvSpPr>
        <p:spPr>
          <a:xfrm>
            <a:off x="5629065" y="1519726"/>
            <a:ext cx="3154437" cy="1277273"/>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MOTIVOS PARA ESSA ATITUDE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51% RETORNO</a:t>
            </a:r>
            <a:r>
              <a:rPr kumimoji="0" lang="pt-BR" sz="12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 (Mais</a:t>
            </a:r>
            <a:r>
              <a:rPr kumimoji="0" lang="pt-BR" sz="1200" b="0" i="0" u="none" strike="noStrike" kern="1200" cap="none" spc="0" normalizeH="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 seguro, rende mais, valoriza mais, retorno mais rápido, pode usufruir do imóvel, </a:t>
            </a:r>
            <a:r>
              <a:rPr kumimoji="0" lang="pt-BR" sz="1200" b="0" i="0" u="none" strike="noStrike" kern="1200" cap="none" spc="0" normalizeH="0" noProof="0" dirty="0" err="1">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etc</a:t>
            </a:r>
            <a:r>
              <a:rPr kumimoji="0" lang="pt-BR" sz="12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5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12% ACESSO </a:t>
            </a:r>
            <a:r>
              <a:rPr kumimoji="0" lang="pt-BR" sz="12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(Pode mexer na aplicação quando quiser)</a:t>
            </a:r>
            <a:endParaRPr kumimoji="0" lang="pt-BR" sz="1200" b="0" i="0" u="none" strike="noStrike" kern="1200" cap="none" spc="0" normalizeH="0" baseline="0" noProof="0" dirty="0">
              <a:ln>
                <a:noFill/>
              </a:ln>
              <a:solidFill>
                <a:prstClr val="white"/>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20" name="Elipse 19">
            <a:extLst>
              <a:ext uri="{FF2B5EF4-FFF2-40B4-BE49-F238E27FC236}">
                <a16:creationId xmlns:a16="http://schemas.microsoft.com/office/drawing/2014/main" xmlns="" id="{2978C381-8B10-F80B-220F-4215A83AE742}"/>
              </a:ext>
            </a:extLst>
          </p:cNvPr>
          <p:cNvSpPr/>
          <p:nvPr/>
        </p:nvSpPr>
        <p:spPr>
          <a:xfrm>
            <a:off x="4034109" y="3367319"/>
            <a:ext cx="1617044" cy="1617044"/>
          </a:xfrm>
          <a:prstGeom prst="ellipse">
            <a:avLst/>
          </a:prstGeom>
          <a:solidFill>
            <a:schemeClr val="bg1"/>
          </a:solidFill>
          <a:ln>
            <a:solidFill>
              <a:srgbClr val="1C2F3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55</a:t>
            </a:r>
            <a:r>
              <a:rPr kumimoji="0" lang="pt-BR" sz="13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2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não guardaram</a:t>
            </a:r>
            <a:r>
              <a:rPr kumimoji="0" lang="pt-BR" sz="1200" b="0"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 dinheiro de jeito nenhum</a:t>
            </a:r>
            <a:endParaRPr lang="pt-BR" sz="1200" dirty="0">
              <a:latin typeface="Ebrima" panose="02000000000000000000" pitchFamily="2" charset="0"/>
              <a:ea typeface="Ebrima" panose="02000000000000000000" pitchFamily="2" charset="0"/>
              <a:cs typeface="Ebrima" panose="02000000000000000000" pitchFamily="2" charset="0"/>
            </a:endParaRPr>
          </a:p>
        </p:txBody>
      </p:sp>
      <p:sp>
        <p:nvSpPr>
          <p:cNvPr id="21" name="CaixaDeTexto 20">
            <a:extLst>
              <a:ext uri="{FF2B5EF4-FFF2-40B4-BE49-F238E27FC236}">
                <a16:creationId xmlns:a16="http://schemas.microsoft.com/office/drawing/2014/main" xmlns="" id="{35AB1A91-B1FD-523E-5A1F-2245EF83FDFD}"/>
              </a:ext>
            </a:extLst>
          </p:cNvPr>
          <p:cNvSpPr txBox="1"/>
          <p:nvPr/>
        </p:nvSpPr>
        <p:spPr>
          <a:xfrm>
            <a:off x="5668786" y="3745388"/>
            <a:ext cx="3099829" cy="830997"/>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MOTIVOS PARA ESSA ATITUDE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82% CONDIÇÕES FINANCEIRAS</a:t>
            </a:r>
            <a:r>
              <a:rPr kumimoji="0" lang="pt-BR" sz="12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 (Falta de dinheiro, salário baixo, sem condições, desemprego, não tem emprego fixo)</a:t>
            </a:r>
          </a:p>
        </p:txBody>
      </p:sp>
      <p:pic>
        <p:nvPicPr>
          <p:cNvPr id="23" name="Imagem 22">
            <a:extLst>
              <a:ext uri="{FF2B5EF4-FFF2-40B4-BE49-F238E27FC236}">
                <a16:creationId xmlns:a16="http://schemas.microsoft.com/office/drawing/2014/main" xmlns="" id="{E363E9A2-CD43-C75B-33C0-3C0DD168846F}"/>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rot="1452969">
            <a:off x="1449240" y="4264893"/>
            <a:ext cx="867240" cy="880662"/>
          </a:xfrm>
          <a:prstGeom prst="rect">
            <a:avLst/>
          </a:prstGeom>
        </p:spPr>
      </p:pic>
      <p:sp>
        <p:nvSpPr>
          <p:cNvPr id="26" name="Retângulo: Cantos Arredondados 25">
            <a:extLst>
              <a:ext uri="{FF2B5EF4-FFF2-40B4-BE49-F238E27FC236}">
                <a16:creationId xmlns:a16="http://schemas.microsoft.com/office/drawing/2014/main" xmlns="" id="{BDE32F5F-3881-8833-1F3A-927C7D68296B}"/>
              </a:ext>
            </a:extLst>
          </p:cNvPr>
          <p:cNvSpPr/>
          <p:nvPr/>
        </p:nvSpPr>
        <p:spPr>
          <a:xfrm>
            <a:off x="2637579" y="5216759"/>
            <a:ext cx="522392" cy="334356"/>
          </a:xfrm>
          <a:prstGeom prst="roundRect">
            <a:avLst>
              <a:gd name="adj" fmla="val 17747"/>
            </a:avLst>
          </a:prstGeom>
          <a:solidFill>
            <a:srgbClr val="8EBC1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chemeClr val="bg1"/>
              </a:solidFill>
              <a:latin typeface="Lato" panose="020F0502020204030203" pitchFamily="34" charset="0"/>
              <a:ea typeface="Lato" panose="020F0502020204030203" pitchFamily="34" charset="0"/>
              <a:cs typeface="Lato" panose="020F0502020204030203" pitchFamily="34" charset="0"/>
            </a:endParaRPr>
          </a:p>
        </p:txBody>
      </p:sp>
      <p:graphicFrame>
        <p:nvGraphicFramePr>
          <p:cNvPr id="28" name="Tabela 27">
            <a:extLst>
              <a:ext uri="{FF2B5EF4-FFF2-40B4-BE49-F238E27FC236}">
                <a16:creationId xmlns:a16="http://schemas.microsoft.com/office/drawing/2014/main" xmlns="" id="{7E38C015-AAEE-CE0D-D2F0-C9ECF2B2EED4}"/>
              </a:ext>
            </a:extLst>
          </p:cNvPr>
          <p:cNvGraphicFramePr>
            <a:graphicFrameLocks noGrp="1"/>
          </p:cNvGraphicFramePr>
          <p:nvPr>
            <p:extLst>
              <p:ext uri="{D42A27DB-BD31-4B8C-83A1-F6EECF244321}">
                <p14:modId xmlns:p14="http://schemas.microsoft.com/office/powerpoint/2010/main" val="2454758910"/>
              </p:ext>
            </p:extLst>
          </p:nvPr>
        </p:nvGraphicFramePr>
        <p:xfrm>
          <a:off x="5691372" y="4970560"/>
          <a:ext cx="2651444" cy="830997"/>
        </p:xfrm>
        <a:graphic>
          <a:graphicData uri="http://schemas.openxmlformats.org/drawingml/2006/table">
            <a:tbl>
              <a:tblPr firstRow="1" bandRow="1">
                <a:tableStyleId>{85BE263C-DBD7-4A20-BB59-AAB30ACAA65A}</a:tableStyleId>
              </a:tblPr>
              <a:tblGrid>
                <a:gridCol w="2651444">
                  <a:extLst>
                    <a:ext uri="{9D8B030D-6E8A-4147-A177-3AD203B41FA5}">
                      <a16:colId xmlns:a16="http://schemas.microsoft.com/office/drawing/2014/main" xmlns="" val="20000"/>
                    </a:ext>
                  </a:extLst>
                </a:gridCol>
              </a:tblGrid>
              <a:tr h="276999">
                <a:tc>
                  <a:txBody>
                    <a:bodyPr/>
                    <a:lstStyle/>
                    <a:p>
                      <a:r>
                        <a:rPr lang="pt-BR" sz="1200" dirty="0">
                          <a:solidFill>
                            <a:srgbClr val="1C2F36"/>
                          </a:solidFill>
                          <a:latin typeface="Ebrima" panose="02000000000000000000" pitchFamily="2" charset="0"/>
                          <a:ea typeface="Ebrima" panose="02000000000000000000" pitchFamily="2" charset="0"/>
                          <a:cs typeface="Ebrima" panose="02000000000000000000" pitchFamily="2" charset="0"/>
                        </a:rPr>
                        <a:t>MOTIVOS...</a:t>
                      </a:r>
                    </a:p>
                  </a:txBody>
                  <a:tcPr anchor="ctr">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8575" cap="flat" cmpd="sng" algn="ctr">
                      <a:solidFill>
                        <a:srgbClr val="8EBC17"/>
                      </a:solidFill>
                      <a:prstDash val="solid"/>
                      <a:round/>
                      <a:headEnd type="none" w="med" len="med"/>
                      <a:tailEnd type="none" w="med" len="med"/>
                    </a:lnT>
                    <a:lnB w="25400" cmpd="sng">
                      <a:noFill/>
                    </a:lnB>
                    <a:lnTlToBr w="12700" cmpd="sng">
                      <a:noFill/>
                      <a:prstDash val="solid"/>
                    </a:lnTlToBr>
                    <a:lnBlToTr w="12700" cmpd="sng">
                      <a:noFill/>
                      <a:prstDash val="solid"/>
                    </a:lnBlToTr>
                    <a:solidFill>
                      <a:srgbClr val="8EBC17"/>
                    </a:solidFill>
                  </a:tcPr>
                </a:tc>
                <a:extLst>
                  <a:ext uri="{0D108BD9-81ED-4DB2-BD59-A6C34878D82A}">
                    <a16:rowId xmlns:a16="http://schemas.microsoft.com/office/drawing/2014/main" xmlns="" val="10000"/>
                  </a:ext>
                </a:extLst>
              </a:tr>
              <a:tr h="276999">
                <a:tc>
                  <a:txBody>
                    <a:bodyPr/>
                    <a:lstStyle/>
                    <a:p>
                      <a:r>
                        <a:rPr lang="pt-BR" sz="1200" b="1" dirty="0">
                          <a:solidFill>
                            <a:schemeClr val="tx1"/>
                          </a:solidFill>
                          <a:latin typeface="Ebrima" panose="02000000000000000000" pitchFamily="2" charset="0"/>
                          <a:ea typeface="Ebrima" panose="02000000000000000000" pitchFamily="2" charset="0"/>
                          <a:cs typeface="Ebrima" panose="02000000000000000000" pitchFamily="2" charset="0"/>
                        </a:rPr>
                        <a:t>58%</a:t>
                      </a:r>
                      <a:r>
                        <a:rPr lang="pt-BR" sz="1200" dirty="0">
                          <a:solidFill>
                            <a:schemeClr val="tx1"/>
                          </a:solidFill>
                          <a:latin typeface="Ebrima" panose="02000000000000000000" pitchFamily="2" charset="0"/>
                          <a:ea typeface="Ebrima" panose="02000000000000000000" pitchFamily="2" charset="0"/>
                          <a:cs typeface="Ebrima" panose="02000000000000000000" pitchFamily="2" charset="0"/>
                        </a:rPr>
                        <a:t> Para</a:t>
                      </a:r>
                      <a:r>
                        <a:rPr lang="pt-BR" sz="1200" baseline="0" dirty="0">
                          <a:solidFill>
                            <a:schemeClr val="tx1"/>
                          </a:solidFill>
                          <a:latin typeface="Ebrima" panose="02000000000000000000" pitchFamily="2" charset="0"/>
                          <a:ea typeface="Ebrima" panose="02000000000000000000" pitchFamily="2" charset="0"/>
                          <a:cs typeface="Ebrima" panose="02000000000000000000" pitchFamily="2" charset="0"/>
                        </a:rPr>
                        <a:t> ter segurança financeira</a:t>
                      </a:r>
                      <a:endParaRPr lang="pt-BR" sz="1200" dirty="0">
                        <a:solidFill>
                          <a:schemeClr val="tx1"/>
                        </a:solidFill>
                        <a:latin typeface="Ebrima" panose="02000000000000000000" pitchFamily="2" charset="0"/>
                        <a:ea typeface="Ebrima" panose="02000000000000000000" pitchFamily="2" charset="0"/>
                        <a:cs typeface="Ebrima" panose="02000000000000000000" pitchFamily="2" charset="0"/>
                      </a:endParaRPr>
                    </a:p>
                  </a:txBody>
                  <a:tcPr anchor="ctr">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w="25400" cmpd="sng">
                      <a:noFill/>
                    </a:lnT>
                    <a:lnB>
                      <a:noFill/>
                    </a:lnB>
                    <a:lnTlToBr w="12700" cmpd="sng">
                      <a:noFill/>
                      <a:prstDash val="solid"/>
                    </a:lnTlToBr>
                    <a:lnBlToTr w="12700" cmpd="sng">
                      <a:noFill/>
                      <a:prstDash val="solid"/>
                    </a:lnBlToTr>
                    <a:solidFill>
                      <a:srgbClr val="E6F7BB"/>
                    </a:solidFill>
                  </a:tcPr>
                </a:tc>
                <a:extLst>
                  <a:ext uri="{0D108BD9-81ED-4DB2-BD59-A6C34878D82A}">
                    <a16:rowId xmlns:a16="http://schemas.microsoft.com/office/drawing/2014/main" xmlns="" val="10001"/>
                  </a:ext>
                </a:extLst>
              </a:tr>
              <a:tr h="276999">
                <a:tc>
                  <a:txBody>
                    <a:bodyPr/>
                    <a:lstStyle/>
                    <a:p>
                      <a:r>
                        <a:rPr lang="pt-BR" sz="1200" b="1" dirty="0">
                          <a:solidFill>
                            <a:schemeClr val="tx1"/>
                          </a:solidFill>
                          <a:latin typeface="Ebrima" panose="02000000000000000000" pitchFamily="2" charset="0"/>
                          <a:ea typeface="Ebrima" panose="02000000000000000000" pitchFamily="2" charset="0"/>
                          <a:cs typeface="Ebrima" panose="02000000000000000000" pitchFamily="2" charset="0"/>
                        </a:rPr>
                        <a:t>26%</a:t>
                      </a:r>
                      <a:r>
                        <a:rPr lang="pt-BR" sz="1200" dirty="0">
                          <a:solidFill>
                            <a:schemeClr val="tx1"/>
                          </a:solidFill>
                          <a:latin typeface="Ebrima" panose="02000000000000000000" pitchFamily="2" charset="0"/>
                          <a:ea typeface="Ebrima" panose="02000000000000000000" pitchFamily="2" charset="0"/>
                          <a:cs typeface="Ebrima" panose="02000000000000000000" pitchFamily="2" charset="0"/>
                        </a:rPr>
                        <a:t> Para poder consumir</a:t>
                      </a:r>
                    </a:p>
                  </a:txBody>
                  <a:tcPr anchor="ctr">
                    <a:lnL w="28575" cap="flat" cmpd="sng" algn="ctr">
                      <a:solidFill>
                        <a:srgbClr val="8EBC17"/>
                      </a:solidFill>
                      <a:prstDash val="solid"/>
                      <a:round/>
                      <a:headEnd type="none" w="med" len="med"/>
                      <a:tailEnd type="none" w="med" len="med"/>
                    </a:lnL>
                    <a:lnR w="28575" cap="flat" cmpd="sng" algn="ctr">
                      <a:solidFill>
                        <a:srgbClr val="8EBC17"/>
                      </a:solidFill>
                      <a:prstDash val="solid"/>
                      <a:round/>
                      <a:headEnd type="none" w="med" len="med"/>
                      <a:tailEnd type="none" w="med" len="med"/>
                    </a:lnR>
                    <a:lnT>
                      <a:noFill/>
                    </a:lnT>
                    <a:lnB w="28575" cap="flat" cmpd="sng" algn="ctr">
                      <a:solidFill>
                        <a:srgbClr val="8EBC17"/>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bl>
          </a:graphicData>
        </a:graphic>
      </p:graphicFrame>
      <p:grpSp>
        <p:nvGrpSpPr>
          <p:cNvPr id="30" name="Agrupar 29">
            <a:extLst>
              <a:ext uri="{FF2B5EF4-FFF2-40B4-BE49-F238E27FC236}">
                <a16:creationId xmlns:a16="http://schemas.microsoft.com/office/drawing/2014/main" xmlns="" id="{CCC0DC4A-87B9-785B-4144-248C6B691AAF}"/>
              </a:ext>
            </a:extLst>
          </p:cNvPr>
          <p:cNvGrpSpPr/>
          <p:nvPr/>
        </p:nvGrpSpPr>
        <p:grpSpPr>
          <a:xfrm>
            <a:off x="2534429" y="6138284"/>
            <a:ext cx="713796" cy="369332"/>
            <a:chOff x="5308496" y="652916"/>
            <a:chExt cx="863694" cy="491581"/>
          </a:xfrm>
        </p:grpSpPr>
        <p:sp>
          <p:nvSpPr>
            <p:cNvPr id="31" name="Retângulo: Cantos Arredondados 30">
              <a:extLst>
                <a:ext uri="{FF2B5EF4-FFF2-40B4-BE49-F238E27FC236}">
                  <a16:creationId xmlns:a16="http://schemas.microsoft.com/office/drawing/2014/main" xmlns="" id="{7E70D6E9-B4A7-9A3C-77CB-6147B0C9AB0F}"/>
                </a:ext>
              </a:extLst>
            </p:cNvPr>
            <p:cNvSpPr/>
            <p:nvPr/>
          </p:nvSpPr>
          <p:spPr>
            <a:xfrm>
              <a:off x="5418751" y="684513"/>
              <a:ext cx="632095" cy="445028"/>
            </a:xfrm>
            <a:prstGeom prst="roundRect">
              <a:avLst>
                <a:gd name="adj" fmla="val 17747"/>
              </a:avLst>
            </a:prstGeom>
            <a:solidFill>
              <a:srgbClr val="FE7537"/>
            </a:solidFill>
            <a:ln>
              <a:noFill/>
            </a:ln>
            <a:effectLst>
              <a:outerShdw blurRad="88900" dist="50800" dir="5400000" algn="ctr"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sz="1600" b="1" dirty="0">
                <a:solidFill>
                  <a:schemeClr val="bg1"/>
                </a:solidFill>
                <a:latin typeface="Segoe UI" panose="020B0502040204020203" pitchFamily="34" charset="0"/>
                <a:ea typeface="Lato" panose="020F0502020204030203" pitchFamily="34" charset="0"/>
                <a:cs typeface="Segoe UI" panose="020B0502040204020203" pitchFamily="34" charset="0"/>
              </a:endParaRPr>
            </a:p>
          </p:txBody>
        </p:sp>
        <p:sp>
          <p:nvSpPr>
            <p:cNvPr id="32" name="CaixaDeTexto 31">
              <a:extLst>
                <a:ext uri="{FF2B5EF4-FFF2-40B4-BE49-F238E27FC236}">
                  <a16:creationId xmlns:a16="http://schemas.microsoft.com/office/drawing/2014/main" xmlns="" id="{FFA87483-DD82-BD6B-4A47-80B06BCE9C48}"/>
                </a:ext>
              </a:extLst>
            </p:cNvPr>
            <p:cNvSpPr txBox="1"/>
            <p:nvPr/>
          </p:nvSpPr>
          <p:spPr>
            <a:xfrm>
              <a:off x="5308496" y="652916"/>
              <a:ext cx="863694" cy="491581"/>
            </a:xfrm>
            <a:prstGeom prst="rect">
              <a:avLst/>
            </a:prstGeom>
            <a:noFill/>
          </p:spPr>
          <p:txBody>
            <a:bodyPr wrap="square" anchor="ctr">
              <a:spAutoFit/>
            </a:bodyPr>
            <a:lstStyle/>
            <a:p>
              <a:pPr algn="ctr"/>
              <a:r>
                <a:rPr kumimoji="0" lang="pt-BR" b="1"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49</a:t>
              </a:r>
              <a:r>
                <a:rPr kumimoji="0" lang="pt-BR" sz="1100" b="1"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a:t>
              </a:r>
              <a:endParaRPr lang="pt-BR" dirty="0">
                <a:latin typeface="Segoe UI" panose="020B0502040204020203" pitchFamily="34" charset="0"/>
                <a:cs typeface="Segoe UI" panose="020B0502040204020203" pitchFamily="34" charset="0"/>
              </a:endParaRPr>
            </a:p>
          </p:txBody>
        </p:sp>
      </p:grpSp>
      <p:graphicFrame>
        <p:nvGraphicFramePr>
          <p:cNvPr id="33" name="Tabela 32">
            <a:extLst>
              <a:ext uri="{FF2B5EF4-FFF2-40B4-BE49-F238E27FC236}">
                <a16:creationId xmlns:a16="http://schemas.microsoft.com/office/drawing/2014/main" xmlns="" id="{50763C84-2B52-E613-2F32-BC977DD19ADC}"/>
              </a:ext>
            </a:extLst>
          </p:cNvPr>
          <p:cNvGraphicFramePr>
            <a:graphicFrameLocks noGrp="1"/>
          </p:cNvGraphicFramePr>
          <p:nvPr>
            <p:extLst>
              <p:ext uri="{D42A27DB-BD31-4B8C-83A1-F6EECF244321}">
                <p14:modId xmlns:p14="http://schemas.microsoft.com/office/powerpoint/2010/main" val="2885148868"/>
              </p:ext>
            </p:extLst>
          </p:nvPr>
        </p:nvGraphicFramePr>
        <p:xfrm>
          <a:off x="5691372" y="5907451"/>
          <a:ext cx="2651444" cy="830997"/>
        </p:xfrm>
        <a:graphic>
          <a:graphicData uri="http://schemas.openxmlformats.org/drawingml/2006/table">
            <a:tbl>
              <a:tblPr firstRow="1" bandRow="1">
                <a:tableStyleId>{85BE263C-DBD7-4A20-BB59-AAB30ACAA65A}</a:tableStyleId>
              </a:tblPr>
              <a:tblGrid>
                <a:gridCol w="2651444">
                  <a:extLst>
                    <a:ext uri="{9D8B030D-6E8A-4147-A177-3AD203B41FA5}">
                      <a16:colId xmlns:a16="http://schemas.microsoft.com/office/drawing/2014/main" xmlns="" val="20000"/>
                    </a:ext>
                  </a:extLst>
                </a:gridCol>
              </a:tblGrid>
              <a:tr h="276999">
                <a:tc>
                  <a:txBody>
                    <a:bodyPr/>
                    <a:lstStyle/>
                    <a:p>
                      <a:r>
                        <a:rPr lang="pt-BR" sz="1200" dirty="0">
                          <a:solidFill>
                            <a:srgbClr val="1C2F36"/>
                          </a:solidFill>
                          <a:latin typeface="Ebrima" panose="02000000000000000000" pitchFamily="2" charset="0"/>
                          <a:ea typeface="Ebrima" panose="02000000000000000000" pitchFamily="2" charset="0"/>
                          <a:cs typeface="Ebrima" panose="02000000000000000000" pitchFamily="2" charset="0"/>
                        </a:rPr>
                        <a:t>MOTIVOS...</a:t>
                      </a:r>
                    </a:p>
                  </a:txBody>
                  <a:tcPr anchor="ctr">
                    <a:lnL w="28575" cap="flat" cmpd="sng" algn="ctr">
                      <a:solidFill>
                        <a:srgbClr val="FE7537"/>
                      </a:solidFill>
                      <a:prstDash val="solid"/>
                      <a:round/>
                      <a:headEnd type="none" w="med" len="med"/>
                      <a:tailEnd type="none" w="med" len="med"/>
                    </a:lnL>
                    <a:lnR w="28575" cap="flat" cmpd="sng" algn="ctr">
                      <a:solidFill>
                        <a:srgbClr val="FE7537"/>
                      </a:solidFill>
                      <a:prstDash val="solid"/>
                      <a:round/>
                      <a:headEnd type="none" w="med" len="med"/>
                      <a:tailEnd type="none" w="med" len="med"/>
                    </a:lnR>
                    <a:lnT w="28575" cap="flat" cmpd="sng" algn="ctr">
                      <a:solidFill>
                        <a:srgbClr val="FE7537"/>
                      </a:solidFill>
                      <a:prstDash val="solid"/>
                      <a:round/>
                      <a:headEnd type="none" w="med" len="med"/>
                      <a:tailEnd type="none" w="med" len="med"/>
                    </a:lnT>
                    <a:lnB w="25400" cmpd="sng">
                      <a:noFill/>
                    </a:lnB>
                    <a:lnTlToBr w="12700" cmpd="sng">
                      <a:noFill/>
                      <a:prstDash val="solid"/>
                    </a:lnTlToBr>
                    <a:lnBlToTr w="12700" cmpd="sng">
                      <a:noFill/>
                      <a:prstDash val="solid"/>
                    </a:lnBlToTr>
                    <a:solidFill>
                      <a:srgbClr val="FE7537"/>
                    </a:solidFill>
                  </a:tcPr>
                </a:tc>
                <a:extLst>
                  <a:ext uri="{0D108BD9-81ED-4DB2-BD59-A6C34878D82A}">
                    <a16:rowId xmlns:a16="http://schemas.microsoft.com/office/drawing/2014/main" xmlns="" val="10000"/>
                  </a:ext>
                </a:extLst>
              </a:tr>
              <a:tr h="276999">
                <a:tc>
                  <a:txBody>
                    <a:bodyPr/>
                    <a:lstStyle/>
                    <a:p>
                      <a:r>
                        <a:rPr lang="pt-BR" sz="1200" b="1" dirty="0">
                          <a:solidFill>
                            <a:schemeClr val="tx1"/>
                          </a:solidFill>
                          <a:latin typeface="Ebrima" panose="02000000000000000000" pitchFamily="2" charset="0"/>
                          <a:ea typeface="Ebrima" panose="02000000000000000000" pitchFamily="2" charset="0"/>
                          <a:cs typeface="Ebrima" panose="02000000000000000000" pitchFamily="2" charset="0"/>
                        </a:rPr>
                        <a:t>61%</a:t>
                      </a:r>
                      <a:r>
                        <a:rPr lang="pt-BR" sz="1200" dirty="0">
                          <a:solidFill>
                            <a:schemeClr val="tx1"/>
                          </a:solidFill>
                          <a:latin typeface="Ebrima" panose="02000000000000000000" pitchFamily="2" charset="0"/>
                          <a:ea typeface="Ebrima" panose="02000000000000000000" pitchFamily="2" charset="0"/>
                          <a:cs typeface="Ebrima" panose="02000000000000000000" pitchFamily="2" charset="0"/>
                        </a:rPr>
                        <a:t> Condições financeiras</a:t>
                      </a:r>
                    </a:p>
                  </a:txBody>
                  <a:tcPr anchor="ctr">
                    <a:lnL w="28575" cap="flat" cmpd="sng" algn="ctr">
                      <a:solidFill>
                        <a:srgbClr val="FE7537"/>
                      </a:solidFill>
                      <a:prstDash val="solid"/>
                      <a:round/>
                      <a:headEnd type="none" w="med" len="med"/>
                      <a:tailEnd type="none" w="med" len="med"/>
                    </a:lnL>
                    <a:lnR w="28575" cap="flat" cmpd="sng" algn="ctr">
                      <a:solidFill>
                        <a:srgbClr val="FE7537"/>
                      </a:solidFill>
                      <a:prstDash val="solid"/>
                      <a:round/>
                      <a:headEnd type="none" w="med" len="med"/>
                      <a:tailEnd type="none" w="med" len="med"/>
                    </a:lnR>
                    <a:lnT w="25400" cmpd="sng">
                      <a:noFill/>
                    </a:lnT>
                    <a:lnB>
                      <a:noFill/>
                    </a:lnB>
                    <a:lnTlToBr w="12700" cmpd="sng">
                      <a:noFill/>
                      <a:prstDash val="solid"/>
                    </a:lnTlToBr>
                    <a:lnBlToTr w="12700" cmpd="sng">
                      <a:noFill/>
                      <a:prstDash val="solid"/>
                    </a:lnBlToTr>
                    <a:solidFill>
                      <a:schemeClr val="accent2">
                        <a:lumMod val="20000"/>
                        <a:lumOff val="80000"/>
                      </a:schemeClr>
                    </a:solidFill>
                  </a:tcPr>
                </a:tc>
                <a:extLst>
                  <a:ext uri="{0D108BD9-81ED-4DB2-BD59-A6C34878D82A}">
                    <a16:rowId xmlns:a16="http://schemas.microsoft.com/office/drawing/2014/main" xmlns="" val="10001"/>
                  </a:ext>
                </a:extLst>
              </a:tr>
              <a:tr h="276999">
                <a:tc>
                  <a:txBody>
                    <a:bodyPr/>
                    <a:lstStyle/>
                    <a:p>
                      <a:r>
                        <a:rPr lang="pt-BR" sz="1200" b="1" dirty="0">
                          <a:solidFill>
                            <a:schemeClr val="tx1"/>
                          </a:solidFill>
                          <a:latin typeface="Ebrima" panose="02000000000000000000" pitchFamily="2" charset="0"/>
                          <a:ea typeface="Ebrima" panose="02000000000000000000" pitchFamily="2" charset="0"/>
                          <a:cs typeface="Ebrima" panose="02000000000000000000" pitchFamily="2" charset="0"/>
                        </a:rPr>
                        <a:t>9%</a:t>
                      </a:r>
                      <a:r>
                        <a:rPr lang="pt-BR" sz="1200" dirty="0">
                          <a:solidFill>
                            <a:schemeClr val="tx1"/>
                          </a:solidFill>
                          <a:latin typeface="Ebrima" panose="02000000000000000000" pitchFamily="2" charset="0"/>
                          <a:ea typeface="Ebrima" panose="02000000000000000000" pitchFamily="2" charset="0"/>
                          <a:cs typeface="Ebrima" panose="02000000000000000000" pitchFamily="2" charset="0"/>
                        </a:rPr>
                        <a:t> Falta de interesse</a:t>
                      </a:r>
                    </a:p>
                  </a:txBody>
                  <a:tcPr anchor="ctr">
                    <a:lnL w="28575" cap="flat" cmpd="sng" algn="ctr">
                      <a:solidFill>
                        <a:srgbClr val="FE7537"/>
                      </a:solidFill>
                      <a:prstDash val="solid"/>
                      <a:round/>
                      <a:headEnd type="none" w="med" len="med"/>
                      <a:tailEnd type="none" w="med" len="med"/>
                    </a:lnL>
                    <a:lnR w="28575" cap="flat" cmpd="sng" algn="ctr">
                      <a:solidFill>
                        <a:srgbClr val="FE7537"/>
                      </a:solidFill>
                      <a:prstDash val="solid"/>
                      <a:round/>
                      <a:headEnd type="none" w="med" len="med"/>
                      <a:tailEnd type="none" w="med" len="med"/>
                    </a:lnR>
                    <a:lnT>
                      <a:noFill/>
                    </a:lnT>
                    <a:lnB w="28575" cap="flat" cmpd="sng" algn="ctr">
                      <a:solidFill>
                        <a:srgbClr val="FE7537"/>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bl>
          </a:graphicData>
        </a:graphic>
      </p:graphicFrame>
      <p:sp>
        <p:nvSpPr>
          <p:cNvPr id="34" name="Retângulo 33">
            <a:extLst>
              <a:ext uri="{FF2B5EF4-FFF2-40B4-BE49-F238E27FC236}">
                <a16:creationId xmlns:a16="http://schemas.microsoft.com/office/drawing/2014/main" xmlns="" id="{351347A4-B86F-4109-0DC7-D6F8AA754246}"/>
              </a:ext>
            </a:extLst>
          </p:cNvPr>
          <p:cNvSpPr/>
          <p:nvPr/>
        </p:nvSpPr>
        <p:spPr>
          <a:xfrm>
            <a:off x="9037575" y="242430"/>
            <a:ext cx="3154425" cy="6615570"/>
          </a:xfrm>
          <a:prstGeom prst="rect">
            <a:avLst/>
          </a:prstGeom>
          <a:solidFill>
            <a:srgbClr val="C5DA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5" name="CaixaDeTexto 34">
            <a:extLst>
              <a:ext uri="{FF2B5EF4-FFF2-40B4-BE49-F238E27FC236}">
                <a16:creationId xmlns:a16="http://schemas.microsoft.com/office/drawing/2014/main" xmlns="" id="{407DF934-93E5-45F3-0665-DBF7C8B53E85}"/>
              </a:ext>
            </a:extLst>
          </p:cNvPr>
          <p:cNvSpPr txBox="1"/>
          <p:nvPr/>
        </p:nvSpPr>
        <p:spPr>
          <a:xfrm>
            <a:off x="9191626" y="1197315"/>
            <a:ext cx="2786022" cy="4653582"/>
          </a:xfrm>
          <a:prstGeom prst="rect">
            <a:avLst/>
          </a:prstGeom>
          <a:noFill/>
        </p:spPr>
        <p:txBody>
          <a:bodyPr wrap="square" anchor="ctr">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grande maioria dos brasileiros é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investidores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2025, metade deles (51%)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indica intenção de fazer investimentos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2026, percentual idêntico ao das últimas edições.</a:t>
            </a:r>
          </a:p>
          <a:p>
            <a:pPr>
              <a:lnSpc>
                <a:spcPct val="120000"/>
              </a:lnSpc>
            </a:pPr>
            <a:endPar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os que indicam que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pretendem fazer aplicações em 2026</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as principais razões são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segurança financeira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 cresce 10%) 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para poder consumir</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p>
          <a:p>
            <a:pPr>
              <a:lnSpc>
                <a:spcPct val="120000"/>
              </a:lnSpc>
            </a:pPr>
            <a:endParaRPr kumimoji="0" lang="pt-BR" sz="13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quem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pretende fazer aplicações financeiras</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 principal razão é a </a:t>
            </a:r>
            <a:r>
              <a:rPr lang="pt-BR" sz="13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condição financeira pessoal ou familiar desfavorável</a:t>
            </a:r>
            <a:r>
              <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endParaRPr kumimoji="0" lang="pt-BR" sz="1300" b="0" i="0" u="none" strike="noStrike" kern="1200" cap="none" spc="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endParaRPr>
          </a:p>
        </p:txBody>
      </p:sp>
      <p:sp>
        <p:nvSpPr>
          <p:cNvPr id="36" name="CaixaDeTexto 35">
            <a:extLst>
              <a:ext uri="{FF2B5EF4-FFF2-40B4-BE49-F238E27FC236}">
                <a16:creationId xmlns:a16="http://schemas.microsoft.com/office/drawing/2014/main" xmlns="" id="{F169045A-BAEE-EBF3-ACE5-2D43710375FA}"/>
              </a:ext>
            </a:extLst>
          </p:cNvPr>
          <p:cNvSpPr txBox="1"/>
          <p:nvPr/>
        </p:nvSpPr>
        <p:spPr>
          <a:xfrm>
            <a:off x="2534429" y="5193020"/>
            <a:ext cx="713796" cy="369332"/>
          </a:xfrm>
          <a:prstGeom prst="rect">
            <a:avLst/>
          </a:prstGeom>
          <a:noFill/>
        </p:spPr>
        <p:txBody>
          <a:bodyPr wrap="square" anchor="ctr">
            <a:spAutoFit/>
          </a:bodyPr>
          <a:lstStyle/>
          <a:p>
            <a:pPr algn="ctr"/>
            <a:r>
              <a:rPr kumimoji="0" lang="pt-BR" b="1"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51</a:t>
            </a:r>
            <a:r>
              <a:rPr kumimoji="0" lang="pt-BR" sz="1100" b="1" i="0" u="none" strike="noStrike" kern="1200" cap="none" spc="0" normalizeH="0" baseline="0" noProof="0" dirty="0">
                <a:ln>
                  <a:noFill/>
                </a:ln>
                <a:effectLst/>
                <a:uLnTx/>
                <a:uFillTx/>
                <a:latin typeface="Segoe UI" panose="020B0502040204020203" pitchFamily="34" charset="0"/>
                <a:cs typeface="Segoe UI" panose="020B0502040204020203" pitchFamily="34" charset="0"/>
              </a:rPr>
              <a:t>%</a:t>
            </a:r>
            <a:endParaRPr lang="pt-BR" dirty="0">
              <a:latin typeface="Segoe UI" panose="020B0502040204020203" pitchFamily="34" charset="0"/>
              <a:cs typeface="Segoe UI" panose="020B0502040204020203" pitchFamily="34" charset="0"/>
            </a:endParaRPr>
          </a:p>
        </p:txBody>
      </p:sp>
      <p:sp>
        <p:nvSpPr>
          <p:cNvPr id="42" name="Retângulo 4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43" name="CaixaDeTexto 42">
            <a:extLst>
              <a:ext uri="{FF2B5EF4-FFF2-40B4-BE49-F238E27FC236}">
                <a16:creationId xmlns:a16="http://schemas.microsoft.com/office/drawing/2014/main" xmlns="" id="{3DC347D2-1A0A-E134-2EEF-0F8648C3680A}"/>
              </a:ext>
            </a:extLst>
          </p:cNvPr>
          <p:cNvSpPr txBox="1"/>
          <p:nvPr/>
        </p:nvSpPr>
        <p:spPr>
          <a:xfrm>
            <a:off x="3198882" y="5227896"/>
            <a:ext cx="2414790" cy="294568"/>
          </a:xfrm>
          <a:prstGeom prst="rect">
            <a:avLst/>
          </a:prstGeom>
          <a:noFill/>
        </p:spPr>
        <p:txBody>
          <a:bodyPr wrap="square" rtlCol="0">
            <a:spAutoFit/>
          </a:bodyPr>
          <a:lstStyle/>
          <a:p>
            <a:pPr>
              <a:lnSpc>
                <a:spcPct val="120000"/>
              </a:lnSpc>
            </a:pP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Pretendem fazer aplicação</a:t>
            </a:r>
          </a:p>
        </p:txBody>
      </p:sp>
      <p:sp>
        <p:nvSpPr>
          <p:cNvPr id="44" name="CaixaDeTexto 43">
            <a:extLst>
              <a:ext uri="{FF2B5EF4-FFF2-40B4-BE49-F238E27FC236}">
                <a16:creationId xmlns:a16="http://schemas.microsoft.com/office/drawing/2014/main" xmlns="" id="{3DC347D2-1A0A-E134-2EEF-0F8648C3680A}"/>
              </a:ext>
            </a:extLst>
          </p:cNvPr>
          <p:cNvSpPr txBox="1"/>
          <p:nvPr/>
        </p:nvSpPr>
        <p:spPr>
          <a:xfrm>
            <a:off x="3198882" y="6175665"/>
            <a:ext cx="2515076" cy="313932"/>
          </a:xfrm>
          <a:prstGeom prst="rect">
            <a:avLst/>
          </a:prstGeom>
          <a:noFill/>
        </p:spPr>
        <p:txBody>
          <a:bodyPr wrap="square" rtlCol="0">
            <a:spAutoFit/>
          </a:bodyPr>
          <a:lstStyle/>
          <a:p>
            <a:pPr>
              <a:lnSpc>
                <a:spcPct val="120000"/>
              </a:lnSpc>
            </a:pPr>
            <a:r>
              <a:rPr lang="pt-BR" sz="1200" b="1"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pretendem fazer aplicação</a:t>
            </a:r>
          </a:p>
        </p:txBody>
      </p:sp>
      <p:sp>
        <p:nvSpPr>
          <p:cNvPr id="38" name="Elipse 37">
            <a:extLst>
              <a:ext uri="{FF2B5EF4-FFF2-40B4-BE49-F238E27FC236}">
                <a16:creationId xmlns:a16="http://schemas.microsoft.com/office/drawing/2014/main" xmlns="" id="{F574E679-BCE4-7DA9-8A9E-7E44559ECDD2}"/>
              </a:ext>
            </a:extLst>
          </p:cNvPr>
          <p:cNvSpPr/>
          <p:nvPr/>
        </p:nvSpPr>
        <p:spPr>
          <a:xfrm>
            <a:off x="2576423" y="836567"/>
            <a:ext cx="1244917" cy="1156955"/>
          </a:xfrm>
          <a:prstGeom prst="ellipse">
            <a:avLst/>
          </a:prstGeom>
          <a:solidFill>
            <a:schemeClr val="bg1"/>
          </a:solidFill>
          <a:ln>
            <a:solidFill>
              <a:srgbClr val="1C2F36"/>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4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4</a:t>
            </a:r>
            <a:r>
              <a:rPr kumimoji="0" lang="pt-BR" sz="110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pt-BR" sz="1050" b="0"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não conhecem quaisquer </a:t>
            </a:r>
            <a:r>
              <a:rPr kumimoji="0" lang="pt-BR" sz="1050" b="1" i="0" u="none" strike="noStrike" kern="1200" cap="none" spc="0" normalizeH="0" baseline="0" noProof="0" dirty="0">
                <a:ln>
                  <a:noFill/>
                </a:ln>
                <a:solidFill>
                  <a:srgbClr val="000000"/>
                </a:solidFill>
                <a:effectLst/>
                <a:uLnTx/>
                <a:uFillTx/>
                <a:latin typeface="Ebrima" panose="02000000000000000000" pitchFamily="2" charset="0"/>
                <a:ea typeface="Ebrima" panose="02000000000000000000" pitchFamily="2" charset="0"/>
                <a:cs typeface="Ebrima" panose="02000000000000000000" pitchFamily="2" charset="0"/>
              </a:rPr>
              <a:t>tipos de investimentos</a:t>
            </a:r>
            <a:endParaRPr lang="pt-BR" sz="1050" dirty="0">
              <a:latin typeface="Ebrima" panose="02000000000000000000" pitchFamily="2" charset="0"/>
              <a:ea typeface="Ebrima" panose="02000000000000000000" pitchFamily="2" charset="0"/>
              <a:cs typeface="Ebrima" panose="02000000000000000000" pitchFamily="2" charset="0"/>
            </a:endParaRPr>
          </a:p>
        </p:txBody>
      </p:sp>
      <p:sp>
        <p:nvSpPr>
          <p:cNvPr id="47" name="CaixaDeTexto 2">
            <a:extLst>
              <a:ext uri="{FF2B5EF4-FFF2-40B4-BE49-F238E27FC236}">
                <a16:creationId xmlns:a16="http://schemas.microsoft.com/office/drawing/2014/main" xmlns="" id="{AF4AE32E-BDCC-DAA4-F144-9A7A17F9142B}"/>
              </a:ext>
            </a:extLst>
          </p:cNvPr>
          <p:cNvSpPr txBox="1"/>
          <p:nvPr/>
        </p:nvSpPr>
        <p:spPr>
          <a:xfrm>
            <a:off x="608372" y="559309"/>
            <a:ext cx="3434239"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 Erro: ±1p.p.</a:t>
            </a:r>
          </a:p>
        </p:txBody>
      </p:sp>
      <p:sp>
        <p:nvSpPr>
          <p:cNvPr id="4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49" name="Arredondar Retângulo em um Canto Diagonal 48"/>
          <p:cNvSpPr/>
          <p:nvPr/>
        </p:nvSpPr>
        <p:spPr>
          <a:xfrm>
            <a:off x="376518" y="334063"/>
            <a:ext cx="270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RESUMO DOS NÃO INVESTIDORES</a:t>
            </a:r>
          </a:p>
        </p:txBody>
      </p:sp>
    </p:spTree>
    <p:extLst>
      <p:ext uri="{BB962C8B-B14F-4D97-AF65-F5344CB8AC3E}">
        <p14:creationId xmlns:p14="http://schemas.microsoft.com/office/powerpoint/2010/main" val="2254790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0" name="Gráfico 69">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440468978"/>
              </p:ext>
            </p:extLst>
          </p:nvPr>
        </p:nvGraphicFramePr>
        <p:xfrm>
          <a:off x="1006961" y="1991409"/>
          <a:ext cx="10398975" cy="3465044"/>
        </p:xfrm>
        <a:graphic>
          <a:graphicData uri="http://schemas.openxmlformats.org/drawingml/2006/chart">
            <c:chart xmlns:c="http://schemas.openxmlformats.org/drawingml/2006/chart" xmlns:r="http://schemas.openxmlformats.org/officeDocument/2006/relationships" r:id="rId3"/>
          </a:graphicData>
        </a:graphic>
      </p:graphicFrame>
      <p:sp>
        <p:nvSpPr>
          <p:cNvPr id="26" name="CaixaDeTexto 25">
            <a:extLst>
              <a:ext uri="{FF2B5EF4-FFF2-40B4-BE49-F238E27FC236}">
                <a16:creationId xmlns:a16="http://schemas.microsoft.com/office/drawing/2014/main" xmlns="" id="{E28D86AC-29F4-2184-8E27-B95B7062F20D}"/>
              </a:ext>
            </a:extLst>
          </p:cNvPr>
          <p:cNvSpPr txBox="1"/>
          <p:nvPr/>
        </p:nvSpPr>
        <p:spPr>
          <a:xfrm>
            <a:off x="441742" y="1227150"/>
            <a:ext cx="1130438" cy="1323439"/>
          </a:xfrm>
          <a:prstGeom prst="rect">
            <a:avLst/>
          </a:prstGeom>
          <a:noFill/>
        </p:spPr>
        <p:txBody>
          <a:bodyPr wrap="none">
            <a:spAutoFit/>
          </a:bodyPr>
          <a:lstStyle/>
          <a:p>
            <a:pPr algn="r"/>
            <a:r>
              <a:rPr kumimoji="0" lang="pt-BR" sz="8000" b="1" i="0" u="none" strike="noStrike" kern="1200" cap="none" spc="0" normalizeH="0" baseline="0" noProof="0" dirty="0">
                <a:ln>
                  <a:solidFill>
                    <a:schemeClr val="tx1"/>
                  </a:solidFill>
                </a:ln>
                <a:noFill/>
                <a:effectLst/>
                <a:uLnTx/>
                <a:uFillTx/>
                <a:latin typeface="Ebrima" panose="02000000000000000000" pitchFamily="2" charset="0"/>
                <a:ea typeface="Ebrima" panose="02000000000000000000" pitchFamily="2" charset="0"/>
                <a:cs typeface="Ebrima" panose="02000000000000000000" pitchFamily="2" charset="0"/>
              </a:rPr>
              <a:t>5</a:t>
            </a:r>
            <a:r>
              <a:rPr kumimoji="0" lang="pt-BR" sz="3200" b="1" i="0" u="none" strike="noStrike" kern="1200" cap="none" spc="0" normalizeH="0" baseline="0" noProof="0" dirty="0">
                <a:ln>
                  <a:solidFill>
                    <a:schemeClr val="tx1"/>
                  </a:solidFill>
                </a:ln>
                <a:no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ln>
                <a:solidFill>
                  <a:schemeClr val="tx1"/>
                </a:solidFill>
              </a:ln>
              <a:noFill/>
            </a:endParaRPr>
          </a:p>
        </p:txBody>
      </p:sp>
      <p:sp>
        <p:nvSpPr>
          <p:cNvPr id="27" name="CaixaDeTexto 26">
            <a:extLst>
              <a:ext uri="{FF2B5EF4-FFF2-40B4-BE49-F238E27FC236}">
                <a16:creationId xmlns:a16="http://schemas.microsoft.com/office/drawing/2014/main" xmlns="" id="{B03A2D4A-000F-32C9-91F7-9A283DB82E3B}"/>
              </a:ext>
            </a:extLst>
          </p:cNvPr>
          <p:cNvSpPr txBox="1"/>
          <p:nvPr/>
        </p:nvSpPr>
        <p:spPr>
          <a:xfrm>
            <a:off x="1516882" y="1351128"/>
            <a:ext cx="1461782" cy="1015663"/>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BRASILEIROS EM 2025 UTILIZARAM OUTROS TIPOS DE INVESTIMENTOS.</a:t>
            </a:r>
          </a:p>
        </p:txBody>
      </p:sp>
      <p:pic>
        <p:nvPicPr>
          <p:cNvPr id="28" name="Imagem 27">
            <a:extLst>
              <a:ext uri="{FF2B5EF4-FFF2-40B4-BE49-F238E27FC236}">
                <a16:creationId xmlns:a16="http://schemas.microsoft.com/office/drawing/2014/main" xmlns="" id="{3D2F7D21-E059-A183-D8B3-F3553E24B464}"/>
              </a:ext>
            </a:extLst>
          </p:cNvPr>
          <p:cNvPicPr>
            <a:picLocks noChangeAspect="1"/>
          </p:cNvPicPr>
          <p:nvPr/>
        </p:nvPicPr>
        <p:blipFill rotWithShape="1">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29" name="CaixaDeTexto 28">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latin typeface="+mj-lt"/>
                <a:ea typeface="ＭＳ Ｐゴシック" charset="-128"/>
              </a:rPr>
              <a:t>Aproximadamente </a:t>
            </a:r>
            <a:r>
              <a:rPr lang="pt-BR" sz="1100" b="1" i="1" spc="100" dirty="0">
                <a:latin typeface="+mj-lt"/>
                <a:ea typeface="ＭＳ Ｐゴシック" charset="-128"/>
              </a:rPr>
              <a:t>7,8 milhões</a:t>
            </a:r>
            <a:r>
              <a:rPr lang="pt-BR" sz="1100" i="1" spc="100" dirty="0">
                <a:latin typeface="+mj-lt"/>
                <a:ea typeface="ＭＳ Ｐゴシック" charset="-128"/>
              </a:rPr>
              <a:t> de brasileiros.</a:t>
            </a:r>
          </a:p>
        </p:txBody>
      </p:sp>
      <p:sp>
        <p:nvSpPr>
          <p:cNvPr id="72" name="Retângulo 7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30" name="Retângulo 29"/>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fazem outros tipos de investimento não financeiros - </a:t>
            </a:r>
            <a:r>
              <a:rPr lang="pt-BR" sz="900" dirty="0">
                <a:solidFill>
                  <a:srgbClr val="3B393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(N=203)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(N=359)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(N=349)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(N=267)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(N=278)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P9. (MOSTRAR CARTÃO 8) (PARA CADA INVESTIMENTO CITADO EM P7 E P8) E</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dos tipos de investimentos que você conhece, em qual deles você aplica atualmente?</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(ESTIMULADA E MÚLTIPLA)</a:t>
            </a:r>
          </a:p>
        </p:txBody>
      </p:sp>
      <p:sp>
        <p:nvSpPr>
          <p:cNvPr id="13"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estimulada e múltipla</a:t>
            </a:r>
            <a:r>
              <a:rPr lang="pt-BR" sz="1000" b="1" dirty="0">
                <a:latin typeface="Segoe UI Light" pitchFamily="34" charset="0"/>
                <a:ea typeface="Ebrima" panose="02000000000000000000" pitchFamily="2" charset="0"/>
                <a:cs typeface="Segoe UI Light"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7% | Erro: ±6p.p. (Não investidores) </a:t>
            </a:r>
          </a:p>
        </p:txBody>
      </p:sp>
      <p:sp>
        <p:nvSpPr>
          <p:cNvPr id="14"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5" name="Arredondar Retângulo em um Canto Diagonal 14"/>
          <p:cNvSpPr/>
          <p:nvPr/>
        </p:nvSpPr>
        <p:spPr>
          <a:xfrm>
            <a:off x="376518" y="334063"/>
            <a:ext cx="435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OUTROS TIPOS DE INVESTIMENTOS (NÃO FINANCEIROS)</a:t>
            </a:r>
          </a:p>
        </p:txBody>
      </p:sp>
      <p:sp>
        <p:nvSpPr>
          <p:cNvPr id="16" name="CaixaDeTexto 15">
            <a:extLst>
              <a:ext uri="{FF2B5EF4-FFF2-40B4-BE49-F238E27FC236}">
                <a16:creationId xmlns:a16="http://schemas.microsoft.com/office/drawing/2014/main" xmlns="" id="{983DFDA8-2B53-027D-DE31-1C6C76539B3B}"/>
              </a:ext>
            </a:extLst>
          </p:cNvPr>
          <p:cNvSpPr txBox="1"/>
          <p:nvPr/>
        </p:nvSpPr>
        <p:spPr>
          <a:xfrm>
            <a:off x="3376959" y="1351128"/>
            <a:ext cx="8214965" cy="1052596"/>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Continua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pequena a parcela do público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 prefere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investir fora do mercado financeiro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 motivação também se mantém concentrada na percepção de retorno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(seguro, com alto retorno e valorizado)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Os outros tipos de investimento tiveram poucas variações em relação ao ano anterior.</a:t>
            </a:r>
          </a:p>
        </p:txBody>
      </p:sp>
    </p:spTree>
    <p:extLst>
      <p:ext uri="{BB962C8B-B14F-4D97-AF65-F5344CB8AC3E}">
        <p14:creationId xmlns:p14="http://schemas.microsoft.com/office/powerpoint/2010/main" val="4118458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a 1">
            <a:extLst>
              <a:ext uri="{FF2B5EF4-FFF2-40B4-BE49-F238E27FC236}">
                <a16:creationId xmlns:a16="http://schemas.microsoft.com/office/drawing/2014/main" xmlns="" id="{970D39CB-DCFF-61D2-5CA1-830D9CCB309F}"/>
              </a:ext>
            </a:extLst>
          </p:cNvPr>
          <p:cNvGraphicFramePr>
            <a:graphicFrameLocks noGrp="1"/>
          </p:cNvGraphicFramePr>
          <p:nvPr>
            <p:extLst>
              <p:ext uri="{D42A27DB-BD31-4B8C-83A1-F6EECF244321}">
                <p14:modId xmlns:p14="http://schemas.microsoft.com/office/powerpoint/2010/main" val="4178930645"/>
              </p:ext>
            </p:extLst>
          </p:nvPr>
        </p:nvGraphicFramePr>
        <p:xfrm>
          <a:off x="3276600" y="991402"/>
          <a:ext cx="8610599" cy="4968001"/>
        </p:xfrm>
        <a:graphic>
          <a:graphicData uri="http://schemas.openxmlformats.org/drawingml/2006/table">
            <a:tbl>
              <a:tblPr>
                <a:tableStyleId>{5C22544A-7EE6-4342-B048-85BDC9FD1C3A}</a:tableStyleId>
              </a:tblPr>
              <a:tblGrid>
                <a:gridCol w="5081449">
                  <a:extLst>
                    <a:ext uri="{9D8B030D-6E8A-4147-A177-3AD203B41FA5}">
                      <a16:colId xmlns:a16="http://schemas.microsoft.com/office/drawing/2014/main" xmlns="" val="3144641657"/>
                    </a:ext>
                  </a:extLst>
                </a:gridCol>
                <a:gridCol w="705830">
                  <a:extLst>
                    <a:ext uri="{9D8B030D-6E8A-4147-A177-3AD203B41FA5}">
                      <a16:colId xmlns:a16="http://schemas.microsoft.com/office/drawing/2014/main" xmlns="" val="20001"/>
                    </a:ext>
                  </a:extLst>
                </a:gridCol>
                <a:gridCol w="705830">
                  <a:extLst>
                    <a:ext uri="{9D8B030D-6E8A-4147-A177-3AD203B41FA5}">
                      <a16:colId xmlns:a16="http://schemas.microsoft.com/office/drawing/2014/main" xmlns="" val="20002"/>
                    </a:ext>
                  </a:extLst>
                </a:gridCol>
                <a:gridCol w="705830">
                  <a:extLst>
                    <a:ext uri="{9D8B030D-6E8A-4147-A177-3AD203B41FA5}">
                      <a16:colId xmlns:a16="http://schemas.microsoft.com/office/drawing/2014/main" xmlns="" val="20003"/>
                    </a:ext>
                  </a:extLst>
                </a:gridCol>
                <a:gridCol w="705830">
                  <a:extLst>
                    <a:ext uri="{9D8B030D-6E8A-4147-A177-3AD203B41FA5}">
                      <a16:colId xmlns:a16="http://schemas.microsoft.com/office/drawing/2014/main" xmlns="" val="20004"/>
                    </a:ext>
                  </a:extLst>
                </a:gridCol>
                <a:gridCol w="705830">
                  <a:extLst>
                    <a:ext uri="{9D8B030D-6E8A-4147-A177-3AD203B41FA5}">
                      <a16:colId xmlns:a16="http://schemas.microsoft.com/office/drawing/2014/main" xmlns="" val="20005"/>
                    </a:ext>
                  </a:extLst>
                </a:gridCol>
              </a:tblGrid>
              <a:tr h="264366">
                <a:tc>
                  <a:txBody>
                    <a:bodyPr/>
                    <a:lstStyle/>
                    <a:p>
                      <a:pPr algn="r" fontAlgn="ctr"/>
                      <a:endParaRPr lang="pt-BR" sz="1200" b="0"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2023</a:t>
                      </a:r>
                      <a:endParaRPr lang="pt-BR" sz="11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2024</a:t>
                      </a:r>
                      <a:endParaRPr lang="pt-BR" sz="11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2025</a:t>
                      </a:r>
                      <a:endParaRPr lang="pt-BR" sz="11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xmlns="" val="3833628115"/>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RETORNO</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48%</a:t>
                      </a:r>
                      <a:endParaRPr kumimoji="0" lang="pt-BR" sz="1200" b="0" i="0" u="none" strike="noStrike" kern="1200" cap="none" spc="0" normalizeH="0" baseline="0" noProof="0" dirty="0">
                        <a:ln>
                          <a:noFill/>
                        </a:ln>
                        <a:solidFill>
                          <a:schemeClr val="bg1"/>
                        </a:solidFill>
                        <a:effectLst/>
                        <a:uLnTx/>
                        <a:uFillTx/>
                        <a:latin typeface="+mn-lt"/>
                        <a:ea typeface="+mn-ea"/>
                        <a:cs typeface="+mn-cs"/>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52%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51%</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3162757916"/>
                  </a:ext>
                </a:extLst>
              </a:tr>
              <a:tr h="264366">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Por ser mais seguro/ segurança/ risco menor de perder dinheiro</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19%</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11%</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14%</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17%</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17%</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600659678"/>
                  </a:ext>
                </a:extLst>
              </a:tr>
              <a:tr h="473779">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Tem resultado/ margem de lucro maior/ mais vantajoso/ menos variações no mercado/ maior rendimento </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20%</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19%</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17%</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16%</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14%</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030833884"/>
                  </a:ext>
                </a:extLst>
              </a:tr>
              <a:tr h="264366">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Valorização/ não desvaloriza</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10%</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7%</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10004"/>
                  </a:ext>
                </a:extLst>
              </a:tr>
              <a:tr h="264366">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Retorno mais rápido</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269243643"/>
                  </a:ext>
                </a:extLst>
              </a:tr>
              <a:tr h="264366">
                <a:tc>
                  <a:txBody>
                    <a:bodyPr/>
                    <a:lstStyle/>
                    <a:p>
                      <a:pPr marL="0" marR="0" lvl="0" indent="0" algn="l" defTabSz="1359648"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Poder obter rendimentos com locação do imóvel/ pode usufruir do imóvel</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880422042"/>
                  </a:ext>
                </a:extLst>
              </a:tr>
              <a:tr h="264366">
                <a:tc>
                  <a:txBody>
                    <a:bodyPr/>
                    <a:lstStyle/>
                    <a:p>
                      <a:pPr marL="0" marR="0" lvl="0" indent="0" algn="l" defTabSz="1359648"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Não tem taxa/ juros</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endParaRPr lang="pt-BR" sz="9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08"/>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ACESSO </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endParaRPr lang="pt-BR" sz="9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12%</a:t>
                      </a:r>
                      <a:endParaRPr lang="pt-BR" sz="10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2236502080"/>
                  </a:ext>
                </a:extLst>
              </a:tr>
              <a:tr h="264366">
                <a:tc>
                  <a:txBody>
                    <a:bodyPr/>
                    <a:lstStyle/>
                    <a:p>
                      <a:pPr marL="0" marR="0" lvl="0" indent="0" algn="l" defTabSz="1359648" rtl="0" eaLnBrk="1" fontAlgn="ctr" latinLnBrk="0" hangingPunct="1">
                        <a:lnSpc>
                          <a:spcPct val="100000"/>
                        </a:lnSpc>
                        <a:spcBef>
                          <a:spcPts val="0"/>
                        </a:spcBef>
                        <a:spcAft>
                          <a:spcPts val="0"/>
                        </a:spcAft>
                        <a:buClrTx/>
                        <a:buSzTx/>
                        <a:buFontTx/>
                        <a:buNone/>
                        <a:tabLst/>
                        <a:defRPr/>
                      </a:pP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Por ser o que estava em seu alcance financeiro</a:t>
                      </a:r>
                      <a:endPar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10010"/>
                  </a:ext>
                </a:extLst>
              </a:tr>
              <a:tr h="264366">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Pode mexer na aplicação/ resgatar quando quiser</a:t>
                      </a:r>
                      <a:endPar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2"/>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PREFERE DEIXAR EM CASA </a:t>
                      </a:r>
                      <a:r>
                        <a:rPr lang="pt-BR" sz="1200" b="0"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(tem mais controle, mais seguro)</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60075981"/>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INFORMAÇÕES</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3654293331"/>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FACILIDADE / PRATICIDADE</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3"/>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GANHA</a:t>
                      </a:r>
                      <a:r>
                        <a:rPr lang="pt-BR" sz="1200" b="1" i="0" u="none" strike="noStrike" baseline="0" dirty="0">
                          <a:solidFill>
                            <a:schemeClr val="tx1"/>
                          </a:solidFill>
                          <a:effectLst/>
                          <a:latin typeface="Ebrima" panose="02000000000000000000" pitchFamily="2" charset="0"/>
                          <a:ea typeface="Ebrima" panose="02000000000000000000" pitchFamily="2" charset="0"/>
                          <a:cs typeface="Ebrima" panose="02000000000000000000" pitchFamily="2" charset="0"/>
                        </a:rPr>
                        <a:t> POUCO / TEM POUCO DINHEIRO PARA INVESTIR</a:t>
                      </a:r>
                      <a:endPar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endParaRPr lang="pt-BR" sz="9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3%</a:t>
                      </a:r>
                      <a:endParaRPr lang="pt-BR" sz="10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4"/>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ESTÁ RELACIONADO</a:t>
                      </a:r>
                      <a:r>
                        <a:rPr lang="pt-BR" sz="1200" b="1" i="0" u="none" strike="noStrike" baseline="0" dirty="0">
                          <a:solidFill>
                            <a:schemeClr val="tx1"/>
                          </a:solidFill>
                          <a:effectLst/>
                          <a:latin typeface="Ebrima" panose="02000000000000000000" pitchFamily="2" charset="0"/>
                          <a:ea typeface="Ebrima" panose="02000000000000000000" pitchFamily="2" charset="0"/>
                          <a:cs typeface="Ebrima" panose="02000000000000000000" pitchFamily="2" charset="0"/>
                        </a:rPr>
                        <a:t> A SUA PROFISSÃO</a:t>
                      </a:r>
                      <a:endPar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8"/>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NÃO TEM TEMPO</a:t>
                      </a:r>
                      <a:r>
                        <a:rPr lang="pt-BR" sz="1200" b="1" i="0" u="none" strike="noStrike" baseline="0" dirty="0">
                          <a:solidFill>
                            <a:schemeClr val="tx1"/>
                          </a:solidFill>
                          <a:effectLst/>
                          <a:latin typeface="Ebrima" panose="02000000000000000000" pitchFamily="2" charset="0"/>
                          <a:ea typeface="Ebrima" panose="02000000000000000000" pitchFamily="2" charset="0"/>
                          <a:cs typeface="Ebrima" panose="02000000000000000000" pitchFamily="2" charset="0"/>
                        </a:rPr>
                        <a:t> / NÃO PRECISA IR AO BANCO</a:t>
                      </a:r>
                      <a:endPar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9"/>
                  </a:ext>
                </a:extLst>
              </a:tr>
              <a:tr h="264366">
                <a:tc>
                  <a:txBody>
                    <a:bodyPr/>
                    <a:lstStyle/>
                    <a:p>
                      <a:pPr algn="l"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NÃO SABE / NÃO LEMBRA</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marL="0" marR="0" lvl="0" indent="0" algn="ctr" defTabSz="1359648" rtl="0" eaLnBrk="1" fontAlgn="ctr" latinLnBrk="0" hangingPunct="1">
                        <a:lnSpc>
                          <a:spcPct val="100000"/>
                        </a:lnSpc>
                        <a:spcBef>
                          <a:spcPts val="0"/>
                        </a:spcBef>
                        <a:spcAft>
                          <a:spcPts val="0"/>
                        </a:spcAft>
                        <a:buClrTx/>
                        <a:buSzTx/>
                        <a:buFontTx/>
                        <a:buNone/>
                        <a:tabLst/>
                        <a:defRPr/>
                      </a:pP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21"/>
                  </a:ext>
                </a:extLst>
              </a:tr>
            </a:tbl>
          </a:graphicData>
        </a:graphic>
      </p:graphicFrame>
      <p:sp>
        <p:nvSpPr>
          <p:cNvPr id="6" name="CaixaDeTexto 5">
            <a:extLst>
              <a:ext uri="{FF2B5EF4-FFF2-40B4-BE49-F238E27FC236}">
                <a16:creationId xmlns:a16="http://schemas.microsoft.com/office/drawing/2014/main" xmlns="" id="{E28D86AC-29F4-2184-8E27-B95B7062F20D}"/>
              </a:ext>
            </a:extLst>
          </p:cNvPr>
          <p:cNvSpPr txBox="1"/>
          <p:nvPr/>
        </p:nvSpPr>
        <p:spPr>
          <a:xfrm>
            <a:off x="441742" y="1227150"/>
            <a:ext cx="1130438" cy="1323439"/>
          </a:xfrm>
          <a:prstGeom prst="rect">
            <a:avLst/>
          </a:prstGeom>
          <a:noFill/>
        </p:spPr>
        <p:txBody>
          <a:bodyPr wrap="none">
            <a:spAutoFit/>
          </a:bodyPr>
          <a:lstStyle/>
          <a:p>
            <a:pPr algn="r"/>
            <a:r>
              <a:rPr kumimoji="0" lang="pt-BR" sz="8000" b="1" i="0" u="none" strike="noStrike" kern="1200" cap="none" spc="0" normalizeH="0" baseline="0" noProof="0" dirty="0">
                <a:ln>
                  <a:solidFill>
                    <a:schemeClr val="tx1"/>
                  </a:solidFill>
                </a:ln>
                <a:noFill/>
                <a:effectLst/>
                <a:uLnTx/>
                <a:uFillTx/>
                <a:latin typeface="Ebrima" panose="02000000000000000000" pitchFamily="2" charset="0"/>
                <a:ea typeface="Ebrima" panose="02000000000000000000" pitchFamily="2" charset="0"/>
                <a:cs typeface="Ebrima" panose="02000000000000000000" pitchFamily="2" charset="0"/>
              </a:rPr>
              <a:t>5</a:t>
            </a:r>
            <a:r>
              <a:rPr kumimoji="0" lang="pt-BR" sz="3200" b="1" i="0" u="none" strike="noStrike" kern="1200" cap="none" spc="0" normalizeH="0" baseline="0" noProof="0" dirty="0">
                <a:ln>
                  <a:solidFill>
                    <a:schemeClr val="tx1"/>
                  </a:solidFill>
                </a:ln>
                <a:no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ln>
                <a:solidFill>
                  <a:schemeClr val="tx1"/>
                </a:solidFill>
              </a:ln>
              <a:noFill/>
            </a:endParaRPr>
          </a:p>
        </p:txBody>
      </p:sp>
      <p:sp>
        <p:nvSpPr>
          <p:cNvPr id="7" name="CaixaDeTexto 6">
            <a:extLst>
              <a:ext uri="{FF2B5EF4-FFF2-40B4-BE49-F238E27FC236}">
                <a16:creationId xmlns:a16="http://schemas.microsoft.com/office/drawing/2014/main" xmlns="" id="{B03A2D4A-000F-32C9-91F7-9A283DB82E3B}"/>
              </a:ext>
            </a:extLst>
          </p:cNvPr>
          <p:cNvSpPr txBox="1"/>
          <p:nvPr/>
        </p:nvSpPr>
        <p:spPr>
          <a:xfrm>
            <a:off x="1516882" y="1351128"/>
            <a:ext cx="1461782" cy="1015663"/>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BRASILEIROS EM 2025 UTILIZARAM OUTROS TIPOS DE INVESTIMENTOS.</a:t>
            </a:r>
          </a:p>
        </p:txBody>
      </p:sp>
      <p:pic>
        <p:nvPicPr>
          <p:cNvPr id="9" name="Imagem 8">
            <a:extLst>
              <a:ext uri="{FF2B5EF4-FFF2-40B4-BE49-F238E27FC236}">
                <a16:creationId xmlns:a16="http://schemas.microsoft.com/office/drawing/2014/main" xmlns="" id="{3D2F7D21-E059-A183-D8B3-F3553E24B464}"/>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10" name="CaixaDeTexto 9">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latin typeface="+mj-lt"/>
                <a:ea typeface="ＭＳ Ｐゴシック" charset="-128"/>
              </a:rPr>
              <a:t>Aproximadamente </a:t>
            </a:r>
            <a:r>
              <a:rPr lang="pt-BR" sz="1100" b="1" i="1" spc="100" dirty="0">
                <a:latin typeface="+mj-lt"/>
                <a:ea typeface="ＭＳ Ｐゴシック" charset="-128"/>
              </a:rPr>
              <a:t>7,8 milhões</a:t>
            </a:r>
            <a:r>
              <a:rPr lang="pt-BR" sz="1100" i="1" spc="100" dirty="0">
                <a:latin typeface="+mj-lt"/>
                <a:ea typeface="ＭＳ Ｐゴシック" charset="-128"/>
              </a:rPr>
              <a:t> de brasileiros.</a:t>
            </a:r>
          </a:p>
        </p:txBody>
      </p:sp>
      <p:sp>
        <p:nvSpPr>
          <p:cNvPr id="31" name="Retângulo 30"/>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44" name="Retângulo 43"/>
          <p:cNvSpPr/>
          <p:nvPr/>
        </p:nvSpPr>
        <p:spPr>
          <a:xfrm>
            <a:off x="881998" y="6207239"/>
            <a:ext cx="11310001" cy="6463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fazem outros tipos de investimento não financeiros - </a:t>
            </a:r>
            <a:r>
              <a:rPr lang="pt-BR" sz="900" dirty="0">
                <a:solidFill>
                  <a:srgbClr val="3B393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(N=203)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(N=359)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(N=349)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(N=267)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(N=278)</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P23. ENTREVISTADOS QUE NÃO FIZERAM APLICAÇÕES FINANCEIRAS ITENS A AO H – P9≠1 AO 7 E OU 18 E P9=8 E/OU 9 E/OU 10 E/OU 98)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Você disse que investe seu dinheiro em 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(CITE RESPOSTA DE P9)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Porque você prefere esse tipo de investimento e não uma aplicação financeira, como poupança, fundos de investimento, títulos públicos, títulos privados, ações na bolsa, previdência, etc.?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7" name="CaixaDeTexto 16">
            <a:extLst>
              <a:ext uri="{FF2B5EF4-FFF2-40B4-BE49-F238E27FC236}">
                <a16:creationId xmlns:a16="http://schemas.microsoft.com/office/drawing/2014/main" xmlns="" id="{983DFDA8-2B53-027D-DE31-1C6C76539B3B}"/>
              </a:ext>
            </a:extLst>
          </p:cNvPr>
          <p:cNvSpPr txBox="1"/>
          <p:nvPr/>
        </p:nvSpPr>
        <p:spPr>
          <a:xfrm>
            <a:off x="565484" y="3010058"/>
            <a:ext cx="2711116"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motivação também se mantém concentrada na percepção de retorno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(seguro, com alto retorno e valorizado)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 larga distância para o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acesso</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itchFamily="34" charset="0"/>
                <a:ea typeface="Ebrima" panose="02000000000000000000" pitchFamily="2" charset="0"/>
                <a:cs typeface="Segoe UI Light"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±6p.p. (Não investidores)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62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PREFERIR OUTROS TIPOS DE INVESTIMENTOS (NÃO FINANCEIROS)</a:t>
            </a:r>
          </a:p>
        </p:txBody>
      </p:sp>
    </p:spTree>
    <p:extLst>
      <p:ext uri="{BB962C8B-B14F-4D97-AF65-F5344CB8AC3E}">
        <p14:creationId xmlns:p14="http://schemas.microsoft.com/office/powerpoint/2010/main" val="649961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8" name="Retângulo 177">
            <a:extLst>
              <a:ext uri="{FF2B5EF4-FFF2-40B4-BE49-F238E27FC236}">
                <a16:creationId xmlns:a16="http://schemas.microsoft.com/office/drawing/2014/main" xmlns="" id="{5A24F7E2-90D9-AC04-FA65-CE4DEEEEA09D}"/>
              </a:ext>
            </a:extLst>
          </p:cNvPr>
          <p:cNvSpPr/>
          <p:nvPr/>
        </p:nvSpPr>
        <p:spPr>
          <a:xfrm>
            <a:off x="0" y="0"/>
            <a:ext cx="12192000" cy="6858000"/>
          </a:xfrm>
          <a:prstGeom prst="rect">
            <a:avLst/>
          </a:prstGeom>
          <a:solidFill>
            <a:srgbClr val="1C2F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645" name="CaixaDeTexto 644">
            <a:extLst>
              <a:ext uri="{FF2B5EF4-FFF2-40B4-BE49-F238E27FC236}">
                <a16:creationId xmlns:a16="http://schemas.microsoft.com/office/drawing/2014/main" xmlns="" id="{C1F095B5-EB28-83B1-C80A-B4A3EB434721}"/>
              </a:ext>
            </a:extLst>
          </p:cNvPr>
          <p:cNvSpPr txBox="1"/>
          <p:nvPr/>
        </p:nvSpPr>
        <p:spPr>
          <a:xfrm>
            <a:off x="10592366" y="4847555"/>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E7537"/>
                </a:solidFill>
                <a:effectLst/>
                <a:uLnTx/>
                <a:uFillTx/>
                <a:latin typeface="Segoe UI" panose="020B0502040204020203" pitchFamily="34" charset="0"/>
                <a:ea typeface="Ebrima" panose="02000000000000000000" pitchFamily="2" charset="0"/>
                <a:cs typeface="Segoe UI" panose="020B0502040204020203" pitchFamily="34" charset="0"/>
              </a:rPr>
              <a:t>45</a:t>
            </a:r>
            <a:r>
              <a:rPr kumimoji="0" lang="pt-BR" sz="1200" b="1" i="0" u="none" strike="noStrike" kern="1200" cap="none" spc="0" normalizeH="0" baseline="0" noProof="0" dirty="0">
                <a:ln>
                  <a:noFill/>
                </a:ln>
                <a:solidFill>
                  <a:srgbClr val="FE7537"/>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FE7537"/>
              </a:solidFill>
              <a:latin typeface="Segoe UI" panose="020B0502040204020203" pitchFamily="34" charset="0"/>
              <a:cs typeface="Segoe UI" panose="020B0502040204020203" pitchFamily="34" charset="0"/>
            </a:endParaRPr>
          </a:p>
        </p:txBody>
      </p:sp>
      <p:sp>
        <p:nvSpPr>
          <p:cNvPr id="4" name="Retângulo: Cantos Arredondados 3">
            <a:extLst>
              <a:ext uri="{FF2B5EF4-FFF2-40B4-BE49-F238E27FC236}">
                <a16:creationId xmlns:a16="http://schemas.microsoft.com/office/drawing/2014/main" xmlns="" id="{D3A10CFF-C479-8B4B-CFC4-BBC60850735A}"/>
              </a:ext>
            </a:extLst>
          </p:cNvPr>
          <p:cNvSpPr/>
          <p:nvPr/>
        </p:nvSpPr>
        <p:spPr>
          <a:xfrm>
            <a:off x="158548"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 name="CaixaDeTexto 4">
            <a:extLst>
              <a:ext uri="{FF2B5EF4-FFF2-40B4-BE49-F238E27FC236}">
                <a16:creationId xmlns:a16="http://schemas.microsoft.com/office/drawing/2014/main" xmlns="" id="{E8970D42-92EF-9185-0BCA-1CF91F2D83E5}"/>
              </a:ext>
            </a:extLst>
          </p:cNvPr>
          <p:cNvSpPr txBox="1"/>
          <p:nvPr/>
        </p:nvSpPr>
        <p:spPr>
          <a:xfrm>
            <a:off x="859572" y="1382392"/>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schemeClr val="bg1"/>
                </a:solidFill>
                <a:highlight>
                  <a:srgbClr val="00B0F0"/>
                </a:highlight>
                <a:latin typeface="Ebrima"/>
                <a:ea typeface="Ebrima"/>
                <a:cs typeface="Ebrima"/>
              </a:rPr>
              <a:t>CLASSES AB</a:t>
            </a:r>
            <a:endParaRPr lang="pt-BR" sz="1600">
              <a:solidFill>
                <a:schemeClr val="bg1"/>
              </a:solidFill>
              <a:highlight>
                <a:srgbClr val="00B0F0"/>
              </a:highlight>
              <a:latin typeface="Ebrima"/>
              <a:ea typeface="Ebrima"/>
              <a:cs typeface="Ebrima"/>
            </a:endParaRPr>
          </a:p>
        </p:txBody>
      </p:sp>
      <p:sp>
        <p:nvSpPr>
          <p:cNvPr id="6" name="Freeform 6">
            <a:extLst>
              <a:ext uri="{FF2B5EF4-FFF2-40B4-BE49-F238E27FC236}">
                <a16:creationId xmlns:a16="http://schemas.microsoft.com/office/drawing/2014/main" xmlns="" id="{2EEB11E8-F548-03F0-C9B2-D17DDDD1E5DF}"/>
              </a:ext>
            </a:extLst>
          </p:cNvPr>
          <p:cNvSpPr>
            <a:spLocks/>
          </p:cNvSpPr>
          <p:nvPr/>
        </p:nvSpPr>
        <p:spPr bwMode="auto">
          <a:xfrm>
            <a:off x="4567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7" name="Freeform 6">
            <a:extLst>
              <a:ext uri="{FF2B5EF4-FFF2-40B4-BE49-F238E27FC236}">
                <a16:creationId xmlns:a16="http://schemas.microsoft.com/office/drawing/2014/main" xmlns="" id="{A015FB11-7F7E-560C-22AB-BC67492282D7}"/>
              </a:ext>
            </a:extLst>
          </p:cNvPr>
          <p:cNvSpPr>
            <a:spLocks/>
          </p:cNvSpPr>
          <p:nvPr/>
        </p:nvSpPr>
        <p:spPr bwMode="auto">
          <a:xfrm>
            <a:off x="62164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8" name="Freeform 6">
            <a:extLst>
              <a:ext uri="{FF2B5EF4-FFF2-40B4-BE49-F238E27FC236}">
                <a16:creationId xmlns:a16="http://schemas.microsoft.com/office/drawing/2014/main" xmlns="" id="{B913D1A2-305C-C34E-0C4A-2075F3696EB2}"/>
              </a:ext>
            </a:extLst>
          </p:cNvPr>
          <p:cNvSpPr>
            <a:spLocks/>
          </p:cNvSpPr>
          <p:nvPr/>
        </p:nvSpPr>
        <p:spPr bwMode="auto">
          <a:xfrm>
            <a:off x="791858"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9" name="CaixaDeTexto 8">
            <a:extLst>
              <a:ext uri="{FF2B5EF4-FFF2-40B4-BE49-F238E27FC236}">
                <a16:creationId xmlns:a16="http://schemas.microsoft.com/office/drawing/2014/main" xmlns="" id="{9C038A43-9EDD-B63D-BE39-C9C330A7554A}"/>
              </a:ext>
            </a:extLst>
          </p:cNvPr>
          <p:cNvSpPr txBox="1"/>
          <p:nvPr/>
        </p:nvSpPr>
        <p:spPr>
          <a:xfrm>
            <a:off x="944128" y="1745060"/>
            <a:ext cx="1173719" cy="553998"/>
          </a:xfrm>
          <a:prstGeom prst="rect">
            <a:avLst/>
          </a:prstGeom>
          <a:noFill/>
        </p:spPr>
        <p:txBody>
          <a:bodyPr wrap="none" rtlCol="0">
            <a:spAutoFit/>
          </a:bodyPr>
          <a:lstStyle/>
          <a:p>
            <a:r>
              <a:rPr lang="pt-BR" sz="3000" b="1" dirty="0">
                <a:solidFill>
                  <a:srgbClr val="00B0F0"/>
                </a:solidFill>
                <a:latin typeface="Ebrima" panose="02000000000000000000" pitchFamily="2" charset="0"/>
                <a:ea typeface="Ebrima" panose="02000000000000000000" pitchFamily="2" charset="0"/>
                <a:cs typeface="Ebrima" panose="02000000000000000000" pitchFamily="2" charset="0"/>
              </a:rPr>
              <a:t>1.538</a:t>
            </a:r>
          </a:p>
        </p:txBody>
      </p:sp>
      <p:sp>
        <p:nvSpPr>
          <p:cNvPr id="11" name="CaixaDeTexto 10">
            <a:extLst>
              <a:ext uri="{FF2B5EF4-FFF2-40B4-BE49-F238E27FC236}">
                <a16:creationId xmlns:a16="http://schemas.microsoft.com/office/drawing/2014/main" xmlns="" id="{5B527FCC-87BA-53B5-CF37-7B75BBE8536A}"/>
              </a:ext>
            </a:extLst>
          </p:cNvPr>
          <p:cNvSpPr txBox="1"/>
          <p:nvPr/>
        </p:nvSpPr>
        <p:spPr>
          <a:xfrm>
            <a:off x="941431" y="2124154"/>
            <a:ext cx="1289481" cy="276999"/>
          </a:xfrm>
          <a:prstGeom prst="rect">
            <a:avLst/>
          </a:prstGeom>
          <a:noFill/>
        </p:spPr>
        <p:txBody>
          <a:bodyPr wrap="square">
            <a:spAutoFit/>
          </a:bodyPr>
          <a:lstStyle/>
          <a:p>
            <a:r>
              <a:rPr kumimoji="0" lang="pt-BR" sz="1200"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Entrevistas</a:t>
            </a:r>
            <a:endParaRPr lang="pt-BR" sz="20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
        <p:nvSpPr>
          <p:cNvPr id="12" name="CaixaDeTexto 11">
            <a:extLst>
              <a:ext uri="{FF2B5EF4-FFF2-40B4-BE49-F238E27FC236}">
                <a16:creationId xmlns:a16="http://schemas.microsoft.com/office/drawing/2014/main" xmlns="" id="{CC834531-0C24-B55A-89C8-8BD81284DA9A}"/>
              </a:ext>
            </a:extLst>
          </p:cNvPr>
          <p:cNvSpPr txBox="1"/>
          <p:nvPr/>
        </p:nvSpPr>
        <p:spPr>
          <a:xfrm>
            <a:off x="3011144" y="1901888"/>
            <a:ext cx="654346" cy="461665"/>
          </a:xfrm>
          <a:prstGeom prst="rect">
            <a:avLst/>
          </a:prstGeom>
          <a:noFill/>
        </p:spPr>
        <p:txBody>
          <a:bodyPr wrap="none" anchor="ctr">
            <a:spAutoFit/>
          </a:bodyPr>
          <a:lstStyle/>
          <a:p>
            <a:r>
              <a:rPr kumimoji="0" lang="pt-BR" sz="24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42</a:t>
            </a:r>
            <a:r>
              <a:rPr kumimoji="0" lang="pt-BR" sz="105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B0F0"/>
              </a:solidFill>
            </a:endParaRPr>
          </a:p>
        </p:txBody>
      </p:sp>
      <p:sp>
        <p:nvSpPr>
          <p:cNvPr id="13" name="CaixaDeTexto 12">
            <a:extLst>
              <a:ext uri="{FF2B5EF4-FFF2-40B4-BE49-F238E27FC236}">
                <a16:creationId xmlns:a16="http://schemas.microsoft.com/office/drawing/2014/main" xmlns="" id="{F44809A1-765A-C5EA-C27D-A8B7CD57E986}"/>
              </a:ext>
            </a:extLst>
          </p:cNvPr>
          <p:cNvSpPr txBox="1"/>
          <p:nvPr/>
        </p:nvSpPr>
        <p:spPr>
          <a:xfrm>
            <a:off x="2108262" y="1901888"/>
            <a:ext cx="654346" cy="461665"/>
          </a:xfrm>
          <a:prstGeom prst="rect">
            <a:avLst/>
          </a:prstGeom>
          <a:noFill/>
        </p:spPr>
        <p:txBody>
          <a:bodyPr wrap="none" anchor="ctr">
            <a:spAutoFit/>
          </a:bodyPr>
          <a:lstStyle/>
          <a:p>
            <a:pPr algn="r"/>
            <a:r>
              <a:rPr kumimoji="0" lang="pt-BR" sz="24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58</a:t>
            </a:r>
            <a:r>
              <a:rPr kumimoji="0" lang="pt-BR" sz="105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00B0F0"/>
              </a:solidFill>
            </a:endParaRPr>
          </a:p>
        </p:txBody>
      </p:sp>
      <p:grpSp>
        <p:nvGrpSpPr>
          <p:cNvPr id="17" name="Agrupar 16">
            <a:extLst>
              <a:ext uri="{FF2B5EF4-FFF2-40B4-BE49-F238E27FC236}">
                <a16:creationId xmlns:a16="http://schemas.microsoft.com/office/drawing/2014/main" xmlns="" id="{99C7AE4D-40AE-FEFC-8BA8-563F8348696C}"/>
              </a:ext>
            </a:extLst>
          </p:cNvPr>
          <p:cNvGrpSpPr/>
          <p:nvPr/>
        </p:nvGrpSpPr>
        <p:grpSpPr>
          <a:xfrm>
            <a:off x="2673186" y="1815094"/>
            <a:ext cx="411483" cy="436566"/>
            <a:chOff x="6314665" y="3061128"/>
            <a:chExt cx="751673" cy="797492"/>
          </a:xfrm>
        </p:grpSpPr>
        <p:sp>
          <p:nvSpPr>
            <p:cNvPr id="14" name="Freeform 39">
              <a:extLst>
                <a:ext uri="{FF2B5EF4-FFF2-40B4-BE49-F238E27FC236}">
                  <a16:creationId xmlns:a16="http://schemas.microsoft.com/office/drawing/2014/main" xmlns="" id="{3E6DB8F3-A0A4-CE8B-0533-B3E16A146C3E}"/>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a:solidFill>
                  <a:srgbClr val="8EBC17"/>
                </a:solidFill>
              </a:endParaRPr>
            </a:p>
          </p:txBody>
        </p:sp>
        <p:sp>
          <p:nvSpPr>
            <p:cNvPr id="16" name="Freeform 6">
              <a:extLst>
                <a:ext uri="{FF2B5EF4-FFF2-40B4-BE49-F238E27FC236}">
                  <a16:creationId xmlns:a16="http://schemas.microsoft.com/office/drawing/2014/main" xmlns="" id="{6C5D374F-EE0B-6829-E008-C2E33D832DF7}"/>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grpSp>
      <p:pic>
        <p:nvPicPr>
          <p:cNvPr id="18" name="Imagem 17">
            <a:extLst>
              <a:ext uri="{FF2B5EF4-FFF2-40B4-BE49-F238E27FC236}">
                <a16:creationId xmlns:a16="http://schemas.microsoft.com/office/drawing/2014/main" xmlns="" id="{243F3F9A-DAB5-8B96-D582-849DD10E87B6}"/>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63127" y="2577015"/>
            <a:ext cx="625153" cy="674184"/>
          </a:xfrm>
          <a:prstGeom prst="rect">
            <a:avLst/>
          </a:prstGeom>
        </p:spPr>
      </p:pic>
      <p:sp>
        <p:nvSpPr>
          <p:cNvPr id="19" name="CaixaDeTexto 18">
            <a:extLst>
              <a:ext uri="{FF2B5EF4-FFF2-40B4-BE49-F238E27FC236}">
                <a16:creationId xmlns:a16="http://schemas.microsoft.com/office/drawing/2014/main" xmlns="" id="{3A87136F-6F87-C2E6-BF71-1D0EF47E419B}"/>
              </a:ext>
            </a:extLst>
          </p:cNvPr>
          <p:cNvSpPr txBox="1"/>
          <p:nvPr/>
        </p:nvSpPr>
        <p:spPr>
          <a:xfrm>
            <a:off x="984081" y="2429719"/>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00B0F0"/>
                </a:solidFill>
                <a:effectLst/>
                <a:uLnTx/>
                <a:uFillTx/>
                <a:latin typeface="Segoe UI" panose="020B0502040204020203" pitchFamily="34" charset="0"/>
                <a:ea typeface="Ebrima" panose="02000000000000000000" pitchFamily="2" charset="0"/>
                <a:cs typeface="Segoe UI" panose="020B0502040204020203" pitchFamily="34" charset="0"/>
              </a:rPr>
              <a:t>51</a:t>
            </a:r>
            <a:r>
              <a:rPr kumimoji="0" lang="pt-BR" sz="1200" b="1" i="0" u="none" strike="noStrike" kern="1200" cap="none" spc="0" normalizeH="0" baseline="0" noProof="0" dirty="0">
                <a:ln>
                  <a:noFill/>
                </a:ln>
                <a:solidFill>
                  <a:srgbClr val="00B0F0"/>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00B0F0"/>
              </a:solidFill>
              <a:latin typeface="Segoe UI" panose="020B0502040204020203" pitchFamily="34" charset="0"/>
              <a:cs typeface="Segoe UI" panose="020B0502040204020203" pitchFamily="34" charset="0"/>
            </a:endParaRPr>
          </a:p>
        </p:txBody>
      </p:sp>
      <p:sp>
        <p:nvSpPr>
          <p:cNvPr id="21" name="CaixaDeTexto 20">
            <a:extLst>
              <a:ext uri="{FF2B5EF4-FFF2-40B4-BE49-F238E27FC236}">
                <a16:creationId xmlns:a16="http://schemas.microsoft.com/office/drawing/2014/main" xmlns="" id="{63271B90-C994-1E0F-5B00-F6FA1D9F9EF9}"/>
              </a:ext>
            </a:extLst>
          </p:cNvPr>
          <p:cNvSpPr txBox="1"/>
          <p:nvPr/>
        </p:nvSpPr>
        <p:spPr>
          <a:xfrm>
            <a:off x="1614216" y="2689516"/>
            <a:ext cx="1608172"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ENSINO SUPERIOR</a:t>
            </a:r>
          </a:p>
        </p:txBody>
      </p:sp>
      <p:sp>
        <p:nvSpPr>
          <p:cNvPr id="23" name="CaixaDeTexto 22">
            <a:extLst>
              <a:ext uri="{FF2B5EF4-FFF2-40B4-BE49-F238E27FC236}">
                <a16:creationId xmlns:a16="http://schemas.microsoft.com/office/drawing/2014/main" xmlns="" id="{23E271DC-A1C1-AA3C-656C-2A70727D3CB2}"/>
              </a:ext>
            </a:extLst>
          </p:cNvPr>
          <p:cNvSpPr txBox="1"/>
          <p:nvPr/>
        </p:nvSpPr>
        <p:spPr>
          <a:xfrm>
            <a:off x="843099" y="2912092"/>
            <a:ext cx="2583735" cy="415498"/>
          </a:xfrm>
          <a:prstGeom prst="rect">
            <a:avLst/>
          </a:prstGeom>
          <a:noFill/>
        </p:spPr>
        <p:txBody>
          <a:bodyPr wrap="square" rtlCol="0" anchor="t">
            <a:spAutoFit/>
          </a:bodyPr>
          <a:lstStyle/>
          <a:p>
            <a:r>
              <a:rPr lang="en-US" sz="1050" b="1" dirty="0">
                <a:solidFill>
                  <a:srgbClr val="00B0F0"/>
                </a:solidFill>
                <a:latin typeface="Segoe UI" panose="020B0502040204020203" pitchFamily="34" charset="0"/>
                <a:ea typeface="Ebrima" panose="02000000000000000000" pitchFamily="2" charset="0"/>
                <a:cs typeface="Segoe UI" panose="020B0502040204020203" pitchFamily="34" charset="0"/>
              </a:rPr>
              <a:t>40%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 MÉDIO</a:t>
            </a:r>
            <a:endPar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endParaRPr>
          </a:p>
          <a:p>
            <a:r>
              <a:rPr lang="en-US" sz="1050" b="1" dirty="0">
                <a:solidFill>
                  <a:srgbClr val="00B0F0"/>
                </a:solidFill>
                <a:latin typeface="Segoe UI" panose="020B0502040204020203" pitchFamily="34" charset="0"/>
                <a:ea typeface="Ebrima" panose="02000000000000000000" pitchFamily="2" charset="0"/>
                <a:cs typeface="Segoe UI" panose="020B0502040204020203" pitchFamily="34" charset="0"/>
              </a:rPr>
              <a:t>9%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a:t>
            </a:r>
            <a:r>
              <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rPr>
              <a:t> FUNDAMENTAL</a:t>
            </a:r>
          </a:p>
        </p:txBody>
      </p:sp>
      <p:sp>
        <p:nvSpPr>
          <p:cNvPr id="37" name="Forma Livre: Forma 36">
            <a:extLst>
              <a:ext uri="{FF2B5EF4-FFF2-40B4-BE49-F238E27FC236}">
                <a16:creationId xmlns:a16="http://schemas.microsoft.com/office/drawing/2014/main" xmlns="" id="{0D37D29F-F335-BF03-61C2-A26BF9508D95}"/>
              </a:ext>
            </a:extLst>
          </p:cNvPr>
          <p:cNvSpPr/>
          <p:nvPr/>
        </p:nvSpPr>
        <p:spPr>
          <a:xfrm>
            <a:off x="353521" y="343619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pic>
        <p:nvPicPr>
          <p:cNvPr id="42" name="Imagem 41">
            <a:extLst>
              <a:ext uri="{FF2B5EF4-FFF2-40B4-BE49-F238E27FC236}">
                <a16:creationId xmlns:a16="http://schemas.microsoft.com/office/drawing/2014/main" xmlns="" id="{937A68C4-51F7-EFCD-16E3-C74B33FE8A54}"/>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270057" y="4197941"/>
            <a:ext cx="471706" cy="471706"/>
          </a:xfrm>
          <a:prstGeom prst="rect">
            <a:avLst/>
          </a:prstGeom>
        </p:spPr>
      </p:pic>
      <p:sp>
        <p:nvSpPr>
          <p:cNvPr id="43" name="CaixaDeTexto 42">
            <a:extLst>
              <a:ext uri="{FF2B5EF4-FFF2-40B4-BE49-F238E27FC236}">
                <a16:creationId xmlns:a16="http://schemas.microsoft.com/office/drawing/2014/main" xmlns="" id="{12DED984-C333-C89E-3158-291D3352D8C5}"/>
              </a:ext>
            </a:extLst>
          </p:cNvPr>
          <p:cNvSpPr txBox="1"/>
          <p:nvPr/>
        </p:nvSpPr>
        <p:spPr>
          <a:xfrm>
            <a:off x="888831" y="4114958"/>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77</a:t>
            </a:r>
            <a:r>
              <a:rPr kumimoji="0" lang="pt-BR" sz="1200" b="1" i="0" u="none" strike="noStrike" kern="1200" cap="none" spc="0" normalizeH="0" baseline="0" noProof="0" dirty="0">
                <a:ln>
                  <a:noFill/>
                </a:ln>
                <a:solidFill>
                  <a:srgbClr val="00B0F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00B0F0"/>
              </a:solidFill>
            </a:endParaRPr>
          </a:p>
        </p:txBody>
      </p:sp>
      <p:sp>
        <p:nvSpPr>
          <p:cNvPr id="44" name="CaixaDeTexto 43">
            <a:extLst>
              <a:ext uri="{FF2B5EF4-FFF2-40B4-BE49-F238E27FC236}">
                <a16:creationId xmlns:a16="http://schemas.microsoft.com/office/drawing/2014/main" xmlns="" id="{6B2744F3-FA4C-DB49-107D-B225825F1206}"/>
              </a:ext>
            </a:extLst>
          </p:cNvPr>
          <p:cNvSpPr txBox="1"/>
          <p:nvPr/>
        </p:nvSpPr>
        <p:spPr>
          <a:xfrm>
            <a:off x="1547541" y="4355705"/>
            <a:ext cx="1654745"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TRABALHA (PEA)</a:t>
            </a:r>
          </a:p>
        </p:txBody>
      </p:sp>
      <p:pic>
        <p:nvPicPr>
          <p:cNvPr id="46" name="Imagem 45">
            <a:extLst>
              <a:ext uri="{FF2B5EF4-FFF2-40B4-BE49-F238E27FC236}">
                <a16:creationId xmlns:a16="http://schemas.microsoft.com/office/drawing/2014/main" xmlns="" id="{A7CD3864-9868-FC4D-1894-EFB9A435500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73127" y="5002581"/>
            <a:ext cx="726732" cy="517637"/>
          </a:xfrm>
          <a:prstGeom prst="rect">
            <a:avLst/>
          </a:prstGeom>
        </p:spPr>
      </p:pic>
      <p:sp>
        <p:nvSpPr>
          <p:cNvPr id="47" name="CaixaDeTexto 46">
            <a:extLst>
              <a:ext uri="{FF2B5EF4-FFF2-40B4-BE49-F238E27FC236}">
                <a16:creationId xmlns:a16="http://schemas.microsoft.com/office/drawing/2014/main" xmlns="" id="{D06E580D-636E-CD43-DF07-29BE8CEF9D30}"/>
              </a:ext>
            </a:extLst>
          </p:cNvPr>
          <p:cNvSpPr txBox="1"/>
          <p:nvPr/>
        </p:nvSpPr>
        <p:spPr>
          <a:xfrm>
            <a:off x="778897" y="5028079"/>
            <a:ext cx="1002197" cy="584775"/>
          </a:xfrm>
          <a:prstGeom prst="rect">
            <a:avLst/>
          </a:prstGeom>
          <a:noFill/>
        </p:spPr>
        <p:txBody>
          <a:bodyPr wrap="none">
            <a:spAutoFit/>
          </a:bodyPr>
          <a:lstStyle/>
          <a:p>
            <a:r>
              <a:rPr kumimoji="0" lang="pt-BR" sz="3200" b="1" i="0" u="none" strike="noStrike" kern="1200" cap="none" spc="0" normalizeH="0" baseline="0" noProof="0" dirty="0">
                <a:ln>
                  <a:noFill/>
                </a:ln>
                <a:solidFill>
                  <a:srgbClr val="00B0F0"/>
                </a:solidFill>
                <a:effectLst/>
                <a:uLnTx/>
                <a:uFillTx/>
                <a:latin typeface="Segoe UI" panose="020B0502040204020203" pitchFamily="34" charset="0"/>
                <a:ea typeface="Ebrima" panose="02000000000000000000" pitchFamily="2" charset="0"/>
                <a:cs typeface="Segoe UI" panose="020B0502040204020203" pitchFamily="34" charset="0"/>
              </a:rPr>
              <a:t>41</a:t>
            </a:r>
            <a:r>
              <a:rPr lang="pt-BR" sz="1100" b="1" dirty="0">
                <a:solidFill>
                  <a:schemeClr val="bg1"/>
                </a:solidFill>
                <a:latin typeface="Segoe UI" panose="020B0502040204020203" pitchFamily="34" charset="0"/>
                <a:cs typeface="Segoe UI" panose="020B0502040204020203" pitchFamily="34" charset="0"/>
              </a:rPr>
              <a:t>anos</a:t>
            </a:r>
          </a:p>
        </p:txBody>
      </p:sp>
      <p:grpSp>
        <p:nvGrpSpPr>
          <p:cNvPr id="48" name="Agrupar 6">
            <a:extLst>
              <a:ext uri="{FF2B5EF4-FFF2-40B4-BE49-F238E27FC236}">
                <a16:creationId xmlns:a16="http://schemas.microsoft.com/office/drawing/2014/main" xmlns="" id="{4E6A96CD-F4C6-9E0E-FD4A-B4C9A06CB735}"/>
              </a:ext>
            </a:extLst>
          </p:cNvPr>
          <p:cNvGrpSpPr/>
          <p:nvPr/>
        </p:nvGrpSpPr>
        <p:grpSpPr>
          <a:xfrm>
            <a:off x="1575658" y="4900254"/>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9" name="Group 353">
              <a:extLst>
                <a:ext uri="{FF2B5EF4-FFF2-40B4-BE49-F238E27FC236}">
                  <a16:creationId xmlns:a16="http://schemas.microsoft.com/office/drawing/2014/main" xmlns="" id="{1CF0E20A-B054-6A42-CD2A-5FEFDF22C5E8}"/>
                </a:ext>
              </a:extLst>
            </p:cNvPr>
            <p:cNvGrpSpPr>
              <a:grpSpLocks/>
            </p:cNvGrpSpPr>
            <p:nvPr/>
          </p:nvGrpSpPr>
          <p:grpSpPr bwMode="auto">
            <a:xfrm rot="114775">
              <a:off x="3481085" y="4779513"/>
              <a:ext cx="757344" cy="661165"/>
              <a:chOff x="2455" y="3600"/>
              <a:chExt cx="808" cy="718"/>
            </a:xfrm>
            <a:grpFill/>
          </p:grpSpPr>
          <p:sp>
            <p:nvSpPr>
              <p:cNvPr id="151" name="Freeform 354">
                <a:extLst>
                  <a:ext uri="{FF2B5EF4-FFF2-40B4-BE49-F238E27FC236}">
                    <a16:creationId xmlns:a16="http://schemas.microsoft.com/office/drawing/2014/main" xmlns="" id="{56AF4E38-6488-0B82-C6BD-F257EE97B330}"/>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nvGrpSpPr>
              <p:cNvPr id="152" name="Group 355">
                <a:extLst>
                  <a:ext uri="{FF2B5EF4-FFF2-40B4-BE49-F238E27FC236}">
                    <a16:creationId xmlns:a16="http://schemas.microsoft.com/office/drawing/2014/main" xmlns="" id="{271CC60C-7776-D20B-78C2-2965D87885E5}"/>
                  </a:ext>
                </a:extLst>
              </p:cNvPr>
              <p:cNvGrpSpPr>
                <a:grpSpLocks/>
              </p:cNvGrpSpPr>
              <p:nvPr/>
            </p:nvGrpSpPr>
            <p:grpSpPr bwMode="auto">
              <a:xfrm>
                <a:off x="2896" y="4189"/>
                <a:ext cx="58" cy="63"/>
                <a:chOff x="2896" y="4189"/>
                <a:chExt cx="58" cy="63"/>
              </a:xfrm>
              <a:grpFill/>
            </p:grpSpPr>
            <p:sp>
              <p:nvSpPr>
                <p:cNvPr id="153" name="Freeform 356">
                  <a:extLst>
                    <a:ext uri="{FF2B5EF4-FFF2-40B4-BE49-F238E27FC236}">
                      <a16:creationId xmlns:a16="http://schemas.microsoft.com/office/drawing/2014/main" xmlns="" id="{CDDF452D-F7A1-EFD1-59FF-01D7DEFA46CC}"/>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54" name="Freeform 357">
                  <a:extLst>
                    <a:ext uri="{FF2B5EF4-FFF2-40B4-BE49-F238E27FC236}">
                      <a16:creationId xmlns:a16="http://schemas.microsoft.com/office/drawing/2014/main" xmlns="" id="{EB91A9F5-F3FE-6575-CB92-7F29794A252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grpSp>
        <p:sp>
          <p:nvSpPr>
            <p:cNvPr id="50" name="Freeform 358">
              <a:extLst>
                <a:ext uri="{FF2B5EF4-FFF2-40B4-BE49-F238E27FC236}">
                  <a16:creationId xmlns:a16="http://schemas.microsoft.com/office/drawing/2014/main" xmlns="" id="{79C31952-6BC3-E063-D617-A5F9B560176C}"/>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1" name="Freeform 359">
              <a:extLst>
                <a:ext uri="{FF2B5EF4-FFF2-40B4-BE49-F238E27FC236}">
                  <a16:creationId xmlns:a16="http://schemas.microsoft.com/office/drawing/2014/main" xmlns="" id="{B92F9666-0996-307A-74FA-4A93AE149D2F}"/>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2" name="Freeform 360">
              <a:extLst>
                <a:ext uri="{FF2B5EF4-FFF2-40B4-BE49-F238E27FC236}">
                  <a16:creationId xmlns:a16="http://schemas.microsoft.com/office/drawing/2014/main" xmlns="" id="{4E5B89B9-3B91-CE46-291E-3B7D2054CCF3}"/>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00B0F0"/>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3" name="Freeform 363">
              <a:extLst>
                <a:ext uri="{FF2B5EF4-FFF2-40B4-BE49-F238E27FC236}">
                  <a16:creationId xmlns:a16="http://schemas.microsoft.com/office/drawing/2014/main" xmlns="" id="{C55B62F5-45B2-C2F6-37D1-80654D14AF03}"/>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4" name="Freeform 364">
              <a:extLst>
                <a:ext uri="{FF2B5EF4-FFF2-40B4-BE49-F238E27FC236}">
                  <a16:creationId xmlns:a16="http://schemas.microsoft.com/office/drawing/2014/main" xmlns="" id="{8FB06473-D136-C349-724D-C44BDC9B4100}"/>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5" name="Freeform 365">
              <a:extLst>
                <a:ext uri="{FF2B5EF4-FFF2-40B4-BE49-F238E27FC236}">
                  <a16:creationId xmlns:a16="http://schemas.microsoft.com/office/drawing/2014/main" xmlns="" id="{893033C0-B313-3462-E7D0-7082E0553F5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6" name="Freeform 366">
              <a:extLst>
                <a:ext uri="{FF2B5EF4-FFF2-40B4-BE49-F238E27FC236}">
                  <a16:creationId xmlns:a16="http://schemas.microsoft.com/office/drawing/2014/main" xmlns="" id="{363680FE-5992-C966-E570-DE5A2B82BC81}"/>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00B0F0"/>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7" name="Freeform 367">
              <a:extLst>
                <a:ext uri="{FF2B5EF4-FFF2-40B4-BE49-F238E27FC236}">
                  <a16:creationId xmlns:a16="http://schemas.microsoft.com/office/drawing/2014/main" xmlns="" id="{FF4C6438-B49B-44CC-FFC5-EEEED8BC2F65}"/>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8" name="Freeform 368">
              <a:extLst>
                <a:ext uri="{FF2B5EF4-FFF2-40B4-BE49-F238E27FC236}">
                  <a16:creationId xmlns:a16="http://schemas.microsoft.com/office/drawing/2014/main" xmlns="" id="{EE9A3619-1453-BCE7-212A-7D37F9C0FA3E}"/>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9" name="Freeform 369">
              <a:extLst>
                <a:ext uri="{FF2B5EF4-FFF2-40B4-BE49-F238E27FC236}">
                  <a16:creationId xmlns:a16="http://schemas.microsoft.com/office/drawing/2014/main" xmlns="" id="{B00873A3-C4AA-20B5-DD4E-21C94DC68B34}"/>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0" name="Freeform 370">
              <a:extLst>
                <a:ext uri="{FF2B5EF4-FFF2-40B4-BE49-F238E27FC236}">
                  <a16:creationId xmlns:a16="http://schemas.microsoft.com/office/drawing/2014/main" xmlns="" id="{0043A3CF-C811-651B-C548-3DF9BF533CA2}"/>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1" name="Freeform 371">
              <a:extLst>
                <a:ext uri="{FF2B5EF4-FFF2-40B4-BE49-F238E27FC236}">
                  <a16:creationId xmlns:a16="http://schemas.microsoft.com/office/drawing/2014/main" xmlns="" id="{17ABF10A-B7C3-928C-2651-65AA4898EE44}"/>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 name="Freeform 372">
              <a:extLst>
                <a:ext uri="{FF2B5EF4-FFF2-40B4-BE49-F238E27FC236}">
                  <a16:creationId xmlns:a16="http://schemas.microsoft.com/office/drawing/2014/main" xmlns="" id="{9A76FDD3-1AA2-0835-C9EC-3669800189D4}"/>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 name="Freeform 373">
              <a:extLst>
                <a:ext uri="{FF2B5EF4-FFF2-40B4-BE49-F238E27FC236}">
                  <a16:creationId xmlns:a16="http://schemas.microsoft.com/office/drawing/2014/main" xmlns="" id="{BC2B3E7E-96FB-1C8D-3D04-3CD9C2F14BEB}"/>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28" name="Freeform 374">
              <a:extLst>
                <a:ext uri="{FF2B5EF4-FFF2-40B4-BE49-F238E27FC236}">
                  <a16:creationId xmlns:a16="http://schemas.microsoft.com/office/drawing/2014/main" xmlns="" id="{80AD8FEF-D1E3-EC51-93B5-257FC6EBDF7E}"/>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29" name="Freeform 375">
              <a:extLst>
                <a:ext uri="{FF2B5EF4-FFF2-40B4-BE49-F238E27FC236}">
                  <a16:creationId xmlns:a16="http://schemas.microsoft.com/office/drawing/2014/main" xmlns="" id="{5C0BD3CD-AC02-4512-1C71-7E6273C5411D}"/>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30" name="Freeform 376">
              <a:extLst>
                <a:ext uri="{FF2B5EF4-FFF2-40B4-BE49-F238E27FC236}">
                  <a16:creationId xmlns:a16="http://schemas.microsoft.com/office/drawing/2014/main" xmlns="" id="{B077249B-E046-D9F2-5A3A-273BB38899E9}"/>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31" name="Freeform 377">
              <a:extLst>
                <a:ext uri="{FF2B5EF4-FFF2-40B4-BE49-F238E27FC236}">
                  <a16:creationId xmlns:a16="http://schemas.microsoft.com/office/drawing/2014/main" xmlns="" id="{5F4672A3-FD98-90D8-192B-7DF782FEE4EE}"/>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32" name="Freeform 378">
              <a:extLst>
                <a:ext uri="{FF2B5EF4-FFF2-40B4-BE49-F238E27FC236}">
                  <a16:creationId xmlns:a16="http://schemas.microsoft.com/office/drawing/2014/main" xmlns="" id="{46500FF3-CE7E-075D-65D4-174688C274C9}"/>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33" name="Freeform 379">
              <a:extLst>
                <a:ext uri="{FF2B5EF4-FFF2-40B4-BE49-F238E27FC236}">
                  <a16:creationId xmlns:a16="http://schemas.microsoft.com/office/drawing/2014/main" xmlns="" id="{F822A226-12BA-5833-D8E5-B62F5E50DD89}"/>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8EBC17"/>
                </a:solidFill>
                <a:effectLst/>
                <a:uLnTx/>
                <a:uFillTx/>
                <a:latin typeface="Arial" charset="0"/>
                <a:ea typeface="+mn-ea"/>
                <a:cs typeface="+mn-cs"/>
              </a:endParaRPr>
            </a:p>
          </p:txBody>
        </p:sp>
        <p:sp>
          <p:nvSpPr>
            <p:cNvPr id="134" name="Freeform 380">
              <a:extLst>
                <a:ext uri="{FF2B5EF4-FFF2-40B4-BE49-F238E27FC236}">
                  <a16:creationId xmlns:a16="http://schemas.microsoft.com/office/drawing/2014/main" xmlns="" id="{ED739061-CDC0-C9B7-6BD9-6D046298DD25}"/>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39" name="Freeform 381">
              <a:extLst>
                <a:ext uri="{FF2B5EF4-FFF2-40B4-BE49-F238E27FC236}">
                  <a16:creationId xmlns:a16="http://schemas.microsoft.com/office/drawing/2014/main" xmlns="" id="{9B1E96B1-BF41-AE50-2168-557A93CDC1D8}"/>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40" name="Freeform 383">
              <a:extLst>
                <a:ext uri="{FF2B5EF4-FFF2-40B4-BE49-F238E27FC236}">
                  <a16:creationId xmlns:a16="http://schemas.microsoft.com/office/drawing/2014/main" xmlns="" id="{4B148D62-B555-0147-DA1B-D0B00F5CF48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43" name="Freeform 384">
              <a:extLst>
                <a:ext uri="{FF2B5EF4-FFF2-40B4-BE49-F238E27FC236}">
                  <a16:creationId xmlns:a16="http://schemas.microsoft.com/office/drawing/2014/main" xmlns="" id="{F83FDB0C-DD5C-91EB-F2DC-A44E9AA15457}"/>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00B0F0"/>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150" name="Freeform 385">
              <a:extLst>
                <a:ext uri="{FF2B5EF4-FFF2-40B4-BE49-F238E27FC236}">
                  <a16:creationId xmlns:a16="http://schemas.microsoft.com/office/drawing/2014/main" xmlns="" id="{531C87FE-52C2-03E0-11F1-20D44EFFD9C4}"/>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00B0F0"/>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sp>
        <p:nvSpPr>
          <p:cNvPr id="155" name="CaixaDeTexto 154">
            <a:extLst>
              <a:ext uri="{FF2B5EF4-FFF2-40B4-BE49-F238E27FC236}">
                <a16:creationId xmlns:a16="http://schemas.microsoft.com/office/drawing/2014/main" xmlns="" id="{02629092-DFBA-C121-A443-558923698FA1}"/>
              </a:ext>
            </a:extLst>
          </p:cNvPr>
          <p:cNvSpPr txBox="1"/>
          <p:nvPr/>
        </p:nvSpPr>
        <p:spPr>
          <a:xfrm>
            <a:off x="2444240" y="5287611"/>
            <a:ext cx="1441626" cy="738664"/>
          </a:xfrm>
          <a:prstGeom prst="rect">
            <a:avLst/>
          </a:prstGeom>
          <a:noFill/>
        </p:spPr>
        <p:txBody>
          <a:bodyPr wrap="square" rtlCol="0" anchor="t">
            <a:spAutoFit/>
          </a:bodyPr>
          <a:lstStyle/>
          <a:p>
            <a:r>
              <a:rPr lang="pt-BR" sz="1050" b="1" dirty="0">
                <a:solidFill>
                  <a:srgbClr val="00B0F0"/>
                </a:solidFill>
                <a:latin typeface="Segoe UI" panose="020B0502040204020203" pitchFamily="34" charset="0"/>
                <a:ea typeface="Ebrima" panose="02000000000000000000" pitchFamily="2" charset="0"/>
                <a:cs typeface="Segoe UI" panose="020B0502040204020203" pitchFamily="34" charset="0"/>
              </a:rPr>
              <a:t>19%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Sul</a:t>
            </a:r>
          </a:p>
          <a:p>
            <a:r>
              <a:rPr lang="pt-BR" sz="1050" b="1" dirty="0">
                <a:solidFill>
                  <a:srgbClr val="00B0F0"/>
                </a:solidFill>
                <a:latin typeface="Segoe UI" panose="020B0502040204020203" pitchFamily="34" charset="0"/>
                <a:ea typeface="Ebrima" panose="02000000000000000000" pitchFamily="2" charset="0"/>
                <a:cs typeface="Segoe UI" panose="020B0502040204020203" pitchFamily="34" charset="0"/>
              </a:rPr>
              <a:t>14%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Nordeste</a:t>
            </a:r>
          </a:p>
          <a:p>
            <a:r>
              <a:rPr lang="pt-BR" sz="1050" b="1" dirty="0">
                <a:solidFill>
                  <a:srgbClr val="00B0F0"/>
                </a:solidFill>
                <a:latin typeface="Segoe UI" panose="020B0502040204020203" pitchFamily="34" charset="0"/>
                <a:ea typeface="Ebrima" panose="02000000000000000000" pitchFamily="2" charset="0"/>
                <a:cs typeface="Segoe UI" panose="020B0502040204020203" pitchFamily="34" charset="0"/>
              </a:rPr>
              <a:t>10%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Centro-Oeste</a:t>
            </a:r>
          </a:p>
          <a:p>
            <a:r>
              <a:rPr lang="pt-BR" sz="1050" b="1" dirty="0">
                <a:solidFill>
                  <a:srgbClr val="00B0F0"/>
                </a:solidFill>
                <a:latin typeface="Segoe UI" panose="020B0502040204020203" pitchFamily="34" charset="0"/>
                <a:ea typeface="Ebrima" panose="02000000000000000000" pitchFamily="2" charset="0"/>
                <a:cs typeface="Segoe UI" panose="020B0502040204020203" pitchFamily="34" charset="0"/>
              </a:rPr>
              <a:t>4%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Norte</a:t>
            </a:r>
            <a:endPar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
        <p:nvSpPr>
          <p:cNvPr id="156" name="CaixaDeTexto 155">
            <a:extLst>
              <a:ext uri="{FF2B5EF4-FFF2-40B4-BE49-F238E27FC236}">
                <a16:creationId xmlns:a16="http://schemas.microsoft.com/office/drawing/2014/main" xmlns="" id="{29D40A6F-2FD8-F8CB-210E-C29E242AD6DE}"/>
              </a:ext>
            </a:extLst>
          </p:cNvPr>
          <p:cNvSpPr txBox="1"/>
          <p:nvPr/>
        </p:nvSpPr>
        <p:spPr>
          <a:xfrm>
            <a:off x="2470024" y="4847555"/>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00B0F0"/>
                </a:solidFill>
                <a:effectLst/>
                <a:uLnTx/>
                <a:uFillTx/>
                <a:latin typeface="Segoe UI" panose="020B0502040204020203" pitchFamily="34" charset="0"/>
                <a:ea typeface="Ebrima" panose="02000000000000000000" pitchFamily="2" charset="0"/>
                <a:cs typeface="Segoe UI" panose="020B0502040204020203" pitchFamily="34" charset="0"/>
              </a:rPr>
              <a:t>54</a:t>
            </a:r>
            <a:r>
              <a:rPr kumimoji="0" lang="pt-BR" sz="1200" b="1" i="0" u="none" strike="noStrike" kern="1200" cap="none" spc="0" normalizeH="0" baseline="0" noProof="0" dirty="0">
                <a:ln>
                  <a:noFill/>
                </a:ln>
                <a:solidFill>
                  <a:srgbClr val="00B0F0"/>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00B0F0"/>
              </a:solidFill>
              <a:latin typeface="Segoe UI" panose="020B0502040204020203" pitchFamily="34" charset="0"/>
              <a:cs typeface="Segoe UI" panose="020B0502040204020203" pitchFamily="34" charset="0"/>
            </a:endParaRPr>
          </a:p>
        </p:txBody>
      </p:sp>
      <p:sp>
        <p:nvSpPr>
          <p:cNvPr id="157" name="CaixaDeTexto 156">
            <a:extLst>
              <a:ext uri="{FF2B5EF4-FFF2-40B4-BE49-F238E27FC236}">
                <a16:creationId xmlns:a16="http://schemas.microsoft.com/office/drawing/2014/main" xmlns="" id="{1437D0F9-7C64-CB9A-20F7-F734EB1566BB}"/>
              </a:ext>
            </a:extLst>
          </p:cNvPr>
          <p:cNvSpPr txBox="1"/>
          <p:nvPr/>
        </p:nvSpPr>
        <p:spPr>
          <a:xfrm>
            <a:off x="3095267" y="5116036"/>
            <a:ext cx="845035"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SUDESTE</a:t>
            </a:r>
          </a:p>
        </p:txBody>
      </p:sp>
      <p:sp>
        <p:nvSpPr>
          <p:cNvPr id="440" name="Retângulo: Cantos Arredondados 439">
            <a:extLst>
              <a:ext uri="{FF2B5EF4-FFF2-40B4-BE49-F238E27FC236}">
                <a16:creationId xmlns:a16="http://schemas.microsoft.com/office/drawing/2014/main" xmlns="" id="{E6AADB19-802E-9060-2917-002A18EEB651}"/>
              </a:ext>
            </a:extLst>
          </p:cNvPr>
          <p:cNvSpPr/>
          <p:nvPr/>
        </p:nvSpPr>
        <p:spPr>
          <a:xfrm>
            <a:off x="4213954"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441" name="CaixaDeTexto 440">
            <a:extLst>
              <a:ext uri="{FF2B5EF4-FFF2-40B4-BE49-F238E27FC236}">
                <a16:creationId xmlns:a16="http://schemas.microsoft.com/office/drawing/2014/main" xmlns="" id="{EE140CDD-2BAF-360E-79FD-13FCE84D61FC}"/>
              </a:ext>
            </a:extLst>
          </p:cNvPr>
          <p:cNvSpPr txBox="1"/>
          <p:nvPr/>
        </p:nvSpPr>
        <p:spPr>
          <a:xfrm>
            <a:off x="4914978" y="1382392"/>
            <a:ext cx="2374900" cy="361637"/>
          </a:xfrm>
          <a:prstGeom prst="rect">
            <a:avLst/>
          </a:prstGeom>
          <a:noFill/>
        </p:spPr>
        <p:txBody>
          <a:bodyPr wrap="square" lIns="91440" tIns="45720" rIns="91440" bIns="45720" rtlCol="0" anchor="t">
            <a:spAutoFit/>
          </a:bodyPr>
          <a:lstStyle/>
          <a:p>
            <a:pPr algn="ctr">
              <a:lnSpc>
                <a:spcPct val="120000"/>
              </a:lnSpc>
            </a:pPr>
            <a:r>
              <a:rPr lang="pt-BR" sz="1600" b="1" dirty="0">
                <a:solidFill>
                  <a:srgbClr val="595959"/>
                </a:solidFill>
                <a:highlight>
                  <a:srgbClr val="FFE044"/>
                </a:highlight>
                <a:latin typeface="Ebrima"/>
                <a:ea typeface="Ebrima"/>
                <a:cs typeface="Ebrima"/>
              </a:rPr>
              <a:t>CLASSE C</a:t>
            </a:r>
            <a:endParaRPr lang="pt-BR" sz="1600" dirty="0">
              <a:solidFill>
                <a:srgbClr val="595959"/>
              </a:solidFill>
              <a:highlight>
                <a:srgbClr val="FFE044"/>
              </a:highlight>
              <a:latin typeface="Ebrima"/>
              <a:ea typeface="Ebrima"/>
              <a:cs typeface="Ebrima"/>
            </a:endParaRPr>
          </a:p>
        </p:txBody>
      </p:sp>
      <p:sp>
        <p:nvSpPr>
          <p:cNvPr id="442" name="Freeform 6">
            <a:extLst>
              <a:ext uri="{FF2B5EF4-FFF2-40B4-BE49-F238E27FC236}">
                <a16:creationId xmlns:a16="http://schemas.microsoft.com/office/drawing/2014/main" xmlns="" id="{EDDB4749-4F3F-D296-D8FE-A32E72F0A79E}"/>
              </a:ext>
            </a:extLst>
          </p:cNvPr>
          <p:cNvSpPr>
            <a:spLocks/>
          </p:cNvSpPr>
          <p:nvPr/>
        </p:nvSpPr>
        <p:spPr bwMode="auto">
          <a:xfrm>
            <a:off x="4512196"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443" name="Freeform 6">
            <a:extLst>
              <a:ext uri="{FF2B5EF4-FFF2-40B4-BE49-F238E27FC236}">
                <a16:creationId xmlns:a16="http://schemas.microsoft.com/office/drawing/2014/main" xmlns="" id="{610F6A67-384E-E883-3DE8-6B566E4ABB02}"/>
              </a:ext>
            </a:extLst>
          </p:cNvPr>
          <p:cNvSpPr>
            <a:spLocks/>
          </p:cNvSpPr>
          <p:nvPr/>
        </p:nvSpPr>
        <p:spPr bwMode="auto">
          <a:xfrm>
            <a:off x="467705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444" name="Freeform 6">
            <a:extLst>
              <a:ext uri="{FF2B5EF4-FFF2-40B4-BE49-F238E27FC236}">
                <a16:creationId xmlns:a16="http://schemas.microsoft.com/office/drawing/2014/main" xmlns="" id="{44B31EE4-074E-C471-8A54-CF5BDF99A040}"/>
              </a:ext>
            </a:extLst>
          </p:cNvPr>
          <p:cNvSpPr>
            <a:spLocks/>
          </p:cNvSpPr>
          <p:nvPr/>
        </p:nvSpPr>
        <p:spPr bwMode="auto">
          <a:xfrm>
            <a:off x="4847264"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445" name="CaixaDeTexto 444">
            <a:extLst>
              <a:ext uri="{FF2B5EF4-FFF2-40B4-BE49-F238E27FC236}">
                <a16:creationId xmlns:a16="http://schemas.microsoft.com/office/drawing/2014/main" xmlns="" id="{2B624957-49E0-6C6F-0BFF-F0C30A514EF6}"/>
              </a:ext>
            </a:extLst>
          </p:cNvPr>
          <p:cNvSpPr txBox="1"/>
          <p:nvPr/>
        </p:nvSpPr>
        <p:spPr>
          <a:xfrm>
            <a:off x="4999534" y="1745060"/>
            <a:ext cx="1173719" cy="553998"/>
          </a:xfrm>
          <a:prstGeom prst="rect">
            <a:avLst/>
          </a:prstGeom>
          <a:noFill/>
        </p:spPr>
        <p:txBody>
          <a:bodyPr wrap="none" rtlCol="0">
            <a:spAutoFit/>
          </a:bodyPr>
          <a:lstStyle/>
          <a:p>
            <a:r>
              <a:rPr lang="pt-BR" sz="3000" b="1" dirty="0">
                <a:solidFill>
                  <a:srgbClr val="FFE044"/>
                </a:solidFill>
                <a:latin typeface="Ebrima" panose="02000000000000000000" pitchFamily="2" charset="0"/>
                <a:ea typeface="Ebrima" panose="02000000000000000000" pitchFamily="2" charset="0"/>
                <a:cs typeface="Ebrima" panose="02000000000000000000" pitchFamily="2" charset="0"/>
              </a:rPr>
              <a:t>2.802</a:t>
            </a:r>
          </a:p>
        </p:txBody>
      </p:sp>
      <p:sp>
        <p:nvSpPr>
          <p:cNvPr id="446" name="CaixaDeTexto 445">
            <a:extLst>
              <a:ext uri="{FF2B5EF4-FFF2-40B4-BE49-F238E27FC236}">
                <a16:creationId xmlns:a16="http://schemas.microsoft.com/office/drawing/2014/main" xmlns="" id="{0EA9EE52-5A0E-B5A9-06E4-CFD7CF58D78F}"/>
              </a:ext>
            </a:extLst>
          </p:cNvPr>
          <p:cNvSpPr txBox="1"/>
          <p:nvPr/>
        </p:nvSpPr>
        <p:spPr>
          <a:xfrm>
            <a:off x="4996837" y="2124154"/>
            <a:ext cx="1289481" cy="276999"/>
          </a:xfrm>
          <a:prstGeom prst="rect">
            <a:avLst/>
          </a:prstGeom>
          <a:noFill/>
        </p:spPr>
        <p:txBody>
          <a:bodyPr wrap="square">
            <a:spAutoFit/>
          </a:bodyPr>
          <a:lstStyle/>
          <a:p>
            <a:r>
              <a:rPr kumimoji="0" lang="pt-BR" sz="1200"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Entrevistas</a:t>
            </a:r>
            <a:endParaRPr lang="pt-BR" sz="20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
        <p:nvSpPr>
          <p:cNvPr id="447" name="CaixaDeTexto 446">
            <a:extLst>
              <a:ext uri="{FF2B5EF4-FFF2-40B4-BE49-F238E27FC236}">
                <a16:creationId xmlns:a16="http://schemas.microsoft.com/office/drawing/2014/main" xmlns="" id="{E9A10609-A4E6-BEAF-3D92-0822B55ACBCF}"/>
              </a:ext>
            </a:extLst>
          </p:cNvPr>
          <p:cNvSpPr txBox="1"/>
          <p:nvPr/>
        </p:nvSpPr>
        <p:spPr>
          <a:xfrm>
            <a:off x="7066550" y="1901888"/>
            <a:ext cx="654346" cy="461665"/>
          </a:xfrm>
          <a:prstGeom prst="rect">
            <a:avLst/>
          </a:prstGeom>
          <a:noFill/>
        </p:spPr>
        <p:txBody>
          <a:bodyPr wrap="none" anchor="ctr">
            <a:spAutoFit/>
          </a:bodyPr>
          <a:lstStyle/>
          <a:p>
            <a:r>
              <a:rPr lang="pt-BR" sz="2400" b="1" dirty="0">
                <a:solidFill>
                  <a:srgbClr val="FFE044"/>
                </a:solidFill>
                <a:latin typeface="Ebrima" panose="02000000000000000000" pitchFamily="2" charset="0"/>
                <a:ea typeface="Ebrima" panose="02000000000000000000" pitchFamily="2" charset="0"/>
                <a:cs typeface="Ebrima" panose="02000000000000000000" pitchFamily="2" charset="0"/>
              </a:rPr>
              <a:t>53</a:t>
            </a:r>
            <a:r>
              <a:rPr kumimoji="0" lang="pt-BR" sz="105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FE044"/>
              </a:solidFill>
            </a:endParaRPr>
          </a:p>
        </p:txBody>
      </p:sp>
      <p:sp>
        <p:nvSpPr>
          <p:cNvPr id="448" name="CaixaDeTexto 447">
            <a:extLst>
              <a:ext uri="{FF2B5EF4-FFF2-40B4-BE49-F238E27FC236}">
                <a16:creationId xmlns:a16="http://schemas.microsoft.com/office/drawing/2014/main" xmlns="" id="{0F758459-A5B6-1AA1-867B-60C278EF652D}"/>
              </a:ext>
            </a:extLst>
          </p:cNvPr>
          <p:cNvSpPr txBox="1"/>
          <p:nvPr/>
        </p:nvSpPr>
        <p:spPr>
          <a:xfrm>
            <a:off x="6163668" y="1901888"/>
            <a:ext cx="654346" cy="461665"/>
          </a:xfrm>
          <a:prstGeom prst="rect">
            <a:avLst/>
          </a:prstGeom>
          <a:noFill/>
        </p:spPr>
        <p:txBody>
          <a:bodyPr wrap="none" anchor="ctr">
            <a:spAutoFit/>
          </a:bodyPr>
          <a:lstStyle/>
          <a:p>
            <a:pPr algn="r"/>
            <a:r>
              <a:rPr kumimoji="0" lang="pt-BR" sz="240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46</a:t>
            </a:r>
            <a:r>
              <a:rPr kumimoji="0" lang="pt-BR" sz="105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FE044"/>
              </a:solidFill>
            </a:endParaRPr>
          </a:p>
        </p:txBody>
      </p:sp>
      <p:grpSp>
        <p:nvGrpSpPr>
          <p:cNvPr id="449" name="Agrupar 448">
            <a:extLst>
              <a:ext uri="{FF2B5EF4-FFF2-40B4-BE49-F238E27FC236}">
                <a16:creationId xmlns:a16="http://schemas.microsoft.com/office/drawing/2014/main" xmlns="" id="{1511049B-AC35-C4D6-F143-677357B60C3B}"/>
              </a:ext>
            </a:extLst>
          </p:cNvPr>
          <p:cNvGrpSpPr/>
          <p:nvPr/>
        </p:nvGrpSpPr>
        <p:grpSpPr>
          <a:xfrm>
            <a:off x="6728592" y="1815094"/>
            <a:ext cx="411483" cy="436566"/>
            <a:chOff x="6314665" y="3061128"/>
            <a:chExt cx="751673" cy="797492"/>
          </a:xfrm>
        </p:grpSpPr>
        <p:sp>
          <p:nvSpPr>
            <p:cNvPr id="450" name="Freeform 39">
              <a:extLst>
                <a:ext uri="{FF2B5EF4-FFF2-40B4-BE49-F238E27FC236}">
                  <a16:creationId xmlns:a16="http://schemas.microsoft.com/office/drawing/2014/main" xmlns="" id="{AAE3511F-671F-4209-EE7E-FF6A18B15ABC}"/>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a:solidFill>
                  <a:srgbClr val="8EBC17"/>
                </a:solidFill>
              </a:endParaRPr>
            </a:p>
          </p:txBody>
        </p:sp>
        <p:sp>
          <p:nvSpPr>
            <p:cNvPr id="451" name="Freeform 6">
              <a:extLst>
                <a:ext uri="{FF2B5EF4-FFF2-40B4-BE49-F238E27FC236}">
                  <a16:creationId xmlns:a16="http://schemas.microsoft.com/office/drawing/2014/main" xmlns="" id="{D72E6B93-86CA-F53B-6895-06BBFEA071EB}"/>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grpSp>
      <p:pic>
        <p:nvPicPr>
          <p:cNvPr id="452" name="Imagem 451">
            <a:extLst>
              <a:ext uri="{FF2B5EF4-FFF2-40B4-BE49-F238E27FC236}">
                <a16:creationId xmlns:a16="http://schemas.microsoft.com/office/drawing/2014/main" xmlns="" id="{2BEB7717-538F-75DC-73F9-7E6A413DB47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318533" y="2577015"/>
            <a:ext cx="625153" cy="674184"/>
          </a:xfrm>
          <a:prstGeom prst="rect">
            <a:avLst/>
          </a:prstGeom>
        </p:spPr>
      </p:pic>
      <p:sp>
        <p:nvSpPr>
          <p:cNvPr id="453" name="CaixaDeTexto 452">
            <a:extLst>
              <a:ext uri="{FF2B5EF4-FFF2-40B4-BE49-F238E27FC236}">
                <a16:creationId xmlns:a16="http://schemas.microsoft.com/office/drawing/2014/main" xmlns="" id="{2EDEC52D-538C-B5D3-FC35-DDE028C9CDF3}"/>
              </a:ext>
            </a:extLst>
          </p:cNvPr>
          <p:cNvSpPr txBox="1"/>
          <p:nvPr/>
        </p:nvSpPr>
        <p:spPr>
          <a:xfrm>
            <a:off x="5039488" y="2429719"/>
            <a:ext cx="788998"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FE044"/>
                </a:solidFill>
                <a:effectLst/>
                <a:uLnTx/>
                <a:uFillTx/>
                <a:latin typeface="Segoe UI" panose="020B0502040204020203" pitchFamily="34" charset="0"/>
                <a:ea typeface="Ebrima" panose="02000000000000000000" pitchFamily="2" charset="0"/>
                <a:cs typeface="Segoe UI" panose="020B0502040204020203" pitchFamily="34" charset="0"/>
              </a:rPr>
              <a:t>55</a:t>
            </a:r>
            <a:r>
              <a:rPr kumimoji="0" lang="pt-BR" sz="1200" b="1" i="0" u="none" strike="noStrike" kern="1200" cap="none" spc="0" normalizeH="0" baseline="0" noProof="0" dirty="0">
                <a:ln>
                  <a:noFill/>
                </a:ln>
                <a:solidFill>
                  <a:srgbClr val="FFE044"/>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FFE044"/>
              </a:solidFill>
              <a:latin typeface="Segoe UI" panose="020B0502040204020203" pitchFamily="34" charset="0"/>
              <a:cs typeface="Segoe UI" panose="020B0502040204020203" pitchFamily="34" charset="0"/>
            </a:endParaRPr>
          </a:p>
        </p:txBody>
      </p:sp>
      <p:sp>
        <p:nvSpPr>
          <p:cNvPr id="454" name="CaixaDeTexto 453">
            <a:extLst>
              <a:ext uri="{FF2B5EF4-FFF2-40B4-BE49-F238E27FC236}">
                <a16:creationId xmlns:a16="http://schemas.microsoft.com/office/drawing/2014/main" xmlns="" id="{526FDB12-914E-15A3-C3B6-CFDC64C16A92}"/>
              </a:ext>
            </a:extLst>
          </p:cNvPr>
          <p:cNvSpPr txBox="1"/>
          <p:nvPr/>
        </p:nvSpPr>
        <p:spPr>
          <a:xfrm>
            <a:off x="5669622" y="2689516"/>
            <a:ext cx="1333117"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ENSINO MÉDIO</a:t>
            </a:r>
          </a:p>
        </p:txBody>
      </p:sp>
      <p:sp>
        <p:nvSpPr>
          <p:cNvPr id="455" name="CaixaDeTexto 454">
            <a:extLst>
              <a:ext uri="{FF2B5EF4-FFF2-40B4-BE49-F238E27FC236}">
                <a16:creationId xmlns:a16="http://schemas.microsoft.com/office/drawing/2014/main" xmlns="" id="{E4D31870-A17E-A00B-B4A9-82E5AE8277F3}"/>
              </a:ext>
            </a:extLst>
          </p:cNvPr>
          <p:cNvSpPr txBox="1"/>
          <p:nvPr/>
        </p:nvSpPr>
        <p:spPr>
          <a:xfrm>
            <a:off x="4898505" y="2912092"/>
            <a:ext cx="2583735" cy="415498"/>
          </a:xfrm>
          <a:prstGeom prst="rect">
            <a:avLst/>
          </a:prstGeom>
          <a:noFill/>
        </p:spPr>
        <p:txBody>
          <a:bodyPr wrap="square" rtlCol="0" anchor="t">
            <a:spAutoFit/>
          </a:bodyPr>
          <a:lstStyle/>
          <a:p>
            <a:r>
              <a:rPr lang="en-US" sz="1050" b="1" dirty="0">
                <a:solidFill>
                  <a:srgbClr val="FFE044"/>
                </a:solidFill>
                <a:latin typeface="Segoe UI" panose="020B0502040204020203" pitchFamily="34" charset="0"/>
                <a:ea typeface="Ebrima" panose="02000000000000000000" pitchFamily="2" charset="0"/>
                <a:cs typeface="Segoe UI" panose="020B0502040204020203" pitchFamily="34" charset="0"/>
              </a:rPr>
              <a:t>27%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a:t>
            </a:r>
            <a:r>
              <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rPr>
              <a:t> FUNDAMENTAL</a:t>
            </a:r>
          </a:p>
          <a:p>
            <a:r>
              <a:rPr lang="en-US" sz="1050" b="1" dirty="0">
                <a:solidFill>
                  <a:srgbClr val="FFE044"/>
                </a:solidFill>
                <a:latin typeface="Segoe UI" panose="020B0502040204020203" pitchFamily="34" charset="0"/>
                <a:ea typeface="Ebrima" panose="02000000000000000000" pitchFamily="2" charset="0"/>
                <a:cs typeface="Segoe UI" panose="020B0502040204020203" pitchFamily="34" charset="0"/>
              </a:rPr>
              <a:t>17%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a:t>
            </a:r>
            <a:r>
              <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rPr>
              <a:t> SUPERIOR</a:t>
            </a:r>
          </a:p>
        </p:txBody>
      </p:sp>
      <p:sp>
        <p:nvSpPr>
          <p:cNvPr id="464" name="Forma Livre: Forma 463">
            <a:extLst>
              <a:ext uri="{FF2B5EF4-FFF2-40B4-BE49-F238E27FC236}">
                <a16:creationId xmlns:a16="http://schemas.microsoft.com/office/drawing/2014/main" xmlns="" id="{17DB1BA7-6259-8D9A-9199-98753042C649}"/>
              </a:ext>
            </a:extLst>
          </p:cNvPr>
          <p:cNvSpPr/>
          <p:nvPr/>
        </p:nvSpPr>
        <p:spPr>
          <a:xfrm>
            <a:off x="4408927" y="343619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pic>
        <p:nvPicPr>
          <p:cNvPr id="469" name="Imagem 468">
            <a:extLst>
              <a:ext uri="{FF2B5EF4-FFF2-40B4-BE49-F238E27FC236}">
                <a16:creationId xmlns:a16="http://schemas.microsoft.com/office/drawing/2014/main" xmlns="" id="{06F33211-85D8-27B4-AB40-438F650C538F}"/>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4325463" y="4197941"/>
            <a:ext cx="471706" cy="471706"/>
          </a:xfrm>
          <a:prstGeom prst="rect">
            <a:avLst/>
          </a:prstGeom>
        </p:spPr>
      </p:pic>
      <p:sp>
        <p:nvSpPr>
          <p:cNvPr id="470" name="CaixaDeTexto 469">
            <a:extLst>
              <a:ext uri="{FF2B5EF4-FFF2-40B4-BE49-F238E27FC236}">
                <a16:creationId xmlns:a16="http://schemas.microsoft.com/office/drawing/2014/main" xmlns="" id="{8522D42C-5BD6-91B4-1E4D-D9CECA8CA66E}"/>
              </a:ext>
            </a:extLst>
          </p:cNvPr>
          <p:cNvSpPr txBox="1"/>
          <p:nvPr/>
        </p:nvSpPr>
        <p:spPr>
          <a:xfrm>
            <a:off x="4944237" y="4114958"/>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72</a:t>
            </a:r>
            <a:r>
              <a:rPr kumimoji="0" lang="pt-BR" sz="1200" b="1" i="0" u="none" strike="noStrike" kern="1200" cap="none" spc="0" normalizeH="0" baseline="0" noProof="0" dirty="0">
                <a:ln>
                  <a:noFill/>
                </a:ln>
                <a:solidFill>
                  <a:srgbClr val="FFE044"/>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FE044"/>
              </a:solidFill>
            </a:endParaRPr>
          </a:p>
        </p:txBody>
      </p:sp>
      <p:sp>
        <p:nvSpPr>
          <p:cNvPr id="471" name="CaixaDeTexto 470">
            <a:extLst>
              <a:ext uri="{FF2B5EF4-FFF2-40B4-BE49-F238E27FC236}">
                <a16:creationId xmlns:a16="http://schemas.microsoft.com/office/drawing/2014/main" xmlns="" id="{1CE2F7FF-4B42-D21E-0584-BB67AB83B845}"/>
              </a:ext>
            </a:extLst>
          </p:cNvPr>
          <p:cNvSpPr txBox="1"/>
          <p:nvPr/>
        </p:nvSpPr>
        <p:spPr>
          <a:xfrm>
            <a:off x="5602947" y="4355705"/>
            <a:ext cx="1654745"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TRABALHA (PEA)</a:t>
            </a:r>
          </a:p>
        </p:txBody>
      </p:sp>
      <p:pic>
        <p:nvPicPr>
          <p:cNvPr id="473" name="Imagem 472">
            <a:extLst>
              <a:ext uri="{FF2B5EF4-FFF2-40B4-BE49-F238E27FC236}">
                <a16:creationId xmlns:a16="http://schemas.microsoft.com/office/drawing/2014/main" xmlns="" id="{1000DC71-E28A-B2EC-68F9-1EF71463445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228533" y="5002581"/>
            <a:ext cx="726732" cy="517637"/>
          </a:xfrm>
          <a:prstGeom prst="rect">
            <a:avLst/>
          </a:prstGeom>
        </p:spPr>
      </p:pic>
      <p:sp>
        <p:nvSpPr>
          <p:cNvPr id="474" name="CaixaDeTexto 473">
            <a:extLst>
              <a:ext uri="{FF2B5EF4-FFF2-40B4-BE49-F238E27FC236}">
                <a16:creationId xmlns:a16="http://schemas.microsoft.com/office/drawing/2014/main" xmlns="" id="{5BA4D074-2248-34E2-21EB-6E946B5123AB}"/>
              </a:ext>
            </a:extLst>
          </p:cNvPr>
          <p:cNvSpPr txBox="1"/>
          <p:nvPr/>
        </p:nvSpPr>
        <p:spPr>
          <a:xfrm>
            <a:off x="4834303" y="5028079"/>
            <a:ext cx="965329" cy="584775"/>
          </a:xfrm>
          <a:prstGeom prst="rect">
            <a:avLst/>
          </a:prstGeom>
          <a:noFill/>
        </p:spPr>
        <p:txBody>
          <a:bodyPr wrap="none">
            <a:spAutoFit/>
          </a:bodyPr>
          <a:lstStyle/>
          <a:p>
            <a:r>
              <a:rPr kumimoji="0" lang="pt-BR" sz="3200" b="1" i="0" u="none" strike="noStrike" kern="1200" cap="none" spc="0" normalizeH="0" baseline="0" noProof="0" dirty="0">
                <a:ln>
                  <a:noFill/>
                </a:ln>
                <a:solidFill>
                  <a:srgbClr val="FFE044"/>
                </a:solidFill>
                <a:effectLst/>
                <a:uLnTx/>
                <a:uFillTx/>
                <a:latin typeface="Segoe UI" panose="020B0502040204020203" pitchFamily="34" charset="0"/>
                <a:ea typeface="Ebrima" panose="02000000000000000000" pitchFamily="2" charset="0"/>
                <a:cs typeface="Segoe UI" panose="020B0502040204020203" pitchFamily="34" charset="0"/>
              </a:rPr>
              <a:t>43</a:t>
            </a:r>
            <a:r>
              <a:rPr lang="pt-BR" sz="1100" b="1" dirty="0">
                <a:solidFill>
                  <a:schemeClr val="bg1"/>
                </a:solidFill>
                <a:latin typeface="Segoe UI" panose="020B0502040204020203" pitchFamily="34" charset="0"/>
                <a:cs typeface="Segoe UI" panose="020B0502040204020203" pitchFamily="34" charset="0"/>
              </a:rPr>
              <a:t>anos</a:t>
            </a:r>
          </a:p>
        </p:txBody>
      </p:sp>
      <p:grpSp>
        <p:nvGrpSpPr>
          <p:cNvPr id="475" name="Agrupar 6">
            <a:extLst>
              <a:ext uri="{FF2B5EF4-FFF2-40B4-BE49-F238E27FC236}">
                <a16:creationId xmlns:a16="http://schemas.microsoft.com/office/drawing/2014/main" xmlns="" id="{138BF19D-5A18-B176-C6B9-7A5B1A326842}"/>
              </a:ext>
            </a:extLst>
          </p:cNvPr>
          <p:cNvGrpSpPr/>
          <p:nvPr/>
        </p:nvGrpSpPr>
        <p:grpSpPr>
          <a:xfrm>
            <a:off x="5631064" y="4900254"/>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476" name="Group 353">
              <a:extLst>
                <a:ext uri="{FF2B5EF4-FFF2-40B4-BE49-F238E27FC236}">
                  <a16:creationId xmlns:a16="http://schemas.microsoft.com/office/drawing/2014/main" xmlns="" id="{69AD9016-1841-51D2-E6E9-EBBDB9CABB53}"/>
                </a:ext>
              </a:extLst>
            </p:cNvPr>
            <p:cNvGrpSpPr>
              <a:grpSpLocks/>
            </p:cNvGrpSpPr>
            <p:nvPr/>
          </p:nvGrpSpPr>
          <p:grpSpPr bwMode="auto">
            <a:xfrm rot="114775">
              <a:off x="3481085" y="4779513"/>
              <a:ext cx="757344" cy="661165"/>
              <a:chOff x="2455" y="3600"/>
              <a:chExt cx="808" cy="718"/>
            </a:xfrm>
            <a:grpFill/>
          </p:grpSpPr>
          <p:sp>
            <p:nvSpPr>
              <p:cNvPr id="502" name="Freeform 354">
                <a:extLst>
                  <a:ext uri="{FF2B5EF4-FFF2-40B4-BE49-F238E27FC236}">
                    <a16:creationId xmlns:a16="http://schemas.microsoft.com/office/drawing/2014/main" xmlns="" id="{DC158C66-8D56-1642-3D76-47480989E098}"/>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nvGrpSpPr>
              <p:cNvPr id="503" name="Group 355">
                <a:extLst>
                  <a:ext uri="{FF2B5EF4-FFF2-40B4-BE49-F238E27FC236}">
                    <a16:creationId xmlns:a16="http://schemas.microsoft.com/office/drawing/2014/main" xmlns="" id="{8432073C-079C-AECB-0EFA-17BEC809CDBC}"/>
                  </a:ext>
                </a:extLst>
              </p:cNvPr>
              <p:cNvGrpSpPr>
                <a:grpSpLocks/>
              </p:cNvGrpSpPr>
              <p:nvPr/>
            </p:nvGrpSpPr>
            <p:grpSpPr bwMode="auto">
              <a:xfrm>
                <a:off x="2896" y="4189"/>
                <a:ext cx="58" cy="63"/>
                <a:chOff x="2896" y="4189"/>
                <a:chExt cx="58" cy="63"/>
              </a:xfrm>
              <a:grpFill/>
            </p:grpSpPr>
            <p:sp>
              <p:nvSpPr>
                <p:cNvPr id="504" name="Freeform 356">
                  <a:extLst>
                    <a:ext uri="{FF2B5EF4-FFF2-40B4-BE49-F238E27FC236}">
                      <a16:creationId xmlns:a16="http://schemas.microsoft.com/office/drawing/2014/main" xmlns="" id="{461FAFCF-006B-8C06-FFB0-88532B2A31C4}"/>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05" name="Freeform 357">
                  <a:extLst>
                    <a:ext uri="{FF2B5EF4-FFF2-40B4-BE49-F238E27FC236}">
                      <a16:creationId xmlns:a16="http://schemas.microsoft.com/office/drawing/2014/main" xmlns="" id="{F580E3DD-C1FE-6931-18C1-45D7DA274B5C}"/>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grpSp>
        <p:sp>
          <p:nvSpPr>
            <p:cNvPr id="477" name="Freeform 358">
              <a:extLst>
                <a:ext uri="{FF2B5EF4-FFF2-40B4-BE49-F238E27FC236}">
                  <a16:creationId xmlns:a16="http://schemas.microsoft.com/office/drawing/2014/main" xmlns="" id="{812FD83F-F79F-21EF-A10F-D90753421059}"/>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78" name="Freeform 359">
              <a:extLst>
                <a:ext uri="{FF2B5EF4-FFF2-40B4-BE49-F238E27FC236}">
                  <a16:creationId xmlns:a16="http://schemas.microsoft.com/office/drawing/2014/main" xmlns="" id="{FFA13B50-47CC-FEFD-7B50-F74D872AE001}"/>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79" name="Freeform 360">
              <a:extLst>
                <a:ext uri="{FF2B5EF4-FFF2-40B4-BE49-F238E27FC236}">
                  <a16:creationId xmlns:a16="http://schemas.microsoft.com/office/drawing/2014/main" xmlns="" id="{EDB3C39F-A7CD-1625-69DD-604F8CFF5731}"/>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solidFill>
              <a:srgbClr val="FFE044"/>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0" name="Freeform 363">
              <a:extLst>
                <a:ext uri="{FF2B5EF4-FFF2-40B4-BE49-F238E27FC236}">
                  <a16:creationId xmlns:a16="http://schemas.microsoft.com/office/drawing/2014/main" xmlns="" id="{0C0321EE-8F32-C0F6-A495-478965FEC709}"/>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1" name="Freeform 364">
              <a:extLst>
                <a:ext uri="{FF2B5EF4-FFF2-40B4-BE49-F238E27FC236}">
                  <a16:creationId xmlns:a16="http://schemas.microsoft.com/office/drawing/2014/main" xmlns="" id="{85579E43-EC6A-C05B-9D75-14F952ACF487}"/>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2" name="Freeform 365">
              <a:extLst>
                <a:ext uri="{FF2B5EF4-FFF2-40B4-BE49-F238E27FC236}">
                  <a16:creationId xmlns:a16="http://schemas.microsoft.com/office/drawing/2014/main" xmlns="" id="{988AC6C7-CC74-81A4-9888-680F5412646D}"/>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3" name="Freeform 366">
              <a:extLst>
                <a:ext uri="{FF2B5EF4-FFF2-40B4-BE49-F238E27FC236}">
                  <a16:creationId xmlns:a16="http://schemas.microsoft.com/office/drawing/2014/main" xmlns="" id="{D24C3610-6E7A-1EFD-5572-7EB26D94B8BD}"/>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solidFill>
              <a:srgbClr val="FFE044"/>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4" name="Freeform 367">
              <a:extLst>
                <a:ext uri="{FF2B5EF4-FFF2-40B4-BE49-F238E27FC236}">
                  <a16:creationId xmlns:a16="http://schemas.microsoft.com/office/drawing/2014/main" xmlns="" id="{4658CE24-5443-0186-78BD-801845D2E359}"/>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5" name="Freeform 368">
              <a:extLst>
                <a:ext uri="{FF2B5EF4-FFF2-40B4-BE49-F238E27FC236}">
                  <a16:creationId xmlns:a16="http://schemas.microsoft.com/office/drawing/2014/main" xmlns="" id="{CFC03114-7288-4466-90F6-C52E7797F609}"/>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6" name="Freeform 369">
              <a:extLst>
                <a:ext uri="{FF2B5EF4-FFF2-40B4-BE49-F238E27FC236}">
                  <a16:creationId xmlns:a16="http://schemas.microsoft.com/office/drawing/2014/main" xmlns="" id="{D5B9DD3B-2952-1719-280D-C0B132884B26}"/>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7" name="Freeform 370">
              <a:extLst>
                <a:ext uri="{FF2B5EF4-FFF2-40B4-BE49-F238E27FC236}">
                  <a16:creationId xmlns:a16="http://schemas.microsoft.com/office/drawing/2014/main" xmlns="" id="{EA572829-2AE0-A0EB-A779-3F7C70CE818A}"/>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8" name="Freeform 371">
              <a:extLst>
                <a:ext uri="{FF2B5EF4-FFF2-40B4-BE49-F238E27FC236}">
                  <a16:creationId xmlns:a16="http://schemas.microsoft.com/office/drawing/2014/main" xmlns="" id="{73A2E786-CBE3-DAB3-0E03-685256945E4E}"/>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89" name="Freeform 372">
              <a:extLst>
                <a:ext uri="{FF2B5EF4-FFF2-40B4-BE49-F238E27FC236}">
                  <a16:creationId xmlns:a16="http://schemas.microsoft.com/office/drawing/2014/main" xmlns="" id="{78E86CE6-AB6B-937E-4127-7015BCF77F7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0" name="Freeform 373">
              <a:extLst>
                <a:ext uri="{FF2B5EF4-FFF2-40B4-BE49-F238E27FC236}">
                  <a16:creationId xmlns:a16="http://schemas.microsoft.com/office/drawing/2014/main" xmlns="" id="{595E676F-AF78-4C96-10C3-16C048711F03}"/>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1" name="Freeform 374">
              <a:extLst>
                <a:ext uri="{FF2B5EF4-FFF2-40B4-BE49-F238E27FC236}">
                  <a16:creationId xmlns:a16="http://schemas.microsoft.com/office/drawing/2014/main" xmlns="" id="{7C157054-CC95-C379-0E4F-3B79FF62EAB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grpFill/>
            <a:ln w="3175" algn="ctr">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2" name="Freeform 375">
              <a:extLst>
                <a:ext uri="{FF2B5EF4-FFF2-40B4-BE49-F238E27FC236}">
                  <a16:creationId xmlns:a16="http://schemas.microsoft.com/office/drawing/2014/main" xmlns="" id="{5EA6692C-7147-9D84-B4E6-07A17BF2AEC3}"/>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3" name="Freeform 376">
              <a:extLst>
                <a:ext uri="{FF2B5EF4-FFF2-40B4-BE49-F238E27FC236}">
                  <a16:creationId xmlns:a16="http://schemas.microsoft.com/office/drawing/2014/main" xmlns="" id="{F275C46F-AAE5-0EF4-EE14-6CBCF69A8101}"/>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4" name="Freeform 377">
              <a:extLst>
                <a:ext uri="{FF2B5EF4-FFF2-40B4-BE49-F238E27FC236}">
                  <a16:creationId xmlns:a16="http://schemas.microsoft.com/office/drawing/2014/main" xmlns="" id="{6FD44E2F-F265-252F-DEED-5BE18CE8577B}"/>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5" name="Freeform 378">
              <a:extLst>
                <a:ext uri="{FF2B5EF4-FFF2-40B4-BE49-F238E27FC236}">
                  <a16:creationId xmlns:a16="http://schemas.microsoft.com/office/drawing/2014/main" xmlns="" id="{B9B22251-A61B-9300-F48B-82F503CB29DF}"/>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6" name="Freeform 379">
              <a:extLst>
                <a:ext uri="{FF2B5EF4-FFF2-40B4-BE49-F238E27FC236}">
                  <a16:creationId xmlns:a16="http://schemas.microsoft.com/office/drawing/2014/main" xmlns="" id="{45F61C8F-ED70-E858-1504-4F9BC17A5840}"/>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8EBC17"/>
                </a:solidFill>
                <a:effectLst/>
                <a:uLnTx/>
                <a:uFillTx/>
                <a:latin typeface="Arial" charset="0"/>
                <a:ea typeface="+mn-ea"/>
                <a:cs typeface="+mn-cs"/>
              </a:endParaRPr>
            </a:p>
          </p:txBody>
        </p:sp>
        <p:sp>
          <p:nvSpPr>
            <p:cNvPr id="497" name="Freeform 380">
              <a:extLst>
                <a:ext uri="{FF2B5EF4-FFF2-40B4-BE49-F238E27FC236}">
                  <a16:creationId xmlns:a16="http://schemas.microsoft.com/office/drawing/2014/main" xmlns="" id="{6F31BD1C-D7E7-CE96-3D0C-09C85592621E}"/>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8" name="Freeform 381">
              <a:extLst>
                <a:ext uri="{FF2B5EF4-FFF2-40B4-BE49-F238E27FC236}">
                  <a16:creationId xmlns:a16="http://schemas.microsoft.com/office/drawing/2014/main" xmlns="" id="{2D352A72-D107-85EE-06EF-9565374B45C4}"/>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499" name="Freeform 383">
              <a:extLst>
                <a:ext uri="{FF2B5EF4-FFF2-40B4-BE49-F238E27FC236}">
                  <a16:creationId xmlns:a16="http://schemas.microsoft.com/office/drawing/2014/main" xmlns="" id="{ACA8EBA7-6A90-86E6-0F87-35737A765C7C}"/>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00" name="Freeform 384">
              <a:extLst>
                <a:ext uri="{FF2B5EF4-FFF2-40B4-BE49-F238E27FC236}">
                  <a16:creationId xmlns:a16="http://schemas.microsoft.com/office/drawing/2014/main" xmlns="" id="{13817B79-BF5A-6BD6-827A-8CD7BCC856E8}"/>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solidFill>
              <a:srgbClr val="FFE044"/>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501" name="Freeform 385">
              <a:extLst>
                <a:ext uri="{FF2B5EF4-FFF2-40B4-BE49-F238E27FC236}">
                  <a16:creationId xmlns:a16="http://schemas.microsoft.com/office/drawing/2014/main" xmlns="" id="{3A4DD5A8-CEDE-83A6-8A41-506C285A9958}"/>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solidFill>
              <a:srgbClr val="FFE044"/>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sp>
        <p:nvSpPr>
          <p:cNvPr id="506" name="CaixaDeTexto 505">
            <a:extLst>
              <a:ext uri="{FF2B5EF4-FFF2-40B4-BE49-F238E27FC236}">
                <a16:creationId xmlns:a16="http://schemas.microsoft.com/office/drawing/2014/main" xmlns="" id="{38A1EFD7-CDB1-F1B9-B8EE-F2D8C41F2B1B}"/>
              </a:ext>
            </a:extLst>
          </p:cNvPr>
          <p:cNvSpPr txBox="1"/>
          <p:nvPr/>
        </p:nvSpPr>
        <p:spPr>
          <a:xfrm>
            <a:off x="6499646" y="5287611"/>
            <a:ext cx="1258340" cy="738664"/>
          </a:xfrm>
          <a:prstGeom prst="rect">
            <a:avLst/>
          </a:prstGeom>
          <a:noFill/>
        </p:spPr>
        <p:txBody>
          <a:bodyPr wrap="square" rtlCol="0" anchor="t">
            <a:spAutoFit/>
          </a:bodyPr>
          <a:lstStyle/>
          <a:p>
            <a:r>
              <a:rPr lang="pt-BR" sz="1050" b="1" dirty="0">
                <a:solidFill>
                  <a:srgbClr val="FFE044"/>
                </a:solidFill>
                <a:latin typeface="Segoe UI" panose="020B0502040204020203" pitchFamily="34" charset="0"/>
                <a:ea typeface="Ebrima" panose="02000000000000000000" pitchFamily="2" charset="0"/>
                <a:cs typeface="Segoe UI" panose="020B0502040204020203" pitchFamily="34" charset="0"/>
              </a:rPr>
              <a:t>22%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Nordeste</a:t>
            </a:r>
          </a:p>
          <a:p>
            <a:r>
              <a:rPr lang="pt-BR" sz="1050" b="1" dirty="0">
                <a:solidFill>
                  <a:srgbClr val="FFE044"/>
                </a:solidFill>
                <a:latin typeface="Segoe UI" panose="020B0502040204020203" pitchFamily="34" charset="0"/>
                <a:ea typeface="Ebrima" panose="02000000000000000000" pitchFamily="2" charset="0"/>
                <a:cs typeface="Segoe UI" panose="020B0502040204020203" pitchFamily="34" charset="0"/>
              </a:rPr>
              <a:t>17%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Sul</a:t>
            </a:r>
          </a:p>
          <a:p>
            <a:r>
              <a:rPr lang="pt-BR" sz="1050" b="1" dirty="0">
                <a:solidFill>
                  <a:srgbClr val="FFE044"/>
                </a:solidFill>
                <a:latin typeface="Segoe UI" panose="020B0502040204020203" pitchFamily="34" charset="0"/>
                <a:ea typeface="Ebrima" panose="02000000000000000000" pitchFamily="2" charset="0"/>
                <a:cs typeface="Segoe UI" panose="020B0502040204020203" pitchFamily="34" charset="0"/>
              </a:rPr>
              <a:t>8%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Centro-Oeste</a:t>
            </a:r>
          </a:p>
          <a:p>
            <a:r>
              <a:rPr lang="pt-BR" sz="1050" b="1" dirty="0">
                <a:solidFill>
                  <a:srgbClr val="FFE044"/>
                </a:solidFill>
                <a:latin typeface="Segoe UI" panose="020B0502040204020203" pitchFamily="34" charset="0"/>
                <a:ea typeface="Ebrima" panose="02000000000000000000" pitchFamily="2" charset="0"/>
                <a:cs typeface="Segoe UI" panose="020B0502040204020203" pitchFamily="34" charset="0"/>
              </a:rPr>
              <a:t>7%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Norte</a:t>
            </a:r>
            <a:endPar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
        <p:nvSpPr>
          <p:cNvPr id="507" name="CaixaDeTexto 506">
            <a:extLst>
              <a:ext uri="{FF2B5EF4-FFF2-40B4-BE49-F238E27FC236}">
                <a16:creationId xmlns:a16="http://schemas.microsoft.com/office/drawing/2014/main" xmlns="" id="{986772DA-B63F-71A2-BC34-D2C1F411A523}"/>
              </a:ext>
            </a:extLst>
          </p:cNvPr>
          <p:cNvSpPr txBox="1"/>
          <p:nvPr/>
        </p:nvSpPr>
        <p:spPr>
          <a:xfrm>
            <a:off x="6525430" y="4847555"/>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FE044"/>
                </a:solidFill>
                <a:effectLst/>
                <a:uLnTx/>
                <a:uFillTx/>
                <a:latin typeface="Segoe UI" panose="020B0502040204020203" pitchFamily="34" charset="0"/>
                <a:ea typeface="Ebrima" panose="02000000000000000000" pitchFamily="2" charset="0"/>
                <a:cs typeface="Segoe UI" panose="020B0502040204020203" pitchFamily="34" charset="0"/>
              </a:rPr>
              <a:t>46</a:t>
            </a:r>
            <a:r>
              <a:rPr kumimoji="0" lang="pt-BR" sz="1200" b="1" i="0" u="none" strike="noStrike" kern="1200" cap="none" spc="0" normalizeH="0" baseline="0" noProof="0" dirty="0">
                <a:ln>
                  <a:noFill/>
                </a:ln>
                <a:solidFill>
                  <a:srgbClr val="FFE044"/>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FFE044"/>
              </a:solidFill>
              <a:latin typeface="Segoe UI" panose="020B0502040204020203" pitchFamily="34" charset="0"/>
              <a:cs typeface="Segoe UI" panose="020B0502040204020203" pitchFamily="34" charset="0"/>
            </a:endParaRPr>
          </a:p>
        </p:txBody>
      </p:sp>
      <p:sp>
        <p:nvSpPr>
          <p:cNvPr id="508" name="CaixaDeTexto 507">
            <a:extLst>
              <a:ext uri="{FF2B5EF4-FFF2-40B4-BE49-F238E27FC236}">
                <a16:creationId xmlns:a16="http://schemas.microsoft.com/office/drawing/2014/main" xmlns="" id="{3FDDA966-1E8A-F578-906A-03EBB8EBF7C3}"/>
              </a:ext>
            </a:extLst>
          </p:cNvPr>
          <p:cNvSpPr txBox="1"/>
          <p:nvPr/>
        </p:nvSpPr>
        <p:spPr>
          <a:xfrm>
            <a:off x="7150673" y="5116036"/>
            <a:ext cx="845035"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SUDESTE</a:t>
            </a:r>
          </a:p>
        </p:txBody>
      </p:sp>
      <p:sp>
        <p:nvSpPr>
          <p:cNvPr id="578" name="Retângulo: Cantos Arredondados 577">
            <a:extLst>
              <a:ext uri="{FF2B5EF4-FFF2-40B4-BE49-F238E27FC236}">
                <a16:creationId xmlns:a16="http://schemas.microsoft.com/office/drawing/2014/main" xmlns="" id="{CC07642C-55CB-F851-5B64-043738DFB3C9}"/>
              </a:ext>
            </a:extLst>
          </p:cNvPr>
          <p:cNvSpPr/>
          <p:nvPr/>
        </p:nvSpPr>
        <p:spPr>
          <a:xfrm>
            <a:off x="8280890" y="1342464"/>
            <a:ext cx="3738848" cy="4939803"/>
          </a:xfrm>
          <a:prstGeom prst="roundRect">
            <a:avLst>
              <a:gd name="adj" fmla="val 9914"/>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solidFill>
                <a:srgbClr val="8EBC17"/>
              </a:solidFill>
            </a:endParaRPr>
          </a:p>
        </p:txBody>
      </p:sp>
      <p:sp>
        <p:nvSpPr>
          <p:cNvPr id="579" name="CaixaDeTexto 578">
            <a:extLst>
              <a:ext uri="{FF2B5EF4-FFF2-40B4-BE49-F238E27FC236}">
                <a16:creationId xmlns:a16="http://schemas.microsoft.com/office/drawing/2014/main" xmlns="" id="{E65D3C78-F1B1-A57E-2D5D-E556F315F421}"/>
              </a:ext>
            </a:extLst>
          </p:cNvPr>
          <p:cNvSpPr txBox="1"/>
          <p:nvPr/>
        </p:nvSpPr>
        <p:spPr>
          <a:xfrm>
            <a:off x="8863169" y="1382392"/>
            <a:ext cx="2612390" cy="361637"/>
          </a:xfrm>
          <a:prstGeom prst="rect">
            <a:avLst/>
          </a:prstGeom>
          <a:noFill/>
        </p:spPr>
        <p:txBody>
          <a:bodyPr wrap="square" lIns="91440" tIns="45720" rIns="91440" bIns="45720" rtlCol="0" anchor="t">
            <a:spAutoFit/>
          </a:bodyPr>
          <a:lstStyle/>
          <a:p>
            <a:pPr algn="ctr">
              <a:lnSpc>
                <a:spcPct val="120000"/>
              </a:lnSpc>
            </a:pPr>
            <a:r>
              <a:rPr lang="pt-BR" sz="1600" b="1" dirty="0">
                <a:solidFill>
                  <a:schemeClr val="bg1"/>
                </a:solidFill>
                <a:highlight>
                  <a:srgbClr val="FE7537"/>
                </a:highlight>
                <a:latin typeface="Ebrima"/>
                <a:ea typeface="Ebrima"/>
                <a:cs typeface="Ebrima"/>
              </a:rPr>
              <a:t>CLASSE DE</a:t>
            </a:r>
            <a:endParaRPr lang="pt-BR" sz="1600">
              <a:solidFill>
                <a:schemeClr val="bg1"/>
              </a:solidFill>
              <a:highlight>
                <a:srgbClr val="FE7537"/>
              </a:highlight>
              <a:latin typeface="Ebrima"/>
              <a:ea typeface="Ebrima"/>
              <a:cs typeface="Ebrima"/>
            </a:endParaRPr>
          </a:p>
        </p:txBody>
      </p:sp>
      <p:sp>
        <p:nvSpPr>
          <p:cNvPr id="580" name="Freeform 6">
            <a:extLst>
              <a:ext uri="{FF2B5EF4-FFF2-40B4-BE49-F238E27FC236}">
                <a16:creationId xmlns:a16="http://schemas.microsoft.com/office/drawing/2014/main" xmlns="" id="{21F79C0A-AB39-917C-7AA5-129DA3E3B8E6}"/>
              </a:ext>
            </a:extLst>
          </p:cNvPr>
          <p:cNvSpPr>
            <a:spLocks/>
          </p:cNvSpPr>
          <p:nvPr/>
        </p:nvSpPr>
        <p:spPr bwMode="auto">
          <a:xfrm>
            <a:off x="8579132"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581" name="Freeform 6">
            <a:extLst>
              <a:ext uri="{FF2B5EF4-FFF2-40B4-BE49-F238E27FC236}">
                <a16:creationId xmlns:a16="http://schemas.microsoft.com/office/drawing/2014/main" xmlns="" id="{0E6CE09D-3D0F-A0F4-4033-F3F94794891B}"/>
              </a:ext>
            </a:extLst>
          </p:cNvPr>
          <p:cNvSpPr>
            <a:spLocks/>
          </p:cNvSpPr>
          <p:nvPr/>
        </p:nvSpPr>
        <p:spPr bwMode="auto">
          <a:xfrm>
            <a:off x="874399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582" name="Freeform 6">
            <a:extLst>
              <a:ext uri="{FF2B5EF4-FFF2-40B4-BE49-F238E27FC236}">
                <a16:creationId xmlns:a16="http://schemas.microsoft.com/office/drawing/2014/main" xmlns="" id="{EF1B83BC-2F3C-4B4A-2578-5836833A7C23}"/>
              </a:ext>
            </a:extLst>
          </p:cNvPr>
          <p:cNvSpPr>
            <a:spLocks/>
          </p:cNvSpPr>
          <p:nvPr/>
        </p:nvSpPr>
        <p:spPr bwMode="auto">
          <a:xfrm>
            <a:off x="8914200" y="1874765"/>
            <a:ext cx="137095" cy="36787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sp>
        <p:nvSpPr>
          <p:cNvPr id="583" name="CaixaDeTexto 582">
            <a:extLst>
              <a:ext uri="{FF2B5EF4-FFF2-40B4-BE49-F238E27FC236}">
                <a16:creationId xmlns:a16="http://schemas.microsoft.com/office/drawing/2014/main" xmlns="" id="{FF4D1CE8-14F1-11A6-33D2-4B4B6EB08206}"/>
              </a:ext>
            </a:extLst>
          </p:cNvPr>
          <p:cNvSpPr txBox="1"/>
          <p:nvPr/>
        </p:nvSpPr>
        <p:spPr>
          <a:xfrm>
            <a:off x="9066470" y="1745060"/>
            <a:ext cx="1173719" cy="553998"/>
          </a:xfrm>
          <a:prstGeom prst="rect">
            <a:avLst/>
          </a:prstGeom>
          <a:noFill/>
        </p:spPr>
        <p:txBody>
          <a:bodyPr wrap="none" rtlCol="0">
            <a:spAutoFit/>
          </a:bodyPr>
          <a:lstStyle/>
          <a:p>
            <a:r>
              <a:rPr lang="pt-BR" sz="3000" b="1" dirty="0">
                <a:solidFill>
                  <a:srgbClr val="FE7537"/>
                </a:solidFill>
                <a:latin typeface="Ebrima" panose="02000000000000000000" pitchFamily="2" charset="0"/>
                <a:ea typeface="Ebrima" panose="02000000000000000000" pitchFamily="2" charset="0"/>
                <a:cs typeface="Ebrima" panose="02000000000000000000" pitchFamily="2" charset="0"/>
              </a:rPr>
              <a:t>1.492</a:t>
            </a:r>
          </a:p>
        </p:txBody>
      </p:sp>
      <p:sp>
        <p:nvSpPr>
          <p:cNvPr id="584" name="CaixaDeTexto 583">
            <a:extLst>
              <a:ext uri="{FF2B5EF4-FFF2-40B4-BE49-F238E27FC236}">
                <a16:creationId xmlns:a16="http://schemas.microsoft.com/office/drawing/2014/main" xmlns="" id="{B806A3C9-ADCD-4071-5217-F5045FC49580}"/>
              </a:ext>
            </a:extLst>
          </p:cNvPr>
          <p:cNvSpPr txBox="1"/>
          <p:nvPr/>
        </p:nvSpPr>
        <p:spPr>
          <a:xfrm>
            <a:off x="9063773" y="2124154"/>
            <a:ext cx="1289481" cy="276999"/>
          </a:xfrm>
          <a:prstGeom prst="rect">
            <a:avLst/>
          </a:prstGeom>
          <a:noFill/>
        </p:spPr>
        <p:txBody>
          <a:bodyPr wrap="square">
            <a:spAutoFit/>
          </a:bodyPr>
          <a:lstStyle/>
          <a:p>
            <a:r>
              <a:rPr kumimoji="0" lang="pt-BR" sz="1200"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Entrevistas</a:t>
            </a:r>
            <a:endParaRPr lang="pt-BR" sz="20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
        <p:nvSpPr>
          <p:cNvPr id="585" name="CaixaDeTexto 584">
            <a:extLst>
              <a:ext uri="{FF2B5EF4-FFF2-40B4-BE49-F238E27FC236}">
                <a16:creationId xmlns:a16="http://schemas.microsoft.com/office/drawing/2014/main" xmlns="" id="{12DA02EF-2774-4168-A995-D3692A2A445B}"/>
              </a:ext>
            </a:extLst>
          </p:cNvPr>
          <p:cNvSpPr txBox="1"/>
          <p:nvPr/>
        </p:nvSpPr>
        <p:spPr>
          <a:xfrm>
            <a:off x="11133486" y="1901888"/>
            <a:ext cx="654346" cy="461665"/>
          </a:xfrm>
          <a:prstGeom prst="rect">
            <a:avLst/>
          </a:prstGeom>
          <a:noFill/>
        </p:spPr>
        <p:txBody>
          <a:bodyPr wrap="none" anchor="ctr">
            <a:spAutoFit/>
          </a:bodyPr>
          <a:lstStyle/>
          <a:p>
            <a:r>
              <a:rPr kumimoji="0" lang="pt-BR" sz="24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56</a:t>
            </a:r>
            <a:r>
              <a:rPr kumimoji="0" lang="pt-BR" sz="105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E7537"/>
              </a:solidFill>
            </a:endParaRPr>
          </a:p>
        </p:txBody>
      </p:sp>
      <p:sp>
        <p:nvSpPr>
          <p:cNvPr id="586" name="CaixaDeTexto 585">
            <a:extLst>
              <a:ext uri="{FF2B5EF4-FFF2-40B4-BE49-F238E27FC236}">
                <a16:creationId xmlns:a16="http://schemas.microsoft.com/office/drawing/2014/main" xmlns="" id="{68CB8DBE-4838-DAFD-8061-0B5A0F0F90F7}"/>
              </a:ext>
            </a:extLst>
          </p:cNvPr>
          <p:cNvSpPr txBox="1"/>
          <p:nvPr/>
        </p:nvSpPr>
        <p:spPr>
          <a:xfrm>
            <a:off x="10230604" y="1901888"/>
            <a:ext cx="654346" cy="461665"/>
          </a:xfrm>
          <a:prstGeom prst="rect">
            <a:avLst/>
          </a:prstGeom>
          <a:noFill/>
        </p:spPr>
        <p:txBody>
          <a:bodyPr wrap="none" anchor="ctr">
            <a:spAutoFit/>
          </a:bodyPr>
          <a:lstStyle/>
          <a:p>
            <a:pPr algn="r"/>
            <a:r>
              <a:rPr kumimoji="0" lang="pt-BR" sz="24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41</a:t>
            </a:r>
            <a:r>
              <a:rPr kumimoji="0" lang="pt-BR" sz="105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1600" dirty="0">
              <a:solidFill>
                <a:srgbClr val="FE7537"/>
              </a:solidFill>
            </a:endParaRPr>
          </a:p>
        </p:txBody>
      </p:sp>
      <p:grpSp>
        <p:nvGrpSpPr>
          <p:cNvPr id="587" name="Agrupar 586">
            <a:extLst>
              <a:ext uri="{FF2B5EF4-FFF2-40B4-BE49-F238E27FC236}">
                <a16:creationId xmlns:a16="http://schemas.microsoft.com/office/drawing/2014/main" xmlns="" id="{DFFD56DA-5F31-35CC-C203-69F9FA45FC51}"/>
              </a:ext>
            </a:extLst>
          </p:cNvPr>
          <p:cNvGrpSpPr/>
          <p:nvPr/>
        </p:nvGrpSpPr>
        <p:grpSpPr>
          <a:xfrm>
            <a:off x="10795528" y="1815094"/>
            <a:ext cx="411483" cy="436566"/>
            <a:chOff x="6314665" y="3061128"/>
            <a:chExt cx="751673" cy="797492"/>
          </a:xfrm>
        </p:grpSpPr>
        <p:sp>
          <p:nvSpPr>
            <p:cNvPr id="588" name="Freeform 39">
              <a:extLst>
                <a:ext uri="{FF2B5EF4-FFF2-40B4-BE49-F238E27FC236}">
                  <a16:creationId xmlns:a16="http://schemas.microsoft.com/office/drawing/2014/main" xmlns="" id="{122908B2-E097-51A9-1D09-7AFB5B9A53E2}"/>
                </a:ext>
              </a:extLst>
            </p:cNvPr>
            <p:cNvSpPr>
              <a:spLocks/>
            </p:cNvSpPr>
            <p:nvPr/>
          </p:nvSpPr>
          <p:spPr bwMode="auto">
            <a:xfrm>
              <a:off x="6703037" y="3066703"/>
              <a:ext cx="363301" cy="788119"/>
            </a:xfrm>
            <a:custGeom>
              <a:avLst/>
              <a:gdLst/>
              <a:ahLst/>
              <a:cxnLst/>
              <a:rect l="l" t="t" r="r" b="b"/>
              <a:pathLst>
                <a:path w="565749" h="1250475">
                  <a:moveTo>
                    <a:pt x="204658" y="223550"/>
                  </a:moveTo>
                  <a:cubicBezTo>
                    <a:pt x="204658" y="223550"/>
                    <a:pt x="204658" y="223550"/>
                    <a:pt x="281110" y="225903"/>
                  </a:cubicBezTo>
                  <a:cubicBezTo>
                    <a:pt x="284639" y="225903"/>
                    <a:pt x="284639" y="225903"/>
                    <a:pt x="362268" y="223550"/>
                  </a:cubicBezTo>
                  <a:cubicBezTo>
                    <a:pt x="362268" y="223550"/>
                    <a:pt x="362268" y="223550"/>
                    <a:pt x="364032" y="223844"/>
                  </a:cubicBezTo>
                  <a:lnTo>
                    <a:pt x="376382" y="225903"/>
                  </a:lnTo>
                  <a:cubicBezTo>
                    <a:pt x="388144" y="228255"/>
                    <a:pt x="399906" y="232961"/>
                    <a:pt x="410492" y="238842"/>
                  </a:cubicBezTo>
                  <a:cubicBezTo>
                    <a:pt x="445777" y="256487"/>
                    <a:pt x="469301" y="287071"/>
                    <a:pt x="482239" y="330595"/>
                  </a:cubicBezTo>
                  <a:cubicBezTo>
                    <a:pt x="503411" y="398821"/>
                    <a:pt x="529287" y="491750"/>
                    <a:pt x="562221" y="609382"/>
                  </a:cubicBezTo>
                  <a:cubicBezTo>
                    <a:pt x="564573" y="618793"/>
                    <a:pt x="565749" y="628203"/>
                    <a:pt x="565749" y="635261"/>
                  </a:cubicBezTo>
                  <a:cubicBezTo>
                    <a:pt x="565749" y="643495"/>
                    <a:pt x="564573" y="650553"/>
                    <a:pt x="559868" y="656435"/>
                  </a:cubicBezTo>
                  <a:cubicBezTo>
                    <a:pt x="556340" y="661140"/>
                    <a:pt x="550459" y="664669"/>
                    <a:pt x="543401" y="668198"/>
                  </a:cubicBezTo>
                  <a:cubicBezTo>
                    <a:pt x="530463" y="672903"/>
                    <a:pt x="519878" y="672903"/>
                    <a:pt x="511644" y="668198"/>
                  </a:cubicBezTo>
                  <a:cubicBezTo>
                    <a:pt x="501058" y="662317"/>
                    <a:pt x="491649" y="648201"/>
                    <a:pt x="482239" y="625851"/>
                  </a:cubicBezTo>
                  <a:cubicBezTo>
                    <a:pt x="475182" y="604677"/>
                    <a:pt x="459892" y="556448"/>
                    <a:pt x="437544" y="478811"/>
                  </a:cubicBezTo>
                  <a:cubicBezTo>
                    <a:pt x="437544" y="478811"/>
                    <a:pt x="437544" y="478811"/>
                    <a:pt x="405787" y="369413"/>
                  </a:cubicBezTo>
                  <a:cubicBezTo>
                    <a:pt x="405787" y="369413"/>
                    <a:pt x="405787" y="369413"/>
                    <a:pt x="382263" y="367061"/>
                  </a:cubicBezTo>
                  <a:cubicBezTo>
                    <a:pt x="382263" y="367061"/>
                    <a:pt x="382263" y="367061"/>
                    <a:pt x="519878" y="843469"/>
                  </a:cubicBezTo>
                  <a:cubicBezTo>
                    <a:pt x="519878" y="843469"/>
                    <a:pt x="519878" y="843469"/>
                    <a:pt x="392849" y="845822"/>
                  </a:cubicBezTo>
                  <a:cubicBezTo>
                    <a:pt x="392849" y="845822"/>
                    <a:pt x="392849" y="845822"/>
                    <a:pt x="394025" y="1214009"/>
                  </a:cubicBezTo>
                  <a:cubicBezTo>
                    <a:pt x="391672" y="1229301"/>
                    <a:pt x="385791" y="1241065"/>
                    <a:pt x="375206" y="1245770"/>
                  </a:cubicBezTo>
                  <a:cubicBezTo>
                    <a:pt x="368149" y="1249299"/>
                    <a:pt x="359915" y="1250475"/>
                    <a:pt x="348153" y="1250475"/>
                  </a:cubicBezTo>
                  <a:cubicBezTo>
                    <a:pt x="316396" y="1250475"/>
                    <a:pt x="301106" y="1237536"/>
                    <a:pt x="299929" y="1212833"/>
                  </a:cubicBezTo>
                  <a:cubicBezTo>
                    <a:pt x="298753" y="1195188"/>
                    <a:pt x="296401" y="1072851"/>
                    <a:pt x="294048" y="845822"/>
                  </a:cubicBezTo>
                  <a:cubicBezTo>
                    <a:pt x="294048" y="845822"/>
                    <a:pt x="294048" y="845822"/>
                    <a:pt x="292725" y="845822"/>
                  </a:cubicBezTo>
                  <a:lnTo>
                    <a:pt x="283463" y="845822"/>
                  </a:lnTo>
                  <a:cubicBezTo>
                    <a:pt x="283463" y="845822"/>
                    <a:pt x="283463" y="845822"/>
                    <a:pt x="282139" y="845822"/>
                  </a:cubicBezTo>
                  <a:lnTo>
                    <a:pt x="272877" y="845822"/>
                  </a:lnTo>
                  <a:cubicBezTo>
                    <a:pt x="269348" y="1072851"/>
                    <a:pt x="268172" y="1195188"/>
                    <a:pt x="266996" y="1212833"/>
                  </a:cubicBezTo>
                  <a:cubicBezTo>
                    <a:pt x="265820" y="1237536"/>
                    <a:pt x="249353" y="1250475"/>
                    <a:pt x="218772" y="1250475"/>
                  </a:cubicBezTo>
                  <a:cubicBezTo>
                    <a:pt x="207010" y="1250475"/>
                    <a:pt x="198777" y="1249299"/>
                    <a:pt x="191720" y="1245770"/>
                  </a:cubicBezTo>
                  <a:cubicBezTo>
                    <a:pt x="181134" y="1241065"/>
                    <a:pt x="174077" y="1229301"/>
                    <a:pt x="172900" y="1214009"/>
                  </a:cubicBezTo>
                  <a:cubicBezTo>
                    <a:pt x="172900" y="1214009"/>
                    <a:pt x="172900" y="1214009"/>
                    <a:pt x="172900" y="845822"/>
                  </a:cubicBezTo>
                  <a:cubicBezTo>
                    <a:pt x="172900" y="845822"/>
                    <a:pt x="172900" y="845822"/>
                    <a:pt x="47048" y="843469"/>
                  </a:cubicBezTo>
                  <a:cubicBezTo>
                    <a:pt x="47048" y="843469"/>
                    <a:pt x="47048" y="843469"/>
                    <a:pt x="184662" y="367061"/>
                  </a:cubicBezTo>
                  <a:cubicBezTo>
                    <a:pt x="184662" y="367061"/>
                    <a:pt x="184662" y="367061"/>
                    <a:pt x="161139" y="369413"/>
                  </a:cubicBezTo>
                  <a:cubicBezTo>
                    <a:pt x="161139" y="369413"/>
                    <a:pt x="161139" y="369413"/>
                    <a:pt x="129381" y="478811"/>
                  </a:cubicBezTo>
                  <a:cubicBezTo>
                    <a:pt x="105857" y="556448"/>
                    <a:pt x="90567" y="604677"/>
                    <a:pt x="83510" y="625851"/>
                  </a:cubicBezTo>
                  <a:cubicBezTo>
                    <a:pt x="75276" y="648201"/>
                    <a:pt x="65867" y="662317"/>
                    <a:pt x="55281" y="668198"/>
                  </a:cubicBezTo>
                  <a:cubicBezTo>
                    <a:pt x="47048" y="672903"/>
                    <a:pt x="36462" y="672903"/>
                    <a:pt x="23524" y="668198"/>
                  </a:cubicBezTo>
                  <a:cubicBezTo>
                    <a:pt x="15291" y="664669"/>
                    <a:pt x="9410" y="661140"/>
                    <a:pt x="5881" y="656435"/>
                  </a:cubicBezTo>
                  <a:cubicBezTo>
                    <a:pt x="2352" y="650553"/>
                    <a:pt x="0" y="643495"/>
                    <a:pt x="0" y="635261"/>
                  </a:cubicBezTo>
                  <a:cubicBezTo>
                    <a:pt x="0" y="628203"/>
                    <a:pt x="2352" y="618793"/>
                    <a:pt x="4705" y="609382"/>
                  </a:cubicBezTo>
                  <a:cubicBezTo>
                    <a:pt x="36462" y="491750"/>
                    <a:pt x="63514" y="398821"/>
                    <a:pt x="83510" y="330595"/>
                  </a:cubicBezTo>
                  <a:cubicBezTo>
                    <a:pt x="96448" y="287071"/>
                    <a:pt x="121148" y="256487"/>
                    <a:pt x="156434" y="238842"/>
                  </a:cubicBezTo>
                  <a:cubicBezTo>
                    <a:pt x="167019" y="232961"/>
                    <a:pt x="178781" y="228255"/>
                    <a:pt x="190543" y="225903"/>
                  </a:cubicBezTo>
                  <a:cubicBezTo>
                    <a:pt x="190543" y="225903"/>
                    <a:pt x="190543" y="225903"/>
                    <a:pt x="192308" y="225609"/>
                  </a:cubicBezTo>
                  <a:close/>
                  <a:moveTo>
                    <a:pt x="283463" y="0"/>
                  </a:moveTo>
                  <a:cubicBezTo>
                    <a:pt x="310525" y="0"/>
                    <a:pt x="335233" y="9404"/>
                    <a:pt x="354059" y="29389"/>
                  </a:cubicBezTo>
                  <a:cubicBezTo>
                    <a:pt x="374061" y="49374"/>
                    <a:pt x="383474" y="72885"/>
                    <a:pt x="383474" y="101099"/>
                  </a:cubicBezTo>
                  <a:cubicBezTo>
                    <a:pt x="383474" y="129313"/>
                    <a:pt x="374061" y="152824"/>
                    <a:pt x="354059" y="172809"/>
                  </a:cubicBezTo>
                  <a:cubicBezTo>
                    <a:pt x="335233" y="191618"/>
                    <a:pt x="310525" y="202198"/>
                    <a:pt x="283463" y="202198"/>
                  </a:cubicBezTo>
                  <a:cubicBezTo>
                    <a:pt x="255224" y="202198"/>
                    <a:pt x="231692" y="191618"/>
                    <a:pt x="211690" y="172809"/>
                  </a:cubicBezTo>
                  <a:cubicBezTo>
                    <a:pt x="191688" y="152824"/>
                    <a:pt x="182275" y="129313"/>
                    <a:pt x="182275" y="101099"/>
                  </a:cubicBezTo>
                  <a:cubicBezTo>
                    <a:pt x="182275" y="72885"/>
                    <a:pt x="191688" y="49374"/>
                    <a:pt x="211690" y="29389"/>
                  </a:cubicBezTo>
                  <a:cubicBezTo>
                    <a:pt x="231692" y="9404"/>
                    <a:pt x="255224" y="0"/>
                    <a:pt x="283463"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a:solidFill>
                  <a:srgbClr val="8EBC17"/>
                </a:solidFill>
              </a:endParaRPr>
            </a:p>
          </p:txBody>
        </p:sp>
        <p:sp>
          <p:nvSpPr>
            <p:cNvPr id="589" name="Freeform 6">
              <a:extLst>
                <a:ext uri="{FF2B5EF4-FFF2-40B4-BE49-F238E27FC236}">
                  <a16:creationId xmlns:a16="http://schemas.microsoft.com/office/drawing/2014/main" xmlns="" id="{EE283F40-1B84-9F19-FD02-6AEF5AAAD3D5}"/>
                </a:ext>
              </a:extLst>
            </p:cNvPr>
            <p:cNvSpPr>
              <a:spLocks/>
            </p:cNvSpPr>
            <p:nvPr/>
          </p:nvSpPr>
          <p:spPr bwMode="auto">
            <a:xfrm>
              <a:off x="6314665" y="3061128"/>
              <a:ext cx="297202" cy="797492"/>
            </a:xfrm>
            <a:custGeom>
              <a:avLst/>
              <a:gdLst/>
              <a:ahLst/>
              <a:cxnLst/>
              <a:rect l="l" t="t" r="r" b="b"/>
              <a:pathLst>
                <a:path w="472857" h="1260000">
                  <a:moveTo>
                    <a:pt x="113074" y="235464"/>
                  </a:moveTo>
                  <a:cubicBezTo>
                    <a:pt x="118785" y="235464"/>
                    <a:pt x="123354" y="235464"/>
                    <a:pt x="127923" y="236606"/>
                  </a:cubicBezTo>
                  <a:cubicBezTo>
                    <a:pt x="127923" y="236606"/>
                    <a:pt x="127923" y="236606"/>
                    <a:pt x="350645" y="235464"/>
                  </a:cubicBezTo>
                  <a:cubicBezTo>
                    <a:pt x="352930" y="235464"/>
                    <a:pt x="356356" y="235464"/>
                    <a:pt x="359783" y="235464"/>
                  </a:cubicBezTo>
                  <a:cubicBezTo>
                    <a:pt x="400901" y="237748"/>
                    <a:pt x="431739" y="258308"/>
                    <a:pt x="452298" y="296000"/>
                  </a:cubicBezTo>
                  <a:cubicBezTo>
                    <a:pt x="462578" y="315417"/>
                    <a:pt x="468288" y="334834"/>
                    <a:pt x="470573" y="353109"/>
                  </a:cubicBezTo>
                  <a:lnTo>
                    <a:pt x="472857" y="690052"/>
                  </a:lnTo>
                  <a:cubicBezTo>
                    <a:pt x="472857" y="698047"/>
                    <a:pt x="469431" y="706043"/>
                    <a:pt x="462578" y="712896"/>
                  </a:cubicBezTo>
                  <a:cubicBezTo>
                    <a:pt x="454582" y="722033"/>
                    <a:pt x="444303" y="726602"/>
                    <a:pt x="432881" y="727744"/>
                  </a:cubicBezTo>
                  <a:cubicBezTo>
                    <a:pt x="421460" y="727744"/>
                    <a:pt x="410038" y="725460"/>
                    <a:pt x="400901" y="717464"/>
                  </a:cubicBezTo>
                  <a:cubicBezTo>
                    <a:pt x="391763" y="710611"/>
                    <a:pt x="387195" y="703758"/>
                    <a:pt x="387195" y="695763"/>
                  </a:cubicBezTo>
                  <a:cubicBezTo>
                    <a:pt x="387195" y="695763"/>
                    <a:pt x="387195" y="695763"/>
                    <a:pt x="383768" y="391943"/>
                  </a:cubicBezTo>
                  <a:cubicBezTo>
                    <a:pt x="383768" y="391943"/>
                    <a:pt x="383768" y="391943"/>
                    <a:pt x="381341" y="391800"/>
                  </a:cubicBezTo>
                  <a:lnTo>
                    <a:pt x="364351" y="390801"/>
                  </a:lnTo>
                  <a:cubicBezTo>
                    <a:pt x="366636" y="915062"/>
                    <a:pt x="366636" y="1186901"/>
                    <a:pt x="364351" y="1205175"/>
                  </a:cubicBezTo>
                  <a:cubicBezTo>
                    <a:pt x="360925" y="1226877"/>
                    <a:pt x="354072" y="1241725"/>
                    <a:pt x="343792" y="1249721"/>
                  </a:cubicBezTo>
                  <a:cubicBezTo>
                    <a:pt x="335797" y="1256574"/>
                    <a:pt x="324375" y="1260000"/>
                    <a:pt x="310669" y="1260000"/>
                  </a:cubicBezTo>
                  <a:cubicBezTo>
                    <a:pt x="295821" y="1260000"/>
                    <a:pt x="283257" y="1255431"/>
                    <a:pt x="271836" y="1246294"/>
                  </a:cubicBezTo>
                  <a:cubicBezTo>
                    <a:pt x="259272" y="1234872"/>
                    <a:pt x="252419" y="1218882"/>
                    <a:pt x="251277" y="1198322"/>
                  </a:cubicBezTo>
                  <a:cubicBezTo>
                    <a:pt x="251277" y="1198322"/>
                    <a:pt x="251277" y="1198322"/>
                    <a:pt x="251277" y="724318"/>
                  </a:cubicBezTo>
                  <a:cubicBezTo>
                    <a:pt x="251277" y="724318"/>
                    <a:pt x="251277" y="724318"/>
                    <a:pt x="226149" y="725460"/>
                  </a:cubicBezTo>
                  <a:cubicBezTo>
                    <a:pt x="226149" y="725460"/>
                    <a:pt x="226149" y="725460"/>
                    <a:pt x="225007" y="934479"/>
                  </a:cubicBezTo>
                  <a:cubicBezTo>
                    <a:pt x="225007" y="1079536"/>
                    <a:pt x="225007" y="1166341"/>
                    <a:pt x="223865" y="1196038"/>
                  </a:cubicBezTo>
                  <a:cubicBezTo>
                    <a:pt x="222723" y="1225735"/>
                    <a:pt x="212443" y="1245152"/>
                    <a:pt x="194168" y="1254289"/>
                  </a:cubicBezTo>
                  <a:cubicBezTo>
                    <a:pt x="183889" y="1258858"/>
                    <a:pt x="174752" y="1260000"/>
                    <a:pt x="165614" y="1258858"/>
                  </a:cubicBezTo>
                  <a:cubicBezTo>
                    <a:pt x="151908" y="1258858"/>
                    <a:pt x="140487" y="1254289"/>
                    <a:pt x="131349" y="1245152"/>
                  </a:cubicBezTo>
                  <a:cubicBezTo>
                    <a:pt x="121070" y="1234872"/>
                    <a:pt x="114217" y="1221166"/>
                    <a:pt x="110790" y="1201749"/>
                  </a:cubicBezTo>
                  <a:cubicBezTo>
                    <a:pt x="110790" y="1201749"/>
                    <a:pt x="110790" y="1201749"/>
                    <a:pt x="108506" y="436488"/>
                  </a:cubicBezTo>
                  <a:cubicBezTo>
                    <a:pt x="108506" y="436488"/>
                    <a:pt x="108506" y="436488"/>
                    <a:pt x="108506" y="390801"/>
                  </a:cubicBezTo>
                  <a:cubicBezTo>
                    <a:pt x="108506" y="390801"/>
                    <a:pt x="108506" y="390801"/>
                    <a:pt x="86805" y="390801"/>
                  </a:cubicBezTo>
                  <a:cubicBezTo>
                    <a:pt x="86805" y="390801"/>
                    <a:pt x="86805" y="390801"/>
                    <a:pt x="86805" y="695763"/>
                  </a:cubicBezTo>
                  <a:cubicBezTo>
                    <a:pt x="86805" y="703758"/>
                    <a:pt x="82236" y="710611"/>
                    <a:pt x="73099" y="717464"/>
                  </a:cubicBezTo>
                  <a:cubicBezTo>
                    <a:pt x="62819" y="725460"/>
                    <a:pt x="52540" y="727744"/>
                    <a:pt x="39976" y="727744"/>
                  </a:cubicBezTo>
                  <a:cubicBezTo>
                    <a:pt x="28554" y="726602"/>
                    <a:pt x="18275" y="722033"/>
                    <a:pt x="11422" y="712896"/>
                  </a:cubicBezTo>
                  <a:cubicBezTo>
                    <a:pt x="3426" y="706043"/>
                    <a:pt x="0" y="698047"/>
                    <a:pt x="0" y="690052"/>
                  </a:cubicBezTo>
                  <a:cubicBezTo>
                    <a:pt x="0" y="690052"/>
                    <a:pt x="0" y="690052"/>
                    <a:pt x="2284" y="353109"/>
                  </a:cubicBezTo>
                  <a:cubicBezTo>
                    <a:pt x="4569" y="334834"/>
                    <a:pt x="11422" y="315417"/>
                    <a:pt x="20559" y="296000"/>
                  </a:cubicBezTo>
                  <a:cubicBezTo>
                    <a:pt x="42260" y="258308"/>
                    <a:pt x="73099" y="237748"/>
                    <a:pt x="113074" y="235464"/>
                  </a:cubicBezTo>
                  <a:close/>
                  <a:moveTo>
                    <a:pt x="234165" y="0"/>
                  </a:moveTo>
                  <a:cubicBezTo>
                    <a:pt x="262729" y="0"/>
                    <a:pt x="286722" y="10283"/>
                    <a:pt x="306146" y="29707"/>
                  </a:cubicBezTo>
                  <a:cubicBezTo>
                    <a:pt x="326712" y="50273"/>
                    <a:pt x="336995" y="74267"/>
                    <a:pt x="336995" y="101689"/>
                  </a:cubicBezTo>
                  <a:cubicBezTo>
                    <a:pt x="336995" y="130253"/>
                    <a:pt x="326712" y="154247"/>
                    <a:pt x="306146" y="174813"/>
                  </a:cubicBezTo>
                  <a:cubicBezTo>
                    <a:pt x="286722" y="194237"/>
                    <a:pt x="262729" y="204520"/>
                    <a:pt x="234165" y="204520"/>
                  </a:cubicBezTo>
                  <a:cubicBezTo>
                    <a:pt x="206743" y="204520"/>
                    <a:pt x="181607" y="194237"/>
                    <a:pt x="162184" y="174813"/>
                  </a:cubicBezTo>
                  <a:cubicBezTo>
                    <a:pt x="142760" y="154247"/>
                    <a:pt x="132477" y="130253"/>
                    <a:pt x="132477" y="101689"/>
                  </a:cubicBezTo>
                  <a:cubicBezTo>
                    <a:pt x="132477" y="74267"/>
                    <a:pt x="142760" y="50273"/>
                    <a:pt x="162184" y="29707"/>
                  </a:cubicBezTo>
                  <a:cubicBezTo>
                    <a:pt x="181607" y="10283"/>
                    <a:pt x="206743" y="0"/>
                    <a:pt x="234165" y="0"/>
                  </a:cubicBezTo>
                  <a:close/>
                </a:path>
              </a:pathLst>
            </a:custGeom>
            <a:noFill/>
            <a:ln w="19050">
              <a:solidFill>
                <a:schemeClr val="bg1"/>
              </a:solidFill>
              <a:round/>
              <a:headEnd/>
              <a:tailEnd/>
            </a:ln>
          </p:spPr>
          <p:txBody>
            <a:bodyPr vert="horz" wrap="square" lIns="91440" tIns="45720" rIns="91440" bIns="45720" numCol="1" anchor="t" anchorCtr="0" compatLnSpc="1">
              <a:prstTxWarp prst="textNoShape">
                <a:avLst/>
              </a:prstTxWarp>
            </a:bodyPr>
            <a:lstStyle/>
            <a:p>
              <a:pPr fontAlgn="auto">
                <a:spcBef>
                  <a:spcPts val="0"/>
                </a:spcBef>
                <a:spcAft>
                  <a:spcPts val="0"/>
                </a:spcAft>
                <a:defRPr/>
              </a:pPr>
              <a:endParaRPr lang="en-GB" sz="1800" kern="0" dirty="0">
                <a:solidFill>
                  <a:srgbClr val="8EBC17"/>
                </a:solidFill>
              </a:endParaRPr>
            </a:p>
          </p:txBody>
        </p:sp>
      </p:grpSp>
      <p:pic>
        <p:nvPicPr>
          <p:cNvPr id="590" name="Imagem 589">
            <a:extLst>
              <a:ext uri="{FF2B5EF4-FFF2-40B4-BE49-F238E27FC236}">
                <a16:creationId xmlns:a16="http://schemas.microsoft.com/office/drawing/2014/main" xmlns="" id="{AAD9821B-67AF-DECA-4B53-64056950E1EF}"/>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385469" y="2577015"/>
            <a:ext cx="625153" cy="674184"/>
          </a:xfrm>
          <a:prstGeom prst="rect">
            <a:avLst/>
          </a:prstGeom>
        </p:spPr>
      </p:pic>
      <p:sp>
        <p:nvSpPr>
          <p:cNvPr id="591" name="CaixaDeTexto 590">
            <a:extLst>
              <a:ext uri="{FF2B5EF4-FFF2-40B4-BE49-F238E27FC236}">
                <a16:creationId xmlns:a16="http://schemas.microsoft.com/office/drawing/2014/main" xmlns="" id="{EBE768D2-4E5B-B846-912E-A30F96D6689D}"/>
              </a:ext>
            </a:extLst>
          </p:cNvPr>
          <p:cNvSpPr txBox="1"/>
          <p:nvPr/>
        </p:nvSpPr>
        <p:spPr>
          <a:xfrm>
            <a:off x="9106423" y="2429719"/>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E7537"/>
                </a:solidFill>
                <a:effectLst/>
                <a:uLnTx/>
                <a:uFillTx/>
                <a:latin typeface="Segoe UI" panose="020B0502040204020203" pitchFamily="34" charset="0"/>
                <a:ea typeface="Ebrima" panose="02000000000000000000" pitchFamily="2" charset="0"/>
                <a:cs typeface="Segoe UI" panose="020B0502040204020203" pitchFamily="34" charset="0"/>
              </a:rPr>
              <a:t>64</a:t>
            </a:r>
            <a:r>
              <a:rPr kumimoji="0" lang="pt-BR" sz="1200" b="1" i="0" u="none" strike="noStrike" kern="1200" cap="none" spc="0" normalizeH="0" baseline="0" noProof="0" dirty="0">
                <a:ln>
                  <a:noFill/>
                </a:ln>
                <a:solidFill>
                  <a:srgbClr val="FE7537"/>
                </a:solidFill>
                <a:effectLst/>
                <a:uLnTx/>
                <a:uFillTx/>
                <a:latin typeface="Segoe UI" panose="020B0502040204020203" pitchFamily="34" charset="0"/>
                <a:ea typeface="Ebrima" panose="02000000000000000000" pitchFamily="2" charset="0"/>
                <a:cs typeface="Segoe UI" panose="020B0502040204020203" pitchFamily="34" charset="0"/>
              </a:rPr>
              <a:t>%</a:t>
            </a:r>
            <a:endParaRPr lang="pt-BR" sz="2000" dirty="0">
              <a:solidFill>
                <a:srgbClr val="FE7537"/>
              </a:solidFill>
              <a:latin typeface="Segoe UI" panose="020B0502040204020203" pitchFamily="34" charset="0"/>
              <a:cs typeface="Segoe UI" panose="020B0502040204020203" pitchFamily="34" charset="0"/>
            </a:endParaRPr>
          </a:p>
        </p:txBody>
      </p:sp>
      <p:sp>
        <p:nvSpPr>
          <p:cNvPr id="592" name="CaixaDeTexto 591">
            <a:extLst>
              <a:ext uri="{FF2B5EF4-FFF2-40B4-BE49-F238E27FC236}">
                <a16:creationId xmlns:a16="http://schemas.microsoft.com/office/drawing/2014/main" xmlns="" id="{AA66684D-00D7-4215-DE80-AF4E95916048}"/>
              </a:ext>
            </a:extLst>
          </p:cNvPr>
          <p:cNvSpPr txBox="1"/>
          <p:nvPr/>
        </p:nvSpPr>
        <p:spPr>
          <a:xfrm>
            <a:off x="9736558" y="2689516"/>
            <a:ext cx="2097800"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ENSINO FUNDAMENTAL</a:t>
            </a:r>
          </a:p>
        </p:txBody>
      </p:sp>
      <p:sp>
        <p:nvSpPr>
          <p:cNvPr id="593" name="CaixaDeTexto 592">
            <a:extLst>
              <a:ext uri="{FF2B5EF4-FFF2-40B4-BE49-F238E27FC236}">
                <a16:creationId xmlns:a16="http://schemas.microsoft.com/office/drawing/2014/main" xmlns="" id="{780AE7EA-5F8F-6937-4D74-6B50057AD59A}"/>
              </a:ext>
            </a:extLst>
          </p:cNvPr>
          <p:cNvSpPr txBox="1"/>
          <p:nvPr/>
        </p:nvSpPr>
        <p:spPr>
          <a:xfrm>
            <a:off x="8965441" y="2912092"/>
            <a:ext cx="2583735" cy="415498"/>
          </a:xfrm>
          <a:prstGeom prst="rect">
            <a:avLst/>
          </a:prstGeom>
          <a:noFill/>
        </p:spPr>
        <p:txBody>
          <a:bodyPr wrap="square" rtlCol="0" anchor="t">
            <a:spAutoFit/>
          </a:bodyPr>
          <a:lstStyle/>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32%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 MÉDIO</a:t>
            </a:r>
          </a:p>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4%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ENSINO SUPERIOR</a:t>
            </a:r>
            <a:endParaRPr lang="en-US" sz="1050" b="1" dirty="0">
              <a:solidFill>
                <a:schemeClr val="bg1"/>
              </a:solidFill>
              <a:latin typeface="Segoe UI" panose="020B0502040204020203" pitchFamily="34" charset="0"/>
              <a:ea typeface="Ebrima" panose="02000000000000000000" pitchFamily="2" charset="0"/>
              <a:cs typeface="Segoe UI" panose="020B0502040204020203" pitchFamily="34" charset="0"/>
            </a:endParaRPr>
          </a:p>
        </p:txBody>
      </p:sp>
      <p:sp>
        <p:nvSpPr>
          <p:cNvPr id="602" name="Forma Livre: Forma 601">
            <a:extLst>
              <a:ext uri="{FF2B5EF4-FFF2-40B4-BE49-F238E27FC236}">
                <a16:creationId xmlns:a16="http://schemas.microsoft.com/office/drawing/2014/main" xmlns="" id="{404CDEB0-1F0E-3FAB-8D1E-5CFC80B192BD}"/>
              </a:ext>
            </a:extLst>
          </p:cNvPr>
          <p:cNvSpPr/>
          <p:nvPr/>
        </p:nvSpPr>
        <p:spPr>
          <a:xfrm>
            <a:off x="8475863" y="3436195"/>
            <a:ext cx="365945" cy="561004"/>
          </a:xfrm>
          <a:custGeom>
            <a:avLst/>
            <a:gdLst>
              <a:gd name="connsiteX0" fmla="*/ 984357 w 2143791"/>
              <a:gd name="connsiteY0" fmla="*/ 2043210 h 3286497"/>
              <a:gd name="connsiteX1" fmla="*/ 1211794 w 2143791"/>
              <a:gd name="connsiteY1" fmla="*/ 2289353 h 3286497"/>
              <a:gd name="connsiteX2" fmla="*/ 924854 w 2143791"/>
              <a:gd name="connsiteY2" fmla="*/ 2539643 h 3286497"/>
              <a:gd name="connsiteX3" fmla="*/ 1033663 w 2143791"/>
              <a:gd name="connsiteY3" fmla="*/ 1525601 h 3286497"/>
              <a:gd name="connsiteX4" fmla="*/ 989814 w 2143791"/>
              <a:gd name="connsiteY4" fmla="*/ 1904744 h 3286497"/>
              <a:gd name="connsiteX5" fmla="*/ 812069 w 2143791"/>
              <a:gd name="connsiteY5" fmla="*/ 1720337 h 3286497"/>
              <a:gd name="connsiteX6" fmla="*/ 1033663 w 2143791"/>
              <a:gd name="connsiteY6" fmla="*/ 1525601 h 3286497"/>
              <a:gd name="connsiteX7" fmla="*/ 1056874 w 2143791"/>
              <a:gd name="connsiteY7" fmla="*/ 1374130 h 3286497"/>
              <a:gd name="connsiteX8" fmla="*/ 1047441 w 2143791"/>
              <a:gd name="connsiteY8" fmla="*/ 1463440 h 3286497"/>
              <a:gd name="connsiteX9" fmla="*/ 824433 w 2143791"/>
              <a:gd name="connsiteY9" fmla="*/ 1516063 h 3286497"/>
              <a:gd name="connsiteX10" fmla="*/ 732126 w 2143791"/>
              <a:gd name="connsiteY10" fmla="*/ 1728130 h 3286497"/>
              <a:gd name="connsiteX11" fmla="*/ 976139 w 2143791"/>
              <a:gd name="connsiteY11" fmla="*/ 2015851 h 3286497"/>
              <a:gd name="connsiteX12" fmla="*/ 916344 w 2143791"/>
              <a:gd name="connsiteY12" fmla="*/ 2531227 h 3286497"/>
              <a:gd name="connsiteX13" fmla="*/ 665696 w 2143791"/>
              <a:gd name="connsiteY13" fmla="*/ 2291388 h 3286497"/>
              <a:gd name="connsiteX14" fmla="*/ 586960 w 2143791"/>
              <a:gd name="connsiteY14" fmla="*/ 2313873 h 3286497"/>
              <a:gd name="connsiteX15" fmla="*/ 904244 w 2143791"/>
              <a:gd name="connsiteY15" fmla="*/ 2601180 h 3286497"/>
              <a:gd name="connsiteX16" fmla="*/ 887809 w 2143791"/>
              <a:gd name="connsiteY16" fmla="*/ 2740032 h 3286497"/>
              <a:gd name="connsiteX17" fmla="*/ 895273 w 2143791"/>
              <a:gd name="connsiteY17" fmla="*/ 2745809 h 3286497"/>
              <a:gd name="connsiteX18" fmla="*/ 913122 w 2143791"/>
              <a:gd name="connsiteY18" fmla="*/ 2600653 h 3286497"/>
              <a:gd name="connsiteX19" fmla="*/ 1193549 w 2143791"/>
              <a:gd name="connsiteY19" fmla="*/ 2514396 h 3286497"/>
              <a:gd name="connsiteX20" fmla="*/ 1289635 w 2143791"/>
              <a:gd name="connsiteY20" fmla="*/ 2283594 h 3286497"/>
              <a:gd name="connsiteX21" fmla="*/ 996778 w 2143791"/>
              <a:gd name="connsiteY21" fmla="*/ 1937256 h 3286497"/>
              <a:gd name="connsiteX22" fmla="*/ 1043982 w 2143791"/>
              <a:gd name="connsiteY22" fmla="*/ 1536117 h 3286497"/>
              <a:gd name="connsiteX23" fmla="*/ 1233629 w 2143791"/>
              <a:gd name="connsiteY23" fmla="*/ 1693902 h 3286497"/>
              <a:gd name="connsiteX24" fmla="*/ 1298051 w 2143791"/>
              <a:gd name="connsiteY24" fmla="*/ 1674348 h 3286497"/>
              <a:gd name="connsiteX25" fmla="*/ 1056346 w 2143791"/>
              <a:gd name="connsiteY25" fmla="*/ 1464260 h 3286497"/>
              <a:gd name="connsiteX26" fmla="*/ 1066637 w 2143791"/>
              <a:gd name="connsiteY26" fmla="*/ 1380868 h 3286497"/>
              <a:gd name="connsiteX27" fmla="*/ 1086258 w 2143791"/>
              <a:gd name="connsiteY27" fmla="*/ 883935 h 3286497"/>
              <a:gd name="connsiteX28" fmla="*/ 1615863 w 2143791"/>
              <a:gd name="connsiteY28" fmla="*/ 980512 h 3286497"/>
              <a:gd name="connsiteX29" fmla="*/ 2011178 w 2143791"/>
              <a:gd name="connsiteY29" fmla="*/ 1649233 h 3286497"/>
              <a:gd name="connsiteX30" fmla="*/ 2143791 w 2143791"/>
              <a:gd name="connsiteY30" fmla="*/ 2411109 h 3286497"/>
              <a:gd name="connsiteX31" fmla="*/ 2044812 w 2143791"/>
              <a:gd name="connsiteY31" fmla="*/ 2925957 h 3286497"/>
              <a:gd name="connsiteX32" fmla="*/ 1066731 w 2143791"/>
              <a:gd name="connsiteY32" fmla="*/ 3286497 h 3286497"/>
              <a:gd name="connsiteX33" fmla="*/ 128693 w 2143791"/>
              <a:gd name="connsiteY33" fmla="*/ 2980455 h 3286497"/>
              <a:gd name="connsiteX34" fmla="*/ 0 w 2143791"/>
              <a:gd name="connsiteY34" fmla="*/ 2514226 h 3286497"/>
              <a:gd name="connsiteX35" fmla="*/ 199071 w 2143791"/>
              <a:gd name="connsiteY35" fmla="*/ 1583162 h 3286497"/>
              <a:gd name="connsiteX36" fmla="*/ 761217 w 2143791"/>
              <a:gd name="connsiteY36" fmla="*/ 904018 h 3286497"/>
              <a:gd name="connsiteX37" fmla="*/ 1086258 w 2143791"/>
              <a:gd name="connsiteY37" fmla="*/ 883935 h 3286497"/>
              <a:gd name="connsiteX38" fmla="*/ 1421005 w 2143791"/>
              <a:gd name="connsiteY38" fmla="*/ 0 h 3286497"/>
              <a:gd name="connsiteX39" fmla="*/ 1728658 w 2143791"/>
              <a:gd name="connsiteY39" fmla="*/ 56214 h 3286497"/>
              <a:gd name="connsiteX40" fmla="*/ 1954455 w 2143791"/>
              <a:gd name="connsiteY40" fmla="*/ 279118 h 3286497"/>
              <a:gd name="connsiteX41" fmla="*/ 1811428 w 2143791"/>
              <a:gd name="connsiteY41" fmla="*/ 589240 h 3286497"/>
              <a:gd name="connsiteX42" fmla="*/ 1620971 w 2143791"/>
              <a:gd name="connsiteY42" fmla="*/ 883935 h 3286497"/>
              <a:gd name="connsiteX43" fmla="*/ 1094654 w 2143791"/>
              <a:gd name="connsiteY43" fmla="*/ 795247 h 3286497"/>
              <a:gd name="connsiteX44" fmla="*/ 758400 w 2143791"/>
              <a:gd name="connsiteY44" fmla="*/ 813821 h 3286497"/>
              <a:gd name="connsiteX45" fmla="*/ 547002 w 2143791"/>
              <a:gd name="connsiteY45" fmla="*/ 250262 h 3286497"/>
              <a:gd name="connsiteX46" fmla="*/ 716124 w 2143791"/>
              <a:gd name="connsiteY46" fmla="*/ 100233 h 3286497"/>
              <a:gd name="connsiteX47" fmla="*/ 1011027 w 2143791"/>
              <a:gd name="connsiteY47" fmla="*/ 74195 h 3286497"/>
              <a:gd name="connsiteX48" fmla="*/ 994469 w 2143791"/>
              <a:gd name="connsiteY48" fmla="*/ 235928 h 3286497"/>
              <a:gd name="connsiteX49" fmla="*/ 1056516 w 2143791"/>
              <a:gd name="connsiteY49" fmla="*/ 33238 h 3286497"/>
              <a:gd name="connsiteX50" fmla="*/ 1421005 w 2143791"/>
              <a:gd name="connsiteY50" fmla="*/ 0 h 328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143791" h="3286497">
                <a:moveTo>
                  <a:pt x="984357" y="2043210"/>
                </a:moveTo>
                <a:cubicBezTo>
                  <a:pt x="1135988" y="2116707"/>
                  <a:pt x="1211794" y="2198761"/>
                  <a:pt x="1211794" y="2289353"/>
                </a:cubicBezTo>
                <a:cubicBezTo>
                  <a:pt x="1211794" y="2439731"/>
                  <a:pt x="1116151" y="2523161"/>
                  <a:pt x="924854" y="2539643"/>
                </a:cubicBezTo>
                <a:close/>
                <a:moveTo>
                  <a:pt x="1033663" y="1525601"/>
                </a:moveTo>
                <a:lnTo>
                  <a:pt x="989814" y="1904744"/>
                </a:lnTo>
                <a:cubicBezTo>
                  <a:pt x="871317" y="1846212"/>
                  <a:pt x="812069" y="1784740"/>
                  <a:pt x="812069" y="1720337"/>
                </a:cubicBezTo>
                <a:cubicBezTo>
                  <a:pt x="812069" y="1601539"/>
                  <a:pt x="885934" y="1536627"/>
                  <a:pt x="1033663" y="1525601"/>
                </a:cubicBezTo>
                <a:close/>
                <a:moveTo>
                  <a:pt x="1056874" y="1374130"/>
                </a:moveTo>
                <a:lnTo>
                  <a:pt x="1047441" y="1463440"/>
                </a:lnTo>
                <a:cubicBezTo>
                  <a:pt x="939970" y="1466616"/>
                  <a:pt x="865634" y="1484163"/>
                  <a:pt x="824433" y="1516063"/>
                </a:cubicBezTo>
                <a:cubicBezTo>
                  <a:pt x="762895" y="1577385"/>
                  <a:pt x="732126" y="1648074"/>
                  <a:pt x="732126" y="1728130"/>
                </a:cubicBezTo>
                <a:cubicBezTo>
                  <a:pt x="732126" y="1828146"/>
                  <a:pt x="813464" y="1924053"/>
                  <a:pt x="976139" y="2015851"/>
                </a:cubicBezTo>
                <a:lnTo>
                  <a:pt x="916344" y="2531227"/>
                </a:lnTo>
                <a:cubicBezTo>
                  <a:pt x="763140" y="2499317"/>
                  <a:pt x="679587" y="2419374"/>
                  <a:pt x="665696" y="2291388"/>
                </a:cubicBezTo>
                <a:lnTo>
                  <a:pt x="586960" y="2313873"/>
                </a:lnTo>
                <a:cubicBezTo>
                  <a:pt x="612583" y="2469820"/>
                  <a:pt x="718338" y="2565586"/>
                  <a:pt x="904244" y="2601180"/>
                </a:cubicBezTo>
                <a:lnTo>
                  <a:pt x="887809" y="2740032"/>
                </a:lnTo>
                <a:lnTo>
                  <a:pt x="895273" y="2745809"/>
                </a:lnTo>
                <a:lnTo>
                  <a:pt x="913122" y="2600653"/>
                </a:lnTo>
                <a:cubicBezTo>
                  <a:pt x="1036019" y="2600653"/>
                  <a:pt x="1129495" y="2571900"/>
                  <a:pt x="1193549" y="2514396"/>
                </a:cubicBezTo>
                <a:cubicBezTo>
                  <a:pt x="1257613" y="2456891"/>
                  <a:pt x="1289635" y="2379954"/>
                  <a:pt x="1289635" y="2283594"/>
                </a:cubicBezTo>
                <a:cubicBezTo>
                  <a:pt x="1289635" y="2166841"/>
                  <a:pt x="1192022" y="2051389"/>
                  <a:pt x="996778" y="1937256"/>
                </a:cubicBezTo>
                <a:lnTo>
                  <a:pt x="1043982" y="1536117"/>
                </a:lnTo>
                <a:cubicBezTo>
                  <a:pt x="1158643" y="1562222"/>
                  <a:pt x="1221859" y="1614817"/>
                  <a:pt x="1233629" y="1693902"/>
                </a:cubicBezTo>
                <a:lnTo>
                  <a:pt x="1298051" y="1674348"/>
                </a:lnTo>
                <a:cubicBezTo>
                  <a:pt x="1269167" y="1563485"/>
                  <a:pt x="1188602" y="1493455"/>
                  <a:pt x="1056346" y="1464260"/>
                </a:cubicBezTo>
                <a:lnTo>
                  <a:pt x="1066637" y="1380868"/>
                </a:lnTo>
                <a:close/>
                <a:moveTo>
                  <a:pt x="1086258" y="883935"/>
                </a:moveTo>
                <a:cubicBezTo>
                  <a:pt x="1248717" y="883935"/>
                  <a:pt x="1425246" y="916127"/>
                  <a:pt x="1615863" y="980512"/>
                </a:cubicBezTo>
                <a:cubicBezTo>
                  <a:pt x="1781206" y="1135733"/>
                  <a:pt x="1912981" y="1358646"/>
                  <a:pt x="2011178" y="1649233"/>
                </a:cubicBezTo>
                <a:cubicBezTo>
                  <a:pt x="2099584" y="1913244"/>
                  <a:pt x="2143791" y="2167200"/>
                  <a:pt x="2143791" y="2411109"/>
                </a:cubicBezTo>
                <a:cubicBezTo>
                  <a:pt x="2143791" y="2607947"/>
                  <a:pt x="2110798" y="2779566"/>
                  <a:pt x="2044812" y="2925957"/>
                </a:cubicBezTo>
                <a:cubicBezTo>
                  <a:pt x="1935739" y="3166314"/>
                  <a:pt x="1609719" y="3286497"/>
                  <a:pt x="1066731" y="3286497"/>
                </a:cubicBezTo>
                <a:cubicBezTo>
                  <a:pt x="630960" y="3286497"/>
                  <a:pt x="318274" y="3184483"/>
                  <a:pt x="128693" y="2980455"/>
                </a:cubicBezTo>
                <a:cubicBezTo>
                  <a:pt x="42898" y="2888591"/>
                  <a:pt x="0" y="2733181"/>
                  <a:pt x="0" y="2514226"/>
                </a:cubicBezTo>
                <a:cubicBezTo>
                  <a:pt x="0" y="2198638"/>
                  <a:pt x="66354" y="1888280"/>
                  <a:pt x="199071" y="1583162"/>
                </a:cubicBezTo>
                <a:cubicBezTo>
                  <a:pt x="321686" y="1256849"/>
                  <a:pt x="509071" y="1030468"/>
                  <a:pt x="761217" y="904018"/>
                </a:cubicBezTo>
                <a:cubicBezTo>
                  <a:pt x="877716" y="890636"/>
                  <a:pt x="986063" y="883935"/>
                  <a:pt x="1086258" y="883935"/>
                </a:cubicBezTo>
                <a:close/>
                <a:moveTo>
                  <a:pt x="1421005" y="0"/>
                </a:moveTo>
                <a:cubicBezTo>
                  <a:pt x="1520691" y="0"/>
                  <a:pt x="1623242" y="18744"/>
                  <a:pt x="1728658" y="56214"/>
                </a:cubicBezTo>
                <a:cubicBezTo>
                  <a:pt x="1879186" y="110015"/>
                  <a:pt x="1954455" y="184323"/>
                  <a:pt x="1954455" y="279118"/>
                </a:cubicBezTo>
                <a:cubicBezTo>
                  <a:pt x="1954455" y="358298"/>
                  <a:pt x="1906780" y="461668"/>
                  <a:pt x="1811428" y="589240"/>
                </a:cubicBezTo>
                <a:cubicBezTo>
                  <a:pt x="1709066" y="727847"/>
                  <a:pt x="1645577" y="826082"/>
                  <a:pt x="1620971" y="883935"/>
                </a:cubicBezTo>
                <a:cubicBezTo>
                  <a:pt x="1423182" y="824810"/>
                  <a:pt x="1247746" y="795247"/>
                  <a:pt x="1094654" y="795247"/>
                </a:cubicBezTo>
                <a:cubicBezTo>
                  <a:pt x="997305" y="795247"/>
                  <a:pt x="885227" y="801438"/>
                  <a:pt x="758400" y="813821"/>
                </a:cubicBezTo>
                <a:cubicBezTo>
                  <a:pt x="617465" y="542884"/>
                  <a:pt x="547002" y="355037"/>
                  <a:pt x="547002" y="250262"/>
                </a:cubicBezTo>
                <a:cubicBezTo>
                  <a:pt x="547002" y="174126"/>
                  <a:pt x="603376" y="124123"/>
                  <a:pt x="716124" y="100233"/>
                </a:cubicBezTo>
                <a:cubicBezTo>
                  <a:pt x="798724" y="82874"/>
                  <a:pt x="897025" y="74195"/>
                  <a:pt x="1011027" y="74195"/>
                </a:cubicBezTo>
                <a:lnTo>
                  <a:pt x="994469" y="235928"/>
                </a:lnTo>
                <a:lnTo>
                  <a:pt x="1056516" y="33238"/>
                </a:lnTo>
                <a:cubicBezTo>
                  <a:pt x="1132369" y="11083"/>
                  <a:pt x="1253862" y="0"/>
                  <a:pt x="1421005"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pt-BR">
              <a:solidFill>
                <a:srgbClr val="8EBC17"/>
              </a:solidFill>
            </a:endParaRPr>
          </a:p>
        </p:txBody>
      </p:sp>
      <p:pic>
        <p:nvPicPr>
          <p:cNvPr id="607" name="Imagem 606">
            <a:extLst>
              <a:ext uri="{FF2B5EF4-FFF2-40B4-BE49-F238E27FC236}">
                <a16:creationId xmlns:a16="http://schemas.microsoft.com/office/drawing/2014/main" xmlns="" id="{487E94FA-D267-2109-B926-1231CAB8DA7B}"/>
              </a:ext>
            </a:extLst>
          </p:cNvPr>
          <p:cNvPicPr>
            <a:picLocks noChangeAspect="1"/>
          </p:cNvPicPr>
          <p:nvPr/>
        </p:nvPicPr>
        <p:blipFill>
          <a:blip r:embed="rId3" cstate="screen">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tretch>
            <a:fillRect/>
          </a:stretch>
        </p:blipFill>
        <p:spPr>
          <a:xfrm>
            <a:off x="8392399" y="4197941"/>
            <a:ext cx="471706" cy="471706"/>
          </a:xfrm>
          <a:prstGeom prst="rect">
            <a:avLst/>
          </a:prstGeom>
        </p:spPr>
      </p:pic>
      <p:sp>
        <p:nvSpPr>
          <p:cNvPr id="608" name="CaixaDeTexto 607">
            <a:extLst>
              <a:ext uri="{FF2B5EF4-FFF2-40B4-BE49-F238E27FC236}">
                <a16:creationId xmlns:a16="http://schemas.microsoft.com/office/drawing/2014/main" xmlns="" id="{92A07F7D-024D-7A3B-12A7-C593767F9AC1}"/>
              </a:ext>
            </a:extLst>
          </p:cNvPr>
          <p:cNvSpPr txBox="1"/>
          <p:nvPr/>
        </p:nvSpPr>
        <p:spPr>
          <a:xfrm>
            <a:off x="9011173" y="4114958"/>
            <a:ext cx="788999" cy="584775"/>
          </a:xfrm>
          <a:prstGeom prst="rect">
            <a:avLst/>
          </a:prstGeom>
          <a:noFill/>
        </p:spPr>
        <p:txBody>
          <a:bodyPr wrap="none">
            <a:spAutoFit/>
          </a:bodyPr>
          <a:lstStyle/>
          <a:p>
            <a:pPr algn="r"/>
            <a:r>
              <a:rPr kumimoji="0" lang="pt-BR" sz="32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57</a:t>
            </a:r>
            <a:r>
              <a:rPr kumimoji="0" lang="pt-BR" sz="1200" b="1" i="0" u="none" strike="noStrike" kern="1200" cap="none" spc="0" normalizeH="0" baseline="0" noProof="0" dirty="0">
                <a:ln>
                  <a:noFill/>
                </a:ln>
                <a:solidFill>
                  <a:srgbClr val="FE7537"/>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2000" dirty="0">
              <a:solidFill>
                <a:srgbClr val="FE7537"/>
              </a:solidFill>
            </a:endParaRPr>
          </a:p>
        </p:txBody>
      </p:sp>
      <p:sp>
        <p:nvSpPr>
          <p:cNvPr id="609" name="CaixaDeTexto 608">
            <a:extLst>
              <a:ext uri="{FF2B5EF4-FFF2-40B4-BE49-F238E27FC236}">
                <a16:creationId xmlns:a16="http://schemas.microsoft.com/office/drawing/2014/main" xmlns="" id="{448E5600-C91A-119E-A8D4-9B1005891937}"/>
              </a:ext>
            </a:extLst>
          </p:cNvPr>
          <p:cNvSpPr txBox="1"/>
          <p:nvPr/>
        </p:nvSpPr>
        <p:spPr>
          <a:xfrm>
            <a:off x="9669883" y="4355705"/>
            <a:ext cx="1654745" cy="261610"/>
          </a:xfrm>
          <a:prstGeom prst="rect">
            <a:avLst/>
          </a:prstGeom>
          <a:noFill/>
        </p:spPr>
        <p:txBody>
          <a:bodyPr wrap="square" rtlCol="0" anchor="ctr">
            <a:spAutoFit/>
          </a:bodyPr>
          <a:lstStyle/>
          <a:p>
            <a:r>
              <a:rPr lang="pt-BR" sz="1100" b="1" dirty="0">
                <a:solidFill>
                  <a:schemeClr val="bg1"/>
                </a:solidFill>
                <a:latin typeface="Segoe UI" panose="020B0502040204020203" pitchFamily="34" charset="0"/>
                <a:cs typeface="Segoe UI" panose="020B0502040204020203" pitchFamily="34" charset="0"/>
              </a:rPr>
              <a:t>TRABALHA (PEA)</a:t>
            </a:r>
          </a:p>
        </p:txBody>
      </p:sp>
      <p:pic>
        <p:nvPicPr>
          <p:cNvPr id="611" name="Imagem 610">
            <a:extLst>
              <a:ext uri="{FF2B5EF4-FFF2-40B4-BE49-F238E27FC236}">
                <a16:creationId xmlns:a16="http://schemas.microsoft.com/office/drawing/2014/main" xmlns="" id="{31B2693A-E46F-EC96-8A9C-41279227191A}"/>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295469" y="5002581"/>
            <a:ext cx="726732" cy="517637"/>
          </a:xfrm>
          <a:prstGeom prst="rect">
            <a:avLst/>
          </a:prstGeom>
        </p:spPr>
      </p:pic>
      <p:sp>
        <p:nvSpPr>
          <p:cNvPr id="612" name="CaixaDeTexto 611">
            <a:extLst>
              <a:ext uri="{FF2B5EF4-FFF2-40B4-BE49-F238E27FC236}">
                <a16:creationId xmlns:a16="http://schemas.microsoft.com/office/drawing/2014/main" xmlns="" id="{452F64D2-56CA-0771-08AD-1E825886658B}"/>
              </a:ext>
            </a:extLst>
          </p:cNvPr>
          <p:cNvSpPr txBox="1"/>
          <p:nvPr/>
        </p:nvSpPr>
        <p:spPr>
          <a:xfrm>
            <a:off x="8901239" y="5028079"/>
            <a:ext cx="965329" cy="584775"/>
          </a:xfrm>
          <a:prstGeom prst="rect">
            <a:avLst/>
          </a:prstGeom>
          <a:noFill/>
        </p:spPr>
        <p:txBody>
          <a:bodyPr wrap="none">
            <a:spAutoFit/>
          </a:bodyPr>
          <a:lstStyle/>
          <a:p>
            <a:r>
              <a:rPr kumimoji="0" lang="pt-BR" sz="3200" b="1" i="0" u="none" strike="noStrike" kern="1200" cap="none" spc="0" normalizeH="0" baseline="0" noProof="0" dirty="0">
                <a:ln>
                  <a:noFill/>
                </a:ln>
                <a:solidFill>
                  <a:srgbClr val="FE7537"/>
                </a:solidFill>
                <a:effectLst/>
                <a:uLnTx/>
                <a:uFillTx/>
                <a:latin typeface="Segoe UI" panose="020B0502040204020203" pitchFamily="34" charset="0"/>
                <a:ea typeface="Ebrima" panose="02000000000000000000" pitchFamily="2" charset="0"/>
                <a:cs typeface="Segoe UI" panose="020B0502040204020203" pitchFamily="34" charset="0"/>
              </a:rPr>
              <a:t>48</a:t>
            </a:r>
            <a:r>
              <a:rPr lang="pt-BR" sz="1100" b="1" dirty="0">
                <a:solidFill>
                  <a:schemeClr val="bg1"/>
                </a:solidFill>
                <a:latin typeface="Segoe UI" panose="020B0502040204020203" pitchFamily="34" charset="0"/>
                <a:cs typeface="Segoe UI" panose="020B0502040204020203" pitchFamily="34" charset="0"/>
              </a:rPr>
              <a:t>anos</a:t>
            </a:r>
          </a:p>
        </p:txBody>
      </p:sp>
      <p:grpSp>
        <p:nvGrpSpPr>
          <p:cNvPr id="613" name="Agrupar 6">
            <a:extLst>
              <a:ext uri="{FF2B5EF4-FFF2-40B4-BE49-F238E27FC236}">
                <a16:creationId xmlns:a16="http://schemas.microsoft.com/office/drawing/2014/main" xmlns="" id="{C37A0DAF-FB7E-F6B3-F6A8-C18E141EEB88}"/>
              </a:ext>
            </a:extLst>
          </p:cNvPr>
          <p:cNvGrpSpPr/>
          <p:nvPr/>
        </p:nvGrpSpPr>
        <p:grpSpPr>
          <a:xfrm>
            <a:off x="9698000" y="4900254"/>
            <a:ext cx="921035" cy="819216"/>
            <a:chOff x="1689905" y="1592396"/>
            <a:chExt cx="4327684" cy="3848282"/>
          </a:xfrm>
          <a:solidFill>
            <a:srgbClr val="1C2F36"/>
          </a:solidFill>
          <a:effectLst>
            <a:outerShdw blurRad="177800" dist="38100" dir="2700000" sx="110000" sy="110000" algn="tl" rotWithShape="0">
              <a:prstClr val="black">
                <a:alpha val="82000"/>
              </a:prstClr>
            </a:outerShdw>
          </a:effectLst>
        </p:grpSpPr>
        <p:grpSp>
          <p:nvGrpSpPr>
            <p:cNvPr id="614" name="Group 353">
              <a:extLst>
                <a:ext uri="{FF2B5EF4-FFF2-40B4-BE49-F238E27FC236}">
                  <a16:creationId xmlns:a16="http://schemas.microsoft.com/office/drawing/2014/main" xmlns="" id="{1FDA6E7B-2A7A-A593-B61B-5F9903B13340}"/>
                </a:ext>
              </a:extLst>
            </p:cNvPr>
            <p:cNvGrpSpPr>
              <a:grpSpLocks/>
            </p:cNvGrpSpPr>
            <p:nvPr/>
          </p:nvGrpSpPr>
          <p:grpSpPr bwMode="auto">
            <a:xfrm rot="114775">
              <a:off x="3481085" y="4779513"/>
              <a:ext cx="757344" cy="661165"/>
              <a:chOff x="2455" y="3600"/>
              <a:chExt cx="808" cy="718"/>
            </a:xfrm>
            <a:grpFill/>
          </p:grpSpPr>
          <p:sp>
            <p:nvSpPr>
              <p:cNvPr id="640" name="Freeform 354">
                <a:extLst>
                  <a:ext uri="{FF2B5EF4-FFF2-40B4-BE49-F238E27FC236}">
                    <a16:creationId xmlns:a16="http://schemas.microsoft.com/office/drawing/2014/main" xmlns="" id="{76FB37EF-F884-5D5F-58D2-AF6A0EF0DDFB}"/>
                  </a:ext>
                </a:extLst>
              </p:cNvPr>
              <p:cNvSpPr>
                <a:spLocks/>
              </p:cNvSpPr>
              <p:nvPr/>
            </p:nvSpPr>
            <p:spPr bwMode="auto">
              <a:xfrm>
                <a:off x="2455" y="3600"/>
                <a:ext cx="808" cy="718"/>
              </a:xfrm>
              <a:custGeom>
                <a:avLst/>
                <a:gdLst>
                  <a:gd name="T0" fmla="*/ 1724 w 723"/>
                  <a:gd name="T1" fmla="*/ 4300 h 625"/>
                  <a:gd name="T2" fmla="*/ 1718 w 723"/>
                  <a:gd name="T3" fmla="*/ 4201 h 625"/>
                  <a:gd name="T4" fmla="*/ 1736 w 723"/>
                  <a:gd name="T5" fmla="*/ 4078 h 625"/>
                  <a:gd name="T6" fmla="*/ 1808 w 723"/>
                  <a:gd name="T7" fmla="*/ 3873 h 625"/>
                  <a:gd name="T8" fmla="*/ 1818 w 723"/>
                  <a:gd name="T9" fmla="*/ 3767 h 625"/>
                  <a:gd name="T10" fmla="*/ 1755 w 723"/>
                  <a:gd name="T11" fmla="*/ 3598 h 625"/>
                  <a:gd name="T12" fmla="*/ 1558 w 723"/>
                  <a:gd name="T13" fmla="*/ 3338 h 625"/>
                  <a:gd name="T14" fmla="*/ 1243 w 723"/>
                  <a:gd name="T15" fmla="*/ 2995 h 625"/>
                  <a:gd name="T16" fmla="*/ 872 w 723"/>
                  <a:gd name="T17" fmla="*/ 2595 h 625"/>
                  <a:gd name="T18" fmla="*/ 782 w 723"/>
                  <a:gd name="T19" fmla="*/ 2623 h 625"/>
                  <a:gd name="T20" fmla="*/ 698 w 723"/>
                  <a:gd name="T21" fmla="*/ 2668 h 625"/>
                  <a:gd name="T22" fmla="*/ 616 w 723"/>
                  <a:gd name="T23" fmla="*/ 2623 h 625"/>
                  <a:gd name="T24" fmla="*/ 570 w 723"/>
                  <a:gd name="T25" fmla="*/ 2431 h 625"/>
                  <a:gd name="T26" fmla="*/ 489 w 723"/>
                  <a:gd name="T27" fmla="*/ 2286 h 625"/>
                  <a:gd name="T28" fmla="*/ 314 w 723"/>
                  <a:gd name="T29" fmla="*/ 2146 h 625"/>
                  <a:gd name="T30" fmla="*/ 155 w 723"/>
                  <a:gd name="T31" fmla="*/ 2095 h 625"/>
                  <a:gd name="T32" fmla="*/ 148 w 723"/>
                  <a:gd name="T33" fmla="*/ 2122 h 625"/>
                  <a:gd name="T34" fmla="*/ 135 w 723"/>
                  <a:gd name="T35" fmla="*/ 2167 h 625"/>
                  <a:gd name="T36" fmla="*/ 97 w 723"/>
                  <a:gd name="T37" fmla="*/ 2174 h 625"/>
                  <a:gd name="T38" fmla="*/ 45 w 723"/>
                  <a:gd name="T39" fmla="*/ 2174 h 625"/>
                  <a:gd name="T40" fmla="*/ 0 w 723"/>
                  <a:gd name="T41" fmla="*/ 2174 h 625"/>
                  <a:gd name="T42" fmla="*/ 50 w 723"/>
                  <a:gd name="T43" fmla="*/ 1950 h 625"/>
                  <a:gd name="T44" fmla="*/ 202 w 723"/>
                  <a:gd name="T45" fmla="*/ 1642 h 625"/>
                  <a:gd name="T46" fmla="*/ 459 w 723"/>
                  <a:gd name="T47" fmla="*/ 1236 h 625"/>
                  <a:gd name="T48" fmla="*/ 698 w 723"/>
                  <a:gd name="T49" fmla="*/ 924 h 625"/>
                  <a:gd name="T50" fmla="*/ 806 w 723"/>
                  <a:gd name="T51" fmla="*/ 793 h 625"/>
                  <a:gd name="T52" fmla="*/ 914 w 723"/>
                  <a:gd name="T53" fmla="*/ 609 h 625"/>
                  <a:gd name="T54" fmla="*/ 1246 w 723"/>
                  <a:gd name="T55" fmla="*/ 258 h 625"/>
                  <a:gd name="T56" fmla="*/ 1577 w 723"/>
                  <a:gd name="T57" fmla="*/ 0 h 625"/>
                  <a:gd name="T58" fmla="*/ 2139 w 723"/>
                  <a:gd name="T59" fmla="*/ 34 h 625"/>
                  <a:gd name="T60" fmla="*/ 2421 w 723"/>
                  <a:gd name="T61" fmla="*/ 136 h 625"/>
                  <a:gd name="T62" fmla="*/ 2671 w 723"/>
                  <a:gd name="T63" fmla="*/ 312 h 625"/>
                  <a:gd name="T64" fmla="*/ 2936 w 723"/>
                  <a:gd name="T65" fmla="*/ 593 h 625"/>
                  <a:gd name="T66" fmla="*/ 3154 w 723"/>
                  <a:gd name="T67" fmla="*/ 863 h 625"/>
                  <a:gd name="T68" fmla="*/ 3253 w 723"/>
                  <a:gd name="T69" fmla="*/ 889 h 625"/>
                  <a:gd name="T70" fmla="*/ 3347 w 723"/>
                  <a:gd name="T71" fmla="*/ 911 h 625"/>
                  <a:gd name="T72" fmla="*/ 3347 w 723"/>
                  <a:gd name="T73" fmla="*/ 1028 h 625"/>
                  <a:gd name="T74" fmla="*/ 3312 w 723"/>
                  <a:gd name="T75" fmla="*/ 1181 h 625"/>
                  <a:gd name="T76" fmla="*/ 3312 w 723"/>
                  <a:gd name="T77" fmla="*/ 1395 h 625"/>
                  <a:gd name="T78" fmla="*/ 3353 w 723"/>
                  <a:gd name="T79" fmla="*/ 1415 h 625"/>
                  <a:gd name="T80" fmla="*/ 3386 w 723"/>
                  <a:gd name="T81" fmla="*/ 1420 h 625"/>
                  <a:gd name="T82" fmla="*/ 3412 w 723"/>
                  <a:gd name="T83" fmla="*/ 1515 h 625"/>
                  <a:gd name="T84" fmla="*/ 3347 w 723"/>
                  <a:gd name="T85" fmla="*/ 1812 h 625"/>
                  <a:gd name="T86" fmla="*/ 3253 w 723"/>
                  <a:gd name="T87" fmla="*/ 2066 h 625"/>
                  <a:gd name="T88" fmla="*/ 3053 w 723"/>
                  <a:gd name="T89" fmla="*/ 2445 h 625"/>
                  <a:gd name="T90" fmla="*/ 2658 w 723"/>
                  <a:gd name="T91" fmla="*/ 2970 h 625"/>
                  <a:gd name="T92" fmla="*/ 2299 w 723"/>
                  <a:gd name="T93" fmla="*/ 3504 h 625"/>
                  <a:gd name="T94" fmla="*/ 2166 w 723"/>
                  <a:gd name="T95" fmla="*/ 3829 h 625"/>
                  <a:gd name="T96" fmla="*/ 2139 w 723"/>
                  <a:gd name="T97" fmla="*/ 3829 h 625"/>
                  <a:gd name="T98" fmla="*/ 2126 w 723"/>
                  <a:gd name="T99" fmla="*/ 3829 h 625"/>
                  <a:gd name="T100" fmla="*/ 2061 w 723"/>
                  <a:gd name="T101" fmla="*/ 3976 h 625"/>
                  <a:gd name="T102" fmla="*/ 1942 w 723"/>
                  <a:gd name="T103" fmla="*/ 4218 h 625"/>
                  <a:gd name="T104" fmla="*/ 1841 w 723"/>
                  <a:gd name="T105" fmla="*/ 4329 h 6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3"/>
                  <a:gd name="T160" fmla="*/ 0 h 625"/>
                  <a:gd name="T161" fmla="*/ 723 w 723"/>
                  <a:gd name="T162" fmla="*/ 625 h 6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3" h="625">
                    <a:moveTo>
                      <a:pt x="374" y="624"/>
                    </a:moveTo>
                    <a:lnTo>
                      <a:pt x="369" y="621"/>
                    </a:lnTo>
                    <a:lnTo>
                      <a:pt x="364" y="617"/>
                    </a:lnTo>
                    <a:lnTo>
                      <a:pt x="363" y="613"/>
                    </a:lnTo>
                    <a:lnTo>
                      <a:pt x="362" y="609"/>
                    </a:lnTo>
                    <a:lnTo>
                      <a:pt x="362" y="603"/>
                    </a:lnTo>
                    <a:lnTo>
                      <a:pt x="362" y="598"/>
                    </a:lnTo>
                    <a:lnTo>
                      <a:pt x="363" y="591"/>
                    </a:lnTo>
                    <a:lnTo>
                      <a:pt x="366" y="585"/>
                    </a:lnTo>
                    <a:lnTo>
                      <a:pt x="371" y="573"/>
                    </a:lnTo>
                    <a:lnTo>
                      <a:pt x="377" y="563"/>
                    </a:lnTo>
                    <a:lnTo>
                      <a:pt x="382" y="555"/>
                    </a:lnTo>
                    <a:lnTo>
                      <a:pt x="385" y="549"/>
                    </a:lnTo>
                    <a:lnTo>
                      <a:pt x="385" y="545"/>
                    </a:lnTo>
                    <a:lnTo>
                      <a:pt x="384" y="540"/>
                    </a:lnTo>
                    <a:lnTo>
                      <a:pt x="381" y="534"/>
                    </a:lnTo>
                    <a:lnTo>
                      <a:pt x="378" y="529"/>
                    </a:lnTo>
                    <a:lnTo>
                      <a:pt x="370" y="516"/>
                    </a:lnTo>
                    <a:lnTo>
                      <a:pt x="359" y="505"/>
                    </a:lnTo>
                    <a:lnTo>
                      <a:pt x="345" y="493"/>
                    </a:lnTo>
                    <a:lnTo>
                      <a:pt x="330" y="479"/>
                    </a:lnTo>
                    <a:lnTo>
                      <a:pt x="315" y="466"/>
                    </a:lnTo>
                    <a:lnTo>
                      <a:pt x="297" y="454"/>
                    </a:lnTo>
                    <a:lnTo>
                      <a:pt x="262" y="429"/>
                    </a:lnTo>
                    <a:lnTo>
                      <a:pt x="229" y="407"/>
                    </a:lnTo>
                    <a:lnTo>
                      <a:pt x="201" y="387"/>
                    </a:lnTo>
                    <a:lnTo>
                      <a:pt x="183" y="372"/>
                    </a:lnTo>
                    <a:lnTo>
                      <a:pt x="177" y="373"/>
                    </a:lnTo>
                    <a:lnTo>
                      <a:pt x="170" y="373"/>
                    </a:lnTo>
                    <a:lnTo>
                      <a:pt x="165" y="376"/>
                    </a:lnTo>
                    <a:lnTo>
                      <a:pt x="159" y="379"/>
                    </a:lnTo>
                    <a:lnTo>
                      <a:pt x="154" y="380"/>
                    </a:lnTo>
                    <a:lnTo>
                      <a:pt x="147" y="383"/>
                    </a:lnTo>
                    <a:lnTo>
                      <a:pt x="140" y="386"/>
                    </a:lnTo>
                    <a:lnTo>
                      <a:pt x="132" y="387"/>
                    </a:lnTo>
                    <a:lnTo>
                      <a:pt x="130" y="376"/>
                    </a:lnTo>
                    <a:lnTo>
                      <a:pt x="128" y="367"/>
                    </a:lnTo>
                    <a:lnTo>
                      <a:pt x="123" y="357"/>
                    </a:lnTo>
                    <a:lnTo>
                      <a:pt x="119" y="348"/>
                    </a:lnTo>
                    <a:lnTo>
                      <a:pt x="114" y="340"/>
                    </a:lnTo>
                    <a:lnTo>
                      <a:pt x="108" y="333"/>
                    </a:lnTo>
                    <a:lnTo>
                      <a:pt x="103" y="328"/>
                    </a:lnTo>
                    <a:lnTo>
                      <a:pt x="96" y="322"/>
                    </a:lnTo>
                    <a:lnTo>
                      <a:pt x="80" y="314"/>
                    </a:lnTo>
                    <a:lnTo>
                      <a:pt x="65" y="307"/>
                    </a:lnTo>
                    <a:lnTo>
                      <a:pt x="50" y="301"/>
                    </a:lnTo>
                    <a:lnTo>
                      <a:pt x="35" y="297"/>
                    </a:lnTo>
                    <a:lnTo>
                      <a:pt x="33" y="300"/>
                    </a:lnTo>
                    <a:lnTo>
                      <a:pt x="32" y="301"/>
                    </a:lnTo>
                    <a:lnTo>
                      <a:pt x="32" y="303"/>
                    </a:lnTo>
                    <a:lnTo>
                      <a:pt x="31" y="304"/>
                    </a:lnTo>
                    <a:lnTo>
                      <a:pt x="31" y="307"/>
                    </a:lnTo>
                    <a:lnTo>
                      <a:pt x="29" y="308"/>
                    </a:lnTo>
                    <a:lnTo>
                      <a:pt x="29" y="311"/>
                    </a:lnTo>
                    <a:lnTo>
                      <a:pt x="28" y="312"/>
                    </a:lnTo>
                    <a:lnTo>
                      <a:pt x="25" y="312"/>
                    </a:lnTo>
                    <a:lnTo>
                      <a:pt x="21" y="312"/>
                    </a:lnTo>
                    <a:lnTo>
                      <a:pt x="17" y="312"/>
                    </a:lnTo>
                    <a:lnTo>
                      <a:pt x="14" y="312"/>
                    </a:lnTo>
                    <a:lnTo>
                      <a:pt x="10" y="312"/>
                    </a:lnTo>
                    <a:lnTo>
                      <a:pt x="7" y="312"/>
                    </a:lnTo>
                    <a:lnTo>
                      <a:pt x="3" y="312"/>
                    </a:lnTo>
                    <a:lnTo>
                      <a:pt x="0" y="312"/>
                    </a:lnTo>
                    <a:lnTo>
                      <a:pt x="2" y="303"/>
                    </a:lnTo>
                    <a:lnTo>
                      <a:pt x="6" y="292"/>
                    </a:lnTo>
                    <a:lnTo>
                      <a:pt x="11" y="279"/>
                    </a:lnTo>
                    <a:lnTo>
                      <a:pt x="20" y="265"/>
                    </a:lnTo>
                    <a:lnTo>
                      <a:pt x="31" y="252"/>
                    </a:lnTo>
                    <a:lnTo>
                      <a:pt x="42" y="236"/>
                    </a:lnTo>
                    <a:lnTo>
                      <a:pt x="54" y="221"/>
                    </a:lnTo>
                    <a:lnTo>
                      <a:pt x="68" y="206"/>
                    </a:lnTo>
                    <a:lnTo>
                      <a:pt x="96" y="177"/>
                    </a:lnTo>
                    <a:lnTo>
                      <a:pt x="122" y="152"/>
                    </a:lnTo>
                    <a:lnTo>
                      <a:pt x="136" y="141"/>
                    </a:lnTo>
                    <a:lnTo>
                      <a:pt x="147" y="132"/>
                    </a:lnTo>
                    <a:lnTo>
                      <a:pt x="157" y="127"/>
                    </a:lnTo>
                    <a:lnTo>
                      <a:pt x="166" y="124"/>
                    </a:lnTo>
                    <a:lnTo>
                      <a:pt x="170" y="114"/>
                    </a:lnTo>
                    <a:lnTo>
                      <a:pt x="176" y="105"/>
                    </a:lnTo>
                    <a:lnTo>
                      <a:pt x="183" y="96"/>
                    </a:lnTo>
                    <a:lnTo>
                      <a:pt x="193" y="87"/>
                    </a:lnTo>
                    <a:lnTo>
                      <a:pt x="213" y="70"/>
                    </a:lnTo>
                    <a:lnTo>
                      <a:pt x="238" y="54"/>
                    </a:lnTo>
                    <a:lnTo>
                      <a:pt x="263" y="37"/>
                    </a:lnTo>
                    <a:lnTo>
                      <a:pt x="290" y="23"/>
                    </a:lnTo>
                    <a:lnTo>
                      <a:pt x="312" y="11"/>
                    </a:lnTo>
                    <a:lnTo>
                      <a:pt x="333" y="0"/>
                    </a:lnTo>
                    <a:lnTo>
                      <a:pt x="384" y="1"/>
                    </a:lnTo>
                    <a:lnTo>
                      <a:pt x="431" y="4"/>
                    </a:lnTo>
                    <a:lnTo>
                      <a:pt x="452" y="5"/>
                    </a:lnTo>
                    <a:lnTo>
                      <a:pt x="471" y="9"/>
                    </a:lnTo>
                    <a:lnTo>
                      <a:pt x="490" y="13"/>
                    </a:lnTo>
                    <a:lnTo>
                      <a:pt x="510" y="19"/>
                    </a:lnTo>
                    <a:lnTo>
                      <a:pt x="528" y="26"/>
                    </a:lnTo>
                    <a:lnTo>
                      <a:pt x="546" y="34"/>
                    </a:lnTo>
                    <a:lnTo>
                      <a:pt x="564" y="44"/>
                    </a:lnTo>
                    <a:lnTo>
                      <a:pt x="582" y="56"/>
                    </a:lnTo>
                    <a:lnTo>
                      <a:pt x="600" y="70"/>
                    </a:lnTo>
                    <a:lnTo>
                      <a:pt x="619" y="85"/>
                    </a:lnTo>
                    <a:lnTo>
                      <a:pt x="639" y="103"/>
                    </a:lnTo>
                    <a:lnTo>
                      <a:pt x="659" y="124"/>
                    </a:lnTo>
                    <a:lnTo>
                      <a:pt x="666" y="124"/>
                    </a:lnTo>
                    <a:lnTo>
                      <a:pt x="673" y="126"/>
                    </a:lnTo>
                    <a:lnTo>
                      <a:pt x="680" y="126"/>
                    </a:lnTo>
                    <a:lnTo>
                      <a:pt x="686" y="127"/>
                    </a:lnTo>
                    <a:lnTo>
                      <a:pt x="691" y="128"/>
                    </a:lnTo>
                    <a:lnTo>
                      <a:pt x="698" y="130"/>
                    </a:lnTo>
                    <a:lnTo>
                      <a:pt x="705" y="131"/>
                    </a:lnTo>
                    <a:lnTo>
                      <a:pt x="712" y="132"/>
                    </a:lnTo>
                    <a:lnTo>
                      <a:pt x="708" y="141"/>
                    </a:lnTo>
                    <a:lnTo>
                      <a:pt x="705" y="148"/>
                    </a:lnTo>
                    <a:lnTo>
                      <a:pt x="702" y="155"/>
                    </a:lnTo>
                    <a:lnTo>
                      <a:pt x="700" y="162"/>
                    </a:lnTo>
                    <a:lnTo>
                      <a:pt x="698" y="170"/>
                    </a:lnTo>
                    <a:lnTo>
                      <a:pt x="698" y="178"/>
                    </a:lnTo>
                    <a:lnTo>
                      <a:pt x="698" y="188"/>
                    </a:lnTo>
                    <a:lnTo>
                      <a:pt x="698" y="200"/>
                    </a:lnTo>
                    <a:lnTo>
                      <a:pt x="701" y="200"/>
                    </a:lnTo>
                    <a:lnTo>
                      <a:pt x="704" y="202"/>
                    </a:lnTo>
                    <a:lnTo>
                      <a:pt x="707" y="202"/>
                    </a:lnTo>
                    <a:lnTo>
                      <a:pt x="709" y="202"/>
                    </a:lnTo>
                    <a:lnTo>
                      <a:pt x="712" y="203"/>
                    </a:lnTo>
                    <a:lnTo>
                      <a:pt x="715" y="203"/>
                    </a:lnTo>
                    <a:lnTo>
                      <a:pt x="718" y="203"/>
                    </a:lnTo>
                    <a:lnTo>
                      <a:pt x="722" y="204"/>
                    </a:lnTo>
                    <a:lnTo>
                      <a:pt x="719" y="218"/>
                    </a:lnTo>
                    <a:lnTo>
                      <a:pt x="715" y="234"/>
                    </a:lnTo>
                    <a:lnTo>
                      <a:pt x="711" y="246"/>
                    </a:lnTo>
                    <a:lnTo>
                      <a:pt x="705" y="260"/>
                    </a:lnTo>
                    <a:lnTo>
                      <a:pt x="700" y="272"/>
                    </a:lnTo>
                    <a:lnTo>
                      <a:pt x="693" y="285"/>
                    </a:lnTo>
                    <a:lnTo>
                      <a:pt x="686" y="296"/>
                    </a:lnTo>
                    <a:lnTo>
                      <a:pt x="677" y="308"/>
                    </a:lnTo>
                    <a:lnTo>
                      <a:pt x="661" y="329"/>
                    </a:lnTo>
                    <a:lnTo>
                      <a:pt x="643" y="350"/>
                    </a:lnTo>
                    <a:lnTo>
                      <a:pt x="623" y="369"/>
                    </a:lnTo>
                    <a:lnTo>
                      <a:pt x="603" y="389"/>
                    </a:lnTo>
                    <a:lnTo>
                      <a:pt x="561" y="426"/>
                    </a:lnTo>
                    <a:lnTo>
                      <a:pt x="521" y="463"/>
                    </a:lnTo>
                    <a:lnTo>
                      <a:pt x="503" y="483"/>
                    </a:lnTo>
                    <a:lnTo>
                      <a:pt x="485" y="502"/>
                    </a:lnTo>
                    <a:lnTo>
                      <a:pt x="471" y="524"/>
                    </a:lnTo>
                    <a:lnTo>
                      <a:pt x="459" y="548"/>
                    </a:lnTo>
                    <a:lnTo>
                      <a:pt x="456" y="548"/>
                    </a:lnTo>
                    <a:lnTo>
                      <a:pt x="454" y="548"/>
                    </a:lnTo>
                    <a:lnTo>
                      <a:pt x="453" y="548"/>
                    </a:lnTo>
                    <a:lnTo>
                      <a:pt x="452" y="548"/>
                    </a:lnTo>
                    <a:lnTo>
                      <a:pt x="450" y="548"/>
                    </a:lnTo>
                    <a:lnTo>
                      <a:pt x="449" y="548"/>
                    </a:lnTo>
                    <a:lnTo>
                      <a:pt x="448" y="548"/>
                    </a:lnTo>
                    <a:lnTo>
                      <a:pt x="446" y="548"/>
                    </a:lnTo>
                    <a:lnTo>
                      <a:pt x="441" y="559"/>
                    </a:lnTo>
                    <a:lnTo>
                      <a:pt x="435" y="570"/>
                    </a:lnTo>
                    <a:lnTo>
                      <a:pt x="428" y="583"/>
                    </a:lnTo>
                    <a:lnTo>
                      <a:pt x="420" y="595"/>
                    </a:lnTo>
                    <a:lnTo>
                      <a:pt x="410" y="605"/>
                    </a:lnTo>
                    <a:lnTo>
                      <a:pt x="399" y="614"/>
                    </a:lnTo>
                    <a:lnTo>
                      <a:pt x="394" y="617"/>
                    </a:lnTo>
                    <a:lnTo>
                      <a:pt x="388" y="621"/>
                    </a:lnTo>
                    <a:lnTo>
                      <a:pt x="381" y="623"/>
                    </a:lnTo>
                    <a:lnTo>
                      <a:pt x="374" y="62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nvGrpSpPr>
              <p:cNvPr id="641" name="Group 355">
                <a:extLst>
                  <a:ext uri="{FF2B5EF4-FFF2-40B4-BE49-F238E27FC236}">
                    <a16:creationId xmlns:a16="http://schemas.microsoft.com/office/drawing/2014/main" xmlns="" id="{FD2B3302-CDD6-D643-F1DD-38B2739C1D73}"/>
                  </a:ext>
                </a:extLst>
              </p:cNvPr>
              <p:cNvGrpSpPr>
                <a:grpSpLocks/>
              </p:cNvGrpSpPr>
              <p:nvPr/>
            </p:nvGrpSpPr>
            <p:grpSpPr bwMode="auto">
              <a:xfrm>
                <a:off x="2896" y="4189"/>
                <a:ext cx="58" cy="63"/>
                <a:chOff x="2896" y="4189"/>
                <a:chExt cx="58" cy="63"/>
              </a:xfrm>
              <a:grpFill/>
            </p:grpSpPr>
            <p:sp>
              <p:nvSpPr>
                <p:cNvPr id="642" name="Freeform 356">
                  <a:extLst>
                    <a:ext uri="{FF2B5EF4-FFF2-40B4-BE49-F238E27FC236}">
                      <a16:creationId xmlns:a16="http://schemas.microsoft.com/office/drawing/2014/main" xmlns="" id="{2EB91B76-CC14-18CF-04CF-CFD1B50DC142}"/>
                    </a:ext>
                  </a:extLst>
                </p:cNvPr>
                <p:cNvSpPr>
                  <a:spLocks/>
                </p:cNvSpPr>
                <p:nvPr/>
              </p:nvSpPr>
              <p:spPr bwMode="auto">
                <a:xfrm>
                  <a:off x="2896" y="4222"/>
                  <a:ext cx="27" cy="30"/>
                </a:xfrm>
                <a:custGeom>
                  <a:avLst/>
                  <a:gdLst>
                    <a:gd name="T0" fmla="*/ 120 w 24"/>
                    <a:gd name="T1" fmla="*/ 183 h 26"/>
                    <a:gd name="T2" fmla="*/ 111 w 24"/>
                    <a:gd name="T3" fmla="*/ 158 h 26"/>
                    <a:gd name="T4" fmla="*/ 99 w 24"/>
                    <a:gd name="T5" fmla="*/ 137 h 26"/>
                    <a:gd name="T6" fmla="*/ 95 w 24"/>
                    <a:gd name="T7" fmla="*/ 119 h 26"/>
                    <a:gd name="T8" fmla="*/ 88 w 24"/>
                    <a:gd name="T9" fmla="*/ 84 h 26"/>
                    <a:gd name="T10" fmla="*/ 78 w 24"/>
                    <a:gd name="T11" fmla="*/ 67 h 26"/>
                    <a:gd name="T12" fmla="*/ 75 w 24"/>
                    <a:gd name="T13" fmla="*/ 43 h 26"/>
                    <a:gd name="T14" fmla="*/ 67 w 24"/>
                    <a:gd name="T15" fmla="*/ 3 h 26"/>
                    <a:gd name="T16" fmla="*/ 60 w 24"/>
                    <a:gd name="T17" fmla="*/ 0 h 26"/>
                    <a:gd name="T18" fmla="*/ 53 w 24"/>
                    <a:gd name="T19" fmla="*/ 0 h 26"/>
                    <a:gd name="T20" fmla="*/ 42 w 24"/>
                    <a:gd name="T21" fmla="*/ 0 h 26"/>
                    <a:gd name="T22" fmla="*/ 37 w 24"/>
                    <a:gd name="T23" fmla="*/ 0 h 26"/>
                    <a:gd name="T24" fmla="*/ 29 w 24"/>
                    <a:gd name="T25" fmla="*/ 0 h 26"/>
                    <a:gd name="T26" fmla="*/ 26 w 24"/>
                    <a:gd name="T27" fmla="*/ 0 h 26"/>
                    <a:gd name="T28" fmla="*/ 3 w 24"/>
                    <a:gd name="T29" fmla="*/ 0 h 26"/>
                    <a:gd name="T30" fmla="*/ 1 w 24"/>
                    <a:gd name="T31" fmla="*/ 0 h 26"/>
                    <a:gd name="T32" fmla="*/ 0 w 24"/>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6"/>
                    <a:gd name="T53" fmla="*/ 24 w 24"/>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6">
                      <a:moveTo>
                        <a:pt x="23" y="25"/>
                      </a:moveTo>
                      <a:lnTo>
                        <a:pt x="21" y="21"/>
                      </a:lnTo>
                      <a:lnTo>
                        <a:pt x="19" y="18"/>
                      </a:lnTo>
                      <a:lnTo>
                        <a:pt x="18" y="16"/>
                      </a:lnTo>
                      <a:lnTo>
                        <a:pt x="17" y="11"/>
                      </a:lnTo>
                      <a:lnTo>
                        <a:pt x="15" y="9"/>
                      </a:lnTo>
                      <a:lnTo>
                        <a:pt x="14" y="6"/>
                      </a:lnTo>
                      <a:lnTo>
                        <a:pt x="12" y="3"/>
                      </a:lnTo>
                      <a:lnTo>
                        <a:pt x="11" y="0"/>
                      </a:lnTo>
                      <a:lnTo>
                        <a:pt x="10" y="0"/>
                      </a:lnTo>
                      <a:lnTo>
                        <a:pt x="8" y="0"/>
                      </a:lnTo>
                      <a:lnTo>
                        <a:pt x="7" y="0"/>
                      </a:lnTo>
                      <a:lnTo>
                        <a:pt x="5" y="0"/>
                      </a:lnTo>
                      <a:lnTo>
                        <a:pt x="4" y="0"/>
                      </a:lnTo>
                      <a:lnTo>
                        <a:pt x="3" y="0"/>
                      </a:lnTo>
                      <a:lnTo>
                        <a:pt x="1" y="0"/>
                      </a:lnTo>
                      <a:lnTo>
                        <a:pt x="0" y="0"/>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43" name="Freeform 357">
                  <a:extLst>
                    <a:ext uri="{FF2B5EF4-FFF2-40B4-BE49-F238E27FC236}">
                      <a16:creationId xmlns:a16="http://schemas.microsoft.com/office/drawing/2014/main" xmlns="" id="{BE1C31DF-436F-1184-9327-580A9D28925A}"/>
                    </a:ext>
                  </a:extLst>
                </p:cNvPr>
                <p:cNvSpPr>
                  <a:spLocks/>
                </p:cNvSpPr>
                <p:nvPr/>
              </p:nvSpPr>
              <p:spPr bwMode="auto">
                <a:xfrm>
                  <a:off x="2909" y="4189"/>
                  <a:ext cx="45" cy="34"/>
                </a:xfrm>
                <a:custGeom>
                  <a:avLst/>
                  <a:gdLst>
                    <a:gd name="T0" fmla="*/ 148 w 41"/>
                    <a:gd name="T1" fmla="*/ 164 h 30"/>
                    <a:gd name="T2" fmla="*/ 148 w 41"/>
                    <a:gd name="T3" fmla="*/ 142 h 30"/>
                    <a:gd name="T4" fmla="*/ 148 w 41"/>
                    <a:gd name="T5" fmla="*/ 124 h 30"/>
                    <a:gd name="T6" fmla="*/ 148 w 41"/>
                    <a:gd name="T7" fmla="*/ 97 h 30"/>
                    <a:gd name="T8" fmla="*/ 148 w 41"/>
                    <a:gd name="T9" fmla="*/ 78 h 30"/>
                    <a:gd name="T10" fmla="*/ 148 w 41"/>
                    <a:gd name="T11" fmla="*/ 54 h 30"/>
                    <a:gd name="T12" fmla="*/ 148 w 41"/>
                    <a:gd name="T13" fmla="*/ 37 h 30"/>
                    <a:gd name="T14" fmla="*/ 148 w 41"/>
                    <a:gd name="T15" fmla="*/ 3 h 30"/>
                    <a:gd name="T16" fmla="*/ 148 w 41"/>
                    <a:gd name="T17" fmla="*/ 0 h 30"/>
                    <a:gd name="T18" fmla="*/ 114 w 41"/>
                    <a:gd name="T19" fmla="*/ 0 h 30"/>
                    <a:gd name="T20" fmla="*/ 93 w 41"/>
                    <a:gd name="T21" fmla="*/ 2 h 30"/>
                    <a:gd name="T22" fmla="*/ 70 w 41"/>
                    <a:gd name="T23" fmla="*/ 3 h 30"/>
                    <a:gd name="T24" fmla="*/ 55 w 41"/>
                    <a:gd name="T25" fmla="*/ 33 h 30"/>
                    <a:gd name="T26" fmla="*/ 42 w 41"/>
                    <a:gd name="T27" fmla="*/ 48 h 30"/>
                    <a:gd name="T28" fmla="*/ 29 w 41"/>
                    <a:gd name="T29" fmla="*/ 76 h 30"/>
                    <a:gd name="T30" fmla="*/ 24 w 41"/>
                    <a:gd name="T31" fmla="*/ 97 h 30"/>
                    <a:gd name="T32" fmla="*/ 0 w 41"/>
                    <a:gd name="T33" fmla="*/ 125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40" y="29"/>
                      </a:moveTo>
                      <a:lnTo>
                        <a:pt x="40" y="25"/>
                      </a:lnTo>
                      <a:lnTo>
                        <a:pt x="40" y="21"/>
                      </a:lnTo>
                      <a:lnTo>
                        <a:pt x="40" y="17"/>
                      </a:lnTo>
                      <a:lnTo>
                        <a:pt x="40" y="14"/>
                      </a:lnTo>
                      <a:lnTo>
                        <a:pt x="40" y="10"/>
                      </a:lnTo>
                      <a:lnTo>
                        <a:pt x="40" y="7"/>
                      </a:lnTo>
                      <a:lnTo>
                        <a:pt x="40" y="3"/>
                      </a:lnTo>
                      <a:lnTo>
                        <a:pt x="40" y="0"/>
                      </a:lnTo>
                      <a:lnTo>
                        <a:pt x="32" y="0"/>
                      </a:lnTo>
                      <a:lnTo>
                        <a:pt x="25" y="2"/>
                      </a:lnTo>
                      <a:lnTo>
                        <a:pt x="19" y="3"/>
                      </a:lnTo>
                      <a:lnTo>
                        <a:pt x="15" y="6"/>
                      </a:lnTo>
                      <a:lnTo>
                        <a:pt x="12" y="9"/>
                      </a:lnTo>
                      <a:lnTo>
                        <a:pt x="8" y="13"/>
                      </a:lnTo>
                      <a:lnTo>
                        <a:pt x="6" y="17"/>
                      </a:lnTo>
                      <a:lnTo>
                        <a:pt x="0" y="22"/>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grpSp>
        <p:sp>
          <p:nvSpPr>
            <p:cNvPr id="615" name="Freeform 358">
              <a:extLst>
                <a:ext uri="{FF2B5EF4-FFF2-40B4-BE49-F238E27FC236}">
                  <a16:creationId xmlns:a16="http://schemas.microsoft.com/office/drawing/2014/main" xmlns="" id="{B46A82F0-D6FF-7169-85DA-621EEEF8CA4B}"/>
                </a:ext>
              </a:extLst>
            </p:cNvPr>
            <p:cNvSpPr>
              <a:spLocks/>
            </p:cNvSpPr>
            <p:nvPr/>
          </p:nvSpPr>
          <p:spPr bwMode="auto">
            <a:xfrm rot="113469">
              <a:off x="3838720" y="4687850"/>
              <a:ext cx="522929" cy="338096"/>
            </a:xfrm>
            <a:custGeom>
              <a:avLst/>
              <a:gdLst>
                <a:gd name="T0" fmla="*/ 2 w 500"/>
                <a:gd name="T1" fmla="*/ 3 h 316"/>
                <a:gd name="T2" fmla="*/ 2 w 500"/>
                <a:gd name="T3" fmla="*/ 3 h 316"/>
                <a:gd name="T4" fmla="*/ 2 w 500"/>
                <a:gd name="T5" fmla="*/ 3 h 316"/>
                <a:gd name="T6" fmla="*/ 2 w 500"/>
                <a:gd name="T7" fmla="*/ 2 h 316"/>
                <a:gd name="T8" fmla="*/ 2 w 500"/>
                <a:gd name="T9" fmla="*/ 2 h 316"/>
                <a:gd name="T10" fmla="*/ 2 w 500"/>
                <a:gd name="T11" fmla="*/ 2 h 316"/>
                <a:gd name="T12" fmla="*/ 2 w 500"/>
                <a:gd name="T13" fmla="*/ 2 h 316"/>
                <a:gd name="T14" fmla="*/ 1 w 500"/>
                <a:gd name="T15" fmla="*/ 2 h 316"/>
                <a:gd name="T16" fmla="*/ 1 w 500"/>
                <a:gd name="T17" fmla="*/ 1 h 316"/>
                <a:gd name="T18" fmla="*/ 1 w 500"/>
                <a:gd name="T19" fmla="*/ 1 h 316"/>
                <a:gd name="T20" fmla="*/ 1 w 500"/>
                <a:gd name="T21" fmla="*/ 1 h 316"/>
                <a:gd name="T22" fmla="*/ 1 w 500"/>
                <a:gd name="T23" fmla="*/ 1 h 316"/>
                <a:gd name="T24" fmla="*/ 1 w 500"/>
                <a:gd name="T25" fmla="*/ 1 h 316"/>
                <a:gd name="T26" fmla="*/ 1 w 500"/>
                <a:gd name="T27" fmla="*/ 1 h 316"/>
                <a:gd name="T28" fmla="*/ 1 w 500"/>
                <a:gd name="T29" fmla="*/ 1 h 316"/>
                <a:gd name="T30" fmla="*/ 1 w 500"/>
                <a:gd name="T31" fmla="*/ 1 h 316"/>
                <a:gd name="T32" fmla="*/ 1 w 500"/>
                <a:gd name="T33" fmla="*/ 1 h 316"/>
                <a:gd name="T34" fmla="*/ 1 w 500"/>
                <a:gd name="T35" fmla="*/ 1 h 316"/>
                <a:gd name="T36" fmla="*/ 1 w 500"/>
                <a:gd name="T37" fmla="*/ 1 h 316"/>
                <a:gd name="T38" fmla="*/ 1 w 500"/>
                <a:gd name="T39" fmla="*/ 1 h 316"/>
                <a:gd name="T40" fmla="*/ 1 w 500"/>
                <a:gd name="T41" fmla="*/ 1 h 316"/>
                <a:gd name="T42" fmla="*/ 1 w 500"/>
                <a:gd name="T43" fmla="*/ 1 h 316"/>
                <a:gd name="T44" fmla="*/ 1 w 500"/>
                <a:gd name="T45" fmla="*/ 1 h 316"/>
                <a:gd name="T46" fmla="*/ 1 w 500"/>
                <a:gd name="T47" fmla="*/ 1 h 316"/>
                <a:gd name="T48" fmla="*/ 1 w 500"/>
                <a:gd name="T49" fmla="*/ 1 h 316"/>
                <a:gd name="T50" fmla="*/ 1 w 500"/>
                <a:gd name="T51" fmla="*/ 1 h 316"/>
                <a:gd name="T52" fmla="*/ 2 w 500"/>
                <a:gd name="T53" fmla="*/ 1 h 316"/>
                <a:gd name="T54" fmla="*/ 2 w 500"/>
                <a:gd name="T55" fmla="*/ 1 h 316"/>
                <a:gd name="T56" fmla="*/ 2 w 500"/>
                <a:gd name="T57" fmla="*/ 0 h 316"/>
                <a:gd name="T58" fmla="*/ 3 w 500"/>
                <a:gd name="T59" fmla="*/ 1 h 316"/>
                <a:gd name="T60" fmla="*/ 3 w 500"/>
                <a:gd name="T61" fmla="*/ 1 h 316"/>
                <a:gd name="T62" fmla="*/ 3 w 500"/>
                <a:gd name="T63" fmla="*/ 1 h 316"/>
                <a:gd name="T64" fmla="*/ 3 w 500"/>
                <a:gd name="T65" fmla="*/ 1 h 316"/>
                <a:gd name="T66" fmla="*/ 3 w 500"/>
                <a:gd name="T67" fmla="*/ 1 h 316"/>
                <a:gd name="T68" fmla="*/ 3 w 500"/>
                <a:gd name="T69" fmla="*/ 2 h 316"/>
                <a:gd name="T70" fmla="*/ 3 w 500"/>
                <a:gd name="T71" fmla="*/ 2 h 316"/>
                <a:gd name="T72" fmla="*/ 3 w 500"/>
                <a:gd name="T73" fmla="*/ 3 h 316"/>
                <a:gd name="T74" fmla="*/ 3 w 500"/>
                <a:gd name="T75" fmla="*/ 3 h 316"/>
                <a:gd name="T76" fmla="*/ 3 w 500"/>
                <a:gd name="T77" fmla="*/ 3 h 316"/>
                <a:gd name="T78" fmla="*/ 2 w 500"/>
                <a:gd name="T79" fmla="*/ 3 h 316"/>
                <a:gd name="T80" fmla="*/ 2 w 500"/>
                <a:gd name="T81" fmla="*/ 3 h 3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0"/>
                <a:gd name="T124" fmla="*/ 0 h 316"/>
                <a:gd name="T125" fmla="*/ 500 w 500"/>
                <a:gd name="T126" fmla="*/ 316 h 31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0" h="316">
                  <a:moveTo>
                    <a:pt x="353" y="315"/>
                  </a:moveTo>
                  <a:lnTo>
                    <a:pt x="356" y="303"/>
                  </a:lnTo>
                  <a:lnTo>
                    <a:pt x="357" y="295"/>
                  </a:lnTo>
                  <a:lnTo>
                    <a:pt x="360" y="286"/>
                  </a:lnTo>
                  <a:lnTo>
                    <a:pt x="361" y="279"/>
                  </a:lnTo>
                  <a:lnTo>
                    <a:pt x="364" y="273"/>
                  </a:lnTo>
                  <a:lnTo>
                    <a:pt x="368" y="266"/>
                  </a:lnTo>
                  <a:lnTo>
                    <a:pt x="373" y="256"/>
                  </a:lnTo>
                  <a:lnTo>
                    <a:pt x="378" y="243"/>
                  </a:lnTo>
                  <a:lnTo>
                    <a:pt x="361" y="241"/>
                  </a:lnTo>
                  <a:lnTo>
                    <a:pt x="346" y="238"/>
                  </a:lnTo>
                  <a:lnTo>
                    <a:pt x="331" y="232"/>
                  </a:lnTo>
                  <a:lnTo>
                    <a:pt x="316" y="227"/>
                  </a:lnTo>
                  <a:lnTo>
                    <a:pt x="302" y="220"/>
                  </a:lnTo>
                  <a:lnTo>
                    <a:pt x="288" y="212"/>
                  </a:lnTo>
                  <a:lnTo>
                    <a:pt x="274" y="202"/>
                  </a:lnTo>
                  <a:lnTo>
                    <a:pt x="262" y="194"/>
                  </a:lnTo>
                  <a:lnTo>
                    <a:pt x="234" y="173"/>
                  </a:lnTo>
                  <a:lnTo>
                    <a:pt x="208" y="155"/>
                  </a:lnTo>
                  <a:lnTo>
                    <a:pt x="195" y="145"/>
                  </a:lnTo>
                  <a:lnTo>
                    <a:pt x="181" y="137"/>
                  </a:lnTo>
                  <a:lnTo>
                    <a:pt x="168" y="129"/>
                  </a:lnTo>
                  <a:lnTo>
                    <a:pt x="152" y="123"/>
                  </a:lnTo>
                  <a:lnTo>
                    <a:pt x="107" y="117"/>
                  </a:lnTo>
                  <a:lnTo>
                    <a:pt x="71" y="115"/>
                  </a:lnTo>
                  <a:lnTo>
                    <a:pt x="46" y="112"/>
                  </a:lnTo>
                  <a:lnTo>
                    <a:pt x="28" y="112"/>
                  </a:lnTo>
                  <a:lnTo>
                    <a:pt x="17" y="112"/>
                  </a:lnTo>
                  <a:lnTo>
                    <a:pt x="10" y="112"/>
                  </a:lnTo>
                  <a:lnTo>
                    <a:pt x="4" y="111"/>
                  </a:lnTo>
                  <a:lnTo>
                    <a:pt x="0" y="109"/>
                  </a:lnTo>
                  <a:lnTo>
                    <a:pt x="1" y="99"/>
                  </a:lnTo>
                  <a:lnTo>
                    <a:pt x="1" y="87"/>
                  </a:lnTo>
                  <a:lnTo>
                    <a:pt x="1" y="75"/>
                  </a:lnTo>
                  <a:lnTo>
                    <a:pt x="3" y="62"/>
                  </a:lnTo>
                  <a:lnTo>
                    <a:pt x="4" y="50"/>
                  </a:lnTo>
                  <a:lnTo>
                    <a:pt x="4" y="37"/>
                  </a:lnTo>
                  <a:lnTo>
                    <a:pt x="5" y="26"/>
                  </a:lnTo>
                  <a:lnTo>
                    <a:pt x="5" y="15"/>
                  </a:lnTo>
                  <a:lnTo>
                    <a:pt x="33" y="22"/>
                  </a:lnTo>
                  <a:lnTo>
                    <a:pt x="61" y="27"/>
                  </a:lnTo>
                  <a:lnTo>
                    <a:pt x="89" y="34"/>
                  </a:lnTo>
                  <a:lnTo>
                    <a:pt x="116" y="41"/>
                  </a:lnTo>
                  <a:lnTo>
                    <a:pt x="145" y="47"/>
                  </a:lnTo>
                  <a:lnTo>
                    <a:pt x="176" y="51"/>
                  </a:lnTo>
                  <a:lnTo>
                    <a:pt x="205" y="52"/>
                  </a:lnTo>
                  <a:lnTo>
                    <a:pt x="235" y="51"/>
                  </a:lnTo>
                  <a:lnTo>
                    <a:pt x="238" y="45"/>
                  </a:lnTo>
                  <a:lnTo>
                    <a:pt x="241" y="39"/>
                  </a:lnTo>
                  <a:lnTo>
                    <a:pt x="247" y="34"/>
                  </a:lnTo>
                  <a:lnTo>
                    <a:pt x="251" y="29"/>
                  </a:lnTo>
                  <a:lnTo>
                    <a:pt x="263" y="21"/>
                  </a:lnTo>
                  <a:lnTo>
                    <a:pt x="277" y="14"/>
                  </a:lnTo>
                  <a:lnTo>
                    <a:pt x="294" y="9"/>
                  </a:lnTo>
                  <a:lnTo>
                    <a:pt x="312" y="5"/>
                  </a:lnTo>
                  <a:lnTo>
                    <a:pt x="331" y="3"/>
                  </a:lnTo>
                  <a:lnTo>
                    <a:pt x="350" y="1"/>
                  </a:lnTo>
                  <a:lnTo>
                    <a:pt x="392" y="0"/>
                  </a:lnTo>
                  <a:lnTo>
                    <a:pt x="432" y="1"/>
                  </a:lnTo>
                  <a:lnTo>
                    <a:pt x="468" y="3"/>
                  </a:lnTo>
                  <a:lnTo>
                    <a:pt x="499" y="3"/>
                  </a:lnTo>
                  <a:lnTo>
                    <a:pt x="493" y="26"/>
                  </a:lnTo>
                  <a:lnTo>
                    <a:pt x="490" y="50"/>
                  </a:lnTo>
                  <a:lnTo>
                    <a:pt x="488" y="75"/>
                  </a:lnTo>
                  <a:lnTo>
                    <a:pt x="486" y="101"/>
                  </a:lnTo>
                  <a:lnTo>
                    <a:pt x="486" y="126"/>
                  </a:lnTo>
                  <a:lnTo>
                    <a:pt x="485" y="151"/>
                  </a:lnTo>
                  <a:lnTo>
                    <a:pt x="482" y="176"/>
                  </a:lnTo>
                  <a:lnTo>
                    <a:pt x="479" y="199"/>
                  </a:lnTo>
                  <a:lnTo>
                    <a:pt x="475" y="221"/>
                  </a:lnTo>
                  <a:lnTo>
                    <a:pt x="468" y="242"/>
                  </a:lnTo>
                  <a:lnTo>
                    <a:pt x="464" y="252"/>
                  </a:lnTo>
                  <a:lnTo>
                    <a:pt x="458" y="261"/>
                  </a:lnTo>
                  <a:lnTo>
                    <a:pt x="453" y="270"/>
                  </a:lnTo>
                  <a:lnTo>
                    <a:pt x="446" y="277"/>
                  </a:lnTo>
                  <a:lnTo>
                    <a:pt x="438" y="285"/>
                  </a:lnTo>
                  <a:lnTo>
                    <a:pt x="429" y="292"/>
                  </a:lnTo>
                  <a:lnTo>
                    <a:pt x="420" y="297"/>
                  </a:lnTo>
                  <a:lnTo>
                    <a:pt x="409" y="303"/>
                  </a:lnTo>
                  <a:lnTo>
                    <a:pt x="396" y="307"/>
                  </a:lnTo>
                  <a:lnTo>
                    <a:pt x="384" y="310"/>
                  </a:lnTo>
                  <a:lnTo>
                    <a:pt x="368" y="313"/>
                  </a:lnTo>
                  <a:lnTo>
                    <a:pt x="353" y="31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16" name="Freeform 359">
              <a:extLst>
                <a:ext uri="{FF2B5EF4-FFF2-40B4-BE49-F238E27FC236}">
                  <a16:creationId xmlns:a16="http://schemas.microsoft.com/office/drawing/2014/main" xmlns="" id="{8DE58162-E161-FA32-8B5F-D429C3F449A4}"/>
                </a:ext>
              </a:extLst>
            </p:cNvPr>
            <p:cNvSpPr>
              <a:spLocks/>
            </p:cNvSpPr>
            <p:nvPr/>
          </p:nvSpPr>
          <p:spPr bwMode="auto">
            <a:xfrm rot="117894">
              <a:off x="3771100" y="4327215"/>
              <a:ext cx="656667" cy="422245"/>
            </a:xfrm>
            <a:custGeom>
              <a:avLst/>
              <a:gdLst>
                <a:gd name="T0" fmla="*/ 1 w 626"/>
                <a:gd name="T1" fmla="*/ 3 h 397"/>
                <a:gd name="T2" fmla="*/ 1 w 626"/>
                <a:gd name="T3" fmla="*/ 3 h 397"/>
                <a:gd name="T4" fmla="*/ 1 w 626"/>
                <a:gd name="T5" fmla="*/ 3 h 397"/>
                <a:gd name="T6" fmla="*/ 1 w 626"/>
                <a:gd name="T7" fmla="*/ 3 h 397"/>
                <a:gd name="T8" fmla="*/ 1 w 626"/>
                <a:gd name="T9" fmla="*/ 3 h 397"/>
                <a:gd name="T10" fmla="*/ 1 w 626"/>
                <a:gd name="T11" fmla="*/ 3 h 397"/>
                <a:gd name="T12" fmla="*/ 1 w 626"/>
                <a:gd name="T13" fmla="*/ 3 h 397"/>
                <a:gd name="T14" fmla="*/ 1 w 626"/>
                <a:gd name="T15" fmla="*/ 3 h 397"/>
                <a:gd name="T16" fmla="*/ 1 w 626"/>
                <a:gd name="T17" fmla="*/ 2 h 397"/>
                <a:gd name="T18" fmla="*/ 1 w 626"/>
                <a:gd name="T19" fmla="*/ 1 h 397"/>
                <a:gd name="T20" fmla="*/ 1 w 626"/>
                <a:gd name="T21" fmla="*/ 1 h 397"/>
                <a:gd name="T22" fmla="*/ 1 w 626"/>
                <a:gd name="T23" fmla="*/ 1 h 397"/>
                <a:gd name="T24" fmla="*/ 1 w 626"/>
                <a:gd name="T25" fmla="*/ 1 h 397"/>
                <a:gd name="T26" fmla="*/ 1 w 626"/>
                <a:gd name="T27" fmla="*/ 1 h 397"/>
                <a:gd name="T28" fmla="*/ 1 w 626"/>
                <a:gd name="T29" fmla="*/ 1 h 397"/>
                <a:gd name="T30" fmla="*/ 1 w 626"/>
                <a:gd name="T31" fmla="*/ 1 h 397"/>
                <a:gd name="T32" fmla="*/ 1 w 626"/>
                <a:gd name="T33" fmla="*/ 1 h 397"/>
                <a:gd name="T34" fmla="*/ 1 w 626"/>
                <a:gd name="T35" fmla="*/ 1 h 397"/>
                <a:gd name="T36" fmla="*/ 1 w 626"/>
                <a:gd name="T37" fmla="*/ 1 h 397"/>
                <a:gd name="T38" fmla="*/ 1 w 626"/>
                <a:gd name="T39" fmla="*/ 1 h 397"/>
                <a:gd name="T40" fmla="*/ 2 w 626"/>
                <a:gd name="T41" fmla="*/ 1 h 397"/>
                <a:gd name="T42" fmla="*/ 3 w 626"/>
                <a:gd name="T43" fmla="*/ 1 h 397"/>
                <a:gd name="T44" fmla="*/ 3 w 626"/>
                <a:gd name="T45" fmla="*/ 1 h 397"/>
                <a:gd name="T46" fmla="*/ 3 w 626"/>
                <a:gd name="T47" fmla="*/ 1 h 397"/>
                <a:gd name="T48" fmla="*/ 3 w 626"/>
                <a:gd name="T49" fmla="*/ 1 h 397"/>
                <a:gd name="T50" fmla="*/ 3 w 626"/>
                <a:gd name="T51" fmla="*/ 1 h 397"/>
                <a:gd name="T52" fmla="*/ 3 w 626"/>
                <a:gd name="T53" fmla="*/ 1 h 397"/>
                <a:gd name="T54" fmla="*/ 4 w 626"/>
                <a:gd name="T55" fmla="*/ 1 h 397"/>
                <a:gd name="T56" fmla="*/ 4 w 626"/>
                <a:gd name="T57" fmla="*/ 2 h 397"/>
                <a:gd name="T58" fmla="*/ 4 w 626"/>
                <a:gd name="T59" fmla="*/ 2 h 397"/>
                <a:gd name="T60" fmla="*/ 4 w 626"/>
                <a:gd name="T61" fmla="*/ 2 h 397"/>
                <a:gd name="T62" fmla="*/ 4 w 626"/>
                <a:gd name="T63" fmla="*/ 2 h 397"/>
                <a:gd name="T64" fmla="*/ 4 w 626"/>
                <a:gd name="T65" fmla="*/ 2 h 397"/>
                <a:gd name="T66" fmla="*/ 4 w 626"/>
                <a:gd name="T67" fmla="*/ 2 h 397"/>
                <a:gd name="T68" fmla="*/ 4 w 626"/>
                <a:gd name="T69" fmla="*/ 2 h 397"/>
                <a:gd name="T70" fmla="*/ 4 w 626"/>
                <a:gd name="T71" fmla="*/ 2 h 397"/>
                <a:gd name="T72" fmla="*/ 4 w 626"/>
                <a:gd name="T73" fmla="*/ 2 h 397"/>
                <a:gd name="T74" fmla="*/ 4 w 626"/>
                <a:gd name="T75" fmla="*/ 2 h 397"/>
                <a:gd name="T76" fmla="*/ 4 w 626"/>
                <a:gd name="T77" fmla="*/ 2 h 397"/>
                <a:gd name="T78" fmla="*/ 4 w 626"/>
                <a:gd name="T79" fmla="*/ 3 h 397"/>
                <a:gd name="T80" fmla="*/ 4 w 626"/>
                <a:gd name="T81" fmla="*/ 3 h 397"/>
                <a:gd name="T82" fmla="*/ 3 w 626"/>
                <a:gd name="T83" fmla="*/ 3 h 397"/>
                <a:gd name="T84" fmla="*/ 2 w 626"/>
                <a:gd name="T85" fmla="*/ 3 h 397"/>
                <a:gd name="T86" fmla="*/ 2 w 626"/>
                <a:gd name="T87" fmla="*/ 3 h 397"/>
                <a:gd name="T88" fmla="*/ 2 w 626"/>
                <a:gd name="T89" fmla="*/ 3 h 397"/>
                <a:gd name="T90" fmla="*/ 2 w 626"/>
                <a:gd name="T91" fmla="*/ 3 h 397"/>
                <a:gd name="T92" fmla="*/ 2 w 626"/>
                <a:gd name="T93" fmla="*/ 3 h 397"/>
                <a:gd name="T94" fmla="*/ 2 w 626"/>
                <a:gd name="T95" fmla="*/ 3 h 397"/>
                <a:gd name="T96" fmla="*/ 1 w 626"/>
                <a:gd name="T97" fmla="*/ 3 h 3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6"/>
                <a:gd name="T148" fmla="*/ 0 h 397"/>
                <a:gd name="T149" fmla="*/ 626 w 626"/>
                <a:gd name="T150" fmla="*/ 397 h 3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6" h="397">
                  <a:moveTo>
                    <a:pt x="275" y="396"/>
                  </a:moveTo>
                  <a:lnTo>
                    <a:pt x="251" y="394"/>
                  </a:lnTo>
                  <a:lnTo>
                    <a:pt x="226" y="390"/>
                  </a:lnTo>
                  <a:lnTo>
                    <a:pt x="201" y="386"/>
                  </a:lnTo>
                  <a:lnTo>
                    <a:pt x="176" y="381"/>
                  </a:lnTo>
                  <a:lnTo>
                    <a:pt x="151" y="374"/>
                  </a:lnTo>
                  <a:lnTo>
                    <a:pt x="126" y="367"/>
                  </a:lnTo>
                  <a:lnTo>
                    <a:pt x="101" y="361"/>
                  </a:lnTo>
                  <a:lnTo>
                    <a:pt x="76" y="356"/>
                  </a:lnTo>
                  <a:lnTo>
                    <a:pt x="73" y="350"/>
                  </a:lnTo>
                  <a:lnTo>
                    <a:pt x="70" y="345"/>
                  </a:lnTo>
                  <a:lnTo>
                    <a:pt x="68" y="339"/>
                  </a:lnTo>
                  <a:lnTo>
                    <a:pt x="65" y="335"/>
                  </a:lnTo>
                  <a:lnTo>
                    <a:pt x="62" y="329"/>
                  </a:lnTo>
                  <a:lnTo>
                    <a:pt x="59" y="324"/>
                  </a:lnTo>
                  <a:lnTo>
                    <a:pt x="57" y="318"/>
                  </a:lnTo>
                  <a:lnTo>
                    <a:pt x="54" y="314"/>
                  </a:lnTo>
                  <a:lnTo>
                    <a:pt x="47" y="313"/>
                  </a:lnTo>
                  <a:lnTo>
                    <a:pt x="40" y="311"/>
                  </a:lnTo>
                  <a:lnTo>
                    <a:pt x="33" y="311"/>
                  </a:lnTo>
                  <a:lnTo>
                    <a:pt x="26" y="310"/>
                  </a:lnTo>
                  <a:lnTo>
                    <a:pt x="19" y="310"/>
                  </a:lnTo>
                  <a:lnTo>
                    <a:pt x="14" y="309"/>
                  </a:lnTo>
                  <a:lnTo>
                    <a:pt x="7" y="309"/>
                  </a:lnTo>
                  <a:lnTo>
                    <a:pt x="0" y="307"/>
                  </a:lnTo>
                  <a:lnTo>
                    <a:pt x="3" y="282"/>
                  </a:lnTo>
                  <a:lnTo>
                    <a:pt x="7" y="260"/>
                  </a:lnTo>
                  <a:lnTo>
                    <a:pt x="10" y="241"/>
                  </a:lnTo>
                  <a:lnTo>
                    <a:pt x="12" y="224"/>
                  </a:lnTo>
                  <a:lnTo>
                    <a:pt x="15" y="207"/>
                  </a:lnTo>
                  <a:lnTo>
                    <a:pt x="18" y="191"/>
                  </a:lnTo>
                  <a:lnTo>
                    <a:pt x="19" y="173"/>
                  </a:lnTo>
                  <a:lnTo>
                    <a:pt x="19" y="153"/>
                  </a:lnTo>
                  <a:lnTo>
                    <a:pt x="25" y="151"/>
                  </a:lnTo>
                  <a:lnTo>
                    <a:pt x="29" y="146"/>
                  </a:lnTo>
                  <a:lnTo>
                    <a:pt x="33" y="142"/>
                  </a:lnTo>
                  <a:lnTo>
                    <a:pt x="36" y="138"/>
                  </a:lnTo>
                  <a:lnTo>
                    <a:pt x="41" y="127"/>
                  </a:lnTo>
                  <a:lnTo>
                    <a:pt x="46" y="116"/>
                  </a:lnTo>
                  <a:lnTo>
                    <a:pt x="51" y="104"/>
                  </a:lnTo>
                  <a:lnTo>
                    <a:pt x="58" y="92"/>
                  </a:lnTo>
                  <a:lnTo>
                    <a:pt x="62" y="87"/>
                  </a:lnTo>
                  <a:lnTo>
                    <a:pt x="68" y="81"/>
                  </a:lnTo>
                  <a:lnTo>
                    <a:pt x="73" y="76"/>
                  </a:lnTo>
                  <a:lnTo>
                    <a:pt x="80" y="72"/>
                  </a:lnTo>
                  <a:lnTo>
                    <a:pt x="84" y="59"/>
                  </a:lnTo>
                  <a:lnTo>
                    <a:pt x="90" y="48"/>
                  </a:lnTo>
                  <a:lnTo>
                    <a:pt x="95" y="40"/>
                  </a:lnTo>
                  <a:lnTo>
                    <a:pt x="102" y="32"/>
                  </a:lnTo>
                  <a:lnTo>
                    <a:pt x="111" y="25"/>
                  </a:lnTo>
                  <a:lnTo>
                    <a:pt x="119" y="18"/>
                  </a:lnTo>
                  <a:lnTo>
                    <a:pt x="129" y="14"/>
                  </a:lnTo>
                  <a:lnTo>
                    <a:pt x="138" y="9"/>
                  </a:lnTo>
                  <a:lnTo>
                    <a:pt x="148" y="5"/>
                  </a:lnTo>
                  <a:lnTo>
                    <a:pt x="159" y="4"/>
                  </a:lnTo>
                  <a:lnTo>
                    <a:pt x="172" y="1"/>
                  </a:lnTo>
                  <a:lnTo>
                    <a:pt x="184" y="1"/>
                  </a:lnTo>
                  <a:lnTo>
                    <a:pt x="209" y="0"/>
                  </a:lnTo>
                  <a:lnTo>
                    <a:pt x="235" y="2"/>
                  </a:lnTo>
                  <a:lnTo>
                    <a:pt x="263" y="7"/>
                  </a:lnTo>
                  <a:lnTo>
                    <a:pt x="291" y="11"/>
                  </a:lnTo>
                  <a:lnTo>
                    <a:pt x="318" y="16"/>
                  </a:lnTo>
                  <a:lnTo>
                    <a:pt x="346" y="23"/>
                  </a:lnTo>
                  <a:lnTo>
                    <a:pt x="397" y="34"/>
                  </a:lnTo>
                  <a:lnTo>
                    <a:pt x="440" y="41"/>
                  </a:lnTo>
                  <a:lnTo>
                    <a:pt x="453" y="54"/>
                  </a:lnTo>
                  <a:lnTo>
                    <a:pt x="465" y="72"/>
                  </a:lnTo>
                  <a:lnTo>
                    <a:pt x="478" y="91"/>
                  </a:lnTo>
                  <a:lnTo>
                    <a:pt x="490" y="113"/>
                  </a:lnTo>
                  <a:lnTo>
                    <a:pt x="501" y="135"/>
                  </a:lnTo>
                  <a:lnTo>
                    <a:pt x="510" y="159"/>
                  </a:lnTo>
                  <a:lnTo>
                    <a:pt x="514" y="171"/>
                  </a:lnTo>
                  <a:lnTo>
                    <a:pt x="515" y="182"/>
                  </a:lnTo>
                  <a:lnTo>
                    <a:pt x="517" y="194"/>
                  </a:lnTo>
                  <a:lnTo>
                    <a:pt x="518" y="205"/>
                  </a:lnTo>
                  <a:lnTo>
                    <a:pt x="525" y="205"/>
                  </a:lnTo>
                  <a:lnTo>
                    <a:pt x="532" y="206"/>
                  </a:lnTo>
                  <a:lnTo>
                    <a:pt x="540" y="206"/>
                  </a:lnTo>
                  <a:lnTo>
                    <a:pt x="547" y="207"/>
                  </a:lnTo>
                  <a:lnTo>
                    <a:pt x="555" y="207"/>
                  </a:lnTo>
                  <a:lnTo>
                    <a:pt x="562" y="209"/>
                  </a:lnTo>
                  <a:lnTo>
                    <a:pt x="571" y="210"/>
                  </a:lnTo>
                  <a:lnTo>
                    <a:pt x="579" y="210"/>
                  </a:lnTo>
                  <a:lnTo>
                    <a:pt x="579" y="214"/>
                  </a:lnTo>
                  <a:lnTo>
                    <a:pt x="580" y="218"/>
                  </a:lnTo>
                  <a:lnTo>
                    <a:pt x="582" y="224"/>
                  </a:lnTo>
                  <a:lnTo>
                    <a:pt x="582" y="228"/>
                  </a:lnTo>
                  <a:lnTo>
                    <a:pt x="583" y="232"/>
                  </a:lnTo>
                  <a:lnTo>
                    <a:pt x="584" y="238"/>
                  </a:lnTo>
                  <a:lnTo>
                    <a:pt x="586" y="242"/>
                  </a:lnTo>
                  <a:lnTo>
                    <a:pt x="586" y="248"/>
                  </a:lnTo>
                  <a:lnTo>
                    <a:pt x="590" y="248"/>
                  </a:lnTo>
                  <a:lnTo>
                    <a:pt x="594" y="248"/>
                  </a:lnTo>
                  <a:lnTo>
                    <a:pt x="598" y="249"/>
                  </a:lnTo>
                  <a:lnTo>
                    <a:pt x="602" y="249"/>
                  </a:lnTo>
                  <a:lnTo>
                    <a:pt x="607" y="249"/>
                  </a:lnTo>
                  <a:lnTo>
                    <a:pt x="609" y="249"/>
                  </a:lnTo>
                  <a:lnTo>
                    <a:pt x="613" y="250"/>
                  </a:lnTo>
                  <a:lnTo>
                    <a:pt x="619" y="250"/>
                  </a:lnTo>
                  <a:lnTo>
                    <a:pt x="619" y="254"/>
                  </a:lnTo>
                  <a:lnTo>
                    <a:pt x="619" y="259"/>
                  </a:lnTo>
                  <a:lnTo>
                    <a:pt x="620" y="263"/>
                  </a:lnTo>
                  <a:lnTo>
                    <a:pt x="620" y="267"/>
                  </a:lnTo>
                  <a:lnTo>
                    <a:pt x="622" y="272"/>
                  </a:lnTo>
                  <a:lnTo>
                    <a:pt x="622" y="277"/>
                  </a:lnTo>
                  <a:lnTo>
                    <a:pt x="623" y="281"/>
                  </a:lnTo>
                  <a:lnTo>
                    <a:pt x="625" y="285"/>
                  </a:lnTo>
                  <a:lnTo>
                    <a:pt x="620" y="285"/>
                  </a:lnTo>
                  <a:lnTo>
                    <a:pt x="616" y="286"/>
                  </a:lnTo>
                  <a:lnTo>
                    <a:pt x="612" y="286"/>
                  </a:lnTo>
                  <a:lnTo>
                    <a:pt x="608" y="288"/>
                  </a:lnTo>
                  <a:lnTo>
                    <a:pt x="604" y="288"/>
                  </a:lnTo>
                  <a:lnTo>
                    <a:pt x="600" y="289"/>
                  </a:lnTo>
                  <a:lnTo>
                    <a:pt x="595" y="289"/>
                  </a:lnTo>
                  <a:lnTo>
                    <a:pt x="593" y="291"/>
                  </a:lnTo>
                  <a:lnTo>
                    <a:pt x="591" y="297"/>
                  </a:lnTo>
                  <a:lnTo>
                    <a:pt x="590" y="303"/>
                  </a:lnTo>
                  <a:lnTo>
                    <a:pt x="589" y="310"/>
                  </a:lnTo>
                  <a:lnTo>
                    <a:pt x="587" y="317"/>
                  </a:lnTo>
                  <a:lnTo>
                    <a:pt x="587" y="322"/>
                  </a:lnTo>
                  <a:lnTo>
                    <a:pt x="586" y="329"/>
                  </a:lnTo>
                  <a:lnTo>
                    <a:pt x="584" y="336"/>
                  </a:lnTo>
                  <a:lnTo>
                    <a:pt x="584" y="342"/>
                  </a:lnTo>
                  <a:lnTo>
                    <a:pt x="548" y="345"/>
                  </a:lnTo>
                  <a:lnTo>
                    <a:pt x="512" y="346"/>
                  </a:lnTo>
                  <a:lnTo>
                    <a:pt x="478" y="349"/>
                  </a:lnTo>
                  <a:lnTo>
                    <a:pt x="444" y="351"/>
                  </a:lnTo>
                  <a:lnTo>
                    <a:pt x="411" y="356"/>
                  </a:lnTo>
                  <a:lnTo>
                    <a:pt x="379" y="360"/>
                  </a:lnTo>
                  <a:lnTo>
                    <a:pt x="346" y="364"/>
                  </a:lnTo>
                  <a:lnTo>
                    <a:pt x="314" y="369"/>
                  </a:lnTo>
                  <a:lnTo>
                    <a:pt x="312" y="374"/>
                  </a:lnTo>
                  <a:lnTo>
                    <a:pt x="310" y="376"/>
                  </a:lnTo>
                  <a:lnTo>
                    <a:pt x="309" y="379"/>
                  </a:lnTo>
                  <a:lnTo>
                    <a:pt x="306" y="382"/>
                  </a:lnTo>
                  <a:lnTo>
                    <a:pt x="305" y="385"/>
                  </a:lnTo>
                  <a:lnTo>
                    <a:pt x="303" y="387"/>
                  </a:lnTo>
                  <a:lnTo>
                    <a:pt x="302" y="390"/>
                  </a:lnTo>
                  <a:lnTo>
                    <a:pt x="300" y="393"/>
                  </a:lnTo>
                  <a:lnTo>
                    <a:pt x="296" y="393"/>
                  </a:lnTo>
                  <a:lnTo>
                    <a:pt x="294" y="394"/>
                  </a:lnTo>
                  <a:lnTo>
                    <a:pt x="291" y="394"/>
                  </a:lnTo>
                  <a:lnTo>
                    <a:pt x="287" y="394"/>
                  </a:lnTo>
                  <a:lnTo>
                    <a:pt x="284" y="394"/>
                  </a:lnTo>
                  <a:lnTo>
                    <a:pt x="281" y="394"/>
                  </a:lnTo>
                  <a:lnTo>
                    <a:pt x="278" y="396"/>
                  </a:lnTo>
                  <a:lnTo>
                    <a:pt x="275" y="39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17" name="Freeform 360">
              <a:extLst>
                <a:ext uri="{FF2B5EF4-FFF2-40B4-BE49-F238E27FC236}">
                  <a16:creationId xmlns:a16="http://schemas.microsoft.com/office/drawing/2014/main" xmlns="" id="{3615495A-DCFC-50D4-F0B6-F9EA3343EDBE}"/>
                </a:ext>
              </a:extLst>
            </p:cNvPr>
            <p:cNvSpPr>
              <a:spLocks/>
            </p:cNvSpPr>
            <p:nvPr/>
          </p:nvSpPr>
          <p:spPr bwMode="auto">
            <a:xfrm rot="121360">
              <a:off x="3921366" y="4056740"/>
              <a:ext cx="925644" cy="563493"/>
            </a:xfrm>
            <a:custGeom>
              <a:avLst/>
              <a:gdLst>
                <a:gd name="T0" fmla="*/ 3 w 882"/>
                <a:gd name="T1" fmla="*/ 4 h 530"/>
                <a:gd name="T2" fmla="*/ 3 w 882"/>
                <a:gd name="T3" fmla="*/ 4 h 530"/>
                <a:gd name="T4" fmla="*/ 3 w 882"/>
                <a:gd name="T5" fmla="*/ 4 h 530"/>
                <a:gd name="T6" fmla="*/ 3 w 882"/>
                <a:gd name="T7" fmla="*/ 4 h 530"/>
                <a:gd name="T8" fmla="*/ 3 w 882"/>
                <a:gd name="T9" fmla="*/ 4 h 530"/>
                <a:gd name="T10" fmla="*/ 3 w 882"/>
                <a:gd name="T11" fmla="*/ 4 h 530"/>
                <a:gd name="T12" fmla="*/ 3 w 882"/>
                <a:gd name="T13" fmla="*/ 4 h 530"/>
                <a:gd name="T14" fmla="*/ 3 w 882"/>
                <a:gd name="T15" fmla="*/ 4 h 530"/>
                <a:gd name="T16" fmla="*/ 3 w 882"/>
                <a:gd name="T17" fmla="*/ 4 h 530"/>
                <a:gd name="T18" fmla="*/ 2 w 882"/>
                <a:gd name="T19" fmla="*/ 4 h 530"/>
                <a:gd name="T20" fmla="*/ 2 w 882"/>
                <a:gd name="T21" fmla="*/ 4 h 530"/>
                <a:gd name="T22" fmla="*/ 2 w 882"/>
                <a:gd name="T23" fmla="*/ 3 h 530"/>
                <a:gd name="T24" fmla="*/ 2 w 882"/>
                <a:gd name="T25" fmla="*/ 3 h 530"/>
                <a:gd name="T26" fmla="*/ 2 w 882"/>
                <a:gd name="T27" fmla="*/ 2 h 530"/>
                <a:gd name="T28" fmla="*/ 1 w 882"/>
                <a:gd name="T29" fmla="*/ 2 h 530"/>
                <a:gd name="T30" fmla="*/ 1 w 882"/>
                <a:gd name="T31" fmla="*/ 2 h 530"/>
                <a:gd name="T32" fmla="*/ 1 w 882"/>
                <a:gd name="T33" fmla="*/ 2 h 530"/>
                <a:gd name="T34" fmla="*/ 1 w 882"/>
                <a:gd name="T35" fmla="*/ 2 h 530"/>
                <a:gd name="T36" fmla="*/ 1 w 882"/>
                <a:gd name="T37" fmla="*/ 2 h 530"/>
                <a:gd name="T38" fmla="*/ 1 w 882"/>
                <a:gd name="T39" fmla="*/ 2 h 530"/>
                <a:gd name="T40" fmla="*/ 1 w 882"/>
                <a:gd name="T41" fmla="*/ 2 h 530"/>
                <a:gd name="T42" fmla="*/ 1 w 882"/>
                <a:gd name="T43" fmla="*/ 2 h 530"/>
                <a:gd name="T44" fmla="*/ 1 w 882"/>
                <a:gd name="T45" fmla="*/ 1 h 530"/>
                <a:gd name="T46" fmla="*/ 1 w 882"/>
                <a:gd name="T47" fmla="*/ 1 h 530"/>
                <a:gd name="T48" fmla="*/ 1 w 882"/>
                <a:gd name="T49" fmla="*/ 1 h 530"/>
                <a:gd name="T50" fmla="*/ 1 w 882"/>
                <a:gd name="T51" fmla="*/ 1 h 530"/>
                <a:gd name="T52" fmla="*/ 2 w 882"/>
                <a:gd name="T53" fmla="*/ 1 h 530"/>
                <a:gd name="T54" fmla="*/ 2 w 882"/>
                <a:gd name="T55" fmla="*/ 1 h 530"/>
                <a:gd name="T56" fmla="*/ 2 w 882"/>
                <a:gd name="T57" fmla="*/ 1 h 530"/>
                <a:gd name="T58" fmla="*/ 2 w 882"/>
                <a:gd name="T59" fmla="*/ 1 h 530"/>
                <a:gd name="T60" fmla="*/ 3 w 882"/>
                <a:gd name="T61" fmla="*/ 1 h 530"/>
                <a:gd name="T62" fmla="*/ 3 w 882"/>
                <a:gd name="T63" fmla="*/ 1 h 530"/>
                <a:gd name="T64" fmla="*/ 3 w 882"/>
                <a:gd name="T65" fmla="*/ 1 h 530"/>
                <a:gd name="T66" fmla="*/ 4 w 882"/>
                <a:gd name="T67" fmla="*/ 1 h 530"/>
                <a:gd name="T68" fmla="*/ 4 w 882"/>
                <a:gd name="T69" fmla="*/ 1 h 530"/>
                <a:gd name="T70" fmla="*/ 4 w 882"/>
                <a:gd name="T71" fmla="*/ 1 h 530"/>
                <a:gd name="T72" fmla="*/ 4 w 882"/>
                <a:gd name="T73" fmla="*/ 1 h 530"/>
                <a:gd name="T74" fmla="*/ 4 w 882"/>
                <a:gd name="T75" fmla="*/ 1 h 530"/>
                <a:gd name="T76" fmla="*/ 4 w 882"/>
                <a:gd name="T77" fmla="*/ 1 h 530"/>
                <a:gd name="T78" fmla="*/ 4 w 882"/>
                <a:gd name="T79" fmla="*/ 1 h 530"/>
                <a:gd name="T80" fmla="*/ 4 w 882"/>
                <a:gd name="T81" fmla="*/ 2 h 530"/>
                <a:gd name="T82" fmla="*/ 4 w 882"/>
                <a:gd name="T83" fmla="*/ 2 h 530"/>
                <a:gd name="T84" fmla="*/ 5 w 882"/>
                <a:gd name="T85" fmla="*/ 2 h 530"/>
                <a:gd name="T86" fmla="*/ 5 w 882"/>
                <a:gd name="T87" fmla="*/ 2 h 530"/>
                <a:gd name="T88" fmla="*/ 5 w 882"/>
                <a:gd name="T89" fmla="*/ 2 h 530"/>
                <a:gd name="T90" fmla="*/ 5 w 882"/>
                <a:gd name="T91" fmla="*/ 2 h 530"/>
                <a:gd name="T92" fmla="*/ 5 w 882"/>
                <a:gd name="T93" fmla="*/ 2 h 530"/>
                <a:gd name="T94" fmla="*/ 6 w 882"/>
                <a:gd name="T95" fmla="*/ 2 h 530"/>
                <a:gd name="T96" fmla="*/ 6 w 882"/>
                <a:gd name="T97" fmla="*/ 2 h 530"/>
                <a:gd name="T98" fmla="*/ 6 w 882"/>
                <a:gd name="T99" fmla="*/ 2 h 530"/>
                <a:gd name="T100" fmla="*/ 6 w 882"/>
                <a:gd name="T101" fmla="*/ 2 h 530"/>
                <a:gd name="T102" fmla="*/ 6 w 882"/>
                <a:gd name="T103" fmla="*/ 2 h 530"/>
                <a:gd name="T104" fmla="*/ 6 w 882"/>
                <a:gd name="T105" fmla="*/ 2 h 530"/>
                <a:gd name="T106" fmla="*/ 6 w 882"/>
                <a:gd name="T107" fmla="*/ 2 h 530"/>
                <a:gd name="T108" fmla="*/ 6 w 882"/>
                <a:gd name="T109" fmla="*/ 3 h 530"/>
                <a:gd name="T110" fmla="*/ 6 w 882"/>
                <a:gd name="T111" fmla="*/ 3 h 530"/>
                <a:gd name="T112" fmla="*/ 5 w 882"/>
                <a:gd name="T113" fmla="*/ 3 h 530"/>
                <a:gd name="T114" fmla="*/ 4 w 882"/>
                <a:gd name="T115" fmla="*/ 3 h 530"/>
                <a:gd name="T116" fmla="*/ 3 w 882"/>
                <a:gd name="T117" fmla="*/ 4 h 5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82"/>
                <a:gd name="T178" fmla="*/ 0 h 530"/>
                <a:gd name="T179" fmla="*/ 882 w 882"/>
                <a:gd name="T180" fmla="*/ 530 h 53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82" h="530">
                  <a:moveTo>
                    <a:pt x="485" y="529"/>
                  </a:moveTo>
                  <a:lnTo>
                    <a:pt x="484" y="528"/>
                  </a:lnTo>
                  <a:lnTo>
                    <a:pt x="482" y="528"/>
                  </a:lnTo>
                  <a:lnTo>
                    <a:pt x="481" y="526"/>
                  </a:lnTo>
                  <a:lnTo>
                    <a:pt x="479" y="524"/>
                  </a:lnTo>
                  <a:lnTo>
                    <a:pt x="479" y="522"/>
                  </a:lnTo>
                  <a:lnTo>
                    <a:pt x="478" y="519"/>
                  </a:lnTo>
                  <a:lnTo>
                    <a:pt x="478" y="515"/>
                  </a:lnTo>
                  <a:lnTo>
                    <a:pt x="472" y="515"/>
                  </a:lnTo>
                  <a:lnTo>
                    <a:pt x="468" y="514"/>
                  </a:lnTo>
                  <a:lnTo>
                    <a:pt x="466" y="514"/>
                  </a:lnTo>
                  <a:lnTo>
                    <a:pt x="461" y="514"/>
                  </a:lnTo>
                  <a:lnTo>
                    <a:pt x="457" y="514"/>
                  </a:lnTo>
                  <a:lnTo>
                    <a:pt x="453" y="513"/>
                  </a:lnTo>
                  <a:lnTo>
                    <a:pt x="449" y="513"/>
                  </a:lnTo>
                  <a:lnTo>
                    <a:pt x="445" y="513"/>
                  </a:lnTo>
                  <a:lnTo>
                    <a:pt x="445" y="507"/>
                  </a:lnTo>
                  <a:lnTo>
                    <a:pt x="443" y="503"/>
                  </a:lnTo>
                  <a:lnTo>
                    <a:pt x="442" y="497"/>
                  </a:lnTo>
                  <a:lnTo>
                    <a:pt x="441" y="493"/>
                  </a:lnTo>
                  <a:lnTo>
                    <a:pt x="441" y="489"/>
                  </a:lnTo>
                  <a:lnTo>
                    <a:pt x="439" y="483"/>
                  </a:lnTo>
                  <a:lnTo>
                    <a:pt x="438" y="479"/>
                  </a:lnTo>
                  <a:lnTo>
                    <a:pt x="438" y="475"/>
                  </a:lnTo>
                  <a:lnTo>
                    <a:pt x="430" y="475"/>
                  </a:lnTo>
                  <a:lnTo>
                    <a:pt x="421" y="474"/>
                  </a:lnTo>
                  <a:lnTo>
                    <a:pt x="414" y="472"/>
                  </a:lnTo>
                  <a:lnTo>
                    <a:pt x="406" y="472"/>
                  </a:lnTo>
                  <a:lnTo>
                    <a:pt x="399" y="471"/>
                  </a:lnTo>
                  <a:lnTo>
                    <a:pt x="391" y="471"/>
                  </a:lnTo>
                  <a:lnTo>
                    <a:pt x="384" y="470"/>
                  </a:lnTo>
                  <a:lnTo>
                    <a:pt x="377" y="470"/>
                  </a:lnTo>
                  <a:lnTo>
                    <a:pt x="376" y="459"/>
                  </a:lnTo>
                  <a:lnTo>
                    <a:pt x="374" y="447"/>
                  </a:lnTo>
                  <a:lnTo>
                    <a:pt x="371" y="435"/>
                  </a:lnTo>
                  <a:lnTo>
                    <a:pt x="369" y="424"/>
                  </a:lnTo>
                  <a:lnTo>
                    <a:pt x="359" y="400"/>
                  </a:lnTo>
                  <a:lnTo>
                    <a:pt x="348" y="377"/>
                  </a:lnTo>
                  <a:lnTo>
                    <a:pt x="335" y="356"/>
                  </a:lnTo>
                  <a:lnTo>
                    <a:pt x="323" y="337"/>
                  </a:lnTo>
                  <a:lnTo>
                    <a:pt x="310" y="320"/>
                  </a:lnTo>
                  <a:lnTo>
                    <a:pt x="299" y="306"/>
                  </a:lnTo>
                  <a:lnTo>
                    <a:pt x="281" y="305"/>
                  </a:lnTo>
                  <a:lnTo>
                    <a:pt x="265" y="303"/>
                  </a:lnTo>
                  <a:lnTo>
                    <a:pt x="248" y="302"/>
                  </a:lnTo>
                  <a:lnTo>
                    <a:pt x="233" y="299"/>
                  </a:lnTo>
                  <a:lnTo>
                    <a:pt x="218" y="295"/>
                  </a:lnTo>
                  <a:lnTo>
                    <a:pt x="204" y="291"/>
                  </a:lnTo>
                  <a:lnTo>
                    <a:pt x="190" y="285"/>
                  </a:lnTo>
                  <a:lnTo>
                    <a:pt x="176" y="280"/>
                  </a:lnTo>
                  <a:lnTo>
                    <a:pt x="155" y="279"/>
                  </a:lnTo>
                  <a:lnTo>
                    <a:pt x="134" y="277"/>
                  </a:lnTo>
                  <a:lnTo>
                    <a:pt x="111" y="276"/>
                  </a:lnTo>
                  <a:lnTo>
                    <a:pt x="87" y="274"/>
                  </a:lnTo>
                  <a:lnTo>
                    <a:pt x="64" y="272"/>
                  </a:lnTo>
                  <a:lnTo>
                    <a:pt x="42" y="270"/>
                  </a:lnTo>
                  <a:lnTo>
                    <a:pt x="20" y="270"/>
                  </a:lnTo>
                  <a:lnTo>
                    <a:pt x="0" y="269"/>
                  </a:lnTo>
                  <a:lnTo>
                    <a:pt x="4" y="262"/>
                  </a:lnTo>
                  <a:lnTo>
                    <a:pt x="10" y="256"/>
                  </a:lnTo>
                  <a:lnTo>
                    <a:pt x="17" y="251"/>
                  </a:lnTo>
                  <a:lnTo>
                    <a:pt x="25" y="247"/>
                  </a:lnTo>
                  <a:lnTo>
                    <a:pt x="35" y="243"/>
                  </a:lnTo>
                  <a:lnTo>
                    <a:pt x="44" y="238"/>
                  </a:lnTo>
                  <a:lnTo>
                    <a:pt x="56" y="233"/>
                  </a:lnTo>
                  <a:lnTo>
                    <a:pt x="65" y="226"/>
                  </a:lnTo>
                  <a:lnTo>
                    <a:pt x="90" y="187"/>
                  </a:lnTo>
                  <a:lnTo>
                    <a:pt x="114" y="153"/>
                  </a:lnTo>
                  <a:lnTo>
                    <a:pt x="134" y="122"/>
                  </a:lnTo>
                  <a:lnTo>
                    <a:pt x="154" y="96"/>
                  </a:lnTo>
                  <a:lnTo>
                    <a:pt x="171" y="72"/>
                  </a:lnTo>
                  <a:lnTo>
                    <a:pt x="187" y="51"/>
                  </a:lnTo>
                  <a:lnTo>
                    <a:pt x="204" y="32"/>
                  </a:lnTo>
                  <a:lnTo>
                    <a:pt x="219" y="14"/>
                  </a:lnTo>
                  <a:lnTo>
                    <a:pt x="225" y="10"/>
                  </a:lnTo>
                  <a:lnTo>
                    <a:pt x="230" y="6"/>
                  </a:lnTo>
                  <a:lnTo>
                    <a:pt x="237" y="3"/>
                  </a:lnTo>
                  <a:lnTo>
                    <a:pt x="244" y="2"/>
                  </a:lnTo>
                  <a:lnTo>
                    <a:pt x="259" y="0"/>
                  </a:lnTo>
                  <a:lnTo>
                    <a:pt x="279" y="0"/>
                  </a:lnTo>
                  <a:lnTo>
                    <a:pt x="301" y="3"/>
                  </a:lnTo>
                  <a:lnTo>
                    <a:pt x="324" y="6"/>
                  </a:lnTo>
                  <a:lnTo>
                    <a:pt x="351" y="9"/>
                  </a:lnTo>
                  <a:lnTo>
                    <a:pt x="380" y="11"/>
                  </a:lnTo>
                  <a:lnTo>
                    <a:pt x="381" y="15"/>
                  </a:lnTo>
                  <a:lnTo>
                    <a:pt x="381" y="20"/>
                  </a:lnTo>
                  <a:lnTo>
                    <a:pt x="382" y="25"/>
                  </a:lnTo>
                  <a:lnTo>
                    <a:pt x="382" y="29"/>
                  </a:lnTo>
                  <a:lnTo>
                    <a:pt x="384" y="33"/>
                  </a:lnTo>
                  <a:lnTo>
                    <a:pt x="384" y="38"/>
                  </a:lnTo>
                  <a:lnTo>
                    <a:pt x="385" y="42"/>
                  </a:lnTo>
                  <a:lnTo>
                    <a:pt x="385" y="46"/>
                  </a:lnTo>
                  <a:lnTo>
                    <a:pt x="402" y="45"/>
                  </a:lnTo>
                  <a:lnTo>
                    <a:pt x="425" y="40"/>
                  </a:lnTo>
                  <a:lnTo>
                    <a:pt x="453" y="36"/>
                  </a:lnTo>
                  <a:lnTo>
                    <a:pt x="485" y="32"/>
                  </a:lnTo>
                  <a:lnTo>
                    <a:pt x="515" y="29"/>
                  </a:lnTo>
                  <a:lnTo>
                    <a:pt x="545" y="28"/>
                  </a:lnTo>
                  <a:lnTo>
                    <a:pt x="557" y="28"/>
                  </a:lnTo>
                  <a:lnTo>
                    <a:pt x="568" y="29"/>
                  </a:lnTo>
                  <a:lnTo>
                    <a:pt x="576" y="31"/>
                  </a:lnTo>
                  <a:lnTo>
                    <a:pt x="583" y="35"/>
                  </a:lnTo>
                  <a:lnTo>
                    <a:pt x="589" y="57"/>
                  </a:lnTo>
                  <a:lnTo>
                    <a:pt x="593" y="78"/>
                  </a:lnTo>
                  <a:lnTo>
                    <a:pt x="596" y="96"/>
                  </a:lnTo>
                  <a:lnTo>
                    <a:pt x="599" y="111"/>
                  </a:lnTo>
                  <a:lnTo>
                    <a:pt x="601" y="125"/>
                  </a:lnTo>
                  <a:lnTo>
                    <a:pt x="604" y="137"/>
                  </a:lnTo>
                  <a:lnTo>
                    <a:pt x="605" y="150"/>
                  </a:lnTo>
                  <a:lnTo>
                    <a:pt x="610" y="161"/>
                  </a:lnTo>
                  <a:lnTo>
                    <a:pt x="615" y="161"/>
                  </a:lnTo>
                  <a:lnTo>
                    <a:pt x="621" y="162"/>
                  </a:lnTo>
                  <a:lnTo>
                    <a:pt x="626" y="162"/>
                  </a:lnTo>
                  <a:lnTo>
                    <a:pt x="632" y="164"/>
                  </a:lnTo>
                  <a:lnTo>
                    <a:pt x="637" y="164"/>
                  </a:lnTo>
                  <a:lnTo>
                    <a:pt x="643" y="165"/>
                  </a:lnTo>
                  <a:lnTo>
                    <a:pt x="648" y="165"/>
                  </a:lnTo>
                  <a:lnTo>
                    <a:pt x="655" y="166"/>
                  </a:lnTo>
                  <a:lnTo>
                    <a:pt x="651" y="193"/>
                  </a:lnTo>
                  <a:lnTo>
                    <a:pt x="650" y="212"/>
                  </a:lnTo>
                  <a:lnTo>
                    <a:pt x="650" y="226"/>
                  </a:lnTo>
                  <a:lnTo>
                    <a:pt x="653" y="237"/>
                  </a:lnTo>
                  <a:lnTo>
                    <a:pt x="657" y="248"/>
                  </a:lnTo>
                  <a:lnTo>
                    <a:pt x="662" y="262"/>
                  </a:lnTo>
                  <a:lnTo>
                    <a:pt x="669" y="280"/>
                  </a:lnTo>
                  <a:lnTo>
                    <a:pt x="677" y="303"/>
                  </a:lnTo>
                  <a:lnTo>
                    <a:pt x="686" y="303"/>
                  </a:lnTo>
                  <a:lnTo>
                    <a:pt x="693" y="302"/>
                  </a:lnTo>
                  <a:lnTo>
                    <a:pt x="700" y="301"/>
                  </a:lnTo>
                  <a:lnTo>
                    <a:pt x="707" y="301"/>
                  </a:lnTo>
                  <a:lnTo>
                    <a:pt x="715" y="299"/>
                  </a:lnTo>
                  <a:lnTo>
                    <a:pt x="722" y="299"/>
                  </a:lnTo>
                  <a:lnTo>
                    <a:pt x="730" y="298"/>
                  </a:lnTo>
                  <a:lnTo>
                    <a:pt x="737" y="298"/>
                  </a:lnTo>
                  <a:lnTo>
                    <a:pt x="740" y="294"/>
                  </a:lnTo>
                  <a:lnTo>
                    <a:pt x="744" y="290"/>
                  </a:lnTo>
                  <a:lnTo>
                    <a:pt x="748" y="285"/>
                  </a:lnTo>
                  <a:lnTo>
                    <a:pt x="754" y="283"/>
                  </a:lnTo>
                  <a:lnTo>
                    <a:pt x="766" y="279"/>
                  </a:lnTo>
                  <a:lnTo>
                    <a:pt x="780" y="274"/>
                  </a:lnTo>
                  <a:lnTo>
                    <a:pt x="795" y="273"/>
                  </a:lnTo>
                  <a:lnTo>
                    <a:pt x="810" y="272"/>
                  </a:lnTo>
                  <a:lnTo>
                    <a:pt x="826" y="272"/>
                  </a:lnTo>
                  <a:lnTo>
                    <a:pt x="841" y="272"/>
                  </a:lnTo>
                  <a:lnTo>
                    <a:pt x="841" y="273"/>
                  </a:lnTo>
                  <a:lnTo>
                    <a:pt x="841" y="274"/>
                  </a:lnTo>
                  <a:lnTo>
                    <a:pt x="842" y="277"/>
                  </a:lnTo>
                  <a:lnTo>
                    <a:pt x="842" y="279"/>
                  </a:lnTo>
                  <a:lnTo>
                    <a:pt x="842" y="280"/>
                  </a:lnTo>
                  <a:lnTo>
                    <a:pt x="842" y="283"/>
                  </a:lnTo>
                  <a:lnTo>
                    <a:pt x="844" y="284"/>
                  </a:lnTo>
                  <a:lnTo>
                    <a:pt x="844" y="287"/>
                  </a:lnTo>
                  <a:lnTo>
                    <a:pt x="848" y="287"/>
                  </a:lnTo>
                  <a:lnTo>
                    <a:pt x="852" y="287"/>
                  </a:lnTo>
                  <a:lnTo>
                    <a:pt x="858" y="287"/>
                  </a:lnTo>
                  <a:lnTo>
                    <a:pt x="862" y="287"/>
                  </a:lnTo>
                  <a:lnTo>
                    <a:pt x="866" y="287"/>
                  </a:lnTo>
                  <a:lnTo>
                    <a:pt x="871" y="288"/>
                  </a:lnTo>
                  <a:lnTo>
                    <a:pt x="876" y="288"/>
                  </a:lnTo>
                  <a:lnTo>
                    <a:pt x="881" y="288"/>
                  </a:lnTo>
                  <a:lnTo>
                    <a:pt x="877" y="299"/>
                  </a:lnTo>
                  <a:lnTo>
                    <a:pt x="870" y="308"/>
                  </a:lnTo>
                  <a:lnTo>
                    <a:pt x="863" y="316"/>
                  </a:lnTo>
                  <a:lnTo>
                    <a:pt x="856" y="323"/>
                  </a:lnTo>
                  <a:lnTo>
                    <a:pt x="849" y="330"/>
                  </a:lnTo>
                  <a:lnTo>
                    <a:pt x="844" y="338"/>
                  </a:lnTo>
                  <a:lnTo>
                    <a:pt x="841" y="344"/>
                  </a:lnTo>
                  <a:lnTo>
                    <a:pt x="840" y="349"/>
                  </a:lnTo>
                  <a:lnTo>
                    <a:pt x="838" y="355"/>
                  </a:lnTo>
                  <a:lnTo>
                    <a:pt x="838" y="360"/>
                  </a:lnTo>
                  <a:lnTo>
                    <a:pt x="791" y="380"/>
                  </a:lnTo>
                  <a:lnTo>
                    <a:pt x="745" y="398"/>
                  </a:lnTo>
                  <a:lnTo>
                    <a:pt x="701" y="416"/>
                  </a:lnTo>
                  <a:lnTo>
                    <a:pt x="658" y="435"/>
                  </a:lnTo>
                  <a:lnTo>
                    <a:pt x="617" y="456"/>
                  </a:lnTo>
                  <a:lnTo>
                    <a:pt x="574" y="478"/>
                  </a:lnTo>
                  <a:lnTo>
                    <a:pt x="531" y="501"/>
                  </a:lnTo>
                  <a:lnTo>
                    <a:pt x="485" y="52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18" name="Freeform 363">
              <a:extLst>
                <a:ext uri="{FF2B5EF4-FFF2-40B4-BE49-F238E27FC236}">
                  <a16:creationId xmlns:a16="http://schemas.microsoft.com/office/drawing/2014/main" xmlns="" id="{1FFDA355-6167-9424-AACC-547BB3194278}"/>
                </a:ext>
              </a:extLst>
            </p:cNvPr>
            <p:cNvSpPr>
              <a:spLocks/>
            </p:cNvSpPr>
            <p:nvPr/>
          </p:nvSpPr>
          <p:spPr bwMode="auto">
            <a:xfrm rot="126822">
              <a:off x="5604354" y="3102558"/>
              <a:ext cx="184829" cy="219387"/>
            </a:xfrm>
            <a:custGeom>
              <a:avLst/>
              <a:gdLst>
                <a:gd name="T0" fmla="*/ 1 w 178"/>
                <a:gd name="T1" fmla="*/ 1 h 207"/>
                <a:gd name="T2" fmla="*/ 1 w 178"/>
                <a:gd name="T3" fmla="*/ 1 h 207"/>
                <a:gd name="T4" fmla="*/ 1 w 178"/>
                <a:gd name="T5" fmla="*/ 1 h 207"/>
                <a:gd name="T6" fmla="*/ 1 w 178"/>
                <a:gd name="T7" fmla="*/ 1 h 207"/>
                <a:gd name="T8" fmla="*/ 1 w 178"/>
                <a:gd name="T9" fmla="*/ 1 h 207"/>
                <a:gd name="T10" fmla="*/ 1 w 178"/>
                <a:gd name="T11" fmla="*/ 1 h 207"/>
                <a:gd name="T12" fmla="*/ 1 w 178"/>
                <a:gd name="T13" fmla="*/ 1 h 207"/>
                <a:gd name="T14" fmla="*/ 0 w 178"/>
                <a:gd name="T15" fmla="*/ 1 h 207"/>
                <a:gd name="T16" fmla="*/ 0 w 178"/>
                <a:gd name="T17" fmla="*/ 1 h 207"/>
                <a:gd name="T18" fmla="*/ 1 w 178"/>
                <a:gd name="T19" fmla="*/ 1 h 207"/>
                <a:gd name="T20" fmla="*/ 1 w 178"/>
                <a:gd name="T21" fmla="*/ 1 h 207"/>
                <a:gd name="T22" fmla="*/ 1 w 178"/>
                <a:gd name="T23" fmla="*/ 1 h 207"/>
                <a:gd name="T24" fmla="*/ 1 w 178"/>
                <a:gd name="T25" fmla="*/ 1 h 207"/>
                <a:gd name="T26" fmla="*/ 1 w 178"/>
                <a:gd name="T27" fmla="*/ 1 h 207"/>
                <a:gd name="T28" fmla="*/ 1 w 178"/>
                <a:gd name="T29" fmla="*/ 1 h 207"/>
                <a:gd name="T30" fmla="*/ 1 w 178"/>
                <a:gd name="T31" fmla="*/ 1 h 207"/>
                <a:gd name="T32" fmla="*/ 1 w 178"/>
                <a:gd name="T33" fmla="*/ 1 h 207"/>
                <a:gd name="T34" fmla="*/ 1 w 178"/>
                <a:gd name="T35" fmla="*/ 1 h 207"/>
                <a:gd name="T36" fmla="*/ 1 w 178"/>
                <a:gd name="T37" fmla="*/ 1 h 207"/>
                <a:gd name="T38" fmla="*/ 1 w 178"/>
                <a:gd name="T39" fmla="*/ 1 h 207"/>
                <a:gd name="T40" fmla="*/ 1 w 178"/>
                <a:gd name="T41" fmla="*/ 1 h 207"/>
                <a:gd name="T42" fmla="*/ 1 w 178"/>
                <a:gd name="T43" fmla="*/ 1 h 207"/>
                <a:gd name="T44" fmla="*/ 1 w 178"/>
                <a:gd name="T45" fmla="*/ 1 h 207"/>
                <a:gd name="T46" fmla="*/ 1 w 178"/>
                <a:gd name="T47" fmla="*/ 1 h 207"/>
                <a:gd name="T48" fmla="*/ 1 w 178"/>
                <a:gd name="T49" fmla="*/ 0 h 207"/>
                <a:gd name="T50" fmla="*/ 1 w 178"/>
                <a:gd name="T51" fmla="*/ 1 h 207"/>
                <a:gd name="T52" fmla="*/ 1 w 178"/>
                <a:gd name="T53" fmla="*/ 1 h 207"/>
                <a:gd name="T54" fmla="*/ 1 w 178"/>
                <a:gd name="T55" fmla="*/ 1 h 207"/>
                <a:gd name="T56" fmla="*/ 1 w 178"/>
                <a:gd name="T57" fmla="*/ 1 h 207"/>
                <a:gd name="T58" fmla="*/ 1 w 178"/>
                <a:gd name="T59" fmla="*/ 1 h 207"/>
                <a:gd name="T60" fmla="*/ 1 w 178"/>
                <a:gd name="T61" fmla="*/ 1 h 207"/>
                <a:gd name="T62" fmla="*/ 1 w 178"/>
                <a:gd name="T63" fmla="*/ 1 h 207"/>
                <a:gd name="T64" fmla="*/ 1 w 178"/>
                <a:gd name="T65" fmla="*/ 1 h 207"/>
                <a:gd name="T66" fmla="*/ 1 w 178"/>
                <a:gd name="T67" fmla="*/ 1 h 207"/>
                <a:gd name="T68" fmla="*/ 1 w 178"/>
                <a:gd name="T69" fmla="*/ 1 h 207"/>
                <a:gd name="T70" fmla="*/ 1 w 178"/>
                <a:gd name="T71" fmla="*/ 1 h 207"/>
                <a:gd name="T72" fmla="*/ 1 w 178"/>
                <a:gd name="T73" fmla="*/ 1 h 207"/>
                <a:gd name="T74" fmla="*/ 1 w 178"/>
                <a:gd name="T75" fmla="*/ 1 h 207"/>
                <a:gd name="T76" fmla="*/ 1 w 178"/>
                <a:gd name="T77" fmla="*/ 1 h 207"/>
                <a:gd name="T78" fmla="*/ 1 w 178"/>
                <a:gd name="T79" fmla="*/ 1 h 207"/>
                <a:gd name="T80" fmla="*/ 1 w 178"/>
                <a:gd name="T81" fmla="*/ 1 h 207"/>
                <a:gd name="T82" fmla="*/ 1 w 178"/>
                <a:gd name="T83" fmla="*/ 1 h 207"/>
                <a:gd name="T84" fmla="*/ 1 w 178"/>
                <a:gd name="T85" fmla="*/ 1 h 207"/>
                <a:gd name="T86" fmla="*/ 1 w 178"/>
                <a:gd name="T87" fmla="*/ 1 h 207"/>
                <a:gd name="T88" fmla="*/ 1 w 178"/>
                <a:gd name="T89" fmla="*/ 1 h 207"/>
                <a:gd name="T90" fmla="*/ 1 w 178"/>
                <a:gd name="T91" fmla="*/ 1 h 207"/>
                <a:gd name="T92" fmla="*/ 1 w 178"/>
                <a:gd name="T93" fmla="*/ 1 h 207"/>
                <a:gd name="T94" fmla="*/ 1 w 178"/>
                <a:gd name="T95" fmla="*/ 1 h 207"/>
                <a:gd name="T96" fmla="*/ 1 w 178"/>
                <a:gd name="T97" fmla="*/ 1 h 207"/>
                <a:gd name="T98" fmla="*/ 1 w 178"/>
                <a:gd name="T99" fmla="*/ 1 h 207"/>
                <a:gd name="T100" fmla="*/ 1 w 178"/>
                <a:gd name="T101" fmla="*/ 1 h 2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78"/>
                <a:gd name="T154" fmla="*/ 0 h 207"/>
                <a:gd name="T155" fmla="*/ 178 w 178"/>
                <a:gd name="T156" fmla="*/ 207 h 20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78" h="207">
                  <a:moveTo>
                    <a:pt x="32" y="199"/>
                  </a:moveTo>
                  <a:lnTo>
                    <a:pt x="22" y="191"/>
                  </a:lnTo>
                  <a:lnTo>
                    <a:pt x="14" y="183"/>
                  </a:lnTo>
                  <a:lnTo>
                    <a:pt x="8" y="173"/>
                  </a:lnTo>
                  <a:lnTo>
                    <a:pt x="4" y="163"/>
                  </a:lnTo>
                  <a:lnTo>
                    <a:pt x="3" y="154"/>
                  </a:lnTo>
                  <a:lnTo>
                    <a:pt x="1" y="142"/>
                  </a:lnTo>
                  <a:lnTo>
                    <a:pt x="0" y="133"/>
                  </a:lnTo>
                  <a:lnTo>
                    <a:pt x="0" y="124"/>
                  </a:lnTo>
                  <a:lnTo>
                    <a:pt x="4" y="123"/>
                  </a:lnTo>
                  <a:lnTo>
                    <a:pt x="7" y="122"/>
                  </a:lnTo>
                  <a:lnTo>
                    <a:pt x="11" y="120"/>
                  </a:lnTo>
                  <a:lnTo>
                    <a:pt x="14" y="120"/>
                  </a:lnTo>
                  <a:lnTo>
                    <a:pt x="18" y="119"/>
                  </a:lnTo>
                  <a:lnTo>
                    <a:pt x="21" y="118"/>
                  </a:lnTo>
                  <a:lnTo>
                    <a:pt x="25" y="118"/>
                  </a:lnTo>
                  <a:lnTo>
                    <a:pt x="29" y="116"/>
                  </a:lnTo>
                  <a:lnTo>
                    <a:pt x="32" y="98"/>
                  </a:lnTo>
                  <a:lnTo>
                    <a:pt x="33" y="83"/>
                  </a:lnTo>
                  <a:lnTo>
                    <a:pt x="32" y="68"/>
                  </a:lnTo>
                  <a:lnTo>
                    <a:pt x="29" y="54"/>
                  </a:lnTo>
                  <a:lnTo>
                    <a:pt x="26" y="41"/>
                  </a:lnTo>
                  <a:lnTo>
                    <a:pt x="23" y="28"/>
                  </a:lnTo>
                  <a:lnTo>
                    <a:pt x="21" y="14"/>
                  </a:lnTo>
                  <a:lnTo>
                    <a:pt x="19" y="0"/>
                  </a:lnTo>
                  <a:lnTo>
                    <a:pt x="37" y="7"/>
                  </a:lnTo>
                  <a:lnTo>
                    <a:pt x="57" y="15"/>
                  </a:lnTo>
                  <a:lnTo>
                    <a:pt x="77" y="26"/>
                  </a:lnTo>
                  <a:lnTo>
                    <a:pt x="97" y="37"/>
                  </a:lnTo>
                  <a:lnTo>
                    <a:pt x="118" y="51"/>
                  </a:lnTo>
                  <a:lnTo>
                    <a:pt x="138" y="66"/>
                  </a:lnTo>
                  <a:lnTo>
                    <a:pt x="158" y="80"/>
                  </a:lnTo>
                  <a:lnTo>
                    <a:pt x="177" y="95"/>
                  </a:lnTo>
                  <a:lnTo>
                    <a:pt x="176" y="104"/>
                  </a:lnTo>
                  <a:lnTo>
                    <a:pt x="170" y="112"/>
                  </a:lnTo>
                  <a:lnTo>
                    <a:pt x="163" y="122"/>
                  </a:lnTo>
                  <a:lnTo>
                    <a:pt x="155" y="131"/>
                  </a:lnTo>
                  <a:lnTo>
                    <a:pt x="145" y="142"/>
                  </a:lnTo>
                  <a:lnTo>
                    <a:pt x="134" y="154"/>
                  </a:lnTo>
                  <a:lnTo>
                    <a:pt x="123" y="165"/>
                  </a:lnTo>
                  <a:lnTo>
                    <a:pt x="111" y="174"/>
                  </a:lnTo>
                  <a:lnTo>
                    <a:pt x="98" y="183"/>
                  </a:lnTo>
                  <a:lnTo>
                    <a:pt x="86" y="191"/>
                  </a:lnTo>
                  <a:lnTo>
                    <a:pt x="75" y="198"/>
                  </a:lnTo>
                  <a:lnTo>
                    <a:pt x="63" y="203"/>
                  </a:lnTo>
                  <a:lnTo>
                    <a:pt x="52" y="206"/>
                  </a:lnTo>
                  <a:lnTo>
                    <a:pt x="44" y="206"/>
                  </a:lnTo>
                  <a:lnTo>
                    <a:pt x="40" y="205"/>
                  </a:lnTo>
                  <a:lnTo>
                    <a:pt x="37" y="203"/>
                  </a:lnTo>
                  <a:lnTo>
                    <a:pt x="34" y="202"/>
                  </a:lnTo>
                  <a:lnTo>
                    <a:pt x="32" y="199"/>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19" name="Freeform 364">
              <a:extLst>
                <a:ext uri="{FF2B5EF4-FFF2-40B4-BE49-F238E27FC236}">
                  <a16:creationId xmlns:a16="http://schemas.microsoft.com/office/drawing/2014/main" xmlns="" id="{2583DF60-ACFD-44F5-9B78-8EA6AE81C65A}"/>
                </a:ext>
              </a:extLst>
            </p:cNvPr>
            <p:cNvSpPr>
              <a:spLocks/>
            </p:cNvSpPr>
            <p:nvPr/>
          </p:nvSpPr>
          <p:spPr bwMode="auto">
            <a:xfrm rot="115399">
              <a:off x="3425487" y="3756210"/>
              <a:ext cx="775375" cy="704742"/>
            </a:xfrm>
            <a:custGeom>
              <a:avLst/>
              <a:gdLst>
                <a:gd name="T0" fmla="*/ 2 w 742"/>
                <a:gd name="T1" fmla="*/ 5 h 665"/>
                <a:gd name="T2" fmla="*/ 1 w 742"/>
                <a:gd name="T3" fmla="*/ 5 h 665"/>
                <a:gd name="T4" fmla="*/ 1 w 742"/>
                <a:gd name="T5" fmla="*/ 5 h 665"/>
                <a:gd name="T6" fmla="*/ 1 w 742"/>
                <a:gd name="T7" fmla="*/ 4 h 665"/>
                <a:gd name="T8" fmla="*/ 1 w 742"/>
                <a:gd name="T9" fmla="*/ 4 h 665"/>
                <a:gd name="T10" fmla="*/ 1 w 742"/>
                <a:gd name="T11" fmla="*/ 4 h 665"/>
                <a:gd name="T12" fmla="*/ 1 w 742"/>
                <a:gd name="T13" fmla="*/ 4 h 665"/>
                <a:gd name="T14" fmla="*/ 1 w 742"/>
                <a:gd name="T15" fmla="*/ 4 h 665"/>
                <a:gd name="T16" fmla="*/ 1 w 742"/>
                <a:gd name="T17" fmla="*/ 4 h 665"/>
                <a:gd name="T18" fmla="*/ 1 w 742"/>
                <a:gd name="T19" fmla="*/ 3 h 665"/>
                <a:gd name="T20" fmla="*/ 1 w 742"/>
                <a:gd name="T21" fmla="*/ 3 h 665"/>
                <a:gd name="T22" fmla="*/ 1 w 742"/>
                <a:gd name="T23" fmla="*/ 3 h 665"/>
                <a:gd name="T24" fmla="*/ 0 w 742"/>
                <a:gd name="T25" fmla="*/ 2 h 665"/>
                <a:gd name="T26" fmla="*/ 1 w 742"/>
                <a:gd name="T27" fmla="*/ 2 h 665"/>
                <a:gd name="T28" fmla="*/ 1 w 742"/>
                <a:gd name="T29" fmla="*/ 1 h 665"/>
                <a:gd name="T30" fmla="*/ 1 w 742"/>
                <a:gd name="T31" fmla="*/ 1 h 665"/>
                <a:gd name="T32" fmla="*/ 1 w 742"/>
                <a:gd name="T33" fmla="*/ 1 h 665"/>
                <a:gd name="T34" fmla="*/ 1 w 742"/>
                <a:gd name="T35" fmla="*/ 1 h 665"/>
                <a:gd name="T36" fmla="*/ 1 w 742"/>
                <a:gd name="T37" fmla="*/ 0 h 665"/>
                <a:gd name="T38" fmla="*/ 1 w 742"/>
                <a:gd name="T39" fmla="*/ 1 h 665"/>
                <a:gd name="T40" fmla="*/ 2 w 742"/>
                <a:gd name="T41" fmla="*/ 1 h 665"/>
                <a:gd name="T42" fmla="*/ 2 w 742"/>
                <a:gd name="T43" fmla="*/ 1 h 665"/>
                <a:gd name="T44" fmla="*/ 3 w 742"/>
                <a:gd name="T45" fmla="*/ 1 h 665"/>
                <a:gd name="T46" fmla="*/ 3 w 742"/>
                <a:gd name="T47" fmla="*/ 1 h 665"/>
                <a:gd name="T48" fmla="*/ 3 w 742"/>
                <a:gd name="T49" fmla="*/ 1 h 665"/>
                <a:gd name="T50" fmla="*/ 3 w 742"/>
                <a:gd name="T51" fmla="*/ 1 h 665"/>
                <a:gd name="T52" fmla="*/ 3 w 742"/>
                <a:gd name="T53" fmla="*/ 1 h 665"/>
                <a:gd name="T54" fmla="*/ 3 w 742"/>
                <a:gd name="T55" fmla="*/ 1 h 665"/>
                <a:gd name="T56" fmla="*/ 3 w 742"/>
                <a:gd name="T57" fmla="*/ 1 h 665"/>
                <a:gd name="T58" fmla="*/ 3 w 742"/>
                <a:gd name="T59" fmla="*/ 1 h 665"/>
                <a:gd name="T60" fmla="*/ 3 w 742"/>
                <a:gd name="T61" fmla="*/ 1 h 665"/>
                <a:gd name="T62" fmla="*/ 3 w 742"/>
                <a:gd name="T63" fmla="*/ 1 h 665"/>
                <a:gd name="T64" fmla="*/ 3 w 742"/>
                <a:gd name="T65" fmla="*/ 1 h 665"/>
                <a:gd name="T66" fmla="*/ 3 w 742"/>
                <a:gd name="T67" fmla="*/ 1 h 665"/>
                <a:gd name="T68" fmla="*/ 3 w 742"/>
                <a:gd name="T69" fmla="*/ 1 h 665"/>
                <a:gd name="T70" fmla="*/ 4 w 742"/>
                <a:gd name="T71" fmla="*/ 1 h 665"/>
                <a:gd name="T72" fmla="*/ 4 w 742"/>
                <a:gd name="T73" fmla="*/ 1 h 665"/>
                <a:gd name="T74" fmla="*/ 4 w 742"/>
                <a:gd name="T75" fmla="*/ 2 h 665"/>
                <a:gd name="T76" fmla="*/ 4 w 742"/>
                <a:gd name="T77" fmla="*/ 2 h 665"/>
                <a:gd name="T78" fmla="*/ 4 w 742"/>
                <a:gd name="T79" fmla="*/ 2 h 665"/>
                <a:gd name="T80" fmla="*/ 4 w 742"/>
                <a:gd name="T81" fmla="*/ 3 h 665"/>
                <a:gd name="T82" fmla="*/ 4 w 742"/>
                <a:gd name="T83" fmla="*/ 3 h 665"/>
                <a:gd name="T84" fmla="*/ 3 w 742"/>
                <a:gd name="T85" fmla="*/ 4 h 665"/>
                <a:gd name="T86" fmla="*/ 3 w 742"/>
                <a:gd name="T87" fmla="*/ 4 h 665"/>
                <a:gd name="T88" fmla="*/ 3 w 742"/>
                <a:gd name="T89" fmla="*/ 4 h 665"/>
                <a:gd name="T90" fmla="*/ 3 w 742"/>
                <a:gd name="T91" fmla="*/ 4 h 665"/>
                <a:gd name="T92" fmla="*/ 2 w 742"/>
                <a:gd name="T93" fmla="*/ 5 h 665"/>
                <a:gd name="T94" fmla="*/ 2 w 742"/>
                <a:gd name="T95" fmla="*/ 5 h 665"/>
                <a:gd name="T96" fmla="*/ 2 w 742"/>
                <a:gd name="T97" fmla="*/ 5 h 66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2"/>
                <a:gd name="T148" fmla="*/ 0 h 665"/>
                <a:gd name="T149" fmla="*/ 742 w 742"/>
                <a:gd name="T150" fmla="*/ 665 h 66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2" h="665">
                  <a:moveTo>
                    <a:pt x="291" y="664"/>
                  </a:moveTo>
                  <a:lnTo>
                    <a:pt x="289" y="664"/>
                  </a:lnTo>
                  <a:lnTo>
                    <a:pt x="288" y="664"/>
                  </a:lnTo>
                  <a:lnTo>
                    <a:pt x="286" y="663"/>
                  </a:lnTo>
                  <a:lnTo>
                    <a:pt x="285" y="663"/>
                  </a:lnTo>
                  <a:lnTo>
                    <a:pt x="284" y="663"/>
                  </a:lnTo>
                  <a:lnTo>
                    <a:pt x="282" y="663"/>
                  </a:lnTo>
                  <a:lnTo>
                    <a:pt x="281" y="663"/>
                  </a:lnTo>
                  <a:lnTo>
                    <a:pt x="279" y="663"/>
                  </a:lnTo>
                  <a:lnTo>
                    <a:pt x="274" y="642"/>
                  </a:lnTo>
                  <a:lnTo>
                    <a:pt x="267" y="623"/>
                  </a:lnTo>
                  <a:lnTo>
                    <a:pt x="261" y="602"/>
                  </a:lnTo>
                  <a:lnTo>
                    <a:pt x="256" y="581"/>
                  </a:lnTo>
                  <a:lnTo>
                    <a:pt x="250" y="562"/>
                  </a:lnTo>
                  <a:lnTo>
                    <a:pt x="245" y="542"/>
                  </a:lnTo>
                  <a:lnTo>
                    <a:pt x="239" y="522"/>
                  </a:lnTo>
                  <a:lnTo>
                    <a:pt x="234" y="502"/>
                  </a:lnTo>
                  <a:lnTo>
                    <a:pt x="206" y="499"/>
                  </a:lnTo>
                  <a:lnTo>
                    <a:pt x="178" y="497"/>
                  </a:lnTo>
                  <a:lnTo>
                    <a:pt x="151" y="494"/>
                  </a:lnTo>
                  <a:lnTo>
                    <a:pt x="124" y="491"/>
                  </a:lnTo>
                  <a:lnTo>
                    <a:pt x="98" y="490"/>
                  </a:lnTo>
                  <a:lnTo>
                    <a:pt x="72" y="487"/>
                  </a:lnTo>
                  <a:lnTo>
                    <a:pt x="47" y="486"/>
                  </a:lnTo>
                  <a:lnTo>
                    <a:pt x="22" y="486"/>
                  </a:lnTo>
                  <a:lnTo>
                    <a:pt x="22" y="469"/>
                  </a:lnTo>
                  <a:lnTo>
                    <a:pt x="22" y="454"/>
                  </a:lnTo>
                  <a:lnTo>
                    <a:pt x="22" y="437"/>
                  </a:lnTo>
                  <a:lnTo>
                    <a:pt x="22" y="422"/>
                  </a:lnTo>
                  <a:lnTo>
                    <a:pt x="23" y="405"/>
                  </a:lnTo>
                  <a:lnTo>
                    <a:pt x="23" y="390"/>
                  </a:lnTo>
                  <a:lnTo>
                    <a:pt x="23" y="375"/>
                  </a:lnTo>
                  <a:lnTo>
                    <a:pt x="25" y="360"/>
                  </a:lnTo>
                  <a:lnTo>
                    <a:pt x="18" y="349"/>
                  </a:lnTo>
                  <a:lnTo>
                    <a:pt x="12" y="336"/>
                  </a:lnTo>
                  <a:lnTo>
                    <a:pt x="7" y="325"/>
                  </a:lnTo>
                  <a:lnTo>
                    <a:pt x="4" y="313"/>
                  </a:lnTo>
                  <a:lnTo>
                    <a:pt x="1" y="301"/>
                  </a:lnTo>
                  <a:lnTo>
                    <a:pt x="0" y="289"/>
                  </a:lnTo>
                  <a:lnTo>
                    <a:pt x="0" y="277"/>
                  </a:lnTo>
                  <a:lnTo>
                    <a:pt x="0" y="264"/>
                  </a:lnTo>
                  <a:lnTo>
                    <a:pt x="1" y="252"/>
                  </a:lnTo>
                  <a:lnTo>
                    <a:pt x="2" y="239"/>
                  </a:lnTo>
                  <a:lnTo>
                    <a:pt x="5" y="227"/>
                  </a:lnTo>
                  <a:lnTo>
                    <a:pt x="9" y="216"/>
                  </a:lnTo>
                  <a:lnTo>
                    <a:pt x="18" y="191"/>
                  </a:lnTo>
                  <a:lnTo>
                    <a:pt x="29" y="166"/>
                  </a:lnTo>
                  <a:lnTo>
                    <a:pt x="41" y="142"/>
                  </a:lnTo>
                  <a:lnTo>
                    <a:pt x="55" y="119"/>
                  </a:lnTo>
                  <a:lnTo>
                    <a:pt x="70" y="96"/>
                  </a:lnTo>
                  <a:lnTo>
                    <a:pt x="87" y="76"/>
                  </a:lnTo>
                  <a:lnTo>
                    <a:pt x="102" y="56"/>
                  </a:lnTo>
                  <a:lnTo>
                    <a:pt x="117" y="38"/>
                  </a:lnTo>
                  <a:lnTo>
                    <a:pt x="134" y="22"/>
                  </a:lnTo>
                  <a:lnTo>
                    <a:pt x="148" y="6"/>
                  </a:lnTo>
                  <a:lnTo>
                    <a:pt x="162" y="2"/>
                  </a:lnTo>
                  <a:lnTo>
                    <a:pt x="177" y="0"/>
                  </a:lnTo>
                  <a:lnTo>
                    <a:pt x="195" y="0"/>
                  </a:lnTo>
                  <a:lnTo>
                    <a:pt x="213" y="0"/>
                  </a:lnTo>
                  <a:lnTo>
                    <a:pt x="253" y="5"/>
                  </a:lnTo>
                  <a:lnTo>
                    <a:pt x="296" y="11"/>
                  </a:lnTo>
                  <a:lnTo>
                    <a:pt x="315" y="13"/>
                  </a:lnTo>
                  <a:lnTo>
                    <a:pt x="336" y="16"/>
                  </a:lnTo>
                  <a:lnTo>
                    <a:pt x="356" y="18"/>
                  </a:lnTo>
                  <a:lnTo>
                    <a:pt x="374" y="18"/>
                  </a:lnTo>
                  <a:lnTo>
                    <a:pt x="390" y="16"/>
                  </a:lnTo>
                  <a:lnTo>
                    <a:pt x="405" y="13"/>
                  </a:lnTo>
                  <a:lnTo>
                    <a:pt x="412" y="11"/>
                  </a:lnTo>
                  <a:lnTo>
                    <a:pt x="418" y="8"/>
                  </a:lnTo>
                  <a:lnTo>
                    <a:pt x="423" y="5"/>
                  </a:lnTo>
                  <a:lnTo>
                    <a:pt x="428" y="1"/>
                  </a:lnTo>
                  <a:lnTo>
                    <a:pt x="430" y="1"/>
                  </a:lnTo>
                  <a:lnTo>
                    <a:pt x="433" y="1"/>
                  </a:lnTo>
                  <a:lnTo>
                    <a:pt x="435" y="2"/>
                  </a:lnTo>
                  <a:lnTo>
                    <a:pt x="437" y="2"/>
                  </a:lnTo>
                  <a:lnTo>
                    <a:pt x="440" y="2"/>
                  </a:lnTo>
                  <a:lnTo>
                    <a:pt x="443" y="4"/>
                  </a:lnTo>
                  <a:lnTo>
                    <a:pt x="446" y="4"/>
                  </a:lnTo>
                  <a:lnTo>
                    <a:pt x="447" y="4"/>
                  </a:lnTo>
                  <a:lnTo>
                    <a:pt x="455" y="18"/>
                  </a:lnTo>
                  <a:lnTo>
                    <a:pt x="464" y="29"/>
                  </a:lnTo>
                  <a:lnTo>
                    <a:pt x="472" y="40"/>
                  </a:lnTo>
                  <a:lnTo>
                    <a:pt x="480" y="51"/>
                  </a:lnTo>
                  <a:lnTo>
                    <a:pt x="489" y="60"/>
                  </a:lnTo>
                  <a:lnTo>
                    <a:pt x="496" y="73"/>
                  </a:lnTo>
                  <a:lnTo>
                    <a:pt x="502" y="85"/>
                  </a:lnTo>
                  <a:lnTo>
                    <a:pt x="508" y="102"/>
                  </a:lnTo>
                  <a:lnTo>
                    <a:pt x="511" y="102"/>
                  </a:lnTo>
                  <a:lnTo>
                    <a:pt x="515" y="103"/>
                  </a:lnTo>
                  <a:lnTo>
                    <a:pt x="518" y="103"/>
                  </a:lnTo>
                  <a:lnTo>
                    <a:pt x="520" y="105"/>
                  </a:lnTo>
                  <a:lnTo>
                    <a:pt x="523" y="106"/>
                  </a:lnTo>
                  <a:lnTo>
                    <a:pt x="527" y="108"/>
                  </a:lnTo>
                  <a:lnTo>
                    <a:pt x="530" y="108"/>
                  </a:lnTo>
                  <a:lnTo>
                    <a:pt x="533" y="109"/>
                  </a:lnTo>
                  <a:lnTo>
                    <a:pt x="534" y="113"/>
                  </a:lnTo>
                  <a:lnTo>
                    <a:pt x="534" y="116"/>
                  </a:lnTo>
                  <a:lnTo>
                    <a:pt x="534" y="119"/>
                  </a:lnTo>
                  <a:lnTo>
                    <a:pt x="536" y="123"/>
                  </a:lnTo>
                  <a:lnTo>
                    <a:pt x="536" y="126"/>
                  </a:lnTo>
                  <a:lnTo>
                    <a:pt x="536" y="128"/>
                  </a:lnTo>
                  <a:lnTo>
                    <a:pt x="537" y="132"/>
                  </a:lnTo>
                  <a:lnTo>
                    <a:pt x="537" y="135"/>
                  </a:lnTo>
                  <a:lnTo>
                    <a:pt x="562" y="145"/>
                  </a:lnTo>
                  <a:lnTo>
                    <a:pt x="587" y="153"/>
                  </a:lnTo>
                  <a:lnTo>
                    <a:pt x="613" y="162"/>
                  </a:lnTo>
                  <a:lnTo>
                    <a:pt x="638" y="170"/>
                  </a:lnTo>
                  <a:lnTo>
                    <a:pt x="665" y="178"/>
                  </a:lnTo>
                  <a:lnTo>
                    <a:pt x="691" y="188"/>
                  </a:lnTo>
                  <a:lnTo>
                    <a:pt x="716" y="196"/>
                  </a:lnTo>
                  <a:lnTo>
                    <a:pt x="741" y="204"/>
                  </a:lnTo>
                  <a:lnTo>
                    <a:pt x="739" y="214"/>
                  </a:lnTo>
                  <a:lnTo>
                    <a:pt x="738" y="224"/>
                  </a:lnTo>
                  <a:lnTo>
                    <a:pt x="735" y="234"/>
                  </a:lnTo>
                  <a:lnTo>
                    <a:pt x="731" y="245"/>
                  </a:lnTo>
                  <a:lnTo>
                    <a:pt x="728" y="254"/>
                  </a:lnTo>
                  <a:lnTo>
                    <a:pt x="725" y="264"/>
                  </a:lnTo>
                  <a:lnTo>
                    <a:pt x="724" y="274"/>
                  </a:lnTo>
                  <a:lnTo>
                    <a:pt x="723" y="285"/>
                  </a:lnTo>
                  <a:lnTo>
                    <a:pt x="712" y="292"/>
                  </a:lnTo>
                  <a:lnTo>
                    <a:pt x="702" y="300"/>
                  </a:lnTo>
                  <a:lnTo>
                    <a:pt x="691" y="310"/>
                  </a:lnTo>
                  <a:lnTo>
                    <a:pt x="683" y="319"/>
                  </a:lnTo>
                  <a:lnTo>
                    <a:pt x="665" y="343"/>
                  </a:lnTo>
                  <a:lnTo>
                    <a:pt x="648" y="368"/>
                  </a:lnTo>
                  <a:lnTo>
                    <a:pt x="633" y="394"/>
                  </a:lnTo>
                  <a:lnTo>
                    <a:pt x="616" y="421"/>
                  </a:lnTo>
                  <a:lnTo>
                    <a:pt x="601" y="445"/>
                  </a:lnTo>
                  <a:lnTo>
                    <a:pt x="586" y="468"/>
                  </a:lnTo>
                  <a:lnTo>
                    <a:pt x="554" y="490"/>
                  </a:lnTo>
                  <a:lnTo>
                    <a:pt x="526" y="511"/>
                  </a:lnTo>
                  <a:lnTo>
                    <a:pt x="500" y="530"/>
                  </a:lnTo>
                  <a:lnTo>
                    <a:pt x="476" y="551"/>
                  </a:lnTo>
                  <a:lnTo>
                    <a:pt x="465" y="562"/>
                  </a:lnTo>
                  <a:lnTo>
                    <a:pt x="455" y="573"/>
                  </a:lnTo>
                  <a:lnTo>
                    <a:pt x="446" y="585"/>
                  </a:lnTo>
                  <a:lnTo>
                    <a:pt x="436" y="598"/>
                  </a:lnTo>
                  <a:lnTo>
                    <a:pt x="428" y="612"/>
                  </a:lnTo>
                  <a:lnTo>
                    <a:pt x="419" y="627"/>
                  </a:lnTo>
                  <a:lnTo>
                    <a:pt x="412" y="642"/>
                  </a:lnTo>
                  <a:lnTo>
                    <a:pt x="405" y="659"/>
                  </a:lnTo>
                  <a:lnTo>
                    <a:pt x="390" y="660"/>
                  </a:lnTo>
                  <a:lnTo>
                    <a:pt x="376" y="660"/>
                  </a:lnTo>
                  <a:lnTo>
                    <a:pt x="363" y="660"/>
                  </a:lnTo>
                  <a:lnTo>
                    <a:pt x="347" y="661"/>
                  </a:lnTo>
                  <a:lnTo>
                    <a:pt x="333" y="663"/>
                  </a:lnTo>
                  <a:lnTo>
                    <a:pt x="320" y="663"/>
                  </a:lnTo>
                  <a:lnTo>
                    <a:pt x="304" y="664"/>
                  </a:lnTo>
                  <a:lnTo>
                    <a:pt x="291" y="66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0" name="Freeform 365">
              <a:extLst>
                <a:ext uri="{FF2B5EF4-FFF2-40B4-BE49-F238E27FC236}">
                  <a16:creationId xmlns:a16="http://schemas.microsoft.com/office/drawing/2014/main" xmlns="" id="{262B80B6-B5F5-5333-E603-C82513157A18}"/>
                </a:ext>
              </a:extLst>
            </p:cNvPr>
            <p:cNvSpPr>
              <a:spLocks/>
            </p:cNvSpPr>
            <p:nvPr/>
          </p:nvSpPr>
          <p:spPr bwMode="auto">
            <a:xfrm rot="121098">
              <a:off x="5599846" y="3049966"/>
              <a:ext cx="348620" cy="147259"/>
            </a:xfrm>
            <a:custGeom>
              <a:avLst/>
              <a:gdLst>
                <a:gd name="T0" fmla="*/ 1 w 333"/>
                <a:gd name="T1" fmla="*/ 1 h 138"/>
                <a:gd name="T2" fmla="*/ 1 w 333"/>
                <a:gd name="T3" fmla="*/ 1 h 138"/>
                <a:gd name="T4" fmla="*/ 1 w 333"/>
                <a:gd name="T5" fmla="*/ 1 h 138"/>
                <a:gd name="T6" fmla="*/ 1 w 333"/>
                <a:gd name="T7" fmla="*/ 1 h 138"/>
                <a:gd name="T8" fmla="*/ 1 w 333"/>
                <a:gd name="T9" fmla="*/ 1 h 138"/>
                <a:gd name="T10" fmla="*/ 1 w 333"/>
                <a:gd name="T11" fmla="*/ 1 h 138"/>
                <a:gd name="T12" fmla="*/ 1 w 333"/>
                <a:gd name="T13" fmla="*/ 1 h 138"/>
                <a:gd name="T14" fmla="*/ 1 w 333"/>
                <a:gd name="T15" fmla="*/ 1 h 138"/>
                <a:gd name="T16" fmla="*/ 1 w 333"/>
                <a:gd name="T17" fmla="*/ 1 h 138"/>
                <a:gd name="T18" fmla="*/ 1 w 333"/>
                <a:gd name="T19" fmla="*/ 1 h 138"/>
                <a:gd name="T20" fmla="*/ 1 w 333"/>
                <a:gd name="T21" fmla="*/ 1 h 138"/>
                <a:gd name="T22" fmla="*/ 1 w 333"/>
                <a:gd name="T23" fmla="*/ 1 h 138"/>
                <a:gd name="T24" fmla="*/ 1 w 333"/>
                <a:gd name="T25" fmla="*/ 1 h 138"/>
                <a:gd name="T26" fmla="*/ 1 w 333"/>
                <a:gd name="T27" fmla="*/ 1 h 138"/>
                <a:gd name="T28" fmla="*/ 1 w 333"/>
                <a:gd name="T29" fmla="*/ 1 h 138"/>
                <a:gd name="T30" fmla="*/ 1 w 333"/>
                <a:gd name="T31" fmla="*/ 1 h 138"/>
                <a:gd name="T32" fmla="*/ 0 w 333"/>
                <a:gd name="T33" fmla="*/ 1 h 138"/>
                <a:gd name="T34" fmla="*/ 1 w 333"/>
                <a:gd name="T35" fmla="*/ 1 h 138"/>
                <a:gd name="T36" fmla="*/ 1 w 333"/>
                <a:gd name="T37" fmla="*/ 1 h 138"/>
                <a:gd name="T38" fmla="*/ 1 w 333"/>
                <a:gd name="T39" fmla="*/ 1 h 138"/>
                <a:gd name="T40" fmla="*/ 1 w 333"/>
                <a:gd name="T41" fmla="*/ 1 h 138"/>
                <a:gd name="T42" fmla="*/ 1 w 333"/>
                <a:gd name="T43" fmla="*/ 1 h 138"/>
                <a:gd name="T44" fmla="*/ 1 w 333"/>
                <a:gd name="T45" fmla="*/ 1 h 138"/>
                <a:gd name="T46" fmla="*/ 1 w 333"/>
                <a:gd name="T47" fmla="*/ 1 h 138"/>
                <a:gd name="T48" fmla="*/ 1 w 333"/>
                <a:gd name="T49" fmla="*/ 1 h 138"/>
                <a:gd name="T50" fmla="*/ 1 w 333"/>
                <a:gd name="T51" fmla="*/ 1 h 138"/>
                <a:gd name="T52" fmla="*/ 1 w 333"/>
                <a:gd name="T53" fmla="*/ 1 h 138"/>
                <a:gd name="T54" fmla="*/ 1 w 333"/>
                <a:gd name="T55" fmla="*/ 1 h 138"/>
                <a:gd name="T56" fmla="*/ 1 w 333"/>
                <a:gd name="T57" fmla="*/ 1 h 138"/>
                <a:gd name="T58" fmla="*/ 1 w 333"/>
                <a:gd name="T59" fmla="*/ 1 h 138"/>
                <a:gd name="T60" fmla="*/ 1 w 333"/>
                <a:gd name="T61" fmla="*/ 1 h 138"/>
                <a:gd name="T62" fmla="*/ 1 w 333"/>
                <a:gd name="T63" fmla="*/ 1 h 138"/>
                <a:gd name="T64" fmla="*/ 1 w 333"/>
                <a:gd name="T65" fmla="*/ 1 h 138"/>
                <a:gd name="T66" fmla="*/ 1 w 333"/>
                <a:gd name="T67" fmla="*/ 1 h 138"/>
                <a:gd name="T68" fmla="*/ 1 w 333"/>
                <a:gd name="T69" fmla="*/ 1 h 138"/>
                <a:gd name="T70" fmla="*/ 1 w 333"/>
                <a:gd name="T71" fmla="*/ 1 h 138"/>
                <a:gd name="T72" fmla="*/ 1 w 333"/>
                <a:gd name="T73" fmla="*/ 1 h 138"/>
                <a:gd name="T74" fmla="*/ 1 w 333"/>
                <a:gd name="T75" fmla="*/ 1 h 138"/>
                <a:gd name="T76" fmla="*/ 1 w 333"/>
                <a:gd name="T77" fmla="*/ 1 h 138"/>
                <a:gd name="T78" fmla="*/ 1 w 333"/>
                <a:gd name="T79" fmla="*/ 1 h 138"/>
                <a:gd name="T80" fmla="*/ 2 w 333"/>
                <a:gd name="T81" fmla="*/ 1 h 138"/>
                <a:gd name="T82" fmla="*/ 2 w 333"/>
                <a:gd name="T83" fmla="*/ 1 h 138"/>
                <a:gd name="T84" fmla="*/ 2 w 333"/>
                <a:gd name="T85" fmla="*/ 0 h 138"/>
                <a:gd name="T86" fmla="*/ 2 w 333"/>
                <a:gd name="T87" fmla="*/ 0 h 138"/>
                <a:gd name="T88" fmla="*/ 2 w 333"/>
                <a:gd name="T89" fmla="*/ 0 h 138"/>
                <a:gd name="T90" fmla="*/ 2 w 333"/>
                <a:gd name="T91" fmla="*/ 1 h 138"/>
                <a:gd name="T92" fmla="*/ 2 w 333"/>
                <a:gd name="T93" fmla="*/ 1 h 138"/>
                <a:gd name="T94" fmla="*/ 2 w 333"/>
                <a:gd name="T95" fmla="*/ 1 h 138"/>
                <a:gd name="T96" fmla="*/ 2 w 333"/>
                <a:gd name="T97" fmla="*/ 1 h 138"/>
                <a:gd name="T98" fmla="*/ 2 w 333"/>
                <a:gd name="T99" fmla="*/ 1 h 138"/>
                <a:gd name="T100" fmla="*/ 2 w 333"/>
                <a:gd name="T101" fmla="*/ 1 h 138"/>
                <a:gd name="T102" fmla="*/ 1 w 333"/>
                <a:gd name="T103" fmla="*/ 1 h 138"/>
                <a:gd name="T104" fmla="*/ 1 w 333"/>
                <a:gd name="T105" fmla="*/ 1 h 138"/>
                <a:gd name="T106" fmla="*/ 1 w 333"/>
                <a:gd name="T107" fmla="*/ 1 h 138"/>
                <a:gd name="T108" fmla="*/ 1 w 333"/>
                <a:gd name="T109" fmla="*/ 1 h 138"/>
                <a:gd name="T110" fmla="*/ 1 w 333"/>
                <a:gd name="T111" fmla="*/ 1 h 138"/>
                <a:gd name="T112" fmla="*/ 1 w 333"/>
                <a:gd name="T113" fmla="*/ 1 h 138"/>
                <a:gd name="T114" fmla="*/ 1 w 333"/>
                <a:gd name="T115" fmla="*/ 1 h 138"/>
                <a:gd name="T116" fmla="*/ 1 w 333"/>
                <a:gd name="T117" fmla="*/ 1 h 138"/>
                <a:gd name="T118" fmla="*/ 1 w 333"/>
                <a:gd name="T119" fmla="*/ 1 h 138"/>
                <a:gd name="T120" fmla="*/ 1 w 333"/>
                <a:gd name="T121" fmla="*/ 1 h 1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3"/>
                <a:gd name="T184" fmla="*/ 0 h 138"/>
                <a:gd name="T185" fmla="*/ 333 w 333"/>
                <a:gd name="T186" fmla="*/ 138 h 1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3" h="138">
                  <a:moveTo>
                    <a:pt x="178" y="137"/>
                  </a:moveTo>
                  <a:lnTo>
                    <a:pt x="157" y="122"/>
                  </a:lnTo>
                  <a:lnTo>
                    <a:pt x="140" y="109"/>
                  </a:lnTo>
                  <a:lnTo>
                    <a:pt x="127" y="99"/>
                  </a:lnTo>
                  <a:lnTo>
                    <a:pt x="113" y="91"/>
                  </a:lnTo>
                  <a:lnTo>
                    <a:pt x="97" y="83"/>
                  </a:lnTo>
                  <a:lnTo>
                    <a:pt x="79" y="73"/>
                  </a:lnTo>
                  <a:lnTo>
                    <a:pt x="57" y="61"/>
                  </a:lnTo>
                  <a:lnTo>
                    <a:pt x="30" y="45"/>
                  </a:lnTo>
                  <a:lnTo>
                    <a:pt x="28" y="41"/>
                  </a:lnTo>
                  <a:lnTo>
                    <a:pt x="24" y="39"/>
                  </a:lnTo>
                  <a:lnTo>
                    <a:pt x="20" y="34"/>
                  </a:lnTo>
                  <a:lnTo>
                    <a:pt x="14" y="30"/>
                  </a:lnTo>
                  <a:lnTo>
                    <a:pt x="10" y="27"/>
                  </a:lnTo>
                  <a:lnTo>
                    <a:pt x="6" y="23"/>
                  </a:lnTo>
                  <a:lnTo>
                    <a:pt x="2" y="21"/>
                  </a:lnTo>
                  <a:lnTo>
                    <a:pt x="0" y="16"/>
                  </a:lnTo>
                  <a:lnTo>
                    <a:pt x="5" y="14"/>
                  </a:lnTo>
                  <a:lnTo>
                    <a:pt x="12" y="12"/>
                  </a:lnTo>
                  <a:lnTo>
                    <a:pt x="18" y="11"/>
                  </a:lnTo>
                  <a:lnTo>
                    <a:pt x="25" y="8"/>
                  </a:lnTo>
                  <a:lnTo>
                    <a:pt x="34" y="7"/>
                  </a:lnTo>
                  <a:lnTo>
                    <a:pt x="41" y="5"/>
                  </a:lnTo>
                  <a:lnTo>
                    <a:pt x="48" y="3"/>
                  </a:lnTo>
                  <a:lnTo>
                    <a:pt x="52" y="1"/>
                  </a:lnTo>
                  <a:lnTo>
                    <a:pt x="77" y="9"/>
                  </a:lnTo>
                  <a:lnTo>
                    <a:pt x="100" y="15"/>
                  </a:lnTo>
                  <a:lnTo>
                    <a:pt x="124" y="21"/>
                  </a:lnTo>
                  <a:lnTo>
                    <a:pt x="147" y="23"/>
                  </a:lnTo>
                  <a:lnTo>
                    <a:pt x="160" y="23"/>
                  </a:lnTo>
                  <a:lnTo>
                    <a:pt x="172" y="23"/>
                  </a:lnTo>
                  <a:lnTo>
                    <a:pt x="185" y="23"/>
                  </a:lnTo>
                  <a:lnTo>
                    <a:pt x="197" y="22"/>
                  </a:lnTo>
                  <a:lnTo>
                    <a:pt x="210" y="19"/>
                  </a:lnTo>
                  <a:lnTo>
                    <a:pt x="222" y="15"/>
                  </a:lnTo>
                  <a:lnTo>
                    <a:pt x="235" y="11"/>
                  </a:lnTo>
                  <a:lnTo>
                    <a:pt x="247" y="5"/>
                  </a:lnTo>
                  <a:lnTo>
                    <a:pt x="257" y="5"/>
                  </a:lnTo>
                  <a:lnTo>
                    <a:pt x="268" y="4"/>
                  </a:lnTo>
                  <a:lnTo>
                    <a:pt x="277" y="4"/>
                  </a:lnTo>
                  <a:lnTo>
                    <a:pt x="289" y="3"/>
                  </a:lnTo>
                  <a:lnTo>
                    <a:pt x="300" y="1"/>
                  </a:lnTo>
                  <a:lnTo>
                    <a:pt x="311" y="0"/>
                  </a:lnTo>
                  <a:lnTo>
                    <a:pt x="322" y="0"/>
                  </a:lnTo>
                  <a:lnTo>
                    <a:pt x="332" y="0"/>
                  </a:lnTo>
                  <a:lnTo>
                    <a:pt x="327" y="11"/>
                  </a:lnTo>
                  <a:lnTo>
                    <a:pt x="322" y="22"/>
                  </a:lnTo>
                  <a:lnTo>
                    <a:pt x="315" y="33"/>
                  </a:lnTo>
                  <a:lnTo>
                    <a:pt x="308" y="44"/>
                  </a:lnTo>
                  <a:lnTo>
                    <a:pt x="300" y="57"/>
                  </a:lnTo>
                  <a:lnTo>
                    <a:pt x="290" y="68"/>
                  </a:lnTo>
                  <a:lnTo>
                    <a:pt x="280" y="79"/>
                  </a:lnTo>
                  <a:lnTo>
                    <a:pt x="271" y="90"/>
                  </a:lnTo>
                  <a:lnTo>
                    <a:pt x="259" y="99"/>
                  </a:lnTo>
                  <a:lnTo>
                    <a:pt x="248" y="108"/>
                  </a:lnTo>
                  <a:lnTo>
                    <a:pt x="236" y="116"/>
                  </a:lnTo>
                  <a:lnTo>
                    <a:pt x="225" y="123"/>
                  </a:lnTo>
                  <a:lnTo>
                    <a:pt x="212" y="129"/>
                  </a:lnTo>
                  <a:lnTo>
                    <a:pt x="201" y="133"/>
                  </a:lnTo>
                  <a:lnTo>
                    <a:pt x="190" y="135"/>
                  </a:lnTo>
                  <a:lnTo>
                    <a:pt x="178" y="137"/>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1" name="Freeform 366">
              <a:extLst>
                <a:ext uri="{FF2B5EF4-FFF2-40B4-BE49-F238E27FC236}">
                  <a16:creationId xmlns:a16="http://schemas.microsoft.com/office/drawing/2014/main" xmlns="" id="{F9950926-97AB-8A55-84BF-648788539490}"/>
                </a:ext>
              </a:extLst>
            </p:cNvPr>
            <p:cNvSpPr>
              <a:spLocks/>
            </p:cNvSpPr>
            <p:nvPr/>
          </p:nvSpPr>
          <p:spPr bwMode="auto">
            <a:xfrm rot="109190">
              <a:off x="4160290" y="3517290"/>
              <a:ext cx="1208145" cy="879049"/>
            </a:xfrm>
            <a:custGeom>
              <a:avLst/>
              <a:gdLst>
                <a:gd name="T0" fmla="*/ 3 w 1150"/>
                <a:gd name="T1" fmla="*/ 6 h 829"/>
                <a:gd name="T2" fmla="*/ 3 w 1150"/>
                <a:gd name="T3" fmla="*/ 6 h 829"/>
                <a:gd name="T4" fmla="*/ 3 w 1150"/>
                <a:gd name="T5" fmla="*/ 6 h 829"/>
                <a:gd name="T6" fmla="*/ 2 w 1150"/>
                <a:gd name="T7" fmla="*/ 5 h 829"/>
                <a:gd name="T8" fmla="*/ 2 w 1150"/>
                <a:gd name="T9" fmla="*/ 4 h 829"/>
                <a:gd name="T10" fmla="*/ 2 w 1150"/>
                <a:gd name="T11" fmla="*/ 4 h 829"/>
                <a:gd name="T12" fmla="*/ 1 w 1150"/>
                <a:gd name="T13" fmla="*/ 4 h 829"/>
                <a:gd name="T14" fmla="*/ 1 w 1150"/>
                <a:gd name="T15" fmla="*/ 4 h 829"/>
                <a:gd name="T16" fmla="*/ 1 w 1150"/>
                <a:gd name="T17" fmla="*/ 4 h 829"/>
                <a:gd name="T18" fmla="*/ 1 w 1150"/>
                <a:gd name="T19" fmla="*/ 4 h 829"/>
                <a:gd name="T20" fmla="*/ 1 w 1150"/>
                <a:gd name="T21" fmla="*/ 4 h 829"/>
                <a:gd name="T22" fmla="*/ 1 w 1150"/>
                <a:gd name="T23" fmla="*/ 3 h 829"/>
                <a:gd name="T24" fmla="*/ 1 w 1150"/>
                <a:gd name="T25" fmla="*/ 3 h 829"/>
                <a:gd name="T26" fmla="*/ 2 w 1150"/>
                <a:gd name="T27" fmla="*/ 3 h 829"/>
                <a:gd name="T28" fmla="*/ 2 w 1150"/>
                <a:gd name="T29" fmla="*/ 3 h 829"/>
                <a:gd name="T30" fmla="*/ 2 w 1150"/>
                <a:gd name="T31" fmla="*/ 2 h 829"/>
                <a:gd name="T32" fmla="*/ 2 w 1150"/>
                <a:gd name="T33" fmla="*/ 2 h 829"/>
                <a:gd name="T34" fmla="*/ 2 w 1150"/>
                <a:gd name="T35" fmla="*/ 1 h 829"/>
                <a:gd name="T36" fmla="*/ 2 w 1150"/>
                <a:gd name="T37" fmla="*/ 1 h 829"/>
                <a:gd name="T38" fmla="*/ 3 w 1150"/>
                <a:gd name="T39" fmla="*/ 1 h 829"/>
                <a:gd name="T40" fmla="*/ 3 w 1150"/>
                <a:gd name="T41" fmla="*/ 1 h 829"/>
                <a:gd name="T42" fmla="*/ 3 w 1150"/>
                <a:gd name="T43" fmla="*/ 1 h 829"/>
                <a:gd name="T44" fmla="*/ 3 w 1150"/>
                <a:gd name="T45" fmla="*/ 1 h 829"/>
                <a:gd name="T46" fmla="*/ 3 w 1150"/>
                <a:gd name="T47" fmla="*/ 1 h 829"/>
                <a:gd name="T48" fmla="*/ 3 w 1150"/>
                <a:gd name="T49" fmla="*/ 1 h 829"/>
                <a:gd name="T50" fmla="*/ 3 w 1150"/>
                <a:gd name="T51" fmla="*/ 1 h 829"/>
                <a:gd name="T52" fmla="*/ 3 w 1150"/>
                <a:gd name="T53" fmla="*/ 1 h 829"/>
                <a:gd name="T54" fmla="*/ 3 w 1150"/>
                <a:gd name="T55" fmla="*/ 1 h 829"/>
                <a:gd name="T56" fmla="*/ 4 w 1150"/>
                <a:gd name="T57" fmla="*/ 1 h 829"/>
                <a:gd name="T58" fmla="*/ 5 w 1150"/>
                <a:gd name="T59" fmla="*/ 1 h 829"/>
                <a:gd name="T60" fmla="*/ 5 w 1150"/>
                <a:gd name="T61" fmla="*/ 1 h 829"/>
                <a:gd name="T62" fmla="*/ 5 w 1150"/>
                <a:gd name="T63" fmla="*/ 1 h 829"/>
                <a:gd name="T64" fmla="*/ 5 w 1150"/>
                <a:gd name="T65" fmla="*/ 1 h 829"/>
                <a:gd name="T66" fmla="*/ 6 w 1150"/>
                <a:gd name="T67" fmla="*/ 1 h 829"/>
                <a:gd name="T68" fmla="*/ 7 w 1150"/>
                <a:gd name="T69" fmla="*/ 1 h 829"/>
                <a:gd name="T70" fmla="*/ 7 w 1150"/>
                <a:gd name="T71" fmla="*/ 1 h 829"/>
                <a:gd name="T72" fmla="*/ 7 w 1150"/>
                <a:gd name="T73" fmla="*/ 1 h 829"/>
                <a:gd name="T74" fmla="*/ 7 w 1150"/>
                <a:gd name="T75" fmla="*/ 1 h 829"/>
                <a:gd name="T76" fmla="*/ 7 w 1150"/>
                <a:gd name="T77" fmla="*/ 2 h 829"/>
                <a:gd name="T78" fmla="*/ 7 w 1150"/>
                <a:gd name="T79" fmla="*/ 2 h 829"/>
                <a:gd name="T80" fmla="*/ 7 w 1150"/>
                <a:gd name="T81" fmla="*/ 2 h 829"/>
                <a:gd name="T82" fmla="*/ 7 w 1150"/>
                <a:gd name="T83" fmla="*/ 2 h 829"/>
                <a:gd name="T84" fmla="*/ 7 w 1150"/>
                <a:gd name="T85" fmla="*/ 2 h 829"/>
                <a:gd name="T86" fmla="*/ 7 w 1150"/>
                <a:gd name="T87" fmla="*/ 3 h 829"/>
                <a:gd name="T88" fmla="*/ 7 w 1150"/>
                <a:gd name="T89" fmla="*/ 3 h 829"/>
                <a:gd name="T90" fmla="*/ 7 w 1150"/>
                <a:gd name="T91" fmla="*/ 3 h 829"/>
                <a:gd name="T92" fmla="*/ 7 w 1150"/>
                <a:gd name="T93" fmla="*/ 4 h 829"/>
                <a:gd name="T94" fmla="*/ 6 w 1150"/>
                <a:gd name="T95" fmla="*/ 4 h 829"/>
                <a:gd name="T96" fmla="*/ 6 w 1150"/>
                <a:gd name="T97" fmla="*/ 4 h 829"/>
                <a:gd name="T98" fmla="*/ 6 w 1150"/>
                <a:gd name="T99" fmla="*/ 5 h 829"/>
                <a:gd name="T100" fmla="*/ 6 w 1150"/>
                <a:gd name="T101" fmla="*/ 6 h 829"/>
                <a:gd name="T102" fmla="*/ 6 w 1150"/>
                <a:gd name="T103" fmla="*/ 6 h 829"/>
                <a:gd name="T104" fmla="*/ 4 w 1150"/>
                <a:gd name="T105" fmla="*/ 6 h 829"/>
                <a:gd name="T106" fmla="*/ 3 w 1150"/>
                <a:gd name="T107" fmla="*/ 6 h 829"/>
                <a:gd name="T108" fmla="*/ 3 w 1150"/>
                <a:gd name="T109" fmla="*/ 6 h 829"/>
                <a:gd name="T110" fmla="*/ 3 w 1150"/>
                <a:gd name="T111" fmla="*/ 6 h 8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50"/>
                <a:gd name="T169" fmla="*/ 0 h 829"/>
                <a:gd name="T170" fmla="*/ 1150 w 1150"/>
                <a:gd name="T171" fmla="*/ 829 h 8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50" h="829">
                  <a:moveTo>
                    <a:pt x="461" y="828"/>
                  </a:moveTo>
                  <a:lnTo>
                    <a:pt x="453" y="805"/>
                  </a:lnTo>
                  <a:lnTo>
                    <a:pt x="446" y="787"/>
                  </a:lnTo>
                  <a:lnTo>
                    <a:pt x="441" y="773"/>
                  </a:lnTo>
                  <a:lnTo>
                    <a:pt x="437" y="762"/>
                  </a:lnTo>
                  <a:lnTo>
                    <a:pt x="434" y="751"/>
                  </a:lnTo>
                  <a:lnTo>
                    <a:pt x="434" y="737"/>
                  </a:lnTo>
                  <a:lnTo>
                    <a:pt x="435" y="718"/>
                  </a:lnTo>
                  <a:lnTo>
                    <a:pt x="439" y="691"/>
                  </a:lnTo>
                  <a:lnTo>
                    <a:pt x="432" y="690"/>
                  </a:lnTo>
                  <a:lnTo>
                    <a:pt x="427" y="690"/>
                  </a:lnTo>
                  <a:lnTo>
                    <a:pt x="421" y="689"/>
                  </a:lnTo>
                  <a:lnTo>
                    <a:pt x="416" y="689"/>
                  </a:lnTo>
                  <a:lnTo>
                    <a:pt x="410" y="687"/>
                  </a:lnTo>
                  <a:lnTo>
                    <a:pt x="405" y="687"/>
                  </a:lnTo>
                  <a:lnTo>
                    <a:pt x="399" y="686"/>
                  </a:lnTo>
                  <a:lnTo>
                    <a:pt x="394" y="686"/>
                  </a:lnTo>
                  <a:lnTo>
                    <a:pt x="389" y="675"/>
                  </a:lnTo>
                  <a:lnTo>
                    <a:pt x="388" y="662"/>
                  </a:lnTo>
                  <a:lnTo>
                    <a:pt x="385" y="648"/>
                  </a:lnTo>
                  <a:lnTo>
                    <a:pt x="383" y="633"/>
                  </a:lnTo>
                  <a:lnTo>
                    <a:pt x="380" y="617"/>
                  </a:lnTo>
                  <a:lnTo>
                    <a:pt x="376" y="599"/>
                  </a:lnTo>
                  <a:lnTo>
                    <a:pt x="371" y="579"/>
                  </a:lnTo>
                  <a:lnTo>
                    <a:pt x="365" y="556"/>
                  </a:lnTo>
                  <a:lnTo>
                    <a:pt x="358" y="554"/>
                  </a:lnTo>
                  <a:lnTo>
                    <a:pt x="349" y="553"/>
                  </a:lnTo>
                  <a:lnTo>
                    <a:pt x="338" y="553"/>
                  </a:lnTo>
                  <a:lnTo>
                    <a:pt x="326" y="553"/>
                  </a:lnTo>
                  <a:lnTo>
                    <a:pt x="297" y="554"/>
                  </a:lnTo>
                  <a:lnTo>
                    <a:pt x="265" y="558"/>
                  </a:lnTo>
                  <a:lnTo>
                    <a:pt x="234" y="563"/>
                  </a:lnTo>
                  <a:lnTo>
                    <a:pt x="205" y="567"/>
                  </a:lnTo>
                  <a:lnTo>
                    <a:pt x="183" y="570"/>
                  </a:lnTo>
                  <a:lnTo>
                    <a:pt x="169" y="571"/>
                  </a:lnTo>
                  <a:lnTo>
                    <a:pt x="169" y="567"/>
                  </a:lnTo>
                  <a:lnTo>
                    <a:pt x="168" y="563"/>
                  </a:lnTo>
                  <a:lnTo>
                    <a:pt x="168" y="558"/>
                  </a:lnTo>
                  <a:lnTo>
                    <a:pt x="166" y="554"/>
                  </a:lnTo>
                  <a:lnTo>
                    <a:pt x="166" y="550"/>
                  </a:lnTo>
                  <a:lnTo>
                    <a:pt x="165" y="545"/>
                  </a:lnTo>
                  <a:lnTo>
                    <a:pt x="165" y="540"/>
                  </a:lnTo>
                  <a:lnTo>
                    <a:pt x="164" y="536"/>
                  </a:lnTo>
                  <a:lnTo>
                    <a:pt x="146" y="536"/>
                  </a:lnTo>
                  <a:lnTo>
                    <a:pt x="124" y="536"/>
                  </a:lnTo>
                  <a:lnTo>
                    <a:pt x="100" y="536"/>
                  </a:lnTo>
                  <a:lnTo>
                    <a:pt x="76" y="538"/>
                  </a:lnTo>
                  <a:lnTo>
                    <a:pt x="51" y="538"/>
                  </a:lnTo>
                  <a:lnTo>
                    <a:pt x="31" y="538"/>
                  </a:lnTo>
                  <a:lnTo>
                    <a:pt x="13" y="538"/>
                  </a:lnTo>
                  <a:lnTo>
                    <a:pt x="0" y="536"/>
                  </a:lnTo>
                  <a:lnTo>
                    <a:pt x="2" y="525"/>
                  </a:lnTo>
                  <a:lnTo>
                    <a:pt x="3" y="514"/>
                  </a:lnTo>
                  <a:lnTo>
                    <a:pt x="6" y="506"/>
                  </a:lnTo>
                  <a:lnTo>
                    <a:pt x="9" y="497"/>
                  </a:lnTo>
                  <a:lnTo>
                    <a:pt x="17" y="482"/>
                  </a:lnTo>
                  <a:lnTo>
                    <a:pt x="25" y="470"/>
                  </a:lnTo>
                  <a:lnTo>
                    <a:pt x="36" y="459"/>
                  </a:lnTo>
                  <a:lnTo>
                    <a:pt x="49" y="446"/>
                  </a:lnTo>
                  <a:lnTo>
                    <a:pt x="60" y="431"/>
                  </a:lnTo>
                  <a:lnTo>
                    <a:pt x="72" y="413"/>
                  </a:lnTo>
                  <a:lnTo>
                    <a:pt x="110" y="409"/>
                  </a:lnTo>
                  <a:lnTo>
                    <a:pt x="147" y="405"/>
                  </a:lnTo>
                  <a:lnTo>
                    <a:pt x="186" y="399"/>
                  </a:lnTo>
                  <a:lnTo>
                    <a:pt x="225" y="392"/>
                  </a:lnTo>
                  <a:lnTo>
                    <a:pt x="263" y="387"/>
                  </a:lnTo>
                  <a:lnTo>
                    <a:pt x="301" y="380"/>
                  </a:lnTo>
                  <a:lnTo>
                    <a:pt x="340" y="373"/>
                  </a:lnTo>
                  <a:lnTo>
                    <a:pt x="376" y="365"/>
                  </a:lnTo>
                  <a:lnTo>
                    <a:pt x="377" y="358"/>
                  </a:lnTo>
                  <a:lnTo>
                    <a:pt x="377" y="351"/>
                  </a:lnTo>
                  <a:lnTo>
                    <a:pt x="377" y="344"/>
                  </a:lnTo>
                  <a:lnTo>
                    <a:pt x="378" y="335"/>
                  </a:lnTo>
                  <a:lnTo>
                    <a:pt x="380" y="329"/>
                  </a:lnTo>
                  <a:lnTo>
                    <a:pt x="380" y="322"/>
                  </a:lnTo>
                  <a:lnTo>
                    <a:pt x="381" y="315"/>
                  </a:lnTo>
                  <a:lnTo>
                    <a:pt x="381" y="308"/>
                  </a:lnTo>
                  <a:lnTo>
                    <a:pt x="380" y="308"/>
                  </a:lnTo>
                  <a:lnTo>
                    <a:pt x="377" y="308"/>
                  </a:lnTo>
                  <a:lnTo>
                    <a:pt x="376" y="308"/>
                  </a:lnTo>
                  <a:lnTo>
                    <a:pt x="373" y="308"/>
                  </a:lnTo>
                  <a:lnTo>
                    <a:pt x="371" y="308"/>
                  </a:lnTo>
                  <a:lnTo>
                    <a:pt x="369" y="308"/>
                  </a:lnTo>
                  <a:lnTo>
                    <a:pt x="367" y="308"/>
                  </a:lnTo>
                  <a:lnTo>
                    <a:pt x="365" y="308"/>
                  </a:lnTo>
                  <a:lnTo>
                    <a:pt x="370" y="284"/>
                  </a:lnTo>
                  <a:lnTo>
                    <a:pt x="374" y="263"/>
                  </a:lnTo>
                  <a:lnTo>
                    <a:pt x="377" y="247"/>
                  </a:lnTo>
                  <a:lnTo>
                    <a:pt x="380" y="232"/>
                  </a:lnTo>
                  <a:lnTo>
                    <a:pt x="380" y="218"/>
                  </a:lnTo>
                  <a:lnTo>
                    <a:pt x="380" y="203"/>
                  </a:lnTo>
                  <a:lnTo>
                    <a:pt x="381" y="186"/>
                  </a:lnTo>
                  <a:lnTo>
                    <a:pt x="381" y="165"/>
                  </a:lnTo>
                  <a:lnTo>
                    <a:pt x="389" y="160"/>
                  </a:lnTo>
                  <a:lnTo>
                    <a:pt x="395" y="155"/>
                  </a:lnTo>
                  <a:lnTo>
                    <a:pt x="401" y="153"/>
                  </a:lnTo>
                  <a:lnTo>
                    <a:pt x="405" y="151"/>
                  </a:lnTo>
                  <a:lnTo>
                    <a:pt x="409" y="150"/>
                  </a:lnTo>
                  <a:lnTo>
                    <a:pt x="414" y="149"/>
                  </a:lnTo>
                  <a:lnTo>
                    <a:pt x="420" y="149"/>
                  </a:lnTo>
                  <a:lnTo>
                    <a:pt x="427" y="147"/>
                  </a:lnTo>
                  <a:lnTo>
                    <a:pt x="428" y="137"/>
                  </a:lnTo>
                  <a:lnTo>
                    <a:pt x="430" y="126"/>
                  </a:lnTo>
                  <a:lnTo>
                    <a:pt x="430" y="117"/>
                  </a:lnTo>
                  <a:lnTo>
                    <a:pt x="431" y="107"/>
                  </a:lnTo>
                  <a:lnTo>
                    <a:pt x="432" y="97"/>
                  </a:lnTo>
                  <a:lnTo>
                    <a:pt x="432" y="88"/>
                  </a:lnTo>
                  <a:lnTo>
                    <a:pt x="434" y="77"/>
                  </a:lnTo>
                  <a:lnTo>
                    <a:pt x="435" y="67"/>
                  </a:lnTo>
                  <a:lnTo>
                    <a:pt x="438" y="67"/>
                  </a:lnTo>
                  <a:lnTo>
                    <a:pt x="442" y="65"/>
                  </a:lnTo>
                  <a:lnTo>
                    <a:pt x="445" y="64"/>
                  </a:lnTo>
                  <a:lnTo>
                    <a:pt x="448" y="64"/>
                  </a:lnTo>
                  <a:lnTo>
                    <a:pt x="452" y="63"/>
                  </a:lnTo>
                  <a:lnTo>
                    <a:pt x="455" y="63"/>
                  </a:lnTo>
                  <a:lnTo>
                    <a:pt x="459" y="63"/>
                  </a:lnTo>
                  <a:lnTo>
                    <a:pt x="461" y="61"/>
                  </a:lnTo>
                  <a:lnTo>
                    <a:pt x="461" y="59"/>
                  </a:lnTo>
                  <a:lnTo>
                    <a:pt x="461" y="56"/>
                  </a:lnTo>
                  <a:lnTo>
                    <a:pt x="461" y="53"/>
                  </a:lnTo>
                  <a:lnTo>
                    <a:pt x="461" y="50"/>
                  </a:lnTo>
                  <a:lnTo>
                    <a:pt x="461" y="47"/>
                  </a:lnTo>
                  <a:lnTo>
                    <a:pt x="461" y="43"/>
                  </a:lnTo>
                  <a:lnTo>
                    <a:pt x="461" y="42"/>
                  </a:lnTo>
                  <a:lnTo>
                    <a:pt x="461" y="39"/>
                  </a:lnTo>
                  <a:lnTo>
                    <a:pt x="468" y="41"/>
                  </a:lnTo>
                  <a:lnTo>
                    <a:pt x="475" y="42"/>
                  </a:lnTo>
                  <a:lnTo>
                    <a:pt x="482" y="42"/>
                  </a:lnTo>
                  <a:lnTo>
                    <a:pt x="491" y="43"/>
                  </a:lnTo>
                  <a:lnTo>
                    <a:pt x="497" y="45"/>
                  </a:lnTo>
                  <a:lnTo>
                    <a:pt x="504" y="47"/>
                  </a:lnTo>
                  <a:lnTo>
                    <a:pt x="511" y="49"/>
                  </a:lnTo>
                  <a:lnTo>
                    <a:pt x="520" y="50"/>
                  </a:lnTo>
                  <a:lnTo>
                    <a:pt x="520" y="53"/>
                  </a:lnTo>
                  <a:lnTo>
                    <a:pt x="520" y="56"/>
                  </a:lnTo>
                  <a:lnTo>
                    <a:pt x="520" y="59"/>
                  </a:lnTo>
                  <a:lnTo>
                    <a:pt x="520" y="63"/>
                  </a:lnTo>
                  <a:lnTo>
                    <a:pt x="520" y="65"/>
                  </a:lnTo>
                  <a:lnTo>
                    <a:pt x="521" y="68"/>
                  </a:lnTo>
                  <a:lnTo>
                    <a:pt x="521" y="72"/>
                  </a:lnTo>
                  <a:lnTo>
                    <a:pt x="521" y="75"/>
                  </a:lnTo>
                  <a:lnTo>
                    <a:pt x="550" y="65"/>
                  </a:lnTo>
                  <a:lnTo>
                    <a:pt x="578" y="54"/>
                  </a:lnTo>
                  <a:lnTo>
                    <a:pt x="603" y="42"/>
                  </a:lnTo>
                  <a:lnTo>
                    <a:pt x="629" y="29"/>
                  </a:lnTo>
                  <a:lnTo>
                    <a:pt x="655" y="18"/>
                  </a:lnTo>
                  <a:lnTo>
                    <a:pt x="682" y="9"/>
                  </a:lnTo>
                  <a:lnTo>
                    <a:pt x="696" y="6"/>
                  </a:lnTo>
                  <a:lnTo>
                    <a:pt x="711" y="3"/>
                  </a:lnTo>
                  <a:lnTo>
                    <a:pt x="726" y="2"/>
                  </a:lnTo>
                  <a:lnTo>
                    <a:pt x="743" y="0"/>
                  </a:lnTo>
                  <a:lnTo>
                    <a:pt x="745" y="5"/>
                  </a:lnTo>
                  <a:lnTo>
                    <a:pt x="747" y="7"/>
                  </a:lnTo>
                  <a:lnTo>
                    <a:pt x="748" y="10"/>
                  </a:lnTo>
                  <a:lnTo>
                    <a:pt x="750" y="13"/>
                  </a:lnTo>
                  <a:lnTo>
                    <a:pt x="750" y="17"/>
                  </a:lnTo>
                  <a:lnTo>
                    <a:pt x="750" y="21"/>
                  </a:lnTo>
                  <a:lnTo>
                    <a:pt x="748" y="27"/>
                  </a:lnTo>
                  <a:lnTo>
                    <a:pt x="748" y="32"/>
                  </a:lnTo>
                  <a:lnTo>
                    <a:pt x="754" y="35"/>
                  </a:lnTo>
                  <a:lnTo>
                    <a:pt x="759" y="38"/>
                  </a:lnTo>
                  <a:lnTo>
                    <a:pt x="765" y="39"/>
                  </a:lnTo>
                  <a:lnTo>
                    <a:pt x="772" y="41"/>
                  </a:lnTo>
                  <a:lnTo>
                    <a:pt x="783" y="41"/>
                  </a:lnTo>
                  <a:lnTo>
                    <a:pt x="797" y="41"/>
                  </a:lnTo>
                  <a:lnTo>
                    <a:pt x="815" y="41"/>
                  </a:lnTo>
                  <a:lnTo>
                    <a:pt x="840" y="41"/>
                  </a:lnTo>
                  <a:lnTo>
                    <a:pt x="862" y="54"/>
                  </a:lnTo>
                  <a:lnTo>
                    <a:pt x="891" y="71"/>
                  </a:lnTo>
                  <a:lnTo>
                    <a:pt x="923" y="90"/>
                  </a:lnTo>
                  <a:lnTo>
                    <a:pt x="957" y="108"/>
                  </a:lnTo>
                  <a:lnTo>
                    <a:pt x="993" y="125"/>
                  </a:lnTo>
                  <a:lnTo>
                    <a:pt x="1027" y="140"/>
                  </a:lnTo>
                  <a:lnTo>
                    <a:pt x="1043" y="146"/>
                  </a:lnTo>
                  <a:lnTo>
                    <a:pt x="1058" y="150"/>
                  </a:lnTo>
                  <a:lnTo>
                    <a:pt x="1072" y="154"/>
                  </a:lnTo>
                  <a:lnTo>
                    <a:pt x="1086" y="155"/>
                  </a:lnTo>
                  <a:lnTo>
                    <a:pt x="1093" y="160"/>
                  </a:lnTo>
                  <a:lnTo>
                    <a:pt x="1100" y="164"/>
                  </a:lnTo>
                  <a:lnTo>
                    <a:pt x="1108" y="167"/>
                  </a:lnTo>
                  <a:lnTo>
                    <a:pt x="1115" y="171"/>
                  </a:lnTo>
                  <a:lnTo>
                    <a:pt x="1122" y="175"/>
                  </a:lnTo>
                  <a:lnTo>
                    <a:pt x="1131" y="179"/>
                  </a:lnTo>
                  <a:lnTo>
                    <a:pt x="1137" y="183"/>
                  </a:lnTo>
                  <a:lnTo>
                    <a:pt x="1146" y="187"/>
                  </a:lnTo>
                  <a:lnTo>
                    <a:pt x="1146" y="193"/>
                  </a:lnTo>
                  <a:lnTo>
                    <a:pt x="1146" y="197"/>
                  </a:lnTo>
                  <a:lnTo>
                    <a:pt x="1147" y="203"/>
                  </a:lnTo>
                  <a:lnTo>
                    <a:pt x="1147" y="207"/>
                  </a:lnTo>
                  <a:lnTo>
                    <a:pt x="1147" y="212"/>
                  </a:lnTo>
                  <a:lnTo>
                    <a:pt x="1149" y="218"/>
                  </a:lnTo>
                  <a:lnTo>
                    <a:pt x="1149" y="222"/>
                  </a:lnTo>
                  <a:lnTo>
                    <a:pt x="1149" y="227"/>
                  </a:lnTo>
                  <a:lnTo>
                    <a:pt x="1142" y="233"/>
                  </a:lnTo>
                  <a:lnTo>
                    <a:pt x="1135" y="237"/>
                  </a:lnTo>
                  <a:lnTo>
                    <a:pt x="1131" y="240"/>
                  </a:lnTo>
                  <a:lnTo>
                    <a:pt x="1128" y="243"/>
                  </a:lnTo>
                  <a:lnTo>
                    <a:pt x="1125" y="247"/>
                  </a:lnTo>
                  <a:lnTo>
                    <a:pt x="1122" y="251"/>
                  </a:lnTo>
                  <a:lnTo>
                    <a:pt x="1118" y="258"/>
                  </a:lnTo>
                  <a:lnTo>
                    <a:pt x="1115" y="268"/>
                  </a:lnTo>
                  <a:lnTo>
                    <a:pt x="1111" y="269"/>
                  </a:lnTo>
                  <a:lnTo>
                    <a:pt x="1107" y="269"/>
                  </a:lnTo>
                  <a:lnTo>
                    <a:pt x="1103" y="270"/>
                  </a:lnTo>
                  <a:lnTo>
                    <a:pt x="1100" y="272"/>
                  </a:lnTo>
                  <a:lnTo>
                    <a:pt x="1096" y="272"/>
                  </a:lnTo>
                  <a:lnTo>
                    <a:pt x="1093" y="273"/>
                  </a:lnTo>
                  <a:lnTo>
                    <a:pt x="1089" y="275"/>
                  </a:lnTo>
                  <a:lnTo>
                    <a:pt x="1086" y="276"/>
                  </a:lnTo>
                  <a:lnTo>
                    <a:pt x="1083" y="283"/>
                  </a:lnTo>
                  <a:lnTo>
                    <a:pt x="1082" y="288"/>
                  </a:lnTo>
                  <a:lnTo>
                    <a:pt x="1082" y="293"/>
                  </a:lnTo>
                  <a:lnTo>
                    <a:pt x="1082" y="297"/>
                  </a:lnTo>
                  <a:lnTo>
                    <a:pt x="1082" y="302"/>
                  </a:lnTo>
                  <a:lnTo>
                    <a:pt x="1083" y="308"/>
                  </a:lnTo>
                  <a:lnTo>
                    <a:pt x="1085" y="315"/>
                  </a:lnTo>
                  <a:lnTo>
                    <a:pt x="1085" y="324"/>
                  </a:lnTo>
                  <a:lnTo>
                    <a:pt x="1089" y="329"/>
                  </a:lnTo>
                  <a:lnTo>
                    <a:pt x="1092" y="333"/>
                  </a:lnTo>
                  <a:lnTo>
                    <a:pt x="1095" y="337"/>
                  </a:lnTo>
                  <a:lnTo>
                    <a:pt x="1097" y="341"/>
                  </a:lnTo>
                  <a:lnTo>
                    <a:pt x="1099" y="347"/>
                  </a:lnTo>
                  <a:lnTo>
                    <a:pt x="1100" y="352"/>
                  </a:lnTo>
                  <a:lnTo>
                    <a:pt x="1101" y="360"/>
                  </a:lnTo>
                  <a:lnTo>
                    <a:pt x="1103" y="370"/>
                  </a:lnTo>
                  <a:lnTo>
                    <a:pt x="1089" y="373"/>
                  </a:lnTo>
                  <a:lnTo>
                    <a:pt x="1078" y="374"/>
                  </a:lnTo>
                  <a:lnTo>
                    <a:pt x="1067" y="377"/>
                  </a:lnTo>
                  <a:lnTo>
                    <a:pt x="1057" y="380"/>
                  </a:lnTo>
                  <a:lnTo>
                    <a:pt x="1049" y="384"/>
                  </a:lnTo>
                  <a:lnTo>
                    <a:pt x="1039" y="388"/>
                  </a:lnTo>
                  <a:lnTo>
                    <a:pt x="1029" y="394"/>
                  </a:lnTo>
                  <a:lnTo>
                    <a:pt x="1020" y="399"/>
                  </a:lnTo>
                  <a:lnTo>
                    <a:pt x="1020" y="427"/>
                  </a:lnTo>
                  <a:lnTo>
                    <a:pt x="1018" y="452"/>
                  </a:lnTo>
                  <a:lnTo>
                    <a:pt x="1017" y="474"/>
                  </a:lnTo>
                  <a:lnTo>
                    <a:pt x="1014" y="496"/>
                  </a:lnTo>
                  <a:lnTo>
                    <a:pt x="1009" y="517"/>
                  </a:lnTo>
                  <a:lnTo>
                    <a:pt x="1000" y="538"/>
                  </a:lnTo>
                  <a:lnTo>
                    <a:pt x="988" y="560"/>
                  </a:lnTo>
                  <a:lnTo>
                    <a:pt x="971" y="585"/>
                  </a:lnTo>
                  <a:lnTo>
                    <a:pt x="953" y="588"/>
                  </a:lnTo>
                  <a:lnTo>
                    <a:pt x="941" y="592"/>
                  </a:lnTo>
                  <a:lnTo>
                    <a:pt x="935" y="593"/>
                  </a:lnTo>
                  <a:lnTo>
                    <a:pt x="932" y="596"/>
                  </a:lnTo>
                  <a:lnTo>
                    <a:pt x="928" y="599"/>
                  </a:lnTo>
                  <a:lnTo>
                    <a:pt x="927" y="601"/>
                  </a:lnTo>
                  <a:lnTo>
                    <a:pt x="923" y="610"/>
                  </a:lnTo>
                  <a:lnTo>
                    <a:pt x="921" y="619"/>
                  </a:lnTo>
                  <a:lnTo>
                    <a:pt x="919" y="633"/>
                  </a:lnTo>
                  <a:lnTo>
                    <a:pt x="914" y="651"/>
                  </a:lnTo>
                  <a:lnTo>
                    <a:pt x="903" y="657"/>
                  </a:lnTo>
                  <a:lnTo>
                    <a:pt x="895" y="665"/>
                  </a:lnTo>
                  <a:lnTo>
                    <a:pt x="888" y="673"/>
                  </a:lnTo>
                  <a:lnTo>
                    <a:pt x="883" y="684"/>
                  </a:lnTo>
                  <a:lnTo>
                    <a:pt x="878" y="696"/>
                  </a:lnTo>
                  <a:lnTo>
                    <a:pt x="874" y="708"/>
                  </a:lnTo>
                  <a:lnTo>
                    <a:pt x="870" y="719"/>
                  </a:lnTo>
                  <a:lnTo>
                    <a:pt x="865" y="732"/>
                  </a:lnTo>
                  <a:lnTo>
                    <a:pt x="826" y="744"/>
                  </a:lnTo>
                  <a:lnTo>
                    <a:pt x="783" y="756"/>
                  </a:lnTo>
                  <a:lnTo>
                    <a:pt x="739" y="768"/>
                  </a:lnTo>
                  <a:lnTo>
                    <a:pt x="694" y="779"/>
                  </a:lnTo>
                  <a:lnTo>
                    <a:pt x="650" y="788"/>
                  </a:lnTo>
                  <a:lnTo>
                    <a:pt x="607" y="798"/>
                  </a:lnTo>
                  <a:lnTo>
                    <a:pt x="565" y="805"/>
                  </a:lnTo>
                  <a:lnTo>
                    <a:pt x="527" y="812"/>
                  </a:lnTo>
                  <a:lnTo>
                    <a:pt x="525" y="813"/>
                  </a:lnTo>
                  <a:lnTo>
                    <a:pt x="525" y="815"/>
                  </a:lnTo>
                  <a:lnTo>
                    <a:pt x="524" y="816"/>
                  </a:lnTo>
                  <a:lnTo>
                    <a:pt x="522" y="819"/>
                  </a:lnTo>
                  <a:lnTo>
                    <a:pt x="521" y="820"/>
                  </a:lnTo>
                  <a:lnTo>
                    <a:pt x="521" y="822"/>
                  </a:lnTo>
                  <a:lnTo>
                    <a:pt x="520" y="823"/>
                  </a:lnTo>
                  <a:lnTo>
                    <a:pt x="520" y="826"/>
                  </a:lnTo>
                  <a:lnTo>
                    <a:pt x="511" y="826"/>
                  </a:lnTo>
                  <a:lnTo>
                    <a:pt x="504" y="826"/>
                  </a:lnTo>
                  <a:lnTo>
                    <a:pt x="497" y="827"/>
                  </a:lnTo>
                  <a:lnTo>
                    <a:pt x="491" y="827"/>
                  </a:lnTo>
                  <a:lnTo>
                    <a:pt x="482" y="827"/>
                  </a:lnTo>
                  <a:lnTo>
                    <a:pt x="475" y="828"/>
                  </a:lnTo>
                  <a:lnTo>
                    <a:pt x="468" y="828"/>
                  </a:lnTo>
                  <a:lnTo>
                    <a:pt x="461" y="828"/>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2" name="Freeform 367">
              <a:extLst>
                <a:ext uri="{FF2B5EF4-FFF2-40B4-BE49-F238E27FC236}">
                  <a16:creationId xmlns:a16="http://schemas.microsoft.com/office/drawing/2014/main" xmlns="" id="{6BDEF224-76B9-E2FF-3123-7BBC9F382277}"/>
                </a:ext>
              </a:extLst>
            </p:cNvPr>
            <p:cNvSpPr>
              <a:spLocks/>
            </p:cNvSpPr>
            <p:nvPr/>
          </p:nvSpPr>
          <p:spPr bwMode="auto">
            <a:xfrm rot="113343">
              <a:off x="4696743" y="2979341"/>
              <a:ext cx="991762" cy="988743"/>
            </a:xfrm>
            <a:custGeom>
              <a:avLst/>
              <a:gdLst>
                <a:gd name="T0" fmla="*/ 4 w 948"/>
                <a:gd name="T1" fmla="*/ 6 h 938"/>
                <a:gd name="T2" fmla="*/ 4 w 948"/>
                <a:gd name="T3" fmla="*/ 6 h 938"/>
                <a:gd name="T4" fmla="*/ 4 w 948"/>
                <a:gd name="T5" fmla="*/ 6 h 938"/>
                <a:gd name="T6" fmla="*/ 4 w 948"/>
                <a:gd name="T7" fmla="*/ 6 h 938"/>
                <a:gd name="T8" fmla="*/ 4 w 948"/>
                <a:gd name="T9" fmla="*/ 6 h 938"/>
                <a:gd name="T10" fmla="*/ 4 w 948"/>
                <a:gd name="T11" fmla="*/ 6 h 938"/>
                <a:gd name="T12" fmla="*/ 4 w 948"/>
                <a:gd name="T13" fmla="*/ 5 h 938"/>
                <a:gd name="T14" fmla="*/ 4 w 948"/>
                <a:gd name="T15" fmla="*/ 5 h 938"/>
                <a:gd name="T16" fmla="*/ 3 w 948"/>
                <a:gd name="T17" fmla="*/ 4 h 938"/>
                <a:gd name="T18" fmla="*/ 2 w 948"/>
                <a:gd name="T19" fmla="*/ 4 h 938"/>
                <a:gd name="T20" fmla="*/ 2 w 948"/>
                <a:gd name="T21" fmla="*/ 4 h 938"/>
                <a:gd name="T22" fmla="*/ 1 w 948"/>
                <a:gd name="T23" fmla="*/ 4 h 938"/>
                <a:gd name="T24" fmla="*/ 1 w 948"/>
                <a:gd name="T25" fmla="*/ 4 h 938"/>
                <a:gd name="T26" fmla="*/ 1 w 948"/>
                <a:gd name="T27" fmla="*/ 4 h 938"/>
                <a:gd name="T28" fmla="*/ 1 w 948"/>
                <a:gd name="T29" fmla="*/ 4 h 938"/>
                <a:gd name="T30" fmla="*/ 1 w 948"/>
                <a:gd name="T31" fmla="*/ 4 h 938"/>
                <a:gd name="T32" fmla="*/ 1 w 948"/>
                <a:gd name="T33" fmla="*/ 4 h 938"/>
                <a:gd name="T34" fmla="*/ 1 w 948"/>
                <a:gd name="T35" fmla="*/ 3 h 938"/>
                <a:gd name="T36" fmla="*/ 1 w 948"/>
                <a:gd name="T37" fmla="*/ 3 h 938"/>
                <a:gd name="T38" fmla="*/ 1 w 948"/>
                <a:gd name="T39" fmla="*/ 3 h 938"/>
                <a:gd name="T40" fmla="*/ 1 w 948"/>
                <a:gd name="T41" fmla="*/ 3 h 938"/>
                <a:gd name="T42" fmla="*/ 1 w 948"/>
                <a:gd name="T43" fmla="*/ 2 h 938"/>
                <a:gd name="T44" fmla="*/ 1 w 948"/>
                <a:gd name="T45" fmla="*/ 2 h 938"/>
                <a:gd name="T46" fmla="*/ 1 w 948"/>
                <a:gd name="T47" fmla="*/ 2 h 938"/>
                <a:gd name="T48" fmla="*/ 1 w 948"/>
                <a:gd name="T49" fmla="*/ 1 h 938"/>
                <a:gd name="T50" fmla="*/ 1 w 948"/>
                <a:gd name="T51" fmla="*/ 1 h 938"/>
                <a:gd name="T52" fmla="*/ 1 w 948"/>
                <a:gd name="T53" fmla="*/ 1 h 938"/>
                <a:gd name="T54" fmla="*/ 1 w 948"/>
                <a:gd name="T55" fmla="*/ 1 h 938"/>
                <a:gd name="T56" fmla="*/ 1 w 948"/>
                <a:gd name="T57" fmla="*/ 1 h 938"/>
                <a:gd name="T58" fmla="*/ 1 w 948"/>
                <a:gd name="T59" fmla="*/ 1 h 938"/>
                <a:gd name="T60" fmla="*/ 2 w 948"/>
                <a:gd name="T61" fmla="*/ 1 h 938"/>
                <a:gd name="T62" fmla="*/ 2 w 948"/>
                <a:gd name="T63" fmla="*/ 1 h 938"/>
                <a:gd name="T64" fmla="*/ 3 w 948"/>
                <a:gd name="T65" fmla="*/ 1 h 938"/>
                <a:gd name="T66" fmla="*/ 3 w 948"/>
                <a:gd name="T67" fmla="*/ 1 h 938"/>
                <a:gd name="T68" fmla="*/ 3 w 948"/>
                <a:gd name="T69" fmla="*/ 1 h 938"/>
                <a:gd name="T70" fmla="*/ 3 w 948"/>
                <a:gd name="T71" fmla="*/ 0 h 938"/>
                <a:gd name="T72" fmla="*/ 4 w 948"/>
                <a:gd name="T73" fmla="*/ 1 h 938"/>
                <a:gd name="T74" fmla="*/ 4 w 948"/>
                <a:gd name="T75" fmla="*/ 1 h 938"/>
                <a:gd name="T76" fmla="*/ 4 w 948"/>
                <a:gd name="T77" fmla="*/ 1 h 938"/>
                <a:gd name="T78" fmla="*/ 5 w 948"/>
                <a:gd name="T79" fmla="*/ 1 h 938"/>
                <a:gd name="T80" fmla="*/ 5 w 948"/>
                <a:gd name="T81" fmla="*/ 1 h 938"/>
                <a:gd name="T82" fmla="*/ 5 w 948"/>
                <a:gd name="T83" fmla="*/ 1 h 938"/>
                <a:gd name="T84" fmla="*/ 6 w 948"/>
                <a:gd name="T85" fmla="*/ 1 h 938"/>
                <a:gd name="T86" fmla="*/ 6 w 948"/>
                <a:gd name="T87" fmla="*/ 1 h 938"/>
                <a:gd name="T88" fmla="*/ 6 w 948"/>
                <a:gd name="T89" fmla="*/ 1 h 938"/>
                <a:gd name="T90" fmla="*/ 6 w 948"/>
                <a:gd name="T91" fmla="*/ 1 h 938"/>
                <a:gd name="T92" fmla="*/ 6 w 948"/>
                <a:gd name="T93" fmla="*/ 1 h 938"/>
                <a:gd name="T94" fmla="*/ 6 w 948"/>
                <a:gd name="T95" fmla="*/ 1 h 938"/>
                <a:gd name="T96" fmla="*/ 6 w 948"/>
                <a:gd name="T97" fmla="*/ 2 h 938"/>
                <a:gd name="T98" fmla="*/ 6 w 948"/>
                <a:gd name="T99" fmla="*/ 2 h 938"/>
                <a:gd name="T100" fmla="*/ 6 w 948"/>
                <a:gd name="T101" fmla="*/ 2 h 938"/>
                <a:gd name="T102" fmla="*/ 6 w 948"/>
                <a:gd name="T103" fmla="*/ 3 h 938"/>
                <a:gd name="T104" fmla="*/ 5 w 948"/>
                <a:gd name="T105" fmla="*/ 3 h 938"/>
                <a:gd name="T106" fmla="*/ 5 w 948"/>
                <a:gd name="T107" fmla="*/ 3 h 938"/>
                <a:gd name="T108" fmla="*/ 5 w 948"/>
                <a:gd name="T109" fmla="*/ 3 h 938"/>
                <a:gd name="T110" fmla="*/ 5 w 948"/>
                <a:gd name="T111" fmla="*/ 3 h 938"/>
                <a:gd name="T112" fmla="*/ 5 w 948"/>
                <a:gd name="T113" fmla="*/ 3 h 938"/>
                <a:gd name="T114" fmla="*/ 5 w 948"/>
                <a:gd name="T115" fmla="*/ 4 h 938"/>
                <a:gd name="T116" fmla="*/ 5 w 948"/>
                <a:gd name="T117" fmla="*/ 5 h 938"/>
                <a:gd name="T118" fmla="*/ 4 w 948"/>
                <a:gd name="T119" fmla="*/ 6 h 938"/>
                <a:gd name="T120" fmla="*/ 4 w 948"/>
                <a:gd name="T121" fmla="*/ 6 h 93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8"/>
                <a:gd name="T184" fmla="*/ 0 h 938"/>
                <a:gd name="T185" fmla="*/ 948 w 948"/>
                <a:gd name="T186" fmla="*/ 938 h 93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8" h="938">
                  <a:moveTo>
                    <a:pt x="666" y="937"/>
                  </a:moveTo>
                  <a:lnTo>
                    <a:pt x="657" y="932"/>
                  </a:lnTo>
                  <a:lnTo>
                    <a:pt x="647" y="925"/>
                  </a:lnTo>
                  <a:lnTo>
                    <a:pt x="639" y="919"/>
                  </a:lnTo>
                  <a:lnTo>
                    <a:pt x="632" y="913"/>
                  </a:lnTo>
                  <a:lnTo>
                    <a:pt x="625" y="906"/>
                  </a:lnTo>
                  <a:lnTo>
                    <a:pt x="619" y="897"/>
                  </a:lnTo>
                  <a:lnTo>
                    <a:pt x="614" y="890"/>
                  </a:lnTo>
                  <a:lnTo>
                    <a:pt x="608" y="882"/>
                  </a:lnTo>
                  <a:lnTo>
                    <a:pt x="605" y="874"/>
                  </a:lnTo>
                  <a:lnTo>
                    <a:pt x="601" y="865"/>
                  </a:lnTo>
                  <a:lnTo>
                    <a:pt x="600" y="857"/>
                  </a:lnTo>
                  <a:lnTo>
                    <a:pt x="597" y="847"/>
                  </a:lnTo>
                  <a:lnTo>
                    <a:pt x="596" y="829"/>
                  </a:lnTo>
                  <a:lnTo>
                    <a:pt x="597" y="809"/>
                  </a:lnTo>
                  <a:lnTo>
                    <a:pt x="601" y="807"/>
                  </a:lnTo>
                  <a:lnTo>
                    <a:pt x="605" y="806"/>
                  </a:lnTo>
                  <a:lnTo>
                    <a:pt x="610" y="805"/>
                  </a:lnTo>
                  <a:lnTo>
                    <a:pt x="614" y="803"/>
                  </a:lnTo>
                  <a:lnTo>
                    <a:pt x="618" y="802"/>
                  </a:lnTo>
                  <a:lnTo>
                    <a:pt x="621" y="800"/>
                  </a:lnTo>
                  <a:lnTo>
                    <a:pt x="625" y="799"/>
                  </a:lnTo>
                  <a:lnTo>
                    <a:pt x="630" y="798"/>
                  </a:lnTo>
                  <a:lnTo>
                    <a:pt x="633" y="788"/>
                  </a:lnTo>
                  <a:lnTo>
                    <a:pt x="636" y="782"/>
                  </a:lnTo>
                  <a:lnTo>
                    <a:pt x="639" y="777"/>
                  </a:lnTo>
                  <a:lnTo>
                    <a:pt x="641" y="773"/>
                  </a:lnTo>
                  <a:lnTo>
                    <a:pt x="646" y="770"/>
                  </a:lnTo>
                  <a:lnTo>
                    <a:pt x="650" y="766"/>
                  </a:lnTo>
                  <a:lnTo>
                    <a:pt x="657" y="763"/>
                  </a:lnTo>
                  <a:lnTo>
                    <a:pt x="664" y="757"/>
                  </a:lnTo>
                  <a:lnTo>
                    <a:pt x="664" y="745"/>
                  </a:lnTo>
                  <a:lnTo>
                    <a:pt x="661" y="734"/>
                  </a:lnTo>
                  <a:lnTo>
                    <a:pt x="657" y="723"/>
                  </a:lnTo>
                  <a:lnTo>
                    <a:pt x="651" y="715"/>
                  </a:lnTo>
                  <a:lnTo>
                    <a:pt x="644" y="708"/>
                  </a:lnTo>
                  <a:lnTo>
                    <a:pt x="636" y="702"/>
                  </a:lnTo>
                  <a:lnTo>
                    <a:pt x="626" y="697"/>
                  </a:lnTo>
                  <a:lnTo>
                    <a:pt x="616" y="692"/>
                  </a:lnTo>
                  <a:lnTo>
                    <a:pt x="594" y="687"/>
                  </a:lnTo>
                  <a:lnTo>
                    <a:pt x="572" y="683"/>
                  </a:lnTo>
                  <a:lnTo>
                    <a:pt x="551" y="681"/>
                  </a:lnTo>
                  <a:lnTo>
                    <a:pt x="532" y="680"/>
                  </a:lnTo>
                  <a:lnTo>
                    <a:pt x="507" y="661"/>
                  </a:lnTo>
                  <a:lnTo>
                    <a:pt x="483" y="645"/>
                  </a:lnTo>
                  <a:lnTo>
                    <a:pt x="463" y="633"/>
                  </a:lnTo>
                  <a:lnTo>
                    <a:pt x="442" y="620"/>
                  </a:lnTo>
                  <a:lnTo>
                    <a:pt x="423" y="609"/>
                  </a:lnTo>
                  <a:lnTo>
                    <a:pt x="402" y="598"/>
                  </a:lnTo>
                  <a:lnTo>
                    <a:pt x="380" y="586"/>
                  </a:lnTo>
                  <a:lnTo>
                    <a:pt x="355" y="571"/>
                  </a:lnTo>
                  <a:lnTo>
                    <a:pt x="330" y="571"/>
                  </a:lnTo>
                  <a:lnTo>
                    <a:pt x="312" y="571"/>
                  </a:lnTo>
                  <a:lnTo>
                    <a:pt x="298" y="571"/>
                  </a:lnTo>
                  <a:lnTo>
                    <a:pt x="287" y="571"/>
                  </a:lnTo>
                  <a:lnTo>
                    <a:pt x="280" y="569"/>
                  </a:lnTo>
                  <a:lnTo>
                    <a:pt x="274" y="568"/>
                  </a:lnTo>
                  <a:lnTo>
                    <a:pt x="269" y="565"/>
                  </a:lnTo>
                  <a:lnTo>
                    <a:pt x="263" y="562"/>
                  </a:lnTo>
                  <a:lnTo>
                    <a:pt x="263" y="557"/>
                  </a:lnTo>
                  <a:lnTo>
                    <a:pt x="265" y="551"/>
                  </a:lnTo>
                  <a:lnTo>
                    <a:pt x="265" y="547"/>
                  </a:lnTo>
                  <a:lnTo>
                    <a:pt x="265" y="543"/>
                  </a:lnTo>
                  <a:lnTo>
                    <a:pt x="263" y="540"/>
                  </a:lnTo>
                  <a:lnTo>
                    <a:pt x="262" y="537"/>
                  </a:lnTo>
                  <a:lnTo>
                    <a:pt x="260" y="535"/>
                  </a:lnTo>
                  <a:lnTo>
                    <a:pt x="258" y="530"/>
                  </a:lnTo>
                  <a:lnTo>
                    <a:pt x="240" y="532"/>
                  </a:lnTo>
                  <a:lnTo>
                    <a:pt x="223" y="533"/>
                  </a:lnTo>
                  <a:lnTo>
                    <a:pt x="208" y="536"/>
                  </a:lnTo>
                  <a:lnTo>
                    <a:pt x="194" y="540"/>
                  </a:lnTo>
                  <a:lnTo>
                    <a:pt x="166" y="551"/>
                  </a:lnTo>
                  <a:lnTo>
                    <a:pt x="140" y="564"/>
                  </a:lnTo>
                  <a:lnTo>
                    <a:pt x="115" y="576"/>
                  </a:lnTo>
                  <a:lnTo>
                    <a:pt x="90" y="589"/>
                  </a:lnTo>
                  <a:lnTo>
                    <a:pt x="78" y="593"/>
                  </a:lnTo>
                  <a:lnTo>
                    <a:pt x="65" y="598"/>
                  </a:lnTo>
                  <a:lnTo>
                    <a:pt x="51" y="602"/>
                  </a:lnTo>
                  <a:lnTo>
                    <a:pt x="36" y="605"/>
                  </a:lnTo>
                  <a:lnTo>
                    <a:pt x="39" y="591"/>
                  </a:lnTo>
                  <a:lnTo>
                    <a:pt x="40" y="579"/>
                  </a:lnTo>
                  <a:lnTo>
                    <a:pt x="40" y="566"/>
                  </a:lnTo>
                  <a:lnTo>
                    <a:pt x="39" y="555"/>
                  </a:lnTo>
                  <a:lnTo>
                    <a:pt x="37" y="535"/>
                  </a:lnTo>
                  <a:lnTo>
                    <a:pt x="33" y="517"/>
                  </a:lnTo>
                  <a:lnTo>
                    <a:pt x="28" y="500"/>
                  </a:lnTo>
                  <a:lnTo>
                    <a:pt x="24" y="483"/>
                  </a:lnTo>
                  <a:lnTo>
                    <a:pt x="21" y="467"/>
                  </a:lnTo>
                  <a:lnTo>
                    <a:pt x="19" y="449"/>
                  </a:lnTo>
                  <a:lnTo>
                    <a:pt x="24" y="444"/>
                  </a:lnTo>
                  <a:lnTo>
                    <a:pt x="26" y="439"/>
                  </a:lnTo>
                  <a:lnTo>
                    <a:pt x="28" y="433"/>
                  </a:lnTo>
                  <a:lnTo>
                    <a:pt x="31" y="426"/>
                  </a:lnTo>
                  <a:lnTo>
                    <a:pt x="32" y="413"/>
                  </a:lnTo>
                  <a:lnTo>
                    <a:pt x="33" y="397"/>
                  </a:lnTo>
                  <a:lnTo>
                    <a:pt x="33" y="384"/>
                  </a:lnTo>
                  <a:lnTo>
                    <a:pt x="32" y="370"/>
                  </a:lnTo>
                  <a:lnTo>
                    <a:pt x="31" y="357"/>
                  </a:lnTo>
                  <a:lnTo>
                    <a:pt x="31" y="348"/>
                  </a:lnTo>
                  <a:lnTo>
                    <a:pt x="28" y="346"/>
                  </a:lnTo>
                  <a:lnTo>
                    <a:pt x="25" y="345"/>
                  </a:lnTo>
                  <a:lnTo>
                    <a:pt x="24" y="345"/>
                  </a:lnTo>
                  <a:lnTo>
                    <a:pt x="21" y="343"/>
                  </a:lnTo>
                  <a:lnTo>
                    <a:pt x="18" y="342"/>
                  </a:lnTo>
                  <a:lnTo>
                    <a:pt x="15" y="342"/>
                  </a:lnTo>
                  <a:lnTo>
                    <a:pt x="14" y="341"/>
                  </a:lnTo>
                  <a:lnTo>
                    <a:pt x="11" y="339"/>
                  </a:lnTo>
                  <a:lnTo>
                    <a:pt x="11" y="331"/>
                  </a:lnTo>
                  <a:lnTo>
                    <a:pt x="12" y="323"/>
                  </a:lnTo>
                  <a:lnTo>
                    <a:pt x="15" y="316"/>
                  </a:lnTo>
                  <a:lnTo>
                    <a:pt x="18" y="309"/>
                  </a:lnTo>
                  <a:lnTo>
                    <a:pt x="24" y="295"/>
                  </a:lnTo>
                  <a:lnTo>
                    <a:pt x="28" y="282"/>
                  </a:lnTo>
                  <a:lnTo>
                    <a:pt x="29" y="277"/>
                  </a:lnTo>
                  <a:lnTo>
                    <a:pt x="29" y="271"/>
                  </a:lnTo>
                  <a:lnTo>
                    <a:pt x="28" y="267"/>
                  </a:lnTo>
                  <a:lnTo>
                    <a:pt x="26" y="262"/>
                  </a:lnTo>
                  <a:lnTo>
                    <a:pt x="22" y="256"/>
                  </a:lnTo>
                  <a:lnTo>
                    <a:pt x="17" y="252"/>
                  </a:lnTo>
                  <a:lnTo>
                    <a:pt x="10" y="246"/>
                  </a:lnTo>
                  <a:lnTo>
                    <a:pt x="0" y="242"/>
                  </a:lnTo>
                  <a:lnTo>
                    <a:pt x="7" y="220"/>
                  </a:lnTo>
                  <a:lnTo>
                    <a:pt x="12" y="204"/>
                  </a:lnTo>
                  <a:lnTo>
                    <a:pt x="18" y="188"/>
                  </a:lnTo>
                  <a:lnTo>
                    <a:pt x="25" y="176"/>
                  </a:lnTo>
                  <a:lnTo>
                    <a:pt x="33" y="165"/>
                  </a:lnTo>
                  <a:lnTo>
                    <a:pt x="43" y="154"/>
                  </a:lnTo>
                  <a:lnTo>
                    <a:pt x="55" y="141"/>
                  </a:lnTo>
                  <a:lnTo>
                    <a:pt x="72" y="127"/>
                  </a:lnTo>
                  <a:lnTo>
                    <a:pt x="82" y="132"/>
                  </a:lnTo>
                  <a:lnTo>
                    <a:pt x="90" y="136"/>
                  </a:lnTo>
                  <a:lnTo>
                    <a:pt x="97" y="141"/>
                  </a:lnTo>
                  <a:lnTo>
                    <a:pt x="105" y="147"/>
                  </a:lnTo>
                  <a:lnTo>
                    <a:pt x="119" y="159"/>
                  </a:lnTo>
                  <a:lnTo>
                    <a:pt x="134" y="170"/>
                  </a:lnTo>
                  <a:lnTo>
                    <a:pt x="143" y="174"/>
                  </a:lnTo>
                  <a:lnTo>
                    <a:pt x="151" y="179"/>
                  </a:lnTo>
                  <a:lnTo>
                    <a:pt x="159" y="181"/>
                  </a:lnTo>
                  <a:lnTo>
                    <a:pt x="169" y="183"/>
                  </a:lnTo>
                  <a:lnTo>
                    <a:pt x="179" y="183"/>
                  </a:lnTo>
                  <a:lnTo>
                    <a:pt x="191" y="180"/>
                  </a:lnTo>
                  <a:lnTo>
                    <a:pt x="204" y="176"/>
                  </a:lnTo>
                  <a:lnTo>
                    <a:pt x="218" y="170"/>
                  </a:lnTo>
                  <a:lnTo>
                    <a:pt x="230" y="168"/>
                  </a:lnTo>
                  <a:lnTo>
                    <a:pt x="241" y="165"/>
                  </a:lnTo>
                  <a:lnTo>
                    <a:pt x="251" y="161"/>
                  </a:lnTo>
                  <a:lnTo>
                    <a:pt x="259" y="156"/>
                  </a:lnTo>
                  <a:lnTo>
                    <a:pt x="266" y="151"/>
                  </a:lnTo>
                  <a:lnTo>
                    <a:pt x="272" y="145"/>
                  </a:lnTo>
                  <a:lnTo>
                    <a:pt x="277" y="138"/>
                  </a:lnTo>
                  <a:lnTo>
                    <a:pt x="281" y="132"/>
                  </a:lnTo>
                  <a:lnTo>
                    <a:pt x="287" y="116"/>
                  </a:lnTo>
                  <a:lnTo>
                    <a:pt x="291" y="98"/>
                  </a:lnTo>
                  <a:lnTo>
                    <a:pt x="294" y="78"/>
                  </a:lnTo>
                  <a:lnTo>
                    <a:pt x="298" y="55"/>
                  </a:lnTo>
                  <a:lnTo>
                    <a:pt x="308" y="51"/>
                  </a:lnTo>
                  <a:lnTo>
                    <a:pt x="319" y="48"/>
                  </a:lnTo>
                  <a:lnTo>
                    <a:pt x="328" y="48"/>
                  </a:lnTo>
                  <a:lnTo>
                    <a:pt x="338" y="48"/>
                  </a:lnTo>
                  <a:lnTo>
                    <a:pt x="357" y="51"/>
                  </a:lnTo>
                  <a:lnTo>
                    <a:pt x="375" y="55"/>
                  </a:lnTo>
                  <a:lnTo>
                    <a:pt x="385" y="58"/>
                  </a:lnTo>
                  <a:lnTo>
                    <a:pt x="395" y="60"/>
                  </a:lnTo>
                  <a:lnTo>
                    <a:pt x="405" y="61"/>
                  </a:lnTo>
                  <a:lnTo>
                    <a:pt x="414" y="61"/>
                  </a:lnTo>
                  <a:lnTo>
                    <a:pt x="425" y="60"/>
                  </a:lnTo>
                  <a:lnTo>
                    <a:pt x="435" y="57"/>
                  </a:lnTo>
                  <a:lnTo>
                    <a:pt x="446" y="51"/>
                  </a:lnTo>
                  <a:lnTo>
                    <a:pt x="457" y="44"/>
                  </a:lnTo>
                  <a:lnTo>
                    <a:pt x="467" y="43"/>
                  </a:lnTo>
                  <a:lnTo>
                    <a:pt x="477" y="40"/>
                  </a:lnTo>
                  <a:lnTo>
                    <a:pt x="485" y="37"/>
                  </a:lnTo>
                  <a:lnTo>
                    <a:pt x="493" y="33"/>
                  </a:lnTo>
                  <a:lnTo>
                    <a:pt x="510" y="24"/>
                  </a:lnTo>
                  <a:lnTo>
                    <a:pt x="526" y="14"/>
                  </a:lnTo>
                  <a:lnTo>
                    <a:pt x="535" y="10"/>
                  </a:lnTo>
                  <a:lnTo>
                    <a:pt x="543" y="6"/>
                  </a:lnTo>
                  <a:lnTo>
                    <a:pt x="550" y="3"/>
                  </a:lnTo>
                  <a:lnTo>
                    <a:pt x="558" y="0"/>
                  </a:lnTo>
                  <a:lnTo>
                    <a:pt x="567" y="0"/>
                  </a:lnTo>
                  <a:lnTo>
                    <a:pt x="575" y="0"/>
                  </a:lnTo>
                  <a:lnTo>
                    <a:pt x="583" y="3"/>
                  </a:lnTo>
                  <a:lnTo>
                    <a:pt x="592" y="7"/>
                  </a:lnTo>
                  <a:lnTo>
                    <a:pt x="594" y="21"/>
                  </a:lnTo>
                  <a:lnTo>
                    <a:pt x="597" y="32"/>
                  </a:lnTo>
                  <a:lnTo>
                    <a:pt x="601" y="42"/>
                  </a:lnTo>
                  <a:lnTo>
                    <a:pt x="607" y="50"/>
                  </a:lnTo>
                  <a:lnTo>
                    <a:pt x="615" y="55"/>
                  </a:lnTo>
                  <a:lnTo>
                    <a:pt x="626" y="60"/>
                  </a:lnTo>
                  <a:lnTo>
                    <a:pt x="640" y="64"/>
                  </a:lnTo>
                  <a:lnTo>
                    <a:pt x="658" y="65"/>
                  </a:lnTo>
                  <a:lnTo>
                    <a:pt x="668" y="53"/>
                  </a:lnTo>
                  <a:lnTo>
                    <a:pt x="677" y="40"/>
                  </a:lnTo>
                  <a:lnTo>
                    <a:pt x="686" y="30"/>
                  </a:lnTo>
                  <a:lnTo>
                    <a:pt x="695" y="24"/>
                  </a:lnTo>
                  <a:lnTo>
                    <a:pt x="704" y="17"/>
                  </a:lnTo>
                  <a:lnTo>
                    <a:pt x="713" y="11"/>
                  </a:lnTo>
                  <a:lnTo>
                    <a:pt x="723" y="7"/>
                  </a:lnTo>
                  <a:lnTo>
                    <a:pt x="731" y="4"/>
                  </a:lnTo>
                  <a:lnTo>
                    <a:pt x="742" y="1"/>
                  </a:lnTo>
                  <a:lnTo>
                    <a:pt x="752" y="1"/>
                  </a:lnTo>
                  <a:lnTo>
                    <a:pt x="763" y="1"/>
                  </a:lnTo>
                  <a:lnTo>
                    <a:pt x="774" y="3"/>
                  </a:lnTo>
                  <a:lnTo>
                    <a:pt x="801" y="8"/>
                  </a:lnTo>
                  <a:lnTo>
                    <a:pt x="830" y="15"/>
                  </a:lnTo>
                  <a:lnTo>
                    <a:pt x="831" y="18"/>
                  </a:lnTo>
                  <a:lnTo>
                    <a:pt x="831" y="19"/>
                  </a:lnTo>
                  <a:lnTo>
                    <a:pt x="831" y="21"/>
                  </a:lnTo>
                  <a:lnTo>
                    <a:pt x="833" y="22"/>
                  </a:lnTo>
                  <a:lnTo>
                    <a:pt x="834" y="25"/>
                  </a:lnTo>
                  <a:lnTo>
                    <a:pt x="834" y="26"/>
                  </a:lnTo>
                  <a:lnTo>
                    <a:pt x="835" y="29"/>
                  </a:lnTo>
                  <a:lnTo>
                    <a:pt x="835" y="30"/>
                  </a:lnTo>
                  <a:lnTo>
                    <a:pt x="839" y="30"/>
                  </a:lnTo>
                  <a:lnTo>
                    <a:pt x="842" y="30"/>
                  </a:lnTo>
                  <a:lnTo>
                    <a:pt x="846" y="30"/>
                  </a:lnTo>
                  <a:lnTo>
                    <a:pt x="849" y="32"/>
                  </a:lnTo>
                  <a:lnTo>
                    <a:pt x="853" y="32"/>
                  </a:lnTo>
                  <a:lnTo>
                    <a:pt x="857" y="32"/>
                  </a:lnTo>
                  <a:lnTo>
                    <a:pt x="860" y="32"/>
                  </a:lnTo>
                  <a:lnTo>
                    <a:pt x="864" y="33"/>
                  </a:lnTo>
                  <a:lnTo>
                    <a:pt x="877" y="51"/>
                  </a:lnTo>
                  <a:lnTo>
                    <a:pt x="889" y="69"/>
                  </a:lnTo>
                  <a:lnTo>
                    <a:pt x="902" y="89"/>
                  </a:lnTo>
                  <a:lnTo>
                    <a:pt x="910" y="108"/>
                  </a:lnTo>
                  <a:lnTo>
                    <a:pt x="914" y="119"/>
                  </a:lnTo>
                  <a:lnTo>
                    <a:pt x="917" y="129"/>
                  </a:lnTo>
                  <a:lnTo>
                    <a:pt x="920" y="140"/>
                  </a:lnTo>
                  <a:lnTo>
                    <a:pt x="920" y="152"/>
                  </a:lnTo>
                  <a:lnTo>
                    <a:pt x="920" y="163"/>
                  </a:lnTo>
                  <a:lnTo>
                    <a:pt x="918" y="176"/>
                  </a:lnTo>
                  <a:lnTo>
                    <a:pt x="917" y="188"/>
                  </a:lnTo>
                  <a:lnTo>
                    <a:pt x="913" y="202"/>
                  </a:lnTo>
                  <a:lnTo>
                    <a:pt x="909" y="204"/>
                  </a:lnTo>
                  <a:lnTo>
                    <a:pt x="905" y="204"/>
                  </a:lnTo>
                  <a:lnTo>
                    <a:pt x="902" y="205"/>
                  </a:lnTo>
                  <a:lnTo>
                    <a:pt x="898" y="206"/>
                  </a:lnTo>
                  <a:lnTo>
                    <a:pt x="895" y="206"/>
                  </a:lnTo>
                  <a:lnTo>
                    <a:pt x="891" y="208"/>
                  </a:lnTo>
                  <a:lnTo>
                    <a:pt x="888" y="209"/>
                  </a:lnTo>
                  <a:lnTo>
                    <a:pt x="884" y="210"/>
                  </a:lnTo>
                  <a:lnTo>
                    <a:pt x="884" y="226"/>
                  </a:lnTo>
                  <a:lnTo>
                    <a:pt x="887" y="240"/>
                  </a:lnTo>
                  <a:lnTo>
                    <a:pt x="889" y="251"/>
                  </a:lnTo>
                  <a:lnTo>
                    <a:pt x="896" y="262"/>
                  </a:lnTo>
                  <a:lnTo>
                    <a:pt x="899" y="267"/>
                  </a:lnTo>
                  <a:lnTo>
                    <a:pt x="903" y="271"/>
                  </a:lnTo>
                  <a:lnTo>
                    <a:pt x="909" y="276"/>
                  </a:lnTo>
                  <a:lnTo>
                    <a:pt x="914" y="280"/>
                  </a:lnTo>
                  <a:lnTo>
                    <a:pt x="921" y="282"/>
                  </a:lnTo>
                  <a:lnTo>
                    <a:pt x="929" y="287"/>
                  </a:lnTo>
                  <a:lnTo>
                    <a:pt x="938" y="288"/>
                  </a:lnTo>
                  <a:lnTo>
                    <a:pt x="947" y="291"/>
                  </a:lnTo>
                  <a:lnTo>
                    <a:pt x="939" y="307"/>
                  </a:lnTo>
                  <a:lnTo>
                    <a:pt x="929" y="328"/>
                  </a:lnTo>
                  <a:lnTo>
                    <a:pt x="917" y="348"/>
                  </a:lnTo>
                  <a:lnTo>
                    <a:pt x="903" y="367"/>
                  </a:lnTo>
                  <a:lnTo>
                    <a:pt x="896" y="377"/>
                  </a:lnTo>
                  <a:lnTo>
                    <a:pt x="888" y="385"/>
                  </a:lnTo>
                  <a:lnTo>
                    <a:pt x="880" y="393"/>
                  </a:lnTo>
                  <a:lnTo>
                    <a:pt x="871" y="400"/>
                  </a:lnTo>
                  <a:lnTo>
                    <a:pt x="863" y="406"/>
                  </a:lnTo>
                  <a:lnTo>
                    <a:pt x="855" y="411"/>
                  </a:lnTo>
                  <a:lnTo>
                    <a:pt x="845" y="414"/>
                  </a:lnTo>
                  <a:lnTo>
                    <a:pt x="835" y="417"/>
                  </a:lnTo>
                  <a:lnTo>
                    <a:pt x="835" y="414"/>
                  </a:lnTo>
                  <a:lnTo>
                    <a:pt x="834" y="413"/>
                  </a:lnTo>
                  <a:lnTo>
                    <a:pt x="834" y="411"/>
                  </a:lnTo>
                  <a:lnTo>
                    <a:pt x="833" y="410"/>
                  </a:lnTo>
                  <a:lnTo>
                    <a:pt x="831" y="407"/>
                  </a:lnTo>
                  <a:lnTo>
                    <a:pt x="831" y="406"/>
                  </a:lnTo>
                  <a:lnTo>
                    <a:pt x="831" y="404"/>
                  </a:lnTo>
                  <a:lnTo>
                    <a:pt x="830" y="403"/>
                  </a:lnTo>
                  <a:lnTo>
                    <a:pt x="827" y="403"/>
                  </a:lnTo>
                  <a:lnTo>
                    <a:pt x="824" y="404"/>
                  </a:lnTo>
                  <a:lnTo>
                    <a:pt x="823" y="404"/>
                  </a:lnTo>
                  <a:lnTo>
                    <a:pt x="820" y="406"/>
                  </a:lnTo>
                  <a:lnTo>
                    <a:pt x="817" y="406"/>
                  </a:lnTo>
                  <a:lnTo>
                    <a:pt x="815" y="407"/>
                  </a:lnTo>
                  <a:lnTo>
                    <a:pt x="812" y="407"/>
                  </a:lnTo>
                  <a:lnTo>
                    <a:pt x="809" y="408"/>
                  </a:lnTo>
                  <a:lnTo>
                    <a:pt x="805" y="422"/>
                  </a:lnTo>
                  <a:lnTo>
                    <a:pt x="799" y="436"/>
                  </a:lnTo>
                  <a:lnTo>
                    <a:pt x="795" y="449"/>
                  </a:lnTo>
                  <a:lnTo>
                    <a:pt x="790" y="461"/>
                  </a:lnTo>
                  <a:lnTo>
                    <a:pt x="784" y="474"/>
                  </a:lnTo>
                  <a:lnTo>
                    <a:pt x="778" y="486"/>
                  </a:lnTo>
                  <a:lnTo>
                    <a:pt x="774" y="501"/>
                  </a:lnTo>
                  <a:lnTo>
                    <a:pt x="769" y="517"/>
                  </a:lnTo>
                  <a:lnTo>
                    <a:pt x="769" y="541"/>
                  </a:lnTo>
                  <a:lnTo>
                    <a:pt x="767" y="566"/>
                  </a:lnTo>
                  <a:lnTo>
                    <a:pt x="765" y="591"/>
                  </a:lnTo>
                  <a:lnTo>
                    <a:pt x="762" y="616"/>
                  </a:lnTo>
                  <a:lnTo>
                    <a:pt x="755" y="665"/>
                  </a:lnTo>
                  <a:lnTo>
                    <a:pt x="747" y="715"/>
                  </a:lnTo>
                  <a:lnTo>
                    <a:pt x="738" y="764"/>
                  </a:lnTo>
                  <a:lnTo>
                    <a:pt x="731" y="813"/>
                  </a:lnTo>
                  <a:lnTo>
                    <a:pt x="729" y="836"/>
                  </a:lnTo>
                  <a:lnTo>
                    <a:pt x="727" y="860"/>
                  </a:lnTo>
                  <a:lnTo>
                    <a:pt x="726" y="883"/>
                  </a:lnTo>
                  <a:lnTo>
                    <a:pt x="727" y="907"/>
                  </a:lnTo>
                  <a:lnTo>
                    <a:pt x="718" y="913"/>
                  </a:lnTo>
                  <a:lnTo>
                    <a:pt x="709" y="918"/>
                  </a:lnTo>
                  <a:lnTo>
                    <a:pt x="704" y="922"/>
                  </a:lnTo>
                  <a:lnTo>
                    <a:pt x="698" y="925"/>
                  </a:lnTo>
                  <a:lnTo>
                    <a:pt x="693" y="928"/>
                  </a:lnTo>
                  <a:lnTo>
                    <a:pt x="686" y="931"/>
                  </a:lnTo>
                  <a:lnTo>
                    <a:pt x="677" y="933"/>
                  </a:lnTo>
                  <a:lnTo>
                    <a:pt x="666" y="937"/>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3" name="Freeform 368">
              <a:extLst>
                <a:ext uri="{FF2B5EF4-FFF2-40B4-BE49-F238E27FC236}">
                  <a16:creationId xmlns:a16="http://schemas.microsoft.com/office/drawing/2014/main" xmlns="" id="{5EAC642A-92A3-C2A7-1575-2815263FE9A7}"/>
                </a:ext>
              </a:extLst>
            </p:cNvPr>
            <p:cNvSpPr>
              <a:spLocks/>
            </p:cNvSpPr>
            <p:nvPr/>
          </p:nvSpPr>
          <p:spPr bwMode="auto">
            <a:xfrm rot="107596">
              <a:off x="5234698" y="2860631"/>
              <a:ext cx="769366" cy="214879"/>
            </a:xfrm>
            <a:custGeom>
              <a:avLst/>
              <a:gdLst>
                <a:gd name="T0" fmla="*/ 3 w 731"/>
                <a:gd name="T1" fmla="*/ 1 h 199"/>
                <a:gd name="T2" fmla="*/ 3 w 731"/>
                <a:gd name="T3" fmla="*/ 1 h 199"/>
                <a:gd name="T4" fmla="*/ 3 w 731"/>
                <a:gd name="T5" fmla="*/ 2 h 199"/>
                <a:gd name="T6" fmla="*/ 3 w 731"/>
                <a:gd name="T7" fmla="*/ 1 h 199"/>
                <a:gd name="T8" fmla="*/ 2 w 731"/>
                <a:gd name="T9" fmla="*/ 1 h 199"/>
                <a:gd name="T10" fmla="*/ 2 w 731"/>
                <a:gd name="T11" fmla="*/ 1 h 199"/>
                <a:gd name="T12" fmla="*/ 2 w 731"/>
                <a:gd name="T13" fmla="*/ 1 h 199"/>
                <a:gd name="T14" fmla="*/ 2 w 731"/>
                <a:gd name="T15" fmla="*/ 1 h 199"/>
                <a:gd name="T16" fmla="*/ 2 w 731"/>
                <a:gd name="T17" fmla="*/ 1 h 199"/>
                <a:gd name="T18" fmla="*/ 1 w 731"/>
                <a:gd name="T19" fmla="*/ 1 h 199"/>
                <a:gd name="T20" fmla="*/ 1 w 731"/>
                <a:gd name="T21" fmla="*/ 1 h 199"/>
                <a:gd name="T22" fmla="*/ 1 w 731"/>
                <a:gd name="T23" fmla="*/ 1 h 199"/>
                <a:gd name="T24" fmla="*/ 1 w 731"/>
                <a:gd name="T25" fmla="*/ 2 h 199"/>
                <a:gd name="T26" fmla="*/ 1 w 731"/>
                <a:gd name="T27" fmla="*/ 2 h 199"/>
                <a:gd name="T28" fmla="*/ 1 w 731"/>
                <a:gd name="T29" fmla="*/ 1 h 199"/>
                <a:gd name="T30" fmla="*/ 1 w 731"/>
                <a:gd name="T31" fmla="*/ 1 h 199"/>
                <a:gd name="T32" fmla="*/ 1 w 731"/>
                <a:gd name="T33" fmla="*/ 1 h 199"/>
                <a:gd name="T34" fmla="*/ 1 w 731"/>
                <a:gd name="T35" fmla="*/ 1 h 199"/>
                <a:gd name="T36" fmla="*/ 0 w 731"/>
                <a:gd name="T37" fmla="*/ 1 h 199"/>
                <a:gd name="T38" fmla="*/ 1 w 731"/>
                <a:gd name="T39" fmla="*/ 1 h 199"/>
                <a:gd name="T40" fmla="*/ 1 w 731"/>
                <a:gd name="T41" fmla="*/ 1 h 199"/>
                <a:gd name="T42" fmla="*/ 1 w 731"/>
                <a:gd name="T43" fmla="*/ 1 h 199"/>
                <a:gd name="T44" fmla="*/ 1 w 731"/>
                <a:gd name="T45" fmla="*/ 1 h 199"/>
                <a:gd name="T46" fmla="*/ 1 w 731"/>
                <a:gd name="T47" fmla="*/ 1 h 199"/>
                <a:gd name="T48" fmla="*/ 1 w 731"/>
                <a:gd name="T49" fmla="*/ 1 h 199"/>
                <a:gd name="T50" fmla="*/ 1 w 731"/>
                <a:gd name="T51" fmla="*/ 1 h 199"/>
                <a:gd name="T52" fmla="*/ 1 w 731"/>
                <a:gd name="T53" fmla="*/ 1 h 199"/>
                <a:gd name="T54" fmla="*/ 1 w 731"/>
                <a:gd name="T55" fmla="*/ 0 h 199"/>
                <a:gd name="T56" fmla="*/ 1 w 731"/>
                <a:gd name="T57" fmla="*/ 1 h 199"/>
                <a:gd name="T58" fmla="*/ 2 w 731"/>
                <a:gd name="T59" fmla="*/ 1 h 199"/>
                <a:gd name="T60" fmla="*/ 2 w 731"/>
                <a:gd name="T61" fmla="*/ 1 h 199"/>
                <a:gd name="T62" fmla="*/ 3 w 731"/>
                <a:gd name="T63" fmla="*/ 1 h 199"/>
                <a:gd name="T64" fmla="*/ 3 w 731"/>
                <a:gd name="T65" fmla="*/ 1 h 199"/>
                <a:gd name="T66" fmla="*/ 3 w 731"/>
                <a:gd name="T67" fmla="*/ 1 h 199"/>
                <a:gd name="T68" fmla="*/ 3 w 731"/>
                <a:gd name="T69" fmla="*/ 1 h 199"/>
                <a:gd name="T70" fmla="*/ 4 w 731"/>
                <a:gd name="T71" fmla="*/ 1 h 199"/>
                <a:gd name="T72" fmla="*/ 4 w 731"/>
                <a:gd name="T73" fmla="*/ 1 h 199"/>
                <a:gd name="T74" fmla="*/ 4 w 731"/>
                <a:gd name="T75" fmla="*/ 1 h 199"/>
                <a:gd name="T76" fmla="*/ 4 w 731"/>
                <a:gd name="T77" fmla="*/ 1 h 199"/>
                <a:gd name="T78" fmla="*/ 4 w 731"/>
                <a:gd name="T79" fmla="*/ 1 h 199"/>
                <a:gd name="T80" fmla="*/ 4 w 731"/>
                <a:gd name="T81" fmla="*/ 1 h 199"/>
                <a:gd name="T82" fmla="*/ 4 w 731"/>
                <a:gd name="T83" fmla="*/ 1 h 199"/>
                <a:gd name="T84" fmla="*/ 4 w 731"/>
                <a:gd name="T85" fmla="*/ 1 h 199"/>
                <a:gd name="T86" fmla="*/ 4 w 731"/>
                <a:gd name="T87" fmla="*/ 1 h 199"/>
                <a:gd name="T88" fmla="*/ 4 w 731"/>
                <a:gd name="T89" fmla="*/ 1 h 199"/>
                <a:gd name="T90" fmla="*/ 5 w 731"/>
                <a:gd name="T91" fmla="*/ 1 h 199"/>
                <a:gd name="T92" fmla="*/ 5 w 731"/>
                <a:gd name="T93" fmla="*/ 1 h 199"/>
                <a:gd name="T94" fmla="*/ 5 w 731"/>
                <a:gd name="T95" fmla="*/ 1 h 199"/>
                <a:gd name="T96" fmla="*/ 4 w 731"/>
                <a:gd name="T97" fmla="*/ 1 h 199"/>
                <a:gd name="T98" fmla="*/ 4 w 731"/>
                <a:gd name="T99" fmla="*/ 2 h 199"/>
                <a:gd name="T100" fmla="*/ 4 w 731"/>
                <a:gd name="T101" fmla="*/ 2 h 19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31"/>
                <a:gd name="T154" fmla="*/ 0 h 199"/>
                <a:gd name="T155" fmla="*/ 731 w 731"/>
                <a:gd name="T156" fmla="*/ 199 h 19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31" h="199">
                  <a:moveTo>
                    <a:pt x="483" y="198"/>
                  </a:moveTo>
                  <a:lnTo>
                    <a:pt x="461" y="187"/>
                  </a:lnTo>
                  <a:lnTo>
                    <a:pt x="443" y="179"/>
                  </a:lnTo>
                  <a:lnTo>
                    <a:pt x="430" y="176"/>
                  </a:lnTo>
                  <a:lnTo>
                    <a:pt x="419" y="175"/>
                  </a:lnTo>
                  <a:lnTo>
                    <a:pt x="408" y="176"/>
                  </a:lnTo>
                  <a:lnTo>
                    <a:pt x="397" y="179"/>
                  </a:lnTo>
                  <a:lnTo>
                    <a:pt x="382" y="183"/>
                  </a:lnTo>
                  <a:lnTo>
                    <a:pt x="362" y="186"/>
                  </a:lnTo>
                  <a:lnTo>
                    <a:pt x="358" y="176"/>
                  </a:lnTo>
                  <a:lnTo>
                    <a:pt x="354" y="169"/>
                  </a:lnTo>
                  <a:lnTo>
                    <a:pt x="349" y="167"/>
                  </a:lnTo>
                  <a:lnTo>
                    <a:pt x="343" y="164"/>
                  </a:lnTo>
                  <a:lnTo>
                    <a:pt x="338" y="164"/>
                  </a:lnTo>
                  <a:lnTo>
                    <a:pt x="333" y="162"/>
                  </a:lnTo>
                  <a:lnTo>
                    <a:pt x="328" y="162"/>
                  </a:lnTo>
                  <a:lnTo>
                    <a:pt x="322" y="162"/>
                  </a:lnTo>
                  <a:lnTo>
                    <a:pt x="322" y="161"/>
                  </a:lnTo>
                  <a:lnTo>
                    <a:pt x="321" y="158"/>
                  </a:lnTo>
                  <a:lnTo>
                    <a:pt x="321" y="157"/>
                  </a:lnTo>
                  <a:lnTo>
                    <a:pt x="320" y="154"/>
                  </a:lnTo>
                  <a:lnTo>
                    <a:pt x="318" y="153"/>
                  </a:lnTo>
                  <a:lnTo>
                    <a:pt x="318" y="151"/>
                  </a:lnTo>
                  <a:lnTo>
                    <a:pt x="318" y="150"/>
                  </a:lnTo>
                  <a:lnTo>
                    <a:pt x="317" y="147"/>
                  </a:lnTo>
                  <a:lnTo>
                    <a:pt x="289" y="140"/>
                  </a:lnTo>
                  <a:lnTo>
                    <a:pt x="263" y="135"/>
                  </a:lnTo>
                  <a:lnTo>
                    <a:pt x="252" y="133"/>
                  </a:lnTo>
                  <a:lnTo>
                    <a:pt x="239" y="133"/>
                  </a:lnTo>
                  <a:lnTo>
                    <a:pt x="229" y="133"/>
                  </a:lnTo>
                  <a:lnTo>
                    <a:pt x="218" y="135"/>
                  </a:lnTo>
                  <a:lnTo>
                    <a:pt x="209" y="138"/>
                  </a:lnTo>
                  <a:lnTo>
                    <a:pt x="199" y="142"/>
                  </a:lnTo>
                  <a:lnTo>
                    <a:pt x="189" y="147"/>
                  </a:lnTo>
                  <a:lnTo>
                    <a:pt x="181" y="154"/>
                  </a:lnTo>
                  <a:lnTo>
                    <a:pt x="171" y="162"/>
                  </a:lnTo>
                  <a:lnTo>
                    <a:pt x="163" y="172"/>
                  </a:lnTo>
                  <a:lnTo>
                    <a:pt x="155" y="183"/>
                  </a:lnTo>
                  <a:lnTo>
                    <a:pt x="145" y="197"/>
                  </a:lnTo>
                  <a:lnTo>
                    <a:pt x="126" y="194"/>
                  </a:lnTo>
                  <a:lnTo>
                    <a:pt x="112" y="192"/>
                  </a:lnTo>
                  <a:lnTo>
                    <a:pt x="105" y="189"/>
                  </a:lnTo>
                  <a:lnTo>
                    <a:pt x="101" y="186"/>
                  </a:lnTo>
                  <a:lnTo>
                    <a:pt x="97" y="183"/>
                  </a:lnTo>
                  <a:lnTo>
                    <a:pt x="92" y="179"/>
                  </a:lnTo>
                  <a:lnTo>
                    <a:pt x="87" y="171"/>
                  </a:lnTo>
                  <a:lnTo>
                    <a:pt x="83" y="161"/>
                  </a:lnTo>
                  <a:lnTo>
                    <a:pt x="80" y="150"/>
                  </a:lnTo>
                  <a:lnTo>
                    <a:pt x="77" y="136"/>
                  </a:lnTo>
                  <a:lnTo>
                    <a:pt x="73" y="136"/>
                  </a:lnTo>
                  <a:lnTo>
                    <a:pt x="63" y="138"/>
                  </a:lnTo>
                  <a:lnTo>
                    <a:pt x="52" y="140"/>
                  </a:lnTo>
                  <a:lnTo>
                    <a:pt x="40" y="142"/>
                  </a:lnTo>
                  <a:lnTo>
                    <a:pt x="27" y="144"/>
                  </a:lnTo>
                  <a:lnTo>
                    <a:pt x="15" y="147"/>
                  </a:lnTo>
                  <a:lnTo>
                    <a:pt x="5" y="149"/>
                  </a:lnTo>
                  <a:lnTo>
                    <a:pt x="0" y="149"/>
                  </a:lnTo>
                  <a:lnTo>
                    <a:pt x="2" y="144"/>
                  </a:lnTo>
                  <a:lnTo>
                    <a:pt x="9" y="138"/>
                  </a:lnTo>
                  <a:lnTo>
                    <a:pt x="19" y="131"/>
                  </a:lnTo>
                  <a:lnTo>
                    <a:pt x="30" y="124"/>
                  </a:lnTo>
                  <a:lnTo>
                    <a:pt x="41" y="118"/>
                  </a:lnTo>
                  <a:lnTo>
                    <a:pt x="52" y="113"/>
                  </a:lnTo>
                  <a:lnTo>
                    <a:pt x="60" y="110"/>
                  </a:lnTo>
                  <a:lnTo>
                    <a:pt x="65" y="111"/>
                  </a:lnTo>
                  <a:lnTo>
                    <a:pt x="73" y="106"/>
                  </a:lnTo>
                  <a:lnTo>
                    <a:pt x="79" y="103"/>
                  </a:lnTo>
                  <a:lnTo>
                    <a:pt x="84" y="100"/>
                  </a:lnTo>
                  <a:lnTo>
                    <a:pt x="88" y="97"/>
                  </a:lnTo>
                  <a:lnTo>
                    <a:pt x="92" y="96"/>
                  </a:lnTo>
                  <a:lnTo>
                    <a:pt x="98" y="96"/>
                  </a:lnTo>
                  <a:lnTo>
                    <a:pt x="103" y="95"/>
                  </a:lnTo>
                  <a:lnTo>
                    <a:pt x="110" y="93"/>
                  </a:lnTo>
                  <a:lnTo>
                    <a:pt x="116" y="81"/>
                  </a:lnTo>
                  <a:lnTo>
                    <a:pt x="119" y="68"/>
                  </a:lnTo>
                  <a:lnTo>
                    <a:pt x="121" y="57"/>
                  </a:lnTo>
                  <a:lnTo>
                    <a:pt x="123" y="46"/>
                  </a:lnTo>
                  <a:lnTo>
                    <a:pt x="124" y="35"/>
                  </a:lnTo>
                  <a:lnTo>
                    <a:pt x="124" y="24"/>
                  </a:lnTo>
                  <a:lnTo>
                    <a:pt x="124" y="13"/>
                  </a:lnTo>
                  <a:lnTo>
                    <a:pt x="124" y="2"/>
                  </a:lnTo>
                  <a:lnTo>
                    <a:pt x="152" y="0"/>
                  </a:lnTo>
                  <a:lnTo>
                    <a:pt x="174" y="0"/>
                  </a:lnTo>
                  <a:lnTo>
                    <a:pt x="189" y="0"/>
                  </a:lnTo>
                  <a:lnTo>
                    <a:pt x="202" y="0"/>
                  </a:lnTo>
                  <a:lnTo>
                    <a:pt x="213" y="0"/>
                  </a:lnTo>
                  <a:lnTo>
                    <a:pt x="221" y="2"/>
                  </a:lnTo>
                  <a:lnTo>
                    <a:pt x="231" y="3"/>
                  </a:lnTo>
                  <a:lnTo>
                    <a:pt x="242" y="5"/>
                  </a:lnTo>
                  <a:lnTo>
                    <a:pt x="254" y="16"/>
                  </a:lnTo>
                  <a:lnTo>
                    <a:pt x="268" y="25"/>
                  </a:lnTo>
                  <a:lnTo>
                    <a:pt x="281" y="34"/>
                  </a:lnTo>
                  <a:lnTo>
                    <a:pt x="295" y="39"/>
                  </a:lnTo>
                  <a:lnTo>
                    <a:pt x="308" y="43"/>
                  </a:lnTo>
                  <a:lnTo>
                    <a:pt x="322" y="46"/>
                  </a:lnTo>
                  <a:lnTo>
                    <a:pt x="338" y="47"/>
                  </a:lnTo>
                  <a:lnTo>
                    <a:pt x="351" y="47"/>
                  </a:lnTo>
                  <a:lnTo>
                    <a:pt x="367" y="46"/>
                  </a:lnTo>
                  <a:lnTo>
                    <a:pt x="380" y="43"/>
                  </a:lnTo>
                  <a:lnTo>
                    <a:pt x="396" y="41"/>
                  </a:lnTo>
                  <a:lnTo>
                    <a:pt x="411" y="35"/>
                  </a:lnTo>
                  <a:lnTo>
                    <a:pt x="426" y="28"/>
                  </a:lnTo>
                  <a:lnTo>
                    <a:pt x="441" y="21"/>
                  </a:lnTo>
                  <a:lnTo>
                    <a:pt x="457" y="13"/>
                  </a:lnTo>
                  <a:lnTo>
                    <a:pt x="472" y="5"/>
                  </a:lnTo>
                  <a:lnTo>
                    <a:pt x="479" y="5"/>
                  </a:lnTo>
                  <a:lnTo>
                    <a:pt x="484" y="5"/>
                  </a:lnTo>
                  <a:lnTo>
                    <a:pt x="490" y="5"/>
                  </a:lnTo>
                  <a:lnTo>
                    <a:pt x="493" y="5"/>
                  </a:lnTo>
                  <a:lnTo>
                    <a:pt x="495" y="6"/>
                  </a:lnTo>
                  <a:lnTo>
                    <a:pt x="500" y="7"/>
                  </a:lnTo>
                  <a:lnTo>
                    <a:pt x="502" y="9"/>
                  </a:lnTo>
                  <a:lnTo>
                    <a:pt x="507" y="10"/>
                  </a:lnTo>
                  <a:lnTo>
                    <a:pt x="507" y="17"/>
                  </a:lnTo>
                  <a:lnTo>
                    <a:pt x="505" y="23"/>
                  </a:lnTo>
                  <a:lnTo>
                    <a:pt x="502" y="29"/>
                  </a:lnTo>
                  <a:lnTo>
                    <a:pt x="500" y="38"/>
                  </a:lnTo>
                  <a:lnTo>
                    <a:pt x="493" y="52"/>
                  </a:lnTo>
                  <a:lnTo>
                    <a:pt x="487" y="65"/>
                  </a:lnTo>
                  <a:lnTo>
                    <a:pt x="486" y="71"/>
                  </a:lnTo>
                  <a:lnTo>
                    <a:pt x="486" y="78"/>
                  </a:lnTo>
                  <a:lnTo>
                    <a:pt x="489" y="82"/>
                  </a:lnTo>
                  <a:lnTo>
                    <a:pt x="491" y="88"/>
                  </a:lnTo>
                  <a:lnTo>
                    <a:pt x="498" y="90"/>
                  </a:lnTo>
                  <a:lnTo>
                    <a:pt x="507" y="93"/>
                  </a:lnTo>
                  <a:lnTo>
                    <a:pt x="519" y="96"/>
                  </a:lnTo>
                  <a:lnTo>
                    <a:pt x="534" y="96"/>
                  </a:lnTo>
                  <a:lnTo>
                    <a:pt x="541" y="90"/>
                  </a:lnTo>
                  <a:lnTo>
                    <a:pt x="549" y="85"/>
                  </a:lnTo>
                  <a:lnTo>
                    <a:pt x="559" y="79"/>
                  </a:lnTo>
                  <a:lnTo>
                    <a:pt x="569" y="74"/>
                  </a:lnTo>
                  <a:lnTo>
                    <a:pt x="595" y="63"/>
                  </a:lnTo>
                  <a:lnTo>
                    <a:pt x="623" y="52"/>
                  </a:lnTo>
                  <a:lnTo>
                    <a:pt x="652" y="42"/>
                  </a:lnTo>
                  <a:lnTo>
                    <a:pt x="680" y="32"/>
                  </a:lnTo>
                  <a:lnTo>
                    <a:pt x="706" y="25"/>
                  </a:lnTo>
                  <a:lnTo>
                    <a:pt x="730" y="20"/>
                  </a:lnTo>
                  <a:lnTo>
                    <a:pt x="728" y="38"/>
                  </a:lnTo>
                  <a:lnTo>
                    <a:pt x="727" y="57"/>
                  </a:lnTo>
                  <a:lnTo>
                    <a:pt x="724" y="75"/>
                  </a:lnTo>
                  <a:lnTo>
                    <a:pt x="721" y="93"/>
                  </a:lnTo>
                  <a:lnTo>
                    <a:pt x="718" y="111"/>
                  </a:lnTo>
                  <a:lnTo>
                    <a:pt x="713" y="129"/>
                  </a:lnTo>
                  <a:lnTo>
                    <a:pt x="706" y="149"/>
                  </a:lnTo>
                  <a:lnTo>
                    <a:pt x="698" y="168"/>
                  </a:lnTo>
                  <a:lnTo>
                    <a:pt x="667" y="171"/>
                  </a:lnTo>
                  <a:lnTo>
                    <a:pt x="639" y="175"/>
                  </a:lnTo>
                  <a:lnTo>
                    <a:pt x="613" y="180"/>
                  </a:lnTo>
                  <a:lnTo>
                    <a:pt x="588" y="186"/>
                  </a:lnTo>
                  <a:lnTo>
                    <a:pt x="563" y="192"/>
                  </a:lnTo>
                  <a:lnTo>
                    <a:pt x="538" y="196"/>
                  </a:lnTo>
                  <a:lnTo>
                    <a:pt x="512" y="198"/>
                  </a:lnTo>
                  <a:lnTo>
                    <a:pt x="483" y="198"/>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4" name="Freeform 369">
              <a:extLst>
                <a:ext uri="{FF2B5EF4-FFF2-40B4-BE49-F238E27FC236}">
                  <a16:creationId xmlns:a16="http://schemas.microsoft.com/office/drawing/2014/main" xmlns="" id="{C47B73B8-E35B-DF19-EAE8-AD802A2E89C5}"/>
                </a:ext>
              </a:extLst>
            </p:cNvPr>
            <p:cNvSpPr>
              <a:spLocks/>
            </p:cNvSpPr>
            <p:nvPr/>
          </p:nvSpPr>
          <p:spPr bwMode="auto">
            <a:xfrm rot="121190">
              <a:off x="3951420" y="3285881"/>
              <a:ext cx="776879" cy="746816"/>
            </a:xfrm>
            <a:custGeom>
              <a:avLst/>
              <a:gdLst>
                <a:gd name="T0" fmla="*/ 1 w 746"/>
                <a:gd name="T1" fmla="*/ 5 h 706"/>
                <a:gd name="T2" fmla="*/ 1 w 746"/>
                <a:gd name="T3" fmla="*/ 4 h 706"/>
                <a:gd name="T4" fmla="*/ 1 w 746"/>
                <a:gd name="T5" fmla="*/ 4 h 706"/>
                <a:gd name="T6" fmla="*/ 1 w 746"/>
                <a:gd name="T7" fmla="*/ 4 h 706"/>
                <a:gd name="T8" fmla="*/ 1 w 746"/>
                <a:gd name="T9" fmla="*/ 4 h 706"/>
                <a:gd name="T10" fmla="*/ 1 w 746"/>
                <a:gd name="T11" fmla="*/ 4 h 706"/>
                <a:gd name="T12" fmla="*/ 1 w 746"/>
                <a:gd name="T13" fmla="*/ 4 h 706"/>
                <a:gd name="T14" fmla="*/ 1 w 746"/>
                <a:gd name="T15" fmla="*/ 3 h 706"/>
                <a:gd name="T16" fmla="*/ 1 w 746"/>
                <a:gd name="T17" fmla="*/ 3 h 706"/>
                <a:gd name="T18" fmla="*/ 1 w 746"/>
                <a:gd name="T19" fmla="*/ 3 h 706"/>
                <a:gd name="T20" fmla="*/ 1 w 746"/>
                <a:gd name="T21" fmla="*/ 3 h 706"/>
                <a:gd name="T22" fmla="*/ 1 w 746"/>
                <a:gd name="T23" fmla="*/ 2 h 706"/>
                <a:gd name="T24" fmla="*/ 1 w 746"/>
                <a:gd name="T25" fmla="*/ 1 h 706"/>
                <a:gd name="T26" fmla="*/ 1 w 746"/>
                <a:gd name="T27" fmla="*/ 1 h 706"/>
                <a:gd name="T28" fmla="*/ 1 w 746"/>
                <a:gd name="T29" fmla="*/ 1 h 706"/>
                <a:gd name="T30" fmla="*/ 2 w 746"/>
                <a:gd name="T31" fmla="*/ 1 h 706"/>
                <a:gd name="T32" fmla="*/ 2 w 746"/>
                <a:gd name="T33" fmla="*/ 1 h 706"/>
                <a:gd name="T34" fmla="*/ 2 w 746"/>
                <a:gd name="T35" fmla="*/ 1 h 706"/>
                <a:gd name="T36" fmla="*/ 2 w 746"/>
                <a:gd name="T37" fmla="*/ 1 h 706"/>
                <a:gd name="T38" fmla="*/ 2 w 746"/>
                <a:gd name="T39" fmla="*/ 1 h 706"/>
                <a:gd name="T40" fmla="*/ 2 w 746"/>
                <a:gd name="T41" fmla="*/ 1 h 706"/>
                <a:gd name="T42" fmla="*/ 2 w 746"/>
                <a:gd name="T43" fmla="*/ 1 h 706"/>
                <a:gd name="T44" fmla="*/ 3 w 746"/>
                <a:gd name="T45" fmla="*/ 1 h 706"/>
                <a:gd name="T46" fmla="*/ 3 w 746"/>
                <a:gd name="T47" fmla="*/ 1 h 706"/>
                <a:gd name="T48" fmla="*/ 3 w 746"/>
                <a:gd name="T49" fmla="*/ 1 h 706"/>
                <a:gd name="T50" fmla="*/ 3 w 746"/>
                <a:gd name="T51" fmla="*/ 1 h 706"/>
                <a:gd name="T52" fmla="*/ 4 w 746"/>
                <a:gd name="T53" fmla="*/ 1 h 706"/>
                <a:gd name="T54" fmla="*/ 4 w 746"/>
                <a:gd name="T55" fmla="*/ 1 h 706"/>
                <a:gd name="T56" fmla="*/ 4 w 746"/>
                <a:gd name="T57" fmla="*/ 1 h 706"/>
                <a:gd name="T58" fmla="*/ 4 w 746"/>
                <a:gd name="T59" fmla="*/ 1 h 706"/>
                <a:gd name="T60" fmla="*/ 4 w 746"/>
                <a:gd name="T61" fmla="*/ 1 h 706"/>
                <a:gd name="T62" fmla="*/ 4 w 746"/>
                <a:gd name="T63" fmla="*/ 1 h 706"/>
                <a:gd name="T64" fmla="*/ 4 w 746"/>
                <a:gd name="T65" fmla="*/ 1 h 706"/>
                <a:gd name="T66" fmla="*/ 4 w 746"/>
                <a:gd name="T67" fmla="*/ 1 h 706"/>
                <a:gd name="T68" fmla="*/ 4 w 746"/>
                <a:gd name="T69" fmla="*/ 1 h 706"/>
                <a:gd name="T70" fmla="*/ 4 w 746"/>
                <a:gd name="T71" fmla="*/ 1 h 706"/>
                <a:gd name="T72" fmla="*/ 4 w 746"/>
                <a:gd name="T73" fmla="*/ 2 h 706"/>
                <a:gd name="T74" fmla="*/ 4 w 746"/>
                <a:gd name="T75" fmla="*/ 2 h 706"/>
                <a:gd name="T76" fmla="*/ 4 w 746"/>
                <a:gd name="T77" fmla="*/ 2 h 706"/>
                <a:gd name="T78" fmla="*/ 4 w 746"/>
                <a:gd name="T79" fmla="*/ 2 h 706"/>
                <a:gd name="T80" fmla="*/ 4 w 746"/>
                <a:gd name="T81" fmla="*/ 2 h 706"/>
                <a:gd name="T82" fmla="*/ 4 w 746"/>
                <a:gd name="T83" fmla="*/ 2 h 706"/>
                <a:gd name="T84" fmla="*/ 4 w 746"/>
                <a:gd name="T85" fmla="*/ 2 h 706"/>
                <a:gd name="T86" fmla="*/ 4 w 746"/>
                <a:gd name="T87" fmla="*/ 3 h 706"/>
                <a:gd name="T88" fmla="*/ 4 w 746"/>
                <a:gd name="T89" fmla="*/ 3 h 706"/>
                <a:gd name="T90" fmla="*/ 4 w 746"/>
                <a:gd name="T91" fmla="*/ 3 h 706"/>
                <a:gd name="T92" fmla="*/ 3 w 746"/>
                <a:gd name="T93" fmla="*/ 3 h 706"/>
                <a:gd name="T94" fmla="*/ 3 w 746"/>
                <a:gd name="T95" fmla="*/ 3 h 706"/>
                <a:gd name="T96" fmla="*/ 3 w 746"/>
                <a:gd name="T97" fmla="*/ 3 h 706"/>
                <a:gd name="T98" fmla="*/ 3 w 746"/>
                <a:gd name="T99" fmla="*/ 4 h 706"/>
                <a:gd name="T100" fmla="*/ 3 w 746"/>
                <a:gd name="T101" fmla="*/ 4 h 706"/>
                <a:gd name="T102" fmla="*/ 3 w 746"/>
                <a:gd name="T103" fmla="*/ 4 h 706"/>
                <a:gd name="T104" fmla="*/ 3 w 746"/>
                <a:gd name="T105" fmla="*/ 4 h 706"/>
                <a:gd name="T106" fmla="*/ 3 w 746"/>
                <a:gd name="T107" fmla="*/ 4 h 706"/>
                <a:gd name="T108" fmla="*/ 3 w 746"/>
                <a:gd name="T109" fmla="*/ 4 h 706"/>
                <a:gd name="T110" fmla="*/ 3 w 746"/>
                <a:gd name="T111" fmla="*/ 4 h 706"/>
                <a:gd name="T112" fmla="*/ 2 w 746"/>
                <a:gd name="T113" fmla="*/ 4 h 706"/>
                <a:gd name="T114" fmla="*/ 2 w 746"/>
                <a:gd name="T115" fmla="*/ 4 h 706"/>
                <a:gd name="T116" fmla="*/ 2 w 746"/>
                <a:gd name="T117" fmla="*/ 4 h 706"/>
                <a:gd name="T118" fmla="*/ 1 w 746"/>
                <a:gd name="T119" fmla="*/ 5 h 706"/>
                <a:gd name="T120" fmla="*/ 1 w 746"/>
                <a:gd name="T121" fmla="*/ 6 h 70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46"/>
                <a:gd name="T184" fmla="*/ 0 h 706"/>
                <a:gd name="T185" fmla="*/ 746 w 746"/>
                <a:gd name="T186" fmla="*/ 706 h 70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46" h="706">
                  <a:moveTo>
                    <a:pt x="227" y="705"/>
                  </a:moveTo>
                  <a:lnTo>
                    <a:pt x="188" y="689"/>
                  </a:lnTo>
                  <a:lnTo>
                    <a:pt x="158" y="676"/>
                  </a:lnTo>
                  <a:lnTo>
                    <a:pt x="133" y="664"/>
                  </a:lnTo>
                  <a:lnTo>
                    <a:pt x="111" y="654"/>
                  </a:lnTo>
                  <a:lnTo>
                    <a:pt x="91" y="646"/>
                  </a:lnTo>
                  <a:lnTo>
                    <a:pt x="73" y="637"/>
                  </a:lnTo>
                  <a:lnTo>
                    <a:pt x="53" y="631"/>
                  </a:lnTo>
                  <a:lnTo>
                    <a:pt x="29" y="622"/>
                  </a:lnTo>
                  <a:lnTo>
                    <a:pt x="29" y="619"/>
                  </a:lnTo>
                  <a:lnTo>
                    <a:pt x="28" y="615"/>
                  </a:lnTo>
                  <a:lnTo>
                    <a:pt x="28" y="613"/>
                  </a:lnTo>
                  <a:lnTo>
                    <a:pt x="28" y="610"/>
                  </a:lnTo>
                  <a:lnTo>
                    <a:pt x="26" y="606"/>
                  </a:lnTo>
                  <a:lnTo>
                    <a:pt x="26" y="603"/>
                  </a:lnTo>
                  <a:lnTo>
                    <a:pt x="26" y="600"/>
                  </a:lnTo>
                  <a:lnTo>
                    <a:pt x="25" y="596"/>
                  </a:lnTo>
                  <a:lnTo>
                    <a:pt x="22" y="595"/>
                  </a:lnTo>
                  <a:lnTo>
                    <a:pt x="19" y="595"/>
                  </a:lnTo>
                  <a:lnTo>
                    <a:pt x="15" y="593"/>
                  </a:lnTo>
                  <a:lnTo>
                    <a:pt x="12" y="592"/>
                  </a:lnTo>
                  <a:lnTo>
                    <a:pt x="10" y="590"/>
                  </a:lnTo>
                  <a:lnTo>
                    <a:pt x="7" y="590"/>
                  </a:lnTo>
                  <a:lnTo>
                    <a:pt x="3" y="589"/>
                  </a:lnTo>
                  <a:lnTo>
                    <a:pt x="0" y="589"/>
                  </a:lnTo>
                  <a:lnTo>
                    <a:pt x="0" y="539"/>
                  </a:lnTo>
                  <a:lnTo>
                    <a:pt x="1" y="503"/>
                  </a:lnTo>
                  <a:lnTo>
                    <a:pt x="3" y="489"/>
                  </a:lnTo>
                  <a:lnTo>
                    <a:pt x="6" y="477"/>
                  </a:lnTo>
                  <a:lnTo>
                    <a:pt x="8" y="466"/>
                  </a:lnTo>
                  <a:lnTo>
                    <a:pt x="12" y="456"/>
                  </a:lnTo>
                  <a:lnTo>
                    <a:pt x="18" y="446"/>
                  </a:lnTo>
                  <a:lnTo>
                    <a:pt x="25" y="437"/>
                  </a:lnTo>
                  <a:lnTo>
                    <a:pt x="33" y="426"/>
                  </a:lnTo>
                  <a:lnTo>
                    <a:pt x="43" y="415"/>
                  </a:lnTo>
                  <a:lnTo>
                    <a:pt x="66" y="387"/>
                  </a:lnTo>
                  <a:lnTo>
                    <a:pt x="98" y="351"/>
                  </a:lnTo>
                  <a:lnTo>
                    <a:pt x="101" y="349"/>
                  </a:lnTo>
                  <a:lnTo>
                    <a:pt x="104" y="349"/>
                  </a:lnTo>
                  <a:lnTo>
                    <a:pt x="107" y="348"/>
                  </a:lnTo>
                  <a:lnTo>
                    <a:pt x="109" y="347"/>
                  </a:lnTo>
                  <a:lnTo>
                    <a:pt x="111" y="345"/>
                  </a:lnTo>
                  <a:lnTo>
                    <a:pt x="114" y="345"/>
                  </a:lnTo>
                  <a:lnTo>
                    <a:pt x="118" y="344"/>
                  </a:lnTo>
                  <a:lnTo>
                    <a:pt x="120" y="344"/>
                  </a:lnTo>
                  <a:lnTo>
                    <a:pt x="141" y="311"/>
                  </a:lnTo>
                  <a:lnTo>
                    <a:pt x="161" y="284"/>
                  </a:lnTo>
                  <a:lnTo>
                    <a:pt x="179" y="262"/>
                  </a:lnTo>
                  <a:lnTo>
                    <a:pt x="195" y="241"/>
                  </a:lnTo>
                  <a:lnTo>
                    <a:pt x="202" y="230"/>
                  </a:lnTo>
                  <a:lnTo>
                    <a:pt x="209" y="219"/>
                  </a:lnTo>
                  <a:lnTo>
                    <a:pt x="217" y="207"/>
                  </a:lnTo>
                  <a:lnTo>
                    <a:pt x="224" y="193"/>
                  </a:lnTo>
                  <a:lnTo>
                    <a:pt x="230" y="178"/>
                  </a:lnTo>
                  <a:lnTo>
                    <a:pt x="237" y="161"/>
                  </a:lnTo>
                  <a:lnTo>
                    <a:pt x="242" y="142"/>
                  </a:lnTo>
                  <a:lnTo>
                    <a:pt x="249" y="120"/>
                  </a:lnTo>
                  <a:lnTo>
                    <a:pt x="259" y="104"/>
                  </a:lnTo>
                  <a:lnTo>
                    <a:pt x="267" y="89"/>
                  </a:lnTo>
                  <a:lnTo>
                    <a:pt x="277" y="74"/>
                  </a:lnTo>
                  <a:lnTo>
                    <a:pt x="288" y="60"/>
                  </a:lnTo>
                  <a:lnTo>
                    <a:pt x="298" y="45"/>
                  </a:lnTo>
                  <a:lnTo>
                    <a:pt x="307" y="30"/>
                  </a:lnTo>
                  <a:lnTo>
                    <a:pt x="317" y="16"/>
                  </a:lnTo>
                  <a:lnTo>
                    <a:pt x="327" y="0"/>
                  </a:lnTo>
                  <a:lnTo>
                    <a:pt x="332" y="2"/>
                  </a:lnTo>
                  <a:lnTo>
                    <a:pt x="337" y="2"/>
                  </a:lnTo>
                  <a:lnTo>
                    <a:pt x="342" y="2"/>
                  </a:lnTo>
                  <a:lnTo>
                    <a:pt x="348" y="3"/>
                  </a:lnTo>
                  <a:lnTo>
                    <a:pt x="353" y="3"/>
                  </a:lnTo>
                  <a:lnTo>
                    <a:pt x="359" y="3"/>
                  </a:lnTo>
                  <a:lnTo>
                    <a:pt x="364" y="5"/>
                  </a:lnTo>
                  <a:lnTo>
                    <a:pt x="370" y="5"/>
                  </a:lnTo>
                  <a:lnTo>
                    <a:pt x="377" y="20"/>
                  </a:lnTo>
                  <a:lnTo>
                    <a:pt x="382" y="31"/>
                  </a:lnTo>
                  <a:lnTo>
                    <a:pt x="386" y="39"/>
                  </a:lnTo>
                  <a:lnTo>
                    <a:pt x="391" y="45"/>
                  </a:lnTo>
                  <a:lnTo>
                    <a:pt x="393" y="49"/>
                  </a:lnTo>
                  <a:lnTo>
                    <a:pt x="396" y="52"/>
                  </a:lnTo>
                  <a:lnTo>
                    <a:pt x="400" y="54"/>
                  </a:lnTo>
                  <a:lnTo>
                    <a:pt x="403" y="56"/>
                  </a:lnTo>
                  <a:lnTo>
                    <a:pt x="406" y="54"/>
                  </a:lnTo>
                  <a:lnTo>
                    <a:pt x="407" y="52"/>
                  </a:lnTo>
                  <a:lnTo>
                    <a:pt x="409" y="50"/>
                  </a:lnTo>
                  <a:lnTo>
                    <a:pt x="410" y="48"/>
                  </a:lnTo>
                  <a:lnTo>
                    <a:pt x="413" y="46"/>
                  </a:lnTo>
                  <a:lnTo>
                    <a:pt x="414" y="45"/>
                  </a:lnTo>
                  <a:lnTo>
                    <a:pt x="417" y="43"/>
                  </a:lnTo>
                  <a:lnTo>
                    <a:pt x="418" y="41"/>
                  </a:lnTo>
                  <a:lnTo>
                    <a:pt x="429" y="42"/>
                  </a:lnTo>
                  <a:lnTo>
                    <a:pt x="439" y="43"/>
                  </a:lnTo>
                  <a:lnTo>
                    <a:pt x="445" y="46"/>
                  </a:lnTo>
                  <a:lnTo>
                    <a:pt x="450" y="48"/>
                  </a:lnTo>
                  <a:lnTo>
                    <a:pt x="456" y="52"/>
                  </a:lnTo>
                  <a:lnTo>
                    <a:pt x="463" y="56"/>
                  </a:lnTo>
                  <a:lnTo>
                    <a:pt x="472" y="61"/>
                  </a:lnTo>
                  <a:lnTo>
                    <a:pt x="483" y="67"/>
                  </a:lnTo>
                  <a:lnTo>
                    <a:pt x="490" y="64"/>
                  </a:lnTo>
                  <a:lnTo>
                    <a:pt x="497" y="63"/>
                  </a:lnTo>
                  <a:lnTo>
                    <a:pt x="504" y="60"/>
                  </a:lnTo>
                  <a:lnTo>
                    <a:pt x="511" y="60"/>
                  </a:lnTo>
                  <a:lnTo>
                    <a:pt x="522" y="59"/>
                  </a:lnTo>
                  <a:lnTo>
                    <a:pt x="537" y="59"/>
                  </a:lnTo>
                  <a:lnTo>
                    <a:pt x="558" y="59"/>
                  </a:lnTo>
                  <a:lnTo>
                    <a:pt x="585" y="59"/>
                  </a:lnTo>
                  <a:lnTo>
                    <a:pt x="593" y="64"/>
                  </a:lnTo>
                  <a:lnTo>
                    <a:pt x="604" y="68"/>
                  </a:lnTo>
                  <a:lnTo>
                    <a:pt x="616" y="71"/>
                  </a:lnTo>
                  <a:lnTo>
                    <a:pt x="632" y="74"/>
                  </a:lnTo>
                  <a:lnTo>
                    <a:pt x="647" y="75"/>
                  </a:lnTo>
                  <a:lnTo>
                    <a:pt x="663" y="77"/>
                  </a:lnTo>
                  <a:lnTo>
                    <a:pt x="679" y="78"/>
                  </a:lnTo>
                  <a:lnTo>
                    <a:pt x="694" y="79"/>
                  </a:lnTo>
                  <a:lnTo>
                    <a:pt x="694" y="77"/>
                  </a:lnTo>
                  <a:lnTo>
                    <a:pt x="695" y="74"/>
                  </a:lnTo>
                  <a:lnTo>
                    <a:pt x="695" y="71"/>
                  </a:lnTo>
                  <a:lnTo>
                    <a:pt x="697" y="68"/>
                  </a:lnTo>
                  <a:lnTo>
                    <a:pt x="698" y="66"/>
                  </a:lnTo>
                  <a:lnTo>
                    <a:pt x="699" y="63"/>
                  </a:lnTo>
                  <a:lnTo>
                    <a:pt x="699" y="61"/>
                  </a:lnTo>
                  <a:lnTo>
                    <a:pt x="701" y="59"/>
                  </a:lnTo>
                  <a:lnTo>
                    <a:pt x="705" y="59"/>
                  </a:lnTo>
                  <a:lnTo>
                    <a:pt x="708" y="59"/>
                  </a:lnTo>
                  <a:lnTo>
                    <a:pt x="712" y="60"/>
                  </a:lnTo>
                  <a:lnTo>
                    <a:pt x="715" y="60"/>
                  </a:lnTo>
                  <a:lnTo>
                    <a:pt x="719" y="60"/>
                  </a:lnTo>
                  <a:lnTo>
                    <a:pt x="723" y="61"/>
                  </a:lnTo>
                  <a:lnTo>
                    <a:pt x="726" y="61"/>
                  </a:lnTo>
                  <a:lnTo>
                    <a:pt x="730" y="61"/>
                  </a:lnTo>
                  <a:lnTo>
                    <a:pt x="731" y="67"/>
                  </a:lnTo>
                  <a:lnTo>
                    <a:pt x="733" y="70"/>
                  </a:lnTo>
                  <a:lnTo>
                    <a:pt x="734" y="74"/>
                  </a:lnTo>
                  <a:lnTo>
                    <a:pt x="736" y="79"/>
                  </a:lnTo>
                  <a:lnTo>
                    <a:pt x="736" y="85"/>
                  </a:lnTo>
                  <a:lnTo>
                    <a:pt x="736" y="93"/>
                  </a:lnTo>
                  <a:lnTo>
                    <a:pt x="736" y="104"/>
                  </a:lnTo>
                  <a:lnTo>
                    <a:pt x="736" y="120"/>
                  </a:lnTo>
                  <a:lnTo>
                    <a:pt x="731" y="124"/>
                  </a:lnTo>
                  <a:lnTo>
                    <a:pt x="729" y="131"/>
                  </a:lnTo>
                  <a:lnTo>
                    <a:pt x="727" y="138"/>
                  </a:lnTo>
                  <a:lnTo>
                    <a:pt x="726" y="144"/>
                  </a:lnTo>
                  <a:lnTo>
                    <a:pt x="727" y="161"/>
                  </a:lnTo>
                  <a:lnTo>
                    <a:pt x="731" y="179"/>
                  </a:lnTo>
                  <a:lnTo>
                    <a:pt x="736" y="197"/>
                  </a:lnTo>
                  <a:lnTo>
                    <a:pt x="741" y="218"/>
                  </a:lnTo>
                  <a:lnTo>
                    <a:pt x="744" y="239"/>
                  </a:lnTo>
                  <a:lnTo>
                    <a:pt x="745" y="258"/>
                  </a:lnTo>
                  <a:lnTo>
                    <a:pt x="733" y="258"/>
                  </a:lnTo>
                  <a:lnTo>
                    <a:pt x="723" y="258"/>
                  </a:lnTo>
                  <a:lnTo>
                    <a:pt x="716" y="257"/>
                  </a:lnTo>
                  <a:lnTo>
                    <a:pt x="709" y="255"/>
                  </a:lnTo>
                  <a:lnTo>
                    <a:pt x="702" y="254"/>
                  </a:lnTo>
                  <a:lnTo>
                    <a:pt x="697" y="253"/>
                  </a:lnTo>
                  <a:lnTo>
                    <a:pt x="690" y="251"/>
                  </a:lnTo>
                  <a:lnTo>
                    <a:pt x="681" y="251"/>
                  </a:lnTo>
                  <a:lnTo>
                    <a:pt x="681" y="254"/>
                  </a:lnTo>
                  <a:lnTo>
                    <a:pt x="681" y="255"/>
                  </a:lnTo>
                  <a:lnTo>
                    <a:pt x="681" y="259"/>
                  </a:lnTo>
                  <a:lnTo>
                    <a:pt x="681" y="262"/>
                  </a:lnTo>
                  <a:lnTo>
                    <a:pt x="681" y="265"/>
                  </a:lnTo>
                  <a:lnTo>
                    <a:pt x="681" y="268"/>
                  </a:lnTo>
                  <a:lnTo>
                    <a:pt x="681" y="271"/>
                  </a:lnTo>
                  <a:lnTo>
                    <a:pt x="681" y="273"/>
                  </a:lnTo>
                  <a:lnTo>
                    <a:pt x="679" y="275"/>
                  </a:lnTo>
                  <a:lnTo>
                    <a:pt x="675" y="275"/>
                  </a:lnTo>
                  <a:lnTo>
                    <a:pt x="672" y="275"/>
                  </a:lnTo>
                  <a:lnTo>
                    <a:pt x="668" y="276"/>
                  </a:lnTo>
                  <a:lnTo>
                    <a:pt x="665" y="276"/>
                  </a:lnTo>
                  <a:lnTo>
                    <a:pt x="662" y="277"/>
                  </a:lnTo>
                  <a:lnTo>
                    <a:pt x="658" y="279"/>
                  </a:lnTo>
                  <a:lnTo>
                    <a:pt x="655" y="279"/>
                  </a:lnTo>
                  <a:lnTo>
                    <a:pt x="654" y="289"/>
                  </a:lnTo>
                  <a:lnTo>
                    <a:pt x="652" y="300"/>
                  </a:lnTo>
                  <a:lnTo>
                    <a:pt x="652" y="309"/>
                  </a:lnTo>
                  <a:lnTo>
                    <a:pt x="651" y="319"/>
                  </a:lnTo>
                  <a:lnTo>
                    <a:pt x="650" y="329"/>
                  </a:lnTo>
                  <a:lnTo>
                    <a:pt x="650" y="338"/>
                  </a:lnTo>
                  <a:lnTo>
                    <a:pt x="648" y="349"/>
                  </a:lnTo>
                  <a:lnTo>
                    <a:pt x="647" y="359"/>
                  </a:lnTo>
                  <a:lnTo>
                    <a:pt x="641" y="361"/>
                  </a:lnTo>
                  <a:lnTo>
                    <a:pt x="636" y="361"/>
                  </a:lnTo>
                  <a:lnTo>
                    <a:pt x="630" y="362"/>
                  </a:lnTo>
                  <a:lnTo>
                    <a:pt x="625" y="363"/>
                  </a:lnTo>
                  <a:lnTo>
                    <a:pt x="619" y="363"/>
                  </a:lnTo>
                  <a:lnTo>
                    <a:pt x="615" y="365"/>
                  </a:lnTo>
                  <a:lnTo>
                    <a:pt x="609" y="366"/>
                  </a:lnTo>
                  <a:lnTo>
                    <a:pt x="604" y="367"/>
                  </a:lnTo>
                  <a:lnTo>
                    <a:pt x="601" y="377"/>
                  </a:lnTo>
                  <a:lnTo>
                    <a:pt x="600" y="387"/>
                  </a:lnTo>
                  <a:lnTo>
                    <a:pt x="598" y="397"/>
                  </a:lnTo>
                  <a:lnTo>
                    <a:pt x="597" y="406"/>
                  </a:lnTo>
                  <a:lnTo>
                    <a:pt x="598" y="417"/>
                  </a:lnTo>
                  <a:lnTo>
                    <a:pt x="600" y="428"/>
                  </a:lnTo>
                  <a:lnTo>
                    <a:pt x="604" y="439"/>
                  </a:lnTo>
                  <a:lnTo>
                    <a:pt x="609" y="453"/>
                  </a:lnTo>
                  <a:lnTo>
                    <a:pt x="607" y="463"/>
                  </a:lnTo>
                  <a:lnTo>
                    <a:pt x="604" y="471"/>
                  </a:lnTo>
                  <a:lnTo>
                    <a:pt x="601" y="478"/>
                  </a:lnTo>
                  <a:lnTo>
                    <a:pt x="598" y="485"/>
                  </a:lnTo>
                  <a:lnTo>
                    <a:pt x="594" y="493"/>
                  </a:lnTo>
                  <a:lnTo>
                    <a:pt x="591" y="500"/>
                  </a:lnTo>
                  <a:lnTo>
                    <a:pt x="587" y="510"/>
                  </a:lnTo>
                  <a:lnTo>
                    <a:pt x="585" y="520"/>
                  </a:lnTo>
                  <a:lnTo>
                    <a:pt x="587" y="520"/>
                  </a:lnTo>
                  <a:lnTo>
                    <a:pt x="589" y="520"/>
                  </a:lnTo>
                  <a:lnTo>
                    <a:pt x="591" y="520"/>
                  </a:lnTo>
                  <a:lnTo>
                    <a:pt x="593" y="520"/>
                  </a:lnTo>
                  <a:lnTo>
                    <a:pt x="596" y="520"/>
                  </a:lnTo>
                  <a:lnTo>
                    <a:pt x="597" y="520"/>
                  </a:lnTo>
                  <a:lnTo>
                    <a:pt x="600" y="520"/>
                  </a:lnTo>
                  <a:lnTo>
                    <a:pt x="601" y="520"/>
                  </a:lnTo>
                  <a:lnTo>
                    <a:pt x="601" y="527"/>
                  </a:lnTo>
                  <a:lnTo>
                    <a:pt x="600" y="534"/>
                  </a:lnTo>
                  <a:lnTo>
                    <a:pt x="600" y="541"/>
                  </a:lnTo>
                  <a:lnTo>
                    <a:pt x="598" y="547"/>
                  </a:lnTo>
                  <a:lnTo>
                    <a:pt x="597" y="556"/>
                  </a:lnTo>
                  <a:lnTo>
                    <a:pt x="597" y="563"/>
                  </a:lnTo>
                  <a:lnTo>
                    <a:pt x="597" y="570"/>
                  </a:lnTo>
                  <a:lnTo>
                    <a:pt x="596" y="577"/>
                  </a:lnTo>
                  <a:lnTo>
                    <a:pt x="582" y="585"/>
                  </a:lnTo>
                  <a:lnTo>
                    <a:pt x="568" y="592"/>
                  </a:lnTo>
                  <a:lnTo>
                    <a:pt x="553" y="597"/>
                  </a:lnTo>
                  <a:lnTo>
                    <a:pt x="539" y="601"/>
                  </a:lnTo>
                  <a:lnTo>
                    <a:pt x="510" y="607"/>
                  </a:lnTo>
                  <a:lnTo>
                    <a:pt x="482" y="611"/>
                  </a:lnTo>
                  <a:lnTo>
                    <a:pt x="456" y="613"/>
                  </a:lnTo>
                  <a:lnTo>
                    <a:pt x="434" y="613"/>
                  </a:lnTo>
                  <a:lnTo>
                    <a:pt x="414" y="613"/>
                  </a:lnTo>
                  <a:lnTo>
                    <a:pt x="402" y="614"/>
                  </a:lnTo>
                  <a:lnTo>
                    <a:pt x="388" y="615"/>
                  </a:lnTo>
                  <a:lnTo>
                    <a:pt x="374" y="617"/>
                  </a:lnTo>
                  <a:lnTo>
                    <a:pt x="360" y="618"/>
                  </a:lnTo>
                  <a:lnTo>
                    <a:pt x="346" y="619"/>
                  </a:lnTo>
                  <a:lnTo>
                    <a:pt x="332" y="621"/>
                  </a:lnTo>
                  <a:lnTo>
                    <a:pt x="319" y="622"/>
                  </a:lnTo>
                  <a:lnTo>
                    <a:pt x="306" y="624"/>
                  </a:lnTo>
                  <a:lnTo>
                    <a:pt x="292" y="625"/>
                  </a:lnTo>
                  <a:lnTo>
                    <a:pt x="283" y="642"/>
                  </a:lnTo>
                  <a:lnTo>
                    <a:pt x="274" y="654"/>
                  </a:lnTo>
                  <a:lnTo>
                    <a:pt x="266" y="664"/>
                  </a:lnTo>
                  <a:lnTo>
                    <a:pt x="258" y="672"/>
                  </a:lnTo>
                  <a:lnTo>
                    <a:pt x="251" y="680"/>
                  </a:lnTo>
                  <a:lnTo>
                    <a:pt x="242" y="687"/>
                  </a:lnTo>
                  <a:lnTo>
                    <a:pt x="235" y="696"/>
                  </a:lnTo>
                  <a:lnTo>
                    <a:pt x="227" y="70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5" name="Freeform 370">
              <a:extLst>
                <a:ext uri="{FF2B5EF4-FFF2-40B4-BE49-F238E27FC236}">
                  <a16:creationId xmlns:a16="http://schemas.microsoft.com/office/drawing/2014/main" xmlns="" id="{3FBCB3EC-DD2F-78D6-9024-DBBF703C8E07}"/>
                </a:ext>
              </a:extLst>
            </p:cNvPr>
            <p:cNvSpPr>
              <a:spLocks/>
            </p:cNvSpPr>
            <p:nvPr/>
          </p:nvSpPr>
          <p:spPr bwMode="auto">
            <a:xfrm rot="130686">
              <a:off x="4475850" y="3545839"/>
              <a:ext cx="94668" cy="49587"/>
            </a:xfrm>
            <a:custGeom>
              <a:avLst/>
              <a:gdLst>
                <a:gd name="T0" fmla="*/ 0 w 92"/>
                <a:gd name="T1" fmla="*/ 1 h 47"/>
                <a:gd name="T2" fmla="*/ 1 w 92"/>
                <a:gd name="T3" fmla="*/ 1 h 47"/>
                <a:gd name="T4" fmla="*/ 1 w 92"/>
                <a:gd name="T5" fmla="*/ 1 h 47"/>
                <a:gd name="T6" fmla="*/ 1 w 92"/>
                <a:gd name="T7" fmla="*/ 1 h 47"/>
                <a:gd name="T8" fmla="*/ 1 w 92"/>
                <a:gd name="T9" fmla="*/ 1 h 47"/>
                <a:gd name="T10" fmla="*/ 1 w 92"/>
                <a:gd name="T11" fmla="*/ 1 h 47"/>
                <a:gd name="T12" fmla="*/ 1 w 92"/>
                <a:gd name="T13" fmla="*/ 1 h 47"/>
                <a:gd name="T14" fmla="*/ 1 w 92"/>
                <a:gd name="T15" fmla="*/ 1 h 47"/>
                <a:gd name="T16" fmla="*/ 1 w 92"/>
                <a:gd name="T17" fmla="*/ 1 h 47"/>
                <a:gd name="T18" fmla="*/ 1 w 92"/>
                <a:gd name="T19" fmla="*/ 1 h 47"/>
                <a:gd name="T20" fmla="*/ 1 w 92"/>
                <a:gd name="T21" fmla="*/ 1 h 47"/>
                <a:gd name="T22" fmla="*/ 1 w 92"/>
                <a:gd name="T23" fmla="*/ 1 h 47"/>
                <a:gd name="T24" fmla="*/ 1 w 92"/>
                <a:gd name="T25" fmla="*/ 1 h 47"/>
                <a:gd name="T26" fmla="*/ 1 w 92"/>
                <a:gd name="T27" fmla="*/ 1 h 47"/>
                <a:gd name="T28" fmla="*/ 1 w 92"/>
                <a:gd name="T29" fmla="*/ 1 h 47"/>
                <a:gd name="T30" fmla="*/ 1 w 92"/>
                <a:gd name="T31" fmla="*/ 1 h 47"/>
                <a:gd name="T32" fmla="*/ 1 w 92"/>
                <a:gd name="T33" fmla="*/ 0 h 47"/>
                <a:gd name="T34" fmla="*/ 1 w 92"/>
                <a:gd name="T35" fmla="*/ 1 h 47"/>
                <a:gd name="T36" fmla="*/ 1 w 92"/>
                <a:gd name="T37" fmla="*/ 1 h 47"/>
                <a:gd name="T38" fmla="*/ 1 w 92"/>
                <a:gd name="T39" fmla="*/ 1 h 47"/>
                <a:gd name="T40" fmla="*/ 1 w 92"/>
                <a:gd name="T41" fmla="*/ 1 h 47"/>
                <a:gd name="T42" fmla="*/ 1 w 92"/>
                <a:gd name="T43" fmla="*/ 1 h 47"/>
                <a:gd name="T44" fmla="*/ 1 w 92"/>
                <a:gd name="T45" fmla="*/ 1 h 47"/>
                <a:gd name="T46" fmla="*/ 1 w 92"/>
                <a:gd name="T47" fmla="*/ 1 h 47"/>
                <a:gd name="T48" fmla="*/ 1 w 92"/>
                <a:gd name="T49" fmla="*/ 1 h 47"/>
                <a:gd name="T50" fmla="*/ 1 w 92"/>
                <a:gd name="T51" fmla="*/ 1 h 47"/>
                <a:gd name="T52" fmla="*/ 1 w 92"/>
                <a:gd name="T53" fmla="*/ 1 h 47"/>
                <a:gd name="T54" fmla="*/ 1 w 92"/>
                <a:gd name="T55" fmla="*/ 1 h 47"/>
                <a:gd name="T56" fmla="*/ 1 w 92"/>
                <a:gd name="T57" fmla="*/ 1 h 47"/>
                <a:gd name="T58" fmla="*/ 1 w 92"/>
                <a:gd name="T59" fmla="*/ 1 h 47"/>
                <a:gd name="T60" fmla="*/ 1 w 92"/>
                <a:gd name="T61" fmla="*/ 1 h 47"/>
                <a:gd name="T62" fmla="*/ 1 w 92"/>
                <a:gd name="T63" fmla="*/ 1 h 47"/>
                <a:gd name="T64" fmla="*/ 0 w 92"/>
                <a:gd name="T65" fmla="*/ 1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2"/>
                <a:gd name="T100" fmla="*/ 0 h 47"/>
                <a:gd name="T101" fmla="*/ 92 w 92"/>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2" h="47">
                  <a:moveTo>
                    <a:pt x="0" y="46"/>
                  </a:moveTo>
                  <a:lnTo>
                    <a:pt x="1" y="42"/>
                  </a:lnTo>
                  <a:lnTo>
                    <a:pt x="1" y="36"/>
                  </a:lnTo>
                  <a:lnTo>
                    <a:pt x="2" y="30"/>
                  </a:lnTo>
                  <a:lnTo>
                    <a:pt x="4" y="26"/>
                  </a:lnTo>
                  <a:lnTo>
                    <a:pt x="5" y="21"/>
                  </a:lnTo>
                  <a:lnTo>
                    <a:pt x="5" y="15"/>
                  </a:lnTo>
                  <a:lnTo>
                    <a:pt x="7" y="11"/>
                  </a:lnTo>
                  <a:lnTo>
                    <a:pt x="8" y="6"/>
                  </a:lnTo>
                  <a:lnTo>
                    <a:pt x="18" y="6"/>
                  </a:lnTo>
                  <a:lnTo>
                    <a:pt x="29" y="4"/>
                  </a:lnTo>
                  <a:lnTo>
                    <a:pt x="39" y="4"/>
                  </a:lnTo>
                  <a:lnTo>
                    <a:pt x="50" y="3"/>
                  </a:lnTo>
                  <a:lnTo>
                    <a:pt x="59" y="1"/>
                  </a:lnTo>
                  <a:lnTo>
                    <a:pt x="70" y="1"/>
                  </a:lnTo>
                  <a:lnTo>
                    <a:pt x="81" y="1"/>
                  </a:lnTo>
                  <a:lnTo>
                    <a:pt x="91" y="0"/>
                  </a:lnTo>
                  <a:lnTo>
                    <a:pt x="91" y="6"/>
                  </a:lnTo>
                  <a:lnTo>
                    <a:pt x="91" y="11"/>
                  </a:lnTo>
                  <a:lnTo>
                    <a:pt x="90" y="15"/>
                  </a:lnTo>
                  <a:lnTo>
                    <a:pt x="90" y="21"/>
                  </a:lnTo>
                  <a:lnTo>
                    <a:pt x="90" y="26"/>
                  </a:lnTo>
                  <a:lnTo>
                    <a:pt x="88" y="32"/>
                  </a:lnTo>
                  <a:lnTo>
                    <a:pt x="88" y="37"/>
                  </a:lnTo>
                  <a:lnTo>
                    <a:pt x="88" y="43"/>
                  </a:lnTo>
                  <a:lnTo>
                    <a:pt x="77" y="43"/>
                  </a:lnTo>
                  <a:lnTo>
                    <a:pt x="66" y="43"/>
                  </a:lnTo>
                  <a:lnTo>
                    <a:pt x="55" y="44"/>
                  </a:lnTo>
                  <a:lnTo>
                    <a:pt x="44" y="44"/>
                  </a:lnTo>
                  <a:lnTo>
                    <a:pt x="33" y="44"/>
                  </a:lnTo>
                  <a:lnTo>
                    <a:pt x="22" y="46"/>
                  </a:lnTo>
                  <a:lnTo>
                    <a:pt x="11" y="46"/>
                  </a:lnTo>
                  <a:lnTo>
                    <a:pt x="0" y="46"/>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6" name="Freeform 371">
              <a:extLst>
                <a:ext uri="{FF2B5EF4-FFF2-40B4-BE49-F238E27FC236}">
                  <a16:creationId xmlns:a16="http://schemas.microsoft.com/office/drawing/2014/main" xmlns="" id="{A78B512A-310F-9E13-29E4-ACD53A400DF3}"/>
                </a:ext>
              </a:extLst>
            </p:cNvPr>
            <p:cNvSpPr>
              <a:spLocks/>
            </p:cNvSpPr>
            <p:nvPr/>
          </p:nvSpPr>
          <p:spPr bwMode="auto">
            <a:xfrm rot="114239">
              <a:off x="5587826" y="2734410"/>
              <a:ext cx="429763" cy="231407"/>
            </a:xfrm>
            <a:custGeom>
              <a:avLst/>
              <a:gdLst>
                <a:gd name="T0" fmla="*/ 1 w 410"/>
                <a:gd name="T1" fmla="*/ 2 h 216"/>
                <a:gd name="T2" fmla="*/ 1 w 410"/>
                <a:gd name="T3" fmla="*/ 2 h 216"/>
                <a:gd name="T4" fmla="*/ 1 w 410"/>
                <a:gd name="T5" fmla="*/ 1 h 216"/>
                <a:gd name="T6" fmla="*/ 1 w 410"/>
                <a:gd name="T7" fmla="*/ 1 h 216"/>
                <a:gd name="T8" fmla="*/ 1 w 410"/>
                <a:gd name="T9" fmla="*/ 1 h 216"/>
                <a:gd name="T10" fmla="*/ 1 w 410"/>
                <a:gd name="T11" fmla="*/ 1 h 216"/>
                <a:gd name="T12" fmla="*/ 1 w 410"/>
                <a:gd name="T13" fmla="*/ 1 h 216"/>
                <a:gd name="T14" fmla="*/ 1 w 410"/>
                <a:gd name="T15" fmla="*/ 1 h 216"/>
                <a:gd name="T16" fmla="*/ 1 w 410"/>
                <a:gd name="T17" fmla="*/ 1 h 216"/>
                <a:gd name="T18" fmla="*/ 1 w 410"/>
                <a:gd name="T19" fmla="*/ 1 h 216"/>
                <a:gd name="T20" fmla="*/ 1 w 410"/>
                <a:gd name="T21" fmla="*/ 1 h 216"/>
                <a:gd name="T22" fmla="*/ 1 w 410"/>
                <a:gd name="T23" fmla="*/ 1 h 216"/>
                <a:gd name="T24" fmla="*/ 1 w 410"/>
                <a:gd name="T25" fmla="*/ 1 h 216"/>
                <a:gd name="T26" fmla="*/ 1 w 410"/>
                <a:gd name="T27" fmla="*/ 1 h 216"/>
                <a:gd name="T28" fmla="*/ 1 w 410"/>
                <a:gd name="T29" fmla="*/ 1 h 216"/>
                <a:gd name="T30" fmla="*/ 1 w 410"/>
                <a:gd name="T31" fmla="*/ 1 h 216"/>
                <a:gd name="T32" fmla="*/ 1 w 410"/>
                <a:gd name="T33" fmla="*/ 1 h 216"/>
                <a:gd name="T34" fmla="*/ 1 w 410"/>
                <a:gd name="T35" fmla="*/ 1 h 216"/>
                <a:gd name="T36" fmla="*/ 1 w 410"/>
                <a:gd name="T37" fmla="*/ 1 h 216"/>
                <a:gd name="T38" fmla="*/ 1 w 410"/>
                <a:gd name="T39" fmla="*/ 1 h 216"/>
                <a:gd name="T40" fmla="*/ 1 w 410"/>
                <a:gd name="T41" fmla="*/ 1 h 216"/>
                <a:gd name="T42" fmla="*/ 1 w 410"/>
                <a:gd name="T43" fmla="*/ 1 h 216"/>
                <a:gd name="T44" fmla="*/ 1 w 410"/>
                <a:gd name="T45" fmla="*/ 1 h 216"/>
                <a:gd name="T46" fmla="*/ 1 w 410"/>
                <a:gd name="T47" fmla="*/ 1 h 216"/>
                <a:gd name="T48" fmla="*/ 1 w 410"/>
                <a:gd name="T49" fmla="*/ 1 h 216"/>
                <a:gd name="T50" fmla="*/ 1 w 410"/>
                <a:gd name="T51" fmla="*/ 1 h 216"/>
                <a:gd name="T52" fmla="*/ 1 w 410"/>
                <a:gd name="T53" fmla="*/ 1 h 216"/>
                <a:gd name="T54" fmla="*/ 1 w 410"/>
                <a:gd name="T55" fmla="*/ 1 h 216"/>
                <a:gd name="T56" fmla="*/ 1 w 410"/>
                <a:gd name="T57" fmla="*/ 1 h 216"/>
                <a:gd name="T58" fmla="*/ 1 w 410"/>
                <a:gd name="T59" fmla="*/ 1 h 216"/>
                <a:gd name="T60" fmla="*/ 1 w 410"/>
                <a:gd name="T61" fmla="*/ 1 h 216"/>
                <a:gd name="T62" fmla="*/ 1 w 410"/>
                <a:gd name="T63" fmla="*/ 1 h 216"/>
                <a:gd name="T64" fmla="*/ 1 w 410"/>
                <a:gd name="T65" fmla="*/ 1 h 216"/>
                <a:gd name="T66" fmla="*/ 1 w 410"/>
                <a:gd name="T67" fmla="*/ 1 h 216"/>
                <a:gd name="T68" fmla="*/ 1 w 410"/>
                <a:gd name="T69" fmla="*/ 1 h 216"/>
                <a:gd name="T70" fmla="*/ 1 w 410"/>
                <a:gd name="T71" fmla="*/ 1 h 216"/>
                <a:gd name="T72" fmla="*/ 1 w 410"/>
                <a:gd name="T73" fmla="*/ 1 h 216"/>
                <a:gd name="T74" fmla="*/ 1 w 410"/>
                <a:gd name="T75" fmla="*/ 1 h 216"/>
                <a:gd name="T76" fmla="*/ 1 w 410"/>
                <a:gd name="T77" fmla="*/ 1 h 216"/>
                <a:gd name="T78" fmla="*/ 1 w 410"/>
                <a:gd name="T79" fmla="*/ 1 h 216"/>
                <a:gd name="T80" fmla="*/ 2 w 410"/>
                <a:gd name="T81" fmla="*/ 1 h 216"/>
                <a:gd name="T82" fmla="*/ 2 w 410"/>
                <a:gd name="T83" fmla="*/ 1 h 216"/>
                <a:gd name="T84" fmla="*/ 2 w 410"/>
                <a:gd name="T85" fmla="*/ 1 h 216"/>
                <a:gd name="T86" fmla="*/ 2 w 410"/>
                <a:gd name="T87" fmla="*/ 1 h 216"/>
                <a:gd name="T88" fmla="*/ 2 w 410"/>
                <a:gd name="T89" fmla="*/ 1 h 216"/>
                <a:gd name="T90" fmla="*/ 3 w 410"/>
                <a:gd name="T91" fmla="*/ 1 h 216"/>
                <a:gd name="T92" fmla="*/ 2 w 410"/>
                <a:gd name="T93" fmla="*/ 1 h 216"/>
                <a:gd name="T94" fmla="*/ 2 w 410"/>
                <a:gd name="T95" fmla="*/ 1 h 216"/>
                <a:gd name="T96" fmla="*/ 1 w 410"/>
                <a:gd name="T97" fmla="*/ 2 h 216"/>
                <a:gd name="T98" fmla="*/ 1 w 410"/>
                <a:gd name="T99" fmla="*/ 2 h 216"/>
                <a:gd name="T100" fmla="*/ 1 w 410"/>
                <a:gd name="T101" fmla="*/ 2 h 21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0"/>
                <a:gd name="T154" fmla="*/ 0 h 216"/>
                <a:gd name="T155" fmla="*/ 410 w 410"/>
                <a:gd name="T156" fmla="*/ 216 h 21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0" h="216">
                  <a:moveTo>
                    <a:pt x="174" y="215"/>
                  </a:moveTo>
                  <a:lnTo>
                    <a:pt x="168" y="208"/>
                  </a:lnTo>
                  <a:lnTo>
                    <a:pt x="163" y="202"/>
                  </a:lnTo>
                  <a:lnTo>
                    <a:pt x="160" y="196"/>
                  </a:lnTo>
                  <a:lnTo>
                    <a:pt x="158" y="190"/>
                  </a:lnTo>
                  <a:lnTo>
                    <a:pt x="158" y="184"/>
                  </a:lnTo>
                  <a:lnTo>
                    <a:pt x="160" y="179"/>
                  </a:lnTo>
                  <a:lnTo>
                    <a:pt x="161" y="173"/>
                  </a:lnTo>
                  <a:lnTo>
                    <a:pt x="164" y="169"/>
                  </a:lnTo>
                  <a:lnTo>
                    <a:pt x="169" y="158"/>
                  </a:lnTo>
                  <a:lnTo>
                    <a:pt x="175" y="148"/>
                  </a:lnTo>
                  <a:lnTo>
                    <a:pt x="178" y="144"/>
                  </a:lnTo>
                  <a:lnTo>
                    <a:pt x="179" y="139"/>
                  </a:lnTo>
                  <a:lnTo>
                    <a:pt x="181" y="135"/>
                  </a:lnTo>
                  <a:lnTo>
                    <a:pt x="181" y="129"/>
                  </a:lnTo>
                  <a:lnTo>
                    <a:pt x="172" y="126"/>
                  </a:lnTo>
                  <a:lnTo>
                    <a:pt x="165" y="124"/>
                  </a:lnTo>
                  <a:lnTo>
                    <a:pt x="157" y="124"/>
                  </a:lnTo>
                  <a:lnTo>
                    <a:pt x="150" y="124"/>
                  </a:lnTo>
                  <a:lnTo>
                    <a:pt x="143" y="126"/>
                  </a:lnTo>
                  <a:lnTo>
                    <a:pt x="135" y="128"/>
                  </a:lnTo>
                  <a:lnTo>
                    <a:pt x="128" y="130"/>
                  </a:lnTo>
                  <a:lnTo>
                    <a:pt x="121" y="135"/>
                  </a:lnTo>
                  <a:lnTo>
                    <a:pt x="108" y="143"/>
                  </a:lnTo>
                  <a:lnTo>
                    <a:pt x="95" y="153"/>
                  </a:lnTo>
                  <a:lnTo>
                    <a:pt x="82" y="161"/>
                  </a:lnTo>
                  <a:lnTo>
                    <a:pt x="71" y="169"/>
                  </a:lnTo>
                  <a:lnTo>
                    <a:pt x="63" y="169"/>
                  </a:lnTo>
                  <a:lnTo>
                    <a:pt x="56" y="169"/>
                  </a:lnTo>
                  <a:lnTo>
                    <a:pt x="48" y="169"/>
                  </a:lnTo>
                  <a:lnTo>
                    <a:pt x="41" y="169"/>
                  </a:lnTo>
                  <a:lnTo>
                    <a:pt x="32" y="169"/>
                  </a:lnTo>
                  <a:lnTo>
                    <a:pt x="23" y="168"/>
                  </a:lnTo>
                  <a:lnTo>
                    <a:pt x="13" y="168"/>
                  </a:lnTo>
                  <a:lnTo>
                    <a:pt x="0" y="166"/>
                  </a:lnTo>
                  <a:lnTo>
                    <a:pt x="5" y="148"/>
                  </a:lnTo>
                  <a:lnTo>
                    <a:pt x="6" y="133"/>
                  </a:lnTo>
                  <a:lnTo>
                    <a:pt x="7" y="118"/>
                  </a:lnTo>
                  <a:lnTo>
                    <a:pt x="7" y="106"/>
                  </a:lnTo>
                  <a:lnTo>
                    <a:pt x="7" y="83"/>
                  </a:lnTo>
                  <a:lnTo>
                    <a:pt x="7" y="65"/>
                  </a:lnTo>
                  <a:lnTo>
                    <a:pt x="9" y="58"/>
                  </a:lnTo>
                  <a:lnTo>
                    <a:pt x="13" y="53"/>
                  </a:lnTo>
                  <a:lnTo>
                    <a:pt x="17" y="47"/>
                  </a:lnTo>
                  <a:lnTo>
                    <a:pt x="24" y="43"/>
                  </a:lnTo>
                  <a:lnTo>
                    <a:pt x="34" y="40"/>
                  </a:lnTo>
                  <a:lnTo>
                    <a:pt x="48" y="36"/>
                  </a:lnTo>
                  <a:lnTo>
                    <a:pt x="63" y="34"/>
                  </a:lnTo>
                  <a:lnTo>
                    <a:pt x="82" y="32"/>
                  </a:lnTo>
                  <a:lnTo>
                    <a:pt x="93" y="25"/>
                  </a:lnTo>
                  <a:lnTo>
                    <a:pt x="103" y="21"/>
                  </a:lnTo>
                  <a:lnTo>
                    <a:pt x="111" y="16"/>
                  </a:lnTo>
                  <a:lnTo>
                    <a:pt x="118" y="13"/>
                  </a:lnTo>
                  <a:lnTo>
                    <a:pt x="128" y="10"/>
                  </a:lnTo>
                  <a:lnTo>
                    <a:pt x="138" y="7"/>
                  </a:lnTo>
                  <a:lnTo>
                    <a:pt x="149" y="4"/>
                  </a:lnTo>
                  <a:lnTo>
                    <a:pt x="163" y="0"/>
                  </a:lnTo>
                  <a:lnTo>
                    <a:pt x="160" y="13"/>
                  </a:lnTo>
                  <a:lnTo>
                    <a:pt x="156" y="24"/>
                  </a:lnTo>
                  <a:lnTo>
                    <a:pt x="153" y="34"/>
                  </a:lnTo>
                  <a:lnTo>
                    <a:pt x="149" y="42"/>
                  </a:lnTo>
                  <a:lnTo>
                    <a:pt x="146" y="49"/>
                  </a:lnTo>
                  <a:lnTo>
                    <a:pt x="143" y="57"/>
                  </a:lnTo>
                  <a:lnTo>
                    <a:pt x="142" y="63"/>
                  </a:lnTo>
                  <a:lnTo>
                    <a:pt x="140" y="70"/>
                  </a:lnTo>
                  <a:lnTo>
                    <a:pt x="151" y="72"/>
                  </a:lnTo>
                  <a:lnTo>
                    <a:pt x="163" y="74"/>
                  </a:lnTo>
                  <a:lnTo>
                    <a:pt x="174" y="76"/>
                  </a:lnTo>
                  <a:lnTo>
                    <a:pt x="185" y="78"/>
                  </a:lnTo>
                  <a:lnTo>
                    <a:pt x="197" y="81"/>
                  </a:lnTo>
                  <a:lnTo>
                    <a:pt x="208" y="82"/>
                  </a:lnTo>
                  <a:lnTo>
                    <a:pt x="219" y="85"/>
                  </a:lnTo>
                  <a:lnTo>
                    <a:pt x="232" y="86"/>
                  </a:lnTo>
                  <a:lnTo>
                    <a:pt x="235" y="72"/>
                  </a:lnTo>
                  <a:lnTo>
                    <a:pt x="239" y="60"/>
                  </a:lnTo>
                  <a:lnTo>
                    <a:pt x="244" y="50"/>
                  </a:lnTo>
                  <a:lnTo>
                    <a:pt x="250" y="43"/>
                  </a:lnTo>
                  <a:lnTo>
                    <a:pt x="257" y="39"/>
                  </a:lnTo>
                  <a:lnTo>
                    <a:pt x="265" y="36"/>
                  </a:lnTo>
                  <a:lnTo>
                    <a:pt x="273" y="35"/>
                  </a:lnTo>
                  <a:lnTo>
                    <a:pt x="282" y="36"/>
                  </a:lnTo>
                  <a:lnTo>
                    <a:pt x="304" y="40"/>
                  </a:lnTo>
                  <a:lnTo>
                    <a:pt x="329" y="47"/>
                  </a:lnTo>
                  <a:lnTo>
                    <a:pt x="358" y="53"/>
                  </a:lnTo>
                  <a:lnTo>
                    <a:pt x="392" y="58"/>
                  </a:lnTo>
                  <a:lnTo>
                    <a:pt x="394" y="67"/>
                  </a:lnTo>
                  <a:lnTo>
                    <a:pt x="397" y="76"/>
                  </a:lnTo>
                  <a:lnTo>
                    <a:pt x="398" y="86"/>
                  </a:lnTo>
                  <a:lnTo>
                    <a:pt x="401" y="94"/>
                  </a:lnTo>
                  <a:lnTo>
                    <a:pt x="402" y="104"/>
                  </a:lnTo>
                  <a:lnTo>
                    <a:pt x="405" y="114"/>
                  </a:lnTo>
                  <a:lnTo>
                    <a:pt x="406" y="124"/>
                  </a:lnTo>
                  <a:lnTo>
                    <a:pt x="409" y="133"/>
                  </a:lnTo>
                  <a:lnTo>
                    <a:pt x="381" y="140"/>
                  </a:lnTo>
                  <a:lnTo>
                    <a:pt x="351" y="153"/>
                  </a:lnTo>
                  <a:lnTo>
                    <a:pt x="320" y="165"/>
                  </a:lnTo>
                  <a:lnTo>
                    <a:pt x="289" y="180"/>
                  </a:lnTo>
                  <a:lnTo>
                    <a:pt x="258" y="193"/>
                  </a:lnTo>
                  <a:lnTo>
                    <a:pt x="228" y="204"/>
                  </a:lnTo>
                  <a:lnTo>
                    <a:pt x="214" y="209"/>
                  </a:lnTo>
                  <a:lnTo>
                    <a:pt x="200" y="212"/>
                  </a:lnTo>
                  <a:lnTo>
                    <a:pt x="186" y="215"/>
                  </a:lnTo>
                  <a:lnTo>
                    <a:pt x="174" y="215"/>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7" name="Freeform 372">
              <a:extLst>
                <a:ext uri="{FF2B5EF4-FFF2-40B4-BE49-F238E27FC236}">
                  <a16:creationId xmlns:a16="http://schemas.microsoft.com/office/drawing/2014/main" xmlns="" id="{E2FC9AF1-705B-5594-8712-5FF9F1068FA1}"/>
                </a:ext>
              </a:extLst>
            </p:cNvPr>
            <p:cNvSpPr>
              <a:spLocks/>
            </p:cNvSpPr>
            <p:nvPr/>
          </p:nvSpPr>
          <p:spPr bwMode="auto">
            <a:xfrm rot="122860">
              <a:off x="5608862" y="2620208"/>
              <a:ext cx="389190" cy="204361"/>
            </a:xfrm>
            <a:custGeom>
              <a:avLst/>
              <a:gdLst>
                <a:gd name="T0" fmla="*/ 1 w 370"/>
                <a:gd name="T1" fmla="*/ 1 h 193"/>
                <a:gd name="T2" fmla="*/ 1 w 370"/>
                <a:gd name="T3" fmla="*/ 1 h 193"/>
                <a:gd name="T4" fmla="*/ 1 w 370"/>
                <a:gd name="T5" fmla="*/ 1 h 193"/>
                <a:gd name="T6" fmla="*/ 1 w 370"/>
                <a:gd name="T7" fmla="*/ 1 h 193"/>
                <a:gd name="T8" fmla="*/ 1 w 370"/>
                <a:gd name="T9" fmla="*/ 1 h 193"/>
                <a:gd name="T10" fmla="*/ 1 w 370"/>
                <a:gd name="T11" fmla="*/ 1 h 193"/>
                <a:gd name="T12" fmla="*/ 1 w 370"/>
                <a:gd name="T13" fmla="*/ 1 h 193"/>
                <a:gd name="T14" fmla="*/ 1 w 370"/>
                <a:gd name="T15" fmla="*/ 1 h 193"/>
                <a:gd name="T16" fmla="*/ 1 w 370"/>
                <a:gd name="T17" fmla="*/ 1 h 193"/>
                <a:gd name="T18" fmla="*/ 1 w 370"/>
                <a:gd name="T19" fmla="*/ 1 h 193"/>
                <a:gd name="T20" fmla="*/ 1 w 370"/>
                <a:gd name="T21" fmla="*/ 1 h 193"/>
                <a:gd name="T22" fmla="*/ 1 w 370"/>
                <a:gd name="T23" fmla="*/ 1 h 193"/>
                <a:gd name="T24" fmla="*/ 1 w 370"/>
                <a:gd name="T25" fmla="*/ 1 h 193"/>
                <a:gd name="T26" fmla="*/ 1 w 370"/>
                <a:gd name="T27" fmla="*/ 1 h 193"/>
                <a:gd name="T28" fmla="*/ 1 w 370"/>
                <a:gd name="T29" fmla="*/ 1 h 193"/>
                <a:gd name="T30" fmla="*/ 1 w 370"/>
                <a:gd name="T31" fmla="*/ 1 h 193"/>
                <a:gd name="T32" fmla="*/ 1 w 370"/>
                <a:gd name="T33" fmla="*/ 1 h 193"/>
                <a:gd name="T34" fmla="*/ 1 w 370"/>
                <a:gd name="T35" fmla="*/ 1 h 193"/>
                <a:gd name="T36" fmla="*/ 1 w 370"/>
                <a:gd name="T37" fmla="*/ 1 h 193"/>
                <a:gd name="T38" fmla="*/ 1 w 370"/>
                <a:gd name="T39" fmla="*/ 1 h 193"/>
                <a:gd name="T40" fmla="*/ 1 w 370"/>
                <a:gd name="T41" fmla="*/ 1 h 193"/>
                <a:gd name="T42" fmla="*/ 1 w 370"/>
                <a:gd name="T43" fmla="*/ 1 h 193"/>
                <a:gd name="T44" fmla="*/ 1 w 370"/>
                <a:gd name="T45" fmla="*/ 1 h 193"/>
                <a:gd name="T46" fmla="*/ 1 w 370"/>
                <a:gd name="T47" fmla="*/ 0 h 193"/>
                <a:gd name="T48" fmla="*/ 1 w 370"/>
                <a:gd name="T49" fmla="*/ 0 h 193"/>
                <a:gd name="T50" fmla="*/ 1 w 370"/>
                <a:gd name="T51" fmla="*/ 1 h 193"/>
                <a:gd name="T52" fmla="*/ 2 w 370"/>
                <a:gd name="T53" fmla="*/ 1 h 193"/>
                <a:gd name="T54" fmla="*/ 2 w 370"/>
                <a:gd name="T55" fmla="*/ 1 h 193"/>
                <a:gd name="T56" fmla="*/ 2 w 370"/>
                <a:gd name="T57" fmla="*/ 1 h 193"/>
                <a:gd name="T58" fmla="*/ 2 w 370"/>
                <a:gd name="T59" fmla="*/ 1 h 193"/>
                <a:gd name="T60" fmla="*/ 3 w 370"/>
                <a:gd name="T61" fmla="*/ 1 h 193"/>
                <a:gd name="T62" fmla="*/ 3 w 370"/>
                <a:gd name="T63" fmla="*/ 1 h 193"/>
                <a:gd name="T64" fmla="*/ 3 w 370"/>
                <a:gd name="T65" fmla="*/ 1 h 193"/>
                <a:gd name="T66" fmla="*/ 2 w 370"/>
                <a:gd name="T67" fmla="*/ 1 h 193"/>
                <a:gd name="T68" fmla="*/ 2 w 370"/>
                <a:gd name="T69" fmla="*/ 1 h 193"/>
                <a:gd name="T70" fmla="*/ 2 w 370"/>
                <a:gd name="T71" fmla="*/ 1 h 193"/>
                <a:gd name="T72" fmla="*/ 1 w 370"/>
                <a:gd name="T73" fmla="*/ 1 h 193"/>
                <a:gd name="T74" fmla="*/ 1 w 370"/>
                <a:gd name="T75" fmla="*/ 1 h 193"/>
                <a:gd name="T76" fmla="*/ 1 w 370"/>
                <a:gd name="T77" fmla="*/ 1 h 193"/>
                <a:gd name="T78" fmla="*/ 1 w 370"/>
                <a:gd name="T79" fmla="*/ 1 h 193"/>
                <a:gd name="T80" fmla="*/ 1 w 370"/>
                <a:gd name="T81" fmla="*/ 1 h 193"/>
                <a:gd name="T82" fmla="*/ 1 w 370"/>
                <a:gd name="T83" fmla="*/ 1 h 193"/>
                <a:gd name="T84" fmla="*/ 1 w 370"/>
                <a:gd name="T85" fmla="*/ 1 h 193"/>
                <a:gd name="T86" fmla="*/ 1 w 370"/>
                <a:gd name="T87" fmla="*/ 1 h 1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0"/>
                <a:gd name="T133" fmla="*/ 0 h 193"/>
                <a:gd name="T134" fmla="*/ 370 w 370"/>
                <a:gd name="T135" fmla="*/ 193 h 19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0" h="193">
                  <a:moveTo>
                    <a:pt x="191" y="189"/>
                  </a:moveTo>
                  <a:lnTo>
                    <a:pt x="183" y="188"/>
                  </a:lnTo>
                  <a:lnTo>
                    <a:pt x="175" y="187"/>
                  </a:lnTo>
                  <a:lnTo>
                    <a:pt x="166" y="184"/>
                  </a:lnTo>
                  <a:lnTo>
                    <a:pt x="157" y="182"/>
                  </a:lnTo>
                  <a:lnTo>
                    <a:pt x="148" y="181"/>
                  </a:lnTo>
                  <a:lnTo>
                    <a:pt x="140" y="180"/>
                  </a:lnTo>
                  <a:lnTo>
                    <a:pt x="132" y="177"/>
                  </a:lnTo>
                  <a:lnTo>
                    <a:pt x="123" y="176"/>
                  </a:lnTo>
                  <a:lnTo>
                    <a:pt x="126" y="166"/>
                  </a:lnTo>
                  <a:lnTo>
                    <a:pt x="129" y="156"/>
                  </a:lnTo>
                  <a:lnTo>
                    <a:pt x="133" y="148"/>
                  </a:lnTo>
                  <a:lnTo>
                    <a:pt x="136" y="140"/>
                  </a:lnTo>
                  <a:lnTo>
                    <a:pt x="139" y="131"/>
                  </a:lnTo>
                  <a:lnTo>
                    <a:pt x="141" y="123"/>
                  </a:lnTo>
                  <a:lnTo>
                    <a:pt x="144" y="115"/>
                  </a:lnTo>
                  <a:lnTo>
                    <a:pt x="146" y="106"/>
                  </a:lnTo>
                  <a:lnTo>
                    <a:pt x="126" y="110"/>
                  </a:lnTo>
                  <a:lnTo>
                    <a:pt x="107" y="117"/>
                  </a:lnTo>
                  <a:lnTo>
                    <a:pt x="89" y="124"/>
                  </a:lnTo>
                  <a:lnTo>
                    <a:pt x="72" y="131"/>
                  </a:lnTo>
                  <a:lnTo>
                    <a:pt x="55" y="138"/>
                  </a:lnTo>
                  <a:lnTo>
                    <a:pt x="39" y="144"/>
                  </a:lnTo>
                  <a:lnTo>
                    <a:pt x="19" y="149"/>
                  </a:lnTo>
                  <a:lnTo>
                    <a:pt x="0" y="151"/>
                  </a:lnTo>
                  <a:lnTo>
                    <a:pt x="1" y="146"/>
                  </a:lnTo>
                  <a:lnTo>
                    <a:pt x="4" y="141"/>
                  </a:lnTo>
                  <a:lnTo>
                    <a:pt x="6" y="134"/>
                  </a:lnTo>
                  <a:lnTo>
                    <a:pt x="8" y="128"/>
                  </a:lnTo>
                  <a:lnTo>
                    <a:pt x="11" y="122"/>
                  </a:lnTo>
                  <a:lnTo>
                    <a:pt x="13" y="116"/>
                  </a:lnTo>
                  <a:lnTo>
                    <a:pt x="15" y="110"/>
                  </a:lnTo>
                  <a:lnTo>
                    <a:pt x="17" y="105"/>
                  </a:lnTo>
                  <a:lnTo>
                    <a:pt x="25" y="102"/>
                  </a:lnTo>
                  <a:lnTo>
                    <a:pt x="32" y="99"/>
                  </a:lnTo>
                  <a:lnTo>
                    <a:pt x="39" y="95"/>
                  </a:lnTo>
                  <a:lnTo>
                    <a:pt x="44" y="91"/>
                  </a:lnTo>
                  <a:lnTo>
                    <a:pt x="55" y="81"/>
                  </a:lnTo>
                  <a:lnTo>
                    <a:pt x="64" y="72"/>
                  </a:lnTo>
                  <a:lnTo>
                    <a:pt x="78" y="50"/>
                  </a:lnTo>
                  <a:lnTo>
                    <a:pt x="90" y="27"/>
                  </a:lnTo>
                  <a:lnTo>
                    <a:pt x="97" y="18"/>
                  </a:lnTo>
                  <a:lnTo>
                    <a:pt x="105" y="11"/>
                  </a:lnTo>
                  <a:lnTo>
                    <a:pt x="109" y="7"/>
                  </a:lnTo>
                  <a:lnTo>
                    <a:pt x="114" y="4"/>
                  </a:lnTo>
                  <a:lnTo>
                    <a:pt x="119" y="2"/>
                  </a:lnTo>
                  <a:lnTo>
                    <a:pt x="126" y="1"/>
                  </a:lnTo>
                  <a:lnTo>
                    <a:pt x="133" y="0"/>
                  </a:lnTo>
                  <a:lnTo>
                    <a:pt x="140" y="0"/>
                  </a:lnTo>
                  <a:lnTo>
                    <a:pt x="148" y="0"/>
                  </a:lnTo>
                  <a:lnTo>
                    <a:pt x="158" y="2"/>
                  </a:lnTo>
                  <a:lnTo>
                    <a:pt x="179" y="8"/>
                  </a:lnTo>
                  <a:lnTo>
                    <a:pt x="204" y="18"/>
                  </a:lnTo>
                  <a:lnTo>
                    <a:pt x="247" y="20"/>
                  </a:lnTo>
                  <a:lnTo>
                    <a:pt x="281" y="25"/>
                  </a:lnTo>
                  <a:lnTo>
                    <a:pt x="295" y="26"/>
                  </a:lnTo>
                  <a:lnTo>
                    <a:pt x="308" y="29"/>
                  </a:lnTo>
                  <a:lnTo>
                    <a:pt x="317" y="33"/>
                  </a:lnTo>
                  <a:lnTo>
                    <a:pt x="326" y="38"/>
                  </a:lnTo>
                  <a:lnTo>
                    <a:pt x="334" y="45"/>
                  </a:lnTo>
                  <a:lnTo>
                    <a:pt x="339" y="55"/>
                  </a:lnTo>
                  <a:lnTo>
                    <a:pt x="346" y="66"/>
                  </a:lnTo>
                  <a:lnTo>
                    <a:pt x="351" y="79"/>
                  </a:lnTo>
                  <a:lnTo>
                    <a:pt x="360" y="115"/>
                  </a:lnTo>
                  <a:lnTo>
                    <a:pt x="369" y="164"/>
                  </a:lnTo>
                  <a:lnTo>
                    <a:pt x="351" y="163"/>
                  </a:lnTo>
                  <a:lnTo>
                    <a:pt x="333" y="160"/>
                  </a:lnTo>
                  <a:lnTo>
                    <a:pt x="315" y="156"/>
                  </a:lnTo>
                  <a:lnTo>
                    <a:pt x="298" y="153"/>
                  </a:lnTo>
                  <a:lnTo>
                    <a:pt x="281" y="149"/>
                  </a:lnTo>
                  <a:lnTo>
                    <a:pt x="266" y="146"/>
                  </a:lnTo>
                  <a:lnTo>
                    <a:pt x="251" y="144"/>
                  </a:lnTo>
                  <a:lnTo>
                    <a:pt x="237" y="144"/>
                  </a:lnTo>
                  <a:lnTo>
                    <a:pt x="234" y="146"/>
                  </a:lnTo>
                  <a:lnTo>
                    <a:pt x="231" y="149"/>
                  </a:lnTo>
                  <a:lnTo>
                    <a:pt x="229" y="152"/>
                  </a:lnTo>
                  <a:lnTo>
                    <a:pt x="226" y="156"/>
                  </a:lnTo>
                  <a:lnTo>
                    <a:pt x="223" y="162"/>
                  </a:lnTo>
                  <a:lnTo>
                    <a:pt x="220" y="170"/>
                  </a:lnTo>
                  <a:lnTo>
                    <a:pt x="218" y="180"/>
                  </a:lnTo>
                  <a:lnTo>
                    <a:pt x="215" y="192"/>
                  </a:lnTo>
                  <a:lnTo>
                    <a:pt x="212" y="192"/>
                  </a:lnTo>
                  <a:lnTo>
                    <a:pt x="208" y="192"/>
                  </a:lnTo>
                  <a:lnTo>
                    <a:pt x="205" y="192"/>
                  </a:lnTo>
                  <a:lnTo>
                    <a:pt x="202" y="191"/>
                  </a:lnTo>
                  <a:lnTo>
                    <a:pt x="200" y="191"/>
                  </a:lnTo>
                  <a:lnTo>
                    <a:pt x="197" y="191"/>
                  </a:lnTo>
                  <a:lnTo>
                    <a:pt x="194" y="189"/>
                  </a:lnTo>
                  <a:lnTo>
                    <a:pt x="191" y="189"/>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8" name="Freeform 373">
              <a:extLst>
                <a:ext uri="{FF2B5EF4-FFF2-40B4-BE49-F238E27FC236}">
                  <a16:creationId xmlns:a16="http://schemas.microsoft.com/office/drawing/2014/main" xmlns="" id="{4BC0E681-255A-B2FF-15A9-BBDB92F10E42}"/>
                </a:ext>
              </a:extLst>
            </p:cNvPr>
            <p:cNvSpPr>
              <a:spLocks/>
            </p:cNvSpPr>
            <p:nvPr/>
          </p:nvSpPr>
          <p:spPr bwMode="auto">
            <a:xfrm rot="123104">
              <a:off x="5317347" y="2393309"/>
              <a:ext cx="429763" cy="513906"/>
            </a:xfrm>
            <a:custGeom>
              <a:avLst/>
              <a:gdLst>
                <a:gd name="T0" fmla="*/ 1 w 410"/>
                <a:gd name="T1" fmla="*/ 4 h 486"/>
                <a:gd name="T2" fmla="*/ 1 w 410"/>
                <a:gd name="T3" fmla="*/ 3 h 486"/>
                <a:gd name="T4" fmla="*/ 1 w 410"/>
                <a:gd name="T5" fmla="*/ 3 h 486"/>
                <a:gd name="T6" fmla="*/ 1 w 410"/>
                <a:gd name="T7" fmla="*/ 3 h 486"/>
                <a:gd name="T8" fmla="*/ 1 w 410"/>
                <a:gd name="T9" fmla="*/ 3 h 486"/>
                <a:gd name="T10" fmla="*/ 1 w 410"/>
                <a:gd name="T11" fmla="*/ 3 h 486"/>
                <a:gd name="T12" fmla="*/ 1 w 410"/>
                <a:gd name="T13" fmla="*/ 3 h 486"/>
                <a:gd name="T14" fmla="*/ 1 w 410"/>
                <a:gd name="T15" fmla="*/ 3 h 486"/>
                <a:gd name="T16" fmla="*/ 1 w 410"/>
                <a:gd name="T17" fmla="*/ 3 h 486"/>
                <a:gd name="T18" fmla="*/ 1 w 410"/>
                <a:gd name="T19" fmla="*/ 3 h 486"/>
                <a:gd name="T20" fmla="*/ 1 w 410"/>
                <a:gd name="T21" fmla="*/ 2 h 486"/>
                <a:gd name="T22" fmla="*/ 1 w 410"/>
                <a:gd name="T23" fmla="*/ 1 h 486"/>
                <a:gd name="T24" fmla="*/ 1 w 410"/>
                <a:gd name="T25" fmla="*/ 1 h 486"/>
                <a:gd name="T26" fmla="*/ 0 w 410"/>
                <a:gd name="T27" fmla="*/ 1 h 486"/>
                <a:gd name="T28" fmla="*/ 1 w 410"/>
                <a:gd name="T29" fmla="*/ 1 h 486"/>
                <a:gd name="T30" fmla="*/ 1 w 410"/>
                <a:gd name="T31" fmla="*/ 0 h 486"/>
                <a:gd name="T32" fmla="*/ 1 w 410"/>
                <a:gd name="T33" fmla="*/ 1 h 486"/>
                <a:gd name="T34" fmla="*/ 1 w 410"/>
                <a:gd name="T35" fmla="*/ 1 h 486"/>
                <a:gd name="T36" fmla="*/ 1 w 410"/>
                <a:gd name="T37" fmla="*/ 1 h 486"/>
                <a:gd name="T38" fmla="*/ 1 w 410"/>
                <a:gd name="T39" fmla="*/ 1 h 486"/>
                <a:gd name="T40" fmla="*/ 1 w 410"/>
                <a:gd name="T41" fmla="*/ 1 h 486"/>
                <a:gd name="T42" fmla="*/ 2 w 410"/>
                <a:gd name="T43" fmla="*/ 1 h 486"/>
                <a:gd name="T44" fmla="*/ 2 w 410"/>
                <a:gd name="T45" fmla="*/ 1 h 486"/>
                <a:gd name="T46" fmla="*/ 2 w 410"/>
                <a:gd name="T47" fmla="*/ 1 h 486"/>
                <a:gd name="T48" fmla="*/ 3 w 410"/>
                <a:gd name="T49" fmla="*/ 1 h 486"/>
                <a:gd name="T50" fmla="*/ 3 w 410"/>
                <a:gd name="T51" fmla="*/ 1 h 486"/>
                <a:gd name="T52" fmla="*/ 2 w 410"/>
                <a:gd name="T53" fmla="*/ 1 h 486"/>
                <a:gd name="T54" fmla="*/ 2 w 410"/>
                <a:gd name="T55" fmla="*/ 2 h 486"/>
                <a:gd name="T56" fmla="*/ 2 w 410"/>
                <a:gd name="T57" fmla="*/ 2 h 486"/>
                <a:gd name="T58" fmla="*/ 2 w 410"/>
                <a:gd name="T59" fmla="*/ 2 h 486"/>
                <a:gd name="T60" fmla="*/ 2 w 410"/>
                <a:gd name="T61" fmla="*/ 2 h 486"/>
                <a:gd name="T62" fmla="*/ 2 w 410"/>
                <a:gd name="T63" fmla="*/ 2 h 486"/>
                <a:gd name="T64" fmla="*/ 2 w 410"/>
                <a:gd name="T65" fmla="*/ 3 h 486"/>
                <a:gd name="T66" fmla="*/ 2 w 410"/>
                <a:gd name="T67" fmla="*/ 3 h 486"/>
                <a:gd name="T68" fmla="*/ 1 w 410"/>
                <a:gd name="T69" fmla="*/ 3 h 486"/>
                <a:gd name="T70" fmla="*/ 1 w 410"/>
                <a:gd name="T71" fmla="*/ 3 h 486"/>
                <a:gd name="T72" fmla="*/ 1 w 410"/>
                <a:gd name="T73" fmla="*/ 3 h 486"/>
                <a:gd name="T74" fmla="*/ 1 w 410"/>
                <a:gd name="T75" fmla="*/ 4 h 486"/>
                <a:gd name="T76" fmla="*/ 1 w 410"/>
                <a:gd name="T77" fmla="*/ 4 h 486"/>
                <a:gd name="T78" fmla="*/ 1 w 410"/>
                <a:gd name="T79" fmla="*/ 4 h 486"/>
                <a:gd name="T80" fmla="*/ 1 w 410"/>
                <a:gd name="T81" fmla="*/ 4 h 4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410"/>
                <a:gd name="T124" fmla="*/ 0 h 486"/>
                <a:gd name="T125" fmla="*/ 410 w 410"/>
                <a:gd name="T126" fmla="*/ 486 h 48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410" h="486">
                  <a:moveTo>
                    <a:pt x="219" y="481"/>
                  </a:moveTo>
                  <a:lnTo>
                    <a:pt x="209" y="470"/>
                  </a:lnTo>
                  <a:lnTo>
                    <a:pt x="198" y="461"/>
                  </a:lnTo>
                  <a:lnTo>
                    <a:pt x="190" y="454"/>
                  </a:lnTo>
                  <a:lnTo>
                    <a:pt x="180" y="449"/>
                  </a:lnTo>
                  <a:lnTo>
                    <a:pt x="172" y="445"/>
                  </a:lnTo>
                  <a:lnTo>
                    <a:pt x="164" y="442"/>
                  </a:lnTo>
                  <a:lnTo>
                    <a:pt x="155" y="439"/>
                  </a:lnTo>
                  <a:lnTo>
                    <a:pt x="147" y="438"/>
                  </a:lnTo>
                  <a:lnTo>
                    <a:pt x="130" y="438"/>
                  </a:lnTo>
                  <a:lnTo>
                    <a:pt x="112" y="438"/>
                  </a:lnTo>
                  <a:lnTo>
                    <a:pt x="92" y="438"/>
                  </a:lnTo>
                  <a:lnTo>
                    <a:pt x="67" y="436"/>
                  </a:lnTo>
                  <a:lnTo>
                    <a:pt x="70" y="420"/>
                  </a:lnTo>
                  <a:lnTo>
                    <a:pt x="72" y="405"/>
                  </a:lnTo>
                  <a:lnTo>
                    <a:pt x="72" y="392"/>
                  </a:lnTo>
                  <a:lnTo>
                    <a:pt x="71" y="381"/>
                  </a:lnTo>
                  <a:lnTo>
                    <a:pt x="68" y="371"/>
                  </a:lnTo>
                  <a:lnTo>
                    <a:pt x="64" y="362"/>
                  </a:lnTo>
                  <a:lnTo>
                    <a:pt x="58" y="352"/>
                  </a:lnTo>
                  <a:lnTo>
                    <a:pt x="50" y="341"/>
                  </a:lnTo>
                  <a:lnTo>
                    <a:pt x="43" y="313"/>
                  </a:lnTo>
                  <a:lnTo>
                    <a:pt x="34" y="272"/>
                  </a:lnTo>
                  <a:lnTo>
                    <a:pt x="24" y="222"/>
                  </a:lnTo>
                  <a:lnTo>
                    <a:pt x="14" y="166"/>
                  </a:lnTo>
                  <a:lnTo>
                    <a:pt x="6" y="112"/>
                  </a:lnTo>
                  <a:lnTo>
                    <a:pt x="2" y="63"/>
                  </a:lnTo>
                  <a:lnTo>
                    <a:pt x="0" y="42"/>
                  </a:lnTo>
                  <a:lnTo>
                    <a:pt x="0" y="24"/>
                  </a:lnTo>
                  <a:lnTo>
                    <a:pt x="2" y="10"/>
                  </a:lnTo>
                  <a:lnTo>
                    <a:pt x="4" y="0"/>
                  </a:lnTo>
                  <a:lnTo>
                    <a:pt x="58" y="0"/>
                  </a:lnTo>
                  <a:lnTo>
                    <a:pt x="103" y="3"/>
                  </a:lnTo>
                  <a:lnTo>
                    <a:pt x="121" y="6"/>
                  </a:lnTo>
                  <a:lnTo>
                    <a:pt x="139" y="9"/>
                  </a:lnTo>
                  <a:lnTo>
                    <a:pt x="154" y="13"/>
                  </a:lnTo>
                  <a:lnTo>
                    <a:pt x="171" y="18"/>
                  </a:lnTo>
                  <a:lnTo>
                    <a:pt x="186" y="25"/>
                  </a:lnTo>
                  <a:lnTo>
                    <a:pt x="201" y="33"/>
                  </a:lnTo>
                  <a:lnTo>
                    <a:pt x="216" y="43"/>
                  </a:lnTo>
                  <a:lnTo>
                    <a:pt x="234" y="53"/>
                  </a:lnTo>
                  <a:lnTo>
                    <a:pt x="273" y="81"/>
                  </a:lnTo>
                  <a:lnTo>
                    <a:pt x="323" y="114"/>
                  </a:lnTo>
                  <a:lnTo>
                    <a:pt x="348" y="137"/>
                  </a:lnTo>
                  <a:lnTo>
                    <a:pt x="366" y="154"/>
                  </a:lnTo>
                  <a:lnTo>
                    <a:pt x="380" y="166"/>
                  </a:lnTo>
                  <a:lnTo>
                    <a:pt x="389" y="175"/>
                  </a:lnTo>
                  <a:lnTo>
                    <a:pt x="396" y="180"/>
                  </a:lnTo>
                  <a:lnTo>
                    <a:pt x="401" y="183"/>
                  </a:lnTo>
                  <a:lnTo>
                    <a:pt x="405" y="184"/>
                  </a:lnTo>
                  <a:lnTo>
                    <a:pt x="409" y="186"/>
                  </a:lnTo>
                  <a:lnTo>
                    <a:pt x="408" y="193"/>
                  </a:lnTo>
                  <a:lnTo>
                    <a:pt x="403" y="201"/>
                  </a:lnTo>
                  <a:lnTo>
                    <a:pt x="399" y="209"/>
                  </a:lnTo>
                  <a:lnTo>
                    <a:pt x="394" y="219"/>
                  </a:lnTo>
                  <a:lnTo>
                    <a:pt x="378" y="240"/>
                  </a:lnTo>
                  <a:lnTo>
                    <a:pt x="362" y="261"/>
                  </a:lnTo>
                  <a:lnTo>
                    <a:pt x="344" y="280"/>
                  </a:lnTo>
                  <a:lnTo>
                    <a:pt x="326" y="298"/>
                  </a:lnTo>
                  <a:lnTo>
                    <a:pt x="317" y="305"/>
                  </a:lnTo>
                  <a:lnTo>
                    <a:pt x="309" y="310"/>
                  </a:lnTo>
                  <a:lnTo>
                    <a:pt x="302" y="315"/>
                  </a:lnTo>
                  <a:lnTo>
                    <a:pt x="297" y="317"/>
                  </a:lnTo>
                  <a:lnTo>
                    <a:pt x="294" y="327"/>
                  </a:lnTo>
                  <a:lnTo>
                    <a:pt x="290" y="335"/>
                  </a:lnTo>
                  <a:lnTo>
                    <a:pt x="287" y="344"/>
                  </a:lnTo>
                  <a:lnTo>
                    <a:pt x="284" y="352"/>
                  </a:lnTo>
                  <a:lnTo>
                    <a:pt x="281" y="360"/>
                  </a:lnTo>
                  <a:lnTo>
                    <a:pt x="279" y="370"/>
                  </a:lnTo>
                  <a:lnTo>
                    <a:pt x="276" y="378"/>
                  </a:lnTo>
                  <a:lnTo>
                    <a:pt x="273" y="387"/>
                  </a:lnTo>
                  <a:lnTo>
                    <a:pt x="275" y="405"/>
                  </a:lnTo>
                  <a:lnTo>
                    <a:pt x="277" y="424"/>
                  </a:lnTo>
                  <a:lnTo>
                    <a:pt x="277" y="442"/>
                  </a:lnTo>
                  <a:lnTo>
                    <a:pt x="276" y="460"/>
                  </a:lnTo>
                  <a:lnTo>
                    <a:pt x="273" y="467"/>
                  </a:lnTo>
                  <a:lnTo>
                    <a:pt x="270" y="472"/>
                  </a:lnTo>
                  <a:lnTo>
                    <a:pt x="266" y="478"/>
                  </a:lnTo>
                  <a:lnTo>
                    <a:pt x="261" y="482"/>
                  </a:lnTo>
                  <a:lnTo>
                    <a:pt x="252" y="485"/>
                  </a:lnTo>
                  <a:lnTo>
                    <a:pt x="244" y="485"/>
                  </a:lnTo>
                  <a:lnTo>
                    <a:pt x="233" y="483"/>
                  </a:lnTo>
                  <a:lnTo>
                    <a:pt x="219" y="481"/>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29" name="Freeform 374">
              <a:extLst>
                <a:ext uri="{FF2B5EF4-FFF2-40B4-BE49-F238E27FC236}">
                  <a16:creationId xmlns:a16="http://schemas.microsoft.com/office/drawing/2014/main" xmlns="" id="{59186784-0532-2368-AC27-5191E5444EEC}"/>
                </a:ext>
              </a:extLst>
            </p:cNvPr>
            <p:cNvSpPr>
              <a:spLocks/>
            </p:cNvSpPr>
            <p:nvPr/>
          </p:nvSpPr>
          <p:spPr bwMode="auto">
            <a:xfrm rot="118716">
              <a:off x="4782394" y="2379785"/>
              <a:ext cx="611587" cy="794901"/>
            </a:xfrm>
            <a:custGeom>
              <a:avLst/>
              <a:gdLst>
                <a:gd name="T0" fmla="*/ 1 w 585"/>
                <a:gd name="T1" fmla="*/ 6 h 755"/>
                <a:gd name="T2" fmla="*/ 1 w 585"/>
                <a:gd name="T3" fmla="*/ 5 h 755"/>
                <a:gd name="T4" fmla="*/ 0 w 585"/>
                <a:gd name="T5" fmla="*/ 5 h 755"/>
                <a:gd name="T6" fmla="*/ 1 w 585"/>
                <a:gd name="T7" fmla="*/ 4 h 755"/>
                <a:gd name="T8" fmla="*/ 1 w 585"/>
                <a:gd name="T9" fmla="*/ 4 h 755"/>
                <a:gd name="T10" fmla="*/ 1 w 585"/>
                <a:gd name="T11" fmla="*/ 3 h 755"/>
                <a:gd name="T12" fmla="*/ 1 w 585"/>
                <a:gd name="T13" fmla="*/ 3 h 755"/>
                <a:gd name="T14" fmla="*/ 1 w 585"/>
                <a:gd name="T15" fmla="*/ 3 h 755"/>
                <a:gd name="T16" fmla="*/ 1 w 585"/>
                <a:gd name="T17" fmla="*/ 3 h 755"/>
                <a:gd name="T18" fmla="*/ 1 w 585"/>
                <a:gd name="T19" fmla="*/ 3 h 755"/>
                <a:gd name="T20" fmla="*/ 2 w 585"/>
                <a:gd name="T21" fmla="*/ 3 h 755"/>
                <a:gd name="T22" fmla="*/ 2 w 585"/>
                <a:gd name="T23" fmla="*/ 2 h 755"/>
                <a:gd name="T24" fmla="*/ 2 w 585"/>
                <a:gd name="T25" fmla="*/ 2 h 755"/>
                <a:gd name="T26" fmla="*/ 2 w 585"/>
                <a:gd name="T27" fmla="*/ 2 h 755"/>
                <a:gd name="T28" fmla="*/ 2 w 585"/>
                <a:gd name="T29" fmla="*/ 1 h 755"/>
                <a:gd name="T30" fmla="*/ 2 w 585"/>
                <a:gd name="T31" fmla="*/ 1 h 755"/>
                <a:gd name="T32" fmla="*/ 2 w 585"/>
                <a:gd name="T33" fmla="*/ 1 h 755"/>
                <a:gd name="T34" fmla="*/ 2 w 585"/>
                <a:gd name="T35" fmla="*/ 1 h 755"/>
                <a:gd name="T36" fmla="*/ 2 w 585"/>
                <a:gd name="T37" fmla="*/ 1 h 755"/>
                <a:gd name="T38" fmla="*/ 3 w 585"/>
                <a:gd name="T39" fmla="*/ 1 h 755"/>
                <a:gd name="T40" fmla="*/ 3 w 585"/>
                <a:gd name="T41" fmla="*/ 1 h 755"/>
                <a:gd name="T42" fmla="*/ 3 w 585"/>
                <a:gd name="T43" fmla="*/ 1 h 755"/>
                <a:gd name="T44" fmla="*/ 3 w 585"/>
                <a:gd name="T45" fmla="*/ 1 h 755"/>
                <a:gd name="T46" fmla="*/ 3 w 585"/>
                <a:gd name="T47" fmla="*/ 1 h 755"/>
                <a:gd name="T48" fmla="*/ 3 w 585"/>
                <a:gd name="T49" fmla="*/ 1 h 755"/>
                <a:gd name="T50" fmla="*/ 3 w 585"/>
                <a:gd name="T51" fmla="*/ 1 h 755"/>
                <a:gd name="T52" fmla="*/ 3 w 585"/>
                <a:gd name="T53" fmla="*/ 2 h 755"/>
                <a:gd name="T54" fmla="*/ 3 w 585"/>
                <a:gd name="T55" fmla="*/ 3 h 755"/>
                <a:gd name="T56" fmla="*/ 3 w 585"/>
                <a:gd name="T57" fmla="*/ 3 h 755"/>
                <a:gd name="T58" fmla="*/ 3 w 585"/>
                <a:gd name="T59" fmla="*/ 3 h 755"/>
                <a:gd name="T60" fmla="*/ 3 w 585"/>
                <a:gd name="T61" fmla="*/ 4 h 755"/>
                <a:gd name="T62" fmla="*/ 3 w 585"/>
                <a:gd name="T63" fmla="*/ 4 h 755"/>
                <a:gd name="T64" fmla="*/ 3 w 585"/>
                <a:gd name="T65" fmla="*/ 4 h 755"/>
                <a:gd name="T66" fmla="*/ 3 w 585"/>
                <a:gd name="T67" fmla="*/ 4 h 755"/>
                <a:gd name="T68" fmla="*/ 3 w 585"/>
                <a:gd name="T69" fmla="*/ 4 h 755"/>
                <a:gd name="T70" fmla="*/ 2 w 585"/>
                <a:gd name="T71" fmla="*/ 4 h 755"/>
                <a:gd name="T72" fmla="*/ 2 w 585"/>
                <a:gd name="T73" fmla="*/ 4 h 755"/>
                <a:gd name="T74" fmla="*/ 2 w 585"/>
                <a:gd name="T75" fmla="*/ 4 h 755"/>
                <a:gd name="T76" fmla="*/ 1 w 585"/>
                <a:gd name="T77" fmla="*/ 4 h 755"/>
                <a:gd name="T78" fmla="*/ 1 w 585"/>
                <a:gd name="T79" fmla="*/ 4 h 755"/>
                <a:gd name="T80" fmla="*/ 1 w 585"/>
                <a:gd name="T81" fmla="*/ 4 h 755"/>
                <a:gd name="T82" fmla="*/ 1 w 585"/>
                <a:gd name="T83" fmla="*/ 5 h 755"/>
                <a:gd name="T84" fmla="*/ 1 w 585"/>
                <a:gd name="T85" fmla="*/ 6 h 755"/>
                <a:gd name="T86" fmla="*/ 1 w 585"/>
                <a:gd name="T87" fmla="*/ 6 h 755"/>
                <a:gd name="T88" fmla="*/ 1 w 585"/>
                <a:gd name="T89" fmla="*/ 6 h 7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85"/>
                <a:gd name="T136" fmla="*/ 0 h 755"/>
                <a:gd name="T137" fmla="*/ 585 w 585"/>
                <a:gd name="T138" fmla="*/ 755 h 75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85" h="755">
                  <a:moveTo>
                    <a:pt x="81" y="754"/>
                  </a:moveTo>
                  <a:lnTo>
                    <a:pt x="68" y="742"/>
                  </a:lnTo>
                  <a:lnTo>
                    <a:pt x="59" y="732"/>
                  </a:lnTo>
                  <a:lnTo>
                    <a:pt x="49" y="724"/>
                  </a:lnTo>
                  <a:lnTo>
                    <a:pt x="41" y="718"/>
                  </a:lnTo>
                  <a:lnTo>
                    <a:pt x="32" y="713"/>
                  </a:lnTo>
                  <a:lnTo>
                    <a:pt x="24" y="709"/>
                  </a:lnTo>
                  <a:lnTo>
                    <a:pt x="13" y="705"/>
                  </a:lnTo>
                  <a:lnTo>
                    <a:pt x="0" y="700"/>
                  </a:lnTo>
                  <a:lnTo>
                    <a:pt x="7" y="645"/>
                  </a:lnTo>
                  <a:lnTo>
                    <a:pt x="11" y="598"/>
                  </a:lnTo>
                  <a:lnTo>
                    <a:pt x="14" y="576"/>
                  </a:lnTo>
                  <a:lnTo>
                    <a:pt x="17" y="556"/>
                  </a:lnTo>
                  <a:lnTo>
                    <a:pt x="20" y="537"/>
                  </a:lnTo>
                  <a:lnTo>
                    <a:pt x="25" y="519"/>
                  </a:lnTo>
                  <a:lnTo>
                    <a:pt x="31" y="502"/>
                  </a:lnTo>
                  <a:lnTo>
                    <a:pt x="39" y="487"/>
                  </a:lnTo>
                  <a:lnTo>
                    <a:pt x="50" y="473"/>
                  </a:lnTo>
                  <a:lnTo>
                    <a:pt x="64" y="459"/>
                  </a:lnTo>
                  <a:lnTo>
                    <a:pt x="82" y="446"/>
                  </a:lnTo>
                  <a:lnTo>
                    <a:pt x="101" y="433"/>
                  </a:lnTo>
                  <a:lnTo>
                    <a:pt x="126" y="421"/>
                  </a:lnTo>
                  <a:lnTo>
                    <a:pt x="156" y="410"/>
                  </a:lnTo>
                  <a:lnTo>
                    <a:pt x="187" y="390"/>
                  </a:lnTo>
                  <a:lnTo>
                    <a:pt x="211" y="378"/>
                  </a:lnTo>
                  <a:lnTo>
                    <a:pt x="221" y="374"/>
                  </a:lnTo>
                  <a:lnTo>
                    <a:pt x="229" y="371"/>
                  </a:lnTo>
                  <a:lnTo>
                    <a:pt x="236" y="369"/>
                  </a:lnTo>
                  <a:lnTo>
                    <a:pt x="244" y="369"/>
                  </a:lnTo>
                  <a:lnTo>
                    <a:pt x="259" y="368"/>
                  </a:lnTo>
                  <a:lnTo>
                    <a:pt x="277" y="368"/>
                  </a:lnTo>
                  <a:lnTo>
                    <a:pt x="301" y="368"/>
                  </a:lnTo>
                  <a:lnTo>
                    <a:pt x="333" y="362"/>
                  </a:lnTo>
                  <a:lnTo>
                    <a:pt x="331" y="340"/>
                  </a:lnTo>
                  <a:lnTo>
                    <a:pt x="330" y="320"/>
                  </a:lnTo>
                  <a:lnTo>
                    <a:pt x="327" y="303"/>
                  </a:lnTo>
                  <a:lnTo>
                    <a:pt x="326" y="288"/>
                  </a:lnTo>
                  <a:lnTo>
                    <a:pt x="326" y="281"/>
                  </a:lnTo>
                  <a:lnTo>
                    <a:pt x="326" y="272"/>
                  </a:lnTo>
                  <a:lnTo>
                    <a:pt x="329" y="266"/>
                  </a:lnTo>
                  <a:lnTo>
                    <a:pt x="330" y="259"/>
                  </a:lnTo>
                  <a:lnTo>
                    <a:pt x="334" y="250"/>
                  </a:lnTo>
                  <a:lnTo>
                    <a:pt x="338" y="243"/>
                  </a:lnTo>
                  <a:lnTo>
                    <a:pt x="345" y="235"/>
                  </a:lnTo>
                  <a:lnTo>
                    <a:pt x="352" y="225"/>
                  </a:lnTo>
                  <a:lnTo>
                    <a:pt x="348" y="191"/>
                  </a:lnTo>
                  <a:lnTo>
                    <a:pt x="344" y="159"/>
                  </a:lnTo>
                  <a:lnTo>
                    <a:pt x="343" y="142"/>
                  </a:lnTo>
                  <a:lnTo>
                    <a:pt x="343" y="128"/>
                  </a:lnTo>
                  <a:lnTo>
                    <a:pt x="344" y="113"/>
                  </a:lnTo>
                  <a:lnTo>
                    <a:pt x="347" y="99"/>
                  </a:lnTo>
                  <a:lnTo>
                    <a:pt x="351" y="87"/>
                  </a:lnTo>
                  <a:lnTo>
                    <a:pt x="356" y="74"/>
                  </a:lnTo>
                  <a:lnTo>
                    <a:pt x="365" y="63"/>
                  </a:lnTo>
                  <a:lnTo>
                    <a:pt x="374" y="54"/>
                  </a:lnTo>
                  <a:lnTo>
                    <a:pt x="387" y="45"/>
                  </a:lnTo>
                  <a:lnTo>
                    <a:pt x="402" y="37"/>
                  </a:lnTo>
                  <a:lnTo>
                    <a:pt x="420" y="30"/>
                  </a:lnTo>
                  <a:lnTo>
                    <a:pt x="442" y="25"/>
                  </a:lnTo>
                  <a:lnTo>
                    <a:pt x="442" y="22"/>
                  </a:lnTo>
                  <a:lnTo>
                    <a:pt x="444" y="19"/>
                  </a:lnTo>
                  <a:lnTo>
                    <a:pt x="444" y="16"/>
                  </a:lnTo>
                  <a:lnTo>
                    <a:pt x="445" y="14"/>
                  </a:lnTo>
                  <a:lnTo>
                    <a:pt x="446" y="11"/>
                  </a:lnTo>
                  <a:lnTo>
                    <a:pt x="448" y="8"/>
                  </a:lnTo>
                  <a:lnTo>
                    <a:pt x="448" y="5"/>
                  </a:lnTo>
                  <a:lnTo>
                    <a:pt x="449" y="2"/>
                  </a:lnTo>
                  <a:lnTo>
                    <a:pt x="462" y="1"/>
                  </a:lnTo>
                  <a:lnTo>
                    <a:pt x="471" y="1"/>
                  </a:lnTo>
                  <a:lnTo>
                    <a:pt x="480" y="0"/>
                  </a:lnTo>
                  <a:lnTo>
                    <a:pt x="485" y="0"/>
                  </a:lnTo>
                  <a:lnTo>
                    <a:pt x="492" y="1"/>
                  </a:lnTo>
                  <a:lnTo>
                    <a:pt x="498" y="1"/>
                  </a:lnTo>
                  <a:lnTo>
                    <a:pt x="505" y="2"/>
                  </a:lnTo>
                  <a:lnTo>
                    <a:pt x="513" y="5"/>
                  </a:lnTo>
                  <a:lnTo>
                    <a:pt x="514" y="45"/>
                  </a:lnTo>
                  <a:lnTo>
                    <a:pt x="517" y="90"/>
                  </a:lnTo>
                  <a:lnTo>
                    <a:pt x="521" y="137"/>
                  </a:lnTo>
                  <a:lnTo>
                    <a:pt x="528" y="185"/>
                  </a:lnTo>
                  <a:lnTo>
                    <a:pt x="536" y="234"/>
                  </a:lnTo>
                  <a:lnTo>
                    <a:pt x="548" y="281"/>
                  </a:lnTo>
                  <a:lnTo>
                    <a:pt x="554" y="303"/>
                  </a:lnTo>
                  <a:lnTo>
                    <a:pt x="561" y="324"/>
                  </a:lnTo>
                  <a:lnTo>
                    <a:pt x="568" y="344"/>
                  </a:lnTo>
                  <a:lnTo>
                    <a:pt x="575" y="362"/>
                  </a:lnTo>
                  <a:lnTo>
                    <a:pt x="579" y="368"/>
                  </a:lnTo>
                  <a:lnTo>
                    <a:pt x="582" y="375"/>
                  </a:lnTo>
                  <a:lnTo>
                    <a:pt x="584" y="383"/>
                  </a:lnTo>
                  <a:lnTo>
                    <a:pt x="584" y="393"/>
                  </a:lnTo>
                  <a:lnTo>
                    <a:pt x="584" y="416"/>
                  </a:lnTo>
                  <a:lnTo>
                    <a:pt x="582" y="443"/>
                  </a:lnTo>
                  <a:lnTo>
                    <a:pt x="578" y="470"/>
                  </a:lnTo>
                  <a:lnTo>
                    <a:pt x="572" y="495"/>
                  </a:lnTo>
                  <a:lnTo>
                    <a:pt x="567" y="518"/>
                  </a:lnTo>
                  <a:lnTo>
                    <a:pt x="561" y="534"/>
                  </a:lnTo>
                  <a:lnTo>
                    <a:pt x="550" y="537"/>
                  </a:lnTo>
                  <a:lnTo>
                    <a:pt x="539" y="540"/>
                  </a:lnTo>
                  <a:lnTo>
                    <a:pt x="528" y="544"/>
                  </a:lnTo>
                  <a:lnTo>
                    <a:pt x="518" y="548"/>
                  </a:lnTo>
                  <a:lnTo>
                    <a:pt x="499" y="559"/>
                  </a:lnTo>
                  <a:lnTo>
                    <a:pt x="480" y="573"/>
                  </a:lnTo>
                  <a:lnTo>
                    <a:pt x="460" y="587"/>
                  </a:lnTo>
                  <a:lnTo>
                    <a:pt x="439" y="599"/>
                  </a:lnTo>
                  <a:lnTo>
                    <a:pt x="430" y="605"/>
                  </a:lnTo>
                  <a:lnTo>
                    <a:pt x="419" y="610"/>
                  </a:lnTo>
                  <a:lnTo>
                    <a:pt x="408" y="615"/>
                  </a:lnTo>
                  <a:lnTo>
                    <a:pt x="395" y="617"/>
                  </a:lnTo>
                  <a:lnTo>
                    <a:pt x="385" y="624"/>
                  </a:lnTo>
                  <a:lnTo>
                    <a:pt x="376" y="630"/>
                  </a:lnTo>
                  <a:lnTo>
                    <a:pt x="366" y="633"/>
                  </a:lnTo>
                  <a:lnTo>
                    <a:pt x="355" y="634"/>
                  </a:lnTo>
                  <a:lnTo>
                    <a:pt x="345" y="634"/>
                  </a:lnTo>
                  <a:lnTo>
                    <a:pt x="334" y="633"/>
                  </a:lnTo>
                  <a:lnTo>
                    <a:pt x="324" y="631"/>
                  </a:lnTo>
                  <a:lnTo>
                    <a:pt x="315" y="628"/>
                  </a:lnTo>
                  <a:lnTo>
                    <a:pt x="294" y="624"/>
                  </a:lnTo>
                  <a:lnTo>
                    <a:pt x="273" y="621"/>
                  </a:lnTo>
                  <a:lnTo>
                    <a:pt x="264" y="623"/>
                  </a:lnTo>
                  <a:lnTo>
                    <a:pt x="252" y="624"/>
                  </a:lnTo>
                  <a:lnTo>
                    <a:pt x="243" y="627"/>
                  </a:lnTo>
                  <a:lnTo>
                    <a:pt x="232" y="633"/>
                  </a:lnTo>
                  <a:lnTo>
                    <a:pt x="230" y="651"/>
                  </a:lnTo>
                  <a:lnTo>
                    <a:pt x="229" y="667"/>
                  </a:lnTo>
                  <a:lnTo>
                    <a:pt x="226" y="681"/>
                  </a:lnTo>
                  <a:lnTo>
                    <a:pt x="222" y="695"/>
                  </a:lnTo>
                  <a:lnTo>
                    <a:pt x="216" y="706"/>
                  </a:lnTo>
                  <a:lnTo>
                    <a:pt x="211" y="716"/>
                  </a:lnTo>
                  <a:lnTo>
                    <a:pt x="204" y="724"/>
                  </a:lnTo>
                  <a:lnTo>
                    <a:pt x="196" y="732"/>
                  </a:lnTo>
                  <a:lnTo>
                    <a:pt x="186" y="738"/>
                  </a:lnTo>
                  <a:lnTo>
                    <a:pt x="175" y="743"/>
                  </a:lnTo>
                  <a:lnTo>
                    <a:pt x="164" y="746"/>
                  </a:lnTo>
                  <a:lnTo>
                    <a:pt x="150" y="750"/>
                  </a:lnTo>
                  <a:lnTo>
                    <a:pt x="135" y="752"/>
                  </a:lnTo>
                  <a:lnTo>
                    <a:pt x="118" y="753"/>
                  </a:lnTo>
                  <a:lnTo>
                    <a:pt x="100" y="754"/>
                  </a:lnTo>
                  <a:lnTo>
                    <a:pt x="81" y="754"/>
                  </a:lnTo>
                </a:path>
              </a:pathLst>
            </a:custGeom>
            <a:solidFill>
              <a:srgbClr val="FC7437"/>
            </a:solidFill>
            <a:ln w="3175" algn="ctr">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0" name="Freeform 375">
              <a:extLst>
                <a:ext uri="{FF2B5EF4-FFF2-40B4-BE49-F238E27FC236}">
                  <a16:creationId xmlns:a16="http://schemas.microsoft.com/office/drawing/2014/main" xmlns="" id="{1B711556-A920-78DD-92B6-CFD5685D4679}"/>
                </a:ext>
              </a:extLst>
            </p:cNvPr>
            <p:cNvSpPr>
              <a:spLocks/>
            </p:cNvSpPr>
            <p:nvPr/>
          </p:nvSpPr>
          <p:spPr bwMode="auto">
            <a:xfrm rot="114500">
              <a:off x="4519430" y="2205478"/>
              <a:ext cx="737810" cy="916614"/>
            </a:xfrm>
            <a:custGeom>
              <a:avLst/>
              <a:gdLst>
                <a:gd name="T0" fmla="*/ 1 w 704"/>
                <a:gd name="T1" fmla="*/ 6 h 868"/>
                <a:gd name="T2" fmla="*/ 1 w 704"/>
                <a:gd name="T3" fmla="*/ 6 h 868"/>
                <a:gd name="T4" fmla="*/ 1 w 704"/>
                <a:gd name="T5" fmla="*/ 6 h 868"/>
                <a:gd name="T6" fmla="*/ 1 w 704"/>
                <a:gd name="T7" fmla="*/ 6 h 868"/>
                <a:gd name="T8" fmla="*/ 1 w 704"/>
                <a:gd name="T9" fmla="*/ 6 h 868"/>
                <a:gd name="T10" fmla="*/ 1 w 704"/>
                <a:gd name="T11" fmla="*/ 5 h 868"/>
                <a:gd name="T12" fmla="*/ 1 w 704"/>
                <a:gd name="T13" fmla="*/ 4 h 868"/>
                <a:gd name="T14" fmla="*/ 1 w 704"/>
                <a:gd name="T15" fmla="*/ 4 h 868"/>
                <a:gd name="T16" fmla="*/ 1 w 704"/>
                <a:gd name="T17" fmla="*/ 4 h 868"/>
                <a:gd name="T18" fmla="*/ 1 w 704"/>
                <a:gd name="T19" fmla="*/ 4 h 868"/>
                <a:gd name="T20" fmla="*/ 1 w 704"/>
                <a:gd name="T21" fmla="*/ 4 h 868"/>
                <a:gd name="T22" fmla="*/ 1 w 704"/>
                <a:gd name="T23" fmla="*/ 4 h 868"/>
                <a:gd name="T24" fmla="*/ 1 w 704"/>
                <a:gd name="T25" fmla="*/ 4 h 868"/>
                <a:gd name="T26" fmla="*/ 1 w 704"/>
                <a:gd name="T27" fmla="*/ 4 h 868"/>
                <a:gd name="T28" fmla="*/ 1 w 704"/>
                <a:gd name="T29" fmla="*/ 3 h 868"/>
                <a:gd name="T30" fmla="*/ 1 w 704"/>
                <a:gd name="T31" fmla="*/ 3 h 868"/>
                <a:gd name="T32" fmla="*/ 1 w 704"/>
                <a:gd name="T33" fmla="*/ 3 h 868"/>
                <a:gd name="T34" fmla="*/ 1 w 704"/>
                <a:gd name="T35" fmla="*/ 3 h 868"/>
                <a:gd name="T36" fmla="*/ 1 w 704"/>
                <a:gd name="T37" fmla="*/ 2 h 868"/>
                <a:gd name="T38" fmla="*/ 1 w 704"/>
                <a:gd name="T39" fmla="*/ 2 h 868"/>
                <a:gd name="T40" fmla="*/ 1 w 704"/>
                <a:gd name="T41" fmla="*/ 1 h 868"/>
                <a:gd name="T42" fmla="*/ 1 w 704"/>
                <a:gd name="T43" fmla="*/ 1 h 868"/>
                <a:gd name="T44" fmla="*/ 1 w 704"/>
                <a:gd name="T45" fmla="*/ 1 h 868"/>
                <a:gd name="T46" fmla="*/ 1 w 704"/>
                <a:gd name="T47" fmla="*/ 1 h 868"/>
                <a:gd name="T48" fmla="*/ 2 w 704"/>
                <a:gd name="T49" fmla="*/ 1 h 868"/>
                <a:gd name="T50" fmla="*/ 2 w 704"/>
                <a:gd name="T51" fmla="*/ 1 h 868"/>
                <a:gd name="T52" fmla="*/ 2 w 704"/>
                <a:gd name="T53" fmla="*/ 1 h 868"/>
                <a:gd name="T54" fmla="*/ 2 w 704"/>
                <a:gd name="T55" fmla="*/ 1 h 868"/>
                <a:gd name="T56" fmla="*/ 2 w 704"/>
                <a:gd name="T57" fmla="*/ 1 h 868"/>
                <a:gd name="T58" fmla="*/ 3 w 704"/>
                <a:gd name="T59" fmla="*/ 1 h 868"/>
                <a:gd name="T60" fmla="*/ 3 w 704"/>
                <a:gd name="T61" fmla="*/ 1 h 868"/>
                <a:gd name="T62" fmla="*/ 3 w 704"/>
                <a:gd name="T63" fmla="*/ 1 h 868"/>
                <a:gd name="T64" fmla="*/ 3 w 704"/>
                <a:gd name="T65" fmla="*/ 1 h 868"/>
                <a:gd name="T66" fmla="*/ 3 w 704"/>
                <a:gd name="T67" fmla="*/ 1 h 868"/>
                <a:gd name="T68" fmla="*/ 3 w 704"/>
                <a:gd name="T69" fmla="*/ 1 h 868"/>
                <a:gd name="T70" fmla="*/ 4 w 704"/>
                <a:gd name="T71" fmla="*/ 1 h 868"/>
                <a:gd name="T72" fmla="*/ 4 w 704"/>
                <a:gd name="T73" fmla="*/ 1 h 868"/>
                <a:gd name="T74" fmla="*/ 4 w 704"/>
                <a:gd name="T75" fmla="*/ 1 h 868"/>
                <a:gd name="T76" fmla="*/ 4 w 704"/>
                <a:gd name="T77" fmla="*/ 1 h 868"/>
                <a:gd name="T78" fmla="*/ 4 w 704"/>
                <a:gd name="T79" fmla="*/ 2 h 868"/>
                <a:gd name="T80" fmla="*/ 4 w 704"/>
                <a:gd name="T81" fmla="*/ 2 h 868"/>
                <a:gd name="T82" fmla="*/ 4 w 704"/>
                <a:gd name="T83" fmla="*/ 3 h 868"/>
                <a:gd name="T84" fmla="*/ 4 w 704"/>
                <a:gd name="T85" fmla="*/ 3 h 868"/>
                <a:gd name="T86" fmla="*/ 4 w 704"/>
                <a:gd name="T87" fmla="*/ 3 h 868"/>
                <a:gd name="T88" fmla="*/ 4 w 704"/>
                <a:gd name="T89" fmla="*/ 4 h 868"/>
                <a:gd name="T90" fmla="*/ 3 w 704"/>
                <a:gd name="T91" fmla="*/ 4 h 868"/>
                <a:gd name="T92" fmla="*/ 3 w 704"/>
                <a:gd name="T93" fmla="*/ 4 h 868"/>
                <a:gd name="T94" fmla="*/ 2 w 704"/>
                <a:gd name="T95" fmla="*/ 4 h 868"/>
                <a:gd name="T96" fmla="*/ 2 w 704"/>
                <a:gd name="T97" fmla="*/ 5 h 868"/>
                <a:gd name="T98" fmla="*/ 1 w 704"/>
                <a:gd name="T99" fmla="*/ 6 h 868"/>
                <a:gd name="T100" fmla="*/ 1 w 704"/>
                <a:gd name="T101" fmla="*/ 6 h 868"/>
                <a:gd name="T102" fmla="*/ 1 w 704"/>
                <a:gd name="T103" fmla="*/ 6 h 8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4"/>
                <a:gd name="T157" fmla="*/ 0 h 868"/>
                <a:gd name="T158" fmla="*/ 704 w 704"/>
                <a:gd name="T159" fmla="*/ 868 h 8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4" h="868">
                  <a:moveTo>
                    <a:pt x="233" y="860"/>
                  </a:moveTo>
                  <a:lnTo>
                    <a:pt x="229" y="859"/>
                  </a:lnTo>
                  <a:lnTo>
                    <a:pt x="225" y="859"/>
                  </a:lnTo>
                  <a:lnTo>
                    <a:pt x="222" y="859"/>
                  </a:lnTo>
                  <a:lnTo>
                    <a:pt x="218" y="859"/>
                  </a:lnTo>
                  <a:lnTo>
                    <a:pt x="215" y="857"/>
                  </a:lnTo>
                  <a:lnTo>
                    <a:pt x="211" y="857"/>
                  </a:lnTo>
                  <a:lnTo>
                    <a:pt x="208" y="857"/>
                  </a:lnTo>
                  <a:lnTo>
                    <a:pt x="204" y="857"/>
                  </a:lnTo>
                  <a:lnTo>
                    <a:pt x="197" y="839"/>
                  </a:lnTo>
                  <a:lnTo>
                    <a:pt x="192" y="823"/>
                  </a:lnTo>
                  <a:lnTo>
                    <a:pt x="185" y="809"/>
                  </a:lnTo>
                  <a:lnTo>
                    <a:pt x="178" y="795"/>
                  </a:lnTo>
                  <a:lnTo>
                    <a:pt x="171" y="784"/>
                  </a:lnTo>
                  <a:lnTo>
                    <a:pt x="163" y="773"/>
                  </a:lnTo>
                  <a:lnTo>
                    <a:pt x="153" y="760"/>
                  </a:lnTo>
                  <a:lnTo>
                    <a:pt x="143" y="748"/>
                  </a:lnTo>
                  <a:lnTo>
                    <a:pt x="147" y="733"/>
                  </a:lnTo>
                  <a:lnTo>
                    <a:pt x="150" y="719"/>
                  </a:lnTo>
                  <a:lnTo>
                    <a:pt x="154" y="709"/>
                  </a:lnTo>
                  <a:lnTo>
                    <a:pt x="158" y="701"/>
                  </a:lnTo>
                  <a:lnTo>
                    <a:pt x="165" y="695"/>
                  </a:lnTo>
                  <a:lnTo>
                    <a:pt x="174" y="690"/>
                  </a:lnTo>
                  <a:lnTo>
                    <a:pt x="185" y="684"/>
                  </a:lnTo>
                  <a:lnTo>
                    <a:pt x="199" y="680"/>
                  </a:lnTo>
                  <a:lnTo>
                    <a:pt x="197" y="674"/>
                  </a:lnTo>
                  <a:lnTo>
                    <a:pt x="197" y="670"/>
                  </a:lnTo>
                  <a:lnTo>
                    <a:pt x="196" y="666"/>
                  </a:lnTo>
                  <a:lnTo>
                    <a:pt x="196" y="661"/>
                  </a:lnTo>
                  <a:lnTo>
                    <a:pt x="194" y="656"/>
                  </a:lnTo>
                  <a:lnTo>
                    <a:pt x="194" y="651"/>
                  </a:lnTo>
                  <a:lnTo>
                    <a:pt x="193" y="647"/>
                  </a:lnTo>
                  <a:lnTo>
                    <a:pt x="193" y="643"/>
                  </a:lnTo>
                  <a:lnTo>
                    <a:pt x="172" y="640"/>
                  </a:lnTo>
                  <a:lnTo>
                    <a:pt x="154" y="637"/>
                  </a:lnTo>
                  <a:lnTo>
                    <a:pt x="138" y="632"/>
                  </a:lnTo>
                  <a:lnTo>
                    <a:pt x="124" y="625"/>
                  </a:lnTo>
                  <a:lnTo>
                    <a:pt x="118" y="620"/>
                  </a:lnTo>
                  <a:lnTo>
                    <a:pt x="111" y="615"/>
                  </a:lnTo>
                  <a:lnTo>
                    <a:pt x="107" y="609"/>
                  </a:lnTo>
                  <a:lnTo>
                    <a:pt x="102" y="604"/>
                  </a:lnTo>
                  <a:lnTo>
                    <a:pt x="99" y="597"/>
                  </a:lnTo>
                  <a:lnTo>
                    <a:pt x="95" y="589"/>
                  </a:lnTo>
                  <a:lnTo>
                    <a:pt x="92" y="580"/>
                  </a:lnTo>
                  <a:lnTo>
                    <a:pt x="89" y="571"/>
                  </a:lnTo>
                  <a:lnTo>
                    <a:pt x="88" y="571"/>
                  </a:lnTo>
                  <a:lnTo>
                    <a:pt x="86" y="571"/>
                  </a:lnTo>
                  <a:lnTo>
                    <a:pt x="85" y="571"/>
                  </a:lnTo>
                  <a:lnTo>
                    <a:pt x="84" y="571"/>
                  </a:lnTo>
                  <a:lnTo>
                    <a:pt x="82" y="571"/>
                  </a:lnTo>
                  <a:lnTo>
                    <a:pt x="81" y="571"/>
                  </a:lnTo>
                  <a:lnTo>
                    <a:pt x="79" y="571"/>
                  </a:lnTo>
                  <a:lnTo>
                    <a:pt x="78" y="571"/>
                  </a:lnTo>
                  <a:lnTo>
                    <a:pt x="85" y="548"/>
                  </a:lnTo>
                  <a:lnTo>
                    <a:pt x="89" y="528"/>
                  </a:lnTo>
                  <a:lnTo>
                    <a:pt x="91" y="510"/>
                  </a:lnTo>
                  <a:lnTo>
                    <a:pt x="91" y="492"/>
                  </a:lnTo>
                  <a:lnTo>
                    <a:pt x="91" y="472"/>
                  </a:lnTo>
                  <a:lnTo>
                    <a:pt x="89" y="454"/>
                  </a:lnTo>
                  <a:lnTo>
                    <a:pt x="88" y="435"/>
                  </a:lnTo>
                  <a:lnTo>
                    <a:pt x="86" y="413"/>
                  </a:lnTo>
                  <a:lnTo>
                    <a:pt x="73" y="402"/>
                  </a:lnTo>
                  <a:lnTo>
                    <a:pt x="61" y="393"/>
                  </a:lnTo>
                  <a:lnTo>
                    <a:pt x="52" y="386"/>
                  </a:lnTo>
                  <a:lnTo>
                    <a:pt x="42" y="382"/>
                  </a:lnTo>
                  <a:lnTo>
                    <a:pt x="34" y="380"/>
                  </a:lnTo>
                  <a:lnTo>
                    <a:pt x="24" y="378"/>
                  </a:lnTo>
                  <a:lnTo>
                    <a:pt x="13" y="375"/>
                  </a:lnTo>
                  <a:lnTo>
                    <a:pt x="0" y="373"/>
                  </a:lnTo>
                  <a:lnTo>
                    <a:pt x="6" y="359"/>
                  </a:lnTo>
                  <a:lnTo>
                    <a:pt x="13" y="346"/>
                  </a:lnTo>
                  <a:lnTo>
                    <a:pt x="21" y="337"/>
                  </a:lnTo>
                  <a:lnTo>
                    <a:pt x="32" y="327"/>
                  </a:lnTo>
                  <a:lnTo>
                    <a:pt x="43" y="320"/>
                  </a:lnTo>
                  <a:lnTo>
                    <a:pt x="56" y="313"/>
                  </a:lnTo>
                  <a:lnTo>
                    <a:pt x="71" y="308"/>
                  </a:lnTo>
                  <a:lnTo>
                    <a:pt x="86" y="302"/>
                  </a:lnTo>
                  <a:lnTo>
                    <a:pt x="102" y="283"/>
                  </a:lnTo>
                  <a:lnTo>
                    <a:pt x="118" y="262"/>
                  </a:lnTo>
                  <a:lnTo>
                    <a:pt x="135" y="241"/>
                  </a:lnTo>
                  <a:lnTo>
                    <a:pt x="151" y="220"/>
                  </a:lnTo>
                  <a:lnTo>
                    <a:pt x="167" y="198"/>
                  </a:lnTo>
                  <a:lnTo>
                    <a:pt x="179" y="175"/>
                  </a:lnTo>
                  <a:lnTo>
                    <a:pt x="185" y="163"/>
                  </a:lnTo>
                  <a:lnTo>
                    <a:pt x="189" y="152"/>
                  </a:lnTo>
                  <a:lnTo>
                    <a:pt x="193" y="140"/>
                  </a:lnTo>
                  <a:lnTo>
                    <a:pt x="194" y="129"/>
                  </a:lnTo>
                  <a:lnTo>
                    <a:pt x="208" y="114"/>
                  </a:lnTo>
                  <a:lnTo>
                    <a:pt x="218" y="100"/>
                  </a:lnTo>
                  <a:lnTo>
                    <a:pt x="225" y="86"/>
                  </a:lnTo>
                  <a:lnTo>
                    <a:pt x="229" y="72"/>
                  </a:lnTo>
                  <a:lnTo>
                    <a:pt x="235" y="49"/>
                  </a:lnTo>
                  <a:lnTo>
                    <a:pt x="237" y="29"/>
                  </a:lnTo>
                  <a:lnTo>
                    <a:pt x="240" y="21"/>
                  </a:lnTo>
                  <a:lnTo>
                    <a:pt x="244" y="14"/>
                  </a:lnTo>
                  <a:lnTo>
                    <a:pt x="250" y="8"/>
                  </a:lnTo>
                  <a:lnTo>
                    <a:pt x="257" y="4"/>
                  </a:lnTo>
                  <a:lnTo>
                    <a:pt x="268" y="1"/>
                  </a:lnTo>
                  <a:lnTo>
                    <a:pt x="283" y="0"/>
                  </a:lnTo>
                  <a:lnTo>
                    <a:pt x="301" y="1"/>
                  </a:lnTo>
                  <a:lnTo>
                    <a:pt x="325" y="4"/>
                  </a:lnTo>
                  <a:lnTo>
                    <a:pt x="325" y="8"/>
                  </a:lnTo>
                  <a:lnTo>
                    <a:pt x="326" y="11"/>
                  </a:lnTo>
                  <a:lnTo>
                    <a:pt x="326" y="15"/>
                  </a:lnTo>
                  <a:lnTo>
                    <a:pt x="327" y="18"/>
                  </a:lnTo>
                  <a:lnTo>
                    <a:pt x="327" y="22"/>
                  </a:lnTo>
                  <a:lnTo>
                    <a:pt x="329" y="25"/>
                  </a:lnTo>
                  <a:lnTo>
                    <a:pt x="329" y="29"/>
                  </a:lnTo>
                  <a:lnTo>
                    <a:pt x="330" y="33"/>
                  </a:lnTo>
                  <a:lnTo>
                    <a:pt x="337" y="32"/>
                  </a:lnTo>
                  <a:lnTo>
                    <a:pt x="344" y="32"/>
                  </a:lnTo>
                  <a:lnTo>
                    <a:pt x="351" y="32"/>
                  </a:lnTo>
                  <a:lnTo>
                    <a:pt x="358" y="31"/>
                  </a:lnTo>
                  <a:lnTo>
                    <a:pt x="366" y="31"/>
                  </a:lnTo>
                  <a:lnTo>
                    <a:pt x="373" y="31"/>
                  </a:lnTo>
                  <a:lnTo>
                    <a:pt x="380" y="31"/>
                  </a:lnTo>
                  <a:lnTo>
                    <a:pt x="387" y="29"/>
                  </a:lnTo>
                  <a:lnTo>
                    <a:pt x="397" y="40"/>
                  </a:lnTo>
                  <a:lnTo>
                    <a:pt x="404" y="50"/>
                  </a:lnTo>
                  <a:lnTo>
                    <a:pt x="409" y="60"/>
                  </a:lnTo>
                  <a:lnTo>
                    <a:pt x="412" y="69"/>
                  </a:lnTo>
                  <a:lnTo>
                    <a:pt x="413" y="79"/>
                  </a:lnTo>
                  <a:lnTo>
                    <a:pt x="415" y="89"/>
                  </a:lnTo>
                  <a:lnTo>
                    <a:pt x="413" y="97"/>
                  </a:lnTo>
                  <a:lnTo>
                    <a:pt x="413" y="107"/>
                  </a:lnTo>
                  <a:lnTo>
                    <a:pt x="411" y="123"/>
                  </a:lnTo>
                  <a:lnTo>
                    <a:pt x="408" y="139"/>
                  </a:lnTo>
                  <a:lnTo>
                    <a:pt x="408" y="147"/>
                  </a:lnTo>
                  <a:lnTo>
                    <a:pt x="409" y="154"/>
                  </a:lnTo>
                  <a:lnTo>
                    <a:pt x="412" y="161"/>
                  </a:lnTo>
                  <a:lnTo>
                    <a:pt x="416" y="166"/>
                  </a:lnTo>
                  <a:lnTo>
                    <a:pt x="431" y="161"/>
                  </a:lnTo>
                  <a:lnTo>
                    <a:pt x="447" y="154"/>
                  </a:lnTo>
                  <a:lnTo>
                    <a:pt x="463" y="148"/>
                  </a:lnTo>
                  <a:lnTo>
                    <a:pt x="478" y="141"/>
                  </a:lnTo>
                  <a:lnTo>
                    <a:pt x="495" y="134"/>
                  </a:lnTo>
                  <a:lnTo>
                    <a:pt x="510" y="129"/>
                  </a:lnTo>
                  <a:lnTo>
                    <a:pt x="525" y="122"/>
                  </a:lnTo>
                  <a:lnTo>
                    <a:pt x="542" y="115"/>
                  </a:lnTo>
                  <a:lnTo>
                    <a:pt x="568" y="122"/>
                  </a:lnTo>
                  <a:lnTo>
                    <a:pt x="593" y="129"/>
                  </a:lnTo>
                  <a:lnTo>
                    <a:pt x="617" y="136"/>
                  </a:lnTo>
                  <a:lnTo>
                    <a:pt x="638" y="143"/>
                  </a:lnTo>
                  <a:lnTo>
                    <a:pt x="656" y="148"/>
                  </a:lnTo>
                  <a:lnTo>
                    <a:pt x="674" y="152"/>
                  </a:lnTo>
                  <a:lnTo>
                    <a:pt x="689" y="157"/>
                  </a:lnTo>
                  <a:lnTo>
                    <a:pt x="703" y="159"/>
                  </a:lnTo>
                  <a:lnTo>
                    <a:pt x="701" y="163"/>
                  </a:lnTo>
                  <a:lnTo>
                    <a:pt x="700" y="168"/>
                  </a:lnTo>
                  <a:lnTo>
                    <a:pt x="700" y="172"/>
                  </a:lnTo>
                  <a:lnTo>
                    <a:pt x="699" y="176"/>
                  </a:lnTo>
                  <a:lnTo>
                    <a:pt x="699" y="180"/>
                  </a:lnTo>
                  <a:lnTo>
                    <a:pt x="697" y="184"/>
                  </a:lnTo>
                  <a:lnTo>
                    <a:pt x="697" y="188"/>
                  </a:lnTo>
                  <a:lnTo>
                    <a:pt x="697" y="193"/>
                  </a:lnTo>
                  <a:lnTo>
                    <a:pt x="675" y="204"/>
                  </a:lnTo>
                  <a:lnTo>
                    <a:pt x="657" y="215"/>
                  </a:lnTo>
                  <a:lnTo>
                    <a:pt x="642" y="224"/>
                  </a:lnTo>
                  <a:lnTo>
                    <a:pt x="629" y="233"/>
                  </a:lnTo>
                  <a:lnTo>
                    <a:pt x="618" y="242"/>
                  </a:lnTo>
                  <a:lnTo>
                    <a:pt x="610" y="252"/>
                  </a:lnTo>
                  <a:lnTo>
                    <a:pt x="604" y="262"/>
                  </a:lnTo>
                  <a:lnTo>
                    <a:pt x="600" y="272"/>
                  </a:lnTo>
                  <a:lnTo>
                    <a:pt x="598" y="283"/>
                  </a:lnTo>
                  <a:lnTo>
                    <a:pt x="596" y="294"/>
                  </a:lnTo>
                  <a:lnTo>
                    <a:pt x="596" y="306"/>
                  </a:lnTo>
                  <a:lnTo>
                    <a:pt x="598" y="320"/>
                  </a:lnTo>
                  <a:lnTo>
                    <a:pt x="602" y="353"/>
                  </a:lnTo>
                  <a:lnTo>
                    <a:pt x="607" y="393"/>
                  </a:lnTo>
                  <a:lnTo>
                    <a:pt x="600" y="403"/>
                  </a:lnTo>
                  <a:lnTo>
                    <a:pt x="593" y="413"/>
                  </a:lnTo>
                  <a:lnTo>
                    <a:pt x="589" y="420"/>
                  </a:lnTo>
                  <a:lnTo>
                    <a:pt x="586" y="428"/>
                  </a:lnTo>
                  <a:lnTo>
                    <a:pt x="584" y="435"/>
                  </a:lnTo>
                  <a:lnTo>
                    <a:pt x="582" y="440"/>
                  </a:lnTo>
                  <a:lnTo>
                    <a:pt x="582" y="447"/>
                  </a:lnTo>
                  <a:lnTo>
                    <a:pt x="582" y="454"/>
                  </a:lnTo>
                  <a:lnTo>
                    <a:pt x="584" y="468"/>
                  </a:lnTo>
                  <a:lnTo>
                    <a:pt x="586" y="485"/>
                  </a:lnTo>
                  <a:lnTo>
                    <a:pt x="588" y="504"/>
                  </a:lnTo>
                  <a:lnTo>
                    <a:pt x="588" y="530"/>
                  </a:lnTo>
                  <a:lnTo>
                    <a:pt x="557" y="533"/>
                  </a:lnTo>
                  <a:lnTo>
                    <a:pt x="535" y="535"/>
                  </a:lnTo>
                  <a:lnTo>
                    <a:pt x="516" y="535"/>
                  </a:lnTo>
                  <a:lnTo>
                    <a:pt x="501" y="536"/>
                  </a:lnTo>
                  <a:lnTo>
                    <a:pt x="484" y="539"/>
                  </a:lnTo>
                  <a:lnTo>
                    <a:pt x="467" y="546"/>
                  </a:lnTo>
                  <a:lnTo>
                    <a:pt x="445" y="557"/>
                  </a:lnTo>
                  <a:lnTo>
                    <a:pt x="416" y="573"/>
                  </a:lnTo>
                  <a:lnTo>
                    <a:pt x="388" y="584"/>
                  </a:lnTo>
                  <a:lnTo>
                    <a:pt x="365" y="597"/>
                  </a:lnTo>
                  <a:lnTo>
                    <a:pt x="345" y="609"/>
                  </a:lnTo>
                  <a:lnTo>
                    <a:pt x="329" y="623"/>
                  </a:lnTo>
                  <a:lnTo>
                    <a:pt x="315" y="637"/>
                  </a:lnTo>
                  <a:lnTo>
                    <a:pt x="304" y="652"/>
                  </a:lnTo>
                  <a:lnTo>
                    <a:pt x="296" y="669"/>
                  </a:lnTo>
                  <a:lnTo>
                    <a:pt x="289" y="686"/>
                  </a:lnTo>
                  <a:lnTo>
                    <a:pt x="283" y="704"/>
                  </a:lnTo>
                  <a:lnTo>
                    <a:pt x="279" y="723"/>
                  </a:lnTo>
                  <a:lnTo>
                    <a:pt x="276" y="744"/>
                  </a:lnTo>
                  <a:lnTo>
                    <a:pt x="273" y="766"/>
                  </a:lnTo>
                  <a:lnTo>
                    <a:pt x="269" y="813"/>
                  </a:lnTo>
                  <a:lnTo>
                    <a:pt x="262" y="867"/>
                  </a:lnTo>
                  <a:lnTo>
                    <a:pt x="260" y="867"/>
                  </a:lnTo>
                  <a:lnTo>
                    <a:pt x="255" y="866"/>
                  </a:lnTo>
                  <a:lnTo>
                    <a:pt x="251" y="864"/>
                  </a:lnTo>
                  <a:lnTo>
                    <a:pt x="247" y="863"/>
                  </a:lnTo>
                  <a:lnTo>
                    <a:pt x="243" y="861"/>
                  </a:lnTo>
                  <a:lnTo>
                    <a:pt x="239" y="861"/>
                  </a:lnTo>
                  <a:lnTo>
                    <a:pt x="236" y="860"/>
                  </a:lnTo>
                  <a:lnTo>
                    <a:pt x="233" y="860"/>
                  </a:lnTo>
                </a:path>
              </a:pathLst>
            </a:custGeom>
            <a:solidFill>
              <a:srgbClr val="FC7437"/>
            </a:solid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1" name="Freeform 376">
              <a:extLst>
                <a:ext uri="{FF2B5EF4-FFF2-40B4-BE49-F238E27FC236}">
                  <a16:creationId xmlns:a16="http://schemas.microsoft.com/office/drawing/2014/main" xmlns="" id="{5C925B5B-3EA4-6EF0-6A72-3176C55D28AA}"/>
                </a:ext>
              </a:extLst>
            </p:cNvPr>
            <p:cNvSpPr>
              <a:spLocks/>
            </p:cNvSpPr>
            <p:nvPr/>
          </p:nvSpPr>
          <p:spPr bwMode="auto">
            <a:xfrm rot="115097">
              <a:off x="4235425" y="2582640"/>
              <a:ext cx="552983" cy="838479"/>
            </a:xfrm>
            <a:custGeom>
              <a:avLst/>
              <a:gdLst>
                <a:gd name="T0" fmla="*/ 2 w 532"/>
                <a:gd name="T1" fmla="*/ 6 h 795"/>
                <a:gd name="T2" fmla="*/ 1 w 532"/>
                <a:gd name="T3" fmla="*/ 6 h 795"/>
                <a:gd name="T4" fmla="*/ 1 w 532"/>
                <a:gd name="T5" fmla="*/ 6 h 795"/>
                <a:gd name="T6" fmla="*/ 1 w 532"/>
                <a:gd name="T7" fmla="*/ 6 h 795"/>
                <a:gd name="T8" fmla="*/ 1 w 532"/>
                <a:gd name="T9" fmla="*/ 6 h 795"/>
                <a:gd name="T10" fmla="*/ 1 w 532"/>
                <a:gd name="T11" fmla="*/ 6 h 795"/>
                <a:gd name="T12" fmla="*/ 1 w 532"/>
                <a:gd name="T13" fmla="*/ 6 h 795"/>
                <a:gd name="T14" fmla="*/ 1 w 532"/>
                <a:gd name="T15" fmla="*/ 5 h 795"/>
                <a:gd name="T16" fmla="*/ 1 w 532"/>
                <a:gd name="T17" fmla="*/ 5 h 795"/>
                <a:gd name="T18" fmla="*/ 1 w 532"/>
                <a:gd name="T19" fmla="*/ 5 h 795"/>
                <a:gd name="T20" fmla="*/ 1 w 532"/>
                <a:gd name="T21" fmla="*/ 5 h 795"/>
                <a:gd name="T22" fmla="*/ 1 w 532"/>
                <a:gd name="T23" fmla="*/ 6 h 795"/>
                <a:gd name="T24" fmla="*/ 1 w 532"/>
                <a:gd name="T25" fmla="*/ 6 h 795"/>
                <a:gd name="T26" fmla="*/ 1 w 532"/>
                <a:gd name="T27" fmla="*/ 6 h 795"/>
                <a:gd name="T28" fmla="*/ 1 w 532"/>
                <a:gd name="T29" fmla="*/ 6 h 795"/>
                <a:gd name="T30" fmla="*/ 1 w 532"/>
                <a:gd name="T31" fmla="*/ 4 h 795"/>
                <a:gd name="T32" fmla="*/ 1 w 532"/>
                <a:gd name="T33" fmla="*/ 4 h 795"/>
                <a:gd name="T34" fmla="*/ 1 w 532"/>
                <a:gd name="T35" fmla="*/ 3 h 795"/>
                <a:gd name="T36" fmla="*/ 1 w 532"/>
                <a:gd name="T37" fmla="*/ 2 h 795"/>
                <a:gd name="T38" fmla="*/ 1 w 532"/>
                <a:gd name="T39" fmla="*/ 1 h 795"/>
                <a:gd name="T40" fmla="*/ 1 w 532"/>
                <a:gd name="T41" fmla="*/ 1 h 795"/>
                <a:gd name="T42" fmla="*/ 1 w 532"/>
                <a:gd name="T43" fmla="*/ 1 h 795"/>
                <a:gd name="T44" fmla="*/ 1 w 532"/>
                <a:gd name="T45" fmla="*/ 1 h 795"/>
                <a:gd name="T46" fmla="*/ 1 w 532"/>
                <a:gd name="T47" fmla="*/ 1 h 795"/>
                <a:gd name="T48" fmla="*/ 1 w 532"/>
                <a:gd name="T49" fmla="*/ 1 h 795"/>
                <a:gd name="T50" fmla="*/ 1 w 532"/>
                <a:gd name="T51" fmla="*/ 1 h 795"/>
                <a:gd name="T52" fmla="*/ 1 w 532"/>
                <a:gd name="T53" fmla="*/ 1 h 795"/>
                <a:gd name="T54" fmla="*/ 2 w 532"/>
                <a:gd name="T55" fmla="*/ 1 h 795"/>
                <a:gd name="T56" fmla="*/ 2 w 532"/>
                <a:gd name="T57" fmla="*/ 1 h 795"/>
                <a:gd name="T58" fmla="*/ 2 w 532"/>
                <a:gd name="T59" fmla="*/ 1 h 795"/>
                <a:gd name="T60" fmla="*/ 2 w 532"/>
                <a:gd name="T61" fmla="*/ 1 h 795"/>
                <a:gd name="T62" fmla="*/ 2 w 532"/>
                <a:gd name="T63" fmla="*/ 1 h 795"/>
                <a:gd name="T64" fmla="*/ 2 w 532"/>
                <a:gd name="T65" fmla="*/ 1 h 795"/>
                <a:gd name="T66" fmla="*/ 2 w 532"/>
                <a:gd name="T67" fmla="*/ 2 h 795"/>
                <a:gd name="T68" fmla="*/ 3 w 532"/>
                <a:gd name="T69" fmla="*/ 2 h 795"/>
                <a:gd name="T70" fmla="*/ 3 w 532"/>
                <a:gd name="T71" fmla="*/ 2 h 795"/>
                <a:gd name="T72" fmla="*/ 3 w 532"/>
                <a:gd name="T73" fmla="*/ 2 h 795"/>
                <a:gd name="T74" fmla="*/ 3 w 532"/>
                <a:gd name="T75" fmla="*/ 2 h 795"/>
                <a:gd name="T76" fmla="*/ 2 w 532"/>
                <a:gd name="T77" fmla="*/ 3 h 795"/>
                <a:gd name="T78" fmla="*/ 3 w 532"/>
                <a:gd name="T79" fmla="*/ 3 h 795"/>
                <a:gd name="T80" fmla="*/ 3 w 532"/>
                <a:gd name="T81" fmla="*/ 3 h 795"/>
                <a:gd name="T82" fmla="*/ 3 w 532"/>
                <a:gd name="T83" fmla="*/ 4 h 795"/>
                <a:gd name="T84" fmla="*/ 3 w 532"/>
                <a:gd name="T85" fmla="*/ 4 h 795"/>
                <a:gd name="T86" fmla="*/ 3 w 532"/>
                <a:gd name="T87" fmla="*/ 4 h 795"/>
                <a:gd name="T88" fmla="*/ 3 w 532"/>
                <a:gd name="T89" fmla="*/ 4 h 795"/>
                <a:gd name="T90" fmla="*/ 3 w 532"/>
                <a:gd name="T91" fmla="*/ 4 h 795"/>
                <a:gd name="T92" fmla="*/ 3 w 532"/>
                <a:gd name="T93" fmla="*/ 4 h 795"/>
                <a:gd name="T94" fmla="*/ 3 w 532"/>
                <a:gd name="T95" fmla="*/ 5 h 795"/>
                <a:gd name="T96" fmla="*/ 3 w 532"/>
                <a:gd name="T97" fmla="*/ 5 h 795"/>
                <a:gd name="T98" fmla="*/ 3 w 532"/>
                <a:gd name="T99" fmla="*/ 5 h 795"/>
                <a:gd name="T100" fmla="*/ 3 w 532"/>
                <a:gd name="T101" fmla="*/ 6 h 795"/>
                <a:gd name="T102" fmla="*/ 3 w 532"/>
                <a:gd name="T103" fmla="*/ 6 h 795"/>
                <a:gd name="T104" fmla="*/ 3 w 532"/>
                <a:gd name="T105" fmla="*/ 6 h 795"/>
                <a:gd name="T106" fmla="*/ 3 w 532"/>
                <a:gd name="T107" fmla="*/ 6 h 795"/>
                <a:gd name="T108" fmla="*/ 3 w 532"/>
                <a:gd name="T109" fmla="*/ 6 h 795"/>
                <a:gd name="T110" fmla="*/ 3 w 532"/>
                <a:gd name="T111" fmla="*/ 6 h 795"/>
                <a:gd name="T112" fmla="*/ 3 w 532"/>
                <a:gd name="T113" fmla="*/ 6 h 795"/>
                <a:gd name="T114" fmla="*/ 2 w 532"/>
                <a:gd name="T115" fmla="*/ 6 h 79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2"/>
                <a:gd name="T175" fmla="*/ 0 h 795"/>
                <a:gd name="T176" fmla="*/ 532 w 532"/>
                <a:gd name="T177" fmla="*/ 795 h 79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2" h="795">
                  <a:moveTo>
                    <a:pt x="417" y="763"/>
                  </a:moveTo>
                  <a:lnTo>
                    <a:pt x="391" y="762"/>
                  </a:lnTo>
                  <a:lnTo>
                    <a:pt x="367" y="759"/>
                  </a:lnTo>
                  <a:lnTo>
                    <a:pt x="345" y="758"/>
                  </a:lnTo>
                  <a:lnTo>
                    <a:pt x="325" y="755"/>
                  </a:lnTo>
                  <a:lnTo>
                    <a:pt x="302" y="754"/>
                  </a:lnTo>
                  <a:lnTo>
                    <a:pt x="282" y="754"/>
                  </a:lnTo>
                  <a:lnTo>
                    <a:pt x="258" y="756"/>
                  </a:lnTo>
                  <a:lnTo>
                    <a:pt x="234" y="759"/>
                  </a:lnTo>
                  <a:lnTo>
                    <a:pt x="226" y="751"/>
                  </a:lnTo>
                  <a:lnTo>
                    <a:pt x="219" y="744"/>
                  </a:lnTo>
                  <a:lnTo>
                    <a:pt x="212" y="738"/>
                  </a:lnTo>
                  <a:lnTo>
                    <a:pt x="205" y="734"/>
                  </a:lnTo>
                  <a:lnTo>
                    <a:pt x="198" y="731"/>
                  </a:lnTo>
                  <a:lnTo>
                    <a:pt x="192" y="730"/>
                  </a:lnTo>
                  <a:lnTo>
                    <a:pt x="183" y="729"/>
                  </a:lnTo>
                  <a:lnTo>
                    <a:pt x="176" y="729"/>
                  </a:lnTo>
                  <a:lnTo>
                    <a:pt x="175" y="731"/>
                  </a:lnTo>
                  <a:lnTo>
                    <a:pt x="172" y="733"/>
                  </a:lnTo>
                  <a:lnTo>
                    <a:pt x="171" y="734"/>
                  </a:lnTo>
                  <a:lnTo>
                    <a:pt x="168" y="736"/>
                  </a:lnTo>
                  <a:lnTo>
                    <a:pt x="167" y="738"/>
                  </a:lnTo>
                  <a:lnTo>
                    <a:pt x="165" y="740"/>
                  </a:lnTo>
                  <a:lnTo>
                    <a:pt x="164" y="742"/>
                  </a:lnTo>
                  <a:lnTo>
                    <a:pt x="161" y="744"/>
                  </a:lnTo>
                  <a:lnTo>
                    <a:pt x="158" y="742"/>
                  </a:lnTo>
                  <a:lnTo>
                    <a:pt x="154" y="740"/>
                  </a:lnTo>
                  <a:lnTo>
                    <a:pt x="151" y="737"/>
                  </a:lnTo>
                  <a:lnTo>
                    <a:pt x="149" y="733"/>
                  </a:lnTo>
                  <a:lnTo>
                    <a:pt x="144" y="727"/>
                  </a:lnTo>
                  <a:lnTo>
                    <a:pt x="140" y="719"/>
                  </a:lnTo>
                  <a:lnTo>
                    <a:pt x="135" y="708"/>
                  </a:lnTo>
                  <a:lnTo>
                    <a:pt x="128" y="693"/>
                  </a:lnTo>
                  <a:lnTo>
                    <a:pt x="122" y="693"/>
                  </a:lnTo>
                  <a:lnTo>
                    <a:pt x="117" y="691"/>
                  </a:lnTo>
                  <a:lnTo>
                    <a:pt x="111" y="691"/>
                  </a:lnTo>
                  <a:lnTo>
                    <a:pt x="106" y="691"/>
                  </a:lnTo>
                  <a:lnTo>
                    <a:pt x="100" y="690"/>
                  </a:lnTo>
                  <a:lnTo>
                    <a:pt x="95" y="690"/>
                  </a:lnTo>
                  <a:lnTo>
                    <a:pt x="90" y="690"/>
                  </a:lnTo>
                  <a:lnTo>
                    <a:pt x="85" y="688"/>
                  </a:lnTo>
                  <a:lnTo>
                    <a:pt x="74" y="704"/>
                  </a:lnTo>
                  <a:lnTo>
                    <a:pt x="67" y="715"/>
                  </a:lnTo>
                  <a:lnTo>
                    <a:pt x="60" y="723"/>
                  </a:lnTo>
                  <a:lnTo>
                    <a:pt x="56" y="729"/>
                  </a:lnTo>
                  <a:lnTo>
                    <a:pt x="54" y="733"/>
                  </a:lnTo>
                  <a:lnTo>
                    <a:pt x="52" y="737"/>
                  </a:lnTo>
                  <a:lnTo>
                    <a:pt x="52" y="740"/>
                  </a:lnTo>
                  <a:lnTo>
                    <a:pt x="50" y="744"/>
                  </a:lnTo>
                  <a:lnTo>
                    <a:pt x="47" y="747"/>
                  </a:lnTo>
                  <a:lnTo>
                    <a:pt x="42" y="752"/>
                  </a:lnTo>
                  <a:lnTo>
                    <a:pt x="38" y="759"/>
                  </a:lnTo>
                  <a:lnTo>
                    <a:pt x="32" y="769"/>
                  </a:lnTo>
                  <a:lnTo>
                    <a:pt x="27" y="778"/>
                  </a:lnTo>
                  <a:lnTo>
                    <a:pt x="21" y="787"/>
                  </a:lnTo>
                  <a:lnTo>
                    <a:pt x="17" y="792"/>
                  </a:lnTo>
                  <a:lnTo>
                    <a:pt x="14" y="794"/>
                  </a:lnTo>
                  <a:lnTo>
                    <a:pt x="10" y="780"/>
                  </a:lnTo>
                  <a:lnTo>
                    <a:pt x="6" y="765"/>
                  </a:lnTo>
                  <a:lnTo>
                    <a:pt x="5" y="749"/>
                  </a:lnTo>
                  <a:lnTo>
                    <a:pt x="2" y="734"/>
                  </a:lnTo>
                  <a:lnTo>
                    <a:pt x="0" y="702"/>
                  </a:lnTo>
                  <a:lnTo>
                    <a:pt x="2" y="672"/>
                  </a:lnTo>
                  <a:lnTo>
                    <a:pt x="6" y="640"/>
                  </a:lnTo>
                  <a:lnTo>
                    <a:pt x="11" y="608"/>
                  </a:lnTo>
                  <a:lnTo>
                    <a:pt x="20" y="576"/>
                  </a:lnTo>
                  <a:lnTo>
                    <a:pt x="29" y="546"/>
                  </a:lnTo>
                  <a:lnTo>
                    <a:pt x="42" y="515"/>
                  </a:lnTo>
                  <a:lnTo>
                    <a:pt x="56" y="485"/>
                  </a:lnTo>
                  <a:lnTo>
                    <a:pt x="70" y="456"/>
                  </a:lnTo>
                  <a:lnTo>
                    <a:pt x="86" y="428"/>
                  </a:lnTo>
                  <a:lnTo>
                    <a:pt x="103" y="402"/>
                  </a:lnTo>
                  <a:lnTo>
                    <a:pt x="120" y="377"/>
                  </a:lnTo>
                  <a:lnTo>
                    <a:pt x="138" y="353"/>
                  </a:lnTo>
                  <a:lnTo>
                    <a:pt x="156" y="331"/>
                  </a:lnTo>
                  <a:lnTo>
                    <a:pt x="160" y="315"/>
                  </a:lnTo>
                  <a:lnTo>
                    <a:pt x="164" y="292"/>
                  </a:lnTo>
                  <a:lnTo>
                    <a:pt x="168" y="269"/>
                  </a:lnTo>
                  <a:lnTo>
                    <a:pt x="174" y="244"/>
                  </a:lnTo>
                  <a:lnTo>
                    <a:pt x="178" y="220"/>
                  </a:lnTo>
                  <a:lnTo>
                    <a:pt x="182" y="198"/>
                  </a:lnTo>
                  <a:lnTo>
                    <a:pt x="186" y="179"/>
                  </a:lnTo>
                  <a:lnTo>
                    <a:pt x="190" y="166"/>
                  </a:lnTo>
                  <a:lnTo>
                    <a:pt x="211" y="154"/>
                  </a:lnTo>
                  <a:lnTo>
                    <a:pt x="228" y="140"/>
                  </a:lnTo>
                  <a:lnTo>
                    <a:pt x="241" y="125"/>
                  </a:lnTo>
                  <a:lnTo>
                    <a:pt x="254" y="110"/>
                  </a:lnTo>
                  <a:lnTo>
                    <a:pt x="265" y="93"/>
                  </a:lnTo>
                  <a:lnTo>
                    <a:pt x="273" y="74"/>
                  </a:lnTo>
                  <a:lnTo>
                    <a:pt x="280" y="53"/>
                  </a:lnTo>
                  <a:lnTo>
                    <a:pt x="287" y="31"/>
                  </a:lnTo>
                  <a:lnTo>
                    <a:pt x="283" y="27"/>
                  </a:lnTo>
                  <a:lnTo>
                    <a:pt x="279" y="24"/>
                  </a:lnTo>
                  <a:lnTo>
                    <a:pt x="276" y="22"/>
                  </a:lnTo>
                  <a:lnTo>
                    <a:pt x="273" y="21"/>
                  </a:lnTo>
                  <a:lnTo>
                    <a:pt x="270" y="20"/>
                  </a:lnTo>
                  <a:lnTo>
                    <a:pt x="266" y="18"/>
                  </a:lnTo>
                  <a:lnTo>
                    <a:pt x="262" y="18"/>
                  </a:lnTo>
                  <a:lnTo>
                    <a:pt x="257" y="17"/>
                  </a:lnTo>
                  <a:lnTo>
                    <a:pt x="257" y="14"/>
                  </a:lnTo>
                  <a:lnTo>
                    <a:pt x="257" y="13"/>
                  </a:lnTo>
                  <a:lnTo>
                    <a:pt x="257" y="10"/>
                  </a:lnTo>
                  <a:lnTo>
                    <a:pt x="257" y="9"/>
                  </a:lnTo>
                  <a:lnTo>
                    <a:pt x="257" y="6"/>
                  </a:lnTo>
                  <a:lnTo>
                    <a:pt x="257" y="4"/>
                  </a:lnTo>
                  <a:lnTo>
                    <a:pt x="257" y="2"/>
                  </a:lnTo>
                  <a:lnTo>
                    <a:pt x="257" y="0"/>
                  </a:lnTo>
                  <a:lnTo>
                    <a:pt x="277" y="3"/>
                  </a:lnTo>
                  <a:lnTo>
                    <a:pt x="295" y="7"/>
                  </a:lnTo>
                  <a:lnTo>
                    <a:pt x="312" y="11"/>
                  </a:lnTo>
                  <a:lnTo>
                    <a:pt x="327" y="18"/>
                  </a:lnTo>
                  <a:lnTo>
                    <a:pt x="338" y="27"/>
                  </a:lnTo>
                  <a:lnTo>
                    <a:pt x="349" y="36"/>
                  </a:lnTo>
                  <a:lnTo>
                    <a:pt x="358" y="46"/>
                  </a:lnTo>
                  <a:lnTo>
                    <a:pt x="365" y="58"/>
                  </a:lnTo>
                  <a:lnTo>
                    <a:pt x="369" y="71"/>
                  </a:lnTo>
                  <a:lnTo>
                    <a:pt x="372" y="85"/>
                  </a:lnTo>
                  <a:lnTo>
                    <a:pt x="372" y="101"/>
                  </a:lnTo>
                  <a:lnTo>
                    <a:pt x="370" y="118"/>
                  </a:lnTo>
                  <a:lnTo>
                    <a:pt x="367" y="137"/>
                  </a:lnTo>
                  <a:lnTo>
                    <a:pt x="363" y="157"/>
                  </a:lnTo>
                  <a:lnTo>
                    <a:pt x="356" y="177"/>
                  </a:lnTo>
                  <a:lnTo>
                    <a:pt x="348" y="200"/>
                  </a:lnTo>
                  <a:lnTo>
                    <a:pt x="349" y="200"/>
                  </a:lnTo>
                  <a:lnTo>
                    <a:pt x="351" y="200"/>
                  </a:lnTo>
                  <a:lnTo>
                    <a:pt x="352" y="200"/>
                  </a:lnTo>
                  <a:lnTo>
                    <a:pt x="354" y="200"/>
                  </a:lnTo>
                  <a:lnTo>
                    <a:pt x="355" y="200"/>
                  </a:lnTo>
                  <a:lnTo>
                    <a:pt x="356" y="200"/>
                  </a:lnTo>
                  <a:lnTo>
                    <a:pt x="358" y="200"/>
                  </a:lnTo>
                  <a:lnTo>
                    <a:pt x="359" y="200"/>
                  </a:lnTo>
                  <a:lnTo>
                    <a:pt x="367" y="219"/>
                  </a:lnTo>
                  <a:lnTo>
                    <a:pt x="376" y="234"/>
                  </a:lnTo>
                  <a:lnTo>
                    <a:pt x="380" y="240"/>
                  </a:lnTo>
                  <a:lnTo>
                    <a:pt x="384" y="245"/>
                  </a:lnTo>
                  <a:lnTo>
                    <a:pt x="390" y="249"/>
                  </a:lnTo>
                  <a:lnTo>
                    <a:pt x="395" y="254"/>
                  </a:lnTo>
                  <a:lnTo>
                    <a:pt x="408" y="259"/>
                  </a:lnTo>
                  <a:lnTo>
                    <a:pt x="423" y="263"/>
                  </a:lnTo>
                  <a:lnTo>
                    <a:pt x="441" y="267"/>
                  </a:lnTo>
                  <a:lnTo>
                    <a:pt x="463" y="272"/>
                  </a:lnTo>
                  <a:lnTo>
                    <a:pt x="463" y="276"/>
                  </a:lnTo>
                  <a:lnTo>
                    <a:pt x="464" y="280"/>
                  </a:lnTo>
                  <a:lnTo>
                    <a:pt x="464" y="285"/>
                  </a:lnTo>
                  <a:lnTo>
                    <a:pt x="466" y="290"/>
                  </a:lnTo>
                  <a:lnTo>
                    <a:pt x="466" y="295"/>
                  </a:lnTo>
                  <a:lnTo>
                    <a:pt x="467" y="299"/>
                  </a:lnTo>
                  <a:lnTo>
                    <a:pt x="467" y="303"/>
                  </a:lnTo>
                  <a:lnTo>
                    <a:pt x="469" y="309"/>
                  </a:lnTo>
                  <a:lnTo>
                    <a:pt x="455" y="313"/>
                  </a:lnTo>
                  <a:lnTo>
                    <a:pt x="444" y="317"/>
                  </a:lnTo>
                  <a:lnTo>
                    <a:pt x="435" y="324"/>
                  </a:lnTo>
                  <a:lnTo>
                    <a:pt x="428" y="331"/>
                  </a:lnTo>
                  <a:lnTo>
                    <a:pt x="423" y="339"/>
                  </a:lnTo>
                  <a:lnTo>
                    <a:pt x="420" y="351"/>
                  </a:lnTo>
                  <a:lnTo>
                    <a:pt x="416" y="363"/>
                  </a:lnTo>
                  <a:lnTo>
                    <a:pt x="413" y="377"/>
                  </a:lnTo>
                  <a:lnTo>
                    <a:pt x="423" y="388"/>
                  </a:lnTo>
                  <a:lnTo>
                    <a:pt x="431" y="399"/>
                  </a:lnTo>
                  <a:lnTo>
                    <a:pt x="439" y="412"/>
                  </a:lnTo>
                  <a:lnTo>
                    <a:pt x="446" y="424"/>
                  </a:lnTo>
                  <a:lnTo>
                    <a:pt x="453" y="438"/>
                  </a:lnTo>
                  <a:lnTo>
                    <a:pt x="460" y="452"/>
                  </a:lnTo>
                  <a:lnTo>
                    <a:pt x="467" y="468"/>
                  </a:lnTo>
                  <a:lnTo>
                    <a:pt x="474" y="486"/>
                  </a:lnTo>
                  <a:lnTo>
                    <a:pt x="489" y="488"/>
                  </a:lnTo>
                  <a:lnTo>
                    <a:pt x="500" y="490"/>
                  </a:lnTo>
                  <a:lnTo>
                    <a:pt x="509" y="492"/>
                  </a:lnTo>
                  <a:lnTo>
                    <a:pt x="516" y="493"/>
                  </a:lnTo>
                  <a:lnTo>
                    <a:pt x="520" y="495"/>
                  </a:lnTo>
                  <a:lnTo>
                    <a:pt x="524" y="497"/>
                  </a:lnTo>
                  <a:lnTo>
                    <a:pt x="528" y="500"/>
                  </a:lnTo>
                  <a:lnTo>
                    <a:pt x="531" y="503"/>
                  </a:lnTo>
                  <a:lnTo>
                    <a:pt x="520" y="518"/>
                  </a:lnTo>
                  <a:lnTo>
                    <a:pt x="509" y="531"/>
                  </a:lnTo>
                  <a:lnTo>
                    <a:pt x="499" y="543"/>
                  </a:lnTo>
                  <a:lnTo>
                    <a:pt x="488" y="554"/>
                  </a:lnTo>
                  <a:lnTo>
                    <a:pt x="480" y="567"/>
                  </a:lnTo>
                  <a:lnTo>
                    <a:pt x="473" y="579"/>
                  </a:lnTo>
                  <a:lnTo>
                    <a:pt x="466" y="594"/>
                  </a:lnTo>
                  <a:lnTo>
                    <a:pt x="463" y="612"/>
                  </a:lnTo>
                  <a:lnTo>
                    <a:pt x="473" y="616"/>
                  </a:lnTo>
                  <a:lnTo>
                    <a:pt x="480" y="621"/>
                  </a:lnTo>
                  <a:lnTo>
                    <a:pt x="485" y="625"/>
                  </a:lnTo>
                  <a:lnTo>
                    <a:pt x="489" y="629"/>
                  </a:lnTo>
                  <a:lnTo>
                    <a:pt x="492" y="634"/>
                  </a:lnTo>
                  <a:lnTo>
                    <a:pt x="492" y="640"/>
                  </a:lnTo>
                  <a:lnTo>
                    <a:pt x="492" y="646"/>
                  </a:lnTo>
                  <a:lnTo>
                    <a:pt x="492" y="651"/>
                  </a:lnTo>
                  <a:lnTo>
                    <a:pt x="488" y="665"/>
                  </a:lnTo>
                  <a:lnTo>
                    <a:pt x="482" y="679"/>
                  </a:lnTo>
                  <a:lnTo>
                    <a:pt x="477" y="694"/>
                  </a:lnTo>
                  <a:lnTo>
                    <a:pt x="474" y="709"/>
                  </a:lnTo>
                  <a:lnTo>
                    <a:pt x="477" y="711"/>
                  </a:lnTo>
                  <a:lnTo>
                    <a:pt x="478" y="712"/>
                  </a:lnTo>
                  <a:lnTo>
                    <a:pt x="481" y="712"/>
                  </a:lnTo>
                  <a:lnTo>
                    <a:pt x="484" y="713"/>
                  </a:lnTo>
                  <a:lnTo>
                    <a:pt x="487" y="715"/>
                  </a:lnTo>
                  <a:lnTo>
                    <a:pt x="488" y="715"/>
                  </a:lnTo>
                  <a:lnTo>
                    <a:pt x="491" y="716"/>
                  </a:lnTo>
                  <a:lnTo>
                    <a:pt x="494" y="718"/>
                  </a:lnTo>
                  <a:lnTo>
                    <a:pt x="494" y="722"/>
                  </a:lnTo>
                  <a:lnTo>
                    <a:pt x="495" y="729"/>
                  </a:lnTo>
                  <a:lnTo>
                    <a:pt x="495" y="737"/>
                  </a:lnTo>
                  <a:lnTo>
                    <a:pt x="496" y="747"/>
                  </a:lnTo>
                  <a:lnTo>
                    <a:pt x="498" y="756"/>
                  </a:lnTo>
                  <a:lnTo>
                    <a:pt x="499" y="765"/>
                  </a:lnTo>
                  <a:lnTo>
                    <a:pt x="500" y="772"/>
                  </a:lnTo>
                  <a:lnTo>
                    <a:pt x="500" y="777"/>
                  </a:lnTo>
                  <a:lnTo>
                    <a:pt x="496" y="776"/>
                  </a:lnTo>
                  <a:lnTo>
                    <a:pt x="491" y="772"/>
                  </a:lnTo>
                  <a:lnTo>
                    <a:pt x="485" y="767"/>
                  </a:lnTo>
                  <a:lnTo>
                    <a:pt x="480" y="760"/>
                  </a:lnTo>
                  <a:lnTo>
                    <a:pt x="474" y="755"/>
                  </a:lnTo>
                  <a:lnTo>
                    <a:pt x="469" y="751"/>
                  </a:lnTo>
                  <a:lnTo>
                    <a:pt x="463" y="747"/>
                  </a:lnTo>
                  <a:lnTo>
                    <a:pt x="459" y="747"/>
                  </a:lnTo>
                  <a:lnTo>
                    <a:pt x="457" y="749"/>
                  </a:lnTo>
                  <a:lnTo>
                    <a:pt x="457" y="751"/>
                  </a:lnTo>
                  <a:lnTo>
                    <a:pt x="456" y="754"/>
                  </a:lnTo>
                  <a:lnTo>
                    <a:pt x="455" y="756"/>
                  </a:lnTo>
                  <a:lnTo>
                    <a:pt x="453" y="759"/>
                  </a:lnTo>
                  <a:lnTo>
                    <a:pt x="453" y="762"/>
                  </a:lnTo>
                  <a:lnTo>
                    <a:pt x="452" y="765"/>
                  </a:lnTo>
                  <a:lnTo>
                    <a:pt x="452" y="767"/>
                  </a:lnTo>
                  <a:lnTo>
                    <a:pt x="446" y="766"/>
                  </a:lnTo>
                  <a:lnTo>
                    <a:pt x="442" y="766"/>
                  </a:lnTo>
                  <a:lnTo>
                    <a:pt x="438" y="766"/>
                  </a:lnTo>
                  <a:lnTo>
                    <a:pt x="434" y="765"/>
                  </a:lnTo>
                  <a:lnTo>
                    <a:pt x="430" y="765"/>
                  </a:lnTo>
                  <a:lnTo>
                    <a:pt x="426" y="765"/>
                  </a:lnTo>
                  <a:lnTo>
                    <a:pt x="421" y="763"/>
                  </a:lnTo>
                  <a:lnTo>
                    <a:pt x="417" y="76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2" name="Freeform 377">
              <a:extLst>
                <a:ext uri="{FF2B5EF4-FFF2-40B4-BE49-F238E27FC236}">
                  <a16:creationId xmlns:a16="http://schemas.microsoft.com/office/drawing/2014/main" xmlns="" id="{6176E66C-E86C-CBFB-227D-292271D3E022}"/>
                </a:ext>
              </a:extLst>
            </p:cNvPr>
            <p:cNvSpPr>
              <a:spLocks/>
            </p:cNvSpPr>
            <p:nvPr/>
          </p:nvSpPr>
          <p:spPr bwMode="auto">
            <a:xfrm rot="109188">
              <a:off x="3070857" y="2711868"/>
              <a:ext cx="1262240" cy="1161546"/>
            </a:xfrm>
            <a:custGeom>
              <a:avLst/>
              <a:gdLst>
                <a:gd name="T0" fmla="*/ 2 w 1206"/>
                <a:gd name="T1" fmla="*/ 8 h 1101"/>
                <a:gd name="T2" fmla="*/ 2 w 1206"/>
                <a:gd name="T3" fmla="*/ 7 h 1101"/>
                <a:gd name="T4" fmla="*/ 2 w 1206"/>
                <a:gd name="T5" fmla="*/ 7 h 1101"/>
                <a:gd name="T6" fmla="*/ 2 w 1206"/>
                <a:gd name="T7" fmla="*/ 6 h 1101"/>
                <a:gd name="T8" fmla="*/ 1 w 1206"/>
                <a:gd name="T9" fmla="*/ 6 h 1101"/>
                <a:gd name="T10" fmla="*/ 1 w 1206"/>
                <a:gd name="T11" fmla="*/ 6 h 1101"/>
                <a:gd name="T12" fmla="*/ 1 w 1206"/>
                <a:gd name="T13" fmla="*/ 6 h 1101"/>
                <a:gd name="T14" fmla="*/ 1 w 1206"/>
                <a:gd name="T15" fmla="*/ 6 h 1101"/>
                <a:gd name="T16" fmla="*/ 1 w 1206"/>
                <a:gd name="T17" fmla="*/ 5 h 1101"/>
                <a:gd name="T18" fmla="*/ 1 w 1206"/>
                <a:gd name="T19" fmla="*/ 4 h 1101"/>
                <a:gd name="T20" fmla="*/ 1 w 1206"/>
                <a:gd name="T21" fmla="*/ 4 h 1101"/>
                <a:gd name="T22" fmla="*/ 1 w 1206"/>
                <a:gd name="T23" fmla="*/ 4 h 1101"/>
                <a:gd name="T24" fmla="*/ 1 w 1206"/>
                <a:gd name="T25" fmla="*/ 3 h 1101"/>
                <a:gd name="T26" fmla="*/ 1 w 1206"/>
                <a:gd name="T27" fmla="*/ 3 h 1101"/>
                <a:gd name="T28" fmla="*/ 1 w 1206"/>
                <a:gd name="T29" fmla="*/ 3 h 1101"/>
                <a:gd name="T30" fmla="*/ 1 w 1206"/>
                <a:gd name="T31" fmla="*/ 3 h 1101"/>
                <a:gd name="T32" fmla="*/ 1 w 1206"/>
                <a:gd name="T33" fmla="*/ 3 h 1101"/>
                <a:gd name="T34" fmla="*/ 1 w 1206"/>
                <a:gd name="T35" fmla="*/ 2 h 1101"/>
                <a:gd name="T36" fmla="*/ 1 w 1206"/>
                <a:gd name="T37" fmla="*/ 1 h 1101"/>
                <a:gd name="T38" fmla="*/ 1 w 1206"/>
                <a:gd name="T39" fmla="*/ 1 h 1101"/>
                <a:gd name="T40" fmla="*/ 1 w 1206"/>
                <a:gd name="T41" fmla="*/ 1 h 1101"/>
                <a:gd name="T42" fmla="*/ 2 w 1206"/>
                <a:gd name="T43" fmla="*/ 1 h 1101"/>
                <a:gd name="T44" fmla="*/ 2 w 1206"/>
                <a:gd name="T45" fmla="*/ 1 h 1101"/>
                <a:gd name="T46" fmla="*/ 2 w 1206"/>
                <a:gd name="T47" fmla="*/ 1 h 1101"/>
                <a:gd name="T48" fmla="*/ 2 w 1206"/>
                <a:gd name="T49" fmla="*/ 1 h 1101"/>
                <a:gd name="T50" fmla="*/ 2 w 1206"/>
                <a:gd name="T51" fmla="*/ 1 h 1101"/>
                <a:gd name="T52" fmla="*/ 3 w 1206"/>
                <a:gd name="T53" fmla="*/ 1 h 1101"/>
                <a:gd name="T54" fmla="*/ 3 w 1206"/>
                <a:gd name="T55" fmla="*/ 1 h 1101"/>
                <a:gd name="T56" fmla="*/ 4 w 1206"/>
                <a:gd name="T57" fmla="*/ 2 h 1101"/>
                <a:gd name="T58" fmla="*/ 6 w 1206"/>
                <a:gd name="T59" fmla="*/ 2 h 1101"/>
                <a:gd name="T60" fmla="*/ 7 w 1206"/>
                <a:gd name="T61" fmla="*/ 2 h 1101"/>
                <a:gd name="T62" fmla="*/ 7 w 1206"/>
                <a:gd name="T63" fmla="*/ 3 h 1101"/>
                <a:gd name="T64" fmla="*/ 7 w 1206"/>
                <a:gd name="T65" fmla="*/ 3 h 1101"/>
                <a:gd name="T66" fmla="*/ 7 w 1206"/>
                <a:gd name="T67" fmla="*/ 4 h 1101"/>
                <a:gd name="T68" fmla="*/ 7 w 1206"/>
                <a:gd name="T69" fmla="*/ 5 h 1101"/>
                <a:gd name="T70" fmla="*/ 7 w 1206"/>
                <a:gd name="T71" fmla="*/ 6 h 1101"/>
                <a:gd name="T72" fmla="*/ 7 w 1206"/>
                <a:gd name="T73" fmla="*/ 6 h 1101"/>
                <a:gd name="T74" fmla="*/ 6 w 1206"/>
                <a:gd name="T75" fmla="*/ 6 h 1101"/>
                <a:gd name="T76" fmla="*/ 6 w 1206"/>
                <a:gd name="T77" fmla="*/ 6 h 1101"/>
                <a:gd name="T78" fmla="*/ 6 w 1206"/>
                <a:gd name="T79" fmla="*/ 6 h 1101"/>
                <a:gd name="T80" fmla="*/ 6 w 1206"/>
                <a:gd name="T81" fmla="*/ 6 h 1101"/>
                <a:gd name="T82" fmla="*/ 6 w 1206"/>
                <a:gd name="T83" fmla="*/ 7 h 1101"/>
                <a:gd name="T84" fmla="*/ 6 w 1206"/>
                <a:gd name="T85" fmla="*/ 8 h 1101"/>
                <a:gd name="T86" fmla="*/ 6 w 1206"/>
                <a:gd name="T87" fmla="*/ 8 h 1101"/>
                <a:gd name="T88" fmla="*/ 5 w 1206"/>
                <a:gd name="T89" fmla="*/ 7 h 1101"/>
                <a:gd name="T90" fmla="*/ 5 w 1206"/>
                <a:gd name="T91" fmla="*/ 7 h 1101"/>
                <a:gd name="T92" fmla="*/ 5 w 1206"/>
                <a:gd name="T93" fmla="*/ 7 h 1101"/>
                <a:gd name="T94" fmla="*/ 5 w 1206"/>
                <a:gd name="T95" fmla="*/ 7 h 1101"/>
                <a:gd name="T96" fmla="*/ 5 w 1206"/>
                <a:gd name="T97" fmla="*/ 7 h 1101"/>
                <a:gd name="T98" fmla="*/ 4 w 1206"/>
                <a:gd name="T99" fmla="*/ 7 h 1101"/>
                <a:gd name="T100" fmla="*/ 3 w 1206"/>
                <a:gd name="T101" fmla="*/ 7 h 1101"/>
                <a:gd name="T102" fmla="*/ 3 w 1206"/>
                <a:gd name="T103" fmla="*/ 7 h 11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206"/>
                <a:gd name="T157" fmla="*/ 0 h 1101"/>
                <a:gd name="T158" fmla="*/ 1206 w 1206"/>
                <a:gd name="T159" fmla="*/ 1101 h 11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206" h="1101">
                  <a:moveTo>
                    <a:pt x="424" y="1074"/>
                  </a:moveTo>
                  <a:lnTo>
                    <a:pt x="413" y="1056"/>
                  </a:lnTo>
                  <a:lnTo>
                    <a:pt x="404" y="1043"/>
                  </a:lnTo>
                  <a:lnTo>
                    <a:pt x="396" y="1035"/>
                  </a:lnTo>
                  <a:lnTo>
                    <a:pt x="389" y="1031"/>
                  </a:lnTo>
                  <a:lnTo>
                    <a:pt x="381" y="1027"/>
                  </a:lnTo>
                  <a:lnTo>
                    <a:pt x="372" y="1025"/>
                  </a:lnTo>
                  <a:lnTo>
                    <a:pt x="361" y="1022"/>
                  </a:lnTo>
                  <a:lnTo>
                    <a:pt x="348" y="1020"/>
                  </a:lnTo>
                  <a:lnTo>
                    <a:pt x="345" y="1010"/>
                  </a:lnTo>
                  <a:lnTo>
                    <a:pt x="342" y="1002"/>
                  </a:lnTo>
                  <a:lnTo>
                    <a:pt x="341" y="993"/>
                  </a:lnTo>
                  <a:lnTo>
                    <a:pt x="339" y="985"/>
                  </a:lnTo>
                  <a:lnTo>
                    <a:pt x="339" y="974"/>
                  </a:lnTo>
                  <a:lnTo>
                    <a:pt x="339" y="960"/>
                  </a:lnTo>
                  <a:lnTo>
                    <a:pt x="341" y="941"/>
                  </a:lnTo>
                  <a:lnTo>
                    <a:pt x="342" y="916"/>
                  </a:lnTo>
                  <a:lnTo>
                    <a:pt x="317" y="916"/>
                  </a:lnTo>
                  <a:lnTo>
                    <a:pt x="292" y="916"/>
                  </a:lnTo>
                  <a:lnTo>
                    <a:pt x="269" y="916"/>
                  </a:lnTo>
                  <a:lnTo>
                    <a:pt x="244" y="916"/>
                  </a:lnTo>
                  <a:lnTo>
                    <a:pt x="219" y="916"/>
                  </a:lnTo>
                  <a:lnTo>
                    <a:pt x="195" y="916"/>
                  </a:lnTo>
                  <a:lnTo>
                    <a:pt x="170" y="916"/>
                  </a:lnTo>
                  <a:lnTo>
                    <a:pt x="147" y="916"/>
                  </a:lnTo>
                  <a:lnTo>
                    <a:pt x="144" y="885"/>
                  </a:lnTo>
                  <a:lnTo>
                    <a:pt x="141" y="858"/>
                  </a:lnTo>
                  <a:lnTo>
                    <a:pt x="137" y="830"/>
                  </a:lnTo>
                  <a:lnTo>
                    <a:pt x="133" y="804"/>
                  </a:lnTo>
                  <a:lnTo>
                    <a:pt x="127" y="779"/>
                  </a:lnTo>
                  <a:lnTo>
                    <a:pt x="125" y="754"/>
                  </a:lnTo>
                  <a:lnTo>
                    <a:pt x="122" y="728"/>
                  </a:lnTo>
                  <a:lnTo>
                    <a:pt x="120" y="701"/>
                  </a:lnTo>
                  <a:lnTo>
                    <a:pt x="112" y="693"/>
                  </a:lnTo>
                  <a:lnTo>
                    <a:pt x="105" y="687"/>
                  </a:lnTo>
                  <a:lnTo>
                    <a:pt x="101" y="683"/>
                  </a:lnTo>
                  <a:lnTo>
                    <a:pt x="98" y="679"/>
                  </a:lnTo>
                  <a:lnTo>
                    <a:pt x="95" y="675"/>
                  </a:lnTo>
                  <a:lnTo>
                    <a:pt x="94" y="671"/>
                  </a:lnTo>
                  <a:lnTo>
                    <a:pt x="93" y="665"/>
                  </a:lnTo>
                  <a:lnTo>
                    <a:pt x="91" y="658"/>
                  </a:lnTo>
                  <a:lnTo>
                    <a:pt x="108" y="639"/>
                  </a:lnTo>
                  <a:lnTo>
                    <a:pt x="122" y="621"/>
                  </a:lnTo>
                  <a:lnTo>
                    <a:pt x="134" y="606"/>
                  </a:lnTo>
                  <a:lnTo>
                    <a:pt x="143" y="590"/>
                  </a:lnTo>
                  <a:lnTo>
                    <a:pt x="149" y="577"/>
                  </a:lnTo>
                  <a:lnTo>
                    <a:pt x="155" y="564"/>
                  </a:lnTo>
                  <a:lnTo>
                    <a:pt x="158" y="552"/>
                  </a:lnTo>
                  <a:lnTo>
                    <a:pt x="159" y="539"/>
                  </a:lnTo>
                  <a:lnTo>
                    <a:pt x="161" y="514"/>
                  </a:lnTo>
                  <a:lnTo>
                    <a:pt x="159" y="487"/>
                  </a:lnTo>
                  <a:lnTo>
                    <a:pt x="156" y="456"/>
                  </a:lnTo>
                  <a:lnTo>
                    <a:pt x="155" y="419"/>
                  </a:lnTo>
                  <a:lnTo>
                    <a:pt x="149" y="413"/>
                  </a:lnTo>
                  <a:lnTo>
                    <a:pt x="144" y="410"/>
                  </a:lnTo>
                  <a:lnTo>
                    <a:pt x="137" y="406"/>
                  </a:lnTo>
                  <a:lnTo>
                    <a:pt x="131" y="403"/>
                  </a:lnTo>
                  <a:lnTo>
                    <a:pt x="116" y="401"/>
                  </a:lnTo>
                  <a:lnTo>
                    <a:pt x="102" y="399"/>
                  </a:lnTo>
                  <a:lnTo>
                    <a:pt x="87" y="398"/>
                  </a:lnTo>
                  <a:lnTo>
                    <a:pt x="73" y="398"/>
                  </a:lnTo>
                  <a:lnTo>
                    <a:pt x="61" y="398"/>
                  </a:lnTo>
                  <a:lnTo>
                    <a:pt x="50" y="398"/>
                  </a:lnTo>
                  <a:lnTo>
                    <a:pt x="43" y="392"/>
                  </a:lnTo>
                  <a:lnTo>
                    <a:pt x="37" y="387"/>
                  </a:lnTo>
                  <a:lnTo>
                    <a:pt x="30" y="381"/>
                  </a:lnTo>
                  <a:lnTo>
                    <a:pt x="25" y="376"/>
                  </a:lnTo>
                  <a:lnTo>
                    <a:pt x="18" y="370"/>
                  </a:lnTo>
                  <a:lnTo>
                    <a:pt x="12" y="366"/>
                  </a:lnTo>
                  <a:lnTo>
                    <a:pt x="7" y="361"/>
                  </a:lnTo>
                  <a:lnTo>
                    <a:pt x="0" y="355"/>
                  </a:lnTo>
                  <a:lnTo>
                    <a:pt x="1" y="325"/>
                  </a:lnTo>
                  <a:lnTo>
                    <a:pt x="3" y="297"/>
                  </a:lnTo>
                  <a:lnTo>
                    <a:pt x="3" y="271"/>
                  </a:lnTo>
                  <a:lnTo>
                    <a:pt x="4" y="248"/>
                  </a:lnTo>
                  <a:lnTo>
                    <a:pt x="4" y="228"/>
                  </a:lnTo>
                  <a:lnTo>
                    <a:pt x="5" y="211"/>
                  </a:lnTo>
                  <a:lnTo>
                    <a:pt x="7" y="197"/>
                  </a:lnTo>
                  <a:lnTo>
                    <a:pt x="10" y="186"/>
                  </a:lnTo>
                  <a:lnTo>
                    <a:pt x="48" y="183"/>
                  </a:lnTo>
                  <a:lnTo>
                    <a:pt x="86" y="182"/>
                  </a:lnTo>
                  <a:lnTo>
                    <a:pt x="125" y="181"/>
                  </a:lnTo>
                  <a:lnTo>
                    <a:pt x="163" y="179"/>
                  </a:lnTo>
                  <a:lnTo>
                    <a:pt x="201" y="176"/>
                  </a:lnTo>
                  <a:lnTo>
                    <a:pt x="239" y="175"/>
                  </a:lnTo>
                  <a:lnTo>
                    <a:pt x="278" y="174"/>
                  </a:lnTo>
                  <a:lnTo>
                    <a:pt x="317" y="172"/>
                  </a:lnTo>
                  <a:lnTo>
                    <a:pt x="318" y="158"/>
                  </a:lnTo>
                  <a:lnTo>
                    <a:pt x="321" y="138"/>
                  </a:lnTo>
                  <a:lnTo>
                    <a:pt x="323" y="113"/>
                  </a:lnTo>
                  <a:lnTo>
                    <a:pt x="323" y="85"/>
                  </a:lnTo>
                  <a:lnTo>
                    <a:pt x="324" y="57"/>
                  </a:lnTo>
                  <a:lnTo>
                    <a:pt x="325" y="32"/>
                  </a:lnTo>
                  <a:lnTo>
                    <a:pt x="328" y="13"/>
                  </a:lnTo>
                  <a:lnTo>
                    <a:pt x="332" y="0"/>
                  </a:lnTo>
                  <a:lnTo>
                    <a:pt x="335" y="2"/>
                  </a:lnTo>
                  <a:lnTo>
                    <a:pt x="338" y="7"/>
                  </a:lnTo>
                  <a:lnTo>
                    <a:pt x="342" y="14"/>
                  </a:lnTo>
                  <a:lnTo>
                    <a:pt x="346" y="24"/>
                  </a:lnTo>
                  <a:lnTo>
                    <a:pt x="350" y="34"/>
                  </a:lnTo>
                  <a:lnTo>
                    <a:pt x="354" y="41"/>
                  </a:lnTo>
                  <a:lnTo>
                    <a:pt x="359" y="46"/>
                  </a:lnTo>
                  <a:lnTo>
                    <a:pt x="361" y="49"/>
                  </a:lnTo>
                  <a:lnTo>
                    <a:pt x="377" y="75"/>
                  </a:lnTo>
                  <a:lnTo>
                    <a:pt x="388" y="102"/>
                  </a:lnTo>
                  <a:lnTo>
                    <a:pt x="397" y="126"/>
                  </a:lnTo>
                  <a:lnTo>
                    <a:pt x="408" y="150"/>
                  </a:lnTo>
                  <a:lnTo>
                    <a:pt x="415" y="162"/>
                  </a:lnTo>
                  <a:lnTo>
                    <a:pt x="422" y="174"/>
                  </a:lnTo>
                  <a:lnTo>
                    <a:pt x="431" y="185"/>
                  </a:lnTo>
                  <a:lnTo>
                    <a:pt x="440" y="196"/>
                  </a:lnTo>
                  <a:lnTo>
                    <a:pt x="453" y="207"/>
                  </a:lnTo>
                  <a:lnTo>
                    <a:pt x="467" y="217"/>
                  </a:lnTo>
                  <a:lnTo>
                    <a:pt x="483" y="228"/>
                  </a:lnTo>
                  <a:lnTo>
                    <a:pt x="501" y="237"/>
                  </a:lnTo>
                  <a:lnTo>
                    <a:pt x="589" y="241"/>
                  </a:lnTo>
                  <a:lnTo>
                    <a:pt x="676" y="246"/>
                  </a:lnTo>
                  <a:lnTo>
                    <a:pt x="764" y="248"/>
                  </a:lnTo>
                  <a:lnTo>
                    <a:pt x="853" y="251"/>
                  </a:lnTo>
                  <a:lnTo>
                    <a:pt x="942" y="255"/>
                  </a:lnTo>
                  <a:lnTo>
                    <a:pt x="1030" y="258"/>
                  </a:lnTo>
                  <a:lnTo>
                    <a:pt x="1118" y="262"/>
                  </a:lnTo>
                  <a:lnTo>
                    <a:pt x="1205" y="266"/>
                  </a:lnTo>
                  <a:lnTo>
                    <a:pt x="1198" y="282"/>
                  </a:lnTo>
                  <a:lnTo>
                    <a:pt x="1191" y="298"/>
                  </a:lnTo>
                  <a:lnTo>
                    <a:pt x="1183" y="316"/>
                  </a:lnTo>
                  <a:lnTo>
                    <a:pt x="1174" y="333"/>
                  </a:lnTo>
                  <a:lnTo>
                    <a:pt x="1166" y="351"/>
                  </a:lnTo>
                  <a:lnTo>
                    <a:pt x="1158" y="367"/>
                  </a:lnTo>
                  <a:lnTo>
                    <a:pt x="1151" y="384"/>
                  </a:lnTo>
                  <a:lnTo>
                    <a:pt x="1145" y="401"/>
                  </a:lnTo>
                  <a:lnTo>
                    <a:pt x="1145" y="441"/>
                  </a:lnTo>
                  <a:lnTo>
                    <a:pt x="1147" y="491"/>
                  </a:lnTo>
                  <a:lnTo>
                    <a:pt x="1147" y="518"/>
                  </a:lnTo>
                  <a:lnTo>
                    <a:pt x="1147" y="547"/>
                  </a:lnTo>
                  <a:lnTo>
                    <a:pt x="1144" y="577"/>
                  </a:lnTo>
                  <a:lnTo>
                    <a:pt x="1143" y="606"/>
                  </a:lnTo>
                  <a:lnTo>
                    <a:pt x="1138" y="635"/>
                  </a:lnTo>
                  <a:lnTo>
                    <a:pt x="1133" y="662"/>
                  </a:lnTo>
                  <a:lnTo>
                    <a:pt x="1126" y="689"/>
                  </a:lnTo>
                  <a:lnTo>
                    <a:pt x="1116" y="714"/>
                  </a:lnTo>
                  <a:lnTo>
                    <a:pt x="1112" y="725"/>
                  </a:lnTo>
                  <a:lnTo>
                    <a:pt x="1105" y="736"/>
                  </a:lnTo>
                  <a:lnTo>
                    <a:pt x="1100" y="746"/>
                  </a:lnTo>
                  <a:lnTo>
                    <a:pt x="1093" y="755"/>
                  </a:lnTo>
                  <a:lnTo>
                    <a:pt x="1084" y="762"/>
                  </a:lnTo>
                  <a:lnTo>
                    <a:pt x="1076" y="770"/>
                  </a:lnTo>
                  <a:lnTo>
                    <a:pt x="1066" y="776"/>
                  </a:lnTo>
                  <a:lnTo>
                    <a:pt x="1057" y="782"/>
                  </a:lnTo>
                  <a:lnTo>
                    <a:pt x="1043" y="804"/>
                  </a:lnTo>
                  <a:lnTo>
                    <a:pt x="1032" y="820"/>
                  </a:lnTo>
                  <a:lnTo>
                    <a:pt x="1023" y="831"/>
                  </a:lnTo>
                  <a:lnTo>
                    <a:pt x="1019" y="841"/>
                  </a:lnTo>
                  <a:lnTo>
                    <a:pt x="1015" y="847"/>
                  </a:lnTo>
                  <a:lnTo>
                    <a:pt x="1014" y="851"/>
                  </a:lnTo>
                  <a:lnTo>
                    <a:pt x="1012" y="855"/>
                  </a:lnTo>
                  <a:lnTo>
                    <a:pt x="1011" y="859"/>
                  </a:lnTo>
                  <a:lnTo>
                    <a:pt x="1003" y="862"/>
                  </a:lnTo>
                  <a:lnTo>
                    <a:pt x="993" y="865"/>
                  </a:lnTo>
                  <a:lnTo>
                    <a:pt x="986" y="869"/>
                  </a:lnTo>
                  <a:lnTo>
                    <a:pt x="978" y="873"/>
                  </a:lnTo>
                  <a:lnTo>
                    <a:pt x="964" y="884"/>
                  </a:lnTo>
                  <a:lnTo>
                    <a:pt x="950" y="896"/>
                  </a:lnTo>
                  <a:lnTo>
                    <a:pt x="939" y="910"/>
                  </a:lnTo>
                  <a:lnTo>
                    <a:pt x="929" y="927"/>
                  </a:lnTo>
                  <a:lnTo>
                    <a:pt x="921" y="944"/>
                  </a:lnTo>
                  <a:lnTo>
                    <a:pt x="913" y="962"/>
                  </a:lnTo>
                  <a:lnTo>
                    <a:pt x="907" y="980"/>
                  </a:lnTo>
                  <a:lnTo>
                    <a:pt x="902" y="999"/>
                  </a:lnTo>
                  <a:lnTo>
                    <a:pt x="897" y="1017"/>
                  </a:lnTo>
                  <a:lnTo>
                    <a:pt x="893" y="1035"/>
                  </a:lnTo>
                  <a:lnTo>
                    <a:pt x="889" y="1070"/>
                  </a:lnTo>
                  <a:lnTo>
                    <a:pt x="888" y="1100"/>
                  </a:lnTo>
                  <a:lnTo>
                    <a:pt x="878" y="1086"/>
                  </a:lnTo>
                  <a:lnTo>
                    <a:pt x="868" y="1074"/>
                  </a:lnTo>
                  <a:lnTo>
                    <a:pt x="859" y="1061"/>
                  </a:lnTo>
                  <a:lnTo>
                    <a:pt x="850" y="1049"/>
                  </a:lnTo>
                  <a:lnTo>
                    <a:pt x="843" y="1038"/>
                  </a:lnTo>
                  <a:lnTo>
                    <a:pt x="836" y="1025"/>
                  </a:lnTo>
                  <a:lnTo>
                    <a:pt x="830" y="1014"/>
                  </a:lnTo>
                  <a:lnTo>
                    <a:pt x="824" y="1002"/>
                  </a:lnTo>
                  <a:lnTo>
                    <a:pt x="823" y="1002"/>
                  </a:lnTo>
                  <a:lnTo>
                    <a:pt x="820" y="1002"/>
                  </a:lnTo>
                  <a:lnTo>
                    <a:pt x="817" y="1000"/>
                  </a:lnTo>
                  <a:lnTo>
                    <a:pt x="814" y="1000"/>
                  </a:lnTo>
                  <a:lnTo>
                    <a:pt x="812" y="1000"/>
                  </a:lnTo>
                  <a:lnTo>
                    <a:pt x="810" y="999"/>
                  </a:lnTo>
                  <a:lnTo>
                    <a:pt x="807" y="999"/>
                  </a:lnTo>
                  <a:lnTo>
                    <a:pt x="805" y="999"/>
                  </a:lnTo>
                  <a:lnTo>
                    <a:pt x="800" y="1003"/>
                  </a:lnTo>
                  <a:lnTo>
                    <a:pt x="795" y="1007"/>
                  </a:lnTo>
                  <a:lnTo>
                    <a:pt x="789" y="1010"/>
                  </a:lnTo>
                  <a:lnTo>
                    <a:pt x="782" y="1011"/>
                  </a:lnTo>
                  <a:lnTo>
                    <a:pt x="771" y="1014"/>
                  </a:lnTo>
                  <a:lnTo>
                    <a:pt x="759" y="1016"/>
                  </a:lnTo>
                  <a:lnTo>
                    <a:pt x="746" y="1016"/>
                  </a:lnTo>
                  <a:lnTo>
                    <a:pt x="735" y="1017"/>
                  </a:lnTo>
                  <a:lnTo>
                    <a:pt x="724" y="1018"/>
                  </a:lnTo>
                  <a:lnTo>
                    <a:pt x="713" y="1021"/>
                  </a:lnTo>
                  <a:lnTo>
                    <a:pt x="655" y="1007"/>
                  </a:lnTo>
                  <a:lnTo>
                    <a:pt x="612" y="999"/>
                  </a:lnTo>
                  <a:lnTo>
                    <a:pt x="595" y="998"/>
                  </a:lnTo>
                  <a:lnTo>
                    <a:pt x="582" y="996"/>
                  </a:lnTo>
                  <a:lnTo>
                    <a:pt x="569" y="998"/>
                  </a:lnTo>
                  <a:lnTo>
                    <a:pt x="557" y="1000"/>
                  </a:lnTo>
                  <a:lnTo>
                    <a:pt x="546" y="1004"/>
                  </a:lnTo>
                  <a:lnTo>
                    <a:pt x="535" y="1010"/>
                  </a:lnTo>
                  <a:lnTo>
                    <a:pt x="522" y="1017"/>
                  </a:lnTo>
                  <a:lnTo>
                    <a:pt x="508" y="1025"/>
                  </a:lnTo>
                  <a:lnTo>
                    <a:pt x="472" y="1046"/>
                  </a:lnTo>
                  <a:lnTo>
                    <a:pt x="424" y="1074"/>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3" name="Freeform 378">
              <a:extLst>
                <a:ext uri="{FF2B5EF4-FFF2-40B4-BE49-F238E27FC236}">
                  <a16:creationId xmlns:a16="http://schemas.microsoft.com/office/drawing/2014/main" xmlns="" id="{E2632865-4C0A-E2DE-551D-EA41DF866102}"/>
                </a:ext>
              </a:extLst>
            </p:cNvPr>
            <p:cNvSpPr>
              <a:spLocks/>
            </p:cNvSpPr>
            <p:nvPr/>
          </p:nvSpPr>
          <p:spPr bwMode="auto">
            <a:xfrm rot="116001">
              <a:off x="2459271" y="2777985"/>
              <a:ext cx="793409" cy="577017"/>
            </a:xfrm>
            <a:custGeom>
              <a:avLst/>
              <a:gdLst>
                <a:gd name="T0" fmla="*/ 4 w 757"/>
                <a:gd name="T1" fmla="*/ 4 h 546"/>
                <a:gd name="T2" fmla="*/ 4 w 757"/>
                <a:gd name="T3" fmla="*/ 4 h 546"/>
                <a:gd name="T4" fmla="*/ 3 w 757"/>
                <a:gd name="T5" fmla="*/ 4 h 546"/>
                <a:gd name="T6" fmla="*/ 3 w 757"/>
                <a:gd name="T7" fmla="*/ 4 h 546"/>
                <a:gd name="T8" fmla="*/ 3 w 757"/>
                <a:gd name="T9" fmla="*/ 4 h 546"/>
                <a:gd name="T10" fmla="*/ 3 w 757"/>
                <a:gd name="T11" fmla="*/ 4 h 546"/>
                <a:gd name="T12" fmla="*/ 3 w 757"/>
                <a:gd name="T13" fmla="*/ 4 h 546"/>
                <a:gd name="T14" fmla="*/ 3 w 757"/>
                <a:gd name="T15" fmla="*/ 3 h 546"/>
                <a:gd name="T16" fmla="*/ 2 w 757"/>
                <a:gd name="T17" fmla="*/ 3 h 546"/>
                <a:gd name="T18" fmla="*/ 2 w 757"/>
                <a:gd name="T19" fmla="*/ 3 h 546"/>
                <a:gd name="T20" fmla="*/ 1 w 757"/>
                <a:gd name="T21" fmla="*/ 3 h 546"/>
                <a:gd name="T22" fmla="*/ 1 w 757"/>
                <a:gd name="T23" fmla="*/ 3 h 546"/>
                <a:gd name="T24" fmla="*/ 1 w 757"/>
                <a:gd name="T25" fmla="*/ 3 h 546"/>
                <a:gd name="T26" fmla="*/ 1 w 757"/>
                <a:gd name="T27" fmla="*/ 2 h 546"/>
                <a:gd name="T28" fmla="*/ 1 w 757"/>
                <a:gd name="T29" fmla="*/ 1 h 546"/>
                <a:gd name="T30" fmla="*/ 1 w 757"/>
                <a:gd name="T31" fmla="*/ 1 h 546"/>
                <a:gd name="T32" fmla="*/ 1 w 757"/>
                <a:gd name="T33" fmla="*/ 1 h 546"/>
                <a:gd name="T34" fmla="*/ 1 w 757"/>
                <a:gd name="T35" fmla="*/ 1 h 546"/>
                <a:gd name="T36" fmla="*/ 1 w 757"/>
                <a:gd name="T37" fmla="*/ 1 h 546"/>
                <a:gd name="T38" fmla="*/ 1 w 757"/>
                <a:gd name="T39" fmla="*/ 1 h 546"/>
                <a:gd name="T40" fmla="*/ 1 w 757"/>
                <a:gd name="T41" fmla="*/ 1 h 546"/>
                <a:gd name="T42" fmla="*/ 1 w 757"/>
                <a:gd name="T43" fmla="*/ 1 h 546"/>
                <a:gd name="T44" fmla="*/ 1 w 757"/>
                <a:gd name="T45" fmla="*/ 1 h 546"/>
                <a:gd name="T46" fmla="*/ 1 w 757"/>
                <a:gd name="T47" fmla="*/ 1 h 546"/>
                <a:gd name="T48" fmla="*/ 1 w 757"/>
                <a:gd name="T49" fmla="*/ 1 h 546"/>
                <a:gd name="T50" fmla="*/ 1 w 757"/>
                <a:gd name="T51" fmla="*/ 1 h 546"/>
                <a:gd name="T52" fmla="*/ 2 w 757"/>
                <a:gd name="T53" fmla="*/ 1 h 546"/>
                <a:gd name="T54" fmla="*/ 2 w 757"/>
                <a:gd name="T55" fmla="*/ 1 h 546"/>
                <a:gd name="T56" fmla="*/ 2 w 757"/>
                <a:gd name="T57" fmla="*/ 1 h 546"/>
                <a:gd name="T58" fmla="*/ 2 w 757"/>
                <a:gd name="T59" fmla="*/ 1 h 546"/>
                <a:gd name="T60" fmla="*/ 2 w 757"/>
                <a:gd name="T61" fmla="*/ 1 h 546"/>
                <a:gd name="T62" fmla="*/ 2 w 757"/>
                <a:gd name="T63" fmla="*/ 1 h 546"/>
                <a:gd name="T64" fmla="*/ 3 w 757"/>
                <a:gd name="T65" fmla="*/ 0 h 546"/>
                <a:gd name="T66" fmla="*/ 3 w 757"/>
                <a:gd name="T67" fmla="*/ 1 h 546"/>
                <a:gd name="T68" fmla="*/ 3 w 757"/>
                <a:gd name="T69" fmla="*/ 1 h 546"/>
                <a:gd name="T70" fmla="*/ 4 w 757"/>
                <a:gd name="T71" fmla="*/ 1 h 546"/>
                <a:gd name="T72" fmla="*/ 4 w 757"/>
                <a:gd name="T73" fmla="*/ 1 h 546"/>
                <a:gd name="T74" fmla="*/ 4 w 757"/>
                <a:gd name="T75" fmla="*/ 1 h 546"/>
                <a:gd name="T76" fmla="*/ 4 w 757"/>
                <a:gd name="T77" fmla="*/ 2 h 546"/>
                <a:gd name="T78" fmla="*/ 4 w 757"/>
                <a:gd name="T79" fmla="*/ 2 h 546"/>
                <a:gd name="T80" fmla="*/ 5 w 757"/>
                <a:gd name="T81" fmla="*/ 2 h 546"/>
                <a:gd name="T82" fmla="*/ 5 w 757"/>
                <a:gd name="T83" fmla="*/ 2 h 546"/>
                <a:gd name="T84" fmla="*/ 5 w 757"/>
                <a:gd name="T85" fmla="*/ 3 h 546"/>
                <a:gd name="T86" fmla="*/ 5 w 757"/>
                <a:gd name="T87" fmla="*/ 3 h 546"/>
                <a:gd name="T88" fmla="*/ 5 w 757"/>
                <a:gd name="T89" fmla="*/ 4 h 546"/>
                <a:gd name="T90" fmla="*/ 5 w 757"/>
                <a:gd name="T91" fmla="*/ 4 h 546"/>
                <a:gd name="T92" fmla="*/ 4 w 757"/>
                <a:gd name="T93" fmla="*/ 4 h 546"/>
                <a:gd name="T94" fmla="*/ 4 w 757"/>
                <a:gd name="T95" fmla="*/ 4 h 5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57"/>
                <a:gd name="T145" fmla="*/ 0 h 546"/>
                <a:gd name="T146" fmla="*/ 757 w 757"/>
                <a:gd name="T147" fmla="*/ 546 h 54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57" h="546">
                  <a:moveTo>
                    <a:pt x="665" y="545"/>
                  </a:moveTo>
                  <a:lnTo>
                    <a:pt x="651" y="545"/>
                  </a:lnTo>
                  <a:lnTo>
                    <a:pt x="637" y="543"/>
                  </a:lnTo>
                  <a:lnTo>
                    <a:pt x="623" y="543"/>
                  </a:lnTo>
                  <a:lnTo>
                    <a:pt x="608" y="542"/>
                  </a:lnTo>
                  <a:lnTo>
                    <a:pt x="594" y="541"/>
                  </a:lnTo>
                  <a:lnTo>
                    <a:pt x="579" y="541"/>
                  </a:lnTo>
                  <a:lnTo>
                    <a:pt x="565" y="541"/>
                  </a:lnTo>
                  <a:lnTo>
                    <a:pt x="553" y="539"/>
                  </a:lnTo>
                  <a:lnTo>
                    <a:pt x="546" y="531"/>
                  </a:lnTo>
                  <a:lnTo>
                    <a:pt x="537" y="524"/>
                  </a:lnTo>
                  <a:lnTo>
                    <a:pt x="531" y="517"/>
                  </a:lnTo>
                  <a:lnTo>
                    <a:pt x="524" y="511"/>
                  </a:lnTo>
                  <a:lnTo>
                    <a:pt x="510" y="503"/>
                  </a:lnTo>
                  <a:lnTo>
                    <a:pt x="496" y="498"/>
                  </a:lnTo>
                  <a:lnTo>
                    <a:pt x="482" y="492"/>
                  </a:lnTo>
                  <a:lnTo>
                    <a:pt x="467" y="488"/>
                  </a:lnTo>
                  <a:lnTo>
                    <a:pt x="452" y="482"/>
                  </a:lnTo>
                  <a:lnTo>
                    <a:pt x="436" y="475"/>
                  </a:lnTo>
                  <a:lnTo>
                    <a:pt x="436" y="474"/>
                  </a:lnTo>
                  <a:lnTo>
                    <a:pt x="435" y="473"/>
                  </a:lnTo>
                  <a:lnTo>
                    <a:pt x="435" y="471"/>
                  </a:lnTo>
                  <a:lnTo>
                    <a:pt x="435" y="469"/>
                  </a:lnTo>
                  <a:lnTo>
                    <a:pt x="434" y="467"/>
                  </a:lnTo>
                  <a:lnTo>
                    <a:pt x="434" y="466"/>
                  </a:lnTo>
                  <a:lnTo>
                    <a:pt x="434" y="464"/>
                  </a:lnTo>
                  <a:lnTo>
                    <a:pt x="400" y="462"/>
                  </a:lnTo>
                  <a:lnTo>
                    <a:pt x="371" y="457"/>
                  </a:lnTo>
                  <a:lnTo>
                    <a:pt x="346" y="453"/>
                  </a:lnTo>
                  <a:lnTo>
                    <a:pt x="326" y="448"/>
                  </a:lnTo>
                  <a:lnTo>
                    <a:pt x="305" y="439"/>
                  </a:lnTo>
                  <a:lnTo>
                    <a:pt x="285" y="431"/>
                  </a:lnTo>
                  <a:lnTo>
                    <a:pt x="265" y="419"/>
                  </a:lnTo>
                  <a:lnTo>
                    <a:pt x="242" y="405"/>
                  </a:lnTo>
                  <a:lnTo>
                    <a:pt x="227" y="397"/>
                  </a:lnTo>
                  <a:lnTo>
                    <a:pt x="215" y="388"/>
                  </a:lnTo>
                  <a:lnTo>
                    <a:pt x="204" y="377"/>
                  </a:lnTo>
                  <a:lnTo>
                    <a:pt x="195" y="366"/>
                  </a:lnTo>
                  <a:lnTo>
                    <a:pt x="190" y="352"/>
                  </a:lnTo>
                  <a:lnTo>
                    <a:pt x="184" y="338"/>
                  </a:lnTo>
                  <a:lnTo>
                    <a:pt x="181" y="325"/>
                  </a:lnTo>
                  <a:lnTo>
                    <a:pt x="179" y="309"/>
                  </a:lnTo>
                  <a:lnTo>
                    <a:pt x="177" y="279"/>
                  </a:lnTo>
                  <a:lnTo>
                    <a:pt x="179" y="248"/>
                  </a:lnTo>
                  <a:lnTo>
                    <a:pt x="180" y="219"/>
                  </a:lnTo>
                  <a:lnTo>
                    <a:pt x="180" y="194"/>
                  </a:lnTo>
                  <a:lnTo>
                    <a:pt x="139" y="199"/>
                  </a:lnTo>
                  <a:lnTo>
                    <a:pt x="107" y="204"/>
                  </a:lnTo>
                  <a:lnTo>
                    <a:pt x="83" y="208"/>
                  </a:lnTo>
                  <a:lnTo>
                    <a:pt x="68" y="212"/>
                  </a:lnTo>
                  <a:lnTo>
                    <a:pt x="57" y="217"/>
                  </a:lnTo>
                  <a:lnTo>
                    <a:pt x="50" y="218"/>
                  </a:lnTo>
                  <a:lnTo>
                    <a:pt x="46" y="218"/>
                  </a:lnTo>
                  <a:lnTo>
                    <a:pt x="42" y="218"/>
                  </a:lnTo>
                  <a:lnTo>
                    <a:pt x="39" y="215"/>
                  </a:lnTo>
                  <a:lnTo>
                    <a:pt x="33" y="211"/>
                  </a:lnTo>
                  <a:lnTo>
                    <a:pt x="25" y="207"/>
                  </a:lnTo>
                  <a:lnTo>
                    <a:pt x="15" y="201"/>
                  </a:lnTo>
                  <a:lnTo>
                    <a:pt x="7" y="196"/>
                  </a:lnTo>
                  <a:lnTo>
                    <a:pt x="1" y="190"/>
                  </a:lnTo>
                  <a:lnTo>
                    <a:pt x="0" y="189"/>
                  </a:lnTo>
                  <a:lnTo>
                    <a:pt x="0" y="186"/>
                  </a:lnTo>
                  <a:lnTo>
                    <a:pt x="3" y="183"/>
                  </a:lnTo>
                  <a:lnTo>
                    <a:pt x="6" y="182"/>
                  </a:lnTo>
                  <a:lnTo>
                    <a:pt x="19" y="174"/>
                  </a:lnTo>
                  <a:lnTo>
                    <a:pt x="33" y="167"/>
                  </a:lnTo>
                  <a:lnTo>
                    <a:pt x="48" y="161"/>
                  </a:lnTo>
                  <a:lnTo>
                    <a:pt x="65" y="157"/>
                  </a:lnTo>
                  <a:lnTo>
                    <a:pt x="97" y="153"/>
                  </a:lnTo>
                  <a:lnTo>
                    <a:pt x="130" y="151"/>
                  </a:lnTo>
                  <a:lnTo>
                    <a:pt x="147" y="150"/>
                  </a:lnTo>
                  <a:lnTo>
                    <a:pt x="163" y="149"/>
                  </a:lnTo>
                  <a:lnTo>
                    <a:pt x="179" y="147"/>
                  </a:lnTo>
                  <a:lnTo>
                    <a:pt x="193" y="143"/>
                  </a:lnTo>
                  <a:lnTo>
                    <a:pt x="206" y="139"/>
                  </a:lnTo>
                  <a:lnTo>
                    <a:pt x="219" y="133"/>
                  </a:lnTo>
                  <a:lnTo>
                    <a:pt x="230" y="125"/>
                  </a:lnTo>
                  <a:lnTo>
                    <a:pt x="240" y="115"/>
                  </a:lnTo>
                  <a:lnTo>
                    <a:pt x="262" y="109"/>
                  </a:lnTo>
                  <a:lnTo>
                    <a:pt x="278" y="103"/>
                  </a:lnTo>
                  <a:lnTo>
                    <a:pt x="291" y="99"/>
                  </a:lnTo>
                  <a:lnTo>
                    <a:pt x="298" y="95"/>
                  </a:lnTo>
                  <a:lnTo>
                    <a:pt x="302" y="92"/>
                  </a:lnTo>
                  <a:lnTo>
                    <a:pt x="305" y="89"/>
                  </a:lnTo>
                  <a:lnTo>
                    <a:pt x="308" y="86"/>
                  </a:lnTo>
                  <a:lnTo>
                    <a:pt x="310" y="84"/>
                  </a:lnTo>
                  <a:lnTo>
                    <a:pt x="313" y="68"/>
                  </a:lnTo>
                  <a:lnTo>
                    <a:pt x="316" y="56"/>
                  </a:lnTo>
                  <a:lnTo>
                    <a:pt x="320" y="45"/>
                  </a:lnTo>
                  <a:lnTo>
                    <a:pt x="326" y="35"/>
                  </a:lnTo>
                  <a:lnTo>
                    <a:pt x="331" y="27"/>
                  </a:lnTo>
                  <a:lnTo>
                    <a:pt x="338" y="20"/>
                  </a:lnTo>
                  <a:lnTo>
                    <a:pt x="346" y="14"/>
                  </a:lnTo>
                  <a:lnTo>
                    <a:pt x="355" y="10"/>
                  </a:lnTo>
                  <a:lnTo>
                    <a:pt x="364" y="7"/>
                  </a:lnTo>
                  <a:lnTo>
                    <a:pt x="374" y="5"/>
                  </a:lnTo>
                  <a:lnTo>
                    <a:pt x="385" y="3"/>
                  </a:lnTo>
                  <a:lnTo>
                    <a:pt x="398" y="2"/>
                  </a:lnTo>
                  <a:lnTo>
                    <a:pt x="422" y="0"/>
                  </a:lnTo>
                  <a:lnTo>
                    <a:pt x="452" y="0"/>
                  </a:lnTo>
                  <a:lnTo>
                    <a:pt x="468" y="17"/>
                  </a:lnTo>
                  <a:lnTo>
                    <a:pt x="483" y="30"/>
                  </a:lnTo>
                  <a:lnTo>
                    <a:pt x="500" y="39"/>
                  </a:lnTo>
                  <a:lnTo>
                    <a:pt x="515" y="48"/>
                  </a:lnTo>
                  <a:lnTo>
                    <a:pt x="532" y="54"/>
                  </a:lnTo>
                  <a:lnTo>
                    <a:pt x="553" y="60"/>
                  </a:lnTo>
                  <a:lnTo>
                    <a:pt x="576" y="67"/>
                  </a:lnTo>
                  <a:lnTo>
                    <a:pt x="604" y="74"/>
                  </a:lnTo>
                  <a:lnTo>
                    <a:pt x="605" y="111"/>
                  </a:lnTo>
                  <a:lnTo>
                    <a:pt x="604" y="142"/>
                  </a:lnTo>
                  <a:lnTo>
                    <a:pt x="603" y="165"/>
                  </a:lnTo>
                  <a:lnTo>
                    <a:pt x="600" y="186"/>
                  </a:lnTo>
                  <a:lnTo>
                    <a:pt x="597" y="203"/>
                  </a:lnTo>
                  <a:lnTo>
                    <a:pt x="594" y="217"/>
                  </a:lnTo>
                  <a:lnTo>
                    <a:pt x="593" y="230"/>
                  </a:lnTo>
                  <a:lnTo>
                    <a:pt x="591" y="244"/>
                  </a:lnTo>
                  <a:lnTo>
                    <a:pt x="609" y="259"/>
                  </a:lnTo>
                  <a:lnTo>
                    <a:pt x="625" y="271"/>
                  </a:lnTo>
                  <a:lnTo>
                    <a:pt x="639" y="279"/>
                  </a:lnTo>
                  <a:lnTo>
                    <a:pt x="652" y="284"/>
                  </a:lnTo>
                  <a:lnTo>
                    <a:pt x="668" y="289"/>
                  </a:lnTo>
                  <a:lnTo>
                    <a:pt x="687" y="291"/>
                  </a:lnTo>
                  <a:lnTo>
                    <a:pt x="709" y="294"/>
                  </a:lnTo>
                  <a:lnTo>
                    <a:pt x="737" y="295"/>
                  </a:lnTo>
                  <a:lnTo>
                    <a:pt x="744" y="312"/>
                  </a:lnTo>
                  <a:lnTo>
                    <a:pt x="748" y="329"/>
                  </a:lnTo>
                  <a:lnTo>
                    <a:pt x="752" y="348"/>
                  </a:lnTo>
                  <a:lnTo>
                    <a:pt x="755" y="367"/>
                  </a:lnTo>
                  <a:lnTo>
                    <a:pt x="756" y="387"/>
                  </a:lnTo>
                  <a:lnTo>
                    <a:pt x="755" y="408"/>
                  </a:lnTo>
                  <a:lnTo>
                    <a:pt x="754" y="427"/>
                  </a:lnTo>
                  <a:lnTo>
                    <a:pt x="749" y="446"/>
                  </a:lnTo>
                  <a:lnTo>
                    <a:pt x="744" y="466"/>
                  </a:lnTo>
                  <a:lnTo>
                    <a:pt x="738" y="482"/>
                  </a:lnTo>
                  <a:lnTo>
                    <a:pt x="730" y="499"/>
                  </a:lnTo>
                  <a:lnTo>
                    <a:pt x="720" y="513"/>
                  </a:lnTo>
                  <a:lnTo>
                    <a:pt x="715" y="520"/>
                  </a:lnTo>
                  <a:lnTo>
                    <a:pt x="708" y="525"/>
                  </a:lnTo>
                  <a:lnTo>
                    <a:pt x="702" y="529"/>
                  </a:lnTo>
                  <a:lnTo>
                    <a:pt x="695" y="535"/>
                  </a:lnTo>
                  <a:lnTo>
                    <a:pt x="688" y="538"/>
                  </a:lnTo>
                  <a:lnTo>
                    <a:pt x="682" y="542"/>
                  </a:lnTo>
                  <a:lnTo>
                    <a:pt x="673" y="543"/>
                  </a:lnTo>
                  <a:lnTo>
                    <a:pt x="665" y="54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4" name="Freeform 379">
              <a:extLst>
                <a:ext uri="{FF2B5EF4-FFF2-40B4-BE49-F238E27FC236}">
                  <a16:creationId xmlns:a16="http://schemas.microsoft.com/office/drawing/2014/main" xmlns="" id="{31DDABE0-9A77-AAD3-89E2-08F17888A946}"/>
                </a:ext>
              </a:extLst>
            </p:cNvPr>
            <p:cNvSpPr>
              <a:spLocks/>
            </p:cNvSpPr>
            <p:nvPr/>
          </p:nvSpPr>
          <p:spPr bwMode="auto">
            <a:xfrm rot="111527">
              <a:off x="3353359" y="1763697"/>
              <a:ext cx="1445567" cy="1262223"/>
            </a:xfrm>
            <a:custGeom>
              <a:avLst/>
              <a:gdLst>
                <a:gd name="T0" fmla="*/ 3 w 1383"/>
                <a:gd name="T1" fmla="*/ 9 h 1194"/>
                <a:gd name="T2" fmla="*/ 1 w 1383"/>
                <a:gd name="T3" fmla="*/ 8 h 1194"/>
                <a:gd name="T4" fmla="*/ 1 w 1383"/>
                <a:gd name="T5" fmla="*/ 8 h 1194"/>
                <a:gd name="T6" fmla="*/ 1 w 1383"/>
                <a:gd name="T7" fmla="*/ 6 h 1194"/>
                <a:gd name="T8" fmla="*/ 1 w 1383"/>
                <a:gd name="T9" fmla="*/ 6 h 1194"/>
                <a:gd name="T10" fmla="*/ 1 w 1383"/>
                <a:gd name="T11" fmla="*/ 4 h 1194"/>
                <a:gd name="T12" fmla="*/ 1 w 1383"/>
                <a:gd name="T13" fmla="*/ 3 h 1194"/>
                <a:gd name="T14" fmla="*/ 1 w 1383"/>
                <a:gd name="T15" fmla="*/ 3 h 1194"/>
                <a:gd name="T16" fmla="*/ 1 w 1383"/>
                <a:gd name="T17" fmla="*/ 2 h 1194"/>
                <a:gd name="T18" fmla="*/ 0 w 1383"/>
                <a:gd name="T19" fmla="*/ 1 h 1194"/>
                <a:gd name="T20" fmla="*/ 1 w 1383"/>
                <a:gd name="T21" fmla="*/ 1 h 1194"/>
                <a:gd name="T22" fmla="*/ 2 w 1383"/>
                <a:gd name="T23" fmla="*/ 1 h 1194"/>
                <a:gd name="T24" fmla="*/ 2 w 1383"/>
                <a:gd name="T25" fmla="*/ 1 h 1194"/>
                <a:gd name="T26" fmla="*/ 2 w 1383"/>
                <a:gd name="T27" fmla="*/ 1 h 1194"/>
                <a:gd name="T28" fmla="*/ 3 w 1383"/>
                <a:gd name="T29" fmla="*/ 1 h 1194"/>
                <a:gd name="T30" fmla="*/ 3 w 1383"/>
                <a:gd name="T31" fmla="*/ 1 h 1194"/>
                <a:gd name="T32" fmla="*/ 3 w 1383"/>
                <a:gd name="T33" fmla="*/ 1 h 1194"/>
                <a:gd name="T34" fmla="*/ 4 w 1383"/>
                <a:gd name="T35" fmla="*/ 1 h 1194"/>
                <a:gd name="T36" fmla="*/ 4 w 1383"/>
                <a:gd name="T37" fmla="*/ 1 h 1194"/>
                <a:gd name="T38" fmla="*/ 4 w 1383"/>
                <a:gd name="T39" fmla="*/ 2 h 1194"/>
                <a:gd name="T40" fmla="*/ 4 w 1383"/>
                <a:gd name="T41" fmla="*/ 3 h 1194"/>
                <a:gd name="T42" fmla="*/ 5 w 1383"/>
                <a:gd name="T43" fmla="*/ 3 h 1194"/>
                <a:gd name="T44" fmla="*/ 5 w 1383"/>
                <a:gd name="T45" fmla="*/ 3 h 1194"/>
                <a:gd name="T46" fmla="*/ 4 w 1383"/>
                <a:gd name="T47" fmla="*/ 3 h 1194"/>
                <a:gd name="T48" fmla="*/ 4 w 1383"/>
                <a:gd name="T49" fmla="*/ 3 h 1194"/>
                <a:gd name="T50" fmla="*/ 4 w 1383"/>
                <a:gd name="T51" fmla="*/ 3 h 1194"/>
                <a:gd name="T52" fmla="*/ 4 w 1383"/>
                <a:gd name="T53" fmla="*/ 3 h 1194"/>
                <a:gd name="T54" fmla="*/ 5 w 1383"/>
                <a:gd name="T55" fmla="*/ 3 h 1194"/>
                <a:gd name="T56" fmla="*/ 6 w 1383"/>
                <a:gd name="T57" fmla="*/ 3 h 1194"/>
                <a:gd name="T58" fmla="*/ 6 w 1383"/>
                <a:gd name="T59" fmla="*/ 3 h 1194"/>
                <a:gd name="T60" fmla="*/ 6 w 1383"/>
                <a:gd name="T61" fmla="*/ 2 h 1194"/>
                <a:gd name="T62" fmla="*/ 6 w 1383"/>
                <a:gd name="T63" fmla="*/ 2 h 1194"/>
                <a:gd name="T64" fmla="*/ 7 w 1383"/>
                <a:gd name="T65" fmla="*/ 2 h 1194"/>
                <a:gd name="T66" fmla="*/ 7 w 1383"/>
                <a:gd name="T67" fmla="*/ 3 h 1194"/>
                <a:gd name="T68" fmla="*/ 7 w 1383"/>
                <a:gd name="T69" fmla="*/ 3 h 1194"/>
                <a:gd name="T70" fmla="*/ 7 w 1383"/>
                <a:gd name="T71" fmla="*/ 3 h 1194"/>
                <a:gd name="T72" fmla="*/ 7 w 1383"/>
                <a:gd name="T73" fmla="*/ 2 h 1194"/>
                <a:gd name="T74" fmla="*/ 8 w 1383"/>
                <a:gd name="T75" fmla="*/ 2 h 1194"/>
                <a:gd name="T76" fmla="*/ 9 w 1383"/>
                <a:gd name="T77" fmla="*/ 3 h 1194"/>
                <a:gd name="T78" fmla="*/ 9 w 1383"/>
                <a:gd name="T79" fmla="*/ 3 h 1194"/>
                <a:gd name="T80" fmla="*/ 8 w 1383"/>
                <a:gd name="T81" fmla="*/ 4 h 1194"/>
                <a:gd name="T82" fmla="*/ 8 w 1383"/>
                <a:gd name="T83" fmla="*/ 4 h 1194"/>
                <a:gd name="T84" fmla="*/ 7 w 1383"/>
                <a:gd name="T85" fmla="*/ 6 h 1194"/>
                <a:gd name="T86" fmla="*/ 7 w 1383"/>
                <a:gd name="T87" fmla="*/ 6 h 1194"/>
                <a:gd name="T88" fmla="*/ 7 w 1383"/>
                <a:gd name="T89" fmla="*/ 6 h 1194"/>
                <a:gd name="T90" fmla="*/ 7 w 1383"/>
                <a:gd name="T91" fmla="*/ 6 h 1194"/>
                <a:gd name="T92" fmla="*/ 7 w 1383"/>
                <a:gd name="T93" fmla="*/ 6 h 1194"/>
                <a:gd name="T94" fmla="*/ 7 w 1383"/>
                <a:gd name="T95" fmla="*/ 6 h 1194"/>
                <a:gd name="T96" fmla="*/ 7 w 1383"/>
                <a:gd name="T97" fmla="*/ 6 h 1194"/>
                <a:gd name="T98" fmla="*/ 6 w 1383"/>
                <a:gd name="T99" fmla="*/ 7 h 1194"/>
                <a:gd name="T100" fmla="*/ 6 w 1383"/>
                <a:gd name="T101" fmla="*/ 8 h 1194"/>
                <a:gd name="T102" fmla="*/ 6 w 1383"/>
                <a:gd name="T103" fmla="*/ 8 h 1194"/>
                <a:gd name="T104" fmla="*/ 6 w 1383"/>
                <a:gd name="T105" fmla="*/ 9 h 119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83"/>
                <a:gd name="T160" fmla="*/ 0 h 1194"/>
                <a:gd name="T161" fmla="*/ 1383 w 1383"/>
                <a:gd name="T162" fmla="*/ 1194 h 119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83" h="1194">
                  <a:moveTo>
                    <a:pt x="874" y="1193"/>
                  </a:moveTo>
                  <a:lnTo>
                    <a:pt x="795" y="1189"/>
                  </a:lnTo>
                  <a:lnTo>
                    <a:pt x="716" y="1186"/>
                  </a:lnTo>
                  <a:lnTo>
                    <a:pt x="637" y="1182"/>
                  </a:lnTo>
                  <a:lnTo>
                    <a:pt x="558" y="1180"/>
                  </a:lnTo>
                  <a:lnTo>
                    <a:pt x="479" y="1177"/>
                  </a:lnTo>
                  <a:lnTo>
                    <a:pt x="400" y="1174"/>
                  </a:lnTo>
                  <a:lnTo>
                    <a:pt x="323" y="1171"/>
                  </a:lnTo>
                  <a:lnTo>
                    <a:pt x="244" y="1168"/>
                  </a:lnTo>
                  <a:lnTo>
                    <a:pt x="224" y="1153"/>
                  </a:lnTo>
                  <a:lnTo>
                    <a:pt x="208" y="1141"/>
                  </a:lnTo>
                  <a:lnTo>
                    <a:pt x="195" y="1130"/>
                  </a:lnTo>
                  <a:lnTo>
                    <a:pt x="183" y="1119"/>
                  </a:lnTo>
                  <a:lnTo>
                    <a:pt x="173" y="1106"/>
                  </a:lnTo>
                  <a:lnTo>
                    <a:pt x="162" y="1091"/>
                  </a:lnTo>
                  <a:lnTo>
                    <a:pt x="151" y="1071"/>
                  </a:lnTo>
                  <a:lnTo>
                    <a:pt x="137" y="1045"/>
                  </a:lnTo>
                  <a:lnTo>
                    <a:pt x="129" y="1030"/>
                  </a:lnTo>
                  <a:lnTo>
                    <a:pt x="122" y="1015"/>
                  </a:lnTo>
                  <a:lnTo>
                    <a:pt x="115" y="998"/>
                  </a:lnTo>
                  <a:lnTo>
                    <a:pt x="109" y="983"/>
                  </a:lnTo>
                  <a:lnTo>
                    <a:pt x="102" y="966"/>
                  </a:lnTo>
                  <a:lnTo>
                    <a:pt x="96" y="951"/>
                  </a:lnTo>
                  <a:lnTo>
                    <a:pt x="89" y="934"/>
                  </a:lnTo>
                  <a:lnTo>
                    <a:pt x="80" y="919"/>
                  </a:lnTo>
                  <a:lnTo>
                    <a:pt x="80" y="904"/>
                  </a:lnTo>
                  <a:lnTo>
                    <a:pt x="82" y="887"/>
                  </a:lnTo>
                  <a:lnTo>
                    <a:pt x="84" y="872"/>
                  </a:lnTo>
                  <a:lnTo>
                    <a:pt x="87" y="857"/>
                  </a:lnTo>
                  <a:lnTo>
                    <a:pt x="94" y="826"/>
                  </a:lnTo>
                  <a:lnTo>
                    <a:pt x="105" y="797"/>
                  </a:lnTo>
                  <a:lnTo>
                    <a:pt x="118" y="768"/>
                  </a:lnTo>
                  <a:lnTo>
                    <a:pt x="132" y="739"/>
                  </a:lnTo>
                  <a:lnTo>
                    <a:pt x="147" y="711"/>
                  </a:lnTo>
                  <a:lnTo>
                    <a:pt x="162" y="684"/>
                  </a:lnTo>
                  <a:lnTo>
                    <a:pt x="195" y="628"/>
                  </a:lnTo>
                  <a:lnTo>
                    <a:pt x="226" y="573"/>
                  </a:lnTo>
                  <a:lnTo>
                    <a:pt x="240" y="545"/>
                  </a:lnTo>
                  <a:lnTo>
                    <a:pt x="252" y="518"/>
                  </a:lnTo>
                  <a:lnTo>
                    <a:pt x="262" y="488"/>
                  </a:lnTo>
                  <a:lnTo>
                    <a:pt x="269" y="459"/>
                  </a:lnTo>
                  <a:lnTo>
                    <a:pt x="242" y="441"/>
                  </a:lnTo>
                  <a:lnTo>
                    <a:pt x="219" y="429"/>
                  </a:lnTo>
                  <a:lnTo>
                    <a:pt x="199" y="419"/>
                  </a:lnTo>
                  <a:lnTo>
                    <a:pt x="181" y="412"/>
                  </a:lnTo>
                  <a:lnTo>
                    <a:pt x="163" y="408"/>
                  </a:lnTo>
                  <a:lnTo>
                    <a:pt x="144" y="405"/>
                  </a:lnTo>
                  <a:lnTo>
                    <a:pt x="120" y="403"/>
                  </a:lnTo>
                  <a:lnTo>
                    <a:pt x="91" y="400"/>
                  </a:lnTo>
                  <a:lnTo>
                    <a:pt x="69" y="368"/>
                  </a:lnTo>
                  <a:lnTo>
                    <a:pt x="48" y="336"/>
                  </a:lnTo>
                  <a:lnTo>
                    <a:pt x="40" y="320"/>
                  </a:lnTo>
                  <a:lnTo>
                    <a:pt x="32" y="304"/>
                  </a:lnTo>
                  <a:lnTo>
                    <a:pt x="23" y="288"/>
                  </a:lnTo>
                  <a:lnTo>
                    <a:pt x="18" y="272"/>
                  </a:lnTo>
                  <a:lnTo>
                    <a:pt x="12" y="256"/>
                  </a:lnTo>
                  <a:lnTo>
                    <a:pt x="7" y="239"/>
                  </a:lnTo>
                  <a:lnTo>
                    <a:pt x="4" y="223"/>
                  </a:lnTo>
                  <a:lnTo>
                    <a:pt x="1" y="206"/>
                  </a:lnTo>
                  <a:lnTo>
                    <a:pt x="0" y="189"/>
                  </a:lnTo>
                  <a:lnTo>
                    <a:pt x="0" y="171"/>
                  </a:lnTo>
                  <a:lnTo>
                    <a:pt x="1" y="153"/>
                  </a:lnTo>
                  <a:lnTo>
                    <a:pt x="4" y="134"/>
                  </a:lnTo>
                  <a:lnTo>
                    <a:pt x="51" y="116"/>
                  </a:lnTo>
                  <a:lnTo>
                    <a:pt x="90" y="101"/>
                  </a:lnTo>
                  <a:lnTo>
                    <a:pt x="126" y="88"/>
                  </a:lnTo>
                  <a:lnTo>
                    <a:pt x="159" y="79"/>
                  </a:lnTo>
                  <a:lnTo>
                    <a:pt x="194" y="73"/>
                  </a:lnTo>
                  <a:lnTo>
                    <a:pt x="231" y="69"/>
                  </a:lnTo>
                  <a:lnTo>
                    <a:pt x="274" y="66"/>
                  </a:lnTo>
                  <a:lnTo>
                    <a:pt x="327" y="65"/>
                  </a:lnTo>
                  <a:lnTo>
                    <a:pt x="325" y="59"/>
                  </a:lnTo>
                  <a:lnTo>
                    <a:pt x="323" y="54"/>
                  </a:lnTo>
                  <a:lnTo>
                    <a:pt x="321" y="48"/>
                  </a:lnTo>
                  <a:lnTo>
                    <a:pt x="320" y="44"/>
                  </a:lnTo>
                  <a:lnTo>
                    <a:pt x="319" y="38"/>
                  </a:lnTo>
                  <a:lnTo>
                    <a:pt x="317" y="33"/>
                  </a:lnTo>
                  <a:lnTo>
                    <a:pt x="316" y="27"/>
                  </a:lnTo>
                  <a:lnTo>
                    <a:pt x="314" y="23"/>
                  </a:lnTo>
                  <a:lnTo>
                    <a:pt x="320" y="19"/>
                  </a:lnTo>
                  <a:lnTo>
                    <a:pt x="325" y="16"/>
                  </a:lnTo>
                  <a:lnTo>
                    <a:pt x="332" y="12"/>
                  </a:lnTo>
                  <a:lnTo>
                    <a:pt x="339" y="9"/>
                  </a:lnTo>
                  <a:lnTo>
                    <a:pt x="359" y="5"/>
                  </a:lnTo>
                  <a:lnTo>
                    <a:pt x="378" y="1"/>
                  </a:lnTo>
                  <a:lnTo>
                    <a:pt x="399" y="0"/>
                  </a:lnTo>
                  <a:lnTo>
                    <a:pt x="418" y="1"/>
                  </a:lnTo>
                  <a:lnTo>
                    <a:pt x="428" y="4"/>
                  </a:lnTo>
                  <a:lnTo>
                    <a:pt x="436" y="5"/>
                  </a:lnTo>
                  <a:lnTo>
                    <a:pt x="443" y="9"/>
                  </a:lnTo>
                  <a:lnTo>
                    <a:pt x="450" y="13"/>
                  </a:lnTo>
                  <a:lnTo>
                    <a:pt x="452" y="19"/>
                  </a:lnTo>
                  <a:lnTo>
                    <a:pt x="453" y="26"/>
                  </a:lnTo>
                  <a:lnTo>
                    <a:pt x="454" y="32"/>
                  </a:lnTo>
                  <a:lnTo>
                    <a:pt x="456" y="37"/>
                  </a:lnTo>
                  <a:lnTo>
                    <a:pt x="457" y="44"/>
                  </a:lnTo>
                  <a:lnTo>
                    <a:pt x="458" y="50"/>
                  </a:lnTo>
                  <a:lnTo>
                    <a:pt x="460" y="56"/>
                  </a:lnTo>
                  <a:lnTo>
                    <a:pt x="461" y="63"/>
                  </a:lnTo>
                  <a:lnTo>
                    <a:pt x="485" y="68"/>
                  </a:lnTo>
                  <a:lnTo>
                    <a:pt x="507" y="73"/>
                  </a:lnTo>
                  <a:lnTo>
                    <a:pt x="526" y="79"/>
                  </a:lnTo>
                  <a:lnTo>
                    <a:pt x="543" y="84"/>
                  </a:lnTo>
                  <a:lnTo>
                    <a:pt x="558" y="91"/>
                  </a:lnTo>
                  <a:lnTo>
                    <a:pt x="572" y="98"/>
                  </a:lnTo>
                  <a:lnTo>
                    <a:pt x="583" y="106"/>
                  </a:lnTo>
                  <a:lnTo>
                    <a:pt x="594" y="116"/>
                  </a:lnTo>
                  <a:lnTo>
                    <a:pt x="603" y="127"/>
                  </a:lnTo>
                  <a:lnTo>
                    <a:pt x="611" y="140"/>
                  </a:lnTo>
                  <a:lnTo>
                    <a:pt x="618" y="153"/>
                  </a:lnTo>
                  <a:lnTo>
                    <a:pt x="623" y="169"/>
                  </a:lnTo>
                  <a:lnTo>
                    <a:pt x="630" y="187"/>
                  </a:lnTo>
                  <a:lnTo>
                    <a:pt x="634" y="206"/>
                  </a:lnTo>
                  <a:lnTo>
                    <a:pt x="640" y="228"/>
                  </a:lnTo>
                  <a:lnTo>
                    <a:pt x="645" y="252"/>
                  </a:lnTo>
                  <a:lnTo>
                    <a:pt x="652" y="253"/>
                  </a:lnTo>
                  <a:lnTo>
                    <a:pt x="658" y="256"/>
                  </a:lnTo>
                  <a:lnTo>
                    <a:pt x="663" y="259"/>
                  </a:lnTo>
                  <a:lnTo>
                    <a:pt x="669" y="263"/>
                  </a:lnTo>
                  <a:lnTo>
                    <a:pt x="677" y="270"/>
                  </a:lnTo>
                  <a:lnTo>
                    <a:pt x="684" y="279"/>
                  </a:lnTo>
                  <a:lnTo>
                    <a:pt x="690" y="292"/>
                  </a:lnTo>
                  <a:lnTo>
                    <a:pt x="695" y="306"/>
                  </a:lnTo>
                  <a:lnTo>
                    <a:pt x="701" y="321"/>
                  </a:lnTo>
                  <a:lnTo>
                    <a:pt x="708" y="338"/>
                  </a:lnTo>
                  <a:lnTo>
                    <a:pt x="713" y="338"/>
                  </a:lnTo>
                  <a:lnTo>
                    <a:pt x="719" y="339"/>
                  </a:lnTo>
                  <a:lnTo>
                    <a:pt x="724" y="339"/>
                  </a:lnTo>
                  <a:lnTo>
                    <a:pt x="730" y="340"/>
                  </a:lnTo>
                  <a:lnTo>
                    <a:pt x="735" y="340"/>
                  </a:lnTo>
                  <a:lnTo>
                    <a:pt x="742" y="342"/>
                  </a:lnTo>
                  <a:lnTo>
                    <a:pt x="748" y="343"/>
                  </a:lnTo>
                  <a:lnTo>
                    <a:pt x="753" y="343"/>
                  </a:lnTo>
                  <a:lnTo>
                    <a:pt x="752" y="347"/>
                  </a:lnTo>
                  <a:lnTo>
                    <a:pt x="752" y="351"/>
                  </a:lnTo>
                  <a:lnTo>
                    <a:pt x="751" y="356"/>
                  </a:lnTo>
                  <a:lnTo>
                    <a:pt x="751" y="358"/>
                  </a:lnTo>
                  <a:lnTo>
                    <a:pt x="749" y="362"/>
                  </a:lnTo>
                  <a:lnTo>
                    <a:pt x="749" y="367"/>
                  </a:lnTo>
                  <a:lnTo>
                    <a:pt x="748" y="371"/>
                  </a:lnTo>
                  <a:lnTo>
                    <a:pt x="748" y="374"/>
                  </a:lnTo>
                  <a:lnTo>
                    <a:pt x="742" y="375"/>
                  </a:lnTo>
                  <a:lnTo>
                    <a:pt x="738" y="376"/>
                  </a:lnTo>
                  <a:lnTo>
                    <a:pt x="733" y="378"/>
                  </a:lnTo>
                  <a:lnTo>
                    <a:pt x="727" y="378"/>
                  </a:lnTo>
                  <a:lnTo>
                    <a:pt x="723" y="379"/>
                  </a:lnTo>
                  <a:lnTo>
                    <a:pt x="717" y="380"/>
                  </a:lnTo>
                  <a:lnTo>
                    <a:pt x="712" y="382"/>
                  </a:lnTo>
                  <a:lnTo>
                    <a:pt x="708" y="383"/>
                  </a:lnTo>
                  <a:lnTo>
                    <a:pt x="708" y="386"/>
                  </a:lnTo>
                  <a:lnTo>
                    <a:pt x="708" y="387"/>
                  </a:lnTo>
                  <a:lnTo>
                    <a:pt x="708" y="390"/>
                  </a:lnTo>
                  <a:lnTo>
                    <a:pt x="708" y="392"/>
                  </a:lnTo>
                  <a:lnTo>
                    <a:pt x="708" y="394"/>
                  </a:lnTo>
                  <a:lnTo>
                    <a:pt x="708" y="396"/>
                  </a:lnTo>
                  <a:lnTo>
                    <a:pt x="708" y="398"/>
                  </a:lnTo>
                  <a:lnTo>
                    <a:pt x="708" y="400"/>
                  </a:lnTo>
                  <a:lnTo>
                    <a:pt x="712" y="401"/>
                  </a:lnTo>
                  <a:lnTo>
                    <a:pt x="715" y="403"/>
                  </a:lnTo>
                  <a:lnTo>
                    <a:pt x="717" y="403"/>
                  </a:lnTo>
                  <a:lnTo>
                    <a:pt x="719" y="404"/>
                  </a:lnTo>
                  <a:lnTo>
                    <a:pt x="720" y="405"/>
                  </a:lnTo>
                  <a:lnTo>
                    <a:pt x="723" y="407"/>
                  </a:lnTo>
                  <a:lnTo>
                    <a:pt x="724" y="410"/>
                  </a:lnTo>
                  <a:lnTo>
                    <a:pt x="727" y="412"/>
                  </a:lnTo>
                  <a:lnTo>
                    <a:pt x="760" y="397"/>
                  </a:lnTo>
                  <a:lnTo>
                    <a:pt x="787" y="383"/>
                  </a:lnTo>
                  <a:lnTo>
                    <a:pt x="809" y="372"/>
                  </a:lnTo>
                  <a:lnTo>
                    <a:pt x="828" y="362"/>
                  </a:lnTo>
                  <a:lnTo>
                    <a:pt x="842" y="354"/>
                  </a:lnTo>
                  <a:lnTo>
                    <a:pt x="855" y="349"/>
                  </a:lnTo>
                  <a:lnTo>
                    <a:pt x="864" y="344"/>
                  </a:lnTo>
                  <a:lnTo>
                    <a:pt x="874" y="343"/>
                  </a:lnTo>
                  <a:lnTo>
                    <a:pt x="874" y="349"/>
                  </a:lnTo>
                  <a:lnTo>
                    <a:pt x="875" y="353"/>
                  </a:lnTo>
                  <a:lnTo>
                    <a:pt x="877" y="357"/>
                  </a:lnTo>
                  <a:lnTo>
                    <a:pt x="877" y="358"/>
                  </a:lnTo>
                  <a:lnTo>
                    <a:pt x="880" y="361"/>
                  </a:lnTo>
                  <a:lnTo>
                    <a:pt x="881" y="362"/>
                  </a:lnTo>
                  <a:lnTo>
                    <a:pt x="884" y="364"/>
                  </a:lnTo>
                  <a:lnTo>
                    <a:pt x="888" y="367"/>
                  </a:lnTo>
                  <a:lnTo>
                    <a:pt x="893" y="349"/>
                  </a:lnTo>
                  <a:lnTo>
                    <a:pt x="896" y="332"/>
                  </a:lnTo>
                  <a:lnTo>
                    <a:pt x="898" y="320"/>
                  </a:lnTo>
                  <a:lnTo>
                    <a:pt x="899" y="307"/>
                  </a:lnTo>
                  <a:lnTo>
                    <a:pt x="900" y="295"/>
                  </a:lnTo>
                  <a:lnTo>
                    <a:pt x="904" y="284"/>
                  </a:lnTo>
                  <a:lnTo>
                    <a:pt x="909" y="278"/>
                  </a:lnTo>
                  <a:lnTo>
                    <a:pt x="913" y="272"/>
                  </a:lnTo>
                  <a:lnTo>
                    <a:pt x="918" y="266"/>
                  </a:lnTo>
                  <a:lnTo>
                    <a:pt x="925" y="260"/>
                  </a:lnTo>
                  <a:lnTo>
                    <a:pt x="993" y="266"/>
                  </a:lnTo>
                  <a:lnTo>
                    <a:pt x="1044" y="270"/>
                  </a:lnTo>
                  <a:lnTo>
                    <a:pt x="1082" y="272"/>
                  </a:lnTo>
                  <a:lnTo>
                    <a:pt x="1108" y="275"/>
                  </a:lnTo>
                  <a:lnTo>
                    <a:pt x="1125" y="278"/>
                  </a:lnTo>
                  <a:lnTo>
                    <a:pt x="1134" y="279"/>
                  </a:lnTo>
                  <a:lnTo>
                    <a:pt x="1140" y="281"/>
                  </a:lnTo>
                  <a:lnTo>
                    <a:pt x="1145" y="282"/>
                  </a:lnTo>
                  <a:lnTo>
                    <a:pt x="1140" y="295"/>
                  </a:lnTo>
                  <a:lnTo>
                    <a:pt x="1134" y="307"/>
                  </a:lnTo>
                  <a:lnTo>
                    <a:pt x="1127" y="320"/>
                  </a:lnTo>
                  <a:lnTo>
                    <a:pt x="1121" y="332"/>
                  </a:lnTo>
                  <a:lnTo>
                    <a:pt x="1114" y="346"/>
                  </a:lnTo>
                  <a:lnTo>
                    <a:pt x="1107" y="358"/>
                  </a:lnTo>
                  <a:lnTo>
                    <a:pt x="1101" y="371"/>
                  </a:lnTo>
                  <a:lnTo>
                    <a:pt x="1097" y="383"/>
                  </a:lnTo>
                  <a:lnTo>
                    <a:pt x="1101" y="387"/>
                  </a:lnTo>
                  <a:lnTo>
                    <a:pt x="1104" y="390"/>
                  </a:lnTo>
                  <a:lnTo>
                    <a:pt x="1107" y="392"/>
                  </a:lnTo>
                  <a:lnTo>
                    <a:pt x="1111" y="393"/>
                  </a:lnTo>
                  <a:lnTo>
                    <a:pt x="1115" y="394"/>
                  </a:lnTo>
                  <a:lnTo>
                    <a:pt x="1121" y="394"/>
                  </a:lnTo>
                  <a:lnTo>
                    <a:pt x="1127" y="394"/>
                  </a:lnTo>
                  <a:lnTo>
                    <a:pt x="1137" y="394"/>
                  </a:lnTo>
                  <a:lnTo>
                    <a:pt x="1155" y="371"/>
                  </a:lnTo>
                  <a:lnTo>
                    <a:pt x="1170" y="351"/>
                  </a:lnTo>
                  <a:lnTo>
                    <a:pt x="1177" y="344"/>
                  </a:lnTo>
                  <a:lnTo>
                    <a:pt x="1183" y="338"/>
                  </a:lnTo>
                  <a:lnTo>
                    <a:pt x="1190" y="332"/>
                  </a:lnTo>
                  <a:lnTo>
                    <a:pt x="1197" y="328"/>
                  </a:lnTo>
                  <a:lnTo>
                    <a:pt x="1204" y="325"/>
                  </a:lnTo>
                  <a:lnTo>
                    <a:pt x="1212" y="322"/>
                  </a:lnTo>
                  <a:lnTo>
                    <a:pt x="1220" y="320"/>
                  </a:lnTo>
                  <a:lnTo>
                    <a:pt x="1230" y="318"/>
                  </a:lnTo>
                  <a:lnTo>
                    <a:pt x="1255" y="317"/>
                  </a:lnTo>
                  <a:lnTo>
                    <a:pt x="1287" y="317"/>
                  </a:lnTo>
                  <a:lnTo>
                    <a:pt x="1302" y="325"/>
                  </a:lnTo>
                  <a:lnTo>
                    <a:pt x="1316" y="332"/>
                  </a:lnTo>
                  <a:lnTo>
                    <a:pt x="1327" y="336"/>
                  </a:lnTo>
                  <a:lnTo>
                    <a:pt x="1338" y="340"/>
                  </a:lnTo>
                  <a:lnTo>
                    <a:pt x="1356" y="346"/>
                  </a:lnTo>
                  <a:lnTo>
                    <a:pt x="1369" y="353"/>
                  </a:lnTo>
                  <a:lnTo>
                    <a:pt x="1374" y="357"/>
                  </a:lnTo>
                  <a:lnTo>
                    <a:pt x="1377" y="361"/>
                  </a:lnTo>
                  <a:lnTo>
                    <a:pt x="1380" y="368"/>
                  </a:lnTo>
                  <a:lnTo>
                    <a:pt x="1381" y="378"/>
                  </a:lnTo>
                  <a:lnTo>
                    <a:pt x="1382" y="403"/>
                  </a:lnTo>
                  <a:lnTo>
                    <a:pt x="1380" y="440"/>
                  </a:lnTo>
                  <a:lnTo>
                    <a:pt x="1375" y="452"/>
                  </a:lnTo>
                  <a:lnTo>
                    <a:pt x="1370" y="465"/>
                  </a:lnTo>
                  <a:lnTo>
                    <a:pt x="1363" y="477"/>
                  </a:lnTo>
                  <a:lnTo>
                    <a:pt x="1356" y="490"/>
                  </a:lnTo>
                  <a:lnTo>
                    <a:pt x="1349" y="504"/>
                  </a:lnTo>
                  <a:lnTo>
                    <a:pt x="1344" y="518"/>
                  </a:lnTo>
                  <a:lnTo>
                    <a:pt x="1338" y="533"/>
                  </a:lnTo>
                  <a:lnTo>
                    <a:pt x="1334" y="549"/>
                  </a:lnTo>
                  <a:lnTo>
                    <a:pt x="1327" y="558"/>
                  </a:lnTo>
                  <a:lnTo>
                    <a:pt x="1320" y="565"/>
                  </a:lnTo>
                  <a:lnTo>
                    <a:pt x="1313" y="573"/>
                  </a:lnTo>
                  <a:lnTo>
                    <a:pt x="1305" y="583"/>
                  </a:lnTo>
                  <a:lnTo>
                    <a:pt x="1294" y="598"/>
                  </a:lnTo>
                  <a:lnTo>
                    <a:pt x="1280" y="619"/>
                  </a:lnTo>
                  <a:lnTo>
                    <a:pt x="1260" y="646"/>
                  </a:lnTo>
                  <a:lnTo>
                    <a:pt x="1234" y="684"/>
                  </a:lnTo>
                  <a:lnTo>
                    <a:pt x="1222" y="688"/>
                  </a:lnTo>
                  <a:lnTo>
                    <a:pt x="1208" y="692"/>
                  </a:lnTo>
                  <a:lnTo>
                    <a:pt x="1195" y="699"/>
                  </a:lnTo>
                  <a:lnTo>
                    <a:pt x="1182" y="707"/>
                  </a:lnTo>
                  <a:lnTo>
                    <a:pt x="1170" y="716"/>
                  </a:lnTo>
                  <a:lnTo>
                    <a:pt x="1161" y="725"/>
                  </a:lnTo>
                  <a:lnTo>
                    <a:pt x="1157" y="731"/>
                  </a:lnTo>
                  <a:lnTo>
                    <a:pt x="1152" y="738"/>
                  </a:lnTo>
                  <a:lnTo>
                    <a:pt x="1151" y="743"/>
                  </a:lnTo>
                  <a:lnTo>
                    <a:pt x="1148" y="750"/>
                  </a:lnTo>
                  <a:lnTo>
                    <a:pt x="1147" y="750"/>
                  </a:lnTo>
                  <a:lnTo>
                    <a:pt x="1144" y="750"/>
                  </a:lnTo>
                  <a:lnTo>
                    <a:pt x="1143" y="750"/>
                  </a:lnTo>
                  <a:lnTo>
                    <a:pt x="1140" y="750"/>
                  </a:lnTo>
                  <a:lnTo>
                    <a:pt x="1139" y="750"/>
                  </a:lnTo>
                  <a:lnTo>
                    <a:pt x="1136" y="750"/>
                  </a:lnTo>
                  <a:lnTo>
                    <a:pt x="1134" y="750"/>
                  </a:lnTo>
                  <a:lnTo>
                    <a:pt x="1132" y="750"/>
                  </a:lnTo>
                  <a:lnTo>
                    <a:pt x="1132" y="752"/>
                  </a:lnTo>
                  <a:lnTo>
                    <a:pt x="1132" y="754"/>
                  </a:lnTo>
                  <a:lnTo>
                    <a:pt x="1132" y="756"/>
                  </a:lnTo>
                  <a:lnTo>
                    <a:pt x="1132" y="759"/>
                  </a:lnTo>
                  <a:lnTo>
                    <a:pt x="1132" y="760"/>
                  </a:lnTo>
                  <a:lnTo>
                    <a:pt x="1132" y="763"/>
                  </a:lnTo>
                  <a:lnTo>
                    <a:pt x="1132" y="764"/>
                  </a:lnTo>
                  <a:lnTo>
                    <a:pt x="1132" y="767"/>
                  </a:lnTo>
                  <a:lnTo>
                    <a:pt x="1141" y="770"/>
                  </a:lnTo>
                  <a:lnTo>
                    <a:pt x="1148" y="772"/>
                  </a:lnTo>
                  <a:lnTo>
                    <a:pt x="1154" y="774"/>
                  </a:lnTo>
                  <a:lnTo>
                    <a:pt x="1158" y="775"/>
                  </a:lnTo>
                  <a:lnTo>
                    <a:pt x="1161" y="778"/>
                  </a:lnTo>
                  <a:lnTo>
                    <a:pt x="1162" y="779"/>
                  </a:lnTo>
                  <a:lnTo>
                    <a:pt x="1163" y="782"/>
                  </a:lnTo>
                  <a:lnTo>
                    <a:pt x="1166" y="786"/>
                  </a:lnTo>
                  <a:lnTo>
                    <a:pt x="1158" y="808"/>
                  </a:lnTo>
                  <a:lnTo>
                    <a:pt x="1148" y="828"/>
                  </a:lnTo>
                  <a:lnTo>
                    <a:pt x="1139" y="846"/>
                  </a:lnTo>
                  <a:lnTo>
                    <a:pt x="1127" y="862"/>
                  </a:lnTo>
                  <a:lnTo>
                    <a:pt x="1115" y="878"/>
                  </a:lnTo>
                  <a:lnTo>
                    <a:pt x="1100" y="891"/>
                  </a:lnTo>
                  <a:lnTo>
                    <a:pt x="1083" y="905"/>
                  </a:lnTo>
                  <a:lnTo>
                    <a:pt x="1062" y="918"/>
                  </a:lnTo>
                  <a:lnTo>
                    <a:pt x="1060" y="932"/>
                  </a:lnTo>
                  <a:lnTo>
                    <a:pt x="1055" y="950"/>
                  </a:lnTo>
                  <a:lnTo>
                    <a:pt x="1051" y="970"/>
                  </a:lnTo>
                  <a:lnTo>
                    <a:pt x="1047" y="995"/>
                  </a:lnTo>
                  <a:lnTo>
                    <a:pt x="1043" y="1019"/>
                  </a:lnTo>
                  <a:lnTo>
                    <a:pt x="1039" y="1042"/>
                  </a:lnTo>
                  <a:lnTo>
                    <a:pt x="1035" y="1065"/>
                  </a:lnTo>
                  <a:lnTo>
                    <a:pt x="1031" y="1081"/>
                  </a:lnTo>
                  <a:lnTo>
                    <a:pt x="1015" y="1099"/>
                  </a:lnTo>
                  <a:lnTo>
                    <a:pt x="1004" y="1113"/>
                  </a:lnTo>
                  <a:lnTo>
                    <a:pt x="996" y="1124"/>
                  </a:lnTo>
                  <a:lnTo>
                    <a:pt x="989" y="1134"/>
                  </a:lnTo>
                  <a:lnTo>
                    <a:pt x="982" y="1145"/>
                  </a:lnTo>
                  <a:lnTo>
                    <a:pt x="974" y="1157"/>
                  </a:lnTo>
                  <a:lnTo>
                    <a:pt x="964" y="1173"/>
                  </a:lnTo>
                  <a:lnTo>
                    <a:pt x="950" y="1193"/>
                  </a:lnTo>
                  <a:lnTo>
                    <a:pt x="942" y="1193"/>
                  </a:lnTo>
                  <a:lnTo>
                    <a:pt x="932" y="1193"/>
                  </a:lnTo>
                  <a:lnTo>
                    <a:pt x="922" y="1193"/>
                  </a:lnTo>
                  <a:lnTo>
                    <a:pt x="913" y="1193"/>
                  </a:lnTo>
                  <a:lnTo>
                    <a:pt x="902" y="1193"/>
                  </a:lnTo>
                  <a:lnTo>
                    <a:pt x="892" y="1193"/>
                  </a:lnTo>
                  <a:lnTo>
                    <a:pt x="882" y="1193"/>
                  </a:lnTo>
                  <a:lnTo>
                    <a:pt x="874" y="119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dirty="0">
                <a:ln>
                  <a:noFill/>
                </a:ln>
                <a:solidFill>
                  <a:srgbClr val="8EBC17"/>
                </a:solidFill>
                <a:effectLst/>
                <a:uLnTx/>
                <a:uFillTx/>
                <a:latin typeface="Arial" charset="0"/>
                <a:ea typeface="+mn-ea"/>
                <a:cs typeface="+mn-cs"/>
              </a:endParaRPr>
            </a:p>
          </p:txBody>
        </p:sp>
        <p:sp>
          <p:nvSpPr>
            <p:cNvPr id="635" name="Freeform 380">
              <a:extLst>
                <a:ext uri="{FF2B5EF4-FFF2-40B4-BE49-F238E27FC236}">
                  <a16:creationId xmlns:a16="http://schemas.microsoft.com/office/drawing/2014/main" xmlns="" id="{6BB0D8BF-F9F4-2DAF-E337-D45738A639D1}"/>
                </a:ext>
              </a:extLst>
            </p:cNvPr>
            <p:cNvSpPr>
              <a:spLocks/>
            </p:cNvSpPr>
            <p:nvPr/>
          </p:nvSpPr>
          <p:spPr bwMode="auto">
            <a:xfrm rot="109357">
              <a:off x="1689905" y="2743424"/>
              <a:ext cx="823461" cy="393692"/>
            </a:xfrm>
            <a:custGeom>
              <a:avLst/>
              <a:gdLst>
                <a:gd name="T0" fmla="*/ 2 w 785"/>
                <a:gd name="T1" fmla="*/ 3 h 370"/>
                <a:gd name="T2" fmla="*/ 2 w 785"/>
                <a:gd name="T3" fmla="*/ 3 h 370"/>
                <a:gd name="T4" fmla="*/ 2 w 785"/>
                <a:gd name="T5" fmla="*/ 3 h 370"/>
                <a:gd name="T6" fmla="*/ 2 w 785"/>
                <a:gd name="T7" fmla="*/ 3 h 370"/>
                <a:gd name="T8" fmla="*/ 2 w 785"/>
                <a:gd name="T9" fmla="*/ 3 h 370"/>
                <a:gd name="T10" fmla="*/ 2 w 785"/>
                <a:gd name="T11" fmla="*/ 3 h 370"/>
                <a:gd name="T12" fmla="*/ 2 w 785"/>
                <a:gd name="T13" fmla="*/ 2 h 370"/>
                <a:gd name="T14" fmla="*/ 2 w 785"/>
                <a:gd name="T15" fmla="*/ 2 h 370"/>
                <a:gd name="T16" fmla="*/ 2 w 785"/>
                <a:gd name="T17" fmla="*/ 2 h 370"/>
                <a:gd name="T18" fmla="*/ 2 w 785"/>
                <a:gd name="T19" fmla="*/ 2 h 370"/>
                <a:gd name="T20" fmla="*/ 2 w 785"/>
                <a:gd name="T21" fmla="*/ 2 h 370"/>
                <a:gd name="T22" fmla="*/ 2 w 785"/>
                <a:gd name="T23" fmla="*/ 2 h 370"/>
                <a:gd name="T24" fmla="*/ 2 w 785"/>
                <a:gd name="T25" fmla="*/ 2 h 370"/>
                <a:gd name="T26" fmla="*/ 2 w 785"/>
                <a:gd name="T27" fmla="*/ 2 h 370"/>
                <a:gd name="T28" fmla="*/ 1 w 785"/>
                <a:gd name="T29" fmla="*/ 2 h 370"/>
                <a:gd name="T30" fmla="*/ 1 w 785"/>
                <a:gd name="T31" fmla="*/ 2 h 370"/>
                <a:gd name="T32" fmla="*/ 1 w 785"/>
                <a:gd name="T33" fmla="*/ 2 h 370"/>
                <a:gd name="T34" fmla="*/ 1 w 785"/>
                <a:gd name="T35" fmla="*/ 2 h 370"/>
                <a:gd name="T36" fmla="*/ 1 w 785"/>
                <a:gd name="T37" fmla="*/ 2 h 370"/>
                <a:gd name="T38" fmla="*/ 1 w 785"/>
                <a:gd name="T39" fmla="*/ 2 h 370"/>
                <a:gd name="T40" fmla="*/ 1 w 785"/>
                <a:gd name="T41" fmla="*/ 2 h 370"/>
                <a:gd name="T42" fmla="*/ 1 w 785"/>
                <a:gd name="T43" fmla="*/ 2 h 370"/>
                <a:gd name="T44" fmla="*/ 1 w 785"/>
                <a:gd name="T45" fmla="*/ 2 h 370"/>
                <a:gd name="T46" fmla="*/ 1 w 785"/>
                <a:gd name="T47" fmla="*/ 2 h 370"/>
                <a:gd name="T48" fmla="*/ 1 w 785"/>
                <a:gd name="T49" fmla="*/ 1 h 370"/>
                <a:gd name="T50" fmla="*/ 1 w 785"/>
                <a:gd name="T51" fmla="*/ 1 h 370"/>
                <a:gd name="T52" fmla="*/ 1 w 785"/>
                <a:gd name="T53" fmla="*/ 1 h 370"/>
                <a:gd name="T54" fmla="*/ 1 w 785"/>
                <a:gd name="T55" fmla="*/ 1 h 370"/>
                <a:gd name="T56" fmla="*/ 1 w 785"/>
                <a:gd name="T57" fmla="*/ 1 h 370"/>
                <a:gd name="T58" fmla="*/ 1 w 785"/>
                <a:gd name="T59" fmla="*/ 1 h 370"/>
                <a:gd name="T60" fmla="*/ 1 w 785"/>
                <a:gd name="T61" fmla="*/ 1 h 370"/>
                <a:gd name="T62" fmla="*/ 1 w 785"/>
                <a:gd name="T63" fmla="*/ 1 h 370"/>
                <a:gd name="T64" fmla="*/ 1 w 785"/>
                <a:gd name="T65" fmla="*/ 1 h 370"/>
                <a:gd name="T66" fmla="*/ 1 w 785"/>
                <a:gd name="T67" fmla="*/ 1 h 370"/>
                <a:gd name="T68" fmla="*/ 1 w 785"/>
                <a:gd name="T69" fmla="*/ 1 h 370"/>
                <a:gd name="T70" fmla="*/ 1 w 785"/>
                <a:gd name="T71" fmla="*/ 1 h 370"/>
                <a:gd name="T72" fmla="*/ 1 w 785"/>
                <a:gd name="T73" fmla="*/ 1 h 370"/>
                <a:gd name="T74" fmla="*/ 1 w 785"/>
                <a:gd name="T75" fmla="*/ 1 h 370"/>
                <a:gd name="T76" fmla="*/ 1 w 785"/>
                <a:gd name="T77" fmla="*/ 1 h 370"/>
                <a:gd name="T78" fmla="*/ 1 w 785"/>
                <a:gd name="T79" fmla="*/ 1 h 370"/>
                <a:gd name="T80" fmla="*/ 1 w 785"/>
                <a:gd name="T81" fmla="*/ 1 h 370"/>
                <a:gd name="T82" fmla="*/ 1 w 785"/>
                <a:gd name="T83" fmla="*/ 1 h 370"/>
                <a:gd name="T84" fmla="*/ 2 w 785"/>
                <a:gd name="T85" fmla="*/ 1 h 370"/>
                <a:gd name="T86" fmla="*/ 3 w 785"/>
                <a:gd name="T87" fmla="*/ 1 h 370"/>
                <a:gd name="T88" fmla="*/ 3 w 785"/>
                <a:gd name="T89" fmla="*/ 1 h 370"/>
                <a:gd name="T90" fmla="*/ 4 w 785"/>
                <a:gd name="T91" fmla="*/ 1 h 370"/>
                <a:gd name="T92" fmla="*/ 5 w 785"/>
                <a:gd name="T93" fmla="*/ 2 h 370"/>
                <a:gd name="T94" fmla="*/ 5 w 785"/>
                <a:gd name="T95" fmla="*/ 2 h 370"/>
                <a:gd name="T96" fmla="*/ 5 w 785"/>
                <a:gd name="T97" fmla="*/ 2 h 370"/>
                <a:gd name="T98" fmla="*/ 5 w 785"/>
                <a:gd name="T99" fmla="*/ 2 h 370"/>
                <a:gd name="T100" fmla="*/ 5 w 785"/>
                <a:gd name="T101" fmla="*/ 2 h 370"/>
                <a:gd name="T102" fmla="*/ 5 w 785"/>
                <a:gd name="T103" fmla="*/ 2 h 370"/>
                <a:gd name="T104" fmla="*/ 4 w 785"/>
                <a:gd name="T105" fmla="*/ 3 h 370"/>
                <a:gd name="T106" fmla="*/ 4 w 785"/>
                <a:gd name="T107" fmla="*/ 3 h 370"/>
                <a:gd name="T108" fmla="*/ 4 w 785"/>
                <a:gd name="T109" fmla="*/ 3 h 370"/>
                <a:gd name="T110" fmla="*/ 4 w 785"/>
                <a:gd name="T111" fmla="*/ 3 h 370"/>
                <a:gd name="T112" fmla="*/ 3 w 785"/>
                <a:gd name="T113" fmla="*/ 3 h 370"/>
                <a:gd name="T114" fmla="*/ 3 w 785"/>
                <a:gd name="T115" fmla="*/ 3 h 370"/>
                <a:gd name="T116" fmla="*/ 3 w 785"/>
                <a:gd name="T117" fmla="*/ 3 h 3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85"/>
                <a:gd name="T178" fmla="*/ 0 h 370"/>
                <a:gd name="T179" fmla="*/ 785 w 785"/>
                <a:gd name="T180" fmla="*/ 370 h 37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85" h="370">
                  <a:moveTo>
                    <a:pt x="386" y="369"/>
                  </a:moveTo>
                  <a:lnTo>
                    <a:pt x="385" y="369"/>
                  </a:lnTo>
                  <a:lnTo>
                    <a:pt x="384" y="367"/>
                  </a:lnTo>
                  <a:lnTo>
                    <a:pt x="382" y="367"/>
                  </a:lnTo>
                  <a:lnTo>
                    <a:pt x="381" y="367"/>
                  </a:lnTo>
                  <a:lnTo>
                    <a:pt x="379" y="367"/>
                  </a:lnTo>
                  <a:lnTo>
                    <a:pt x="378" y="367"/>
                  </a:lnTo>
                  <a:lnTo>
                    <a:pt x="377" y="366"/>
                  </a:lnTo>
                  <a:lnTo>
                    <a:pt x="375" y="366"/>
                  </a:lnTo>
                  <a:lnTo>
                    <a:pt x="374" y="349"/>
                  </a:lnTo>
                  <a:lnTo>
                    <a:pt x="373" y="333"/>
                  </a:lnTo>
                  <a:lnTo>
                    <a:pt x="371" y="315"/>
                  </a:lnTo>
                  <a:lnTo>
                    <a:pt x="371" y="298"/>
                  </a:lnTo>
                  <a:lnTo>
                    <a:pt x="370" y="280"/>
                  </a:lnTo>
                  <a:lnTo>
                    <a:pt x="368" y="263"/>
                  </a:lnTo>
                  <a:lnTo>
                    <a:pt x="367" y="247"/>
                  </a:lnTo>
                  <a:lnTo>
                    <a:pt x="367" y="229"/>
                  </a:lnTo>
                  <a:lnTo>
                    <a:pt x="364" y="229"/>
                  </a:lnTo>
                  <a:lnTo>
                    <a:pt x="361" y="229"/>
                  </a:lnTo>
                  <a:lnTo>
                    <a:pt x="359" y="227"/>
                  </a:lnTo>
                  <a:lnTo>
                    <a:pt x="356" y="227"/>
                  </a:lnTo>
                  <a:lnTo>
                    <a:pt x="353" y="227"/>
                  </a:lnTo>
                  <a:lnTo>
                    <a:pt x="352" y="226"/>
                  </a:lnTo>
                  <a:lnTo>
                    <a:pt x="349" y="226"/>
                  </a:lnTo>
                  <a:lnTo>
                    <a:pt x="348" y="226"/>
                  </a:lnTo>
                  <a:lnTo>
                    <a:pt x="328" y="241"/>
                  </a:lnTo>
                  <a:lnTo>
                    <a:pt x="312" y="252"/>
                  </a:lnTo>
                  <a:lnTo>
                    <a:pt x="296" y="261"/>
                  </a:lnTo>
                  <a:lnTo>
                    <a:pt x="283" y="266"/>
                  </a:lnTo>
                  <a:lnTo>
                    <a:pt x="267" y="270"/>
                  </a:lnTo>
                  <a:lnTo>
                    <a:pt x="251" y="273"/>
                  </a:lnTo>
                  <a:lnTo>
                    <a:pt x="233" y="275"/>
                  </a:lnTo>
                  <a:lnTo>
                    <a:pt x="209" y="275"/>
                  </a:lnTo>
                  <a:lnTo>
                    <a:pt x="206" y="269"/>
                  </a:lnTo>
                  <a:lnTo>
                    <a:pt x="202" y="262"/>
                  </a:lnTo>
                  <a:lnTo>
                    <a:pt x="198" y="257"/>
                  </a:lnTo>
                  <a:lnTo>
                    <a:pt x="195" y="250"/>
                  </a:lnTo>
                  <a:lnTo>
                    <a:pt x="191" y="244"/>
                  </a:lnTo>
                  <a:lnTo>
                    <a:pt x="188" y="237"/>
                  </a:lnTo>
                  <a:lnTo>
                    <a:pt x="184" y="232"/>
                  </a:lnTo>
                  <a:lnTo>
                    <a:pt x="181" y="226"/>
                  </a:lnTo>
                  <a:lnTo>
                    <a:pt x="172" y="225"/>
                  </a:lnTo>
                  <a:lnTo>
                    <a:pt x="162" y="225"/>
                  </a:lnTo>
                  <a:lnTo>
                    <a:pt x="152" y="225"/>
                  </a:lnTo>
                  <a:lnTo>
                    <a:pt x="143" y="225"/>
                  </a:lnTo>
                  <a:lnTo>
                    <a:pt x="134" y="223"/>
                  </a:lnTo>
                  <a:lnTo>
                    <a:pt x="125" y="223"/>
                  </a:lnTo>
                  <a:lnTo>
                    <a:pt x="115" y="223"/>
                  </a:lnTo>
                  <a:lnTo>
                    <a:pt x="107" y="223"/>
                  </a:lnTo>
                  <a:lnTo>
                    <a:pt x="105" y="207"/>
                  </a:lnTo>
                  <a:lnTo>
                    <a:pt x="102" y="191"/>
                  </a:lnTo>
                  <a:lnTo>
                    <a:pt x="97" y="178"/>
                  </a:lnTo>
                  <a:lnTo>
                    <a:pt x="91" y="165"/>
                  </a:lnTo>
                  <a:lnTo>
                    <a:pt x="84" y="153"/>
                  </a:lnTo>
                  <a:lnTo>
                    <a:pt x="76" y="142"/>
                  </a:lnTo>
                  <a:lnTo>
                    <a:pt x="66" y="131"/>
                  </a:lnTo>
                  <a:lnTo>
                    <a:pt x="57" y="121"/>
                  </a:lnTo>
                  <a:lnTo>
                    <a:pt x="39" y="100"/>
                  </a:lnTo>
                  <a:lnTo>
                    <a:pt x="21" y="79"/>
                  </a:lnTo>
                  <a:lnTo>
                    <a:pt x="14" y="70"/>
                  </a:lnTo>
                  <a:lnTo>
                    <a:pt x="7" y="58"/>
                  </a:lnTo>
                  <a:lnTo>
                    <a:pt x="3" y="46"/>
                  </a:lnTo>
                  <a:lnTo>
                    <a:pt x="0" y="35"/>
                  </a:lnTo>
                  <a:lnTo>
                    <a:pt x="3" y="34"/>
                  </a:lnTo>
                  <a:lnTo>
                    <a:pt x="5" y="32"/>
                  </a:lnTo>
                  <a:lnTo>
                    <a:pt x="8" y="32"/>
                  </a:lnTo>
                  <a:lnTo>
                    <a:pt x="10" y="31"/>
                  </a:lnTo>
                  <a:lnTo>
                    <a:pt x="12" y="31"/>
                  </a:lnTo>
                  <a:lnTo>
                    <a:pt x="15" y="29"/>
                  </a:lnTo>
                  <a:lnTo>
                    <a:pt x="18" y="29"/>
                  </a:lnTo>
                  <a:lnTo>
                    <a:pt x="21" y="28"/>
                  </a:lnTo>
                  <a:lnTo>
                    <a:pt x="21" y="25"/>
                  </a:lnTo>
                  <a:lnTo>
                    <a:pt x="21" y="21"/>
                  </a:lnTo>
                  <a:lnTo>
                    <a:pt x="21" y="17"/>
                  </a:lnTo>
                  <a:lnTo>
                    <a:pt x="21" y="14"/>
                  </a:lnTo>
                  <a:lnTo>
                    <a:pt x="21" y="10"/>
                  </a:lnTo>
                  <a:lnTo>
                    <a:pt x="21" y="7"/>
                  </a:lnTo>
                  <a:lnTo>
                    <a:pt x="21" y="3"/>
                  </a:lnTo>
                  <a:lnTo>
                    <a:pt x="21" y="0"/>
                  </a:lnTo>
                  <a:lnTo>
                    <a:pt x="68" y="4"/>
                  </a:lnTo>
                  <a:lnTo>
                    <a:pt x="115" y="10"/>
                  </a:lnTo>
                  <a:lnTo>
                    <a:pt x="162" y="18"/>
                  </a:lnTo>
                  <a:lnTo>
                    <a:pt x="210" y="29"/>
                  </a:lnTo>
                  <a:lnTo>
                    <a:pt x="259" y="40"/>
                  </a:lnTo>
                  <a:lnTo>
                    <a:pt x="307" y="54"/>
                  </a:lnTo>
                  <a:lnTo>
                    <a:pt x="356" y="68"/>
                  </a:lnTo>
                  <a:lnTo>
                    <a:pt x="404" y="83"/>
                  </a:lnTo>
                  <a:lnTo>
                    <a:pt x="454" y="100"/>
                  </a:lnTo>
                  <a:lnTo>
                    <a:pt x="503" y="118"/>
                  </a:lnTo>
                  <a:lnTo>
                    <a:pt x="550" y="136"/>
                  </a:lnTo>
                  <a:lnTo>
                    <a:pt x="598" y="155"/>
                  </a:lnTo>
                  <a:lnTo>
                    <a:pt x="693" y="193"/>
                  </a:lnTo>
                  <a:lnTo>
                    <a:pt x="784" y="232"/>
                  </a:lnTo>
                  <a:lnTo>
                    <a:pt x="784" y="233"/>
                  </a:lnTo>
                  <a:lnTo>
                    <a:pt x="784" y="234"/>
                  </a:lnTo>
                  <a:lnTo>
                    <a:pt x="784" y="236"/>
                  </a:lnTo>
                  <a:lnTo>
                    <a:pt x="784" y="237"/>
                  </a:lnTo>
                  <a:lnTo>
                    <a:pt x="784" y="239"/>
                  </a:lnTo>
                  <a:lnTo>
                    <a:pt x="784" y="240"/>
                  </a:lnTo>
                  <a:lnTo>
                    <a:pt x="784" y="241"/>
                  </a:lnTo>
                  <a:lnTo>
                    <a:pt x="784" y="243"/>
                  </a:lnTo>
                  <a:lnTo>
                    <a:pt x="770" y="251"/>
                  </a:lnTo>
                  <a:lnTo>
                    <a:pt x="748" y="262"/>
                  </a:lnTo>
                  <a:lnTo>
                    <a:pt x="720" y="276"/>
                  </a:lnTo>
                  <a:lnTo>
                    <a:pt x="693" y="291"/>
                  </a:lnTo>
                  <a:lnTo>
                    <a:pt x="665" y="308"/>
                  </a:lnTo>
                  <a:lnTo>
                    <a:pt x="641" y="324"/>
                  </a:lnTo>
                  <a:lnTo>
                    <a:pt x="632" y="333"/>
                  </a:lnTo>
                  <a:lnTo>
                    <a:pt x="625" y="341"/>
                  </a:lnTo>
                  <a:lnTo>
                    <a:pt x="619" y="348"/>
                  </a:lnTo>
                  <a:lnTo>
                    <a:pt x="616" y="355"/>
                  </a:lnTo>
                  <a:lnTo>
                    <a:pt x="587" y="356"/>
                  </a:lnTo>
                  <a:lnTo>
                    <a:pt x="557" y="358"/>
                  </a:lnTo>
                  <a:lnTo>
                    <a:pt x="528" y="359"/>
                  </a:lnTo>
                  <a:lnTo>
                    <a:pt x="499" y="362"/>
                  </a:lnTo>
                  <a:lnTo>
                    <a:pt x="470" y="365"/>
                  </a:lnTo>
                  <a:lnTo>
                    <a:pt x="440" y="366"/>
                  </a:lnTo>
                  <a:lnTo>
                    <a:pt x="413" y="369"/>
                  </a:lnTo>
                  <a:lnTo>
                    <a:pt x="386" y="36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6" name="Freeform 381">
              <a:extLst>
                <a:ext uri="{FF2B5EF4-FFF2-40B4-BE49-F238E27FC236}">
                  <a16:creationId xmlns:a16="http://schemas.microsoft.com/office/drawing/2014/main" xmlns="" id="{A175F509-E661-DD62-902B-A5C0317E66C6}"/>
                </a:ext>
              </a:extLst>
            </p:cNvPr>
            <p:cNvSpPr>
              <a:spLocks/>
            </p:cNvSpPr>
            <p:nvPr/>
          </p:nvSpPr>
          <p:spPr bwMode="auto">
            <a:xfrm rot="108745">
              <a:off x="1730475" y="1745667"/>
              <a:ext cx="1926420" cy="1250204"/>
            </a:xfrm>
            <a:custGeom>
              <a:avLst/>
              <a:gdLst>
                <a:gd name="T0" fmla="*/ 3 w 1839"/>
                <a:gd name="T1" fmla="*/ 8 h 1180"/>
                <a:gd name="T2" fmla="*/ 1 w 1839"/>
                <a:gd name="T3" fmla="*/ 8 h 1180"/>
                <a:gd name="T4" fmla="*/ 1 w 1839"/>
                <a:gd name="T5" fmla="*/ 7 h 1180"/>
                <a:gd name="T6" fmla="*/ 1 w 1839"/>
                <a:gd name="T7" fmla="*/ 6 h 1180"/>
                <a:gd name="T8" fmla="*/ 1 w 1839"/>
                <a:gd name="T9" fmla="*/ 6 h 1180"/>
                <a:gd name="T10" fmla="*/ 1 w 1839"/>
                <a:gd name="T11" fmla="*/ 6 h 1180"/>
                <a:gd name="T12" fmla="*/ 2 w 1839"/>
                <a:gd name="T13" fmla="*/ 6 h 1180"/>
                <a:gd name="T14" fmla="*/ 2 w 1839"/>
                <a:gd name="T15" fmla="*/ 5 h 1180"/>
                <a:gd name="T16" fmla="*/ 2 w 1839"/>
                <a:gd name="T17" fmla="*/ 5 h 1180"/>
                <a:gd name="T18" fmla="*/ 2 w 1839"/>
                <a:gd name="T19" fmla="*/ 4 h 1180"/>
                <a:gd name="T20" fmla="*/ 3 w 1839"/>
                <a:gd name="T21" fmla="*/ 3 h 1180"/>
                <a:gd name="T22" fmla="*/ 2 w 1839"/>
                <a:gd name="T23" fmla="*/ 2 h 1180"/>
                <a:gd name="T24" fmla="*/ 2 w 1839"/>
                <a:gd name="T25" fmla="*/ 1 h 1180"/>
                <a:gd name="T26" fmla="*/ 3 w 1839"/>
                <a:gd name="T27" fmla="*/ 1 h 1180"/>
                <a:gd name="T28" fmla="*/ 3 w 1839"/>
                <a:gd name="T29" fmla="*/ 1 h 1180"/>
                <a:gd name="T30" fmla="*/ 3 w 1839"/>
                <a:gd name="T31" fmla="*/ 1 h 1180"/>
                <a:gd name="T32" fmla="*/ 2 w 1839"/>
                <a:gd name="T33" fmla="*/ 1 h 1180"/>
                <a:gd name="T34" fmla="*/ 2 w 1839"/>
                <a:gd name="T35" fmla="*/ 1 h 1180"/>
                <a:gd name="T36" fmla="*/ 3 w 1839"/>
                <a:gd name="T37" fmla="*/ 1 h 1180"/>
                <a:gd name="T38" fmla="*/ 3 w 1839"/>
                <a:gd name="T39" fmla="*/ 1 h 1180"/>
                <a:gd name="T40" fmla="*/ 3 w 1839"/>
                <a:gd name="T41" fmla="*/ 1 h 1180"/>
                <a:gd name="T42" fmla="*/ 4 w 1839"/>
                <a:gd name="T43" fmla="*/ 1 h 1180"/>
                <a:gd name="T44" fmla="*/ 4 w 1839"/>
                <a:gd name="T45" fmla="*/ 1 h 1180"/>
                <a:gd name="T46" fmla="*/ 5 w 1839"/>
                <a:gd name="T47" fmla="*/ 1 h 1180"/>
                <a:gd name="T48" fmla="*/ 6 w 1839"/>
                <a:gd name="T49" fmla="*/ 1 h 1180"/>
                <a:gd name="T50" fmla="*/ 6 w 1839"/>
                <a:gd name="T51" fmla="*/ 1 h 1180"/>
                <a:gd name="T52" fmla="*/ 6 w 1839"/>
                <a:gd name="T53" fmla="*/ 1 h 1180"/>
                <a:gd name="T54" fmla="*/ 6 w 1839"/>
                <a:gd name="T55" fmla="*/ 1 h 1180"/>
                <a:gd name="T56" fmla="*/ 7 w 1839"/>
                <a:gd name="T57" fmla="*/ 1 h 1180"/>
                <a:gd name="T58" fmla="*/ 7 w 1839"/>
                <a:gd name="T59" fmla="*/ 0 h 1180"/>
                <a:gd name="T60" fmla="*/ 7 w 1839"/>
                <a:gd name="T61" fmla="*/ 1 h 1180"/>
                <a:gd name="T62" fmla="*/ 7 w 1839"/>
                <a:gd name="T63" fmla="*/ 1 h 1180"/>
                <a:gd name="T64" fmla="*/ 8 w 1839"/>
                <a:gd name="T65" fmla="*/ 2 h 1180"/>
                <a:gd name="T66" fmla="*/ 8 w 1839"/>
                <a:gd name="T67" fmla="*/ 2 h 1180"/>
                <a:gd name="T68" fmla="*/ 8 w 1839"/>
                <a:gd name="T69" fmla="*/ 2 h 1180"/>
                <a:gd name="T70" fmla="*/ 9 w 1839"/>
                <a:gd name="T71" fmla="*/ 2 h 1180"/>
                <a:gd name="T72" fmla="*/ 10 w 1839"/>
                <a:gd name="T73" fmla="*/ 1 h 1180"/>
                <a:gd name="T74" fmla="*/ 10 w 1839"/>
                <a:gd name="T75" fmla="*/ 1 h 1180"/>
                <a:gd name="T76" fmla="*/ 10 w 1839"/>
                <a:gd name="T77" fmla="*/ 2 h 1180"/>
                <a:gd name="T78" fmla="*/ 11 w 1839"/>
                <a:gd name="T79" fmla="*/ 3 h 1180"/>
                <a:gd name="T80" fmla="*/ 12 w 1839"/>
                <a:gd name="T81" fmla="*/ 3 h 1180"/>
                <a:gd name="T82" fmla="*/ 11 w 1839"/>
                <a:gd name="T83" fmla="*/ 4 h 1180"/>
                <a:gd name="T84" fmla="*/ 10 w 1839"/>
                <a:gd name="T85" fmla="*/ 6 h 1180"/>
                <a:gd name="T86" fmla="*/ 10 w 1839"/>
                <a:gd name="T87" fmla="*/ 8 h 1180"/>
                <a:gd name="T88" fmla="*/ 9 w 1839"/>
                <a:gd name="T89" fmla="*/ 8 h 1180"/>
                <a:gd name="T90" fmla="*/ 8 w 1839"/>
                <a:gd name="T91" fmla="*/ 8 h 1180"/>
                <a:gd name="T92" fmla="*/ 7 w 1839"/>
                <a:gd name="T93" fmla="*/ 8 h 1180"/>
                <a:gd name="T94" fmla="*/ 7 w 1839"/>
                <a:gd name="T95" fmla="*/ 8 h 1180"/>
                <a:gd name="T96" fmla="*/ 7 w 1839"/>
                <a:gd name="T97" fmla="*/ 8 h 1180"/>
                <a:gd name="T98" fmla="*/ 6 w 1839"/>
                <a:gd name="T99" fmla="*/ 8 h 1180"/>
                <a:gd name="T100" fmla="*/ 6 w 1839"/>
                <a:gd name="T101" fmla="*/ 9 h 1180"/>
                <a:gd name="T102" fmla="*/ 5 w 1839"/>
                <a:gd name="T103" fmla="*/ 9 h 1180"/>
                <a:gd name="T104" fmla="*/ 5 w 1839"/>
                <a:gd name="T105" fmla="*/ 9 h 11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839"/>
                <a:gd name="T160" fmla="*/ 0 h 1180"/>
                <a:gd name="T161" fmla="*/ 1839 w 1839"/>
                <a:gd name="T162" fmla="*/ 1180 h 11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839" h="1180">
                  <a:moveTo>
                    <a:pt x="727" y="1179"/>
                  </a:moveTo>
                  <a:lnTo>
                    <a:pt x="681" y="1162"/>
                  </a:lnTo>
                  <a:lnTo>
                    <a:pt x="637" y="1145"/>
                  </a:lnTo>
                  <a:lnTo>
                    <a:pt x="591" y="1127"/>
                  </a:lnTo>
                  <a:lnTo>
                    <a:pt x="547" y="1111"/>
                  </a:lnTo>
                  <a:lnTo>
                    <a:pt x="501" y="1093"/>
                  </a:lnTo>
                  <a:lnTo>
                    <a:pt x="457" y="1076"/>
                  </a:lnTo>
                  <a:lnTo>
                    <a:pt x="411" y="1060"/>
                  </a:lnTo>
                  <a:lnTo>
                    <a:pt x="365" y="1041"/>
                  </a:lnTo>
                  <a:lnTo>
                    <a:pt x="318" y="1033"/>
                  </a:lnTo>
                  <a:lnTo>
                    <a:pt x="271" y="1025"/>
                  </a:lnTo>
                  <a:lnTo>
                    <a:pt x="224" y="1017"/>
                  </a:lnTo>
                  <a:lnTo>
                    <a:pt x="177" y="1008"/>
                  </a:lnTo>
                  <a:lnTo>
                    <a:pt x="131" y="997"/>
                  </a:lnTo>
                  <a:lnTo>
                    <a:pt x="86" y="986"/>
                  </a:lnTo>
                  <a:lnTo>
                    <a:pt x="43" y="974"/>
                  </a:lnTo>
                  <a:lnTo>
                    <a:pt x="0" y="960"/>
                  </a:lnTo>
                  <a:lnTo>
                    <a:pt x="4" y="947"/>
                  </a:lnTo>
                  <a:lnTo>
                    <a:pt x="8" y="939"/>
                  </a:lnTo>
                  <a:lnTo>
                    <a:pt x="14" y="932"/>
                  </a:lnTo>
                  <a:lnTo>
                    <a:pt x="19" y="927"/>
                  </a:lnTo>
                  <a:lnTo>
                    <a:pt x="26" y="922"/>
                  </a:lnTo>
                  <a:lnTo>
                    <a:pt x="33" y="917"/>
                  </a:lnTo>
                  <a:lnTo>
                    <a:pt x="41" y="911"/>
                  </a:lnTo>
                  <a:lnTo>
                    <a:pt x="51" y="904"/>
                  </a:lnTo>
                  <a:lnTo>
                    <a:pt x="55" y="875"/>
                  </a:lnTo>
                  <a:lnTo>
                    <a:pt x="61" y="848"/>
                  </a:lnTo>
                  <a:lnTo>
                    <a:pt x="68" y="824"/>
                  </a:lnTo>
                  <a:lnTo>
                    <a:pt x="75" y="803"/>
                  </a:lnTo>
                  <a:lnTo>
                    <a:pt x="84" y="784"/>
                  </a:lnTo>
                  <a:lnTo>
                    <a:pt x="94" y="767"/>
                  </a:lnTo>
                  <a:lnTo>
                    <a:pt x="105" y="753"/>
                  </a:lnTo>
                  <a:lnTo>
                    <a:pt x="119" y="740"/>
                  </a:lnTo>
                  <a:lnTo>
                    <a:pt x="133" y="729"/>
                  </a:lnTo>
                  <a:lnTo>
                    <a:pt x="149" y="719"/>
                  </a:lnTo>
                  <a:lnTo>
                    <a:pt x="167" y="711"/>
                  </a:lnTo>
                  <a:lnTo>
                    <a:pt x="187" y="704"/>
                  </a:lnTo>
                  <a:lnTo>
                    <a:pt x="209" y="697"/>
                  </a:lnTo>
                  <a:lnTo>
                    <a:pt x="232" y="691"/>
                  </a:lnTo>
                  <a:lnTo>
                    <a:pt x="257" y="686"/>
                  </a:lnTo>
                  <a:lnTo>
                    <a:pt x="286" y="681"/>
                  </a:lnTo>
                  <a:lnTo>
                    <a:pt x="288" y="679"/>
                  </a:lnTo>
                  <a:lnTo>
                    <a:pt x="291" y="675"/>
                  </a:lnTo>
                  <a:lnTo>
                    <a:pt x="292" y="672"/>
                  </a:lnTo>
                  <a:lnTo>
                    <a:pt x="295" y="669"/>
                  </a:lnTo>
                  <a:lnTo>
                    <a:pt x="296" y="666"/>
                  </a:lnTo>
                  <a:lnTo>
                    <a:pt x="299" y="663"/>
                  </a:lnTo>
                  <a:lnTo>
                    <a:pt x="300" y="661"/>
                  </a:lnTo>
                  <a:lnTo>
                    <a:pt x="303" y="658"/>
                  </a:lnTo>
                  <a:lnTo>
                    <a:pt x="320" y="658"/>
                  </a:lnTo>
                  <a:lnTo>
                    <a:pt x="334" y="658"/>
                  </a:lnTo>
                  <a:lnTo>
                    <a:pt x="343" y="658"/>
                  </a:lnTo>
                  <a:lnTo>
                    <a:pt x="352" y="659"/>
                  </a:lnTo>
                  <a:lnTo>
                    <a:pt x="358" y="659"/>
                  </a:lnTo>
                  <a:lnTo>
                    <a:pt x="364" y="661"/>
                  </a:lnTo>
                  <a:lnTo>
                    <a:pt x="371" y="662"/>
                  </a:lnTo>
                  <a:lnTo>
                    <a:pt x="379" y="663"/>
                  </a:lnTo>
                  <a:lnTo>
                    <a:pt x="386" y="651"/>
                  </a:lnTo>
                  <a:lnTo>
                    <a:pt x="392" y="636"/>
                  </a:lnTo>
                  <a:lnTo>
                    <a:pt x="397" y="619"/>
                  </a:lnTo>
                  <a:lnTo>
                    <a:pt x="401" y="600"/>
                  </a:lnTo>
                  <a:lnTo>
                    <a:pt x="410" y="557"/>
                  </a:lnTo>
                  <a:lnTo>
                    <a:pt x="415" y="510"/>
                  </a:lnTo>
                  <a:lnTo>
                    <a:pt x="421" y="464"/>
                  </a:lnTo>
                  <a:lnTo>
                    <a:pt x="425" y="420"/>
                  </a:lnTo>
                  <a:lnTo>
                    <a:pt x="428" y="382"/>
                  </a:lnTo>
                  <a:lnTo>
                    <a:pt x="432" y="352"/>
                  </a:lnTo>
                  <a:lnTo>
                    <a:pt x="417" y="332"/>
                  </a:lnTo>
                  <a:lnTo>
                    <a:pt x="404" y="313"/>
                  </a:lnTo>
                  <a:lnTo>
                    <a:pt x="392" y="292"/>
                  </a:lnTo>
                  <a:lnTo>
                    <a:pt x="382" y="272"/>
                  </a:lnTo>
                  <a:lnTo>
                    <a:pt x="374" y="251"/>
                  </a:lnTo>
                  <a:lnTo>
                    <a:pt x="368" y="230"/>
                  </a:lnTo>
                  <a:lnTo>
                    <a:pt x="367" y="220"/>
                  </a:lnTo>
                  <a:lnTo>
                    <a:pt x="365" y="209"/>
                  </a:lnTo>
                  <a:lnTo>
                    <a:pt x="365" y="200"/>
                  </a:lnTo>
                  <a:lnTo>
                    <a:pt x="365" y="188"/>
                  </a:lnTo>
                  <a:lnTo>
                    <a:pt x="375" y="186"/>
                  </a:lnTo>
                  <a:lnTo>
                    <a:pt x="383" y="182"/>
                  </a:lnTo>
                  <a:lnTo>
                    <a:pt x="390" y="180"/>
                  </a:lnTo>
                  <a:lnTo>
                    <a:pt x="399" y="179"/>
                  </a:lnTo>
                  <a:lnTo>
                    <a:pt x="407" y="177"/>
                  </a:lnTo>
                  <a:lnTo>
                    <a:pt x="418" y="176"/>
                  </a:lnTo>
                  <a:lnTo>
                    <a:pt x="433" y="176"/>
                  </a:lnTo>
                  <a:lnTo>
                    <a:pt x="451" y="175"/>
                  </a:lnTo>
                  <a:lnTo>
                    <a:pt x="451" y="172"/>
                  </a:lnTo>
                  <a:lnTo>
                    <a:pt x="450" y="168"/>
                  </a:lnTo>
                  <a:lnTo>
                    <a:pt x="449" y="164"/>
                  </a:lnTo>
                  <a:lnTo>
                    <a:pt x="447" y="161"/>
                  </a:lnTo>
                  <a:lnTo>
                    <a:pt x="446" y="157"/>
                  </a:lnTo>
                  <a:lnTo>
                    <a:pt x="444" y="154"/>
                  </a:lnTo>
                  <a:lnTo>
                    <a:pt x="444" y="150"/>
                  </a:lnTo>
                  <a:lnTo>
                    <a:pt x="443" y="147"/>
                  </a:lnTo>
                  <a:lnTo>
                    <a:pt x="435" y="144"/>
                  </a:lnTo>
                  <a:lnTo>
                    <a:pt x="428" y="143"/>
                  </a:lnTo>
                  <a:lnTo>
                    <a:pt x="419" y="141"/>
                  </a:lnTo>
                  <a:lnTo>
                    <a:pt x="412" y="140"/>
                  </a:lnTo>
                  <a:lnTo>
                    <a:pt x="406" y="139"/>
                  </a:lnTo>
                  <a:lnTo>
                    <a:pt x="397" y="137"/>
                  </a:lnTo>
                  <a:lnTo>
                    <a:pt x="390" y="136"/>
                  </a:lnTo>
                  <a:lnTo>
                    <a:pt x="383" y="134"/>
                  </a:lnTo>
                  <a:lnTo>
                    <a:pt x="383" y="128"/>
                  </a:lnTo>
                  <a:lnTo>
                    <a:pt x="385" y="121"/>
                  </a:lnTo>
                  <a:lnTo>
                    <a:pt x="385" y="114"/>
                  </a:lnTo>
                  <a:lnTo>
                    <a:pt x="386" y="108"/>
                  </a:lnTo>
                  <a:lnTo>
                    <a:pt x="386" y="101"/>
                  </a:lnTo>
                  <a:lnTo>
                    <a:pt x="388" y="94"/>
                  </a:lnTo>
                  <a:lnTo>
                    <a:pt x="388" y="87"/>
                  </a:lnTo>
                  <a:lnTo>
                    <a:pt x="389" y="80"/>
                  </a:lnTo>
                  <a:lnTo>
                    <a:pt x="435" y="78"/>
                  </a:lnTo>
                  <a:lnTo>
                    <a:pt x="469" y="76"/>
                  </a:lnTo>
                  <a:lnTo>
                    <a:pt x="494" y="75"/>
                  </a:lnTo>
                  <a:lnTo>
                    <a:pt x="512" y="74"/>
                  </a:lnTo>
                  <a:lnTo>
                    <a:pt x="525" y="72"/>
                  </a:lnTo>
                  <a:lnTo>
                    <a:pt x="534" y="71"/>
                  </a:lnTo>
                  <a:lnTo>
                    <a:pt x="541" y="69"/>
                  </a:lnTo>
                  <a:lnTo>
                    <a:pt x="550" y="67"/>
                  </a:lnTo>
                  <a:lnTo>
                    <a:pt x="550" y="64"/>
                  </a:lnTo>
                  <a:lnTo>
                    <a:pt x="550" y="62"/>
                  </a:lnTo>
                  <a:lnTo>
                    <a:pt x="551" y="60"/>
                  </a:lnTo>
                  <a:lnTo>
                    <a:pt x="551" y="58"/>
                  </a:lnTo>
                  <a:lnTo>
                    <a:pt x="552" y="57"/>
                  </a:lnTo>
                  <a:lnTo>
                    <a:pt x="554" y="56"/>
                  </a:lnTo>
                  <a:lnTo>
                    <a:pt x="554" y="53"/>
                  </a:lnTo>
                  <a:lnTo>
                    <a:pt x="555" y="51"/>
                  </a:lnTo>
                  <a:lnTo>
                    <a:pt x="568" y="53"/>
                  </a:lnTo>
                  <a:lnTo>
                    <a:pt x="580" y="53"/>
                  </a:lnTo>
                  <a:lnTo>
                    <a:pt x="591" y="53"/>
                  </a:lnTo>
                  <a:lnTo>
                    <a:pt x="602" y="51"/>
                  </a:lnTo>
                  <a:lnTo>
                    <a:pt x="615" y="47"/>
                  </a:lnTo>
                  <a:lnTo>
                    <a:pt x="626" y="43"/>
                  </a:lnTo>
                  <a:lnTo>
                    <a:pt x="640" y="39"/>
                  </a:lnTo>
                  <a:lnTo>
                    <a:pt x="652" y="32"/>
                  </a:lnTo>
                  <a:lnTo>
                    <a:pt x="659" y="49"/>
                  </a:lnTo>
                  <a:lnTo>
                    <a:pt x="667" y="64"/>
                  </a:lnTo>
                  <a:lnTo>
                    <a:pt x="674" y="78"/>
                  </a:lnTo>
                  <a:lnTo>
                    <a:pt x="681" y="90"/>
                  </a:lnTo>
                  <a:lnTo>
                    <a:pt x="690" y="101"/>
                  </a:lnTo>
                  <a:lnTo>
                    <a:pt x="698" y="111"/>
                  </a:lnTo>
                  <a:lnTo>
                    <a:pt x="706" y="119"/>
                  </a:lnTo>
                  <a:lnTo>
                    <a:pt x="716" y="126"/>
                  </a:lnTo>
                  <a:lnTo>
                    <a:pt x="727" y="132"/>
                  </a:lnTo>
                  <a:lnTo>
                    <a:pt x="739" y="136"/>
                  </a:lnTo>
                  <a:lnTo>
                    <a:pt x="752" y="140"/>
                  </a:lnTo>
                  <a:lnTo>
                    <a:pt x="767" y="141"/>
                  </a:lnTo>
                  <a:lnTo>
                    <a:pt x="782" y="141"/>
                  </a:lnTo>
                  <a:lnTo>
                    <a:pt x="800" y="140"/>
                  </a:lnTo>
                  <a:lnTo>
                    <a:pt x="820" y="139"/>
                  </a:lnTo>
                  <a:lnTo>
                    <a:pt x="842" y="134"/>
                  </a:lnTo>
                  <a:lnTo>
                    <a:pt x="842" y="137"/>
                  </a:lnTo>
                  <a:lnTo>
                    <a:pt x="842" y="140"/>
                  </a:lnTo>
                  <a:lnTo>
                    <a:pt x="842" y="143"/>
                  </a:lnTo>
                  <a:lnTo>
                    <a:pt x="842" y="146"/>
                  </a:lnTo>
                  <a:lnTo>
                    <a:pt x="842" y="148"/>
                  </a:lnTo>
                  <a:lnTo>
                    <a:pt x="842" y="152"/>
                  </a:lnTo>
                  <a:lnTo>
                    <a:pt x="842" y="155"/>
                  </a:lnTo>
                  <a:lnTo>
                    <a:pt x="842" y="158"/>
                  </a:lnTo>
                  <a:lnTo>
                    <a:pt x="850" y="157"/>
                  </a:lnTo>
                  <a:lnTo>
                    <a:pt x="859" y="152"/>
                  </a:lnTo>
                  <a:lnTo>
                    <a:pt x="867" y="150"/>
                  </a:lnTo>
                  <a:lnTo>
                    <a:pt x="874" y="144"/>
                  </a:lnTo>
                  <a:lnTo>
                    <a:pt x="890" y="133"/>
                  </a:lnTo>
                  <a:lnTo>
                    <a:pt x="908" y="121"/>
                  </a:lnTo>
                  <a:lnTo>
                    <a:pt x="926" y="107"/>
                  </a:lnTo>
                  <a:lnTo>
                    <a:pt x="946" y="96"/>
                  </a:lnTo>
                  <a:lnTo>
                    <a:pt x="957" y="90"/>
                  </a:lnTo>
                  <a:lnTo>
                    <a:pt x="968" y="86"/>
                  </a:lnTo>
                  <a:lnTo>
                    <a:pt x="980" y="82"/>
                  </a:lnTo>
                  <a:lnTo>
                    <a:pt x="993" y="80"/>
                  </a:lnTo>
                  <a:lnTo>
                    <a:pt x="1001" y="64"/>
                  </a:lnTo>
                  <a:lnTo>
                    <a:pt x="1011" y="49"/>
                  </a:lnTo>
                  <a:lnTo>
                    <a:pt x="1021" y="36"/>
                  </a:lnTo>
                  <a:lnTo>
                    <a:pt x="1033" y="24"/>
                  </a:lnTo>
                  <a:lnTo>
                    <a:pt x="1040" y="18"/>
                  </a:lnTo>
                  <a:lnTo>
                    <a:pt x="1047" y="14"/>
                  </a:lnTo>
                  <a:lnTo>
                    <a:pt x="1054" y="10"/>
                  </a:lnTo>
                  <a:lnTo>
                    <a:pt x="1062" y="6"/>
                  </a:lnTo>
                  <a:lnTo>
                    <a:pt x="1070" y="3"/>
                  </a:lnTo>
                  <a:lnTo>
                    <a:pt x="1080" y="2"/>
                  </a:lnTo>
                  <a:lnTo>
                    <a:pt x="1088" y="0"/>
                  </a:lnTo>
                  <a:lnTo>
                    <a:pt x="1100" y="0"/>
                  </a:lnTo>
                  <a:lnTo>
                    <a:pt x="1112" y="14"/>
                  </a:lnTo>
                  <a:lnTo>
                    <a:pt x="1123" y="29"/>
                  </a:lnTo>
                  <a:lnTo>
                    <a:pt x="1133" y="44"/>
                  </a:lnTo>
                  <a:lnTo>
                    <a:pt x="1142" y="60"/>
                  </a:lnTo>
                  <a:lnTo>
                    <a:pt x="1151" y="76"/>
                  </a:lnTo>
                  <a:lnTo>
                    <a:pt x="1158" y="93"/>
                  </a:lnTo>
                  <a:lnTo>
                    <a:pt x="1165" y="111"/>
                  </a:lnTo>
                  <a:lnTo>
                    <a:pt x="1170" y="129"/>
                  </a:lnTo>
                  <a:lnTo>
                    <a:pt x="1174" y="147"/>
                  </a:lnTo>
                  <a:lnTo>
                    <a:pt x="1178" y="165"/>
                  </a:lnTo>
                  <a:lnTo>
                    <a:pt x="1181" y="184"/>
                  </a:lnTo>
                  <a:lnTo>
                    <a:pt x="1184" y="204"/>
                  </a:lnTo>
                  <a:lnTo>
                    <a:pt x="1187" y="242"/>
                  </a:lnTo>
                  <a:lnTo>
                    <a:pt x="1187" y="284"/>
                  </a:lnTo>
                  <a:lnTo>
                    <a:pt x="1205" y="298"/>
                  </a:lnTo>
                  <a:lnTo>
                    <a:pt x="1219" y="309"/>
                  </a:lnTo>
                  <a:lnTo>
                    <a:pt x="1230" y="316"/>
                  </a:lnTo>
                  <a:lnTo>
                    <a:pt x="1238" y="321"/>
                  </a:lnTo>
                  <a:lnTo>
                    <a:pt x="1245" y="326"/>
                  </a:lnTo>
                  <a:lnTo>
                    <a:pt x="1252" y="328"/>
                  </a:lnTo>
                  <a:lnTo>
                    <a:pt x="1259" y="330"/>
                  </a:lnTo>
                  <a:lnTo>
                    <a:pt x="1267" y="332"/>
                  </a:lnTo>
                  <a:lnTo>
                    <a:pt x="1277" y="309"/>
                  </a:lnTo>
                  <a:lnTo>
                    <a:pt x="1285" y="291"/>
                  </a:lnTo>
                  <a:lnTo>
                    <a:pt x="1293" y="277"/>
                  </a:lnTo>
                  <a:lnTo>
                    <a:pt x="1302" y="267"/>
                  </a:lnTo>
                  <a:lnTo>
                    <a:pt x="1309" y="262"/>
                  </a:lnTo>
                  <a:lnTo>
                    <a:pt x="1317" y="259"/>
                  </a:lnTo>
                  <a:lnTo>
                    <a:pt x="1325" y="259"/>
                  </a:lnTo>
                  <a:lnTo>
                    <a:pt x="1332" y="260"/>
                  </a:lnTo>
                  <a:lnTo>
                    <a:pt x="1349" y="266"/>
                  </a:lnTo>
                  <a:lnTo>
                    <a:pt x="1367" y="272"/>
                  </a:lnTo>
                  <a:lnTo>
                    <a:pt x="1377" y="273"/>
                  </a:lnTo>
                  <a:lnTo>
                    <a:pt x="1386" y="273"/>
                  </a:lnTo>
                  <a:lnTo>
                    <a:pt x="1397" y="269"/>
                  </a:lnTo>
                  <a:lnTo>
                    <a:pt x="1408" y="263"/>
                  </a:lnTo>
                  <a:lnTo>
                    <a:pt x="1426" y="231"/>
                  </a:lnTo>
                  <a:lnTo>
                    <a:pt x="1440" y="206"/>
                  </a:lnTo>
                  <a:lnTo>
                    <a:pt x="1447" y="198"/>
                  </a:lnTo>
                  <a:lnTo>
                    <a:pt x="1454" y="191"/>
                  </a:lnTo>
                  <a:lnTo>
                    <a:pt x="1461" y="184"/>
                  </a:lnTo>
                  <a:lnTo>
                    <a:pt x="1469" y="180"/>
                  </a:lnTo>
                  <a:lnTo>
                    <a:pt x="1478" y="177"/>
                  </a:lnTo>
                  <a:lnTo>
                    <a:pt x="1486" y="175"/>
                  </a:lnTo>
                  <a:lnTo>
                    <a:pt x="1497" y="173"/>
                  </a:lnTo>
                  <a:lnTo>
                    <a:pt x="1508" y="172"/>
                  </a:lnTo>
                  <a:lnTo>
                    <a:pt x="1537" y="170"/>
                  </a:lnTo>
                  <a:lnTo>
                    <a:pt x="1575" y="169"/>
                  </a:lnTo>
                  <a:lnTo>
                    <a:pt x="1579" y="198"/>
                  </a:lnTo>
                  <a:lnTo>
                    <a:pt x="1583" y="223"/>
                  </a:lnTo>
                  <a:lnTo>
                    <a:pt x="1590" y="245"/>
                  </a:lnTo>
                  <a:lnTo>
                    <a:pt x="1598" y="265"/>
                  </a:lnTo>
                  <a:lnTo>
                    <a:pt x="1609" y="284"/>
                  </a:lnTo>
                  <a:lnTo>
                    <a:pt x="1623" y="305"/>
                  </a:lnTo>
                  <a:lnTo>
                    <a:pt x="1640" y="328"/>
                  </a:lnTo>
                  <a:lnTo>
                    <a:pt x="1661" y="355"/>
                  </a:lnTo>
                  <a:lnTo>
                    <a:pt x="1681" y="355"/>
                  </a:lnTo>
                  <a:lnTo>
                    <a:pt x="1705" y="356"/>
                  </a:lnTo>
                  <a:lnTo>
                    <a:pt x="1730" y="359"/>
                  </a:lnTo>
                  <a:lnTo>
                    <a:pt x="1756" y="363"/>
                  </a:lnTo>
                  <a:lnTo>
                    <a:pt x="1769" y="366"/>
                  </a:lnTo>
                  <a:lnTo>
                    <a:pt x="1781" y="370"/>
                  </a:lnTo>
                  <a:lnTo>
                    <a:pt x="1792" y="375"/>
                  </a:lnTo>
                  <a:lnTo>
                    <a:pt x="1803" y="381"/>
                  </a:lnTo>
                  <a:lnTo>
                    <a:pt x="1814" y="389"/>
                  </a:lnTo>
                  <a:lnTo>
                    <a:pt x="1823" y="398"/>
                  </a:lnTo>
                  <a:lnTo>
                    <a:pt x="1831" y="407"/>
                  </a:lnTo>
                  <a:lnTo>
                    <a:pt x="1838" y="418"/>
                  </a:lnTo>
                  <a:lnTo>
                    <a:pt x="1814" y="471"/>
                  </a:lnTo>
                  <a:lnTo>
                    <a:pt x="1789" y="525"/>
                  </a:lnTo>
                  <a:lnTo>
                    <a:pt x="1766" y="578"/>
                  </a:lnTo>
                  <a:lnTo>
                    <a:pt x="1741" y="630"/>
                  </a:lnTo>
                  <a:lnTo>
                    <a:pt x="1717" y="684"/>
                  </a:lnTo>
                  <a:lnTo>
                    <a:pt x="1694" y="738"/>
                  </a:lnTo>
                  <a:lnTo>
                    <a:pt x="1669" y="791"/>
                  </a:lnTo>
                  <a:lnTo>
                    <a:pt x="1645" y="845"/>
                  </a:lnTo>
                  <a:lnTo>
                    <a:pt x="1645" y="871"/>
                  </a:lnTo>
                  <a:lnTo>
                    <a:pt x="1645" y="896"/>
                  </a:lnTo>
                  <a:lnTo>
                    <a:pt x="1644" y="920"/>
                  </a:lnTo>
                  <a:lnTo>
                    <a:pt x="1643" y="943"/>
                  </a:lnTo>
                  <a:lnTo>
                    <a:pt x="1641" y="968"/>
                  </a:lnTo>
                  <a:lnTo>
                    <a:pt x="1640" y="993"/>
                  </a:lnTo>
                  <a:lnTo>
                    <a:pt x="1637" y="1021"/>
                  </a:lnTo>
                  <a:lnTo>
                    <a:pt x="1634" y="1051"/>
                  </a:lnTo>
                  <a:lnTo>
                    <a:pt x="1572" y="1054"/>
                  </a:lnTo>
                  <a:lnTo>
                    <a:pt x="1508" y="1058"/>
                  </a:lnTo>
                  <a:lnTo>
                    <a:pt x="1476" y="1061"/>
                  </a:lnTo>
                  <a:lnTo>
                    <a:pt x="1444" y="1062"/>
                  </a:lnTo>
                  <a:lnTo>
                    <a:pt x="1413" y="1064"/>
                  </a:lnTo>
                  <a:lnTo>
                    <a:pt x="1382" y="1065"/>
                  </a:lnTo>
                  <a:lnTo>
                    <a:pt x="1352" y="1064"/>
                  </a:lnTo>
                  <a:lnTo>
                    <a:pt x="1323" y="1061"/>
                  </a:lnTo>
                  <a:lnTo>
                    <a:pt x="1293" y="1055"/>
                  </a:lnTo>
                  <a:lnTo>
                    <a:pt x="1266" y="1048"/>
                  </a:lnTo>
                  <a:lnTo>
                    <a:pt x="1252" y="1044"/>
                  </a:lnTo>
                  <a:lnTo>
                    <a:pt x="1239" y="1039"/>
                  </a:lnTo>
                  <a:lnTo>
                    <a:pt x="1227" y="1033"/>
                  </a:lnTo>
                  <a:lnTo>
                    <a:pt x="1215" y="1026"/>
                  </a:lnTo>
                  <a:lnTo>
                    <a:pt x="1202" y="1018"/>
                  </a:lnTo>
                  <a:lnTo>
                    <a:pt x="1190" y="1010"/>
                  </a:lnTo>
                  <a:lnTo>
                    <a:pt x="1178" y="1000"/>
                  </a:lnTo>
                  <a:lnTo>
                    <a:pt x="1167" y="990"/>
                  </a:lnTo>
                  <a:lnTo>
                    <a:pt x="1141" y="992"/>
                  </a:lnTo>
                  <a:lnTo>
                    <a:pt x="1123" y="993"/>
                  </a:lnTo>
                  <a:lnTo>
                    <a:pt x="1108" y="994"/>
                  </a:lnTo>
                  <a:lnTo>
                    <a:pt x="1097" y="997"/>
                  </a:lnTo>
                  <a:lnTo>
                    <a:pt x="1087" y="1003"/>
                  </a:lnTo>
                  <a:lnTo>
                    <a:pt x="1076" y="1008"/>
                  </a:lnTo>
                  <a:lnTo>
                    <a:pt x="1062" y="1017"/>
                  </a:lnTo>
                  <a:lnTo>
                    <a:pt x="1044" y="1028"/>
                  </a:lnTo>
                  <a:lnTo>
                    <a:pt x="1041" y="1044"/>
                  </a:lnTo>
                  <a:lnTo>
                    <a:pt x="1039" y="1057"/>
                  </a:lnTo>
                  <a:lnTo>
                    <a:pt x="1034" y="1066"/>
                  </a:lnTo>
                  <a:lnTo>
                    <a:pt x="1029" y="1073"/>
                  </a:lnTo>
                  <a:lnTo>
                    <a:pt x="1023" y="1079"/>
                  </a:lnTo>
                  <a:lnTo>
                    <a:pt x="1018" y="1084"/>
                  </a:lnTo>
                  <a:lnTo>
                    <a:pt x="1011" y="1087"/>
                  </a:lnTo>
                  <a:lnTo>
                    <a:pt x="1004" y="1090"/>
                  </a:lnTo>
                  <a:lnTo>
                    <a:pt x="989" y="1094"/>
                  </a:lnTo>
                  <a:lnTo>
                    <a:pt x="973" y="1100"/>
                  </a:lnTo>
                  <a:lnTo>
                    <a:pt x="964" y="1104"/>
                  </a:lnTo>
                  <a:lnTo>
                    <a:pt x="955" y="1109"/>
                  </a:lnTo>
                  <a:lnTo>
                    <a:pt x="947" y="1118"/>
                  </a:lnTo>
                  <a:lnTo>
                    <a:pt x="939" y="1127"/>
                  </a:lnTo>
                  <a:lnTo>
                    <a:pt x="921" y="1132"/>
                  </a:lnTo>
                  <a:lnTo>
                    <a:pt x="904" y="1134"/>
                  </a:lnTo>
                  <a:lnTo>
                    <a:pt x="888" y="1137"/>
                  </a:lnTo>
                  <a:lnTo>
                    <a:pt x="871" y="1138"/>
                  </a:lnTo>
                  <a:lnTo>
                    <a:pt x="854" y="1140"/>
                  </a:lnTo>
                  <a:lnTo>
                    <a:pt x="838" y="1141"/>
                  </a:lnTo>
                  <a:lnTo>
                    <a:pt x="822" y="1141"/>
                  </a:lnTo>
                  <a:lnTo>
                    <a:pt x="807" y="1138"/>
                  </a:lnTo>
                  <a:lnTo>
                    <a:pt x="796" y="1147"/>
                  </a:lnTo>
                  <a:lnTo>
                    <a:pt x="786" y="1154"/>
                  </a:lnTo>
                  <a:lnTo>
                    <a:pt x="777" y="1159"/>
                  </a:lnTo>
                  <a:lnTo>
                    <a:pt x="767" y="1166"/>
                  </a:lnTo>
                  <a:lnTo>
                    <a:pt x="757" y="1172"/>
                  </a:lnTo>
                  <a:lnTo>
                    <a:pt x="748" y="1176"/>
                  </a:lnTo>
                  <a:lnTo>
                    <a:pt x="737" y="1179"/>
                  </a:lnTo>
                  <a:lnTo>
                    <a:pt x="727" y="1179"/>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7" name="Freeform 383">
              <a:extLst>
                <a:ext uri="{FF2B5EF4-FFF2-40B4-BE49-F238E27FC236}">
                  <a16:creationId xmlns:a16="http://schemas.microsoft.com/office/drawing/2014/main" xmlns="" id="{DC4A0E5D-4E03-E491-18CF-6DC929A47702}"/>
                </a:ext>
              </a:extLst>
            </p:cNvPr>
            <p:cNvSpPr>
              <a:spLocks/>
            </p:cNvSpPr>
            <p:nvPr/>
          </p:nvSpPr>
          <p:spPr bwMode="auto">
            <a:xfrm rot="120768">
              <a:off x="3841725" y="1592396"/>
              <a:ext cx="543967" cy="546965"/>
            </a:xfrm>
            <a:custGeom>
              <a:avLst/>
              <a:gdLst>
                <a:gd name="T0" fmla="*/ 2 w 519"/>
                <a:gd name="T1" fmla="*/ 4 h 517"/>
                <a:gd name="T2" fmla="*/ 2 w 519"/>
                <a:gd name="T3" fmla="*/ 4 h 517"/>
                <a:gd name="T4" fmla="*/ 1 w 519"/>
                <a:gd name="T5" fmla="*/ 4 h 517"/>
                <a:gd name="T6" fmla="*/ 1 w 519"/>
                <a:gd name="T7" fmla="*/ 4 h 517"/>
                <a:gd name="T8" fmla="*/ 1 w 519"/>
                <a:gd name="T9" fmla="*/ 4 h 517"/>
                <a:gd name="T10" fmla="*/ 1 w 519"/>
                <a:gd name="T11" fmla="*/ 3 h 517"/>
                <a:gd name="T12" fmla="*/ 1 w 519"/>
                <a:gd name="T13" fmla="*/ 3 h 517"/>
                <a:gd name="T14" fmla="*/ 1 w 519"/>
                <a:gd name="T15" fmla="*/ 3 h 517"/>
                <a:gd name="T16" fmla="*/ 1 w 519"/>
                <a:gd name="T17" fmla="*/ 3 h 517"/>
                <a:gd name="T18" fmla="*/ 1 w 519"/>
                <a:gd name="T19" fmla="*/ 3 h 517"/>
                <a:gd name="T20" fmla="*/ 1 w 519"/>
                <a:gd name="T21" fmla="*/ 3 h 517"/>
                <a:gd name="T22" fmla="*/ 1 w 519"/>
                <a:gd name="T23" fmla="*/ 2 h 517"/>
                <a:gd name="T24" fmla="*/ 1 w 519"/>
                <a:gd name="T25" fmla="*/ 2 h 517"/>
                <a:gd name="T26" fmla="*/ 1 w 519"/>
                <a:gd name="T27" fmla="*/ 2 h 517"/>
                <a:gd name="T28" fmla="*/ 1 w 519"/>
                <a:gd name="T29" fmla="*/ 2 h 517"/>
                <a:gd name="T30" fmla="*/ 1 w 519"/>
                <a:gd name="T31" fmla="*/ 2 h 517"/>
                <a:gd name="T32" fmla="*/ 1 w 519"/>
                <a:gd name="T33" fmla="*/ 2 h 517"/>
                <a:gd name="T34" fmla="*/ 1 w 519"/>
                <a:gd name="T35" fmla="*/ 1 h 517"/>
                <a:gd name="T36" fmla="*/ 1 w 519"/>
                <a:gd name="T37" fmla="*/ 1 h 517"/>
                <a:gd name="T38" fmla="*/ 0 w 519"/>
                <a:gd name="T39" fmla="*/ 1 h 517"/>
                <a:gd name="T40" fmla="*/ 0 w 519"/>
                <a:gd name="T41" fmla="*/ 1 h 517"/>
                <a:gd name="T42" fmla="*/ 1 w 519"/>
                <a:gd name="T43" fmla="*/ 1 h 517"/>
                <a:gd name="T44" fmla="*/ 1 w 519"/>
                <a:gd name="T45" fmla="*/ 1 h 517"/>
                <a:gd name="T46" fmla="*/ 1 w 519"/>
                <a:gd name="T47" fmla="*/ 1 h 517"/>
                <a:gd name="T48" fmla="*/ 1 w 519"/>
                <a:gd name="T49" fmla="*/ 1 h 517"/>
                <a:gd name="T50" fmla="*/ 1 w 519"/>
                <a:gd name="T51" fmla="*/ 1 h 517"/>
                <a:gd name="T52" fmla="*/ 1 w 519"/>
                <a:gd name="T53" fmla="*/ 1 h 517"/>
                <a:gd name="T54" fmla="*/ 2 w 519"/>
                <a:gd name="T55" fmla="*/ 1 h 517"/>
                <a:gd name="T56" fmla="*/ 2 w 519"/>
                <a:gd name="T57" fmla="*/ 1 h 517"/>
                <a:gd name="T58" fmla="*/ 2 w 519"/>
                <a:gd name="T59" fmla="*/ 1 h 517"/>
                <a:gd name="T60" fmla="*/ 2 w 519"/>
                <a:gd name="T61" fmla="*/ 1 h 517"/>
                <a:gd name="T62" fmla="*/ 2 w 519"/>
                <a:gd name="T63" fmla="*/ 1 h 517"/>
                <a:gd name="T64" fmla="*/ 2 w 519"/>
                <a:gd name="T65" fmla="*/ 1 h 517"/>
                <a:gd name="T66" fmla="*/ 2 w 519"/>
                <a:gd name="T67" fmla="*/ 1 h 517"/>
                <a:gd name="T68" fmla="*/ 3 w 519"/>
                <a:gd name="T69" fmla="*/ 1 h 517"/>
                <a:gd name="T70" fmla="*/ 3 w 519"/>
                <a:gd name="T71" fmla="*/ 1 h 517"/>
                <a:gd name="T72" fmla="*/ 3 w 519"/>
                <a:gd name="T73" fmla="*/ 2 h 517"/>
                <a:gd name="T74" fmla="*/ 3 w 519"/>
                <a:gd name="T75" fmla="*/ 2 h 517"/>
                <a:gd name="T76" fmla="*/ 3 w 519"/>
                <a:gd name="T77" fmla="*/ 2 h 517"/>
                <a:gd name="T78" fmla="*/ 3 w 519"/>
                <a:gd name="T79" fmla="*/ 2 h 517"/>
                <a:gd name="T80" fmla="*/ 3 w 519"/>
                <a:gd name="T81" fmla="*/ 2 h 517"/>
                <a:gd name="T82" fmla="*/ 3 w 519"/>
                <a:gd name="T83" fmla="*/ 2 h 517"/>
                <a:gd name="T84" fmla="*/ 3 w 519"/>
                <a:gd name="T85" fmla="*/ 2 h 517"/>
                <a:gd name="T86" fmla="*/ 3 w 519"/>
                <a:gd name="T87" fmla="*/ 3 h 517"/>
                <a:gd name="T88" fmla="*/ 3 w 519"/>
                <a:gd name="T89" fmla="*/ 3 h 517"/>
                <a:gd name="T90" fmla="*/ 3 w 519"/>
                <a:gd name="T91" fmla="*/ 3 h 517"/>
                <a:gd name="T92" fmla="*/ 3 w 519"/>
                <a:gd name="T93" fmla="*/ 3 h 517"/>
                <a:gd name="T94" fmla="*/ 2 w 519"/>
                <a:gd name="T95" fmla="*/ 3 h 517"/>
                <a:gd name="T96" fmla="*/ 2 w 519"/>
                <a:gd name="T97" fmla="*/ 3 h 517"/>
                <a:gd name="T98" fmla="*/ 2 w 519"/>
                <a:gd name="T99" fmla="*/ 3 h 517"/>
                <a:gd name="T100" fmla="*/ 2 w 519"/>
                <a:gd name="T101" fmla="*/ 3 h 517"/>
                <a:gd name="T102" fmla="*/ 2 w 519"/>
                <a:gd name="T103" fmla="*/ 3 h 517"/>
                <a:gd name="T104" fmla="*/ 2 w 519"/>
                <a:gd name="T105" fmla="*/ 4 h 517"/>
                <a:gd name="T106" fmla="*/ 2 w 519"/>
                <a:gd name="T107" fmla="*/ 4 h 517"/>
                <a:gd name="T108" fmla="*/ 2 w 519"/>
                <a:gd name="T109" fmla="*/ 4 h 517"/>
                <a:gd name="T110" fmla="*/ 2 w 519"/>
                <a:gd name="T111" fmla="*/ 4 h 517"/>
                <a:gd name="T112" fmla="*/ 2 w 519"/>
                <a:gd name="T113" fmla="*/ 4 h 517"/>
                <a:gd name="T114" fmla="*/ 2 w 519"/>
                <a:gd name="T115" fmla="*/ 4 h 517"/>
                <a:gd name="T116" fmla="*/ 2 w 519"/>
                <a:gd name="T117" fmla="*/ 4 h 517"/>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19"/>
                <a:gd name="T178" fmla="*/ 0 h 517"/>
                <a:gd name="T179" fmla="*/ 519 w 519"/>
                <a:gd name="T180" fmla="*/ 517 h 517"/>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19" h="517">
                  <a:moveTo>
                    <a:pt x="300" y="513"/>
                  </a:moveTo>
                  <a:lnTo>
                    <a:pt x="295" y="511"/>
                  </a:lnTo>
                  <a:lnTo>
                    <a:pt x="289" y="510"/>
                  </a:lnTo>
                  <a:lnTo>
                    <a:pt x="282" y="509"/>
                  </a:lnTo>
                  <a:lnTo>
                    <a:pt x="277" y="509"/>
                  </a:lnTo>
                  <a:lnTo>
                    <a:pt x="271" y="507"/>
                  </a:lnTo>
                  <a:lnTo>
                    <a:pt x="266" y="506"/>
                  </a:lnTo>
                  <a:lnTo>
                    <a:pt x="260" y="506"/>
                  </a:lnTo>
                  <a:lnTo>
                    <a:pt x="255" y="505"/>
                  </a:lnTo>
                  <a:lnTo>
                    <a:pt x="248" y="488"/>
                  </a:lnTo>
                  <a:lnTo>
                    <a:pt x="242" y="473"/>
                  </a:lnTo>
                  <a:lnTo>
                    <a:pt x="235" y="460"/>
                  </a:lnTo>
                  <a:lnTo>
                    <a:pt x="230" y="448"/>
                  </a:lnTo>
                  <a:lnTo>
                    <a:pt x="223" y="437"/>
                  </a:lnTo>
                  <a:lnTo>
                    <a:pt x="215" y="428"/>
                  </a:lnTo>
                  <a:lnTo>
                    <a:pt x="209" y="426"/>
                  </a:lnTo>
                  <a:lnTo>
                    <a:pt x="204" y="423"/>
                  </a:lnTo>
                  <a:lnTo>
                    <a:pt x="198" y="420"/>
                  </a:lnTo>
                  <a:lnTo>
                    <a:pt x="192" y="419"/>
                  </a:lnTo>
                  <a:lnTo>
                    <a:pt x="188" y="395"/>
                  </a:lnTo>
                  <a:lnTo>
                    <a:pt x="183" y="373"/>
                  </a:lnTo>
                  <a:lnTo>
                    <a:pt x="179" y="354"/>
                  </a:lnTo>
                  <a:lnTo>
                    <a:pt x="172" y="336"/>
                  </a:lnTo>
                  <a:lnTo>
                    <a:pt x="166" y="320"/>
                  </a:lnTo>
                  <a:lnTo>
                    <a:pt x="158" y="307"/>
                  </a:lnTo>
                  <a:lnTo>
                    <a:pt x="150" y="294"/>
                  </a:lnTo>
                  <a:lnTo>
                    <a:pt x="141" y="283"/>
                  </a:lnTo>
                  <a:lnTo>
                    <a:pt x="130" y="273"/>
                  </a:lnTo>
                  <a:lnTo>
                    <a:pt x="118" y="265"/>
                  </a:lnTo>
                  <a:lnTo>
                    <a:pt x="104" y="258"/>
                  </a:lnTo>
                  <a:lnTo>
                    <a:pt x="89" y="251"/>
                  </a:lnTo>
                  <a:lnTo>
                    <a:pt x="72" y="246"/>
                  </a:lnTo>
                  <a:lnTo>
                    <a:pt x="53" y="240"/>
                  </a:lnTo>
                  <a:lnTo>
                    <a:pt x="32" y="235"/>
                  </a:lnTo>
                  <a:lnTo>
                    <a:pt x="8" y="230"/>
                  </a:lnTo>
                  <a:lnTo>
                    <a:pt x="7" y="219"/>
                  </a:lnTo>
                  <a:lnTo>
                    <a:pt x="5" y="211"/>
                  </a:lnTo>
                  <a:lnTo>
                    <a:pt x="3" y="205"/>
                  </a:lnTo>
                  <a:lnTo>
                    <a:pt x="1" y="200"/>
                  </a:lnTo>
                  <a:lnTo>
                    <a:pt x="0" y="197"/>
                  </a:lnTo>
                  <a:lnTo>
                    <a:pt x="0" y="193"/>
                  </a:lnTo>
                  <a:lnTo>
                    <a:pt x="0" y="190"/>
                  </a:lnTo>
                  <a:lnTo>
                    <a:pt x="1" y="186"/>
                  </a:lnTo>
                  <a:lnTo>
                    <a:pt x="25" y="186"/>
                  </a:lnTo>
                  <a:lnTo>
                    <a:pt x="50" y="187"/>
                  </a:lnTo>
                  <a:lnTo>
                    <a:pt x="76" y="190"/>
                  </a:lnTo>
                  <a:lnTo>
                    <a:pt x="104" y="192"/>
                  </a:lnTo>
                  <a:lnTo>
                    <a:pt x="131" y="194"/>
                  </a:lnTo>
                  <a:lnTo>
                    <a:pt x="159" y="196"/>
                  </a:lnTo>
                  <a:lnTo>
                    <a:pt x="187" y="197"/>
                  </a:lnTo>
                  <a:lnTo>
                    <a:pt x="215" y="197"/>
                  </a:lnTo>
                  <a:lnTo>
                    <a:pt x="233" y="178"/>
                  </a:lnTo>
                  <a:lnTo>
                    <a:pt x="251" y="156"/>
                  </a:lnTo>
                  <a:lnTo>
                    <a:pt x="269" y="131"/>
                  </a:lnTo>
                  <a:lnTo>
                    <a:pt x="287" y="103"/>
                  </a:lnTo>
                  <a:lnTo>
                    <a:pt x="303" y="75"/>
                  </a:lnTo>
                  <a:lnTo>
                    <a:pt x="318" y="49"/>
                  </a:lnTo>
                  <a:lnTo>
                    <a:pt x="331" y="24"/>
                  </a:lnTo>
                  <a:lnTo>
                    <a:pt x="341" y="0"/>
                  </a:lnTo>
                  <a:lnTo>
                    <a:pt x="346" y="2"/>
                  </a:lnTo>
                  <a:lnTo>
                    <a:pt x="352" y="3"/>
                  </a:lnTo>
                  <a:lnTo>
                    <a:pt x="356" y="6"/>
                  </a:lnTo>
                  <a:lnTo>
                    <a:pt x="361" y="9"/>
                  </a:lnTo>
                  <a:lnTo>
                    <a:pt x="370" y="17"/>
                  </a:lnTo>
                  <a:lnTo>
                    <a:pt x="378" y="28"/>
                  </a:lnTo>
                  <a:lnTo>
                    <a:pt x="386" y="42"/>
                  </a:lnTo>
                  <a:lnTo>
                    <a:pt x="393" y="56"/>
                  </a:lnTo>
                  <a:lnTo>
                    <a:pt x="400" y="72"/>
                  </a:lnTo>
                  <a:lnTo>
                    <a:pt x="407" y="90"/>
                  </a:lnTo>
                  <a:lnTo>
                    <a:pt x="420" y="126"/>
                  </a:lnTo>
                  <a:lnTo>
                    <a:pt x="432" y="164"/>
                  </a:lnTo>
                  <a:lnTo>
                    <a:pt x="445" y="199"/>
                  </a:lnTo>
                  <a:lnTo>
                    <a:pt x="457" y="230"/>
                  </a:lnTo>
                  <a:lnTo>
                    <a:pt x="464" y="232"/>
                  </a:lnTo>
                  <a:lnTo>
                    <a:pt x="471" y="235"/>
                  </a:lnTo>
                  <a:lnTo>
                    <a:pt x="478" y="236"/>
                  </a:lnTo>
                  <a:lnTo>
                    <a:pt x="485" y="239"/>
                  </a:lnTo>
                  <a:lnTo>
                    <a:pt x="492" y="240"/>
                  </a:lnTo>
                  <a:lnTo>
                    <a:pt x="499" y="243"/>
                  </a:lnTo>
                  <a:lnTo>
                    <a:pt x="505" y="244"/>
                  </a:lnTo>
                  <a:lnTo>
                    <a:pt x="512" y="247"/>
                  </a:lnTo>
                  <a:lnTo>
                    <a:pt x="517" y="262"/>
                  </a:lnTo>
                  <a:lnTo>
                    <a:pt x="518" y="277"/>
                  </a:lnTo>
                  <a:lnTo>
                    <a:pt x="518" y="291"/>
                  </a:lnTo>
                  <a:lnTo>
                    <a:pt x="515" y="305"/>
                  </a:lnTo>
                  <a:lnTo>
                    <a:pt x="510" y="318"/>
                  </a:lnTo>
                  <a:lnTo>
                    <a:pt x="504" y="329"/>
                  </a:lnTo>
                  <a:lnTo>
                    <a:pt x="496" y="341"/>
                  </a:lnTo>
                  <a:lnTo>
                    <a:pt x="486" y="351"/>
                  </a:lnTo>
                  <a:lnTo>
                    <a:pt x="476" y="362"/>
                  </a:lnTo>
                  <a:lnTo>
                    <a:pt x="464" y="370"/>
                  </a:lnTo>
                  <a:lnTo>
                    <a:pt x="453" y="380"/>
                  </a:lnTo>
                  <a:lnTo>
                    <a:pt x="440" y="388"/>
                  </a:lnTo>
                  <a:lnTo>
                    <a:pt x="414" y="402"/>
                  </a:lnTo>
                  <a:lnTo>
                    <a:pt x="389" y="416"/>
                  </a:lnTo>
                  <a:lnTo>
                    <a:pt x="388" y="419"/>
                  </a:lnTo>
                  <a:lnTo>
                    <a:pt x="388" y="423"/>
                  </a:lnTo>
                  <a:lnTo>
                    <a:pt x="388" y="427"/>
                  </a:lnTo>
                  <a:lnTo>
                    <a:pt x="388" y="431"/>
                  </a:lnTo>
                  <a:lnTo>
                    <a:pt x="386" y="435"/>
                  </a:lnTo>
                  <a:lnTo>
                    <a:pt x="386" y="439"/>
                  </a:lnTo>
                  <a:lnTo>
                    <a:pt x="386" y="444"/>
                  </a:lnTo>
                  <a:lnTo>
                    <a:pt x="386" y="448"/>
                  </a:lnTo>
                  <a:lnTo>
                    <a:pt x="375" y="455"/>
                  </a:lnTo>
                  <a:lnTo>
                    <a:pt x="367" y="463"/>
                  </a:lnTo>
                  <a:lnTo>
                    <a:pt x="361" y="471"/>
                  </a:lnTo>
                  <a:lnTo>
                    <a:pt x="356" y="480"/>
                  </a:lnTo>
                  <a:lnTo>
                    <a:pt x="350" y="488"/>
                  </a:lnTo>
                  <a:lnTo>
                    <a:pt x="345" y="496"/>
                  </a:lnTo>
                  <a:lnTo>
                    <a:pt x="338" y="506"/>
                  </a:lnTo>
                  <a:lnTo>
                    <a:pt x="330" y="516"/>
                  </a:lnTo>
                  <a:lnTo>
                    <a:pt x="325" y="516"/>
                  </a:lnTo>
                  <a:lnTo>
                    <a:pt x="321" y="516"/>
                  </a:lnTo>
                  <a:lnTo>
                    <a:pt x="318" y="514"/>
                  </a:lnTo>
                  <a:lnTo>
                    <a:pt x="314" y="514"/>
                  </a:lnTo>
                  <a:lnTo>
                    <a:pt x="312" y="514"/>
                  </a:lnTo>
                  <a:lnTo>
                    <a:pt x="307" y="513"/>
                  </a:lnTo>
                  <a:lnTo>
                    <a:pt x="305" y="513"/>
                  </a:lnTo>
                  <a:lnTo>
                    <a:pt x="300" y="513"/>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8" name="Freeform 384">
              <a:extLst>
                <a:ext uri="{FF2B5EF4-FFF2-40B4-BE49-F238E27FC236}">
                  <a16:creationId xmlns:a16="http://schemas.microsoft.com/office/drawing/2014/main" xmlns="" id="{8E3398BA-478F-C443-93B9-A73FF10E0E0A}"/>
                </a:ext>
              </a:extLst>
            </p:cNvPr>
            <p:cNvSpPr>
              <a:spLocks/>
            </p:cNvSpPr>
            <p:nvPr/>
          </p:nvSpPr>
          <p:spPr bwMode="auto">
            <a:xfrm rot="121244">
              <a:off x="4803434" y="4208507"/>
              <a:ext cx="399708" cy="222392"/>
            </a:xfrm>
            <a:custGeom>
              <a:avLst/>
              <a:gdLst>
                <a:gd name="T0" fmla="*/ 1 w 380"/>
                <a:gd name="T1" fmla="*/ 2 h 208"/>
                <a:gd name="T2" fmla="*/ 1 w 380"/>
                <a:gd name="T3" fmla="*/ 1 h 208"/>
                <a:gd name="T4" fmla="*/ 1 w 380"/>
                <a:gd name="T5" fmla="*/ 1 h 208"/>
                <a:gd name="T6" fmla="*/ 1 w 380"/>
                <a:gd name="T7" fmla="*/ 1 h 208"/>
                <a:gd name="T8" fmla="*/ 1 w 380"/>
                <a:gd name="T9" fmla="*/ 1 h 208"/>
                <a:gd name="T10" fmla="*/ 1 w 380"/>
                <a:gd name="T11" fmla="*/ 1 h 208"/>
                <a:gd name="T12" fmla="*/ 1 w 380"/>
                <a:gd name="T13" fmla="*/ 1 h 208"/>
                <a:gd name="T14" fmla="*/ 1 w 380"/>
                <a:gd name="T15" fmla="*/ 1 h 208"/>
                <a:gd name="T16" fmla="*/ 0 w 380"/>
                <a:gd name="T17" fmla="*/ 1 h 208"/>
                <a:gd name="T18" fmla="*/ 1 w 380"/>
                <a:gd name="T19" fmla="*/ 1 h 208"/>
                <a:gd name="T20" fmla="*/ 1 w 380"/>
                <a:gd name="T21" fmla="*/ 1 h 208"/>
                <a:gd name="T22" fmla="*/ 1 w 380"/>
                <a:gd name="T23" fmla="*/ 1 h 208"/>
                <a:gd name="T24" fmla="*/ 1 w 380"/>
                <a:gd name="T25" fmla="*/ 1 h 208"/>
                <a:gd name="T26" fmla="*/ 1 w 380"/>
                <a:gd name="T27" fmla="*/ 1 h 208"/>
                <a:gd name="T28" fmla="*/ 1 w 380"/>
                <a:gd name="T29" fmla="*/ 1 h 208"/>
                <a:gd name="T30" fmla="*/ 1 w 380"/>
                <a:gd name="T31" fmla="*/ 1 h 208"/>
                <a:gd name="T32" fmla="*/ 2 w 380"/>
                <a:gd name="T33" fmla="*/ 1 h 208"/>
                <a:gd name="T34" fmla="*/ 2 w 380"/>
                <a:gd name="T35" fmla="*/ 1 h 208"/>
                <a:gd name="T36" fmla="*/ 2 w 380"/>
                <a:gd name="T37" fmla="*/ 1 h 208"/>
                <a:gd name="T38" fmla="*/ 2 w 380"/>
                <a:gd name="T39" fmla="*/ 1 h 208"/>
                <a:gd name="T40" fmla="*/ 2 w 380"/>
                <a:gd name="T41" fmla="*/ 1 h 208"/>
                <a:gd name="T42" fmla="*/ 2 w 380"/>
                <a:gd name="T43" fmla="*/ 1 h 208"/>
                <a:gd name="T44" fmla="*/ 2 w 380"/>
                <a:gd name="T45" fmla="*/ 0 h 208"/>
                <a:gd name="T46" fmla="*/ 2 w 380"/>
                <a:gd name="T47" fmla="*/ 0 h 208"/>
                <a:gd name="T48" fmla="*/ 2 w 380"/>
                <a:gd name="T49" fmla="*/ 1 h 208"/>
                <a:gd name="T50" fmla="*/ 2 w 380"/>
                <a:gd name="T51" fmla="*/ 1 h 208"/>
                <a:gd name="T52" fmla="*/ 2 w 380"/>
                <a:gd name="T53" fmla="*/ 1 h 208"/>
                <a:gd name="T54" fmla="*/ 2 w 380"/>
                <a:gd name="T55" fmla="*/ 1 h 208"/>
                <a:gd name="T56" fmla="*/ 2 w 380"/>
                <a:gd name="T57" fmla="*/ 1 h 208"/>
                <a:gd name="T58" fmla="*/ 2 w 380"/>
                <a:gd name="T59" fmla="*/ 1 h 208"/>
                <a:gd name="T60" fmla="*/ 3 w 380"/>
                <a:gd name="T61" fmla="*/ 1 h 208"/>
                <a:gd name="T62" fmla="*/ 3 w 380"/>
                <a:gd name="T63" fmla="*/ 1 h 208"/>
                <a:gd name="T64" fmla="*/ 3 w 380"/>
                <a:gd name="T65" fmla="*/ 1 h 208"/>
                <a:gd name="T66" fmla="*/ 3 w 380"/>
                <a:gd name="T67" fmla="*/ 1 h 208"/>
                <a:gd name="T68" fmla="*/ 3 w 380"/>
                <a:gd name="T69" fmla="*/ 1 h 208"/>
                <a:gd name="T70" fmla="*/ 3 w 380"/>
                <a:gd name="T71" fmla="*/ 1 h 208"/>
                <a:gd name="T72" fmla="*/ 3 w 380"/>
                <a:gd name="T73" fmla="*/ 1 h 208"/>
                <a:gd name="T74" fmla="*/ 2 w 380"/>
                <a:gd name="T75" fmla="*/ 1 h 208"/>
                <a:gd name="T76" fmla="*/ 2 w 380"/>
                <a:gd name="T77" fmla="*/ 1 h 208"/>
                <a:gd name="T78" fmla="*/ 2 w 380"/>
                <a:gd name="T79" fmla="*/ 1 h 208"/>
                <a:gd name="T80" fmla="*/ 2 w 380"/>
                <a:gd name="T81" fmla="*/ 2 h 208"/>
                <a:gd name="T82" fmla="*/ 1 w 380"/>
                <a:gd name="T83" fmla="*/ 2 h 208"/>
                <a:gd name="T84" fmla="*/ 1 w 380"/>
                <a:gd name="T85" fmla="*/ 2 h 208"/>
                <a:gd name="T86" fmla="*/ 1 w 380"/>
                <a:gd name="T87" fmla="*/ 2 h 208"/>
                <a:gd name="T88" fmla="*/ 1 w 380"/>
                <a:gd name="T89" fmla="*/ 2 h 208"/>
                <a:gd name="T90" fmla="*/ 1 w 380"/>
                <a:gd name="T91" fmla="*/ 2 h 208"/>
                <a:gd name="T92" fmla="*/ 1 w 380"/>
                <a:gd name="T93" fmla="*/ 2 h 208"/>
                <a:gd name="T94" fmla="*/ 1 w 380"/>
                <a:gd name="T95" fmla="*/ 2 h 208"/>
                <a:gd name="T96" fmla="*/ 1 w 380"/>
                <a:gd name="T97" fmla="*/ 2 h 208"/>
                <a:gd name="T98" fmla="*/ 1 w 380"/>
                <a:gd name="T99" fmla="*/ 2 h 208"/>
                <a:gd name="T100" fmla="*/ 1 w 380"/>
                <a:gd name="T101" fmla="*/ 2 h 208"/>
                <a:gd name="T102" fmla="*/ 1 w 380"/>
                <a:gd name="T103" fmla="*/ 2 h 208"/>
                <a:gd name="T104" fmla="*/ 1 w 380"/>
                <a:gd name="T105" fmla="*/ 2 h 208"/>
                <a:gd name="T106" fmla="*/ 1 w 380"/>
                <a:gd name="T107" fmla="*/ 2 h 208"/>
                <a:gd name="T108" fmla="*/ 1 w 380"/>
                <a:gd name="T109" fmla="*/ 2 h 208"/>
                <a:gd name="T110" fmla="*/ 1 w 380"/>
                <a:gd name="T111" fmla="*/ 2 h 208"/>
                <a:gd name="T112" fmla="*/ 1 w 380"/>
                <a:gd name="T113" fmla="*/ 2 h 208"/>
                <a:gd name="T114" fmla="*/ 1 w 380"/>
                <a:gd name="T115" fmla="*/ 2 h 208"/>
                <a:gd name="T116" fmla="*/ 1 w 380"/>
                <a:gd name="T117" fmla="*/ 2 h 2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80"/>
                <a:gd name="T178" fmla="*/ 0 h 208"/>
                <a:gd name="T179" fmla="*/ 380 w 380"/>
                <a:gd name="T180" fmla="*/ 208 h 2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80" h="208">
                  <a:moveTo>
                    <a:pt x="36" y="207"/>
                  </a:moveTo>
                  <a:lnTo>
                    <a:pt x="36" y="201"/>
                  </a:lnTo>
                  <a:lnTo>
                    <a:pt x="37" y="195"/>
                  </a:lnTo>
                  <a:lnTo>
                    <a:pt x="39" y="190"/>
                  </a:lnTo>
                  <a:lnTo>
                    <a:pt x="39" y="184"/>
                  </a:lnTo>
                  <a:lnTo>
                    <a:pt x="40" y="179"/>
                  </a:lnTo>
                  <a:lnTo>
                    <a:pt x="41" y="173"/>
                  </a:lnTo>
                  <a:lnTo>
                    <a:pt x="43" y="168"/>
                  </a:lnTo>
                  <a:lnTo>
                    <a:pt x="44" y="162"/>
                  </a:lnTo>
                  <a:lnTo>
                    <a:pt x="39" y="162"/>
                  </a:lnTo>
                  <a:lnTo>
                    <a:pt x="33" y="162"/>
                  </a:lnTo>
                  <a:lnTo>
                    <a:pt x="27" y="161"/>
                  </a:lnTo>
                  <a:lnTo>
                    <a:pt x="22" y="161"/>
                  </a:lnTo>
                  <a:lnTo>
                    <a:pt x="15" y="161"/>
                  </a:lnTo>
                  <a:lnTo>
                    <a:pt x="9" y="161"/>
                  </a:lnTo>
                  <a:lnTo>
                    <a:pt x="4" y="161"/>
                  </a:lnTo>
                  <a:lnTo>
                    <a:pt x="0" y="161"/>
                  </a:lnTo>
                  <a:lnTo>
                    <a:pt x="0" y="157"/>
                  </a:lnTo>
                  <a:lnTo>
                    <a:pt x="1" y="154"/>
                  </a:lnTo>
                  <a:lnTo>
                    <a:pt x="4" y="150"/>
                  </a:lnTo>
                  <a:lnTo>
                    <a:pt x="7" y="147"/>
                  </a:lnTo>
                  <a:lnTo>
                    <a:pt x="9" y="144"/>
                  </a:lnTo>
                  <a:lnTo>
                    <a:pt x="12" y="140"/>
                  </a:lnTo>
                  <a:lnTo>
                    <a:pt x="14" y="137"/>
                  </a:lnTo>
                  <a:lnTo>
                    <a:pt x="15" y="135"/>
                  </a:lnTo>
                  <a:lnTo>
                    <a:pt x="43" y="128"/>
                  </a:lnTo>
                  <a:lnTo>
                    <a:pt x="70" y="121"/>
                  </a:lnTo>
                  <a:lnTo>
                    <a:pt x="98" y="115"/>
                  </a:lnTo>
                  <a:lnTo>
                    <a:pt x="127" y="111"/>
                  </a:lnTo>
                  <a:lnTo>
                    <a:pt x="155" y="105"/>
                  </a:lnTo>
                  <a:lnTo>
                    <a:pt x="184" y="99"/>
                  </a:lnTo>
                  <a:lnTo>
                    <a:pt x="213" y="92"/>
                  </a:lnTo>
                  <a:lnTo>
                    <a:pt x="242" y="83"/>
                  </a:lnTo>
                  <a:lnTo>
                    <a:pt x="248" y="67"/>
                  </a:lnTo>
                  <a:lnTo>
                    <a:pt x="253" y="54"/>
                  </a:lnTo>
                  <a:lnTo>
                    <a:pt x="257" y="45"/>
                  </a:lnTo>
                  <a:lnTo>
                    <a:pt x="262" y="36"/>
                  </a:lnTo>
                  <a:lnTo>
                    <a:pt x="266" y="29"/>
                  </a:lnTo>
                  <a:lnTo>
                    <a:pt x="270" y="22"/>
                  </a:lnTo>
                  <a:lnTo>
                    <a:pt x="275" y="13"/>
                  </a:lnTo>
                  <a:lnTo>
                    <a:pt x="282" y="3"/>
                  </a:lnTo>
                  <a:lnTo>
                    <a:pt x="284" y="2"/>
                  </a:lnTo>
                  <a:lnTo>
                    <a:pt x="287" y="2"/>
                  </a:lnTo>
                  <a:lnTo>
                    <a:pt x="289" y="2"/>
                  </a:lnTo>
                  <a:lnTo>
                    <a:pt x="293" y="0"/>
                  </a:lnTo>
                  <a:lnTo>
                    <a:pt x="296" y="0"/>
                  </a:lnTo>
                  <a:lnTo>
                    <a:pt x="299" y="0"/>
                  </a:lnTo>
                  <a:lnTo>
                    <a:pt x="302" y="0"/>
                  </a:lnTo>
                  <a:lnTo>
                    <a:pt x="305" y="0"/>
                  </a:lnTo>
                  <a:lnTo>
                    <a:pt x="305" y="3"/>
                  </a:lnTo>
                  <a:lnTo>
                    <a:pt x="306" y="7"/>
                  </a:lnTo>
                  <a:lnTo>
                    <a:pt x="306" y="10"/>
                  </a:lnTo>
                  <a:lnTo>
                    <a:pt x="307" y="14"/>
                  </a:lnTo>
                  <a:lnTo>
                    <a:pt x="307" y="18"/>
                  </a:lnTo>
                  <a:lnTo>
                    <a:pt x="309" y="21"/>
                  </a:lnTo>
                  <a:lnTo>
                    <a:pt x="310" y="25"/>
                  </a:lnTo>
                  <a:lnTo>
                    <a:pt x="310" y="29"/>
                  </a:lnTo>
                  <a:lnTo>
                    <a:pt x="318" y="31"/>
                  </a:lnTo>
                  <a:lnTo>
                    <a:pt x="328" y="32"/>
                  </a:lnTo>
                  <a:lnTo>
                    <a:pt x="336" y="32"/>
                  </a:lnTo>
                  <a:lnTo>
                    <a:pt x="345" y="33"/>
                  </a:lnTo>
                  <a:lnTo>
                    <a:pt x="353" y="36"/>
                  </a:lnTo>
                  <a:lnTo>
                    <a:pt x="361" y="38"/>
                  </a:lnTo>
                  <a:lnTo>
                    <a:pt x="371" y="39"/>
                  </a:lnTo>
                  <a:lnTo>
                    <a:pt x="379" y="40"/>
                  </a:lnTo>
                  <a:lnTo>
                    <a:pt x="378" y="51"/>
                  </a:lnTo>
                  <a:lnTo>
                    <a:pt x="375" y="63"/>
                  </a:lnTo>
                  <a:lnTo>
                    <a:pt x="374" y="74"/>
                  </a:lnTo>
                  <a:lnTo>
                    <a:pt x="372" y="86"/>
                  </a:lnTo>
                  <a:lnTo>
                    <a:pt x="371" y="97"/>
                  </a:lnTo>
                  <a:lnTo>
                    <a:pt x="370" y="108"/>
                  </a:lnTo>
                  <a:lnTo>
                    <a:pt x="368" y="121"/>
                  </a:lnTo>
                  <a:lnTo>
                    <a:pt x="368" y="132"/>
                  </a:lnTo>
                  <a:lnTo>
                    <a:pt x="352" y="139"/>
                  </a:lnTo>
                  <a:lnTo>
                    <a:pt x="336" y="144"/>
                  </a:lnTo>
                  <a:lnTo>
                    <a:pt x="321" y="150"/>
                  </a:lnTo>
                  <a:lnTo>
                    <a:pt x="309" y="157"/>
                  </a:lnTo>
                  <a:lnTo>
                    <a:pt x="296" y="164"/>
                  </a:lnTo>
                  <a:lnTo>
                    <a:pt x="285" y="172"/>
                  </a:lnTo>
                  <a:lnTo>
                    <a:pt x="275" y="182"/>
                  </a:lnTo>
                  <a:lnTo>
                    <a:pt x="267" y="195"/>
                  </a:lnTo>
                  <a:lnTo>
                    <a:pt x="253" y="195"/>
                  </a:lnTo>
                  <a:lnTo>
                    <a:pt x="238" y="197"/>
                  </a:lnTo>
                  <a:lnTo>
                    <a:pt x="224" y="198"/>
                  </a:lnTo>
                  <a:lnTo>
                    <a:pt x="210" y="200"/>
                  </a:lnTo>
                  <a:lnTo>
                    <a:pt x="196" y="201"/>
                  </a:lnTo>
                  <a:lnTo>
                    <a:pt x="183" y="202"/>
                  </a:lnTo>
                  <a:lnTo>
                    <a:pt x="170" y="205"/>
                  </a:lnTo>
                  <a:lnTo>
                    <a:pt x="156" y="207"/>
                  </a:lnTo>
                  <a:lnTo>
                    <a:pt x="156" y="205"/>
                  </a:lnTo>
                  <a:lnTo>
                    <a:pt x="156" y="202"/>
                  </a:lnTo>
                  <a:lnTo>
                    <a:pt x="156" y="201"/>
                  </a:lnTo>
                  <a:lnTo>
                    <a:pt x="156" y="200"/>
                  </a:lnTo>
                  <a:lnTo>
                    <a:pt x="156" y="198"/>
                  </a:lnTo>
                  <a:lnTo>
                    <a:pt x="156" y="197"/>
                  </a:lnTo>
                  <a:lnTo>
                    <a:pt x="156" y="195"/>
                  </a:lnTo>
                  <a:lnTo>
                    <a:pt x="152" y="195"/>
                  </a:lnTo>
                  <a:lnTo>
                    <a:pt x="149" y="195"/>
                  </a:lnTo>
                  <a:lnTo>
                    <a:pt x="147" y="195"/>
                  </a:lnTo>
                  <a:lnTo>
                    <a:pt x="144" y="195"/>
                  </a:lnTo>
                  <a:lnTo>
                    <a:pt x="141" y="195"/>
                  </a:lnTo>
                  <a:lnTo>
                    <a:pt x="138" y="195"/>
                  </a:lnTo>
                  <a:lnTo>
                    <a:pt x="136" y="195"/>
                  </a:lnTo>
                  <a:lnTo>
                    <a:pt x="133" y="195"/>
                  </a:lnTo>
                  <a:lnTo>
                    <a:pt x="133" y="197"/>
                  </a:lnTo>
                  <a:lnTo>
                    <a:pt x="133" y="198"/>
                  </a:lnTo>
                  <a:lnTo>
                    <a:pt x="133" y="200"/>
                  </a:lnTo>
                  <a:lnTo>
                    <a:pt x="133" y="201"/>
                  </a:lnTo>
                  <a:lnTo>
                    <a:pt x="133" y="202"/>
                  </a:lnTo>
                  <a:lnTo>
                    <a:pt x="133" y="205"/>
                  </a:lnTo>
                  <a:lnTo>
                    <a:pt x="133" y="207"/>
                  </a:lnTo>
                  <a:lnTo>
                    <a:pt x="120" y="207"/>
                  </a:lnTo>
                  <a:lnTo>
                    <a:pt x="108" y="207"/>
                  </a:lnTo>
                  <a:lnTo>
                    <a:pt x="95" y="207"/>
                  </a:lnTo>
                  <a:lnTo>
                    <a:pt x="84" y="207"/>
                  </a:lnTo>
                  <a:lnTo>
                    <a:pt x="72" y="207"/>
                  </a:lnTo>
                  <a:lnTo>
                    <a:pt x="59" y="207"/>
                  </a:lnTo>
                  <a:lnTo>
                    <a:pt x="47" y="207"/>
                  </a:lnTo>
                  <a:lnTo>
                    <a:pt x="36" y="207"/>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sp>
          <p:nvSpPr>
            <p:cNvPr id="639" name="Freeform 385">
              <a:extLst>
                <a:ext uri="{FF2B5EF4-FFF2-40B4-BE49-F238E27FC236}">
                  <a16:creationId xmlns:a16="http://schemas.microsoft.com/office/drawing/2014/main" xmlns="" id="{FB32BD9D-B399-C184-2934-8792A0B3DE8E}"/>
                </a:ext>
              </a:extLst>
            </p:cNvPr>
            <p:cNvSpPr>
              <a:spLocks/>
            </p:cNvSpPr>
            <p:nvPr/>
          </p:nvSpPr>
          <p:spPr bwMode="auto">
            <a:xfrm rot="117773">
              <a:off x="5120496" y="3913987"/>
              <a:ext cx="256955" cy="347112"/>
            </a:xfrm>
            <a:custGeom>
              <a:avLst/>
              <a:gdLst>
                <a:gd name="T0" fmla="*/ 1 w 245"/>
                <a:gd name="T1" fmla="*/ 3 h 326"/>
                <a:gd name="T2" fmla="*/ 1 w 245"/>
                <a:gd name="T3" fmla="*/ 3 h 326"/>
                <a:gd name="T4" fmla="*/ 1 w 245"/>
                <a:gd name="T5" fmla="*/ 3 h 326"/>
                <a:gd name="T6" fmla="*/ 1 w 245"/>
                <a:gd name="T7" fmla="*/ 3 h 326"/>
                <a:gd name="T8" fmla="*/ 1 w 245"/>
                <a:gd name="T9" fmla="*/ 3 h 326"/>
                <a:gd name="T10" fmla="*/ 1 w 245"/>
                <a:gd name="T11" fmla="*/ 3 h 326"/>
                <a:gd name="T12" fmla="*/ 1 w 245"/>
                <a:gd name="T13" fmla="*/ 3 h 326"/>
                <a:gd name="T14" fmla="*/ 1 w 245"/>
                <a:gd name="T15" fmla="*/ 3 h 326"/>
                <a:gd name="T16" fmla="*/ 1 w 245"/>
                <a:gd name="T17" fmla="*/ 3 h 326"/>
                <a:gd name="T18" fmla="*/ 1 w 245"/>
                <a:gd name="T19" fmla="*/ 3 h 326"/>
                <a:gd name="T20" fmla="*/ 1 w 245"/>
                <a:gd name="T21" fmla="*/ 2 h 326"/>
                <a:gd name="T22" fmla="*/ 1 w 245"/>
                <a:gd name="T23" fmla="*/ 2 h 326"/>
                <a:gd name="T24" fmla="*/ 0 w 245"/>
                <a:gd name="T25" fmla="*/ 2 h 326"/>
                <a:gd name="T26" fmla="*/ 1 w 245"/>
                <a:gd name="T27" fmla="*/ 2 h 326"/>
                <a:gd name="T28" fmla="*/ 1 w 245"/>
                <a:gd name="T29" fmla="*/ 2 h 326"/>
                <a:gd name="T30" fmla="*/ 1 w 245"/>
                <a:gd name="T31" fmla="*/ 2 h 326"/>
                <a:gd name="T32" fmla="*/ 1 w 245"/>
                <a:gd name="T33" fmla="*/ 2 h 326"/>
                <a:gd name="T34" fmla="*/ 1 w 245"/>
                <a:gd name="T35" fmla="*/ 2 h 326"/>
                <a:gd name="T36" fmla="*/ 1 w 245"/>
                <a:gd name="T37" fmla="*/ 2 h 326"/>
                <a:gd name="T38" fmla="*/ 1 w 245"/>
                <a:gd name="T39" fmla="*/ 2 h 326"/>
                <a:gd name="T40" fmla="*/ 1 w 245"/>
                <a:gd name="T41" fmla="*/ 2 h 326"/>
                <a:gd name="T42" fmla="*/ 1 w 245"/>
                <a:gd name="T43" fmla="*/ 1 h 326"/>
                <a:gd name="T44" fmla="*/ 1 w 245"/>
                <a:gd name="T45" fmla="*/ 1 h 326"/>
                <a:gd name="T46" fmla="*/ 1 w 245"/>
                <a:gd name="T47" fmla="*/ 1 h 326"/>
                <a:gd name="T48" fmla="*/ 1 w 245"/>
                <a:gd name="T49" fmla="*/ 1 h 326"/>
                <a:gd name="T50" fmla="*/ 1 w 245"/>
                <a:gd name="T51" fmla="*/ 1 h 326"/>
                <a:gd name="T52" fmla="*/ 1 w 245"/>
                <a:gd name="T53" fmla="*/ 1 h 326"/>
                <a:gd name="T54" fmla="*/ 1 w 245"/>
                <a:gd name="T55" fmla="*/ 1 h 326"/>
                <a:gd name="T56" fmla="*/ 1 w 245"/>
                <a:gd name="T57" fmla="*/ 1 h 326"/>
                <a:gd name="T58" fmla="*/ 1 w 245"/>
                <a:gd name="T59" fmla="*/ 1 h 326"/>
                <a:gd name="T60" fmla="*/ 1 w 245"/>
                <a:gd name="T61" fmla="*/ 1 h 326"/>
                <a:gd name="T62" fmla="*/ 1 w 245"/>
                <a:gd name="T63" fmla="*/ 1 h 326"/>
                <a:gd name="T64" fmla="*/ 1 w 245"/>
                <a:gd name="T65" fmla="*/ 1 h 326"/>
                <a:gd name="T66" fmla="*/ 1 w 245"/>
                <a:gd name="T67" fmla="*/ 1 h 326"/>
                <a:gd name="T68" fmla="*/ 1 w 245"/>
                <a:gd name="T69" fmla="*/ 1 h 326"/>
                <a:gd name="T70" fmla="*/ 1 w 245"/>
                <a:gd name="T71" fmla="*/ 1 h 326"/>
                <a:gd name="T72" fmla="*/ 1 w 245"/>
                <a:gd name="T73" fmla="*/ 1 h 326"/>
                <a:gd name="T74" fmla="*/ 1 w 245"/>
                <a:gd name="T75" fmla="*/ 1 h 326"/>
                <a:gd name="T76" fmla="*/ 1 w 245"/>
                <a:gd name="T77" fmla="*/ 0 h 326"/>
                <a:gd name="T78" fmla="*/ 1 w 245"/>
                <a:gd name="T79" fmla="*/ 0 h 326"/>
                <a:gd name="T80" fmla="*/ 1 w 245"/>
                <a:gd name="T81" fmla="*/ 1 h 326"/>
                <a:gd name="T82" fmla="*/ 1 w 245"/>
                <a:gd name="T83" fmla="*/ 1 h 326"/>
                <a:gd name="T84" fmla="*/ 1 w 245"/>
                <a:gd name="T85" fmla="*/ 1 h 326"/>
                <a:gd name="T86" fmla="*/ 1 w 245"/>
                <a:gd name="T87" fmla="*/ 1 h 326"/>
                <a:gd name="T88" fmla="*/ 1 w 245"/>
                <a:gd name="T89" fmla="*/ 1 h 326"/>
                <a:gd name="T90" fmla="*/ 1 w 245"/>
                <a:gd name="T91" fmla="*/ 1 h 326"/>
                <a:gd name="T92" fmla="*/ 1 w 245"/>
                <a:gd name="T93" fmla="*/ 1 h 326"/>
                <a:gd name="T94" fmla="*/ 1 w 245"/>
                <a:gd name="T95" fmla="*/ 1 h 326"/>
                <a:gd name="T96" fmla="*/ 1 w 245"/>
                <a:gd name="T97" fmla="*/ 1 h 326"/>
                <a:gd name="T98" fmla="*/ 1 w 245"/>
                <a:gd name="T99" fmla="*/ 1 h 326"/>
                <a:gd name="T100" fmla="*/ 1 w 245"/>
                <a:gd name="T101" fmla="*/ 1 h 326"/>
                <a:gd name="T102" fmla="*/ 1 w 245"/>
                <a:gd name="T103" fmla="*/ 2 h 326"/>
                <a:gd name="T104" fmla="*/ 1 w 245"/>
                <a:gd name="T105" fmla="*/ 2 h 326"/>
                <a:gd name="T106" fmla="*/ 1 w 245"/>
                <a:gd name="T107" fmla="*/ 2 h 326"/>
                <a:gd name="T108" fmla="*/ 1 w 245"/>
                <a:gd name="T109" fmla="*/ 2 h 326"/>
                <a:gd name="T110" fmla="*/ 1 w 245"/>
                <a:gd name="T111" fmla="*/ 2 h 326"/>
                <a:gd name="T112" fmla="*/ 1 w 245"/>
                <a:gd name="T113" fmla="*/ 2 h 326"/>
                <a:gd name="T114" fmla="*/ 1 w 245"/>
                <a:gd name="T115" fmla="*/ 3 h 326"/>
                <a:gd name="T116" fmla="*/ 1 w 245"/>
                <a:gd name="T117" fmla="*/ 3 h 3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45"/>
                <a:gd name="T178" fmla="*/ 0 h 326"/>
                <a:gd name="T179" fmla="*/ 245 w 245"/>
                <a:gd name="T180" fmla="*/ 326 h 3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45" h="326">
                  <a:moveTo>
                    <a:pt x="88" y="325"/>
                  </a:moveTo>
                  <a:lnTo>
                    <a:pt x="77" y="321"/>
                  </a:lnTo>
                  <a:lnTo>
                    <a:pt x="67" y="318"/>
                  </a:lnTo>
                  <a:lnTo>
                    <a:pt x="59" y="315"/>
                  </a:lnTo>
                  <a:lnTo>
                    <a:pt x="52" y="314"/>
                  </a:lnTo>
                  <a:lnTo>
                    <a:pt x="45" y="313"/>
                  </a:lnTo>
                  <a:lnTo>
                    <a:pt x="38" y="313"/>
                  </a:lnTo>
                  <a:lnTo>
                    <a:pt x="28" y="311"/>
                  </a:lnTo>
                  <a:lnTo>
                    <a:pt x="17" y="311"/>
                  </a:lnTo>
                  <a:lnTo>
                    <a:pt x="12" y="302"/>
                  </a:lnTo>
                  <a:lnTo>
                    <a:pt x="6" y="292"/>
                  </a:lnTo>
                  <a:lnTo>
                    <a:pt x="3" y="281"/>
                  </a:lnTo>
                  <a:lnTo>
                    <a:pt x="0" y="270"/>
                  </a:lnTo>
                  <a:lnTo>
                    <a:pt x="2" y="259"/>
                  </a:lnTo>
                  <a:lnTo>
                    <a:pt x="5" y="248"/>
                  </a:lnTo>
                  <a:lnTo>
                    <a:pt x="7" y="242"/>
                  </a:lnTo>
                  <a:lnTo>
                    <a:pt x="10" y="237"/>
                  </a:lnTo>
                  <a:lnTo>
                    <a:pt x="14" y="231"/>
                  </a:lnTo>
                  <a:lnTo>
                    <a:pt x="20" y="225"/>
                  </a:lnTo>
                  <a:lnTo>
                    <a:pt x="35" y="221"/>
                  </a:lnTo>
                  <a:lnTo>
                    <a:pt x="49" y="214"/>
                  </a:lnTo>
                  <a:lnTo>
                    <a:pt x="60" y="206"/>
                  </a:lnTo>
                  <a:lnTo>
                    <a:pt x="70" y="198"/>
                  </a:lnTo>
                  <a:lnTo>
                    <a:pt x="78" y="187"/>
                  </a:lnTo>
                  <a:lnTo>
                    <a:pt x="85" y="174"/>
                  </a:lnTo>
                  <a:lnTo>
                    <a:pt x="90" y="162"/>
                  </a:lnTo>
                  <a:lnTo>
                    <a:pt x="95" y="148"/>
                  </a:lnTo>
                  <a:lnTo>
                    <a:pt x="97" y="133"/>
                  </a:lnTo>
                  <a:lnTo>
                    <a:pt x="100" y="117"/>
                  </a:lnTo>
                  <a:lnTo>
                    <a:pt x="102" y="104"/>
                  </a:lnTo>
                  <a:lnTo>
                    <a:pt x="103" y="88"/>
                  </a:lnTo>
                  <a:lnTo>
                    <a:pt x="104" y="58"/>
                  </a:lnTo>
                  <a:lnTo>
                    <a:pt x="106" y="30"/>
                  </a:lnTo>
                  <a:lnTo>
                    <a:pt x="128" y="19"/>
                  </a:lnTo>
                  <a:lnTo>
                    <a:pt x="146" y="9"/>
                  </a:lnTo>
                  <a:lnTo>
                    <a:pt x="154" y="5"/>
                  </a:lnTo>
                  <a:lnTo>
                    <a:pt x="161" y="2"/>
                  </a:lnTo>
                  <a:lnTo>
                    <a:pt x="168" y="1"/>
                  </a:lnTo>
                  <a:lnTo>
                    <a:pt x="174" y="0"/>
                  </a:lnTo>
                  <a:lnTo>
                    <a:pt x="181" y="0"/>
                  </a:lnTo>
                  <a:lnTo>
                    <a:pt x="187" y="1"/>
                  </a:lnTo>
                  <a:lnTo>
                    <a:pt x="194" y="4"/>
                  </a:lnTo>
                  <a:lnTo>
                    <a:pt x="203" y="8"/>
                  </a:lnTo>
                  <a:lnTo>
                    <a:pt x="221" y="20"/>
                  </a:lnTo>
                  <a:lnTo>
                    <a:pt x="244" y="40"/>
                  </a:lnTo>
                  <a:lnTo>
                    <a:pt x="236" y="86"/>
                  </a:lnTo>
                  <a:lnTo>
                    <a:pt x="226" y="127"/>
                  </a:lnTo>
                  <a:lnTo>
                    <a:pt x="219" y="145"/>
                  </a:lnTo>
                  <a:lnTo>
                    <a:pt x="212" y="163"/>
                  </a:lnTo>
                  <a:lnTo>
                    <a:pt x="205" y="181"/>
                  </a:lnTo>
                  <a:lnTo>
                    <a:pt x="197" y="198"/>
                  </a:lnTo>
                  <a:lnTo>
                    <a:pt x="187" y="214"/>
                  </a:lnTo>
                  <a:lnTo>
                    <a:pt x="178" y="230"/>
                  </a:lnTo>
                  <a:lnTo>
                    <a:pt x="167" y="245"/>
                  </a:lnTo>
                  <a:lnTo>
                    <a:pt x="154" y="261"/>
                  </a:lnTo>
                  <a:lnTo>
                    <a:pt x="139" y="277"/>
                  </a:lnTo>
                  <a:lnTo>
                    <a:pt x="124" y="292"/>
                  </a:lnTo>
                  <a:lnTo>
                    <a:pt x="107" y="309"/>
                  </a:lnTo>
                  <a:lnTo>
                    <a:pt x="88" y="325"/>
                  </a:lnTo>
                </a:path>
              </a:pathLst>
            </a:custGeom>
            <a:grpFill/>
            <a:ln w="3175">
              <a:solidFill>
                <a:schemeClr val="bg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BR" sz="1800" b="0" i="0" u="none" strike="noStrike" kern="1200" cap="none" spc="0" normalizeH="0" baseline="0" noProof="0">
                <a:ln>
                  <a:noFill/>
                </a:ln>
                <a:solidFill>
                  <a:srgbClr val="8EBC17"/>
                </a:solidFill>
                <a:effectLst/>
                <a:uLnTx/>
                <a:uFillTx/>
                <a:latin typeface="Arial" charset="0"/>
                <a:ea typeface="+mn-ea"/>
                <a:cs typeface="+mn-cs"/>
              </a:endParaRPr>
            </a:p>
          </p:txBody>
        </p:sp>
      </p:grpSp>
      <p:sp>
        <p:nvSpPr>
          <p:cNvPr id="644" name="CaixaDeTexto 643">
            <a:extLst>
              <a:ext uri="{FF2B5EF4-FFF2-40B4-BE49-F238E27FC236}">
                <a16:creationId xmlns:a16="http://schemas.microsoft.com/office/drawing/2014/main" xmlns="" id="{E7F44A1E-920D-1945-3B59-D73CC4FDDE37}"/>
              </a:ext>
            </a:extLst>
          </p:cNvPr>
          <p:cNvSpPr txBox="1"/>
          <p:nvPr/>
        </p:nvSpPr>
        <p:spPr>
          <a:xfrm>
            <a:off x="10566582" y="5287611"/>
            <a:ext cx="1258340" cy="738664"/>
          </a:xfrm>
          <a:prstGeom prst="rect">
            <a:avLst/>
          </a:prstGeom>
          <a:noFill/>
        </p:spPr>
        <p:txBody>
          <a:bodyPr wrap="square" rtlCol="0" anchor="t">
            <a:spAutoFit/>
          </a:bodyPr>
          <a:lstStyle/>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28%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Sudeste</a:t>
            </a:r>
          </a:p>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13%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Norte</a:t>
            </a:r>
          </a:p>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9%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Sul</a:t>
            </a:r>
          </a:p>
          <a:p>
            <a:r>
              <a:rPr lang="pt-BR" sz="1050" b="1" dirty="0">
                <a:solidFill>
                  <a:srgbClr val="FE7537"/>
                </a:solidFill>
                <a:latin typeface="Segoe UI" panose="020B0502040204020203" pitchFamily="34" charset="0"/>
                <a:ea typeface="Ebrima" panose="02000000000000000000" pitchFamily="2" charset="0"/>
                <a:cs typeface="Segoe UI" panose="020B0502040204020203" pitchFamily="34" charset="0"/>
              </a:rPr>
              <a:t>6% </a:t>
            </a:r>
            <a:r>
              <a:rPr lang="pt-BR" sz="1050" b="1" dirty="0">
                <a:solidFill>
                  <a:schemeClr val="bg1"/>
                </a:solidFill>
                <a:latin typeface="Segoe UI" panose="020B0502040204020203" pitchFamily="34" charset="0"/>
                <a:ea typeface="Ebrima" panose="02000000000000000000" pitchFamily="2" charset="0"/>
                <a:cs typeface="Segoe UI" panose="020B0502040204020203" pitchFamily="34" charset="0"/>
              </a:rPr>
              <a:t>Centro-Oeste</a:t>
            </a:r>
          </a:p>
        </p:txBody>
      </p:sp>
      <p:sp>
        <p:nvSpPr>
          <p:cNvPr id="646" name="CaixaDeTexto 645">
            <a:extLst>
              <a:ext uri="{FF2B5EF4-FFF2-40B4-BE49-F238E27FC236}">
                <a16:creationId xmlns:a16="http://schemas.microsoft.com/office/drawing/2014/main" xmlns="" id="{06FAF0BF-8340-A00B-DE86-C0AF876CC317}"/>
              </a:ext>
            </a:extLst>
          </p:cNvPr>
          <p:cNvSpPr txBox="1"/>
          <p:nvPr/>
        </p:nvSpPr>
        <p:spPr>
          <a:xfrm>
            <a:off x="11217609" y="5131424"/>
            <a:ext cx="982047" cy="230832"/>
          </a:xfrm>
          <a:prstGeom prst="rect">
            <a:avLst/>
          </a:prstGeom>
          <a:noFill/>
        </p:spPr>
        <p:txBody>
          <a:bodyPr wrap="square" rtlCol="0" anchor="ctr">
            <a:spAutoFit/>
          </a:bodyPr>
          <a:lstStyle/>
          <a:p>
            <a:r>
              <a:rPr lang="pt-BR" sz="900" b="1" dirty="0">
                <a:solidFill>
                  <a:schemeClr val="bg1"/>
                </a:solidFill>
                <a:latin typeface="Segoe UI" panose="020B0502040204020203" pitchFamily="34" charset="0"/>
                <a:cs typeface="Segoe UI" panose="020B0502040204020203" pitchFamily="34" charset="0"/>
              </a:rPr>
              <a:t>NORDESTE</a:t>
            </a:r>
          </a:p>
        </p:txBody>
      </p:sp>
      <p:sp>
        <p:nvSpPr>
          <p:cNvPr id="648" name="CaixaDeTexto 647">
            <a:extLst>
              <a:ext uri="{FF2B5EF4-FFF2-40B4-BE49-F238E27FC236}">
                <a16:creationId xmlns:a16="http://schemas.microsoft.com/office/drawing/2014/main" xmlns="" id="{CD79BC3C-1F34-C238-496B-E20443DA00B7}"/>
              </a:ext>
            </a:extLst>
          </p:cNvPr>
          <p:cNvSpPr txBox="1"/>
          <p:nvPr/>
        </p:nvSpPr>
        <p:spPr>
          <a:xfrm>
            <a:off x="789179" y="3515792"/>
            <a:ext cx="3012354" cy="507831"/>
          </a:xfrm>
          <a:prstGeom prst="rect">
            <a:avLst/>
          </a:prstGeom>
          <a:noFill/>
        </p:spPr>
        <p:txBody>
          <a:bodyPr wrap="square" rtlCol="0" anchor="ctr">
            <a:spAutoFit/>
          </a:bodyPr>
          <a:lstStyle/>
          <a:p>
            <a:r>
              <a:rPr kumimoji="0" lang="pt-BR" sz="1200" b="0" i="0" u="none" strike="noStrike" kern="1200" cap="none" spc="100" normalizeH="0" baseline="0" noProof="0" dirty="0">
                <a:ln>
                  <a:noFill/>
                </a:ln>
                <a:solidFill>
                  <a:schemeClr val="bg1"/>
                </a:solidFill>
                <a:effectLst/>
                <a:uLnTx/>
                <a:uFillTx/>
                <a:latin typeface="Calibri Light" panose="020F0302020204030204" pitchFamily="34" charset="0"/>
                <a:ea typeface="ＭＳ Ｐゴシック" charset="-128"/>
                <a:cs typeface="Calibri Light" panose="020F0302020204030204" pitchFamily="34" charset="0"/>
              </a:rPr>
              <a:t>Renda familiar média </a:t>
            </a:r>
            <a:r>
              <a:rPr lang="pt-BR" b="1" kern="0" dirty="0">
                <a:solidFill>
                  <a:schemeClr val="bg1"/>
                </a:solidFill>
                <a:latin typeface="Ebrima" panose="02000000000000000000" pitchFamily="2" charset="0"/>
                <a:ea typeface="Ebrima" panose="02000000000000000000" pitchFamily="2" charset="0"/>
                <a:cs typeface="Ebrima" panose="02000000000000000000" pitchFamily="2" charset="0"/>
              </a:rPr>
              <a:t>R$9.355,</a:t>
            </a:r>
            <a:r>
              <a:rPr lang="pt-BR" sz="1400" b="1" kern="0" dirty="0">
                <a:solidFill>
                  <a:schemeClr val="bg1"/>
                </a:solidFill>
                <a:latin typeface="Ebrima" panose="02000000000000000000" pitchFamily="2" charset="0"/>
                <a:ea typeface="Ebrima" panose="02000000000000000000" pitchFamily="2" charset="0"/>
                <a:cs typeface="Ebrima" panose="02000000000000000000" pitchFamily="2" charset="0"/>
              </a:rPr>
              <a:t>00</a:t>
            </a:r>
          </a:p>
          <a:p>
            <a:r>
              <a:rPr lang="pt-BR" sz="900" spc="100" dirty="0">
                <a:solidFill>
                  <a:schemeClr val="bg1"/>
                </a:solidFill>
                <a:latin typeface="Calibri Light" panose="020F0302020204030204" pitchFamily="34" charset="0"/>
                <a:ea typeface="ＭＳ Ｐゴシック" charset="-128"/>
                <a:cs typeface="Calibri Light" panose="020F0302020204030204" pitchFamily="34" charset="0"/>
              </a:rPr>
              <a:t>13% Classe A │ 20% Classe B1 | 67% Classe B2</a:t>
            </a:r>
          </a:p>
        </p:txBody>
      </p:sp>
      <p:sp>
        <p:nvSpPr>
          <p:cNvPr id="649" name="CaixaDeTexto 648">
            <a:extLst>
              <a:ext uri="{FF2B5EF4-FFF2-40B4-BE49-F238E27FC236}">
                <a16:creationId xmlns:a16="http://schemas.microsoft.com/office/drawing/2014/main" xmlns="" id="{B79700C4-6A23-C50B-61FD-568804DCFA95}"/>
              </a:ext>
            </a:extLst>
          </p:cNvPr>
          <p:cNvSpPr txBox="1"/>
          <p:nvPr/>
        </p:nvSpPr>
        <p:spPr>
          <a:xfrm>
            <a:off x="4774873" y="3515793"/>
            <a:ext cx="2923192" cy="507831"/>
          </a:xfrm>
          <a:prstGeom prst="rect">
            <a:avLst/>
          </a:prstGeom>
          <a:noFill/>
        </p:spPr>
        <p:txBody>
          <a:bodyPr wrap="square"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100" normalizeH="0" baseline="0" noProof="0" dirty="0">
                <a:ln>
                  <a:noFill/>
                </a:ln>
                <a:solidFill>
                  <a:schemeClr val="bg1"/>
                </a:solidFill>
                <a:effectLst/>
                <a:uLnTx/>
                <a:uFillTx/>
                <a:latin typeface="Calibri Light" panose="020F0302020204030204" pitchFamily="34" charset="0"/>
                <a:ea typeface="ＭＳ Ｐゴシック" charset="-128"/>
                <a:cs typeface="Calibri Light" panose="020F0302020204030204" pitchFamily="34" charset="0"/>
              </a:rPr>
              <a:t>Renda familiar média </a:t>
            </a:r>
            <a:r>
              <a:rPr kumimoji="0" lang="pt-BR" b="1" i="0" u="none" strike="noStrike" kern="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R$3.565,</a:t>
            </a:r>
            <a:r>
              <a:rPr kumimoji="0" lang="pt-BR" sz="1400" b="1" i="0" u="none" strike="noStrike" kern="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00</a:t>
            </a:r>
          </a:p>
          <a:p>
            <a:pPr marL="0" marR="0" lvl="0" indent="0" defTabSz="914400" rtl="0" eaLnBrk="1" fontAlgn="auto" latinLnBrk="0" hangingPunct="1">
              <a:lnSpc>
                <a:spcPct val="100000"/>
              </a:lnSpc>
              <a:spcBef>
                <a:spcPts val="0"/>
              </a:spcBef>
              <a:spcAft>
                <a:spcPts val="0"/>
              </a:spcAft>
              <a:buClrTx/>
              <a:buSzTx/>
              <a:buFontTx/>
              <a:buNone/>
              <a:tabLst/>
              <a:defRPr/>
            </a:pPr>
            <a:r>
              <a:rPr lang="pt-BR" sz="900" spc="100" dirty="0">
                <a:solidFill>
                  <a:schemeClr val="bg1"/>
                </a:solidFill>
                <a:latin typeface="Calibri Light" panose="020F0302020204030204" pitchFamily="34" charset="0"/>
                <a:ea typeface="ＭＳ Ｐゴシック" charset="-128"/>
                <a:cs typeface="Calibri Light" panose="020F0302020204030204" pitchFamily="34" charset="0"/>
              </a:rPr>
              <a:t>42% Classe C1 │ 58% Classe C2</a:t>
            </a:r>
          </a:p>
        </p:txBody>
      </p:sp>
      <p:sp>
        <p:nvSpPr>
          <p:cNvPr id="650" name="CaixaDeTexto 649">
            <a:extLst>
              <a:ext uri="{FF2B5EF4-FFF2-40B4-BE49-F238E27FC236}">
                <a16:creationId xmlns:a16="http://schemas.microsoft.com/office/drawing/2014/main" xmlns="" id="{C8FC2E50-9C79-FB9A-ABFD-8AD4E9BC7141}"/>
              </a:ext>
            </a:extLst>
          </p:cNvPr>
          <p:cNvSpPr txBox="1"/>
          <p:nvPr/>
        </p:nvSpPr>
        <p:spPr>
          <a:xfrm>
            <a:off x="8841809" y="3585042"/>
            <a:ext cx="2923192" cy="369332"/>
          </a:xfrm>
          <a:prstGeom prst="rect">
            <a:avLst/>
          </a:prstGeom>
          <a:noFill/>
        </p:spPr>
        <p:txBody>
          <a:bodyPr wrap="square"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100" normalizeH="0" baseline="0" noProof="0" dirty="0">
                <a:ln>
                  <a:noFill/>
                </a:ln>
                <a:solidFill>
                  <a:schemeClr val="bg1"/>
                </a:solidFill>
                <a:effectLst/>
                <a:uLnTx/>
                <a:uFillTx/>
                <a:latin typeface="Calibri Light" panose="020F0302020204030204" pitchFamily="34" charset="0"/>
                <a:ea typeface="ＭＳ Ｐゴシック" charset="-128"/>
                <a:cs typeface="Calibri Light" panose="020F0302020204030204" pitchFamily="34" charset="0"/>
              </a:rPr>
              <a:t>Renda familiar média </a:t>
            </a:r>
            <a:r>
              <a:rPr kumimoji="0" lang="pt-BR" b="1" i="0" u="none" strike="noStrike" kern="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R$2.144,</a:t>
            </a:r>
            <a:r>
              <a:rPr kumimoji="0" lang="pt-BR" sz="1400" b="1" i="0" u="none" strike="noStrike" kern="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00</a:t>
            </a:r>
            <a:endParaRPr kumimoji="0" lang="pt-BR" b="1" i="0" u="none" strike="noStrike" kern="1200" cap="none" spc="0" normalizeH="0" baseline="0" noProof="0" dirty="0">
              <a:ln>
                <a:noFill/>
              </a:ln>
              <a:solidFill>
                <a:schemeClr val="bg1"/>
              </a:solidFill>
              <a:effectLst/>
              <a:uLnTx/>
              <a:uFillTx/>
              <a:latin typeface="Lucida Sans" panose="020B0602030504020204" pitchFamily="34" charset="0"/>
            </a:endParaRPr>
          </a:p>
        </p:txBody>
      </p:sp>
      <p:sp>
        <p:nvSpPr>
          <p:cNvPr id="179" name="Retângulo 178">
            <a:extLst>
              <a:ext uri="{FF2B5EF4-FFF2-40B4-BE49-F238E27FC236}">
                <a16:creationId xmlns:a16="http://schemas.microsoft.com/office/drawing/2014/main" xmlns="" id="{1E69382E-3498-4183-FD5C-29B703F9AE86}"/>
              </a:ext>
            </a:extLst>
          </p:cNvPr>
          <p:cNvSpPr/>
          <p:nvPr/>
        </p:nvSpPr>
        <p:spPr>
          <a:xfrm>
            <a:off x="2107723" y="2244195"/>
            <a:ext cx="1210224" cy="253916"/>
          </a:xfrm>
          <a:prstGeom prst="rect">
            <a:avLst/>
          </a:prstGeom>
        </p:spPr>
        <p:txBody>
          <a:bodyPr wrap="square">
            <a:spAutoFit/>
          </a:bodyPr>
          <a:lstStyle/>
          <a:p>
            <a:pPr defTabSz="457200" fontAlgn="auto">
              <a:spcBef>
                <a:spcPts val="0"/>
              </a:spcBef>
              <a:spcAft>
                <a:spcPts val="0"/>
              </a:spcAft>
            </a:pPr>
            <a:r>
              <a:rPr lang="pt-BR" sz="1050" spc="100" dirty="0">
                <a:solidFill>
                  <a:schemeClr val="bg1"/>
                </a:solidFill>
                <a:latin typeface="Ebrima" panose="02000000000000000000" pitchFamily="2" charset="0"/>
                <a:ea typeface="Ebrima" panose="02000000000000000000" pitchFamily="2" charset="0"/>
                <a:cs typeface="Ebrima" panose="02000000000000000000" pitchFamily="2" charset="0"/>
              </a:rPr>
              <a:t>Outros: 0,4%</a:t>
            </a:r>
          </a:p>
        </p:txBody>
      </p:sp>
      <p:sp>
        <p:nvSpPr>
          <p:cNvPr id="180" name="Retângulo 179">
            <a:extLst>
              <a:ext uri="{FF2B5EF4-FFF2-40B4-BE49-F238E27FC236}">
                <a16:creationId xmlns:a16="http://schemas.microsoft.com/office/drawing/2014/main" xmlns="" id="{1E69382E-3498-4183-FD5C-29B703F9AE86}"/>
              </a:ext>
            </a:extLst>
          </p:cNvPr>
          <p:cNvSpPr/>
          <p:nvPr/>
        </p:nvSpPr>
        <p:spPr>
          <a:xfrm>
            <a:off x="6242445" y="2244150"/>
            <a:ext cx="1210224" cy="253916"/>
          </a:xfrm>
          <a:prstGeom prst="rect">
            <a:avLst/>
          </a:prstGeom>
        </p:spPr>
        <p:txBody>
          <a:bodyPr wrap="square">
            <a:spAutoFit/>
          </a:bodyPr>
          <a:lstStyle/>
          <a:p>
            <a:pPr defTabSz="457200" fontAlgn="auto">
              <a:spcBef>
                <a:spcPts val="0"/>
              </a:spcBef>
              <a:spcAft>
                <a:spcPts val="0"/>
              </a:spcAft>
            </a:pPr>
            <a:r>
              <a:rPr lang="pt-BR" sz="1050" spc="100" dirty="0">
                <a:solidFill>
                  <a:schemeClr val="bg1"/>
                </a:solidFill>
                <a:latin typeface="Ebrima" panose="02000000000000000000" pitchFamily="2" charset="0"/>
                <a:ea typeface="Ebrima" panose="02000000000000000000" pitchFamily="2" charset="0"/>
                <a:cs typeface="Ebrima" panose="02000000000000000000" pitchFamily="2" charset="0"/>
              </a:rPr>
              <a:t>Não sabe: 1%</a:t>
            </a:r>
          </a:p>
        </p:txBody>
      </p:sp>
      <p:sp>
        <p:nvSpPr>
          <p:cNvPr id="181" name="Retângulo 180">
            <a:extLst>
              <a:ext uri="{FF2B5EF4-FFF2-40B4-BE49-F238E27FC236}">
                <a16:creationId xmlns:a16="http://schemas.microsoft.com/office/drawing/2014/main" xmlns="" id="{1E69382E-3498-4183-FD5C-29B703F9AE86}"/>
              </a:ext>
            </a:extLst>
          </p:cNvPr>
          <p:cNvSpPr/>
          <p:nvPr/>
        </p:nvSpPr>
        <p:spPr>
          <a:xfrm>
            <a:off x="10271762" y="2254135"/>
            <a:ext cx="1920238" cy="253916"/>
          </a:xfrm>
          <a:prstGeom prst="rect">
            <a:avLst/>
          </a:prstGeom>
        </p:spPr>
        <p:txBody>
          <a:bodyPr wrap="square">
            <a:spAutoFit/>
          </a:bodyPr>
          <a:lstStyle/>
          <a:p>
            <a:pPr defTabSz="457200" fontAlgn="auto">
              <a:spcBef>
                <a:spcPts val="0"/>
              </a:spcBef>
              <a:spcAft>
                <a:spcPts val="0"/>
              </a:spcAft>
            </a:pPr>
            <a:r>
              <a:rPr lang="pt-BR" sz="1050" spc="100" dirty="0">
                <a:solidFill>
                  <a:schemeClr val="bg1"/>
                </a:solidFill>
                <a:latin typeface="Ebrima" panose="02000000000000000000" pitchFamily="2" charset="0"/>
                <a:ea typeface="Ebrima" panose="02000000000000000000" pitchFamily="2" charset="0"/>
                <a:cs typeface="Ebrima" panose="02000000000000000000" pitchFamily="2" charset="0"/>
              </a:rPr>
              <a:t>Não </a:t>
            </a:r>
            <a:r>
              <a:rPr lang="pt-BR" sz="1050" spc="100" dirty="0" err="1">
                <a:solidFill>
                  <a:schemeClr val="bg1"/>
                </a:solidFill>
                <a:latin typeface="Ebrima" panose="02000000000000000000" pitchFamily="2" charset="0"/>
                <a:ea typeface="Ebrima" panose="02000000000000000000" pitchFamily="2" charset="0"/>
                <a:cs typeface="Ebrima" panose="02000000000000000000" pitchFamily="2" charset="0"/>
              </a:rPr>
              <a:t>sabe+Outros</a:t>
            </a:r>
            <a:r>
              <a:rPr lang="pt-BR" sz="1050" spc="100" dirty="0">
                <a:solidFill>
                  <a:schemeClr val="bg1"/>
                </a:solidFill>
                <a:latin typeface="Ebrima" panose="02000000000000000000" pitchFamily="2" charset="0"/>
                <a:ea typeface="Ebrima" panose="02000000000000000000" pitchFamily="2" charset="0"/>
                <a:cs typeface="Ebrima" panose="02000000000000000000" pitchFamily="2" charset="0"/>
              </a:rPr>
              <a:t>: 3%</a:t>
            </a:r>
          </a:p>
        </p:txBody>
      </p:sp>
      <p:sp>
        <p:nvSpPr>
          <p:cNvPr id="182" name="Retângulo 181"/>
          <p:cNvSpPr/>
          <p:nvPr/>
        </p:nvSpPr>
        <p:spPr>
          <a:xfrm>
            <a:off x="755848" y="-3791"/>
            <a:ext cx="11147603" cy="246221"/>
          </a:xfrm>
          <a:prstGeom prst="rect">
            <a:avLst/>
          </a:prstGeom>
        </p:spPr>
        <p:txBody>
          <a:bodyPr wrap="none">
            <a:spAutoFit/>
          </a:bodyPr>
          <a:lstStyle/>
          <a:p>
            <a:r>
              <a:rPr lang="pt-BR" sz="1000" spc="300" dirty="0">
                <a:solidFill>
                  <a:schemeClr val="bg1"/>
                </a:solidFill>
                <a:latin typeface="Ebrima" panose="02000000000000000000" pitchFamily="2" charset="0"/>
                <a:ea typeface="Ebrima" panose="02000000000000000000" pitchFamily="2" charset="0"/>
                <a:cs typeface="Ebrima" panose="02000000000000000000" pitchFamily="2" charset="0"/>
              </a:rPr>
              <a:t>PERFIS DO ESTUDO								RAIO-X DO INVESTIDOR 2025</a:t>
            </a:r>
          </a:p>
        </p:txBody>
      </p:sp>
      <p:sp>
        <p:nvSpPr>
          <p:cNvPr id="186" name="CaixaDeTexto 2">
            <a:extLst>
              <a:ext uri="{FF2B5EF4-FFF2-40B4-BE49-F238E27FC236}">
                <a16:creationId xmlns:a16="http://schemas.microsoft.com/office/drawing/2014/main" xmlns="" id="{AF4AE32E-BDCC-DAA4-F144-9A7A17F9142B}"/>
              </a:ext>
            </a:extLst>
          </p:cNvPr>
          <p:cNvSpPr txBox="1"/>
          <p:nvPr/>
        </p:nvSpPr>
        <p:spPr>
          <a:xfrm>
            <a:off x="608373" y="559309"/>
            <a:ext cx="4714254"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solidFill>
                  <a:schemeClr val="bg1"/>
                </a:solidFill>
                <a:latin typeface="Segoe UI Light" panose="020B0502040204020203" pitchFamily="34" charset="0"/>
                <a:ea typeface="Ebrima" panose="02000000000000000000" pitchFamily="2" charset="0"/>
                <a:cs typeface="Segoe UI Light" panose="020B0502040204020203" pitchFamily="34" charset="0"/>
              </a:rPr>
              <a:t>dados em %</a:t>
            </a:r>
          </a:p>
        </p:txBody>
      </p:sp>
      <p:sp>
        <p:nvSpPr>
          <p:cNvPr id="187" name="Gráfico 4">
            <a:extLst>
              <a:ext uri="{FF2B5EF4-FFF2-40B4-BE49-F238E27FC236}">
                <a16:creationId xmlns:a16="http://schemas.microsoft.com/office/drawing/2014/main" xmlns="" id="{DE27253D-E400-27CD-C0D7-A5B286F00933}"/>
              </a:ext>
            </a:extLst>
          </p:cNvPr>
          <p:cNvSpPr/>
          <p:nvPr/>
        </p:nvSpPr>
        <p:spPr>
          <a:xfrm flipV="1">
            <a:off x="442321" y="54831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chemeClr val="bg1"/>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schemeClr val="bg1"/>
              </a:solidFill>
              <a:latin typeface="Segoe UI" panose="020B0502040204020203" pitchFamily="34" charset="0"/>
              <a:cs typeface="Segoe UI" panose="020B0502040204020203" pitchFamily="34" charset="0"/>
            </a:endParaRPr>
          </a:p>
        </p:txBody>
      </p:sp>
      <p:sp>
        <p:nvSpPr>
          <p:cNvPr id="188" name="Arredondar Retângulo em um Canto Diagonal 187"/>
          <p:cNvSpPr/>
          <p:nvPr/>
        </p:nvSpPr>
        <p:spPr>
          <a:xfrm>
            <a:off x="376518" y="334063"/>
            <a:ext cx="1764000" cy="214255"/>
          </a:xfrm>
          <a:prstGeom prst="round2Diag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solidFill>
                  <a:schemeClr val="bg1"/>
                </a:solidFill>
                <a:latin typeface="Segoe UI" panose="020B0502040204020203" pitchFamily="34" charset="0"/>
                <a:cs typeface="Segoe UI" panose="020B0502040204020203" pitchFamily="34" charset="0"/>
              </a:rPr>
              <a:t>PERFIS DO ESTUDO</a:t>
            </a:r>
          </a:p>
        </p:txBody>
      </p:sp>
      <p:sp>
        <p:nvSpPr>
          <p:cNvPr id="183" name="CaixaDeTexto 182">
            <a:extLst>
              <a:ext uri="{FF2B5EF4-FFF2-40B4-BE49-F238E27FC236}">
                <a16:creationId xmlns="" xmlns:a16="http://schemas.microsoft.com/office/drawing/2014/main" id="{FD8FFD06-3554-1713-EB1C-6A71AD42CC41}"/>
              </a:ext>
            </a:extLst>
          </p:cNvPr>
          <p:cNvSpPr txBox="1"/>
          <p:nvPr/>
        </p:nvSpPr>
        <p:spPr>
          <a:xfrm>
            <a:off x="2754533" y="297920"/>
            <a:ext cx="8794643" cy="867930"/>
          </a:xfrm>
          <a:prstGeom prst="rect">
            <a:avLst/>
          </a:prstGeom>
          <a:noFill/>
        </p:spPr>
        <p:txBody>
          <a:bodyPr wrap="square" rtlCol="0">
            <a:spAutoFit/>
          </a:bodyPr>
          <a:lstStyle/>
          <a:p>
            <a:pPr>
              <a:lnSpc>
                <a:spcPct val="120000"/>
              </a:lnSpc>
            </a:pPr>
            <a:r>
              <a:rPr lang="pt-BR" sz="1400" dirty="0" smtClean="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Nota-se </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que a Classes AB é majoritariamente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masculina</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com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ensino superior</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PEA</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 concentrada no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Sudeste</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As classes C e DE </a:t>
            </a:r>
            <a:r>
              <a:rPr lang="pt-BR" sz="1400" dirty="0" smtClean="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têm maioria </a:t>
            </a:r>
            <a:r>
              <a:rPr lang="pt-BR" sz="1400" b="1" dirty="0" smtClean="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feminina</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400" dirty="0" smtClean="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 se diferenciam em escolaridade </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médio</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x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fundamental</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PEA e </a:t>
            </a:r>
            <a:r>
              <a:rPr lang="pt-BR" sz="1400" dirty="0" smtClean="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em </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região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Sudeste</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x </a:t>
            </a:r>
            <a:r>
              <a:rPr lang="pt-BR" sz="1400" b="1"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Nordeste</a:t>
            </a:r>
            <a:r>
              <a:rPr lang="pt-BR" sz="1400" dirty="0">
                <a:solidFill>
                  <a:schemeClr val="bg1"/>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endParaRPr lang="pt-BR" sz="1400" dirty="0">
              <a:solidFill>
                <a:schemeClr val="bg1"/>
              </a:solidFill>
              <a:latin typeface="Ebrima" panose="02000000000000000000" pitchFamily="2" charset="0"/>
              <a:ea typeface="Ebrima" panose="02000000000000000000" pitchFamily="2" charset="0"/>
              <a:cs typeface="Ebrima" panose="02000000000000000000" pitchFamily="2" charset="0"/>
            </a:endParaRPr>
          </a:p>
        </p:txBody>
      </p:sp>
    </p:spTree>
    <p:extLst>
      <p:ext uri="{BB962C8B-B14F-4D97-AF65-F5344CB8AC3E}">
        <p14:creationId xmlns:p14="http://schemas.microsoft.com/office/powerpoint/2010/main" val="875558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Tabela 16">
            <a:extLst>
              <a:ext uri="{FF2B5EF4-FFF2-40B4-BE49-F238E27FC236}">
                <a16:creationId xmlns:a16="http://schemas.microsoft.com/office/drawing/2014/main" xmlns="" id="{970D39CB-DCFF-61D2-5CA1-830D9CCB309F}"/>
              </a:ext>
            </a:extLst>
          </p:cNvPr>
          <p:cNvGraphicFramePr>
            <a:graphicFrameLocks noGrp="1"/>
          </p:cNvGraphicFramePr>
          <p:nvPr>
            <p:extLst>
              <p:ext uri="{D42A27DB-BD31-4B8C-83A1-F6EECF244321}">
                <p14:modId xmlns:p14="http://schemas.microsoft.com/office/powerpoint/2010/main" val="658333939"/>
              </p:ext>
            </p:extLst>
          </p:nvPr>
        </p:nvGraphicFramePr>
        <p:xfrm>
          <a:off x="3276600" y="1364381"/>
          <a:ext cx="8610599" cy="4096605"/>
        </p:xfrm>
        <a:graphic>
          <a:graphicData uri="http://schemas.openxmlformats.org/drawingml/2006/table">
            <a:tbl>
              <a:tblPr>
                <a:tableStyleId>{5C22544A-7EE6-4342-B048-85BDC9FD1C3A}</a:tableStyleId>
              </a:tblPr>
              <a:tblGrid>
                <a:gridCol w="5081449">
                  <a:extLst>
                    <a:ext uri="{9D8B030D-6E8A-4147-A177-3AD203B41FA5}">
                      <a16:colId xmlns:a16="http://schemas.microsoft.com/office/drawing/2014/main" xmlns="" val="3144641657"/>
                    </a:ext>
                  </a:extLst>
                </a:gridCol>
                <a:gridCol w="705830">
                  <a:extLst>
                    <a:ext uri="{9D8B030D-6E8A-4147-A177-3AD203B41FA5}">
                      <a16:colId xmlns:a16="http://schemas.microsoft.com/office/drawing/2014/main" xmlns="" val="20001"/>
                    </a:ext>
                  </a:extLst>
                </a:gridCol>
                <a:gridCol w="705830">
                  <a:extLst>
                    <a:ext uri="{9D8B030D-6E8A-4147-A177-3AD203B41FA5}">
                      <a16:colId xmlns:a16="http://schemas.microsoft.com/office/drawing/2014/main" xmlns="" val="20002"/>
                    </a:ext>
                  </a:extLst>
                </a:gridCol>
                <a:gridCol w="705830">
                  <a:extLst>
                    <a:ext uri="{9D8B030D-6E8A-4147-A177-3AD203B41FA5}">
                      <a16:colId xmlns:a16="http://schemas.microsoft.com/office/drawing/2014/main" xmlns="" val="20003"/>
                    </a:ext>
                  </a:extLst>
                </a:gridCol>
                <a:gridCol w="705830">
                  <a:extLst>
                    <a:ext uri="{9D8B030D-6E8A-4147-A177-3AD203B41FA5}">
                      <a16:colId xmlns:a16="http://schemas.microsoft.com/office/drawing/2014/main" xmlns="" val="20005"/>
                    </a:ext>
                  </a:extLst>
                </a:gridCol>
                <a:gridCol w="705830">
                  <a:extLst>
                    <a:ext uri="{9D8B030D-6E8A-4147-A177-3AD203B41FA5}">
                      <a16:colId xmlns:a16="http://schemas.microsoft.com/office/drawing/2014/main" xmlns="" val="20004"/>
                    </a:ext>
                  </a:extLst>
                </a:gridCol>
              </a:tblGrid>
              <a:tr h="308009">
                <a:tc>
                  <a:txBody>
                    <a:bodyPr/>
                    <a:lstStyle/>
                    <a:p>
                      <a:pPr algn="r" fontAlgn="ctr"/>
                      <a:endParaRPr lang="pt-BR" sz="1200" b="0"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2023</a:t>
                      </a:r>
                      <a:endParaRPr lang="pt-BR" sz="11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2025</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xmlns="" val="3833628115"/>
                  </a:ext>
                </a:extLst>
              </a:tr>
              <a:tr h="270614">
                <a:tc>
                  <a:txBody>
                    <a:bodyPr/>
                    <a:lstStyle/>
                    <a:p>
                      <a:pPr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CONDIÇÕES FINANCEIRAS</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200" b="1" i="0" u="none" strike="noStrike" kern="1200" cap="none" spc="0" normalizeH="0" baseline="0" noProof="0" dirty="0">
                          <a:ln>
                            <a:noFill/>
                          </a:ln>
                          <a:solidFill>
                            <a:schemeClr val="bg1"/>
                          </a:solidFill>
                          <a:effectLst/>
                          <a:uLnTx/>
                          <a:uFillTx/>
                          <a:latin typeface="Ebrima" panose="02000000000000000000" pitchFamily="2" charset="0"/>
                          <a:ea typeface="Ebrima" panose="02000000000000000000" pitchFamily="2" charset="0"/>
                          <a:cs typeface="Ebrima" panose="02000000000000000000" pitchFamily="2" charset="0"/>
                        </a:rPr>
                        <a:t>81%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pt-BR" sz="1400" b="1" i="0" u="none" strike="noStrike" kern="1200" cap="none" spc="0" normalizeH="0" baseline="0" noProof="0" dirty="0">
                          <a:ln>
                            <a:noFill/>
                          </a:ln>
                          <a:solidFill>
                            <a:schemeClr val="tx1"/>
                          </a:solidFill>
                          <a:effectLst/>
                          <a:uLnTx/>
                          <a:uFillTx/>
                          <a:latin typeface="Ebrima" panose="02000000000000000000" pitchFamily="2" charset="0"/>
                          <a:ea typeface="Ebrima" panose="02000000000000000000" pitchFamily="2" charset="0"/>
                          <a:cs typeface="Ebrima" panose="02000000000000000000" pitchFamily="2" charset="0"/>
                        </a:rPr>
                        <a:t>82%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3162757916"/>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Falta de dinheiro/ salário baixo/ sem condições </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60%</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65%</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64%</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67%</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600659678"/>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Teve outros gastos/ tem outras prioridades</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10%</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11%</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12%</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3030833884"/>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Desemprego/ não tem emprego fixo </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10004"/>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Inflação</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3269243643"/>
                  </a:ext>
                </a:extLst>
              </a:tr>
              <a:tr h="270614">
                <a:tc>
                  <a:txBody>
                    <a:bodyPr/>
                    <a:lstStyle/>
                    <a:p>
                      <a:pPr marL="0" indent="0"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FALTA DE CONHECIMENTO/ INFORMAÇÕES </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06"/>
                  </a:ext>
                </a:extLst>
              </a:tr>
              <a:tr h="270614">
                <a:tc>
                  <a:txBody>
                    <a:bodyPr/>
                    <a:lstStyle/>
                    <a:p>
                      <a:pPr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FALTA</a:t>
                      </a:r>
                      <a:r>
                        <a:rPr lang="pt-BR" sz="1200" b="1"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 DE </a:t>
                      </a: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INTERESSE</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3880422042"/>
                  </a:ext>
                </a:extLst>
              </a:tr>
              <a:tr h="270614">
                <a:tc>
                  <a:txBody>
                    <a:bodyPr/>
                    <a:lstStyle/>
                    <a:p>
                      <a:pPr algn="l" fontAlgn="ct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Não achou nenhum investimento que interessasse</a:t>
                      </a:r>
                      <a:endPar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0%</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10007"/>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Não teve interesse em fazer/ não quis fazer </a:t>
                      </a: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08"/>
                  </a:ext>
                </a:extLst>
              </a:tr>
              <a:tr h="270614">
                <a:tc>
                  <a:txBody>
                    <a:bodyPr/>
                    <a:lstStyle/>
                    <a:p>
                      <a:pPr marL="0" indent="0"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INSEGURANÇA</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0"/>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Insegurança/ medo de não dar certo</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rgbClr val="BEBFA3"/>
                    </a:solidFill>
                  </a:tcPr>
                </a:tc>
                <a:extLst>
                  <a:ext uri="{0D108BD9-81ED-4DB2-BD59-A6C34878D82A}">
                    <a16:rowId xmlns:a16="http://schemas.microsoft.com/office/drawing/2014/main" xmlns="" val="10011"/>
                  </a:ext>
                </a:extLst>
              </a:tr>
              <a:tr h="270614">
                <a:tc>
                  <a:txBody>
                    <a:bodyPr/>
                    <a:lstStyle/>
                    <a:p>
                      <a:pPr algn="l" fontAlgn="ct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sym typeface="Wingdings 3" panose="05040102010807070707" pitchFamily="18" charset="2"/>
                        </a:rPr>
                        <a:t>  </a:t>
                      </a:r>
                      <a:r>
                        <a:rPr lang="pt-BR" sz="1100" b="0" i="0" u="none" strike="noStrike" kern="1200" dirty="0">
                          <a:solidFill>
                            <a:srgbClr val="000000"/>
                          </a:solidFill>
                          <a:effectLst/>
                          <a:latin typeface="Ebrima" panose="02000000000000000000" pitchFamily="2" charset="0"/>
                          <a:ea typeface="Ebrima" panose="02000000000000000000" pitchFamily="2" charset="0"/>
                          <a:cs typeface="Ebrima" panose="02000000000000000000" pitchFamily="2" charset="0"/>
                        </a:rPr>
                        <a:t>Crise/ instabilidade econômica</a:t>
                      </a:r>
                      <a:endParaRPr lang="pt-BR" sz="11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0"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0"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2"/>
                  </a:ext>
                </a:extLst>
              </a:tr>
              <a:tr h="270614">
                <a:tc>
                  <a:txBody>
                    <a:bodyPr/>
                    <a:lstStyle/>
                    <a:p>
                      <a:pPr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BAIXO</a:t>
                      </a:r>
                      <a:r>
                        <a:rPr lang="pt-BR" sz="1200" b="1"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 RENDIMENTO </a:t>
                      </a:r>
                      <a:r>
                        <a:rPr lang="pt-BR" sz="1200" b="0"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 </a:t>
                      </a:r>
                      <a:r>
                        <a:rPr lang="pt-BR" sz="1200" b="1" i="0" u="none" strike="noStrike" baseline="0" dirty="0">
                          <a:solidFill>
                            <a:srgbClr val="000000"/>
                          </a:solidFill>
                          <a:effectLst/>
                          <a:latin typeface="Ebrima" panose="02000000000000000000" pitchFamily="2" charset="0"/>
                          <a:ea typeface="Ebrima" panose="02000000000000000000" pitchFamily="2" charset="0"/>
                          <a:cs typeface="Ebrima" panose="02000000000000000000" pitchFamily="2" charset="0"/>
                        </a:rPr>
                        <a:t>NÃO VALE A PENA INVESTIR</a:t>
                      </a:r>
                      <a:endPar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endParaRP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pt-BR" sz="1400" b="1" i="0" u="none" strike="noStrike" dirty="0">
                          <a:solidFill>
                            <a:schemeClr val="tx1"/>
                          </a:solidFill>
                          <a:effectLst/>
                          <a:latin typeface="Ebrima" panose="02000000000000000000" pitchFamily="2" charset="0"/>
                          <a:ea typeface="Ebrima" panose="02000000000000000000" pitchFamily="2" charset="0"/>
                          <a:cs typeface="Ebrima" panose="02000000000000000000" pitchFamily="2" charset="0"/>
                        </a:rPr>
                        <a:t>1%</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3"/>
                  </a:ext>
                </a:extLst>
              </a:tr>
              <a:tr h="270614">
                <a:tc>
                  <a:txBody>
                    <a:bodyPr/>
                    <a:lstStyle/>
                    <a:p>
                      <a:pPr algn="l" fontAlgn="ctr"/>
                      <a:r>
                        <a:rPr lang="pt-BR" sz="12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 NÃO SABE</a:t>
                      </a:r>
                    </a:p>
                  </a:txBody>
                  <a:tcPr marL="108000"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B3939"/>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6E6868"/>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878181"/>
                    </a:solidFill>
                  </a:tcPr>
                </a:tc>
                <a:tc>
                  <a:txBody>
                    <a:bodyPr/>
                    <a:lstStyle/>
                    <a:p>
                      <a:pPr algn="ctr" fontAlgn="ctr"/>
                      <a:r>
                        <a:rPr lang="pt-BR" sz="1200" b="1" i="0" u="none" strike="noStrike" dirty="0">
                          <a:solidFill>
                            <a:schemeClr val="bg1"/>
                          </a:solidFill>
                          <a:effectLst/>
                          <a:latin typeface="Ebrima" panose="02000000000000000000" pitchFamily="2" charset="0"/>
                          <a:ea typeface="Ebrima" panose="02000000000000000000" pitchFamily="2" charset="0"/>
                          <a:cs typeface="Ebrima" panose="02000000000000000000" pitchFamily="2" charset="0"/>
                        </a:rPr>
                        <a:t>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FABAB"/>
                    </a:solidFill>
                  </a:tcPr>
                </a:tc>
                <a:tc>
                  <a:txBody>
                    <a:bodyPr/>
                    <a:lstStyle/>
                    <a:p>
                      <a:pPr algn="ctr" fontAlgn="ctr"/>
                      <a:r>
                        <a:rPr lang="pt-BR" sz="1400" b="1" i="0" u="none" strike="noStrike" dirty="0">
                          <a:solidFill>
                            <a:srgbClr val="000000"/>
                          </a:solidFill>
                          <a:effectLst/>
                          <a:latin typeface="Ebrima" panose="02000000000000000000" pitchFamily="2" charset="0"/>
                          <a:ea typeface="Ebrima" panose="02000000000000000000" pitchFamily="2" charset="0"/>
                          <a:cs typeface="Ebrima" panose="02000000000000000000" pitchFamily="2" charset="0"/>
                        </a:rPr>
                        <a:t>3%</a:t>
                      </a: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EBFA3"/>
                    </a:solidFill>
                  </a:tcPr>
                </a:tc>
                <a:extLst>
                  <a:ext uri="{0D108BD9-81ED-4DB2-BD59-A6C34878D82A}">
                    <a16:rowId xmlns:a16="http://schemas.microsoft.com/office/drawing/2014/main" xmlns="" val="10017"/>
                  </a:ext>
                </a:extLst>
              </a:tr>
            </a:tbl>
          </a:graphicData>
        </a:graphic>
      </p:graphicFrame>
      <p:sp>
        <p:nvSpPr>
          <p:cNvPr id="18" name="CaixaDeTexto 17">
            <a:extLst>
              <a:ext uri="{FF2B5EF4-FFF2-40B4-BE49-F238E27FC236}">
                <a16:creationId xmlns:a16="http://schemas.microsoft.com/office/drawing/2014/main" xmlns="" id="{E28D86AC-29F4-2184-8E27-B95B7062F20D}"/>
              </a:ext>
            </a:extLst>
          </p:cNvPr>
          <p:cNvSpPr txBox="1"/>
          <p:nvPr/>
        </p:nvSpPr>
        <p:spPr>
          <a:xfrm>
            <a:off x="-148163" y="1227150"/>
            <a:ext cx="1988995" cy="1323439"/>
          </a:xfrm>
          <a:prstGeom prst="rect">
            <a:avLst/>
          </a:prstGeom>
          <a:noFill/>
        </p:spPr>
        <p:txBody>
          <a:bodyPr wrap="square">
            <a:spAutoFit/>
          </a:bodyPr>
          <a:lstStyle/>
          <a:p>
            <a:pPr algn="r"/>
            <a:r>
              <a:rPr lang="pt-BR" sz="8000" b="1" dirty="0">
                <a:ln>
                  <a:solidFill>
                    <a:schemeClr val="tx1"/>
                  </a:solidFill>
                </a:ln>
                <a:noFill/>
                <a:latin typeface="Ebrima" panose="02000000000000000000" pitchFamily="2" charset="0"/>
                <a:ea typeface="Ebrima" panose="02000000000000000000" pitchFamily="2" charset="0"/>
                <a:cs typeface="Ebrima" panose="02000000000000000000" pitchFamily="2" charset="0"/>
              </a:rPr>
              <a:t>55</a:t>
            </a:r>
            <a:r>
              <a:rPr lang="pt-BR" sz="3200" b="1" dirty="0">
                <a:ln>
                  <a:solidFill>
                    <a:schemeClr val="tx1"/>
                  </a:solidFill>
                </a:ln>
                <a:noFill/>
                <a:latin typeface="Ebrima" panose="02000000000000000000" pitchFamily="2" charset="0"/>
                <a:ea typeface="Ebrima" panose="02000000000000000000" pitchFamily="2" charset="0"/>
                <a:cs typeface="Ebrima" panose="02000000000000000000" pitchFamily="2" charset="0"/>
              </a:rPr>
              <a:t>%</a:t>
            </a:r>
            <a:endParaRPr lang="pt-BR" sz="4800" dirty="0">
              <a:ln>
                <a:solidFill>
                  <a:schemeClr val="tx1"/>
                </a:solidFill>
              </a:ln>
              <a:noFill/>
            </a:endParaRPr>
          </a:p>
        </p:txBody>
      </p:sp>
      <p:sp>
        <p:nvSpPr>
          <p:cNvPr id="19" name="CaixaDeTexto 18">
            <a:extLst>
              <a:ext uri="{FF2B5EF4-FFF2-40B4-BE49-F238E27FC236}">
                <a16:creationId xmlns:a16="http://schemas.microsoft.com/office/drawing/2014/main" xmlns="" id="{B03A2D4A-000F-32C9-91F7-9A283DB82E3B}"/>
              </a:ext>
            </a:extLst>
          </p:cNvPr>
          <p:cNvSpPr txBox="1"/>
          <p:nvPr/>
        </p:nvSpPr>
        <p:spPr>
          <a:xfrm>
            <a:off x="1724025" y="1474953"/>
            <a:ext cx="1552575" cy="861774"/>
          </a:xfrm>
          <a:prstGeom prst="rect">
            <a:avLst/>
          </a:prstGeom>
          <a:noFill/>
        </p:spPr>
        <p:txBody>
          <a:bodyPr wrap="square" rtlCol="0" anchor="t">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BRASILEIROS EM 2025 NÃO GUARDARAM DINHEIRO DE FORMA ALGUMA</a:t>
            </a:r>
          </a:p>
        </p:txBody>
      </p:sp>
      <p:pic>
        <p:nvPicPr>
          <p:cNvPr id="20" name="Imagem 19">
            <a:extLst>
              <a:ext uri="{FF2B5EF4-FFF2-40B4-BE49-F238E27FC236}">
                <a16:creationId xmlns:a16="http://schemas.microsoft.com/office/drawing/2014/main" xmlns="" id="{3D2F7D21-E059-A183-D8B3-F3553E24B464}"/>
              </a:ext>
            </a:extLst>
          </p:cNvPr>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675836" y="2333004"/>
            <a:ext cx="550909" cy="559435"/>
          </a:xfrm>
          <a:prstGeom prst="rect">
            <a:avLst/>
          </a:prstGeom>
        </p:spPr>
      </p:pic>
      <p:sp>
        <p:nvSpPr>
          <p:cNvPr id="21" name="CaixaDeTexto 20">
            <a:extLst>
              <a:ext uri="{FF2B5EF4-FFF2-40B4-BE49-F238E27FC236}">
                <a16:creationId xmlns:a16="http://schemas.microsoft.com/office/drawing/2014/main" xmlns="" id="{C0A13CF5-B44B-5A53-7902-0BABE0B41E8E}"/>
              </a:ext>
            </a:extLst>
          </p:cNvPr>
          <p:cNvSpPr txBox="1"/>
          <p:nvPr/>
        </p:nvSpPr>
        <p:spPr>
          <a:xfrm>
            <a:off x="1296198" y="2489120"/>
            <a:ext cx="1815302" cy="430887"/>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latin typeface="+mj-lt"/>
                <a:ea typeface="ＭＳ Ｐゴシック" charset="-128"/>
              </a:rPr>
              <a:t>Aproximadamente </a:t>
            </a:r>
            <a:r>
              <a:rPr lang="pt-BR" sz="1100" b="1" i="1" spc="100" dirty="0">
                <a:latin typeface="+mj-lt"/>
                <a:ea typeface="ＭＳ Ｐゴシック" charset="-128"/>
              </a:rPr>
              <a:t>92,5 milhões</a:t>
            </a:r>
            <a:r>
              <a:rPr lang="pt-BR" sz="1100" i="1" spc="100" dirty="0">
                <a:latin typeface="+mj-lt"/>
                <a:ea typeface="ＭＳ Ｐゴシック" charset="-128"/>
              </a:rPr>
              <a:t> de brasileiros.</a:t>
            </a:r>
          </a:p>
        </p:txBody>
      </p:sp>
      <p:sp>
        <p:nvSpPr>
          <p:cNvPr id="42" name="Retângulo 41"/>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46" name="Retângulo 45"/>
          <p:cNvSpPr/>
          <p:nvPr/>
        </p:nvSpPr>
        <p:spPr>
          <a:xfrm>
            <a:off x="881998" y="6341711"/>
            <a:ext cx="11310001" cy="507831"/>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não fizeram qualquer tipo de investimento em 2025 - </a:t>
            </a:r>
            <a:r>
              <a:rPr lang="pt-BR" sz="900" dirty="0">
                <a:solidFill>
                  <a:srgbClr val="3B393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(N=3.640)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(N=3.026)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(N=2.994)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(N=3.039)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(N=3.151)</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P24. (ENTREVISTADOS QUE NÃO FIZERAM NENHUM TIPO DE INVESTIMENTO OU APLICAÇÃO FINANCEIRA – P9=96)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Por quais motivos você não fez nenhum investimento ou aplicação financeira em 2025?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3" name="CaixaDeTexto 12">
            <a:extLst>
              <a:ext uri="{FF2B5EF4-FFF2-40B4-BE49-F238E27FC236}">
                <a16:creationId xmlns:a16="http://schemas.microsoft.com/office/drawing/2014/main" xmlns="" id="{983DFDA8-2B53-027D-DE31-1C6C76539B3B}"/>
              </a:ext>
            </a:extLst>
          </p:cNvPr>
          <p:cNvSpPr txBox="1"/>
          <p:nvPr/>
        </p:nvSpPr>
        <p:spPr>
          <a:xfrm>
            <a:off x="565484" y="3010058"/>
            <a:ext cx="2711116" cy="2492990"/>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condições financeiras desfavoráveis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seguem como a razão mais citada para a grande parcela de brasileiros e com aumento substancial desde a última edição. </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Numa distante segunda posição aparece a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falta de interesse</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citada por apenas 6%.</a:t>
            </a:r>
          </a:p>
        </p:txBody>
      </p:sp>
      <p:sp>
        <p:nvSpPr>
          <p:cNvPr id="14"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a:t>
            </a:r>
            <a:r>
              <a:rPr lang="pt-BR" sz="1000" b="1" dirty="0">
                <a:latin typeface="Segoe UI Light" pitchFamily="34" charset="0"/>
                <a:ea typeface="Ebrima" panose="02000000000000000000" pitchFamily="2" charset="0"/>
                <a:cs typeface="Segoe UI Light" pitchFamily="34" charset="0"/>
              </a:rPr>
              <a:t> </a:t>
            </a:r>
            <a:r>
              <a:rPr lang="pt-BR" sz="1000" dirty="0">
                <a:latin typeface="Segoe UI Light" panose="020B0502040204020203" pitchFamily="34" charset="0"/>
                <a:ea typeface="Ebrima" panose="02000000000000000000" pitchFamily="2" charset="0"/>
                <a:cs typeface="Segoe UI Light" panose="020B0502040204020203" pitchFamily="34" charset="0"/>
              </a:rPr>
              <a:t>– Citações até 2% | Erro: ±6p.p. (Não investidores) </a:t>
            </a:r>
          </a:p>
        </p:txBody>
      </p:sp>
      <p:sp>
        <p:nvSpPr>
          <p:cNvPr id="15"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6" name="Arredondar Retângulo em um Canto Diagonal 15"/>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NÃO FAZER INVESTIMENTOS EM 2025</a:t>
            </a:r>
          </a:p>
        </p:txBody>
      </p:sp>
    </p:spTree>
    <p:extLst>
      <p:ext uri="{BB962C8B-B14F-4D97-AF65-F5344CB8AC3E}">
        <p14:creationId xmlns:p14="http://schemas.microsoft.com/office/powerpoint/2010/main" val="1225968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Gráfico 13">
            <a:extLst>
              <a:ext uri="{FF2B5EF4-FFF2-40B4-BE49-F238E27FC236}">
                <a16:creationId xmlns:a16="http://schemas.microsoft.com/office/drawing/2014/main" xmlns="" id="{6DF984D2-A4BE-FF20-72B5-5F9E1357A8C7}"/>
              </a:ext>
            </a:extLst>
          </p:cNvPr>
          <p:cNvGraphicFramePr/>
          <p:nvPr>
            <p:extLst>
              <p:ext uri="{D42A27DB-BD31-4B8C-83A1-F6EECF244321}">
                <p14:modId xmlns:p14="http://schemas.microsoft.com/office/powerpoint/2010/main" val="1989560072"/>
              </p:ext>
            </p:extLst>
          </p:nvPr>
        </p:nvGraphicFramePr>
        <p:xfrm>
          <a:off x="3429000" y="2322829"/>
          <a:ext cx="7297271" cy="39457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 name="Gráfico 1">
            <a:extLst>
              <a:ext uri="{FF2B5EF4-FFF2-40B4-BE49-F238E27FC236}">
                <a16:creationId xmlns:a16="http://schemas.microsoft.com/office/drawing/2014/main" xmlns="" id="{6DF984D2-A4BE-FF20-72B5-5F9E1357A8C7}"/>
              </a:ext>
            </a:extLst>
          </p:cNvPr>
          <p:cNvGraphicFramePr/>
          <p:nvPr>
            <p:extLst>
              <p:ext uri="{D42A27DB-BD31-4B8C-83A1-F6EECF244321}">
                <p14:modId xmlns:p14="http://schemas.microsoft.com/office/powerpoint/2010/main" val="3217419593"/>
              </p:ext>
            </p:extLst>
          </p:nvPr>
        </p:nvGraphicFramePr>
        <p:xfrm>
          <a:off x="-53789" y="2319903"/>
          <a:ext cx="7297271" cy="3945719"/>
        </p:xfrm>
        <a:graphic>
          <a:graphicData uri="http://schemas.openxmlformats.org/drawingml/2006/chart">
            <c:chart xmlns:c="http://schemas.openxmlformats.org/drawingml/2006/chart" xmlns:r="http://schemas.openxmlformats.org/officeDocument/2006/relationships" r:id="rId3"/>
          </a:graphicData>
        </a:graphic>
      </p:graphicFrame>
      <p:sp>
        <p:nvSpPr>
          <p:cNvPr id="20" name="Retângulo 1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51" name="Retângulo: Cantos Arredondados 6">
            <a:extLst>
              <a:ext uri="{FF2B5EF4-FFF2-40B4-BE49-F238E27FC236}">
                <a16:creationId xmlns:a16="http://schemas.microsoft.com/office/drawing/2014/main" xmlns="" id="{57C6F31D-2E58-CA75-E679-182B9B56EC33}"/>
              </a:ext>
            </a:extLst>
          </p:cNvPr>
          <p:cNvSpPr/>
          <p:nvPr/>
        </p:nvSpPr>
        <p:spPr>
          <a:xfrm>
            <a:off x="449312" y="1922038"/>
            <a:ext cx="5783045" cy="4402562"/>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Retângulo: Cantos Arredondados 6">
            <a:extLst>
              <a:ext uri="{FF2B5EF4-FFF2-40B4-BE49-F238E27FC236}">
                <a16:creationId xmlns:a16="http://schemas.microsoft.com/office/drawing/2014/main" xmlns="" id="{57C6F31D-2E58-CA75-E679-182B9B56EC33}"/>
              </a:ext>
            </a:extLst>
          </p:cNvPr>
          <p:cNvSpPr/>
          <p:nvPr/>
        </p:nvSpPr>
        <p:spPr>
          <a:xfrm>
            <a:off x="6329649" y="1922038"/>
            <a:ext cx="5783045" cy="4402562"/>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43" name="Retângulo 4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não fizeram investimentos financeiros em 2025 – 3.429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você pretende fazer algum tipo de investimento ou aplicação financeira em 2025?</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44" name="CaixaDeTexto 43">
            <a:extLst>
              <a:ext uri="{FF2B5EF4-FFF2-40B4-BE49-F238E27FC236}">
                <a16:creationId xmlns:a16="http://schemas.microsoft.com/office/drawing/2014/main" xmlns="" id="{D0E8990E-9908-28C5-913D-F03C24D2A607}"/>
              </a:ext>
            </a:extLst>
          </p:cNvPr>
          <p:cNvSpPr txBox="1"/>
          <p:nvPr/>
        </p:nvSpPr>
        <p:spPr>
          <a:xfrm>
            <a:off x="495300" y="1987474"/>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45" name="CaixaDeTexto 44">
            <a:extLst>
              <a:ext uri="{FF2B5EF4-FFF2-40B4-BE49-F238E27FC236}">
                <a16:creationId xmlns:a16="http://schemas.microsoft.com/office/drawing/2014/main" xmlns="" id="{7DA6ADCC-502F-36F7-D874-9BF5959A7F8E}"/>
              </a:ext>
            </a:extLst>
          </p:cNvPr>
          <p:cNvSpPr txBox="1"/>
          <p:nvPr/>
        </p:nvSpPr>
        <p:spPr>
          <a:xfrm>
            <a:off x="6315075" y="1987474"/>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POR CLASSE</a:t>
            </a:r>
            <a:endParaRPr lang="pt-BR" dirty="0"/>
          </a:p>
        </p:txBody>
      </p:sp>
      <p:sp>
        <p:nvSpPr>
          <p:cNvPr id="46" name="Retângulo 45"/>
          <p:cNvSpPr/>
          <p:nvPr/>
        </p:nvSpPr>
        <p:spPr>
          <a:xfrm>
            <a:off x="495300" y="2198861"/>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(N=3.843)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(N=3.385)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(N=3.344)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(N=3.306)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(N=3.429)</a:t>
            </a:r>
          </a:p>
        </p:txBody>
      </p:sp>
      <p:sp>
        <p:nvSpPr>
          <p:cNvPr id="47" name="Retângulo 46"/>
          <p:cNvSpPr/>
          <p:nvPr/>
        </p:nvSpPr>
        <p:spPr>
          <a:xfrm>
            <a:off x="6315075" y="2198861"/>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(N=3.429)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(N=628)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(N=1.717)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(N=1.084)</a:t>
            </a:r>
          </a:p>
        </p:txBody>
      </p:sp>
      <p:sp>
        <p:nvSpPr>
          <p:cNvPr id="18" name="CaixaDeTexto 17">
            <a:extLst>
              <a:ext uri="{FF2B5EF4-FFF2-40B4-BE49-F238E27FC236}">
                <a16:creationId xmlns:a16="http://schemas.microsoft.com/office/drawing/2014/main" xmlns="" id="{3DC347D2-1A0A-E134-2EEF-0F8648C3680A}"/>
              </a:ext>
            </a:extLst>
          </p:cNvPr>
          <p:cNvSpPr txBox="1"/>
          <p:nvPr/>
        </p:nvSpPr>
        <p:spPr>
          <a:xfrm>
            <a:off x="407621" y="1313860"/>
            <a:ext cx="11622454" cy="332399"/>
          </a:xfrm>
          <a:prstGeom prst="rect">
            <a:avLst/>
          </a:prstGeom>
          <a:noFill/>
        </p:spPr>
        <p:txBody>
          <a:bodyPr wrap="square" rtlCol="0">
            <a:spAutoFit/>
          </a:bodyPr>
          <a:lstStyle/>
          <a:p>
            <a:pPr>
              <a:lnSpc>
                <a:spcPct val="120000"/>
              </a:lnSpc>
            </a:pP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Cerca de metade dos não investidores </a:t>
            </a:r>
            <a:r>
              <a:rPr lang="pt-BR" sz="1300" b="1" dirty="0">
                <a:solidFill>
                  <a:srgbClr val="000000"/>
                </a:solidFill>
                <a:latin typeface="Ebrima" panose="02000000000000000000" pitchFamily="2" charset="0"/>
                <a:ea typeface="Ebrima" panose="02000000000000000000" pitchFamily="2" charset="0"/>
                <a:cs typeface="Ebrima" panose="02000000000000000000" pitchFamily="2" charset="0"/>
              </a:rPr>
              <a:t>pretende fazer aplicações em 2025 </a:t>
            </a: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rPr>
              <a:t>(51%) </a:t>
            </a:r>
            <a:r>
              <a:rPr lang="pt-BR" sz="1300" dirty="0">
                <a:solidFill>
                  <a:srgbClr val="000000"/>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Pelo 3º ano consecutivo, os resultados se mantém no mesmo patamar.</a:t>
            </a:r>
            <a:endParaRPr lang="pt-BR" sz="1300" dirty="0">
              <a:solidFill>
                <a:prstClr val="black"/>
              </a:solidFill>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9559076" y="567686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1" name="CaixaDeTexto 20">
            <a:extLst>
              <a:ext uri="{FF2B5EF4-FFF2-40B4-BE49-F238E27FC236}">
                <a16:creationId xmlns:a16="http://schemas.microsoft.com/office/drawing/2014/main" xmlns="" id="{4E231627-9C46-671E-5ACB-77967A5BFC03}"/>
              </a:ext>
            </a:extLst>
          </p:cNvPr>
          <p:cNvSpPr txBox="1"/>
          <p:nvPr/>
        </p:nvSpPr>
        <p:spPr>
          <a:xfrm>
            <a:off x="9144711" y="3848061"/>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2"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 Erro: ±2p.p. (Não investidores) </a:t>
            </a:r>
          </a:p>
        </p:txBody>
      </p:sp>
      <p:sp>
        <p:nvSpPr>
          <p:cNvPr id="23"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4" name="Arredondar Retângulo em um Canto Diagonal 23"/>
          <p:cNvSpPr/>
          <p:nvPr/>
        </p:nvSpPr>
        <p:spPr>
          <a:xfrm>
            <a:off x="376518" y="334063"/>
            <a:ext cx="284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O QUE PRETENDEM FAZER EM 2026?</a:t>
            </a:r>
          </a:p>
        </p:txBody>
      </p:sp>
    </p:spTree>
    <p:extLst>
      <p:ext uri="{BB962C8B-B14F-4D97-AF65-F5344CB8AC3E}">
        <p14:creationId xmlns:p14="http://schemas.microsoft.com/office/powerpoint/2010/main" val="3842070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Gráfico 49">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612948932"/>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49"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2"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53" name="Gráfico 52">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2046129463"/>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41" name="CaixaDeTexto 40">
            <a:extLst>
              <a:ext uri="{FF2B5EF4-FFF2-40B4-BE49-F238E27FC236}">
                <a16:creationId xmlns:a16="http://schemas.microsoft.com/office/drawing/2014/main" xmlns="" id="{D0E8990E-9908-28C5-913D-F03C24D2A607}"/>
              </a:ext>
            </a:extLst>
          </p:cNvPr>
          <p:cNvSpPr txBox="1"/>
          <p:nvPr/>
        </p:nvSpPr>
        <p:spPr>
          <a:xfrm>
            <a:off x="495300" y="1324085"/>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42" name="CaixaDeTexto 41">
            <a:extLst>
              <a:ext uri="{FF2B5EF4-FFF2-40B4-BE49-F238E27FC236}">
                <a16:creationId xmlns:a16="http://schemas.microsoft.com/office/drawing/2014/main" xmlns="" id="{7DA6ADCC-502F-36F7-D874-9BF5959A7F8E}"/>
              </a:ext>
            </a:extLst>
          </p:cNvPr>
          <p:cNvSpPr txBox="1"/>
          <p:nvPr/>
        </p:nvSpPr>
        <p:spPr>
          <a:xfrm>
            <a:off x="6315075" y="1324085"/>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POR CLASSE</a:t>
            </a:r>
            <a:endParaRPr lang="pt-BR" dirty="0"/>
          </a:p>
        </p:txBody>
      </p:sp>
      <p:sp>
        <p:nvSpPr>
          <p:cNvPr id="43" name="Retângulo 42"/>
          <p:cNvSpPr/>
          <p:nvPr/>
        </p:nvSpPr>
        <p:spPr>
          <a:xfrm>
            <a:off x="495300" y="1535472"/>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(N=1.819)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(N=1.873)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(N=1.760)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(N=1.703)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(N=1.780)</a:t>
            </a:r>
          </a:p>
        </p:txBody>
      </p:sp>
      <p:sp>
        <p:nvSpPr>
          <p:cNvPr id="45" name="Retângulo 44"/>
          <p:cNvSpPr/>
          <p:nvPr/>
        </p:nvSpPr>
        <p:spPr>
          <a:xfrm>
            <a:off x="6315075" y="1535472"/>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(N=1.780)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(N=368)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(N=944)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(N=468)</a:t>
            </a:r>
          </a:p>
        </p:txBody>
      </p:sp>
      <p:sp>
        <p:nvSpPr>
          <p:cNvPr id="46" name="Retângulo 4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não fizeram investimentos financeiros em 2025 e pretendem fazer em 2026– 1.780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P40.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motivos você 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(CITE RESPOSTA P25)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2026?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 Citações até 2% | Erro: ±2p.p. (Não investidores)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5904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FAZER INVESTIMENTOS OU APLICAÇÕES FINANEIRAS EM 2026</a:t>
            </a:r>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4985562" y="246903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4354347" y="319297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3756120" y="595209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9561352" y="495292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5" name="CaixaDeTexto 24">
            <a:extLst>
              <a:ext uri="{FF2B5EF4-FFF2-40B4-BE49-F238E27FC236}">
                <a16:creationId xmlns:a16="http://schemas.microsoft.com/office/drawing/2014/main" xmlns="" id="{FC8CA9B4-5975-33A9-A3A7-6C6600C51768}"/>
              </a:ext>
            </a:extLst>
          </p:cNvPr>
          <p:cNvSpPr txBox="1"/>
          <p:nvPr/>
        </p:nvSpPr>
        <p:spPr>
          <a:xfrm>
            <a:off x="10964797" y="213918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6" name="CaixaDeTexto 25">
            <a:extLst>
              <a:ext uri="{FF2B5EF4-FFF2-40B4-BE49-F238E27FC236}">
                <a16:creationId xmlns:a16="http://schemas.microsoft.com/office/drawing/2014/main" xmlns="" id="{FC8CA9B4-5975-33A9-A3A7-6C6600C51768}"/>
              </a:ext>
            </a:extLst>
          </p:cNvPr>
          <p:cNvSpPr txBox="1"/>
          <p:nvPr/>
        </p:nvSpPr>
        <p:spPr>
          <a:xfrm>
            <a:off x="9670534" y="452981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960270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tângulo 15"/>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49"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50" name="Gráfico 49">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081476764"/>
              </p:ext>
            </p:extLst>
          </p:nvPr>
        </p:nvGraphicFramePr>
        <p:xfrm>
          <a:off x="631825" y="1836623"/>
          <a:ext cx="5045076" cy="4421302"/>
        </p:xfrm>
        <a:graphic>
          <a:graphicData uri="http://schemas.openxmlformats.org/drawingml/2006/chart">
            <c:chart xmlns:c="http://schemas.openxmlformats.org/drawingml/2006/chart" xmlns:r="http://schemas.openxmlformats.org/officeDocument/2006/relationships" r:id="rId2"/>
          </a:graphicData>
        </a:graphic>
      </p:graphicFrame>
      <p:sp>
        <p:nvSpPr>
          <p:cNvPr id="52"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53" name="Gráfico 52">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1739061008"/>
              </p:ext>
            </p:extLst>
          </p:nvPr>
        </p:nvGraphicFramePr>
        <p:xfrm>
          <a:off x="6489700" y="1836623"/>
          <a:ext cx="5045076" cy="4420800"/>
        </p:xfrm>
        <a:graphic>
          <a:graphicData uri="http://schemas.openxmlformats.org/drawingml/2006/chart">
            <c:chart xmlns:c="http://schemas.openxmlformats.org/drawingml/2006/chart" xmlns:r="http://schemas.openxmlformats.org/officeDocument/2006/relationships" r:id="rId3"/>
          </a:graphicData>
        </a:graphic>
      </p:graphicFrame>
      <p:sp>
        <p:nvSpPr>
          <p:cNvPr id="41" name="CaixaDeTexto 40">
            <a:extLst>
              <a:ext uri="{FF2B5EF4-FFF2-40B4-BE49-F238E27FC236}">
                <a16:creationId xmlns:a16="http://schemas.microsoft.com/office/drawing/2014/main" xmlns="" id="{D0E8990E-9908-28C5-913D-F03C24D2A607}"/>
              </a:ext>
            </a:extLst>
          </p:cNvPr>
          <p:cNvSpPr txBox="1"/>
          <p:nvPr/>
        </p:nvSpPr>
        <p:spPr>
          <a:xfrm>
            <a:off x="495300" y="1324085"/>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POPULAÇÃO</a:t>
            </a:r>
            <a:endParaRPr lang="pt-BR" dirty="0"/>
          </a:p>
        </p:txBody>
      </p:sp>
      <p:sp>
        <p:nvSpPr>
          <p:cNvPr id="42" name="CaixaDeTexto 41">
            <a:extLst>
              <a:ext uri="{FF2B5EF4-FFF2-40B4-BE49-F238E27FC236}">
                <a16:creationId xmlns:a16="http://schemas.microsoft.com/office/drawing/2014/main" xmlns="" id="{7DA6ADCC-502F-36F7-D874-9BF5959A7F8E}"/>
              </a:ext>
            </a:extLst>
          </p:cNvPr>
          <p:cNvSpPr txBox="1"/>
          <p:nvPr/>
        </p:nvSpPr>
        <p:spPr>
          <a:xfrm>
            <a:off x="6315075" y="1324085"/>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POR CLASSE</a:t>
            </a:r>
            <a:endParaRPr lang="pt-BR" dirty="0"/>
          </a:p>
        </p:txBody>
      </p:sp>
      <p:sp>
        <p:nvSpPr>
          <p:cNvPr id="43" name="Retângulo 42"/>
          <p:cNvSpPr/>
          <p:nvPr/>
        </p:nvSpPr>
        <p:spPr>
          <a:xfrm>
            <a:off x="495300" y="1535472"/>
            <a:ext cx="6096000" cy="230832"/>
          </a:xfrm>
          <a:prstGeom prst="rect">
            <a:avLst/>
          </a:prstGeom>
        </p:spPr>
        <p:txBody>
          <a:bodyPr>
            <a:spAutoFit/>
          </a:bodyPr>
          <a:lstStyle/>
          <a:p>
            <a:r>
              <a:rPr lang="pt-BR" sz="900" dirty="0">
                <a:solidFill>
                  <a:srgbClr val="12110C"/>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(N=2.024) </a:t>
            </a:r>
            <a:r>
              <a:rPr lang="pt-BR" sz="900" dirty="0">
                <a:solidFill>
                  <a:srgbClr val="6E6868"/>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(N=1.512) </a:t>
            </a:r>
            <a:r>
              <a:rPr lang="pt-BR" sz="900" dirty="0">
                <a:solidFill>
                  <a:srgbClr val="878181"/>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(N=1.584) </a:t>
            </a:r>
            <a:r>
              <a:rPr lang="pt-BR" sz="900" dirty="0">
                <a:solidFill>
                  <a:srgbClr val="AFABAB"/>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(N=1.603) </a:t>
            </a:r>
            <a:r>
              <a:rPr lang="pt-BR" sz="900" dirty="0">
                <a:solidFill>
                  <a:srgbClr val="BEBFA3"/>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(N=1.649)</a:t>
            </a:r>
          </a:p>
        </p:txBody>
      </p:sp>
      <p:sp>
        <p:nvSpPr>
          <p:cNvPr id="45" name="Retângulo 44"/>
          <p:cNvSpPr/>
          <p:nvPr/>
        </p:nvSpPr>
        <p:spPr>
          <a:xfrm>
            <a:off x="6315075" y="1535472"/>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(N=1.649)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(N=260)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(N=773)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(N=616)</a:t>
            </a:r>
          </a:p>
        </p:txBody>
      </p:sp>
      <p:sp>
        <p:nvSpPr>
          <p:cNvPr id="46" name="Retângulo 4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fizeram investimentos financeiros em 2025 e não pretendem fazer em 2026 – 1.649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P40.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 por quais motivos você ____________</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(CITE RESPOSTA P25)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em 2026?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MÚLTIPLA)</a:t>
            </a:r>
          </a:p>
        </p:txBody>
      </p:sp>
      <p:sp>
        <p:nvSpPr>
          <p:cNvPr id="18"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múltipla </a:t>
            </a:r>
            <a:r>
              <a:rPr lang="pt-BR" sz="1000" dirty="0">
                <a:latin typeface="Segoe UI Light" panose="020B0502040204020203" pitchFamily="34" charset="0"/>
                <a:ea typeface="Ebrima" panose="02000000000000000000" pitchFamily="2" charset="0"/>
                <a:cs typeface="Segoe UI Light" panose="020B0502040204020203" pitchFamily="34" charset="0"/>
              </a:rPr>
              <a:t> - Citações até 3% | Erro: ±2p.p. (Não investidores)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630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MOTIVOS PARA NÃO FAZER INVESTIMENTOS OU APLICAÇÕES FINANEIRAS EM 2026</a:t>
            </a:r>
          </a:p>
        </p:txBody>
      </p:sp>
      <p:sp>
        <p:nvSpPr>
          <p:cNvPr id="21" name="CaixaDeTexto 20">
            <a:extLst>
              <a:ext uri="{FF2B5EF4-FFF2-40B4-BE49-F238E27FC236}">
                <a16:creationId xmlns:a16="http://schemas.microsoft.com/office/drawing/2014/main" xmlns="" id="{FC8CA9B4-5975-33A9-A3A7-6C6600C51768}"/>
              </a:ext>
            </a:extLst>
          </p:cNvPr>
          <p:cNvSpPr txBox="1"/>
          <p:nvPr/>
        </p:nvSpPr>
        <p:spPr>
          <a:xfrm>
            <a:off x="3798206" y="383710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10963949" y="2433659"/>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FC8CA9B4-5975-33A9-A3A7-6C6600C51768}"/>
              </a:ext>
            </a:extLst>
          </p:cNvPr>
          <p:cNvSpPr txBox="1"/>
          <p:nvPr/>
        </p:nvSpPr>
        <p:spPr>
          <a:xfrm>
            <a:off x="9656038" y="423743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9656038" y="4919826"/>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47473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tângulo 1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21"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3" name="Gráfico 22">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2770158154"/>
              </p:ext>
            </p:extLst>
          </p:nvPr>
        </p:nvGraphicFramePr>
        <p:xfrm>
          <a:off x="631825" y="1729937"/>
          <a:ext cx="5045076" cy="4527988"/>
        </p:xfrm>
        <a:graphic>
          <a:graphicData uri="http://schemas.openxmlformats.org/drawingml/2006/chart">
            <c:chart xmlns:c="http://schemas.openxmlformats.org/drawingml/2006/chart" xmlns:r="http://schemas.openxmlformats.org/officeDocument/2006/relationships" r:id="rId2"/>
          </a:graphicData>
        </a:graphic>
      </p:graphicFrame>
      <p:sp>
        <p:nvSpPr>
          <p:cNvPr id="24" name="CaixaDeTexto 23">
            <a:extLst>
              <a:ext uri="{FF2B5EF4-FFF2-40B4-BE49-F238E27FC236}">
                <a16:creationId xmlns:a16="http://schemas.microsoft.com/office/drawing/2014/main" xmlns="" id="{D0E8990E-9908-28C5-913D-F03C24D2A607}"/>
              </a:ext>
            </a:extLst>
          </p:cNvPr>
          <p:cNvSpPr txBox="1"/>
          <p:nvPr/>
        </p:nvSpPr>
        <p:spPr>
          <a:xfrm>
            <a:off x="481853"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PRETENDEM FAZER INVESTIMENTOS EM 2026</a:t>
            </a:r>
            <a:endParaRPr lang="pt-BR" dirty="0"/>
          </a:p>
        </p:txBody>
      </p:sp>
      <p:sp>
        <p:nvSpPr>
          <p:cNvPr id="25"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6" name="Gráfico 25">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2563748668"/>
              </p:ext>
            </p:extLst>
          </p:nvPr>
        </p:nvGraphicFramePr>
        <p:xfrm>
          <a:off x="6489700" y="1758635"/>
          <a:ext cx="5045076" cy="4498788"/>
        </p:xfrm>
        <a:graphic>
          <a:graphicData uri="http://schemas.openxmlformats.org/drawingml/2006/chart">
            <c:chart xmlns:c="http://schemas.openxmlformats.org/drawingml/2006/chart" xmlns:r="http://schemas.openxmlformats.org/officeDocument/2006/relationships" r:id="rId3"/>
          </a:graphicData>
        </a:graphic>
      </p:graphicFrame>
      <p:sp>
        <p:nvSpPr>
          <p:cNvPr id="27" name="CaixaDeTexto 26">
            <a:extLst>
              <a:ext uri="{FF2B5EF4-FFF2-40B4-BE49-F238E27FC236}">
                <a16:creationId xmlns:a16="http://schemas.microsoft.com/office/drawing/2014/main" xmlns="" id="{7DA6ADCC-502F-36F7-D874-9BF5959A7F8E}"/>
              </a:ext>
            </a:extLst>
          </p:cNvPr>
          <p:cNvSpPr txBox="1"/>
          <p:nvPr/>
        </p:nvSpPr>
        <p:spPr>
          <a:xfrm>
            <a:off x="6339728" y="1359942"/>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NÃO PRETENDEM FAZER INVESTIMENTOS EM 2026</a:t>
            </a:r>
            <a:endParaRPr lang="pt-BR" sz="1200" dirty="0"/>
          </a:p>
        </p:txBody>
      </p:sp>
      <p:sp>
        <p:nvSpPr>
          <p:cNvPr id="40" name="Retângulo 39"/>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não fizeram investimentos financeiros em 2025 – 3.429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Caso já tenha buscado informações ou dicas sobre como aplicar seu dinheiro, onde você buscou?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ÚNICA)</a:t>
            </a:r>
          </a:p>
        </p:txBody>
      </p:sp>
      <p:sp>
        <p:nvSpPr>
          <p:cNvPr id="41" name="Retângulo 40"/>
          <p:cNvSpPr/>
          <p:nvPr/>
        </p:nvSpPr>
        <p:spPr>
          <a:xfrm>
            <a:off x="481853" y="1544765"/>
            <a:ext cx="2077571" cy="230832"/>
          </a:xfrm>
          <a:prstGeom prst="rect">
            <a:avLst/>
          </a:prstGeom>
        </p:spPr>
        <p:txBody>
          <a:bodyPr wrap="square">
            <a:spAutoFit/>
          </a:bodyPr>
          <a:lstStyle/>
          <a:p>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(N=1.703)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(N=1.780)</a:t>
            </a:r>
          </a:p>
        </p:txBody>
      </p:sp>
      <p:sp>
        <p:nvSpPr>
          <p:cNvPr id="42" name="Retângulo 41"/>
          <p:cNvSpPr/>
          <p:nvPr/>
        </p:nvSpPr>
        <p:spPr>
          <a:xfrm>
            <a:off x="6342418" y="1544765"/>
            <a:ext cx="2066925" cy="230832"/>
          </a:xfrm>
          <a:prstGeom prst="rect">
            <a:avLst/>
          </a:prstGeom>
        </p:spPr>
        <p:txBody>
          <a:bodyPr wrap="square">
            <a:spAutoFit/>
          </a:bodyPr>
          <a:lstStyle/>
          <a:p>
            <a:r>
              <a:rPr lang="pt-BR" sz="900" dirty="0">
                <a:solidFill>
                  <a:srgbClr val="338DC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(N=1.603)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(N=1.649)</a:t>
            </a:r>
          </a:p>
        </p:txBody>
      </p:sp>
      <p:sp>
        <p:nvSpPr>
          <p:cNvPr id="16" name="CaixaDeTexto 15">
            <a:extLst>
              <a:ext uri="{FF2B5EF4-FFF2-40B4-BE49-F238E27FC236}">
                <a16:creationId xmlns:a16="http://schemas.microsoft.com/office/drawing/2014/main" xmlns="" id="{FC8CA9B4-5975-33A9-A3A7-6C6600C51768}"/>
              </a:ext>
            </a:extLst>
          </p:cNvPr>
          <p:cNvSpPr txBox="1"/>
          <p:nvPr/>
        </p:nvSpPr>
        <p:spPr>
          <a:xfrm>
            <a:off x="4756954" y="583615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7" name="CaixaDeTexto 16">
            <a:extLst>
              <a:ext uri="{FF2B5EF4-FFF2-40B4-BE49-F238E27FC236}">
                <a16:creationId xmlns:a16="http://schemas.microsoft.com/office/drawing/2014/main" xmlns="" id="{4E231627-9C46-671E-5ACB-77967A5BFC03}"/>
              </a:ext>
            </a:extLst>
          </p:cNvPr>
          <p:cNvSpPr txBox="1"/>
          <p:nvPr/>
        </p:nvSpPr>
        <p:spPr>
          <a:xfrm>
            <a:off x="3958562" y="283812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18" name="CaixaDeTexto 17">
            <a:extLst>
              <a:ext uri="{FF2B5EF4-FFF2-40B4-BE49-F238E27FC236}">
                <a16:creationId xmlns:a16="http://schemas.microsoft.com/office/drawing/2014/main" xmlns="" id="{FC8CA9B4-5975-33A9-A3A7-6C6600C51768}"/>
              </a:ext>
            </a:extLst>
          </p:cNvPr>
          <p:cNvSpPr txBox="1"/>
          <p:nvPr/>
        </p:nvSpPr>
        <p:spPr>
          <a:xfrm>
            <a:off x="11134287" y="5843598"/>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 Citações até 2% | Erro: ±2p.p. (Não investidores) </a:t>
            </a:r>
          </a:p>
        </p:txBody>
      </p:sp>
      <p:sp>
        <p:nvSpPr>
          <p:cNvPr id="22"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8" name="Arredondar Retângulo em um Canto Diagonal 27"/>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JÁ BUSCOU DICAS DE COMO APLICAR SEU DINHEIRO?</a:t>
            </a:r>
          </a:p>
        </p:txBody>
      </p:sp>
    </p:spTree>
    <p:extLst>
      <p:ext uri="{BB962C8B-B14F-4D97-AF65-F5344CB8AC3E}">
        <p14:creationId xmlns:p14="http://schemas.microsoft.com/office/powerpoint/2010/main" val="1867985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 name="Retângulo 19"/>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OS NÃO INVESTIDORES BRASILEIROS						RAIO-X DO INVESTIDOR 2025</a:t>
            </a:r>
          </a:p>
        </p:txBody>
      </p:sp>
      <p:sp>
        <p:nvSpPr>
          <p:cNvPr id="21" name="Retângulo: Cantos Arredondados 6">
            <a:extLst>
              <a:ext uri="{FF2B5EF4-FFF2-40B4-BE49-F238E27FC236}">
                <a16:creationId xmlns:a16="http://schemas.microsoft.com/office/drawing/2014/main" xmlns="" id="{57C6F31D-2E58-CA75-E679-182B9B56EC33}"/>
              </a:ext>
            </a:extLst>
          </p:cNvPr>
          <p:cNvSpPr/>
          <p:nvPr/>
        </p:nvSpPr>
        <p:spPr>
          <a:xfrm>
            <a:off x="449313"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3" name="Gráfico 22">
            <a:extLst>
              <a:ext uri="{FF2B5EF4-FFF2-40B4-BE49-F238E27FC236}">
                <a16:creationId xmlns:a16="http://schemas.microsoft.com/office/drawing/2014/main" xmlns="" id="{73465372-88FD-5E24-8295-777B8A3D5F9E}"/>
              </a:ext>
            </a:extLst>
          </p:cNvPr>
          <p:cNvGraphicFramePr/>
          <p:nvPr>
            <p:extLst>
              <p:ext uri="{D42A27DB-BD31-4B8C-83A1-F6EECF244321}">
                <p14:modId xmlns:p14="http://schemas.microsoft.com/office/powerpoint/2010/main" val="3529590894"/>
              </p:ext>
            </p:extLst>
          </p:nvPr>
        </p:nvGraphicFramePr>
        <p:xfrm>
          <a:off x="631825" y="1729937"/>
          <a:ext cx="5045076" cy="4527988"/>
        </p:xfrm>
        <a:graphic>
          <a:graphicData uri="http://schemas.openxmlformats.org/drawingml/2006/chart">
            <c:chart xmlns:c="http://schemas.openxmlformats.org/drawingml/2006/chart" xmlns:r="http://schemas.openxmlformats.org/officeDocument/2006/relationships" r:id="rId2"/>
          </a:graphicData>
        </a:graphic>
      </p:graphicFrame>
      <p:sp>
        <p:nvSpPr>
          <p:cNvPr id="25" name="Retângulo: Cantos Arredondados 11">
            <a:extLst>
              <a:ext uri="{FF2B5EF4-FFF2-40B4-BE49-F238E27FC236}">
                <a16:creationId xmlns:a16="http://schemas.microsoft.com/office/drawing/2014/main" xmlns="" id="{0B77DC08-7F52-4CE2-B8B6-97ACBEB7BB58}"/>
              </a:ext>
            </a:extLst>
          </p:cNvPr>
          <p:cNvSpPr/>
          <p:nvPr/>
        </p:nvSpPr>
        <p:spPr>
          <a:xfrm>
            <a:off x="6307188" y="1238249"/>
            <a:ext cx="5341886" cy="5086351"/>
          </a:xfrm>
          <a:prstGeom prst="roundRect">
            <a:avLst>
              <a:gd name="adj" fmla="val 6498"/>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graphicFrame>
        <p:nvGraphicFramePr>
          <p:cNvPr id="26" name="Gráfico 25">
            <a:extLst>
              <a:ext uri="{FF2B5EF4-FFF2-40B4-BE49-F238E27FC236}">
                <a16:creationId xmlns:a16="http://schemas.microsoft.com/office/drawing/2014/main" xmlns="" id="{5363F7E1-1CDA-54B6-8878-3ED07FED741C}"/>
              </a:ext>
            </a:extLst>
          </p:cNvPr>
          <p:cNvGraphicFramePr/>
          <p:nvPr>
            <p:extLst>
              <p:ext uri="{D42A27DB-BD31-4B8C-83A1-F6EECF244321}">
                <p14:modId xmlns:p14="http://schemas.microsoft.com/office/powerpoint/2010/main" val="3029798925"/>
              </p:ext>
            </p:extLst>
          </p:nvPr>
        </p:nvGraphicFramePr>
        <p:xfrm>
          <a:off x="6489700" y="1758635"/>
          <a:ext cx="5045076" cy="4498788"/>
        </p:xfrm>
        <a:graphic>
          <a:graphicData uri="http://schemas.openxmlformats.org/drawingml/2006/chart">
            <c:chart xmlns:c="http://schemas.openxmlformats.org/drawingml/2006/chart" xmlns:r="http://schemas.openxmlformats.org/officeDocument/2006/relationships" r:id="rId3"/>
          </a:graphicData>
        </a:graphic>
      </p:graphicFrame>
      <p:sp>
        <p:nvSpPr>
          <p:cNvPr id="40" name="Retângulo 39"/>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que não fizeram investimentos financeiros em 2025 – 3.429 entrevistas (2 </a:t>
            </a:r>
            <a:r>
              <a:rPr lang="pt-BR" sz="900" dirty="0" err="1">
                <a:solidFill>
                  <a:srgbClr val="595959"/>
                </a:solidFill>
                <a:latin typeface="Ebrima" panose="02000000000000000000" pitchFamily="2" charset="0"/>
                <a:ea typeface="Ebrima" panose="02000000000000000000" pitchFamily="2" charset="0"/>
                <a:cs typeface="Ebrima" panose="02000000000000000000" pitchFamily="2" charset="0"/>
              </a:rPr>
              <a:t>p.p</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a:t>
            </a: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P56.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Caso já tenha buscado informações ou dicas sobre como aplicar seu dinheiro, onde você buscou?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(ESPONTÂNEA E ÚNICA)</a:t>
            </a:r>
          </a:p>
        </p:txBody>
      </p:sp>
      <p:sp>
        <p:nvSpPr>
          <p:cNvPr id="41" name="Retângulo 40"/>
          <p:cNvSpPr/>
          <p:nvPr/>
        </p:nvSpPr>
        <p:spPr>
          <a:xfrm>
            <a:off x="481853" y="1569390"/>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(N=1.780)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(N=368)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(N=944)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(N=468)</a:t>
            </a:r>
          </a:p>
        </p:txBody>
      </p:sp>
      <p:sp>
        <p:nvSpPr>
          <p:cNvPr id="42" name="Retângulo 41"/>
          <p:cNvSpPr/>
          <p:nvPr/>
        </p:nvSpPr>
        <p:spPr>
          <a:xfrm>
            <a:off x="6339728" y="1548597"/>
            <a:ext cx="6096000" cy="230832"/>
          </a:xfrm>
          <a:prstGeom prst="rect">
            <a:avLst/>
          </a:prstGeom>
        </p:spPr>
        <p:txBody>
          <a:bodyPr>
            <a:spAutoFit/>
          </a:bodyPr>
          <a:lstStyle/>
          <a:p>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(N=1.649)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(N=260)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(N=773)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(N=616)</a:t>
            </a:r>
          </a:p>
        </p:txBody>
      </p:sp>
      <p:sp>
        <p:nvSpPr>
          <p:cNvPr id="43" name="CaixaDeTexto 42">
            <a:extLst>
              <a:ext uri="{FF2B5EF4-FFF2-40B4-BE49-F238E27FC236}">
                <a16:creationId xmlns:a16="http://schemas.microsoft.com/office/drawing/2014/main" xmlns="" id="{D0E8990E-9908-28C5-913D-F03C24D2A607}"/>
              </a:ext>
            </a:extLst>
          </p:cNvPr>
          <p:cNvSpPr txBox="1"/>
          <p:nvPr/>
        </p:nvSpPr>
        <p:spPr>
          <a:xfrm>
            <a:off x="481853" y="1359942"/>
            <a:ext cx="4914901" cy="276999"/>
          </a:xfrm>
          <a:prstGeom prst="rect">
            <a:avLst/>
          </a:prstGeom>
          <a:noFill/>
        </p:spPr>
        <p:txBody>
          <a:bodyPr wrap="square">
            <a:spAutoFit/>
          </a:bodyPr>
          <a:lstStyle/>
          <a:p>
            <a:r>
              <a:rPr kumimoji="0" lang="pt-BR" sz="1200" b="1" i="0" u="none" strike="noStrike" kern="1200" cap="none" spc="100" normalizeH="0" baseline="0" noProof="0" dirty="0">
                <a:ln>
                  <a:noFill/>
                </a:ln>
                <a:solidFill>
                  <a:prstClr val="black"/>
                </a:solidFill>
                <a:effectLst/>
                <a:uLnTx/>
                <a:uFillTx/>
                <a:latin typeface="Ebrima" panose="02000000000000000000" pitchFamily="2" charset="0"/>
                <a:ea typeface="Ebrima" panose="02000000000000000000" pitchFamily="2" charset="0"/>
                <a:cs typeface="Ebrima" panose="02000000000000000000" pitchFamily="2" charset="0"/>
              </a:rPr>
              <a:t>PRETENDEM FAZER INVESTIMENTOS EM 2026</a:t>
            </a:r>
            <a:endParaRPr lang="pt-BR" dirty="0"/>
          </a:p>
        </p:txBody>
      </p:sp>
      <p:sp>
        <p:nvSpPr>
          <p:cNvPr id="44" name="CaixaDeTexto 43">
            <a:extLst>
              <a:ext uri="{FF2B5EF4-FFF2-40B4-BE49-F238E27FC236}">
                <a16:creationId xmlns:a16="http://schemas.microsoft.com/office/drawing/2014/main" xmlns="" id="{7DA6ADCC-502F-36F7-D874-9BF5959A7F8E}"/>
              </a:ext>
            </a:extLst>
          </p:cNvPr>
          <p:cNvSpPr txBox="1"/>
          <p:nvPr/>
        </p:nvSpPr>
        <p:spPr>
          <a:xfrm>
            <a:off x="6339728" y="1359942"/>
            <a:ext cx="4914901" cy="276999"/>
          </a:xfrm>
          <a:prstGeom prst="rect">
            <a:avLst/>
          </a:prstGeom>
          <a:noFill/>
        </p:spPr>
        <p:txBody>
          <a:bodyPr wrap="square">
            <a:spAutoFit/>
          </a:bodyPr>
          <a:lstStyle/>
          <a:p>
            <a:r>
              <a:rPr lang="pt-BR" sz="1200" b="1" spc="100" dirty="0">
                <a:solidFill>
                  <a:prstClr val="black"/>
                </a:solidFill>
                <a:latin typeface="Ebrima" panose="02000000000000000000" pitchFamily="2" charset="0"/>
                <a:ea typeface="Ebrima" panose="02000000000000000000" pitchFamily="2" charset="0"/>
                <a:cs typeface="Ebrima" panose="02000000000000000000" pitchFamily="2" charset="0"/>
              </a:rPr>
              <a:t>NÃO PRETENDEM FAZER INVESTIMENTOS EM 2026</a:t>
            </a:r>
            <a:endParaRPr lang="pt-BR" sz="1200" dirty="0"/>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 Citações até 2% | Erro: ±2p.p. (Não investidores) </a:t>
            </a:r>
          </a:p>
        </p:txBody>
      </p:sp>
      <p:sp>
        <p:nvSpPr>
          <p:cNvPr id="17"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8" name="Arredondar Retângulo em um Canto Diagonal 17"/>
          <p:cNvSpPr/>
          <p:nvPr/>
        </p:nvSpPr>
        <p:spPr>
          <a:xfrm>
            <a:off x="376518" y="334063"/>
            <a:ext cx="4140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JÁ BUSCOU DICAS DE COMO APLICAR SEU DINHEIRO?</a:t>
            </a:r>
          </a:p>
        </p:txBody>
      </p:sp>
      <p:sp>
        <p:nvSpPr>
          <p:cNvPr id="19" name="CaixaDeTexto 18">
            <a:extLst>
              <a:ext uri="{FF2B5EF4-FFF2-40B4-BE49-F238E27FC236}">
                <a16:creationId xmlns:a16="http://schemas.microsoft.com/office/drawing/2014/main" xmlns="" id="{FC8CA9B4-5975-33A9-A3A7-6C6600C51768}"/>
              </a:ext>
            </a:extLst>
          </p:cNvPr>
          <p:cNvSpPr txBox="1"/>
          <p:nvPr/>
        </p:nvSpPr>
        <p:spPr>
          <a:xfrm>
            <a:off x="3992679" y="2028432"/>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2" name="CaixaDeTexto 21">
            <a:extLst>
              <a:ext uri="{FF2B5EF4-FFF2-40B4-BE49-F238E27FC236}">
                <a16:creationId xmlns:a16="http://schemas.microsoft.com/office/drawing/2014/main" xmlns="" id="{4E231627-9C46-671E-5ACB-77967A5BFC03}"/>
              </a:ext>
            </a:extLst>
          </p:cNvPr>
          <p:cNvSpPr txBox="1"/>
          <p:nvPr/>
        </p:nvSpPr>
        <p:spPr>
          <a:xfrm>
            <a:off x="3747019" y="3520519"/>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4E231627-9C46-671E-5ACB-77967A5BFC03}"/>
              </a:ext>
            </a:extLst>
          </p:cNvPr>
          <p:cNvSpPr txBox="1"/>
          <p:nvPr/>
        </p:nvSpPr>
        <p:spPr>
          <a:xfrm>
            <a:off x="3743178" y="409600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7" name="CaixaDeTexto 26">
            <a:extLst>
              <a:ext uri="{FF2B5EF4-FFF2-40B4-BE49-F238E27FC236}">
                <a16:creationId xmlns:a16="http://schemas.microsoft.com/office/drawing/2014/main" xmlns="" id="{4E231627-9C46-671E-5ACB-77967A5BFC03}"/>
              </a:ext>
            </a:extLst>
          </p:cNvPr>
          <p:cNvSpPr txBox="1"/>
          <p:nvPr/>
        </p:nvSpPr>
        <p:spPr>
          <a:xfrm>
            <a:off x="3696828" y="4712424"/>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9" name="CaixaDeTexto 28">
            <a:extLst>
              <a:ext uri="{FF2B5EF4-FFF2-40B4-BE49-F238E27FC236}">
                <a16:creationId xmlns:a16="http://schemas.microsoft.com/office/drawing/2014/main" xmlns="" id="{4E231627-9C46-671E-5ACB-77967A5BFC03}"/>
              </a:ext>
            </a:extLst>
          </p:cNvPr>
          <p:cNvSpPr txBox="1"/>
          <p:nvPr/>
        </p:nvSpPr>
        <p:spPr>
          <a:xfrm>
            <a:off x="9617831" y="2922293"/>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0" name="CaixaDeTexto 29">
            <a:extLst>
              <a:ext uri="{FF2B5EF4-FFF2-40B4-BE49-F238E27FC236}">
                <a16:creationId xmlns:a16="http://schemas.microsoft.com/office/drawing/2014/main" xmlns="" id="{FC8CA9B4-5975-33A9-A3A7-6C6600C51768}"/>
              </a:ext>
            </a:extLst>
          </p:cNvPr>
          <p:cNvSpPr txBox="1"/>
          <p:nvPr/>
        </p:nvSpPr>
        <p:spPr>
          <a:xfrm>
            <a:off x="9658773" y="3244754"/>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1" name="CaixaDeTexto 30">
            <a:extLst>
              <a:ext uri="{FF2B5EF4-FFF2-40B4-BE49-F238E27FC236}">
                <a16:creationId xmlns:a16="http://schemas.microsoft.com/office/drawing/2014/main" xmlns="" id="{FC8CA9B4-5975-33A9-A3A7-6C6600C51768}"/>
              </a:ext>
            </a:extLst>
          </p:cNvPr>
          <p:cNvSpPr txBox="1"/>
          <p:nvPr/>
        </p:nvSpPr>
        <p:spPr>
          <a:xfrm>
            <a:off x="9688557" y="3841761"/>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32" name="CaixaDeTexto 31">
            <a:extLst>
              <a:ext uri="{FF2B5EF4-FFF2-40B4-BE49-F238E27FC236}">
                <a16:creationId xmlns:a16="http://schemas.microsoft.com/office/drawing/2014/main" xmlns="" id="{4E231627-9C46-671E-5ACB-77967A5BFC03}"/>
              </a:ext>
            </a:extLst>
          </p:cNvPr>
          <p:cNvSpPr txBox="1"/>
          <p:nvPr/>
        </p:nvSpPr>
        <p:spPr>
          <a:xfrm>
            <a:off x="9565515" y="473972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3" name="CaixaDeTexto 32">
            <a:extLst>
              <a:ext uri="{FF2B5EF4-FFF2-40B4-BE49-F238E27FC236}">
                <a16:creationId xmlns:a16="http://schemas.microsoft.com/office/drawing/2014/main" xmlns="" id="{4E231627-9C46-671E-5ACB-77967A5BFC03}"/>
              </a:ext>
            </a:extLst>
          </p:cNvPr>
          <p:cNvSpPr txBox="1"/>
          <p:nvPr/>
        </p:nvSpPr>
        <p:spPr>
          <a:xfrm>
            <a:off x="9549591" y="5342497"/>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34" name="CaixaDeTexto 33">
            <a:extLst>
              <a:ext uri="{FF2B5EF4-FFF2-40B4-BE49-F238E27FC236}">
                <a16:creationId xmlns:a16="http://schemas.microsoft.com/office/drawing/2014/main" xmlns="" id="{FC8CA9B4-5975-33A9-A3A7-6C6600C51768}"/>
              </a:ext>
            </a:extLst>
          </p:cNvPr>
          <p:cNvSpPr txBox="1"/>
          <p:nvPr/>
        </p:nvSpPr>
        <p:spPr>
          <a:xfrm>
            <a:off x="11290389" y="5918495"/>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3791254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02;p3">
            <a:extLst>
              <a:ext uri="{FF2B5EF4-FFF2-40B4-BE49-F238E27FC236}">
                <a16:creationId xmlns:a16="http://schemas.microsoft.com/office/drawing/2014/main" xmlns="" id="{A9421736-6D52-87B0-790F-7E5C527BB027}"/>
              </a:ext>
            </a:extLst>
          </p:cNvPr>
          <p:cNvSpPr txBox="1"/>
          <p:nvPr/>
        </p:nvSpPr>
        <p:spPr>
          <a:xfrm>
            <a:off x="4870764" y="3603027"/>
            <a:ext cx="7258485" cy="413945"/>
          </a:xfrm>
          <a:prstGeom prst="rect">
            <a:avLst/>
          </a:prstGeom>
          <a:noFill/>
          <a:ln>
            <a:noFill/>
          </a:ln>
        </p:spPr>
        <p:txBody>
          <a:bodyPr spcFirstLastPara="1" wrap="square" lIns="0" tIns="45700" rIns="91425" bIns="45700" anchor="ctr" anchorCtr="0">
            <a:noAutofit/>
          </a:bodyPr>
          <a:lstStyle/>
          <a:p>
            <a:pPr marL="0" marR="0" lvl="0" indent="0" defTabSz="914400" rtl="0" eaLnBrk="1" fontAlgn="auto" latinLnBrk="0" hangingPunct="1">
              <a:lnSpc>
                <a:spcPct val="90000"/>
              </a:lnSpc>
              <a:spcBef>
                <a:spcPts val="0"/>
              </a:spcBef>
              <a:spcAft>
                <a:spcPts val="0"/>
              </a:spcAft>
              <a:buClr>
                <a:srgbClr val="000000"/>
              </a:buClr>
              <a:buSzPts val="3000"/>
              <a:buFontTx/>
              <a:buNone/>
              <a:tabLst/>
              <a:defRPr/>
            </a:pPr>
            <a:r>
              <a:rPr kumimoji="0" lang="pt-BR" sz="6600" b="1" i="0" u="none" strike="noStrike" kern="0" cap="none" spc="0" normalizeH="0" baseline="0" noProof="0" dirty="0">
                <a:ln>
                  <a:noFill/>
                </a:ln>
                <a:solidFill>
                  <a:schemeClr val="bg1"/>
                </a:solidFill>
                <a:effectLst/>
                <a:uLnTx/>
                <a:uFillTx/>
                <a:latin typeface="Segoe UI" panose="020B0502040204020203" pitchFamily="34" charset="0"/>
                <a:ea typeface="Franklin Gothic Medium Cond" charset="0"/>
                <a:cs typeface="Segoe UI" panose="020B0502040204020203" pitchFamily="34" charset="0"/>
                <a:sym typeface="Calibri"/>
              </a:rPr>
              <a:t>APOSENTADORIA</a:t>
            </a:r>
            <a:endParaRPr kumimoji="0" lang="pt-BR" sz="2800" b="0" i="0" u="none" strike="noStrike" kern="0" cap="none" spc="0" normalizeH="0" baseline="0" noProof="0" dirty="0">
              <a:ln>
                <a:noFill/>
              </a:ln>
              <a:solidFill>
                <a:srgbClr val="8EBC17"/>
              </a:solidFill>
              <a:effectLst/>
              <a:uLnTx/>
              <a:uFillTx/>
              <a:latin typeface="Segoe UI" panose="020B0502040204020203" pitchFamily="34" charset="0"/>
              <a:ea typeface="Franklin Gothic Book" charset="0"/>
              <a:cs typeface="Segoe UI" panose="020B0502040204020203" pitchFamily="34" charset="0"/>
              <a:sym typeface="Arial"/>
            </a:endParaRPr>
          </a:p>
        </p:txBody>
      </p:sp>
    </p:spTree>
    <p:extLst>
      <p:ext uri="{BB962C8B-B14F-4D97-AF65-F5344CB8AC3E}">
        <p14:creationId xmlns:p14="http://schemas.microsoft.com/office/powerpoint/2010/main" val="157875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ela 1"/>
          <p:cNvGraphicFramePr>
            <a:graphicFrameLocks noGrp="1"/>
          </p:cNvGraphicFramePr>
          <p:nvPr>
            <p:extLst>
              <p:ext uri="{D42A27DB-BD31-4B8C-83A1-F6EECF244321}">
                <p14:modId xmlns:p14="http://schemas.microsoft.com/office/powerpoint/2010/main" val="1394705482"/>
              </p:ext>
            </p:extLst>
          </p:nvPr>
        </p:nvGraphicFramePr>
        <p:xfrm>
          <a:off x="920433" y="2819355"/>
          <a:ext cx="10685972" cy="3393384"/>
        </p:xfrm>
        <a:graphic>
          <a:graphicData uri="http://schemas.openxmlformats.org/drawingml/2006/table">
            <a:tbl>
              <a:tblPr firstRow="1" bandRow="1">
                <a:tableStyleId>{5C22544A-7EE6-4342-B048-85BDC9FD1C3A}</a:tableStyleId>
              </a:tblPr>
              <a:tblGrid>
                <a:gridCol w="1781824">
                  <a:extLst>
                    <a:ext uri="{9D8B030D-6E8A-4147-A177-3AD203B41FA5}">
                      <a16:colId xmlns:a16="http://schemas.microsoft.com/office/drawing/2014/main" xmlns="" val="20000"/>
                    </a:ext>
                  </a:extLst>
                </a:gridCol>
                <a:gridCol w="682388">
                  <a:extLst>
                    <a:ext uri="{9D8B030D-6E8A-4147-A177-3AD203B41FA5}">
                      <a16:colId xmlns:a16="http://schemas.microsoft.com/office/drawing/2014/main" xmlns="" val="20001"/>
                    </a:ext>
                  </a:extLst>
                </a:gridCol>
                <a:gridCol w="8221760">
                  <a:extLst>
                    <a:ext uri="{9D8B030D-6E8A-4147-A177-3AD203B41FA5}">
                      <a16:colId xmlns:a16="http://schemas.microsoft.com/office/drawing/2014/main" xmlns="" val="20002"/>
                    </a:ext>
                  </a:extLst>
                </a:gridCol>
              </a:tblGrid>
              <a:tr h="282782">
                <a:tc rowSpan="4">
                  <a:txBody>
                    <a:bodyPr/>
                    <a:lstStyle/>
                    <a:p>
                      <a:pPr algn="ctr" fontAlgn="b"/>
                      <a:r>
                        <a:rPr lang="pt-BR" sz="1100" b="0" i="0" u="none" strike="noStrike" dirty="0">
                          <a:solidFill>
                            <a:srgbClr val="878181"/>
                          </a:solidFill>
                          <a:effectLst/>
                          <a:latin typeface="Ebrima" panose="02000000000000000000" pitchFamily="2" charset="0"/>
                          <a:ea typeface="Ebrima" panose="02000000000000000000" pitchFamily="2" charset="0"/>
                          <a:cs typeface="Ebrima" panose="02000000000000000000" pitchFamily="2" charset="0"/>
                        </a:rPr>
                        <a:t>Já começou uma reserva para a aposentadoria</a:t>
                      </a:r>
                    </a:p>
                  </a:txBody>
                  <a:tcPr marL="9525" marR="9525" marT="9525"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D9D9D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2022</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2023</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1"/>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2024</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2025</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D9D9D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282782">
                <a:tc rowSpan="4">
                  <a:txBody>
                    <a:bodyPr/>
                    <a:lstStyle/>
                    <a:p>
                      <a:pPr algn="ctr" fontAlgn="b"/>
                      <a:r>
                        <a:rPr lang="pt-BR" sz="1100" b="0" i="0" u="none" strike="noStrike" dirty="0">
                          <a:solidFill>
                            <a:srgbClr val="878181"/>
                          </a:solidFill>
                          <a:effectLst/>
                          <a:latin typeface="Ebrima" panose="02000000000000000000" pitchFamily="2" charset="0"/>
                          <a:ea typeface="Ebrima" panose="02000000000000000000" pitchFamily="2" charset="0"/>
                          <a:cs typeface="Ebrima" panose="02000000000000000000" pitchFamily="2" charset="0"/>
                        </a:rPr>
                        <a:t>Ainda não começou uma reserva para a aposentadoria, mas pretende começar</a:t>
                      </a:r>
                    </a:p>
                  </a:txBody>
                  <a:tcPr marL="9525" marR="9525" marT="9525"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2022</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D9D9D9"/>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2023</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2024</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2025</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D9D9D9"/>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7"/>
                  </a:ext>
                </a:extLst>
              </a:tr>
              <a:tr h="282782">
                <a:tc rowSpan="4">
                  <a:txBody>
                    <a:bodyPr/>
                    <a:lstStyle/>
                    <a:p>
                      <a:pPr algn="ctr" fontAlgn="b"/>
                      <a:r>
                        <a:rPr lang="pt-BR" sz="1100" b="0" i="0" u="none" strike="noStrike" dirty="0">
                          <a:solidFill>
                            <a:srgbClr val="878181"/>
                          </a:solidFill>
                          <a:effectLst/>
                          <a:latin typeface="Ebrima" panose="02000000000000000000" pitchFamily="2" charset="0"/>
                          <a:ea typeface="Ebrima" panose="02000000000000000000" pitchFamily="2" charset="0"/>
                          <a:cs typeface="Ebrima" panose="02000000000000000000" pitchFamily="2" charset="0"/>
                        </a:rPr>
                        <a:t>Não começou uma reserva para a aposentadoria e não pretende começar</a:t>
                      </a:r>
                    </a:p>
                  </a:txBody>
                  <a:tcPr marL="9525" marR="9525" marT="9525"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D9D9D9"/>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2022</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rgbClr val="D9D9D9"/>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8"/>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2023</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9"/>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2024</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10"/>
                  </a:ext>
                </a:extLst>
              </a:tr>
              <a:tr h="282782">
                <a:tc vMerge="1">
                  <a:txBody>
                    <a:bodyPr/>
                    <a:lstStyle/>
                    <a:p>
                      <a:endParaRPr lang="pt-BR"/>
                    </a:p>
                  </a:txBody>
                  <a:tcPr/>
                </a:tc>
                <a:tc>
                  <a:txBody>
                    <a:bodyPr/>
                    <a:lstStyle/>
                    <a:p>
                      <a:pPr algn="ctr"/>
                      <a:r>
                        <a:rPr lang="pt-BR" sz="1000" b="1" dirty="0">
                          <a:solidFill>
                            <a:srgbClr val="878181"/>
                          </a:solidFill>
                          <a:latin typeface="Ebrima" panose="02000000000000000000" pitchFamily="2" charset="0"/>
                          <a:ea typeface="Ebrima" panose="02000000000000000000" pitchFamily="2" charset="0"/>
                          <a:cs typeface="Ebrima" panose="02000000000000000000" pitchFamily="2" charset="0"/>
                        </a:rPr>
                        <a:t>2025</a:t>
                      </a: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pt-BR" sz="1000" dirty="0">
                        <a:solidFill>
                          <a:srgbClr val="878181"/>
                        </a:solidFill>
                        <a:latin typeface="Arial" panose="020B0604020202020204" pitchFamily="34" charset="0"/>
                        <a:cs typeface="Arial" panose="020B0604020202020204" pitchFamily="34" charset="0"/>
                      </a:endParaRPr>
                    </a:p>
                  </a:txBody>
                  <a:tcP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11"/>
                  </a:ext>
                </a:extLst>
              </a:tr>
            </a:tbl>
          </a:graphicData>
        </a:graphic>
      </p:graphicFrame>
      <p:sp>
        <p:nvSpPr>
          <p:cNvPr id="17" name="CaixaDeTexto 16">
            <a:extLst>
              <a:ext uri="{FF2B5EF4-FFF2-40B4-BE49-F238E27FC236}">
                <a16:creationId xmlns:a16="http://schemas.microsoft.com/office/drawing/2014/main" xmlns="" id="{0AEF4F2C-7371-EE4C-0E1D-E879D94994A4}"/>
              </a:ext>
            </a:extLst>
          </p:cNvPr>
          <p:cNvSpPr txBox="1"/>
          <p:nvPr/>
        </p:nvSpPr>
        <p:spPr>
          <a:xfrm>
            <a:off x="716405" y="631268"/>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26" name="CaixaDeTexto 25">
            <a:extLst>
              <a:ext uri="{FF2B5EF4-FFF2-40B4-BE49-F238E27FC236}">
                <a16:creationId xmlns:a16="http://schemas.microsoft.com/office/drawing/2014/main" xmlns="" id="{52A02019-3246-7456-69CA-8E5C34E63DB0}"/>
              </a:ext>
            </a:extLst>
          </p:cNvPr>
          <p:cNvSpPr txBox="1"/>
          <p:nvPr/>
        </p:nvSpPr>
        <p:spPr>
          <a:xfrm>
            <a:off x="2361627" y="1048884"/>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27" name="CaixaDeTexto 26">
            <a:extLst>
              <a:ext uri="{FF2B5EF4-FFF2-40B4-BE49-F238E27FC236}">
                <a16:creationId xmlns:a16="http://schemas.microsoft.com/office/drawing/2014/main" xmlns="" id="{97286006-3F99-0FA1-315C-90AA68283BD5}"/>
              </a:ext>
            </a:extLst>
          </p:cNvPr>
          <p:cNvSpPr txBox="1"/>
          <p:nvPr/>
        </p:nvSpPr>
        <p:spPr bwMode="gray">
          <a:xfrm>
            <a:off x="871577" y="1756770"/>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29" name="Imagem 28">
            <a:extLst>
              <a:ext uri="{FF2B5EF4-FFF2-40B4-BE49-F238E27FC236}">
                <a16:creationId xmlns:a16="http://schemas.microsoft.com/office/drawing/2014/main" xmlns="" id="{2DE9454B-C4BF-3054-A755-C861BE281683}"/>
              </a:ext>
            </a:extLst>
          </p:cNvPr>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rot="567810">
            <a:off x="836676" y="1914477"/>
            <a:ext cx="550909" cy="559435"/>
          </a:xfrm>
          <a:prstGeom prst="rect">
            <a:avLst/>
          </a:prstGeom>
        </p:spPr>
      </p:pic>
      <p:sp>
        <p:nvSpPr>
          <p:cNvPr id="30" name="CaixaDeTexto 29">
            <a:extLst>
              <a:ext uri="{FF2B5EF4-FFF2-40B4-BE49-F238E27FC236}">
                <a16:creationId xmlns:a16="http://schemas.microsoft.com/office/drawing/2014/main" xmlns="" id="{B6459A58-CA68-D1D0-B2D6-E6E3FCC406FE}"/>
              </a:ext>
            </a:extLst>
          </p:cNvPr>
          <p:cNvSpPr txBox="1"/>
          <p:nvPr/>
        </p:nvSpPr>
        <p:spPr>
          <a:xfrm>
            <a:off x="1429828" y="196734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latin typeface="+mj-lt"/>
                <a:ea typeface="ＭＳ Ｐゴシック" charset="-128"/>
              </a:rPr>
              <a:t>Aproximadamente </a:t>
            </a:r>
          </a:p>
          <a:p>
            <a:pPr algn="ctr"/>
            <a:r>
              <a:rPr lang="pt-BR" sz="1100" b="1" i="1" spc="100" dirty="0">
                <a:latin typeface="+mj-lt"/>
                <a:ea typeface="ＭＳ Ｐゴシック" charset="-128"/>
              </a:rPr>
              <a:t>143,6 milhões</a:t>
            </a:r>
            <a:r>
              <a:rPr lang="pt-BR" sz="1100" i="1" spc="100" dirty="0">
                <a:latin typeface="+mj-lt"/>
                <a:ea typeface="ＭＳ Ｐゴシック" charset="-128"/>
              </a:rPr>
              <a:t> de brasileiros.</a:t>
            </a:r>
          </a:p>
        </p:txBody>
      </p:sp>
      <p:sp>
        <p:nvSpPr>
          <p:cNvPr id="57" name="Retângulo 5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graphicFrame>
        <p:nvGraphicFramePr>
          <p:cNvPr id="35" name="Gráfico 34">
            <a:extLst>
              <a:ext uri="{FF2B5EF4-FFF2-40B4-BE49-F238E27FC236}">
                <a16:creationId xmlns:a16="http://schemas.microsoft.com/office/drawing/2014/main" xmlns="" id="{A6702774-580D-9D1A-8899-3E3C0642697C}"/>
              </a:ext>
            </a:extLst>
          </p:cNvPr>
          <p:cNvGraphicFramePr/>
          <p:nvPr>
            <p:extLst>
              <p:ext uri="{D42A27DB-BD31-4B8C-83A1-F6EECF244321}">
                <p14:modId xmlns:p14="http://schemas.microsoft.com/office/powerpoint/2010/main" val="2032138431"/>
              </p:ext>
            </p:extLst>
          </p:nvPr>
        </p:nvGraphicFramePr>
        <p:xfrm>
          <a:off x="3384884" y="2699697"/>
          <a:ext cx="8221521" cy="35965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Tabela 3"/>
          <p:cNvGraphicFramePr>
            <a:graphicFrameLocks noGrp="1"/>
          </p:cNvGraphicFramePr>
          <p:nvPr>
            <p:extLst>
              <p:ext uri="{D42A27DB-BD31-4B8C-83A1-F6EECF244321}">
                <p14:modId xmlns:p14="http://schemas.microsoft.com/office/powerpoint/2010/main" val="104770692"/>
              </p:ext>
            </p:extLst>
          </p:nvPr>
        </p:nvGraphicFramePr>
        <p:xfrm>
          <a:off x="3384884" y="2298055"/>
          <a:ext cx="8246370" cy="457200"/>
        </p:xfrm>
        <a:graphic>
          <a:graphicData uri="http://schemas.openxmlformats.org/drawingml/2006/table">
            <a:tbl>
              <a:tblPr firstRow="1" bandRow="1">
                <a:tableStyleId>{5C22544A-7EE6-4342-B048-85BDC9FD1C3A}</a:tableStyleId>
              </a:tblPr>
              <a:tblGrid>
                <a:gridCol w="2748790">
                  <a:extLst>
                    <a:ext uri="{9D8B030D-6E8A-4147-A177-3AD203B41FA5}">
                      <a16:colId xmlns:a16="http://schemas.microsoft.com/office/drawing/2014/main" xmlns="" val="20000"/>
                    </a:ext>
                  </a:extLst>
                </a:gridCol>
                <a:gridCol w="2748790">
                  <a:extLst>
                    <a:ext uri="{9D8B030D-6E8A-4147-A177-3AD203B41FA5}">
                      <a16:colId xmlns:a16="http://schemas.microsoft.com/office/drawing/2014/main" xmlns="" val="20001"/>
                    </a:ext>
                  </a:extLst>
                </a:gridCol>
                <a:gridCol w="2748790">
                  <a:extLst>
                    <a:ext uri="{9D8B030D-6E8A-4147-A177-3AD203B41FA5}">
                      <a16:colId xmlns:a16="http://schemas.microsoft.com/office/drawing/2014/main" xmlns="" val="20002"/>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NÃO APOSENTADOS</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NÃO APOSENTADOS </a:t>
                      </a:r>
                      <a:r>
                        <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rPr>
                        <a:t>INVESTIDORES</a:t>
                      </a:r>
                    </a:p>
                  </a:txBody>
                  <a:tcPr anchor="c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pt-BR" sz="1200" b="1" spc="100" dirty="0">
                          <a:solidFill>
                            <a:srgbClr val="878181"/>
                          </a:solidFill>
                          <a:latin typeface="Ebrima" panose="02000000000000000000" pitchFamily="2" charset="0"/>
                          <a:ea typeface="Ebrima" panose="02000000000000000000" pitchFamily="2" charset="0"/>
                          <a:cs typeface="Ebrima" panose="02000000000000000000" pitchFamily="2" charset="0"/>
                        </a:rPr>
                        <a:t>NÃO APOSENTADOS </a:t>
                      </a:r>
                      <a:r>
                        <a:rPr lang="pt-BR" sz="1200" b="1" u="sng" spc="100" dirty="0">
                          <a:solidFill>
                            <a:srgbClr val="878181"/>
                          </a:solidFill>
                          <a:latin typeface="Ebrima" panose="02000000000000000000" pitchFamily="2" charset="0"/>
                          <a:ea typeface="Ebrima" panose="02000000000000000000" pitchFamily="2" charset="0"/>
                          <a:cs typeface="Ebrima" panose="02000000000000000000" pitchFamily="2" charset="0"/>
                        </a:rPr>
                        <a:t>NÃO INVESTIDORES</a:t>
                      </a:r>
                    </a:p>
                  </a:txBody>
                  <a:tcPr anchor="ctr">
                    <a:noFill/>
                  </a:tcPr>
                </a:tc>
                <a:extLst>
                  <a:ext uri="{0D108BD9-81ED-4DB2-BD59-A6C34878D82A}">
                    <a16:rowId xmlns:a16="http://schemas.microsoft.com/office/drawing/2014/main" xmlns="" val="10000"/>
                  </a:ext>
                </a:extLst>
              </a:tr>
            </a:tbl>
          </a:graphicData>
        </a:graphic>
      </p:graphicFrame>
      <p:sp>
        <p:nvSpPr>
          <p:cNvPr id="36" name="Retângulo 3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FFDDD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(N=4.990) </a:t>
            </a:r>
            <a:r>
              <a:rPr lang="pt-BR" sz="900" dirty="0">
                <a:solidFill>
                  <a:srgbClr val="FF797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(N=5.016) </a:t>
            </a:r>
            <a:r>
              <a:rPr lang="pt-BR" sz="900" dirty="0">
                <a:solidFill>
                  <a:srgbClr val="FE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(N=4.956) </a:t>
            </a:r>
            <a:r>
              <a:rPr lang="pt-BR" sz="900" dirty="0">
                <a:solidFill>
                  <a:srgbClr val="C0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(N=4.893)</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Agora pensando na sua aposentadoria, você _______________?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AS FRASES - MOSTRAR CARTÃO 28) (ESTIMULADA E ÚNICA)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Sem considerar suas contribuições para o INSS</a:t>
            </a:r>
          </a:p>
        </p:txBody>
      </p:sp>
      <p:sp>
        <p:nvSpPr>
          <p:cNvPr id="18" name="CaixaDeTexto 17">
            <a:extLst>
              <a:ext uri="{FF2B5EF4-FFF2-40B4-BE49-F238E27FC236}">
                <a16:creationId xmlns:a16="http://schemas.microsoft.com/office/drawing/2014/main" xmlns="" id="{5C8BAD6B-A91F-CD21-AC99-9F8911C3FA5A}"/>
              </a:ext>
            </a:extLst>
          </p:cNvPr>
          <p:cNvSpPr txBox="1"/>
          <p:nvPr/>
        </p:nvSpPr>
        <p:spPr>
          <a:xfrm>
            <a:off x="4081970" y="959224"/>
            <a:ext cx="7800474" cy="1052596"/>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Menos de dois em cada dez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aposentados (16%) já começaram uma reserva para a aposentadoria. O número é maior entre 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aposentados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investidores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em que 31% já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começaram uma reserva</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 maioria dos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aposentados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(57%) ainda não começou, mas pretende começar uma reserva. </a:t>
            </a:r>
          </a:p>
        </p:txBody>
      </p:sp>
      <p:sp>
        <p:nvSpPr>
          <p:cNvPr id="19"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20"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1" name="Arredondar Retângulo em um Canto Diagonal 20"/>
          <p:cNvSpPr/>
          <p:nvPr/>
        </p:nvSpPr>
        <p:spPr>
          <a:xfrm>
            <a:off x="376518" y="334063"/>
            <a:ext cx="26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RESERVA PARA APOSENTADORIA</a:t>
            </a:r>
          </a:p>
        </p:txBody>
      </p:sp>
      <p:sp>
        <p:nvSpPr>
          <p:cNvPr id="5" name="CaixaDeTexto 4">
            <a:extLst>
              <a:ext uri="{FF2B5EF4-FFF2-40B4-BE49-F238E27FC236}">
                <a16:creationId xmlns:a16="http://schemas.microsoft.com/office/drawing/2014/main" xmlns="" id="{1313E733-B8EA-852C-6296-9D7D2295BAC5}"/>
              </a:ext>
            </a:extLst>
          </p:cNvPr>
          <p:cNvSpPr txBox="1"/>
          <p:nvPr/>
        </p:nvSpPr>
        <p:spPr>
          <a:xfrm>
            <a:off x="4269227" y="3710712"/>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6" name="CaixaDeTexto 5">
            <a:extLst>
              <a:ext uri="{FF2B5EF4-FFF2-40B4-BE49-F238E27FC236}">
                <a16:creationId xmlns:a16="http://schemas.microsoft.com/office/drawing/2014/main" xmlns="" id="{AA665FE6-367B-8C18-FDE6-CABCC1744762}"/>
              </a:ext>
            </a:extLst>
          </p:cNvPr>
          <p:cNvSpPr txBox="1"/>
          <p:nvPr/>
        </p:nvSpPr>
        <p:spPr>
          <a:xfrm>
            <a:off x="5394084" y="482771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7" name="CaixaDeTexto 6">
            <a:extLst>
              <a:ext uri="{FF2B5EF4-FFF2-40B4-BE49-F238E27FC236}">
                <a16:creationId xmlns:a16="http://schemas.microsoft.com/office/drawing/2014/main" xmlns="" id="{8B1AB377-084C-6888-99CB-564DC17ECC98}"/>
              </a:ext>
            </a:extLst>
          </p:cNvPr>
          <p:cNvSpPr txBox="1"/>
          <p:nvPr/>
        </p:nvSpPr>
        <p:spPr>
          <a:xfrm>
            <a:off x="4560161" y="5956528"/>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Tree>
    <p:extLst>
      <p:ext uri="{BB962C8B-B14F-4D97-AF65-F5344CB8AC3E}">
        <p14:creationId xmlns:p14="http://schemas.microsoft.com/office/powerpoint/2010/main" val="213997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7" name="CaixaDeTexto 16">
            <a:extLst>
              <a:ext uri="{FF2B5EF4-FFF2-40B4-BE49-F238E27FC236}">
                <a16:creationId xmlns:a16="http://schemas.microsoft.com/office/drawing/2014/main" xmlns="" id="{0AEF4F2C-7371-EE4C-0E1D-E879D94994A4}"/>
              </a:ext>
            </a:extLst>
          </p:cNvPr>
          <p:cNvSpPr txBox="1"/>
          <p:nvPr/>
        </p:nvSpPr>
        <p:spPr>
          <a:xfrm>
            <a:off x="394637" y="898570"/>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26" name="CaixaDeTexto 25">
            <a:extLst>
              <a:ext uri="{FF2B5EF4-FFF2-40B4-BE49-F238E27FC236}">
                <a16:creationId xmlns:a16="http://schemas.microsoft.com/office/drawing/2014/main" xmlns="" id="{52A02019-3246-7456-69CA-8E5C34E63DB0}"/>
              </a:ext>
            </a:extLst>
          </p:cNvPr>
          <p:cNvSpPr txBox="1"/>
          <p:nvPr/>
        </p:nvSpPr>
        <p:spPr>
          <a:xfrm>
            <a:off x="2039859" y="1316186"/>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27" name="CaixaDeTexto 26">
            <a:extLst>
              <a:ext uri="{FF2B5EF4-FFF2-40B4-BE49-F238E27FC236}">
                <a16:creationId xmlns:a16="http://schemas.microsoft.com/office/drawing/2014/main" xmlns="" id="{97286006-3F99-0FA1-315C-90AA68283BD5}"/>
              </a:ext>
            </a:extLst>
          </p:cNvPr>
          <p:cNvSpPr txBox="1"/>
          <p:nvPr/>
        </p:nvSpPr>
        <p:spPr bwMode="gray">
          <a:xfrm>
            <a:off x="549809" y="2024072"/>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29" name="Imagem 28">
            <a:extLst>
              <a:ext uri="{FF2B5EF4-FFF2-40B4-BE49-F238E27FC236}">
                <a16:creationId xmlns:a16="http://schemas.microsoft.com/office/drawing/2014/main" xmlns="" id="{2DE9454B-C4BF-3054-A755-C861BE281683}"/>
              </a:ext>
            </a:extLst>
          </p:cNvPr>
          <p:cNvPicPr>
            <a:picLocks noChangeAspect="1"/>
          </p:cNvPicPr>
          <p:nvPr/>
        </p:nvPicPr>
        <p:blipFill rotWithShape="1">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rot="20265548">
            <a:off x="3416796" y="1650193"/>
            <a:ext cx="550909" cy="559435"/>
          </a:xfrm>
          <a:prstGeom prst="rect">
            <a:avLst/>
          </a:prstGeom>
        </p:spPr>
      </p:pic>
      <p:sp>
        <p:nvSpPr>
          <p:cNvPr id="30" name="CaixaDeTexto 29">
            <a:extLst>
              <a:ext uri="{FF2B5EF4-FFF2-40B4-BE49-F238E27FC236}">
                <a16:creationId xmlns:a16="http://schemas.microsoft.com/office/drawing/2014/main" xmlns="" id="{B6459A58-CA68-D1D0-B2D6-E6E3FCC406FE}"/>
              </a:ext>
            </a:extLst>
          </p:cNvPr>
          <p:cNvSpPr txBox="1"/>
          <p:nvPr/>
        </p:nvSpPr>
        <p:spPr>
          <a:xfrm>
            <a:off x="4009666" y="1423908"/>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ea typeface="ＭＳ Ｐゴシック" charset="-128"/>
              </a:rPr>
              <a:t>Aproximadamente </a:t>
            </a:r>
          </a:p>
          <a:p>
            <a:pPr algn="ctr"/>
            <a:r>
              <a:rPr lang="pt-BR" sz="1100" b="1" i="1" spc="100" dirty="0">
                <a:ea typeface="ＭＳ Ｐゴシック" charset="-128"/>
              </a:rPr>
              <a:t>143,6 milhões</a:t>
            </a:r>
            <a:r>
              <a:rPr lang="pt-BR" sz="1100" i="1" spc="100" dirty="0">
                <a:ea typeface="ＭＳ Ｐゴシック" charset="-128"/>
              </a:rPr>
              <a:t> de brasileiros.</a:t>
            </a:r>
          </a:p>
        </p:txBody>
      </p:sp>
      <p:sp>
        <p:nvSpPr>
          <p:cNvPr id="57" name="Retângulo 5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36" name="Retângulo 35"/>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(excluindo aposentados PEA)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0070C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População (N=4.893) </a:t>
            </a:r>
            <a:r>
              <a:rPr lang="pt-BR" sz="900" dirty="0">
                <a:solidFill>
                  <a:srgbClr val="00B0F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Classes AB (N=1.303) </a:t>
            </a:r>
            <a:r>
              <a:rPr lang="pt-BR" sz="900" dirty="0">
                <a:solidFill>
                  <a:srgbClr val="FFE044"/>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C (N=2.382) </a:t>
            </a:r>
            <a:r>
              <a:rPr lang="pt-BR" sz="900" dirty="0">
                <a:solidFill>
                  <a:srgbClr val="FE7537"/>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Classe DE (N=1.208)</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P28</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Agora pensando na sua aposentadoria, você _______________?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(LEIA AS FRASES - MOSTRAR CARTÃO 28) (ESTIMULADA E ÚNICA)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Sem considerar suas contribuições para o INSS</a:t>
            </a:r>
          </a:p>
        </p:txBody>
      </p:sp>
      <p:graphicFrame>
        <p:nvGraphicFramePr>
          <p:cNvPr id="18" name="Gráfico 17">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3754690826"/>
              </p:ext>
            </p:extLst>
          </p:nvPr>
        </p:nvGraphicFramePr>
        <p:xfrm>
          <a:off x="986118" y="2404553"/>
          <a:ext cx="9735670" cy="3763303"/>
        </p:xfrm>
        <a:graphic>
          <a:graphicData uri="http://schemas.openxmlformats.org/drawingml/2006/chart">
            <c:chart xmlns:c="http://schemas.openxmlformats.org/drawingml/2006/chart" xmlns:r="http://schemas.openxmlformats.org/officeDocument/2006/relationships" r:id="rId3"/>
          </a:graphicData>
        </a:graphic>
      </p:graphicFrame>
      <p:sp>
        <p:nvSpPr>
          <p:cNvPr id="15" name="CaixaDeTexto 14">
            <a:extLst>
              <a:ext uri="{FF2B5EF4-FFF2-40B4-BE49-F238E27FC236}">
                <a16:creationId xmlns:a16="http://schemas.microsoft.com/office/drawing/2014/main" xmlns="" id="{5C8BAD6B-A91F-CD21-AC99-9F8911C3FA5A}"/>
              </a:ext>
            </a:extLst>
          </p:cNvPr>
          <p:cNvSpPr txBox="1"/>
          <p:nvPr/>
        </p:nvSpPr>
        <p:spPr>
          <a:xfrm>
            <a:off x="6798568" y="1326957"/>
            <a:ext cx="4917182" cy="1292662"/>
          </a:xfrm>
          <a:prstGeom prst="rect">
            <a:avLst/>
          </a:prstGeom>
          <a:noFill/>
        </p:spPr>
        <p:txBody>
          <a:bodyPr wrap="square" rtlCol="0">
            <a:spAutoFit/>
          </a:bodyPr>
          <a:lstStyle/>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Entre não aposentados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classes AB</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é mais comum já ter começado uma poupança para aposentadoria. Apenas 7% dos não aposentados de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classe DE </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iniciaram essa reserva. </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Nesse grupo, é mais frequente não ter a intenção de começar. </a:t>
            </a:r>
          </a:p>
        </p:txBody>
      </p:sp>
      <p:sp>
        <p:nvSpPr>
          <p:cNvPr id="16"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19"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20" name="Arredondar Retângulo em um Canto Diagonal 19"/>
          <p:cNvSpPr/>
          <p:nvPr/>
        </p:nvSpPr>
        <p:spPr>
          <a:xfrm>
            <a:off x="376518" y="334063"/>
            <a:ext cx="2628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RESERVA PARA APOSENTADORIA</a:t>
            </a:r>
          </a:p>
        </p:txBody>
      </p:sp>
      <p:sp>
        <p:nvSpPr>
          <p:cNvPr id="22" name="CaixaDeTexto 21">
            <a:extLst>
              <a:ext uri="{FF2B5EF4-FFF2-40B4-BE49-F238E27FC236}">
                <a16:creationId xmlns:a16="http://schemas.microsoft.com/office/drawing/2014/main" xmlns="" id="{FC8CA9B4-5975-33A9-A3A7-6C6600C51768}"/>
              </a:ext>
            </a:extLst>
          </p:cNvPr>
          <p:cNvSpPr txBox="1"/>
          <p:nvPr/>
        </p:nvSpPr>
        <p:spPr>
          <a:xfrm>
            <a:off x="5998475" y="362522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
        <p:nvSpPr>
          <p:cNvPr id="23" name="CaixaDeTexto 22">
            <a:extLst>
              <a:ext uri="{FF2B5EF4-FFF2-40B4-BE49-F238E27FC236}">
                <a16:creationId xmlns:a16="http://schemas.microsoft.com/office/drawing/2014/main" xmlns="" id="{4E231627-9C46-671E-5ACB-77967A5BFC03}"/>
              </a:ext>
            </a:extLst>
          </p:cNvPr>
          <p:cNvSpPr txBox="1"/>
          <p:nvPr/>
        </p:nvSpPr>
        <p:spPr>
          <a:xfrm>
            <a:off x="3528998" y="4980830"/>
            <a:ext cx="218364" cy="261610"/>
          </a:xfrm>
          <a:prstGeom prst="rect">
            <a:avLst/>
          </a:prstGeom>
          <a:noFill/>
        </p:spPr>
        <p:txBody>
          <a:bodyPr wrap="square">
            <a:spAutoFit/>
          </a:bodyPr>
          <a:lstStyle/>
          <a:p>
            <a:pPr algn="ctr"/>
            <a:r>
              <a:rPr lang="pt-BR" sz="1100" dirty="0">
                <a:solidFill>
                  <a:srgbClr val="FC007A"/>
                </a:solidFill>
                <a:latin typeface="Calibri" panose="020F0502020204030204" pitchFamily="34" charset="0"/>
                <a:sym typeface="Wingdings" panose="05000000000000000000" pitchFamily="2" charset="2"/>
              </a:rPr>
              <a:t></a:t>
            </a:r>
            <a:endParaRPr lang="pt-BR" sz="2400" dirty="0"/>
          </a:p>
        </p:txBody>
      </p:sp>
      <p:sp>
        <p:nvSpPr>
          <p:cNvPr id="24" name="CaixaDeTexto 23">
            <a:extLst>
              <a:ext uri="{FF2B5EF4-FFF2-40B4-BE49-F238E27FC236}">
                <a16:creationId xmlns:a16="http://schemas.microsoft.com/office/drawing/2014/main" xmlns="" id="{FC8CA9B4-5975-33A9-A3A7-6C6600C51768}"/>
              </a:ext>
            </a:extLst>
          </p:cNvPr>
          <p:cNvSpPr txBox="1"/>
          <p:nvPr/>
        </p:nvSpPr>
        <p:spPr>
          <a:xfrm>
            <a:off x="9767531" y="4188850"/>
            <a:ext cx="295275" cy="261610"/>
          </a:xfrm>
          <a:prstGeom prst="rect">
            <a:avLst/>
          </a:prstGeom>
          <a:noFill/>
        </p:spPr>
        <p:txBody>
          <a:bodyPr wrap="square">
            <a:spAutoFit/>
          </a:bodyPr>
          <a:lstStyle/>
          <a:p>
            <a:pPr algn="ctr"/>
            <a:r>
              <a:rPr kumimoji="0" lang="pt-BR" sz="1100" b="0" i="0" u="none" strike="noStrike" kern="1200" cap="none" spc="0" normalizeH="0" baseline="0" noProof="0" dirty="0">
                <a:ln>
                  <a:noFill/>
                </a:ln>
                <a:solidFill>
                  <a:srgbClr val="3366FF"/>
                </a:solidFill>
                <a:effectLst/>
                <a:uLnTx/>
                <a:uFillTx/>
                <a:latin typeface="Calibri" panose="020F0502020204030204" pitchFamily="34" charset="0"/>
                <a:ea typeface="+mn-ea"/>
                <a:cs typeface="+mn-cs"/>
                <a:sym typeface="Wingdings" panose="05000000000000000000" pitchFamily="2" charset="2"/>
              </a:rPr>
              <a:t></a:t>
            </a:r>
            <a:endParaRPr lang="pt-BR" sz="2400" dirty="0"/>
          </a:p>
        </p:txBody>
      </p:sp>
    </p:spTree>
    <p:extLst>
      <p:ext uri="{BB962C8B-B14F-4D97-AF65-F5344CB8AC3E}">
        <p14:creationId xmlns:p14="http://schemas.microsoft.com/office/powerpoint/2010/main" val="2447804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Gráfico 7">
            <a:extLst>
              <a:ext uri="{FF2B5EF4-FFF2-40B4-BE49-F238E27FC236}">
                <a16:creationId xmlns:a16="http://schemas.microsoft.com/office/drawing/2014/main" xmlns="" id="{FA98210F-A320-32BC-00B5-A9D0368D4B10}"/>
              </a:ext>
            </a:extLst>
          </p:cNvPr>
          <p:cNvGraphicFramePr/>
          <p:nvPr>
            <p:extLst>
              <p:ext uri="{D42A27DB-BD31-4B8C-83A1-F6EECF244321}">
                <p14:modId xmlns:p14="http://schemas.microsoft.com/office/powerpoint/2010/main" val="2675542786"/>
              </p:ext>
            </p:extLst>
          </p:nvPr>
        </p:nvGraphicFramePr>
        <p:xfrm>
          <a:off x="1421323" y="1640112"/>
          <a:ext cx="10482128" cy="4071399"/>
        </p:xfrm>
        <a:graphic>
          <a:graphicData uri="http://schemas.openxmlformats.org/drawingml/2006/chart">
            <c:chart xmlns:c="http://schemas.openxmlformats.org/drawingml/2006/chart" xmlns:r="http://schemas.openxmlformats.org/officeDocument/2006/relationships" r:id="rId2"/>
          </a:graphicData>
        </a:graphic>
      </p:graphicFrame>
      <p:sp>
        <p:nvSpPr>
          <p:cNvPr id="15" name="Retângulo: Cantos Diagonais Arredondados 21">
            <a:extLst>
              <a:ext uri="{FF2B5EF4-FFF2-40B4-BE49-F238E27FC236}">
                <a16:creationId xmlns:a16="http://schemas.microsoft.com/office/drawing/2014/main" xmlns="" id="{27D688AE-D3D9-3973-37CD-D5A3ED531702}"/>
              </a:ext>
            </a:extLst>
          </p:cNvPr>
          <p:cNvSpPr/>
          <p:nvPr/>
        </p:nvSpPr>
        <p:spPr>
          <a:xfrm>
            <a:off x="4111995" y="5977024"/>
            <a:ext cx="5019508" cy="339355"/>
          </a:xfrm>
          <a:prstGeom prst="round2DiagRect">
            <a:avLst>
              <a:gd name="adj1" fmla="val 39128"/>
              <a:gd name="adj2" fmla="val 0"/>
            </a:avLst>
          </a:prstGeom>
          <a:solidFill>
            <a:srgbClr val="FFFFFF">
              <a:lumMod val="95000"/>
            </a:srgbClr>
          </a:solidFill>
          <a:ln w="25400" cap="flat" cmpd="sng" algn="ctr">
            <a:noFill/>
            <a:prstDash val="solid"/>
          </a:ln>
          <a:effectLst/>
        </p:spPr>
        <p:txBody>
          <a:bodyPr rtlCol="0" anchor="ctr"/>
          <a:lstStyle/>
          <a:p>
            <a:pPr lvl="0" algn="ctr" fontAlgn="base">
              <a:spcBef>
                <a:spcPct val="0"/>
              </a:spcBef>
              <a:spcAft>
                <a:spcPct val="0"/>
              </a:spcAft>
              <a:defRPr/>
            </a:pPr>
            <a:r>
              <a:rPr lang="pt-BR" sz="1400" kern="0" dirty="0">
                <a:solidFill>
                  <a:srgbClr val="000000">
                    <a:lumMod val="50000"/>
                    <a:lumOff val="50000"/>
                  </a:srgbClr>
                </a:solidFill>
                <a:latin typeface="Ebrima" panose="02000000000000000000" pitchFamily="2" charset="0"/>
                <a:ea typeface="Ebrima" panose="02000000000000000000" pitchFamily="2" charset="0"/>
                <a:cs typeface="Ebrima" panose="02000000000000000000" pitchFamily="2" charset="0"/>
              </a:rPr>
              <a:t>Em média, com </a:t>
            </a:r>
            <a:r>
              <a:rPr lang="pt-BR" sz="1400" b="1" kern="0" dirty="0">
                <a:solidFill>
                  <a:srgbClr val="F47100"/>
                </a:solidFill>
                <a:latin typeface="Ebrima" panose="02000000000000000000" pitchFamily="2" charset="0"/>
                <a:ea typeface="Ebrima" panose="02000000000000000000" pitchFamily="2" charset="0"/>
                <a:cs typeface="Ebrima" panose="02000000000000000000" pitchFamily="2" charset="0"/>
              </a:rPr>
              <a:t>59 </a:t>
            </a:r>
            <a:r>
              <a:rPr lang="pt-BR" sz="1400" kern="0" dirty="0">
                <a:solidFill>
                  <a:srgbClr val="000000">
                    <a:lumMod val="50000"/>
                    <a:lumOff val="50000"/>
                  </a:srgbClr>
                </a:solidFill>
                <a:latin typeface="Ebrima" panose="02000000000000000000" pitchFamily="2" charset="0"/>
                <a:ea typeface="Ebrima" panose="02000000000000000000" pitchFamily="2" charset="0"/>
                <a:cs typeface="Ebrima" panose="02000000000000000000" pitchFamily="2" charset="0"/>
              </a:rPr>
              <a:t>anos, independente do perfil</a:t>
            </a:r>
          </a:p>
        </p:txBody>
      </p:sp>
      <p:sp>
        <p:nvSpPr>
          <p:cNvPr id="27" name="Retângulo 26"/>
          <p:cNvSpPr/>
          <p:nvPr/>
        </p:nvSpPr>
        <p:spPr>
          <a:xfrm>
            <a:off x="755848" y="-3791"/>
            <a:ext cx="11147603" cy="246221"/>
          </a:xfrm>
          <a:prstGeom prst="rect">
            <a:avLst/>
          </a:prstGeom>
        </p:spPr>
        <p:txBody>
          <a:bodyPr wrap="none">
            <a:spAutoFit/>
          </a:bodyPr>
          <a:lstStyle/>
          <a:p>
            <a:r>
              <a:rPr lang="pt-BR" sz="1000" spc="300" dirty="0">
                <a:solidFill>
                  <a:prstClr val="black"/>
                </a:solidFill>
                <a:latin typeface="Ebrima" panose="02000000000000000000" pitchFamily="2" charset="0"/>
                <a:ea typeface="Ebrima" panose="02000000000000000000" pitchFamily="2" charset="0"/>
                <a:cs typeface="Ebrima" panose="02000000000000000000" pitchFamily="2" charset="0"/>
              </a:rPr>
              <a:t>APOSENTADOS								RAIO-X DO INVESTIDOR 2025</a:t>
            </a:r>
          </a:p>
        </p:txBody>
      </p:sp>
      <p:sp>
        <p:nvSpPr>
          <p:cNvPr id="28" name="CaixaDeTexto 27">
            <a:extLst>
              <a:ext uri="{FF2B5EF4-FFF2-40B4-BE49-F238E27FC236}">
                <a16:creationId xmlns:a16="http://schemas.microsoft.com/office/drawing/2014/main" xmlns="" id="{0AEF4F2C-7371-EE4C-0E1D-E879D94994A4}"/>
              </a:ext>
            </a:extLst>
          </p:cNvPr>
          <p:cNvSpPr txBox="1"/>
          <p:nvPr/>
        </p:nvSpPr>
        <p:spPr>
          <a:xfrm>
            <a:off x="1266151" y="1222496"/>
            <a:ext cx="1720343" cy="1323439"/>
          </a:xfrm>
          <a:prstGeom prst="rect">
            <a:avLst/>
          </a:prstGeom>
          <a:noFill/>
        </p:spPr>
        <p:txBody>
          <a:bodyPr wrap="none">
            <a:spAutoFit/>
          </a:bodyPr>
          <a:lstStyle/>
          <a:p>
            <a:pPr algn="r"/>
            <a:r>
              <a:rPr kumimoji="0" lang="pt-BR" sz="80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85</a:t>
            </a:r>
            <a:r>
              <a:rPr kumimoji="0" lang="pt-BR" sz="3200" b="1" i="0" u="none" strike="noStrike" kern="1200" cap="none" spc="0" normalizeH="0" baseline="0" noProof="0" dirty="0">
                <a:solidFill>
                  <a:srgbClr val="C00000"/>
                </a:solidFill>
                <a:effectLst/>
                <a:uLnTx/>
                <a:uFillTx/>
                <a:latin typeface="Ebrima" panose="02000000000000000000" pitchFamily="2" charset="0"/>
                <a:ea typeface="Ebrima" panose="02000000000000000000" pitchFamily="2" charset="0"/>
                <a:cs typeface="Ebrima" panose="02000000000000000000" pitchFamily="2" charset="0"/>
              </a:rPr>
              <a:t>%</a:t>
            </a:r>
            <a:endParaRPr lang="pt-BR" sz="4800" dirty="0">
              <a:solidFill>
                <a:srgbClr val="C00000"/>
              </a:solidFill>
            </a:endParaRPr>
          </a:p>
        </p:txBody>
      </p:sp>
      <p:sp>
        <p:nvSpPr>
          <p:cNvPr id="29" name="CaixaDeTexto 28">
            <a:extLst>
              <a:ext uri="{FF2B5EF4-FFF2-40B4-BE49-F238E27FC236}">
                <a16:creationId xmlns:a16="http://schemas.microsoft.com/office/drawing/2014/main" xmlns="" id="{52A02019-3246-7456-69CA-8E5C34E63DB0}"/>
              </a:ext>
            </a:extLst>
          </p:cNvPr>
          <p:cNvSpPr txBox="1"/>
          <p:nvPr/>
        </p:nvSpPr>
        <p:spPr>
          <a:xfrm>
            <a:off x="2911373" y="1640112"/>
            <a:ext cx="1521888" cy="707886"/>
          </a:xfrm>
          <a:prstGeom prst="rect">
            <a:avLst/>
          </a:prstGeom>
          <a:noFill/>
        </p:spPr>
        <p:txBody>
          <a:bodyPr wrap="square" rtlCol="0" anchor="ctr">
            <a:spAutoFit/>
          </a:bodyPr>
          <a:lstStyle/>
          <a:p>
            <a:r>
              <a:rPr lang="pt-BR" sz="1000" b="1" spc="100" dirty="0">
                <a:latin typeface="Ebrima" panose="02000000000000000000" pitchFamily="2" charset="0"/>
                <a:ea typeface="Ebrima" panose="02000000000000000000" pitchFamily="2" charset="0"/>
                <a:cs typeface="Ebrima" panose="02000000000000000000" pitchFamily="2" charset="0"/>
              </a:rPr>
              <a:t>DOS ENTREVISTADOS NÃO SÃO APOSENTADOS</a:t>
            </a:r>
          </a:p>
        </p:txBody>
      </p:sp>
      <p:sp>
        <p:nvSpPr>
          <p:cNvPr id="30" name="CaixaDeTexto 29">
            <a:extLst>
              <a:ext uri="{FF2B5EF4-FFF2-40B4-BE49-F238E27FC236}">
                <a16:creationId xmlns:a16="http://schemas.microsoft.com/office/drawing/2014/main" xmlns="" id="{97286006-3F99-0FA1-315C-90AA68283BD5}"/>
              </a:ext>
            </a:extLst>
          </p:cNvPr>
          <p:cNvSpPr txBox="1"/>
          <p:nvPr/>
        </p:nvSpPr>
        <p:spPr bwMode="gray">
          <a:xfrm>
            <a:off x="1421323" y="2347998"/>
            <a:ext cx="2523842" cy="138499"/>
          </a:xfrm>
          <a:prstGeom prst="rect">
            <a:avLst/>
          </a:prstGeom>
          <a:noFill/>
        </p:spPr>
        <p:txBody>
          <a:bodyPr wrap="square" lIns="0" tIns="0" rIns="0" bIns="0" rtlCol="0" anchor="ctr">
            <a:spAutoFit/>
          </a:bodyPr>
          <a:lstStyle/>
          <a:p>
            <a:pPr lvl="0" eaLnBrk="1" fontAlgn="auto" hangingPunct="1">
              <a:spcBef>
                <a:spcPts val="300"/>
              </a:spcBef>
              <a:spcAft>
                <a:spcPts val="0"/>
              </a:spcAft>
            </a:pPr>
            <a:r>
              <a:rPr lang="pt-BR" sz="900" dirty="0">
                <a:solidFill>
                  <a:srgbClr val="000000"/>
                </a:solidFill>
                <a:latin typeface="Calibri" panose="020F0502020204030204" pitchFamily="34" charset="0"/>
                <a:cs typeface="Calibri" panose="020F0502020204030204" pitchFamily="34" charset="0"/>
              </a:rPr>
              <a:t>Base: Total da amostra – 5.832 entrevistas</a:t>
            </a:r>
          </a:p>
        </p:txBody>
      </p:sp>
      <p:pic>
        <p:nvPicPr>
          <p:cNvPr id="31" name="Imagem 30">
            <a:extLst>
              <a:ext uri="{FF2B5EF4-FFF2-40B4-BE49-F238E27FC236}">
                <a16:creationId xmlns:a16="http://schemas.microsoft.com/office/drawing/2014/main" xmlns="" id="{2DE9454B-C4BF-3054-A755-C861BE281683}"/>
              </a:ext>
            </a:extLst>
          </p:cNvPr>
          <p:cNvPicPr>
            <a:picLocks noChangeAspect="1"/>
          </p:cNvPicPr>
          <p:nvPr/>
        </p:nvPicPr>
        <p:blipFill rotWithShape="1">
          <a:blip r:embed="rId3" cstate="screen">
            <a:clrChange>
              <a:clrFrom>
                <a:srgbClr val="FFFFFF"/>
              </a:clrFrom>
              <a:clrTo>
                <a:srgbClr val="FFFFFF">
                  <a:alpha val="0"/>
                </a:srgbClr>
              </a:clrTo>
            </a:clrChange>
            <a:extLst>
              <a:ext uri="{28A0092B-C50C-407E-A947-70E740481C1C}">
                <a14:useLocalDpi xmlns:a14="http://schemas.microsoft.com/office/drawing/2010/main"/>
              </a:ext>
            </a:extLst>
          </a:blip>
          <a:srcRect t="10224" r="62619" b="30728"/>
          <a:stretch/>
        </p:blipFill>
        <p:spPr>
          <a:xfrm>
            <a:off x="1509501" y="2609498"/>
            <a:ext cx="550909" cy="559435"/>
          </a:xfrm>
          <a:prstGeom prst="rect">
            <a:avLst/>
          </a:prstGeom>
        </p:spPr>
      </p:pic>
      <p:sp>
        <p:nvSpPr>
          <p:cNvPr id="32" name="CaixaDeTexto 31">
            <a:extLst>
              <a:ext uri="{FF2B5EF4-FFF2-40B4-BE49-F238E27FC236}">
                <a16:creationId xmlns:a16="http://schemas.microsoft.com/office/drawing/2014/main" xmlns="" id="{B6459A58-CA68-D1D0-B2D6-E6E3FCC406FE}"/>
              </a:ext>
            </a:extLst>
          </p:cNvPr>
          <p:cNvSpPr txBox="1"/>
          <p:nvPr/>
        </p:nvSpPr>
        <p:spPr>
          <a:xfrm>
            <a:off x="2129863" y="2765614"/>
            <a:ext cx="1815302" cy="600164"/>
          </a:xfrm>
          <a:prstGeom prst="rect">
            <a:avLst/>
          </a:prstGeom>
          <a:solidFill>
            <a:schemeClr val="bg1">
              <a:lumMod val="95000"/>
            </a:schemeClr>
          </a:solidFill>
          <a:effectLst>
            <a:outerShdw blurRad="50800" dist="38100" dir="2700000" algn="tl" rotWithShape="0">
              <a:prstClr val="black">
                <a:alpha val="40000"/>
              </a:prstClr>
            </a:outerShdw>
          </a:effectLst>
        </p:spPr>
        <p:txBody>
          <a:bodyPr wrap="square" rtlCol="0">
            <a:spAutoFit/>
          </a:bodyPr>
          <a:lstStyle/>
          <a:p>
            <a:pPr algn="ctr"/>
            <a:r>
              <a:rPr lang="pt-BR" sz="1100" i="1" spc="100" dirty="0">
                <a:ea typeface="ＭＳ Ｐゴシック" charset="-128"/>
              </a:rPr>
              <a:t>Aproximadamente </a:t>
            </a:r>
          </a:p>
          <a:p>
            <a:pPr algn="ctr"/>
            <a:r>
              <a:rPr lang="pt-BR" sz="1100" b="1" i="1" spc="100" dirty="0">
                <a:ea typeface="ＭＳ Ｐゴシック" charset="-128"/>
              </a:rPr>
              <a:t>143,6 milhões</a:t>
            </a:r>
            <a:r>
              <a:rPr lang="pt-BR" sz="1100" i="1" spc="100" dirty="0">
                <a:ea typeface="ＭＳ Ｐゴシック" charset="-128"/>
              </a:rPr>
              <a:t> de brasileiros.</a:t>
            </a:r>
          </a:p>
        </p:txBody>
      </p:sp>
      <p:sp>
        <p:nvSpPr>
          <p:cNvPr id="33" name="Retângulo 32"/>
          <p:cNvSpPr/>
          <p:nvPr/>
        </p:nvSpPr>
        <p:spPr>
          <a:xfrm>
            <a:off x="881998" y="6485147"/>
            <a:ext cx="11310001" cy="369332"/>
          </a:xfrm>
          <a:prstGeom prst="rect">
            <a:avLst/>
          </a:prstGeom>
        </p:spPr>
        <p:txBody>
          <a:bodyPr wrap="square">
            <a:spAutoFit/>
          </a:bodyPr>
          <a:lstStyle/>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rPr>
              <a:t>Base: Entrevistados não aposentados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a:t>
            </a:r>
            <a:r>
              <a:rPr lang="pt-BR" sz="900" dirty="0">
                <a:solidFill>
                  <a:srgbClr val="FFEFEF"/>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2021 (N=5.109) </a:t>
            </a:r>
            <a:r>
              <a:rPr lang="pt-BR" sz="900" dirty="0">
                <a:solidFill>
                  <a:srgbClr val="FFDDDD"/>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2022 (N=5.118) </a:t>
            </a:r>
            <a:r>
              <a:rPr lang="pt-BR" sz="900" dirty="0">
                <a:solidFill>
                  <a:srgbClr val="FF797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2023 (N=5.159) </a:t>
            </a:r>
            <a:r>
              <a:rPr lang="pt-BR" sz="900" dirty="0">
                <a:solidFill>
                  <a:srgbClr val="FE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2024 (N=5.115) </a:t>
            </a:r>
            <a:r>
              <a:rPr lang="pt-BR" sz="900" dirty="0">
                <a:solidFill>
                  <a:srgbClr val="C00000"/>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2025 (N=5.072)</a:t>
            </a:r>
            <a:endParaRPr lang="pt-BR" sz="900" dirty="0">
              <a:solidFill>
                <a:srgbClr val="595959"/>
              </a:solidFill>
              <a:latin typeface="Ebrima" panose="02000000000000000000" pitchFamily="2" charset="0"/>
              <a:ea typeface="Ebrima" panose="02000000000000000000" pitchFamily="2" charset="0"/>
              <a:cs typeface="Ebrima" panose="02000000000000000000" pitchFamily="2" charset="0"/>
            </a:endParaRPr>
          </a:p>
          <a:p>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Fonte: </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P27. </a:t>
            </a:r>
            <a:r>
              <a:rPr lang="pt-BR" sz="900"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Com que idade você pretende se aposentar?</a:t>
            </a:r>
            <a:r>
              <a:rPr lang="pt-BR" sz="900" b="1" dirty="0">
                <a:solidFill>
                  <a:srgbClr val="595959"/>
                </a:solidFill>
                <a:latin typeface="Ebrima" panose="02000000000000000000" pitchFamily="2" charset="0"/>
                <a:ea typeface="Ebrima" panose="02000000000000000000" pitchFamily="2" charset="0"/>
                <a:cs typeface="Ebrima" panose="02000000000000000000" pitchFamily="2" charset="0"/>
                <a:sym typeface="Wingdings 2" panose="05020102010507070707" pitchFamily="18" charset="2"/>
              </a:rPr>
              <a:t> (ESPONTÂNEA E ÚNICA)</a:t>
            </a:r>
          </a:p>
        </p:txBody>
      </p:sp>
      <p:sp>
        <p:nvSpPr>
          <p:cNvPr id="16" name="CaixaDeTexto 15">
            <a:extLst>
              <a:ext uri="{FF2B5EF4-FFF2-40B4-BE49-F238E27FC236}">
                <a16:creationId xmlns:a16="http://schemas.microsoft.com/office/drawing/2014/main" xmlns="" id="{5C8BAD6B-A91F-CD21-AC99-9F8911C3FA5A}"/>
              </a:ext>
            </a:extLst>
          </p:cNvPr>
          <p:cNvSpPr txBox="1"/>
          <p:nvPr/>
        </p:nvSpPr>
        <p:spPr>
          <a:xfrm>
            <a:off x="4432300" y="1293945"/>
            <a:ext cx="7154649" cy="1292662"/>
          </a:xfrm>
          <a:prstGeom prst="rect">
            <a:avLst/>
          </a:prstGeom>
          <a:noFill/>
        </p:spPr>
        <p:txBody>
          <a:bodyPr wrap="square" rtlCol="0">
            <a:spAutoFit/>
          </a:bodyPr>
          <a:lstStyle/>
          <a:p>
            <a:pPr>
              <a:lnSpc>
                <a:spcPct val="120000"/>
              </a:lnSpc>
            </a:pP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27% pretendem se aposentar até os 59 anos e 47% entre os 60 e 69 anos</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 números que apresentam variações em relação à 2024, com menos pessoas pensando em se aposentar antes dos 60 anos.</a:t>
            </a:r>
          </a:p>
          <a:p>
            <a:pPr>
              <a:lnSpc>
                <a:spcPct val="120000"/>
              </a:lnSpc>
            </a:pPr>
            <a:endPar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endParaRPr>
          </a:p>
          <a:p>
            <a:pPr>
              <a:lnSpc>
                <a:spcPct val="120000"/>
              </a:lnSpc>
            </a:pP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11% não sabem responder e 6% </a:t>
            </a:r>
            <a:r>
              <a:rPr lang="pt-BR" sz="1300" b="1"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não pensam em se aposentar</a:t>
            </a:r>
            <a:r>
              <a:rPr lang="pt-BR" sz="1300" dirty="0">
                <a:latin typeface="Ebrima" panose="02000000000000000000" pitchFamily="2" charset="0"/>
                <a:ea typeface="Ebrima" panose="02000000000000000000" pitchFamily="2" charset="0"/>
                <a:cs typeface="Ebrima" panose="02000000000000000000" pitchFamily="2" charset="0"/>
                <a:sym typeface="Wingdings" panose="05000000000000000000" pitchFamily="2" charset="2"/>
              </a:rPr>
              <a:t>.</a:t>
            </a:r>
          </a:p>
        </p:txBody>
      </p:sp>
      <p:sp>
        <p:nvSpPr>
          <p:cNvPr id="17" name="CaixaDeTexto 2">
            <a:extLst>
              <a:ext uri="{FF2B5EF4-FFF2-40B4-BE49-F238E27FC236}">
                <a16:creationId xmlns:a16="http://schemas.microsoft.com/office/drawing/2014/main" xmlns="" id="{AF4AE32E-BDCC-DAA4-F144-9A7A17F9142B}"/>
              </a:ext>
            </a:extLst>
          </p:cNvPr>
          <p:cNvSpPr txBox="1"/>
          <p:nvPr/>
        </p:nvSpPr>
        <p:spPr>
          <a:xfrm>
            <a:off x="608372" y="559309"/>
            <a:ext cx="5744301" cy="246221"/>
          </a:xfrm>
          <a:prstGeom prst="rect">
            <a:avLst/>
          </a:prstGeom>
          <a:noFill/>
        </p:spPr>
        <p:txBody>
          <a:bodyPr wrap="square">
            <a:spAutoFit/>
          </a:bodyP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r>
              <a:rPr lang="pt-BR" sz="1000" dirty="0">
                <a:latin typeface="Segoe UI Light" panose="020B0502040204020203" pitchFamily="34" charset="0"/>
                <a:ea typeface="Ebrima" panose="02000000000000000000" pitchFamily="2" charset="0"/>
                <a:cs typeface="Segoe UI Light" panose="020B0502040204020203" pitchFamily="34" charset="0"/>
              </a:rPr>
              <a:t>dados em %  </a:t>
            </a:r>
            <a:r>
              <a:rPr lang="pt-BR" sz="1000" b="1" dirty="0">
                <a:latin typeface="Segoe UI" panose="020B0502040204020203" pitchFamily="34" charset="0"/>
                <a:ea typeface="Ebrima" panose="02000000000000000000" pitchFamily="2" charset="0"/>
                <a:cs typeface="Segoe UI" panose="020B0502040204020203" pitchFamily="34" charset="0"/>
              </a:rPr>
              <a:t>espontânea e única </a:t>
            </a:r>
            <a:r>
              <a:rPr lang="pt-BR" sz="1000" dirty="0">
                <a:latin typeface="Segoe UI Light" panose="020B0502040204020203" pitchFamily="34" charset="0"/>
                <a:ea typeface="Ebrima" panose="02000000000000000000" pitchFamily="2" charset="0"/>
                <a:cs typeface="Segoe UI Light" panose="020B0502040204020203" pitchFamily="34" charset="0"/>
              </a:rPr>
              <a:t>| Erro: ±1p.p. (Não aposentados) </a:t>
            </a:r>
          </a:p>
        </p:txBody>
      </p:sp>
      <p:sp>
        <p:nvSpPr>
          <p:cNvPr id="18" name="Gráfico 4">
            <a:extLst>
              <a:ext uri="{FF2B5EF4-FFF2-40B4-BE49-F238E27FC236}">
                <a16:creationId xmlns:a16="http://schemas.microsoft.com/office/drawing/2014/main" xmlns="" id="{DE27253D-E400-27CD-C0D7-A5B286F00933}"/>
              </a:ext>
            </a:extLst>
          </p:cNvPr>
          <p:cNvSpPr/>
          <p:nvPr/>
        </p:nvSpPr>
        <p:spPr>
          <a:xfrm flipV="1">
            <a:off x="442321" y="530388"/>
            <a:ext cx="208281" cy="204849"/>
          </a:xfrm>
          <a:custGeom>
            <a:avLst/>
            <a:gdLst>
              <a:gd name="connsiteX0" fmla="*/ 2997200 w 2997200"/>
              <a:gd name="connsiteY0" fmla="*/ 692287 h 2947806"/>
              <a:gd name="connsiteX1" fmla="*/ 2946400 w 2997200"/>
              <a:gd name="connsiteY1" fmla="*/ 793887 h 2947806"/>
              <a:gd name="connsiteX2" fmla="*/ 2306320 w 2997200"/>
              <a:gd name="connsiteY2" fmla="*/ 1322207 h 2947806"/>
              <a:gd name="connsiteX3" fmla="*/ 2245360 w 2997200"/>
              <a:gd name="connsiteY3" fmla="*/ 1342527 h 2947806"/>
              <a:gd name="connsiteX4" fmla="*/ 2164080 w 2997200"/>
              <a:gd name="connsiteY4" fmla="*/ 1301887 h 2947806"/>
              <a:gd name="connsiteX5" fmla="*/ 2174240 w 2997200"/>
              <a:gd name="connsiteY5" fmla="*/ 1159647 h 2947806"/>
              <a:gd name="connsiteX6" fmla="*/ 2641600 w 2997200"/>
              <a:gd name="connsiteY6" fmla="*/ 763407 h 2947806"/>
              <a:gd name="connsiteX7" fmla="*/ 203200 w 2997200"/>
              <a:gd name="connsiteY7" fmla="*/ 2856367 h 2947806"/>
              <a:gd name="connsiteX8" fmla="*/ 101600 w 2997200"/>
              <a:gd name="connsiteY8" fmla="*/ 2947807 h 2947806"/>
              <a:gd name="connsiteX9" fmla="*/ 91440 w 2997200"/>
              <a:gd name="connsiteY9" fmla="*/ 2947807 h 2947806"/>
              <a:gd name="connsiteX10" fmla="*/ 0 w 2997200"/>
              <a:gd name="connsiteY10" fmla="*/ 2836047 h 2947806"/>
              <a:gd name="connsiteX11" fmla="*/ 2621280 w 2997200"/>
              <a:gd name="connsiteY11" fmla="*/ 560207 h 2947806"/>
              <a:gd name="connsiteX12" fmla="*/ 2194560 w 2997200"/>
              <a:gd name="connsiteY12" fmla="*/ 174127 h 2947806"/>
              <a:gd name="connsiteX13" fmla="*/ 2184400 w 2997200"/>
              <a:gd name="connsiteY13" fmla="*/ 31887 h 2947806"/>
              <a:gd name="connsiteX14" fmla="*/ 2326640 w 2997200"/>
              <a:gd name="connsiteY14" fmla="*/ 21727 h 2947806"/>
              <a:gd name="connsiteX15" fmla="*/ 2946400 w 2997200"/>
              <a:gd name="connsiteY15" fmla="*/ 570367 h 2947806"/>
              <a:gd name="connsiteX16" fmla="*/ 2997200 w 2997200"/>
              <a:gd name="connsiteY16" fmla="*/ 692287 h 294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7200" h="2947806">
                <a:moveTo>
                  <a:pt x="2997200" y="692287"/>
                </a:moveTo>
                <a:cubicBezTo>
                  <a:pt x="2997200" y="732927"/>
                  <a:pt x="2976880" y="773567"/>
                  <a:pt x="2946400" y="793887"/>
                </a:cubicBezTo>
                <a:lnTo>
                  <a:pt x="2306320" y="1322207"/>
                </a:lnTo>
                <a:cubicBezTo>
                  <a:pt x="2286000" y="1342527"/>
                  <a:pt x="2265680" y="1342527"/>
                  <a:pt x="2245360" y="1342527"/>
                </a:cubicBezTo>
                <a:cubicBezTo>
                  <a:pt x="2214880" y="1342527"/>
                  <a:pt x="2184400" y="1332367"/>
                  <a:pt x="2164080" y="1301887"/>
                </a:cubicBezTo>
                <a:cubicBezTo>
                  <a:pt x="2123440" y="1261247"/>
                  <a:pt x="2133600" y="1190127"/>
                  <a:pt x="2174240" y="1159647"/>
                </a:cubicBezTo>
                <a:lnTo>
                  <a:pt x="2641600" y="763407"/>
                </a:lnTo>
                <a:cubicBezTo>
                  <a:pt x="1432560" y="682127"/>
                  <a:pt x="345440" y="1606687"/>
                  <a:pt x="203200" y="2856367"/>
                </a:cubicBezTo>
                <a:cubicBezTo>
                  <a:pt x="193040" y="2907167"/>
                  <a:pt x="152400" y="2947807"/>
                  <a:pt x="101600" y="2947807"/>
                </a:cubicBezTo>
                <a:lnTo>
                  <a:pt x="91440" y="2947807"/>
                </a:lnTo>
                <a:cubicBezTo>
                  <a:pt x="40640" y="2937647"/>
                  <a:pt x="0" y="2886847"/>
                  <a:pt x="0" y="2836047"/>
                </a:cubicBezTo>
                <a:cubicBezTo>
                  <a:pt x="152400" y="1484767"/>
                  <a:pt x="1310640" y="499247"/>
                  <a:pt x="2621280" y="560207"/>
                </a:cubicBezTo>
                <a:lnTo>
                  <a:pt x="2194560" y="174127"/>
                </a:lnTo>
                <a:cubicBezTo>
                  <a:pt x="2153920" y="133487"/>
                  <a:pt x="2153920" y="72527"/>
                  <a:pt x="2184400" y="31887"/>
                </a:cubicBezTo>
                <a:cubicBezTo>
                  <a:pt x="2225040" y="-8753"/>
                  <a:pt x="2286000" y="-8753"/>
                  <a:pt x="2326640" y="21727"/>
                </a:cubicBezTo>
                <a:lnTo>
                  <a:pt x="2946400" y="570367"/>
                </a:lnTo>
                <a:cubicBezTo>
                  <a:pt x="2976880" y="611007"/>
                  <a:pt x="2997200" y="651647"/>
                  <a:pt x="2997200" y="692287"/>
                </a:cubicBezTo>
                <a:close/>
              </a:path>
            </a:pathLst>
          </a:custGeom>
          <a:solidFill>
            <a:srgbClr val="0070C0"/>
          </a:solidFill>
          <a:ln w="101600" cap="flat">
            <a:noFill/>
            <a:prstDash val="solid"/>
            <a:miter/>
          </a:ln>
        </p:spPr>
        <p:txBody>
          <a:bodyPr rtlCol="0" anchor="ctr"/>
          <a:lstStyle>
            <a:defPPr>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pt-BR" sz="1000" noProof="0" dirty="0">
              <a:solidFill>
                <a:prstClr val="black"/>
              </a:solidFill>
              <a:latin typeface="Segoe UI" panose="020B0502040204020203" pitchFamily="34" charset="0"/>
              <a:cs typeface="Segoe UI" panose="020B0502040204020203" pitchFamily="34" charset="0"/>
            </a:endParaRPr>
          </a:p>
        </p:txBody>
      </p:sp>
      <p:sp>
        <p:nvSpPr>
          <p:cNvPr id="19" name="Arredondar Retângulo em um Canto Diagonal 18"/>
          <p:cNvSpPr/>
          <p:nvPr/>
        </p:nvSpPr>
        <p:spPr>
          <a:xfrm>
            <a:off x="376518" y="334063"/>
            <a:ext cx="3636000" cy="214255"/>
          </a:xfrm>
          <a:prstGeom prst="round2Diag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200" b="1" dirty="0">
                <a:latin typeface="Segoe UI" panose="020B0502040204020203" pitchFamily="34" charset="0"/>
                <a:cs typeface="Segoe UI" panose="020B0502040204020203" pitchFamily="34" charset="0"/>
              </a:rPr>
              <a:t>IDADE COM A QUAL PRETENDE SE APOSENTAR</a:t>
            </a:r>
          </a:p>
        </p:txBody>
      </p:sp>
    </p:spTree>
    <p:extLst>
      <p:ext uri="{BB962C8B-B14F-4D97-AF65-F5344CB8AC3E}">
        <p14:creationId xmlns:p14="http://schemas.microsoft.com/office/powerpoint/2010/main" val="855385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o Office">
  <a:themeElements>
    <a:clrScheme name="Personalizada 1">
      <a:dk1>
        <a:srgbClr val="ADB9CA"/>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ema do Office">
  <a:themeElements>
    <a:clrScheme name="Escritório">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Escritório">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critório">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25590</TotalTime>
  <Words>27991</Words>
  <Application>Microsoft Office PowerPoint</Application>
  <PresentationFormat>Widescreen</PresentationFormat>
  <Paragraphs>3510</Paragraphs>
  <Slides>165</Slides>
  <Notes>2</Notes>
  <HiddenSlides>91</HiddenSlides>
  <MMClips>0</MMClips>
  <ScaleCrop>false</ScaleCrop>
  <HeadingPairs>
    <vt:vector size="6" baseType="variant">
      <vt:variant>
        <vt:lpstr>Fontes usadas</vt:lpstr>
      </vt:variant>
      <vt:variant>
        <vt:i4>16</vt:i4>
      </vt:variant>
      <vt:variant>
        <vt:lpstr>Tema</vt:lpstr>
      </vt:variant>
      <vt:variant>
        <vt:i4>4</vt:i4>
      </vt:variant>
      <vt:variant>
        <vt:lpstr>Títulos de slides</vt:lpstr>
      </vt:variant>
      <vt:variant>
        <vt:i4>165</vt:i4>
      </vt:variant>
    </vt:vector>
  </HeadingPairs>
  <TitlesOfParts>
    <vt:vector size="185" baseType="lpstr">
      <vt:lpstr>ＭＳ Ｐゴシック</vt:lpstr>
      <vt:lpstr>Arial</vt:lpstr>
      <vt:lpstr>Bahnschrift</vt:lpstr>
      <vt:lpstr>Calibri</vt:lpstr>
      <vt:lpstr>Calibri Light</vt:lpstr>
      <vt:lpstr>Ebrima</vt:lpstr>
      <vt:lpstr>Franklin Gothic Book</vt:lpstr>
      <vt:lpstr>Franklin Gothic Medium Cond</vt:lpstr>
      <vt:lpstr>Lato</vt:lpstr>
      <vt:lpstr>Lucida Sans</vt:lpstr>
      <vt:lpstr>Santander Headline</vt:lpstr>
      <vt:lpstr>Segoe UI</vt:lpstr>
      <vt:lpstr>Segoe UI Light</vt:lpstr>
      <vt:lpstr>Wingdings</vt:lpstr>
      <vt:lpstr>Wingdings 2</vt:lpstr>
      <vt:lpstr>Wingdings 3</vt:lpstr>
      <vt:lpstr>Tema do Office</vt:lpstr>
      <vt:lpstr>1_Tema do Office</vt:lpstr>
      <vt:lpstr>2_Tema do Office</vt:lpstr>
      <vt:lpstr>3_Tema do Office</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Company>Folha de S. Paulo</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Gustavo Slachta Rodrigues</dc:creator>
  <cp:lastModifiedBy>Gustavo Slachta Rodrigues</cp:lastModifiedBy>
  <cp:revision>1736</cp:revision>
  <dcterms:created xsi:type="dcterms:W3CDTF">2023-10-17T15:28:19Z</dcterms:created>
  <dcterms:modified xsi:type="dcterms:W3CDTF">2025-12-22T20:36:18Z</dcterms:modified>
</cp:coreProperties>
</file>