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379" r:id="rId3"/>
    <p:sldId id="392" r:id="rId4"/>
    <p:sldId id="321" r:id="rId5"/>
    <p:sldId id="322" r:id="rId6"/>
    <p:sldId id="399" r:id="rId7"/>
    <p:sldId id="397" r:id="rId8"/>
    <p:sldId id="357" r:id="rId9"/>
    <p:sldId id="394" r:id="rId10"/>
    <p:sldId id="396" r:id="rId11"/>
    <p:sldId id="388" r:id="rId12"/>
    <p:sldId id="398" r:id="rId13"/>
    <p:sldId id="358" r:id="rId14"/>
    <p:sldId id="345" r:id="rId15"/>
    <p:sldId id="341" r:id="rId16"/>
    <p:sldId id="346" r:id="rId17"/>
    <p:sldId id="395" r:id="rId18"/>
    <p:sldId id="362" r:id="rId19"/>
    <p:sldId id="259" r:id="rId20"/>
  </p:sldIdLst>
  <p:sldSz cx="9144000" cy="5143500" type="screen16x9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7D5361-70DB-A4AF-E520-66B3B2E1555E}" name="Thaís Pacifico Sanches Arriaga" initials="TPSA" userId="S::thais.arriaga@anbima.com.br::fc7491f2-5108-4377-80d3-1f3e9bf3b5cc" providerId="AD"/>
  <p188:author id="{6B050BAC-B633-76A9-6E3C-F20EF499D66A}" name="Paula Pereira Diniz" initials="PPD" userId="S::paula.diniz@anbima.com.br::41b73b88-357b-40b8-a046-e08282064b4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ís Pacifico Sanches Arriaga" initials="TPSA" lastIdx="37" clrIdx="0">
    <p:extLst>
      <p:ext uri="{19B8F6BF-5375-455C-9EA6-DF929625EA0E}">
        <p15:presenceInfo xmlns:p15="http://schemas.microsoft.com/office/powerpoint/2012/main" userId="S::thais.arriaga@anbima.com.br::fc7491f2-5108-4377-80d3-1f3e9bf3b5cc" providerId="AD"/>
      </p:ext>
    </p:extLst>
  </p:cmAuthor>
  <p:cmAuthor id="2" name="Paula Pereira Diniz" initials="PPD" lastIdx="38" clrIdx="1">
    <p:extLst>
      <p:ext uri="{19B8F6BF-5375-455C-9EA6-DF929625EA0E}">
        <p15:presenceInfo xmlns:p15="http://schemas.microsoft.com/office/powerpoint/2012/main" userId="S::paula.diniz@anbima.com.br::41b73b88-357b-40b8-a046-e08282064b49" providerId="AD"/>
      </p:ext>
    </p:extLst>
  </p:cmAuthor>
  <p:cmAuthor id="3" name="Flávia Nosralla" initials="FN" lastIdx="1" clrIdx="2">
    <p:extLst>
      <p:ext uri="{19B8F6BF-5375-455C-9EA6-DF929625EA0E}">
        <p15:presenceInfo xmlns:p15="http://schemas.microsoft.com/office/powerpoint/2012/main" userId="Flávia Nosralla" providerId="None"/>
      </p:ext>
    </p:extLst>
  </p:cmAuthor>
  <p:cmAuthor id="4" name="Fernando Santana dos Reis" initials="FSdR" lastIdx="1" clrIdx="3">
    <p:extLst>
      <p:ext uri="{19B8F6BF-5375-455C-9EA6-DF929625EA0E}">
        <p15:presenceInfo xmlns:p15="http://schemas.microsoft.com/office/powerpoint/2012/main" userId="S::fernando.santana@anbima.com.br::a6f15e22-0d62-44f7-8d2c-b89f73faa1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D9"/>
    <a:srgbClr val="80C342"/>
    <a:srgbClr val="FCAF17"/>
    <a:srgbClr val="B7BA4F"/>
    <a:srgbClr val="FFDF4F"/>
    <a:srgbClr val="DE761C"/>
    <a:srgbClr val="595959"/>
    <a:srgbClr val="C3E2A5"/>
    <a:srgbClr val="03BFD7"/>
    <a:srgbClr val="B7B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56" autoAdjust="0"/>
    <p:restoredTop sz="94249" autoAdjust="0"/>
  </p:normalViewPr>
  <p:slideViewPr>
    <p:cSldViewPr>
      <p:cViewPr varScale="1">
        <p:scale>
          <a:sx n="90" d="100"/>
          <a:sy n="90" d="100"/>
        </p:scale>
        <p:origin x="696" y="7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ão Lucas Oishi" userId="279720dd-6e63-4dd6-bc9f-1fb49f8a8563" providerId="ADAL" clId="{81DDDAB4-05A8-4B9C-A35D-AE4146FA90D0}"/>
    <pc:docChg chg="custSel modSld">
      <pc:chgData name="João Lucas Oishi" userId="279720dd-6e63-4dd6-bc9f-1fb49f8a8563" providerId="ADAL" clId="{81DDDAB4-05A8-4B9C-A35D-AE4146FA90D0}" dt="2022-01-06T13:37:35.010" v="116" actId="20577"/>
      <pc:docMkLst>
        <pc:docMk/>
      </pc:docMkLst>
      <pc:sldChg chg="addSp delSp modSp mod">
        <pc:chgData name="João Lucas Oishi" userId="279720dd-6e63-4dd6-bc9f-1fb49f8a8563" providerId="ADAL" clId="{81DDDAB4-05A8-4B9C-A35D-AE4146FA90D0}" dt="2022-01-06T13:23:55.907" v="34" actId="1037"/>
        <pc:sldMkLst>
          <pc:docMk/>
          <pc:sldMk cId="2545854178" sldId="379"/>
        </pc:sldMkLst>
        <pc:picChg chg="add mod">
          <ac:chgData name="João Lucas Oishi" userId="279720dd-6e63-4dd6-bc9f-1fb49f8a8563" providerId="ADAL" clId="{81DDDAB4-05A8-4B9C-A35D-AE4146FA90D0}" dt="2022-01-06T13:23:55.907" v="34" actId="1037"/>
          <ac:picMkLst>
            <pc:docMk/>
            <pc:sldMk cId="2545854178" sldId="379"/>
            <ac:picMk id="4" creationId="{FE89D4B4-1CF6-42A1-A7BE-EBCEE1166A17}"/>
          </ac:picMkLst>
        </pc:picChg>
        <pc:picChg chg="del">
          <ac:chgData name="João Lucas Oishi" userId="279720dd-6e63-4dd6-bc9f-1fb49f8a8563" providerId="ADAL" clId="{81DDDAB4-05A8-4B9C-A35D-AE4146FA90D0}" dt="2022-01-06T13:23:28.615" v="29" actId="478"/>
          <ac:picMkLst>
            <pc:docMk/>
            <pc:sldMk cId="2545854178" sldId="379"/>
            <ac:picMk id="6" creationId="{5ED74C84-5962-4ED0-8FCE-AC05856BA981}"/>
          </ac:picMkLst>
        </pc:picChg>
      </pc:sldChg>
      <pc:sldChg chg="addSp delSp modSp mod">
        <pc:chgData name="João Lucas Oishi" userId="279720dd-6e63-4dd6-bc9f-1fb49f8a8563" providerId="ADAL" clId="{81DDDAB4-05A8-4B9C-A35D-AE4146FA90D0}" dt="2022-01-06T13:37:35.010" v="116" actId="20577"/>
        <pc:sldMkLst>
          <pc:docMk/>
          <pc:sldMk cId="4260900464" sldId="388"/>
        </pc:sldMkLst>
        <pc:spChg chg="mod">
          <ac:chgData name="João Lucas Oishi" userId="279720dd-6e63-4dd6-bc9f-1fb49f8a8563" providerId="ADAL" clId="{81DDDAB4-05A8-4B9C-A35D-AE4146FA90D0}" dt="2022-01-06T13:37:35.010" v="116" actId="20577"/>
          <ac:spMkLst>
            <pc:docMk/>
            <pc:sldMk cId="4260900464" sldId="388"/>
            <ac:spMk id="12" creationId="{8359C0A3-EBCC-4713-878C-D2C6F93BA035}"/>
          </ac:spMkLst>
        </pc:spChg>
        <pc:graphicFrameChg chg="mod modGraphic">
          <ac:chgData name="João Lucas Oishi" userId="279720dd-6e63-4dd6-bc9f-1fb49f8a8563" providerId="ADAL" clId="{81DDDAB4-05A8-4B9C-A35D-AE4146FA90D0}" dt="2022-01-06T13:36:45.404" v="54" actId="122"/>
          <ac:graphicFrameMkLst>
            <pc:docMk/>
            <pc:sldMk cId="4260900464" sldId="388"/>
            <ac:graphicFrameMk id="6" creationId="{D38A042F-6A9D-4A02-8A17-9671D71575A9}"/>
          </ac:graphicFrameMkLst>
        </pc:graphicFrameChg>
        <pc:picChg chg="add del mod ord">
          <ac:chgData name="João Lucas Oishi" userId="279720dd-6e63-4dd6-bc9f-1fb49f8a8563" providerId="ADAL" clId="{81DDDAB4-05A8-4B9C-A35D-AE4146FA90D0}" dt="2022-01-06T13:36:06.992" v="43" actId="478"/>
          <ac:picMkLst>
            <pc:docMk/>
            <pc:sldMk cId="4260900464" sldId="388"/>
            <ac:picMk id="3" creationId="{72E745BC-FB2B-4C32-AF51-A3CEF0C61010}"/>
          </ac:picMkLst>
        </pc:picChg>
        <pc:picChg chg="del">
          <ac:chgData name="João Lucas Oishi" userId="279720dd-6e63-4dd6-bc9f-1fb49f8a8563" providerId="ADAL" clId="{81DDDAB4-05A8-4B9C-A35D-AE4146FA90D0}" dt="2022-01-06T13:17:37.989" v="6" actId="478"/>
          <ac:picMkLst>
            <pc:docMk/>
            <pc:sldMk cId="4260900464" sldId="388"/>
            <ac:picMk id="4" creationId="{7A155ECA-9F8F-42B7-B356-D9456A11F9B1}"/>
          </ac:picMkLst>
        </pc:picChg>
        <pc:picChg chg="add mod ord">
          <ac:chgData name="João Lucas Oishi" userId="279720dd-6e63-4dd6-bc9f-1fb49f8a8563" providerId="ADAL" clId="{81DDDAB4-05A8-4B9C-A35D-AE4146FA90D0}" dt="2022-01-06T13:36:35.093" v="50" actId="1076"/>
          <ac:picMkLst>
            <pc:docMk/>
            <pc:sldMk cId="4260900464" sldId="388"/>
            <ac:picMk id="7" creationId="{9B21406E-FCFC-4E4A-9B0D-9DA94B89E2A8}"/>
          </ac:picMkLst>
        </pc:picChg>
      </pc:sldChg>
      <pc:sldChg chg="modSp mod">
        <pc:chgData name="João Lucas Oishi" userId="279720dd-6e63-4dd6-bc9f-1fb49f8a8563" providerId="ADAL" clId="{81DDDAB4-05A8-4B9C-A35D-AE4146FA90D0}" dt="2022-01-06T13:24:22.560" v="35" actId="20577"/>
        <pc:sldMkLst>
          <pc:docMk/>
          <pc:sldMk cId="2520630313" sldId="392"/>
        </pc:sldMkLst>
        <pc:spChg chg="mod">
          <ac:chgData name="João Lucas Oishi" userId="279720dd-6e63-4dd6-bc9f-1fb49f8a8563" providerId="ADAL" clId="{81DDDAB4-05A8-4B9C-A35D-AE4146FA90D0}" dt="2022-01-06T13:24:22.560" v="35" actId="20577"/>
          <ac:spMkLst>
            <pc:docMk/>
            <pc:sldMk cId="2520630313" sldId="392"/>
            <ac:spMk id="22" creationId="{09402182-5A0B-43C3-B5E8-01F6FF4EC79D}"/>
          </ac:spMkLst>
        </pc:spChg>
      </pc:sldChg>
      <pc:sldChg chg="modSp mod">
        <pc:chgData name="João Lucas Oishi" userId="279720dd-6e63-4dd6-bc9f-1fb49f8a8563" providerId="ADAL" clId="{81DDDAB4-05A8-4B9C-A35D-AE4146FA90D0}" dt="2022-01-06T13:01:43.861" v="0" actId="20577"/>
        <pc:sldMkLst>
          <pc:docMk/>
          <pc:sldMk cId="861852922" sldId="394"/>
        </pc:sldMkLst>
        <pc:graphicFrameChg chg="modGraphic">
          <ac:chgData name="João Lucas Oishi" userId="279720dd-6e63-4dd6-bc9f-1fb49f8a8563" providerId="ADAL" clId="{81DDDAB4-05A8-4B9C-A35D-AE4146FA90D0}" dt="2022-01-06T13:01:43.861" v="0" actId="20577"/>
          <ac:graphicFrameMkLst>
            <pc:docMk/>
            <pc:sldMk cId="861852922" sldId="394"/>
            <ac:graphicFrameMk id="14" creationId="{E75F6141-B77F-4DD0-A41A-FF90B63F1D34}"/>
          </ac:graphicFrameMkLst>
        </pc:graphicFrameChg>
      </pc:sldChg>
      <pc:sldChg chg="addSp delSp modSp mod">
        <pc:chgData name="João Lucas Oishi" userId="279720dd-6e63-4dd6-bc9f-1fb49f8a8563" providerId="ADAL" clId="{81DDDAB4-05A8-4B9C-A35D-AE4146FA90D0}" dt="2022-01-06T13:28:36.676" v="42" actId="1076"/>
        <pc:sldMkLst>
          <pc:docMk/>
          <pc:sldMk cId="4231964468" sldId="399"/>
        </pc:sldMkLst>
        <pc:graphicFrameChg chg="modGraphic">
          <ac:chgData name="João Lucas Oishi" userId="279720dd-6e63-4dd6-bc9f-1fb49f8a8563" providerId="ADAL" clId="{81DDDAB4-05A8-4B9C-A35D-AE4146FA90D0}" dt="2022-01-06T13:01:52.913" v="5" actId="6549"/>
          <ac:graphicFrameMkLst>
            <pc:docMk/>
            <pc:sldMk cId="4231964468" sldId="399"/>
            <ac:graphicFrameMk id="10" creationId="{F1819A6B-F339-4786-B03C-20BFBC60FA33}"/>
          </ac:graphicFrameMkLst>
        </pc:graphicFrameChg>
        <pc:picChg chg="del">
          <ac:chgData name="João Lucas Oishi" userId="279720dd-6e63-4dd6-bc9f-1fb49f8a8563" providerId="ADAL" clId="{81DDDAB4-05A8-4B9C-A35D-AE4146FA90D0}" dt="2022-01-06T13:28:26.440" v="38" actId="478"/>
          <ac:picMkLst>
            <pc:docMk/>
            <pc:sldMk cId="4231964468" sldId="399"/>
            <ac:picMk id="3" creationId="{FAFE2305-A5F6-4495-853B-CB9F2E61F6CF}"/>
          </ac:picMkLst>
        </pc:picChg>
        <pc:picChg chg="add mod ord">
          <ac:chgData name="João Lucas Oishi" userId="279720dd-6e63-4dd6-bc9f-1fb49f8a8563" providerId="ADAL" clId="{81DDDAB4-05A8-4B9C-A35D-AE4146FA90D0}" dt="2022-01-06T13:28:36.676" v="42" actId="1076"/>
          <ac:picMkLst>
            <pc:docMk/>
            <pc:sldMk cId="4231964468" sldId="399"/>
            <ac:picMk id="4" creationId="{B19E03AA-D021-4B63-8E39-A787A86E242B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30279303209649855"/>
          <c:w val="0.89255925718295259"/>
          <c:h val="0.56778741917092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Captação!$A$8</c:f>
              <c:strCache>
                <c:ptCount val="1"/>
                <c:pt idx="0">
                  <c:v> Institucional* </c:v>
                </c:pt>
              </c:strCache>
            </c:strRef>
          </c:tx>
          <c:spPr>
            <a:solidFill>
              <a:srgbClr val="80C342"/>
            </a:solidFill>
            <a:ln>
              <a:noFill/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rgbClr val="80C342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Captação!$J$6:$K$6</c:f>
              <c:strCache>
                <c:ptCount val="2"/>
                <c:pt idx="0">
                  <c:v> 2020 até novembro </c:v>
                </c:pt>
                <c:pt idx="1">
                  <c:v> 2021 até novembro </c:v>
                </c:pt>
              </c:strCache>
              <c:extLst/>
            </c:strRef>
          </c:cat>
          <c:val>
            <c:numRef>
              <c:f>Captação!$J$8:$K$8</c:f>
              <c:numCache>
                <c:formatCode>0.0</c:formatCode>
                <c:ptCount val="2"/>
                <c:pt idx="0" formatCode="0.00">
                  <c:v>86.675321223106863</c:v>
                </c:pt>
                <c:pt idx="1">
                  <c:v>66.880169189528033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484-43BA-A5A2-CA9B324C1B96}"/>
            </c:ext>
          </c:extLst>
        </c:ser>
        <c:ser>
          <c:idx val="1"/>
          <c:order val="1"/>
          <c:tx>
            <c:strRef>
              <c:f>Captação!$A$9</c:f>
              <c:strCache>
                <c:ptCount val="1"/>
                <c:pt idx="0">
                  <c:v> Poder Público </c:v>
                </c:pt>
              </c:strCache>
            </c:strRef>
          </c:tx>
          <c:spPr>
            <a:solidFill>
              <a:srgbClr val="0095D9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0"/>
                  <c:y val="3.96530452211757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84-43BA-A5A2-CA9B324C1B9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 i="0">
                    <a:solidFill>
                      <a:srgbClr val="0095D9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Captação!$J$6:$K$6</c:f>
              <c:strCache>
                <c:ptCount val="2"/>
                <c:pt idx="0">
                  <c:v> 2020 até novembro </c:v>
                </c:pt>
                <c:pt idx="1">
                  <c:v> 2021 até novembro </c:v>
                </c:pt>
              </c:strCache>
              <c:extLst/>
            </c:strRef>
          </c:cat>
          <c:val>
            <c:numRef>
              <c:f>Captação!$J$9:$K$9</c:f>
              <c:numCache>
                <c:formatCode>0.0</c:formatCode>
                <c:ptCount val="2"/>
                <c:pt idx="0" formatCode="0.00">
                  <c:v>110.80915192471998</c:v>
                </c:pt>
                <c:pt idx="1">
                  <c:v>66.915088241649983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C484-43BA-A5A2-CA9B324C1B96}"/>
            </c:ext>
          </c:extLst>
        </c:ser>
        <c:ser>
          <c:idx val="2"/>
          <c:order val="2"/>
          <c:tx>
            <c:strRef>
              <c:f>Captação!$A$10</c:f>
              <c:strCache>
                <c:ptCount val="1"/>
                <c:pt idx="0">
                  <c:v> Fundos de Pensão </c:v>
                </c:pt>
              </c:strCache>
            </c:strRef>
          </c:tx>
          <c:spPr>
            <a:solidFill>
              <a:srgbClr val="FCAF17"/>
            </a:solidFill>
            <a:ln>
              <a:noFill/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FCAF17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Captação!$J$6:$K$6</c:f>
              <c:strCache>
                <c:ptCount val="2"/>
                <c:pt idx="0">
                  <c:v> 2020 até novembro </c:v>
                </c:pt>
                <c:pt idx="1">
                  <c:v> 2021 até novembro </c:v>
                </c:pt>
              </c:strCache>
              <c:extLst/>
            </c:strRef>
          </c:cat>
          <c:val>
            <c:numRef>
              <c:f>Captação!$J$10:$K$10</c:f>
              <c:numCache>
                <c:formatCode>0.0</c:formatCode>
                <c:ptCount val="2"/>
                <c:pt idx="0" formatCode="0.00">
                  <c:v>-2.4998371551999972</c:v>
                </c:pt>
                <c:pt idx="1">
                  <c:v>-50.362566763279979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C484-43BA-A5A2-CA9B324C1B96}"/>
            </c:ext>
          </c:extLst>
        </c:ser>
        <c:ser>
          <c:idx val="3"/>
          <c:order val="3"/>
          <c:tx>
            <c:strRef>
              <c:f>Captação!$A$11</c:f>
              <c:strCache>
                <c:ptCount val="1"/>
                <c:pt idx="0">
                  <c:v> Corporate </c:v>
                </c:pt>
              </c:strCache>
            </c:strRef>
          </c:tx>
          <c:spPr>
            <a:solidFill>
              <a:srgbClr val="4C4D4F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3.7544309903914156E-17"/>
                  <c:y val="3.96530452211757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84-43BA-A5A2-CA9B324C1B96}"/>
                </c:ext>
              </c:extLst>
            </c:dLbl>
            <c:dLbl>
              <c:idx val="1"/>
              <c:layout>
                <c:manualLayout>
                  <c:x val="-7.5088619807828312E-17"/>
                  <c:y val="3.96530452211757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84-43BA-A5A2-CA9B324C1B9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Captação!$J$6:$K$6</c:f>
              <c:strCache>
                <c:ptCount val="2"/>
                <c:pt idx="0">
                  <c:v> 2020 até novembro </c:v>
                </c:pt>
                <c:pt idx="1">
                  <c:v> 2021 até novembro </c:v>
                </c:pt>
              </c:strCache>
              <c:extLst/>
            </c:strRef>
          </c:cat>
          <c:val>
            <c:numRef>
              <c:f>Captação!$J$11:$K$11</c:f>
              <c:numCache>
                <c:formatCode>0.0</c:formatCode>
                <c:ptCount val="2"/>
                <c:pt idx="0" formatCode="0.00">
                  <c:v>-15.392082111965941</c:v>
                </c:pt>
                <c:pt idx="1">
                  <c:v>179.68574973410628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C484-43BA-A5A2-CA9B324C1B96}"/>
            </c:ext>
          </c:extLst>
        </c:ser>
        <c:ser>
          <c:idx val="4"/>
          <c:order val="4"/>
          <c:tx>
            <c:strRef>
              <c:f>Captação!$A$12</c:f>
              <c:strCache>
                <c:ptCount val="1"/>
                <c:pt idx="0">
                  <c:v> Private </c:v>
                </c:pt>
              </c:strCache>
            </c:strRef>
          </c:tx>
          <c:spPr>
            <a:solidFill>
              <a:srgbClr val="BFD73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rgbClr val="BFD73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Captação!$J$6:$K$6</c:f>
              <c:strCache>
                <c:ptCount val="2"/>
                <c:pt idx="0">
                  <c:v> 2020 até novembro </c:v>
                </c:pt>
                <c:pt idx="1">
                  <c:v> 2021 até novembro </c:v>
                </c:pt>
              </c:strCache>
              <c:extLst/>
            </c:strRef>
          </c:cat>
          <c:val>
            <c:numRef>
              <c:f>Captação!$J$12:$K$12</c:f>
              <c:numCache>
                <c:formatCode>0.0</c:formatCode>
                <c:ptCount val="2"/>
                <c:pt idx="0" formatCode="0.00">
                  <c:v>3.1896006417918725</c:v>
                </c:pt>
                <c:pt idx="1">
                  <c:v>17.285809669259038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C484-43BA-A5A2-CA9B324C1B96}"/>
            </c:ext>
          </c:extLst>
        </c:ser>
        <c:ser>
          <c:idx val="5"/>
          <c:order val="5"/>
          <c:tx>
            <c:strRef>
              <c:f>Captação!$A$13</c:f>
              <c:strCache>
                <c:ptCount val="1"/>
                <c:pt idx="0">
                  <c:v> Varejo </c:v>
                </c:pt>
              </c:strCache>
            </c:strRef>
          </c:tx>
          <c:spPr>
            <a:solidFill>
              <a:srgbClr val="034694"/>
            </a:solidFill>
            <a:ln>
              <a:noFill/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rgbClr val="034694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Captação!$J$6:$K$6</c:f>
              <c:strCache>
                <c:ptCount val="2"/>
                <c:pt idx="0">
                  <c:v> 2020 até novembro </c:v>
                </c:pt>
                <c:pt idx="1">
                  <c:v> 2021 até novembro </c:v>
                </c:pt>
              </c:strCache>
              <c:extLst/>
            </c:strRef>
          </c:cat>
          <c:val>
            <c:numRef>
              <c:f>Captação!$J$13:$K$13</c:f>
              <c:numCache>
                <c:formatCode>0.0</c:formatCode>
                <c:ptCount val="2"/>
                <c:pt idx="0" formatCode="0.00">
                  <c:v>-74.977437712369962</c:v>
                </c:pt>
                <c:pt idx="1">
                  <c:v>121.24935897939629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C484-43BA-A5A2-CA9B324C1B96}"/>
            </c:ext>
          </c:extLst>
        </c:ser>
        <c:ser>
          <c:idx val="6"/>
          <c:order val="6"/>
          <c:tx>
            <c:strRef>
              <c:f>Captação!$A$14</c:f>
              <c:strCache>
                <c:ptCount val="1"/>
                <c:pt idx="0">
                  <c:v> Investidor Não Residente </c:v>
                </c:pt>
              </c:strCache>
            </c:strRef>
          </c:tx>
          <c:spPr>
            <a:solidFill>
              <a:srgbClr val="B7BA9F"/>
            </a:solidFill>
            <a:ln>
              <a:solidFill>
                <a:srgbClr val="B7BA9F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B7BA9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A-C484-43BA-A5A2-CA9B324C1B96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B7BA9F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Captação!$J$6:$K$6</c:f>
              <c:strCache>
                <c:ptCount val="2"/>
                <c:pt idx="0">
                  <c:v> 2020 até novembro </c:v>
                </c:pt>
                <c:pt idx="1">
                  <c:v> 2021 até novembro </c:v>
                </c:pt>
              </c:strCache>
              <c:extLst/>
            </c:strRef>
          </c:cat>
          <c:val>
            <c:numRef>
              <c:f>Captação!$J$14:$K$14</c:f>
              <c:numCache>
                <c:formatCode>0.0</c:formatCode>
                <c:ptCount val="2"/>
                <c:pt idx="0" formatCode="0.00">
                  <c:v>0.78245536007000194</c:v>
                </c:pt>
                <c:pt idx="1">
                  <c:v>1.7593286282600007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B-C484-43BA-A5A2-CA9B324C1B96}"/>
            </c:ext>
          </c:extLst>
        </c:ser>
        <c:ser>
          <c:idx val="7"/>
          <c:order val="7"/>
          <c:tx>
            <c:strRef>
              <c:f>Captação!$A$15</c:f>
              <c:strCache>
                <c:ptCount val="1"/>
                <c:pt idx="0">
                  <c:v> Conta e Ordem </c:v>
                </c:pt>
              </c:strCache>
            </c:strRef>
          </c:tx>
          <c:spPr>
            <a:solidFill>
              <a:srgbClr val="FFDF4F"/>
            </a:solidFill>
            <a:ln>
              <a:noFill/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rgbClr val="FFDF4F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Captação!$J$6:$K$6</c:f>
              <c:strCache>
                <c:ptCount val="2"/>
                <c:pt idx="0">
                  <c:v> 2020 até novembro </c:v>
                </c:pt>
                <c:pt idx="1">
                  <c:v> 2021 até novembro </c:v>
                </c:pt>
              </c:strCache>
              <c:extLst/>
            </c:strRef>
          </c:cat>
          <c:val>
            <c:numRef>
              <c:f>Captação!$J$15:$K$15</c:f>
              <c:numCache>
                <c:formatCode>0.0</c:formatCode>
                <c:ptCount val="2"/>
                <c:pt idx="0" formatCode="0.00">
                  <c:v>17.698878660839998</c:v>
                </c:pt>
                <c:pt idx="1">
                  <c:v>26.314316069229996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C484-43BA-A5A2-CA9B324C1B96}"/>
            </c:ext>
          </c:extLst>
        </c:ser>
        <c:ser>
          <c:idx val="8"/>
          <c:order val="8"/>
          <c:tx>
            <c:strRef>
              <c:f>Captação!$A$16</c:f>
              <c:strCache>
                <c:ptCount val="1"/>
                <c:pt idx="0">
                  <c:v> Outros ** </c:v>
                </c:pt>
              </c:strCache>
            </c:strRef>
          </c:tx>
          <c:spPr>
            <a:solidFill>
              <a:srgbClr val="DE761C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rgbClr val="DE761C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Captação!$J$6:$K$6</c:f>
              <c:strCache>
                <c:ptCount val="2"/>
                <c:pt idx="0">
                  <c:v> 2020 até novembro </c:v>
                </c:pt>
                <c:pt idx="1">
                  <c:v> 2021 até novembro </c:v>
                </c:pt>
              </c:strCache>
              <c:extLst/>
            </c:strRef>
          </c:cat>
          <c:val>
            <c:numRef>
              <c:f>Captação!$J$16:$K$16</c:f>
              <c:numCache>
                <c:formatCode>0.0</c:formatCode>
                <c:ptCount val="2"/>
                <c:pt idx="0" formatCode="0.00">
                  <c:v>26.97592794208137</c:v>
                </c:pt>
                <c:pt idx="1">
                  <c:v>41.09505952737117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D-C484-43BA-A5A2-CA9B324C1B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1990918592"/>
        <c:axId val="1990914240"/>
        <c:extLst>
          <c:ext xmlns:c15="http://schemas.microsoft.com/office/drawing/2012/chart" uri="{02D57815-91ED-43cb-92C2-25804820EDAC}">
            <c15:filteredBarSeries>
              <c15:ser>
                <c:idx val="9"/>
                <c:order val="9"/>
                <c:tx>
                  <c:strRef>
                    <c:extLst>
                      <c:ext uri="{02D57815-91ED-43cb-92C2-25804820EDAC}">
                        <c15:formulaRef>
                          <c15:sqref>Captação!$A$17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noFill/>
                  <a:ln w="12700">
                    <a:solidFill>
                      <a:schemeClr val="tx1"/>
                    </a:solidFill>
                    <a:prstDash val="dash"/>
                  </a:ln>
                </c:spPr>
                <c:invertIfNegative val="0"/>
                <c:dLbls>
                  <c:numFmt formatCode="#,##0.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1200" b="0">
                          <a:solidFill>
                            <a:schemeClr val="tx1"/>
                          </a:solidFill>
                        </a:defRPr>
                      </a:pPr>
                      <a:endParaRPr lang="pt-B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Captação!$J$6:$K$6</c15:sqref>
                        </c15:formulaRef>
                      </c:ext>
                    </c:extLst>
                    <c:strCache>
                      <c:ptCount val="2"/>
                      <c:pt idx="0">
                        <c:v> 2020 até novembro </c:v>
                      </c:pt>
                      <c:pt idx="1">
                        <c:v> 2021 até novembro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(Captação!$C$17:$D$17,Captação!$F$17:$G$17)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4"/>
                      <c:pt idx="0">
                        <c:v>0</c:v>
                      </c:pt>
                      <c:pt idx="1">
                        <c:v>0</c:v>
                      </c:pt>
                      <c:pt idx="2">
                        <c:v>153.26197877306669</c:v>
                      </c:pt>
                      <c:pt idx="3">
                        <c:v>470.82231327552108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C484-43BA-A5A2-CA9B324C1B96}"/>
                  </c:ext>
                </c:extLst>
              </c15:ser>
            </c15:filteredBarSeries>
          </c:ext>
        </c:extLst>
      </c:barChart>
      <c:catAx>
        <c:axId val="1990918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1990914240"/>
        <c:crosses val="autoZero"/>
        <c:auto val="1"/>
        <c:lblAlgn val="ctr"/>
        <c:lblOffset val="400"/>
        <c:noMultiLvlLbl val="0"/>
      </c:catAx>
      <c:valAx>
        <c:axId val="1990914240"/>
        <c:scaling>
          <c:orientation val="minMax"/>
        </c:scaling>
        <c:delete val="1"/>
        <c:axPos val="l"/>
        <c:numFmt formatCode="#,##0.0" sourceLinked="0"/>
        <c:majorTickMark val="none"/>
        <c:minorTickMark val="none"/>
        <c:tickLblPos val="nextTo"/>
        <c:crossAx val="19909185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90330528945242294"/>
          <c:y val="1.6887714467645105E-2"/>
          <c:w val="9.6694690928061128E-2"/>
          <c:h val="0.90759096622613156"/>
        </c:manualLayout>
      </c:layout>
      <c:overlay val="0"/>
      <c:txPr>
        <a:bodyPr/>
        <a:lstStyle/>
        <a:p>
          <a:pPr>
            <a:defRPr sz="80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0.35413</cdr:x>
      <cdr:y>0.12049</cdr:y>
    </cdr:from>
    <cdr:to>
      <cdr:x>0.4801</cdr:x>
      <cdr:y>0.32828</cdr:y>
    </cdr:to>
    <cdr:sp macro="" textlink="">
      <cdr:nvSpPr>
        <cdr:cNvPr id="4" name="CaixaDeTexto 3">
          <a:extLst xmlns:a="http://schemas.openxmlformats.org/drawingml/2006/main">
            <a:ext uri="{FF2B5EF4-FFF2-40B4-BE49-F238E27FC236}">
              <a16:creationId xmlns:a16="http://schemas.microsoft.com/office/drawing/2014/main" id="{826179B5-D110-4B5C-AB00-0505DD09A5E2}"/>
            </a:ext>
          </a:extLst>
        </cdr:cNvPr>
        <cdr:cNvSpPr txBox="1"/>
      </cdr:nvSpPr>
      <cdr:spPr>
        <a:xfrm xmlns:a="http://schemas.openxmlformats.org/drawingml/2006/main">
          <a:off x="2570692" y="5302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0.13267</cdr:x>
      <cdr:y>0</cdr:y>
    </cdr:from>
    <cdr:to>
      <cdr:x>0.27615</cdr:x>
      <cdr:y>0.07366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75297F6F-41B6-4565-A8E2-4C2A5F4901C7}"/>
            </a:ext>
          </a:extLst>
        </cdr:cNvPr>
        <cdr:cNvSpPr txBox="1"/>
      </cdr:nvSpPr>
      <cdr:spPr>
        <a:xfrm xmlns:a="http://schemas.openxmlformats.org/drawingml/2006/main">
          <a:off x="1645494" y="0"/>
          <a:ext cx="1779579" cy="378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fld id="{54CEFA45-1CAB-4518-BB17-B54C957310BC}" type="TxLink">
            <a:rPr lang="en-US" sz="1200" b="1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rPr>
            <a:pPr/>
            <a:t>Total: R$ 153,3 bilhões</a:t>
          </a:fld>
          <a:endParaRPr lang="pt-BR" sz="16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0.59268</cdr:x>
      <cdr:y>0</cdr:y>
    </cdr:from>
    <cdr:to>
      <cdr:x>0.73615</cdr:x>
      <cdr:y>0.07366</cdr:y>
    </cdr:to>
    <cdr:sp macro="" textlink="">
      <cdr:nvSpPr>
        <cdr:cNvPr id="5" name="CaixaDeTexto 1">
          <a:extLst xmlns:a="http://schemas.openxmlformats.org/drawingml/2006/main">
            <a:ext uri="{FF2B5EF4-FFF2-40B4-BE49-F238E27FC236}">
              <a16:creationId xmlns:a16="http://schemas.microsoft.com/office/drawing/2014/main" id="{FE5CDCFA-23BA-47B1-910F-029595CAD6A6}"/>
            </a:ext>
          </a:extLst>
        </cdr:cNvPr>
        <cdr:cNvSpPr txBox="1"/>
      </cdr:nvSpPr>
      <cdr:spPr>
        <a:xfrm xmlns:a="http://schemas.openxmlformats.org/drawingml/2006/main">
          <a:off x="7350942" y="0"/>
          <a:ext cx="1779455" cy="378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B11F443D-9E5F-499D-98AA-E921CF86CB6E}" type="TxLink">
            <a:rPr lang="en-US" sz="1200" b="1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rPr>
            <a:pPr/>
            <a:t>Total: R$ 470,8 bilhões</a:t>
          </a:fld>
          <a:endParaRPr lang="pt-BR" sz="14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0.44814</cdr:x>
      <cdr:y>0.10626</cdr:y>
    </cdr:from>
    <cdr:to>
      <cdr:x>0.44814</cdr:x>
      <cdr:y>0.79111</cdr:y>
    </cdr:to>
    <cdr:cxnSp macro="">
      <cdr:nvCxnSpPr>
        <cdr:cNvPr id="6" name="Conector reto 5">
          <a:extLst xmlns:a="http://schemas.openxmlformats.org/drawingml/2006/main">
            <a:ext uri="{FF2B5EF4-FFF2-40B4-BE49-F238E27FC236}">
              <a16:creationId xmlns:a16="http://schemas.microsoft.com/office/drawing/2014/main" id="{E13E856B-4A9A-42CA-A728-693F9A783E23}"/>
            </a:ext>
          </a:extLst>
        </cdr:cNvPr>
        <cdr:cNvCxnSpPr/>
      </cdr:nvCxnSpPr>
      <cdr:spPr>
        <a:xfrm xmlns:a="http://schemas.openxmlformats.org/drawingml/2006/main" flipH="1">
          <a:off x="3711052" y="390160"/>
          <a:ext cx="0" cy="2514657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1">
              <a:lumMod val="50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9C54B-7E59-44B5-8D0F-A9D7D07F9228}" type="datetimeFigureOut">
              <a:rPr lang="pt-BR" smtClean="0"/>
              <a:t>06/01/2022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31801-E42C-40DA-BF0C-855A64F259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132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_PPT_1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76056" y="1707654"/>
            <a:ext cx="3704344" cy="1323940"/>
          </a:xfrm>
        </p:spPr>
        <p:txBody>
          <a:bodyPr vert="horz" lIns="91429" tIns="45715" rIns="91429" bIns="45715" rtlCol="0" anchor="b" anchorCtr="0">
            <a:noAutofit/>
          </a:bodyPr>
          <a:lstStyle>
            <a:lvl1pPr algn="r">
              <a:defRPr lang="pt-BR" sz="3000">
                <a:solidFill>
                  <a:srgbClr val="3D3D3F"/>
                </a:solidFill>
              </a:defRPr>
            </a:lvl1pPr>
          </a:lstStyle>
          <a:p>
            <a:pPr lvl="0" defTabSz="457144">
              <a:lnSpc>
                <a:spcPct val="85000"/>
              </a:lnSpc>
            </a:pPr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76056" y="3082894"/>
            <a:ext cx="3704344" cy="681238"/>
          </a:xfrm>
        </p:spPr>
        <p:txBody>
          <a:bodyPr vert="horz" lIns="91429" tIns="45715" rIns="91429" bIns="45715" rtlCol="0">
            <a:noAutofit/>
          </a:bodyPr>
          <a:lstStyle>
            <a:lvl1pPr algn="r">
              <a:defRPr lang="pt-BR" sz="2200" b="0">
                <a:solidFill>
                  <a:srgbClr val="117BCB"/>
                </a:solidFill>
              </a:defRPr>
            </a:lvl1pPr>
          </a:lstStyle>
          <a:p>
            <a:pPr marL="0" lvl="0" indent="0" defTabSz="457144">
              <a:buFont typeface="Arial"/>
              <a:buNone/>
            </a:pPr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646800" y="3828814"/>
            <a:ext cx="2133600" cy="273844"/>
          </a:xfrm>
        </p:spPr>
        <p:txBody>
          <a:bodyPr/>
          <a:lstStyle>
            <a:lvl1pPr algn="r">
              <a:defRPr/>
            </a:lvl1pPr>
          </a:lstStyle>
          <a:p>
            <a:fld id="{F32917F4-FA9F-4FD0-8E07-46F82E8432E2}" type="datetime1">
              <a:rPr lang="pt-BR" smtClean="0"/>
              <a:t>06/01/2022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79512" y="4767263"/>
            <a:ext cx="2895600" cy="273844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6594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DA74-C7F3-4538-8393-290B9EE3F897}" type="datetime1">
              <a:rPr lang="pt-BR" smtClean="0"/>
              <a:t>06/01/2022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252A218-1266-48E1-826D-7E99163BE9B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055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O_PPT_1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35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vert="horz" lIns="91429" tIns="45715" rIns="91429" bIns="45715" rtlCol="0">
            <a:normAutofit/>
          </a:bodyPr>
          <a:lstStyle>
            <a:lvl1pPr marL="177800" indent="-177800">
              <a:defRPr lang="pt-BR" smtClean="0"/>
            </a:lvl1pPr>
            <a:lvl2pPr>
              <a:defRPr lang="pt-BR" smtClean="0"/>
            </a:lvl2pPr>
            <a:lvl3pPr>
              <a:defRPr lang="pt-BR" smtClean="0"/>
            </a:lvl3pPr>
            <a:lvl4pPr>
              <a:defRPr lang="pt-BR" smtClean="0"/>
            </a:lvl4pPr>
            <a:lvl5pPr>
              <a:defRPr lang="pt-BR"/>
            </a:lvl5pPr>
          </a:lstStyle>
          <a:p>
            <a:pPr marL="342858" lvl="0" indent="-342858" defTabSz="457144">
              <a:buClr>
                <a:srgbClr val="117BCB"/>
              </a:buClr>
              <a:buFont typeface="Arial"/>
            </a:pPr>
            <a:r>
              <a:rPr lang="pt-BR" dirty="0"/>
              <a:t>Clique para editar o texto mestre</a:t>
            </a:r>
          </a:p>
          <a:p>
            <a:pPr marL="742859" lvl="1" indent="-285715" defTabSz="457144">
              <a:buClr>
                <a:srgbClr val="117BCB"/>
              </a:buClr>
              <a:buFont typeface="Wingdings" charset="2"/>
              <a:buChar char="§"/>
            </a:pPr>
            <a:r>
              <a:rPr lang="pt-BR" dirty="0"/>
              <a:t>Segundo nível</a:t>
            </a:r>
          </a:p>
          <a:p>
            <a:pPr marL="1142859" lvl="2" indent="-228572" defTabSz="457144">
              <a:buClr>
                <a:srgbClr val="117BCB"/>
              </a:buClr>
              <a:buFont typeface="Courier New"/>
              <a:buChar char="o"/>
            </a:pPr>
            <a:r>
              <a:rPr lang="pt-BR" dirty="0"/>
              <a:t>Terceiro nível</a:t>
            </a:r>
          </a:p>
          <a:p>
            <a:pPr marL="1600003" lvl="3" indent="-228572" defTabSz="457144">
              <a:buClr>
                <a:srgbClr val="117BCB"/>
              </a:buClr>
              <a:buFont typeface="Arial"/>
            </a:pPr>
            <a:r>
              <a:rPr lang="pt-BR" dirty="0"/>
              <a:t>Quarto nível</a:t>
            </a:r>
          </a:p>
          <a:p>
            <a:pPr marL="2057147" lvl="4" indent="-228572" defTabSz="457144">
              <a:buClr>
                <a:srgbClr val="117BCB"/>
              </a:buClr>
              <a:buFont typeface="Arial"/>
            </a:pPr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F10A-F72A-4F33-997F-C91458FFFFA8}" type="datetime1">
              <a:rPr lang="pt-BR" smtClean="0"/>
              <a:t>06/01/2022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252A218-1266-48E1-826D-7E99163BE9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79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_PPT_2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7938"/>
            <a:ext cx="9159876" cy="515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14400" y="2686500"/>
            <a:ext cx="4172400" cy="1215000"/>
          </a:xfrm>
        </p:spPr>
        <p:txBody>
          <a:bodyPr vert="horz" lIns="91429" tIns="45715" rIns="91429" bIns="45715" rtlCol="0" anchor="ctr">
            <a:noAutofit/>
          </a:bodyPr>
          <a:lstStyle>
            <a:lvl1pPr>
              <a:defRPr lang="pt-BR" sz="3100">
                <a:solidFill>
                  <a:srgbClr val="3D3D3F"/>
                </a:solidFill>
              </a:defRPr>
            </a:lvl1pPr>
          </a:lstStyle>
          <a:p>
            <a:pPr lvl="0" defTabSz="457144"/>
            <a:r>
              <a:rPr lang="pt-BR"/>
              <a:t>Clique para editar o título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03200" y="4767263"/>
            <a:ext cx="2300400" cy="273844"/>
          </a:xfrm>
        </p:spPr>
        <p:txBody>
          <a:bodyPr/>
          <a:lstStyle>
            <a:lvl1pPr algn="r">
              <a:defRPr/>
            </a:lvl1pPr>
          </a:lstStyle>
          <a:p>
            <a:fld id="{1252A218-1266-48E1-826D-7E99163BE9B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141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O_PPT_4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7938"/>
            <a:ext cx="9159876" cy="515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14400" y="2686500"/>
            <a:ext cx="4172400" cy="1215000"/>
          </a:xfrm>
        </p:spPr>
        <p:txBody>
          <a:bodyPr vert="horz" lIns="91429" tIns="45715" rIns="91429" bIns="45715" rtlCol="0" anchor="ctr">
            <a:noAutofit/>
          </a:bodyPr>
          <a:lstStyle>
            <a:lvl1pPr>
              <a:defRPr lang="pt-BR" sz="3100">
                <a:solidFill>
                  <a:srgbClr val="3D3D3F"/>
                </a:solidFill>
              </a:defRPr>
            </a:lvl1pPr>
          </a:lstStyle>
          <a:p>
            <a:pPr lvl="0" defTabSz="457144"/>
            <a:r>
              <a:rPr lang="pt-BR"/>
              <a:t>Clique para editar o título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14000" y="4752000"/>
            <a:ext cx="2300400" cy="273844"/>
          </a:xfrm>
        </p:spPr>
        <p:txBody>
          <a:bodyPr/>
          <a:lstStyle>
            <a:lvl1pPr algn="r">
              <a:defRPr/>
            </a:lvl1pPr>
          </a:lstStyle>
          <a:p>
            <a:fld id="{1252A218-1266-48E1-826D-7E99163BE9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45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O_PPT_3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7938"/>
            <a:ext cx="9159876" cy="515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14400" y="2686500"/>
            <a:ext cx="4172400" cy="1215000"/>
          </a:xfrm>
        </p:spPr>
        <p:txBody>
          <a:bodyPr vert="horz" lIns="91429" tIns="45715" rIns="91429" bIns="45715" rtlCol="0" anchor="ctr">
            <a:noAutofit/>
          </a:bodyPr>
          <a:lstStyle>
            <a:lvl1pPr>
              <a:defRPr lang="pt-BR" sz="3100">
                <a:solidFill>
                  <a:srgbClr val="3D3D3F"/>
                </a:solidFill>
              </a:defRPr>
            </a:lvl1pPr>
          </a:lstStyle>
          <a:p>
            <a:pPr lvl="0" defTabSz="457144"/>
            <a:r>
              <a:rPr lang="pt-BR"/>
              <a:t>Clique para editar o título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14000" y="4752000"/>
            <a:ext cx="2300400" cy="273844"/>
          </a:xfrm>
        </p:spPr>
        <p:txBody>
          <a:bodyPr/>
          <a:lstStyle>
            <a:lvl1pPr algn="r">
              <a:defRPr/>
            </a:lvl1pPr>
          </a:lstStyle>
          <a:p>
            <a:fld id="{1252A218-1266-48E1-826D-7E99163BE9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65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96400" y="302400"/>
            <a:ext cx="6411600" cy="5427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pt-BR"/>
            </a:lvl1pPr>
          </a:lstStyle>
          <a:p>
            <a:pPr lvl="0"/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65124"/>
            <a:ext cx="8229600" cy="3265010"/>
          </a:xfrm>
        </p:spPr>
        <p:txBody>
          <a:bodyPr vert="horz" lIns="91429" tIns="45715" rIns="91429" bIns="45715" rtlCol="0">
            <a:normAutofit/>
          </a:bodyPr>
          <a:lstStyle>
            <a:lvl1pPr marL="177800" indent="-177800">
              <a:defRPr lang="pt-BR" smtClean="0"/>
            </a:lvl1pPr>
            <a:lvl2pPr>
              <a:defRPr lang="pt-BR" smtClean="0"/>
            </a:lvl2pPr>
            <a:lvl3pPr>
              <a:defRPr lang="pt-BR" smtClean="0"/>
            </a:lvl3pPr>
            <a:lvl4pPr>
              <a:defRPr lang="pt-BR" smtClean="0"/>
            </a:lvl4pPr>
            <a:lvl5pPr>
              <a:defRPr lang="pt-BR"/>
            </a:lvl5pPr>
          </a:lstStyle>
          <a:p>
            <a:pPr marL="342858" lvl="0" indent="-342858" defTabSz="457144">
              <a:buClr>
                <a:srgbClr val="117BCB"/>
              </a:buClr>
              <a:buFont typeface="Arial"/>
            </a:pPr>
            <a:r>
              <a:rPr lang="pt-BR" dirty="0"/>
              <a:t>Clique para editar o texto mestre</a:t>
            </a:r>
          </a:p>
          <a:p>
            <a:pPr marL="742859" lvl="1" indent="-285715" defTabSz="457144">
              <a:buClr>
                <a:srgbClr val="117BCB"/>
              </a:buClr>
              <a:buFont typeface="Wingdings" charset="2"/>
              <a:buChar char="§"/>
            </a:pPr>
            <a:r>
              <a:rPr lang="pt-BR" dirty="0"/>
              <a:t>Segundo nível</a:t>
            </a:r>
          </a:p>
          <a:p>
            <a:pPr marL="1142859" lvl="2" indent="-228572" defTabSz="457144">
              <a:buClr>
                <a:srgbClr val="117BCB"/>
              </a:buClr>
              <a:buFont typeface="Courier New"/>
              <a:buChar char="o"/>
            </a:pPr>
            <a:r>
              <a:rPr lang="pt-BR" dirty="0"/>
              <a:t>Terceiro nível</a:t>
            </a:r>
          </a:p>
          <a:p>
            <a:pPr marL="1600003" lvl="3" indent="-228572" defTabSz="457144">
              <a:buClr>
                <a:srgbClr val="117BCB"/>
              </a:buClr>
              <a:buFont typeface="Arial"/>
            </a:pPr>
            <a:r>
              <a:rPr lang="pt-BR" dirty="0"/>
              <a:t>Quarto nível</a:t>
            </a:r>
          </a:p>
          <a:p>
            <a:pPr marL="2057147" lvl="4" indent="-228572" defTabSz="457144">
              <a:buClr>
                <a:srgbClr val="117BCB"/>
              </a:buClr>
              <a:buFont typeface="Arial"/>
            </a:pPr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96400" y="973506"/>
            <a:ext cx="6411600" cy="317888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252A218-1266-48E1-826D-7E99163BE9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57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 vert="horz" lIns="91429" tIns="45715" rIns="91429" bIns="45715" rtlCol="0">
            <a:normAutofit/>
          </a:bodyPr>
          <a:lstStyle>
            <a:lvl1pPr marL="355600" indent="-355600">
              <a:defRPr lang="pt-BR" smtClean="0"/>
            </a:lvl1pPr>
            <a:lvl2pPr>
              <a:defRPr lang="pt-BR" smtClean="0"/>
            </a:lvl2pPr>
            <a:lvl3pPr>
              <a:defRPr lang="pt-BR" smtClean="0"/>
            </a:lvl3pPr>
            <a:lvl4pPr>
              <a:defRPr lang="pt-BR" smtClean="0"/>
            </a:lvl4pPr>
            <a:lvl5pPr>
              <a:defRPr lang="pt-BR"/>
            </a:lvl5pPr>
          </a:lstStyle>
          <a:p>
            <a:pPr marL="342858" lvl="0" indent="-342858" defTabSz="457144">
              <a:buClr>
                <a:srgbClr val="117BCB"/>
              </a:buClr>
              <a:buFont typeface="Arial"/>
            </a:pPr>
            <a:r>
              <a:rPr lang="pt-BR" dirty="0"/>
              <a:t>Clique para editar o texto mestre</a:t>
            </a:r>
          </a:p>
          <a:p>
            <a:pPr marL="742859" lvl="1" indent="-285715" defTabSz="457144">
              <a:buClr>
                <a:srgbClr val="117BCB"/>
              </a:buClr>
              <a:buFont typeface="Wingdings" charset="2"/>
              <a:buChar char="§"/>
            </a:pPr>
            <a:r>
              <a:rPr lang="pt-BR" dirty="0"/>
              <a:t>Segundo nível</a:t>
            </a:r>
          </a:p>
          <a:p>
            <a:pPr marL="1142859" lvl="2" indent="-228572" defTabSz="457144">
              <a:buClr>
                <a:srgbClr val="117BCB"/>
              </a:buClr>
              <a:buFont typeface="Courier New"/>
              <a:buChar char="o"/>
            </a:pPr>
            <a:r>
              <a:rPr lang="pt-BR" dirty="0"/>
              <a:t>Terceiro nível</a:t>
            </a:r>
          </a:p>
          <a:p>
            <a:pPr marL="1600003" lvl="3" indent="-228572" defTabSz="457144">
              <a:buClr>
                <a:srgbClr val="117BCB"/>
              </a:buClr>
              <a:buFont typeface="Arial"/>
            </a:pPr>
            <a:r>
              <a:rPr lang="pt-BR" dirty="0"/>
              <a:t>Quarto nível</a:t>
            </a:r>
          </a:p>
          <a:p>
            <a:pPr marL="2057147" lvl="4" indent="-228572" defTabSz="457144">
              <a:buClr>
                <a:srgbClr val="117BCB"/>
              </a:buClr>
              <a:buFont typeface="Arial"/>
            </a:pPr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 vert="horz" lIns="91429" tIns="45715" rIns="91429" bIns="45715" rtlCol="0">
            <a:normAutofit/>
          </a:bodyPr>
          <a:lstStyle>
            <a:lvl1pPr>
              <a:defRPr lang="pt-BR" smtClean="0"/>
            </a:lvl1pPr>
            <a:lvl2pPr>
              <a:defRPr lang="pt-BR" smtClean="0"/>
            </a:lvl2pPr>
            <a:lvl3pPr>
              <a:defRPr lang="pt-BR" smtClean="0"/>
            </a:lvl3pPr>
            <a:lvl4pPr>
              <a:defRPr lang="pt-BR" smtClean="0"/>
            </a:lvl4pPr>
            <a:lvl5pPr>
              <a:defRPr lang="pt-BR"/>
            </a:lvl5pPr>
          </a:lstStyle>
          <a:p>
            <a:pPr marL="342858" lvl="0" indent="-342858" defTabSz="457144">
              <a:buClr>
                <a:srgbClr val="117BCB"/>
              </a:buClr>
              <a:buFont typeface="Arial"/>
            </a:pPr>
            <a:r>
              <a:rPr lang="pt-BR"/>
              <a:t>Clique para editar o texto mestre</a:t>
            </a:r>
          </a:p>
          <a:p>
            <a:pPr marL="742859" lvl="1" indent="-285715" defTabSz="457144">
              <a:buClr>
                <a:srgbClr val="117BCB"/>
              </a:buClr>
              <a:buFont typeface="Wingdings" charset="2"/>
              <a:buChar char="§"/>
            </a:pPr>
            <a:r>
              <a:rPr lang="pt-BR"/>
              <a:t>Segundo nível</a:t>
            </a:r>
          </a:p>
          <a:p>
            <a:pPr marL="1142859" lvl="2" indent="-228572" defTabSz="457144">
              <a:buClr>
                <a:srgbClr val="117BCB"/>
              </a:buClr>
              <a:buFont typeface="Courier New"/>
              <a:buChar char="o"/>
            </a:pPr>
            <a:r>
              <a:rPr lang="pt-BR"/>
              <a:t>Terceiro nível</a:t>
            </a:r>
          </a:p>
          <a:p>
            <a:pPr marL="1600003" lvl="3" indent="-228572" defTabSz="457144">
              <a:buClr>
                <a:srgbClr val="117BCB"/>
              </a:buClr>
              <a:buFont typeface="Arial"/>
            </a:pPr>
            <a:r>
              <a:rPr lang="pt-BR"/>
              <a:t>Quarto nível</a:t>
            </a:r>
          </a:p>
          <a:p>
            <a:pPr marL="2057147" lvl="4" indent="-228572" defTabSz="457144">
              <a:buClr>
                <a:srgbClr val="117BCB"/>
              </a:buClr>
              <a:buFont typeface="Arial"/>
            </a:pPr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252A218-1266-48E1-826D-7E99163BE9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953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 vert="horz" lIns="91429" tIns="45715" rIns="91429" bIns="45715" rtlCol="0">
            <a:normAutofit/>
          </a:bodyPr>
          <a:lstStyle>
            <a:lvl1pPr>
              <a:defRPr lang="pt-BR" smtClean="0"/>
            </a:lvl1pPr>
            <a:lvl2pPr>
              <a:defRPr lang="pt-BR" smtClean="0"/>
            </a:lvl2pPr>
            <a:lvl3pPr>
              <a:defRPr lang="pt-BR" smtClean="0"/>
            </a:lvl3pPr>
            <a:lvl4pPr>
              <a:defRPr lang="pt-BR" smtClean="0"/>
            </a:lvl4pPr>
            <a:lvl5pPr>
              <a:defRPr lang="pt-BR"/>
            </a:lvl5pPr>
          </a:lstStyle>
          <a:p>
            <a:pPr marL="342858" lvl="0" indent="-342858" defTabSz="457144">
              <a:buClr>
                <a:srgbClr val="117BCB"/>
              </a:buClr>
              <a:buFont typeface="Arial"/>
            </a:pPr>
            <a:r>
              <a:rPr lang="pt-BR" dirty="0"/>
              <a:t>Clique para editar o texto mestre</a:t>
            </a:r>
          </a:p>
          <a:p>
            <a:pPr marL="742859" lvl="1" indent="-285715" defTabSz="457144">
              <a:buClr>
                <a:srgbClr val="117BCB"/>
              </a:buClr>
              <a:buFont typeface="Wingdings" charset="2"/>
              <a:buChar char="§"/>
            </a:pPr>
            <a:r>
              <a:rPr lang="pt-BR" dirty="0"/>
              <a:t>Segundo nível</a:t>
            </a:r>
          </a:p>
          <a:p>
            <a:pPr marL="1142859" lvl="2" indent="-228572" defTabSz="457144">
              <a:buClr>
                <a:srgbClr val="117BCB"/>
              </a:buClr>
              <a:buFont typeface="Courier New"/>
              <a:buChar char="o"/>
            </a:pPr>
            <a:r>
              <a:rPr lang="pt-BR" dirty="0"/>
              <a:t>Terceiro nível</a:t>
            </a:r>
          </a:p>
          <a:p>
            <a:pPr marL="1600003" lvl="3" indent="-228572" defTabSz="457144">
              <a:buClr>
                <a:srgbClr val="117BCB"/>
              </a:buClr>
              <a:buFont typeface="Arial"/>
            </a:pPr>
            <a:r>
              <a:rPr lang="pt-BR" dirty="0"/>
              <a:t>Quarto nível</a:t>
            </a:r>
          </a:p>
          <a:p>
            <a:pPr marL="2057147" lvl="4" indent="-228572" defTabSz="457144">
              <a:buClr>
                <a:srgbClr val="117BCB"/>
              </a:buClr>
              <a:buFont typeface="Arial"/>
            </a:pPr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 vert="horz" lIns="91429" tIns="45715" rIns="91429" bIns="45715" rtlCol="0">
            <a:normAutofit/>
          </a:bodyPr>
          <a:lstStyle>
            <a:lvl1pPr>
              <a:defRPr lang="pt-BR" smtClean="0"/>
            </a:lvl1pPr>
            <a:lvl2pPr>
              <a:defRPr lang="pt-BR" smtClean="0"/>
            </a:lvl2pPr>
            <a:lvl3pPr>
              <a:defRPr lang="pt-BR" smtClean="0"/>
            </a:lvl3pPr>
            <a:lvl4pPr>
              <a:defRPr lang="pt-BR" smtClean="0"/>
            </a:lvl4pPr>
            <a:lvl5pPr>
              <a:defRPr lang="pt-BR"/>
            </a:lvl5pPr>
          </a:lstStyle>
          <a:p>
            <a:pPr marL="342858" lvl="0" indent="-342858" defTabSz="457144">
              <a:buClr>
                <a:srgbClr val="117BCB"/>
              </a:buClr>
              <a:buFont typeface="Arial"/>
            </a:pPr>
            <a:r>
              <a:rPr lang="pt-BR"/>
              <a:t>Clique para editar o texto mestre</a:t>
            </a:r>
          </a:p>
          <a:p>
            <a:pPr marL="742859" lvl="1" indent="-285715" defTabSz="457144">
              <a:buClr>
                <a:srgbClr val="117BCB"/>
              </a:buClr>
              <a:buFont typeface="Wingdings" charset="2"/>
              <a:buChar char="§"/>
            </a:pPr>
            <a:r>
              <a:rPr lang="pt-BR"/>
              <a:t>Segundo nível</a:t>
            </a:r>
          </a:p>
          <a:p>
            <a:pPr marL="1142859" lvl="2" indent="-228572" defTabSz="457144">
              <a:buClr>
                <a:srgbClr val="117BCB"/>
              </a:buClr>
              <a:buFont typeface="Courier New"/>
              <a:buChar char="o"/>
            </a:pPr>
            <a:r>
              <a:rPr lang="pt-BR"/>
              <a:t>Terceiro nível</a:t>
            </a:r>
          </a:p>
          <a:p>
            <a:pPr marL="1600003" lvl="3" indent="-228572" defTabSz="457144">
              <a:buClr>
                <a:srgbClr val="117BCB"/>
              </a:buClr>
              <a:buFont typeface="Arial"/>
            </a:pPr>
            <a:r>
              <a:rPr lang="pt-BR"/>
              <a:t>Quarto nível</a:t>
            </a:r>
          </a:p>
          <a:p>
            <a:pPr marL="2057147" lvl="4" indent="-228572" defTabSz="457144">
              <a:buClr>
                <a:srgbClr val="117BCB"/>
              </a:buClr>
              <a:buFont typeface="Arial"/>
            </a:pPr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C636-C612-456A-B13D-A6699801F31E}" type="datetime1">
              <a:rPr lang="pt-BR" smtClean="0"/>
              <a:t>06/01/2022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252A218-1266-48E1-826D-7E99163BE9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977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6A69-76ED-4649-9D27-4240FCD93367}" type="datetime1">
              <a:rPr lang="pt-BR" smtClean="0"/>
              <a:t>06/01/2022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252A218-1266-48E1-826D-7E99163BE9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30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_PPT_5 copy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96704" y="300858"/>
            <a:ext cx="6411600" cy="542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marL="342858" lvl="0" indent="-342858" defTabSz="457144">
              <a:buClr>
                <a:srgbClr val="117BCB"/>
              </a:buClr>
              <a:buFont typeface="Arial"/>
            </a:pPr>
            <a:r>
              <a:rPr lang="pt-BR" dirty="0"/>
              <a:t>Clique para editar o texto mestre</a:t>
            </a:r>
          </a:p>
          <a:p>
            <a:pPr marL="742859" lvl="1" indent="-285715" defTabSz="457144">
              <a:buClr>
                <a:srgbClr val="117BCB"/>
              </a:buClr>
              <a:buFont typeface="Wingdings" charset="2"/>
              <a:buChar char="§"/>
            </a:pPr>
            <a:r>
              <a:rPr lang="pt-BR" dirty="0"/>
              <a:t>Segundo nível</a:t>
            </a:r>
          </a:p>
          <a:p>
            <a:pPr marL="1142859" lvl="2" indent="-228572" defTabSz="457144">
              <a:buClr>
                <a:srgbClr val="117BCB"/>
              </a:buClr>
              <a:buFont typeface="Courier New"/>
              <a:buChar char="o"/>
            </a:pPr>
            <a:r>
              <a:rPr lang="pt-BR" dirty="0"/>
              <a:t>Terceiro nível</a:t>
            </a:r>
          </a:p>
          <a:p>
            <a:pPr marL="1600003" lvl="3" indent="-228572" defTabSz="457144">
              <a:buClr>
                <a:srgbClr val="117BCB"/>
              </a:buClr>
              <a:buFont typeface="Arial"/>
            </a:pPr>
            <a:r>
              <a:rPr lang="pt-BR" dirty="0"/>
              <a:t>Quarto nível</a:t>
            </a:r>
          </a:p>
          <a:p>
            <a:pPr marL="2057147" lvl="4" indent="-228572" defTabSz="457144">
              <a:buClr>
                <a:srgbClr val="117BCB"/>
              </a:buClr>
              <a:buFont typeface="Arial"/>
            </a:pPr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40F58-1F2C-48F9-8CAC-2BF4259E602D}" type="datetime1">
              <a:rPr lang="pt-BR" smtClean="0"/>
              <a:t>06/01/2022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714000" y="4752000"/>
            <a:ext cx="23004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>
              <a:defRPr lang="pt-BR" sz="2400" i="1" smtClean="0">
                <a:solidFill>
                  <a:srgbClr val="0095D9"/>
                </a:solidFill>
              </a:defRPr>
            </a:lvl1pPr>
          </a:lstStyle>
          <a:p>
            <a:pPr algn="r" defTabSz="457144"/>
            <a:fld id="{1252A218-1266-48E1-826D-7E99163BE9BB}" type="slidenum">
              <a:rPr lang="pt-BR" smtClean="0"/>
              <a:pPr algn="r" defTabSz="457144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261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56" r:id="rId6"/>
    <p:sldLayoutId id="2147483652" r:id="rId7"/>
    <p:sldLayoutId id="2147483653" r:id="rId8"/>
    <p:sldLayoutId id="2147483654" r:id="rId9"/>
    <p:sldLayoutId id="2147483655" r:id="rId10"/>
    <p:sldLayoutId id="2147483662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rgbClr val="0095D9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pt-BR" sz="1800" kern="1200" smtClean="0">
          <a:solidFill>
            <a:srgbClr val="3D3D3F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pt-BR" sz="1800" i="1" kern="1200" smtClean="0">
          <a:solidFill>
            <a:srgbClr val="3D3D3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pt-BR" sz="1800" kern="1200" smtClean="0">
          <a:solidFill>
            <a:srgbClr val="3D3D3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pt-BR" sz="1800" i="1" kern="1200" smtClean="0">
          <a:solidFill>
            <a:srgbClr val="3D3D3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pt-BR" sz="1800" kern="1200">
          <a:solidFill>
            <a:srgbClr val="3D3D3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emf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emf"/><Relationship Id="rId19" Type="http://schemas.openxmlformats.org/officeDocument/2006/relationships/image" Target="../media/image23.png"/><Relationship Id="rId4" Type="http://schemas.openxmlformats.org/officeDocument/2006/relationships/image" Target="../media/image8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emf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26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image" Target="../media/image12.emf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16016" y="3063338"/>
            <a:ext cx="4244693" cy="1145040"/>
          </a:xfrm>
        </p:spPr>
        <p:txBody>
          <a:bodyPr/>
          <a:lstStyle/>
          <a:p>
            <a:pPr marL="0" indent="0">
              <a:buNone/>
            </a:pPr>
            <a:r>
              <a:rPr lang="pt-BR" sz="2000" b="1" dirty="0"/>
              <a:t>Balanço de 2021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55986AA-39C8-4D23-823A-76E2795A8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6076" y="1733501"/>
            <a:ext cx="3704344" cy="1323940"/>
          </a:xfrm>
        </p:spPr>
        <p:txBody>
          <a:bodyPr/>
          <a:lstStyle/>
          <a:p>
            <a:r>
              <a:rPr lang="pt-BR" dirty="0"/>
              <a:t>COLETIVA DE FUNDOS DE INVESTIMENTO</a:t>
            </a:r>
          </a:p>
        </p:txBody>
      </p:sp>
    </p:spTree>
    <p:extLst>
      <p:ext uri="{BB962C8B-B14F-4D97-AF65-F5344CB8AC3E}">
        <p14:creationId xmlns:p14="http://schemas.microsoft.com/office/powerpoint/2010/main" val="3083007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B023A03A-42B2-4A47-9446-BE7B32837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4448" y="4803998"/>
            <a:ext cx="539552" cy="3395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83A8B25-4F96-481F-846D-31D428BD3F30}" type="slidenum">
              <a:rPr lang="pt-BR" altLang="pt-BR" sz="1800" smtClean="0">
                <a:solidFill>
                  <a:srgbClr val="0095D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pt-BR" altLang="pt-BR" sz="1800" dirty="0">
              <a:solidFill>
                <a:srgbClr val="0095D9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0CB7A9F-7E63-4274-982C-55DD56856A91}"/>
              </a:ext>
            </a:extLst>
          </p:cNvPr>
          <p:cNvSpPr txBox="1"/>
          <p:nvPr/>
        </p:nvSpPr>
        <p:spPr>
          <a:xfrm>
            <a:off x="-23358" y="4893917"/>
            <a:ext cx="7009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rgbClr val="4C4D4F"/>
                </a:solidFill>
              </a:rPr>
              <a:t>* Estruturados: inclui fundos imobiliários, </a:t>
            </a:r>
            <a:r>
              <a:rPr lang="pt-BR" sz="900" dirty="0" err="1">
                <a:solidFill>
                  <a:srgbClr val="4C4D4F"/>
                </a:solidFill>
              </a:rPr>
              <a:t>FIDCs</a:t>
            </a:r>
            <a:r>
              <a:rPr lang="pt-BR" sz="900" dirty="0">
                <a:solidFill>
                  <a:srgbClr val="4C4D4F"/>
                </a:solidFill>
              </a:rPr>
              <a:t> e </a:t>
            </a:r>
            <a:r>
              <a:rPr lang="pt-BR" sz="900" dirty="0" err="1">
                <a:solidFill>
                  <a:srgbClr val="4C4D4F"/>
                </a:solidFill>
              </a:rPr>
              <a:t>FIPs</a:t>
            </a:r>
            <a:r>
              <a:rPr lang="pt-BR" sz="900" dirty="0">
                <a:solidFill>
                  <a:srgbClr val="4C4D4F"/>
                </a:solidFill>
              </a:rPr>
              <a:t>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09D4457-C032-4BCE-967F-6F8B80AE07AB}"/>
              </a:ext>
            </a:extLst>
          </p:cNvPr>
          <p:cNvSpPr txBox="1">
            <a:spLocks/>
          </p:cNvSpPr>
          <p:nvPr/>
        </p:nvSpPr>
        <p:spPr>
          <a:xfrm>
            <a:off x="862013" y="185094"/>
            <a:ext cx="6411912" cy="54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t-BR" sz="2200" b="1" kern="1200">
                <a:solidFill>
                  <a:srgbClr val="0095D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000" dirty="0"/>
              <a:t>EVOLUÇÃO DO PATRIMÔNIO LÍQUIDO – FUNDOS ESTRUTURADOS</a:t>
            </a:r>
            <a:endParaRPr lang="pt-BR" altLang="pt-BR" sz="2000" dirty="0">
              <a:highlight>
                <a:srgbClr val="FFFF00"/>
              </a:highlight>
            </a:endParaRPr>
          </a:p>
        </p:txBody>
      </p:sp>
      <p:sp>
        <p:nvSpPr>
          <p:cNvPr id="11" name="Espaço Reservado para Texto 3">
            <a:extLst>
              <a:ext uri="{FF2B5EF4-FFF2-40B4-BE49-F238E27FC236}">
                <a16:creationId xmlns:a16="http://schemas.microsoft.com/office/drawing/2014/main" id="{100FEB3F-25F2-4783-8363-98CC949C6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1963" y="639232"/>
            <a:ext cx="6734373" cy="25391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pt-BR" sz="1200" dirty="0"/>
              <a:t>FIDC recupera participação na comparação com 2020</a:t>
            </a:r>
          </a:p>
        </p:txBody>
      </p:sp>
      <p:sp>
        <p:nvSpPr>
          <p:cNvPr id="6" name="AutoShape 4" descr="data:image/svg+xml;base64,PD94bWwgdmVyc2lvbj0iMS4wIiBlbmNvZGluZz0iVVRGLTgiIHN0YW5kYWxvbmU9Im5vIj8+Cjxzdmcgd2lkdGg9IjY0cHgiIGhlaWdodD0iNjRweCIgdmlld0JveD0iMCAwIDY0IDY0IiB2ZXJzaW9uPSIxLjEiIHhtbG5zPSJodHRwOi8vd3d3LnczLm9yZy8yMDAwL3N2ZyIgeG1sbnM6eGxpbms9Imh0dHA6Ly93d3cudzMub3JnLzE5OTkveGxpbmsiPgogICAgPCEtLSBHZW5lcmF0b3I6IFNrZXRjaCAzOS4xICgzMTcyMCkgLSBodHRwOi8vd3d3LmJvaGVtaWFuY29kaW5nLmNvbS9za2V0Y2ggLS0+CiAgICA8dGl0bGU+QVZBVEFSLTY0PC90aXRsZT4KICAgIDxkZXNjPkNyZWF0ZWQgd2l0aCBTa2V0Y2guPC9kZXNjPgogICAgPGRlZnM+PC9kZWZzPgogICAgPGcgaWQ9IlBhZ2UtMSIgc3Ryb2tlPSJub25lIiBzdHJva2Utd2lkdGg9IjEiIGZpbGw9Im5vbmUiIGZpbGwtcnVsZT0iZXZlbm9kZCI+CiAgICAgICAgPGcgaWQ9IkFydGJvYXJkIiB0cmFuc2Zvcm09InRyYW5zbGF0ZSgtNzA3LjAwMDAwMCwgLTY3OC4wMDAwMDApIj48L2c+CiAgICAgICAgPGcgaWQ9IkFWQVRBUi02NCIgc3Ryb2tlPSIjRDdEN0Q4Ij4KICAgICAgICAgICAgPGNpcmNsZSBpZD0iT3ZhbC00IiBmaWxsPSIjRjVGNUY2IiBjeD0iMzIiIGN5PSIzMiIgcj0iMzEuNSI+PC9jaXJjbGU+CiAgICAgICAgICAgIDxwYXRoIGQ9Ik01NS4yNjk0MjI4LDUzLjIzMTk3NjcgQzQ5LjUwOTA1OTQsNTkuNTQxNTQzNiA0MS4yMTY4MDMyLDYzLjUgMzIsNjMuNSBDMjMuMTI4MjkxMSw2My41IDE1LjExMzE5MTcsNTkuODMyNDE4MyA5LjM4ODE3NzM0LDUzLjkzMDczMDEgTDkuNDY1ODk1Miw1My43NjMzODM5IEMxMC41MTYyMzMzLDUxLjUwMTAzNzEgMTIuMzEzNjQ4Miw0OS42NzczMDg1IDE0LjU1MTA1OTIsNDguNjAzODQ4IEwyNC42NjAyNzY3LDQzLjc1MjExNDUgQzI3LjM5OTU1ODMsNDIuNTE3MDU3OCAyNy4xOTcxMjk2LDQwLjcwMjU2MzMgMjcuMDM0NDIyNiwzOC41OTc5NjUyIEMyNi45MTQ0OTMxLDM3LjA0MjAyNDYgMjUuMTY3NDk0NSwzMy4yNjYwNiAyNS4xNjc0OTQ1LDMzLjI2NjA2IEwyNS4xNjY3MzA2LDMzLjI2NTI5MDUgQzI0LjMyMTExMywzMi42NjM1MzcxIDIzLjY4MjUwNzQsMzEuODEyNDYzNyAyMy4zMzg3NjA0LDMwLjgyODI2NTkgTDIyLjU0NTg1MDYsMjguNTYyMDcxNiBDMjIuMjE2NjE3NCwyNy42MjI1MDUxIDIyLjMyMTI2OTMsMjYuNTg0NDQxOSAyMi44MjkyNTEsMjUuNzI5NTIxIEMyMi44MjkyNTEsMjUuNzI5NTIxIDIyLjQzODE0MzMsMjMuOTY2NTgzNCAyMi4zMzgwNzQ3LDIyLjgzMTU2MjUgQzIxLjg5NjU1MDcsMTYuOTczMzE1NSAyNi4zODg5NDIyLDEyIDMyLjUsMTIgQzMyLjUsMTIgMzIuNDUxMTExNSwxMiAzMi41LDEyIEMzOC42MTEwNTc4LDEyIDQzLjEwMzQ0OTMsMTYuOTczMzE1NSA0Mi42NjE5MjUzLDIyLjgzMTU2MjUgQzQyLjU2MTg1NjcsMjMuOTY2NTgzNCA0Mi4xNzA3NDksMjUuNzI5NTIxIDQyLjE3MDc0OSwyNS43Mjk1MjEgQzQyLjY3ODczMDcsMjYuNTg0NDQxOSA0Mi43ODMzODI2LDI3LjYyMjUwNTEgNDIuNDU0MTQ5NCwyOC41NjIwNzE2IEw0MS42NjEyMzk2LDMwLjgyODI2NTkgQzQxLjMxNzQ5MjYsMzEuODEyNDYzNyA0MC42Nzg4ODcsMzIuNjYzNTM3MSAzOS44MzMyNjk0LDMzLjI2NTI5MDUgTDM5LjgzMjUwNTUsMzMuMjY2MDYgQzM5LjgzMjUwNTUsMzMuMjY2MDYgMzguMDg1NTA2OSwzNy4wNDIwMjQ2IDM3Ljk2NTU3NzQsMzguNTk3OTY1MiBDMzcuODAyODcwNCw0MC43MDI1NjMzIDM3LjYwMDQ0MTcsNDIuNTE3MDU3OCA0MC4zMzk3MjMzLDQzLjc1MjExNDUgTDUwLjQ0ODk0MDgsNDguNjAzODQ4IEM1Mi41MDgzNzE5LDQ5LjU5MTkxNzcgNTQuMTk1MDIzNyw1MS4yMTU2Mzk0IDU1LjI2OTQyMjgsNTMuMjMxOTc2NyBMNTUuMjY5NDIyOCw1My4yMzE5NzY3IFoiIGlkPSJDb21iaW5lZC1TaGFwZSIgc3Ryb2tlLWxpbmVjYXA9InJvdW5kIiBzdHJva2UtbGluZWpvaW49InJvdW5kIiBmaWxsPSIjRUFFQUVCIj48L3BhdGg+CiAgICAgICAgPC9nPgogICAgPC9nPgo8L3N2Zz4=">
            <a:extLst>
              <a:ext uri="{FF2B5EF4-FFF2-40B4-BE49-F238E27FC236}">
                <a16:creationId xmlns:a16="http://schemas.microsoft.com/office/drawing/2014/main" id="{0783C4DA-D149-41FE-A1DD-C98E5C9458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D8FC3AE-3FEF-4EE0-8832-6EFA31F30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94" y="1269519"/>
            <a:ext cx="7452320" cy="310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14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B21406E-FCFC-4E4A-9B0D-9DA94B89E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7574"/>
            <a:ext cx="8138149" cy="4021278"/>
          </a:xfrm>
          <a:prstGeom prst="rect">
            <a:avLst/>
          </a:prstGeom>
        </p:spPr>
      </p:pic>
      <p:sp>
        <p:nvSpPr>
          <p:cNvPr id="14" name="Espaço Reservado para Número de Slide 4">
            <a:extLst>
              <a:ext uri="{FF2B5EF4-FFF2-40B4-BE49-F238E27FC236}">
                <a16:creationId xmlns:a16="http://schemas.microsoft.com/office/drawing/2014/main" id="{CA72A618-6C41-43CA-9436-6D02FE0FE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4448" y="4801193"/>
            <a:ext cx="539552" cy="3423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83A8B25-4F96-481F-846D-31D428BD3F30}" type="slidenum">
              <a:rPr lang="pt-BR" altLang="pt-BR" sz="1800" smtClean="0">
                <a:solidFill>
                  <a:srgbClr val="0095D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pt-BR" altLang="pt-BR" sz="1800" dirty="0">
              <a:solidFill>
                <a:srgbClr val="0095D9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267E44C-0F91-46BC-ADB7-42E48BB5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95486"/>
            <a:ext cx="6411600" cy="542700"/>
          </a:xfrm>
        </p:spPr>
        <p:txBody>
          <a:bodyPr>
            <a:normAutofit/>
          </a:bodyPr>
          <a:lstStyle/>
          <a:p>
            <a:r>
              <a:rPr lang="pt-BR" sz="1600" dirty="0"/>
              <a:t>RENTABILIDADE ACUMULADA (%) NO ANO – TODAS AS CLASSES</a:t>
            </a:r>
            <a:endParaRPr lang="pt-BR" sz="1800" dirty="0"/>
          </a:p>
        </p:txBody>
      </p:sp>
      <p:sp>
        <p:nvSpPr>
          <p:cNvPr id="12" name="Espaço Reservado para Texto 3">
            <a:extLst>
              <a:ext uri="{FF2B5EF4-FFF2-40B4-BE49-F238E27FC236}">
                <a16:creationId xmlns:a16="http://schemas.microsoft.com/office/drawing/2014/main" id="{8359C0A3-EBCC-4713-878C-D2C6F93BA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0065" y="611960"/>
            <a:ext cx="6410325" cy="3175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1200" dirty="0"/>
              <a:t>Renda Fixa Duração Alta Grau de </a:t>
            </a:r>
            <a:r>
              <a:rPr lang="pt-BR" sz="1200"/>
              <a:t>Investimento têm </a:t>
            </a:r>
            <a:r>
              <a:rPr lang="pt-BR" sz="1200" dirty="0"/>
              <a:t>o melhor retorno em 2021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D38A042F-6A9D-4A02-8A17-9671D7157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063520"/>
              </p:ext>
            </p:extLst>
          </p:nvPr>
        </p:nvGraphicFramePr>
        <p:xfrm>
          <a:off x="107504" y="1152408"/>
          <a:ext cx="1584177" cy="1007347"/>
        </p:xfrm>
        <a:graphic>
          <a:graphicData uri="http://schemas.openxmlformats.org/drawingml/2006/table">
            <a:tbl>
              <a:tblPr/>
              <a:tblGrid>
                <a:gridCol w="629399">
                  <a:extLst>
                    <a:ext uri="{9D8B030D-6E8A-4147-A177-3AD203B41FA5}">
                      <a16:colId xmlns:a16="http://schemas.microsoft.com/office/drawing/2014/main" val="3488531714"/>
                    </a:ext>
                  </a:extLst>
                </a:gridCol>
                <a:gridCol w="477389">
                  <a:extLst>
                    <a:ext uri="{9D8B030D-6E8A-4147-A177-3AD203B41FA5}">
                      <a16:colId xmlns:a16="http://schemas.microsoft.com/office/drawing/2014/main" val="2360792259"/>
                    </a:ext>
                  </a:extLst>
                </a:gridCol>
                <a:gridCol w="477389">
                  <a:extLst>
                    <a:ext uri="{9D8B030D-6E8A-4147-A177-3AD203B41FA5}">
                      <a16:colId xmlns:a16="http://schemas.microsoft.com/office/drawing/2014/main" val="1324730708"/>
                    </a:ext>
                  </a:extLst>
                </a:gridCol>
              </a:tblGrid>
              <a:tr h="2802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até dezembro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0C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até dezembro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0C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850995"/>
                  </a:ext>
                </a:extLst>
              </a:tr>
              <a:tr h="1454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Dólar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29,2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53354"/>
                  </a:ext>
                </a:extLst>
              </a:tr>
              <a:tr h="1454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IMA-Geral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5357463"/>
                  </a:ext>
                </a:extLst>
              </a:tr>
              <a:tr h="1454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IMA-B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-1,3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668858"/>
                  </a:ext>
                </a:extLst>
              </a:tr>
              <a:tr h="1454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Ibovespa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-11,9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399053"/>
                  </a:ext>
                </a:extLst>
              </a:tr>
              <a:tr h="1454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DI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08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900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602788-5C79-4F5D-9D26-3A906BF9E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AGENDA 2022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344971-E85F-447F-90D9-C91D93294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1800" b="1" dirty="0">
                <a:solidFill>
                  <a:srgbClr val="0095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Regulação</a:t>
            </a:r>
            <a:endParaRPr lang="pt-BR" sz="1800" dirty="0">
              <a:solidFill>
                <a:srgbClr val="0095D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Continuar as conversas com o regulador sobre a implementação das novas regras de fundos (555, FIDC, FIP, fundos imobiliários e ETF);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Participar das discussões sobre a elaboração de proposta para regulação do </a:t>
            </a:r>
            <a:r>
              <a:rPr lang="pt-B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Fiagro</a:t>
            </a:r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 revisão dos produtos para investidores (foco: FIP para varejo).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indent="0">
              <a:buNone/>
            </a:pPr>
            <a:r>
              <a:rPr lang="pt-BR" sz="1800" b="1" dirty="0">
                <a:solidFill>
                  <a:srgbClr val="0095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Autorregulação</a:t>
            </a:r>
            <a:endParaRPr lang="pt-BR" sz="1800" dirty="0">
              <a:solidFill>
                <a:srgbClr val="0095D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buFontTx/>
              <a:buChar char="-"/>
            </a:pPr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Modernizar os </a:t>
            </a:r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ódigos de Administração de Recursos de Terceiros e de Serviços Qualificados;</a:t>
            </a:r>
          </a:p>
          <a:p>
            <a:pPr lvl="0">
              <a:buFontTx/>
              <a:buChar char="-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Definir critérios sustentáveis para outras classes de fundos (multimercados,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</a:rPr>
              <a:t>FIDCs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 e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</a:rPr>
              <a:t>FIPs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).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indent="0">
              <a:buNone/>
            </a:pPr>
            <a:r>
              <a:rPr lang="pt-BR" sz="1800" b="1" dirty="0">
                <a:solidFill>
                  <a:srgbClr val="0095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Dados e Informações</a:t>
            </a:r>
            <a:endParaRPr lang="pt-BR" sz="1800" dirty="0">
              <a:solidFill>
                <a:srgbClr val="0095D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Adequar as bases de dados à nova regulação de fundos de investimento.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DF5E024-43EB-48D3-B16D-FC5BC1520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32F7F69-F53B-4CF1-9D88-F94BD209E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A218-1266-48E1-826D-7E99163BE9BB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6260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55986AA-39C8-4D23-823A-76E2795A8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6076" y="1733501"/>
            <a:ext cx="3704344" cy="1323940"/>
          </a:xfrm>
        </p:spPr>
        <p:txBody>
          <a:bodyPr/>
          <a:lstStyle/>
          <a:p>
            <a:r>
              <a:rPr lang="pt-BR" dirty="0"/>
              <a:t>ANEXO</a:t>
            </a:r>
          </a:p>
        </p:txBody>
      </p:sp>
    </p:spTree>
    <p:extLst>
      <p:ext uri="{BB962C8B-B14F-4D97-AF65-F5344CB8AC3E}">
        <p14:creationId xmlns:p14="http://schemas.microsoft.com/office/powerpoint/2010/main" val="2236133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300570F-DEE1-4C40-BC68-583288C77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22" y="1059582"/>
            <a:ext cx="7454955" cy="3570811"/>
          </a:xfrm>
          <a:prstGeom prst="rect">
            <a:avLst/>
          </a:prstGeom>
        </p:spPr>
      </p:pic>
      <p:sp>
        <p:nvSpPr>
          <p:cNvPr id="14" name="Espaço Reservado para Número de Slide 4">
            <a:extLst>
              <a:ext uri="{FF2B5EF4-FFF2-40B4-BE49-F238E27FC236}">
                <a16:creationId xmlns:a16="http://schemas.microsoft.com/office/drawing/2014/main" id="{CA72A618-6C41-43CA-9436-6D02FE0FE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4448" y="4801193"/>
            <a:ext cx="539552" cy="3423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83A8B25-4F96-481F-846D-31D428BD3F30}" type="slidenum">
              <a:rPr lang="pt-BR" altLang="pt-BR" sz="1800" smtClean="0">
                <a:solidFill>
                  <a:srgbClr val="0095D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14</a:t>
            </a:fld>
            <a:endParaRPr lang="pt-BR" altLang="pt-BR" sz="1800" dirty="0">
              <a:solidFill>
                <a:srgbClr val="0095D9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267E44C-0F91-46BC-ADB7-42E48BB5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95486"/>
            <a:ext cx="6411600" cy="542700"/>
          </a:xfrm>
        </p:spPr>
        <p:txBody>
          <a:bodyPr>
            <a:normAutofit/>
          </a:bodyPr>
          <a:lstStyle/>
          <a:p>
            <a:r>
              <a:rPr lang="pt-BR" sz="1600" dirty="0"/>
              <a:t>RENTABILIDADE ACUMULADA (%) NO ANO – RENDA FIXA</a:t>
            </a:r>
            <a:endParaRPr lang="pt-BR" sz="1800" dirty="0">
              <a:solidFill>
                <a:srgbClr val="FF0000"/>
              </a:solidFill>
            </a:endParaRPr>
          </a:p>
        </p:txBody>
      </p:sp>
      <p:sp>
        <p:nvSpPr>
          <p:cNvPr id="12" name="Espaço Reservado para Texto 3">
            <a:extLst>
              <a:ext uri="{FF2B5EF4-FFF2-40B4-BE49-F238E27FC236}">
                <a16:creationId xmlns:a16="http://schemas.microsoft.com/office/drawing/2014/main" id="{8359C0A3-EBCC-4713-878C-D2C6F93BA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0065" y="611960"/>
            <a:ext cx="6410325" cy="3175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1200" dirty="0"/>
              <a:t>Tipo Duração Alta Grau de Investimento repete melhor resultado da classe em 2021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666563FB-C16D-4029-AB9E-770BD78A3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388128"/>
              </p:ext>
            </p:extLst>
          </p:nvPr>
        </p:nvGraphicFramePr>
        <p:xfrm>
          <a:off x="251520" y="1661160"/>
          <a:ext cx="2088233" cy="910590"/>
        </p:xfrm>
        <a:graphic>
          <a:graphicData uri="http://schemas.openxmlformats.org/drawingml/2006/table">
            <a:tbl>
              <a:tblPr/>
              <a:tblGrid>
                <a:gridCol w="829663">
                  <a:extLst>
                    <a:ext uri="{9D8B030D-6E8A-4147-A177-3AD203B41FA5}">
                      <a16:colId xmlns:a16="http://schemas.microsoft.com/office/drawing/2014/main" val="3488531714"/>
                    </a:ext>
                  </a:extLst>
                </a:gridCol>
                <a:gridCol w="629285">
                  <a:extLst>
                    <a:ext uri="{9D8B030D-6E8A-4147-A177-3AD203B41FA5}">
                      <a16:colId xmlns:a16="http://schemas.microsoft.com/office/drawing/2014/main" val="2360792259"/>
                    </a:ext>
                  </a:extLst>
                </a:gridCol>
                <a:gridCol w="629285">
                  <a:extLst>
                    <a:ext uri="{9D8B030D-6E8A-4147-A177-3AD203B41FA5}">
                      <a16:colId xmlns:a16="http://schemas.microsoft.com/office/drawing/2014/main" val="1324730708"/>
                    </a:ext>
                  </a:extLst>
                </a:gridCol>
              </a:tblGrid>
              <a:tr h="233329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até dezembro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0C3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até dezembro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0C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850995"/>
                  </a:ext>
                </a:extLst>
              </a:tr>
              <a:tr h="1210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Dólar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29,2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53354"/>
                  </a:ext>
                </a:extLst>
              </a:tr>
              <a:tr h="1210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IMA-Geral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5357463"/>
                  </a:ext>
                </a:extLst>
              </a:tr>
              <a:tr h="1210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IMA-B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-1,3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668858"/>
                  </a:ext>
                </a:extLst>
              </a:tr>
              <a:tr h="1210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Ibovespa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-11,9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399053"/>
                  </a:ext>
                </a:extLst>
              </a:tr>
              <a:tr h="1210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DI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08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82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9ABF643-D9FD-46E7-A474-DCDFAD98D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85" y="1048686"/>
            <a:ext cx="7643030" cy="3720385"/>
          </a:xfrm>
          <a:prstGeom prst="rect">
            <a:avLst/>
          </a:prstGeom>
        </p:spPr>
      </p:pic>
      <p:sp>
        <p:nvSpPr>
          <p:cNvPr id="14" name="Espaço Reservado para Número de Slide 4">
            <a:extLst>
              <a:ext uri="{FF2B5EF4-FFF2-40B4-BE49-F238E27FC236}">
                <a16:creationId xmlns:a16="http://schemas.microsoft.com/office/drawing/2014/main" id="{CA72A618-6C41-43CA-9436-6D02FE0FE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4448" y="4801193"/>
            <a:ext cx="539552" cy="3423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83A8B25-4F96-481F-846D-31D428BD3F30}" type="slidenum">
              <a:rPr lang="pt-BR" altLang="pt-BR" sz="1800" smtClean="0">
                <a:solidFill>
                  <a:srgbClr val="0095D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pt-BR" altLang="pt-BR" sz="1800" dirty="0">
              <a:solidFill>
                <a:srgbClr val="0095D9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A7DB484F-EC6C-4FD8-A411-DCCEC70FD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95486"/>
            <a:ext cx="6411600" cy="542700"/>
          </a:xfrm>
        </p:spPr>
        <p:txBody>
          <a:bodyPr>
            <a:normAutofit/>
          </a:bodyPr>
          <a:lstStyle/>
          <a:p>
            <a:r>
              <a:rPr lang="pt-BR" sz="1600" dirty="0"/>
              <a:t>RENTABILIDADE ACUMULADA (%) NO ANO – MULTIMERCADOS</a:t>
            </a:r>
            <a:endParaRPr lang="pt-BR" sz="1800" dirty="0">
              <a:solidFill>
                <a:srgbClr val="FF0000"/>
              </a:solidFill>
            </a:endParaRPr>
          </a:p>
        </p:txBody>
      </p:sp>
      <p:sp>
        <p:nvSpPr>
          <p:cNvPr id="12" name="Espaço Reservado para Texto 3">
            <a:extLst>
              <a:ext uri="{FF2B5EF4-FFF2-40B4-BE49-F238E27FC236}">
                <a16:creationId xmlns:a16="http://schemas.microsoft.com/office/drawing/2014/main" id="{F7AD804F-B276-44BB-8977-B2A4098A0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0065" y="611960"/>
            <a:ext cx="6410325" cy="3175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1200" dirty="0">
                <a:solidFill>
                  <a:srgbClr val="595959"/>
                </a:solidFill>
              </a:rPr>
              <a:t>Quase todos os tipos têm retornos positivos, com exceção do multimercado </a:t>
            </a:r>
            <a:r>
              <a:rPr lang="pt-BR" sz="1200" dirty="0" err="1">
                <a:solidFill>
                  <a:srgbClr val="595959"/>
                </a:solidFill>
              </a:rPr>
              <a:t>long</a:t>
            </a:r>
            <a:r>
              <a:rPr lang="pt-BR" sz="1200" dirty="0">
                <a:solidFill>
                  <a:srgbClr val="595959"/>
                </a:solidFill>
              </a:rPr>
              <a:t>/short direcional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C738BDB8-67F4-4D96-98C6-F9454B9532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363822"/>
              </p:ext>
            </p:extLst>
          </p:nvPr>
        </p:nvGraphicFramePr>
        <p:xfrm>
          <a:off x="179512" y="1419622"/>
          <a:ext cx="2088233" cy="910590"/>
        </p:xfrm>
        <a:graphic>
          <a:graphicData uri="http://schemas.openxmlformats.org/drawingml/2006/table">
            <a:tbl>
              <a:tblPr/>
              <a:tblGrid>
                <a:gridCol w="829663">
                  <a:extLst>
                    <a:ext uri="{9D8B030D-6E8A-4147-A177-3AD203B41FA5}">
                      <a16:colId xmlns:a16="http://schemas.microsoft.com/office/drawing/2014/main" val="3488531714"/>
                    </a:ext>
                  </a:extLst>
                </a:gridCol>
                <a:gridCol w="629285">
                  <a:extLst>
                    <a:ext uri="{9D8B030D-6E8A-4147-A177-3AD203B41FA5}">
                      <a16:colId xmlns:a16="http://schemas.microsoft.com/office/drawing/2014/main" val="2360792259"/>
                    </a:ext>
                  </a:extLst>
                </a:gridCol>
                <a:gridCol w="629285">
                  <a:extLst>
                    <a:ext uri="{9D8B030D-6E8A-4147-A177-3AD203B41FA5}">
                      <a16:colId xmlns:a16="http://schemas.microsoft.com/office/drawing/2014/main" val="1324730708"/>
                    </a:ext>
                  </a:extLst>
                </a:gridCol>
              </a:tblGrid>
              <a:tr h="233329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até dezembro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0C3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até dezembro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0C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850995"/>
                  </a:ext>
                </a:extLst>
              </a:tr>
              <a:tr h="1210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Dólar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29,2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53354"/>
                  </a:ext>
                </a:extLst>
              </a:tr>
              <a:tr h="1210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IMA-Geral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5357463"/>
                  </a:ext>
                </a:extLst>
              </a:tr>
              <a:tr h="1210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IMA-B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-1,3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668858"/>
                  </a:ext>
                </a:extLst>
              </a:tr>
              <a:tr h="1210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Ibovespa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-11,9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399053"/>
                  </a:ext>
                </a:extLst>
              </a:tr>
              <a:tr h="1210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DI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08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358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409D1A7-E388-4D11-9CCF-59795C49D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43713"/>
            <a:ext cx="7706109" cy="3693139"/>
          </a:xfrm>
          <a:prstGeom prst="rect">
            <a:avLst/>
          </a:prstGeom>
        </p:spPr>
      </p:pic>
      <p:sp>
        <p:nvSpPr>
          <p:cNvPr id="14" name="Espaço Reservado para Número de Slide 4">
            <a:extLst>
              <a:ext uri="{FF2B5EF4-FFF2-40B4-BE49-F238E27FC236}">
                <a16:creationId xmlns:a16="http://schemas.microsoft.com/office/drawing/2014/main" id="{CA72A618-6C41-43CA-9436-6D02FE0FE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4448" y="4801193"/>
            <a:ext cx="539552" cy="3423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83A8B25-4F96-481F-846D-31D428BD3F30}" type="slidenum">
              <a:rPr lang="pt-BR" altLang="pt-BR" sz="1800" smtClean="0">
                <a:solidFill>
                  <a:srgbClr val="0095D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lang="pt-BR" altLang="pt-BR" sz="1800" dirty="0">
              <a:solidFill>
                <a:srgbClr val="0095D9"/>
              </a:solidFill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32F97F56-D4E5-41C1-B457-9C1030992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95486"/>
            <a:ext cx="6411600" cy="542700"/>
          </a:xfrm>
        </p:spPr>
        <p:txBody>
          <a:bodyPr>
            <a:normAutofit/>
          </a:bodyPr>
          <a:lstStyle/>
          <a:p>
            <a:r>
              <a:rPr lang="pt-BR" sz="1600" dirty="0"/>
              <a:t>RENTABILIDADE ACUMULADA (%) NO ANO – AÇÕES</a:t>
            </a:r>
            <a:endParaRPr lang="pt-BR" sz="1800" dirty="0">
              <a:solidFill>
                <a:srgbClr val="FF0000"/>
              </a:solidFill>
            </a:endParaRPr>
          </a:p>
        </p:txBody>
      </p:sp>
      <p:sp>
        <p:nvSpPr>
          <p:cNvPr id="13" name="Espaço Reservado para Texto 3">
            <a:extLst>
              <a:ext uri="{FF2B5EF4-FFF2-40B4-BE49-F238E27FC236}">
                <a16:creationId xmlns:a16="http://schemas.microsoft.com/office/drawing/2014/main" id="{0A3840FE-EADE-446F-8A78-098EC343A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0065" y="611960"/>
            <a:ext cx="6410325" cy="3175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1200" dirty="0">
                <a:solidFill>
                  <a:srgbClr val="595959"/>
                </a:solidFill>
              </a:rPr>
              <a:t>Queda do Ibovespa reflete na rentabilidade dos fundos de ações em 2021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23DDEE1A-1D5A-4363-8C68-B4DF03031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40239"/>
              </p:ext>
            </p:extLst>
          </p:nvPr>
        </p:nvGraphicFramePr>
        <p:xfrm>
          <a:off x="6732240" y="1126606"/>
          <a:ext cx="2088233" cy="910590"/>
        </p:xfrm>
        <a:graphic>
          <a:graphicData uri="http://schemas.openxmlformats.org/drawingml/2006/table">
            <a:tbl>
              <a:tblPr/>
              <a:tblGrid>
                <a:gridCol w="829663">
                  <a:extLst>
                    <a:ext uri="{9D8B030D-6E8A-4147-A177-3AD203B41FA5}">
                      <a16:colId xmlns:a16="http://schemas.microsoft.com/office/drawing/2014/main" val="3488531714"/>
                    </a:ext>
                  </a:extLst>
                </a:gridCol>
                <a:gridCol w="629285">
                  <a:extLst>
                    <a:ext uri="{9D8B030D-6E8A-4147-A177-3AD203B41FA5}">
                      <a16:colId xmlns:a16="http://schemas.microsoft.com/office/drawing/2014/main" val="2360792259"/>
                    </a:ext>
                  </a:extLst>
                </a:gridCol>
                <a:gridCol w="629285">
                  <a:extLst>
                    <a:ext uri="{9D8B030D-6E8A-4147-A177-3AD203B41FA5}">
                      <a16:colId xmlns:a16="http://schemas.microsoft.com/office/drawing/2014/main" val="1324730708"/>
                    </a:ext>
                  </a:extLst>
                </a:gridCol>
              </a:tblGrid>
              <a:tr h="233329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até dezembro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0C3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até dezembro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0C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850995"/>
                  </a:ext>
                </a:extLst>
              </a:tr>
              <a:tr h="1210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Dólar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29,2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53354"/>
                  </a:ext>
                </a:extLst>
              </a:tr>
              <a:tr h="1210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IMA-Geral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5357463"/>
                  </a:ext>
                </a:extLst>
              </a:tr>
              <a:tr h="1210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IMA-B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-1,3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668858"/>
                  </a:ext>
                </a:extLst>
              </a:tr>
              <a:tr h="1210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Ibovespa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-11,9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399053"/>
                  </a:ext>
                </a:extLst>
              </a:tr>
              <a:tr h="1210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DI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08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772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30482DD4-08FD-427D-9279-BEE83FC17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348" y="1760811"/>
            <a:ext cx="3094075" cy="282613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C15C3ED-DCFF-4F25-96AB-A203277A0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67" y="944905"/>
            <a:ext cx="4437212" cy="2228973"/>
          </a:xfrm>
          <a:prstGeom prst="rect">
            <a:avLst/>
          </a:prstGeom>
        </p:spPr>
      </p:pic>
      <p:sp>
        <p:nvSpPr>
          <p:cNvPr id="13" name="Espaço Reservado para Número de Slide 4">
            <a:extLst>
              <a:ext uri="{FF2B5EF4-FFF2-40B4-BE49-F238E27FC236}">
                <a16:creationId xmlns:a16="http://schemas.microsoft.com/office/drawing/2014/main" id="{ED1380CC-CE40-4CAC-91B0-C678E2908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4448" y="4774169"/>
            <a:ext cx="539552" cy="3693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83A8B25-4F96-481F-846D-31D428BD3F30}" type="slidenum">
              <a:rPr lang="pt-BR" altLang="pt-BR" sz="1800" smtClean="0">
                <a:solidFill>
                  <a:srgbClr val="0095D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17</a:t>
            </a:fld>
            <a:endParaRPr lang="pt-BR" altLang="pt-BR" sz="1800" dirty="0">
              <a:solidFill>
                <a:srgbClr val="0095D9"/>
              </a:solidFill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942A7FB4-F4A5-43BD-A20B-D4C5AD0B3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95486"/>
            <a:ext cx="6411600" cy="542700"/>
          </a:xfrm>
        </p:spPr>
        <p:txBody>
          <a:bodyPr>
            <a:normAutofit/>
          </a:bodyPr>
          <a:lstStyle/>
          <a:p>
            <a:r>
              <a:rPr lang="pt-BR" sz="1800" dirty="0"/>
              <a:t>FUNDOS INVESTIMENTO NO EXTERIOR – DADOS GERAIS</a:t>
            </a:r>
            <a:endParaRPr lang="pt-BR" sz="18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E2555445-C2E7-4B7F-B6AF-9817C2DD5DCF}"/>
              </a:ext>
            </a:extLst>
          </p:cNvPr>
          <p:cNvCxnSpPr>
            <a:cxnSpLocks/>
          </p:cNvCxnSpPr>
          <p:nvPr/>
        </p:nvCxnSpPr>
        <p:spPr>
          <a:xfrm>
            <a:off x="5905940" y="1275606"/>
            <a:ext cx="0" cy="3400541"/>
          </a:xfrm>
          <a:prstGeom prst="line">
            <a:avLst/>
          </a:prstGeom>
          <a:ln w="12700">
            <a:solidFill>
              <a:srgbClr val="666A7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13EDEADB-CE11-462B-87A7-2408A53656D6}"/>
              </a:ext>
            </a:extLst>
          </p:cNvPr>
          <p:cNvGrpSpPr/>
          <p:nvPr/>
        </p:nvGrpSpPr>
        <p:grpSpPr>
          <a:xfrm>
            <a:off x="7085893" y="2002301"/>
            <a:ext cx="686094" cy="320999"/>
            <a:chOff x="6580456" y="1779662"/>
            <a:chExt cx="1001570" cy="366413"/>
          </a:xfrm>
        </p:grpSpPr>
        <p:sp>
          <p:nvSpPr>
            <p:cNvPr id="18" name="Seta: Curva para Baixo 17">
              <a:extLst>
                <a:ext uri="{FF2B5EF4-FFF2-40B4-BE49-F238E27FC236}">
                  <a16:creationId xmlns:a16="http://schemas.microsoft.com/office/drawing/2014/main" id="{E2CEF9C0-64B0-467A-9321-30A54D37260E}"/>
                </a:ext>
              </a:extLst>
            </p:cNvPr>
            <p:cNvSpPr/>
            <p:nvPr/>
          </p:nvSpPr>
          <p:spPr>
            <a:xfrm>
              <a:off x="6660232" y="1779662"/>
              <a:ext cx="921794" cy="360040"/>
            </a:xfrm>
            <a:prstGeom prst="curvedDownArrow">
              <a:avLst/>
            </a:prstGeom>
            <a:solidFill>
              <a:srgbClr val="DE761C"/>
            </a:solidFill>
            <a:ln>
              <a:solidFill>
                <a:srgbClr val="DE76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100">
                <a:solidFill>
                  <a:schemeClr val="tx1"/>
                </a:solidFill>
              </a:endParaRP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64F00A18-DBE4-404A-8B49-D85D3D4496C6}"/>
                </a:ext>
              </a:extLst>
            </p:cNvPr>
            <p:cNvSpPr txBox="1"/>
            <p:nvPr/>
          </p:nvSpPr>
          <p:spPr>
            <a:xfrm>
              <a:off x="6580456" y="1900151"/>
              <a:ext cx="921794" cy="245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>
                  <a:solidFill>
                    <a:srgbClr val="DE761C"/>
                  </a:solidFill>
                </a:rPr>
                <a:t>  24,2%</a:t>
              </a:r>
            </a:p>
          </p:txBody>
        </p: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839B8398-D801-4665-8277-8CA7AF230664}"/>
              </a:ext>
            </a:extLst>
          </p:cNvPr>
          <p:cNvGrpSpPr/>
          <p:nvPr/>
        </p:nvGrpSpPr>
        <p:grpSpPr>
          <a:xfrm>
            <a:off x="1012519" y="2346670"/>
            <a:ext cx="648072" cy="338528"/>
            <a:chOff x="6583742" y="1779662"/>
            <a:chExt cx="998284" cy="360040"/>
          </a:xfrm>
        </p:grpSpPr>
        <p:sp>
          <p:nvSpPr>
            <p:cNvPr id="20" name="Seta: Curva para Baixo 19">
              <a:extLst>
                <a:ext uri="{FF2B5EF4-FFF2-40B4-BE49-F238E27FC236}">
                  <a16:creationId xmlns:a16="http://schemas.microsoft.com/office/drawing/2014/main" id="{EA395E70-3091-4F91-A5E4-653FDDB13D56}"/>
                </a:ext>
              </a:extLst>
            </p:cNvPr>
            <p:cNvSpPr/>
            <p:nvPr/>
          </p:nvSpPr>
          <p:spPr>
            <a:xfrm>
              <a:off x="6660232" y="1779662"/>
              <a:ext cx="921794" cy="360040"/>
            </a:xfrm>
            <a:prstGeom prst="curvedDownArrow">
              <a:avLst/>
            </a:prstGeom>
            <a:solidFill>
              <a:srgbClr val="DE761C"/>
            </a:solidFill>
            <a:ln>
              <a:solidFill>
                <a:srgbClr val="DE76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ECC90F7D-D9C1-4B29-8A1A-1DAB567053C1}"/>
                </a:ext>
              </a:extLst>
            </p:cNvPr>
            <p:cNvSpPr txBox="1"/>
            <p:nvPr/>
          </p:nvSpPr>
          <p:spPr>
            <a:xfrm>
              <a:off x="6583742" y="1847417"/>
              <a:ext cx="921794" cy="278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rgbClr val="DE761C"/>
                  </a:solidFill>
                </a:rPr>
                <a:t>  </a:t>
              </a:r>
              <a:r>
                <a:rPr lang="pt-BR" sz="800" b="1" dirty="0">
                  <a:solidFill>
                    <a:srgbClr val="DE761C"/>
                  </a:solidFill>
                </a:rPr>
                <a:t>-71,0%</a:t>
              </a:r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0311F74F-F8F7-42C6-A798-498B68CBD9FD}"/>
              </a:ext>
            </a:extLst>
          </p:cNvPr>
          <p:cNvGrpSpPr/>
          <p:nvPr/>
        </p:nvGrpSpPr>
        <p:grpSpPr>
          <a:xfrm>
            <a:off x="2716977" y="1984772"/>
            <a:ext cx="638592" cy="338528"/>
            <a:chOff x="6583742" y="1806514"/>
            <a:chExt cx="983681" cy="360040"/>
          </a:xfrm>
        </p:grpSpPr>
        <p:sp>
          <p:nvSpPr>
            <p:cNvPr id="23" name="Seta: Curva para Baixo 22">
              <a:extLst>
                <a:ext uri="{FF2B5EF4-FFF2-40B4-BE49-F238E27FC236}">
                  <a16:creationId xmlns:a16="http://schemas.microsoft.com/office/drawing/2014/main" id="{27469DD0-8443-43B9-887A-4DD87E2F42A5}"/>
                </a:ext>
              </a:extLst>
            </p:cNvPr>
            <p:cNvSpPr/>
            <p:nvPr/>
          </p:nvSpPr>
          <p:spPr>
            <a:xfrm>
              <a:off x="6645629" y="1806514"/>
              <a:ext cx="921794" cy="360040"/>
            </a:xfrm>
            <a:prstGeom prst="curvedDownArrow">
              <a:avLst/>
            </a:prstGeom>
            <a:solidFill>
              <a:srgbClr val="DE761C"/>
            </a:solidFill>
            <a:ln>
              <a:solidFill>
                <a:srgbClr val="DE76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0C11C679-9B71-4023-BBDD-33E5BDA29C06}"/>
                </a:ext>
              </a:extLst>
            </p:cNvPr>
            <p:cNvSpPr txBox="1"/>
            <p:nvPr/>
          </p:nvSpPr>
          <p:spPr>
            <a:xfrm>
              <a:off x="6583742" y="1847417"/>
              <a:ext cx="921794" cy="278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rgbClr val="DE761C"/>
                  </a:solidFill>
                </a:rPr>
                <a:t>  </a:t>
              </a:r>
              <a:r>
                <a:rPr lang="pt-BR" sz="800" b="1" dirty="0">
                  <a:solidFill>
                    <a:srgbClr val="DE761C"/>
                  </a:solidFill>
                </a:rPr>
                <a:t>48,8%</a:t>
              </a: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434FD773-59DB-4370-9484-8C8B5B739DE4}"/>
              </a:ext>
            </a:extLst>
          </p:cNvPr>
          <p:cNvGrpSpPr/>
          <p:nvPr/>
        </p:nvGrpSpPr>
        <p:grpSpPr>
          <a:xfrm>
            <a:off x="4452669" y="1236826"/>
            <a:ext cx="648072" cy="338528"/>
            <a:chOff x="6583742" y="1779662"/>
            <a:chExt cx="998284" cy="360040"/>
          </a:xfrm>
        </p:grpSpPr>
        <p:sp>
          <p:nvSpPr>
            <p:cNvPr id="26" name="Seta: Curva para Baixo 25">
              <a:extLst>
                <a:ext uri="{FF2B5EF4-FFF2-40B4-BE49-F238E27FC236}">
                  <a16:creationId xmlns:a16="http://schemas.microsoft.com/office/drawing/2014/main" id="{3B2F13D4-9B1F-4AAA-B9D3-D657F73316CD}"/>
                </a:ext>
              </a:extLst>
            </p:cNvPr>
            <p:cNvSpPr/>
            <p:nvPr/>
          </p:nvSpPr>
          <p:spPr>
            <a:xfrm>
              <a:off x="6660232" y="1779662"/>
              <a:ext cx="921794" cy="360040"/>
            </a:xfrm>
            <a:prstGeom prst="curvedDownArrow">
              <a:avLst/>
            </a:prstGeom>
            <a:solidFill>
              <a:srgbClr val="DE761C"/>
            </a:solidFill>
            <a:ln>
              <a:solidFill>
                <a:srgbClr val="DE76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360320A1-735F-4EDF-9570-0B112F4CF5B4}"/>
                </a:ext>
              </a:extLst>
            </p:cNvPr>
            <p:cNvSpPr txBox="1"/>
            <p:nvPr/>
          </p:nvSpPr>
          <p:spPr>
            <a:xfrm>
              <a:off x="6583742" y="1847417"/>
              <a:ext cx="921794" cy="278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rgbClr val="DE761C"/>
                  </a:solidFill>
                </a:rPr>
                <a:t>  </a:t>
              </a:r>
              <a:r>
                <a:rPr lang="pt-BR" sz="800" b="1" dirty="0">
                  <a:solidFill>
                    <a:srgbClr val="DE761C"/>
                  </a:solidFill>
                </a:rPr>
                <a:t>71,3%</a:t>
              </a:r>
            </a:p>
          </p:txBody>
        </p:sp>
      </p:grpSp>
      <p:sp>
        <p:nvSpPr>
          <p:cNvPr id="28" name="Espaço Reservado para Texto 3">
            <a:extLst>
              <a:ext uri="{FF2B5EF4-FFF2-40B4-BE49-F238E27FC236}">
                <a16:creationId xmlns:a16="http://schemas.microsoft.com/office/drawing/2014/main" id="{5A1AD4AB-D74A-4AA2-BAC3-4EE477A6F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2812" y="624574"/>
            <a:ext cx="6734373" cy="25391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pt-BR" sz="1200" dirty="0"/>
              <a:t>Patrimônio líquido destes fundos cresce 24,2%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AA7EFF3-654D-44D5-BE01-3322CB254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10" y="3037855"/>
            <a:ext cx="4540149" cy="209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49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015DC7-E3FD-41CD-8E7C-F88B88AC3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39409"/>
            <a:ext cx="7920880" cy="3782650"/>
          </a:xfrm>
        </p:spPr>
        <p:txBody>
          <a:bodyPr>
            <a:normAutofit/>
          </a:bodyPr>
          <a:lstStyle/>
          <a:p>
            <a:r>
              <a:rPr lang="pt-BR" sz="1600" b="1" dirty="0">
                <a:solidFill>
                  <a:srgbClr val="0095D9"/>
                </a:solidFill>
              </a:rPr>
              <a:t>IMA-Geral: </a:t>
            </a:r>
            <a:r>
              <a:rPr lang="pt-BR" sz="1600" dirty="0">
                <a:latin typeface="Calibri" panose="020F0502020204030204" pitchFamily="34" charset="0"/>
              </a:rPr>
              <a:t>representa todos os títulos que compõem a dívida pública brasileira.</a:t>
            </a:r>
          </a:p>
          <a:p>
            <a:pPr marL="0" indent="0">
              <a:buNone/>
            </a:pPr>
            <a:endParaRPr lang="pt-BR" sz="1600" b="1" dirty="0">
              <a:solidFill>
                <a:srgbClr val="0095D9"/>
              </a:solidFill>
            </a:endParaRPr>
          </a:p>
          <a:p>
            <a:r>
              <a:rPr lang="pt-BR" sz="1600" b="1" dirty="0">
                <a:solidFill>
                  <a:srgbClr val="0095D9"/>
                </a:solidFill>
              </a:rPr>
              <a:t>IMA-B: </a:t>
            </a:r>
            <a:r>
              <a:rPr lang="pt-BR" sz="1600" dirty="0">
                <a:solidFill>
                  <a:srgbClr val="333333"/>
                </a:solidFill>
                <a:latin typeface="Calibri" panose="020F0502020204030204" pitchFamily="34" charset="0"/>
              </a:rPr>
              <a:t>reflete os títulos </a:t>
            </a:r>
            <a:r>
              <a:rPr lang="pt-BR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públicos indexados à inflação medida pelo IPCA (Índice Nacional de Preços ao Consumidor Amplo), que são as NTN-</a:t>
            </a:r>
            <a:r>
              <a:rPr lang="pt-BR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Bs</a:t>
            </a:r>
            <a:r>
              <a:rPr lang="pt-BR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(Notas do Tesouro Nacional – Série B ou Tesouro IPCA+ com Juros Semestrais). </a:t>
            </a:r>
          </a:p>
          <a:p>
            <a:endParaRPr lang="pt-BR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BR" sz="1600" b="1" dirty="0">
                <a:solidFill>
                  <a:srgbClr val="0095D9"/>
                </a:solidFill>
              </a:rPr>
              <a:t>IDA-Geral: 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 um termômetro do desempenho da dívida privada, especialmente as debêntures. </a:t>
            </a:r>
          </a:p>
          <a:p>
            <a:endParaRPr lang="pt-BR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BR" sz="1600" b="1" dirty="0">
                <a:solidFill>
                  <a:srgbClr val="0095D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IMA-S: </a:t>
            </a:r>
            <a:r>
              <a:rPr lang="pt-BR" sz="1600" dirty="0">
                <a:latin typeface="Calibri" panose="020F0502020204030204" pitchFamily="34" charset="0"/>
              </a:rPr>
              <a:t>formado por títulos pós-fixados atrelados à taxa básica de juros (Selic), que são as LFTs (Letras Financeira do Tesouro ou Tesouro Selic).</a:t>
            </a:r>
          </a:p>
          <a:p>
            <a:pPr marL="0" indent="0">
              <a:buNone/>
            </a:pPr>
            <a:br>
              <a:rPr lang="pt-BR" sz="1600" dirty="0"/>
            </a:br>
            <a:endParaRPr lang="pt-BR" sz="1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BR" sz="1600" dirty="0"/>
          </a:p>
          <a:p>
            <a:endParaRPr lang="pt-BR" sz="1600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52E55E7-9191-4776-98B4-57BA81A10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43600" y="4858164"/>
            <a:ext cx="2300400" cy="273844"/>
          </a:xfrm>
        </p:spPr>
        <p:txBody>
          <a:bodyPr/>
          <a:lstStyle/>
          <a:p>
            <a:fld id="{1252A218-1266-48E1-826D-7E99163BE9BB}" type="slidenum">
              <a:rPr lang="pt-BR" sz="1800" smtClean="0"/>
              <a:pPr/>
              <a:t>18</a:t>
            </a:fld>
            <a:endParaRPr lang="pt-BR" sz="18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BA70E9F-2FEC-4917-809C-9F5016772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95486"/>
            <a:ext cx="6411600" cy="542700"/>
          </a:xfrm>
        </p:spPr>
        <p:txBody>
          <a:bodyPr>
            <a:normAutofit/>
          </a:bodyPr>
          <a:lstStyle/>
          <a:p>
            <a:r>
              <a:rPr lang="pt-BR" sz="1800" dirty="0"/>
              <a:t>GLOSSÁRIO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5863C935-F287-4641-98BA-2386D72CB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0065" y="611960"/>
            <a:ext cx="6410325" cy="3175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1200" dirty="0"/>
              <a:t>Principais indicadores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614827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6245226" y="2619375"/>
            <a:ext cx="269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marL="0" algn="ctr" defTabSz="457144" rtl="0" eaLnBrk="1" latinLnBrk="0" hangingPunct="1">
              <a:lnSpc>
                <a:spcPct val="90000"/>
              </a:lnSpc>
            </a:pPr>
            <a:r>
              <a:rPr lang="pt-BR" altLang="pt-BR" sz="1100" b="1" i="1" kern="1200" dirty="0">
                <a:solidFill>
                  <a:srgbClr val="80C342"/>
                </a:solidFill>
                <a:latin typeface="Calibri" pitchFamily="34" charset="0"/>
                <a:ea typeface="Heiti SC Light" pitchFamily="124" charset="-122"/>
                <a:cs typeface="+mn-cs"/>
                <a:sym typeface="Gill Sans" pitchFamily="124" charset="0"/>
              </a:rPr>
              <a:t>São Paulo</a:t>
            </a:r>
          </a:p>
          <a:p>
            <a:pPr algn="ctr" eaLnBrk="1" hangingPunct="1">
              <a:lnSpc>
                <a:spcPct val="90000"/>
              </a:lnSpc>
            </a:pPr>
            <a:r>
              <a:rPr lang="pt-BR" altLang="pt-BR" sz="1100" i="1" dirty="0">
                <a:solidFill>
                  <a:srgbClr val="4C4D4F"/>
                </a:solidFill>
                <a:latin typeface="Calibri" pitchFamily="34" charset="0"/>
              </a:rPr>
              <a:t>Av. das Nações Unidas, 8.501  21º andar</a:t>
            </a:r>
            <a:endParaRPr lang="pt-BR" altLang="pt-BR" sz="1100" dirty="0">
              <a:solidFill>
                <a:srgbClr val="4C4D4F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pt-BR" altLang="pt-BR" sz="1100" i="1" dirty="0">
                <a:solidFill>
                  <a:srgbClr val="4C4D4F"/>
                </a:solidFill>
                <a:latin typeface="Calibri" pitchFamily="34" charset="0"/>
              </a:rPr>
              <a:t>05425-070  São Paulo  SP  Brasil</a:t>
            </a:r>
            <a:endParaRPr lang="pt-BR" altLang="pt-BR" sz="1100" dirty="0">
              <a:solidFill>
                <a:srgbClr val="4C4D4F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pt-BR" altLang="pt-BR" sz="1100" i="1" dirty="0">
                <a:solidFill>
                  <a:srgbClr val="4C4D4F"/>
                </a:solidFill>
                <a:latin typeface="Calibri" pitchFamily="34" charset="0"/>
              </a:rPr>
              <a:t>+ 55 11 3471 4200</a:t>
            </a:r>
            <a:endParaRPr lang="pt-BR" altLang="pt-BR" sz="1100" dirty="0">
              <a:solidFill>
                <a:srgbClr val="4C4D4F"/>
              </a:solidFill>
              <a:latin typeface="Times New Roman" pitchFamily="18" charset="0"/>
            </a:endParaRP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3465512" y="2619375"/>
            <a:ext cx="2365375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1100" b="1" i="1" dirty="0">
                <a:solidFill>
                  <a:srgbClr val="80C342"/>
                </a:solidFill>
                <a:latin typeface="Calibri" pitchFamily="34" charset="0"/>
              </a:rPr>
              <a:t>Rio de Janeiro</a:t>
            </a:r>
            <a:endParaRPr lang="pt-BR" altLang="pt-BR" sz="1200" dirty="0">
              <a:solidFill>
                <a:srgbClr val="80C34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pt-BR" altLang="pt-BR" sz="1100" i="1" dirty="0">
                <a:solidFill>
                  <a:srgbClr val="4C4D4F"/>
                </a:solidFill>
                <a:latin typeface="Calibri" pitchFamily="34" charset="0"/>
              </a:rPr>
              <a:t>Praia de Botafogo, 501, bloco II, conjunto 704</a:t>
            </a:r>
            <a:endParaRPr lang="pt-BR" altLang="pt-BR" sz="1200" dirty="0">
              <a:solidFill>
                <a:srgbClr val="4C4D4F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pt-BR" altLang="pt-BR" sz="1100" i="1" dirty="0">
                <a:solidFill>
                  <a:srgbClr val="4C4D4F"/>
                </a:solidFill>
                <a:latin typeface="Calibri" pitchFamily="34" charset="0"/>
              </a:rPr>
              <a:t>22250-042  Rio de Janeiro  RJ  Brasil</a:t>
            </a:r>
            <a:endParaRPr lang="pt-BR" altLang="pt-BR" sz="1200" dirty="0">
              <a:solidFill>
                <a:srgbClr val="4C4D4F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pt-BR" altLang="pt-BR" sz="1100" i="1" dirty="0">
                <a:solidFill>
                  <a:srgbClr val="4C4D4F"/>
                </a:solidFill>
                <a:latin typeface="Calibri" pitchFamily="34" charset="0"/>
              </a:rPr>
              <a:t>+ 55 21 2104-9300</a:t>
            </a:r>
          </a:p>
          <a:p>
            <a:pPr algn="ctr" eaLnBrk="1" hangingPunct="1">
              <a:lnSpc>
                <a:spcPct val="90000"/>
              </a:lnSpc>
            </a:pPr>
            <a:endParaRPr lang="pt-BR" altLang="pt-BR" sz="1100" i="1" dirty="0">
              <a:solidFill>
                <a:srgbClr val="4C4D4F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90000"/>
              </a:lnSpc>
            </a:pPr>
            <a:endParaRPr lang="pt-BR" altLang="pt-BR" sz="1200" dirty="0">
              <a:solidFill>
                <a:srgbClr val="4C4D4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91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Imagem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6975" y="143989425"/>
            <a:ext cx="45567600" cy="681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Retângulo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213" y="26079450"/>
            <a:ext cx="32924750" cy="613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Retângulo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6150" y="61702950"/>
            <a:ext cx="22886988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Imagem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6975" y="143989425"/>
            <a:ext cx="45567600" cy="681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Retângulo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213" y="26079450"/>
            <a:ext cx="32924750" cy="613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Retângulo 1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6150" y="61702950"/>
            <a:ext cx="22886988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Retângulo 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9900" y="32735838"/>
            <a:ext cx="29254450" cy="150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7913" y="21543963"/>
            <a:ext cx="13696950" cy="131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Imagem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6975" y="143989425"/>
            <a:ext cx="45567600" cy="681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Retângulo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213" y="26079450"/>
            <a:ext cx="32924750" cy="613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Retângulo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6150" y="61702950"/>
            <a:ext cx="22886988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Imagem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6975" y="143989425"/>
            <a:ext cx="45567600" cy="681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Retângulo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213" y="26079450"/>
            <a:ext cx="32924750" cy="613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763688" y="1563638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Espaço Reservado para Número de Slide 4">
            <a:extLst>
              <a:ext uri="{FF2B5EF4-FFF2-40B4-BE49-F238E27FC236}">
                <a16:creationId xmlns:a16="http://schemas.microsoft.com/office/drawing/2014/main" id="{985111C5-8256-4267-BA51-B9105068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4448" y="4801193"/>
            <a:ext cx="539552" cy="3423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83A8B25-4F96-481F-846D-31D428BD3F30}" type="slidenum">
              <a:rPr lang="pt-BR" altLang="pt-BR" sz="1800" smtClean="0">
                <a:solidFill>
                  <a:srgbClr val="0095D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pt-BR" altLang="pt-BR" sz="1800" dirty="0">
              <a:solidFill>
                <a:srgbClr val="0095D9"/>
              </a:solidFill>
            </a:endParaRPr>
          </a:p>
        </p:txBody>
      </p:sp>
      <p:sp>
        <p:nvSpPr>
          <p:cNvPr id="22" name="Espaço Reservado para Texto 3">
            <a:extLst>
              <a:ext uri="{FF2B5EF4-FFF2-40B4-BE49-F238E27FC236}">
                <a16:creationId xmlns:a16="http://schemas.microsoft.com/office/drawing/2014/main" id="{09402182-5A0B-43C3-B5E8-01F6FF4EC79D}"/>
              </a:ext>
            </a:extLst>
          </p:cNvPr>
          <p:cNvSpPr txBox="1">
            <a:spLocks/>
          </p:cNvSpPr>
          <p:nvPr/>
        </p:nvSpPr>
        <p:spPr>
          <a:xfrm>
            <a:off x="700782" y="610586"/>
            <a:ext cx="6734373" cy="253916"/>
          </a:xfrm>
          <a:prstGeom prst="rect">
            <a:avLst/>
          </a:prstGeom>
        </p:spPr>
        <p:txBody>
          <a:bodyPr rtlCol="0">
            <a:no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pt-BR" sz="1800" i="1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pt-BR" sz="1800" i="1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pt-BR" sz="1800" kern="120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t-BR" sz="1200" i="1" dirty="0">
                <a:solidFill>
                  <a:srgbClr val="666A7A"/>
                </a:solidFill>
              </a:rPr>
              <a:t>Captação líquida da indústria de fundos cresce 106,3% na comparação com 2020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9C9C597C-DDB1-4CEE-B58A-14A9A03825F5}"/>
              </a:ext>
            </a:extLst>
          </p:cNvPr>
          <p:cNvSpPr txBox="1"/>
          <p:nvPr/>
        </p:nvSpPr>
        <p:spPr>
          <a:xfrm>
            <a:off x="0" y="4659982"/>
            <a:ext cx="8877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aseline="30000" dirty="0">
                <a:solidFill>
                  <a:srgbClr val="4C4D4F"/>
                </a:solidFill>
              </a:rPr>
              <a:t>(1) </a:t>
            </a:r>
            <a:r>
              <a:rPr lang="pt-BR" sz="900" dirty="0">
                <a:solidFill>
                  <a:srgbClr val="4C4D4F"/>
                </a:solidFill>
              </a:rPr>
              <a:t>Informações referentes a novembro.</a:t>
            </a:r>
          </a:p>
          <a:p>
            <a:r>
              <a:rPr lang="pt-BR" sz="900" baseline="30000" dirty="0">
                <a:solidFill>
                  <a:srgbClr val="4C4D4F"/>
                </a:solidFill>
              </a:rPr>
              <a:t>(2) </a:t>
            </a:r>
            <a:r>
              <a:rPr lang="pt-BR" sz="900" dirty="0">
                <a:solidFill>
                  <a:srgbClr val="4C4D4F"/>
                </a:solidFill>
              </a:rPr>
              <a:t>Captação líquida acumulada no ano até dezembro.</a:t>
            </a:r>
          </a:p>
        </p:txBody>
      </p:sp>
      <p:pic>
        <p:nvPicPr>
          <p:cNvPr id="6169" name="Retângulo 115">
            <a:extLst>
              <a:ext uri="{FF2B5EF4-FFF2-40B4-BE49-F238E27FC236}">
                <a16:creationId xmlns:a16="http://schemas.microsoft.com/office/drawing/2014/main" id="{7CC8A2CB-7027-4616-A61A-A5747B0CB0D6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8550" y="24188738"/>
            <a:ext cx="30924500" cy="538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Retângulo 125">
            <a:extLst>
              <a:ext uri="{FF2B5EF4-FFF2-40B4-BE49-F238E27FC236}">
                <a16:creationId xmlns:a16="http://schemas.microsoft.com/office/drawing/2014/main" id="{C24EBD62-37AB-4F77-8B27-300CB776B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1088" y="59713813"/>
            <a:ext cx="23060025" cy="651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8" name="Retângulo 115">
            <a:extLst>
              <a:ext uri="{FF2B5EF4-FFF2-40B4-BE49-F238E27FC236}">
                <a16:creationId xmlns:a16="http://schemas.microsoft.com/office/drawing/2014/main" id="{A6557C1D-1373-478E-85C6-025A3F32E33D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8550" y="24188738"/>
            <a:ext cx="30924500" cy="538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7" name="Retângulo 125">
            <a:extLst>
              <a:ext uri="{FF2B5EF4-FFF2-40B4-BE49-F238E27FC236}">
                <a16:creationId xmlns:a16="http://schemas.microsoft.com/office/drawing/2014/main" id="{8609A3EC-13BB-41CC-9961-6E9549469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1088" y="59713813"/>
            <a:ext cx="23060025" cy="651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9" name="Retângulo 54">
            <a:extLst>
              <a:ext uri="{FF2B5EF4-FFF2-40B4-BE49-F238E27FC236}">
                <a16:creationId xmlns:a16="http://schemas.microsoft.com/office/drawing/2014/main" id="{F7F3ABFC-C7F9-44B7-A75B-AC3F5CBEC527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6650" y="24236363"/>
            <a:ext cx="30926088" cy="538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Retângulo 64">
            <a:extLst>
              <a:ext uri="{FF2B5EF4-FFF2-40B4-BE49-F238E27FC236}">
                <a16:creationId xmlns:a16="http://schemas.microsoft.com/office/drawing/2014/main" id="{B8877956-DF22-4AEA-9CA6-6CC8BC1BA6D2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1088" y="59753500"/>
            <a:ext cx="23060025" cy="650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CaixaDeTexto 68">
            <a:extLst>
              <a:ext uri="{FF2B5EF4-FFF2-40B4-BE49-F238E27FC236}">
                <a16:creationId xmlns:a16="http://schemas.microsoft.com/office/drawing/2014/main" id="{33BD3E7B-8C98-454F-93D6-7D7C359B1B89}"/>
              </a:ext>
            </a:extLst>
          </p:cNvPr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6300" y="34951988"/>
            <a:ext cx="1538605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CaixaDeTexto 75">
            <a:extLst>
              <a:ext uri="{FF2B5EF4-FFF2-40B4-BE49-F238E27FC236}">
                <a16:creationId xmlns:a16="http://schemas.microsoft.com/office/drawing/2014/main" id="{E85E3DA2-88AA-41FE-9948-E9EC01727325}"/>
              </a:ext>
            </a:extLst>
          </p:cNvPr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2438" y="27435175"/>
            <a:ext cx="28063825" cy="39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6" name="CaixaDeTexto 66">
            <a:extLst>
              <a:ext uri="{FF2B5EF4-FFF2-40B4-BE49-F238E27FC236}">
                <a16:creationId xmlns:a16="http://schemas.microsoft.com/office/drawing/2014/main" id="{5C0498B4-E58F-4EEE-AEA5-81D3E98EA08C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9088" y="27809825"/>
            <a:ext cx="22645687" cy="396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2" name="CaixaDeTexto 69">
            <a:extLst>
              <a:ext uri="{FF2B5EF4-FFF2-40B4-BE49-F238E27FC236}">
                <a16:creationId xmlns:a16="http://schemas.microsoft.com/office/drawing/2014/main" id="{A5F7BFC4-EBBD-4FB4-9233-6A32D3D22D5A}"/>
              </a:ext>
            </a:extLst>
          </p:cNvPr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7038" y="44626213"/>
            <a:ext cx="10837862" cy="416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Retângulo 115">
            <a:extLst>
              <a:ext uri="{FF2B5EF4-FFF2-40B4-BE49-F238E27FC236}">
                <a16:creationId xmlns:a16="http://schemas.microsoft.com/office/drawing/2014/main" id="{A92B6BC6-8DB5-46E6-8BA9-5FE937230FBA}"/>
              </a:ext>
            </a:extLst>
          </p:cNvPr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6175" y="24183975"/>
            <a:ext cx="30886400" cy="542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agem 2">
            <a:extLst>
              <a:ext uri="{FF2B5EF4-FFF2-40B4-BE49-F238E27FC236}">
                <a16:creationId xmlns:a16="http://schemas.microsoft.com/office/drawing/2014/main" id="{5B287858-96C9-4268-8599-33DD519F7717}"/>
              </a:ext>
            </a:extLst>
          </p:cNvPr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1088" y="24122063"/>
            <a:ext cx="7566025" cy="1122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Retângulo 9">
            <a:extLst>
              <a:ext uri="{FF2B5EF4-FFF2-40B4-BE49-F238E27FC236}">
                <a16:creationId xmlns:a16="http://schemas.microsoft.com/office/drawing/2014/main" id="{914579EF-9877-4320-958B-BF96C5FA1ECB}"/>
              </a:ext>
            </a:extLst>
          </p:cNvPr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3263" y="31238825"/>
            <a:ext cx="33081912" cy="182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ítulo 1">
            <a:extLst>
              <a:ext uri="{FF2B5EF4-FFF2-40B4-BE49-F238E27FC236}">
                <a16:creationId xmlns:a16="http://schemas.microsoft.com/office/drawing/2014/main" id="{EDA9888B-E4FC-4EBC-B36A-A09C1174F78C}"/>
              </a:ext>
            </a:extLst>
          </p:cNvPr>
          <p:cNvSpPr txBox="1">
            <a:spLocks/>
          </p:cNvSpPr>
          <p:nvPr/>
        </p:nvSpPr>
        <p:spPr>
          <a:xfrm>
            <a:off x="862013" y="185094"/>
            <a:ext cx="6411912" cy="54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t-BR" sz="2200" b="1" kern="1200">
                <a:solidFill>
                  <a:srgbClr val="0095D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000" dirty="0"/>
              <a:t>NÚMEROS GERAIS DA INDÚSTRIA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E89D4B4-1CF6-42A1-A7BE-EBCEE1166A1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59632" y="1125630"/>
            <a:ext cx="6324502" cy="331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54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EED6B56-94FA-401C-9986-CEF3C4A02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533" y="2427734"/>
            <a:ext cx="5217931" cy="2207153"/>
          </a:xfrm>
          <a:prstGeom prst="rect">
            <a:avLst/>
          </a:prstGeom>
        </p:spPr>
      </p:pic>
      <p:pic>
        <p:nvPicPr>
          <p:cNvPr id="15365" name="Imagem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6975" y="143989425"/>
            <a:ext cx="45567600" cy="681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Retângulo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213" y="26079450"/>
            <a:ext cx="32924750" cy="613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Retângulo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6150" y="61702950"/>
            <a:ext cx="22886988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Imagem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6975" y="143989425"/>
            <a:ext cx="45567600" cy="681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Retângulo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213" y="26079450"/>
            <a:ext cx="32924750" cy="613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Retângulo 1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6150" y="61702950"/>
            <a:ext cx="22886988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Retângulo 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9900" y="32735838"/>
            <a:ext cx="29254450" cy="150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7913" y="21543963"/>
            <a:ext cx="13696950" cy="131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Imagem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6975" y="143989425"/>
            <a:ext cx="45567600" cy="681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Retângulo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213" y="26079450"/>
            <a:ext cx="32924750" cy="613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Retângulo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6150" y="61702950"/>
            <a:ext cx="22886988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Imagem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6975" y="143989425"/>
            <a:ext cx="45567600" cy="681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Retângulo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213" y="26079450"/>
            <a:ext cx="32924750" cy="613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763688" y="1563638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Espaço Reservado para Número de Slide 4">
            <a:extLst>
              <a:ext uri="{FF2B5EF4-FFF2-40B4-BE49-F238E27FC236}">
                <a16:creationId xmlns:a16="http://schemas.microsoft.com/office/drawing/2014/main" id="{985111C5-8256-4267-BA51-B9105068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4448" y="4801193"/>
            <a:ext cx="539552" cy="3423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83A8B25-4F96-481F-846D-31D428BD3F30}" type="slidenum">
              <a:rPr lang="pt-BR" altLang="pt-BR" sz="1800" smtClean="0">
                <a:solidFill>
                  <a:srgbClr val="0095D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pt-BR" altLang="pt-BR" sz="1800" dirty="0">
              <a:solidFill>
                <a:srgbClr val="0095D9"/>
              </a:solidFill>
            </a:endParaRPr>
          </a:p>
        </p:txBody>
      </p:sp>
      <p:sp>
        <p:nvSpPr>
          <p:cNvPr id="22" name="Espaço Reservado para Texto 3">
            <a:extLst>
              <a:ext uri="{FF2B5EF4-FFF2-40B4-BE49-F238E27FC236}">
                <a16:creationId xmlns:a16="http://schemas.microsoft.com/office/drawing/2014/main" id="{09402182-5A0B-43C3-B5E8-01F6FF4EC79D}"/>
              </a:ext>
            </a:extLst>
          </p:cNvPr>
          <p:cNvSpPr txBox="1">
            <a:spLocks/>
          </p:cNvSpPr>
          <p:nvPr/>
        </p:nvSpPr>
        <p:spPr>
          <a:xfrm>
            <a:off x="700782" y="638269"/>
            <a:ext cx="6734373" cy="253916"/>
          </a:xfrm>
          <a:prstGeom prst="rect">
            <a:avLst/>
          </a:prstGeom>
        </p:spPr>
        <p:txBody>
          <a:bodyPr rtlCol="0">
            <a:no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pt-BR" sz="1800" i="1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pt-BR" sz="1800" i="1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pt-BR" sz="1800" kern="120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t-BR" sz="1200" i="1" dirty="0">
                <a:solidFill>
                  <a:srgbClr val="595959"/>
                </a:solidFill>
              </a:rPr>
              <a:t>Quantidade de gestoras de multimercados tem alta 15,3% no ano</a:t>
            </a:r>
          </a:p>
        </p:txBody>
      </p:sp>
      <p:pic>
        <p:nvPicPr>
          <p:cNvPr id="6169" name="Retângulo 115">
            <a:extLst>
              <a:ext uri="{FF2B5EF4-FFF2-40B4-BE49-F238E27FC236}">
                <a16:creationId xmlns:a16="http://schemas.microsoft.com/office/drawing/2014/main" id="{7CC8A2CB-7027-4616-A61A-A5747B0CB0D6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8550" y="24188738"/>
            <a:ext cx="30924500" cy="538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Retângulo 125">
            <a:extLst>
              <a:ext uri="{FF2B5EF4-FFF2-40B4-BE49-F238E27FC236}">
                <a16:creationId xmlns:a16="http://schemas.microsoft.com/office/drawing/2014/main" id="{C24EBD62-37AB-4F77-8B27-300CB776B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1088" y="59713813"/>
            <a:ext cx="23060025" cy="651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8" name="Retângulo 115">
            <a:extLst>
              <a:ext uri="{FF2B5EF4-FFF2-40B4-BE49-F238E27FC236}">
                <a16:creationId xmlns:a16="http://schemas.microsoft.com/office/drawing/2014/main" id="{A6557C1D-1373-478E-85C6-025A3F32E33D}"/>
              </a:ext>
            </a:extLst>
          </p:cNvPr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8550" y="24188738"/>
            <a:ext cx="30924500" cy="538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7" name="Retângulo 125">
            <a:extLst>
              <a:ext uri="{FF2B5EF4-FFF2-40B4-BE49-F238E27FC236}">
                <a16:creationId xmlns:a16="http://schemas.microsoft.com/office/drawing/2014/main" id="{8609A3EC-13BB-41CC-9961-6E9549469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1088" y="59713813"/>
            <a:ext cx="23060025" cy="651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9" name="Retângulo 54">
            <a:extLst>
              <a:ext uri="{FF2B5EF4-FFF2-40B4-BE49-F238E27FC236}">
                <a16:creationId xmlns:a16="http://schemas.microsoft.com/office/drawing/2014/main" id="{F7F3ABFC-C7F9-44B7-A75B-AC3F5CBEC527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6650" y="24236363"/>
            <a:ext cx="30926088" cy="538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Retângulo 64">
            <a:extLst>
              <a:ext uri="{FF2B5EF4-FFF2-40B4-BE49-F238E27FC236}">
                <a16:creationId xmlns:a16="http://schemas.microsoft.com/office/drawing/2014/main" id="{B8877956-DF22-4AEA-9CA6-6CC8BC1BA6D2}"/>
              </a:ext>
            </a:extLst>
          </p:cNvPr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1088" y="59753500"/>
            <a:ext cx="23060025" cy="650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CaixaDeTexto 68">
            <a:extLst>
              <a:ext uri="{FF2B5EF4-FFF2-40B4-BE49-F238E27FC236}">
                <a16:creationId xmlns:a16="http://schemas.microsoft.com/office/drawing/2014/main" id="{33BD3E7B-8C98-454F-93D6-7D7C359B1B89}"/>
              </a:ext>
            </a:extLst>
          </p:cNvPr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6300" y="34951988"/>
            <a:ext cx="1538605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CaixaDeTexto 75">
            <a:extLst>
              <a:ext uri="{FF2B5EF4-FFF2-40B4-BE49-F238E27FC236}">
                <a16:creationId xmlns:a16="http://schemas.microsoft.com/office/drawing/2014/main" id="{E85E3DA2-88AA-41FE-9948-E9EC01727325}"/>
              </a:ext>
            </a:extLst>
          </p:cNvPr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2438" y="27435175"/>
            <a:ext cx="28063825" cy="39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6" name="CaixaDeTexto 66">
            <a:extLst>
              <a:ext uri="{FF2B5EF4-FFF2-40B4-BE49-F238E27FC236}">
                <a16:creationId xmlns:a16="http://schemas.microsoft.com/office/drawing/2014/main" id="{5C0498B4-E58F-4EEE-AEA5-81D3E98EA08C}"/>
              </a:ext>
            </a:extLst>
          </p:cNvPr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9088" y="27809825"/>
            <a:ext cx="22645687" cy="396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2" name="CaixaDeTexto 69">
            <a:extLst>
              <a:ext uri="{FF2B5EF4-FFF2-40B4-BE49-F238E27FC236}">
                <a16:creationId xmlns:a16="http://schemas.microsoft.com/office/drawing/2014/main" id="{A5F7BFC4-EBBD-4FB4-9233-6A32D3D22D5A}"/>
              </a:ext>
            </a:extLst>
          </p:cNvPr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7038" y="44626213"/>
            <a:ext cx="10837862" cy="416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402BFCEA-717C-4871-B821-CFB88FE32FB5}"/>
              </a:ext>
            </a:extLst>
          </p:cNvPr>
          <p:cNvSpPr txBox="1"/>
          <p:nvPr/>
        </p:nvSpPr>
        <p:spPr>
          <a:xfrm>
            <a:off x="0" y="4691573"/>
            <a:ext cx="88774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900" dirty="0">
              <a:solidFill>
                <a:srgbClr val="4C4D4F"/>
              </a:solidFill>
            </a:endParaRPr>
          </a:p>
          <a:p>
            <a:r>
              <a:rPr lang="pt-BR" sz="900" dirty="0">
                <a:solidFill>
                  <a:srgbClr val="4C4D4F"/>
                </a:solidFill>
              </a:rPr>
              <a:t>* Fonte dos dados: Ranking de Gestores de Fundos de Investimento ANBIMA. Analise </a:t>
            </a:r>
            <a:r>
              <a:rPr lang="pt-BR" sz="900" dirty="0"/>
              <a:t>considerando Patrimônio Líquido sob gestão nos períodos de referência </a:t>
            </a:r>
            <a:r>
              <a:rPr lang="pt-BR" sz="900" b="1" u="sng" dirty="0">
                <a:solidFill>
                  <a:srgbClr val="4C4D4F"/>
                </a:solidFill>
              </a:rPr>
              <a:t>não</a:t>
            </a:r>
            <a:r>
              <a:rPr lang="pt-BR" sz="900" dirty="0">
                <a:solidFill>
                  <a:srgbClr val="4C4D4F"/>
                </a:solidFill>
              </a:rPr>
              <a:t> tratando gestoras exclusivas de cada classe.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A3F37805-846D-4BA7-99C2-2B28E9119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77031"/>
              </p:ext>
            </p:extLst>
          </p:nvPr>
        </p:nvGraphicFramePr>
        <p:xfrm>
          <a:off x="323899" y="1133842"/>
          <a:ext cx="8229606" cy="1003608"/>
        </p:xfrm>
        <a:graphic>
          <a:graphicData uri="http://schemas.openxmlformats.org/drawingml/2006/table">
            <a:tbl>
              <a:tblPr/>
              <a:tblGrid>
                <a:gridCol w="1271239">
                  <a:extLst>
                    <a:ext uri="{9D8B030D-6E8A-4147-A177-3AD203B41FA5}">
                      <a16:colId xmlns:a16="http://schemas.microsoft.com/office/drawing/2014/main" val="2772147150"/>
                    </a:ext>
                  </a:extLst>
                </a:gridCol>
                <a:gridCol w="535259">
                  <a:extLst>
                    <a:ext uri="{9D8B030D-6E8A-4147-A177-3AD203B41FA5}">
                      <a16:colId xmlns:a16="http://schemas.microsoft.com/office/drawing/2014/main" val="819613271"/>
                    </a:ext>
                  </a:extLst>
                </a:gridCol>
                <a:gridCol w="535259">
                  <a:extLst>
                    <a:ext uri="{9D8B030D-6E8A-4147-A177-3AD203B41FA5}">
                      <a16:colId xmlns:a16="http://schemas.microsoft.com/office/drawing/2014/main" val="2920295205"/>
                    </a:ext>
                  </a:extLst>
                </a:gridCol>
                <a:gridCol w="535259">
                  <a:extLst>
                    <a:ext uri="{9D8B030D-6E8A-4147-A177-3AD203B41FA5}">
                      <a16:colId xmlns:a16="http://schemas.microsoft.com/office/drawing/2014/main" val="4123476816"/>
                    </a:ext>
                  </a:extLst>
                </a:gridCol>
                <a:gridCol w="535259">
                  <a:extLst>
                    <a:ext uri="{9D8B030D-6E8A-4147-A177-3AD203B41FA5}">
                      <a16:colId xmlns:a16="http://schemas.microsoft.com/office/drawing/2014/main" val="4266661468"/>
                    </a:ext>
                  </a:extLst>
                </a:gridCol>
                <a:gridCol w="535259">
                  <a:extLst>
                    <a:ext uri="{9D8B030D-6E8A-4147-A177-3AD203B41FA5}">
                      <a16:colId xmlns:a16="http://schemas.microsoft.com/office/drawing/2014/main" val="2232009167"/>
                    </a:ext>
                  </a:extLst>
                </a:gridCol>
                <a:gridCol w="535259">
                  <a:extLst>
                    <a:ext uri="{9D8B030D-6E8A-4147-A177-3AD203B41FA5}">
                      <a16:colId xmlns:a16="http://schemas.microsoft.com/office/drawing/2014/main" val="113823537"/>
                    </a:ext>
                  </a:extLst>
                </a:gridCol>
                <a:gridCol w="535259">
                  <a:extLst>
                    <a:ext uri="{9D8B030D-6E8A-4147-A177-3AD203B41FA5}">
                      <a16:colId xmlns:a16="http://schemas.microsoft.com/office/drawing/2014/main" val="167738957"/>
                    </a:ext>
                  </a:extLst>
                </a:gridCol>
                <a:gridCol w="535259">
                  <a:extLst>
                    <a:ext uri="{9D8B030D-6E8A-4147-A177-3AD203B41FA5}">
                      <a16:colId xmlns:a16="http://schemas.microsoft.com/office/drawing/2014/main" val="2636570059"/>
                    </a:ext>
                  </a:extLst>
                </a:gridCol>
                <a:gridCol w="535259">
                  <a:extLst>
                    <a:ext uri="{9D8B030D-6E8A-4147-A177-3AD203B41FA5}">
                      <a16:colId xmlns:a16="http://schemas.microsoft.com/office/drawing/2014/main" val="3233166109"/>
                    </a:ext>
                  </a:extLst>
                </a:gridCol>
                <a:gridCol w="535259">
                  <a:extLst>
                    <a:ext uri="{9D8B030D-6E8A-4147-A177-3AD203B41FA5}">
                      <a16:colId xmlns:a16="http://schemas.microsoft.com/office/drawing/2014/main" val="2311376941"/>
                    </a:ext>
                  </a:extLst>
                </a:gridCol>
                <a:gridCol w="535259">
                  <a:extLst>
                    <a:ext uri="{9D8B030D-6E8A-4147-A177-3AD203B41FA5}">
                      <a16:colId xmlns:a16="http://schemas.microsoft.com/office/drawing/2014/main" val="3567088571"/>
                    </a:ext>
                  </a:extLst>
                </a:gridCol>
                <a:gridCol w="535259">
                  <a:extLst>
                    <a:ext uri="{9D8B030D-6E8A-4147-A177-3AD203B41FA5}">
                      <a16:colId xmlns:a16="http://schemas.microsoft.com/office/drawing/2014/main" val="142285526"/>
                    </a:ext>
                  </a:extLst>
                </a:gridCol>
                <a:gridCol w="535259">
                  <a:extLst>
                    <a:ext uri="{9D8B030D-6E8A-4147-A177-3AD203B41FA5}">
                      <a16:colId xmlns:a16="http://schemas.microsoft.com/office/drawing/2014/main" val="704552449"/>
                    </a:ext>
                  </a:extLst>
                </a:gridCol>
              </a:tblGrid>
              <a:tr h="16726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Nov-20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0C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Dez-20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0C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Jan-21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0C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Fev-21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0C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Mar-21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0C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Abr-21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0C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Mai-21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0C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Jun-21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0C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Jul-21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0C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Ago-21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0C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Set-21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0C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Out-21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0C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Nov-21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0C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129223"/>
                  </a:ext>
                </a:extLst>
              </a:tr>
              <a:tr h="16726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Quantidade total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715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722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738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744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755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765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774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781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796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803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817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351801"/>
                  </a:ext>
                </a:extLst>
              </a:tr>
              <a:tr h="16726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Entraram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1103681"/>
                  </a:ext>
                </a:extLst>
              </a:tr>
              <a:tr h="16726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Saíram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418501"/>
                  </a:ext>
                </a:extLst>
              </a:tr>
              <a:tr h="16726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Movimentação líquida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C4D4F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235117"/>
                  </a:ext>
                </a:extLst>
              </a:tr>
              <a:tr h="16726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rgbClr val="80C342"/>
                          </a:solidFill>
                          <a:effectLst/>
                          <a:latin typeface="Calibri" panose="020F0502020204030204" pitchFamily="34" charset="0"/>
                        </a:rPr>
                        <a:t>Novos entrantes CVM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80C342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80C342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80C342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80C342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80C342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80C342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80C342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80C342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80C342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80C342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80C342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80C342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80C342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980415"/>
                  </a:ext>
                </a:extLst>
              </a:tr>
            </a:tbl>
          </a:graphicData>
        </a:graphic>
      </p:graphicFrame>
      <p:pic>
        <p:nvPicPr>
          <p:cNvPr id="11" name="Imagem 10">
            <a:extLst>
              <a:ext uri="{FF2B5EF4-FFF2-40B4-BE49-F238E27FC236}">
                <a16:creationId xmlns:a16="http://schemas.microsoft.com/office/drawing/2014/main" id="{FD429C1F-0412-44B4-A9D6-BCFF9908B5E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8165" y="2475794"/>
            <a:ext cx="3417731" cy="1968164"/>
          </a:xfrm>
          <a:prstGeom prst="rect">
            <a:avLst/>
          </a:prstGeom>
        </p:spPr>
      </p:pic>
      <p:sp>
        <p:nvSpPr>
          <p:cNvPr id="35" name="Título 1">
            <a:extLst>
              <a:ext uri="{FF2B5EF4-FFF2-40B4-BE49-F238E27FC236}">
                <a16:creationId xmlns:a16="http://schemas.microsoft.com/office/drawing/2014/main" id="{8570E8D4-78D0-42FD-BF22-8DB294800B4F}"/>
              </a:ext>
            </a:extLst>
          </p:cNvPr>
          <p:cNvSpPr txBox="1">
            <a:spLocks/>
          </p:cNvSpPr>
          <p:nvPr/>
        </p:nvSpPr>
        <p:spPr>
          <a:xfrm>
            <a:off x="862013" y="185094"/>
            <a:ext cx="6411912" cy="54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t-BR" sz="2200" b="1" kern="1200">
                <a:solidFill>
                  <a:srgbClr val="0095D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/>
              <a:t>EVOLUÇÃO DO NÚMERO DE ASSETS (*)</a:t>
            </a:r>
            <a:endParaRPr lang="pt-BR" altLang="pt-BR" sz="2000" dirty="0"/>
          </a:p>
        </p:txBody>
      </p:sp>
    </p:spTree>
    <p:extLst>
      <p:ext uri="{BB962C8B-B14F-4D97-AF65-F5344CB8AC3E}">
        <p14:creationId xmlns:p14="http://schemas.microsoft.com/office/powerpoint/2010/main" val="2520630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B023A03A-42B2-4A47-9446-BE7B32837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734048" y="4801193"/>
            <a:ext cx="409952" cy="3423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83A8B25-4F96-481F-846D-31D428BD3F30}" type="slidenum">
              <a:rPr lang="pt-BR" altLang="pt-BR" smtClean="0">
                <a:solidFill>
                  <a:srgbClr val="0095D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pt-BR" altLang="pt-BR" dirty="0">
              <a:solidFill>
                <a:srgbClr val="0095D9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CD69800-FC77-4E1D-888E-9F531C335993}"/>
              </a:ext>
            </a:extLst>
          </p:cNvPr>
          <p:cNvSpPr txBox="1">
            <a:spLocks/>
          </p:cNvSpPr>
          <p:nvPr/>
        </p:nvSpPr>
        <p:spPr>
          <a:xfrm>
            <a:off x="862013" y="185094"/>
            <a:ext cx="6411912" cy="54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t-BR" sz="2200" b="1" kern="1200">
                <a:solidFill>
                  <a:srgbClr val="0095D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/>
              <a:t>CAPTAÇÃO LÍQUIDA ACUMULADA NO ANO - R$ BILHÕES</a:t>
            </a:r>
            <a:endParaRPr lang="pt-BR" altLang="pt-BR" sz="2000" dirty="0"/>
          </a:p>
        </p:txBody>
      </p:sp>
      <p:sp>
        <p:nvSpPr>
          <p:cNvPr id="7" name="Espaço Reservado para Texto 3">
            <a:extLst>
              <a:ext uri="{FF2B5EF4-FFF2-40B4-BE49-F238E27FC236}">
                <a16:creationId xmlns:a16="http://schemas.microsoft.com/office/drawing/2014/main" id="{B311FC85-4926-4722-B837-8C5CE808E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2013" y="583033"/>
            <a:ext cx="6734373" cy="3175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1200" dirty="0"/>
              <a:t>Resultado de 2021 ultrapassa a média dos últimos 10 anos e registra recorde da série histórica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E76B9DF-4A20-4FDA-8E48-6D1B5A573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37" y="1300878"/>
            <a:ext cx="7090098" cy="316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50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E2731AD-44C5-4EA5-96A5-890FB7D78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42724"/>
            <a:ext cx="8135888" cy="3264830"/>
          </a:xfrm>
          <a:prstGeom prst="rect">
            <a:avLst/>
          </a:prstGeom>
        </p:spPr>
      </p:pic>
      <p:sp>
        <p:nvSpPr>
          <p:cNvPr id="6" name="Espaço Reservado para Número de Slide 4">
            <a:extLst>
              <a:ext uri="{FF2B5EF4-FFF2-40B4-BE49-F238E27FC236}">
                <a16:creationId xmlns:a16="http://schemas.microsoft.com/office/drawing/2014/main" id="{FC46C74B-4756-4174-BD2C-63B729500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4448" y="4801193"/>
            <a:ext cx="539552" cy="3423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83A8B25-4F96-481F-846D-31D428BD3F30}" type="slidenum">
              <a:rPr lang="pt-BR" altLang="pt-BR" sz="1800" smtClean="0">
                <a:solidFill>
                  <a:srgbClr val="0095D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pt-BR" altLang="pt-BR" sz="1800" dirty="0">
              <a:solidFill>
                <a:srgbClr val="0095D9"/>
              </a:solidFill>
            </a:endParaRPr>
          </a:p>
        </p:txBody>
      </p:sp>
      <p:sp>
        <p:nvSpPr>
          <p:cNvPr id="19" name="Espaço Reservado para Texto 3">
            <a:extLst>
              <a:ext uri="{FF2B5EF4-FFF2-40B4-BE49-F238E27FC236}">
                <a16:creationId xmlns:a16="http://schemas.microsoft.com/office/drawing/2014/main" id="{831A7D6E-843D-4A01-B976-808A4F342ED8}"/>
              </a:ext>
            </a:extLst>
          </p:cNvPr>
          <p:cNvSpPr txBox="1">
            <a:spLocks/>
          </p:cNvSpPr>
          <p:nvPr/>
        </p:nvSpPr>
        <p:spPr>
          <a:xfrm>
            <a:off x="1022574" y="609205"/>
            <a:ext cx="6734373" cy="253916"/>
          </a:xfrm>
          <a:prstGeom prst="rect">
            <a:avLst/>
          </a:prstGeom>
        </p:spPr>
        <p:txBody>
          <a:bodyPr rtlCol="0">
            <a:no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pt-BR" sz="1800" i="1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pt-BR" sz="1800" i="1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pt-BR" sz="1800" kern="120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t-BR" sz="1200" i="1" dirty="0">
                <a:solidFill>
                  <a:srgbClr val="595959"/>
                </a:solidFill>
              </a:rPr>
              <a:t>Renda fixa é recorde de maior captação líquida desde 2002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056D4FF2-0E2A-4F12-8EA9-257B2CE17C7B}"/>
              </a:ext>
            </a:extLst>
          </p:cNvPr>
          <p:cNvCxnSpPr>
            <a:cxnSpLocks/>
          </p:cNvCxnSpPr>
          <p:nvPr/>
        </p:nvCxnSpPr>
        <p:spPr>
          <a:xfrm flipH="1">
            <a:off x="3923928" y="1059582"/>
            <a:ext cx="14457" cy="3816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60D99D9C-AAF5-487B-B4D4-5B8A2B7914B5}"/>
              </a:ext>
            </a:extLst>
          </p:cNvPr>
          <p:cNvSpPr txBox="1"/>
          <p:nvPr/>
        </p:nvSpPr>
        <p:spPr>
          <a:xfrm>
            <a:off x="4572000" y="1635646"/>
            <a:ext cx="1224137" cy="792525"/>
          </a:xfrm>
          <a:prstGeom prst="rect">
            <a:avLst/>
          </a:prstGeom>
          <a:noFill/>
          <a:ln w="12700">
            <a:solidFill>
              <a:srgbClr val="FCAF17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50" b="1" dirty="0">
                <a:solidFill>
                  <a:srgbClr val="FCAF17"/>
                </a:solidFill>
              </a:rPr>
              <a:t>Renda fixa: </a:t>
            </a:r>
            <a:r>
              <a:rPr lang="pt-BR" sz="900" dirty="0">
                <a:solidFill>
                  <a:srgbClr val="666A7A"/>
                </a:solidFill>
              </a:rPr>
              <a:t>movimento concentrado em fundo de renda fixa simples</a:t>
            </a:r>
            <a:endParaRPr lang="pt-BR" sz="950" dirty="0">
              <a:solidFill>
                <a:srgbClr val="666A7A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583EC63-97E4-4BD2-A01F-26ED388ED5BD}"/>
              </a:ext>
            </a:extLst>
          </p:cNvPr>
          <p:cNvSpPr txBox="1"/>
          <p:nvPr/>
        </p:nvSpPr>
        <p:spPr>
          <a:xfrm>
            <a:off x="6002704" y="2110636"/>
            <a:ext cx="1283967" cy="507831"/>
          </a:xfrm>
          <a:prstGeom prst="rect">
            <a:avLst/>
          </a:prstGeom>
          <a:noFill/>
          <a:ln w="12700"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rgbClr val="002060"/>
                </a:solidFill>
              </a:rPr>
              <a:t>FIDC</a:t>
            </a:r>
            <a:r>
              <a:rPr lang="pt-BR" sz="900" dirty="0">
                <a:solidFill>
                  <a:srgbClr val="002060"/>
                </a:solidFill>
              </a:rPr>
              <a:t>: </a:t>
            </a:r>
            <a:r>
              <a:rPr lang="pt-BR" sz="900" dirty="0">
                <a:solidFill>
                  <a:srgbClr val="666A7A"/>
                </a:solidFill>
              </a:rPr>
              <a:t>aportes concentrados em um único fundo </a:t>
            </a:r>
            <a:r>
              <a:rPr lang="pt-BR" sz="900" dirty="0" err="1">
                <a:solidFill>
                  <a:srgbClr val="666A7A"/>
                </a:solidFill>
              </a:rPr>
              <a:t>corporate</a:t>
            </a:r>
            <a:endParaRPr lang="pt-BR" sz="900" dirty="0">
              <a:solidFill>
                <a:srgbClr val="666A7A"/>
              </a:solidFill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625E037B-C351-4A28-8DF7-8E0383C13F24}"/>
              </a:ext>
            </a:extLst>
          </p:cNvPr>
          <p:cNvSpPr txBox="1">
            <a:spLocks/>
          </p:cNvSpPr>
          <p:nvPr/>
        </p:nvSpPr>
        <p:spPr>
          <a:xfrm>
            <a:off x="862013" y="185094"/>
            <a:ext cx="6411912" cy="54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t-BR" sz="2200" b="1" kern="1200">
                <a:solidFill>
                  <a:srgbClr val="0095D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/>
              <a:t>CAPTAÇÃO LÍQUIDA ACUMULADA NO ANO – POR CLASSE</a:t>
            </a:r>
            <a:endParaRPr lang="pt-BR" altLang="pt-BR" sz="2000" dirty="0"/>
          </a:p>
        </p:txBody>
      </p:sp>
    </p:spTree>
    <p:extLst>
      <p:ext uri="{BB962C8B-B14F-4D97-AF65-F5344CB8AC3E}">
        <p14:creationId xmlns:p14="http://schemas.microsoft.com/office/powerpoint/2010/main" val="963777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19E03AA-D021-4B63-8E39-A787A86E2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046462"/>
            <a:ext cx="5031025" cy="3513213"/>
          </a:xfrm>
          <a:prstGeom prst="rect">
            <a:avLst/>
          </a:prstGeom>
        </p:spPr>
      </p:pic>
      <p:sp>
        <p:nvSpPr>
          <p:cNvPr id="6" name="Espaço Reservado para Número de Slide 4">
            <a:extLst>
              <a:ext uri="{FF2B5EF4-FFF2-40B4-BE49-F238E27FC236}">
                <a16:creationId xmlns:a16="http://schemas.microsoft.com/office/drawing/2014/main" id="{FC46C74B-4756-4174-BD2C-63B729500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4448" y="4801193"/>
            <a:ext cx="539552" cy="3423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83A8B25-4F96-481F-846D-31D428BD3F30}" type="slidenum">
              <a:rPr lang="pt-BR" altLang="pt-BR" sz="1800" smtClean="0">
                <a:solidFill>
                  <a:srgbClr val="0095D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pt-BR" altLang="pt-BR" sz="1800" dirty="0">
              <a:solidFill>
                <a:srgbClr val="0095D9"/>
              </a:solidFill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42AC4780-F864-4462-802A-D85693CD4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704" y="195486"/>
            <a:ext cx="6411600" cy="542700"/>
          </a:xfrm>
        </p:spPr>
        <p:txBody>
          <a:bodyPr>
            <a:normAutofit fontScale="90000"/>
          </a:bodyPr>
          <a:lstStyle/>
          <a:p>
            <a:r>
              <a:rPr lang="pt-BR" sz="1600" dirty="0"/>
              <a:t>CAPTAÇÃO LÍQUIDA ACUMULADA NO ANO – COMPARATIVO DOS SEMESTRES</a:t>
            </a:r>
          </a:p>
        </p:txBody>
      </p:sp>
      <p:sp>
        <p:nvSpPr>
          <p:cNvPr id="19" name="Espaço Reservado para Texto 3">
            <a:extLst>
              <a:ext uri="{FF2B5EF4-FFF2-40B4-BE49-F238E27FC236}">
                <a16:creationId xmlns:a16="http://schemas.microsoft.com/office/drawing/2014/main" id="{831A7D6E-843D-4A01-B976-808A4F342ED8}"/>
              </a:ext>
            </a:extLst>
          </p:cNvPr>
          <p:cNvSpPr txBox="1">
            <a:spLocks/>
          </p:cNvSpPr>
          <p:nvPr/>
        </p:nvSpPr>
        <p:spPr>
          <a:xfrm>
            <a:off x="882221" y="600717"/>
            <a:ext cx="6734373" cy="253916"/>
          </a:xfrm>
          <a:prstGeom prst="rect">
            <a:avLst/>
          </a:prstGeom>
        </p:spPr>
        <p:txBody>
          <a:bodyPr rtlCol="0">
            <a:no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pt-BR" sz="1800" i="1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pt-BR" sz="1800" i="1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pt-BR" sz="1800" kern="120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t-BR" sz="1200" i="1" dirty="0">
                <a:solidFill>
                  <a:srgbClr val="595959"/>
                </a:solidFill>
              </a:rPr>
              <a:t>Multimercados e ações concentram resgates no segundo semestre 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056D4FF2-0E2A-4F12-8EA9-257B2CE17C7B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4067944" y="1563638"/>
            <a:ext cx="0" cy="34453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F1819A6B-F339-4786-B03C-20BFBC60F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202672"/>
              </p:ext>
            </p:extLst>
          </p:nvPr>
        </p:nvGraphicFramePr>
        <p:xfrm>
          <a:off x="1209856" y="4509991"/>
          <a:ext cx="5716176" cy="499035"/>
        </p:xfrm>
        <a:graphic>
          <a:graphicData uri="http://schemas.openxmlformats.org/drawingml/2006/table">
            <a:tbl>
              <a:tblPr/>
              <a:tblGrid>
                <a:gridCol w="714522">
                  <a:extLst>
                    <a:ext uri="{9D8B030D-6E8A-4147-A177-3AD203B41FA5}">
                      <a16:colId xmlns:a16="http://schemas.microsoft.com/office/drawing/2014/main" val="2253484135"/>
                    </a:ext>
                  </a:extLst>
                </a:gridCol>
                <a:gridCol w="714522">
                  <a:extLst>
                    <a:ext uri="{9D8B030D-6E8A-4147-A177-3AD203B41FA5}">
                      <a16:colId xmlns:a16="http://schemas.microsoft.com/office/drawing/2014/main" val="136259717"/>
                    </a:ext>
                  </a:extLst>
                </a:gridCol>
                <a:gridCol w="714522">
                  <a:extLst>
                    <a:ext uri="{9D8B030D-6E8A-4147-A177-3AD203B41FA5}">
                      <a16:colId xmlns:a16="http://schemas.microsoft.com/office/drawing/2014/main" val="3640065798"/>
                    </a:ext>
                  </a:extLst>
                </a:gridCol>
                <a:gridCol w="714522">
                  <a:extLst>
                    <a:ext uri="{9D8B030D-6E8A-4147-A177-3AD203B41FA5}">
                      <a16:colId xmlns:a16="http://schemas.microsoft.com/office/drawing/2014/main" val="3467798429"/>
                    </a:ext>
                  </a:extLst>
                </a:gridCol>
                <a:gridCol w="714522">
                  <a:extLst>
                    <a:ext uri="{9D8B030D-6E8A-4147-A177-3AD203B41FA5}">
                      <a16:colId xmlns:a16="http://schemas.microsoft.com/office/drawing/2014/main" val="3732254382"/>
                    </a:ext>
                  </a:extLst>
                </a:gridCol>
                <a:gridCol w="714522">
                  <a:extLst>
                    <a:ext uri="{9D8B030D-6E8A-4147-A177-3AD203B41FA5}">
                      <a16:colId xmlns:a16="http://schemas.microsoft.com/office/drawing/2014/main" val="1285585966"/>
                    </a:ext>
                  </a:extLst>
                </a:gridCol>
                <a:gridCol w="714522">
                  <a:extLst>
                    <a:ext uri="{9D8B030D-6E8A-4147-A177-3AD203B41FA5}">
                      <a16:colId xmlns:a16="http://schemas.microsoft.com/office/drawing/2014/main" val="1232208421"/>
                    </a:ext>
                  </a:extLst>
                </a:gridCol>
                <a:gridCol w="714522">
                  <a:extLst>
                    <a:ext uri="{9D8B030D-6E8A-4147-A177-3AD203B41FA5}">
                      <a16:colId xmlns:a16="http://schemas.microsoft.com/office/drawing/2014/main" val="118052169"/>
                    </a:ext>
                  </a:extLst>
                </a:gridCol>
              </a:tblGrid>
              <a:tr h="1806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i="0" u="none" strike="noStrike" dirty="0">
                          <a:solidFill>
                            <a:srgbClr val="80C342"/>
                          </a:solidFill>
                          <a:effectLst/>
                          <a:latin typeface="Calibri" panose="020F0502020204030204" pitchFamily="34" charset="0"/>
                        </a:rPr>
                        <a:t>SELIC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2018532"/>
                  </a:ext>
                </a:extLst>
              </a:tr>
              <a:tr h="1720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20/01/2021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4D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17/03/2021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4D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05/05/2021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4D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16/06/2021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4D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04/08/2021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4D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22/09/2021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4D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27/10/2021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4D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08/12/2021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4D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354065"/>
                  </a:ext>
                </a:extLst>
              </a:tr>
              <a:tr h="1462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2,75%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4,25%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5,25%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6,25%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7,75%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9,25%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716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964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709D6F85-A5EA-41A5-910D-76236D6779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687196"/>
              </p:ext>
            </p:extLst>
          </p:nvPr>
        </p:nvGraphicFramePr>
        <p:xfrm>
          <a:off x="337613" y="1146265"/>
          <a:ext cx="8280920" cy="3648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Espaço Reservado para Número de Slide 4">
            <a:extLst>
              <a:ext uri="{FF2B5EF4-FFF2-40B4-BE49-F238E27FC236}">
                <a16:creationId xmlns:a16="http://schemas.microsoft.com/office/drawing/2014/main" id="{4C108AD2-B624-4D08-9405-17E1C0993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4448" y="4801193"/>
            <a:ext cx="539552" cy="3423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83A8B25-4F96-481F-846D-31D428BD3F30}" type="slidenum">
              <a:rPr lang="pt-BR" altLang="pt-BR" sz="1200" smtClean="0">
                <a:solidFill>
                  <a:srgbClr val="0095D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</a:t>
            </a:fld>
            <a:endParaRPr lang="pt-BR" altLang="pt-BR" sz="1200" dirty="0">
              <a:solidFill>
                <a:srgbClr val="0095D9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4449104-94C4-4BD2-9647-E94942767557}"/>
              </a:ext>
            </a:extLst>
          </p:cNvPr>
          <p:cNvSpPr txBox="1"/>
          <p:nvPr/>
        </p:nvSpPr>
        <p:spPr>
          <a:xfrm>
            <a:off x="0" y="4794706"/>
            <a:ext cx="809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Institucional: </a:t>
            </a:r>
            <a:r>
              <a:rPr lang="pt-BR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EAPCs</a:t>
            </a:r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(Entidades Abertas de Previdência Complementar), seguradoras, fundos e capitalização</a:t>
            </a:r>
          </a:p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** Outros inclui segmentos que não têm representatividade para abertura dos dados e/ou não identificados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A8684DB-40EE-4D9B-A086-9F42AFEBA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55" y="178052"/>
            <a:ext cx="7159424" cy="542700"/>
          </a:xfrm>
        </p:spPr>
        <p:txBody>
          <a:bodyPr>
            <a:noAutofit/>
          </a:bodyPr>
          <a:lstStyle/>
          <a:p>
            <a:r>
              <a:rPr lang="pt-BR" sz="1600" dirty="0"/>
              <a:t>CAPTAÇÃO LÍQUIDA ACUMULADA ATÉ NOV – POR SEGMENTO DE INVESTIDOR </a:t>
            </a:r>
          </a:p>
        </p:txBody>
      </p:sp>
      <p:sp>
        <p:nvSpPr>
          <p:cNvPr id="17" name="Espaço Reservado para Texto 3">
            <a:extLst>
              <a:ext uri="{FF2B5EF4-FFF2-40B4-BE49-F238E27FC236}">
                <a16:creationId xmlns:a16="http://schemas.microsoft.com/office/drawing/2014/main" id="{179C3A6B-E166-45B6-8AF6-DFEB1F9E5580}"/>
              </a:ext>
            </a:extLst>
          </p:cNvPr>
          <p:cNvSpPr txBox="1">
            <a:spLocks/>
          </p:cNvSpPr>
          <p:nvPr/>
        </p:nvSpPr>
        <p:spPr>
          <a:xfrm>
            <a:off x="789955" y="627534"/>
            <a:ext cx="6734373" cy="253916"/>
          </a:xfrm>
          <a:prstGeom prst="rect">
            <a:avLst/>
          </a:prstGeom>
        </p:spPr>
        <p:txBody>
          <a:bodyPr rtlCol="0">
            <a:no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pt-BR" sz="1800" i="1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pt-BR" sz="1800" i="1" kern="1200" smtClean="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pt-BR" sz="1800" kern="1200">
                <a:solidFill>
                  <a:srgbClr val="3D3D3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t-BR" sz="1200" i="1" dirty="0">
                <a:solidFill>
                  <a:srgbClr val="595959"/>
                </a:solidFill>
              </a:rPr>
              <a:t>Corporate e varejo somam R$ 300,9 bilhões do total captado pelos fundos no período</a:t>
            </a:r>
          </a:p>
        </p:txBody>
      </p:sp>
      <p:sp>
        <p:nvSpPr>
          <p:cNvPr id="26" name="CaixaDeTexto 7">
            <a:extLst>
              <a:ext uri="{FF2B5EF4-FFF2-40B4-BE49-F238E27FC236}">
                <a16:creationId xmlns:a16="http://schemas.microsoft.com/office/drawing/2014/main" id="{D308DAF2-8C04-4F1C-8A47-871B8B556510}"/>
              </a:ext>
            </a:extLst>
          </p:cNvPr>
          <p:cNvSpPr txBox="1"/>
          <p:nvPr/>
        </p:nvSpPr>
        <p:spPr>
          <a:xfrm>
            <a:off x="4112114" y="2294860"/>
            <a:ext cx="1072362" cy="533078"/>
          </a:xfrm>
          <a:prstGeom prst="rect">
            <a:avLst/>
          </a:prstGeom>
          <a:noFill/>
          <a:ln w="12700">
            <a:solidFill>
              <a:srgbClr val="0095D9"/>
            </a:solidFill>
            <a:prstDash val="sysDot"/>
          </a:ln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800" b="1" dirty="0">
                <a:solidFill>
                  <a:srgbClr val="0095D9"/>
                </a:solidFill>
              </a:rPr>
              <a:t>Poder Público: </a:t>
            </a:r>
            <a:r>
              <a:rPr lang="pt-BR" sz="800" b="0" dirty="0">
                <a:solidFill>
                  <a:srgbClr val="666A7A"/>
                </a:solidFill>
              </a:rPr>
              <a:t>aportes</a:t>
            </a:r>
            <a:r>
              <a:rPr lang="pt-BR" sz="800" b="0" baseline="0" dirty="0">
                <a:solidFill>
                  <a:srgbClr val="666A7A"/>
                </a:solidFill>
              </a:rPr>
              <a:t> </a:t>
            </a:r>
            <a:r>
              <a:rPr lang="pt-BR" sz="800" b="0" dirty="0">
                <a:solidFill>
                  <a:srgbClr val="666A7A"/>
                </a:solidFill>
              </a:rPr>
              <a:t> concentrados na classe </a:t>
            </a:r>
            <a:r>
              <a:rPr lang="pt-BR" sz="800" b="1" baseline="0" dirty="0">
                <a:solidFill>
                  <a:srgbClr val="666A7A"/>
                </a:solidFill>
              </a:rPr>
              <a:t>renda fixa</a:t>
            </a:r>
            <a:endParaRPr lang="pt-BR" sz="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CaixaDeTexto 3">
            <a:extLst>
              <a:ext uri="{FF2B5EF4-FFF2-40B4-BE49-F238E27FC236}">
                <a16:creationId xmlns:a16="http://schemas.microsoft.com/office/drawing/2014/main" id="{19B96177-71D7-443C-8BF2-69DE9D1233D0}"/>
              </a:ext>
            </a:extLst>
          </p:cNvPr>
          <p:cNvSpPr txBox="1"/>
          <p:nvPr/>
        </p:nvSpPr>
        <p:spPr>
          <a:xfrm>
            <a:off x="5184966" y="1562594"/>
            <a:ext cx="792546" cy="602316"/>
          </a:xfrm>
          <a:prstGeom prst="rect">
            <a:avLst/>
          </a:prstGeom>
          <a:noFill/>
          <a:ln w="12700">
            <a:solidFill>
              <a:srgbClr val="4C4D4F"/>
            </a:solidFill>
            <a:prstDash val="sysDot"/>
          </a:ln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800" b="1" dirty="0">
                <a:solidFill>
                  <a:srgbClr val="4C4D4F"/>
                </a:solidFill>
              </a:rPr>
              <a:t>Corporate: </a:t>
            </a:r>
          </a:p>
          <a:p>
            <a:pPr algn="ctr"/>
            <a:r>
              <a:rPr lang="pt-BR" sz="800" dirty="0">
                <a:solidFill>
                  <a:srgbClr val="666A7A"/>
                </a:solidFill>
              </a:rPr>
              <a:t>R$ 79,2 bi concentrados em um </a:t>
            </a:r>
            <a:r>
              <a:rPr lang="pt-BR" sz="800" b="1" dirty="0">
                <a:solidFill>
                  <a:srgbClr val="666A7A"/>
                </a:solidFill>
              </a:rPr>
              <a:t>FIDC</a:t>
            </a:r>
          </a:p>
        </p:txBody>
      </p:sp>
      <p:sp>
        <p:nvSpPr>
          <p:cNvPr id="28" name="CaixaDeTexto 1">
            <a:extLst>
              <a:ext uri="{FF2B5EF4-FFF2-40B4-BE49-F238E27FC236}">
                <a16:creationId xmlns:a16="http://schemas.microsoft.com/office/drawing/2014/main" id="{97D7E316-7FB5-4A8D-80D2-465AD2FD83A7}"/>
              </a:ext>
            </a:extLst>
          </p:cNvPr>
          <p:cNvSpPr txBox="1"/>
          <p:nvPr/>
        </p:nvSpPr>
        <p:spPr>
          <a:xfrm>
            <a:off x="5438916" y="3745272"/>
            <a:ext cx="1136848" cy="615780"/>
          </a:xfrm>
          <a:prstGeom prst="rect">
            <a:avLst/>
          </a:prstGeom>
          <a:noFill/>
          <a:ln w="12700">
            <a:solidFill>
              <a:srgbClr val="FCAF17"/>
            </a:solidFill>
            <a:prstDash val="sysDot"/>
          </a:ln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800" b="1" dirty="0">
                <a:solidFill>
                  <a:srgbClr val="FCAF17"/>
                </a:solidFill>
              </a:rPr>
              <a:t>Fundos de Pensão:</a:t>
            </a:r>
          </a:p>
          <a:p>
            <a:pPr algn="ctr"/>
            <a:r>
              <a:rPr lang="pt-BR" sz="800" dirty="0">
                <a:solidFill>
                  <a:srgbClr val="666A7A"/>
                </a:solidFill>
              </a:rPr>
              <a:t>amortização</a:t>
            </a:r>
            <a:r>
              <a:rPr lang="pt-BR" sz="800" baseline="0" dirty="0">
                <a:solidFill>
                  <a:srgbClr val="666A7A"/>
                </a:solidFill>
              </a:rPr>
              <a:t> de um </a:t>
            </a:r>
            <a:r>
              <a:rPr lang="pt-BR" sz="800" b="1" baseline="0" dirty="0">
                <a:solidFill>
                  <a:srgbClr val="666A7A"/>
                </a:solidFill>
              </a:rPr>
              <a:t>fundo de ações </a:t>
            </a:r>
            <a:r>
              <a:rPr lang="pt-BR" sz="800" baseline="0" dirty="0">
                <a:solidFill>
                  <a:srgbClr val="666A7A"/>
                </a:solidFill>
              </a:rPr>
              <a:t>no valor de - R$ 43,9 bi</a:t>
            </a:r>
            <a:endParaRPr lang="pt-BR" sz="800" dirty="0">
              <a:solidFill>
                <a:srgbClr val="666A7A"/>
              </a:solidFill>
            </a:endParaRPr>
          </a:p>
        </p:txBody>
      </p:sp>
      <p:sp>
        <p:nvSpPr>
          <p:cNvPr id="29" name="CaixaDeTexto 7">
            <a:extLst>
              <a:ext uri="{FF2B5EF4-FFF2-40B4-BE49-F238E27FC236}">
                <a16:creationId xmlns:a16="http://schemas.microsoft.com/office/drawing/2014/main" id="{E46E5291-E2D4-48AD-981C-3A18ADCCD5D2}"/>
              </a:ext>
            </a:extLst>
          </p:cNvPr>
          <p:cNvSpPr txBox="1"/>
          <p:nvPr/>
        </p:nvSpPr>
        <p:spPr>
          <a:xfrm>
            <a:off x="2071609" y="2578587"/>
            <a:ext cx="958556" cy="771962"/>
          </a:xfrm>
          <a:prstGeom prst="rect">
            <a:avLst/>
          </a:prstGeom>
          <a:noFill/>
          <a:ln w="12700">
            <a:solidFill>
              <a:srgbClr val="034694"/>
            </a:solidFill>
            <a:prstDash val="sysDot"/>
          </a:ln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800" b="1" dirty="0">
                <a:solidFill>
                  <a:srgbClr val="034694"/>
                </a:solidFill>
              </a:rPr>
              <a:t>Varejo: </a:t>
            </a:r>
          </a:p>
          <a:p>
            <a:pPr algn="ctr"/>
            <a:r>
              <a:rPr lang="pt-BR" sz="800" b="0" baseline="0" dirty="0">
                <a:solidFill>
                  <a:srgbClr val="666A7A"/>
                </a:solidFill>
              </a:rPr>
              <a:t>resgates no segmento </a:t>
            </a:r>
            <a:r>
              <a:rPr lang="pt-BR" sz="800" b="1" baseline="0" dirty="0">
                <a:solidFill>
                  <a:srgbClr val="666A7A"/>
                </a:solidFill>
              </a:rPr>
              <a:t>alta renda </a:t>
            </a:r>
            <a:r>
              <a:rPr lang="pt-BR" sz="800" b="0" baseline="0" dirty="0">
                <a:solidFill>
                  <a:srgbClr val="666A7A"/>
                </a:solidFill>
              </a:rPr>
              <a:t>no valor de R$ 73,7 bi</a:t>
            </a:r>
            <a:endParaRPr lang="pt-BR" sz="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CaixaDeTexto 7">
            <a:extLst>
              <a:ext uri="{FF2B5EF4-FFF2-40B4-BE49-F238E27FC236}">
                <a16:creationId xmlns:a16="http://schemas.microsoft.com/office/drawing/2014/main" id="{11892A0A-B07A-4513-8F66-45809F1043AA}"/>
              </a:ext>
            </a:extLst>
          </p:cNvPr>
          <p:cNvSpPr txBox="1"/>
          <p:nvPr/>
        </p:nvSpPr>
        <p:spPr>
          <a:xfrm>
            <a:off x="1055577" y="1885867"/>
            <a:ext cx="1072362" cy="533078"/>
          </a:xfrm>
          <a:prstGeom prst="rect">
            <a:avLst/>
          </a:prstGeom>
          <a:noFill/>
          <a:ln w="12700">
            <a:solidFill>
              <a:srgbClr val="0095D9"/>
            </a:solidFill>
            <a:prstDash val="sysDot"/>
          </a:ln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800" b="1" dirty="0">
                <a:solidFill>
                  <a:srgbClr val="0095D9"/>
                </a:solidFill>
              </a:rPr>
              <a:t>Poder Público: </a:t>
            </a:r>
            <a:r>
              <a:rPr lang="pt-BR" sz="800" b="0" dirty="0">
                <a:solidFill>
                  <a:srgbClr val="666A7A"/>
                </a:solidFill>
              </a:rPr>
              <a:t>entrada de R$</a:t>
            </a:r>
            <a:r>
              <a:rPr lang="pt-BR" sz="800" b="0" baseline="0" dirty="0">
                <a:solidFill>
                  <a:srgbClr val="666A7A"/>
                </a:solidFill>
              </a:rPr>
              <a:t> 73,8 bi e</a:t>
            </a:r>
            <a:r>
              <a:rPr lang="pt-BR" sz="800" dirty="0">
                <a:solidFill>
                  <a:srgbClr val="666A7A"/>
                </a:solidFill>
              </a:rPr>
              <a:t>m dois fundos de </a:t>
            </a:r>
            <a:r>
              <a:rPr lang="pt-BR" sz="800" b="1" dirty="0">
                <a:solidFill>
                  <a:srgbClr val="666A7A"/>
                </a:solidFill>
              </a:rPr>
              <a:t>renda fixa</a:t>
            </a:r>
            <a:endParaRPr lang="pt-BR" sz="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CaixaDeTexto 7">
            <a:extLst>
              <a:ext uri="{FF2B5EF4-FFF2-40B4-BE49-F238E27FC236}">
                <a16:creationId xmlns:a16="http://schemas.microsoft.com/office/drawing/2014/main" id="{B5BB4C10-9057-43B1-AB77-94ED7E25634E}"/>
              </a:ext>
            </a:extLst>
          </p:cNvPr>
          <p:cNvSpPr txBox="1"/>
          <p:nvPr/>
        </p:nvSpPr>
        <p:spPr>
          <a:xfrm>
            <a:off x="107504" y="1885867"/>
            <a:ext cx="889605" cy="533078"/>
          </a:xfrm>
          <a:prstGeom prst="rect">
            <a:avLst/>
          </a:prstGeom>
          <a:noFill/>
          <a:ln w="12700">
            <a:solidFill>
              <a:srgbClr val="80C342"/>
            </a:solidFill>
            <a:prstDash val="sysDot"/>
          </a:ln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800" b="1" dirty="0">
                <a:solidFill>
                  <a:srgbClr val="80C342"/>
                </a:solidFill>
              </a:rPr>
              <a:t>Institucional: </a:t>
            </a:r>
          </a:p>
          <a:p>
            <a:pPr algn="ctr"/>
            <a:r>
              <a:rPr lang="pt-BR" sz="800" dirty="0">
                <a:solidFill>
                  <a:srgbClr val="666A7A"/>
                </a:solidFill>
              </a:rPr>
              <a:t>segmento </a:t>
            </a:r>
            <a:r>
              <a:rPr lang="pt-BR" sz="800" b="1" i="0" dirty="0">
                <a:solidFill>
                  <a:srgbClr val="666A7A"/>
                </a:solidFill>
              </a:rPr>
              <a:t>fundos</a:t>
            </a:r>
            <a:r>
              <a:rPr lang="pt-BR" sz="800" b="1" i="0" baseline="0" dirty="0">
                <a:solidFill>
                  <a:srgbClr val="666A7A"/>
                </a:solidFill>
              </a:rPr>
              <a:t> </a:t>
            </a:r>
            <a:r>
              <a:rPr lang="pt-BR" sz="800" b="0" i="0" baseline="0" dirty="0">
                <a:solidFill>
                  <a:srgbClr val="666A7A"/>
                </a:solidFill>
              </a:rPr>
              <a:t>captou</a:t>
            </a:r>
          </a:p>
          <a:p>
            <a:pPr algn="ctr"/>
            <a:r>
              <a:rPr lang="pt-BR" sz="800" baseline="0" dirty="0">
                <a:solidFill>
                  <a:srgbClr val="666A7A"/>
                </a:solidFill>
              </a:rPr>
              <a:t>R$ 71 bi</a:t>
            </a:r>
            <a:endParaRPr lang="pt-BR" sz="800" dirty="0">
              <a:solidFill>
                <a:srgbClr val="666A7A"/>
              </a:solidFill>
            </a:endParaRPr>
          </a:p>
        </p:txBody>
      </p:sp>
      <p:sp>
        <p:nvSpPr>
          <p:cNvPr id="32" name="CaixaDeTexto 7">
            <a:extLst>
              <a:ext uri="{FF2B5EF4-FFF2-40B4-BE49-F238E27FC236}">
                <a16:creationId xmlns:a16="http://schemas.microsoft.com/office/drawing/2014/main" id="{A4155FEB-205E-461C-87F7-98824A2A08CF}"/>
              </a:ext>
            </a:extLst>
          </p:cNvPr>
          <p:cNvSpPr txBox="1"/>
          <p:nvPr/>
        </p:nvSpPr>
        <p:spPr>
          <a:xfrm>
            <a:off x="4089762" y="1562593"/>
            <a:ext cx="1056929" cy="593945"/>
          </a:xfrm>
          <a:prstGeom prst="rect">
            <a:avLst/>
          </a:prstGeom>
          <a:noFill/>
          <a:ln w="12700">
            <a:solidFill>
              <a:srgbClr val="80C342"/>
            </a:solidFill>
            <a:prstDash val="sysDot"/>
          </a:ln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800" b="1" dirty="0">
                <a:solidFill>
                  <a:srgbClr val="80C342"/>
                </a:solidFill>
              </a:rPr>
              <a:t>Institucional: </a:t>
            </a:r>
            <a:r>
              <a:rPr lang="pt-BR" sz="800" b="0" dirty="0">
                <a:solidFill>
                  <a:srgbClr val="666A7A"/>
                </a:solidFill>
              </a:rPr>
              <a:t>segmento </a:t>
            </a:r>
            <a:r>
              <a:rPr lang="pt-BR" sz="800" b="1" dirty="0">
                <a:solidFill>
                  <a:srgbClr val="666A7A"/>
                </a:solidFill>
              </a:rPr>
              <a:t>fundos</a:t>
            </a:r>
            <a:r>
              <a:rPr lang="pt-BR" sz="800" b="0" baseline="0" dirty="0">
                <a:solidFill>
                  <a:srgbClr val="666A7A"/>
                </a:solidFill>
              </a:rPr>
              <a:t> </a:t>
            </a:r>
            <a:endParaRPr lang="pt-BR" sz="800" b="0" i="0" baseline="0" dirty="0">
              <a:solidFill>
                <a:srgbClr val="666A7A"/>
              </a:solidFill>
            </a:endParaRPr>
          </a:p>
          <a:p>
            <a:pPr algn="ctr"/>
            <a:r>
              <a:rPr lang="pt-BR" sz="800" baseline="0" dirty="0">
                <a:solidFill>
                  <a:srgbClr val="666A7A"/>
                </a:solidFill>
              </a:rPr>
              <a:t>captou</a:t>
            </a:r>
          </a:p>
          <a:p>
            <a:pPr algn="ctr"/>
            <a:r>
              <a:rPr lang="pt-BR" sz="800" baseline="0" dirty="0">
                <a:solidFill>
                  <a:srgbClr val="666A7A"/>
                </a:solidFill>
              </a:rPr>
              <a:t>R$ 65,1 bi</a:t>
            </a:r>
            <a:endParaRPr lang="pt-BR" sz="900" dirty="0">
              <a:solidFill>
                <a:srgbClr val="666A7A"/>
              </a:solidFill>
            </a:endParaRPr>
          </a:p>
        </p:txBody>
      </p:sp>
      <p:sp>
        <p:nvSpPr>
          <p:cNvPr id="33" name="CaixaDeTexto 7">
            <a:extLst>
              <a:ext uri="{FF2B5EF4-FFF2-40B4-BE49-F238E27FC236}">
                <a16:creationId xmlns:a16="http://schemas.microsoft.com/office/drawing/2014/main" id="{C33EA318-FC35-4262-A10D-8186521AE402}"/>
              </a:ext>
            </a:extLst>
          </p:cNvPr>
          <p:cNvSpPr txBox="1"/>
          <p:nvPr/>
        </p:nvSpPr>
        <p:spPr>
          <a:xfrm>
            <a:off x="6045776" y="1562593"/>
            <a:ext cx="974496" cy="602316"/>
          </a:xfrm>
          <a:prstGeom prst="rect">
            <a:avLst/>
          </a:prstGeom>
          <a:noFill/>
          <a:ln w="12700">
            <a:solidFill>
              <a:srgbClr val="034694"/>
            </a:solidFill>
            <a:prstDash val="sysDot"/>
          </a:ln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800" b="1" dirty="0">
                <a:solidFill>
                  <a:srgbClr val="034694"/>
                </a:solidFill>
              </a:rPr>
              <a:t>Varejo: </a:t>
            </a:r>
          </a:p>
          <a:p>
            <a:pPr algn="ctr"/>
            <a:r>
              <a:rPr lang="pt-BR" sz="800" b="0" dirty="0">
                <a:solidFill>
                  <a:srgbClr val="666A7A"/>
                </a:solidFill>
              </a:rPr>
              <a:t>entrada</a:t>
            </a:r>
            <a:r>
              <a:rPr lang="pt-BR" sz="800" b="0" baseline="0" dirty="0">
                <a:solidFill>
                  <a:srgbClr val="666A7A"/>
                </a:solidFill>
              </a:rPr>
              <a:t> de </a:t>
            </a:r>
            <a:r>
              <a:rPr lang="pt-BR" sz="800" b="0" dirty="0">
                <a:solidFill>
                  <a:srgbClr val="666A7A"/>
                </a:solidFill>
              </a:rPr>
              <a:t>R$</a:t>
            </a:r>
            <a:r>
              <a:rPr lang="pt-BR" sz="800" b="0" baseline="0" dirty="0">
                <a:solidFill>
                  <a:srgbClr val="666A7A"/>
                </a:solidFill>
              </a:rPr>
              <a:t> 83,3 bi em dois fundos de </a:t>
            </a:r>
            <a:r>
              <a:rPr lang="pt-BR" sz="800" b="1" baseline="0" dirty="0">
                <a:solidFill>
                  <a:srgbClr val="666A7A"/>
                </a:solidFill>
              </a:rPr>
              <a:t>renda fixa</a:t>
            </a:r>
            <a:endParaRPr lang="pt-BR" sz="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0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B023A03A-42B2-4A47-9446-BE7B32837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4448" y="4803998"/>
            <a:ext cx="539552" cy="3395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83A8B25-4F96-481F-846D-31D428BD3F30}" type="slidenum">
              <a:rPr lang="pt-BR" altLang="pt-BR" sz="1800" smtClean="0">
                <a:solidFill>
                  <a:srgbClr val="0095D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pt-BR" altLang="pt-BR" sz="1800" dirty="0">
              <a:solidFill>
                <a:srgbClr val="0095D9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09D4457-C032-4BCE-967F-6F8B80AE07AB}"/>
              </a:ext>
            </a:extLst>
          </p:cNvPr>
          <p:cNvSpPr txBox="1">
            <a:spLocks/>
          </p:cNvSpPr>
          <p:nvPr/>
        </p:nvSpPr>
        <p:spPr>
          <a:xfrm>
            <a:off x="862013" y="185094"/>
            <a:ext cx="6411912" cy="54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t-BR" sz="2200" b="1" kern="1200">
                <a:solidFill>
                  <a:srgbClr val="0095D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000" dirty="0"/>
              <a:t>NÚMERO DE CONTAS – POR CLASSE</a:t>
            </a:r>
          </a:p>
        </p:txBody>
      </p:sp>
      <p:sp>
        <p:nvSpPr>
          <p:cNvPr id="11" name="Espaço Reservado para Texto 3">
            <a:extLst>
              <a:ext uri="{FF2B5EF4-FFF2-40B4-BE49-F238E27FC236}">
                <a16:creationId xmlns:a16="http://schemas.microsoft.com/office/drawing/2014/main" id="{100FEB3F-25F2-4783-8363-98CC949C6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2013" y="627534"/>
            <a:ext cx="6734373" cy="25391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pt-BR" sz="1200" dirty="0" err="1"/>
              <a:t>FIPs</a:t>
            </a:r>
            <a:r>
              <a:rPr lang="pt-BR" sz="1200" dirty="0"/>
              <a:t> e </a:t>
            </a:r>
            <a:r>
              <a:rPr lang="pt-BR" sz="1200" dirty="0" err="1"/>
              <a:t>ETFs</a:t>
            </a:r>
            <a:r>
              <a:rPr lang="pt-BR" sz="1200" dirty="0"/>
              <a:t> lideram crescimento no número de contas</a:t>
            </a:r>
          </a:p>
        </p:txBody>
      </p:sp>
      <p:sp>
        <p:nvSpPr>
          <p:cNvPr id="6" name="AutoShape 4" descr="data:image/svg+xml;base64,PD94bWwgdmVyc2lvbj0iMS4wIiBlbmNvZGluZz0iVVRGLTgiIHN0YW5kYWxvbmU9Im5vIj8+Cjxzdmcgd2lkdGg9IjY0cHgiIGhlaWdodD0iNjRweCIgdmlld0JveD0iMCAwIDY0IDY0IiB2ZXJzaW9uPSIxLjEiIHhtbG5zPSJodHRwOi8vd3d3LnczLm9yZy8yMDAwL3N2ZyIgeG1sbnM6eGxpbms9Imh0dHA6Ly93d3cudzMub3JnLzE5OTkveGxpbmsiPgogICAgPCEtLSBHZW5lcmF0b3I6IFNrZXRjaCAzOS4xICgzMTcyMCkgLSBodHRwOi8vd3d3LmJvaGVtaWFuY29kaW5nLmNvbS9za2V0Y2ggLS0+CiAgICA8dGl0bGU+QVZBVEFSLTY0PC90aXRsZT4KICAgIDxkZXNjPkNyZWF0ZWQgd2l0aCBTa2V0Y2guPC9kZXNjPgogICAgPGRlZnM+PC9kZWZzPgogICAgPGcgaWQ9IlBhZ2UtMSIgc3Ryb2tlPSJub25lIiBzdHJva2Utd2lkdGg9IjEiIGZpbGw9Im5vbmUiIGZpbGwtcnVsZT0iZXZlbm9kZCI+CiAgICAgICAgPGcgaWQ9IkFydGJvYXJkIiB0cmFuc2Zvcm09InRyYW5zbGF0ZSgtNzA3LjAwMDAwMCwgLTY3OC4wMDAwMDApIj48L2c+CiAgICAgICAgPGcgaWQ9IkFWQVRBUi02NCIgc3Ryb2tlPSIjRDdEN0Q4Ij4KICAgICAgICAgICAgPGNpcmNsZSBpZD0iT3ZhbC00IiBmaWxsPSIjRjVGNUY2IiBjeD0iMzIiIGN5PSIzMiIgcj0iMzEuNSI+PC9jaXJjbGU+CiAgICAgICAgICAgIDxwYXRoIGQ9Ik01NS4yNjk0MjI4LDUzLjIzMTk3NjcgQzQ5LjUwOTA1OTQsNTkuNTQxNTQzNiA0MS4yMTY4MDMyLDYzLjUgMzIsNjMuNSBDMjMuMTI4MjkxMSw2My41IDE1LjExMzE5MTcsNTkuODMyNDE4MyA5LjM4ODE3NzM0LDUzLjkzMDczMDEgTDkuNDY1ODk1Miw1My43NjMzODM5IEMxMC41MTYyMzMzLDUxLjUwMTAzNzEgMTIuMzEzNjQ4Miw0OS42NzczMDg1IDE0LjU1MTA1OTIsNDguNjAzODQ4IEwyNC42NjAyNzY3LDQzLjc1MjExNDUgQzI3LjM5OTU1ODMsNDIuNTE3MDU3OCAyNy4xOTcxMjk2LDQwLjcwMjU2MzMgMjcuMDM0NDIyNiwzOC41OTc5NjUyIEMyNi45MTQ0OTMxLDM3LjA0MjAyNDYgMjUuMTY3NDk0NSwzMy4yNjYwNiAyNS4xNjc0OTQ1LDMzLjI2NjA2IEwyNS4xNjY3MzA2LDMzLjI2NTI5MDUgQzI0LjMyMTExMywzMi42NjM1MzcxIDIzLjY4MjUwNzQsMzEuODEyNDYzNyAyMy4zMzg3NjA0LDMwLjgyODI2NTkgTDIyLjU0NTg1MDYsMjguNTYyMDcxNiBDMjIuMjE2NjE3NCwyNy42MjI1MDUxIDIyLjMyMTI2OTMsMjYuNTg0NDQxOSAyMi44MjkyNTEsMjUuNzI5NTIxIEMyMi44MjkyNTEsMjUuNzI5NTIxIDIyLjQzODE0MzMsMjMuOTY2NTgzNCAyMi4zMzgwNzQ3LDIyLjgzMTU2MjUgQzIxLjg5NjU1MDcsMTYuOTczMzE1NSAyNi4zODg5NDIyLDEyIDMyLjUsMTIgQzMyLjUsMTIgMzIuNDUxMTExNSwxMiAzMi41LDEyIEMzOC42MTEwNTc4LDEyIDQzLjEwMzQ0OTMsMTYuOTczMzE1NSA0Mi42NjE5MjUzLDIyLjgzMTU2MjUgQzQyLjU2MTg1NjcsMjMuOTY2NTgzNCA0Mi4xNzA3NDksMjUuNzI5NTIxIDQyLjE3MDc0OSwyNS43Mjk1MjEgQzQyLjY3ODczMDcsMjYuNTg0NDQxOSA0Mi43ODMzODI2LDI3LjYyMjUwNTEgNDIuNDU0MTQ5NCwyOC41NjIwNzE2IEw0MS42NjEyMzk2LDMwLjgyODI2NTkgQzQxLjMxNzQ5MjYsMzEuODEyNDYzNyA0MC42Nzg4ODcsMzIuNjYzNTM3MSAzOS44MzMyNjk0LDMzLjI2NTI5MDUgTDM5LjgzMjUwNTUsMzMuMjY2MDYgQzM5LjgzMjUwNTUsMzMuMjY2MDYgMzguMDg1NTA2OSwzNy4wNDIwMjQ2IDM3Ljk2NTU3NzQsMzguNTk3OTY1MiBDMzcuODAyODcwNCw0MC43MDI1NjMzIDM3LjYwMDQ0MTcsNDIuNTE3MDU3OCA0MC4zMzk3MjMzLDQzLjc1MjExNDUgTDUwLjQ0ODk0MDgsNDguNjAzODQ4IEM1Mi41MDgzNzE5LDQ5LjU5MTkxNzcgNTQuMTk1MDIzNyw1MS4yMTU2Mzk0IDU1LjI2OTQyMjgsNTMuMjMxOTc2NyBMNTUuMjY5NDIyOCw1My4yMzE5NzY3IFoiIGlkPSJDb21iaW5lZC1TaGFwZSIgc3Ryb2tlLWxpbmVjYXA9InJvdW5kIiBzdHJva2UtbGluZWpvaW49InJvdW5kIiBmaWxsPSIjRUFFQUVCIj48L3BhdGg+CiAgICAgICAgPC9nPgogICAgPC9nPgo8L3N2Zz4=">
            <a:extLst>
              <a:ext uri="{FF2B5EF4-FFF2-40B4-BE49-F238E27FC236}">
                <a16:creationId xmlns:a16="http://schemas.microsoft.com/office/drawing/2014/main" id="{0783C4DA-D149-41FE-A1DD-C98E5C9458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3284BA4-81A6-4F81-AD68-9DC5F5100D14}"/>
              </a:ext>
            </a:extLst>
          </p:cNvPr>
          <p:cNvSpPr txBox="1"/>
          <p:nvPr/>
        </p:nvSpPr>
        <p:spPr>
          <a:xfrm>
            <a:off x="-12261" y="4885417"/>
            <a:ext cx="80973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Não representa o número de CPFs/</a:t>
            </a:r>
            <a:r>
              <a:rPr lang="pt-BR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CNPJs</a:t>
            </a:r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Um mesmo investidor pode aplicar em mais de um fundo e será contabilizado mais de uma vez.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F348107-371C-444A-9A53-935D47A49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437961"/>
            <a:ext cx="3398936" cy="261621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F464482-6E08-42F7-9986-5C0701419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89" y="1437961"/>
            <a:ext cx="4229051" cy="257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17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B023A03A-42B2-4A47-9446-BE7B32837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4448" y="4803998"/>
            <a:ext cx="539552" cy="3395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i="1">
                <a:solidFill>
                  <a:srgbClr val="3D3D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3D3D3F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83A8B25-4F96-481F-846D-31D428BD3F30}" type="slidenum">
              <a:rPr lang="pt-BR" altLang="pt-BR" sz="1800" smtClean="0">
                <a:solidFill>
                  <a:srgbClr val="0095D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pt-BR" altLang="pt-BR" sz="1800" dirty="0">
              <a:solidFill>
                <a:srgbClr val="0095D9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0CB7A9F-7E63-4274-982C-55DD56856A91}"/>
              </a:ext>
            </a:extLst>
          </p:cNvPr>
          <p:cNvSpPr txBox="1"/>
          <p:nvPr/>
        </p:nvSpPr>
        <p:spPr>
          <a:xfrm>
            <a:off x="-23358" y="4893917"/>
            <a:ext cx="7009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rgbClr val="4C4D4F"/>
                </a:solidFill>
              </a:rPr>
              <a:t>* Estruturados: inclui fundos imobiliários, </a:t>
            </a:r>
            <a:r>
              <a:rPr lang="pt-BR" sz="900" dirty="0" err="1">
                <a:solidFill>
                  <a:srgbClr val="4C4D4F"/>
                </a:solidFill>
              </a:rPr>
              <a:t>FIDCs</a:t>
            </a:r>
            <a:r>
              <a:rPr lang="pt-BR" sz="900" dirty="0">
                <a:solidFill>
                  <a:srgbClr val="4C4D4F"/>
                </a:solidFill>
              </a:rPr>
              <a:t> e </a:t>
            </a:r>
            <a:r>
              <a:rPr lang="pt-BR" sz="900" dirty="0" err="1">
                <a:solidFill>
                  <a:srgbClr val="4C4D4F"/>
                </a:solidFill>
              </a:rPr>
              <a:t>FIPs</a:t>
            </a:r>
            <a:r>
              <a:rPr lang="pt-BR" sz="900" dirty="0">
                <a:solidFill>
                  <a:srgbClr val="4C4D4F"/>
                </a:solidFill>
              </a:rPr>
              <a:t>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09D4457-C032-4BCE-967F-6F8B80AE07AB}"/>
              </a:ext>
            </a:extLst>
          </p:cNvPr>
          <p:cNvSpPr txBox="1">
            <a:spLocks/>
          </p:cNvSpPr>
          <p:nvPr/>
        </p:nvSpPr>
        <p:spPr>
          <a:xfrm>
            <a:off x="862013" y="185094"/>
            <a:ext cx="6411912" cy="54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t-BR" sz="2200" b="1" kern="1200">
                <a:solidFill>
                  <a:srgbClr val="0095D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000" dirty="0"/>
              <a:t>EVOLUÇÃO DO PATRIMÔNIO LÍQUIDO POR CLASSE</a:t>
            </a:r>
            <a:endParaRPr lang="pt-BR" altLang="pt-BR" sz="2000" dirty="0">
              <a:highlight>
                <a:srgbClr val="FFFF00"/>
              </a:highlight>
            </a:endParaRPr>
          </a:p>
        </p:txBody>
      </p:sp>
      <p:sp>
        <p:nvSpPr>
          <p:cNvPr id="11" name="Espaço Reservado para Texto 3">
            <a:extLst>
              <a:ext uri="{FF2B5EF4-FFF2-40B4-BE49-F238E27FC236}">
                <a16:creationId xmlns:a16="http://schemas.microsoft.com/office/drawing/2014/main" id="{100FEB3F-25F2-4783-8363-98CC949C6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1963" y="639232"/>
            <a:ext cx="6734373" cy="25391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pt-BR" sz="1200" dirty="0"/>
              <a:t>Renda fixa aumenta participação na indústria após altas consecutivas da Selic</a:t>
            </a:r>
          </a:p>
        </p:txBody>
      </p:sp>
      <p:sp>
        <p:nvSpPr>
          <p:cNvPr id="6" name="AutoShape 4" descr="data:image/svg+xml;base64,PD94bWwgdmVyc2lvbj0iMS4wIiBlbmNvZGluZz0iVVRGLTgiIHN0YW5kYWxvbmU9Im5vIj8+Cjxzdmcgd2lkdGg9IjY0cHgiIGhlaWdodD0iNjRweCIgdmlld0JveD0iMCAwIDY0IDY0IiB2ZXJzaW9uPSIxLjEiIHhtbG5zPSJodHRwOi8vd3d3LnczLm9yZy8yMDAwL3N2ZyIgeG1sbnM6eGxpbms9Imh0dHA6Ly93d3cudzMub3JnLzE5OTkveGxpbmsiPgogICAgPCEtLSBHZW5lcmF0b3I6IFNrZXRjaCAzOS4xICgzMTcyMCkgLSBodHRwOi8vd3d3LmJvaGVtaWFuY29kaW5nLmNvbS9za2V0Y2ggLS0+CiAgICA8dGl0bGU+QVZBVEFSLTY0PC90aXRsZT4KICAgIDxkZXNjPkNyZWF0ZWQgd2l0aCBTa2V0Y2guPC9kZXNjPgogICAgPGRlZnM+PC9kZWZzPgogICAgPGcgaWQ9IlBhZ2UtMSIgc3Ryb2tlPSJub25lIiBzdHJva2Utd2lkdGg9IjEiIGZpbGw9Im5vbmUiIGZpbGwtcnVsZT0iZXZlbm9kZCI+CiAgICAgICAgPGcgaWQ9IkFydGJvYXJkIiB0cmFuc2Zvcm09InRyYW5zbGF0ZSgtNzA3LjAwMDAwMCwgLTY3OC4wMDAwMDApIj48L2c+CiAgICAgICAgPGcgaWQ9IkFWQVRBUi02NCIgc3Ryb2tlPSIjRDdEN0Q4Ij4KICAgICAgICAgICAgPGNpcmNsZSBpZD0iT3ZhbC00IiBmaWxsPSIjRjVGNUY2IiBjeD0iMzIiIGN5PSIzMiIgcj0iMzEuNSI+PC9jaXJjbGU+CiAgICAgICAgICAgIDxwYXRoIGQ9Ik01NS4yNjk0MjI4LDUzLjIzMTk3NjcgQzQ5LjUwOTA1OTQsNTkuNTQxNTQzNiA0MS4yMTY4MDMyLDYzLjUgMzIsNjMuNSBDMjMuMTI4MjkxMSw2My41IDE1LjExMzE5MTcsNTkuODMyNDE4MyA5LjM4ODE3NzM0LDUzLjkzMDczMDEgTDkuNDY1ODk1Miw1My43NjMzODM5IEMxMC41MTYyMzMzLDUxLjUwMTAzNzEgMTIuMzEzNjQ4Miw0OS42NzczMDg1IDE0LjU1MTA1OTIsNDguNjAzODQ4IEwyNC42NjAyNzY3LDQzLjc1MjExNDUgQzI3LjM5OTU1ODMsNDIuNTE3MDU3OCAyNy4xOTcxMjk2LDQwLjcwMjU2MzMgMjcuMDM0NDIyNiwzOC41OTc5NjUyIEMyNi45MTQ0OTMxLDM3LjA0MjAyNDYgMjUuMTY3NDk0NSwzMy4yNjYwNiAyNS4xNjc0OTQ1LDMzLjI2NjA2IEwyNS4xNjY3MzA2LDMzLjI2NTI5MDUgQzI0LjMyMTExMywzMi42NjM1MzcxIDIzLjY4MjUwNzQsMzEuODEyNDYzNyAyMy4zMzg3NjA0LDMwLjgyODI2NTkgTDIyLjU0NTg1MDYsMjguNTYyMDcxNiBDMjIuMjE2NjE3NCwyNy42MjI1MDUxIDIyLjMyMTI2OTMsMjYuNTg0NDQxOSAyMi44MjkyNTEsMjUuNzI5NTIxIEMyMi44MjkyNTEsMjUuNzI5NTIxIDIyLjQzODE0MzMsMjMuOTY2NTgzNCAyMi4zMzgwNzQ3LDIyLjgzMTU2MjUgQzIxLjg5NjU1MDcsMTYuOTczMzE1NSAyNi4zODg5NDIyLDEyIDMyLjUsMTIgQzMyLjUsMTIgMzIuNDUxMTExNSwxMiAzMi41LDEyIEMzOC42MTEwNTc4LDEyIDQzLjEwMzQ0OTMsMTYuOTczMzE1NSA0Mi42NjE5MjUzLDIyLjgzMTU2MjUgQzQyLjU2MTg1NjcsMjMuOTY2NTgzNCA0Mi4xNzA3NDksMjUuNzI5NTIxIDQyLjE3MDc0OSwyNS43Mjk1MjEgQzQyLjY3ODczMDcsMjYuNTg0NDQxOSA0Mi43ODMzODI2LDI3LjYyMjUwNTEgNDIuNDU0MTQ5NCwyOC41NjIwNzE2IEw0MS42NjEyMzk2LDMwLjgyODI2NTkgQzQxLjMxNzQ5MjYsMzEuODEyNDYzNyA0MC42Nzg4ODcsMzIuNjYzNTM3MSAzOS44MzMyNjk0LDMzLjI2NTI5MDUgTDM5LjgzMjUwNTUsMzMuMjY2MDYgQzM5LjgzMjUwNTUsMzMuMjY2MDYgMzguMDg1NTA2OSwzNy4wNDIwMjQ2IDM3Ljk2NTU3NzQsMzguNTk3OTY1MiBDMzcuODAyODcwNCw0MC43MDI1NjMzIDM3LjYwMDQ0MTcsNDIuNTE3MDU3OCA0MC4zMzk3MjMzLDQzLjc1MjExNDUgTDUwLjQ0ODk0MDgsNDguNjAzODQ4IEM1Mi41MDgzNzE5LDQ5LjU5MTkxNzcgNTQuMTk1MDIzNyw1MS4yMTU2Mzk0IDU1LjI2OTQyMjgsNTMuMjMxOTc2NyBMNTUuMjY5NDIyOCw1My4yMzE5NzY3IFoiIGlkPSJDb21iaW5lZC1TaGFwZSIgc3Ryb2tlLWxpbmVjYXA9InJvdW5kIiBzdHJva2UtbGluZWpvaW49InJvdW5kIiBmaWxsPSIjRUFFQUVCIj48L3BhdGg+CiAgICAgICAgPC9nPgogICAgPC9nPgo8L3N2Zz4=">
            <a:extLst>
              <a:ext uri="{FF2B5EF4-FFF2-40B4-BE49-F238E27FC236}">
                <a16:creationId xmlns:a16="http://schemas.microsoft.com/office/drawing/2014/main" id="{0783C4DA-D149-41FE-A1DD-C98E5C9458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E75F6141-B77F-4DD0-A41A-FF90B63F1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166073"/>
              </p:ext>
            </p:extLst>
          </p:nvPr>
        </p:nvGraphicFramePr>
        <p:xfrm>
          <a:off x="2236194" y="4101779"/>
          <a:ext cx="3663549" cy="627241"/>
        </p:xfrm>
        <a:graphic>
          <a:graphicData uri="http://schemas.openxmlformats.org/drawingml/2006/table">
            <a:tbl>
              <a:tblPr/>
              <a:tblGrid>
                <a:gridCol w="763757">
                  <a:extLst>
                    <a:ext uri="{9D8B030D-6E8A-4147-A177-3AD203B41FA5}">
                      <a16:colId xmlns:a16="http://schemas.microsoft.com/office/drawing/2014/main" val="3125076659"/>
                    </a:ext>
                  </a:extLst>
                </a:gridCol>
                <a:gridCol w="763757">
                  <a:extLst>
                    <a:ext uri="{9D8B030D-6E8A-4147-A177-3AD203B41FA5}">
                      <a16:colId xmlns:a16="http://schemas.microsoft.com/office/drawing/2014/main" val="1723432786"/>
                    </a:ext>
                  </a:extLst>
                </a:gridCol>
                <a:gridCol w="769966">
                  <a:extLst>
                    <a:ext uri="{9D8B030D-6E8A-4147-A177-3AD203B41FA5}">
                      <a16:colId xmlns:a16="http://schemas.microsoft.com/office/drawing/2014/main" val="2368691540"/>
                    </a:ext>
                  </a:extLst>
                </a:gridCol>
                <a:gridCol w="769966">
                  <a:extLst>
                    <a:ext uri="{9D8B030D-6E8A-4147-A177-3AD203B41FA5}">
                      <a16:colId xmlns:a16="http://schemas.microsoft.com/office/drawing/2014/main" val="701289851"/>
                    </a:ext>
                  </a:extLst>
                </a:gridCol>
                <a:gridCol w="596103">
                  <a:extLst>
                    <a:ext uri="{9D8B030D-6E8A-4147-A177-3AD203B41FA5}">
                      <a16:colId xmlns:a16="http://schemas.microsoft.com/office/drawing/2014/main" val="2191258025"/>
                    </a:ext>
                  </a:extLst>
                </a:gridCol>
              </a:tblGrid>
              <a:tr h="1638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80C342"/>
                          </a:solidFill>
                          <a:effectLst/>
                          <a:latin typeface="Calibri" panose="020F0502020204030204" pitchFamily="34" charset="0"/>
                        </a:rPr>
                        <a:t>SELIC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017096"/>
                  </a:ext>
                </a:extLst>
              </a:tr>
              <a:tr h="2174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dez/17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4D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dez/18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4D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dez/19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4D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dez/20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4D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dez/21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4D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882248"/>
                  </a:ext>
                </a:extLst>
              </a:tr>
              <a:tr h="2174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841081"/>
                  </a:ext>
                </a:extLst>
              </a:tr>
            </a:tbl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81FE44F9-AEBD-4135-B140-65DA9054A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794" y="1182157"/>
            <a:ext cx="6480720" cy="278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529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ANBIMA">
      <a:dk1>
        <a:sysClr val="windowText" lastClr="000000"/>
      </a:dk1>
      <a:lt1>
        <a:sysClr val="window" lastClr="FFFFFF"/>
      </a:lt1>
      <a:dk2>
        <a:srgbClr val="80C342"/>
      </a:dk2>
      <a:lt2>
        <a:srgbClr val="FFDF4F"/>
      </a:lt2>
      <a:accent1>
        <a:srgbClr val="80C342"/>
      </a:accent1>
      <a:accent2>
        <a:srgbClr val="FCAF17"/>
      </a:accent2>
      <a:accent3>
        <a:srgbClr val="0095D9"/>
      </a:accent3>
      <a:accent4>
        <a:srgbClr val="4C4D4F"/>
      </a:accent4>
      <a:accent5>
        <a:srgbClr val="03BFD7"/>
      </a:accent5>
      <a:accent6>
        <a:srgbClr val="034694"/>
      </a:accent6>
      <a:hlink>
        <a:srgbClr val="0095D9"/>
      </a:hlink>
      <a:folHlink>
        <a:srgbClr val="0095D9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23765</TotalTime>
  <Words>1046</Words>
  <Application>Microsoft Office PowerPoint</Application>
  <PresentationFormat>Apresentação na tela (16:9)</PresentationFormat>
  <Paragraphs>296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Tahoma</vt:lpstr>
      <vt:lpstr>Times New Roman</vt:lpstr>
      <vt:lpstr>Wingdings</vt:lpstr>
      <vt:lpstr>Tema do Office</vt:lpstr>
      <vt:lpstr>COLETIVA DE FUNDOS DE INVESTIMENTO</vt:lpstr>
      <vt:lpstr>Apresentação do PowerPoint</vt:lpstr>
      <vt:lpstr>Apresentação do PowerPoint</vt:lpstr>
      <vt:lpstr>Apresentação do PowerPoint</vt:lpstr>
      <vt:lpstr>Apresentação do PowerPoint</vt:lpstr>
      <vt:lpstr>CAPTAÇÃO LÍQUIDA ACUMULADA NO ANO – COMPARATIVO DOS SEMESTRES</vt:lpstr>
      <vt:lpstr>CAPTAÇÃO LÍQUIDA ACUMULADA ATÉ NOV – POR SEGMENTO DE INVESTIDOR </vt:lpstr>
      <vt:lpstr>Apresentação do PowerPoint</vt:lpstr>
      <vt:lpstr>Apresentação do PowerPoint</vt:lpstr>
      <vt:lpstr>Apresentação do PowerPoint</vt:lpstr>
      <vt:lpstr>RENTABILIDADE ACUMULADA (%) NO ANO – TODAS AS CLASSES</vt:lpstr>
      <vt:lpstr>AGENDA 2022</vt:lpstr>
      <vt:lpstr>ANEXO</vt:lpstr>
      <vt:lpstr>RENTABILIDADE ACUMULADA (%) NO ANO – RENDA FIXA</vt:lpstr>
      <vt:lpstr>RENTABILIDADE ACUMULADA (%) NO ANO – MULTIMERCADOS</vt:lpstr>
      <vt:lpstr>RENTABILIDADE ACUMULADA (%) NO ANO – AÇÕES</vt:lpstr>
      <vt:lpstr>FUNDOS INVESTIMENTO NO EXTERIOR – DADOS GERAIS</vt:lpstr>
      <vt:lpstr>GLOSSÁRIO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Alberto Valerio Junior</dc:creator>
  <cp:lastModifiedBy>Paula Pereira Diniz</cp:lastModifiedBy>
  <cp:revision>1289</cp:revision>
  <cp:lastPrinted>2017-10-06T10:09:47Z</cp:lastPrinted>
  <dcterms:created xsi:type="dcterms:W3CDTF">2015-12-08T10:28:31Z</dcterms:created>
  <dcterms:modified xsi:type="dcterms:W3CDTF">2022-01-06T20:01:06Z</dcterms:modified>
</cp:coreProperties>
</file>