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71" r:id="rId4"/>
    <p:sldId id="263" r:id="rId5"/>
    <p:sldId id="272" r:id="rId6"/>
    <p:sldId id="264" r:id="rId7"/>
    <p:sldId id="273" r:id="rId8"/>
    <p:sldId id="265" r:id="rId9"/>
    <p:sldId id="267" r:id="rId10"/>
    <p:sldId id="270" r:id="rId11"/>
    <p:sldId id="259" r:id="rId12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4D4F"/>
    <a:srgbClr val="80C342"/>
    <a:srgbClr val="0095D9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7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victor.villa\AppData\Local\Microsoft\Windows\Temporary%20Internet%20Files\Content.Outlook\33JZH24P\Graficos%20e%20Tabelas%20Valor%20Fernando%20Honorato%202016%20(3)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victor.villa\AppData\Local\Microsoft\Windows\Temporary%20Internet%20Files\Content.Outlook\33JZH24P\Graficos%20e%20Tabelas%20Valor%20Fernando%20Honorato%202016%20(3)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victor.villa\AppData\Local\Microsoft\Windows\Temporary%20Internet%20Files\Content.Outlook\33JZH24P\Graficos%20e%20Tabelas%20Valor%20Fernando%20Honorato%202016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victor.villa\AppData\Local\Microsoft\Windows\Temporary%20Internet%20Files\Content.Outlook\33JZH24P\Graficos%20e%20Tabelas%20Valor%20Fernando%20Honorato%202016%20(3)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victor.villa\AppData\Local\Microsoft\Windows\Temporary%20Internet%20Files\Content.Outlook\33JZH24P\Graficos%20e%20Tabelas%20Valor%20Fernando%20Honorato%202016%20(3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ictor.villa\AppData\Local\Microsoft\Windows\Temporary%20Internet%20Files\Content.Outlook\33JZH24P\Graficos%20e%20Tabelas%20Valor%20Fernando%20Honorato%202016%20(3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712609330207374E-2"/>
          <c:y val="0.19020475712342236"/>
          <c:w val="0.91919463839250526"/>
          <c:h val="0.41200034377731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'slide 2'!$U$28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0095D9"/>
            </a:solidFill>
          </c:spPr>
          <c:invertIfNegative val="0"/>
          <c:dLbls>
            <c:dLbl>
              <c:idx val="8"/>
              <c:layout>
                <c:manualLayout>
                  <c:x val="-1.0185067526415994E-16"/>
                  <c:y val="1.85185185185184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7775590551181104E-3"/>
                  <c:y val="2.77781423155438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2'!$G$27:$T$27</c:f>
              <c:strCache>
                <c:ptCount val="14"/>
                <c:pt idx="0">
                  <c:v>jan/15</c:v>
                </c:pt>
                <c:pt idx="1">
                  <c:v>fev</c:v>
                </c:pt>
                <c:pt idx="2">
                  <c:v>abr</c:v>
                </c:pt>
                <c:pt idx="3">
                  <c:v>mai</c:v>
                </c:pt>
                <c:pt idx="4">
                  <c:v>jul</c:v>
                </c:pt>
                <c:pt idx="5">
                  <c:v>ago</c:v>
                </c:pt>
                <c:pt idx="6">
                  <c:v>out</c:v>
                </c:pt>
                <c:pt idx="7">
                  <c:v>nov</c:v>
                </c:pt>
                <c:pt idx="8">
                  <c:v>jan/16</c:v>
                </c:pt>
                <c:pt idx="9">
                  <c:v>fev</c:v>
                </c:pt>
                <c:pt idx="10">
                  <c:v>abr</c:v>
                </c:pt>
                <c:pt idx="11">
                  <c:v>jun</c:v>
                </c:pt>
                <c:pt idx="12">
                  <c:v>jul</c:v>
                </c:pt>
                <c:pt idx="13">
                  <c:v>ago</c:v>
                </c:pt>
              </c:strCache>
            </c:strRef>
          </c:cat>
          <c:val>
            <c:numRef>
              <c:f>'slide 2'!$G$28:$T$28</c:f>
              <c:numCache>
                <c:formatCode>0.00</c:formatCode>
                <c:ptCount val="14"/>
                <c:pt idx="0">
                  <c:v>1.5</c:v>
                </c:pt>
                <c:pt idx="1">
                  <c:v>1.298834825115263</c:v>
                </c:pt>
                <c:pt idx="2">
                  <c:v>1</c:v>
                </c:pt>
                <c:pt idx="3">
                  <c:v>1</c:v>
                </c:pt>
                <c:pt idx="4">
                  <c:v>0.3</c:v>
                </c:pt>
                <c:pt idx="5">
                  <c:v>-0.44755756741801084</c:v>
                </c:pt>
                <c:pt idx="6">
                  <c:v>-1.4</c:v>
                </c:pt>
                <c:pt idx="7">
                  <c:v>-2.01762525</c:v>
                </c:pt>
                <c:pt idx="8">
                  <c:v>-3</c:v>
                </c:pt>
                <c:pt idx="9">
                  <c:v>-3.6906369773610543</c:v>
                </c:pt>
                <c:pt idx="10">
                  <c:v>-3.8297932410748303</c:v>
                </c:pt>
                <c:pt idx="11">
                  <c:v>-3.5000000000000004</c:v>
                </c:pt>
                <c:pt idx="12">
                  <c:v>-3.2</c:v>
                </c:pt>
                <c:pt idx="13">
                  <c:v>-3.1</c:v>
                </c:pt>
              </c:numCache>
            </c:numRef>
          </c:val>
        </c:ser>
        <c:ser>
          <c:idx val="1"/>
          <c:order val="1"/>
          <c:tx>
            <c:strRef>
              <c:f>'slide 2'!$U$29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80C342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2'!$G$27:$T$27</c:f>
              <c:strCache>
                <c:ptCount val="14"/>
                <c:pt idx="0">
                  <c:v>jan/15</c:v>
                </c:pt>
                <c:pt idx="1">
                  <c:v>fev</c:v>
                </c:pt>
                <c:pt idx="2">
                  <c:v>abr</c:v>
                </c:pt>
                <c:pt idx="3">
                  <c:v>mai</c:v>
                </c:pt>
                <c:pt idx="4">
                  <c:v>jul</c:v>
                </c:pt>
                <c:pt idx="5">
                  <c:v>ago</c:v>
                </c:pt>
                <c:pt idx="6">
                  <c:v>out</c:v>
                </c:pt>
                <c:pt idx="7">
                  <c:v>nov</c:v>
                </c:pt>
                <c:pt idx="8">
                  <c:v>jan/16</c:v>
                </c:pt>
                <c:pt idx="9">
                  <c:v>fev</c:v>
                </c:pt>
                <c:pt idx="10">
                  <c:v>abr</c:v>
                </c:pt>
                <c:pt idx="11">
                  <c:v>jun</c:v>
                </c:pt>
                <c:pt idx="12">
                  <c:v>jul</c:v>
                </c:pt>
                <c:pt idx="13">
                  <c:v>ago</c:v>
                </c:pt>
              </c:strCache>
            </c:strRef>
          </c:cat>
          <c:val>
            <c:numRef>
              <c:f>'slide 2'!$G$29:$T$29</c:f>
              <c:numCache>
                <c:formatCode>General</c:formatCode>
                <c:ptCount val="14"/>
                <c:pt idx="8" formatCode="0.00">
                  <c:v>1</c:v>
                </c:pt>
                <c:pt idx="9" formatCode="0.00">
                  <c:v>0.5</c:v>
                </c:pt>
                <c:pt idx="10" formatCode="0.00">
                  <c:v>0.5</c:v>
                </c:pt>
                <c:pt idx="11" formatCode="0.00">
                  <c:v>1</c:v>
                </c:pt>
                <c:pt idx="12" formatCode="0.00">
                  <c:v>1.1000000000000001</c:v>
                </c:pt>
                <c:pt idx="13" formatCode="0.00">
                  <c:v>1.4633053790788386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2436352"/>
        <c:axId val="92437888"/>
      </c:barChart>
      <c:catAx>
        <c:axId val="92436352"/>
        <c:scaling>
          <c:orientation val="minMax"/>
        </c:scaling>
        <c:delete val="0"/>
        <c:axPos val="b"/>
        <c:majorTickMark val="out"/>
        <c:minorTickMark val="none"/>
        <c:tickLblPos val="low"/>
        <c:txPr>
          <a:bodyPr rot="-2520000" vert="horz"/>
          <a:lstStyle/>
          <a:p>
            <a:pPr>
              <a:defRPr sz="1600"/>
            </a:pPr>
            <a:endParaRPr lang="pt-BR"/>
          </a:p>
        </c:txPr>
        <c:crossAx val="92437888"/>
        <c:crosses val="autoZero"/>
        <c:auto val="1"/>
        <c:lblAlgn val="ctr"/>
        <c:lblOffset val="100"/>
        <c:noMultiLvlLbl val="0"/>
      </c:catAx>
      <c:valAx>
        <c:axId val="9243788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924363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7963279483666107"/>
          <c:y val="0.8298716285192631"/>
          <c:w val="0.2641728079596094"/>
          <c:h val="9.5558302746235738E-2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>
          <a:solidFill>
            <a:srgbClr val="4C4D4F"/>
          </a:solidFill>
          <a:latin typeface="+mn-lt"/>
        </a:defRPr>
      </a:pPr>
      <a:endParaRPr lang="pt-B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1299378269683266E-2"/>
          <c:y val="0.12969726614738281"/>
          <c:w val="0.92540899868237414"/>
          <c:h val="0.51997951873660131"/>
        </c:manualLayout>
      </c:layout>
      <c:lineChart>
        <c:grouping val="standard"/>
        <c:varyColors val="0"/>
        <c:ser>
          <c:idx val="0"/>
          <c:order val="0"/>
          <c:tx>
            <c:strRef>
              <c:f>'slide 3 e + 2 slides novos'!$U$57</c:f>
              <c:strCache>
                <c:ptCount val="1"/>
                <c:pt idx="0">
                  <c:v>2016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diamond"/>
            <c:size val="8"/>
            <c:spPr>
              <a:solidFill>
                <a:srgbClr val="4C4D4F"/>
              </a:solidFill>
              <a:ln>
                <a:noFill/>
              </a:ln>
            </c:spPr>
          </c:marker>
          <c:cat>
            <c:strRef>
              <c:f>'slide 3 e + 2 slides novos'!$G$56:$T$56</c:f>
              <c:strCache>
                <c:ptCount val="14"/>
                <c:pt idx="0">
                  <c:v>jan/15</c:v>
                </c:pt>
                <c:pt idx="1">
                  <c:v>fev</c:v>
                </c:pt>
                <c:pt idx="2">
                  <c:v>abr</c:v>
                </c:pt>
                <c:pt idx="3">
                  <c:v>mai</c:v>
                </c:pt>
                <c:pt idx="4">
                  <c:v>jul</c:v>
                </c:pt>
                <c:pt idx="5">
                  <c:v>ago</c:v>
                </c:pt>
                <c:pt idx="6">
                  <c:v>out</c:v>
                </c:pt>
                <c:pt idx="7">
                  <c:v>nov</c:v>
                </c:pt>
                <c:pt idx="8">
                  <c:v>jan/16</c:v>
                </c:pt>
                <c:pt idx="9">
                  <c:v>fev</c:v>
                </c:pt>
                <c:pt idx="10">
                  <c:v>abr</c:v>
                </c:pt>
                <c:pt idx="11">
                  <c:v>jun</c:v>
                </c:pt>
                <c:pt idx="12">
                  <c:v>jul</c:v>
                </c:pt>
                <c:pt idx="13">
                  <c:v>ago</c:v>
                </c:pt>
              </c:strCache>
            </c:strRef>
          </c:cat>
          <c:val>
            <c:numRef>
              <c:f>'slide 3 e + 2 slides novos'!$G$57:$T$57</c:f>
              <c:numCache>
                <c:formatCode>0.0</c:formatCode>
                <c:ptCount val="14"/>
                <c:pt idx="0">
                  <c:v>64.599999999999994</c:v>
                </c:pt>
                <c:pt idx="1">
                  <c:v>66.349999999999994</c:v>
                </c:pt>
                <c:pt idx="2">
                  <c:v>66.3</c:v>
                </c:pt>
                <c:pt idx="3">
                  <c:v>65.05</c:v>
                </c:pt>
                <c:pt idx="4">
                  <c:v>67.075180889020572</c:v>
                </c:pt>
                <c:pt idx="5">
                  <c:v>69.767749539358221</c:v>
                </c:pt>
                <c:pt idx="6">
                  <c:v>71.5</c:v>
                </c:pt>
                <c:pt idx="7">
                  <c:v>73.099999999999994</c:v>
                </c:pt>
                <c:pt idx="8">
                  <c:v>74.299356738804249</c:v>
                </c:pt>
                <c:pt idx="9">
                  <c:v>74.90235685599697</c:v>
                </c:pt>
                <c:pt idx="10">
                  <c:v>74.436014674094636</c:v>
                </c:pt>
                <c:pt idx="11">
                  <c:v>74.13087396235332</c:v>
                </c:pt>
                <c:pt idx="12">
                  <c:v>74.144151144076815</c:v>
                </c:pt>
                <c:pt idx="13">
                  <c:v>73.83860136622225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'slide 3 e + 2 slides novos'!$U$58</c:f>
              <c:strCache>
                <c:ptCount val="1"/>
                <c:pt idx="0">
                  <c:v>2017</c:v>
                </c:pt>
              </c:strCache>
            </c:strRef>
          </c:tx>
          <c:spPr>
            <a:ln>
              <a:solidFill>
                <a:srgbClr val="80C342"/>
              </a:solidFill>
            </a:ln>
          </c:spPr>
          <c:marker>
            <c:symbol val="diamond"/>
            <c:size val="8"/>
            <c:spPr>
              <a:solidFill>
                <a:srgbClr val="FCAF17"/>
              </a:solidFill>
              <a:ln>
                <a:noFill/>
              </a:ln>
            </c:spPr>
          </c:marker>
          <c:cat>
            <c:strRef>
              <c:f>'slide 3 e + 2 slides novos'!$G$56:$T$56</c:f>
              <c:strCache>
                <c:ptCount val="14"/>
                <c:pt idx="0">
                  <c:v>jan/15</c:v>
                </c:pt>
                <c:pt idx="1">
                  <c:v>fev</c:v>
                </c:pt>
                <c:pt idx="2">
                  <c:v>abr</c:v>
                </c:pt>
                <c:pt idx="3">
                  <c:v>mai</c:v>
                </c:pt>
                <c:pt idx="4">
                  <c:v>jul</c:v>
                </c:pt>
                <c:pt idx="5">
                  <c:v>ago</c:v>
                </c:pt>
                <c:pt idx="6">
                  <c:v>out</c:v>
                </c:pt>
                <c:pt idx="7">
                  <c:v>nov</c:v>
                </c:pt>
                <c:pt idx="8">
                  <c:v>jan/16</c:v>
                </c:pt>
                <c:pt idx="9">
                  <c:v>fev</c:v>
                </c:pt>
                <c:pt idx="10">
                  <c:v>abr</c:v>
                </c:pt>
                <c:pt idx="11">
                  <c:v>jun</c:v>
                </c:pt>
                <c:pt idx="12">
                  <c:v>jul</c:v>
                </c:pt>
                <c:pt idx="13">
                  <c:v>ago</c:v>
                </c:pt>
              </c:strCache>
            </c:strRef>
          </c:cat>
          <c:val>
            <c:numRef>
              <c:f>'slide 3 e + 2 slides novos'!$G$58:$T$58</c:f>
              <c:numCache>
                <c:formatCode>General</c:formatCode>
                <c:ptCount val="14"/>
                <c:pt idx="8" formatCode="0.0">
                  <c:v>78.550000000000011</c:v>
                </c:pt>
                <c:pt idx="9" formatCode="0.0">
                  <c:v>79.870356402583042</c:v>
                </c:pt>
                <c:pt idx="10" formatCode="0.0">
                  <c:v>79.599999999999994</c:v>
                </c:pt>
                <c:pt idx="11" formatCode="0.0">
                  <c:v>78.661561146771589</c:v>
                </c:pt>
                <c:pt idx="12" formatCode="0.0">
                  <c:v>79.040034633495992</c:v>
                </c:pt>
                <c:pt idx="13" formatCode="0.0">
                  <c:v>79.201504993031477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1910144"/>
        <c:axId val="91911680"/>
      </c:lineChart>
      <c:catAx>
        <c:axId val="91910144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txPr>
          <a:bodyPr rot="-2640000"/>
          <a:lstStyle/>
          <a:p>
            <a:pPr>
              <a:defRPr/>
            </a:pPr>
            <a:endParaRPr lang="pt-BR"/>
          </a:p>
        </c:txPr>
        <c:crossAx val="91911680"/>
        <c:crosses val="autoZero"/>
        <c:auto val="1"/>
        <c:lblAlgn val="ctr"/>
        <c:lblOffset val="100"/>
        <c:noMultiLvlLbl val="0"/>
      </c:catAx>
      <c:valAx>
        <c:axId val="91911680"/>
        <c:scaling>
          <c:orientation val="minMax"/>
          <c:min val="60"/>
        </c:scaling>
        <c:delete val="1"/>
        <c:axPos val="l"/>
        <c:numFmt formatCode="0.0" sourceLinked="1"/>
        <c:majorTickMark val="out"/>
        <c:minorTickMark val="none"/>
        <c:tickLblPos val="nextTo"/>
        <c:crossAx val="9191014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8819616516263339"/>
          <c:y val="0.83254509786978403"/>
          <c:w val="0.23963614526285743"/>
          <c:h val="0.1022584424775848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600">
          <a:solidFill>
            <a:srgbClr val="4C4D4F"/>
          </a:solidFill>
          <a:latin typeface="+mn-lt"/>
        </a:defRPr>
      </a:pPr>
      <a:endParaRPr lang="pt-BR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>
                <a:solidFill>
                  <a:srgbClr val="80C342"/>
                </a:solidFill>
              </a:defRPr>
            </a:pPr>
            <a:r>
              <a:rPr lang="pt-BR" sz="1800">
                <a:solidFill>
                  <a:srgbClr val="80C342"/>
                </a:solidFill>
              </a:rPr>
              <a:t>Projeções fiscais para 2016 (%PIB)</a:t>
            </a:r>
          </a:p>
        </c:rich>
      </c:tx>
      <c:layout>
        <c:manualLayout>
          <c:xMode val="edge"/>
          <c:yMode val="edge"/>
          <c:x val="0.32498588119838534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2.6622967818390551E-2"/>
          <c:y val="0.21469134775690943"/>
          <c:w val="0.95682401029515241"/>
          <c:h val="0.49678385890183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'proj fiscais'!$F$81</c:f>
              <c:strCache>
                <c:ptCount val="1"/>
                <c:pt idx="0">
                  <c:v>Primário</c:v>
                </c:pt>
              </c:strCache>
            </c:strRef>
          </c:tx>
          <c:spPr>
            <a:solidFill>
              <a:srgbClr val="0095D9"/>
            </a:solidFill>
            <a:ln>
              <a:solidFill>
                <a:srgbClr val="00B0F0"/>
              </a:solidFill>
            </a:ln>
          </c:spPr>
          <c:invertIfNegative val="0"/>
          <c:dLbls>
            <c:dLbl>
              <c:idx val="6"/>
              <c:layout>
                <c:manualLayout>
                  <c:x val="-4.4092323075213867E-3"/>
                  <c:y val="6.90357338743125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5.8789764100285156E-3"/>
                  <c:y val="2.416277865023724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"/>
                  <c:y val="1.03559036696025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4697441025071289E-3"/>
                  <c:y val="6.90357338743125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9394882050142578E-3"/>
                  <c:y val="1.380741856909036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4.4092323075213867E-3"/>
                  <c:y val="1.38071467748625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5.8789764100285156E-3"/>
                  <c:y val="6.904932358570514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1.0777998910022481E-16"/>
                  <c:y val="6.90357338743125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'proj fiscais'!$G$80:$T$80</c:f>
              <c:strCache>
                <c:ptCount val="14"/>
                <c:pt idx="0">
                  <c:v>jan/15</c:v>
                </c:pt>
                <c:pt idx="1">
                  <c:v>fev</c:v>
                </c:pt>
                <c:pt idx="2">
                  <c:v>abr</c:v>
                </c:pt>
                <c:pt idx="3">
                  <c:v>mai</c:v>
                </c:pt>
                <c:pt idx="4">
                  <c:v>jul</c:v>
                </c:pt>
                <c:pt idx="5">
                  <c:v>ago</c:v>
                </c:pt>
                <c:pt idx="6">
                  <c:v>out</c:v>
                </c:pt>
                <c:pt idx="7">
                  <c:v>nov</c:v>
                </c:pt>
                <c:pt idx="8">
                  <c:v>jan/16</c:v>
                </c:pt>
                <c:pt idx="9">
                  <c:v>fev</c:v>
                </c:pt>
                <c:pt idx="10">
                  <c:v>abr</c:v>
                </c:pt>
                <c:pt idx="11">
                  <c:v>jun</c:v>
                </c:pt>
                <c:pt idx="12">
                  <c:v>jul</c:v>
                </c:pt>
                <c:pt idx="13">
                  <c:v>ago</c:v>
                </c:pt>
              </c:strCache>
            </c:strRef>
          </c:cat>
          <c:val>
            <c:numRef>
              <c:f>'proj fiscais'!$G$81:$T$81</c:f>
              <c:numCache>
                <c:formatCode>#,##0.0_ ;\-#,##0.0\ </c:formatCode>
                <c:ptCount val="14"/>
                <c:pt idx="0">
                  <c:v>2</c:v>
                </c:pt>
                <c:pt idx="1">
                  <c:v>2</c:v>
                </c:pt>
                <c:pt idx="2">
                  <c:v>1.9942868443183146</c:v>
                </c:pt>
                <c:pt idx="3">
                  <c:v>1.6</c:v>
                </c:pt>
                <c:pt idx="4">
                  <c:v>0.7</c:v>
                </c:pt>
                <c:pt idx="5">
                  <c:v>0.3</c:v>
                </c:pt>
                <c:pt idx="6">
                  <c:v>-0.4</c:v>
                </c:pt>
                <c:pt idx="7">
                  <c:v>-0.85</c:v>
                </c:pt>
                <c:pt idx="8">
                  <c:v>-1.0099584992697734</c:v>
                </c:pt>
                <c:pt idx="9">
                  <c:v>-1.5</c:v>
                </c:pt>
                <c:pt idx="10">
                  <c:v>-1.6</c:v>
                </c:pt>
                <c:pt idx="11">
                  <c:v>-2.229282511982758</c:v>
                </c:pt>
                <c:pt idx="12">
                  <c:v>-2.5</c:v>
                </c:pt>
                <c:pt idx="13">
                  <c:v>-2.6</c:v>
                </c:pt>
              </c:numCache>
            </c:numRef>
          </c:val>
        </c:ser>
        <c:ser>
          <c:idx val="1"/>
          <c:order val="1"/>
          <c:tx>
            <c:strRef>
              <c:f>'proj fiscais'!$F$82</c:f>
              <c:strCache>
                <c:ptCount val="1"/>
                <c:pt idx="0">
                  <c:v>Nominal</c:v>
                </c:pt>
              </c:strCache>
            </c:strRef>
          </c:tx>
          <c:spPr>
            <a:solidFill>
              <a:srgbClr val="FCAF17"/>
            </a:solidFill>
          </c:spPr>
          <c:invertIfNegative val="0"/>
          <c:dLbls>
            <c:dLbl>
              <c:idx val="8"/>
              <c:layout>
                <c:manualLayout>
                  <c:x val="-1.0185067526415994E-16"/>
                  <c:y val="2.7777777777777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"/>
                  <c:y val="2.77785068533100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'proj fiscais'!$G$80:$T$80</c:f>
              <c:strCache>
                <c:ptCount val="14"/>
                <c:pt idx="0">
                  <c:v>jan/15</c:v>
                </c:pt>
                <c:pt idx="1">
                  <c:v>fev</c:v>
                </c:pt>
                <c:pt idx="2">
                  <c:v>abr</c:v>
                </c:pt>
                <c:pt idx="3">
                  <c:v>mai</c:v>
                </c:pt>
                <c:pt idx="4">
                  <c:v>jul</c:v>
                </c:pt>
                <c:pt idx="5">
                  <c:v>ago</c:v>
                </c:pt>
                <c:pt idx="6">
                  <c:v>out</c:v>
                </c:pt>
                <c:pt idx="7">
                  <c:v>nov</c:v>
                </c:pt>
                <c:pt idx="8">
                  <c:v>jan/16</c:v>
                </c:pt>
                <c:pt idx="9">
                  <c:v>fev</c:v>
                </c:pt>
                <c:pt idx="10">
                  <c:v>abr</c:v>
                </c:pt>
                <c:pt idx="11">
                  <c:v>jun</c:v>
                </c:pt>
                <c:pt idx="12">
                  <c:v>jul</c:v>
                </c:pt>
                <c:pt idx="13">
                  <c:v>ago</c:v>
                </c:pt>
              </c:strCache>
            </c:strRef>
          </c:cat>
          <c:val>
            <c:numRef>
              <c:f>'proj fiscais'!$G$82:$T$82</c:f>
              <c:numCache>
                <c:formatCode>#,##0.0</c:formatCode>
                <c:ptCount val="14"/>
                <c:pt idx="0">
                  <c:v>-3.9</c:v>
                </c:pt>
                <c:pt idx="1">
                  <c:v>-4.1310771070150984</c:v>
                </c:pt>
                <c:pt idx="2">
                  <c:v>-4.211426311363371</c:v>
                </c:pt>
                <c:pt idx="3">
                  <c:v>-4.7</c:v>
                </c:pt>
                <c:pt idx="4">
                  <c:v>-5.2499999999999991</c:v>
                </c:pt>
                <c:pt idx="5">
                  <c:v>-6.1</c:v>
                </c:pt>
                <c:pt idx="6">
                  <c:v>-7.3</c:v>
                </c:pt>
                <c:pt idx="7">
                  <c:v>-7.8</c:v>
                </c:pt>
                <c:pt idx="8">
                  <c:v>-8.758409575826704</c:v>
                </c:pt>
                <c:pt idx="9">
                  <c:v>-9.3000000000000007</c:v>
                </c:pt>
                <c:pt idx="10">
                  <c:v>-8.7575191164720323</c:v>
                </c:pt>
                <c:pt idx="11">
                  <c:v>-9</c:v>
                </c:pt>
                <c:pt idx="12">
                  <c:v>-9.1</c:v>
                </c:pt>
                <c:pt idx="13">
                  <c:v>-9.2976092907246759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1969024"/>
        <c:axId val="91970560"/>
      </c:barChart>
      <c:catAx>
        <c:axId val="91969024"/>
        <c:scaling>
          <c:orientation val="minMax"/>
        </c:scaling>
        <c:delete val="0"/>
        <c:axPos val="b"/>
        <c:majorTickMark val="out"/>
        <c:minorTickMark val="none"/>
        <c:tickLblPos val="low"/>
        <c:txPr>
          <a:bodyPr rot="-2100000" vert="horz"/>
          <a:lstStyle/>
          <a:p>
            <a:pPr>
              <a:defRPr/>
            </a:pPr>
            <a:endParaRPr lang="pt-BR"/>
          </a:p>
        </c:txPr>
        <c:crossAx val="91970560"/>
        <c:crosses val="autoZero"/>
        <c:auto val="1"/>
        <c:lblAlgn val="ctr"/>
        <c:lblOffset val="100"/>
        <c:noMultiLvlLbl val="0"/>
      </c:catAx>
      <c:valAx>
        <c:axId val="91970560"/>
        <c:scaling>
          <c:orientation val="minMax"/>
        </c:scaling>
        <c:delete val="1"/>
        <c:axPos val="l"/>
        <c:numFmt formatCode="#,##0.0_ ;\-#,##0.0\ " sourceLinked="1"/>
        <c:majorTickMark val="out"/>
        <c:minorTickMark val="none"/>
        <c:tickLblPos val="nextTo"/>
        <c:crossAx val="9196902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80740866755545682"/>
          <c:y val="9.5865357488229955E-2"/>
          <c:w val="0.17532808854571713"/>
          <c:h val="0.18385057384196368"/>
        </c:manualLayout>
      </c:layout>
      <c:overlay val="0"/>
      <c:txPr>
        <a:bodyPr/>
        <a:lstStyle/>
        <a:p>
          <a:pPr>
            <a:defRPr b="1">
              <a:solidFill>
                <a:srgbClr val="4C4D4F"/>
              </a:solidFill>
            </a:defRPr>
          </a:pPr>
          <a:endParaRPr lang="pt-BR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600">
          <a:solidFill>
            <a:srgbClr val="4C4D4F"/>
          </a:solidFill>
          <a:latin typeface="+mn-lt"/>
        </a:defRPr>
      </a:pPr>
      <a:endParaRPr lang="pt-BR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 sz="1800" dirty="0">
                <a:solidFill>
                  <a:srgbClr val="80C342"/>
                </a:solidFill>
              </a:rPr>
              <a:t>Projeções fiscais para 2017 (%PIB)</a:t>
            </a:r>
          </a:p>
        </c:rich>
      </c:tx>
      <c:layout>
        <c:manualLayout>
          <c:xMode val="edge"/>
          <c:yMode val="edge"/>
          <c:x val="0.30654772926464963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2.1856664549143163E-2"/>
          <c:y val="0.17015447091616687"/>
          <c:w val="0.94758773241719585"/>
          <c:h val="0.404761353676751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'slide 3 e + 2 slides novos'!$I$107</c:f>
              <c:strCache>
                <c:ptCount val="1"/>
                <c:pt idx="0">
                  <c:v>Primário</c:v>
                </c:pt>
              </c:strCache>
            </c:strRef>
          </c:tx>
          <c:spPr>
            <a:solidFill>
              <a:srgbClr val="0095D9"/>
            </a:solidFill>
            <a:ln>
              <a:solidFill>
                <a:srgbClr val="00B0F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rgbClr val="4C4D4F"/>
                    </a:solidFill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3 e + 2 slides novos'!$J$106:$O$106</c:f>
              <c:strCache>
                <c:ptCount val="6"/>
                <c:pt idx="0">
                  <c:v>jan/16</c:v>
                </c:pt>
                <c:pt idx="1">
                  <c:v>fev</c:v>
                </c:pt>
                <c:pt idx="2">
                  <c:v>abr</c:v>
                </c:pt>
                <c:pt idx="3">
                  <c:v>jun</c:v>
                </c:pt>
                <c:pt idx="4">
                  <c:v>jul</c:v>
                </c:pt>
                <c:pt idx="5">
                  <c:v>ago</c:v>
                </c:pt>
              </c:strCache>
            </c:strRef>
          </c:cat>
          <c:val>
            <c:numRef>
              <c:f>'slide 3 e + 2 slides novos'!$J$107:$O$107</c:f>
              <c:numCache>
                <c:formatCode>#,##0.0_ ;\-#,##0.0\ </c:formatCode>
                <c:ptCount val="6"/>
                <c:pt idx="0">
                  <c:v>-0.5</c:v>
                </c:pt>
                <c:pt idx="1">
                  <c:v>-1.1498344778910785</c:v>
                </c:pt>
                <c:pt idx="2">
                  <c:v>-1.5</c:v>
                </c:pt>
                <c:pt idx="3">
                  <c:v>-1.5</c:v>
                </c:pt>
                <c:pt idx="4">
                  <c:v>-2.1</c:v>
                </c:pt>
                <c:pt idx="5">
                  <c:v>-2.1249829007374466</c:v>
                </c:pt>
              </c:numCache>
            </c:numRef>
          </c:val>
        </c:ser>
        <c:ser>
          <c:idx val="1"/>
          <c:order val="1"/>
          <c:tx>
            <c:strRef>
              <c:f>'slide 3 e + 2 slides novos'!$I$108</c:f>
              <c:strCache>
                <c:ptCount val="1"/>
                <c:pt idx="0">
                  <c:v>Nominal</c:v>
                </c:pt>
              </c:strCache>
            </c:strRef>
          </c:tx>
          <c:spPr>
            <a:solidFill>
              <a:srgbClr val="80C342"/>
            </a:solidFill>
          </c:spPr>
          <c:invertIfNegative val="0"/>
          <c:dLbls>
            <c:dLbl>
              <c:idx val="8"/>
              <c:layout>
                <c:manualLayout>
                  <c:x val="-1.0185067526415994E-16"/>
                  <c:y val="2.7777777777777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"/>
                  <c:y val="2.77785068533100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rgbClr val="4C4D4F"/>
                    </a:solidFill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3 e + 2 slides novos'!$J$106:$O$106</c:f>
              <c:strCache>
                <c:ptCount val="6"/>
                <c:pt idx="0">
                  <c:v>jan/16</c:v>
                </c:pt>
                <c:pt idx="1">
                  <c:v>fev</c:v>
                </c:pt>
                <c:pt idx="2">
                  <c:v>abr</c:v>
                </c:pt>
                <c:pt idx="3">
                  <c:v>jun</c:v>
                </c:pt>
                <c:pt idx="4">
                  <c:v>jul</c:v>
                </c:pt>
                <c:pt idx="5">
                  <c:v>ago</c:v>
                </c:pt>
              </c:strCache>
            </c:strRef>
          </c:cat>
          <c:val>
            <c:numRef>
              <c:f>'slide 3 e + 2 slides novos'!$J$108:$O$108</c:f>
              <c:numCache>
                <c:formatCode>#,##0.0</c:formatCode>
                <c:ptCount val="6"/>
                <c:pt idx="0">
                  <c:v>-6.5</c:v>
                </c:pt>
                <c:pt idx="1">
                  <c:v>-8.1</c:v>
                </c:pt>
                <c:pt idx="2">
                  <c:v>-8.1</c:v>
                </c:pt>
                <c:pt idx="3">
                  <c:v>-7.882235958790532</c:v>
                </c:pt>
                <c:pt idx="4">
                  <c:v>-8.4</c:v>
                </c:pt>
                <c:pt idx="5">
                  <c:v>-8.5811535773768526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2019328"/>
        <c:axId val="92033408"/>
      </c:barChart>
      <c:catAx>
        <c:axId val="92019328"/>
        <c:scaling>
          <c:orientation val="minMax"/>
        </c:scaling>
        <c:delete val="0"/>
        <c:axPos val="b"/>
        <c:majorTickMark val="out"/>
        <c:minorTickMark val="none"/>
        <c:tickLblPos val="low"/>
        <c:txPr>
          <a:bodyPr rot="-2520000" vert="horz"/>
          <a:lstStyle/>
          <a:p>
            <a:pPr>
              <a:defRPr/>
            </a:pPr>
            <a:endParaRPr lang="pt-BR"/>
          </a:p>
        </c:txPr>
        <c:crossAx val="92033408"/>
        <c:crosses val="autoZero"/>
        <c:auto val="1"/>
        <c:lblAlgn val="ctr"/>
        <c:lblOffset val="100"/>
        <c:noMultiLvlLbl val="0"/>
      </c:catAx>
      <c:valAx>
        <c:axId val="92033408"/>
        <c:scaling>
          <c:orientation val="minMax"/>
        </c:scaling>
        <c:delete val="1"/>
        <c:axPos val="l"/>
        <c:numFmt formatCode="#,##0.0_ ;\-#,##0.0\ " sourceLinked="1"/>
        <c:majorTickMark val="out"/>
        <c:minorTickMark val="none"/>
        <c:tickLblPos val="nextTo"/>
        <c:crossAx val="9201932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7435477254664012"/>
          <c:y val="0.81530627255407839"/>
          <c:w val="0.28192261638545385"/>
          <c:h val="8.7352434091685291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600">
          <a:latin typeface="+mn-lt"/>
        </a:defRPr>
      </a:pPr>
      <a:endParaRPr lang="pt-BR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>
                <a:solidFill>
                  <a:srgbClr val="80C342"/>
                </a:solidFill>
              </a:defRPr>
            </a:pPr>
            <a:r>
              <a:rPr lang="pt-BR" sz="1800" dirty="0">
                <a:solidFill>
                  <a:srgbClr val="80C342"/>
                </a:solidFill>
              </a:rPr>
              <a:t>Projeções para o IPCA 2016 e </a:t>
            </a:r>
            <a:r>
              <a:rPr lang="pt-BR" sz="1800" dirty="0" smtClean="0">
                <a:solidFill>
                  <a:srgbClr val="80C342"/>
                </a:solidFill>
              </a:rPr>
              <a:t>2017 (%) </a:t>
            </a:r>
            <a:endParaRPr lang="pt-BR" sz="1800" dirty="0">
              <a:solidFill>
                <a:srgbClr val="80C342"/>
              </a:solidFill>
            </a:endParaRPr>
          </a:p>
        </c:rich>
      </c:tx>
      <c:layout>
        <c:manualLayout>
          <c:xMode val="edge"/>
          <c:yMode val="edge"/>
          <c:x val="0.28893223257679468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2.5742902389376699E-2"/>
          <c:y val="0.17138346807619667"/>
          <c:w val="0.95715341892332106"/>
          <c:h val="0.51955632066522528"/>
        </c:manualLayout>
      </c:layout>
      <c:lineChart>
        <c:grouping val="standard"/>
        <c:varyColors val="0"/>
        <c:ser>
          <c:idx val="0"/>
          <c:order val="0"/>
          <c:tx>
            <c:strRef>
              <c:f>'slide 5'!$R$52</c:f>
              <c:strCache>
                <c:ptCount val="1"/>
                <c:pt idx="0">
                  <c:v>2016</c:v>
                </c:pt>
              </c:strCache>
            </c:strRef>
          </c:tx>
          <c:spPr>
            <a:ln>
              <a:solidFill>
                <a:srgbClr val="80C342"/>
              </a:solidFill>
            </a:ln>
          </c:spPr>
          <c:marker>
            <c:symbol val="diamond"/>
            <c:size val="7"/>
            <c:spPr>
              <a:solidFill>
                <a:srgbClr val="0095D9"/>
              </a:solidFill>
              <a:ln>
                <a:noFill/>
              </a:ln>
            </c:spPr>
          </c:marker>
          <c:dLbls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5'!$D$51:$Q$51</c:f>
              <c:strCache>
                <c:ptCount val="14"/>
                <c:pt idx="0">
                  <c:v>jan/15</c:v>
                </c:pt>
                <c:pt idx="1">
                  <c:v>fev</c:v>
                </c:pt>
                <c:pt idx="2">
                  <c:v>abr</c:v>
                </c:pt>
                <c:pt idx="3">
                  <c:v>mai</c:v>
                </c:pt>
                <c:pt idx="4">
                  <c:v>jul</c:v>
                </c:pt>
                <c:pt idx="5">
                  <c:v>ago</c:v>
                </c:pt>
                <c:pt idx="6">
                  <c:v>out</c:v>
                </c:pt>
                <c:pt idx="7">
                  <c:v>nov</c:v>
                </c:pt>
                <c:pt idx="8">
                  <c:v>jan/16</c:v>
                </c:pt>
                <c:pt idx="9">
                  <c:v>fev</c:v>
                </c:pt>
                <c:pt idx="10">
                  <c:v>abr</c:v>
                </c:pt>
                <c:pt idx="11">
                  <c:v>jun</c:v>
                </c:pt>
                <c:pt idx="12">
                  <c:v>jul</c:v>
                </c:pt>
                <c:pt idx="13">
                  <c:v>ago</c:v>
                </c:pt>
              </c:strCache>
            </c:strRef>
          </c:cat>
          <c:val>
            <c:numRef>
              <c:f>'slide 5'!$D$52:$Q$52</c:f>
              <c:numCache>
                <c:formatCode>0.00</c:formatCode>
                <c:ptCount val="14"/>
                <c:pt idx="0">
                  <c:v>5.7775802286034263</c:v>
                </c:pt>
                <c:pt idx="1">
                  <c:v>5.5126284737061937</c:v>
                </c:pt>
                <c:pt idx="2">
                  <c:v>5.7</c:v>
                </c:pt>
                <c:pt idx="3">
                  <c:v>5.6</c:v>
                </c:pt>
                <c:pt idx="4">
                  <c:v>5.4966084198018184</c:v>
                </c:pt>
                <c:pt idx="5">
                  <c:v>5.6694552579598341</c:v>
                </c:pt>
                <c:pt idx="6">
                  <c:v>6.4974181661400934</c:v>
                </c:pt>
                <c:pt idx="7">
                  <c:v>6.9</c:v>
                </c:pt>
                <c:pt idx="8">
                  <c:v>7.05</c:v>
                </c:pt>
                <c:pt idx="9">
                  <c:v>7.3159445407733781</c:v>
                </c:pt>
                <c:pt idx="10">
                  <c:v>7</c:v>
                </c:pt>
                <c:pt idx="11">
                  <c:v>6.94</c:v>
                </c:pt>
                <c:pt idx="12">
                  <c:v>7.1922495699027706</c:v>
                </c:pt>
                <c:pt idx="13">
                  <c:v>7.2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'slide 5'!$R$53</c:f>
              <c:strCache>
                <c:ptCount val="1"/>
                <c:pt idx="0">
                  <c:v>2017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ymbol val="diamond"/>
            <c:size val="7"/>
            <c:spPr>
              <a:ln>
                <a:noFill/>
              </a:ln>
            </c:spPr>
          </c:marker>
          <c:dLbls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5'!$D$51:$Q$51</c:f>
              <c:strCache>
                <c:ptCount val="14"/>
                <c:pt idx="0">
                  <c:v>jan/15</c:v>
                </c:pt>
                <c:pt idx="1">
                  <c:v>fev</c:v>
                </c:pt>
                <c:pt idx="2">
                  <c:v>abr</c:v>
                </c:pt>
                <c:pt idx="3">
                  <c:v>mai</c:v>
                </c:pt>
                <c:pt idx="4">
                  <c:v>jul</c:v>
                </c:pt>
                <c:pt idx="5">
                  <c:v>ago</c:v>
                </c:pt>
                <c:pt idx="6">
                  <c:v>out</c:v>
                </c:pt>
                <c:pt idx="7">
                  <c:v>nov</c:v>
                </c:pt>
                <c:pt idx="8">
                  <c:v>jan/16</c:v>
                </c:pt>
                <c:pt idx="9">
                  <c:v>fev</c:v>
                </c:pt>
                <c:pt idx="10">
                  <c:v>abr</c:v>
                </c:pt>
                <c:pt idx="11">
                  <c:v>jun</c:v>
                </c:pt>
                <c:pt idx="12">
                  <c:v>jul</c:v>
                </c:pt>
                <c:pt idx="13">
                  <c:v>ago</c:v>
                </c:pt>
              </c:strCache>
            </c:strRef>
          </c:cat>
          <c:val>
            <c:numRef>
              <c:f>'slide 5'!$D$53:$Q$53</c:f>
              <c:numCache>
                <c:formatCode>General</c:formatCode>
                <c:ptCount val="14"/>
                <c:pt idx="8" formatCode="0.00">
                  <c:v>5.5</c:v>
                </c:pt>
                <c:pt idx="9" formatCode="0.00">
                  <c:v>5.9</c:v>
                </c:pt>
                <c:pt idx="10" formatCode="0.00">
                  <c:v>5.7</c:v>
                </c:pt>
                <c:pt idx="11" formatCode="0.00">
                  <c:v>5.3445817375139093</c:v>
                </c:pt>
                <c:pt idx="12" formatCode="0.00">
                  <c:v>5.2923956848245357</c:v>
                </c:pt>
                <c:pt idx="13" formatCode="0.00">
                  <c:v>5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2090752"/>
        <c:axId val="92092288"/>
      </c:lineChart>
      <c:catAx>
        <c:axId val="920907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2100000"/>
          <a:lstStyle/>
          <a:p>
            <a:pPr>
              <a:defRPr/>
            </a:pPr>
            <a:endParaRPr lang="pt-BR"/>
          </a:p>
        </c:txPr>
        <c:crossAx val="92092288"/>
        <c:crosses val="autoZero"/>
        <c:auto val="1"/>
        <c:lblAlgn val="ctr"/>
        <c:lblOffset val="100"/>
        <c:noMultiLvlLbl val="0"/>
      </c:catAx>
      <c:valAx>
        <c:axId val="92092288"/>
        <c:scaling>
          <c:orientation val="minMax"/>
          <c:min val="4.5"/>
        </c:scaling>
        <c:delete val="1"/>
        <c:axPos val="l"/>
        <c:numFmt formatCode="0.00" sourceLinked="1"/>
        <c:majorTickMark val="out"/>
        <c:minorTickMark val="none"/>
        <c:tickLblPos val="nextTo"/>
        <c:crossAx val="920907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6203016049064229"/>
          <c:y val="0.84849252860793245"/>
          <c:w val="0.27892905119143574"/>
          <c:h val="8.4936609607479507E-2"/>
        </c:manualLayout>
      </c:layout>
      <c:overlay val="0"/>
      <c:txPr>
        <a:bodyPr/>
        <a:lstStyle/>
        <a:p>
          <a:pPr>
            <a:defRPr sz="1600"/>
          </a:pPr>
          <a:endParaRPr lang="pt-BR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>
          <a:latin typeface="+mn-lt"/>
        </a:defRPr>
      </a:pPr>
      <a:endParaRPr lang="pt-BR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>
                <a:solidFill>
                  <a:srgbClr val="80C342"/>
                </a:solidFill>
              </a:defRPr>
            </a:pPr>
            <a:r>
              <a:rPr lang="pt-BR" sz="1800">
                <a:solidFill>
                  <a:srgbClr val="80C342"/>
                </a:solidFill>
              </a:rPr>
              <a:t>Taxa SELIC em Dezembro (% a.a.)</a:t>
            </a:r>
          </a:p>
        </c:rich>
      </c:tx>
      <c:layout>
        <c:manualLayout>
          <c:xMode val="edge"/>
          <c:yMode val="edge"/>
          <c:x val="0.31285789337907843"/>
          <c:y val="0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'slide novo'!$O$9</c:f>
              <c:strCache>
                <c:ptCount val="1"/>
                <c:pt idx="0">
                  <c:v>2016</c:v>
                </c:pt>
              </c:strCache>
            </c:strRef>
          </c:tx>
          <c:spPr>
            <a:ln>
              <a:solidFill>
                <a:srgbClr val="0095D9"/>
              </a:solidFill>
            </a:ln>
          </c:spPr>
          <c:marker>
            <c:symbol val="diamond"/>
            <c:size val="8"/>
            <c:spPr>
              <a:solidFill>
                <a:srgbClr val="80C342"/>
              </a:solidFill>
              <a:ln>
                <a:noFill/>
              </a:ln>
            </c:spPr>
          </c:marker>
          <c:dLbls>
            <c:txPr>
              <a:bodyPr/>
              <a:lstStyle/>
              <a:p>
                <a:pPr>
                  <a:defRPr sz="1400" b="1">
                    <a:solidFill>
                      <a:srgbClr val="4C4D4F"/>
                    </a:solidFill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novo'!$A$8:$N$8</c:f>
              <c:strCache>
                <c:ptCount val="14"/>
                <c:pt idx="0">
                  <c:v>jan/15</c:v>
                </c:pt>
                <c:pt idx="1">
                  <c:v>fev</c:v>
                </c:pt>
                <c:pt idx="2">
                  <c:v>abr</c:v>
                </c:pt>
                <c:pt idx="3">
                  <c:v>mai</c:v>
                </c:pt>
                <c:pt idx="4">
                  <c:v>jul</c:v>
                </c:pt>
                <c:pt idx="5">
                  <c:v>ago</c:v>
                </c:pt>
                <c:pt idx="6">
                  <c:v>out</c:v>
                </c:pt>
                <c:pt idx="7">
                  <c:v>nov</c:v>
                </c:pt>
                <c:pt idx="8">
                  <c:v>jan/16</c:v>
                </c:pt>
                <c:pt idx="9">
                  <c:v>fev</c:v>
                </c:pt>
                <c:pt idx="10">
                  <c:v>abr</c:v>
                </c:pt>
                <c:pt idx="11">
                  <c:v>jun</c:v>
                </c:pt>
                <c:pt idx="12">
                  <c:v>jul</c:v>
                </c:pt>
                <c:pt idx="13">
                  <c:v>ago</c:v>
                </c:pt>
              </c:strCache>
            </c:strRef>
          </c:cat>
          <c:val>
            <c:numRef>
              <c:f>'slide novo'!$A$9:$N$9</c:f>
              <c:numCache>
                <c:formatCode>0.00</c:formatCode>
                <c:ptCount val="14"/>
                <c:pt idx="0">
                  <c:v>12.2</c:v>
                </c:pt>
                <c:pt idx="1">
                  <c:v>11.5</c:v>
                </c:pt>
                <c:pt idx="2">
                  <c:v>12</c:v>
                </c:pt>
                <c:pt idx="3">
                  <c:v>11.75</c:v>
                </c:pt>
                <c:pt idx="4">
                  <c:v>11.75</c:v>
                </c:pt>
                <c:pt idx="5">
                  <c:v>12</c:v>
                </c:pt>
                <c:pt idx="6">
                  <c:v>13</c:v>
                </c:pt>
                <c:pt idx="7">
                  <c:v>13.25</c:v>
                </c:pt>
                <c:pt idx="8">
                  <c:v>15.25</c:v>
                </c:pt>
                <c:pt idx="9">
                  <c:v>14.25</c:v>
                </c:pt>
                <c:pt idx="10">
                  <c:v>12.75</c:v>
                </c:pt>
                <c:pt idx="11">
                  <c:v>12.75</c:v>
                </c:pt>
                <c:pt idx="12">
                  <c:v>13.25</c:v>
                </c:pt>
                <c:pt idx="13">
                  <c:v>13.5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'slide novo'!$O$10</c:f>
              <c:strCache>
                <c:ptCount val="1"/>
                <c:pt idx="0">
                  <c:v>2017</c:v>
                </c:pt>
              </c:strCache>
            </c:strRef>
          </c:tx>
          <c:spPr>
            <a:ln>
              <a:solidFill>
                <a:srgbClr val="FCAF17"/>
              </a:solidFill>
            </a:ln>
          </c:spPr>
          <c:marker>
            <c:symbol val="diamond"/>
            <c:size val="8"/>
            <c:spPr>
              <a:solidFill>
                <a:srgbClr val="4C4D4F"/>
              </a:solidFill>
              <a:ln>
                <a:noFill/>
              </a:ln>
            </c:spPr>
          </c:marker>
          <c:dLbls>
            <c:txPr>
              <a:bodyPr/>
              <a:lstStyle/>
              <a:p>
                <a:pPr>
                  <a:defRPr sz="1400" b="1">
                    <a:solidFill>
                      <a:srgbClr val="4C4D4F"/>
                    </a:solidFill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novo'!$A$8:$N$8</c:f>
              <c:strCache>
                <c:ptCount val="14"/>
                <c:pt idx="0">
                  <c:v>jan/15</c:v>
                </c:pt>
                <c:pt idx="1">
                  <c:v>fev</c:v>
                </c:pt>
                <c:pt idx="2">
                  <c:v>abr</c:v>
                </c:pt>
                <c:pt idx="3">
                  <c:v>mai</c:v>
                </c:pt>
                <c:pt idx="4">
                  <c:v>jul</c:v>
                </c:pt>
                <c:pt idx="5">
                  <c:v>ago</c:v>
                </c:pt>
                <c:pt idx="6">
                  <c:v>out</c:v>
                </c:pt>
                <c:pt idx="7">
                  <c:v>nov</c:v>
                </c:pt>
                <c:pt idx="8">
                  <c:v>jan/16</c:v>
                </c:pt>
                <c:pt idx="9">
                  <c:v>fev</c:v>
                </c:pt>
                <c:pt idx="10">
                  <c:v>abr</c:v>
                </c:pt>
                <c:pt idx="11">
                  <c:v>jun</c:v>
                </c:pt>
                <c:pt idx="12">
                  <c:v>jul</c:v>
                </c:pt>
                <c:pt idx="13">
                  <c:v>ago</c:v>
                </c:pt>
              </c:strCache>
            </c:strRef>
          </c:cat>
          <c:val>
            <c:numRef>
              <c:f>'slide novo'!$A$10:$N$10</c:f>
              <c:numCache>
                <c:formatCode>General</c:formatCode>
                <c:ptCount val="14"/>
                <c:pt idx="8" formatCode="0.00">
                  <c:v>13.25</c:v>
                </c:pt>
                <c:pt idx="9" formatCode="0.00">
                  <c:v>13</c:v>
                </c:pt>
                <c:pt idx="10" formatCode="0.00">
                  <c:v>11.5</c:v>
                </c:pt>
                <c:pt idx="11" formatCode="0.00">
                  <c:v>11</c:v>
                </c:pt>
                <c:pt idx="12" formatCode="0.00">
                  <c:v>11.25</c:v>
                </c:pt>
                <c:pt idx="13" formatCode="0.00">
                  <c:v>11.25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2137344"/>
        <c:axId val="92138880"/>
      </c:lineChart>
      <c:catAx>
        <c:axId val="921373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2100000"/>
          <a:lstStyle/>
          <a:p>
            <a:pPr>
              <a:defRPr/>
            </a:pPr>
            <a:endParaRPr lang="pt-BR"/>
          </a:p>
        </c:txPr>
        <c:crossAx val="92138880"/>
        <c:crosses val="autoZero"/>
        <c:auto val="1"/>
        <c:lblAlgn val="ctr"/>
        <c:lblOffset val="100"/>
        <c:noMultiLvlLbl val="0"/>
      </c:catAx>
      <c:valAx>
        <c:axId val="92138880"/>
        <c:scaling>
          <c:orientation val="minMax"/>
          <c:min val="10"/>
        </c:scaling>
        <c:delete val="1"/>
        <c:axPos val="l"/>
        <c:numFmt formatCode="0.00" sourceLinked="1"/>
        <c:majorTickMark val="out"/>
        <c:minorTickMark val="none"/>
        <c:tickLblPos val="nextTo"/>
        <c:crossAx val="9213734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8980202764664568"/>
          <c:y val="0.89972267957796048"/>
          <c:w val="0.20245996678335176"/>
          <c:h val="8.6603752102513004E-2"/>
        </c:manualLayout>
      </c:layout>
      <c:overlay val="0"/>
      <c:txPr>
        <a:bodyPr/>
        <a:lstStyle/>
        <a:p>
          <a:pPr>
            <a:defRPr>
              <a:solidFill>
                <a:srgbClr val="4C4D4F"/>
              </a:solidFill>
            </a:defRPr>
          </a:pPr>
          <a:endParaRPr lang="pt-BR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600">
          <a:latin typeface="+mn-lt"/>
        </a:defRPr>
      </a:pPr>
      <a:endParaRPr lang="pt-BR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0.93229</cdr:y>
    </cdr:from>
    <cdr:to>
      <cdr:x>0.76667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0" y="3365960"/>
          <a:ext cx="6459146" cy="2444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1400" i="1" dirty="0">
              <a:solidFill>
                <a:srgbClr val="4C4D4F"/>
              </a:solidFill>
              <a:effectLst/>
            </a:rPr>
            <a:t>Projeções do Comitê de </a:t>
          </a:r>
          <a:r>
            <a:rPr lang="pt-BR" sz="1400" i="1" baseline="0" dirty="0" smtClean="0">
              <a:solidFill>
                <a:srgbClr val="4C4D4F"/>
              </a:solidFill>
              <a:effectLst/>
            </a:rPr>
            <a:t>Acompanhamento Macroeconômico</a:t>
          </a:r>
          <a:endParaRPr lang="pt-BR" sz="1400" i="1" dirty="0">
            <a:solidFill>
              <a:srgbClr val="4C4D4F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0.08547</cdr:x>
      <cdr:y>0.00278</cdr:y>
    </cdr:from>
    <cdr:to>
      <cdr:x>0.91453</cdr:x>
      <cdr:y>0.09804</cdr:y>
    </cdr:to>
    <cdr:sp macro="" textlink="">
      <cdr:nvSpPr>
        <cdr:cNvPr id="3" name="CaixaDeTexto 2"/>
        <cdr:cNvSpPr txBox="1"/>
      </cdr:nvSpPr>
      <cdr:spPr>
        <a:xfrm xmlns:a="http://schemas.openxmlformats.org/drawingml/2006/main">
          <a:off x="720080" y="10594"/>
          <a:ext cx="6984776" cy="3635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pt-BR" sz="1800" b="1" i="0" u="none" strike="noStrike" kern="1200" baseline="0" dirty="0">
              <a:solidFill>
                <a:srgbClr val="80C342"/>
              </a:solidFill>
              <a:latin typeface="+mn-lt"/>
              <a:ea typeface="+mn-ea"/>
              <a:cs typeface="+mn-cs"/>
            </a:rPr>
            <a:t>Evolução das projeções do PIB para 2016 e 2017 (%)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0.9875</cdr:x>
      <cdr:y>0.09615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0" y="0"/>
          <a:ext cx="860673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1800" b="1" dirty="0" smtClean="0">
              <a:solidFill>
                <a:srgbClr val="80C342"/>
              </a:solidFill>
              <a:effectLst/>
              <a:latin typeface="+mn-lt"/>
              <a:ea typeface="+mn-ea"/>
              <a:cs typeface="+mn-cs"/>
            </a:rPr>
            <a:t>Evolução </a:t>
          </a:r>
          <a:r>
            <a:rPr lang="pt-BR" sz="1800" b="1" dirty="0">
              <a:solidFill>
                <a:srgbClr val="80C342"/>
              </a:solidFill>
              <a:effectLst/>
              <a:latin typeface="+mn-lt"/>
              <a:ea typeface="+mn-ea"/>
              <a:cs typeface="+mn-cs"/>
            </a:rPr>
            <a:t>da projeção da Dívida Bruta para 2016</a:t>
          </a:r>
          <a:r>
            <a:rPr lang="pt-BR" sz="1800" b="1" baseline="0" dirty="0">
              <a:solidFill>
                <a:srgbClr val="80C342"/>
              </a:solidFill>
              <a:effectLst/>
              <a:latin typeface="+mn-lt"/>
              <a:ea typeface="+mn-ea"/>
              <a:cs typeface="+mn-cs"/>
            </a:rPr>
            <a:t> e 2017 </a:t>
          </a:r>
          <a:r>
            <a:rPr lang="pt-BR" sz="1800" b="1" baseline="0" dirty="0" smtClean="0">
              <a:solidFill>
                <a:srgbClr val="80C342"/>
              </a:solidFill>
              <a:effectLst/>
              <a:latin typeface="+mn-lt"/>
              <a:ea typeface="+mn-ea"/>
              <a:cs typeface="+mn-cs"/>
            </a:rPr>
            <a:t>(%PIB)</a:t>
          </a:r>
          <a:endParaRPr lang="pt-BR" sz="1200" dirty="0">
            <a:solidFill>
              <a:srgbClr val="80C342"/>
            </a:solidFill>
          </a:endParaRPr>
        </a:p>
      </cdr:txBody>
    </cdr:sp>
  </cdr:relSizeAnchor>
  <cdr:relSizeAnchor xmlns:cdr="http://schemas.openxmlformats.org/drawingml/2006/chartDrawing">
    <cdr:from>
      <cdr:x>0</cdr:x>
      <cdr:y>0.92593</cdr:y>
    </cdr:from>
    <cdr:to>
      <cdr:x>0.70956</cdr:x>
      <cdr:y>1</cdr:y>
    </cdr:to>
    <cdr:sp macro="" textlink="">
      <cdr:nvSpPr>
        <cdr:cNvPr id="4" name="CaixaDeTexto 3"/>
        <cdr:cNvSpPr txBox="1"/>
      </cdr:nvSpPr>
      <cdr:spPr>
        <a:xfrm xmlns:a="http://schemas.openxmlformats.org/drawingml/2006/main">
          <a:off x="0" y="3600400"/>
          <a:ext cx="6184295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200" i="1" dirty="0"/>
            <a:t>Projeções do Comitê de Acompanhamento Macroeconômico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0.91985</cdr:y>
    </cdr:from>
    <cdr:to>
      <cdr:x>0.98611</cdr:x>
      <cdr:y>0.99576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0" y="3384376"/>
          <a:ext cx="8520937" cy="279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1400" i="1" dirty="0">
              <a:solidFill>
                <a:srgbClr val="4C4D4F"/>
              </a:solidFill>
              <a:effectLst/>
              <a:latin typeface="+mn-lt"/>
              <a:ea typeface="+mn-ea"/>
              <a:cs typeface="+mn-cs"/>
            </a:rPr>
            <a:t>Projeções do Comitê de </a:t>
          </a:r>
          <a:r>
            <a:rPr lang="pt-BR" sz="1400" i="1" baseline="0" dirty="0" smtClean="0">
              <a:solidFill>
                <a:srgbClr val="4C4D4F"/>
              </a:solidFill>
              <a:effectLst/>
              <a:latin typeface="+mn-lt"/>
              <a:ea typeface="+mn-ea"/>
              <a:cs typeface="+mn-cs"/>
            </a:rPr>
            <a:t>Acompanhamento </a:t>
          </a:r>
          <a:r>
            <a:rPr lang="pt-BR" sz="1400" i="1" baseline="0" dirty="0">
              <a:solidFill>
                <a:srgbClr val="4C4D4F"/>
              </a:solidFill>
              <a:effectLst/>
              <a:latin typeface="+mn-lt"/>
              <a:ea typeface="+mn-ea"/>
              <a:cs typeface="+mn-cs"/>
            </a:rPr>
            <a:t>Macroeconômico</a:t>
          </a:r>
          <a:endParaRPr lang="pt-BR" sz="1400" i="1" dirty="0">
            <a:solidFill>
              <a:srgbClr val="4C4D4F"/>
            </a:solidFill>
            <a:effectLst/>
          </a:endParaRPr>
        </a:p>
        <a:p xmlns:a="http://schemas.openxmlformats.org/drawingml/2006/main">
          <a:endParaRPr lang="pt-BR" sz="1400" i="1" dirty="0">
            <a:solidFill>
              <a:srgbClr val="4C4D4F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0.92</cdr:y>
    </cdr:from>
    <cdr:to>
      <cdr:x>0.98611</cdr:x>
      <cdr:y>0.99576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0" y="3312368"/>
          <a:ext cx="8307914" cy="2727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1400" i="1" dirty="0">
              <a:effectLst/>
              <a:latin typeface="+mn-lt"/>
              <a:ea typeface="+mn-ea"/>
              <a:cs typeface="+mn-cs"/>
            </a:rPr>
            <a:t>Projeções do Comitê de </a:t>
          </a:r>
          <a:r>
            <a:rPr lang="pt-BR" sz="1400" i="1" baseline="0" dirty="0" smtClean="0">
              <a:effectLst/>
              <a:latin typeface="+mn-lt"/>
              <a:ea typeface="+mn-ea"/>
              <a:cs typeface="+mn-cs"/>
            </a:rPr>
            <a:t>Acompanhamento </a:t>
          </a:r>
          <a:r>
            <a:rPr lang="pt-BR" sz="1400" i="1" baseline="0" dirty="0">
              <a:effectLst/>
              <a:latin typeface="+mn-lt"/>
              <a:ea typeface="+mn-ea"/>
              <a:cs typeface="+mn-cs"/>
            </a:rPr>
            <a:t>Macroeconômico</a:t>
          </a:r>
          <a:endParaRPr lang="pt-BR" sz="1400" i="1" dirty="0">
            <a:effectLst/>
          </a:endParaRPr>
        </a:p>
        <a:p xmlns:a="http://schemas.openxmlformats.org/drawingml/2006/main">
          <a:endParaRPr lang="pt-BR" sz="1400" i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0.93178</cdr:y>
    </cdr:from>
    <cdr:to>
      <cdr:x>0.84375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0" y="3488972"/>
          <a:ext cx="7169297" cy="2554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1200" i="1" dirty="0">
              <a:effectLst/>
              <a:latin typeface="+mn-lt"/>
              <a:ea typeface="+mn-ea"/>
              <a:cs typeface="+mn-cs"/>
            </a:rPr>
            <a:t>Projeções do Comitê de </a:t>
          </a:r>
          <a:r>
            <a:rPr lang="pt-BR" sz="1200" i="1" baseline="0" dirty="0">
              <a:effectLst/>
              <a:latin typeface="+mn-lt"/>
              <a:ea typeface="+mn-ea"/>
              <a:cs typeface="+mn-cs"/>
            </a:rPr>
            <a:t> Acompanhamento Macroeconômico</a:t>
          </a:r>
          <a:endParaRPr lang="pt-BR" sz="1200" i="1" dirty="0">
            <a:effectLst/>
          </a:endParaRPr>
        </a:p>
        <a:p xmlns:a="http://schemas.openxmlformats.org/drawingml/2006/main">
          <a:endParaRPr lang="pt-BR" sz="1800" i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65631A-FDFB-4A6F-9A0A-7AFE6547C9CA}" type="datetimeFigureOut">
              <a:rPr lang="pt-BR" smtClean="0"/>
              <a:t>31/08/2016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9F0303-5D7C-40CD-935A-3F86A58992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6204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LO_PPT_1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4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076056" y="1707654"/>
            <a:ext cx="3704344" cy="1323940"/>
          </a:xfrm>
        </p:spPr>
        <p:txBody>
          <a:bodyPr vert="horz" lIns="91429" tIns="45715" rIns="91429" bIns="45715" rtlCol="0" anchor="b" anchorCtr="0">
            <a:noAutofit/>
          </a:bodyPr>
          <a:lstStyle>
            <a:lvl1pPr algn="r">
              <a:defRPr lang="pt-BR" sz="3000">
                <a:solidFill>
                  <a:srgbClr val="3D3D3F"/>
                </a:solidFill>
              </a:defRPr>
            </a:lvl1pPr>
          </a:lstStyle>
          <a:p>
            <a:pPr lvl="0" defTabSz="457144">
              <a:lnSpc>
                <a:spcPct val="85000"/>
              </a:lnSpc>
            </a:pPr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076056" y="3082894"/>
            <a:ext cx="3704344" cy="681238"/>
          </a:xfrm>
        </p:spPr>
        <p:txBody>
          <a:bodyPr vert="horz" lIns="91429" tIns="45715" rIns="91429" bIns="45715" rtlCol="0">
            <a:noAutofit/>
          </a:bodyPr>
          <a:lstStyle>
            <a:lvl1pPr algn="r">
              <a:defRPr lang="pt-BR" sz="2200" b="0">
                <a:solidFill>
                  <a:srgbClr val="117BCB"/>
                </a:solidFill>
              </a:defRPr>
            </a:lvl1pPr>
          </a:lstStyle>
          <a:p>
            <a:pPr marL="0" lvl="0" indent="0" defTabSz="457144">
              <a:buFont typeface="Arial"/>
              <a:buNone/>
            </a:pPr>
            <a:r>
              <a:rPr lang="pt-BR" dirty="0" smtClean="0"/>
              <a:t>Clique para editar o estilo do subtítulo mestre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646800" y="3828814"/>
            <a:ext cx="2133600" cy="273844"/>
          </a:xfrm>
        </p:spPr>
        <p:txBody>
          <a:bodyPr/>
          <a:lstStyle>
            <a:lvl1pPr algn="r"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179512" y="4767263"/>
            <a:ext cx="2895600" cy="273844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76594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vert="horz" lIns="91429" tIns="45715" rIns="91429" bIns="45715" rtlCol="0">
            <a:normAutofit/>
          </a:bodyPr>
          <a:lstStyle>
            <a:lvl1pPr marL="177800" indent="-177800">
              <a:defRPr lang="pt-BR" smtClean="0"/>
            </a:lvl1pPr>
            <a:lvl2pPr>
              <a:defRPr lang="pt-BR" smtClean="0"/>
            </a:lvl2pPr>
            <a:lvl3pPr>
              <a:defRPr lang="pt-BR" smtClean="0"/>
            </a:lvl3pPr>
            <a:lvl4pPr>
              <a:defRPr lang="pt-BR" smtClean="0"/>
            </a:lvl4pPr>
            <a:lvl5pPr>
              <a:defRPr lang="pt-BR"/>
            </a:lvl5pPr>
          </a:lstStyle>
          <a:p>
            <a:pPr marL="342858" lvl="0" indent="-342858" defTabSz="457144">
              <a:buClr>
                <a:srgbClr val="117BCB"/>
              </a:buClr>
              <a:buFont typeface="Arial"/>
            </a:pPr>
            <a:r>
              <a:rPr lang="pt-BR" dirty="0" smtClean="0"/>
              <a:t>Clique para editar o texto mestre</a:t>
            </a:r>
          </a:p>
          <a:p>
            <a:pPr marL="742859" lvl="1" indent="-285715" defTabSz="457144">
              <a:buClr>
                <a:srgbClr val="117BCB"/>
              </a:buClr>
              <a:buFont typeface="Wingdings" charset="2"/>
              <a:buChar char="§"/>
            </a:pPr>
            <a:r>
              <a:rPr lang="pt-BR" dirty="0" smtClean="0"/>
              <a:t>Segundo nível</a:t>
            </a:r>
          </a:p>
          <a:p>
            <a:pPr marL="1142859" lvl="2" indent="-228572" defTabSz="457144">
              <a:buClr>
                <a:srgbClr val="117BCB"/>
              </a:buClr>
              <a:buFont typeface="Courier New"/>
              <a:buChar char="o"/>
            </a:pPr>
            <a:r>
              <a:rPr lang="pt-BR" dirty="0" smtClean="0"/>
              <a:t>Terceiro nível</a:t>
            </a:r>
          </a:p>
          <a:p>
            <a:pPr marL="1600003" lvl="3" indent="-228572" defTabSz="457144">
              <a:buClr>
                <a:srgbClr val="117BCB"/>
              </a:buClr>
              <a:buFont typeface="Arial"/>
            </a:pPr>
            <a:r>
              <a:rPr lang="pt-BR" dirty="0" smtClean="0"/>
              <a:t>Quarto nível</a:t>
            </a:r>
          </a:p>
          <a:p>
            <a:pPr marL="2057147" lvl="4" indent="-228572" defTabSz="457144">
              <a:buClr>
                <a:srgbClr val="117BCB"/>
              </a:buClr>
              <a:buFont typeface="Arial"/>
            </a:pPr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1252A218-1266-48E1-826D-7E99163BE9B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4795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LO_PPT_2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-7938"/>
            <a:ext cx="9159876" cy="515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14400" y="2686500"/>
            <a:ext cx="4172400" cy="1215000"/>
          </a:xfrm>
        </p:spPr>
        <p:txBody>
          <a:bodyPr vert="horz" lIns="91429" tIns="45715" rIns="91429" bIns="45715" rtlCol="0" anchor="ctr">
            <a:noAutofit/>
          </a:bodyPr>
          <a:lstStyle>
            <a:lvl1pPr>
              <a:defRPr lang="pt-BR" sz="3100">
                <a:solidFill>
                  <a:srgbClr val="3D3D3F"/>
                </a:solidFill>
              </a:defRPr>
            </a:lvl1pPr>
          </a:lstStyle>
          <a:p>
            <a:pPr lvl="0" defTabSz="457144"/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703200" y="4767263"/>
            <a:ext cx="2300400" cy="273844"/>
          </a:xfrm>
        </p:spPr>
        <p:txBody>
          <a:bodyPr/>
          <a:lstStyle>
            <a:lvl1pPr algn="r">
              <a:defRPr/>
            </a:lvl1pPr>
          </a:lstStyle>
          <a:p>
            <a:fld id="{1252A218-1266-48E1-826D-7E99163BE9BB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1410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LO_PPT_4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-7938"/>
            <a:ext cx="9159876" cy="515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14400" y="2686500"/>
            <a:ext cx="4172400" cy="1215000"/>
          </a:xfrm>
        </p:spPr>
        <p:txBody>
          <a:bodyPr vert="horz" lIns="91429" tIns="45715" rIns="91429" bIns="45715" rtlCol="0" anchor="ctr">
            <a:noAutofit/>
          </a:bodyPr>
          <a:lstStyle>
            <a:lvl1pPr>
              <a:defRPr lang="pt-BR" sz="3100">
                <a:solidFill>
                  <a:srgbClr val="3D3D3F"/>
                </a:solidFill>
              </a:defRPr>
            </a:lvl1pPr>
          </a:lstStyle>
          <a:p>
            <a:pPr lvl="0" defTabSz="457144"/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714000" y="4752000"/>
            <a:ext cx="2300400" cy="273844"/>
          </a:xfrm>
        </p:spPr>
        <p:txBody>
          <a:bodyPr/>
          <a:lstStyle>
            <a:lvl1pPr algn="r">
              <a:defRPr/>
            </a:lvl1pPr>
          </a:lstStyle>
          <a:p>
            <a:fld id="{1252A218-1266-48E1-826D-7E99163BE9B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5451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LO_PPT_3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-7938"/>
            <a:ext cx="9159876" cy="515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14400" y="2686500"/>
            <a:ext cx="4172400" cy="1215000"/>
          </a:xfrm>
        </p:spPr>
        <p:txBody>
          <a:bodyPr vert="horz" lIns="91429" tIns="45715" rIns="91429" bIns="45715" rtlCol="0" anchor="ctr">
            <a:noAutofit/>
          </a:bodyPr>
          <a:lstStyle>
            <a:lvl1pPr>
              <a:defRPr lang="pt-BR" sz="3100">
                <a:solidFill>
                  <a:srgbClr val="3D3D3F"/>
                </a:solidFill>
              </a:defRPr>
            </a:lvl1pPr>
          </a:lstStyle>
          <a:p>
            <a:pPr lvl="0" defTabSz="457144"/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714000" y="4752000"/>
            <a:ext cx="2300400" cy="273844"/>
          </a:xfrm>
        </p:spPr>
        <p:txBody>
          <a:bodyPr/>
          <a:lstStyle>
            <a:lvl1pPr algn="r">
              <a:defRPr/>
            </a:lvl1pPr>
          </a:lstStyle>
          <a:p>
            <a:fld id="{1252A218-1266-48E1-826D-7E99163BE9B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5655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96400" y="302400"/>
            <a:ext cx="6411600" cy="5427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pt-BR"/>
            </a:lvl1pPr>
          </a:lstStyle>
          <a:p>
            <a:pPr lvl="0"/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65124"/>
            <a:ext cx="8229600" cy="3265010"/>
          </a:xfrm>
        </p:spPr>
        <p:txBody>
          <a:bodyPr vert="horz" lIns="91429" tIns="45715" rIns="91429" bIns="45715" rtlCol="0">
            <a:normAutofit/>
          </a:bodyPr>
          <a:lstStyle>
            <a:lvl1pPr marL="177800" indent="-177800">
              <a:defRPr lang="pt-BR" smtClean="0"/>
            </a:lvl1pPr>
            <a:lvl2pPr>
              <a:defRPr lang="pt-BR" smtClean="0"/>
            </a:lvl2pPr>
            <a:lvl3pPr>
              <a:defRPr lang="pt-BR" smtClean="0"/>
            </a:lvl3pPr>
            <a:lvl4pPr>
              <a:defRPr lang="pt-BR" smtClean="0"/>
            </a:lvl4pPr>
            <a:lvl5pPr>
              <a:defRPr lang="pt-BR"/>
            </a:lvl5pPr>
          </a:lstStyle>
          <a:p>
            <a:pPr marL="342858" lvl="0" indent="-342858" defTabSz="457144">
              <a:buClr>
                <a:srgbClr val="117BCB"/>
              </a:buClr>
              <a:buFont typeface="Arial"/>
            </a:pPr>
            <a:r>
              <a:rPr lang="pt-BR" dirty="0" smtClean="0"/>
              <a:t>Clique para editar o texto mestre</a:t>
            </a:r>
          </a:p>
          <a:p>
            <a:pPr marL="742859" lvl="1" indent="-285715" defTabSz="457144">
              <a:buClr>
                <a:srgbClr val="117BCB"/>
              </a:buClr>
              <a:buFont typeface="Wingdings" charset="2"/>
              <a:buChar char="§"/>
            </a:pPr>
            <a:r>
              <a:rPr lang="pt-BR" dirty="0" smtClean="0"/>
              <a:t>Segundo nível</a:t>
            </a:r>
          </a:p>
          <a:p>
            <a:pPr marL="1142859" lvl="2" indent="-228572" defTabSz="457144">
              <a:buClr>
                <a:srgbClr val="117BCB"/>
              </a:buClr>
              <a:buFont typeface="Courier New"/>
              <a:buChar char="o"/>
            </a:pPr>
            <a:r>
              <a:rPr lang="pt-BR" dirty="0" smtClean="0"/>
              <a:t>Terceiro nível</a:t>
            </a:r>
          </a:p>
          <a:p>
            <a:pPr marL="1600003" lvl="3" indent="-228572" defTabSz="457144">
              <a:buClr>
                <a:srgbClr val="117BCB"/>
              </a:buClr>
              <a:buFont typeface="Arial"/>
            </a:pPr>
            <a:r>
              <a:rPr lang="pt-BR" dirty="0" smtClean="0"/>
              <a:t>Quarto nível</a:t>
            </a:r>
          </a:p>
          <a:p>
            <a:pPr marL="2057147" lvl="4" indent="-228572" defTabSz="457144">
              <a:buClr>
                <a:srgbClr val="117BCB"/>
              </a:buClr>
              <a:buFont typeface="Arial"/>
            </a:pPr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96400" y="973506"/>
            <a:ext cx="6411600" cy="317888"/>
          </a:xfrm>
        </p:spPr>
        <p:txBody>
          <a:bodyPr>
            <a:normAutofit/>
          </a:bodyPr>
          <a:lstStyle>
            <a:lvl1pPr marL="0" indent="0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1252A218-1266-48E1-826D-7E99163BE9B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6576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 vert="horz" lIns="91429" tIns="45715" rIns="91429" bIns="45715" rtlCol="0">
            <a:normAutofit/>
          </a:bodyPr>
          <a:lstStyle>
            <a:lvl1pPr marL="355600" indent="-355600">
              <a:defRPr lang="pt-BR" smtClean="0"/>
            </a:lvl1pPr>
            <a:lvl2pPr>
              <a:defRPr lang="pt-BR" smtClean="0"/>
            </a:lvl2pPr>
            <a:lvl3pPr>
              <a:defRPr lang="pt-BR" smtClean="0"/>
            </a:lvl3pPr>
            <a:lvl4pPr>
              <a:defRPr lang="pt-BR" smtClean="0"/>
            </a:lvl4pPr>
            <a:lvl5pPr>
              <a:defRPr lang="pt-BR"/>
            </a:lvl5pPr>
          </a:lstStyle>
          <a:p>
            <a:pPr marL="342858" lvl="0" indent="-342858" defTabSz="457144">
              <a:buClr>
                <a:srgbClr val="117BCB"/>
              </a:buClr>
              <a:buFont typeface="Arial"/>
            </a:pPr>
            <a:r>
              <a:rPr lang="pt-BR" dirty="0" smtClean="0"/>
              <a:t>Clique para editar o texto mestre</a:t>
            </a:r>
          </a:p>
          <a:p>
            <a:pPr marL="742859" lvl="1" indent="-285715" defTabSz="457144">
              <a:buClr>
                <a:srgbClr val="117BCB"/>
              </a:buClr>
              <a:buFont typeface="Wingdings" charset="2"/>
              <a:buChar char="§"/>
            </a:pPr>
            <a:r>
              <a:rPr lang="pt-BR" dirty="0" smtClean="0"/>
              <a:t>Segundo nível</a:t>
            </a:r>
          </a:p>
          <a:p>
            <a:pPr marL="1142859" lvl="2" indent="-228572" defTabSz="457144">
              <a:buClr>
                <a:srgbClr val="117BCB"/>
              </a:buClr>
              <a:buFont typeface="Courier New"/>
              <a:buChar char="o"/>
            </a:pPr>
            <a:r>
              <a:rPr lang="pt-BR" dirty="0" smtClean="0"/>
              <a:t>Terceiro nível</a:t>
            </a:r>
          </a:p>
          <a:p>
            <a:pPr marL="1600003" lvl="3" indent="-228572" defTabSz="457144">
              <a:buClr>
                <a:srgbClr val="117BCB"/>
              </a:buClr>
              <a:buFont typeface="Arial"/>
            </a:pPr>
            <a:r>
              <a:rPr lang="pt-BR" dirty="0" smtClean="0"/>
              <a:t>Quarto nível</a:t>
            </a:r>
          </a:p>
          <a:p>
            <a:pPr marL="2057147" lvl="4" indent="-228572" defTabSz="457144">
              <a:buClr>
                <a:srgbClr val="117BCB"/>
              </a:buClr>
              <a:buFont typeface="Arial"/>
            </a:pPr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 vert="horz" lIns="91429" tIns="45715" rIns="91429" bIns="45715" rtlCol="0">
            <a:normAutofit/>
          </a:bodyPr>
          <a:lstStyle>
            <a:lvl1pPr>
              <a:defRPr lang="pt-BR" smtClean="0"/>
            </a:lvl1pPr>
            <a:lvl2pPr>
              <a:defRPr lang="pt-BR" smtClean="0"/>
            </a:lvl2pPr>
            <a:lvl3pPr>
              <a:defRPr lang="pt-BR" smtClean="0"/>
            </a:lvl3pPr>
            <a:lvl4pPr>
              <a:defRPr lang="pt-BR" smtClean="0"/>
            </a:lvl4pPr>
            <a:lvl5pPr>
              <a:defRPr lang="pt-BR"/>
            </a:lvl5pPr>
          </a:lstStyle>
          <a:p>
            <a:pPr marL="342858" lvl="0" indent="-342858" defTabSz="457144">
              <a:buClr>
                <a:srgbClr val="117BCB"/>
              </a:buClr>
              <a:buFont typeface="Arial"/>
            </a:pPr>
            <a:r>
              <a:rPr lang="pt-BR" smtClean="0"/>
              <a:t>Clique para editar o texto mestre</a:t>
            </a:r>
          </a:p>
          <a:p>
            <a:pPr marL="742859" lvl="1" indent="-285715" defTabSz="457144">
              <a:buClr>
                <a:srgbClr val="117BCB"/>
              </a:buClr>
              <a:buFont typeface="Wingdings" charset="2"/>
              <a:buChar char="§"/>
            </a:pPr>
            <a:r>
              <a:rPr lang="pt-BR" smtClean="0"/>
              <a:t>Segundo nível</a:t>
            </a:r>
          </a:p>
          <a:p>
            <a:pPr marL="1142859" lvl="2" indent="-228572" defTabSz="457144">
              <a:buClr>
                <a:srgbClr val="117BCB"/>
              </a:buClr>
              <a:buFont typeface="Courier New"/>
              <a:buChar char="o"/>
            </a:pPr>
            <a:r>
              <a:rPr lang="pt-BR" smtClean="0"/>
              <a:t>Terceiro nível</a:t>
            </a:r>
          </a:p>
          <a:p>
            <a:pPr marL="1600003" lvl="3" indent="-228572" defTabSz="457144">
              <a:buClr>
                <a:srgbClr val="117BCB"/>
              </a:buClr>
              <a:buFont typeface="Arial"/>
            </a:pPr>
            <a:r>
              <a:rPr lang="pt-BR" smtClean="0"/>
              <a:t>Quarto nível</a:t>
            </a:r>
          </a:p>
          <a:p>
            <a:pPr marL="2057147" lvl="4" indent="-228572" defTabSz="457144">
              <a:buClr>
                <a:srgbClr val="117BCB"/>
              </a:buClr>
              <a:buFont typeface="Arial"/>
            </a:pPr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1252A218-1266-48E1-826D-7E99163BE9B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9530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 vert="horz" lIns="91429" tIns="45715" rIns="91429" bIns="45715" rtlCol="0">
            <a:normAutofit/>
          </a:bodyPr>
          <a:lstStyle>
            <a:lvl1pPr>
              <a:defRPr lang="pt-BR" smtClean="0"/>
            </a:lvl1pPr>
            <a:lvl2pPr>
              <a:defRPr lang="pt-BR" smtClean="0"/>
            </a:lvl2pPr>
            <a:lvl3pPr>
              <a:defRPr lang="pt-BR" smtClean="0"/>
            </a:lvl3pPr>
            <a:lvl4pPr>
              <a:defRPr lang="pt-BR" smtClean="0"/>
            </a:lvl4pPr>
            <a:lvl5pPr>
              <a:defRPr lang="pt-BR"/>
            </a:lvl5pPr>
          </a:lstStyle>
          <a:p>
            <a:pPr marL="342858" lvl="0" indent="-342858" defTabSz="457144">
              <a:buClr>
                <a:srgbClr val="117BCB"/>
              </a:buClr>
              <a:buFont typeface="Arial"/>
            </a:pPr>
            <a:r>
              <a:rPr lang="pt-BR" dirty="0" smtClean="0"/>
              <a:t>Clique para editar o texto mestre</a:t>
            </a:r>
          </a:p>
          <a:p>
            <a:pPr marL="742859" lvl="1" indent="-285715" defTabSz="457144">
              <a:buClr>
                <a:srgbClr val="117BCB"/>
              </a:buClr>
              <a:buFont typeface="Wingdings" charset="2"/>
              <a:buChar char="§"/>
            </a:pPr>
            <a:r>
              <a:rPr lang="pt-BR" dirty="0" smtClean="0"/>
              <a:t>Segundo nível</a:t>
            </a:r>
          </a:p>
          <a:p>
            <a:pPr marL="1142859" lvl="2" indent="-228572" defTabSz="457144">
              <a:buClr>
                <a:srgbClr val="117BCB"/>
              </a:buClr>
              <a:buFont typeface="Courier New"/>
              <a:buChar char="o"/>
            </a:pPr>
            <a:r>
              <a:rPr lang="pt-BR" dirty="0" smtClean="0"/>
              <a:t>Terceiro nível</a:t>
            </a:r>
          </a:p>
          <a:p>
            <a:pPr marL="1600003" lvl="3" indent="-228572" defTabSz="457144">
              <a:buClr>
                <a:srgbClr val="117BCB"/>
              </a:buClr>
              <a:buFont typeface="Arial"/>
            </a:pPr>
            <a:r>
              <a:rPr lang="pt-BR" dirty="0" smtClean="0"/>
              <a:t>Quarto nível</a:t>
            </a:r>
          </a:p>
          <a:p>
            <a:pPr marL="2057147" lvl="4" indent="-228572" defTabSz="457144">
              <a:buClr>
                <a:srgbClr val="117BCB"/>
              </a:buClr>
              <a:buFont typeface="Arial"/>
            </a:pPr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 vert="horz" lIns="91429" tIns="45715" rIns="91429" bIns="45715" rtlCol="0">
            <a:normAutofit/>
          </a:bodyPr>
          <a:lstStyle>
            <a:lvl1pPr>
              <a:defRPr lang="pt-BR" smtClean="0"/>
            </a:lvl1pPr>
            <a:lvl2pPr>
              <a:defRPr lang="pt-BR" smtClean="0"/>
            </a:lvl2pPr>
            <a:lvl3pPr>
              <a:defRPr lang="pt-BR" smtClean="0"/>
            </a:lvl3pPr>
            <a:lvl4pPr>
              <a:defRPr lang="pt-BR" smtClean="0"/>
            </a:lvl4pPr>
            <a:lvl5pPr>
              <a:defRPr lang="pt-BR"/>
            </a:lvl5pPr>
          </a:lstStyle>
          <a:p>
            <a:pPr marL="342858" lvl="0" indent="-342858" defTabSz="457144">
              <a:buClr>
                <a:srgbClr val="117BCB"/>
              </a:buClr>
              <a:buFont typeface="Arial"/>
            </a:pPr>
            <a:r>
              <a:rPr lang="pt-BR" smtClean="0"/>
              <a:t>Clique para editar o texto mestre</a:t>
            </a:r>
          </a:p>
          <a:p>
            <a:pPr marL="742859" lvl="1" indent="-285715" defTabSz="457144">
              <a:buClr>
                <a:srgbClr val="117BCB"/>
              </a:buClr>
              <a:buFont typeface="Wingdings" charset="2"/>
              <a:buChar char="§"/>
            </a:pPr>
            <a:r>
              <a:rPr lang="pt-BR" smtClean="0"/>
              <a:t>Segundo nível</a:t>
            </a:r>
          </a:p>
          <a:p>
            <a:pPr marL="1142859" lvl="2" indent="-228572" defTabSz="457144">
              <a:buClr>
                <a:srgbClr val="117BCB"/>
              </a:buClr>
              <a:buFont typeface="Courier New"/>
              <a:buChar char="o"/>
            </a:pPr>
            <a:r>
              <a:rPr lang="pt-BR" smtClean="0"/>
              <a:t>Terceiro nível</a:t>
            </a:r>
          </a:p>
          <a:p>
            <a:pPr marL="1600003" lvl="3" indent="-228572" defTabSz="457144">
              <a:buClr>
                <a:srgbClr val="117BCB"/>
              </a:buClr>
              <a:buFont typeface="Arial"/>
            </a:pPr>
            <a:r>
              <a:rPr lang="pt-BR" smtClean="0"/>
              <a:t>Quarto nível</a:t>
            </a:r>
          </a:p>
          <a:p>
            <a:pPr marL="2057147" lvl="4" indent="-228572" defTabSz="457144">
              <a:buClr>
                <a:srgbClr val="117BCB"/>
              </a:buClr>
              <a:buFont typeface="Arial"/>
            </a:pPr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1252A218-1266-48E1-826D-7E99163BE9B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977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1252A218-1266-48E1-826D-7E99163BE9B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6303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1252A218-1266-48E1-826D-7E99163BE9BB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0557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O_PPT_1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4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4355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LO_PPT_5 copy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4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96704" y="300858"/>
            <a:ext cx="6411600" cy="542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marL="342858" lvl="0" indent="-342858" defTabSz="457144">
              <a:buClr>
                <a:srgbClr val="117BCB"/>
              </a:buClr>
              <a:buFont typeface="Arial"/>
            </a:pPr>
            <a:r>
              <a:rPr lang="pt-BR" dirty="0" smtClean="0"/>
              <a:t>Clique para editar o texto mestre</a:t>
            </a:r>
          </a:p>
          <a:p>
            <a:pPr marL="742859" lvl="1" indent="-285715" defTabSz="457144">
              <a:buClr>
                <a:srgbClr val="117BCB"/>
              </a:buClr>
              <a:buFont typeface="Wingdings" charset="2"/>
              <a:buChar char="§"/>
            </a:pPr>
            <a:r>
              <a:rPr lang="pt-BR" dirty="0" smtClean="0"/>
              <a:t>Segundo nível</a:t>
            </a:r>
          </a:p>
          <a:p>
            <a:pPr marL="1142859" lvl="2" indent="-228572" defTabSz="457144">
              <a:buClr>
                <a:srgbClr val="117BCB"/>
              </a:buClr>
              <a:buFont typeface="Courier New"/>
              <a:buChar char="o"/>
            </a:pPr>
            <a:r>
              <a:rPr lang="pt-BR" dirty="0" smtClean="0"/>
              <a:t>Terceiro nível</a:t>
            </a:r>
          </a:p>
          <a:p>
            <a:pPr marL="1600003" lvl="3" indent="-228572" defTabSz="457144">
              <a:buClr>
                <a:srgbClr val="117BCB"/>
              </a:buClr>
              <a:buFont typeface="Arial"/>
            </a:pPr>
            <a:r>
              <a:rPr lang="pt-BR" dirty="0" smtClean="0"/>
              <a:t>Quarto nível</a:t>
            </a:r>
          </a:p>
          <a:p>
            <a:pPr marL="2057147" lvl="4" indent="-228572" defTabSz="457144">
              <a:buClr>
                <a:srgbClr val="117BCB"/>
              </a:buClr>
              <a:buFont typeface="Arial"/>
            </a:pPr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714000" y="4752000"/>
            <a:ext cx="2300400" cy="273844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>
              <a:defRPr lang="pt-BR" sz="2400" i="1" smtClean="0">
                <a:solidFill>
                  <a:srgbClr val="0095D9"/>
                </a:solidFill>
              </a:defRPr>
            </a:lvl1pPr>
          </a:lstStyle>
          <a:p>
            <a:pPr algn="r" defTabSz="457144"/>
            <a:fld id="{1252A218-1266-48E1-826D-7E99163BE9BB}" type="slidenum">
              <a:rPr lang="pt-BR" smtClean="0"/>
              <a:pPr algn="r" defTabSz="457144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261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61" r:id="rId5"/>
    <p:sldLayoutId id="2147483656" r:id="rId6"/>
    <p:sldLayoutId id="2147483652" r:id="rId7"/>
    <p:sldLayoutId id="2147483653" r:id="rId8"/>
    <p:sldLayoutId id="2147483654" r:id="rId9"/>
    <p:sldLayoutId id="2147483655" r:id="rId10"/>
    <p:sldLayoutId id="2147483662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1" kern="1200">
          <a:solidFill>
            <a:srgbClr val="0095D9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pt-BR" sz="1800" kern="1200" smtClean="0">
          <a:solidFill>
            <a:srgbClr val="3D3D3F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pt-BR" sz="1800" i="1" kern="1200" smtClean="0">
          <a:solidFill>
            <a:srgbClr val="3D3D3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pt-BR" sz="1800" kern="1200" smtClean="0">
          <a:solidFill>
            <a:srgbClr val="3D3D3F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pt-BR" sz="1800" i="1" kern="1200" smtClean="0">
          <a:solidFill>
            <a:srgbClr val="3D3D3F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lang="pt-BR" sz="1800" kern="1200">
          <a:solidFill>
            <a:srgbClr val="3D3D3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anbima.com.br/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Comitê de Acompanhamento Macroeconômico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30.08.2016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8300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6400" y="123478"/>
            <a:ext cx="6411600" cy="469150"/>
          </a:xfrm>
        </p:spPr>
        <p:txBody>
          <a:bodyPr>
            <a:normAutofit/>
          </a:bodyPr>
          <a:lstStyle/>
          <a:p>
            <a:r>
              <a:rPr lang="pt-BR" dirty="0"/>
              <a:t>CRESCIMENTO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83568" y="555526"/>
            <a:ext cx="6411600" cy="317888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Evolução das projeções para </a:t>
            </a:r>
            <a:r>
              <a:rPr lang="pt-BR" dirty="0" smtClean="0"/>
              <a:t>2016 e 2017</a:t>
            </a:r>
            <a:endParaRPr lang="pt-BR" dirty="0"/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2664110"/>
              </p:ext>
            </p:extLst>
          </p:nvPr>
        </p:nvGraphicFramePr>
        <p:xfrm>
          <a:off x="359532" y="1059582"/>
          <a:ext cx="8424936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218-1266-48E1-826D-7E99163BE9BB}" type="slidenum">
              <a:rPr lang="pt-BR" smtClean="0"/>
              <a:pPr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5528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6400" y="123478"/>
            <a:ext cx="6411600" cy="469150"/>
          </a:xfrm>
        </p:spPr>
        <p:txBody>
          <a:bodyPr>
            <a:normAutofit/>
          </a:bodyPr>
          <a:lstStyle/>
          <a:p>
            <a:r>
              <a:rPr lang="pt-BR" dirty="0"/>
              <a:t>RESULTADO FISCAL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83568" y="555526"/>
            <a:ext cx="6411600" cy="317888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Evolução das projeções para </a:t>
            </a:r>
            <a:r>
              <a:rPr lang="pt-BR" dirty="0" smtClean="0"/>
              <a:t>2016 e 2017</a:t>
            </a:r>
            <a:endParaRPr lang="pt-BR" dirty="0"/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5025115"/>
              </p:ext>
            </p:extLst>
          </p:nvPr>
        </p:nvGraphicFramePr>
        <p:xfrm>
          <a:off x="176804" y="1059582"/>
          <a:ext cx="871567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218-1266-48E1-826D-7E99163BE9BB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765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6400" y="123478"/>
            <a:ext cx="6411600" cy="469150"/>
          </a:xfrm>
        </p:spPr>
        <p:txBody>
          <a:bodyPr>
            <a:normAutofit/>
          </a:bodyPr>
          <a:lstStyle/>
          <a:p>
            <a:r>
              <a:rPr lang="pt-BR" dirty="0"/>
              <a:t>RESULTADO FISCAL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83568" y="555526"/>
            <a:ext cx="6411600" cy="317888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Evolução das projeções para </a:t>
            </a:r>
            <a:r>
              <a:rPr lang="pt-BR" dirty="0" smtClean="0"/>
              <a:t>2016</a:t>
            </a:r>
            <a:endParaRPr lang="pt-BR" dirty="0"/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4320045"/>
              </p:ext>
            </p:extLst>
          </p:nvPr>
        </p:nvGraphicFramePr>
        <p:xfrm>
          <a:off x="179512" y="1131590"/>
          <a:ext cx="8640960" cy="3679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218-1266-48E1-826D-7E99163BE9BB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512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6400" y="123478"/>
            <a:ext cx="6411600" cy="469150"/>
          </a:xfrm>
        </p:spPr>
        <p:txBody>
          <a:bodyPr>
            <a:normAutofit/>
          </a:bodyPr>
          <a:lstStyle/>
          <a:p>
            <a:r>
              <a:rPr lang="pt-BR" dirty="0"/>
              <a:t>RESULTADO FISCAL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83568" y="555526"/>
            <a:ext cx="6411600" cy="317888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Evolução das projeções para </a:t>
            </a:r>
            <a:r>
              <a:rPr lang="pt-BR" dirty="0" smtClean="0"/>
              <a:t>2017</a:t>
            </a:r>
            <a:endParaRPr lang="pt-BR" dirty="0"/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4723820"/>
              </p:ext>
            </p:extLst>
          </p:nvPr>
        </p:nvGraphicFramePr>
        <p:xfrm>
          <a:off x="359532" y="1059582"/>
          <a:ext cx="842493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218-1266-48E1-826D-7E99163BE9BB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919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6400" y="123478"/>
            <a:ext cx="6411600" cy="469150"/>
          </a:xfrm>
        </p:spPr>
        <p:txBody>
          <a:bodyPr>
            <a:normAutofit/>
          </a:bodyPr>
          <a:lstStyle/>
          <a:p>
            <a:r>
              <a:rPr lang="pt-BR" dirty="0"/>
              <a:t>INFLAÇÃO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83568" y="555526"/>
            <a:ext cx="6411600" cy="317888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Evolução das projeções para </a:t>
            </a:r>
            <a:r>
              <a:rPr lang="pt-BR" dirty="0" smtClean="0"/>
              <a:t>2016 e 2017</a:t>
            </a:r>
            <a:endParaRPr lang="pt-BR" dirty="0"/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0834013"/>
              </p:ext>
            </p:extLst>
          </p:nvPr>
        </p:nvGraphicFramePr>
        <p:xfrm>
          <a:off x="323528" y="1059582"/>
          <a:ext cx="8496944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218-1266-48E1-826D-7E99163BE9BB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312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6400" y="123478"/>
            <a:ext cx="6411600" cy="469150"/>
          </a:xfrm>
        </p:spPr>
        <p:txBody>
          <a:bodyPr>
            <a:normAutofit/>
          </a:bodyPr>
          <a:lstStyle/>
          <a:p>
            <a:r>
              <a:rPr lang="pt-BR" dirty="0" smtClean="0"/>
              <a:t>JUROS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83568" y="555526"/>
            <a:ext cx="6411600" cy="317888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Evolução das projeções para </a:t>
            </a:r>
            <a:r>
              <a:rPr lang="pt-BR" dirty="0" smtClean="0"/>
              <a:t>2016 e 2017</a:t>
            </a:r>
            <a:endParaRPr lang="pt-BR" dirty="0"/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966771"/>
              </p:ext>
            </p:extLst>
          </p:nvPr>
        </p:nvGraphicFramePr>
        <p:xfrm>
          <a:off x="323528" y="1016793"/>
          <a:ext cx="8496944" cy="3715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218-1266-48E1-826D-7E99163BE9BB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178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6400" y="123478"/>
            <a:ext cx="6411600" cy="469150"/>
          </a:xfrm>
        </p:spPr>
        <p:txBody>
          <a:bodyPr>
            <a:normAutofit/>
          </a:bodyPr>
          <a:lstStyle/>
          <a:p>
            <a:r>
              <a:rPr lang="pt-BR" dirty="0" smtClean="0"/>
              <a:t>CENÁRIO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83568" y="555526"/>
            <a:ext cx="6411600" cy="317888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432"/>
              </a:spcBef>
            </a:pPr>
            <a:r>
              <a:rPr lang="pt-BR" dirty="0">
                <a:solidFill>
                  <a:srgbClr val="7F7F7F"/>
                </a:solidFill>
              </a:rPr>
              <a:t>Distribuição das </a:t>
            </a:r>
            <a:r>
              <a:rPr lang="pt-BR" dirty="0" smtClean="0">
                <a:solidFill>
                  <a:srgbClr val="7F7F7F"/>
                </a:solidFill>
              </a:rPr>
              <a:t>projeções</a:t>
            </a:r>
            <a:endParaRPr lang="pt-BR" dirty="0">
              <a:effectLst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800113"/>
              </p:ext>
            </p:extLst>
          </p:nvPr>
        </p:nvGraphicFramePr>
        <p:xfrm>
          <a:off x="846000" y="1155973"/>
          <a:ext cx="7452000" cy="3548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04000"/>
                <a:gridCol w="1116000"/>
                <a:gridCol w="1116000"/>
                <a:gridCol w="1116000"/>
              </a:tblGrid>
              <a:tr h="439346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4C4D4F"/>
                          </a:solidFill>
                          <a:effectLst/>
                        </a:rPr>
                        <a:t>2016</a:t>
                      </a:r>
                      <a:endParaRPr lang="pt-BR" sz="2000" b="1" i="0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055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VARIÁVEIS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4D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MÍNIMO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C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MEDIANA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5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MÁXIMO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</a:tr>
              <a:tr h="3379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</a:rPr>
                        <a:t>Taxa SELIC em </a:t>
                      </a:r>
                      <a:r>
                        <a:rPr lang="pt-BR" sz="1600" i="1" u="none" strike="noStrike" dirty="0" smtClean="0">
                          <a:solidFill>
                            <a:srgbClr val="4C4D4F"/>
                          </a:solidFill>
                          <a:effectLst/>
                        </a:rPr>
                        <a:t>dezembro </a:t>
                      </a:r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</a:rPr>
                        <a:t>(% a.a.)</a:t>
                      </a:r>
                      <a:endParaRPr lang="pt-BR" sz="1600" b="0" i="1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</a:rPr>
                        <a:t>12,75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>
                          <a:solidFill>
                            <a:srgbClr val="4C4D4F"/>
                          </a:solidFill>
                          <a:effectLst/>
                        </a:rPr>
                        <a:t>13,50</a:t>
                      </a:r>
                      <a:endParaRPr lang="pt-BR" sz="1600" b="0" i="0" u="none" strike="noStrike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>
                          <a:solidFill>
                            <a:srgbClr val="4C4D4F"/>
                          </a:solidFill>
                          <a:effectLst/>
                        </a:rPr>
                        <a:t>14,25</a:t>
                      </a:r>
                      <a:endParaRPr lang="pt-BR" sz="1600" b="0" i="0" u="none" strike="noStrike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9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i="1" u="none" strike="noStrike" dirty="0" err="1">
                          <a:solidFill>
                            <a:srgbClr val="4C4D4F"/>
                          </a:solidFill>
                          <a:effectLst/>
                        </a:rPr>
                        <a:t>Ptax</a:t>
                      </a:r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</a:rPr>
                        <a:t> em 31/12</a:t>
                      </a:r>
                      <a:endParaRPr lang="pt-BR" sz="1600" b="0" i="1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</a:rPr>
                        <a:t>3,15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>
                          <a:solidFill>
                            <a:srgbClr val="4C4D4F"/>
                          </a:solidFill>
                          <a:effectLst/>
                        </a:rPr>
                        <a:t>3,30</a:t>
                      </a:r>
                      <a:endParaRPr lang="pt-BR" sz="1600" b="0" i="0" u="none" strike="noStrike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>
                          <a:solidFill>
                            <a:srgbClr val="4C4D4F"/>
                          </a:solidFill>
                          <a:effectLst/>
                        </a:rPr>
                        <a:t>3,65</a:t>
                      </a:r>
                      <a:endParaRPr lang="pt-BR" sz="1600" b="0" i="0" u="none" strike="noStrike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9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</a:rPr>
                        <a:t>Resultado </a:t>
                      </a:r>
                      <a:r>
                        <a:rPr lang="pt-BR" sz="1600" i="1" u="none" strike="noStrike" dirty="0" smtClean="0">
                          <a:solidFill>
                            <a:srgbClr val="4C4D4F"/>
                          </a:solidFill>
                          <a:effectLst/>
                        </a:rPr>
                        <a:t>fiscal primário (%)</a:t>
                      </a:r>
                      <a:endParaRPr lang="pt-BR" sz="1600" b="0" i="1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</a:rPr>
                        <a:t>-2,90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</a:rPr>
                        <a:t>-2,60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>
                          <a:solidFill>
                            <a:srgbClr val="4C4D4F"/>
                          </a:solidFill>
                          <a:effectLst/>
                        </a:rPr>
                        <a:t>-2,26</a:t>
                      </a:r>
                      <a:endParaRPr lang="pt-BR" sz="1600" b="0" i="0" u="none" strike="noStrike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9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</a:rPr>
                        <a:t>Balança </a:t>
                      </a:r>
                      <a:r>
                        <a:rPr lang="pt-BR" sz="1600" i="1" u="none" strike="noStrike" dirty="0" smtClean="0">
                          <a:solidFill>
                            <a:srgbClr val="4C4D4F"/>
                          </a:solidFill>
                          <a:effectLst/>
                        </a:rPr>
                        <a:t>comercial (</a:t>
                      </a:r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</a:rPr>
                        <a:t>US$ bilhões)</a:t>
                      </a:r>
                      <a:endParaRPr lang="pt-BR" sz="1600" b="0" i="1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</a:rPr>
                        <a:t>40,0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</a:rPr>
                        <a:t>49,4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</a:rPr>
                        <a:t>63,0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9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</a:rPr>
                        <a:t>Saldo de </a:t>
                      </a:r>
                      <a:r>
                        <a:rPr lang="pt-BR" sz="1600" i="1" u="none" strike="noStrike" dirty="0" smtClean="0">
                          <a:solidFill>
                            <a:srgbClr val="4C4D4F"/>
                          </a:solidFill>
                          <a:effectLst/>
                        </a:rPr>
                        <a:t>transações correntes (% </a:t>
                      </a:r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</a:rPr>
                        <a:t>PIB)</a:t>
                      </a:r>
                      <a:endParaRPr lang="pt-BR" sz="1600" b="0" i="1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</a:rPr>
                        <a:t>-1,89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</a:rPr>
                        <a:t>-1,00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</a:rPr>
                        <a:t>-0,58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9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</a:rPr>
                        <a:t>Taxa de </a:t>
                      </a:r>
                      <a:r>
                        <a:rPr lang="pt-BR" sz="1600" i="1" u="none" strike="noStrike" dirty="0" smtClean="0">
                          <a:solidFill>
                            <a:srgbClr val="4C4D4F"/>
                          </a:solidFill>
                          <a:effectLst/>
                        </a:rPr>
                        <a:t>crescimento do </a:t>
                      </a:r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</a:rPr>
                        <a:t>PIB (%)</a:t>
                      </a:r>
                      <a:endParaRPr lang="pt-BR" sz="1600" b="0" i="1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</a:rPr>
                        <a:t>-3,70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</a:rPr>
                        <a:t>-3,10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</a:rPr>
                        <a:t>-2,46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9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</a:rPr>
                        <a:t>Taxa </a:t>
                      </a:r>
                      <a:r>
                        <a:rPr lang="pt-BR" sz="1600" i="1" u="none" strike="noStrike" dirty="0" smtClean="0">
                          <a:solidFill>
                            <a:srgbClr val="4C4D4F"/>
                          </a:solidFill>
                          <a:effectLst/>
                        </a:rPr>
                        <a:t>média de desemprego aberto - </a:t>
                      </a:r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</a:rPr>
                        <a:t>IBGE (%)</a:t>
                      </a:r>
                      <a:endParaRPr lang="pt-BR" sz="1600" b="0" i="1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</a:rPr>
                        <a:t>10,88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</a:rPr>
                        <a:t>11,30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</a:rPr>
                        <a:t>12,30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9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</a:rPr>
                        <a:t>IPCA</a:t>
                      </a:r>
                      <a:endParaRPr lang="pt-BR" sz="1600" b="0" i="1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</a:rPr>
                        <a:t>6,40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</a:rPr>
                        <a:t>7,20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</a:rPr>
                        <a:t>7,60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218-1266-48E1-826D-7E99163BE9BB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153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6400" y="123478"/>
            <a:ext cx="6411600" cy="469150"/>
          </a:xfrm>
        </p:spPr>
        <p:txBody>
          <a:bodyPr>
            <a:normAutofit/>
          </a:bodyPr>
          <a:lstStyle/>
          <a:p>
            <a:r>
              <a:rPr lang="pt-BR" dirty="0" smtClean="0"/>
              <a:t>CENÁRIO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83568" y="555526"/>
            <a:ext cx="6411600" cy="317888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432"/>
              </a:spcBef>
            </a:pPr>
            <a:r>
              <a:rPr lang="pt-BR" dirty="0">
                <a:solidFill>
                  <a:srgbClr val="7F7F7F"/>
                </a:solidFill>
              </a:rPr>
              <a:t>Distribuição das </a:t>
            </a:r>
            <a:r>
              <a:rPr lang="pt-BR" dirty="0" smtClean="0">
                <a:solidFill>
                  <a:srgbClr val="7F7F7F"/>
                </a:solidFill>
              </a:rPr>
              <a:t>projeções</a:t>
            </a:r>
            <a:endParaRPr lang="pt-BR" dirty="0">
              <a:effectLst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945469"/>
              </p:ext>
            </p:extLst>
          </p:nvPr>
        </p:nvGraphicFramePr>
        <p:xfrm>
          <a:off x="846000" y="1155973"/>
          <a:ext cx="7452000" cy="35759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04000"/>
                <a:gridCol w="1116000"/>
                <a:gridCol w="1116000"/>
                <a:gridCol w="1116000"/>
              </a:tblGrid>
              <a:tr h="43200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2017</a:t>
                      </a:r>
                      <a:endParaRPr lang="pt-BR" sz="2000" b="1" i="0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1007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VARIÁVEIS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4D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MÍNIMO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F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MEDIANA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C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MÁXIMO</a:t>
                      </a:r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5D9"/>
                    </a:solidFill>
                  </a:tcPr>
                </a:tc>
              </a:tr>
              <a:tr h="34173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Taxa SELIC em </a:t>
                      </a:r>
                      <a:r>
                        <a:rPr lang="pt-BR" sz="1600" i="1" u="none" strike="noStrike" dirty="0" smtClean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dezembro (% </a:t>
                      </a:r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a.a.)</a:t>
                      </a:r>
                      <a:endParaRPr lang="pt-BR" sz="1600" b="0" i="1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9,25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11,25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12,00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173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i="1" u="none" strike="noStrike" dirty="0" err="1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Ptax</a:t>
                      </a:r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 em 31/12</a:t>
                      </a:r>
                      <a:endParaRPr lang="pt-BR" sz="1600" b="0" i="1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3,25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3,50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3,95</a:t>
                      </a:r>
                      <a:endParaRPr lang="pt-BR" sz="1600" b="0" i="0" u="none" strike="noStrike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173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Resultado </a:t>
                      </a:r>
                      <a:r>
                        <a:rPr lang="pt-BR" sz="1600" i="1" u="none" strike="noStrike" dirty="0" smtClean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fiscal primário (%)</a:t>
                      </a:r>
                      <a:endParaRPr lang="pt-BR" sz="1600" b="0" i="1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-2,70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-2,12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-1,90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173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Balança </a:t>
                      </a:r>
                      <a:r>
                        <a:rPr lang="pt-BR" sz="1600" i="1" u="none" strike="noStrike" dirty="0" smtClean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comercial (</a:t>
                      </a:r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US$ bilhões)</a:t>
                      </a:r>
                      <a:endParaRPr lang="pt-BR" sz="1600" b="0" i="1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21,9</a:t>
                      </a:r>
                      <a:endParaRPr lang="pt-BR" sz="1600" b="0" i="0" u="none" strike="noStrike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46,8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76,1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173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Saldo de </a:t>
                      </a:r>
                      <a:r>
                        <a:rPr lang="pt-BR" sz="1600" i="1" u="none" strike="noStrike" dirty="0" smtClean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transações correntes (% </a:t>
                      </a:r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PIB)</a:t>
                      </a:r>
                      <a:endParaRPr lang="pt-BR" sz="1600" b="0" i="1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-2,40</a:t>
                      </a:r>
                      <a:endParaRPr lang="pt-BR" sz="1600" b="0" i="0" u="none" strike="noStrike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-1,30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-0,40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173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Taxa de </a:t>
                      </a:r>
                      <a:r>
                        <a:rPr lang="pt-BR" sz="1600" i="1" u="none" strike="noStrike" dirty="0" smtClean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crescimento do </a:t>
                      </a:r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PIB (%)</a:t>
                      </a:r>
                      <a:endParaRPr lang="pt-BR" sz="1600" b="0" i="1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0,50</a:t>
                      </a:r>
                      <a:endParaRPr lang="pt-BR" sz="1600" b="0" i="0" u="none" strike="noStrike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1,46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2,04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173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Taxa </a:t>
                      </a:r>
                      <a:r>
                        <a:rPr lang="pt-BR" sz="1600" i="1" u="none" strike="noStrike" dirty="0" smtClean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média de desemprego aberto - </a:t>
                      </a:r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IBGE (%)</a:t>
                      </a:r>
                      <a:endParaRPr lang="pt-BR" sz="1600" b="0" i="1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10,58</a:t>
                      </a:r>
                      <a:endParaRPr lang="pt-BR" sz="1600" b="0" i="0" u="none" strike="noStrike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12,55</a:t>
                      </a:r>
                      <a:endParaRPr lang="pt-BR" sz="1600" b="0" i="0" u="none" strike="noStrike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13,56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173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i="1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IPCA</a:t>
                      </a:r>
                      <a:endParaRPr lang="pt-BR" sz="1600" b="0" i="1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4,50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5,00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4C4D4F"/>
                          </a:solidFill>
                          <a:effectLst/>
                          <a:latin typeface="+mn-lt"/>
                        </a:rPr>
                        <a:t>5,50</a:t>
                      </a:r>
                      <a:endParaRPr lang="pt-BR" sz="1600" b="0" i="0" u="none" strike="noStrike" dirty="0">
                        <a:solidFill>
                          <a:srgbClr val="4C4D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218-1266-48E1-826D-7E99163BE9BB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260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254775"/>
            <a:ext cx="6411600" cy="469150"/>
          </a:xfrm>
        </p:spPr>
        <p:txBody>
          <a:bodyPr>
            <a:normAutofit/>
          </a:bodyPr>
          <a:lstStyle/>
          <a:p>
            <a:r>
              <a:rPr lang="pt-BR" dirty="0"/>
              <a:t>RELATÓRIO </a:t>
            </a:r>
            <a:r>
              <a:rPr lang="pt-BR" dirty="0" smtClean="0"/>
              <a:t>MACROECONÔMICO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51520" y="987574"/>
            <a:ext cx="7776864" cy="677928"/>
          </a:xfrm>
        </p:spPr>
        <p:txBody>
          <a:bodyPr>
            <a:normAutofit lnSpcReduction="10000"/>
          </a:bodyPr>
          <a:lstStyle/>
          <a:p>
            <a:pPr>
              <a:spcBef>
                <a:spcPts val="432"/>
              </a:spcBef>
            </a:pPr>
            <a:r>
              <a:rPr lang="pt-BR" dirty="0">
                <a:solidFill>
                  <a:srgbClr val="80C342"/>
                </a:solidFill>
              </a:rPr>
              <a:t>Consolida o debate do Comitê de Acompanhamento Macroeconômico</a:t>
            </a:r>
            <a:r>
              <a:rPr lang="pt-BR" dirty="0" smtClean="0">
                <a:solidFill>
                  <a:srgbClr val="80C342"/>
                </a:solidFill>
              </a:rPr>
              <a:t>.</a:t>
            </a:r>
          </a:p>
          <a:p>
            <a:pPr>
              <a:spcBef>
                <a:spcPts val="432"/>
              </a:spcBef>
            </a:pPr>
            <a:r>
              <a:rPr lang="pt-BR" dirty="0" smtClean="0">
                <a:solidFill>
                  <a:srgbClr val="80C342"/>
                </a:solidFill>
              </a:rPr>
              <a:t>Divulgado </a:t>
            </a:r>
            <a:r>
              <a:rPr lang="pt-BR" dirty="0">
                <a:solidFill>
                  <a:srgbClr val="80C342"/>
                </a:solidFill>
              </a:rPr>
              <a:t>no segundo dia da reunião do Copom.</a:t>
            </a:r>
          </a:p>
        </p:txBody>
      </p:sp>
      <p:sp>
        <p:nvSpPr>
          <p:cNvPr id="5" name="Espaço Reservado para Conteúdo 5"/>
          <p:cNvSpPr>
            <a:spLocks noGrp="1"/>
          </p:cNvSpPr>
          <p:nvPr>
            <p:ph idx="1"/>
          </p:nvPr>
        </p:nvSpPr>
        <p:spPr>
          <a:xfrm>
            <a:off x="611560" y="2211710"/>
            <a:ext cx="4896544" cy="2088232"/>
          </a:xfrm>
        </p:spPr>
        <p:txBody>
          <a:bodyPr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600"/>
              </a:spcAft>
              <a:buNone/>
            </a:pPr>
            <a:r>
              <a:rPr lang="pt-BR" altLang="pt-BR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MS PGothic" pitchFamily="34" charset="-128"/>
                <a:sym typeface="Calibri Bold" charset="0"/>
              </a:rPr>
              <a:t>O relatório traz o cenário com a mediana das projeções dos economistas do Comitê para o ano corrente e o posterior.</a:t>
            </a:r>
          </a:p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endParaRPr lang="pt-BR" altLang="pt-BR" sz="2400" b="1" dirty="0" smtClean="0">
              <a:solidFill>
                <a:prstClr val="black">
                  <a:lumMod val="75000"/>
                  <a:lumOff val="25000"/>
                </a:prstClr>
              </a:solidFill>
              <a:ea typeface="MS PGothic" pitchFamily="34" charset="-128"/>
              <a:sym typeface="Calibri Bold" charset="0"/>
            </a:endParaRPr>
          </a:p>
          <a:p>
            <a:pPr marL="0" lvl="0" indent="0" algn="r">
              <a:spcBef>
                <a:spcPts val="0"/>
              </a:spcBef>
              <a:spcAft>
                <a:spcPts val="600"/>
              </a:spcAft>
              <a:buNone/>
            </a:pPr>
            <a:r>
              <a:rPr lang="pt-BR" altLang="pt-BR" b="1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MS PGothic" pitchFamily="34" charset="-128"/>
                <a:sym typeface="Calibri Bold" charset="0"/>
              </a:rPr>
              <a:t>Disponível em </a:t>
            </a:r>
            <a:r>
              <a:rPr lang="pt-BR" altLang="pt-BR" b="1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MS PGothic" pitchFamily="34" charset="-128"/>
                <a:sym typeface="Calibri Bold" charset="0"/>
                <a:hlinkClick r:id="rId2"/>
              </a:rPr>
              <a:t>www.anbima.com.br</a:t>
            </a:r>
            <a:endParaRPr lang="pt-BR" altLang="pt-BR" b="1" dirty="0" smtClean="0">
              <a:solidFill>
                <a:prstClr val="black">
                  <a:lumMod val="75000"/>
                  <a:lumOff val="25000"/>
                </a:prstClr>
              </a:solidFill>
              <a:ea typeface="MS PGothic" pitchFamily="34" charset="-128"/>
              <a:sym typeface="Calibri Bold" charset="0"/>
            </a:endParaRPr>
          </a:p>
          <a:p>
            <a:pPr marL="0" lvl="0" indent="0" algn="r">
              <a:spcBef>
                <a:spcPts val="0"/>
              </a:spcBef>
              <a:spcAft>
                <a:spcPts val="600"/>
              </a:spcAft>
              <a:buNone/>
            </a:pPr>
            <a:r>
              <a:rPr lang="pt-BR" altLang="pt-BR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MS PGothic" pitchFamily="34" charset="-128"/>
                <a:sym typeface="Calibri Bold" charset="0"/>
              </a:rPr>
              <a:t>Informações Técnicas &gt; Relatórios</a:t>
            </a:r>
            <a:endParaRPr lang="pt-BR" altLang="pt-BR" dirty="0">
              <a:solidFill>
                <a:prstClr val="black">
                  <a:lumMod val="75000"/>
                  <a:lumOff val="25000"/>
                </a:prstClr>
              </a:solidFill>
              <a:ea typeface="MS PGothic" pitchFamily="34" charset="-128"/>
              <a:sym typeface="Calibri Bold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01"/>
          <a:stretch/>
        </p:blipFill>
        <p:spPr bwMode="auto">
          <a:xfrm>
            <a:off x="5652120" y="1355607"/>
            <a:ext cx="2664296" cy="3571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218-1266-48E1-826D-7E99163BE9BB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426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6245226" y="2619375"/>
            <a:ext cx="2692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Gill Sans" pitchFamily="124" charset="0"/>
                <a:ea typeface="Heiti SC Light" pitchFamily="124" charset="-122"/>
                <a:sym typeface="Gill Sans" pitchFamily="124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Gill Sans" pitchFamily="124" charset="0"/>
                <a:ea typeface="Heiti SC Light" pitchFamily="124" charset="-122"/>
                <a:sym typeface="Gill Sans" pitchFamily="124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Gill Sans" pitchFamily="124" charset="0"/>
                <a:ea typeface="Heiti SC Light" pitchFamily="124" charset="-122"/>
                <a:sym typeface="Gill Sans" pitchFamily="124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Gill Sans" pitchFamily="124" charset="0"/>
                <a:ea typeface="Heiti SC Light" pitchFamily="124" charset="-122"/>
                <a:sym typeface="Gill Sans" pitchFamily="124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Gill Sans" pitchFamily="124" charset="0"/>
                <a:ea typeface="Heiti SC Light" pitchFamily="124" charset="-122"/>
                <a:sym typeface="Gill Sans" pitchFamily="12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pitchFamily="124" charset="0"/>
                <a:ea typeface="Heiti SC Light" pitchFamily="124" charset="-122"/>
                <a:sym typeface="Gill Sans" pitchFamily="12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pitchFamily="124" charset="0"/>
                <a:ea typeface="Heiti SC Light" pitchFamily="124" charset="-122"/>
                <a:sym typeface="Gill Sans" pitchFamily="12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pitchFamily="124" charset="0"/>
                <a:ea typeface="Heiti SC Light" pitchFamily="124" charset="-122"/>
                <a:sym typeface="Gill Sans" pitchFamily="12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pitchFamily="124" charset="0"/>
                <a:ea typeface="Heiti SC Light" pitchFamily="124" charset="-122"/>
                <a:sym typeface="Gill Sans" pitchFamily="124" charset="0"/>
              </a:defRPr>
            </a:lvl9pPr>
          </a:lstStyle>
          <a:p>
            <a:pPr marL="0" algn="ctr" defTabSz="457144" rtl="0" eaLnBrk="1" latinLnBrk="0" hangingPunct="1">
              <a:lnSpc>
                <a:spcPct val="90000"/>
              </a:lnSpc>
            </a:pPr>
            <a:r>
              <a:rPr lang="pt-BR" altLang="pt-BR" sz="1100" b="1" i="1" kern="1200" dirty="0">
                <a:solidFill>
                  <a:srgbClr val="80C342"/>
                </a:solidFill>
                <a:latin typeface="Calibri" pitchFamily="34" charset="0"/>
                <a:ea typeface="Heiti SC Light" pitchFamily="124" charset="-122"/>
                <a:cs typeface="+mn-cs"/>
                <a:sym typeface="Gill Sans" pitchFamily="124" charset="0"/>
              </a:rPr>
              <a:t>São Paulo</a:t>
            </a:r>
          </a:p>
          <a:p>
            <a:pPr algn="ctr" eaLnBrk="1" hangingPunct="1">
              <a:lnSpc>
                <a:spcPct val="90000"/>
              </a:lnSpc>
            </a:pPr>
            <a:r>
              <a:rPr lang="pt-BR" altLang="pt-BR" sz="1100" i="1" dirty="0">
                <a:solidFill>
                  <a:srgbClr val="4C4D4F"/>
                </a:solidFill>
                <a:latin typeface="Calibri" pitchFamily="34" charset="0"/>
              </a:rPr>
              <a:t>Av. das Nações Unidas, 8.501  21º andar</a:t>
            </a:r>
            <a:endParaRPr lang="pt-BR" altLang="pt-BR" sz="1100" dirty="0">
              <a:solidFill>
                <a:srgbClr val="4C4D4F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pt-BR" altLang="pt-BR" sz="1100" i="1" dirty="0">
                <a:solidFill>
                  <a:srgbClr val="4C4D4F"/>
                </a:solidFill>
                <a:latin typeface="Calibri" pitchFamily="34" charset="0"/>
              </a:rPr>
              <a:t>05425-070  São Paulo  SP  Brasil</a:t>
            </a:r>
            <a:endParaRPr lang="pt-BR" altLang="pt-BR" sz="1100" dirty="0">
              <a:solidFill>
                <a:srgbClr val="4C4D4F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pt-BR" altLang="pt-BR" sz="1100" i="1" dirty="0">
                <a:solidFill>
                  <a:srgbClr val="4C4D4F"/>
                </a:solidFill>
                <a:latin typeface="Calibri" pitchFamily="34" charset="0"/>
              </a:rPr>
              <a:t>+ 55 11 3471 4200</a:t>
            </a:r>
            <a:endParaRPr lang="pt-BR" altLang="pt-BR" sz="1100" dirty="0">
              <a:solidFill>
                <a:srgbClr val="4C4D4F"/>
              </a:solidFill>
              <a:latin typeface="Times New Roman" pitchFamily="18" charset="0"/>
            </a:endParaRP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3465512" y="2619375"/>
            <a:ext cx="2365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Gill Sans" pitchFamily="124" charset="0"/>
                <a:ea typeface="Heiti SC Light" pitchFamily="124" charset="-122"/>
                <a:sym typeface="Gill Sans" pitchFamily="124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Gill Sans" pitchFamily="124" charset="0"/>
                <a:ea typeface="Heiti SC Light" pitchFamily="124" charset="-122"/>
                <a:sym typeface="Gill Sans" pitchFamily="124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Gill Sans" pitchFamily="124" charset="0"/>
                <a:ea typeface="Heiti SC Light" pitchFamily="124" charset="-122"/>
                <a:sym typeface="Gill Sans" pitchFamily="124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Gill Sans" pitchFamily="124" charset="0"/>
                <a:ea typeface="Heiti SC Light" pitchFamily="124" charset="-122"/>
                <a:sym typeface="Gill Sans" pitchFamily="124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Gill Sans" pitchFamily="124" charset="0"/>
                <a:ea typeface="Heiti SC Light" pitchFamily="124" charset="-122"/>
                <a:sym typeface="Gill Sans" pitchFamily="12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pitchFamily="124" charset="0"/>
                <a:ea typeface="Heiti SC Light" pitchFamily="124" charset="-122"/>
                <a:sym typeface="Gill Sans" pitchFamily="12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pitchFamily="124" charset="0"/>
                <a:ea typeface="Heiti SC Light" pitchFamily="124" charset="-122"/>
                <a:sym typeface="Gill Sans" pitchFamily="12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pitchFamily="124" charset="0"/>
                <a:ea typeface="Heiti SC Light" pitchFamily="124" charset="-122"/>
                <a:sym typeface="Gill Sans" pitchFamily="12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pitchFamily="124" charset="0"/>
                <a:ea typeface="Heiti SC Light" pitchFamily="124" charset="-122"/>
                <a:sym typeface="Gill Sans" pitchFamily="12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pt-BR" altLang="pt-BR" sz="1100" b="1" i="1" dirty="0">
                <a:solidFill>
                  <a:srgbClr val="80C342"/>
                </a:solidFill>
                <a:latin typeface="Calibri" pitchFamily="34" charset="0"/>
              </a:rPr>
              <a:t>Rio de Janeiro</a:t>
            </a:r>
            <a:endParaRPr lang="pt-BR" altLang="pt-BR" sz="1200" dirty="0">
              <a:solidFill>
                <a:srgbClr val="80C342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pt-BR" altLang="pt-BR" sz="1100" i="1" dirty="0">
                <a:solidFill>
                  <a:srgbClr val="4C4D4F"/>
                </a:solidFill>
                <a:latin typeface="Calibri" pitchFamily="34" charset="0"/>
              </a:rPr>
              <a:t>Av. República do Chile, 230  13º andar</a:t>
            </a:r>
            <a:endParaRPr lang="pt-BR" altLang="pt-BR" sz="1200" dirty="0">
              <a:solidFill>
                <a:srgbClr val="4C4D4F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pt-BR" altLang="pt-BR" sz="1100" i="1" dirty="0">
                <a:solidFill>
                  <a:srgbClr val="4C4D4F"/>
                </a:solidFill>
                <a:latin typeface="Calibri" pitchFamily="34" charset="0"/>
              </a:rPr>
              <a:t>20031-170  Rio de Janeiro  RJ  Brasil</a:t>
            </a:r>
            <a:endParaRPr lang="pt-BR" altLang="pt-BR" sz="1200" dirty="0">
              <a:solidFill>
                <a:srgbClr val="4C4D4F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pt-BR" altLang="pt-BR" sz="1100" i="1" dirty="0">
                <a:solidFill>
                  <a:srgbClr val="4C4D4F"/>
                </a:solidFill>
                <a:latin typeface="Calibri" pitchFamily="34" charset="0"/>
              </a:rPr>
              <a:t>+ 55 21 3814 3800</a:t>
            </a:r>
            <a:endParaRPr lang="pt-BR" altLang="pt-BR" sz="1200" dirty="0">
              <a:solidFill>
                <a:srgbClr val="4C4D4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91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Tema do Office">
  <a:themeElements>
    <a:clrScheme name="ANBIMA">
      <a:dk1>
        <a:sysClr val="windowText" lastClr="000000"/>
      </a:dk1>
      <a:lt1>
        <a:sysClr val="window" lastClr="FFFFFF"/>
      </a:lt1>
      <a:dk2>
        <a:srgbClr val="80C342"/>
      </a:dk2>
      <a:lt2>
        <a:srgbClr val="FFDF4F"/>
      </a:lt2>
      <a:accent1>
        <a:srgbClr val="80C342"/>
      </a:accent1>
      <a:accent2>
        <a:srgbClr val="FCAF17"/>
      </a:accent2>
      <a:accent3>
        <a:srgbClr val="0095D9"/>
      </a:accent3>
      <a:accent4>
        <a:srgbClr val="4C4D4F"/>
      </a:accent4>
      <a:accent5>
        <a:srgbClr val="03BFD7"/>
      </a:accent5>
      <a:accent6>
        <a:srgbClr val="034694"/>
      </a:accent6>
      <a:hlink>
        <a:srgbClr val="0095D9"/>
      </a:hlink>
      <a:folHlink>
        <a:srgbClr val="0095D9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190</TotalTime>
  <Words>402</Words>
  <Application>Microsoft Office PowerPoint</Application>
  <PresentationFormat>Apresentação na tela (16:9)</PresentationFormat>
  <Paragraphs>139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Tema do Office</vt:lpstr>
      <vt:lpstr>Comitê de Acompanhamento Macroeconômico</vt:lpstr>
      <vt:lpstr>CRESCIMENTO</vt:lpstr>
      <vt:lpstr>RESULTADO FISCAL</vt:lpstr>
      <vt:lpstr>RESULTADO FISCAL</vt:lpstr>
      <vt:lpstr>RESULTADO FISCAL</vt:lpstr>
      <vt:lpstr>INFLAÇÃO</vt:lpstr>
      <vt:lpstr>JUROS</vt:lpstr>
      <vt:lpstr>CENÁRIO</vt:lpstr>
      <vt:lpstr>CENÁRIO</vt:lpstr>
      <vt:lpstr>RELATÓRIO MACROECONÔMICO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Carlos Alberto Valerio Junior</dc:creator>
  <cp:lastModifiedBy>Juan Baptista da Silva</cp:lastModifiedBy>
  <cp:revision>35</cp:revision>
  <dcterms:created xsi:type="dcterms:W3CDTF">2015-12-08T10:28:31Z</dcterms:created>
  <dcterms:modified xsi:type="dcterms:W3CDTF">2016-08-31T12:29:58Z</dcterms:modified>
</cp:coreProperties>
</file>