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12.xml" ContentType="application/vnd.openxmlformats-officedocument.drawingml.chart+xml"/>
  <Override PartName="/ppt/drawings/drawing5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92" r:id="rId3"/>
    <p:sldId id="283" r:id="rId4"/>
    <p:sldId id="277" r:id="rId5"/>
    <p:sldId id="265" r:id="rId6"/>
    <p:sldId id="286" r:id="rId7"/>
    <p:sldId id="290" r:id="rId8"/>
    <p:sldId id="281" r:id="rId9"/>
    <p:sldId id="262" r:id="rId10"/>
    <p:sldId id="263" r:id="rId11"/>
    <p:sldId id="264" r:id="rId12"/>
    <p:sldId id="288" r:id="rId13"/>
    <p:sldId id="291" r:id="rId14"/>
    <p:sldId id="259" r:id="rId15"/>
  </p:sldIdLst>
  <p:sldSz cx="9144000" cy="5143500" type="screen16x9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avia Nosralla" initials="FN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C342"/>
    <a:srgbClr val="666A7A"/>
    <a:srgbClr val="4C4D4F"/>
    <a:srgbClr val="0095D9"/>
    <a:srgbClr val="034694"/>
    <a:srgbClr val="DE761C"/>
    <a:srgbClr val="FFFF4F"/>
    <a:srgbClr val="000A50"/>
    <a:srgbClr val="FFDF4F"/>
    <a:srgbClr val="FCA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8535" autoAdjust="0"/>
  </p:normalViewPr>
  <p:slideViewPr>
    <p:cSldViewPr>
      <p:cViewPr varScale="1">
        <p:scale>
          <a:sx n="143" d="100"/>
          <a:sy n="143" d="100"/>
        </p:scale>
        <p:origin x="612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nbid-fs03\Fundos\Fundos\Analise\Coletiva\2018_1T\PL%20e%20Capta&#231;&#227;o%20L&#237;quida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anbid-fs03\Fundos\Fundos\Analise\Coletiva\2018_1T\Base%20para%20graficos_rentabilidades.xlsx" TargetMode="External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anbid-fs03\Fundos\Fundos\Analise\Coletiva\2018_1T\Base%20para%20graficos_rentabilidades.xlsx" TargetMode="External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anbid-fs03\Fundos\Fundos\Analise\Coletiva\2018_1T\Base%20para%20graficos_rentabilidade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nbid-fs03\Fundos\Fundos\Analise\Coletiva\2018_1T\graficos%20destaque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nbid-fs03\Fundos\Fundos\Analise\Coletiva\2018_1T\graficos%20destaque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anbid-fs03\Fundos\Fundos\Analise\Coletiva\2018_1T\PL%20e%20Capta&#231;&#227;o%20L&#237;quida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nbid-fs03\Fundos\Fundos\Analise\Coletiva\2018_1T\PL%20e%20Capta&#231;&#227;o%20L&#237;quida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anbid-fs03\Fundos\Fundos\Analise\Coletiva\2018_1T\PL%20e%20Capta&#231;&#227;o%20L&#237;quida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anbid-fs03\Fundos\Fundos\Analise\Coletiva\2018_1T\PL%20e%20Capta&#231;&#227;o%20L&#237;quida.xlsx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nbid-fs03\Fundos\Fundos\Analise\Coletiva\2018_1T\Base%20para%20graficos_rentabilidade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nbid-fs03\Fundos\Fundos\Analise\Coletiva\2018_1T\Base%20para%20graficos_rentabilidade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anbid-fs03\Fundos\Fundos\Analise\Coletiva\2018_1T\Base%20para%20graficos_rentabilidade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anbid-fs03\Fundos\Fundos\Analise\Coletiva\2018_1T\Base%20para%20graficos_rentabilidad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pt-BR" sz="1400" dirty="0" smtClean="0">
                <a:solidFill>
                  <a:srgbClr val="80C342"/>
                </a:solidFill>
              </a:rPr>
              <a:t>DISTRIBUIÇÃO (%) DE PATRIMÔNIO</a:t>
            </a:r>
            <a:r>
              <a:rPr lang="pt-BR" sz="1400" baseline="0" dirty="0" smtClean="0">
                <a:solidFill>
                  <a:srgbClr val="80C342"/>
                </a:solidFill>
              </a:rPr>
              <a:t> LÍQUIDO</a:t>
            </a:r>
            <a:endParaRPr lang="pt-BR" sz="1400" dirty="0">
              <a:solidFill>
                <a:srgbClr val="80C342"/>
              </a:solidFill>
            </a:endParaRPr>
          </a:p>
        </c:rich>
      </c:tx>
      <c:layout>
        <c:manualLayout>
          <c:xMode val="edge"/>
          <c:yMode val="edge"/>
          <c:x val="0.16726560296719167"/>
          <c:y val="2.736765535813438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47675044653158"/>
          <c:y val="0.15700677822358297"/>
          <c:w val="0.86667613854870829"/>
          <c:h val="0.6431561826358811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PL!$G$38</c:f>
              <c:strCache>
                <c:ptCount val="1"/>
                <c:pt idx="0">
                  <c:v>Renda Fixa</c:v>
                </c:pt>
              </c:strCache>
            </c:strRef>
          </c:tx>
          <c:spPr>
            <a:solidFill>
              <a:srgbClr val="80C342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PL!$H$37:$I$37</c:f>
              <c:numCache>
                <c:formatCode>0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PL!$H$38:$I$38</c:f>
              <c:numCache>
                <c:formatCode>0%</c:formatCode>
                <c:ptCount val="2"/>
                <c:pt idx="0">
                  <c:v>0.48580374306993718</c:v>
                </c:pt>
                <c:pt idx="1">
                  <c:v>0.45512628736761995</c:v>
                </c:pt>
              </c:numCache>
            </c:numRef>
          </c:val>
        </c:ser>
        <c:ser>
          <c:idx val="1"/>
          <c:order val="1"/>
          <c:tx>
            <c:strRef>
              <c:f>PL!$G$39</c:f>
              <c:strCache>
                <c:ptCount val="1"/>
                <c:pt idx="0">
                  <c:v>Ações</c:v>
                </c:pt>
              </c:strCache>
            </c:strRef>
          </c:tx>
          <c:spPr>
            <a:solidFill>
              <a:srgbClr val="FCAF1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PL!$H$37:$I$37</c:f>
              <c:numCache>
                <c:formatCode>0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PL!$H$39:$I$39</c:f>
              <c:numCache>
                <c:formatCode>0%</c:formatCode>
                <c:ptCount val="2"/>
                <c:pt idx="0">
                  <c:v>4.2742236577568121E-2</c:v>
                </c:pt>
                <c:pt idx="1">
                  <c:v>5.9122645639027638E-2</c:v>
                </c:pt>
              </c:numCache>
            </c:numRef>
          </c:val>
        </c:ser>
        <c:ser>
          <c:idx val="2"/>
          <c:order val="2"/>
          <c:tx>
            <c:strRef>
              <c:f>PL!$G$40</c:f>
              <c:strCache>
                <c:ptCount val="1"/>
                <c:pt idx="0">
                  <c:v>Multimercados</c:v>
                </c:pt>
              </c:strCache>
            </c:strRef>
          </c:tx>
          <c:spPr>
            <a:solidFill>
              <a:srgbClr val="0095D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PL!$H$37:$I$37</c:f>
              <c:numCache>
                <c:formatCode>0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PL!$H$40:$I$40</c:f>
              <c:numCache>
                <c:formatCode>0%</c:formatCode>
                <c:ptCount val="2"/>
                <c:pt idx="0">
                  <c:v>0.19381756778549467</c:v>
                </c:pt>
                <c:pt idx="1">
                  <c:v>0.21052418476025031</c:v>
                </c:pt>
              </c:numCache>
            </c:numRef>
          </c:val>
        </c:ser>
        <c:ser>
          <c:idx val="3"/>
          <c:order val="3"/>
          <c:tx>
            <c:strRef>
              <c:f>PL!$G$41</c:f>
              <c:strCache>
                <c:ptCount val="1"/>
                <c:pt idx="0">
                  <c:v>Cambial</c:v>
                </c:pt>
              </c:strCache>
            </c:strRef>
          </c:tx>
          <c:spPr>
            <a:solidFill>
              <a:srgbClr val="4C4D4F"/>
            </a:solidFill>
          </c:spPr>
          <c:invertIfNegative val="0"/>
          <c:cat>
            <c:numRef>
              <c:f>PL!$H$37:$I$37</c:f>
              <c:numCache>
                <c:formatCode>0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PL!$H$41:$I$41</c:f>
              <c:numCache>
                <c:formatCode>0%</c:formatCode>
                <c:ptCount val="2"/>
                <c:pt idx="0">
                  <c:v>8.7294544152347574E-4</c:v>
                </c:pt>
                <c:pt idx="1">
                  <c:v>7.9615503627611492E-4</c:v>
                </c:pt>
              </c:numCache>
            </c:numRef>
          </c:val>
        </c:ser>
        <c:ser>
          <c:idx val="4"/>
          <c:order val="4"/>
          <c:tx>
            <c:strRef>
              <c:f>PL!$G$42</c:f>
              <c:strCache>
                <c:ptCount val="1"/>
                <c:pt idx="0">
                  <c:v>Previdência</c:v>
                </c:pt>
              </c:strCache>
            </c:strRef>
          </c:tx>
          <c:spPr>
            <a:solidFill>
              <a:srgbClr val="BFD73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PL!$H$37:$I$37</c:f>
              <c:numCache>
                <c:formatCode>0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PL!$H$42:$I$42</c:f>
              <c:numCache>
                <c:formatCode>0%</c:formatCode>
                <c:ptCount val="2"/>
                <c:pt idx="0">
                  <c:v>0.17349503432170249</c:v>
                </c:pt>
                <c:pt idx="1">
                  <c:v>0.17391781830318137</c:v>
                </c:pt>
              </c:numCache>
            </c:numRef>
          </c:val>
        </c:ser>
        <c:ser>
          <c:idx val="5"/>
          <c:order val="5"/>
          <c:tx>
            <c:strRef>
              <c:f>PL!$G$43</c:f>
              <c:strCache>
                <c:ptCount val="1"/>
                <c:pt idx="0">
                  <c:v>ETF</c:v>
                </c:pt>
              </c:strCache>
            </c:strRef>
          </c:tx>
          <c:spPr>
            <a:solidFill>
              <a:srgbClr val="03BFD7"/>
            </a:solidFill>
          </c:spPr>
          <c:invertIfNegative val="0"/>
          <c:cat>
            <c:numRef>
              <c:f>PL!$H$37:$I$37</c:f>
              <c:numCache>
                <c:formatCode>0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PL!$H$43:$I$43</c:f>
              <c:numCache>
                <c:formatCode>0%</c:formatCode>
                <c:ptCount val="2"/>
                <c:pt idx="0">
                  <c:v>1.1746253370933147E-3</c:v>
                </c:pt>
                <c:pt idx="1">
                  <c:v>2.1585129921898299E-3</c:v>
                </c:pt>
              </c:numCache>
            </c:numRef>
          </c:val>
        </c:ser>
        <c:ser>
          <c:idx val="6"/>
          <c:order val="6"/>
          <c:tx>
            <c:strRef>
              <c:f>PL!$G$44</c:f>
              <c:strCache>
                <c:ptCount val="1"/>
                <c:pt idx="0">
                  <c:v>Estruturados</c:v>
                </c:pt>
              </c:strCache>
            </c:strRef>
          </c:tx>
          <c:spPr>
            <a:solidFill>
              <a:srgbClr val="B7BA9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PL!$H$37:$I$37</c:f>
              <c:numCache>
                <c:formatCode>0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PL!$H$44:$I$44</c:f>
              <c:numCache>
                <c:formatCode>0%</c:formatCode>
                <c:ptCount val="2"/>
                <c:pt idx="0">
                  <c:v>9.0789952194758397E-2</c:v>
                </c:pt>
                <c:pt idx="1">
                  <c:v>8.8573666133858475E-2</c:v>
                </c:pt>
              </c:numCache>
            </c:numRef>
          </c:val>
        </c:ser>
        <c:ser>
          <c:idx val="7"/>
          <c:order val="7"/>
          <c:tx>
            <c:strRef>
              <c:f>PL!$G$45</c:f>
              <c:strCache>
                <c:ptCount val="1"/>
                <c:pt idx="0">
                  <c:v>Off-shore</c:v>
                </c:pt>
              </c:strCache>
            </c:strRef>
          </c:tx>
          <c:spPr>
            <a:solidFill>
              <a:srgbClr val="DE761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PL!$H$37:$I$37</c:f>
              <c:numCache>
                <c:formatCode>0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PL!$H$45:$I$45</c:f>
              <c:numCache>
                <c:formatCode>0%</c:formatCode>
                <c:ptCount val="2"/>
                <c:pt idx="0">
                  <c:v>1.1303895271922519E-2</c:v>
                </c:pt>
                <c:pt idx="1">
                  <c:v>9.7807297675963547E-3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85140048"/>
        <c:axId val="1685141680"/>
      </c:barChart>
      <c:catAx>
        <c:axId val="16851400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1685141680"/>
        <c:crosses val="autoZero"/>
        <c:auto val="1"/>
        <c:lblAlgn val="ctr"/>
        <c:lblOffset val="100"/>
        <c:noMultiLvlLbl val="0"/>
      </c:catAx>
      <c:valAx>
        <c:axId val="168514168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16851400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>
                <a:solidFill>
                  <a:srgbClr val="80C342"/>
                </a:solidFill>
              </a:defRPr>
            </a:pPr>
            <a:r>
              <a:rPr lang="pt-BR" dirty="0" smtClean="0"/>
              <a:t>RENTABILIDADES (%) </a:t>
            </a:r>
            <a:r>
              <a:rPr lang="pt-BR" dirty="0"/>
              <a:t>- RENDA</a:t>
            </a:r>
            <a:r>
              <a:rPr lang="pt-BR" baseline="0" dirty="0"/>
              <a:t> FIXA</a:t>
            </a:r>
            <a:endParaRPr lang="pt-BR" dirty="0"/>
          </a:p>
        </c:rich>
      </c:tx>
      <c:layout>
        <c:manualLayout>
          <c:xMode val="edge"/>
          <c:yMode val="edge"/>
          <c:x val="0.33782831705020372"/>
          <c:y val="3.420734696436118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6756621298361171E-2"/>
          <c:y val="0.1166679122348124"/>
          <c:w val="0.90697425981406665"/>
          <c:h val="0.502821408272123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'Rentabilidades - Graficos'!$B$3</c:f>
              <c:strCache>
                <c:ptCount val="1"/>
                <c:pt idx="0">
                  <c:v>RF Simples</c:v>
                </c:pt>
              </c:strCache>
            </c:strRef>
          </c:tx>
          <c:spPr>
            <a:solidFill>
              <a:srgbClr val="80C34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Graficos'!$C$2:$D$2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Graficos'!$C$3:$D$3</c:f>
              <c:numCache>
                <c:formatCode>_-* #,##0.0_-;\-* #,##0.0_-;_-* "-"??_-;_-@_-</c:formatCode>
                <c:ptCount val="2"/>
                <c:pt idx="0">
                  <c:v>2.7483799136293499</c:v>
                </c:pt>
                <c:pt idx="1">
                  <c:v>1.3524236206578593</c:v>
                </c:pt>
              </c:numCache>
            </c:numRef>
          </c:val>
        </c:ser>
        <c:ser>
          <c:idx val="1"/>
          <c:order val="1"/>
          <c:tx>
            <c:strRef>
              <c:f>'Rentabilidades - Graficos'!$B$4</c:f>
              <c:strCache>
                <c:ptCount val="1"/>
                <c:pt idx="0">
                  <c:v>RF D. Baixa Soberano</c:v>
                </c:pt>
              </c:strCache>
            </c:strRef>
          </c:tx>
          <c:spPr>
            <a:solidFill>
              <a:srgbClr val="FCAF1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Graficos'!$C$2:$D$2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Graficos'!$C$4:$D$4</c:f>
              <c:numCache>
                <c:formatCode>_-* #,##0.0_-;\-* #,##0.0_-;_-* "-"??_-;_-@_-</c:formatCode>
                <c:ptCount val="2"/>
                <c:pt idx="0">
                  <c:v>3.0323056343434303</c:v>
                </c:pt>
                <c:pt idx="1">
                  <c:v>1.3195806226577105</c:v>
                </c:pt>
              </c:numCache>
            </c:numRef>
          </c:val>
        </c:ser>
        <c:ser>
          <c:idx val="2"/>
          <c:order val="2"/>
          <c:tx>
            <c:strRef>
              <c:f>'Rentabilidades - Graficos'!$B$5</c:f>
              <c:strCache>
                <c:ptCount val="1"/>
                <c:pt idx="0">
                  <c:v>RF D. Baixa Grau Invest.</c:v>
                </c:pt>
              </c:strCache>
            </c:strRef>
          </c:tx>
          <c:spPr>
            <a:solidFill>
              <a:srgbClr val="0095D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Graficos'!$C$2:$D$2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Graficos'!$C$5:$D$5</c:f>
              <c:numCache>
                <c:formatCode>_-* #,##0.0_-;\-* #,##0.0_-;_-* "-"??_-;_-@_-</c:formatCode>
                <c:ptCount val="2"/>
                <c:pt idx="0">
                  <c:v>3.0943085180104504</c:v>
                </c:pt>
                <c:pt idx="1">
                  <c:v>1.5410028615986846</c:v>
                </c:pt>
              </c:numCache>
            </c:numRef>
          </c:val>
        </c:ser>
        <c:ser>
          <c:idx val="3"/>
          <c:order val="3"/>
          <c:tx>
            <c:strRef>
              <c:f>'Rentabilidades - Graficos'!$B$6</c:f>
              <c:strCache>
                <c:ptCount val="1"/>
                <c:pt idx="0">
                  <c:v>RF D. Média Grau Invest.</c:v>
                </c:pt>
              </c:strCache>
            </c:strRef>
          </c:tx>
          <c:spPr>
            <a:solidFill>
              <a:srgbClr val="4C4D4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Graficos'!$C$2:$D$2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Graficos'!$C$6:$D$6</c:f>
              <c:numCache>
                <c:formatCode>_-* #,##0.0_-;\-* #,##0.0_-;_-* "-"??_-;_-@_-</c:formatCode>
                <c:ptCount val="2"/>
                <c:pt idx="0">
                  <c:v>3.1755169440991011</c:v>
                </c:pt>
                <c:pt idx="1">
                  <c:v>1.5126870247275832</c:v>
                </c:pt>
              </c:numCache>
            </c:numRef>
          </c:val>
        </c:ser>
        <c:ser>
          <c:idx val="4"/>
          <c:order val="4"/>
          <c:tx>
            <c:strRef>
              <c:f>'Rentabilidades - Graficos'!$B$7</c:f>
              <c:strCache>
                <c:ptCount val="1"/>
                <c:pt idx="0">
                  <c:v>RF D. Alta Grau Invest.</c:v>
                </c:pt>
              </c:strCache>
            </c:strRef>
          </c:tx>
          <c:spPr>
            <a:solidFill>
              <a:srgbClr val="BFD73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Graficos'!$C$2:$D$2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Graficos'!$C$7:$D$7</c:f>
              <c:numCache>
                <c:formatCode>_-* #,##0.0_-;\-* #,##0.0_-;_-* "-"??_-;_-@_-</c:formatCode>
                <c:ptCount val="2"/>
                <c:pt idx="0">
                  <c:v>3.4592055764102838</c:v>
                </c:pt>
                <c:pt idx="1">
                  <c:v>3.0286377495515779</c:v>
                </c:pt>
              </c:numCache>
            </c:numRef>
          </c:val>
        </c:ser>
        <c:ser>
          <c:idx val="5"/>
          <c:order val="5"/>
          <c:tx>
            <c:strRef>
              <c:f>'Rentabilidades - Graficos'!$B$8</c:f>
              <c:strCache>
                <c:ptCount val="1"/>
                <c:pt idx="0">
                  <c:v>RF D. Livre Soberano.</c:v>
                </c:pt>
              </c:strCache>
            </c:strRef>
          </c:tx>
          <c:spPr>
            <a:solidFill>
              <a:srgbClr val="03BFD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Graficos'!$C$2:$D$2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Graficos'!$C$8:$D$8</c:f>
              <c:numCache>
                <c:formatCode>_-* #,##0.0_-;\-* #,##0.0_-;_-* "-"??_-;_-@_-</c:formatCode>
                <c:ptCount val="2"/>
                <c:pt idx="0">
                  <c:v>3.1631263085866834</c:v>
                </c:pt>
                <c:pt idx="1">
                  <c:v>2.2115807560144134</c:v>
                </c:pt>
              </c:numCache>
            </c:numRef>
          </c:val>
        </c:ser>
        <c:ser>
          <c:idx val="6"/>
          <c:order val="6"/>
          <c:tx>
            <c:strRef>
              <c:f>'Rentabilidades - Graficos'!$B$9</c:f>
              <c:strCache>
                <c:ptCount val="1"/>
                <c:pt idx="0">
                  <c:v>RF D. Livre Grau Invest.</c:v>
                </c:pt>
              </c:strCache>
            </c:strRef>
          </c:tx>
          <c:spPr>
            <a:solidFill>
              <a:srgbClr val="B7BA9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Graficos'!$C$2:$D$2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Graficos'!$C$9:$D$9</c:f>
              <c:numCache>
                <c:formatCode>_-* #,##0.0_-;\-* #,##0.0_-;_-* "-"??_-;_-@_-</c:formatCode>
                <c:ptCount val="2"/>
                <c:pt idx="0">
                  <c:v>3.2088170561010543</c:v>
                </c:pt>
                <c:pt idx="1">
                  <c:v>1.910113644743987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1"/>
        <c:axId val="1682548784"/>
        <c:axId val="1682547152"/>
      </c:barChart>
      <c:lineChart>
        <c:grouping val="standard"/>
        <c:varyColors val="0"/>
        <c:ser>
          <c:idx val="7"/>
          <c:order val="7"/>
          <c:tx>
            <c:strRef>
              <c:f>'Rentabilidades - Graficos'!$B$10</c:f>
              <c:strCache>
                <c:ptCount val="1"/>
                <c:pt idx="0">
                  <c:v>IMA-S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18068360367751313"/>
                  <c:y val="-1.6563144837789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9177047942619857"/>
                  <c:y val="-2.3188402772905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'Rentabilidades - Graficos'!$C$2:$D$2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Graficos'!$C$10:$D$10</c:f>
              <c:numCache>
                <c:formatCode>_-* #,##0.0_-;\-* #,##0.0_-;_-* "-"??_-;_-@_-</c:formatCode>
                <c:ptCount val="2"/>
                <c:pt idx="0">
                  <c:v>3.0458737320022067</c:v>
                </c:pt>
                <c:pt idx="1">
                  <c:v>1.5841955933798317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'Rentabilidades - Graficos'!$B$11</c:f>
              <c:strCache>
                <c:ptCount val="1"/>
                <c:pt idx="0">
                  <c:v>Poupança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17709443171245723"/>
                  <c:y val="2.6501031740463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9276363387758874"/>
                  <c:y val="1.6563144837789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'Rentabilidades - Graficos'!$C$2:$D$2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Graficos'!$C$11:$D$11</c:f>
              <c:numCache>
                <c:formatCode>_-* #,##0.0_-;\-* #,##0.0_-;_-* "-"??_-;_-@_-</c:formatCode>
                <c:ptCount val="2"/>
                <c:pt idx="0">
                  <c:v>1.8988201530373061</c:v>
                </c:pt>
                <c:pt idx="1">
                  <c:v>1.2311152923049917</c:v>
                </c:pt>
              </c:numCache>
            </c:numRef>
          </c:val>
          <c:smooth val="0"/>
        </c:ser>
        <c:ser>
          <c:idx val="10"/>
          <c:order val="9"/>
          <c:tx>
            <c:strRef>
              <c:f>'Rentabilidades - Graficos'!$B$13</c:f>
              <c:strCache>
                <c:ptCount val="1"/>
                <c:pt idx="0">
                  <c:v>IMA-B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15897435897435896"/>
                  <c:y val="-3.6438918643136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7618260344863459"/>
                  <c:y val="-2.981366070802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'Rentabilidades - Graficos'!$C$2:$D$2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Graficos'!$C$13:$D$13</c:f>
              <c:numCache>
                <c:formatCode>_-* #,##0.0_-;\-* #,##0.0_-;_-* "-"??_-;_-@_-</c:formatCode>
                <c:ptCount val="2"/>
                <c:pt idx="0">
                  <c:v>6.8930255422408067</c:v>
                </c:pt>
                <c:pt idx="1">
                  <c:v>4.9411975536225867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2548784"/>
        <c:axId val="1682547152"/>
      </c:lineChart>
      <c:catAx>
        <c:axId val="168254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>
                <a:solidFill>
                  <a:srgbClr val="4C4D4F"/>
                </a:solidFill>
              </a:defRPr>
            </a:pPr>
            <a:endParaRPr lang="pt-BR"/>
          </a:p>
        </c:txPr>
        <c:crossAx val="1682547152"/>
        <c:crosses val="autoZero"/>
        <c:auto val="0"/>
        <c:lblAlgn val="ctr"/>
        <c:lblOffset val="100"/>
        <c:noMultiLvlLbl val="0"/>
      </c:catAx>
      <c:valAx>
        <c:axId val="1682547152"/>
        <c:scaling>
          <c:orientation val="minMax"/>
        </c:scaling>
        <c:delete val="0"/>
        <c:axPos val="l"/>
        <c:numFmt formatCode="#,##0.0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solidFill>
                  <a:srgbClr val="4C4D4F"/>
                </a:solidFill>
              </a:defRPr>
            </a:pPr>
            <a:endParaRPr lang="pt-BR"/>
          </a:p>
        </c:txPr>
        <c:crossAx val="1682548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4470594659531475"/>
          <c:w val="1"/>
          <c:h val="0.23662299585414312"/>
        </c:manualLayout>
      </c:layout>
      <c:overlay val="0"/>
      <c:txPr>
        <a:bodyPr/>
        <a:lstStyle/>
        <a:p>
          <a:pPr rtl="0">
            <a:defRPr sz="1200">
              <a:solidFill>
                <a:srgbClr val="4C4D4F"/>
              </a:solidFill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rgbClr val="383838"/>
          </a:solidFill>
          <a:latin typeface="+mn-lt"/>
          <a:ea typeface="Calibri"/>
          <a:cs typeface="Calibri"/>
        </a:defRPr>
      </a:pPr>
      <a:endParaRPr lang="pt-BR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 dirty="0" smtClean="0">
                <a:solidFill>
                  <a:srgbClr val="80C342"/>
                </a:solidFill>
              </a:rPr>
              <a:t>RENTABILIDADES</a:t>
            </a:r>
            <a:r>
              <a:rPr lang="pt-BR" baseline="0" dirty="0" smtClean="0">
                <a:solidFill>
                  <a:srgbClr val="80C342"/>
                </a:solidFill>
              </a:rPr>
              <a:t> (%) - AÇÕES</a:t>
            </a:r>
            <a:endParaRPr lang="pt-BR" dirty="0">
              <a:solidFill>
                <a:srgbClr val="80C342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6840414950400495E-2"/>
          <c:y val="5.0278877088825696E-2"/>
          <c:w val="0.91421040588002389"/>
          <c:h val="0.677224246958461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'Rentabilidades - Graficos'!$B$31</c:f>
              <c:strCache>
                <c:ptCount val="1"/>
                <c:pt idx="0">
                  <c:v>Ações Índice Ativo</c:v>
                </c:pt>
              </c:strCache>
            </c:strRef>
          </c:tx>
          <c:spPr>
            <a:solidFill>
              <a:srgbClr val="80C342"/>
            </a:solidFill>
          </c:spPr>
          <c:invertIfNegative val="0"/>
          <c:dLbls>
            <c:dLbl>
              <c:idx val="1"/>
              <c:layout>
                <c:manualLayout>
                  <c:x val="6.3163200898565366E-17"/>
                  <c:y val="1.33166857285760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Graficos'!$C$30:$D$30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Graficos'!$C$31:$D$31</c:f>
              <c:numCache>
                <c:formatCode>_-* #,##0.0_-;\-* #,##0.0_-;_-* "-"??_-;_-@_-</c:formatCode>
                <c:ptCount val="2"/>
                <c:pt idx="0">
                  <c:v>8.8827032675323494</c:v>
                </c:pt>
                <c:pt idx="1">
                  <c:v>10.345569898965536</c:v>
                </c:pt>
              </c:numCache>
            </c:numRef>
          </c:val>
        </c:ser>
        <c:ser>
          <c:idx val="1"/>
          <c:order val="1"/>
          <c:tx>
            <c:strRef>
              <c:f>'Rentabilidades - Graficos'!$B$32</c:f>
              <c:strCache>
                <c:ptCount val="1"/>
                <c:pt idx="0">
                  <c:v>Ações Valor/Crescimento</c:v>
                </c:pt>
              </c:strCache>
            </c:strRef>
          </c:tx>
          <c:spPr>
            <a:solidFill>
              <a:srgbClr val="FCAF1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Graficos'!$C$30:$D$30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Graficos'!$C$32:$D$32</c:f>
              <c:numCache>
                <c:formatCode>_-* #,##0.0_-;\-* #,##0.0_-;_-* "-"??_-;_-@_-</c:formatCode>
                <c:ptCount val="2"/>
                <c:pt idx="0">
                  <c:v>7.804530661127913</c:v>
                </c:pt>
                <c:pt idx="1">
                  <c:v>8.195555189389836</c:v>
                </c:pt>
              </c:numCache>
            </c:numRef>
          </c:val>
        </c:ser>
        <c:ser>
          <c:idx val="2"/>
          <c:order val="2"/>
          <c:tx>
            <c:strRef>
              <c:f>'Rentabilidades - Graficos'!$B$33</c:f>
              <c:strCache>
                <c:ptCount val="1"/>
                <c:pt idx="0">
                  <c:v>Small Caps</c:v>
                </c:pt>
              </c:strCache>
            </c:strRef>
          </c:tx>
          <c:spPr>
            <a:solidFill>
              <a:srgbClr val="0095D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Graficos'!$C$30:$D$30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Graficos'!$C$33:$D$33</c:f>
              <c:numCache>
                <c:formatCode>_-* #,##0.0_-;\-* #,##0.0_-;_-* "-"??_-;_-@_-</c:formatCode>
                <c:ptCount val="2"/>
                <c:pt idx="0">
                  <c:v>13.661892468293587</c:v>
                </c:pt>
                <c:pt idx="1">
                  <c:v>6.1844510349323087</c:v>
                </c:pt>
              </c:numCache>
            </c:numRef>
          </c:val>
        </c:ser>
        <c:ser>
          <c:idx val="3"/>
          <c:order val="3"/>
          <c:tx>
            <c:strRef>
              <c:f>'Rentabilidades - Graficos'!$B$34</c:f>
              <c:strCache>
                <c:ptCount val="1"/>
                <c:pt idx="0">
                  <c:v>Ações Dividendos</c:v>
                </c:pt>
              </c:strCache>
            </c:strRef>
          </c:tx>
          <c:spPr>
            <a:solidFill>
              <a:srgbClr val="4C4D4F"/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1.6645857160720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Graficos'!$C$30:$D$30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Graficos'!$C$34:$D$34</c:f>
              <c:numCache>
                <c:formatCode>_-* #,##0.0_-;\-* #,##0.0_-;_-* "-"??_-;_-@_-</c:formatCode>
                <c:ptCount val="2"/>
                <c:pt idx="0">
                  <c:v>9.4842918988978795</c:v>
                </c:pt>
                <c:pt idx="1">
                  <c:v>10.366990052841601</c:v>
                </c:pt>
              </c:numCache>
            </c:numRef>
          </c:val>
        </c:ser>
        <c:ser>
          <c:idx val="4"/>
          <c:order val="4"/>
          <c:tx>
            <c:strRef>
              <c:f>'Rentabilidades - Graficos'!$B$35</c:f>
              <c:strCache>
                <c:ptCount val="1"/>
                <c:pt idx="0">
                  <c:v>Ações Livre</c:v>
                </c:pt>
              </c:strCache>
            </c:strRef>
          </c:tx>
          <c:spPr>
            <a:solidFill>
              <a:srgbClr val="80C34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Graficos'!$C$30:$D$30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Graficos'!$C$35:$D$35</c:f>
              <c:numCache>
                <c:formatCode>_-* #,##0.0_-;\-* #,##0.0_-;_-* "-"??_-;_-@_-</c:formatCode>
                <c:ptCount val="2"/>
                <c:pt idx="0">
                  <c:v>9.0965517470576174</c:v>
                </c:pt>
                <c:pt idx="1">
                  <c:v>8.2812150428999161</c:v>
                </c:pt>
              </c:numCache>
            </c:numRef>
          </c:val>
        </c:ser>
        <c:ser>
          <c:idx val="5"/>
          <c:order val="5"/>
          <c:tx>
            <c:strRef>
              <c:f>'Rentabilidades - Graficos'!$B$36</c:f>
              <c:strCache>
                <c:ptCount val="1"/>
                <c:pt idx="0">
                  <c:v>Ações Invest. no Exterior</c:v>
                </c:pt>
              </c:strCache>
            </c:strRef>
          </c:tx>
          <c:spPr>
            <a:solidFill>
              <a:srgbClr val="03BFD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Graficos'!$C$30:$D$30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Graficos'!$C$36:$D$36</c:f>
              <c:numCache>
                <c:formatCode>_-* #,##0.0_-;\-* #,##0.0_-;_-* "-"??_-;_-@_-</c:formatCode>
                <c:ptCount val="2"/>
                <c:pt idx="0">
                  <c:v>5.8433516017043701</c:v>
                </c:pt>
                <c:pt idx="1">
                  <c:v>4.7190119072103585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-20"/>
        <c:axId val="1682911824"/>
        <c:axId val="1682905840"/>
      </c:barChart>
      <c:lineChart>
        <c:grouping val="standard"/>
        <c:varyColors val="0"/>
        <c:ser>
          <c:idx val="6"/>
          <c:order val="6"/>
          <c:tx>
            <c:strRef>
              <c:f>'Rentabilidades - Graficos'!$B$37</c:f>
              <c:strCache>
                <c:ptCount val="1"/>
                <c:pt idx="0">
                  <c:v>Ibovespa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16604221347331583"/>
                  <c:y val="-2.7169696354709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7571057048151939"/>
                  <c:y val="-3.3291714321440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'Rentabilidades - Graficos'!$C$30:$D$30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Graficos'!$C$37:$D$37</c:f>
              <c:numCache>
                <c:formatCode>_-* #,##0.0_-;\-* #,##0.0_-;_-* "-"??_-;_-@_-</c:formatCode>
                <c:ptCount val="2"/>
                <c:pt idx="0">
                  <c:v>7.8984508609095059</c:v>
                </c:pt>
                <c:pt idx="1">
                  <c:v>11.731368288788246</c:v>
                </c:pt>
              </c:numCache>
            </c:numRef>
          </c:val>
          <c:smooth val="0"/>
        </c:ser>
        <c:ser>
          <c:idx val="8"/>
          <c:order val="7"/>
          <c:tx>
            <c:strRef>
              <c:f>'Rentabilidades - Graficos'!$B$39</c:f>
              <c:strCache>
                <c:ptCount val="1"/>
                <c:pt idx="0">
                  <c:v>Dólar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15676139131194378"/>
                  <c:y val="-2.3304200025008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8604648639219701"/>
                  <c:y val="-4.6608400050016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'Rentabilidades - Graficos'!$C$30:$D$30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Graficos'!$C$39:$D$39</c:f>
              <c:numCache>
                <c:formatCode>_-* #,##0.0_-;\-* #,##0.0_-;_-* "-"??_-;_-@_-</c:formatCode>
                <c:ptCount val="2"/>
                <c:pt idx="0">
                  <c:v>-2.7829768954619283</c:v>
                </c:pt>
                <c:pt idx="1">
                  <c:v>0.47762998790818756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2911824"/>
        <c:axId val="1682905840"/>
      </c:lineChart>
      <c:catAx>
        <c:axId val="168291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682905840"/>
        <c:crosses val="autoZero"/>
        <c:auto val="1"/>
        <c:lblAlgn val="ctr"/>
        <c:lblOffset val="100"/>
        <c:noMultiLvlLbl val="0"/>
      </c:catAx>
      <c:valAx>
        <c:axId val="1682905840"/>
        <c:scaling>
          <c:orientation val="minMax"/>
        </c:scaling>
        <c:delete val="0"/>
        <c:axPos val="l"/>
        <c:numFmt formatCode="_-* #,##0.0_-;\-* #,##0.0_-;_-* &quot;-&quot;??_-;_-@_-" sourceLinked="1"/>
        <c:majorTickMark val="out"/>
        <c:minorTickMark val="none"/>
        <c:tickLblPos val="nextTo"/>
        <c:crossAx val="16829118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4547869465249282E-2"/>
          <c:y val="0.82106122975398477"/>
          <c:w val="0.93300590273035022"/>
          <c:h val="0.12900119876385505"/>
        </c:manualLayout>
      </c:layout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dirty="0" smtClean="0">
                <a:solidFill>
                  <a:srgbClr val="80C342"/>
                </a:solidFill>
              </a:rPr>
              <a:t>RENTABILIDADES (%)</a:t>
            </a:r>
            <a:r>
              <a:rPr lang="pt-BR" baseline="0" dirty="0" smtClean="0">
                <a:solidFill>
                  <a:srgbClr val="80C342"/>
                </a:solidFill>
              </a:rPr>
              <a:t> - MULTIMERCADOS</a:t>
            </a:r>
            <a:endParaRPr lang="pt-BR" dirty="0">
              <a:solidFill>
                <a:srgbClr val="80C342"/>
              </a:solidFill>
            </a:endParaRP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'Rentabilidades - Graficos'!$B$57</c:f>
              <c:strCache>
                <c:ptCount val="1"/>
                <c:pt idx="0">
                  <c:v>M. Dinâmico</c:v>
                </c:pt>
              </c:strCache>
            </c:strRef>
          </c:tx>
          <c:spPr>
            <a:solidFill>
              <a:srgbClr val="80C342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7241379310344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Graficos'!$C$56:$D$56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Graficos'!$C$57:$D$57</c:f>
              <c:numCache>
                <c:formatCode>_-* #,##0.0_-;\-* #,##0.0_-;_-* "-"??_-;_-@_-</c:formatCode>
                <c:ptCount val="2"/>
                <c:pt idx="0">
                  <c:v>4.2210147437019288</c:v>
                </c:pt>
                <c:pt idx="1">
                  <c:v>2.952743912912382</c:v>
                </c:pt>
              </c:numCache>
            </c:numRef>
          </c:val>
        </c:ser>
        <c:ser>
          <c:idx val="1"/>
          <c:order val="1"/>
          <c:tx>
            <c:strRef>
              <c:f>'Rentabilidades - Graficos'!$B$58</c:f>
              <c:strCache>
                <c:ptCount val="1"/>
                <c:pt idx="0">
                  <c:v>M. Macro</c:v>
                </c:pt>
              </c:strCache>
            </c:strRef>
          </c:tx>
          <c:spPr>
            <a:solidFill>
              <a:srgbClr val="FCAF1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Graficos'!$C$56:$D$56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Graficos'!$C$58:$D$58</c:f>
              <c:numCache>
                <c:formatCode>_-* #,##0.0_-;\-* #,##0.0_-;_-* "-"??_-;_-@_-</c:formatCode>
                <c:ptCount val="2"/>
                <c:pt idx="0">
                  <c:v>5.9075227021976957</c:v>
                </c:pt>
                <c:pt idx="1">
                  <c:v>4.3319753516120016</c:v>
                </c:pt>
              </c:numCache>
            </c:numRef>
          </c:val>
        </c:ser>
        <c:ser>
          <c:idx val="2"/>
          <c:order val="2"/>
          <c:tx>
            <c:strRef>
              <c:f>'Rentabilidades - Graficos'!$B$59</c:f>
              <c:strCache>
                <c:ptCount val="1"/>
                <c:pt idx="0">
                  <c:v>M. Livre</c:v>
                </c:pt>
              </c:strCache>
            </c:strRef>
          </c:tx>
          <c:spPr>
            <a:solidFill>
              <a:srgbClr val="0095D9"/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2.0114942528735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Graficos'!$C$56:$D$56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Graficos'!$C$59:$D$59</c:f>
              <c:numCache>
                <c:formatCode>_-* #,##0.0_-;\-* #,##0.0_-;_-* "-"??_-;_-@_-</c:formatCode>
                <c:ptCount val="2"/>
                <c:pt idx="0">
                  <c:v>4.5261820533032449</c:v>
                </c:pt>
                <c:pt idx="1">
                  <c:v>3.7493699154314726</c:v>
                </c:pt>
              </c:numCache>
            </c:numRef>
          </c:val>
        </c:ser>
        <c:ser>
          <c:idx val="3"/>
          <c:order val="3"/>
          <c:tx>
            <c:strRef>
              <c:f>'Rentabilidades - Graficos'!$B$60</c:f>
              <c:strCache>
                <c:ptCount val="1"/>
                <c:pt idx="0">
                  <c:v>M. Juros e Moedas</c:v>
                </c:pt>
              </c:strCache>
            </c:strRef>
          </c:tx>
          <c:spPr>
            <a:solidFill>
              <a:srgbClr val="4C4D4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Graficos'!$C$56:$D$56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Graficos'!$C$60:$D$60</c:f>
              <c:numCache>
                <c:formatCode>_-* #,##0.0_-;\-* #,##0.0_-;_-* "-"??_-;_-@_-</c:formatCode>
                <c:ptCount val="2"/>
                <c:pt idx="0">
                  <c:v>3.4741668592113086</c:v>
                </c:pt>
                <c:pt idx="1">
                  <c:v>1.8605871768845077</c:v>
                </c:pt>
              </c:numCache>
            </c:numRef>
          </c:val>
        </c:ser>
        <c:ser>
          <c:idx val="4"/>
          <c:order val="4"/>
          <c:tx>
            <c:strRef>
              <c:f>'Rentabilidades - Graficos'!$B$61</c:f>
              <c:strCache>
                <c:ptCount val="1"/>
                <c:pt idx="0">
                  <c:v>M. Invest. no Exterior</c:v>
                </c:pt>
              </c:strCache>
            </c:strRef>
          </c:tx>
          <c:spPr>
            <a:solidFill>
              <a:srgbClr val="BFD73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5.74712643678160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'Rentabilidades - Graficos'!$C$56:$D$56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Graficos'!$C$61:$D$61</c:f>
              <c:numCache>
                <c:formatCode>_-* #,##0.0_-;\-* #,##0.0_-;_-* "-"??_-;_-@_-</c:formatCode>
                <c:ptCount val="2"/>
                <c:pt idx="0">
                  <c:v>3.2827307024644341</c:v>
                </c:pt>
                <c:pt idx="1">
                  <c:v>2.5836318093764419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2912368"/>
        <c:axId val="1682907472"/>
      </c:barChart>
      <c:lineChart>
        <c:grouping val="standard"/>
        <c:varyColors val="0"/>
        <c:ser>
          <c:idx val="5"/>
          <c:order val="5"/>
          <c:tx>
            <c:strRef>
              <c:f>'Rentabilidades - Graficos'!$B$62</c:f>
              <c:strCache>
                <c:ptCount val="1"/>
                <c:pt idx="0">
                  <c:v>IHFA</c:v>
                </c:pt>
              </c:strCache>
            </c:strRef>
          </c:tx>
          <c:spPr>
            <a:ln w="25400">
              <a:noFill/>
              <a:prstDash val="sysDash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12665810868635002"/>
                  <c:y val="-2.2988505747126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665810868635002"/>
                  <c:y val="-2.5862068965517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3BFD7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'Rentabilidades - Graficos'!$C$56:$D$56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Graficos'!$C$62:$D$62</c:f>
              <c:numCache>
                <c:formatCode>_-* #,##0.0_-;\-* #,##0.0_-;_-* "-"??_-;_-@_-</c:formatCode>
                <c:ptCount val="2"/>
                <c:pt idx="0">
                  <c:v>4.7040917078665672</c:v>
                </c:pt>
                <c:pt idx="1">
                  <c:v>4.3554780402727005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'Rentabilidades - Graficos'!$B$63</c:f>
              <c:strCache>
                <c:ptCount val="1"/>
                <c:pt idx="0">
                  <c:v>IMA-S</c:v>
                </c:pt>
              </c:strCache>
            </c:strRef>
          </c:tx>
          <c:spPr>
            <a:ln w="25400">
              <a:noFill/>
              <a:prstDash val="sysDash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14890885750962779"/>
                  <c:y val="-2.5862068965517241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rgbClr val="B7BA9F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6773641420624733"/>
                  <c:y val="-1.7241379310344827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rgbClr val="B7BA9F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0000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'Rentabilidades - Graficos'!$C$56:$D$56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Graficos'!$C$63:$D$63</c:f>
              <c:numCache>
                <c:formatCode>_-* #,##0.0_-;\-* #,##0.0_-;_-* "-"??_-;_-@_-</c:formatCode>
                <c:ptCount val="2"/>
                <c:pt idx="0">
                  <c:v>3.0458737320022067</c:v>
                </c:pt>
                <c:pt idx="1">
                  <c:v>1.5841955933798317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'Rentabilidades - Graficos'!$B$64</c:f>
              <c:strCache>
                <c:ptCount val="1"/>
                <c:pt idx="0">
                  <c:v>Ibovespa</c:v>
                </c:pt>
              </c:strCache>
            </c:strRef>
          </c:tx>
          <c:spPr>
            <a:ln w="25400">
              <a:noFill/>
              <a:prstDash val="sysDash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12665810868635002"/>
                  <c:y val="-2.2988505747126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665810868635002"/>
                  <c:y val="-2.5862068965517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DE761C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'Rentabilidades - Graficos'!$C$56:$D$56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Graficos'!$C$64:$D$64</c:f>
              <c:numCache>
                <c:formatCode>_-* #,##0.0_-;\-* #,##0.0_-;_-* "-"??_-;_-@_-</c:formatCode>
                <c:ptCount val="2"/>
                <c:pt idx="0">
                  <c:v>7.8984508609095059</c:v>
                </c:pt>
                <c:pt idx="1">
                  <c:v>11.731368288788246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'Rentabilidades - Graficos'!$B$65</c:f>
              <c:strCache>
                <c:ptCount val="1"/>
                <c:pt idx="0">
                  <c:v>Dólar</c:v>
                </c:pt>
              </c:strCache>
            </c:strRef>
          </c:tx>
          <c:spPr>
            <a:ln w="25400">
              <a:noFill/>
              <a:prstDash val="sysDash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13179289687633719"/>
                  <c:y val="-2.2988505747126436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rgbClr val="4C4D4F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6260162601626016"/>
                  <c:y val="2.2988505747126436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rgbClr val="4C4D4F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'Rentabilidades - Graficos'!$C$56:$D$56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'Rentabilidades - Graficos'!$C$65:$D$65</c:f>
              <c:numCache>
                <c:formatCode>_-* #,##0.0_-;\-* #,##0.0_-;_-* "-"??_-;_-@_-</c:formatCode>
                <c:ptCount val="2"/>
                <c:pt idx="0">
                  <c:v>-2.7829768954619283</c:v>
                </c:pt>
                <c:pt idx="1">
                  <c:v>0.47762998790818756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2912368"/>
        <c:axId val="1682907472"/>
      </c:lineChart>
      <c:catAx>
        <c:axId val="1682912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682907472"/>
        <c:crosses val="autoZero"/>
        <c:auto val="1"/>
        <c:lblAlgn val="ctr"/>
        <c:lblOffset val="100"/>
        <c:noMultiLvlLbl val="0"/>
      </c:catAx>
      <c:valAx>
        <c:axId val="1682907472"/>
        <c:scaling>
          <c:orientation val="minMax"/>
          <c:max val="15"/>
          <c:min val="-5"/>
        </c:scaling>
        <c:delete val="0"/>
        <c:axPos val="l"/>
        <c:numFmt formatCode="_-* #,##0.0_-;\-* #,##0.0_-;_-* &quot;-&quot;??_-;_-@_-" sourceLinked="1"/>
        <c:majorTickMark val="out"/>
        <c:minorTickMark val="none"/>
        <c:tickLblPos val="nextTo"/>
        <c:crossAx val="16829123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>
                <a:solidFill>
                  <a:srgbClr val="80C342"/>
                </a:solidFill>
              </a:rPr>
              <a:t>CAPTAÇÕES X TAXA DE JUROS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0532312524677709E-2"/>
          <c:y val="0.13319964804793727"/>
          <c:w val="0.88493648423017068"/>
          <c:h val="0.72708909222789142"/>
        </c:manualLayout>
      </c:layout>
      <c:barChart>
        <c:barDir val="col"/>
        <c:grouping val="clustered"/>
        <c:varyColors val="0"/>
        <c:ser>
          <c:idx val="0"/>
          <c:order val="1"/>
          <c:tx>
            <c:strRef>
              <c:f>Plan2!$A$18</c:f>
              <c:strCache>
                <c:ptCount val="1"/>
                <c:pt idx="0">
                  <c:v>Captação Ações e multimercados - (R$ BI)</c:v>
                </c:pt>
              </c:strCache>
            </c:strRef>
          </c:tx>
          <c:spPr>
            <a:solidFill>
              <a:srgbClr val="0095D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95D9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Plan2!$B$18:$K$18</c:f>
              <c:numCache>
                <c:formatCode>_-* #,##0.0_-;\-* #,##0.0_-;_-* "-"??_-;_-@_-</c:formatCode>
                <c:ptCount val="10"/>
                <c:pt idx="0">
                  <c:v>-15.503176001670001</c:v>
                </c:pt>
                <c:pt idx="1">
                  <c:v>-7.9782279285700035</c:v>
                </c:pt>
                <c:pt idx="2">
                  <c:v>9.0572646648799946</c:v>
                </c:pt>
                <c:pt idx="3">
                  <c:v>12.538400232399997</c:v>
                </c:pt>
                <c:pt idx="4">
                  <c:v>1.4837535284900008</c:v>
                </c:pt>
                <c:pt idx="5">
                  <c:v>22.124145138650018</c:v>
                </c:pt>
                <c:pt idx="6">
                  <c:v>17.554015607129987</c:v>
                </c:pt>
                <c:pt idx="7">
                  <c:v>42.581036397299975</c:v>
                </c:pt>
                <c:pt idx="8">
                  <c:v>45.692309373079979</c:v>
                </c:pt>
                <c:pt idx="9">
                  <c:v>42.069532277509978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2915088"/>
        <c:axId val="1682915632"/>
      </c:barChart>
      <c:lineChart>
        <c:grouping val="standard"/>
        <c:varyColors val="0"/>
        <c:ser>
          <c:idx val="2"/>
          <c:order val="0"/>
          <c:tx>
            <c:strRef>
              <c:f>Plan2!$A$20</c:f>
              <c:strCache>
                <c:ptCount val="1"/>
                <c:pt idx="0">
                  <c:v>SELIC META</c:v>
                </c:pt>
              </c:strCache>
            </c:strRef>
          </c:tx>
          <c:spPr>
            <a:ln>
              <a:solidFill>
                <a:srgbClr val="FCAF17"/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CAF17"/>
                    </a:solidFill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Plan2!$B$1:$K$1</c:f>
              <c:strCache>
                <c:ptCount val="10"/>
                <c:pt idx="0">
                  <c:v>2015 - 4T</c:v>
                </c:pt>
                <c:pt idx="1">
                  <c:v>2016 - 1T</c:v>
                </c:pt>
                <c:pt idx="2">
                  <c:v>2016 - 2T</c:v>
                </c:pt>
                <c:pt idx="3">
                  <c:v>2016 - 3T</c:v>
                </c:pt>
                <c:pt idx="4">
                  <c:v>2016 - 4T</c:v>
                </c:pt>
                <c:pt idx="5">
                  <c:v>2017 - 1T</c:v>
                </c:pt>
                <c:pt idx="6">
                  <c:v>2017 - 2T</c:v>
                </c:pt>
                <c:pt idx="7">
                  <c:v>2017 - 3T</c:v>
                </c:pt>
                <c:pt idx="8">
                  <c:v>2017 - 4T</c:v>
                </c:pt>
                <c:pt idx="9">
                  <c:v>2018 - 1T</c:v>
                </c:pt>
              </c:strCache>
            </c:strRef>
          </c:cat>
          <c:val>
            <c:numRef>
              <c:f>Plan2!$B$20:$K$20</c:f>
              <c:numCache>
                <c:formatCode>_(* #,##0.00_);_(* \(#,##0.00\);_(* "-"??_);_(@_)</c:formatCode>
                <c:ptCount val="10"/>
                <c:pt idx="0">
                  <c:v>14.25</c:v>
                </c:pt>
                <c:pt idx="1">
                  <c:v>14.25</c:v>
                </c:pt>
                <c:pt idx="2">
                  <c:v>14.25</c:v>
                </c:pt>
                <c:pt idx="3">
                  <c:v>14.25</c:v>
                </c:pt>
                <c:pt idx="4">
                  <c:v>13.75</c:v>
                </c:pt>
                <c:pt idx="5">
                  <c:v>12.25</c:v>
                </c:pt>
                <c:pt idx="6">
                  <c:v>10.25</c:v>
                </c:pt>
                <c:pt idx="7">
                  <c:v>8.25</c:v>
                </c:pt>
                <c:pt idx="8">
                  <c:v>7</c:v>
                </c:pt>
                <c:pt idx="9">
                  <c:v>6.5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2914544"/>
        <c:axId val="1682913456"/>
      </c:lineChart>
      <c:catAx>
        <c:axId val="1682914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1682913456"/>
        <c:crosses val="autoZero"/>
        <c:auto val="1"/>
        <c:lblAlgn val="ctr"/>
        <c:lblOffset val="100"/>
        <c:noMultiLvlLbl val="0"/>
      </c:catAx>
      <c:valAx>
        <c:axId val="1682913456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out"/>
        <c:minorTickMark val="none"/>
        <c:tickLblPos val="nextTo"/>
        <c:crossAx val="1682914544"/>
        <c:crosses val="autoZero"/>
        <c:crossBetween val="between"/>
      </c:valAx>
      <c:valAx>
        <c:axId val="1682915632"/>
        <c:scaling>
          <c:orientation val="minMax"/>
        </c:scaling>
        <c:delete val="0"/>
        <c:axPos val="r"/>
        <c:numFmt formatCode="_-* #,##0.0_-;\-* #,##0.0_-;_-* &quot;-&quot;??_-;_-@_-" sourceLinked="1"/>
        <c:majorTickMark val="out"/>
        <c:minorTickMark val="none"/>
        <c:tickLblPos val="nextTo"/>
        <c:crossAx val="1682915088"/>
        <c:crosses val="max"/>
        <c:crossBetween val="between"/>
      </c:valAx>
      <c:catAx>
        <c:axId val="1682915088"/>
        <c:scaling>
          <c:orientation val="minMax"/>
        </c:scaling>
        <c:delete val="1"/>
        <c:axPos val="b"/>
        <c:majorTickMark val="out"/>
        <c:minorTickMark val="none"/>
        <c:tickLblPos val="nextTo"/>
        <c:crossAx val="168291563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dirty="0" smtClean="0">
                <a:solidFill>
                  <a:srgbClr val="80C342"/>
                </a:solidFill>
              </a:rPr>
              <a:t>SALDO</a:t>
            </a:r>
            <a:r>
              <a:rPr lang="pt-BR" baseline="0" dirty="0" smtClean="0">
                <a:solidFill>
                  <a:srgbClr val="80C342"/>
                </a:solidFill>
              </a:rPr>
              <a:t> ENTRE FUNDOS </a:t>
            </a:r>
            <a:r>
              <a:rPr lang="pt-BR" baseline="0" dirty="0" smtClean="0">
                <a:solidFill>
                  <a:srgbClr val="80C342"/>
                </a:solidFill>
              </a:rPr>
              <a:t>ABERTOS </a:t>
            </a:r>
            <a:r>
              <a:rPr lang="pt-BR" baseline="0" dirty="0" smtClean="0">
                <a:solidFill>
                  <a:srgbClr val="80C342"/>
                </a:solidFill>
              </a:rPr>
              <a:t>E ENCERRADOS NO PERÍODO</a:t>
            </a:r>
            <a:endParaRPr lang="pt-BR" dirty="0">
              <a:solidFill>
                <a:srgbClr val="80C342"/>
              </a:solidFill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5.3689281057766609E-2"/>
          <c:y val="0.11113525158747603"/>
          <c:w val="0.92209973753280838"/>
          <c:h val="0.74939909672880189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'numero de fundos'!$A$10</c:f>
              <c:strCache>
                <c:ptCount val="1"/>
                <c:pt idx="0">
                  <c:v>Renda Fixa</c:v>
                </c:pt>
              </c:strCache>
            </c:strRef>
          </c:tx>
          <c:spPr>
            <a:solidFill>
              <a:srgbClr val="80C34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'numero de fundos'!$B$8:$F$8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2018 - até março</c:v>
                </c:pt>
              </c:strCache>
            </c:strRef>
          </c:cat>
          <c:val>
            <c:numRef>
              <c:f>'numero de fundos'!$B$10:$F$10</c:f>
              <c:numCache>
                <c:formatCode>General</c:formatCode>
                <c:ptCount val="5"/>
                <c:pt idx="0">
                  <c:v>185</c:v>
                </c:pt>
                <c:pt idx="1">
                  <c:v>118</c:v>
                </c:pt>
                <c:pt idx="2">
                  <c:v>-2</c:v>
                </c:pt>
                <c:pt idx="3">
                  <c:v>-27</c:v>
                </c:pt>
                <c:pt idx="4">
                  <c:v>-7</c:v>
                </c:pt>
              </c:numCache>
            </c:numRef>
          </c:val>
        </c:ser>
        <c:ser>
          <c:idx val="3"/>
          <c:order val="1"/>
          <c:tx>
            <c:strRef>
              <c:f>'numero de fundos'!$A$11</c:f>
              <c:strCache>
                <c:ptCount val="1"/>
                <c:pt idx="0">
                  <c:v>Ações</c:v>
                </c:pt>
              </c:strCache>
            </c:strRef>
          </c:tx>
          <c:spPr>
            <a:solidFill>
              <a:srgbClr val="0095D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'numero de fundos'!$B$8:$F$8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2018 - até março</c:v>
                </c:pt>
              </c:strCache>
            </c:strRef>
          </c:cat>
          <c:val>
            <c:numRef>
              <c:f>'numero de fundos'!$B$11:$F$11</c:f>
              <c:numCache>
                <c:formatCode>General</c:formatCode>
                <c:ptCount val="5"/>
                <c:pt idx="0">
                  <c:v>-57</c:v>
                </c:pt>
                <c:pt idx="1">
                  <c:v>-173</c:v>
                </c:pt>
                <c:pt idx="2">
                  <c:v>-145</c:v>
                </c:pt>
                <c:pt idx="3">
                  <c:v>109</c:v>
                </c:pt>
                <c:pt idx="4">
                  <c:v>47</c:v>
                </c:pt>
              </c:numCache>
            </c:numRef>
          </c:val>
        </c:ser>
        <c:ser>
          <c:idx val="1"/>
          <c:order val="2"/>
          <c:tx>
            <c:strRef>
              <c:f>'numero de fundos'!$A$9</c:f>
              <c:strCache>
                <c:ptCount val="1"/>
                <c:pt idx="0">
                  <c:v>Multimercados</c:v>
                </c:pt>
              </c:strCache>
            </c:strRef>
          </c:tx>
          <c:spPr>
            <a:solidFill>
              <a:srgbClr val="FCAF1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'numero de fundos'!$B$8:$F$8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2018 - até março</c:v>
                </c:pt>
              </c:strCache>
            </c:strRef>
          </c:cat>
          <c:val>
            <c:numRef>
              <c:f>'numero de fundos'!$B$9:$F$9</c:f>
              <c:numCache>
                <c:formatCode>General</c:formatCode>
                <c:ptCount val="5"/>
                <c:pt idx="0">
                  <c:v>53</c:v>
                </c:pt>
                <c:pt idx="1">
                  <c:v>-20</c:v>
                </c:pt>
                <c:pt idx="2">
                  <c:v>279</c:v>
                </c:pt>
                <c:pt idx="3">
                  <c:v>704</c:v>
                </c:pt>
                <c:pt idx="4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2909104"/>
        <c:axId val="1682908016"/>
      </c:barChart>
      <c:catAx>
        <c:axId val="168290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682908016"/>
        <c:crosses val="autoZero"/>
        <c:auto val="1"/>
        <c:lblAlgn val="ctr"/>
        <c:lblOffset val="100"/>
        <c:noMultiLvlLbl val="0"/>
      </c:catAx>
      <c:valAx>
        <c:axId val="16829080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829091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>
                <a:solidFill>
                  <a:srgbClr val="80C342"/>
                </a:solidFill>
              </a:defRPr>
            </a:pPr>
            <a:r>
              <a:rPr lang="pt-BR"/>
              <a:t>CAPTAÇÃO LÍQUIDA</a:t>
            </a:r>
            <a:r>
              <a:rPr lang="pt-BR" baseline="0"/>
              <a:t> ACUMULADA NO ANO - ATÉ MARÇO (R$ BILHÕES)</a:t>
            </a:r>
            <a:endParaRPr lang="pt-BR"/>
          </a:p>
        </c:rich>
      </c:tx>
      <c:layout>
        <c:manualLayout>
          <c:xMode val="edge"/>
          <c:yMode val="edge"/>
          <c:x val="0.14083236065026042"/>
          <c:y val="1.611651308229745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6756621298361171E-2"/>
          <c:y val="0.1166679122348124"/>
          <c:w val="0.90697425981406665"/>
          <c:h val="0.68244135286198038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Captação!$H$10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95D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Captação!$I$10:$M$10</c:f>
              <c:numCache>
                <c:formatCode>_-* #,##0.0_-;\-* #,##0.0_-;_-* "-"??_-;_-@_-</c:formatCode>
                <c:ptCount val="5"/>
                <c:pt idx="0">
                  <c:v>0.96949360523001049</c:v>
                </c:pt>
                <c:pt idx="1">
                  <c:v>1.0715171475999821</c:v>
                </c:pt>
                <c:pt idx="2">
                  <c:v>37.937411211319969</c:v>
                </c:pt>
                <c:pt idx="3">
                  <c:v>109.92402767594004</c:v>
                </c:pt>
                <c:pt idx="4">
                  <c:v>49.851046284919974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0"/>
        <c:overlap val="-10"/>
        <c:axId val="1682553680"/>
        <c:axId val="1682552592"/>
      </c:barChart>
      <c:lineChart>
        <c:grouping val="standard"/>
        <c:varyColors val="0"/>
        <c:ser>
          <c:idx val="0"/>
          <c:order val="0"/>
          <c:tx>
            <c:strRef>
              <c:f>Captação!$H$11</c:f>
              <c:strCache>
                <c:ptCount val="1"/>
                <c:pt idx="0">
                  <c:v>Média</c:v>
                </c:pt>
              </c:strCache>
            </c:strRef>
          </c:tx>
          <c:spPr>
            <a:ln>
              <a:solidFill>
                <a:sysClr val="windowText" lastClr="000000">
                  <a:lumMod val="95000"/>
                  <a:lumOff val="5000"/>
                </a:sysClr>
              </a:solidFill>
              <a:prstDash val="sysDash"/>
            </a:ln>
          </c:spPr>
          <c:marker>
            <c:symbol val="none"/>
          </c:marker>
          <c:cat>
            <c:numRef>
              <c:f>Captação!$I$1:$M$1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Captação!$I$11:$M$11</c:f>
              <c:numCache>
                <c:formatCode>_-* #,##0.0_-;\-* #,##0.0_-;_-* "-"??_-;_-@_-</c:formatCode>
                <c:ptCount val="5"/>
                <c:pt idx="0">
                  <c:v>39.950699185001994</c:v>
                </c:pt>
                <c:pt idx="1">
                  <c:v>39.950699185001994</c:v>
                </c:pt>
                <c:pt idx="2">
                  <c:v>39.950699185001994</c:v>
                </c:pt>
                <c:pt idx="3">
                  <c:v>39.950699185001994</c:v>
                </c:pt>
                <c:pt idx="4">
                  <c:v>39.950699185001994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2553680"/>
        <c:axId val="1682552592"/>
      </c:lineChart>
      <c:catAx>
        <c:axId val="1682553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>
                <a:solidFill>
                  <a:srgbClr val="4C4D4F"/>
                </a:solidFill>
              </a:defRPr>
            </a:pPr>
            <a:endParaRPr lang="pt-BR"/>
          </a:p>
        </c:txPr>
        <c:crossAx val="1682552592"/>
        <c:crosses val="autoZero"/>
        <c:auto val="0"/>
        <c:lblAlgn val="ctr"/>
        <c:lblOffset val="100"/>
        <c:noMultiLvlLbl val="0"/>
      </c:catAx>
      <c:valAx>
        <c:axId val="1682552592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rgbClr val="4C4D4F"/>
                </a:solidFill>
              </a:defRPr>
            </a:pPr>
            <a:endParaRPr lang="pt-BR"/>
          </a:p>
        </c:txPr>
        <c:crossAx val="16825536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5773195876288657"/>
          <c:y val="0.8966920974256456"/>
          <c:w val="0.45532646048109965"/>
          <c:h val="0.10190798689023974"/>
        </c:manualLayout>
      </c:layout>
      <c:overlay val="0"/>
      <c:txPr>
        <a:bodyPr/>
        <a:lstStyle/>
        <a:p>
          <a:pPr rtl="0">
            <a:defRPr>
              <a:solidFill>
                <a:srgbClr val="4C4D4F"/>
              </a:solidFill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rgbClr val="383838"/>
          </a:solidFill>
          <a:latin typeface="+mn-lt"/>
          <a:ea typeface="Calibri"/>
          <a:cs typeface="Calibri"/>
        </a:defRPr>
      </a:pPr>
      <a:endParaRPr lang="pt-B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80C342"/>
                </a:solidFill>
              </a:defRPr>
            </a:pPr>
            <a:r>
              <a:rPr lang="pt-BR">
                <a:solidFill>
                  <a:srgbClr val="80C342"/>
                </a:solidFill>
              </a:rPr>
              <a:t>CAPTAÇÃO LÍQUIDA POR CLASSE ANBIMA - R$ TRIMESTRE</a:t>
            </a:r>
          </a:p>
        </c:rich>
      </c:tx>
      <c:layout>
        <c:manualLayout>
          <c:xMode val="edge"/>
          <c:yMode val="edge"/>
          <c:x val="0.20051388888888888"/>
          <c:y val="6.6084286083936031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879588038072422E-2"/>
          <c:y val="0.18856175226657432"/>
          <c:w val="0.91170061660227375"/>
          <c:h val="0.571866925835292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Captação!$A$2</c:f>
              <c:strCache>
                <c:ptCount val="1"/>
                <c:pt idx="0">
                  <c:v>Renda Fixa</c:v>
                </c:pt>
              </c:strCache>
            </c:strRef>
          </c:tx>
          <c:spPr>
            <a:solidFill>
              <a:srgbClr val="80C342"/>
            </a:solidFill>
            <a:ln>
              <a:solidFill>
                <a:srgbClr val="80C342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Captação!$E$1:$F$1</c:f>
              <c:strCache>
                <c:ptCount val="2"/>
                <c:pt idx="0">
                  <c:v>2017 - 1T</c:v>
                </c:pt>
                <c:pt idx="1">
                  <c:v>2018 - 1T</c:v>
                </c:pt>
              </c:strCache>
            </c:strRef>
          </c:cat>
          <c:val>
            <c:numRef>
              <c:f>Captação!$E$2:$F$2</c:f>
              <c:numCache>
                <c:formatCode>_(* #,##0.00_);_(* \(#,##0.00\);_(* "-"??_);_(@_)</c:formatCode>
                <c:ptCount val="2"/>
                <c:pt idx="0" formatCode="#,##0.0_ ;\-#,##0.0\ ">
                  <c:v>73.266473077430007</c:v>
                </c:pt>
                <c:pt idx="1">
                  <c:v>5.7622612925899857</c:v>
                </c:pt>
              </c:numCache>
            </c:numRef>
          </c:val>
        </c:ser>
        <c:ser>
          <c:idx val="1"/>
          <c:order val="1"/>
          <c:tx>
            <c:strRef>
              <c:f>Captação!$A$3</c:f>
              <c:strCache>
                <c:ptCount val="1"/>
                <c:pt idx="0">
                  <c:v>Ações</c:v>
                </c:pt>
              </c:strCache>
            </c:strRef>
          </c:tx>
          <c:spPr>
            <a:solidFill>
              <a:srgbClr val="FCAF17"/>
            </a:solidFill>
            <a:ln>
              <a:solidFill>
                <a:srgbClr val="FCAF17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Captação!$E$1:$F$1</c:f>
              <c:strCache>
                <c:ptCount val="2"/>
                <c:pt idx="0">
                  <c:v>2017 - 1T</c:v>
                </c:pt>
                <c:pt idx="1">
                  <c:v>2018 - 1T</c:v>
                </c:pt>
              </c:strCache>
            </c:strRef>
          </c:cat>
          <c:val>
            <c:numRef>
              <c:f>Captação!$E$3:$F$3</c:f>
              <c:numCache>
                <c:formatCode>_(* #,##0.00_);_(* \(#,##0.00\);_(* "-"??_);_(@_)</c:formatCode>
                <c:ptCount val="2"/>
                <c:pt idx="0" formatCode="#,##0.0_ ;\-#,##0.0\ ">
                  <c:v>-0.48246617573000294</c:v>
                </c:pt>
                <c:pt idx="1">
                  <c:v>8.788126665730001</c:v>
                </c:pt>
              </c:numCache>
            </c:numRef>
          </c:val>
        </c:ser>
        <c:ser>
          <c:idx val="2"/>
          <c:order val="2"/>
          <c:tx>
            <c:strRef>
              <c:f>Captação!$A$4</c:f>
              <c:strCache>
                <c:ptCount val="1"/>
                <c:pt idx="0">
                  <c:v>Multimercados</c:v>
                </c:pt>
              </c:strCache>
            </c:strRef>
          </c:tx>
          <c:spPr>
            <a:solidFill>
              <a:srgbClr val="0095D9"/>
            </a:solidFill>
            <a:ln>
              <a:solidFill>
                <a:srgbClr val="0095D9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Captação!$E$1:$F$1</c:f>
              <c:strCache>
                <c:ptCount val="2"/>
                <c:pt idx="0">
                  <c:v>2017 - 1T</c:v>
                </c:pt>
                <c:pt idx="1">
                  <c:v>2018 - 1T</c:v>
                </c:pt>
              </c:strCache>
            </c:strRef>
          </c:cat>
          <c:val>
            <c:numRef>
              <c:f>Captação!$E$4:$F$4</c:f>
              <c:numCache>
                <c:formatCode>_(* #,##0.00_);_(* \(#,##0.00\);_(* "-"??_);_(@_)</c:formatCode>
                <c:ptCount val="2"/>
                <c:pt idx="0" formatCode="#,##0.0_ ;\-#,##0.0\ ">
                  <c:v>22.606611314380022</c:v>
                </c:pt>
                <c:pt idx="1">
                  <c:v>33.281405611779981</c:v>
                </c:pt>
              </c:numCache>
            </c:numRef>
          </c:val>
        </c:ser>
        <c:ser>
          <c:idx val="3"/>
          <c:order val="3"/>
          <c:tx>
            <c:strRef>
              <c:f>Captação!$A$5</c:f>
              <c:strCache>
                <c:ptCount val="1"/>
                <c:pt idx="0">
                  <c:v>Cambial</c:v>
                </c:pt>
              </c:strCache>
            </c:strRef>
          </c:tx>
          <c:spPr>
            <a:solidFill>
              <a:srgbClr val="4C4D4F"/>
            </a:solidFill>
            <a:ln>
              <a:solidFill>
                <a:srgbClr val="4C4D4F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Captação!$E$1:$F$1</c:f>
              <c:strCache>
                <c:ptCount val="2"/>
                <c:pt idx="0">
                  <c:v>2017 - 1T</c:v>
                </c:pt>
                <c:pt idx="1">
                  <c:v>2018 - 1T</c:v>
                </c:pt>
              </c:strCache>
            </c:strRef>
          </c:cat>
          <c:val>
            <c:numRef>
              <c:f>Captação!$E$5:$F$5</c:f>
              <c:numCache>
                <c:formatCode>_(* #,##0.00_);_(* \(#,##0.00\);_(* "-"??_);_(@_)</c:formatCode>
                <c:ptCount val="2"/>
                <c:pt idx="0" formatCode="#,##0.0_ ;\-#,##0.0\ ">
                  <c:v>-0.44983205036999996</c:v>
                </c:pt>
                <c:pt idx="1">
                  <c:v>0.33149392140000006</c:v>
                </c:pt>
              </c:numCache>
            </c:numRef>
          </c:val>
        </c:ser>
        <c:ser>
          <c:idx val="4"/>
          <c:order val="4"/>
          <c:tx>
            <c:strRef>
              <c:f>Captação!$A$6</c:f>
              <c:strCache>
                <c:ptCount val="1"/>
                <c:pt idx="0">
                  <c:v>Previdência</c:v>
                </c:pt>
              </c:strCache>
            </c:strRef>
          </c:tx>
          <c:spPr>
            <a:solidFill>
              <a:srgbClr val="BFD730"/>
            </a:solidFill>
            <a:ln>
              <a:solidFill>
                <a:srgbClr val="BFD730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Captação!$E$1:$F$1</c:f>
              <c:strCache>
                <c:ptCount val="2"/>
                <c:pt idx="0">
                  <c:v>2017 - 1T</c:v>
                </c:pt>
                <c:pt idx="1">
                  <c:v>2018 - 1T</c:v>
                </c:pt>
              </c:strCache>
            </c:strRef>
          </c:cat>
          <c:val>
            <c:numRef>
              <c:f>Captação!$E$6:$F$6</c:f>
              <c:numCache>
                <c:formatCode>_(* #,##0.00_);_(* \(#,##0.00\);_(* "-"??_);_(@_)</c:formatCode>
                <c:ptCount val="2"/>
                <c:pt idx="0" formatCode="#,##0.0_ ;\-#,##0.0\ ">
                  <c:v>10.081088008180004</c:v>
                </c:pt>
                <c:pt idx="1">
                  <c:v>3.6725457933600003</c:v>
                </c:pt>
              </c:numCache>
            </c:numRef>
          </c:val>
        </c:ser>
        <c:ser>
          <c:idx val="5"/>
          <c:order val="5"/>
          <c:tx>
            <c:strRef>
              <c:f>Captação!$A$7</c:f>
              <c:strCache>
                <c:ptCount val="1"/>
                <c:pt idx="0">
                  <c:v>ETF</c:v>
                </c:pt>
              </c:strCache>
            </c:strRef>
          </c:tx>
          <c:spPr>
            <a:solidFill>
              <a:srgbClr val="03BFD7"/>
            </a:solidFill>
            <a:ln>
              <a:solidFill>
                <a:srgbClr val="03BFD7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Captação!$E$1:$F$1</c:f>
              <c:strCache>
                <c:ptCount val="2"/>
                <c:pt idx="0">
                  <c:v>2017 - 1T</c:v>
                </c:pt>
                <c:pt idx="1">
                  <c:v>2018 - 1T</c:v>
                </c:pt>
              </c:strCache>
            </c:strRef>
          </c:cat>
          <c:val>
            <c:numRef>
              <c:f>Captação!$E$7:$F$7</c:f>
              <c:numCache>
                <c:formatCode>_(* #,##0.00_);_(* \(#,##0.00\);_(* "-"??_);_(@_)</c:formatCode>
                <c:ptCount val="2"/>
                <c:pt idx="0" formatCode="#,##0.0_ ;\-#,##0.0\ ">
                  <c:v>0.31807740779999999</c:v>
                </c:pt>
                <c:pt idx="1">
                  <c:v>1.3590255885600002</c:v>
                </c:pt>
              </c:numCache>
            </c:numRef>
          </c:val>
        </c:ser>
        <c:ser>
          <c:idx val="6"/>
          <c:order val="6"/>
          <c:tx>
            <c:strRef>
              <c:f>Captação!$A$8</c:f>
              <c:strCache>
                <c:ptCount val="1"/>
                <c:pt idx="0">
                  <c:v>FIDC</c:v>
                </c:pt>
              </c:strCache>
            </c:strRef>
          </c:tx>
          <c:spPr>
            <a:solidFill>
              <a:srgbClr val="B7BA9F"/>
            </a:solidFill>
            <a:ln>
              <a:solidFill>
                <a:srgbClr val="B7BA9F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Captação!$E$1:$F$1</c:f>
              <c:strCache>
                <c:ptCount val="2"/>
                <c:pt idx="0">
                  <c:v>2017 - 1T</c:v>
                </c:pt>
                <c:pt idx="1">
                  <c:v>2018 - 1T</c:v>
                </c:pt>
              </c:strCache>
            </c:strRef>
          </c:cat>
          <c:val>
            <c:numRef>
              <c:f>Captação!$E$8:$F$8</c:f>
              <c:numCache>
                <c:formatCode>_(* #,##0.00_);_(* \(#,##0.00\);_(* "-"??_);_(@_)</c:formatCode>
                <c:ptCount val="2"/>
                <c:pt idx="0" formatCode="#,##0.0_ ;\-#,##0.0\ ">
                  <c:v>1.6109668929199985</c:v>
                </c:pt>
                <c:pt idx="1">
                  <c:v>-4.7504529277700014</c:v>
                </c:pt>
              </c:numCache>
            </c:numRef>
          </c:val>
        </c:ser>
        <c:ser>
          <c:idx val="7"/>
          <c:order val="7"/>
          <c:tx>
            <c:strRef>
              <c:f>Captação!$A$9</c:f>
              <c:strCache>
                <c:ptCount val="1"/>
                <c:pt idx="0">
                  <c:v>FIP</c:v>
                </c:pt>
              </c:strCache>
            </c:strRef>
          </c:tx>
          <c:spPr>
            <a:solidFill>
              <a:srgbClr val="DE761C"/>
            </a:solidFill>
            <a:ln>
              <a:solidFill>
                <a:srgbClr val="DE761C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Captação!$E$1:$F$1</c:f>
              <c:strCache>
                <c:ptCount val="2"/>
                <c:pt idx="0">
                  <c:v>2017 - 1T</c:v>
                </c:pt>
                <c:pt idx="1">
                  <c:v>2018 - 1T</c:v>
                </c:pt>
              </c:strCache>
            </c:strRef>
          </c:cat>
          <c:val>
            <c:numRef>
              <c:f>Captação!$E$9:$F$9</c:f>
              <c:numCache>
                <c:formatCode>_(* #,##0.00_);_(* \(#,##0.00\);_(* "-"??_);_(@_)</c:formatCode>
                <c:ptCount val="2"/>
                <c:pt idx="0" formatCode="#,##0.0_ ;\-#,##0.0\ ">
                  <c:v>2.9731092013300007</c:v>
                </c:pt>
                <c:pt idx="1">
                  <c:v>1.40664033927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2543344"/>
        <c:axId val="1682554224"/>
      </c:barChart>
      <c:catAx>
        <c:axId val="168254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b="0"/>
            </a:pPr>
            <a:endParaRPr lang="pt-BR"/>
          </a:p>
        </c:txPr>
        <c:crossAx val="1682554224"/>
        <c:crosses val="autoZero"/>
        <c:auto val="1"/>
        <c:lblAlgn val="ctr"/>
        <c:lblOffset val="100"/>
        <c:noMultiLvlLbl val="0"/>
      </c:catAx>
      <c:valAx>
        <c:axId val="1682554224"/>
        <c:scaling>
          <c:orientation val="minMax"/>
        </c:scaling>
        <c:delete val="0"/>
        <c:axPos val="l"/>
        <c:numFmt formatCode="#,##0.0_ ;\-#,##0.0\ 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16825433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978721176433469E-2"/>
          <c:y val="0.87318335610979836"/>
          <c:w val="0.81170313579223652"/>
          <c:h val="0.12636931931063292"/>
        </c:manualLayout>
      </c:layout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80C342"/>
                </a:solidFill>
              </a:defRPr>
            </a:pPr>
            <a:r>
              <a:rPr lang="pt-BR">
                <a:solidFill>
                  <a:srgbClr val="80C342"/>
                </a:solidFill>
              </a:rPr>
              <a:t>CAPTAÇÃO LÍQUIDA POR SEGMENTO DE INVESTIDOR - R$ BI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6.8795842744222166E-2"/>
          <c:y val="0.16942299147873049"/>
          <c:w val="0.91170061660227375"/>
          <c:h val="0.571866925835292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Captação!$I$60</c:f>
              <c:strCache>
                <c:ptCount val="1"/>
                <c:pt idx="0">
                  <c:v>Institucional</c:v>
                </c:pt>
              </c:strCache>
            </c:strRef>
          </c:tx>
          <c:spPr>
            <a:solidFill>
              <a:srgbClr val="80C342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Captação!$J$59:$K$59</c:f>
              <c:strCache>
                <c:ptCount val="2"/>
                <c:pt idx="0">
                  <c:v>2017 até fevereiro</c:v>
                </c:pt>
                <c:pt idx="1">
                  <c:v>2018 até fevereiro</c:v>
                </c:pt>
              </c:strCache>
            </c:strRef>
          </c:cat>
          <c:val>
            <c:numRef>
              <c:f>Captação!$J$60:$K$60</c:f>
              <c:numCache>
                <c:formatCode>#,##0.0</c:formatCode>
                <c:ptCount val="2"/>
                <c:pt idx="0">
                  <c:v>5.3102872853199985</c:v>
                </c:pt>
                <c:pt idx="1">
                  <c:v>7.4046968797199995</c:v>
                </c:pt>
              </c:numCache>
            </c:numRef>
          </c:val>
        </c:ser>
        <c:ser>
          <c:idx val="1"/>
          <c:order val="1"/>
          <c:tx>
            <c:strRef>
              <c:f>Captação!$I$61</c:f>
              <c:strCache>
                <c:ptCount val="1"/>
                <c:pt idx="0">
                  <c:v>Poder Público</c:v>
                </c:pt>
              </c:strCache>
            </c:strRef>
          </c:tx>
          <c:spPr>
            <a:solidFill>
              <a:srgbClr val="FCAF17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Captação!$J$59:$K$59</c:f>
              <c:strCache>
                <c:ptCount val="2"/>
                <c:pt idx="0">
                  <c:v>2017 até fevereiro</c:v>
                </c:pt>
                <c:pt idx="1">
                  <c:v>2018 até fevereiro</c:v>
                </c:pt>
              </c:strCache>
            </c:strRef>
          </c:cat>
          <c:val>
            <c:numRef>
              <c:f>Captação!$J$61:$K$61</c:f>
              <c:numCache>
                <c:formatCode>#,##0.0</c:formatCode>
                <c:ptCount val="2"/>
                <c:pt idx="0">
                  <c:v>22.881644146235011</c:v>
                </c:pt>
                <c:pt idx="1">
                  <c:v>21.521927428870004</c:v>
                </c:pt>
              </c:numCache>
            </c:numRef>
          </c:val>
        </c:ser>
        <c:ser>
          <c:idx val="2"/>
          <c:order val="2"/>
          <c:tx>
            <c:strRef>
              <c:f>Captação!$I$62</c:f>
              <c:strCache>
                <c:ptCount val="1"/>
                <c:pt idx="0">
                  <c:v>Fundos de Pensão</c:v>
                </c:pt>
              </c:strCache>
            </c:strRef>
          </c:tx>
          <c:spPr>
            <a:solidFill>
              <a:srgbClr val="0095D9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Captação!$J$59:$K$59</c:f>
              <c:strCache>
                <c:ptCount val="2"/>
                <c:pt idx="0">
                  <c:v>2017 até fevereiro</c:v>
                </c:pt>
                <c:pt idx="1">
                  <c:v>2018 até fevereiro</c:v>
                </c:pt>
              </c:strCache>
            </c:strRef>
          </c:cat>
          <c:val>
            <c:numRef>
              <c:f>Captação!$J$62:$K$62</c:f>
              <c:numCache>
                <c:formatCode>#,##0.0</c:formatCode>
                <c:ptCount val="2"/>
                <c:pt idx="0">
                  <c:v>5.9333072362799992</c:v>
                </c:pt>
                <c:pt idx="1">
                  <c:v>2.1047890525600006</c:v>
                </c:pt>
              </c:numCache>
            </c:numRef>
          </c:val>
        </c:ser>
        <c:ser>
          <c:idx val="3"/>
          <c:order val="3"/>
          <c:tx>
            <c:strRef>
              <c:f>Captação!$I$63</c:f>
              <c:strCache>
                <c:ptCount val="1"/>
                <c:pt idx="0">
                  <c:v>Corporate</c:v>
                </c:pt>
              </c:strCache>
            </c:strRef>
          </c:tx>
          <c:spPr>
            <a:solidFill>
              <a:srgbClr val="4C4D4F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Captação!$J$59:$K$59</c:f>
              <c:strCache>
                <c:ptCount val="2"/>
                <c:pt idx="0">
                  <c:v>2017 até fevereiro</c:v>
                </c:pt>
                <c:pt idx="1">
                  <c:v>2018 até fevereiro</c:v>
                </c:pt>
              </c:strCache>
            </c:strRef>
          </c:cat>
          <c:val>
            <c:numRef>
              <c:f>Captação!$J$63:$K$63</c:f>
              <c:numCache>
                <c:formatCode>#,##0.0</c:formatCode>
                <c:ptCount val="2"/>
                <c:pt idx="0">
                  <c:v>-7.2350229175449909</c:v>
                </c:pt>
                <c:pt idx="1">
                  <c:v>-29.461678651069999</c:v>
                </c:pt>
              </c:numCache>
            </c:numRef>
          </c:val>
        </c:ser>
        <c:ser>
          <c:idx val="4"/>
          <c:order val="4"/>
          <c:tx>
            <c:strRef>
              <c:f>Captação!$I$64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rgbClr val="BFD73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Captação!$J$59:$K$59</c:f>
              <c:strCache>
                <c:ptCount val="2"/>
                <c:pt idx="0">
                  <c:v>2017 até fevereiro</c:v>
                </c:pt>
                <c:pt idx="1">
                  <c:v>2018 até fevereiro</c:v>
                </c:pt>
              </c:strCache>
            </c:strRef>
          </c:cat>
          <c:val>
            <c:numRef>
              <c:f>Captação!$J$64:$K$64</c:f>
              <c:numCache>
                <c:formatCode>#,##0.0</c:formatCode>
                <c:ptCount val="2"/>
                <c:pt idx="0">
                  <c:v>14.23144633669</c:v>
                </c:pt>
                <c:pt idx="1">
                  <c:v>9.0322145402100009</c:v>
                </c:pt>
              </c:numCache>
            </c:numRef>
          </c:val>
        </c:ser>
        <c:ser>
          <c:idx val="5"/>
          <c:order val="5"/>
          <c:tx>
            <c:strRef>
              <c:f>Captação!$I$65</c:f>
              <c:strCache>
                <c:ptCount val="1"/>
                <c:pt idx="0">
                  <c:v>Varejo</c:v>
                </c:pt>
              </c:strCache>
            </c:strRef>
          </c:tx>
          <c:spPr>
            <a:solidFill>
              <a:srgbClr val="03BFD7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Captação!$J$59:$K$59</c:f>
              <c:strCache>
                <c:ptCount val="2"/>
                <c:pt idx="0">
                  <c:v>2017 até fevereiro</c:v>
                </c:pt>
                <c:pt idx="1">
                  <c:v>2018 até fevereiro</c:v>
                </c:pt>
              </c:strCache>
            </c:strRef>
          </c:cat>
          <c:val>
            <c:numRef>
              <c:f>Captação!$J$65:$K$65</c:f>
              <c:numCache>
                <c:formatCode>#,##0.0</c:formatCode>
                <c:ptCount val="2"/>
                <c:pt idx="0">
                  <c:v>16.066219020279998</c:v>
                </c:pt>
                <c:pt idx="1">
                  <c:v>6.0295677958799994</c:v>
                </c:pt>
              </c:numCache>
            </c:numRef>
          </c:val>
        </c:ser>
        <c:ser>
          <c:idx val="6"/>
          <c:order val="6"/>
          <c:tx>
            <c:strRef>
              <c:f>Captação!$I$66</c:f>
              <c:strCache>
                <c:ptCount val="1"/>
                <c:pt idx="0">
                  <c:v>Estrangeiros</c:v>
                </c:pt>
              </c:strCache>
            </c:strRef>
          </c:tx>
          <c:spPr>
            <a:solidFill>
              <a:srgbClr val="B7BA9F"/>
            </a:solidFill>
            <a:ln>
              <a:solidFill>
                <a:srgbClr val="B7BA9F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B7BA9F"/>
              </a:solidFill>
              <a:ln>
                <a:noFill/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Captação!$J$59:$K$59</c:f>
              <c:strCache>
                <c:ptCount val="2"/>
                <c:pt idx="0">
                  <c:v>2017 até fevereiro</c:v>
                </c:pt>
                <c:pt idx="1">
                  <c:v>2018 até fevereiro</c:v>
                </c:pt>
              </c:strCache>
            </c:strRef>
          </c:cat>
          <c:val>
            <c:numRef>
              <c:f>Captação!$J$66:$K$66</c:f>
              <c:numCache>
                <c:formatCode>#,##0.0</c:formatCode>
                <c:ptCount val="2"/>
                <c:pt idx="0">
                  <c:v>0.25026617675999979</c:v>
                </c:pt>
                <c:pt idx="1">
                  <c:v>0.5612088233100001</c:v>
                </c:pt>
              </c:numCache>
            </c:numRef>
          </c:val>
        </c:ser>
        <c:ser>
          <c:idx val="7"/>
          <c:order val="7"/>
          <c:tx>
            <c:strRef>
              <c:f>Captação!$I$67</c:f>
              <c:strCache>
                <c:ptCount val="1"/>
                <c:pt idx="0">
                  <c:v>Outros/ Não identificado</c:v>
                </c:pt>
              </c:strCache>
            </c:strRef>
          </c:tx>
          <c:spPr>
            <a:solidFill>
              <a:srgbClr val="DE761C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Captação!$J$59:$K$59</c:f>
              <c:strCache>
                <c:ptCount val="2"/>
                <c:pt idx="0">
                  <c:v>2017 até fevereiro</c:v>
                </c:pt>
                <c:pt idx="1">
                  <c:v>2018 até fevereiro</c:v>
                </c:pt>
              </c:strCache>
            </c:strRef>
          </c:cat>
          <c:val>
            <c:numRef>
              <c:f>Captação!$J$67:$K$67</c:f>
              <c:numCache>
                <c:formatCode>#,##0.0</c:formatCode>
                <c:ptCount val="2"/>
                <c:pt idx="0">
                  <c:v>6.6582839740699997</c:v>
                </c:pt>
                <c:pt idx="1">
                  <c:v>13.790321262259999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2543888"/>
        <c:axId val="1682542256"/>
      </c:barChart>
      <c:catAx>
        <c:axId val="1682543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400" b="0"/>
            </a:pPr>
            <a:endParaRPr lang="pt-BR"/>
          </a:p>
        </c:txPr>
        <c:crossAx val="1682542256"/>
        <c:crosses val="autoZero"/>
        <c:auto val="1"/>
        <c:lblAlgn val="ctr"/>
        <c:lblOffset val="100"/>
        <c:noMultiLvlLbl val="0"/>
      </c:catAx>
      <c:valAx>
        <c:axId val="1682542256"/>
        <c:scaling>
          <c:orientation val="minMax"/>
          <c:min val="-50"/>
        </c:scaling>
        <c:delete val="0"/>
        <c:axPos val="l"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1682543888"/>
        <c:crosses val="autoZero"/>
        <c:crossBetween val="between"/>
        <c:majorUnit val="25"/>
      </c:valAx>
    </c:plotArea>
    <c:legend>
      <c:legendPos val="b"/>
      <c:layout>
        <c:manualLayout>
          <c:xMode val="edge"/>
          <c:yMode val="edge"/>
          <c:x val="6.4678588572315718E-2"/>
          <c:y val="0.87318335610979836"/>
          <c:w val="0.93379939958231295"/>
          <c:h val="0.12636931931063292"/>
        </c:manualLayout>
      </c:layout>
      <c:overlay val="0"/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>
                <a:solidFill>
                  <a:srgbClr val="80C342"/>
                </a:solidFill>
              </a:defRPr>
            </a:pPr>
            <a:r>
              <a:rPr lang="pt-BR"/>
              <a:t>CAPTAÇÃO</a:t>
            </a:r>
            <a:r>
              <a:rPr lang="pt-BR" baseline="0"/>
              <a:t> LÍQUIDA SEGMENTO DE INVESTIDOR X CLASSE ANBIMA - FEVEREIRO</a:t>
            </a:r>
            <a:endParaRPr lang="pt-BR"/>
          </a:p>
        </c:rich>
      </c:tx>
      <c:layout>
        <c:manualLayout>
          <c:xMode val="edge"/>
          <c:yMode val="edge"/>
          <c:x val="0.12957983377077864"/>
          <c:y val="3.4207346964361188E-2"/>
        </c:manualLayout>
      </c:layout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'Base do Análise'!$Z$47</c:f>
              <c:strCache>
                <c:ptCount val="1"/>
                <c:pt idx="0">
                  <c:v>Renda fixa</c:v>
                </c:pt>
              </c:strCache>
            </c:strRef>
          </c:tx>
          <c:spPr>
            <a:solidFill>
              <a:srgbClr val="80C342"/>
            </a:solidFill>
          </c:spPr>
          <c:invertIfNegative val="0"/>
          <c:cat>
            <c:strRef>
              <c:f>'Base do Análise'!$AA$46:$AH$46</c:f>
              <c:strCache>
                <c:ptCount val="8"/>
                <c:pt idx="0">
                  <c:v>Institucional</c:v>
                </c:pt>
                <c:pt idx="1">
                  <c:v>Poder Público</c:v>
                </c:pt>
                <c:pt idx="2">
                  <c:v>Fundos de Pensão</c:v>
                </c:pt>
                <c:pt idx="3">
                  <c:v>Corporate</c:v>
                </c:pt>
                <c:pt idx="4">
                  <c:v>Private</c:v>
                </c:pt>
                <c:pt idx="5">
                  <c:v>Varejo</c:v>
                </c:pt>
                <c:pt idx="6">
                  <c:v>Estrangeiros</c:v>
                </c:pt>
                <c:pt idx="7">
                  <c:v>Outros / Não identificado</c:v>
                </c:pt>
              </c:strCache>
            </c:strRef>
          </c:cat>
          <c:val>
            <c:numRef>
              <c:f>'Base do Análise'!$AA$47:$AH$47</c:f>
              <c:numCache>
                <c:formatCode>_(* #,##0.00_);_(* \(#,##0.00\);_(* "-"??_);_(@_)</c:formatCode>
                <c:ptCount val="8"/>
                <c:pt idx="0">
                  <c:v>5.4340029350799988</c:v>
                </c:pt>
                <c:pt idx="1">
                  <c:v>21.282768716950002</c:v>
                </c:pt>
                <c:pt idx="2">
                  <c:v>-1.0268839891200001</c:v>
                </c:pt>
                <c:pt idx="3">
                  <c:v>-22.912254025400003</c:v>
                </c:pt>
                <c:pt idx="4">
                  <c:v>-0.99854591001999993</c:v>
                </c:pt>
                <c:pt idx="5">
                  <c:v>2.7539117324299998</c:v>
                </c:pt>
                <c:pt idx="6">
                  <c:v>0.25105594376000001</c:v>
                </c:pt>
                <c:pt idx="7">
                  <c:v>2.9819590551999973</c:v>
                </c:pt>
              </c:numCache>
            </c:numRef>
          </c:val>
        </c:ser>
        <c:ser>
          <c:idx val="1"/>
          <c:order val="1"/>
          <c:tx>
            <c:strRef>
              <c:f>'Base do Análise'!$Z$48</c:f>
              <c:strCache>
                <c:ptCount val="1"/>
                <c:pt idx="0">
                  <c:v>Ações</c:v>
                </c:pt>
              </c:strCache>
            </c:strRef>
          </c:tx>
          <c:spPr>
            <a:solidFill>
              <a:srgbClr val="FCAF17"/>
            </a:solidFill>
          </c:spPr>
          <c:invertIfNegative val="0"/>
          <c:cat>
            <c:strRef>
              <c:f>'Base do Análise'!$AA$46:$AH$46</c:f>
              <c:strCache>
                <c:ptCount val="8"/>
                <c:pt idx="0">
                  <c:v>Institucional</c:v>
                </c:pt>
                <c:pt idx="1">
                  <c:v>Poder Público</c:v>
                </c:pt>
                <c:pt idx="2">
                  <c:v>Fundos de Pensão</c:v>
                </c:pt>
                <c:pt idx="3">
                  <c:v>Corporate</c:v>
                </c:pt>
                <c:pt idx="4">
                  <c:v>Private</c:v>
                </c:pt>
                <c:pt idx="5">
                  <c:v>Varejo</c:v>
                </c:pt>
                <c:pt idx="6">
                  <c:v>Estrangeiros</c:v>
                </c:pt>
                <c:pt idx="7">
                  <c:v>Outros / Não identificado</c:v>
                </c:pt>
              </c:strCache>
            </c:strRef>
          </c:cat>
          <c:val>
            <c:numRef>
              <c:f>'Base do Análise'!$AA$48:$AH$48</c:f>
              <c:numCache>
                <c:formatCode>_(* #,##0.00_);_(* \(#,##0.00\);_(* "-"??_);_(@_)</c:formatCode>
                <c:ptCount val="8"/>
                <c:pt idx="0">
                  <c:v>3.9470919000000005E-3</c:v>
                </c:pt>
                <c:pt idx="1">
                  <c:v>0.11493746773000001</c:v>
                </c:pt>
                <c:pt idx="2">
                  <c:v>1.14363438322</c:v>
                </c:pt>
                <c:pt idx="3">
                  <c:v>0.12111095908</c:v>
                </c:pt>
                <c:pt idx="4">
                  <c:v>1.37476809104</c:v>
                </c:pt>
                <c:pt idx="5">
                  <c:v>0.69191374192999999</c:v>
                </c:pt>
                <c:pt idx="6">
                  <c:v>-5.5339363099999993E-3</c:v>
                </c:pt>
                <c:pt idx="7">
                  <c:v>0.82474399523999997</c:v>
                </c:pt>
              </c:numCache>
            </c:numRef>
          </c:val>
        </c:ser>
        <c:ser>
          <c:idx val="2"/>
          <c:order val="2"/>
          <c:tx>
            <c:strRef>
              <c:f>'Base do Análise'!$Z$49</c:f>
              <c:strCache>
                <c:ptCount val="1"/>
                <c:pt idx="0">
                  <c:v>Multimercados</c:v>
                </c:pt>
              </c:strCache>
            </c:strRef>
          </c:tx>
          <c:spPr>
            <a:solidFill>
              <a:srgbClr val="0095D9"/>
            </a:solidFill>
          </c:spPr>
          <c:invertIfNegative val="0"/>
          <c:cat>
            <c:strRef>
              <c:f>'Base do Análise'!$AA$46:$AH$46</c:f>
              <c:strCache>
                <c:ptCount val="8"/>
                <c:pt idx="0">
                  <c:v>Institucional</c:v>
                </c:pt>
                <c:pt idx="1">
                  <c:v>Poder Público</c:v>
                </c:pt>
                <c:pt idx="2">
                  <c:v>Fundos de Pensão</c:v>
                </c:pt>
                <c:pt idx="3">
                  <c:v>Corporate</c:v>
                </c:pt>
                <c:pt idx="4">
                  <c:v>Private</c:v>
                </c:pt>
                <c:pt idx="5">
                  <c:v>Varejo</c:v>
                </c:pt>
                <c:pt idx="6">
                  <c:v>Estrangeiros</c:v>
                </c:pt>
                <c:pt idx="7">
                  <c:v>Outros / Não identificado</c:v>
                </c:pt>
              </c:strCache>
            </c:strRef>
          </c:cat>
          <c:val>
            <c:numRef>
              <c:f>'Base do Análise'!$AA$49:$AH$49</c:f>
              <c:numCache>
                <c:formatCode>_(* #,##0.00_);_(* \(#,##0.00\);_(* "-"??_);_(@_)</c:formatCode>
                <c:ptCount val="8"/>
                <c:pt idx="0">
                  <c:v>1.3717461204400001</c:v>
                </c:pt>
                <c:pt idx="1">
                  <c:v>0.12727622327999999</c:v>
                </c:pt>
                <c:pt idx="2">
                  <c:v>1.6478637185700002</c:v>
                </c:pt>
                <c:pt idx="3">
                  <c:v>0.15173029477</c:v>
                </c:pt>
                <c:pt idx="4">
                  <c:v>10.449783878280002</c:v>
                </c:pt>
                <c:pt idx="5">
                  <c:v>2.4244047750200002</c:v>
                </c:pt>
                <c:pt idx="6">
                  <c:v>5.8525384539999996E-2</c:v>
                </c:pt>
                <c:pt idx="7">
                  <c:v>6.9803920884700004</c:v>
                </c:pt>
              </c:numCache>
            </c:numRef>
          </c:val>
        </c:ser>
        <c:ser>
          <c:idx val="3"/>
          <c:order val="3"/>
          <c:tx>
            <c:strRef>
              <c:f>'Base do Análise'!$Z$50</c:f>
              <c:strCache>
                <c:ptCount val="1"/>
                <c:pt idx="0">
                  <c:v>Cambial</c:v>
                </c:pt>
              </c:strCache>
            </c:strRef>
          </c:tx>
          <c:spPr>
            <a:solidFill>
              <a:srgbClr val="4C4D4F"/>
            </a:solidFill>
          </c:spPr>
          <c:invertIfNegative val="0"/>
          <c:cat>
            <c:strRef>
              <c:f>'Base do Análise'!$AA$46:$AH$46</c:f>
              <c:strCache>
                <c:ptCount val="8"/>
                <c:pt idx="0">
                  <c:v>Institucional</c:v>
                </c:pt>
                <c:pt idx="1">
                  <c:v>Poder Público</c:v>
                </c:pt>
                <c:pt idx="2">
                  <c:v>Fundos de Pensão</c:v>
                </c:pt>
                <c:pt idx="3">
                  <c:v>Corporate</c:v>
                </c:pt>
                <c:pt idx="4">
                  <c:v>Private</c:v>
                </c:pt>
                <c:pt idx="5">
                  <c:v>Varejo</c:v>
                </c:pt>
                <c:pt idx="6">
                  <c:v>Estrangeiros</c:v>
                </c:pt>
                <c:pt idx="7">
                  <c:v>Outros / Não identificado</c:v>
                </c:pt>
              </c:strCache>
            </c:strRef>
          </c:cat>
          <c:val>
            <c:numRef>
              <c:f>'Base do Análise'!$AA$50:$AH$50</c:f>
              <c:numCache>
                <c:formatCode>_(* #,##0.00_);_(* \(#,##0.00\);_(* "-"??_);_(@_)</c:formatCode>
                <c:ptCount val="8"/>
                <c:pt idx="0">
                  <c:v>1.4990842820000001E-2</c:v>
                </c:pt>
                <c:pt idx="1">
                  <c:v>3.3950209100000002E-3</c:v>
                </c:pt>
                <c:pt idx="2">
                  <c:v>6.3113500000000001E-6</c:v>
                </c:pt>
                <c:pt idx="3">
                  <c:v>2.7861398319999998E-2</c:v>
                </c:pt>
                <c:pt idx="4">
                  <c:v>0.11353094858</c:v>
                </c:pt>
                <c:pt idx="5">
                  <c:v>4.1104335929999999E-2</c:v>
                </c:pt>
                <c:pt idx="6">
                  <c:v>0</c:v>
                </c:pt>
                <c:pt idx="7">
                  <c:v>2.4305970770000001E-2</c:v>
                </c:pt>
              </c:numCache>
            </c:numRef>
          </c:val>
        </c:ser>
        <c:ser>
          <c:idx val="4"/>
          <c:order val="4"/>
          <c:tx>
            <c:strRef>
              <c:f>'Base do Análise'!$Z$51</c:f>
              <c:strCache>
                <c:ptCount val="1"/>
                <c:pt idx="0">
                  <c:v>Previdência</c:v>
                </c:pt>
              </c:strCache>
            </c:strRef>
          </c:tx>
          <c:spPr>
            <a:solidFill>
              <a:srgbClr val="BFD730"/>
            </a:solidFill>
          </c:spPr>
          <c:invertIfNegative val="0"/>
          <c:dPt>
            <c:idx val="0"/>
            <c:invertIfNegative val="0"/>
            <c:bubble3D val="0"/>
          </c:dPt>
          <c:cat>
            <c:strRef>
              <c:f>'Base do Análise'!$AA$46:$AH$46</c:f>
              <c:strCache>
                <c:ptCount val="8"/>
                <c:pt idx="0">
                  <c:v>Institucional</c:v>
                </c:pt>
                <c:pt idx="1">
                  <c:v>Poder Público</c:v>
                </c:pt>
                <c:pt idx="2">
                  <c:v>Fundos de Pensão</c:v>
                </c:pt>
                <c:pt idx="3">
                  <c:v>Corporate</c:v>
                </c:pt>
                <c:pt idx="4">
                  <c:v>Private</c:v>
                </c:pt>
                <c:pt idx="5">
                  <c:v>Varejo</c:v>
                </c:pt>
                <c:pt idx="6">
                  <c:v>Estrangeiros</c:v>
                </c:pt>
                <c:pt idx="7">
                  <c:v>Outros / Não identificado</c:v>
                </c:pt>
              </c:strCache>
            </c:strRef>
          </c:cat>
          <c:val>
            <c:numRef>
              <c:f>'Base do Análise'!$AA$51:$AH$51</c:f>
              <c:numCache>
                <c:formatCode>_(* #,##0.00_);_(* \(#,##0.00\);_(* "-"??_);_(@_)</c:formatCode>
                <c:ptCount val="8"/>
                <c:pt idx="0">
                  <c:v>0.58131231811999995</c:v>
                </c:pt>
                <c:pt idx="1">
                  <c:v>0</c:v>
                </c:pt>
                <c:pt idx="2">
                  <c:v>1.5106440000000001E-5</c:v>
                </c:pt>
                <c:pt idx="3">
                  <c:v>1.3848900000000002E-6</c:v>
                </c:pt>
                <c:pt idx="4">
                  <c:v>1.9289598999999998E-4</c:v>
                </c:pt>
                <c:pt idx="5">
                  <c:v>-6.9041385000000004E-4</c:v>
                </c:pt>
                <c:pt idx="6">
                  <c:v>0</c:v>
                </c:pt>
                <c:pt idx="7">
                  <c:v>-1.1934081590000001E-2</c:v>
                </c:pt>
              </c:numCache>
            </c:numRef>
          </c:val>
        </c:ser>
        <c:ser>
          <c:idx val="5"/>
          <c:order val="5"/>
          <c:tx>
            <c:strRef>
              <c:f>'Base do Análise'!$Z$52</c:f>
              <c:strCache>
                <c:ptCount val="1"/>
                <c:pt idx="0">
                  <c:v>Estruturados e ETF</c:v>
                </c:pt>
              </c:strCache>
            </c:strRef>
          </c:tx>
          <c:spPr>
            <a:solidFill>
              <a:srgbClr val="034694"/>
            </a:solidFill>
          </c:spPr>
          <c:invertIfNegative val="0"/>
          <c:cat>
            <c:strRef>
              <c:f>'Base do Análise'!$AA$46:$AH$46</c:f>
              <c:strCache>
                <c:ptCount val="8"/>
                <c:pt idx="0">
                  <c:v>Institucional</c:v>
                </c:pt>
                <c:pt idx="1">
                  <c:v>Poder Público</c:v>
                </c:pt>
                <c:pt idx="2">
                  <c:v>Fundos de Pensão</c:v>
                </c:pt>
                <c:pt idx="3">
                  <c:v>Corporate</c:v>
                </c:pt>
                <c:pt idx="4">
                  <c:v>Private</c:v>
                </c:pt>
                <c:pt idx="5">
                  <c:v>Varejo</c:v>
                </c:pt>
                <c:pt idx="6">
                  <c:v>Estrangeiros</c:v>
                </c:pt>
                <c:pt idx="7">
                  <c:v>Outros / Não identificado</c:v>
                </c:pt>
              </c:strCache>
            </c:strRef>
          </c:cat>
          <c:val>
            <c:numRef>
              <c:f>'Base do Análise'!$AA$52:$AH$52</c:f>
              <c:numCache>
                <c:formatCode>_(* #,##0.00_);_(* \(#,##0.00\);_(* "-"??_);_(@_)</c:formatCode>
                <c:ptCount val="8"/>
                <c:pt idx="0">
                  <c:v>-1.3024286400000001E-3</c:v>
                </c:pt>
                <c:pt idx="1">
                  <c:v>-6.45E-3</c:v>
                </c:pt>
                <c:pt idx="2">
                  <c:v>0.34015352209999999</c:v>
                </c:pt>
                <c:pt idx="3">
                  <c:v>-6.8501286627299995</c:v>
                </c:pt>
                <c:pt idx="4">
                  <c:v>-1.90751536366</c:v>
                </c:pt>
                <c:pt idx="5">
                  <c:v>0.11892362442</c:v>
                </c:pt>
                <c:pt idx="6">
                  <c:v>0.25716143132000002</c:v>
                </c:pt>
                <c:pt idx="7">
                  <c:v>2.9908542341700017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682552048"/>
        <c:axId val="1682541712"/>
      </c:barChart>
      <c:catAx>
        <c:axId val="168255204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crossAx val="1682541712"/>
        <c:crosses val="autoZero"/>
        <c:auto val="1"/>
        <c:lblAlgn val="ctr"/>
        <c:lblOffset val="100"/>
        <c:noMultiLvlLbl val="0"/>
      </c:catAx>
      <c:valAx>
        <c:axId val="1682541712"/>
        <c:scaling>
          <c:orientation val="minMax"/>
        </c:scaling>
        <c:delete val="0"/>
        <c:axPos val="t"/>
        <c:majorGridlines/>
        <c:numFmt formatCode="#,##0" sourceLinked="0"/>
        <c:majorTickMark val="out"/>
        <c:minorTickMark val="none"/>
        <c:tickLblPos val="high"/>
        <c:crossAx val="16825520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80C342"/>
                </a:solidFill>
              </a:defRPr>
            </a:pPr>
            <a:r>
              <a:rPr lang="en-US" dirty="0">
                <a:solidFill>
                  <a:srgbClr val="80C342"/>
                </a:solidFill>
              </a:rPr>
              <a:t>IMA-B</a:t>
            </a:r>
          </a:p>
        </c:rich>
      </c:tx>
      <c:layout>
        <c:manualLayout>
          <c:xMode val="edge"/>
          <c:yMode val="edge"/>
          <c:x val="0.42572124975821041"/>
          <c:y val="6.2582652106755163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'GRÁFICO cenários'!$C$3</c:f>
              <c:strCache>
                <c:ptCount val="1"/>
                <c:pt idx="0">
                  <c:v>2017</c:v>
                </c:pt>
              </c:strCache>
            </c:strRef>
          </c:tx>
          <c:spPr>
            <a:ln w="38100">
              <a:solidFill>
                <a:srgbClr val="FCAF17"/>
              </a:solidFill>
            </a:ln>
          </c:spPr>
          <c:marker>
            <c:symbol val="none"/>
          </c:marker>
          <c:dLbls>
            <c:dLbl>
              <c:idx val="61"/>
              <c:layout>
                <c:manualLayout>
                  <c:x val="-2.8011198303624185E-3"/>
                  <c:y val="-5.1203988087345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'GRÁFICO cenários'!$D$2:$D$63</c:f>
              <c:numCache>
                <c:formatCode>[$-416]d\-mmm;@</c:formatCode>
                <c:ptCount val="62"/>
                <c:pt idx="0">
                  <c:v>42736</c:v>
                </c:pt>
                <c:pt idx="1">
                  <c:v>42737</c:v>
                </c:pt>
                <c:pt idx="2">
                  <c:v>42738</c:v>
                </c:pt>
                <c:pt idx="3">
                  <c:v>42739</c:v>
                </c:pt>
                <c:pt idx="4">
                  <c:v>42740</c:v>
                </c:pt>
                <c:pt idx="5">
                  <c:v>42741</c:v>
                </c:pt>
                <c:pt idx="6">
                  <c:v>42744</c:v>
                </c:pt>
                <c:pt idx="7">
                  <c:v>42745</c:v>
                </c:pt>
                <c:pt idx="8">
                  <c:v>42746</c:v>
                </c:pt>
                <c:pt idx="9">
                  <c:v>42747</c:v>
                </c:pt>
                <c:pt idx="10">
                  <c:v>42748</c:v>
                </c:pt>
                <c:pt idx="11">
                  <c:v>42751</c:v>
                </c:pt>
                <c:pt idx="12">
                  <c:v>42752</c:v>
                </c:pt>
                <c:pt idx="13">
                  <c:v>42753</c:v>
                </c:pt>
                <c:pt idx="14">
                  <c:v>42754</c:v>
                </c:pt>
                <c:pt idx="15">
                  <c:v>42755</c:v>
                </c:pt>
                <c:pt idx="16">
                  <c:v>42758</c:v>
                </c:pt>
                <c:pt idx="17">
                  <c:v>42759</c:v>
                </c:pt>
                <c:pt idx="18">
                  <c:v>42760</c:v>
                </c:pt>
                <c:pt idx="19">
                  <c:v>42761</c:v>
                </c:pt>
                <c:pt idx="20">
                  <c:v>42762</c:v>
                </c:pt>
                <c:pt idx="21">
                  <c:v>42765</c:v>
                </c:pt>
                <c:pt idx="22">
                  <c:v>42766</c:v>
                </c:pt>
                <c:pt idx="23">
                  <c:v>42767</c:v>
                </c:pt>
                <c:pt idx="24">
                  <c:v>42768</c:v>
                </c:pt>
                <c:pt idx="25">
                  <c:v>42769</c:v>
                </c:pt>
                <c:pt idx="26">
                  <c:v>42772</c:v>
                </c:pt>
                <c:pt idx="27">
                  <c:v>42773</c:v>
                </c:pt>
                <c:pt idx="28">
                  <c:v>42774</c:v>
                </c:pt>
                <c:pt idx="29">
                  <c:v>42775</c:v>
                </c:pt>
                <c:pt idx="30">
                  <c:v>42776</c:v>
                </c:pt>
                <c:pt idx="31">
                  <c:v>42779</c:v>
                </c:pt>
                <c:pt idx="32">
                  <c:v>42780</c:v>
                </c:pt>
                <c:pt idx="33">
                  <c:v>42781</c:v>
                </c:pt>
                <c:pt idx="34">
                  <c:v>42782</c:v>
                </c:pt>
                <c:pt idx="35">
                  <c:v>42783</c:v>
                </c:pt>
                <c:pt idx="36">
                  <c:v>42786</c:v>
                </c:pt>
                <c:pt idx="37">
                  <c:v>42787</c:v>
                </c:pt>
                <c:pt idx="38">
                  <c:v>42788</c:v>
                </c:pt>
                <c:pt idx="39">
                  <c:v>42789</c:v>
                </c:pt>
                <c:pt idx="40">
                  <c:v>42790</c:v>
                </c:pt>
                <c:pt idx="41">
                  <c:v>42795</c:v>
                </c:pt>
                <c:pt idx="42">
                  <c:v>42796</c:v>
                </c:pt>
                <c:pt idx="43">
                  <c:v>42797</c:v>
                </c:pt>
                <c:pt idx="44">
                  <c:v>42800</c:v>
                </c:pt>
                <c:pt idx="45">
                  <c:v>42801</c:v>
                </c:pt>
                <c:pt idx="46">
                  <c:v>42802</c:v>
                </c:pt>
                <c:pt idx="47">
                  <c:v>42803</c:v>
                </c:pt>
                <c:pt idx="48">
                  <c:v>42804</c:v>
                </c:pt>
                <c:pt idx="49">
                  <c:v>42807</c:v>
                </c:pt>
                <c:pt idx="50">
                  <c:v>42808</c:v>
                </c:pt>
                <c:pt idx="51">
                  <c:v>42809</c:v>
                </c:pt>
                <c:pt idx="52">
                  <c:v>42810</c:v>
                </c:pt>
                <c:pt idx="53">
                  <c:v>42811</c:v>
                </c:pt>
                <c:pt idx="54">
                  <c:v>42814</c:v>
                </c:pt>
                <c:pt idx="55">
                  <c:v>42815</c:v>
                </c:pt>
                <c:pt idx="56">
                  <c:v>42816</c:v>
                </c:pt>
                <c:pt idx="57">
                  <c:v>42817</c:v>
                </c:pt>
                <c:pt idx="58">
                  <c:v>42818</c:v>
                </c:pt>
                <c:pt idx="59">
                  <c:v>42821</c:v>
                </c:pt>
                <c:pt idx="60">
                  <c:v>42822</c:v>
                </c:pt>
                <c:pt idx="61">
                  <c:v>42823</c:v>
                </c:pt>
              </c:numCache>
            </c:numRef>
          </c:cat>
          <c:val>
            <c:numRef>
              <c:f>'GRÁFICO cenários'!$L$2:$L$63</c:f>
              <c:numCache>
                <c:formatCode>_-* #,##0.0_-;\-* #,##0.0_-;_-* "-"??_-;_-@_-</c:formatCode>
                <c:ptCount val="62"/>
                <c:pt idx="0">
                  <c:v>0</c:v>
                </c:pt>
                <c:pt idx="1">
                  <c:v>0.63468648319411614</c:v>
                </c:pt>
                <c:pt idx="2">
                  <c:v>0.43637889974962718</c:v>
                </c:pt>
                <c:pt idx="3">
                  <c:v>0.12444100531041613</c:v>
                </c:pt>
                <c:pt idx="4">
                  <c:v>0.42142003508804748</c:v>
                </c:pt>
                <c:pt idx="5">
                  <c:v>0.11920704470571764</c:v>
                </c:pt>
                <c:pt idx="6">
                  <c:v>9.8564714587510593E-2</c:v>
                </c:pt>
                <c:pt idx="7">
                  <c:v>0.21813300520162215</c:v>
                </c:pt>
                <c:pt idx="8">
                  <c:v>3.1882003950101989E-2</c:v>
                </c:pt>
                <c:pt idx="9">
                  <c:v>1.7314967947122568</c:v>
                </c:pt>
                <c:pt idx="10">
                  <c:v>1.9079223177619298</c:v>
                </c:pt>
                <c:pt idx="11">
                  <c:v>2.2235876131651224</c:v>
                </c:pt>
                <c:pt idx="12">
                  <c:v>2.2721875030467231</c:v>
                </c:pt>
                <c:pt idx="13">
                  <c:v>1.844182940264588</c:v>
                </c:pt>
                <c:pt idx="14">
                  <c:v>1.8702357488745918</c:v>
                </c:pt>
                <c:pt idx="15">
                  <c:v>1.8510507175913915</c:v>
                </c:pt>
                <c:pt idx="16">
                  <c:v>1.8011515739597286</c:v>
                </c:pt>
                <c:pt idx="17">
                  <c:v>2.1016938020156744</c:v>
                </c:pt>
                <c:pt idx="18">
                  <c:v>2.1465396079968713</c:v>
                </c:pt>
                <c:pt idx="19">
                  <c:v>1.9291763028841586</c:v>
                </c:pt>
                <c:pt idx="20">
                  <c:v>2.2004699275609596</c:v>
                </c:pt>
                <c:pt idx="21">
                  <c:v>1.8137253946123906</c:v>
                </c:pt>
                <c:pt idx="22">
                  <c:v>1.8668429108825677</c:v>
                </c:pt>
                <c:pt idx="23">
                  <c:v>2.1986739606867758</c:v>
                </c:pt>
                <c:pt idx="24">
                  <c:v>2.5347948056532914</c:v>
                </c:pt>
                <c:pt idx="25">
                  <c:v>2.8362257807452664</c:v>
                </c:pt>
                <c:pt idx="26">
                  <c:v>3.005393545089774</c:v>
                </c:pt>
                <c:pt idx="27">
                  <c:v>3.275720426454896</c:v>
                </c:pt>
                <c:pt idx="28">
                  <c:v>4.0044191047771989</c:v>
                </c:pt>
                <c:pt idx="29">
                  <c:v>4.3193639608971637</c:v>
                </c:pt>
                <c:pt idx="30">
                  <c:v>4.4818158353991038</c:v>
                </c:pt>
                <c:pt idx="31">
                  <c:v>4.5555366836496347</c:v>
                </c:pt>
                <c:pt idx="32">
                  <c:v>4.6481038951442315</c:v>
                </c:pt>
                <c:pt idx="33">
                  <c:v>4.6582208331130488</c:v>
                </c:pt>
                <c:pt idx="34">
                  <c:v>4.3002343480203535</c:v>
                </c:pt>
                <c:pt idx="35">
                  <c:v>4.4447409215156739</c:v>
                </c:pt>
                <c:pt idx="36">
                  <c:v>4.482737422972221</c:v>
                </c:pt>
                <c:pt idx="37">
                  <c:v>4.8881518012777718</c:v>
                </c:pt>
                <c:pt idx="38">
                  <c:v>5.1920745521242964</c:v>
                </c:pt>
                <c:pt idx="39">
                  <c:v>5.8827787815236547</c:v>
                </c:pt>
                <c:pt idx="40">
                  <c:v>5.787752634811639</c:v>
                </c:pt>
                <c:pt idx="41">
                  <c:v>6.0656677327867641</c:v>
                </c:pt>
                <c:pt idx="42">
                  <c:v>5.7142041993810011</c:v>
                </c:pt>
                <c:pt idx="43">
                  <c:v>5.9768997609311043</c:v>
                </c:pt>
                <c:pt idx="44">
                  <c:v>6.0411769022239241</c:v>
                </c:pt>
                <c:pt idx="45">
                  <c:v>6.0864701605234615</c:v>
                </c:pt>
                <c:pt idx="46">
                  <c:v>5.8737291610114539</c:v>
                </c:pt>
                <c:pt idx="47">
                  <c:v>5.6714376099067181</c:v>
                </c:pt>
                <c:pt idx="48">
                  <c:v>6.2533555075376341</c:v>
                </c:pt>
                <c:pt idx="49">
                  <c:v>6.3689541982264473</c:v>
                </c:pt>
                <c:pt idx="50">
                  <c:v>5.8574238343276619</c:v>
                </c:pt>
                <c:pt idx="51">
                  <c:v>6.302121652638391</c:v>
                </c:pt>
                <c:pt idx="52">
                  <c:v>6.4078558669875605</c:v>
                </c:pt>
                <c:pt idx="53">
                  <c:v>6.687745502257485</c:v>
                </c:pt>
                <c:pt idx="54">
                  <c:v>6.6535626081748518</c:v>
                </c:pt>
                <c:pt idx="55">
                  <c:v>6.7824247707960978</c:v>
                </c:pt>
                <c:pt idx="56">
                  <c:v>6.6678810823624701</c:v>
                </c:pt>
                <c:pt idx="57">
                  <c:v>6.2833594432707258</c:v>
                </c:pt>
                <c:pt idx="58">
                  <c:v>6.7541860139335768</c:v>
                </c:pt>
                <c:pt idx="59">
                  <c:v>7.0161837140696832</c:v>
                </c:pt>
                <c:pt idx="60">
                  <c:v>6.7359861987642091</c:v>
                </c:pt>
                <c:pt idx="61">
                  <c:v>6.8720794371541842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'GRÁFICO cenários'!$C$65</c:f>
              <c:strCache>
                <c:ptCount val="1"/>
                <c:pt idx="0">
                  <c:v>2018</c:v>
                </c:pt>
              </c:strCache>
            </c:strRef>
          </c:tx>
          <c:spPr>
            <a:ln w="38100">
              <a:solidFill>
                <a:srgbClr val="0095D9"/>
              </a:solidFill>
            </a:ln>
          </c:spPr>
          <c:marker>
            <c:symbol val="none"/>
          </c:marker>
          <c:dLbls>
            <c:dLbl>
              <c:idx val="6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'GRÁFICO cenários'!$D$2:$D$63</c:f>
              <c:numCache>
                <c:formatCode>[$-416]d\-mmm;@</c:formatCode>
                <c:ptCount val="62"/>
                <c:pt idx="0">
                  <c:v>42736</c:v>
                </c:pt>
                <c:pt idx="1">
                  <c:v>42737</c:v>
                </c:pt>
                <c:pt idx="2">
                  <c:v>42738</c:v>
                </c:pt>
                <c:pt idx="3">
                  <c:v>42739</c:v>
                </c:pt>
                <c:pt idx="4">
                  <c:v>42740</c:v>
                </c:pt>
                <c:pt idx="5">
                  <c:v>42741</c:v>
                </c:pt>
                <c:pt idx="6">
                  <c:v>42744</c:v>
                </c:pt>
                <c:pt idx="7">
                  <c:v>42745</c:v>
                </c:pt>
                <c:pt idx="8">
                  <c:v>42746</c:v>
                </c:pt>
                <c:pt idx="9">
                  <c:v>42747</c:v>
                </c:pt>
                <c:pt idx="10">
                  <c:v>42748</c:v>
                </c:pt>
                <c:pt idx="11">
                  <c:v>42751</c:v>
                </c:pt>
                <c:pt idx="12">
                  <c:v>42752</c:v>
                </c:pt>
                <c:pt idx="13">
                  <c:v>42753</c:v>
                </c:pt>
                <c:pt idx="14">
                  <c:v>42754</c:v>
                </c:pt>
                <c:pt idx="15">
                  <c:v>42755</c:v>
                </c:pt>
                <c:pt idx="16">
                  <c:v>42758</c:v>
                </c:pt>
                <c:pt idx="17">
                  <c:v>42759</c:v>
                </c:pt>
                <c:pt idx="18">
                  <c:v>42760</c:v>
                </c:pt>
                <c:pt idx="19">
                  <c:v>42761</c:v>
                </c:pt>
                <c:pt idx="20">
                  <c:v>42762</c:v>
                </c:pt>
                <c:pt idx="21">
                  <c:v>42765</c:v>
                </c:pt>
                <c:pt idx="22">
                  <c:v>42766</c:v>
                </c:pt>
                <c:pt idx="23">
                  <c:v>42767</c:v>
                </c:pt>
                <c:pt idx="24">
                  <c:v>42768</c:v>
                </c:pt>
                <c:pt idx="25">
                  <c:v>42769</c:v>
                </c:pt>
                <c:pt idx="26">
                  <c:v>42772</c:v>
                </c:pt>
                <c:pt idx="27">
                  <c:v>42773</c:v>
                </c:pt>
                <c:pt idx="28">
                  <c:v>42774</c:v>
                </c:pt>
                <c:pt idx="29">
                  <c:v>42775</c:v>
                </c:pt>
                <c:pt idx="30">
                  <c:v>42776</c:v>
                </c:pt>
                <c:pt idx="31">
                  <c:v>42779</c:v>
                </c:pt>
                <c:pt idx="32">
                  <c:v>42780</c:v>
                </c:pt>
                <c:pt idx="33">
                  <c:v>42781</c:v>
                </c:pt>
                <c:pt idx="34">
                  <c:v>42782</c:v>
                </c:pt>
                <c:pt idx="35">
                  <c:v>42783</c:v>
                </c:pt>
                <c:pt idx="36">
                  <c:v>42786</c:v>
                </c:pt>
                <c:pt idx="37">
                  <c:v>42787</c:v>
                </c:pt>
                <c:pt idx="38">
                  <c:v>42788</c:v>
                </c:pt>
                <c:pt idx="39">
                  <c:v>42789</c:v>
                </c:pt>
                <c:pt idx="40">
                  <c:v>42790</c:v>
                </c:pt>
                <c:pt idx="41">
                  <c:v>42795</c:v>
                </c:pt>
                <c:pt idx="42">
                  <c:v>42796</c:v>
                </c:pt>
                <c:pt idx="43">
                  <c:v>42797</c:v>
                </c:pt>
                <c:pt idx="44">
                  <c:v>42800</c:v>
                </c:pt>
                <c:pt idx="45">
                  <c:v>42801</c:v>
                </c:pt>
                <c:pt idx="46">
                  <c:v>42802</c:v>
                </c:pt>
                <c:pt idx="47">
                  <c:v>42803</c:v>
                </c:pt>
                <c:pt idx="48">
                  <c:v>42804</c:v>
                </c:pt>
                <c:pt idx="49">
                  <c:v>42807</c:v>
                </c:pt>
                <c:pt idx="50">
                  <c:v>42808</c:v>
                </c:pt>
                <c:pt idx="51">
                  <c:v>42809</c:v>
                </c:pt>
                <c:pt idx="52">
                  <c:v>42810</c:v>
                </c:pt>
                <c:pt idx="53">
                  <c:v>42811</c:v>
                </c:pt>
                <c:pt idx="54">
                  <c:v>42814</c:v>
                </c:pt>
                <c:pt idx="55">
                  <c:v>42815</c:v>
                </c:pt>
                <c:pt idx="56">
                  <c:v>42816</c:v>
                </c:pt>
                <c:pt idx="57">
                  <c:v>42817</c:v>
                </c:pt>
                <c:pt idx="58">
                  <c:v>42818</c:v>
                </c:pt>
                <c:pt idx="59">
                  <c:v>42821</c:v>
                </c:pt>
                <c:pt idx="60">
                  <c:v>42822</c:v>
                </c:pt>
                <c:pt idx="61">
                  <c:v>42823</c:v>
                </c:pt>
              </c:numCache>
            </c:numRef>
          </c:cat>
          <c:val>
            <c:numRef>
              <c:f>'GRÁFICO cenários'!$L$66:$L$127</c:f>
              <c:numCache>
                <c:formatCode>_-* #,##0.0_-;\-* #,##0.0_-;_-* "-"??_-;_-@_-</c:formatCode>
                <c:ptCount val="62"/>
                <c:pt idx="0">
                  <c:v>0</c:v>
                </c:pt>
                <c:pt idx="1">
                  <c:v>0.51320586369065779</c:v>
                </c:pt>
                <c:pt idx="2">
                  <c:v>0.79302202344192096</c:v>
                </c:pt>
                <c:pt idx="3">
                  <c:v>1.0265391076151928</c:v>
                </c:pt>
                <c:pt idx="4">
                  <c:v>0.94536696343774906</c:v>
                </c:pt>
                <c:pt idx="5">
                  <c:v>1.1258483773787304</c:v>
                </c:pt>
                <c:pt idx="6">
                  <c:v>1.2200951927045338</c:v>
                </c:pt>
                <c:pt idx="7">
                  <c:v>1.4721915938471994</c:v>
                </c:pt>
                <c:pt idx="8">
                  <c:v>1.7755367025126247</c:v>
                </c:pt>
                <c:pt idx="9">
                  <c:v>2.0128024049970605</c:v>
                </c:pt>
                <c:pt idx="10">
                  <c:v>2.1041103763556492</c:v>
                </c:pt>
                <c:pt idx="11">
                  <c:v>2.1399315178386615</c:v>
                </c:pt>
                <c:pt idx="12">
                  <c:v>2.1408996076161202</c:v>
                </c:pt>
                <c:pt idx="13">
                  <c:v>2.2541606524241047</c:v>
                </c:pt>
                <c:pt idx="14">
                  <c:v>2.2498570202367603</c:v>
                </c:pt>
                <c:pt idx="15">
                  <c:v>2.1803074125415094</c:v>
                </c:pt>
                <c:pt idx="16">
                  <c:v>2.0467565161950318</c:v>
                </c:pt>
                <c:pt idx="17">
                  <c:v>2.8575444428271481</c:v>
                </c:pt>
                <c:pt idx="18">
                  <c:v>2.8943900853340523</c:v>
                </c:pt>
                <c:pt idx="19">
                  <c:v>3.5152850184595081</c:v>
                </c:pt>
                <c:pt idx="20">
                  <c:v>3.4592722901898014</c:v>
                </c:pt>
                <c:pt idx="21">
                  <c:v>3.3535539749447878</c:v>
                </c:pt>
                <c:pt idx="22">
                  <c:v>3.4012869880126715</c:v>
                </c:pt>
                <c:pt idx="23">
                  <c:v>3.5544653586815542</c:v>
                </c:pt>
                <c:pt idx="24">
                  <c:v>3.2508727684188727</c:v>
                </c:pt>
                <c:pt idx="25">
                  <c:v>2.9481682003580545</c:v>
                </c:pt>
                <c:pt idx="26">
                  <c:v>3.0425278381767527</c:v>
                </c:pt>
                <c:pt idx="27">
                  <c:v>3.0366901840300784</c:v>
                </c:pt>
                <c:pt idx="28">
                  <c:v>2.7588211221394516</c:v>
                </c:pt>
                <c:pt idx="29">
                  <c:v>2.3916839923498543</c:v>
                </c:pt>
                <c:pt idx="30">
                  <c:v>2.7488017568864365</c:v>
                </c:pt>
                <c:pt idx="31">
                  <c:v>3.2279406868862992</c:v>
                </c:pt>
                <c:pt idx="32">
                  <c:v>3.5371889595329833</c:v>
                </c:pt>
                <c:pt idx="33">
                  <c:v>3.5520942666138922</c:v>
                </c:pt>
                <c:pt idx="34">
                  <c:v>3.4336543054401147</c:v>
                </c:pt>
                <c:pt idx="35">
                  <c:v>3.3761384904106961</c:v>
                </c:pt>
                <c:pt idx="36">
                  <c:v>3.3434290660694757</c:v>
                </c:pt>
                <c:pt idx="37">
                  <c:v>3.5869291211432284</c:v>
                </c:pt>
                <c:pt idx="38">
                  <c:v>3.9438649139171105</c:v>
                </c:pt>
                <c:pt idx="39">
                  <c:v>4.0252190298572401</c:v>
                </c:pt>
                <c:pt idx="40">
                  <c:v>3.9685457440890417</c:v>
                </c:pt>
                <c:pt idx="41">
                  <c:v>4.0539796669484076</c:v>
                </c:pt>
                <c:pt idx="42">
                  <c:v>4.1585315431946555</c:v>
                </c:pt>
                <c:pt idx="43">
                  <c:v>4.3175148130929273</c:v>
                </c:pt>
                <c:pt idx="44">
                  <c:v>4.3578834289252484</c:v>
                </c:pt>
                <c:pt idx="45">
                  <c:v>4.3568807645129084</c:v>
                </c:pt>
                <c:pt idx="46">
                  <c:v>4.3821566423488036</c:v>
                </c:pt>
                <c:pt idx="47">
                  <c:v>4.3489085815900097</c:v>
                </c:pt>
                <c:pt idx="48">
                  <c:v>4.3514125130444512</c:v>
                </c:pt>
                <c:pt idx="49">
                  <c:v>4.5122155005695106</c:v>
                </c:pt>
                <c:pt idx="50">
                  <c:v>4.6384529517740134</c:v>
                </c:pt>
                <c:pt idx="51">
                  <c:v>4.6344350152540841</c:v>
                </c:pt>
                <c:pt idx="52">
                  <c:v>4.8346658245984315</c:v>
                </c:pt>
                <c:pt idx="53">
                  <c:v>4.6181922157175137</c:v>
                </c:pt>
                <c:pt idx="54">
                  <c:v>4.2860719122198958</c:v>
                </c:pt>
                <c:pt idx="55">
                  <c:v>4.5573390385605705</c:v>
                </c:pt>
                <c:pt idx="56">
                  <c:v>5.1201631427804557</c:v>
                </c:pt>
                <c:pt idx="57">
                  <c:v>5.0791175919909506</c:v>
                </c:pt>
                <c:pt idx="58">
                  <c:v>5.1681545557513431</c:v>
                </c:pt>
                <c:pt idx="59">
                  <c:v>4.9689391488427361</c:v>
                </c:pt>
                <c:pt idx="60">
                  <c:v>4.6957558598410571</c:v>
                </c:pt>
                <c:pt idx="61">
                  <c:v>4.9411975536225867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2918352"/>
        <c:axId val="1682918896"/>
      </c:lineChart>
      <c:dateAx>
        <c:axId val="1682918352"/>
        <c:scaling>
          <c:orientation val="minMax"/>
        </c:scaling>
        <c:delete val="0"/>
        <c:axPos val="b"/>
        <c:numFmt formatCode="[$-416]d\-mmm;@" sourceLinked="1"/>
        <c:majorTickMark val="out"/>
        <c:minorTickMark val="none"/>
        <c:tickLblPos val="low"/>
        <c:crossAx val="1682918896"/>
        <c:crosses val="autoZero"/>
        <c:auto val="1"/>
        <c:lblOffset val="100"/>
        <c:baseTimeUnit val="days"/>
      </c:dateAx>
      <c:valAx>
        <c:axId val="1682918896"/>
        <c:scaling>
          <c:orientation val="minMax"/>
        </c:scaling>
        <c:delete val="0"/>
        <c:axPos val="l"/>
        <c:numFmt formatCode="_-* #,##0.0_-;\-* #,##0.0_-;_-* &quot;-&quot;??_-;_-@_-" sourceLinked="1"/>
        <c:majorTickMark val="out"/>
        <c:minorTickMark val="in"/>
        <c:tickLblPos val="nextTo"/>
        <c:crossAx val="16829183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80C342"/>
                </a:solidFill>
              </a:defRPr>
            </a:pPr>
            <a:r>
              <a:rPr lang="en-US" dirty="0" err="1" smtClean="0">
                <a:solidFill>
                  <a:srgbClr val="80C342"/>
                </a:solidFill>
              </a:rPr>
              <a:t>Dólar</a:t>
            </a:r>
            <a:endParaRPr lang="en-US" dirty="0">
              <a:solidFill>
                <a:srgbClr val="80C342"/>
              </a:solidFill>
            </a:endParaRPr>
          </a:p>
        </c:rich>
      </c:tx>
      <c:layout>
        <c:manualLayout>
          <c:xMode val="edge"/>
          <c:yMode val="edge"/>
          <c:x val="0.42666921951049597"/>
          <c:y val="0.1048682278545627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4484198044906584E-2"/>
          <c:y val="0.20290553388739035"/>
          <c:w val="0.85592892301794854"/>
          <c:h val="0.50626047969672672"/>
        </c:manualLayout>
      </c:layout>
      <c:lineChart>
        <c:grouping val="standard"/>
        <c:varyColors val="0"/>
        <c:ser>
          <c:idx val="0"/>
          <c:order val="0"/>
          <c:tx>
            <c:strRef>
              <c:f>'GRÁFICO cenários'!$C$3</c:f>
              <c:strCache>
                <c:ptCount val="1"/>
                <c:pt idx="0">
                  <c:v>2017</c:v>
                </c:pt>
              </c:strCache>
            </c:strRef>
          </c:tx>
          <c:spPr>
            <a:ln w="38100">
              <a:solidFill>
                <a:srgbClr val="FCAF17"/>
              </a:solidFill>
            </a:ln>
          </c:spPr>
          <c:marker>
            <c:symbol val="none"/>
          </c:marker>
          <c:dLbls>
            <c:dLbl>
              <c:idx val="6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'GRÁFICO cenários'!$D$2:$D$65</c:f>
              <c:numCache>
                <c:formatCode>[$-416]d\-mmm;@</c:formatCode>
                <c:ptCount val="64"/>
                <c:pt idx="0">
                  <c:v>42736</c:v>
                </c:pt>
                <c:pt idx="1">
                  <c:v>42737</c:v>
                </c:pt>
                <c:pt idx="2">
                  <c:v>42738</c:v>
                </c:pt>
                <c:pt idx="3">
                  <c:v>42739</c:v>
                </c:pt>
                <c:pt idx="4">
                  <c:v>42740</c:v>
                </c:pt>
                <c:pt idx="5">
                  <c:v>42741</c:v>
                </c:pt>
                <c:pt idx="6">
                  <c:v>42744</c:v>
                </c:pt>
                <c:pt idx="7">
                  <c:v>42745</c:v>
                </c:pt>
                <c:pt idx="8">
                  <c:v>42746</c:v>
                </c:pt>
                <c:pt idx="9">
                  <c:v>42747</c:v>
                </c:pt>
                <c:pt idx="10">
                  <c:v>42748</c:v>
                </c:pt>
                <c:pt idx="11">
                  <c:v>42751</c:v>
                </c:pt>
                <c:pt idx="12">
                  <c:v>42752</c:v>
                </c:pt>
                <c:pt idx="13">
                  <c:v>42753</c:v>
                </c:pt>
                <c:pt idx="14">
                  <c:v>42754</c:v>
                </c:pt>
                <c:pt idx="15">
                  <c:v>42755</c:v>
                </c:pt>
                <c:pt idx="16">
                  <c:v>42758</c:v>
                </c:pt>
                <c:pt idx="17">
                  <c:v>42759</c:v>
                </c:pt>
                <c:pt idx="18">
                  <c:v>42760</c:v>
                </c:pt>
                <c:pt idx="19">
                  <c:v>42761</c:v>
                </c:pt>
                <c:pt idx="20">
                  <c:v>42762</c:v>
                </c:pt>
                <c:pt idx="21">
                  <c:v>42765</c:v>
                </c:pt>
                <c:pt idx="22">
                  <c:v>42766</c:v>
                </c:pt>
                <c:pt idx="23">
                  <c:v>42767</c:v>
                </c:pt>
                <c:pt idx="24">
                  <c:v>42768</c:v>
                </c:pt>
                <c:pt idx="25">
                  <c:v>42769</c:v>
                </c:pt>
                <c:pt idx="26">
                  <c:v>42772</c:v>
                </c:pt>
                <c:pt idx="27">
                  <c:v>42773</c:v>
                </c:pt>
                <c:pt idx="28">
                  <c:v>42774</c:v>
                </c:pt>
                <c:pt idx="29">
                  <c:v>42775</c:v>
                </c:pt>
                <c:pt idx="30">
                  <c:v>42776</c:v>
                </c:pt>
                <c:pt idx="31">
                  <c:v>42779</c:v>
                </c:pt>
                <c:pt idx="32">
                  <c:v>42780</c:v>
                </c:pt>
                <c:pt idx="33">
                  <c:v>42781</c:v>
                </c:pt>
                <c:pt idx="34">
                  <c:v>42782</c:v>
                </c:pt>
                <c:pt idx="35">
                  <c:v>42783</c:v>
                </c:pt>
                <c:pt idx="36">
                  <c:v>42786</c:v>
                </c:pt>
                <c:pt idx="37">
                  <c:v>42787</c:v>
                </c:pt>
                <c:pt idx="38">
                  <c:v>42788</c:v>
                </c:pt>
                <c:pt idx="39">
                  <c:v>42789</c:v>
                </c:pt>
                <c:pt idx="40">
                  <c:v>42790</c:v>
                </c:pt>
                <c:pt idx="41">
                  <c:v>42795</c:v>
                </c:pt>
                <c:pt idx="42">
                  <c:v>42796</c:v>
                </c:pt>
                <c:pt idx="43">
                  <c:v>42797</c:v>
                </c:pt>
                <c:pt idx="44">
                  <c:v>42800</c:v>
                </c:pt>
                <c:pt idx="45">
                  <c:v>42801</c:v>
                </c:pt>
                <c:pt idx="46">
                  <c:v>42802</c:v>
                </c:pt>
                <c:pt idx="47">
                  <c:v>42803</c:v>
                </c:pt>
                <c:pt idx="48">
                  <c:v>42804</c:v>
                </c:pt>
                <c:pt idx="49">
                  <c:v>42807</c:v>
                </c:pt>
                <c:pt idx="50">
                  <c:v>42808</c:v>
                </c:pt>
                <c:pt idx="51">
                  <c:v>42809</c:v>
                </c:pt>
                <c:pt idx="52">
                  <c:v>42810</c:v>
                </c:pt>
                <c:pt idx="53">
                  <c:v>42811</c:v>
                </c:pt>
                <c:pt idx="54">
                  <c:v>42814</c:v>
                </c:pt>
                <c:pt idx="55">
                  <c:v>42815</c:v>
                </c:pt>
                <c:pt idx="56">
                  <c:v>42816</c:v>
                </c:pt>
                <c:pt idx="57">
                  <c:v>42817</c:v>
                </c:pt>
                <c:pt idx="58">
                  <c:v>42818</c:v>
                </c:pt>
                <c:pt idx="59">
                  <c:v>42821</c:v>
                </c:pt>
                <c:pt idx="60">
                  <c:v>42822</c:v>
                </c:pt>
                <c:pt idx="61">
                  <c:v>42823</c:v>
                </c:pt>
                <c:pt idx="62">
                  <c:v>42824</c:v>
                </c:pt>
                <c:pt idx="63">
                  <c:v>42825</c:v>
                </c:pt>
              </c:numCache>
            </c:numRef>
          </c:cat>
          <c:val>
            <c:numRef>
              <c:f>'GRÁFICO cenários'!$F$2:$F$65</c:f>
              <c:numCache>
                <c:formatCode>_-* #,##0.0_-;\-* #,##0.0_-;_-* "-"??_-;_-@_-</c:formatCode>
                <c:ptCount val="64"/>
                <c:pt idx="0">
                  <c:v>0</c:v>
                </c:pt>
                <c:pt idx="1">
                  <c:v>0.42342978122793795</c:v>
                </c:pt>
                <c:pt idx="2">
                  <c:v>0.12580160166916698</c:v>
                </c:pt>
                <c:pt idx="3">
                  <c:v>-0.79162959099137709</c:v>
                </c:pt>
                <c:pt idx="4">
                  <c:v>-1.4175692675892293</c:v>
                </c:pt>
                <c:pt idx="5">
                  <c:v>-1.6384891534472814</c:v>
                </c:pt>
                <c:pt idx="6">
                  <c:v>-1.5157558835261256</c:v>
                </c:pt>
                <c:pt idx="7">
                  <c:v>-2.0649872664232447</c:v>
                </c:pt>
                <c:pt idx="8">
                  <c:v>-1.3408609738885104</c:v>
                </c:pt>
                <c:pt idx="9">
                  <c:v>-2.8535485256666107</c:v>
                </c:pt>
                <c:pt idx="10">
                  <c:v>-1.7090607836519638</c:v>
                </c:pt>
                <c:pt idx="11">
                  <c:v>-1.0953944340462414</c:v>
                </c:pt>
                <c:pt idx="12">
                  <c:v>-1.5065508882820637</c:v>
                </c:pt>
                <c:pt idx="13">
                  <c:v>-1.1659660642508953</c:v>
                </c:pt>
                <c:pt idx="14">
                  <c:v>-1.4666625755576916</c:v>
                </c:pt>
                <c:pt idx="15">
                  <c:v>-2.0649872664232589</c:v>
                </c:pt>
                <c:pt idx="16">
                  <c:v>-3.0131017765641133</c:v>
                </c:pt>
                <c:pt idx="17">
                  <c:v>-2.8903685066429574</c:v>
                </c:pt>
                <c:pt idx="18">
                  <c:v>-2.7645669049738046</c:v>
                </c:pt>
                <c:pt idx="19">
                  <c:v>-2.4147770856985318</c:v>
                </c:pt>
                <c:pt idx="20">
                  <c:v>-3.0529900892884712</c:v>
                </c:pt>
                <c:pt idx="21">
                  <c:v>-3.9121229787364769</c:v>
                </c:pt>
                <c:pt idx="22">
                  <c:v>-4.053266239145799</c:v>
                </c:pt>
                <c:pt idx="23">
                  <c:v>-3.41198490380782</c:v>
                </c:pt>
                <c:pt idx="24">
                  <c:v>-4.2803227884999018</c:v>
                </c:pt>
                <c:pt idx="25">
                  <c:v>-4.1422478598386192</c:v>
                </c:pt>
                <c:pt idx="26">
                  <c:v>-4.3324844282164037</c:v>
                </c:pt>
                <c:pt idx="27">
                  <c:v>-3.9489429597128378</c:v>
                </c:pt>
                <c:pt idx="28">
                  <c:v>-4.099291215366236</c:v>
                </c:pt>
                <c:pt idx="29">
                  <c:v>-4.3140744377282232</c:v>
                </c:pt>
                <c:pt idx="30">
                  <c:v>-4.4061243901690972</c:v>
                </c:pt>
                <c:pt idx="31">
                  <c:v>-4.344757755208505</c:v>
                </c:pt>
                <c:pt idx="32">
                  <c:v>-4.8694424841214072</c:v>
                </c:pt>
                <c:pt idx="33">
                  <c:v>-5.5598171274278201</c:v>
                </c:pt>
                <c:pt idx="34">
                  <c:v>-6.3851983676475186</c:v>
                </c:pt>
                <c:pt idx="35">
                  <c:v>-5.0351323985149321</c:v>
                </c:pt>
                <c:pt idx="36">
                  <c:v>-5.1333190144518426</c:v>
                </c:pt>
                <c:pt idx="37">
                  <c:v>-4.9737657635543684</c:v>
                </c:pt>
                <c:pt idx="38">
                  <c:v>-5.4217421987665375</c:v>
                </c:pt>
                <c:pt idx="39">
                  <c:v>-5.9924519038998483</c:v>
                </c:pt>
                <c:pt idx="40">
                  <c:v>-4.9031941333497144</c:v>
                </c:pt>
                <c:pt idx="41">
                  <c:v>-4.9553557730661879</c:v>
                </c:pt>
                <c:pt idx="42">
                  <c:v>-4.4582860298855564</c:v>
                </c:pt>
                <c:pt idx="43">
                  <c:v>-3.7648430548310898</c:v>
                </c:pt>
                <c:pt idx="44">
                  <c:v>-4.541130987082326</c:v>
                </c:pt>
                <c:pt idx="45">
                  <c:v>-4.3140744377282232</c:v>
                </c:pt>
                <c:pt idx="46">
                  <c:v>-3.4181215673038707</c:v>
                </c:pt>
                <c:pt idx="47">
                  <c:v>-2.6264919763124936</c:v>
                </c:pt>
                <c:pt idx="48">
                  <c:v>-2.9701451320917016</c:v>
                </c:pt>
                <c:pt idx="49">
                  <c:v>-3.2217483354300356</c:v>
                </c:pt>
                <c:pt idx="50">
                  <c:v>-2.9210518241232393</c:v>
                </c:pt>
                <c:pt idx="51">
                  <c:v>-2.9517351416035353</c:v>
                </c:pt>
                <c:pt idx="52">
                  <c:v>-4.6362492712712253</c:v>
                </c:pt>
                <c:pt idx="53">
                  <c:v>-4.6515909300113663</c:v>
                </c:pt>
                <c:pt idx="54">
                  <c:v>-5.1946856494124347</c:v>
                </c:pt>
                <c:pt idx="55">
                  <c:v>-5.6027737719002317</c:v>
                </c:pt>
                <c:pt idx="56">
                  <c:v>-5.0688840477432393</c:v>
                </c:pt>
                <c:pt idx="57">
                  <c:v>-4.1207695376023992</c:v>
                </c:pt>
                <c:pt idx="58">
                  <c:v>-4.0164462581694238</c:v>
                </c:pt>
                <c:pt idx="59">
                  <c:v>-4.096222883618168</c:v>
                </c:pt>
                <c:pt idx="60">
                  <c:v>-3.9520112914608347</c:v>
                </c:pt>
                <c:pt idx="61">
                  <c:v>-4.1790678408149518</c:v>
                </c:pt>
                <c:pt idx="62">
                  <c:v>-4.1238378693504387</c:v>
                </c:pt>
                <c:pt idx="63">
                  <c:v>-2.7829768954619283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'GRÁFICO cenários'!$C$67</c:f>
              <c:strCache>
                <c:ptCount val="1"/>
                <c:pt idx="0">
                  <c:v>2018</c:v>
                </c:pt>
              </c:strCache>
            </c:strRef>
          </c:tx>
          <c:spPr>
            <a:ln w="38100">
              <a:solidFill>
                <a:srgbClr val="0095D9"/>
              </a:solidFill>
            </a:ln>
          </c:spPr>
          <c:marker>
            <c:symbol val="none"/>
          </c:marker>
          <c:dLbls>
            <c:dLbl>
              <c:idx val="6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'GRÁFICO cenários'!$D$2:$D$65</c:f>
              <c:numCache>
                <c:formatCode>[$-416]d\-mmm;@</c:formatCode>
                <c:ptCount val="64"/>
                <c:pt idx="0">
                  <c:v>42736</c:v>
                </c:pt>
                <c:pt idx="1">
                  <c:v>42737</c:v>
                </c:pt>
                <c:pt idx="2">
                  <c:v>42738</c:v>
                </c:pt>
                <c:pt idx="3">
                  <c:v>42739</c:v>
                </c:pt>
                <c:pt idx="4">
                  <c:v>42740</c:v>
                </c:pt>
                <c:pt idx="5">
                  <c:v>42741</c:v>
                </c:pt>
                <c:pt idx="6">
                  <c:v>42744</c:v>
                </c:pt>
                <c:pt idx="7">
                  <c:v>42745</c:v>
                </c:pt>
                <c:pt idx="8">
                  <c:v>42746</c:v>
                </c:pt>
                <c:pt idx="9">
                  <c:v>42747</c:v>
                </c:pt>
                <c:pt idx="10">
                  <c:v>42748</c:v>
                </c:pt>
                <c:pt idx="11">
                  <c:v>42751</c:v>
                </c:pt>
                <c:pt idx="12">
                  <c:v>42752</c:v>
                </c:pt>
                <c:pt idx="13">
                  <c:v>42753</c:v>
                </c:pt>
                <c:pt idx="14">
                  <c:v>42754</c:v>
                </c:pt>
                <c:pt idx="15">
                  <c:v>42755</c:v>
                </c:pt>
                <c:pt idx="16">
                  <c:v>42758</c:v>
                </c:pt>
                <c:pt idx="17">
                  <c:v>42759</c:v>
                </c:pt>
                <c:pt idx="18">
                  <c:v>42760</c:v>
                </c:pt>
                <c:pt idx="19">
                  <c:v>42761</c:v>
                </c:pt>
                <c:pt idx="20">
                  <c:v>42762</c:v>
                </c:pt>
                <c:pt idx="21">
                  <c:v>42765</c:v>
                </c:pt>
                <c:pt idx="22">
                  <c:v>42766</c:v>
                </c:pt>
                <c:pt idx="23">
                  <c:v>42767</c:v>
                </c:pt>
                <c:pt idx="24">
                  <c:v>42768</c:v>
                </c:pt>
                <c:pt idx="25">
                  <c:v>42769</c:v>
                </c:pt>
                <c:pt idx="26">
                  <c:v>42772</c:v>
                </c:pt>
                <c:pt idx="27">
                  <c:v>42773</c:v>
                </c:pt>
                <c:pt idx="28">
                  <c:v>42774</c:v>
                </c:pt>
                <c:pt idx="29">
                  <c:v>42775</c:v>
                </c:pt>
                <c:pt idx="30">
                  <c:v>42776</c:v>
                </c:pt>
                <c:pt idx="31">
                  <c:v>42779</c:v>
                </c:pt>
                <c:pt idx="32">
                  <c:v>42780</c:v>
                </c:pt>
                <c:pt idx="33">
                  <c:v>42781</c:v>
                </c:pt>
                <c:pt idx="34">
                  <c:v>42782</c:v>
                </c:pt>
                <c:pt idx="35">
                  <c:v>42783</c:v>
                </c:pt>
                <c:pt idx="36">
                  <c:v>42786</c:v>
                </c:pt>
                <c:pt idx="37">
                  <c:v>42787</c:v>
                </c:pt>
                <c:pt idx="38">
                  <c:v>42788</c:v>
                </c:pt>
                <c:pt idx="39">
                  <c:v>42789</c:v>
                </c:pt>
                <c:pt idx="40">
                  <c:v>42790</c:v>
                </c:pt>
                <c:pt idx="41">
                  <c:v>42795</c:v>
                </c:pt>
                <c:pt idx="42">
                  <c:v>42796</c:v>
                </c:pt>
                <c:pt idx="43">
                  <c:v>42797</c:v>
                </c:pt>
                <c:pt idx="44">
                  <c:v>42800</c:v>
                </c:pt>
                <c:pt idx="45">
                  <c:v>42801</c:v>
                </c:pt>
                <c:pt idx="46">
                  <c:v>42802</c:v>
                </c:pt>
                <c:pt idx="47">
                  <c:v>42803</c:v>
                </c:pt>
                <c:pt idx="48">
                  <c:v>42804</c:v>
                </c:pt>
                <c:pt idx="49">
                  <c:v>42807</c:v>
                </c:pt>
                <c:pt idx="50">
                  <c:v>42808</c:v>
                </c:pt>
                <c:pt idx="51">
                  <c:v>42809</c:v>
                </c:pt>
                <c:pt idx="52">
                  <c:v>42810</c:v>
                </c:pt>
                <c:pt idx="53">
                  <c:v>42811</c:v>
                </c:pt>
                <c:pt idx="54">
                  <c:v>42814</c:v>
                </c:pt>
                <c:pt idx="55">
                  <c:v>42815</c:v>
                </c:pt>
                <c:pt idx="56">
                  <c:v>42816</c:v>
                </c:pt>
                <c:pt idx="57">
                  <c:v>42817</c:v>
                </c:pt>
                <c:pt idx="58">
                  <c:v>42818</c:v>
                </c:pt>
                <c:pt idx="59">
                  <c:v>42821</c:v>
                </c:pt>
                <c:pt idx="60">
                  <c:v>42822</c:v>
                </c:pt>
                <c:pt idx="61">
                  <c:v>42823</c:v>
                </c:pt>
                <c:pt idx="62">
                  <c:v>42824</c:v>
                </c:pt>
                <c:pt idx="63">
                  <c:v>42825</c:v>
                </c:pt>
              </c:numCache>
            </c:numRef>
          </c:cat>
          <c:val>
            <c:numRef>
              <c:f>'GRÁFICO cenários'!$F$68:$F$129</c:f>
              <c:numCache>
                <c:formatCode>_-* #,##0.0_-;\-* #,##0.0_-;_-* "-"??_-;_-@_-</c:formatCode>
                <c:ptCount val="62"/>
                <c:pt idx="0">
                  <c:v>0</c:v>
                </c:pt>
                <c:pt idx="1">
                  <c:v>-1.157799274486095</c:v>
                </c:pt>
                <c:pt idx="2">
                  <c:v>-1.6475211608222509</c:v>
                </c:pt>
                <c:pt idx="3">
                  <c:v>-2.3035066505441364</c:v>
                </c:pt>
                <c:pt idx="4">
                  <c:v>-2.0284159613059245</c:v>
                </c:pt>
                <c:pt idx="5">
                  <c:v>-2.1856106408706069</c:v>
                </c:pt>
                <c:pt idx="6">
                  <c:v>-2.064691656590071</c:v>
                </c:pt>
                <c:pt idx="7">
                  <c:v>-1.8530834340991191</c:v>
                </c:pt>
                <c:pt idx="8">
                  <c:v>-2.3548972188633428</c:v>
                </c:pt>
                <c:pt idx="9">
                  <c:v>-2.6692865779927217</c:v>
                </c:pt>
                <c:pt idx="10">
                  <c:v>-3.3766626360338279</c:v>
                </c:pt>
                <c:pt idx="11">
                  <c:v>-2.602781136638427</c:v>
                </c:pt>
                <c:pt idx="12">
                  <c:v>-2.2853688029020276</c:v>
                </c:pt>
                <c:pt idx="13">
                  <c:v>-2.8748488512696468</c:v>
                </c:pt>
                <c:pt idx="14">
                  <c:v>-3.0018137847641952</c:v>
                </c:pt>
                <c:pt idx="15">
                  <c:v>-3.4643288996372235</c:v>
                </c:pt>
                <c:pt idx="16">
                  <c:v>-2.5120918984280536</c:v>
                </c:pt>
                <c:pt idx="17">
                  <c:v>-3.3555018137847554</c:v>
                </c:pt>
                <c:pt idx="18">
                  <c:v>-5.1058041112454617</c:v>
                </c:pt>
                <c:pt idx="19">
                  <c:v>-4.9274486094316785</c:v>
                </c:pt>
                <c:pt idx="20">
                  <c:v>-4.3077388149939537</c:v>
                </c:pt>
                <c:pt idx="21">
                  <c:v>-4.2896009673518876</c:v>
                </c:pt>
                <c:pt idx="22">
                  <c:v>-4.4014510278113761</c:v>
                </c:pt>
                <c:pt idx="23">
                  <c:v>-4.0810157194679704</c:v>
                </c:pt>
                <c:pt idx="24">
                  <c:v>-3.0834340991535782</c:v>
                </c:pt>
                <c:pt idx="25">
                  <c:v>-2.1916565900846479</c:v>
                </c:pt>
                <c:pt idx="26">
                  <c:v>-1.4117291414752202</c:v>
                </c:pt>
                <c:pt idx="27">
                  <c:v>-1.8530834340991476</c:v>
                </c:pt>
                <c:pt idx="28">
                  <c:v>-1.1729141475211406</c:v>
                </c:pt>
                <c:pt idx="29">
                  <c:v>-0.78295042321641972</c:v>
                </c:pt>
                <c:pt idx="30">
                  <c:v>-1.6444981862152162</c:v>
                </c:pt>
                <c:pt idx="31">
                  <c:v>-2.6360338573155673</c:v>
                </c:pt>
                <c:pt idx="32">
                  <c:v>-2.1130592503022569</c:v>
                </c:pt>
                <c:pt idx="33">
                  <c:v>-2.2158403869407124</c:v>
                </c:pt>
                <c:pt idx="34">
                  <c:v>-1.7321644498185833</c:v>
                </c:pt>
                <c:pt idx="35">
                  <c:v>-1.5870616686819403</c:v>
                </c:pt>
                <c:pt idx="36">
                  <c:v>-1.4570737605803714</c:v>
                </c:pt>
                <c:pt idx="37">
                  <c:v>-2.0042321644497747</c:v>
                </c:pt>
                <c:pt idx="38">
                  <c:v>-2.2037484885126446</c:v>
                </c:pt>
                <c:pt idx="39">
                  <c:v>-2.1070133010882017</c:v>
                </c:pt>
                <c:pt idx="40">
                  <c:v>-1.9074969770253318</c:v>
                </c:pt>
                <c:pt idx="41">
                  <c:v>-1.3905683192260483</c:v>
                </c:pt>
                <c:pt idx="42">
                  <c:v>-1.4087061668681287</c:v>
                </c:pt>
                <c:pt idx="43">
                  <c:v>-1.5054413542925573</c:v>
                </c:pt>
                <c:pt idx="44">
                  <c:v>-2.5211608222490298</c:v>
                </c:pt>
                <c:pt idx="45">
                  <c:v>-2.3035066505440795</c:v>
                </c:pt>
                <c:pt idx="46">
                  <c:v>-1.6989117291414004</c:v>
                </c:pt>
                <c:pt idx="47">
                  <c:v>-1.7654171704956809</c:v>
                </c:pt>
                <c:pt idx="48">
                  <c:v>-1.4328899637242216</c:v>
                </c:pt>
                <c:pt idx="49">
                  <c:v>-1.7775090689237345</c:v>
                </c:pt>
                <c:pt idx="50">
                  <c:v>-1.4993954050785021</c:v>
                </c:pt>
                <c:pt idx="51">
                  <c:v>-0.66807738814986806</c:v>
                </c:pt>
                <c:pt idx="52">
                  <c:v>-0.52902055622723765</c:v>
                </c:pt>
                <c:pt idx="53">
                  <c:v>-0.51088270858515727</c:v>
                </c:pt>
                <c:pt idx="54">
                  <c:v>-0.29927448609423379</c:v>
                </c:pt>
                <c:pt idx="55">
                  <c:v>-0.48065296251502332</c:v>
                </c:pt>
                <c:pt idx="56">
                  <c:v>-0.14207980652952301</c:v>
                </c:pt>
                <c:pt idx="57">
                  <c:v>-0.11789600967343006</c:v>
                </c:pt>
                <c:pt idx="58">
                  <c:v>-0.13905683192251672</c:v>
                </c:pt>
                <c:pt idx="59">
                  <c:v>0.53204353083442868</c:v>
                </c:pt>
                <c:pt idx="60">
                  <c:v>0.90689238210408973</c:v>
                </c:pt>
                <c:pt idx="61">
                  <c:v>0.47762998790818756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2906384"/>
        <c:axId val="1682909648"/>
      </c:lineChart>
      <c:dateAx>
        <c:axId val="1682906384"/>
        <c:scaling>
          <c:orientation val="minMax"/>
        </c:scaling>
        <c:delete val="0"/>
        <c:axPos val="b"/>
        <c:numFmt formatCode="[$-416]d\-mmm;@" sourceLinked="1"/>
        <c:majorTickMark val="out"/>
        <c:minorTickMark val="none"/>
        <c:tickLblPos val="low"/>
        <c:crossAx val="1682909648"/>
        <c:crosses val="autoZero"/>
        <c:auto val="1"/>
        <c:lblOffset val="100"/>
        <c:baseTimeUnit val="days"/>
      </c:dateAx>
      <c:valAx>
        <c:axId val="1682909648"/>
        <c:scaling>
          <c:orientation val="minMax"/>
          <c:max val="16"/>
          <c:min val="-8"/>
        </c:scaling>
        <c:delete val="0"/>
        <c:axPos val="l"/>
        <c:numFmt formatCode="_-* #,##0.0_-;\-* #,##0.0_-;_-* &quot;-&quot;??_-;_-@_-" sourceLinked="1"/>
        <c:majorTickMark val="out"/>
        <c:minorTickMark val="none"/>
        <c:tickLblPos val="nextTo"/>
        <c:crossAx val="1682906384"/>
        <c:crosses val="autoZero"/>
        <c:crossBetween val="between"/>
        <c:majorUnit val="2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80C342"/>
                </a:solidFill>
              </a:defRPr>
            </a:pPr>
            <a:r>
              <a:rPr lang="en-US" dirty="0" err="1" smtClean="0">
                <a:solidFill>
                  <a:srgbClr val="80C342"/>
                </a:solidFill>
              </a:rPr>
              <a:t>Ibovespa</a:t>
            </a:r>
            <a:endParaRPr lang="en-US" dirty="0">
              <a:solidFill>
                <a:srgbClr val="80C342"/>
              </a:solidFill>
            </a:endParaRPr>
          </a:p>
        </c:rich>
      </c:tx>
      <c:layout>
        <c:manualLayout>
          <c:xMode val="edge"/>
          <c:yMode val="edge"/>
          <c:x val="0.39106433951689729"/>
          <c:y val="0.10486822785456271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'GRÁFICO cenários'!$C$3</c:f>
              <c:strCache>
                <c:ptCount val="1"/>
                <c:pt idx="0">
                  <c:v>2017</c:v>
                </c:pt>
              </c:strCache>
            </c:strRef>
          </c:tx>
          <c:spPr>
            <a:ln w="38100">
              <a:solidFill>
                <a:srgbClr val="FCAF17"/>
              </a:solidFill>
            </a:ln>
          </c:spPr>
          <c:marker>
            <c:symbol val="none"/>
          </c:marker>
          <c:dLbls>
            <c:dLbl>
              <c:idx val="6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'GRÁFICO cenários'!$D$2:$D$65</c:f>
              <c:numCache>
                <c:formatCode>[$-416]d\-mmm;@</c:formatCode>
                <c:ptCount val="64"/>
                <c:pt idx="0">
                  <c:v>42736</c:v>
                </c:pt>
                <c:pt idx="1">
                  <c:v>42737</c:v>
                </c:pt>
                <c:pt idx="2">
                  <c:v>42738</c:v>
                </c:pt>
                <c:pt idx="3">
                  <c:v>42739</c:v>
                </c:pt>
                <c:pt idx="4">
                  <c:v>42740</c:v>
                </c:pt>
                <c:pt idx="5">
                  <c:v>42741</c:v>
                </c:pt>
                <c:pt idx="6">
                  <c:v>42744</c:v>
                </c:pt>
                <c:pt idx="7">
                  <c:v>42745</c:v>
                </c:pt>
                <c:pt idx="8">
                  <c:v>42746</c:v>
                </c:pt>
                <c:pt idx="9">
                  <c:v>42747</c:v>
                </c:pt>
                <c:pt idx="10">
                  <c:v>42748</c:v>
                </c:pt>
                <c:pt idx="11">
                  <c:v>42751</c:v>
                </c:pt>
                <c:pt idx="12">
                  <c:v>42752</c:v>
                </c:pt>
                <c:pt idx="13">
                  <c:v>42753</c:v>
                </c:pt>
                <c:pt idx="14">
                  <c:v>42754</c:v>
                </c:pt>
                <c:pt idx="15">
                  <c:v>42755</c:v>
                </c:pt>
                <c:pt idx="16">
                  <c:v>42758</c:v>
                </c:pt>
                <c:pt idx="17">
                  <c:v>42759</c:v>
                </c:pt>
                <c:pt idx="18">
                  <c:v>42760</c:v>
                </c:pt>
                <c:pt idx="19">
                  <c:v>42761</c:v>
                </c:pt>
                <c:pt idx="20">
                  <c:v>42762</c:v>
                </c:pt>
                <c:pt idx="21">
                  <c:v>42765</c:v>
                </c:pt>
                <c:pt idx="22">
                  <c:v>42766</c:v>
                </c:pt>
                <c:pt idx="23">
                  <c:v>42767</c:v>
                </c:pt>
                <c:pt idx="24">
                  <c:v>42768</c:v>
                </c:pt>
                <c:pt idx="25">
                  <c:v>42769</c:v>
                </c:pt>
                <c:pt idx="26">
                  <c:v>42772</c:v>
                </c:pt>
                <c:pt idx="27">
                  <c:v>42773</c:v>
                </c:pt>
                <c:pt idx="28">
                  <c:v>42774</c:v>
                </c:pt>
                <c:pt idx="29">
                  <c:v>42775</c:v>
                </c:pt>
                <c:pt idx="30">
                  <c:v>42776</c:v>
                </c:pt>
                <c:pt idx="31">
                  <c:v>42779</c:v>
                </c:pt>
                <c:pt idx="32">
                  <c:v>42780</c:v>
                </c:pt>
                <c:pt idx="33">
                  <c:v>42781</c:v>
                </c:pt>
                <c:pt idx="34">
                  <c:v>42782</c:v>
                </c:pt>
                <c:pt idx="35">
                  <c:v>42783</c:v>
                </c:pt>
                <c:pt idx="36">
                  <c:v>42786</c:v>
                </c:pt>
                <c:pt idx="37">
                  <c:v>42787</c:v>
                </c:pt>
                <c:pt idx="38">
                  <c:v>42788</c:v>
                </c:pt>
                <c:pt idx="39">
                  <c:v>42789</c:v>
                </c:pt>
                <c:pt idx="40">
                  <c:v>42790</c:v>
                </c:pt>
                <c:pt idx="41">
                  <c:v>42795</c:v>
                </c:pt>
                <c:pt idx="42">
                  <c:v>42796</c:v>
                </c:pt>
                <c:pt idx="43">
                  <c:v>42797</c:v>
                </c:pt>
                <c:pt idx="44">
                  <c:v>42800</c:v>
                </c:pt>
                <c:pt idx="45">
                  <c:v>42801</c:v>
                </c:pt>
                <c:pt idx="46">
                  <c:v>42802</c:v>
                </c:pt>
                <c:pt idx="47">
                  <c:v>42803</c:v>
                </c:pt>
                <c:pt idx="48">
                  <c:v>42804</c:v>
                </c:pt>
                <c:pt idx="49">
                  <c:v>42807</c:v>
                </c:pt>
                <c:pt idx="50">
                  <c:v>42808</c:v>
                </c:pt>
                <c:pt idx="51">
                  <c:v>42809</c:v>
                </c:pt>
                <c:pt idx="52">
                  <c:v>42810</c:v>
                </c:pt>
                <c:pt idx="53">
                  <c:v>42811</c:v>
                </c:pt>
                <c:pt idx="54">
                  <c:v>42814</c:v>
                </c:pt>
                <c:pt idx="55">
                  <c:v>42815</c:v>
                </c:pt>
                <c:pt idx="56">
                  <c:v>42816</c:v>
                </c:pt>
                <c:pt idx="57">
                  <c:v>42817</c:v>
                </c:pt>
                <c:pt idx="58">
                  <c:v>42818</c:v>
                </c:pt>
                <c:pt idx="59">
                  <c:v>42821</c:v>
                </c:pt>
                <c:pt idx="60">
                  <c:v>42822</c:v>
                </c:pt>
                <c:pt idx="61">
                  <c:v>42823</c:v>
                </c:pt>
                <c:pt idx="62">
                  <c:v>42824</c:v>
                </c:pt>
                <c:pt idx="63">
                  <c:v>42825</c:v>
                </c:pt>
              </c:numCache>
            </c:numRef>
          </c:cat>
          <c:val>
            <c:numRef>
              <c:f>'GRÁFICO cenários'!$H$2:$H$65</c:f>
              <c:numCache>
                <c:formatCode>_-* #,##0.0_-;\-* #,##0.0_-;_-* "-"??_-;_-@_-</c:formatCode>
                <c:ptCount val="64"/>
                <c:pt idx="0">
                  <c:v>0</c:v>
                </c:pt>
                <c:pt idx="1">
                  <c:v>-1.0609859365400922</c:v>
                </c:pt>
                <c:pt idx="2">
                  <c:v>2.633370415262263</c:v>
                </c:pt>
                <c:pt idx="3">
                  <c:v>2.2614442027661994</c:v>
                </c:pt>
                <c:pt idx="4">
                  <c:v>3.060089328706411</c:v>
                </c:pt>
                <c:pt idx="5">
                  <c:v>2.3876334534345176</c:v>
                </c:pt>
                <c:pt idx="6">
                  <c:v>2.445746924137012</c:v>
                </c:pt>
                <c:pt idx="7">
                  <c:v>3.161372806216491</c:v>
                </c:pt>
                <c:pt idx="8">
                  <c:v>3.6843940425390684</c:v>
                </c:pt>
                <c:pt idx="9">
                  <c:v>6.186594052501377</c:v>
                </c:pt>
                <c:pt idx="10">
                  <c:v>5.6851578195825709</c:v>
                </c:pt>
                <c:pt idx="11">
                  <c:v>5.9840270974811745</c:v>
                </c:pt>
                <c:pt idx="12">
                  <c:v>6.8524083882643936</c:v>
                </c:pt>
                <c:pt idx="13">
                  <c:v>6.5120294884354166</c:v>
                </c:pt>
                <c:pt idx="14">
                  <c:v>6.1816128978697122</c:v>
                </c:pt>
                <c:pt idx="15">
                  <c:v>7.1296926627592256</c:v>
                </c:pt>
                <c:pt idx="16">
                  <c:v>9.1669849071014653</c:v>
                </c:pt>
                <c:pt idx="17">
                  <c:v>9.319740315805177</c:v>
                </c:pt>
                <c:pt idx="18">
                  <c:v>9.319740315805177</c:v>
                </c:pt>
                <c:pt idx="19">
                  <c:v>9.9008750228302631</c:v>
                </c:pt>
                <c:pt idx="20">
                  <c:v>9.6401945971075804</c:v>
                </c:pt>
                <c:pt idx="21">
                  <c:v>6.7644079897719962</c:v>
                </c:pt>
                <c:pt idx="22">
                  <c:v>7.3770900094641831</c:v>
                </c:pt>
                <c:pt idx="23">
                  <c:v>7.6527138990817747</c:v>
                </c:pt>
                <c:pt idx="24">
                  <c:v>7.224334600760443</c:v>
                </c:pt>
                <c:pt idx="25">
                  <c:v>7.8469789297158883</c:v>
                </c:pt>
                <c:pt idx="26">
                  <c:v>6.2513490627127197</c:v>
                </c:pt>
                <c:pt idx="27">
                  <c:v>6.5933883474189088</c:v>
                </c:pt>
                <c:pt idx="28">
                  <c:v>7.6510535142045626</c:v>
                </c:pt>
                <c:pt idx="29">
                  <c:v>7.8652431633652355</c:v>
                </c:pt>
                <c:pt idx="30">
                  <c:v>9.7912896209340943</c:v>
                </c:pt>
                <c:pt idx="31">
                  <c:v>11.190994072425937</c:v>
                </c:pt>
                <c:pt idx="32">
                  <c:v>10.767595928736242</c:v>
                </c:pt>
                <c:pt idx="33">
                  <c:v>12.864662028658188</c:v>
                </c:pt>
                <c:pt idx="34">
                  <c:v>12.597340063426657</c:v>
                </c:pt>
                <c:pt idx="35">
                  <c:v>12.487754661530488</c:v>
                </c:pt>
                <c:pt idx="36">
                  <c:v>13.789496405266675</c:v>
                </c:pt>
                <c:pt idx="37">
                  <c:v>14.652896541418244</c:v>
                </c:pt>
                <c:pt idx="38">
                  <c:v>13.884138343267921</c:v>
                </c:pt>
                <c:pt idx="39">
                  <c:v>12.01122420176992</c:v>
                </c:pt>
                <c:pt idx="40">
                  <c:v>10.684576684875509</c:v>
                </c:pt>
                <c:pt idx="41">
                  <c:v>11.22586215484742</c:v>
                </c:pt>
                <c:pt idx="42">
                  <c:v>9.3429857040861322</c:v>
                </c:pt>
                <c:pt idx="43">
                  <c:v>10.888804024772853</c:v>
                </c:pt>
                <c:pt idx="44">
                  <c:v>10.151593139289616</c:v>
                </c:pt>
                <c:pt idx="45">
                  <c:v>9.1570225978381075</c:v>
                </c:pt>
                <c:pt idx="46">
                  <c:v>7.4567884835704064</c:v>
                </c:pt>
                <c:pt idx="47">
                  <c:v>7.2359572949008708</c:v>
                </c:pt>
                <c:pt idx="48">
                  <c:v>7.385391933850201</c:v>
                </c:pt>
                <c:pt idx="49">
                  <c:v>8.81166254337748</c:v>
                </c:pt>
                <c:pt idx="50">
                  <c:v>7.4252411709033481</c:v>
                </c:pt>
                <c:pt idx="51">
                  <c:v>9.9739319574276664</c:v>
                </c:pt>
                <c:pt idx="52">
                  <c:v>9.2234379929266908</c:v>
                </c:pt>
                <c:pt idx="53">
                  <c:v>6.6116525810682134</c:v>
                </c:pt>
                <c:pt idx="54">
                  <c:v>7.7324123731880263</c:v>
                </c:pt>
                <c:pt idx="55">
                  <c:v>4.5710395669715354</c:v>
                </c:pt>
                <c:pt idx="56">
                  <c:v>5.4693077855446148</c:v>
                </c:pt>
                <c:pt idx="57">
                  <c:v>5.4842512494395379</c:v>
                </c:pt>
                <c:pt idx="58">
                  <c:v>6.0205555647798263</c:v>
                </c:pt>
                <c:pt idx="59">
                  <c:v>6.7760306839124667</c:v>
                </c:pt>
                <c:pt idx="60">
                  <c:v>7.3272784631476924</c:v>
                </c:pt>
                <c:pt idx="61">
                  <c:v>8.8017002341141932</c:v>
                </c:pt>
                <c:pt idx="62">
                  <c:v>8.3650190114067868</c:v>
                </c:pt>
                <c:pt idx="63">
                  <c:v>7.8984508609095059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'GRÁFICO cenários'!$C$67</c:f>
              <c:strCache>
                <c:ptCount val="1"/>
                <c:pt idx="0">
                  <c:v>2018</c:v>
                </c:pt>
              </c:strCache>
            </c:strRef>
          </c:tx>
          <c:spPr>
            <a:ln w="38100">
              <a:solidFill>
                <a:srgbClr val="0095D9"/>
              </a:solidFill>
            </a:ln>
          </c:spPr>
          <c:marker>
            <c:symbol val="none"/>
          </c:marker>
          <c:dLbls>
            <c:dLbl>
              <c:idx val="6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'GRÁFICO cenários'!$D$2:$D$65</c:f>
              <c:numCache>
                <c:formatCode>[$-416]d\-mmm;@</c:formatCode>
                <c:ptCount val="64"/>
                <c:pt idx="0">
                  <c:v>42736</c:v>
                </c:pt>
                <c:pt idx="1">
                  <c:v>42737</c:v>
                </c:pt>
                <c:pt idx="2">
                  <c:v>42738</c:v>
                </c:pt>
                <c:pt idx="3">
                  <c:v>42739</c:v>
                </c:pt>
                <c:pt idx="4">
                  <c:v>42740</c:v>
                </c:pt>
                <c:pt idx="5">
                  <c:v>42741</c:v>
                </c:pt>
                <c:pt idx="6">
                  <c:v>42744</c:v>
                </c:pt>
                <c:pt idx="7">
                  <c:v>42745</c:v>
                </c:pt>
                <c:pt idx="8">
                  <c:v>42746</c:v>
                </c:pt>
                <c:pt idx="9">
                  <c:v>42747</c:v>
                </c:pt>
                <c:pt idx="10">
                  <c:v>42748</c:v>
                </c:pt>
                <c:pt idx="11">
                  <c:v>42751</c:v>
                </c:pt>
                <c:pt idx="12">
                  <c:v>42752</c:v>
                </c:pt>
                <c:pt idx="13">
                  <c:v>42753</c:v>
                </c:pt>
                <c:pt idx="14">
                  <c:v>42754</c:v>
                </c:pt>
                <c:pt idx="15">
                  <c:v>42755</c:v>
                </c:pt>
                <c:pt idx="16">
                  <c:v>42758</c:v>
                </c:pt>
                <c:pt idx="17">
                  <c:v>42759</c:v>
                </c:pt>
                <c:pt idx="18">
                  <c:v>42760</c:v>
                </c:pt>
                <c:pt idx="19">
                  <c:v>42761</c:v>
                </c:pt>
                <c:pt idx="20">
                  <c:v>42762</c:v>
                </c:pt>
                <c:pt idx="21">
                  <c:v>42765</c:v>
                </c:pt>
                <c:pt idx="22">
                  <c:v>42766</c:v>
                </c:pt>
                <c:pt idx="23">
                  <c:v>42767</c:v>
                </c:pt>
                <c:pt idx="24">
                  <c:v>42768</c:v>
                </c:pt>
                <c:pt idx="25">
                  <c:v>42769</c:v>
                </c:pt>
                <c:pt idx="26">
                  <c:v>42772</c:v>
                </c:pt>
                <c:pt idx="27">
                  <c:v>42773</c:v>
                </c:pt>
                <c:pt idx="28">
                  <c:v>42774</c:v>
                </c:pt>
                <c:pt idx="29">
                  <c:v>42775</c:v>
                </c:pt>
                <c:pt idx="30">
                  <c:v>42776</c:v>
                </c:pt>
                <c:pt idx="31">
                  <c:v>42779</c:v>
                </c:pt>
                <c:pt idx="32">
                  <c:v>42780</c:v>
                </c:pt>
                <c:pt idx="33">
                  <c:v>42781</c:v>
                </c:pt>
                <c:pt idx="34">
                  <c:v>42782</c:v>
                </c:pt>
                <c:pt idx="35">
                  <c:v>42783</c:v>
                </c:pt>
                <c:pt idx="36">
                  <c:v>42786</c:v>
                </c:pt>
                <c:pt idx="37">
                  <c:v>42787</c:v>
                </c:pt>
                <c:pt idx="38">
                  <c:v>42788</c:v>
                </c:pt>
                <c:pt idx="39">
                  <c:v>42789</c:v>
                </c:pt>
                <c:pt idx="40">
                  <c:v>42790</c:v>
                </c:pt>
                <c:pt idx="41">
                  <c:v>42795</c:v>
                </c:pt>
                <c:pt idx="42">
                  <c:v>42796</c:v>
                </c:pt>
                <c:pt idx="43">
                  <c:v>42797</c:v>
                </c:pt>
                <c:pt idx="44">
                  <c:v>42800</c:v>
                </c:pt>
                <c:pt idx="45">
                  <c:v>42801</c:v>
                </c:pt>
                <c:pt idx="46">
                  <c:v>42802</c:v>
                </c:pt>
                <c:pt idx="47">
                  <c:v>42803</c:v>
                </c:pt>
                <c:pt idx="48">
                  <c:v>42804</c:v>
                </c:pt>
                <c:pt idx="49">
                  <c:v>42807</c:v>
                </c:pt>
                <c:pt idx="50">
                  <c:v>42808</c:v>
                </c:pt>
                <c:pt idx="51">
                  <c:v>42809</c:v>
                </c:pt>
                <c:pt idx="52">
                  <c:v>42810</c:v>
                </c:pt>
                <c:pt idx="53">
                  <c:v>42811</c:v>
                </c:pt>
                <c:pt idx="54">
                  <c:v>42814</c:v>
                </c:pt>
                <c:pt idx="55">
                  <c:v>42815</c:v>
                </c:pt>
                <c:pt idx="56">
                  <c:v>42816</c:v>
                </c:pt>
                <c:pt idx="57">
                  <c:v>42817</c:v>
                </c:pt>
                <c:pt idx="58">
                  <c:v>42818</c:v>
                </c:pt>
                <c:pt idx="59">
                  <c:v>42821</c:v>
                </c:pt>
                <c:pt idx="60">
                  <c:v>42822</c:v>
                </c:pt>
                <c:pt idx="61">
                  <c:v>42823</c:v>
                </c:pt>
                <c:pt idx="62">
                  <c:v>42824</c:v>
                </c:pt>
                <c:pt idx="63">
                  <c:v>42825</c:v>
                </c:pt>
              </c:numCache>
            </c:numRef>
          </c:cat>
          <c:val>
            <c:numRef>
              <c:f>'GRÁFICO cenários'!$H$68:$H$129</c:f>
              <c:numCache>
                <c:formatCode>_-* #,##0.0_-;\-* #,##0.0_-;_-* "-"??_-;_-@_-</c:formatCode>
                <c:ptCount val="62"/>
                <c:pt idx="0">
                  <c:v>0</c:v>
                </c:pt>
                <c:pt idx="1">
                  <c:v>1.9489018612078155</c:v>
                </c:pt>
                <c:pt idx="2">
                  <c:v>2.0850239522525555</c:v>
                </c:pt>
                <c:pt idx="3">
                  <c:v>2.9384047538022458</c:v>
                </c:pt>
                <c:pt idx="4">
                  <c:v>3.4933640480615509</c:v>
                </c:pt>
                <c:pt idx="5">
                  <c:v>3.8951859898955519</c:v>
                </c:pt>
                <c:pt idx="6">
                  <c:v>3.221119865972085</c:v>
                </c:pt>
                <c:pt idx="7">
                  <c:v>2.3533415355619098</c:v>
                </c:pt>
                <c:pt idx="8">
                  <c:v>3.8781707285149452</c:v>
                </c:pt>
                <c:pt idx="9">
                  <c:v>3.8572288683542268</c:v>
                </c:pt>
                <c:pt idx="10">
                  <c:v>4.3847019711525945</c:v>
                </c:pt>
                <c:pt idx="11">
                  <c:v>4.4881024056961962</c:v>
                </c:pt>
                <c:pt idx="12">
                  <c:v>6.26554278683804</c:v>
                </c:pt>
                <c:pt idx="13">
                  <c:v>5.9684301458077016</c:v>
                </c:pt>
                <c:pt idx="14">
                  <c:v>6.3048087746393975</c:v>
                </c:pt>
                <c:pt idx="15">
                  <c:v>6.9016517892201819</c:v>
                </c:pt>
                <c:pt idx="16">
                  <c:v>5.5967121279547598</c:v>
                </c:pt>
                <c:pt idx="17">
                  <c:v>9.5246197743514642</c:v>
                </c:pt>
                <c:pt idx="18">
                  <c:v>9.5246197743514642</c:v>
                </c:pt>
                <c:pt idx="19">
                  <c:v>11.947331221695777</c:v>
                </c:pt>
                <c:pt idx="20">
                  <c:v>10.85835449333787</c:v>
                </c:pt>
                <c:pt idx="21">
                  <c:v>10.575639381168031</c:v>
                </c:pt>
                <c:pt idx="22">
                  <c:v>11.138451872987616</c:v>
                </c:pt>
                <c:pt idx="23">
                  <c:v>11.901520902594172</c:v>
                </c:pt>
                <c:pt idx="24">
                  <c:v>9.998429360487961</c:v>
                </c:pt>
                <c:pt idx="25">
                  <c:v>7.1451009135886636</c:v>
                </c:pt>
                <c:pt idx="26">
                  <c:v>9.8060260202612568</c:v>
                </c:pt>
                <c:pt idx="27">
                  <c:v>8.3296248789298915</c:v>
                </c:pt>
                <c:pt idx="28">
                  <c:v>6.7144839140336927</c:v>
                </c:pt>
                <c:pt idx="29">
                  <c:v>5.8846627051648142</c:v>
                </c:pt>
                <c:pt idx="30">
                  <c:v>9.3453050967252267</c:v>
                </c:pt>
                <c:pt idx="31">
                  <c:v>10.324337059239298</c:v>
                </c:pt>
                <c:pt idx="32">
                  <c:v>10.630611764089949</c:v>
                </c:pt>
                <c:pt idx="33">
                  <c:v>10.981387921782158</c:v>
                </c:pt>
                <c:pt idx="34">
                  <c:v>12.304651710688191</c:v>
                </c:pt>
                <c:pt idx="35">
                  <c:v>12.629250543179509</c:v>
                </c:pt>
                <c:pt idx="36">
                  <c:v>13.460380618308434</c:v>
                </c:pt>
                <c:pt idx="37">
                  <c:v>14.254862438156081</c:v>
                </c:pt>
                <c:pt idx="38">
                  <c:v>14.724745425512452</c:v>
                </c:pt>
                <c:pt idx="39">
                  <c:v>13.786288317059771</c:v>
                </c:pt>
                <c:pt idx="40">
                  <c:v>11.715661893667729</c:v>
                </c:pt>
                <c:pt idx="41">
                  <c:v>11.747074683908806</c:v>
                </c:pt>
                <c:pt idx="42">
                  <c:v>12.249679327766302</c:v>
                </c:pt>
                <c:pt idx="43">
                  <c:v>12.591293421638198</c:v>
                </c:pt>
                <c:pt idx="44">
                  <c:v>12.108321771681403</c:v>
                </c:pt>
                <c:pt idx="45">
                  <c:v>11.885814507473654</c:v>
                </c:pt>
                <c:pt idx="46">
                  <c:v>11.23269024371092</c:v>
                </c:pt>
                <c:pt idx="47">
                  <c:v>13.048087746394103</c:v>
                </c:pt>
                <c:pt idx="48">
                  <c:v>13.740477997958195</c:v>
                </c:pt>
                <c:pt idx="49">
                  <c:v>13.063794141514634</c:v>
                </c:pt>
                <c:pt idx="50">
                  <c:v>12.627941676919477</c:v>
                </c:pt>
                <c:pt idx="51">
                  <c:v>11.159393733148377</c:v>
                </c:pt>
                <c:pt idx="52">
                  <c:v>11.104421350226474</c:v>
                </c:pt>
                <c:pt idx="53">
                  <c:v>9.8308944792021293</c:v>
                </c:pt>
                <c:pt idx="54">
                  <c:v>10.158111044213541</c:v>
                </c:pt>
                <c:pt idx="55">
                  <c:v>11.222219313630561</c:v>
                </c:pt>
                <c:pt idx="56">
                  <c:v>10.948666265281034</c:v>
                </c:pt>
                <c:pt idx="57">
                  <c:v>10.438208423863273</c:v>
                </c:pt>
                <c:pt idx="58">
                  <c:v>11.367503468495599</c:v>
                </c:pt>
                <c:pt idx="59">
                  <c:v>9.6934635218973426</c:v>
                </c:pt>
                <c:pt idx="60">
                  <c:v>9.7798486950603376</c:v>
                </c:pt>
                <c:pt idx="61">
                  <c:v>11.731368288788246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5146032"/>
        <c:axId val="1685139504"/>
      </c:lineChart>
      <c:dateAx>
        <c:axId val="1685146032"/>
        <c:scaling>
          <c:orientation val="minMax"/>
        </c:scaling>
        <c:delete val="0"/>
        <c:axPos val="b"/>
        <c:numFmt formatCode="[$-416]d\-mmm;@" sourceLinked="1"/>
        <c:majorTickMark val="out"/>
        <c:minorTickMark val="none"/>
        <c:tickLblPos val="low"/>
        <c:crossAx val="1685139504"/>
        <c:crosses val="autoZero"/>
        <c:auto val="1"/>
        <c:lblOffset val="100"/>
        <c:baseTimeUnit val="days"/>
      </c:dateAx>
      <c:valAx>
        <c:axId val="1685139504"/>
        <c:scaling>
          <c:orientation val="minMax"/>
          <c:max val="16"/>
          <c:min val="-8"/>
        </c:scaling>
        <c:delete val="0"/>
        <c:axPos val="l"/>
        <c:numFmt formatCode="_-* #,##0.0_-;\-* #,##0.0_-;_-* &quot;-&quot;??_-;_-@_-" sourceLinked="1"/>
        <c:majorTickMark val="out"/>
        <c:minorTickMark val="none"/>
        <c:tickLblPos val="nextTo"/>
        <c:crossAx val="1685146032"/>
        <c:crosses val="autoZero"/>
        <c:crossBetween val="between"/>
        <c:majorUnit val="2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80C342"/>
                </a:solidFill>
              </a:defRPr>
            </a:pPr>
            <a:r>
              <a:rPr lang="en-US">
                <a:solidFill>
                  <a:srgbClr val="80C342"/>
                </a:solidFill>
              </a:rPr>
              <a:t>IMA-GERAL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'GRÁFICO cenários'!$C$3</c:f>
              <c:strCache>
                <c:ptCount val="1"/>
                <c:pt idx="0">
                  <c:v>2017</c:v>
                </c:pt>
              </c:strCache>
            </c:strRef>
          </c:tx>
          <c:spPr>
            <a:ln w="38100">
              <a:solidFill>
                <a:srgbClr val="FCAF17"/>
              </a:solidFill>
            </a:ln>
          </c:spPr>
          <c:marker>
            <c:symbol val="none"/>
          </c:marker>
          <c:dLbls>
            <c:dLbl>
              <c:idx val="6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'GRÁFICO cenários'!$D$2:$D$65</c:f>
              <c:numCache>
                <c:formatCode>[$-416]d\-mmm;@</c:formatCode>
                <c:ptCount val="64"/>
                <c:pt idx="0">
                  <c:v>42736</c:v>
                </c:pt>
                <c:pt idx="1">
                  <c:v>42737</c:v>
                </c:pt>
                <c:pt idx="2">
                  <c:v>42738</c:v>
                </c:pt>
                <c:pt idx="3">
                  <c:v>42739</c:v>
                </c:pt>
                <c:pt idx="4">
                  <c:v>42740</c:v>
                </c:pt>
                <c:pt idx="5">
                  <c:v>42741</c:v>
                </c:pt>
                <c:pt idx="6">
                  <c:v>42744</c:v>
                </c:pt>
                <c:pt idx="7">
                  <c:v>42745</c:v>
                </c:pt>
                <c:pt idx="8">
                  <c:v>42746</c:v>
                </c:pt>
                <c:pt idx="9">
                  <c:v>42747</c:v>
                </c:pt>
                <c:pt idx="10">
                  <c:v>42748</c:v>
                </c:pt>
                <c:pt idx="11">
                  <c:v>42751</c:v>
                </c:pt>
                <c:pt idx="12">
                  <c:v>42752</c:v>
                </c:pt>
                <c:pt idx="13">
                  <c:v>42753</c:v>
                </c:pt>
                <c:pt idx="14">
                  <c:v>42754</c:v>
                </c:pt>
                <c:pt idx="15">
                  <c:v>42755</c:v>
                </c:pt>
                <c:pt idx="16">
                  <c:v>42758</c:v>
                </c:pt>
                <c:pt idx="17">
                  <c:v>42759</c:v>
                </c:pt>
                <c:pt idx="18">
                  <c:v>42760</c:v>
                </c:pt>
                <c:pt idx="19">
                  <c:v>42761</c:v>
                </c:pt>
                <c:pt idx="20">
                  <c:v>42762</c:v>
                </c:pt>
                <c:pt idx="21">
                  <c:v>42765</c:v>
                </c:pt>
                <c:pt idx="22">
                  <c:v>42766</c:v>
                </c:pt>
                <c:pt idx="23">
                  <c:v>42767</c:v>
                </c:pt>
                <c:pt idx="24">
                  <c:v>42768</c:v>
                </c:pt>
                <c:pt idx="25">
                  <c:v>42769</c:v>
                </c:pt>
                <c:pt idx="26">
                  <c:v>42772</c:v>
                </c:pt>
                <c:pt idx="27">
                  <c:v>42773</c:v>
                </c:pt>
                <c:pt idx="28">
                  <c:v>42774</c:v>
                </c:pt>
                <c:pt idx="29">
                  <c:v>42775</c:v>
                </c:pt>
                <c:pt idx="30">
                  <c:v>42776</c:v>
                </c:pt>
                <c:pt idx="31">
                  <c:v>42779</c:v>
                </c:pt>
                <c:pt idx="32">
                  <c:v>42780</c:v>
                </c:pt>
                <c:pt idx="33">
                  <c:v>42781</c:v>
                </c:pt>
                <c:pt idx="34">
                  <c:v>42782</c:v>
                </c:pt>
                <c:pt idx="35">
                  <c:v>42783</c:v>
                </c:pt>
                <c:pt idx="36">
                  <c:v>42786</c:v>
                </c:pt>
                <c:pt idx="37">
                  <c:v>42787</c:v>
                </c:pt>
                <c:pt idx="38">
                  <c:v>42788</c:v>
                </c:pt>
                <c:pt idx="39">
                  <c:v>42789</c:v>
                </c:pt>
                <c:pt idx="40">
                  <c:v>42790</c:v>
                </c:pt>
                <c:pt idx="41">
                  <c:v>42795</c:v>
                </c:pt>
                <c:pt idx="42">
                  <c:v>42796</c:v>
                </c:pt>
                <c:pt idx="43">
                  <c:v>42797</c:v>
                </c:pt>
                <c:pt idx="44">
                  <c:v>42800</c:v>
                </c:pt>
                <c:pt idx="45">
                  <c:v>42801</c:v>
                </c:pt>
                <c:pt idx="46">
                  <c:v>42802</c:v>
                </c:pt>
                <c:pt idx="47">
                  <c:v>42803</c:v>
                </c:pt>
                <c:pt idx="48">
                  <c:v>42804</c:v>
                </c:pt>
                <c:pt idx="49">
                  <c:v>42807</c:v>
                </c:pt>
                <c:pt idx="50">
                  <c:v>42808</c:v>
                </c:pt>
                <c:pt idx="51">
                  <c:v>42809</c:v>
                </c:pt>
                <c:pt idx="52">
                  <c:v>42810</c:v>
                </c:pt>
                <c:pt idx="53">
                  <c:v>42811</c:v>
                </c:pt>
                <c:pt idx="54">
                  <c:v>42814</c:v>
                </c:pt>
                <c:pt idx="55">
                  <c:v>42815</c:v>
                </c:pt>
                <c:pt idx="56">
                  <c:v>42816</c:v>
                </c:pt>
                <c:pt idx="57">
                  <c:v>42817</c:v>
                </c:pt>
                <c:pt idx="58">
                  <c:v>42818</c:v>
                </c:pt>
                <c:pt idx="59">
                  <c:v>42821</c:v>
                </c:pt>
                <c:pt idx="60">
                  <c:v>42822</c:v>
                </c:pt>
                <c:pt idx="61">
                  <c:v>42823</c:v>
                </c:pt>
                <c:pt idx="62">
                  <c:v>42824</c:v>
                </c:pt>
                <c:pt idx="63">
                  <c:v>42825</c:v>
                </c:pt>
              </c:numCache>
            </c:numRef>
          </c:cat>
          <c:val>
            <c:numRef>
              <c:f>'GRÁFICO cenários'!$J$2:$J$65</c:f>
              <c:numCache>
                <c:formatCode>_-* #,##0.0_-;\-* #,##0.0_-;_-* "-"??_-;_-@_-</c:formatCode>
                <c:ptCount val="64"/>
                <c:pt idx="0">
                  <c:v>0</c:v>
                </c:pt>
                <c:pt idx="1">
                  <c:v>0.34401820957927498</c:v>
                </c:pt>
                <c:pt idx="2">
                  <c:v>0.31693168447691278</c:v>
                </c:pt>
                <c:pt idx="3">
                  <c:v>0.16746991830763136</c:v>
                </c:pt>
                <c:pt idx="4">
                  <c:v>0.37342326952803262</c:v>
                </c:pt>
                <c:pt idx="5">
                  <c:v>0.29164715390412255</c:v>
                </c:pt>
                <c:pt idx="6">
                  <c:v>0.34869773464048137</c:v>
                </c:pt>
                <c:pt idx="7">
                  <c:v>0.4881376752123856</c:v>
                </c:pt>
                <c:pt idx="8">
                  <c:v>0.43793891922545924</c:v>
                </c:pt>
                <c:pt idx="9">
                  <c:v>1.2806308112996732</c:v>
                </c:pt>
                <c:pt idx="10">
                  <c:v>1.3450096603652781</c:v>
                </c:pt>
                <c:pt idx="11">
                  <c:v>1.5205956299509751</c:v>
                </c:pt>
                <c:pt idx="12">
                  <c:v>1.5827974620652157</c:v>
                </c:pt>
                <c:pt idx="13">
                  <c:v>1.4386685619057573</c:v>
                </c:pt>
                <c:pt idx="14">
                  <c:v>1.5414034777786725</c:v>
                </c:pt>
                <c:pt idx="15">
                  <c:v>1.6143795389653519</c:v>
                </c:pt>
                <c:pt idx="16">
                  <c:v>1.6436643087033502</c:v>
                </c:pt>
                <c:pt idx="17">
                  <c:v>1.7719196183073649</c:v>
                </c:pt>
                <c:pt idx="18">
                  <c:v>1.8173822420750554</c:v>
                </c:pt>
                <c:pt idx="19">
                  <c:v>1.7177394922078122</c:v>
                </c:pt>
                <c:pt idx="20">
                  <c:v>1.8963303584306033</c:v>
                </c:pt>
                <c:pt idx="21">
                  <c:v>1.750882983216087</c:v>
                </c:pt>
                <c:pt idx="22">
                  <c:v>1.803518205628535</c:v>
                </c:pt>
                <c:pt idx="23">
                  <c:v>1.9572184327529669</c:v>
                </c:pt>
                <c:pt idx="24">
                  <c:v>2.156341186908179</c:v>
                </c:pt>
                <c:pt idx="25">
                  <c:v>2.38345618069377</c:v>
                </c:pt>
                <c:pt idx="26">
                  <c:v>2.4930452799476939</c:v>
                </c:pt>
                <c:pt idx="27">
                  <c:v>2.6638691723667165</c:v>
                </c:pt>
                <c:pt idx="28">
                  <c:v>2.9919595428641088</c:v>
                </c:pt>
                <c:pt idx="29">
                  <c:v>3.1318004508051729</c:v>
                </c:pt>
                <c:pt idx="30">
                  <c:v>3.2543030579775518</c:v>
                </c:pt>
                <c:pt idx="31">
                  <c:v>3.3141839966138775</c:v>
                </c:pt>
                <c:pt idx="32">
                  <c:v>3.3643285040744217</c:v>
                </c:pt>
                <c:pt idx="33">
                  <c:v>3.4210465177575458</c:v>
                </c:pt>
                <c:pt idx="34">
                  <c:v>3.259135894091699</c:v>
                </c:pt>
                <c:pt idx="35">
                  <c:v>3.3816408598956542</c:v>
                </c:pt>
                <c:pt idx="36">
                  <c:v>3.4347029946247147</c:v>
                </c:pt>
                <c:pt idx="37">
                  <c:v>3.6390501177369288</c:v>
                </c:pt>
                <c:pt idx="38">
                  <c:v>3.7789381983096604</c:v>
                </c:pt>
                <c:pt idx="39">
                  <c:v>4.1573098768993901</c:v>
                </c:pt>
                <c:pt idx="40">
                  <c:v>4.1092692688111612</c:v>
                </c:pt>
                <c:pt idx="41">
                  <c:v>4.2787628930172019</c:v>
                </c:pt>
                <c:pt idx="42">
                  <c:v>4.118439628406918</c:v>
                </c:pt>
                <c:pt idx="43">
                  <c:v>4.333306248380552</c:v>
                </c:pt>
                <c:pt idx="44">
                  <c:v>4.4105254877855486</c:v>
                </c:pt>
                <c:pt idx="45">
                  <c:v>4.4281987142390449</c:v>
                </c:pt>
                <c:pt idx="46">
                  <c:v>4.3159396440328521</c:v>
                </c:pt>
                <c:pt idx="47">
                  <c:v>4.224993168813171</c:v>
                </c:pt>
                <c:pt idx="48">
                  <c:v>4.6135470599479191</c:v>
                </c:pt>
                <c:pt idx="49">
                  <c:v>4.7108618404424476</c:v>
                </c:pt>
                <c:pt idx="50">
                  <c:v>4.4731235700057823</c:v>
                </c:pt>
                <c:pt idx="51">
                  <c:v>4.7439911796612222</c:v>
                </c:pt>
                <c:pt idx="52">
                  <c:v>4.7797197308847501</c:v>
                </c:pt>
                <c:pt idx="53">
                  <c:v>4.9124540818654054</c:v>
                </c:pt>
                <c:pt idx="54">
                  <c:v>4.9180794181915388</c:v>
                </c:pt>
                <c:pt idx="55">
                  <c:v>5.0433699278953554</c:v>
                </c:pt>
                <c:pt idx="56">
                  <c:v>4.9882086110572033</c:v>
                </c:pt>
                <c:pt idx="57">
                  <c:v>4.8869266122395771</c:v>
                </c:pt>
                <c:pt idx="58">
                  <c:v>5.1765123221399136</c:v>
                </c:pt>
                <c:pt idx="59">
                  <c:v>5.311798712493669</c:v>
                </c:pt>
                <c:pt idx="60">
                  <c:v>5.2004359222891168</c:v>
                </c:pt>
                <c:pt idx="61">
                  <c:v>5.3033500941623402</c:v>
                </c:pt>
                <c:pt idx="62">
                  <c:v>5.2806270374890403</c:v>
                </c:pt>
                <c:pt idx="63">
                  <c:v>5.3742741458715955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'GRÁFICO cenários'!$C$67</c:f>
              <c:strCache>
                <c:ptCount val="1"/>
                <c:pt idx="0">
                  <c:v>2018</c:v>
                </c:pt>
              </c:strCache>
            </c:strRef>
          </c:tx>
          <c:spPr>
            <a:ln w="38100">
              <a:solidFill>
                <a:srgbClr val="0095D9"/>
              </a:solidFill>
            </a:ln>
          </c:spPr>
          <c:marker>
            <c:symbol val="none"/>
          </c:marker>
          <c:dLbls>
            <c:dLbl>
              <c:idx val="6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'GRÁFICO cenários'!$D$2:$D$65</c:f>
              <c:numCache>
                <c:formatCode>[$-416]d\-mmm;@</c:formatCode>
                <c:ptCount val="64"/>
                <c:pt idx="0">
                  <c:v>42736</c:v>
                </c:pt>
                <c:pt idx="1">
                  <c:v>42737</c:v>
                </c:pt>
                <c:pt idx="2">
                  <c:v>42738</c:v>
                </c:pt>
                <c:pt idx="3">
                  <c:v>42739</c:v>
                </c:pt>
                <c:pt idx="4">
                  <c:v>42740</c:v>
                </c:pt>
                <c:pt idx="5">
                  <c:v>42741</c:v>
                </c:pt>
                <c:pt idx="6">
                  <c:v>42744</c:v>
                </c:pt>
                <c:pt idx="7">
                  <c:v>42745</c:v>
                </c:pt>
                <c:pt idx="8">
                  <c:v>42746</c:v>
                </c:pt>
                <c:pt idx="9">
                  <c:v>42747</c:v>
                </c:pt>
                <c:pt idx="10">
                  <c:v>42748</c:v>
                </c:pt>
                <c:pt idx="11">
                  <c:v>42751</c:v>
                </c:pt>
                <c:pt idx="12">
                  <c:v>42752</c:v>
                </c:pt>
                <c:pt idx="13">
                  <c:v>42753</c:v>
                </c:pt>
                <c:pt idx="14">
                  <c:v>42754</c:v>
                </c:pt>
                <c:pt idx="15">
                  <c:v>42755</c:v>
                </c:pt>
                <c:pt idx="16">
                  <c:v>42758</c:v>
                </c:pt>
                <c:pt idx="17">
                  <c:v>42759</c:v>
                </c:pt>
                <c:pt idx="18">
                  <c:v>42760</c:v>
                </c:pt>
                <c:pt idx="19">
                  <c:v>42761</c:v>
                </c:pt>
                <c:pt idx="20">
                  <c:v>42762</c:v>
                </c:pt>
                <c:pt idx="21">
                  <c:v>42765</c:v>
                </c:pt>
                <c:pt idx="22">
                  <c:v>42766</c:v>
                </c:pt>
                <c:pt idx="23">
                  <c:v>42767</c:v>
                </c:pt>
                <c:pt idx="24">
                  <c:v>42768</c:v>
                </c:pt>
                <c:pt idx="25">
                  <c:v>42769</c:v>
                </c:pt>
                <c:pt idx="26">
                  <c:v>42772</c:v>
                </c:pt>
                <c:pt idx="27">
                  <c:v>42773</c:v>
                </c:pt>
                <c:pt idx="28">
                  <c:v>42774</c:v>
                </c:pt>
                <c:pt idx="29">
                  <c:v>42775</c:v>
                </c:pt>
                <c:pt idx="30">
                  <c:v>42776</c:v>
                </c:pt>
                <c:pt idx="31">
                  <c:v>42779</c:v>
                </c:pt>
                <c:pt idx="32">
                  <c:v>42780</c:v>
                </c:pt>
                <c:pt idx="33">
                  <c:v>42781</c:v>
                </c:pt>
                <c:pt idx="34">
                  <c:v>42782</c:v>
                </c:pt>
                <c:pt idx="35">
                  <c:v>42783</c:v>
                </c:pt>
                <c:pt idx="36">
                  <c:v>42786</c:v>
                </c:pt>
                <c:pt idx="37">
                  <c:v>42787</c:v>
                </c:pt>
                <c:pt idx="38">
                  <c:v>42788</c:v>
                </c:pt>
                <c:pt idx="39">
                  <c:v>42789</c:v>
                </c:pt>
                <c:pt idx="40">
                  <c:v>42790</c:v>
                </c:pt>
                <c:pt idx="41">
                  <c:v>42795</c:v>
                </c:pt>
                <c:pt idx="42">
                  <c:v>42796</c:v>
                </c:pt>
                <c:pt idx="43">
                  <c:v>42797</c:v>
                </c:pt>
                <c:pt idx="44">
                  <c:v>42800</c:v>
                </c:pt>
                <c:pt idx="45">
                  <c:v>42801</c:v>
                </c:pt>
                <c:pt idx="46">
                  <c:v>42802</c:v>
                </c:pt>
                <c:pt idx="47">
                  <c:v>42803</c:v>
                </c:pt>
                <c:pt idx="48">
                  <c:v>42804</c:v>
                </c:pt>
                <c:pt idx="49">
                  <c:v>42807</c:v>
                </c:pt>
                <c:pt idx="50">
                  <c:v>42808</c:v>
                </c:pt>
                <c:pt idx="51">
                  <c:v>42809</c:v>
                </c:pt>
                <c:pt idx="52">
                  <c:v>42810</c:v>
                </c:pt>
                <c:pt idx="53">
                  <c:v>42811</c:v>
                </c:pt>
                <c:pt idx="54">
                  <c:v>42814</c:v>
                </c:pt>
                <c:pt idx="55">
                  <c:v>42815</c:v>
                </c:pt>
                <c:pt idx="56">
                  <c:v>42816</c:v>
                </c:pt>
                <c:pt idx="57">
                  <c:v>42817</c:v>
                </c:pt>
                <c:pt idx="58">
                  <c:v>42818</c:v>
                </c:pt>
                <c:pt idx="59">
                  <c:v>42821</c:v>
                </c:pt>
                <c:pt idx="60">
                  <c:v>42822</c:v>
                </c:pt>
                <c:pt idx="61">
                  <c:v>42823</c:v>
                </c:pt>
                <c:pt idx="62">
                  <c:v>42824</c:v>
                </c:pt>
                <c:pt idx="63">
                  <c:v>42825</c:v>
                </c:pt>
              </c:numCache>
            </c:numRef>
          </c:cat>
          <c:val>
            <c:numRef>
              <c:f>'GRÁFICO cenários'!$J$68:$J$129</c:f>
              <c:numCache>
                <c:formatCode>_-* #,##0.0_-;\-* #,##0.0_-;_-* "-"??_-;_-@_-</c:formatCode>
                <c:ptCount val="62"/>
                <c:pt idx="0">
                  <c:v>0</c:v>
                </c:pt>
                <c:pt idx="1">
                  <c:v>0.3008841439142742</c:v>
                </c:pt>
                <c:pt idx="2">
                  <c:v>0.44332007471479074</c:v>
                </c:pt>
                <c:pt idx="3">
                  <c:v>0.53828572451197942</c:v>
                </c:pt>
                <c:pt idx="4">
                  <c:v>0.50109516568311108</c:v>
                </c:pt>
                <c:pt idx="5">
                  <c:v>0.60639907583268382</c:v>
                </c:pt>
                <c:pt idx="6">
                  <c:v>0.63556363233743696</c:v>
                </c:pt>
                <c:pt idx="7">
                  <c:v>0.74495894299451493</c:v>
                </c:pt>
                <c:pt idx="8">
                  <c:v>0.88534812821666264</c:v>
                </c:pt>
                <c:pt idx="9">
                  <c:v>0.99934495778893506</c:v>
                </c:pt>
                <c:pt idx="10">
                  <c:v>1.0565053978889978</c:v>
                </c:pt>
                <c:pt idx="11">
                  <c:v>1.0726075781183368</c:v>
                </c:pt>
                <c:pt idx="12">
                  <c:v>1.090020595403459</c:v>
                </c:pt>
                <c:pt idx="13">
                  <c:v>1.1338134244432325</c:v>
                </c:pt>
                <c:pt idx="14">
                  <c:v>1.1550084261525484</c:v>
                </c:pt>
                <c:pt idx="15">
                  <c:v>1.137904824950752</c:v>
                </c:pt>
                <c:pt idx="16">
                  <c:v>1.0773930741641635</c:v>
                </c:pt>
                <c:pt idx="17">
                  <c:v>1.4429890831315362</c:v>
                </c:pt>
                <c:pt idx="18">
                  <c:v>1.4748944807529512</c:v>
                </c:pt>
                <c:pt idx="19">
                  <c:v>1.7688836635666689</c:v>
                </c:pt>
                <c:pt idx="20">
                  <c:v>1.7400076166531875</c:v>
                </c:pt>
                <c:pt idx="21">
                  <c:v>1.7158815247489088</c:v>
                </c:pt>
                <c:pt idx="22">
                  <c:v>1.7560052644219297</c:v>
                </c:pt>
                <c:pt idx="23">
                  <c:v>1.8413518371955888</c:v>
                </c:pt>
                <c:pt idx="24">
                  <c:v>1.6874967804001813</c:v>
                </c:pt>
                <c:pt idx="25">
                  <c:v>1.5880027844102216</c:v>
                </c:pt>
                <c:pt idx="26">
                  <c:v>1.6732552779693322</c:v>
                </c:pt>
                <c:pt idx="27">
                  <c:v>1.706655489777205</c:v>
                </c:pt>
                <c:pt idx="28">
                  <c:v>1.6469193698481774</c:v>
                </c:pt>
                <c:pt idx="29">
                  <c:v>1.5070507562797673</c:v>
                </c:pt>
                <c:pt idx="30">
                  <c:v>1.7161867595338265</c:v>
                </c:pt>
                <c:pt idx="31">
                  <c:v>1.8955853683991108</c:v>
                </c:pt>
                <c:pt idx="32">
                  <c:v>2.0711601798559798</c:v>
                </c:pt>
                <c:pt idx="33">
                  <c:v>2.0901641811913265</c:v>
                </c:pt>
                <c:pt idx="34">
                  <c:v>2.1041610776643722</c:v>
                </c:pt>
                <c:pt idx="35">
                  <c:v>2.1223831761944894</c:v>
                </c:pt>
                <c:pt idx="36">
                  <c:v>2.123942800506498</c:v>
                </c:pt>
                <c:pt idx="37">
                  <c:v>2.2435634764585473</c:v>
                </c:pt>
                <c:pt idx="38">
                  <c:v>2.415849696705294</c:v>
                </c:pt>
                <c:pt idx="39">
                  <c:v>2.4451187856706014</c:v>
                </c:pt>
                <c:pt idx="40">
                  <c:v>2.484968650296878</c:v>
                </c:pt>
                <c:pt idx="41">
                  <c:v>2.5300535005495277</c:v>
                </c:pt>
                <c:pt idx="42">
                  <c:v>2.6344939725746457</c:v>
                </c:pt>
                <c:pt idx="43">
                  <c:v>2.7555237460954487</c:v>
                </c:pt>
                <c:pt idx="44">
                  <c:v>2.7979053869172219</c:v>
                </c:pt>
                <c:pt idx="45">
                  <c:v>2.8077481634064156</c:v>
                </c:pt>
                <c:pt idx="46">
                  <c:v>2.8327167869430383</c:v>
                </c:pt>
                <c:pt idx="47">
                  <c:v>2.8319348841378229</c:v>
                </c:pt>
                <c:pt idx="48">
                  <c:v>2.8555174072470066</c:v>
                </c:pt>
                <c:pt idx="49">
                  <c:v>2.9577313378615457</c:v>
                </c:pt>
                <c:pt idx="50">
                  <c:v>2.9966299570964594</c:v>
                </c:pt>
                <c:pt idx="51">
                  <c:v>3.0037778867516636</c:v>
                </c:pt>
                <c:pt idx="52">
                  <c:v>3.1112372562386099</c:v>
                </c:pt>
                <c:pt idx="53">
                  <c:v>3.0570413567208874</c:v>
                </c:pt>
                <c:pt idx="54">
                  <c:v>2.9375001254388735</c:v>
                </c:pt>
                <c:pt idx="55">
                  <c:v>3.0830511235649993</c:v>
                </c:pt>
                <c:pt idx="56">
                  <c:v>3.3824739036802072</c:v>
                </c:pt>
                <c:pt idx="57">
                  <c:v>3.3578042429808619</c:v>
                </c:pt>
                <c:pt idx="58">
                  <c:v>3.4771719503782919</c:v>
                </c:pt>
                <c:pt idx="59">
                  <c:v>3.4233419144726156</c:v>
                </c:pt>
                <c:pt idx="60">
                  <c:v>3.346828334618877</c:v>
                </c:pt>
                <c:pt idx="61">
                  <c:v>3.471253322459674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5145488"/>
        <c:axId val="1685144944"/>
      </c:lineChart>
      <c:dateAx>
        <c:axId val="1685145488"/>
        <c:scaling>
          <c:orientation val="minMax"/>
        </c:scaling>
        <c:delete val="0"/>
        <c:axPos val="b"/>
        <c:numFmt formatCode="[$-416]d\-mmm;@" sourceLinked="1"/>
        <c:majorTickMark val="out"/>
        <c:minorTickMark val="none"/>
        <c:tickLblPos val="low"/>
        <c:crossAx val="1685144944"/>
        <c:crosses val="autoZero"/>
        <c:auto val="1"/>
        <c:lblOffset val="100"/>
        <c:baseTimeUnit val="days"/>
      </c:dateAx>
      <c:valAx>
        <c:axId val="1685144944"/>
        <c:scaling>
          <c:orientation val="minMax"/>
          <c:max val="8"/>
        </c:scaling>
        <c:delete val="0"/>
        <c:axPos val="l"/>
        <c:numFmt formatCode="_-* #,##0.0_-;\-* #,##0.0_-;_-* &quot;-&quot;??_-;_-@_-" sourceLinked="1"/>
        <c:majorTickMark val="out"/>
        <c:minorTickMark val="in"/>
        <c:tickLblPos val="nextTo"/>
        <c:crossAx val="16851454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0.60631</cdr:x>
      <cdr:y>0.11928</cdr:y>
    </cdr:from>
    <cdr:to>
      <cdr:x>0.79973</cdr:x>
      <cdr:y>0.18148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5544108" y="478532"/>
          <a:ext cx="1768632" cy="2495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8600A636-3B84-4EFB-A085-12A7B237E158}" type="TxLink">
            <a:rPr lang="en-US" sz="1100" b="1" i="0" u="none" strike="noStrike">
              <a:solidFill>
                <a:srgbClr val="4C4D4F"/>
              </a:solidFill>
              <a:latin typeface="Calibri"/>
            </a:rPr>
            <a:pPr/>
            <a:t>Total: R$ 31 Bi</a:t>
          </a:fld>
          <a:endParaRPr lang="pt-BR" sz="1100" b="1" dirty="0">
            <a:solidFill>
              <a:srgbClr val="4C4D4F"/>
            </a:solidFill>
          </a:endParaRPr>
        </a:p>
      </cdr:txBody>
    </cdr:sp>
  </cdr:relSizeAnchor>
  <cdr:relSizeAnchor xmlns:cdr="http://schemas.openxmlformats.org/drawingml/2006/chartDrawing">
    <cdr:from>
      <cdr:x>0.24167</cdr:x>
      <cdr:y>0.13115</cdr:y>
    </cdr:from>
    <cdr:to>
      <cdr:x>0.41886</cdr:x>
      <cdr:y>0.19335</cdr:y>
    </cdr:to>
    <cdr:sp macro="" textlink="">
      <cdr:nvSpPr>
        <cdr:cNvPr id="3" name="CaixaDeTexto 1"/>
        <cdr:cNvSpPr txBox="1"/>
      </cdr:nvSpPr>
      <cdr:spPr>
        <a:xfrm xmlns:a="http://schemas.openxmlformats.org/drawingml/2006/main">
          <a:off x="2209850" y="526157"/>
          <a:ext cx="1620225" cy="2495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D5D6EAA2-FA22-403F-8A35-CE0D9044C595}" type="TxLink">
            <a:rPr lang="en-US" sz="1100" b="1" i="0" u="none" strike="noStrike">
              <a:solidFill>
                <a:srgbClr val="4C4D4F"/>
              </a:solidFill>
              <a:latin typeface="Calibri"/>
            </a:rPr>
            <a:pPr/>
            <a:t>Total: R$ 64,1 Bi</a:t>
          </a:fld>
          <a:endParaRPr lang="pt-BR" sz="1100" b="1" dirty="0">
            <a:solidFill>
              <a:srgbClr val="4C4D4F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0.7835</cdr:x>
      <cdr:y>0.77581</cdr:y>
    </cdr:from>
    <cdr:to>
      <cdr:x>0.88251</cdr:x>
      <cdr:y>0.82403</cdr:y>
    </cdr:to>
    <cdr:sp macro="" textlink="">
      <cdr:nvSpPr>
        <cdr:cNvPr id="6" name="CaixaDeTexto 5"/>
        <cdr:cNvSpPr txBox="1"/>
      </cdr:nvSpPr>
      <cdr:spPr>
        <a:xfrm xmlns:a="http://schemas.openxmlformats.org/drawingml/2006/main">
          <a:off x="7164288" y="3168352"/>
          <a:ext cx="905348" cy="1969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7F8A2C65-FD2A-4638-991E-AF86FA70A144}" type="TxLink">
            <a:rPr lang="en-US" sz="1100" b="1" i="0" u="none" strike="noStrike">
              <a:solidFill>
                <a:srgbClr val="4C4D4F"/>
              </a:solidFill>
              <a:latin typeface="Calibri"/>
            </a:rPr>
            <a:pPr/>
            <a:t>R$ 13,8 Bi</a:t>
          </a:fld>
          <a:endParaRPr lang="pt-BR" sz="1100" b="1" dirty="0">
            <a:solidFill>
              <a:srgbClr val="4C4D4F"/>
            </a:solidFill>
          </a:endParaRPr>
        </a:p>
      </cdr:txBody>
    </cdr:sp>
  </cdr:relSizeAnchor>
  <cdr:relSizeAnchor xmlns:cdr="http://schemas.openxmlformats.org/drawingml/2006/chartDrawing">
    <cdr:from>
      <cdr:x>0.62523</cdr:x>
      <cdr:y>0.68274</cdr:y>
    </cdr:from>
    <cdr:to>
      <cdr:x>0.72424</cdr:x>
      <cdr:y>0.73096</cdr:y>
    </cdr:to>
    <cdr:sp macro="" textlink="">
      <cdr:nvSpPr>
        <cdr:cNvPr id="7" name="CaixaDeTexto 1"/>
        <cdr:cNvSpPr txBox="1"/>
      </cdr:nvSpPr>
      <cdr:spPr>
        <a:xfrm xmlns:a="http://schemas.openxmlformats.org/drawingml/2006/main">
          <a:off x="5413402" y="2832100"/>
          <a:ext cx="857251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8E3E7297-A5F5-42A9-98DB-0FF1F3DD8AE8}" type="TxLink">
            <a:rPr lang="en-US" sz="1100" b="1" i="0" u="none" strike="noStrike">
              <a:solidFill>
                <a:srgbClr val="4C4D4F"/>
              </a:solidFill>
              <a:latin typeface="Calibri"/>
            </a:rPr>
            <a:pPr/>
            <a:t>R$ 0,6 Bi</a:t>
          </a:fld>
          <a:endParaRPr lang="pt-BR" sz="1100" b="1">
            <a:solidFill>
              <a:srgbClr val="4C4D4F"/>
            </a:solidFill>
          </a:endParaRPr>
        </a:p>
      </cdr:txBody>
    </cdr:sp>
  </cdr:relSizeAnchor>
  <cdr:relSizeAnchor xmlns:cdr="http://schemas.openxmlformats.org/drawingml/2006/chartDrawing">
    <cdr:from>
      <cdr:x>0.689</cdr:x>
      <cdr:y>0.59949</cdr:y>
    </cdr:from>
    <cdr:to>
      <cdr:x>0.78801</cdr:x>
      <cdr:y>0.64771</cdr:y>
    </cdr:to>
    <cdr:sp macro="" textlink="">
      <cdr:nvSpPr>
        <cdr:cNvPr id="8" name="CaixaDeTexto 1"/>
        <cdr:cNvSpPr txBox="1"/>
      </cdr:nvSpPr>
      <cdr:spPr>
        <a:xfrm xmlns:a="http://schemas.openxmlformats.org/drawingml/2006/main">
          <a:off x="6300192" y="2448272"/>
          <a:ext cx="905348" cy="1969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4FBB0A6C-DB45-4FA9-B5DB-BAFFECB6A7CF}" type="TxLink">
            <a:rPr lang="en-US" sz="1100" b="1" i="0" u="none" strike="noStrike">
              <a:solidFill>
                <a:srgbClr val="4C4D4F"/>
              </a:solidFill>
              <a:latin typeface="Calibri"/>
            </a:rPr>
            <a:pPr/>
            <a:t>R$ 6 Bi</a:t>
          </a:fld>
          <a:endParaRPr lang="pt-BR" sz="1100" b="1" dirty="0">
            <a:solidFill>
              <a:srgbClr val="4C4D4F"/>
            </a:solidFill>
          </a:endParaRPr>
        </a:p>
      </cdr:txBody>
    </cdr:sp>
  </cdr:relSizeAnchor>
  <cdr:relSizeAnchor xmlns:cdr="http://schemas.openxmlformats.org/drawingml/2006/chartDrawing">
    <cdr:from>
      <cdr:x>0.75945</cdr:x>
      <cdr:y>0.51052</cdr:y>
    </cdr:from>
    <cdr:to>
      <cdr:x>0.85846</cdr:x>
      <cdr:y>0.55874</cdr:y>
    </cdr:to>
    <cdr:sp macro="" textlink="">
      <cdr:nvSpPr>
        <cdr:cNvPr id="9" name="CaixaDeTexto 1"/>
        <cdr:cNvSpPr txBox="1"/>
      </cdr:nvSpPr>
      <cdr:spPr>
        <a:xfrm xmlns:a="http://schemas.openxmlformats.org/drawingml/2006/main">
          <a:off x="6575456" y="2117712"/>
          <a:ext cx="857251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4EA38A48-7E47-44DE-AD12-4E097F8D520B}" type="TxLink">
            <a:rPr lang="en-US" sz="1100" b="1" i="0" u="none" strike="noStrike">
              <a:solidFill>
                <a:srgbClr val="4C4D4F"/>
              </a:solidFill>
              <a:latin typeface="Calibri"/>
            </a:rPr>
            <a:pPr/>
            <a:t>R$ 9 Bi</a:t>
          </a:fld>
          <a:endParaRPr lang="pt-BR" sz="1100" b="1" dirty="0">
            <a:solidFill>
              <a:srgbClr val="4C4D4F"/>
            </a:solidFill>
          </a:endParaRPr>
        </a:p>
      </cdr:txBody>
    </cdr:sp>
  </cdr:relSizeAnchor>
  <cdr:relSizeAnchor xmlns:cdr="http://schemas.openxmlformats.org/drawingml/2006/chartDrawing">
    <cdr:from>
      <cdr:x>0.19288</cdr:x>
      <cdr:y>0.40554</cdr:y>
    </cdr:from>
    <cdr:to>
      <cdr:x>0.29189</cdr:x>
      <cdr:y>0.45376</cdr:y>
    </cdr:to>
    <cdr:sp macro="" textlink="">
      <cdr:nvSpPr>
        <cdr:cNvPr id="10" name="CaixaDeTexto 1"/>
        <cdr:cNvSpPr txBox="1"/>
      </cdr:nvSpPr>
      <cdr:spPr>
        <a:xfrm xmlns:a="http://schemas.openxmlformats.org/drawingml/2006/main">
          <a:off x="1763688" y="1656184"/>
          <a:ext cx="905347" cy="1969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74BEED01-4041-4E2D-A7F1-3B426918056B}" type="TxLink">
            <a:rPr lang="en-US" sz="1100" b="1" i="0" u="none" strike="noStrike">
              <a:solidFill>
                <a:srgbClr val="4C4D4F"/>
              </a:solidFill>
              <a:latin typeface="Calibri"/>
            </a:rPr>
            <a:pPr/>
            <a:t>R$ -29,5 Bi</a:t>
          </a:fld>
          <a:endParaRPr lang="pt-BR" sz="1100" b="1" dirty="0">
            <a:solidFill>
              <a:srgbClr val="4C4D4F"/>
            </a:solidFill>
          </a:endParaRPr>
        </a:p>
      </cdr:txBody>
    </cdr:sp>
  </cdr:relSizeAnchor>
  <cdr:relSizeAnchor xmlns:cdr="http://schemas.openxmlformats.org/drawingml/2006/chartDrawing">
    <cdr:from>
      <cdr:x>0.6575</cdr:x>
      <cdr:y>0.31738</cdr:y>
    </cdr:from>
    <cdr:to>
      <cdr:x>0.75651</cdr:x>
      <cdr:y>0.3656</cdr:y>
    </cdr:to>
    <cdr:sp macro="" textlink="">
      <cdr:nvSpPr>
        <cdr:cNvPr id="11" name="CaixaDeTexto 1"/>
        <cdr:cNvSpPr txBox="1"/>
      </cdr:nvSpPr>
      <cdr:spPr>
        <a:xfrm xmlns:a="http://schemas.openxmlformats.org/drawingml/2006/main">
          <a:off x="6012160" y="1296144"/>
          <a:ext cx="905347" cy="1969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F5430B24-32B2-4FD2-9BF0-921124F83E59}" type="TxLink">
            <a:rPr lang="en-US" sz="1100" b="1" i="0" u="none" strike="noStrike">
              <a:solidFill>
                <a:srgbClr val="4C4D4F"/>
              </a:solidFill>
              <a:latin typeface="Calibri"/>
            </a:rPr>
            <a:pPr/>
            <a:t>R$ 2,1 Bi</a:t>
          </a:fld>
          <a:endParaRPr lang="pt-BR" sz="1100" b="1" dirty="0">
            <a:solidFill>
              <a:srgbClr val="4C4D4F"/>
            </a:solidFill>
          </a:endParaRPr>
        </a:p>
      </cdr:txBody>
    </cdr:sp>
  </cdr:relSizeAnchor>
  <cdr:relSizeAnchor xmlns:cdr="http://schemas.openxmlformats.org/drawingml/2006/chartDrawing">
    <cdr:from>
      <cdr:x>0.86504</cdr:x>
      <cdr:y>0.23269</cdr:y>
    </cdr:from>
    <cdr:to>
      <cdr:x>0.96405</cdr:x>
      <cdr:y>0.28091</cdr:y>
    </cdr:to>
    <cdr:sp macro="" textlink="">
      <cdr:nvSpPr>
        <cdr:cNvPr id="12" name="CaixaDeTexto 1"/>
        <cdr:cNvSpPr txBox="1"/>
      </cdr:nvSpPr>
      <cdr:spPr>
        <a:xfrm xmlns:a="http://schemas.openxmlformats.org/drawingml/2006/main">
          <a:off x="7489753" y="965225"/>
          <a:ext cx="857251" cy="200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88A10A9A-FF9F-4314-BF69-A46AF79EAAF9}" type="TxLink">
            <a:rPr lang="en-US" sz="1100" b="1" i="0" u="none" strike="noStrike">
              <a:solidFill>
                <a:srgbClr val="4C4D4F"/>
              </a:solidFill>
              <a:latin typeface="Calibri"/>
            </a:rPr>
            <a:pPr/>
            <a:t>R$ 21,5 Bi</a:t>
          </a:fld>
          <a:endParaRPr lang="pt-BR" sz="1100" b="1" dirty="0">
            <a:solidFill>
              <a:srgbClr val="4C4D4F"/>
            </a:solidFill>
          </a:endParaRPr>
        </a:p>
      </cdr:txBody>
    </cdr:sp>
  </cdr:relSizeAnchor>
  <cdr:relSizeAnchor xmlns:cdr="http://schemas.openxmlformats.org/drawingml/2006/chartDrawing">
    <cdr:from>
      <cdr:x>0.71262</cdr:x>
      <cdr:y>0.14106</cdr:y>
    </cdr:from>
    <cdr:to>
      <cdr:x>0.81163</cdr:x>
      <cdr:y>0.18928</cdr:y>
    </cdr:to>
    <cdr:sp macro="" textlink="">
      <cdr:nvSpPr>
        <cdr:cNvPr id="13" name="CaixaDeTexto 1"/>
        <cdr:cNvSpPr txBox="1"/>
      </cdr:nvSpPr>
      <cdr:spPr>
        <a:xfrm xmlns:a="http://schemas.openxmlformats.org/drawingml/2006/main">
          <a:off x="6516216" y="576064"/>
          <a:ext cx="905348" cy="1969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F7ED287E-8D27-4BDD-8C2B-7BE9A0FF32C6}" type="TxLink">
            <a:rPr lang="en-US" sz="1100" b="1" i="0" u="none" strike="noStrike">
              <a:solidFill>
                <a:srgbClr val="4C4D4F"/>
              </a:solidFill>
              <a:latin typeface="Calibri"/>
            </a:rPr>
            <a:pPr/>
            <a:t>R$ 7,4 Bi</a:t>
          </a:fld>
          <a:endParaRPr lang="pt-BR" sz="1100" b="1" dirty="0">
            <a:solidFill>
              <a:srgbClr val="4C4D4F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0.06566</cdr:x>
      <cdr:y>0.19395</cdr:y>
    </cdr:from>
    <cdr:to>
      <cdr:x>0.50027</cdr:x>
      <cdr:y>0.19395</cdr:y>
    </cdr:to>
    <cdr:cxnSp macro="">
      <cdr:nvCxnSpPr>
        <cdr:cNvPr id="12" name="Conector reto 11"/>
        <cdr:cNvCxnSpPr/>
      </cdr:nvCxnSpPr>
      <cdr:spPr>
        <a:xfrm xmlns:a="http://schemas.openxmlformats.org/drawingml/2006/main" flipH="1">
          <a:off x="609234" y="792088"/>
          <a:ext cx="4032493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034694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0.53718</cdr:x>
      <cdr:y>0.32008</cdr:y>
    </cdr:from>
    <cdr:to>
      <cdr:x>0.9594</cdr:x>
      <cdr:y>0.32008</cdr:y>
    </cdr:to>
    <cdr:cxnSp macro="">
      <cdr:nvCxnSpPr>
        <cdr:cNvPr id="13" name="Conector reto 12"/>
        <cdr:cNvCxnSpPr/>
      </cdr:nvCxnSpPr>
      <cdr:spPr>
        <a:xfrm xmlns:a="http://schemas.openxmlformats.org/drawingml/2006/main" flipH="1">
          <a:off x="4517993" y="1227130"/>
          <a:ext cx="3551113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034694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0.06923</cdr:x>
      <cdr:y>0.48323</cdr:y>
    </cdr:from>
    <cdr:to>
      <cdr:x>0.50128</cdr:x>
      <cdr:y>0.48323</cdr:y>
    </cdr:to>
    <cdr:cxnSp macro="">
      <cdr:nvCxnSpPr>
        <cdr:cNvPr id="16" name="Conector reto 15"/>
        <cdr:cNvCxnSpPr/>
      </cdr:nvCxnSpPr>
      <cdr:spPr>
        <a:xfrm xmlns:a="http://schemas.openxmlformats.org/drawingml/2006/main" flipH="1">
          <a:off x="514350" y="1852614"/>
          <a:ext cx="3209925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666A7A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0.52675</cdr:x>
      <cdr:y>0.54617</cdr:y>
    </cdr:from>
    <cdr:to>
      <cdr:x>0.9588</cdr:x>
      <cdr:y>0.54617</cdr:y>
    </cdr:to>
    <cdr:cxnSp macro="">
      <cdr:nvCxnSpPr>
        <cdr:cNvPr id="17" name="Conector reto 16"/>
        <cdr:cNvCxnSpPr/>
      </cdr:nvCxnSpPr>
      <cdr:spPr>
        <a:xfrm xmlns:a="http://schemas.openxmlformats.org/drawingml/2006/main" flipH="1">
          <a:off x="4430270" y="2093923"/>
          <a:ext cx="3633789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666A7A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0.06795</cdr:x>
      <cdr:y>0.42112</cdr:y>
    </cdr:from>
    <cdr:to>
      <cdr:x>0.49872</cdr:x>
      <cdr:y>0.42112</cdr:y>
    </cdr:to>
    <cdr:cxnSp macro="">
      <cdr:nvCxnSpPr>
        <cdr:cNvPr id="19" name="Conector reto 18"/>
        <cdr:cNvCxnSpPr/>
      </cdr:nvCxnSpPr>
      <cdr:spPr>
        <a:xfrm xmlns:a="http://schemas.openxmlformats.org/drawingml/2006/main" flipH="1">
          <a:off x="504825" y="1614489"/>
          <a:ext cx="320040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DE761C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0.52064</cdr:x>
      <cdr:y>0.51635</cdr:y>
    </cdr:from>
    <cdr:to>
      <cdr:x>0.95141</cdr:x>
      <cdr:y>0.51635</cdr:y>
    </cdr:to>
    <cdr:cxnSp macro="">
      <cdr:nvCxnSpPr>
        <cdr:cNvPr id="20" name="Conector reto 19"/>
        <cdr:cNvCxnSpPr/>
      </cdr:nvCxnSpPr>
      <cdr:spPr>
        <a:xfrm xmlns:a="http://schemas.openxmlformats.org/drawingml/2006/main" flipH="1">
          <a:off x="4378882" y="1979598"/>
          <a:ext cx="3623023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DE761C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0.06688</cdr:x>
      <cdr:y>0.32807</cdr:y>
    </cdr:from>
    <cdr:to>
      <cdr:x>0.50357</cdr:x>
      <cdr:y>0.32807</cdr:y>
    </cdr:to>
    <cdr:cxnSp macro="">
      <cdr:nvCxnSpPr>
        <cdr:cNvPr id="3" name="Conector reto 2"/>
        <cdr:cNvCxnSpPr/>
      </cdr:nvCxnSpPr>
      <cdr:spPr>
        <a:xfrm xmlns:a="http://schemas.openxmlformats.org/drawingml/2006/main">
          <a:off x="611560" y="1361113"/>
          <a:ext cx="3993093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DE761C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0.52972</cdr:x>
      <cdr:y>0.18935</cdr:y>
    </cdr:from>
    <cdr:to>
      <cdr:x>0.96684</cdr:x>
      <cdr:y>0.18935</cdr:y>
    </cdr:to>
    <cdr:cxnSp macro="">
      <cdr:nvCxnSpPr>
        <cdr:cNvPr id="4" name="Conector reto 3"/>
        <cdr:cNvCxnSpPr/>
      </cdr:nvCxnSpPr>
      <cdr:spPr>
        <a:xfrm xmlns:a="http://schemas.openxmlformats.org/drawingml/2006/main">
          <a:off x="3905251" y="722333"/>
          <a:ext cx="3222633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DE761C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0.06847</cdr:x>
      <cdr:y>0.68539</cdr:y>
    </cdr:from>
    <cdr:to>
      <cdr:x>0.50387</cdr:x>
      <cdr:y>0.68539</cdr:y>
    </cdr:to>
    <cdr:cxnSp macro="">
      <cdr:nvCxnSpPr>
        <cdr:cNvPr id="6" name="Conector reto 5"/>
        <cdr:cNvCxnSpPr/>
      </cdr:nvCxnSpPr>
      <cdr:spPr>
        <a:xfrm xmlns:a="http://schemas.openxmlformats.org/drawingml/2006/main" flipH="1">
          <a:off x="504800" y="2614610"/>
          <a:ext cx="3209921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034694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0.54435</cdr:x>
      <cdr:y>0.56139</cdr:y>
    </cdr:from>
    <cdr:to>
      <cdr:x>0.97975</cdr:x>
      <cdr:y>0.56139</cdr:y>
    </cdr:to>
    <cdr:cxnSp macro="">
      <cdr:nvCxnSpPr>
        <cdr:cNvPr id="7" name="Conector reto 6"/>
        <cdr:cNvCxnSpPr/>
      </cdr:nvCxnSpPr>
      <cdr:spPr>
        <a:xfrm xmlns:a="http://schemas.openxmlformats.org/drawingml/2006/main" flipH="1">
          <a:off x="4013169" y="2141563"/>
          <a:ext cx="3209921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034694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0.05523</cdr:x>
      <cdr:y>0.45905</cdr:y>
    </cdr:from>
    <cdr:to>
      <cdr:x>0.46599</cdr:x>
      <cdr:y>0.45905</cdr:y>
    </cdr:to>
    <cdr:cxnSp macro="">
      <cdr:nvCxnSpPr>
        <cdr:cNvPr id="3" name="Conector reto 2"/>
        <cdr:cNvCxnSpPr/>
      </cdr:nvCxnSpPr>
      <cdr:spPr>
        <a:xfrm xmlns:a="http://schemas.openxmlformats.org/drawingml/2006/main">
          <a:off x="500932" y="2028817"/>
          <a:ext cx="3725543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03BFD7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0.54686</cdr:x>
      <cdr:y>0.46623</cdr:y>
    </cdr:from>
    <cdr:to>
      <cdr:x>0.9217</cdr:x>
      <cdr:y>0.46623</cdr:y>
    </cdr:to>
    <cdr:cxnSp macro="">
      <cdr:nvCxnSpPr>
        <cdr:cNvPr id="4" name="Conector reto 3"/>
        <cdr:cNvCxnSpPr/>
      </cdr:nvCxnSpPr>
      <cdr:spPr>
        <a:xfrm xmlns:a="http://schemas.openxmlformats.org/drawingml/2006/main">
          <a:off x="4057660" y="2060568"/>
          <a:ext cx="2781304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03BFD7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0.05523</cdr:x>
      <cdr:y>0.53664</cdr:y>
    </cdr:from>
    <cdr:to>
      <cdr:x>0.47112</cdr:x>
      <cdr:y>0.53664</cdr:y>
    </cdr:to>
    <cdr:cxnSp macro="">
      <cdr:nvCxnSpPr>
        <cdr:cNvPr id="6" name="Conector reto 5"/>
        <cdr:cNvCxnSpPr/>
      </cdr:nvCxnSpPr>
      <cdr:spPr>
        <a:xfrm xmlns:a="http://schemas.openxmlformats.org/drawingml/2006/main">
          <a:off x="500932" y="2371734"/>
          <a:ext cx="3772072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B7BA9F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0.54942</cdr:x>
      <cdr:y>0.58908</cdr:y>
    </cdr:from>
    <cdr:to>
      <cdr:x>0.92811</cdr:x>
      <cdr:y>0.58908</cdr:y>
    </cdr:to>
    <cdr:cxnSp macro="">
      <cdr:nvCxnSpPr>
        <cdr:cNvPr id="8" name="Conector reto 7"/>
        <cdr:cNvCxnSpPr/>
      </cdr:nvCxnSpPr>
      <cdr:spPr>
        <a:xfrm xmlns:a="http://schemas.openxmlformats.org/drawingml/2006/main">
          <a:off x="4076701" y="2603500"/>
          <a:ext cx="2809875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B7BA9F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0.05523</cdr:x>
      <cdr:y>0.76293</cdr:y>
    </cdr:from>
    <cdr:to>
      <cdr:x>0.47754</cdr:x>
      <cdr:y>0.76293</cdr:y>
    </cdr:to>
    <cdr:cxnSp macro="">
      <cdr:nvCxnSpPr>
        <cdr:cNvPr id="19" name="Conector reto 18"/>
        <cdr:cNvCxnSpPr/>
      </cdr:nvCxnSpPr>
      <cdr:spPr>
        <a:xfrm xmlns:a="http://schemas.openxmlformats.org/drawingml/2006/main">
          <a:off x="500932" y="3371845"/>
          <a:ext cx="3830300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4C4D4F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0.54942</cdr:x>
      <cdr:y>0.62141</cdr:y>
    </cdr:from>
    <cdr:to>
      <cdr:x>0.92939</cdr:x>
      <cdr:y>0.62141</cdr:y>
    </cdr:to>
    <cdr:cxnSp macro="">
      <cdr:nvCxnSpPr>
        <cdr:cNvPr id="20" name="Conector reto 19"/>
        <cdr:cNvCxnSpPr/>
      </cdr:nvCxnSpPr>
      <cdr:spPr>
        <a:xfrm xmlns:a="http://schemas.openxmlformats.org/drawingml/2006/main">
          <a:off x="4076710" y="2746390"/>
          <a:ext cx="2819368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4C4D4F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0.54746</cdr:x>
      <cdr:y>0.17371</cdr:y>
    </cdr:from>
    <cdr:to>
      <cdr:x>0.91367</cdr:x>
      <cdr:y>0.17371</cdr:y>
    </cdr:to>
    <cdr:cxnSp macro="">
      <cdr:nvCxnSpPr>
        <cdr:cNvPr id="9" name="Conector reto 8"/>
        <cdr:cNvCxnSpPr/>
      </cdr:nvCxnSpPr>
      <cdr:spPr>
        <a:xfrm xmlns:a="http://schemas.openxmlformats.org/drawingml/2006/main" flipH="1">
          <a:off x="4965428" y="696909"/>
          <a:ext cx="3321453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DE761C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0.05523</cdr:x>
      <cdr:y>0.32035</cdr:y>
    </cdr:from>
    <cdr:to>
      <cdr:x>0.46113</cdr:x>
      <cdr:y>0.32035</cdr:y>
    </cdr:to>
    <cdr:cxnSp macro="">
      <cdr:nvCxnSpPr>
        <cdr:cNvPr id="10" name="Conector reto 9"/>
        <cdr:cNvCxnSpPr/>
      </cdr:nvCxnSpPr>
      <cdr:spPr>
        <a:xfrm xmlns:a="http://schemas.openxmlformats.org/drawingml/2006/main" flipH="1">
          <a:off x="500932" y="1415802"/>
          <a:ext cx="3681454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DE761C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9C54B-7E59-44B5-8D0F-A9D7D07F9228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31801-E42C-40DA-BF0C-855A64F259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132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31801-E42C-40DA-BF0C-855A64F259C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328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31801-E42C-40DA-BF0C-855A64F259C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749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31801-E42C-40DA-BF0C-855A64F259C1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1490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LO_PPT_1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76056" y="1707654"/>
            <a:ext cx="3704344" cy="1323940"/>
          </a:xfrm>
        </p:spPr>
        <p:txBody>
          <a:bodyPr vert="horz" lIns="91429" tIns="45715" rIns="91429" bIns="45715" rtlCol="0" anchor="b" anchorCtr="0">
            <a:noAutofit/>
          </a:bodyPr>
          <a:lstStyle>
            <a:lvl1pPr algn="r">
              <a:defRPr lang="pt-BR" sz="3000">
                <a:solidFill>
                  <a:srgbClr val="3D3D3F"/>
                </a:solidFill>
              </a:defRPr>
            </a:lvl1pPr>
          </a:lstStyle>
          <a:p>
            <a:pPr lvl="0" defTabSz="457144">
              <a:lnSpc>
                <a:spcPct val="85000"/>
              </a:lnSpc>
            </a:pPr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76056" y="3082894"/>
            <a:ext cx="3704344" cy="681238"/>
          </a:xfrm>
        </p:spPr>
        <p:txBody>
          <a:bodyPr vert="horz" lIns="91429" tIns="45715" rIns="91429" bIns="45715" rtlCol="0">
            <a:noAutofit/>
          </a:bodyPr>
          <a:lstStyle>
            <a:lvl1pPr algn="r">
              <a:defRPr lang="pt-BR" sz="2200" b="0">
                <a:solidFill>
                  <a:srgbClr val="117BCB"/>
                </a:solidFill>
              </a:defRPr>
            </a:lvl1pPr>
          </a:lstStyle>
          <a:p>
            <a:pPr marL="0" lvl="0" indent="0" defTabSz="457144">
              <a:buFont typeface="Arial"/>
              <a:buNone/>
            </a:pPr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646800" y="3828814"/>
            <a:ext cx="2133600" cy="273844"/>
          </a:xfrm>
        </p:spPr>
        <p:txBody>
          <a:bodyPr/>
          <a:lstStyle>
            <a:lvl1pPr algn="r">
              <a:defRPr/>
            </a:lvl1pPr>
          </a:lstStyle>
          <a:p>
            <a:fld id="{F32917F4-FA9F-4FD0-8E07-46F82E8432E2}" type="datetime1">
              <a:rPr lang="pt-BR" smtClean="0"/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9512" y="4767263"/>
            <a:ext cx="2895600" cy="273844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659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DA74-C7F3-4538-8393-290B9EE3F897}" type="datetime1">
              <a:rPr lang="pt-BR" smtClean="0"/>
              <a:t>05/04/2018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055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_PPT_1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435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29" tIns="45715" rIns="91429" bIns="45715" rtlCol="0">
            <a:normAutofit/>
          </a:bodyPr>
          <a:lstStyle>
            <a:lvl1pPr marL="177800" indent="-177800">
              <a:defRPr lang="pt-BR" smtClean="0"/>
            </a:lvl1pPr>
            <a:lvl2pPr>
              <a:defRPr lang="pt-BR" smtClean="0"/>
            </a:lvl2pPr>
            <a:lvl3pPr>
              <a:defRPr lang="pt-BR" smtClean="0"/>
            </a:lvl3pPr>
            <a:lvl4pPr>
              <a:defRPr lang="pt-BR" smtClean="0"/>
            </a:lvl4pPr>
            <a:lvl5pPr>
              <a:defRPr lang="pt-BR"/>
            </a:lvl5pPr>
          </a:lstStyle>
          <a:p>
            <a:pPr marL="342858" lvl="0" indent="-342858" defTabSz="457144">
              <a:buClr>
                <a:srgbClr val="117BCB"/>
              </a:buClr>
              <a:buFont typeface="Arial"/>
            </a:pPr>
            <a:r>
              <a:rPr lang="pt-BR" dirty="0" smtClean="0"/>
              <a:t>Clique para editar o texto mestre</a:t>
            </a:r>
          </a:p>
          <a:p>
            <a:pPr marL="742859" lvl="1" indent="-285715" defTabSz="457144">
              <a:buClr>
                <a:srgbClr val="117BCB"/>
              </a:buClr>
              <a:buFont typeface="Wingdings" charset="2"/>
              <a:buChar char="§"/>
            </a:pPr>
            <a:r>
              <a:rPr lang="pt-BR" dirty="0" smtClean="0"/>
              <a:t>Segundo nível</a:t>
            </a:r>
          </a:p>
          <a:p>
            <a:pPr marL="1142859" lvl="2" indent="-228572" defTabSz="457144">
              <a:buClr>
                <a:srgbClr val="117BCB"/>
              </a:buClr>
              <a:buFont typeface="Courier New"/>
              <a:buChar char="o"/>
            </a:pPr>
            <a:r>
              <a:rPr lang="pt-BR" dirty="0" smtClean="0"/>
              <a:t>Terceiro nível</a:t>
            </a:r>
          </a:p>
          <a:p>
            <a:pPr marL="1600003" lvl="3" indent="-228572" defTabSz="457144">
              <a:buClr>
                <a:srgbClr val="117BCB"/>
              </a:buClr>
              <a:buFont typeface="Arial"/>
            </a:pPr>
            <a:r>
              <a:rPr lang="pt-BR" dirty="0" smtClean="0"/>
              <a:t>Quarto nível</a:t>
            </a:r>
          </a:p>
          <a:p>
            <a:pPr marL="2057147" lvl="4" indent="-228572" defTabSz="457144">
              <a:buClr>
                <a:srgbClr val="117BCB"/>
              </a:buClr>
              <a:buFont typeface="Arial"/>
            </a:pPr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F10A-F72A-4F33-997F-C91458FFFFA8}" type="datetime1">
              <a:rPr lang="pt-BR" smtClean="0"/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79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LO_PPT_2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-7938"/>
            <a:ext cx="9159876" cy="515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4400" y="2686500"/>
            <a:ext cx="4172400" cy="1215000"/>
          </a:xfrm>
        </p:spPr>
        <p:txBody>
          <a:bodyPr vert="horz" lIns="91429" tIns="45715" rIns="91429" bIns="45715" rtlCol="0" anchor="ctr">
            <a:noAutofit/>
          </a:bodyPr>
          <a:lstStyle>
            <a:lvl1pPr>
              <a:defRPr lang="pt-BR" sz="3100">
                <a:solidFill>
                  <a:srgbClr val="3D3D3F"/>
                </a:solidFill>
              </a:defRPr>
            </a:lvl1pPr>
          </a:lstStyle>
          <a:p>
            <a:pPr lvl="0" defTabSz="457144"/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03200" y="4767263"/>
            <a:ext cx="2300400" cy="273844"/>
          </a:xfrm>
        </p:spPr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141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LO_PPT_4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-7938"/>
            <a:ext cx="9159876" cy="515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4400" y="2686500"/>
            <a:ext cx="4172400" cy="1215000"/>
          </a:xfrm>
        </p:spPr>
        <p:txBody>
          <a:bodyPr vert="horz" lIns="91429" tIns="45715" rIns="91429" bIns="45715" rtlCol="0" anchor="ctr">
            <a:noAutofit/>
          </a:bodyPr>
          <a:lstStyle>
            <a:lvl1pPr>
              <a:defRPr lang="pt-BR" sz="3100">
                <a:solidFill>
                  <a:srgbClr val="3D3D3F"/>
                </a:solidFill>
              </a:defRPr>
            </a:lvl1pPr>
          </a:lstStyle>
          <a:p>
            <a:pPr lvl="0" defTabSz="457144"/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14000" y="4752000"/>
            <a:ext cx="2300400" cy="273844"/>
          </a:xfrm>
        </p:spPr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545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LO_PPT_3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-7938"/>
            <a:ext cx="9159876" cy="515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4400" y="2686500"/>
            <a:ext cx="4172400" cy="1215000"/>
          </a:xfrm>
        </p:spPr>
        <p:txBody>
          <a:bodyPr vert="horz" lIns="91429" tIns="45715" rIns="91429" bIns="45715" rtlCol="0" anchor="ctr">
            <a:noAutofit/>
          </a:bodyPr>
          <a:lstStyle>
            <a:lvl1pPr>
              <a:defRPr lang="pt-BR" sz="3100">
                <a:solidFill>
                  <a:srgbClr val="3D3D3F"/>
                </a:solidFill>
              </a:defRPr>
            </a:lvl1pPr>
          </a:lstStyle>
          <a:p>
            <a:pPr lvl="0" defTabSz="457144"/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14000" y="4752000"/>
            <a:ext cx="2300400" cy="273844"/>
          </a:xfrm>
        </p:spPr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65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96400" y="302400"/>
            <a:ext cx="6411600" cy="5427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pt-BR"/>
            </a:lvl1pPr>
          </a:lstStyle>
          <a:p>
            <a:pPr lvl="0"/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65124"/>
            <a:ext cx="8229600" cy="3265010"/>
          </a:xfrm>
        </p:spPr>
        <p:txBody>
          <a:bodyPr vert="horz" lIns="91429" tIns="45715" rIns="91429" bIns="45715" rtlCol="0">
            <a:normAutofit/>
          </a:bodyPr>
          <a:lstStyle>
            <a:lvl1pPr marL="177800" indent="-177800">
              <a:defRPr lang="pt-BR" smtClean="0"/>
            </a:lvl1pPr>
            <a:lvl2pPr>
              <a:defRPr lang="pt-BR" smtClean="0"/>
            </a:lvl2pPr>
            <a:lvl3pPr>
              <a:defRPr lang="pt-BR" smtClean="0"/>
            </a:lvl3pPr>
            <a:lvl4pPr>
              <a:defRPr lang="pt-BR" smtClean="0"/>
            </a:lvl4pPr>
            <a:lvl5pPr>
              <a:defRPr lang="pt-BR"/>
            </a:lvl5pPr>
          </a:lstStyle>
          <a:p>
            <a:pPr marL="342858" lvl="0" indent="-342858" defTabSz="457144">
              <a:buClr>
                <a:srgbClr val="117BCB"/>
              </a:buClr>
              <a:buFont typeface="Arial"/>
            </a:pPr>
            <a:r>
              <a:rPr lang="pt-BR" dirty="0" smtClean="0"/>
              <a:t>Clique para editar o texto mestre</a:t>
            </a:r>
          </a:p>
          <a:p>
            <a:pPr marL="742859" lvl="1" indent="-285715" defTabSz="457144">
              <a:buClr>
                <a:srgbClr val="117BCB"/>
              </a:buClr>
              <a:buFont typeface="Wingdings" charset="2"/>
              <a:buChar char="§"/>
            </a:pPr>
            <a:r>
              <a:rPr lang="pt-BR" dirty="0" smtClean="0"/>
              <a:t>Segundo nível</a:t>
            </a:r>
          </a:p>
          <a:p>
            <a:pPr marL="1142859" lvl="2" indent="-228572" defTabSz="457144">
              <a:buClr>
                <a:srgbClr val="117BCB"/>
              </a:buClr>
              <a:buFont typeface="Courier New"/>
              <a:buChar char="o"/>
            </a:pPr>
            <a:r>
              <a:rPr lang="pt-BR" dirty="0" smtClean="0"/>
              <a:t>Terceiro nível</a:t>
            </a:r>
          </a:p>
          <a:p>
            <a:pPr marL="1600003" lvl="3" indent="-228572" defTabSz="457144">
              <a:buClr>
                <a:srgbClr val="117BCB"/>
              </a:buClr>
              <a:buFont typeface="Arial"/>
            </a:pPr>
            <a:r>
              <a:rPr lang="pt-BR" dirty="0" smtClean="0"/>
              <a:t>Quarto nível</a:t>
            </a:r>
          </a:p>
          <a:p>
            <a:pPr marL="2057147" lvl="4" indent="-228572" defTabSz="457144">
              <a:buClr>
                <a:srgbClr val="117BCB"/>
              </a:buClr>
              <a:buFont typeface="Arial"/>
            </a:pPr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96400" y="973506"/>
            <a:ext cx="6411600" cy="317888"/>
          </a:xfrm>
        </p:spPr>
        <p:txBody>
          <a:bodyPr>
            <a:normAutofit/>
          </a:bodyPr>
          <a:lstStyle>
            <a:lvl1pPr marL="0" indent="0">
              <a:buNone/>
              <a:defRPr sz="1800" i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657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 vert="horz" lIns="91429" tIns="45715" rIns="91429" bIns="45715" rtlCol="0">
            <a:normAutofit/>
          </a:bodyPr>
          <a:lstStyle>
            <a:lvl1pPr marL="355600" indent="-355600">
              <a:defRPr lang="pt-BR" smtClean="0"/>
            </a:lvl1pPr>
            <a:lvl2pPr>
              <a:defRPr lang="pt-BR" smtClean="0"/>
            </a:lvl2pPr>
            <a:lvl3pPr>
              <a:defRPr lang="pt-BR" smtClean="0"/>
            </a:lvl3pPr>
            <a:lvl4pPr>
              <a:defRPr lang="pt-BR" smtClean="0"/>
            </a:lvl4pPr>
            <a:lvl5pPr>
              <a:defRPr lang="pt-BR"/>
            </a:lvl5pPr>
          </a:lstStyle>
          <a:p>
            <a:pPr marL="342858" lvl="0" indent="-342858" defTabSz="457144">
              <a:buClr>
                <a:srgbClr val="117BCB"/>
              </a:buClr>
              <a:buFont typeface="Arial"/>
            </a:pPr>
            <a:r>
              <a:rPr lang="pt-BR" dirty="0" smtClean="0"/>
              <a:t>Clique para editar o texto mestre</a:t>
            </a:r>
          </a:p>
          <a:p>
            <a:pPr marL="742859" lvl="1" indent="-285715" defTabSz="457144">
              <a:buClr>
                <a:srgbClr val="117BCB"/>
              </a:buClr>
              <a:buFont typeface="Wingdings" charset="2"/>
              <a:buChar char="§"/>
            </a:pPr>
            <a:r>
              <a:rPr lang="pt-BR" dirty="0" smtClean="0"/>
              <a:t>Segundo nível</a:t>
            </a:r>
          </a:p>
          <a:p>
            <a:pPr marL="1142859" lvl="2" indent="-228572" defTabSz="457144">
              <a:buClr>
                <a:srgbClr val="117BCB"/>
              </a:buClr>
              <a:buFont typeface="Courier New"/>
              <a:buChar char="o"/>
            </a:pPr>
            <a:r>
              <a:rPr lang="pt-BR" dirty="0" smtClean="0"/>
              <a:t>Terceiro nível</a:t>
            </a:r>
          </a:p>
          <a:p>
            <a:pPr marL="1600003" lvl="3" indent="-228572" defTabSz="457144">
              <a:buClr>
                <a:srgbClr val="117BCB"/>
              </a:buClr>
              <a:buFont typeface="Arial"/>
            </a:pPr>
            <a:r>
              <a:rPr lang="pt-BR" dirty="0" smtClean="0"/>
              <a:t>Quarto nível</a:t>
            </a:r>
          </a:p>
          <a:p>
            <a:pPr marL="2057147" lvl="4" indent="-228572" defTabSz="457144">
              <a:buClr>
                <a:srgbClr val="117BCB"/>
              </a:buClr>
              <a:buFont typeface="Arial"/>
            </a:pPr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 vert="horz" lIns="91429" tIns="45715" rIns="91429" bIns="45715" rtlCol="0">
            <a:normAutofit/>
          </a:bodyPr>
          <a:lstStyle>
            <a:lvl1pPr>
              <a:defRPr lang="pt-BR" smtClean="0"/>
            </a:lvl1pPr>
            <a:lvl2pPr>
              <a:defRPr lang="pt-BR" smtClean="0"/>
            </a:lvl2pPr>
            <a:lvl3pPr>
              <a:defRPr lang="pt-BR" smtClean="0"/>
            </a:lvl3pPr>
            <a:lvl4pPr>
              <a:defRPr lang="pt-BR" smtClean="0"/>
            </a:lvl4pPr>
            <a:lvl5pPr>
              <a:defRPr lang="pt-BR"/>
            </a:lvl5pPr>
          </a:lstStyle>
          <a:p>
            <a:pPr marL="342858" lvl="0" indent="-342858" defTabSz="457144">
              <a:buClr>
                <a:srgbClr val="117BCB"/>
              </a:buClr>
              <a:buFont typeface="Arial"/>
            </a:pPr>
            <a:r>
              <a:rPr lang="pt-BR" smtClean="0"/>
              <a:t>Clique para editar o texto mestre</a:t>
            </a:r>
          </a:p>
          <a:p>
            <a:pPr marL="742859" lvl="1" indent="-285715" defTabSz="457144">
              <a:buClr>
                <a:srgbClr val="117BCB"/>
              </a:buClr>
              <a:buFont typeface="Wingdings" charset="2"/>
              <a:buChar char="§"/>
            </a:pPr>
            <a:r>
              <a:rPr lang="pt-BR" smtClean="0"/>
              <a:t>Segundo nível</a:t>
            </a:r>
          </a:p>
          <a:p>
            <a:pPr marL="1142859" lvl="2" indent="-228572" defTabSz="457144">
              <a:buClr>
                <a:srgbClr val="117BCB"/>
              </a:buClr>
              <a:buFont typeface="Courier New"/>
              <a:buChar char="o"/>
            </a:pPr>
            <a:r>
              <a:rPr lang="pt-BR" smtClean="0"/>
              <a:t>Terceiro nível</a:t>
            </a:r>
          </a:p>
          <a:p>
            <a:pPr marL="1600003" lvl="3" indent="-228572" defTabSz="457144">
              <a:buClr>
                <a:srgbClr val="117BCB"/>
              </a:buClr>
              <a:buFont typeface="Arial"/>
            </a:pPr>
            <a:r>
              <a:rPr lang="pt-BR" smtClean="0"/>
              <a:t>Quarto nível</a:t>
            </a:r>
          </a:p>
          <a:p>
            <a:pPr marL="2057147" lvl="4" indent="-228572" defTabSz="457144">
              <a:buClr>
                <a:srgbClr val="117BCB"/>
              </a:buClr>
              <a:buFont typeface="Arial"/>
            </a:pPr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953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 vert="horz" lIns="91429" tIns="45715" rIns="91429" bIns="45715" rtlCol="0">
            <a:normAutofit/>
          </a:bodyPr>
          <a:lstStyle>
            <a:lvl1pPr>
              <a:defRPr lang="pt-BR" smtClean="0"/>
            </a:lvl1pPr>
            <a:lvl2pPr>
              <a:defRPr lang="pt-BR" smtClean="0"/>
            </a:lvl2pPr>
            <a:lvl3pPr>
              <a:defRPr lang="pt-BR" smtClean="0"/>
            </a:lvl3pPr>
            <a:lvl4pPr>
              <a:defRPr lang="pt-BR" smtClean="0"/>
            </a:lvl4pPr>
            <a:lvl5pPr>
              <a:defRPr lang="pt-BR"/>
            </a:lvl5pPr>
          </a:lstStyle>
          <a:p>
            <a:pPr marL="342858" lvl="0" indent="-342858" defTabSz="457144">
              <a:buClr>
                <a:srgbClr val="117BCB"/>
              </a:buClr>
              <a:buFont typeface="Arial"/>
            </a:pPr>
            <a:r>
              <a:rPr lang="pt-BR" dirty="0" smtClean="0"/>
              <a:t>Clique para editar o texto mestre</a:t>
            </a:r>
          </a:p>
          <a:p>
            <a:pPr marL="742859" lvl="1" indent="-285715" defTabSz="457144">
              <a:buClr>
                <a:srgbClr val="117BCB"/>
              </a:buClr>
              <a:buFont typeface="Wingdings" charset="2"/>
              <a:buChar char="§"/>
            </a:pPr>
            <a:r>
              <a:rPr lang="pt-BR" dirty="0" smtClean="0"/>
              <a:t>Segundo nível</a:t>
            </a:r>
          </a:p>
          <a:p>
            <a:pPr marL="1142859" lvl="2" indent="-228572" defTabSz="457144">
              <a:buClr>
                <a:srgbClr val="117BCB"/>
              </a:buClr>
              <a:buFont typeface="Courier New"/>
              <a:buChar char="o"/>
            </a:pPr>
            <a:r>
              <a:rPr lang="pt-BR" dirty="0" smtClean="0"/>
              <a:t>Terceiro nível</a:t>
            </a:r>
          </a:p>
          <a:p>
            <a:pPr marL="1600003" lvl="3" indent="-228572" defTabSz="457144">
              <a:buClr>
                <a:srgbClr val="117BCB"/>
              </a:buClr>
              <a:buFont typeface="Arial"/>
            </a:pPr>
            <a:r>
              <a:rPr lang="pt-BR" dirty="0" smtClean="0"/>
              <a:t>Quarto nível</a:t>
            </a:r>
          </a:p>
          <a:p>
            <a:pPr marL="2057147" lvl="4" indent="-228572" defTabSz="457144">
              <a:buClr>
                <a:srgbClr val="117BCB"/>
              </a:buClr>
              <a:buFont typeface="Arial"/>
            </a:pPr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 vert="horz" lIns="91429" tIns="45715" rIns="91429" bIns="45715" rtlCol="0">
            <a:normAutofit/>
          </a:bodyPr>
          <a:lstStyle>
            <a:lvl1pPr>
              <a:defRPr lang="pt-BR" smtClean="0"/>
            </a:lvl1pPr>
            <a:lvl2pPr>
              <a:defRPr lang="pt-BR" smtClean="0"/>
            </a:lvl2pPr>
            <a:lvl3pPr>
              <a:defRPr lang="pt-BR" smtClean="0"/>
            </a:lvl3pPr>
            <a:lvl4pPr>
              <a:defRPr lang="pt-BR" smtClean="0"/>
            </a:lvl4pPr>
            <a:lvl5pPr>
              <a:defRPr lang="pt-BR"/>
            </a:lvl5pPr>
          </a:lstStyle>
          <a:p>
            <a:pPr marL="342858" lvl="0" indent="-342858" defTabSz="457144">
              <a:buClr>
                <a:srgbClr val="117BCB"/>
              </a:buClr>
              <a:buFont typeface="Arial"/>
            </a:pPr>
            <a:r>
              <a:rPr lang="pt-BR" smtClean="0"/>
              <a:t>Clique para editar o texto mestre</a:t>
            </a:r>
          </a:p>
          <a:p>
            <a:pPr marL="742859" lvl="1" indent="-285715" defTabSz="457144">
              <a:buClr>
                <a:srgbClr val="117BCB"/>
              </a:buClr>
              <a:buFont typeface="Wingdings" charset="2"/>
              <a:buChar char="§"/>
            </a:pPr>
            <a:r>
              <a:rPr lang="pt-BR" smtClean="0"/>
              <a:t>Segundo nível</a:t>
            </a:r>
          </a:p>
          <a:p>
            <a:pPr marL="1142859" lvl="2" indent="-228572" defTabSz="457144">
              <a:buClr>
                <a:srgbClr val="117BCB"/>
              </a:buClr>
              <a:buFont typeface="Courier New"/>
              <a:buChar char="o"/>
            </a:pPr>
            <a:r>
              <a:rPr lang="pt-BR" smtClean="0"/>
              <a:t>Terceiro nível</a:t>
            </a:r>
          </a:p>
          <a:p>
            <a:pPr marL="1600003" lvl="3" indent="-228572" defTabSz="457144">
              <a:buClr>
                <a:srgbClr val="117BCB"/>
              </a:buClr>
              <a:buFont typeface="Arial"/>
            </a:pPr>
            <a:r>
              <a:rPr lang="pt-BR" smtClean="0"/>
              <a:t>Quarto nível</a:t>
            </a:r>
          </a:p>
          <a:p>
            <a:pPr marL="2057147" lvl="4" indent="-228572" defTabSz="457144">
              <a:buClr>
                <a:srgbClr val="117BCB"/>
              </a:buClr>
              <a:buFont typeface="Arial"/>
            </a:pPr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C636-C612-456A-B13D-A6699801F31E}" type="datetime1">
              <a:rPr lang="pt-BR" smtClean="0"/>
              <a:t>05/04/2018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977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6A69-76ED-4649-9D27-4240FCD93367}" type="datetime1">
              <a:rPr lang="pt-BR" smtClean="0"/>
              <a:t>05/04/2018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630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LO_PPT_5 copy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96704" y="300858"/>
            <a:ext cx="6411600" cy="54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marL="342858" lvl="0" indent="-342858" defTabSz="457144">
              <a:buClr>
                <a:srgbClr val="117BCB"/>
              </a:buClr>
              <a:buFont typeface="Arial"/>
            </a:pPr>
            <a:r>
              <a:rPr lang="pt-BR" dirty="0" smtClean="0"/>
              <a:t>Clique para editar o texto mestre</a:t>
            </a:r>
          </a:p>
          <a:p>
            <a:pPr marL="742859" lvl="1" indent="-285715" defTabSz="457144">
              <a:buClr>
                <a:srgbClr val="117BCB"/>
              </a:buClr>
              <a:buFont typeface="Wingdings" charset="2"/>
              <a:buChar char="§"/>
            </a:pPr>
            <a:r>
              <a:rPr lang="pt-BR" dirty="0" smtClean="0"/>
              <a:t>Segundo nível</a:t>
            </a:r>
          </a:p>
          <a:p>
            <a:pPr marL="1142859" lvl="2" indent="-228572" defTabSz="457144">
              <a:buClr>
                <a:srgbClr val="117BCB"/>
              </a:buClr>
              <a:buFont typeface="Courier New"/>
              <a:buChar char="o"/>
            </a:pPr>
            <a:r>
              <a:rPr lang="pt-BR" dirty="0" smtClean="0"/>
              <a:t>Terceiro nível</a:t>
            </a:r>
          </a:p>
          <a:p>
            <a:pPr marL="1600003" lvl="3" indent="-228572" defTabSz="457144">
              <a:buClr>
                <a:srgbClr val="117BCB"/>
              </a:buClr>
              <a:buFont typeface="Arial"/>
            </a:pPr>
            <a:r>
              <a:rPr lang="pt-BR" dirty="0" smtClean="0"/>
              <a:t>Quarto nível</a:t>
            </a:r>
          </a:p>
          <a:p>
            <a:pPr marL="2057147" lvl="4" indent="-228572" defTabSz="457144">
              <a:buClr>
                <a:srgbClr val="117BCB"/>
              </a:buClr>
              <a:buFont typeface="Arial"/>
            </a:pPr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40F58-1F2C-48F9-8CAC-2BF4259E602D}" type="datetime1">
              <a:rPr lang="pt-BR" smtClean="0"/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714000" y="4752000"/>
            <a:ext cx="2300400" cy="273844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>
              <a:defRPr lang="pt-BR" sz="2400" i="1" smtClean="0">
                <a:solidFill>
                  <a:srgbClr val="0095D9"/>
                </a:solidFill>
              </a:defRPr>
            </a:lvl1pPr>
          </a:lstStyle>
          <a:p>
            <a:pPr algn="r" defTabSz="457144"/>
            <a:fld id="{1252A218-1266-48E1-826D-7E99163BE9BB}" type="slidenum">
              <a:rPr lang="pt-BR" smtClean="0"/>
              <a:pPr algn="r" defTabSz="457144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261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56" r:id="rId6"/>
    <p:sldLayoutId id="2147483652" r:id="rId7"/>
    <p:sldLayoutId id="2147483653" r:id="rId8"/>
    <p:sldLayoutId id="2147483654" r:id="rId9"/>
    <p:sldLayoutId id="2147483655" r:id="rId10"/>
    <p:sldLayoutId id="214748366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>
          <a:solidFill>
            <a:srgbClr val="0095D9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pt-BR" sz="1800" kern="1200" smtClean="0">
          <a:solidFill>
            <a:srgbClr val="3D3D3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pt-BR" sz="1800" i="1" kern="1200" smtClean="0">
          <a:solidFill>
            <a:srgbClr val="3D3D3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pt-BR" sz="1800" kern="1200" smtClean="0">
          <a:solidFill>
            <a:srgbClr val="3D3D3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pt-BR" sz="1800" i="1" kern="1200" smtClean="0">
          <a:solidFill>
            <a:srgbClr val="3D3D3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pt-BR" sz="1800" kern="1200">
          <a:solidFill>
            <a:srgbClr val="3D3D3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COLETIVA DE FUNDOS DE </a:t>
            </a:r>
            <a:r>
              <a:rPr lang="pt-BR" dirty="0" smtClean="0"/>
              <a:t>INVESTIMENTO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032" y="3082894"/>
            <a:ext cx="3920368" cy="1145040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Balanço do 1º tri (até 29/03)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300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722509"/>
              </p:ext>
            </p:extLst>
          </p:nvPr>
        </p:nvGraphicFramePr>
        <p:xfrm>
          <a:off x="-19729" y="1203598"/>
          <a:ext cx="9144000" cy="4148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67494"/>
            <a:ext cx="6411600" cy="542700"/>
          </a:xfrm>
        </p:spPr>
        <p:txBody>
          <a:bodyPr>
            <a:normAutofit/>
          </a:bodyPr>
          <a:lstStyle/>
          <a:p>
            <a:r>
              <a:rPr lang="pt-BR" dirty="0"/>
              <a:t>RENTABILIDADE </a:t>
            </a:r>
            <a:r>
              <a:rPr lang="pt-BR" dirty="0" smtClean="0"/>
              <a:t>– AÇÕES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24392" y="915566"/>
            <a:ext cx="7564032" cy="360040"/>
          </a:xfrm>
        </p:spPr>
        <p:txBody>
          <a:bodyPr>
            <a:noAutofit/>
          </a:bodyPr>
          <a:lstStyle/>
          <a:p>
            <a:r>
              <a:rPr lang="pt-BR" sz="1700" dirty="0" smtClean="0"/>
              <a:t>Favorecidos pelo Ibovespa, fundos de ações se destacam</a:t>
            </a:r>
            <a:endParaRPr lang="pt-BR" sz="17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6870519" y="4819748"/>
            <a:ext cx="2300400" cy="273844"/>
          </a:xfrm>
        </p:spPr>
        <p:txBody>
          <a:bodyPr/>
          <a:lstStyle/>
          <a:p>
            <a:fld id="{1252A218-1266-48E1-826D-7E99163BE9BB}" type="slidenum">
              <a:rPr lang="pt-BR" smtClean="0"/>
              <a:pPr/>
              <a:t>10</a:t>
            </a:fld>
            <a:endParaRPr lang="pt-B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314" y="4803998"/>
            <a:ext cx="8572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220" y="4783999"/>
            <a:ext cx="66675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754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789219"/>
              </p:ext>
            </p:extLst>
          </p:nvPr>
        </p:nvGraphicFramePr>
        <p:xfrm>
          <a:off x="74116" y="1203598"/>
          <a:ext cx="9069884" cy="401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766" y="267494"/>
            <a:ext cx="6701615" cy="542700"/>
          </a:xfrm>
        </p:spPr>
        <p:txBody>
          <a:bodyPr>
            <a:normAutofit/>
          </a:bodyPr>
          <a:lstStyle/>
          <a:p>
            <a:r>
              <a:rPr lang="pt-BR" dirty="0" smtClean="0"/>
              <a:t>RENTABILIDADE – MULTIMERCADOS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A218-1266-48E1-826D-7E99163BE9BB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7" name="Espaço Reservado para Texto 3"/>
          <p:cNvSpPr txBox="1">
            <a:spLocks/>
          </p:cNvSpPr>
          <p:nvPr/>
        </p:nvSpPr>
        <p:spPr>
          <a:xfrm>
            <a:off x="392344" y="885710"/>
            <a:ext cx="7852064" cy="317888"/>
          </a:xfrm>
          <a:prstGeom prst="rect">
            <a:avLst/>
          </a:prstGeom>
        </p:spPr>
        <p:txBody>
          <a:bodyPr vert="horz" lIns="91429" tIns="45715" rIns="91429" bIns="45715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pt-BR" sz="1800" i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pt-BR" sz="1200" i="1" kern="1200">
                <a:solidFill>
                  <a:srgbClr val="3D3D3F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pt-BR" sz="1000" kern="1200">
                <a:solidFill>
                  <a:srgbClr val="3D3D3F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pt-BR" sz="900" i="1" kern="1200">
                <a:solidFill>
                  <a:srgbClr val="3D3D3F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pt-BR" sz="900" kern="1200">
                <a:solidFill>
                  <a:srgbClr val="3D3D3F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700" dirty="0" smtClean="0"/>
              <a:t>Habilidade dos gestores em antecipar cenários econômicos é refletida no tipo Macro</a:t>
            </a:r>
            <a:endParaRPr lang="pt-BR" sz="17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339" y="4953000"/>
            <a:ext cx="523875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948" y="4981575"/>
            <a:ext cx="4095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42" y="4962128"/>
            <a:ext cx="4857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hart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0523" y="4926736"/>
            <a:ext cx="742859" cy="216764"/>
          </a:xfrm>
          <a:prstGeom prst="rect">
            <a:avLst/>
          </a:prstGeom>
        </p:spPr>
      </p:pic>
      <p:cxnSp>
        <p:nvCxnSpPr>
          <p:cNvPr id="6" name="Conector reto 5"/>
          <p:cNvCxnSpPr/>
          <p:nvPr/>
        </p:nvCxnSpPr>
        <p:spPr>
          <a:xfrm flipV="1">
            <a:off x="4717157" y="1707654"/>
            <a:ext cx="0" cy="288032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54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ço Reservado para Conteú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90546"/>
              </p:ext>
            </p:extLst>
          </p:nvPr>
        </p:nvGraphicFramePr>
        <p:xfrm>
          <a:off x="0" y="1131590"/>
          <a:ext cx="9036496" cy="401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MAIOR PROCURA POR PRODUTOS SOFISTICADOS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Fundos mais agressivos têm melhor captação no cenário de queda de juros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A218-1266-48E1-826D-7E99163BE9BB}" type="slidenum">
              <a:rPr lang="pt-BR" smtClean="0"/>
              <a:pPr/>
              <a:t>12</a:t>
            </a:fld>
            <a:endParaRPr lang="pt-BR"/>
          </a:p>
        </p:txBody>
      </p:sp>
      <p:cxnSp>
        <p:nvCxnSpPr>
          <p:cNvPr id="8" name="Conector reto 7"/>
          <p:cNvCxnSpPr/>
          <p:nvPr/>
        </p:nvCxnSpPr>
        <p:spPr>
          <a:xfrm flipH="1">
            <a:off x="539552" y="3754238"/>
            <a:ext cx="7992888" cy="0"/>
          </a:xfrm>
          <a:prstGeom prst="line">
            <a:avLst/>
          </a:prstGeom>
          <a:ln w="9525">
            <a:solidFill>
              <a:srgbClr val="0095D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00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INÍCIO/ENCERRAMENTO DE FUNDOS POR CLASSE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Queda da taxa de juros estimula a oferta de produtos mais sofisticados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A218-1266-48E1-826D-7E99163BE9BB}" type="slidenum">
              <a:rPr lang="pt-BR" smtClean="0"/>
              <a:pPr/>
              <a:t>13</a:t>
            </a:fld>
            <a:endParaRPr lang="pt-BR"/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283585"/>
              </p:ext>
            </p:extLst>
          </p:nvPr>
        </p:nvGraphicFramePr>
        <p:xfrm>
          <a:off x="0" y="1203598"/>
          <a:ext cx="9144000" cy="3939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31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6245226" y="2619375"/>
            <a:ext cx="2692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1pPr>
            <a:lvl2pPr marL="742950" indent="-28575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2pPr>
            <a:lvl3pPr marL="1143000" indent="-22860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3pPr>
            <a:lvl4pPr marL="1600200" indent="-22860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4pPr>
            <a:lvl5pPr marL="2057400" indent="-22860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9pPr>
          </a:lstStyle>
          <a:p>
            <a:pPr marL="0" algn="ctr" defTabSz="457144" rtl="0" eaLnBrk="1" latinLnBrk="0" hangingPunct="1">
              <a:lnSpc>
                <a:spcPct val="90000"/>
              </a:lnSpc>
            </a:pPr>
            <a:r>
              <a:rPr lang="pt-BR" altLang="pt-BR" sz="1100" b="1" i="1" kern="1200" dirty="0">
                <a:solidFill>
                  <a:srgbClr val="80C342"/>
                </a:solidFill>
                <a:latin typeface="Calibri" pitchFamily="34" charset="0"/>
                <a:ea typeface="Heiti SC Light" pitchFamily="124" charset="-122"/>
                <a:cs typeface="+mn-cs"/>
                <a:sym typeface="Gill Sans" pitchFamily="124" charset="0"/>
              </a:rPr>
              <a:t>São Paulo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100" i="1" dirty="0">
                <a:solidFill>
                  <a:srgbClr val="4C4D4F"/>
                </a:solidFill>
                <a:latin typeface="Calibri" pitchFamily="34" charset="0"/>
              </a:rPr>
              <a:t>Av. das Nações Unidas, 8.501  21º andar</a:t>
            </a:r>
            <a:endParaRPr lang="pt-BR" altLang="pt-BR" sz="1100" dirty="0">
              <a:solidFill>
                <a:srgbClr val="4C4D4F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pt-BR" altLang="pt-BR" sz="1100" i="1" dirty="0">
                <a:solidFill>
                  <a:srgbClr val="4C4D4F"/>
                </a:solidFill>
                <a:latin typeface="Calibri" pitchFamily="34" charset="0"/>
              </a:rPr>
              <a:t>05425-070  São Paulo  SP  Brasil</a:t>
            </a:r>
            <a:endParaRPr lang="pt-BR" altLang="pt-BR" sz="1100" dirty="0">
              <a:solidFill>
                <a:srgbClr val="4C4D4F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pt-BR" altLang="pt-BR" sz="1100" i="1" dirty="0">
                <a:solidFill>
                  <a:srgbClr val="4C4D4F"/>
                </a:solidFill>
                <a:latin typeface="Calibri" pitchFamily="34" charset="0"/>
              </a:rPr>
              <a:t>+ 55 11 3471 4200</a:t>
            </a:r>
            <a:endParaRPr lang="pt-BR" altLang="pt-BR" sz="1100" dirty="0">
              <a:solidFill>
                <a:srgbClr val="4C4D4F"/>
              </a:solidFill>
              <a:latin typeface="Times New Roman" pitchFamily="18" charset="0"/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3465512" y="2619375"/>
            <a:ext cx="2365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1pPr>
            <a:lvl2pPr marL="742950" indent="-28575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2pPr>
            <a:lvl3pPr marL="1143000" indent="-22860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3pPr>
            <a:lvl4pPr marL="1600200" indent="-22860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4pPr>
            <a:lvl5pPr marL="2057400" indent="-22860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pt-BR" altLang="pt-BR" sz="1100" b="1" i="1" dirty="0">
                <a:solidFill>
                  <a:srgbClr val="80C342"/>
                </a:solidFill>
                <a:latin typeface="Calibri" pitchFamily="34" charset="0"/>
              </a:rPr>
              <a:t>Rio de Janeiro</a:t>
            </a:r>
            <a:endParaRPr lang="pt-BR" altLang="pt-BR" sz="1200" dirty="0">
              <a:solidFill>
                <a:srgbClr val="80C342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pt-BR" altLang="pt-BR" sz="1100" i="1" dirty="0">
                <a:solidFill>
                  <a:srgbClr val="4C4D4F"/>
                </a:solidFill>
                <a:latin typeface="Calibri" pitchFamily="34" charset="0"/>
              </a:rPr>
              <a:t>Av. República do Chile, 230  13º andar</a:t>
            </a:r>
            <a:endParaRPr lang="pt-BR" altLang="pt-BR" sz="1200" dirty="0">
              <a:solidFill>
                <a:srgbClr val="4C4D4F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pt-BR" altLang="pt-BR" sz="1100" i="1" dirty="0">
                <a:solidFill>
                  <a:srgbClr val="4C4D4F"/>
                </a:solidFill>
                <a:latin typeface="Calibri" pitchFamily="34" charset="0"/>
              </a:rPr>
              <a:t>20031-170  Rio de Janeiro  RJ  Brasil</a:t>
            </a:r>
            <a:endParaRPr lang="pt-BR" altLang="pt-BR" sz="1200" dirty="0">
              <a:solidFill>
                <a:srgbClr val="4C4D4F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pt-BR" altLang="pt-BR" sz="1100" i="1" dirty="0">
                <a:solidFill>
                  <a:srgbClr val="4C4D4F"/>
                </a:solidFill>
                <a:latin typeface="Calibri" pitchFamily="34" charset="0"/>
              </a:rPr>
              <a:t>+ 55 21 3814 3800</a:t>
            </a:r>
            <a:endParaRPr lang="pt-BR" altLang="pt-BR" sz="1200" dirty="0">
              <a:solidFill>
                <a:srgbClr val="4C4D4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91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DESTAQUES DO TRIMESTRE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pt-BR" dirty="0" smtClean="0">
                <a:solidFill>
                  <a:srgbClr val="4C4D4F"/>
                </a:solidFill>
              </a:rPr>
              <a:t>Captação líquida no período é maior do que a média dos últimos </a:t>
            </a:r>
            <a:r>
              <a:rPr lang="pt-BR" dirty="0" smtClean="0">
                <a:solidFill>
                  <a:srgbClr val="4C4D4F"/>
                </a:solidFill>
              </a:rPr>
              <a:t>quatro</a:t>
            </a:r>
            <a:r>
              <a:rPr lang="pt-BR" dirty="0" smtClean="0">
                <a:solidFill>
                  <a:srgbClr val="4C4D4F"/>
                </a:solidFill>
              </a:rPr>
              <a:t> </a:t>
            </a:r>
            <a:r>
              <a:rPr lang="pt-BR" dirty="0" smtClean="0">
                <a:solidFill>
                  <a:srgbClr val="4C4D4F"/>
                </a:solidFill>
              </a:rPr>
              <a:t>anos;</a:t>
            </a:r>
          </a:p>
          <a:p>
            <a:pPr>
              <a:lnSpc>
                <a:spcPct val="114000"/>
              </a:lnSpc>
            </a:pPr>
            <a:r>
              <a:rPr lang="pt-BR" dirty="0" smtClean="0">
                <a:solidFill>
                  <a:srgbClr val="4C4D4F"/>
                </a:solidFill>
              </a:rPr>
              <a:t>Fundos de ações e multimercados representam 84% da captação </a:t>
            </a:r>
            <a:r>
              <a:rPr lang="pt-BR" dirty="0" smtClean="0">
                <a:solidFill>
                  <a:srgbClr val="4C4D4F"/>
                </a:solidFill>
              </a:rPr>
              <a:t>da indústria;</a:t>
            </a:r>
            <a:endParaRPr lang="pt-BR" dirty="0" smtClean="0">
              <a:solidFill>
                <a:srgbClr val="4C4D4F"/>
              </a:solidFill>
            </a:endParaRPr>
          </a:p>
          <a:p>
            <a:pPr>
              <a:lnSpc>
                <a:spcPct val="114000"/>
              </a:lnSpc>
            </a:pPr>
            <a:r>
              <a:rPr lang="pt-BR" dirty="0" smtClean="0">
                <a:solidFill>
                  <a:srgbClr val="4C4D4F"/>
                </a:solidFill>
              </a:rPr>
              <a:t>Varejo responde por 52% da captação de </a:t>
            </a:r>
            <a:r>
              <a:rPr lang="pt-BR" dirty="0" smtClean="0">
                <a:solidFill>
                  <a:srgbClr val="4C4D4F"/>
                </a:solidFill>
              </a:rPr>
              <a:t>fundos </a:t>
            </a:r>
            <a:r>
              <a:rPr lang="pt-BR" dirty="0">
                <a:solidFill>
                  <a:srgbClr val="4C4D4F"/>
                </a:solidFill>
              </a:rPr>
              <a:t>de ações e </a:t>
            </a:r>
            <a:r>
              <a:rPr lang="pt-BR" dirty="0" smtClean="0">
                <a:solidFill>
                  <a:srgbClr val="4C4D4F"/>
                </a:solidFill>
              </a:rPr>
              <a:t>multimercados, superando os </a:t>
            </a:r>
            <a:r>
              <a:rPr lang="pt-BR" dirty="0">
                <a:solidFill>
                  <a:srgbClr val="4C4D4F"/>
                </a:solidFill>
              </a:rPr>
              <a:t>tradicionais fundos de renda fixa </a:t>
            </a:r>
            <a:r>
              <a:rPr lang="pt-BR" dirty="0" smtClean="0">
                <a:solidFill>
                  <a:srgbClr val="4C4D4F"/>
                </a:solidFill>
              </a:rPr>
              <a:t>com </a:t>
            </a:r>
            <a:r>
              <a:rPr lang="pt-BR" dirty="0" smtClean="0">
                <a:solidFill>
                  <a:srgbClr val="4C4D4F"/>
                </a:solidFill>
              </a:rPr>
              <a:t>46%;</a:t>
            </a:r>
            <a:endParaRPr lang="pt-BR" dirty="0" smtClean="0">
              <a:solidFill>
                <a:srgbClr val="4C4D4F"/>
              </a:solidFill>
            </a:endParaRPr>
          </a:p>
          <a:p>
            <a:pPr>
              <a:lnSpc>
                <a:spcPct val="114000"/>
              </a:lnSpc>
            </a:pPr>
            <a:r>
              <a:rPr lang="pt-BR" dirty="0" smtClean="0">
                <a:solidFill>
                  <a:srgbClr val="4C4D4F"/>
                </a:solidFill>
              </a:rPr>
              <a:t>Demanda </a:t>
            </a:r>
            <a:r>
              <a:rPr lang="pt-BR" dirty="0" smtClean="0">
                <a:solidFill>
                  <a:srgbClr val="4C4D4F"/>
                </a:solidFill>
              </a:rPr>
              <a:t>por produtos mais sofisticados </a:t>
            </a:r>
            <a:r>
              <a:rPr lang="pt-BR" dirty="0" smtClean="0">
                <a:solidFill>
                  <a:srgbClr val="4C4D4F"/>
                </a:solidFill>
              </a:rPr>
              <a:t>impulsiona </a:t>
            </a:r>
            <a:r>
              <a:rPr lang="pt-BR" dirty="0" smtClean="0">
                <a:solidFill>
                  <a:srgbClr val="4C4D4F"/>
                </a:solidFill>
              </a:rPr>
              <a:t>o surgimento de novos fundos;</a:t>
            </a:r>
          </a:p>
          <a:p>
            <a:pPr>
              <a:lnSpc>
                <a:spcPct val="114000"/>
              </a:lnSpc>
            </a:pPr>
            <a:r>
              <a:rPr lang="pt-BR" dirty="0" smtClean="0">
                <a:solidFill>
                  <a:srgbClr val="4C4D4F"/>
                </a:solidFill>
              </a:rPr>
              <a:t>Maior parcela do p</a:t>
            </a:r>
            <a:r>
              <a:rPr lang="pt-BR" dirty="0" smtClean="0">
                <a:solidFill>
                  <a:srgbClr val="4C4D4F"/>
                </a:solidFill>
              </a:rPr>
              <a:t>atrimônio líquido da indústria continua em renda fixa co</a:t>
            </a:r>
            <a:r>
              <a:rPr lang="pt-BR" dirty="0" smtClean="0">
                <a:solidFill>
                  <a:srgbClr val="4C4D4F"/>
                </a:solidFill>
              </a:rPr>
              <a:t>m queda </a:t>
            </a:r>
            <a:endParaRPr lang="pt-BR" dirty="0" smtClean="0">
              <a:solidFill>
                <a:srgbClr val="4C4D4F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pt-BR" dirty="0" smtClean="0">
                <a:solidFill>
                  <a:srgbClr val="4C4D4F"/>
                </a:solidFill>
              </a:rPr>
              <a:t>de </a:t>
            </a:r>
            <a:r>
              <a:rPr lang="pt-BR" dirty="0" smtClean="0">
                <a:solidFill>
                  <a:srgbClr val="4C4D4F"/>
                </a:solidFill>
              </a:rPr>
              <a:t>3 pontos percentuais na comparação com o ano anterior. </a:t>
            </a:r>
          </a:p>
          <a:p>
            <a:pPr>
              <a:lnSpc>
                <a:spcPct val="114000"/>
              </a:lnSpc>
            </a:pPr>
            <a:endParaRPr lang="pt-BR" dirty="0" smtClean="0">
              <a:solidFill>
                <a:srgbClr val="4C4D4F"/>
              </a:solidFill>
            </a:endParaRPr>
          </a:p>
          <a:p>
            <a:pPr>
              <a:lnSpc>
                <a:spcPct val="114000"/>
              </a:lnSpc>
            </a:pPr>
            <a:endParaRPr lang="pt-BR" dirty="0" smtClean="0">
              <a:solidFill>
                <a:srgbClr val="4C4D4F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endParaRPr lang="pt-BR" dirty="0" smtClean="0">
              <a:solidFill>
                <a:srgbClr val="4C4D4F"/>
              </a:solidFill>
            </a:endParaRPr>
          </a:p>
          <a:p>
            <a:pPr>
              <a:lnSpc>
                <a:spcPct val="114000"/>
              </a:lnSpc>
            </a:pPr>
            <a:endParaRPr lang="pt-BR" dirty="0" smtClean="0"/>
          </a:p>
          <a:p>
            <a:pPr>
              <a:lnSpc>
                <a:spcPct val="114000"/>
              </a:lnSpc>
            </a:pPr>
            <a:endParaRPr lang="pt-BR" dirty="0" smtClean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A218-1266-48E1-826D-7E99163BE9BB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314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NÚMEROS GERAIS DA INDÚSTRIA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A218-1266-48E1-826D-7E99163BE9BB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238816" y="4845809"/>
            <a:ext cx="4261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Obs.: Os números dos prestadores de serviço referem-se a </a:t>
            </a:r>
            <a:r>
              <a:rPr lang="pt-BR" sz="1000" dirty="0" err="1" smtClean="0"/>
              <a:t>fev</a:t>
            </a:r>
            <a:r>
              <a:rPr lang="pt-BR" sz="1000" dirty="0" smtClean="0"/>
              <a:t>/17 e </a:t>
            </a:r>
            <a:r>
              <a:rPr lang="pt-BR" sz="1000" dirty="0" err="1" smtClean="0"/>
              <a:t>fev</a:t>
            </a:r>
            <a:r>
              <a:rPr lang="pt-BR" sz="1000" dirty="0" smtClean="0"/>
              <a:t>/18.</a:t>
            </a:r>
            <a:endParaRPr lang="pt-BR" sz="1000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522064"/>
              </p:ext>
            </p:extLst>
          </p:nvPr>
        </p:nvGraphicFramePr>
        <p:xfrm>
          <a:off x="4499992" y="967036"/>
          <a:ext cx="4680520" cy="417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5564385" y="134761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rgbClr val="0095D9"/>
                </a:solidFill>
              </a:rPr>
              <a:t>R$ 3,7 tri</a:t>
            </a:r>
            <a:endParaRPr lang="pt-BR" sz="1200" b="1" dirty="0">
              <a:solidFill>
                <a:srgbClr val="0095D9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596336" y="134761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rgbClr val="0095D9"/>
                </a:solidFill>
              </a:rPr>
              <a:t>R$ 4,3 tri</a:t>
            </a:r>
            <a:endParaRPr lang="pt-BR" sz="1200" b="1" dirty="0">
              <a:solidFill>
                <a:srgbClr val="0095D9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1907704" y="1407393"/>
            <a:ext cx="216024" cy="2049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1874173" y="3974487"/>
            <a:ext cx="216024" cy="2049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347864" y="3974487"/>
            <a:ext cx="216024" cy="2049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1914220" y="4468471"/>
            <a:ext cx="216024" cy="2049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48" y="987574"/>
            <a:ext cx="4362450" cy="3858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752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1632742"/>
              </p:ext>
            </p:extLst>
          </p:nvPr>
        </p:nvGraphicFramePr>
        <p:xfrm>
          <a:off x="179512" y="1299048"/>
          <a:ext cx="8624961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CAPTAÇÃO LÍQUIDA NO ANO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55576" y="915566"/>
            <a:ext cx="8068088" cy="518124"/>
          </a:xfrm>
        </p:spPr>
        <p:txBody>
          <a:bodyPr>
            <a:noAutofit/>
          </a:bodyPr>
          <a:lstStyle/>
          <a:p>
            <a:r>
              <a:rPr lang="pt-BR" sz="1700" dirty="0" smtClean="0">
                <a:solidFill>
                  <a:srgbClr val="666A7A"/>
                </a:solidFill>
              </a:rPr>
              <a:t>Primeiro trimestre tem captação superior à média dos últimos anos</a:t>
            </a:r>
            <a:endParaRPr lang="pt-BR" sz="1700" dirty="0">
              <a:solidFill>
                <a:srgbClr val="666A7A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A218-1266-48E1-826D-7E99163BE9BB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11" name="CaixaDeTexto 2"/>
          <p:cNvSpPr txBox="1"/>
          <p:nvPr/>
        </p:nvSpPr>
        <p:spPr>
          <a:xfrm>
            <a:off x="3880098" y="2651572"/>
            <a:ext cx="1656184" cy="447676"/>
          </a:xfrm>
          <a:prstGeom prst="rect">
            <a:avLst/>
          </a:prstGeom>
          <a:ln>
            <a:solidFill>
              <a:srgbClr val="FCAF17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100" b="1" dirty="0">
                <a:solidFill>
                  <a:schemeClr val="bg1"/>
                </a:solidFill>
              </a:rPr>
              <a:t>média dos 5 </a:t>
            </a:r>
            <a:r>
              <a:rPr lang="pt-BR" sz="1100" b="1" dirty="0" smtClean="0">
                <a:solidFill>
                  <a:schemeClr val="bg1"/>
                </a:solidFill>
              </a:rPr>
              <a:t>anos:</a:t>
            </a:r>
            <a:br>
              <a:rPr lang="pt-BR" sz="1100" b="1" dirty="0" smtClean="0">
                <a:solidFill>
                  <a:schemeClr val="bg1"/>
                </a:solidFill>
              </a:rPr>
            </a:br>
            <a:r>
              <a:rPr lang="pt-BR" sz="1100" b="1" dirty="0" smtClean="0">
                <a:solidFill>
                  <a:schemeClr val="bg1"/>
                </a:solidFill>
              </a:rPr>
              <a:t>R$ </a:t>
            </a:r>
            <a:r>
              <a:rPr lang="pt-BR" b="1" dirty="0" smtClean="0">
                <a:solidFill>
                  <a:schemeClr val="bg1"/>
                </a:solidFill>
              </a:rPr>
              <a:t>40 b</a:t>
            </a:r>
            <a:r>
              <a:rPr lang="pt-BR" sz="1100" b="1" dirty="0" smtClean="0">
                <a:solidFill>
                  <a:schemeClr val="bg1"/>
                </a:solidFill>
              </a:rPr>
              <a:t>i</a:t>
            </a:r>
            <a:endParaRPr lang="pt-BR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39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5646984"/>
              </p:ext>
            </p:extLst>
          </p:nvPr>
        </p:nvGraphicFramePr>
        <p:xfrm>
          <a:off x="0" y="915566"/>
          <a:ext cx="9144000" cy="4227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CAPTAÇÃO LÍQUIDA POR CLASSE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99592" y="915566"/>
            <a:ext cx="7776864" cy="432048"/>
          </a:xfrm>
        </p:spPr>
        <p:txBody>
          <a:bodyPr vert="horz" lIns="91429" tIns="45715" rIns="91429" bIns="45715" rtlCol="0">
            <a:noAutofit/>
          </a:bodyPr>
          <a:lstStyle/>
          <a:p>
            <a:r>
              <a:rPr lang="pt-BR" sz="1700" dirty="0" smtClean="0"/>
              <a:t>Ações e </a:t>
            </a:r>
            <a:r>
              <a:rPr lang="pt-BR" sz="1700" dirty="0"/>
              <a:t>multimercados lideram </a:t>
            </a:r>
            <a:r>
              <a:rPr lang="pt-BR" sz="1700" dirty="0" smtClean="0"/>
              <a:t>os ingressos no ano; ações se destacam</a:t>
            </a:r>
            <a:endParaRPr lang="pt-BR" sz="17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A218-1266-48E1-826D-7E99163BE9BB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7" name="CaixaDeTexto 1"/>
          <p:cNvSpPr txBox="1"/>
          <p:nvPr/>
        </p:nvSpPr>
        <p:spPr>
          <a:xfrm>
            <a:off x="5544108" y="1799855"/>
            <a:ext cx="1224136" cy="247646"/>
          </a:xfrm>
          <a:prstGeom prst="rect">
            <a:avLst/>
          </a:prstGeom>
          <a:solidFill>
            <a:srgbClr val="0095D9"/>
          </a:solidFill>
          <a:ln>
            <a:solidFill>
              <a:srgbClr val="FCAF17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i="0" u="none" strike="noStrike" dirty="0" smtClean="0">
                <a:solidFill>
                  <a:schemeClr val="bg1"/>
                </a:solidFill>
                <a:latin typeface="Calibri"/>
              </a:rPr>
              <a:t>Total: R$ </a:t>
            </a:r>
            <a:r>
              <a:rPr lang="en-US" b="1" dirty="0" smtClean="0">
                <a:solidFill>
                  <a:schemeClr val="bg1"/>
                </a:solidFill>
                <a:latin typeface="Calibri"/>
              </a:rPr>
              <a:t>49,9 bi</a:t>
            </a:r>
            <a:endParaRPr lang="pt-BR" sz="1100" b="1" dirty="0">
              <a:solidFill>
                <a:schemeClr val="bg1"/>
              </a:solidFill>
            </a:endParaRPr>
          </a:p>
        </p:txBody>
      </p:sp>
      <p:sp>
        <p:nvSpPr>
          <p:cNvPr id="8" name="CaixaDeTexto 1"/>
          <p:cNvSpPr txBox="1"/>
          <p:nvPr/>
        </p:nvSpPr>
        <p:spPr>
          <a:xfrm>
            <a:off x="2195736" y="1799855"/>
            <a:ext cx="1224136" cy="247646"/>
          </a:xfrm>
          <a:prstGeom prst="rect">
            <a:avLst/>
          </a:prstGeom>
          <a:solidFill>
            <a:srgbClr val="0095D9"/>
          </a:solidFill>
          <a:ln>
            <a:solidFill>
              <a:srgbClr val="FCAF17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i="0" u="none" strike="noStrike" dirty="0" smtClean="0">
                <a:solidFill>
                  <a:schemeClr val="bg1"/>
                </a:solidFill>
                <a:latin typeface="Calibri"/>
              </a:rPr>
              <a:t>Total: R$ 109,9 bi</a:t>
            </a:r>
            <a:endParaRPr lang="pt-BR" sz="1100" b="1" dirty="0">
              <a:solidFill>
                <a:schemeClr val="bg1"/>
              </a:solidFill>
            </a:endParaRPr>
          </a:p>
        </p:txBody>
      </p:sp>
      <p:cxnSp>
        <p:nvCxnSpPr>
          <p:cNvPr id="18" name="Conector reto 17"/>
          <p:cNvCxnSpPr/>
          <p:nvPr/>
        </p:nvCxnSpPr>
        <p:spPr>
          <a:xfrm flipV="1">
            <a:off x="4788024" y="1923678"/>
            <a:ext cx="0" cy="2520280"/>
          </a:xfrm>
          <a:prstGeom prst="line">
            <a:avLst/>
          </a:prstGeom>
          <a:ln w="25400">
            <a:solidFill>
              <a:srgbClr val="4C4D4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628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425876"/>
              </p:ext>
            </p:extLst>
          </p:nvPr>
        </p:nvGraphicFramePr>
        <p:xfrm>
          <a:off x="0" y="1131590"/>
          <a:ext cx="9144000" cy="401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400" dirty="0"/>
              <a:t>CAPTAÇÃO LÍQUIDA POR </a:t>
            </a:r>
            <a:r>
              <a:rPr lang="pt-BR" sz="2400" dirty="0" smtClean="0"/>
              <a:t>SEGMENTO ATÉ FEVEREIRO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99592" y="915566"/>
            <a:ext cx="6411600" cy="317888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Resgate concentrado em </a:t>
            </a:r>
            <a:r>
              <a:rPr lang="pt-BR" dirty="0" err="1" smtClean="0"/>
              <a:t>corporate</a:t>
            </a:r>
            <a:r>
              <a:rPr lang="pt-BR" dirty="0" smtClean="0"/>
              <a:t> afeta resultado total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A218-1266-48E1-826D-7E99163BE9BB}" type="slidenum">
              <a:rPr lang="pt-BR" smtClean="0"/>
              <a:pPr/>
              <a:t>6</a:t>
            </a:fld>
            <a:endParaRPr lang="pt-BR" dirty="0"/>
          </a:p>
        </p:txBody>
      </p:sp>
      <p:cxnSp>
        <p:nvCxnSpPr>
          <p:cNvPr id="7" name="Conector reto 6"/>
          <p:cNvCxnSpPr/>
          <p:nvPr/>
        </p:nvCxnSpPr>
        <p:spPr>
          <a:xfrm flipV="1">
            <a:off x="4788024" y="1632595"/>
            <a:ext cx="0" cy="2592288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1"/>
          <p:cNvSpPr txBox="1"/>
          <p:nvPr/>
        </p:nvSpPr>
        <p:spPr>
          <a:xfrm>
            <a:off x="5499914" y="1639191"/>
            <a:ext cx="1224136" cy="247646"/>
          </a:xfrm>
          <a:prstGeom prst="rect">
            <a:avLst/>
          </a:prstGeom>
          <a:solidFill>
            <a:srgbClr val="0095D9"/>
          </a:solidFill>
          <a:ln>
            <a:solidFill>
              <a:srgbClr val="FCAF17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i="0" u="none" strike="noStrike" dirty="0" smtClean="0">
                <a:solidFill>
                  <a:schemeClr val="bg1"/>
                </a:solidFill>
                <a:latin typeface="Calibri"/>
              </a:rPr>
              <a:t>Total: R$ </a:t>
            </a:r>
            <a:r>
              <a:rPr lang="en-US" b="1" dirty="0" smtClean="0">
                <a:solidFill>
                  <a:schemeClr val="bg1"/>
                </a:solidFill>
                <a:latin typeface="Calibri"/>
              </a:rPr>
              <a:t>31 bi</a:t>
            </a:r>
            <a:endParaRPr lang="pt-BR" sz="1100" b="1" dirty="0">
              <a:solidFill>
                <a:schemeClr val="bg1"/>
              </a:solidFill>
            </a:endParaRPr>
          </a:p>
        </p:txBody>
      </p:sp>
      <p:sp>
        <p:nvSpPr>
          <p:cNvPr id="10" name="CaixaDeTexto 1"/>
          <p:cNvSpPr txBox="1"/>
          <p:nvPr/>
        </p:nvSpPr>
        <p:spPr>
          <a:xfrm>
            <a:off x="2195736" y="1643877"/>
            <a:ext cx="1224136" cy="247646"/>
          </a:xfrm>
          <a:prstGeom prst="rect">
            <a:avLst/>
          </a:prstGeom>
          <a:solidFill>
            <a:srgbClr val="0095D9"/>
          </a:solidFill>
          <a:ln>
            <a:solidFill>
              <a:srgbClr val="FCAF17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i="0" u="none" strike="noStrike" dirty="0" smtClean="0">
                <a:solidFill>
                  <a:schemeClr val="bg1"/>
                </a:solidFill>
                <a:latin typeface="Calibri"/>
              </a:rPr>
              <a:t>Total: R$ 64,1 bi</a:t>
            </a:r>
            <a:endParaRPr lang="pt-BR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17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CAPTAÇÃO POR SEGMENTO X CLASSE DE FUNDO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99592" y="915566"/>
            <a:ext cx="6411600" cy="317888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>
                <a:solidFill>
                  <a:srgbClr val="666A7A"/>
                </a:solidFill>
              </a:rPr>
              <a:t>Captação de fundos de ações e multimercados no varejo é de 52%; renda fixa é de 46%</a:t>
            </a:r>
            <a:endParaRPr lang="pt-BR" dirty="0">
              <a:solidFill>
                <a:srgbClr val="666A7A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A218-1266-48E1-826D-7E99163BE9BB}" type="slidenum">
              <a:rPr lang="pt-BR" smtClean="0"/>
              <a:pPr/>
              <a:t>7</a:t>
            </a:fld>
            <a:endParaRPr lang="pt-BR"/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387265"/>
              </p:ext>
            </p:extLst>
          </p:nvPr>
        </p:nvGraphicFramePr>
        <p:xfrm>
          <a:off x="0" y="1059582"/>
          <a:ext cx="9144000" cy="4083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203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CENÁRIO ECONÔMICO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A218-1266-48E1-826D-7E99163BE9BB}" type="slidenum">
              <a:rPr lang="pt-BR" smtClean="0"/>
              <a:pPr/>
              <a:t>8</a:t>
            </a:fld>
            <a:endParaRPr lang="pt-BR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2474320"/>
              </p:ext>
            </p:extLst>
          </p:nvPr>
        </p:nvGraphicFramePr>
        <p:xfrm>
          <a:off x="4589511" y="3003798"/>
          <a:ext cx="4533901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0680632"/>
              </p:ext>
            </p:extLst>
          </p:nvPr>
        </p:nvGraphicFramePr>
        <p:xfrm>
          <a:off x="179513" y="627534"/>
          <a:ext cx="4392487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514"/>
              </p:ext>
            </p:extLst>
          </p:nvPr>
        </p:nvGraphicFramePr>
        <p:xfrm>
          <a:off x="4596357" y="627534"/>
          <a:ext cx="4533901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8508047"/>
              </p:ext>
            </p:extLst>
          </p:nvPr>
        </p:nvGraphicFramePr>
        <p:xfrm>
          <a:off x="107504" y="3003798"/>
          <a:ext cx="4533901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512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753005"/>
              </p:ext>
            </p:extLst>
          </p:nvPr>
        </p:nvGraphicFramePr>
        <p:xfrm>
          <a:off x="-25897" y="1059582"/>
          <a:ext cx="9278417" cy="4083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RENTABILIDADE </a:t>
            </a:r>
            <a:r>
              <a:rPr lang="pt-BR" dirty="0"/>
              <a:t>– RENDA </a:t>
            </a:r>
            <a:r>
              <a:rPr lang="pt-BR" dirty="0" smtClean="0"/>
              <a:t>FIXA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27584" y="915566"/>
            <a:ext cx="7704856" cy="387544"/>
          </a:xfrm>
        </p:spPr>
        <p:txBody>
          <a:bodyPr vert="horz" lIns="91429" tIns="45715" rIns="91429" bIns="45715" rtlCol="0">
            <a:noAutofit/>
          </a:bodyPr>
          <a:lstStyle/>
          <a:p>
            <a:r>
              <a:rPr lang="pt-BR" sz="1600" dirty="0" smtClean="0"/>
              <a:t>Fundos de duração alta se beneficiam com as expectativas positivas do cenário econômico</a:t>
            </a:r>
            <a:endParaRPr lang="pt-BR" sz="1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A218-1266-48E1-826D-7E99163BE9BB}" type="slidenum">
              <a:rPr lang="pt-BR" smtClean="0"/>
              <a:pPr/>
              <a:t>9</a:t>
            </a:fld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54238"/>
            <a:ext cx="81915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708177"/>
            <a:ext cx="10287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155" y="4731990"/>
            <a:ext cx="828675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754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ANBIMA">
      <a:dk1>
        <a:sysClr val="windowText" lastClr="000000"/>
      </a:dk1>
      <a:lt1>
        <a:sysClr val="window" lastClr="FFFFFF"/>
      </a:lt1>
      <a:dk2>
        <a:srgbClr val="80C342"/>
      </a:dk2>
      <a:lt2>
        <a:srgbClr val="FFDF4F"/>
      </a:lt2>
      <a:accent1>
        <a:srgbClr val="80C342"/>
      </a:accent1>
      <a:accent2>
        <a:srgbClr val="FCAF17"/>
      </a:accent2>
      <a:accent3>
        <a:srgbClr val="0095D9"/>
      </a:accent3>
      <a:accent4>
        <a:srgbClr val="4C4D4F"/>
      </a:accent4>
      <a:accent5>
        <a:srgbClr val="03BFD7"/>
      </a:accent5>
      <a:accent6>
        <a:srgbClr val="034694"/>
      </a:accent6>
      <a:hlink>
        <a:srgbClr val="0095D9"/>
      </a:hlink>
      <a:folHlink>
        <a:srgbClr val="0095D9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0000"/>
              <a:satMod val="155000"/>
            </a:schemeClr>
          </a:gs>
          <a:gs pos="65000">
            <a:schemeClr val="phClr">
              <a:shade val="85000"/>
              <a:satMod val="155000"/>
            </a:schemeClr>
          </a:gs>
          <a:gs pos="100000">
            <a:schemeClr val="phClr">
              <a:shade val="95000"/>
              <a:satMod val="155000"/>
            </a:schemeClr>
          </a:gs>
        </a:gsLst>
        <a:lin ang="16200000" scaled="0"/>
      </a:gradFill>
    </a:fillStyleLst>
    <a:lnStyleLst>
      <a:ln w="6350" cap="rnd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rnd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algn="tl" rotWithShape="0">
            <a:srgbClr val="000000">
              <a:alpha val="64000"/>
            </a:srgbClr>
          </a:outerShdw>
        </a:effectLst>
      </a:effectStyle>
      <a:effectStyle>
        <a:effectLst>
          <a:outerShdw blurRad="39000" dist="25400" dir="5400000">
            <a:srgbClr val="000000">
              <a:alpha val="35000"/>
            </a:srgbClr>
          </a:outerShdw>
        </a:effectLst>
      </a:effectStyle>
      <a:effectStyle>
        <a:effectLst>
          <a:outerShdw blurRad="39000" dist="25400" dir="5400000">
            <a:srgbClr val="000000">
              <a:alpha val="3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prstMaterial="matte">
          <a:bevelT h="22225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0000"/>
              <a:satMod val="155000"/>
            </a:schemeClr>
          </a:gs>
          <a:gs pos="35000">
            <a:schemeClr val="phClr">
              <a:shade val="75000"/>
              <a:satMod val="155000"/>
            </a:schemeClr>
          </a:gs>
          <a:gs pos="100000">
            <a:schemeClr val="phClr">
              <a:tint val="80000"/>
              <a:satMod val="255000"/>
            </a:schemeClr>
          </a:gs>
        </a:gsLst>
        <a:lin ang="16200000" scaled="0"/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10497</TotalTime>
  <Words>460</Words>
  <Application>Microsoft Office PowerPoint</Application>
  <PresentationFormat>Apresentação na tela (16:9)</PresentationFormat>
  <Paragraphs>119</Paragraphs>
  <Slides>14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Courier New</vt:lpstr>
      <vt:lpstr>Gill Sans</vt:lpstr>
      <vt:lpstr>Heiti SC Light</vt:lpstr>
      <vt:lpstr>Times New Roman</vt:lpstr>
      <vt:lpstr>Wingdings</vt:lpstr>
      <vt:lpstr>Tema do Office</vt:lpstr>
      <vt:lpstr>COLETIVA DE FUNDOS DE INVESTIMENTO</vt:lpstr>
      <vt:lpstr>DESTAQUES DO TRIMESTRE</vt:lpstr>
      <vt:lpstr>NÚMEROS GERAIS DA INDÚSTRIA</vt:lpstr>
      <vt:lpstr>CAPTAÇÃO LÍQUIDA NO ANO</vt:lpstr>
      <vt:lpstr>CAPTAÇÃO LÍQUIDA POR CLASSE</vt:lpstr>
      <vt:lpstr>CAPTAÇÃO LÍQUIDA POR SEGMENTO ATÉ FEVEREIRO</vt:lpstr>
      <vt:lpstr>CAPTAÇÃO POR SEGMENTO X CLASSE DE FUNDO</vt:lpstr>
      <vt:lpstr>CENÁRIO ECONÔMICO</vt:lpstr>
      <vt:lpstr>RENTABILIDADE – RENDA FIXA</vt:lpstr>
      <vt:lpstr>RENTABILIDADE – AÇÕES</vt:lpstr>
      <vt:lpstr>RENTABILIDADE – MULTIMERCADOS</vt:lpstr>
      <vt:lpstr>MAIOR PROCURA POR PRODUTOS SOFISTICADOS</vt:lpstr>
      <vt:lpstr>INÍCIO/ENCERRAMENTO DE FUNDOS POR CLASSE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Alberto Valerio Junior</dc:creator>
  <cp:lastModifiedBy>Paula Diniz</cp:lastModifiedBy>
  <cp:revision>506</cp:revision>
  <cp:lastPrinted>2018-04-04T21:23:54Z</cp:lastPrinted>
  <dcterms:created xsi:type="dcterms:W3CDTF">2015-12-08T10:28:31Z</dcterms:created>
  <dcterms:modified xsi:type="dcterms:W3CDTF">2018-04-05T13:32:24Z</dcterms:modified>
</cp:coreProperties>
</file>