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99" r:id="rId2"/>
    <p:sldId id="311" r:id="rId3"/>
    <p:sldId id="293" r:id="rId4"/>
    <p:sldId id="300" r:id="rId5"/>
    <p:sldId id="303" r:id="rId6"/>
    <p:sldId id="301" r:id="rId7"/>
    <p:sldId id="302" r:id="rId8"/>
    <p:sldId id="304" r:id="rId9"/>
    <p:sldId id="305" r:id="rId10"/>
    <p:sldId id="306" r:id="rId11"/>
    <p:sldId id="258" r:id="rId12"/>
    <p:sldId id="312" r:id="rId13"/>
    <p:sldId id="296" r:id="rId14"/>
    <p:sldId id="298" r:id="rId15"/>
    <p:sldId id="295" r:id="rId16"/>
    <p:sldId id="292" r:id="rId17"/>
    <p:sldId id="289" r:id="rId18"/>
    <p:sldId id="308" r:id="rId19"/>
    <p:sldId id="309" r:id="rId20"/>
    <p:sldId id="278" r:id="rId21"/>
    <p:sldId id="310" r:id="rId22"/>
    <p:sldId id="307" r:id="rId23"/>
    <p:sldId id="345" r:id="rId24"/>
    <p:sldId id="346" r:id="rId25"/>
    <p:sldId id="297" r:id="rId26"/>
    <p:sldId id="285" r:id="rId27"/>
    <p:sldId id="262" r:id="rId28"/>
    <p:sldId id="269" r:id="rId29"/>
    <p:sldId id="319" r:id="rId30"/>
    <p:sldId id="321" r:id="rId31"/>
    <p:sldId id="324" r:id="rId32"/>
    <p:sldId id="322" r:id="rId33"/>
    <p:sldId id="318" r:id="rId34"/>
    <p:sldId id="323" r:id="rId35"/>
    <p:sldId id="325" r:id="rId36"/>
    <p:sldId id="326" r:id="rId37"/>
    <p:sldId id="327" r:id="rId38"/>
    <p:sldId id="340" r:id="rId39"/>
    <p:sldId id="313" r:id="rId40"/>
    <p:sldId id="329" r:id="rId41"/>
    <p:sldId id="332" r:id="rId42"/>
    <p:sldId id="333" r:id="rId43"/>
    <p:sldId id="335" r:id="rId44"/>
    <p:sldId id="336" r:id="rId45"/>
    <p:sldId id="338" r:id="rId46"/>
    <p:sldId id="337" r:id="rId47"/>
    <p:sldId id="342" r:id="rId48"/>
    <p:sldId id="341" r:id="rId49"/>
    <p:sldId id="343" r:id="rId50"/>
    <p:sldId id="344" r:id="rId51"/>
    <p:sldId id="259" r:id="rId52"/>
  </p:sldIdLst>
  <p:sldSz cx="9144000" cy="5143500" type="screen16x9"/>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ilherme Benaderet" initials="GB" lastIdx="1" clrIdx="0">
    <p:extLst>
      <p:ext uri="{19B8F6BF-5375-455C-9EA6-DF929625EA0E}">
        <p15:presenceInfo xmlns:p15="http://schemas.microsoft.com/office/powerpoint/2012/main" userId="S-1-5-21-2171412592-1563240983-3876232447-11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D4F"/>
    <a:srgbClr val="0095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06" autoAdjust="0"/>
    <p:restoredTop sz="86176" autoAdjust="0"/>
  </p:normalViewPr>
  <p:slideViewPr>
    <p:cSldViewPr>
      <p:cViewPr varScale="1">
        <p:scale>
          <a:sx n="85" d="100"/>
          <a:sy n="85" d="100"/>
        </p:scale>
        <p:origin x="684" y="3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0-31T18:29:39.206" idx="1">
    <p:pos x="10" y="10"/>
    <p:text/>
    <p:extLst>
      <p:ext uri="{C676402C-5697-4E1C-873F-D02D1690AC5C}">
        <p15:threadingInfo xmlns:p15="http://schemas.microsoft.com/office/powerpoint/2012/main" timeZoneBias="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B483DC-F945-4029-948A-1EBF489AF309}" type="doc">
      <dgm:prSet loTypeId="urn:microsoft.com/office/officeart/2005/8/layout/hList7" loCatId="list" qsTypeId="urn:microsoft.com/office/officeart/2005/8/quickstyle/simple1" qsCatId="simple" csTypeId="urn:microsoft.com/office/officeart/2005/8/colors/accent1_2" csCatId="accent1" phldr="1"/>
      <dgm:spPr/>
    </dgm:pt>
    <dgm:pt modelId="{908DBDF1-1A85-48A5-95F8-4B2A46B58BE4}">
      <dgm:prSet phldrT="[Texto]"/>
      <dgm:spPr>
        <a:xfrm>
          <a:off x="1252" y="-2902"/>
          <a:ext cx="1578256" cy="2817669"/>
        </a:xfrm>
        <a:prstGeom prst="roundRect">
          <a:avLst>
            <a:gd name="adj" fmla="val 10000"/>
          </a:avLst>
        </a:prstGeom>
        <a:solidFill>
          <a:srgbClr val="E7E6E6"/>
        </a:solidFill>
        <a:ln w="12700" cap="flat" cmpd="sng" algn="ctr">
          <a:solidFill>
            <a:sysClr val="window" lastClr="FFFFFF">
              <a:hueOff val="0"/>
              <a:satOff val="0"/>
              <a:lumOff val="0"/>
              <a:alphaOff val="0"/>
            </a:sysClr>
          </a:solidFill>
          <a:prstDash val="solid"/>
          <a:miter lim="800000"/>
        </a:ln>
        <a:effectLst/>
      </dgm:spPr>
      <dgm:t>
        <a:bodyPr/>
        <a:lstStyle/>
        <a:p>
          <a:endParaRPr lang="pt-BR" dirty="0">
            <a:solidFill>
              <a:srgbClr val="4C4D4F"/>
            </a:solidFill>
            <a:latin typeface="Calibri" panose="020F0502020204030204"/>
            <a:ea typeface="+mn-ea"/>
            <a:cs typeface="+mn-cs"/>
          </a:endParaRPr>
        </a:p>
      </dgm:t>
    </dgm:pt>
    <dgm:pt modelId="{0C5001CC-1561-49A5-9CA9-66272F615739}" type="parTrans" cxnId="{C03848DC-4515-4011-AADC-B17065B70877}">
      <dgm:prSet/>
      <dgm:spPr/>
      <dgm:t>
        <a:bodyPr/>
        <a:lstStyle/>
        <a:p>
          <a:endParaRPr lang="pt-BR"/>
        </a:p>
      </dgm:t>
    </dgm:pt>
    <dgm:pt modelId="{3C21F4A4-8FE7-4502-AF1F-F5315211BEF8}" type="sibTrans" cxnId="{C03848DC-4515-4011-AADC-B17065B70877}">
      <dgm:prSet/>
      <dgm:spPr/>
      <dgm:t>
        <a:bodyPr/>
        <a:lstStyle/>
        <a:p>
          <a:endParaRPr lang="pt-BR"/>
        </a:p>
      </dgm:t>
    </dgm:pt>
    <dgm:pt modelId="{1A5EF477-A7AA-425E-B4D7-61F1F5005EA9}">
      <dgm:prSet phldrT="[Texto]"/>
      <dgm:spPr>
        <a:xfrm>
          <a:off x="1623547" y="-2902"/>
          <a:ext cx="1467967" cy="2817669"/>
        </a:xfrm>
        <a:prstGeom prst="roundRect">
          <a:avLst>
            <a:gd name="adj" fmla="val 10000"/>
          </a:avLst>
        </a:prstGeom>
        <a:solidFill>
          <a:srgbClr val="E7E6E6"/>
        </a:solidFill>
        <a:ln w="12700" cap="flat" cmpd="sng" algn="ctr">
          <a:solidFill>
            <a:sysClr val="window" lastClr="FFFFFF">
              <a:hueOff val="0"/>
              <a:satOff val="0"/>
              <a:lumOff val="0"/>
              <a:alphaOff val="0"/>
            </a:sysClr>
          </a:solidFill>
          <a:prstDash val="solid"/>
          <a:miter lim="800000"/>
        </a:ln>
        <a:effectLst/>
      </dgm:spPr>
      <dgm:t>
        <a:bodyPr/>
        <a:lstStyle/>
        <a:p>
          <a:endParaRPr lang="pt-BR" dirty="0">
            <a:solidFill>
              <a:srgbClr val="4C4D4F"/>
            </a:solidFill>
            <a:latin typeface="Calibri" panose="020F0502020204030204"/>
            <a:ea typeface="+mn-ea"/>
            <a:cs typeface="+mn-cs"/>
          </a:endParaRPr>
        </a:p>
      </dgm:t>
    </dgm:pt>
    <dgm:pt modelId="{BE0862D3-7ABE-415E-8694-123CA6CF9E16}" type="parTrans" cxnId="{A3176576-BB9B-4B5C-81BB-26C7602985FF}">
      <dgm:prSet/>
      <dgm:spPr/>
      <dgm:t>
        <a:bodyPr/>
        <a:lstStyle/>
        <a:p>
          <a:endParaRPr lang="pt-BR"/>
        </a:p>
      </dgm:t>
    </dgm:pt>
    <dgm:pt modelId="{682D328B-DCEA-498F-85CA-8C5FC456CC68}" type="sibTrans" cxnId="{A3176576-BB9B-4B5C-81BB-26C7602985FF}">
      <dgm:prSet/>
      <dgm:spPr/>
      <dgm:t>
        <a:bodyPr/>
        <a:lstStyle/>
        <a:p>
          <a:endParaRPr lang="pt-BR"/>
        </a:p>
      </dgm:t>
    </dgm:pt>
    <dgm:pt modelId="{4C0B48DB-96F6-4691-915F-B57D368BD903}">
      <dgm:prSet phldrT="[Texto]"/>
      <dgm:spPr>
        <a:xfrm>
          <a:off x="3135554" y="-2902"/>
          <a:ext cx="1467967" cy="2817669"/>
        </a:xfrm>
        <a:prstGeom prst="roundRect">
          <a:avLst>
            <a:gd name="adj" fmla="val 10000"/>
          </a:avLst>
        </a:prstGeom>
        <a:solidFill>
          <a:srgbClr val="E7E6E6"/>
        </a:solidFill>
        <a:ln w="12700" cap="flat" cmpd="sng" algn="ctr">
          <a:solidFill>
            <a:sysClr val="window" lastClr="FFFFFF">
              <a:hueOff val="0"/>
              <a:satOff val="0"/>
              <a:lumOff val="0"/>
              <a:alphaOff val="0"/>
            </a:sysClr>
          </a:solidFill>
          <a:prstDash val="solid"/>
          <a:miter lim="800000"/>
        </a:ln>
        <a:effectLst/>
      </dgm:spPr>
      <dgm:t>
        <a:bodyPr/>
        <a:lstStyle/>
        <a:p>
          <a:endParaRPr lang="pt-BR" dirty="0">
            <a:solidFill>
              <a:srgbClr val="4C4D4F"/>
            </a:solidFill>
            <a:latin typeface="Calibri" panose="020F0502020204030204"/>
            <a:ea typeface="+mn-ea"/>
            <a:cs typeface="+mn-cs"/>
          </a:endParaRPr>
        </a:p>
      </dgm:t>
    </dgm:pt>
    <dgm:pt modelId="{3EC72592-A8BF-4ECA-9569-F60E83430557}" type="parTrans" cxnId="{A228290B-0CC4-4032-ACA0-69FB6F8A6155}">
      <dgm:prSet/>
      <dgm:spPr/>
      <dgm:t>
        <a:bodyPr/>
        <a:lstStyle/>
        <a:p>
          <a:endParaRPr lang="pt-BR"/>
        </a:p>
      </dgm:t>
    </dgm:pt>
    <dgm:pt modelId="{C3B5D99D-3C5A-4611-B600-8C16192DC841}" type="sibTrans" cxnId="{A228290B-0CC4-4032-ACA0-69FB6F8A6155}">
      <dgm:prSet/>
      <dgm:spPr/>
      <dgm:t>
        <a:bodyPr/>
        <a:lstStyle/>
        <a:p>
          <a:endParaRPr lang="pt-BR"/>
        </a:p>
      </dgm:t>
    </dgm:pt>
    <dgm:pt modelId="{1A2AB72C-F286-4698-9925-8E5CB8A954F0}">
      <dgm:prSet custT="1"/>
      <dgm:spPr>
        <a:xfrm>
          <a:off x="4647561" y="-2902"/>
          <a:ext cx="1467967" cy="2817669"/>
        </a:xfrm>
        <a:prstGeom prst="roundRect">
          <a:avLst>
            <a:gd name="adj" fmla="val 10000"/>
          </a:avLst>
        </a:prstGeom>
        <a:solidFill>
          <a:srgbClr val="E7E6E6"/>
        </a:solidFill>
        <a:ln w="12700" cap="flat" cmpd="sng" algn="ctr">
          <a:solidFill>
            <a:sysClr val="window" lastClr="FFFFFF">
              <a:hueOff val="0"/>
              <a:satOff val="0"/>
              <a:lumOff val="0"/>
              <a:alphaOff val="0"/>
            </a:sysClr>
          </a:solidFill>
          <a:prstDash val="solid"/>
          <a:miter lim="800000"/>
        </a:ln>
        <a:effectLst/>
      </dgm:spPr>
      <dgm:t>
        <a:bodyPr/>
        <a:lstStyle/>
        <a:p>
          <a:endParaRPr lang="pt-BR" sz="1600" dirty="0">
            <a:solidFill>
              <a:srgbClr val="4C4D4F"/>
            </a:solidFill>
            <a:latin typeface="Calibri" panose="020F0502020204030204"/>
            <a:ea typeface="+mn-ea"/>
            <a:cs typeface="+mn-cs"/>
          </a:endParaRPr>
        </a:p>
      </dgm:t>
    </dgm:pt>
    <dgm:pt modelId="{F0507F05-6175-4F3D-B628-D55ED2F1161D}" type="parTrans" cxnId="{451FE949-4562-4C40-B80C-3779DFE34407}">
      <dgm:prSet/>
      <dgm:spPr/>
      <dgm:t>
        <a:bodyPr/>
        <a:lstStyle/>
        <a:p>
          <a:endParaRPr lang="pt-BR"/>
        </a:p>
      </dgm:t>
    </dgm:pt>
    <dgm:pt modelId="{6E39834B-CE76-4C58-805A-DEB76725444C}" type="sibTrans" cxnId="{451FE949-4562-4C40-B80C-3779DFE34407}">
      <dgm:prSet/>
      <dgm:spPr/>
      <dgm:t>
        <a:bodyPr/>
        <a:lstStyle/>
        <a:p>
          <a:endParaRPr lang="pt-BR"/>
        </a:p>
      </dgm:t>
    </dgm:pt>
    <dgm:pt modelId="{F3EEC34C-E113-4B80-9643-BA15DFE0FE72}" type="pres">
      <dgm:prSet presAssocID="{DFB483DC-F945-4029-948A-1EBF489AF309}" presName="Name0" presStyleCnt="0">
        <dgm:presLayoutVars>
          <dgm:dir/>
          <dgm:resizeHandles val="exact"/>
        </dgm:presLayoutVars>
      </dgm:prSet>
      <dgm:spPr/>
    </dgm:pt>
    <dgm:pt modelId="{D11219DF-ACED-488B-B0E2-228944F47325}" type="pres">
      <dgm:prSet presAssocID="{DFB483DC-F945-4029-948A-1EBF489AF309}" presName="fgShape" presStyleLbl="fgShp" presStyleIdx="0" presStyleCnt="1" custScaleX="101803" custScaleY="169414" custLinFactNeighborX="369" custLinFactNeighborY="-63744"/>
      <dgm:spPr>
        <a:xfrm>
          <a:off x="214705" y="1835128"/>
          <a:ext cx="5728902" cy="716028"/>
        </a:xfrm>
        <a:prstGeom prst="wave">
          <a:avLst/>
        </a:prstGeom>
        <a:solidFill>
          <a:srgbClr val="FFC000"/>
        </a:solidFill>
        <a:ln w="12700" cap="flat" cmpd="sng" algn="ctr">
          <a:solidFill>
            <a:sysClr val="window" lastClr="FFFFFF">
              <a:hueOff val="0"/>
              <a:satOff val="0"/>
              <a:lumOff val="0"/>
              <a:alphaOff val="0"/>
            </a:sysClr>
          </a:solidFill>
          <a:prstDash val="solid"/>
          <a:miter lim="800000"/>
        </a:ln>
        <a:effectLst/>
      </dgm:spPr>
    </dgm:pt>
    <dgm:pt modelId="{0599AD46-FF09-4FF1-B492-D6473648EB3C}" type="pres">
      <dgm:prSet presAssocID="{DFB483DC-F945-4029-948A-1EBF489AF309}" presName="linComp" presStyleCnt="0"/>
      <dgm:spPr/>
    </dgm:pt>
    <dgm:pt modelId="{9B27AA6C-AAA3-4854-88EB-8E52A69C8A9D}" type="pres">
      <dgm:prSet presAssocID="{908DBDF1-1A85-48A5-95F8-4B2A46B58BE4}" presName="compNode" presStyleCnt="0"/>
      <dgm:spPr/>
    </dgm:pt>
    <dgm:pt modelId="{1905A352-CA37-4373-8D9A-42B948CDA690}" type="pres">
      <dgm:prSet presAssocID="{908DBDF1-1A85-48A5-95F8-4B2A46B58BE4}" presName="bkgdShape" presStyleLbl="node1" presStyleIdx="0" presStyleCnt="4" custScaleX="107513"/>
      <dgm:spPr/>
      <dgm:t>
        <a:bodyPr/>
        <a:lstStyle/>
        <a:p>
          <a:endParaRPr lang="pt-BR"/>
        </a:p>
      </dgm:t>
    </dgm:pt>
    <dgm:pt modelId="{EB9F2061-D333-4BB2-9382-97451A8DFE86}" type="pres">
      <dgm:prSet presAssocID="{908DBDF1-1A85-48A5-95F8-4B2A46B58BE4}" presName="nodeTx" presStyleLbl="node1" presStyleIdx="0" presStyleCnt="4">
        <dgm:presLayoutVars>
          <dgm:bulletEnabled val="1"/>
        </dgm:presLayoutVars>
      </dgm:prSet>
      <dgm:spPr/>
      <dgm:t>
        <a:bodyPr/>
        <a:lstStyle/>
        <a:p>
          <a:endParaRPr lang="pt-BR"/>
        </a:p>
      </dgm:t>
    </dgm:pt>
    <dgm:pt modelId="{9E4106EE-2F0E-4CFD-83ED-778067F326CA}" type="pres">
      <dgm:prSet presAssocID="{908DBDF1-1A85-48A5-95F8-4B2A46B58BE4}" presName="invisiNode" presStyleLbl="node1" presStyleIdx="0" presStyleCnt="4"/>
      <dgm:spPr/>
    </dgm:pt>
    <dgm:pt modelId="{2799493F-CF37-4F81-9A07-6C9EB3635E9F}" type="pres">
      <dgm:prSet presAssocID="{908DBDF1-1A85-48A5-95F8-4B2A46B58BE4}" presName="imagNode" presStyleLbl="fgImgPlace1" presStyleIdx="0" presStyleCnt="4" custScaleX="106680" custScaleY="106663" custLinFactNeighborX="-1365" custLinFactNeighborY="1365"/>
      <dgm:spPr>
        <a:xfrm>
          <a:off x="308431" y="116015"/>
          <a:ext cx="938283" cy="1064182"/>
        </a:xfrm>
        <a:prstGeom prst="ellipse">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gm:spPr>
    </dgm:pt>
    <dgm:pt modelId="{9656AB8E-1C84-42B9-A1C4-A4DA4F210EBD}" type="pres">
      <dgm:prSet presAssocID="{3C21F4A4-8FE7-4502-AF1F-F5315211BEF8}" presName="sibTrans" presStyleLbl="sibTrans2D1" presStyleIdx="0" presStyleCnt="0"/>
      <dgm:spPr/>
      <dgm:t>
        <a:bodyPr/>
        <a:lstStyle/>
        <a:p>
          <a:endParaRPr lang="pt-BR"/>
        </a:p>
      </dgm:t>
    </dgm:pt>
    <dgm:pt modelId="{246951C6-7E02-4B09-B0FC-41061D4D6DF9}" type="pres">
      <dgm:prSet presAssocID="{1A5EF477-A7AA-425E-B4D7-61F1F5005EA9}" presName="compNode" presStyleCnt="0"/>
      <dgm:spPr/>
    </dgm:pt>
    <dgm:pt modelId="{C5370982-A7DA-4D2A-8F0D-4584DC04A4F2}" type="pres">
      <dgm:prSet presAssocID="{1A5EF477-A7AA-425E-B4D7-61F1F5005EA9}" presName="bkgdShape" presStyleLbl="node1" presStyleIdx="1" presStyleCnt="4" custLinFactNeighborX="329" custLinFactNeighborY="103"/>
      <dgm:spPr/>
      <dgm:t>
        <a:bodyPr/>
        <a:lstStyle/>
        <a:p>
          <a:endParaRPr lang="pt-BR"/>
        </a:p>
      </dgm:t>
    </dgm:pt>
    <dgm:pt modelId="{E1D42871-1977-4B82-A3C0-9D7636D73D0E}" type="pres">
      <dgm:prSet presAssocID="{1A5EF477-A7AA-425E-B4D7-61F1F5005EA9}" presName="nodeTx" presStyleLbl="node1" presStyleIdx="1" presStyleCnt="4">
        <dgm:presLayoutVars>
          <dgm:bulletEnabled val="1"/>
        </dgm:presLayoutVars>
      </dgm:prSet>
      <dgm:spPr/>
      <dgm:t>
        <a:bodyPr/>
        <a:lstStyle/>
        <a:p>
          <a:endParaRPr lang="pt-BR"/>
        </a:p>
      </dgm:t>
    </dgm:pt>
    <dgm:pt modelId="{2892A784-4517-4777-933B-4F8A47298458}" type="pres">
      <dgm:prSet presAssocID="{1A5EF477-A7AA-425E-B4D7-61F1F5005EA9}" presName="invisiNode" presStyleLbl="node1" presStyleIdx="1" presStyleCnt="4"/>
      <dgm:spPr/>
    </dgm:pt>
    <dgm:pt modelId="{9EEB8EF7-E60D-46B3-9469-00B1C864174A}" type="pres">
      <dgm:prSet presAssocID="{1A5EF477-A7AA-425E-B4D7-61F1F5005EA9}" presName="imagNode" presStyleLbl="fgImgPlace1" presStyleIdx="1" presStyleCnt="4" custScaleX="106663" custScaleY="106663"/>
      <dgm:spPr>
        <a:xfrm>
          <a:off x="1888389" y="166157"/>
          <a:ext cx="938283" cy="938283"/>
        </a:xfrm>
        <a:prstGeom prst="ellipse">
          <a:avLst/>
        </a:prstGeom>
        <a:blipFill rotWithShape="1">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dgm:spPr>
    </dgm:pt>
    <dgm:pt modelId="{FC05FB01-1593-429D-9105-8D0370CDDA19}" type="pres">
      <dgm:prSet presAssocID="{682D328B-DCEA-498F-85CA-8C5FC456CC68}" presName="sibTrans" presStyleLbl="sibTrans2D1" presStyleIdx="0" presStyleCnt="0"/>
      <dgm:spPr/>
      <dgm:t>
        <a:bodyPr/>
        <a:lstStyle/>
        <a:p>
          <a:endParaRPr lang="pt-BR"/>
        </a:p>
      </dgm:t>
    </dgm:pt>
    <dgm:pt modelId="{F683E663-A069-4ABE-9028-3BDE870603DB}" type="pres">
      <dgm:prSet presAssocID="{4C0B48DB-96F6-4691-915F-B57D368BD903}" presName="compNode" presStyleCnt="0"/>
      <dgm:spPr/>
    </dgm:pt>
    <dgm:pt modelId="{17161EBA-5AA3-4DFF-8B76-9E76A2EC2E27}" type="pres">
      <dgm:prSet presAssocID="{4C0B48DB-96F6-4691-915F-B57D368BD903}" presName="bkgdShape" presStyleLbl="node1" presStyleIdx="2" presStyleCnt="4"/>
      <dgm:spPr/>
      <dgm:t>
        <a:bodyPr/>
        <a:lstStyle/>
        <a:p>
          <a:endParaRPr lang="pt-BR"/>
        </a:p>
      </dgm:t>
    </dgm:pt>
    <dgm:pt modelId="{3CFA2BF9-08F8-4CB1-8E53-F59A4C4447AD}" type="pres">
      <dgm:prSet presAssocID="{4C0B48DB-96F6-4691-915F-B57D368BD903}" presName="nodeTx" presStyleLbl="node1" presStyleIdx="2" presStyleCnt="4">
        <dgm:presLayoutVars>
          <dgm:bulletEnabled val="1"/>
        </dgm:presLayoutVars>
      </dgm:prSet>
      <dgm:spPr/>
      <dgm:t>
        <a:bodyPr/>
        <a:lstStyle/>
        <a:p>
          <a:endParaRPr lang="pt-BR"/>
        </a:p>
      </dgm:t>
    </dgm:pt>
    <dgm:pt modelId="{7E8CFA84-1CB5-487F-9AFE-030B76DF365A}" type="pres">
      <dgm:prSet presAssocID="{4C0B48DB-96F6-4691-915F-B57D368BD903}" presName="invisiNode" presStyleLbl="node1" presStyleIdx="2" presStyleCnt="4"/>
      <dgm:spPr/>
    </dgm:pt>
    <dgm:pt modelId="{1E1B4D83-DBC8-4A18-98B7-99DDD99651AD}" type="pres">
      <dgm:prSet presAssocID="{4C0B48DB-96F6-4691-915F-B57D368BD903}" presName="imagNode" presStyleLbl="fgImgPlace1" presStyleIdx="2" presStyleCnt="4" custScaleX="106663" custScaleY="106663"/>
      <dgm:spPr>
        <a:xfrm>
          <a:off x="3400396" y="166157"/>
          <a:ext cx="938283" cy="938283"/>
        </a:xfrm>
        <a:prstGeom prst="ellipse">
          <a:avLst/>
        </a:prstGeom>
        <a:blipFill rotWithShape="1">
          <a:blip xmlns:r="http://schemas.openxmlformats.org/officeDocument/2006/relationships" r:embed="rId3"/>
          <a:stretch>
            <a:fillRect/>
          </a:stretch>
        </a:blipFill>
        <a:ln w="12700" cap="flat" cmpd="sng" algn="ctr">
          <a:solidFill>
            <a:sysClr val="window" lastClr="FFFFFF">
              <a:hueOff val="0"/>
              <a:satOff val="0"/>
              <a:lumOff val="0"/>
              <a:alphaOff val="0"/>
            </a:sysClr>
          </a:solidFill>
          <a:prstDash val="solid"/>
          <a:miter lim="800000"/>
        </a:ln>
        <a:effectLst/>
      </dgm:spPr>
    </dgm:pt>
    <dgm:pt modelId="{884F3A5B-7044-4891-871E-AE5BF27EB3B1}" type="pres">
      <dgm:prSet presAssocID="{C3B5D99D-3C5A-4611-B600-8C16192DC841}" presName="sibTrans" presStyleLbl="sibTrans2D1" presStyleIdx="0" presStyleCnt="0"/>
      <dgm:spPr/>
      <dgm:t>
        <a:bodyPr/>
        <a:lstStyle/>
        <a:p>
          <a:endParaRPr lang="pt-BR"/>
        </a:p>
      </dgm:t>
    </dgm:pt>
    <dgm:pt modelId="{06367980-CB6D-4A17-A91A-B8AC63A1DBF2}" type="pres">
      <dgm:prSet presAssocID="{1A2AB72C-F286-4698-9925-8E5CB8A954F0}" presName="compNode" presStyleCnt="0"/>
      <dgm:spPr/>
    </dgm:pt>
    <dgm:pt modelId="{EEE9251B-5C05-43E1-BE2D-E61382EEB428}" type="pres">
      <dgm:prSet presAssocID="{1A2AB72C-F286-4698-9925-8E5CB8A954F0}" presName="bkgdShape" presStyleLbl="node1" presStyleIdx="3" presStyleCnt="4"/>
      <dgm:spPr/>
      <dgm:t>
        <a:bodyPr/>
        <a:lstStyle/>
        <a:p>
          <a:endParaRPr lang="pt-BR"/>
        </a:p>
      </dgm:t>
    </dgm:pt>
    <dgm:pt modelId="{C3A1A833-6559-4F85-9871-66E00DA28131}" type="pres">
      <dgm:prSet presAssocID="{1A2AB72C-F286-4698-9925-8E5CB8A954F0}" presName="nodeTx" presStyleLbl="node1" presStyleIdx="3" presStyleCnt="4">
        <dgm:presLayoutVars>
          <dgm:bulletEnabled val="1"/>
        </dgm:presLayoutVars>
      </dgm:prSet>
      <dgm:spPr/>
      <dgm:t>
        <a:bodyPr/>
        <a:lstStyle/>
        <a:p>
          <a:endParaRPr lang="pt-BR"/>
        </a:p>
      </dgm:t>
    </dgm:pt>
    <dgm:pt modelId="{64E2B727-0F34-4D3A-8FC3-99B456E28023}" type="pres">
      <dgm:prSet presAssocID="{1A2AB72C-F286-4698-9925-8E5CB8A954F0}" presName="invisiNode" presStyleLbl="node1" presStyleIdx="3" presStyleCnt="4"/>
      <dgm:spPr/>
    </dgm:pt>
    <dgm:pt modelId="{60B1DBDA-20D3-4444-969D-7ED8461FA02E}" type="pres">
      <dgm:prSet presAssocID="{1A2AB72C-F286-4698-9925-8E5CB8A954F0}" presName="imagNode" presStyleLbl="fgImgPlace1" presStyleIdx="3" presStyleCnt="4" custScaleX="106663" custScaleY="106663"/>
      <dgm:spPr>
        <a:xfrm>
          <a:off x="4912403" y="166157"/>
          <a:ext cx="938283" cy="938283"/>
        </a:xfrm>
        <a:prstGeom prst="ellipse">
          <a:avLst/>
        </a:prstGeom>
        <a:blipFill rotWithShape="1">
          <a:blip xmlns:r="http://schemas.openxmlformats.org/officeDocument/2006/relationships" r:embed="rId4"/>
          <a:stretch>
            <a:fillRect/>
          </a:stretch>
        </a:blipFill>
        <a:ln w="12700" cap="flat" cmpd="sng" algn="ctr">
          <a:solidFill>
            <a:sysClr val="window" lastClr="FFFFFF">
              <a:hueOff val="0"/>
              <a:satOff val="0"/>
              <a:lumOff val="0"/>
              <a:alphaOff val="0"/>
            </a:sysClr>
          </a:solidFill>
          <a:prstDash val="solid"/>
          <a:miter lim="800000"/>
        </a:ln>
        <a:effectLst/>
      </dgm:spPr>
    </dgm:pt>
  </dgm:ptLst>
  <dgm:cxnLst>
    <dgm:cxn modelId="{CE8D1331-102A-42C9-BA03-30E4B14C5D82}" type="presOf" srcId="{1A5EF477-A7AA-425E-B4D7-61F1F5005EA9}" destId="{E1D42871-1977-4B82-A3C0-9D7636D73D0E}" srcOrd="1" destOrd="0" presId="urn:microsoft.com/office/officeart/2005/8/layout/hList7"/>
    <dgm:cxn modelId="{74C6E1A1-272E-4B42-8A6A-99AE3F932199}" type="presOf" srcId="{1A5EF477-A7AA-425E-B4D7-61F1F5005EA9}" destId="{C5370982-A7DA-4D2A-8F0D-4584DC04A4F2}" srcOrd="0" destOrd="0" presId="urn:microsoft.com/office/officeart/2005/8/layout/hList7"/>
    <dgm:cxn modelId="{DDE05FFB-02B2-44D5-A504-DFAAB07D6418}" type="presOf" srcId="{3C21F4A4-8FE7-4502-AF1F-F5315211BEF8}" destId="{9656AB8E-1C84-42B9-A1C4-A4DA4F210EBD}" srcOrd="0" destOrd="0" presId="urn:microsoft.com/office/officeart/2005/8/layout/hList7"/>
    <dgm:cxn modelId="{C03848DC-4515-4011-AADC-B17065B70877}" srcId="{DFB483DC-F945-4029-948A-1EBF489AF309}" destId="{908DBDF1-1A85-48A5-95F8-4B2A46B58BE4}" srcOrd="0" destOrd="0" parTransId="{0C5001CC-1561-49A5-9CA9-66272F615739}" sibTransId="{3C21F4A4-8FE7-4502-AF1F-F5315211BEF8}"/>
    <dgm:cxn modelId="{6A592FD4-8D70-442B-8CC0-63710AFCDCC3}" type="presOf" srcId="{4C0B48DB-96F6-4691-915F-B57D368BD903}" destId="{17161EBA-5AA3-4DFF-8B76-9E76A2EC2E27}" srcOrd="0" destOrd="0" presId="urn:microsoft.com/office/officeart/2005/8/layout/hList7"/>
    <dgm:cxn modelId="{A234B5B0-3C88-4004-99A0-070B68DFFE3D}" type="presOf" srcId="{908DBDF1-1A85-48A5-95F8-4B2A46B58BE4}" destId="{1905A352-CA37-4373-8D9A-42B948CDA690}" srcOrd="0" destOrd="0" presId="urn:microsoft.com/office/officeart/2005/8/layout/hList7"/>
    <dgm:cxn modelId="{08F1D7EB-3A37-4181-8DAE-E98A5242E0CA}" type="presOf" srcId="{4C0B48DB-96F6-4691-915F-B57D368BD903}" destId="{3CFA2BF9-08F8-4CB1-8E53-F59A4C4447AD}" srcOrd="1" destOrd="0" presId="urn:microsoft.com/office/officeart/2005/8/layout/hList7"/>
    <dgm:cxn modelId="{906FB9EC-6DCF-4940-AF03-47C8CC3D8398}" type="presOf" srcId="{682D328B-DCEA-498F-85CA-8C5FC456CC68}" destId="{FC05FB01-1593-429D-9105-8D0370CDDA19}" srcOrd="0" destOrd="0" presId="urn:microsoft.com/office/officeart/2005/8/layout/hList7"/>
    <dgm:cxn modelId="{A749131E-C69E-461E-AE56-D92ECBCA1653}" type="presOf" srcId="{1A2AB72C-F286-4698-9925-8E5CB8A954F0}" destId="{EEE9251B-5C05-43E1-BE2D-E61382EEB428}" srcOrd="0" destOrd="0" presId="urn:microsoft.com/office/officeart/2005/8/layout/hList7"/>
    <dgm:cxn modelId="{340C2881-4399-4E8A-991A-2E377E658953}" type="presOf" srcId="{C3B5D99D-3C5A-4611-B600-8C16192DC841}" destId="{884F3A5B-7044-4891-871E-AE5BF27EB3B1}" srcOrd="0" destOrd="0" presId="urn:microsoft.com/office/officeart/2005/8/layout/hList7"/>
    <dgm:cxn modelId="{5DDC4E30-BABA-457F-A560-D4284385BCA0}" type="presOf" srcId="{908DBDF1-1A85-48A5-95F8-4B2A46B58BE4}" destId="{EB9F2061-D333-4BB2-9382-97451A8DFE86}" srcOrd="1" destOrd="0" presId="urn:microsoft.com/office/officeart/2005/8/layout/hList7"/>
    <dgm:cxn modelId="{C3D13F6C-13CA-4C54-B31E-DE19ED433817}" type="presOf" srcId="{DFB483DC-F945-4029-948A-1EBF489AF309}" destId="{F3EEC34C-E113-4B80-9643-BA15DFE0FE72}" srcOrd="0" destOrd="0" presId="urn:microsoft.com/office/officeart/2005/8/layout/hList7"/>
    <dgm:cxn modelId="{A3176576-BB9B-4B5C-81BB-26C7602985FF}" srcId="{DFB483DC-F945-4029-948A-1EBF489AF309}" destId="{1A5EF477-A7AA-425E-B4D7-61F1F5005EA9}" srcOrd="1" destOrd="0" parTransId="{BE0862D3-7ABE-415E-8694-123CA6CF9E16}" sibTransId="{682D328B-DCEA-498F-85CA-8C5FC456CC68}"/>
    <dgm:cxn modelId="{451FE949-4562-4C40-B80C-3779DFE34407}" srcId="{DFB483DC-F945-4029-948A-1EBF489AF309}" destId="{1A2AB72C-F286-4698-9925-8E5CB8A954F0}" srcOrd="3" destOrd="0" parTransId="{F0507F05-6175-4F3D-B628-D55ED2F1161D}" sibTransId="{6E39834B-CE76-4C58-805A-DEB76725444C}"/>
    <dgm:cxn modelId="{15F14978-9513-4B6F-BDAA-3A93FDAED548}" type="presOf" srcId="{1A2AB72C-F286-4698-9925-8E5CB8A954F0}" destId="{C3A1A833-6559-4F85-9871-66E00DA28131}" srcOrd="1" destOrd="0" presId="urn:microsoft.com/office/officeart/2005/8/layout/hList7"/>
    <dgm:cxn modelId="{A228290B-0CC4-4032-ACA0-69FB6F8A6155}" srcId="{DFB483DC-F945-4029-948A-1EBF489AF309}" destId="{4C0B48DB-96F6-4691-915F-B57D368BD903}" srcOrd="2" destOrd="0" parTransId="{3EC72592-A8BF-4ECA-9569-F60E83430557}" sibTransId="{C3B5D99D-3C5A-4611-B600-8C16192DC841}"/>
    <dgm:cxn modelId="{346DD4B4-064B-49E1-A9BC-1BB33BA30A27}" type="presParOf" srcId="{F3EEC34C-E113-4B80-9643-BA15DFE0FE72}" destId="{D11219DF-ACED-488B-B0E2-228944F47325}" srcOrd="0" destOrd="0" presId="urn:microsoft.com/office/officeart/2005/8/layout/hList7"/>
    <dgm:cxn modelId="{26B1D111-1A1C-4662-967C-9CD3BE05EC91}" type="presParOf" srcId="{F3EEC34C-E113-4B80-9643-BA15DFE0FE72}" destId="{0599AD46-FF09-4FF1-B492-D6473648EB3C}" srcOrd="1" destOrd="0" presId="urn:microsoft.com/office/officeart/2005/8/layout/hList7"/>
    <dgm:cxn modelId="{BB7A1C3C-3AE6-441F-866C-17B3BB96C20C}" type="presParOf" srcId="{0599AD46-FF09-4FF1-B492-D6473648EB3C}" destId="{9B27AA6C-AAA3-4854-88EB-8E52A69C8A9D}" srcOrd="0" destOrd="0" presId="urn:microsoft.com/office/officeart/2005/8/layout/hList7"/>
    <dgm:cxn modelId="{25A01C88-C577-49DD-B0A2-31AD054A7AFB}" type="presParOf" srcId="{9B27AA6C-AAA3-4854-88EB-8E52A69C8A9D}" destId="{1905A352-CA37-4373-8D9A-42B948CDA690}" srcOrd="0" destOrd="0" presId="urn:microsoft.com/office/officeart/2005/8/layout/hList7"/>
    <dgm:cxn modelId="{33DE3B1A-1DB6-4471-A5DC-3FB2E45EE207}" type="presParOf" srcId="{9B27AA6C-AAA3-4854-88EB-8E52A69C8A9D}" destId="{EB9F2061-D333-4BB2-9382-97451A8DFE86}" srcOrd="1" destOrd="0" presId="urn:microsoft.com/office/officeart/2005/8/layout/hList7"/>
    <dgm:cxn modelId="{EB5E70FF-8539-447D-89BF-B16FEE7A0B40}" type="presParOf" srcId="{9B27AA6C-AAA3-4854-88EB-8E52A69C8A9D}" destId="{9E4106EE-2F0E-4CFD-83ED-778067F326CA}" srcOrd="2" destOrd="0" presId="urn:microsoft.com/office/officeart/2005/8/layout/hList7"/>
    <dgm:cxn modelId="{A8472DF7-FF69-45F3-98F6-8DA449090FFA}" type="presParOf" srcId="{9B27AA6C-AAA3-4854-88EB-8E52A69C8A9D}" destId="{2799493F-CF37-4F81-9A07-6C9EB3635E9F}" srcOrd="3" destOrd="0" presId="urn:microsoft.com/office/officeart/2005/8/layout/hList7"/>
    <dgm:cxn modelId="{A91A00EF-75DC-4513-B01D-B44668B212C5}" type="presParOf" srcId="{0599AD46-FF09-4FF1-B492-D6473648EB3C}" destId="{9656AB8E-1C84-42B9-A1C4-A4DA4F210EBD}" srcOrd="1" destOrd="0" presId="urn:microsoft.com/office/officeart/2005/8/layout/hList7"/>
    <dgm:cxn modelId="{83805F45-E93D-4696-826B-108D26514FE9}" type="presParOf" srcId="{0599AD46-FF09-4FF1-B492-D6473648EB3C}" destId="{246951C6-7E02-4B09-B0FC-41061D4D6DF9}" srcOrd="2" destOrd="0" presId="urn:microsoft.com/office/officeart/2005/8/layout/hList7"/>
    <dgm:cxn modelId="{2FED98BD-00F7-40B6-9856-C21680A7E3B1}" type="presParOf" srcId="{246951C6-7E02-4B09-B0FC-41061D4D6DF9}" destId="{C5370982-A7DA-4D2A-8F0D-4584DC04A4F2}" srcOrd="0" destOrd="0" presId="urn:microsoft.com/office/officeart/2005/8/layout/hList7"/>
    <dgm:cxn modelId="{414E332F-EA60-41ED-B701-1380023C3C0F}" type="presParOf" srcId="{246951C6-7E02-4B09-B0FC-41061D4D6DF9}" destId="{E1D42871-1977-4B82-A3C0-9D7636D73D0E}" srcOrd="1" destOrd="0" presId="urn:microsoft.com/office/officeart/2005/8/layout/hList7"/>
    <dgm:cxn modelId="{4196A0A3-C261-4FE5-8460-B75D4E8E8CAE}" type="presParOf" srcId="{246951C6-7E02-4B09-B0FC-41061D4D6DF9}" destId="{2892A784-4517-4777-933B-4F8A47298458}" srcOrd="2" destOrd="0" presId="urn:microsoft.com/office/officeart/2005/8/layout/hList7"/>
    <dgm:cxn modelId="{453542ED-6EBA-4B51-A01C-7510EB6B52A7}" type="presParOf" srcId="{246951C6-7E02-4B09-B0FC-41061D4D6DF9}" destId="{9EEB8EF7-E60D-46B3-9469-00B1C864174A}" srcOrd="3" destOrd="0" presId="urn:microsoft.com/office/officeart/2005/8/layout/hList7"/>
    <dgm:cxn modelId="{41735FAC-6A92-4120-B60F-38D7590FA1D0}" type="presParOf" srcId="{0599AD46-FF09-4FF1-B492-D6473648EB3C}" destId="{FC05FB01-1593-429D-9105-8D0370CDDA19}" srcOrd="3" destOrd="0" presId="urn:microsoft.com/office/officeart/2005/8/layout/hList7"/>
    <dgm:cxn modelId="{76A40312-8887-4063-985B-B023D34E5767}" type="presParOf" srcId="{0599AD46-FF09-4FF1-B492-D6473648EB3C}" destId="{F683E663-A069-4ABE-9028-3BDE870603DB}" srcOrd="4" destOrd="0" presId="urn:microsoft.com/office/officeart/2005/8/layout/hList7"/>
    <dgm:cxn modelId="{4F8BD159-ACC3-47F4-9C6E-D19DD8060B7D}" type="presParOf" srcId="{F683E663-A069-4ABE-9028-3BDE870603DB}" destId="{17161EBA-5AA3-4DFF-8B76-9E76A2EC2E27}" srcOrd="0" destOrd="0" presId="urn:microsoft.com/office/officeart/2005/8/layout/hList7"/>
    <dgm:cxn modelId="{723E647D-ED40-46FC-8642-12A8D0907458}" type="presParOf" srcId="{F683E663-A069-4ABE-9028-3BDE870603DB}" destId="{3CFA2BF9-08F8-4CB1-8E53-F59A4C4447AD}" srcOrd="1" destOrd="0" presId="urn:microsoft.com/office/officeart/2005/8/layout/hList7"/>
    <dgm:cxn modelId="{50F2825D-46A9-4BA6-A825-FF2B3BA66E18}" type="presParOf" srcId="{F683E663-A069-4ABE-9028-3BDE870603DB}" destId="{7E8CFA84-1CB5-487F-9AFE-030B76DF365A}" srcOrd="2" destOrd="0" presId="urn:microsoft.com/office/officeart/2005/8/layout/hList7"/>
    <dgm:cxn modelId="{E9913324-AB88-44C7-82C9-4F062E5C9208}" type="presParOf" srcId="{F683E663-A069-4ABE-9028-3BDE870603DB}" destId="{1E1B4D83-DBC8-4A18-98B7-99DDD99651AD}" srcOrd="3" destOrd="0" presId="urn:microsoft.com/office/officeart/2005/8/layout/hList7"/>
    <dgm:cxn modelId="{71716C57-8984-44F6-B01A-3EF5109C2D19}" type="presParOf" srcId="{0599AD46-FF09-4FF1-B492-D6473648EB3C}" destId="{884F3A5B-7044-4891-871E-AE5BF27EB3B1}" srcOrd="5" destOrd="0" presId="urn:microsoft.com/office/officeart/2005/8/layout/hList7"/>
    <dgm:cxn modelId="{F10797B7-7C17-4FE1-B355-1F0ADA301018}" type="presParOf" srcId="{0599AD46-FF09-4FF1-B492-D6473648EB3C}" destId="{06367980-CB6D-4A17-A91A-B8AC63A1DBF2}" srcOrd="6" destOrd="0" presId="urn:microsoft.com/office/officeart/2005/8/layout/hList7"/>
    <dgm:cxn modelId="{D971ED41-E41A-421F-8D25-6901BD0553DF}" type="presParOf" srcId="{06367980-CB6D-4A17-A91A-B8AC63A1DBF2}" destId="{EEE9251B-5C05-43E1-BE2D-E61382EEB428}" srcOrd="0" destOrd="0" presId="urn:microsoft.com/office/officeart/2005/8/layout/hList7"/>
    <dgm:cxn modelId="{C7B89E10-86A1-4C88-9083-989C3A90DB6A}" type="presParOf" srcId="{06367980-CB6D-4A17-A91A-B8AC63A1DBF2}" destId="{C3A1A833-6559-4F85-9871-66E00DA28131}" srcOrd="1" destOrd="0" presId="urn:microsoft.com/office/officeart/2005/8/layout/hList7"/>
    <dgm:cxn modelId="{333603FF-C157-421A-9420-4CF0877211FE}" type="presParOf" srcId="{06367980-CB6D-4A17-A91A-B8AC63A1DBF2}" destId="{64E2B727-0F34-4D3A-8FC3-99B456E28023}" srcOrd="2" destOrd="0" presId="urn:microsoft.com/office/officeart/2005/8/layout/hList7"/>
    <dgm:cxn modelId="{48AA1C9A-9A98-42D3-86AC-24086F98E7A8}" type="presParOf" srcId="{06367980-CB6D-4A17-A91A-B8AC63A1DBF2}" destId="{60B1DBDA-20D3-4444-969D-7ED8461FA02E}"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5077FD-B3EF-4763-A7F4-858E664F63C8}" type="datetimeFigureOut">
              <a:rPr lang="pt-BR" smtClean="0"/>
              <a:t>03/12/2018</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546E70-EBD1-4600-9569-BDDFF2A5C6D0}" type="slidenum">
              <a:rPr lang="pt-BR" smtClean="0"/>
              <a:t>‹nº›</a:t>
            </a:fld>
            <a:endParaRPr lang="pt-BR"/>
          </a:p>
        </p:txBody>
      </p:sp>
    </p:spTree>
    <p:extLst>
      <p:ext uri="{BB962C8B-B14F-4D97-AF65-F5344CB8AC3E}">
        <p14:creationId xmlns:p14="http://schemas.microsoft.com/office/powerpoint/2010/main" val="681459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9700" y="768350"/>
            <a:ext cx="6819900" cy="3836988"/>
          </a:xfrm>
        </p:spPr>
      </p:sp>
      <p:sp>
        <p:nvSpPr>
          <p:cNvPr id="3" name="Espaço Reservado para Anotações 2"/>
          <p:cNvSpPr>
            <a:spLocks noGrp="1"/>
          </p:cNvSpPr>
          <p:nvPr>
            <p:ph type="body" idx="1"/>
          </p:nvPr>
        </p:nvSpPr>
        <p:spPr/>
        <p:txBody>
          <a:bodyPr/>
          <a:lstStyle/>
          <a:p>
            <a:pPr algn="just"/>
            <a:r>
              <a:rPr lang="pt-BR" b="0" i="0" dirty="0" smtClean="0"/>
              <a:t>Patrícia</a:t>
            </a:r>
            <a:endParaRPr lang="pt-BR" dirty="0"/>
          </a:p>
        </p:txBody>
      </p:sp>
      <p:sp>
        <p:nvSpPr>
          <p:cNvPr id="4" name="Espaço Reservado para Número de Slide 3"/>
          <p:cNvSpPr>
            <a:spLocks noGrp="1"/>
          </p:cNvSpPr>
          <p:nvPr>
            <p:ph type="sldNum" sz="quarter" idx="10"/>
          </p:nvPr>
        </p:nvSpPr>
        <p:spPr/>
        <p:txBody>
          <a:bodyPr/>
          <a:lstStyle/>
          <a:p>
            <a:fld id="{A950AC93-44E1-4235-B07C-30A62262D34D}" type="slidenum">
              <a:rPr lang="pt-BR" smtClean="0"/>
              <a:t>5</a:t>
            </a:fld>
            <a:endParaRPr lang="pt-BR" dirty="0"/>
          </a:p>
        </p:txBody>
      </p:sp>
    </p:spTree>
    <p:extLst>
      <p:ext uri="{BB962C8B-B14F-4D97-AF65-F5344CB8AC3E}">
        <p14:creationId xmlns:p14="http://schemas.microsoft.com/office/powerpoint/2010/main" val="3712857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Explorar cada uma das ações já realizadas pela supervisão em 2018 para ajudar o mercado no cumprimento das regras</a:t>
            </a:r>
          </a:p>
          <a:p>
            <a:endParaRPr lang="pt-BR" dirty="0"/>
          </a:p>
        </p:txBody>
      </p:sp>
      <p:sp>
        <p:nvSpPr>
          <p:cNvPr id="4" name="Espaço Reservado para Número de Slide 3"/>
          <p:cNvSpPr>
            <a:spLocks noGrp="1"/>
          </p:cNvSpPr>
          <p:nvPr>
            <p:ph type="sldNum" sz="quarter" idx="10"/>
          </p:nvPr>
        </p:nvSpPr>
        <p:spPr/>
        <p:txBody>
          <a:bodyPr/>
          <a:lstStyle/>
          <a:p>
            <a:fld id="{39546E70-EBD1-4600-9569-BDDFF2A5C6D0}" type="slidenum">
              <a:rPr lang="pt-BR" smtClean="0"/>
              <a:t>20</a:t>
            </a:fld>
            <a:endParaRPr lang="pt-BR"/>
          </a:p>
        </p:txBody>
      </p:sp>
    </p:spTree>
    <p:extLst>
      <p:ext uri="{BB962C8B-B14F-4D97-AF65-F5344CB8AC3E}">
        <p14:creationId xmlns:p14="http://schemas.microsoft.com/office/powerpoint/2010/main" val="2711753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Explorar que essas ações continuarão</a:t>
            </a:r>
            <a:r>
              <a:rPr lang="pt-BR" baseline="0" dirty="0" smtClean="0"/>
              <a:t> </a:t>
            </a:r>
            <a:r>
              <a:rPr lang="pt-BR" dirty="0" smtClean="0"/>
              <a:t>em 2019 e a importância do mercado de participar das enquetes para o lançamento de novos vídeos</a:t>
            </a:r>
          </a:p>
          <a:p>
            <a:r>
              <a:rPr lang="pt-BR" dirty="0" smtClean="0"/>
              <a:t>Informar que as</a:t>
            </a:r>
            <a:r>
              <a:rPr lang="pt-BR" baseline="0" dirty="0" smtClean="0"/>
              <a:t> perguntas enviadas nesse </a:t>
            </a:r>
            <a:r>
              <a:rPr lang="pt-BR" baseline="0" dirty="0" err="1" smtClean="0"/>
              <a:t>webinar</a:t>
            </a:r>
            <a:r>
              <a:rPr lang="pt-BR" baseline="0" dirty="0" smtClean="0"/>
              <a:t> servirão também para a preparação de novos vídeos</a:t>
            </a:r>
            <a:endParaRPr lang="pt-BR" dirty="0"/>
          </a:p>
        </p:txBody>
      </p:sp>
      <p:sp>
        <p:nvSpPr>
          <p:cNvPr id="4" name="Espaço Reservado para Número de Slide 3"/>
          <p:cNvSpPr>
            <a:spLocks noGrp="1"/>
          </p:cNvSpPr>
          <p:nvPr>
            <p:ph type="sldNum" sz="quarter" idx="10"/>
          </p:nvPr>
        </p:nvSpPr>
        <p:spPr/>
        <p:txBody>
          <a:bodyPr/>
          <a:lstStyle/>
          <a:p>
            <a:fld id="{39546E70-EBD1-4600-9569-BDDFF2A5C6D0}" type="slidenum">
              <a:rPr lang="pt-BR" smtClean="0"/>
              <a:t>21</a:t>
            </a:fld>
            <a:endParaRPr lang="pt-BR"/>
          </a:p>
        </p:txBody>
      </p:sp>
    </p:spTree>
    <p:extLst>
      <p:ext uri="{BB962C8B-B14F-4D97-AF65-F5344CB8AC3E}">
        <p14:creationId xmlns:p14="http://schemas.microsoft.com/office/powerpoint/2010/main" val="3624143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Explorar a celebração</a:t>
            </a:r>
            <a:r>
              <a:rPr lang="pt-BR" baseline="0" dirty="0" smtClean="0"/>
              <a:t> do convenio. Somente ações que se iniciarem em 2019 serão reportadas.</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39546E70-EBD1-4600-9569-BDDFF2A5C6D0}" type="slidenum">
              <a:rPr lang="pt-BR" smtClean="0"/>
              <a:t>23</a:t>
            </a:fld>
            <a:endParaRPr lang="pt-BR"/>
          </a:p>
        </p:txBody>
      </p:sp>
    </p:spTree>
    <p:extLst>
      <p:ext uri="{BB962C8B-B14F-4D97-AF65-F5344CB8AC3E}">
        <p14:creationId xmlns:p14="http://schemas.microsoft.com/office/powerpoint/2010/main" val="1099857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9546E70-EBD1-4600-9569-BDDFF2A5C6D0}" type="slidenum">
              <a:rPr lang="pt-BR" smtClean="0"/>
              <a:t>24</a:t>
            </a:fld>
            <a:endParaRPr lang="pt-BR"/>
          </a:p>
        </p:txBody>
      </p:sp>
    </p:spTree>
    <p:extLst>
      <p:ext uri="{BB962C8B-B14F-4D97-AF65-F5344CB8AC3E}">
        <p14:creationId xmlns:p14="http://schemas.microsoft.com/office/powerpoint/2010/main" val="423767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ço Reservado para Imagem de Slide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dirty="0" smtClean="0"/>
              <a:t>Como a supervisão se estruturou face a todos esses eventos (o novo código e o convênio)</a:t>
            </a:r>
          </a:p>
        </p:txBody>
      </p:sp>
      <p:sp>
        <p:nvSpPr>
          <p:cNvPr id="4" name="Espaço Reservado para Número de Slide 3"/>
          <p:cNvSpPr>
            <a:spLocks noGrp="1"/>
          </p:cNvSpPr>
          <p:nvPr>
            <p:ph type="sldNum" sz="quarter" idx="5"/>
          </p:nvPr>
        </p:nvSpPr>
        <p:spPr/>
        <p:txBody>
          <a:bodyPr/>
          <a:lstStyle/>
          <a:p>
            <a:pPr>
              <a:defRPr/>
            </a:pPr>
            <a:fld id="{EC195F5B-A0C5-47A7-9F93-A6E918F5FD7D}" type="slidenum">
              <a:rPr lang="pt-BR" smtClean="0"/>
              <a:pPr>
                <a:defRPr/>
              </a:pPr>
              <a:t>26</a:t>
            </a:fld>
            <a:endParaRPr lang="pt-BR"/>
          </a:p>
        </p:txBody>
      </p:sp>
    </p:spTree>
    <p:extLst>
      <p:ext uri="{BB962C8B-B14F-4D97-AF65-F5344CB8AC3E}">
        <p14:creationId xmlns:p14="http://schemas.microsoft.com/office/powerpoint/2010/main" val="3092861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Não</a:t>
            </a:r>
            <a:r>
              <a:rPr lang="pt-BR" baseline="0" dirty="0" smtClean="0"/>
              <a:t> clicar nos ícones VERDES</a:t>
            </a:r>
          </a:p>
          <a:p>
            <a:r>
              <a:rPr lang="pt-BR" dirty="0" smtClean="0"/>
              <a:t>Políticas institucionais: Política de Controles Internos,</a:t>
            </a:r>
            <a:r>
              <a:rPr lang="pt-BR" baseline="0" dirty="0" smtClean="0"/>
              <a:t> Segurança e Sigilo das Informações, PCN, Contratação de Terceiros</a:t>
            </a:r>
          </a:p>
          <a:p>
            <a:r>
              <a:rPr lang="pt-BR" baseline="0" dirty="0" err="1" smtClean="0"/>
              <a:t>Adm</a:t>
            </a:r>
            <a:r>
              <a:rPr lang="pt-BR" baseline="0" dirty="0" smtClean="0"/>
              <a:t>: Manual de Precificação e PDD e escala de risco</a:t>
            </a:r>
          </a:p>
          <a:p>
            <a:r>
              <a:rPr lang="pt-BR" baseline="0" dirty="0" smtClean="0"/>
              <a:t>Gestor: Voto, Rateio de Ordens, Liquidez, Risco, Seleção e Alocação de Ativos Imobiliários, Aquisição e Monitoramento de CP</a:t>
            </a:r>
          </a:p>
          <a:p>
            <a:r>
              <a:rPr lang="pt-BR" baseline="0" dirty="0" smtClean="0"/>
              <a:t>GP: KYC, Metodologia de Politica de Investimento – e tem um laudo p/ entregar</a:t>
            </a:r>
          </a:p>
          <a:p>
            <a:r>
              <a:rPr lang="pt-BR" baseline="0" dirty="0" err="1" smtClean="0"/>
              <a:t>Ditribuição</a:t>
            </a:r>
            <a:r>
              <a:rPr lang="pt-BR" baseline="0" dirty="0" smtClean="0"/>
              <a:t>: </a:t>
            </a:r>
            <a:r>
              <a:rPr lang="pt-BR" baseline="0" dirty="0" err="1" smtClean="0"/>
              <a:t>Suitability</a:t>
            </a:r>
            <a:r>
              <a:rPr lang="pt-BR" baseline="0" dirty="0" smtClean="0"/>
              <a:t>+ laudo / KYC</a:t>
            </a:r>
          </a:p>
          <a:p>
            <a:endParaRPr lang="pt-BR" dirty="0"/>
          </a:p>
        </p:txBody>
      </p:sp>
      <p:sp>
        <p:nvSpPr>
          <p:cNvPr id="4" name="Espaço Reservado para Número de Slide 3"/>
          <p:cNvSpPr>
            <a:spLocks noGrp="1"/>
          </p:cNvSpPr>
          <p:nvPr>
            <p:ph type="sldNum" sz="quarter" idx="10"/>
          </p:nvPr>
        </p:nvSpPr>
        <p:spPr/>
        <p:txBody>
          <a:bodyPr/>
          <a:lstStyle/>
          <a:p>
            <a:fld id="{39546E70-EBD1-4600-9569-BDDFF2A5C6D0}" type="slidenum">
              <a:rPr lang="pt-BR" smtClean="0"/>
              <a:t>28</a:t>
            </a:fld>
            <a:endParaRPr lang="pt-BR"/>
          </a:p>
        </p:txBody>
      </p:sp>
    </p:spTree>
    <p:extLst>
      <p:ext uri="{BB962C8B-B14F-4D97-AF65-F5344CB8AC3E}">
        <p14:creationId xmlns:p14="http://schemas.microsoft.com/office/powerpoint/2010/main" val="2915172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A Política de Controles Internos já é uma exigência da ICVM 558, o Código passou a incorporar essa exigência estabelecendo alguns critérios mínimos que devem ser contemplados tais como: os procedimentos e controles que a área de controles internos / </a:t>
            </a:r>
            <a:r>
              <a:rPr lang="pt-BR" sz="1200" kern="1200" dirty="0" err="1" smtClean="0">
                <a:solidFill>
                  <a:schemeClr val="tx1"/>
                </a:solidFill>
                <a:effectLst/>
                <a:latin typeface="+mn-lt"/>
                <a:ea typeface="+mn-ea"/>
                <a:cs typeface="+mn-cs"/>
              </a:rPr>
              <a:t>compliance</a:t>
            </a:r>
            <a:r>
              <a:rPr lang="pt-BR" sz="1200" kern="1200" dirty="0" smtClean="0">
                <a:solidFill>
                  <a:schemeClr val="tx1"/>
                </a:solidFill>
                <a:effectLst/>
                <a:latin typeface="+mn-lt"/>
                <a:ea typeface="+mn-ea"/>
                <a:cs typeface="+mn-cs"/>
              </a:rPr>
              <a:t> realizam para o cumprimento das obrigações da regulação e </a:t>
            </a:r>
            <a:r>
              <a:rPr lang="pt-BR" sz="1200" kern="1200" dirty="0" err="1" smtClean="0">
                <a:solidFill>
                  <a:schemeClr val="tx1"/>
                </a:solidFill>
                <a:effectLst/>
                <a:latin typeface="+mn-lt"/>
                <a:ea typeface="+mn-ea"/>
                <a:cs typeface="+mn-cs"/>
              </a:rPr>
              <a:t>autorregulação</a:t>
            </a:r>
            <a:r>
              <a:rPr lang="pt-BR" sz="1200" kern="1200" dirty="0" smtClean="0">
                <a:solidFill>
                  <a:schemeClr val="tx1"/>
                </a:solidFill>
                <a:effectLst/>
                <a:latin typeface="+mn-lt"/>
                <a:ea typeface="+mn-ea"/>
                <a:cs typeface="+mn-cs"/>
              </a:rPr>
              <a:t>, bem como, os potenciais conflitos de interesse mapeados a como eles são mitigados (controles,</a:t>
            </a:r>
            <a:r>
              <a:rPr lang="pt-BR" sz="1200" kern="1200" baseline="0" dirty="0" smtClean="0">
                <a:solidFill>
                  <a:schemeClr val="tx1"/>
                </a:solidFill>
                <a:effectLst/>
                <a:latin typeface="+mn-lt"/>
                <a:ea typeface="+mn-ea"/>
                <a:cs typeface="+mn-cs"/>
              </a:rPr>
              <a:t> segregações e </a:t>
            </a:r>
            <a:r>
              <a:rPr lang="pt-BR" sz="1200" kern="1200" baseline="0" dirty="0" err="1" smtClean="0">
                <a:solidFill>
                  <a:schemeClr val="tx1"/>
                </a:solidFill>
                <a:effectLst/>
                <a:latin typeface="+mn-lt"/>
                <a:ea typeface="+mn-ea"/>
                <a:cs typeface="+mn-cs"/>
              </a:rPr>
              <a:t>etc</a:t>
            </a:r>
            <a:r>
              <a:rPr lang="pt-BR" sz="1200" kern="1200" baseline="0" dirty="0" smtClean="0">
                <a:solidFill>
                  <a:schemeClr val="tx1"/>
                </a:solidFill>
                <a:effectLst/>
                <a:latin typeface="+mn-lt"/>
                <a:ea typeface="+mn-ea"/>
                <a:cs typeface="+mn-cs"/>
              </a:rPr>
              <a:t>)</a:t>
            </a:r>
            <a:r>
              <a:rPr lang="pt-BR" sz="1200" kern="1200" dirty="0" smtClean="0">
                <a:solidFill>
                  <a:schemeClr val="tx1"/>
                </a:solidFill>
                <a:effectLst/>
                <a:latin typeface="+mn-lt"/>
                <a:ea typeface="+mn-ea"/>
                <a:cs typeface="+mn-cs"/>
              </a:rPr>
              <a:t>.</a:t>
            </a:r>
          </a:p>
          <a:p>
            <a:r>
              <a:rPr lang="pt-BR" sz="1200" kern="1200" dirty="0" smtClean="0">
                <a:solidFill>
                  <a:schemeClr val="tx1"/>
                </a:solidFill>
                <a:effectLst/>
                <a:latin typeface="+mn-lt"/>
                <a:ea typeface="+mn-ea"/>
                <a:cs typeface="+mn-cs"/>
              </a:rPr>
              <a:t>É importante que a área seja independente,</a:t>
            </a:r>
            <a:r>
              <a:rPr lang="pt-BR" sz="1200" kern="1200" baseline="0" dirty="0" smtClean="0">
                <a:solidFill>
                  <a:schemeClr val="tx1"/>
                </a:solidFill>
                <a:effectLst/>
                <a:latin typeface="+mn-lt"/>
                <a:ea typeface="+mn-ea"/>
                <a:cs typeface="+mn-cs"/>
              </a:rPr>
              <a:t> tenha autonomia, e lembrando que todas as instituições precisam de um diretor estatuário para c</a:t>
            </a:r>
            <a:r>
              <a:rPr lang="pt-BR" sz="1200" b="0" i="0" u="none" strike="noStrike" kern="1200" baseline="0" dirty="0" smtClean="0">
                <a:solidFill>
                  <a:schemeClr val="tx1"/>
                </a:solidFill>
                <a:latin typeface="+mn-lt"/>
                <a:ea typeface="+mn-ea"/>
                <a:cs typeface="+mn-cs"/>
              </a:rPr>
              <a:t>umprimento de regras, políticas, procedimentos e controles internos, que pode cumular função com o diretor de risco. </a:t>
            </a:r>
            <a:endParaRPr lang="pt-BR" sz="1200" kern="1200" dirty="0" smtClean="0">
              <a:solidFill>
                <a:schemeClr val="tx1"/>
              </a:solidFill>
              <a:effectLst/>
              <a:latin typeface="+mn-lt"/>
              <a:ea typeface="+mn-ea"/>
              <a:cs typeface="+mn-cs"/>
            </a:endParaRP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39546E70-EBD1-4600-9569-BDDFF2A5C6D0}" type="slidenum">
              <a:rPr lang="pt-BR" smtClean="0"/>
              <a:t>29</a:t>
            </a:fld>
            <a:endParaRPr lang="pt-BR"/>
          </a:p>
        </p:txBody>
      </p:sp>
    </p:spTree>
    <p:extLst>
      <p:ext uri="{BB962C8B-B14F-4D97-AF65-F5344CB8AC3E}">
        <p14:creationId xmlns:p14="http://schemas.microsoft.com/office/powerpoint/2010/main" val="962836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O PCN também era uma requisição do Código de Fundos e o novo Código traz requisitos mínimos que devem ser abarcados, em linha do que já era solicitado em outros Códigos da ANBIMA, que consiste no levantamento dos principais riscos da instituição, como por exemplo: queda de energia, queda de internet, indisponibilidade de acesso lógico, indisponibilidade de acesso físico à empresa e os procedimentos para mitigar esse risco, tais como: redundância de servidores, back-up, </a:t>
            </a:r>
            <a:r>
              <a:rPr lang="pt-BR" sz="1200" kern="1200" dirty="0" err="1" smtClean="0">
                <a:solidFill>
                  <a:schemeClr val="tx1"/>
                </a:solidFill>
                <a:effectLst/>
                <a:latin typeface="+mn-lt"/>
                <a:ea typeface="+mn-ea"/>
                <a:cs typeface="+mn-cs"/>
              </a:rPr>
              <a:t>no-break</a:t>
            </a:r>
            <a:r>
              <a:rPr lang="pt-BR" sz="1200" kern="1200" dirty="0" smtClean="0">
                <a:solidFill>
                  <a:schemeClr val="tx1"/>
                </a:solidFill>
                <a:effectLst/>
                <a:latin typeface="+mn-lt"/>
                <a:ea typeface="+mn-ea"/>
                <a:cs typeface="+mn-cs"/>
              </a:rPr>
              <a:t>, acessos remotos aos sistemas e até a necessidade de um site de contingência físico, dependendo da necessidade da instituição; e o plano operacional para a ativação desse plano. </a:t>
            </a:r>
          </a:p>
          <a:p>
            <a:endParaRPr lang="pt-BR" dirty="0"/>
          </a:p>
        </p:txBody>
      </p:sp>
      <p:sp>
        <p:nvSpPr>
          <p:cNvPr id="4" name="Espaço Reservado para Número de Slide 3"/>
          <p:cNvSpPr>
            <a:spLocks noGrp="1"/>
          </p:cNvSpPr>
          <p:nvPr>
            <p:ph type="sldNum" sz="quarter" idx="10"/>
          </p:nvPr>
        </p:nvSpPr>
        <p:spPr/>
        <p:txBody>
          <a:bodyPr/>
          <a:lstStyle/>
          <a:p>
            <a:fld id="{39546E70-EBD1-4600-9569-BDDFF2A5C6D0}" type="slidenum">
              <a:rPr lang="pt-BR" smtClean="0"/>
              <a:t>30</a:t>
            </a:fld>
            <a:endParaRPr lang="pt-BR"/>
          </a:p>
        </p:txBody>
      </p:sp>
    </p:spTree>
    <p:extLst>
      <p:ext uri="{BB962C8B-B14F-4D97-AF65-F5344CB8AC3E}">
        <p14:creationId xmlns:p14="http://schemas.microsoft.com/office/powerpoint/2010/main" val="2980582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A Regra de Segurança da Informação já era uma requisição do Código e o novo Código traz requisitos mínimos que devem ser abarcados, tais como: </a:t>
            </a:r>
          </a:p>
          <a:p>
            <a:pPr lvl="0"/>
            <a:r>
              <a:rPr lang="pt-BR" sz="1200" kern="1200" dirty="0" smtClean="0">
                <a:solidFill>
                  <a:schemeClr val="tx1"/>
                </a:solidFill>
                <a:effectLst/>
                <a:latin typeface="+mn-lt"/>
                <a:ea typeface="+mn-ea"/>
                <a:cs typeface="+mn-cs"/>
              </a:rPr>
              <a:t>Regras de acesso à informações confidenciais;</a:t>
            </a:r>
          </a:p>
          <a:p>
            <a:pPr lvl="0"/>
            <a:r>
              <a:rPr lang="pt-BR" sz="1200" kern="1200" dirty="0" smtClean="0">
                <a:solidFill>
                  <a:schemeClr val="tx1"/>
                </a:solidFill>
                <a:effectLst/>
                <a:latin typeface="+mn-lt"/>
                <a:ea typeface="+mn-ea"/>
                <a:cs typeface="+mn-cs"/>
              </a:rPr>
              <a:t>Regras de proteção da base de dados, sistemas, acessos remotos;</a:t>
            </a:r>
          </a:p>
          <a:p>
            <a:pPr lvl="0"/>
            <a:r>
              <a:rPr lang="pt-BR" sz="1200" kern="1200" dirty="0" smtClean="0">
                <a:solidFill>
                  <a:schemeClr val="tx1"/>
                </a:solidFill>
                <a:effectLst/>
                <a:latin typeface="+mn-lt"/>
                <a:ea typeface="+mn-ea"/>
                <a:cs typeface="+mn-cs"/>
              </a:rPr>
              <a:t>Procedimentos para tratar possíveis vazamentos</a:t>
            </a:r>
          </a:p>
          <a:p>
            <a:pPr lvl="0"/>
            <a:r>
              <a:rPr lang="pt-BR" sz="1200" kern="1200" dirty="0" smtClean="0">
                <a:solidFill>
                  <a:schemeClr val="tx1"/>
                </a:solidFill>
                <a:effectLst/>
                <a:latin typeface="+mn-lt"/>
                <a:ea typeface="+mn-ea"/>
                <a:cs typeface="+mn-cs"/>
              </a:rPr>
              <a:t>Termo de confidencialidade com os profissionais das empresas e terceiros, que pode ser firmado no contrato de trabalho ou contrato do prestador de serviço.</a:t>
            </a:r>
          </a:p>
          <a:p>
            <a:endParaRPr lang="pt-BR" dirty="0"/>
          </a:p>
        </p:txBody>
      </p:sp>
      <p:sp>
        <p:nvSpPr>
          <p:cNvPr id="4" name="Espaço Reservado para Número de Slide 3"/>
          <p:cNvSpPr>
            <a:spLocks noGrp="1"/>
          </p:cNvSpPr>
          <p:nvPr>
            <p:ph type="sldNum" sz="quarter" idx="10"/>
          </p:nvPr>
        </p:nvSpPr>
        <p:spPr/>
        <p:txBody>
          <a:bodyPr/>
          <a:lstStyle/>
          <a:p>
            <a:fld id="{39546E70-EBD1-4600-9569-BDDFF2A5C6D0}" type="slidenum">
              <a:rPr lang="pt-BR" smtClean="0"/>
              <a:t>31</a:t>
            </a:fld>
            <a:endParaRPr lang="pt-BR"/>
          </a:p>
        </p:txBody>
      </p:sp>
    </p:spTree>
    <p:extLst>
      <p:ext uri="{BB962C8B-B14F-4D97-AF65-F5344CB8AC3E}">
        <p14:creationId xmlns:p14="http://schemas.microsoft.com/office/powerpoint/2010/main" val="3352915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As regras de segurança cibernética estão em linha com o Guia da ANBIMA, publicados em 2016, que no</a:t>
            </a:r>
            <a:r>
              <a:rPr lang="pt-BR" sz="1200" kern="1200" baseline="0" dirty="0" smtClean="0">
                <a:solidFill>
                  <a:schemeClr val="tx1"/>
                </a:solidFill>
                <a:effectLst/>
                <a:latin typeface="+mn-lt"/>
                <a:ea typeface="+mn-ea"/>
                <a:cs typeface="+mn-cs"/>
              </a:rPr>
              <a:t> ano passado (2017) foram revisados. </a:t>
            </a:r>
            <a:r>
              <a:rPr lang="pt-BR" sz="1200" kern="1200" dirty="0" smtClean="0">
                <a:solidFill>
                  <a:schemeClr val="tx1"/>
                </a:solidFill>
                <a:effectLst/>
                <a:latin typeface="+mn-lt"/>
                <a:ea typeface="+mn-ea"/>
                <a:cs typeface="+mn-cs"/>
              </a:rPr>
              <a:t> De acordo com o porte, atividades, necessidade da instituição,</a:t>
            </a:r>
            <a:r>
              <a:rPr lang="pt-BR" sz="1200" kern="1200" baseline="0" dirty="0" smtClean="0">
                <a:solidFill>
                  <a:schemeClr val="tx1"/>
                </a:solidFill>
                <a:effectLst/>
                <a:latin typeface="+mn-lt"/>
                <a:ea typeface="+mn-ea"/>
                <a:cs typeface="+mn-cs"/>
              </a:rPr>
              <a:t> </a:t>
            </a:r>
            <a:r>
              <a:rPr lang="pt-BR" sz="1200" kern="1200" dirty="0" smtClean="0">
                <a:solidFill>
                  <a:schemeClr val="tx1"/>
                </a:solidFill>
                <a:effectLst/>
                <a:latin typeface="+mn-lt"/>
                <a:ea typeface="+mn-ea"/>
                <a:cs typeface="+mn-cs"/>
              </a:rPr>
              <a:t>volume de transações e apetite a risco a instituição (</a:t>
            </a:r>
            <a:r>
              <a:rPr lang="pt-BR" sz="1200" kern="1200" dirty="0" err="1" smtClean="0">
                <a:solidFill>
                  <a:schemeClr val="tx1"/>
                </a:solidFill>
                <a:effectLst/>
                <a:latin typeface="+mn-lt"/>
                <a:ea typeface="+mn-ea"/>
                <a:cs typeface="+mn-cs"/>
              </a:rPr>
              <a:t>risk</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assessment</a:t>
            </a:r>
            <a:r>
              <a:rPr lang="pt-BR" sz="1200" kern="1200" dirty="0" smtClean="0">
                <a:solidFill>
                  <a:schemeClr val="tx1"/>
                </a:solidFill>
                <a:effectLst/>
                <a:latin typeface="+mn-lt"/>
                <a:ea typeface="+mn-ea"/>
                <a:cs typeface="+mn-cs"/>
              </a:rPr>
              <a:t>) deverá mapear seus principais riscos, mitiga-los ou controla-los. </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Essa política poderá ser incorporada na Política de Segurança da Informação ou ser elaborada em um documento apartado* (tem algumas instituições que tem essa dúvida, eu particularmente,</a:t>
            </a:r>
            <a:r>
              <a:rPr lang="pt-BR" sz="1200" kern="1200" baseline="0" dirty="0" smtClean="0">
                <a:solidFill>
                  <a:schemeClr val="tx1"/>
                </a:solidFill>
                <a:effectLst/>
                <a:latin typeface="+mn-lt"/>
                <a:ea typeface="+mn-ea"/>
                <a:cs typeface="+mn-cs"/>
              </a:rPr>
              <a:t> não vejo problema em juntar as duas, desde que abordem todos os pontos</a:t>
            </a:r>
            <a:r>
              <a:rPr lang="pt-BR" sz="1200" kern="1200" dirty="0" smtClean="0">
                <a:solidFill>
                  <a:schemeClr val="tx1"/>
                </a:solidFill>
                <a:effectLst/>
                <a:latin typeface="+mn-lt"/>
                <a:ea typeface="+mn-ea"/>
                <a:cs typeface="+mn-cs"/>
              </a:rPr>
              <a:t>. </a:t>
            </a:r>
          </a:p>
          <a:p>
            <a:endParaRPr lang="pt-BR" dirty="0"/>
          </a:p>
        </p:txBody>
      </p:sp>
      <p:sp>
        <p:nvSpPr>
          <p:cNvPr id="4" name="Espaço Reservado para Número de Slide 3"/>
          <p:cNvSpPr>
            <a:spLocks noGrp="1"/>
          </p:cNvSpPr>
          <p:nvPr>
            <p:ph type="sldNum" sz="quarter" idx="10"/>
          </p:nvPr>
        </p:nvSpPr>
        <p:spPr/>
        <p:txBody>
          <a:bodyPr/>
          <a:lstStyle/>
          <a:p>
            <a:fld id="{39546E70-EBD1-4600-9569-BDDFF2A5C6D0}" type="slidenum">
              <a:rPr lang="pt-BR" smtClean="0"/>
              <a:t>32</a:t>
            </a:fld>
            <a:endParaRPr lang="pt-BR"/>
          </a:p>
        </p:txBody>
      </p:sp>
    </p:spTree>
    <p:extLst>
      <p:ext uri="{BB962C8B-B14F-4D97-AF65-F5344CB8AC3E}">
        <p14:creationId xmlns:p14="http://schemas.microsoft.com/office/powerpoint/2010/main" val="3133314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9546E70-EBD1-4600-9569-BDDFF2A5C6D0}" type="slidenum">
              <a:rPr lang="pt-BR" smtClean="0"/>
              <a:t>6</a:t>
            </a:fld>
            <a:endParaRPr lang="pt-BR"/>
          </a:p>
        </p:txBody>
      </p:sp>
    </p:spTree>
    <p:extLst>
      <p:ext uri="{BB962C8B-B14F-4D97-AF65-F5344CB8AC3E}">
        <p14:creationId xmlns:p14="http://schemas.microsoft.com/office/powerpoint/2010/main" val="2905386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A política e regras para a contratação de terceiros teve várias alterações, incluindo a abrangência e escopo, ou seja, ela é aplicável para qual instituição participante que possa contratar prestadores de serviços contratados e pagos pelo fundo. </a:t>
            </a:r>
          </a:p>
          <a:p>
            <a:r>
              <a:rPr lang="pt-BR" sz="1200" kern="1200" dirty="0" smtClean="0">
                <a:solidFill>
                  <a:schemeClr val="tx1"/>
                </a:solidFill>
                <a:effectLst/>
                <a:latin typeface="+mn-lt"/>
                <a:ea typeface="+mn-ea"/>
                <a:cs typeface="+mn-cs"/>
              </a:rPr>
              <a:t>Foi reduzido o nível de detalhamento dos requisitos de seleção, documentos mínimos que devem ser avaliados e do processo de monitoramento em substituição à aplicação obrigatória dos </a:t>
            </a:r>
            <a:r>
              <a:rPr lang="pt-BR" sz="1200" kern="1200" dirty="0" err="1" smtClean="0">
                <a:solidFill>
                  <a:schemeClr val="tx1"/>
                </a:solidFill>
                <a:effectLst/>
                <a:latin typeface="+mn-lt"/>
                <a:ea typeface="+mn-ea"/>
                <a:cs typeface="+mn-cs"/>
              </a:rPr>
              <a:t>QDDs</a:t>
            </a:r>
            <a:r>
              <a:rPr lang="pt-BR" sz="1200" kern="1200" dirty="0" smtClean="0">
                <a:solidFill>
                  <a:schemeClr val="tx1"/>
                </a:solidFill>
                <a:effectLst/>
                <a:latin typeface="+mn-lt"/>
                <a:ea typeface="+mn-ea"/>
                <a:cs typeface="+mn-cs"/>
              </a:rPr>
              <a:t> e por regras de diligência. Exemplos: Portanto é importante (i) sempre avaliar se aquele prestador de serviço pode gerar algum potencial conflito de interesse com o gestor, administrador ou cotista,</a:t>
            </a:r>
            <a:r>
              <a:rPr lang="pt-BR" sz="1200" kern="1200" baseline="0" dirty="0" smtClean="0">
                <a:solidFill>
                  <a:schemeClr val="tx1"/>
                </a:solidFill>
                <a:effectLst/>
                <a:latin typeface="+mn-lt"/>
                <a:ea typeface="+mn-ea"/>
                <a:cs typeface="+mn-cs"/>
              </a:rPr>
              <a:t> </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ii</a:t>
            </a:r>
            <a:r>
              <a:rPr lang="pt-BR" sz="1200" kern="1200" dirty="0" smtClean="0">
                <a:solidFill>
                  <a:schemeClr val="tx1"/>
                </a:solidFill>
                <a:effectLst/>
                <a:latin typeface="+mn-lt"/>
                <a:ea typeface="+mn-ea"/>
                <a:cs typeface="+mn-cs"/>
              </a:rPr>
              <a:t>) se o valor cobrado é justo frente ao serviço oferecido, (</a:t>
            </a:r>
            <a:r>
              <a:rPr lang="pt-BR" sz="1200" kern="1200" dirty="0" err="1" smtClean="0">
                <a:solidFill>
                  <a:schemeClr val="tx1"/>
                </a:solidFill>
                <a:effectLst/>
                <a:latin typeface="+mn-lt"/>
                <a:ea typeface="+mn-ea"/>
                <a:cs typeface="+mn-cs"/>
              </a:rPr>
              <a:t>iii</a:t>
            </a:r>
            <a:r>
              <a:rPr lang="pt-BR" sz="1200" kern="1200" dirty="0" smtClean="0">
                <a:solidFill>
                  <a:schemeClr val="tx1"/>
                </a:solidFill>
                <a:effectLst/>
                <a:latin typeface="+mn-lt"/>
                <a:ea typeface="+mn-ea"/>
                <a:cs typeface="+mn-cs"/>
              </a:rPr>
              <a:t>)</a:t>
            </a:r>
            <a:r>
              <a:rPr lang="pt-BR" sz="1200" kern="1200" baseline="0" dirty="0" smtClean="0">
                <a:solidFill>
                  <a:schemeClr val="tx1"/>
                </a:solidFill>
                <a:effectLst/>
                <a:latin typeface="+mn-lt"/>
                <a:ea typeface="+mn-ea"/>
                <a:cs typeface="+mn-cs"/>
              </a:rPr>
              <a:t> </a:t>
            </a:r>
            <a:r>
              <a:rPr lang="pt-BR" sz="1200" kern="1200" dirty="0" smtClean="0">
                <a:solidFill>
                  <a:schemeClr val="tx1"/>
                </a:solidFill>
                <a:effectLst/>
                <a:latin typeface="+mn-lt"/>
                <a:ea typeface="+mn-ea"/>
                <a:cs typeface="+mn-cs"/>
              </a:rPr>
              <a:t>se há benefícios recebidos por essa contratação, se são revertidos ao fundo ou informados ao investidor. </a:t>
            </a:r>
          </a:p>
          <a:p>
            <a:r>
              <a:rPr lang="pt-BR" sz="1200" kern="1200" dirty="0" smtClean="0">
                <a:solidFill>
                  <a:schemeClr val="tx1"/>
                </a:solidFill>
                <a:effectLst/>
                <a:latin typeface="+mn-lt"/>
                <a:ea typeface="+mn-ea"/>
                <a:cs typeface="+mn-cs"/>
              </a:rPr>
              <a:t>Esse capítulo trouxeram duas novidades:</a:t>
            </a:r>
            <a:r>
              <a:rPr lang="pt-BR" sz="1200" kern="1200" baseline="0" dirty="0" smtClean="0">
                <a:solidFill>
                  <a:schemeClr val="tx1"/>
                </a:solidFill>
                <a:effectLst/>
                <a:latin typeface="+mn-lt"/>
                <a:ea typeface="+mn-ea"/>
                <a:cs typeface="+mn-cs"/>
              </a:rPr>
              <a:t> </a:t>
            </a:r>
          </a:p>
          <a:p>
            <a:r>
              <a:rPr lang="pt-BR" sz="1200" kern="1200" baseline="0" dirty="0" smtClean="0">
                <a:solidFill>
                  <a:schemeClr val="tx1"/>
                </a:solidFill>
                <a:effectLst/>
                <a:latin typeface="+mn-lt"/>
                <a:ea typeface="+mn-ea"/>
                <a:cs typeface="+mn-cs"/>
              </a:rPr>
              <a:t>1- capítulo de contratação das corretoras pelos gestores, que consiste basicamente no conceito de </a:t>
            </a:r>
            <a:r>
              <a:rPr lang="pt-BR" sz="1200" kern="1200" baseline="0" dirty="0" err="1" smtClean="0">
                <a:solidFill>
                  <a:schemeClr val="tx1"/>
                </a:solidFill>
                <a:effectLst/>
                <a:latin typeface="+mn-lt"/>
                <a:ea typeface="+mn-ea"/>
                <a:cs typeface="+mn-cs"/>
              </a:rPr>
              <a:t>best</a:t>
            </a:r>
            <a:r>
              <a:rPr lang="pt-BR" sz="1200" kern="1200" baseline="0" dirty="0" smtClean="0">
                <a:solidFill>
                  <a:schemeClr val="tx1"/>
                </a:solidFill>
                <a:effectLst/>
                <a:latin typeface="+mn-lt"/>
                <a:ea typeface="+mn-ea"/>
                <a:cs typeface="+mn-cs"/>
              </a:rPr>
              <a:t> </a:t>
            </a:r>
            <a:r>
              <a:rPr lang="pt-BR" sz="1200" kern="1200" baseline="0" dirty="0" err="1" smtClean="0">
                <a:solidFill>
                  <a:schemeClr val="tx1"/>
                </a:solidFill>
                <a:effectLst/>
                <a:latin typeface="+mn-lt"/>
                <a:ea typeface="+mn-ea"/>
                <a:cs typeface="+mn-cs"/>
              </a:rPr>
              <a:t>execution</a:t>
            </a:r>
            <a:r>
              <a:rPr lang="pt-BR" sz="1200" kern="1200" baseline="0" dirty="0" smtClean="0">
                <a:solidFill>
                  <a:schemeClr val="tx1"/>
                </a:solidFill>
                <a:effectLst/>
                <a:latin typeface="+mn-lt"/>
                <a:ea typeface="+mn-ea"/>
                <a:cs typeface="+mn-cs"/>
              </a:rPr>
              <a:t>, ou seja, buscar a melhor execução de uma ordem, considerando critérios de velocidade de execução, custo, mercado, volume, serviço prestado, e etc.* (*os critérios não estão discriminados no Código) </a:t>
            </a:r>
          </a:p>
          <a:p>
            <a:r>
              <a:rPr lang="pt-BR" sz="1200" kern="1200" baseline="0" dirty="0" smtClean="0">
                <a:solidFill>
                  <a:schemeClr val="tx1"/>
                </a:solidFill>
                <a:effectLst/>
                <a:latin typeface="+mn-lt"/>
                <a:ea typeface="+mn-ea"/>
                <a:cs typeface="+mn-cs"/>
              </a:rPr>
              <a:t>2- Supervisão baseada em risco: ou seja, com base no risco que dada instituição representa, eu posso ser mais ou menos rigorosa na supervisão, incluindo a frequência com que realizarei supervisões nessa instituição/ prestador de serviço. E o</a:t>
            </a:r>
            <a:r>
              <a:rPr lang="pt-BR" dirty="0" smtClean="0"/>
              <a:t>s demais prestadores de serviços que tiverem suas atividades autorreguladas pela ANBIMA e não forem Associados ou Aderentes aos Códigos ANBIMA de Regulação e Melhores Práticas devem, obrigatoriamente, ser classificados como de alto risco e ser supervisionados, no mínimo, a cada doze meses, nos termos do parágrafo único do artigo 23 deste Código. </a:t>
            </a:r>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Lembrando que, apesar de se terceirizar atividades, não se terceiriza a responsabilidade, ou seja, EX: você é o gestor de um FIDC e contrata uma consultoria especializada, ela poderá indicar os investimentos, mas a responsabilidade de aquisição continua sendo do gestor. </a:t>
            </a:r>
          </a:p>
          <a:p>
            <a:endParaRPr lang="pt-BR" dirty="0"/>
          </a:p>
        </p:txBody>
      </p:sp>
      <p:sp>
        <p:nvSpPr>
          <p:cNvPr id="4" name="Espaço Reservado para Número de Slide 3"/>
          <p:cNvSpPr>
            <a:spLocks noGrp="1"/>
          </p:cNvSpPr>
          <p:nvPr>
            <p:ph type="sldNum" sz="quarter" idx="10"/>
          </p:nvPr>
        </p:nvSpPr>
        <p:spPr/>
        <p:txBody>
          <a:bodyPr/>
          <a:lstStyle/>
          <a:p>
            <a:fld id="{39546E70-EBD1-4600-9569-BDDFF2A5C6D0}" type="slidenum">
              <a:rPr lang="pt-BR" smtClean="0"/>
              <a:t>33</a:t>
            </a:fld>
            <a:endParaRPr lang="pt-BR"/>
          </a:p>
        </p:txBody>
      </p:sp>
    </p:spTree>
    <p:extLst>
      <p:ext uri="{BB962C8B-B14F-4D97-AF65-F5344CB8AC3E}">
        <p14:creationId xmlns:p14="http://schemas.microsoft.com/office/powerpoint/2010/main" val="2104401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A Regra de rateio de ordens é uma regra nova no Código da maneira que está disposta, anteriormente,</a:t>
            </a:r>
            <a:r>
              <a:rPr lang="pt-BR" sz="1200" kern="1200" baseline="0" dirty="0" smtClean="0">
                <a:solidFill>
                  <a:schemeClr val="tx1"/>
                </a:solidFill>
                <a:effectLst/>
                <a:latin typeface="+mn-lt"/>
                <a:ea typeface="+mn-ea"/>
                <a:cs typeface="+mn-cs"/>
              </a:rPr>
              <a:t> ela deveria ser mencionada na Política de Seleção e Alocação de Ativos e agora, viu-se a necessidade de efetuar regras mais específicas para esse processo. O Rateio</a:t>
            </a:r>
            <a:r>
              <a:rPr lang="pt-BR" sz="1200" kern="1200" dirty="0" smtClean="0">
                <a:solidFill>
                  <a:schemeClr val="tx1"/>
                </a:solidFill>
                <a:effectLst/>
                <a:latin typeface="+mn-lt"/>
                <a:ea typeface="+mn-ea"/>
                <a:cs typeface="+mn-cs"/>
              </a:rPr>
              <a:t> pode ser adotados ou não pelas instituições, que podem optar por realizar a especificação por fundo/veículo. A instituição que optar por operar em lote e realizar o rateio posteriormente,</a:t>
            </a:r>
            <a:r>
              <a:rPr lang="pt-BR" sz="1200" kern="1200" baseline="0" dirty="0" smtClean="0">
                <a:solidFill>
                  <a:schemeClr val="tx1"/>
                </a:solidFill>
                <a:effectLst/>
                <a:latin typeface="+mn-lt"/>
                <a:ea typeface="+mn-ea"/>
                <a:cs typeface="+mn-cs"/>
              </a:rPr>
              <a:t> deverá </a:t>
            </a:r>
            <a:r>
              <a:rPr lang="pt-BR" sz="1200" kern="1200" dirty="0" smtClean="0">
                <a:solidFill>
                  <a:schemeClr val="tx1"/>
                </a:solidFill>
                <a:effectLst/>
                <a:latin typeface="+mn-lt"/>
                <a:ea typeface="+mn-ea"/>
                <a:cs typeface="+mn-cs"/>
              </a:rPr>
              <a:t>definir previamente em política as famílias dos fundos que operação em lotes, os critérios utilizados, a forma de registro e controle para que seja feito de forma equitativa, ou seja, o rateio pode ser feito, desde que não haja transferência de riquezas entre os veículos. </a:t>
            </a:r>
          </a:p>
          <a:p>
            <a:endParaRPr lang="pt-BR" dirty="0"/>
          </a:p>
        </p:txBody>
      </p:sp>
      <p:sp>
        <p:nvSpPr>
          <p:cNvPr id="4" name="Espaço Reservado para Número de Slide 3"/>
          <p:cNvSpPr>
            <a:spLocks noGrp="1"/>
          </p:cNvSpPr>
          <p:nvPr>
            <p:ph type="sldNum" sz="quarter" idx="10"/>
          </p:nvPr>
        </p:nvSpPr>
        <p:spPr/>
        <p:txBody>
          <a:bodyPr/>
          <a:lstStyle/>
          <a:p>
            <a:fld id="{39546E70-EBD1-4600-9569-BDDFF2A5C6D0}" type="slidenum">
              <a:rPr lang="pt-BR" smtClean="0"/>
              <a:t>34</a:t>
            </a:fld>
            <a:endParaRPr lang="pt-BR"/>
          </a:p>
        </p:txBody>
      </p:sp>
    </p:spTree>
    <p:extLst>
      <p:ext uri="{BB962C8B-B14F-4D97-AF65-F5344CB8AC3E}">
        <p14:creationId xmlns:p14="http://schemas.microsoft.com/office/powerpoint/2010/main" val="1126088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Já havia a exigência da política</a:t>
            </a:r>
            <a:r>
              <a:rPr lang="pt-BR" sz="1200" kern="1200" baseline="0" dirty="0" smtClean="0">
                <a:solidFill>
                  <a:schemeClr val="tx1"/>
                </a:solidFill>
                <a:effectLst/>
                <a:latin typeface="+mn-lt"/>
                <a:ea typeface="+mn-ea"/>
                <a:cs typeface="+mn-cs"/>
              </a:rPr>
              <a:t> e o novo</a:t>
            </a:r>
            <a:r>
              <a:rPr lang="pt-BR" sz="1200" kern="1200" dirty="0" smtClean="0">
                <a:solidFill>
                  <a:schemeClr val="tx1"/>
                </a:solidFill>
                <a:effectLst/>
                <a:latin typeface="+mn-lt"/>
                <a:ea typeface="+mn-ea"/>
                <a:cs typeface="+mn-cs"/>
              </a:rPr>
              <a:t> Código passou a definir requisitos mínimos para a Política de Conheça Seu Cliente ou KYC, que basicamente são</a:t>
            </a:r>
            <a:r>
              <a:rPr lang="pt-BR" sz="1200" kern="1200" baseline="0" dirty="0" smtClean="0">
                <a:solidFill>
                  <a:schemeClr val="tx1"/>
                </a:solidFill>
                <a:effectLst/>
                <a:latin typeface="+mn-lt"/>
                <a:ea typeface="+mn-ea"/>
                <a:cs typeface="+mn-cs"/>
              </a:rPr>
              <a:t> processos de prospecção e avaliação dos dados, coleta de dados (origem do </a:t>
            </a:r>
            <a:r>
              <a:rPr lang="pt-BR" sz="1200" kern="1200" baseline="0" dirty="0" err="1" smtClean="0">
                <a:solidFill>
                  <a:schemeClr val="tx1"/>
                </a:solidFill>
                <a:effectLst/>
                <a:latin typeface="+mn-lt"/>
                <a:ea typeface="+mn-ea"/>
                <a:cs typeface="+mn-cs"/>
              </a:rPr>
              <a:t>Patrimonio</a:t>
            </a:r>
            <a:r>
              <a:rPr lang="pt-BR" sz="1200" kern="1200" baseline="0" dirty="0" smtClean="0">
                <a:solidFill>
                  <a:schemeClr val="tx1"/>
                </a:solidFill>
                <a:effectLst/>
                <a:latin typeface="+mn-lt"/>
                <a:ea typeface="+mn-ea"/>
                <a:cs typeface="+mn-cs"/>
              </a:rPr>
              <a:t>, fonte de renda..), identificação do </a:t>
            </a:r>
            <a:r>
              <a:rPr lang="pt-BR" sz="1200" kern="1200" baseline="0" dirty="0" err="1" smtClean="0">
                <a:solidFill>
                  <a:schemeClr val="tx1"/>
                </a:solidFill>
                <a:effectLst/>
                <a:latin typeface="+mn-lt"/>
                <a:ea typeface="+mn-ea"/>
                <a:cs typeface="+mn-cs"/>
              </a:rPr>
              <a:t>Patrimonio</a:t>
            </a:r>
            <a:r>
              <a:rPr lang="pt-BR" sz="1200" kern="1200" baseline="0" dirty="0" smtClean="0">
                <a:solidFill>
                  <a:schemeClr val="tx1"/>
                </a:solidFill>
                <a:effectLst/>
                <a:latin typeface="+mn-lt"/>
                <a:ea typeface="+mn-ea"/>
                <a:cs typeface="+mn-cs"/>
              </a:rPr>
              <a:t> do investidor, ferramentas utilizadas para o controle das informações e os procedimento e </a:t>
            </a:r>
            <a:r>
              <a:rPr lang="pt-BR" dirty="0" smtClean="0"/>
              <a:t>Procedimento adotado para veto de relacionamentos em razão dos riscos envolvidos</a:t>
            </a:r>
            <a:r>
              <a:rPr lang="pt-BR" sz="1200" kern="1200" baseline="0" dirty="0" smtClean="0">
                <a:solidFill>
                  <a:schemeClr val="tx1"/>
                </a:solidFill>
                <a:effectLst/>
                <a:latin typeface="+mn-lt"/>
                <a:ea typeface="+mn-ea"/>
                <a:cs typeface="+mn-cs"/>
              </a:rPr>
              <a:t>. </a:t>
            </a:r>
            <a:endParaRPr lang="pt-BR" sz="1200" kern="1200" dirty="0" smtClean="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39546E70-EBD1-4600-9569-BDDFF2A5C6D0}" type="slidenum">
              <a:rPr lang="pt-BR" smtClean="0"/>
              <a:t>35</a:t>
            </a:fld>
            <a:endParaRPr lang="pt-BR"/>
          </a:p>
        </p:txBody>
      </p:sp>
    </p:spTree>
    <p:extLst>
      <p:ext uri="{BB962C8B-B14F-4D97-AF65-F5344CB8AC3E}">
        <p14:creationId xmlns:p14="http://schemas.microsoft.com/office/powerpoint/2010/main" val="1237514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Além</a:t>
            </a:r>
            <a:r>
              <a:rPr lang="pt-BR" baseline="0" dirty="0" smtClean="0"/>
              <a:t> das regras que já estavam no código antes, foram incluídas outros detalhamentos para a aquisição e especificações por tipo de fundo. O Código estabelece regras de governança para aquisição, composições de comitês e terceirizações se houver. Além disso, estabelece requisitos mínimos como por exemplo: estar dentro do limite previsto na política de investimento, </a:t>
            </a:r>
            <a:r>
              <a:rPr lang="pt-BR" sz="1200" kern="1200" dirty="0" smtClean="0">
                <a:solidFill>
                  <a:schemeClr val="tx1"/>
                </a:solidFill>
                <a:effectLst/>
                <a:latin typeface="+mn-lt"/>
                <a:ea typeface="+mn-ea"/>
                <a:cs typeface="+mn-cs"/>
              </a:rPr>
              <a:t>avaliar a capacidade de pagamento do devedor e/ou de suas controladas, bem como a qualidade das garantias envolvidas, fazer análises qualitativas e quantitativas em relação ao ativo. </a:t>
            </a:r>
          </a:p>
          <a:p>
            <a:r>
              <a:rPr lang="pt-BR" sz="1200" kern="1200" dirty="0" smtClean="0">
                <a:solidFill>
                  <a:schemeClr val="tx1"/>
                </a:solidFill>
                <a:effectLst/>
                <a:latin typeface="+mn-lt"/>
                <a:ea typeface="+mn-ea"/>
                <a:cs typeface="+mn-cs"/>
              </a:rPr>
              <a:t>Lembrando que para as empresas pré-operacionais, devem ter cobertura integral de seguro, carta fiança ou coobrigação de instituição financeira ou de empresa com DF auditada, ou emitir a DF com prazo máximo de 1 ano a partir da sua constituição. </a:t>
            </a:r>
          </a:p>
          <a:p>
            <a:r>
              <a:rPr lang="pt-BR" sz="1200" kern="1200" dirty="0" smtClean="0">
                <a:solidFill>
                  <a:schemeClr val="tx1"/>
                </a:solidFill>
                <a:effectLst/>
                <a:latin typeface="+mn-lt"/>
                <a:ea typeface="+mn-ea"/>
                <a:cs typeface="+mn-cs"/>
              </a:rPr>
              <a:t>As práticas relacionadas à aquisição e monitoramento dos Ativos de Crédito Privado podem ser aplicáveis de forma mitigada em casos específicos, como: emissores listados em mercados organizados, com baixo risco crédito e liquidez no mercado secundário ou CDBs e </a:t>
            </a:r>
            <a:r>
              <a:rPr lang="pt-BR" sz="1200" kern="1200" dirty="0" err="1" smtClean="0">
                <a:solidFill>
                  <a:schemeClr val="tx1"/>
                </a:solidFill>
                <a:effectLst/>
                <a:latin typeface="+mn-lt"/>
                <a:ea typeface="+mn-ea"/>
                <a:cs typeface="+mn-cs"/>
              </a:rPr>
              <a:t>DPGEs</a:t>
            </a:r>
            <a:r>
              <a:rPr lang="pt-BR" sz="1200" kern="1200" dirty="0" smtClean="0">
                <a:solidFill>
                  <a:schemeClr val="tx1"/>
                </a:solidFill>
                <a:effectLst/>
                <a:latin typeface="+mn-lt"/>
                <a:ea typeface="+mn-ea"/>
                <a:cs typeface="+mn-cs"/>
              </a:rPr>
              <a:t> de instituições financeiras, dentro do limite do FGC. </a:t>
            </a: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39546E70-EBD1-4600-9569-BDDFF2A5C6D0}" type="slidenum">
              <a:rPr lang="pt-BR" smtClean="0"/>
              <a:t>36</a:t>
            </a:fld>
            <a:endParaRPr lang="pt-BR"/>
          </a:p>
        </p:txBody>
      </p:sp>
    </p:spTree>
    <p:extLst>
      <p:ext uri="{BB962C8B-B14F-4D97-AF65-F5344CB8AC3E}">
        <p14:creationId xmlns:p14="http://schemas.microsoft.com/office/powerpoint/2010/main" val="1387315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smtClean="0"/>
              <a:t>O </a:t>
            </a:r>
            <a:r>
              <a:rPr lang="pt-BR" dirty="0" err="1" smtClean="0"/>
              <a:t>suitability</a:t>
            </a:r>
            <a:r>
              <a:rPr lang="pt-BR" baseline="0" dirty="0" smtClean="0"/>
              <a:t> </a:t>
            </a:r>
            <a:r>
              <a:rPr lang="pt-BR" baseline="0" dirty="0" err="1" smtClean="0"/>
              <a:t>permance</a:t>
            </a:r>
            <a:r>
              <a:rPr lang="pt-BR" baseline="0" dirty="0" smtClean="0"/>
              <a:t> como uma exigência do distribuidor e para o GP há a exigência de </a:t>
            </a:r>
            <a:r>
              <a:rPr lang="pt-BR" sz="1200" kern="1200" dirty="0" smtClean="0">
                <a:solidFill>
                  <a:schemeClr val="tx1"/>
                </a:solidFill>
                <a:effectLst/>
                <a:latin typeface="+mn-lt"/>
                <a:ea typeface="+mn-ea"/>
                <a:cs typeface="+mn-cs"/>
              </a:rPr>
              <a:t>uma metodologia que deve levar em consideração os critérios para a definição da política de investimento que será anexa ao contrato, ou seja, se você leva em consideração o perfil de risco do investidor (conservador, moderado, arrojado), a necessidade de liquidez, a idade, objetivo do investidor (preservação de capital, reserva de emergência, aumento de capital) e etc.,</a:t>
            </a:r>
            <a:r>
              <a:rPr lang="pt-BR" sz="1200" kern="1200" baseline="0" dirty="0" smtClean="0">
                <a:solidFill>
                  <a:schemeClr val="tx1"/>
                </a:solidFill>
                <a:effectLst/>
                <a:latin typeface="+mn-lt"/>
                <a:ea typeface="+mn-ea"/>
                <a:cs typeface="+mn-cs"/>
              </a:rPr>
              <a:t> ou seja, o processo de como é realizado o planejamento financeiro do investidor. </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baseline="0" dirty="0" smtClean="0">
                <a:solidFill>
                  <a:schemeClr val="tx1"/>
                </a:solidFill>
                <a:effectLst/>
                <a:latin typeface="+mn-lt"/>
                <a:ea typeface="+mn-ea"/>
                <a:cs typeface="+mn-cs"/>
              </a:rPr>
              <a:t>Lembrando que anualmente, deve ser enviado um relatório com as estatísticas da gestora de patrimônio, no modelo disponibilizado pela ANBIMA. </a:t>
            </a:r>
            <a:endParaRPr lang="pt-BR" sz="1200" kern="1200" dirty="0" smtClean="0">
              <a:solidFill>
                <a:schemeClr val="tx1"/>
              </a:solidFill>
              <a:effectLst/>
              <a:latin typeface="+mn-lt"/>
              <a:ea typeface="+mn-ea"/>
              <a:cs typeface="+mn-cs"/>
            </a:endParaRP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39546E70-EBD1-4600-9569-BDDFF2A5C6D0}" type="slidenum">
              <a:rPr lang="pt-BR" smtClean="0"/>
              <a:t>37</a:t>
            </a:fld>
            <a:endParaRPr lang="pt-BR"/>
          </a:p>
        </p:txBody>
      </p:sp>
    </p:spTree>
    <p:extLst>
      <p:ext uri="{BB962C8B-B14F-4D97-AF65-F5344CB8AC3E}">
        <p14:creationId xmlns:p14="http://schemas.microsoft.com/office/powerpoint/2010/main" val="1541163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Manteve a obrigatoriedade de ter a Política de aquisição e monitoramento de ativos imobiliários, </a:t>
            </a:r>
            <a:r>
              <a:rPr lang="pt-BR" sz="1200" kern="1200" dirty="0" err="1" smtClean="0">
                <a:solidFill>
                  <a:schemeClr val="tx1"/>
                </a:solidFill>
                <a:effectLst/>
                <a:latin typeface="+mn-lt"/>
                <a:ea typeface="+mn-ea"/>
                <a:cs typeface="+mn-cs"/>
              </a:rPr>
              <a:t>pq</a:t>
            </a:r>
            <a:r>
              <a:rPr lang="pt-BR" sz="1200" kern="1200" dirty="0" smtClean="0">
                <a:solidFill>
                  <a:schemeClr val="tx1"/>
                </a:solidFill>
                <a:effectLst/>
                <a:latin typeface="+mn-lt"/>
                <a:ea typeface="+mn-ea"/>
                <a:cs typeface="+mn-cs"/>
              </a:rPr>
              <a:t> dependendo do objetivo do investimento, poderá ter uma avaliação distinta, mas deverá contemplar no mínimo: adequação ao objetivo e política de investimento; Avaliações econômicas e financeiras dos ativos, avaliações dos ativos considerando aspectos jurídicos, técnicos e ambientais, incluindo, os laudos de avaliação emitidos por empresas especializadas,</a:t>
            </a:r>
            <a:r>
              <a:rPr lang="pt-BR" sz="1200" kern="1200" baseline="0" dirty="0" smtClean="0">
                <a:solidFill>
                  <a:schemeClr val="tx1"/>
                </a:solidFill>
                <a:effectLst/>
                <a:latin typeface="+mn-lt"/>
                <a:ea typeface="+mn-ea"/>
                <a:cs typeface="+mn-cs"/>
              </a:rPr>
              <a:t> quando se tratarem de integralizações de ativos. </a:t>
            </a:r>
            <a:endParaRPr lang="pt-BR" sz="1200" kern="1200" dirty="0" smtClean="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39546E70-EBD1-4600-9569-BDDFF2A5C6D0}" type="slidenum">
              <a:rPr lang="pt-BR" smtClean="0"/>
              <a:t>38</a:t>
            </a:fld>
            <a:endParaRPr lang="pt-BR"/>
          </a:p>
        </p:txBody>
      </p:sp>
    </p:spTree>
    <p:extLst>
      <p:ext uri="{BB962C8B-B14F-4D97-AF65-F5344CB8AC3E}">
        <p14:creationId xmlns:p14="http://schemas.microsoft.com/office/powerpoint/2010/main" val="233843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smtClean="0"/>
              <a:t>Todas essas políticas devem ser cadastradas</a:t>
            </a:r>
            <a:r>
              <a:rPr lang="pt-BR" baseline="0" dirty="0" smtClean="0"/>
              <a:t> no sistema e reenviadas sempre que forem alteradas. Somente os usuários máster e com perfil administrador conseguem realizar os uploads das políticas. Você precisa </a:t>
            </a:r>
            <a:r>
              <a:rPr lang="pt-BR" baseline="0" dirty="0" err="1" smtClean="0"/>
              <a:t>logar</a:t>
            </a:r>
            <a:r>
              <a:rPr lang="pt-BR" baseline="0" dirty="0" smtClean="0"/>
              <a:t> no SSM, clicar em supervisão, regras periódicas, selecionar o código, a política e fazer o upload. </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39546E70-EBD1-4600-9569-BDDFF2A5C6D0}" type="slidenum">
              <a:rPr lang="pt-BR" smtClean="0"/>
              <a:t>39</a:t>
            </a:fld>
            <a:endParaRPr lang="pt-BR"/>
          </a:p>
        </p:txBody>
      </p:sp>
    </p:spTree>
    <p:extLst>
      <p:ext uri="{BB962C8B-B14F-4D97-AF65-F5344CB8AC3E}">
        <p14:creationId xmlns:p14="http://schemas.microsoft.com/office/powerpoint/2010/main" val="1379858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CLICAR</a:t>
            </a:r>
            <a:r>
              <a:rPr lang="pt-BR" baseline="0" dirty="0" smtClean="0"/>
              <a:t> NOS ÍCONES SUBLINHADOS</a:t>
            </a:r>
          </a:p>
          <a:p>
            <a:r>
              <a:rPr lang="pt-BR" dirty="0" smtClean="0"/>
              <a:t>Foram incluídas ou alteradas</a:t>
            </a:r>
            <a:r>
              <a:rPr lang="pt-BR" baseline="0" dirty="0" smtClean="0"/>
              <a:t> essas regras: houve a inclusão de um capítulo de Definições, para que todas as instituições tenham as mesmas definições de palavras chaves, conceitos e expressões utilizadas no Código. </a:t>
            </a:r>
          </a:p>
          <a:p>
            <a:r>
              <a:rPr lang="pt-BR" baseline="0" dirty="0" smtClean="0"/>
              <a:t>Houve um ajuste no capítulo de conselho consultivo, incorporando o parecer 2 A anexo ao Código de Fundos, que abarca a obrigatoriedade das decisões finais serem sempre do gestor. </a:t>
            </a:r>
          </a:p>
          <a:p>
            <a:r>
              <a:rPr lang="pt-BR" baseline="0" dirty="0" smtClean="0"/>
              <a:t>As Diretrizes de Informações para a Base de dados, onde padronizamos os prazos para todos os produtos. </a:t>
            </a:r>
          </a:p>
          <a:p>
            <a:r>
              <a:rPr lang="pt-BR" baseline="0" dirty="0" smtClean="0"/>
              <a:t>E as demais regras que falaremos a seguir:</a:t>
            </a:r>
          </a:p>
          <a:p>
            <a:endParaRPr lang="pt-BR" dirty="0"/>
          </a:p>
        </p:txBody>
      </p:sp>
      <p:sp>
        <p:nvSpPr>
          <p:cNvPr id="4" name="Espaço Reservado para Número de Slide 3"/>
          <p:cNvSpPr>
            <a:spLocks noGrp="1"/>
          </p:cNvSpPr>
          <p:nvPr>
            <p:ph type="sldNum" sz="quarter" idx="10"/>
          </p:nvPr>
        </p:nvSpPr>
        <p:spPr/>
        <p:txBody>
          <a:bodyPr/>
          <a:lstStyle/>
          <a:p>
            <a:fld id="{39546E70-EBD1-4600-9569-BDDFF2A5C6D0}" type="slidenum">
              <a:rPr lang="pt-BR" smtClean="0"/>
              <a:t>40</a:t>
            </a:fld>
            <a:endParaRPr lang="pt-BR"/>
          </a:p>
        </p:txBody>
      </p:sp>
    </p:spTree>
    <p:extLst>
      <p:ext uri="{BB962C8B-B14F-4D97-AF65-F5344CB8AC3E}">
        <p14:creationId xmlns:p14="http://schemas.microsoft.com/office/powerpoint/2010/main" val="3438006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Enquadramento – obrigatoriedade do gestor realizar o enquadramento antes</a:t>
            </a:r>
            <a:r>
              <a:rPr lang="pt-BR" baseline="0" dirty="0" smtClean="0"/>
              <a:t> da aplicação e o adm. Depois, além da necessidade de tratativas para o reenquadramento dos fundos. </a:t>
            </a:r>
          </a:p>
          <a:p>
            <a:r>
              <a:rPr lang="pt-BR" baseline="0" dirty="0" smtClean="0"/>
              <a:t>Regras novas: “</a:t>
            </a:r>
            <a:r>
              <a:rPr lang="pt-BR" dirty="0" smtClean="0"/>
              <a:t>É vedada a utilização de qualquer instituto jurídico, estrutura de produto ou a aquisição de ativos financeiros que, de forma direta ou indireta, tenha como propósito econômico aplicar em ativos que, se aplicados diretamente, descumpririam com a política de investimento dos Veículos de Investimento e/ou com a Regulação vigente.”</a:t>
            </a:r>
          </a:p>
          <a:p>
            <a:r>
              <a:rPr lang="pt-BR" dirty="0" smtClean="0"/>
              <a:t>“O Gestor de Recursos que investir em Fundos de Investimento geridos por terceiros está dispensado, para o Fundo investidor, de consolidar a carteira dos Fundos investidos, devendo, porém, caso tenha ciência de que os Fundos investidos estejam desenquadrados, verificar se este evento acarretou </a:t>
            </a:r>
            <a:r>
              <a:rPr lang="pt-BR" dirty="0" err="1" smtClean="0"/>
              <a:t>desenquadramento</a:t>
            </a:r>
            <a:r>
              <a:rPr lang="pt-BR" dirty="0" smtClean="0"/>
              <a:t> no Fundo investidor.”</a:t>
            </a:r>
          </a:p>
          <a:p>
            <a:endParaRPr lang="pt-BR" dirty="0"/>
          </a:p>
        </p:txBody>
      </p:sp>
      <p:sp>
        <p:nvSpPr>
          <p:cNvPr id="4" name="Espaço Reservado para Número de Slide 3"/>
          <p:cNvSpPr>
            <a:spLocks noGrp="1"/>
          </p:cNvSpPr>
          <p:nvPr>
            <p:ph type="sldNum" sz="quarter" idx="10"/>
          </p:nvPr>
        </p:nvSpPr>
        <p:spPr/>
        <p:txBody>
          <a:bodyPr/>
          <a:lstStyle/>
          <a:p>
            <a:fld id="{39546E70-EBD1-4600-9569-BDDFF2A5C6D0}" type="slidenum">
              <a:rPr lang="pt-BR" smtClean="0"/>
              <a:t>41</a:t>
            </a:fld>
            <a:endParaRPr lang="pt-BR"/>
          </a:p>
        </p:txBody>
      </p:sp>
    </p:spTree>
    <p:extLst>
      <p:ext uri="{BB962C8B-B14F-4D97-AF65-F5344CB8AC3E}">
        <p14:creationId xmlns:p14="http://schemas.microsoft.com/office/powerpoint/2010/main" val="3490710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Tiveram mudanças na regra de publicidade, vislumbrando</a:t>
            </a:r>
            <a:r>
              <a:rPr lang="pt-BR" baseline="0" dirty="0" smtClean="0"/>
              <a:t> principalmente as divulgações digitais e redes sociais. O Código estabeleceu a definição de material publicitário e técnico, onde todo material publicitário deverá ter um link para o material técnico. Não há mais perda de histórico, mas as hipóteses anteriores de perda foram substituída pelo </a:t>
            </a:r>
            <a:r>
              <a:rPr lang="pt-BR" baseline="0" dirty="0" err="1" smtClean="0"/>
              <a:t>disclaimer</a:t>
            </a:r>
            <a:r>
              <a:rPr lang="pt-BR" baseline="0" dirty="0" smtClean="0"/>
              <a:t> aos investidores e potenciais investidores. </a:t>
            </a:r>
          </a:p>
          <a:p>
            <a:r>
              <a:rPr lang="pt-BR" baseline="0" dirty="0" smtClean="0"/>
              <a:t>As regras sobre qualificação permanecem e tiveram ajustes de redação, melhorias nos capítulos de comparação e simulação, avisos obrigatórios e regras de divulgação de rentabilidade.  </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39546E70-EBD1-4600-9569-BDDFF2A5C6D0}" type="slidenum">
              <a:rPr lang="pt-BR" smtClean="0"/>
              <a:t>42</a:t>
            </a:fld>
            <a:endParaRPr lang="pt-BR"/>
          </a:p>
        </p:txBody>
      </p:sp>
    </p:spTree>
    <p:extLst>
      <p:ext uri="{BB962C8B-B14F-4D97-AF65-F5344CB8AC3E}">
        <p14:creationId xmlns:p14="http://schemas.microsoft.com/office/powerpoint/2010/main" val="484182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9546E70-EBD1-4600-9569-BDDFF2A5C6D0}" type="slidenum">
              <a:rPr lang="pt-BR" smtClean="0"/>
              <a:t>7</a:t>
            </a:fld>
            <a:endParaRPr lang="pt-BR"/>
          </a:p>
        </p:txBody>
      </p:sp>
    </p:spTree>
    <p:extLst>
      <p:ext uri="{BB962C8B-B14F-4D97-AF65-F5344CB8AC3E}">
        <p14:creationId xmlns:p14="http://schemas.microsoft.com/office/powerpoint/2010/main" val="8406393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smtClean="0"/>
              <a:t>Essa diretriz</a:t>
            </a:r>
            <a:r>
              <a:rPr lang="pt-BR" baseline="0" dirty="0" smtClean="0"/>
              <a:t> é nova e foi criada como um complemento ás regras do Código, a fim de que os investimentos no exterior, seja direto ou através de cotas, devem seguir os enquadramentos do fundo, estarem em conformidade com o proposito econômico do investidor, ser custodiado por instituição autorizada em seus respectivo país, o ativo ser registrado em </a:t>
            </a:r>
            <a:r>
              <a:rPr lang="pt-BR" baseline="0" dirty="0" err="1" smtClean="0"/>
              <a:t>clearing</a:t>
            </a:r>
            <a:r>
              <a:rPr lang="pt-BR" baseline="0" dirty="0" smtClean="0"/>
              <a:t>, e a obrigatoriedade de realização de </a:t>
            </a:r>
            <a:r>
              <a:rPr lang="pt-BR" baseline="0" dirty="0" err="1" smtClean="0"/>
              <a:t>due</a:t>
            </a:r>
            <a:r>
              <a:rPr lang="pt-BR" baseline="0" dirty="0" smtClean="0"/>
              <a:t> </a:t>
            </a:r>
            <a:r>
              <a:rPr lang="pt-BR" baseline="0" dirty="0" err="1" smtClean="0"/>
              <a:t>diligence</a:t>
            </a:r>
            <a:r>
              <a:rPr lang="pt-BR" baseline="0" dirty="0" smtClean="0"/>
              <a:t> também nos prestadores sediados no exterior, com dispensa para aqueles que pertencem ao mesmo conglomerado. </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39546E70-EBD1-4600-9569-BDDFF2A5C6D0}" type="slidenum">
              <a:rPr lang="pt-BR" smtClean="0"/>
              <a:t>43</a:t>
            </a:fld>
            <a:endParaRPr lang="pt-BR"/>
          </a:p>
        </p:txBody>
      </p:sp>
    </p:spTree>
    <p:extLst>
      <p:ext uri="{BB962C8B-B14F-4D97-AF65-F5344CB8AC3E}">
        <p14:creationId xmlns:p14="http://schemas.microsoft.com/office/powerpoint/2010/main" val="29326876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O anexo também prevê análises e monitoramentos mínimos para a aquisição de CP, que é separado em análises individuais e a análise pulverizada quando se trata de uma aquisição de carteira de ativos. </a:t>
            </a:r>
          </a:p>
          <a:p>
            <a:r>
              <a:rPr lang="pt-BR" sz="1200" kern="1200" dirty="0" smtClean="0">
                <a:solidFill>
                  <a:schemeClr val="tx1"/>
                </a:solidFill>
                <a:effectLst/>
                <a:latin typeface="+mn-lt"/>
                <a:ea typeface="+mn-ea"/>
                <a:cs typeface="+mn-cs"/>
              </a:rPr>
              <a:t>Quando se tratar de projeto imobiliário, deverá avaliar se o projeto está adequado à política de investimentos, avaliando, no mínimo: Características da empresa-alvo: Complexidade operacional; Quadro societário da Sociedade de Propósito Específico (SPE); Estrutura de governança existente; e quem são os sócios, se eles possuem experiência no ramo imobiliário, avaliar o histórico da SPE. e como são tratadas as questões jurídicas do empreendimento/SPE.</a:t>
            </a:r>
          </a:p>
          <a:p>
            <a:r>
              <a:rPr lang="pt-BR" sz="1200" kern="1200" dirty="0" smtClean="0">
                <a:solidFill>
                  <a:schemeClr val="tx1"/>
                </a:solidFill>
                <a:effectLst/>
                <a:latin typeface="+mn-lt"/>
                <a:ea typeface="+mn-ea"/>
                <a:cs typeface="+mn-cs"/>
              </a:rPr>
              <a:t>Além disso, há a seção de apreçamento dos ativos imobiliários que estabelece que anualmente o administrador deverá avaliar o valor justo do ativo, ou o teste de </a:t>
            </a:r>
            <a:r>
              <a:rPr lang="pt-BR" sz="1200" kern="1200" dirty="0" err="1" smtClean="0">
                <a:solidFill>
                  <a:schemeClr val="tx1"/>
                </a:solidFill>
                <a:effectLst/>
                <a:latin typeface="+mn-lt"/>
                <a:ea typeface="+mn-ea"/>
                <a:cs typeface="+mn-cs"/>
              </a:rPr>
              <a:t>impairment</a:t>
            </a:r>
            <a:r>
              <a:rPr lang="pt-BR" sz="1200" kern="1200" dirty="0" smtClean="0">
                <a:solidFill>
                  <a:schemeClr val="tx1"/>
                </a:solidFill>
                <a:effectLst/>
                <a:latin typeface="+mn-lt"/>
                <a:ea typeface="+mn-ea"/>
                <a:cs typeface="+mn-cs"/>
              </a:rPr>
              <a:t> quando o valor não for mensurável. </a:t>
            </a:r>
          </a:p>
          <a:p>
            <a:endParaRPr lang="pt-BR" dirty="0"/>
          </a:p>
        </p:txBody>
      </p:sp>
      <p:sp>
        <p:nvSpPr>
          <p:cNvPr id="4" name="Espaço Reservado para Número de Slide 3"/>
          <p:cNvSpPr>
            <a:spLocks noGrp="1"/>
          </p:cNvSpPr>
          <p:nvPr>
            <p:ph type="sldNum" sz="quarter" idx="10"/>
          </p:nvPr>
        </p:nvSpPr>
        <p:spPr/>
        <p:txBody>
          <a:bodyPr/>
          <a:lstStyle/>
          <a:p>
            <a:fld id="{39546E70-EBD1-4600-9569-BDDFF2A5C6D0}" type="slidenum">
              <a:rPr lang="pt-BR" smtClean="0"/>
              <a:t>44</a:t>
            </a:fld>
            <a:endParaRPr lang="pt-BR"/>
          </a:p>
        </p:txBody>
      </p:sp>
    </p:spTree>
    <p:extLst>
      <p:ext uri="{BB962C8B-B14F-4D97-AF65-F5344CB8AC3E}">
        <p14:creationId xmlns:p14="http://schemas.microsoft.com/office/powerpoint/2010/main" val="1833774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Esse anexo abrange os </a:t>
            </a:r>
            <a:r>
              <a:rPr lang="pt-BR" sz="1200" kern="1200" dirty="0" err="1" smtClean="0">
                <a:solidFill>
                  <a:schemeClr val="tx1"/>
                </a:solidFill>
                <a:effectLst/>
                <a:latin typeface="+mn-lt"/>
                <a:ea typeface="+mn-ea"/>
                <a:cs typeface="+mn-cs"/>
              </a:rPr>
              <a:t>FIDCs</a:t>
            </a:r>
            <a:r>
              <a:rPr lang="pt-BR" sz="1200" kern="1200" dirty="0" smtClean="0">
                <a:solidFill>
                  <a:schemeClr val="tx1"/>
                </a:solidFill>
                <a:effectLst/>
                <a:latin typeface="+mn-lt"/>
                <a:ea typeface="+mn-ea"/>
                <a:cs typeface="+mn-cs"/>
              </a:rPr>
              <a:t> Padronizados e Não Padronizados e estabelece principalmente as responsabilidades e obrigações do gestor e do administrador na aquisição e monitoramento de direitos creditórios e crédito. </a:t>
            </a:r>
          </a:p>
          <a:p>
            <a:r>
              <a:rPr lang="pt-BR" sz="1200" kern="1200" dirty="0" smtClean="0">
                <a:solidFill>
                  <a:schemeClr val="tx1"/>
                </a:solidFill>
                <a:effectLst/>
                <a:latin typeface="+mn-lt"/>
                <a:ea typeface="+mn-ea"/>
                <a:cs typeface="+mn-cs"/>
              </a:rPr>
              <a:t>Nesse anexo trata de informações exclusivas do produto, como por exemplo: monitoramento do risco de fungibilidade, cadastro do cedente, bem como a checagem das informações fornecidas, formalização das cessões, avaliação das recompras e liquidações dos </a:t>
            </a:r>
            <a:r>
              <a:rPr lang="pt-BR" sz="1200" kern="1200" dirty="0" err="1" smtClean="0">
                <a:solidFill>
                  <a:schemeClr val="tx1"/>
                </a:solidFill>
                <a:effectLst/>
                <a:latin typeface="+mn-lt"/>
                <a:ea typeface="+mn-ea"/>
                <a:cs typeface="+mn-cs"/>
              </a:rPr>
              <a:t>DCs</a:t>
            </a:r>
            <a:r>
              <a:rPr lang="pt-BR" sz="1200" kern="1200" dirty="0" smtClean="0">
                <a:solidFill>
                  <a:schemeClr val="tx1"/>
                </a:solidFill>
                <a:effectLst/>
                <a:latin typeface="+mn-lt"/>
                <a:ea typeface="+mn-ea"/>
                <a:cs typeface="+mn-cs"/>
              </a:rPr>
              <a:t>, possuir um fluxo de conciliação das liquidações, acompanhar os processos judiciais, quando for o caso, entre outras obrigatoriedades. </a:t>
            </a:r>
          </a:p>
          <a:p>
            <a:r>
              <a:rPr lang="pt-BR" sz="1200" kern="1200" dirty="0" smtClean="0">
                <a:solidFill>
                  <a:schemeClr val="tx1"/>
                </a:solidFill>
                <a:effectLst/>
                <a:latin typeface="+mn-lt"/>
                <a:ea typeface="+mn-ea"/>
                <a:cs typeface="+mn-cs"/>
              </a:rPr>
              <a:t>As demais regras que já eram aplicáveis permanecem: Classificação ANBIMA, Diretriz de Apreçamento para os valores mobiliários, Manual de PDD, Diretriz de Liquidez e Voto. </a:t>
            </a:r>
          </a:p>
          <a:p>
            <a:r>
              <a:rPr lang="pt-BR" sz="1200" kern="1200" dirty="0" smtClean="0">
                <a:solidFill>
                  <a:schemeClr val="tx1"/>
                </a:solidFill>
                <a:effectLst/>
                <a:latin typeface="+mn-lt"/>
                <a:ea typeface="+mn-ea"/>
                <a:cs typeface="+mn-cs"/>
              </a:rPr>
              <a:t>Esse anexo tem regras específicas para aquisição de CP. </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Lembrando que o corpo do código, as regras de diligência, contratação de terceiros, enquadramento, risco, entre outros, também são destinadas para esses produtos. </a:t>
            </a:r>
          </a:p>
          <a:p>
            <a:endParaRPr lang="pt-BR" sz="1200" kern="1200" dirty="0" smtClean="0">
              <a:solidFill>
                <a:schemeClr val="tx1"/>
              </a:solidFill>
              <a:effectLst/>
              <a:latin typeface="+mn-lt"/>
              <a:ea typeface="+mn-ea"/>
              <a:cs typeface="+mn-cs"/>
            </a:endParaRPr>
          </a:p>
          <a:p>
            <a:endParaRPr lang="pt-BR" dirty="0" smtClean="0"/>
          </a:p>
        </p:txBody>
      </p:sp>
      <p:sp>
        <p:nvSpPr>
          <p:cNvPr id="4" name="Espaço Reservado para Número de Slide 3"/>
          <p:cNvSpPr>
            <a:spLocks noGrp="1"/>
          </p:cNvSpPr>
          <p:nvPr>
            <p:ph type="sldNum" sz="quarter" idx="10"/>
          </p:nvPr>
        </p:nvSpPr>
        <p:spPr/>
        <p:txBody>
          <a:bodyPr/>
          <a:lstStyle/>
          <a:p>
            <a:fld id="{39546E70-EBD1-4600-9569-BDDFF2A5C6D0}" type="slidenum">
              <a:rPr lang="pt-BR" smtClean="0"/>
              <a:t>45</a:t>
            </a:fld>
            <a:endParaRPr lang="pt-BR"/>
          </a:p>
        </p:txBody>
      </p:sp>
    </p:spTree>
    <p:extLst>
      <p:ext uri="{BB962C8B-B14F-4D97-AF65-F5344CB8AC3E}">
        <p14:creationId xmlns:p14="http://schemas.microsoft.com/office/powerpoint/2010/main" val="1603117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smtClean="0"/>
              <a:t>Para</a:t>
            </a:r>
            <a:r>
              <a:rPr lang="pt-BR" baseline="0" dirty="0" smtClean="0"/>
              <a:t> carteira se aplica as regras de contrato e </a:t>
            </a:r>
            <a:r>
              <a:rPr lang="pt-BR" baseline="0" dirty="0" err="1" smtClean="0"/>
              <a:t>disclaimer</a:t>
            </a:r>
            <a:r>
              <a:rPr lang="pt-BR" baseline="0" dirty="0" smtClean="0"/>
              <a:t> sobre a remuneração. </a:t>
            </a:r>
          </a:p>
          <a:p>
            <a:pPr marL="0" marR="0" lvl="0" indent="0" algn="l" defTabSz="914400" rtl="0" eaLnBrk="1" fontAlgn="auto" latinLnBrk="0" hangingPunct="1">
              <a:lnSpc>
                <a:spcPct val="100000"/>
              </a:lnSpc>
              <a:spcBef>
                <a:spcPts val="0"/>
              </a:spcBef>
              <a:spcAft>
                <a:spcPts val="0"/>
              </a:spcAft>
              <a:buClrTx/>
              <a:buSzTx/>
              <a:buFontTx/>
              <a:buNone/>
              <a:tabLst/>
              <a:defRPr/>
            </a:pPr>
            <a:r>
              <a:rPr lang="pt-BR" baseline="0" dirty="0" smtClean="0"/>
              <a:t>Apesar do Cód. Prever o registro de carteiras, o registro não será feito nesse momento. </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39546E70-EBD1-4600-9569-BDDFF2A5C6D0}" type="slidenum">
              <a:rPr lang="pt-BR" smtClean="0"/>
              <a:t>46</a:t>
            </a:fld>
            <a:endParaRPr lang="pt-BR"/>
          </a:p>
        </p:txBody>
      </p:sp>
    </p:spTree>
    <p:extLst>
      <p:ext uri="{BB962C8B-B14F-4D97-AF65-F5344CB8AC3E}">
        <p14:creationId xmlns:p14="http://schemas.microsoft.com/office/powerpoint/2010/main" val="4026098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Em relação aos Capítulo de gestão de Patrimônio colocamos aqui as principais alterações do Código de GP para o Capítulo, lembrando que as instituições que exercem a atividade deverão observar todo o Código, o Capítulo específico de GP e os anexos dos produtos elegíveis para sua atividade. </a:t>
            </a:r>
          </a:p>
          <a:p>
            <a:r>
              <a:rPr lang="pt-BR" sz="1200" kern="1200" dirty="0" smtClean="0">
                <a:solidFill>
                  <a:schemeClr val="tx1"/>
                </a:solidFill>
                <a:effectLst/>
                <a:latin typeface="+mn-lt"/>
                <a:ea typeface="+mn-ea"/>
                <a:cs typeface="+mn-cs"/>
              </a:rPr>
              <a:t>Em relação a equipe, a maior mudança é em relação à certificação da equipe e o processo terá um prazo de adaptação escalonado. </a:t>
            </a:r>
          </a:p>
          <a:p>
            <a:pPr lvl="0"/>
            <a:r>
              <a:rPr lang="pt-BR" sz="1200" kern="1200" dirty="0" smtClean="0">
                <a:solidFill>
                  <a:schemeClr val="tx1"/>
                </a:solidFill>
                <a:effectLst/>
                <a:latin typeface="+mn-lt"/>
                <a:ea typeface="+mn-ea"/>
                <a:cs typeface="+mn-cs"/>
              </a:rPr>
              <a:t>Até 31/12/2019: 40% (quarenta por cento) dos profissionais; </a:t>
            </a:r>
          </a:p>
          <a:p>
            <a:pPr lvl="0"/>
            <a:r>
              <a:rPr lang="pt-BR" sz="1200" kern="1200" dirty="0" smtClean="0">
                <a:solidFill>
                  <a:schemeClr val="tx1"/>
                </a:solidFill>
                <a:effectLst/>
                <a:latin typeface="+mn-lt"/>
                <a:ea typeface="+mn-ea"/>
                <a:cs typeface="+mn-cs"/>
              </a:rPr>
              <a:t>Até 31/12/2020: 50% (cinquenta por cento) dos profissionais; e </a:t>
            </a:r>
          </a:p>
          <a:p>
            <a:pPr lvl="0"/>
            <a:r>
              <a:rPr lang="pt-BR" sz="1200" kern="1200" dirty="0" smtClean="0">
                <a:solidFill>
                  <a:schemeClr val="tx1"/>
                </a:solidFill>
                <a:effectLst/>
                <a:latin typeface="+mn-lt"/>
                <a:ea typeface="+mn-ea"/>
                <a:cs typeface="+mn-cs"/>
              </a:rPr>
              <a:t>Até 31/12/2021: 75% (setenta e cinco por cento) dos profissionais.</a:t>
            </a:r>
          </a:p>
          <a:p>
            <a:r>
              <a:rPr lang="pt-BR" sz="1200" kern="1200" dirty="0" smtClean="0">
                <a:solidFill>
                  <a:schemeClr val="tx1"/>
                </a:solidFill>
                <a:effectLst/>
                <a:latin typeface="+mn-lt"/>
                <a:ea typeface="+mn-ea"/>
                <a:cs typeface="+mn-cs"/>
              </a:rPr>
              <a:t>Em relação ao contrato, além das exigências que já tinham anteriormente, deve-se anexar a política de investimento, os potenciais conflitos de interesse, se houver e os riscos inerentes aos investimentos. </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O Código passou a definir requisitos mínimos para a Política de Conheça Seu Cliente ou KYC, como dito anteriormente, além da metodologia para a definição da política de investimento do investidor. </a:t>
            </a: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39546E70-EBD1-4600-9569-BDDFF2A5C6D0}" type="slidenum">
              <a:rPr lang="pt-BR" smtClean="0"/>
              <a:t>47</a:t>
            </a:fld>
            <a:endParaRPr lang="pt-BR"/>
          </a:p>
        </p:txBody>
      </p:sp>
    </p:spTree>
    <p:extLst>
      <p:ext uri="{BB962C8B-B14F-4D97-AF65-F5344CB8AC3E}">
        <p14:creationId xmlns:p14="http://schemas.microsoft.com/office/powerpoint/2010/main" val="32997956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As regras e princípios</a:t>
            </a:r>
            <a:r>
              <a:rPr lang="pt-BR" baseline="0" dirty="0" smtClean="0"/>
              <a:t> já existiam no Código anterior e agora está mais robusta, principalmente pela adaptação do Código que é </a:t>
            </a:r>
            <a:r>
              <a:rPr lang="pt-BR" baseline="0" dirty="0" err="1" smtClean="0"/>
              <a:t>principiológico</a:t>
            </a:r>
            <a:r>
              <a:rPr lang="pt-BR" baseline="0" dirty="0" smtClean="0"/>
              <a:t>. </a:t>
            </a:r>
          </a:p>
          <a:p>
            <a:r>
              <a:rPr lang="pt-BR" baseline="0" dirty="0" smtClean="0"/>
              <a:t>Falar sobre as alterações nas metodologias de supervisão e o foco no melhor interesse do investidor. </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39546E70-EBD1-4600-9569-BDDFF2A5C6D0}" type="slidenum">
              <a:rPr lang="pt-BR" smtClean="0"/>
              <a:t>48</a:t>
            </a:fld>
            <a:endParaRPr lang="pt-BR"/>
          </a:p>
        </p:txBody>
      </p:sp>
    </p:spTree>
    <p:extLst>
      <p:ext uri="{BB962C8B-B14F-4D97-AF65-F5344CB8AC3E}">
        <p14:creationId xmlns:p14="http://schemas.microsoft.com/office/powerpoint/2010/main" val="3674867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r>
              <a:rPr lang="pt-BR" sz="1200" kern="1200" dirty="0" smtClean="0">
                <a:solidFill>
                  <a:schemeClr val="tx1"/>
                </a:solidFill>
                <a:effectLst/>
                <a:latin typeface="+mn-lt"/>
                <a:ea typeface="+mn-ea"/>
                <a:cs typeface="+mn-cs"/>
              </a:rPr>
              <a:t>Adesão, que contempla a parte de adesão, associação, cadastro e cancelamento, que estabelece os procedimentos mínimos, documentos exigidos nos processos e a governança destes processos na ANBIMA. </a:t>
            </a:r>
          </a:p>
          <a:p>
            <a:pPr lvl="0"/>
            <a:r>
              <a:rPr lang="pt-BR" sz="1200" kern="1200" dirty="0" smtClean="0">
                <a:solidFill>
                  <a:schemeClr val="tx1"/>
                </a:solidFill>
                <a:effectLst/>
                <a:latin typeface="+mn-lt"/>
                <a:ea typeface="+mn-ea"/>
                <a:cs typeface="+mn-cs"/>
              </a:rPr>
              <a:t>Selo – essa diretriz ainda não foi publicada, pois ela estabelece os parâmetros do uso do selo por todos os Códigos da ANBIMA. A partir da publicação as instituições terão 6 meses para adaptação. </a:t>
            </a:r>
          </a:p>
          <a:p>
            <a:pPr lvl="0"/>
            <a:r>
              <a:rPr lang="pt-BR" sz="1200" kern="1200" dirty="0" smtClean="0">
                <a:solidFill>
                  <a:schemeClr val="tx1"/>
                </a:solidFill>
                <a:effectLst/>
                <a:latin typeface="+mn-lt"/>
                <a:ea typeface="+mn-ea"/>
                <a:cs typeface="+mn-cs"/>
              </a:rPr>
              <a:t>Essas regras</a:t>
            </a:r>
            <a:r>
              <a:rPr lang="pt-BR" sz="1200" kern="1200" baseline="0" dirty="0" smtClean="0">
                <a:solidFill>
                  <a:schemeClr val="tx1"/>
                </a:solidFill>
                <a:effectLst/>
                <a:latin typeface="+mn-lt"/>
                <a:ea typeface="+mn-ea"/>
                <a:cs typeface="+mn-cs"/>
              </a:rPr>
              <a:t> serão padronizadas para todos os Códigos da ANBIMA. </a:t>
            </a:r>
            <a:endParaRPr lang="pt-BR" sz="1200" kern="1200" dirty="0" smtClean="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39546E70-EBD1-4600-9569-BDDFF2A5C6D0}" type="slidenum">
              <a:rPr lang="pt-BR" smtClean="0"/>
              <a:t>49</a:t>
            </a:fld>
            <a:endParaRPr lang="pt-BR"/>
          </a:p>
        </p:txBody>
      </p:sp>
    </p:spTree>
    <p:extLst>
      <p:ext uri="{BB962C8B-B14F-4D97-AF65-F5344CB8AC3E}">
        <p14:creationId xmlns:p14="http://schemas.microsoft.com/office/powerpoint/2010/main" val="2335604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Enfatizar</a:t>
            </a:r>
            <a:r>
              <a:rPr lang="pt-BR" baseline="0" dirty="0" smtClean="0"/>
              <a:t> a governança nas alterações e participação em massa dos membros de mercado na discussão e criação das regras</a:t>
            </a:r>
            <a:endParaRPr lang="pt-BR" dirty="0"/>
          </a:p>
        </p:txBody>
      </p:sp>
      <p:sp>
        <p:nvSpPr>
          <p:cNvPr id="4" name="Espaço Reservado para Número de Slide 3"/>
          <p:cNvSpPr>
            <a:spLocks noGrp="1"/>
          </p:cNvSpPr>
          <p:nvPr>
            <p:ph type="sldNum" sz="quarter" idx="10"/>
          </p:nvPr>
        </p:nvSpPr>
        <p:spPr/>
        <p:txBody>
          <a:bodyPr/>
          <a:lstStyle/>
          <a:p>
            <a:fld id="{39546E70-EBD1-4600-9569-BDDFF2A5C6D0}" type="slidenum">
              <a:rPr lang="pt-BR" smtClean="0"/>
              <a:t>9</a:t>
            </a:fld>
            <a:endParaRPr lang="pt-BR"/>
          </a:p>
        </p:txBody>
      </p:sp>
    </p:spTree>
    <p:extLst>
      <p:ext uri="{BB962C8B-B14F-4D97-AF65-F5344CB8AC3E}">
        <p14:creationId xmlns:p14="http://schemas.microsoft.com/office/powerpoint/2010/main" val="2651137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Focar na segregação das instituições do capítulo de distribuição onde as</a:t>
            </a:r>
            <a:r>
              <a:rPr lang="pt-BR" baseline="0" dirty="0" smtClean="0"/>
              <a:t> instituições autorizadas BC serão migradas para o Código de Distribuição</a:t>
            </a:r>
            <a:endParaRPr lang="pt-BR" dirty="0"/>
          </a:p>
        </p:txBody>
      </p:sp>
      <p:sp>
        <p:nvSpPr>
          <p:cNvPr id="4" name="Espaço Reservado para Número de Slide 3"/>
          <p:cNvSpPr>
            <a:spLocks noGrp="1"/>
          </p:cNvSpPr>
          <p:nvPr>
            <p:ph type="sldNum" sz="quarter" idx="10"/>
          </p:nvPr>
        </p:nvSpPr>
        <p:spPr/>
        <p:txBody>
          <a:bodyPr/>
          <a:lstStyle/>
          <a:p>
            <a:fld id="{39546E70-EBD1-4600-9569-BDDFF2A5C6D0}" type="slidenum">
              <a:rPr lang="pt-BR" smtClean="0"/>
              <a:t>14</a:t>
            </a:fld>
            <a:endParaRPr lang="pt-BR"/>
          </a:p>
        </p:txBody>
      </p:sp>
    </p:spTree>
    <p:extLst>
      <p:ext uri="{BB962C8B-B14F-4D97-AF65-F5344CB8AC3E}">
        <p14:creationId xmlns:p14="http://schemas.microsoft.com/office/powerpoint/2010/main" val="2825016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Enfatizar</a:t>
            </a:r>
            <a:r>
              <a:rPr lang="pt-BR" baseline="0" dirty="0" smtClean="0"/>
              <a:t> o envio da declaração e o dever da instituição de manter sempre atualizada. Esclarecer que essa declaração deve ser consistente com a CVM, ou seja se na CVM o gestor já se registrou como distribuidor deverá assinalar essa opção na declaração também. Para GP, se o gestor vende esse serviço para seus clientes deverá também assinalar</a:t>
            </a:r>
            <a:endParaRPr lang="pt-BR" dirty="0"/>
          </a:p>
        </p:txBody>
      </p:sp>
      <p:sp>
        <p:nvSpPr>
          <p:cNvPr id="4" name="Espaço Reservado para Número de Slide 3"/>
          <p:cNvSpPr>
            <a:spLocks noGrp="1"/>
          </p:cNvSpPr>
          <p:nvPr>
            <p:ph type="sldNum" sz="quarter" idx="10"/>
          </p:nvPr>
        </p:nvSpPr>
        <p:spPr/>
        <p:txBody>
          <a:bodyPr/>
          <a:lstStyle/>
          <a:p>
            <a:fld id="{39546E70-EBD1-4600-9569-BDDFF2A5C6D0}" type="slidenum">
              <a:rPr lang="pt-BR" smtClean="0"/>
              <a:t>15</a:t>
            </a:fld>
            <a:endParaRPr lang="pt-BR"/>
          </a:p>
        </p:txBody>
      </p:sp>
    </p:spTree>
    <p:extLst>
      <p:ext uri="{BB962C8B-B14F-4D97-AF65-F5344CB8AC3E}">
        <p14:creationId xmlns:p14="http://schemas.microsoft.com/office/powerpoint/2010/main" val="100112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Enfatizar</a:t>
            </a:r>
            <a:r>
              <a:rPr lang="pt-BR" baseline="0" dirty="0" smtClean="0"/>
              <a:t> o dever desses 2 players de seguirem as regras caso executem as atividades. Esclarecer que em ambos os casos não haverá um processo de adesão formal a essas atividades uma vez que ambas já fazem parte do conjunto de regras do código ao qual a instituição já faz parte. Que a supervisão e governança dessas atividades será realizada por meio dos organismos de supervisão do Código de ART (gancho para o próximo slide)</a:t>
            </a:r>
            <a:endParaRPr lang="pt-BR" dirty="0"/>
          </a:p>
        </p:txBody>
      </p:sp>
      <p:sp>
        <p:nvSpPr>
          <p:cNvPr id="4" name="Espaço Reservado para Número de Slide 3"/>
          <p:cNvSpPr>
            <a:spLocks noGrp="1"/>
          </p:cNvSpPr>
          <p:nvPr>
            <p:ph type="sldNum" sz="quarter" idx="10"/>
          </p:nvPr>
        </p:nvSpPr>
        <p:spPr/>
        <p:txBody>
          <a:bodyPr/>
          <a:lstStyle/>
          <a:p>
            <a:fld id="{39546E70-EBD1-4600-9569-BDDFF2A5C6D0}" type="slidenum">
              <a:rPr lang="pt-BR" smtClean="0"/>
              <a:t>16</a:t>
            </a:fld>
            <a:endParaRPr lang="pt-BR"/>
          </a:p>
        </p:txBody>
      </p:sp>
    </p:spTree>
    <p:extLst>
      <p:ext uri="{BB962C8B-B14F-4D97-AF65-F5344CB8AC3E}">
        <p14:creationId xmlns:p14="http://schemas.microsoft.com/office/powerpoint/2010/main" val="196885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Descrever a</a:t>
            </a:r>
            <a:r>
              <a:rPr lang="pt-BR" baseline="0" dirty="0" smtClean="0"/>
              <a:t> atribuição e composição desses organismos, as mudanças ocorridas e enfatizar o papel, especialmente da comissão na orientação quanto às novas regras.</a:t>
            </a:r>
            <a:endParaRPr lang="pt-BR" dirty="0"/>
          </a:p>
        </p:txBody>
      </p:sp>
      <p:sp>
        <p:nvSpPr>
          <p:cNvPr id="4" name="Espaço Reservado para Número de Slide 3"/>
          <p:cNvSpPr>
            <a:spLocks noGrp="1"/>
          </p:cNvSpPr>
          <p:nvPr>
            <p:ph type="sldNum" sz="quarter" idx="10"/>
          </p:nvPr>
        </p:nvSpPr>
        <p:spPr/>
        <p:txBody>
          <a:bodyPr/>
          <a:lstStyle/>
          <a:p>
            <a:fld id="{39546E70-EBD1-4600-9569-BDDFF2A5C6D0}" type="slidenum">
              <a:rPr lang="pt-BR" smtClean="0"/>
              <a:t>17</a:t>
            </a:fld>
            <a:endParaRPr lang="pt-BR"/>
          </a:p>
        </p:txBody>
      </p:sp>
    </p:spTree>
    <p:extLst>
      <p:ext uri="{BB962C8B-B14F-4D97-AF65-F5344CB8AC3E}">
        <p14:creationId xmlns:p14="http://schemas.microsoft.com/office/powerpoint/2010/main" val="2118648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Lançado em maio de</a:t>
            </a:r>
            <a:r>
              <a:rPr lang="pt-BR" baseline="0" dirty="0" smtClean="0"/>
              <a:t> 2018, explorar de forma macro todo o conteúdo disponível nessa área</a:t>
            </a:r>
            <a:endParaRPr lang="pt-BR" dirty="0"/>
          </a:p>
        </p:txBody>
      </p:sp>
      <p:sp>
        <p:nvSpPr>
          <p:cNvPr id="4" name="Espaço Reservado para Número de Slide 3"/>
          <p:cNvSpPr>
            <a:spLocks noGrp="1"/>
          </p:cNvSpPr>
          <p:nvPr>
            <p:ph type="sldNum" sz="quarter" idx="10"/>
          </p:nvPr>
        </p:nvSpPr>
        <p:spPr/>
        <p:txBody>
          <a:bodyPr/>
          <a:lstStyle/>
          <a:p>
            <a:fld id="{39546E70-EBD1-4600-9569-BDDFF2A5C6D0}" type="slidenum">
              <a:rPr lang="pt-BR" smtClean="0"/>
              <a:t>19</a:t>
            </a:fld>
            <a:endParaRPr lang="pt-BR"/>
          </a:p>
        </p:txBody>
      </p:sp>
    </p:spTree>
    <p:extLst>
      <p:ext uri="{BB962C8B-B14F-4D97-AF65-F5344CB8AC3E}">
        <p14:creationId xmlns:p14="http://schemas.microsoft.com/office/powerpoint/2010/main" val="3771682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8" name="Picture 2" descr="LO_PPT_1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34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ctrTitle"/>
          </p:nvPr>
        </p:nvSpPr>
        <p:spPr>
          <a:xfrm>
            <a:off x="5076056" y="1707654"/>
            <a:ext cx="3704344" cy="1323940"/>
          </a:xfrm>
        </p:spPr>
        <p:txBody>
          <a:bodyPr vert="horz" lIns="91429" tIns="45715" rIns="91429" bIns="45715" rtlCol="0" anchor="b" anchorCtr="0">
            <a:noAutofit/>
          </a:bodyPr>
          <a:lstStyle>
            <a:lvl1pPr algn="r">
              <a:defRPr lang="pt-BR" sz="3000">
                <a:solidFill>
                  <a:srgbClr val="3D3D3F"/>
                </a:solidFill>
              </a:defRPr>
            </a:lvl1pPr>
          </a:lstStyle>
          <a:p>
            <a:pPr lvl="0" defTabSz="457144">
              <a:lnSpc>
                <a:spcPct val="85000"/>
              </a:lnSpc>
            </a:pPr>
            <a:r>
              <a:rPr lang="pt-BR" smtClean="0"/>
              <a:t>Clique para editar o título mestre</a:t>
            </a:r>
            <a:endParaRPr lang="pt-BR"/>
          </a:p>
        </p:txBody>
      </p:sp>
      <p:sp>
        <p:nvSpPr>
          <p:cNvPr id="3" name="Subtítulo 2"/>
          <p:cNvSpPr>
            <a:spLocks noGrp="1"/>
          </p:cNvSpPr>
          <p:nvPr>
            <p:ph type="subTitle" idx="1"/>
          </p:nvPr>
        </p:nvSpPr>
        <p:spPr>
          <a:xfrm>
            <a:off x="5076056" y="3082894"/>
            <a:ext cx="3704344" cy="681238"/>
          </a:xfrm>
        </p:spPr>
        <p:txBody>
          <a:bodyPr vert="horz" lIns="91429" tIns="45715" rIns="91429" bIns="45715" rtlCol="0">
            <a:noAutofit/>
          </a:bodyPr>
          <a:lstStyle>
            <a:lvl1pPr algn="r">
              <a:defRPr lang="pt-BR" sz="2200" b="0">
                <a:solidFill>
                  <a:srgbClr val="117BCB"/>
                </a:solidFill>
              </a:defRPr>
            </a:lvl1pPr>
          </a:lstStyle>
          <a:p>
            <a:pPr marL="0" lvl="0" indent="0" defTabSz="457144">
              <a:buFont typeface="Arial"/>
              <a:buNone/>
            </a:pPr>
            <a:r>
              <a:rPr lang="pt-BR" dirty="0" smtClean="0"/>
              <a:t>Clique para editar o estilo do subtítulo mestre</a:t>
            </a:r>
            <a:endParaRPr lang="pt-BR" dirty="0"/>
          </a:p>
        </p:txBody>
      </p:sp>
      <p:sp>
        <p:nvSpPr>
          <p:cNvPr id="4" name="Espaço Reservado para Data 3"/>
          <p:cNvSpPr>
            <a:spLocks noGrp="1"/>
          </p:cNvSpPr>
          <p:nvPr>
            <p:ph type="dt" sz="half" idx="10"/>
          </p:nvPr>
        </p:nvSpPr>
        <p:spPr>
          <a:xfrm>
            <a:off x="6646800" y="3828814"/>
            <a:ext cx="2133600" cy="273844"/>
          </a:xfrm>
        </p:spPr>
        <p:txBody>
          <a:bodyPr/>
          <a:lstStyle>
            <a:lvl1pPr algn="r">
              <a:defRPr/>
            </a:lvl1pPr>
          </a:lstStyle>
          <a:p>
            <a:fld id="{31952C23-0B3A-472D-B0F1-D2557C223F41}" type="datetimeFigureOut">
              <a:rPr lang="pt-BR" smtClean="0"/>
              <a:pPr/>
              <a:t>03/12/2018</a:t>
            </a:fld>
            <a:endParaRPr lang="pt-BR"/>
          </a:p>
        </p:txBody>
      </p:sp>
      <p:sp>
        <p:nvSpPr>
          <p:cNvPr id="5" name="Espaço Reservado para Rodapé 4"/>
          <p:cNvSpPr>
            <a:spLocks noGrp="1"/>
          </p:cNvSpPr>
          <p:nvPr>
            <p:ph type="ftr" sz="quarter" idx="11"/>
          </p:nvPr>
        </p:nvSpPr>
        <p:spPr>
          <a:xfrm>
            <a:off x="179512" y="4767263"/>
            <a:ext cx="2895600" cy="273844"/>
          </a:xfrm>
        </p:spPr>
        <p:txBody>
          <a:bodyPr/>
          <a:lstStyle/>
          <a:p>
            <a:endParaRPr lang="pt-BR" dirty="0"/>
          </a:p>
        </p:txBody>
      </p:sp>
    </p:spTree>
    <p:extLst>
      <p:ext uri="{BB962C8B-B14F-4D97-AF65-F5344CB8AC3E}">
        <p14:creationId xmlns:p14="http://schemas.microsoft.com/office/powerpoint/2010/main" val="39765944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1952C23-0B3A-472D-B0F1-D2557C223F41}" type="datetimeFigureOut">
              <a:rPr lang="pt-BR" smtClean="0"/>
              <a:t>03/12/2018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lvl1pPr algn="r">
              <a:defRPr/>
            </a:lvl1pPr>
          </a:lstStyle>
          <a:p>
            <a:fld id="{1252A218-1266-48E1-826D-7E99163BE9BB}" type="slidenum">
              <a:rPr lang="pt-BR" smtClean="0"/>
              <a:pPr/>
              <a:t>‹nº›</a:t>
            </a:fld>
            <a:endParaRPr lang="pt-BR" dirty="0"/>
          </a:p>
        </p:txBody>
      </p:sp>
    </p:spTree>
    <p:extLst>
      <p:ext uri="{BB962C8B-B14F-4D97-AF65-F5344CB8AC3E}">
        <p14:creationId xmlns:p14="http://schemas.microsoft.com/office/powerpoint/2010/main" val="3450557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pic>
        <p:nvPicPr>
          <p:cNvPr id="7" name="Picture 2" descr="LO_PPT_1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34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4355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ítulo e conteúdo">
    <p:spTree>
      <p:nvGrpSpPr>
        <p:cNvPr id="1" name=""/>
        <p:cNvGrpSpPr/>
        <p:nvPr/>
      </p:nvGrpSpPr>
      <p:grpSpPr>
        <a:xfrm>
          <a:off x="0" y="0"/>
          <a:ext cx="0" cy="0"/>
          <a:chOff x="0" y="0"/>
          <a:chExt cx="0" cy="0"/>
        </a:xfrm>
      </p:grpSpPr>
      <p:sp>
        <p:nvSpPr>
          <p:cNvPr id="4" name="Espaço Reservado para Data 3"/>
          <p:cNvSpPr>
            <a:spLocks noGrp="1"/>
          </p:cNvSpPr>
          <p:nvPr>
            <p:ph type="dt" sz="half" idx="10"/>
          </p:nvPr>
        </p:nvSpPr>
        <p:spPr>
          <a:noFill/>
        </p:spPr>
        <p:txBody>
          <a:bodyPr/>
          <a:lstStyle/>
          <a:p>
            <a:fld id="{31952C23-0B3A-472D-B0F1-D2557C223F41}" type="datetimeFigureOut">
              <a:rPr lang="pt-BR" smtClean="0"/>
              <a:t>03/12/2018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lvl1pPr algn="r">
              <a:defRPr/>
            </a:lvl1pPr>
          </a:lstStyle>
          <a:p>
            <a:fld id="{1252A218-1266-48E1-826D-7E99163BE9BB}" type="slidenum">
              <a:rPr lang="pt-BR" smtClean="0"/>
              <a:pPr/>
              <a:t>‹nº›</a:t>
            </a:fld>
            <a:endParaRPr lang="pt-BR"/>
          </a:p>
        </p:txBody>
      </p:sp>
      <p:sp>
        <p:nvSpPr>
          <p:cNvPr id="8" name="Espaço Reservado para Conteúdo 7"/>
          <p:cNvSpPr>
            <a:spLocks noGrp="1"/>
          </p:cNvSpPr>
          <p:nvPr>
            <p:ph sz="quarter" idx="13"/>
          </p:nvPr>
        </p:nvSpPr>
        <p:spPr>
          <a:xfrm>
            <a:off x="251522" y="1131590"/>
            <a:ext cx="8641655" cy="3456285"/>
          </a:xfrm>
          <a:prstGeom prst="rect">
            <a:avLst/>
          </a:prstGeom>
        </p:spPr>
        <p:txBody>
          <a:bodyPr>
            <a:normAutofit/>
          </a:bodyPr>
          <a:lstStyle>
            <a:lvl1pPr>
              <a:lnSpc>
                <a:spcPct val="114000"/>
              </a:lnSpc>
              <a:spcBef>
                <a:spcPts val="0"/>
              </a:spcBef>
              <a:buClr>
                <a:srgbClr val="0095D9"/>
              </a:buClr>
              <a:defRPr sz="1200"/>
            </a:lvl1pPr>
            <a:lvl2pPr marL="266700" indent="-133350">
              <a:lnSpc>
                <a:spcPct val="114000"/>
              </a:lnSpc>
              <a:spcBef>
                <a:spcPts val="0"/>
              </a:spcBef>
              <a:buClr>
                <a:srgbClr val="0095D9"/>
              </a:buClr>
              <a:buSzPct val="80000"/>
              <a:buFont typeface="Wingdings" panose="05000000000000000000" pitchFamily="2" charset="2"/>
              <a:buChar char="§"/>
              <a:defRPr sz="1200"/>
            </a:lvl2pPr>
            <a:lvl3pPr marL="407194" indent="-140494">
              <a:lnSpc>
                <a:spcPct val="114000"/>
              </a:lnSpc>
              <a:spcBef>
                <a:spcPts val="0"/>
              </a:spcBef>
              <a:buClr>
                <a:srgbClr val="0095D9"/>
              </a:buClr>
              <a:defRPr sz="1200"/>
            </a:lvl3pPr>
            <a:lvl4pPr marL="540544" indent="-133350">
              <a:lnSpc>
                <a:spcPct val="114000"/>
              </a:lnSpc>
              <a:spcBef>
                <a:spcPts val="0"/>
              </a:spcBef>
              <a:buClr>
                <a:srgbClr val="0095D9"/>
              </a:buClr>
              <a:buSzPct val="80000"/>
              <a:buFont typeface="Wingdings" panose="05000000000000000000" pitchFamily="2" charset="2"/>
              <a:buChar char="§"/>
              <a:defRPr sz="1200"/>
            </a:lvl4pPr>
            <a:lvl5pPr marL="673894" indent="-133350">
              <a:lnSpc>
                <a:spcPct val="114000"/>
              </a:lnSpc>
              <a:spcBef>
                <a:spcPts val="0"/>
              </a:spcBef>
              <a:buClr>
                <a:srgbClr val="0095D9"/>
              </a:buClr>
              <a:buFont typeface="Arial" panose="020B0604020202020204" pitchFamily="34" charset="0"/>
              <a:buChar char="•"/>
              <a:defRPr sz="1200"/>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9" name="Título 8"/>
          <p:cNvSpPr>
            <a:spLocks noGrp="1"/>
          </p:cNvSpPr>
          <p:nvPr>
            <p:ph type="title"/>
          </p:nvPr>
        </p:nvSpPr>
        <p:spPr>
          <a:xfrm>
            <a:off x="896704" y="135250"/>
            <a:ext cx="6411600" cy="396000"/>
          </a:xfrm>
        </p:spPr>
        <p:txBody>
          <a:bodyPr/>
          <a:lstStyle>
            <a:lvl1pPr>
              <a:defRPr sz="1500"/>
            </a:lvl1pPr>
          </a:lstStyle>
          <a:p>
            <a:r>
              <a:rPr lang="pt-BR" smtClean="0"/>
              <a:t>Clique para editar o título mestre</a:t>
            </a:r>
            <a:endParaRPr lang="pt-BR" dirty="0"/>
          </a:p>
        </p:txBody>
      </p:sp>
      <p:sp>
        <p:nvSpPr>
          <p:cNvPr id="10" name="Espaço Reservado para Texto 3"/>
          <p:cNvSpPr>
            <a:spLocks noGrp="1"/>
          </p:cNvSpPr>
          <p:nvPr>
            <p:ph type="body" sz="half" idx="2"/>
          </p:nvPr>
        </p:nvSpPr>
        <p:spPr>
          <a:xfrm>
            <a:off x="611560" y="555526"/>
            <a:ext cx="6411600" cy="317888"/>
          </a:xfrm>
          <a:prstGeom prst="rect">
            <a:avLst/>
          </a:prstGeom>
        </p:spPr>
        <p:txBody>
          <a:bodyPr>
            <a:normAutofit/>
          </a:bodyPr>
          <a:lstStyle>
            <a:lvl1pPr marL="0" indent="0">
              <a:buNone/>
              <a:defRPr sz="1350" i="1">
                <a:solidFill>
                  <a:srgbClr val="4C4D4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smtClean="0"/>
              <a:t>Clique para editar o texto mestre</a:t>
            </a:r>
          </a:p>
        </p:txBody>
      </p:sp>
    </p:spTree>
    <p:extLst>
      <p:ext uri="{BB962C8B-B14F-4D97-AF65-F5344CB8AC3E}">
        <p14:creationId xmlns:p14="http://schemas.microsoft.com/office/powerpoint/2010/main" val="8691062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ítulo e conteúdo">
    <p:spTree>
      <p:nvGrpSpPr>
        <p:cNvPr id="1" name=""/>
        <p:cNvGrpSpPr/>
        <p:nvPr/>
      </p:nvGrpSpPr>
      <p:grpSpPr>
        <a:xfrm>
          <a:off x="0" y="0"/>
          <a:ext cx="0" cy="0"/>
          <a:chOff x="0" y="0"/>
          <a:chExt cx="0" cy="0"/>
        </a:xfrm>
      </p:grpSpPr>
      <p:sp>
        <p:nvSpPr>
          <p:cNvPr id="4" name="Espaço Reservado para Data 3"/>
          <p:cNvSpPr>
            <a:spLocks noGrp="1"/>
          </p:cNvSpPr>
          <p:nvPr>
            <p:ph type="dt" sz="half" idx="10"/>
          </p:nvPr>
        </p:nvSpPr>
        <p:spPr>
          <a:noFill/>
        </p:spPr>
        <p:txBody>
          <a:bodyPr/>
          <a:lstStyle/>
          <a:p>
            <a:fld id="{31952C23-0B3A-472D-B0F1-D2557C223F41}" type="datetimeFigureOut">
              <a:rPr lang="pt-BR" smtClean="0"/>
              <a:t>03/12/2018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lvl1pPr algn="r">
              <a:defRPr/>
            </a:lvl1pPr>
          </a:lstStyle>
          <a:p>
            <a:fld id="{1252A218-1266-48E1-826D-7E99163BE9BB}" type="slidenum">
              <a:rPr lang="pt-BR" smtClean="0"/>
              <a:pPr/>
              <a:t>‹nº›</a:t>
            </a:fld>
            <a:endParaRPr lang="pt-BR"/>
          </a:p>
        </p:txBody>
      </p:sp>
      <p:sp>
        <p:nvSpPr>
          <p:cNvPr id="8" name="Espaço Reservado para Conteúdo 7"/>
          <p:cNvSpPr>
            <a:spLocks noGrp="1"/>
          </p:cNvSpPr>
          <p:nvPr>
            <p:ph sz="quarter" idx="13"/>
          </p:nvPr>
        </p:nvSpPr>
        <p:spPr>
          <a:xfrm>
            <a:off x="251522" y="1131590"/>
            <a:ext cx="8641655" cy="3456285"/>
          </a:xfrm>
          <a:prstGeom prst="rect">
            <a:avLst/>
          </a:prstGeom>
        </p:spPr>
        <p:txBody>
          <a:bodyPr>
            <a:normAutofit/>
          </a:bodyPr>
          <a:lstStyle>
            <a:lvl1pPr>
              <a:lnSpc>
                <a:spcPct val="114000"/>
              </a:lnSpc>
              <a:spcBef>
                <a:spcPts val="0"/>
              </a:spcBef>
              <a:buClr>
                <a:srgbClr val="0095D9"/>
              </a:buClr>
              <a:defRPr sz="1200"/>
            </a:lvl1pPr>
            <a:lvl2pPr marL="266700" indent="-133350">
              <a:lnSpc>
                <a:spcPct val="114000"/>
              </a:lnSpc>
              <a:spcBef>
                <a:spcPts val="0"/>
              </a:spcBef>
              <a:buClr>
                <a:srgbClr val="0095D9"/>
              </a:buClr>
              <a:buSzPct val="80000"/>
              <a:buFont typeface="Wingdings" panose="05000000000000000000" pitchFamily="2" charset="2"/>
              <a:buChar char="§"/>
              <a:defRPr sz="1200"/>
            </a:lvl2pPr>
            <a:lvl3pPr marL="407194" indent="-140494">
              <a:lnSpc>
                <a:spcPct val="114000"/>
              </a:lnSpc>
              <a:spcBef>
                <a:spcPts val="0"/>
              </a:spcBef>
              <a:buClr>
                <a:srgbClr val="0095D9"/>
              </a:buClr>
              <a:defRPr sz="1200"/>
            </a:lvl3pPr>
            <a:lvl4pPr marL="540544" indent="-133350">
              <a:lnSpc>
                <a:spcPct val="114000"/>
              </a:lnSpc>
              <a:spcBef>
                <a:spcPts val="0"/>
              </a:spcBef>
              <a:buClr>
                <a:srgbClr val="0095D9"/>
              </a:buClr>
              <a:buSzPct val="80000"/>
              <a:buFont typeface="Wingdings" panose="05000000000000000000" pitchFamily="2" charset="2"/>
              <a:buChar char="§"/>
              <a:defRPr sz="1200"/>
            </a:lvl4pPr>
            <a:lvl5pPr marL="673894" indent="-133350">
              <a:lnSpc>
                <a:spcPct val="114000"/>
              </a:lnSpc>
              <a:spcBef>
                <a:spcPts val="0"/>
              </a:spcBef>
              <a:buClr>
                <a:srgbClr val="0095D9"/>
              </a:buClr>
              <a:buFont typeface="Arial" panose="020B0604020202020204" pitchFamily="34" charset="0"/>
              <a:buChar char="•"/>
              <a:defRPr sz="1200"/>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9" name="Título 8"/>
          <p:cNvSpPr>
            <a:spLocks noGrp="1"/>
          </p:cNvSpPr>
          <p:nvPr>
            <p:ph type="title"/>
          </p:nvPr>
        </p:nvSpPr>
        <p:spPr>
          <a:xfrm>
            <a:off x="896704" y="135250"/>
            <a:ext cx="6411600" cy="396000"/>
          </a:xfrm>
        </p:spPr>
        <p:txBody>
          <a:bodyPr/>
          <a:lstStyle>
            <a:lvl1pPr>
              <a:defRPr sz="1500"/>
            </a:lvl1pPr>
          </a:lstStyle>
          <a:p>
            <a:r>
              <a:rPr lang="pt-BR" smtClean="0"/>
              <a:t>Clique para editar o título mestre</a:t>
            </a:r>
            <a:endParaRPr lang="pt-BR" dirty="0"/>
          </a:p>
        </p:txBody>
      </p:sp>
      <p:sp>
        <p:nvSpPr>
          <p:cNvPr id="10" name="Espaço Reservado para Texto 3"/>
          <p:cNvSpPr>
            <a:spLocks noGrp="1"/>
          </p:cNvSpPr>
          <p:nvPr>
            <p:ph type="body" sz="half" idx="2"/>
          </p:nvPr>
        </p:nvSpPr>
        <p:spPr>
          <a:xfrm>
            <a:off x="611560" y="555526"/>
            <a:ext cx="6411600" cy="317888"/>
          </a:xfrm>
          <a:prstGeom prst="rect">
            <a:avLst/>
          </a:prstGeom>
        </p:spPr>
        <p:txBody>
          <a:bodyPr>
            <a:normAutofit/>
          </a:bodyPr>
          <a:lstStyle>
            <a:lvl1pPr marL="0" indent="0">
              <a:buNone/>
              <a:defRPr sz="1350" i="1">
                <a:solidFill>
                  <a:srgbClr val="4C4D4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smtClean="0"/>
              <a:t>Clique para editar o texto mestre</a:t>
            </a:r>
          </a:p>
        </p:txBody>
      </p:sp>
    </p:spTree>
    <p:extLst>
      <p:ext uri="{BB962C8B-B14F-4D97-AF65-F5344CB8AC3E}">
        <p14:creationId xmlns:p14="http://schemas.microsoft.com/office/powerpoint/2010/main" val="40703311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ítulo e conteúdo">
    <p:spTree>
      <p:nvGrpSpPr>
        <p:cNvPr id="1" name=""/>
        <p:cNvGrpSpPr/>
        <p:nvPr/>
      </p:nvGrpSpPr>
      <p:grpSpPr>
        <a:xfrm>
          <a:off x="0" y="0"/>
          <a:ext cx="0" cy="0"/>
          <a:chOff x="0" y="0"/>
          <a:chExt cx="0" cy="0"/>
        </a:xfrm>
      </p:grpSpPr>
      <p:sp>
        <p:nvSpPr>
          <p:cNvPr id="4" name="Espaço Reservado para Data 3"/>
          <p:cNvSpPr>
            <a:spLocks noGrp="1"/>
          </p:cNvSpPr>
          <p:nvPr>
            <p:ph type="dt" sz="half" idx="10"/>
          </p:nvPr>
        </p:nvSpPr>
        <p:spPr>
          <a:noFill/>
        </p:spPr>
        <p:txBody>
          <a:bodyPr/>
          <a:lstStyle/>
          <a:p>
            <a:fld id="{31952C23-0B3A-472D-B0F1-D2557C223F41}" type="datetimeFigureOut">
              <a:rPr lang="pt-BR" smtClean="0"/>
              <a:t>03/12/2018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lvl1pPr algn="r">
              <a:defRPr/>
            </a:lvl1pPr>
          </a:lstStyle>
          <a:p>
            <a:fld id="{1252A218-1266-48E1-826D-7E99163BE9BB}" type="slidenum">
              <a:rPr lang="pt-BR" smtClean="0"/>
              <a:pPr/>
              <a:t>‹nº›</a:t>
            </a:fld>
            <a:endParaRPr lang="pt-BR"/>
          </a:p>
        </p:txBody>
      </p:sp>
      <p:sp>
        <p:nvSpPr>
          <p:cNvPr id="8" name="Espaço Reservado para Conteúdo 7"/>
          <p:cNvSpPr>
            <a:spLocks noGrp="1"/>
          </p:cNvSpPr>
          <p:nvPr>
            <p:ph sz="quarter" idx="13"/>
          </p:nvPr>
        </p:nvSpPr>
        <p:spPr>
          <a:xfrm>
            <a:off x="251522" y="1131590"/>
            <a:ext cx="8641655" cy="3456285"/>
          </a:xfrm>
          <a:prstGeom prst="rect">
            <a:avLst/>
          </a:prstGeom>
        </p:spPr>
        <p:txBody>
          <a:bodyPr>
            <a:normAutofit/>
          </a:bodyPr>
          <a:lstStyle>
            <a:lvl1pPr>
              <a:lnSpc>
                <a:spcPct val="114000"/>
              </a:lnSpc>
              <a:spcBef>
                <a:spcPts val="0"/>
              </a:spcBef>
              <a:buClr>
                <a:srgbClr val="0095D9"/>
              </a:buClr>
              <a:defRPr sz="1200"/>
            </a:lvl1pPr>
            <a:lvl2pPr marL="266700" indent="-133350">
              <a:lnSpc>
                <a:spcPct val="114000"/>
              </a:lnSpc>
              <a:spcBef>
                <a:spcPts val="0"/>
              </a:spcBef>
              <a:buClr>
                <a:srgbClr val="0095D9"/>
              </a:buClr>
              <a:buSzPct val="80000"/>
              <a:buFont typeface="Wingdings" panose="05000000000000000000" pitchFamily="2" charset="2"/>
              <a:buChar char="§"/>
              <a:defRPr sz="1200"/>
            </a:lvl2pPr>
            <a:lvl3pPr marL="407194" indent="-140494">
              <a:lnSpc>
                <a:spcPct val="114000"/>
              </a:lnSpc>
              <a:spcBef>
                <a:spcPts val="0"/>
              </a:spcBef>
              <a:buClr>
                <a:srgbClr val="0095D9"/>
              </a:buClr>
              <a:defRPr sz="1200"/>
            </a:lvl3pPr>
            <a:lvl4pPr marL="540544" indent="-133350">
              <a:lnSpc>
                <a:spcPct val="114000"/>
              </a:lnSpc>
              <a:spcBef>
                <a:spcPts val="0"/>
              </a:spcBef>
              <a:buClr>
                <a:srgbClr val="0095D9"/>
              </a:buClr>
              <a:buSzPct val="80000"/>
              <a:buFont typeface="Wingdings" panose="05000000000000000000" pitchFamily="2" charset="2"/>
              <a:buChar char="§"/>
              <a:defRPr sz="1200"/>
            </a:lvl4pPr>
            <a:lvl5pPr marL="673894" indent="-133350">
              <a:lnSpc>
                <a:spcPct val="114000"/>
              </a:lnSpc>
              <a:spcBef>
                <a:spcPts val="0"/>
              </a:spcBef>
              <a:buClr>
                <a:srgbClr val="0095D9"/>
              </a:buClr>
              <a:buFont typeface="Arial" panose="020B0604020202020204" pitchFamily="34" charset="0"/>
              <a:buChar char="•"/>
              <a:defRPr sz="1200"/>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9" name="Título 8"/>
          <p:cNvSpPr>
            <a:spLocks noGrp="1"/>
          </p:cNvSpPr>
          <p:nvPr>
            <p:ph type="title"/>
          </p:nvPr>
        </p:nvSpPr>
        <p:spPr>
          <a:xfrm>
            <a:off x="896704" y="135250"/>
            <a:ext cx="6411600" cy="396000"/>
          </a:xfrm>
        </p:spPr>
        <p:txBody>
          <a:bodyPr/>
          <a:lstStyle>
            <a:lvl1pPr>
              <a:defRPr sz="1500"/>
            </a:lvl1pPr>
          </a:lstStyle>
          <a:p>
            <a:r>
              <a:rPr lang="pt-BR" smtClean="0"/>
              <a:t>Clique para editar o título mestre</a:t>
            </a:r>
            <a:endParaRPr lang="pt-BR" dirty="0"/>
          </a:p>
        </p:txBody>
      </p:sp>
      <p:sp>
        <p:nvSpPr>
          <p:cNvPr id="10" name="Espaço Reservado para Texto 3"/>
          <p:cNvSpPr>
            <a:spLocks noGrp="1"/>
          </p:cNvSpPr>
          <p:nvPr>
            <p:ph type="body" sz="half" idx="2"/>
          </p:nvPr>
        </p:nvSpPr>
        <p:spPr>
          <a:xfrm>
            <a:off x="611560" y="555526"/>
            <a:ext cx="6411600" cy="317888"/>
          </a:xfrm>
          <a:prstGeom prst="rect">
            <a:avLst/>
          </a:prstGeom>
        </p:spPr>
        <p:txBody>
          <a:bodyPr>
            <a:normAutofit/>
          </a:bodyPr>
          <a:lstStyle>
            <a:lvl1pPr marL="0" indent="0">
              <a:buNone/>
              <a:defRPr sz="1350" i="1">
                <a:solidFill>
                  <a:srgbClr val="4C4D4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smtClean="0"/>
              <a:t>Clique para editar o texto mestre</a:t>
            </a:r>
          </a:p>
        </p:txBody>
      </p:sp>
    </p:spTree>
    <p:extLst>
      <p:ext uri="{BB962C8B-B14F-4D97-AF65-F5344CB8AC3E}">
        <p14:creationId xmlns:p14="http://schemas.microsoft.com/office/powerpoint/2010/main" val="7237259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vert="horz" lIns="91429" tIns="45715" rIns="91429" bIns="45715" rtlCol="0">
            <a:normAutofit/>
          </a:bodyPr>
          <a:lstStyle>
            <a:lvl1pPr>
              <a:defRPr lang="pt-BR" smtClean="0"/>
            </a:lvl1pPr>
            <a:lvl2pPr>
              <a:defRPr lang="pt-BR" smtClean="0"/>
            </a:lvl2pPr>
            <a:lvl3pPr>
              <a:defRPr lang="pt-BR" smtClean="0"/>
            </a:lvl3pPr>
            <a:lvl4pPr>
              <a:defRPr lang="pt-BR" smtClean="0"/>
            </a:lvl4pPr>
            <a:lvl5pPr>
              <a:defRPr lang="pt-BR"/>
            </a:lvl5pPr>
          </a:lstStyle>
          <a:p>
            <a:pPr marL="342858" lvl="0" indent="-342858" defTabSz="457144">
              <a:buClr>
                <a:srgbClr val="117BCB"/>
              </a:buClr>
              <a:buFont typeface="Arial"/>
            </a:pPr>
            <a:r>
              <a:rPr lang="pt-BR" dirty="0" smtClean="0"/>
              <a:t>Clique para editar o texto mestre</a:t>
            </a:r>
          </a:p>
          <a:p>
            <a:pPr marL="742859" lvl="1" indent="-285715" defTabSz="457144">
              <a:buClr>
                <a:srgbClr val="117BCB"/>
              </a:buClr>
              <a:buFont typeface="Wingdings" charset="2"/>
              <a:buChar char="§"/>
            </a:pPr>
            <a:r>
              <a:rPr lang="pt-BR" dirty="0" smtClean="0"/>
              <a:t>Segundo nível</a:t>
            </a:r>
          </a:p>
          <a:p>
            <a:pPr marL="1142859" lvl="2" indent="-228572" defTabSz="457144">
              <a:buClr>
                <a:srgbClr val="117BCB"/>
              </a:buClr>
              <a:buFont typeface="Courier New"/>
              <a:buChar char="o"/>
            </a:pPr>
            <a:r>
              <a:rPr lang="pt-BR" dirty="0" smtClean="0"/>
              <a:t>Terceiro nível</a:t>
            </a:r>
          </a:p>
          <a:p>
            <a:pPr marL="1600003" lvl="3" indent="-228572" defTabSz="457144">
              <a:buClr>
                <a:srgbClr val="117BCB"/>
              </a:buClr>
              <a:buFont typeface="Arial"/>
            </a:pPr>
            <a:r>
              <a:rPr lang="pt-BR" dirty="0" smtClean="0"/>
              <a:t>Quarto nível</a:t>
            </a:r>
          </a:p>
          <a:p>
            <a:pPr marL="2057147" lvl="4" indent="-228572" defTabSz="457144">
              <a:buClr>
                <a:srgbClr val="117BCB"/>
              </a:buClr>
              <a:buFont typeface="Arial"/>
            </a:pPr>
            <a:r>
              <a:rPr lang="pt-BR" dirty="0" smtClean="0"/>
              <a:t>Quinto nível</a:t>
            </a:r>
            <a:endParaRPr lang="pt-BR" dirty="0"/>
          </a:p>
        </p:txBody>
      </p:sp>
      <p:sp>
        <p:nvSpPr>
          <p:cNvPr id="4" name="Espaço Reservado para Data 3"/>
          <p:cNvSpPr>
            <a:spLocks noGrp="1"/>
          </p:cNvSpPr>
          <p:nvPr>
            <p:ph type="dt" sz="half" idx="10"/>
          </p:nvPr>
        </p:nvSpPr>
        <p:spPr/>
        <p:txBody>
          <a:bodyPr/>
          <a:lstStyle/>
          <a:p>
            <a:fld id="{31952C23-0B3A-472D-B0F1-D2557C223F41}" type="datetimeFigureOut">
              <a:rPr lang="pt-BR" smtClean="0"/>
              <a:t>03/12/2018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lvl1pPr algn="r">
              <a:defRPr/>
            </a:lvl1pPr>
          </a:lstStyle>
          <a:p>
            <a:fld id="{1252A218-1266-48E1-826D-7E99163BE9BB}" type="slidenum">
              <a:rPr lang="pt-BR" smtClean="0"/>
              <a:pPr/>
              <a:t>‹nº›</a:t>
            </a:fld>
            <a:endParaRPr lang="pt-BR"/>
          </a:p>
        </p:txBody>
      </p:sp>
    </p:spTree>
    <p:extLst>
      <p:ext uri="{BB962C8B-B14F-4D97-AF65-F5344CB8AC3E}">
        <p14:creationId xmlns:p14="http://schemas.microsoft.com/office/powerpoint/2010/main" val="2374795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beçalho da Seção">
    <p:spTree>
      <p:nvGrpSpPr>
        <p:cNvPr id="1" name=""/>
        <p:cNvGrpSpPr/>
        <p:nvPr/>
      </p:nvGrpSpPr>
      <p:grpSpPr>
        <a:xfrm>
          <a:off x="0" y="0"/>
          <a:ext cx="0" cy="0"/>
          <a:chOff x="0" y="0"/>
          <a:chExt cx="0" cy="0"/>
        </a:xfrm>
      </p:grpSpPr>
      <p:pic>
        <p:nvPicPr>
          <p:cNvPr id="8" name="Picture 2" descr="LO_PPT_2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7938"/>
            <a:ext cx="9159876" cy="515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2714400" y="2686500"/>
            <a:ext cx="4172400" cy="1215000"/>
          </a:xfrm>
        </p:spPr>
        <p:txBody>
          <a:bodyPr vert="horz" lIns="91429" tIns="45715" rIns="91429" bIns="45715" rtlCol="0" anchor="ctr">
            <a:noAutofit/>
          </a:bodyPr>
          <a:lstStyle>
            <a:lvl1pPr>
              <a:defRPr lang="pt-BR" sz="3100">
                <a:solidFill>
                  <a:srgbClr val="3D3D3F"/>
                </a:solidFill>
              </a:defRPr>
            </a:lvl1pPr>
          </a:lstStyle>
          <a:p>
            <a:pPr lvl="0" defTabSz="457144"/>
            <a:r>
              <a:rPr lang="pt-BR" smtClean="0"/>
              <a:t>Clique para editar o título mestre</a:t>
            </a:r>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a:xfrm>
            <a:off x="6703200" y="4767263"/>
            <a:ext cx="2300400" cy="273844"/>
          </a:xfrm>
        </p:spPr>
        <p:txBody>
          <a:bodyPr/>
          <a:lstStyle>
            <a:lvl1pPr algn="r">
              <a:defRPr/>
            </a:lvl1pPr>
          </a:lstStyle>
          <a:p>
            <a:fld id="{1252A218-1266-48E1-826D-7E99163BE9BB}" type="slidenum">
              <a:rPr lang="pt-BR" smtClean="0"/>
              <a:pPr/>
              <a:t>‹nº›</a:t>
            </a:fld>
            <a:endParaRPr lang="pt-BR" dirty="0"/>
          </a:p>
        </p:txBody>
      </p:sp>
    </p:spTree>
    <p:extLst>
      <p:ext uri="{BB962C8B-B14F-4D97-AF65-F5344CB8AC3E}">
        <p14:creationId xmlns:p14="http://schemas.microsoft.com/office/powerpoint/2010/main" val="32214103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abeçalho da Seção">
    <p:spTree>
      <p:nvGrpSpPr>
        <p:cNvPr id="1" name=""/>
        <p:cNvGrpSpPr/>
        <p:nvPr/>
      </p:nvGrpSpPr>
      <p:grpSpPr>
        <a:xfrm>
          <a:off x="0" y="0"/>
          <a:ext cx="0" cy="0"/>
          <a:chOff x="0" y="0"/>
          <a:chExt cx="0" cy="0"/>
        </a:xfrm>
      </p:grpSpPr>
      <p:pic>
        <p:nvPicPr>
          <p:cNvPr id="9" name="Picture 2" descr="LO_PPT_4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7938"/>
            <a:ext cx="9159876" cy="515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2714400" y="2686500"/>
            <a:ext cx="4172400" cy="1215000"/>
          </a:xfrm>
        </p:spPr>
        <p:txBody>
          <a:bodyPr vert="horz" lIns="91429" tIns="45715" rIns="91429" bIns="45715" rtlCol="0" anchor="ctr">
            <a:noAutofit/>
          </a:bodyPr>
          <a:lstStyle>
            <a:lvl1pPr>
              <a:defRPr lang="pt-BR" sz="3100">
                <a:solidFill>
                  <a:srgbClr val="3D3D3F"/>
                </a:solidFill>
              </a:defRPr>
            </a:lvl1pPr>
          </a:lstStyle>
          <a:p>
            <a:pPr lvl="0" defTabSz="457144"/>
            <a:r>
              <a:rPr lang="pt-BR" smtClean="0"/>
              <a:t>Clique para editar o título mestre</a:t>
            </a:r>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a:xfrm>
            <a:off x="6714000" y="4752000"/>
            <a:ext cx="2300400" cy="273844"/>
          </a:xfrm>
        </p:spPr>
        <p:txBody>
          <a:bodyPr/>
          <a:lstStyle>
            <a:lvl1pPr algn="r">
              <a:defRPr/>
            </a:lvl1pPr>
          </a:lstStyle>
          <a:p>
            <a:fld id="{1252A218-1266-48E1-826D-7E99163BE9BB}" type="slidenum">
              <a:rPr lang="pt-BR" smtClean="0"/>
              <a:pPr/>
              <a:t>‹nº›</a:t>
            </a:fld>
            <a:endParaRPr lang="pt-BR"/>
          </a:p>
        </p:txBody>
      </p:sp>
    </p:spTree>
    <p:extLst>
      <p:ext uri="{BB962C8B-B14F-4D97-AF65-F5344CB8AC3E}">
        <p14:creationId xmlns:p14="http://schemas.microsoft.com/office/powerpoint/2010/main" val="3275451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abeçalho da Seção">
    <p:spTree>
      <p:nvGrpSpPr>
        <p:cNvPr id="1" name=""/>
        <p:cNvGrpSpPr/>
        <p:nvPr/>
      </p:nvGrpSpPr>
      <p:grpSpPr>
        <a:xfrm>
          <a:off x="0" y="0"/>
          <a:ext cx="0" cy="0"/>
          <a:chOff x="0" y="0"/>
          <a:chExt cx="0" cy="0"/>
        </a:xfrm>
      </p:grpSpPr>
      <p:pic>
        <p:nvPicPr>
          <p:cNvPr id="9" name="Picture 2" descr="LO_PPT_3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7938"/>
            <a:ext cx="9159876" cy="515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2714400" y="2686500"/>
            <a:ext cx="4172400" cy="1215000"/>
          </a:xfrm>
        </p:spPr>
        <p:txBody>
          <a:bodyPr vert="horz" lIns="91429" tIns="45715" rIns="91429" bIns="45715" rtlCol="0" anchor="ctr">
            <a:noAutofit/>
          </a:bodyPr>
          <a:lstStyle>
            <a:lvl1pPr>
              <a:defRPr lang="pt-BR" sz="3100">
                <a:solidFill>
                  <a:srgbClr val="3D3D3F"/>
                </a:solidFill>
              </a:defRPr>
            </a:lvl1pPr>
          </a:lstStyle>
          <a:p>
            <a:pPr lvl="0" defTabSz="457144"/>
            <a:r>
              <a:rPr lang="pt-BR" smtClean="0"/>
              <a:t>Clique para editar o título mestre</a:t>
            </a:r>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a:xfrm>
            <a:off x="6714000" y="4752000"/>
            <a:ext cx="2300400" cy="273844"/>
          </a:xfrm>
        </p:spPr>
        <p:txBody>
          <a:bodyPr/>
          <a:lstStyle>
            <a:lvl1pPr algn="r">
              <a:defRPr/>
            </a:lvl1pPr>
          </a:lstStyle>
          <a:p>
            <a:fld id="{1252A218-1266-48E1-826D-7E99163BE9BB}" type="slidenum">
              <a:rPr lang="pt-BR" smtClean="0"/>
              <a:pPr/>
              <a:t>‹nº›</a:t>
            </a:fld>
            <a:endParaRPr lang="pt-BR"/>
          </a:p>
        </p:txBody>
      </p:sp>
    </p:spTree>
    <p:extLst>
      <p:ext uri="{BB962C8B-B14F-4D97-AF65-F5344CB8AC3E}">
        <p14:creationId xmlns:p14="http://schemas.microsoft.com/office/powerpoint/2010/main" val="259565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96400" y="302400"/>
            <a:ext cx="6411600" cy="542700"/>
          </a:xfrm>
        </p:spPr>
        <p:txBody>
          <a:bodyPr vert="horz" lIns="91440" tIns="45720" rIns="91440" bIns="45720" rtlCol="0" anchor="ctr">
            <a:normAutofit/>
          </a:bodyPr>
          <a:lstStyle>
            <a:lvl1pPr>
              <a:defRPr lang="pt-BR"/>
            </a:lvl1pPr>
          </a:lstStyle>
          <a:p>
            <a:pPr lvl="0"/>
            <a:r>
              <a:rPr lang="pt-BR" smtClean="0"/>
              <a:t>Clique para editar o título mestre</a:t>
            </a:r>
            <a:endParaRPr lang="pt-BR"/>
          </a:p>
        </p:txBody>
      </p:sp>
      <p:sp>
        <p:nvSpPr>
          <p:cNvPr id="3" name="Espaço Reservado para Conteúdo 2"/>
          <p:cNvSpPr>
            <a:spLocks noGrp="1"/>
          </p:cNvSpPr>
          <p:nvPr>
            <p:ph idx="1"/>
          </p:nvPr>
        </p:nvSpPr>
        <p:spPr>
          <a:xfrm>
            <a:off x="457200" y="1365124"/>
            <a:ext cx="8229600" cy="3265010"/>
          </a:xfrm>
        </p:spPr>
        <p:txBody>
          <a:bodyPr vert="horz" lIns="91429" tIns="45715" rIns="91429" bIns="45715" rtlCol="0">
            <a:normAutofit/>
          </a:bodyPr>
          <a:lstStyle>
            <a:lvl1pPr>
              <a:defRPr lang="pt-BR" smtClean="0"/>
            </a:lvl1pPr>
            <a:lvl2pPr>
              <a:defRPr lang="pt-BR" smtClean="0"/>
            </a:lvl2pPr>
            <a:lvl3pPr>
              <a:defRPr lang="pt-BR" smtClean="0"/>
            </a:lvl3pPr>
            <a:lvl4pPr>
              <a:defRPr lang="pt-BR" smtClean="0"/>
            </a:lvl4pPr>
            <a:lvl5pPr>
              <a:defRPr lang="pt-BR"/>
            </a:lvl5pPr>
          </a:lstStyle>
          <a:p>
            <a:pPr marL="342858" lvl="0" indent="-342858" defTabSz="457144">
              <a:buClr>
                <a:srgbClr val="117BCB"/>
              </a:buClr>
              <a:buFont typeface="Arial"/>
            </a:pPr>
            <a:r>
              <a:rPr lang="pt-BR" dirty="0" smtClean="0"/>
              <a:t>Clique para editar o texto mestre</a:t>
            </a:r>
          </a:p>
          <a:p>
            <a:pPr marL="742859" lvl="1" indent="-285715" defTabSz="457144">
              <a:buClr>
                <a:srgbClr val="117BCB"/>
              </a:buClr>
              <a:buFont typeface="Wingdings" charset="2"/>
              <a:buChar char="§"/>
            </a:pPr>
            <a:r>
              <a:rPr lang="pt-BR" dirty="0" smtClean="0"/>
              <a:t>Segundo nível</a:t>
            </a:r>
          </a:p>
          <a:p>
            <a:pPr marL="1142859" lvl="2" indent="-228572" defTabSz="457144">
              <a:buClr>
                <a:srgbClr val="117BCB"/>
              </a:buClr>
              <a:buFont typeface="Courier New"/>
              <a:buChar char="o"/>
            </a:pPr>
            <a:r>
              <a:rPr lang="pt-BR" dirty="0" smtClean="0"/>
              <a:t>Terceiro nível</a:t>
            </a:r>
          </a:p>
          <a:p>
            <a:pPr marL="1600003" lvl="3" indent="-228572" defTabSz="457144">
              <a:buClr>
                <a:srgbClr val="117BCB"/>
              </a:buClr>
              <a:buFont typeface="Arial"/>
            </a:pPr>
            <a:r>
              <a:rPr lang="pt-BR" dirty="0" smtClean="0"/>
              <a:t>Quarto nível</a:t>
            </a:r>
          </a:p>
          <a:p>
            <a:pPr marL="2057147" lvl="4" indent="-228572" defTabSz="457144">
              <a:buClr>
                <a:srgbClr val="117BCB"/>
              </a:buClr>
              <a:buFont typeface="Arial"/>
            </a:pPr>
            <a:r>
              <a:rPr lang="pt-BR" dirty="0" smtClean="0"/>
              <a:t>Quinto nível</a:t>
            </a:r>
            <a:endParaRPr lang="pt-BR" dirty="0"/>
          </a:p>
        </p:txBody>
      </p:sp>
      <p:sp>
        <p:nvSpPr>
          <p:cNvPr id="4" name="Espaço Reservado para Texto 3"/>
          <p:cNvSpPr>
            <a:spLocks noGrp="1"/>
          </p:cNvSpPr>
          <p:nvPr>
            <p:ph type="body" sz="half" idx="2"/>
          </p:nvPr>
        </p:nvSpPr>
        <p:spPr>
          <a:xfrm>
            <a:off x="896400" y="973506"/>
            <a:ext cx="6411600" cy="317888"/>
          </a:xfrm>
        </p:spPr>
        <p:txBody>
          <a:bodyPr>
            <a:normAutofit/>
          </a:bodyPr>
          <a:lstStyle>
            <a:lvl1pPr marL="0" indent="0">
              <a:buNone/>
              <a:defRPr sz="1800" i="1">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7" name="Espaço Reservado para Número de Slide 6"/>
          <p:cNvSpPr>
            <a:spLocks noGrp="1"/>
          </p:cNvSpPr>
          <p:nvPr>
            <p:ph type="sldNum" sz="quarter" idx="12"/>
          </p:nvPr>
        </p:nvSpPr>
        <p:spPr/>
        <p:txBody>
          <a:bodyPr/>
          <a:lstStyle>
            <a:lvl1pPr algn="r">
              <a:defRPr/>
            </a:lvl1pPr>
          </a:lstStyle>
          <a:p>
            <a:fld id="{1252A218-1266-48E1-826D-7E99163BE9BB}" type="slidenum">
              <a:rPr lang="pt-BR" smtClean="0"/>
              <a:pPr/>
              <a:t>‹nº›</a:t>
            </a:fld>
            <a:endParaRPr lang="pt-BR"/>
          </a:p>
        </p:txBody>
      </p:sp>
    </p:spTree>
    <p:extLst>
      <p:ext uri="{BB962C8B-B14F-4D97-AF65-F5344CB8AC3E}">
        <p14:creationId xmlns:p14="http://schemas.microsoft.com/office/powerpoint/2010/main" val="42665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200151"/>
            <a:ext cx="4038600" cy="3394472"/>
          </a:xfrm>
        </p:spPr>
        <p:txBody>
          <a:bodyPr vert="horz" lIns="91429" tIns="45715" rIns="91429" bIns="45715" rtlCol="0">
            <a:normAutofit/>
          </a:bodyPr>
          <a:lstStyle>
            <a:lvl1pPr>
              <a:defRPr lang="pt-BR" smtClean="0"/>
            </a:lvl1pPr>
            <a:lvl2pPr>
              <a:defRPr lang="pt-BR" smtClean="0"/>
            </a:lvl2pPr>
            <a:lvl3pPr>
              <a:defRPr lang="pt-BR" smtClean="0"/>
            </a:lvl3pPr>
            <a:lvl4pPr>
              <a:defRPr lang="pt-BR" smtClean="0"/>
            </a:lvl4pPr>
            <a:lvl5pPr>
              <a:defRPr lang="pt-BR"/>
            </a:lvl5pPr>
          </a:lstStyle>
          <a:p>
            <a:pPr marL="342858" lvl="0" indent="-342858" defTabSz="457144">
              <a:buClr>
                <a:srgbClr val="117BCB"/>
              </a:buClr>
              <a:buFont typeface="Arial"/>
            </a:pPr>
            <a:r>
              <a:rPr lang="pt-BR" dirty="0" smtClean="0"/>
              <a:t>Clique para editar o texto mestre</a:t>
            </a:r>
          </a:p>
          <a:p>
            <a:pPr marL="742859" lvl="1" indent="-285715" defTabSz="457144">
              <a:buClr>
                <a:srgbClr val="117BCB"/>
              </a:buClr>
              <a:buFont typeface="Wingdings" charset="2"/>
              <a:buChar char="§"/>
            </a:pPr>
            <a:r>
              <a:rPr lang="pt-BR" dirty="0" smtClean="0"/>
              <a:t>Segundo nível</a:t>
            </a:r>
          </a:p>
          <a:p>
            <a:pPr marL="1142859" lvl="2" indent="-228572" defTabSz="457144">
              <a:buClr>
                <a:srgbClr val="117BCB"/>
              </a:buClr>
              <a:buFont typeface="Courier New"/>
              <a:buChar char="o"/>
            </a:pPr>
            <a:r>
              <a:rPr lang="pt-BR" dirty="0" smtClean="0"/>
              <a:t>Terceiro nível</a:t>
            </a:r>
          </a:p>
          <a:p>
            <a:pPr marL="1600003" lvl="3" indent="-228572" defTabSz="457144">
              <a:buClr>
                <a:srgbClr val="117BCB"/>
              </a:buClr>
              <a:buFont typeface="Arial"/>
            </a:pPr>
            <a:r>
              <a:rPr lang="pt-BR" dirty="0" smtClean="0"/>
              <a:t>Quarto nível</a:t>
            </a:r>
          </a:p>
          <a:p>
            <a:pPr marL="2057147" lvl="4" indent="-228572" defTabSz="457144">
              <a:buClr>
                <a:srgbClr val="117BCB"/>
              </a:buClr>
              <a:buFont typeface="Arial"/>
            </a:pPr>
            <a:r>
              <a:rPr lang="pt-BR" dirty="0" smtClean="0"/>
              <a:t>Quinto nível</a:t>
            </a:r>
            <a:endParaRPr lang="pt-BR" dirty="0"/>
          </a:p>
        </p:txBody>
      </p:sp>
      <p:sp>
        <p:nvSpPr>
          <p:cNvPr id="4" name="Espaço Reservado para Conteúdo 3"/>
          <p:cNvSpPr>
            <a:spLocks noGrp="1"/>
          </p:cNvSpPr>
          <p:nvPr>
            <p:ph sz="half" idx="2"/>
          </p:nvPr>
        </p:nvSpPr>
        <p:spPr>
          <a:xfrm>
            <a:off x="4648200" y="1200151"/>
            <a:ext cx="4038600" cy="3394472"/>
          </a:xfrm>
        </p:spPr>
        <p:txBody>
          <a:bodyPr vert="horz" lIns="91429" tIns="45715" rIns="91429" bIns="45715" rtlCol="0">
            <a:normAutofit/>
          </a:bodyPr>
          <a:lstStyle>
            <a:lvl1pPr>
              <a:defRPr lang="pt-BR" smtClean="0"/>
            </a:lvl1pPr>
            <a:lvl2pPr>
              <a:defRPr lang="pt-BR" smtClean="0"/>
            </a:lvl2pPr>
            <a:lvl3pPr>
              <a:defRPr lang="pt-BR" smtClean="0"/>
            </a:lvl3pPr>
            <a:lvl4pPr>
              <a:defRPr lang="pt-BR" smtClean="0"/>
            </a:lvl4pPr>
            <a:lvl5pPr>
              <a:defRPr lang="pt-BR"/>
            </a:lvl5pPr>
          </a:lstStyle>
          <a:p>
            <a:pPr marL="342858" lvl="0" indent="-342858" defTabSz="457144">
              <a:buClr>
                <a:srgbClr val="117BCB"/>
              </a:buClr>
              <a:buFont typeface="Arial"/>
            </a:pPr>
            <a:r>
              <a:rPr lang="pt-BR" smtClean="0"/>
              <a:t>Clique para editar o texto mestre</a:t>
            </a:r>
          </a:p>
          <a:p>
            <a:pPr marL="742859" lvl="1" indent="-285715" defTabSz="457144">
              <a:buClr>
                <a:srgbClr val="117BCB"/>
              </a:buClr>
              <a:buFont typeface="Wingdings" charset="2"/>
              <a:buChar char="§"/>
            </a:pPr>
            <a:r>
              <a:rPr lang="pt-BR" smtClean="0"/>
              <a:t>Segundo nível</a:t>
            </a:r>
          </a:p>
          <a:p>
            <a:pPr marL="1142859" lvl="2" indent="-228572" defTabSz="457144">
              <a:buClr>
                <a:srgbClr val="117BCB"/>
              </a:buClr>
              <a:buFont typeface="Courier New"/>
              <a:buChar char="o"/>
            </a:pPr>
            <a:r>
              <a:rPr lang="pt-BR" smtClean="0"/>
              <a:t>Terceiro nível</a:t>
            </a:r>
          </a:p>
          <a:p>
            <a:pPr marL="1600003" lvl="3" indent="-228572" defTabSz="457144">
              <a:buClr>
                <a:srgbClr val="117BCB"/>
              </a:buClr>
              <a:buFont typeface="Arial"/>
            </a:pPr>
            <a:r>
              <a:rPr lang="pt-BR" smtClean="0"/>
              <a:t>Quarto nível</a:t>
            </a:r>
          </a:p>
          <a:p>
            <a:pPr marL="2057147" lvl="4" indent="-228572" defTabSz="457144">
              <a:buClr>
                <a:srgbClr val="117BCB"/>
              </a:buClr>
              <a:buFont typeface="Arial"/>
            </a:pPr>
            <a:r>
              <a:rPr lang="pt-BR" smtClean="0"/>
              <a:t>Quinto nível</a:t>
            </a:r>
            <a:endParaRPr lang="pt-BR"/>
          </a:p>
        </p:txBody>
      </p:sp>
      <p:sp>
        <p:nvSpPr>
          <p:cNvPr id="7" name="Espaço Reservado para Número de Slide 6"/>
          <p:cNvSpPr>
            <a:spLocks noGrp="1"/>
          </p:cNvSpPr>
          <p:nvPr>
            <p:ph type="sldNum" sz="quarter" idx="12"/>
          </p:nvPr>
        </p:nvSpPr>
        <p:spPr/>
        <p:txBody>
          <a:bodyPr/>
          <a:lstStyle>
            <a:lvl1pPr algn="r">
              <a:defRPr/>
            </a:lvl1pPr>
          </a:lstStyle>
          <a:p>
            <a:fld id="{1252A218-1266-48E1-826D-7E99163BE9BB}" type="slidenum">
              <a:rPr lang="pt-BR" smtClean="0"/>
              <a:pPr/>
              <a:t>‹nº›</a:t>
            </a:fld>
            <a:endParaRPr lang="pt-BR"/>
          </a:p>
        </p:txBody>
      </p:sp>
    </p:spTree>
    <p:extLst>
      <p:ext uri="{BB962C8B-B14F-4D97-AF65-F5344CB8AC3E}">
        <p14:creationId xmlns:p14="http://schemas.microsoft.com/office/powerpoint/2010/main" val="3579530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151335"/>
            <a:ext cx="4040188" cy="479822"/>
          </a:xfrm>
        </p:spPr>
        <p:txBody>
          <a:bodyPr anchor="b">
            <a:normAutofit/>
          </a:bodyPr>
          <a:lstStyle>
            <a:lvl1pPr marL="0" indent="0">
              <a:buNone/>
              <a:defRPr sz="2000" b="0" i="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1631156"/>
            <a:ext cx="4040188" cy="2963466"/>
          </a:xfrm>
        </p:spPr>
        <p:txBody>
          <a:bodyPr vert="horz" lIns="91429" tIns="45715" rIns="91429" bIns="45715" rtlCol="0">
            <a:normAutofit/>
          </a:bodyPr>
          <a:lstStyle>
            <a:lvl1pPr>
              <a:defRPr lang="pt-BR" smtClean="0"/>
            </a:lvl1pPr>
            <a:lvl2pPr>
              <a:defRPr lang="pt-BR" smtClean="0"/>
            </a:lvl2pPr>
            <a:lvl3pPr>
              <a:defRPr lang="pt-BR" smtClean="0"/>
            </a:lvl3pPr>
            <a:lvl4pPr>
              <a:defRPr lang="pt-BR" smtClean="0"/>
            </a:lvl4pPr>
            <a:lvl5pPr>
              <a:defRPr lang="pt-BR"/>
            </a:lvl5pPr>
          </a:lstStyle>
          <a:p>
            <a:pPr marL="342858" lvl="0" indent="-342858" defTabSz="457144">
              <a:buClr>
                <a:srgbClr val="117BCB"/>
              </a:buClr>
              <a:buFont typeface="Arial"/>
            </a:pPr>
            <a:r>
              <a:rPr lang="pt-BR" dirty="0" smtClean="0"/>
              <a:t>Clique para editar o texto mestre</a:t>
            </a:r>
          </a:p>
          <a:p>
            <a:pPr marL="742859" lvl="1" indent="-285715" defTabSz="457144">
              <a:buClr>
                <a:srgbClr val="117BCB"/>
              </a:buClr>
              <a:buFont typeface="Wingdings" charset="2"/>
              <a:buChar char="§"/>
            </a:pPr>
            <a:r>
              <a:rPr lang="pt-BR" dirty="0" smtClean="0"/>
              <a:t>Segundo nível</a:t>
            </a:r>
          </a:p>
          <a:p>
            <a:pPr marL="1142859" lvl="2" indent="-228572" defTabSz="457144">
              <a:buClr>
                <a:srgbClr val="117BCB"/>
              </a:buClr>
              <a:buFont typeface="Courier New"/>
              <a:buChar char="o"/>
            </a:pPr>
            <a:r>
              <a:rPr lang="pt-BR" dirty="0" smtClean="0"/>
              <a:t>Terceiro nível</a:t>
            </a:r>
          </a:p>
          <a:p>
            <a:pPr marL="1600003" lvl="3" indent="-228572" defTabSz="457144">
              <a:buClr>
                <a:srgbClr val="117BCB"/>
              </a:buClr>
              <a:buFont typeface="Arial"/>
            </a:pPr>
            <a:r>
              <a:rPr lang="pt-BR" dirty="0" smtClean="0"/>
              <a:t>Quarto nível</a:t>
            </a:r>
          </a:p>
          <a:p>
            <a:pPr marL="2057147" lvl="4" indent="-228572" defTabSz="457144">
              <a:buClr>
                <a:srgbClr val="117BCB"/>
              </a:buClr>
              <a:buFont typeface="Arial"/>
            </a:pPr>
            <a:r>
              <a:rPr lang="pt-BR" dirty="0" smtClean="0"/>
              <a:t>Quinto nível</a:t>
            </a:r>
            <a:endParaRPr lang="pt-BR" dirty="0"/>
          </a:p>
        </p:txBody>
      </p:sp>
      <p:sp>
        <p:nvSpPr>
          <p:cNvPr id="5" name="Espaço Reservado para Texto 4"/>
          <p:cNvSpPr>
            <a:spLocks noGrp="1"/>
          </p:cNvSpPr>
          <p:nvPr>
            <p:ph type="body" sz="quarter" idx="3"/>
          </p:nvPr>
        </p:nvSpPr>
        <p:spPr>
          <a:xfrm>
            <a:off x="4645026" y="1151335"/>
            <a:ext cx="4041775" cy="479822"/>
          </a:xfrm>
        </p:spPr>
        <p:txBody>
          <a:bodyPr anchor="b">
            <a:normAutofit/>
          </a:bodyPr>
          <a:lstStyle>
            <a:lvl1pPr marL="0" indent="0">
              <a:buNone/>
              <a:defRPr sz="2000" b="0" i="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6" y="1631156"/>
            <a:ext cx="4041775" cy="2963466"/>
          </a:xfrm>
        </p:spPr>
        <p:txBody>
          <a:bodyPr vert="horz" lIns="91429" tIns="45715" rIns="91429" bIns="45715" rtlCol="0">
            <a:normAutofit/>
          </a:bodyPr>
          <a:lstStyle>
            <a:lvl1pPr>
              <a:defRPr lang="pt-BR" smtClean="0"/>
            </a:lvl1pPr>
            <a:lvl2pPr>
              <a:defRPr lang="pt-BR" smtClean="0"/>
            </a:lvl2pPr>
            <a:lvl3pPr>
              <a:defRPr lang="pt-BR" smtClean="0"/>
            </a:lvl3pPr>
            <a:lvl4pPr>
              <a:defRPr lang="pt-BR" smtClean="0"/>
            </a:lvl4pPr>
            <a:lvl5pPr>
              <a:defRPr lang="pt-BR"/>
            </a:lvl5pPr>
          </a:lstStyle>
          <a:p>
            <a:pPr marL="342858" lvl="0" indent="-342858" defTabSz="457144">
              <a:buClr>
                <a:srgbClr val="117BCB"/>
              </a:buClr>
              <a:buFont typeface="Arial"/>
            </a:pPr>
            <a:r>
              <a:rPr lang="pt-BR" smtClean="0"/>
              <a:t>Clique para editar o texto mestre</a:t>
            </a:r>
          </a:p>
          <a:p>
            <a:pPr marL="742859" lvl="1" indent="-285715" defTabSz="457144">
              <a:buClr>
                <a:srgbClr val="117BCB"/>
              </a:buClr>
              <a:buFont typeface="Wingdings" charset="2"/>
              <a:buChar char="§"/>
            </a:pPr>
            <a:r>
              <a:rPr lang="pt-BR" smtClean="0"/>
              <a:t>Segundo nível</a:t>
            </a:r>
          </a:p>
          <a:p>
            <a:pPr marL="1142859" lvl="2" indent="-228572" defTabSz="457144">
              <a:buClr>
                <a:srgbClr val="117BCB"/>
              </a:buClr>
              <a:buFont typeface="Courier New"/>
              <a:buChar char="o"/>
            </a:pPr>
            <a:r>
              <a:rPr lang="pt-BR" smtClean="0"/>
              <a:t>Terceiro nível</a:t>
            </a:r>
          </a:p>
          <a:p>
            <a:pPr marL="1600003" lvl="3" indent="-228572" defTabSz="457144">
              <a:buClr>
                <a:srgbClr val="117BCB"/>
              </a:buClr>
              <a:buFont typeface="Arial"/>
            </a:pPr>
            <a:r>
              <a:rPr lang="pt-BR" smtClean="0"/>
              <a:t>Quarto nível</a:t>
            </a:r>
          </a:p>
          <a:p>
            <a:pPr marL="2057147" lvl="4" indent="-228572" defTabSz="457144">
              <a:buClr>
                <a:srgbClr val="117BCB"/>
              </a:buClr>
              <a:buFont typeface="Arial"/>
            </a:pPr>
            <a:r>
              <a:rPr lang="pt-BR" smtClean="0"/>
              <a:t>Quinto nível</a:t>
            </a:r>
            <a:endParaRPr lang="pt-BR"/>
          </a:p>
        </p:txBody>
      </p:sp>
      <p:sp>
        <p:nvSpPr>
          <p:cNvPr id="7" name="Espaço Reservado para Data 6"/>
          <p:cNvSpPr>
            <a:spLocks noGrp="1"/>
          </p:cNvSpPr>
          <p:nvPr>
            <p:ph type="dt" sz="half" idx="10"/>
          </p:nvPr>
        </p:nvSpPr>
        <p:spPr/>
        <p:txBody>
          <a:bodyPr/>
          <a:lstStyle/>
          <a:p>
            <a:fld id="{31952C23-0B3A-472D-B0F1-D2557C223F41}" type="datetimeFigureOut">
              <a:rPr lang="pt-BR" smtClean="0"/>
              <a:t>03/12/2018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lvl1pPr algn="r">
              <a:defRPr/>
            </a:lvl1pPr>
          </a:lstStyle>
          <a:p>
            <a:fld id="{1252A218-1266-48E1-826D-7E99163BE9BB}" type="slidenum">
              <a:rPr lang="pt-BR" smtClean="0"/>
              <a:pPr/>
              <a:t>‹nº›</a:t>
            </a:fld>
            <a:endParaRPr lang="pt-BR"/>
          </a:p>
        </p:txBody>
      </p:sp>
    </p:spTree>
    <p:extLst>
      <p:ext uri="{BB962C8B-B14F-4D97-AF65-F5344CB8AC3E}">
        <p14:creationId xmlns:p14="http://schemas.microsoft.com/office/powerpoint/2010/main" val="191977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31952C23-0B3A-472D-B0F1-D2557C223F41}" type="datetimeFigureOut">
              <a:rPr lang="pt-BR" smtClean="0"/>
              <a:t>03/12/2018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lvl1pPr algn="r">
              <a:defRPr/>
            </a:lvl1pPr>
          </a:lstStyle>
          <a:p>
            <a:fld id="{1252A218-1266-48E1-826D-7E99163BE9BB}" type="slidenum">
              <a:rPr lang="pt-BR" smtClean="0"/>
              <a:pPr/>
              <a:t>‹nº›</a:t>
            </a:fld>
            <a:endParaRPr lang="pt-BR"/>
          </a:p>
        </p:txBody>
      </p:sp>
    </p:spTree>
    <p:extLst>
      <p:ext uri="{BB962C8B-B14F-4D97-AF65-F5344CB8AC3E}">
        <p14:creationId xmlns:p14="http://schemas.microsoft.com/office/powerpoint/2010/main" val="3676303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2" descr="LO_PPT_5 copy.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34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Título 1"/>
          <p:cNvSpPr>
            <a:spLocks noGrp="1"/>
          </p:cNvSpPr>
          <p:nvPr>
            <p:ph type="title"/>
          </p:nvPr>
        </p:nvSpPr>
        <p:spPr>
          <a:xfrm>
            <a:off x="896704" y="300858"/>
            <a:ext cx="6411600" cy="5427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200151"/>
            <a:ext cx="8229600" cy="3394472"/>
          </a:xfrm>
          <a:prstGeom prst="rect">
            <a:avLst/>
          </a:prstGeom>
        </p:spPr>
        <p:txBody>
          <a:bodyPr vert="horz" lIns="91429" tIns="45715" rIns="91429" bIns="45715" rtlCol="0">
            <a:normAutofit/>
          </a:bodyPr>
          <a:lstStyle/>
          <a:p>
            <a:pPr marL="342858" lvl="0" indent="-342858" defTabSz="457144">
              <a:buClr>
                <a:srgbClr val="117BCB"/>
              </a:buClr>
              <a:buFont typeface="Arial"/>
            </a:pPr>
            <a:r>
              <a:rPr lang="pt-BR" dirty="0" smtClean="0"/>
              <a:t>Clique para editar o texto mestre</a:t>
            </a:r>
          </a:p>
          <a:p>
            <a:pPr marL="742859" lvl="1" indent="-285715" defTabSz="457144">
              <a:buClr>
                <a:srgbClr val="117BCB"/>
              </a:buClr>
              <a:buFont typeface="Wingdings" charset="2"/>
              <a:buChar char="§"/>
            </a:pPr>
            <a:r>
              <a:rPr lang="pt-BR" dirty="0" smtClean="0"/>
              <a:t>Segundo nível</a:t>
            </a:r>
          </a:p>
          <a:p>
            <a:pPr marL="1142859" lvl="2" indent="-228572" defTabSz="457144">
              <a:buClr>
                <a:srgbClr val="117BCB"/>
              </a:buClr>
              <a:buFont typeface="Courier New"/>
              <a:buChar char="o"/>
            </a:pPr>
            <a:r>
              <a:rPr lang="pt-BR" dirty="0" smtClean="0"/>
              <a:t>Terceiro nível</a:t>
            </a:r>
          </a:p>
          <a:p>
            <a:pPr marL="1600003" lvl="3" indent="-228572" defTabSz="457144">
              <a:buClr>
                <a:srgbClr val="117BCB"/>
              </a:buClr>
              <a:buFont typeface="Arial"/>
            </a:pPr>
            <a:r>
              <a:rPr lang="pt-BR" dirty="0" smtClean="0"/>
              <a:t>Quarto nível</a:t>
            </a:r>
          </a:p>
          <a:p>
            <a:pPr marL="2057147" lvl="4" indent="-228572" defTabSz="457144">
              <a:buClr>
                <a:srgbClr val="117BCB"/>
              </a:buClr>
              <a:buFont typeface="Arial"/>
            </a:pPr>
            <a:r>
              <a:rPr lang="pt-BR" dirty="0" smtClean="0"/>
              <a:t>Quinto nível</a:t>
            </a:r>
            <a:endParaRPr lang="pt-BR" dirty="0"/>
          </a:p>
        </p:txBody>
      </p:sp>
      <p:sp>
        <p:nvSpPr>
          <p:cNvPr id="4" name="Espaço Reservado para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1952C23-0B3A-472D-B0F1-D2557C223F41}" type="datetimeFigureOut">
              <a:rPr lang="pt-BR" smtClean="0"/>
              <a:t>03/12/2018</a:t>
            </a:fld>
            <a:endParaRPr lang="pt-BR"/>
          </a:p>
        </p:txBody>
      </p:sp>
      <p:sp>
        <p:nvSpPr>
          <p:cNvPr id="5" name="Espaço Reservado para Rodapé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714000" y="4752000"/>
            <a:ext cx="2300400" cy="273844"/>
          </a:xfrm>
          <a:prstGeom prst="rect">
            <a:avLst/>
          </a:prstGeom>
        </p:spPr>
        <p:txBody>
          <a:bodyPr vert="horz" lIns="91429" tIns="45715" rIns="91429" bIns="45715" rtlCol="0" anchor="ctr"/>
          <a:lstStyle>
            <a:lvl1pPr>
              <a:defRPr lang="pt-BR" sz="2400" i="1" smtClean="0">
                <a:solidFill>
                  <a:srgbClr val="0095D9"/>
                </a:solidFill>
              </a:defRPr>
            </a:lvl1pPr>
          </a:lstStyle>
          <a:p>
            <a:pPr algn="r" defTabSz="457144"/>
            <a:fld id="{1252A218-1266-48E1-826D-7E99163BE9BB}" type="slidenum">
              <a:rPr lang="pt-BR" smtClean="0"/>
              <a:pPr algn="r" defTabSz="457144"/>
              <a:t>‹nº›</a:t>
            </a:fld>
            <a:endParaRPr lang="pt-BR" dirty="0"/>
          </a:p>
        </p:txBody>
      </p:sp>
    </p:spTree>
    <p:extLst>
      <p:ext uri="{BB962C8B-B14F-4D97-AF65-F5344CB8AC3E}">
        <p14:creationId xmlns:p14="http://schemas.microsoft.com/office/powerpoint/2010/main" val="2082612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56" r:id="rId6"/>
    <p:sldLayoutId id="2147483652" r:id="rId7"/>
    <p:sldLayoutId id="2147483653" r:id="rId8"/>
    <p:sldLayoutId id="2147483654" r:id="rId9"/>
    <p:sldLayoutId id="2147483655" r:id="rId10"/>
    <p:sldLayoutId id="2147483662" r:id="rId11"/>
    <p:sldLayoutId id="2147483665" r:id="rId12"/>
    <p:sldLayoutId id="2147483666" r:id="rId13"/>
    <p:sldLayoutId id="2147483667" r:id="rId14"/>
  </p:sldLayoutIdLst>
  <p:txStyles>
    <p:titleStyle>
      <a:lvl1pPr algn="l" defTabSz="914400" rtl="0" eaLnBrk="1" latinLnBrk="0" hangingPunct="1">
        <a:spcBef>
          <a:spcPct val="0"/>
        </a:spcBef>
        <a:buNone/>
        <a:defRPr sz="2200" b="1" kern="1200">
          <a:solidFill>
            <a:srgbClr val="0095D9"/>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lang="pt-BR" sz="1800" kern="1200" smtClean="0">
          <a:solidFill>
            <a:srgbClr val="3D3D3F"/>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lang="pt-BR" sz="1800" kern="1200" smtClean="0">
          <a:solidFill>
            <a:srgbClr val="3D3D3F"/>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lang="pt-BR" sz="1800" kern="1200" smtClean="0">
          <a:solidFill>
            <a:srgbClr val="3D3D3F"/>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lang="pt-BR" sz="1800" kern="1200" smtClean="0">
          <a:solidFill>
            <a:srgbClr val="3D3D3F"/>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lang="pt-BR" sz="1800" kern="1200">
          <a:solidFill>
            <a:srgbClr val="3D3D3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comments" Target="../comments/comment1.xml"/><Relationship Id="rId5" Type="http://schemas.openxmlformats.org/officeDocument/2006/relationships/image" Target="../media/image6.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emf"/></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slide" Target="slide31.xml"/><Relationship Id="rId18" Type="http://schemas.openxmlformats.org/officeDocument/2006/relationships/slide" Target="slide35.xml"/><Relationship Id="rId3" Type="http://schemas.openxmlformats.org/officeDocument/2006/relationships/slide" Target="slide33.xml"/><Relationship Id="rId21" Type="http://schemas.openxmlformats.org/officeDocument/2006/relationships/image" Target="../media/image41.png"/><Relationship Id="rId7" Type="http://schemas.openxmlformats.org/officeDocument/2006/relationships/slide" Target="slide32.xml"/><Relationship Id="rId12" Type="http://schemas.openxmlformats.org/officeDocument/2006/relationships/image" Target="../media/image37.png"/><Relationship Id="rId17" Type="http://schemas.openxmlformats.org/officeDocument/2006/relationships/slide" Target="slide37.xml"/><Relationship Id="rId25" Type="http://schemas.openxmlformats.org/officeDocument/2006/relationships/image" Target="../media/image44.png"/><Relationship Id="rId2" Type="http://schemas.openxmlformats.org/officeDocument/2006/relationships/notesSlide" Target="../notesSlides/notesSlide15.xml"/><Relationship Id="rId16" Type="http://schemas.openxmlformats.org/officeDocument/2006/relationships/image" Target="../media/image39.png"/><Relationship Id="rId20" Type="http://schemas.openxmlformats.org/officeDocument/2006/relationships/slide" Target="slide36.xml"/><Relationship Id="rId1" Type="http://schemas.openxmlformats.org/officeDocument/2006/relationships/slideLayout" Target="../slideLayouts/slideLayout6.xml"/><Relationship Id="rId6" Type="http://schemas.openxmlformats.org/officeDocument/2006/relationships/image" Target="../media/image35.png"/><Relationship Id="rId11" Type="http://schemas.openxmlformats.org/officeDocument/2006/relationships/slide" Target="slide30.xml"/><Relationship Id="rId24" Type="http://schemas.openxmlformats.org/officeDocument/2006/relationships/image" Target="../media/image43.png"/><Relationship Id="rId5" Type="http://schemas.openxmlformats.org/officeDocument/2006/relationships/slide" Target="slide29.xml"/><Relationship Id="rId15" Type="http://schemas.openxmlformats.org/officeDocument/2006/relationships/image" Target="../media/image23.png"/><Relationship Id="rId23" Type="http://schemas.openxmlformats.org/officeDocument/2006/relationships/slide" Target="slide38.xml"/><Relationship Id="rId10" Type="http://schemas.openxmlformats.org/officeDocument/2006/relationships/image" Target="../media/image7.png"/><Relationship Id="rId19"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slide" Target="slide34.xml"/><Relationship Id="rId14" Type="http://schemas.openxmlformats.org/officeDocument/2006/relationships/image" Target="../media/image38.png"/><Relationship Id="rId22"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slide" Target="slide28.xml"/><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slide" Target="slide28.xml"/><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slide" Target="slide28.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49.png"/><Relationship Id="rId5" Type="http://schemas.openxmlformats.org/officeDocument/2006/relationships/image" Target="../media/image52.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slide" Target="slide28.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3.png"/><Relationship Id="rId7"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42.png"/><Relationship Id="rId4" Type="http://schemas.openxmlformats.org/officeDocument/2006/relationships/image" Target="../media/image55.png"/><Relationship Id="rId9" Type="http://schemas.openxmlformats.org/officeDocument/2006/relationships/slide" Target="slide28.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slide" Target="slide28.xml"/><Relationship Id="rId5" Type="http://schemas.openxmlformats.org/officeDocument/2006/relationships/image" Target="../media/image57.png"/><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slide" Target="slide28.xm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37.png"/><Relationship Id="rId5" Type="http://schemas.openxmlformats.org/officeDocument/2006/relationships/image" Target="../media/image59.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35.png"/><Relationship Id="rId7"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53.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slide" Target="slide28.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slide" Target="slide28.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5.png"/><Relationship Id="rId7"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56.png"/><Relationship Id="rId5" Type="http://schemas.openxmlformats.org/officeDocument/2006/relationships/image" Target="../media/image44.png"/><Relationship Id="rId4" Type="http://schemas.openxmlformats.org/officeDocument/2006/relationships/image" Target="../media/image59.png"/><Relationship Id="rId9" Type="http://schemas.openxmlformats.org/officeDocument/2006/relationships/slide" Target="slide28.xm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slide" Target="slide45.xml"/><Relationship Id="rId18" Type="http://schemas.openxmlformats.org/officeDocument/2006/relationships/image" Target="../media/image66.png"/><Relationship Id="rId3" Type="http://schemas.openxmlformats.org/officeDocument/2006/relationships/slide" Target="slide43.xml"/><Relationship Id="rId7" Type="http://schemas.openxmlformats.org/officeDocument/2006/relationships/slide" Target="slide41.xml"/><Relationship Id="rId12" Type="http://schemas.openxmlformats.org/officeDocument/2006/relationships/image" Target="../media/image61.png"/><Relationship Id="rId17" Type="http://schemas.openxmlformats.org/officeDocument/2006/relationships/image" Target="../media/image56.png"/><Relationship Id="rId2" Type="http://schemas.openxmlformats.org/officeDocument/2006/relationships/notesSlide" Target="../notesSlides/notesSlide27.xml"/><Relationship Id="rId16" Type="http://schemas.openxmlformats.org/officeDocument/2006/relationships/image" Target="../media/image54.png"/><Relationship Id="rId1" Type="http://schemas.openxmlformats.org/officeDocument/2006/relationships/slideLayout" Target="../slideLayouts/slideLayout9.xml"/><Relationship Id="rId6" Type="http://schemas.openxmlformats.org/officeDocument/2006/relationships/image" Target="../media/image60.png"/><Relationship Id="rId11" Type="http://schemas.openxmlformats.org/officeDocument/2006/relationships/slide" Target="slide44.xml"/><Relationship Id="rId5" Type="http://schemas.openxmlformats.org/officeDocument/2006/relationships/slide" Target="slide42.xml"/><Relationship Id="rId15" Type="http://schemas.openxmlformats.org/officeDocument/2006/relationships/slide" Target="slide48.xml"/><Relationship Id="rId10"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slide" Target="slide46.xml"/><Relationship Id="rId14" Type="http://schemas.openxmlformats.org/officeDocument/2006/relationships/image" Target="../media/image41.png"/></Relationships>
</file>

<file path=ppt/slides/_rels/slide4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5.png"/><Relationship Id="rId7" Type="http://schemas.openxmlformats.org/officeDocument/2006/relationships/image" Target="../media/image66.png"/><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42.png"/><Relationship Id="rId5" Type="http://schemas.openxmlformats.org/officeDocument/2006/relationships/image" Target="../media/image16.png"/><Relationship Id="rId4" Type="http://schemas.openxmlformats.org/officeDocument/2006/relationships/image" Target="../media/image48.png"/><Relationship Id="rId9" Type="http://schemas.openxmlformats.org/officeDocument/2006/relationships/slide" Target="slide40.xml"/></Relationships>
</file>

<file path=ppt/slides/_rels/slide4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6.png"/><Relationship Id="rId7" Type="http://schemas.openxmlformats.org/officeDocument/2006/relationships/image" Target="../media/image67.png"/><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image" Target="../media/image52.png"/><Relationship Id="rId5" Type="http://schemas.openxmlformats.org/officeDocument/2006/relationships/image" Target="../media/image60.png"/><Relationship Id="rId10" Type="http://schemas.openxmlformats.org/officeDocument/2006/relationships/slide" Target="slide40.xml"/><Relationship Id="rId4" Type="http://schemas.openxmlformats.org/officeDocument/2006/relationships/image" Target="../media/image35.png"/><Relationship Id="rId9" Type="http://schemas.openxmlformats.org/officeDocument/2006/relationships/image" Target="../media/image68.png"/></Relationships>
</file>

<file path=ppt/slides/_rels/slide4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69.png"/><Relationship Id="rId7"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image" Target="../media/image42.png"/><Relationship Id="rId5" Type="http://schemas.openxmlformats.org/officeDocument/2006/relationships/image" Target="../media/image70.png"/><Relationship Id="rId4" Type="http://schemas.openxmlformats.org/officeDocument/2006/relationships/image" Target="../media/image16.png"/><Relationship Id="rId9" Type="http://schemas.openxmlformats.org/officeDocument/2006/relationships/slide" Target="slide40.xml"/></Relationships>
</file>

<file path=ppt/slides/_rels/slide44.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image" Target="../media/image42.png"/><Relationship Id="rId7"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image" Target="../media/image52.png"/><Relationship Id="rId5" Type="http://schemas.openxmlformats.org/officeDocument/2006/relationships/image" Target="../media/image41.png"/><Relationship Id="rId4" Type="http://schemas.openxmlformats.org/officeDocument/2006/relationships/image" Target="../media/image61.png"/></Relationships>
</file>

<file path=ppt/slides/_rels/slide45.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image" Target="../media/image54.png"/><Relationship Id="rId7"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image" Target="../media/image56.png"/><Relationship Id="rId5" Type="http://schemas.openxmlformats.org/officeDocument/2006/relationships/image" Target="../media/image41.png"/><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slide" Target="slide40.xml"/><Relationship Id="rId4" Type="http://schemas.openxmlformats.org/officeDocument/2006/relationships/image" Target="../media/image72.png"/></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slide" Target="slide40.xml"/><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image" Target="../media/image72.png"/><Relationship Id="rId5" Type="http://schemas.openxmlformats.org/officeDocument/2006/relationships/image" Target="../media/image56.png"/><Relationship Id="rId4" Type="http://schemas.openxmlformats.org/officeDocument/2006/relationships/image" Target="../media/image71.png"/></Relationships>
</file>

<file path=ppt/slides/_rels/slide48.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image" Target="../media/image48.png"/><Relationship Id="rId7" Type="http://schemas.openxmlformats.org/officeDocument/2006/relationships/image" Target="../media/image69.png"/><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image" Target="../media/image43.png"/><Relationship Id="rId5" Type="http://schemas.openxmlformats.org/officeDocument/2006/relationships/image" Target="../media/image47.png"/><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995936" y="2111906"/>
            <a:ext cx="4784464" cy="1107916"/>
          </a:xfrm>
        </p:spPr>
        <p:txBody>
          <a:bodyPr/>
          <a:lstStyle/>
          <a:p>
            <a:r>
              <a:rPr lang="pt-BR" dirty="0" smtClean="0"/>
              <a:t>Código de Administração de Recursos de Terceiros</a:t>
            </a:r>
            <a:endParaRPr lang="pt-BR" dirty="0"/>
          </a:p>
        </p:txBody>
      </p:sp>
      <p:sp>
        <p:nvSpPr>
          <p:cNvPr id="3" name="Subtítulo 2"/>
          <p:cNvSpPr>
            <a:spLocks noGrp="1"/>
          </p:cNvSpPr>
          <p:nvPr>
            <p:ph type="subTitle" idx="1"/>
          </p:nvPr>
        </p:nvSpPr>
        <p:spPr>
          <a:xfrm>
            <a:off x="5004048" y="3219822"/>
            <a:ext cx="3704344" cy="681238"/>
          </a:xfrm>
        </p:spPr>
        <p:txBody>
          <a:bodyPr/>
          <a:lstStyle/>
          <a:p>
            <a:pPr marL="0" indent="0">
              <a:buNone/>
            </a:pPr>
            <a:r>
              <a:rPr lang="pt-BR" dirty="0" err="1" smtClean="0"/>
              <a:t>Webinar</a:t>
            </a:r>
            <a:r>
              <a:rPr lang="pt-BR" dirty="0" smtClean="0"/>
              <a:t> 04/12</a:t>
            </a:r>
            <a:endParaRPr lang="pt-BR" dirty="0"/>
          </a:p>
        </p:txBody>
      </p:sp>
    </p:spTree>
    <p:extLst>
      <p:ext uri="{BB962C8B-B14F-4D97-AF65-F5344CB8AC3E}">
        <p14:creationId xmlns:p14="http://schemas.microsoft.com/office/powerpoint/2010/main" val="1666286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lipse 20"/>
          <p:cNvSpPr/>
          <p:nvPr/>
        </p:nvSpPr>
        <p:spPr>
          <a:xfrm>
            <a:off x="-2855510" y="4846382"/>
            <a:ext cx="975023" cy="27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b="1" dirty="0">
              <a:solidFill>
                <a:schemeClr val="bg1"/>
              </a:solidFill>
            </a:endParaRPr>
          </a:p>
        </p:txBody>
      </p:sp>
      <p:sp>
        <p:nvSpPr>
          <p:cNvPr id="22" name="Elipse 21"/>
          <p:cNvSpPr/>
          <p:nvPr/>
        </p:nvSpPr>
        <p:spPr>
          <a:xfrm>
            <a:off x="-2855510" y="5196766"/>
            <a:ext cx="975023" cy="27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b="1" dirty="0">
              <a:solidFill>
                <a:schemeClr val="bg1"/>
              </a:solidFill>
            </a:endParaRPr>
          </a:p>
        </p:txBody>
      </p:sp>
      <p:sp>
        <p:nvSpPr>
          <p:cNvPr id="24" name="Elipse 23"/>
          <p:cNvSpPr/>
          <p:nvPr/>
        </p:nvSpPr>
        <p:spPr>
          <a:xfrm>
            <a:off x="-2852500" y="5897533"/>
            <a:ext cx="975023" cy="27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b="1" dirty="0">
              <a:solidFill>
                <a:schemeClr val="bg1"/>
              </a:solidFill>
            </a:endParaRPr>
          </a:p>
        </p:txBody>
      </p:sp>
      <p:sp>
        <p:nvSpPr>
          <p:cNvPr id="25" name="Elipse 24"/>
          <p:cNvSpPr/>
          <p:nvPr/>
        </p:nvSpPr>
        <p:spPr>
          <a:xfrm>
            <a:off x="-2837744" y="6247916"/>
            <a:ext cx="975023" cy="27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b="1" dirty="0">
              <a:solidFill>
                <a:schemeClr val="bg1"/>
              </a:solidFill>
            </a:endParaRPr>
          </a:p>
        </p:txBody>
      </p:sp>
      <p:graphicFrame>
        <p:nvGraphicFramePr>
          <p:cNvPr id="32" name="Tabela 31"/>
          <p:cNvGraphicFramePr>
            <a:graphicFrameLocks noGrp="1"/>
          </p:cNvGraphicFramePr>
          <p:nvPr>
            <p:extLst>
              <p:ext uri="{D42A27DB-BD31-4B8C-83A1-F6EECF244321}">
                <p14:modId xmlns:p14="http://schemas.microsoft.com/office/powerpoint/2010/main" val="2917027506"/>
              </p:ext>
            </p:extLst>
          </p:nvPr>
        </p:nvGraphicFramePr>
        <p:xfrm>
          <a:off x="179512" y="1059582"/>
          <a:ext cx="8769941" cy="3733800"/>
        </p:xfrm>
        <a:graphic>
          <a:graphicData uri="http://schemas.openxmlformats.org/drawingml/2006/table">
            <a:tbl>
              <a:tblPr firstRow="1" bandRow="1">
                <a:tableStyleId>{5C22544A-7EE6-4342-B048-85BDC9FD1C3A}</a:tableStyleId>
              </a:tblPr>
              <a:tblGrid>
                <a:gridCol w="1656184"/>
                <a:gridCol w="1656184"/>
                <a:gridCol w="1224136"/>
                <a:gridCol w="2160240"/>
                <a:gridCol w="2073197"/>
              </a:tblGrid>
              <a:tr h="231249">
                <a:tc gridSpan="5">
                  <a:txBody>
                    <a:bodyPr/>
                    <a:lstStyle/>
                    <a:p>
                      <a:pPr marL="93663" marR="0" indent="0" algn="ctr" defTabSz="914400" rtl="0" eaLnBrk="1" fontAlgn="ctr" latinLnBrk="0" hangingPunct="1">
                        <a:lnSpc>
                          <a:spcPct val="100000"/>
                        </a:lnSpc>
                        <a:spcBef>
                          <a:spcPts val="0"/>
                        </a:spcBef>
                        <a:spcAft>
                          <a:spcPts val="0"/>
                        </a:spcAft>
                        <a:buClr>
                          <a:srgbClr val="0095D9"/>
                        </a:buClr>
                        <a:buSzTx/>
                        <a:buFont typeface="Arial" panose="020B0604020202020204" pitchFamily="34" charset="0"/>
                        <a:buNone/>
                        <a:tabLst/>
                        <a:defRPr/>
                      </a:pPr>
                      <a:r>
                        <a:rPr lang="pt-BR" sz="1400" b="1" dirty="0" smtClean="0">
                          <a:solidFill>
                            <a:schemeClr val="bg1"/>
                          </a:solidFill>
                        </a:rPr>
                        <a:t>ANEXOS</a:t>
                      </a:r>
                    </a:p>
                  </a:txBody>
                  <a:tcPr marL="68580" marR="68580" marT="34290" marB="34290">
                    <a:solidFill>
                      <a:srgbClr val="0095D9"/>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pPr algn="l" fontAlgn="b"/>
                      <a:endParaRPr lang="pt-BR" sz="1500" b="1" i="0" u="none" strike="noStrike" dirty="0" smtClean="0">
                        <a:solidFill>
                          <a:schemeClr val="bg1"/>
                        </a:solidFill>
                        <a:effectLst/>
                        <a:latin typeface="Calibri" panose="020F0502020204030204" pitchFamily="34" charset="0"/>
                        <a:cs typeface="Calibri" panose="020F0502020204030204" pitchFamily="34" charset="0"/>
                      </a:endParaRPr>
                    </a:p>
                  </a:txBody>
                  <a:tcPr>
                    <a:solidFill>
                      <a:schemeClr val="bg1">
                        <a:lumMod val="65000"/>
                      </a:schemeClr>
                    </a:solidFill>
                  </a:tcPr>
                </a:tc>
              </a:tr>
              <a:tr h="3374137">
                <a:tc>
                  <a:txBody>
                    <a:bodyPr/>
                    <a:lstStyle/>
                    <a:p>
                      <a:pPr marL="93663" marR="0" indent="0" algn="l" defTabSz="914400" rtl="0" eaLnBrk="1" fontAlgn="ctr" latinLnBrk="0" hangingPunct="1">
                        <a:lnSpc>
                          <a:spcPct val="100000"/>
                        </a:lnSpc>
                        <a:spcBef>
                          <a:spcPts val="0"/>
                        </a:spcBef>
                        <a:spcAft>
                          <a:spcPts val="0"/>
                        </a:spcAft>
                        <a:buClr>
                          <a:srgbClr val="0095D9"/>
                        </a:buClr>
                        <a:buSzTx/>
                        <a:buFontTx/>
                        <a:buNone/>
                        <a:tabLst/>
                        <a:defRPr/>
                      </a:pPr>
                      <a:r>
                        <a:rPr lang="pt-BR" sz="1200" b="1" u="none" kern="1200" dirty="0" smtClean="0">
                          <a:solidFill>
                            <a:srgbClr val="0095D9"/>
                          </a:solidFill>
                          <a:latin typeface="+mn-lt"/>
                          <a:ea typeface="+mn-ea"/>
                          <a:cs typeface="+mn-cs"/>
                        </a:rPr>
                        <a:t>Fundos ICVM 555</a:t>
                      </a:r>
                    </a:p>
                    <a:p>
                      <a:pPr marL="95250" marR="0" indent="-95250" algn="l" defTabSz="914400" rtl="0" eaLnBrk="1" fontAlgn="ctr" latinLnBrk="0" hangingPunct="1">
                        <a:lnSpc>
                          <a:spcPct val="100000"/>
                        </a:lnSpc>
                        <a:spcBef>
                          <a:spcPts val="0"/>
                        </a:spcBef>
                        <a:spcAft>
                          <a:spcPts val="1200"/>
                        </a:spcAft>
                        <a:buClr>
                          <a:srgbClr val="0095D9"/>
                        </a:buClr>
                        <a:buSzTx/>
                        <a:buFont typeface="Arial" panose="020B0604020202020204" pitchFamily="34" charset="0"/>
                        <a:buChar char="•"/>
                        <a:tabLst/>
                        <a:defRPr/>
                      </a:pPr>
                      <a:r>
                        <a:rPr lang="pt-BR" sz="1200" kern="1200" dirty="0" smtClean="0">
                          <a:solidFill>
                            <a:srgbClr val="4C4D4F"/>
                          </a:solidFill>
                          <a:latin typeface="+mn-lt"/>
                          <a:ea typeface="+mn-ea"/>
                          <a:cs typeface="+mn-cs"/>
                        </a:rPr>
                        <a:t>Documentos e </a:t>
                      </a:r>
                      <a:r>
                        <a:rPr lang="pt-BR" sz="1200" b="0" u="none" kern="1200" dirty="0" smtClean="0">
                          <a:solidFill>
                            <a:srgbClr val="4C4D4F"/>
                          </a:solidFill>
                          <a:latin typeface="+mn-lt"/>
                          <a:ea typeface="+mn-ea"/>
                          <a:cs typeface="+mn-cs"/>
                        </a:rPr>
                        <a:t>informações </a:t>
                      </a:r>
                      <a:r>
                        <a:rPr lang="pt-BR" sz="1200" b="0" u="none" kern="1200" baseline="0" dirty="0" smtClean="0">
                          <a:solidFill>
                            <a:srgbClr val="4C4D4F"/>
                          </a:solidFill>
                          <a:latin typeface="+mn-lt"/>
                          <a:ea typeface="+mn-ea"/>
                          <a:cs typeface="+mn-cs"/>
                        </a:rPr>
                        <a:t> - r</a:t>
                      </a:r>
                      <a:r>
                        <a:rPr lang="pt-BR" sz="1200" kern="1200" dirty="0" smtClean="0">
                          <a:solidFill>
                            <a:srgbClr val="4C4D4F"/>
                          </a:solidFill>
                          <a:latin typeface="+mn-lt"/>
                          <a:ea typeface="+mn-ea"/>
                          <a:cs typeface="+mn-cs"/>
                        </a:rPr>
                        <a:t>equisitos mínimos</a:t>
                      </a:r>
                    </a:p>
                    <a:p>
                      <a:pPr marL="95250" marR="0" indent="-95250" algn="l" defTabSz="914400" rtl="0" eaLnBrk="1" fontAlgn="ctr" latinLnBrk="0" hangingPunct="1">
                        <a:lnSpc>
                          <a:spcPct val="100000"/>
                        </a:lnSpc>
                        <a:spcBef>
                          <a:spcPts val="0"/>
                        </a:spcBef>
                        <a:spcAft>
                          <a:spcPts val="1200"/>
                        </a:spcAft>
                        <a:buClr>
                          <a:srgbClr val="0095D9"/>
                        </a:buClr>
                        <a:buSzTx/>
                        <a:buFont typeface="Arial" panose="020B0604020202020204" pitchFamily="34" charset="0"/>
                        <a:buChar char="•"/>
                        <a:tabLst/>
                        <a:defRPr/>
                      </a:pPr>
                      <a:r>
                        <a:rPr lang="pt-BR" sz="1200" kern="1200" dirty="0" smtClean="0">
                          <a:solidFill>
                            <a:srgbClr val="4C4D4F"/>
                          </a:solidFill>
                          <a:latin typeface="+mn-lt"/>
                          <a:ea typeface="+mn-ea"/>
                          <a:cs typeface="+mn-cs"/>
                        </a:rPr>
                        <a:t>Crédito privado – politicas</a:t>
                      </a:r>
                      <a:r>
                        <a:rPr lang="pt-BR" sz="1200" kern="1200" baseline="0" dirty="0" smtClean="0">
                          <a:solidFill>
                            <a:srgbClr val="4C4D4F"/>
                          </a:solidFill>
                          <a:latin typeface="+mn-lt"/>
                          <a:ea typeface="+mn-ea"/>
                          <a:cs typeface="+mn-cs"/>
                        </a:rPr>
                        <a:t> </a:t>
                      </a:r>
                      <a:r>
                        <a:rPr lang="pt-BR" sz="1200" b="0" u="none" kern="1200" dirty="0" smtClean="0">
                          <a:solidFill>
                            <a:srgbClr val="4C4D4F"/>
                          </a:solidFill>
                          <a:latin typeface="+mn-lt"/>
                          <a:ea typeface="+mn-ea"/>
                          <a:cs typeface="+mn-cs"/>
                        </a:rPr>
                        <a:t> para aquisição e </a:t>
                      </a:r>
                      <a:r>
                        <a:rPr lang="pt-BR" sz="1200" kern="1200" dirty="0" smtClean="0">
                          <a:solidFill>
                            <a:srgbClr val="4C4D4F"/>
                          </a:solidFill>
                          <a:latin typeface="+mn-lt"/>
                          <a:ea typeface="+mn-ea"/>
                          <a:cs typeface="+mn-cs"/>
                        </a:rPr>
                        <a:t>gestão.</a:t>
                      </a:r>
                    </a:p>
                    <a:p>
                      <a:pPr marL="95250" marR="0" indent="-95250" algn="l" defTabSz="914400" rtl="0" eaLnBrk="1" fontAlgn="ctr" latinLnBrk="0" hangingPunct="1">
                        <a:lnSpc>
                          <a:spcPct val="100000"/>
                        </a:lnSpc>
                        <a:spcBef>
                          <a:spcPts val="0"/>
                        </a:spcBef>
                        <a:spcAft>
                          <a:spcPts val="1200"/>
                        </a:spcAft>
                        <a:buClr>
                          <a:srgbClr val="0095D9"/>
                        </a:buClr>
                        <a:buSzTx/>
                        <a:buFont typeface="Arial" panose="020B0604020202020204" pitchFamily="34" charset="0"/>
                        <a:buChar char="•"/>
                        <a:tabLst/>
                        <a:defRPr/>
                      </a:pPr>
                      <a:r>
                        <a:rPr lang="pt-BR" sz="1200" kern="1200" dirty="0" smtClean="0">
                          <a:solidFill>
                            <a:srgbClr val="4C4D4F"/>
                          </a:solidFill>
                          <a:latin typeface="+mn-lt"/>
                          <a:ea typeface="+mn-ea"/>
                          <a:cs typeface="+mn-cs"/>
                        </a:rPr>
                        <a:t>Materiais publicitários e técnicos</a:t>
                      </a:r>
                      <a:r>
                        <a:rPr lang="pt-BR" sz="1200" kern="1200" baseline="0" dirty="0" smtClean="0">
                          <a:solidFill>
                            <a:srgbClr val="4C4D4F"/>
                          </a:solidFill>
                          <a:latin typeface="+mn-lt"/>
                          <a:ea typeface="+mn-ea"/>
                          <a:cs typeface="+mn-cs"/>
                        </a:rPr>
                        <a:t> – </a:t>
                      </a:r>
                      <a:r>
                        <a:rPr lang="pt-BR" sz="1200" kern="1200" dirty="0" smtClean="0">
                          <a:solidFill>
                            <a:srgbClr val="4C4D4F"/>
                          </a:solidFill>
                          <a:latin typeface="+mn-lt"/>
                          <a:ea typeface="+mn-ea"/>
                          <a:cs typeface="+mn-cs"/>
                        </a:rPr>
                        <a:t>novos  conceitos</a:t>
                      </a:r>
                      <a:r>
                        <a:rPr lang="pt-BR" sz="1200" kern="1200" baseline="0" dirty="0" smtClean="0">
                          <a:solidFill>
                            <a:srgbClr val="4C4D4F"/>
                          </a:solidFill>
                          <a:latin typeface="+mn-lt"/>
                          <a:ea typeface="+mn-ea"/>
                          <a:cs typeface="+mn-cs"/>
                        </a:rPr>
                        <a:t> e simplificação dos Avisos.</a:t>
                      </a:r>
                      <a:endParaRPr lang="pt-BR" sz="1200" kern="1200" dirty="0" smtClean="0">
                        <a:solidFill>
                          <a:srgbClr val="4C4D4F"/>
                        </a:solidFill>
                        <a:latin typeface="+mn-lt"/>
                        <a:ea typeface="+mn-ea"/>
                        <a:cs typeface="+mn-cs"/>
                      </a:endParaRPr>
                    </a:p>
                    <a:p>
                      <a:pPr marL="95250" marR="0" indent="-95250" algn="l" defTabSz="914400" rtl="0" eaLnBrk="1" fontAlgn="ctr" latinLnBrk="0" hangingPunct="1">
                        <a:lnSpc>
                          <a:spcPct val="100000"/>
                        </a:lnSpc>
                        <a:spcBef>
                          <a:spcPts val="0"/>
                        </a:spcBef>
                        <a:spcAft>
                          <a:spcPts val="1200"/>
                        </a:spcAft>
                        <a:buClr>
                          <a:srgbClr val="0095D9"/>
                        </a:buClr>
                        <a:buSzTx/>
                        <a:buFont typeface="Arial" panose="020B0604020202020204" pitchFamily="34" charset="0"/>
                        <a:buChar char="•"/>
                        <a:tabLst/>
                        <a:defRPr/>
                      </a:pPr>
                      <a:r>
                        <a:rPr lang="pt-BR" sz="1200" kern="1200" dirty="0" smtClean="0">
                          <a:solidFill>
                            <a:srgbClr val="4C4D4F"/>
                          </a:solidFill>
                          <a:latin typeface="+mn-lt"/>
                          <a:ea typeface="+mn-ea"/>
                          <a:cs typeface="+mn-cs"/>
                        </a:rPr>
                        <a:t>Política de voto</a:t>
                      </a:r>
                      <a:r>
                        <a:rPr lang="pt-BR" sz="1200" kern="1200" baseline="0" dirty="0" smtClean="0">
                          <a:solidFill>
                            <a:srgbClr val="4C4D4F"/>
                          </a:solidFill>
                          <a:latin typeface="+mn-lt"/>
                          <a:ea typeface="+mn-ea"/>
                          <a:cs typeface="+mn-cs"/>
                        </a:rPr>
                        <a:t> – </a:t>
                      </a:r>
                      <a:r>
                        <a:rPr lang="pt-BR" sz="1200" kern="1200" dirty="0" smtClean="0">
                          <a:solidFill>
                            <a:srgbClr val="4C4D4F"/>
                          </a:solidFill>
                          <a:latin typeface="+mn-lt"/>
                          <a:ea typeface="+mn-ea"/>
                          <a:cs typeface="+mn-cs"/>
                        </a:rPr>
                        <a:t>Atualização.</a:t>
                      </a:r>
                    </a:p>
                  </a:txBody>
                  <a:tcPr marL="68580" marR="68580" marT="34290" marB="34290">
                    <a:solidFill>
                      <a:schemeClr val="bg1">
                        <a:lumMod val="95000"/>
                      </a:schemeClr>
                    </a:solidFill>
                  </a:tcPr>
                </a:tc>
                <a:tc>
                  <a:txBody>
                    <a:bodyPr/>
                    <a:lstStyle/>
                    <a:p>
                      <a:pPr marL="93663" marR="0" indent="0" algn="l" defTabSz="914400" rtl="0" eaLnBrk="1" fontAlgn="ctr" latinLnBrk="0" hangingPunct="1">
                        <a:lnSpc>
                          <a:spcPct val="100000"/>
                        </a:lnSpc>
                        <a:spcBef>
                          <a:spcPts val="0"/>
                        </a:spcBef>
                        <a:spcAft>
                          <a:spcPts val="0"/>
                        </a:spcAft>
                        <a:buClr>
                          <a:srgbClr val="0095D9"/>
                        </a:buClr>
                        <a:buSzTx/>
                        <a:buFontTx/>
                        <a:buNone/>
                        <a:tabLst/>
                        <a:defRPr/>
                      </a:pPr>
                      <a:r>
                        <a:rPr lang="pt-BR" sz="1200" b="1" u="none" kern="1200" dirty="0" smtClean="0">
                          <a:solidFill>
                            <a:srgbClr val="0095D9"/>
                          </a:solidFill>
                          <a:latin typeface="+mn-lt"/>
                          <a:ea typeface="+mn-ea"/>
                          <a:cs typeface="+mn-cs"/>
                        </a:rPr>
                        <a:t>Carteiras Administradas</a:t>
                      </a:r>
                    </a:p>
                    <a:p>
                      <a:pPr marL="177800" marR="0" indent="-84138" algn="l" defTabSz="914400" rtl="0" eaLnBrk="1" fontAlgn="ctr" latinLnBrk="0" hangingPunct="1">
                        <a:lnSpc>
                          <a:spcPct val="100000"/>
                        </a:lnSpc>
                        <a:spcBef>
                          <a:spcPts val="0"/>
                        </a:spcBef>
                        <a:spcAft>
                          <a:spcPts val="1200"/>
                        </a:spcAft>
                        <a:buClr>
                          <a:srgbClr val="0095D9"/>
                        </a:buClr>
                        <a:buSzTx/>
                        <a:buFont typeface="Arial" panose="020B0604020202020204" pitchFamily="34" charset="0"/>
                        <a:buChar char="•"/>
                        <a:tabLst/>
                        <a:defRPr/>
                      </a:pPr>
                      <a:r>
                        <a:rPr lang="pt-BR" sz="1200" kern="1200" dirty="0" smtClean="0">
                          <a:solidFill>
                            <a:srgbClr val="4C4D4F"/>
                          </a:solidFill>
                          <a:latin typeface="+mn-lt"/>
                          <a:ea typeface="+mn-ea"/>
                          <a:cs typeface="+mn-cs"/>
                        </a:rPr>
                        <a:t>Regras mínimas</a:t>
                      </a:r>
                      <a:r>
                        <a:rPr lang="pt-BR" sz="1200" kern="1200" baseline="0" dirty="0" smtClean="0">
                          <a:solidFill>
                            <a:srgbClr val="4C4D4F"/>
                          </a:solidFill>
                          <a:latin typeface="+mn-lt"/>
                          <a:ea typeface="+mn-ea"/>
                          <a:cs typeface="+mn-cs"/>
                        </a:rPr>
                        <a:t> para o </a:t>
                      </a:r>
                      <a:r>
                        <a:rPr lang="pt-BR" sz="1200" kern="1200" dirty="0" smtClean="0">
                          <a:solidFill>
                            <a:srgbClr val="4C4D4F"/>
                          </a:solidFill>
                          <a:latin typeface="+mn-lt"/>
                          <a:ea typeface="+mn-ea"/>
                          <a:cs typeface="+mn-cs"/>
                        </a:rPr>
                        <a:t>contrato</a:t>
                      </a:r>
                    </a:p>
                    <a:p>
                      <a:pPr marL="177800" marR="0" indent="-84138" algn="l" defTabSz="914400" rtl="0" eaLnBrk="1" fontAlgn="ctr" latinLnBrk="0" hangingPunct="1">
                        <a:lnSpc>
                          <a:spcPct val="100000"/>
                        </a:lnSpc>
                        <a:spcBef>
                          <a:spcPts val="0"/>
                        </a:spcBef>
                        <a:spcAft>
                          <a:spcPts val="1200"/>
                        </a:spcAft>
                        <a:buClr>
                          <a:srgbClr val="0095D9"/>
                        </a:buClr>
                        <a:buSzTx/>
                        <a:buFont typeface="Arial" panose="020B0604020202020204" pitchFamily="34" charset="0"/>
                        <a:buChar char="•"/>
                        <a:tabLst/>
                        <a:defRPr/>
                      </a:pPr>
                      <a:r>
                        <a:rPr lang="pt-BR" sz="1200" kern="1200" dirty="0" smtClean="0">
                          <a:solidFill>
                            <a:srgbClr val="4C4D4F"/>
                          </a:solidFill>
                          <a:latin typeface="+mn-lt"/>
                          <a:ea typeface="+mn-ea"/>
                          <a:cs typeface="+mn-cs"/>
                        </a:rPr>
                        <a:t>Transparência da remuneração e da possibilidade ou não de remuneração indireta.</a:t>
                      </a:r>
                    </a:p>
                  </a:txBody>
                  <a:tcPr marL="68580" marR="68580" marT="34290" marB="34290">
                    <a:solidFill>
                      <a:schemeClr val="bg1">
                        <a:lumMod val="95000"/>
                      </a:schemeClr>
                    </a:solidFill>
                  </a:tcPr>
                </a:tc>
                <a:tc>
                  <a:txBody>
                    <a:bodyPr/>
                    <a:lstStyle/>
                    <a:p>
                      <a:pPr marL="93663" marR="0" indent="0" algn="l" defTabSz="914400" rtl="0" eaLnBrk="1" fontAlgn="ctr" latinLnBrk="0" hangingPunct="1">
                        <a:lnSpc>
                          <a:spcPct val="100000"/>
                        </a:lnSpc>
                        <a:spcBef>
                          <a:spcPts val="0"/>
                        </a:spcBef>
                        <a:spcAft>
                          <a:spcPts val="0"/>
                        </a:spcAft>
                        <a:buClr>
                          <a:srgbClr val="0095D9"/>
                        </a:buClr>
                        <a:buSzTx/>
                        <a:buFontTx/>
                        <a:buNone/>
                        <a:tabLst/>
                        <a:defRPr/>
                      </a:pPr>
                      <a:r>
                        <a:rPr lang="pt-BR" sz="1200" b="1" u="none" kern="1200" dirty="0" smtClean="0">
                          <a:solidFill>
                            <a:srgbClr val="0095D9"/>
                          </a:solidFill>
                          <a:latin typeface="+mn-lt"/>
                          <a:ea typeface="+mn-ea"/>
                          <a:cs typeface="+mn-cs"/>
                        </a:rPr>
                        <a:t>ETF</a:t>
                      </a:r>
                    </a:p>
                    <a:p>
                      <a:pPr marL="93663" marR="0" indent="0" algn="l" defTabSz="914400" rtl="0" eaLnBrk="1" fontAlgn="ctr" latinLnBrk="0" hangingPunct="1">
                        <a:lnSpc>
                          <a:spcPct val="100000"/>
                        </a:lnSpc>
                        <a:spcBef>
                          <a:spcPts val="0"/>
                        </a:spcBef>
                        <a:spcAft>
                          <a:spcPts val="0"/>
                        </a:spcAft>
                        <a:buClr>
                          <a:srgbClr val="0095D9"/>
                        </a:buClr>
                        <a:buSzTx/>
                        <a:buFontTx/>
                        <a:buNone/>
                        <a:tabLst/>
                        <a:defRPr/>
                      </a:pPr>
                      <a:r>
                        <a:rPr lang="pt-BR" sz="1200" kern="1200" dirty="0" smtClean="0">
                          <a:solidFill>
                            <a:srgbClr val="4C4D4F"/>
                          </a:solidFill>
                          <a:latin typeface="+mn-lt"/>
                          <a:ea typeface="+mn-ea"/>
                          <a:cs typeface="+mn-cs"/>
                        </a:rPr>
                        <a:t>Atualização das regras de acordo com a regulação em vigor</a:t>
                      </a:r>
                      <a:r>
                        <a:rPr lang="pt-BR" sz="1200" dirty="0" smtClean="0"/>
                        <a:t>.</a:t>
                      </a:r>
                    </a:p>
                    <a:p>
                      <a:pPr marL="93663" marR="0" indent="0" algn="l" defTabSz="914400" rtl="0" eaLnBrk="1" fontAlgn="ctr" latinLnBrk="0" hangingPunct="1">
                        <a:lnSpc>
                          <a:spcPct val="100000"/>
                        </a:lnSpc>
                        <a:spcBef>
                          <a:spcPts val="0"/>
                        </a:spcBef>
                        <a:spcAft>
                          <a:spcPts val="0"/>
                        </a:spcAft>
                        <a:buClr>
                          <a:srgbClr val="0095D9"/>
                        </a:buClr>
                        <a:buSzTx/>
                        <a:buFontTx/>
                        <a:buNone/>
                        <a:tabLst/>
                        <a:defRPr/>
                      </a:pPr>
                      <a:endParaRPr lang="pt-BR" sz="1200" b="1" u="sng" kern="1200" dirty="0" smtClean="0">
                        <a:solidFill>
                          <a:srgbClr val="4C4D4F"/>
                        </a:solidFill>
                        <a:latin typeface="+mn-lt"/>
                        <a:ea typeface="+mn-ea"/>
                        <a:cs typeface="+mn-cs"/>
                      </a:endParaRPr>
                    </a:p>
                  </a:txBody>
                  <a:tcPr marL="68580" marR="68580" marT="34290" marB="34290">
                    <a:solidFill>
                      <a:schemeClr val="bg1">
                        <a:lumMod val="95000"/>
                      </a:schemeClr>
                    </a:solidFill>
                  </a:tcPr>
                </a:tc>
                <a:tc>
                  <a:txBody>
                    <a:bodyPr/>
                    <a:lstStyle/>
                    <a:p>
                      <a:pPr marL="93663" marR="0" indent="0" algn="l" defTabSz="914400" rtl="0" eaLnBrk="1" fontAlgn="ctr" latinLnBrk="0" hangingPunct="1">
                        <a:lnSpc>
                          <a:spcPct val="100000"/>
                        </a:lnSpc>
                        <a:spcBef>
                          <a:spcPts val="0"/>
                        </a:spcBef>
                        <a:spcAft>
                          <a:spcPts val="0"/>
                        </a:spcAft>
                        <a:buClr>
                          <a:srgbClr val="0095D9"/>
                        </a:buClr>
                        <a:buSzTx/>
                        <a:buFontTx/>
                        <a:buNone/>
                        <a:tabLst/>
                        <a:defRPr/>
                      </a:pPr>
                      <a:r>
                        <a:rPr lang="pt-BR" sz="1200" b="1" u="none" kern="1200" dirty="0" smtClean="0">
                          <a:solidFill>
                            <a:srgbClr val="0095D9"/>
                          </a:solidFill>
                          <a:latin typeface="+mn-lt"/>
                          <a:ea typeface="+mn-ea"/>
                          <a:cs typeface="+mn-cs"/>
                        </a:rPr>
                        <a:t>FIDC</a:t>
                      </a:r>
                    </a:p>
                    <a:p>
                      <a:pPr marL="95250" indent="-95250" algn="l" defTabSz="914400" rtl="0" eaLnBrk="1" latinLnBrk="0" hangingPunct="1">
                        <a:spcAft>
                          <a:spcPts val="1200"/>
                        </a:spcAft>
                        <a:buClr>
                          <a:srgbClr val="00B0F0"/>
                        </a:buClr>
                        <a:buFont typeface="Arial" panose="020B0604020202020204" pitchFamily="34" charset="0"/>
                        <a:buChar char="•"/>
                      </a:pPr>
                      <a:r>
                        <a:rPr lang="pt-BR" sz="1200" b="0" u="none" kern="1200" dirty="0" smtClean="0">
                          <a:solidFill>
                            <a:srgbClr val="4C4D4F"/>
                          </a:solidFill>
                          <a:latin typeface="+mn-lt"/>
                          <a:ea typeface="+mn-ea"/>
                          <a:cs typeface="+mn-cs"/>
                        </a:rPr>
                        <a:t>Fomento Mercantil: melhor definição do papel dos agentes. </a:t>
                      </a:r>
                    </a:p>
                    <a:p>
                      <a:pPr marL="95250" marR="0" indent="-95250" algn="l" defTabSz="914400" rtl="0" eaLnBrk="1" fontAlgn="auto" latinLnBrk="0" hangingPunct="1">
                        <a:lnSpc>
                          <a:spcPct val="100000"/>
                        </a:lnSpc>
                        <a:spcBef>
                          <a:spcPts val="0"/>
                        </a:spcBef>
                        <a:spcAft>
                          <a:spcPts val="1200"/>
                        </a:spcAft>
                        <a:buClr>
                          <a:srgbClr val="00B0F0"/>
                        </a:buClr>
                        <a:buSzTx/>
                        <a:buFont typeface="Arial" panose="020B0604020202020204" pitchFamily="34" charset="0"/>
                        <a:buChar char="•"/>
                        <a:tabLst/>
                        <a:defRPr/>
                      </a:pPr>
                      <a:r>
                        <a:rPr lang="pt-BR" sz="1200" b="0" u="none" kern="1200" dirty="0" smtClean="0">
                          <a:solidFill>
                            <a:srgbClr val="4C4D4F"/>
                          </a:solidFill>
                          <a:latin typeface="+mn-lt"/>
                          <a:ea typeface="+mn-ea"/>
                          <a:cs typeface="+mn-cs"/>
                        </a:rPr>
                        <a:t>Informativo mensal:</a:t>
                      </a:r>
                      <a:r>
                        <a:rPr lang="pt-BR" sz="1200" b="0" u="none" kern="1200" baseline="0" dirty="0" smtClean="0">
                          <a:solidFill>
                            <a:srgbClr val="4C4D4F"/>
                          </a:solidFill>
                          <a:latin typeface="+mn-lt"/>
                          <a:ea typeface="+mn-ea"/>
                          <a:cs typeface="+mn-cs"/>
                        </a:rPr>
                        <a:t> p</a:t>
                      </a:r>
                      <a:r>
                        <a:rPr lang="pt-BR" sz="1200" b="0" u="none" kern="1200" dirty="0" smtClean="0">
                          <a:solidFill>
                            <a:srgbClr val="4C4D4F"/>
                          </a:solidFill>
                          <a:latin typeface="+mn-lt"/>
                          <a:ea typeface="+mn-ea"/>
                          <a:cs typeface="+mn-cs"/>
                        </a:rPr>
                        <a:t>adronização</a:t>
                      </a:r>
                    </a:p>
                    <a:p>
                      <a:pPr marL="95250" marR="0" indent="-95250" algn="l" defTabSz="914400" rtl="0" eaLnBrk="1" fontAlgn="auto" latinLnBrk="0" hangingPunct="1">
                        <a:lnSpc>
                          <a:spcPct val="100000"/>
                        </a:lnSpc>
                        <a:spcBef>
                          <a:spcPts val="0"/>
                        </a:spcBef>
                        <a:spcAft>
                          <a:spcPts val="1200"/>
                        </a:spcAft>
                        <a:buClr>
                          <a:srgbClr val="00B0F0"/>
                        </a:buClr>
                        <a:buSzTx/>
                        <a:buFont typeface="Arial" panose="020B0604020202020204" pitchFamily="34" charset="0"/>
                        <a:buChar char="•"/>
                        <a:tabLst/>
                        <a:defRPr/>
                      </a:pPr>
                      <a:r>
                        <a:rPr lang="pt-BR" sz="1200" b="0" u="none" kern="1200" dirty="0" smtClean="0">
                          <a:solidFill>
                            <a:srgbClr val="4C4D4F"/>
                          </a:solidFill>
                          <a:latin typeface="+mn-lt"/>
                          <a:ea typeface="+mn-ea"/>
                          <a:cs typeface="+mn-cs"/>
                        </a:rPr>
                        <a:t>Aquisição e monitoramento dos ativos: regras e procedimentos, com diferenciação entre análise</a:t>
                      </a:r>
                      <a:r>
                        <a:rPr lang="pt-BR" sz="1200" b="0" u="none" kern="1200" baseline="0" dirty="0" smtClean="0">
                          <a:solidFill>
                            <a:srgbClr val="4C4D4F"/>
                          </a:solidFill>
                          <a:latin typeface="+mn-lt"/>
                          <a:ea typeface="+mn-ea"/>
                          <a:cs typeface="+mn-cs"/>
                        </a:rPr>
                        <a:t> individual e coletiva.</a:t>
                      </a:r>
                    </a:p>
                    <a:p>
                      <a:pPr marL="95250" indent="-95250" algn="l" defTabSz="914400" rtl="0" eaLnBrk="1" latinLnBrk="0" hangingPunct="1">
                        <a:spcAft>
                          <a:spcPts val="1200"/>
                        </a:spcAft>
                        <a:buClr>
                          <a:srgbClr val="00B0F0"/>
                        </a:buClr>
                        <a:buFont typeface="Arial" panose="020B0604020202020204" pitchFamily="34" charset="0"/>
                        <a:buChar char="•"/>
                      </a:pPr>
                      <a:r>
                        <a:rPr lang="pt-BR" sz="1200" b="0" u="none" kern="1200" dirty="0" smtClean="0">
                          <a:solidFill>
                            <a:srgbClr val="4C4D4F"/>
                          </a:solidFill>
                          <a:latin typeface="+mn-lt"/>
                          <a:ea typeface="+mn-ea"/>
                          <a:cs typeface="+mn-cs"/>
                        </a:rPr>
                        <a:t>Crédito privado: r</a:t>
                      </a:r>
                      <a:r>
                        <a:rPr lang="pt-BR" sz="1200" b="0" u="none" kern="1200" baseline="0" dirty="0" smtClean="0">
                          <a:solidFill>
                            <a:srgbClr val="4C4D4F"/>
                          </a:solidFill>
                          <a:latin typeface="+mn-lt"/>
                          <a:ea typeface="+mn-ea"/>
                          <a:cs typeface="+mn-cs"/>
                        </a:rPr>
                        <a:t>egras para gestão, </a:t>
                      </a:r>
                      <a:r>
                        <a:rPr lang="pt-BR" sz="1200" b="0" u="none" kern="1200" dirty="0" smtClean="0">
                          <a:solidFill>
                            <a:srgbClr val="4C4D4F"/>
                          </a:solidFill>
                          <a:latin typeface="+mn-lt"/>
                          <a:ea typeface="+mn-ea"/>
                          <a:cs typeface="+mn-cs"/>
                        </a:rPr>
                        <a:t>projeção dos fluxos de caixa,  cálculo do valor presente</a:t>
                      </a:r>
                      <a:r>
                        <a:rPr lang="pt-BR" sz="1200" b="0" u="none" kern="1200" baseline="0" dirty="0" smtClean="0">
                          <a:solidFill>
                            <a:srgbClr val="4C4D4F"/>
                          </a:solidFill>
                          <a:latin typeface="+mn-lt"/>
                          <a:ea typeface="+mn-ea"/>
                          <a:cs typeface="+mn-cs"/>
                        </a:rPr>
                        <a:t> e c</a:t>
                      </a:r>
                      <a:r>
                        <a:rPr lang="pt-BR" sz="1200" b="0" u="none" kern="1200" dirty="0" smtClean="0">
                          <a:solidFill>
                            <a:srgbClr val="4C4D4F"/>
                          </a:solidFill>
                          <a:latin typeface="+mn-lt"/>
                          <a:ea typeface="+mn-ea"/>
                          <a:cs typeface="+mn-cs"/>
                        </a:rPr>
                        <a:t>riação de comitê para avalição dos ativos</a:t>
                      </a:r>
                    </a:p>
                  </a:txBody>
                  <a:tcPr marL="68580" marR="68580" marT="34290" marB="34290">
                    <a:solidFill>
                      <a:schemeClr val="bg1">
                        <a:lumMod val="95000"/>
                      </a:schemeClr>
                    </a:solidFill>
                  </a:tcPr>
                </a:tc>
                <a:tc>
                  <a:txBody>
                    <a:bodyPr/>
                    <a:lstStyle/>
                    <a:p>
                      <a:pPr marL="93663" marR="0" indent="0" algn="l" defTabSz="914400" rtl="0" eaLnBrk="1" fontAlgn="ctr" latinLnBrk="0" hangingPunct="1">
                        <a:lnSpc>
                          <a:spcPct val="100000"/>
                        </a:lnSpc>
                        <a:spcBef>
                          <a:spcPts val="0"/>
                        </a:spcBef>
                        <a:spcAft>
                          <a:spcPts val="0"/>
                        </a:spcAft>
                        <a:buClr>
                          <a:srgbClr val="0095D9"/>
                        </a:buClr>
                        <a:buSzTx/>
                        <a:buFontTx/>
                        <a:buNone/>
                        <a:tabLst/>
                        <a:defRPr/>
                      </a:pPr>
                      <a:r>
                        <a:rPr lang="pt-BR" sz="1200" b="1" u="none" kern="1200" dirty="0" smtClean="0">
                          <a:solidFill>
                            <a:srgbClr val="0095D9"/>
                          </a:solidFill>
                          <a:latin typeface="+mn-lt"/>
                          <a:ea typeface="+mn-ea"/>
                          <a:cs typeface="+mn-cs"/>
                        </a:rPr>
                        <a:t>FII</a:t>
                      </a:r>
                    </a:p>
                    <a:p>
                      <a:pPr marL="95250" indent="-95250" algn="l" defTabSz="914400" rtl="0" eaLnBrk="1" latinLnBrk="0" hangingPunct="1">
                        <a:spcAft>
                          <a:spcPts val="1200"/>
                        </a:spcAft>
                        <a:buClr>
                          <a:srgbClr val="00B0F0"/>
                        </a:buClr>
                        <a:buFont typeface="Arial" panose="020B0604020202020204" pitchFamily="34" charset="0"/>
                        <a:buChar char="•"/>
                      </a:pPr>
                      <a:r>
                        <a:rPr lang="pt-BR" sz="1200" b="0" u="none" kern="1200" dirty="0" smtClean="0">
                          <a:solidFill>
                            <a:srgbClr val="4C4D4F"/>
                          </a:solidFill>
                          <a:latin typeface="+mn-lt"/>
                          <a:ea typeface="+mn-ea"/>
                          <a:cs typeface="+mn-cs"/>
                        </a:rPr>
                        <a:t>Melhor definição dos papéis e</a:t>
                      </a:r>
                      <a:r>
                        <a:rPr lang="pt-BR" sz="1200" b="0" u="none" kern="1200" baseline="0" dirty="0" smtClean="0">
                          <a:solidFill>
                            <a:srgbClr val="4C4D4F"/>
                          </a:solidFill>
                          <a:latin typeface="+mn-lt"/>
                          <a:ea typeface="+mn-ea"/>
                          <a:cs typeface="+mn-cs"/>
                        </a:rPr>
                        <a:t> </a:t>
                      </a:r>
                      <a:r>
                        <a:rPr lang="pt-BR" sz="1200" b="0" u="none" kern="1200" dirty="0" smtClean="0">
                          <a:solidFill>
                            <a:srgbClr val="4C4D4F"/>
                          </a:solidFill>
                          <a:latin typeface="+mn-lt"/>
                          <a:ea typeface="+mn-ea"/>
                          <a:cs typeface="+mn-cs"/>
                        </a:rPr>
                        <a:t>responsabilidades</a:t>
                      </a:r>
                    </a:p>
                    <a:p>
                      <a:pPr marL="95250" indent="-95250" algn="l" defTabSz="914400" rtl="0" eaLnBrk="1" latinLnBrk="0" hangingPunct="1">
                        <a:lnSpc>
                          <a:spcPct val="100000"/>
                        </a:lnSpc>
                        <a:spcAft>
                          <a:spcPts val="1200"/>
                        </a:spcAft>
                        <a:buClr>
                          <a:srgbClr val="00B0F0"/>
                        </a:buClr>
                        <a:buFont typeface="Arial" panose="020B0604020202020204" pitchFamily="34" charset="0"/>
                        <a:buChar char="•"/>
                      </a:pPr>
                      <a:r>
                        <a:rPr lang="pt-BR" sz="1200" b="0" u="none" kern="1200" dirty="0" smtClean="0">
                          <a:solidFill>
                            <a:srgbClr val="4C4D4F"/>
                          </a:solidFill>
                          <a:latin typeface="+mn-lt"/>
                          <a:ea typeface="+mn-ea"/>
                          <a:cs typeface="+mn-cs"/>
                        </a:rPr>
                        <a:t>Atualização do Prospecto.</a:t>
                      </a:r>
                    </a:p>
                    <a:p>
                      <a:pPr marL="95250" indent="-95250" algn="l" defTabSz="914400" rtl="0" eaLnBrk="1" latinLnBrk="0" hangingPunct="1">
                        <a:lnSpc>
                          <a:spcPct val="100000"/>
                        </a:lnSpc>
                        <a:spcAft>
                          <a:spcPts val="1200"/>
                        </a:spcAft>
                        <a:buClr>
                          <a:srgbClr val="00B0F0"/>
                        </a:buClr>
                        <a:buFont typeface="Arial" panose="020B0604020202020204" pitchFamily="34" charset="0"/>
                        <a:buChar char="•"/>
                      </a:pPr>
                      <a:r>
                        <a:rPr lang="pt-BR" sz="1200" b="0" u="none" kern="1200" dirty="0" smtClean="0">
                          <a:solidFill>
                            <a:srgbClr val="4C4D4F"/>
                          </a:solidFill>
                          <a:latin typeface="+mn-lt"/>
                          <a:ea typeface="+mn-ea"/>
                          <a:cs typeface="+mn-cs"/>
                        </a:rPr>
                        <a:t>Exigência de laudos de avaliação com periodicidade anual</a:t>
                      </a:r>
                    </a:p>
                    <a:p>
                      <a:pPr marL="95250" indent="-95250" algn="l" defTabSz="914400" rtl="0" eaLnBrk="1" latinLnBrk="0" hangingPunct="1">
                        <a:spcAft>
                          <a:spcPts val="1200"/>
                        </a:spcAft>
                        <a:buClr>
                          <a:srgbClr val="00B0F0"/>
                        </a:buClr>
                        <a:buFont typeface="Arial" panose="020B0604020202020204" pitchFamily="34" charset="0"/>
                        <a:buChar char="•"/>
                      </a:pPr>
                      <a:r>
                        <a:rPr lang="pt-BR" sz="1200" b="0" u="none" kern="1200" dirty="0" smtClean="0">
                          <a:solidFill>
                            <a:srgbClr val="4C4D4F"/>
                          </a:solidFill>
                          <a:latin typeface="+mn-lt"/>
                          <a:ea typeface="+mn-ea"/>
                          <a:cs typeface="+mn-cs"/>
                        </a:rPr>
                        <a:t>Aquisição e monitoramento dos ativos,</a:t>
                      </a:r>
                      <a:r>
                        <a:rPr lang="pt-BR" sz="1200" b="0" u="none" kern="1200" baseline="0" dirty="0" smtClean="0">
                          <a:solidFill>
                            <a:srgbClr val="4C4D4F"/>
                          </a:solidFill>
                          <a:latin typeface="+mn-lt"/>
                          <a:ea typeface="+mn-ea"/>
                          <a:cs typeface="+mn-cs"/>
                        </a:rPr>
                        <a:t> </a:t>
                      </a:r>
                      <a:r>
                        <a:rPr lang="pt-BR" sz="1200" b="0" u="none" kern="1200" dirty="0" smtClean="0">
                          <a:solidFill>
                            <a:srgbClr val="4C4D4F"/>
                          </a:solidFill>
                          <a:latin typeface="+mn-lt"/>
                          <a:ea typeface="+mn-ea"/>
                          <a:cs typeface="+mn-cs"/>
                        </a:rPr>
                        <a:t>estabelecendo regras e procedimento para:</a:t>
                      </a:r>
                    </a:p>
                    <a:p>
                      <a:pPr marL="95250" indent="-95250" algn="l" defTabSz="914400" rtl="0" eaLnBrk="1" latinLnBrk="0" hangingPunct="1">
                        <a:spcAft>
                          <a:spcPts val="1200"/>
                        </a:spcAft>
                        <a:buClr>
                          <a:srgbClr val="00B0F0"/>
                        </a:buClr>
                        <a:buSzPct val="80000"/>
                        <a:buFont typeface="Wingdings" panose="05000000000000000000" pitchFamily="2" charset="2"/>
                        <a:buChar char="§"/>
                      </a:pPr>
                      <a:r>
                        <a:rPr lang="pt-BR" sz="1200" b="0" u="none" kern="1200" dirty="0" smtClean="0">
                          <a:solidFill>
                            <a:srgbClr val="4C4D4F"/>
                          </a:solidFill>
                          <a:latin typeface="+mn-lt"/>
                          <a:ea typeface="+mn-ea"/>
                          <a:cs typeface="+mn-cs"/>
                        </a:rPr>
                        <a:t>Ativos imobiliários; </a:t>
                      </a:r>
                    </a:p>
                    <a:p>
                      <a:pPr marL="95250" indent="-95250" algn="l" defTabSz="914400" rtl="0" eaLnBrk="1" latinLnBrk="0" hangingPunct="1">
                        <a:spcAft>
                          <a:spcPts val="1200"/>
                        </a:spcAft>
                        <a:buClr>
                          <a:srgbClr val="00B0F0"/>
                        </a:buClr>
                        <a:buSzPct val="80000"/>
                        <a:buFont typeface="Wingdings" panose="05000000000000000000" pitchFamily="2" charset="2"/>
                        <a:buChar char="§"/>
                      </a:pPr>
                      <a:r>
                        <a:rPr lang="pt-BR" sz="1200" b="0" u="none" kern="1200" dirty="0" smtClean="0">
                          <a:solidFill>
                            <a:srgbClr val="4C4D4F"/>
                          </a:solidFill>
                          <a:latin typeface="+mn-lt"/>
                          <a:ea typeface="+mn-ea"/>
                          <a:cs typeface="+mn-cs"/>
                        </a:rPr>
                        <a:t>Ativos de crédito privado;</a:t>
                      </a:r>
                      <a:r>
                        <a:rPr lang="pt-BR" sz="1200" b="0" u="none" kern="1200" baseline="0" dirty="0" smtClean="0">
                          <a:solidFill>
                            <a:srgbClr val="4C4D4F"/>
                          </a:solidFill>
                          <a:latin typeface="+mn-lt"/>
                          <a:ea typeface="+mn-ea"/>
                          <a:cs typeface="+mn-cs"/>
                        </a:rPr>
                        <a:t> </a:t>
                      </a:r>
                      <a:r>
                        <a:rPr lang="pt-BR" sz="1200" b="0" u="none" kern="1200" dirty="0" smtClean="0">
                          <a:solidFill>
                            <a:srgbClr val="4C4D4F"/>
                          </a:solidFill>
                          <a:latin typeface="+mn-lt"/>
                          <a:ea typeface="+mn-ea"/>
                          <a:cs typeface="+mn-cs"/>
                        </a:rPr>
                        <a:t>e</a:t>
                      </a:r>
                    </a:p>
                    <a:p>
                      <a:pPr marL="95250" indent="-95250" algn="l" defTabSz="914400" rtl="0" eaLnBrk="1" latinLnBrk="0" hangingPunct="1">
                        <a:spcAft>
                          <a:spcPts val="1200"/>
                        </a:spcAft>
                        <a:buClr>
                          <a:srgbClr val="00B0F0"/>
                        </a:buClr>
                        <a:buSzPct val="80000"/>
                        <a:buFont typeface="Wingdings" panose="05000000000000000000" pitchFamily="2" charset="2"/>
                        <a:buChar char="§"/>
                      </a:pPr>
                      <a:r>
                        <a:rPr lang="pt-BR" sz="1200" b="0" u="none" kern="1200" dirty="0" smtClean="0">
                          <a:solidFill>
                            <a:srgbClr val="4C4D4F"/>
                          </a:solidFill>
                          <a:latin typeface="+mn-lt"/>
                          <a:ea typeface="+mn-ea"/>
                          <a:cs typeface="+mn-cs"/>
                        </a:rPr>
                        <a:t>SPE</a:t>
                      </a:r>
                    </a:p>
                  </a:txBody>
                  <a:tcPr marL="68580" marR="68580" marT="34290" marB="34290">
                    <a:solidFill>
                      <a:schemeClr val="bg1">
                        <a:lumMod val="95000"/>
                      </a:schemeClr>
                    </a:solidFill>
                  </a:tcPr>
                </a:tc>
              </a:tr>
            </a:tbl>
          </a:graphicData>
        </a:graphic>
      </p:graphicFrame>
      <p:sp>
        <p:nvSpPr>
          <p:cNvPr id="12" name="Seta para a direita 11">
            <a:hlinkClick r:id="" action="ppaction://hlinkshowjump?jump=nextslide"/>
          </p:cNvPr>
          <p:cNvSpPr>
            <a:spLocks noChangeArrowheads="1"/>
          </p:cNvSpPr>
          <p:nvPr/>
        </p:nvSpPr>
        <p:spPr bwMode="auto">
          <a:xfrm>
            <a:off x="8550024" y="4846382"/>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
        <p:nvSpPr>
          <p:cNvPr id="13" name="Seta para a direita 12">
            <a:hlinkClick r:id="" action="ppaction://hlinkshowjump?jump=previousslide"/>
          </p:cNvPr>
          <p:cNvSpPr>
            <a:spLocks noChangeArrowheads="1"/>
          </p:cNvSpPr>
          <p:nvPr/>
        </p:nvSpPr>
        <p:spPr bwMode="auto">
          <a:xfrm flipH="1">
            <a:off x="8222602" y="4846382"/>
            <a:ext cx="297656" cy="270272"/>
          </a:xfrm>
          <a:prstGeom prst="rightArrow">
            <a:avLst>
              <a:gd name="adj1" fmla="val 65583"/>
              <a:gd name="adj2" fmla="val 110132"/>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dirty="0"/>
          </a:p>
        </p:txBody>
      </p:sp>
      <p:sp>
        <p:nvSpPr>
          <p:cNvPr id="14" name="Espaço Reservado para Número de Slide 5"/>
          <p:cNvSpPr>
            <a:spLocks noGrp="1"/>
          </p:cNvSpPr>
          <p:nvPr>
            <p:ph type="sldNum" sz="quarter" idx="12"/>
          </p:nvPr>
        </p:nvSpPr>
        <p:spPr>
          <a:xfrm>
            <a:off x="7380312" y="4848720"/>
            <a:ext cx="1725300" cy="273844"/>
          </a:xfrm>
        </p:spPr>
        <p:txBody>
          <a:bodyPr/>
          <a:lstStyle>
            <a:lvl1pPr algn="r">
              <a:defRPr/>
            </a:lvl1pPr>
          </a:lstStyle>
          <a:p>
            <a:fld id="{1252A218-1266-48E1-826D-7E99163BE9BB}" type="slidenum">
              <a:rPr lang="pt-BR" smtClean="0"/>
              <a:pPr/>
              <a:t>10</a:t>
            </a:fld>
            <a:endParaRPr lang="pt-BR" dirty="0"/>
          </a:p>
        </p:txBody>
      </p:sp>
      <p:sp>
        <p:nvSpPr>
          <p:cNvPr id="2" name="Espaço Reservado para Texto 1"/>
          <p:cNvSpPr>
            <a:spLocks noGrp="1"/>
          </p:cNvSpPr>
          <p:nvPr>
            <p:ph type="body" sz="half" idx="2"/>
          </p:nvPr>
        </p:nvSpPr>
        <p:spPr/>
        <p:txBody>
          <a:bodyPr/>
          <a:lstStyle/>
          <a:p>
            <a:r>
              <a:rPr lang="pt-BR" dirty="0" smtClean="0"/>
              <a:t>Sumário executivo</a:t>
            </a:r>
            <a:endParaRPr lang="pt-BR" dirty="0"/>
          </a:p>
        </p:txBody>
      </p:sp>
      <p:sp>
        <p:nvSpPr>
          <p:cNvPr id="15" name="Título 1"/>
          <p:cNvSpPr txBox="1">
            <a:spLocks/>
          </p:cNvSpPr>
          <p:nvPr/>
        </p:nvSpPr>
        <p:spPr>
          <a:xfrm>
            <a:off x="896399" y="139662"/>
            <a:ext cx="6519435" cy="396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1500" b="1" kern="1200">
                <a:solidFill>
                  <a:srgbClr val="0095D9"/>
                </a:solidFill>
                <a:latin typeface="+mj-lt"/>
                <a:ea typeface="+mj-ea"/>
                <a:cs typeface="+mj-cs"/>
              </a:defRPr>
            </a:lvl1pPr>
          </a:lstStyle>
          <a:p>
            <a:r>
              <a:rPr lang="pt-BR" sz="1800" dirty="0"/>
              <a:t>CÓDIGO DE ADMINISTRAÇÃO DE RECURSOS DE TERCEIROS</a:t>
            </a:r>
          </a:p>
        </p:txBody>
      </p:sp>
    </p:spTree>
    <p:extLst>
      <p:ext uri="{BB962C8B-B14F-4D97-AF65-F5344CB8AC3E}">
        <p14:creationId xmlns:p14="http://schemas.microsoft.com/office/powerpoint/2010/main" val="451779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7664" y="2643758"/>
            <a:ext cx="5771184" cy="1215000"/>
          </a:xfrm>
        </p:spPr>
        <p:txBody>
          <a:bodyPr/>
          <a:lstStyle/>
          <a:p>
            <a:pPr algn="ctr"/>
            <a:r>
              <a:rPr lang="pt-BR" dirty="0" smtClean="0">
                <a:solidFill>
                  <a:srgbClr val="0095D9"/>
                </a:solidFill>
              </a:rPr>
              <a:t>SUPERVISÃO DE MERCADOS</a:t>
            </a:r>
            <a:endParaRPr lang="pt-BR" dirty="0">
              <a:solidFill>
                <a:srgbClr val="0095D9"/>
              </a:solidFill>
            </a:endParaRPr>
          </a:p>
        </p:txBody>
      </p:sp>
    </p:spTree>
    <p:extLst>
      <p:ext uri="{BB962C8B-B14F-4D97-AF65-F5344CB8AC3E}">
        <p14:creationId xmlns:p14="http://schemas.microsoft.com/office/powerpoint/2010/main" val="395350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altLang="pt-BR" sz="1800" dirty="0">
                <a:solidFill>
                  <a:srgbClr val="0095D8"/>
                </a:solidFill>
                <a:ea typeface="MS PGothic" pitchFamily="34" charset="-128"/>
                <a:sym typeface="Calibri Bold" charset="0"/>
              </a:rPr>
              <a:t>AGENDA</a:t>
            </a:r>
          </a:p>
        </p:txBody>
      </p:sp>
      <p:sp>
        <p:nvSpPr>
          <p:cNvPr id="6" name="Espaço Reservado para Número de Slide 5"/>
          <p:cNvSpPr>
            <a:spLocks noGrp="1"/>
          </p:cNvSpPr>
          <p:nvPr>
            <p:ph type="sldNum" sz="quarter" idx="12"/>
          </p:nvPr>
        </p:nvSpPr>
        <p:spPr/>
        <p:txBody>
          <a:bodyPr/>
          <a:lstStyle/>
          <a:p>
            <a:fld id="{1252A218-1266-48E1-826D-7E99163BE9BB}" type="slidenum">
              <a:rPr lang="pt-BR" smtClean="0"/>
              <a:pPr/>
              <a:t>12</a:t>
            </a:fld>
            <a:endParaRPr lang="pt-BR" dirty="0"/>
          </a:p>
        </p:txBody>
      </p:sp>
      <p:sp>
        <p:nvSpPr>
          <p:cNvPr id="7" name="Retângulo 6"/>
          <p:cNvSpPr/>
          <p:nvPr/>
        </p:nvSpPr>
        <p:spPr>
          <a:xfrm>
            <a:off x="323528" y="1157526"/>
            <a:ext cx="8547866" cy="1990288"/>
          </a:xfrm>
          <a:prstGeom prst="rect">
            <a:avLst/>
          </a:prstGeom>
        </p:spPr>
        <p:txBody>
          <a:bodyPr wrap="square">
            <a:spAutoFit/>
          </a:bodyPr>
          <a:lstStyle/>
          <a:p>
            <a:pPr marL="400050" indent="-400050">
              <a:lnSpc>
                <a:spcPts val="2000"/>
              </a:lnSpc>
              <a:spcAft>
                <a:spcPts val="1200"/>
              </a:spcAft>
              <a:buClr>
                <a:srgbClr val="1695D3"/>
              </a:buClr>
              <a:buFont typeface="+mj-lt"/>
              <a:buAutoNum type="arabicPeriod"/>
            </a:pPr>
            <a:r>
              <a:rPr lang="pt-BR" sz="1600" dirty="0" smtClean="0">
                <a:solidFill>
                  <a:srgbClr val="383838"/>
                </a:solidFill>
              </a:rPr>
              <a:t>Impactos com o novo Código de Administração de Recursos de Terceiros</a:t>
            </a:r>
          </a:p>
          <a:p>
            <a:pPr marL="400050" indent="-400050">
              <a:lnSpc>
                <a:spcPts val="2000"/>
              </a:lnSpc>
              <a:spcAft>
                <a:spcPts val="1200"/>
              </a:spcAft>
              <a:buClr>
                <a:srgbClr val="1695D3"/>
              </a:buClr>
              <a:buFont typeface="+mj-lt"/>
              <a:buAutoNum type="arabicPeriod"/>
            </a:pPr>
            <a:r>
              <a:rPr lang="pt-BR" sz="1600" dirty="0" smtClean="0">
                <a:solidFill>
                  <a:srgbClr val="383838"/>
                </a:solidFill>
              </a:rPr>
              <a:t>Ações Educativas</a:t>
            </a:r>
          </a:p>
          <a:p>
            <a:pPr marL="400050" indent="-400050">
              <a:lnSpc>
                <a:spcPts val="2000"/>
              </a:lnSpc>
              <a:spcAft>
                <a:spcPts val="1200"/>
              </a:spcAft>
              <a:buClr>
                <a:srgbClr val="1695D3"/>
              </a:buClr>
              <a:buFont typeface="+mj-lt"/>
              <a:buAutoNum type="arabicPeriod"/>
            </a:pPr>
            <a:r>
              <a:rPr lang="pt-BR" sz="1600" dirty="0" smtClean="0">
                <a:solidFill>
                  <a:srgbClr val="383838"/>
                </a:solidFill>
              </a:rPr>
              <a:t>Convênio CVM ANBIMA</a:t>
            </a:r>
          </a:p>
          <a:p>
            <a:pPr marL="400050" indent="-400050">
              <a:lnSpc>
                <a:spcPts val="2000"/>
              </a:lnSpc>
              <a:spcAft>
                <a:spcPts val="1200"/>
              </a:spcAft>
              <a:buClr>
                <a:srgbClr val="1695D3"/>
              </a:buClr>
              <a:buFont typeface="+mj-lt"/>
              <a:buAutoNum type="arabicPeriod"/>
            </a:pPr>
            <a:r>
              <a:rPr lang="pt-BR" sz="1600" dirty="0" smtClean="0">
                <a:solidFill>
                  <a:srgbClr val="383838"/>
                </a:solidFill>
              </a:rPr>
              <a:t>Nova </a:t>
            </a:r>
            <a:r>
              <a:rPr lang="pt-BR" sz="1600" dirty="0">
                <a:solidFill>
                  <a:srgbClr val="383838"/>
                </a:solidFill>
              </a:rPr>
              <a:t>Estrutura da Supervisão de </a:t>
            </a:r>
            <a:r>
              <a:rPr lang="pt-BR" sz="1600" dirty="0" smtClean="0">
                <a:solidFill>
                  <a:srgbClr val="383838"/>
                </a:solidFill>
              </a:rPr>
              <a:t>Mercados</a:t>
            </a:r>
          </a:p>
          <a:p>
            <a:pPr marL="400050" indent="-400050">
              <a:lnSpc>
                <a:spcPts val="2000"/>
              </a:lnSpc>
              <a:spcAft>
                <a:spcPts val="1200"/>
              </a:spcAft>
              <a:buClr>
                <a:srgbClr val="1695D3"/>
              </a:buClr>
              <a:buFont typeface="+mj-lt"/>
              <a:buAutoNum type="arabicPeriod"/>
            </a:pPr>
            <a:r>
              <a:rPr lang="pt-BR" sz="1600" dirty="0" smtClean="0">
                <a:solidFill>
                  <a:srgbClr val="383838"/>
                </a:solidFill>
              </a:rPr>
              <a:t>Um olhar da Supervisão de Mercados sobre as principais alterações</a:t>
            </a:r>
            <a:endParaRPr lang="pt-BR" sz="1600" dirty="0">
              <a:solidFill>
                <a:srgbClr val="383838"/>
              </a:solidFill>
            </a:endParaRPr>
          </a:p>
        </p:txBody>
      </p:sp>
      <p:sp>
        <p:nvSpPr>
          <p:cNvPr id="8" name="Seta para a direita 7">
            <a:hlinkClick r:id="" action="ppaction://hlinkshowjump?jump=nextslide"/>
          </p:cNvPr>
          <p:cNvSpPr>
            <a:spLocks noChangeArrowheads="1"/>
          </p:cNvSpPr>
          <p:nvPr/>
        </p:nvSpPr>
        <p:spPr bwMode="auto">
          <a:xfrm>
            <a:off x="8244408" y="4755572"/>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Tree>
    <p:extLst>
      <p:ext uri="{BB962C8B-B14F-4D97-AF65-F5344CB8AC3E}">
        <p14:creationId xmlns:p14="http://schemas.microsoft.com/office/powerpoint/2010/main" val="928425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7664" y="2643758"/>
            <a:ext cx="5771184" cy="1215000"/>
          </a:xfrm>
        </p:spPr>
        <p:txBody>
          <a:bodyPr/>
          <a:lstStyle/>
          <a:p>
            <a:pPr algn="ctr"/>
            <a:r>
              <a:rPr lang="pt-BR" dirty="0" smtClean="0">
                <a:solidFill>
                  <a:srgbClr val="0095D9"/>
                </a:solidFill>
              </a:rPr>
              <a:t>IMPACTOS DO NOVO CÓDIGO</a:t>
            </a:r>
            <a:endParaRPr lang="pt-BR" dirty="0">
              <a:solidFill>
                <a:srgbClr val="0095D9"/>
              </a:solidFill>
            </a:endParaRPr>
          </a:p>
        </p:txBody>
      </p:sp>
    </p:spTree>
    <p:extLst>
      <p:ext uri="{BB962C8B-B14F-4D97-AF65-F5344CB8AC3E}">
        <p14:creationId xmlns:p14="http://schemas.microsoft.com/office/powerpoint/2010/main" val="41801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ângulo de cantos arredondados 20"/>
          <p:cNvSpPr/>
          <p:nvPr/>
        </p:nvSpPr>
        <p:spPr>
          <a:xfrm>
            <a:off x="755577" y="3507854"/>
            <a:ext cx="3147172" cy="360040"/>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rgbClr val="4C4D4F"/>
                </a:solidFill>
              </a:rPr>
              <a:t>Código de Gestão de Patrimônio</a:t>
            </a:r>
            <a:endParaRPr lang="pt-BR" sz="1600" dirty="0">
              <a:solidFill>
                <a:srgbClr val="4C4D4F"/>
              </a:solidFill>
            </a:endParaRPr>
          </a:p>
        </p:txBody>
      </p:sp>
      <p:sp>
        <p:nvSpPr>
          <p:cNvPr id="22" name="Retângulo de cantos arredondados 21"/>
          <p:cNvSpPr/>
          <p:nvPr/>
        </p:nvSpPr>
        <p:spPr>
          <a:xfrm>
            <a:off x="755577" y="2067694"/>
            <a:ext cx="3147172" cy="360040"/>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rgbClr val="4C4D4F"/>
                </a:solidFill>
              </a:rPr>
              <a:t>Código de Fundos</a:t>
            </a:r>
            <a:endParaRPr lang="pt-BR" sz="1600" dirty="0">
              <a:solidFill>
                <a:srgbClr val="4C4D4F"/>
              </a:solidFill>
            </a:endParaRPr>
          </a:p>
        </p:txBody>
      </p:sp>
      <p:sp>
        <p:nvSpPr>
          <p:cNvPr id="23" name="Retângulo de cantos arredondados 22"/>
          <p:cNvSpPr/>
          <p:nvPr/>
        </p:nvSpPr>
        <p:spPr>
          <a:xfrm>
            <a:off x="5004048" y="2211710"/>
            <a:ext cx="3384376" cy="1728192"/>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rgbClr val="4C4D4F"/>
                </a:solidFill>
              </a:rPr>
              <a:t>Código de Administração de Recursos de Terceiros:</a:t>
            </a:r>
          </a:p>
          <a:p>
            <a:pPr algn="ctr"/>
            <a:endParaRPr lang="pt-BR" sz="1400" dirty="0" smtClean="0">
              <a:solidFill>
                <a:srgbClr val="4C4D4F"/>
              </a:solidFill>
            </a:endParaRPr>
          </a:p>
          <a:p>
            <a:pPr marL="285750" indent="-285750">
              <a:buClr>
                <a:srgbClr val="0095D9"/>
              </a:buClr>
              <a:buFont typeface="Arial" panose="020B0604020202020204" pitchFamily="34" charset="0"/>
              <a:buChar char="•"/>
            </a:pPr>
            <a:r>
              <a:rPr lang="pt-BR" sz="1600" dirty="0" smtClean="0">
                <a:solidFill>
                  <a:srgbClr val="4C4D4F"/>
                </a:solidFill>
              </a:rPr>
              <a:t>Administrador </a:t>
            </a:r>
            <a:r>
              <a:rPr lang="pt-BR" sz="1600" dirty="0">
                <a:solidFill>
                  <a:srgbClr val="4C4D4F"/>
                </a:solidFill>
              </a:rPr>
              <a:t>Fiduciária </a:t>
            </a:r>
            <a:endParaRPr lang="pt-BR" sz="1600" dirty="0" smtClean="0">
              <a:solidFill>
                <a:srgbClr val="4C4D4F"/>
              </a:solidFill>
            </a:endParaRPr>
          </a:p>
          <a:p>
            <a:pPr marL="285750" indent="-285750">
              <a:buClr>
                <a:srgbClr val="0095D9"/>
              </a:buClr>
              <a:buFont typeface="Arial" panose="020B0604020202020204" pitchFamily="34" charset="0"/>
              <a:buChar char="•"/>
            </a:pPr>
            <a:r>
              <a:rPr lang="pt-BR" sz="1600" dirty="0" smtClean="0">
                <a:solidFill>
                  <a:srgbClr val="4C4D4F"/>
                </a:solidFill>
              </a:rPr>
              <a:t>Gestor</a:t>
            </a:r>
          </a:p>
          <a:p>
            <a:pPr marL="285750" indent="-285750">
              <a:buClr>
                <a:srgbClr val="0095D9"/>
              </a:buClr>
              <a:buFont typeface="Arial" panose="020B0604020202020204" pitchFamily="34" charset="0"/>
              <a:buChar char="•"/>
            </a:pPr>
            <a:r>
              <a:rPr lang="pt-BR" sz="1600" dirty="0" smtClean="0">
                <a:solidFill>
                  <a:srgbClr val="4C4D4F"/>
                </a:solidFill>
              </a:rPr>
              <a:t>Gestor-Distribuidor</a:t>
            </a:r>
            <a:endParaRPr lang="pt-BR" sz="1600" dirty="0">
              <a:solidFill>
                <a:srgbClr val="4C4D4F"/>
              </a:solidFill>
            </a:endParaRPr>
          </a:p>
        </p:txBody>
      </p:sp>
      <p:pic>
        <p:nvPicPr>
          <p:cNvPr id="24" name="Imagem 23"/>
          <p:cNvPicPr>
            <a:picLocks noChangeAspect="1"/>
          </p:cNvPicPr>
          <p:nvPr/>
        </p:nvPicPr>
        <p:blipFill>
          <a:blip r:embed="rId3">
            <a:extLst>
              <a:ext uri="{28A0092B-C50C-407E-A947-70E740481C1C}">
                <a14:useLocalDpi xmlns:a14="http://schemas.microsoft.com/office/drawing/2010/main" val="0"/>
              </a:ext>
            </a:extLst>
          </a:blip>
          <a:srcRect l="30550" t="38271" r="62225" b="49876"/>
          <a:stretch>
            <a:fillRect/>
          </a:stretch>
        </p:blipFill>
        <p:spPr bwMode="auto">
          <a:xfrm>
            <a:off x="3995936" y="2571750"/>
            <a:ext cx="867953" cy="811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m 97"/>
          <p:cNvPicPr>
            <a:picLocks noChangeAspect="1"/>
          </p:cNvPicPr>
          <p:nvPr/>
        </p:nvPicPr>
        <p:blipFill>
          <a:blip r:embed="rId4">
            <a:extLst>
              <a:ext uri="{28A0092B-C50C-407E-A947-70E740481C1C}">
                <a14:useLocalDpi xmlns:a14="http://schemas.microsoft.com/office/drawing/2010/main" val="0"/>
              </a:ext>
            </a:extLst>
          </a:blip>
          <a:srcRect l="2" t="18442" r="38606" b="61928"/>
          <a:stretch>
            <a:fillRect/>
          </a:stretch>
        </p:blipFill>
        <p:spPr bwMode="auto">
          <a:xfrm>
            <a:off x="395536" y="1159314"/>
            <a:ext cx="3988594" cy="7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agem 56"/>
          <p:cNvPicPr>
            <a:picLocks noChangeAspect="1"/>
          </p:cNvPicPr>
          <p:nvPr/>
        </p:nvPicPr>
        <p:blipFill>
          <a:blip r:embed="rId4">
            <a:extLst>
              <a:ext uri="{28A0092B-C50C-407E-A947-70E740481C1C}">
                <a14:useLocalDpi xmlns:a14="http://schemas.microsoft.com/office/drawing/2010/main" val="0"/>
              </a:ext>
            </a:extLst>
          </a:blip>
          <a:srcRect l="-256" t="38737" r="38864" b="41632"/>
          <a:stretch>
            <a:fillRect/>
          </a:stretch>
        </p:blipFill>
        <p:spPr bwMode="auto">
          <a:xfrm>
            <a:off x="4687862" y="1131590"/>
            <a:ext cx="3988594" cy="7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CaixaDeTexto 27"/>
          <p:cNvSpPr txBox="1"/>
          <p:nvPr/>
        </p:nvSpPr>
        <p:spPr>
          <a:xfrm>
            <a:off x="1826499" y="1287454"/>
            <a:ext cx="1006750" cy="461665"/>
          </a:xfrm>
          <a:prstGeom prst="rect">
            <a:avLst/>
          </a:prstGeom>
          <a:noFill/>
        </p:spPr>
        <p:txBody>
          <a:bodyPr wrap="none" rtlCol="0">
            <a:spAutoFit/>
          </a:bodyPr>
          <a:lstStyle/>
          <a:p>
            <a:r>
              <a:rPr lang="pt-BR" sz="2400" b="1" dirty="0" smtClean="0">
                <a:solidFill>
                  <a:srgbClr val="4C4D4F"/>
                </a:solidFill>
              </a:rPr>
              <a:t>ATUAL</a:t>
            </a:r>
            <a:endParaRPr lang="pt-BR" sz="2400" b="1" dirty="0">
              <a:solidFill>
                <a:srgbClr val="4C4D4F"/>
              </a:solidFill>
            </a:endParaRPr>
          </a:p>
        </p:txBody>
      </p:sp>
      <p:sp>
        <p:nvSpPr>
          <p:cNvPr id="29" name="CaixaDeTexto 28"/>
          <p:cNvSpPr txBox="1"/>
          <p:nvPr/>
        </p:nvSpPr>
        <p:spPr>
          <a:xfrm>
            <a:off x="5923645" y="1259730"/>
            <a:ext cx="1659300" cy="461665"/>
          </a:xfrm>
          <a:prstGeom prst="rect">
            <a:avLst/>
          </a:prstGeom>
          <a:noFill/>
        </p:spPr>
        <p:txBody>
          <a:bodyPr wrap="none" rtlCol="0">
            <a:spAutoFit/>
          </a:bodyPr>
          <a:lstStyle/>
          <a:p>
            <a:r>
              <a:rPr lang="pt-BR" sz="2400" b="1" dirty="0" smtClean="0">
                <a:solidFill>
                  <a:schemeClr val="bg1"/>
                </a:solidFill>
              </a:rPr>
              <a:t>JANEIRO 19</a:t>
            </a:r>
            <a:endParaRPr lang="pt-BR" sz="2400" b="1" dirty="0">
              <a:solidFill>
                <a:schemeClr val="bg1"/>
              </a:solidFill>
            </a:endParaRPr>
          </a:p>
        </p:txBody>
      </p:sp>
      <p:sp>
        <p:nvSpPr>
          <p:cNvPr id="30" name="Retângulo de cantos arredondados 29"/>
          <p:cNvSpPr/>
          <p:nvPr/>
        </p:nvSpPr>
        <p:spPr>
          <a:xfrm>
            <a:off x="755577" y="2787774"/>
            <a:ext cx="3147172" cy="360040"/>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rgbClr val="4C4D4F"/>
                </a:solidFill>
              </a:rPr>
              <a:t>Capítulo de distribuição de fundos*</a:t>
            </a:r>
            <a:endParaRPr lang="pt-BR" sz="1600" dirty="0">
              <a:solidFill>
                <a:srgbClr val="4C4D4F"/>
              </a:solidFill>
            </a:endParaRPr>
          </a:p>
        </p:txBody>
      </p:sp>
      <p:pic>
        <p:nvPicPr>
          <p:cNvPr id="41" name="Picture 8" descr="C:\Users\victor.villa\Desktop\representa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4227934"/>
            <a:ext cx="855609" cy="843558"/>
          </a:xfrm>
          <a:prstGeom prst="rect">
            <a:avLst/>
          </a:prstGeom>
          <a:noFill/>
          <a:extLst>
            <a:ext uri="{909E8E84-426E-40DD-AFC4-6F175D3DCCD1}">
              <a14:hiddenFill xmlns:a14="http://schemas.microsoft.com/office/drawing/2010/main">
                <a:solidFill>
                  <a:srgbClr val="FFFFFF"/>
                </a:solidFill>
              </a14:hiddenFill>
            </a:ext>
          </a:extLst>
        </p:spPr>
      </p:pic>
      <p:sp>
        <p:nvSpPr>
          <p:cNvPr id="42" name="CaixaDeTexto 41"/>
          <p:cNvSpPr txBox="1"/>
          <p:nvPr/>
        </p:nvSpPr>
        <p:spPr>
          <a:xfrm>
            <a:off x="1259631" y="4371950"/>
            <a:ext cx="6487363" cy="584775"/>
          </a:xfrm>
          <a:prstGeom prst="rect">
            <a:avLst/>
          </a:prstGeom>
          <a:noFill/>
        </p:spPr>
        <p:txBody>
          <a:bodyPr wrap="square" rtlCol="0">
            <a:spAutoFit/>
          </a:bodyPr>
          <a:lstStyle/>
          <a:p>
            <a:r>
              <a:rPr lang="pt-BR" sz="1600" b="1" dirty="0" smtClean="0">
                <a:solidFill>
                  <a:srgbClr val="4C4D4F"/>
                </a:solidFill>
              </a:rPr>
              <a:t>*instituições distribuidoras autorizadas pelo Banco Central do Brasil serão migradas para o Código de Distribuição</a:t>
            </a:r>
            <a:endParaRPr lang="pt-BR" sz="1600" b="1" dirty="0">
              <a:solidFill>
                <a:srgbClr val="4C4D4F"/>
              </a:solidFill>
            </a:endParaRPr>
          </a:p>
        </p:txBody>
      </p:sp>
      <p:sp>
        <p:nvSpPr>
          <p:cNvPr id="19" name="Espaço Reservado para Texto 1"/>
          <p:cNvSpPr>
            <a:spLocks noGrp="1"/>
          </p:cNvSpPr>
          <p:nvPr>
            <p:ph type="body" sz="half" idx="2"/>
          </p:nvPr>
        </p:nvSpPr>
        <p:spPr>
          <a:xfrm>
            <a:off x="611560" y="555526"/>
            <a:ext cx="6411600" cy="317888"/>
          </a:xfrm>
        </p:spPr>
        <p:txBody>
          <a:bodyPr>
            <a:normAutofit fontScale="92500" lnSpcReduction="20000"/>
          </a:bodyPr>
          <a:lstStyle/>
          <a:p>
            <a:r>
              <a:rPr lang="pt-BR" dirty="0" smtClean="0"/>
              <a:t>Como será a migração?</a:t>
            </a:r>
            <a:endParaRPr lang="pt-BR" dirty="0"/>
          </a:p>
        </p:txBody>
      </p:sp>
      <p:sp>
        <p:nvSpPr>
          <p:cNvPr id="15" name="Espaço Reservado para Número de Slide 5"/>
          <p:cNvSpPr>
            <a:spLocks noGrp="1"/>
          </p:cNvSpPr>
          <p:nvPr>
            <p:ph type="sldNum" sz="quarter" idx="12"/>
          </p:nvPr>
        </p:nvSpPr>
        <p:spPr>
          <a:xfrm>
            <a:off x="6817857" y="4773836"/>
            <a:ext cx="2300400" cy="273844"/>
          </a:xfrm>
        </p:spPr>
        <p:txBody>
          <a:bodyPr/>
          <a:lstStyle/>
          <a:p>
            <a:r>
              <a:rPr lang="pt-BR" dirty="0" smtClean="0"/>
              <a:t>14</a:t>
            </a:r>
            <a:endParaRPr lang="pt-BR" dirty="0"/>
          </a:p>
        </p:txBody>
      </p:sp>
      <p:sp>
        <p:nvSpPr>
          <p:cNvPr id="17" name="Seta para a direita 16">
            <a:hlinkClick r:id="" action="ppaction://hlinkshowjump?jump=nextslide"/>
          </p:cNvPr>
          <p:cNvSpPr>
            <a:spLocks noChangeArrowheads="1"/>
          </p:cNvSpPr>
          <p:nvPr/>
        </p:nvSpPr>
        <p:spPr bwMode="auto">
          <a:xfrm>
            <a:off x="8283798" y="4755572"/>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
        <p:nvSpPr>
          <p:cNvPr id="18" name="Título 1"/>
          <p:cNvSpPr txBox="1">
            <a:spLocks/>
          </p:cNvSpPr>
          <p:nvPr/>
        </p:nvSpPr>
        <p:spPr>
          <a:xfrm>
            <a:off x="896399" y="139662"/>
            <a:ext cx="6519435" cy="396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1500" b="1" kern="1200">
                <a:solidFill>
                  <a:srgbClr val="0095D9"/>
                </a:solidFill>
                <a:latin typeface="+mj-lt"/>
                <a:ea typeface="+mj-ea"/>
                <a:cs typeface="+mj-cs"/>
              </a:defRPr>
            </a:lvl1pPr>
          </a:lstStyle>
          <a:p>
            <a:r>
              <a:rPr lang="pt-BR" sz="1800" dirty="0" smtClean="0"/>
              <a:t>FOCO NA ATIVIDADE</a:t>
            </a:r>
            <a:endParaRPr lang="pt-BR" sz="1800" dirty="0"/>
          </a:p>
        </p:txBody>
      </p:sp>
    </p:spTree>
    <p:extLst>
      <p:ext uri="{BB962C8B-B14F-4D97-AF65-F5344CB8AC3E}">
        <p14:creationId xmlns:p14="http://schemas.microsoft.com/office/powerpoint/2010/main" val="3806515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a:spLocks noChangeArrowheads="1"/>
          </p:cNvSpPr>
          <p:nvPr/>
        </p:nvSpPr>
        <p:spPr bwMode="auto">
          <a:xfrm>
            <a:off x="1259632" y="4299942"/>
            <a:ext cx="6624736"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750"/>
              </a:spcBef>
              <a:buFont typeface="Arial"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charset="0"/>
              <a:buChar char="•"/>
              <a:defRPr>
                <a:solidFill>
                  <a:schemeClr val="tx1"/>
                </a:solidFill>
                <a:latin typeface="Calibri" pitchFamily="34" charset="0"/>
              </a:defRPr>
            </a:lvl2pPr>
            <a:lvl3pPr marL="1143000" indent="-228600" eaLnBrk="0" hangingPunct="0">
              <a:lnSpc>
                <a:spcPct val="90000"/>
              </a:lnSpc>
              <a:spcBef>
                <a:spcPts val="375"/>
              </a:spcBef>
              <a:buFont typeface="Arial"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charset="0"/>
              <a:buChar char="•"/>
              <a:defRPr sz="1300">
                <a:solidFill>
                  <a:schemeClr val="tx1"/>
                </a:solidFill>
                <a:latin typeface="Calibri" pitchFamily="34" charset="0"/>
              </a:defRPr>
            </a:lvl5pPr>
            <a:lvl6pPr marL="25146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defTabSz="684213" eaLnBrk="1" fontAlgn="base" hangingPunct="1">
              <a:spcBef>
                <a:spcPct val="0"/>
              </a:spcBef>
              <a:spcAft>
                <a:spcPct val="0"/>
              </a:spcAft>
              <a:buFontTx/>
              <a:buNone/>
            </a:pPr>
            <a:r>
              <a:rPr lang="pt-BR" altLang="pt-BR" sz="1600" dirty="0" smtClean="0">
                <a:solidFill>
                  <a:srgbClr val="4C4D4F"/>
                </a:solidFill>
                <a:cs typeface="Arial" charset="0"/>
              </a:rPr>
              <a:t>Envio de declaração de exercício de atividade</a:t>
            </a:r>
          </a:p>
          <a:p>
            <a:pPr defTabSz="684213" eaLnBrk="1" fontAlgn="base" hangingPunct="1">
              <a:spcBef>
                <a:spcPct val="0"/>
              </a:spcBef>
              <a:spcAft>
                <a:spcPct val="0"/>
              </a:spcAft>
              <a:buFontTx/>
              <a:buNone/>
            </a:pPr>
            <a:r>
              <a:rPr lang="pt-BR" altLang="pt-BR" sz="1600" dirty="0" smtClean="0">
                <a:solidFill>
                  <a:srgbClr val="4C4D4F"/>
                </a:solidFill>
                <a:cs typeface="Arial" charset="0"/>
              </a:rPr>
              <a:t>atualizações posteriores via SSM – alterações cadastrais</a:t>
            </a:r>
            <a:endParaRPr lang="pt-BR" altLang="pt-BR" sz="1600" dirty="0">
              <a:solidFill>
                <a:srgbClr val="4C4D4F"/>
              </a:solidFill>
              <a:cs typeface="Arial" charset="0"/>
            </a:endParaRPr>
          </a:p>
        </p:txBody>
      </p:sp>
      <p:graphicFrame>
        <p:nvGraphicFramePr>
          <p:cNvPr id="9" name="Diagrama 8"/>
          <p:cNvGraphicFramePr/>
          <p:nvPr>
            <p:extLst>
              <p:ext uri="{D42A27DB-BD31-4B8C-83A1-F6EECF244321}">
                <p14:modId xmlns:p14="http://schemas.microsoft.com/office/powerpoint/2010/main" val="4168766113"/>
              </p:ext>
            </p:extLst>
          </p:nvPr>
        </p:nvGraphicFramePr>
        <p:xfrm>
          <a:off x="1475656" y="1059582"/>
          <a:ext cx="6116782" cy="2817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aixaDeTexto 9"/>
          <p:cNvSpPr txBox="1"/>
          <p:nvPr/>
        </p:nvSpPr>
        <p:spPr>
          <a:xfrm>
            <a:off x="1760832" y="2493188"/>
            <a:ext cx="1184876" cy="292388"/>
          </a:xfrm>
          <a:prstGeom prst="rect">
            <a:avLst/>
          </a:prstGeom>
          <a:noFill/>
        </p:spPr>
        <p:txBody>
          <a:bodyPr wrap="none" rtlCol="0">
            <a:spAutoFit/>
          </a:bodyPr>
          <a:lstStyle/>
          <a:p>
            <a:pPr defTabSz="684213" fontAlgn="base">
              <a:spcBef>
                <a:spcPct val="0"/>
              </a:spcBef>
              <a:spcAft>
                <a:spcPct val="0"/>
              </a:spcAft>
            </a:pPr>
            <a:r>
              <a:rPr lang="pt-BR" sz="1300" b="1" dirty="0" smtClean="0">
                <a:solidFill>
                  <a:srgbClr val="4C4D4F"/>
                </a:solidFill>
                <a:cs typeface="Arial" charset="0"/>
              </a:rPr>
              <a:t>Administração</a:t>
            </a:r>
          </a:p>
        </p:txBody>
      </p:sp>
      <p:sp>
        <p:nvSpPr>
          <p:cNvPr id="11" name="CaixaDeTexto 10"/>
          <p:cNvSpPr txBox="1"/>
          <p:nvPr/>
        </p:nvSpPr>
        <p:spPr>
          <a:xfrm>
            <a:off x="3556572" y="2516594"/>
            <a:ext cx="660052" cy="292388"/>
          </a:xfrm>
          <a:prstGeom prst="rect">
            <a:avLst/>
          </a:prstGeom>
          <a:noFill/>
        </p:spPr>
        <p:txBody>
          <a:bodyPr wrap="none" rtlCol="0">
            <a:spAutoFit/>
          </a:bodyPr>
          <a:lstStyle/>
          <a:p>
            <a:pPr defTabSz="684213" fontAlgn="base">
              <a:spcBef>
                <a:spcPct val="0"/>
              </a:spcBef>
              <a:spcAft>
                <a:spcPct val="0"/>
              </a:spcAft>
            </a:pPr>
            <a:r>
              <a:rPr lang="pt-BR" sz="1300" b="1" dirty="0" smtClean="0">
                <a:solidFill>
                  <a:srgbClr val="4C4D4F"/>
                </a:solidFill>
                <a:cs typeface="Arial" charset="0"/>
              </a:rPr>
              <a:t>Gestão</a:t>
            </a:r>
            <a:endParaRPr lang="pt-BR" sz="1300" b="1" dirty="0">
              <a:solidFill>
                <a:srgbClr val="4C4D4F"/>
              </a:solidFill>
              <a:cs typeface="Arial" charset="0"/>
            </a:endParaRPr>
          </a:p>
        </p:txBody>
      </p:sp>
      <p:sp>
        <p:nvSpPr>
          <p:cNvPr id="12" name="CaixaDeTexto 11"/>
          <p:cNvSpPr txBox="1"/>
          <p:nvPr/>
        </p:nvSpPr>
        <p:spPr>
          <a:xfrm>
            <a:off x="4860032" y="2428249"/>
            <a:ext cx="1055482" cy="492443"/>
          </a:xfrm>
          <a:prstGeom prst="rect">
            <a:avLst/>
          </a:prstGeom>
          <a:noFill/>
        </p:spPr>
        <p:txBody>
          <a:bodyPr wrap="none" rtlCol="0">
            <a:spAutoFit/>
          </a:bodyPr>
          <a:lstStyle/>
          <a:p>
            <a:pPr algn="ctr" defTabSz="684213" fontAlgn="base">
              <a:spcBef>
                <a:spcPct val="0"/>
              </a:spcBef>
              <a:spcAft>
                <a:spcPct val="0"/>
              </a:spcAft>
            </a:pPr>
            <a:r>
              <a:rPr lang="pt-BR" sz="1300" b="1" dirty="0" smtClean="0">
                <a:solidFill>
                  <a:srgbClr val="4C4D4F"/>
                </a:solidFill>
                <a:cs typeface="Arial" charset="0"/>
              </a:rPr>
              <a:t>Distribuição </a:t>
            </a:r>
          </a:p>
          <a:p>
            <a:pPr algn="ctr" defTabSz="684213" fontAlgn="base">
              <a:spcBef>
                <a:spcPct val="0"/>
              </a:spcBef>
              <a:spcAft>
                <a:spcPct val="0"/>
              </a:spcAft>
            </a:pPr>
            <a:r>
              <a:rPr lang="pt-BR" sz="1300" b="1" dirty="0" smtClean="0">
                <a:solidFill>
                  <a:srgbClr val="4C4D4F"/>
                </a:solidFill>
                <a:cs typeface="Arial" charset="0"/>
              </a:rPr>
              <a:t>própria</a:t>
            </a:r>
            <a:endParaRPr lang="pt-BR" sz="1300" b="1" dirty="0">
              <a:solidFill>
                <a:srgbClr val="4C4D4F"/>
              </a:solidFill>
              <a:cs typeface="Arial" charset="0"/>
            </a:endParaRPr>
          </a:p>
        </p:txBody>
      </p:sp>
      <p:sp>
        <p:nvSpPr>
          <p:cNvPr id="13" name="CaixaDeTexto 12"/>
          <p:cNvSpPr txBox="1"/>
          <p:nvPr/>
        </p:nvSpPr>
        <p:spPr>
          <a:xfrm>
            <a:off x="6372398" y="2444274"/>
            <a:ext cx="955711" cy="492443"/>
          </a:xfrm>
          <a:prstGeom prst="rect">
            <a:avLst/>
          </a:prstGeom>
          <a:noFill/>
        </p:spPr>
        <p:txBody>
          <a:bodyPr wrap="none" rtlCol="0">
            <a:spAutoFit/>
          </a:bodyPr>
          <a:lstStyle/>
          <a:p>
            <a:pPr defTabSz="684213" fontAlgn="base">
              <a:spcBef>
                <a:spcPct val="0"/>
              </a:spcBef>
              <a:spcAft>
                <a:spcPct val="0"/>
              </a:spcAft>
            </a:pPr>
            <a:r>
              <a:rPr lang="pt-BR" sz="1300" b="1" dirty="0" smtClean="0">
                <a:solidFill>
                  <a:srgbClr val="4C4D4F"/>
                </a:solidFill>
                <a:cs typeface="Arial" charset="0"/>
              </a:rPr>
              <a:t>Gestão de</a:t>
            </a:r>
          </a:p>
          <a:p>
            <a:pPr defTabSz="684213" fontAlgn="base">
              <a:spcBef>
                <a:spcPct val="0"/>
              </a:spcBef>
              <a:spcAft>
                <a:spcPct val="0"/>
              </a:spcAft>
            </a:pPr>
            <a:r>
              <a:rPr lang="pt-BR" sz="1300" b="1" dirty="0" smtClean="0">
                <a:solidFill>
                  <a:srgbClr val="4C4D4F"/>
                </a:solidFill>
                <a:cs typeface="Arial" charset="0"/>
              </a:rPr>
              <a:t>Patrimônio</a:t>
            </a:r>
            <a:endParaRPr lang="pt-BR" sz="1300" b="1" dirty="0">
              <a:solidFill>
                <a:srgbClr val="4C4D4F"/>
              </a:solidFill>
              <a:cs typeface="Arial" charset="0"/>
            </a:endParaRPr>
          </a:p>
        </p:txBody>
      </p:sp>
      <p:sp>
        <p:nvSpPr>
          <p:cNvPr id="14" name="CaixaDeTexto 13"/>
          <p:cNvSpPr txBox="1"/>
          <p:nvPr/>
        </p:nvSpPr>
        <p:spPr>
          <a:xfrm>
            <a:off x="3491880" y="3035736"/>
            <a:ext cx="2029693" cy="400110"/>
          </a:xfrm>
          <a:prstGeom prst="rect">
            <a:avLst/>
          </a:prstGeom>
          <a:noFill/>
        </p:spPr>
        <p:txBody>
          <a:bodyPr wrap="square" rtlCol="0">
            <a:spAutoFit/>
          </a:bodyPr>
          <a:lstStyle/>
          <a:p>
            <a:pPr defTabSz="684213" fontAlgn="base">
              <a:spcBef>
                <a:spcPct val="0"/>
              </a:spcBef>
              <a:spcAft>
                <a:spcPct val="0"/>
              </a:spcAft>
            </a:pPr>
            <a:r>
              <a:rPr lang="pt-BR" sz="2000" b="1" dirty="0">
                <a:solidFill>
                  <a:srgbClr val="4C4D4F"/>
                </a:solidFill>
                <a:cs typeface="Arial" charset="0"/>
              </a:rPr>
              <a:t>C</a:t>
            </a:r>
            <a:r>
              <a:rPr lang="pt-BR" sz="2000" b="1" dirty="0" smtClean="0">
                <a:solidFill>
                  <a:srgbClr val="4C4D4F"/>
                </a:solidFill>
                <a:cs typeface="Arial" charset="0"/>
              </a:rPr>
              <a:t>ódigo de </a:t>
            </a:r>
            <a:r>
              <a:rPr lang="pt-BR" sz="2000" b="1" dirty="0" err="1">
                <a:solidFill>
                  <a:srgbClr val="4C4D4F"/>
                </a:solidFill>
                <a:cs typeface="Arial" charset="0"/>
              </a:rPr>
              <a:t>A</a:t>
            </a:r>
            <a:r>
              <a:rPr lang="pt-BR" sz="2000" b="1" dirty="0" err="1" smtClean="0">
                <a:solidFill>
                  <a:srgbClr val="4C4D4F"/>
                </a:solidFill>
                <a:cs typeface="Arial" charset="0"/>
              </a:rPr>
              <a:t>rt</a:t>
            </a:r>
            <a:endParaRPr lang="pt-BR" sz="2000" b="1" dirty="0">
              <a:solidFill>
                <a:srgbClr val="4C4D4F"/>
              </a:solidFill>
              <a:cs typeface="Arial" charset="0"/>
            </a:endParaRPr>
          </a:p>
        </p:txBody>
      </p:sp>
      <p:pic>
        <p:nvPicPr>
          <p:cNvPr id="15" name="Picture 8" descr="C:\Users\victor.villa\Desktop\representa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5005" y="4132962"/>
            <a:ext cx="720080" cy="755960"/>
          </a:xfrm>
          <a:prstGeom prst="rect">
            <a:avLst/>
          </a:prstGeom>
          <a:noFill/>
          <a:extLst>
            <a:ext uri="{909E8E84-426E-40DD-AFC4-6F175D3DCCD1}">
              <a14:hiddenFill xmlns:a14="http://schemas.microsoft.com/office/drawing/2010/main">
                <a:solidFill>
                  <a:srgbClr val="FFFFFF"/>
                </a:solidFill>
              </a14:hiddenFill>
            </a:ext>
          </a:extLst>
        </p:spPr>
      </p:pic>
      <p:sp>
        <p:nvSpPr>
          <p:cNvPr id="16" name="Espaço Reservado para Número de Slide 5"/>
          <p:cNvSpPr>
            <a:spLocks noGrp="1"/>
          </p:cNvSpPr>
          <p:nvPr>
            <p:ph type="sldNum" sz="quarter" idx="12"/>
          </p:nvPr>
        </p:nvSpPr>
        <p:spPr/>
        <p:txBody>
          <a:bodyPr/>
          <a:lstStyle/>
          <a:p>
            <a:r>
              <a:rPr lang="pt-BR" dirty="0" smtClean="0"/>
              <a:t>15</a:t>
            </a:r>
            <a:endParaRPr lang="pt-BR" dirty="0"/>
          </a:p>
        </p:txBody>
      </p:sp>
      <p:sp>
        <p:nvSpPr>
          <p:cNvPr id="18" name="Seta para a direita 17">
            <a:hlinkClick r:id="" action="ppaction://hlinkshowjump?jump=nextslide"/>
          </p:cNvPr>
          <p:cNvSpPr>
            <a:spLocks noChangeArrowheads="1"/>
          </p:cNvSpPr>
          <p:nvPr/>
        </p:nvSpPr>
        <p:spPr bwMode="auto">
          <a:xfrm>
            <a:off x="8283798" y="4755572"/>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
        <p:nvSpPr>
          <p:cNvPr id="19" name="Seta para a direita 18">
            <a:hlinkClick r:id="" action="ppaction://hlinkshowjump?jump=previousslide"/>
          </p:cNvPr>
          <p:cNvSpPr>
            <a:spLocks noChangeArrowheads="1"/>
          </p:cNvSpPr>
          <p:nvPr/>
        </p:nvSpPr>
        <p:spPr bwMode="auto">
          <a:xfrm flipH="1">
            <a:off x="7968057" y="4755572"/>
            <a:ext cx="297656" cy="270272"/>
          </a:xfrm>
          <a:prstGeom prst="rightArrow">
            <a:avLst>
              <a:gd name="adj1" fmla="val 65583"/>
              <a:gd name="adj2" fmla="val 110132"/>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dirty="0"/>
          </a:p>
        </p:txBody>
      </p:sp>
      <p:sp>
        <p:nvSpPr>
          <p:cNvPr id="17" name="Título 1"/>
          <p:cNvSpPr txBox="1">
            <a:spLocks/>
          </p:cNvSpPr>
          <p:nvPr/>
        </p:nvSpPr>
        <p:spPr>
          <a:xfrm>
            <a:off x="896399" y="139662"/>
            <a:ext cx="6519435" cy="396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1500" b="1" kern="1200">
                <a:solidFill>
                  <a:srgbClr val="0095D9"/>
                </a:solidFill>
                <a:latin typeface="+mj-lt"/>
                <a:ea typeface="+mj-ea"/>
                <a:cs typeface="+mj-cs"/>
              </a:defRPr>
            </a:lvl1pPr>
          </a:lstStyle>
          <a:p>
            <a:r>
              <a:rPr lang="pt-BR" sz="1800" dirty="0" smtClean="0"/>
              <a:t>FOCO NA ATIVIDADE</a:t>
            </a:r>
            <a:endParaRPr lang="pt-BR" sz="1800" dirty="0"/>
          </a:p>
        </p:txBody>
      </p:sp>
    </p:spTree>
    <p:extLst>
      <p:ext uri="{BB962C8B-B14F-4D97-AF65-F5344CB8AC3E}">
        <p14:creationId xmlns:p14="http://schemas.microsoft.com/office/powerpoint/2010/main" val="4077122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p:cNvSpPr>
            <a:spLocks noGrp="1"/>
          </p:cNvSpPr>
          <p:nvPr>
            <p:ph type="title"/>
          </p:nvPr>
        </p:nvSpPr>
        <p:spPr>
          <a:xfrm>
            <a:off x="971600" y="84834"/>
            <a:ext cx="6411600" cy="542700"/>
          </a:xfrm>
        </p:spPr>
        <p:txBody>
          <a:bodyPr>
            <a:normAutofit fontScale="90000"/>
          </a:bodyPr>
          <a:lstStyle/>
          <a:p>
            <a:r>
              <a:rPr lang="en-US" altLang="pt-BR" dirty="0" smtClean="0">
                <a:solidFill>
                  <a:srgbClr val="0095D8"/>
                </a:solidFill>
                <a:ea typeface="MS PGothic" pitchFamily="34" charset="-128"/>
                <a:sym typeface="Calibri Bold" charset="0"/>
              </a:rPr>
              <a:t>CÓDIGO DE ADMINISTRAÇÃO DE RECURSOS DE TERCEIROS</a:t>
            </a:r>
            <a:endParaRPr lang="en-US" altLang="pt-BR" dirty="0">
              <a:solidFill>
                <a:srgbClr val="0095D8"/>
              </a:solidFill>
              <a:ea typeface="MS PGothic" pitchFamily="34" charset="-128"/>
              <a:sym typeface="Calibri Bold" charset="0"/>
            </a:endParaRPr>
          </a:p>
        </p:txBody>
      </p:sp>
      <p:sp>
        <p:nvSpPr>
          <p:cNvPr id="5" name="Espaço Reservado para Número de Slide 4"/>
          <p:cNvSpPr>
            <a:spLocks noGrp="1"/>
          </p:cNvSpPr>
          <p:nvPr>
            <p:ph type="sldNum" sz="quarter" idx="12"/>
          </p:nvPr>
        </p:nvSpPr>
        <p:spPr/>
        <p:txBody>
          <a:bodyPr/>
          <a:lstStyle/>
          <a:p>
            <a:fld id="{1252A218-1266-48E1-826D-7E99163BE9BB}" type="slidenum">
              <a:rPr lang="pt-BR" smtClean="0"/>
              <a:pPr/>
              <a:t>16</a:t>
            </a:fld>
            <a:endParaRPr lang="pt-BR"/>
          </a:p>
        </p:txBody>
      </p:sp>
      <p:sp>
        <p:nvSpPr>
          <p:cNvPr id="24" name="Retângulo de cantos arredondados 23"/>
          <p:cNvSpPr/>
          <p:nvPr/>
        </p:nvSpPr>
        <p:spPr>
          <a:xfrm>
            <a:off x="2411760" y="2715766"/>
            <a:ext cx="5112568" cy="864096"/>
          </a:xfrm>
          <a:prstGeom prst="roundRect">
            <a:avLst/>
          </a:prstGeom>
          <a:solidFill>
            <a:schemeClr val="tx2"/>
          </a:solidFill>
          <a:ln w="25400" cap="flat" cmpd="sng" algn="ctr">
            <a:solidFill>
              <a:sysClr val="window" lastClr="FFFFFF"/>
            </a:solidFill>
            <a:prstDash val="solid"/>
          </a:ln>
          <a:effectLst/>
        </p:spPr>
        <p:txBody>
          <a:bodyPr rtlCol="0" anchor="ctr"/>
          <a:lstStyle/>
          <a:p>
            <a:pPr lvl="0" algn="ctr" defTabSz="457144">
              <a:defRPr/>
            </a:pPr>
            <a:r>
              <a:rPr lang="pt-BR" b="1" dirty="0">
                <a:solidFill>
                  <a:schemeClr val="bg1"/>
                </a:solidFill>
                <a:latin typeface="+mj-lt"/>
              </a:rPr>
              <a:t>Art. 21 §2º </a:t>
            </a:r>
            <a:r>
              <a:rPr kumimoji="0" lang="pt-BR" sz="1800" b="0" i="0" u="none" strike="noStrike" kern="0" cap="none" spc="0" normalizeH="0" baseline="0" noProof="0" dirty="0" smtClean="0">
                <a:ln>
                  <a:noFill/>
                </a:ln>
                <a:solidFill>
                  <a:prstClr val="white"/>
                </a:solidFill>
                <a:effectLst/>
                <a:uLnTx/>
                <a:uFillTx/>
                <a:latin typeface="+mj-lt"/>
              </a:rPr>
              <a:t>Obrigatoriedade do gestor-distribuidor</a:t>
            </a:r>
            <a:r>
              <a:rPr kumimoji="0" lang="pt-BR" sz="1800" b="0" i="0" u="none" strike="noStrike" kern="0" cap="none" spc="0" normalizeH="0" noProof="0" dirty="0" smtClean="0">
                <a:ln>
                  <a:noFill/>
                </a:ln>
                <a:solidFill>
                  <a:prstClr val="white"/>
                </a:solidFill>
                <a:effectLst/>
                <a:uLnTx/>
                <a:uFillTx/>
                <a:latin typeface="+mj-lt"/>
              </a:rPr>
              <a:t> de cumprir as regras do código de distribuição</a:t>
            </a:r>
            <a:endParaRPr kumimoji="0" lang="pt-BR" sz="1800" b="0" i="0" u="none" strike="noStrike" kern="0" cap="none" spc="0" normalizeH="0" baseline="0" noProof="0" dirty="0" smtClean="0">
              <a:ln>
                <a:noFill/>
              </a:ln>
              <a:solidFill>
                <a:prstClr val="white"/>
              </a:solidFill>
              <a:effectLst/>
              <a:uLnTx/>
              <a:uFillTx/>
              <a:latin typeface="+mj-lt"/>
            </a:endParaRPr>
          </a:p>
        </p:txBody>
      </p:sp>
      <p:sp>
        <p:nvSpPr>
          <p:cNvPr id="7" name="Retângulo de cantos arredondados 6"/>
          <p:cNvSpPr/>
          <p:nvPr/>
        </p:nvSpPr>
        <p:spPr>
          <a:xfrm>
            <a:off x="2411760" y="1347614"/>
            <a:ext cx="5112568" cy="864096"/>
          </a:xfrm>
          <a:prstGeom prst="roundRect">
            <a:avLst/>
          </a:prstGeom>
          <a:solidFill>
            <a:srgbClr val="FCAF17"/>
          </a:solidFill>
          <a:ln w="25400" cap="flat" cmpd="sng" algn="ctr">
            <a:solidFill>
              <a:sysClr val="window" lastClr="FFFFFF"/>
            </a:solidFill>
            <a:prstDash val="solid"/>
          </a:ln>
          <a:effectLst/>
        </p:spPr>
        <p:txBody>
          <a:bodyPr rtlCol="0" anchor="ctr"/>
          <a:lstStyle/>
          <a:p>
            <a:pPr lvl="0" algn="ctr" defTabSz="457144">
              <a:defRPr/>
            </a:pPr>
            <a:r>
              <a:rPr lang="pt-BR" b="1" dirty="0">
                <a:solidFill>
                  <a:srgbClr val="4C4D4F"/>
                </a:solidFill>
                <a:latin typeface="+mj-lt"/>
              </a:rPr>
              <a:t>Art. 43 </a:t>
            </a:r>
            <a:r>
              <a:rPr kumimoji="0" lang="pt-BR" sz="1800" b="0" i="0" u="none" strike="noStrike" kern="0" cap="none" spc="0" normalizeH="0" baseline="0" noProof="0" dirty="0" smtClean="0">
                <a:ln>
                  <a:noFill/>
                </a:ln>
                <a:solidFill>
                  <a:srgbClr val="4C4D4F"/>
                </a:solidFill>
                <a:effectLst/>
                <a:uLnTx/>
                <a:uFillTx/>
                <a:latin typeface="+mj-lt"/>
              </a:rPr>
              <a:t>Obrigatoriedade do gestor participante</a:t>
            </a:r>
            <a:r>
              <a:rPr kumimoji="0" lang="pt-BR" sz="1800" b="0" i="0" u="none" strike="noStrike" kern="0" cap="none" spc="0" normalizeH="0" noProof="0" dirty="0" smtClean="0">
                <a:ln>
                  <a:noFill/>
                </a:ln>
                <a:solidFill>
                  <a:srgbClr val="4C4D4F"/>
                </a:solidFill>
                <a:effectLst/>
                <a:uLnTx/>
                <a:uFillTx/>
                <a:latin typeface="+mj-lt"/>
              </a:rPr>
              <a:t> do código de aderir ás regras de gestão de patrimônio</a:t>
            </a:r>
            <a:endParaRPr kumimoji="0" lang="pt-BR" sz="1800" b="0" i="0" u="none" strike="noStrike" kern="0" cap="none" spc="0" normalizeH="0" baseline="0" noProof="0" dirty="0" smtClean="0">
              <a:ln>
                <a:noFill/>
              </a:ln>
              <a:solidFill>
                <a:srgbClr val="4C4D4F"/>
              </a:solidFill>
              <a:effectLst/>
              <a:uLnTx/>
              <a:uFillTx/>
              <a:latin typeface="+mj-lt"/>
            </a:endParaRPr>
          </a:p>
        </p:txBody>
      </p:sp>
      <p:pic>
        <p:nvPicPr>
          <p:cNvPr id="8" name="Imagem 7"/>
          <p:cNvPicPr>
            <a:picLocks noChangeAspect="1"/>
          </p:cNvPicPr>
          <p:nvPr/>
        </p:nvPicPr>
        <p:blipFill rotWithShape="1">
          <a:blip r:embed="rId3">
            <a:extLst>
              <a:ext uri="{28A0092B-C50C-407E-A947-70E740481C1C}">
                <a14:useLocalDpi xmlns:a14="http://schemas.microsoft.com/office/drawing/2010/main" val="0"/>
              </a:ext>
            </a:extLst>
          </a:blip>
          <a:srcRect l="37184" t="54630" r="55730" b="31481"/>
          <a:stretch/>
        </p:blipFill>
        <p:spPr>
          <a:xfrm>
            <a:off x="1361533" y="1347614"/>
            <a:ext cx="762195" cy="840656"/>
          </a:xfrm>
          <a:prstGeom prst="rect">
            <a:avLst/>
          </a:prstGeom>
        </p:spPr>
      </p:pic>
      <p:pic>
        <p:nvPicPr>
          <p:cNvPr id="9" name="Imagem 8"/>
          <p:cNvPicPr>
            <a:picLocks noChangeAspect="1"/>
          </p:cNvPicPr>
          <p:nvPr/>
        </p:nvPicPr>
        <p:blipFill rotWithShape="1">
          <a:blip r:embed="rId3">
            <a:extLst>
              <a:ext uri="{28A0092B-C50C-407E-A947-70E740481C1C}">
                <a14:useLocalDpi xmlns:a14="http://schemas.microsoft.com/office/drawing/2010/main" val="0"/>
              </a:ext>
            </a:extLst>
          </a:blip>
          <a:srcRect l="37184" t="54630" r="55730" b="31481"/>
          <a:stretch/>
        </p:blipFill>
        <p:spPr>
          <a:xfrm>
            <a:off x="1361533" y="2643758"/>
            <a:ext cx="762195" cy="840656"/>
          </a:xfrm>
          <a:prstGeom prst="rect">
            <a:avLst/>
          </a:prstGeom>
        </p:spPr>
      </p:pic>
      <p:pic>
        <p:nvPicPr>
          <p:cNvPr id="11" name="Imagem 10"/>
          <p:cNvPicPr>
            <a:picLocks noChangeAspect="1"/>
          </p:cNvPicPr>
          <p:nvPr/>
        </p:nvPicPr>
        <p:blipFill>
          <a:blip r:embed="rId4">
            <a:duotone>
              <a:schemeClr val="accent1">
                <a:shade val="45000"/>
                <a:satMod val="135000"/>
              </a:schemeClr>
              <a:prstClr val="white"/>
            </a:duotone>
          </a:blip>
          <a:stretch>
            <a:fillRect/>
          </a:stretch>
        </p:blipFill>
        <p:spPr>
          <a:xfrm rot="17791884">
            <a:off x="4191893" y="3471413"/>
            <a:ext cx="250576" cy="784831"/>
          </a:xfrm>
          <a:prstGeom prst="rect">
            <a:avLst/>
          </a:prstGeom>
        </p:spPr>
      </p:pic>
      <p:sp>
        <p:nvSpPr>
          <p:cNvPr id="12" name="Título 1"/>
          <p:cNvSpPr txBox="1">
            <a:spLocks/>
          </p:cNvSpPr>
          <p:nvPr/>
        </p:nvSpPr>
        <p:spPr>
          <a:xfrm>
            <a:off x="4572000" y="3723878"/>
            <a:ext cx="3565175" cy="5427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lang="pt-BR" sz="2200" b="1" kern="1200">
                <a:solidFill>
                  <a:srgbClr val="0095D9"/>
                </a:solidFill>
                <a:latin typeface="+mj-lt"/>
                <a:ea typeface="+mj-ea"/>
                <a:cs typeface="+mj-cs"/>
              </a:defRPr>
            </a:lvl1pPr>
          </a:lstStyle>
          <a:p>
            <a:r>
              <a:rPr lang="en-US" altLang="pt-BR" sz="1200" dirty="0" smtClean="0">
                <a:solidFill>
                  <a:srgbClr val="0095D8"/>
                </a:solidFill>
                <a:ea typeface="MS PGothic" pitchFamily="34" charset="-128"/>
                <a:sym typeface="Calibri Bold" charset="0"/>
              </a:rPr>
              <a:t>Webinar de </a:t>
            </a:r>
            <a:r>
              <a:rPr lang="en-US" altLang="pt-BR" sz="1200" dirty="0" err="1" smtClean="0">
                <a:solidFill>
                  <a:srgbClr val="0095D8"/>
                </a:solidFill>
                <a:ea typeface="MS PGothic" pitchFamily="34" charset="-128"/>
                <a:sym typeface="Calibri Bold" charset="0"/>
              </a:rPr>
              <a:t>Distribuição</a:t>
            </a:r>
            <a:r>
              <a:rPr lang="en-US" altLang="pt-BR" sz="1200" dirty="0" smtClean="0">
                <a:solidFill>
                  <a:srgbClr val="0095D8"/>
                </a:solidFill>
                <a:ea typeface="MS PGothic" pitchFamily="34" charset="-128"/>
                <a:sym typeface="Calibri Bold" charset="0"/>
              </a:rPr>
              <a:t>*</a:t>
            </a:r>
            <a:endParaRPr lang="en-US" altLang="pt-BR" sz="1200" dirty="0">
              <a:solidFill>
                <a:srgbClr val="0095D8"/>
              </a:solidFill>
              <a:ea typeface="MS PGothic" pitchFamily="34" charset="-128"/>
              <a:sym typeface="Calibri Bold" charset="0"/>
            </a:endParaRPr>
          </a:p>
        </p:txBody>
      </p:sp>
      <p:sp>
        <p:nvSpPr>
          <p:cNvPr id="13" name="Seta para a direita 12">
            <a:hlinkClick r:id="" action="ppaction://hlinkshowjump?jump=nextslide"/>
          </p:cNvPr>
          <p:cNvSpPr>
            <a:spLocks noChangeArrowheads="1"/>
          </p:cNvSpPr>
          <p:nvPr/>
        </p:nvSpPr>
        <p:spPr bwMode="auto">
          <a:xfrm>
            <a:off x="8283798" y="4755572"/>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
        <p:nvSpPr>
          <p:cNvPr id="14" name="Seta para a direita 13">
            <a:hlinkClick r:id="" action="ppaction://hlinkshowjump?jump=previousslide"/>
          </p:cNvPr>
          <p:cNvSpPr>
            <a:spLocks noChangeArrowheads="1"/>
          </p:cNvSpPr>
          <p:nvPr/>
        </p:nvSpPr>
        <p:spPr bwMode="auto">
          <a:xfrm flipH="1">
            <a:off x="7968057" y="4755572"/>
            <a:ext cx="297656" cy="270272"/>
          </a:xfrm>
          <a:prstGeom prst="rightArrow">
            <a:avLst>
              <a:gd name="adj1" fmla="val 65583"/>
              <a:gd name="adj2" fmla="val 110132"/>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dirty="0"/>
          </a:p>
        </p:txBody>
      </p:sp>
    </p:spTree>
    <p:extLst>
      <p:ext uri="{BB962C8B-B14F-4D97-AF65-F5344CB8AC3E}">
        <p14:creationId xmlns:p14="http://schemas.microsoft.com/office/powerpoint/2010/main" val="319441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p:cNvSpPr>
            <a:spLocks noGrp="1"/>
          </p:cNvSpPr>
          <p:nvPr>
            <p:ph type="title"/>
          </p:nvPr>
        </p:nvSpPr>
        <p:spPr>
          <a:xfrm>
            <a:off x="971600" y="84834"/>
            <a:ext cx="6411600" cy="542700"/>
          </a:xfrm>
        </p:spPr>
        <p:txBody>
          <a:bodyPr>
            <a:normAutofit fontScale="90000"/>
          </a:bodyPr>
          <a:lstStyle/>
          <a:p>
            <a:r>
              <a:rPr lang="en-US" altLang="pt-BR" dirty="0" smtClean="0">
                <a:solidFill>
                  <a:srgbClr val="0095D8"/>
                </a:solidFill>
                <a:ea typeface="MS PGothic" pitchFamily="34" charset="-128"/>
                <a:sym typeface="Calibri Bold" charset="0"/>
              </a:rPr>
              <a:t>CÓDIGO DE ADMINISTRAÇÃO DE RECURSOS DE TERCEIROS</a:t>
            </a:r>
            <a:endParaRPr lang="en-US" altLang="pt-BR" dirty="0">
              <a:solidFill>
                <a:srgbClr val="0095D8"/>
              </a:solidFill>
              <a:ea typeface="MS PGothic" pitchFamily="34" charset="-128"/>
              <a:sym typeface="Calibri Bold" charset="0"/>
            </a:endParaRPr>
          </a:p>
        </p:txBody>
      </p:sp>
      <p:sp>
        <p:nvSpPr>
          <p:cNvPr id="5" name="Espaço Reservado para Número de Slide 4"/>
          <p:cNvSpPr>
            <a:spLocks noGrp="1"/>
          </p:cNvSpPr>
          <p:nvPr>
            <p:ph type="sldNum" sz="quarter" idx="12"/>
          </p:nvPr>
        </p:nvSpPr>
        <p:spPr/>
        <p:txBody>
          <a:bodyPr/>
          <a:lstStyle/>
          <a:p>
            <a:fld id="{1252A218-1266-48E1-826D-7E99163BE9BB}" type="slidenum">
              <a:rPr lang="pt-BR" smtClean="0"/>
              <a:pPr/>
              <a:t>17</a:t>
            </a:fld>
            <a:endParaRPr lang="pt-BR"/>
          </a:p>
        </p:txBody>
      </p:sp>
      <p:sp>
        <p:nvSpPr>
          <p:cNvPr id="14" name="Canto dobrado 13"/>
          <p:cNvSpPr/>
          <p:nvPr/>
        </p:nvSpPr>
        <p:spPr>
          <a:xfrm>
            <a:off x="1403648" y="1995686"/>
            <a:ext cx="2808312" cy="576064"/>
          </a:xfrm>
          <a:prstGeom prst="foldedCorner">
            <a:avLst/>
          </a:prstGeom>
          <a:solidFill>
            <a:srgbClr val="80C342"/>
          </a:solidFill>
          <a:ln w="25400" cap="flat" cmpd="sng" algn="ctr">
            <a:noFill/>
            <a:prstDash val="solid"/>
          </a:ln>
          <a:effectLst/>
        </p:spPr>
        <p:txBody>
          <a:bodyPr rtlCol="0" anchor="ctr"/>
          <a:lstStyle/>
          <a:p>
            <a:pPr marL="0" marR="0" lvl="0" indent="0" algn="ctr" defTabSz="457144" eaLnBrk="1" fontAlgn="auto" latinLnBrk="0" hangingPunct="1">
              <a:lnSpc>
                <a:spcPct val="100000"/>
              </a:lnSpc>
              <a:spcBef>
                <a:spcPts val="0"/>
              </a:spcBef>
              <a:spcAft>
                <a:spcPts val="0"/>
              </a:spcAft>
              <a:buClrTx/>
              <a:buSzTx/>
              <a:buFontTx/>
              <a:buNone/>
              <a:tabLst/>
              <a:defRPr/>
            </a:pPr>
            <a:endParaRPr kumimoji="0" lang="pt-BR" sz="1200" b="1" i="0" u="none" strike="noStrike" kern="0" cap="none" spc="0" normalizeH="0" baseline="0" noProof="0" dirty="0" smtClean="0">
              <a:ln>
                <a:noFill/>
              </a:ln>
              <a:solidFill>
                <a:prstClr val="white"/>
              </a:solidFill>
              <a:effectLst/>
              <a:uLnTx/>
              <a:uFillTx/>
              <a:latin typeface="Calibri"/>
              <a:ea typeface="+mn-ea"/>
              <a:cs typeface="+mn-cs"/>
            </a:endParaRPr>
          </a:p>
          <a:p>
            <a:pPr marL="0" marR="0" lvl="0" indent="0" algn="ctr" defTabSz="457144" eaLnBrk="1" fontAlgn="auto" latinLnBrk="0" hangingPunct="1">
              <a:lnSpc>
                <a:spcPct val="100000"/>
              </a:lnSpc>
              <a:spcBef>
                <a:spcPts val="0"/>
              </a:spcBef>
              <a:spcAft>
                <a:spcPts val="0"/>
              </a:spcAft>
              <a:buClrTx/>
              <a:buSzTx/>
              <a:buFontTx/>
              <a:buNone/>
              <a:tabLst/>
              <a:defRPr/>
            </a:pPr>
            <a:endParaRPr kumimoji="0" lang="pt-BR" sz="1200" b="1" i="0" u="none" strike="noStrike" kern="0" cap="none" spc="0" normalizeH="0" baseline="0" noProof="0" dirty="0" smtClean="0">
              <a:ln>
                <a:noFill/>
              </a:ln>
              <a:solidFill>
                <a:prstClr val="white"/>
              </a:solidFill>
              <a:effectLst/>
              <a:uLnTx/>
              <a:uFillTx/>
              <a:latin typeface="Calibri"/>
            </a:endParaRPr>
          </a:p>
          <a:p>
            <a:pPr marL="0" marR="0" lvl="0" indent="0" algn="ctr" defTabSz="457144"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smtClean="0">
                <a:ln>
                  <a:noFill/>
                </a:ln>
                <a:solidFill>
                  <a:prstClr val="white"/>
                </a:solidFill>
                <a:effectLst/>
                <a:uLnTx/>
                <a:uFillTx/>
                <a:latin typeface="Calibri"/>
              </a:rPr>
              <a:t>COMISSÃO DE ACOMPANHAMENTO</a:t>
            </a:r>
          </a:p>
          <a:p>
            <a:pPr marL="0" marR="0" lvl="0" indent="0" algn="ctr" defTabSz="457144" eaLnBrk="1" fontAlgn="auto" latinLnBrk="0" hangingPunct="1">
              <a:lnSpc>
                <a:spcPct val="100000"/>
              </a:lnSpc>
              <a:spcBef>
                <a:spcPts val="0"/>
              </a:spcBef>
              <a:spcAft>
                <a:spcPts val="0"/>
              </a:spcAft>
              <a:buClrTx/>
              <a:buSzTx/>
              <a:buFontTx/>
              <a:buNone/>
              <a:tabLst/>
              <a:defRPr/>
            </a:pPr>
            <a:endParaRPr kumimoji="0" lang="pt-BR" sz="600" b="1" i="0" u="none" strike="noStrike" kern="0" cap="none" spc="0" normalizeH="0" baseline="0" noProof="0" dirty="0" smtClean="0">
              <a:ln>
                <a:noFill/>
              </a:ln>
              <a:solidFill>
                <a:prstClr val="white"/>
              </a:solidFill>
              <a:effectLst/>
              <a:uLnTx/>
              <a:uFillTx/>
              <a:latin typeface="Calibri"/>
            </a:endParaRPr>
          </a:p>
          <a:p>
            <a:pPr marL="171450" marR="0" lvl="0" indent="-171450" algn="ctr" defTabSz="457144"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pt-BR" sz="600" b="1" kern="0" baseline="0" dirty="0">
              <a:solidFill>
                <a:prstClr val="white"/>
              </a:solidFill>
              <a:latin typeface="Calibri"/>
            </a:endParaRPr>
          </a:p>
        </p:txBody>
      </p:sp>
      <p:sp>
        <p:nvSpPr>
          <p:cNvPr id="19" name="Canto dobrado 18"/>
          <p:cNvSpPr/>
          <p:nvPr/>
        </p:nvSpPr>
        <p:spPr>
          <a:xfrm>
            <a:off x="4932040" y="1995686"/>
            <a:ext cx="3528392" cy="555526"/>
          </a:xfrm>
          <a:prstGeom prst="foldedCorner">
            <a:avLst/>
          </a:prstGeom>
          <a:solidFill>
            <a:srgbClr val="0095D9"/>
          </a:solidFill>
          <a:ln w="25400" cap="flat" cmpd="sng" algn="ctr">
            <a:noFill/>
            <a:prstDash val="solid"/>
          </a:ln>
          <a:effectLst/>
        </p:spPr>
        <p:txBody>
          <a:bodyPr rtlCol="0" anchor="ctr"/>
          <a:lstStyle/>
          <a:p>
            <a:pPr marL="0" marR="0" lvl="0" indent="0" algn="ctr" defTabSz="457144" eaLnBrk="1" fontAlgn="auto" latinLnBrk="0" hangingPunct="1">
              <a:lnSpc>
                <a:spcPct val="100000"/>
              </a:lnSpc>
              <a:spcBef>
                <a:spcPts val="0"/>
              </a:spcBef>
              <a:spcAft>
                <a:spcPts val="0"/>
              </a:spcAft>
              <a:buClrTx/>
              <a:buSzTx/>
              <a:buFontTx/>
              <a:buNone/>
              <a:tabLst/>
              <a:defRPr/>
            </a:pPr>
            <a:endParaRPr kumimoji="0" lang="pt-BR" sz="1200" b="1" i="0" u="none" strike="noStrike" kern="0" cap="none" spc="0" normalizeH="0" baseline="0" noProof="0" dirty="0" smtClean="0">
              <a:ln>
                <a:noFill/>
              </a:ln>
              <a:solidFill>
                <a:prstClr val="black">
                  <a:lumMod val="85000"/>
                  <a:lumOff val="15000"/>
                </a:prstClr>
              </a:solidFill>
              <a:effectLst/>
              <a:uLnTx/>
              <a:uFillTx/>
              <a:latin typeface="Calibri"/>
            </a:endParaRPr>
          </a:p>
          <a:p>
            <a:pPr marL="0" marR="0" lvl="0" indent="0" algn="ctr" defTabSz="457144" eaLnBrk="1" fontAlgn="auto" latinLnBrk="0" hangingPunct="1">
              <a:lnSpc>
                <a:spcPct val="100000"/>
              </a:lnSpc>
              <a:spcBef>
                <a:spcPts val="0"/>
              </a:spcBef>
              <a:spcAft>
                <a:spcPts val="0"/>
              </a:spcAft>
              <a:buClrTx/>
              <a:buSzTx/>
              <a:buFontTx/>
              <a:buNone/>
              <a:tabLst/>
              <a:defRPr/>
            </a:pPr>
            <a:r>
              <a:rPr lang="pt-BR" sz="1200" b="1" kern="0" noProof="0" dirty="0" smtClean="0">
                <a:solidFill>
                  <a:prstClr val="white"/>
                </a:solidFill>
                <a:latin typeface="Calibri"/>
              </a:rPr>
              <a:t>CONSELHO DE REGULAÇÃO E MELHORES PRÁTICAS</a:t>
            </a:r>
            <a:endParaRPr kumimoji="0" lang="pt-BR" sz="1200" b="1" i="0" u="none" strike="noStrike" kern="0" cap="none" spc="0" normalizeH="0" baseline="0" noProof="0" dirty="0" smtClean="0">
              <a:ln>
                <a:noFill/>
              </a:ln>
              <a:solidFill>
                <a:prstClr val="white"/>
              </a:solidFill>
              <a:effectLst/>
              <a:uLnTx/>
              <a:uFillTx/>
              <a:latin typeface="Calibri"/>
            </a:endParaRPr>
          </a:p>
          <a:p>
            <a:pPr marL="0" marR="0" lvl="0" indent="0" defTabSz="457144" eaLnBrk="1" fontAlgn="auto" latinLnBrk="0" hangingPunct="1">
              <a:lnSpc>
                <a:spcPct val="100000"/>
              </a:lnSpc>
              <a:spcBef>
                <a:spcPts val="0"/>
              </a:spcBef>
              <a:spcAft>
                <a:spcPts val="0"/>
              </a:spcAft>
              <a:buClrTx/>
              <a:buSzTx/>
              <a:buFontTx/>
              <a:buNone/>
              <a:tabLst/>
              <a:defRPr/>
            </a:pPr>
            <a:endParaRPr kumimoji="0" lang="pt-BR" sz="600" b="1" i="0" u="none" strike="noStrike" kern="0" cap="none" spc="0" normalizeH="0" baseline="0" noProof="0" dirty="0" smtClean="0">
              <a:ln>
                <a:noFill/>
              </a:ln>
              <a:solidFill>
                <a:prstClr val="white"/>
              </a:solidFill>
              <a:effectLst/>
              <a:uLnTx/>
              <a:uFillTx/>
              <a:latin typeface="Calibri"/>
            </a:endParaRPr>
          </a:p>
        </p:txBody>
      </p:sp>
      <p:sp>
        <p:nvSpPr>
          <p:cNvPr id="20" name="Chave direita 19"/>
          <p:cNvSpPr/>
          <p:nvPr/>
        </p:nvSpPr>
        <p:spPr>
          <a:xfrm rot="5400000">
            <a:off x="4316040" y="235422"/>
            <a:ext cx="367904" cy="3168354"/>
          </a:xfrm>
          <a:prstGeom prst="rightBrace">
            <a:avLst>
              <a:gd name="adj1" fmla="val 55674"/>
              <a:gd name="adj2" fmla="val 49828"/>
            </a:avLst>
          </a:prstGeom>
          <a:noFill/>
          <a:ln w="25400" cap="flat" cmpd="sng" algn="ctr">
            <a:solidFill>
              <a:srgbClr val="0095D9"/>
            </a:solidFill>
            <a:prstDash val="solid"/>
          </a:ln>
          <a:effectLst>
            <a:outerShdw blurRad="40000" dist="20000" dir="5400000" rotWithShape="0">
              <a:srgbClr val="000000">
                <a:alpha val="38000"/>
              </a:srgbClr>
            </a:outerShdw>
          </a:effectLst>
        </p:spPr>
        <p:txBody>
          <a:bodyPr rtlCol="0" anchor="ctr"/>
          <a:lstStyle/>
          <a:p>
            <a:pPr marL="0" marR="0" lvl="0" indent="0" algn="ctr" defTabSz="457144"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smtClean="0">
              <a:ln>
                <a:noFill/>
              </a:ln>
              <a:solidFill>
                <a:prstClr val="black"/>
              </a:solidFill>
              <a:effectLst/>
              <a:uLnTx/>
              <a:uFillTx/>
              <a:latin typeface="Calibri"/>
              <a:ea typeface="+mn-ea"/>
              <a:cs typeface="+mn-cs"/>
            </a:endParaRPr>
          </a:p>
        </p:txBody>
      </p:sp>
      <p:grpSp>
        <p:nvGrpSpPr>
          <p:cNvPr id="21" name="Grupo 20"/>
          <p:cNvGrpSpPr/>
          <p:nvPr/>
        </p:nvGrpSpPr>
        <p:grpSpPr>
          <a:xfrm>
            <a:off x="1763688" y="987574"/>
            <a:ext cx="5688632" cy="472265"/>
            <a:chOff x="3220827" y="1399593"/>
            <a:chExt cx="2702347" cy="507390"/>
          </a:xfrm>
          <a:solidFill>
            <a:srgbClr val="FCAF17"/>
          </a:solidFill>
        </p:grpSpPr>
        <p:sp>
          <p:nvSpPr>
            <p:cNvPr id="25" name="Retângulo de cantos arredondados 24"/>
            <p:cNvSpPr/>
            <p:nvPr/>
          </p:nvSpPr>
          <p:spPr>
            <a:xfrm>
              <a:off x="3220827" y="1399593"/>
              <a:ext cx="2702347" cy="507390"/>
            </a:xfrm>
            <a:prstGeom prst="roundRect">
              <a:avLst/>
            </a:prstGeom>
            <a:grpFill/>
            <a:ln w="25400" cap="flat" cmpd="sng" algn="ctr">
              <a:solidFill>
                <a:sysClr val="window" lastClr="FFFFFF"/>
              </a:solidFill>
              <a:prstDash val="solid"/>
            </a:ln>
            <a:effectLst/>
          </p:spPr>
          <p:txBody>
            <a:bodyPr rtlCol="0" anchor="ctr"/>
            <a:lstStyle/>
            <a:p>
              <a:pPr marL="0" marR="0" lvl="0" indent="0" algn="ctr" defTabSz="457144"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3" name="Retângulo 19"/>
            <p:cNvSpPr>
              <a:spLocks noChangeArrowheads="1"/>
            </p:cNvSpPr>
            <p:nvPr/>
          </p:nvSpPr>
          <p:spPr bwMode="auto">
            <a:xfrm>
              <a:off x="3856091" y="1490135"/>
              <a:ext cx="1382420" cy="3432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841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84138" marR="0" lvl="0" indent="0" algn="ctr" defTabSz="457144" eaLnBrk="1" fontAlgn="auto" latinLnBrk="0" hangingPunct="1">
                <a:lnSpc>
                  <a:spcPct val="80000"/>
                </a:lnSpc>
                <a:spcBef>
                  <a:spcPts val="525"/>
                </a:spcBef>
                <a:spcAft>
                  <a:spcPts val="0"/>
                </a:spcAft>
                <a:buClrTx/>
                <a:buSzTx/>
                <a:buFont typeface="Arial" panose="020B0604020202020204" pitchFamily="34" charset="0"/>
                <a:buNone/>
                <a:tabLst/>
                <a:defRPr/>
              </a:pPr>
              <a:r>
                <a:rPr lang="pt-BR" altLang="pt-BR" sz="1800" b="1" kern="0" dirty="0" smtClean="0">
                  <a:solidFill>
                    <a:srgbClr val="4C4D4F"/>
                  </a:solidFill>
                  <a:latin typeface="Calibri"/>
                  <a:ea typeface="MS PGothic" panose="020B0600070205080204" pitchFamily="34" charset="-128"/>
                  <a:sym typeface="Calibri Italic" panose="020F05020202040A0204" pitchFamily="34" charset="0"/>
                </a:rPr>
                <a:t>Organismos de Supervisão*</a:t>
              </a:r>
              <a:endParaRPr kumimoji="0" lang="pt-BR" altLang="pt-BR" sz="1400" b="0" i="0" u="none" strike="noStrike" kern="0" cap="none" spc="0" normalizeH="0" baseline="0" noProof="0" dirty="0">
                <a:ln>
                  <a:noFill/>
                </a:ln>
                <a:solidFill>
                  <a:srgbClr val="4C4D4F"/>
                </a:solidFill>
                <a:effectLst/>
                <a:uLnTx/>
                <a:uFillTx/>
                <a:latin typeface="Calibri"/>
                <a:ea typeface="MS PGothic" panose="020B0600070205080204" pitchFamily="34" charset="-128"/>
                <a:sym typeface="Calibri Italic" panose="020F05020202040A0204" pitchFamily="34" charset="0"/>
              </a:endParaRPr>
            </a:p>
          </p:txBody>
        </p:sp>
      </p:grpSp>
      <p:sp>
        <p:nvSpPr>
          <p:cNvPr id="30" name="CaixaDeTexto 29"/>
          <p:cNvSpPr txBox="1"/>
          <p:nvPr/>
        </p:nvSpPr>
        <p:spPr>
          <a:xfrm>
            <a:off x="3347864" y="1419622"/>
            <a:ext cx="2197257" cy="338554"/>
          </a:xfrm>
          <a:prstGeom prst="rect">
            <a:avLst/>
          </a:prstGeom>
          <a:noFill/>
        </p:spPr>
        <p:txBody>
          <a:bodyPr wrap="square" rtlCol="0">
            <a:spAutoFit/>
          </a:bodyPr>
          <a:lstStyle/>
          <a:p>
            <a:pPr algn="ctr"/>
            <a:r>
              <a:rPr lang="pt-BR" sz="1600" b="1" dirty="0">
                <a:solidFill>
                  <a:srgbClr val="0095D9"/>
                </a:solidFill>
              </a:rPr>
              <a:t>C</a:t>
            </a:r>
            <a:r>
              <a:rPr lang="pt-BR" sz="1600" b="1" dirty="0" smtClean="0">
                <a:solidFill>
                  <a:srgbClr val="0095D9"/>
                </a:solidFill>
              </a:rPr>
              <a:t>ódigo de </a:t>
            </a:r>
            <a:r>
              <a:rPr lang="pt-BR" sz="1600" b="1" dirty="0" err="1">
                <a:solidFill>
                  <a:srgbClr val="0095D9"/>
                </a:solidFill>
              </a:rPr>
              <a:t>A</a:t>
            </a:r>
            <a:r>
              <a:rPr lang="pt-BR" sz="1600" b="1" dirty="0" err="1" smtClean="0">
                <a:solidFill>
                  <a:srgbClr val="0095D9"/>
                </a:solidFill>
              </a:rPr>
              <a:t>rt</a:t>
            </a:r>
            <a:r>
              <a:rPr lang="pt-BR" sz="1600" b="1" dirty="0" smtClean="0">
                <a:solidFill>
                  <a:srgbClr val="0095D9"/>
                </a:solidFill>
              </a:rPr>
              <a:t> </a:t>
            </a:r>
          </a:p>
        </p:txBody>
      </p:sp>
      <p:sp>
        <p:nvSpPr>
          <p:cNvPr id="24" name="CaixaDeTexto 23"/>
          <p:cNvSpPr txBox="1"/>
          <p:nvPr/>
        </p:nvSpPr>
        <p:spPr>
          <a:xfrm>
            <a:off x="395536" y="1491630"/>
            <a:ext cx="2197257" cy="338554"/>
          </a:xfrm>
          <a:prstGeom prst="rect">
            <a:avLst/>
          </a:prstGeom>
          <a:noFill/>
        </p:spPr>
        <p:txBody>
          <a:bodyPr wrap="square" rtlCol="0">
            <a:spAutoFit/>
          </a:bodyPr>
          <a:lstStyle/>
          <a:p>
            <a:pPr algn="ctr"/>
            <a:r>
              <a:rPr lang="pt-BR" sz="1600" b="1" dirty="0">
                <a:solidFill>
                  <a:srgbClr val="FCAF17"/>
                </a:solidFill>
              </a:rPr>
              <a:t>C</a:t>
            </a:r>
            <a:r>
              <a:rPr lang="pt-BR" sz="1600" b="1" dirty="0" smtClean="0">
                <a:solidFill>
                  <a:srgbClr val="FCAF17"/>
                </a:solidFill>
              </a:rPr>
              <a:t>ódigo de fundos </a:t>
            </a:r>
          </a:p>
        </p:txBody>
      </p:sp>
      <p:sp>
        <p:nvSpPr>
          <p:cNvPr id="32" name="CaixaDeTexto 31"/>
          <p:cNvSpPr txBox="1"/>
          <p:nvPr/>
        </p:nvSpPr>
        <p:spPr>
          <a:xfrm>
            <a:off x="6660232" y="1419622"/>
            <a:ext cx="2197257" cy="584775"/>
          </a:xfrm>
          <a:prstGeom prst="rect">
            <a:avLst/>
          </a:prstGeom>
          <a:noFill/>
        </p:spPr>
        <p:txBody>
          <a:bodyPr wrap="square" rtlCol="0">
            <a:spAutoFit/>
          </a:bodyPr>
          <a:lstStyle/>
          <a:p>
            <a:pPr algn="ctr"/>
            <a:r>
              <a:rPr lang="pt-BR" sz="1600" b="1" dirty="0">
                <a:solidFill>
                  <a:srgbClr val="80C342"/>
                </a:solidFill>
              </a:rPr>
              <a:t>C</a:t>
            </a:r>
            <a:r>
              <a:rPr lang="pt-BR" sz="1600" b="1" dirty="0" smtClean="0">
                <a:solidFill>
                  <a:srgbClr val="80C342"/>
                </a:solidFill>
              </a:rPr>
              <a:t>ódigo de Gestão de Patrimônio</a:t>
            </a:r>
          </a:p>
        </p:txBody>
      </p:sp>
      <p:pic>
        <p:nvPicPr>
          <p:cNvPr id="33" name="Imagem 32"/>
          <p:cNvPicPr>
            <a:picLocks noChangeAspect="1"/>
          </p:cNvPicPr>
          <p:nvPr/>
        </p:nvPicPr>
        <p:blipFill>
          <a:blip r:embed="rId3" cstate="print">
            <a:extLst>
              <a:ext uri="{28A0092B-C50C-407E-A947-70E740481C1C}">
                <a14:useLocalDpi xmlns:a14="http://schemas.microsoft.com/office/drawing/2010/main" val="0"/>
              </a:ext>
            </a:extLst>
          </a:blip>
          <a:srcRect l="30550" t="38271" r="62225" b="49876"/>
          <a:stretch>
            <a:fillRect/>
          </a:stretch>
        </p:blipFill>
        <p:spPr bwMode="auto">
          <a:xfrm>
            <a:off x="2411760" y="1491630"/>
            <a:ext cx="385093"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m 33"/>
          <p:cNvPicPr>
            <a:picLocks noChangeAspect="1"/>
          </p:cNvPicPr>
          <p:nvPr/>
        </p:nvPicPr>
        <p:blipFill>
          <a:blip r:embed="rId3" cstate="print">
            <a:extLst>
              <a:ext uri="{28A0092B-C50C-407E-A947-70E740481C1C}">
                <a14:useLocalDpi xmlns:a14="http://schemas.microsoft.com/office/drawing/2010/main" val="0"/>
              </a:ext>
            </a:extLst>
          </a:blip>
          <a:srcRect l="30550" t="38271" r="62225" b="49876"/>
          <a:stretch>
            <a:fillRect/>
          </a:stretch>
        </p:blipFill>
        <p:spPr bwMode="auto">
          <a:xfrm rot="10800000">
            <a:off x="6228184" y="1491630"/>
            <a:ext cx="385093"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251520" y="4874763"/>
            <a:ext cx="2880320" cy="276999"/>
          </a:xfrm>
          <a:prstGeom prst="rect">
            <a:avLst/>
          </a:prstGeom>
          <a:noFill/>
        </p:spPr>
        <p:txBody>
          <a:bodyPr wrap="square" rtlCol="0">
            <a:spAutoFit/>
          </a:bodyPr>
          <a:lstStyle/>
          <a:p>
            <a:r>
              <a:rPr lang="pt-BR" sz="1200" dirty="0" smtClean="0"/>
              <a:t>*a partir de 02/01/19</a:t>
            </a:r>
            <a:endParaRPr lang="pt-BR" sz="1200" dirty="0"/>
          </a:p>
        </p:txBody>
      </p:sp>
      <p:pic>
        <p:nvPicPr>
          <p:cNvPr id="17" name="Picture 7" descr="C:\Users\victor.villa\Desktop\pessoas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2571750"/>
            <a:ext cx="746462" cy="667073"/>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2051720" y="2715766"/>
            <a:ext cx="2232248" cy="523220"/>
          </a:xfrm>
          <a:prstGeom prst="rect">
            <a:avLst/>
          </a:prstGeom>
        </p:spPr>
        <p:txBody>
          <a:bodyPr wrap="square">
            <a:spAutoFit/>
          </a:bodyPr>
          <a:lstStyle/>
          <a:p>
            <a:pPr marL="171450" lvl="0" indent="-171450" defTabSz="457144">
              <a:buFont typeface="Wingdings" panose="05000000000000000000" pitchFamily="2" charset="2"/>
              <a:buChar char="Ø"/>
              <a:defRPr/>
            </a:pPr>
            <a:r>
              <a:rPr lang="pt-BR" sz="1400" b="1" kern="0" dirty="0" smtClean="0">
                <a:solidFill>
                  <a:schemeClr val="tx2"/>
                </a:solidFill>
              </a:rPr>
              <a:t>15 </a:t>
            </a:r>
            <a:r>
              <a:rPr lang="pt-BR" sz="1400" b="1" kern="0" dirty="0">
                <a:solidFill>
                  <a:schemeClr val="tx2"/>
                </a:solidFill>
              </a:rPr>
              <a:t>a 19 membros </a:t>
            </a:r>
            <a:r>
              <a:rPr lang="pt-BR" sz="1400" b="1" kern="0" dirty="0" smtClean="0">
                <a:solidFill>
                  <a:schemeClr val="tx2"/>
                </a:solidFill>
              </a:rPr>
              <a:t>de mercado</a:t>
            </a:r>
            <a:endParaRPr lang="pt-BR" sz="1400" dirty="0">
              <a:solidFill>
                <a:schemeClr val="tx2"/>
              </a:solidFill>
            </a:endParaRPr>
          </a:p>
        </p:txBody>
      </p:sp>
      <p:pic>
        <p:nvPicPr>
          <p:cNvPr id="27" name="Imagem 26"/>
          <p:cNvPicPr>
            <a:picLocks noChangeAspect="1"/>
          </p:cNvPicPr>
          <p:nvPr/>
        </p:nvPicPr>
        <p:blipFill rotWithShape="1">
          <a:blip r:embed="rId5">
            <a:extLst>
              <a:ext uri="{28A0092B-C50C-407E-A947-70E740481C1C}">
                <a14:useLocalDpi xmlns:a14="http://schemas.microsoft.com/office/drawing/2010/main" val="0"/>
              </a:ext>
            </a:extLst>
          </a:blip>
          <a:srcRect l="37184" t="54630" r="55730" b="31481"/>
          <a:stretch/>
        </p:blipFill>
        <p:spPr>
          <a:xfrm>
            <a:off x="1403648" y="3495762"/>
            <a:ext cx="762195" cy="840656"/>
          </a:xfrm>
          <a:prstGeom prst="rect">
            <a:avLst/>
          </a:prstGeom>
        </p:spPr>
      </p:pic>
      <p:sp>
        <p:nvSpPr>
          <p:cNvPr id="4" name="Retângulo 3"/>
          <p:cNvSpPr/>
          <p:nvPr/>
        </p:nvSpPr>
        <p:spPr>
          <a:xfrm>
            <a:off x="2051720" y="3501343"/>
            <a:ext cx="2088232" cy="1169551"/>
          </a:xfrm>
          <a:prstGeom prst="rect">
            <a:avLst/>
          </a:prstGeom>
        </p:spPr>
        <p:txBody>
          <a:bodyPr wrap="square">
            <a:spAutoFit/>
          </a:bodyPr>
          <a:lstStyle/>
          <a:p>
            <a:pPr marL="171450" lvl="0" indent="-171450" defTabSz="457144">
              <a:buFont typeface="Wingdings" panose="05000000000000000000" pitchFamily="2" charset="2"/>
              <a:buChar char="Ø"/>
              <a:defRPr/>
            </a:pPr>
            <a:r>
              <a:rPr lang="pt-BR" sz="1400" b="1" kern="0" dirty="0">
                <a:solidFill>
                  <a:schemeClr val="tx2"/>
                </a:solidFill>
              </a:rPr>
              <a:t>representantes de administração, </a:t>
            </a:r>
            <a:r>
              <a:rPr lang="pt-BR" sz="1400" b="1" kern="0" dirty="0" smtClean="0">
                <a:solidFill>
                  <a:schemeClr val="tx2"/>
                </a:solidFill>
              </a:rPr>
              <a:t>gestão</a:t>
            </a:r>
            <a:r>
              <a:rPr lang="pt-BR" sz="1400" b="1" kern="0" dirty="0">
                <a:solidFill>
                  <a:schemeClr val="tx2"/>
                </a:solidFill>
              </a:rPr>
              <a:t>, distribuição, risco, </a:t>
            </a:r>
            <a:r>
              <a:rPr lang="pt-BR" sz="1400" b="1" kern="0" dirty="0" err="1" smtClean="0">
                <a:solidFill>
                  <a:schemeClr val="tx2"/>
                </a:solidFill>
              </a:rPr>
              <a:t>compliance</a:t>
            </a:r>
            <a:r>
              <a:rPr lang="pt-BR" sz="1400" b="1" kern="0" dirty="0">
                <a:solidFill>
                  <a:schemeClr val="tx2"/>
                </a:solidFill>
              </a:rPr>
              <a:t>, </a:t>
            </a:r>
            <a:r>
              <a:rPr lang="pt-BR" sz="1400" b="1" kern="0" dirty="0" smtClean="0">
                <a:solidFill>
                  <a:schemeClr val="tx2"/>
                </a:solidFill>
              </a:rPr>
              <a:t>fundos estruturados</a:t>
            </a:r>
            <a:endParaRPr lang="pt-BR" sz="1400" b="1" kern="0" dirty="0">
              <a:solidFill>
                <a:schemeClr val="tx2"/>
              </a:solidFill>
            </a:endParaRPr>
          </a:p>
        </p:txBody>
      </p:sp>
      <p:pic>
        <p:nvPicPr>
          <p:cNvPr id="28" name="Picture 7" descr="C:\Users\victor.villa\Desktop\pessoas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2571750"/>
            <a:ext cx="746462" cy="667073"/>
          </a:xfrm>
          <a:prstGeom prst="rect">
            <a:avLst/>
          </a:prstGeom>
          <a:noFill/>
          <a:extLst>
            <a:ext uri="{909E8E84-426E-40DD-AFC4-6F175D3DCCD1}">
              <a14:hiddenFill xmlns:a14="http://schemas.microsoft.com/office/drawing/2010/main">
                <a:solidFill>
                  <a:srgbClr val="FFFFFF"/>
                </a:solidFill>
              </a14:hiddenFill>
            </a:ext>
          </a:extLst>
        </p:spPr>
      </p:pic>
      <p:sp>
        <p:nvSpPr>
          <p:cNvPr id="29" name="Retângulo 28"/>
          <p:cNvSpPr/>
          <p:nvPr/>
        </p:nvSpPr>
        <p:spPr>
          <a:xfrm>
            <a:off x="5578686" y="2723917"/>
            <a:ext cx="2736304" cy="738664"/>
          </a:xfrm>
          <a:prstGeom prst="rect">
            <a:avLst/>
          </a:prstGeom>
        </p:spPr>
        <p:txBody>
          <a:bodyPr wrap="square">
            <a:spAutoFit/>
          </a:bodyPr>
          <a:lstStyle/>
          <a:p>
            <a:pPr marL="171450" lvl="0" indent="-171450" defTabSz="457144">
              <a:buFont typeface="Wingdings" panose="05000000000000000000" pitchFamily="2" charset="2"/>
              <a:buChar char="Ø"/>
              <a:defRPr/>
            </a:pPr>
            <a:r>
              <a:rPr lang="pt-BR" sz="1400" b="1" kern="0" dirty="0" smtClean="0">
                <a:solidFill>
                  <a:srgbClr val="0095D9"/>
                </a:solidFill>
              </a:rPr>
              <a:t>23 </a:t>
            </a:r>
            <a:r>
              <a:rPr lang="pt-BR" sz="1400" b="1" kern="0" dirty="0">
                <a:solidFill>
                  <a:srgbClr val="0095D9"/>
                </a:solidFill>
              </a:rPr>
              <a:t>a </a:t>
            </a:r>
            <a:r>
              <a:rPr lang="pt-BR" sz="1400" b="1" kern="0" dirty="0" smtClean="0">
                <a:solidFill>
                  <a:srgbClr val="0095D9"/>
                </a:solidFill>
              </a:rPr>
              <a:t>29 </a:t>
            </a:r>
            <a:r>
              <a:rPr lang="pt-BR" sz="1400" b="1" kern="0" dirty="0">
                <a:solidFill>
                  <a:srgbClr val="0095D9"/>
                </a:solidFill>
              </a:rPr>
              <a:t>membros </a:t>
            </a:r>
            <a:r>
              <a:rPr lang="pt-BR" sz="1400" b="1" kern="0" dirty="0" smtClean="0">
                <a:solidFill>
                  <a:srgbClr val="0095D9"/>
                </a:solidFill>
              </a:rPr>
              <a:t>indicados pela ANBIMA e por entidades externas</a:t>
            </a:r>
            <a:endParaRPr lang="pt-BR" sz="1400" dirty="0">
              <a:solidFill>
                <a:srgbClr val="0095D9"/>
              </a:solidFill>
            </a:endParaRPr>
          </a:p>
        </p:txBody>
      </p:sp>
      <p:pic>
        <p:nvPicPr>
          <p:cNvPr id="31" name="Imagem 30"/>
          <p:cNvPicPr>
            <a:picLocks noChangeAspect="1"/>
          </p:cNvPicPr>
          <p:nvPr/>
        </p:nvPicPr>
        <p:blipFill rotWithShape="1">
          <a:blip r:embed="rId5">
            <a:extLst>
              <a:ext uri="{28A0092B-C50C-407E-A947-70E740481C1C}">
                <a14:useLocalDpi xmlns:a14="http://schemas.microsoft.com/office/drawing/2010/main" val="0"/>
              </a:ext>
            </a:extLst>
          </a:blip>
          <a:srcRect l="37184" t="54630" r="55730" b="31481"/>
          <a:stretch/>
        </p:blipFill>
        <p:spPr>
          <a:xfrm>
            <a:off x="5038089" y="3495762"/>
            <a:ext cx="762195" cy="840656"/>
          </a:xfrm>
          <a:prstGeom prst="rect">
            <a:avLst/>
          </a:prstGeom>
        </p:spPr>
      </p:pic>
      <p:sp>
        <p:nvSpPr>
          <p:cNvPr id="35" name="Retângulo 34"/>
          <p:cNvSpPr/>
          <p:nvPr/>
        </p:nvSpPr>
        <p:spPr>
          <a:xfrm>
            <a:off x="5796136" y="3501343"/>
            <a:ext cx="2088232" cy="738664"/>
          </a:xfrm>
          <a:prstGeom prst="rect">
            <a:avLst/>
          </a:prstGeom>
        </p:spPr>
        <p:txBody>
          <a:bodyPr wrap="square">
            <a:spAutoFit/>
          </a:bodyPr>
          <a:lstStyle/>
          <a:p>
            <a:pPr marL="171450" lvl="0" indent="-171450" defTabSz="457144">
              <a:buFont typeface="Wingdings" panose="05000000000000000000" pitchFamily="2" charset="2"/>
              <a:buChar char="Ø"/>
              <a:defRPr/>
            </a:pPr>
            <a:r>
              <a:rPr lang="pt-BR" sz="1400" b="1" kern="0" dirty="0">
                <a:solidFill>
                  <a:srgbClr val="0095D9"/>
                </a:solidFill>
              </a:rPr>
              <a:t>representantes </a:t>
            </a:r>
            <a:r>
              <a:rPr lang="pt-BR" sz="1400" b="1" kern="0" dirty="0" smtClean="0">
                <a:solidFill>
                  <a:srgbClr val="0095D9"/>
                </a:solidFill>
              </a:rPr>
              <a:t>das entidades externas compõem a maioria</a:t>
            </a:r>
            <a:endParaRPr lang="pt-BR" sz="1400" b="1" kern="0" dirty="0">
              <a:solidFill>
                <a:srgbClr val="0095D9"/>
              </a:solidFill>
            </a:endParaRPr>
          </a:p>
        </p:txBody>
      </p:sp>
      <p:sp>
        <p:nvSpPr>
          <p:cNvPr id="6" name="Retângulo de cantos arredondados 5"/>
          <p:cNvSpPr/>
          <p:nvPr/>
        </p:nvSpPr>
        <p:spPr>
          <a:xfrm>
            <a:off x="1403648" y="2643758"/>
            <a:ext cx="2808312" cy="2160240"/>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Retângulo de cantos arredondados 35"/>
          <p:cNvSpPr/>
          <p:nvPr/>
        </p:nvSpPr>
        <p:spPr>
          <a:xfrm>
            <a:off x="4932040" y="2643758"/>
            <a:ext cx="3528392" cy="2160240"/>
          </a:xfrm>
          <a:prstGeom prst="roundRect">
            <a:avLst/>
          </a:prstGeom>
          <a:noFill/>
          <a:ln>
            <a:solidFill>
              <a:srgbClr val="009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Seta para a direita 25">
            <a:hlinkClick r:id="" action="ppaction://hlinkshowjump?jump=nextslide"/>
          </p:cNvPr>
          <p:cNvSpPr>
            <a:spLocks noChangeArrowheads="1"/>
          </p:cNvSpPr>
          <p:nvPr/>
        </p:nvSpPr>
        <p:spPr bwMode="auto">
          <a:xfrm>
            <a:off x="8283798" y="4755572"/>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
        <p:nvSpPr>
          <p:cNvPr id="37" name="Seta para a direita 36">
            <a:hlinkClick r:id="" action="ppaction://hlinkshowjump?jump=previousslide"/>
          </p:cNvPr>
          <p:cNvSpPr>
            <a:spLocks noChangeArrowheads="1"/>
          </p:cNvSpPr>
          <p:nvPr/>
        </p:nvSpPr>
        <p:spPr bwMode="auto">
          <a:xfrm flipH="1">
            <a:off x="7968057" y="4755572"/>
            <a:ext cx="297656" cy="270272"/>
          </a:xfrm>
          <a:prstGeom prst="rightArrow">
            <a:avLst>
              <a:gd name="adj1" fmla="val 65583"/>
              <a:gd name="adj2" fmla="val 110132"/>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dirty="0"/>
          </a:p>
        </p:txBody>
      </p:sp>
    </p:spTree>
    <p:extLst>
      <p:ext uri="{BB962C8B-B14F-4D97-AF65-F5344CB8AC3E}">
        <p14:creationId xmlns:p14="http://schemas.microsoft.com/office/powerpoint/2010/main" val="359342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42" presetClass="path" presetSubtype="0" decel="100000" fill="hold" nodeType="withEffect">
                                  <p:stCondLst>
                                    <p:cond delay="0"/>
                                  </p:stCondLst>
                                  <p:childTnLst>
                                    <p:animMotion origin="layout" path="M 0 4.44444E-6 L 0 -0.0534 " pathEditMode="relative" rAng="0" ptsTypes="AA">
                                      <p:cBhvr>
                                        <p:cTn id="9" dur="500" spd="-100000" fill="hold"/>
                                        <p:tgtEl>
                                          <p:spTgt spid="21"/>
                                        </p:tgtEl>
                                        <p:attrNameLst>
                                          <p:attrName>ppt_x</p:attrName>
                                          <p:attrName>ppt_y</p:attrName>
                                        </p:attrNameLst>
                                      </p:cBhvr>
                                      <p:rCtr x="0" y="-2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7664" y="2643758"/>
            <a:ext cx="5771184" cy="1215000"/>
          </a:xfrm>
        </p:spPr>
        <p:txBody>
          <a:bodyPr/>
          <a:lstStyle/>
          <a:p>
            <a:pPr algn="ctr"/>
            <a:r>
              <a:rPr lang="pt-BR" dirty="0" smtClean="0">
                <a:solidFill>
                  <a:srgbClr val="0095D9"/>
                </a:solidFill>
              </a:rPr>
              <a:t>AÇÕES EDUCATIVAS</a:t>
            </a:r>
            <a:endParaRPr lang="pt-BR" dirty="0">
              <a:solidFill>
                <a:srgbClr val="0095D9"/>
              </a:solidFill>
            </a:endParaRPr>
          </a:p>
        </p:txBody>
      </p:sp>
    </p:spTree>
    <p:extLst>
      <p:ext uri="{BB962C8B-B14F-4D97-AF65-F5344CB8AC3E}">
        <p14:creationId xmlns:p14="http://schemas.microsoft.com/office/powerpoint/2010/main" val="34193846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6400" y="267494"/>
            <a:ext cx="6411600" cy="542700"/>
          </a:xfrm>
        </p:spPr>
        <p:txBody>
          <a:bodyPr>
            <a:normAutofit/>
          </a:bodyPr>
          <a:lstStyle/>
          <a:p>
            <a:r>
              <a:rPr lang="pt-BR" sz="1800" dirty="0" smtClean="0"/>
              <a:t>AÇÕES DA ÁREA DE SUPERVISÃO</a:t>
            </a:r>
            <a:endParaRPr lang="pt-BR" sz="1800" dirty="0"/>
          </a:p>
        </p:txBody>
      </p:sp>
      <p:sp>
        <p:nvSpPr>
          <p:cNvPr id="17" name="Espaço Reservado para Número de Slide 5"/>
          <p:cNvSpPr>
            <a:spLocks noGrp="1"/>
          </p:cNvSpPr>
          <p:nvPr>
            <p:ph type="sldNum" sz="quarter" idx="12"/>
          </p:nvPr>
        </p:nvSpPr>
        <p:spPr/>
        <p:txBody>
          <a:bodyPr/>
          <a:lstStyle/>
          <a:p>
            <a:r>
              <a:rPr lang="pt-BR" dirty="0" smtClean="0"/>
              <a:t>19</a:t>
            </a:r>
            <a:endParaRPr lang="pt-BR" dirty="0"/>
          </a:p>
        </p:txBody>
      </p:sp>
      <p:pic>
        <p:nvPicPr>
          <p:cNvPr id="4" name="Imagem 3"/>
          <p:cNvPicPr>
            <a:picLocks noChangeAspect="1"/>
          </p:cNvPicPr>
          <p:nvPr/>
        </p:nvPicPr>
        <p:blipFill>
          <a:blip r:embed="rId3"/>
          <a:stretch>
            <a:fillRect/>
          </a:stretch>
        </p:blipFill>
        <p:spPr>
          <a:xfrm>
            <a:off x="3491880" y="2499742"/>
            <a:ext cx="1478689" cy="1127001"/>
          </a:xfrm>
          <a:prstGeom prst="rect">
            <a:avLst/>
          </a:prstGeom>
        </p:spPr>
      </p:pic>
      <p:pic>
        <p:nvPicPr>
          <p:cNvPr id="5" name="Imagem 4"/>
          <p:cNvPicPr>
            <a:picLocks noChangeAspect="1"/>
          </p:cNvPicPr>
          <p:nvPr/>
        </p:nvPicPr>
        <p:blipFill>
          <a:blip r:embed="rId4"/>
          <a:stretch>
            <a:fillRect/>
          </a:stretch>
        </p:blipFill>
        <p:spPr>
          <a:xfrm>
            <a:off x="395536" y="1635646"/>
            <a:ext cx="1619250" cy="1438275"/>
          </a:xfrm>
          <a:prstGeom prst="rect">
            <a:avLst/>
          </a:prstGeom>
        </p:spPr>
      </p:pic>
      <p:sp>
        <p:nvSpPr>
          <p:cNvPr id="7" name="CaixaDeTexto 6"/>
          <p:cNvSpPr txBox="1"/>
          <p:nvPr/>
        </p:nvSpPr>
        <p:spPr>
          <a:xfrm>
            <a:off x="683568" y="2931790"/>
            <a:ext cx="1186287" cy="369332"/>
          </a:xfrm>
          <a:prstGeom prst="rect">
            <a:avLst/>
          </a:prstGeom>
          <a:noFill/>
        </p:spPr>
        <p:txBody>
          <a:bodyPr wrap="none" rtlCol="0">
            <a:spAutoFit/>
          </a:bodyPr>
          <a:lstStyle/>
          <a:p>
            <a:r>
              <a:rPr lang="pt-BR" i="1" dirty="0" err="1" smtClean="0">
                <a:solidFill>
                  <a:srgbClr val="0070C0"/>
                </a:solidFill>
              </a:rPr>
              <a:t>Webinares</a:t>
            </a:r>
            <a:endParaRPr lang="pt-BR" i="1" dirty="0">
              <a:solidFill>
                <a:srgbClr val="0070C0"/>
              </a:solidFill>
            </a:endParaRPr>
          </a:p>
        </p:txBody>
      </p:sp>
      <p:pic>
        <p:nvPicPr>
          <p:cNvPr id="10" name="Imagem 9"/>
          <p:cNvPicPr>
            <a:picLocks noChangeAspect="1"/>
          </p:cNvPicPr>
          <p:nvPr/>
        </p:nvPicPr>
        <p:blipFill>
          <a:blip r:embed="rId5"/>
          <a:stretch>
            <a:fillRect/>
          </a:stretch>
        </p:blipFill>
        <p:spPr>
          <a:xfrm>
            <a:off x="6524580" y="1511587"/>
            <a:ext cx="1224136" cy="1077856"/>
          </a:xfrm>
          <a:prstGeom prst="rect">
            <a:avLst/>
          </a:prstGeom>
        </p:spPr>
      </p:pic>
      <p:sp>
        <p:nvSpPr>
          <p:cNvPr id="11" name="CaixaDeTexto 10"/>
          <p:cNvSpPr txBox="1"/>
          <p:nvPr/>
        </p:nvSpPr>
        <p:spPr>
          <a:xfrm>
            <a:off x="6588224" y="2571750"/>
            <a:ext cx="1272913" cy="369332"/>
          </a:xfrm>
          <a:prstGeom prst="rect">
            <a:avLst/>
          </a:prstGeom>
          <a:noFill/>
        </p:spPr>
        <p:txBody>
          <a:bodyPr wrap="none" rtlCol="0">
            <a:spAutoFit/>
          </a:bodyPr>
          <a:lstStyle/>
          <a:p>
            <a:r>
              <a:rPr lang="pt-BR" i="1" dirty="0" smtClean="0">
                <a:solidFill>
                  <a:srgbClr val="0070C0"/>
                </a:solidFill>
              </a:rPr>
              <a:t>Publicações</a:t>
            </a:r>
            <a:endParaRPr lang="pt-BR" i="1" dirty="0">
              <a:solidFill>
                <a:srgbClr val="0070C0"/>
              </a:solidFill>
            </a:endParaRPr>
          </a:p>
        </p:txBody>
      </p:sp>
      <p:pic>
        <p:nvPicPr>
          <p:cNvPr id="12" name="Imagem 11"/>
          <p:cNvPicPr>
            <a:picLocks noChangeAspect="1"/>
          </p:cNvPicPr>
          <p:nvPr/>
        </p:nvPicPr>
        <p:blipFill rotWithShape="1">
          <a:blip r:embed="rId6">
            <a:extLst>
              <a:ext uri="{28A0092B-C50C-407E-A947-70E740481C1C}">
                <a14:useLocalDpi xmlns:a14="http://schemas.microsoft.com/office/drawing/2010/main" val="0"/>
              </a:ext>
            </a:extLst>
          </a:blip>
          <a:srcRect l="37184" t="54630" r="55730" b="31481"/>
          <a:stretch/>
        </p:blipFill>
        <p:spPr>
          <a:xfrm>
            <a:off x="6300192" y="3507854"/>
            <a:ext cx="1368152" cy="1508991"/>
          </a:xfrm>
          <a:prstGeom prst="rect">
            <a:avLst/>
          </a:prstGeom>
        </p:spPr>
      </p:pic>
      <p:sp>
        <p:nvSpPr>
          <p:cNvPr id="13" name="CaixaDeTexto 12"/>
          <p:cNvSpPr txBox="1"/>
          <p:nvPr/>
        </p:nvSpPr>
        <p:spPr>
          <a:xfrm>
            <a:off x="7452320" y="4227934"/>
            <a:ext cx="1035027" cy="369332"/>
          </a:xfrm>
          <a:prstGeom prst="rect">
            <a:avLst/>
          </a:prstGeom>
          <a:noFill/>
        </p:spPr>
        <p:txBody>
          <a:bodyPr wrap="none" rtlCol="0">
            <a:spAutoFit/>
          </a:bodyPr>
          <a:lstStyle/>
          <a:p>
            <a:r>
              <a:rPr lang="pt-BR" i="1" dirty="0" smtClean="0">
                <a:solidFill>
                  <a:srgbClr val="0070C0"/>
                </a:solidFill>
              </a:rPr>
              <a:t>Enquetes</a:t>
            </a:r>
            <a:endParaRPr lang="pt-BR" i="1" dirty="0">
              <a:solidFill>
                <a:srgbClr val="0070C0"/>
              </a:solidFill>
            </a:endParaRPr>
          </a:p>
        </p:txBody>
      </p:sp>
      <p:pic>
        <p:nvPicPr>
          <p:cNvPr id="14" name="Picture 7" descr="C:\Users\victor.villa\Desktop\pessoas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584" y="3651870"/>
            <a:ext cx="1149350" cy="1027113"/>
          </a:xfrm>
          <a:prstGeom prst="rect">
            <a:avLst/>
          </a:prstGeom>
          <a:noFill/>
          <a:extLst>
            <a:ext uri="{909E8E84-426E-40DD-AFC4-6F175D3DCCD1}">
              <a14:hiddenFill xmlns:a14="http://schemas.microsoft.com/office/drawing/2010/main">
                <a:solidFill>
                  <a:srgbClr val="FFFFFF"/>
                </a:solidFill>
              </a14:hiddenFill>
            </a:ext>
          </a:extLst>
        </p:spPr>
      </p:pic>
      <p:sp>
        <p:nvSpPr>
          <p:cNvPr id="15" name="CaixaDeTexto 14"/>
          <p:cNvSpPr txBox="1"/>
          <p:nvPr/>
        </p:nvSpPr>
        <p:spPr>
          <a:xfrm>
            <a:off x="1907704" y="4011910"/>
            <a:ext cx="1335622" cy="369332"/>
          </a:xfrm>
          <a:prstGeom prst="rect">
            <a:avLst/>
          </a:prstGeom>
          <a:noFill/>
        </p:spPr>
        <p:txBody>
          <a:bodyPr wrap="none" rtlCol="0">
            <a:spAutoFit/>
          </a:bodyPr>
          <a:lstStyle/>
          <a:p>
            <a:r>
              <a:rPr lang="pt-BR" i="1" dirty="0" smtClean="0">
                <a:solidFill>
                  <a:srgbClr val="0070C0"/>
                </a:solidFill>
              </a:rPr>
              <a:t>Curso online</a:t>
            </a:r>
            <a:endParaRPr lang="pt-BR" i="1" dirty="0">
              <a:solidFill>
                <a:srgbClr val="0070C0"/>
              </a:solidFill>
            </a:endParaRPr>
          </a:p>
        </p:txBody>
      </p:sp>
      <p:sp>
        <p:nvSpPr>
          <p:cNvPr id="16" name="CaixaDeTexto 15"/>
          <p:cNvSpPr txBox="1"/>
          <p:nvPr/>
        </p:nvSpPr>
        <p:spPr>
          <a:xfrm>
            <a:off x="162724" y="981079"/>
            <a:ext cx="8841922" cy="553998"/>
          </a:xfrm>
          <a:prstGeom prst="rect">
            <a:avLst/>
          </a:prstGeom>
          <a:noFill/>
        </p:spPr>
        <p:txBody>
          <a:bodyPr wrap="square" lIns="0" tIns="0" rIns="0" bIns="0" rtlCol="0">
            <a:spAutoFit/>
          </a:bodyPr>
          <a:lstStyle/>
          <a:p>
            <a:pPr algn="ctr">
              <a:buClr>
                <a:srgbClr val="0095D9"/>
              </a:buClr>
            </a:pPr>
            <a:r>
              <a:rPr lang="pt-BR" altLang="pt-BR" b="1" dirty="0" smtClean="0">
                <a:solidFill>
                  <a:srgbClr val="4C4D4F"/>
                </a:solidFill>
                <a:ea typeface="MS PGothic" pitchFamily="34" charset="-128"/>
              </a:rPr>
              <a:t>Lançamento de área exclusiva no SSM focada no suporte e orientação às regras de </a:t>
            </a:r>
            <a:r>
              <a:rPr lang="pt-BR" altLang="pt-BR" b="1" dirty="0" err="1" smtClean="0">
                <a:solidFill>
                  <a:srgbClr val="4C4D4F"/>
                </a:solidFill>
                <a:ea typeface="MS PGothic" pitchFamily="34" charset="-128"/>
              </a:rPr>
              <a:t>autorregulação</a:t>
            </a:r>
            <a:endParaRPr lang="pt-BR" b="1" i="1" dirty="0" smtClean="0">
              <a:solidFill>
                <a:srgbClr val="4C4D4F"/>
              </a:solidFill>
            </a:endParaRPr>
          </a:p>
        </p:txBody>
      </p:sp>
      <p:sp>
        <p:nvSpPr>
          <p:cNvPr id="18" name="Seta para a esquerda 17"/>
          <p:cNvSpPr/>
          <p:nvPr/>
        </p:nvSpPr>
        <p:spPr>
          <a:xfrm rot="19600699">
            <a:off x="2463097" y="3361134"/>
            <a:ext cx="978408" cy="484632"/>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Seta para a esquerda 18"/>
          <p:cNvSpPr/>
          <p:nvPr/>
        </p:nvSpPr>
        <p:spPr>
          <a:xfrm rot="8520765">
            <a:off x="4992995" y="2130590"/>
            <a:ext cx="978408" cy="484632"/>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Seta para a esquerda 19"/>
          <p:cNvSpPr/>
          <p:nvPr/>
        </p:nvSpPr>
        <p:spPr>
          <a:xfrm rot="1097660">
            <a:off x="2471481" y="2145384"/>
            <a:ext cx="978408" cy="484632"/>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Seta para a esquerda 20"/>
          <p:cNvSpPr/>
          <p:nvPr/>
        </p:nvSpPr>
        <p:spPr>
          <a:xfrm rot="12770201">
            <a:off x="4985269" y="3590389"/>
            <a:ext cx="978408" cy="484632"/>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Seta para a direita 21">
            <a:hlinkClick r:id="" action="ppaction://hlinkshowjump?jump=nextslide"/>
          </p:cNvPr>
          <p:cNvSpPr>
            <a:spLocks noChangeArrowheads="1"/>
          </p:cNvSpPr>
          <p:nvPr/>
        </p:nvSpPr>
        <p:spPr bwMode="auto">
          <a:xfrm>
            <a:off x="8283798" y="4755572"/>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Tree>
    <p:extLst>
      <p:ext uri="{BB962C8B-B14F-4D97-AF65-F5344CB8AC3E}">
        <p14:creationId xmlns:p14="http://schemas.microsoft.com/office/powerpoint/2010/main" val="2929153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7664" y="2499742"/>
            <a:ext cx="5771184" cy="1215000"/>
          </a:xfrm>
        </p:spPr>
        <p:txBody>
          <a:bodyPr/>
          <a:lstStyle/>
          <a:p>
            <a:pPr algn="ctr"/>
            <a:r>
              <a:rPr lang="pt-BR" dirty="0" smtClean="0">
                <a:solidFill>
                  <a:srgbClr val="0095D9"/>
                </a:solidFill>
              </a:rPr>
              <a:t>REPRESENTAÇÃO INSTITUCIONAL</a:t>
            </a:r>
            <a:endParaRPr lang="pt-BR" dirty="0">
              <a:solidFill>
                <a:srgbClr val="0095D9"/>
              </a:solidFill>
            </a:endParaRPr>
          </a:p>
        </p:txBody>
      </p:sp>
    </p:spTree>
    <p:extLst>
      <p:ext uri="{BB962C8B-B14F-4D97-AF65-F5344CB8AC3E}">
        <p14:creationId xmlns:p14="http://schemas.microsoft.com/office/powerpoint/2010/main" val="27566068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3"/>
          <a:stretch>
            <a:fillRect/>
          </a:stretch>
        </p:blipFill>
        <p:spPr>
          <a:xfrm>
            <a:off x="4047572" y="1662687"/>
            <a:ext cx="2166916" cy="14467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ítulo 1"/>
          <p:cNvSpPr>
            <a:spLocks noGrp="1"/>
          </p:cNvSpPr>
          <p:nvPr>
            <p:ph type="title"/>
          </p:nvPr>
        </p:nvSpPr>
        <p:spPr>
          <a:xfrm>
            <a:off x="896400" y="302400"/>
            <a:ext cx="4107648" cy="542700"/>
          </a:xfrm>
        </p:spPr>
        <p:txBody>
          <a:bodyPr/>
          <a:lstStyle/>
          <a:p>
            <a:r>
              <a:rPr lang="pt-BR" dirty="0" smtClean="0"/>
              <a:t>AÇÕES EM 2018</a:t>
            </a:r>
            <a:endParaRPr lang="pt-BR" dirty="0"/>
          </a:p>
        </p:txBody>
      </p:sp>
      <p:sp>
        <p:nvSpPr>
          <p:cNvPr id="29" name="Espaço Reservado para Número de Slide 5"/>
          <p:cNvSpPr>
            <a:spLocks noGrp="1"/>
          </p:cNvSpPr>
          <p:nvPr>
            <p:ph type="sldNum" sz="quarter" idx="12"/>
          </p:nvPr>
        </p:nvSpPr>
        <p:spPr>
          <a:xfrm>
            <a:off x="6825311" y="4851239"/>
            <a:ext cx="2300400" cy="273844"/>
          </a:xfrm>
        </p:spPr>
        <p:txBody>
          <a:bodyPr/>
          <a:lstStyle/>
          <a:p>
            <a:r>
              <a:rPr lang="pt-BR" dirty="0" smtClean="0"/>
              <a:t>20</a:t>
            </a:r>
            <a:endParaRPr lang="pt-BR" dirty="0"/>
          </a:p>
        </p:txBody>
      </p:sp>
      <p:pic>
        <p:nvPicPr>
          <p:cNvPr id="3" name="Imagem 2"/>
          <p:cNvPicPr>
            <a:picLocks noChangeAspect="1"/>
          </p:cNvPicPr>
          <p:nvPr/>
        </p:nvPicPr>
        <p:blipFill>
          <a:blip r:embed="rId4"/>
          <a:stretch>
            <a:fillRect/>
          </a:stretch>
        </p:blipFill>
        <p:spPr>
          <a:xfrm>
            <a:off x="395536" y="1059582"/>
            <a:ext cx="3257394" cy="1816500"/>
          </a:xfrm>
          <a:prstGeom prst="rect">
            <a:avLst/>
          </a:prstGeom>
          <a:ln>
            <a:solidFill>
              <a:schemeClr val="tx2"/>
            </a:solidFill>
          </a:ln>
        </p:spPr>
      </p:pic>
      <p:pic>
        <p:nvPicPr>
          <p:cNvPr id="6" name="Imagem 5"/>
          <p:cNvPicPr>
            <a:picLocks noChangeAspect="1"/>
          </p:cNvPicPr>
          <p:nvPr/>
        </p:nvPicPr>
        <p:blipFill>
          <a:blip r:embed="rId5"/>
          <a:stretch>
            <a:fillRect/>
          </a:stretch>
        </p:blipFill>
        <p:spPr>
          <a:xfrm>
            <a:off x="5747419" y="1152712"/>
            <a:ext cx="2867594" cy="14630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m 8"/>
          <p:cNvPicPr>
            <a:picLocks noChangeAspect="1"/>
          </p:cNvPicPr>
          <p:nvPr/>
        </p:nvPicPr>
        <p:blipFill>
          <a:blip r:embed="rId6"/>
          <a:stretch>
            <a:fillRect/>
          </a:stretch>
        </p:blipFill>
        <p:spPr>
          <a:xfrm>
            <a:off x="4075656" y="3313186"/>
            <a:ext cx="3531453" cy="1800000"/>
          </a:xfrm>
          <a:prstGeom prst="rect">
            <a:avLst/>
          </a:prstGeom>
          <a:ln>
            <a:solidFill>
              <a:schemeClr val="tx1"/>
            </a:solidFill>
          </a:ln>
        </p:spPr>
      </p:pic>
      <p:sp>
        <p:nvSpPr>
          <p:cNvPr id="10" name="Retângulo 9"/>
          <p:cNvSpPr/>
          <p:nvPr/>
        </p:nvSpPr>
        <p:spPr>
          <a:xfrm>
            <a:off x="395536" y="2859782"/>
            <a:ext cx="3240360" cy="288032"/>
          </a:xfrm>
          <a:prstGeom prst="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Curso online</a:t>
            </a:r>
            <a:endParaRPr lang="pt-BR" dirty="0"/>
          </a:p>
        </p:txBody>
      </p:sp>
      <p:sp>
        <p:nvSpPr>
          <p:cNvPr id="31" name="Retângulo 30"/>
          <p:cNvSpPr/>
          <p:nvPr/>
        </p:nvSpPr>
        <p:spPr>
          <a:xfrm>
            <a:off x="5364088" y="864680"/>
            <a:ext cx="3528392" cy="288032"/>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err="1" smtClean="0"/>
              <a:t>Webinar</a:t>
            </a:r>
            <a:r>
              <a:rPr lang="pt-BR" dirty="0" smtClean="0"/>
              <a:t> Convênio de Fundos</a:t>
            </a:r>
            <a:endParaRPr lang="pt-BR" dirty="0"/>
          </a:p>
        </p:txBody>
      </p:sp>
      <p:sp>
        <p:nvSpPr>
          <p:cNvPr id="13" name="Seta para a esquerda 12"/>
          <p:cNvSpPr/>
          <p:nvPr/>
        </p:nvSpPr>
        <p:spPr>
          <a:xfrm flipH="1">
            <a:off x="7415808" y="3927032"/>
            <a:ext cx="1728192" cy="936104"/>
          </a:xfrm>
          <a:prstGeom prst="leftArrow">
            <a:avLst/>
          </a:prstGeom>
          <a:solidFill>
            <a:srgbClr val="0095D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Vídeos Educativos</a:t>
            </a:r>
            <a:endParaRPr lang="pt-BR" dirty="0"/>
          </a:p>
        </p:txBody>
      </p:sp>
      <p:sp>
        <p:nvSpPr>
          <p:cNvPr id="33" name="Retângulo 32"/>
          <p:cNvSpPr/>
          <p:nvPr/>
        </p:nvSpPr>
        <p:spPr>
          <a:xfrm rot="16200000">
            <a:off x="3023828" y="4069271"/>
            <a:ext cx="1800200" cy="288032"/>
          </a:xfrm>
          <a:prstGeom prst="rect">
            <a:avLst/>
          </a:prstGeom>
          <a:solidFill>
            <a:srgbClr val="0095D9"/>
          </a:solidFill>
          <a:ln>
            <a:solidFill>
              <a:srgbClr val="009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Enquetes</a:t>
            </a:r>
            <a:endParaRPr lang="pt-BR" dirty="0"/>
          </a:p>
        </p:txBody>
      </p:sp>
      <p:sp>
        <p:nvSpPr>
          <p:cNvPr id="15" name="CaixaDeTexto 14"/>
          <p:cNvSpPr txBox="1"/>
          <p:nvPr/>
        </p:nvSpPr>
        <p:spPr>
          <a:xfrm>
            <a:off x="743367" y="3213975"/>
            <a:ext cx="1094595" cy="338554"/>
          </a:xfrm>
          <a:prstGeom prst="rect">
            <a:avLst/>
          </a:prstGeom>
          <a:noFill/>
        </p:spPr>
        <p:txBody>
          <a:bodyPr wrap="none" rtlCol="0">
            <a:spAutoFit/>
          </a:bodyPr>
          <a:lstStyle/>
          <a:p>
            <a:r>
              <a:rPr lang="pt-BR" sz="1600" dirty="0" smtClean="0"/>
              <a:t>Introdução</a:t>
            </a:r>
            <a:endParaRPr lang="pt-BR" sz="1600" dirty="0"/>
          </a:p>
        </p:txBody>
      </p:sp>
      <p:sp>
        <p:nvSpPr>
          <p:cNvPr id="44" name="CaixaDeTexto 43"/>
          <p:cNvSpPr txBox="1"/>
          <p:nvPr/>
        </p:nvSpPr>
        <p:spPr>
          <a:xfrm>
            <a:off x="1107716" y="3529920"/>
            <a:ext cx="1378647" cy="338554"/>
          </a:xfrm>
          <a:prstGeom prst="rect">
            <a:avLst/>
          </a:prstGeom>
          <a:noFill/>
        </p:spPr>
        <p:txBody>
          <a:bodyPr wrap="none" rtlCol="0">
            <a:spAutoFit/>
          </a:bodyPr>
          <a:lstStyle/>
          <a:p>
            <a:r>
              <a:rPr lang="pt-BR" sz="1600" dirty="0" smtClean="0"/>
              <a:t>Administração</a:t>
            </a:r>
            <a:endParaRPr lang="pt-BR" sz="1600" dirty="0"/>
          </a:p>
        </p:txBody>
      </p:sp>
      <p:sp>
        <p:nvSpPr>
          <p:cNvPr id="45" name="CaixaDeTexto 44"/>
          <p:cNvSpPr txBox="1"/>
          <p:nvPr/>
        </p:nvSpPr>
        <p:spPr>
          <a:xfrm>
            <a:off x="1347988" y="3851014"/>
            <a:ext cx="768159" cy="338554"/>
          </a:xfrm>
          <a:prstGeom prst="rect">
            <a:avLst/>
          </a:prstGeom>
          <a:noFill/>
        </p:spPr>
        <p:txBody>
          <a:bodyPr wrap="none" rtlCol="0">
            <a:spAutoFit/>
          </a:bodyPr>
          <a:lstStyle/>
          <a:p>
            <a:r>
              <a:rPr lang="pt-BR" sz="1600" dirty="0" smtClean="0"/>
              <a:t>Gestão</a:t>
            </a:r>
            <a:endParaRPr lang="pt-BR" sz="1600" dirty="0"/>
          </a:p>
        </p:txBody>
      </p:sp>
      <p:sp>
        <p:nvSpPr>
          <p:cNvPr id="46" name="CaixaDeTexto 45"/>
          <p:cNvSpPr txBox="1"/>
          <p:nvPr/>
        </p:nvSpPr>
        <p:spPr>
          <a:xfrm>
            <a:off x="1539764" y="4183839"/>
            <a:ext cx="2528180" cy="338554"/>
          </a:xfrm>
          <a:prstGeom prst="rect">
            <a:avLst/>
          </a:prstGeom>
          <a:noFill/>
        </p:spPr>
        <p:txBody>
          <a:bodyPr wrap="square" rtlCol="0">
            <a:spAutoFit/>
          </a:bodyPr>
          <a:lstStyle/>
          <a:p>
            <a:r>
              <a:rPr lang="pt-BR" sz="1600" dirty="0" smtClean="0"/>
              <a:t>Distribuição pelo gestor</a:t>
            </a:r>
            <a:endParaRPr lang="pt-BR" sz="1600" dirty="0"/>
          </a:p>
        </p:txBody>
      </p:sp>
      <p:sp>
        <p:nvSpPr>
          <p:cNvPr id="17" name="Retângulo 16"/>
          <p:cNvSpPr/>
          <p:nvPr/>
        </p:nvSpPr>
        <p:spPr>
          <a:xfrm>
            <a:off x="395536" y="3147814"/>
            <a:ext cx="3240360" cy="144016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CaixaDeTexto 47"/>
          <p:cNvSpPr txBox="1"/>
          <p:nvPr/>
        </p:nvSpPr>
        <p:spPr>
          <a:xfrm>
            <a:off x="357075" y="4610541"/>
            <a:ext cx="1981825" cy="369332"/>
          </a:xfrm>
          <a:prstGeom prst="rect">
            <a:avLst/>
          </a:prstGeom>
          <a:noFill/>
        </p:spPr>
        <p:txBody>
          <a:bodyPr wrap="none" rtlCol="0">
            <a:spAutoFit/>
          </a:bodyPr>
          <a:lstStyle/>
          <a:p>
            <a:r>
              <a:rPr lang="pt-BR" dirty="0" smtClean="0"/>
              <a:t>+ 500 participantes</a:t>
            </a:r>
            <a:endParaRPr lang="pt-BR" dirty="0"/>
          </a:p>
        </p:txBody>
      </p:sp>
      <p:sp>
        <p:nvSpPr>
          <p:cNvPr id="5" name="Triângulo isósceles 4"/>
          <p:cNvSpPr/>
          <p:nvPr/>
        </p:nvSpPr>
        <p:spPr>
          <a:xfrm rot="5400000">
            <a:off x="492093" y="3331002"/>
            <a:ext cx="108000"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Triângulo isósceles 22"/>
          <p:cNvSpPr/>
          <p:nvPr/>
        </p:nvSpPr>
        <p:spPr>
          <a:xfrm rot="5400000">
            <a:off x="585296" y="3331002"/>
            <a:ext cx="108000" cy="108000"/>
          </a:xfrm>
          <a:prstGeom prst="triangl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Triângulo isósceles 23"/>
          <p:cNvSpPr/>
          <p:nvPr/>
        </p:nvSpPr>
        <p:spPr>
          <a:xfrm rot="5400000">
            <a:off x="681401" y="3331002"/>
            <a:ext cx="108000" cy="108000"/>
          </a:xfrm>
          <a:prstGeom prst="triangle">
            <a:avLst/>
          </a:prstGeom>
          <a:solidFill>
            <a:schemeClr val="accent3"/>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Triângulo isósceles 24"/>
          <p:cNvSpPr/>
          <p:nvPr/>
        </p:nvSpPr>
        <p:spPr>
          <a:xfrm rot="5400000">
            <a:off x="995860" y="3635312"/>
            <a:ext cx="108000" cy="108000"/>
          </a:xfrm>
          <a:prstGeom prst="triangle">
            <a:avLst/>
          </a:prstGeom>
          <a:solidFill>
            <a:schemeClr val="accent3"/>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Triângulo isósceles 25"/>
          <p:cNvSpPr/>
          <p:nvPr/>
        </p:nvSpPr>
        <p:spPr>
          <a:xfrm rot="5400000">
            <a:off x="1224009" y="3962251"/>
            <a:ext cx="108000" cy="108000"/>
          </a:xfrm>
          <a:prstGeom prst="triangl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Triângulo isósceles 26"/>
          <p:cNvSpPr/>
          <p:nvPr/>
        </p:nvSpPr>
        <p:spPr>
          <a:xfrm rot="5400000">
            <a:off x="1431764" y="4314282"/>
            <a:ext cx="108000"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4648180" y="2859782"/>
            <a:ext cx="3132615" cy="277175"/>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err="1" smtClean="0"/>
              <a:t>Webinar</a:t>
            </a:r>
            <a:r>
              <a:rPr lang="pt-BR" dirty="0" smtClean="0"/>
              <a:t> de Distribuição</a:t>
            </a:r>
            <a:endParaRPr lang="pt-BR" dirty="0"/>
          </a:p>
        </p:txBody>
      </p:sp>
      <p:sp>
        <p:nvSpPr>
          <p:cNvPr id="30" name="Seta para a direita 29">
            <a:hlinkClick r:id="" action="ppaction://hlinkshowjump?jump=nextslide"/>
          </p:cNvPr>
          <p:cNvSpPr>
            <a:spLocks noChangeArrowheads="1"/>
          </p:cNvSpPr>
          <p:nvPr/>
        </p:nvSpPr>
        <p:spPr bwMode="auto">
          <a:xfrm>
            <a:off x="8345807" y="4842914"/>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
        <p:nvSpPr>
          <p:cNvPr id="32" name="Seta para a direita 31">
            <a:hlinkClick r:id="" action="ppaction://hlinkshowjump?jump=previousslide"/>
          </p:cNvPr>
          <p:cNvSpPr>
            <a:spLocks noChangeArrowheads="1"/>
          </p:cNvSpPr>
          <p:nvPr/>
        </p:nvSpPr>
        <p:spPr bwMode="auto">
          <a:xfrm flipH="1">
            <a:off x="8030066" y="4842914"/>
            <a:ext cx="297656" cy="270272"/>
          </a:xfrm>
          <a:prstGeom prst="rightArrow">
            <a:avLst>
              <a:gd name="adj1" fmla="val 65583"/>
              <a:gd name="adj2" fmla="val 110132"/>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dirty="0"/>
          </a:p>
        </p:txBody>
      </p:sp>
    </p:spTree>
    <p:extLst>
      <p:ext uri="{BB962C8B-B14F-4D97-AF65-F5344CB8AC3E}">
        <p14:creationId xmlns:p14="http://schemas.microsoft.com/office/powerpoint/2010/main" val="543475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3"/>
          <a:stretch>
            <a:fillRect/>
          </a:stretch>
        </p:blipFill>
        <p:spPr>
          <a:xfrm>
            <a:off x="664355" y="1028794"/>
            <a:ext cx="3494581" cy="18970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Título 1"/>
          <p:cNvSpPr>
            <a:spLocks noGrp="1"/>
          </p:cNvSpPr>
          <p:nvPr>
            <p:ph type="title"/>
          </p:nvPr>
        </p:nvSpPr>
        <p:spPr/>
        <p:txBody>
          <a:bodyPr/>
          <a:lstStyle/>
          <a:p>
            <a:r>
              <a:rPr lang="pt-BR" dirty="0"/>
              <a:t>AÇÕES EM 2018</a:t>
            </a:r>
          </a:p>
        </p:txBody>
      </p:sp>
      <p:sp>
        <p:nvSpPr>
          <p:cNvPr id="15" name="Espaço Reservado para Número de Slide 5"/>
          <p:cNvSpPr>
            <a:spLocks noGrp="1"/>
          </p:cNvSpPr>
          <p:nvPr>
            <p:ph type="sldNum" sz="quarter" idx="12"/>
          </p:nvPr>
        </p:nvSpPr>
        <p:spPr>
          <a:xfrm>
            <a:off x="6833256" y="4845713"/>
            <a:ext cx="2300400" cy="273844"/>
          </a:xfrm>
        </p:spPr>
        <p:txBody>
          <a:bodyPr/>
          <a:lstStyle/>
          <a:p>
            <a:r>
              <a:rPr lang="pt-BR" dirty="0" smtClean="0"/>
              <a:t>21</a:t>
            </a:r>
            <a:endParaRPr lang="pt-BR" dirty="0"/>
          </a:p>
        </p:txBody>
      </p:sp>
      <p:pic>
        <p:nvPicPr>
          <p:cNvPr id="5" name="Imagem 4"/>
          <p:cNvPicPr>
            <a:picLocks noChangeAspect="1"/>
          </p:cNvPicPr>
          <p:nvPr/>
        </p:nvPicPr>
        <p:blipFill>
          <a:blip r:embed="rId4"/>
          <a:stretch>
            <a:fillRect/>
          </a:stretch>
        </p:blipFill>
        <p:spPr>
          <a:xfrm>
            <a:off x="4825992" y="1022689"/>
            <a:ext cx="3346408" cy="18744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Imagem 6"/>
          <p:cNvPicPr>
            <a:picLocks noChangeAspect="1"/>
          </p:cNvPicPr>
          <p:nvPr/>
        </p:nvPicPr>
        <p:blipFill>
          <a:blip r:embed="rId5"/>
          <a:stretch>
            <a:fillRect/>
          </a:stretch>
        </p:blipFill>
        <p:spPr>
          <a:xfrm>
            <a:off x="722554" y="3130326"/>
            <a:ext cx="3436382" cy="18496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Imagem 7"/>
          <p:cNvPicPr>
            <a:picLocks noChangeAspect="1"/>
          </p:cNvPicPr>
          <p:nvPr/>
        </p:nvPicPr>
        <p:blipFill>
          <a:blip r:embed="rId6"/>
          <a:stretch>
            <a:fillRect/>
          </a:stretch>
        </p:blipFill>
        <p:spPr>
          <a:xfrm>
            <a:off x="4825992" y="3147278"/>
            <a:ext cx="3393526" cy="18689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Retângulo 9"/>
          <p:cNvSpPr/>
          <p:nvPr/>
        </p:nvSpPr>
        <p:spPr>
          <a:xfrm>
            <a:off x="63255" y="2641461"/>
            <a:ext cx="3672408" cy="2880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Contração de Prestadores de Serviço</a:t>
            </a:r>
            <a:endParaRPr lang="pt-BR" dirty="0"/>
          </a:p>
        </p:txBody>
      </p:sp>
      <p:sp>
        <p:nvSpPr>
          <p:cNvPr id="31" name="Retângulo 30"/>
          <p:cNvSpPr/>
          <p:nvPr/>
        </p:nvSpPr>
        <p:spPr>
          <a:xfrm>
            <a:off x="5342985" y="841224"/>
            <a:ext cx="3117447" cy="288032"/>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Precificação de ativos</a:t>
            </a:r>
            <a:endParaRPr lang="pt-BR" dirty="0"/>
          </a:p>
        </p:txBody>
      </p:sp>
      <p:sp>
        <p:nvSpPr>
          <p:cNvPr id="12" name="Retângulo 11"/>
          <p:cNvSpPr/>
          <p:nvPr/>
        </p:nvSpPr>
        <p:spPr>
          <a:xfrm>
            <a:off x="82852" y="4691968"/>
            <a:ext cx="3672408" cy="288032"/>
          </a:xfrm>
          <a:prstGeom prst="rect">
            <a:avLst/>
          </a:prstGeom>
          <a:solidFill>
            <a:srgbClr val="0095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Enquadramento de carteiras</a:t>
            </a:r>
            <a:endParaRPr lang="pt-BR" dirty="0"/>
          </a:p>
        </p:txBody>
      </p:sp>
      <p:sp>
        <p:nvSpPr>
          <p:cNvPr id="14" name="Retângulo 13"/>
          <p:cNvSpPr/>
          <p:nvPr/>
        </p:nvSpPr>
        <p:spPr>
          <a:xfrm>
            <a:off x="5315207" y="2998518"/>
            <a:ext cx="3117600" cy="288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Crédito Privado</a:t>
            </a:r>
            <a:endParaRPr lang="pt-BR" dirty="0"/>
          </a:p>
        </p:txBody>
      </p:sp>
      <p:pic>
        <p:nvPicPr>
          <p:cNvPr id="13" name="Imagem 12"/>
          <p:cNvPicPr>
            <a:picLocks noChangeAspect="1"/>
          </p:cNvPicPr>
          <p:nvPr/>
        </p:nvPicPr>
        <p:blipFill>
          <a:blip r:embed="rId7">
            <a:clrChange>
              <a:clrFrom>
                <a:srgbClr val="FFFFFF"/>
              </a:clrFrom>
              <a:clrTo>
                <a:srgbClr val="FFFFFF">
                  <a:alpha val="0"/>
                </a:srgbClr>
              </a:clrTo>
            </a:clrChange>
          </a:blip>
          <a:stretch>
            <a:fillRect/>
          </a:stretch>
        </p:blipFill>
        <p:spPr>
          <a:xfrm>
            <a:off x="3491880" y="2499742"/>
            <a:ext cx="2016224" cy="1426926"/>
          </a:xfrm>
          <a:prstGeom prst="rect">
            <a:avLst/>
          </a:prstGeom>
        </p:spPr>
      </p:pic>
      <p:sp>
        <p:nvSpPr>
          <p:cNvPr id="3" name="Retângulo 2"/>
          <p:cNvSpPr/>
          <p:nvPr/>
        </p:nvSpPr>
        <p:spPr>
          <a:xfrm>
            <a:off x="3956413" y="2779178"/>
            <a:ext cx="1117679" cy="61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chemeClr val="accent5"/>
                </a:solidFill>
              </a:rPr>
              <a:t>4 Vídeos elaborados</a:t>
            </a:r>
            <a:endParaRPr lang="pt-BR" sz="1600" dirty="0">
              <a:solidFill>
                <a:schemeClr val="accent5"/>
              </a:solidFill>
            </a:endParaRPr>
          </a:p>
        </p:txBody>
      </p:sp>
      <p:sp>
        <p:nvSpPr>
          <p:cNvPr id="16" name="Seta para a direita 15">
            <a:hlinkClick r:id="" action="ppaction://hlinkshowjump?jump=nextslide"/>
          </p:cNvPr>
          <p:cNvSpPr>
            <a:spLocks noChangeArrowheads="1"/>
          </p:cNvSpPr>
          <p:nvPr/>
        </p:nvSpPr>
        <p:spPr bwMode="auto">
          <a:xfrm>
            <a:off x="8432807" y="4849285"/>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
        <p:nvSpPr>
          <p:cNvPr id="17" name="Seta para a direita 16">
            <a:hlinkClick r:id="" action="ppaction://hlinkshowjump?jump=previousslide"/>
          </p:cNvPr>
          <p:cNvSpPr>
            <a:spLocks noChangeArrowheads="1"/>
          </p:cNvSpPr>
          <p:nvPr/>
        </p:nvSpPr>
        <p:spPr bwMode="auto">
          <a:xfrm flipH="1">
            <a:off x="8117066" y="4849285"/>
            <a:ext cx="297656" cy="270272"/>
          </a:xfrm>
          <a:prstGeom prst="rightArrow">
            <a:avLst>
              <a:gd name="adj1" fmla="val 65583"/>
              <a:gd name="adj2" fmla="val 110132"/>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dirty="0"/>
          </a:p>
        </p:txBody>
      </p:sp>
    </p:spTree>
    <p:extLst>
      <p:ext uri="{BB962C8B-B14F-4D97-AF65-F5344CB8AC3E}">
        <p14:creationId xmlns:p14="http://schemas.microsoft.com/office/powerpoint/2010/main" val="2191875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7664" y="2643758"/>
            <a:ext cx="5771184" cy="1215000"/>
          </a:xfrm>
        </p:spPr>
        <p:txBody>
          <a:bodyPr/>
          <a:lstStyle/>
          <a:p>
            <a:pPr algn="ctr"/>
            <a:r>
              <a:rPr lang="pt-BR" dirty="0" smtClean="0">
                <a:solidFill>
                  <a:srgbClr val="0095D9"/>
                </a:solidFill>
              </a:rPr>
              <a:t>CONVÊNIO CVM ANBIMA</a:t>
            </a:r>
            <a:endParaRPr lang="pt-BR" dirty="0">
              <a:solidFill>
                <a:srgbClr val="0095D9"/>
              </a:solidFill>
            </a:endParaRPr>
          </a:p>
        </p:txBody>
      </p:sp>
    </p:spTree>
    <p:extLst>
      <p:ext uri="{BB962C8B-B14F-4D97-AF65-F5344CB8AC3E}">
        <p14:creationId xmlns:p14="http://schemas.microsoft.com/office/powerpoint/2010/main" val="4277357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Espaço Reservado para Número de Slide 5"/>
          <p:cNvSpPr>
            <a:spLocks noGrp="1"/>
          </p:cNvSpPr>
          <p:nvPr>
            <p:ph type="sldNum" sz="quarter" idx="12"/>
          </p:nvPr>
        </p:nvSpPr>
        <p:spPr/>
        <p:txBody>
          <a:bodyPr/>
          <a:lstStyle/>
          <a:p>
            <a:r>
              <a:rPr lang="pt-BR" dirty="0" smtClean="0"/>
              <a:t>23</a:t>
            </a:r>
            <a:endParaRPr lang="pt-BR" dirty="0"/>
          </a:p>
        </p:txBody>
      </p:sp>
      <p:sp>
        <p:nvSpPr>
          <p:cNvPr id="63" name="Seta para a direita 62">
            <a:hlinkClick r:id="" action="ppaction://hlinkshowjump?jump=nextslide"/>
          </p:cNvPr>
          <p:cNvSpPr>
            <a:spLocks noChangeArrowheads="1"/>
          </p:cNvSpPr>
          <p:nvPr/>
        </p:nvSpPr>
        <p:spPr bwMode="auto">
          <a:xfrm>
            <a:off x="8283798" y="4755572"/>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
        <p:nvSpPr>
          <p:cNvPr id="64" name="Seta para a direita 63">
            <a:hlinkClick r:id="" action="ppaction://hlinkshowjump?jump=previousslide"/>
          </p:cNvPr>
          <p:cNvSpPr>
            <a:spLocks noChangeArrowheads="1"/>
          </p:cNvSpPr>
          <p:nvPr/>
        </p:nvSpPr>
        <p:spPr bwMode="auto">
          <a:xfrm flipH="1">
            <a:off x="7968057" y="4755572"/>
            <a:ext cx="297656" cy="270272"/>
          </a:xfrm>
          <a:prstGeom prst="rightArrow">
            <a:avLst>
              <a:gd name="adj1" fmla="val 65583"/>
              <a:gd name="adj2" fmla="val 110132"/>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dirty="0"/>
          </a:p>
        </p:txBody>
      </p:sp>
      <p:grpSp>
        <p:nvGrpSpPr>
          <p:cNvPr id="25" name="Grupo 24"/>
          <p:cNvGrpSpPr/>
          <p:nvPr/>
        </p:nvGrpSpPr>
        <p:grpSpPr>
          <a:xfrm>
            <a:off x="133742" y="1131590"/>
            <a:ext cx="7292154" cy="1106973"/>
            <a:chOff x="-258056" y="2118781"/>
            <a:chExt cx="2913417" cy="360319"/>
          </a:xfrm>
        </p:grpSpPr>
        <p:grpSp>
          <p:nvGrpSpPr>
            <p:cNvPr id="26" name="Grupo 25"/>
            <p:cNvGrpSpPr/>
            <p:nvPr/>
          </p:nvGrpSpPr>
          <p:grpSpPr>
            <a:xfrm>
              <a:off x="-258056" y="2118782"/>
              <a:ext cx="2913417" cy="360318"/>
              <a:chOff x="1950115" y="1454631"/>
              <a:chExt cx="2913417" cy="452184"/>
            </a:xfrm>
          </p:grpSpPr>
          <p:sp>
            <p:nvSpPr>
              <p:cNvPr id="28" name="Retângulo de cantos arredondados 27"/>
              <p:cNvSpPr/>
              <p:nvPr/>
            </p:nvSpPr>
            <p:spPr>
              <a:xfrm>
                <a:off x="1950115" y="1454631"/>
                <a:ext cx="2913417" cy="452184"/>
              </a:xfrm>
              <a:prstGeom prst="roundRect">
                <a:avLst/>
              </a:prstGeom>
              <a:solidFill>
                <a:srgbClr val="0095D9"/>
              </a:solidFill>
              <a:ln>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29" name="Retângulo de cantos arredondados 28"/>
              <p:cNvSpPr/>
              <p:nvPr/>
            </p:nvSpPr>
            <p:spPr>
              <a:xfrm>
                <a:off x="2917784" y="1454631"/>
                <a:ext cx="1945748" cy="452184"/>
              </a:xfrm>
              <a:prstGeom prst="roundRect">
                <a:avLst/>
              </a:prstGeom>
              <a:solidFill>
                <a:schemeClr val="bg1"/>
              </a:solidFill>
              <a:ln>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grpSp>
        <p:sp>
          <p:nvSpPr>
            <p:cNvPr id="27" name="Retângulo 28"/>
            <p:cNvSpPr>
              <a:spLocks noChangeArrowheads="1"/>
            </p:cNvSpPr>
            <p:nvPr/>
          </p:nvSpPr>
          <p:spPr bwMode="auto">
            <a:xfrm>
              <a:off x="767152" y="2118781"/>
              <a:ext cx="1877379" cy="36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41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93675" indent="-193675">
                <a:spcBef>
                  <a:spcPts val="525"/>
                </a:spcBef>
                <a:buClr>
                  <a:srgbClr val="0095D9"/>
                </a:buClr>
              </a:pPr>
              <a:r>
                <a:rPr lang="pt-BR" altLang="pt-BR" sz="1600" dirty="0" smtClean="0">
                  <a:solidFill>
                    <a:srgbClr val="4C4D4F"/>
                  </a:solidFill>
                  <a:latin typeface="+mn-lt"/>
                  <a:ea typeface="MS PGothic" panose="020B0600070205080204" pitchFamily="34" charset="-128"/>
                  <a:sym typeface="Calibri Italic" panose="020F05020202040A0204" pitchFamily="34" charset="0"/>
                </a:rPr>
                <a:t>Início das atividades: 02/01/2019;</a:t>
              </a:r>
            </a:p>
            <a:p>
              <a:pPr marL="193675" indent="-193675">
                <a:spcBef>
                  <a:spcPts val="525"/>
                </a:spcBef>
                <a:buClr>
                  <a:srgbClr val="0095D9"/>
                </a:buClr>
              </a:pPr>
              <a:r>
                <a:rPr lang="pt-BR" altLang="pt-BR" sz="1600" dirty="0" smtClean="0">
                  <a:solidFill>
                    <a:srgbClr val="4C4D4F"/>
                  </a:solidFill>
                  <a:latin typeface="+mn-lt"/>
                  <a:ea typeface="MS PGothic" panose="020B0600070205080204" pitchFamily="34" charset="-128"/>
                  <a:sym typeface="Calibri Italic" panose="020F05020202040A0204" pitchFamily="34" charset="0"/>
                </a:rPr>
                <a:t>Análise dos requisitos contidos nas Diretrizes ANBIMA de Marcação a Mercado</a:t>
              </a:r>
              <a:r>
                <a:rPr lang="pt-BR" altLang="pt-BR" sz="1600" dirty="0">
                  <a:solidFill>
                    <a:srgbClr val="4C4D4F"/>
                  </a:solidFill>
                  <a:latin typeface="+mn-lt"/>
                  <a:ea typeface="MS PGothic" panose="020B0600070205080204" pitchFamily="34" charset="-128"/>
                  <a:sym typeface="Calibri Italic" panose="020F05020202040A0204" pitchFamily="34" charset="0"/>
                </a:rPr>
                <a:t>;</a:t>
              </a:r>
              <a:endParaRPr lang="pt-BR" altLang="pt-BR" sz="1600" dirty="0" smtClean="0">
                <a:solidFill>
                  <a:srgbClr val="4C4D4F"/>
                </a:solidFill>
                <a:latin typeface="+mn-lt"/>
                <a:ea typeface="MS PGothic" panose="020B0600070205080204" pitchFamily="34" charset="-128"/>
                <a:sym typeface="Calibri Italic" panose="020F05020202040A0204" pitchFamily="34" charset="0"/>
              </a:endParaRPr>
            </a:p>
            <a:p>
              <a:pPr marL="193675" indent="-193675">
                <a:spcBef>
                  <a:spcPts val="525"/>
                </a:spcBef>
                <a:buClr>
                  <a:srgbClr val="0095D9"/>
                </a:buClr>
              </a:pPr>
              <a:r>
                <a:rPr lang="pt-BR" altLang="pt-BR" sz="1600" dirty="0">
                  <a:solidFill>
                    <a:srgbClr val="4C4D4F"/>
                  </a:solidFill>
                </a:rPr>
                <a:t>Instituições </a:t>
              </a:r>
              <a:r>
                <a:rPr lang="pt-BR" altLang="pt-BR" sz="1600" dirty="0" smtClean="0">
                  <a:solidFill>
                    <a:srgbClr val="4C4D4F"/>
                  </a:solidFill>
                </a:rPr>
                <a:t>aderentes ao código </a:t>
              </a:r>
              <a:r>
                <a:rPr lang="pt-BR" altLang="pt-BR" sz="1600" dirty="0">
                  <a:solidFill>
                    <a:srgbClr val="4C4D4F"/>
                  </a:solidFill>
                </a:rPr>
                <a:t>da ANBIMA</a:t>
              </a:r>
              <a:r>
                <a:rPr lang="pt-BR" altLang="pt-BR" sz="1600" dirty="0" smtClean="0">
                  <a:solidFill>
                    <a:srgbClr val="4C4D4F"/>
                  </a:solidFill>
                </a:rPr>
                <a:t>.</a:t>
              </a:r>
              <a:endParaRPr lang="pt-BR" altLang="pt-BR" sz="1600" dirty="0">
                <a:solidFill>
                  <a:srgbClr val="4C4D4F"/>
                </a:solidFill>
                <a:latin typeface="+mn-lt"/>
                <a:ea typeface="MS PGothic" panose="020B0600070205080204" pitchFamily="34" charset="-128"/>
                <a:sym typeface="Calibri Italic" panose="020F05020202040A0204" pitchFamily="34" charset="0"/>
              </a:endParaRPr>
            </a:p>
          </p:txBody>
        </p:sp>
      </p:grpSp>
      <p:sp>
        <p:nvSpPr>
          <p:cNvPr id="30" name="Retângulo 29"/>
          <p:cNvSpPr/>
          <p:nvPr/>
        </p:nvSpPr>
        <p:spPr>
          <a:xfrm>
            <a:off x="165766" y="1236696"/>
            <a:ext cx="2462018" cy="830997"/>
          </a:xfrm>
          <a:prstGeom prst="rect">
            <a:avLst/>
          </a:prstGeom>
        </p:spPr>
        <p:txBody>
          <a:bodyPr wrap="square">
            <a:spAutoFit/>
          </a:bodyPr>
          <a:lstStyle/>
          <a:p>
            <a:pPr algn="ctr">
              <a:defRPr/>
            </a:pPr>
            <a:r>
              <a:rPr lang="pt-BR" sz="1600" b="1" dirty="0" smtClean="0">
                <a:solidFill>
                  <a:schemeClr val="bg1"/>
                </a:solidFill>
              </a:rPr>
              <a:t>ANEXO I</a:t>
            </a:r>
          </a:p>
          <a:p>
            <a:pPr algn="ctr">
              <a:defRPr/>
            </a:pPr>
            <a:r>
              <a:rPr lang="pt-BR" sz="1600" b="1" dirty="0" smtClean="0">
                <a:solidFill>
                  <a:schemeClr val="bg1"/>
                </a:solidFill>
              </a:rPr>
              <a:t>Precificação de ativos da carteira dos fundos</a:t>
            </a:r>
            <a:endParaRPr lang="pt-BR" sz="1600" b="1" dirty="0">
              <a:solidFill>
                <a:schemeClr val="bg1"/>
              </a:solidFill>
            </a:endParaRPr>
          </a:p>
        </p:txBody>
      </p:sp>
      <p:grpSp>
        <p:nvGrpSpPr>
          <p:cNvPr id="31" name="Grupo 30"/>
          <p:cNvGrpSpPr/>
          <p:nvPr/>
        </p:nvGrpSpPr>
        <p:grpSpPr>
          <a:xfrm>
            <a:off x="133747" y="2355727"/>
            <a:ext cx="7317046" cy="1042850"/>
            <a:chOff x="-258056" y="2118782"/>
            <a:chExt cx="2923362" cy="339786"/>
          </a:xfrm>
        </p:grpSpPr>
        <p:grpSp>
          <p:nvGrpSpPr>
            <p:cNvPr id="32" name="Grupo 31"/>
            <p:cNvGrpSpPr/>
            <p:nvPr/>
          </p:nvGrpSpPr>
          <p:grpSpPr>
            <a:xfrm>
              <a:off x="-258056" y="2118782"/>
              <a:ext cx="2923362" cy="339786"/>
              <a:chOff x="1950115" y="1454629"/>
              <a:chExt cx="2923362" cy="426417"/>
            </a:xfrm>
          </p:grpSpPr>
          <p:sp>
            <p:nvSpPr>
              <p:cNvPr id="34" name="Retângulo de cantos arredondados 33"/>
              <p:cNvSpPr/>
              <p:nvPr/>
            </p:nvSpPr>
            <p:spPr>
              <a:xfrm>
                <a:off x="1950115" y="1454632"/>
                <a:ext cx="2923362" cy="426414"/>
              </a:xfrm>
              <a:prstGeom prst="roundRect">
                <a:avLst/>
              </a:prstGeom>
              <a:solidFill>
                <a:srgbClr val="0095D9"/>
              </a:solidFill>
              <a:ln>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35" name="Retângulo de cantos arredondados 34"/>
              <p:cNvSpPr/>
              <p:nvPr/>
            </p:nvSpPr>
            <p:spPr>
              <a:xfrm>
                <a:off x="2917782" y="1454629"/>
                <a:ext cx="1955695" cy="426417"/>
              </a:xfrm>
              <a:prstGeom prst="roundRect">
                <a:avLst/>
              </a:prstGeom>
              <a:solidFill>
                <a:schemeClr val="bg1"/>
              </a:solidFill>
              <a:ln>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grpSp>
        <p:sp>
          <p:nvSpPr>
            <p:cNvPr id="33" name="Retângulo 28"/>
            <p:cNvSpPr>
              <a:spLocks noChangeArrowheads="1"/>
            </p:cNvSpPr>
            <p:nvPr/>
          </p:nvSpPr>
          <p:spPr bwMode="auto">
            <a:xfrm>
              <a:off x="738381" y="2118782"/>
              <a:ext cx="1848128" cy="33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41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82563" indent="-182563">
                <a:spcBef>
                  <a:spcPts val="525"/>
                </a:spcBef>
                <a:buClr>
                  <a:srgbClr val="0095D9"/>
                </a:buClr>
              </a:pPr>
              <a:r>
                <a:rPr lang="pt-BR" altLang="pt-BR" sz="1600" dirty="0" smtClean="0">
                  <a:solidFill>
                    <a:srgbClr val="4C4D4F"/>
                  </a:solidFill>
                  <a:latin typeface="+mn-lt"/>
                  <a:ea typeface="MS PGothic" panose="020B0600070205080204" pitchFamily="34" charset="-128"/>
                  <a:sym typeface="Calibri Italic" panose="020F05020202040A0204" pitchFamily="34" charset="0"/>
                </a:rPr>
                <a:t>Início das atividades: Set/2018;</a:t>
              </a:r>
            </a:p>
            <a:p>
              <a:pPr marL="182563" indent="-182563">
                <a:spcBef>
                  <a:spcPts val="525"/>
                </a:spcBef>
                <a:buClr>
                  <a:srgbClr val="0095D9"/>
                </a:buClr>
              </a:pPr>
              <a:r>
                <a:rPr lang="pt-BR" altLang="pt-BR" sz="1600" dirty="0" smtClean="0">
                  <a:solidFill>
                    <a:srgbClr val="4C4D4F"/>
                  </a:solidFill>
                  <a:latin typeface="+mn-lt"/>
                  <a:ea typeface="MS PGothic" panose="020B0600070205080204" pitchFamily="34" charset="-128"/>
                  <a:sym typeface="Calibri Italic" panose="020F05020202040A0204" pitchFamily="34" charset="0"/>
                </a:rPr>
                <a:t>Análise prévia dos requisitos para o registro na atividade de administração de carteiras, conforme disposto na ICVM 558 (</a:t>
              </a:r>
              <a:r>
                <a:rPr lang="pt-BR" altLang="pt-BR" sz="1600" dirty="0" smtClean="0">
                  <a:solidFill>
                    <a:srgbClr val="4C4D4F"/>
                  </a:solidFill>
                </a:rPr>
                <a:t>PF </a:t>
              </a:r>
              <a:r>
                <a:rPr lang="pt-BR" altLang="pt-BR" sz="1600" dirty="0">
                  <a:solidFill>
                    <a:srgbClr val="4C4D4F"/>
                  </a:solidFill>
                </a:rPr>
                <a:t>e </a:t>
              </a:r>
              <a:r>
                <a:rPr lang="pt-BR" altLang="pt-BR" sz="1600" dirty="0" smtClean="0">
                  <a:solidFill>
                    <a:srgbClr val="4C4D4F"/>
                  </a:solidFill>
                </a:rPr>
                <a:t>PJ).</a:t>
              </a:r>
              <a:endParaRPr lang="pt-BR" altLang="pt-BR" sz="1600" dirty="0">
                <a:solidFill>
                  <a:srgbClr val="4C4D4F"/>
                </a:solidFill>
                <a:latin typeface="+mn-lt"/>
                <a:ea typeface="MS PGothic" panose="020B0600070205080204" pitchFamily="34" charset="-128"/>
                <a:sym typeface="Calibri Italic" panose="020F05020202040A0204" pitchFamily="34" charset="0"/>
              </a:endParaRPr>
            </a:p>
          </p:txBody>
        </p:sp>
      </p:grpSp>
      <p:sp>
        <p:nvSpPr>
          <p:cNvPr id="36" name="Retângulo 35"/>
          <p:cNvSpPr/>
          <p:nvPr/>
        </p:nvSpPr>
        <p:spPr>
          <a:xfrm>
            <a:off x="220206" y="2360316"/>
            <a:ext cx="2267504" cy="1077218"/>
          </a:xfrm>
          <a:prstGeom prst="rect">
            <a:avLst/>
          </a:prstGeom>
        </p:spPr>
        <p:txBody>
          <a:bodyPr wrap="square">
            <a:spAutoFit/>
          </a:bodyPr>
          <a:lstStyle/>
          <a:p>
            <a:pPr algn="ctr">
              <a:defRPr/>
            </a:pPr>
            <a:r>
              <a:rPr lang="pt-BR" sz="1600" b="1" dirty="0" smtClean="0">
                <a:solidFill>
                  <a:schemeClr val="bg1"/>
                </a:solidFill>
              </a:rPr>
              <a:t>ANEXO II</a:t>
            </a:r>
          </a:p>
          <a:p>
            <a:pPr algn="ctr">
              <a:defRPr/>
            </a:pPr>
            <a:r>
              <a:rPr lang="pt-BR" sz="1600" b="1" dirty="0" smtClean="0">
                <a:solidFill>
                  <a:schemeClr val="bg1"/>
                </a:solidFill>
              </a:rPr>
              <a:t>Apoio à análise de pedidos de credenciamento</a:t>
            </a:r>
            <a:endParaRPr lang="pt-BR" sz="1600" b="1" dirty="0">
              <a:solidFill>
                <a:schemeClr val="bg1"/>
              </a:solidFill>
            </a:endParaRPr>
          </a:p>
        </p:txBody>
      </p:sp>
      <p:grpSp>
        <p:nvGrpSpPr>
          <p:cNvPr id="37" name="Grupo 36"/>
          <p:cNvGrpSpPr/>
          <p:nvPr/>
        </p:nvGrpSpPr>
        <p:grpSpPr>
          <a:xfrm>
            <a:off x="133749" y="3507855"/>
            <a:ext cx="7317043" cy="1106973"/>
            <a:chOff x="-258056" y="2118352"/>
            <a:chExt cx="2923361" cy="369065"/>
          </a:xfrm>
        </p:grpSpPr>
        <p:grpSp>
          <p:nvGrpSpPr>
            <p:cNvPr id="40" name="Grupo 39"/>
            <p:cNvGrpSpPr/>
            <p:nvPr/>
          </p:nvGrpSpPr>
          <p:grpSpPr>
            <a:xfrm>
              <a:off x="-258056" y="2118782"/>
              <a:ext cx="2923361" cy="368635"/>
              <a:chOff x="1950115" y="1454629"/>
              <a:chExt cx="2923361" cy="462621"/>
            </a:xfrm>
          </p:grpSpPr>
          <p:sp>
            <p:nvSpPr>
              <p:cNvPr id="43" name="Retângulo de cantos arredondados 42"/>
              <p:cNvSpPr/>
              <p:nvPr/>
            </p:nvSpPr>
            <p:spPr>
              <a:xfrm>
                <a:off x="1950115" y="1454631"/>
                <a:ext cx="2923361" cy="462619"/>
              </a:xfrm>
              <a:prstGeom prst="roundRect">
                <a:avLst/>
              </a:prstGeom>
              <a:solidFill>
                <a:srgbClr val="0095D9"/>
              </a:solidFill>
              <a:ln>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44" name="Retângulo de cantos arredondados 43"/>
              <p:cNvSpPr/>
              <p:nvPr/>
            </p:nvSpPr>
            <p:spPr>
              <a:xfrm>
                <a:off x="2917781" y="1454629"/>
                <a:ext cx="1955695" cy="462621"/>
              </a:xfrm>
              <a:prstGeom prst="roundRect">
                <a:avLst/>
              </a:prstGeom>
              <a:solidFill>
                <a:schemeClr val="bg1"/>
              </a:solidFill>
              <a:ln>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600" dirty="0"/>
              </a:p>
            </p:txBody>
          </p:sp>
        </p:grpSp>
        <p:sp>
          <p:nvSpPr>
            <p:cNvPr id="42" name="Retângulo 41"/>
            <p:cNvSpPr>
              <a:spLocks noChangeArrowheads="1"/>
            </p:cNvSpPr>
            <p:nvPr/>
          </p:nvSpPr>
          <p:spPr bwMode="auto">
            <a:xfrm>
              <a:off x="767149" y="2118352"/>
              <a:ext cx="1840499" cy="36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41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82563" indent="-182563">
                <a:spcBef>
                  <a:spcPts val="525"/>
                </a:spcBef>
                <a:buClr>
                  <a:srgbClr val="0095D9"/>
                </a:buClr>
              </a:pPr>
              <a:r>
                <a:rPr lang="pt-BR" altLang="pt-BR" sz="1600" dirty="0" smtClean="0">
                  <a:solidFill>
                    <a:srgbClr val="4C4D4F"/>
                  </a:solidFill>
                  <a:latin typeface="+mn-lt"/>
                  <a:ea typeface="MS PGothic" panose="020B0600070205080204" pitchFamily="34" charset="-128"/>
                  <a:sym typeface="Calibri Italic" panose="020F05020202040A0204" pitchFamily="34" charset="0"/>
                </a:rPr>
                <a:t>Início das atividades: 02/01/2019;</a:t>
              </a:r>
            </a:p>
            <a:p>
              <a:pPr marL="182563" indent="-182563">
                <a:spcBef>
                  <a:spcPts val="525"/>
                </a:spcBef>
                <a:buClr>
                  <a:srgbClr val="0095D9"/>
                </a:buClr>
              </a:pPr>
              <a:r>
                <a:rPr lang="pt-BR" altLang="pt-BR" sz="1600" dirty="0" smtClean="0">
                  <a:solidFill>
                    <a:srgbClr val="4C4D4F"/>
                  </a:solidFill>
                  <a:latin typeface="+mn-lt"/>
                  <a:ea typeface="MS PGothic" panose="020B0600070205080204" pitchFamily="34" charset="-128"/>
                  <a:sym typeface="Calibri Italic" panose="020F05020202040A0204" pitchFamily="34" charset="0"/>
                </a:rPr>
                <a:t>Verificar a adequação das práticas de distribuição de fundos;</a:t>
              </a:r>
            </a:p>
            <a:p>
              <a:pPr marL="182563" indent="-182563">
                <a:spcBef>
                  <a:spcPts val="525"/>
                </a:spcBef>
                <a:buClr>
                  <a:srgbClr val="0095D9"/>
                </a:buClr>
              </a:pPr>
              <a:r>
                <a:rPr lang="pt-BR" altLang="pt-BR" sz="1600" dirty="0">
                  <a:solidFill>
                    <a:srgbClr val="4C4D4F"/>
                  </a:solidFill>
                </a:rPr>
                <a:t>Instituições aderentes ao código da ANBIMA</a:t>
              </a:r>
              <a:r>
                <a:rPr lang="pt-BR" altLang="pt-BR" sz="1600" dirty="0" smtClean="0">
                  <a:solidFill>
                    <a:srgbClr val="4C4D4F"/>
                  </a:solidFill>
                </a:rPr>
                <a:t>.</a:t>
              </a:r>
              <a:endParaRPr lang="pt-BR" altLang="pt-BR" sz="1600" dirty="0">
                <a:solidFill>
                  <a:srgbClr val="4C4D4F"/>
                </a:solidFill>
                <a:latin typeface="+mn-lt"/>
                <a:ea typeface="MS PGothic" panose="020B0600070205080204" pitchFamily="34" charset="-128"/>
                <a:sym typeface="Calibri Italic" panose="020F05020202040A0204" pitchFamily="34" charset="0"/>
              </a:endParaRPr>
            </a:p>
          </p:txBody>
        </p:sp>
      </p:grpSp>
      <p:sp>
        <p:nvSpPr>
          <p:cNvPr id="46" name="Retângulo 45"/>
          <p:cNvSpPr/>
          <p:nvPr/>
        </p:nvSpPr>
        <p:spPr>
          <a:xfrm>
            <a:off x="152405" y="3612960"/>
            <a:ext cx="2475380" cy="830997"/>
          </a:xfrm>
          <a:prstGeom prst="rect">
            <a:avLst/>
          </a:prstGeom>
        </p:spPr>
        <p:txBody>
          <a:bodyPr wrap="square">
            <a:spAutoFit/>
          </a:bodyPr>
          <a:lstStyle/>
          <a:p>
            <a:pPr algn="ctr">
              <a:defRPr/>
            </a:pPr>
            <a:r>
              <a:rPr lang="pt-BR" sz="1600" b="1" dirty="0" smtClean="0">
                <a:solidFill>
                  <a:schemeClr val="bg1"/>
                </a:solidFill>
              </a:rPr>
              <a:t>ANEXO III</a:t>
            </a:r>
          </a:p>
          <a:p>
            <a:pPr algn="ctr">
              <a:defRPr/>
            </a:pPr>
            <a:r>
              <a:rPr lang="pt-BR" sz="1600" b="1" dirty="0" smtClean="0">
                <a:solidFill>
                  <a:schemeClr val="bg1"/>
                </a:solidFill>
              </a:rPr>
              <a:t>Distribuição de cotas de fundos de investimento</a:t>
            </a:r>
            <a:endParaRPr lang="pt-BR" sz="1600" b="1" dirty="0">
              <a:solidFill>
                <a:schemeClr val="bg1"/>
              </a:solidFill>
            </a:endParaRPr>
          </a:p>
        </p:txBody>
      </p:sp>
      <p:grpSp>
        <p:nvGrpSpPr>
          <p:cNvPr id="48" name="Grupo 47"/>
          <p:cNvGrpSpPr/>
          <p:nvPr/>
        </p:nvGrpSpPr>
        <p:grpSpPr>
          <a:xfrm>
            <a:off x="7740352" y="1950532"/>
            <a:ext cx="1206622" cy="1929654"/>
            <a:chOff x="3607556" y="1470564"/>
            <a:chExt cx="2215115" cy="507389"/>
          </a:xfrm>
        </p:grpSpPr>
        <p:sp>
          <p:nvSpPr>
            <p:cNvPr id="49" name="Retângulo de cantos arredondados 48"/>
            <p:cNvSpPr/>
            <p:nvPr/>
          </p:nvSpPr>
          <p:spPr>
            <a:xfrm>
              <a:off x="3607556" y="1470564"/>
              <a:ext cx="2215115" cy="507389"/>
            </a:xfrm>
            <a:prstGeom prst="roundRect">
              <a:avLst/>
            </a:prstGeom>
            <a:solidFill>
              <a:srgbClr val="FCAF1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pt-BR" sz="1400" dirty="0" smtClean="0">
                <a:solidFill>
                  <a:srgbClr val="4C4D4F"/>
                </a:solidFill>
                <a:ea typeface="MS PGothic" panose="020B0600070205080204" pitchFamily="34" charset="-128"/>
                <a:sym typeface="Calibri Italic" panose="020F05020202040A0204" pitchFamily="34" charset="0"/>
              </a:endParaRPr>
            </a:p>
            <a:p>
              <a:pPr algn="ctr"/>
              <a:r>
                <a:rPr lang="pt-BR" altLang="pt-BR" sz="1400" dirty="0" smtClean="0">
                  <a:solidFill>
                    <a:srgbClr val="4C4D4F"/>
                  </a:solidFill>
                  <a:ea typeface="MS PGothic" panose="020B0600070205080204" pitchFamily="34" charset="-128"/>
                  <a:sym typeface="Calibri Italic" panose="020F05020202040A0204" pitchFamily="34" charset="0"/>
                </a:rPr>
                <a:t>O </a:t>
              </a:r>
              <a:r>
                <a:rPr lang="pt-BR" altLang="pt-BR" sz="1400" dirty="0">
                  <a:solidFill>
                    <a:srgbClr val="4C4D4F"/>
                  </a:solidFill>
                  <a:ea typeface="MS PGothic" panose="020B0600070205080204" pitchFamily="34" charset="-128"/>
                  <a:sym typeface="Calibri Italic" panose="020F05020202040A0204" pitchFamily="34" charset="0"/>
                </a:rPr>
                <a:t>manual de análise detalha as ações de supervisão para cada anexo</a:t>
              </a:r>
            </a:p>
            <a:p>
              <a:pPr algn="ctr"/>
              <a:endParaRPr lang="pt-BR" dirty="0"/>
            </a:p>
          </p:txBody>
        </p:sp>
        <p:sp>
          <p:nvSpPr>
            <p:cNvPr id="50" name="Retângulo 19"/>
            <p:cNvSpPr>
              <a:spLocks noChangeArrowheads="1"/>
            </p:cNvSpPr>
            <p:nvPr/>
          </p:nvSpPr>
          <p:spPr bwMode="auto">
            <a:xfrm>
              <a:off x="3659373" y="1517893"/>
              <a:ext cx="2163296" cy="7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41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80000"/>
                </a:lnSpc>
                <a:spcBef>
                  <a:spcPts val="525"/>
                </a:spcBef>
                <a:buNone/>
              </a:pPr>
              <a:endParaRPr lang="pt-BR" altLang="pt-BR" sz="1500" dirty="0">
                <a:solidFill>
                  <a:srgbClr val="4C4D4F"/>
                </a:solidFill>
                <a:latin typeface="+mn-lt"/>
                <a:ea typeface="MS PGothic" panose="020B0600070205080204" pitchFamily="34" charset="-128"/>
                <a:sym typeface="Calibri Italic" panose="020F05020202040A0204" pitchFamily="34" charset="0"/>
              </a:endParaRPr>
            </a:p>
          </p:txBody>
        </p:sp>
      </p:grpSp>
      <p:cxnSp>
        <p:nvCxnSpPr>
          <p:cNvPr id="51" name="Conector angulado 50"/>
          <p:cNvCxnSpPr>
            <a:stCxn id="29" idx="3"/>
            <a:endCxn id="43" idx="3"/>
          </p:cNvCxnSpPr>
          <p:nvPr/>
        </p:nvCxnSpPr>
        <p:spPr>
          <a:xfrm>
            <a:off x="7425896" y="1685078"/>
            <a:ext cx="24896" cy="2376911"/>
          </a:xfrm>
          <a:prstGeom prst="bentConnector3">
            <a:avLst>
              <a:gd name="adj1" fmla="val 1018220"/>
            </a:avLst>
          </a:prstGeom>
          <a:ln w="28575" cap="sq">
            <a:solidFill>
              <a:srgbClr val="FCAF17"/>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2" name="Conector reto 51"/>
          <p:cNvCxnSpPr>
            <a:stCxn id="34" idx="3"/>
          </p:cNvCxnSpPr>
          <p:nvPr/>
        </p:nvCxnSpPr>
        <p:spPr>
          <a:xfrm>
            <a:off x="7450793" y="2877156"/>
            <a:ext cx="474966" cy="9480"/>
          </a:xfrm>
          <a:prstGeom prst="line">
            <a:avLst/>
          </a:prstGeom>
          <a:ln w="28575">
            <a:solidFill>
              <a:srgbClr val="FCAF17"/>
            </a:solidFill>
          </a:ln>
        </p:spPr>
        <p:style>
          <a:lnRef idx="1">
            <a:schemeClr val="accent1"/>
          </a:lnRef>
          <a:fillRef idx="0">
            <a:schemeClr val="accent1"/>
          </a:fillRef>
          <a:effectRef idx="0">
            <a:schemeClr val="accent1"/>
          </a:effectRef>
          <a:fontRef idx="minor">
            <a:schemeClr val="tx1"/>
          </a:fontRef>
        </p:style>
      </p:cxnSp>
      <p:grpSp>
        <p:nvGrpSpPr>
          <p:cNvPr id="53" name="Grupo 52"/>
          <p:cNvGrpSpPr/>
          <p:nvPr/>
        </p:nvGrpSpPr>
        <p:grpSpPr>
          <a:xfrm>
            <a:off x="17339" y="4740414"/>
            <a:ext cx="7502648" cy="303272"/>
            <a:chOff x="731495" y="4515983"/>
            <a:chExt cx="8665041" cy="303272"/>
          </a:xfrm>
        </p:grpSpPr>
        <p:grpSp>
          <p:nvGrpSpPr>
            <p:cNvPr id="59" name="Grupo 58"/>
            <p:cNvGrpSpPr/>
            <p:nvPr/>
          </p:nvGrpSpPr>
          <p:grpSpPr>
            <a:xfrm>
              <a:off x="835628" y="4515983"/>
              <a:ext cx="8560908" cy="303272"/>
              <a:chOff x="1267676" y="1381314"/>
              <a:chExt cx="8560908" cy="303272"/>
            </a:xfrm>
          </p:grpSpPr>
          <p:sp>
            <p:nvSpPr>
              <p:cNvPr id="68" name="Arredondar Retângulo em um Canto Diagonal 67"/>
              <p:cNvSpPr/>
              <p:nvPr/>
            </p:nvSpPr>
            <p:spPr>
              <a:xfrm>
                <a:off x="1267676" y="1381314"/>
                <a:ext cx="8480992" cy="303272"/>
              </a:xfrm>
              <a:prstGeom prst="round2DiagRect">
                <a:avLst/>
              </a:prstGeom>
              <a:solidFill>
                <a:schemeClr val="bg1">
                  <a:lumMod val="95000"/>
                </a:schemeClr>
              </a:solidFill>
              <a:ln>
                <a:solidFill>
                  <a:srgbClr val="4C4D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9" name="Retângulo 2"/>
              <p:cNvSpPr>
                <a:spLocks noChangeArrowheads="1"/>
              </p:cNvSpPr>
              <p:nvPr/>
            </p:nvSpPr>
            <p:spPr bwMode="auto">
              <a:xfrm>
                <a:off x="2303410" y="1423108"/>
                <a:ext cx="7525174" cy="246221"/>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a:r>
                  <a:rPr lang="pt-BR" sz="1600" dirty="0" smtClean="0">
                    <a:solidFill>
                      <a:srgbClr val="383838"/>
                    </a:solidFill>
                  </a:rPr>
                  <a:t>O presente convênio em nada afeta as </a:t>
                </a:r>
                <a:r>
                  <a:rPr lang="pt-BR" sz="1600" b="1" dirty="0" smtClean="0">
                    <a:solidFill>
                      <a:srgbClr val="383838"/>
                    </a:solidFill>
                  </a:rPr>
                  <a:t>competências legais </a:t>
                </a:r>
                <a:r>
                  <a:rPr lang="pt-BR" sz="1600" dirty="0" smtClean="0">
                    <a:solidFill>
                      <a:srgbClr val="383838"/>
                    </a:solidFill>
                  </a:rPr>
                  <a:t>da CVM</a:t>
                </a:r>
                <a:endParaRPr lang="pt-BR" sz="1600" dirty="0">
                  <a:solidFill>
                    <a:srgbClr val="383838"/>
                  </a:solidFill>
                </a:endParaRPr>
              </a:p>
            </p:txBody>
          </p:sp>
        </p:grpSp>
        <p:grpSp>
          <p:nvGrpSpPr>
            <p:cNvPr id="65" name="Grupo 64"/>
            <p:cNvGrpSpPr/>
            <p:nvPr/>
          </p:nvGrpSpPr>
          <p:grpSpPr>
            <a:xfrm>
              <a:off x="731495" y="4515998"/>
              <a:ext cx="1268434" cy="288001"/>
              <a:chOff x="1185381" y="1289183"/>
              <a:chExt cx="1524158" cy="395999"/>
            </a:xfrm>
          </p:grpSpPr>
          <p:sp>
            <p:nvSpPr>
              <p:cNvPr id="66" name="Arredondar Retângulo em um Canto Diagonal 65"/>
              <p:cNvSpPr/>
              <p:nvPr/>
            </p:nvSpPr>
            <p:spPr>
              <a:xfrm>
                <a:off x="1325481" y="1289183"/>
                <a:ext cx="1296144" cy="395999"/>
              </a:xfrm>
              <a:prstGeom prst="round2DiagRect">
                <a:avLst/>
              </a:prstGeom>
              <a:solidFill>
                <a:srgbClr val="4C4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sp>
            <p:nvSpPr>
              <p:cNvPr id="67" name="Retângulo 2"/>
              <p:cNvSpPr>
                <a:spLocks noChangeArrowheads="1"/>
              </p:cNvSpPr>
              <p:nvPr/>
            </p:nvSpPr>
            <p:spPr bwMode="auto">
              <a:xfrm>
                <a:off x="1185381" y="1315896"/>
                <a:ext cx="1524158" cy="337670"/>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a:lnSpc>
                    <a:spcPct val="114000"/>
                  </a:lnSpc>
                  <a:spcAft>
                    <a:spcPts val="600"/>
                  </a:spcAft>
                  <a:buClr>
                    <a:srgbClr val="1695D3"/>
                  </a:buClr>
                </a:pPr>
                <a:r>
                  <a:rPr lang="pt-BR" altLang="pt-BR" sz="1400" b="1" dirty="0" smtClean="0">
                    <a:solidFill>
                      <a:schemeClr val="bg1"/>
                    </a:solidFill>
                    <a:ea typeface="MS PGothic" panose="020B0600070205080204" pitchFamily="34" charset="-128"/>
                    <a:sym typeface="Calibri Italic" panose="020F05020202040A0204" pitchFamily="34" charset="0"/>
                  </a:rPr>
                  <a:t>Importante</a:t>
                </a:r>
                <a:endParaRPr lang="pt-BR" altLang="pt-BR" sz="1400" b="1" i="1" dirty="0">
                  <a:solidFill>
                    <a:schemeClr val="bg1"/>
                  </a:solidFill>
                </a:endParaRPr>
              </a:p>
            </p:txBody>
          </p:sp>
        </p:grpSp>
      </p:grpSp>
      <p:sp>
        <p:nvSpPr>
          <p:cNvPr id="70" name="Espaço Reservado para Texto 1"/>
          <p:cNvSpPr>
            <a:spLocks noGrp="1"/>
          </p:cNvSpPr>
          <p:nvPr>
            <p:ph type="body" sz="half" idx="4294967295"/>
          </p:nvPr>
        </p:nvSpPr>
        <p:spPr>
          <a:xfrm>
            <a:off x="611560" y="555526"/>
            <a:ext cx="6411600" cy="317888"/>
          </a:xfrm>
          <a:prstGeom prst="rect">
            <a:avLst/>
          </a:prstGeom>
        </p:spPr>
        <p:txBody>
          <a:bodyPr>
            <a:normAutofit fontScale="92500" lnSpcReduction="20000"/>
          </a:bodyPr>
          <a:lstStyle/>
          <a:p>
            <a:pPr marL="0" indent="0">
              <a:buNone/>
            </a:pPr>
            <a:r>
              <a:rPr lang="pt-BR" dirty="0" smtClean="0"/>
              <a:t>A estrutura - anexo</a:t>
            </a:r>
            <a:endParaRPr lang="pt-BR" dirty="0"/>
          </a:p>
        </p:txBody>
      </p:sp>
      <p:sp>
        <p:nvSpPr>
          <p:cNvPr id="71" name="Título 1"/>
          <p:cNvSpPr txBox="1">
            <a:spLocks/>
          </p:cNvSpPr>
          <p:nvPr/>
        </p:nvSpPr>
        <p:spPr>
          <a:xfrm>
            <a:off x="896399" y="139662"/>
            <a:ext cx="6519435" cy="396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1500" b="1" kern="1200">
                <a:solidFill>
                  <a:srgbClr val="0095D9"/>
                </a:solidFill>
                <a:latin typeface="+mj-lt"/>
                <a:ea typeface="+mj-ea"/>
                <a:cs typeface="+mj-cs"/>
              </a:defRPr>
            </a:lvl1pPr>
          </a:lstStyle>
          <a:p>
            <a:r>
              <a:rPr lang="pt-BR" sz="1800" dirty="0" smtClean="0"/>
              <a:t>O CONVÊNIO</a:t>
            </a:r>
            <a:endParaRPr lang="pt-BR" sz="1800" dirty="0"/>
          </a:p>
        </p:txBody>
      </p:sp>
    </p:spTree>
    <p:extLst>
      <p:ext uri="{BB962C8B-B14F-4D97-AF65-F5344CB8AC3E}">
        <p14:creationId xmlns:p14="http://schemas.microsoft.com/office/powerpoint/2010/main" val="149068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42" presetClass="path" presetSubtype="0" decel="100000" fill="hold" nodeType="withEffect">
                                  <p:stCondLst>
                                    <p:cond delay="0"/>
                                  </p:stCondLst>
                                  <p:childTnLst>
                                    <p:animMotion origin="layout" path="M 0 4.44444E-6 L 0 -0.0534 " pathEditMode="relative" rAng="0" ptsTypes="AA">
                                      <p:cBhvr>
                                        <p:cTn id="9" dur="500" spd="-100000" fill="hold"/>
                                        <p:tgtEl>
                                          <p:spTgt spid="48"/>
                                        </p:tgtEl>
                                        <p:attrNameLst>
                                          <p:attrName>ppt_x</p:attrName>
                                          <p:attrName>ppt_y</p:attrName>
                                        </p:attrNameLst>
                                      </p:cBhvr>
                                      <p:rCtr x="0" y="-2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tângulo 35"/>
          <p:cNvSpPr/>
          <p:nvPr/>
        </p:nvSpPr>
        <p:spPr>
          <a:xfrm>
            <a:off x="220206" y="2360316"/>
            <a:ext cx="2267504" cy="1077218"/>
          </a:xfrm>
          <a:prstGeom prst="rect">
            <a:avLst/>
          </a:prstGeom>
        </p:spPr>
        <p:txBody>
          <a:bodyPr wrap="square">
            <a:spAutoFit/>
          </a:bodyPr>
          <a:lstStyle/>
          <a:p>
            <a:pPr algn="ctr">
              <a:defRPr/>
            </a:pPr>
            <a:r>
              <a:rPr lang="pt-BR" sz="1600" b="1" dirty="0" smtClean="0">
                <a:solidFill>
                  <a:schemeClr val="bg1"/>
                </a:solidFill>
              </a:rPr>
              <a:t>ANEXO II</a:t>
            </a:r>
          </a:p>
          <a:p>
            <a:pPr algn="ctr">
              <a:defRPr/>
            </a:pPr>
            <a:r>
              <a:rPr lang="pt-BR" sz="1600" b="1" dirty="0" smtClean="0">
                <a:solidFill>
                  <a:schemeClr val="bg1"/>
                </a:solidFill>
              </a:rPr>
              <a:t>Apoio à análise de pedidos de credenciamento</a:t>
            </a:r>
            <a:endParaRPr lang="pt-BR" sz="1600" b="1" dirty="0">
              <a:solidFill>
                <a:schemeClr val="bg1"/>
              </a:solidFill>
            </a:endParaRPr>
          </a:p>
        </p:txBody>
      </p:sp>
      <p:sp>
        <p:nvSpPr>
          <p:cNvPr id="46" name="Retângulo 45"/>
          <p:cNvSpPr/>
          <p:nvPr/>
        </p:nvSpPr>
        <p:spPr>
          <a:xfrm>
            <a:off x="152405" y="3612960"/>
            <a:ext cx="2475380" cy="830997"/>
          </a:xfrm>
          <a:prstGeom prst="rect">
            <a:avLst/>
          </a:prstGeom>
        </p:spPr>
        <p:txBody>
          <a:bodyPr wrap="square">
            <a:spAutoFit/>
          </a:bodyPr>
          <a:lstStyle/>
          <a:p>
            <a:pPr algn="ctr">
              <a:defRPr/>
            </a:pPr>
            <a:r>
              <a:rPr lang="pt-BR" sz="1600" b="1" dirty="0" smtClean="0">
                <a:solidFill>
                  <a:schemeClr val="bg1"/>
                </a:solidFill>
              </a:rPr>
              <a:t>ANEXO III</a:t>
            </a:r>
          </a:p>
          <a:p>
            <a:pPr algn="ctr">
              <a:defRPr/>
            </a:pPr>
            <a:r>
              <a:rPr lang="pt-BR" sz="1600" b="1" dirty="0" smtClean="0">
                <a:solidFill>
                  <a:schemeClr val="bg1"/>
                </a:solidFill>
              </a:rPr>
              <a:t>Distribuição de cotas de fundos de investimento</a:t>
            </a:r>
            <a:endParaRPr lang="pt-BR" sz="1600" b="1" dirty="0">
              <a:solidFill>
                <a:schemeClr val="bg1"/>
              </a:solidFill>
            </a:endParaRPr>
          </a:p>
        </p:txBody>
      </p:sp>
      <p:sp>
        <p:nvSpPr>
          <p:cNvPr id="38" name="Espaço Reservado para Texto 1"/>
          <p:cNvSpPr>
            <a:spLocks noGrp="1"/>
          </p:cNvSpPr>
          <p:nvPr>
            <p:ph type="body" sz="half" idx="4294967295"/>
          </p:nvPr>
        </p:nvSpPr>
        <p:spPr>
          <a:xfrm>
            <a:off x="611560" y="555526"/>
            <a:ext cx="6411600" cy="317888"/>
          </a:xfrm>
          <a:prstGeom prst="rect">
            <a:avLst/>
          </a:prstGeom>
        </p:spPr>
        <p:txBody>
          <a:bodyPr>
            <a:normAutofit fontScale="92500" lnSpcReduction="20000"/>
          </a:bodyPr>
          <a:lstStyle/>
          <a:p>
            <a:pPr marL="0" indent="0">
              <a:buNone/>
            </a:pPr>
            <a:r>
              <a:rPr lang="pt-BR" dirty="0" smtClean="0"/>
              <a:t>Funcionamento</a:t>
            </a:r>
            <a:endParaRPr lang="pt-BR" dirty="0"/>
          </a:p>
        </p:txBody>
      </p:sp>
      <p:sp>
        <p:nvSpPr>
          <p:cNvPr id="39" name="Título 1"/>
          <p:cNvSpPr txBox="1">
            <a:spLocks/>
          </p:cNvSpPr>
          <p:nvPr/>
        </p:nvSpPr>
        <p:spPr>
          <a:xfrm>
            <a:off x="896399" y="139662"/>
            <a:ext cx="6519435" cy="396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1500" b="1" kern="1200">
                <a:solidFill>
                  <a:srgbClr val="0095D9"/>
                </a:solidFill>
                <a:latin typeface="+mj-lt"/>
                <a:ea typeface="+mj-ea"/>
                <a:cs typeface="+mj-cs"/>
              </a:defRPr>
            </a:lvl1pPr>
          </a:lstStyle>
          <a:p>
            <a:r>
              <a:rPr lang="pt-BR" sz="1800" dirty="0" smtClean="0"/>
              <a:t>O CONVÊNIO</a:t>
            </a:r>
            <a:endParaRPr lang="pt-BR" sz="1800" dirty="0"/>
          </a:p>
        </p:txBody>
      </p:sp>
      <p:sp>
        <p:nvSpPr>
          <p:cNvPr id="41" name="CaixaDeTexto 40"/>
          <p:cNvSpPr txBox="1"/>
          <p:nvPr/>
        </p:nvSpPr>
        <p:spPr>
          <a:xfrm>
            <a:off x="172478" y="1131590"/>
            <a:ext cx="8792010" cy="276999"/>
          </a:xfrm>
          <a:prstGeom prst="rect">
            <a:avLst/>
          </a:prstGeom>
          <a:noFill/>
        </p:spPr>
        <p:txBody>
          <a:bodyPr wrap="square" lIns="0" tIns="0" rIns="0" bIns="0" rtlCol="0">
            <a:spAutoFit/>
          </a:bodyPr>
          <a:lstStyle/>
          <a:p>
            <a:pPr algn="ctr">
              <a:buClr>
                <a:srgbClr val="0095D9"/>
              </a:buClr>
            </a:pPr>
            <a:r>
              <a:rPr lang="pt-BR" altLang="pt-BR" b="1" dirty="0" smtClean="0">
                <a:solidFill>
                  <a:srgbClr val="0095D9"/>
                </a:solidFill>
                <a:ea typeface="MS PGothic" pitchFamily="34" charset="-128"/>
              </a:rPr>
              <a:t>Troca de informações entre ANBIMA e instituições</a:t>
            </a:r>
            <a:endParaRPr lang="pt-BR" b="1" i="1" dirty="0" smtClean="0">
              <a:solidFill>
                <a:srgbClr val="0095D9"/>
              </a:solidFill>
            </a:endParaRPr>
          </a:p>
        </p:txBody>
      </p:sp>
      <p:sp>
        <p:nvSpPr>
          <p:cNvPr id="45" name="Retângulo de cantos arredondados 44"/>
          <p:cNvSpPr/>
          <p:nvPr/>
        </p:nvSpPr>
        <p:spPr>
          <a:xfrm>
            <a:off x="2150064" y="1523220"/>
            <a:ext cx="4333207" cy="1234412"/>
          </a:xfrm>
          <a:prstGeom prst="roundRect">
            <a:avLst/>
          </a:prstGeom>
          <a:solidFill>
            <a:schemeClr val="bg1"/>
          </a:solidFill>
          <a:ln>
            <a:solidFill>
              <a:srgbClr val="FCAF1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47" name="Imagem 46"/>
          <p:cNvPicPr>
            <a:picLocks noChangeAspect="1"/>
          </p:cNvPicPr>
          <p:nvPr/>
        </p:nvPicPr>
        <p:blipFill>
          <a:blip r:embed="rId3">
            <a:extLst>
              <a:ext uri="{28A0092B-C50C-407E-A947-70E740481C1C}">
                <a14:useLocalDpi xmlns:a14="http://schemas.microsoft.com/office/drawing/2010/main" val="0"/>
              </a:ext>
            </a:extLst>
          </a:blip>
          <a:srcRect l="50000" t="23457" r="42081" b="62222"/>
          <a:stretch>
            <a:fillRect/>
          </a:stretch>
        </p:blipFill>
        <p:spPr bwMode="auto">
          <a:xfrm>
            <a:off x="597496" y="1410876"/>
            <a:ext cx="1123385" cy="114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Seta para a direita 53"/>
          <p:cNvSpPr/>
          <p:nvPr/>
        </p:nvSpPr>
        <p:spPr>
          <a:xfrm>
            <a:off x="1838617" y="1956827"/>
            <a:ext cx="436418" cy="332943"/>
          </a:xfrm>
          <a:prstGeom prst="rightArrow">
            <a:avLst/>
          </a:prstGeom>
          <a:solidFill>
            <a:srgbClr val="0095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55" name="Seta para a direita 54"/>
          <p:cNvSpPr/>
          <p:nvPr/>
        </p:nvSpPr>
        <p:spPr>
          <a:xfrm rot="10746294">
            <a:off x="1748919" y="2279018"/>
            <a:ext cx="436418" cy="332943"/>
          </a:xfrm>
          <a:prstGeom prst="rightArrow">
            <a:avLst/>
          </a:prstGeom>
          <a:solidFill>
            <a:srgbClr val="0095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pic>
        <p:nvPicPr>
          <p:cNvPr id="56" name="Picture 7" descr="C:\Users\victor.villa\Desktop\pessoas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2150" y="1526857"/>
            <a:ext cx="1149350" cy="1027113"/>
          </a:xfrm>
          <a:prstGeom prst="rect">
            <a:avLst/>
          </a:prstGeom>
          <a:noFill/>
          <a:extLst>
            <a:ext uri="{909E8E84-426E-40DD-AFC4-6F175D3DCCD1}">
              <a14:hiddenFill xmlns:a14="http://schemas.microsoft.com/office/drawing/2010/main">
                <a:solidFill>
                  <a:srgbClr val="FFFFFF"/>
                </a:solidFill>
              </a14:hiddenFill>
            </a:ext>
          </a:extLst>
        </p:spPr>
      </p:pic>
      <p:sp>
        <p:nvSpPr>
          <p:cNvPr id="57" name="CaixaDeTexto 56"/>
          <p:cNvSpPr txBox="1"/>
          <p:nvPr/>
        </p:nvSpPr>
        <p:spPr>
          <a:xfrm>
            <a:off x="6619310" y="2399388"/>
            <a:ext cx="2115030" cy="557009"/>
          </a:xfrm>
          <a:prstGeom prst="rect">
            <a:avLst/>
          </a:prstGeom>
        </p:spPr>
        <p:txBody>
          <a:bodyPr vert="horz" wrap="square" lIns="130055" tIns="65028" rIns="130055" bIns="65028" rtlCol="0" anchor="ctr">
            <a:noAutofit/>
          </a:bodyPr>
          <a:lstStyle/>
          <a:p>
            <a:pPr algn="ctr"/>
            <a:r>
              <a:rPr lang="pt-BR" sz="1600" dirty="0" smtClean="0">
                <a:solidFill>
                  <a:srgbClr val="4C4D4F"/>
                </a:solidFill>
                <a:ea typeface="MS PGothic" panose="020B0600070205080204" pitchFamily="34" charset="-128"/>
              </a:rPr>
              <a:t>Supervisão de Mercados da ANBIMA</a:t>
            </a:r>
            <a:endParaRPr lang="pt-BR" sz="1600" dirty="0">
              <a:solidFill>
                <a:srgbClr val="4C4D4F"/>
              </a:solidFill>
              <a:ea typeface="MS PGothic" panose="020B0600070205080204" pitchFamily="34" charset="-128"/>
            </a:endParaRPr>
          </a:p>
        </p:txBody>
      </p:sp>
      <p:sp>
        <p:nvSpPr>
          <p:cNvPr id="58" name="CaixaDeTexto 57"/>
          <p:cNvSpPr txBox="1"/>
          <p:nvPr/>
        </p:nvSpPr>
        <p:spPr>
          <a:xfrm>
            <a:off x="76698" y="2334282"/>
            <a:ext cx="2115030" cy="557009"/>
          </a:xfrm>
          <a:prstGeom prst="rect">
            <a:avLst/>
          </a:prstGeom>
        </p:spPr>
        <p:txBody>
          <a:bodyPr vert="horz" wrap="square" lIns="130055" tIns="65028" rIns="130055" bIns="65028" rtlCol="0" anchor="ctr">
            <a:noAutofit/>
          </a:bodyPr>
          <a:lstStyle/>
          <a:p>
            <a:pPr algn="ctr"/>
            <a:r>
              <a:rPr lang="pt-BR" sz="1600" dirty="0">
                <a:solidFill>
                  <a:srgbClr val="4C4D4F"/>
                </a:solidFill>
                <a:ea typeface="MS PGothic" panose="020B0600070205080204" pitchFamily="34" charset="-128"/>
              </a:rPr>
              <a:t>Instituição </a:t>
            </a:r>
            <a:r>
              <a:rPr lang="pt-BR" sz="1600" dirty="0" smtClean="0">
                <a:solidFill>
                  <a:srgbClr val="4C4D4F"/>
                </a:solidFill>
                <a:ea typeface="MS PGothic" panose="020B0600070205080204" pitchFamily="34" charset="-128"/>
              </a:rPr>
              <a:t>participante</a:t>
            </a:r>
            <a:endParaRPr lang="pt-BR" sz="1600" dirty="0">
              <a:solidFill>
                <a:srgbClr val="4C4D4F"/>
              </a:solidFill>
              <a:ea typeface="MS PGothic" panose="020B0600070205080204" pitchFamily="34" charset="-128"/>
            </a:endParaRPr>
          </a:p>
        </p:txBody>
      </p:sp>
      <p:sp>
        <p:nvSpPr>
          <p:cNvPr id="60" name="Seta para a direita 59"/>
          <p:cNvSpPr/>
          <p:nvPr/>
        </p:nvSpPr>
        <p:spPr>
          <a:xfrm rot="10800000">
            <a:off x="6380328" y="1894692"/>
            <a:ext cx="436418" cy="332943"/>
          </a:xfrm>
          <a:prstGeom prst="rightArrow">
            <a:avLst/>
          </a:prstGeom>
          <a:solidFill>
            <a:srgbClr val="0095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61" name="Seta para a direita 60"/>
          <p:cNvSpPr/>
          <p:nvPr/>
        </p:nvSpPr>
        <p:spPr>
          <a:xfrm rot="21535981">
            <a:off x="6502840" y="2184574"/>
            <a:ext cx="436418" cy="332943"/>
          </a:xfrm>
          <a:prstGeom prst="rightArrow">
            <a:avLst/>
          </a:prstGeom>
          <a:solidFill>
            <a:srgbClr val="0095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nvGrpSpPr>
          <p:cNvPr id="72" name="Grupo 71"/>
          <p:cNvGrpSpPr/>
          <p:nvPr/>
        </p:nvGrpSpPr>
        <p:grpSpPr>
          <a:xfrm>
            <a:off x="1007880" y="3133741"/>
            <a:ext cx="2484000" cy="910422"/>
            <a:chOff x="1028833" y="3229766"/>
            <a:chExt cx="2484000" cy="910422"/>
          </a:xfrm>
        </p:grpSpPr>
        <p:sp>
          <p:nvSpPr>
            <p:cNvPr id="73" name="Retângulo de cantos arredondados 72"/>
            <p:cNvSpPr/>
            <p:nvPr/>
          </p:nvSpPr>
          <p:spPr>
            <a:xfrm>
              <a:off x="1028833" y="3270977"/>
              <a:ext cx="2484000" cy="828000"/>
            </a:xfrm>
            <a:prstGeom prst="roundRect">
              <a:avLst/>
            </a:prstGeom>
            <a:solidFill>
              <a:schemeClr val="bg1"/>
            </a:solidFill>
            <a:ln>
              <a:solidFill>
                <a:srgbClr val="FCAF1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4" name="CaixaDeTexto 73"/>
            <p:cNvSpPr txBox="1"/>
            <p:nvPr/>
          </p:nvSpPr>
          <p:spPr>
            <a:xfrm>
              <a:off x="1084349" y="3229766"/>
              <a:ext cx="2372968" cy="910422"/>
            </a:xfrm>
            <a:prstGeom prst="rect">
              <a:avLst/>
            </a:prstGeom>
          </p:spPr>
          <p:txBody>
            <a:bodyPr vert="horz" wrap="square" lIns="130055" tIns="65028" rIns="130055" bIns="65028" rtlCol="0" anchor="ctr">
              <a:noAutofit/>
            </a:bodyPr>
            <a:lstStyle/>
            <a:p>
              <a:pPr algn="ctr"/>
              <a:r>
                <a:rPr lang="pt-BR" sz="1400" b="1" dirty="0" smtClean="0">
                  <a:solidFill>
                    <a:srgbClr val="4C4D4F"/>
                  </a:solidFill>
                  <a:ea typeface="MS PGothic" panose="020B0600070205080204" pitchFamily="34" charset="-128"/>
                </a:rPr>
                <a:t>Anexo II: </a:t>
              </a:r>
              <a:r>
                <a:rPr lang="pt-BR" sz="1400" dirty="0" smtClean="0">
                  <a:solidFill>
                    <a:srgbClr val="4C4D4F"/>
                  </a:solidFill>
                  <a:ea typeface="MS PGothic" panose="020B0600070205080204" pitchFamily="34" charset="-128"/>
                </a:rPr>
                <a:t>CVM acessa as informações e a análise prévia para dar o parecer</a:t>
              </a:r>
              <a:endParaRPr lang="pt-BR" sz="1400" dirty="0">
                <a:solidFill>
                  <a:srgbClr val="4C4D4F"/>
                </a:solidFill>
                <a:ea typeface="MS PGothic" panose="020B0600070205080204" pitchFamily="34" charset="-128"/>
              </a:endParaRPr>
            </a:p>
          </p:txBody>
        </p:sp>
      </p:grpSp>
      <p:grpSp>
        <p:nvGrpSpPr>
          <p:cNvPr id="75" name="Grupo 74"/>
          <p:cNvGrpSpPr/>
          <p:nvPr/>
        </p:nvGrpSpPr>
        <p:grpSpPr>
          <a:xfrm>
            <a:off x="5220072" y="3231267"/>
            <a:ext cx="2484000" cy="828000"/>
            <a:chOff x="4365033" y="3171674"/>
            <a:chExt cx="2484000" cy="828000"/>
          </a:xfrm>
        </p:grpSpPr>
        <p:sp>
          <p:nvSpPr>
            <p:cNvPr id="76" name="Retângulo de cantos arredondados 75"/>
            <p:cNvSpPr/>
            <p:nvPr/>
          </p:nvSpPr>
          <p:spPr>
            <a:xfrm>
              <a:off x="4365033" y="3171674"/>
              <a:ext cx="2484000" cy="828000"/>
            </a:xfrm>
            <a:prstGeom prst="roundRect">
              <a:avLst/>
            </a:prstGeom>
            <a:solidFill>
              <a:schemeClr val="bg1"/>
            </a:solidFill>
            <a:ln>
              <a:solidFill>
                <a:srgbClr val="FCAF1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7" name="CaixaDeTexto 76"/>
            <p:cNvSpPr txBox="1"/>
            <p:nvPr/>
          </p:nvSpPr>
          <p:spPr>
            <a:xfrm>
              <a:off x="4436314" y="3201348"/>
              <a:ext cx="2341439" cy="768652"/>
            </a:xfrm>
            <a:prstGeom prst="rect">
              <a:avLst/>
            </a:prstGeom>
          </p:spPr>
          <p:txBody>
            <a:bodyPr vert="horz" wrap="square" lIns="130055" tIns="65028" rIns="130055" bIns="65028" rtlCol="0" anchor="ctr">
              <a:noAutofit/>
            </a:bodyPr>
            <a:lstStyle/>
            <a:p>
              <a:pPr algn="ctr"/>
              <a:r>
                <a:rPr lang="pt-BR" sz="1400" b="1" dirty="0" smtClean="0">
                  <a:solidFill>
                    <a:srgbClr val="4C4D4F"/>
                  </a:solidFill>
                  <a:ea typeface="MS PGothic" panose="020B0600070205080204" pitchFamily="34" charset="-128"/>
                </a:rPr>
                <a:t>Anexo I e III: </a:t>
              </a:r>
              <a:r>
                <a:rPr lang="pt-BR" sz="1400" dirty="0" smtClean="0">
                  <a:solidFill>
                    <a:srgbClr val="4C4D4F"/>
                  </a:solidFill>
                  <a:ea typeface="MS PGothic" panose="020B0600070205080204" pitchFamily="34" charset="-128"/>
                </a:rPr>
                <a:t>CVM terá perfil para acessar as informações e documentos</a:t>
              </a:r>
              <a:endParaRPr lang="pt-BR" sz="1400" dirty="0">
                <a:solidFill>
                  <a:srgbClr val="4C4D4F"/>
                </a:solidFill>
                <a:ea typeface="MS PGothic" panose="020B0600070205080204" pitchFamily="34" charset="-128"/>
              </a:endParaRPr>
            </a:p>
          </p:txBody>
        </p:sp>
      </p:grpSp>
      <p:sp>
        <p:nvSpPr>
          <p:cNvPr id="78" name="Retângulo de cantos arredondados 77"/>
          <p:cNvSpPr/>
          <p:nvPr/>
        </p:nvSpPr>
        <p:spPr>
          <a:xfrm>
            <a:off x="2959946" y="4267536"/>
            <a:ext cx="2713442" cy="728762"/>
          </a:xfrm>
          <a:prstGeom prst="roundRect">
            <a:avLst/>
          </a:prstGeom>
          <a:solidFill>
            <a:schemeClr val="bg1"/>
          </a:solidFill>
          <a:ln>
            <a:solidFill>
              <a:srgbClr val="FCAF1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79" name="Conector angulado 78"/>
          <p:cNvCxnSpPr>
            <a:stCxn id="78" idx="0"/>
            <a:endCxn id="73" idx="2"/>
          </p:cNvCxnSpPr>
          <p:nvPr/>
        </p:nvCxnSpPr>
        <p:spPr>
          <a:xfrm rot="16200000" flipV="1">
            <a:off x="3150982" y="3101850"/>
            <a:ext cx="264584" cy="2066787"/>
          </a:xfrm>
          <a:prstGeom prst="bentConnector3">
            <a:avLst/>
          </a:prstGeom>
          <a:ln w="25400">
            <a:solidFill>
              <a:srgbClr val="FCAF17"/>
            </a:solidFill>
          </a:ln>
        </p:spPr>
        <p:style>
          <a:lnRef idx="1">
            <a:schemeClr val="accent1"/>
          </a:lnRef>
          <a:fillRef idx="0">
            <a:schemeClr val="accent1"/>
          </a:fillRef>
          <a:effectRef idx="0">
            <a:schemeClr val="accent1"/>
          </a:effectRef>
          <a:fontRef idx="minor">
            <a:schemeClr val="tx1"/>
          </a:fontRef>
        </p:style>
      </p:cxnSp>
      <p:cxnSp>
        <p:nvCxnSpPr>
          <p:cNvPr id="80" name="Conector angulado 79"/>
          <p:cNvCxnSpPr>
            <a:stCxn id="78" idx="0"/>
            <a:endCxn id="76" idx="2"/>
          </p:cNvCxnSpPr>
          <p:nvPr/>
        </p:nvCxnSpPr>
        <p:spPr>
          <a:xfrm rot="5400000" flipH="1" flipV="1">
            <a:off x="5285235" y="3090700"/>
            <a:ext cx="208269" cy="2145405"/>
          </a:xfrm>
          <a:prstGeom prst="bentConnector3">
            <a:avLst>
              <a:gd name="adj1" fmla="val 64635"/>
            </a:avLst>
          </a:prstGeom>
          <a:ln w="25400">
            <a:solidFill>
              <a:srgbClr val="FCAF17"/>
            </a:solidFill>
          </a:ln>
        </p:spPr>
        <p:style>
          <a:lnRef idx="1">
            <a:schemeClr val="accent1"/>
          </a:lnRef>
          <a:fillRef idx="0">
            <a:schemeClr val="accent1"/>
          </a:fillRef>
          <a:effectRef idx="0">
            <a:schemeClr val="accent1"/>
          </a:effectRef>
          <a:fontRef idx="minor">
            <a:schemeClr val="tx1"/>
          </a:fontRef>
        </p:style>
      </p:cxnSp>
      <p:cxnSp>
        <p:nvCxnSpPr>
          <p:cNvPr id="81" name="Conector angulado 80"/>
          <p:cNvCxnSpPr>
            <a:stCxn id="45" idx="2"/>
            <a:endCxn id="74" idx="0"/>
          </p:cNvCxnSpPr>
          <p:nvPr/>
        </p:nvCxnSpPr>
        <p:spPr>
          <a:xfrm rot="5400000">
            <a:off x="3095220" y="1912292"/>
            <a:ext cx="376109" cy="2066788"/>
          </a:xfrm>
          <a:prstGeom prst="bentConnector3">
            <a:avLst>
              <a:gd name="adj1" fmla="val 62156"/>
            </a:avLst>
          </a:prstGeom>
          <a:ln w="25400">
            <a:solidFill>
              <a:srgbClr val="FCAF17"/>
            </a:solidFill>
          </a:ln>
        </p:spPr>
        <p:style>
          <a:lnRef idx="1">
            <a:schemeClr val="accent1"/>
          </a:lnRef>
          <a:fillRef idx="0">
            <a:schemeClr val="accent1"/>
          </a:fillRef>
          <a:effectRef idx="0">
            <a:schemeClr val="accent1"/>
          </a:effectRef>
          <a:fontRef idx="minor">
            <a:schemeClr val="tx1"/>
          </a:fontRef>
        </p:style>
      </p:cxnSp>
      <p:cxnSp>
        <p:nvCxnSpPr>
          <p:cNvPr id="82" name="Conector angulado 81"/>
          <p:cNvCxnSpPr>
            <a:stCxn id="45" idx="2"/>
            <a:endCxn id="76" idx="0"/>
          </p:cNvCxnSpPr>
          <p:nvPr/>
        </p:nvCxnSpPr>
        <p:spPr>
          <a:xfrm rot="16200000" flipH="1">
            <a:off x="5152553" y="1921747"/>
            <a:ext cx="473635" cy="2145404"/>
          </a:xfrm>
          <a:prstGeom prst="bentConnector3">
            <a:avLst>
              <a:gd name="adj1" fmla="val 50000"/>
            </a:avLst>
          </a:prstGeom>
          <a:ln w="25400">
            <a:solidFill>
              <a:srgbClr val="FCAF17"/>
            </a:solidFill>
          </a:ln>
        </p:spPr>
        <p:style>
          <a:lnRef idx="1">
            <a:schemeClr val="accent1"/>
          </a:lnRef>
          <a:fillRef idx="0">
            <a:schemeClr val="accent1"/>
          </a:fillRef>
          <a:effectRef idx="0">
            <a:schemeClr val="accent1"/>
          </a:effectRef>
          <a:fontRef idx="minor">
            <a:schemeClr val="tx1"/>
          </a:fontRef>
        </p:style>
      </p:cxnSp>
      <p:pic>
        <p:nvPicPr>
          <p:cNvPr id="83" name="Imagem 82"/>
          <p:cNvPicPr>
            <a:picLocks noChangeAspect="1"/>
          </p:cNvPicPr>
          <p:nvPr/>
        </p:nvPicPr>
        <p:blipFill>
          <a:blip r:embed="rId5"/>
          <a:stretch>
            <a:fillRect/>
          </a:stretch>
        </p:blipFill>
        <p:spPr>
          <a:xfrm>
            <a:off x="2866943" y="1586702"/>
            <a:ext cx="2894506" cy="748366"/>
          </a:xfrm>
          <a:prstGeom prst="rect">
            <a:avLst/>
          </a:prstGeom>
        </p:spPr>
      </p:pic>
      <p:sp>
        <p:nvSpPr>
          <p:cNvPr id="84" name="CaixaDeTexto 83"/>
          <p:cNvSpPr txBox="1"/>
          <p:nvPr/>
        </p:nvSpPr>
        <p:spPr>
          <a:xfrm>
            <a:off x="2650777" y="2244258"/>
            <a:ext cx="3221181" cy="422564"/>
          </a:xfrm>
          <a:prstGeom prst="rect">
            <a:avLst/>
          </a:prstGeom>
        </p:spPr>
        <p:txBody>
          <a:bodyPr vert="horz" wrap="square" lIns="130055" tIns="65028" rIns="130055" bIns="65028" rtlCol="0" anchor="ctr">
            <a:noAutofit/>
          </a:bodyPr>
          <a:lstStyle/>
          <a:p>
            <a:pPr algn="ctr"/>
            <a:r>
              <a:rPr lang="pt-BR" sz="1600" dirty="0">
                <a:solidFill>
                  <a:srgbClr val="4C4D4F"/>
                </a:solidFill>
                <a:ea typeface="MS PGothic" panose="020B0600070205080204" pitchFamily="34" charset="-128"/>
              </a:rPr>
              <a:t>https://</a:t>
            </a:r>
            <a:r>
              <a:rPr lang="pt-BR" sz="1600" dirty="0" smtClean="0">
                <a:solidFill>
                  <a:srgbClr val="4C4D4F"/>
                </a:solidFill>
                <a:ea typeface="MS PGothic" panose="020B0600070205080204" pitchFamily="34" charset="-128"/>
              </a:rPr>
              <a:t>ssm.anbima.com.br</a:t>
            </a:r>
            <a:endParaRPr lang="pt-BR" dirty="0">
              <a:solidFill>
                <a:srgbClr val="4C4D4F"/>
              </a:solidFill>
              <a:ea typeface="MS PGothic" panose="020B0600070205080204" pitchFamily="34" charset="-128"/>
            </a:endParaRPr>
          </a:p>
        </p:txBody>
      </p:sp>
      <p:pic>
        <p:nvPicPr>
          <p:cNvPr id="85" name="Imagem 8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9399" y="4307926"/>
            <a:ext cx="1069594" cy="568732"/>
          </a:xfrm>
          <a:prstGeom prst="rect">
            <a:avLst/>
          </a:prstGeom>
        </p:spPr>
      </p:pic>
      <p:sp>
        <p:nvSpPr>
          <p:cNvPr id="86" name="Espaço Reservado para Número de Slide 5"/>
          <p:cNvSpPr>
            <a:spLocks noGrp="1"/>
          </p:cNvSpPr>
          <p:nvPr>
            <p:ph type="sldNum" sz="quarter" idx="12"/>
          </p:nvPr>
        </p:nvSpPr>
        <p:spPr>
          <a:xfrm>
            <a:off x="6714000" y="4752000"/>
            <a:ext cx="2300400" cy="273844"/>
          </a:xfrm>
        </p:spPr>
        <p:txBody>
          <a:bodyPr/>
          <a:lstStyle/>
          <a:p>
            <a:r>
              <a:rPr lang="pt-BR" dirty="0" smtClean="0"/>
              <a:t>24</a:t>
            </a:r>
            <a:endParaRPr lang="pt-BR" dirty="0"/>
          </a:p>
        </p:txBody>
      </p:sp>
      <p:sp>
        <p:nvSpPr>
          <p:cNvPr id="87" name="Seta para a direita 86">
            <a:hlinkClick r:id="" action="ppaction://hlinkshowjump?jump=nextslide"/>
          </p:cNvPr>
          <p:cNvSpPr>
            <a:spLocks noChangeArrowheads="1"/>
          </p:cNvSpPr>
          <p:nvPr/>
        </p:nvSpPr>
        <p:spPr bwMode="auto">
          <a:xfrm>
            <a:off x="8283798" y="4755572"/>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
        <p:nvSpPr>
          <p:cNvPr id="88" name="Seta para a direita 87">
            <a:hlinkClick r:id="" action="ppaction://hlinkshowjump?jump=previousslide"/>
          </p:cNvPr>
          <p:cNvSpPr>
            <a:spLocks noChangeArrowheads="1"/>
          </p:cNvSpPr>
          <p:nvPr/>
        </p:nvSpPr>
        <p:spPr bwMode="auto">
          <a:xfrm flipH="1">
            <a:off x="7968057" y="4755572"/>
            <a:ext cx="297656" cy="270272"/>
          </a:xfrm>
          <a:prstGeom prst="rightArrow">
            <a:avLst>
              <a:gd name="adj1" fmla="val 65583"/>
              <a:gd name="adj2" fmla="val 110132"/>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dirty="0"/>
          </a:p>
        </p:txBody>
      </p:sp>
    </p:spTree>
    <p:extLst>
      <p:ext uri="{BB962C8B-B14F-4D97-AF65-F5344CB8AC3E}">
        <p14:creationId xmlns:p14="http://schemas.microsoft.com/office/powerpoint/2010/main" val="17186353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7664" y="2643758"/>
            <a:ext cx="5771184" cy="1215000"/>
          </a:xfrm>
        </p:spPr>
        <p:txBody>
          <a:bodyPr/>
          <a:lstStyle/>
          <a:p>
            <a:pPr algn="ctr"/>
            <a:r>
              <a:rPr lang="pt-BR" dirty="0" smtClean="0">
                <a:solidFill>
                  <a:srgbClr val="0095D9"/>
                </a:solidFill>
              </a:rPr>
              <a:t>NOVA ESTRUTURA DA ÁREA</a:t>
            </a:r>
            <a:endParaRPr lang="pt-BR" dirty="0">
              <a:solidFill>
                <a:srgbClr val="0095D9"/>
              </a:solidFill>
            </a:endParaRPr>
          </a:p>
        </p:txBody>
      </p:sp>
    </p:spTree>
    <p:extLst>
      <p:ext uri="{BB962C8B-B14F-4D97-AF65-F5344CB8AC3E}">
        <p14:creationId xmlns:p14="http://schemas.microsoft.com/office/powerpoint/2010/main" val="19721953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ângulo 14"/>
          <p:cNvSpPr/>
          <p:nvPr/>
        </p:nvSpPr>
        <p:spPr>
          <a:xfrm>
            <a:off x="4896036" y="2441637"/>
            <a:ext cx="1674186" cy="504000"/>
          </a:xfrm>
          <a:prstGeom prst="round2DiagRect">
            <a:avLst/>
          </a:prstGeom>
          <a:solidFill>
            <a:srgbClr val="80C342"/>
          </a:solidFill>
          <a:ln w="381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1200" b="1" dirty="0">
                <a:solidFill>
                  <a:prstClr val="white"/>
                </a:solidFill>
              </a:rPr>
              <a:t>Priscilla Sorrentino</a:t>
            </a:r>
          </a:p>
          <a:p>
            <a:pPr algn="ctr">
              <a:defRPr/>
            </a:pPr>
            <a:r>
              <a:rPr lang="pt-BR" sz="1200" b="1" dirty="0">
                <a:solidFill>
                  <a:prstClr val="white"/>
                </a:solidFill>
              </a:rPr>
              <a:t>(9 HC)</a:t>
            </a:r>
            <a:endParaRPr lang="pt-BR" sz="1200" b="1" dirty="0">
              <a:solidFill>
                <a:schemeClr val="bg1"/>
              </a:solidFill>
            </a:endParaRPr>
          </a:p>
        </p:txBody>
      </p:sp>
      <p:sp>
        <p:nvSpPr>
          <p:cNvPr id="5" name="Rectângulo 24"/>
          <p:cNvSpPr/>
          <p:nvPr/>
        </p:nvSpPr>
        <p:spPr>
          <a:xfrm>
            <a:off x="1439652" y="1869672"/>
            <a:ext cx="1782198" cy="378042"/>
          </a:xfrm>
          <a:prstGeom prst="round2DiagRect">
            <a:avLst/>
          </a:prstGeom>
          <a:solidFill>
            <a:srgbClr val="0095D9"/>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1200" b="1" dirty="0">
                <a:solidFill>
                  <a:prstClr val="white"/>
                </a:solidFill>
                <a:latin typeface="+mj-lt"/>
              </a:rPr>
              <a:t>LIDERANÇA OPERACIONAL</a:t>
            </a:r>
          </a:p>
        </p:txBody>
      </p:sp>
      <p:sp>
        <p:nvSpPr>
          <p:cNvPr id="7" name="Rectângulo 27"/>
          <p:cNvSpPr/>
          <p:nvPr/>
        </p:nvSpPr>
        <p:spPr>
          <a:xfrm>
            <a:off x="5058054" y="4515966"/>
            <a:ext cx="1674186" cy="405000"/>
          </a:xfrm>
          <a:prstGeom prst="round2DiagRect">
            <a:avLst/>
          </a:prstGeom>
          <a:solidFill>
            <a:schemeClr val="bg1"/>
          </a:solidFill>
          <a:ln w="28575">
            <a:solidFill>
              <a:srgbClr val="FCAF17"/>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1200" dirty="0">
                <a:solidFill>
                  <a:srgbClr val="383838"/>
                </a:solidFill>
                <a:latin typeface="+mj-lt"/>
              </a:rPr>
              <a:t>Certificação</a:t>
            </a:r>
          </a:p>
        </p:txBody>
      </p:sp>
      <p:sp>
        <p:nvSpPr>
          <p:cNvPr id="8" name="Rectângulo 35"/>
          <p:cNvSpPr/>
          <p:nvPr/>
        </p:nvSpPr>
        <p:spPr>
          <a:xfrm>
            <a:off x="5058054" y="3057804"/>
            <a:ext cx="1674186" cy="405000"/>
          </a:xfrm>
          <a:prstGeom prst="round2DiagRect">
            <a:avLst/>
          </a:prstGeom>
          <a:solidFill>
            <a:schemeClr val="bg1"/>
          </a:solidFill>
          <a:ln w="28575">
            <a:solidFill>
              <a:srgbClr val="FCAF17"/>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1200" dirty="0">
                <a:solidFill>
                  <a:srgbClr val="383838"/>
                </a:solidFill>
                <a:latin typeface="+mj-lt"/>
              </a:rPr>
              <a:t>Ofertas Públicas</a:t>
            </a:r>
          </a:p>
        </p:txBody>
      </p:sp>
      <p:sp>
        <p:nvSpPr>
          <p:cNvPr id="9" name="Rectângulo 36"/>
          <p:cNvSpPr/>
          <p:nvPr/>
        </p:nvSpPr>
        <p:spPr>
          <a:xfrm>
            <a:off x="5058054" y="4029912"/>
            <a:ext cx="1674186" cy="405000"/>
          </a:xfrm>
          <a:prstGeom prst="round2DiagRect">
            <a:avLst/>
          </a:prstGeom>
          <a:solidFill>
            <a:schemeClr val="bg1"/>
          </a:solidFill>
          <a:ln w="28575">
            <a:solidFill>
              <a:srgbClr val="FCAF17"/>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1200" dirty="0">
                <a:solidFill>
                  <a:srgbClr val="383838"/>
                </a:solidFill>
                <a:latin typeface="+mj-lt"/>
              </a:rPr>
              <a:t>Negociação de Ativos Financeiros</a:t>
            </a:r>
          </a:p>
        </p:txBody>
      </p:sp>
      <p:sp>
        <p:nvSpPr>
          <p:cNvPr id="10" name="Rectângulo 37"/>
          <p:cNvSpPr/>
          <p:nvPr/>
        </p:nvSpPr>
        <p:spPr>
          <a:xfrm>
            <a:off x="3221850" y="3548772"/>
            <a:ext cx="1620180" cy="405000"/>
          </a:xfrm>
          <a:prstGeom prst="round2DiagRect">
            <a:avLst/>
          </a:prstGeom>
          <a:solidFill>
            <a:schemeClr val="bg1"/>
          </a:solidFill>
          <a:ln w="28575">
            <a:solidFill>
              <a:srgbClr val="FCAF17"/>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1200" dirty="0">
                <a:solidFill>
                  <a:srgbClr val="383838"/>
                </a:solidFill>
                <a:latin typeface="+mj-lt"/>
              </a:rPr>
              <a:t>Gestão de Recursos de Terceiros*</a:t>
            </a:r>
          </a:p>
        </p:txBody>
      </p:sp>
      <p:sp>
        <p:nvSpPr>
          <p:cNvPr id="14" name="Rectângulo 14"/>
          <p:cNvSpPr/>
          <p:nvPr/>
        </p:nvSpPr>
        <p:spPr>
          <a:xfrm>
            <a:off x="1763688" y="987574"/>
            <a:ext cx="3888432" cy="504056"/>
          </a:xfrm>
          <a:prstGeom prst="round2DiagRect">
            <a:avLst/>
          </a:prstGeom>
          <a:solidFill>
            <a:srgbClr val="0095D9"/>
          </a:solidFill>
          <a:ln w="3175">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1200" b="1" dirty="0">
                <a:solidFill>
                  <a:prstClr val="white"/>
                </a:solidFill>
                <a:latin typeface="+mj-lt"/>
              </a:rPr>
              <a:t>Guilherme Benaderet</a:t>
            </a:r>
          </a:p>
          <a:p>
            <a:pPr algn="ctr">
              <a:defRPr/>
            </a:pPr>
            <a:r>
              <a:rPr lang="pt-BR" sz="1050" b="1" dirty="0">
                <a:solidFill>
                  <a:prstClr val="white"/>
                </a:solidFill>
                <a:latin typeface="+mj-lt"/>
              </a:rPr>
              <a:t>Superintendência de Supervisão de Mercados</a:t>
            </a:r>
          </a:p>
          <a:p>
            <a:pPr algn="ctr">
              <a:defRPr/>
            </a:pPr>
            <a:r>
              <a:rPr lang="pt-BR" sz="1050" b="1" dirty="0">
                <a:solidFill>
                  <a:prstClr val="white"/>
                </a:solidFill>
                <a:latin typeface="+mj-lt"/>
              </a:rPr>
              <a:t>(43 HC)</a:t>
            </a:r>
          </a:p>
        </p:txBody>
      </p:sp>
      <p:sp>
        <p:nvSpPr>
          <p:cNvPr id="15" name="Rectângulo 3"/>
          <p:cNvSpPr/>
          <p:nvPr/>
        </p:nvSpPr>
        <p:spPr>
          <a:xfrm>
            <a:off x="3204141" y="2441637"/>
            <a:ext cx="1637889" cy="504000"/>
          </a:xfrm>
          <a:prstGeom prst="round2DiagRect">
            <a:avLst/>
          </a:prstGeom>
          <a:solidFill>
            <a:srgbClr val="80C342"/>
          </a:solidFill>
          <a:ln w="381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1200" b="1" dirty="0">
                <a:solidFill>
                  <a:schemeClr val="bg1"/>
                </a:solidFill>
              </a:rPr>
              <a:t>Soraia Barros</a:t>
            </a:r>
          </a:p>
          <a:p>
            <a:pPr algn="ctr">
              <a:defRPr/>
            </a:pPr>
            <a:r>
              <a:rPr lang="pt-BR" sz="1200" b="1" dirty="0">
                <a:solidFill>
                  <a:schemeClr val="bg1"/>
                </a:solidFill>
              </a:rPr>
              <a:t>(9 HC)</a:t>
            </a:r>
          </a:p>
        </p:txBody>
      </p:sp>
      <p:sp>
        <p:nvSpPr>
          <p:cNvPr id="16" name="Rectângulo 36"/>
          <p:cNvSpPr/>
          <p:nvPr/>
        </p:nvSpPr>
        <p:spPr>
          <a:xfrm>
            <a:off x="3221851" y="3075195"/>
            <a:ext cx="1620180" cy="405000"/>
          </a:xfrm>
          <a:prstGeom prst="round2DiagRect">
            <a:avLst/>
          </a:prstGeom>
          <a:solidFill>
            <a:schemeClr val="bg1"/>
          </a:solidFill>
          <a:ln w="28575">
            <a:solidFill>
              <a:srgbClr val="FCAF17"/>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1200" dirty="0">
                <a:solidFill>
                  <a:srgbClr val="383838"/>
                </a:solidFill>
                <a:latin typeface="+mj-lt"/>
              </a:rPr>
              <a:t>Administração de Recursos de Terceiros</a:t>
            </a:r>
          </a:p>
        </p:txBody>
      </p:sp>
      <p:sp>
        <p:nvSpPr>
          <p:cNvPr id="17" name="Rectângulo 14"/>
          <p:cNvSpPr/>
          <p:nvPr/>
        </p:nvSpPr>
        <p:spPr>
          <a:xfrm>
            <a:off x="1433364" y="2447852"/>
            <a:ext cx="1707432" cy="504000"/>
          </a:xfrm>
          <a:prstGeom prst="round2DiagRect">
            <a:avLst/>
          </a:prstGeom>
          <a:solidFill>
            <a:srgbClr val="80C342"/>
          </a:solidFill>
          <a:ln w="381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1200" b="1" dirty="0">
                <a:solidFill>
                  <a:schemeClr val="bg1"/>
                </a:solidFill>
              </a:rPr>
              <a:t>Alessandro Rigon</a:t>
            </a:r>
          </a:p>
          <a:p>
            <a:pPr algn="ctr">
              <a:defRPr/>
            </a:pPr>
            <a:r>
              <a:rPr lang="pt-BR" sz="1200" b="1" dirty="0">
                <a:solidFill>
                  <a:schemeClr val="bg1"/>
                </a:solidFill>
              </a:rPr>
              <a:t>(20 HC)</a:t>
            </a:r>
          </a:p>
        </p:txBody>
      </p:sp>
      <p:sp>
        <p:nvSpPr>
          <p:cNvPr id="19" name="Rectângulo 39"/>
          <p:cNvSpPr/>
          <p:nvPr/>
        </p:nvSpPr>
        <p:spPr>
          <a:xfrm>
            <a:off x="5040052" y="3543858"/>
            <a:ext cx="1662500" cy="405000"/>
          </a:xfrm>
          <a:prstGeom prst="round2DiagRect">
            <a:avLst/>
          </a:prstGeom>
          <a:solidFill>
            <a:schemeClr val="bg1"/>
          </a:solidFill>
          <a:ln w="28575">
            <a:solidFill>
              <a:srgbClr val="FCAF17"/>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1200" dirty="0">
                <a:solidFill>
                  <a:srgbClr val="383838"/>
                </a:solidFill>
                <a:latin typeface="+mj-lt"/>
              </a:rPr>
              <a:t>Distribuição de </a:t>
            </a:r>
            <a:r>
              <a:rPr lang="pt-BR" sz="1200" dirty="0" smtClean="0">
                <a:solidFill>
                  <a:srgbClr val="383838"/>
                </a:solidFill>
                <a:latin typeface="+mj-lt"/>
              </a:rPr>
              <a:t>Produtos**</a:t>
            </a:r>
            <a:endParaRPr lang="pt-BR" sz="1200" dirty="0">
              <a:solidFill>
                <a:srgbClr val="383838"/>
              </a:solidFill>
              <a:latin typeface="+mj-lt"/>
            </a:endParaRPr>
          </a:p>
        </p:txBody>
      </p:sp>
      <p:sp>
        <p:nvSpPr>
          <p:cNvPr id="20" name="Rectângulo 25"/>
          <p:cNvSpPr/>
          <p:nvPr/>
        </p:nvSpPr>
        <p:spPr>
          <a:xfrm>
            <a:off x="3221851" y="4515966"/>
            <a:ext cx="1620180" cy="405000"/>
          </a:xfrm>
          <a:prstGeom prst="round2DiagRect">
            <a:avLst/>
          </a:prstGeom>
          <a:solidFill>
            <a:schemeClr val="bg1"/>
          </a:solidFill>
          <a:ln w="28575">
            <a:solidFill>
              <a:srgbClr val="FCAF17"/>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1200" dirty="0">
                <a:solidFill>
                  <a:srgbClr val="383838"/>
                </a:solidFill>
                <a:latin typeface="+mj-lt"/>
              </a:rPr>
              <a:t>Serviços Qualificados</a:t>
            </a:r>
          </a:p>
        </p:txBody>
      </p:sp>
      <p:sp>
        <p:nvSpPr>
          <p:cNvPr id="22" name="Rectângulo 14"/>
          <p:cNvSpPr/>
          <p:nvPr/>
        </p:nvSpPr>
        <p:spPr>
          <a:xfrm>
            <a:off x="5976157" y="951570"/>
            <a:ext cx="1555508" cy="378042"/>
          </a:xfrm>
          <a:prstGeom prst="round2DiagRect">
            <a:avLst/>
          </a:prstGeom>
          <a:solidFill>
            <a:srgbClr val="80C342"/>
          </a:solidFill>
          <a:ln w="381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1050" b="1" dirty="0">
                <a:solidFill>
                  <a:prstClr val="white"/>
                </a:solidFill>
              </a:rPr>
              <a:t>Assessoria Jurídica</a:t>
            </a:r>
          </a:p>
          <a:p>
            <a:pPr algn="ctr">
              <a:defRPr/>
            </a:pPr>
            <a:r>
              <a:rPr lang="pt-BR" sz="1050" b="1" dirty="0">
                <a:solidFill>
                  <a:prstClr val="white"/>
                </a:solidFill>
              </a:rPr>
              <a:t>(2HC)</a:t>
            </a:r>
            <a:endParaRPr lang="pt-BR" sz="1050" b="1" dirty="0">
              <a:solidFill>
                <a:schemeClr val="bg1"/>
              </a:solidFill>
            </a:endParaRPr>
          </a:p>
        </p:txBody>
      </p:sp>
      <p:sp>
        <p:nvSpPr>
          <p:cNvPr id="23" name="Rectângulo 25"/>
          <p:cNvSpPr/>
          <p:nvPr/>
        </p:nvSpPr>
        <p:spPr>
          <a:xfrm>
            <a:off x="1439652" y="3057805"/>
            <a:ext cx="1674186" cy="405000"/>
          </a:xfrm>
          <a:prstGeom prst="round2DiagRect">
            <a:avLst/>
          </a:prstGeom>
          <a:solidFill>
            <a:schemeClr val="bg1"/>
          </a:solidFill>
          <a:ln w="28575">
            <a:solidFill>
              <a:srgbClr val="FCAF17"/>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1200" dirty="0">
                <a:solidFill>
                  <a:srgbClr val="383838"/>
                </a:solidFill>
                <a:latin typeface="+mj-lt"/>
              </a:rPr>
              <a:t>Adesão e Convênio de Habilitação</a:t>
            </a:r>
          </a:p>
        </p:txBody>
      </p:sp>
      <p:sp>
        <p:nvSpPr>
          <p:cNvPr id="24" name="Rectângulo 37"/>
          <p:cNvSpPr/>
          <p:nvPr/>
        </p:nvSpPr>
        <p:spPr>
          <a:xfrm>
            <a:off x="3221850" y="4060988"/>
            <a:ext cx="1620180" cy="405000"/>
          </a:xfrm>
          <a:prstGeom prst="round2DiagRect">
            <a:avLst/>
          </a:prstGeom>
          <a:solidFill>
            <a:schemeClr val="bg1"/>
          </a:solidFill>
          <a:ln w="28575">
            <a:solidFill>
              <a:srgbClr val="FCAF17"/>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1200" dirty="0">
                <a:solidFill>
                  <a:srgbClr val="383838"/>
                </a:solidFill>
                <a:latin typeface="+mj-lt"/>
              </a:rPr>
              <a:t>Distribuição pelo gestor</a:t>
            </a:r>
          </a:p>
        </p:txBody>
      </p:sp>
      <p:sp>
        <p:nvSpPr>
          <p:cNvPr id="15420" name="Rectangle 2"/>
          <p:cNvSpPr txBox="1">
            <a:spLocks noChangeArrowheads="1"/>
          </p:cNvSpPr>
          <p:nvPr/>
        </p:nvSpPr>
        <p:spPr bwMode="auto">
          <a:xfrm>
            <a:off x="741462" y="195486"/>
            <a:ext cx="5932884" cy="33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451" tIns="29225" rIns="58451" bIns="29225">
            <a:spAutoFit/>
          </a:bodyPr>
          <a:lstStyle>
            <a:lvl1pPr eaLnBrk="0" hangingPunct="0">
              <a:defRPr sz="1300">
                <a:solidFill>
                  <a:schemeClr val="tx1"/>
                </a:solidFill>
                <a:latin typeface="Calibri" pitchFamily="34" charset="0"/>
                <a:cs typeface="Arial" pitchFamily="34" charset="0"/>
              </a:defRPr>
            </a:lvl1pPr>
            <a:lvl2pPr marL="742950" indent="-285750" eaLnBrk="0" hangingPunct="0">
              <a:defRPr sz="1300">
                <a:solidFill>
                  <a:schemeClr val="tx1"/>
                </a:solidFill>
                <a:latin typeface="Calibri" pitchFamily="34" charset="0"/>
                <a:cs typeface="Arial" pitchFamily="34" charset="0"/>
              </a:defRPr>
            </a:lvl2pPr>
            <a:lvl3pPr marL="1143000" indent="-228600" eaLnBrk="0" hangingPunct="0">
              <a:defRPr sz="1300">
                <a:solidFill>
                  <a:schemeClr val="tx1"/>
                </a:solidFill>
                <a:latin typeface="Calibri" pitchFamily="34" charset="0"/>
                <a:cs typeface="Arial" pitchFamily="34" charset="0"/>
              </a:defRPr>
            </a:lvl3pPr>
            <a:lvl4pPr marL="1600200" indent="-228600" eaLnBrk="0" hangingPunct="0">
              <a:defRPr sz="1300">
                <a:solidFill>
                  <a:schemeClr val="tx1"/>
                </a:solidFill>
                <a:latin typeface="Calibri" pitchFamily="34" charset="0"/>
                <a:cs typeface="Arial" pitchFamily="34" charset="0"/>
              </a:defRPr>
            </a:lvl4pPr>
            <a:lvl5pPr marL="2057400" indent="-228600" eaLnBrk="0" hangingPunct="0">
              <a:defRPr sz="1300">
                <a:solidFill>
                  <a:schemeClr val="tx1"/>
                </a:solidFill>
                <a:latin typeface="Calibri" pitchFamily="34" charset="0"/>
                <a:cs typeface="Arial" pitchFamily="34" charset="0"/>
              </a:defRPr>
            </a:lvl5pPr>
            <a:lvl6pPr marL="2514600" indent="-228600" defTabSz="684213" eaLnBrk="0" fontAlgn="base" hangingPunct="0">
              <a:spcBef>
                <a:spcPct val="0"/>
              </a:spcBef>
              <a:spcAft>
                <a:spcPct val="0"/>
              </a:spcAft>
              <a:defRPr sz="1300">
                <a:solidFill>
                  <a:schemeClr val="tx1"/>
                </a:solidFill>
                <a:latin typeface="Calibri" pitchFamily="34" charset="0"/>
                <a:cs typeface="Arial" pitchFamily="34" charset="0"/>
              </a:defRPr>
            </a:lvl6pPr>
            <a:lvl7pPr marL="2971800" indent="-228600" defTabSz="684213" eaLnBrk="0" fontAlgn="base" hangingPunct="0">
              <a:spcBef>
                <a:spcPct val="0"/>
              </a:spcBef>
              <a:spcAft>
                <a:spcPct val="0"/>
              </a:spcAft>
              <a:defRPr sz="1300">
                <a:solidFill>
                  <a:schemeClr val="tx1"/>
                </a:solidFill>
                <a:latin typeface="Calibri" pitchFamily="34" charset="0"/>
                <a:cs typeface="Arial" pitchFamily="34" charset="0"/>
              </a:defRPr>
            </a:lvl7pPr>
            <a:lvl8pPr marL="3429000" indent="-228600" defTabSz="684213" eaLnBrk="0" fontAlgn="base" hangingPunct="0">
              <a:spcBef>
                <a:spcPct val="0"/>
              </a:spcBef>
              <a:spcAft>
                <a:spcPct val="0"/>
              </a:spcAft>
              <a:defRPr sz="1300">
                <a:solidFill>
                  <a:schemeClr val="tx1"/>
                </a:solidFill>
                <a:latin typeface="Calibri" pitchFamily="34" charset="0"/>
                <a:cs typeface="Arial" pitchFamily="34" charset="0"/>
              </a:defRPr>
            </a:lvl8pPr>
            <a:lvl9pPr marL="3886200" indent="-228600" defTabSz="684213" eaLnBrk="0" fontAlgn="base" hangingPunct="0">
              <a:spcBef>
                <a:spcPct val="0"/>
              </a:spcBef>
              <a:spcAft>
                <a:spcPct val="0"/>
              </a:spcAft>
              <a:defRPr sz="1300">
                <a:solidFill>
                  <a:schemeClr val="tx1"/>
                </a:solidFill>
                <a:latin typeface="Calibri" pitchFamily="34" charset="0"/>
                <a:cs typeface="Arial" pitchFamily="34" charset="0"/>
              </a:defRPr>
            </a:lvl9pPr>
          </a:lstStyle>
          <a:p>
            <a:pPr eaLnBrk="1" hangingPunct="1"/>
            <a:r>
              <a:rPr lang="en-US" altLang="pt-BR" sz="1800" b="1" dirty="0" smtClean="0">
                <a:solidFill>
                  <a:srgbClr val="0095D8"/>
                </a:solidFill>
                <a:latin typeface="Calibri Bold" pitchFamily="34" charset="0"/>
                <a:ea typeface="MS PGothic" pitchFamily="34" charset="-128"/>
                <a:sym typeface="Calibri Bold" pitchFamily="34" charset="0"/>
              </a:rPr>
              <a:t>ESTRUTURA DA SUPERVISÃO </a:t>
            </a:r>
            <a:r>
              <a:rPr lang="en-US" altLang="pt-BR" sz="1800" b="1" dirty="0">
                <a:solidFill>
                  <a:srgbClr val="0095D8"/>
                </a:solidFill>
                <a:latin typeface="Calibri Bold" pitchFamily="34" charset="0"/>
                <a:ea typeface="MS PGothic" pitchFamily="34" charset="-128"/>
                <a:sym typeface="Calibri Bold" pitchFamily="34" charset="0"/>
              </a:rPr>
              <a:t>DE MERCADOS</a:t>
            </a:r>
          </a:p>
        </p:txBody>
      </p:sp>
      <p:sp>
        <p:nvSpPr>
          <p:cNvPr id="15421" name="Rectangle 4"/>
          <p:cNvSpPr>
            <a:spLocks/>
          </p:cNvSpPr>
          <p:nvPr/>
        </p:nvSpPr>
        <p:spPr bwMode="auto">
          <a:xfrm>
            <a:off x="1832373" y="657225"/>
            <a:ext cx="463510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1300">
                <a:solidFill>
                  <a:schemeClr val="tx1"/>
                </a:solidFill>
                <a:latin typeface="Calibri" pitchFamily="34" charset="0"/>
                <a:cs typeface="Arial" pitchFamily="34" charset="0"/>
              </a:defRPr>
            </a:lvl1pPr>
            <a:lvl2pPr marL="742950" indent="-285750" eaLnBrk="0" hangingPunct="0">
              <a:defRPr sz="1300">
                <a:solidFill>
                  <a:schemeClr val="tx1"/>
                </a:solidFill>
                <a:latin typeface="Calibri" pitchFamily="34" charset="0"/>
                <a:cs typeface="Arial" pitchFamily="34" charset="0"/>
              </a:defRPr>
            </a:lvl2pPr>
            <a:lvl3pPr marL="1143000" indent="-228600" eaLnBrk="0" hangingPunct="0">
              <a:defRPr sz="1300">
                <a:solidFill>
                  <a:schemeClr val="tx1"/>
                </a:solidFill>
                <a:latin typeface="Calibri" pitchFamily="34" charset="0"/>
                <a:cs typeface="Arial" pitchFamily="34" charset="0"/>
              </a:defRPr>
            </a:lvl3pPr>
            <a:lvl4pPr marL="1600200" indent="-228600" eaLnBrk="0" hangingPunct="0">
              <a:defRPr sz="1300">
                <a:solidFill>
                  <a:schemeClr val="tx1"/>
                </a:solidFill>
                <a:latin typeface="Calibri" pitchFamily="34" charset="0"/>
                <a:cs typeface="Arial" pitchFamily="34" charset="0"/>
              </a:defRPr>
            </a:lvl4pPr>
            <a:lvl5pPr marL="2057400" indent="-228600" eaLnBrk="0" hangingPunct="0">
              <a:defRPr sz="1300">
                <a:solidFill>
                  <a:schemeClr val="tx1"/>
                </a:solidFill>
                <a:latin typeface="Calibri" pitchFamily="34" charset="0"/>
                <a:cs typeface="Arial" pitchFamily="34" charset="0"/>
              </a:defRPr>
            </a:lvl5pPr>
            <a:lvl6pPr marL="2514600" indent="-228600" defTabSz="684213" eaLnBrk="0" fontAlgn="base" hangingPunct="0">
              <a:spcBef>
                <a:spcPct val="0"/>
              </a:spcBef>
              <a:spcAft>
                <a:spcPct val="0"/>
              </a:spcAft>
              <a:defRPr sz="1300">
                <a:solidFill>
                  <a:schemeClr val="tx1"/>
                </a:solidFill>
                <a:latin typeface="Calibri" pitchFamily="34" charset="0"/>
                <a:cs typeface="Arial" pitchFamily="34" charset="0"/>
              </a:defRPr>
            </a:lvl6pPr>
            <a:lvl7pPr marL="2971800" indent="-228600" defTabSz="684213" eaLnBrk="0" fontAlgn="base" hangingPunct="0">
              <a:spcBef>
                <a:spcPct val="0"/>
              </a:spcBef>
              <a:spcAft>
                <a:spcPct val="0"/>
              </a:spcAft>
              <a:defRPr sz="1300">
                <a:solidFill>
                  <a:schemeClr val="tx1"/>
                </a:solidFill>
                <a:latin typeface="Calibri" pitchFamily="34" charset="0"/>
                <a:cs typeface="Arial" pitchFamily="34" charset="0"/>
              </a:defRPr>
            </a:lvl7pPr>
            <a:lvl8pPr marL="3429000" indent="-228600" defTabSz="684213" eaLnBrk="0" fontAlgn="base" hangingPunct="0">
              <a:spcBef>
                <a:spcPct val="0"/>
              </a:spcBef>
              <a:spcAft>
                <a:spcPct val="0"/>
              </a:spcAft>
              <a:defRPr sz="1300">
                <a:solidFill>
                  <a:schemeClr val="tx1"/>
                </a:solidFill>
                <a:latin typeface="Calibri" pitchFamily="34" charset="0"/>
                <a:cs typeface="Arial" pitchFamily="34" charset="0"/>
              </a:defRPr>
            </a:lvl8pPr>
            <a:lvl9pPr marL="3886200" indent="-228600" defTabSz="684213" eaLnBrk="0" fontAlgn="base" hangingPunct="0">
              <a:spcBef>
                <a:spcPct val="0"/>
              </a:spcBef>
              <a:spcAft>
                <a:spcPct val="0"/>
              </a:spcAft>
              <a:defRPr sz="1300">
                <a:solidFill>
                  <a:schemeClr val="tx1"/>
                </a:solidFill>
                <a:latin typeface="Calibri" pitchFamily="34" charset="0"/>
                <a:cs typeface="Arial" pitchFamily="34" charset="0"/>
              </a:defRPr>
            </a:lvl9pPr>
          </a:lstStyle>
          <a:p>
            <a:pPr eaLnBrk="1" hangingPunct="1">
              <a:buSzPct val="125000"/>
            </a:pPr>
            <a:endParaRPr lang="en-US" altLang="pt-BR" sz="1200" i="1" dirty="0">
              <a:solidFill>
                <a:srgbClr val="525252"/>
              </a:solidFill>
              <a:ea typeface="MS PGothic" pitchFamily="34" charset="-128"/>
              <a:sym typeface="Calibri Italic" pitchFamily="34" charset="0"/>
            </a:endParaRPr>
          </a:p>
        </p:txBody>
      </p:sp>
      <p:sp>
        <p:nvSpPr>
          <p:cNvPr id="25" name="Rectângulo 25"/>
          <p:cNvSpPr/>
          <p:nvPr/>
        </p:nvSpPr>
        <p:spPr>
          <a:xfrm>
            <a:off x="1439652" y="3543858"/>
            <a:ext cx="1674186" cy="405000"/>
          </a:xfrm>
          <a:prstGeom prst="round2DiagRect">
            <a:avLst/>
          </a:prstGeom>
          <a:solidFill>
            <a:schemeClr val="bg1"/>
          </a:solidFill>
          <a:ln w="28575">
            <a:solidFill>
              <a:srgbClr val="FCAF17"/>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1200" dirty="0">
                <a:solidFill>
                  <a:srgbClr val="383838"/>
                </a:solidFill>
                <a:latin typeface="+mj-lt"/>
              </a:rPr>
              <a:t>Registro de ativos</a:t>
            </a:r>
          </a:p>
        </p:txBody>
      </p:sp>
      <p:sp>
        <p:nvSpPr>
          <p:cNvPr id="26" name="Rectângulo 25"/>
          <p:cNvSpPr/>
          <p:nvPr/>
        </p:nvSpPr>
        <p:spPr>
          <a:xfrm>
            <a:off x="1439652" y="4029912"/>
            <a:ext cx="1674186" cy="405000"/>
          </a:xfrm>
          <a:prstGeom prst="round2DiagRect">
            <a:avLst/>
          </a:prstGeom>
          <a:solidFill>
            <a:schemeClr val="bg1"/>
          </a:solidFill>
          <a:ln w="28575">
            <a:solidFill>
              <a:srgbClr val="FCAF17"/>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1200" dirty="0">
                <a:solidFill>
                  <a:srgbClr val="383838"/>
                </a:solidFill>
                <a:latin typeface="+mj-lt"/>
              </a:rPr>
              <a:t>Supervisão Periódica</a:t>
            </a:r>
          </a:p>
        </p:txBody>
      </p:sp>
      <p:sp>
        <p:nvSpPr>
          <p:cNvPr id="27" name="Rectângulo 24"/>
          <p:cNvSpPr/>
          <p:nvPr/>
        </p:nvSpPr>
        <p:spPr>
          <a:xfrm>
            <a:off x="3761910" y="1869672"/>
            <a:ext cx="1998222" cy="378042"/>
          </a:xfrm>
          <a:prstGeom prst="round2DiagRect">
            <a:avLst/>
          </a:prstGeom>
          <a:solidFill>
            <a:srgbClr val="0095D9"/>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1200" b="1" dirty="0">
                <a:solidFill>
                  <a:prstClr val="white"/>
                </a:solidFill>
                <a:latin typeface="+mj-lt"/>
              </a:rPr>
              <a:t>LIDERANÇAS TÉCNICAS</a:t>
            </a:r>
          </a:p>
        </p:txBody>
      </p:sp>
      <p:cxnSp>
        <p:nvCxnSpPr>
          <p:cNvPr id="3" name="Conector reto 2"/>
          <p:cNvCxnSpPr/>
          <p:nvPr/>
        </p:nvCxnSpPr>
        <p:spPr>
          <a:xfrm rot="360000">
            <a:off x="2249741" y="2247714"/>
            <a:ext cx="21978" cy="2014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rot="360000">
            <a:off x="3988404" y="2248311"/>
            <a:ext cx="21978" cy="2014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rot="360000">
            <a:off x="5608583" y="2248310"/>
            <a:ext cx="21978" cy="2014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5706126" y="1167594"/>
            <a:ext cx="30297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 name="Rectângulo 25"/>
          <p:cNvSpPr/>
          <p:nvPr/>
        </p:nvSpPr>
        <p:spPr>
          <a:xfrm>
            <a:off x="1439652" y="4515966"/>
            <a:ext cx="1674186" cy="405000"/>
          </a:xfrm>
          <a:prstGeom prst="round2DiagRect">
            <a:avLst/>
          </a:prstGeom>
          <a:solidFill>
            <a:schemeClr val="bg1"/>
          </a:solidFill>
          <a:ln w="28575">
            <a:solidFill>
              <a:srgbClr val="FCAF17"/>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1200" dirty="0">
                <a:solidFill>
                  <a:srgbClr val="383838"/>
                </a:solidFill>
                <a:latin typeface="+mj-lt"/>
              </a:rPr>
              <a:t>Apoio à demais supervisões</a:t>
            </a:r>
          </a:p>
        </p:txBody>
      </p:sp>
      <p:cxnSp>
        <p:nvCxnSpPr>
          <p:cNvPr id="37" name="Conector reto 36"/>
          <p:cNvCxnSpPr/>
          <p:nvPr/>
        </p:nvCxnSpPr>
        <p:spPr>
          <a:xfrm>
            <a:off x="3563888" y="1491630"/>
            <a:ext cx="3855" cy="9464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2249742" y="1599642"/>
            <a:ext cx="2565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rot="360000">
            <a:off x="2258040" y="1600125"/>
            <a:ext cx="21978" cy="243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rot="360000">
            <a:off x="4796323" y="1600125"/>
            <a:ext cx="21978" cy="243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CaixaDeTexto 1"/>
          <p:cNvSpPr txBox="1"/>
          <p:nvPr/>
        </p:nvSpPr>
        <p:spPr>
          <a:xfrm>
            <a:off x="0" y="4866501"/>
            <a:ext cx="3017942" cy="276999"/>
          </a:xfrm>
          <a:prstGeom prst="rect">
            <a:avLst/>
          </a:prstGeom>
          <a:noFill/>
        </p:spPr>
        <p:txBody>
          <a:bodyPr wrap="none" rtlCol="0">
            <a:spAutoFit/>
          </a:bodyPr>
          <a:lstStyle/>
          <a:p>
            <a:r>
              <a:rPr lang="pt-BR" sz="1200" dirty="0">
                <a:solidFill>
                  <a:schemeClr val="tx1">
                    <a:lumMod val="75000"/>
                    <a:lumOff val="25000"/>
                  </a:schemeClr>
                </a:solidFill>
              </a:rPr>
              <a:t>*Inclui Gestão de Patrimônio **Inclui Private </a:t>
            </a:r>
          </a:p>
        </p:txBody>
      </p:sp>
      <p:sp>
        <p:nvSpPr>
          <p:cNvPr id="32" name="Espaço Reservado para Número de Slide 5"/>
          <p:cNvSpPr>
            <a:spLocks noGrp="1"/>
          </p:cNvSpPr>
          <p:nvPr>
            <p:ph type="sldNum" sz="quarter" idx="12"/>
          </p:nvPr>
        </p:nvSpPr>
        <p:spPr/>
        <p:txBody>
          <a:bodyPr/>
          <a:lstStyle/>
          <a:p>
            <a:r>
              <a:rPr lang="pt-BR" dirty="0" smtClean="0"/>
              <a:t>26</a:t>
            </a:r>
            <a:endParaRPr lang="pt-BR" dirty="0"/>
          </a:p>
        </p:txBody>
      </p:sp>
      <p:sp>
        <p:nvSpPr>
          <p:cNvPr id="34" name="Seta para a direita 33">
            <a:hlinkClick r:id="" action="ppaction://hlinkshowjump?jump=nextslide"/>
          </p:cNvPr>
          <p:cNvSpPr>
            <a:spLocks noChangeArrowheads="1"/>
          </p:cNvSpPr>
          <p:nvPr/>
        </p:nvSpPr>
        <p:spPr bwMode="auto">
          <a:xfrm>
            <a:off x="8283798" y="4755572"/>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Tree>
    <p:extLst>
      <p:ext uri="{BB962C8B-B14F-4D97-AF65-F5344CB8AC3E}">
        <p14:creationId xmlns:p14="http://schemas.microsoft.com/office/powerpoint/2010/main" val="1399941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7664" y="2643758"/>
            <a:ext cx="5771184" cy="1215000"/>
          </a:xfrm>
        </p:spPr>
        <p:txBody>
          <a:bodyPr/>
          <a:lstStyle/>
          <a:p>
            <a:pPr algn="ctr"/>
            <a:r>
              <a:rPr lang="pt-BR" dirty="0" smtClean="0">
                <a:solidFill>
                  <a:srgbClr val="0095D9"/>
                </a:solidFill>
              </a:rPr>
              <a:t>Principais regras</a:t>
            </a:r>
            <a:endParaRPr lang="pt-BR" dirty="0">
              <a:solidFill>
                <a:srgbClr val="0095D9"/>
              </a:solidFill>
            </a:endParaRPr>
          </a:p>
        </p:txBody>
      </p:sp>
    </p:spTree>
    <p:extLst>
      <p:ext uri="{BB962C8B-B14F-4D97-AF65-F5344CB8AC3E}">
        <p14:creationId xmlns:p14="http://schemas.microsoft.com/office/powerpoint/2010/main" val="2352849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ixaDeTexto 13"/>
          <p:cNvSpPr txBox="1"/>
          <p:nvPr/>
        </p:nvSpPr>
        <p:spPr>
          <a:xfrm>
            <a:off x="26690" y="987574"/>
            <a:ext cx="8792010" cy="276999"/>
          </a:xfrm>
          <a:prstGeom prst="rect">
            <a:avLst/>
          </a:prstGeom>
          <a:noFill/>
        </p:spPr>
        <p:txBody>
          <a:bodyPr wrap="square" lIns="0" tIns="0" rIns="0" bIns="0" rtlCol="0">
            <a:spAutoFit/>
          </a:bodyPr>
          <a:lstStyle/>
          <a:p>
            <a:pPr algn="ctr">
              <a:buClr>
                <a:srgbClr val="0095D9"/>
              </a:buClr>
            </a:pPr>
            <a:r>
              <a:rPr lang="pt-BR" altLang="pt-BR" b="1" dirty="0" smtClean="0">
                <a:solidFill>
                  <a:srgbClr val="0095D9"/>
                </a:solidFill>
                <a:ea typeface="MS PGothic" pitchFamily="34" charset="-128"/>
              </a:rPr>
              <a:t>Dever de implementar e manter, em documento escrito:</a:t>
            </a:r>
            <a:endParaRPr lang="pt-BR" b="1" i="1" dirty="0" smtClean="0">
              <a:solidFill>
                <a:srgbClr val="0095D9"/>
              </a:solidFill>
            </a:endParaRPr>
          </a:p>
        </p:txBody>
      </p:sp>
      <p:grpSp>
        <p:nvGrpSpPr>
          <p:cNvPr id="19" name="Grupo 18"/>
          <p:cNvGrpSpPr/>
          <p:nvPr/>
        </p:nvGrpSpPr>
        <p:grpSpPr>
          <a:xfrm>
            <a:off x="1810149" y="3069816"/>
            <a:ext cx="1257611" cy="1333451"/>
            <a:chOff x="380093" y="1121034"/>
            <a:chExt cx="1257611" cy="1333451"/>
          </a:xfrm>
        </p:grpSpPr>
        <p:pic>
          <p:nvPicPr>
            <p:cNvPr id="3" name="Imagem 2">
              <a:hlinkClick r:id="rId3" action="ppaction://hlinksldjump"/>
            </p:cNvPr>
            <p:cNvPicPr>
              <a:picLocks noChangeAspect="1"/>
            </p:cNvPicPr>
            <p:nvPr/>
          </p:nvPicPr>
          <p:blipFill>
            <a:blip r:embed="rId4"/>
            <a:stretch>
              <a:fillRect/>
            </a:stretch>
          </p:blipFill>
          <p:spPr>
            <a:xfrm>
              <a:off x="380093" y="1121034"/>
              <a:ext cx="1177295" cy="1063749"/>
            </a:xfrm>
            <a:prstGeom prst="rect">
              <a:avLst/>
            </a:prstGeom>
          </p:spPr>
        </p:pic>
        <p:sp>
          <p:nvSpPr>
            <p:cNvPr id="15" name="Retângulo 4"/>
            <p:cNvSpPr>
              <a:spLocks noChangeArrowheads="1"/>
            </p:cNvSpPr>
            <p:nvPr/>
          </p:nvSpPr>
          <p:spPr bwMode="auto">
            <a:xfrm>
              <a:off x="380093" y="1974354"/>
              <a:ext cx="1257611"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750"/>
                </a:spcBef>
                <a:buFont typeface="Arial"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charset="0"/>
                <a:buChar char="•"/>
                <a:defRPr>
                  <a:solidFill>
                    <a:schemeClr val="tx1"/>
                  </a:solidFill>
                  <a:latin typeface="Calibri" pitchFamily="34" charset="0"/>
                </a:defRPr>
              </a:lvl2pPr>
              <a:lvl3pPr marL="1143000" indent="-228600" eaLnBrk="0" hangingPunct="0">
                <a:lnSpc>
                  <a:spcPct val="90000"/>
                </a:lnSpc>
                <a:spcBef>
                  <a:spcPts val="375"/>
                </a:spcBef>
                <a:buFont typeface="Arial"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charset="0"/>
                <a:buChar char="•"/>
                <a:defRPr sz="1300">
                  <a:solidFill>
                    <a:schemeClr val="tx1"/>
                  </a:solidFill>
                  <a:latin typeface="Calibri" pitchFamily="34" charset="0"/>
                </a:defRPr>
              </a:lvl5pPr>
              <a:lvl6pPr marL="25146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spcBef>
                  <a:spcPct val="0"/>
                </a:spcBef>
                <a:buFontTx/>
                <a:buNone/>
              </a:pPr>
              <a:r>
                <a:rPr lang="en-US" altLang="pt-BR" sz="1400" b="1" dirty="0" err="1" smtClean="0">
                  <a:solidFill>
                    <a:schemeClr val="accent2"/>
                  </a:solidFill>
                  <a:latin typeface="+mn-lt"/>
                  <a:ea typeface="MS PGothic" pitchFamily="34" charset="-128"/>
                  <a:sym typeface="Calibri" pitchFamily="34" charset="0"/>
                </a:rPr>
                <a:t>Contratação</a:t>
              </a:r>
              <a:r>
                <a:rPr lang="en-US" altLang="pt-BR" sz="1400" b="1" dirty="0" smtClean="0">
                  <a:solidFill>
                    <a:schemeClr val="accent2"/>
                  </a:solidFill>
                  <a:latin typeface="+mn-lt"/>
                  <a:ea typeface="MS PGothic" pitchFamily="34" charset="-128"/>
                  <a:sym typeface="Calibri" pitchFamily="34" charset="0"/>
                </a:rPr>
                <a:t> de </a:t>
              </a:r>
              <a:r>
                <a:rPr lang="en-US" altLang="pt-BR" sz="1400" b="1" dirty="0" err="1" smtClean="0">
                  <a:solidFill>
                    <a:schemeClr val="accent2"/>
                  </a:solidFill>
                  <a:latin typeface="+mn-lt"/>
                  <a:ea typeface="MS PGothic" pitchFamily="34" charset="-128"/>
                  <a:sym typeface="Calibri" pitchFamily="34" charset="0"/>
                </a:rPr>
                <a:t>Terceiros</a:t>
              </a:r>
              <a:endParaRPr lang="en-US" altLang="pt-BR" sz="1400" b="1" dirty="0">
                <a:solidFill>
                  <a:schemeClr val="accent2"/>
                </a:solidFill>
                <a:latin typeface="+mn-lt"/>
                <a:ea typeface="MS PGothic" pitchFamily="34" charset="-128"/>
                <a:sym typeface="Calibri" pitchFamily="34" charset="0"/>
              </a:endParaRPr>
            </a:p>
          </p:txBody>
        </p:sp>
      </p:grpSp>
      <p:pic>
        <p:nvPicPr>
          <p:cNvPr id="4" name="Imagem 3">
            <a:hlinkClick r:id="rId5" action="ppaction://hlinksldjump"/>
          </p:cNvPr>
          <p:cNvPicPr>
            <a:picLocks noChangeAspect="1"/>
          </p:cNvPicPr>
          <p:nvPr/>
        </p:nvPicPr>
        <p:blipFill>
          <a:blip r:embed="rId6"/>
          <a:stretch>
            <a:fillRect/>
          </a:stretch>
        </p:blipFill>
        <p:spPr>
          <a:xfrm>
            <a:off x="510735" y="1563638"/>
            <a:ext cx="486461" cy="561606"/>
          </a:xfrm>
          <a:prstGeom prst="rect">
            <a:avLst/>
          </a:prstGeom>
        </p:spPr>
      </p:pic>
      <p:sp>
        <p:nvSpPr>
          <p:cNvPr id="18" name="Retângulo 4"/>
          <p:cNvSpPr>
            <a:spLocks noChangeArrowheads="1"/>
          </p:cNvSpPr>
          <p:nvPr/>
        </p:nvSpPr>
        <p:spPr bwMode="auto">
          <a:xfrm>
            <a:off x="121666" y="2095981"/>
            <a:ext cx="125761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750"/>
              </a:spcBef>
              <a:buFont typeface="Arial"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charset="0"/>
              <a:buChar char="•"/>
              <a:defRPr>
                <a:solidFill>
                  <a:schemeClr val="tx1"/>
                </a:solidFill>
                <a:latin typeface="Calibri" pitchFamily="34" charset="0"/>
              </a:defRPr>
            </a:lvl2pPr>
            <a:lvl3pPr marL="1143000" indent="-228600" eaLnBrk="0" hangingPunct="0">
              <a:lnSpc>
                <a:spcPct val="90000"/>
              </a:lnSpc>
              <a:spcBef>
                <a:spcPts val="375"/>
              </a:spcBef>
              <a:buFont typeface="Arial"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charset="0"/>
              <a:buChar char="•"/>
              <a:defRPr sz="1300">
                <a:solidFill>
                  <a:schemeClr val="tx1"/>
                </a:solidFill>
                <a:latin typeface="Calibri" pitchFamily="34" charset="0"/>
              </a:defRPr>
            </a:lvl5pPr>
            <a:lvl6pPr marL="25146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spcBef>
                <a:spcPct val="0"/>
              </a:spcBef>
              <a:buFontTx/>
              <a:buNone/>
            </a:pPr>
            <a:r>
              <a:rPr lang="en-US" altLang="pt-BR" sz="1200" b="1" dirty="0" err="1" smtClean="0">
                <a:solidFill>
                  <a:schemeClr val="accent3"/>
                </a:solidFill>
                <a:latin typeface="+mn-lt"/>
                <a:ea typeface="MS PGothic" pitchFamily="34" charset="-128"/>
                <a:sym typeface="Calibri" pitchFamily="34" charset="0"/>
              </a:rPr>
              <a:t>Controles</a:t>
            </a:r>
            <a:r>
              <a:rPr lang="en-US" altLang="pt-BR" sz="1200" b="1" dirty="0" smtClean="0">
                <a:solidFill>
                  <a:schemeClr val="accent3"/>
                </a:solidFill>
                <a:latin typeface="+mn-lt"/>
                <a:ea typeface="MS PGothic" pitchFamily="34" charset="-128"/>
                <a:sym typeface="Calibri" pitchFamily="34" charset="0"/>
              </a:rPr>
              <a:t> </a:t>
            </a:r>
            <a:r>
              <a:rPr lang="en-US" altLang="pt-BR" sz="1200" b="1" dirty="0" err="1" smtClean="0">
                <a:solidFill>
                  <a:schemeClr val="accent3"/>
                </a:solidFill>
                <a:latin typeface="+mn-lt"/>
                <a:ea typeface="MS PGothic" pitchFamily="34" charset="-128"/>
                <a:sym typeface="Calibri" pitchFamily="34" charset="0"/>
              </a:rPr>
              <a:t>Internos</a:t>
            </a:r>
            <a:endParaRPr lang="en-US" altLang="pt-BR" sz="1200" b="1" dirty="0">
              <a:solidFill>
                <a:schemeClr val="accent3"/>
              </a:solidFill>
              <a:latin typeface="+mn-lt"/>
              <a:ea typeface="MS PGothic" pitchFamily="34" charset="-128"/>
              <a:sym typeface="Calibri" pitchFamily="34" charset="0"/>
            </a:endParaRPr>
          </a:p>
        </p:txBody>
      </p:sp>
      <p:pic>
        <p:nvPicPr>
          <p:cNvPr id="6" name="Imagem 5">
            <a:hlinkClick r:id="rId7" action="ppaction://hlinksldjump"/>
          </p:cNvPr>
          <p:cNvPicPr>
            <a:picLocks noChangeAspect="1"/>
          </p:cNvPicPr>
          <p:nvPr/>
        </p:nvPicPr>
        <p:blipFill>
          <a:blip r:embed="rId8"/>
          <a:stretch>
            <a:fillRect/>
          </a:stretch>
        </p:blipFill>
        <p:spPr>
          <a:xfrm>
            <a:off x="377429" y="3888586"/>
            <a:ext cx="852818" cy="677416"/>
          </a:xfrm>
          <a:prstGeom prst="rect">
            <a:avLst/>
          </a:prstGeom>
        </p:spPr>
      </p:pic>
      <p:pic>
        <p:nvPicPr>
          <p:cNvPr id="21" name="Imagem 20">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rcRect l="50694" t="71605" r="41942" b="14815"/>
          <a:stretch>
            <a:fillRect/>
          </a:stretch>
        </p:blipFill>
        <p:spPr bwMode="auto">
          <a:xfrm>
            <a:off x="4507278" y="3839229"/>
            <a:ext cx="795579" cy="82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m 23"/>
          <p:cNvPicPr>
            <a:picLocks noChangeAspect="1"/>
          </p:cNvPicPr>
          <p:nvPr/>
        </p:nvPicPr>
        <p:blipFill>
          <a:blip r:embed="rId10">
            <a:extLst>
              <a:ext uri="{28A0092B-C50C-407E-A947-70E740481C1C}">
                <a14:useLocalDpi xmlns:a14="http://schemas.microsoft.com/office/drawing/2010/main" val="0"/>
              </a:ext>
            </a:extLst>
          </a:blip>
          <a:srcRect l="73479" t="70618" r="18602" b="14815"/>
          <a:stretch>
            <a:fillRect/>
          </a:stretch>
        </p:blipFill>
        <p:spPr bwMode="auto">
          <a:xfrm>
            <a:off x="3253419" y="3890693"/>
            <a:ext cx="792088" cy="819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6">
            <a:hlinkClick r:id="rId11" action="ppaction://hlinksldjump"/>
          </p:cNvPr>
          <p:cNvPicPr>
            <a:picLocks noChangeAspect="1"/>
          </p:cNvPicPr>
          <p:nvPr/>
        </p:nvPicPr>
        <p:blipFill>
          <a:blip r:embed="rId12"/>
          <a:stretch>
            <a:fillRect/>
          </a:stretch>
        </p:blipFill>
        <p:spPr>
          <a:xfrm>
            <a:off x="2211727" y="1523139"/>
            <a:ext cx="757102" cy="716177"/>
          </a:xfrm>
          <a:prstGeom prst="rect">
            <a:avLst/>
          </a:prstGeom>
        </p:spPr>
      </p:pic>
      <p:sp>
        <p:nvSpPr>
          <p:cNvPr id="26" name="Retângulo 4"/>
          <p:cNvSpPr>
            <a:spLocks noChangeArrowheads="1"/>
          </p:cNvSpPr>
          <p:nvPr/>
        </p:nvSpPr>
        <p:spPr bwMode="auto">
          <a:xfrm>
            <a:off x="1760221" y="2212950"/>
            <a:ext cx="187018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750"/>
              </a:spcBef>
              <a:buFont typeface="Arial"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charset="0"/>
              <a:buChar char="•"/>
              <a:defRPr>
                <a:solidFill>
                  <a:schemeClr val="tx1"/>
                </a:solidFill>
                <a:latin typeface="Calibri" pitchFamily="34" charset="0"/>
              </a:defRPr>
            </a:lvl2pPr>
            <a:lvl3pPr marL="1143000" indent="-228600" eaLnBrk="0" hangingPunct="0">
              <a:lnSpc>
                <a:spcPct val="90000"/>
              </a:lnSpc>
              <a:spcBef>
                <a:spcPts val="375"/>
              </a:spcBef>
              <a:buFont typeface="Arial"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charset="0"/>
              <a:buChar char="•"/>
              <a:defRPr sz="1300">
                <a:solidFill>
                  <a:schemeClr val="tx1"/>
                </a:solidFill>
                <a:latin typeface="Calibri" pitchFamily="34" charset="0"/>
              </a:defRPr>
            </a:lvl5pPr>
            <a:lvl6pPr marL="25146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spcBef>
                <a:spcPct val="0"/>
              </a:spcBef>
              <a:buFontTx/>
              <a:buNone/>
            </a:pPr>
            <a:r>
              <a:rPr lang="en-US" altLang="pt-BR" sz="1200" b="1" dirty="0" smtClean="0">
                <a:solidFill>
                  <a:schemeClr val="accent2"/>
                </a:solidFill>
                <a:latin typeface="+mn-lt"/>
                <a:ea typeface="MS PGothic" pitchFamily="34" charset="-128"/>
                <a:sym typeface="Calibri" pitchFamily="34" charset="0"/>
              </a:rPr>
              <a:t>Plano de </a:t>
            </a:r>
            <a:r>
              <a:rPr lang="en-US" altLang="pt-BR" sz="1200" b="1" dirty="0" err="1" smtClean="0">
                <a:solidFill>
                  <a:schemeClr val="accent2"/>
                </a:solidFill>
                <a:latin typeface="+mn-lt"/>
                <a:ea typeface="MS PGothic" pitchFamily="34" charset="-128"/>
                <a:sym typeface="Calibri" pitchFamily="34" charset="0"/>
              </a:rPr>
              <a:t>Continuidade</a:t>
            </a:r>
            <a:r>
              <a:rPr lang="en-US" altLang="pt-BR" sz="1200" b="1" dirty="0" smtClean="0">
                <a:solidFill>
                  <a:schemeClr val="accent2"/>
                </a:solidFill>
                <a:latin typeface="+mn-lt"/>
                <a:ea typeface="MS PGothic" pitchFamily="34" charset="-128"/>
                <a:sym typeface="Calibri" pitchFamily="34" charset="0"/>
              </a:rPr>
              <a:t> de </a:t>
            </a:r>
            <a:r>
              <a:rPr lang="en-US" altLang="pt-BR" sz="1200" b="1" dirty="0" err="1" smtClean="0">
                <a:solidFill>
                  <a:schemeClr val="accent2"/>
                </a:solidFill>
                <a:latin typeface="+mn-lt"/>
                <a:ea typeface="MS PGothic" pitchFamily="34" charset="-128"/>
                <a:sym typeface="Calibri" pitchFamily="34" charset="0"/>
              </a:rPr>
              <a:t>Negócios</a:t>
            </a:r>
            <a:endParaRPr lang="en-US" altLang="pt-BR" sz="1200" b="1" dirty="0">
              <a:solidFill>
                <a:schemeClr val="accent2"/>
              </a:solidFill>
              <a:latin typeface="+mn-lt"/>
              <a:ea typeface="MS PGothic" pitchFamily="34" charset="-128"/>
              <a:sym typeface="Calibri" pitchFamily="34" charset="0"/>
            </a:endParaRPr>
          </a:p>
        </p:txBody>
      </p:sp>
      <p:sp>
        <p:nvSpPr>
          <p:cNvPr id="27" name="Retângulo 4"/>
          <p:cNvSpPr>
            <a:spLocks noChangeArrowheads="1"/>
          </p:cNvSpPr>
          <p:nvPr/>
        </p:nvSpPr>
        <p:spPr bwMode="auto">
          <a:xfrm>
            <a:off x="183672" y="4393203"/>
            <a:ext cx="125761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750"/>
              </a:spcBef>
              <a:buFont typeface="Arial"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charset="0"/>
              <a:buChar char="•"/>
              <a:defRPr>
                <a:solidFill>
                  <a:schemeClr val="tx1"/>
                </a:solidFill>
                <a:latin typeface="Calibri" pitchFamily="34" charset="0"/>
              </a:defRPr>
            </a:lvl2pPr>
            <a:lvl3pPr marL="1143000" indent="-228600" eaLnBrk="0" hangingPunct="0">
              <a:lnSpc>
                <a:spcPct val="90000"/>
              </a:lnSpc>
              <a:spcBef>
                <a:spcPts val="375"/>
              </a:spcBef>
              <a:buFont typeface="Arial"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charset="0"/>
              <a:buChar char="•"/>
              <a:defRPr sz="1300">
                <a:solidFill>
                  <a:schemeClr val="tx1"/>
                </a:solidFill>
                <a:latin typeface="Calibri" pitchFamily="34" charset="0"/>
              </a:defRPr>
            </a:lvl5pPr>
            <a:lvl6pPr marL="25146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spcBef>
                <a:spcPct val="0"/>
              </a:spcBef>
              <a:buFontTx/>
              <a:buNone/>
            </a:pPr>
            <a:r>
              <a:rPr lang="en-US" altLang="pt-BR" sz="1200" b="1" dirty="0" err="1" smtClean="0">
                <a:solidFill>
                  <a:schemeClr val="accent3"/>
                </a:solidFill>
                <a:latin typeface="+mn-lt"/>
                <a:ea typeface="MS PGothic" pitchFamily="34" charset="-128"/>
                <a:sym typeface="Calibri" pitchFamily="34" charset="0"/>
              </a:rPr>
              <a:t>Segurança</a:t>
            </a:r>
            <a:r>
              <a:rPr lang="en-US" altLang="pt-BR" sz="1200" b="1" dirty="0" smtClean="0">
                <a:solidFill>
                  <a:schemeClr val="accent3"/>
                </a:solidFill>
                <a:latin typeface="+mn-lt"/>
                <a:ea typeface="MS PGothic" pitchFamily="34" charset="-128"/>
                <a:sym typeface="Calibri" pitchFamily="34" charset="0"/>
              </a:rPr>
              <a:t> </a:t>
            </a:r>
            <a:r>
              <a:rPr lang="en-US" altLang="pt-BR" sz="1200" b="1" dirty="0" err="1" smtClean="0">
                <a:solidFill>
                  <a:schemeClr val="accent3"/>
                </a:solidFill>
                <a:latin typeface="+mn-lt"/>
                <a:ea typeface="MS PGothic" pitchFamily="34" charset="-128"/>
                <a:sym typeface="Calibri" pitchFamily="34" charset="0"/>
              </a:rPr>
              <a:t>Cibernética</a:t>
            </a:r>
            <a:endParaRPr lang="en-US" altLang="pt-BR" sz="1200" b="1" dirty="0">
              <a:solidFill>
                <a:schemeClr val="accent3"/>
              </a:solidFill>
              <a:latin typeface="+mn-lt"/>
              <a:ea typeface="MS PGothic" pitchFamily="34" charset="-128"/>
              <a:sym typeface="Calibri" pitchFamily="34" charset="0"/>
            </a:endParaRPr>
          </a:p>
        </p:txBody>
      </p:sp>
      <p:sp>
        <p:nvSpPr>
          <p:cNvPr id="28" name="Retângulo 4"/>
          <p:cNvSpPr>
            <a:spLocks noChangeArrowheads="1"/>
          </p:cNvSpPr>
          <p:nvPr/>
        </p:nvSpPr>
        <p:spPr bwMode="auto">
          <a:xfrm>
            <a:off x="2982843" y="4531405"/>
            <a:ext cx="1257611"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750"/>
              </a:spcBef>
              <a:buFont typeface="Arial"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charset="0"/>
              <a:buChar char="•"/>
              <a:defRPr>
                <a:solidFill>
                  <a:schemeClr val="tx1"/>
                </a:solidFill>
                <a:latin typeface="Calibri" pitchFamily="34" charset="0"/>
              </a:defRPr>
            </a:lvl2pPr>
            <a:lvl3pPr marL="1143000" indent="-228600" eaLnBrk="0" hangingPunct="0">
              <a:lnSpc>
                <a:spcPct val="90000"/>
              </a:lnSpc>
              <a:spcBef>
                <a:spcPts val="375"/>
              </a:spcBef>
              <a:buFont typeface="Arial"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charset="0"/>
              <a:buChar char="•"/>
              <a:defRPr sz="1300">
                <a:solidFill>
                  <a:schemeClr val="tx1"/>
                </a:solidFill>
                <a:latin typeface="Calibri" pitchFamily="34" charset="0"/>
              </a:defRPr>
            </a:lvl5pPr>
            <a:lvl6pPr marL="25146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spcBef>
                <a:spcPct val="0"/>
              </a:spcBef>
              <a:buFontTx/>
              <a:buNone/>
            </a:pPr>
            <a:r>
              <a:rPr lang="en-US" altLang="pt-BR" sz="1200" b="1" dirty="0" err="1" smtClean="0">
                <a:solidFill>
                  <a:srgbClr val="92D050"/>
                </a:solidFill>
                <a:latin typeface="+mn-lt"/>
                <a:ea typeface="MS PGothic" pitchFamily="34" charset="-128"/>
                <a:sym typeface="Calibri" pitchFamily="34" charset="0"/>
              </a:rPr>
              <a:t>Escala</a:t>
            </a:r>
            <a:r>
              <a:rPr lang="en-US" altLang="pt-BR" sz="1200" b="1" dirty="0" smtClean="0">
                <a:solidFill>
                  <a:srgbClr val="92D050"/>
                </a:solidFill>
                <a:latin typeface="+mn-lt"/>
                <a:ea typeface="MS PGothic" pitchFamily="34" charset="-128"/>
                <a:sym typeface="Calibri" pitchFamily="34" charset="0"/>
              </a:rPr>
              <a:t> de </a:t>
            </a:r>
            <a:r>
              <a:rPr lang="en-US" altLang="pt-BR" sz="1200" b="1" dirty="0" err="1" smtClean="0">
                <a:solidFill>
                  <a:srgbClr val="92D050"/>
                </a:solidFill>
                <a:latin typeface="+mn-lt"/>
                <a:ea typeface="MS PGothic" pitchFamily="34" charset="-128"/>
                <a:sym typeface="Calibri" pitchFamily="34" charset="0"/>
              </a:rPr>
              <a:t>Risco</a:t>
            </a:r>
            <a:endParaRPr lang="en-US" altLang="pt-BR" sz="1200" b="1" dirty="0">
              <a:solidFill>
                <a:srgbClr val="92D050"/>
              </a:solidFill>
              <a:latin typeface="+mn-lt"/>
              <a:ea typeface="MS PGothic" pitchFamily="34" charset="-128"/>
              <a:sym typeface="Calibri" pitchFamily="34" charset="0"/>
            </a:endParaRPr>
          </a:p>
        </p:txBody>
      </p:sp>
      <p:sp>
        <p:nvSpPr>
          <p:cNvPr id="29" name="Retângulo 4"/>
          <p:cNvSpPr>
            <a:spLocks noChangeArrowheads="1"/>
          </p:cNvSpPr>
          <p:nvPr/>
        </p:nvSpPr>
        <p:spPr bwMode="auto">
          <a:xfrm>
            <a:off x="387862" y="3414497"/>
            <a:ext cx="125761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750"/>
              </a:spcBef>
              <a:buFont typeface="Arial"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charset="0"/>
              <a:buChar char="•"/>
              <a:defRPr>
                <a:solidFill>
                  <a:schemeClr val="tx1"/>
                </a:solidFill>
                <a:latin typeface="Calibri" pitchFamily="34" charset="0"/>
              </a:defRPr>
            </a:lvl2pPr>
            <a:lvl3pPr marL="1143000" indent="-228600" eaLnBrk="0" hangingPunct="0">
              <a:lnSpc>
                <a:spcPct val="90000"/>
              </a:lnSpc>
              <a:spcBef>
                <a:spcPts val="375"/>
              </a:spcBef>
              <a:buFont typeface="Arial"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charset="0"/>
              <a:buChar char="•"/>
              <a:defRPr sz="1300">
                <a:solidFill>
                  <a:schemeClr val="tx1"/>
                </a:solidFill>
                <a:latin typeface="Calibri" pitchFamily="34" charset="0"/>
              </a:defRPr>
            </a:lvl5pPr>
            <a:lvl6pPr marL="25146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spcBef>
                <a:spcPct val="0"/>
              </a:spcBef>
              <a:buFontTx/>
              <a:buNone/>
            </a:pPr>
            <a:r>
              <a:rPr lang="en-US" altLang="pt-BR" sz="1200" b="1" dirty="0" err="1" smtClean="0">
                <a:solidFill>
                  <a:schemeClr val="accent2"/>
                </a:solidFill>
                <a:latin typeface="+mn-lt"/>
                <a:ea typeface="MS PGothic" pitchFamily="34" charset="-128"/>
                <a:sym typeface="Calibri" pitchFamily="34" charset="0"/>
              </a:rPr>
              <a:t>Sigilo</a:t>
            </a:r>
            <a:r>
              <a:rPr lang="en-US" altLang="pt-BR" sz="1200" b="1" dirty="0" smtClean="0">
                <a:solidFill>
                  <a:schemeClr val="accent2"/>
                </a:solidFill>
                <a:latin typeface="+mn-lt"/>
                <a:ea typeface="MS PGothic" pitchFamily="34" charset="-128"/>
                <a:sym typeface="Calibri" pitchFamily="34" charset="0"/>
              </a:rPr>
              <a:t> de </a:t>
            </a:r>
            <a:r>
              <a:rPr lang="en-US" altLang="pt-BR" sz="1200" b="1" dirty="0" err="1" smtClean="0">
                <a:solidFill>
                  <a:schemeClr val="accent2"/>
                </a:solidFill>
                <a:latin typeface="+mn-lt"/>
                <a:ea typeface="MS PGothic" pitchFamily="34" charset="-128"/>
                <a:sym typeface="Calibri" pitchFamily="34" charset="0"/>
              </a:rPr>
              <a:t>Informações</a:t>
            </a:r>
            <a:endParaRPr lang="en-US" altLang="pt-BR" sz="1200" b="1" dirty="0">
              <a:solidFill>
                <a:schemeClr val="accent2"/>
              </a:solidFill>
              <a:latin typeface="+mn-lt"/>
              <a:ea typeface="MS PGothic" pitchFamily="34" charset="-128"/>
              <a:sym typeface="Calibri" pitchFamily="34" charset="0"/>
            </a:endParaRPr>
          </a:p>
        </p:txBody>
      </p:sp>
      <p:sp>
        <p:nvSpPr>
          <p:cNvPr id="30" name="Retângulo 4"/>
          <p:cNvSpPr>
            <a:spLocks noChangeArrowheads="1"/>
          </p:cNvSpPr>
          <p:nvPr/>
        </p:nvSpPr>
        <p:spPr bwMode="auto">
          <a:xfrm>
            <a:off x="4231166" y="4482906"/>
            <a:ext cx="1401202"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750"/>
              </a:spcBef>
              <a:buFont typeface="Arial"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charset="0"/>
              <a:buChar char="•"/>
              <a:defRPr>
                <a:solidFill>
                  <a:schemeClr val="tx1"/>
                </a:solidFill>
                <a:latin typeface="Calibri" pitchFamily="34" charset="0"/>
              </a:defRPr>
            </a:lvl2pPr>
            <a:lvl3pPr marL="1143000" indent="-228600" eaLnBrk="0" hangingPunct="0">
              <a:lnSpc>
                <a:spcPct val="90000"/>
              </a:lnSpc>
              <a:spcBef>
                <a:spcPts val="375"/>
              </a:spcBef>
              <a:buFont typeface="Arial"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charset="0"/>
              <a:buChar char="•"/>
              <a:defRPr sz="1300">
                <a:solidFill>
                  <a:schemeClr val="tx1"/>
                </a:solidFill>
                <a:latin typeface="Calibri" pitchFamily="34" charset="0"/>
              </a:defRPr>
            </a:lvl5pPr>
            <a:lvl6pPr marL="25146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spcBef>
                <a:spcPct val="0"/>
              </a:spcBef>
              <a:buFontTx/>
              <a:buNone/>
            </a:pPr>
            <a:r>
              <a:rPr lang="en-US" altLang="pt-BR" sz="1200" b="1" dirty="0" err="1" smtClean="0">
                <a:solidFill>
                  <a:schemeClr val="accent2"/>
                </a:solidFill>
                <a:latin typeface="+mn-lt"/>
                <a:ea typeface="MS PGothic" pitchFamily="34" charset="-128"/>
                <a:sym typeface="Calibri" pitchFamily="34" charset="0"/>
              </a:rPr>
              <a:t>Rateio</a:t>
            </a:r>
            <a:r>
              <a:rPr lang="en-US" altLang="pt-BR" sz="1200" b="1" dirty="0" smtClean="0">
                <a:solidFill>
                  <a:schemeClr val="accent2"/>
                </a:solidFill>
                <a:latin typeface="+mn-lt"/>
                <a:ea typeface="MS PGothic" pitchFamily="34" charset="-128"/>
                <a:sym typeface="Calibri" pitchFamily="34" charset="0"/>
              </a:rPr>
              <a:t> de </a:t>
            </a:r>
            <a:r>
              <a:rPr lang="en-US" altLang="pt-BR" sz="1200" b="1" dirty="0" err="1" smtClean="0">
                <a:solidFill>
                  <a:schemeClr val="accent2"/>
                </a:solidFill>
                <a:latin typeface="+mn-lt"/>
                <a:ea typeface="MS PGothic" pitchFamily="34" charset="-128"/>
                <a:sym typeface="Calibri" pitchFamily="34" charset="0"/>
              </a:rPr>
              <a:t>Ordens</a:t>
            </a:r>
            <a:endParaRPr lang="en-US" altLang="pt-BR" sz="1200" b="1" dirty="0">
              <a:solidFill>
                <a:schemeClr val="accent2"/>
              </a:solidFill>
              <a:latin typeface="+mn-lt"/>
              <a:ea typeface="MS PGothic" pitchFamily="34" charset="-128"/>
              <a:sym typeface="Calibri" pitchFamily="34" charset="0"/>
            </a:endParaRPr>
          </a:p>
        </p:txBody>
      </p:sp>
      <p:pic>
        <p:nvPicPr>
          <p:cNvPr id="31" name="Picture 2" descr="C:\Users\victor.villa\Desktop\informar2.png">
            <a:hlinkClick r:id="rId13" action="ppaction://hlinksldjump"/>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9080" y="2653200"/>
            <a:ext cx="919142" cy="82138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7" descr="C:\Users\victor.villa\Desktop\pessoas2.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51674" y="2542534"/>
            <a:ext cx="1149350" cy="1027113"/>
          </a:xfrm>
          <a:prstGeom prst="rect">
            <a:avLst/>
          </a:prstGeom>
          <a:noFill/>
          <a:extLst>
            <a:ext uri="{909E8E84-426E-40DD-AFC4-6F175D3DCCD1}">
              <a14:hiddenFill xmlns:a14="http://schemas.microsoft.com/office/drawing/2010/main">
                <a:solidFill>
                  <a:srgbClr val="FFFFFF"/>
                </a:solidFill>
              </a14:hiddenFill>
            </a:ext>
          </a:extLst>
        </p:spPr>
      </p:pic>
      <p:sp>
        <p:nvSpPr>
          <p:cNvPr id="33" name="Retângulo 4"/>
          <p:cNvSpPr>
            <a:spLocks noChangeArrowheads="1"/>
          </p:cNvSpPr>
          <p:nvPr/>
        </p:nvSpPr>
        <p:spPr bwMode="auto">
          <a:xfrm>
            <a:off x="4387642" y="3293815"/>
            <a:ext cx="151216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750"/>
              </a:spcBef>
              <a:buFont typeface="Arial"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charset="0"/>
              <a:buChar char="•"/>
              <a:defRPr>
                <a:solidFill>
                  <a:schemeClr val="tx1"/>
                </a:solidFill>
                <a:latin typeface="Calibri" pitchFamily="34" charset="0"/>
              </a:defRPr>
            </a:lvl2pPr>
            <a:lvl3pPr marL="1143000" indent="-228600" eaLnBrk="0" hangingPunct="0">
              <a:lnSpc>
                <a:spcPct val="90000"/>
              </a:lnSpc>
              <a:spcBef>
                <a:spcPts val="375"/>
              </a:spcBef>
              <a:buFont typeface="Arial"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charset="0"/>
              <a:buChar char="•"/>
              <a:defRPr sz="1300">
                <a:solidFill>
                  <a:schemeClr val="tx1"/>
                </a:solidFill>
                <a:latin typeface="Calibri" pitchFamily="34" charset="0"/>
              </a:defRPr>
            </a:lvl5pPr>
            <a:lvl6pPr marL="25146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spcBef>
                <a:spcPct val="0"/>
              </a:spcBef>
              <a:buFontTx/>
              <a:buNone/>
            </a:pPr>
            <a:r>
              <a:rPr lang="en-US" altLang="pt-BR" sz="1200" b="1" dirty="0" err="1" smtClean="0">
                <a:solidFill>
                  <a:schemeClr val="tx2"/>
                </a:solidFill>
                <a:latin typeface="+mn-lt"/>
                <a:ea typeface="MS PGothic" pitchFamily="34" charset="-128"/>
                <a:sym typeface="Calibri" pitchFamily="34" charset="0"/>
              </a:rPr>
              <a:t>Política</a:t>
            </a:r>
            <a:r>
              <a:rPr lang="en-US" altLang="pt-BR" sz="1200" b="1" dirty="0" smtClean="0">
                <a:solidFill>
                  <a:schemeClr val="tx2"/>
                </a:solidFill>
                <a:latin typeface="+mn-lt"/>
                <a:ea typeface="MS PGothic" pitchFamily="34" charset="-128"/>
                <a:sym typeface="Calibri" pitchFamily="34" charset="0"/>
              </a:rPr>
              <a:t> de </a:t>
            </a:r>
            <a:r>
              <a:rPr lang="en-US" altLang="pt-BR" sz="1200" b="1" dirty="0" err="1" smtClean="0">
                <a:solidFill>
                  <a:schemeClr val="tx2"/>
                </a:solidFill>
                <a:latin typeface="+mn-lt"/>
                <a:ea typeface="MS PGothic" pitchFamily="34" charset="-128"/>
                <a:sym typeface="Calibri" pitchFamily="34" charset="0"/>
              </a:rPr>
              <a:t>Voto</a:t>
            </a:r>
            <a:r>
              <a:rPr lang="en-US" altLang="pt-BR" sz="1200" b="1" dirty="0" smtClean="0">
                <a:solidFill>
                  <a:schemeClr val="tx2"/>
                </a:solidFill>
                <a:latin typeface="+mn-lt"/>
                <a:ea typeface="MS PGothic" pitchFamily="34" charset="-128"/>
                <a:sym typeface="Calibri" pitchFamily="34" charset="0"/>
              </a:rPr>
              <a:t> </a:t>
            </a:r>
            <a:r>
              <a:rPr lang="en-US" altLang="pt-BR" sz="1200" b="1" dirty="0" err="1" smtClean="0">
                <a:solidFill>
                  <a:schemeClr val="tx2"/>
                </a:solidFill>
                <a:latin typeface="+mn-lt"/>
                <a:ea typeface="MS PGothic" pitchFamily="34" charset="-128"/>
                <a:sym typeface="Calibri" pitchFamily="34" charset="0"/>
              </a:rPr>
              <a:t>em</a:t>
            </a:r>
            <a:r>
              <a:rPr lang="en-US" altLang="pt-BR" sz="1200" b="1" dirty="0" smtClean="0">
                <a:solidFill>
                  <a:schemeClr val="tx2"/>
                </a:solidFill>
                <a:latin typeface="+mn-lt"/>
                <a:ea typeface="MS PGothic" pitchFamily="34" charset="-128"/>
                <a:sym typeface="Calibri" pitchFamily="34" charset="0"/>
              </a:rPr>
              <a:t> </a:t>
            </a:r>
            <a:r>
              <a:rPr lang="en-US" altLang="pt-BR" sz="1200" b="1" dirty="0" err="1" smtClean="0">
                <a:solidFill>
                  <a:schemeClr val="tx2"/>
                </a:solidFill>
                <a:latin typeface="+mn-lt"/>
                <a:ea typeface="MS PGothic" pitchFamily="34" charset="-128"/>
                <a:sym typeface="Calibri" pitchFamily="34" charset="0"/>
              </a:rPr>
              <a:t>assembleia</a:t>
            </a:r>
            <a:endParaRPr lang="en-US" altLang="pt-BR" sz="1200" b="1" dirty="0">
              <a:solidFill>
                <a:schemeClr val="tx2"/>
              </a:solidFill>
              <a:latin typeface="+mn-lt"/>
              <a:ea typeface="MS PGothic" pitchFamily="34" charset="-128"/>
              <a:sym typeface="Calibri" pitchFamily="34" charset="0"/>
            </a:endParaRPr>
          </a:p>
        </p:txBody>
      </p:sp>
      <p:pic>
        <p:nvPicPr>
          <p:cNvPr id="42" name="Imagem 56"/>
          <p:cNvPicPr>
            <a:picLocks noChangeAspect="1"/>
          </p:cNvPicPr>
          <p:nvPr/>
        </p:nvPicPr>
        <p:blipFill>
          <a:blip r:embed="rId16" cstate="print">
            <a:extLst>
              <a:ext uri="{28A0092B-C50C-407E-A947-70E740481C1C}">
                <a14:useLocalDpi xmlns:a14="http://schemas.microsoft.com/office/drawing/2010/main" val="0"/>
              </a:ext>
            </a:extLst>
          </a:blip>
          <a:srcRect l="41664" t="23148" r="48228" b="61482"/>
          <a:stretch>
            <a:fillRect/>
          </a:stretch>
        </p:blipFill>
        <p:spPr bwMode="auto">
          <a:xfrm>
            <a:off x="5640910" y="3909142"/>
            <a:ext cx="679411" cy="497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tângulo 4"/>
          <p:cNvSpPr>
            <a:spLocks noChangeArrowheads="1"/>
          </p:cNvSpPr>
          <p:nvPr/>
        </p:nvSpPr>
        <p:spPr bwMode="auto">
          <a:xfrm>
            <a:off x="5364145" y="4348339"/>
            <a:ext cx="1257611"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750"/>
              </a:spcBef>
              <a:buFont typeface="Arial"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charset="0"/>
              <a:buChar char="•"/>
              <a:defRPr>
                <a:solidFill>
                  <a:schemeClr val="tx1"/>
                </a:solidFill>
                <a:latin typeface="Calibri" pitchFamily="34" charset="0"/>
              </a:defRPr>
            </a:lvl2pPr>
            <a:lvl3pPr marL="1143000" indent="-228600" eaLnBrk="0" hangingPunct="0">
              <a:lnSpc>
                <a:spcPct val="90000"/>
              </a:lnSpc>
              <a:spcBef>
                <a:spcPts val="375"/>
              </a:spcBef>
              <a:buFont typeface="Arial"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charset="0"/>
              <a:buChar char="•"/>
              <a:defRPr sz="1300">
                <a:solidFill>
                  <a:schemeClr val="tx1"/>
                </a:solidFill>
                <a:latin typeface="Calibri" pitchFamily="34" charset="0"/>
              </a:defRPr>
            </a:lvl5pPr>
            <a:lvl6pPr marL="25146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spcBef>
                <a:spcPct val="0"/>
              </a:spcBef>
              <a:buFontTx/>
              <a:buNone/>
            </a:pPr>
            <a:r>
              <a:rPr lang="en-US" altLang="pt-BR" sz="1200" b="1" dirty="0" err="1" smtClean="0">
                <a:solidFill>
                  <a:srgbClr val="92D050"/>
                </a:solidFill>
                <a:latin typeface="+mn-lt"/>
                <a:ea typeface="MS PGothic" pitchFamily="34" charset="-128"/>
                <a:sym typeface="Calibri" pitchFamily="34" charset="0"/>
              </a:rPr>
              <a:t>Liquidez</a:t>
            </a:r>
            <a:endParaRPr lang="en-US" altLang="pt-BR" sz="1200" b="1" dirty="0">
              <a:solidFill>
                <a:srgbClr val="92D050"/>
              </a:solidFill>
              <a:latin typeface="+mn-lt"/>
              <a:ea typeface="MS PGothic" pitchFamily="34" charset="-128"/>
              <a:sym typeface="Calibri" pitchFamily="34" charset="0"/>
            </a:endParaRPr>
          </a:p>
        </p:txBody>
      </p:sp>
      <p:pic>
        <p:nvPicPr>
          <p:cNvPr id="48" name="Imagem 43">
            <a:hlinkClick r:id="rId17" action="ppaction://hlinksldjump"/>
          </p:cNvPr>
          <p:cNvPicPr>
            <a:picLocks noChangeAspect="1"/>
          </p:cNvPicPr>
          <p:nvPr/>
        </p:nvPicPr>
        <p:blipFill>
          <a:blip r:embed="rId16" cstate="print">
            <a:extLst>
              <a:ext uri="{28A0092B-C50C-407E-A947-70E740481C1C}">
                <a14:useLocalDpi xmlns:a14="http://schemas.microsoft.com/office/drawing/2010/main" val="0"/>
              </a:ext>
            </a:extLst>
          </a:blip>
          <a:srcRect l="18739" t="19815" r="71777" b="62592"/>
          <a:stretch>
            <a:fillRect/>
          </a:stretch>
        </p:blipFill>
        <p:spPr bwMode="auto">
          <a:xfrm>
            <a:off x="6732240" y="1347614"/>
            <a:ext cx="531016" cy="60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tângulo 4"/>
          <p:cNvSpPr>
            <a:spLocks noChangeArrowheads="1"/>
          </p:cNvSpPr>
          <p:nvPr/>
        </p:nvSpPr>
        <p:spPr bwMode="auto">
          <a:xfrm>
            <a:off x="6491287" y="1946906"/>
            <a:ext cx="108012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750"/>
              </a:spcBef>
              <a:buFont typeface="Arial"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charset="0"/>
              <a:buChar char="•"/>
              <a:defRPr>
                <a:solidFill>
                  <a:schemeClr val="tx1"/>
                </a:solidFill>
                <a:latin typeface="Calibri" pitchFamily="34" charset="0"/>
              </a:defRPr>
            </a:lvl2pPr>
            <a:lvl3pPr marL="1143000" indent="-228600" eaLnBrk="0" hangingPunct="0">
              <a:lnSpc>
                <a:spcPct val="90000"/>
              </a:lnSpc>
              <a:spcBef>
                <a:spcPts val="375"/>
              </a:spcBef>
              <a:buFont typeface="Arial"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charset="0"/>
              <a:buChar char="•"/>
              <a:defRPr sz="1300">
                <a:solidFill>
                  <a:schemeClr val="tx1"/>
                </a:solidFill>
                <a:latin typeface="Calibri" pitchFamily="34" charset="0"/>
              </a:defRPr>
            </a:lvl5pPr>
            <a:lvl6pPr marL="25146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spcBef>
                <a:spcPct val="0"/>
              </a:spcBef>
              <a:buFontTx/>
              <a:buNone/>
            </a:pPr>
            <a:r>
              <a:rPr lang="en-US" altLang="pt-BR" sz="1200" b="1" dirty="0" smtClean="0">
                <a:solidFill>
                  <a:schemeClr val="accent2"/>
                </a:solidFill>
                <a:latin typeface="+mn-lt"/>
                <a:ea typeface="MS PGothic" pitchFamily="34" charset="-128"/>
                <a:sym typeface="Calibri" pitchFamily="34" charset="0"/>
              </a:rPr>
              <a:t>Suitability + </a:t>
            </a:r>
            <a:r>
              <a:rPr lang="en-US" altLang="pt-BR" sz="1200" b="1" dirty="0" err="1" smtClean="0">
                <a:solidFill>
                  <a:schemeClr val="accent2"/>
                </a:solidFill>
                <a:latin typeface="+mn-lt"/>
                <a:ea typeface="MS PGothic" pitchFamily="34" charset="-128"/>
                <a:sym typeface="Calibri" pitchFamily="34" charset="0"/>
              </a:rPr>
              <a:t>Laudo</a:t>
            </a:r>
            <a:endParaRPr lang="en-US" altLang="pt-BR" sz="1200" b="1" dirty="0">
              <a:solidFill>
                <a:schemeClr val="accent2"/>
              </a:solidFill>
              <a:latin typeface="+mn-lt"/>
              <a:ea typeface="MS PGothic" pitchFamily="34" charset="-128"/>
              <a:sym typeface="Calibri" pitchFamily="34" charset="0"/>
            </a:endParaRPr>
          </a:p>
        </p:txBody>
      </p:sp>
      <p:pic>
        <p:nvPicPr>
          <p:cNvPr id="59" name="Imagem 51"/>
          <p:cNvPicPr>
            <a:picLocks noChangeAspect="1"/>
          </p:cNvPicPr>
          <p:nvPr/>
        </p:nvPicPr>
        <p:blipFill>
          <a:blip r:embed="rId16" cstate="print">
            <a:extLst>
              <a:ext uri="{28A0092B-C50C-407E-A947-70E740481C1C}">
                <a14:useLocalDpi xmlns:a14="http://schemas.microsoft.com/office/drawing/2010/main" val="0"/>
              </a:ext>
            </a:extLst>
          </a:blip>
          <a:srcRect l="28743" t="22037" r="61253" b="61852"/>
          <a:stretch>
            <a:fillRect/>
          </a:stretch>
        </p:blipFill>
        <p:spPr bwMode="auto">
          <a:xfrm>
            <a:off x="3441972" y="2728798"/>
            <a:ext cx="603553" cy="546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tângulo 4"/>
          <p:cNvSpPr>
            <a:spLocks noChangeArrowheads="1"/>
          </p:cNvSpPr>
          <p:nvPr/>
        </p:nvSpPr>
        <p:spPr bwMode="auto">
          <a:xfrm>
            <a:off x="3122924" y="3231463"/>
            <a:ext cx="125761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750"/>
              </a:spcBef>
              <a:buFont typeface="Arial"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charset="0"/>
              <a:buChar char="•"/>
              <a:defRPr>
                <a:solidFill>
                  <a:schemeClr val="tx1"/>
                </a:solidFill>
                <a:latin typeface="Calibri" pitchFamily="34" charset="0"/>
              </a:defRPr>
            </a:lvl2pPr>
            <a:lvl3pPr marL="1143000" indent="-228600" eaLnBrk="0" hangingPunct="0">
              <a:lnSpc>
                <a:spcPct val="90000"/>
              </a:lnSpc>
              <a:spcBef>
                <a:spcPts val="375"/>
              </a:spcBef>
              <a:buFont typeface="Arial"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charset="0"/>
              <a:buChar char="•"/>
              <a:defRPr sz="1300">
                <a:solidFill>
                  <a:schemeClr val="tx1"/>
                </a:solidFill>
                <a:latin typeface="Calibri" pitchFamily="34" charset="0"/>
              </a:defRPr>
            </a:lvl5pPr>
            <a:lvl6pPr marL="25146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spcBef>
                <a:spcPct val="0"/>
              </a:spcBef>
              <a:buFontTx/>
              <a:buNone/>
            </a:pPr>
            <a:r>
              <a:rPr lang="en-US" altLang="pt-BR" sz="1200" b="1" dirty="0" smtClean="0">
                <a:solidFill>
                  <a:srgbClr val="92D050"/>
                </a:solidFill>
                <a:latin typeface="+mn-lt"/>
                <a:ea typeface="MS PGothic" pitchFamily="34" charset="-128"/>
                <a:sym typeface="Calibri" pitchFamily="34" charset="0"/>
              </a:rPr>
              <a:t>Manual de </a:t>
            </a:r>
            <a:r>
              <a:rPr lang="en-US" altLang="pt-BR" sz="1200" b="1" dirty="0" err="1" smtClean="0">
                <a:solidFill>
                  <a:srgbClr val="92D050"/>
                </a:solidFill>
                <a:latin typeface="+mn-lt"/>
                <a:ea typeface="MS PGothic" pitchFamily="34" charset="-128"/>
                <a:sym typeface="Calibri" pitchFamily="34" charset="0"/>
              </a:rPr>
              <a:t>Precificação</a:t>
            </a:r>
            <a:r>
              <a:rPr lang="en-US" altLang="pt-BR" sz="1200" b="1" dirty="0" smtClean="0">
                <a:solidFill>
                  <a:srgbClr val="92D050"/>
                </a:solidFill>
                <a:latin typeface="+mn-lt"/>
                <a:ea typeface="MS PGothic" pitchFamily="34" charset="-128"/>
                <a:sym typeface="Calibri" pitchFamily="34" charset="0"/>
              </a:rPr>
              <a:t> e PDD</a:t>
            </a:r>
            <a:endParaRPr lang="en-US" altLang="pt-BR" sz="1200" b="1" dirty="0">
              <a:solidFill>
                <a:srgbClr val="92D050"/>
              </a:solidFill>
              <a:latin typeface="+mn-lt"/>
              <a:ea typeface="MS PGothic" pitchFamily="34" charset="-128"/>
              <a:sym typeface="Calibri" pitchFamily="34" charset="0"/>
            </a:endParaRPr>
          </a:p>
        </p:txBody>
      </p:sp>
      <p:sp>
        <p:nvSpPr>
          <p:cNvPr id="37" name="Retângulo 4"/>
          <p:cNvSpPr>
            <a:spLocks noChangeArrowheads="1"/>
          </p:cNvSpPr>
          <p:nvPr/>
        </p:nvSpPr>
        <p:spPr bwMode="auto">
          <a:xfrm>
            <a:off x="5926897" y="3298444"/>
            <a:ext cx="125761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750"/>
              </a:spcBef>
              <a:buFont typeface="Arial"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charset="0"/>
              <a:buChar char="•"/>
              <a:defRPr>
                <a:solidFill>
                  <a:schemeClr val="tx1"/>
                </a:solidFill>
                <a:latin typeface="Calibri" pitchFamily="34" charset="0"/>
              </a:defRPr>
            </a:lvl2pPr>
            <a:lvl3pPr marL="1143000" indent="-228600" eaLnBrk="0" hangingPunct="0">
              <a:lnSpc>
                <a:spcPct val="90000"/>
              </a:lnSpc>
              <a:spcBef>
                <a:spcPts val="375"/>
              </a:spcBef>
              <a:buFont typeface="Arial"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charset="0"/>
              <a:buChar char="•"/>
              <a:defRPr sz="1300">
                <a:solidFill>
                  <a:schemeClr val="tx1"/>
                </a:solidFill>
                <a:latin typeface="Calibri" pitchFamily="34" charset="0"/>
              </a:defRPr>
            </a:lvl5pPr>
            <a:lvl6pPr marL="25146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spcBef>
                <a:spcPct val="0"/>
              </a:spcBef>
              <a:buFontTx/>
              <a:buNone/>
            </a:pPr>
            <a:r>
              <a:rPr lang="en-US" altLang="pt-BR" sz="1200" b="1" dirty="0" err="1" smtClean="0">
                <a:solidFill>
                  <a:srgbClr val="92D050"/>
                </a:solidFill>
                <a:latin typeface="+mn-lt"/>
                <a:ea typeface="MS PGothic" pitchFamily="34" charset="-128"/>
                <a:sym typeface="Calibri" pitchFamily="34" charset="0"/>
              </a:rPr>
              <a:t>Política</a:t>
            </a:r>
            <a:r>
              <a:rPr lang="en-US" altLang="pt-BR" sz="1200" b="1" dirty="0" smtClean="0">
                <a:solidFill>
                  <a:srgbClr val="92D050"/>
                </a:solidFill>
                <a:latin typeface="+mn-lt"/>
                <a:ea typeface="MS PGothic" pitchFamily="34" charset="-128"/>
                <a:sym typeface="Calibri" pitchFamily="34" charset="0"/>
              </a:rPr>
              <a:t> de </a:t>
            </a:r>
            <a:r>
              <a:rPr lang="en-US" altLang="pt-BR" sz="1200" b="1" dirty="0" err="1" smtClean="0">
                <a:solidFill>
                  <a:srgbClr val="92D050"/>
                </a:solidFill>
                <a:latin typeface="+mn-lt"/>
                <a:ea typeface="MS PGothic" pitchFamily="34" charset="-128"/>
                <a:sym typeface="Calibri" pitchFamily="34" charset="0"/>
              </a:rPr>
              <a:t>Riscos</a:t>
            </a:r>
            <a:endParaRPr lang="en-US" altLang="pt-BR" sz="1200" b="1" dirty="0">
              <a:solidFill>
                <a:srgbClr val="92D050"/>
              </a:solidFill>
              <a:latin typeface="+mn-lt"/>
              <a:ea typeface="MS PGothic" pitchFamily="34" charset="-128"/>
              <a:sym typeface="Calibri" pitchFamily="34" charset="0"/>
            </a:endParaRPr>
          </a:p>
        </p:txBody>
      </p:sp>
      <p:pic>
        <p:nvPicPr>
          <p:cNvPr id="9" name="Imagem 8">
            <a:hlinkClick r:id="rId18" action="ppaction://hlinksldjump"/>
          </p:cNvPr>
          <p:cNvPicPr>
            <a:picLocks noChangeAspect="1"/>
          </p:cNvPicPr>
          <p:nvPr/>
        </p:nvPicPr>
        <p:blipFill>
          <a:blip r:embed="rId19"/>
          <a:stretch>
            <a:fillRect/>
          </a:stretch>
        </p:blipFill>
        <p:spPr>
          <a:xfrm>
            <a:off x="7723549" y="1232025"/>
            <a:ext cx="692274" cy="796115"/>
          </a:xfrm>
          <a:prstGeom prst="rect">
            <a:avLst/>
          </a:prstGeom>
        </p:spPr>
      </p:pic>
      <p:sp>
        <p:nvSpPr>
          <p:cNvPr id="40" name="Retângulo 4"/>
          <p:cNvSpPr>
            <a:spLocks noChangeArrowheads="1"/>
          </p:cNvSpPr>
          <p:nvPr/>
        </p:nvSpPr>
        <p:spPr bwMode="auto">
          <a:xfrm>
            <a:off x="7467277" y="1916275"/>
            <a:ext cx="125761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750"/>
              </a:spcBef>
              <a:buFont typeface="Arial"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charset="0"/>
              <a:buChar char="•"/>
              <a:defRPr>
                <a:solidFill>
                  <a:schemeClr val="tx1"/>
                </a:solidFill>
                <a:latin typeface="Calibri" pitchFamily="34" charset="0"/>
              </a:defRPr>
            </a:lvl2pPr>
            <a:lvl3pPr marL="1143000" indent="-228600" eaLnBrk="0" hangingPunct="0">
              <a:lnSpc>
                <a:spcPct val="90000"/>
              </a:lnSpc>
              <a:spcBef>
                <a:spcPts val="375"/>
              </a:spcBef>
              <a:buFont typeface="Arial"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charset="0"/>
              <a:buChar char="•"/>
              <a:defRPr sz="1300">
                <a:solidFill>
                  <a:schemeClr val="tx1"/>
                </a:solidFill>
                <a:latin typeface="Calibri" pitchFamily="34" charset="0"/>
              </a:defRPr>
            </a:lvl5pPr>
            <a:lvl6pPr marL="25146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spcBef>
                <a:spcPct val="0"/>
              </a:spcBef>
              <a:buFontTx/>
              <a:buNone/>
            </a:pPr>
            <a:r>
              <a:rPr lang="en-US" altLang="pt-BR" sz="1200" b="1" dirty="0" err="1" smtClean="0">
                <a:solidFill>
                  <a:schemeClr val="accent2"/>
                </a:solidFill>
                <a:latin typeface="+mn-lt"/>
                <a:ea typeface="MS PGothic" pitchFamily="34" charset="-128"/>
                <a:sym typeface="Calibri" pitchFamily="34" charset="0"/>
              </a:rPr>
              <a:t>Conheça</a:t>
            </a:r>
            <a:r>
              <a:rPr lang="en-US" altLang="pt-BR" sz="1200" b="1" dirty="0" smtClean="0">
                <a:solidFill>
                  <a:schemeClr val="accent2"/>
                </a:solidFill>
                <a:latin typeface="+mn-lt"/>
                <a:ea typeface="MS PGothic" pitchFamily="34" charset="-128"/>
                <a:sym typeface="Calibri" pitchFamily="34" charset="0"/>
              </a:rPr>
              <a:t> </a:t>
            </a:r>
            <a:r>
              <a:rPr lang="en-US" altLang="pt-BR" sz="1200" b="1" dirty="0" err="1" smtClean="0">
                <a:solidFill>
                  <a:schemeClr val="accent2"/>
                </a:solidFill>
                <a:latin typeface="+mn-lt"/>
                <a:ea typeface="MS PGothic" pitchFamily="34" charset="-128"/>
                <a:sym typeface="Calibri" pitchFamily="34" charset="0"/>
              </a:rPr>
              <a:t>seu</a:t>
            </a:r>
            <a:r>
              <a:rPr lang="en-US" altLang="pt-BR" sz="1200" b="1" dirty="0" smtClean="0">
                <a:solidFill>
                  <a:schemeClr val="accent2"/>
                </a:solidFill>
                <a:latin typeface="+mn-lt"/>
                <a:ea typeface="MS PGothic" pitchFamily="34" charset="-128"/>
                <a:sym typeface="Calibri" pitchFamily="34" charset="0"/>
              </a:rPr>
              <a:t> </a:t>
            </a:r>
            <a:r>
              <a:rPr lang="en-US" altLang="pt-BR" sz="1200" b="1" dirty="0" err="1" smtClean="0">
                <a:solidFill>
                  <a:schemeClr val="accent2"/>
                </a:solidFill>
                <a:latin typeface="+mn-lt"/>
                <a:ea typeface="MS PGothic" pitchFamily="34" charset="-128"/>
                <a:sym typeface="Calibri" pitchFamily="34" charset="0"/>
              </a:rPr>
              <a:t>Cliente</a:t>
            </a:r>
            <a:r>
              <a:rPr lang="en-US" altLang="pt-BR" sz="1200" b="1" dirty="0" smtClean="0">
                <a:solidFill>
                  <a:schemeClr val="accent2"/>
                </a:solidFill>
                <a:latin typeface="+mn-lt"/>
                <a:ea typeface="MS PGothic" pitchFamily="34" charset="-128"/>
                <a:sym typeface="Calibri" pitchFamily="34" charset="0"/>
              </a:rPr>
              <a:t> (GP)</a:t>
            </a:r>
            <a:endParaRPr lang="en-US" altLang="pt-BR" sz="1200" b="1" dirty="0">
              <a:solidFill>
                <a:schemeClr val="accent2"/>
              </a:solidFill>
              <a:latin typeface="+mn-lt"/>
              <a:ea typeface="MS PGothic" pitchFamily="34" charset="-128"/>
              <a:sym typeface="Calibri" pitchFamily="34" charset="0"/>
            </a:endParaRPr>
          </a:p>
        </p:txBody>
      </p:sp>
      <p:pic>
        <p:nvPicPr>
          <p:cNvPr id="44" name="Imagem 43">
            <a:hlinkClick r:id="rId20" action="ppaction://hlinksldjump"/>
          </p:cNvPr>
          <p:cNvPicPr>
            <a:picLocks noChangeAspect="1"/>
          </p:cNvPicPr>
          <p:nvPr/>
        </p:nvPicPr>
        <p:blipFill rotWithShape="1">
          <a:blip r:embed="rId21">
            <a:clrChange>
              <a:clrFrom>
                <a:srgbClr val="F2F2F2"/>
              </a:clrFrom>
              <a:clrTo>
                <a:srgbClr val="F2F2F2">
                  <a:alpha val="0"/>
                </a:srgbClr>
              </a:clrTo>
            </a:clrChange>
          </a:blip>
          <a:srcRect l="6307" t="12509" r="61881"/>
          <a:stretch/>
        </p:blipFill>
        <p:spPr>
          <a:xfrm>
            <a:off x="7839897" y="2571750"/>
            <a:ext cx="787262" cy="659212"/>
          </a:xfrm>
          <a:prstGeom prst="rect">
            <a:avLst/>
          </a:prstGeom>
        </p:spPr>
      </p:pic>
      <p:sp>
        <p:nvSpPr>
          <p:cNvPr id="46" name="Retângulo 4"/>
          <p:cNvSpPr>
            <a:spLocks noChangeArrowheads="1"/>
          </p:cNvSpPr>
          <p:nvPr/>
        </p:nvSpPr>
        <p:spPr bwMode="auto">
          <a:xfrm>
            <a:off x="7385369" y="3176410"/>
            <a:ext cx="1641433"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750"/>
              </a:spcBef>
              <a:buFont typeface="Arial"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charset="0"/>
              <a:buChar char="•"/>
              <a:defRPr>
                <a:solidFill>
                  <a:schemeClr val="tx1"/>
                </a:solidFill>
                <a:latin typeface="Calibri" pitchFamily="34" charset="0"/>
              </a:defRPr>
            </a:lvl2pPr>
            <a:lvl3pPr marL="1143000" indent="-228600" eaLnBrk="0" hangingPunct="0">
              <a:lnSpc>
                <a:spcPct val="90000"/>
              </a:lnSpc>
              <a:spcBef>
                <a:spcPts val="375"/>
              </a:spcBef>
              <a:buFont typeface="Arial"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charset="0"/>
              <a:buChar char="•"/>
              <a:defRPr sz="1300">
                <a:solidFill>
                  <a:schemeClr val="tx1"/>
                </a:solidFill>
                <a:latin typeface="Calibri" pitchFamily="34" charset="0"/>
              </a:defRPr>
            </a:lvl5pPr>
            <a:lvl6pPr marL="25146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spcBef>
                <a:spcPct val="0"/>
              </a:spcBef>
              <a:buFontTx/>
              <a:buNone/>
            </a:pPr>
            <a:r>
              <a:rPr lang="en-US" altLang="pt-BR" sz="1200" b="1" dirty="0" err="1" smtClean="0">
                <a:solidFill>
                  <a:schemeClr val="accent3"/>
                </a:solidFill>
                <a:latin typeface="+mn-lt"/>
                <a:ea typeface="MS PGothic" pitchFamily="34" charset="-128"/>
                <a:sym typeface="Calibri" pitchFamily="34" charset="0"/>
              </a:rPr>
              <a:t>Aquisição</a:t>
            </a:r>
            <a:r>
              <a:rPr lang="en-US" altLang="pt-BR" sz="1200" b="1" dirty="0" smtClean="0">
                <a:solidFill>
                  <a:schemeClr val="accent3"/>
                </a:solidFill>
                <a:latin typeface="+mn-lt"/>
                <a:ea typeface="MS PGothic" pitchFamily="34" charset="-128"/>
                <a:sym typeface="Calibri" pitchFamily="34" charset="0"/>
              </a:rPr>
              <a:t> e </a:t>
            </a:r>
            <a:r>
              <a:rPr lang="en-US" altLang="pt-BR" sz="1200" b="1" dirty="0" err="1" smtClean="0">
                <a:solidFill>
                  <a:schemeClr val="accent3"/>
                </a:solidFill>
                <a:latin typeface="+mn-lt"/>
                <a:ea typeface="MS PGothic" pitchFamily="34" charset="-128"/>
                <a:sym typeface="Calibri" pitchFamily="34" charset="0"/>
              </a:rPr>
              <a:t>Monitoramento</a:t>
            </a:r>
            <a:r>
              <a:rPr lang="en-US" altLang="pt-BR" sz="1200" b="1" dirty="0" smtClean="0">
                <a:solidFill>
                  <a:schemeClr val="accent3"/>
                </a:solidFill>
                <a:latin typeface="+mn-lt"/>
                <a:ea typeface="MS PGothic" pitchFamily="34" charset="-128"/>
                <a:sym typeface="Calibri" pitchFamily="34" charset="0"/>
              </a:rPr>
              <a:t> de </a:t>
            </a:r>
            <a:r>
              <a:rPr lang="en-US" altLang="pt-BR" sz="1200" b="1" dirty="0" err="1" smtClean="0">
                <a:solidFill>
                  <a:schemeClr val="accent3"/>
                </a:solidFill>
                <a:latin typeface="+mn-lt"/>
                <a:ea typeface="MS PGothic" pitchFamily="34" charset="-128"/>
                <a:sym typeface="Calibri" pitchFamily="34" charset="0"/>
              </a:rPr>
              <a:t>Crédito</a:t>
            </a:r>
            <a:r>
              <a:rPr lang="en-US" altLang="pt-BR" sz="1200" b="1" dirty="0" smtClean="0">
                <a:solidFill>
                  <a:schemeClr val="accent3"/>
                </a:solidFill>
                <a:latin typeface="+mn-lt"/>
                <a:ea typeface="MS PGothic" pitchFamily="34" charset="-128"/>
                <a:sym typeface="Calibri" pitchFamily="34" charset="0"/>
              </a:rPr>
              <a:t> </a:t>
            </a:r>
            <a:r>
              <a:rPr lang="en-US" altLang="pt-BR" sz="1200" b="1" dirty="0" err="1" smtClean="0">
                <a:solidFill>
                  <a:schemeClr val="accent3"/>
                </a:solidFill>
                <a:latin typeface="+mn-lt"/>
                <a:ea typeface="MS PGothic" pitchFamily="34" charset="-128"/>
                <a:sym typeface="Calibri" pitchFamily="34" charset="0"/>
              </a:rPr>
              <a:t>Privado</a:t>
            </a:r>
            <a:endParaRPr lang="en-US" altLang="pt-BR" sz="1200" b="1" dirty="0">
              <a:solidFill>
                <a:schemeClr val="accent3"/>
              </a:solidFill>
              <a:latin typeface="+mn-lt"/>
              <a:ea typeface="MS PGothic" pitchFamily="34" charset="-128"/>
              <a:sym typeface="Calibri" pitchFamily="34" charset="0"/>
            </a:endParaRPr>
          </a:p>
        </p:txBody>
      </p:sp>
      <p:pic>
        <p:nvPicPr>
          <p:cNvPr id="50" name="Imagem 49">
            <a:hlinkClick r:id="rId17" action="ppaction://hlinksldjump"/>
          </p:cNvPr>
          <p:cNvPicPr>
            <a:picLocks noChangeAspect="1"/>
          </p:cNvPicPr>
          <p:nvPr/>
        </p:nvPicPr>
        <p:blipFill rotWithShape="1">
          <a:blip r:embed="rId22">
            <a:clrChange>
              <a:clrFrom>
                <a:srgbClr val="F2F2F2"/>
              </a:clrFrom>
              <a:clrTo>
                <a:srgbClr val="F2F2F2">
                  <a:alpha val="0"/>
                </a:srgbClr>
              </a:clrTo>
            </a:clrChange>
          </a:blip>
          <a:srcRect l="21145" t="5362" r="25988" b="59787"/>
          <a:stretch/>
        </p:blipFill>
        <p:spPr>
          <a:xfrm>
            <a:off x="4824228" y="1473199"/>
            <a:ext cx="472730" cy="614549"/>
          </a:xfrm>
          <a:prstGeom prst="rect">
            <a:avLst/>
          </a:prstGeom>
        </p:spPr>
      </p:pic>
      <p:sp>
        <p:nvSpPr>
          <p:cNvPr id="51" name="Retângulo 4"/>
          <p:cNvSpPr>
            <a:spLocks noChangeArrowheads="1"/>
          </p:cNvSpPr>
          <p:nvPr/>
        </p:nvSpPr>
        <p:spPr bwMode="auto">
          <a:xfrm>
            <a:off x="4338035" y="2124835"/>
            <a:ext cx="1774213"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750"/>
              </a:spcBef>
              <a:buFont typeface="Arial"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charset="0"/>
              <a:buChar char="•"/>
              <a:defRPr>
                <a:solidFill>
                  <a:schemeClr val="tx1"/>
                </a:solidFill>
                <a:latin typeface="Calibri" pitchFamily="34" charset="0"/>
              </a:defRPr>
            </a:lvl2pPr>
            <a:lvl3pPr marL="1143000" indent="-228600" eaLnBrk="0" hangingPunct="0">
              <a:lnSpc>
                <a:spcPct val="90000"/>
              </a:lnSpc>
              <a:spcBef>
                <a:spcPts val="375"/>
              </a:spcBef>
              <a:buFont typeface="Arial"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charset="0"/>
              <a:buChar char="•"/>
              <a:defRPr sz="1300">
                <a:solidFill>
                  <a:schemeClr val="tx1"/>
                </a:solidFill>
                <a:latin typeface="Calibri" pitchFamily="34" charset="0"/>
              </a:defRPr>
            </a:lvl5pPr>
            <a:lvl6pPr marL="25146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spcBef>
                <a:spcPct val="0"/>
              </a:spcBef>
              <a:buFontTx/>
              <a:buNone/>
            </a:pPr>
            <a:r>
              <a:rPr lang="en-US" altLang="pt-BR" sz="1200" b="1" dirty="0" err="1" smtClean="0">
                <a:solidFill>
                  <a:schemeClr val="accent2"/>
                </a:solidFill>
                <a:latin typeface="+mn-lt"/>
                <a:ea typeface="MS PGothic" pitchFamily="34" charset="-128"/>
                <a:sym typeface="Calibri" pitchFamily="34" charset="0"/>
              </a:rPr>
              <a:t>Metodologia</a:t>
            </a:r>
            <a:r>
              <a:rPr lang="en-US" altLang="pt-BR" sz="1200" b="1" dirty="0" smtClean="0">
                <a:solidFill>
                  <a:schemeClr val="accent2"/>
                </a:solidFill>
                <a:latin typeface="+mn-lt"/>
                <a:ea typeface="MS PGothic" pitchFamily="34" charset="-128"/>
                <a:sym typeface="Calibri" pitchFamily="34" charset="0"/>
              </a:rPr>
              <a:t> da </a:t>
            </a:r>
          </a:p>
          <a:p>
            <a:pPr algn="ctr" eaLnBrk="1" hangingPunct="1">
              <a:spcBef>
                <a:spcPct val="0"/>
              </a:spcBef>
              <a:buFontTx/>
              <a:buNone/>
            </a:pPr>
            <a:r>
              <a:rPr lang="en-US" altLang="pt-BR" sz="1200" b="1" dirty="0" err="1" smtClean="0">
                <a:solidFill>
                  <a:schemeClr val="accent2"/>
                </a:solidFill>
                <a:latin typeface="+mn-lt"/>
                <a:ea typeface="MS PGothic" pitchFamily="34" charset="-128"/>
                <a:sym typeface="Calibri" pitchFamily="34" charset="0"/>
              </a:rPr>
              <a:t>Política</a:t>
            </a:r>
            <a:r>
              <a:rPr lang="en-US" altLang="pt-BR" sz="1200" b="1" dirty="0" smtClean="0">
                <a:solidFill>
                  <a:schemeClr val="accent2"/>
                </a:solidFill>
                <a:latin typeface="+mn-lt"/>
                <a:ea typeface="MS PGothic" pitchFamily="34" charset="-128"/>
                <a:sym typeface="Calibri" pitchFamily="34" charset="0"/>
              </a:rPr>
              <a:t> de </a:t>
            </a:r>
            <a:r>
              <a:rPr lang="en-US" altLang="pt-BR" sz="1200" b="1" dirty="0" err="1" smtClean="0">
                <a:solidFill>
                  <a:schemeClr val="accent2"/>
                </a:solidFill>
                <a:latin typeface="+mn-lt"/>
                <a:ea typeface="MS PGothic" pitchFamily="34" charset="-128"/>
                <a:sym typeface="Calibri" pitchFamily="34" charset="0"/>
              </a:rPr>
              <a:t>Investimento</a:t>
            </a:r>
            <a:r>
              <a:rPr lang="en-US" altLang="pt-BR" sz="1200" b="1" dirty="0" smtClean="0">
                <a:solidFill>
                  <a:schemeClr val="accent2"/>
                </a:solidFill>
                <a:latin typeface="+mn-lt"/>
                <a:ea typeface="MS PGothic" pitchFamily="34" charset="-128"/>
                <a:sym typeface="Calibri" pitchFamily="34" charset="0"/>
              </a:rPr>
              <a:t> (GP) </a:t>
            </a:r>
            <a:endParaRPr lang="en-US" altLang="pt-BR" sz="1200" b="1" dirty="0">
              <a:solidFill>
                <a:schemeClr val="accent2"/>
              </a:solidFill>
              <a:latin typeface="+mn-lt"/>
              <a:ea typeface="MS PGothic" pitchFamily="34" charset="-128"/>
              <a:sym typeface="Calibri" pitchFamily="34" charset="0"/>
            </a:endParaRPr>
          </a:p>
        </p:txBody>
      </p:sp>
      <p:pic>
        <p:nvPicPr>
          <p:cNvPr id="52" name="Imagem 51">
            <a:hlinkClick r:id="rId23" action="ppaction://hlinksldjump"/>
          </p:cNvPr>
          <p:cNvPicPr>
            <a:picLocks noChangeAspect="1"/>
          </p:cNvPicPr>
          <p:nvPr/>
        </p:nvPicPr>
        <p:blipFill rotWithShape="1">
          <a:blip r:embed="rId24">
            <a:clrChange>
              <a:clrFrom>
                <a:srgbClr val="F2F2F2"/>
              </a:clrFrom>
              <a:clrTo>
                <a:srgbClr val="F2F2F2">
                  <a:alpha val="0"/>
                </a:srgbClr>
              </a:clrTo>
            </a:clrChange>
          </a:blip>
          <a:srcRect l="13539" r="71174"/>
          <a:stretch/>
        </p:blipFill>
        <p:spPr>
          <a:xfrm>
            <a:off x="7158350" y="3794613"/>
            <a:ext cx="703489" cy="702145"/>
          </a:xfrm>
          <a:prstGeom prst="rect">
            <a:avLst/>
          </a:prstGeom>
        </p:spPr>
      </p:pic>
      <p:sp>
        <p:nvSpPr>
          <p:cNvPr id="53" name="Retângulo 4"/>
          <p:cNvSpPr>
            <a:spLocks noChangeArrowheads="1"/>
          </p:cNvSpPr>
          <p:nvPr/>
        </p:nvSpPr>
        <p:spPr bwMode="auto">
          <a:xfrm>
            <a:off x="6516216" y="4451274"/>
            <a:ext cx="205532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750"/>
              </a:spcBef>
              <a:buFont typeface="Arial"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charset="0"/>
              <a:buChar char="•"/>
              <a:defRPr>
                <a:solidFill>
                  <a:schemeClr val="tx1"/>
                </a:solidFill>
                <a:latin typeface="Calibri" pitchFamily="34" charset="0"/>
              </a:defRPr>
            </a:lvl2pPr>
            <a:lvl3pPr marL="1143000" indent="-228600" eaLnBrk="0" hangingPunct="0">
              <a:lnSpc>
                <a:spcPct val="90000"/>
              </a:lnSpc>
              <a:spcBef>
                <a:spcPts val="375"/>
              </a:spcBef>
              <a:buFont typeface="Arial"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charset="0"/>
              <a:buChar char="•"/>
              <a:defRPr sz="1300">
                <a:solidFill>
                  <a:schemeClr val="tx1"/>
                </a:solidFill>
                <a:latin typeface="Calibri" pitchFamily="34" charset="0"/>
              </a:defRPr>
            </a:lvl5pPr>
            <a:lvl6pPr marL="25146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spcBef>
                <a:spcPct val="0"/>
              </a:spcBef>
              <a:buFontTx/>
              <a:buNone/>
            </a:pPr>
            <a:r>
              <a:rPr lang="en-US" altLang="pt-BR" sz="1200" b="1" dirty="0" err="1" smtClean="0">
                <a:solidFill>
                  <a:schemeClr val="accent2"/>
                </a:solidFill>
                <a:latin typeface="+mn-lt"/>
                <a:ea typeface="MS PGothic" pitchFamily="34" charset="-128"/>
                <a:sym typeface="Calibri" pitchFamily="34" charset="0"/>
              </a:rPr>
              <a:t>Seleção</a:t>
            </a:r>
            <a:r>
              <a:rPr lang="en-US" altLang="pt-BR" sz="1200" b="1" dirty="0" smtClean="0">
                <a:solidFill>
                  <a:schemeClr val="accent2"/>
                </a:solidFill>
                <a:latin typeface="+mn-lt"/>
                <a:ea typeface="MS PGothic" pitchFamily="34" charset="-128"/>
                <a:sym typeface="Calibri" pitchFamily="34" charset="0"/>
              </a:rPr>
              <a:t> e </a:t>
            </a:r>
            <a:r>
              <a:rPr lang="en-US" altLang="pt-BR" sz="1200" b="1" dirty="0" err="1" smtClean="0">
                <a:solidFill>
                  <a:schemeClr val="accent2"/>
                </a:solidFill>
                <a:latin typeface="+mn-lt"/>
                <a:ea typeface="MS PGothic" pitchFamily="34" charset="-128"/>
                <a:sym typeface="Calibri" pitchFamily="34" charset="0"/>
              </a:rPr>
              <a:t>aquisção</a:t>
            </a:r>
            <a:r>
              <a:rPr lang="en-US" altLang="pt-BR" sz="1200" b="1" dirty="0" smtClean="0">
                <a:solidFill>
                  <a:schemeClr val="accent2"/>
                </a:solidFill>
                <a:latin typeface="+mn-lt"/>
                <a:ea typeface="MS PGothic" pitchFamily="34" charset="-128"/>
                <a:sym typeface="Calibri" pitchFamily="34" charset="0"/>
              </a:rPr>
              <a:t> de </a:t>
            </a:r>
            <a:r>
              <a:rPr lang="en-US" altLang="pt-BR" sz="1200" b="1" dirty="0" err="1" smtClean="0">
                <a:solidFill>
                  <a:schemeClr val="accent2"/>
                </a:solidFill>
                <a:latin typeface="+mn-lt"/>
                <a:ea typeface="MS PGothic" pitchFamily="34" charset="-128"/>
                <a:sym typeface="Calibri" pitchFamily="34" charset="0"/>
              </a:rPr>
              <a:t>ativo</a:t>
            </a:r>
            <a:r>
              <a:rPr lang="en-US" altLang="pt-BR" sz="1200" b="1" dirty="0" smtClean="0">
                <a:solidFill>
                  <a:schemeClr val="accent2"/>
                </a:solidFill>
                <a:latin typeface="+mn-lt"/>
                <a:ea typeface="MS PGothic" pitchFamily="34" charset="-128"/>
                <a:sym typeface="Calibri" pitchFamily="34" charset="0"/>
              </a:rPr>
              <a:t> </a:t>
            </a:r>
            <a:r>
              <a:rPr lang="en-US" altLang="pt-BR" sz="1200" b="1" dirty="0" err="1" smtClean="0">
                <a:solidFill>
                  <a:schemeClr val="accent2"/>
                </a:solidFill>
                <a:latin typeface="+mn-lt"/>
                <a:ea typeface="MS PGothic" pitchFamily="34" charset="-128"/>
                <a:sym typeface="Calibri" pitchFamily="34" charset="0"/>
              </a:rPr>
              <a:t>imobiliário</a:t>
            </a:r>
            <a:endParaRPr lang="en-US" altLang="pt-BR" sz="1200" b="1" dirty="0">
              <a:solidFill>
                <a:schemeClr val="accent2"/>
              </a:solidFill>
              <a:latin typeface="+mn-lt"/>
              <a:ea typeface="MS PGothic" pitchFamily="34" charset="-128"/>
              <a:sym typeface="Calibri" pitchFamily="34" charset="0"/>
            </a:endParaRPr>
          </a:p>
        </p:txBody>
      </p:sp>
      <p:sp>
        <p:nvSpPr>
          <p:cNvPr id="13" name="Retângulo 12"/>
          <p:cNvSpPr/>
          <p:nvPr/>
        </p:nvSpPr>
        <p:spPr>
          <a:xfrm>
            <a:off x="7584765" y="0"/>
            <a:ext cx="1559235" cy="126457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 name="Triângulo isósceles 15"/>
          <p:cNvSpPr/>
          <p:nvPr/>
        </p:nvSpPr>
        <p:spPr>
          <a:xfrm rot="5400000">
            <a:off x="7731885" y="158076"/>
            <a:ext cx="216024" cy="162240"/>
          </a:xfrm>
          <a:prstGeom prst="triangle">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4" name="Triângulo isósceles 53"/>
          <p:cNvSpPr/>
          <p:nvPr/>
        </p:nvSpPr>
        <p:spPr>
          <a:xfrm rot="5400000">
            <a:off x="7731886" y="551338"/>
            <a:ext cx="216024" cy="162240"/>
          </a:xfrm>
          <a:prstGeom prst="triangle">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0" name="Triângulo isósceles 59"/>
          <p:cNvSpPr/>
          <p:nvPr/>
        </p:nvSpPr>
        <p:spPr>
          <a:xfrm rot="5400000">
            <a:off x="7761712" y="922376"/>
            <a:ext cx="216024" cy="162240"/>
          </a:xfrm>
          <a:prstGeom prst="triangle">
            <a:avLst/>
          </a:prstGeom>
          <a:solidFill>
            <a:schemeClr val="accent3"/>
          </a:solidFill>
          <a:ln>
            <a:solidFill>
              <a:srgbClr val="009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CaixaDeTexto 16"/>
          <p:cNvSpPr txBox="1"/>
          <p:nvPr/>
        </p:nvSpPr>
        <p:spPr>
          <a:xfrm>
            <a:off x="7964831" y="858701"/>
            <a:ext cx="894027" cy="276999"/>
          </a:xfrm>
          <a:prstGeom prst="rect">
            <a:avLst/>
          </a:prstGeom>
          <a:noFill/>
        </p:spPr>
        <p:txBody>
          <a:bodyPr wrap="none" rtlCol="0">
            <a:spAutoFit/>
          </a:bodyPr>
          <a:lstStyle/>
          <a:p>
            <a:r>
              <a:rPr lang="pt-BR" sz="1200" dirty="0" smtClean="0">
                <a:solidFill>
                  <a:schemeClr val="tx1">
                    <a:lumMod val="75000"/>
                    <a:lumOff val="25000"/>
                  </a:schemeClr>
                </a:solidFill>
              </a:rPr>
              <a:t>Nova Regra</a:t>
            </a:r>
            <a:endParaRPr lang="pt-BR" sz="1200" dirty="0">
              <a:solidFill>
                <a:schemeClr val="tx1">
                  <a:lumMod val="75000"/>
                  <a:lumOff val="25000"/>
                </a:schemeClr>
              </a:solidFill>
            </a:endParaRPr>
          </a:p>
        </p:txBody>
      </p:sp>
      <p:sp>
        <p:nvSpPr>
          <p:cNvPr id="61" name="CaixaDeTexto 60"/>
          <p:cNvSpPr txBox="1"/>
          <p:nvPr/>
        </p:nvSpPr>
        <p:spPr>
          <a:xfrm>
            <a:off x="7982721" y="87883"/>
            <a:ext cx="971228" cy="276999"/>
          </a:xfrm>
          <a:prstGeom prst="rect">
            <a:avLst/>
          </a:prstGeom>
          <a:noFill/>
        </p:spPr>
        <p:txBody>
          <a:bodyPr wrap="none" rtlCol="0">
            <a:spAutoFit/>
          </a:bodyPr>
          <a:lstStyle/>
          <a:p>
            <a:r>
              <a:rPr lang="pt-BR" sz="1200" dirty="0" smtClean="0">
                <a:solidFill>
                  <a:schemeClr val="tx1">
                    <a:lumMod val="75000"/>
                    <a:lumOff val="25000"/>
                  </a:schemeClr>
                </a:solidFill>
              </a:rPr>
              <a:t>Regra Antiga</a:t>
            </a:r>
            <a:endParaRPr lang="pt-BR" sz="1200" dirty="0">
              <a:solidFill>
                <a:schemeClr val="tx1">
                  <a:lumMod val="75000"/>
                  <a:lumOff val="25000"/>
                </a:schemeClr>
              </a:solidFill>
            </a:endParaRPr>
          </a:p>
        </p:txBody>
      </p:sp>
      <p:sp>
        <p:nvSpPr>
          <p:cNvPr id="62" name="CaixaDeTexto 61"/>
          <p:cNvSpPr txBox="1"/>
          <p:nvPr/>
        </p:nvSpPr>
        <p:spPr>
          <a:xfrm>
            <a:off x="7986268" y="484006"/>
            <a:ext cx="1102161" cy="276999"/>
          </a:xfrm>
          <a:prstGeom prst="rect">
            <a:avLst/>
          </a:prstGeom>
          <a:noFill/>
        </p:spPr>
        <p:txBody>
          <a:bodyPr wrap="none" rtlCol="0">
            <a:spAutoFit/>
          </a:bodyPr>
          <a:lstStyle/>
          <a:p>
            <a:r>
              <a:rPr lang="pt-BR" sz="1200" dirty="0" smtClean="0">
                <a:solidFill>
                  <a:schemeClr val="tx1">
                    <a:lumMod val="75000"/>
                    <a:lumOff val="25000"/>
                  </a:schemeClr>
                </a:solidFill>
              </a:rPr>
              <a:t>Regra Alterada</a:t>
            </a:r>
            <a:endParaRPr lang="pt-BR" sz="1200" dirty="0">
              <a:solidFill>
                <a:schemeClr val="tx1">
                  <a:lumMod val="75000"/>
                  <a:lumOff val="25000"/>
                </a:schemeClr>
              </a:solidFill>
            </a:endParaRPr>
          </a:p>
        </p:txBody>
      </p:sp>
      <p:pic>
        <p:nvPicPr>
          <p:cNvPr id="64" name="Imagem 63"/>
          <p:cNvPicPr>
            <a:picLocks noChangeAspect="1"/>
          </p:cNvPicPr>
          <p:nvPr/>
        </p:nvPicPr>
        <p:blipFill rotWithShape="1">
          <a:blip r:embed="rId25">
            <a:clrChange>
              <a:clrFrom>
                <a:srgbClr val="F2F2F2"/>
              </a:clrFrom>
              <a:clrTo>
                <a:srgbClr val="F2F2F2">
                  <a:alpha val="0"/>
                </a:srgbClr>
              </a:clrTo>
            </a:clrChange>
          </a:blip>
          <a:srcRect l="62127" t="29000" r="31136" b="64000"/>
          <a:stretch/>
        </p:blipFill>
        <p:spPr>
          <a:xfrm>
            <a:off x="6184430" y="2709970"/>
            <a:ext cx="658883" cy="658883"/>
          </a:xfrm>
          <a:prstGeom prst="rect">
            <a:avLst/>
          </a:prstGeom>
        </p:spPr>
      </p:pic>
      <p:sp>
        <p:nvSpPr>
          <p:cNvPr id="65" name="Espaço Reservado para Número de Slide 5"/>
          <p:cNvSpPr>
            <a:spLocks noGrp="1"/>
          </p:cNvSpPr>
          <p:nvPr>
            <p:ph type="sldNum" sz="quarter" idx="12"/>
          </p:nvPr>
        </p:nvSpPr>
        <p:spPr/>
        <p:txBody>
          <a:bodyPr/>
          <a:lstStyle/>
          <a:p>
            <a:r>
              <a:rPr lang="pt-BR" dirty="0" smtClean="0"/>
              <a:t>28</a:t>
            </a:r>
            <a:endParaRPr lang="pt-BR" dirty="0"/>
          </a:p>
        </p:txBody>
      </p:sp>
      <p:sp>
        <p:nvSpPr>
          <p:cNvPr id="66" name="Seta para a direita 65">
            <a:hlinkClick r:id="" action="ppaction://hlinkshowjump?jump=nextslide"/>
          </p:cNvPr>
          <p:cNvSpPr>
            <a:spLocks noChangeArrowheads="1"/>
          </p:cNvSpPr>
          <p:nvPr/>
        </p:nvSpPr>
        <p:spPr bwMode="auto">
          <a:xfrm>
            <a:off x="8283798" y="4755572"/>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
        <p:nvSpPr>
          <p:cNvPr id="5" name="Retângulo 4"/>
          <p:cNvSpPr/>
          <p:nvPr/>
        </p:nvSpPr>
        <p:spPr>
          <a:xfrm>
            <a:off x="6228184" y="1275606"/>
            <a:ext cx="2448272" cy="1224136"/>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6228184" y="1275606"/>
            <a:ext cx="461665" cy="1189108"/>
          </a:xfrm>
          <a:prstGeom prst="rect">
            <a:avLst/>
          </a:prstGeom>
          <a:noFill/>
        </p:spPr>
        <p:txBody>
          <a:bodyPr vert="vert270" wrap="none" rtlCol="0">
            <a:spAutoFit/>
          </a:bodyPr>
          <a:lstStyle/>
          <a:p>
            <a:r>
              <a:rPr lang="pt-BR" dirty="0" smtClean="0">
                <a:solidFill>
                  <a:srgbClr val="0095D9"/>
                </a:solidFill>
              </a:rPr>
              <a:t>distribuição</a:t>
            </a:r>
            <a:endParaRPr lang="pt-BR" dirty="0">
              <a:solidFill>
                <a:srgbClr val="0095D9"/>
              </a:solidFill>
            </a:endParaRPr>
          </a:p>
        </p:txBody>
      </p:sp>
      <p:sp>
        <p:nvSpPr>
          <p:cNvPr id="55" name="Rectangle 2"/>
          <p:cNvSpPr txBox="1">
            <a:spLocks noChangeArrowheads="1"/>
          </p:cNvSpPr>
          <p:nvPr/>
        </p:nvSpPr>
        <p:spPr bwMode="auto">
          <a:xfrm>
            <a:off x="741462" y="267494"/>
            <a:ext cx="5932884" cy="33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451" tIns="29225" rIns="58451" bIns="29225">
            <a:spAutoFit/>
          </a:bodyPr>
          <a:lstStyle>
            <a:lvl1pPr eaLnBrk="0" hangingPunct="0">
              <a:defRPr sz="1300">
                <a:solidFill>
                  <a:schemeClr val="tx1"/>
                </a:solidFill>
                <a:latin typeface="Calibri" pitchFamily="34" charset="0"/>
                <a:cs typeface="Arial" pitchFamily="34" charset="0"/>
              </a:defRPr>
            </a:lvl1pPr>
            <a:lvl2pPr marL="742950" indent="-285750" eaLnBrk="0" hangingPunct="0">
              <a:defRPr sz="1300">
                <a:solidFill>
                  <a:schemeClr val="tx1"/>
                </a:solidFill>
                <a:latin typeface="Calibri" pitchFamily="34" charset="0"/>
                <a:cs typeface="Arial" pitchFamily="34" charset="0"/>
              </a:defRPr>
            </a:lvl2pPr>
            <a:lvl3pPr marL="1143000" indent="-228600" eaLnBrk="0" hangingPunct="0">
              <a:defRPr sz="1300">
                <a:solidFill>
                  <a:schemeClr val="tx1"/>
                </a:solidFill>
                <a:latin typeface="Calibri" pitchFamily="34" charset="0"/>
                <a:cs typeface="Arial" pitchFamily="34" charset="0"/>
              </a:defRPr>
            </a:lvl3pPr>
            <a:lvl4pPr marL="1600200" indent="-228600" eaLnBrk="0" hangingPunct="0">
              <a:defRPr sz="1300">
                <a:solidFill>
                  <a:schemeClr val="tx1"/>
                </a:solidFill>
                <a:latin typeface="Calibri" pitchFamily="34" charset="0"/>
                <a:cs typeface="Arial" pitchFamily="34" charset="0"/>
              </a:defRPr>
            </a:lvl4pPr>
            <a:lvl5pPr marL="2057400" indent="-228600" eaLnBrk="0" hangingPunct="0">
              <a:defRPr sz="1300">
                <a:solidFill>
                  <a:schemeClr val="tx1"/>
                </a:solidFill>
                <a:latin typeface="Calibri" pitchFamily="34" charset="0"/>
                <a:cs typeface="Arial" pitchFamily="34" charset="0"/>
              </a:defRPr>
            </a:lvl5pPr>
            <a:lvl6pPr marL="2514600" indent="-228600" defTabSz="684213" eaLnBrk="0" fontAlgn="base" hangingPunct="0">
              <a:spcBef>
                <a:spcPct val="0"/>
              </a:spcBef>
              <a:spcAft>
                <a:spcPct val="0"/>
              </a:spcAft>
              <a:defRPr sz="1300">
                <a:solidFill>
                  <a:schemeClr val="tx1"/>
                </a:solidFill>
                <a:latin typeface="Calibri" pitchFamily="34" charset="0"/>
                <a:cs typeface="Arial" pitchFamily="34" charset="0"/>
              </a:defRPr>
            </a:lvl6pPr>
            <a:lvl7pPr marL="2971800" indent="-228600" defTabSz="684213" eaLnBrk="0" fontAlgn="base" hangingPunct="0">
              <a:spcBef>
                <a:spcPct val="0"/>
              </a:spcBef>
              <a:spcAft>
                <a:spcPct val="0"/>
              </a:spcAft>
              <a:defRPr sz="1300">
                <a:solidFill>
                  <a:schemeClr val="tx1"/>
                </a:solidFill>
                <a:latin typeface="Calibri" pitchFamily="34" charset="0"/>
                <a:cs typeface="Arial" pitchFamily="34" charset="0"/>
              </a:defRPr>
            </a:lvl7pPr>
            <a:lvl8pPr marL="3429000" indent="-228600" defTabSz="684213" eaLnBrk="0" fontAlgn="base" hangingPunct="0">
              <a:spcBef>
                <a:spcPct val="0"/>
              </a:spcBef>
              <a:spcAft>
                <a:spcPct val="0"/>
              </a:spcAft>
              <a:defRPr sz="1300">
                <a:solidFill>
                  <a:schemeClr val="tx1"/>
                </a:solidFill>
                <a:latin typeface="Calibri" pitchFamily="34" charset="0"/>
                <a:cs typeface="Arial" pitchFamily="34" charset="0"/>
              </a:defRPr>
            </a:lvl8pPr>
            <a:lvl9pPr marL="3886200" indent="-228600" defTabSz="684213" eaLnBrk="0" fontAlgn="base" hangingPunct="0">
              <a:spcBef>
                <a:spcPct val="0"/>
              </a:spcBef>
              <a:spcAft>
                <a:spcPct val="0"/>
              </a:spcAft>
              <a:defRPr sz="1300">
                <a:solidFill>
                  <a:schemeClr val="tx1"/>
                </a:solidFill>
                <a:latin typeface="Calibri" pitchFamily="34" charset="0"/>
                <a:cs typeface="Arial" pitchFamily="34" charset="0"/>
              </a:defRPr>
            </a:lvl9pPr>
          </a:lstStyle>
          <a:p>
            <a:pPr eaLnBrk="1" hangingPunct="1"/>
            <a:r>
              <a:rPr lang="en-US" altLang="pt-BR" sz="1800" b="1" dirty="0" smtClean="0">
                <a:solidFill>
                  <a:srgbClr val="0095D8"/>
                </a:solidFill>
                <a:latin typeface="Calibri Bold" pitchFamily="34" charset="0"/>
                <a:ea typeface="MS PGothic" pitchFamily="34" charset="-128"/>
                <a:sym typeface="Calibri Bold" pitchFamily="34" charset="0"/>
              </a:rPr>
              <a:t>CADASTRO DAS POLÍTICAS NO SSM</a:t>
            </a:r>
            <a:endParaRPr lang="en-US" altLang="pt-BR" sz="1800" b="1" dirty="0">
              <a:solidFill>
                <a:srgbClr val="0095D8"/>
              </a:solidFill>
              <a:latin typeface="Calibri Bold" pitchFamily="34" charset="0"/>
              <a:ea typeface="MS PGothic" pitchFamily="34" charset="-128"/>
              <a:sym typeface="Calibri Bold" pitchFamily="34" charset="0"/>
            </a:endParaRPr>
          </a:p>
        </p:txBody>
      </p:sp>
    </p:spTree>
    <p:extLst>
      <p:ext uri="{BB962C8B-B14F-4D97-AF65-F5344CB8AC3E}">
        <p14:creationId xmlns:p14="http://schemas.microsoft.com/office/powerpoint/2010/main" val="42862508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altLang="pt-BR" sz="1800" dirty="0" smtClean="0">
                <a:solidFill>
                  <a:schemeClr val="accent3"/>
                </a:solidFill>
                <a:ea typeface="MS PGothic" pitchFamily="34" charset="-128"/>
                <a:sym typeface="Calibri" pitchFamily="34" charset="0"/>
              </a:rPr>
              <a:t>CONTROLES INTERNOS</a:t>
            </a:r>
            <a:endParaRPr lang="en-US" altLang="pt-BR" sz="1800" dirty="0">
              <a:solidFill>
                <a:schemeClr val="accent3"/>
              </a:solidFill>
              <a:ea typeface="MS PGothic" pitchFamily="34" charset="-128"/>
              <a:sym typeface="Calibri" pitchFamily="34" charset="0"/>
            </a:endParaRPr>
          </a:p>
        </p:txBody>
      </p:sp>
      <p:sp>
        <p:nvSpPr>
          <p:cNvPr id="44" name="Espaço Reservado para Número de Slide 5"/>
          <p:cNvSpPr>
            <a:spLocks noGrp="1"/>
          </p:cNvSpPr>
          <p:nvPr>
            <p:ph type="sldNum" sz="quarter" idx="12"/>
          </p:nvPr>
        </p:nvSpPr>
        <p:spPr/>
        <p:txBody>
          <a:bodyPr/>
          <a:lstStyle/>
          <a:p>
            <a:r>
              <a:rPr lang="pt-BR" dirty="0" smtClean="0"/>
              <a:t>29</a:t>
            </a:r>
            <a:endParaRPr lang="pt-BR" dirty="0"/>
          </a:p>
        </p:txBody>
      </p:sp>
      <p:pic>
        <p:nvPicPr>
          <p:cNvPr id="22" name="Imagem 21"/>
          <p:cNvPicPr>
            <a:picLocks noChangeAspect="1"/>
          </p:cNvPicPr>
          <p:nvPr/>
        </p:nvPicPr>
        <p:blipFill>
          <a:blip r:embed="rId3">
            <a:clrChange>
              <a:clrFrom>
                <a:srgbClr val="F2F2F2"/>
              </a:clrFrom>
              <a:clrTo>
                <a:srgbClr val="F2F2F2">
                  <a:alpha val="0"/>
                </a:srgbClr>
              </a:clrTo>
            </a:clrChange>
          </a:blip>
          <a:stretch>
            <a:fillRect/>
          </a:stretch>
        </p:blipFill>
        <p:spPr>
          <a:xfrm>
            <a:off x="6520269" y="2127937"/>
            <a:ext cx="923925" cy="1123950"/>
          </a:xfrm>
          <a:prstGeom prst="rect">
            <a:avLst/>
          </a:prstGeom>
        </p:spPr>
      </p:pic>
      <p:pic>
        <p:nvPicPr>
          <p:cNvPr id="24" name="Imagem 23"/>
          <p:cNvPicPr>
            <a:picLocks noChangeAspect="1"/>
          </p:cNvPicPr>
          <p:nvPr/>
        </p:nvPicPr>
        <p:blipFill>
          <a:blip r:embed="rId4">
            <a:clrChange>
              <a:clrFrom>
                <a:srgbClr val="F2F2F2"/>
              </a:clrFrom>
              <a:clrTo>
                <a:srgbClr val="F2F2F2">
                  <a:alpha val="0"/>
                </a:srgbClr>
              </a:clrTo>
            </a:clrChange>
          </a:blip>
          <a:stretch>
            <a:fillRect/>
          </a:stretch>
        </p:blipFill>
        <p:spPr>
          <a:xfrm>
            <a:off x="891575" y="1763570"/>
            <a:ext cx="1590675" cy="1676400"/>
          </a:xfrm>
          <a:prstGeom prst="rect">
            <a:avLst/>
          </a:prstGeom>
        </p:spPr>
      </p:pic>
      <p:pic>
        <p:nvPicPr>
          <p:cNvPr id="25" name="Imagem 24"/>
          <p:cNvPicPr>
            <a:picLocks noChangeAspect="1"/>
          </p:cNvPicPr>
          <p:nvPr/>
        </p:nvPicPr>
        <p:blipFill rotWithShape="1">
          <a:blip r:embed="rId5">
            <a:clrChange>
              <a:clrFrom>
                <a:srgbClr val="F2F2F2"/>
              </a:clrFrom>
              <a:clrTo>
                <a:srgbClr val="F2F2F2">
                  <a:alpha val="0"/>
                </a:srgbClr>
              </a:clrTo>
            </a:clrChange>
          </a:blip>
          <a:srcRect b="54639"/>
          <a:stretch/>
        </p:blipFill>
        <p:spPr>
          <a:xfrm>
            <a:off x="3816998" y="2893672"/>
            <a:ext cx="1371600" cy="1205452"/>
          </a:xfrm>
          <a:prstGeom prst="rect">
            <a:avLst/>
          </a:prstGeom>
        </p:spPr>
      </p:pic>
      <p:sp>
        <p:nvSpPr>
          <p:cNvPr id="4" name="Retângulo 3"/>
          <p:cNvSpPr/>
          <p:nvPr/>
        </p:nvSpPr>
        <p:spPr>
          <a:xfrm>
            <a:off x="4299625" y="1419074"/>
            <a:ext cx="437662" cy="144016"/>
          </a:xfrm>
          <a:prstGeom prst="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Retângulo 26"/>
          <p:cNvSpPr/>
          <p:nvPr/>
        </p:nvSpPr>
        <p:spPr>
          <a:xfrm>
            <a:off x="4065136" y="1748164"/>
            <a:ext cx="437662" cy="14401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29"/>
          <p:cNvSpPr/>
          <p:nvPr/>
        </p:nvSpPr>
        <p:spPr>
          <a:xfrm>
            <a:off x="4581727" y="1750014"/>
            <a:ext cx="437662" cy="14401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 name="Conector angulado 5"/>
          <p:cNvCxnSpPr>
            <a:stCxn id="4" idx="2"/>
            <a:endCxn id="27" idx="0"/>
          </p:cNvCxnSpPr>
          <p:nvPr/>
        </p:nvCxnSpPr>
        <p:spPr>
          <a:xfrm rot="5400000">
            <a:off x="4308675" y="1538383"/>
            <a:ext cx="185074" cy="234489"/>
          </a:xfrm>
          <a:prstGeom prst="bentConnector3">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Conector angulado 7"/>
          <p:cNvCxnSpPr>
            <a:stCxn id="4" idx="2"/>
            <a:endCxn id="30" idx="0"/>
          </p:cNvCxnSpPr>
          <p:nvPr/>
        </p:nvCxnSpPr>
        <p:spPr>
          <a:xfrm rot="16200000" flipH="1">
            <a:off x="4566045" y="1515501"/>
            <a:ext cx="186924" cy="282102"/>
          </a:xfrm>
          <a:prstGeom prst="bentConnector3">
            <a:avLst>
              <a:gd name="adj1"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1043608" y="3473680"/>
            <a:ext cx="1441719" cy="830997"/>
          </a:xfrm>
          <a:prstGeom prst="rect">
            <a:avLst/>
          </a:prstGeom>
          <a:noFill/>
        </p:spPr>
        <p:txBody>
          <a:bodyPr wrap="square" rtlCol="0">
            <a:spAutoFit/>
          </a:bodyPr>
          <a:lstStyle/>
          <a:p>
            <a:pPr algn="ctr"/>
            <a:r>
              <a:rPr lang="pt-BR" sz="1600" b="1" dirty="0" smtClean="0">
                <a:solidFill>
                  <a:schemeClr val="accent3"/>
                </a:solidFill>
              </a:rPr>
              <a:t>Regras e Controles da área</a:t>
            </a:r>
            <a:endParaRPr lang="pt-BR" sz="1600" b="1" dirty="0">
              <a:solidFill>
                <a:schemeClr val="accent3"/>
              </a:solidFill>
            </a:endParaRPr>
          </a:p>
        </p:txBody>
      </p:sp>
      <p:sp>
        <p:nvSpPr>
          <p:cNvPr id="37" name="CaixaDeTexto 36"/>
          <p:cNvSpPr txBox="1"/>
          <p:nvPr/>
        </p:nvSpPr>
        <p:spPr>
          <a:xfrm>
            <a:off x="3781938" y="2043958"/>
            <a:ext cx="1441719" cy="338554"/>
          </a:xfrm>
          <a:prstGeom prst="rect">
            <a:avLst/>
          </a:prstGeom>
          <a:noFill/>
        </p:spPr>
        <p:txBody>
          <a:bodyPr wrap="square" rtlCol="0">
            <a:spAutoFit/>
          </a:bodyPr>
          <a:lstStyle/>
          <a:p>
            <a:pPr algn="ctr"/>
            <a:r>
              <a:rPr lang="pt-BR" sz="1600" b="1" dirty="0" smtClean="0">
                <a:solidFill>
                  <a:srgbClr val="FFC000"/>
                </a:solidFill>
              </a:rPr>
              <a:t>Segregações</a:t>
            </a:r>
            <a:endParaRPr lang="pt-BR" sz="1600" b="1" dirty="0">
              <a:solidFill>
                <a:srgbClr val="FFC000"/>
              </a:solidFill>
            </a:endParaRPr>
          </a:p>
        </p:txBody>
      </p:sp>
      <p:sp>
        <p:nvSpPr>
          <p:cNvPr id="40" name="CaixaDeTexto 39"/>
          <p:cNvSpPr txBox="1"/>
          <p:nvPr/>
        </p:nvSpPr>
        <p:spPr>
          <a:xfrm>
            <a:off x="3600974" y="4099124"/>
            <a:ext cx="1927405" cy="584775"/>
          </a:xfrm>
          <a:prstGeom prst="rect">
            <a:avLst/>
          </a:prstGeom>
          <a:noFill/>
        </p:spPr>
        <p:txBody>
          <a:bodyPr wrap="square" rtlCol="0">
            <a:spAutoFit/>
          </a:bodyPr>
          <a:lstStyle/>
          <a:p>
            <a:pPr algn="ctr"/>
            <a:r>
              <a:rPr lang="pt-BR" sz="1600" b="1" dirty="0" smtClean="0">
                <a:solidFill>
                  <a:srgbClr val="FFC000"/>
                </a:solidFill>
              </a:rPr>
              <a:t>Potenciais conflitos de interesse</a:t>
            </a:r>
            <a:endParaRPr lang="pt-BR" sz="1600" b="1" dirty="0">
              <a:solidFill>
                <a:srgbClr val="FFC000"/>
              </a:solidFill>
            </a:endParaRPr>
          </a:p>
        </p:txBody>
      </p:sp>
      <p:sp>
        <p:nvSpPr>
          <p:cNvPr id="42" name="CaixaDeTexto 41"/>
          <p:cNvSpPr txBox="1"/>
          <p:nvPr/>
        </p:nvSpPr>
        <p:spPr>
          <a:xfrm>
            <a:off x="6261373" y="3114906"/>
            <a:ext cx="1441719" cy="338554"/>
          </a:xfrm>
          <a:prstGeom prst="rect">
            <a:avLst/>
          </a:prstGeom>
          <a:noFill/>
        </p:spPr>
        <p:txBody>
          <a:bodyPr wrap="square" rtlCol="0">
            <a:spAutoFit/>
          </a:bodyPr>
          <a:lstStyle/>
          <a:p>
            <a:pPr algn="ctr"/>
            <a:r>
              <a:rPr lang="pt-BR" sz="1600" b="1" dirty="0" smtClean="0">
                <a:solidFill>
                  <a:schemeClr val="accent3"/>
                </a:solidFill>
              </a:rPr>
              <a:t>Independência</a:t>
            </a:r>
            <a:endParaRPr lang="pt-BR" sz="1600" b="1" dirty="0">
              <a:solidFill>
                <a:schemeClr val="accent3"/>
              </a:solidFill>
            </a:endParaRPr>
          </a:p>
        </p:txBody>
      </p:sp>
      <p:sp>
        <p:nvSpPr>
          <p:cNvPr id="43" name="Botão de ação: Avançar ou Próximo 42">
            <a:hlinkClick r:id="rId6" action="ppaction://hlinksldjump" highlightClick="1"/>
          </p:cNvPr>
          <p:cNvSpPr/>
          <p:nvPr/>
        </p:nvSpPr>
        <p:spPr>
          <a:xfrm>
            <a:off x="8244408" y="839253"/>
            <a:ext cx="360040" cy="25312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Seta para a direita 45">
            <a:hlinkClick r:id="" action="ppaction://hlinkshowjump?jump=nextslide"/>
          </p:cNvPr>
          <p:cNvSpPr>
            <a:spLocks noChangeArrowheads="1"/>
          </p:cNvSpPr>
          <p:nvPr/>
        </p:nvSpPr>
        <p:spPr bwMode="auto">
          <a:xfrm>
            <a:off x="8283798" y="4755572"/>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
        <p:nvSpPr>
          <p:cNvPr id="48" name="Seta para a direita 47">
            <a:hlinkClick r:id="" action="ppaction://hlinkshowjump?jump=previousslide"/>
          </p:cNvPr>
          <p:cNvSpPr>
            <a:spLocks noChangeArrowheads="1"/>
          </p:cNvSpPr>
          <p:nvPr/>
        </p:nvSpPr>
        <p:spPr bwMode="auto">
          <a:xfrm flipH="1">
            <a:off x="7968057" y="4755572"/>
            <a:ext cx="297656" cy="270272"/>
          </a:xfrm>
          <a:prstGeom prst="rightArrow">
            <a:avLst>
              <a:gd name="adj1" fmla="val 65583"/>
              <a:gd name="adj2" fmla="val 110132"/>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dirty="0"/>
          </a:p>
        </p:txBody>
      </p:sp>
    </p:spTree>
    <p:extLst>
      <p:ext uri="{BB962C8B-B14F-4D97-AF65-F5344CB8AC3E}">
        <p14:creationId xmlns:p14="http://schemas.microsoft.com/office/powerpoint/2010/main" val="2257863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6400" y="267494"/>
            <a:ext cx="6411600" cy="542700"/>
          </a:xfrm>
        </p:spPr>
        <p:txBody>
          <a:bodyPr>
            <a:normAutofit/>
          </a:bodyPr>
          <a:lstStyle/>
          <a:p>
            <a:r>
              <a:rPr lang="en-US" altLang="pt-BR" sz="1800" dirty="0">
                <a:solidFill>
                  <a:srgbClr val="0095D8"/>
                </a:solidFill>
                <a:ea typeface="MS PGothic" pitchFamily="34" charset="-128"/>
                <a:sym typeface="Calibri Bold" charset="0"/>
              </a:rPr>
              <a:t>AGENDA</a:t>
            </a:r>
          </a:p>
        </p:txBody>
      </p:sp>
      <p:sp>
        <p:nvSpPr>
          <p:cNvPr id="6" name="Espaço Reservado para Número de Slide 5"/>
          <p:cNvSpPr>
            <a:spLocks noGrp="1"/>
          </p:cNvSpPr>
          <p:nvPr>
            <p:ph type="sldNum" sz="quarter" idx="12"/>
          </p:nvPr>
        </p:nvSpPr>
        <p:spPr/>
        <p:txBody>
          <a:bodyPr/>
          <a:lstStyle/>
          <a:p>
            <a:fld id="{1252A218-1266-48E1-826D-7E99163BE9BB}" type="slidenum">
              <a:rPr lang="pt-BR" smtClean="0"/>
              <a:pPr/>
              <a:t>3</a:t>
            </a:fld>
            <a:endParaRPr lang="pt-BR" dirty="0"/>
          </a:p>
        </p:txBody>
      </p:sp>
      <p:sp>
        <p:nvSpPr>
          <p:cNvPr id="7" name="Retângulo 6"/>
          <p:cNvSpPr/>
          <p:nvPr/>
        </p:nvSpPr>
        <p:spPr>
          <a:xfrm>
            <a:off x="755576" y="1491630"/>
            <a:ext cx="7971802" cy="2305759"/>
          </a:xfrm>
          <a:prstGeom prst="rect">
            <a:avLst/>
          </a:prstGeom>
        </p:spPr>
        <p:txBody>
          <a:bodyPr wrap="square">
            <a:spAutoFit/>
          </a:bodyPr>
          <a:lstStyle/>
          <a:p>
            <a:pPr marL="400050" indent="-400050">
              <a:lnSpc>
                <a:spcPts val="2000"/>
              </a:lnSpc>
              <a:buClr>
                <a:srgbClr val="1695D3"/>
              </a:buClr>
              <a:buFont typeface="+mj-lt"/>
              <a:buAutoNum type="arabicPeriod"/>
            </a:pPr>
            <a:r>
              <a:rPr lang="pt-BR" dirty="0" smtClean="0">
                <a:solidFill>
                  <a:srgbClr val="383838"/>
                </a:solidFill>
              </a:rPr>
              <a:t>Direcionadores</a:t>
            </a:r>
          </a:p>
          <a:p>
            <a:pPr marL="400050" indent="-400050">
              <a:lnSpc>
                <a:spcPts val="2000"/>
              </a:lnSpc>
              <a:buClr>
                <a:srgbClr val="1695D3"/>
              </a:buClr>
              <a:buFont typeface="+mj-lt"/>
              <a:buAutoNum type="arabicPeriod"/>
            </a:pPr>
            <a:endParaRPr lang="pt-BR" dirty="0" smtClean="0">
              <a:solidFill>
                <a:srgbClr val="383838"/>
              </a:solidFill>
            </a:endParaRPr>
          </a:p>
          <a:p>
            <a:pPr marL="400050" indent="-400050">
              <a:lnSpc>
                <a:spcPts val="2000"/>
              </a:lnSpc>
              <a:buClr>
                <a:srgbClr val="1695D3"/>
              </a:buClr>
              <a:buFont typeface="+mj-lt"/>
              <a:buAutoNum type="arabicPeriod"/>
            </a:pPr>
            <a:r>
              <a:rPr lang="pt-BR" dirty="0" smtClean="0">
                <a:solidFill>
                  <a:srgbClr val="383838"/>
                </a:solidFill>
              </a:rPr>
              <a:t>Governança</a:t>
            </a:r>
          </a:p>
          <a:p>
            <a:pPr marL="400050" indent="-400050">
              <a:lnSpc>
                <a:spcPts val="2000"/>
              </a:lnSpc>
              <a:buClr>
                <a:srgbClr val="1695D3"/>
              </a:buClr>
              <a:buFont typeface="+mj-lt"/>
              <a:buAutoNum type="arabicPeriod"/>
            </a:pPr>
            <a:endParaRPr lang="pt-BR" dirty="0">
              <a:solidFill>
                <a:srgbClr val="383838"/>
              </a:solidFill>
            </a:endParaRPr>
          </a:p>
          <a:p>
            <a:pPr marL="400050" indent="-400050">
              <a:lnSpc>
                <a:spcPts val="2000"/>
              </a:lnSpc>
              <a:buClr>
                <a:srgbClr val="1695D3"/>
              </a:buClr>
              <a:buFont typeface="+mj-lt"/>
              <a:buAutoNum type="arabicPeriod"/>
            </a:pPr>
            <a:r>
              <a:rPr lang="pt-BR" dirty="0" smtClean="0">
                <a:solidFill>
                  <a:srgbClr val="383838"/>
                </a:solidFill>
              </a:rPr>
              <a:t>Estrutura do Código</a:t>
            </a:r>
          </a:p>
          <a:p>
            <a:pPr marL="400050" indent="-400050">
              <a:lnSpc>
                <a:spcPts val="2000"/>
              </a:lnSpc>
              <a:buClr>
                <a:srgbClr val="1695D3"/>
              </a:buClr>
              <a:buFont typeface="+mj-lt"/>
              <a:buAutoNum type="arabicPeriod"/>
            </a:pPr>
            <a:endParaRPr lang="pt-BR" sz="1600" i="1" dirty="0" smtClean="0">
              <a:solidFill>
                <a:srgbClr val="383838"/>
              </a:solidFill>
            </a:endParaRPr>
          </a:p>
          <a:p>
            <a:pPr marL="857250" lvl="1" indent="-400050">
              <a:lnSpc>
                <a:spcPts val="2000"/>
              </a:lnSpc>
              <a:buClr>
                <a:srgbClr val="1695D3"/>
              </a:buClr>
              <a:buFont typeface="Wingdings" panose="05000000000000000000" pitchFamily="2" charset="2"/>
              <a:buChar char="§"/>
            </a:pPr>
            <a:endParaRPr lang="pt-BR" sz="1600" i="1" dirty="0">
              <a:solidFill>
                <a:srgbClr val="383838"/>
              </a:solidFill>
            </a:endParaRPr>
          </a:p>
          <a:p>
            <a:pPr lvl="0" algn="just">
              <a:lnSpc>
                <a:spcPct val="150000"/>
              </a:lnSpc>
              <a:buClr>
                <a:srgbClr val="1695D3"/>
              </a:buClr>
            </a:pPr>
            <a:endParaRPr lang="pt-BR" sz="700" dirty="0">
              <a:solidFill>
                <a:srgbClr val="383838"/>
              </a:solidFill>
            </a:endParaRPr>
          </a:p>
          <a:p>
            <a:pPr lvl="1">
              <a:lnSpc>
                <a:spcPts val="2000"/>
              </a:lnSpc>
              <a:buClr>
                <a:srgbClr val="1695D3"/>
              </a:buClr>
            </a:pPr>
            <a:endParaRPr lang="pt-BR" sz="1600" i="1" dirty="0">
              <a:solidFill>
                <a:srgbClr val="383838"/>
              </a:solidFill>
            </a:endParaRPr>
          </a:p>
        </p:txBody>
      </p:sp>
    </p:spTree>
    <p:extLst>
      <p:ext uri="{BB962C8B-B14F-4D97-AF65-F5344CB8AC3E}">
        <p14:creationId xmlns:p14="http://schemas.microsoft.com/office/powerpoint/2010/main" val="1154296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dirty="0" smtClean="0"/>
              <a:t>PLANO DE CONTINUIDADE DE NEGÓCIO</a:t>
            </a:r>
            <a:endParaRPr lang="pt-BR" sz="1800" dirty="0"/>
          </a:p>
        </p:txBody>
      </p:sp>
      <p:sp>
        <p:nvSpPr>
          <p:cNvPr id="15" name="Espaço Reservado para Número de Slide 5"/>
          <p:cNvSpPr>
            <a:spLocks noGrp="1"/>
          </p:cNvSpPr>
          <p:nvPr>
            <p:ph type="sldNum" sz="quarter" idx="12"/>
          </p:nvPr>
        </p:nvSpPr>
        <p:spPr/>
        <p:txBody>
          <a:bodyPr/>
          <a:lstStyle/>
          <a:p>
            <a:r>
              <a:rPr lang="pt-BR" dirty="0" smtClean="0"/>
              <a:t>30</a:t>
            </a:r>
            <a:endParaRPr lang="pt-BR" dirty="0"/>
          </a:p>
        </p:txBody>
      </p:sp>
      <p:pic>
        <p:nvPicPr>
          <p:cNvPr id="6" name="Imagem 5"/>
          <p:cNvPicPr>
            <a:picLocks noChangeAspect="1"/>
          </p:cNvPicPr>
          <p:nvPr/>
        </p:nvPicPr>
        <p:blipFill rotWithShape="1">
          <a:blip r:embed="rId3">
            <a:clrChange>
              <a:clrFrom>
                <a:srgbClr val="F2F2F2"/>
              </a:clrFrom>
              <a:clrTo>
                <a:srgbClr val="F2F2F2">
                  <a:alpha val="0"/>
                </a:srgbClr>
              </a:clrTo>
            </a:clrChange>
          </a:blip>
          <a:srcRect l="44630" r="42451"/>
          <a:stretch/>
        </p:blipFill>
        <p:spPr>
          <a:xfrm>
            <a:off x="1286025" y="2253221"/>
            <a:ext cx="792088" cy="798241"/>
          </a:xfrm>
          <a:prstGeom prst="rect">
            <a:avLst/>
          </a:prstGeom>
        </p:spPr>
      </p:pic>
      <p:pic>
        <p:nvPicPr>
          <p:cNvPr id="7" name="Imagem 6"/>
          <p:cNvPicPr>
            <a:picLocks noChangeAspect="1"/>
          </p:cNvPicPr>
          <p:nvPr/>
        </p:nvPicPr>
        <p:blipFill>
          <a:blip r:embed="rId4">
            <a:clrChange>
              <a:clrFrom>
                <a:srgbClr val="F2F2F2"/>
              </a:clrFrom>
              <a:clrTo>
                <a:srgbClr val="F2F2F2">
                  <a:alpha val="0"/>
                </a:srgbClr>
              </a:clrTo>
            </a:clrChange>
          </a:blip>
          <a:stretch>
            <a:fillRect/>
          </a:stretch>
        </p:blipFill>
        <p:spPr>
          <a:xfrm>
            <a:off x="3739331" y="2144247"/>
            <a:ext cx="1200150" cy="1181100"/>
          </a:xfrm>
          <a:prstGeom prst="rect">
            <a:avLst/>
          </a:prstGeom>
        </p:spPr>
      </p:pic>
      <p:pic>
        <p:nvPicPr>
          <p:cNvPr id="8" name="Imagem 7"/>
          <p:cNvPicPr>
            <a:picLocks noChangeAspect="1"/>
          </p:cNvPicPr>
          <p:nvPr/>
        </p:nvPicPr>
        <p:blipFill>
          <a:blip r:embed="rId5">
            <a:clrChange>
              <a:clrFrom>
                <a:srgbClr val="F2F2F2"/>
              </a:clrFrom>
              <a:clrTo>
                <a:srgbClr val="F2F2F2">
                  <a:alpha val="0"/>
                </a:srgbClr>
              </a:clrTo>
            </a:clrChange>
          </a:blip>
          <a:stretch>
            <a:fillRect/>
          </a:stretch>
        </p:blipFill>
        <p:spPr>
          <a:xfrm>
            <a:off x="6137961" y="1923678"/>
            <a:ext cx="1733550" cy="1457325"/>
          </a:xfrm>
          <a:prstGeom prst="rect">
            <a:avLst/>
          </a:prstGeom>
        </p:spPr>
      </p:pic>
      <p:sp>
        <p:nvSpPr>
          <p:cNvPr id="9" name="Seta para a direita 8"/>
          <p:cNvSpPr/>
          <p:nvPr/>
        </p:nvSpPr>
        <p:spPr>
          <a:xfrm>
            <a:off x="2609569" y="2541450"/>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Seta para a direita 9"/>
          <p:cNvSpPr/>
          <p:nvPr/>
        </p:nvSpPr>
        <p:spPr>
          <a:xfrm>
            <a:off x="5417881" y="2609482"/>
            <a:ext cx="432048" cy="288032"/>
          </a:xfrm>
          <a:prstGeom prst="rightArrow">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504329" y="3187818"/>
            <a:ext cx="2448272" cy="584775"/>
          </a:xfrm>
          <a:prstGeom prst="rect">
            <a:avLst/>
          </a:prstGeom>
          <a:noFill/>
        </p:spPr>
        <p:txBody>
          <a:bodyPr wrap="square" rtlCol="0">
            <a:spAutoFit/>
          </a:bodyPr>
          <a:lstStyle/>
          <a:p>
            <a:pPr algn="ctr"/>
            <a:r>
              <a:rPr lang="pt-BR" sz="1600" b="1" dirty="0" smtClean="0">
                <a:solidFill>
                  <a:schemeClr val="accent2"/>
                </a:solidFill>
              </a:rPr>
              <a:t>Mapeamento dos riscos e necessidades</a:t>
            </a:r>
            <a:endParaRPr lang="pt-BR" sz="1600" b="1" dirty="0">
              <a:solidFill>
                <a:schemeClr val="accent2"/>
              </a:solidFill>
            </a:endParaRPr>
          </a:p>
        </p:txBody>
      </p:sp>
      <p:sp>
        <p:nvSpPr>
          <p:cNvPr id="12" name="CaixaDeTexto 11"/>
          <p:cNvSpPr txBox="1"/>
          <p:nvPr/>
        </p:nvSpPr>
        <p:spPr>
          <a:xfrm>
            <a:off x="3090449" y="3187818"/>
            <a:ext cx="2448272" cy="584775"/>
          </a:xfrm>
          <a:prstGeom prst="rect">
            <a:avLst/>
          </a:prstGeom>
          <a:noFill/>
        </p:spPr>
        <p:txBody>
          <a:bodyPr wrap="square" rtlCol="0">
            <a:spAutoFit/>
          </a:bodyPr>
          <a:lstStyle/>
          <a:p>
            <a:pPr algn="ctr"/>
            <a:r>
              <a:rPr lang="pt-BR" sz="1600" b="1" dirty="0" smtClean="0">
                <a:solidFill>
                  <a:schemeClr val="accent3"/>
                </a:solidFill>
              </a:rPr>
              <a:t>Procedimentos para ativação do plano </a:t>
            </a:r>
            <a:endParaRPr lang="pt-BR" sz="1600" b="1" dirty="0">
              <a:solidFill>
                <a:schemeClr val="accent3"/>
              </a:solidFill>
            </a:endParaRPr>
          </a:p>
        </p:txBody>
      </p:sp>
      <p:sp>
        <p:nvSpPr>
          <p:cNvPr id="13" name="CaixaDeTexto 12"/>
          <p:cNvSpPr txBox="1"/>
          <p:nvPr/>
        </p:nvSpPr>
        <p:spPr>
          <a:xfrm>
            <a:off x="5868144" y="3310928"/>
            <a:ext cx="2448272" cy="338554"/>
          </a:xfrm>
          <a:prstGeom prst="rect">
            <a:avLst/>
          </a:prstGeom>
          <a:noFill/>
        </p:spPr>
        <p:txBody>
          <a:bodyPr wrap="square" rtlCol="0">
            <a:spAutoFit/>
          </a:bodyPr>
          <a:lstStyle/>
          <a:p>
            <a:pPr algn="ctr"/>
            <a:r>
              <a:rPr lang="pt-BR" sz="1600" b="1" dirty="0" smtClean="0">
                <a:solidFill>
                  <a:srgbClr val="92D050"/>
                </a:solidFill>
              </a:rPr>
              <a:t>Testes a cada 12 meses</a:t>
            </a:r>
            <a:endParaRPr lang="pt-BR" sz="1600" b="1" dirty="0">
              <a:solidFill>
                <a:srgbClr val="92D050"/>
              </a:solidFill>
            </a:endParaRPr>
          </a:p>
        </p:txBody>
      </p:sp>
      <p:sp>
        <p:nvSpPr>
          <p:cNvPr id="14" name="Botão de ação: Avançar ou Próximo 13">
            <a:hlinkClick r:id="rId6" action="ppaction://hlinksldjump" highlightClick="1"/>
          </p:cNvPr>
          <p:cNvSpPr/>
          <p:nvPr/>
        </p:nvSpPr>
        <p:spPr>
          <a:xfrm>
            <a:off x="8244408" y="839253"/>
            <a:ext cx="360040" cy="25312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Seta para a direita 15">
            <a:hlinkClick r:id="" action="ppaction://hlinkshowjump?jump=nextslide"/>
          </p:cNvPr>
          <p:cNvSpPr>
            <a:spLocks noChangeArrowheads="1"/>
          </p:cNvSpPr>
          <p:nvPr/>
        </p:nvSpPr>
        <p:spPr bwMode="auto">
          <a:xfrm>
            <a:off x="8283798" y="4755572"/>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
        <p:nvSpPr>
          <p:cNvPr id="17" name="Seta para a direita 16">
            <a:hlinkClick r:id="" action="ppaction://hlinkshowjump?jump=previousslide"/>
          </p:cNvPr>
          <p:cNvSpPr>
            <a:spLocks noChangeArrowheads="1"/>
          </p:cNvSpPr>
          <p:nvPr/>
        </p:nvSpPr>
        <p:spPr bwMode="auto">
          <a:xfrm flipH="1">
            <a:off x="7968057" y="4755572"/>
            <a:ext cx="297656" cy="270272"/>
          </a:xfrm>
          <a:prstGeom prst="rightArrow">
            <a:avLst>
              <a:gd name="adj1" fmla="val 65583"/>
              <a:gd name="adj2" fmla="val 110132"/>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dirty="0"/>
          </a:p>
        </p:txBody>
      </p:sp>
    </p:spTree>
    <p:extLst>
      <p:ext uri="{BB962C8B-B14F-4D97-AF65-F5344CB8AC3E}">
        <p14:creationId xmlns:p14="http://schemas.microsoft.com/office/powerpoint/2010/main" val="1737525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dirty="0" smtClean="0"/>
              <a:t>SEGURANÇA E SIGILO DAS INFORMAÇÕES</a:t>
            </a:r>
            <a:endParaRPr lang="pt-BR" sz="1800" dirty="0"/>
          </a:p>
        </p:txBody>
      </p:sp>
      <p:sp>
        <p:nvSpPr>
          <p:cNvPr id="20" name="Espaço Reservado para Número de Slide 5"/>
          <p:cNvSpPr>
            <a:spLocks noGrp="1"/>
          </p:cNvSpPr>
          <p:nvPr>
            <p:ph type="sldNum" sz="quarter" idx="12"/>
          </p:nvPr>
        </p:nvSpPr>
        <p:spPr/>
        <p:txBody>
          <a:bodyPr/>
          <a:lstStyle/>
          <a:p>
            <a:r>
              <a:rPr lang="pt-BR" dirty="0" smtClean="0"/>
              <a:t>31</a:t>
            </a:r>
            <a:endParaRPr lang="pt-BR" dirty="0"/>
          </a:p>
        </p:txBody>
      </p:sp>
      <p:sp>
        <p:nvSpPr>
          <p:cNvPr id="6" name="Retângulo 5"/>
          <p:cNvSpPr/>
          <p:nvPr/>
        </p:nvSpPr>
        <p:spPr>
          <a:xfrm>
            <a:off x="477242" y="2628259"/>
            <a:ext cx="1717587" cy="830997"/>
          </a:xfrm>
          <a:prstGeom prst="rect">
            <a:avLst/>
          </a:prstGeom>
        </p:spPr>
        <p:txBody>
          <a:bodyPr wrap="square">
            <a:spAutoFit/>
          </a:bodyPr>
          <a:lstStyle/>
          <a:p>
            <a:pPr lvl="0" algn="ctr"/>
            <a:r>
              <a:rPr lang="pt-BR" sz="1600" b="1" dirty="0">
                <a:solidFill>
                  <a:srgbClr val="FFC000"/>
                </a:solidFill>
              </a:rPr>
              <a:t>Regras de acesso à informações confidenciais</a:t>
            </a:r>
          </a:p>
        </p:txBody>
      </p:sp>
      <p:sp>
        <p:nvSpPr>
          <p:cNvPr id="10" name="Retângulo 9"/>
          <p:cNvSpPr/>
          <p:nvPr/>
        </p:nvSpPr>
        <p:spPr>
          <a:xfrm>
            <a:off x="2475823" y="2870658"/>
            <a:ext cx="1717587" cy="1323439"/>
          </a:xfrm>
          <a:prstGeom prst="rect">
            <a:avLst/>
          </a:prstGeom>
        </p:spPr>
        <p:txBody>
          <a:bodyPr wrap="square">
            <a:spAutoFit/>
          </a:bodyPr>
          <a:lstStyle/>
          <a:p>
            <a:pPr lvl="0" algn="ctr"/>
            <a:r>
              <a:rPr lang="pt-BR" sz="1600" b="1" dirty="0" smtClean="0">
                <a:solidFill>
                  <a:srgbClr val="0095D9"/>
                </a:solidFill>
              </a:rPr>
              <a:t>Regras de Proteção da base de dados, sistemas e acessos remotos</a:t>
            </a:r>
            <a:endParaRPr lang="pt-BR" sz="1600" b="1" dirty="0">
              <a:solidFill>
                <a:srgbClr val="0095D9"/>
              </a:solidFill>
            </a:endParaRPr>
          </a:p>
        </p:txBody>
      </p:sp>
      <p:sp>
        <p:nvSpPr>
          <p:cNvPr id="11" name="Retângulo 10"/>
          <p:cNvSpPr/>
          <p:nvPr/>
        </p:nvSpPr>
        <p:spPr>
          <a:xfrm>
            <a:off x="7030877" y="2748007"/>
            <a:ext cx="1717587" cy="1077218"/>
          </a:xfrm>
          <a:prstGeom prst="rect">
            <a:avLst/>
          </a:prstGeom>
        </p:spPr>
        <p:txBody>
          <a:bodyPr wrap="square">
            <a:spAutoFit/>
          </a:bodyPr>
          <a:lstStyle/>
          <a:p>
            <a:pPr lvl="0" algn="ctr"/>
            <a:r>
              <a:rPr lang="pt-BR" sz="1600" b="1" dirty="0" smtClean="0">
                <a:solidFill>
                  <a:srgbClr val="92D050"/>
                </a:solidFill>
              </a:rPr>
              <a:t>Termo de Confidencialidade com funcionários e terceiros</a:t>
            </a:r>
            <a:endParaRPr lang="pt-BR" sz="1600" b="1" dirty="0">
              <a:solidFill>
                <a:srgbClr val="92D050"/>
              </a:solidFill>
            </a:endParaRPr>
          </a:p>
        </p:txBody>
      </p:sp>
      <p:sp>
        <p:nvSpPr>
          <p:cNvPr id="12" name="Retângulo 11"/>
          <p:cNvSpPr/>
          <p:nvPr/>
        </p:nvSpPr>
        <p:spPr>
          <a:xfrm>
            <a:off x="4804032" y="2770305"/>
            <a:ext cx="1717587" cy="1077218"/>
          </a:xfrm>
          <a:prstGeom prst="rect">
            <a:avLst/>
          </a:prstGeom>
        </p:spPr>
        <p:txBody>
          <a:bodyPr wrap="square">
            <a:spAutoFit/>
          </a:bodyPr>
          <a:lstStyle/>
          <a:p>
            <a:pPr lvl="0" algn="ctr"/>
            <a:r>
              <a:rPr lang="pt-BR" sz="1600" b="1" dirty="0" smtClean="0">
                <a:solidFill>
                  <a:srgbClr val="FFC000"/>
                </a:solidFill>
              </a:rPr>
              <a:t>Procedimentos para possíveis vazamentos de informação</a:t>
            </a:r>
            <a:endParaRPr lang="pt-BR" sz="1600" b="1" dirty="0">
              <a:solidFill>
                <a:srgbClr val="FFC000"/>
              </a:solidFill>
            </a:endParaRPr>
          </a:p>
        </p:txBody>
      </p:sp>
      <p:pic>
        <p:nvPicPr>
          <p:cNvPr id="15" name="Imagem 14"/>
          <p:cNvPicPr>
            <a:picLocks noChangeAspect="1"/>
          </p:cNvPicPr>
          <p:nvPr/>
        </p:nvPicPr>
        <p:blipFill>
          <a:blip r:embed="rId3">
            <a:clrChange>
              <a:clrFrom>
                <a:srgbClr val="F2F2F2"/>
              </a:clrFrom>
              <a:clrTo>
                <a:srgbClr val="F2F2F2">
                  <a:alpha val="0"/>
                </a:srgbClr>
              </a:clrTo>
            </a:clrChange>
          </a:blip>
          <a:stretch>
            <a:fillRect/>
          </a:stretch>
        </p:blipFill>
        <p:spPr>
          <a:xfrm>
            <a:off x="662041" y="1828471"/>
            <a:ext cx="1363181" cy="941834"/>
          </a:xfrm>
          <a:prstGeom prst="rect">
            <a:avLst/>
          </a:prstGeom>
        </p:spPr>
      </p:pic>
      <p:pic>
        <p:nvPicPr>
          <p:cNvPr id="16" name="Imagem 15"/>
          <p:cNvPicPr>
            <a:picLocks noChangeAspect="1"/>
          </p:cNvPicPr>
          <p:nvPr/>
        </p:nvPicPr>
        <p:blipFill>
          <a:blip r:embed="rId4"/>
          <a:stretch>
            <a:fillRect/>
          </a:stretch>
        </p:blipFill>
        <p:spPr>
          <a:xfrm>
            <a:off x="2861448" y="1818477"/>
            <a:ext cx="1135159" cy="1073799"/>
          </a:xfrm>
          <a:prstGeom prst="rect">
            <a:avLst/>
          </a:prstGeom>
        </p:spPr>
      </p:pic>
      <p:pic>
        <p:nvPicPr>
          <p:cNvPr id="17" name="Imagem 16"/>
          <p:cNvPicPr>
            <a:picLocks noChangeAspect="1"/>
          </p:cNvPicPr>
          <p:nvPr/>
        </p:nvPicPr>
        <p:blipFill>
          <a:blip r:embed="rId5">
            <a:clrChange>
              <a:clrFrom>
                <a:srgbClr val="F2F2F2"/>
              </a:clrFrom>
              <a:clrTo>
                <a:srgbClr val="F2F2F2">
                  <a:alpha val="0"/>
                </a:srgbClr>
              </a:clrTo>
            </a:clrChange>
          </a:blip>
          <a:stretch>
            <a:fillRect/>
          </a:stretch>
        </p:blipFill>
        <p:spPr>
          <a:xfrm>
            <a:off x="7390010" y="1869622"/>
            <a:ext cx="816555" cy="859532"/>
          </a:xfrm>
          <a:prstGeom prst="rect">
            <a:avLst/>
          </a:prstGeom>
        </p:spPr>
      </p:pic>
      <p:pic>
        <p:nvPicPr>
          <p:cNvPr id="18" name="Imagem 17"/>
          <p:cNvPicPr>
            <a:picLocks noChangeAspect="1"/>
          </p:cNvPicPr>
          <p:nvPr/>
        </p:nvPicPr>
        <p:blipFill>
          <a:blip r:embed="rId6">
            <a:clrChange>
              <a:clrFrom>
                <a:srgbClr val="F2F2F2"/>
              </a:clrFrom>
              <a:clrTo>
                <a:srgbClr val="F2F2F2">
                  <a:alpha val="0"/>
                </a:srgbClr>
              </a:clrTo>
            </a:clrChange>
          </a:blip>
          <a:stretch>
            <a:fillRect/>
          </a:stretch>
        </p:blipFill>
        <p:spPr>
          <a:xfrm>
            <a:off x="5110470" y="1779662"/>
            <a:ext cx="1200150" cy="1181100"/>
          </a:xfrm>
          <a:prstGeom prst="rect">
            <a:avLst/>
          </a:prstGeom>
        </p:spPr>
      </p:pic>
      <p:sp>
        <p:nvSpPr>
          <p:cNvPr id="19" name="Botão de ação: Avançar ou Próximo 18">
            <a:hlinkClick r:id="rId7" action="ppaction://hlinksldjump" highlightClick="1"/>
          </p:cNvPr>
          <p:cNvSpPr/>
          <p:nvPr/>
        </p:nvSpPr>
        <p:spPr>
          <a:xfrm>
            <a:off x="8244408" y="839253"/>
            <a:ext cx="360040" cy="25312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Seta para a direita 20">
            <a:hlinkClick r:id="" action="ppaction://hlinkshowjump?jump=nextslide"/>
          </p:cNvPr>
          <p:cNvSpPr>
            <a:spLocks noChangeArrowheads="1"/>
          </p:cNvSpPr>
          <p:nvPr/>
        </p:nvSpPr>
        <p:spPr bwMode="auto">
          <a:xfrm>
            <a:off x="8283798" y="4755572"/>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
        <p:nvSpPr>
          <p:cNvPr id="22" name="Seta para a direita 21">
            <a:hlinkClick r:id="" action="ppaction://hlinkshowjump?jump=previousslide"/>
          </p:cNvPr>
          <p:cNvSpPr>
            <a:spLocks noChangeArrowheads="1"/>
          </p:cNvSpPr>
          <p:nvPr/>
        </p:nvSpPr>
        <p:spPr bwMode="auto">
          <a:xfrm flipH="1">
            <a:off x="7968057" y="4755572"/>
            <a:ext cx="297656" cy="270272"/>
          </a:xfrm>
          <a:prstGeom prst="rightArrow">
            <a:avLst>
              <a:gd name="adj1" fmla="val 65583"/>
              <a:gd name="adj2" fmla="val 110132"/>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dirty="0"/>
          </a:p>
        </p:txBody>
      </p:sp>
    </p:spTree>
    <p:extLst>
      <p:ext uri="{BB962C8B-B14F-4D97-AF65-F5344CB8AC3E}">
        <p14:creationId xmlns:p14="http://schemas.microsoft.com/office/powerpoint/2010/main" val="1948202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dirty="0" smtClean="0"/>
              <a:t>SEGURANÇA CIBERNÉTICA</a:t>
            </a:r>
            <a:endParaRPr lang="pt-BR" sz="1800" dirty="0"/>
          </a:p>
        </p:txBody>
      </p:sp>
      <p:sp>
        <p:nvSpPr>
          <p:cNvPr id="20" name="Espaço Reservado para Número de Slide 5"/>
          <p:cNvSpPr>
            <a:spLocks noGrp="1"/>
          </p:cNvSpPr>
          <p:nvPr>
            <p:ph type="sldNum" sz="quarter" idx="12"/>
          </p:nvPr>
        </p:nvSpPr>
        <p:spPr/>
        <p:txBody>
          <a:bodyPr/>
          <a:lstStyle/>
          <a:p>
            <a:r>
              <a:rPr lang="pt-BR" dirty="0" smtClean="0"/>
              <a:t>32</a:t>
            </a:r>
            <a:endParaRPr lang="pt-BR" dirty="0"/>
          </a:p>
        </p:txBody>
      </p:sp>
      <p:pic>
        <p:nvPicPr>
          <p:cNvPr id="3" name="Imagem 2"/>
          <p:cNvPicPr>
            <a:picLocks noChangeAspect="1"/>
          </p:cNvPicPr>
          <p:nvPr/>
        </p:nvPicPr>
        <p:blipFill>
          <a:blip r:embed="rId3"/>
          <a:stretch>
            <a:fillRect/>
          </a:stretch>
        </p:blipFill>
        <p:spPr>
          <a:xfrm>
            <a:off x="4028218" y="1067541"/>
            <a:ext cx="852621" cy="806533"/>
          </a:xfrm>
          <a:prstGeom prst="rect">
            <a:avLst/>
          </a:prstGeom>
        </p:spPr>
      </p:pic>
      <p:pic>
        <p:nvPicPr>
          <p:cNvPr id="6" name="Imagem 5"/>
          <p:cNvPicPr>
            <a:picLocks noChangeAspect="1"/>
          </p:cNvPicPr>
          <p:nvPr/>
        </p:nvPicPr>
        <p:blipFill rotWithShape="1">
          <a:blip r:embed="rId4">
            <a:clrChange>
              <a:clrFrom>
                <a:srgbClr val="F2F2F2"/>
              </a:clrFrom>
              <a:clrTo>
                <a:srgbClr val="F2F2F2">
                  <a:alpha val="0"/>
                </a:srgbClr>
              </a:clrTo>
            </a:clrChange>
          </a:blip>
          <a:srcRect l="44630" r="42451"/>
          <a:stretch/>
        </p:blipFill>
        <p:spPr>
          <a:xfrm>
            <a:off x="1233427" y="2034573"/>
            <a:ext cx="890301" cy="897217"/>
          </a:xfrm>
          <a:prstGeom prst="rect">
            <a:avLst/>
          </a:prstGeom>
        </p:spPr>
      </p:pic>
      <p:sp>
        <p:nvSpPr>
          <p:cNvPr id="11" name="CaixaDeTexto 10"/>
          <p:cNvSpPr txBox="1"/>
          <p:nvPr/>
        </p:nvSpPr>
        <p:spPr>
          <a:xfrm>
            <a:off x="539552" y="3064706"/>
            <a:ext cx="2448272" cy="830997"/>
          </a:xfrm>
          <a:prstGeom prst="rect">
            <a:avLst/>
          </a:prstGeom>
          <a:noFill/>
        </p:spPr>
        <p:txBody>
          <a:bodyPr wrap="square" rtlCol="0">
            <a:spAutoFit/>
          </a:bodyPr>
          <a:lstStyle/>
          <a:p>
            <a:pPr algn="ctr"/>
            <a:r>
              <a:rPr lang="pt-BR" sz="1600" b="1" dirty="0" smtClean="0">
                <a:solidFill>
                  <a:schemeClr val="accent2"/>
                </a:solidFill>
              </a:rPr>
              <a:t>Mapeamento dos riscos</a:t>
            </a:r>
            <a:r>
              <a:rPr lang="pt-BR" sz="1600" dirty="0"/>
              <a:t> </a:t>
            </a:r>
            <a:r>
              <a:rPr lang="pt-BR" sz="1600" b="1" dirty="0">
                <a:solidFill>
                  <a:schemeClr val="accent2"/>
                </a:solidFill>
              </a:rPr>
              <a:t>vulnerabilidades e cenários de ameaças</a:t>
            </a:r>
          </a:p>
        </p:txBody>
      </p:sp>
      <p:sp>
        <p:nvSpPr>
          <p:cNvPr id="12" name="CaixaDeTexto 11"/>
          <p:cNvSpPr txBox="1"/>
          <p:nvPr/>
        </p:nvSpPr>
        <p:spPr>
          <a:xfrm>
            <a:off x="3275856" y="1893191"/>
            <a:ext cx="2448272" cy="830997"/>
          </a:xfrm>
          <a:prstGeom prst="rect">
            <a:avLst/>
          </a:prstGeom>
          <a:noFill/>
        </p:spPr>
        <p:txBody>
          <a:bodyPr wrap="square" rtlCol="0">
            <a:spAutoFit/>
          </a:bodyPr>
          <a:lstStyle/>
          <a:p>
            <a:pPr algn="ctr"/>
            <a:r>
              <a:rPr lang="pt-BR" sz="1600" b="1" dirty="0" smtClean="0">
                <a:solidFill>
                  <a:schemeClr val="accent3"/>
                </a:solidFill>
              </a:rPr>
              <a:t>Controles e monitoramentos implementados</a:t>
            </a:r>
            <a:endParaRPr lang="pt-BR" sz="1600" b="1" dirty="0">
              <a:solidFill>
                <a:schemeClr val="accent3"/>
              </a:solidFill>
            </a:endParaRPr>
          </a:p>
        </p:txBody>
      </p:sp>
      <p:sp>
        <p:nvSpPr>
          <p:cNvPr id="13" name="CaixaDeTexto 12"/>
          <p:cNvSpPr txBox="1"/>
          <p:nvPr/>
        </p:nvSpPr>
        <p:spPr>
          <a:xfrm>
            <a:off x="5868144" y="3310928"/>
            <a:ext cx="2448272" cy="584775"/>
          </a:xfrm>
          <a:prstGeom prst="rect">
            <a:avLst/>
          </a:prstGeom>
          <a:noFill/>
        </p:spPr>
        <p:txBody>
          <a:bodyPr wrap="square" rtlCol="0">
            <a:spAutoFit/>
          </a:bodyPr>
          <a:lstStyle/>
          <a:p>
            <a:pPr lvl="0" algn="ctr"/>
            <a:r>
              <a:rPr lang="pt-BR" sz="1600" b="1" dirty="0">
                <a:solidFill>
                  <a:srgbClr val="92D050"/>
                </a:solidFill>
              </a:rPr>
              <a:t>Plano de repostas a incidentes</a:t>
            </a:r>
          </a:p>
        </p:txBody>
      </p:sp>
      <p:sp>
        <p:nvSpPr>
          <p:cNvPr id="16" name="CaixaDeTexto 15"/>
          <p:cNvSpPr txBox="1"/>
          <p:nvPr/>
        </p:nvSpPr>
        <p:spPr>
          <a:xfrm>
            <a:off x="3849268" y="4174787"/>
            <a:ext cx="1441719" cy="584775"/>
          </a:xfrm>
          <a:prstGeom prst="rect">
            <a:avLst/>
          </a:prstGeom>
          <a:noFill/>
        </p:spPr>
        <p:txBody>
          <a:bodyPr wrap="square" rtlCol="0">
            <a:spAutoFit/>
          </a:bodyPr>
          <a:lstStyle/>
          <a:p>
            <a:pPr algn="ctr"/>
            <a:r>
              <a:rPr lang="pt-BR" sz="1600" b="1" dirty="0" smtClean="0">
                <a:solidFill>
                  <a:schemeClr val="accent3"/>
                </a:solidFill>
              </a:rPr>
              <a:t>Áreas responsáveis</a:t>
            </a:r>
            <a:endParaRPr lang="pt-BR" sz="1600" b="1" dirty="0">
              <a:solidFill>
                <a:schemeClr val="accent3"/>
              </a:solidFill>
            </a:endParaRPr>
          </a:p>
        </p:txBody>
      </p:sp>
      <p:pic>
        <p:nvPicPr>
          <p:cNvPr id="17" name="Imagem 16"/>
          <p:cNvPicPr>
            <a:picLocks noChangeAspect="1"/>
          </p:cNvPicPr>
          <p:nvPr/>
        </p:nvPicPr>
        <p:blipFill>
          <a:blip r:embed="rId5">
            <a:clrChange>
              <a:clrFrom>
                <a:srgbClr val="F2F2F2"/>
              </a:clrFrom>
              <a:clrTo>
                <a:srgbClr val="F2F2F2">
                  <a:alpha val="0"/>
                </a:srgbClr>
              </a:clrTo>
            </a:clrChange>
          </a:blip>
          <a:stretch>
            <a:fillRect/>
          </a:stretch>
        </p:blipFill>
        <p:spPr>
          <a:xfrm>
            <a:off x="6341806" y="2064022"/>
            <a:ext cx="1238250" cy="1419225"/>
          </a:xfrm>
          <a:prstGeom prst="rect">
            <a:avLst/>
          </a:prstGeom>
        </p:spPr>
      </p:pic>
      <p:pic>
        <p:nvPicPr>
          <p:cNvPr id="18" name="Imagem 17"/>
          <p:cNvPicPr>
            <a:picLocks noChangeAspect="1"/>
          </p:cNvPicPr>
          <p:nvPr/>
        </p:nvPicPr>
        <p:blipFill rotWithShape="1">
          <a:blip r:embed="rId6">
            <a:clrChange>
              <a:clrFrom>
                <a:srgbClr val="F2F2F2"/>
              </a:clrFrom>
              <a:clrTo>
                <a:srgbClr val="F2F2F2">
                  <a:alpha val="0"/>
                </a:srgbClr>
              </a:clrTo>
            </a:clrChange>
          </a:blip>
          <a:srcRect r="25248" b="65272"/>
          <a:stretch/>
        </p:blipFill>
        <p:spPr>
          <a:xfrm>
            <a:off x="4014223" y="3247374"/>
            <a:ext cx="1025302" cy="982415"/>
          </a:xfrm>
          <a:prstGeom prst="rect">
            <a:avLst/>
          </a:prstGeom>
        </p:spPr>
      </p:pic>
      <p:sp>
        <p:nvSpPr>
          <p:cNvPr id="19" name="Botão de ação: Avançar ou Próximo 18">
            <a:hlinkClick r:id="rId7" action="ppaction://hlinksldjump" highlightClick="1"/>
          </p:cNvPr>
          <p:cNvSpPr/>
          <p:nvPr/>
        </p:nvSpPr>
        <p:spPr>
          <a:xfrm>
            <a:off x="8244408" y="839253"/>
            <a:ext cx="360040" cy="25312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Seta para a direita 20">
            <a:hlinkClick r:id="" action="ppaction://hlinkshowjump?jump=nextslide"/>
          </p:cNvPr>
          <p:cNvSpPr>
            <a:spLocks noChangeArrowheads="1"/>
          </p:cNvSpPr>
          <p:nvPr/>
        </p:nvSpPr>
        <p:spPr bwMode="auto">
          <a:xfrm>
            <a:off x="8283798" y="4755572"/>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
        <p:nvSpPr>
          <p:cNvPr id="22" name="Seta para a direita 21">
            <a:hlinkClick r:id="" action="ppaction://hlinkshowjump?jump=previousslide"/>
          </p:cNvPr>
          <p:cNvSpPr>
            <a:spLocks noChangeArrowheads="1"/>
          </p:cNvSpPr>
          <p:nvPr/>
        </p:nvSpPr>
        <p:spPr bwMode="auto">
          <a:xfrm flipH="1">
            <a:off x="7968057" y="4755572"/>
            <a:ext cx="297656" cy="270272"/>
          </a:xfrm>
          <a:prstGeom prst="rightArrow">
            <a:avLst>
              <a:gd name="adj1" fmla="val 65583"/>
              <a:gd name="adj2" fmla="val 110132"/>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dirty="0"/>
          </a:p>
        </p:txBody>
      </p:sp>
    </p:spTree>
    <p:extLst>
      <p:ext uri="{BB962C8B-B14F-4D97-AF65-F5344CB8AC3E}">
        <p14:creationId xmlns:p14="http://schemas.microsoft.com/office/powerpoint/2010/main" val="3348287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altLang="pt-BR" sz="1800" dirty="0" smtClean="0">
                <a:solidFill>
                  <a:schemeClr val="accent3"/>
                </a:solidFill>
                <a:ea typeface="MS PGothic" pitchFamily="34" charset="-128"/>
                <a:sym typeface="Calibri" pitchFamily="34" charset="0"/>
              </a:rPr>
              <a:t>CONTRATAÇÃO DE TERCEIROS</a:t>
            </a:r>
            <a:endParaRPr lang="en-US" altLang="pt-BR" sz="1800" dirty="0">
              <a:solidFill>
                <a:schemeClr val="accent3"/>
              </a:solidFill>
              <a:ea typeface="MS PGothic" pitchFamily="34" charset="-128"/>
              <a:sym typeface="Calibri" pitchFamily="34" charset="0"/>
            </a:endParaRPr>
          </a:p>
        </p:txBody>
      </p:sp>
      <p:sp>
        <p:nvSpPr>
          <p:cNvPr id="62" name="Espaço Reservado para Número de Slide 5"/>
          <p:cNvSpPr>
            <a:spLocks noGrp="1"/>
          </p:cNvSpPr>
          <p:nvPr>
            <p:ph type="sldNum" sz="quarter" idx="12"/>
          </p:nvPr>
        </p:nvSpPr>
        <p:spPr/>
        <p:txBody>
          <a:bodyPr/>
          <a:lstStyle/>
          <a:p>
            <a:r>
              <a:rPr lang="pt-BR" dirty="0" smtClean="0"/>
              <a:t>33</a:t>
            </a:r>
            <a:endParaRPr lang="pt-BR" dirty="0"/>
          </a:p>
        </p:txBody>
      </p:sp>
      <p:grpSp>
        <p:nvGrpSpPr>
          <p:cNvPr id="10" name="Grupo 9"/>
          <p:cNvGrpSpPr/>
          <p:nvPr/>
        </p:nvGrpSpPr>
        <p:grpSpPr>
          <a:xfrm>
            <a:off x="740397" y="1093289"/>
            <a:ext cx="1512168" cy="1184079"/>
            <a:chOff x="1621191" y="2241476"/>
            <a:chExt cx="1512168" cy="1184079"/>
          </a:xfrm>
        </p:grpSpPr>
        <p:pic>
          <p:nvPicPr>
            <p:cNvPr id="38" name="Picture 7" descr="C:\Users\victor.villa\Desktop\pessoas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2600" y="2241476"/>
              <a:ext cx="1149350" cy="1027113"/>
            </a:xfrm>
            <a:prstGeom prst="rect">
              <a:avLst/>
            </a:prstGeom>
            <a:noFill/>
            <a:extLst>
              <a:ext uri="{909E8E84-426E-40DD-AFC4-6F175D3DCCD1}">
                <a14:hiddenFill xmlns:a14="http://schemas.microsoft.com/office/drawing/2010/main">
                  <a:solidFill>
                    <a:srgbClr val="FFFFFF"/>
                  </a:solidFill>
                </a14:hiddenFill>
              </a:ext>
            </a:extLst>
          </p:spPr>
        </p:pic>
        <p:sp>
          <p:nvSpPr>
            <p:cNvPr id="39" name="Retângulo 4"/>
            <p:cNvSpPr>
              <a:spLocks noChangeArrowheads="1"/>
            </p:cNvSpPr>
            <p:nvPr/>
          </p:nvSpPr>
          <p:spPr bwMode="auto">
            <a:xfrm>
              <a:off x="1621191" y="3111623"/>
              <a:ext cx="151216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750"/>
                </a:spcBef>
                <a:buFont typeface="Arial"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charset="0"/>
                <a:buChar char="•"/>
                <a:defRPr>
                  <a:solidFill>
                    <a:schemeClr val="tx1"/>
                  </a:solidFill>
                  <a:latin typeface="Calibri" pitchFamily="34" charset="0"/>
                </a:defRPr>
              </a:lvl2pPr>
              <a:lvl3pPr marL="1143000" indent="-228600" eaLnBrk="0" hangingPunct="0">
                <a:lnSpc>
                  <a:spcPct val="90000"/>
                </a:lnSpc>
                <a:spcBef>
                  <a:spcPts val="375"/>
                </a:spcBef>
                <a:buFont typeface="Arial"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charset="0"/>
                <a:buChar char="•"/>
                <a:defRPr sz="1300">
                  <a:solidFill>
                    <a:schemeClr val="tx1"/>
                  </a:solidFill>
                  <a:latin typeface="Calibri" pitchFamily="34" charset="0"/>
                </a:defRPr>
              </a:lvl5pPr>
              <a:lvl6pPr marL="25146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spcBef>
                  <a:spcPct val="0"/>
                </a:spcBef>
                <a:buFontTx/>
                <a:buNone/>
              </a:pPr>
              <a:r>
                <a:rPr lang="en-US" altLang="pt-BR" sz="1600" b="1" dirty="0" err="1" smtClean="0">
                  <a:solidFill>
                    <a:schemeClr val="accent2"/>
                  </a:solidFill>
                  <a:latin typeface="+mn-lt"/>
                  <a:ea typeface="MS PGothic" pitchFamily="34" charset="-128"/>
                  <a:sym typeface="Calibri" pitchFamily="34" charset="0"/>
                </a:rPr>
                <a:t>Escopo</a:t>
              </a:r>
              <a:endParaRPr lang="en-US" altLang="pt-BR" sz="1600" b="1" dirty="0">
                <a:solidFill>
                  <a:schemeClr val="accent2"/>
                </a:solidFill>
                <a:latin typeface="+mn-lt"/>
                <a:ea typeface="MS PGothic" pitchFamily="34" charset="-128"/>
                <a:sym typeface="Calibri" pitchFamily="34" charset="0"/>
              </a:endParaRPr>
            </a:p>
          </p:txBody>
        </p:sp>
      </p:grpSp>
      <p:grpSp>
        <p:nvGrpSpPr>
          <p:cNvPr id="20" name="Grupo 19"/>
          <p:cNvGrpSpPr/>
          <p:nvPr/>
        </p:nvGrpSpPr>
        <p:grpSpPr>
          <a:xfrm>
            <a:off x="604897" y="3116270"/>
            <a:ext cx="2068340" cy="1087820"/>
            <a:chOff x="1858619" y="1469356"/>
            <a:chExt cx="2068340" cy="1087820"/>
          </a:xfrm>
        </p:grpSpPr>
        <p:pic>
          <p:nvPicPr>
            <p:cNvPr id="41" name="Imagem 40"/>
            <p:cNvPicPr>
              <a:picLocks noChangeAspect="1"/>
            </p:cNvPicPr>
            <p:nvPr/>
          </p:nvPicPr>
          <p:blipFill>
            <a:blip r:embed="rId4">
              <a:clrChange>
                <a:clrFrom>
                  <a:srgbClr val="F2F2F2"/>
                </a:clrFrom>
                <a:clrTo>
                  <a:srgbClr val="F2F2F2">
                    <a:alpha val="0"/>
                  </a:srgbClr>
                </a:clrTo>
              </a:clrChange>
            </a:blip>
            <a:stretch>
              <a:fillRect/>
            </a:stretch>
          </p:blipFill>
          <p:spPr>
            <a:xfrm>
              <a:off x="2002785" y="1469356"/>
              <a:ext cx="1574651" cy="713842"/>
            </a:xfrm>
            <a:prstGeom prst="rect">
              <a:avLst/>
            </a:prstGeom>
          </p:spPr>
        </p:pic>
        <p:sp>
          <p:nvSpPr>
            <p:cNvPr id="45" name="Retângulo 4"/>
            <p:cNvSpPr>
              <a:spLocks noChangeArrowheads="1"/>
            </p:cNvSpPr>
            <p:nvPr/>
          </p:nvSpPr>
          <p:spPr bwMode="auto">
            <a:xfrm>
              <a:off x="1858619" y="2021645"/>
              <a:ext cx="206834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750"/>
                </a:spcBef>
                <a:buFont typeface="Arial"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charset="0"/>
                <a:buChar char="•"/>
                <a:defRPr>
                  <a:solidFill>
                    <a:schemeClr val="tx1"/>
                  </a:solidFill>
                  <a:latin typeface="Calibri" pitchFamily="34" charset="0"/>
                </a:defRPr>
              </a:lvl2pPr>
              <a:lvl3pPr marL="1143000" indent="-228600" eaLnBrk="0" hangingPunct="0">
                <a:lnSpc>
                  <a:spcPct val="90000"/>
                </a:lnSpc>
                <a:spcBef>
                  <a:spcPts val="375"/>
                </a:spcBef>
                <a:buFont typeface="Arial"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charset="0"/>
                <a:buChar char="•"/>
                <a:defRPr sz="1300">
                  <a:solidFill>
                    <a:schemeClr val="tx1"/>
                  </a:solidFill>
                  <a:latin typeface="Calibri" pitchFamily="34" charset="0"/>
                </a:defRPr>
              </a:lvl5pPr>
              <a:lvl6pPr marL="25146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spcBef>
                  <a:spcPct val="0"/>
                </a:spcBef>
                <a:buFontTx/>
                <a:buNone/>
              </a:pPr>
              <a:r>
                <a:rPr lang="en-US" altLang="pt-BR" sz="1600" b="1" dirty="0" err="1" smtClean="0">
                  <a:solidFill>
                    <a:schemeClr val="tx2"/>
                  </a:solidFill>
                  <a:latin typeface="+mn-lt"/>
                  <a:ea typeface="MS PGothic" pitchFamily="34" charset="-128"/>
                  <a:sym typeface="Calibri" pitchFamily="34" charset="0"/>
                </a:rPr>
                <a:t>Simplificação</a:t>
              </a:r>
              <a:r>
                <a:rPr lang="en-US" altLang="pt-BR" sz="1600" b="1" dirty="0" smtClean="0">
                  <a:solidFill>
                    <a:schemeClr val="tx2"/>
                  </a:solidFill>
                  <a:latin typeface="+mn-lt"/>
                  <a:ea typeface="MS PGothic" pitchFamily="34" charset="-128"/>
                  <a:sym typeface="Calibri" pitchFamily="34" charset="0"/>
                </a:rPr>
                <a:t> do </a:t>
              </a:r>
              <a:r>
                <a:rPr lang="en-US" altLang="pt-BR" sz="1600" b="1" dirty="0" err="1" smtClean="0">
                  <a:solidFill>
                    <a:schemeClr val="tx2"/>
                  </a:solidFill>
                  <a:latin typeface="+mn-lt"/>
                  <a:ea typeface="MS PGothic" pitchFamily="34" charset="-128"/>
                  <a:sym typeface="Calibri" pitchFamily="34" charset="0"/>
                </a:rPr>
                <a:t>processo</a:t>
              </a:r>
              <a:endParaRPr lang="en-US" altLang="pt-BR" sz="1600" b="1" dirty="0">
                <a:solidFill>
                  <a:schemeClr val="tx2"/>
                </a:solidFill>
                <a:latin typeface="+mn-lt"/>
                <a:ea typeface="MS PGothic" pitchFamily="34" charset="-128"/>
                <a:sym typeface="Calibri" pitchFamily="34" charset="0"/>
              </a:endParaRPr>
            </a:p>
          </p:txBody>
        </p:sp>
      </p:grpSp>
      <p:grpSp>
        <p:nvGrpSpPr>
          <p:cNvPr id="17" name="Grupo 16"/>
          <p:cNvGrpSpPr/>
          <p:nvPr/>
        </p:nvGrpSpPr>
        <p:grpSpPr>
          <a:xfrm>
            <a:off x="6220090" y="1243752"/>
            <a:ext cx="2068340" cy="1381641"/>
            <a:chOff x="3896491" y="1244155"/>
            <a:chExt cx="2068340" cy="1381641"/>
          </a:xfrm>
        </p:grpSpPr>
        <p:pic>
          <p:nvPicPr>
            <p:cNvPr id="47" name="Imagem 46"/>
            <p:cNvPicPr>
              <a:picLocks noChangeAspect="1"/>
            </p:cNvPicPr>
            <p:nvPr/>
          </p:nvPicPr>
          <p:blipFill rotWithShape="1">
            <a:blip r:embed="rId5">
              <a:clrChange>
                <a:clrFrom>
                  <a:srgbClr val="F2F2F2"/>
                </a:clrFrom>
                <a:clrTo>
                  <a:srgbClr val="F2F2F2">
                    <a:alpha val="0"/>
                  </a:srgbClr>
                </a:clrTo>
              </a:clrChange>
            </a:blip>
            <a:srcRect l="10574" t="58978" r="4840"/>
            <a:stretch/>
          </p:blipFill>
          <p:spPr>
            <a:xfrm>
              <a:off x="4301343" y="1244155"/>
              <a:ext cx="988869" cy="945736"/>
            </a:xfrm>
            <a:prstGeom prst="rect">
              <a:avLst/>
            </a:prstGeom>
          </p:spPr>
        </p:pic>
        <p:sp>
          <p:nvSpPr>
            <p:cNvPr id="54" name="Retângulo 4"/>
            <p:cNvSpPr>
              <a:spLocks noChangeArrowheads="1"/>
            </p:cNvSpPr>
            <p:nvPr/>
          </p:nvSpPr>
          <p:spPr bwMode="auto">
            <a:xfrm>
              <a:off x="3896491" y="2090265"/>
              <a:ext cx="206834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750"/>
                </a:spcBef>
                <a:buFont typeface="Arial"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charset="0"/>
                <a:buChar char="•"/>
                <a:defRPr>
                  <a:solidFill>
                    <a:schemeClr val="tx1"/>
                  </a:solidFill>
                  <a:latin typeface="Calibri" pitchFamily="34" charset="0"/>
                </a:defRPr>
              </a:lvl2pPr>
              <a:lvl3pPr marL="1143000" indent="-228600" eaLnBrk="0" hangingPunct="0">
                <a:lnSpc>
                  <a:spcPct val="90000"/>
                </a:lnSpc>
                <a:spcBef>
                  <a:spcPts val="375"/>
                </a:spcBef>
                <a:buFont typeface="Arial"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charset="0"/>
                <a:buChar char="•"/>
                <a:defRPr sz="1300">
                  <a:solidFill>
                    <a:schemeClr val="tx1"/>
                  </a:solidFill>
                  <a:latin typeface="Calibri" pitchFamily="34" charset="0"/>
                </a:defRPr>
              </a:lvl5pPr>
              <a:lvl6pPr marL="25146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spcBef>
                  <a:spcPct val="0"/>
                </a:spcBef>
                <a:buFontTx/>
                <a:buNone/>
              </a:pPr>
              <a:r>
                <a:rPr lang="en-US" altLang="pt-BR" sz="1600" b="1" dirty="0" err="1" smtClean="0">
                  <a:solidFill>
                    <a:schemeClr val="accent3"/>
                  </a:solidFill>
                  <a:latin typeface="+mn-lt"/>
                  <a:ea typeface="MS PGothic" pitchFamily="34" charset="-128"/>
                  <a:sym typeface="Calibri" pitchFamily="34" charset="0"/>
                </a:rPr>
                <a:t>Criação</a:t>
              </a:r>
              <a:r>
                <a:rPr lang="en-US" altLang="pt-BR" sz="1600" b="1" dirty="0" smtClean="0">
                  <a:solidFill>
                    <a:schemeClr val="accent3"/>
                  </a:solidFill>
                  <a:latin typeface="+mn-lt"/>
                  <a:ea typeface="MS PGothic" pitchFamily="34" charset="-128"/>
                  <a:sym typeface="Calibri" pitchFamily="34" charset="0"/>
                </a:rPr>
                <a:t> de </a:t>
              </a:r>
              <a:r>
                <a:rPr lang="en-US" altLang="pt-BR" sz="1600" b="1" dirty="0" err="1" smtClean="0">
                  <a:solidFill>
                    <a:schemeClr val="accent3"/>
                  </a:solidFill>
                  <a:latin typeface="+mn-lt"/>
                  <a:ea typeface="MS PGothic" pitchFamily="34" charset="-128"/>
                  <a:sym typeface="Calibri" pitchFamily="34" charset="0"/>
                </a:rPr>
                <a:t>novos</a:t>
              </a:r>
              <a:r>
                <a:rPr lang="en-US" altLang="pt-BR" sz="1600" b="1" dirty="0" smtClean="0">
                  <a:solidFill>
                    <a:schemeClr val="accent3"/>
                  </a:solidFill>
                  <a:latin typeface="+mn-lt"/>
                  <a:ea typeface="MS PGothic" pitchFamily="34" charset="-128"/>
                  <a:sym typeface="Calibri" pitchFamily="34" charset="0"/>
                </a:rPr>
                <a:t> QDDs</a:t>
              </a:r>
              <a:endParaRPr lang="en-US" altLang="pt-BR" sz="1600" b="1" dirty="0">
                <a:solidFill>
                  <a:schemeClr val="accent3"/>
                </a:solidFill>
                <a:latin typeface="+mn-lt"/>
                <a:ea typeface="MS PGothic" pitchFamily="34" charset="-128"/>
                <a:sym typeface="Calibri" pitchFamily="34" charset="0"/>
              </a:endParaRPr>
            </a:p>
          </p:txBody>
        </p:sp>
      </p:grpSp>
      <p:grpSp>
        <p:nvGrpSpPr>
          <p:cNvPr id="16" name="Grupo 15"/>
          <p:cNvGrpSpPr/>
          <p:nvPr/>
        </p:nvGrpSpPr>
        <p:grpSpPr>
          <a:xfrm>
            <a:off x="3080046" y="2167195"/>
            <a:ext cx="2823854" cy="1213903"/>
            <a:chOff x="2396218" y="3617669"/>
            <a:chExt cx="2823854" cy="1213903"/>
          </a:xfrm>
        </p:grpSpPr>
        <p:pic>
          <p:nvPicPr>
            <p:cNvPr id="55" name="Imagem 54"/>
            <p:cNvPicPr>
              <a:picLocks noChangeAspect="1"/>
            </p:cNvPicPr>
            <p:nvPr/>
          </p:nvPicPr>
          <p:blipFill>
            <a:blip r:embed="rId6">
              <a:clrChange>
                <a:clrFrom>
                  <a:srgbClr val="F2F2F2"/>
                </a:clrFrom>
                <a:clrTo>
                  <a:srgbClr val="F2F2F2">
                    <a:alpha val="0"/>
                  </a:srgbClr>
                </a:clrTo>
              </a:clrChange>
            </a:blip>
            <a:stretch>
              <a:fillRect/>
            </a:stretch>
          </p:blipFill>
          <p:spPr>
            <a:xfrm>
              <a:off x="2635630" y="3617669"/>
              <a:ext cx="1363181" cy="941834"/>
            </a:xfrm>
            <a:prstGeom prst="rect">
              <a:avLst/>
            </a:prstGeom>
          </p:spPr>
        </p:pic>
        <p:pic>
          <p:nvPicPr>
            <p:cNvPr id="56" name="Imagem 55"/>
            <p:cNvPicPr>
              <a:picLocks noChangeAspect="1"/>
            </p:cNvPicPr>
            <p:nvPr/>
          </p:nvPicPr>
          <p:blipFill rotWithShape="1">
            <a:blip r:embed="rId7">
              <a:clrChange>
                <a:clrFrom>
                  <a:srgbClr val="F2F2F2"/>
                </a:clrFrom>
                <a:clrTo>
                  <a:srgbClr val="F2F2F2">
                    <a:alpha val="0"/>
                  </a:srgbClr>
                </a:clrTo>
              </a:clrChange>
            </a:blip>
            <a:srcRect l="24192" t="3614" r="65440" b="9761"/>
            <a:stretch/>
          </p:blipFill>
          <p:spPr>
            <a:xfrm>
              <a:off x="4363730" y="3778665"/>
              <a:ext cx="676192" cy="619843"/>
            </a:xfrm>
            <a:prstGeom prst="rect">
              <a:avLst/>
            </a:prstGeom>
          </p:spPr>
        </p:pic>
        <p:pic>
          <p:nvPicPr>
            <p:cNvPr id="57" name="Imagem 56"/>
            <p:cNvPicPr>
              <a:picLocks noChangeAspect="1"/>
            </p:cNvPicPr>
            <p:nvPr/>
          </p:nvPicPr>
          <p:blipFill rotWithShape="1">
            <a:blip r:embed="rId7">
              <a:clrChange>
                <a:clrFrom>
                  <a:srgbClr val="F2F2F2"/>
                </a:clrFrom>
                <a:clrTo>
                  <a:srgbClr val="F2F2F2">
                    <a:alpha val="0"/>
                  </a:srgbClr>
                </a:clrTo>
              </a:clrChange>
            </a:blip>
            <a:srcRect l="44865" t="11631" r="43903" b="17495"/>
            <a:stretch/>
          </p:blipFill>
          <p:spPr>
            <a:xfrm>
              <a:off x="3779912" y="3939902"/>
              <a:ext cx="612068" cy="423740"/>
            </a:xfrm>
            <a:prstGeom prst="rect">
              <a:avLst/>
            </a:prstGeom>
          </p:spPr>
        </p:pic>
        <p:sp>
          <p:nvSpPr>
            <p:cNvPr id="58" name="Retângulo 4"/>
            <p:cNvSpPr>
              <a:spLocks noChangeArrowheads="1"/>
            </p:cNvSpPr>
            <p:nvPr/>
          </p:nvSpPr>
          <p:spPr bwMode="auto">
            <a:xfrm>
              <a:off x="2396218" y="4517640"/>
              <a:ext cx="2823854"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750"/>
                </a:spcBef>
                <a:buFont typeface="Arial"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charset="0"/>
                <a:buChar char="•"/>
                <a:defRPr>
                  <a:solidFill>
                    <a:schemeClr val="tx1"/>
                  </a:solidFill>
                  <a:latin typeface="Calibri" pitchFamily="34" charset="0"/>
                </a:defRPr>
              </a:lvl2pPr>
              <a:lvl3pPr marL="1143000" indent="-228600" eaLnBrk="0" hangingPunct="0">
                <a:lnSpc>
                  <a:spcPct val="90000"/>
                </a:lnSpc>
                <a:spcBef>
                  <a:spcPts val="375"/>
                </a:spcBef>
                <a:buFont typeface="Arial"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charset="0"/>
                <a:buChar char="•"/>
                <a:defRPr sz="1300">
                  <a:solidFill>
                    <a:schemeClr val="tx1"/>
                  </a:solidFill>
                  <a:latin typeface="Calibri" pitchFamily="34" charset="0"/>
                </a:defRPr>
              </a:lvl5pPr>
              <a:lvl6pPr marL="25146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spcBef>
                  <a:spcPct val="0"/>
                </a:spcBef>
                <a:buFontTx/>
                <a:buNone/>
              </a:pPr>
              <a:r>
                <a:rPr lang="en-US" altLang="pt-BR" sz="1600" b="1" dirty="0" smtClean="0">
                  <a:solidFill>
                    <a:schemeClr val="tx2"/>
                  </a:solidFill>
                  <a:latin typeface="+mn-lt"/>
                  <a:ea typeface="MS PGothic" pitchFamily="34" charset="-128"/>
                  <a:sym typeface="Calibri" pitchFamily="34" charset="0"/>
                </a:rPr>
                <a:t>Supervisão </a:t>
              </a:r>
              <a:r>
                <a:rPr lang="en-US" altLang="pt-BR" sz="1600" b="1" dirty="0" err="1">
                  <a:solidFill>
                    <a:schemeClr val="tx2"/>
                  </a:solidFill>
                  <a:latin typeface="+mn-lt"/>
                  <a:ea typeface="MS PGothic" pitchFamily="34" charset="-128"/>
                  <a:sym typeface="Calibri" pitchFamily="34" charset="0"/>
                </a:rPr>
                <a:t>b</a:t>
              </a:r>
              <a:r>
                <a:rPr lang="en-US" altLang="pt-BR" sz="1600" b="1" dirty="0" err="1" smtClean="0">
                  <a:solidFill>
                    <a:schemeClr val="tx2"/>
                  </a:solidFill>
                  <a:latin typeface="+mn-lt"/>
                  <a:ea typeface="MS PGothic" pitchFamily="34" charset="-128"/>
                  <a:sym typeface="Calibri" pitchFamily="34" charset="0"/>
                </a:rPr>
                <a:t>aseada</a:t>
              </a:r>
              <a:r>
                <a:rPr lang="en-US" altLang="pt-BR" sz="1600" b="1" dirty="0" smtClean="0">
                  <a:solidFill>
                    <a:schemeClr val="tx2"/>
                  </a:solidFill>
                  <a:latin typeface="+mn-lt"/>
                  <a:ea typeface="MS PGothic" pitchFamily="34" charset="-128"/>
                  <a:sym typeface="Calibri" pitchFamily="34" charset="0"/>
                </a:rPr>
                <a:t> </a:t>
              </a:r>
              <a:r>
                <a:rPr lang="en-US" altLang="pt-BR" sz="1600" b="1" dirty="0" err="1" smtClean="0">
                  <a:solidFill>
                    <a:schemeClr val="tx2"/>
                  </a:solidFill>
                  <a:latin typeface="+mn-lt"/>
                  <a:ea typeface="MS PGothic" pitchFamily="34" charset="-128"/>
                  <a:sym typeface="Calibri" pitchFamily="34" charset="0"/>
                </a:rPr>
                <a:t>em</a:t>
              </a:r>
              <a:r>
                <a:rPr lang="en-US" altLang="pt-BR" sz="1600" b="1" dirty="0" smtClean="0">
                  <a:solidFill>
                    <a:schemeClr val="tx2"/>
                  </a:solidFill>
                  <a:latin typeface="+mn-lt"/>
                  <a:ea typeface="MS PGothic" pitchFamily="34" charset="-128"/>
                  <a:sym typeface="Calibri" pitchFamily="34" charset="0"/>
                </a:rPr>
                <a:t> </a:t>
              </a:r>
              <a:r>
                <a:rPr lang="en-US" altLang="pt-BR" sz="1600" b="1" dirty="0" err="1" smtClean="0">
                  <a:solidFill>
                    <a:schemeClr val="tx2"/>
                  </a:solidFill>
                  <a:latin typeface="+mn-lt"/>
                  <a:ea typeface="MS PGothic" pitchFamily="34" charset="-128"/>
                  <a:sym typeface="Calibri" pitchFamily="34" charset="0"/>
                </a:rPr>
                <a:t>Riscos</a:t>
              </a:r>
              <a:endParaRPr lang="en-US" altLang="pt-BR" sz="1600" b="1" dirty="0">
                <a:solidFill>
                  <a:schemeClr val="tx2"/>
                </a:solidFill>
                <a:latin typeface="+mn-lt"/>
                <a:ea typeface="MS PGothic" pitchFamily="34" charset="-128"/>
                <a:sym typeface="Calibri" pitchFamily="34" charset="0"/>
              </a:endParaRPr>
            </a:p>
          </p:txBody>
        </p:sp>
      </p:grpSp>
      <p:grpSp>
        <p:nvGrpSpPr>
          <p:cNvPr id="19" name="Grupo 18"/>
          <p:cNvGrpSpPr/>
          <p:nvPr/>
        </p:nvGrpSpPr>
        <p:grpSpPr>
          <a:xfrm>
            <a:off x="6220090" y="3015227"/>
            <a:ext cx="2068340" cy="1949316"/>
            <a:chOff x="5652120" y="2318713"/>
            <a:chExt cx="2068340" cy="1949316"/>
          </a:xfrm>
        </p:grpSpPr>
        <p:pic>
          <p:nvPicPr>
            <p:cNvPr id="60" name="Imagem 59"/>
            <p:cNvPicPr>
              <a:picLocks noChangeAspect="1"/>
            </p:cNvPicPr>
            <p:nvPr/>
          </p:nvPicPr>
          <p:blipFill rotWithShape="1">
            <a:blip r:embed="rId8">
              <a:clrChange>
                <a:clrFrom>
                  <a:srgbClr val="F2F2F2"/>
                </a:clrFrom>
                <a:clrTo>
                  <a:srgbClr val="F2F2F2">
                    <a:alpha val="0"/>
                  </a:srgbClr>
                </a:clrTo>
              </a:clrChange>
            </a:blip>
            <a:srcRect l="66431" r="3629"/>
            <a:stretch/>
          </p:blipFill>
          <p:spPr>
            <a:xfrm>
              <a:off x="6132335" y="2318713"/>
              <a:ext cx="975494" cy="991960"/>
            </a:xfrm>
            <a:prstGeom prst="rect">
              <a:avLst/>
            </a:prstGeom>
          </p:spPr>
        </p:pic>
        <p:sp>
          <p:nvSpPr>
            <p:cNvPr id="61" name="Retângulo 4"/>
            <p:cNvSpPr>
              <a:spLocks noChangeArrowheads="1"/>
            </p:cNvSpPr>
            <p:nvPr/>
          </p:nvSpPr>
          <p:spPr bwMode="auto">
            <a:xfrm>
              <a:off x="5652120" y="3289300"/>
              <a:ext cx="206834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750"/>
                </a:spcBef>
                <a:buFont typeface="Arial"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charset="0"/>
                <a:buChar char="•"/>
                <a:defRPr>
                  <a:solidFill>
                    <a:schemeClr val="tx1"/>
                  </a:solidFill>
                  <a:latin typeface="Calibri" pitchFamily="34" charset="0"/>
                </a:defRPr>
              </a:lvl2pPr>
              <a:lvl3pPr marL="1143000" indent="-228600" eaLnBrk="0" hangingPunct="0">
                <a:lnSpc>
                  <a:spcPct val="90000"/>
                </a:lnSpc>
                <a:spcBef>
                  <a:spcPts val="375"/>
                </a:spcBef>
                <a:buFont typeface="Arial"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charset="0"/>
                <a:buChar char="•"/>
                <a:defRPr sz="1300">
                  <a:solidFill>
                    <a:schemeClr val="tx1"/>
                  </a:solidFill>
                  <a:latin typeface="Calibri" pitchFamily="34" charset="0"/>
                </a:defRPr>
              </a:lvl5pPr>
              <a:lvl6pPr marL="25146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spcBef>
                  <a:spcPct val="0"/>
                </a:spcBef>
                <a:buFontTx/>
                <a:buNone/>
              </a:pPr>
              <a:r>
                <a:rPr lang="en-US" altLang="pt-BR" sz="1600" b="1" dirty="0" err="1" smtClean="0">
                  <a:solidFill>
                    <a:schemeClr val="accent2"/>
                  </a:solidFill>
                  <a:latin typeface="+mn-lt"/>
                  <a:ea typeface="MS PGothic" pitchFamily="34" charset="-128"/>
                  <a:sym typeface="Calibri" pitchFamily="34" charset="0"/>
                </a:rPr>
                <a:t>Transparência</a:t>
              </a:r>
              <a:r>
                <a:rPr lang="en-US" altLang="pt-BR" sz="1600" b="1" dirty="0" smtClean="0">
                  <a:solidFill>
                    <a:schemeClr val="accent2"/>
                  </a:solidFill>
                  <a:latin typeface="+mn-lt"/>
                  <a:ea typeface="MS PGothic" pitchFamily="34" charset="-128"/>
                  <a:sym typeface="Calibri" pitchFamily="34" charset="0"/>
                </a:rPr>
                <a:t> </a:t>
              </a:r>
              <a:r>
                <a:rPr lang="en-US" altLang="pt-BR" sz="1600" b="1" dirty="0" err="1" smtClean="0">
                  <a:solidFill>
                    <a:schemeClr val="accent2"/>
                  </a:solidFill>
                  <a:latin typeface="+mn-lt"/>
                  <a:ea typeface="MS PGothic" pitchFamily="34" charset="-128"/>
                  <a:sym typeface="Calibri" pitchFamily="34" charset="0"/>
                </a:rPr>
                <a:t>sobre</a:t>
              </a:r>
              <a:r>
                <a:rPr lang="en-US" altLang="pt-BR" sz="1600" b="1" dirty="0" smtClean="0">
                  <a:solidFill>
                    <a:schemeClr val="accent2"/>
                  </a:solidFill>
                  <a:latin typeface="+mn-lt"/>
                  <a:ea typeface="MS PGothic" pitchFamily="34" charset="-128"/>
                  <a:sym typeface="Calibri" pitchFamily="34" charset="0"/>
                </a:rPr>
                <a:t> </a:t>
              </a:r>
              <a:r>
                <a:rPr lang="en-US" altLang="pt-BR" sz="1600" b="1" dirty="0" err="1" smtClean="0">
                  <a:solidFill>
                    <a:schemeClr val="accent2"/>
                  </a:solidFill>
                  <a:latin typeface="+mn-lt"/>
                  <a:ea typeface="MS PGothic" pitchFamily="34" charset="-128"/>
                  <a:sym typeface="Calibri" pitchFamily="34" charset="0"/>
                </a:rPr>
                <a:t>potenciais</a:t>
              </a:r>
              <a:r>
                <a:rPr lang="en-US" altLang="pt-BR" sz="1600" b="1" dirty="0" smtClean="0">
                  <a:solidFill>
                    <a:schemeClr val="accent2"/>
                  </a:solidFill>
                  <a:latin typeface="+mn-lt"/>
                  <a:ea typeface="MS PGothic" pitchFamily="34" charset="-128"/>
                  <a:sym typeface="Calibri" pitchFamily="34" charset="0"/>
                </a:rPr>
                <a:t> </a:t>
              </a:r>
              <a:r>
                <a:rPr lang="en-US" altLang="pt-BR" sz="1600" b="1" dirty="0" err="1" smtClean="0">
                  <a:solidFill>
                    <a:schemeClr val="accent2"/>
                  </a:solidFill>
                  <a:latin typeface="+mn-lt"/>
                  <a:ea typeface="MS PGothic" pitchFamily="34" charset="-128"/>
                  <a:sym typeface="Calibri" pitchFamily="34" charset="0"/>
                </a:rPr>
                <a:t>conflitos</a:t>
              </a:r>
              <a:r>
                <a:rPr lang="en-US" altLang="pt-BR" sz="1600" b="1" dirty="0" smtClean="0">
                  <a:solidFill>
                    <a:schemeClr val="accent2"/>
                  </a:solidFill>
                  <a:latin typeface="+mn-lt"/>
                  <a:ea typeface="MS PGothic" pitchFamily="34" charset="-128"/>
                  <a:sym typeface="Calibri" pitchFamily="34" charset="0"/>
                </a:rPr>
                <a:t> e </a:t>
              </a:r>
              <a:r>
                <a:rPr lang="en-US" altLang="pt-BR" sz="1600" b="1" dirty="0" err="1" smtClean="0">
                  <a:solidFill>
                    <a:schemeClr val="accent2"/>
                  </a:solidFill>
                  <a:latin typeface="+mn-lt"/>
                  <a:ea typeface="MS PGothic" pitchFamily="34" charset="-128"/>
                  <a:sym typeface="Calibri" pitchFamily="34" charset="0"/>
                </a:rPr>
                <a:t>recebimento</a:t>
              </a:r>
              <a:r>
                <a:rPr lang="en-US" altLang="pt-BR" sz="1600" b="1" dirty="0" smtClean="0">
                  <a:solidFill>
                    <a:schemeClr val="accent2"/>
                  </a:solidFill>
                  <a:latin typeface="+mn-lt"/>
                  <a:ea typeface="MS PGothic" pitchFamily="34" charset="-128"/>
                  <a:sym typeface="Calibri" pitchFamily="34" charset="0"/>
                </a:rPr>
                <a:t> de </a:t>
              </a:r>
              <a:r>
                <a:rPr lang="en-US" altLang="pt-BR" sz="1600" b="1" dirty="0" err="1" smtClean="0">
                  <a:solidFill>
                    <a:schemeClr val="accent2"/>
                  </a:solidFill>
                  <a:latin typeface="+mn-lt"/>
                  <a:ea typeface="MS PGothic" pitchFamily="34" charset="-128"/>
                  <a:sym typeface="Calibri" pitchFamily="34" charset="0"/>
                </a:rPr>
                <a:t>benefícios</a:t>
              </a:r>
              <a:endParaRPr lang="en-US" altLang="pt-BR" sz="1600" b="1" dirty="0">
                <a:solidFill>
                  <a:schemeClr val="accent2"/>
                </a:solidFill>
                <a:latin typeface="+mn-lt"/>
                <a:ea typeface="MS PGothic" pitchFamily="34" charset="-128"/>
                <a:sym typeface="Calibri" pitchFamily="34" charset="0"/>
              </a:endParaRPr>
            </a:p>
          </p:txBody>
        </p:sp>
      </p:grpSp>
      <p:sp>
        <p:nvSpPr>
          <p:cNvPr id="22" name="Botão de ação: Avançar ou Próximo 21">
            <a:hlinkClick r:id="rId9" action="ppaction://hlinksldjump" highlightClick="1"/>
          </p:cNvPr>
          <p:cNvSpPr/>
          <p:nvPr/>
        </p:nvSpPr>
        <p:spPr>
          <a:xfrm>
            <a:off x="8244408" y="839253"/>
            <a:ext cx="360040" cy="25312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3" name="Seta para a direita 62">
            <a:hlinkClick r:id="" action="ppaction://hlinkshowjump?jump=nextslide"/>
          </p:cNvPr>
          <p:cNvSpPr>
            <a:spLocks noChangeArrowheads="1"/>
          </p:cNvSpPr>
          <p:nvPr/>
        </p:nvSpPr>
        <p:spPr bwMode="auto">
          <a:xfrm>
            <a:off x="8283798" y="4755572"/>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
        <p:nvSpPr>
          <p:cNvPr id="64" name="Seta para a direita 63">
            <a:hlinkClick r:id="" action="ppaction://hlinkshowjump?jump=previousslide"/>
          </p:cNvPr>
          <p:cNvSpPr>
            <a:spLocks noChangeArrowheads="1"/>
          </p:cNvSpPr>
          <p:nvPr/>
        </p:nvSpPr>
        <p:spPr bwMode="auto">
          <a:xfrm flipH="1">
            <a:off x="7968057" y="4755572"/>
            <a:ext cx="297656" cy="270272"/>
          </a:xfrm>
          <a:prstGeom prst="rightArrow">
            <a:avLst>
              <a:gd name="adj1" fmla="val 65583"/>
              <a:gd name="adj2" fmla="val 110132"/>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dirty="0"/>
          </a:p>
        </p:txBody>
      </p:sp>
    </p:spTree>
    <p:extLst>
      <p:ext uri="{BB962C8B-B14F-4D97-AF65-F5344CB8AC3E}">
        <p14:creationId xmlns:p14="http://schemas.microsoft.com/office/powerpoint/2010/main" val="3433483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dirty="0" smtClean="0"/>
              <a:t>RATEIO DE ORDENS</a:t>
            </a:r>
            <a:endParaRPr lang="pt-BR" sz="1800" dirty="0"/>
          </a:p>
        </p:txBody>
      </p:sp>
      <p:sp>
        <p:nvSpPr>
          <p:cNvPr id="15" name="Espaço Reservado para Número de Slide 5"/>
          <p:cNvSpPr>
            <a:spLocks noGrp="1"/>
          </p:cNvSpPr>
          <p:nvPr>
            <p:ph type="sldNum" sz="quarter" idx="12"/>
          </p:nvPr>
        </p:nvSpPr>
        <p:spPr/>
        <p:txBody>
          <a:bodyPr/>
          <a:lstStyle/>
          <a:p>
            <a:r>
              <a:rPr lang="pt-BR" dirty="0" smtClean="0"/>
              <a:t>34</a:t>
            </a:r>
            <a:endParaRPr lang="pt-BR" dirty="0"/>
          </a:p>
        </p:txBody>
      </p:sp>
      <p:pic>
        <p:nvPicPr>
          <p:cNvPr id="5" name="Imagem 4"/>
          <p:cNvPicPr>
            <a:picLocks noChangeAspect="1"/>
          </p:cNvPicPr>
          <p:nvPr/>
        </p:nvPicPr>
        <p:blipFill rotWithShape="1">
          <a:blip r:embed="rId3">
            <a:clrChange>
              <a:clrFrom>
                <a:srgbClr val="F2F2F2"/>
              </a:clrFrom>
              <a:clrTo>
                <a:srgbClr val="F2F2F2">
                  <a:alpha val="0"/>
                </a:srgbClr>
              </a:clrTo>
            </a:clrChange>
          </a:blip>
          <a:srcRect t="70451"/>
          <a:stretch/>
        </p:blipFill>
        <p:spPr>
          <a:xfrm>
            <a:off x="2778970" y="2117025"/>
            <a:ext cx="1371600" cy="785267"/>
          </a:xfrm>
          <a:prstGeom prst="rect">
            <a:avLst/>
          </a:prstGeom>
        </p:spPr>
      </p:pic>
      <p:sp>
        <p:nvSpPr>
          <p:cNvPr id="6" name="Retângulo 5"/>
          <p:cNvSpPr/>
          <p:nvPr/>
        </p:nvSpPr>
        <p:spPr>
          <a:xfrm>
            <a:off x="395536" y="2966859"/>
            <a:ext cx="1717587" cy="830997"/>
          </a:xfrm>
          <a:prstGeom prst="rect">
            <a:avLst/>
          </a:prstGeom>
        </p:spPr>
        <p:txBody>
          <a:bodyPr wrap="square">
            <a:spAutoFit/>
          </a:bodyPr>
          <a:lstStyle/>
          <a:p>
            <a:pPr lvl="0" algn="ctr"/>
            <a:r>
              <a:rPr lang="pt-BR" sz="1600" b="1" dirty="0" smtClean="0">
                <a:solidFill>
                  <a:srgbClr val="92D050"/>
                </a:solidFill>
              </a:rPr>
              <a:t>Rateio deve ser realizado </a:t>
            </a:r>
            <a:r>
              <a:rPr lang="pt-BR" sz="1600" b="1" dirty="0">
                <a:solidFill>
                  <a:srgbClr val="92D050"/>
                </a:solidFill>
              </a:rPr>
              <a:t>de forma justa</a:t>
            </a:r>
          </a:p>
        </p:txBody>
      </p:sp>
      <p:pic>
        <p:nvPicPr>
          <p:cNvPr id="8" name="Imagem 7"/>
          <p:cNvPicPr>
            <a:picLocks noChangeAspect="1"/>
          </p:cNvPicPr>
          <p:nvPr/>
        </p:nvPicPr>
        <p:blipFill rotWithShape="1">
          <a:blip r:embed="rId4">
            <a:clrChange>
              <a:clrFrom>
                <a:srgbClr val="F2F2F2"/>
              </a:clrFrom>
              <a:clrTo>
                <a:srgbClr val="F2F2F2">
                  <a:alpha val="0"/>
                </a:srgbClr>
              </a:clrTo>
            </a:clrChange>
          </a:blip>
          <a:srcRect l="65663" r="22241"/>
          <a:stretch/>
        </p:blipFill>
        <p:spPr>
          <a:xfrm>
            <a:off x="862731" y="2052459"/>
            <a:ext cx="1008112" cy="914400"/>
          </a:xfrm>
          <a:prstGeom prst="rect">
            <a:avLst/>
          </a:prstGeom>
        </p:spPr>
      </p:pic>
      <p:pic>
        <p:nvPicPr>
          <p:cNvPr id="9" name="Imagem 8"/>
          <p:cNvPicPr>
            <a:picLocks noChangeAspect="1"/>
          </p:cNvPicPr>
          <p:nvPr/>
        </p:nvPicPr>
        <p:blipFill rotWithShape="1">
          <a:blip r:embed="rId3">
            <a:clrChange>
              <a:clrFrom>
                <a:srgbClr val="F2F2F2"/>
              </a:clrFrom>
              <a:clrTo>
                <a:srgbClr val="F2F2F2">
                  <a:alpha val="0"/>
                </a:srgbClr>
              </a:clrTo>
            </a:clrChange>
          </a:blip>
          <a:srcRect b="54639"/>
          <a:stretch/>
        </p:blipFill>
        <p:spPr>
          <a:xfrm>
            <a:off x="4895320" y="1906932"/>
            <a:ext cx="1371600" cy="1205452"/>
          </a:xfrm>
          <a:prstGeom prst="rect">
            <a:avLst/>
          </a:prstGeom>
        </p:spPr>
      </p:pic>
      <p:sp>
        <p:nvSpPr>
          <p:cNvPr id="10" name="Retângulo 9"/>
          <p:cNvSpPr/>
          <p:nvPr/>
        </p:nvSpPr>
        <p:spPr>
          <a:xfrm>
            <a:off x="2645428" y="2966858"/>
            <a:ext cx="1717587" cy="584775"/>
          </a:xfrm>
          <a:prstGeom prst="rect">
            <a:avLst/>
          </a:prstGeom>
        </p:spPr>
        <p:txBody>
          <a:bodyPr wrap="square">
            <a:spAutoFit/>
          </a:bodyPr>
          <a:lstStyle/>
          <a:p>
            <a:pPr lvl="0" algn="ctr"/>
            <a:r>
              <a:rPr lang="pt-BR" sz="1600" b="1" dirty="0" smtClean="0">
                <a:solidFill>
                  <a:srgbClr val="0095D9"/>
                </a:solidFill>
              </a:rPr>
              <a:t>Critérios Equitativos</a:t>
            </a:r>
            <a:endParaRPr lang="pt-BR" sz="1600" b="1" dirty="0">
              <a:solidFill>
                <a:srgbClr val="0095D9"/>
              </a:solidFill>
            </a:endParaRPr>
          </a:p>
        </p:txBody>
      </p:sp>
      <p:sp>
        <p:nvSpPr>
          <p:cNvPr id="11" name="Retângulo 10"/>
          <p:cNvSpPr/>
          <p:nvPr/>
        </p:nvSpPr>
        <p:spPr>
          <a:xfrm>
            <a:off x="6949171" y="3086607"/>
            <a:ext cx="1717587" cy="1077218"/>
          </a:xfrm>
          <a:prstGeom prst="rect">
            <a:avLst/>
          </a:prstGeom>
        </p:spPr>
        <p:txBody>
          <a:bodyPr wrap="square">
            <a:spAutoFit/>
          </a:bodyPr>
          <a:lstStyle/>
          <a:p>
            <a:pPr lvl="0" algn="ctr"/>
            <a:r>
              <a:rPr lang="pt-BR" sz="1600" b="1" dirty="0" smtClean="0">
                <a:solidFill>
                  <a:srgbClr val="92D050"/>
                </a:solidFill>
              </a:rPr>
              <a:t>Registro das operações e exceções do processo</a:t>
            </a:r>
            <a:endParaRPr lang="pt-BR" sz="1600" b="1" dirty="0">
              <a:solidFill>
                <a:srgbClr val="92D050"/>
              </a:solidFill>
            </a:endParaRPr>
          </a:p>
        </p:txBody>
      </p:sp>
      <p:sp>
        <p:nvSpPr>
          <p:cNvPr id="12" name="Retângulo 11"/>
          <p:cNvSpPr/>
          <p:nvPr/>
        </p:nvSpPr>
        <p:spPr>
          <a:xfrm>
            <a:off x="4722326" y="3108905"/>
            <a:ext cx="1717587" cy="1077218"/>
          </a:xfrm>
          <a:prstGeom prst="rect">
            <a:avLst/>
          </a:prstGeom>
        </p:spPr>
        <p:txBody>
          <a:bodyPr wrap="square">
            <a:spAutoFit/>
          </a:bodyPr>
          <a:lstStyle/>
          <a:p>
            <a:pPr lvl="0" algn="ctr"/>
            <a:r>
              <a:rPr lang="pt-BR" sz="1600" b="1" dirty="0" smtClean="0">
                <a:solidFill>
                  <a:srgbClr val="FFC000"/>
                </a:solidFill>
              </a:rPr>
              <a:t>Controles para mitigar potenciais conflitos de interesse</a:t>
            </a:r>
            <a:endParaRPr lang="pt-BR" sz="1600" b="1" dirty="0">
              <a:solidFill>
                <a:srgbClr val="FFC000"/>
              </a:solidFill>
            </a:endParaRPr>
          </a:p>
        </p:txBody>
      </p:sp>
      <p:pic>
        <p:nvPicPr>
          <p:cNvPr id="13" name="Imagem 12"/>
          <p:cNvPicPr>
            <a:picLocks noChangeAspect="1"/>
          </p:cNvPicPr>
          <p:nvPr/>
        </p:nvPicPr>
        <p:blipFill>
          <a:blip r:embed="rId5">
            <a:clrChange>
              <a:clrFrom>
                <a:srgbClr val="F2F2F2"/>
              </a:clrFrom>
              <a:clrTo>
                <a:srgbClr val="F2F2F2">
                  <a:alpha val="0"/>
                </a:srgbClr>
              </a:clrTo>
            </a:clrChange>
          </a:blip>
          <a:stretch>
            <a:fillRect/>
          </a:stretch>
        </p:blipFill>
        <p:spPr>
          <a:xfrm>
            <a:off x="7334214" y="2105532"/>
            <a:ext cx="1209675" cy="981075"/>
          </a:xfrm>
          <a:prstGeom prst="rect">
            <a:avLst/>
          </a:prstGeom>
        </p:spPr>
      </p:pic>
      <p:sp>
        <p:nvSpPr>
          <p:cNvPr id="14" name="Botão de ação: Avançar ou Próximo 13">
            <a:hlinkClick r:id="rId6" action="ppaction://hlinksldjump" highlightClick="1"/>
          </p:cNvPr>
          <p:cNvSpPr/>
          <p:nvPr/>
        </p:nvSpPr>
        <p:spPr>
          <a:xfrm>
            <a:off x="8244408" y="839253"/>
            <a:ext cx="360040" cy="25312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Seta para a direita 15">
            <a:hlinkClick r:id="" action="ppaction://hlinkshowjump?jump=nextslide"/>
          </p:cNvPr>
          <p:cNvSpPr>
            <a:spLocks noChangeArrowheads="1"/>
          </p:cNvSpPr>
          <p:nvPr/>
        </p:nvSpPr>
        <p:spPr bwMode="auto">
          <a:xfrm>
            <a:off x="8283798" y="4755572"/>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
        <p:nvSpPr>
          <p:cNvPr id="17" name="Seta para a direita 16">
            <a:hlinkClick r:id="" action="ppaction://hlinkshowjump?jump=previousslide"/>
          </p:cNvPr>
          <p:cNvSpPr>
            <a:spLocks noChangeArrowheads="1"/>
          </p:cNvSpPr>
          <p:nvPr/>
        </p:nvSpPr>
        <p:spPr bwMode="auto">
          <a:xfrm flipH="1">
            <a:off x="7968057" y="4755572"/>
            <a:ext cx="297656" cy="270272"/>
          </a:xfrm>
          <a:prstGeom prst="rightArrow">
            <a:avLst>
              <a:gd name="adj1" fmla="val 65583"/>
              <a:gd name="adj2" fmla="val 110132"/>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dirty="0"/>
          </a:p>
        </p:txBody>
      </p:sp>
    </p:spTree>
    <p:extLst>
      <p:ext uri="{BB962C8B-B14F-4D97-AF65-F5344CB8AC3E}">
        <p14:creationId xmlns:p14="http://schemas.microsoft.com/office/powerpoint/2010/main" val="3253453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dirty="0" smtClean="0"/>
              <a:t>CONHEÇA SEU CLIENTE (KYC)</a:t>
            </a:r>
            <a:endParaRPr lang="pt-BR" sz="1800" dirty="0"/>
          </a:p>
        </p:txBody>
      </p:sp>
      <p:sp>
        <p:nvSpPr>
          <p:cNvPr id="13" name="Espaço Reservado para Número de Slide 5"/>
          <p:cNvSpPr>
            <a:spLocks noGrp="1"/>
          </p:cNvSpPr>
          <p:nvPr>
            <p:ph type="sldNum" sz="quarter" idx="12"/>
          </p:nvPr>
        </p:nvSpPr>
        <p:spPr/>
        <p:txBody>
          <a:bodyPr/>
          <a:lstStyle/>
          <a:p>
            <a:r>
              <a:rPr lang="pt-BR" dirty="0" smtClean="0"/>
              <a:t>35</a:t>
            </a:r>
            <a:endParaRPr lang="pt-BR" dirty="0"/>
          </a:p>
        </p:txBody>
      </p:sp>
      <p:pic>
        <p:nvPicPr>
          <p:cNvPr id="3" name="Imagem 2"/>
          <p:cNvPicPr>
            <a:picLocks noChangeAspect="1"/>
          </p:cNvPicPr>
          <p:nvPr/>
        </p:nvPicPr>
        <p:blipFill>
          <a:blip r:embed="rId3"/>
          <a:stretch>
            <a:fillRect/>
          </a:stretch>
        </p:blipFill>
        <p:spPr>
          <a:xfrm>
            <a:off x="2402357" y="1938331"/>
            <a:ext cx="899991" cy="1034989"/>
          </a:xfrm>
          <a:prstGeom prst="rect">
            <a:avLst/>
          </a:prstGeom>
        </p:spPr>
      </p:pic>
      <p:pic>
        <p:nvPicPr>
          <p:cNvPr id="5" name="Imagem 4"/>
          <p:cNvPicPr>
            <a:picLocks noChangeAspect="1"/>
          </p:cNvPicPr>
          <p:nvPr/>
        </p:nvPicPr>
        <p:blipFill rotWithShape="1">
          <a:blip r:embed="rId4">
            <a:clrChange>
              <a:clrFrom>
                <a:srgbClr val="F2F2F2"/>
              </a:clrFrom>
              <a:clrTo>
                <a:srgbClr val="F2F2F2">
                  <a:alpha val="0"/>
                </a:srgbClr>
              </a:clrTo>
            </a:clrChange>
          </a:blip>
          <a:srcRect r="1224"/>
          <a:stretch/>
        </p:blipFill>
        <p:spPr>
          <a:xfrm>
            <a:off x="602333" y="1919142"/>
            <a:ext cx="1019181" cy="834230"/>
          </a:xfrm>
          <a:prstGeom prst="rect">
            <a:avLst/>
          </a:prstGeom>
        </p:spPr>
      </p:pic>
      <p:sp>
        <p:nvSpPr>
          <p:cNvPr id="6" name="Retângulo 5"/>
          <p:cNvSpPr/>
          <p:nvPr/>
        </p:nvSpPr>
        <p:spPr>
          <a:xfrm>
            <a:off x="467544" y="2857993"/>
            <a:ext cx="1153970" cy="338554"/>
          </a:xfrm>
          <a:prstGeom prst="rect">
            <a:avLst/>
          </a:prstGeom>
        </p:spPr>
        <p:txBody>
          <a:bodyPr wrap="none">
            <a:spAutoFit/>
          </a:bodyPr>
          <a:lstStyle/>
          <a:p>
            <a:r>
              <a:rPr lang="pt-BR" sz="1600" b="1" dirty="0" smtClean="0">
                <a:solidFill>
                  <a:srgbClr val="FFC000"/>
                </a:solidFill>
              </a:rPr>
              <a:t>Prospecção</a:t>
            </a:r>
            <a:endParaRPr lang="pt-BR" sz="1600" b="1" dirty="0">
              <a:solidFill>
                <a:srgbClr val="FFC000"/>
              </a:solidFill>
            </a:endParaRPr>
          </a:p>
        </p:txBody>
      </p:sp>
      <p:sp>
        <p:nvSpPr>
          <p:cNvPr id="7" name="Retângulo 6"/>
          <p:cNvSpPr/>
          <p:nvPr/>
        </p:nvSpPr>
        <p:spPr>
          <a:xfrm>
            <a:off x="2093283" y="2883341"/>
            <a:ext cx="1545423" cy="338554"/>
          </a:xfrm>
          <a:prstGeom prst="rect">
            <a:avLst/>
          </a:prstGeom>
        </p:spPr>
        <p:txBody>
          <a:bodyPr wrap="none">
            <a:spAutoFit/>
          </a:bodyPr>
          <a:lstStyle/>
          <a:p>
            <a:r>
              <a:rPr lang="pt-BR" sz="1600" b="1" dirty="0" smtClean="0">
                <a:solidFill>
                  <a:srgbClr val="0095D9"/>
                </a:solidFill>
              </a:rPr>
              <a:t>Coleta </a:t>
            </a:r>
            <a:r>
              <a:rPr lang="pt-BR" sz="1600" b="1" dirty="0">
                <a:solidFill>
                  <a:srgbClr val="0095D9"/>
                </a:solidFill>
              </a:rPr>
              <a:t>de dados</a:t>
            </a:r>
          </a:p>
        </p:txBody>
      </p:sp>
      <p:pic>
        <p:nvPicPr>
          <p:cNvPr id="8" name="Imagem 7"/>
          <p:cNvPicPr>
            <a:picLocks noChangeAspect="1"/>
          </p:cNvPicPr>
          <p:nvPr/>
        </p:nvPicPr>
        <p:blipFill>
          <a:blip r:embed="rId5">
            <a:clrChange>
              <a:clrFrom>
                <a:srgbClr val="F2F2F2"/>
              </a:clrFrom>
              <a:clrTo>
                <a:srgbClr val="F2F2F2">
                  <a:alpha val="0"/>
                </a:srgbClr>
              </a:clrTo>
            </a:clrChange>
          </a:blip>
          <a:stretch>
            <a:fillRect/>
          </a:stretch>
        </p:blipFill>
        <p:spPr>
          <a:xfrm>
            <a:off x="4288293" y="1919142"/>
            <a:ext cx="1049805" cy="1108128"/>
          </a:xfrm>
          <a:prstGeom prst="rect">
            <a:avLst/>
          </a:prstGeom>
        </p:spPr>
      </p:pic>
      <p:sp>
        <p:nvSpPr>
          <p:cNvPr id="9" name="Retângulo 8"/>
          <p:cNvSpPr/>
          <p:nvPr/>
        </p:nvSpPr>
        <p:spPr>
          <a:xfrm>
            <a:off x="3611422" y="2883341"/>
            <a:ext cx="2376264" cy="830997"/>
          </a:xfrm>
          <a:prstGeom prst="rect">
            <a:avLst/>
          </a:prstGeom>
        </p:spPr>
        <p:txBody>
          <a:bodyPr wrap="square">
            <a:spAutoFit/>
          </a:bodyPr>
          <a:lstStyle/>
          <a:p>
            <a:pPr algn="ctr"/>
            <a:r>
              <a:rPr lang="pt-BR" sz="1600" b="1" dirty="0" smtClean="0">
                <a:solidFill>
                  <a:schemeClr val="tx2"/>
                </a:solidFill>
              </a:rPr>
              <a:t>Compatibilidade do patrimônio </a:t>
            </a:r>
            <a:r>
              <a:rPr lang="pt-BR" sz="1600" b="1" dirty="0">
                <a:solidFill>
                  <a:schemeClr val="tx2"/>
                </a:solidFill>
              </a:rPr>
              <a:t>do </a:t>
            </a:r>
            <a:r>
              <a:rPr lang="pt-BR" sz="1600" b="1" dirty="0" smtClean="0">
                <a:solidFill>
                  <a:schemeClr val="tx2"/>
                </a:solidFill>
              </a:rPr>
              <a:t>investidor com seu perfil</a:t>
            </a:r>
            <a:endParaRPr lang="pt-BR" sz="1600" b="1" dirty="0">
              <a:solidFill>
                <a:schemeClr val="tx2"/>
              </a:solidFill>
            </a:endParaRPr>
          </a:p>
        </p:txBody>
      </p:sp>
      <p:pic>
        <p:nvPicPr>
          <p:cNvPr id="10" name="Imagem 9"/>
          <p:cNvPicPr>
            <a:picLocks noChangeAspect="1"/>
          </p:cNvPicPr>
          <p:nvPr/>
        </p:nvPicPr>
        <p:blipFill>
          <a:blip r:embed="rId6"/>
          <a:stretch>
            <a:fillRect/>
          </a:stretch>
        </p:blipFill>
        <p:spPr>
          <a:xfrm>
            <a:off x="6909545" y="1952029"/>
            <a:ext cx="1008456" cy="953945"/>
          </a:xfrm>
          <a:prstGeom prst="rect">
            <a:avLst/>
          </a:prstGeom>
        </p:spPr>
      </p:pic>
      <p:sp>
        <p:nvSpPr>
          <p:cNvPr id="11" name="Retângulo 10"/>
          <p:cNvSpPr/>
          <p:nvPr/>
        </p:nvSpPr>
        <p:spPr>
          <a:xfrm>
            <a:off x="6141741" y="2972328"/>
            <a:ext cx="2381515" cy="830997"/>
          </a:xfrm>
          <a:prstGeom prst="rect">
            <a:avLst/>
          </a:prstGeom>
        </p:spPr>
        <p:txBody>
          <a:bodyPr wrap="square">
            <a:spAutoFit/>
          </a:bodyPr>
          <a:lstStyle/>
          <a:p>
            <a:pPr algn="ctr"/>
            <a:r>
              <a:rPr lang="pt-BR" sz="1600" b="1" dirty="0" smtClean="0">
                <a:solidFill>
                  <a:srgbClr val="0095D9"/>
                </a:solidFill>
              </a:rPr>
              <a:t>Ferramentas </a:t>
            </a:r>
            <a:r>
              <a:rPr lang="pt-BR" sz="1600" b="1" dirty="0">
                <a:solidFill>
                  <a:srgbClr val="0095D9"/>
                </a:solidFill>
              </a:rPr>
              <a:t>utilizadas para controle das informações </a:t>
            </a:r>
          </a:p>
        </p:txBody>
      </p:sp>
      <p:sp>
        <p:nvSpPr>
          <p:cNvPr id="12" name="Botão de ação: Avançar ou Próximo 11">
            <a:hlinkClick r:id="rId7" action="ppaction://hlinksldjump" highlightClick="1"/>
          </p:cNvPr>
          <p:cNvSpPr/>
          <p:nvPr/>
        </p:nvSpPr>
        <p:spPr>
          <a:xfrm>
            <a:off x="8244408" y="839253"/>
            <a:ext cx="360040" cy="25312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Seta para a direita 13">
            <a:hlinkClick r:id="" action="ppaction://hlinkshowjump?jump=nextslide"/>
          </p:cNvPr>
          <p:cNvSpPr>
            <a:spLocks noChangeArrowheads="1"/>
          </p:cNvSpPr>
          <p:nvPr/>
        </p:nvSpPr>
        <p:spPr bwMode="auto">
          <a:xfrm>
            <a:off x="8283798" y="4755572"/>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
        <p:nvSpPr>
          <p:cNvPr id="15" name="Seta para a direita 14">
            <a:hlinkClick r:id="" action="ppaction://hlinkshowjump?jump=previousslide"/>
          </p:cNvPr>
          <p:cNvSpPr>
            <a:spLocks noChangeArrowheads="1"/>
          </p:cNvSpPr>
          <p:nvPr/>
        </p:nvSpPr>
        <p:spPr bwMode="auto">
          <a:xfrm flipH="1">
            <a:off x="7968057" y="4755572"/>
            <a:ext cx="297656" cy="270272"/>
          </a:xfrm>
          <a:prstGeom prst="rightArrow">
            <a:avLst>
              <a:gd name="adj1" fmla="val 65583"/>
              <a:gd name="adj2" fmla="val 110132"/>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dirty="0"/>
          </a:p>
        </p:txBody>
      </p:sp>
    </p:spTree>
    <p:extLst>
      <p:ext uri="{BB962C8B-B14F-4D97-AF65-F5344CB8AC3E}">
        <p14:creationId xmlns:p14="http://schemas.microsoft.com/office/powerpoint/2010/main" val="4220507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881354" y="288779"/>
            <a:ext cx="6612848" cy="542700"/>
          </a:xfrm>
        </p:spPr>
        <p:txBody>
          <a:bodyPr>
            <a:normAutofit/>
          </a:bodyPr>
          <a:lstStyle/>
          <a:p>
            <a:r>
              <a:rPr lang="en-US" altLang="pt-BR" sz="1800" dirty="0" smtClean="0">
                <a:solidFill>
                  <a:schemeClr val="accent3"/>
                </a:solidFill>
                <a:ea typeface="MS PGothic" pitchFamily="34" charset="-128"/>
                <a:sym typeface="Calibri" pitchFamily="34" charset="0"/>
              </a:rPr>
              <a:t>AQUISIÇÃO E MONITORAMENTO DE CRÉDITO PRIVADO</a:t>
            </a:r>
            <a:endParaRPr lang="pt-BR" sz="1800" dirty="0"/>
          </a:p>
        </p:txBody>
      </p:sp>
      <p:sp>
        <p:nvSpPr>
          <p:cNvPr id="32" name="Espaço Reservado para Número de Slide 5"/>
          <p:cNvSpPr>
            <a:spLocks noGrp="1"/>
          </p:cNvSpPr>
          <p:nvPr>
            <p:ph type="sldNum" sz="quarter" idx="12"/>
          </p:nvPr>
        </p:nvSpPr>
        <p:spPr/>
        <p:txBody>
          <a:bodyPr/>
          <a:lstStyle/>
          <a:p>
            <a:r>
              <a:rPr lang="pt-BR" dirty="0" smtClean="0"/>
              <a:t>36</a:t>
            </a:r>
            <a:endParaRPr lang="pt-BR" dirty="0"/>
          </a:p>
        </p:txBody>
      </p:sp>
      <p:pic>
        <p:nvPicPr>
          <p:cNvPr id="5" name="Imagem 4"/>
          <p:cNvPicPr>
            <a:picLocks noChangeAspect="1"/>
          </p:cNvPicPr>
          <p:nvPr/>
        </p:nvPicPr>
        <p:blipFill>
          <a:blip r:embed="rId3"/>
          <a:stretch>
            <a:fillRect/>
          </a:stretch>
        </p:blipFill>
        <p:spPr>
          <a:xfrm>
            <a:off x="923770" y="1410911"/>
            <a:ext cx="585788" cy="676276"/>
          </a:xfrm>
          <a:prstGeom prst="rect">
            <a:avLst/>
          </a:prstGeom>
        </p:spPr>
      </p:pic>
      <p:sp>
        <p:nvSpPr>
          <p:cNvPr id="6" name="CaixaDeTexto 5"/>
          <p:cNvSpPr txBox="1"/>
          <p:nvPr/>
        </p:nvSpPr>
        <p:spPr>
          <a:xfrm>
            <a:off x="105844" y="2087187"/>
            <a:ext cx="2209131" cy="584775"/>
          </a:xfrm>
          <a:prstGeom prst="rect">
            <a:avLst/>
          </a:prstGeom>
          <a:noFill/>
        </p:spPr>
        <p:txBody>
          <a:bodyPr wrap="none" rtlCol="0">
            <a:spAutoFit/>
          </a:bodyPr>
          <a:lstStyle/>
          <a:p>
            <a:pPr algn="ctr"/>
            <a:r>
              <a:rPr lang="pt-BR" sz="1600" b="1" dirty="0" smtClean="0">
                <a:solidFill>
                  <a:srgbClr val="0095D9"/>
                </a:solidFill>
              </a:rPr>
              <a:t>Particularidades por </a:t>
            </a:r>
          </a:p>
          <a:p>
            <a:pPr algn="ctr"/>
            <a:r>
              <a:rPr lang="pt-BR" sz="1600" b="1" dirty="0" smtClean="0">
                <a:solidFill>
                  <a:srgbClr val="0095D9"/>
                </a:solidFill>
              </a:rPr>
              <a:t>veículo de investimento</a:t>
            </a:r>
            <a:endParaRPr lang="pt-BR" sz="1600" b="1" dirty="0">
              <a:solidFill>
                <a:srgbClr val="0095D9"/>
              </a:solidFill>
            </a:endParaRPr>
          </a:p>
        </p:txBody>
      </p:sp>
      <p:sp>
        <p:nvSpPr>
          <p:cNvPr id="7" name="Retângulo 6"/>
          <p:cNvSpPr/>
          <p:nvPr/>
        </p:nvSpPr>
        <p:spPr>
          <a:xfrm>
            <a:off x="3367390" y="1479360"/>
            <a:ext cx="437662" cy="144016"/>
          </a:xfrm>
          <a:prstGeom prst="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3132901" y="1808450"/>
            <a:ext cx="437662" cy="14401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3649492" y="1810300"/>
            <a:ext cx="437662" cy="14401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0" name="Conector angulado 9"/>
          <p:cNvCxnSpPr>
            <a:stCxn id="7" idx="2"/>
            <a:endCxn id="8" idx="0"/>
          </p:cNvCxnSpPr>
          <p:nvPr/>
        </p:nvCxnSpPr>
        <p:spPr>
          <a:xfrm rot="5400000">
            <a:off x="3376440" y="1598669"/>
            <a:ext cx="185074" cy="234489"/>
          </a:xfrm>
          <a:prstGeom prst="bentConnector3">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Conector angulado 10"/>
          <p:cNvCxnSpPr>
            <a:stCxn id="7" idx="2"/>
            <a:endCxn id="9" idx="0"/>
          </p:cNvCxnSpPr>
          <p:nvPr/>
        </p:nvCxnSpPr>
        <p:spPr>
          <a:xfrm rot="16200000" flipH="1">
            <a:off x="3633810" y="1575787"/>
            <a:ext cx="186924" cy="282102"/>
          </a:xfrm>
          <a:prstGeom prst="bentConnector3">
            <a:avLst>
              <a:gd name="adj1"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CaixaDeTexto 11"/>
          <p:cNvSpPr txBox="1"/>
          <p:nvPr/>
        </p:nvSpPr>
        <p:spPr>
          <a:xfrm>
            <a:off x="2849703" y="2104244"/>
            <a:ext cx="1441719" cy="584775"/>
          </a:xfrm>
          <a:prstGeom prst="rect">
            <a:avLst/>
          </a:prstGeom>
          <a:noFill/>
        </p:spPr>
        <p:txBody>
          <a:bodyPr wrap="square" rtlCol="0">
            <a:spAutoFit/>
          </a:bodyPr>
          <a:lstStyle/>
          <a:p>
            <a:pPr algn="ctr"/>
            <a:r>
              <a:rPr lang="pt-BR" sz="1600" b="1" dirty="0" smtClean="0">
                <a:solidFill>
                  <a:srgbClr val="FFC000"/>
                </a:solidFill>
              </a:rPr>
              <a:t>Definição de Governança</a:t>
            </a:r>
            <a:endParaRPr lang="pt-BR" sz="1600" b="1" dirty="0">
              <a:solidFill>
                <a:srgbClr val="FFC000"/>
              </a:solidFill>
            </a:endParaRPr>
          </a:p>
        </p:txBody>
      </p:sp>
      <p:pic>
        <p:nvPicPr>
          <p:cNvPr id="13" name="Imagem 12"/>
          <p:cNvPicPr>
            <a:picLocks noChangeAspect="1"/>
          </p:cNvPicPr>
          <p:nvPr/>
        </p:nvPicPr>
        <p:blipFill>
          <a:blip r:embed="rId4">
            <a:clrChange>
              <a:clrFrom>
                <a:srgbClr val="F2F2F2"/>
              </a:clrFrom>
              <a:clrTo>
                <a:srgbClr val="F2F2F2">
                  <a:alpha val="0"/>
                </a:srgbClr>
              </a:clrTo>
            </a:clrChange>
          </a:blip>
          <a:stretch>
            <a:fillRect/>
          </a:stretch>
        </p:blipFill>
        <p:spPr>
          <a:xfrm>
            <a:off x="7494202" y="1326394"/>
            <a:ext cx="1049805" cy="1108128"/>
          </a:xfrm>
          <a:prstGeom prst="rect">
            <a:avLst/>
          </a:prstGeom>
        </p:spPr>
      </p:pic>
      <p:sp>
        <p:nvSpPr>
          <p:cNvPr id="14" name="Retângulo 13"/>
          <p:cNvSpPr/>
          <p:nvPr/>
        </p:nvSpPr>
        <p:spPr>
          <a:xfrm>
            <a:off x="4704680" y="2182262"/>
            <a:ext cx="2376264" cy="584775"/>
          </a:xfrm>
          <a:prstGeom prst="rect">
            <a:avLst/>
          </a:prstGeom>
        </p:spPr>
        <p:txBody>
          <a:bodyPr wrap="square">
            <a:spAutoFit/>
          </a:bodyPr>
          <a:lstStyle/>
          <a:p>
            <a:pPr algn="ctr"/>
            <a:r>
              <a:rPr lang="pt-BR" sz="1600" b="1" dirty="0" smtClean="0">
                <a:solidFill>
                  <a:schemeClr val="tx2"/>
                </a:solidFill>
              </a:rPr>
              <a:t>Avaliar a capacidade de pagamento</a:t>
            </a:r>
            <a:endParaRPr lang="pt-BR" sz="1600" b="1" dirty="0">
              <a:solidFill>
                <a:schemeClr val="tx2"/>
              </a:solidFill>
            </a:endParaRPr>
          </a:p>
        </p:txBody>
      </p:sp>
      <p:pic>
        <p:nvPicPr>
          <p:cNvPr id="15" name="Imagem 14"/>
          <p:cNvPicPr>
            <a:picLocks noChangeAspect="1"/>
          </p:cNvPicPr>
          <p:nvPr/>
        </p:nvPicPr>
        <p:blipFill>
          <a:blip r:embed="rId5">
            <a:clrChange>
              <a:clrFrom>
                <a:srgbClr val="F2F2F2"/>
              </a:clrFrom>
              <a:clrTo>
                <a:srgbClr val="F2F2F2">
                  <a:alpha val="0"/>
                </a:srgbClr>
              </a:clrTo>
            </a:clrChange>
          </a:blip>
          <a:stretch>
            <a:fillRect/>
          </a:stretch>
        </p:blipFill>
        <p:spPr>
          <a:xfrm>
            <a:off x="5622108" y="1254498"/>
            <a:ext cx="772297" cy="922830"/>
          </a:xfrm>
          <a:prstGeom prst="rect">
            <a:avLst/>
          </a:prstGeom>
        </p:spPr>
      </p:pic>
      <p:pic>
        <p:nvPicPr>
          <p:cNvPr id="16" name="Imagem 15"/>
          <p:cNvPicPr>
            <a:picLocks noChangeAspect="1"/>
          </p:cNvPicPr>
          <p:nvPr/>
        </p:nvPicPr>
        <p:blipFill>
          <a:blip r:embed="rId6">
            <a:clrChange>
              <a:clrFrom>
                <a:srgbClr val="F2F2F2"/>
              </a:clrFrom>
              <a:clrTo>
                <a:srgbClr val="F2F2F2">
                  <a:alpha val="0"/>
                </a:srgbClr>
              </a:clrTo>
            </a:clrChange>
          </a:blip>
          <a:stretch>
            <a:fillRect/>
          </a:stretch>
        </p:blipFill>
        <p:spPr>
          <a:xfrm>
            <a:off x="1695850" y="3013259"/>
            <a:ext cx="1153853" cy="1322493"/>
          </a:xfrm>
          <a:prstGeom prst="rect">
            <a:avLst/>
          </a:prstGeom>
        </p:spPr>
      </p:pic>
      <p:sp>
        <p:nvSpPr>
          <p:cNvPr id="17" name="Retângulo 16"/>
          <p:cNvSpPr/>
          <p:nvPr/>
        </p:nvSpPr>
        <p:spPr>
          <a:xfrm>
            <a:off x="2096806" y="3674138"/>
            <a:ext cx="436338" cy="369332"/>
          </a:xfrm>
          <a:prstGeom prst="rect">
            <a:avLst/>
          </a:prstGeom>
          <a:noFill/>
        </p:spPr>
        <p:txBody>
          <a:bodyPr wrap="none" lIns="91440" tIns="45720" rIns="91440" bIns="45720">
            <a:spAutoFit/>
          </a:bodyPr>
          <a:lstStyle/>
          <a:p>
            <a:pPr algn="ctr"/>
            <a:r>
              <a:rPr lang="pt-BR" b="1" cap="none" spc="0" dirty="0" smtClean="0">
                <a:ln w="0"/>
                <a:solidFill>
                  <a:schemeClr val="accent1"/>
                </a:solidFill>
                <a:effectLst>
                  <a:outerShdw blurRad="38100" dist="25400" dir="5400000" algn="ctr" rotWithShape="0">
                    <a:srgbClr val="6E747A">
                      <a:alpha val="43000"/>
                    </a:srgbClr>
                  </a:outerShdw>
                </a:effectLst>
              </a:rPr>
              <a:t>DF</a:t>
            </a:r>
            <a:endParaRPr lang="pt-BR" b="1" cap="none" spc="0" dirty="0">
              <a:ln w="0"/>
              <a:solidFill>
                <a:schemeClr val="accent1"/>
              </a:solidFill>
              <a:effectLst>
                <a:outerShdw blurRad="38100" dist="25400" dir="5400000" algn="ctr" rotWithShape="0">
                  <a:srgbClr val="6E747A">
                    <a:alpha val="43000"/>
                  </a:srgbClr>
                </a:outerShdw>
              </a:effectLst>
            </a:endParaRPr>
          </a:p>
        </p:txBody>
      </p:sp>
      <p:pic>
        <p:nvPicPr>
          <p:cNvPr id="18" name="Imagem 17"/>
          <p:cNvPicPr>
            <a:picLocks noChangeAspect="1"/>
          </p:cNvPicPr>
          <p:nvPr/>
        </p:nvPicPr>
        <p:blipFill rotWithShape="1">
          <a:blip r:embed="rId7"/>
          <a:srcRect l="28440" t="31800" r="64823" b="59800"/>
          <a:stretch/>
        </p:blipFill>
        <p:spPr>
          <a:xfrm>
            <a:off x="4297296" y="2900571"/>
            <a:ext cx="961985" cy="1154382"/>
          </a:xfrm>
          <a:prstGeom prst="rect">
            <a:avLst/>
          </a:prstGeom>
        </p:spPr>
      </p:pic>
      <p:pic>
        <p:nvPicPr>
          <p:cNvPr id="19" name="Imagem 18"/>
          <p:cNvPicPr>
            <a:picLocks noChangeAspect="1"/>
          </p:cNvPicPr>
          <p:nvPr/>
        </p:nvPicPr>
        <p:blipFill rotWithShape="1">
          <a:blip r:embed="rId8">
            <a:clrChange>
              <a:clrFrom>
                <a:srgbClr val="F2F2F2"/>
              </a:clrFrom>
              <a:clrTo>
                <a:srgbClr val="F2F2F2">
                  <a:alpha val="0"/>
                </a:srgbClr>
              </a:clrTo>
            </a:clrChange>
          </a:blip>
          <a:srcRect l="14771" t="63496" r="32730" b="5960"/>
          <a:stretch/>
        </p:blipFill>
        <p:spPr>
          <a:xfrm>
            <a:off x="6706874" y="3190857"/>
            <a:ext cx="720080" cy="864096"/>
          </a:xfrm>
          <a:prstGeom prst="rect">
            <a:avLst/>
          </a:prstGeom>
        </p:spPr>
      </p:pic>
      <p:sp>
        <p:nvSpPr>
          <p:cNvPr id="20" name="Retângulo 19"/>
          <p:cNvSpPr/>
          <p:nvPr/>
        </p:nvSpPr>
        <p:spPr>
          <a:xfrm>
            <a:off x="6892030" y="2182262"/>
            <a:ext cx="2376264" cy="830997"/>
          </a:xfrm>
          <a:prstGeom prst="rect">
            <a:avLst/>
          </a:prstGeom>
        </p:spPr>
        <p:txBody>
          <a:bodyPr wrap="square">
            <a:spAutoFit/>
          </a:bodyPr>
          <a:lstStyle/>
          <a:p>
            <a:pPr algn="ctr"/>
            <a:r>
              <a:rPr lang="pt-BR" sz="1600" b="1" dirty="0" smtClean="0">
                <a:solidFill>
                  <a:srgbClr val="0095D9"/>
                </a:solidFill>
              </a:rPr>
              <a:t>Combinação de análises qualitativas e quantitativas</a:t>
            </a:r>
            <a:endParaRPr lang="pt-BR" sz="1600" b="1" dirty="0">
              <a:solidFill>
                <a:srgbClr val="0095D9"/>
              </a:solidFill>
            </a:endParaRPr>
          </a:p>
        </p:txBody>
      </p:sp>
      <p:sp>
        <p:nvSpPr>
          <p:cNvPr id="21" name="CaixaDeTexto 20"/>
          <p:cNvSpPr txBox="1"/>
          <p:nvPr/>
        </p:nvSpPr>
        <p:spPr>
          <a:xfrm>
            <a:off x="1344993" y="4043470"/>
            <a:ext cx="1939964" cy="830997"/>
          </a:xfrm>
          <a:prstGeom prst="rect">
            <a:avLst/>
          </a:prstGeom>
          <a:noFill/>
        </p:spPr>
        <p:txBody>
          <a:bodyPr wrap="square" rtlCol="0">
            <a:spAutoFit/>
          </a:bodyPr>
          <a:lstStyle/>
          <a:p>
            <a:pPr algn="ctr"/>
            <a:r>
              <a:rPr lang="pt-BR" sz="1600" b="1" dirty="0" smtClean="0">
                <a:solidFill>
                  <a:schemeClr val="tx2"/>
                </a:solidFill>
              </a:rPr>
              <a:t>555 – Possuir as </a:t>
            </a:r>
            <a:r>
              <a:rPr lang="pt-BR" sz="1600" b="1" dirty="0" err="1" smtClean="0">
                <a:solidFill>
                  <a:schemeClr val="tx2"/>
                </a:solidFill>
              </a:rPr>
              <a:t>DFs</a:t>
            </a:r>
            <a:r>
              <a:rPr lang="pt-BR" sz="1600" b="1" dirty="0" smtClean="0">
                <a:solidFill>
                  <a:schemeClr val="tx2"/>
                </a:solidFill>
              </a:rPr>
              <a:t> auditadas anualmente</a:t>
            </a:r>
            <a:endParaRPr lang="pt-BR" sz="1600" b="1" dirty="0">
              <a:solidFill>
                <a:schemeClr val="tx2"/>
              </a:solidFill>
            </a:endParaRPr>
          </a:p>
        </p:txBody>
      </p:sp>
      <p:sp>
        <p:nvSpPr>
          <p:cNvPr id="22" name="CaixaDeTexto 21"/>
          <p:cNvSpPr txBox="1"/>
          <p:nvPr/>
        </p:nvSpPr>
        <p:spPr>
          <a:xfrm>
            <a:off x="3832451" y="3957618"/>
            <a:ext cx="1891677" cy="584775"/>
          </a:xfrm>
          <a:prstGeom prst="rect">
            <a:avLst/>
          </a:prstGeom>
          <a:noFill/>
        </p:spPr>
        <p:txBody>
          <a:bodyPr wrap="square" rtlCol="0">
            <a:spAutoFit/>
          </a:bodyPr>
          <a:lstStyle/>
          <a:p>
            <a:pPr algn="ctr"/>
            <a:r>
              <a:rPr lang="pt-BR" sz="1600" b="1" dirty="0" smtClean="0">
                <a:solidFill>
                  <a:srgbClr val="0095D9"/>
                </a:solidFill>
              </a:rPr>
              <a:t>Avaliar Garantias – valor e execução</a:t>
            </a:r>
            <a:endParaRPr lang="pt-BR" sz="1600" b="1" dirty="0">
              <a:solidFill>
                <a:srgbClr val="0095D9"/>
              </a:solidFill>
            </a:endParaRPr>
          </a:p>
        </p:txBody>
      </p:sp>
      <p:sp>
        <p:nvSpPr>
          <p:cNvPr id="23" name="CaixaDeTexto 22"/>
          <p:cNvSpPr txBox="1"/>
          <p:nvPr/>
        </p:nvSpPr>
        <p:spPr>
          <a:xfrm>
            <a:off x="6171170" y="3957618"/>
            <a:ext cx="1929222" cy="830997"/>
          </a:xfrm>
          <a:prstGeom prst="rect">
            <a:avLst/>
          </a:prstGeom>
          <a:noFill/>
        </p:spPr>
        <p:txBody>
          <a:bodyPr wrap="square" rtlCol="0">
            <a:spAutoFit/>
          </a:bodyPr>
          <a:lstStyle/>
          <a:p>
            <a:pPr algn="ctr"/>
            <a:r>
              <a:rPr lang="pt-BR" sz="1600" b="1" dirty="0" smtClean="0">
                <a:solidFill>
                  <a:srgbClr val="FFC000"/>
                </a:solidFill>
              </a:rPr>
              <a:t>Simplificação de processo para determinados ativos</a:t>
            </a:r>
            <a:endParaRPr lang="pt-BR" sz="1600" b="1" dirty="0">
              <a:solidFill>
                <a:srgbClr val="FFC000"/>
              </a:solidFill>
            </a:endParaRPr>
          </a:p>
        </p:txBody>
      </p:sp>
      <p:sp>
        <p:nvSpPr>
          <p:cNvPr id="31" name="Botão de ação: Avançar ou Próximo 30">
            <a:hlinkClick r:id="rId9" action="ppaction://hlinksldjump" highlightClick="1"/>
          </p:cNvPr>
          <p:cNvSpPr/>
          <p:nvPr/>
        </p:nvSpPr>
        <p:spPr>
          <a:xfrm>
            <a:off x="8244408" y="839253"/>
            <a:ext cx="360040" cy="25312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Seta para a direita 32">
            <a:hlinkClick r:id="" action="ppaction://hlinkshowjump?jump=nextslide"/>
          </p:cNvPr>
          <p:cNvSpPr>
            <a:spLocks noChangeArrowheads="1"/>
          </p:cNvSpPr>
          <p:nvPr/>
        </p:nvSpPr>
        <p:spPr bwMode="auto">
          <a:xfrm>
            <a:off x="8283798" y="4755572"/>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
        <p:nvSpPr>
          <p:cNvPr id="34" name="Seta para a direita 33">
            <a:hlinkClick r:id="" action="ppaction://hlinkshowjump?jump=previousslide"/>
          </p:cNvPr>
          <p:cNvSpPr>
            <a:spLocks noChangeArrowheads="1"/>
          </p:cNvSpPr>
          <p:nvPr/>
        </p:nvSpPr>
        <p:spPr bwMode="auto">
          <a:xfrm flipH="1">
            <a:off x="7968057" y="4755572"/>
            <a:ext cx="297656" cy="270272"/>
          </a:xfrm>
          <a:prstGeom prst="rightArrow">
            <a:avLst>
              <a:gd name="adj1" fmla="val 65583"/>
              <a:gd name="adj2" fmla="val 110132"/>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dirty="0"/>
          </a:p>
        </p:txBody>
      </p:sp>
    </p:spTree>
    <p:extLst>
      <p:ext uri="{BB962C8B-B14F-4D97-AF65-F5344CB8AC3E}">
        <p14:creationId xmlns:p14="http://schemas.microsoft.com/office/powerpoint/2010/main" val="438456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dirty="0" smtClean="0"/>
              <a:t>SUITABILITY E METODOLOGIA DA POLÍTICA DE INVESTIMENTO</a:t>
            </a:r>
            <a:endParaRPr lang="pt-BR" sz="1800" dirty="0"/>
          </a:p>
        </p:txBody>
      </p:sp>
      <p:sp>
        <p:nvSpPr>
          <p:cNvPr id="11" name="Espaço Reservado para Número de Slide 5"/>
          <p:cNvSpPr>
            <a:spLocks noGrp="1"/>
          </p:cNvSpPr>
          <p:nvPr>
            <p:ph type="sldNum" sz="quarter" idx="12"/>
          </p:nvPr>
        </p:nvSpPr>
        <p:spPr/>
        <p:txBody>
          <a:bodyPr/>
          <a:lstStyle/>
          <a:p>
            <a:r>
              <a:rPr lang="pt-BR" dirty="0" smtClean="0"/>
              <a:t>37</a:t>
            </a:r>
            <a:endParaRPr lang="pt-BR" dirty="0"/>
          </a:p>
        </p:txBody>
      </p:sp>
      <p:pic>
        <p:nvPicPr>
          <p:cNvPr id="3" name="Imagem 43"/>
          <p:cNvPicPr>
            <a:picLocks noChangeAspect="1"/>
          </p:cNvPicPr>
          <p:nvPr/>
        </p:nvPicPr>
        <p:blipFill>
          <a:blip r:embed="rId3" cstate="print">
            <a:extLst>
              <a:ext uri="{28A0092B-C50C-407E-A947-70E740481C1C}">
                <a14:useLocalDpi xmlns:a14="http://schemas.microsoft.com/office/drawing/2010/main" val="0"/>
              </a:ext>
            </a:extLst>
          </a:blip>
          <a:srcRect l="18739" t="19815" r="71777" b="62592"/>
          <a:stretch>
            <a:fillRect/>
          </a:stretch>
        </p:blipFill>
        <p:spPr bwMode="auto">
          <a:xfrm>
            <a:off x="2411760" y="2181070"/>
            <a:ext cx="822621"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m 3"/>
          <p:cNvPicPr>
            <a:picLocks noChangeAspect="1"/>
          </p:cNvPicPr>
          <p:nvPr/>
        </p:nvPicPr>
        <p:blipFill rotWithShape="1">
          <a:blip r:embed="rId4">
            <a:clrChange>
              <a:clrFrom>
                <a:srgbClr val="F2F2F2"/>
              </a:clrFrom>
              <a:clrTo>
                <a:srgbClr val="F2F2F2">
                  <a:alpha val="0"/>
                </a:srgbClr>
              </a:clrTo>
            </a:clrChange>
          </a:blip>
          <a:srcRect l="21145" t="5362" r="25988" b="59787"/>
          <a:stretch/>
        </p:blipFill>
        <p:spPr>
          <a:xfrm>
            <a:off x="6156176" y="2300117"/>
            <a:ext cx="720081" cy="936104"/>
          </a:xfrm>
          <a:prstGeom prst="rect">
            <a:avLst/>
          </a:prstGeom>
        </p:spPr>
      </p:pic>
      <p:sp>
        <p:nvSpPr>
          <p:cNvPr id="5" name="Multiplicar 4"/>
          <p:cNvSpPr/>
          <p:nvPr/>
        </p:nvSpPr>
        <p:spPr>
          <a:xfrm>
            <a:off x="4572000" y="2444133"/>
            <a:ext cx="576064" cy="648072"/>
          </a:xfrm>
          <a:prstGeom prst="mathMultiply">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1263080" y="1062484"/>
            <a:ext cx="2880320" cy="954107"/>
          </a:xfrm>
          <a:prstGeom prst="rect">
            <a:avLst/>
          </a:prstGeom>
          <a:noFill/>
        </p:spPr>
        <p:txBody>
          <a:bodyPr wrap="square" rtlCol="0">
            <a:spAutoFit/>
          </a:bodyPr>
          <a:lstStyle/>
          <a:p>
            <a:pPr algn="ctr"/>
            <a:r>
              <a:rPr lang="pt-BR" sz="1400" b="1" dirty="0" err="1" smtClean="0">
                <a:solidFill>
                  <a:srgbClr val="0095D9"/>
                </a:solidFill>
              </a:rPr>
              <a:t>Suitability</a:t>
            </a:r>
            <a:r>
              <a:rPr lang="pt-BR" sz="1400" b="1" dirty="0" smtClean="0">
                <a:solidFill>
                  <a:srgbClr val="0095D9"/>
                </a:solidFill>
              </a:rPr>
              <a:t> </a:t>
            </a:r>
          </a:p>
          <a:p>
            <a:pPr algn="ctr"/>
            <a:endParaRPr lang="pt-BR" sz="1400" b="1" dirty="0">
              <a:solidFill>
                <a:srgbClr val="0095D9"/>
              </a:solidFill>
            </a:endParaRPr>
          </a:p>
          <a:p>
            <a:pPr algn="ctr"/>
            <a:r>
              <a:rPr lang="pt-BR" sz="1400" b="1" dirty="0" smtClean="0">
                <a:solidFill>
                  <a:srgbClr val="0095D9"/>
                </a:solidFill>
              </a:rPr>
              <a:t>Adequação do produto ao perfil do investidor</a:t>
            </a:r>
            <a:endParaRPr lang="pt-BR" sz="1400" b="1" dirty="0">
              <a:solidFill>
                <a:srgbClr val="0095D9"/>
              </a:solidFill>
            </a:endParaRPr>
          </a:p>
        </p:txBody>
      </p:sp>
      <p:sp>
        <p:nvSpPr>
          <p:cNvPr id="7" name="CaixaDeTexto 6"/>
          <p:cNvSpPr txBox="1"/>
          <p:nvPr/>
        </p:nvSpPr>
        <p:spPr>
          <a:xfrm>
            <a:off x="4783250" y="1022776"/>
            <a:ext cx="3528392" cy="954107"/>
          </a:xfrm>
          <a:prstGeom prst="rect">
            <a:avLst/>
          </a:prstGeom>
          <a:noFill/>
        </p:spPr>
        <p:txBody>
          <a:bodyPr wrap="square" rtlCol="0">
            <a:spAutoFit/>
          </a:bodyPr>
          <a:lstStyle/>
          <a:p>
            <a:pPr algn="ctr"/>
            <a:r>
              <a:rPr lang="pt-BR" sz="1400" b="1" dirty="0" smtClean="0">
                <a:solidFill>
                  <a:srgbClr val="FFC000"/>
                </a:solidFill>
              </a:rPr>
              <a:t>Metodologia</a:t>
            </a:r>
          </a:p>
          <a:p>
            <a:pPr algn="ctr"/>
            <a:endParaRPr lang="pt-BR" sz="1400" b="1" dirty="0">
              <a:solidFill>
                <a:srgbClr val="FFC000"/>
              </a:solidFill>
            </a:endParaRPr>
          </a:p>
          <a:p>
            <a:pPr algn="ctr"/>
            <a:r>
              <a:rPr lang="pt-BR" sz="1400" b="1" dirty="0" smtClean="0">
                <a:solidFill>
                  <a:srgbClr val="FFC000"/>
                </a:solidFill>
              </a:rPr>
              <a:t>Definição dos critérios que definem a política </a:t>
            </a:r>
            <a:r>
              <a:rPr lang="pt-BR" sz="1400" b="1" dirty="0">
                <a:solidFill>
                  <a:srgbClr val="FFC000"/>
                </a:solidFill>
              </a:rPr>
              <a:t>de investimento </a:t>
            </a:r>
            <a:r>
              <a:rPr lang="pt-BR" sz="1400" b="1" dirty="0" smtClean="0">
                <a:solidFill>
                  <a:srgbClr val="FFC000"/>
                </a:solidFill>
              </a:rPr>
              <a:t>- anexada </a:t>
            </a:r>
            <a:r>
              <a:rPr lang="pt-BR" sz="1400" b="1" dirty="0">
                <a:solidFill>
                  <a:srgbClr val="FFC000"/>
                </a:solidFill>
              </a:rPr>
              <a:t>ao </a:t>
            </a:r>
            <a:r>
              <a:rPr lang="pt-BR" sz="1400" b="1" dirty="0" smtClean="0">
                <a:solidFill>
                  <a:srgbClr val="FFC000"/>
                </a:solidFill>
              </a:rPr>
              <a:t>contrato de GP</a:t>
            </a:r>
            <a:endParaRPr lang="pt-BR" sz="1400" b="1" dirty="0">
              <a:solidFill>
                <a:srgbClr val="FFC000"/>
              </a:solidFill>
            </a:endParaRPr>
          </a:p>
        </p:txBody>
      </p:sp>
      <p:sp>
        <p:nvSpPr>
          <p:cNvPr id="8" name="CaixaDeTexto 7"/>
          <p:cNvSpPr txBox="1"/>
          <p:nvPr/>
        </p:nvSpPr>
        <p:spPr>
          <a:xfrm>
            <a:off x="1397789" y="3291830"/>
            <a:ext cx="2704715" cy="1708160"/>
          </a:xfrm>
          <a:prstGeom prst="rect">
            <a:avLst/>
          </a:prstGeom>
          <a:noFill/>
        </p:spPr>
        <p:txBody>
          <a:bodyPr wrap="none" rtlCol="0">
            <a:spAutoFit/>
          </a:bodyPr>
          <a:lstStyle/>
          <a:p>
            <a:pPr marL="285750" indent="-285750">
              <a:lnSpc>
                <a:spcPct val="150000"/>
              </a:lnSpc>
              <a:buClr>
                <a:schemeClr val="tx2"/>
              </a:buClr>
              <a:buFont typeface="Wingdings" panose="05000000000000000000" pitchFamily="2" charset="2"/>
              <a:buChar char="ü"/>
            </a:pPr>
            <a:r>
              <a:rPr lang="pt-BR" sz="1400" dirty="0" smtClean="0">
                <a:solidFill>
                  <a:schemeClr val="tx1">
                    <a:lumMod val="65000"/>
                    <a:lumOff val="35000"/>
                  </a:schemeClr>
                </a:solidFill>
              </a:rPr>
              <a:t>Coleta de dados</a:t>
            </a:r>
          </a:p>
          <a:p>
            <a:pPr marL="285750" indent="-285750">
              <a:lnSpc>
                <a:spcPct val="150000"/>
              </a:lnSpc>
              <a:buClr>
                <a:schemeClr val="tx2"/>
              </a:buClr>
              <a:buFont typeface="Wingdings" panose="05000000000000000000" pitchFamily="2" charset="2"/>
              <a:buChar char="ü"/>
            </a:pPr>
            <a:r>
              <a:rPr lang="pt-BR" sz="1400" dirty="0" smtClean="0">
                <a:solidFill>
                  <a:schemeClr val="tx1">
                    <a:lumMod val="65000"/>
                    <a:lumOff val="35000"/>
                  </a:schemeClr>
                </a:solidFill>
              </a:rPr>
              <a:t>Classificação do perfil</a:t>
            </a:r>
          </a:p>
          <a:p>
            <a:pPr marL="285750" indent="-285750">
              <a:lnSpc>
                <a:spcPct val="150000"/>
              </a:lnSpc>
              <a:buClr>
                <a:schemeClr val="tx2"/>
              </a:buClr>
              <a:buFont typeface="Wingdings" panose="05000000000000000000" pitchFamily="2" charset="2"/>
              <a:buChar char="ü"/>
            </a:pPr>
            <a:r>
              <a:rPr lang="pt-BR" sz="1400" dirty="0" smtClean="0">
                <a:solidFill>
                  <a:schemeClr val="tx1">
                    <a:lumMod val="65000"/>
                    <a:lumOff val="35000"/>
                  </a:schemeClr>
                </a:solidFill>
              </a:rPr>
              <a:t>Classificação do produto</a:t>
            </a:r>
          </a:p>
          <a:p>
            <a:pPr marL="285750" indent="-285750">
              <a:lnSpc>
                <a:spcPct val="150000"/>
              </a:lnSpc>
              <a:buClr>
                <a:schemeClr val="tx2"/>
              </a:buClr>
              <a:buFont typeface="Wingdings" panose="05000000000000000000" pitchFamily="2" charset="2"/>
              <a:buChar char="ü"/>
            </a:pPr>
            <a:r>
              <a:rPr lang="pt-BR" sz="1400" dirty="0" smtClean="0">
                <a:solidFill>
                  <a:schemeClr val="tx1">
                    <a:lumMod val="65000"/>
                    <a:lumOff val="35000"/>
                  </a:schemeClr>
                </a:solidFill>
              </a:rPr>
              <a:t>Comunicação com o investidor</a:t>
            </a:r>
          </a:p>
          <a:p>
            <a:pPr marL="285750" indent="-285750">
              <a:lnSpc>
                <a:spcPct val="150000"/>
              </a:lnSpc>
              <a:buClr>
                <a:schemeClr val="tx2"/>
              </a:buClr>
              <a:buFont typeface="Wingdings" panose="05000000000000000000" pitchFamily="2" charset="2"/>
              <a:buChar char="ü"/>
            </a:pPr>
            <a:r>
              <a:rPr lang="pt-BR" sz="1400" dirty="0" smtClean="0">
                <a:solidFill>
                  <a:schemeClr val="tx1">
                    <a:lumMod val="65000"/>
                    <a:lumOff val="35000"/>
                  </a:schemeClr>
                </a:solidFill>
              </a:rPr>
              <a:t>Controles Internos</a:t>
            </a:r>
            <a:endParaRPr lang="pt-BR" sz="1400" dirty="0">
              <a:solidFill>
                <a:schemeClr val="tx1">
                  <a:lumMod val="65000"/>
                  <a:lumOff val="35000"/>
                </a:schemeClr>
              </a:solidFill>
            </a:endParaRPr>
          </a:p>
        </p:txBody>
      </p:sp>
      <p:sp>
        <p:nvSpPr>
          <p:cNvPr id="9" name="CaixaDeTexto 8"/>
          <p:cNvSpPr txBox="1"/>
          <p:nvPr/>
        </p:nvSpPr>
        <p:spPr>
          <a:xfrm>
            <a:off x="5580112" y="3366243"/>
            <a:ext cx="2457468" cy="1061829"/>
          </a:xfrm>
          <a:prstGeom prst="rect">
            <a:avLst/>
          </a:prstGeom>
          <a:noFill/>
        </p:spPr>
        <p:txBody>
          <a:bodyPr wrap="none" rtlCol="0">
            <a:spAutoFit/>
          </a:bodyPr>
          <a:lstStyle/>
          <a:p>
            <a:pPr marL="285750" indent="-285750">
              <a:lnSpc>
                <a:spcPct val="150000"/>
              </a:lnSpc>
              <a:buClr>
                <a:schemeClr val="tx2"/>
              </a:buClr>
              <a:buFont typeface="Wingdings" panose="05000000000000000000" pitchFamily="2" charset="2"/>
              <a:buChar char="ü"/>
            </a:pPr>
            <a:r>
              <a:rPr lang="pt-BR" sz="1400" dirty="0" smtClean="0">
                <a:solidFill>
                  <a:schemeClr val="tx1">
                    <a:lumMod val="65000"/>
                    <a:lumOff val="35000"/>
                  </a:schemeClr>
                </a:solidFill>
              </a:rPr>
              <a:t>Perfil do Investidor</a:t>
            </a:r>
          </a:p>
          <a:p>
            <a:pPr marL="285750" indent="-285750">
              <a:lnSpc>
                <a:spcPct val="150000"/>
              </a:lnSpc>
              <a:buClr>
                <a:schemeClr val="tx2"/>
              </a:buClr>
              <a:buFont typeface="Wingdings" panose="05000000000000000000" pitchFamily="2" charset="2"/>
              <a:buChar char="ü"/>
            </a:pPr>
            <a:r>
              <a:rPr lang="pt-BR" sz="1400" dirty="0" smtClean="0">
                <a:solidFill>
                  <a:schemeClr val="tx1">
                    <a:lumMod val="65000"/>
                    <a:lumOff val="35000"/>
                  </a:schemeClr>
                </a:solidFill>
              </a:rPr>
              <a:t>Necessidades do investidor</a:t>
            </a:r>
          </a:p>
          <a:p>
            <a:pPr marL="285750" indent="-285750">
              <a:lnSpc>
                <a:spcPct val="150000"/>
              </a:lnSpc>
              <a:buClr>
                <a:schemeClr val="tx2"/>
              </a:buClr>
              <a:buFont typeface="Wingdings" panose="05000000000000000000" pitchFamily="2" charset="2"/>
              <a:buChar char="ü"/>
            </a:pPr>
            <a:r>
              <a:rPr lang="pt-BR" sz="1400" dirty="0" smtClean="0">
                <a:solidFill>
                  <a:schemeClr val="tx1">
                    <a:lumMod val="65000"/>
                    <a:lumOff val="35000"/>
                  </a:schemeClr>
                </a:solidFill>
              </a:rPr>
              <a:t>Planejamento Financeiro</a:t>
            </a:r>
          </a:p>
        </p:txBody>
      </p:sp>
      <p:sp>
        <p:nvSpPr>
          <p:cNvPr id="10" name="Botão de ação: Avançar ou Próximo 9">
            <a:hlinkClick r:id="rId5" action="ppaction://hlinksldjump" highlightClick="1"/>
          </p:cNvPr>
          <p:cNvSpPr/>
          <p:nvPr/>
        </p:nvSpPr>
        <p:spPr>
          <a:xfrm>
            <a:off x="8244408" y="839253"/>
            <a:ext cx="360040" cy="25312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Seta para a direita 11">
            <a:hlinkClick r:id="" action="ppaction://hlinkshowjump?jump=nextslide"/>
          </p:cNvPr>
          <p:cNvSpPr>
            <a:spLocks noChangeArrowheads="1"/>
          </p:cNvSpPr>
          <p:nvPr/>
        </p:nvSpPr>
        <p:spPr bwMode="auto">
          <a:xfrm>
            <a:off x="8283798" y="4755572"/>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
        <p:nvSpPr>
          <p:cNvPr id="13" name="Seta para a direita 12">
            <a:hlinkClick r:id="" action="ppaction://hlinkshowjump?jump=previousslide"/>
          </p:cNvPr>
          <p:cNvSpPr>
            <a:spLocks noChangeArrowheads="1"/>
          </p:cNvSpPr>
          <p:nvPr/>
        </p:nvSpPr>
        <p:spPr bwMode="auto">
          <a:xfrm flipH="1">
            <a:off x="7968057" y="4755572"/>
            <a:ext cx="297656" cy="270272"/>
          </a:xfrm>
          <a:prstGeom prst="rightArrow">
            <a:avLst>
              <a:gd name="adj1" fmla="val 65583"/>
              <a:gd name="adj2" fmla="val 110132"/>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dirty="0"/>
          </a:p>
        </p:txBody>
      </p:sp>
    </p:spTree>
    <p:extLst>
      <p:ext uri="{BB962C8B-B14F-4D97-AF65-F5344CB8AC3E}">
        <p14:creationId xmlns:p14="http://schemas.microsoft.com/office/powerpoint/2010/main" val="3948936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dirty="0" smtClean="0"/>
              <a:t>SELEÇÃO E ALOCAÇÃO DE ATIVOS IMOBILIÁRIOS</a:t>
            </a:r>
            <a:endParaRPr lang="pt-BR" sz="1800" dirty="0"/>
          </a:p>
        </p:txBody>
      </p:sp>
      <p:sp>
        <p:nvSpPr>
          <p:cNvPr id="25" name="Espaço Reservado para Número de Slide 5"/>
          <p:cNvSpPr>
            <a:spLocks noGrp="1"/>
          </p:cNvSpPr>
          <p:nvPr>
            <p:ph type="sldNum" sz="quarter" idx="12"/>
          </p:nvPr>
        </p:nvSpPr>
        <p:spPr/>
        <p:txBody>
          <a:bodyPr/>
          <a:lstStyle/>
          <a:p>
            <a:r>
              <a:rPr lang="pt-BR" dirty="0" smtClean="0"/>
              <a:t>38</a:t>
            </a:r>
            <a:endParaRPr lang="pt-BR" dirty="0"/>
          </a:p>
        </p:txBody>
      </p:sp>
      <p:sp>
        <p:nvSpPr>
          <p:cNvPr id="6" name="CaixaDeTexto 5"/>
          <p:cNvSpPr txBox="1"/>
          <p:nvPr/>
        </p:nvSpPr>
        <p:spPr>
          <a:xfrm>
            <a:off x="-26616" y="1779819"/>
            <a:ext cx="2880320" cy="830997"/>
          </a:xfrm>
          <a:prstGeom prst="rect">
            <a:avLst/>
          </a:prstGeom>
          <a:noFill/>
        </p:spPr>
        <p:txBody>
          <a:bodyPr wrap="square" rtlCol="0">
            <a:spAutoFit/>
          </a:bodyPr>
          <a:lstStyle/>
          <a:p>
            <a:pPr algn="ctr"/>
            <a:endParaRPr lang="pt-BR" sz="1600" b="1" dirty="0">
              <a:solidFill>
                <a:srgbClr val="0095D9"/>
              </a:solidFill>
            </a:endParaRPr>
          </a:p>
          <a:p>
            <a:pPr algn="ctr"/>
            <a:r>
              <a:rPr lang="pt-BR" sz="1600" b="1" dirty="0" smtClean="0">
                <a:solidFill>
                  <a:srgbClr val="0095D9"/>
                </a:solidFill>
              </a:rPr>
              <a:t>Adequação à política de investimento</a:t>
            </a:r>
            <a:endParaRPr lang="pt-BR" sz="1600" b="1" dirty="0">
              <a:solidFill>
                <a:srgbClr val="0095D9"/>
              </a:solidFill>
            </a:endParaRPr>
          </a:p>
        </p:txBody>
      </p:sp>
      <p:pic>
        <p:nvPicPr>
          <p:cNvPr id="10" name="Imagem 9"/>
          <p:cNvPicPr>
            <a:picLocks noChangeAspect="1"/>
          </p:cNvPicPr>
          <p:nvPr/>
        </p:nvPicPr>
        <p:blipFill>
          <a:blip r:embed="rId3"/>
          <a:stretch>
            <a:fillRect/>
          </a:stretch>
        </p:blipFill>
        <p:spPr>
          <a:xfrm>
            <a:off x="1120650" y="1283565"/>
            <a:ext cx="585788" cy="676276"/>
          </a:xfrm>
          <a:prstGeom prst="rect">
            <a:avLst/>
          </a:prstGeom>
        </p:spPr>
      </p:pic>
      <p:pic>
        <p:nvPicPr>
          <p:cNvPr id="11" name="Imagem 10"/>
          <p:cNvPicPr>
            <a:picLocks noChangeAspect="1"/>
          </p:cNvPicPr>
          <p:nvPr/>
        </p:nvPicPr>
        <p:blipFill>
          <a:blip r:embed="rId4">
            <a:clrChange>
              <a:clrFrom>
                <a:srgbClr val="F2F2F2"/>
              </a:clrFrom>
              <a:clrTo>
                <a:srgbClr val="F2F2F2">
                  <a:alpha val="0"/>
                </a:srgbClr>
              </a:clrTo>
            </a:clrChange>
          </a:blip>
          <a:stretch>
            <a:fillRect/>
          </a:stretch>
        </p:blipFill>
        <p:spPr>
          <a:xfrm>
            <a:off x="3275201" y="1225755"/>
            <a:ext cx="1049805" cy="1108128"/>
          </a:xfrm>
          <a:prstGeom prst="rect">
            <a:avLst/>
          </a:prstGeom>
        </p:spPr>
      </p:pic>
      <p:sp>
        <p:nvSpPr>
          <p:cNvPr id="12" name="Retângulo 11"/>
          <p:cNvSpPr/>
          <p:nvPr/>
        </p:nvSpPr>
        <p:spPr>
          <a:xfrm>
            <a:off x="2673029" y="2081623"/>
            <a:ext cx="2376264" cy="584775"/>
          </a:xfrm>
          <a:prstGeom prst="rect">
            <a:avLst/>
          </a:prstGeom>
        </p:spPr>
        <p:txBody>
          <a:bodyPr wrap="square">
            <a:spAutoFit/>
          </a:bodyPr>
          <a:lstStyle/>
          <a:p>
            <a:pPr algn="ctr"/>
            <a:r>
              <a:rPr lang="pt-BR" sz="1600" b="1" dirty="0" smtClean="0">
                <a:solidFill>
                  <a:srgbClr val="0095D9"/>
                </a:solidFill>
              </a:rPr>
              <a:t>Avaliação econômica financeira</a:t>
            </a:r>
            <a:endParaRPr lang="pt-BR" sz="1600" b="1" dirty="0">
              <a:solidFill>
                <a:srgbClr val="0095D9"/>
              </a:solidFill>
            </a:endParaRPr>
          </a:p>
        </p:txBody>
      </p:sp>
      <p:sp>
        <p:nvSpPr>
          <p:cNvPr id="13" name="Retângulo 12"/>
          <p:cNvSpPr/>
          <p:nvPr/>
        </p:nvSpPr>
        <p:spPr>
          <a:xfrm>
            <a:off x="4934755" y="2154562"/>
            <a:ext cx="2376264" cy="338554"/>
          </a:xfrm>
          <a:prstGeom prst="rect">
            <a:avLst/>
          </a:prstGeom>
        </p:spPr>
        <p:txBody>
          <a:bodyPr wrap="square">
            <a:spAutoFit/>
          </a:bodyPr>
          <a:lstStyle/>
          <a:p>
            <a:pPr lvl="0" algn="ctr"/>
            <a:r>
              <a:rPr lang="pt-BR" sz="1600" b="1" dirty="0" smtClean="0">
                <a:solidFill>
                  <a:srgbClr val="0095D9"/>
                </a:solidFill>
              </a:rPr>
              <a:t>Avaliação dos riscos</a:t>
            </a:r>
            <a:endParaRPr lang="pt-BR" sz="1600" b="1" dirty="0">
              <a:solidFill>
                <a:srgbClr val="0095D9"/>
              </a:solidFill>
            </a:endParaRPr>
          </a:p>
        </p:txBody>
      </p:sp>
      <p:pic>
        <p:nvPicPr>
          <p:cNvPr id="14" name="Imagem 13"/>
          <p:cNvPicPr>
            <a:picLocks noChangeAspect="1"/>
          </p:cNvPicPr>
          <p:nvPr/>
        </p:nvPicPr>
        <p:blipFill rotWithShape="1">
          <a:blip r:embed="rId5">
            <a:clrChange>
              <a:clrFrom>
                <a:srgbClr val="F2F2F2"/>
              </a:clrFrom>
              <a:clrTo>
                <a:srgbClr val="F2F2F2">
                  <a:alpha val="0"/>
                </a:srgbClr>
              </a:clrTo>
            </a:clrChange>
          </a:blip>
          <a:srcRect l="62127" t="29000" r="31136" b="64000"/>
          <a:stretch/>
        </p:blipFill>
        <p:spPr>
          <a:xfrm>
            <a:off x="5726843" y="1384273"/>
            <a:ext cx="792088" cy="792088"/>
          </a:xfrm>
          <a:prstGeom prst="rect">
            <a:avLst/>
          </a:prstGeom>
        </p:spPr>
      </p:pic>
      <p:sp>
        <p:nvSpPr>
          <p:cNvPr id="15" name="Retângulo de cantos arredondados 14"/>
          <p:cNvSpPr/>
          <p:nvPr/>
        </p:nvSpPr>
        <p:spPr>
          <a:xfrm>
            <a:off x="1349100" y="3477657"/>
            <a:ext cx="292894" cy="432048"/>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Nuvem 15"/>
          <p:cNvSpPr/>
          <p:nvPr/>
        </p:nvSpPr>
        <p:spPr>
          <a:xfrm>
            <a:off x="1137938" y="3088517"/>
            <a:ext cx="724942" cy="455353"/>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3249748" y="3919692"/>
            <a:ext cx="2376264" cy="584775"/>
          </a:xfrm>
          <a:prstGeom prst="rect">
            <a:avLst/>
          </a:prstGeom>
        </p:spPr>
        <p:txBody>
          <a:bodyPr wrap="square">
            <a:spAutoFit/>
          </a:bodyPr>
          <a:lstStyle/>
          <a:p>
            <a:pPr lvl="0" algn="ctr"/>
            <a:r>
              <a:rPr lang="pt-BR" sz="1600" b="1" dirty="0" smtClean="0">
                <a:solidFill>
                  <a:srgbClr val="0095D9"/>
                </a:solidFill>
              </a:rPr>
              <a:t>Avaliação dos aspectos jurídicos</a:t>
            </a:r>
            <a:endParaRPr lang="pt-BR" sz="1600" b="1" dirty="0">
              <a:solidFill>
                <a:srgbClr val="0095D9"/>
              </a:solidFill>
            </a:endParaRPr>
          </a:p>
        </p:txBody>
      </p:sp>
      <p:sp>
        <p:nvSpPr>
          <p:cNvPr id="18" name="Retângulo 17"/>
          <p:cNvSpPr/>
          <p:nvPr/>
        </p:nvSpPr>
        <p:spPr>
          <a:xfrm>
            <a:off x="453862" y="3900866"/>
            <a:ext cx="2376264" cy="584775"/>
          </a:xfrm>
          <a:prstGeom prst="rect">
            <a:avLst/>
          </a:prstGeom>
        </p:spPr>
        <p:txBody>
          <a:bodyPr wrap="square">
            <a:spAutoFit/>
          </a:bodyPr>
          <a:lstStyle/>
          <a:p>
            <a:pPr lvl="0" algn="ctr"/>
            <a:r>
              <a:rPr lang="pt-BR" sz="1600" b="1" dirty="0" smtClean="0">
                <a:solidFill>
                  <a:srgbClr val="0095D9"/>
                </a:solidFill>
              </a:rPr>
              <a:t>Avaliação dos aspectos ambientais</a:t>
            </a:r>
            <a:endParaRPr lang="pt-BR" sz="1600" b="1" dirty="0">
              <a:solidFill>
                <a:srgbClr val="0095D9"/>
              </a:solidFill>
            </a:endParaRPr>
          </a:p>
        </p:txBody>
      </p:sp>
      <p:sp>
        <p:nvSpPr>
          <p:cNvPr id="19" name="Retângulo 18"/>
          <p:cNvSpPr/>
          <p:nvPr/>
        </p:nvSpPr>
        <p:spPr>
          <a:xfrm>
            <a:off x="6009672" y="3951090"/>
            <a:ext cx="2376264" cy="584775"/>
          </a:xfrm>
          <a:prstGeom prst="rect">
            <a:avLst/>
          </a:prstGeom>
        </p:spPr>
        <p:txBody>
          <a:bodyPr wrap="square">
            <a:spAutoFit/>
          </a:bodyPr>
          <a:lstStyle/>
          <a:p>
            <a:pPr lvl="0" algn="ctr"/>
            <a:r>
              <a:rPr lang="pt-BR" sz="1600" b="1" dirty="0" smtClean="0">
                <a:solidFill>
                  <a:srgbClr val="0095D9"/>
                </a:solidFill>
              </a:rPr>
              <a:t>Avaliação dos aspectos técnicos</a:t>
            </a:r>
            <a:endParaRPr lang="pt-BR" sz="1600" b="1" dirty="0">
              <a:solidFill>
                <a:srgbClr val="0095D9"/>
              </a:solidFill>
            </a:endParaRPr>
          </a:p>
        </p:txBody>
      </p:sp>
      <p:sp>
        <p:nvSpPr>
          <p:cNvPr id="20" name="Retângulo 19"/>
          <p:cNvSpPr/>
          <p:nvPr/>
        </p:nvSpPr>
        <p:spPr>
          <a:xfrm>
            <a:off x="6876256" y="2204733"/>
            <a:ext cx="2376264" cy="338554"/>
          </a:xfrm>
          <a:prstGeom prst="rect">
            <a:avLst/>
          </a:prstGeom>
        </p:spPr>
        <p:txBody>
          <a:bodyPr wrap="square">
            <a:spAutoFit/>
          </a:bodyPr>
          <a:lstStyle/>
          <a:p>
            <a:pPr lvl="0" algn="ctr"/>
            <a:r>
              <a:rPr lang="pt-BR" sz="1600" b="1" dirty="0" smtClean="0">
                <a:solidFill>
                  <a:srgbClr val="0095D9"/>
                </a:solidFill>
              </a:rPr>
              <a:t>Laudo de avaliação</a:t>
            </a:r>
            <a:endParaRPr lang="pt-BR" sz="1600" b="1" dirty="0">
              <a:solidFill>
                <a:srgbClr val="0095D9"/>
              </a:solidFill>
            </a:endParaRPr>
          </a:p>
        </p:txBody>
      </p:sp>
      <p:pic>
        <p:nvPicPr>
          <p:cNvPr id="21" name="Imagem 20"/>
          <p:cNvPicPr>
            <a:picLocks noChangeAspect="1"/>
          </p:cNvPicPr>
          <p:nvPr/>
        </p:nvPicPr>
        <p:blipFill rotWithShape="1">
          <a:blip r:embed="rId6">
            <a:clrChange>
              <a:clrFrom>
                <a:srgbClr val="F2F2F2"/>
              </a:clrFrom>
              <a:clrTo>
                <a:srgbClr val="F2F2F2">
                  <a:alpha val="0"/>
                </a:srgbClr>
              </a:clrTo>
            </a:clrChange>
          </a:blip>
          <a:srcRect l="65663" r="22241"/>
          <a:stretch/>
        </p:blipFill>
        <p:spPr>
          <a:xfrm>
            <a:off x="3933824" y="3005292"/>
            <a:ext cx="1008112" cy="914400"/>
          </a:xfrm>
          <a:prstGeom prst="rect">
            <a:avLst/>
          </a:prstGeom>
        </p:spPr>
      </p:pic>
      <p:pic>
        <p:nvPicPr>
          <p:cNvPr id="22" name="Imagem 21"/>
          <p:cNvPicPr>
            <a:picLocks noChangeAspect="1"/>
          </p:cNvPicPr>
          <p:nvPr/>
        </p:nvPicPr>
        <p:blipFill>
          <a:blip r:embed="rId7">
            <a:clrChange>
              <a:clrFrom>
                <a:srgbClr val="F2F2F2"/>
              </a:clrFrom>
              <a:clrTo>
                <a:srgbClr val="F2F2F2">
                  <a:alpha val="0"/>
                </a:srgbClr>
              </a:clrTo>
            </a:clrChange>
          </a:blip>
          <a:stretch>
            <a:fillRect/>
          </a:stretch>
        </p:blipFill>
        <p:spPr>
          <a:xfrm>
            <a:off x="7789553" y="1384273"/>
            <a:ext cx="991786" cy="804362"/>
          </a:xfrm>
          <a:prstGeom prst="rect">
            <a:avLst/>
          </a:prstGeom>
        </p:spPr>
      </p:pic>
      <p:pic>
        <p:nvPicPr>
          <p:cNvPr id="23" name="Imagem 22"/>
          <p:cNvPicPr>
            <a:picLocks noChangeAspect="1"/>
          </p:cNvPicPr>
          <p:nvPr/>
        </p:nvPicPr>
        <p:blipFill rotWithShape="1">
          <a:blip r:embed="rId8">
            <a:clrChange>
              <a:clrFrom>
                <a:srgbClr val="F2F2F2"/>
              </a:clrFrom>
              <a:clrTo>
                <a:srgbClr val="F2F2F2">
                  <a:alpha val="0"/>
                </a:srgbClr>
              </a:clrTo>
            </a:clrChange>
          </a:blip>
          <a:srcRect l="21145" t="5362" r="25988" b="59787"/>
          <a:stretch/>
        </p:blipFill>
        <p:spPr>
          <a:xfrm>
            <a:off x="6890525" y="3124400"/>
            <a:ext cx="614557" cy="798923"/>
          </a:xfrm>
          <a:prstGeom prst="rect">
            <a:avLst/>
          </a:prstGeom>
        </p:spPr>
      </p:pic>
      <p:sp>
        <p:nvSpPr>
          <p:cNvPr id="24" name="Botão de ação: Avançar ou Próximo 23">
            <a:hlinkClick r:id="rId9" action="ppaction://hlinksldjump" highlightClick="1"/>
          </p:cNvPr>
          <p:cNvSpPr/>
          <p:nvPr/>
        </p:nvSpPr>
        <p:spPr>
          <a:xfrm>
            <a:off x="8244408" y="839253"/>
            <a:ext cx="360040" cy="25312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Seta para a direita 25">
            <a:hlinkClick r:id="" action="ppaction://hlinkshowjump?jump=nextslide"/>
          </p:cNvPr>
          <p:cNvSpPr>
            <a:spLocks noChangeArrowheads="1"/>
          </p:cNvSpPr>
          <p:nvPr/>
        </p:nvSpPr>
        <p:spPr bwMode="auto">
          <a:xfrm>
            <a:off x="8283798" y="4755572"/>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
        <p:nvSpPr>
          <p:cNvPr id="27" name="Seta para a direita 26">
            <a:hlinkClick r:id="" action="ppaction://hlinkshowjump?jump=previousslide"/>
          </p:cNvPr>
          <p:cNvSpPr>
            <a:spLocks noChangeArrowheads="1"/>
          </p:cNvSpPr>
          <p:nvPr/>
        </p:nvSpPr>
        <p:spPr bwMode="auto">
          <a:xfrm flipH="1">
            <a:off x="7968057" y="4755572"/>
            <a:ext cx="297656" cy="270272"/>
          </a:xfrm>
          <a:prstGeom prst="rightArrow">
            <a:avLst>
              <a:gd name="adj1" fmla="val 65583"/>
              <a:gd name="adj2" fmla="val 110132"/>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dirty="0"/>
          </a:p>
        </p:txBody>
      </p:sp>
    </p:spTree>
    <p:extLst>
      <p:ext uri="{BB962C8B-B14F-4D97-AF65-F5344CB8AC3E}">
        <p14:creationId xmlns:p14="http://schemas.microsoft.com/office/powerpoint/2010/main" val="2136767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p:cNvPicPr>
            <a:picLocks noChangeAspect="1"/>
          </p:cNvPicPr>
          <p:nvPr/>
        </p:nvPicPr>
        <p:blipFill>
          <a:blip r:embed="rId3"/>
          <a:stretch>
            <a:fillRect/>
          </a:stretch>
        </p:blipFill>
        <p:spPr>
          <a:xfrm>
            <a:off x="517848" y="999766"/>
            <a:ext cx="5904656" cy="2386684"/>
          </a:xfrm>
          <a:prstGeom prst="rect">
            <a:avLst/>
          </a:prstGeom>
        </p:spPr>
      </p:pic>
      <p:sp>
        <p:nvSpPr>
          <p:cNvPr id="2" name="Título 1"/>
          <p:cNvSpPr>
            <a:spLocks noGrp="1"/>
          </p:cNvSpPr>
          <p:nvPr>
            <p:ph type="title"/>
          </p:nvPr>
        </p:nvSpPr>
        <p:spPr/>
        <p:txBody>
          <a:bodyPr>
            <a:normAutofit/>
          </a:bodyPr>
          <a:lstStyle/>
          <a:p>
            <a:r>
              <a:rPr lang="pt-BR" sz="1800" dirty="0" smtClean="0"/>
              <a:t>CADASTRO DAS POLÍTICAS NO SSM</a:t>
            </a:r>
            <a:endParaRPr lang="pt-BR" sz="1800" dirty="0"/>
          </a:p>
        </p:txBody>
      </p:sp>
      <p:sp>
        <p:nvSpPr>
          <p:cNvPr id="15" name="Espaço Reservado para Número de Slide 5"/>
          <p:cNvSpPr>
            <a:spLocks noGrp="1"/>
          </p:cNvSpPr>
          <p:nvPr>
            <p:ph type="sldNum" sz="quarter" idx="12"/>
          </p:nvPr>
        </p:nvSpPr>
        <p:spPr/>
        <p:txBody>
          <a:bodyPr/>
          <a:lstStyle/>
          <a:p>
            <a:r>
              <a:rPr lang="pt-BR" dirty="0" smtClean="0"/>
              <a:t>39</a:t>
            </a:r>
            <a:endParaRPr lang="pt-BR" dirty="0"/>
          </a:p>
        </p:txBody>
      </p:sp>
      <p:sp>
        <p:nvSpPr>
          <p:cNvPr id="8" name="CaixaDeTexto 7"/>
          <p:cNvSpPr txBox="1"/>
          <p:nvPr/>
        </p:nvSpPr>
        <p:spPr>
          <a:xfrm>
            <a:off x="3233762" y="3763893"/>
            <a:ext cx="1505540" cy="323165"/>
          </a:xfrm>
          <a:prstGeom prst="rect">
            <a:avLst/>
          </a:prstGeom>
          <a:noFill/>
        </p:spPr>
        <p:txBody>
          <a:bodyPr wrap="none" rtlCol="0">
            <a:spAutoFit/>
          </a:bodyPr>
          <a:lstStyle/>
          <a:p>
            <a:pPr algn="ctr"/>
            <a:r>
              <a:rPr lang="pt-BR" sz="1500" dirty="0" smtClean="0">
                <a:solidFill>
                  <a:schemeClr val="bg1"/>
                </a:solidFill>
                <a:latin typeface="Bodoni MT Black" panose="02070A03080606020203" pitchFamily="18" charset="0"/>
              </a:rPr>
              <a:t>DILIGÊNCIA</a:t>
            </a:r>
            <a:endParaRPr lang="pt-BR" sz="1500" dirty="0">
              <a:solidFill>
                <a:schemeClr val="bg1"/>
              </a:solidFill>
              <a:latin typeface="Bodoni MT Black" panose="02070A03080606020203" pitchFamily="18" charset="0"/>
            </a:endParaRPr>
          </a:p>
        </p:txBody>
      </p:sp>
      <p:sp>
        <p:nvSpPr>
          <p:cNvPr id="13" name="Retângulo 12"/>
          <p:cNvSpPr/>
          <p:nvPr/>
        </p:nvSpPr>
        <p:spPr>
          <a:xfrm>
            <a:off x="326306" y="3736786"/>
            <a:ext cx="6871721" cy="1319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grpSp>
        <p:nvGrpSpPr>
          <p:cNvPr id="17" name="Grupo 16"/>
          <p:cNvGrpSpPr/>
          <p:nvPr/>
        </p:nvGrpSpPr>
        <p:grpSpPr>
          <a:xfrm>
            <a:off x="2267744" y="3515003"/>
            <a:ext cx="3940479" cy="1433011"/>
            <a:chOff x="2622282" y="2764876"/>
            <a:chExt cx="4963144" cy="2249370"/>
          </a:xfrm>
        </p:grpSpPr>
        <p:sp>
          <p:nvSpPr>
            <p:cNvPr id="19" name="Retângulo 18"/>
            <p:cNvSpPr/>
            <p:nvPr/>
          </p:nvSpPr>
          <p:spPr>
            <a:xfrm>
              <a:off x="2622282" y="3218032"/>
              <a:ext cx="4963144" cy="1796214"/>
            </a:xfrm>
            <a:prstGeom prst="rect">
              <a:avLst/>
            </a:prstGeom>
            <a:solidFill>
              <a:schemeClr val="bg1">
                <a:lumMod val="95000"/>
              </a:schemeClr>
            </a:solidFill>
            <a:ln w="1270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pt-BR" sz="1200" dirty="0" smtClean="0">
                  <a:solidFill>
                    <a:srgbClr val="383838"/>
                  </a:solidFill>
                </a:rPr>
                <a:t>Este módulo disponibiliza o conjunto de regras que requer o envio periódico de informações em prazos pré-definidos pelos Códigos de </a:t>
              </a:r>
              <a:r>
                <a:rPr lang="pt-BR" sz="1200" dirty="0" err="1">
                  <a:solidFill>
                    <a:srgbClr val="383838"/>
                  </a:solidFill>
                </a:rPr>
                <a:t>A</a:t>
              </a:r>
              <a:r>
                <a:rPr lang="pt-BR" sz="1200" dirty="0" err="1" smtClean="0">
                  <a:solidFill>
                    <a:srgbClr val="383838"/>
                  </a:solidFill>
                </a:rPr>
                <a:t>utorregulação</a:t>
              </a:r>
              <a:r>
                <a:rPr lang="pt-BR" sz="1200" dirty="0" smtClean="0">
                  <a:solidFill>
                    <a:srgbClr val="383838"/>
                  </a:solidFill>
                </a:rPr>
                <a:t> da ANBIMA, podendo a instituição acompanhar o calendário de envio das informações, bem como gerenciar o </a:t>
              </a:r>
              <a:r>
                <a:rPr lang="pt-BR" sz="1200" i="1" dirty="0" smtClean="0">
                  <a:solidFill>
                    <a:srgbClr val="383838"/>
                  </a:solidFill>
                </a:rPr>
                <a:t>status</a:t>
              </a:r>
              <a:r>
                <a:rPr lang="pt-BR" sz="1200" dirty="0" smtClean="0">
                  <a:solidFill>
                    <a:srgbClr val="383838"/>
                  </a:solidFill>
                </a:rPr>
                <a:t> de cada uma delas.</a:t>
              </a:r>
              <a:endParaRPr lang="pt-BR" sz="1200" b="1" dirty="0">
                <a:solidFill>
                  <a:srgbClr val="383838"/>
                </a:solidFill>
              </a:endParaRPr>
            </a:p>
          </p:txBody>
        </p:sp>
        <p:sp>
          <p:nvSpPr>
            <p:cNvPr id="20" name="Retângulo de cantos arredondados 19"/>
            <p:cNvSpPr/>
            <p:nvPr/>
          </p:nvSpPr>
          <p:spPr>
            <a:xfrm>
              <a:off x="3298086" y="2764876"/>
              <a:ext cx="2836586" cy="453156"/>
            </a:xfrm>
            <a:prstGeom prst="roundRect">
              <a:avLst/>
            </a:prstGeom>
            <a:solidFill>
              <a:srgbClr val="7DC244"/>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1200" b="1" dirty="0" smtClean="0">
                  <a:solidFill>
                    <a:schemeClr val="bg1"/>
                  </a:solidFill>
                  <a:effectLst>
                    <a:outerShdw blurRad="38100" dist="38100" dir="2700000" algn="tl">
                      <a:srgbClr val="000000">
                        <a:alpha val="43137"/>
                      </a:srgbClr>
                    </a:outerShdw>
                  </a:effectLst>
                </a:rPr>
                <a:t>Envio Periódico de Informações</a:t>
              </a:r>
              <a:endParaRPr lang="pt-BR" sz="1200" b="1" dirty="0">
                <a:solidFill>
                  <a:schemeClr val="bg1"/>
                </a:solidFill>
                <a:effectLst>
                  <a:outerShdw blurRad="38100" dist="38100" dir="2700000" algn="tl">
                    <a:srgbClr val="000000">
                      <a:alpha val="43137"/>
                    </a:srgbClr>
                  </a:outerShdw>
                </a:effectLst>
              </a:endParaRPr>
            </a:p>
          </p:txBody>
        </p:sp>
      </p:grpSp>
      <p:pic>
        <p:nvPicPr>
          <p:cNvPr id="10" name="Imagem 9"/>
          <p:cNvPicPr>
            <a:picLocks noChangeAspect="1"/>
          </p:cNvPicPr>
          <p:nvPr/>
        </p:nvPicPr>
        <p:blipFill>
          <a:blip r:embed="rId4">
            <a:clrChange>
              <a:clrFrom>
                <a:srgbClr val="FFFFFF"/>
              </a:clrFrom>
              <a:clrTo>
                <a:srgbClr val="FFFFFF">
                  <a:alpha val="0"/>
                </a:srgbClr>
              </a:clrTo>
            </a:clrChange>
          </a:blip>
          <a:stretch>
            <a:fillRect/>
          </a:stretch>
        </p:blipFill>
        <p:spPr>
          <a:xfrm>
            <a:off x="4525413" y="1880408"/>
            <a:ext cx="347447" cy="317947"/>
          </a:xfrm>
          <a:prstGeom prst="rect">
            <a:avLst/>
          </a:prstGeom>
        </p:spPr>
      </p:pic>
      <p:sp>
        <p:nvSpPr>
          <p:cNvPr id="22" name="Elipse 21"/>
          <p:cNvSpPr/>
          <p:nvPr/>
        </p:nvSpPr>
        <p:spPr>
          <a:xfrm>
            <a:off x="2647132" y="2589315"/>
            <a:ext cx="1291564" cy="3733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3" name="Imagem 22"/>
          <p:cNvPicPr>
            <a:picLocks noChangeAspect="1"/>
          </p:cNvPicPr>
          <p:nvPr/>
        </p:nvPicPr>
        <p:blipFill>
          <a:blip r:embed="rId5"/>
          <a:stretch>
            <a:fillRect/>
          </a:stretch>
        </p:blipFill>
        <p:spPr>
          <a:xfrm rot="20372154">
            <a:off x="2397033" y="2782165"/>
            <a:ext cx="250576" cy="784831"/>
          </a:xfrm>
          <a:prstGeom prst="rect">
            <a:avLst/>
          </a:prstGeom>
        </p:spPr>
      </p:pic>
      <p:sp>
        <p:nvSpPr>
          <p:cNvPr id="3" name="Retângulo de cantos arredondados 2"/>
          <p:cNvSpPr/>
          <p:nvPr/>
        </p:nvSpPr>
        <p:spPr>
          <a:xfrm>
            <a:off x="5580112" y="3174580"/>
            <a:ext cx="432048" cy="34042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Seta para a direita 15">
            <a:hlinkClick r:id="" action="ppaction://hlinkshowjump?jump=nextslide"/>
          </p:cNvPr>
          <p:cNvSpPr>
            <a:spLocks noChangeArrowheads="1"/>
          </p:cNvSpPr>
          <p:nvPr/>
        </p:nvSpPr>
        <p:spPr bwMode="auto">
          <a:xfrm>
            <a:off x="8283798" y="4755572"/>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
        <p:nvSpPr>
          <p:cNvPr id="18" name="Seta para a direita 17">
            <a:hlinkClick r:id="" action="ppaction://hlinkshowjump?jump=previousslide"/>
          </p:cNvPr>
          <p:cNvSpPr>
            <a:spLocks noChangeArrowheads="1"/>
          </p:cNvSpPr>
          <p:nvPr/>
        </p:nvSpPr>
        <p:spPr bwMode="auto">
          <a:xfrm flipH="1">
            <a:off x="7968057" y="4755572"/>
            <a:ext cx="297656" cy="270272"/>
          </a:xfrm>
          <a:prstGeom prst="rightArrow">
            <a:avLst>
              <a:gd name="adj1" fmla="val 65583"/>
              <a:gd name="adj2" fmla="val 110132"/>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dirty="0"/>
          </a:p>
        </p:txBody>
      </p:sp>
    </p:spTree>
    <p:extLst>
      <p:ext uri="{BB962C8B-B14F-4D97-AF65-F5344CB8AC3E}">
        <p14:creationId xmlns:p14="http://schemas.microsoft.com/office/powerpoint/2010/main" val="1411441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1574667" y="1495444"/>
            <a:ext cx="5994666" cy="2318444"/>
            <a:chOff x="757133" y="1412775"/>
            <a:chExt cx="7413708" cy="3451299"/>
          </a:xfrm>
        </p:grpSpPr>
        <p:sp>
          <p:nvSpPr>
            <p:cNvPr id="8" name="Forma livre 7"/>
            <p:cNvSpPr/>
            <p:nvPr/>
          </p:nvSpPr>
          <p:spPr>
            <a:xfrm>
              <a:off x="757133" y="1412775"/>
              <a:ext cx="2422780" cy="3451299"/>
            </a:xfrm>
            <a:custGeom>
              <a:avLst/>
              <a:gdLst>
                <a:gd name="connsiteX0" fmla="*/ 0 w 2422780"/>
                <a:gd name="connsiteY0" fmla="*/ 242278 h 4747443"/>
                <a:gd name="connsiteX1" fmla="*/ 242278 w 2422780"/>
                <a:gd name="connsiteY1" fmla="*/ 0 h 4747443"/>
                <a:gd name="connsiteX2" fmla="*/ 2180502 w 2422780"/>
                <a:gd name="connsiteY2" fmla="*/ 0 h 4747443"/>
                <a:gd name="connsiteX3" fmla="*/ 2422780 w 2422780"/>
                <a:gd name="connsiteY3" fmla="*/ 242278 h 4747443"/>
                <a:gd name="connsiteX4" fmla="*/ 2422780 w 2422780"/>
                <a:gd name="connsiteY4" fmla="*/ 4505165 h 4747443"/>
                <a:gd name="connsiteX5" fmla="*/ 2180502 w 2422780"/>
                <a:gd name="connsiteY5" fmla="*/ 4747443 h 4747443"/>
                <a:gd name="connsiteX6" fmla="*/ 242278 w 2422780"/>
                <a:gd name="connsiteY6" fmla="*/ 4747443 h 4747443"/>
                <a:gd name="connsiteX7" fmla="*/ 0 w 2422780"/>
                <a:gd name="connsiteY7" fmla="*/ 4505165 h 4747443"/>
                <a:gd name="connsiteX8" fmla="*/ 0 w 2422780"/>
                <a:gd name="connsiteY8" fmla="*/ 242278 h 47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780" h="4747443">
                  <a:moveTo>
                    <a:pt x="0" y="242278"/>
                  </a:moveTo>
                  <a:cubicBezTo>
                    <a:pt x="0" y="108472"/>
                    <a:pt x="108472" y="0"/>
                    <a:pt x="242278" y="0"/>
                  </a:cubicBezTo>
                  <a:lnTo>
                    <a:pt x="2180502" y="0"/>
                  </a:lnTo>
                  <a:cubicBezTo>
                    <a:pt x="2314308" y="0"/>
                    <a:pt x="2422780" y="108472"/>
                    <a:pt x="2422780" y="242278"/>
                  </a:cubicBezTo>
                  <a:lnTo>
                    <a:pt x="2422780" y="4505165"/>
                  </a:lnTo>
                  <a:cubicBezTo>
                    <a:pt x="2422780" y="4638971"/>
                    <a:pt x="2314308" y="4747443"/>
                    <a:pt x="2180502" y="4747443"/>
                  </a:cubicBezTo>
                  <a:lnTo>
                    <a:pt x="242278" y="4747443"/>
                  </a:lnTo>
                  <a:cubicBezTo>
                    <a:pt x="108472" y="4747443"/>
                    <a:pt x="0" y="4638971"/>
                    <a:pt x="0" y="4505165"/>
                  </a:cubicBezTo>
                  <a:lnTo>
                    <a:pt x="0" y="242278"/>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7348" tIns="1541581" rIns="117348" bIns="829465" numCol="1" spcCol="1270" anchor="ctr" anchorCtr="0">
              <a:noAutofit/>
            </a:bodyPr>
            <a:lstStyle/>
            <a:p>
              <a:pPr algn="ctr" defTabSz="733425">
                <a:lnSpc>
                  <a:spcPct val="90000"/>
                </a:lnSpc>
                <a:spcBef>
                  <a:spcPct val="0"/>
                </a:spcBef>
                <a:spcAft>
                  <a:spcPct val="35000"/>
                </a:spcAft>
              </a:pPr>
              <a:r>
                <a:rPr lang="pt-BR" i="1" dirty="0"/>
                <a:t>Mudança de escopo de produto para atividade</a:t>
              </a:r>
              <a:endParaRPr lang="pt-BR" dirty="0"/>
            </a:p>
          </p:txBody>
        </p:sp>
        <p:sp>
          <p:nvSpPr>
            <p:cNvPr id="9" name="Forma livre 8"/>
            <p:cNvSpPr/>
            <p:nvPr/>
          </p:nvSpPr>
          <p:spPr>
            <a:xfrm>
              <a:off x="3252597" y="1412775"/>
              <a:ext cx="2422780" cy="3451299"/>
            </a:xfrm>
            <a:custGeom>
              <a:avLst/>
              <a:gdLst>
                <a:gd name="connsiteX0" fmla="*/ 0 w 2422780"/>
                <a:gd name="connsiteY0" fmla="*/ 242278 h 4747443"/>
                <a:gd name="connsiteX1" fmla="*/ 242278 w 2422780"/>
                <a:gd name="connsiteY1" fmla="*/ 0 h 4747443"/>
                <a:gd name="connsiteX2" fmla="*/ 2180502 w 2422780"/>
                <a:gd name="connsiteY2" fmla="*/ 0 h 4747443"/>
                <a:gd name="connsiteX3" fmla="*/ 2422780 w 2422780"/>
                <a:gd name="connsiteY3" fmla="*/ 242278 h 4747443"/>
                <a:gd name="connsiteX4" fmla="*/ 2422780 w 2422780"/>
                <a:gd name="connsiteY4" fmla="*/ 4505165 h 4747443"/>
                <a:gd name="connsiteX5" fmla="*/ 2180502 w 2422780"/>
                <a:gd name="connsiteY5" fmla="*/ 4747443 h 4747443"/>
                <a:gd name="connsiteX6" fmla="*/ 242278 w 2422780"/>
                <a:gd name="connsiteY6" fmla="*/ 4747443 h 4747443"/>
                <a:gd name="connsiteX7" fmla="*/ 0 w 2422780"/>
                <a:gd name="connsiteY7" fmla="*/ 4505165 h 4747443"/>
                <a:gd name="connsiteX8" fmla="*/ 0 w 2422780"/>
                <a:gd name="connsiteY8" fmla="*/ 242278 h 47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780" h="4747443">
                  <a:moveTo>
                    <a:pt x="0" y="242278"/>
                  </a:moveTo>
                  <a:cubicBezTo>
                    <a:pt x="0" y="108472"/>
                    <a:pt x="108472" y="0"/>
                    <a:pt x="242278" y="0"/>
                  </a:cubicBezTo>
                  <a:lnTo>
                    <a:pt x="2180502" y="0"/>
                  </a:lnTo>
                  <a:cubicBezTo>
                    <a:pt x="2314308" y="0"/>
                    <a:pt x="2422780" y="108472"/>
                    <a:pt x="2422780" y="242278"/>
                  </a:cubicBezTo>
                  <a:lnTo>
                    <a:pt x="2422780" y="4505165"/>
                  </a:lnTo>
                  <a:cubicBezTo>
                    <a:pt x="2422780" y="4638971"/>
                    <a:pt x="2314308" y="4747443"/>
                    <a:pt x="2180502" y="4747443"/>
                  </a:cubicBezTo>
                  <a:lnTo>
                    <a:pt x="242278" y="4747443"/>
                  </a:lnTo>
                  <a:cubicBezTo>
                    <a:pt x="108472" y="4747443"/>
                    <a:pt x="0" y="4638971"/>
                    <a:pt x="0" y="4505165"/>
                  </a:cubicBezTo>
                  <a:lnTo>
                    <a:pt x="0" y="242278"/>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7348" tIns="1541581" rIns="117348" bIns="829465" numCol="1" spcCol="1270" anchor="ctr" anchorCtr="0">
              <a:noAutofit/>
            </a:bodyPr>
            <a:lstStyle/>
            <a:p>
              <a:pPr algn="ctr" defTabSz="733425">
                <a:lnSpc>
                  <a:spcPct val="90000"/>
                </a:lnSpc>
                <a:spcBef>
                  <a:spcPct val="0"/>
                </a:spcBef>
                <a:spcAft>
                  <a:spcPct val="35000"/>
                </a:spcAft>
              </a:pPr>
              <a:r>
                <a:rPr lang="pt-BR" i="1" dirty="0"/>
                <a:t>Definição clara de atividades e responsabilidades</a:t>
              </a:r>
              <a:endParaRPr lang="pt-BR" dirty="0"/>
            </a:p>
          </p:txBody>
        </p:sp>
        <p:sp>
          <p:nvSpPr>
            <p:cNvPr id="10" name="Forma livre 9"/>
            <p:cNvSpPr/>
            <p:nvPr/>
          </p:nvSpPr>
          <p:spPr>
            <a:xfrm>
              <a:off x="5748061" y="1412775"/>
              <a:ext cx="2422780" cy="3451299"/>
            </a:xfrm>
            <a:custGeom>
              <a:avLst/>
              <a:gdLst>
                <a:gd name="connsiteX0" fmla="*/ 0 w 2422780"/>
                <a:gd name="connsiteY0" fmla="*/ 242278 h 4747443"/>
                <a:gd name="connsiteX1" fmla="*/ 242278 w 2422780"/>
                <a:gd name="connsiteY1" fmla="*/ 0 h 4747443"/>
                <a:gd name="connsiteX2" fmla="*/ 2180502 w 2422780"/>
                <a:gd name="connsiteY2" fmla="*/ 0 h 4747443"/>
                <a:gd name="connsiteX3" fmla="*/ 2422780 w 2422780"/>
                <a:gd name="connsiteY3" fmla="*/ 242278 h 4747443"/>
                <a:gd name="connsiteX4" fmla="*/ 2422780 w 2422780"/>
                <a:gd name="connsiteY4" fmla="*/ 4505165 h 4747443"/>
                <a:gd name="connsiteX5" fmla="*/ 2180502 w 2422780"/>
                <a:gd name="connsiteY5" fmla="*/ 4747443 h 4747443"/>
                <a:gd name="connsiteX6" fmla="*/ 242278 w 2422780"/>
                <a:gd name="connsiteY6" fmla="*/ 4747443 h 4747443"/>
                <a:gd name="connsiteX7" fmla="*/ 0 w 2422780"/>
                <a:gd name="connsiteY7" fmla="*/ 4505165 h 4747443"/>
                <a:gd name="connsiteX8" fmla="*/ 0 w 2422780"/>
                <a:gd name="connsiteY8" fmla="*/ 242278 h 47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780" h="4747443">
                  <a:moveTo>
                    <a:pt x="0" y="242278"/>
                  </a:moveTo>
                  <a:cubicBezTo>
                    <a:pt x="0" y="108472"/>
                    <a:pt x="108472" y="0"/>
                    <a:pt x="242278" y="0"/>
                  </a:cubicBezTo>
                  <a:lnTo>
                    <a:pt x="2180502" y="0"/>
                  </a:lnTo>
                  <a:cubicBezTo>
                    <a:pt x="2314308" y="0"/>
                    <a:pt x="2422780" y="108472"/>
                    <a:pt x="2422780" y="242278"/>
                  </a:cubicBezTo>
                  <a:lnTo>
                    <a:pt x="2422780" y="4505165"/>
                  </a:lnTo>
                  <a:cubicBezTo>
                    <a:pt x="2422780" y="4638971"/>
                    <a:pt x="2314308" y="4747443"/>
                    <a:pt x="2180502" y="4747443"/>
                  </a:cubicBezTo>
                  <a:lnTo>
                    <a:pt x="242278" y="4747443"/>
                  </a:lnTo>
                  <a:cubicBezTo>
                    <a:pt x="108472" y="4747443"/>
                    <a:pt x="0" y="4638971"/>
                    <a:pt x="0" y="4505165"/>
                  </a:cubicBezTo>
                  <a:lnTo>
                    <a:pt x="0" y="242278"/>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7348" tIns="1541581" rIns="117348" bIns="829465" numCol="1" spcCol="1270" anchor="ctr" anchorCtr="0">
              <a:noAutofit/>
            </a:bodyPr>
            <a:lstStyle/>
            <a:p>
              <a:pPr algn="ctr" defTabSz="733425">
                <a:lnSpc>
                  <a:spcPct val="90000"/>
                </a:lnSpc>
                <a:spcBef>
                  <a:spcPct val="0"/>
                </a:spcBef>
                <a:spcAft>
                  <a:spcPct val="35000"/>
                </a:spcAft>
              </a:pPr>
              <a:r>
                <a:rPr lang="pt-BR" i="1" dirty="0"/>
                <a:t>Foco na conduta</a:t>
              </a:r>
              <a:endParaRPr lang="pt-BR" dirty="0"/>
            </a:p>
          </p:txBody>
        </p:sp>
      </p:grpSp>
      <p:grpSp>
        <p:nvGrpSpPr>
          <p:cNvPr id="11" name="Grupo 10"/>
          <p:cNvGrpSpPr>
            <a:grpSpLocks noChangeAspect="1"/>
          </p:cNvGrpSpPr>
          <p:nvPr/>
        </p:nvGrpSpPr>
        <p:grpSpPr>
          <a:xfrm>
            <a:off x="4206658" y="1697882"/>
            <a:ext cx="712037" cy="718200"/>
            <a:chOff x="6867525" y="3503612"/>
            <a:chExt cx="733426" cy="739775"/>
          </a:xfrm>
        </p:grpSpPr>
        <p:sp>
          <p:nvSpPr>
            <p:cNvPr id="14" name="Elipse 13"/>
            <p:cNvSpPr/>
            <p:nvPr/>
          </p:nvSpPr>
          <p:spPr>
            <a:xfrm>
              <a:off x="6867525" y="3509963"/>
              <a:ext cx="733426" cy="733424"/>
            </a:xfrm>
            <a:prstGeom prst="ellipse">
              <a:avLst/>
            </a:prstGeom>
            <a:solidFill>
              <a:schemeClr val="bg1"/>
            </a:solidFill>
            <a:ln w="19050">
              <a:solidFill>
                <a:srgbClr val="009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pic>
          <p:nvPicPr>
            <p:cNvPr id="15" name="Imagem 14"/>
            <p:cNvPicPr>
              <a:picLocks noChangeAspect="1"/>
            </p:cNvPicPr>
            <p:nvPr/>
          </p:nvPicPr>
          <p:blipFill rotWithShape="1">
            <a:blip r:embed="rId2">
              <a:extLst>
                <a:ext uri="{28A0092B-C50C-407E-A947-70E740481C1C}">
                  <a14:useLocalDpi xmlns:a14="http://schemas.microsoft.com/office/drawing/2010/main" val="0"/>
                </a:ext>
              </a:extLst>
            </a:blip>
            <a:srcRect l="37184" t="54630" r="55730" b="31481"/>
            <a:stretch/>
          </p:blipFill>
          <p:spPr>
            <a:xfrm>
              <a:off x="6921500" y="3503612"/>
              <a:ext cx="647700" cy="714376"/>
            </a:xfrm>
            <a:prstGeom prst="rect">
              <a:avLst/>
            </a:prstGeom>
          </p:spPr>
        </p:pic>
      </p:grpSp>
      <p:grpSp>
        <p:nvGrpSpPr>
          <p:cNvPr id="4" name="Grupo 3"/>
          <p:cNvGrpSpPr/>
          <p:nvPr/>
        </p:nvGrpSpPr>
        <p:grpSpPr>
          <a:xfrm>
            <a:off x="6213142" y="1700966"/>
            <a:ext cx="712036" cy="712034"/>
            <a:chOff x="6411195" y="2276872"/>
            <a:chExt cx="949381" cy="949379"/>
          </a:xfrm>
        </p:grpSpPr>
        <p:sp>
          <p:nvSpPr>
            <p:cNvPr id="3" name="Elipse 2"/>
            <p:cNvSpPr/>
            <p:nvPr/>
          </p:nvSpPr>
          <p:spPr>
            <a:xfrm>
              <a:off x="6411195" y="2276872"/>
              <a:ext cx="949381" cy="949379"/>
            </a:xfrm>
            <a:prstGeom prst="ellipse">
              <a:avLst/>
            </a:prstGeom>
            <a:solidFill>
              <a:schemeClr val="bg1"/>
            </a:solidFill>
            <a:ln w="12700">
              <a:solidFill>
                <a:srgbClr val="009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pic>
          <p:nvPicPr>
            <p:cNvPr id="17" name="Imagem 16"/>
            <p:cNvPicPr>
              <a:picLocks noChangeAspect="1"/>
            </p:cNvPicPr>
            <p:nvPr/>
          </p:nvPicPr>
          <p:blipFill>
            <a:blip r:embed="rId3">
              <a:extLst>
                <a:ext uri="{28A0092B-C50C-407E-A947-70E740481C1C}">
                  <a14:useLocalDpi xmlns:a14="http://schemas.microsoft.com/office/drawing/2010/main" val="0"/>
                </a:ext>
              </a:extLst>
            </a:blip>
            <a:srcRect l="50000" t="23457" r="42081" b="62222"/>
            <a:stretch>
              <a:fillRect/>
            </a:stretch>
          </p:blipFill>
          <p:spPr bwMode="auto">
            <a:xfrm>
              <a:off x="6486544" y="2323575"/>
              <a:ext cx="849103"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Elipse 17"/>
          <p:cNvSpPr/>
          <p:nvPr/>
        </p:nvSpPr>
        <p:spPr>
          <a:xfrm>
            <a:off x="2208437" y="1697883"/>
            <a:ext cx="712036" cy="712034"/>
          </a:xfrm>
          <a:prstGeom prst="ellipse">
            <a:avLst/>
          </a:prstGeom>
          <a:solidFill>
            <a:schemeClr val="bg1"/>
          </a:solidFill>
          <a:ln w="12700">
            <a:solidFill>
              <a:srgbClr val="009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9" name="Freeform 5"/>
          <p:cNvSpPr>
            <a:spLocks/>
          </p:cNvSpPr>
          <p:nvPr/>
        </p:nvSpPr>
        <p:spPr bwMode="auto">
          <a:xfrm rot="11963645" flipH="1" flipV="1">
            <a:off x="2367350" y="1815666"/>
            <a:ext cx="378000" cy="293749"/>
          </a:xfrm>
          <a:custGeom>
            <a:avLst/>
            <a:gdLst>
              <a:gd name="T0" fmla="*/ 63 w 330"/>
              <a:gd name="T1" fmla="*/ 113 h 289"/>
              <a:gd name="T2" fmla="*/ 141 w 330"/>
              <a:gd name="T3" fmla="*/ 54 h 289"/>
              <a:gd name="T4" fmla="*/ 188 w 330"/>
              <a:gd name="T5" fmla="*/ 37 h 289"/>
              <a:gd name="T6" fmla="*/ 213 w 330"/>
              <a:gd name="T7" fmla="*/ 32 h 289"/>
              <a:gd name="T8" fmla="*/ 226 w 330"/>
              <a:gd name="T9" fmla="*/ 30 h 289"/>
              <a:gd name="T10" fmla="*/ 232 w 330"/>
              <a:gd name="T11" fmla="*/ 29 h 289"/>
              <a:gd name="T12" fmla="*/ 238 w 330"/>
              <a:gd name="T13" fmla="*/ 29 h 289"/>
              <a:gd name="T14" fmla="*/ 239 w 330"/>
              <a:gd name="T15" fmla="*/ 29 h 289"/>
              <a:gd name="T16" fmla="*/ 239 w 330"/>
              <a:gd name="T17" fmla="*/ 0 h 289"/>
              <a:gd name="T18" fmla="*/ 330 w 330"/>
              <a:gd name="T19" fmla="*/ 52 h 289"/>
              <a:gd name="T20" fmla="*/ 239 w 330"/>
              <a:gd name="T21" fmla="*/ 105 h 289"/>
              <a:gd name="T22" fmla="*/ 239 w 330"/>
              <a:gd name="T23" fmla="*/ 76 h 289"/>
              <a:gd name="T24" fmla="*/ 233 w 330"/>
              <a:gd name="T25" fmla="*/ 76 h 289"/>
              <a:gd name="T26" fmla="*/ 228 w 330"/>
              <a:gd name="T27" fmla="*/ 75 h 289"/>
              <a:gd name="T28" fmla="*/ 217 w 330"/>
              <a:gd name="T29" fmla="*/ 75 h 289"/>
              <a:gd name="T30" fmla="*/ 196 w 330"/>
              <a:gd name="T31" fmla="*/ 77 h 289"/>
              <a:gd name="T32" fmla="*/ 155 w 330"/>
              <a:gd name="T33" fmla="*/ 87 h 289"/>
              <a:gd name="T34" fmla="*/ 79 w 330"/>
              <a:gd name="T35" fmla="*/ 130 h 289"/>
              <a:gd name="T36" fmla="*/ 25 w 330"/>
              <a:gd name="T37" fmla="*/ 201 h 289"/>
              <a:gd name="T38" fmla="*/ 2 w 330"/>
              <a:gd name="T39" fmla="*/ 289 h 289"/>
              <a:gd name="T40" fmla="*/ 14 w 330"/>
              <a:gd name="T41" fmla="*/ 196 h 289"/>
              <a:gd name="T42" fmla="*/ 63 w 330"/>
              <a:gd name="T43" fmla="*/ 11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0" h="289">
                <a:moveTo>
                  <a:pt x="63" y="113"/>
                </a:moveTo>
                <a:cubicBezTo>
                  <a:pt x="84" y="89"/>
                  <a:pt x="111" y="69"/>
                  <a:pt x="141" y="54"/>
                </a:cubicBezTo>
                <a:cubicBezTo>
                  <a:pt x="156" y="47"/>
                  <a:pt x="172" y="41"/>
                  <a:pt x="188" y="37"/>
                </a:cubicBezTo>
                <a:cubicBezTo>
                  <a:pt x="196" y="35"/>
                  <a:pt x="205" y="33"/>
                  <a:pt x="213" y="32"/>
                </a:cubicBezTo>
                <a:cubicBezTo>
                  <a:pt x="217" y="31"/>
                  <a:pt x="222" y="30"/>
                  <a:pt x="226" y="30"/>
                </a:cubicBezTo>
                <a:cubicBezTo>
                  <a:pt x="228" y="30"/>
                  <a:pt x="230" y="29"/>
                  <a:pt x="232" y="29"/>
                </a:cubicBezTo>
                <a:cubicBezTo>
                  <a:pt x="238" y="29"/>
                  <a:pt x="238" y="29"/>
                  <a:pt x="238" y="29"/>
                </a:cubicBezTo>
                <a:cubicBezTo>
                  <a:pt x="239" y="29"/>
                  <a:pt x="239" y="29"/>
                  <a:pt x="239" y="29"/>
                </a:cubicBezTo>
                <a:cubicBezTo>
                  <a:pt x="239" y="0"/>
                  <a:pt x="239" y="0"/>
                  <a:pt x="239" y="0"/>
                </a:cubicBezTo>
                <a:cubicBezTo>
                  <a:pt x="330" y="52"/>
                  <a:pt x="330" y="52"/>
                  <a:pt x="330" y="52"/>
                </a:cubicBezTo>
                <a:cubicBezTo>
                  <a:pt x="239" y="105"/>
                  <a:pt x="239" y="105"/>
                  <a:pt x="239" y="105"/>
                </a:cubicBezTo>
                <a:cubicBezTo>
                  <a:pt x="239" y="76"/>
                  <a:pt x="239" y="76"/>
                  <a:pt x="239" y="76"/>
                </a:cubicBezTo>
                <a:cubicBezTo>
                  <a:pt x="233" y="76"/>
                  <a:pt x="233" y="76"/>
                  <a:pt x="233" y="76"/>
                </a:cubicBezTo>
                <a:cubicBezTo>
                  <a:pt x="232" y="76"/>
                  <a:pt x="230" y="75"/>
                  <a:pt x="228" y="75"/>
                </a:cubicBezTo>
                <a:cubicBezTo>
                  <a:pt x="224" y="75"/>
                  <a:pt x="221" y="75"/>
                  <a:pt x="217" y="75"/>
                </a:cubicBezTo>
                <a:cubicBezTo>
                  <a:pt x="210" y="76"/>
                  <a:pt x="203" y="76"/>
                  <a:pt x="196" y="77"/>
                </a:cubicBezTo>
                <a:cubicBezTo>
                  <a:pt x="182" y="79"/>
                  <a:pt x="168" y="82"/>
                  <a:pt x="155" y="87"/>
                </a:cubicBezTo>
                <a:cubicBezTo>
                  <a:pt x="127" y="96"/>
                  <a:pt x="102" y="111"/>
                  <a:pt x="79" y="130"/>
                </a:cubicBezTo>
                <a:cubicBezTo>
                  <a:pt x="57" y="150"/>
                  <a:pt x="38" y="174"/>
                  <a:pt x="25" y="201"/>
                </a:cubicBezTo>
                <a:cubicBezTo>
                  <a:pt x="11" y="228"/>
                  <a:pt x="3" y="258"/>
                  <a:pt x="2" y="289"/>
                </a:cubicBezTo>
                <a:cubicBezTo>
                  <a:pt x="0" y="258"/>
                  <a:pt x="4" y="227"/>
                  <a:pt x="14" y="196"/>
                </a:cubicBezTo>
                <a:cubicBezTo>
                  <a:pt x="24" y="166"/>
                  <a:pt x="41" y="138"/>
                  <a:pt x="63" y="113"/>
                </a:cubicBezTo>
                <a:close/>
              </a:path>
            </a:pathLst>
          </a:custGeom>
          <a:solidFill>
            <a:srgbClr val="0095DA"/>
          </a:solidFill>
          <a:ln>
            <a:noFill/>
          </a:ln>
        </p:spPr>
        <p:txBody>
          <a:bodyPr vert="horz" wrap="square" lIns="68580" tIns="34290" rIns="68580" bIns="34290" numCol="1" anchor="t" anchorCtr="0" compatLnSpc="1">
            <a:prstTxWarp prst="textNoShape">
              <a:avLst/>
            </a:prstTxWarp>
          </a:bodyPr>
          <a:lstStyle/>
          <a:p>
            <a:endParaRPr lang="pt-BR" sz="1350"/>
          </a:p>
        </p:txBody>
      </p:sp>
      <p:sp>
        <p:nvSpPr>
          <p:cNvPr id="20" name="Freeform 5"/>
          <p:cNvSpPr>
            <a:spLocks/>
          </p:cNvSpPr>
          <p:nvPr/>
        </p:nvSpPr>
        <p:spPr bwMode="auto">
          <a:xfrm rot="11963645">
            <a:off x="2367350" y="1988437"/>
            <a:ext cx="378000" cy="293749"/>
          </a:xfrm>
          <a:custGeom>
            <a:avLst/>
            <a:gdLst>
              <a:gd name="T0" fmla="*/ 63 w 330"/>
              <a:gd name="T1" fmla="*/ 113 h 289"/>
              <a:gd name="T2" fmla="*/ 141 w 330"/>
              <a:gd name="T3" fmla="*/ 54 h 289"/>
              <a:gd name="T4" fmla="*/ 188 w 330"/>
              <a:gd name="T5" fmla="*/ 37 h 289"/>
              <a:gd name="T6" fmla="*/ 213 w 330"/>
              <a:gd name="T7" fmla="*/ 32 h 289"/>
              <a:gd name="T8" fmla="*/ 226 w 330"/>
              <a:gd name="T9" fmla="*/ 30 h 289"/>
              <a:gd name="T10" fmla="*/ 232 w 330"/>
              <a:gd name="T11" fmla="*/ 29 h 289"/>
              <a:gd name="T12" fmla="*/ 238 w 330"/>
              <a:gd name="T13" fmla="*/ 29 h 289"/>
              <a:gd name="T14" fmla="*/ 239 w 330"/>
              <a:gd name="T15" fmla="*/ 29 h 289"/>
              <a:gd name="T16" fmla="*/ 239 w 330"/>
              <a:gd name="T17" fmla="*/ 0 h 289"/>
              <a:gd name="T18" fmla="*/ 330 w 330"/>
              <a:gd name="T19" fmla="*/ 52 h 289"/>
              <a:gd name="T20" fmla="*/ 239 w 330"/>
              <a:gd name="T21" fmla="*/ 105 h 289"/>
              <a:gd name="T22" fmla="*/ 239 w 330"/>
              <a:gd name="T23" fmla="*/ 76 h 289"/>
              <a:gd name="T24" fmla="*/ 233 w 330"/>
              <a:gd name="T25" fmla="*/ 76 h 289"/>
              <a:gd name="T26" fmla="*/ 228 w 330"/>
              <a:gd name="T27" fmla="*/ 75 h 289"/>
              <a:gd name="T28" fmla="*/ 217 w 330"/>
              <a:gd name="T29" fmla="*/ 75 h 289"/>
              <a:gd name="T30" fmla="*/ 196 w 330"/>
              <a:gd name="T31" fmla="*/ 77 h 289"/>
              <a:gd name="T32" fmla="*/ 155 w 330"/>
              <a:gd name="T33" fmla="*/ 87 h 289"/>
              <a:gd name="T34" fmla="*/ 79 w 330"/>
              <a:gd name="T35" fmla="*/ 130 h 289"/>
              <a:gd name="T36" fmla="*/ 25 w 330"/>
              <a:gd name="T37" fmla="*/ 201 h 289"/>
              <a:gd name="T38" fmla="*/ 2 w 330"/>
              <a:gd name="T39" fmla="*/ 289 h 289"/>
              <a:gd name="T40" fmla="*/ 14 w 330"/>
              <a:gd name="T41" fmla="*/ 196 h 289"/>
              <a:gd name="T42" fmla="*/ 63 w 330"/>
              <a:gd name="T43" fmla="*/ 11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0" h="289">
                <a:moveTo>
                  <a:pt x="63" y="113"/>
                </a:moveTo>
                <a:cubicBezTo>
                  <a:pt x="84" y="89"/>
                  <a:pt x="111" y="69"/>
                  <a:pt x="141" y="54"/>
                </a:cubicBezTo>
                <a:cubicBezTo>
                  <a:pt x="156" y="47"/>
                  <a:pt x="172" y="41"/>
                  <a:pt x="188" y="37"/>
                </a:cubicBezTo>
                <a:cubicBezTo>
                  <a:pt x="196" y="35"/>
                  <a:pt x="205" y="33"/>
                  <a:pt x="213" y="32"/>
                </a:cubicBezTo>
                <a:cubicBezTo>
                  <a:pt x="217" y="31"/>
                  <a:pt x="222" y="30"/>
                  <a:pt x="226" y="30"/>
                </a:cubicBezTo>
                <a:cubicBezTo>
                  <a:pt x="228" y="30"/>
                  <a:pt x="230" y="29"/>
                  <a:pt x="232" y="29"/>
                </a:cubicBezTo>
                <a:cubicBezTo>
                  <a:pt x="238" y="29"/>
                  <a:pt x="238" y="29"/>
                  <a:pt x="238" y="29"/>
                </a:cubicBezTo>
                <a:cubicBezTo>
                  <a:pt x="239" y="29"/>
                  <a:pt x="239" y="29"/>
                  <a:pt x="239" y="29"/>
                </a:cubicBezTo>
                <a:cubicBezTo>
                  <a:pt x="239" y="0"/>
                  <a:pt x="239" y="0"/>
                  <a:pt x="239" y="0"/>
                </a:cubicBezTo>
                <a:cubicBezTo>
                  <a:pt x="330" y="52"/>
                  <a:pt x="330" y="52"/>
                  <a:pt x="330" y="52"/>
                </a:cubicBezTo>
                <a:cubicBezTo>
                  <a:pt x="239" y="105"/>
                  <a:pt x="239" y="105"/>
                  <a:pt x="239" y="105"/>
                </a:cubicBezTo>
                <a:cubicBezTo>
                  <a:pt x="239" y="76"/>
                  <a:pt x="239" y="76"/>
                  <a:pt x="239" y="76"/>
                </a:cubicBezTo>
                <a:cubicBezTo>
                  <a:pt x="233" y="76"/>
                  <a:pt x="233" y="76"/>
                  <a:pt x="233" y="76"/>
                </a:cubicBezTo>
                <a:cubicBezTo>
                  <a:pt x="232" y="76"/>
                  <a:pt x="230" y="75"/>
                  <a:pt x="228" y="75"/>
                </a:cubicBezTo>
                <a:cubicBezTo>
                  <a:pt x="224" y="75"/>
                  <a:pt x="221" y="75"/>
                  <a:pt x="217" y="75"/>
                </a:cubicBezTo>
                <a:cubicBezTo>
                  <a:pt x="210" y="76"/>
                  <a:pt x="203" y="76"/>
                  <a:pt x="196" y="77"/>
                </a:cubicBezTo>
                <a:cubicBezTo>
                  <a:pt x="182" y="79"/>
                  <a:pt x="168" y="82"/>
                  <a:pt x="155" y="87"/>
                </a:cubicBezTo>
                <a:cubicBezTo>
                  <a:pt x="127" y="96"/>
                  <a:pt x="102" y="111"/>
                  <a:pt x="79" y="130"/>
                </a:cubicBezTo>
                <a:cubicBezTo>
                  <a:pt x="57" y="150"/>
                  <a:pt x="38" y="174"/>
                  <a:pt x="25" y="201"/>
                </a:cubicBezTo>
                <a:cubicBezTo>
                  <a:pt x="11" y="228"/>
                  <a:pt x="3" y="258"/>
                  <a:pt x="2" y="289"/>
                </a:cubicBezTo>
                <a:cubicBezTo>
                  <a:pt x="0" y="258"/>
                  <a:pt x="4" y="227"/>
                  <a:pt x="14" y="196"/>
                </a:cubicBezTo>
                <a:cubicBezTo>
                  <a:pt x="24" y="166"/>
                  <a:pt x="41" y="138"/>
                  <a:pt x="63" y="113"/>
                </a:cubicBezTo>
                <a:close/>
              </a:path>
            </a:pathLst>
          </a:custGeom>
          <a:solidFill>
            <a:srgbClr val="FCAF17"/>
          </a:solidFill>
          <a:ln>
            <a:noFill/>
          </a:ln>
        </p:spPr>
        <p:txBody>
          <a:bodyPr vert="horz" wrap="square" lIns="68580" tIns="34290" rIns="68580" bIns="34290" numCol="1" anchor="t" anchorCtr="0" compatLnSpc="1">
            <a:prstTxWarp prst="textNoShape">
              <a:avLst/>
            </a:prstTxWarp>
          </a:bodyPr>
          <a:lstStyle/>
          <a:p>
            <a:endParaRPr lang="pt-BR" sz="1350"/>
          </a:p>
        </p:txBody>
      </p:sp>
      <p:sp>
        <p:nvSpPr>
          <p:cNvPr id="21" name="Seta para a direita 20">
            <a:hlinkClick r:id="" action="ppaction://hlinkshowjump?jump=nextslide"/>
          </p:cNvPr>
          <p:cNvSpPr>
            <a:spLocks noChangeArrowheads="1"/>
          </p:cNvSpPr>
          <p:nvPr/>
        </p:nvSpPr>
        <p:spPr bwMode="auto">
          <a:xfrm>
            <a:off x="8460432" y="4829342"/>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
        <p:nvSpPr>
          <p:cNvPr id="22" name="Espaço Reservado para Número de Slide 5"/>
          <p:cNvSpPr>
            <a:spLocks noGrp="1"/>
          </p:cNvSpPr>
          <p:nvPr>
            <p:ph type="sldNum" sz="quarter" idx="12"/>
          </p:nvPr>
        </p:nvSpPr>
        <p:spPr>
          <a:xfrm>
            <a:off x="7415835" y="4829342"/>
            <a:ext cx="1725300" cy="273844"/>
          </a:xfrm>
        </p:spPr>
        <p:txBody>
          <a:bodyPr/>
          <a:lstStyle>
            <a:lvl1pPr algn="r">
              <a:defRPr/>
            </a:lvl1pPr>
          </a:lstStyle>
          <a:p>
            <a:fld id="{1252A218-1266-48E1-826D-7E99163BE9BB}" type="slidenum">
              <a:rPr lang="pt-BR" smtClean="0"/>
              <a:pPr/>
              <a:t>4</a:t>
            </a:fld>
            <a:endParaRPr lang="pt-BR" dirty="0"/>
          </a:p>
        </p:txBody>
      </p:sp>
      <p:sp>
        <p:nvSpPr>
          <p:cNvPr id="23" name="Título 1"/>
          <p:cNvSpPr txBox="1">
            <a:spLocks/>
          </p:cNvSpPr>
          <p:nvPr/>
        </p:nvSpPr>
        <p:spPr>
          <a:xfrm>
            <a:off x="896399" y="139662"/>
            <a:ext cx="6519435" cy="396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1500" b="1" kern="1200">
                <a:solidFill>
                  <a:srgbClr val="0095D9"/>
                </a:solidFill>
                <a:latin typeface="+mj-lt"/>
                <a:ea typeface="+mj-ea"/>
                <a:cs typeface="+mj-cs"/>
              </a:defRPr>
            </a:lvl1pPr>
          </a:lstStyle>
          <a:p>
            <a:r>
              <a:rPr lang="pt-BR" sz="1800" dirty="0"/>
              <a:t>CÓDIGO DE ADMINISTRAÇÃO DE RECURSOS DE TERCEIROS</a:t>
            </a:r>
          </a:p>
        </p:txBody>
      </p:sp>
      <p:sp>
        <p:nvSpPr>
          <p:cNvPr id="24" name="Espaço Reservado para Texto 3"/>
          <p:cNvSpPr txBox="1">
            <a:spLocks/>
          </p:cNvSpPr>
          <p:nvPr/>
        </p:nvSpPr>
        <p:spPr>
          <a:xfrm>
            <a:off x="611560" y="525670"/>
            <a:ext cx="6411600" cy="317888"/>
          </a:xfrm>
          <a:prstGeom prst="rect">
            <a:avLst/>
          </a:prstGeom>
        </p:spPr>
        <p:txBody>
          <a:bodyPr vert="horz" lIns="91429" tIns="45715" rIns="91429" bIns="45715" rtlCol="0">
            <a:noAutofit/>
          </a:bodyPr>
          <a:lstStyle>
            <a:lvl1pPr marL="0" indent="0" algn="l" defTabSz="914400" rtl="0" eaLnBrk="1" latinLnBrk="0" hangingPunct="1">
              <a:spcBef>
                <a:spcPct val="20000"/>
              </a:spcBef>
              <a:buFont typeface="Arial" panose="020B0604020202020204" pitchFamily="34" charset="0"/>
              <a:buNone/>
              <a:defRPr lang="pt-BR" sz="1350" i="1" kern="1200">
                <a:solidFill>
                  <a:srgbClr val="4C4D4F"/>
                </a:solidFill>
                <a:latin typeface="+mn-lt"/>
                <a:ea typeface="+mn-ea"/>
                <a:cs typeface="+mn-cs"/>
              </a:defRPr>
            </a:lvl1pPr>
            <a:lvl2pPr marL="342900" indent="0" algn="l" defTabSz="914400" rtl="0" eaLnBrk="1" latinLnBrk="0" hangingPunct="1">
              <a:spcBef>
                <a:spcPct val="20000"/>
              </a:spcBef>
              <a:buFont typeface="Arial" panose="020B0604020202020204" pitchFamily="34" charset="0"/>
              <a:buNone/>
              <a:defRPr lang="pt-BR" sz="900" kern="1200">
                <a:solidFill>
                  <a:srgbClr val="3D3D3F"/>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lang="pt-BR" sz="750" kern="1200">
                <a:solidFill>
                  <a:srgbClr val="3D3D3F"/>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lang="pt-BR" sz="675" kern="1200">
                <a:solidFill>
                  <a:srgbClr val="3D3D3F"/>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lang="pt-BR" sz="675" kern="1200">
                <a:solidFill>
                  <a:srgbClr val="3D3D3F"/>
                </a:solidFill>
                <a:latin typeface="+mn-lt"/>
                <a:ea typeface="+mn-ea"/>
                <a:cs typeface="+mn-cs"/>
              </a:defRPr>
            </a:lvl5pPr>
            <a:lvl6pPr marL="1714500" indent="0" algn="l" defTabSz="914400" rtl="0" eaLnBrk="1" latinLnBrk="0" hangingPunct="1">
              <a:spcBef>
                <a:spcPct val="20000"/>
              </a:spcBef>
              <a:buFont typeface="Arial" panose="020B0604020202020204" pitchFamily="34" charset="0"/>
              <a:buNone/>
              <a:defRPr sz="675" kern="1200">
                <a:solidFill>
                  <a:schemeClr val="tx1"/>
                </a:solidFill>
                <a:latin typeface="+mn-lt"/>
                <a:ea typeface="+mn-ea"/>
                <a:cs typeface="+mn-cs"/>
              </a:defRPr>
            </a:lvl6pPr>
            <a:lvl7pPr marL="2057400" indent="0" algn="l" defTabSz="914400" rtl="0" eaLnBrk="1" latinLnBrk="0" hangingPunct="1">
              <a:spcBef>
                <a:spcPct val="20000"/>
              </a:spcBef>
              <a:buFont typeface="Arial" panose="020B0604020202020204" pitchFamily="34" charset="0"/>
              <a:buNone/>
              <a:defRPr sz="675" kern="1200">
                <a:solidFill>
                  <a:schemeClr val="tx1"/>
                </a:solidFill>
                <a:latin typeface="+mn-lt"/>
                <a:ea typeface="+mn-ea"/>
                <a:cs typeface="+mn-cs"/>
              </a:defRPr>
            </a:lvl7pPr>
            <a:lvl8pPr marL="2400300" indent="0" algn="l" defTabSz="914400" rtl="0" eaLnBrk="1" latinLnBrk="0" hangingPunct="1">
              <a:spcBef>
                <a:spcPct val="20000"/>
              </a:spcBef>
              <a:buFont typeface="Arial" panose="020B0604020202020204" pitchFamily="34" charset="0"/>
              <a:buNone/>
              <a:defRPr sz="675" kern="1200">
                <a:solidFill>
                  <a:schemeClr val="tx1"/>
                </a:solidFill>
                <a:latin typeface="+mn-lt"/>
                <a:ea typeface="+mn-ea"/>
                <a:cs typeface="+mn-cs"/>
              </a:defRPr>
            </a:lvl8pPr>
            <a:lvl9pPr marL="2743200" indent="0" algn="l" defTabSz="914400" rtl="0" eaLnBrk="1" latinLnBrk="0" hangingPunct="1">
              <a:spcBef>
                <a:spcPct val="20000"/>
              </a:spcBef>
              <a:buFont typeface="Arial" panose="020B0604020202020204" pitchFamily="34" charset="0"/>
              <a:buNone/>
              <a:defRPr sz="675" kern="1200">
                <a:solidFill>
                  <a:schemeClr val="tx1"/>
                </a:solidFill>
                <a:latin typeface="+mn-lt"/>
                <a:ea typeface="+mn-ea"/>
                <a:cs typeface="+mn-cs"/>
              </a:defRPr>
            </a:lvl9pPr>
          </a:lstStyle>
          <a:p>
            <a:r>
              <a:rPr lang="pt-BR" sz="1700" dirty="0" smtClean="0"/>
              <a:t>Direcionadores</a:t>
            </a:r>
            <a:endParaRPr lang="pt-BR" sz="1700" dirty="0"/>
          </a:p>
        </p:txBody>
      </p:sp>
    </p:spTree>
    <p:extLst>
      <p:ext uri="{BB962C8B-B14F-4D97-AF65-F5344CB8AC3E}">
        <p14:creationId xmlns:p14="http://schemas.microsoft.com/office/powerpoint/2010/main" val="159677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 fill="hold"/>
                                        <p:tgtEl>
                                          <p:spTgt spid="11"/>
                                        </p:tgtEl>
                                        <p:attrNameLst>
                                          <p:attrName>ppt_w</p:attrName>
                                        </p:attrNameLst>
                                      </p:cBhvr>
                                      <p:tavLst>
                                        <p:tav tm="0">
                                          <p:val>
                                            <p:fltVal val="0"/>
                                          </p:val>
                                        </p:tav>
                                        <p:tav tm="100000">
                                          <p:val>
                                            <p:strVal val="#ppt_w"/>
                                          </p:val>
                                        </p:tav>
                                      </p:tavLst>
                                    </p:anim>
                                    <p:anim calcmode="lin" valueType="num">
                                      <p:cBhvr>
                                        <p:cTn id="8" dur="300" fill="hold"/>
                                        <p:tgtEl>
                                          <p:spTgt spid="11"/>
                                        </p:tgtEl>
                                        <p:attrNameLst>
                                          <p:attrName>ppt_h</p:attrName>
                                        </p:attrNameLst>
                                      </p:cBhvr>
                                      <p:tavLst>
                                        <p:tav tm="0">
                                          <p:val>
                                            <p:fltVal val="0"/>
                                          </p:val>
                                        </p:tav>
                                        <p:tav tm="100000">
                                          <p:val>
                                            <p:strVal val="#ppt_h"/>
                                          </p:val>
                                        </p:tav>
                                      </p:tavLst>
                                    </p:anim>
                                    <p:anim calcmode="lin" valueType="num">
                                      <p:cBhvr>
                                        <p:cTn id="9" dur="300" fill="hold"/>
                                        <p:tgtEl>
                                          <p:spTgt spid="11"/>
                                        </p:tgtEl>
                                        <p:attrNameLst>
                                          <p:attrName>style.rotation</p:attrName>
                                        </p:attrNameLst>
                                      </p:cBhvr>
                                      <p:tavLst>
                                        <p:tav tm="0">
                                          <p:val>
                                            <p:fltVal val="360"/>
                                          </p:val>
                                        </p:tav>
                                        <p:tav tm="100000">
                                          <p:val>
                                            <p:fltVal val="0"/>
                                          </p:val>
                                        </p:tav>
                                      </p:tavLst>
                                    </p:anim>
                                    <p:animEffect transition="in" filter="fade">
                                      <p:cBhvr>
                                        <p:cTn id="10" dur="300"/>
                                        <p:tgtEl>
                                          <p:spTgt spid="11"/>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dirty="0" smtClean="0"/>
              <a:t>PRINCIPAIS MUDANÇAS NAS REGRAS</a:t>
            </a:r>
            <a:endParaRPr lang="pt-BR" sz="1800" dirty="0"/>
          </a:p>
        </p:txBody>
      </p:sp>
      <p:sp>
        <p:nvSpPr>
          <p:cNvPr id="39" name="Espaço Reservado para Número de Slide 5"/>
          <p:cNvSpPr>
            <a:spLocks noGrp="1"/>
          </p:cNvSpPr>
          <p:nvPr>
            <p:ph type="sldNum" sz="quarter" idx="12"/>
          </p:nvPr>
        </p:nvSpPr>
        <p:spPr/>
        <p:txBody>
          <a:bodyPr/>
          <a:lstStyle/>
          <a:p>
            <a:r>
              <a:rPr lang="pt-BR" dirty="0" smtClean="0"/>
              <a:t>40</a:t>
            </a:r>
            <a:endParaRPr lang="pt-BR" dirty="0"/>
          </a:p>
        </p:txBody>
      </p:sp>
      <p:pic>
        <p:nvPicPr>
          <p:cNvPr id="3" name="Imagem 2">
            <a:hlinkClick r:id="rId3" action="ppaction://hlinksldjump"/>
          </p:cNvPr>
          <p:cNvPicPr>
            <a:picLocks noChangeAspect="1"/>
          </p:cNvPicPr>
          <p:nvPr/>
        </p:nvPicPr>
        <p:blipFill>
          <a:blip r:embed="rId4"/>
          <a:stretch>
            <a:fillRect/>
          </a:stretch>
        </p:blipFill>
        <p:spPr>
          <a:xfrm>
            <a:off x="4194155" y="3532840"/>
            <a:ext cx="819832" cy="922311"/>
          </a:xfrm>
          <a:prstGeom prst="rect">
            <a:avLst/>
          </a:prstGeom>
        </p:spPr>
      </p:pic>
      <p:sp>
        <p:nvSpPr>
          <p:cNvPr id="4" name="CaixaDeTexto 3"/>
          <p:cNvSpPr txBox="1"/>
          <p:nvPr/>
        </p:nvSpPr>
        <p:spPr>
          <a:xfrm>
            <a:off x="3666978" y="4384763"/>
            <a:ext cx="1728192" cy="738664"/>
          </a:xfrm>
          <a:prstGeom prst="rect">
            <a:avLst/>
          </a:prstGeom>
          <a:noFill/>
        </p:spPr>
        <p:txBody>
          <a:bodyPr wrap="square" rtlCol="0">
            <a:spAutoFit/>
          </a:bodyPr>
          <a:lstStyle/>
          <a:p>
            <a:pPr algn="ctr"/>
            <a:r>
              <a:rPr lang="pt-BR" sz="1400" b="1" u="sng" dirty="0" smtClean="0">
                <a:solidFill>
                  <a:srgbClr val="0095D9"/>
                </a:solidFill>
              </a:rPr>
              <a:t>Diretrizes de Investimento no Exterior</a:t>
            </a:r>
            <a:endParaRPr lang="pt-BR" sz="1400" b="1" u="sng" dirty="0">
              <a:solidFill>
                <a:srgbClr val="0095D9"/>
              </a:solidFill>
            </a:endParaRPr>
          </a:p>
        </p:txBody>
      </p:sp>
      <p:grpSp>
        <p:nvGrpSpPr>
          <p:cNvPr id="8" name="Grupo 7"/>
          <p:cNvGrpSpPr/>
          <p:nvPr/>
        </p:nvGrpSpPr>
        <p:grpSpPr>
          <a:xfrm>
            <a:off x="6197118" y="984122"/>
            <a:ext cx="906809" cy="777304"/>
            <a:chOff x="2915816" y="1419622"/>
            <a:chExt cx="1026965" cy="1132326"/>
          </a:xfrm>
        </p:grpSpPr>
        <p:pic>
          <p:nvPicPr>
            <p:cNvPr id="5" name="Imagem 4">
              <a:hlinkClick r:id="rId5" action="ppaction://hlinksldjump"/>
            </p:cNvPr>
            <p:cNvPicPr>
              <a:picLocks noChangeAspect="1"/>
            </p:cNvPicPr>
            <p:nvPr/>
          </p:nvPicPr>
          <p:blipFill>
            <a:blip r:embed="rId6">
              <a:clrChange>
                <a:clrFrom>
                  <a:srgbClr val="F2F2F2"/>
                </a:clrFrom>
                <a:clrTo>
                  <a:srgbClr val="F2F2F2">
                    <a:alpha val="0"/>
                  </a:srgbClr>
                </a:clrTo>
              </a:clrChange>
            </a:blip>
            <a:stretch>
              <a:fillRect/>
            </a:stretch>
          </p:blipFill>
          <p:spPr>
            <a:xfrm>
              <a:off x="2915816" y="1419622"/>
              <a:ext cx="947620" cy="1132326"/>
            </a:xfrm>
            <a:prstGeom prst="rect">
              <a:avLst/>
            </a:prstGeom>
          </p:spPr>
        </p:pic>
        <p:sp>
          <p:nvSpPr>
            <p:cNvPr id="6" name="Retângulo 5"/>
            <p:cNvSpPr/>
            <p:nvPr/>
          </p:nvSpPr>
          <p:spPr>
            <a:xfrm>
              <a:off x="3463703" y="1479818"/>
              <a:ext cx="479078" cy="4393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7" name="CaixaDeTexto 6"/>
          <p:cNvSpPr txBox="1"/>
          <p:nvPr/>
        </p:nvSpPr>
        <p:spPr>
          <a:xfrm>
            <a:off x="5742819" y="1688490"/>
            <a:ext cx="1728192" cy="523220"/>
          </a:xfrm>
          <a:prstGeom prst="rect">
            <a:avLst/>
          </a:prstGeom>
          <a:noFill/>
        </p:spPr>
        <p:txBody>
          <a:bodyPr wrap="square" rtlCol="0">
            <a:spAutoFit/>
          </a:bodyPr>
          <a:lstStyle/>
          <a:p>
            <a:pPr algn="ctr"/>
            <a:r>
              <a:rPr lang="pt-BR" sz="1400" b="1" u="sng" dirty="0" smtClean="0">
                <a:solidFill>
                  <a:srgbClr val="FFC000"/>
                </a:solidFill>
              </a:rPr>
              <a:t>Gestão de Patrimônio</a:t>
            </a:r>
            <a:endParaRPr lang="pt-BR" sz="1400" b="1" u="sng" dirty="0">
              <a:solidFill>
                <a:srgbClr val="FFC000"/>
              </a:solidFill>
            </a:endParaRPr>
          </a:p>
        </p:txBody>
      </p:sp>
      <p:pic>
        <p:nvPicPr>
          <p:cNvPr id="9" name="Imagem 8">
            <a:hlinkClick r:id="rId7" action="ppaction://hlinksldjump"/>
          </p:cNvPr>
          <p:cNvPicPr>
            <a:picLocks noChangeAspect="1"/>
          </p:cNvPicPr>
          <p:nvPr/>
        </p:nvPicPr>
        <p:blipFill rotWithShape="1">
          <a:blip r:embed="rId8">
            <a:clrChange>
              <a:clrFrom>
                <a:srgbClr val="F2F2F2"/>
              </a:clrFrom>
              <a:clrTo>
                <a:srgbClr val="F2F2F2">
                  <a:alpha val="0"/>
                </a:srgbClr>
              </a:clrTo>
            </a:clrChange>
          </a:blip>
          <a:srcRect l="15860" t="56297" r="20700" b="5362"/>
          <a:stretch/>
        </p:blipFill>
        <p:spPr>
          <a:xfrm>
            <a:off x="1372103" y="2251599"/>
            <a:ext cx="681999" cy="812835"/>
          </a:xfrm>
          <a:prstGeom prst="rect">
            <a:avLst/>
          </a:prstGeom>
        </p:spPr>
      </p:pic>
      <p:sp>
        <p:nvSpPr>
          <p:cNvPr id="10" name="CaixaDeTexto 9"/>
          <p:cNvSpPr txBox="1"/>
          <p:nvPr/>
        </p:nvSpPr>
        <p:spPr>
          <a:xfrm>
            <a:off x="896704" y="3045736"/>
            <a:ext cx="1728192" cy="307777"/>
          </a:xfrm>
          <a:prstGeom prst="rect">
            <a:avLst/>
          </a:prstGeom>
          <a:noFill/>
        </p:spPr>
        <p:txBody>
          <a:bodyPr wrap="square" rtlCol="0">
            <a:spAutoFit/>
          </a:bodyPr>
          <a:lstStyle/>
          <a:p>
            <a:pPr algn="ctr"/>
            <a:r>
              <a:rPr lang="pt-BR" sz="1400" b="1" u="sng" dirty="0" smtClean="0">
                <a:solidFill>
                  <a:srgbClr val="FFC000"/>
                </a:solidFill>
              </a:rPr>
              <a:t>Enquadramento</a:t>
            </a:r>
            <a:endParaRPr lang="pt-BR" sz="1400" b="1" u="sng" dirty="0">
              <a:solidFill>
                <a:srgbClr val="FFC000"/>
              </a:solidFill>
            </a:endParaRPr>
          </a:p>
        </p:txBody>
      </p:sp>
      <p:pic>
        <p:nvPicPr>
          <p:cNvPr id="11" name="Imagem 10">
            <a:hlinkClick r:id="rId9" action="ppaction://hlinksldjump"/>
          </p:cNvPr>
          <p:cNvPicPr>
            <a:picLocks noChangeAspect="1"/>
          </p:cNvPicPr>
          <p:nvPr/>
        </p:nvPicPr>
        <p:blipFill>
          <a:blip r:embed="rId10">
            <a:clrChange>
              <a:clrFrom>
                <a:srgbClr val="F2F2F2"/>
              </a:clrFrom>
              <a:clrTo>
                <a:srgbClr val="F2F2F2">
                  <a:alpha val="0"/>
                </a:srgbClr>
              </a:clrTo>
            </a:clrChange>
          </a:blip>
          <a:stretch>
            <a:fillRect/>
          </a:stretch>
        </p:blipFill>
        <p:spPr>
          <a:xfrm>
            <a:off x="7158535" y="2434848"/>
            <a:ext cx="711941" cy="671895"/>
          </a:xfrm>
          <a:prstGeom prst="rect">
            <a:avLst/>
          </a:prstGeom>
        </p:spPr>
      </p:pic>
      <p:sp>
        <p:nvSpPr>
          <p:cNvPr id="12" name="CaixaDeTexto 11"/>
          <p:cNvSpPr txBox="1"/>
          <p:nvPr/>
        </p:nvSpPr>
        <p:spPr>
          <a:xfrm>
            <a:off x="6650410" y="3178327"/>
            <a:ext cx="1728192" cy="523220"/>
          </a:xfrm>
          <a:prstGeom prst="rect">
            <a:avLst/>
          </a:prstGeom>
          <a:noFill/>
        </p:spPr>
        <p:txBody>
          <a:bodyPr wrap="square" rtlCol="0">
            <a:spAutoFit/>
          </a:bodyPr>
          <a:lstStyle/>
          <a:p>
            <a:pPr algn="ctr"/>
            <a:r>
              <a:rPr lang="pt-BR" sz="1400" b="1" u="sng" dirty="0" smtClean="0">
                <a:solidFill>
                  <a:srgbClr val="0095D9"/>
                </a:solidFill>
              </a:rPr>
              <a:t>Anexo de carteiras</a:t>
            </a:r>
          </a:p>
          <a:p>
            <a:pPr algn="ctr"/>
            <a:r>
              <a:rPr lang="pt-BR" sz="1400" b="1" u="sng" dirty="0" smtClean="0">
                <a:solidFill>
                  <a:srgbClr val="0095D9"/>
                </a:solidFill>
              </a:rPr>
              <a:t>administradas</a:t>
            </a:r>
            <a:endParaRPr lang="pt-BR" sz="1400" b="1" u="sng" dirty="0">
              <a:solidFill>
                <a:srgbClr val="0095D9"/>
              </a:solidFill>
            </a:endParaRPr>
          </a:p>
        </p:txBody>
      </p:sp>
      <p:pic>
        <p:nvPicPr>
          <p:cNvPr id="13" name="Imagem 12">
            <a:hlinkClick r:id="rId11" action="ppaction://hlinksldjump"/>
          </p:cNvPr>
          <p:cNvPicPr>
            <a:picLocks noChangeAspect="1"/>
          </p:cNvPicPr>
          <p:nvPr/>
        </p:nvPicPr>
        <p:blipFill rotWithShape="1">
          <a:blip r:embed="rId12"/>
          <a:srcRect l="28440" t="31800" r="64823" b="59800"/>
          <a:stretch/>
        </p:blipFill>
        <p:spPr>
          <a:xfrm>
            <a:off x="2258845" y="3446638"/>
            <a:ext cx="961985" cy="1154382"/>
          </a:xfrm>
          <a:prstGeom prst="rect">
            <a:avLst/>
          </a:prstGeom>
        </p:spPr>
      </p:pic>
      <p:sp>
        <p:nvSpPr>
          <p:cNvPr id="14" name="CaixaDeTexto 13"/>
          <p:cNvSpPr txBox="1"/>
          <p:nvPr/>
        </p:nvSpPr>
        <p:spPr>
          <a:xfrm>
            <a:off x="1775186" y="4431360"/>
            <a:ext cx="1891677" cy="307777"/>
          </a:xfrm>
          <a:prstGeom prst="rect">
            <a:avLst/>
          </a:prstGeom>
          <a:noFill/>
        </p:spPr>
        <p:txBody>
          <a:bodyPr wrap="square" rtlCol="0">
            <a:spAutoFit/>
          </a:bodyPr>
          <a:lstStyle/>
          <a:p>
            <a:pPr algn="ctr"/>
            <a:r>
              <a:rPr lang="pt-BR" sz="1400" b="1" u="sng" dirty="0" smtClean="0">
                <a:solidFill>
                  <a:srgbClr val="0095D9"/>
                </a:solidFill>
              </a:rPr>
              <a:t>Anexo de FII</a:t>
            </a:r>
            <a:endParaRPr lang="pt-BR" sz="1400" b="1" u="sng" dirty="0">
              <a:solidFill>
                <a:srgbClr val="0095D9"/>
              </a:solidFill>
            </a:endParaRPr>
          </a:p>
        </p:txBody>
      </p:sp>
      <p:pic>
        <p:nvPicPr>
          <p:cNvPr id="15" name="Imagem 14">
            <a:hlinkClick r:id="rId13" action="ppaction://hlinksldjump"/>
          </p:cNvPr>
          <p:cNvPicPr>
            <a:picLocks noChangeAspect="1"/>
          </p:cNvPicPr>
          <p:nvPr/>
        </p:nvPicPr>
        <p:blipFill rotWithShape="1">
          <a:blip r:embed="rId14">
            <a:clrChange>
              <a:clrFrom>
                <a:srgbClr val="F2F2F2"/>
              </a:clrFrom>
              <a:clrTo>
                <a:srgbClr val="F2F2F2">
                  <a:alpha val="0"/>
                </a:srgbClr>
              </a:clrTo>
            </a:clrChange>
          </a:blip>
          <a:srcRect l="6307" t="12509" r="61881"/>
          <a:stretch/>
        </p:blipFill>
        <p:spPr>
          <a:xfrm>
            <a:off x="6051772" y="3746019"/>
            <a:ext cx="982093" cy="822353"/>
          </a:xfrm>
          <a:prstGeom prst="rect">
            <a:avLst/>
          </a:prstGeom>
        </p:spPr>
      </p:pic>
      <p:sp>
        <p:nvSpPr>
          <p:cNvPr id="16" name="Retângulo 4"/>
          <p:cNvSpPr>
            <a:spLocks noChangeArrowheads="1"/>
          </p:cNvSpPr>
          <p:nvPr/>
        </p:nvSpPr>
        <p:spPr bwMode="auto">
          <a:xfrm>
            <a:off x="5620680" y="4573552"/>
            <a:ext cx="1641433"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750"/>
              </a:spcBef>
              <a:buFont typeface="Arial"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charset="0"/>
              <a:buChar char="•"/>
              <a:defRPr>
                <a:solidFill>
                  <a:schemeClr val="tx1"/>
                </a:solidFill>
                <a:latin typeface="Calibri" pitchFamily="34" charset="0"/>
              </a:defRPr>
            </a:lvl2pPr>
            <a:lvl3pPr marL="1143000" indent="-228600" eaLnBrk="0" hangingPunct="0">
              <a:lnSpc>
                <a:spcPct val="90000"/>
              </a:lnSpc>
              <a:spcBef>
                <a:spcPts val="375"/>
              </a:spcBef>
              <a:buFont typeface="Arial"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charset="0"/>
              <a:buChar char="•"/>
              <a:defRPr sz="1300">
                <a:solidFill>
                  <a:schemeClr val="tx1"/>
                </a:solidFill>
                <a:latin typeface="Calibri" pitchFamily="34" charset="0"/>
              </a:defRPr>
            </a:lvl5pPr>
            <a:lvl6pPr marL="25146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spcBef>
                <a:spcPct val="0"/>
              </a:spcBef>
              <a:buFontTx/>
              <a:buNone/>
            </a:pPr>
            <a:r>
              <a:rPr lang="en-US" altLang="pt-BR" sz="1400" b="1" u="sng" dirty="0" err="1" smtClean="0">
                <a:solidFill>
                  <a:schemeClr val="accent3"/>
                </a:solidFill>
                <a:latin typeface="+mn-lt"/>
                <a:ea typeface="MS PGothic" pitchFamily="34" charset="-128"/>
                <a:sym typeface="Calibri" pitchFamily="34" charset="0"/>
              </a:rPr>
              <a:t>Anexo</a:t>
            </a:r>
            <a:r>
              <a:rPr lang="en-US" altLang="pt-BR" sz="1400" b="1" u="sng" dirty="0" smtClean="0">
                <a:solidFill>
                  <a:schemeClr val="accent3"/>
                </a:solidFill>
                <a:latin typeface="+mn-lt"/>
                <a:ea typeface="MS PGothic" pitchFamily="34" charset="-128"/>
                <a:sym typeface="Calibri" pitchFamily="34" charset="0"/>
              </a:rPr>
              <a:t> de FIDC</a:t>
            </a:r>
            <a:endParaRPr lang="en-US" altLang="pt-BR" sz="1400" b="1" u="sng" dirty="0">
              <a:solidFill>
                <a:schemeClr val="accent3"/>
              </a:solidFill>
              <a:latin typeface="+mn-lt"/>
              <a:ea typeface="MS PGothic" pitchFamily="34" charset="-128"/>
              <a:sym typeface="Calibri" pitchFamily="34" charset="0"/>
            </a:endParaRPr>
          </a:p>
        </p:txBody>
      </p:sp>
      <p:grpSp>
        <p:nvGrpSpPr>
          <p:cNvPr id="19" name="Grupo 18"/>
          <p:cNvGrpSpPr/>
          <p:nvPr/>
        </p:nvGrpSpPr>
        <p:grpSpPr>
          <a:xfrm>
            <a:off x="7308304" y="1044750"/>
            <a:ext cx="1870011" cy="1093706"/>
            <a:chOff x="5652120" y="2318713"/>
            <a:chExt cx="2068340" cy="1256819"/>
          </a:xfrm>
        </p:grpSpPr>
        <p:pic>
          <p:nvPicPr>
            <p:cNvPr id="20" name="Imagem 19">
              <a:hlinkClick r:id="rId5" action="ppaction://hlinksldjump"/>
            </p:cNvPr>
            <p:cNvPicPr>
              <a:picLocks noChangeAspect="1"/>
            </p:cNvPicPr>
            <p:nvPr/>
          </p:nvPicPr>
          <p:blipFill rotWithShape="1">
            <a:blip r:embed="rId14">
              <a:clrChange>
                <a:clrFrom>
                  <a:srgbClr val="F2F2F2"/>
                </a:clrFrom>
                <a:clrTo>
                  <a:srgbClr val="F2F2F2">
                    <a:alpha val="0"/>
                  </a:srgbClr>
                </a:clrTo>
              </a:clrChange>
            </a:blip>
            <a:srcRect l="66431" r="3629"/>
            <a:stretch/>
          </p:blipFill>
          <p:spPr>
            <a:xfrm>
              <a:off x="6132335" y="2318713"/>
              <a:ext cx="975494" cy="991960"/>
            </a:xfrm>
            <a:prstGeom prst="rect">
              <a:avLst/>
            </a:prstGeom>
          </p:spPr>
        </p:pic>
        <p:sp>
          <p:nvSpPr>
            <p:cNvPr id="21" name="Retângulo 4"/>
            <p:cNvSpPr>
              <a:spLocks noChangeArrowheads="1"/>
            </p:cNvSpPr>
            <p:nvPr/>
          </p:nvSpPr>
          <p:spPr bwMode="auto">
            <a:xfrm>
              <a:off x="5652120" y="3289300"/>
              <a:ext cx="2068340"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750"/>
                </a:spcBef>
                <a:buFont typeface="Arial"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charset="0"/>
                <a:buChar char="•"/>
                <a:defRPr>
                  <a:solidFill>
                    <a:schemeClr val="tx1"/>
                  </a:solidFill>
                  <a:latin typeface="Calibri" pitchFamily="34" charset="0"/>
                </a:defRPr>
              </a:lvl2pPr>
              <a:lvl3pPr marL="1143000" indent="-228600" eaLnBrk="0" hangingPunct="0">
                <a:lnSpc>
                  <a:spcPct val="90000"/>
                </a:lnSpc>
                <a:spcBef>
                  <a:spcPts val="375"/>
                </a:spcBef>
                <a:buFont typeface="Arial"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charset="0"/>
                <a:buChar char="•"/>
                <a:defRPr sz="1300">
                  <a:solidFill>
                    <a:schemeClr val="tx1"/>
                  </a:solidFill>
                  <a:latin typeface="Calibri" pitchFamily="34" charset="0"/>
                </a:defRPr>
              </a:lvl5pPr>
              <a:lvl6pPr marL="25146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spcBef>
                  <a:spcPct val="0"/>
                </a:spcBef>
                <a:buFontTx/>
                <a:buNone/>
              </a:pPr>
              <a:r>
                <a:rPr lang="en-US" altLang="pt-BR" sz="1400" b="1" u="sng" dirty="0" smtClean="0">
                  <a:solidFill>
                    <a:schemeClr val="accent2"/>
                  </a:solidFill>
                  <a:latin typeface="+mn-lt"/>
                  <a:ea typeface="MS PGothic" pitchFamily="34" charset="-128"/>
                  <a:sym typeface="Calibri" pitchFamily="34" charset="0"/>
                </a:rPr>
                <a:t>Publicidade</a:t>
              </a:r>
              <a:endParaRPr lang="en-US" altLang="pt-BR" sz="1400" b="1" u="sng" dirty="0">
                <a:solidFill>
                  <a:schemeClr val="accent2"/>
                </a:solidFill>
                <a:latin typeface="+mn-lt"/>
                <a:ea typeface="MS PGothic" pitchFamily="34" charset="-128"/>
                <a:sym typeface="Calibri" pitchFamily="34" charset="0"/>
              </a:endParaRPr>
            </a:p>
          </p:txBody>
        </p:sp>
      </p:grpSp>
      <p:sp>
        <p:nvSpPr>
          <p:cNvPr id="22" name="CaixaDeTexto 21"/>
          <p:cNvSpPr txBox="1"/>
          <p:nvPr/>
        </p:nvSpPr>
        <p:spPr>
          <a:xfrm>
            <a:off x="304432" y="4306095"/>
            <a:ext cx="1441719" cy="523220"/>
          </a:xfrm>
          <a:prstGeom prst="rect">
            <a:avLst/>
          </a:prstGeom>
          <a:noFill/>
        </p:spPr>
        <p:txBody>
          <a:bodyPr wrap="square" rtlCol="0">
            <a:spAutoFit/>
          </a:bodyPr>
          <a:lstStyle/>
          <a:p>
            <a:pPr algn="ctr"/>
            <a:r>
              <a:rPr lang="pt-BR" sz="1400" b="1" u="sng" dirty="0" smtClean="0">
                <a:solidFill>
                  <a:schemeClr val="accent3"/>
                </a:solidFill>
              </a:rPr>
              <a:t>Princípios e Condutas</a:t>
            </a:r>
            <a:endParaRPr lang="pt-BR" sz="1400" b="1" u="sng" dirty="0">
              <a:solidFill>
                <a:schemeClr val="accent3"/>
              </a:solidFill>
            </a:endParaRPr>
          </a:p>
        </p:txBody>
      </p:sp>
      <p:pic>
        <p:nvPicPr>
          <p:cNvPr id="23" name="Imagem 22">
            <a:hlinkClick r:id="rId15" action="ppaction://hlinksldjump"/>
          </p:cNvPr>
          <p:cNvPicPr>
            <a:picLocks noChangeAspect="1"/>
          </p:cNvPicPr>
          <p:nvPr/>
        </p:nvPicPr>
        <p:blipFill rotWithShape="1">
          <a:blip r:embed="rId16">
            <a:clrChange>
              <a:clrFrom>
                <a:srgbClr val="F2F2F2"/>
              </a:clrFrom>
              <a:clrTo>
                <a:srgbClr val="F2F2F2">
                  <a:alpha val="0"/>
                </a:srgbClr>
              </a:clrTo>
            </a:clrChange>
          </a:blip>
          <a:srcRect r="25248" b="65272"/>
          <a:stretch/>
        </p:blipFill>
        <p:spPr>
          <a:xfrm>
            <a:off x="545337" y="3478321"/>
            <a:ext cx="898636" cy="861047"/>
          </a:xfrm>
          <a:prstGeom prst="rect">
            <a:avLst/>
          </a:prstGeom>
        </p:spPr>
      </p:pic>
      <p:pic>
        <p:nvPicPr>
          <p:cNvPr id="24" name="Imagem 23"/>
          <p:cNvPicPr>
            <a:picLocks noChangeAspect="1"/>
          </p:cNvPicPr>
          <p:nvPr/>
        </p:nvPicPr>
        <p:blipFill rotWithShape="1">
          <a:blip r:embed="rId16">
            <a:clrChange>
              <a:clrFrom>
                <a:srgbClr val="F2F2F2"/>
              </a:clrFrom>
              <a:clrTo>
                <a:srgbClr val="F2F2F2">
                  <a:alpha val="0"/>
                </a:srgbClr>
              </a:clrTo>
            </a:clrChange>
          </a:blip>
          <a:srcRect l="17004" t="65273" r="30497" b="6728"/>
          <a:stretch/>
        </p:blipFill>
        <p:spPr>
          <a:xfrm>
            <a:off x="755509" y="1167340"/>
            <a:ext cx="649876" cy="714864"/>
          </a:xfrm>
          <a:prstGeom prst="rect">
            <a:avLst/>
          </a:prstGeom>
        </p:spPr>
      </p:pic>
      <p:sp>
        <p:nvSpPr>
          <p:cNvPr id="25" name="Retângulo 4"/>
          <p:cNvSpPr>
            <a:spLocks noChangeArrowheads="1"/>
          </p:cNvSpPr>
          <p:nvPr/>
        </p:nvSpPr>
        <p:spPr bwMode="auto">
          <a:xfrm>
            <a:off x="271554" y="1806922"/>
            <a:ext cx="1641433"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750"/>
              </a:spcBef>
              <a:buFont typeface="Arial"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charset="0"/>
              <a:buChar char="•"/>
              <a:defRPr>
                <a:solidFill>
                  <a:schemeClr val="tx1"/>
                </a:solidFill>
                <a:latin typeface="Calibri" pitchFamily="34" charset="0"/>
              </a:defRPr>
            </a:lvl2pPr>
            <a:lvl3pPr marL="1143000" indent="-228600" eaLnBrk="0" hangingPunct="0">
              <a:lnSpc>
                <a:spcPct val="90000"/>
              </a:lnSpc>
              <a:spcBef>
                <a:spcPts val="375"/>
              </a:spcBef>
              <a:buFont typeface="Arial"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charset="0"/>
              <a:buChar char="•"/>
              <a:defRPr sz="1300">
                <a:solidFill>
                  <a:schemeClr val="tx1"/>
                </a:solidFill>
                <a:latin typeface="Calibri" pitchFamily="34" charset="0"/>
              </a:defRPr>
            </a:lvl5pPr>
            <a:lvl6pPr marL="25146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defTabSz="684213"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spcBef>
                <a:spcPct val="0"/>
              </a:spcBef>
              <a:buFontTx/>
              <a:buNone/>
            </a:pPr>
            <a:r>
              <a:rPr lang="en-US" altLang="pt-BR" sz="1400" b="1" dirty="0" err="1" smtClean="0">
                <a:solidFill>
                  <a:schemeClr val="accent3"/>
                </a:solidFill>
                <a:latin typeface="+mn-lt"/>
                <a:ea typeface="MS PGothic" pitchFamily="34" charset="-128"/>
                <a:sym typeface="Calibri" pitchFamily="34" charset="0"/>
              </a:rPr>
              <a:t>Definições</a:t>
            </a:r>
            <a:endParaRPr lang="en-US" altLang="pt-BR" sz="1400" b="1" dirty="0">
              <a:solidFill>
                <a:schemeClr val="accent3"/>
              </a:solidFill>
              <a:latin typeface="+mn-lt"/>
              <a:ea typeface="MS PGothic" pitchFamily="34" charset="-128"/>
              <a:sym typeface="Calibri" pitchFamily="34" charset="0"/>
            </a:endParaRPr>
          </a:p>
        </p:txBody>
      </p:sp>
      <p:pic>
        <p:nvPicPr>
          <p:cNvPr id="28" name="Imagem 27"/>
          <p:cNvPicPr>
            <a:picLocks noChangeAspect="1"/>
          </p:cNvPicPr>
          <p:nvPr/>
        </p:nvPicPr>
        <p:blipFill rotWithShape="1">
          <a:blip r:embed="rId17">
            <a:clrChange>
              <a:clrFrom>
                <a:srgbClr val="F2F2F2"/>
              </a:clrFrom>
              <a:clrTo>
                <a:srgbClr val="F2F2F2">
                  <a:alpha val="0"/>
                </a:srgbClr>
              </a:clrTo>
            </a:clrChange>
          </a:blip>
          <a:srcRect l="87263" b="8676"/>
          <a:stretch/>
        </p:blipFill>
        <p:spPr>
          <a:xfrm>
            <a:off x="3419872" y="1131590"/>
            <a:ext cx="954894" cy="751153"/>
          </a:xfrm>
          <a:prstGeom prst="rect">
            <a:avLst/>
          </a:prstGeom>
        </p:spPr>
      </p:pic>
      <p:sp>
        <p:nvSpPr>
          <p:cNvPr id="29" name="CaixaDeTexto 28"/>
          <p:cNvSpPr txBox="1"/>
          <p:nvPr/>
        </p:nvSpPr>
        <p:spPr>
          <a:xfrm>
            <a:off x="2881701" y="1743530"/>
            <a:ext cx="1728192" cy="307777"/>
          </a:xfrm>
          <a:prstGeom prst="rect">
            <a:avLst/>
          </a:prstGeom>
          <a:noFill/>
        </p:spPr>
        <p:txBody>
          <a:bodyPr wrap="square" rtlCol="0">
            <a:spAutoFit/>
          </a:bodyPr>
          <a:lstStyle/>
          <a:p>
            <a:pPr algn="ctr"/>
            <a:r>
              <a:rPr lang="pt-BR" sz="1400" b="1" dirty="0" smtClean="0">
                <a:solidFill>
                  <a:srgbClr val="FFC000"/>
                </a:solidFill>
              </a:rPr>
              <a:t>Conselho Consultivo</a:t>
            </a:r>
            <a:endParaRPr lang="pt-BR" sz="1400" b="1" dirty="0">
              <a:solidFill>
                <a:srgbClr val="FFC000"/>
              </a:solidFill>
            </a:endParaRPr>
          </a:p>
        </p:txBody>
      </p:sp>
      <p:pic>
        <p:nvPicPr>
          <p:cNvPr id="30" name="Imagem 29"/>
          <p:cNvPicPr>
            <a:picLocks noChangeAspect="1"/>
          </p:cNvPicPr>
          <p:nvPr/>
        </p:nvPicPr>
        <p:blipFill>
          <a:blip r:embed="rId18"/>
          <a:stretch>
            <a:fillRect/>
          </a:stretch>
        </p:blipFill>
        <p:spPr>
          <a:xfrm>
            <a:off x="4355976" y="2211710"/>
            <a:ext cx="738334" cy="723997"/>
          </a:xfrm>
          <a:prstGeom prst="rect">
            <a:avLst/>
          </a:prstGeom>
        </p:spPr>
      </p:pic>
      <p:sp>
        <p:nvSpPr>
          <p:cNvPr id="31" name="CaixaDeTexto 30"/>
          <p:cNvSpPr txBox="1"/>
          <p:nvPr/>
        </p:nvSpPr>
        <p:spPr>
          <a:xfrm>
            <a:off x="3829894" y="2793243"/>
            <a:ext cx="1948508" cy="523220"/>
          </a:xfrm>
          <a:prstGeom prst="rect">
            <a:avLst/>
          </a:prstGeom>
          <a:noFill/>
        </p:spPr>
        <p:txBody>
          <a:bodyPr wrap="square" rtlCol="0">
            <a:spAutoFit/>
          </a:bodyPr>
          <a:lstStyle/>
          <a:p>
            <a:pPr algn="ctr"/>
            <a:r>
              <a:rPr lang="pt-BR" sz="1400" b="1" dirty="0" smtClean="0">
                <a:solidFill>
                  <a:srgbClr val="FFC000"/>
                </a:solidFill>
              </a:rPr>
              <a:t>Envio de Informações para Base de dados</a:t>
            </a:r>
            <a:endParaRPr lang="pt-BR" sz="1400" b="1" dirty="0">
              <a:solidFill>
                <a:srgbClr val="FFC000"/>
              </a:solidFill>
            </a:endParaRPr>
          </a:p>
        </p:txBody>
      </p:sp>
      <p:sp>
        <p:nvSpPr>
          <p:cNvPr id="34" name="Retângulo 33"/>
          <p:cNvSpPr/>
          <p:nvPr/>
        </p:nvSpPr>
        <p:spPr>
          <a:xfrm>
            <a:off x="7584765" y="-20538"/>
            <a:ext cx="1559235" cy="8825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5" name="Triângulo isósceles 34"/>
          <p:cNvSpPr/>
          <p:nvPr/>
        </p:nvSpPr>
        <p:spPr>
          <a:xfrm rot="5400000">
            <a:off x="7731886" y="148765"/>
            <a:ext cx="216024" cy="162240"/>
          </a:xfrm>
          <a:prstGeom prst="triangle">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Triângulo isósceles 35"/>
          <p:cNvSpPr/>
          <p:nvPr/>
        </p:nvSpPr>
        <p:spPr>
          <a:xfrm rot="5400000">
            <a:off x="7761712" y="519803"/>
            <a:ext cx="216024" cy="162240"/>
          </a:xfrm>
          <a:prstGeom prst="triangle">
            <a:avLst/>
          </a:prstGeom>
          <a:solidFill>
            <a:schemeClr val="accent3"/>
          </a:solidFill>
          <a:ln>
            <a:solidFill>
              <a:srgbClr val="009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CaixaDeTexto 36"/>
          <p:cNvSpPr txBox="1"/>
          <p:nvPr/>
        </p:nvSpPr>
        <p:spPr>
          <a:xfrm>
            <a:off x="7964831" y="456128"/>
            <a:ext cx="894027" cy="276999"/>
          </a:xfrm>
          <a:prstGeom prst="rect">
            <a:avLst/>
          </a:prstGeom>
          <a:noFill/>
        </p:spPr>
        <p:txBody>
          <a:bodyPr wrap="none" rtlCol="0">
            <a:spAutoFit/>
          </a:bodyPr>
          <a:lstStyle/>
          <a:p>
            <a:r>
              <a:rPr lang="pt-BR" sz="1200" dirty="0" smtClean="0">
                <a:solidFill>
                  <a:schemeClr val="tx1">
                    <a:lumMod val="75000"/>
                    <a:lumOff val="25000"/>
                  </a:schemeClr>
                </a:solidFill>
              </a:rPr>
              <a:t>Nova Regra</a:t>
            </a:r>
            <a:endParaRPr lang="pt-BR" sz="1200" dirty="0">
              <a:solidFill>
                <a:schemeClr val="tx1">
                  <a:lumMod val="75000"/>
                  <a:lumOff val="25000"/>
                </a:schemeClr>
              </a:solidFill>
            </a:endParaRPr>
          </a:p>
        </p:txBody>
      </p:sp>
      <p:sp>
        <p:nvSpPr>
          <p:cNvPr id="38" name="CaixaDeTexto 37"/>
          <p:cNvSpPr txBox="1"/>
          <p:nvPr/>
        </p:nvSpPr>
        <p:spPr>
          <a:xfrm>
            <a:off x="7986268" y="81433"/>
            <a:ext cx="1102161" cy="276999"/>
          </a:xfrm>
          <a:prstGeom prst="rect">
            <a:avLst/>
          </a:prstGeom>
          <a:noFill/>
        </p:spPr>
        <p:txBody>
          <a:bodyPr wrap="none" rtlCol="0">
            <a:spAutoFit/>
          </a:bodyPr>
          <a:lstStyle/>
          <a:p>
            <a:r>
              <a:rPr lang="pt-BR" sz="1200" dirty="0" smtClean="0">
                <a:solidFill>
                  <a:schemeClr val="tx1">
                    <a:lumMod val="75000"/>
                    <a:lumOff val="25000"/>
                  </a:schemeClr>
                </a:solidFill>
              </a:rPr>
              <a:t>Regra Alterada</a:t>
            </a:r>
            <a:endParaRPr lang="pt-BR" sz="1200" dirty="0">
              <a:solidFill>
                <a:schemeClr val="tx1">
                  <a:lumMod val="75000"/>
                  <a:lumOff val="25000"/>
                </a:schemeClr>
              </a:solidFill>
            </a:endParaRPr>
          </a:p>
        </p:txBody>
      </p:sp>
      <p:sp>
        <p:nvSpPr>
          <p:cNvPr id="40" name="Seta para a direita 39">
            <a:hlinkClick r:id="" action="ppaction://hlinkshowjump?jump=nextslide"/>
          </p:cNvPr>
          <p:cNvSpPr>
            <a:spLocks noChangeArrowheads="1"/>
          </p:cNvSpPr>
          <p:nvPr/>
        </p:nvSpPr>
        <p:spPr bwMode="auto">
          <a:xfrm>
            <a:off x="8283798" y="4755572"/>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
        <p:nvSpPr>
          <p:cNvPr id="41" name="Seta para a direita 40">
            <a:hlinkClick r:id="" action="ppaction://hlinkshowjump?jump=previousslide"/>
          </p:cNvPr>
          <p:cNvSpPr>
            <a:spLocks noChangeArrowheads="1"/>
          </p:cNvSpPr>
          <p:nvPr/>
        </p:nvSpPr>
        <p:spPr bwMode="auto">
          <a:xfrm flipH="1">
            <a:off x="7968057" y="4755572"/>
            <a:ext cx="297656" cy="270272"/>
          </a:xfrm>
          <a:prstGeom prst="rightArrow">
            <a:avLst>
              <a:gd name="adj1" fmla="val 65583"/>
              <a:gd name="adj2" fmla="val 110132"/>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dirty="0"/>
          </a:p>
        </p:txBody>
      </p:sp>
    </p:spTree>
    <p:extLst>
      <p:ext uri="{BB962C8B-B14F-4D97-AF65-F5344CB8AC3E}">
        <p14:creationId xmlns:p14="http://schemas.microsoft.com/office/powerpoint/2010/main" val="21094098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dirty="0" smtClean="0"/>
              <a:t>ENQUADRAMENTO – LIMITES DE INVESTIMENTO</a:t>
            </a:r>
            <a:endParaRPr lang="pt-BR" sz="1800" dirty="0"/>
          </a:p>
        </p:txBody>
      </p:sp>
      <p:sp>
        <p:nvSpPr>
          <p:cNvPr id="33" name="Espaço Reservado para Número de Slide 5"/>
          <p:cNvSpPr>
            <a:spLocks noGrp="1"/>
          </p:cNvSpPr>
          <p:nvPr>
            <p:ph type="sldNum" sz="quarter" idx="12"/>
          </p:nvPr>
        </p:nvSpPr>
        <p:spPr/>
        <p:txBody>
          <a:bodyPr/>
          <a:lstStyle/>
          <a:p>
            <a:r>
              <a:rPr lang="pt-BR" dirty="0" smtClean="0"/>
              <a:t>41</a:t>
            </a:r>
            <a:endParaRPr lang="pt-BR" dirty="0"/>
          </a:p>
        </p:txBody>
      </p:sp>
      <p:sp>
        <p:nvSpPr>
          <p:cNvPr id="5" name="Retângulo 4"/>
          <p:cNvSpPr/>
          <p:nvPr/>
        </p:nvSpPr>
        <p:spPr>
          <a:xfrm>
            <a:off x="104119" y="2575120"/>
            <a:ext cx="1656811" cy="1991951"/>
          </a:xfrm>
          <a:prstGeom prst="rect">
            <a:avLst/>
          </a:prstGeom>
          <a:solidFill>
            <a:schemeClr val="bg1">
              <a:lumMod val="9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117376" y="1177932"/>
            <a:ext cx="1643554" cy="1357813"/>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p:cNvPicPr>
            <a:picLocks noChangeAspect="1"/>
          </p:cNvPicPr>
          <p:nvPr/>
        </p:nvPicPr>
        <p:blipFill>
          <a:blip r:embed="rId3">
            <a:clrChange>
              <a:clrFrom>
                <a:srgbClr val="F2F2F2"/>
              </a:clrFrom>
              <a:clrTo>
                <a:srgbClr val="F2F2F2">
                  <a:alpha val="0"/>
                </a:srgbClr>
              </a:clrTo>
            </a:clrChange>
          </a:blip>
          <a:stretch>
            <a:fillRect/>
          </a:stretch>
        </p:blipFill>
        <p:spPr>
          <a:xfrm>
            <a:off x="291334" y="1361549"/>
            <a:ext cx="923925" cy="1123950"/>
          </a:xfrm>
          <a:prstGeom prst="rect">
            <a:avLst/>
          </a:prstGeom>
        </p:spPr>
      </p:pic>
      <p:pic>
        <p:nvPicPr>
          <p:cNvPr id="8" name="Imagem 7"/>
          <p:cNvPicPr>
            <a:picLocks noChangeAspect="1"/>
          </p:cNvPicPr>
          <p:nvPr/>
        </p:nvPicPr>
        <p:blipFill rotWithShape="1">
          <a:blip r:embed="rId4">
            <a:clrChange>
              <a:clrFrom>
                <a:srgbClr val="F2F2F2"/>
              </a:clrFrom>
              <a:clrTo>
                <a:srgbClr val="F2F2F2">
                  <a:alpha val="0"/>
                </a:srgbClr>
              </a:clrTo>
            </a:clrChange>
          </a:blip>
          <a:srcRect r="82517" b="11220"/>
          <a:stretch/>
        </p:blipFill>
        <p:spPr>
          <a:xfrm rot="2211123">
            <a:off x="1032917" y="1892312"/>
            <a:ext cx="662828" cy="438201"/>
          </a:xfrm>
          <a:prstGeom prst="rect">
            <a:avLst/>
          </a:prstGeom>
        </p:spPr>
      </p:pic>
      <p:sp>
        <p:nvSpPr>
          <p:cNvPr id="9" name="CaixaDeTexto 8"/>
          <p:cNvSpPr txBox="1"/>
          <p:nvPr/>
        </p:nvSpPr>
        <p:spPr>
          <a:xfrm>
            <a:off x="79913" y="2535746"/>
            <a:ext cx="1656681" cy="2031325"/>
          </a:xfrm>
          <a:prstGeom prst="rect">
            <a:avLst/>
          </a:prstGeom>
          <a:noFill/>
        </p:spPr>
        <p:txBody>
          <a:bodyPr wrap="square" rtlCol="0">
            <a:spAutoFit/>
          </a:bodyPr>
          <a:lstStyle/>
          <a:p>
            <a:pPr algn="ctr"/>
            <a:r>
              <a:rPr lang="pt-BR" sz="1400" dirty="0" smtClean="0"/>
              <a:t>Gestor deverá verificar a política de investimento, antes de realizar a aplicação, conforme regulamento ou política de investimento do contrato</a:t>
            </a:r>
            <a:endParaRPr lang="pt-BR" sz="1400" dirty="0"/>
          </a:p>
        </p:txBody>
      </p:sp>
      <p:sp>
        <p:nvSpPr>
          <p:cNvPr id="14" name="Retângulo 13"/>
          <p:cNvSpPr/>
          <p:nvPr/>
        </p:nvSpPr>
        <p:spPr>
          <a:xfrm>
            <a:off x="1915108" y="1177932"/>
            <a:ext cx="1643554" cy="1357813"/>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3712840" y="1177932"/>
            <a:ext cx="1643554" cy="1357813"/>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5510572" y="1177932"/>
            <a:ext cx="1643554" cy="1357813"/>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7308304" y="1177932"/>
            <a:ext cx="1643554" cy="1357813"/>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p:cNvSpPr/>
          <p:nvPr/>
        </p:nvSpPr>
        <p:spPr>
          <a:xfrm>
            <a:off x="1901851" y="2575120"/>
            <a:ext cx="1656811" cy="1991951"/>
          </a:xfrm>
          <a:prstGeom prst="rect">
            <a:avLst/>
          </a:prstGeom>
          <a:solidFill>
            <a:schemeClr val="bg1">
              <a:lumMod val="9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3699583" y="2575120"/>
            <a:ext cx="1656811" cy="1991951"/>
          </a:xfrm>
          <a:prstGeom prst="rect">
            <a:avLst/>
          </a:prstGeom>
          <a:solidFill>
            <a:schemeClr val="bg1">
              <a:lumMod val="9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p:cNvSpPr/>
          <p:nvPr/>
        </p:nvSpPr>
        <p:spPr>
          <a:xfrm>
            <a:off x="5497315" y="2575120"/>
            <a:ext cx="1656811" cy="1991951"/>
          </a:xfrm>
          <a:prstGeom prst="rect">
            <a:avLst/>
          </a:prstGeom>
          <a:solidFill>
            <a:schemeClr val="bg1">
              <a:lumMod val="9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7295047" y="2575120"/>
            <a:ext cx="1656811" cy="1991951"/>
          </a:xfrm>
          <a:prstGeom prst="rect">
            <a:avLst/>
          </a:prstGeom>
          <a:solidFill>
            <a:schemeClr val="bg1">
              <a:lumMod val="9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3" name="Picture 8" descr="C:\Users\victor.villa\Desktop\representar.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334" t="8333" r="8333" b="16667"/>
          <a:stretch/>
        </p:blipFill>
        <p:spPr bwMode="auto">
          <a:xfrm>
            <a:off x="6023063" y="1626258"/>
            <a:ext cx="792088" cy="712879"/>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p:cNvPicPr>
            <a:picLocks noChangeAspect="1"/>
          </p:cNvPicPr>
          <p:nvPr/>
        </p:nvPicPr>
        <p:blipFill rotWithShape="1">
          <a:blip r:embed="rId6">
            <a:clrChange>
              <a:clrFrom>
                <a:srgbClr val="F2F2F2"/>
              </a:clrFrom>
              <a:clrTo>
                <a:srgbClr val="F2F2F2">
                  <a:alpha val="0"/>
                </a:srgbClr>
              </a:clrTo>
            </a:clrChange>
          </a:blip>
          <a:srcRect l="15860" t="56297" r="15414"/>
          <a:stretch/>
        </p:blipFill>
        <p:spPr>
          <a:xfrm>
            <a:off x="2277654" y="1449134"/>
            <a:ext cx="936105" cy="1173882"/>
          </a:xfrm>
          <a:prstGeom prst="rect">
            <a:avLst/>
          </a:prstGeom>
        </p:spPr>
      </p:pic>
      <p:sp>
        <p:nvSpPr>
          <p:cNvPr id="25" name="Retângulo 24"/>
          <p:cNvSpPr/>
          <p:nvPr/>
        </p:nvSpPr>
        <p:spPr>
          <a:xfrm>
            <a:off x="2401701" y="1127686"/>
            <a:ext cx="688009" cy="461665"/>
          </a:xfrm>
          <a:prstGeom prst="rect">
            <a:avLst/>
          </a:prstGeom>
          <a:noFill/>
        </p:spPr>
        <p:txBody>
          <a:bodyPr wrap="none" lIns="91440" tIns="45720" rIns="91440" bIns="45720">
            <a:spAutoFit/>
          </a:bodyPr>
          <a:lstStyle/>
          <a:p>
            <a:pPr algn="ctr"/>
            <a:r>
              <a:rPr lang="pt-BR" sz="2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D+1</a:t>
            </a:r>
            <a:endParaRPr lang="pt-BR"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6" name="CaixaDeTexto 25"/>
          <p:cNvSpPr txBox="1"/>
          <p:nvPr/>
        </p:nvSpPr>
        <p:spPr>
          <a:xfrm>
            <a:off x="1915108" y="2623016"/>
            <a:ext cx="1643921" cy="1600438"/>
          </a:xfrm>
          <a:prstGeom prst="rect">
            <a:avLst/>
          </a:prstGeom>
          <a:noFill/>
        </p:spPr>
        <p:txBody>
          <a:bodyPr wrap="square" rtlCol="0">
            <a:spAutoFit/>
          </a:bodyPr>
          <a:lstStyle/>
          <a:p>
            <a:pPr algn="ctr"/>
            <a:r>
              <a:rPr lang="pt-BR" sz="1400" dirty="0" smtClean="0"/>
              <a:t>Administrador deverá possuir uma rotina diária para verificar o enquadramento dos fundos de investimentos</a:t>
            </a:r>
            <a:endParaRPr lang="pt-BR" sz="1400" dirty="0"/>
          </a:p>
        </p:txBody>
      </p:sp>
      <p:pic>
        <p:nvPicPr>
          <p:cNvPr id="27" name="Imagem 26"/>
          <p:cNvPicPr>
            <a:picLocks noChangeAspect="1"/>
          </p:cNvPicPr>
          <p:nvPr/>
        </p:nvPicPr>
        <p:blipFill>
          <a:blip r:embed="rId7"/>
          <a:stretch>
            <a:fillRect/>
          </a:stretch>
        </p:blipFill>
        <p:spPr>
          <a:xfrm>
            <a:off x="4158285" y="1531507"/>
            <a:ext cx="920252" cy="902383"/>
          </a:xfrm>
          <a:prstGeom prst="rect">
            <a:avLst/>
          </a:prstGeom>
        </p:spPr>
      </p:pic>
      <p:sp>
        <p:nvSpPr>
          <p:cNvPr id="28" name="CaixaDeTexto 27"/>
          <p:cNvSpPr txBox="1"/>
          <p:nvPr/>
        </p:nvSpPr>
        <p:spPr>
          <a:xfrm>
            <a:off x="3699217" y="2623016"/>
            <a:ext cx="1657178" cy="1815882"/>
          </a:xfrm>
          <a:prstGeom prst="rect">
            <a:avLst/>
          </a:prstGeom>
          <a:noFill/>
        </p:spPr>
        <p:txBody>
          <a:bodyPr wrap="square" rtlCol="0">
            <a:spAutoFit/>
          </a:bodyPr>
          <a:lstStyle/>
          <a:p>
            <a:pPr algn="ctr"/>
            <a:r>
              <a:rPr lang="pt-BR" sz="1400" dirty="0" smtClean="0"/>
              <a:t>Administrador deverá formalizar ao gestor, questionando os motivos do </a:t>
            </a:r>
            <a:r>
              <a:rPr lang="pt-BR" sz="1400" dirty="0" err="1" smtClean="0"/>
              <a:t>desenquadramento</a:t>
            </a:r>
            <a:r>
              <a:rPr lang="pt-BR" sz="1400" dirty="0" smtClean="0"/>
              <a:t> e o plano para regularizá-lo</a:t>
            </a:r>
            <a:endParaRPr lang="pt-BR" sz="1400" dirty="0"/>
          </a:p>
        </p:txBody>
      </p:sp>
      <p:sp>
        <p:nvSpPr>
          <p:cNvPr id="29" name="CaixaDeTexto 28"/>
          <p:cNvSpPr txBox="1"/>
          <p:nvPr/>
        </p:nvSpPr>
        <p:spPr>
          <a:xfrm>
            <a:off x="5585156" y="2591123"/>
            <a:ext cx="1609773" cy="2031325"/>
          </a:xfrm>
          <a:prstGeom prst="rect">
            <a:avLst/>
          </a:prstGeom>
          <a:noFill/>
        </p:spPr>
        <p:txBody>
          <a:bodyPr wrap="square" rtlCol="0">
            <a:spAutoFit/>
          </a:bodyPr>
          <a:lstStyle/>
          <a:p>
            <a:pPr algn="ctr"/>
            <a:r>
              <a:rPr lang="pt-BR" sz="1400" dirty="0" smtClean="0"/>
              <a:t>Na impossibilidade do reenquadramento tempestivo, dar transparência da situação ao investidor ou potenciais investidores</a:t>
            </a:r>
            <a:endParaRPr lang="pt-BR" sz="1400" dirty="0"/>
          </a:p>
        </p:txBody>
      </p:sp>
      <p:pic>
        <p:nvPicPr>
          <p:cNvPr id="30" name="Imagem 29"/>
          <p:cNvPicPr>
            <a:picLocks noChangeAspect="1"/>
          </p:cNvPicPr>
          <p:nvPr/>
        </p:nvPicPr>
        <p:blipFill rotWithShape="1">
          <a:blip r:embed="rId8">
            <a:clrChange>
              <a:clrFrom>
                <a:srgbClr val="F2F2F2"/>
              </a:clrFrom>
              <a:clrTo>
                <a:srgbClr val="F2F2F2">
                  <a:alpha val="0"/>
                </a:srgbClr>
              </a:clrTo>
            </a:clrChange>
          </a:blip>
          <a:srcRect l="45283" t="13707" r="44349" b="15419"/>
          <a:stretch/>
        </p:blipFill>
        <p:spPr>
          <a:xfrm>
            <a:off x="7668344" y="1626258"/>
            <a:ext cx="864097" cy="648072"/>
          </a:xfrm>
          <a:prstGeom prst="rect">
            <a:avLst/>
          </a:prstGeom>
        </p:spPr>
      </p:pic>
      <p:sp>
        <p:nvSpPr>
          <p:cNvPr id="31" name="CaixaDeTexto 30"/>
          <p:cNvSpPr txBox="1"/>
          <p:nvPr/>
        </p:nvSpPr>
        <p:spPr>
          <a:xfrm>
            <a:off x="7326122" y="2583954"/>
            <a:ext cx="1609773" cy="954107"/>
          </a:xfrm>
          <a:prstGeom prst="rect">
            <a:avLst/>
          </a:prstGeom>
          <a:noFill/>
        </p:spPr>
        <p:txBody>
          <a:bodyPr wrap="square" rtlCol="0">
            <a:spAutoFit/>
          </a:bodyPr>
          <a:lstStyle/>
          <a:p>
            <a:pPr algn="ctr"/>
            <a:r>
              <a:rPr lang="pt-BR" sz="1400" dirty="0" smtClean="0"/>
              <a:t>Ser diligente na transferência de fundos desenquadrados</a:t>
            </a:r>
            <a:endParaRPr lang="pt-BR" sz="1400" dirty="0"/>
          </a:p>
        </p:txBody>
      </p:sp>
      <p:sp>
        <p:nvSpPr>
          <p:cNvPr id="32" name="Botão de ação: Fim 31">
            <a:hlinkClick r:id="rId9" action="ppaction://hlinksldjump" highlightClick="1"/>
          </p:cNvPr>
          <p:cNvSpPr/>
          <p:nvPr/>
        </p:nvSpPr>
        <p:spPr>
          <a:xfrm>
            <a:off x="8130081" y="798381"/>
            <a:ext cx="483784" cy="271350"/>
          </a:xfrm>
          <a:prstGeom prst="actionButtonEnd">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Seta para a direita 33">
            <a:hlinkClick r:id="" action="ppaction://hlinkshowjump?jump=nextslide"/>
          </p:cNvPr>
          <p:cNvSpPr>
            <a:spLocks noChangeArrowheads="1"/>
          </p:cNvSpPr>
          <p:nvPr/>
        </p:nvSpPr>
        <p:spPr bwMode="auto">
          <a:xfrm>
            <a:off x="8283798" y="4755572"/>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
        <p:nvSpPr>
          <p:cNvPr id="35" name="Seta para a direita 34">
            <a:hlinkClick r:id="" action="ppaction://hlinkshowjump?jump=previousslide"/>
          </p:cNvPr>
          <p:cNvSpPr>
            <a:spLocks noChangeArrowheads="1"/>
          </p:cNvSpPr>
          <p:nvPr/>
        </p:nvSpPr>
        <p:spPr bwMode="auto">
          <a:xfrm flipH="1">
            <a:off x="7968057" y="4755572"/>
            <a:ext cx="297656" cy="270272"/>
          </a:xfrm>
          <a:prstGeom prst="rightArrow">
            <a:avLst>
              <a:gd name="adj1" fmla="val 65583"/>
              <a:gd name="adj2" fmla="val 110132"/>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dirty="0"/>
          </a:p>
        </p:txBody>
      </p:sp>
    </p:spTree>
    <p:extLst>
      <p:ext uri="{BB962C8B-B14F-4D97-AF65-F5344CB8AC3E}">
        <p14:creationId xmlns:p14="http://schemas.microsoft.com/office/powerpoint/2010/main" val="779708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dirty="0" smtClean="0"/>
              <a:t>PUBLICIDADE</a:t>
            </a:r>
            <a:endParaRPr lang="pt-BR" sz="1800" dirty="0"/>
          </a:p>
        </p:txBody>
      </p:sp>
      <p:sp>
        <p:nvSpPr>
          <p:cNvPr id="26" name="Espaço Reservado para Número de Slide 5"/>
          <p:cNvSpPr>
            <a:spLocks noGrp="1"/>
          </p:cNvSpPr>
          <p:nvPr>
            <p:ph type="sldNum" sz="quarter" idx="12"/>
          </p:nvPr>
        </p:nvSpPr>
        <p:spPr/>
        <p:txBody>
          <a:bodyPr/>
          <a:lstStyle/>
          <a:p>
            <a:r>
              <a:rPr lang="pt-BR" dirty="0" smtClean="0"/>
              <a:t>42</a:t>
            </a:r>
            <a:endParaRPr lang="pt-BR" dirty="0"/>
          </a:p>
        </p:txBody>
      </p:sp>
      <p:pic>
        <p:nvPicPr>
          <p:cNvPr id="3" name="Picture 8" descr="C:\Users\victor.villa\Desktop\representar.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34" t="8333" r="8333" b="16667"/>
          <a:stretch/>
        </p:blipFill>
        <p:spPr bwMode="auto">
          <a:xfrm>
            <a:off x="896685" y="1292648"/>
            <a:ext cx="792088" cy="71287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p:cNvPicPr>
            <a:picLocks noChangeAspect="1"/>
          </p:cNvPicPr>
          <p:nvPr/>
        </p:nvPicPr>
        <p:blipFill>
          <a:blip r:embed="rId4"/>
          <a:stretch>
            <a:fillRect/>
          </a:stretch>
        </p:blipFill>
        <p:spPr>
          <a:xfrm>
            <a:off x="2335236" y="1292648"/>
            <a:ext cx="585788" cy="676276"/>
          </a:xfrm>
          <a:prstGeom prst="rect">
            <a:avLst/>
          </a:prstGeom>
        </p:spPr>
      </p:pic>
      <p:sp>
        <p:nvSpPr>
          <p:cNvPr id="5" name="Seta para a direita 4"/>
          <p:cNvSpPr/>
          <p:nvPr/>
        </p:nvSpPr>
        <p:spPr>
          <a:xfrm>
            <a:off x="1795980" y="1560578"/>
            <a:ext cx="432048" cy="140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498277" y="1968924"/>
            <a:ext cx="1476919" cy="523220"/>
          </a:xfrm>
          <a:prstGeom prst="rect">
            <a:avLst/>
          </a:prstGeom>
          <a:noFill/>
        </p:spPr>
        <p:txBody>
          <a:bodyPr wrap="square" rtlCol="0">
            <a:spAutoFit/>
          </a:bodyPr>
          <a:lstStyle/>
          <a:p>
            <a:pPr algn="ctr"/>
            <a:r>
              <a:rPr lang="pt-BR" sz="1400" b="1" dirty="0" smtClean="0">
                <a:solidFill>
                  <a:srgbClr val="FFC000"/>
                </a:solidFill>
              </a:rPr>
              <a:t>Material publicitário</a:t>
            </a:r>
            <a:endParaRPr lang="pt-BR" sz="1400" b="1" dirty="0">
              <a:solidFill>
                <a:srgbClr val="FFC000"/>
              </a:solidFill>
            </a:endParaRPr>
          </a:p>
        </p:txBody>
      </p:sp>
      <p:sp>
        <p:nvSpPr>
          <p:cNvPr id="7" name="CaixaDeTexto 6"/>
          <p:cNvSpPr txBox="1"/>
          <p:nvPr/>
        </p:nvSpPr>
        <p:spPr>
          <a:xfrm>
            <a:off x="1889671" y="1993926"/>
            <a:ext cx="1381670" cy="523220"/>
          </a:xfrm>
          <a:prstGeom prst="rect">
            <a:avLst/>
          </a:prstGeom>
          <a:noFill/>
        </p:spPr>
        <p:txBody>
          <a:bodyPr wrap="square" rtlCol="0">
            <a:spAutoFit/>
          </a:bodyPr>
          <a:lstStyle/>
          <a:p>
            <a:pPr algn="ctr"/>
            <a:r>
              <a:rPr lang="pt-BR" sz="1400" b="1" dirty="0" smtClean="0">
                <a:solidFill>
                  <a:srgbClr val="FFC000"/>
                </a:solidFill>
              </a:rPr>
              <a:t>Material técnico</a:t>
            </a:r>
            <a:endParaRPr lang="pt-BR" sz="1400" b="1" dirty="0">
              <a:solidFill>
                <a:srgbClr val="FFC000"/>
              </a:solidFill>
            </a:endParaRPr>
          </a:p>
        </p:txBody>
      </p:sp>
      <p:pic>
        <p:nvPicPr>
          <p:cNvPr id="8" name="Imagem 7"/>
          <p:cNvPicPr>
            <a:picLocks noChangeAspect="1"/>
          </p:cNvPicPr>
          <p:nvPr/>
        </p:nvPicPr>
        <p:blipFill>
          <a:blip r:embed="rId5">
            <a:clrChange>
              <a:clrFrom>
                <a:srgbClr val="F2F2F2"/>
              </a:clrFrom>
              <a:clrTo>
                <a:srgbClr val="F2F2F2">
                  <a:alpha val="0"/>
                </a:srgbClr>
              </a:clrTo>
            </a:clrChange>
          </a:blip>
          <a:stretch>
            <a:fillRect/>
          </a:stretch>
        </p:blipFill>
        <p:spPr>
          <a:xfrm>
            <a:off x="4981074" y="1233993"/>
            <a:ext cx="783186" cy="935841"/>
          </a:xfrm>
          <a:prstGeom prst="rect">
            <a:avLst/>
          </a:prstGeom>
        </p:spPr>
      </p:pic>
      <p:sp>
        <p:nvSpPr>
          <p:cNvPr id="9" name="CaixaDeTexto 8"/>
          <p:cNvSpPr txBox="1"/>
          <p:nvPr/>
        </p:nvSpPr>
        <p:spPr>
          <a:xfrm>
            <a:off x="4650278" y="2141265"/>
            <a:ext cx="1381670" cy="523220"/>
          </a:xfrm>
          <a:prstGeom prst="rect">
            <a:avLst/>
          </a:prstGeom>
          <a:noFill/>
        </p:spPr>
        <p:txBody>
          <a:bodyPr wrap="square" rtlCol="0">
            <a:spAutoFit/>
          </a:bodyPr>
          <a:lstStyle/>
          <a:p>
            <a:pPr algn="ctr"/>
            <a:r>
              <a:rPr lang="pt-BR" sz="1400" b="1" dirty="0" smtClean="0">
                <a:solidFill>
                  <a:srgbClr val="FFC000"/>
                </a:solidFill>
              </a:rPr>
              <a:t>Perda de histórico</a:t>
            </a:r>
            <a:endParaRPr lang="pt-BR" sz="1400" b="1" dirty="0">
              <a:solidFill>
                <a:srgbClr val="FFC000"/>
              </a:solidFill>
            </a:endParaRPr>
          </a:p>
        </p:txBody>
      </p:sp>
      <p:sp>
        <p:nvSpPr>
          <p:cNvPr id="10" name="Elipse 9"/>
          <p:cNvSpPr/>
          <p:nvPr/>
        </p:nvSpPr>
        <p:spPr>
          <a:xfrm>
            <a:off x="4860342" y="1256964"/>
            <a:ext cx="1008106" cy="9128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2" name="Conector reto 11"/>
          <p:cNvCxnSpPr/>
          <p:nvPr/>
        </p:nvCxnSpPr>
        <p:spPr>
          <a:xfrm flipH="1">
            <a:off x="5087643" y="1256964"/>
            <a:ext cx="461720" cy="8532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Seta para a direita 14"/>
          <p:cNvSpPr/>
          <p:nvPr/>
        </p:nvSpPr>
        <p:spPr>
          <a:xfrm>
            <a:off x="6205210" y="1650008"/>
            <a:ext cx="432048" cy="140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Imagem 15"/>
          <p:cNvPicPr>
            <a:picLocks noChangeAspect="1"/>
          </p:cNvPicPr>
          <p:nvPr/>
        </p:nvPicPr>
        <p:blipFill>
          <a:blip r:embed="rId6">
            <a:clrChange>
              <a:clrFrom>
                <a:srgbClr val="F2F2F2"/>
              </a:clrFrom>
              <a:clrTo>
                <a:srgbClr val="F2F2F2">
                  <a:alpha val="0"/>
                </a:srgbClr>
              </a:clrTo>
            </a:clrChange>
          </a:blip>
          <a:stretch>
            <a:fillRect/>
          </a:stretch>
        </p:blipFill>
        <p:spPr>
          <a:xfrm>
            <a:off x="6974020" y="1281733"/>
            <a:ext cx="816555" cy="859532"/>
          </a:xfrm>
          <a:prstGeom prst="rect">
            <a:avLst/>
          </a:prstGeom>
        </p:spPr>
      </p:pic>
      <p:sp>
        <p:nvSpPr>
          <p:cNvPr id="17" name="CaixaDeTexto 16"/>
          <p:cNvSpPr txBox="1"/>
          <p:nvPr/>
        </p:nvSpPr>
        <p:spPr>
          <a:xfrm>
            <a:off x="6637258" y="2110260"/>
            <a:ext cx="1381670" cy="523220"/>
          </a:xfrm>
          <a:prstGeom prst="rect">
            <a:avLst/>
          </a:prstGeom>
          <a:noFill/>
        </p:spPr>
        <p:txBody>
          <a:bodyPr wrap="square" rtlCol="0">
            <a:spAutoFit/>
          </a:bodyPr>
          <a:lstStyle/>
          <a:p>
            <a:pPr algn="ctr"/>
            <a:r>
              <a:rPr lang="pt-BR" sz="1400" b="1" dirty="0" smtClean="0">
                <a:solidFill>
                  <a:srgbClr val="FFC000"/>
                </a:solidFill>
              </a:rPr>
              <a:t>Avisos obrigatórios</a:t>
            </a:r>
            <a:endParaRPr lang="pt-BR" sz="1400" b="1" dirty="0">
              <a:solidFill>
                <a:srgbClr val="FFC000"/>
              </a:solidFill>
            </a:endParaRPr>
          </a:p>
        </p:txBody>
      </p:sp>
      <p:pic>
        <p:nvPicPr>
          <p:cNvPr id="18" name="Imagem 17"/>
          <p:cNvPicPr>
            <a:picLocks noChangeAspect="1"/>
          </p:cNvPicPr>
          <p:nvPr/>
        </p:nvPicPr>
        <p:blipFill>
          <a:blip r:embed="rId7"/>
          <a:stretch>
            <a:fillRect/>
          </a:stretch>
        </p:blipFill>
        <p:spPr>
          <a:xfrm>
            <a:off x="524944" y="3036495"/>
            <a:ext cx="1019175" cy="857250"/>
          </a:xfrm>
          <a:prstGeom prst="rect">
            <a:avLst/>
          </a:prstGeom>
        </p:spPr>
      </p:pic>
      <p:sp>
        <p:nvSpPr>
          <p:cNvPr id="19" name="CaixaDeTexto 18"/>
          <p:cNvSpPr txBox="1"/>
          <p:nvPr/>
        </p:nvSpPr>
        <p:spPr>
          <a:xfrm>
            <a:off x="248790" y="3905831"/>
            <a:ext cx="1654075" cy="307777"/>
          </a:xfrm>
          <a:prstGeom prst="rect">
            <a:avLst/>
          </a:prstGeom>
          <a:noFill/>
        </p:spPr>
        <p:txBody>
          <a:bodyPr wrap="square" rtlCol="0">
            <a:spAutoFit/>
          </a:bodyPr>
          <a:lstStyle/>
          <a:p>
            <a:pPr algn="ctr"/>
            <a:r>
              <a:rPr lang="pt-BR" sz="1400" b="1" dirty="0" smtClean="0">
                <a:solidFill>
                  <a:schemeClr val="accent3"/>
                </a:solidFill>
              </a:rPr>
              <a:t>Qualificação </a:t>
            </a:r>
            <a:endParaRPr lang="pt-BR" sz="1400" b="1" dirty="0">
              <a:solidFill>
                <a:schemeClr val="accent3"/>
              </a:solidFill>
            </a:endParaRPr>
          </a:p>
        </p:txBody>
      </p:sp>
      <p:pic>
        <p:nvPicPr>
          <p:cNvPr id="20" name="Imagem 19"/>
          <p:cNvPicPr>
            <a:picLocks noChangeAspect="1"/>
          </p:cNvPicPr>
          <p:nvPr/>
        </p:nvPicPr>
        <p:blipFill rotWithShape="1">
          <a:blip r:embed="rId8">
            <a:clrChange>
              <a:clrFrom>
                <a:srgbClr val="F2F2F2"/>
              </a:clrFrom>
              <a:clrTo>
                <a:srgbClr val="F2F2F2">
                  <a:alpha val="0"/>
                </a:srgbClr>
              </a:clrTo>
            </a:clrChange>
          </a:blip>
          <a:srcRect r="4699"/>
          <a:stretch/>
        </p:blipFill>
        <p:spPr>
          <a:xfrm>
            <a:off x="3764132" y="2896722"/>
            <a:ext cx="676745" cy="574134"/>
          </a:xfrm>
          <a:prstGeom prst="rect">
            <a:avLst/>
          </a:prstGeom>
        </p:spPr>
      </p:pic>
      <p:pic>
        <p:nvPicPr>
          <p:cNvPr id="21" name="Imagem 20"/>
          <p:cNvPicPr>
            <a:picLocks noChangeAspect="1"/>
          </p:cNvPicPr>
          <p:nvPr/>
        </p:nvPicPr>
        <p:blipFill rotWithShape="1">
          <a:blip r:embed="rId8">
            <a:clrChange>
              <a:clrFrom>
                <a:srgbClr val="F2F2F2"/>
              </a:clrFrom>
              <a:clrTo>
                <a:srgbClr val="F2F2F2">
                  <a:alpha val="0"/>
                </a:srgbClr>
              </a:clrTo>
            </a:clrChange>
          </a:blip>
          <a:srcRect r="4699"/>
          <a:stretch/>
        </p:blipFill>
        <p:spPr>
          <a:xfrm rot="10800000">
            <a:off x="3514117" y="3484270"/>
            <a:ext cx="663570" cy="562957"/>
          </a:xfrm>
          <a:prstGeom prst="rect">
            <a:avLst/>
          </a:prstGeom>
        </p:spPr>
      </p:pic>
      <p:sp>
        <p:nvSpPr>
          <p:cNvPr id="22" name="CaixaDeTexto 21"/>
          <p:cNvSpPr txBox="1"/>
          <p:nvPr/>
        </p:nvSpPr>
        <p:spPr>
          <a:xfrm>
            <a:off x="3196911" y="3919946"/>
            <a:ext cx="1381670" cy="523220"/>
          </a:xfrm>
          <a:prstGeom prst="rect">
            <a:avLst/>
          </a:prstGeom>
          <a:noFill/>
        </p:spPr>
        <p:txBody>
          <a:bodyPr wrap="square" rtlCol="0">
            <a:spAutoFit/>
          </a:bodyPr>
          <a:lstStyle/>
          <a:p>
            <a:pPr algn="ctr"/>
            <a:r>
              <a:rPr lang="pt-BR" sz="1400" b="1" dirty="0" smtClean="0">
                <a:solidFill>
                  <a:srgbClr val="FFC000"/>
                </a:solidFill>
              </a:rPr>
              <a:t>Comparação e simulação</a:t>
            </a:r>
            <a:endParaRPr lang="pt-BR" sz="1400" b="1" dirty="0">
              <a:solidFill>
                <a:srgbClr val="FFC000"/>
              </a:solidFill>
            </a:endParaRPr>
          </a:p>
        </p:txBody>
      </p:sp>
      <p:pic>
        <p:nvPicPr>
          <p:cNvPr id="23" name="Imagem 22"/>
          <p:cNvPicPr>
            <a:picLocks noChangeAspect="1"/>
          </p:cNvPicPr>
          <p:nvPr/>
        </p:nvPicPr>
        <p:blipFill>
          <a:blip r:embed="rId9"/>
          <a:stretch>
            <a:fillRect/>
          </a:stretch>
        </p:blipFill>
        <p:spPr>
          <a:xfrm>
            <a:off x="7053781" y="3082971"/>
            <a:ext cx="850261" cy="680208"/>
          </a:xfrm>
          <a:prstGeom prst="rect">
            <a:avLst/>
          </a:prstGeom>
        </p:spPr>
      </p:pic>
      <p:sp>
        <p:nvSpPr>
          <p:cNvPr id="24" name="CaixaDeTexto 23"/>
          <p:cNvSpPr txBox="1"/>
          <p:nvPr/>
        </p:nvSpPr>
        <p:spPr>
          <a:xfrm>
            <a:off x="6821328" y="3791304"/>
            <a:ext cx="1381670" cy="523220"/>
          </a:xfrm>
          <a:prstGeom prst="rect">
            <a:avLst/>
          </a:prstGeom>
          <a:noFill/>
        </p:spPr>
        <p:txBody>
          <a:bodyPr wrap="square" rtlCol="0">
            <a:spAutoFit/>
          </a:bodyPr>
          <a:lstStyle/>
          <a:p>
            <a:pPr algn="ctr"/>
            <a:r>
              <a:rPr lang="pt-BR" sz="1400" b="1" dirty="0" smtClean="0">
                <a:solidFill>
                  <a:srgbClr val="FFC000"/>
                </a:solidFill>
              </a:rPr>
              <a:t>Regras de rentabilidade</a:t>
            </a:r>
            <a:endParaRPr lang="pt-BR" sz="1400" b="1" dirty="0">
              <a:solidFill>
                <a:srgbClr val="FFC000"/>
              </a:solidFill>
            </a:endParaRPr>
          </a:p>
        </p:txBody>
      </p:sp>
      <p:sp>
        <p:nvSpPr>
          <p:cNvPr id="25" name="Botão de ação: Fim 24">
            <a:hlinkClick r:id="rId10" action="ppaction://hlinksldjump" highlightClick="1"/>
          </p:cNvPr>
          <p:cNvSpPr/>
          <p:nvPr/>
        </p:nvSpPr>
        <p:spPr>
          <a:xfrm>
            <a:off x="8168585" y="843558"/>
            <a:ext cx="483784" cy="271350"/>
          </a:xfrm>
          <a:prstGeom prst="actionButtonEnd">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Seta para a direita 26">
            <a:hlinkClick r:id="" action="ppaction://hlinkshowjump?jump=nextslide"/>
          </p:cNvPr>
          <p:cNvSpPr>
            <a:spLocks noChangeArrowheads="1"/>
          </p:cNvSpPr>
          <p:nvPr/>
        </p:nvSpPr>
        <p:spPr bwMode="auto">
          <a:xfrm>
            <a:off x="8283798" y="4755572"/>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
        <p:nvSpPr>
          <p:cNvPr id="28" name="Seta para a direita 27">
            <a:hlinkClick r:id="" action="ppaction://hlinkshowjump?jump=previousslide"/>
          </p:cNvPr>
          <p:cNvSpPr>
            <a:spLocks noChangeArrowheads="1"/>
          </p:cNvSpPr>
          <p:nvPr/>
        </p:nvSpPr>
        <p:spPr bwMode="auto">
          <a:xfrm flipH="1">
            <a:off x="7968057" y="4755572"/>
            <a:ext cx="297656" cy="270272"/>
          </a:xfrm>
          <a:prstGeom prst="rightArrow">
            <a:avLst>
              <a:gd name="adj1" fmla="val 65583"/>
              <a:gd name="adj2" fmla="val 110132"/>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dirty="0"/>
          </a:p>
        </p:txBody>
      </p:sp>
    </p:spTree>
    <p:extLst>
      <p:ext uri="{BB962C8B-B14F-4D97-AF65-F5344CB8AC3E}">
        <p14:creationId xmlns:p14="http://schemas.microsoft.com/office/powerpoint/2010/main" val="194015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dirty="0" smtClean="0"/>
              <a:t>DIRETRIZES DE INVESTIMENTO NO EXTERIOR</a:t>
            </a:r>
            <a:endParaRPr lang="pt-BR" sz="1800" dirty="0"/>
          </a:p>
        </p:txBody>
      </p:sp>
      <p:sp>
        <p:nvSpPr>
          <p:cNvPr id="16" name="Espaço Reservado para Número de Slide 5"/>
          <p:cNvSpPr>
            <a:spLocks noGrp="1"/>
          </p:cNvSpPr>
          <p:nvPr>
            <p:ph type="sldNum" sz="quarter" idx="12"/>
          </p:nvPr>
        </p:nvSpPr>
        <p:spPr/>
        <p:txBody>
          <a:bodyPr/>
          <a:lstStyle/>
          <a:p>
            <a:r>
              <a:rPr lang="pt-BR" dirty="0" smtClean="0"/>
              <a:t>43</a:t>
            </a:r>
            <a:endParaRPr lang="pt-BR" dirty="0"/>
          </a:p>
        </p:txBody>
      </p:sp>
      <p:pic>
        <p:nvPicPr>
          <p:cNvPr id="3" name="Imagem 2"/>
          <p:cNvPicPr>
            <a:picLocks noChangeAspect="1"/>
          </p:cNvPicPr>
          <p:nvPr/>
        </p:nvPicPr>
        <p:blipFill>
          <a:blip r:embed="rId3"/>
          <a:stretch>
            <a:fillRect/>
          </a:stretch>
        </p:blipFill>
        <p:spPr>
          <a:xfrm>
            <a:off x="1619672" y="1320011"/>
            <a:ext cx="570687" cy="696769"/>
          </a:xfrm>
          <a:prstGeom prst="rect">
            <a:avLst/>
          </a:prstGeom>
        </p:spPr>
      </p:pic>
      <p:sp>
        <p:nvSpPr>
          <p:cNvPr id="4" name="CaixaDeTexto 3"/>
          <p:cNvSpPr txBox="1"/>
          <p:nvPr/>
        </p:nvSpPr>
        <p:spPr>
          <a:xfrm>
            <a:off x="538724" y="2072106"/>
            <a:ext cx="2542165" cy="523220"/>
          </a:xfrm>
          <a:prstGeom prst="rect">
            <a:avLst/>
          </a:prstGeom>
          <a:noFill/>
        </p:spPr>
        <p:txBody>
          <a:bodyPr wrap="square" rtlCol="0">
            <a:spAutoFit/>
          </a:bodyPr>
          <a:lstStyle/>
          <a:p>
            <a:pPr algn="ctr"/>
            <a:r>
              <a:rPr lang="pt-BR" sz="1400" b="1" dirty="0" smtClean="0">
                <a:solidFill>
                  <a:srgbClr val="0095D9"/>
                </a:solidFill>
              </a:rPr>
              <a:t>Adequação à política de investimento do veículo</a:t>
            </a:r>
            <a:endParaRPr lang="pt-BR" sz="1400" b="1" dirty="0">
              <a:solidFill>
                <a:srgbClr val="0095D9"/>
              </a:solidFill>
            </a:endParaRPr>
          </a:p>
        </p:txBody>
      </p:sp>
      <p:pic>
        <p:nvPicPr>
          <p:cNvPr id="5" name="Picture 8" descr="C:\Users\victor.villa\Desktop\representar.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34" t="8333" r="8333" b="16667"/>
          <a:stretch/>
        </p:blipFill>
        <p:spPr bwMode="auto">
          <a:xfrm>
            <a:off x="1398271" y="3119440"/>
            <a:ext cx="792088" cy="712879"/>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707815" y="3828371"/>
            <a:ext cx="2203985" cy="523220"/>
          </a:xfrm>
          <a:prstGeom prst="rect">
            <a:avLst/>
          </a:prstGeom>
          <a:noFill/>
        </p:spPr>
        <p:txBody>
          <a:bodyPr wrap="square" rtlCol="0">
            <a:spAutoFit/>
          </a:bodyPr>
          <a:lstStyle/>
          <a:p>
            <a:pPr algn="ctr"/>
            <a:r>
              <a:rPr lang="pt-BR" sz="1400" b="1" dirty="0" smtClean="0">
                <a:solidFill>
                  <a:srgbClr val="0095D9"/>
                </a:solidFill>
              </a:rPr>
              <a:t>Canal de comunicação com os prestadores de serviços</a:t>
            </a:r>
            <a:endParaRPr lang="pt-BR" sz="1400" b="1" dirty="0">
              <a:solidFill>
                <a:srgbClr val="0095D9"/>
              </a:solidFill>
            </a:endParaRPr>
          </a:p>
        </p:txBody>
      </p:sp>
      <p:pic>
        <p:nvPicPr>
          <p:cNvPr id="7" name="Picture 2" descr="C:\Users\victor.villa\Desktop\informar2.pn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51920" y="1203598"/>
            <a:ext cx="1040225" cy="929594"/>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a:off x="3270039" y="2072106"/>
            <a:ext cx="2203985" cy="954107"/>
          </a:xfrm>
          <a:prstGeom prst="rect">
            <a:avLst/>
          </a:prstGeom>
          <a:noFill/>
        </p:spPr>
        <p:txBody>
          <a:bodyPr wrap="square" rtlCol="0">
            <a:spAutoFit/>
          </a:bodyPr>
          <a:lstStyle/>
          <a:p>
            <a:pPr algn="ctr"/>
            <a:r>
              <a:rPr lang="pt-BR" sz="1400" b="1" dirty="0" smtClean="0">
                <a:solidFill>
                  <a:srgbClr val="0095D9"/>
                </a:solidFill>
              </a:rPr>
              <a:t>Compatibilidade dos sistemas com o ativo (registro, apreçamento, risco)</a:t>
            </a:r>
            <a:endParaRPr lang="pt-BR" sz="1400" b="1" dirty="0">
              <a:solidFill>
                <a:srgbClr val="0095D9"/>
              </a:solidFill>
            </a:endParaRPr>
          </a:p>
        </p:txBody>
      </p:sp>
      <p:pic>
        <p:nvPicPr>
          <p:cNvPr id="9" name="Imagem 8"/>
          <p:cNvPicPr>
            <a:picLocks noChangeAspect="1"/>
          </p:cNvPicPr>
          <p:nvPr/>
        </p:nvPicPr>
        <p:blipFill rotWithShape="1">
          <a:blip r:embed="rId6">
            <a:clrChange>
              <a:clrFrom>
                <a:srgbClr val="F2F2F2"/>
              </a:clrFrom>
              <a:clrTo>
                <a:srgbClr val="F2F2F2">
                  <a:alpha val="0"/>
                </a:srgbClr>
              </a:clrTo>
            </a:clrChange>
          </a:blip>
          <a:srcRect l="15860" t="56297" r="20700" b="5362"/>
          <a:stretch/>
        </p:blipFill>
        <p:spPr>
          <a:xfrm>
            <a:off x="3923926" y="3096988"/>
            <a:ext cx="681999" cy="812835"/>
          </a:xfrm>
          <a:prstGeom prst="rect">
            <a:avLst/>
          </a:prstGeom>
        </p:spPr>
      </p:pic>
      <p:sp>
        <p:nvSpPr>
          <p:cNvPr id="10" name="CaixaDeTexto 9"/>
          <p:cNvSpPr txBox="1"/>
          <p:nvPr/>
        </p:nvSpPr>
        <p:spPr>
          <a:xfrm>
            <a:off x="3162934" y="3848730"/>
            <a:ext cx="2203985" cy="738664"/>
          </a:xfrm>
          <a:prstGeom prst="rect">
            <a:avLst/>
          </a:prstGeom>
          <a:noFill/>
        </p:spPr>
        <p:txBody>
          <a:bodyPr wrap="square" rtlCol="0">
            <a:spAutoFit/>
          </a:bodyPr>
          <a:lstStyle/>
          <a:p>
            <a:pPr algn="ctr"/>
            <a:r>
              <a:rPr lang="pt-BR" sz="1400" b="1" dirty="0" smtClean="0">
                <a:solidFill>
                  <a:srgbClr val="0095D9"/>
                </a:solidFill>
              </a:rPr>
              <a:t>Realizar </a:t>
            </a:r>
            <a:r>
              <a:rPr lang="pt-BR" sz="1400" b="1" dirty="0" err="1" smtClean="0">
                <a:solidFill>
                  <a:srgbClr val="0095D9"/>
                </a:solidFill>
              </a:rPr>
              <a:t>Due</a:t>
            </a:r>
            <a:r>
              <a:rPr lang="pt-BR" sz="1400" b="1" dirty="0" smtClean="0">
                <a:solidFill>
                  <a:srgbClr val="0095D9"/>
                </a:solidFill>
              </a:rPr>
              <a:t> </a:t>
            </a:r>
            <a:r>
              <a:rPr lang="pt-BR" sz="1400" b="1" dirty="0" err="1" smtClean="0">
                <a:solidFill>
                  <a:srgbClr val="0095D9"/>
                </a:solidFill>
              </a:rPr>
              <a:t>Diligence</a:t>
            </a:r>
            <a:r>
              <a:rPr lang="pt-BR" sz="1400" b="1" dirty="0" smtClean="0">
                <a:solidFill>
                  <a:srgbClr val="0095D9"/>
                </a:solidFill>
              </a:rPr>
              <a:t> nos prestadores de serviços no exterior</a:t>
            </a:r>
            <a:endParaRPr lang="pt-BR" sz="1400" b="1" dirty="0">
              <a:solidFill>
                <a:srgbClr val="0095D9"/>
              </a:solidFill>
            </a:endParaRPr>
          </a:p>
        </p:txBody>
      </p:sp>
      <p:pic>
        <p:nvPicPr>
          <p:cNvPr id="11" name="Imagem 10"/>
          <p:cNvPicPr>
            <a:picLocks noChangeAspect="1"/>
          </p:cNvPicPr>
          <p:nvPr/>
        </p:nvPicPr>
        <p:blipFill rotWithShape="1">
          <a:blip r:embed="rId7">
            <a:clrChange>
              <a:clrFrom>
                <a:srgbClr val="F2F2F2"/>
              </a:clrFrom>
              <a:clrTo>
                <a:srgbClr val="F2F2F2">
                  <a:alpha val="0"/>
                </a:srgbClr>
              </a:clrTo>
            </a:clrChange>
          </a:blip>
          <a:srcRect l="20788" t="17647" r="41957" b="47058"/>
          <a:stretch/>
        </p:blipFill>
        <p:spPr>
          <a:xfrm>
            <a:off x="6602356" y="1455437"/>
            <a:ext cx="648072" cy="648072"/>
          </a:xfrm>
          <a:prstGeom prst="rect">
            <a:avLst/>
          </a:prstGeom>
        </p:spPr>
      </p:pic>
      <p:sp>
        <p:nvSpPr>
          <p:cNvPr id="12" name="CaixaDeTexto 11"/>
          <p:cNvSpPr txBox="1"/>
          <p:nvPr/>
        </p:nvSpPr>
        <p:spPr>
          <a:xfrm>
            <a:off x="5824399" y="2103509"/>
            <a:ext cx="2203985" cy="954107"/>
          </a:xfrm>
          <a:prstGeom prst="rect">
            <a:avLst/>
          </a:prstGeom>
          <a:noFill/>
        </p:spPr>
        <p:txBody>
          <a:bodyPr wrap="square" rtlCol="0">
            <a:spAutoFit/>
          </a:bodyPr>
          <a:lstStyle/>
          <a:p>
            <a:pPr algn="ctr"/>
            <a:r>
              <a:rPr lang="pt-BR" sz="1400" b="1" dirty="0" smtClean="0">
                <a:solidFill>
                  <a:srgbClr val="0095D9"/>
                </a:solidFill>
              </a:rPr>
              <a:t>Obtenção do valor das cotas ou apreçamento do ativo quando houver aplicações e resgates</a:t>
            </a:r>
            <a:endParaRPr lang="pt-BR" sz="1400" b="1" dirty="0">
              <a:solidFill>
                <a:srgbClr val="0095D9"/>
              </a:solidFill>
            </a:endParaRPr>
          </a:p>
        </p:txBody>
      </p:sp>
      <p:pic>
        <p:nvPicPr>
          <p:cNvPr id="13" name="Imagem 12"/>
          <p:cNvPicPr>
            <a:picLocks noChangeAspect="1"/>
          </p:cNvPicPr>
          <p:nvPr/>
        </p:nvPicPr>
        <p:blipFill rotWithShape="1">
          <a:blip r:embed="rId8">
            <a:clrChange>
              <a:clrFrom>
                <a:srgbClr val="F2F2F2"/>
              </a:clrFrom>
              <a:clrTo>
                <a:srgbClr val="F2F2F2">
                  <a:alpha val="0"/>
                </a:srgbClr>
              </a:clrTo>
            </a:clrChange>
          </a:blip>
          <a:srcRect l="6307" t="12509" r="61881"/>
          <a:stretch/>
        </p:blipFill>
        <p:spPr>
          <a:xfrm>
            <a:off x="6428364" y="3219822"/>
            <a:ext cx="935364" cy="783225"/>
          </a:xfrm>
          <a:prstGeom prst="rect">
            <a:avLst/>
          </a:prstGeom>
        </p:spPr>
      </p:pic>
      <p:sp>
        <p:nvSpPr>
          <p:cNvPr id="14" name="CaixaDeTexto 13"/>
          <p:cNvSpPr txBox="1"/>
          <p:nvPr/>
        </p:nvSpPr>
        <p:spPr>
          <a:xfrm>
            <a:off x="5794053" y="3956452"/>
            <a:ext cx="2203985" cy="523220"/>
          </a:xfrm>
          <a:prstGeom prst="rect">
            <a:avLst/>
          </a:prstGeom>
          <a:noFill/>
        </p:spPr>
        <p:txBody>
          <a:bodyPr wrap="square" rtlCol="0">
            <a:spAutoFit/>
          </a:bodyPr>
          <a:lstStyle/>
          <a:p>
            <a:pPr algn="ctr"/>
            <a:r>
              <a:rPr lang="pt-BR" sz="1400" b="1" dirty="0" smtClean="0">
                <a:solidFill>
                  <a:srgbClr val="0095D9"/>
                </a:solidFill>
              </a:rPr>
              <a:t>Assegurar sua existência (custódia)</a:t>
            </a:r>
            <a:endParaRPr lang="pt-BR" sz="1400" b="1" dirty="0">
              <a:solidFill>
                <a:srgbClr val="0095D9"/>
              </a:solidFill>
            </a:endParaRPr>
          </a:p>
        </p:txBody>
      </p:sp>
      <p:sp>
        <p:nvSpPr>
          <p:cNvPr id="15" name="Botão de ação: Fim 14">
            <a:hlinkClick r:id="rId9" action="ppaction://hlinksldjump" highlightClick="1"/>
          </p:cNvPr>
          <p:cNvSpPr/>
          <p:nvPr/>
        </p:nvSpPr>
        <p:spPr>
          <a:xfrm>
            <a:off x="8172400" y="843558"/>
            <a:ext cx="483784" cy="271350"/>
          </a:xfrm>
          <a:prstGeom prst="actionButtonEnd">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Seta para a direita 16">
            <a:hlinkClick r:id="" action="ppaction://hlinkshowjump?jump=nextslide"/>
          </p:cNvPr>
          <p:cNvSpPr>
            <a:spLocks noChangeArrowheads="1"/>
          </p:cNvSpPr>
          <p:nvPr/>
        </p:nvSpPr>
        <p:spPr bwMode="auto">
          <a:xfrm>
            <a:off x="8283798" y="4755572"/>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
        <p:nvSpPr>
          <p:cNvPr id="18" name="Seta para a direita 17">
            <a:hlinkClick r:id="" action="ppaction://hlinkshowjump?jump=previousslide"/>
          </p:cNvPr>
          <p:cNvSpPr>
            <a:spLocks noChangeArrowheads="1"/>
          </p:cNvSpPr>
          <p:nvPr/>
        </p:nvSpPr>
        <p:spPr bwMode="auto">
          <a:xfrm flipH="1">
            <a:off x="7968057" y="4755572"/>
            <a:ext cx="297656" cy="270272"/>
          </a:xfrm>
          <a:prstGeom prst="rightArrow">
            <a:avLst>
              <a:gd name="adj1" fmla="val 65583"/>
              <a:gd name="adj2" fmla="val 110132"/>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dirty="0"/>
          </a:p>
        </p:txBody>
      </p:sp>
    </p:spTree>
    <p:extLst>
      <p:ext uri="{BB962C8B-B14F-4D97-AF65-F5344CB8AC3E}">
        <p14:creationId xmlns:p14="http://schemas.microsoft.com/office/powerpoint/2010/main" val="3507018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dirty="0" smtClean="0"/>
              <a:t>FUNDO DE INVESTIMENTO IMOBILIÁRIO</a:t>
            </a:r>
            <a:endParaRPr lang="pt-BR" sz="1800" dirty="0"/>
          </a:p>
        </p:txBody>
      </p:sp>
      <p:sp>
        <p:nvSpPr>
          <p:cNvPr id="21" name="Espaço Reservado para Número de Slide 5"/>
          <p:cNvSpPr>
            <a:spLocks noGrp="1"/>
          </p:cNvSpPr>
          <p:nvPr>
            <p:ph type="sldNum" sz="quarter" idx="12"/>
          </p:nvPr>
        </p:nvSpPr>
        <p:spPr/>
        <p:txBody>
          <a:bodyPr/>
          <a:lstStyle/>
          <a:p>
            <a:r>
              <a:rPr lang="pt-BR" dirty="0" smtClean="0"/>
              <a:t>44</a:t>
            </a:r>
            <a:endParaRPr lang="pt-BR" dirty="0"/>
          </a:p>
        </p:txBody>
      </p:sp>
      <p:sp>
        <p:nvSpPr>
          <p:cNvPr id="3" name="Retângulo 2"/>
          <p:cNvSpPr/>
          <p:nvPr/>
        </p:nvSpPr>
        <p:spPr>
          <a:xfrm>
            <a:off x="572629" y="1977102"/>
            <a:ext cx="2376264" cy="738664"/>
          </a:xfrm>
          <a:prstGeom prst="rect">
            <a:avLst/>
          </a:prstGeom>
        </p:spPr>
        <p:txBody>
          <a:bodyPr wrap="square">
            <a:spAutoFit/>
          </a:bodyPr>
          <a:lstStyle/>
          <a:p>
            <a:pPr lvl="0" algn="ctr"/>
            <a:r>
              <a:rPr lang="pt-BR" sz="1400" b="1" dirty="0">
                <a:solidFill>
                  <a:srgbClr val="0095D9"/>
                </a:solidFill>
              </a:rPr>
              <a:t>Regras para  contratação do gestor ou consultor </a:t>
            </a:r>
            <a:r>
              <a:rPr lang="pt-BR" sz="1400" b="1" dirty="0" smtClean="0">
                <a:solidFill>
                  <a:srgbClr val="0095D9"/>
                </a:solidFill>
              </a:rPr>
              <a:t>imobiliário</a:t>
            </a:r>
            <a:endParaRPr lang="pt-BR" sz="1400" b="1" dirty="0">
              <a:solidFill>
                <a:srgbClr val="0095D9"/>
              </a:solidFill>
            </a:endParaRPr>
          </a:p>
        </p:txBody>
      </p:sp>
      <p:sp>
        <p:nvSpPr>
          <p:cNvPr id="5" name="Retângulo 4"/>
          <p:cNvSpPr/>
          <p:nvPr/>
        </p:nvSpPr>
        <p:spPr>
          <a:xfrm>
            <a:off x="3270727" y="3679872"/>
            <a:ext cx="2592288" cy="954107"/>
          </a:xfrm>
          <a:prstGeom prst="rect">
            <a:avLst/>
          </a:prstGeom>
        </p:spPr>
        <p:txBody>
          <a:bodyPr wrap="square">
            <a:spAutoFit/>
          </a:bodyPr>
          <a:lstStyle/>
          <a:p>
            <a:pPr lvl="0" algn="ctr"/>
            <a:r>
              <a:rPr lang="pt-BR" sz="1400" b="1" dirty="0">
                <a:solidFill>
                  <a:srgbClr val="0095D9"/>
                </a:solidFill>
              </a:rPr>
              <a:t>Regras específicas para a aquisição de crédito privado, incluindo avaliações de </a:t>
            </a:r>
            <a:r>
              <a:rPr lang="pt-BR" sz="1400" b="1" dirty="0" smtClean="0">
                <a:solidFill>
                  <a:srgbClr val="0095D9"/>
                </a:solidFill>
              </a:rPr>
              <a:t>garantias</a:t>
            </a:r>
            <a:endParaRPr lang="pt-BR" sz="1400" b="1" dirty="0">
              <a:solidFill>
                <a:srgbClr val="0095D9"/>
              </a:solidFill>
            </a:endParaRPr>
          </a:p>
        </p:txBody>
      </p:sp>
      <p:sp>
        <p:nvSpPr>
          <p:cNvPr id="6" name="Retângulo 5"/>
          <p:cNvSpPr/>
          <p:nvPr/>
        </p:nvSpPr>
        <p:spPr>
          <a:xfrm>
            <a:off x="919077" y="3723309"/>
            <a:ext cx="1656184" cy="738664"/>
          </a:xfrm>
          <a:prstGeom prst="rect">
            <a:avLst/>
          </a:prstGeom>
        </p:spPr>
        <p:txBody>
          <a:bodyPr wrap="square">
            <a:spAutoFit/>
          </a:bodyPr>
          <a:lstStyle/>
          <a:p>
            <a:pPr lvl="0" algn="ctr"/>
            <a:r>
              <a:rPr lang="pt-BR" sz="1400" b="1" dirty="0">
                <a:solidFill>
                  <a:srgbClr val="0095D9"/>
                </a:solidFill>
              </a:rPr>
              <a:t>Regras para aquisição de cotas de </a:t>
            </a:r>
            <a:r>
              <a:rPr lang="pt-BR" sz="1400" b="1" dirty="0" err="1" smtClean="0">
                <a:solidFill>
                  <a:srgbClr val="0095D9"/>
                </a:solidFill>
              </a:rPr>
              <a:t>Spes</a:t>
            </a:r>
            <a:endParaRPr lang="pt-BR" sz="1400" b="1" dirty="0">
              <a:solidFill>
                <a:srgbClr val="0095D9"/>
              </a:solidFill>
            </a:endParaRPr>
          </a:p>
        </p:txBody>
      </p:sp>
      <p:sp>
        <p:nvSpPr>
          <p:cNvPr id="7" name="Retângulo 6"/>
          <p:cNvSpPr/>
          <p:nvPr/>
        </p:nvSpPr>
        <p:spPr>
          <a:xfrm>
            <a:off x="3295065" y="1977102"/>
            <a:ext cx="2429063" cy="523220"/>
          </a:xfrm>
          <a:prstGeom prst="rect">
            <a:avLst/>
          </a:prstGeom>
        </p:spPr>
        <p:txBody>
          <a:bodyPr wrap="square">
            <a:spAutoFit/>
          </a:bodyPr>
          <a:lstStyle/>
          <a:p>
            <a:pPr lvl="0" algn="ctr"/>
            <a:r>
              <a:rPr lang="pt-BR" sz="1400" b="1" dirty="0">
                <a:solidFill>
                  <a:srgbClr val="0095D9"/>
                </a:solidFill>
              </a:rPr>
              <a:t>Regras de apreçamento de ativos imobiliários</a:t>
            </a:r>
          </a:p>
        </p:txBody>
      </p:sp>
      <p:pic>
        <p:nvPicPr>
          <p:cNvPr id="8" name="Imagem 7"/>
          <p:cNvPicPr>
            <a:picLocks noChangeAspect="1"/>
          </p:cNvPicPr>
          <p:nvPr/>
        </p:nvPicPr>
        <p:blipFill rotWithShape="1">
          <a:blip r:embed="rId3">
            <a:clrChange>
              <a:clrFrom>
                <a:srgbClr val="F2F2F2"/>
              </a:clrFrom>
              <a:clrTo>
                <a:srgbClr val="F2F2F2">
                  <a:alpha val="0"/>
                </a:srgbClr>
              </a:clrTo>
            </a:clrChange>
          </a:blip>
          <a:srcRect l="15860" t="56297" r="20700" b="5362"/>
          <a:stretch/>
        </p:blipFill>
        <p:spPr>
          <a:xfrm>
            <a:off x="1298322" y="1144099"/>
            <a:ext cx="681999" cy="812835"/>
          </a:xfrm>
          <a:prstGeom prst="rect">
            <a:avLst/>
          </a:prstGeom>
        </p:spPr>
      </p:pic>
      <p:pic>
        <p:nvPicPr>
          <p:cNvPr id="9" name="Imagem 8"/>
          <p:cNvPicPr>
            <a:picLocks noChangeAspect="1"/>
          </p:cNvPicPr>
          <p:nvPr/>
        </p:nvPicPr>
        <p:blipFill rotWithShape="1">
          <a:blip r:embed="rId4"/>
          <a:srcRect l="28440" t="32606" r="64823" b="59800"/>
          <a:stretch/>
        </p:blipFill>
        <p:spPr>
          <a:xfrm>
            <a:off x="6992589" y="987573"/>
            <a:ext cx="961985" cy="1043703"/>
          </a:xfrm>
          <a:prstGeom prst="rect">
            <a:avLst/>
          </a:prstGeom>
        </p:spPr>
      </p:pic>
      <p:pic>
        <p:nvPicPr>
          <p:cNvPr id="10" name="Imagem 9"/>
          <p:cNvPicPr>
            <a:picLocks noChangeAspect="1"/>
          </p:cNvPicPr>
          <p:nvPr/>
        </p:nvPicPr>
        <p:blipFill rotWithShape="1">
          <a:blip r:embed="rId5">
            <a:clrChange>
              <a:clrFrom>
                <a:srgbClr val="F2F2F2"/>
              </a:clrFrom>
              <a:clrTo>
                <a:srgbClr val="F2F2F2">
                  <a:alpha val="0"/>
                </a:srgbClr>
              </a:clrTo>
            </a:clrChange>
          </a:blip>
          <a:srcRect l="6307" t="12509" r="61881"/>
          <a:stretch/>
        </p:blipFill>
        <p:spPr>
          <a:xfrm>
            <a:off x="4050790" y="2833779"/>
            <a:ext cx="982093" cy="822353"/>
          </a:xfrm>
          <a:prstGeom prst="rect">
            <a:avLst/>
          </a:prstGeom>
        </p:spPr>
      </p:pic>
      <p:pic>
        <p:nvPicPr>
          <p:cNvPr id="12" name="Imagem 11"/>
          <p:cNvPicPr>
            <a:picLocks noChangeAspect="1"/>
          </p:cNvPicPr>
          <p:nvPr/>
        </p:nvPicPr>
        <p:blipFill>
          <a:blip r:embed="rId6">
            <a:clrChange>
              <a:clrFrom>
                <a:srgbClr val="F2F2F2"/>
              </a:clrFrom>
              <a:clrTo>
                <a:srgbClr val="F2F2F2">
                  <a:alpha val="0"/>
                </a:srgbClr>
              </a:clrTo>
            </a:clrChange>
          </a:blip>
          <a:stretch>
            <a:fillRect/>
          </a:stretch>
        </p:blipFill>
        <p:spPr>
          <a:xfrm>
            <a:off x="1356559" y="2883305"/>
            <a:ext cx="816555" cy="859532"/>
          </a:xfrm>
          <a:prstGeom prst="rect">
            <a:avLst/>
          </a:prstGeom>
        </p:spPr>
      </p:pic>
      <p:sp>
        <p:nvSpPr>
          <p:cNvPr id="13" name="Retângulo 12"/>
          <p:cNvSpPr/>
          <p:nvPr/>
        </p:nvSpPr>
        <p:spPr>
          <a:xfrm>
            <a:off x="6384965" y="1977102"/>
            <a:ext cx="2069976" cy="738664"/>
          </a:xfrm>
          <a:prstGeom prst="rect">
            <a:avLst/>
          </a:prstGeom>
        </p:spPr>
        <p:txBody>
          <a:bodyPr wrap="square">
            <a:spAutoFit/>
          </a:bodyPr>
          <a:lstStyle/>
          <a:p>
            <a:pPr lvl="0" algn="ctr"/>
            <a:r>
              <a:rPr lang="pt-BR" sz="1400" b="1" dirty="0" smtClean="0">
                <a:solidFill>
                  <a:srgbClr val="0095D9"/>
                </a:solidFill>
              </a:rPr>
              <a:t>Política </a:t>
            </a:r>
            <a:r>
              <a:rPr lang="pt-BR" sz="1400" b="1" dirty="0">
                <a:solidFill>
                  <a:srgbClr val="0095D9"/>
                </a:solidFill>
              </a:rPr>
              <a:t>de aquisição monitoramento de ativos mobiliários e imobiliários</a:t>
            </a:r>
          </a:p>
        </p:txBody>
      </p:sp>
      <p:pic>
        <p:nvPicPr>
          <p:cNvPr id="14" name="Imagem 13"/>
          <p:cNvPicPr>
            <a:picLocks noChangeAspect="1"/>
          </p:cNvPicPr>
          <p:nvPr/>
        </p:nvPicPr>
        <p:blipFill rotWithShape="1">
          <a:blip r:embed="rId7">
            <a:clrChange>
              <a:clrFrom>
                <a:srgbClr val="F2F2F2"/>
              </a:clrFrom>
              <a:clrTo>
                <a:srgbClr val="F2F2F2">
                  <a:alpha val="0"/>
                </a:srgbClr>
              </a:clrTo>
            </a:clrChange>
          </a:blip>
          <a:srcRect l="20788" t="17647" r="41957" b="47058"/>
          <a:stretch/>
        </p:blipFill>
        <p:spPr>
          <a:xfrm>
            <a:off x="4414462" y="1191954"/>
            <a:ext cx="648072" cy="648072"/>
          </a:xfrm>
          <a:prstGeom prst="rect">
            <a:avLst/>
          </a:prstGeom>
        </p:spPr>
      </p:pic>
      <p:sp>
        <p:nvSpPr>
          <p:cNvPr id="16" name="Canto dobrado 15"/>
          <p:cNvSpPr/>
          <p:nvPr/>
        </p:nvSpPr>
        <p:spPr>
          <a:xfrm>
            <a:off x="7164288" y="3166773"/>
            <a:ext cx="504056" cy="57606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Canto dobrado 16"/>
          <p:cNvSpPr/>
          <p:nvPr/>
        </p:nvSpPr>
        <p:spPr>
          <a:xfrm>
            <a:off x="7222325" y="3204815"/>
            <a:ext cx="504056" cy="576064"/>
          </a:xfrm>
          <a:prstGeom prst="foldedCorne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Canto dobrado 17"/>
          <p:cNvSpPr/>
          <p:nvPr/>
        </p:nvSpPr>
        <p:spPr>
          <a:xfrm>
            <a:off x="7280362" y="3244956"/>
            <a:ext cx="504056" cy="576064"/>
          </a:xfrm>
          <a:prstGeom prst="foldedCorner">
            <a:avLst/>
          </a:prstGeom>
          <a:solidFill>
            <a:srgbClr val="00B0F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p:cNvSpPr/>
          <p:nvPr/>
        </p:nvSpPr>
        <p:spPr>
          <a:xfrm>
            <a:off x="6228184" y="3844211"/>
            <a:ext cx="2376264" cy="523220"/>
          </a:xfrm>
          <a:prstGeom prst="rect">
            <a:avLst/>
          </a:prstGeom>
        </p:spPr>
        <p:txBody>
          <a:bodyPr wrap="square">
            <a:spAutoFit/>
          </a:bodyPr>
          <a:lstStyle/>
          <a:p>
            <a:pPr lvl="0" algn="ctr"/>
            <a:r>
              <a:rPr lang="pt-BR" sz="1400" b="1" dirty="0" smtClean="0">
                <a:solidFill>
                  <a:schemeClr val="tx2"/>
                </a:solidFill>
              </a:rPr>
              <a:t>Diretrizes: Apreçamento, Classificação, Voto</a:t>
            </a:r>
            <a:endParaRPr lang="pt-BR" sz="1400" b="1" dirty="0">
              <a:solidFill>
                <a:schemeClr val="tx2"/>
              </a:solidFill>
            </a:endParaRPr>
          </a:p>
        </p:txBody>
      </p:sp>
      <p:sp>
        <p:nvSpPr>
          <p:cNvPr id="20" name="Botão de ação: Fim 19">
            <a:hlinkClick r:id="rId8" action="ppaction://hlinksldjump" highlightClick="1"/>
          </p:cNvPr>
          <p:cNvSpPr/>
          <p:nvPr/>
        </p:nvSpPr>
        <p:spPr>
          <a:xfrm>
            <a:off x="8213049" y="819339"/>
            <a:ext cx="483784" cy="271350"/>
          </a:xfrm>
          <a:prstGeom prst="actionButtonEnd">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Seta para a direita 21">
            <a:hlinkClick r:id="" action="ppaction://hlinkshowjump?jump=nextslide"/>
          </p:cNvPr>
          <p:cNvSpPr>
            <a:spLocks noChangeArrowheads="1"/>
          </p:cNvSpPr>
          <p:nvPr/>
        </p:nvSpPr>
        <p:spPr bwMode="auto">
          <a:xfrm>
            <a:off x="8283798" y="4755572"/>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
        <p:nvSpPr>
          <p:cNvPr id="23" name="Seta para a direita 22">
            <a:hlinkClick r:id="" action="ppaction://hlinkshowjump?jump=previousslide"/>
          </p:cNvPr>
          <p:cNvSpPr>
            <a:spLocks noChangeArrowheads="1"/>
          </p:cNvSpPr>
          <p:nvPr/>
        </p:nvSpPr>
        <p:spPr bwMode="auto">
          <a:xfrm flipH="1">
            <a:off x="7968057" y="4755572"/>
            <a:ext cx="297656" cy="270272"/>
          </a:xfrm>
          <a:prstGeom prst="rightArrow">
            <a:avLst>
              <a:gd name="adj1" fmla="val 65583"/>
              <a:gd name="adj2" fmla="val 110132"/>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dirty="0"/>
          </a:p>
        </p:txBody>
      </p:sp>
    </p:spTree>
    <p:extLst>
      <p:ext uri="{BB962C8B-B14F-4D97-AF65-F5344CB8AC3E}">
        <p14:creationId xmlns:p14="http://schemas.microsoft.com/office/powerpoint/2010/main" val="3570349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dirty="0" smtClean="0"/>
              <a:t>FUNDO DE INVESTIMENTO EM DIREITOS CREDITÓRIOS</a:t>
            </a:r>
            <a:endParaRPr lang="pt-BR" sz="1800" dirty="0"/>
          </a:p>
        </p:txBody>
      </p:sp>
      <p:sp>
        <p:nvSpPr>
          <p:cNvPr id="19" name="Espaço Reservado para Número de Slide 5"/>
          <p:cNvSpPr>
            <a:spLocks noGrp="1"/>
          </p:cNvSpPr>
          <p:nvPr>
            <p:ph type="sldNum" sz="quarter" idx="12"/>
          </p:nvPr>
        </p:nvSpPr>
        <p:spPr/>
        <p:txBody>
          <a:bodyPr/>
          <a:lstStyle/>
          <a:p>
            <a:r>
              <a:rPr lang="pt-BR" dirty="0" smtClean="0"/>
              <a:t>45</a:t>
            </a:r>
            <a:endParaRPr lang="pt-BR" dirty="0"/>
          </a:p>
        </p:txBody>
      </p:sp>
      <p:pic>
        <p:nvPicPr>
          <p:cNvPr id="3" name="Imagem 2"/>
          <p:cNvPicPr>
            <a:picLocks noChangeAspect="1"/>
          </p:cNvPicPr>
          <p:nvPr/>
        </p:nvPicPr>
        <p:blipFill rotWithShape="1">
          <a:blip r:embed="rId3">
            <a:clrChange>
              <a:clrFrom>
                <a:srgbClr val="F2F2F2"/>
              </a:clrFrom>
              <a:clrTo>
                <a:srgbClr val="F2F2F2">
                  <a:alpha val="0"/>
                </a:srgbClr>
              </a:clrTo>
            </a:clrChange>
          </a:blip>
          <a:srcRect l="10500" r="26501" b="64364"/>
          <a:stretch/>
        </p:blipFill>
        <p:spPr>
          <a:xfrm>
            <a:off x="1115616" y="1419622"/>
            <a:ext cx="864096" cy="1008112"/>
          </a:xfrm>
          <a:prstGeom prst="rect">
            <a:avLst/>
          </a:prstGeom>
        </p:spPr>
      </p:pic>
      <p:sp>
        <p:nvSpPr>
          <p:cNvPr id="4" name="Retângulo 3"/>
          <p:cNvSpPr/>
          <p:nvPr/>
        </p:nvSpPr>
        <p:spPr>
          <a:xfrm>
            <a:off x="359532" y="2355726"/>
            <a:ext cx="2376264" cy="523220"/>
          </a:xfrm>
          <a:prstGeom prst="rect">
            <a:avLst/>
          </a:prstGeom>
        </p:spPr>
        <p:txBody>
          <a:bodyPr wrap="square">
            <a:spAutoFit/>
          </a:bodyPr>
          <a:lstStyle/>
          <a:p>
            <a:pPr lvl="0" algn="ctr"/>
            <a:r>
              <a:rPr lang="pt-BR" sz="1400" b="1" dirty="0" smtClean="0">
                <a:solidFill>
                  <a:srgbClr val="0095D9"/>
                </a:solidFill>
              </a:rPr>
              <a:t>Responsabilidades do Administrador</a:t>
            </a:r>
            <a:endParaRPr lang="pt-BR" sz="1400" b="1" dirty="0">
              <a:solidFill>
                <a:srgbClr val="0095D9"/>
              </a:solidFill>
            </a:endParaRPr>
          </a:p>
        </p:txBody>
      </p:sp>
      <p:pic>
        <p:nvPicPr>
          <p:cNvPr id="5" name="Picture 7" descr="C:\Users\victor.villa\Desktop\pessoas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1419622"/>
            <a:ext cx="1356587" cy="1212310"/>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p:cNvSpPr/>
          <p:nvPr/>
        </p:nvSpPr>
        <p:spPr>
          <a:xfrm>
            <a:off x="2766017" y="2355726"/>
            <a:ext cx="2376264" cy="307777"/>
          </a:xfrm>
          <a:prstGeom prst="rect">
            <a:avLst/>
          </a:prstGeom>
        </p:spPr>
        <p:txBody>
          <a:bodyPr wrap="square">
            <a:spAutoFit/>
          </a:bodyPr>
          <a:lstStyle/>
          <a:p>
            <a:pPr lvl="0" algn="ctr"/>
            <a:r>
              <a:rPr lang="pt-BR" sz="1400" b="1" dirty="0" smtClean="0">
                <a:solidFill>
                  <a:srgbClr val="0095D9"/>
                </a:solidFill>
              </a:rPr>
              <a:t>Responsabilidades do gestor</a:t>
            </a:r>
            <a:endParaRPr lang="pt-BR" sz="1400" b="1" dirty="0">
              <a:solidFill>
                <a:srgbClr val="0095D9"/>
              </a:solidFill>
            </a:endParaRPr>
          </a:p>
        </p:txBody>
      </p:sp>
      <p:sp>
        <p:nvSpPr>
          <p:cNvPr id="7" name="Retângulo 6"/>
          <p:cNvSpPr/>
          <p:nvPr/>
        </p:nvSpPr>
        <p:spPr>
          <a:xfrm>
            <a:off x="5546148" y="2265715"/>
            <a:ext cx="2592288" cy="954107"/>
          </a:xfrm>
          <a:prstGeom prst="rect">
            <a:avLst/>
          </a:prstGeom>
        </p:spPr>
        <p:txBody>
          <a:bodyPr wrap="square">
            <a:spAutoFit/>
          </a:bodyPr>
          <a:lstStyle/>
          <a:p>
            <a:pPr lvl="0" algn="ctr"/>
            <a:r>
              <a:rPr lang="pt-BR" sz="1400" b="1" dirty="0">
                <a:solidFill>
                  <a:srgbClr val="0095D9"/>
                </a:solidFill>
              </a:rPr>
              <a:t>Regras específicas para a aquisição de crédito privado, incluindo avaliações de </a:t>
            </a:r>
            <a:r>
              <a:rPr lang="pt-BR" sz="1400" b="1" dirty="0" smtClean="0">
                <a:solidFill>
                  <a:srgbClr val="0095D9"/>
                </a:solidFill>
              </a:rPr>
              <a:t>garantias</a:t>
            </a:r>
            <a:endParaRPr lang="pt-BR" sz="1400" b="1" dirty="0">
              <a:solidFill>
                <a:srgbClr val="0095D9"/>
              </a:solidFill>
            </a:endParaRPr>
          </a:p>
        </p:txBody>
      </p:sp>
      <p:pic>
        <p:nvPicPr>
          <p:cNvPr id="8" name="Imagem 7"/>
          <p:cNvPicPr>
            <a:picLocks noChangeAspect="1"/>
          </p:cNvPicPr>
          <p:nvPr/>
        </p:nvPicPr>
        <p:blipFill rotWithShape="1">
          <a:blip r:embed="rId5">
            <a:clrChange>
              <a:clrFrom>
                <a:srgbClr val="F2F2F2"/>
              </a:clrFrom>
              <a:clrTo>
                <a:srgbClr val="F2F2F2">
                  <a:alpha val="0"/>
                </a:srgbClr>
              </a:clrTo>
            </a:clrChange>
          </a:blip>
          <a:srcRect l="6307" t="12509" r="61881"/>
          <a:stretch/>
        </p:blipFill>
        <p:spPr>
          <a:xfrm>
            <a:off x="6326211" y="1419622"/>
            <a:ext cx="982093" cy="822353"/>
          </a:xfrm>
          <a:prstGeom prst="rect">
            <a:avLst/>
          </a:prstGeom>
        </p:spPr>
      </p:pic>
      <p:pic>
        <p:nvPicPr>
          <p:cNvPr id="9" name="Imagem 8"/>
          <p:cNvPicPr>
            <a:picLocks noChangeAspect="1"/>
          </p:cNvPicPr>
          <p:nvPr/>
        </p:nvPicPr>
        <p:blipFill rotWithShape="1">
          <a:blip r:embed="rId6">
            <a:clrChange>
              <a:clrFrom>
                <a:srgbClr val="F2F2F2"/>
              </a:clrFrom>
              <a:clrTo>
                <a:srgbClr val="F2F2F2">
                  <a:alpha val="0"/>
                </a:srgbClr>
              </a:clrTo>
            </a:clrChange>
          </a:blip>
          <a:srcRect l="66882" r="22750"/>
          <a:stretch/>
        </p:blipFill>
        <p:spPr>
          <a:xfrm>
            <a:off x="1280450" y="3075806"/>
            <a:ext cx="864096" cy="914400"/>
          </a:xfrm>
          <a:prstGeom prst="rect">
            <a:avLst/>
          </a:prstGeom>
        </p:spPr>
      </p:pic>
      <p:sp>
        <p:nvSpPr>
          <p:cNvPr id="10" name="Retângulo 9"/>
          <p:cNvSpPr/>
          <p:nvPr/>
        </p:nvSpPr>
        <p:spPr>
          <a:xfrm>
            <a:off x="467544" y="3959235"/>
            <a:ext cx="2376264" cy="738664"/>
          </a:xfrm>
          <a:prstGeom prst="rect">
            <a:avLst/>
          </a:prstGeom>
        </p:spPr>
        <p:txBody>
          <a:bodyPr wrap="square">
            <a:spAutoFit/>
          </a:bodyPr>
          <a:lstStyle/>
          <a:p>
            <a:pPr lvl="0" algn="ctr"/>
            <a:r>
              <a:rPr lang="pt-BR" sz="1400" b="1" dirty="0" smtClean="0">
                <a:solidFill>
                  <a:srgbClr val="0095D9"/>
                </a:solidFill>
              </a:rPr>
              <a:t>Acompanhamento dos direitos creditórios não padronizados</a:t>
            </a:r>
            <a:endParaRPr lang="pt-BR" sz="1400" b="1" dirty="0">
              <a:solidFill>
                <a:srgbClr val="0095D9"/>
              </a:solidFill>
            </a:endParaRPr>
          </a:p>
        </p:txBody>
      </p:sp>
      <p:sp>
        <p:nvSpPr>
          <p:cNvPr id="12" name="Retângulo 11"/>
          <p:cNvSpPr/>
          <p:nvPr/>
        </p:nvSpPr>
        <p:spPr>
          <a:xfrm>
            <a:off x="2926649" y="3993326"/>
            <a:ext cx="2376264" cy="523220"/>
          </a:xfrm>
          <a:prstGeom prst="rect">
            <a:avLst/>
          </a:prstGeom>
        </p:spPr>
        <p:txBody>
          <a:bodyPr wrap="square">
            <a:spAutoFit/>
          </a:bodyPr>
          <a:lstStyle/>
          <a:p>
            <a:pPr lvl="0" algn="ctr"/>
            <a:r>
              <a:rPr lang="pt-BR" sz="1400" b="1" dirty="0" smtClean="0">
                <a:solidFill>
                  <a:srgbClr val="0095D9"/>
                </a:solidFill>
              </a:rPr>
              <a:t>Atualização semestral da classificação de risco (rating)</a:t>
            </a:r>
            <a:endParaRPr lang="pt-BR" sz="1400" b="1" dirty="0">
              <a:solidFill>
                <a:srgbClr val="0095D9"/>
              </a:solidFill>
            </a:endParaRPr>
          </a:p>
        </p:txBody>
      </p:sp>
      <p:sp>
        <p:nvSpPr>
          <p:cNvPr id="13" name="Canto dobrado 12"/>
          <p:cNvSpPr/>
          <p:nvPr/>
        </p:nvSpPr>
        <p:spPr>
          <a:xfrm>
            <a:off x="6842292" y="3376100"/>
            <a:ext cx="504056" cy="57606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nto dobrado 13"/>
          <p:cNvSpPr/>
          <p:nvPr/>
        </p:nvSpPr>
        <p:spPr>
          <a:xfrm>
            <a:off x="6900329" y="3414142"/>
            <a:ext cx="504056" cy="576064"/>
          </a:xfrm>
          <a:prstGeom prst="foldedCorne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anto dobrado 14"/>
          <p:cNvSpPr/>
          <p:nvPr/>
        </p:nvSpPr>
        <p:spPr>
          <a:xfrm>
            <a:off x="6958366" y="3454283"/>
            <a:ext cx="504056" cy="576064"/>
          </a:xfrm>
          <a:prstGeom prst="foldedCorner">
            <a:avLst/>
          </a:prstGeom>
          <a:solidFill>
            <a:srgbClr val="00B0F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5906188" y="4053538"/>
            <a:ext cx="2376264" cy="738664"/>
          </a:xfrm>
          <a:prstGeom prst="rect">
            <a:avLst/>
          </a:prstGeom>
        </p:spPr>
        <p:txBody>
          <a:bodyPr wrap="square">
            <a:spAutoFit/>
          </a:bodyPr>
          <a:lstStyle/>
          <a:p>
            <a:pPr lvl="0" algn="ctr"/>
            <a:r>
              <a:rPr lang="pt-BR" sz="1400" b="1" dirty="0" smtClean="0">
                <a:solidFill>
                  <a:schemeClr val="tx2"/>
                </a:solidFill>
              </a:rPr>
              <a:t>Diretrizes: Liquidez, Apreçamento e PDD, Classificação, Voto</a:t>
            </a:r>
            <a:endParaRPr lang="pt-BR" sz="1400" b="1" dirty="0">
              <a:solidFill>
                <a:schemeClr val="tx2"/>
              </a:solidFill>
            </a:endParaRPr>
          </a:p>
        </p:txBody>
      </p:sp>
      <p:pic>
        <p:nvPicPr>
          <p:cNvPr id="17" name="Imagem 16"/>
          <p:cNvPicPr>
            <a:picLocks noChangeAspect="1"/>
          </p:cNvPicPr>
          <p:nvPr/>
        </p:nvPicPr>
        <p:blipFill rotWithShape="1">
          <a:blip r:embed="rId7">
            <a:clrChange>
              <a:clrFrom>
                <a:srgbClr val="F2F2F2"/>
              </a:clrFrom>
              <a:clrTo>
                <a:srgbClr val="F2F2F2">
                  <a:alpha val="0"/>
                </a:srgbClr>
              </a:clrTo>
            </a:clrChange>
          </a:blip>
          <a:srcRect l="62127" t="29000" r="31136" b="64000"/>
          <a:stretch/>
        </p:blipFill>
        <p:spPr>
          <a:xfrm>
            <a:off x="3718737" y="3223037"/>
            <a:ext cx="792088" cy="792088"/>
          </a:xfrm>
          <a:prstGeom prst="rect">
            <a:avLst/>
          </a:prstGeom>
        </p:spPr>
      </p:pic>
      <p:sp>
        <p:nvSpPr>
          <p:cNvPr id="18" name="Botão de ação: Fim 17">
            <a:hlinkClick r:id="rId8" action="ppaction://hlinksldjump" highlightClick="1"/>
          </p:cNvPr>
          <p:cNvSpPr/>
          <p:nvPr/>
        </p:nvSpPr>
        <p:spPr>
          <a:xfrm>
            <a:off x="8138436" y="843558"/>
            <a:ext cx="483784" cy="271350"/>
          </a:xfrm>
          <a:prstGeom prst="actionButtonEnd">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Seta para a direita 19">
            <a:hlinkClick r:id="" action="ppaction://hlinkshowjump?jump=nextslide"/>
          </p:cNvPr>
          <p:cNvSpPr>
            <a:spLocks noChangeArrowheads="1"/>
          </p:cNvSpPr>
          <p:nvPr/>
        </p:nvSpPr>
        <p:spPr bwMode="auto">
          <a:xfrm>
            <a:off x="8283798" y="4755572"/>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
        <p:nvSpPr>
          <p:cNvPr id="21" name="Seta para a direita 20">
            <a:hlinkClick r:id="" action="ppaction://hlinkshowjump?jump=previousslide"/>
          </p:cNvPr>
          <p:cNvSpPr>
            <a:spLocks noChangeArrowheads="1"/>
          </p:cNvSpPr>
          <p:nvPr/>
        </p:nvSpPr>
        <p:spPr bwMode="auto">
          <a:xfrm flipH="1">
            <a:off x="7968057" y="4755572"/>
            <a:ext cx="297656" cy="270272"/>
          </a:xfrm>
          <a:prstGeom prst="rightArrow">
            <a:avLst>
              <a:gd name="adj1" fmla="val 65583"/>
              <a:gd name="adj2" fmla="val 110132"/>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dirty="0"/>
          </a:p>
        </p:txBody>
      </p:sp>
    </p:spTree>
    <p:extLst>
      <p:ext uri="{BB962C8B-B14F-4D97-AF65-F5344CB8AC3E}">
        <p14:creationId xmlns:p14="http://schemas.microsoft.com/office/powerpoint/2010/main" val="3576253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dirty="0" smtClean="0"/>
              <a:t>CARTEIRA ADMINISTRADA</a:t>
            </a:r>
            <a:endParaRPr lang="pt-BR" sz="1800" dirty="0"/>
          </a:p>
        </p:txBody>
      </p:sp>
      <p:sp>
        <p:nvSpPr>
          <p:cNvPr id="12" name="Espaço Reservado para Número de Slide 5"/>
          <p:cNvSpPr>
            <a:spLocks noGrp="1"/>
          </p:cNvSpPr>
          <p:nvPr>
            <p:ph type="sldNum" sz="quarter" idx="12"/>
          </p:nvPr>
        </p:nvSpPr>
        <p:spPr/>
        <p:txBody>
          <a:bodyPr/>
          <a:lstStyle/>
          <a:p>
            <a:r>
              <a:rPr lang="pt-BR" dirty="0" smtClean="0"/>
              <a:t>46</a:t>
            </a:r>
            <a:endParaRPr lang="pt-BR" dirty="0"/>
          </a:p>
        </p:txBody>
      </p:sp>
      <p:pic>
        <p:nvPicPr>
          <p:cNvPr id="3" name="Imagem 2"/>
          <p:cNvPicPr>
            <a:picLocks noChangeAspect="1"/>
          </p:cNvPicPr>
          <p:nvPr/>
        </p:nvPicPr>
        <p:blipFill>
          <a:blip r:embed="rId3"/>
          <a:stretch>
            <a:fillRect/>
          </a:stretch>
        </p:blipFill>
        <p:spPr>
          <a:xfrm>
            <a:off x="2733981" y="1774329"/>
            <a:ext cx="781050" cy="1066800"/>
          </a:xfrm>
          <a:prstGeom prst="rect">
            <a:avLst/>
          </a:prstGeom>
        </p:spPr>
      </p:pic>
      <p:sp>
        <p:nvSpPr>
          <p:cNvPr id="4" name="CaixaDeTexto 3"/>
          <p:cNvSpPr txBox="1"/>
          <p:nvPr/>
        </p:nvSpPr>
        <p:spPr>
          <a:xfrm>
            <a:off x="2373000" y="2819742"/>
            <a:ext cx="1654075" cy="523220"/>
          </a:xfrm>
          <a:prstGeom prst="rect">
            <a:avLst/>
          </a:prstGeom>
          <a:noFill/>
        </p:spPr>
        <p:txBody>
          <a:bodyPr wrap="square" rtlCol="0">
            <a:spAutoFit/>
          </a:bodyPr>
          <a:lstStyle/>
          <a:p>
            <a:pPr algn="ctr"/>
            <a:r>
              <a:rPr lang="pt-BR" sz="1400" b="1" dirty="0" smtClean="0">
                <a:solidFill>
                  <a:schemeClr val="accent2"/>
                </a:solidFill>
              </a:rPr>
              <a:t>Requisitos mínimos </a:t>
            </a:r>
          </a:p>
          <a:p>
            <a:pPr algn="ctr"/>
            <a:r>
              <a:rPr lang="pt-BR" sz="1400" b="1" dirty="0" smtClean="0">
                <a:solidFill>
                  <a:schemeClr val="accent2"/>
                </a:solidFill>
              </a:rPr>
              <a:t>do contrato</a:t>
            </a:r>
            <a:endParaRPr lang="pt-BR" sz="1400" b="1" dirty="0">
              <a:solidFill>
                <a:schemeClr val="accent2"/>
              </a:solidFill>
            </a:endParaRPr>
          </a:p>
        </p:txBody>
      </p:sp>
      <p:pic>
        <p:nvPicPr>
          <p:cNvPr id="9" name="Imagem 8"/>
          <p:cNvPicPr>
            <a:picLocks noChangeAspect="1"/>
          </p:cNvPicPr>
          <p:nvPr/>
        </p:nvPicPr>
        <p:blipFill>
          <a:blip r:embed="rId4"/>
          <a:stretch>
            <a:fillRect/>
          </a:stretch>
        </p:blipFill>
        <p:spPr>
          <a:xfrm>
            <a:off x="5076056" y="1707654"/>
            <a:ext cx="1038225" cy="1133475"/>
          </a:xfrm>
          <a:prstGeom prst="rect">
            <a:avLst/>
          </a:prstGeom>
        </p:spPr>
      </p:pic>
      <p:sp>
        <p:nvSpPr>
          <p:cNvPr id="10" name="CaixaDeTexto 9"/>
          <p:cNvSpPr txBox="1"/>
          <p:nvPr/>
        </p:nvSpPr>
        <p:spPr>
          <a:xfrm>
            <a:off x="4635651" y="2819742"/>
            <a:ext cx="1654075" cy="523220"/>
          </a:xfrm>
          <a:prstGeom prst="rect">
            <a:avLst/>
          </a:prstGeom>
          <a:noFill/>
        </p:spPr>
        <p:txBody>
          <a:bodyPr wrap="square" rtlCol="0">
            <a:spAutoFit/>
          </a:bodyPr>
          <a:lstStyle/>
          <a:p>
            <a:pPr algn="ctr"/>
            <a:r>
              <a:rPr lang="pt-BR" sz="1400" b="1" dirty="0" err="1" smtClean="0">
                <a:solidFill>
                  <a:srgbClr val="92D050"/>
                </a:solidFill>
              </a:rPr>
              <a:t>Disclosure</a:t>
            </a:r>
            <a:r>
              <a:rPr lang="pt-BR" sz="1400" b="1" dirty="0" smtClean="0">
                <a:solidFill>
                  <a:srgbClr val="92D050"/>
                </a:solidFill>
              </a:rPr>
              <a:t> sobre remuneração</a:t>
            </a:r>
            <a:endParaRPr lang="pt-BR" sz="1400" b="1" dirty="0">
              <a:solidFill>
                <a:srgbClr val="92D050"/>
              </a:solidFill>
            </a:endParaRPr>
          </a:p>
        </p:txBody>
      </p:sp>
      <p:sp>
        <p:nvSpPr>
          <p:cNvPr id="11" name="Botão de ação: Fim 10">
            <a:hlinkClick r:id="rId5" action="ppaction://hlinksldjump" highlightClick="1"/>
          </p:cNvPr>
          <p:cNvSpPr/>
          <p:nvPr/>
        </p:nvSpPr>
        <p:spPr>
          <a:xfrm>
            <a:off x="8184524" y="825152"/>
            <a:ext cx="483784" cy="271350"/>
          </a:xfrm>
          <a:prstGeom prst="actionButtonEnd">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Seta para a direita 12">
            <a:hlinkClick r:id="" action="ppaction://hlinkshowjump?jump=nextslide"/>
          </p:cNvPr>
          <p:cNvSpPr>
            <a:spLocks noChangeArrowheads="1"/>
          </p:cNvSpPr>
          <p:nvPr/>
        </p:nvSpPr>
        <p:spPr bwMode="auto">
          <a:xfrm>
            <a:off x="8283798" y="4755572"/>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
        <p:nvSpPr>
          <p:cNvPr id="14" name="Seta para a direita 13">
            <a:hlinkClick r:id="" action="ppaction://hlinkshowjump?jump=previousslide"/>
          </p:cNvPr>
          <p:cNvSpPr>
            <a:spLocks noChangeArrowheads="1"/>
          </p:cNvSpPr>
          <p:nvPr/>
        </p:nvSpPr>
        <p:spPr bwMode="auto">
          <a:xfrm flipH="1">
            <a:off x="7968057" y="4755572"/>
            <a:ext cx="297656" cy="270272"/>
          </a:xfrm>
          <a:prstGeom prst="rightArrow">
            <a:avLst>
              <a:gd name="adj1" fmla="val 65583"/>
              <a:gd name="adj2" fmla="val 110132"/>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dirty="0"/>
          </a:p>
        </p:txBody>
      </p:sp>
    </p:spTree>
    <p:extLst>
      <p:ext uri="{BB962C8B-B14F-4D97-AF65-F5344CB8AC3E}">
        <p14:creationId xmlns:p14="http://schemas.microsoft.com/office/powerpoint/2010/main" val="1175484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dirty="0" smtClean="0"/>
              <a:t>       GESTÃO DE PATRIMÔNIO</a:t>
            </a:r>
            <a:endParaRPr lang="pt-BR" sz="1800" dirty="0"/>
          </a:p>
        </p:txBody>
      </p:sp>
      <p:sp>
        <p:nvSpPr>
          <p:cNvPr id="16" name="Espaço Reservado para Número de Slide 5"/>
          <p:cNvSpPr>
            <a:spLocks noGrp="1"/>
          </p:cNvSpPr>
          <p:nvPr>
            <p:ph type="sldNum" sz="quarter" idx="12"/>
          </p:nvPr>
        </p:nvSpPr>
        <p:spPr/>
        <p:txBody>
          <a:bodyPr/>
          <a:lstStyle/>
          <a:p>
            <a:r>
              <a:rPr lang="pt-BR" dirty="0" smtClean="0"/>
              <a:t>47</a:t>
            </a:r>
            <a:endParaRPr lang="pt-BR" dirty="0"/>
          </a:p>
        </p:txBody>
      </p:sp>
      <p:sp>
        <p:nvSpPr>
          <p:cNvPr id="4" name="Retângulo 3"/>
          <p:cNvSpPr/>
          <p:nvPr/>
        </p:nvSpPr>
        <p:spPr>
          <a:xfrm>
            <a:off x="1047520" y="-9143"/>
            <a:ext cx="634510" cy="420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a:blip r:embed="rId3"/>
          <a:stretch>
            <a:fillRect/>
          </a:stretch>
        </p:blipFill>
        <p:spPr>
          <a:xfrm>
            <a:off x="467544" y="1965902"/>
            <a:ext cx="1019175" cy="857250"/>
          </a:xfrm>
          <a:prstGeom prst="rect">
            <a:avLst/>
          </a:prstGeom>
        </p:spPr>
      </p:pic>
      <p:sp>
        <p:nvSpPr>
          <p:cNvPr id="6" name="CaixaDeTexto 5"/>
          <p:cNvSpPr txBox="1"/>
          <p:nvPr/>
        </p:nvSpPr>
        <p:spPr>
          <a:xfrm>
            <a:off x="275016" y="2812762"/>
            <a:ext cx="1654075" cy="523220"/>
          </a:xfrm>
          <a:prstGeom prst="rect">
            <a:avLst/>
          </a:prstGeom>
          <a:noFill/>
        </p:spPr>
        <p:txBody>
          <a:bodyPr wrap="square" rtlCol="0">
            <a:spAutoFit/>
          </a:bodyPr>
          <a:lstStyle/>
          <a:p>
            <a:pPr algn="ctr"/>
            <a:r>
              <a:rPr lang="pt-BR" sz="1400" b="1" dirty="0" smtClean="0">
                <a:solidFill>
                  <a:schemeClr val="accent3"/>
                </a:solidFill>
              </a:rPr>
              <a:t>75% da equipe certificada</a:t>
            </a:r>
            <a:endParaRPr lang="pt-BR" sz="1400" b="1" dirty="0">
              <a:solidFill>
                <a:schemeClr val="accent3"/>
              </a:solidFill>
            </a:endParaRPr>
          </a:p>
        </p:txBody>
      </p:sp>
      <p:pic>
        <p:nvPicPr>
          <p:cNvPr id="7" name="Imagem 6"/>
          <p:cNvPicPr>
            <a:picLocks noChangeAspect="1"/>
          </p:cNvPicPr>
          <p:nvPr/>
        </p:nvPicPr>
        <p:blipFill>
          <a:blip r:embed="rId4"/>
          <a:stretch>
            <a:fillRect/>
          </a:stretch>
        </p:blipFill>
        <p:spPr>
          <a:xfrm>
            <a:off x="2851998" y="1756352"/>
            <a:ext cx="781050" cy="1066800"/>
          </a:xfrm>
          <a:prstGeom prst="rect">
            <a:avLst/>
          </a:prstGeom>
        </p:spPr>
      </p:pic>
      <p:sp>
        <p:nvSpPr>
          <p:cNvPr id="8" name="CaixaDeTexto 7"/>
          <p:cNvSpPr txBox="1"/>
          <p:nvPr/>
        </p:nvSpPr>
        <p:spPr>
          <a:xfrm>
            <a:off x="2415486" y="2812762"/>
            <a:ext cx="1654075" cy="523220"/>
          </a:xfrm>
          <a:prstGeom prst="rect">
            <a:avLst/>
          </a:prstGeom>
          <a:noFill/>
        </p:spPr>
        <p:txBody>
          <a:bodyPr wrap="square" rtlCol="0">
            <a:spAutoFit/>
          </a:bodyPr>
          <a:lstStyle/>
          <a:p>
            <a:pPr algn="ctr"/>
            <a:r>
              <a:rPr lang="pt-BR" sz="1400" b="1" dirty="0" smtClean="0">
                <a:solidFill>
                  <a:schemeClr val="accent2"/>
                </a:solidFill>
              </a:rPr>
              <a:t>Requisitos mínimos </a:t>
            </a:r>
          </a:p>
          <a:p>
            <a:pPr algn="ctr"/>
            <a:r>
              <a:rPr lang="pt-BR" sz="1400" b="1" dirty="0" smtClean="0">
                <a:solidFill>
                  <a:schemeClr val="accent2"/>
                </a:solidFill>
              </a:rPr>
              <a:t>do contrato</a:t>
            </a:r>
            <a:endParaRPr lang="pt-BR" sz="1400" b="1" dirty="0">
              <a:solidFill>
                <a:schemeClr val="accent2"/>
              </a:solidFill>
            </a:endParaRPr>
          </a:p>
        </p:txBody>
      </p:sp>
      <p:pic>
        <p:nvPicPr>
          <p:cNvPr id="10" name="Imagem 9"/>
          <p:cNvPicPr>
            <a:picLocks noChangeAspect="1"/>
          </p:cNvPicPr>
          <p:nvPr/>
        </p:nvPicPr>
        <p:blipFill rotWithShape="1">
          <a:blip r:embed="rId5">
            <a:clrChange>
              <a:clrFrom>
                <a:srgbClr val="F2F2F2"/>
              </a:clrFrom>
              <a:clrTo>
                <a:srgbClr val="F2F2F2">
                  <a:alpha val="0"/>
                </a:srgbClr>
              </a:clrTo>
            </a:clrChange>
          </a:blip>
          <a:srcRect l="24547" t="5832" r="65086" b="-331"/>
          <a:stretch/>
        </p:blipFill>
        <p:spPr>
          <a:xfrm>
            <a:off x="7292225" y="1959056"/>
            <a:ext cx="864096" cy="864096"/>
          </a:xfrm>
          <a:prstGeom prst="rect">
            <a:avLst/>
          </a:prstGeom>
        </p:spPr>
      </p:pic>
      <p:sp>
        <p:nvSpPr>
          <p:cNvPr id="11" name="CaixaDeTexto 10"/>
          <p:cNvSpPr txBox="1"/>
          <p:nvPr/>
        </p:nvSpPr>
        <p:spPr>
          <a:xfrm>
            <a:off x="6368899" y="2812762"/>
            <a:ext cx="2645501" cy="738664"/>
          </a:xfrm>
          <a:prstGeom prst="rect">
            <a:avLst/>
          </a:prstGeom>
          <a:noFill/>
        </p:spPr>
        <p:txBody>
          <a:bodyPr wrap="square" rtlCol="0">
            <a:spAutoFit/>
          </a:bodyPr>
          <a:lstStyle/>
          <a:p>
            <a:pPr algn="ctr"/>
            <a:r>
              <a:rPr lang="pt-BR" sz="1400" b="1" dirty="0" smtClean="0">
                <a:solidFill>
                  <a:schemeClr val="accent2"/>
                </a:solidFill>
              </a:rPr>
              <a:t>Exigência de Políticas: KYC e Metodologia da Política de Investimento</a:t>
            </a:r>
            <a:endParaRPr lang="pt-BR" sz="1400" b="1" dirty="0">
              <a:solidFill>
                <a:schemeClr val="accent2"/>
              </a:solidFill>
            </a:endParaRPr>
          </a:p>
        </p:txBody>
      </p:sp>
      <p:pic>
        <p:nvPicPr>
          <p:cNvPr id="13" name="Imagem 12"/>
          <p:cNvPicPr>
            <a:picLocks noChangeAspect="1"/>
          </p:cNvPicPr>
          <p:nvPr/>
        </p:nvPicPr>
        <p:blipFill>
          <a:blip r:embed="rId6"/>
          <a:stretch>
            <a:fillRect/>
          </a:stretch>
        </p:blipFill>
        <p:spPr>
          <a:xfrm>
            <a:off x="4811608" y="1689677"/>
            <a:ext cx="1038225" cy="1133475"/>
          </a:xfrm>
          <a:prstGeom prst="rect">
            <a:avLst/>
          </a:prstGeom>
        </p:spPr>
      </p:pic>
      <p:sp>
        <p:nvSpPr>
          <p:cNvPr id="14" name="CaixaDeTexto 13"/>
          <p:cNvSpPr txBox="1"/>
          <p:nvPr/>
        </p:nvSpPr>
        <p:spPr>
          <a:xfrm>
            <a:off x="4392192" y="2812762"/>
            <a:ext cx="1654075" cy="523220"/>
          </a:xfrm>
          <a:prstGeom prst="rect">
            <a:avLst/>
          </a:prstGeom>
          <a:noFill/>
        </p:spPr>
        <p:txBody>
          <a:bodyPr wrap="square" rtlCol="0">
            <a:spAutoFit/>
          </a:bodyPr>
          <a:lstStyle/>
          <a:p>
            <a:pPr algn="ctr"/>
            <a:r>
              <a:rPr lang="pt-BR" sz="1400" b="1" dirty="0" err="1" smtClean="0">
                <a:solidFill>
                  <a:srgbClr val="92D050"/>
                </a:solidFill>
              </a:rPr>
              <a:t>Disclosure</a:t>
            </a:r>
            <a:r>
              <a:rPr lang="pt-BR" sz="1400" b="1" dirty="0" smtClean="0">
                <a:solidFill>
                  <a:srgbClr val="92D050"/>
                </a:solidFill>
              </a:rPr>
              <a:t> sobre remuneração</a:t>
            </a:r>
            <a:endParaRPr lang="pt-BR" sz="1400" b="1" dirty="0">
              <a:solidFill>
                <a:srgbClr val="92D050"/>
              </a:solidFill>
            </a:endParaRPr>
          </a:p>
        </p:txBody>
      </p:sp>
      <p:sp>
        <p:nvSpPr>
          <p:cNvPr id="15" name="Botão de ação: Fim 14">
            <a:hlinkClick r:id="rId7" action="ppaction://hlinksldjump" highlightClick="1"/>
          </p:cNvPr>
          <p:cNvSpPr/>
          <p:nvPr/>
        </p:nvSpPr>
        <p:spPr>
          <a:xfrm>
            <a:off x="8172400" y="835064"/>
            <a:ext cx="483784" cy="271350"/>
          </a:xfrm>
          <a:prstGeom prst="actionButtonEnd">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Seta para a direita 16">
            <a:hlinkClick r:id="" action="ppaction://hlinkshowjump?jump=nextslide"/>
          </p:cNvPr>
          <p:cNvSpPr>
            <a:spLocks noChangeArrowheads="1"/>
          </p:cNvSpPr>
          <p:nvPr/>
        </p:nvSpPr>
        <p:spPr bwMode="auto">
          <a:xfrm>
            <a:off x="8283798" y="4803998"/>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
        <p:nvSpPr>
          <p:cNvPr id="18" name="Seta para a direita 17">
            <a:hlinkClick r:id="" action="ppaction://hlinkshowjump?jump=previousslide"/>
          </p:cNvPr>
          <p:cNvSpPr>
            <a:spLocks noChangeArrowheads="1"/>
          </p:cNvSpPr>
          <p:nvPr/>
        </p:nvSpPr>
        <p:spPr bwMode="auto">
          <a:xfrm flipH="1">
            <a:off x="7968057" y="4803998"/>
            <a:ext cx="297656" cy="270272"/>
          </a:xfrm>
          <a:prstGeom prst="rightArrow">
            <a:avLst>
              <a:gd name="adj1" fmla="val 65583"/>
              <a:gd name="adj2" fmla="val 110132"/>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dirty="0"/>
          </a:p>
        </p:txBody>
      </p:sp>
    </p:spTree>
    <p:extLst>
      <p:ext uri="{BB962C8B-B14F-4D97-AF65-F5344CB8AC3E}">
        <p14:creationId xmlns:p14="http://schemas.microsoft.com/office/powerpoint/2010/main" val="3119279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dirty="0" smtClean="0"/>
              <a:t>PRINCÍPIOS E CONDUTAS</a:t>
            </a:r>
            <a:endParaRPr lang="pt-BR" sz="1800" dirty="0"/>
          </a:p>
        </p:txBody>
      </p:sp>
      <p:sp>
        <p:nvSpPr>
          <p:cNvPr id="16" name="Espaço Reservado para Número de Slide 5"/>
          <p:cNvSpPr>
            <a:spLocks noGrp="1"/>
          </p:cNvSpPr>
          <p:nvPr>
            <p:ph type="sldNum" sz="quarter" idx="12"/>
          </p:nvPr>
        </p:nvSpPr>
        <p:spPr/>
        <p:txBody>
          <a:bodyPr/>
          <a:lstStyle/>
          <a:p>
            <a:r>
              <a:rPr lang="pt-BR" dirty="0" smtClean="0"/>
              <a:t>48</a:t>
            </a:r>
            <a:endParaRPr lang="pt-BR" dirty="0"/>
          </a:p>
        </p:txBody>
      </p:sp>
      <p:pic>
        <p:nvPicPr>
          <p:cNvPr id="3" name="Imagem 2"/>
          <p:cNvPicPr>
            <a:picLocks noChangeAspect="1"/>
          </p:cNvPicPr>
          <p:nvPr/>
        </p:nvPicPr>
        <p:blipFill rotWithShape="1">
          <a:blip r:embed="rId3">
            <a:clrChange>
              <a:clrFrom>
                <a:srgbClr val="F2F2F2"/>
              </a:clrFrom>
              <a:clrTo>
                <a:srgbClr val="F2F2F2">
                  <a:alpha val="0"/>
                </a:srgbClr>
              </a:clrTo>
            </a:clrChange>
          </a:blip>
          <a:srcRect l="85631"/>
          <a:stretch/>
        </p:blipFill>
        <p:spPr>
          <a:xfrm>
            <a:off x="2416160" y="1203598"/>
            <a:ext cx="642558" cy="582217"/>
          </a:xfrm>
          <a:prstGeom prst="rect">
            <a:avLst/>
          </a:prstGeom>
        </p:spPr>
      </p:pic>
      <p:sp>
        <p:nvSpPr>
          <p:cNvPr id="4" name="CaixaDeTexto 3"/>
          <p:cNvSpPr txBox="1"/>
          <p:nvPr/>
        </p:nvSpPr>
        <p:spPr>
          <a:xfrm>
            <a:off x="2357694" y="1762695"/>
            <a:ext cx="850554" cy="307777"/>
          </a:xfrm>
          <a:prstGeom prst="rect">
            <a:avLst/>
          </a:prstGeom>
          <a:noFill/>
        </p:spPr>
        <p:txBody>
          <a:bodyPr wrap="none" rtlCol="0">
            <a:spAutoFit/>
          </a:bodyPr>
          <a:lstStyle/>
          <a:p>
            <a:r>
              <a:rPr lang="pt-BR" sz="1400" b="1" dirty="0" smtClean="0">
                <a:solidFill>
                  <a:schemeClr val="accent1"/>
                </a:solidFill>
              </a:rPr>
              <a:t>Diligente</a:t>
            </a:r>
            <a:endParaRPr lang="pt-BR" sz="1400" b="1" dirty="0">
              <a:solidFill>
                <a:schemeClr val="accent1"/>
              </a:solidFill>
            </a:endParaRPr>
          </a:p>
        </p:txBody>
      </p:sp>
      <p:pic>
        <p:nvPicPr>
          <p:cNvPr id="5" name="Picture 8" descr="C:\Users\victor.villa\Desktop\representar.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34" t="8333" r="8333" b="16667"/>
          <a:stretch/>
        </p:blipFill>
        <p:spPr bwMode="auto">
          <a:xfrm>
            <a:off x="2416160" y="2289871"/>
            <a:ext cx="792088" cy="712879"/>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2017752" y="2966147"/>
            <a:ext cx="1476919" cy="307777"/>
          </a:xfrm>
          <a:prstGeom prst="rect">
            <a:avLst/>
          </a:prstGeom>
          <a:noFill/>
        </p:spPr>
        <p:txBody>
          <a:bodyPr wrap="square" rtlCol="0">
            <a:spAutoFit/>
          </a:bodyPr>
          <a:lstStyle/>
          <a:p>
            <a:pPr algn="ctr"/>
            <a:r>
              <a:rPr lang="pt-BR" sz="1400" b="1" dirty="0" smtClean="0">
                <a:solidFill>
                  <a:srgbClr val="FFC000"/>
                </a:solidFill>
              </a:rPr>
              <a:t>Transparente</a:t>
            </a:r>
            <a:endParaRPr lang="pt-BR" sz="1400" b="1" dirty="0">
              <a:solidFill>
                <a:srgbClr val="FFC000"/>
              </a:solidFill>
            </a:endParaRPr>
          </a:p>
        </p:txBody>
      </p:sp>
      <p:pic>
        <p:nvPicPr>
          <p:cNvPr id="7" name="Imagem 6"/>
          <p:cNvPicPr>
            <a:picLocks noChangeAspect="1"/>
          </p:cNvPicPr>
          <p:nvPr/>
        </p:nvPicPr>
        <p:blipFill rotWithShape="1">
          <a:blip r:embed="rId5">
            <a:clrChange>
              <a:clrFrom>
                <a:srgbClr val="F2F2F2"/>
              </a:clrFrom>
              <a:clrTo>
                <a:srgbClr val="F2F2F2">
                  <a:alpha val="0"/>
                </a:srgbClr>
              </a:clrTo>
            </a:clrChange>
          </a:blip>
          <a:srcRect l="5250" t="71445"/>
          <a:stretch/>
        </p:blipFill>
        <p:spPr>
          <a:xfrm>
            <a:off x="5837617" y="1203598"/>
            <a:ext cx="975276" cy="569459"/>
          </a:xfrm>
          <a:prstGeom prst="rect">
            <a:avLst/>
          </a:prstGeom>
        </p:spPr>
      </p:pic>
      <p:pic>
        <p:nvPicPr>
          <p:cNvPr id="8" name="Imagem 7"/>
          <p:cNvPicPr>
            <a:picLocks noChangeAspect="1"/>
          </p:cNvPicPr>
          <p:nvPr/>
        </p:nvPicPr>
        <p:blipFill rotWithShape="1">
          <a:blip r:embed="rId5">
            <a:clrChange>
              <a:clrFrom>
                <a:srgbClr val="F2F2F2"/>
              </a:clrFrom>
              <a:clrTo>
                <a:srgbClr val="F2F2F2">
                  <a:alpha val="0"/>
                </a:srgbClr>
              </a:clrTo>
            </a:clrChange>
          </a:blip>
          <a:srcRect l="-5250" t="2710" r="10752" b="53935"/>
          <a:stretch/>
        </p:blipFill>
        <p:spPr>
          <a:xfrm>
            <a:off x="2263944" y="3494703"/>
            <a:ext cx="908375" cy="807444"/>
          </a:xfrm>
          <a:prstGeom prst="rect">
            <a:avLst/>
          </a:prstGeom>
        </p:spPr>
      </p:pic>
      <p:sp>
        <p:nvSpPr>
          <p:cNvPr id="9" name="CaixaDeTexto 8"/>
          <p:cNvSpPr txBox="1"/>
          <p:nvPr/>
        </p:nvSpPr>
        <p:spPr>
          <a:xfrm>
            <a:off x="1624072" y="4318244"/>
            <a:ext cx="2587888" cy="523220"/>
          </a:xfrm>
          <a:prstGeom prst="rect">
            <a:avLst/>
          </a:prstGeom>
          <a:noFill/>
        </p:spPr>
        <p:txBody>
          <a:bodyPr wrap="none" rtlCol="0">
            <a:spAutoFit/>
          </a:bodyPr>
          <a:lstStyle/>
          <a:p>
            <a:pPr algn="ctr"/>
            <a:r>
              <a:rPr lang="pt-BR" sz="1400" b="1" dirty="0" smtClean="0">
                <a:solidFill>
                  <a:srgbClr val="0095D9"/>
                </a:solidFill>
              </a:rPr>
              <a:t>Identificar, administrar e</a:t>
            </a:r>
          </a:p>
          <a:p>
            <a:pPr algn="ctr"/>
            <a:r>
              <a:rPr lang="pt-BR" sz="1400" b="1" dirty="0" smtClean="0">
                <a:solidFill>
                  <a:srgbClr val="0095D9"/>
                </a:solidFill>
              </a:rPr>
              <a:t> mitigar os conflitos de interesse</a:t>
            </a:r>
            <a:endParaRPr lang="pt-BR" sz="1400" b="1" dirty="0">
              <a:solidFill>
                <a:srgbClr val="0095D9"/>
              </a:solidFill>
            </a:endParaRPr>
          </a:p>
        </p:txBody>
      </p:sp>
      <p:sp>
        <p:nvSpPr>
          <p:cNvPr id="10" name="CaixaDeTexto 9"/>
          <p:cNvSpPr txBox="1"/>
          <p:nvPr/>
        </p:nvSpPr>
        <p:spPr>
          <a:xfrm>
            <a:off x="5405569" y="1781120"/>
            <a:ext cx="2053672" cy="523220"/>
          </a:xfrm>
          <a:prstGeom prst="rect">
            <a:avLst/>
          </a:prstGeom>
          <a:noFill/>
        </p:spPr>
        <p:txBody>
          <a:bodyPr wrap="square" rtlCol="0">
            <a:spAutoFit/>
          </a:bodyPr>
          <a:lstStyle/>
          <a:p>
            <a:r>
              <a:rPr lang="pt-BR" sz="1400" b="1" dirty="0" smtClean="0">
                <a:solidFill>
                  <a:schemeClr val="accent1"/>
                </a:solidFill>
              </a:rPr>
              <a:t>Cuidado que tem com seus próprios negócios</a:t>
            </a:r>
            <a:endParaRPr lang="pt-BR" sz="1400" b="1" dirty="0">
              <a:solidFill>
                <a:schemeClr val="accent1"/>
              </a:solidFill>
            </a:endParaRPr>
          </a:p>
        </p:txBody>
      </p:sp>
      <p:pic>
        <p:nvPicPr>
          <p:cNvPr id="11" name="Imagem 10"/>
          <p:cNvPicPr>
            <a:picLocks noChangeAspect="1"/>
          </p:cNvPicPr>
          <p:nvPr/>
        </p:nvPicPr>
        <p:blipFill rotWithShape="1">
          <a:blip r:embed="rId6">
            <a:clrChange>
              <a:clrFrom>
                <a:srgbClr val="F2F2F2"/>
              </a:clrFrom>
              <a:clrTo>
                <a:srgbClr val="F2F2F2">
                  <a:alpha val="0"/>
                </a:srgbClr>
              </a:clrTo>
            </a:clrChange>
          </a:blip>
          <a:srcRect l="81634"/>
          <a:stretch/>
        </p:blipFill>
        <p:spPr>
          <a:xfrm>
            <a:off x="5940558" y="2408866"/>
            <a:ext cx="769393" cy="639161"/>
          </a:xfrm>
          <a:prstGeom prst="rect">
            <a:avLst/>
          </a:prstGeom>
        </p:spPr>
      </p:pic>
      <p:sp>
        <p:nvSpPr>
          <p:cNvPr id="12" name="CaixaDeTexto 11"/>
          <p:cNvSpPr txBox="1"/>
          <p:nvPr/>
        </p:nvSpPr>
        <p:spPr>
          <a:xfrm>
            <a:off x="5054171" y="3033304"/>
            <a:ext cx="2542165" cy="523220"/>
          </a:xfrm>
          <a:prstGeom prst="rect">
            <a:avLst/>
          </a:prstGeom>
          <a:noFill/>
        </p:spPr>
        <p:txBody>
          <a:bodyPr wrap="square" rtlCol="0">
            <a:spAutoFit/>
          </a:bodyPr>
          <a:lstStyle/>
          <a:p>
            <a:pPr algn="ctr"/>
            <a:r>
              <a:rPr lang="pt-BR" sz="1400" b="1" dirty="0" smtClean="0">
                <a:solidFill>
                  <a:srgbClr val="0095D9"/>
                </a:solidFill>
              </a:rPr>
              <a:t>Transferir benefícios adquiridos em decorrência da atuação </a:t>
            </a:r>
            <a:endParaRPr lang="pt-BR" sz="1400" b="1" dirty="0">
              <a:solidFill>
                <a:srgbClr val="0095D9"/>
              </a:solidFill>
            </a:endParaRPr>
          </a:p>
        </p:txBody>
      </p:sp>
      <p:pic>
        <p:nvPicPr>
          <p:cNvPr id="13" name="Imagem 12"/>
          <p:cNvPicPr>
            <a:picLocks noChangeAspect="1"/>
          </p:cNvPicPr>
          <p:nvPr/>
        </p:nvPicPr>
        <p:blipFill>
          <a:blip r:embed="rId7"/>
          <a:stretch>
            <a:fillRect/>
          </a:stretch>
        </p:blipFill>
        <p:spPr>
          <a:xfrm>
            <a:off x="6111980" y="3595711"/>
            <a:ext cx="570687" cy="696769"/>
          </a:xfrm>
          <a:prstGeom prst="rect">
            <a:avLst/>
          </a:prstGeom>
        </p:spPr>
      </p:pic>
      <p:sp>
        <p:nvSpPr>
          <p:cNvPr id="14" name="CaixaDeTexto 13"/>
          <p:cNvSpPr txBox="1"/>
          <p:nvPr/>
        </p:nvSpPr>
        <p:spPr>
          <a:xfrm>
            <a:off x="5031034" y="4275831"/>
            <a:ext cx="2542165" cy="523220"/>
          </a:xfrm>
          <a:prstGeom prst="rect">
            <a:avLst/>
          </a:prstGeom>
          <a:noFill/>
        </p:spPr>
        <p:txBody>
          <a:bodyPr wrap="square" rtlCol="0">
            <a:spAutoFit/>
          </a:bodyPr>
          <a:lstStyle/>
          <a:p>
            <a:pPr algn="ctr"/>
            <a:r>
              <a:rPr lang="pt-BR" sz="1400" b="1" dirty="0" smtClean="0">
                <a:solidFill>
                  <a:srgbClr val="0095D9"/>
                </a:solidFill>
              </a:rPr>
              <a:t>Descumprimentos: ausência, inadequação e reincidência</a:t>
            </a:r>
            <a:endParaRPr lang="pt-BR" sz="1400" b="1" dirty="0">
              <a:solidFill>
                <a:srgbClr val="0095D9"/>
              </a:solidFill>
            </a:endParaRPr>
          </a:p>
        </p:txBody>
      </p:sp>
      <p:sp>
        <p:nvSpPr>
          <p:cNvPr id="15" name="Botão de ação: Fim 14">
            <a:hlinkClick r:id="rId8" action="ppaction://hlinksldjump" highlightClick="1"/>
          </p:cNvPr>
          <p:cNvSpPr/>
          <p:nvPr/>
        </p:nvSpPr>
        <p:spPr>
          <a:xfrm>
            <a:off x="8100392" y="843558"/>
            <a:ext cx="483784" cy="271350"/>
          </a:xfrm>
          <a:prstGeom prst="actionButtonEnd">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Seta para a direita 16">
            <a:hlinkClick r:id="" action="ppaction://hlinkshowjump?jump=nextslide"/>
          </p:cNvPr>
          <p:cNvSpPr>
            <a:spLocks noChangeArrowheads="1"/>
          </p:cNvSpPr>
          <p:nvPr/>
        </p:nvSpPr>
        <p:spPr bwMode="auto">
          <a:xfrm>
            <a:off x="8283798" y="4755572"/>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
        <p:nvSpPr>
          <p:cNvPr id="18" name="Seta para a direita 17">
            <a:hlinkClick r:id="" action="ppaction://hlinkshowjump?jump=previousslide"/>
          </p:cNvPr>
          <p:cNvSpPr>
            <a:spLocks noChangeArrowheads="1"/>
          </p:cNvSpPr>
          <p:nvPr/>
        </p:nvSpPr>
        <p:spPr bwMode="auto">
          <a:xfrm flipH="1">
            <a:off x="7968057" y="4755572"/>
            <a:ext cx="297656" cy="270272"/>
          </a:xfrm>
          <a:prstGeom prst="rightArrow">
            <a:avLst>
              <a:gd name="adj1" fmla="val 65583"/>
              <a:gd name="adj2" fmla="val 110132"/>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dirty="0"/>
          </a:p>
        </p:txBody>
      </p:sp>
    </p:spTree>
    <p:extLst>
      <p:ext uri="{BB962C8B-B14F-4D97-AF65-F5344CB8AC3E}">
        <p14:creationId xmlns:p14="http://schemas.microsoft.com/office/powerpoint/2010/main" val="3965866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dirty="0" smtClean="0"/>
              <a:t>OUTRAS MUDANÇAS</a:t>
            </a:r>
            <a:endParaRPr lang="pt-BR" sz="1800" dirty="0"/>
          </a:p>
        </p:txBody>
      </p:sp>
      <p:sp>
        <p:nvSpPr>
          <p:cNvPr id="39" name="Espaço Reservado para Número de Slide 5"/>
          <p:cNvSpPr>
            <a:spLocks noGrp="1"/>
          </p:cNvSpPr>
          <p:nvPr>
            <p:ph type="sldNum" sz="quarter" idx="12"/>
          </p:nvPr>
        </p:nvSpPr>
        <p:spPr/>
        <p:txBody>
          <a:bodyPr/>
          <a:lstStyle/>
          <a:p>
            <a:r>
              <a:rPr lang="pt-BR" dirty="0" smtClean="0"/>
              <a:t>49</a:t>
            </a:r>
            <a:endParaRPr lang="pt-BR" dirty="0"/>
          </a:p>
        </p:txBody>
      </p:sp>
      <p:pic>
        <p:nvPicPr>
          <p:cNvPr id="17" name="Imagem 16"/>
          <p:cNvPicPr>
            <a:picLocks noChangeAspect="1"/>
          </p:cNvPicPr>
          <p:nvPr/>
        </p:nvPicPr>
        <p:blipFill>
          <a:blip r:embed="rId3"/>
          <a:stretch>
            <a:fillRect/>
          </a:stretch>
        </p:blipFill>
        <p:spPr>
          <a:xfrm>
            <a:off x="4932040" y="2139702"/>
            <a:ext cx="1935669" cy="1347377"/>
          </a:xfrm>
          <a:prstGeom prst="rect">
            <a:avLst/>
          </a:prstGeom>
        </p:spPr>
      </p:pic>
      <p:sp>
        <p:nvSpPr>
          <p:cNvPr id="18" name="CaixaDeTexto 17"/>
          <p:cNvSpPr txBox="1"/>
          <p:nvPr/>
        </p:nvSpPr>
        <p:spPr>
          <a:xfrm>
            <a:off x="3923928" y="3651870"/>
            <a:ext cx="3768885" cy="400110"/>
          </a:xfrm>
          <a:prstGeom prst="rect">
            <a:avLst/>
          </a:prstGeom>
          <a:noFill/>
        </p:spPr>
        <p:txBody>
          <a:bodyPr wrap="square" rtlCol="0">
            <a:spAutoFit/>
          </a:bodyPr>
          <a:lstStyle/>
          <a:p>
            <a:pPr algn="ctr"/>
            <a:r>
              <a:rPr lang="pt-BR" sz="2000" b="1" dirty="0" smtClean="0">
                <a:solidFill>
                  <a:srgbClr val="FFC000"/>
                </a:solidFill>
              </a:rPr>
              <a:t>Diretrizes do Selo</a:t>
            </a:r>
            <a:endParaRPr lang="pt-BR" sz="2000" b="1" dirty="0">
              <a:solidFill>
                <a:srgbClr val="FFC000"/>
              </a:solidFill>
            </a:endParaRPr>
          </a:p>
        </p:txBody>
      </p:sp>
      <p:pic>
        <p:nvPicPr>
          <p:cNvPr id="26" name="Imagem 25"/>
          <p:cNvPicPr>
            <a:picLocks noChangeAspect="1"/>
          </p:cNvPicPr>
          <p:nvPr/>
        </p:nvPicPr>
        <p:blipFill>
          <a:blip r:embed="rId4">
            <a:clrChange>
              <a:clrFrom>
                <a:srgbClr val="F2F2F2"/>
              </a:clrFrom>
              <a:clrTo>
                <a:srgbClr val="F2F2F2">
                  <a:alpha val="0"/>
                </a:srgbClr>
              </a:clrTo>
            </a:clrChange>
          </a:blip>
          <a:stretch>
            <a:fillRect/>
          </a:stretch>
        </p:blipFill>
        <p:spPr>
          <a:xfrm>
            <a:off x="1691680" y="2067694"/>
            <a:ext cx="1626864" cy="1712489"/>
          </a:xfrm>
          <a:prstGeom prst="rect">
            <a:avLst/>
          </a:prstGeom>
        </p:spPr>
      </p:pic>
      <p:sp>
        <p:nvSpPr>
          <p:cNvPr id="27" name="CaixaDeTexto 26"/>
          <p:cNvSpPr txBox="1"/>
          <p:nvPr/>
        </p:nvSpPr>
        <p:spPr>
          <a:xfrm>
            <a:off x="611560" y="3651870"/>
            <a:ext cx="3443166" cy="707886"/>
          </a:xfrm>
          <a:prstGeom prst="rect">
            <a:avLst/>
          </a:prstGeom>
          <a:noFill/>
        </p:spPr>
        <p:txBody>
          <a:bodyPr wrap="square" rtlCol="0">
            <a:spAutoFit/>
          </a:bodyPr>
          <a:lstStyle/>
          <a:p>
            <a:pPr algn="ctr"/>
            <a:r>
              <a:rPr lang="pt-BR" sz="2000" b="1" dirty="0" smtClean="0">
                <a:solidFill>
                  <a:srgbClr val="FFC000"/>
                </a:solidFill>
              </a:rPr>
              <a:t>Diretrizes para Adesão e Filiação</a:t>
            </a:r>
            <a:endParaRPr lang="pt-BR" sz="2000" b="1" dirty="0">
              <a:solidFill>
                <a:srgbClr val="FFC000"/>
              </a:solidFill>
            </a:endParaRPr>
          </a:p>
        </p:txBody>
      </p:sp>
      <p:sp>
        <p:nvSpPr>
          <p:cNvPr id="40" name="Seta para a direita 39">
            <a:hlinkClick r:id="" action="ppaction://hlinkshowjump?jump=nextslide"/>
          </p:cNvPr>
          <p:cNvSpPr>
            <a:spLocks noChangeArrowheads="1"/>
          </p:cNvSpPr>
          <p:nvPr/>
        </p:nvSpPr>
        <p:spPr bwMode="auto">
          <a:xfrm>
            <a:off x="8283798" y="4755572"/>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
        <p:nvSpPr>
          <p:cNvPr id="41" name="Seta para a direita 40">
            <a:hlinkClick r:id="" action="ppaction://hlinkshowjump?jump=previousslide"/>
          </p:cNvPr>
          <p:cNvSpPr>
            <a:spLocks noChangeArrowheads="1"/>
          </p:cNvSpPr>
          <p:nvPr/>
        </p:nvSpPr>
        <p:spPr bwMode="auto">
          <a:xfrm flipH="1">
            <a:off x="7968057" y="4755572"/>
            <a:ext cx="297656" cy="270272"/>
          </a:xfrm>
          <a:prstGeom prst="rightArrow">
            <a:avLst>
              <a:gd name="adj1" fmla="val 65583"/>
              <a:gd name="adj2" fmla="val 110132"/>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dirty="0"/>
          </a:p>
        </p:txBody>
      </p:sp>
    </p:spTree>
    <p:extLst>
      <p:ext uri="{BB962C8B-B14F-4D97-AF65-F5344CB8AC3E}">
        <p14:creationId xmlns:p14="http://schemas.microsoft.com/office/powerpoint/2010/main" val="2967624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a:spLocks noGrp="1"/>
          </p:cNvSpPr>
          <p:nvPr>
            <p:ph idx="1"/>
          </p:nvPr>
        </p:nvSpPr>
        <p:spPr>
          <a:xfrm>
            <a:off x="326652" y="1254849"/>
            <a:ext cx="8493820" cy="524813"/>
          </a:xfrm>
        </p:spPr>
        <p:txBody>
          <a:bodyPr>
            <a:noAutofit/>
          </a:bodyPr>
          <a:lstStyle/>
          <a:p>
            <a:pPr marL="0" indent="0">
              <a:buClr>
                <a:srgbClr val="0095D9"/>
              </a:buClr>
              <a:buNone/>
            </a:pPr>
            <a:r>
              <a:rPr lang="pt-BR" sz="1600" dirty="0" smtClean="0"/>
              <a:t>Alteração </a:t>
            </a:r>
            <a:r>
              <a:rPr lang="pt-BR" sz="1600" dirty="0"/>
              <a:t>da estrutura dos Códigos de Fundos de Investimento e Gestão de Patrimônio visando a alteração do </a:t>
            </a:r>
            <a:r>
              <a:rPr lang="pt-BR" sz="1600" dirty="0">
                <a:sym typeface="Wingdings" panose="05000000000000000000" pitchFamily="2" charset="2"/>
              </a:rPr>
              <a:t>foco na </a:t>
            </a:r>
            <a:r>
              <a:rPr lang="pt-BR" sz="1600" b="1" dirty="0">
                <a:sym typeface="Wingdings" panose="05000000000000000000" pitchFamily="2" charset="2"/>
              </a:rPr>
              <a:t>atividade</a:t>
            </a:r>
            <a:r>
              <a:rPr lang="pt-BR" sz="1600" dirty="0">
                <a:sym typeface="Wingdings" panose="05000000000000000000" pitchFamily="2" charset="2"/>
              </a:rPr>
              <a:t> de administração de carteiras de valores mobiliários </a:t>
            </a:r>
            <a:endParaRPr lang="pt-BR" sz="1600" dirty="0"/>
          </a:p>
          <a:p>
            <a:pPr marL="0" indent="0">
              <a:buClr>
                <a:srgbClr val="0095D9"/>
              </a:buClr>
              <a:buNone/>
            </a:pPr>
            <a:endParaRPr lang="pt-BR" sz="1600" i="1" u="sng" dirty="0"/>
          </a:p>
          <a:p>
            <a:pPr marL="0" indent="0">
              <a:buClr>
                <a:srgbClr val="0095D9"/>
              </a:buClr>
              <a:buNone/>
            </a:pPr>
            <a:endParaRPr lang="pt-BR" sz="1600" b="1" i="1" dirty="0"/>
          </a:p>
          <a:p>
            <a:pPr marL="0" indent="0">
              <a:buClr>
                <a:srgbClr val="0095D9"/>
              </a:buClr>
              <a:buNone/>
            </a:pPr>
            <a:endParaRPr lang="pt-BR" sz="1600" b="1" i="1" dirty="0"/>
          </a:p>
          <a:p>
            <a:pPr marL="0" indent="0">
              <a:buClr>
                <a:srgbClr val="0095D9"/>
              </a:buClr>
              <a:buNone/>
            </a:pPr>
            <a:endParaRPr lang="pt-BR" sz="1600" b="1" i="1" dirty="0"/>
          </a:p>
          <a:p>
            <a:pPr marL="0" indent="0">
              <a:buClr>
                <a:srgbClr val="0095D9"/>
              </a:buClr>
              <a:buNone/>
            </a:pPr>
            <a:endParaRPr lang="pt-BR" sz="1600" b="1" i="1" dirty="0"/>
          </a:p>
          <a:p>
            <a:pPr marL="0" indent="0">
              <a:buClr>
                <a:srgbClr val="0095D9"/>
              </a:buClr>
              <a:buNone/>
            </a:pPr>
            <a:endParaRPr lang="pt-BR" sz="1600" b="1" i="1" dirty="0"/>
          </a:p>
          <a:p>
            <a:pPr marL="0" indent="0">
              <a:buClr>
                <a:srgbClr val="0095D9"/>
              </a:buClr>
              <a:buNone/>
            </a:pPr>
            <a:endParaRPr lang="pt-BR" sz="1600" b="1" i="1" dirty="0"/>
          </a:p>
          <a:p>
            <a:pPr marL="0" indent="0">
              <a:buClr>
                <a:srgbClr val="0095D9"/>
              </a:buClr>
              <a:buNone/>
            </a:pPr>
            <a:r>
              <a:rPr lang="pt-BR" sz="1600" dirty="0"/>
              <a:t>.</a:t>
            </a:r>
            <a:endParaRPr lang="pt-BR" sz="1600" b="1" u="sng" dirty="0">
              <a:solidFill>
                <a:srgbClr val="00B0F0"/>
              </a:solidFill>
            </a:endParaRPr>
          </a:p>
          <a:p>
            <a:pPr marL="0" indent="0">
              <a:buClr>
                <a:srgbClr val="0095D9"/>
              </a:buClr>
              <a:buNone/>
            </a:pPr>
            <a:endParaRPr lang="pt-BR" sz="1600" dirty="0"/>
          </a:p>
        </p:txBody>
      </p:sp>
      <p:sp>
        <p:nvSpPr>
          <p:cNvPr id="3" name="Espaço Reservado para Número de Slide 2"/>
          <p:cNvSpPr>
            <a:spLocks noGrp="1"/>
          </p:cNvSpPr>
          <p:nvPr>
            <p:ph type="sldNum" sz="quarter" idx="12"/>
          </p:nvPr>
        </p:nvSpPr>
        <p:spPr/>
        <p:txBody>
          <a:bodyPr/>
          <a:lstStyle/>
          <a:p>
            <a:fld id="{1252A218-1266-48E1-826D-7E99163BE9BB}" type="slidenum">
              <a:rPr lang="pt-BR" smtClean="0"/>
              <a:pPr/>
              <a:t>5</a:t>
            </a:fld>
            <a:endParaRPr lang="pt-BR" dirty="0"/>
          </a:p>
        </p:txBody>
      </p:sp>
      <p:sp>
        <p:nvSpPr>
          <p:cNvPr id="4" name="Arredondar Retângulo em um Canto Diagonal 3"/>
          <p:cNvSpPr/>
          <p:nvPr/>
        </p:nvSpPr>
        <p:spPr>
          <a:xfrm>
            <a:off x="625274" y="2067694"/>
            <a:ext cx="3600000" cy="2160240"/>
          </a:xfrm>
          <a:prstGeom prst="round2DiagRect">
            <a:avLst>
              <a:gd name="adj1" fmla="val 10916"/>
              <a:gd name="adj2" fmla="val 0"/>
            </a:avLst>
          </a:prstGeom>
          <a:solidFill>
            <a:schemeClr val="bg1">
              <a:lumMod val="9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95D9"/>
              </a:buClr>
            </a:pPr>
            <a:r>
              <a:rPr lang="pt-BR" b="1" dirty="0" smtClean="0">
                <a:solidFill>
                  <a:srgbClr val="0095D9"/>
                </a:solidFill>
              </a:rPr>
              <a:t>DE: </a:t>
            </a:r>
            <a:r>
              <a:rPr lang="pt-BR" b="1" i="1" dirty="0" smtClean="0">
                <a:solidFill>
                  <a:srgbClr val="4C4D4F"/>
                </a:solidFill>
              </a:rPr>
              <a:t/>
            </a:r>
            <a:br>
              <a:rPr lang="pt-BR" b="1" i="1" dirty="0" smtClean="0">
                <a:solidFill>
                  <a:srgbClr val="4C4D4F"/>
                </a:solidFill>
              </a:rPr>
            </a:br>
            <a:r>
              <a:rPr lang="pt-BR" dirty="0" smtClean="0">
                <a:solidFill>
                  <a:srgbClr val="4C4D4F"/>
                </a:solidFill>
              </a:rPr>
              <a:t>Código </a:t>
            </a:r>
            <a:r>
              <a:rPr lang="pt-BR" dirty="0">
                <a:solidFill>
                  <a:srgbClr val="4C4D4F"/>
                </a:solidFill>
              </a:rPr>
              <a:t>ANBIMA de Regulação e Melhores </a:t>
            </a:r>
            <a:r>
              <a:rPr lang="pt-BR" dirty="0" smtClean="0">
                <a:solidFill>
                  <a:srgbClr val="4C4D4F"/>
                </a:solidFill>
              </a:rPr>
              <a:t>Práticas para:</a:t>
            </a:r>
          </a:p>
          <a:p>
            <a:pPr marL="214313" indent="-214313">
              <a:buClr>
                <a:srgbClr val="0095D9"/>
              </a:buClr>
              <a:buFont typeface="Arial" panose="020B0604020202020204" pitchFamily="34" charset="0"/>
              <a:buChar char="•"/>
            </a:pPr>
            <a:r>
              <a:rPr lang="pt-BR" dirty="0" smtClean="0">
                <a:solidFill>
                  <a:srgbClr val="4C4D4F"/>
                </a:solidFill>
              </a:rPr>
              <a:t>Fundos de Investimento</a:t>
            </a:r>
          </a:p>
          <a:p>
            <a:pPr marL="214313" indent="-214313">
              <a:buClr>
                <a:srgbClr val="0095D9"/>
              </a:buClr>
              <a:buFont typeface="Arial" panose="020B0604020202020204" pitchFamily="34" charset="0"/>
              <a:buChar char="•"/>
            </a:pPr>
            <a:r>
              <a:rPr lang="pt-BR" dirty="0" smtClean="0">
                <a:solidFill>
                  <a:srgbClr val="4C4D4F"/>
                </a:solidFill>
              </a:rPr>
              <a:t>Gestão </a:t>
            </a:r>
            <a:r>
              <a:rPr lang="pt-BR" dirty="0">
                <a:solidFill>
                  <a:srgbClr val="4C4D4F"/>
                </a:solidFill>
              </a:rPr>
              <a:t>de Patrimônio Financeiro </a:t>
            </a:r>
            <a:endParaRPr lang="pt-BR" dirty="0"/>
          </a:p>
        </p:txBody>
      </p:sp>
      <p:sp>
        <p:nvSpPr>
          <p:cNvPr id="6" name="Arredondar Retângulo em um Canto Diagonal 5"/>
          <p:cNvSpPr/>
          <p:nvPr/>
        </p:nvSpPr>
        <p:spPr>
          <a:xfrm>
            <a:off x="4598653" y="2067694"/>
            <a:ext cx="3600000" cy="2160239"/>
          </a:xfrm>
          <a:prstGeom prst="round2DiagRect">
            <a:avLst>
              <a:gd name="adj1" fmla="val 10916"/>
              <a:gd name="adj2" fmla="val 0"/>
            </a:avLst>
          </a:prstGeom>
          <a:solidFill>
            <a:schemeClr val="bg1">
              <a:lumMod val="9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rgbClr val="0095D9"/>
              </a:buClr>
            </a:pPr>
            <a:endParaRPr lang="pt-BR" sz="1200" b="1" dirty="0">
              <a:solidFill>
                <a:srgbClr val="0095D9"/>
              </a:solidFill>
            </a:endParaRPr>
          </a:p>
          <a:p>
            <a:pPr>
              <a:buClr>
                <a:srgbClr val="0095D9"/>
              </a:buClr>
            </a:pPr>
            <a:endParaRPr lang="pt-BR" sz="1200" b="1" dirty="0">
              <a:solidFill>
                <a:srgbClr val="0095D9"/>
              </a:solidFill>
            </a:endParaRPr>
          </a:p>
          <a:p>
            <a:pPr>
              <a:buClr>
                <a:srgbClr val="0095D9"/>
              </a:buClr>
            </a:pPr>
            <a:r>
              <a:rPr lang="pt-BR" b="1" dirty="0">
                <a:solidFill>
                  <a:srgbClr val="0095D9"/>
                </a:solidFill>
              </a:rPr>
              <a:t>PARA:</a:t>
            </a:r>
            <a:r>
              <a:rPr lang="pt-BR" b="1" i="1" dirty="0">
                <a:solidFill>
                  <a:srgbClr val="4C4D4F"/>
                </a:solidFill>
              </a:rPr>
              <a:t/>
            </a:r>
            <a:br>
              <a:rPr lang="pt-BR" b="1" i="1" dirty="0">
                <a:solidFill>
                  <a:srgbClr val="4C4D4F"/>
                </a:solidFill>
              </a:rPr>
            </a:br>
            <a:r>
              <a:rPr lang="pt-BR" i="1" dirty="0">
                <a:solidFill>
                  <a:srgbClr val="4C4D4F"/>
                </a:solidFill>
              </a:rPr>
              <a:t>Código ANBIMA de Regulação e Melhores Práticas para </a:t>
            </a:r>
            <a:r>
              <a:rPr lang="pt-BR" i="1" u="sng" dirty="0">
                <a:solidFill>
                  <a:srgbClr val="4C4D4F"/>
                </a:solidFill>
              </a:rPr>
              <a:t>Administração de Recursos de Terceiros</a:t>
            </a:r>
          </a:p>
        </p:txBody>
      </p:sp>
      <p:sp>
        <p:nvSpPr>
          <p:cNvPr id="7" name="Seta para a direita 6"/>
          <p:cNvSpPr/>
          <p:nvPr/>
        </p:nvSpPr>
        <p:spPr>
          <a:xfrm>
            <a:off x="4225274" y="2831793"/>
            <a:ext cx="421359" cy="632039"/>
          </a:xfrm>
          <a:prstGeom prst="rightArrow">
            <a:avLst/>
          </a:prstGeom>
          <a:solidFill>
            <a:srgbClr val="80C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13"/>
          </a:p>
        </p:txBody>
      </p:sp>
      <p:sp>
        <p:nvSpPr>
          <p:cNvPr id="8" name="Seta para a direita 7">
            <a:hlinkClick r:id="" action="ppaction://hlinkshowjump?jump=nextslide"/>
          </p:cNvPr>
          <p:cNvSpPr>
            <a:spLocks noChangeArrowheads="1"/>
          </p:cNvSpPr>
          <p:nvPr/>
        </p:nvSpPr>
        <p:spPr bwMode="auto">
          <a:xfrm>
            <a:off x="8373871" y="4731990"/>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
        <p:nvSpPr>
          <p:cNvPr id="9" name="Seta para a direita 8">
            <a:hlinkClick r:id="" action="ppaction://hlinkshowjump?jump=previousslide"/>
          </p:cNvPr>
          <p:cNvSpPr>
            <a:spLocks noChangeArrowheads="1"/>
          </p:cNvSpPr>
          <p:nvPr/>
        </p:nvSpPr>
        <p:spPr bwMode="auto">
          <a:xfrm flipH="1">
            <a:off x="8046449" y="4731990"/>
            <a:ext cx="297656" cy="270272"/>
          </a:xfrm>
          <a:prstGeom prst="rightArrow">
            <a:avLst>
              <a:gd name="adj1" fmla="val 65583"/>
              <a:gd name="adj2" fmla="val 110132"/>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dirty="0"/>
          </a:p>
        </p:txBody>
      </p:sp>
      <p:sp>
        <p:nvSpPr>
          <p:cNvPr id="14" name="Título 1"/>
          <p:cNvSpPr txBox="1">
            <a:spLocks/>
          </p:cNvSpPr>
          <p:nvPr/>
        </p:nvSpPr>
        <p:spPr>
          <a:xfrm>
            <a:off x="896399" y="139662"/>
            <a:ext cx="6519435" cy="396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1500" b="1" kern="1200">
                <a:solidFill>
                  <a:srgbClr val="0095D9"/>
                </a:solidFill>
                <a:latin typeface="+mj-lt"/>
                <a:ea typeface="+mj-ea"/>
                <a:cs typeface="+mj-cs"/>
              </a:defRPr>
            </a:lvl1pPr>
          </a:lstStyle>
          <a:p>
            <a:r>
              <a:rPr lang="pt-BR" sz="1800" dirty="0"/>
              <a:t>CÓDIGO DE ADMINISTRAÇÃO DE RECURSOS DE TERCEIROS</a:t>
            </a:r>
          </a:p>
        </p:txBody>
      </p:sp>
      <p:sp>
        <p:nvSpPr>
          <p:cNvPr id="15" name="Espaço Reservado para Texto 3"/>
          <p:cNvSpPr txBox="1">
            <a:spLocks/>
          </p:cNvSpPr>
          <p:nvPr/>
        </p:nvSpPr>
        <p:spPr>
          <a:xfrm>
            <a:off x="611560" y="525670"/>
            <a:ext cx="6411600" cy="317888"/>
          </a:xfrm>
          <a:prstGeom prst="rect">
            <a:avLst/>
          </a:prstGeom>
        </p:spPr>
        <p:txBody>
          <a:bodyPr vert="horz" lIns="91429" tIns="45715" rIns="91429" bIns="45715" rtlCol="0">
            <a:noAutofit/>
          </a:bodyPr>
          <a:lstStyle>
            <a:lvl1pPr marL="0" indent="0" algn="l" defTabSz="914400" rtl="0" eaLnBrk="1" latinLnBrk="0" hangingPunct="1">
              <a:spcBef>
                <a:spcPct val="20000"/>
              </a:spcBef>
              <a:buFont typeface="Arial" panose="020B0604020202020204" pitchFamily="34" charset="0"/>
              <a:buNone/>
              <a:defRPr lang="pt-BR" sz="1350" i="1" kern="1200">
                <a:solidFill>
                  <a:srgbClr val="4C4D4F"/>
                </a:solidFill>
                <a:latin typeface="+mn-lt"/>
                <a:ea typeface="+mn-ea"/>
                <a:cs typeface="+mn-cs"/>
              </a:defRPr>
            </a:lvl1pPr>
            <a:lvl2pPr marL="342900" indent="0" algn="l" defTabSz="914400" rtl="0" eaLnBrk="1" latinLnBrk="0" hangingPunct="1">
              <a:spcBef>
                <a:spcPct val="20000"/>
              </a:spcBef>
              <a:buFont typeface="Arial" panose="020B0604020202020204" pitchFamily="34" charset="0"/>
              <a:buNone/>
              <a:defRPr lang="pt-BR" sz="900" kern="1200">
                <a:solidFill>
                  <a:srgbClr val="3D3D3F"/>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lang="pt-BR" sz="750" kern="1200">
                <a:solidFill>
                  <a:srgbClr val="3D3D3F"/>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lang="pt-BR" sz="675" kern="1200">
                <a:solidFill>
                  <a:srgbClr val="3D3D3F"/>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lang="pt-BR" sz="675" kern="1200">
                <a:solidFill>
                  <a:srgbClr val="3D3D3F"/>
                </a:solidFill>
                <a:latin typeface="+mn-lt"/>
                <a:ea typeface="+mn-ea"/>
                <a:cs typeface="+mn-cs"/>
              </a:defRPr>
            </a:lvl5pPr>
            <a:lvl6pPr marL="1714500" indent="0" algn="l" defTabSz="914400" rtl="0" eaLnBrk="1" latinLnBrk="0" hangingPunct="1">
              <a:spcBef>
                <a:spcPct val="20000"/>
              </a:spcBef>
              <a:buFont typeface="Arial" panose="020B0604020202020204" pitchFamily="34" charset="0"/>
              <a:buNone/>
              <a:defRPr sz="675" kern="1200">
                <a:solidFill>
                  <a:schemeClr val="tx1"/>
                </a:solidFill>
                <a:latin typeface="+mn-lt"/>
                <a:ea typeface="+mn-ea"/>
                <a:cs typeface="+mn-cs"/>
              </a:defRPr>
            </a:lvl6pPr>
            <a:lvl7pPr marL="2057400" indent="0" algn="l" defTabSz="914400" rtl="0" eaLnBrk="1" latinLnBrk="0" hangingPunct="1">
              <a:spcBef>
                <a:spcPct val="20000"/>
              </a:spcBef>
              <a:buFont typeface="Arial" panose="020B0604020202020204" pitchFamily="34" charset="0"/>
              <a:buNone/>
              <a:defRPr sz="675" kern="1200">
                <a:solidFill>
                  <a:schemeClr val="tx1"/>
                </a:solidFill>
                <a:latin typeface="+mn-lt"/>
                <a:ea typeface="+mn-ea"/>
                <a:cs typeface="+mn-cs"/>
              </a:defRPr>
            </a:lvl7pPr>
            <a:lvl8pPr marL="2400300" indent="0" algn="l" defTabSz="914400" rtl="0" eaLnBrk="1" latinLnBrk="0" hangingPunct="1">
              <a:spcBef>
                <a:spcPct val="20000"/>
              </a:spcBef>
              <a:buFont typeface="Arial" panose="020B0604020202020204" pitchFamily="34" charset="0"/>
              <a:buNone/>
              <a:defRPr sz="675" kern="1200">
                <a:solidFill>
                  <a:schemeClr val="tx1"/>
                </a:solidFill>
                <a:latin typeface="+mn-lt"/>
                <a:ea typeface="+mn-ea"/>
                <a:cs typeface="+mn-cs"/>
              </a:defRPr>
            </a:lvl8pPr>
            <a:lvl9pPr marL="2743200" indent="0" algn="l" defTabSz="914400" rtl="0" eaLnBrk="1" latinLnBrk="0" hangingPunct="1">
              <a:spcBef>
                <a:spcPct val="20000"/>
              </a:spcBef>
              <a:buFont typeface="Arial" panose="020B0604020202020204" pitchFamily="34" charset="0"/>
              <a:buNone/>
              <a:defRPr sz="675" kern="1200">
                <a:solidFill>
                  <a:schemeClr val="tx1"/>
                </a:solidFill>
                <a:latin typeface="+mn-lt"/>
                <a:ea typeface="+mn-ea"/>
                <a:cs typeface="+mn-cs"/>
              </a:defRPr>
            </a:lvl9pPr>
          </a:lstStyle>
          <a:p>
            <a:r>
              <a:rPr lang="pt-BR" sz="1700" dirty="0" smtClean="0"/>
              <a:t>Objetivo</a:t>
            </a:r>
            <a:endParaRPr lang="pt-BR" sz="1700" dirty="0"/>
          </a:p>
        </p:txBody>
      </p:sp>
    </p:spTree>
    <p:extLst>
      <p:ext uri="{BB962C8B-B14F-4D97-AF65-F5344CB8AC3E}">
        <p14:creationId xmlns:p14="http://schemas.microsoft.com/office/powerpoint/2010/main" val="10821287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7664" y="2643758"/>
            <a:ext cx="5771184" cy="1215000"/>
          </a:xfrm>
        </p:spPr>
        <p:txBody>
          <a:bodyPr/>
          <a:lstStyle/>
          <a:p>
            <a:pPr algn="ctr"/>
            <a:r>
              <a:rPr lang="pt-BR" dirty="0" smtClean="0">
                <a:solidFill>
                  <a:srgbClr val="0095D9"/>
                </a:solidFill>
              </a:rPr>
              <a:t>Dúvidas?</a:t>
            </a:r>
            <a:endParaRPr lang="pt-BR" dirty="0">
              <a:solidFill>
                <a:srgbClr val="0095D9"/>
              </a:solidFill>
            </a:endParaRPr>
          </a:p>
        </p:txBody>
      </p:sp>
    </p:spTree>
    <p:extLst>
      <p:ext uri="{BB962C8B-B14F-4D97-AF65-F5344CB8AC3E}">
        <p14:creationId xmlns:p14="http://schemas.microsoft.com/office/powerpoint/2010/main" val="30933127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a:spLocks noChangeArrowheads="1"/>
          </p:cNvSpPr>
          <p:nvPr/>
        </p:nvSpPr>
        <p:spPr bwMode="auto">
          <a:xfrm>
            <a:off x="6245226" y="2619375"/>
            <a:ext cx="2692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Gill Sans" pitchFamily="124" charset="0"/>
                <a:ea typeface="Heiti SC Light" pitchFamily="124" charset="-122"/>
                <a:sym typeface="Gill Sans" pitchFamily="124" charset="0"/>
              </a:defRPr>
            </a:lvl1pPr>
            <a:lvl2pPr marL="742950" indent="-285750" eaLnBrk="0" hangingPunct="0">
              <a:defRPr sz="2800">
                <a:solidFill>
                  <a:srgbClr val="000000"/>
                </a:solidFill>
                <a:latin typeface="Gill Sans" pitchFamily="124" charset="0"/>
                <a:ea typeface="Heiti SC Light" pitchFamily="124" charset="-122"/>
                <a:sym typeface="Gill Sans" pitchFamily="124" charset="0"/>
              </a:defRPr>
            </a:lvl2pPr>
            <a:lvl3pPr marL="1143000" indent="-228600" eaLnBrk="0" hangingPunct="0">
              <a:defRPr sz="2800">
                <a:solidFill>
                  <a:srgbClr val="000000"/>
                </a:solidFill>
                <a:latin typeface="Gill Sans" pitchFamily="124" charset="0"/>
                <a:ea typeface="Heiti SC Light" pitchFamily="124" charset="-122"/>
                <a:sym typeface="Gill Sans" pitchFamily="124" charset="0"/>
              </a:defRPr>
            </a:lvl3pPr>
            <a:lvl4pPr marL="1600200" indent="-228600" eaLnBrk="0" hangingPunct="0">
              <a:defRPr sz="2800">
                <a:solidFill>
                  <a:srgbClr val="000000"/>
                </a:solidFill>
                <a:latin typeface="Gill Sans" pitchFamily="124" charset="0"/>
                <a:ea typeface="Heiti SC Light" pitchFamily="124" charset="-122"/>
                <a:sym typeface="Gill Sans" pitchFamily="124" charset="0"/>
              </a:defRPr>
            </a:lvl4pPr>
            <a:lvl5pPr marL="2057400" indent="-228600" eaLnBrk="0" hangingPunct="0">
              <a:defRPr sz="2800">
                <a:solidFill>
                  <a:srgbClr val="000000"/>
                </a:solidFill>
                <a:latin typeface="Gill Sans" pitchFamily="124" charset="0"/>
                <a:ea typeface="Heiti SC Light" pitchFamily="124" charset="-122"/>
                <a:sym typeface="Gill Sans" pitchFamily="124" charset="0"/>
              </a:defRPr>
            </a:lvl5pPr>
            <a:lvl6pPr marL="2514600" indent="-228600" algn="ctr" eaLnBrk="0" fontAlgn="base" hangingPunct="0">
              <a:spcBef>
                <a:spcPct val="0"/>
              </a:spcBef>
              <a:spcAft>
                <a:spcPct val="0"/>
              </a:spcAft>
              <a:defRPr sz="2800">
                <a:solidFill>
                  <a:srgbClr val="000000"/>
                </a:solidFill>
                <a:latin typeface="Gill Sans" pitchFamily="124" charset="0"/>
                <a:ea typeface="Heiti SC Light" pitchFamily="124" charset="-122"/>
                <a:sym typeface="Gill Sans" pitchFamily="124" charset="0"/>
              </a:defRPr>
            </a:lvl6pPr>
            <a:lvl7pPr marL="2971800" indent="-228600" algn="ctr" eaLnBrk="0" fontAlgn="base" hangingPunct="0">
              <a:spcBef>
                <a:spcPct val="0"/>
              </a:spcBef>
              <a:spcAft>
                <a:spcPct val="0"/>
              </a:spcAft>
              <a:defRPr sz="2800">
                <a:solidFill>
                  <a:srgbClr val="000000"/>
                </a:solidFill>
                <a:latin typeface="Gill Sans" pitchFamily="124" charset="0"/>
                <a:ea typeface="Heiti SC Light" pitchFamily="124" charset="-122"/>
                <a:sym typeface="Gill Sans" pitchFamily="124" charset="0"/>
              </a:defRPr>
            </a:lvl7pPr>
            <a:lvl8pPr marL="3429000" indent="-228600" algn="ctr" eaLnBrk="0" fontAlgn="base" hangingPunct="0">
              <a:spcBef>
                <a:spcPct val="0"/>
              </a:spcBef>
              <a:spcAft>
                <a:spcPct val="0"/>
              </a:spcAft>
              <a:defRPr sz="2800">
                <a:solidFill>
                  <a:srgbClr val="000000"/>
                </a:solidFill>
                <a:latin typeface="Gill Sans" pitchFamily="124" charset="0"/>
                <a:ea typeface="Heiti SC Light" pitchFamily="124" charset="-122"/>
                <a:sym typeface="Gill Sans" pitchFamily="124" charset="0"/>
              </a:defRPr>
            </a:lvl8pPr>
            <a:lvl9pPr marL="3886200" indent="-228600" algn="ctr" eaLnBrk="0" fontAlgn="base" hangingPunct="0">
              <a:spcBef>
                <a:spcPct val="0"/>
              </a:spcBef>
              <a:spcAft>
                <a:spcPct val="0"/>
              </a:spcAft>
              <a:defRPr sz="2800">
                <a:solidFill>
                  <a:srgbClr val="000000"/>
                </a:solidFill>
                <a:latin typeface="Gill Sans" pitchFamily="124" charset="0"/>
                <a:ea typeface="Heiti SC Light" pitchFamily="124" charset="-122"/>
                <a:sym typeface="Gill Sans" pitchFamily="124" charset="0"/>
              </a:defRPr>
            </a:lvl9pPr>
          </a:lstStyle>
          <a:p>
            <a:pPr marL="0" algn="ctr" defTabSz="457144" rtl="0" eaLnBrk="1" latinLnBrk="0" hangingPunct="1">
              <a:lnSpc>
                <a:spcPct val="90000"/>
              </a:lnSpc>
            </a:pPr>
            <a:r>
              <a:rPr lang="pt-BR" altLang="pt-BR" sz="1100" b="1" i="1" kern="1200" dirty="0">
                <a:solidFill>
                  <a:srgbClr val="80C342"/>
                </a:solidFill>
                <a:latin typeface="Calibri" pitchFamily="34" charset="0"/>
                <a:ea typeface="Heiti SC Light" pitchFamily="124" charset="-122"/>
                <a:cs typeface="+mn-cs"/>
                <a:sym typeface="Gill Sans" pitchFamily="124" charset="0"/>
              </a:rPr>
              <a:t>São Paulo</a:t>
            </a:r>
          </a:p>
          <a:p>
            <a:pPr algn="ctr" eaLnBrk="1" hangingPunct="1">
              <a:lnSpc>
                <a:spcPct val="90000"/>
              </a:lnSpc>
            </a:pPr>
            <a:r>
              <a:rPr lang="pt-BR" altLang="pt-BR" sz="1100" i="1" dirty="0">
                <a:solidFill>
                  <a:srgbClr val="4C4D4F"/>
                </a:solidFill>
                <a:latin typeface="Calibri" pitchFamily="34" charset="0"/>
              </a:rPr>
              <a:t>Av. das Nações Unidas, 8.501  21º andar</a:t>
            </a:r>
            <a:endParaRPr lang="pt-BR" altLang="pt-BR" sz="1100" dirty="0">
              <a:solidFill>
                <a:srgbClr val="4C4D4F"/>
              </a:solidFill>
              <a:latin typeface="Times New Roman" pitchFamily="18" charset="0"/>
            </a:endParaRPr>
          </a:p>
          <a:p>
            <a:pPr algn="ctr" eaLnBrk="1" hangingPunct="1">
              <a:lnSpc>
                <a:spcPct val="90000"/>
              </a:lnSpc>
            </a:pPr>
            <a:r>
              <a:rPr lang="pt-BR" altLang="pt-BR" sz="1100" i="1" dirty="0">
                <a:solidFill>
                  <a:srgbClr val="4C4D4F"/>
                </a:solidFill>
                <a:latin typeface="Calibri" pitchFamily="34" charset="0"/>
              </a:rPr>
              <a:t>05425-070  São Paulo  SP  Brasil</a:t>
            </a:r>
            <a:endParaRPr lang="pt-BR" altLang="pt-BR" sz="1100" dirty="0">
              <a:solidFill>
                <a:srgbClr val="4C4D4F"/>
              </a:solidFill>
              <a:latin typeface="Times New Roman" pitchFamily="18" charset="0"/>
            </a:endParaRPr>
          </a:p>
          <a:p>
            <a:pPr algn="ctr" eaLnBrk="1" hangingPunct="1">
              <a:lnSpc>
                <a:spcPct val="90000"/>
              </a:lnSpc>
            </a:pPr>
            <a:r>
              <a:rPr lang="pt-BR" altLang="pt-BR" sz="1100" i="1" dirty="0">
                <a:solidFill>
                  <a:srgbClr val="4C4D4F"/>
                </a:solidFill>
                <a:latin typeface="Calibri" pitchFamily="34" charset="0"/>
              </a:rPr>
              <a:t>+ 55 11 3471 4200</a:t>
            </a:r>
            <a:endParaRPr lang="pt-BR" altLang="pt-BR" sz="1100" dirty="0">
              <a:solidFill>
                <a:srgbClr val="4C4D4F"/>
              </a:solidFill>
              <a:latin typeface="Times New Roman" pitchFamily="18" charset="0"/>
            </a:endParaRPr>
          </a:p>
        </p:txBody>
      </p:sp>
      <p:sp>
        <p:nvSpPr>
          <p:cNvPr id="6" name="Retângulo 5"/>
          <p:cNvSpPr>
            <a:spLocks noChangeArrowheads="1"/>
          </p:cNvSpPr>
          <p:nvPr/>
        </p:nvSpPr>
        <p:spPr bwMode="auto">
          <a:xfrm>
            <a:off x="3465512" y="2619375"/>
            <a:ext cx="2365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Gill Sans" pitchFamily="124" charset="0"/>
                <a:ea typeface="Heiti SC Light" pitchFamily="124" charset="-122"/>
                <a:sym typeface="Gill Sans" pitchFamily="124" charset="0"/>
              </a:defRPr>
            </a:lvl1pPr>
            <a:lvl2pPr marL="742950" indent="-285750" eaLnBrk="0" hangingPunct="0">
              <a:defRPr sz="2800">
                <a:solidFill>
                  <a:srgbClr val="000000"/>
                </a:solidFill>
                <a:latin typeface="Gill Sans" pitchFamily="124" charset="0"/>
                <a:ea typeface="Heiti SC Light" pitchFamily="124" charset="-122"/>
                <a:sym typeface="Gill Sans" pitchFamily="124" charset="0"/>
              </a:defRPr>
            </a:lvl2pPr>
            <a:lvl3pPr marL="1143000" indent="-228600" eaLnBrk="0" hangingPunct="0">
              <a:defRPr sz="2800">
                <a:solidFill>
                  <a:srgbClr val="000000"/>
                </a:solidFill>
                <a:latin typeface="Gill Sans" pitchFamily="124" charset="0"/>
                <a:ea typeface="Heiti SC Light" pitchFamily="124" charset="-122"/>
                <a:sym typeface="Gill Sans" pitchFamily="124" charset="0"/>
              </a:defRPr>
            </a:lvl3pPr>
            <a:lvl4pPr marL="1600200" indent="-228600" eaLnBrk="0" hangingPunct="0">
              <a:defRPr sz="2800">
                <a:solidFill>
                  <a:srgbClr val="000000"/>
                </a:solidFill>
                <a:latin typeface="Gill Sans" pitchFamily="124" charset="0"/>
                <a:ea typeface="Heiti SC Light" pitchFamily="124" charset="-122"/>
                <a:sym typeface="Gill Sans" pitchFamily="124" charset="0"/>
              </a:defRPr>
            </a:lvl4pPr>
            <a:lvl5pPr marL="2057400" indent="-228600" eaLnBrk="0" hangingPunct="0">
              <a:defRPr sz="2800">
                <a:solidFill>
                  <a:srgbClr val="000000"/>
                </a:solidFill>
                <a:latin typeface="Gill Sans" pitchFamily="124" charset="0"/>
                <a:ea typeface="Heiti SC Light" pitchFamily="124" charset="-122"/>
                <a:sym typeface="Gill Sans" pitchFamily="124" charset="0"/>
              </a:defRPr>
            </a:lvl5pPr>
            <a:lvl6pPr marL="2514600" indent="-228600" algn="ctr" eaLnBrk="0" fontAlgn="base" hangingPunct="0">
              <a:spcBef>
                <a:spcPct val="0"/>
              </a:spcBef>
              <a:spcAft>
                <a:spcPct val="0"/>
              </a:spcAft>
              <a:defRPr sz="2800">
                <a:solidFill>
                  <a:srgbClr val="000000"/>
                </a:solidFill>
                <a:latin typeface="Gill Sans" pitchFamily="124" charset="0"/>
                <a:ea typeface="Heiti SC Light" pitchFamily="124" charset="-122"/>
                <a:sym typeface="Gill Sans" pitchFamily="124" charset="0"/>
              </a:defRPr>
            </a:lvl6pPr>
            <a:lvl7pPr marL="2971800" indent="-228600" algn="ctr" eaLnBrk="0" fontAlgn="base" hangingPunct="0">
              <a:spcBef>
                <a:spcPct val="0"/>
              </a:spcBef>
              <a:spcAft>
                <a:spcPct val="0"/>
              </a:spcAft>
              <a:defRPr sz="2800">
                <a:solidFill>
                  <a:srgbClr val="000000"/>
                </a:solidFill>
                <a:latin typeface="Gill Sans" pitchFamily="124" charset="0"/>
                <a:ea typeface="Heiti SC Light" pitchFamily="124" charset="-122"/>
                <a:sym typeface="Gill Sans" pitchFamily="124" charset="0"/>
              </a:defRPr>
            </a:lvl7pPr>
            <a:lvl8pPr marL="3429000" indent="-228600" algn="ctr" eaLnBrk="0" fontAlgn="base" hangingPunct="0">
              <a:spcBef>
                <a:spcPct val="0"/>
              </a:spcBef>
              <a:spcAft>
                <a:spcPct val="0"/>
              </a:spcAft>
              <a:defRPr sz="2800">
                <a:solidFill>
                  <a:srgbClr val="000000"/>
                </a:solidFill>
                <a:latin typeface="Gill Sans" pitchFamily="124" charset="0"/>
                <a:ea typeface="Heiti SC Light" pitchFamily="124" charset="-122"/>
                <a:sym typeface="Gill Sans" pitchFamily="124" charset="0"/>
              </a:defRPr>
            </a:lvl8pPr>
            <a:lvl9pPr marL="3886200" indent="-228600" algn="ctr" eaLnBrk="0" fontAlgn="base" hangingPunct="0">
              <a:spcBef>
                <a:spcPct val="0"/>
              </a:spcBef>
              <a:spcAft>
                <a:spcPct val="0"/>
              </a:spcAft>
              <a:defRPr sz="2800">
                <a:solidFill>
                  <a:srgbClr val="000000"/>
                </a:solidFill>
                <a:latin typeface="Gill Sans" pitchFamily="124" charset="0"/>
                <a:ea typeface="Heiti SC Light" pitchFamily="124" charset="-122"/>
                <a:sym typeface="Gill Sans" pitchFamily="124" charset="0"/>
              </a:defRPr>
            </a:lvl9pPr>
          </a:lstStyle>
          <a:p>
            <a:pPr algn="ctr" eaLnBrk="1" hangingPunct="1">
              <a:lnSpc>
                <a:spcPct val="90000"/>
              </a:lnSpc>
            </a:pPr>
            <a:r>
              <a:rPr lang="pt-BR" altLang="pt-BR" sz="1100" b="1" i="1" dirty="0">
                <a:solidFill>
                  <a:srgbClr val="80C342"/>
                </a:solidFill>
                <a:latin typeface="Calibri" pitchFamily="34" charset="0"/>
              </a:rPr>
              <a:t>Rio de Janeiro</a:t>
            </a:r>
            <a:endParaRPr lang="pt-BR" altLang="pt-BR" sz="1200" dirty="0">
              <a:solidFill>
                <a:srgbClr val="80C342"/>
              </a:solidFill>
              <a:latin typeface="Times New Roman" pitchFamily="18" charset="0"/>
            </a:endParaRPr>
          </a:p>
          <a:p>
            <a:pPr algn="ctr" eaLnBrk="1" hangingPunct="1">
              <a:lnSpc>
                <a:spcPct val="90000"/>
              </a:lnSpc>
            </a:pPr>
            <a:r>
              <a:rPr lang="pt-BR" altLang="pt-BR" sz="1100" i="1" dirty="0">
                <a:solidFill>
                  <a:srgbClr val="4C4D4F"/>
                </a:solidFill>
                <a:latin typeface="Calibri" pitchFamily="34" charset="0"/>
              </a:rPr>
              <a:t>Av. República do Chile, 230  13º andar</a:t>
            </a:r>
            <a:endParaRPr lang="pt-BR" altLang="pt-BR" sz="1200" dirty="0">
              <a:solidFill>
                <a:srgbClr val="4C4D4F"/>
              </a:solidFill>
              <a:latin typeface="Times New Roman" pitchFamily="18" charset="0"/>
            </a:endParaRPr>
          </a:p>
          <a:p>
            <a:pPr algn="ctr" eaLnBrk="1" hangingPunct="1">
              <a:lnSpc>
                <a:spcPct val="90000"/>
              </a:lnSpc>
            </a:pPr>
            <a:r>
              <a:rPr lang="pt-BR" altLang="pt-BR" sz="1100" i="1" dirty="0">
                <a:solidFill>
                  <a:srgbClr val="4C4D4F"/>
                </a:solidFill>
                <a:latin typeface="Calibri" pitchFamily="34" charset="0"/>
              </a:rPr>
              <a:t>20031-170  Rio de Janeiro  RJ  Brasil</a:t>
            </a:r>
            <a:endParaRPr lang="pt-BR" altLang="pt-BR" sz="1200" dirty="0">
              <a:solidFill>
                <a:srgbClr val="4C4D4F"/>
              </a:solidFill>
              <a:latin typeface="Times New Roman" pitchFamily="18" charset="0"/>
            </a:endParaRPr>
          </a:p>
          <a:p>
            <a:pPr algn="ctr" eaLnBrk="1" hangingPunct="1">
              <a:lnSpc>
                <a:spcPct val="90000"/>
              </a:lnSpc>
            </a:pPr>
            <a:r>
              <a:rPr lang="pt-BR" altLang="pt-BR" sz="1100" i="1" dirty="0">
                <a:solidFill>
                  <a:srgbClr val="4C4D4F"/>
                </a:solidFill>
                <a:latin typeface="Calibri" pitchFamily="34" charset="0"/>
              </a:rPr>
              <a:t>+ 55 21 3814 3800</a:t>
            </a:r>
            <a:endParaRPr lang="pt-BR" altLang="pt-BR" sz="1200" dirty="0">
              <a:solidFill>
                <a:srgbClr val="4C4D4F"/>
              </a:solidFill>
              <a:latin typeface="Times New Roman" pitchFamily="18" charset="0"/>
            </a:endParaRPr>
          </a:p>
        </p:txBody>
      </p:sp>
    </p:spTree>
    <p:extLst>
      <p:ext uri="{BB962C8B-B14F-4D97-AF65-F5344CB8AC3E}">
        <p14:creationId xmlns:p14="http://schemas.microsoft.com/office/powerpoint/2010/main" val="369491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6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edondar Retângulo em um Canto Diagonal 4"/>
          <p:cNvSpPr/>
          <p:nvPr/>
        </p:nvSpPr>
        <p:spPr>
          <a:xfrm>
            <a:off x="107504" y="987574"/>
            <a:ext cx="8640961" cy="3866604"/>
          </a:xfrm>
          <a:prstGeom prst="round2DiagRect">
            <a:avLst>
              <a:gd name="adj1" fmla="val 9467"/>
              <a:gd name="adj2" fmla="val 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72000" rtlCol="0" anchor="ctr"/>
          <a:lstStyle/>
          <a:p>
            <a:pPr marL="133350" lvl="1">
              <a:spcAft>
                <a:spcPts val="450"/>
              </a:spcAft>
            </a:pPr>
            <a:r>
              <a:rPr lang="pt-BR" b="1" dirty="0" smtClean="0">
                <a:solidFill>
                  <a:srgbClr val="0095D9"/>
                </a:solidFill>
              </a:rPr>
              <a:t>2016/2017</a:t>
            </a:r>
            <a:endParaRPr lang="pt-BR" b="1" dirty="0">
              <a:solidFill>
                <a:srgbClr val="0095D9"/>
              </a:solidFill>
            </a:endParaRPr>
          </a:p>
          <a:p>
            <a:pPr marL="201613" lvl="1" indent="-201613">
              <a:spcAft>
                <a:spcPts val="600"/>
              </a:spcAft>
              <a:buClr>
                <a:srgbClr val="0095D9"/>
              </a:buClr>
              <a:buFont typeface="Arial" panose="020B0604020202020204" pitchFamily="34" charset="0"/>
              <a:buChar char="•"/>
            </a:pPr>
            <a:r>
              <a:rPr lang="pt-BR" sz="1600" dirty="0">
                <a:solidFill>
                  <a:srgbClr val="4C4D4F"/>
                </a:solidFill>
              </a:rPr>
              <a:t>Aprovação pela Diretoria da mudança de foco de produto para atividade.</a:t>
            </a:r>
          </a:p>
          <a:p>
            <a:pPr marL="201613" lvl="1" indent="-201613">
              <a:spcAft>
                <a:spcPts val="600"/>
              </a:spcAft>
              <a:buClr>
                <a:srgbClr val="0095D9"/>
              </a:buClr>
              <a:buFont typeface="Arial" panose="020B0604020202020204" pitchFamily="34" charset="0"/>
              <a:buChar char="•"/>
            </a:pPr>
            <a:r>
              <a:rPr lang="pt-BR" sz="1600" dirty="0">
                <a:solidFill>
                  <a:srgbClr val="4C4D4F"/>
                </a:solidFill>
              </a:rPr>
              <a:t>Formação de grupo de trabalho misto com representantes dos comitês de Fundos de Renda Fixa &amp; Multimercado (subcomitê de ETF); Fundos de Ações; Serviços Qualificados (subcomitê de Administração Fiduciária); Fundos Estruturados (FII e FIDC), Assuntos Jurídicos e </a:t>
            </a:r>
            <a:r>
              <a:rPr lang="pt-BR" sz="1600" dirty="0" err="1">
                <a:solidFill>
                  <a:srgbClr val="4C4D4F"/>
                </a:solidFill>
              </a:rPr>
              <a:t>Compliance</a:t>
            </a:r>
            <a:r>
              <a:rPr lang="pt-BR" sz="1600" dirty="0">
                <a:solidFill>
                  <a:srgbClr val="4C4D4F"/>
                </a:solidFill>
              </a:rPr>
              <a:t>. </a:t>
            </a:r>
          </a:p>
          <a:p>
            <a:pPr marL="201613" lvl="1" indent="-201613">
              <a:spcAft>
                <a:spcPts val="600"/>
              </a:spcAft>
              <a:buClr>
                <a:srgbClr val="0095D9"/>
              </a:buClr>
              <a:buFont typeface="Arial" panose="020B0604020202020204" pitchFamily="34" charset="0"/>
              <a:buChar char="•"/>
            </a:pPr>
            <a:r>
              <a:rPr lang="pt-BR" sz="1600" dirty="0">
                <a:solidFill>
                  <a:srgbClr val="4C4D4F"/>
                </a:solidFill>
              </a:rPr>
              <a:t>Realização de 21 reuniões para elaboração do documento em 15 meses</a:t>
            </a:r>
            <a:r>
              <a:rPr lang="pt-BR" sz="1600" dirty="0" smtClean="0">
                <a:solidFill>
                  <a:srgbClr val="4C4D4F"/>
                </a:solidFill>
              </a:rPr>
              <a:t>.</a:t>
            </a:r>
            <a:endParaRPr lang="pt-BR" sz="1600" dirty="0">
              <a:solidFill>
                <a:srgbClr val="4C4D4F"/>
              </a:solidFill>
            </a:endParaRPr>
          </a:p>
          <a:p>
            <a:pPr marL="201613" lvl="1" indent="-201613">
              <a:spcAft>
                <a:spcPts val="450"/>
              </a:spcAft>
              <a:buClr>
                <a:srgbClr val="0095D9"/>
              </a:buClr>
              <a:buFont typeface="Arial" panose="020B0604020202020204" pitchFamily="34" charset="0"/>
              <a:buChar char="•"/>
            </a:pPr>
            <a:r>
              <a:rPr lang="pt-BR" sz="1600" dirty="0">
                <a:solidFill>
                  <a:srgbClr val="4C4D4F"/>
                </a:solidFill>
              </a:rPr>
              <a:t>envolvimento da Frente de Diretoria de Fundos: </a:t>
            </a:r>
          </a:p>
          <a:p>
            <a:pPr marL="446088" lvl="1" indent="-268288" defTabSz="533400">
              <a:spcAft>
                <a:spcPts val="1200"/>
              </a:spcAft>
              <a:buClr>
                <a:srgbClr val="0095D9"/>
              </a:buClr>
              <a:buSzPct val="80000"/>
              <a:buFont typeface="Wingdings" panose="05000000000000000000" pitchFamily="2" charset="2"/>
              <a:buChar char="§"/>
            </a:pPr>
            <a:r>
              <a:rPr lang="pt-BR" sz="1600" i="1" dirty="0">
                <a:solidFill>
                  <a:srgbClr val="4C4D4F"/>
                </a:solidFill>
              </a:rPr>
              <a:t>Aprovação dos conceitos, avanços e abrangência do novo código.</a:t>
            </a:r>
          </a:p>
          <a:p>
            <a:pPr marL="201613" lvl="1" indent="-201613">
              <a:spcAft>
                <a:spcPts val="1350"/>
              </a:spcAft>
              <a:buClr>
                <a:srgbClr val="0095D9"/>
              </a:buClr>
              <a:buFont typeface="Arial" panose="020B0604020202020204" pitchFamily="34" charset="0"/>
              <a:buChar char="•"/>
            </a:pPr>
            <a:r>
              <a:rPr lang="pt-BR" sz="1600" dirty="0">
                <a:solidFill>
                  <a:srgbClr val="4C4D4F"/>
                </a:solidFill>
              </a:rPr>
              <a:t>Apresentação e circulação da minuta nos comitês impactados.</a:t>
            </a:r>
          </a:p>
          <a:p>
            <a:pPr marL="201613" lvl="1" indent="-201613">
              <a:spcAft>
                <a:spcPts val="1350"/>
              </a:spcAft>
              <a:buClr>
                <a:srgbClr val="0095D9"/>
              </a:buClr>
              <a:buFont typeface="Arial" panose="020B0604020202020204" pitchFamily="34" charset="0"/>
              <a:buChar char="•"/>
            </a:pPr>
            <a:r>
              <a:rPr lang="pt-BR" sz="1600" dirty="0">
                <a:solidFill>
                  <a:srgbClr val="4C4D4F"/>
                </a:solidFill>
              </a:rPr>
              <a:t>Realização de três workshops e abertura de audiência restrita para representantes dos comitês impactados</a:t>
            </a:r>
            <a:r>
              <a:rPr lang="pt-BR" sz="1600" dirty="0" smtClean="0">
                <a:solidFill>
                  <a:srgbClr val="4C4D4F"/>
                </a:solidFill>
              </a:rPr>
              <a:t>.</a:t>
            </a:r>
          </a:p>
          <a:p>
            <a:pPr marL="201613" lvl="1" indent="-201613">
              <a:spcAft>
                <a:spcPts val="1350"/>
              </a:spcAft>
              <a:buClr>
                <a:srgbClr val="0095D9"/>
              </a:buClr>
              <a:buFont typeface="Arial" panose="020B0604020202020204" pitchFamily="34" charset="0"/>
              <a:buChar char="•"/>
            </a:pPr>
            <a:r>
              <a:rPr lang="pt-BR" sz="1600" dirty="0" smtClean="0">
                <a:solidFill>
                  <a:srgbClr val="4C4D4F"/>
                </a:solidFill>
              </a:rPr>
              <a:t>Audiência Publica(60 dias).</a:t>
            </a:r>
            <a:endParaRPr lang="pt-BR" sz="1600" dirty="0">
              <a:solidFill>
                <a:srgbClr val="4C4D4F"/>
              </a:solidFill>
            </a:endParaRPr>
          </a:p>
        </p:txBody>
      </p:sp>
      <p:sp>
        <p:nvSpPr>
          <p:cNvPr id="11" name="Seta para a direita 10">
            <a:hlinkClick r:id="" action="ppaction://hlinkshowjump?jump=nextslide"/>
          </p:cNvPr>
          <p:cNvSpPr>
            <a:spLocks noChangeArrowheads="1"/>
          </p:cNvSpPr>
          <p:nvPr/>
        </p:nvSpPr>
        <p:spPr bwMode="auto">
          <a:xfrm>
            <a:off x="8388479" y="4888706"/>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
        <p:nvSpPr>
          <p:cNvPr id="12" name="Seta para a direita 11">
            <a:hlinkClick r:id="" action="ppaction://hlinkshowjump?jump=previousslide"/>
          </p:cNvPr>
          <p:cNvSpPr>
            <a:spLocks noChangeArrowheads="1"/>
          </p:cNvSpPr>
          <p:nvPr/>
        </p:nvSpPr>
        <p:spPr bwMode="auto">
          <a:xfrm flipH="1">
            <a:off x="8061057" y="4888706"/>
            <a:ext cx="297656" cy="270272"/>
          </a:xfrm>
          <a:prstGeom prst="rightArrow">
            <a:avLst>
              <a:gd name="adj1" fmla="val 65583"/>
              <a:gd name="adj2" fmla="val 110132"/>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dirty="0"/>
          </a:p>
        </p:txBody>
      </p:sp>
      <p:sp>
        <p:nvSpPr>
          <p:cNvPr id="9" name="Espaço Reservado para Número de Slide 5"/>
          <p:cNvSpPr>
            <a:spLocks noGrp="1"/>
          </p:cNvSpPr>
          <p:nvPr>
            <p:ph type="sldNum" sz="quarter" idx="12"/>
          </p:nvPr>
        </p:nvSpPr>
        <p:spPr>
          <a:xfrm>
            <a:off x="7418700" y="4869656"/>
            <a:ext cx="1725300" cy="273844"/>
          </a:xfrm>
        </p:spPr>
        <p:txBody>
          <a:bodyPr/>
          <a:lstStyle>
            <a:lvl1pPr algn="r">
              <a:defRPr/>
            </a:lvl1pPr>
          </a:lstStyle>
          <a:p>
            <a:fld id="{1252A218-1266-48E1-826D-7E99163BE9BB}" type="slidenum">
              <a:rPr lang="pt-BR" smtClean="0"/>
              <a:pPr/>
              <a:t>6</a:t>
            </a:fld>
            <a:endParaRPr lang="pt-BR" dirty="0"/>
          </a:p>
        </p:txBody>
      </p:sp>
      <p:sp>
        <p:nvSpPr>
          <p:cNvPr id="15" name="Título 1"/>
          <p:cNvSpPr txBox="1">
            <a:spLocks/>
          </p:cNvSpPr>
          <p:nvPr/>
        </p:nvSpPr>
        <p:spPr>
          <a:xfrm>
            <a:off x="896399" y="139662"/>
            <a:ext cx="6519435" cy="396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1500" b="1" kern="1200">
                <a:solidFill>
                  <a:srgbClr val="0095D9"/>
                </a:solidFill>
                <a:latin typeface="+mj-lt"/>
                <a:ea typeface="+mj-ea"/>
                <a:cs typeface="+mj-cs"/>
              </a:defRPr>
            </a:lvl1pPr>
          </a:lstStyle>
          <a:p>
            <a:r>
              <a:rPr lang="pt-BR" sz="1800" dirty="0"/>
              <a:t>CÓDIGO DE ADMINISTRAÇÃO DE RECURSOS DE TERCEIROS</a:t>
            </a:r>
          </a:p>
        </p:txBody>
      </p:sp>
      <p:sp>
        <p:nvSpPr>
          <p:cNvPr id="16" name="Espaço Reservado para Texto 3"/>
          <p:cNvSpPr txBox="1">
            <a:spLocks/>
          </p:cNvSpPr>
          <p:nvPr/>
        </p:nvSpPr>
        <p:spPr>
          <a:xfrm>
            <a:off x="611560" y="525670"/>
            <a:ext cx="6411600" cy="317888"/>
          </a:xfrm>
          <a:prstGeom prst="rect">
            <a:avLst/>
          </a:prstGeom>
        </p:spPr>
        <p:txBody>
          <a:bodyPr vert="horz" lIns="91429" tIns="45715" rIns="91429" bIns="45715" rtlCol="0">
            <a:noAutofit/>
          </a:bodyPr>
          <a:lstStyle>
            <a:lvl1pPr marL="0" indent="0" algn="l" defTabSz="914400" rtl="0" eaLnBrk="1" latinLnBrk="0" hangingPunct="1">
              <a:spcBef>
                <a:spcPct val="20000"/>
              </a:spcBef>
              <a:buFont typeface="Arial" panose="020B0604020202020204" pitchFamily="34" charset="0"/>
              <a:buNone/>
              <a:defRPr lang="pt-BR" sz="1350" i="1" kern="1200">
                <a:solidFill>
                  <a:srgbClr val="4C4D4F"/>
                </a:solidFill>
                <a:latin typeface="+mn-lt"/>
                <a:ea typeface="+mn-ea"/>
                <a:cs typeface="+mn-cs"/>
              </a:defRPr>
            </a:lvl1pPr>
            <a:lvl2pPr marL="342900" indent="0" algn="l" defTabSz="914400" rtl="0" eaLnBrk="1" latinLnBrk="0" hangingPunct="1">
              <a:spcBef>
                <a:spcPct val="20000"/>
              </a:spcBef>
              <a:buFont typeface="Arial" panose="020B0604020202020204" pitchFamily="34" charset="0"/>
              <a:buNone/>
              <a:defRPr lang="pt-BR" sz="900" kern="1200">
                <a:solidFill>
                  <a:srgbClr val="3D3D3F"/>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lang="pt-BR" sz="750" kern="1200">
                <a:solidFill>
                  <a:srgbClr val="3D3D3F"/>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lang="pt-BR" sz="675" kern="1200">
                <a:solidFill>
                  <a:srgbClr val="3D3D3F"/>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lang="pt-BR" sz="675" kern="1200">
                <a:solidFill>
                  <a:srgbClr val="3D3D3F"/>
                </a:solidFill>
                <a:latin typeface="+mn-lt"/>
                <a:ea typeface="+mn-ea"/>
                <a:cs typeface="+mn-cs"/>
              </a:defRPr>
            </a:lvl5pPr>
            <a:lvl6pPr marL="1714500" indent="0" algn="l" defTabSz="914400" rtl="0" eaLnBrk="1" latinLnBrk="0" hangingPunct="1">
              <a:spcBef>
                <a:spcPct val="20000"/>
              </a:spcBef>
              <a:buFont typeface="Arial" panose="020B0604020202020204" pitchFamily="34" charset="0"/>
              <a:buNone/>
              <a:defRPr sz="675" kern="1200">
                <a:solidFill>
                  <a:schemeClr val="tx1"/>
                </a:solidFill>
                <a:latin typeface="+mn-lt"/>
                <a:ea typeface="+mn-ea"/>
                <a:cs typeface="+mn-cs"/>
              </a:defRPr>
            </a:lvl6pPr>
            <a:lvl7pPr marL="2057400" indent="0" algn="l" defTabSz="914400" rtl="0" eaLnBrk="1" latinLnBrk="0" hangingPunct="1">
              <a:spcBef>
                <a:spcPct val="20000"/>
              </a:spcBef>
              <a:buFont typeface="Arial" panose="020B0604020202020204" pitchFamily="34" charset="0"/>
              <a:buNone/>
              <a:defRPr sz="675" kern="1200">
                <a:solidFill>
                  <a:schemeClr val="tx1"/>
                </a:solidFill>
                <a:latin typeface="+mn-lt"/>
                <a:ea typeface="+mn-ea"/>
                <a:cs typeface="+mn-cs"/>
              </a:defRPr>
            </a:lvl7pPr>
            <a:lvl8pPr marL="2400300" indent="0" algn="l" defTabSz="914400" rtl="0" eaLnBrk="1" latinLnBrk="0" hangingPunct="1">
              <a:spcBef>
                <a:spcPct val="20000"/>
              </a:spcBef>
              <a:buFont typeface="Arial" panose="020B0604020202020204" pitchFamily="34" charset="0"/>
              <a:buNone/>
              <a:defRPr sz="675" kern="1200">
                <a:solidFill>
                  <a:schemeClr val="tx1"/>
                </a:solidFill>
                <a:latin typeface="+mn-lt"/>
                <a:ea typeface="+mn-ea"/>
                <a:cs typeface="+mn-cs"/>
              </a:defRPr>
            </a:lvl8pPr>
            <a:lvl9pPr marL="2743200" indent="0" algn="l" defTabSz="914400" rtl="0" eaLnBrk="1" latinLnBrk="0" hangingPunct="1">
              <a:spcBef>
                <a:spcPct val="20000"/>
              </a:spcBef>
              <a:buFont typeface="Arial" panose="020B0604020202020204" pitchFamily="34" charset="0"/>
              <a:buNone/>
              <a:defRPr sz="675" kern="1200">
                <a:solidFill>
                  <a:schemeClr val="tx1"/>
                </a:solidFill>
                <a:latin typeface="+mn-lt"/>
                <a:ea typeface="+mn-ea"/>
                <a:cs typeface="+mn-cs"/>
              </a:defRPr>
            </a:lvl9pPr>
          </a:lstStyle>
          <a:p>
            <a:r>
              <a:rPr lang="pt-BR" sz="1700" dirty="0" smtClean="0"/>
              <a:t>Histórico</a:t>
            </a:r>
            <a:endParaRPr lang="pt-BR" sz="1700" dirty="0"/>
          </a:p>
        </p:txBody>
      </p:sp>
    </p:spTree>
    <p:extLst>
      <p:ext uri="{BB962C8B-B14F-4D97-AF65-F5344CB8AC3E}">
        <p14:creationId xmlns:p14="http://schemas.microsoft.com/office/powerpoint/2010/main" val="74273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edondar Retângulo em um Canto Diagonal 4"/>
          <p:cNvSpPr/>
          <p:nvPr/>
        </p:nvSpPr>
        <p:spPr>
          <a:xfrm>
            <a:off x="251520" y="963718"/>
            <a:ext cx="8568952" cy="3840420"/>
          </a:xfrm>
          <a:prstGeom prst="round2DiagRect">
            <a:avLst>
              <a:gd name="adj1" fmla="val 9467"/>
              <a:gd name="adj2" fmla="val 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3350" lvl="1"/>
            <a:r>
              <a:rPr lang="pt-BR" b="1" dirty="0">
                <a:solidFill>
                  <a:srgbClr val="0095D9"/>
                </a:solidFill>
              </a:rPr>
              <a:t>2018</a:t>
            </a:r>
          </a:p>
          <a:p>
            <a:pPr marL="214313" indent="-214313">
              <a:spcAft>
                <a:spcPts val="1200"/>
              </a:spcAft>
              <a:buClr>
                <a:srgbClr val="0095D9"/>
              </a:buClr>
              <a:buFont typeface="Arial" panose="020B0604020202020204" pitchFamily="34" charset="0"/>
              <a:buChar char="•"/>
            </a:pPr>
            <a:r>
              <a:rPr lang="pt-BR" sz="1600" dirty="0">
                <a:solidFill>
                  <a:srgbClr val="4C4D4F"/>
                </a:solidFill>
              </a:rPr>
              <a:t>Recebimento de comentários da audiência pública, na sua maioria ajustes de forma e padronização de </a:t>
            </a:r>
            <a:r>
              <a:rPr lang="pt-BR" sz="1600" dirty="0" smtClean="0">
                <a:solidFill>
                  <a:srgbClr val="4C4D4F"/>
                </a:solidFill>
              </a:rPr>
              <a:t>redação</a:t>
            </a:r>
          </a:p>
          <a:p>
            <a:pPr marL="214313" indent="-214313">
              <a:spcAft>
                <a:spcPts val="1200"/>
              </a:spcAft>
              <a:buClr>
                <a:srgbClr val="0095D9"/>
              </a:buClr>
              <a:buFont typeface="Arial" panose="020B0604020202020204" pitchFamily="34" charset="0"/>
              <a:buChar char="•"/>
            </a:pPr>
            <a:r>
              <a:rPr lang="pt-BR" sz="1600" dirty="0" smtClean="0">
                <a:solidFill>
                  <a:srgbClr val="4C4D4F"/>
                </a:solidFill>
              </a:rPr>
              <a:t>Publicação Mai/18.</a:t>
            </a:r>
          </a:p>
          <a:p>
            <a:pPr marL="214313" indent="-214313">
              <a:buClr>
                <a:srgbClr val="0095D9"/>
              </a:buClr>
              <a:buFont typeface="Arial" panose="020B0604020202020204" pitchFamily="34" charset="0"/>
              <a:buChar char="•"/>
            </a:pPr>
            <a:r>
              <a:rPr lang="pt-BR" sz="1600" b="1" dirty="0" smtClean="0">
                <a:solidFill>
                  <a:srgbClr val="0095D9"/>
                </a:solidFill>
              </a:rPr>
              <a:t>1º </a:t>
            </a:r>
            <a:r>
              <a:rPr lang="pt-BR" sz="1600" b="1" dirty="0">
                <a:solidFill>
                  <a:srgbClr val="0095D9"/>
                </a:solidFill>
              </a:rPr>
              <a:t>semestre</a:t>
            </a:r>
            <a:r>
              <a:rPr lang="pt-BR" sz="1600" dirty="0">
                <a:solidFill>
                  <a:srgbClr val="0095D9"/>
                </a:solidFill>
              </a:rPr>
              <a:t> - </a:t>
            </a:r>
            <a:r>
              <a:rPr lang="pt-BR" sz="1600" dirty="0">
                <a:solidFill>
                  <a:srgbClr val="4C4D4F"/>
                </a:solidFill>
              </a:rPr>
              <a:t>formação de grupos de trabalho para trabalhar nos Questionários de </a:t>
            </a:r>
            <a:r>
              <a:rPr lang="pt-BR" sz="1600" dirty="0" err="1">
                <a:solidFill>
                  <a:srgbClr val="4C4D4F"/>
                </a:solidFill>
              </a:rPr>
              <a:t>Due</a:t>
            </a:r>
            <a:r>
              <a:rPr lang="pt-BR" sz="1600" dirty="0">
                <a:solidFill>
                  <a:srgbClr val="4C4D4F"/>
                </a:solidFill>
              </a:rPr>
              <a:t> </a:t>
            </a:r>
            <a:r>
              <a:rPr lang="pt-BR" sz="1600" dirty="0" err="1">
                <a:solidFill>
                  <a:srgbClr val="4C4D4F"/>
                </a:solidFill>
              </a:rPr>
              <a:t>Dilligence</a:t>
            </a:r>
            <a:r>
              <a:rPr lang="pt-BR" sz="1600" dirty="0">
                <a:solidFill>
                  <a:srgbClr val="4C4D4F"/>
                </a:solidFill>
              </a:rPr>
              <a:t>:</a:t>
            </a:r>
          </a:p>
          <a:p>
            <a:pPr marL="628650" lvl="1" indent="-285750">
              <a:buClr>
                <a:srgbClr val="0095D9"/>
              </a:buClr>
              <a:buFont typeface="Wingdings" panose="05000000000000000000" pitchFamily="2" charset="2"/>
              <a:buChar char="§"/>
            </a:pPr>
            <a:r>
              <a:rPr lang="pt-BR" sz="1600" i="1" dirty="0">
                <a:solidFill>
                  <a:srgbClr val="4C4D4F"/>
                </a:solidFill>
              </a:rPr>
              <a:t>Serviços Qualificados e </a:t>
            </a:r>
            <a:r>
              <a:rPr lang="pt-BR" sz="1600" i="1" dirty="0" smtClean="0">
                <a:solidFill>
                  <a:srgbClr val="4C4D4F"/>
                </a:solidFill>
              </a:rPr>
              <a:t>Corretoras;</a:t>
            </a:r>
            <a:endParaRPr lang="pt-BR" sz="1600" i="1" dirty="0">
              <a:solidFill>
                <a:srgbClr val="4C4D4F"/>
              </a:solidFill>
            </a:endParaRPr>
          </a:p>
          <a:p>
            <a:pPr marL="628650" lvl="1" indent="-285750">
              <a:buClr>
                <a:srgbClr val="0095D9"/>
              </a:buClr>
              <a:buFont typeface="Wingdings" panose="05000000000000000000" pitchFamily="2" charset="2"/>
              <a:buChar char="§"/>
            </a:pPr>
            <a:r>
              <a:rPr lang="pt-BR" sz="1600" i="1" dirty="0">
                <a:solidFill>
                  <a:srgbClr val="4C4D4F"/>
                </a:solidFill>
              </a:rPr>
              <a:t>Gestor de </a:t>
            </a:r>
            <a:r>
              <a:rPr lang="pt-BR" sz="1600" i="1" dirty="0" smtClean="0">
                <a:solidFill>
                  <a:srgbClr val="4C4D4F"/>
                </a:solidFill>
              </a:rPr>
              <a:t>Recursos;</a:t>
            </a:r>
            <a:endParaRPr lang="pt-BR" sz="1600" i="1" dirty="0">
              <a:solidFill>
                <a:srgbClr val="4C4D4F"/>
              </a:solidFill>
            </a:endParaRPr>
          </a:p>
          <a:p>
            <a:pPr marL="628650" lvl="1" indent="-285750">
              <a:buClr>
                <a:srgbClr val="0095D9"/>
              </a:buClr>
              <a:buFont typeface="Wingdings" panose="05000000000000000000" pitchFamily="2" charset="2"/>
              <a:buChar char="§"/>
            </a:pPr>
            <a:r>
              <a:rPr lang="pt-BR" sz="1600" i="1" dirty="0">
                <a:solidFill>
                  <a:srgbClr val="4C4D4F"/>
                </a:solidFill>
              </a:rPr>
              <a:t>Consultor </a:t>
            </a:r>
            <a:r>
              <a:rPr lang="pt-BR" sz="1600" i="1" dirty="0" smtClean="0">
                <a:solidFill>
                  <a:srgbClr val="4C4D4F"/>
                </a:solidFill>
              </a:rPr>
              <a:t>Imobiliário;</a:t>
            </a:r>
            <a:endParaRPr lang="pt-BR" sz="1600" i="1" dirty="0">
              <a:solidFill>
                <a:srgbClr val="4C4D4F"/>
              </a:solidFill>
            </a:endParaRPr>
          </a:p>
          <a:p>
            <a:pPr marL="628650" lvl="1" indent="-285750">
              <a:spcAft>
                <a:spcPts val="1200"/>
              </a:spcAft>
              <a:buClr>
                <a:srgbClr val="0095D9"/>
              </a:buClr>
              <a:buFont typeface="Wingdings" panose="05000000000000000000" pitchFamily="2" charset="2"/>
              <a:buChar char="§"/>
            </a:pPr>
            <a:r>
              <a:rPr lang="pt-BR" sz="1600" i="1" dirty="0">
                <a:solidFill>
                  <a:srgbClr val="4C4D4F"/>
                </a:solidFill>
              </a:rPr>
              <a:t>Consultor de </a:t>
            </a:r>
            <a:r>
              <a:rPr lang="pt-BR" sz="1600" i="1" dirty="0" smtClean="0">
                <a:solidFill>
                  <a:srgbClr val="4C4D4F"/>
                </a:solidFill>
              </a:rPr>
              <a:t>Crédito.</a:t>
            </a:r>
            <a:endParaRPr lang="pt-BR" sz="1600" dirty="0">
              <a:solidFill>
                <a:srgbClr val="4C4D4F"/>
              </a:solidFill>
            </a:endParaRPr>
          </a:p>
          <a:p>
            <a:pPr marL="214313" indent="-214313">
              <a:buClr>
                <a:srgbClr val="0095D9"/>
              </a:buClr>
              <a:buFont typeface="Arial" panose="020B0604020202020204" pitchFamily="34" charset="0"/>
              <a:buChar char="•"/>
            </a:pPr>
            <a:r>
              <a:rPr lang="pt-BR" sz="1600" b="1" dirty="0">
                <a:solidFill>
                  <a:srgbClr val="0095D9"/>
                </a:solidFill>
              </a:rPr>
              <a:t>2º semestre -  </a:t>
            </a:r>
            <a:r>
              <a:rPr lang="pt-BR" sz="1600" dirty="0">
                <a:solidFill>
                  <a:srgbClr val="4C4D4F"/>
                </a:solidFill>
              </a:rPr>
              <a:t>audiência pública dos documentos complementares ao Código:</a:t>
            </a:r>
          </a:p>
          <a:p>
            <a:pPr marL="628650" lvl="1" indent="-285750">
              <a:buClr>
                <a:srgbClr val="0095D9"/>
              </a:buClr>
              <a:buFont typeface="Wingdings" panose="05000000000000000000" pitchFamily="2" charset="2"/>
              <a:buChar char="§"/>
            </a:pPr>
            <a:r>
              <a:rPr lang="pt-BR" sz="1600" i="1" dirty="0">
                <a:solidFill>
                  <a:srgbClr val="4C4D4F"/>
                </a:solidFill>
              </a:rPr>
              <a:t>Questionários de </a:t>
            </a:r>
            <a:r>
              <a:rPr lang="pt-BR" sz="1600" i="1" dirty="0" err="1">
                <a:solidFill>
                  <a:srgbClr val="4C4D4F"/>
                </a:solidFill>
              </a:rPr>
              <a:t>Due</a:t>
            </a:r>
            <a:r>
              <a:rPr lang="pt-BR" sz="1600" i="1" dirty="0">
                <a:solidFill>
                  <a:srgbClr val="4C4D4F"/>
                </a:solidFill>
              </a:rPr>
              <a:t> </a:t>
            </a:r>
            <a:r>
              <a:rPr lang="pt-BR" sz="1600" i="1" dirty="0" err="1">
                <a:solidFill>
                  <a:srgbClr val="4C4D4F"/>
                </a:solidFill>
              </a:rPr>
              <a:t>Dilligence</a:t>
            </a:r>
            <a:r>
              <a:rPr lang="pt-BR" sz="1600" i="1" dirty="0">
                <a:solidFill>
                  <a:srgbClr val="4C4D4F"/>
                </a:solidFill>
              </a:rPr>
              <a:t> (</a:t>
            </a:r>
            <a:r>
              <a:rPr lang="pt-BR" sz="1600" i="1" dirty="0" err="1">
                <a:solidFill>
                  <a:srgbClr val="4C4D4F"/>
                </a:solidFill>
              </a:rPr>
              <a:t>QDDs</a:t>
            </a:r>
            <a:r>
              <a:rPr lang="pt-BR" sz="1600" i="1" dirty="0" smtClean="0">
                <a:solidFill>
                  <a:srgbClr val="4C4D4F"/>
                </a:solidFill>
              </a:rPr>
              <a:t>);</a:t>
            </a:r>
            <a:endParaRPr lang="pt-BR" sz="1600" i="1" dirty="0">
              <a:solidFill>
                <a:srgbClr val="4C4D4F"/>
              </a:solidFill>
            </a:endParaRPr>
          </a:p>
          <a:p>
            <a:pPr marL="628650" lvl="1" indent="-285750">
              <a:buClr>
                <a:srgbClr val="0095D9"/>
              </a:buClr>
              <a:buFont typeface="Wingdings" panose="05000000000000000000" pitchFamily="2" charset="2"/>
              <a:buChar char="§"/>
            </a:pPr>
            <a:r>
              <a:rPr lang="pt-BR" sz="1600" i="1" dirty="0">
                <a:solidFill>
                  <a:srgbClr val="4C4D4F"/>
                </a:solidFill>
              </a:rPr>
              <a:t>Diretriz de Investimento no </a:t>
            </a:r>
            <a:r>
              <a:rPr lang="pt-BR" sz="1600" i="1" dirty="0" smtClean="0">
                <a:solidFill>
                  <a:srgbClr val="4C4D4F"/>
                </a:solidFill>
              </a:rPr>
              <a:t>Exterior</a:t>
            </a:r>
            <a:r>
              <a:rPr lang="pt-BR" sz="1600" i="1" dirty="0">
                <a:solidFill>
                  <a:srgbClr val="4C4D4F"/>
                </a:solidFill>
              </a:rPr>
              <a:t>.</a:t>
            </a:r>
            <a:endParaRPr lang="pt-BR" sz="1600" i="1" dirty="0">
              <a:solidFill>
                <a:srgbClr val="4C4D4F"/>
              </a:solidFill>
            </a:endParaRPr>
          </a:p>
        </p:txBody>
      </p:sp>
      <p:sp>
        <p:nvSpPr>
          <p:cNvPr id="11" name="Seta para a direita 10">
            <a:hlinkClick r:id="" action="ppaction://hlinkshowjump?jump=nextslide"/>
          </p:cNvPr>
          <p:cNvSpPr>
            <a:spLocks noChangeArrowheads="1"/>
          </p:cNvSpPr>
          <p:nvPr/>
        </p:nvSpPr>
        <p:spPr bwMode="auto">
          <a:xfrm>
            <a:off x="8373871" y="4838665"/>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
        <p:nvSpPr>
          <p:cNvPr id="12" name="Seta para a direita 11">
            <a:hlinkClick r:id="" action="ppaction://hlinkshowjump?jump=previousslide"/>
          </p:cNvPr>
          <p:cNvSpPr>
            <a:spLocks noChangeArrowheads="1"/>
          </p:cNvSpPr>
          <p:nvPr/>
        </p:nvSpPr>
        <p:spPr bwMode="auto">
          <a:xfrm flipH="1">
            <a:off x="8046449" y="4838665"/>
            <a:ext cx="297656" cy="270272"/>
          </a:xfrm>
          <a:prstGeom prst="rightArrow">
            <a:avLst>
              <a:gd name="adj1" fmla="val 65583"/>
              <a:gd name="adj2" fmla="val 110132"/>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dirty="0"/>
          </a:p>
        </p:txBody>
      </p:sp>
      <p:sp>
        <p:nvSpPr>
          <p:cNvPr id="9" name="Espaço Reservado para Número de Slide 5"/>
          <p:cNvSpPr>
            <a:spLocks noGrp="1"/>
          </p:cNvSpPr>
          <p:nvPr>
            <p:ph type="sldNum" sz="quarter" idx="12"/>
          </p:nvPr>
        </p:nvSpPr>
        <p:spPr>
          <a:xfrm>
            <a:off x="7404092" y="4819615"/>
            <a:ext cx="1725300" cy="273844"/>
          </a:xfrm>
        </p:spPr>
        <p:txBody>
          <a:bodyPr/>
          <a:lstStyle>
            <a:lvl1pPr algn="r">
              <a:defRPr/>
            </a:lvl1pPr>
          </a:lstStyle>
          <a:p>
            <a:fld id="{1252A218-1266-48E1-826D-7E99163BE9BB}" type="slidenum">
              <a:rPr lang="pt-BR" smtClean="0"/>
              <a:pPr/>
              <a:t>7</a:t>
            </a:fld>
            <a:endParaRPr lang="pt-BR" dirty="0"/>
          </a:p>
        </p:txBody>
      </p:sp>
      <p:sp>
        <p:nvSpPr>
          <p:cNvPr id="8" name="Título 1"/>
          <p:cNvSpPr txBox="1">
            <a:spLocks/>
          </p:cNvSpPr>
          <p:nvPr/>
        </p:nvSpPr>
        <p:spPr>
          <a:xfrm>
            <a:off x="896399" y="139662"/>
            <a:ext cx="6519435" cy="396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1500" b="1" kern="1200">
                <a:solidFill>
                  <a:srgbClr val="0095D9"/>
                </a:solidFill>
                <a:latin typeface="+mj-lt"/>
                <a:ea typeface="+mj-ea"/>
                <a:cs typeface="+mj-cs"/>
              </a:defRPr>
            </a:lvl1pPr>
          </a:lstStyle>
          <a:p>
            <a:r>
              <a:rPr lang="pt-BR" sz="1800" dirty="0"/>
              <a:t>CÓDIGO DE ADMINISTRAÇÃO DE RECURSOS DE TERCEIROS</a:t>
            </a:r>
          </a:p>
        </p:txBody>
      </p:sp>
      <p:sp>
        <p:nvSpPr>
          <p:cNvPr id="10" name="Espaço Reservado para Texto 3"/>
          <p:cNvSpPr txBox="1">
            <a:spLocks/>
          </p:cNvSpPr>
          <p:nvPr/>
        </p:nvSpPr>
        <p:spPr>
          <a:xfrm>
            <a:off x="611560" y="525670"/>
            <a:ext cx="6411600" cy="317888"/>
          </a:xfrm>
          <a:prstGeom prst="rect">
            <a:avLst/>
          </a:prstGeom>
        </p:spPr>
        <p:txBody>
          <a:bodyPr vert="horz" lIns="91429" tIns="45715" rIns="91429" bIns="45715" rtlCol="0">
            <a:noAutofit/>
          </a:bodyPr>
          <a:lstStyle>
            <a:lvl1pPr marL="0" indent="0" algn="l" defTabSz="914400" rtl="0" eaLnBrk="1" latinLnBrk="0" hangingPunct="1">
              <a:spcBef>
                <a:spcPct val="20000"/>
              </a:spcBef>
              <a:buFont typeface="Arial" panose="020B0604020202020204" pitchFamily="34" charset="0"/>
              <a:buNone/>
              <a:defRPr lang="pt-BR" sz="1350" i="1" kern="1200">
                <a:solidFill>
                  <a:srgbClr val="4C4D4F"/>
                </a:solidFill>
                <a:latin typeface="+mn-lt"/>
                <a:ea typeface="+mn-ea"/>
                <a:cs typeface="+mn-cs"/>
              </a:defRPr>
            </a:lvl1pPr>
            <a:lvl2pPr marL="342900" indent="0" algn="l" defTabSz="914400" rtl="0" eaLnBrk="1" latinLnBrk="0" hangingPunct="1">
              <a:spcBef>
                <a:spcPct val="20000"/>
              </a:spcBef>
              <a:buFont typeface="Arial" panose="020B0604020202020204" pitchFamily="34" charset="0"/>
              <a:buNone/>
              <a:defRPr lang="pt-BR" sz="900" kern="1200">
                <a:solidFill>
                  <a:srgbClr val="3D3D3F"/>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lang="pt-BR" sz="750" kern="1200">
                <a:solidFill>
                  <a:srgbClr val="3D3D3F"/>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lang="pt-BR" sz="675" kern="1200">
                <a:solidFill>
                  <a:srgbClr val="3D3D3F"/>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lang="pt-BR" sz="675" kern="1200">
                <a:solidFill>
                  <a:srgbClr val="3D3D3F"/>
                </a:solidFill>
                <a:latin typeface="+mn-lt"/>
                <a:ea typeface="+mn-ea"/>
                <a:cs typeface="+mn-cs"/>
              </a:defRPr>
            </a:lvl5pPr>
            <a:lvl6pPr marL="1714500" indent="0" algn="l" defTabSz="914400" rtl="0" eaLnBrk="1" latinLnBrk="0" hangingPunct="1">
              <a:spcBef>
                <a:spcPct val="20000"/>
              </a:spcBef>
              <a:buFont typeface="Arial" panose="020B0604020202020204" pitchFamily="34" charset="0"/>
              <a:buNone/>
              <a:defRPr sz="675" kern="1200">
                <a:solidFill>
                  <a:schemeClr val="tx1"/>
                </a:solidFill>
                <a:latin typeface="+mn-lt"/>
                <a:ea typeface="+mn-ea"/>
                <a:cs typeface="+mn-cs"/>
              </a:defRPr>
            </a:lvl6pPr>
            <a:lvl7pPr marL="2057400" indent="0" algn="l" defTabSz="914400" rtl="0" eaLnBrk="1" latinLnBrk="0" hangingPunct="1">
              <a:spcBef>
                <a:spcPct val="20000"/>
              </a:spcBef>
              <a:buFont typeface="Arial" panose="020B0604020202020204" pitchFamily="34" charset="0"/>
              <a:buNone/>
              <a:defRPr sz="675" kern="1200">
                <a:solidFill>
                  <a:schemeClr val="tx1"/>
                </a:solidFill>
                <a:latin typeface="+mn-lt"/>
                <a:ea typeface="+mn-ea"/>
                <a:cs typeface="+mn-cs"/>
              </a:defRPr>
            </a:lvl7pPr>
            <a:lvl8pPr marL="2400300" indent="0" algn="l" defTabSz="914400" rtl="0" eaLnBrk="1" latinLnBrk="0" hangingPunct="1">
              <a:spcBef>
                <a:spcPct val="20000"/>
              </a:spcBef>
              <a:buFont typeface="Arial" panose="020B0604020202020204" pitchFamily="34" charset="0"/>
              <a:buNone/>
              <a:defRPr sz="675" kern="1200">
                <a:solidFill>
                  <a:schemeClr val="tx1"/>
                </a:solidFill>
                <a:latin typeface="+mn-lt"/>
                <a:ea typeface="+mn-ea"/>
                <a:cs typeface="+mn-cs"/>
              </a:defRPr>
            </a:lvl8pPr>
            <a:lvl9pPr marL="2743200" indent="0" algn="l" defTabSz="914400" rtl="0" eaLnBrk="1" latinLnBrk="0" hangingPunct="1">
              <a:spcBef>
                <a:spcPct val="20000"/>
              </a:spcBef>
              <a:buFont typeface="Arial" panose="020B0604020202020204" pitchFamily="34" charset="0"/>
              <a:buNone/>
              <a:defRPr sz="675" kern="1200">
                <a:solidFill>
                  <a:schemeClr val="tx1"/>
                </a:solidFill>
                <a:latin typeface="+mn-lt"/>
                <a:ea typeface="+mn-ea"/>
                <a:cs typeface="+mn-cs"/>
              </a:defRPr>
            </a:lvl9pPr>
          </a:lstStyle>
          <a:p>
            <a:r>
              <a:rPr lang="pt-BR" sz="1700" dirty="0" smtClean="0"/>
              <a:t>Histórico</a:t>
            </a:r>
            <a:endParaRPr lang="pt-BR" sz="1700" dirty="0"/>
          </a:p>
        </p:txBody>
      </p:sp>
    </p:spTree>
    <p:extLst>
      <p:ext uri="{BB962C8B-B14F-4D97-AF65-F5344CB8AC3E}">
        <p14:creationId xmlns:p14="http://schemas.microsoft.com/office/powerpoint/2010/main" val="3880338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3" name="Conector reto 122"/>
          <p:cNvCxnSpPr/>
          <p:nvPr/>
        </p:nvCxnSpPr>
        <p:spPr>
          <a:xfrm>
            <a:off x="4290575" y="2865635"/>
            <a:ext cx="4030" cy="889847"/>
          </a:xfrm>
          <a:prstGeom prst="line">
            <a:avLst/>
          </a:prstGeom>
          <a:ln w="19050">
            <a:solidFill>
              <a:srgbClr val="4C4D4F"/>
            </a:solidFill>
          </a:ln>
        </p:spPr>
        <p:style>
          <a:lnRef idx="1">
            <a:schemeClr val="accent1"/>
          </a:lnRef>
          <a:fillRef idx="0">
            <a:schemeClr val="accent1"/>
          </a:fillRef>
          <a:effectRef idx="0">
            <a:schemeClr val="accent1"/>
          </a:effectRef>
          <a:fontRef idx="minor">
            <a:schemeClr val="tx1"/>
          </a:fontRef>
        </p:style>
      </p:cxnSp>
      <p:sp>
        <p:nvSpPr>
          <p:cNvPr id="66" name="Arredondar Retângulo em um Canto Diagonal 65"/>
          <p:cNvSpPr/>
          <p:nvPr/>
        </p:nvSpPr>
        <p:spPr>
          <a:xfrm>
            <a:off x="2070102" y="1137442"/>
            <a:ext cx="3551922" cy="1728192"/>
          </a:xfrm>
          <a:prstGeom prst="round2DiagRect">
            <a:avLst>
              <a:gd name="adj1" fmla="val 8503"/>
              <a:gd name="adj2" fmla="val 0"/>
            </a:avLst>
          </a:prstGeom>
          <a:solidFill>
            <a:srgbClr val="FFD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dirty="0">
              <a:solidFill>
                <a:srgbClr val="4C4D4F"/>
              </a:solidFill>
            </a:endParaRPr>
          </a:p>
        </p:txBody>
      </p:sp>
      <p:grpSp>
        <p:nvGrpSpPr>
          <p:cNvPr id="88" name="Grupo 87"/>
          <p:cNvGrpSpPr/>
          <p:nvPr/>
        </p:nvGrpSpPr>
        <p:grpSpPr>
          <a:xfrm>
            <a:off x="2195735" y="1461477"/>
            <a:ext cx="4118748" cy="1343981"/>
            <a:chOff x="3152314" y="1556791"/>
            <a:chExt cx="4439255" cy="1872211"/>
          </a:xfrm>
        </p:grpSpPr>
        <p:cxnSp>
          <p:nvCxnSpPr>
            <p:cNvPr id="90" name="Conector reto 89"/>
            <p:cNvCxnSpPr>
              <a:stCxn id="98" idx="3"/>
            </p:cNvCxnSpPr>
            <p:nvPr/>
          </p:nvCxnSpPr>
          <p:spPr>
            <a:xfrm flipV="1">
              <a:off x="6766482" y="2457010"/>
              <a:ext cx="825085" cy="444797"/>
            </a:xfrm>
            <a:prstGeom prst="line">
              <a:avLst/>
            </a:prstGeom>
            <a:ln w="28575">
              <a:solidFill>
                <a:srgbClr val="4C4D4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92" name="Grupo 91"/>
            <p:cNvGrpSpPr/>
            <p:nvPr/>
          </p:nvGrpSpPr>
          <p:grpSpPr>
            <a:xfrm>
              <a:off x="3152316" y="2374618"/>
              <a:ext cx="3614167" cy="1054384"/>
              <a:chOff x="3576978" y="3188786"/>
              <a:chExt cx="2730702" cy="744271"/>
            </a:xfrm>
          </p:grpSpPr>
          <p:sp>
            <p:nvSpPr>
              <p:cNvPr id="95" name="Retângulo 94"/>
              <p:cNvSpPr/>
              <p:nvPr/>
            </p:nvSpPr>
            <p:spPr>
              <a:xfrm>
                <a:off x="3576978" y="3188787"/>
                <a:ext cx="1365353" cy="744270"/>
              </a:xfrm>
              <a:prstGeom prst="rect">
                <a:avLst/>
              </a:prstGeom>
              <a:solidFill>
                <a:srgbClr val="80C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gn="ctr"/>
                <a:r>
                  <a:rPr lang="pt-BR" sz="1600" b="1" dirty="0"/>
                  <a:t>ADMINISTRAÇÃO FIDUCIÁRIA</a:t>
                </a:r>
              </a:p>
            </p:txBody>
          </p:sp>
          <p:sp>
            <p:nvSpPr>
              <p:cNvPr id="98" name="Retângulo 97"/>
              <p:cNvSpPr/>
              <p:nvPr/>
            </p:nvSpPr>
            <p:spPr>
              <a:xfrm>
                <a:off x="4942332" y="3188786"/>
                <a:ext cx="1365348" cy="744270"/>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a:t>GESTÃO DE RECURSOS</a:t>
                </a:r>
              </a:p>
            </p:txBody>
          </p:sp>
        </p:grpSp>
        <p:sp>
          <p:nvSpPr>
            <p:cNvPr id="93" name="Retângulo 92"/>
            <p:cNvSpPr/>
            <p:nvPr/>
          </p:nvSpPr>
          <p:spPr>
            <a:xfrm>
              <a:off x="3152314" y="1556791"/>
              <a:ext cx="3614166" cy="817826"/>
            </a:xfrm>
            <a:prstGeom prst="rect">
              <a:avLst/>
            </a:prstGeom>
            <a:solidFill>
              <a:srgbClr val="009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gn="ctr"/>
              <a:r>
                <a:rPr lang="pt-BR" sz="1600" b="1" dirty="0"/>
                <a:t>ADMINISTRAÇÃO DE CARTEIRAS DE VALORES MOBILIÁRIOS</a:t>
              </a:r>
            </a:p>
          </p:txBody>
        </p:sp>
        <p:cxnSp>
          <p:nvCxnSpPr>
            <p:cNvPr id="94" name="Conector reto 93"/>
            <p:cNvCxnSpPr>
              <a:stCxn id="98" idx="3"/>
            </p:cNvCxnSpPr>
            <p:nvPr/>
          </p:nvCxnSpPr>
          <p:spPr>
            <a:xfrm>
              <a:off x="6766485" y="2901806"/>
              <a:ext cx="825084" cy="440424"/>
            </a:xfrm>
            <a:prstGeom prst="line">
              <a:avLst/>
            </a:prstGeom>
            <a:ln w="28575">
              <a:solidFill>
                <a:srgbClr val="FCAF17"/>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99" name="Arredondar Retângulo em um Canto Diagonal 98"/>
          <p:cNvSpPr/>
          <p:nvPr/>
        </p:nvSpPr>
        <p:spPr>
          <a:xfrm>
            <a:off x="2070102" y="1151439"/>
            <a:ext cx="3551922" cy="272533"/>
          </a:xfrm>
          <a:prstGeom prst="round2DiagRect">
            <a:avLst>
              <a:gd name="adj1" fmla="val 32977"/>
              <a:gd name="adj2" fmla="val 0"/>
            </a:avLst>
          </a:prstGeom>
          <a:solidFill>
            <a:srgbClr val="FFD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a:solidFill>
                  <a:srgbClr val="4C4D4F"/>
                </a:solidFill>
              </a:rPr>
              <a:t>CAPÍTULOS</a:t>
            </a:r>
            <a:endParaRPr lang="pt-BR" sz="1600" dirty="0">
              <a:solidFill>
                <a:srgbClr val="4C4D4F"/>
              </a:solidFill>
            </a:endParaRPr>
          </a:p>
        </p:txBody>
      </p:sp>
      <p:sp>
        <p:nvSpPr>
          <p:cNvPr id="101" name="CaixaDeTexto 100"/>
          <p:cNvSpPr txBox="1"/>
          <p:nvPr/>
        </p:nvSpPr>
        <p:spPr>
          <a:xfrm>
            <a:off x="6219297" y="3085231"/>
            <a:ext cx="1740272" cy="584775"/>
          </a:xfrm>
          <a:prstGeom prst="rect">
            <a:avLst/>
          </a:prstGeom>
          <a:noFill/>
          <a:ln>
            <a:noFill/>
          </a:ln>
        </p:spPr>
        <p:txBody>
          <a:bodyPr wrap="square" rtlCol="0">
            <a:spAutoFit/>
          </a:bodyPr>
          <a:lstStyle/>
          <a:p>
            <a:pPr algn="ctr"/>
            <a:r>
              <a:rPr lang="pt-BR" sz="1600" i="1" dirty="0">
                <a:solidFill>
                  <a:srgbClr val="4C4D4F"/>
                </a:solidFill>
              </a:rPr>
              <a:t>Tratada no Código de Distribuição</a:t>
            </a:r>
          </a:p>
        </p:txBody>
      </p:sp>
      <p:grpSp>
        <p:nvGrpSpPr>
          <p:cNvPr id="108" name="Grupo 107"/>
          <p:cNvGrpSpPr/>
          <p:nvPr/>
        </p:nvGrpSpPr>
        <p:grpSpPr>
          <a:xfrm>
            <a:off x="755576" y="3527104"/>
            <a:ext cx="7203993" cy="1253652"/>
            <a:chOff x="755576" y="4721807"/>
            <a:chExt cx="7850478" cy="1671536"/>
          </a:xfrm>
        </p:grpSpPr>
        <p:sp>
          <p:nvSpPr>
            <p:cNvPr id="71" name="Arredondar Retângulo em um Canto Diagonal 70"/>
            <p:cNvSpPr/>
            <p:nvPr/>
          </p:nvSpPr>
          <p:spPr>
            <a:xfrm>
              <a:off x="2565054" y="5654574"/>
              <a:ext cx="1008112" cy="726754"/>
            </a:xfrm>
            <a:prstGeom prst="round2DiagRect">
              <a:avLst>
                <a:gd name="adj1" fmla="val 32977"/>
                <a:gd name="adj2" fmla="val 0"/>
              </a:avLst>
            </a:prstGeom>
            <a:solidFill>
              <a:schemeClr val="bg1"/>
            </a:solidFill>
            <a:ln>
              <a:solidFill>
                <a:srgbClr val="4C4D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a:solidFill>
                    <a:srgbClr val="4C4D4F"/>
                  </a:solidFill>
                </a:rPr>
                <a:t>FIDC</a:t>
              </a:r>
              <a:endParaRPr lang="pt-BR" sz="1600" dirty="0"/>
            </a:p>
          </p:txBody>
        </p:sp>
        <p:sp>
          <p:nvSpPr>
            <p:cNvPr id="73" name="Arredondar Retângulo em um Canto Diagonal 72"/>
            <p:cNvSpPr/>
            <p:nvPr/>
          </p:nvSpPr>
          <p:spPr>
            <a:xfrm>
              <a:off x="5657125" y="5654574"/>
              <a:ext cx="1008112" cy="726754"/>
            </a:xfrm>
            <a:prstGeom prst="round2DiagRect">
              <a:avLst>
                <a:gd name="adj1" fmla="val 32977"/>
                <a:gd name="adj2" fmla="val 0"/>
              </a:avLst>
            </a:prstGeom>
            <a:solidFill>
              <a:schemeClr val="bg1"/>
            </a:solidFill>
            <a:ln>
              <a:solidFill>
                <a:srgbClr val="4C4D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a:solidFill>
                    <a:srgbClr val="4C4D4F"/>
                  </a:solidFill>
                </a:rPr>
                <a:t>ETF</a:t>
              </a:r>
              <a:endParaRPr lang="pt-BR" sz="1600" dirty="0"/>
            </a:p>
          </p:txBody>
        </p:sp>
        <p:sp>
          <p:nvSpPr>
            <p:cNvPr id="76" name="Arredondar Retângulo em um Canto Diagonal 75"/>
            <p:cNvSpPr/>
            <p:nvPr/>
          </p:nvSpPr>
          <p:spPr>
            <a:xfrm>
              <a:off x="3162993" y="4721807"/>
              <a:ext cx="2862658" cy="363377"/>
            </a:xfrm>
            <a:prstGeom prst="round2DiagRect">
              <a:avLst>
                <a:gd name="adj1" fmla="val 32977"/>
                <a:gd name="adj2" fmla="val 0"/>
              </a:avLst>
            </a:prstGeom>
            <a:solidFill>
              <a:srgbClr val="FFD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a:solidFill>
                    <a:srgbClr val="4C4D4F"/>
                  </a:solidFill>
                </a:rPr>
                <a:t>ANEXOS</a:t>
              </a:r>
              <a:endParaRPr lang="pt-BR" sz="1600" dirty="0">
                <a:solidFill>
                  <a:srgbClr val="4C4D4F"/>
                </a:solidFill>
              </a:endParaRPr>
            </a:p>
          </p:txBody>
        </p:sp>
        <p:grpSp>
          <p:nvGrpSpPr>
            <p:cNvPr id="77" name="Grupo 76"/>
            <p:cNvGrpSpPr/>
            <p:nvPr/>
          </p:nvGrpSpPr>
          <p:grpSpPr>
            <a:xfrm>
              <a:off x="1547664" y="5085184"/>
              <a:ext cx="6247762" cy="569390"/>
              <a:chOff x="1547664" y="5085184"/>
              <a:chExt cx="6247762" cy="569390"/>
            </a:xfrm>
          </p:grpSpPr>
          <p:cxnSp>
            <p:nvCxnSpPr>
              <p:cNvPr id="78" name="Conector angulado 77"/>
              <p:cNvCxnSpPr>
                <a:stCxn id="76" idx="1"/>
              </p:cNvCxnSpPr>
              <p:nvPr/>
            </p:nvCxnSpPr>
            <p:spPr>
              <a:xfrm rot="5400000">
                <a:off x="2792147" y="3840701"/>
                <a:ext cx="557692" cy="3046658"/>
              </a:xfrm>
              <a:prstGeom prst="bentConnector3">
                <a:avLst/>
              </a:prstGeom>
              <a:ln w="22225">
                <a:solidFill>
                  <a:srgbClr val="4C4D4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9" name="Conector angulado 78"/>
              <p:cNvCxnSpPr/>
              <p:nvPr/>
            </p:nvCxnSpPr>
            <p:spPr>
              <a:xfrm>
                <a:off x="4594322" y="5369879"/>
                <a:ext cx="3201104" cy="284695"/>
              </a:xfrm>
              <a:prstGeom prst="bentConnector2">
                <a:avLst/>
              </a:prstGeom>
              <a:ln w="22225">
                <a:solidFill>
                  <a:srgbClr val="4C4D4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Conector angulado 83"/>
              <p:cNvCxnSpPr>
                <a:endCxn id="73" idx="4294967295"/>
              </p:cNvCxnSpPr>
              <p:nvPr/>
            </p:nvCxnSpPr>
            <p:spPr>
              <a:xfrm>
                <a:off x="4607787" y="5369879"/>
                <a:ext cx="1553394" cy="284695"/>
              </a:xfrm>
              <a:prstGeom prst="bentConnector2">
                <a:avLst/>
              </a:prstGeom>
              <a:ln w="22225">
                <a:solidFill>
                  <a:srgbClr val="4C4D4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Conector angulado 84"/>
              <p:cNvCxnSpPr>
                <a:endCxn id="71" idx="4294967295"/>
              </p:cNvCxnSpPr>
              <p:nvPr/>
            </p:nvCxnSpPr>
            <p:spPr>
              <a:xfrm rot="10800000" flipV="1">
                <a:off x="3069111" y="5369878"/>
                <a:ext cx="1525217" cy="284695"/>
              </a:xfrm>
              <a:prstGeom prst="bentConnector2">
                <a:avLst/>
              </a:prstGeom>
              <a:ln w="22225">
                <a:solidFill>
                  <a:srgbClr val="4C4D4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Conector angulado 85"/>
              <p:cNvCxnSpPr/>
              <p:nvPr/>
            </p:nvCxnSpPr>
            <p:spPr>
              <a:xfrm rot="5400000">
                <a:off x="4451978" y="5512223"/>
                <a:ext cx="284695" cy="6"/>
              </a:xfrm>
              <a:prstGeom prst="bentConnector3">
                <a:avLst>
                  <a:gd name="adj1" fmla="val 50000"/>
                </a:avLst>
              </a:prstGeom>
              <a:ln w="22225">
                <a:solidFill>
                  <a:srgbClr val="4C4D4F"/>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03" name="Arredondar Retângulo em um Canto Diagonal 102"/>
            <p:cNvSpPr/>
            <p:nvPr/>
          </p:nvSpPr>
          <p:spPr>
            <a:xfrm>
              <a:off x="6958358" y="5666589"/>
              <a:ext cx="1647696" cy="726754"/>
            </a:xfrm>
            <a:prstGeom prst="round2DiagRect">
              <a:avLst>
                <a:gd name="adj1" fmla="val 32977"/>
                <a:gd name="adj2" fmla="val 0"/>
              </a:avLst>
            </a:prstGeom>
            <a:solidFill>
              <a:schemeClr val="bg1"/>
            </a:solidFill>
            <a:ln>
              <a:solidFill>
                <a:srgbClr val="4C4D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a:solidFill>
                    <a:srgbClr val="4C4D4F"/>
                  </a:solidFill>
                </a:rPr>
                <a:t>Carteiras administradas</a:t>
              </a:r>
              <a:endParaRPr lang="pt-BR" sz="1600" dirty="0"/>
            </a:p>
          </p:txBody>
        </p:sp>
        <p:sp>
          <p:nvSpPr>
            <p:cNvPr id="104" name="Arredondar Retângulo em um Canto Diagonal 103"/>
            <p:cNvSpPr/>
            <p:nvPr/>
          </p:nvSpPr>
          <p:spPr>
            <a:xfrm>
              <a:off x="3805312" y="5643169"/>
              <a:ext cx="1584176" cy="726754"/>
            </a:xfrm>
            <a:prstGeom prst="round2DiagRect">
              <a:avLst>
                <a:gd name="adj1" fmla="val 32977"/>
                <a:gd name="adj2" fmla="val 0"/>
              </a:avLst>
            </a:prstGeom>
            <a:solidFill>
              <a:schemeClr val="bg1"/>
            </a:solidFill>
            <a:ln>
              <a:solidFill>
                <a:srgbClr val="4C4D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a:solidFill>
                    <a:srgbClr val="4C4D4F"/>
                  </a:solidFill>
                </a:rPr>
                <a:t>Fundos imobiliários</a:t>
              </a:r>
              <a:endParaRPr lang="pt-BR" sz="1600" dirty="0"/>
            </a:p>
          </p:txBody>
        </p:sp>
        <p:sp>
          <p:nvSpPr>
            <p:cNvPr id="106" name="Arredondar Retângulo em um Canto Diagonal 105"/>
            <p:cNvSpPr/>
            <p:nvPr/>
          </p:nvSpPr>
          <p:spPr>
            <a:xfrm>
              <a:off x="755576" y="5642876"/>
              <a:ext cx="1584176" cy="726754"/>
            </a:xfrm>
            <a:prstGeom prst="round2DiagRect">
              <a:avLst>
                <a:gd name="adj1" fmla="val 32977"/>
                <a:gd name="adj2" fmla="val 0"/>
              </a:avLst>
            </a:prstGeom>
            <a:solidFill>
              <a:schemeClr val="bg1"/>
            </a:solidFill>
            <a:ln>
              <a:solidFill>
                <a:srgbClr val="4C4D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a:solidFill>
                    <a:srgbClr val="4C4D4F"/>
                  </a:solidFill>
                </a:rPr>
                <a:t>Fundos </a:t>
              </a:r>
            </a:p>
            <a:p>
              <a:pPr algn="ctr"/>
              <a:r>
                <a:rPr lang="pt-BR" sz="1600" b="1" dirty="0">
                  <a:solidFill>
                    <a:srgbClr val="4C4D4F"/>
                  </a:solidFill>
                </a:rPr>
                <a:t>ICVM 555</a:t>
              </a:r>
              <a:endParaRPr lang="pt-BR" sz="1600" dirty="0"/>
            </a:p>
          </p:txBody>
        </p:sp>
      </p:grpSp>
      <p:sp>
        <p:nvSpPr>
          <p:cNvPr id="111" name="Arredondar Retângulo em um Canto Diagonal 110"/>
          <p:cNvSpPr/>
          <p:nvPr/>
        </p:nvSpPr>
        <p:spPr>
          <a:xfrm>
            <a:off x="6129458" y="1787792"/>
            <a:ext cx="1898926" cy="545066"/>
          </a:xfrm>
          <a:prstGeom prst="round2DiagRect">
            <a:avLst>
              <a:gd name="adj1" fmla="val 32977"/>
              <a:gd name="adj2" fmla="val 0"/>
            </a:avLst>
          </a:prstGeom>
          <a:solidFill>
            <a:schemeClr val="bg1"/>
          </a:solidFill>
          <a:ln>
            <a:solidFill>
              <a:srgbClr val="4C4D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a:solidFill>
                  <a:srgbClr val="4C4D4F"/>
                </a:solidFill>
              </a:rPr>
              <a:t>Cap. gestor de patrimônio</a:t>
            </a:r>
            <a:endParaRPr lang="pt-BR" sz="1600" b="1" dirty="0"/>
          </a:p>
        </p:txBody>
      </p:sp>
      <p:sp>
        <p:nvSpPr>
          <p:cNvPr id="112" name="Arredondar Retângulo em um Canto Diagonal 111"/>
          <p:cNvSpPr/>
          <p:nvPr/>
        </p:nvSpPr>
        <p:spPr>
          <a:xfrm>
            <a:off x="6122612" y="2480354"/>
            <a:ext cx="1898926" cy="545066"/>
          </a:xfrm>
          <a:prstGeom prst="round2DiagRect">
            <a:avLst>
              <a:gd name="adj1" fmla="val 32977"/>
              <a:gd name="adj2" fmla="val 0"/>
            </a:avLst>
          </a:prstGeom>
          <a:solidFill>
            <a:schemeClr val="bg1"/>
          </a:solidFill>
          <a:ln>
            <a:solidFill>
              <a:srgbClr val="FCAF1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a:solidFill>
                  <a:srgbClr val="4C4D4F"/>
                </a:solidFill>
              </a:rPr>
              <a:t>Cap. distribuição pelo gestor</a:t>
            </a:r>
          </a:p>
        </p:txBody>
      </p:sp>
      <p:sp>
        <p:nvSpPr>
          <p:cNvPr id="124" name="Seta para a direita 123">
            <a:hlinkClick r:id="" action="ppaction://hlinkshowjump?jump=nextslide"/>
          </p:cNvPr>
          <p:cNvSpPr>
            <a:spLocks noChangeArrowheads="1"/>
          </p:cNvSpPr>
          <p:nvPr/>
        </p:nvSpPr>
        <p:spPr bwMode="auto">
          <a:xfrm>
            <a:off x="8499822" y="4858103"/>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
        <p:nvSpPr>
          <p:cNvPr id="125" name="Seta para a direita 124">
            <a:hlinkClick r:id="" action="ppaction://hlinkshowjump?jump=previousslide"/>
          </p:cNvPr>
          <p:cNvSpPr>
            <a:spLocks noChangeArrowheads="1"/>
          </p:cNvSpPr>
          <p:nvPr/>
        </p:nvSpPr>
        <p:spPr bwMode="auto">
          <a:xfrm flipH="1">
            <a:off x="8172400" y="4858103"/>
            <a:ext cx="297656" cy="270272"/>
          </a:xfrm>
          <a:prstGeom prst="rightArrow">
            <a:avLst>
              <a:gd name="adj1" fmla="val 65583"/>
              <a:gd name="adj2" fmla="val 110132"/>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dirty="0"/>
          </a:p>
        </p:txBody>
      </p:sp>
      <p:sp>
        <p:nvSpPr>
          <p:cNvPr id="32" name="Espaço Reservado para Número de Slide 5"/>
          <p:cNvSpPr>
            <a:spLocks noGrp="1"/>
          </p:cNvSpPr>
          <p:nvPr>
            <p:ph type="sldNum" sz="quarter" idx="12"/>
          </p:nvPr>
        </p:nvSpPr>
        <p:spPr>
          <a:xfrm>
            <a:off x="7418700" y="4861279"/>
            <a:ext cx="1725300" cy="273844"/>
          </a:xfrm>
        </p:spPr>
        <p:txBody>
          <a:bodyPr/>
          <a:lstStyle>
            <a:lvl1pPr algn="r">
              <a:defRPr/>
            </a:lvl1pPr>
          </a:lstStyle>
          <a:p>
            <a:fld id="{1252A218-1266-48E1-826D-7E99163BE9BB}" type="slidenum">
              <a:rPr lang="pt-BR" smtClean="0"/>
              <a:pPr/>
              <a:t>8</a:t>
            </a:fld>
            <a:endParaRPr lang="pt-BR" dirty="0"/>
          </a:p>
        </p:txBody>
      </p:sp>
      <p:sp>
        <p:nvSpPr>
          <p:cNvPr id="36" name="Título 1"/>
          <p:cNvSpPr txBox="1">
            <a:spLocks/>
          </p:cNvSpPr>
          <p:nvPr/>
        </p:nvSpPr>
        <p:spPr>
          <a:xfrm>
            <a:off x="896399" y="139662"/>
            <a:ext cx="6519435" cy="396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1500" b="1" kern="1200">
                <a:solidFill>
                  <a:srgbClr val="0095D9"/>
                </a:solidFill>
                <a:latin typeface="+mj-lt"/>
                <a:ea typeface="+mj-ea"/>
                <a:cs typeface="+mj-cs"/>
              </a:defRPr>
            </a:lvl1pPr>
          </a:lstStyle>
          <a:p>
            <a:r>
              <a:rPr lang="pt-BR" sz="1800" dirty="0"/>
              <a:t>CÓDIGO DE ADMINISTRAÇÃO DE RECURSOS DE TERCEIROS</a:t>
            </a:r>
          </a:p>
        </p:txBody>
      </p:sp>
      <p:sp>
        <p:nvSpPr>
          <p:cNvPr id="37" name="Espaço Reservado para Texto 3"/>
          <p:cNvSpPr txBox="1">
            <a:spLocks/>
          </p:cNvSpPr>
          <p:nvPr/>
        </p:nvSpPr>
        <p:spPr>
          <a:xfrm>
            <a:off x="611560" y="525670"/>
            <a:ext cx="6411600" cy="317888"/>
          </a:xfrm>
          <a:prstGeom prst="rect">
            <a:avLst/>
          </a:prstGeom>
        </p:spPr>
        <p:txBody>
          <a:bodyPr vert="horz" lIns="91429" tIns="45715" rIns="91429" bIns="45715" rtlCol="0">
            <a:noAutofit/>
          </a:bodyPr>
          <a:lstStyle>
            <a:lvl1pPr marL="0" indent="0" algn="l" defTabSz="914400" rtl="0" eaLnBrk="1" latinLnBrk="0" hangingPunct="1">
              <a:spcBef>
                <a:spcPct val="20000"/>
              </a:spcBef>
              <a:buFont typeface="Arial" panose="020B0604020202020204" pitchFamily="34" charset="0"/>
              <a:buNone/>
              <a:defRPr lang="pt-BR" sz="1350" i="1" kern="1200">
                <a:solidFill>
                  <a:srgbClr val="4C4D4F"/>
                </a:solidFill>
                <a:latin typeface="+mn-lt"/>
                <a:ea typeface="+mn-ea"/>
                <a:cs typeface="+mn-cs"/>
              </a:defRPr>
            </a:lvl1pPr>
            <a:lvl2pPr marL="342900" indent="0" algn="l" defTabSz="914400" rtl="0" eaLnBrk="1" latinLnBrk="0" hangingPunct="1">
              <a:spcBef>
                <a:spcPct val="20000"/>
              </a:spcBef>
              <a:buFont typeface="Arial" panose="020B0604020202020204" pitchFamily="34" charset="0"/>
              <a:buNone/>
              <a:defRPr lang="pt-BR" sz="900" kern="1200">
                <a:solidFill>
                  <a:srgbClr val="3D3D3F"/>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lang="pt-BR" sz="750" kern="1200">
                <a:solidFill>
                  <a:srgbClr val="3D3D3F"/>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lang="pt-BR" sz="675" kern="1200">
                <a:solidFill>
                  <a:srgbClr val="3D3D3F"/>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lang="pt-BR" sz="675" kern="1200">
                <a:solidFill>
                  <a:srgbClr val="3D3D3F"/>
                </a:solidFill>
                <a:latin typeface="+mn-lt"/>
                <a:ea typeface="+mn-ea"/>
                <a:cs typeface="+mn-cs"/>
              </a:defRPr>
            </a:lvl5pPr>
            <a:lvl6pPr marL="1714500" indent="0" algn="l" defTabSz="914400" rtl="0" eaLnBrk="1" latinLnBrk="0" hangingPunct="1">
              <a:spcBef>
                <a:spcPct val="20000"/>
              </a:spcBef>
              <a:buFont typeface="Arial" panose="020B0604020202020204" pitchFamily="34" charset="0"/>
              <a:buNone/>
              <a:defRPr sz="675" kern="1200">
                <a:solidFill>
                  <a:schemeClr val="tx1"/>
                </a:solidFill>
                <a:latin typeface="+mn-lt"/>
                <a:ea typeface="+mn-ea"/>
                <a:cs typeface="+mn-cs"/>
              </a:defRPr>
            </a:lvl6pPr>
            <a:lvl7pPr marL="2057400" indent="0" algn="l" defTabSz="914400" rtl="0" eaLnBrk="1" latinLnBrk="0" hangingPunct="1">
              <a:spcBef>
                <a:spcPct val="20000"/>
              </a:spcBef>
              <a:buFont typeface="Arial" panose="020B0604020202020204" pitchFamily="34" charset="0"/>
              <a:buNone/>
              <a:defRPr sz="675" kern="1200">
                <a:solidFill>
                  <a:schemeClr val="tx1"/>
                </a:solidFill>
                <a:latin typeface="+mn-lt"/>
                <a:ea typeface="+mn-ea"/>
                <a:cs typeface="+mn-cs"/>
              </a:defRPr>
            </a:lvl7pPr>
            <a:lvl8pPr marL="2400300" indent="0" algn="l" defTabSz="914400" rtl="0" eaLnBrk="1" latinLnBrk="0" hangingPunct="1">
              <a:spcBef>
                <a:spcPct val="20000"/>
              </a:spcBef>
              <a:buFont typeface="Arial" panose="020B0604020202020204" pitchFamily="34" charset="0"/>
              <a:buNone/>
              <a:defRPr sz="675" kern="1200">
                <a:solidFill>
                  <a:schemeClr val="tx1"/>
                </a:solidFill>
                <a:latin typeface="+mn-lt"/>
                <a:ea typeface="+mn-ea"/>
                <a:cs typeface="+mn-cs"/>
              </a:defRPr>
            </a:lvl8pPr>
            <a:lvl9pPr marL="2743200" indent="0" algn="l" defTabSz="914400" rtl="0" eaLnBrk="1" latinLnBrk="0" hangingPunct="1">
              <a:spcBef>
                <a:spcPct val="20000"/>
              </a:spcBef>
              <a:buFont typeface="Arial" panose="020B0604020202020204" pitchFamily="34" charset="0"/>
              <a:buNone/>
              <a:defRPr sz="675" kern="1200">
                <a:solidFill>
                  <a:schemeClr val="tx1"/>
                </a:solidFill>
                <a:latin typeface="+mn-lt"/>
                <a:ea typeface="+mn-ea"/>
                <a:cs typeface="+mn-cs"/>
              </a:defRPr>
            </a:lvl9pPr>
          </a:lstStyle>
          <a:p>
            <a:r>
              <a:rPr lang="pt-BR" sz="1700" dirty="0" smtClean="0"/>
              <a:t>Estrutura</a:t>
            </a:r>
            <a:endParaRPr lang="pt-BR" sz="1700" dirty="0"/>
          </a:p>
        </p:txBody>
      </p:sp>
    </p:spTree>
    <p:extLst>
      <p:ext uri="{BB962C8B-B14F-4D97-AF65-F5344CB8AC3E}">
        <p14:creationId xmlns:p14="http://schemas.microsoft.com/office/powerpoint/2010/main" val="2247780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2"/>
          </p:nvPr>
        </p:nvSpPr>
        <p:spPr/>
        <p:txBody>
          <a:bodyPr/>
          <a:lstStyle/>
          <a:p>
            <a:fld id="{1252A218-1266-48E1-826D-7E99163BE9BB}" type="slidenum">
              <a:rPr lang="pt-BR" smtClean="0"/>
              <a:pPr/>
              <a:t>9</a:t>
            </a:fld>
            <a:endParaRPr lang="pt-BR"/>
          </a:p>
        </p:txBody>
      </p:sp>
      <p:pic>
        <p:nvPicPr>
          <p:cNvPr id="3" name="Imagem 2"/>
          <p:cNvPicPr>
            <a:picLocks noChangeAspect="1"/>
          </p:cNvPicPr>
          <p:nvPr/>
        </p:nvPicPr>
        <p:blipFill>
          <a:blip r:embed="rId3"/>
          <a:stretch>
            <a:fillRect/>
          </a:stretch>
        </p:blipFill>
        <p:spPr>
          <a:xfrm>
            <a:off x="896399" y="990835"/>
            <a:ext cx="7155358" cy="3898087"/>
          </a:xfrm>
          <a:prstGeom prst="rect">
            <a:avLst/>
          </a:prstGeom>
          <a:ln>
            <a:solidFill>
              <a:schemeClr val="tx1">
                <a:lumMod val="50000"/>
                <a:lumOff val="50000"/>
              </a:schemeClr>
            </a:solidFill>
          </a:ln>
        </p:spPr>
      </p:pic>
      <p:sp>
        <p:nvSpPr>
          <p:cNvPr id="6" name="Seta para a direita 5">
            <a:hlinkClick r:id="" action="ppaction://hlinkshowjump?jump=nextslide"/>
          </p:cNvPr>
          <p:cNvSpPr>
            <a:spLocks noChangeArrowheads="1"/>
          </p:cNvSpPr>
          <p:nvPr/>
        </p:nvSpPr>
        <p:spPr bwMode="auto">
          <a:xfrm>
            <a:off x="8373871" y="4838665"/>
            <a:ext cx="297656" cy="270272"/>
          </a:xfrm>
          <a:prstGeom prst="rightArrow">
            <a:avLst>
              <a:gd name="adj1" fmla="val 65583"/>
              <a:gd name="adj2" fmla="val 108546"/>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a:p>
        </p:txBody>
      </p:sp>
      <p:sp>
        <p:nvSpPr>
          <p:cNvPr id="7" name="Seta para a direita 6">
            <a:hlinkClick r:id="" action="ppaction://hlinkshowjump?jump=previousslide"/>
          </p:cNvPr>
          <p:cNvSpPr>
            <a:spLocks noChangeArrowheads="1"/>
          </p:cNvSpPr>
          <p:nvPr/>
        </p:nvSpPr>
        <p:spPr bwMode="auto">
          <a:xfrm flipH="1">
            <a:off x="8046449" y="4838665"/>
            <a:ext cx="297656" cy="270272"/>
          </a:xfrm>
          <a:prstGeom prst="rightArrow">
            <a:avLst>
              <a:gd name="adj1" fmla="val 65583"/>
              <a:gd name="adj2" fmla="val 110132"/>
            </a:avLst>
          </a:prstGeom>
          <a:solidFill>
            <a:srgbClr val="80C342"/>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a:ea typeface="Heiti SC Light"/>
                <a:cs typeface="Heiti SC Light"/>
                <a:sym typeface="Gill Sans"/>
              </a:defRPr>
            </a:lvl1pPr>
            <a:lvl2pPr marL="742950" indent="-285750" eaLnBrk="0" hangingPunct="0">
              <a:defRPr sz="2800">
                <a:solidFill>
                  <a:srgbClr val="000000"/>
                </a:solidFill>
                <a:latin typeface="Gill Sans"/>
                <a:ea typeface="Heiti SC Light"/>
                <a:cs typeface="Heiti SC Light"/>
                <a:sym typeface="Gill Sans"/>
              </a:defRPr>
            </a:lvl2pPr>
            <a:lvl3pPr marL="1143000" indent="-228600" eaLnBrk="0" hangingPunct="0">
              <a:defRPr sz="2800">
                <a:solidFill>
                  <a:srgbClr val="000000"/>
                </a:solidFill>
                <a:latin typeface="Gill Sans"/>
                <a:ea typeface="Heiti SC Light"/>
                <a:cs typeface="Heiti SC Light"/>
                <a:sym typeface="Gill Sans"/>
              </a:defRPr>
            </a:lvl3pPr>
            <a:lvl4pPr marL="1600200" indent="-228600" eaLnBrk="0" hangingPunct="0">
              <a:defRPr sz="2800">
                <a:solidFill>
                  <a:srgbClr val="000000"/>
                </a:solidFill>
                <a:latin typeface="Gill Sans"/>
                <a:ea typeface="Heiti SC Light"/>
                <a:cs typeface="Heiti SC Light"/>
                <a:sym typeface="Gill Sans"/>
              </a:defRPr>
            </a:lvl4pPr>
            <a:lvl5pPr marL="2057400" indent="-228600" eaLnBrk="0" hangingPunct="0">
              <a:defRPr sz="2800">
                <a:solidFill>
                  <a:srgbClr val="000000"/>
                </a:solidFill>
                <a:latin typeface="Gill Sans"/>
                <a:ea typeface="Heiti SC Light"/>
                <a:cs typeface="Heiti SC Light"/>
                <a:sym typeface="Gill Sans"/>
              </a:defRPr>
            </a:lvl5pPr>
            <a:lvl6pPr marL="25146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6pPr>
            <a:lvl7pPr marL="29718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7pPr>
            <a:lvl8pPr marL="34290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8pPr>
            <a:lvl9pPr marL="3886200" indent="-228600" eaLnBrk="0" fontAlgn="base" hangingPunct="0">
              <a:spcBef>
                <a:spcPct val="0"/>
              </a:spcBef>
              <a:spcAft>
                <a:spcPct val="0"/>
              </a:spcAft>
              <a:defRPr sz="2800">
                <a:solidFill>
                  <a:srgbClr val="000000"/>
                </a:solidFill>
                <a:latin typeface="Gill Sans"/>
                <a:ea typeface="Heiti SC Light"/>
                <a:cs typeface="Heiti SC Light"/>
                <a:sym typeface="Gill Sans"/>
              </a:defRPr>
            </a:lvl9pPr>
          </a:lstStyle>
          <a:p>
            <a:pPr algn="ctr" eaLnBrk="1" hangingPunct="1"/>
            <a:endParaRPr lang="pt-BR" altLang="en-US" sz="2100" dirty="0"/>
          </a:p>
        </p:txBody>
      </p:sp>
      <p:sp>
        <p:nvSpPr>
          <p:cNvPr id="8" name="Título 1"/>
          <p:cNvSpPr txBox="1">
            <a:spLocks/>
          </p:cNvSpPr>
          <p:nvPr/>
        </p:nvSpPr>
        <p:spPr>
          <a:xfrm>
            <a:off x="896399" y="139662"/>
            <a:ext cx="6519435" cy="396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1500" b="1" kern="1200">
                <a:solidFill>
                  <a:srgbClr val="0095D9"/>
                </a:solidFill>
                <a:latin typeface="+mj-lt"/>
                <a:ea typeface="+mj-ea"/>
                <a:cs typeface="+mj-cs"/>
              </a:defRPr>
            </a:lvl1pPr>
          </a:lstStyle>
          <a:p>
            <a:r>
              <a:rPr lang="pt-BR" sz="1800" dirty="0"/>
              <a:t>CÓDIGO DE ADMINISTRAÇÃO DE RECURSOS DE TERCEIROS</a:t>
            </a:r>
          </a:p>
        </p:txBody>
      </p:sp>
      <p:sp>
        <p:nvSpPr>
          <p:cNvPr id="9" name="Espaço Reservado para Texto 3"/>
          <p:cNvSpPr txBox="1">
            <a:spLocks/>
          </p:cNvSpPr>
          <p:nvPr/>
        </p:nvSpPr>
        <p:spPr>
          <a:xfrm>
            <a:off x="611560" y="525670"/>
            <a:ext cx="6411600" cy="317888"/>
          </a:xfrm>
          <a:prstGeom prst="rect">
            <a:avLst/>
          </a:prstGeom>
        </p:spPr>
        <p:txBody>
          <a:bodyPr vert="horz" lIns="91429" tIns="45715" rIns="91429" bIns="45715" rtlCol="0">
            <a:noAutofit/>
          </a:bodyPr>
          <a:lstStyle>
            <a:lvl1pPr marL="0" indent="0" algn="l" defTabSz="914400" rtl="0" eaLnBrk="1" latinLnBrk="0" hangingPunct="1">
              <a:spcBef>
                <a:spcPct val="20000"/>
              </a:spcBef>
              <a:buFont typeface="Arial" panose="020B0604020202020204" pitchFamily="34" charset="0"/>
              <a:buNone/>
              <a:defRPr lang="pt-BR" sz="1350" i="1" kern="1200">
                <a:solidFill>
                  <a:srgbClr val="4C4D4F"/>
                </a:solidFill>
                <a:latin typeface="+mn-lt"/>
                <a:ea typeface="+mn-ea"/>
                <a:cs typeface="+mn-cs"/>
              </a:defRPr>
            </a:lvl1pPr>
            <a:lvl2pPr marL="342900" indent="0" algn="l" defTabSz="914400" rtl="0" eaLnBrk="1" latinLnBrk="0" hangingPunct="1">
              <a:spcBef>
                <a:spcPct val="20000"/>
              </a:spcBef>
              <a:buFont typeface="Arial" panose="020B0604020202020204" pitchFamily="34" charset="0"/>
              <a:buNone/>
              <a:defRPr lang="pt-BR" sz="900" kern="1200">
                <a:solidFill>
                  <a:srgbClr val="3D3D3F"/>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lang="pt-BR" sz="750" kern="1200">
                <a:solidFill>
                  <a:srgbClr val="3D3D3F"/>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lang="pt-BR" sz="675" kern="1200">
                <a:solidFill>
                  <a:srgbClr val="3D3D3F"/>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lang="pt-BR" sz="675" kern="1200">
                <a:solidFill>
                  <a:srgbClr val="3D3D3F"/>
                </a:solidFill>
                <a:latin typeface="+mn-lt"/>
                <a:ea typeface="+mn-ea"/>
                <a:cs typeface="+mn-cs"/>
              </a:defRPr>
            </a:lvl5pPr>
            <a:lvl6pPr marL="1714500" indent="0" algn="l" defTabSz="914400" rtl="0" eaLnBrk="1" latinLnBrk="0" hangingPunct="1">
              <a:spcBef>
                <a:spcPct val="20000"/>
              </a:spcBef>
              <a:buFont typeface="Arial" panose="020B0604020202020204" pitchFamily="34" charset="0"/>
              <a:buNone/>
              <a:defRPr sz="675" kern="1200">
                <a:solidFill>
                  <a:schemeClr val="tx1"/>
                </a:solidFill>
                <a:latin typeface="+mn-lt"/>
                <a:ea typeface="+mn-ea"/>
                <a:cs typeface="+mn-cs"/>
              </a:defRPr>
            </a:lvl6pPr>
            <a:lvl7pPr marL="2057400" indent="0" algn="l" defTabSz="914400" rtl="0" eaLnBrk="1" latinLnBrk="0" hangingPunct="1">
              <a:spcBef>
                <a:spcPct val="20000"/>
              </a:spcBef>
              <a:buFont typeface="Arial" panose="020B0604020202020204" pitchFamily="34" charset="0"/>
              <a:buNone/>
              <a:defRPr sz="675" kern="1200">
                <a:solidFill>
                  <a:schemeClr val="tx1"/>
                </a:solidFill>
                <a:latin typeface="+mn-lt"/>
                <a:ea typeface="+mn-ea"/>
                <a:cs typeface="+mn-cs"/>
              </a:defRPr>
            </a:lvl7pPr>
            <a:lvl8pPr marL="2400300" indent="0" algn="l" defTabSz="914400" rtl="0" eaLnBrk="1" latinLnBrk="0" hangingPunct="1">
              <a:spcBef>
                <a:spcPct val="20000"/>
              </a:spcBef>
              <a:buFont typeface="Arial" panose="020B0604020202020204" pitchFamily="34" charset="0"/>
              <a:buNone/>
              <a:defRPr sz="675" kern="1200">
                <a:solidFill>
                  <a:schemeClr val="tx1"/>
                </a:solidFill>
                <a:latin typeface="+mn-lt"/>
                <a:ea typeface="+mn-ea"/>
                <a:cs typeface="+mn-cs"/>
              </a:defRPr>
            </a:lvl8pPr>
            <a:lvl9pPr marL="2743200" indent="0" algn="l" defTabSz="914400" rtl="0" eaLnBrk="1" latinLnBrk="0" hangingPunct="1">
              <a:spcBef>
                <a:spcPct val="20000"/>
              </a:spcBef>
              <a:buFont typeface="Arial" panose="020B0604020202020204" pitchFamily="34" charset="0"/>
              <a:buNone/>
              <a:defRPr sz="675" kern="1200">
                <a:solidFill>
                  <a:schemeClr val="tx1"/>
                </a:solidFill>
                <a:latin typeface="+mn-lt"/>
                <a:ea typeface="+mn-ea"/>
                <a:cs typeface="+mn-cs"/>
              </a:defRPr>
            </a:lvl9pPr>
          </a:lstStyle>
          <a:p>
            <a:r>
              <a:rPr lang="pt-BR" sz="1700" dirty="0" smtClean="0"/>
              <a:t>Código</a:t>
            </a:r>
            <a:endParaRPr lang="pt-BR" sz="1700" dirty="0"/>
          </a:p>
        </p:txBody>
      </p:sp>
    </p:spTree>
    <p:extLst>
      <p:ext uri="{BB962C8B-B14F-4D97-AF65-F5344CB8AC3E}">
        <p14:creationId xmlns:p14="http://schemas.microsoft.com/office/powerpoint/2010/main" val="351465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ANBIMA">
      <a:dk1>
        <a:sysClr val="windowText" lastClr="000000"/>
      </a:dk1>
      <a:lt1>
        <a:sysClr val="window" lastClr="FFFFFF"/>
      </a:lt1>
      <a:dk2>
        <a:srgbClr val="80C342"/>
      </a:dk2>
      <a:lt2>
        <a:srgbClr val="FFDF4F"/>
      </a:lt2>
      <a:accent1>
        <a:srgbClr val="80C342"/>
      </a:accent1>
      <a:accent2>
        <a:srgbClr val="FCAF17"/>
      </a:accent2>
      <a:accent3>
        <a:srgbClr val="0095D9"/>
      </a:accent3>
      <a:accent4>
        <a:srgbClr val="4C4D4F"/>
      </a:accent4>
      <a:accent5>
        <a:srgbClr val="03BFD7"/>
      </a:accent5>
      <a:accent6>
        <a:srgbClr val="034694"/>
      </a:accent6>
      <a:hlink>
        <a:srgbClr val="0095D9"/>
      </a:hlink>
      <a:folHlink>
        <a:srgbClr val="0095D9"/>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3160</TotalTime>
  <Words>4958</Words>
  <Application>Microsoft Office PowerPoint</Application>
  <PresentationFormat>Apresentação na tela (16:9)</PresentationFormat>
  <Paragraphs>567</Paragraphs>
  <Slides>51</Slides>
  <Notes>36</Notes>
  <HiddenSlides>18</HiddenSlides>
  <MMClips>0</MMClips>
  <ScaleCrop>false</ScaleCrop>
  <HeadingPairs>
    <vt:vector size="6" baseType="variant">
      <vt:variant>
        <vt:lpstr>Fontes usadas</vt:lpstr>
      </vt:variant>
      <vt:variant>
        <vt:i4>11</vt:i4>
      </vt:variant>
      <vt:variant>
        <vt:lpstr>Tema</vt:lpstr>
      </vt:variant>
      <vt:variant>
        <vt:i4>1</vt:i4>
      </vt:variant>
      <vt:variant>
        <vt:lpstr>Títulos de slides</vt:lpstr>
      </vt:variant>
      <vt:variant>
        <vt:i4>51</vt:i4>
      </vt:variant>
    </vt:vector>
  </HeadingPairs>
  <TitlesOfParts>
    <vt:vector size="63" baseType="lpstr">
      <vt:lpstr>MS PGothic</vt:lpstr>
      <vt:lpstr>Arial</vt:lpstr>
      <vt:lpstr>Bodoni MT Black</vt:lpstr>
      <vt:lpstr>Calibri</vt:lpstr>
      <vt:lpstr>Calibri Bold</vt:lpstr>
      <vt:lpstr>Calibri Italic</vt:lpstr>
      <vt:lpstr>Courier New</vt:lpstr>
      <vt:lpstr>Gill Sans</vt:lpstr>
      <vt:lpstr>Heiti SC Light</vt:lpstr>
      <vt:lpstr>Times New Roman</vt:lpstr>
      <vt:lpstr>Wingdings</vt:lpstr>
      <vt:lpstr>Tema do Office</vt:lpstr>
      <vt:lpstr>Código de Administração de Recursos de Terceiros</vt:lpstr>
      <vt:lpstr>REPRESENTAÇÃO INSTITUCIONAL</vt:lpstr>
      <vt:lpstr>AGENDA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SUPERVISÃO DE MERCADOS</vt:lpstr>
      <vt:lpstr>AGENDA</vt:lpstr>
      <vt:lpstr>IMPACTOS DO NOVO CÓDIGO</vt:lpstr>
      <vt:lpstr>Apresentação do PowerPoint</vt:lpstr>
      <vt:lpstr>Apresentação do PowerPoint</vt:lpstr>
      <vt:lpstr>CÓDIGO DE ADMINISTRAÇÃO DE RECURSOS DE TERCEIROS</vt:lpstr>
      <vt:lpstr>CÓDIGO DE ADMINISTRAÇÃO DE RECURSOS DE TERCEIROS</vt:lpstr>
      <vt:lpstr>AÇÕES EDUCATIVAS</vt:lpstr>
      <vt:lpstr>AÇÕES DA ÁREA DE SUPERVISÃO</vt:lpstr>
      <vt:lpstr>AÇÕES EM 2018</vt:lpstr>
      <vt:lpstr>AÇÕES EM 2018</vt:lpstr>
      <vt:lpstr>CONVÊNIO CVM ANBIMA</vt:lpstr>
      <vt:lpstr>Apresentação do PowerPoint</vt:lpstr>
      <vt:lpstr>Apresentação do PowerPoint</vt:lpstr>
      <vt:lpstr>NOVA ESTRUTURA DA ÁREA</vt:lpstr>
      <vt:lpstr>Apresentação do PowerPoint</vt:lpstr>
      <vt:lpstr>Principais regras</vt:lpstr>
      <vt:lpstr>Apresentação do PowerPoint</vt:lpstr>
      <vt:lpstr>CONTROLES INTERNOS</vt:lpstr>
      <vt:lpstr>PLANO DE CONTINUIDADE DE NEGÓCIO</vt:lpstr>
      <vt:lpstr>SEGURANÇA E SIGILO DAS INFORMAÇÕES</vt:lpstr>
      <vt:lpstr>SEGURANÇA CIBERNÉTICA</vt:lpstr>
      <vt:lpstr>CONTRATAÇÃO DE TERCEIROS</vt:lpstr>
      <vt:lpstr>RATEIO DE ORDENS</vt:lpstr>
      <vt:lpstr>CONHEÇA SEU CLIENTE (KYC)</vt:lpstr>
      <vt:lpstr>AQUISIÇÃO E MONITORAMENTO DE CRÉDITO PRIVADO</vt:lpstr>
      <vt:lpstr>SUITABILITY E METODOLOGIA DA POLÍTICA DE INVESTIMENTO</vt:lpstr>
      <vt:lpstr>SELEÇÃO E ALOCAÇÃO DE ATIVOS IMOBILIÁRIOS</vt:lpstr>
      <vt:lpstr>CADASTRO DAS POLÍTICAS NO SSM</vt:lpstr>
      <vt:lpstr>PRINCIPAIS MUDANÇAS NAS REGRAS</vt:lpstr>
      <vt:lpstr>ENQUADRAMENTO – LIMITES DE INVESTIMENTO</vt:lpstr>
      <vt:lpstr>PUBLICIDADE</vt:lpstr>
      <vt:lpstr>DIRETRIZES DE INVESTIMENTO NO EXTERIOR</vt:lpstr>
      <vt:lpstr>FUNDO DE INVESTIMENTO IMOBILIÁRIO</vt:lpstr>
      <vt:lpstr>FUNDO DE INVESTIMENTO EM DIREITOS CREDITÓRIOS</vt:lpstr>
      <vt:lpstr>CARTEIRA ADMINISTRADA</vt:lpstr>
      <vt:lpstr>       GESTÃO DE PATRIMÔNIO</vt:lpstr>
      <vt:lpstr>PRINCÍPIOS E CONDUTAS</vt:lpstr>
      <vt:lpstr>OUTRAS MUDANÇAS</vt:lpstr>
      <vt:lpstr>Dúvidas?</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Carlos Alberto Valerio Junior</dc:creator>
  <cp:lastModifiedBy>Aloisio Mota Rodrigues Junior</cp:lastModifiedBy>
  <cp:revision>321</cp:revision>
  <dcterms:created xsi:type="dcterms:W3CDTF">2015-12-08T10:28:31Z</dcterms:created>
  <dcterms:modified xsi:type="dcterms:W3CDTF">2018-12-03T20:09:25Z</dcterms:modified>
</cp:coreProperties>
</file>