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79" r:id="rId3"/>
    <p:sldId id="384" r:id="rId4"/>
    <p:sldId id="322" r:id="rId5"/>
    <p:sldId id="323" r:id="rId6"/>
    <p:sldId id="364" r:id="rId7"/>
    <p:sldId id="381" r:id="rId8"/>
    <p:sldId id="371" r:id="rId9"/>
    <p:sldId id="377" r:id="rId10"/>
    <p:sldId id="375" r:id="rId11"/>
    <p:sldId id="380" r:id="rId12"/>
    <p:sldId id="352" r:id="rId13"/>
    <p:sldId id="358" r:id="rId14"/>
    <p:sldId id="345" r:id="rId15"/>
    <p:sldId id="341" r:id="rId16"/>
    <p:sldId id="346" r:id="rId17"/>
    <p:sldId id="362" r:id="rId18"/>
    <p:sldId id="259" r:id="rId19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ís Pacifico Sanches Arriaga" initials="TPSA" lastIdx="32" clrIdx="0">
    <p:extLst>
      <p:ext uri="{19B8F6BF-5375-455C-9EA6-DF929625EA0E}">
        <p15:presenceInfo xmlns:p15="http://schemas.microsoft.com/office/powerpoint/2012/main" userId="S::thais.arriaga@anbima.com.br::fc7491f2-5108-4377-80d3-1f3e9bf3b5cc" providerId="AD"/>
      </p:ext>
    </p:extLst>
  </p:cmAuthor>
  <p:cmAuthor id="2" name="Paula Pereira Diniz" initials="PPD" lastIdx="24" clrIdx="1">
    <p:extLst>
      <p:ext uri="{19B8F6BF-5375-455C-9EA6-DF929625EA0E}">
        <p15:presenceInfo xmlns:p15="http://schemas.microsoft.com/office/powerpoint/2012/main" userId="S::paula.diniz@anbima.com.br::41b73b88-357b-40b8-a046-e08282064b49" providerId="AD"/>
      </p:ext>
    </p:extLst>
  </p:cmAuthor>
  <p:cmAuthor id="3" name="Flávia Nosralla" initials="FN" lastIdx="1" clrIdx="2">
    <p:extLst>
      <p:ext uri="{19B8F6BF-5375-455C-9EA6-DF929625EA0E}">
        <p15:presenceInfo xmlns:p15="http://schemas.microsoft.com/office/powerpoint/2012/main" userId="Flávia Nosralla" providerId="None"/>
      </p:ext>
    </p:extLst>
  </p:cmAuthor>
  <p:cmAuthor id="4" name="Fernando Santana dos Reis" initials="FSdR" lastIdx="1" clrIdx="3">
    <p:extLst>
      <p:ext uri="{19B8F6BF-5375-455C-9EA6-DF929625EA0E}">
        <p15:presenceInfo xmlns:p15="http://schemas.microsoft.com/office/powerpoint/2012/main" userId="S::fernando.santana@anbima.com.br::a6f15e22-0d62-44f7-8d2c-b89f73faa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61C"/>
    <a:srgbClr val="595959"/>
    <a:srgbClr val="0095D9"/>
    <a:srgbClr val="80C342"/>
    <a:srgbClr val="C3E2A5"/>
    <a:srgbClr val="FCAF17"/>
    <a:srgbClr val="FFDF4F"/>
    <a:srgbClr val="03BFD7"/>
    <a:srgbClr val="B7BA9F"/>
    <a:srgbClr val="B7B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249" autoAdjust="0"/>
  </p:normalViewPr>
  <p:slideViewPr>
    <p:cSldViewPr>
      <p:cViewPr varScale="1">
        <p:scale>
          <a:sx n="88" d="100"/>
          <a:sy n="88" d="100"/>
        </p:scale>
        <p:origin x="552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15771394654255E-2"/>
          <c:y val="5.131149205610662E-2"/>
          <c:w val="0.82647657583883527"/>
          <c:h val="0.86010719619917342"/>
        </c:manualLayout>
      </c:layout>
      <c:lineChart>
        <c:grouping val="standard"/>
        <c:varyColors val="0"/>
        <c:ser>
          <c:idx val="4"/>
          <c:order val="0"/>
          <c:tx>
            <c:strRef>
              <c:f>CÁLCULOS!$A$2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95D9"/>
              </a:solidFill>
              <a:round/>
            </a:ln>
            <a:effectLst/>
          </c:spPr>
          <c:marker>
            <c:symbol val="none"/>
          </c:marker>
          <c:dLbls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0C-4577-840C-F20A0F04E7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95D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(CÁLCULOS!$A$1,CÁLCULOS!$U$1,CÁLCULOS!$AM$1,CÁLCULOS!$AX$1:$IU$1)</c:f>
              <c:strCache>
                <c:ptCount val="209"/>
                <c:pt idx="0">
                  <c:v>-</c:v>
                </c:pt>
                <c:pt idx="1">
                  <c:v>29/01</c:v>
                </c:pt>
                <c:pt idx="2">
                  <c:v>26/02</c:v>
                </c:pt>
                <c:pt idx="3">
                  <c:v>15/03</c:v>
                </c:pt>
                <c:pt idx="4">
                  <c:v>16/03</c:v>
                </c:pt>
                <c:pt idx="5">
                  <c:v>17/03</c:v>
                </c:pt>
                <c:pt idx="6">
                  <c:v>18/03</c:v>
                </c:pt>
                <c:pt idx="7">
                  <c:v>19/03</c:v>
                </c:pt>
                <c:pt idx="8">
                  <c:v>22/03</c:v>
                </c:pt>
                <c:pt idx="9">
                  <c:v>23/03</c:v>
                </c:pt>
                <c:pt idx="10">
                  <c:v>24/03</c:v>
                </c:pt>
                <c:pt idx="11">
                  <c:v>25/03</c:v>
                </c:pt>
                <c:pt idx="12">
                  <c:v>26/03</c:v>
                </c:pt>
                <c:pt idx="13">
                  <c:v>29/03</c:v>
                </c:pt>
                <c:pt idx="14">
                  <c:v>30/03</c:v>
                </c:pt>
                <c:pt idx="15">
                  <c:v>31/03</c:v>
                </c:pt>
                <c:pt idx="16">
                  <c:v>01/04</c:v>
                </c:pt>
                <c:pt idx="17">
                  <c:v>05/04</c:v>
                </c:pt>
                <c:pt idx="18">
                  <c:v>06/04</c:v>
                </c:pt>
                <c:pt idx="19">
                  <c:v>07/04</c:v>
                </c:pt>
                <c:pt idx="20">
                  <c:v>08/04</c:v>
                </c:pt>
                <c:pt idx="21">
                  <c:v>09/04</c:v>
                </c:pt>
                <c:pt idx="22">
                  <c:v>12/04</c:v>
                </c:pt>
                <c:pt idx="23">
                  <c:v>13/04</c:v>
                </c:pt>
                <c:pt idx="24">
                  <c:v>14/04</c:v>
                </c:pt>
                <c:pt idx="25">
                  <c:v>15/04</c:v>
                </c:pt>
                <c:pt idx="26">
                  <c:v>16/04</c:v>
                </c:pt>
                <c:pt idx="27">
                  <c:v>19/04</c:v>
                </c:pt>
                <c:pt idx="28">
                  <c:v>20/04</c:v>
                </c:pt>
                <c:pt idx="29">
                  <c:v>22/04</c:v>
                </c:pt>
                <c:pt idx="30">
                  <c:v>23/04</c:v>
                </c:pt>
                <c:pt idx="31">
                  <c:v>26/04</c:v>
                </c:pt>
                <c:pt idx="32">
                  <c:v>27/04</c:v>
                </c:pt>
                <c:pt idx="33">
                  <c:v>28/04</c:v>
                </c:pt>
                <c:pt idx="34">
                  <c:v>29/04</c:v>
                </c:pt>
                <c:pt idx="35">
                  <c:v>30/04</c:v>
                </c:pt>
                <c:pt idx="36">
                  <c:v>03/05</c:v>
                </c:pt>
                <c:pt idx="37">
                  <c:v>04/05</c:v>
                </c:pt>
                <c:pt idx="38">
                  <c:v>05/05</c:v>
                </c:pt>
                <c:pt idx="39">
                  <c:v>06/05</c:v>
                </c:pt>
                <c:pt idx="40">
                  <c:v>07/05</c:v>
                </c:pt>
                <c:pt idx="41">
                  <c:v>10/05</c:v>
                </c:pt>
                <c:pt idx="42">
                  <c:v>11/05</c:v>
                </c:pt>
                <c:pt idx="43">
                  <c:v>12/05</c:v>
                </c:pt>
                <c:pt idx="44">
                  <c:v>13/05</c:v>
                </c:pt>
                <c:pt idx="45">
                  <c:v>14/05</c:v>
                </c:pt>
                <c:pt idx="46">
                  <c:v>17/05</c:v>
                </c:pt>
                <c:pt idx="47">
                  <c:v>18/05</c:v>
                </c:pt>
                <c:pt idx="48">
                  <c:v>19/05</c:v>
                </c:pt>
                <c:pt idx="49">
                  <c:v>20/05</c:v>
                </c:pt>
                <c:pt idx="50">
                  <c:v>21/05</c:v>
                </c:pt>
                <c:pt idx="51">
                  <c:v>24/05</c:v>
                </c:pt>
                <c:pt idx="52">
                  <c:v>25/05</c:v>
                </c:pt>
                <c:pt idx="53">
                  <c:v>26/05</c:v>
                </c:pt>
                <c:pt idx="54">
                  <c:v>27/05</c:v>
                </c:pt>
                <c:pt idx="55">
                  <c:v>28/05</c:v>
                </c:pt>
                <c:pt idx="56">
                  <c:v>31/05</c:v>
                </c:pt>
                <c:pt idx="57">
                  <c:v>01/06</c:v>
                </c:pt>
                <c:pt idx="58">
                  <c:v>02/06</c:v>
                </c:pt>
                <c:pt idx="59">
                  <c:v>04/06</c:v>
                </c:pt>
                <c:pt idx="60">
                  <c:v>07/06</c:v>
                </c:pt>
                <c:pt idx="61">
                  <c:v>08/06</c:v>
                </c:pt>
                <c:pt idx="62">
                  <c:v>09/06</c:v>
                </c:pt>
                <c:pt idx="63">
                  <c:v>10/06</c:v>
                </c:pt>
                <c:pt idx="64">
                  <c:v>11/06</c:v>
                </c:pt>
                <c:pt idx="65">
                  <c:v>14/06</c:v>
                </c:pt>
                <c:pt idx="66">
                  <c:v>15/06</c:v>
                </c:pt>
                <c:pt idx="67">
                  <c:v>16/06</c:v>
                </c:pt>
                <c:pt idx="68">
                  <c:v>17/06</c:v>
                </c:pt>
                <c:pt idx="69">
                  <c:v>18/06</c:v>
                </c:pt>
                <c:pt idx="70">
                  <c:v>21/06</c:v>
                </c:pt>
                <c:pt idx="71">
                  <c:v>22/06</c:v>
                </c:pt>
                <c:pt idx="72">
                  <c:v>23/06</c:v>
                </c:pt>
                <c:pt idx="73">
                  <c:v>24/06</c:v>
                </c:pt>
                <c:pt idx="74">
                  <c:v>25/06</c:v>
                </c:pt>
                <c:pt idx="75">
                  <c:v>28/06</c:v>
                </c:pt>
                <c:pt idx="76">
                  <c:v>29/06</c:v>
                </c:pt>
                <c:pt idx="77">
                  <c:v>30/06</c:v>
                </c:pt>
                <c:pt idx="78">
                  <c:v>01/07</c:v>
                </c:pt>
                <c:pt idx="79">
                  <c:v>02/07</c:v>
                </c:pt>
                <c:pt idx="80">
                  <c:v>05/07</c:v>
                </c:pt>
                <c:pt idx="81">
                  <c:v>06/07</c:v>
                </c:pt>
                <c:pt idx="82">
                  <c:v>07/07</c:v>
                </c:pt>
                <c:pt idx="83">
                  <c:v>08/07</c:v>
                </c:pt>
                <c:pt idx="84">
                  <c:v>09/07</c:v>
                </c:pt>
                <c:pt idx="85">
                  <c:v>12/07</c:v>
                </c:pt>
                <c:pt idx="86">
                  <c:v>13/07</c:v>
                </c:pt>
                <c:pt idx="87">
                  <c:v>14/07</c:v>
                </c:pt>
                <c:pt idx="88">
                  <c:v>15/07</c:v>
                </c:pt>
                <c:pt idx="89">
                  <c:v>16/07</c:v>
                </c:pt>
                <c:pt idx="90">
                  <c:v>19/07</c:v>
                </c:pt>
                <c:pt idx="91">
                  <c:v>20/07</c:v>
                </c:pt>
                <c:pt idx="92">
                  <c:v>21/07</c:v>
                </c:pt>
                <c:pt idx="93">
                  <c:v>22/07</c:v>
                </c:pt>
                <c:pt idx="94">
                  <c:v>23/07</c:v>
                </c:pt>
                <c:pt idx="95">
                  <c:v>26/07</c:v>
                </c:pt>
                <c:pt idx="96">
                  <c:v>27/07</c:v>
                </c:pt>
                <c:pt idx="97">
                  <c:v>28/07</c:v>
                </c:pt>
                <c:pt idx="98">
                  <c:v>29/07</c:v>
                </c:pt>
                <c:pt idx="99">
                  <c:v>30/07</c:v>
                </c:pt>
                <c:pt idx="100">
                  <c:v>02/08</c:v>
                </c:pt>
                <c:pt idx="101">
                  <c:v>03/08</c:v>
                </c:pt>
                <c:pt idx="102">
                  <c:v>04/08</c:v>
                </c:pt>
                <c:pt idx="103">
                  <c:v>05/08</c:v>
                </c:pt>
                <c:pt idx="104">
                  <c:v>06/08</c:v>
                </c:pt>
                <c:pt idx="105">
                  <c:v>09/08</c:v>
                </c:pt>
                <c:pt idx="106">
                  <c:v>10/08</c:v>
                </c:pt>
                <c:pt idx="107">
                  <c:v>11/08</c:v>
                </c:pt>
                <c:pt idx="108">
                  <c:v>12/08</c:v>
                </c:pt>
                <c:pt idx="109">
                  <c:v>13/08</c:v>
                </c:pt>
                <c:pt idx="110">
                  <c:v>16/08</c:v>
                </c:pt>
                <c:pt idx="111">
                  <c:v>17/08</c:v>
                </c:pt>
                <c:pt idx="112">
                  <c:v>18/08</c:v>
                </c:pt>
                <c:pt idx="113">
                  <c:v>19/08</c:v>
                </c:pt>
                <c:pt idx="114">
                  <c:v>20/08</c:v>
                </c:pt>
                <c:pt idx="115">
                  <c:v>23/08</c:v>
                </c:pt>
                <c:pt idx="116">
                  <c:v>24/08</c:v>
                </c:pt>
                <c:pt idx="117">
                  <c:v>25/08</c:v>
                </c:pt>
                <c:pt idx="118">
                  <c:v>26/08</c:v>
                </c:pt>
                <c:pt idx="119">
                  <c:v>27/08</c:v>
                </c:pt>
                <c:pt idx="120">
                  <c:v>30/08</c:v>
                </c:pt>
                <c:pt idx="121">
                  <c:v>31/08</c:v>
                </c:pt>
                <c:pt idx="122">
                  <c:v>01/09</c:v>
                </c:pt>
                <c:pt idx="123">
                  <c:v>02/09</c:v>
                </c:pt>
                <c:pt idx="124">
                  <c:v>03/09</c:v>
                </c:pt>
                <c:pt idx="125">
                  <c:v>06/09</c:v>
                </c:pt>
                <c:pt idx="126">
                  <c:v>08/09</c:v>
                </c:pt>
                <c:pt idx="127">
                  <c:v>09/09</c:v>
                </c:pt>
                <c:pt idx="128">
                  <c:v>10/09</c:v>
                </c:pt>
                <c:pt idx="129">
                  <c:v>13/09</c:v>
                </c:pt>
                <c:pt idx="130">
                  <c:v>14/09</c:v>
                </c:pt>
                <c:pt idx="131">
                  <c:v>15/09</c:v>
                </c:pt>
                <c:pt idx="132">
                  <c:v>16/09</c:v>
                </c:pt>
                <c:pt idx="133">
                  <c:v>17/09</c:v>
                </c:pt>
                <c:pt idx="134">
                  <c:v>20/09</c:v>
                </c:pt>
                <c:pt idx="135">
                  <c:v>21/09</c:v>
                </c:pt>
                <c:pt idx="136">
                  <c:v>22/09</c:v>
                </c:pt>
                <c:pt idx="137">
                  <c:v>23/09</c:v>
                </c:pt>
                <c:pt idx="138">
                  <c:v>24/09</c:v>
                </c:pt>
                <c:pt idx="139">
                  <c:v>27/09</c:v>
                </c:pt>
                <c:pt idx="140">
                  <c:v>28/09</c:v>
                </c:pt>
                <c:pt idx="141">
                  <c:v>29/09</c:v>
                </c:pt>
                <c:pt idx="142">
                  <c:v>30/09</c:v>
                </c:pt>
                <c:pt idx="143">
                  <c:v>01/10</c:v>
                </c:pt>
                <c:pt idx="144">
                  <c:v>04/10</c:v>
                </c:pt>
                <c:pt idx="145">
                  <c:v>05/10</c:v>
                </c:pt>
                <c:pt idx="146">
                  <c:v>06/10</c:v>
                </c:pt>
                <c:pt idx="147">
                  <c:v>07/10</c:v>
                </c:pt>
                <c:pt idx="148">
                  <c:v>08/10</c:v>
                </c:pt>
                <c:pt idx="149">
                  <c:v>11/10</c:v>
                </c:pt>
                <c:pt idx="150">
                  <c:v>13/10</c:v>
                </c:pt>
                <c:pt idx="151">
                  <c:v>14/10</c:v>
                </c:pt>
                <c:pt idx="152">
                  <c:v>15/10</c:v>
                </c:pt>
                <c:pt idx="153">
                  <c:v>18/10</c:v>
                </c:pt>
                <c:pt idx="154">
                  <c:v>19/10</c:v>
                </c:pt>
                <c:pt idx="155">
                  <c:v>20/10</c:v>
                </c:pt>
                <c:pt idx="156">
                  <c:v>21/10</c:v>
                </c:pt>
                <c:pt idx="157">
                  <c:v>22/10</c:v>
                </c:pt>
                <c:pt idx="158">
                  <c:v>25/10</c:v>
                </c:pt>
                <c:pt idx="159">
                  <c:v>26/10</c:v>
                </c:pt>
                <c:pt idx="160">
                  <c:v>27/10</c:v>
                </c:pt>
                <c:pt idx="161">
                  <c:v>28/10</c:v>
                </c:pt>
                <c:pt idx="162">
                  <c:v>29/10</c:v>
                </c:pt>
                <c:pt idx="163">
                  <c:v>01/11</c:v>
                </c:pt>
                <c:pt idx="164">
                  <c:v>03/11</c:v>
                </c:pt>
                <c:pt idx="165">
                  <c:v>04/11</c:v>
                </c:pt>
                <c:pt idx="166">
                  <c:v>05/11</c:v>
                </c:pt>
                <c:pt idx="167">
                  <c:v>08/11</c:v>
                </c:pt>
                <c:pt idx="168">
                  <c:v>09/11</c:v>
                </c:pt>
                <c:pt idx="169">
                  <c:v>10/11</c:v>
                </c:pt>
                <c:pt idx="170">
                  <c:v>11/11</c:v>
                </c:pt>
                <c:pt idx="171">
                  <c:v>12/11</c:v>
                </c:pt>
                <c:pt idx="172">
                  <c:v>16/11</c:v>
                </c:pt>
                <c:pt idx="173">
                  <c:v>17/11</c:v>
                </c:pt>
                <c:pt idx="174">
                  <c:v>18/11</c:v>
                </c:pt>
                <c:pt idx="175">
                  <c:v>19/11</c:v>
                </c:pt>
                <c:pt idx="176">
                  <c:v>22/11</c:v>
                </c:pt>
                <c:pt idx="177">
                  <c:v>23/11</c:v>
                </c:pt>
                <c:pt idx="178">
                  <c:v>24/11</c:v>
                </c:pt>
                <c:pt idx="179">
                  <c:v>25/11</c:v>
                </c:pt>
                <c:pt idx="180">
                  <c:v>26/11</c:v>
                </c:pt>
                <c:pt idx="181">
                  <c:v>29/11</c:v>
                </c:pt>
                <c:pt idx="182">
                  <c:v>30/11</c:v>
                </c:pt>
                <c:pt idx="183">
                  <c:v>01/12</c:v>
                </c:pt>
                <c:pt idx="184">
                  <c:v>02/12</c:v>
                </c:pt>
                <c:pt idx="185">
                  <c:v>03/12</c:v>
                </c:pt>
                <c:pt idx="186">
                  <c:v>06/12</c:v>
                </c:pt>
                <c:pt idx="187">
                  <c:v>07/12</c:v>
                </c:pt>
                <c:pt idx="188">
                  <c:v>08/12</c:v>
                </c:pt>
                <c:pt idx="189">
                  <c:v>09/12</c:v>
                </c:pt>
                <c:pt idx="190">
                  <c:v>10/12</c:v>
                </c:pt>
                <c:pt idx="191">
                  <c:v>13/12</c:v>
                </c:pt>
                <c:pt idx="192">
                  <c:v>14/12</c:v>
                </c:pt>
                <c:pt idx="193">
                  <c:v>15/12</c:v>
                </c:pt>
                <c:pt idx="194">
                  <c:v>16/12</c:v>
                </c:pt>
                <c:pt idx="195">
                  <c:v>17/12</c:v>
                </c:pt>
                <c:pt idx="196">
                  <c:v>20/12</c:v>
                </c:pt>
                <c:pt idx="197">
                  <c:v>21/12</c:v>
                </c:pt>
                <c:pt idx="198">
                  <c:v>22/12</c:v>
                </c:pt>
                <c:pt idx="199">
                  <c:v>23/12</c:v>
                </c:pt>
                <c:pt idx="200">
                  <c:v>24/12</c:v>
                </c:pt>
                <c:pt idx="201">
                  <c:v>27/12</c:v>
                </c:pt>
                <c:pt idx="202">
                  <c:v>28/12</c:v>
                </c:pt>
                <c:pt idx="203">
                  <c:v>29/12</c:v>
                </c:pt>
                <c:pt idx="204">
                  <c:v>30/12</c:v>
                </c:pt>
                <c:pt idx="205">
                  <c:v>31/12</c:v>
                </c:pt>
                <c:pt idx="206">
                  <c:v>31/12</c:v>
                </c:pt>
                <c:pt idx="207">
                  <c:v>31/12</c:v>
                </c:pt>
                <c:pt idx="208">
                  <c:v>31/12</c:v>
                </c:pt>
              </c:strCache>
              <c:extLst/>
            </c:strRef>
          </c:cat>
          <c:val>
            <c:numRef>
              <c:f>(CÁLCULOS!$A$4,CÁLCULOS!$U$4,CÁLCULOS!$AM$4,CÁLCULOS!$AX$4:$DT$4)</c:f>
              <c:numCache>
                <c:formatCode>_-* #,##0.0_-;\-* #,##0.0_-;_-* "-"??_-;_-@_-</c:formatCode>
                <c:ptCount val="78"/>
                <c:pt idx="0">
                  <c:v>0</c:v>
                </c:pt>
                <c:pt idx="1">
                  <c:v>2.7566118295215993</c:v>
                </c:pt>
                <c:pt idx="2">
                  <c:v>56.006082623327089</c:v>
                </c:pt>
                <c:pt idx="3">
                  <c:v>98.692449987896893</c:v>
                </c:pt>
                <c:pt idx="4">
                  <c:v>116.52284276574555</c:v>
                </c:pt>
                <c:pt idx="5">
                  <c:v>119.27475309827376</c:v>
                </c:pt>
                <c:pt idx="6">
                  <c:v>120.81274745147375</c:v>
                </c:pt>
                <c:pt idx="7">
                  <c:v>108.9515549485676</c:v>
                </c:pt>
                <c:pt idx="8">
                  <c:v>106.04607507884073</c:v>
                </c:pt>
                <c:pt idx="9">
                  <c:v>115.13501622543656</c:v>
                </c:pt>
                <c:pt idx="10">
                  <c:v>112.94940659979652</c:v>
                </c:pt>
                <c:pt idx="11">
                  <c:v>104.52762887227738</c:v>
                </c:pt>
                <c:pt idx="12">
                  <c:v>109.46452742583882</c:v>
                </c:pt>
                <c:pt idx="13">
                  <c:v>97.523122489718872</c:v>
                </c:pt>
                <c:pt idx="14">
                  <c:v>108.49256636621325</c:v>
                </c:pt>
                <c:pt idx="15">
                  <c:v>104.82549987379018</c:v>
                </c:pt>
                <c:pt idx="16">
                  <c:v>139.63178550233661</c:v>
                </c:pt>
                <c:pt idx="17">
                  <c:v>139.47659432288575</c:v>
                </c:pt>
                <c:pt idx="18">
                  <c:v>142.55728671809558</c:v>
                </c:pt>
                <c:pt idx="19">
                  <c:v>135.35722271577555</c:v>
                </c:pt>
                <c:pt idx="20">
                  <c:v>136.64633155377439</c:v>
                </c:pt>
                <c:pt idx="21">
                  <c:v>146.13141964978226</c:v>
                </c:pt>
                <c:pt idx="22">
                  <c:v>137.17055977501059</c:v>
                </c:pt>
                <c:pt idx="23">
                  <c:v>150.44353586539057</c:v>
                </c:pt>
                <c:pt idx="24">
                  <c:v>158.7300548058974</c:v>
                </c:pt>
                <c:pt idx="25">
                  <c:v>157.94537402356718</c:v>
                </c:pt>
                <c:pt idx="26">
                  <c:v>164.10640469287716</c:v>
                </c:pt>
                <c:pt idx="27">
                  <c:v>158.42200698124273</c:v>
                </c:pt>
                <c:pt idx="28">
                  <c:v>161.86072316835282</c:v>
                </c:pt>
                <c:pt idx="29">
                  <c:v>161.36849454166827</c:v>
                </c:pt>
                <c:pt idx="30">
                  <c:v>164.91867935339044</c:v>
                </c:pt>
                <c:pt idx="31">
                  <c:v>155.85303043182046</c:v>
                </c:pt>
                <c:pt idx="32">
                  <c:v>166.16188453107048</c:v>
                </c:pt>
                <c:pt idx="33">
                  <c:v>167.50852362223563</c:v>
                </c:pt>
                <c:pt idx="34">
                  <c:v>145.60310835839707</c:v>
                </c:pt>
                <c:pt idx="35">
                  <c:v>145.98353310513625</c:v>
                </c:pt>
                <c:pt idx="36">
                  <c:v>147.33745682508214</c:v>
                </c:pt>
                <c:pt idx="37">
                  <c:v>157.59401318195958</c:v>
                </c:pt>
                <c:pt idx="38">
                  <c:v>156.29674928864532</c:v>
                </c:pt>
                <c:pt idx="39">
                  <c:v>149.51936734584271</c:v>
                </c:pt>
                <c:pt idx="40">
                  <c:v>147.88203997480193</c:v>
                </c:pt>
                <c:pt idx="41">
                  <c:v>149.13298306511183</c:v>
                </c:pt>
                <c:pt idx="42">
                  <c:v>169.69539199192491</c:v>
                </c:pt>
                <c:pt idx="43">
                  <c:v>178.29079924195489</c:v>
                </c:pt>
                <c:pt idx="44">
                  <c:v>187.94697894762496</c:v>
                </c:pt>
                <c:pt idx="45">
                  <c:v>192.54412411214574</c:v>
                </c:pt>
                <c:pt idx="46">
                  <c:v>197.08799454802568</c:v>
                </c:pt>
                <c:pt idx="47">
                  <c:v>208.90556829709456</c:v>
                </c:pt>
                <c:pt idx="48">
                  <c:v>208.5547557873146</c:v>
                </c:pt>
                <c:pt idx="49">
                  <c:v>192.24190324636211</c:v>
                </c:pt>
                <c:pt idx="50">
                  <c:v>204.51272811181329</c:v>
                </c:pt>
                <c:pt idx="51">
                  <c:v>204.62989047762693</c:v>
                </c:pt>
                <c:pt idx="52">
                  <c:v>199.99612053445156</c:v>
                </c:pt>
                <c:pt idx="53">
                  <c:v>207.92724463248481</c:v>
                </c:pt>
                <c:pt idx="54">
                  <c:v>205.66705683180345</c:v>
                </c:pt>
                <c:pt idx="55">
                  <c:v>199.04824125671158</c:v>
                </c:pt>
                <c:pt idx="56">
                  <c:v>193.15595013038458</c:v>
                </c:pt>
                <c:pt idx="57">
                  <c:v>195.27750703088464</c:v>
                </c:pt>
                <c:pt idx="58">
                  <c:v>203.18895708235456</c:v>
                </c:pt>
                <c:pt idx="59">
                  <c:v>201.81775348355455</c:v>
                </c:pt>
                <c:pt idx="60">
                  <c:v>194.50618552872447</c:v>
                </c:pt>
                <c:pt idx="61">
                  <c:v>186.52243124610439</c:v>
                </c:pt>
                <c:pt idx="62">
                  <c:v>191.94062195874756</c:v>
                </c:pt>
                <c:pt idx="63">
                  <c:v>195.31904455702764</c:v>
                </c:pt>
                <c:pt idx="64">
                  <c:v>208.67022466779378</c:v>
                </c:pt>
                <c:pt idx="65">
                  <c:v>207.97984690238394</c:v>
                </c:pt>
                <c:pt idx="66">
                  <c:v>216.90643313552397</c:v>
                </c:pt>
                <c:pt idx="67">
                  <c:v>222.91839724286399</c:v>
                </c:pt>
                <c:pt idx="68">
                  <c:v>222.175161016434</c:v>
                </c:pt>
                <c:pt idx="69">
                  <c:v>218.05678665313377</c:v>
                </c:pt>
                <c:pt idx="70">
                  <c:v>217.40777932316377</c:v>
                </c:pt>
                <c:pt idx="71">
                  <c:v>227.62726030939368</c:v>
                </c:pt>
                <c:pt idx="72">
                  <c:v>230.45228246190371</c:v>
                </c:pt>
                <c:pt idx="73">
                  <c:v>235.90721010177376</c:v>
                </c:pt>
                <c:pt idx="74">
                  <c:v>222.61268314831369</c:v>
                </c:pt>
                <c:pt idx="75">
                  <c:v>221.18937586266372</c:v>
                </c:pt>
                <c:pt idx="76">
                  <c:v>223.02645542389374</c:v>
                </c:pt>
                <c:pt idx="77">
                  <c:v>206.02209339041374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B0C-4577-840C-F20A0F04E7D8}"/>
            </c:ext>
          </c:extLst>
        </c:ser>
        <c:ser>
          <c:idx val="3"/>
          <c:order val="1"/>
          <c:tx>
            <c:strRef>
              <c:f>CÁLCULOS!$A$6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7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CAF1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0C-4577-840C-F20A0F04E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CAF17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(CÁLCULOS!$A$1,CÁLCULOS!$U$1,CÁLCULOS!$AM$1,CÁLCULOS!$AX$1:$IU$1)</c:f>
              <c:strCache>
                <c:ptCount val="209"/>
                <c:pt idx="0">
                  <c:v>-</c:v>
                </c:pt>
                <c:pt idx="1">
                  <c:v>29/01</c:v>
                </c:pt>
                <c:pt idx="2">
                  <c:v>26/02</c:v>
                </c:pt>
                <c:pt idx="3">
                  <c:v>15/03</c:v>
                </c:pt>
                <c:pt idx="4">
                  <c:v>16/03</c:v>
                </c:pt>
                <c:pt idx="5">
                  <c:v>17/03</c:v>
                </c:pt>
                <c:pt idx="6">
                  <c:v>18/03</c:v>
                </c:pt>
                <c:pt idx="7">
                  <c:v>19/03</c:v>
                </c:pt>
                <c:pt idx="8">
                  <c:v>22/03</c:v>
                </c:pt>
                <c:pt idx="9">
                  <c:v>23/03</c:v>
                </c:pt>
                <c:pt idx="10">
                  <c:v>24/03</c:v>
                </c:pt>
                <c:pt idx="11">
                  <c:v>25/03</c:v>
                </c:pt>
                <c:pt idx="12">
                  <c:v>26/03</c:v>
                </c:pt>
                <c:pt idx="13">
                  <c:v>29/03</c:v>
                </c:pt>
                <c:pt idx="14">
                  <c:v>30/03</c:v>
                </c:pt>
                <c:pt idx="15">
                  <c:v>31/03</c:v>
                </c:pt>
                <c:pt idx="16">
                  <c:v>01/04</c:v>
                </c:pt>
                <c:pt idx="17">
                  <c:v>05/04</c:v>
                </c:pt>
                <c:pt idx="18">
                  <c:v>06/04</c:v>
                </c:pt>
                <c:pt idx="19">
                  <c:v>07/04</c:v>
                </c:pt>
                <c:pt idx="20">
                  <c:v>08/04</c:v>
                </c:pt>
                <c:pt idx="21">
                  <c:v>09/04</c:v>
                </c:pt>
                <c:pt idx="22">
                  <c:v>12/04</c:v>
                </c:pt>
                <c:pt idx="23">
                  <c:v>13/04</c:v>
                </c:pt>
                <c:pt idx="24">
                  <c:v>14/04</c:v>
                </c:pt>
                <c:pt idx="25">
                  <c:v>15/04</c:v>
                </c:pt>
                <c:pt idx="26">
                  <c:v>16/04</c:v>
                </c:pt>
                <c:pt idx="27">
                  <c:v>19/04</c:v>
                </c:pt>
                <c:pt idx="28">
                  <c:v>20/04</c:v>
                </c:pt>
                <c:pt idx="29">
                  <c:v>22/04</c:v>
                </c:pt>
                <c:pt idx="30">
                  <c:v>23/04</c:v>
                </c:pt>
                <c:pt idx="31">
                  <c:v>26/04</c:v>
                </c:pt>
                <c:pt idx="32">
                  <c:v>27/04</c:v>
                </c:pt>
                <c:pt idx="33">
                  <c:v>28/04</c:v>
                </c:pt>
                <c:pt idx="34">
                  <c:v>29/04</c:v>
                </c:pt>
                <c:pt idx="35">
                  <c:v>30/04</c:v>
                </c:pt>
                <c:pt idx="36">
                  <c:v>03/05</c:v>
                </c:pt>
                <c:pt idx="37">
                  <c:v>04/05</c:v>
                </c:pt>
                <c:pt idx="38">
                  <c:v>05/05</c:v>
                </c:pt>
                <c:pt idx="39">
                  <c:v>06/05</c:v>
                </c:pt>
                <c:pt idx="40">
                  <c:v>07/05</c:v>
                </c:pt>
                <c:pt idx="41">
                  <c:v>10/05</c:v>
                </c:pt>
                <c:pt idx="42">
                  <c:v>11/05</c:v>
                </c:pt>
                <c:pt idx="43">
                  <c:v>12/05</c:v>
                </c:pt>
                <c:pt idx="44">
                  <c:v>13/05</c:v>
                </c:pt>
                <c:pt idx="45">
                  <c:v>14/05</c:v>
                </c:pt>
                <c:pt idx="46">
                  <c:v>17/05</c:v>
                </c:pt>
                <c:pt idx="47">
                  <c:v>18/05</c:v>
                </c:pt>
                <c:pt idx="48">
                  <c:v>19/05</c:v>
                </c:pt>
                <c:pt idx="49">
                  <c:v>20/05</c:v>
                </c:pt>
                <c:pt idx="50">
                  <c:v>21/05</c:v>
                </c:pt>
                <c:pt idx="51">
                  <c:v>24/05</c:v>
                </c:pt>
                <c:pt idx="52">
                  <c:v>25/05</c:v>
                </c:pt>
                <c:pt idx="53">
                  <c:v>26/05</c:v>
                </c:pt>
                <c:pt idx="54">
                  <c:v>27/05</c:v>
                </c:pt>
                <c:pt idx="55">
                  <c:v>28/05</c:v>
                </c:pt>
                <c:pt idx="56">
                  <c:v>31/05</c:v>
                </c:pt>
                <c:pt idx="57">
                  <c:v>01/06</c:v>
                </c:pt>
                <c:pt idx="58">
                  <c:v>02/06</c:v>
                </c:pt>
                <c:pt idx="59">
                  <c:v>04/06</c:v>
                </c:pt>
                <c:pt idx="60">
                  <c:v>07/06</c:v>
                </c:pt>
                <c:pt idx="61">
                  <c:v>08/06</c:v>
                </c:pt>
                <c:pt idx="62">
                  <c:v>09/06</c:v>
                </c:pt>
                <c:pt idx="63">
                  <c:v>10/06</c:v>
                </c:pt>
                <c:pt idx="64">
                  <c:v>11/06</c:v>
                </c:pt>
                <c:pt idx="65">
                  <c:v>14/06</c:v>
                </c:pt>
                <c:pt idx="66">
                  <c:v>15/06</c:v>
                </c:pt>
                <c:pt idx="67">
                  <c:v>16/06</c:v>
                </c:pt>
                <c:pt idx="68">
                  <c:v>17/06</c:v>
                </c:pt>
                <c:pt idx="69">
                  <c:v>18/06</c:v>
                </c:pt>
                <c:pt idx="70">
                  <c:v>21/06</c:v>
                </c:pt>
                <c:pt idx="71">
                  <c:v>22/06</c:v>
                </c:pt>
                <c:pt idx="72">
                  <c:v>23/06</c:v>
                </c:pt>
                <c:pt idx="73">
                  <c:v>24/06</c:v>
                </c:pt>
                <c:pt idx="74">
                  <c:v>25/06</c:v>
                </c:pt>
                <c:pt idx="75">
                  <c:v>28/06</c:v>
                </c:pt>
                <c:pt idx="76">
                  <c:v>29/06</c:v>
                </c:pt>
                <c:pt idx="77">
                  <c:v>30/06</c:v>
                </c:pt>
                <c:pt idx="78">
                  <c:v>01/07</c:v>
                </c:pt>
                <c:pt idx="79">
                  <c:v>02/07</c:v>
                </c:pt>
                <c:pt idx="80">
                  <c:v>05/07</c:v>
                </c:pt>
                <c:pt idx="81">
                  <c:v>06/07</c:v>
                </c:pt>
                <c:pt idx="82">
                  <c:v>07/07</c:v>
                </c:pt>
                <c:pt idx="83">
                  <c:v>08/07</c:v>
                </c:pt>
                <c:pt idx="84">
                  <c:v>09/07</c:v>
                </c:pt>
                <c:pt idx="85">
                  <c:v>12/07</c:v>
                </c:pt>
                <c:pt idx="86">
                  <c:v>13/07</c:v>
                </c:pt>
                <c:pt idx="87">
                  <c:v>14/07</c:v>
                </c:pt>
                <c:pt idx="88">
                  <c:v>15/07</c:v>
                </c:pt>
                <c:pt idx="89">
                  <c:v>16/07</c:v>
                </c:pt>
                <c:pt idx="90">
                  <c:v>19/07</c:v>
                </c:pt>
                <c:pt idx="91">
                  <c:v>20/07</c:v>
                </c:pt>
                <c:pt idx="92">
                  <c:v>21/07</c:v>
                </c:pt>
                <c:pt idx="93">
                  <c:v>22/07</c:v>
                </c:pt>
                <c:pt idx="94">
                  <c:v>23/07</c:v>
                </c:pt>
                <c:pt idx="95">
                  <c:v>26/07</c:v>
                </c:pt>
                <c:pt idx="96">
                  <c:v>27/07</c:v>
                </c:pt>
                <c:pt idx="97">
                  <c:v>28/07</c:v>
                </c:pt>
                <c:pt idx="98">
                  <c:v>29/07</c:v>
                </c:pt>
                <c:pt idx="99">
                  <c:v>30/07</c:v>
                </c:pt>
                <c:pt idx="100">
                  <c:v>02/08</c:v>
                </c:pt>
                <c:pt idx="101">
                  <c:v>03/08</c:v>
                </c:pt>
                <c:pt idx="102">
                  <c:v>04/08</c:v>
                </c:pt>
                <c:pt idx="103">
                  <c:v>05/08</c:v>
                </c:pt>
                <c:pt idx="104">
                  <c:v>06/08</c:v>
                </c:pt>
                <c:pt idx="105">
                  <c:v>09/08</c:v>
                </c:pt>
                <c:pt idx="106">
                  <c:v>10/08</c:v>
                </c:pt>
                <c:pt idx="107">
                  <c:v>11/08</c:v>
                </c:pt>
                <c:pt idx="108">
                  <c:v>12/08</c:v>
                </c:pt>
                <c:pt idx="109">
                  <c:v>13/08</c:v>
                </c:pt>
                <c:pt idx="110">
                  <c:v>16/08</c:v>
                </c:pt>
                <c:pt idx="111">
                  <c:v>17/08</c:v>
                </c:pt>
                <c:pt idx="112">
                  <c:v>18/08</c:v>
                </c:pt>
                <c:pt idx="113">
                  <c:v>19/08</c:v>
                </c:pt>
                <c:pt idx="114">
                  <c:v>20/08</c:v>
                </c:pt>
                <c:pt idx="115">
                  <c:v>23/08</c:v>
                </c:pt>
                <c:pt idx="116">
                  <c:v>24/08</c:v>
                </c:pt>
                <c:pt idx="117">
                  <c:v>25/08</c:v>
                </c:pt>
                <c:pt idx="118">
                  <c:v>26/08</c:v>
                </c:pt>
                <c:pt idx="119">
                  <c:v>27/08</c:v>
                </c:pt>
                <c:pt idx="120">
                  <c:v>30/08</c:v>
                </c:pt>
                <c:pt idx="121">
                  <c:v>31/08</c:v>
                </c:pt>
                <c:pt idx="122">
                  <c:v>01/09</c:v>
                </c:pt>
                <c:pt idx="123">
                  <c:v>02/09</c:v>
                </c:pt>
                <c:pt idx="124">
                  <c:v>03/09</c:v>
                </c:pt>
                <c:pt idx="125">
                  <c:v>06/09</c:v>
                </c:pt>
                <c:pt idx="126">
                  <c:v>08/09</c:v>
                </c:pt>
                <c:pt idx="127">
                  <c:v>09/09</c:v>
                </c:pt>
                <c:pt idx="128">
                  <c:v>10/09</c:v>
                </c:pt>
                <c:pt idx="129">
                  <c:v>13/09</c:v>
                </c:pt>
                <c:pt idx="130">
                  <c:v>14/09</c:v>
                </c:pt>
                <c:pt idx="131">
                  <c:v>15/09</c:v>
                </c:pt>
                <c:pt idx="132">
                  <c:v>16/09</c:v>
                </c:pt>
                <c:pt idx="133">
                  <c:v>17/09</c:v>
                </c:pt>
                <c:pt idx="134">
                  <c:v>20/09</c:v>
                </c:pt>
                <c:pt idx="135">
                  <c:v>21/09</c:v>
                </c:pt>
                <c:pt idx="136">
                  <c:v>22/09</c:v>
                </c:pt>
                <c:pt idx="137">
                  <c:v>23/09</c:v>
                </c:pt>
                <c:pt idx="138">
                  <c:v>24/09</c:v>
                </c:pt>
                <c:pt idx="139">
                  <c:v>27/09</c:v>
                </c:pt>
                <c:pt idx="140">
                  <c:v>28/09</c:v>
                </c:pt>
                <c:pt idx="141">
                  <c:v>29/09</c:v>
                </c:pt>
                <c:pt idx="142">
                  <c:v>30/09</c:v>
                </c:pt>
                <c:pt idx="143">
                  <c:v>01/10</c:v>
                </c:pt>
                <c:pt idx="144">
                  <c:v>04/10</c:v>
                </c:pt>
                <c:pt idx="145">
                  <c:v>05/10</c:v>
                </c:pt>
                <c:pt idx="146">
                  <c:v>06/10</c:v>
                </c:pt>
                <c:pt idx="147">
                  <c:v>07/10</c:v>
                </c:pt>
                <c:pt idx="148">
                  <c:v>08/10</c:v>
                </c:pt>
                <c:pt idx="149">
                  <c:v>11/10</c:v>
                </c:pt>
                <c:pt idx="150">
                  <c:v>13/10</c:v>
                </c:pt>
                <c:pt idx="151">
                  <c:v>14/10</c:v>
                </c:pt>
                <c:pt idx="152">
                  <c:v>15/10</c:v>
                </c:pt>
                <c:pt idx="153">
                  <c:v>18/10</c:v>
                </c:pt>
                <c:pt idx="154">
                  <c:v>19/10</c:v>
                </c:pt>
                <c:pt idx="155">
                  <c:v>20/10</c:v>
                </c:pt>
                <c:pt idx="156">
                  <c:v>21/10</c:v>
                </c:pt>
                <c:pt idx="157">
                  <c:v>22/10</c:v>
                </c:pt>
                <c:pt idx="158">
                  <c:v>25/10</c:v>
                </c:pt>
                <c:pt idx="159">
                  <c:v>26/10</c:v>
                </c:pt>
                <c:pt idx="160">
                  <c:v>27/10</c:v>
                </c:pt>
                <c:pt idx="161">
                  <c:v>28/10</c:v>
                </c:pt>
                <c:pt idx="162">
                  <c:v>29/10</c:v>
                </c:pt>
                <c:pt idx="163">
                  <c:v>01/11</c:v>
                </c:pt>
                <c:pt idx="164">
                  <c:v>03/11</c:v>
                </c:pt>
                <c:pt idx="165">
                  <c:v>04/11</c:v>
                </c:pt>
                <c:pt idx="166">
                  <c:v>05/11</c:v>
                </c:pt>
                <c:pt idx="167">
                  <c:v>08/11</c:v>
                </c:pt>
                <c:pt idx="168">
                  <c:v>09/11</c:v>
                </c:pt>
                <c:pt idx="169">
                  <c:v>10/11</c:v>
                </c:pt>
                <c:pt idx="170">
                  <c:v>11/11</c:v>
                </c:pt>
                <c:pt idx="171">
                  <c:v>12/11</c:v>
                </c:pt>
                <c:pt idx="172">
                  <c:v>16/11</c:v>
                </c:pt>
                <c:pt idx="173">
                  <c:v>17/11</c:v>
                </c:pt>
                <c:pt idx="174">
                  <c:v>18/11</c:v>
                </c:pt>
                <c:pt idx="175">
                  <c:v>19/11</c:v>
                </c:pt>
                <c:pt idx="176">
                  <c:v>22/11</c:v>
                </c:pt>
                <c:pt idx="177">
                  <c:v>23/11</c:v>
                </c:pt>
                <c:pt idx="178">
                  <c:v>24/11</c:v>
                </c:pt>
                <c:pt idx="179">
                  <c:v>25/11</c:v>
                </c:pt>
                <c:pt idx="180">
                  <c:v>26/11</c:v>
                </c:pt>
                <c:pt idx="181">
                  <c:v>29/11</c:v>
                </c:pt>
                <c:pt idx="182">
                  <c:v>30/11</c:v>
                </c:pt>
                <c:pt idx="183">
                  <c:v>01/12</c:v>
                </c:pt>
                <c:pt idx="184">
                  <c:v>02/12</c:v>
                </c:pt>
                <c:pt idx="185">
                  <c:v>03/12</c:v>
                </c:pt>
                <c:pt idx="186">
                  <c:v>06/12</c:v>
                </c:pt>
                <c:pt idx="187">
                  <c:v>07/12</c:v>
                </c:pt>
                <c:pt idx="188">
                  <c:v>08/12</c:v>
                </c:pt>
                <c:pt idx="189">
                  <c:v>09/12</c:v>
                </c:pt>
                <c:pt idx="190">
                  <c:v>10/12</c:v>
                </c:pt>
                <c:pt idx="191">
                  <c:v>13/12</c:v>
                </c:pt>
                <c:pt idx="192">
                  <c:v>14/12</c:v>
                </c:pt>
                <c:pt idx="193">
                  <c:v>15/12</c:v>
                </c:pt>
                <c:pt idx="194">
                  <c:v>16/12</c:v>
                </c:pt>
                <c:pt idx="195">
                  <c:v>17/12</c:v>
                </c:pt>
                <c:pt idx="196">
                  <c:v>20/12</c:v>
                </c:pt>
                <c:pt idx="197">
                  <c:v>21/12</c:v>
                </c:pt>
                <c:pt idx="198">
                  <c:v>22/12</c:v>
                </c:pt>
                <c:pt idx="199">
                  <c:v>23/12</c:v>
                </c:pt>
                <c:pt idx="200">
                  <c:v>24/12</c:v>
                </c:pt>
                <c:pt idx="201">
                  <c:v>27/12</c:v>
                </c:pt>
                <c:pt idx="202">
                  <c:v>28/12</c:v>
                </c:pt>
                <c:pt idx="203">
                  <c:v>29/12</c:v>
                </c:pt>
                <c:pt idx="204">
                  <c:v>30/12</c:v>
                </c:pt>
                <c:pt idx="205">
                  <c:v>31/12</c:v>
                </c:pt>
                <c:pt idx="206">
                  <c:v>31/12</c:v>
                </c:pt>
                <c:pt idx="207">
                  <c:v>31/12</c:v>
                </c:pt>
                <c:pt idx="208">
                  <c:v>31/12</c:v>
                </c:pt>
              </c:strCache>
              <c:extLst/>
            </c:strRef>
          </c:cat>
          <c:val>
            <c:numRef>
              <c:f>(CÁLCULOS!$A$8,CÁLCULOS!$U$8,CÁLCULOS!$AM$8,CÁLCULOS!$AX$8:$DT$8)</c:f>
              <c:numCache>
                <c:formatCode>_-* #,##0.0_-;\-* #,##0.0_-;_-* "-"??_-;_-@_-</c:formatCode>
                <c:ptCount val="78"/>
                <c:pt idx="0">
                  <c:v>0</c:v>
                </c:pt>
                <c:pt idx="1">
                  <c:v>44.836287834744724</c:v>
                </c:pt>
                <c:pt idx="2">
                  <c:v>61.468293374029862</c:v>
                </c:pt>
                <c:pt idx="3">
                  <c:v>82.990204370391268</c:v>
                </c:pt>
                <c:pt idx="4">
                  <c:v>82.450264926769051</c:v>
                </c:pt>
                <c:pt idx="5">
                  <c:v>75.150633372866608</c:v>
                </c:pt>
                <c:pt idx="6">
                  <c:v>86.992392549730084</c:v>
                </c:pt>
                <c:pt idx="7">
                  <c:v>93.984215830570136</c:v>
                </c:pt>
                <c:pt idx="8">
                  <c:v>94.164362780342088</c:v>
                </c:pt>
                <c:pt idx="9">
                  <c:v>75.7915445893521</c:v>
                </c:pt>
                <c:pt idx="10">
                  <c:v>73.461429773495027</c:v>
                </c:pt>
                <c:pt idx="11">
                  <c:v>79.873424784981125</c:v>
                </c:pt>
                <c:pt idx="12">
                  <c:v>71.40636115623748</c:v>
                </c:pt>
                <c:pt idx="13">
                  <c:v>58.647681165349013</c:v>
                </c:pt>
                <c:pt idx="14">
                  <c:v>48.115437840097826</c:v>
                </c:pt>
                <c:pt idx="15">
                  <c:v>37.903952689386259</c:v>
                </c:pt>
                <c:pt idx="16">
                  <c:v>38.687051848221209</c:v>
                </c:pt>
                <c:pt idx="17">
                  <c:v>40.043419241161189</c:v>
                </c:pt>
                <c:pt idx="18">
                  <c:v>40.401639608365244</c:v>
                </c:pt>
                <c:pt idx="19">
                  <c:v>30.001297814166577</c:v>
                </c:pt>
                <c:pt idx="20">
                  <c:v>18.26113025835658</c:v>
                </c:pt>
                <c:pt idx="21">
                  <c:v>15.983883332706588</c:v>
                </c:pt>
                <c:pt idx="22">
                  <c:v>8.2158912064865728</c:v>
                </c:pt>
                <c:pt idx="23">
                  <c:v>7.8012191289764665</c:v>
                </c:pt>
                <c:pt idx="24">
                  <c:v>-6.5054730644035406</c:v>
                </c:pt>
                <c:pt idx="25">
                  <c:v>5.8078508746108577</c:v>
                </c:pt>
                <c:pt idx="26">
                  <c:v>2.8393002566639023</c:v>
                </c:pt>
                <c:pt idx="27">
                  <c:v>7.2126354394413843</c:v>
                </c:pt>
                <c:pt idx="28">
                  <c:v>2.2770715487329345</c:v>
                </c:pt>
                <c:pt idx="29">
                  <c:v>-11.196002797403469</c:v>
                </c:pt>
                <c:pt idx="30">
                  <c:v>-2.1817642534553574</c:v>
                </c:pt>
                <c:pt idx="31">
                  <c:v>-0.84397612793534804</c:v>
                </c:pt>
                <c:pt idx="32">
                  <c:v>-12.391511188835349</c:v>
                </c:pt>
                <c:pt idx="33">
                  <c:v>-22.899997580299598</c:v>
                </c:pt>
                <c:pt idx="34">
                  <c:v>-21.806076464599599</c:v>
                </c:pt>
                <c:pt idx="35">
                  <c:v>-34.415115583689605</c:v>
                </c:pt>
                <c:pt idx="36">
                  <c:v>-42.982964584014262</c:v>
                </c:pt>
                <c:pt idx="37">
                  <c:v>-47.076886052906005</c:v>
                </c:pt>
                <c:pt idx="38">
                  <c:v>-39.71705514873598</c:v>
                </c:pt>
                <c:pt idx="39">
                  <c:v>-44.285026983035941</c:v>
                </c:pt>
                <c:pt idx="40">
                  <c:v>-51.670847503415949</c:v>
                </c:pt>
                <c:pt idx="41">
                  <c:v>-46.178464300483988</c:v>
                </c:pt>
                <c:pt idx="42">
                  <c:v>-54.167757037427648</c:v>
                </c:pt>
                <c:pt idx="43">
                  <c:v>-42.230073298950501</c:v>
                </c:pt>
                <c:pt idx="44">
                  <c:v>-37.180183842060501</c:v>
                </c:pt>
                <c:pt idx="45">
                  <c:v>-36.711187567722412</c:v>
                </c:pt>
                <c:pt idx="46">
                  <c:v>-36.767807630162444</c:v>
                </c:pt>
                <c:pt idx="47">
                  <c:v>-36.716392188744599</c:v>
                </c:pt>
                <c:pt idx="48">
                  <c:v>-35.559555372220601</c:v>
                </c:pt>
                <c:pt idx="49">
                  <c:v>-43.915294646277701</c:v>
                </c:pt>
                <c:pt idx="50">
                  <c:v>-40.911502633078001</c:v>
                </c:pt>
                <c:pt idx="51">
                  <c:v>-37.513352644918086</c:v>
                </c:pt>
                <c:pt idx="52">
                  <c:v>-43.964226826899733</c:v>
                </c:pt>
                <c:pt idx="53">
                  <c:v>-44.323570888663014</c:v>
                </c:pt>
                <c:pt idx="54">
                  <c:v>-45.761620877793042</c:v>
                </c:pt>
                <c:pt idx="55">
                  <c:v>-54.225885354755249</c:v>
                </c:pt>
                <c:pt idx="56">
                  <c:v>-51.143039886845251</c:v>
                </c:pt>
                <c:pt idx="57">
                  <c:v>-50.593566058145242</c:v>
                </c:pt>
                <c:pt idx="58">
                  <c:v>-45.658395464631049</c:v>
                </c:pt>
                <c:pt idx="59">
                  <c:v>-44.871375442649558</c:v>
                </c:pt>
                <c:pt idx="60">
                  <c:v>-32.654734186811474</c:v>
                </c:pt>
                <c:pt idx="61">
                  <c:v>-28.016087062961475</c:v>
                </c:pt>
                <c:pt idx="62">
                  <c:v>-25.654169966861474</c:v>
                </c:pt>
                <c:pt idx="63">
                  <c:v>-9.4842188406199277</c:v>
                </c:pt>
                <c:pt idx="64">
                  <c:v>-10.470873230609932</c:v>
                </c:pt>
                <c:pt idx="65">
                  <c:v>-6.3334996205799934</c:v>
                </c:pt>
                <c:pt idx="66">
                  <c:v>-4.9642474502421106</c:v>
                </c:pt>
                <c:pt idx="67">
                  <c:v>5.6762954535760395</c:v>
                </c:pt>
                <c:pt idx="68">
                  <c:v>9.6284486133460447</c:v>
                </c:pt>
                <c:pt idx="69">
                  <c:v>11.589154443853142</c:v>
                </c:pt>
                <c:pt idx="70">
                  <c:v>4.9971871162609105</c:v>
                </c:pt>
                <c:pt idx="71">
                  <c:v>7.3467899370081113</c:v>
                </c:pt>
                <c:pt idx="72">
                  <c:v>15.952540985288108</c:v>
                </c:pt>
                <c:pt idx="73">
                  <c:v>17.968512436135462</c:v>
                </c:pt>
                <c:pt idx="74">
                  <c:v>14.89645680812488</c:v>
                </c:pt>
                <c:pt idx="75">
                  <c:v>16.260491346967374</c:v>
                </c:pt>
                <c:pt idx="76">
                  <c:v>8.5097156639238065</c:v>
                </c:pt>
                <c:pt idx="77">
                  <c:v>11.303182719063471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EB0C-4577-840C-F20A0F04E7D8}"/>
            </c:ext>
          </c:extLst>
        </c:ser>
        <c:ser>
          <c:idx val="2"/>
          <c:order val="2"/>
          <c:tx>
            <c:strRef>
              <c:f>CÁLCULOS!$A$10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80C342"/>
              </a:solidFill>
              <a:round/>
            </a:ln>
            <a:effectLst/>
          </c:spPr>
          <c:marker>
            <c:symbol val="none"/>
          </c:marker>
          <c:dLbls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C-4577-840C-F20A0F04E7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80C34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(CÁLCULOS!$A$1,CÁLCULOS!$U$1,CÁLCULOS!$AM$1,CÁLCULOS!$AX$1:$IU$1)</c:f>
              <c:strCache>
                <c:ptCount val="209"/>
                <c:pt idx="0">
                  <c:v>-</c:v>
                </c:pt>
                <c:pt idx="1">
                  <c:v>29/01</c:v>
                </c:pt>
                <c:pt idx="2">
                  <c:v>26/02</c:v>
                </c:pt>
                <c:pt idx="3">
                  <c:v>15/03</c:v>
                </c:pt>
                <c:pt idx="4">
                  <c:v>16/03</c:v>
                </c:pt>
                <c:pt idx="5">
                  <c:v>17/03</c:v>
                </c:pt>
                <c:pt idx="6">
                  <c:v>18/03</c:v>
                </c:pt>
                <c:pt idx="7">
                  <c:v>19/03</c:v>
                </c:pt>
                <c:pt idx="8">
                  <c:v>22/03</c:v>
                </c:pt>
                <c:pt idx="9">
                  <c:v>23/03</c:v>
                </c:pt>
                <c:pt idx="10">
                  <c:v>24/03</c:v>
                </c:pt>
                <c:pt idx="11">
                  <c:v>25/03</c:v>
                </c:pt>
                <c:pt idx="12">
                  <c:v>26/03</c:v>
                </c:pt>
                <c:pt idx="13">
                  <c:v>29/03</c:v>
                </c:pt>
                <c:pt idx="14">
                  <c:v>30/03</c:v>
                </c:pt>
                <c:pt idx="15">
                  <c:v>31/03</c:v>
                </c:pt>
                <c:pt idx="16">
                  <c:v>01/04</c:v>
                </c:pt>
                <c:pt idx="17">
                  <c:v>05/04</c:v>
                </c:pt>
                <c:pt idx="18">
                  <c:v>06/04</c:v>
                </c:pt>
                <c:pt idx="19">
                  <c:v>07/04</c:v>
                </c:pt>
                <c:pt idx="20">
                  <c:v>08/04</c:v>
                </c:pt>
                <c:pt idx="21">
                  <c:v>09/04</c:v>
                </c:pt>
                <c:pt idx="22">
                  <c:v>12/04</c:v>
                </c:pt>
                <c:pt idx="23">
                  <c:v>13/04</c:v>
                </c:pt>
                <c:pt idx="24">
                  <c:v>14/04</c:v>
                </c:pt>
                <c:pt idx="25">
                  <c:v>15/04</c:v>
                </c:pt>
                <c:pt idx="26">
                  <c:v>16/04</c:v>
                </c:pt>
                <c:pt idx="27">
                  <c:v>19/04</c:v>
                </c:pt>
                <c:pt idx="28">
                  <c:v>20/04</c:v>
                </c:pt>
                <c:pt idx="29">
                  <c:v>22/04</c:v>
                </c:pt>
                <c:pt idx="30">
                  <c:v>23/04</c:v>
                </c:pt>
                <c:pt idx="31">
                  <c:v>26/04</c:v>
                </c:pt>
                <c:pt idx="32">
                  <c:v>27/04</c:v>
                </c:pt>
                <c:pt idx="33">
                  <c:v>28/04</c:v>
                </c:pt>
                <c:pt idx="34">
                  <c:v>29/04</c:v>
                </c:pt>
                <c:pt idx="35">
                  <c:v>30/04</c:v>
                </c:pt>
                <c:pt idx="36">
                  <c:v>03/05</c:v>
                </c:pt>
                <c:pt idx="37">
                  <c:v>04/05</c:v>
                </c:pt>
                <c:pt idx="38">
                  <c:v>05/05</c:v>
                </c:pt>
                <c:pt idx="39">
                  <c:v>06/05</c:v>
                </c:pt>
                <c:pt idx="40">
                  <c:v>07/05</c:v>
                </c:pt>
                <c:pt idx="41">
                  <c:v>10/05</c:v>
                </c:pt>
                <c:pt idx="42">
                  <c:v>11/05</c:v>
                </c:pt>
                <c:pt idx="43">
                  <c:v>12/05</c:v>
                </c:pt>
                <c:pt idx="44">
                  <c:v>13/05</c:v>
                </c:pt>
                <c:pt idx="45">
                  <c:v>14/05</c:v>
                </c:pt>
                <c:pt idx="46">
                  <c:v>17/05</c:v>
                </c:pt>
                <c:pt idx="47">
                  <c:v>18/05</c:v>
                </c:pt>
                <c:pt idx="48">
                  <c:v>19/05</c:v>
                </c:pt>
                <c:pt idx="49">
                  <c:v>20/05</c:v>
                </c:pt>
                <c:pt idx="50">
                  <c:v>21/05</c:v>
                </c:pt>
                <c:pt idx="51">
                  <c:v>24/05</c:v>
                </c:pt>
                <c:pt idx="52">
                  <c:v>25/05</c:v>
                </c:pt>
                <c:pt idx="53">
                  <c:v>26/05</c:v>
                </c:pt>
                <c:pt idx="54">
                  <c:v>27/05</c:v>
                </c:pt>
                <c:pt idx="55">
                  <c:v>28/05</c:v>
                </c:pt>
                <c:pt idx="56">
                  <c:v>31/05</c:v>
                </c:pt>
                <c:pt idx="57">
                  <c:v>01/06</c:v>
                </c:pt>
                <c:pt idx="58">
                  <c:v>02/06</c:v>
                </c:pt>
                <c:pt idx="59">
                  <c:v>04/06</c:v>
                </c:pt>
                <c:pt idx="60">
                  <c:v>07/06</c:v>
                </c:pt>
                <c:pt idx="61">
                  <c:v>08/06</c:v>
                </c:pt>
                <c:pt idx="62">
                  <c:v>09/06</c:v>
                </c:pt>
                <c:pt idx="63">
                  <c:v>10/06</c:v>
                </c:pt>
                <c:pt idx="64">
                  <c:v>11/06</c:v>
                </c:pt>
                <c:pt idx="65">
                  <c:v>14/06</c:v>
                </c:pt>
                <c:pt idx="66">
                  <c:v>15/06</c:v>
                </c:pt>
                <c:pt idx="67">
                  <c:v>16/06</c:v>
                </c:pt>
                <c:pt idx="68">
                  <c:v>17/06</c:v>
                </c:pt>
                <c:pt idx="69">
                  <c:v>18/06</c:v>
                </c:pt>
                <c:pt idx="70">
                  <c:v>21/06</c:v>
                </c:pt>
                <c:pt idx="71">
                  <c:v>22/06</c:v>
                </c:pt>
                <c:pt idx="72">
                  <c:v>23/06</c:v>
                </c:pt>
                <c:pt idx="73">
                  <c:v>24/06</c:v>
                </c:pt>
                <c:pt idx="74">
                  <c:v>25/06</c:v>
                </c:pt>
                <c:pt idx="75">
                  <c:v>28/06</c:v>
                </c:pt>
                <c:pt idx="76">
                  <c:v>29/06</c:v>
                </c:pt>
                <c:pt idx="77">
                  <c:v>30/06</c:v>
                </c:pt>
                <c:pt idx="78">
                  <c:v>01/07</c:v>
                </c:pt>
                <c:pt idx="79">
                  <c:v>02/07</c:v>
                </c:pt>
                <c:pt idx="80">
                  <c:v>05/07</c:v>
                </c:pt>
                <c:pt idx="81">
                  <c:v>06/07</c:v>
                </c:pt>
                <c:pt idx="82">
                  <c:v>07/07</c:v>
                </c:pt>
                <c:pt idx="83">
                  <c:v>08/07</c:v>
                </c:pt>
                <c:pt idx="84">
                  <c:v>09/07</c:v>
                </c:pt>
                <c:pt idx="85">
                  <c:v>12/07</c:v>
                </c:pt>
                <c:pt idx="86">
                  <c:v>13/07</c:v>
                </c:pt>
                <c:pt idx="87">
                  <c:v>14/07</c:v>
                </c:pt>
                <c:pt idx="88">
                  <c:v>15/07</c:v>
                </c:pt>
                <c:pt idx="89">
                  <c:v>16/07</c:v>
                </c:pt>
                <c:pt idx="90">
                  <c:v>19/07</c:v>
                </c:pt>
                <c:pt idx="91">
                  <c:v>20/07</c:v>
                </c:pt>
                <c:pt idx="92">
                  <c:v>21/07</c:v>
                </c:pt>
                <c:pt idx="93">
                  <c:v>22/07</c:v>
                </c:pt>
                <c:pt idx="94">
                  <c:v>23/07</c:v>
                </c:pt>
                <c:pt idx="95">
                  <c:v>26/07</c:v>
                </c:pt>
                <c:pt idx="96">
                  <c:v>27/07</c:v>
                </c:pt>
                <c:pt idx="97">
                  <c:v>28/07</c:v>
                </c:pt>
                <c:pt idx="98">
                  <c:v>29/07</c:v>
                </c:pt>
                <c:pt idx="99">
                  <c:v>30/07</c:v>
                </c:pt>
                <c:pt idx="100">
                  <c:v>02/08</c:v>
                </c:pt>
                <c:pt idx="101">
                  <c:v>03/08</c:v>
                </c:pt>
                <c:pt idx="102">
                  <c:v>04/08</c:v>
                </c:pt>
                <c:pt idx="103">
                  <c:v>05/08</c:v>
                </c:pt>
                <c:pt idx="104">
                  <c:v>06/08</c:v>
                </c:pt>
                <c:pt idx="105">
                  <c:v>09/08</c:v>
                </c:pt>
                <c:pt idx="106">
                  <c:v>10/08</c:v>
                </c:pt>
                <c:pt idx="107">
                  <c:v>11/08</c:v>
                </c:pt>
                <c:pt idx="108">
                  <c:v>12/08</c:v>
                </c:pt>
                <c:pt idx="109">
                  <c:v>13/08</c:v>
                </c:pt>
                <c:pt idx="110">
                  <c:v>16/08</c:v>
                </c:pt>
                <c:pt idx="111">
                  <c:v>17/08</c:v>
                </c:pt>
                <c:pt idx="112">
                  <c:v>18/08</c:v>
                </c:pt>
                <c:pt idx="113">
                  <c:v>19/08</c:v>
                </c:pt>
                <c:pt idx="114">
                  <c:v>20/08</c:v>
                </c:pt>
                <c:pt idx="115">
                  <c:v>23/08</c:v>
                </c:pt>
                <c:pt idx="116">
                  <c:v>24/08</c:v>
                </c:pt>
                <c:pt idx="117">
                  <c:v>25/08</c:v>
                </c:pt>
                <c:pt idx="118">
                  <c:v>26/08</c:v>
                </c:pt>
                <c:pt idx="119">
                  <c:v>27/08</c:v>
                </c:pt>
                <c:pt idx="120">
                  <c:v>30/08</c:v>
                </c:pt>
                <c:pt idx="121">
                  <c:v>31/08</c:v>
                </c:pt>
                <c:pt idx="122">
                  <c:v>01/09</c:v>
                </c:pt>
                <c:pt idx="123">
                  <c:v>02/09</c:v>
                </c:pt>
                <c:pt idx="124">
                  <c:v>03/09</c:v>
                </c:pt>
                <c:pt idx="125">
                  <c:v>06/09</c:v>
                </c:pt>
                <c:pt idx="126">
                  <c:v>08/09</c:v>
                </c:pt>
                <c:pt idx="127">
                  <c:v>09/09</c:v>
                </c:pt>
                <c:pt idx="128">
                  <c:v>10/09</c:v>
                </c:pt>
                <c:pt idx="129">
                  <c:v>13/09</c:v>
                </c:pt>
                <c:pt idx="130">
                  <c:v>14/09</c:v>
                </c:pt>
                <c:pt idx="131">
                  <c:v>15/09</c:v>
                </c:pt>
                <c:pt idx="132">
                  <c:v>16/09</c:v>
                </c:pt>
                <c:pt idx="133">
                  <c:v>17/09</c:v>
                </c:pt>
                <c:pt idx="134">
                  <c:v>20/09</c:v>
                </c:pt>
                <c:pt idx="135">
                  <c:v>21/09</c:v>
                </c:pt>
                <c:pt idx="136">
                  <c:v>22/09</c:v>
                </c:pt>
                <c:pt idx="137">
                  <c:v>23/09</c:v>
                </c:pt>
                <c:pt idx="138">
                  <c:v>24/09</c:v>
                </c:pt>
                <c:pt idx="139">
                  <c:v>27/09</c:v>
                </c:pt>
                <c:pt idx="140">
                  <c:v>28/09</c:v>
                </c:pt>
                <c:pt idx="141">
                  <c:v>29/09</c:v>
                </c:pt>
                <c:pt idx="142">
                  <c:v>30/09</c:v>
                </c:pt>
                <c:pt idx="143">
                  <c:v>01/10</c:v>
                </c:pt>
                <c:pt idx="144">
                  <c:v>04/10</c:v>
                </c:pt>
                <c:pt idx="145">
                  <c:v>05/10</c:v>
                </c:pt>
                <c:pt idx="146">
                  <c:v>06/10</c:v>
                </c:pt>
                <c:pt idx="147">
                  <c:v>07/10</c:v>
                </c:pt>
                <c:pt idx="148">
                  <c:v>08/10</c:v>
                </c:pt>
                <c:pt idx="149">
                  <c:v>11/10</c:v>
                </c:pt>
                <c:pt idx="150">
                  <c:v>13/10</c:v>
                </c:pt>
                <c:pt idx="151">
                  <c:v>14/10</c:v>
                </c:pt>
                <c:pt idx="152">
                  <c:v>15/10</c:v>
                </c:pt>
                <c:pt idx="153">
                  <c:v>18/10</c:v>
                </c:pt>
                <c:pt idx="154">
                  <c:v>19/10</c:v>
                </c:pt>
                <c:pt idx="155">
                  <c:v>20/10</c:v>
                </c:pt>
                <c:pt idx="156">
                  <c:v>21/10</c:v>
                </c:pt>
                <c:pt idx="157">
                  <c:v>22/10</c:v>
                </c:pt>
                <c:pt idx="158">
                  <c:v>25/10</c:v>
                </c:pt>
                <c:pt idx="159">
                  <c:v>26/10</c:v>
                </c:pt>
                <c:pt idx="160">
                  <c:v>27/10</c:v>
                </c:pt>
                <c:pt idx="161">
                  <c:v>28/10</c:v>
                </c:pt>
                <c:pt idx="162">
                  <c:v>29/10</c:v>
                </c:pt>
                <c:pt idx="163">
                  <c:v>01/11</c:v>
                </c:pt>
                <c:pt idx="164">
                  <c:v>03/11</c:v>
                </c:pt>
                <c:pt idx="165">
                  <c:v>04/11</c:v>
                </c:pt>
                <c:pt idx="166">
                  <c:v>05/11</c:v>
                </c:pt>
                <c:pt idx="167">
                  <c:v>08/11</c:v>
                </c:pt>
                <c:pt idx="168">
                  <c:v>09/11</c:v>
                </c:pt>
                <c:pt idx="169">
                  <c:v>10/11</c:v>
                </c:pt>
                <c:pt idx="170">
                  <c:v>11/11</c:v>
                </c:pt>
                <c:pt idx="171">
                  <c:v>12/11</c:v>
                </c:pt>
                <c:pt idx="172">
                  <c:v>16/11</c:v>
                </c:pt>
                <c:pt idx="173">
                  <c:v>17/11</c:v>
                </c:pt>
                <c:pt idx="174">
                  <c:v>18/11</c:v>
                </c:pt>
                <c:pt idx="175">
                  <c:v>19/11</c:v>
                </c:pt>
                <c:pt idx="176">
                  <c:v>22/11</c:v>
                </c:pt>
                <c:pt idx="177">
                  <c:v>23/11</c:v>
                </c:pt>
                <c:pt idx="178">
                  <c:v>24/11</c:v>
                </c:pt>
                <c:pt idx="179">
                  <c:v>25/11</c:v>
                </c:pt>
                <c:pt idx="180">
                  <c:v>26/11</c:v>
                </c:pt>
                <c:pt idx="181">
                  <c:v>29/11</c:v>
                </c:pt>
                <c:pt idx="182">
                  <c:v>30/11</c:v>
                </c:pt>
                <c:pt idx="183">
                  <c:v>01/12</c:v>
                </c:pt>
                <c:pt idx="184">
                  <c:v>02/12</c:v>
                </c:pt>
                <c:pt idx="185">
                  <c:v>03/12</c:v>
                </c:pt>
                <c:pt idx="186">
                  <c:v>06/12</c:v>
                </c:pt>
                <c:pt idx="187">
                  <c:v>07/12</c:v>
                </c:pt>
                <c:pt idx="188">
                  <c:v>08/12</c:v>
                </c:pt>
                <c:pt idx="189">
                  <c:v>09/12</c:v>
                </c:pt>
                <c:pt idx="190">
                  <c:v>10/12</c:v>
                </c:pt>
                <c:pt idx="191">
                  <c:v>13/12</c:v>
                </c:pt>
                <c:pt idx="192">
                  <c:v>14/12</c:v>
                </c:pt>
                <c:pt idx="193">
                  <c:v>15/12</c:v>
                </c:pt>
                <c:pt idx="194">
                  <c:v>16/12</c:v>
                </c:pt>
                <c:pt idx="195">
                  <c:v>17/12</c:v>
                </c:pt>
                <c:pt idx="196">
                  <c:v>20/12</c:v>
                </c:pt>
                <c:pt idx="197">
                  <c:v>21/12</c:v>
                </c:pt>
                <c:pt idx="198">
                  <c:v>22/12</c:v>
                </c:pt>
                <c:pt idx="199">
                  <c:v>23/12</c:v>
                </c:pt>
                <c:pt idx="200">
                  <c:v>24/12</c:v>
                </c:pt>
                <c:pt idx="201">
                  <c:v>27/12</c:v>
                </c:pt>
                <c:pt idx="202">
                  <c:v>28/12</c:v>
                </c:pt>
                <c:pt idx="203">
                  <c:v>29/12</c:v>
                </c:pt>
                <c:pt idx="204">
                  <c:v>30/12</c:v>
                </c:pt>
                <c:pt idx="205">
                  <c:v>31/12</c:v>
                </c:pt>
                <c:pt idx="206">
                  <c:v>31/12</c:v>
                </c:pt>
                <c:pt idx="207">
                  <c:v>31/12</c:v>
                </c:pt>
                <c:pt idx="208">
                  <c:v>31/12</c:v>
                </c:pt>
              </c:strCache>
              <c:extLst/>
            </c:strRef>
          </c:cat>
          <c:val>
            <c:numRef>
              <c:f>(CÁLCULOS!$A$12,CÁLCULOS!$U$12,CÁLCULOS!$AM$12,CÁLCULOS!$AX$12:$DT$12)</c:f>
              <c:numCache>
                <c:formatCode>_-* #,##0.0_-;\-* #,##0.0_-;_-* "-"??_-;_-@_-</c:formatCode>
                <c:ptCount val="78"/>
                <c:pt idx="0">
                  <c:v>0</c:v>
                </c:pt>
                <c:pt idx="1">
                  <c:v>24.655178464690035</c:v>
                </c:pt>
                <c:pt idx="2">
                  <c:v>57.59973405312779</c:v>
                </c:pt>
                <c:pt idx="3">
                  <c:v>92.450737408507905</c:v>
                </c:pt>
                <c:pt idx="4">
                  <c:v>92.228937164811683</c:v>
                </c:pt>
                <c:pt idx="5">
                  <c:v>75.325800264768063</c:v>
                </c:pt>
                <c:pt idx="6">
                  <c:v>80.613819132458119</c:v>
                </c:pt>
                <c:pt idx="7">
                  <c:v>81.830609366508114</c:v>
                </c:pt>
                <c:pt idx="8">
                  <c:v>70.674319234968095</c:v>
                </c:pt>
                <c:pt idx="9">
                  <c:v>69.390967497258075</c:v>
                </c:pt>
                <c:pt idx="10">
                  <c:v>71.172279242053861</c:v>
                </c:pt>
                <c:pt idx="11">
                  <c:v>61.442506646063897</c:v>
                </c:pt>
                <c:pt idx="12">
                  <c:v>67.075942379413917</c:v>
                </c:pt>
                <c:pt idx="13">
                  <c:v>59.731486340213976</c:v>
                </c:pt>
                <c:pt idx="14">
                  <c:v>49.492598523905819</c:v>
                </c:pt>
                <c:pt idx="15">
                  <c:v>67.033013780008332</c:v>
                </c:pt>
                <c:pt idx="16">
                  <c:v>61.535426873468388</c:v>
                </c:pt>
                <c:pt idx="17">
                  <c:v>74.622572652918436</c:v>
                </c:pt>
                <c:pt idx="18">
                  <c:v>74.976049236434847</c:v>
                </c:pt>
                <c:pt idx="19">
                  <c:v>70.9526229970391</c:v>
                </c:pt>
                <c:pt idx="20">
                  <c:v>55.853245693183581</c:v>
                </c:pt>
                <c:pt idx="21">
                  <c:v>56.592581150377484</c:v>
                </c:pt>
                <c:pt idx="22">
                  <c:v>58.826272002626879</c:v>
                </c:pt>
                <c:pt idx="23">
                  <c:v>59.941874302096899</c:v>
                </c:pt>
                <c:pt idx="24">
                  <c:v>70.052402848191036</c:v>
                </c:pt>
                <c:pt idx="25">
                  <c:v>70.912771037095354</c:v>
                </c:pt>
                <c:pt idx="26">
                  <c:v>63.592957935641735</c:v>
                </c:pt>
                <c:pt idx="27">
                  <c:v>74.489798819151744</c:v>
                </c:pt>
                <c:pt idx="28">
                  <c:v>76.888978762384681</c:v>
                </c:pt>
                <c:pt idx="29">
                  <c:v>68.023856107142137</c:v>
                </c:pt>
                <c:pt idx="30">
                  <c:v>60.816987861874097</c:v>
                </c:pt>
                <c:pt idx="31">
                  <c:v>69.899346359304076</c:v>
                </c:pt>
                <c:pt idx="32">
                  <c:v>69.06035382620405</c:v>
                </c:pt>
                <c:pt idx="33">
                  <c:v>63.791169124789135</c:v>
                </c:pt>
                <c:pt idx="34">
                  <c:v>61.982491128029103</c:v>
                </c:pt>
                <c:pt idx="35">
                  <c:v>46.208231209209373</c:v>
                </c:pt>
                <c:pt idx="36">
                  <c:v>57.333775485419949</c:v>
                </c:pt>
                <c:pt idx="37">
                  <c:v>54.136125045339959</c:v>
                </c:pt>
                <c:pt idx="38">
                  <c:v>53.701219090362379</c:v>
                </c:pt>
                <c:pt idx="39">
                  <c:v>47.786450904492263</c:v>
                </c:pt>
                <c:pt idx="40">
                  <c:v>38.289232874472262</c:v>
                </c:pt>
                <c:pt idx="41">
                  <c:v>42.812656550590958</c:v>
                </c:pt>
                <c:pt idx="42">
                  <c:v>45.650223373925634</c:v>
                </c:pt>
                <c:pt idx="43">
                  <c:v>51.623066892509485</c:v>
                </c:pt>
                <c:pt idx="44">
                  <c:v>56.381734657299482</c:v>
                </c:pt>
                <c:pt idx="45">
                  <c:v>68.952129249857805</c:v>
                </c:pt>
                <c:pt idx="46">
                  <c:v>82.679409504250813</c:v>
                </c:pt>
                <c:pt idx="47">
                  <c:v>99.063906839710796</c:v>
                </c:pt>
                <c:pt idx="48">
                  <c:v>106.34498994450078</c:v>
                </c:pt>
                <c:pt idx="49">
                  <c:v>86.171673200631631</c:v>
                </c:pt>
                <c:pt idx="50">
                  <c:v>96.625394417261617</c:v>
                </c:pt>
                <c:pt idx="51">
                  <c:v>106.32073605842163</c:v>
                </c:pt>
                <c:pt idx="52">
                  <c:v>110.3205419389614</c:v>
                </c:pt>
                <c:pt idx="53">
                  <c:v>111.60509177329143</c:v>
                </c:pt>
                <c:pt idx="54">
                  <c:v>108.21651628411749</c:v>
                </c:pt>
                <c:pt idx="55">
                  <c:v>112.8045839675375</c:v>
                </c:pt>
                <c:pt idx="56">
                  <c:v>112.62187774768753</c:v>
                </c:pt>
                <c:pt idx="57">
                  <c:v>103.91045062037108</c:v>
                </c:pt>
                <c:pt idx="58">
                  <c:v>117.22628855025125</c:v>
                </c:pt>
                <c:pt idx="59">
                  <c:v>105.89387286627699</c:v>
                </c:pt>
                <c:pt idx="60">
                  <c:v>113.44294138382699</c:v>
                </c:pt>
                <c:pt idx="61">
                  <c:v>110.3663054128557</c:v>
                </c:pt>
                <c:pt idx="62">
                  <c:v>106.05370340406569</c:v>
                </c:pt>
                <c:pt idx="63">
                  <c:v>93.772596162056047</c:v>
                </c:pt>
                <c:pt idx="64">
                  <c:v>96.158249300193745</c:v>
                </c:pt>
                <c:pt idx="65">
                  <c:v>106.69563818554379</c:v>
                </c:pt>
                <c:pt idx="66">
                  <c:v>113.64816886983232</c:v>
                </c:pt>
                <c:pt idx="67">
                  <c:v>178.48128884571705</c:v>
                </c:pt>
                <c:pt idx="68">
                  <c:v>181.05966062732719</c:v>
                </c:pt>
                <c:pt idx="69">
                  <c:v>173.16815479002716</c:v>
                </c:pt>
                <c:pt idx="70">
                  <c:v>176.01026444385715</c:v>
                </c:pt>
                <c:pt idx="71">
                  <c:v>165.69838657615358</c:v>
                </c:pt>
                <c:pt idx="72">
                  <c:v>166.45025510851059</c:v>
                </c:pt>
                <c:pt idx="73">
                  <c:v>169.27489454164541</c:v>
                </c:pt>
                <c:pt idx="74">
                  <c:v>165.21110365212539</c:v>
                </c:pt>
                <c:pt idx="75">
                  <c:v>159.21546200571728</c:v>
                </c:pt>
                <c:pt idx="76">
                  <c:v>156.24997020866016</c:v>
                </c:pt>
                <c:pt idx="77">
                  <c:v>147.00502255497014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EB0C-4577-840C-F20A0F04E7D8}"/>
            </c:ext>
          </c:extLst>
        </c:ser>
        <c:ser>
          <c:idx val="1"/>
          <c:order val="3"/>
          <c:tx>
            <c:strRef>
              <c:f>CÁLCULOS!$A$14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4C4D4F"/>
              </a:solidFill>
              <a:round/>
            </a:ln>
            <a:effectLst/>
          </c:spPr>
          <c:marker>
            <c:symbol val="none"/>
          </c:marker>
          <c:dLbls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0C-4577-840C-F20A0F04E7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(CÁLCULOS!$A$1,CÁLCULOS!$U$1,CÁLCULOS!$AM$1,CÁLCULOS!$AX$1:$IU$1)</c:f>
              <c:strCache>
                <c:ptCount val="209"/>
                <c:pt idx="0">
                  <c:v>-</c:v>
                </c:pt>
                <c:pt idx="1">
                  <c:v>29/01</c:v>
                </c:pt>
                <c:pt idx="2">
                  <c:v>26/02</c:v>
                </c:pt>
                <c:pt idx="3">
                  <c:v>15/03</c:v>
                </c:pt>
                <c:pt idx="4">
                  <c:v>16/03</c:v>
                </c:pt>
                <c:pt idx="5">
                  <c:v>17/03</c:v>
                </c:pt>
                <c:pt idx="6">
                  <c:v>18/03</c:v>
                </c:pt>
                <c:pt idx="7">
                  <c:v>19/03</c:v>
                </c:pt>
                <c:pt idx="8">
                  <c:v>22/03</c:v>
                </c:pt>
                <c:pt idx="9">
                  <c:v>23/03</c:v>
                </c:pt>
                <c:pt idx="10">
                  <c:v>24/03</c:v>
                </c:pt>
                <c:pt idx="11">
                  <c:v>25/03</c:v>
                </c:pt>
                <c:pt idx="12">
                  <c:v>26/03</c:v>
                </c:pt>
                <c:pt idx="13">
                  <c:v>29/03</c:v>
                </c:pt>
                <c:pt idx="14">
                  <c:v>30/03</c:v>
                </c:pt>
                <c:pt idx="15">
                  <c:v>31/03</c:v>
                </c:pt>
                <c:pt idx="16">
                  <c:v>01/04</c:v>
                </c:pt>
                <c:pt idx="17">
                  <c:v>05/04</c:v>
                </c:pt>
                <c:pt idx="18">
                  <c:v>06/04</c:v>
                </c:pt>
                <c:pt idx="19">
                  <c:v>07/04</c:v>
                </c:pt>
                <c:pt idx="20">
                  <c:v>08/04</c:v>
                </c:pt>
                <c:pt idx="21">
                  <c:v>09/04</c:v>
                </c:pt>
                <c:pt idx="22">
                  <c:v>12/04</c:v>
                </c:pt>
                <c:pt idx="23">
                  <c:v>13/04</c:v>
                </c:pt>
                <c:pt idx="24">
                  <c:v>14/04</c:v>
                </c:pt>
                <c:pt idx="25">
                  <c:v>15/04</c:v>
                </c:pt>
                <c:pt idx="26">
                  <c:v>16/04</c:v>
                </c:pt>
                <c:pt idx="27">
                  <c:v>19/04</c:v>
                </c:pt>
                <c:pt idx="28">
                  <c:v>20/04</c:v>
                </c:pt>
                <c:pt idx="29">
                  <c:v>22/04</c:v>
                </c:pt>
                <c:pt idx="30">
                  <c:v>23/04</c:v>
                </c:pt>
                <c:pt idx="31">
                  <c:v>26/04</c:v>
                </c:pt>
                <c:pt idx="32">
                  <c:v>27/04</c:v>
                </c:pt>
                <c:pt idx="33">
                  <c:v>28/04</c:v>
                </c:pt>
                <c:pt idx="34">
                  <c:v>29/04</c:v>
                </c:pt>
                <c:pt idx="35">
                  <c:v>30/04</c:v>
                </c:pt>
                <c:pt idx="36">
                  <c:v>03/05</c:v>
                </c:pt>
                <c:pt idx="37">
                  <c:v>04/05</c:v>
                </c:pt>
                <c:pt idx="38">
                  <c:v>05/05</c:v>
                </c:pt>
                <c:pt idx="39">
                  <c:v>06/05</c:v>
                </c:pt>
                <c:pt idx="40">
                  <c:v>07/05</c:v>
                </c:pt>
                <c:pt idx="41">
                  <c:v>10/05</c:v>
                </c:pt>
                <c:pt idx="42">
                  <c:v>11/05</c:v>
                </c:pt>
                <c:pt idx="43">
                  <c:v>12/05</c:v>
                </c:pt>
                <c:pt idx="44">
                  <c:v>13/05</c:v>
                </c:pt>
                <c:pt idx="45">
                  <c:v>14/05</c:v>
                </c:pt>
                <c:pt idx="46">
                  <c:v>17/05</c:v>
                </c:pt>
                <c:pt idx="47">
                  <c:v>18/05</c:v>
                </c:pt>
                <c:pt idx="48">
                  <c:v>19/05</c:v>
                </c:pt>
                <c:pt idx="49">
                  <c:v>20/05</c:v>
                </c:pt>
                <c:pt idx="50">
                  <c:v>21/05</c:v>
                </c:pt>
                <c:pt idx="51">
                  <c:v>24/05</c:v>
                </c:pt>
                <c:pt idx="52">
                  <c:v>25/05</c:v>
                </c:pt>
                <c:pt idx="53">
                  <c:v>26/05</c:v>
                </c:pt>
                <c:pt idx="54">
                  <c:v>27/05</c:v>
                </c:pt>
                <c:pt idx="55">
                  <c:v>28/05</c:v>
                </c:pt>
                <c:pt idx="56">
                  <c:v>31/05</c:v>
                </c:pt>
                <c:pt idx="57">
                  <c:v>01/06</c:v>
                </c:pt>
                <c:pt idx="58">
                  <c:v>02/06</c:v>
                </c:pt>
                <c:pt idx="59">
                  <c:v>04/06</c:v>
                </c:pt>
                <c:pt idx="60">
                  <c:v>07/06</c:v>
                </c:pt>
                <c:pt idx="61">
                  <c:v>08/06</c:v>
                </c:pt>
                <c:pt idx="62">
                  <c:v>09/06</c:v>
                </c:pt>
                <c:pt idx="63">
                  <c:v>10/06</c:v>
                </c:pt>
                <c:pt idx="64">
                  <c:v>11/06</c:v>
                </c:pt>
                <c:pt idx="65">
                  <c:v>14/06</c:v>
                </c:pt>
                <c:pt idx="66">
                  <c:v>15/06</c:v>
                </c:pt>
                <c:pt idx="67">
                  <c:v>16/06</c:v>
                </c:pt>
                <c:pt idx="68">
                  <c:v>17/06</c:v>
                </c:pt>
                <c:pt idx="69">
                  <c:v>18/06</c:v>
                </c:pt>
                <c:pt idx="70">
                  <c:v>21/06</c:v>
                </c:pt>
                <c:pt idx="71">
                  <c:v>22/06</c:v>
                </c:pt>
                <c:pt idx="72">
                  <c:v>23/06</c:v>
                </c:pt>
                <c:pt idx="73">
                  <c:v>24/06</c:v>
                </c:pt>
                <c:pt idx="74">
                  <c:v>25/06</c:v>
                </c:pt>
                <c:pt idx="75">
                  <c:v>28/06</c:v>
                </c:pt>
                <c:pt idx="76">
                  <c:v>29/06</c:v>
                </c:pt>
                <c:pt idx="77">
                  <c:v>30/06</c:v>
                </c:pt>
                <c:pt idx="78">
                  <c:v>01/07</c:v>
                </c:pt>
                <c:pt idx="79">
                  <c:v>02/07</c:v>
                </c:pt>
                <c:pt idx="80">
                  <c:v>05/07</c:v>
                </c:pt>
                <c:pt idx="81">
                  <c:v>06/07</c:v>
                </c:pt>
                <c:pt idx="82">
                  <c:v>07/07</c:v>
                </c:pt>
                <c:pt idx="83">
                  <c:v>08/07</c:v>
                </c:pt>
                <c:pt idx="84">
                  <c:v>09/07</c:v>
                </c:pt>
                <c:pt idx="85">
                  <c:v>12/07</c:v>
                </c:pt>
                <c:pt idx="86">
                  <c:v>13/07</c:v>
                </c:pt>
                <c:pt idx="87">
                  <c:v>14/07</c:v>
                </c:pt>
                <c:pt idx="88">
                  <c:v>15/07</c:v>
                </c:pt>
                <c:pt idx="89">
                  <c:v>16/07</c:v>
                </c:pt>
                <c:pt idx="90">
                  <c:v>19/07</c:v>
                </c:pt>
                <c:pt idx="91">
                  <c:v>20/07</c:v>
                </c:pt>
                <c:pt idx="92">
                  <c:v>21/07</c:v>
                </c:pt>
                <c:pt idx="93">
                  <c:v>22/07</c:v>
                </c:pt>
                <c:pt idx="94">
                  <c:v>23/07</c:v>
                </c:pt>
                <c:pt idx="95">
                  <c:v>26/07</c:v>
                </c:pt>
                <c:pt idx="96">
                  <c:v>27/07</c:v>
                </c:pt>
                <c:pt idx="97">
                  <c:v>28/07</c:v>
                </c:pt>
                <c:pt idx="98">
                  <c:v>29/07</c:v>
                </c:pt>
                <c:pt idx="99">
                  <c:v>30/07</c:v>
                </c:pt>
                <c:pt idx="100">
                  <c:v>02/08</c:v>
                </c:pt>
                <c:pt idx="101">
                  <c:v>03/08</c:v>
                </c:pt>
                <c:pt idx="102">
                  <c:v>04/08</c:v>
                </c:pt>
                <c:pt idx="103">
                  <c:v>05/08</c:v>
                </c:pt>
                <c:pt idx="104">
                  <c:v>06/08</c:v>
                </c:pt>
                <c:pt idx="105">
                  <c:v>09/08</c:v>
                </c:pt>
                <c:pt idx="106">
                  <c:v>10/08</c:v>
                </c:pt>
                <c:pt idx="107">
                  <c:v>11/08</c:v>
                </c:pt>
                <c:pt idx="108">
                  <c:v>12/08</c:v>
                </c:pt>
                <c:pt idx="109">
                  <c:v>13/08</c:v>
                </c:pt>
                <c:pt idx="110">
                  <c:v>16/08</c:v>
                </c:pt>
                <c:pt idx="111">
                  <c:v>17/08</c:v>
                </c:pt>
                <c:pt idx="112">
                  <c:v>18/08</c:v>
                </c:pt>
                <c:pt idx="113">
                  <c:v>19/08</c:v>
                </c:pt>
                <c:pt idx="114">
                  <c:v>20/08</c:v>
                </c:pt>
                <c:pt idx="115">
                  <c:v>23/08</c:v>
                </c:pt>
                <c:pt idx="116">
                  <c:v>24/08</c:v>
                </c:pt>
                <c:pt idx="117">
                  <c:v>25/08</c:v>
                </c:pt>
                <c:pt idx="118">
                  <c:v>26/08</c:v>
                </c:pt>
                <c:pt idx="119">
                  <c:v>27/08</c:v>
                </c:pt>
                <c:pt idx="120">
                  <c:v>30/08</c:v>
                </c:pt>
                <c:pt idx="121">
                  <c:v>31/08</c:v>
                </c:pt>
                <c:pt idx="122">
                  <c:v>01/09</c:v>
                </c:pt>
                <c:pt idx="123">
                  <c:v>02/09</c:v>
                </c:pt>
                <c:pt idx="124">
                  <c:v>03/09</c:v>
                </c:pt>
                <c:pt idx="125">
                  <c:v>06/09</c:v>
                </c:pt>
                <c:pt idx="126">
                  <c:v>08/09</c:v>
                </c:pt>
                <c:pt idx="127">
                  <c:v>09/09</c:v>
                </c:pt>
                <c:pt idx="128">
                  <c:v>10/09</c:v>
                </c:pt>
                <c:pt idx="129">
                  <c:v>13/09</c:v>
                </c:pt>
                <c:pt idx="130">
                  <c:v>14/09</c:v>
                </c:pt>
                <c:pt idx="131">
                  <c:v>15/09</c:v>
                </c:pt>
                <c:pt idx="132">
                  <c:v>16/09</c:v>
                </c:pt>
                <c:pt idx="133">
                  <c:v>17/09</c:v>
                </c:pt>
                <c:pt idx="134">
                  <c:v>20/09</c:v>
                </c:pt>
                <c:pt idx="135">
                  <c:v>21/09</c:v>
                </c:pt>
                <c:pt idx="136">
                  <c:v>22/09</c:v>
                </c:pt>
                <c:pt idx="137">
                  <c:v>23/09</c:v>
                </c:pt>
                <c:pt idx="138">
                  <c:v>24/09</c:v>
                </c:pt>
                <c:pt idx="139">
                  <c:v>27/09</c:v>
                </c:pt>
                <c:pt idx="140">
                  <c:v>28/09</c:v>
                </c:pt>
                <c:pt idx="141">
                  <c:v>29/09</c:v>
                </c:pt>
                <c:pt idx="142">
                  <c:v>30/09</c:v>
                </c:pt>
                <c:pt idx="143">
                  <c:v>01/10</c:v>
                </c:pt>
                <c:pt idx="144">
                  <c:v>04/10</c:v>
                </c:pt>
                <c:pt idx="145">
                  <c:v>05/10</c:v>
                </c:pt>
                <c:pt idx="146">
                  <c:v>06/10</c:v>
                </c:pt>
                <c:pt idx="147">
                  <c:v>07/10</c:v>
                </c:pt>
                <c:pt idx="148">
                  <c:v>08/10</c:v>
                </c:pt>
                <c:pt idx="149">
                  <c:v>11/10</c:v>
                </c:pt>
                <c:pt idx="150">
                  <c:v>13/10</c:v>
                </c:pt>
                <c:pt idx="151">
                  <c:v>14/10</c:v>
                </c:pt>
                <c:pt idx="152">
                  <c:v>15/10</c:v>
                </c:pt>
                <c:pt idx="153">
                  <c:v>18/10</c:v>
                </c:pt>
                <c:pt idx="154">
                  <c:v>19/10</c:v>
                </c:pt>
                <c:pt idx="155">
                  <c:v>20/10</c:v>
                </c:pt>
                <c:pt idx="156">
                  <c:v>21/10</c:v>
                </c:pt>
                <c:pt idx="157">
                  <c:v>22/10</c:v>
                </c:pt>
                <c:pt idx="158">
                  <c:v>25/10</c:v>
                </c:pt>
                <c:pt idx="159">
                  <c:v>26/10</c:v>
                </c:pt>
                <c:pt idx="160">
                  <c:v>27/10</c:v>
                </c:pt>
                <c:pt idx="161">
                  <c:v>28/10</c:v>
                </c:pt>
                <c:pt idx="162">
                  <c:v>29/10</c:v>
                </c:pt>
                <c:pt idx="163">
                  <c:v>01/11</c:v>
                </c:pt>
                <c:pt idx="164">
                  <c:v>03/11</c:v>
                </c:pt>
                <c:pt idx="165">
                  <c:v>04/11</c:v>
                </c:pt>
                <c:pt idx="166">
                  <c:v>05/11</c:v>
                </c:pt>
                <c:pt idx="167">
                  <c:v>08/11</c:v>
                </c:pt>
                <c:pt idx="168">
                  <c:v>09/11</c:v>
                </c:pt>
                <c:pt idx="169">
                  <c:v>10/11</c:v>
                </c:pt>
                <c:pt idx="170">
                  <c:v>11/11</c:v>
                </c:pt>
                <c:pt idx="171">
                  <c:v>12/11</c:v>
                </c:pt>
                <c:pt idx="172">
                  <c:v>16/11</c:v>
                </c:pt>
                <c:pt idx="173">
                  <c:v>17/11</c:v>
                </c:pt>
                <c:pt idx="174">
                  <c:v>18/11</c:v>
                </c:pt>
                <c:pt idx="175">
                  <c:v>19/11</c:v>
                </c:pt>
                <c:pt idx="176">
                  <c:v>22/11</c:v>
                </c:pt>
                <c:pt idx="177">
                  <c:v>23/11</c:v>
                </c:pt>
                <c:pt idx="178">
                  <c:v>24/11</c:v>
                </c:pt>
                <c:pt idx="179">
                  <c:v>25/11</c:v>
                </c:pt>
                <c:pt idx="180">
                  <c:v>26/11</c:v>
                </c:pt>
                <c:pt idx="181">
                  <c:v>29/11</c:v>
                </c:pt>
                <c:pt idx="182">
                  <c:v>30/11</c:v>
                </c:pt>
                <c:pt idx="183">
                  <c:v>01/12</c:v>
                </c:pt>
                <c:pt idx="184">
                  <c:v>02/12</c:v>
                </c:pt>
                <c:pt idx="185">
                  <c:v>03/12</c:v>
                </c:pt>
                <c:pt idx="186">
                  <c:v>06/12</c:v>
                </c:pt>
                <c:pt idx="187">
                  <c:v>07/12</c:v>
                </c:pt>
                <c:pt idx="188">
                  <c:v>08/12</c:v>
                </c:pt>
                <c:pt idx="189">
                  <c:v>09/12</c:v>
                </c:pt>
                <c:pt idx="190">
                  <c:v>10/12</c:v>
                </c:pt>
                <c:pt idx="191">
                  <c:v>13/12</c:v>
                </c:pt>
                <c:pt idx="192">
                  <c:v>14/12</c:v>
                </c:pt>
                <c:pt idx="193">
                  <c:v>15/12</c:v>
                </c:pt>
                <c:pt idx="194">
                  <c:v>16/12</c:v>
                </c:pt>
                <c:pt idx="195">
                  <c:v>17/12</c:v>
                </c:pt>
                <c:pt idx="196">
                  <c:v>20/12</c:v>
                </c:pt>
                <c:pt idx="197">
                  <c:v>21/12</c:v>
                </c:pt>
                <c:pt idx="198">
                  <c:v>22/12</c:v>
                </c:pt>
                <c:pt idx="199">
                  <c:v>23/12</c:v>
                </c:pt>
                <c:pt idx="200">
                  <c:v>24/12</c:v>
                </c:pt>
                <c:pt idx="201">
                  <c:v>27/12</c:v>
                </c:pt>
                <c:pt idx="202">
                  <c:v>28/12</c:v>
                </c:pt>
                <c:pt idx="203">
                  <c:v>29/12</c:v>
                </c:pt>
                <c:pt idx="204">
                  <c:v>30/12</c:v>
                </c:pt>
                <c:pt idx="205">
                  <c:v>31/12</c:v>
                </c:pt>
                <c:pt idx="206">
                  <c:v>31/12</c:v>
                </c:pt>
                <c:pt idx="207">
                  <c:v>31/12</c:v>
                </c:pt>
                <c:pt idx="208">
                  <c:v>31/12</c:v>
                </c:pt>
              </c:strCache>
              <c:extLst/>
            </c:strRef>
          </c:cat>
          <c:val>
            <c:numRef>
              <c:f>(CÁLCULOS!$A$16,CÁLCULOS!$U$16,CÁLCULOS!$AM$16,CÁLCULOS!$AX$16:$DT$16)</c:f>
              <c:numCache>
                <c:formatCode>_-* #,##0.0_-;\-* #,##0.0_-;_-* "-"??_-;_-@_-</c:formatCode>
                <c:ptCount val="78"/>
                <c:pt idx="0">
                  <c:v>0</c:v>
                </c:pt>
                <c:pt idx="1">
                  <c:v>27.553008411439844</c:v>
                </c:pt>
                <c:pt idx="2">
                  <c:v>29.050129849006229</c:v>
                </c:pt>
                <c:pt idx="3">
                  <c:v>47.70115491259908</c:v>
                </c:pt>
                <c:pt idx="4">
                  <c:v>56.381488137799089</c:v>
                </c:pt>
                <c:pt idx="5">
                  <c:v>56.001806981946444</c:v>
                </c:pt>
                <c:pt idx="6">
                  <c:v>63.371539331606435</c:v>
                </c:pt>
                <c:pt idx="7">
                  <c:v>64.553602837695465</c:v>
                </c:pt>
                <c:pt idx="8">
                  <c:v>57.841012067558893</c:v>
                </c:pt>
                <c:pt idx="9">
                  <c:v>57.424361767248875</c:v>
                </c:pt>
                <c:pt idx="10">
                  <c:v>62.689265394648899</c:v>
                </c:pt>
                <c:pt idx="11">
                  <c:v>60.257700421433384</c:v>
                </c:pt>
                <c:pt idx="12">
                  <c:v>51.011829385269401</c:v>
                </c:pt>
                <c:pt idx="13">
                  <c:v>51.250173027090284</c:v>
                </c:pt>
                <c:pt idx="14">
                  <c:v>45.695372946676422</c:v>
                </c:pt>
                <c:pt idx="15">
                  <c:v>57.148312964335872</c:v>
                </c:pt>
                <c:pt idx="16">
                  <c:v>57.070437566693187</c:v>
                </c:pt>
                <c:pt idx="17">
                  <c:v>69.262953413515646</c:v>
                </c:pt>
                <c:pt idx="18">
                  <c:v>71.580658785325667</c:v>
                </c:pt>
                <c:pt idx="19">
                  <c:v>64.022513042605695</c:v>
                </c:pt>
                <c:pt idx="20">
                  <c:v>63.952390187005705</c:v>
                </c:pt>
                <c:pt idx="21">
                  <c:v>65.2451402263451</c:v>
                </c:pt>
                <c:pt idx="22">
                  <c:v>72.856579056295715</c:v>
                </c:pt>
                <c:pt idx="23">
                  <c:v>83.816491635125729</c:v>
                </c:pt>
                <c:pt idx="24">
                  <c:v>86.100846478295708</c:v>
                </c:pt>
                <c:pt idx="25">
                  <c:v>86.03504177924566</c:v>
                </c:pt>
                <c:pt idx="26">
                  <c:v>81.230806120766303</c:v>
                </c:pt>
                <c:pt idx="27">
                  <c:v>92.850972582466383</c:v>
                </c:pt>
                <c:pt idx="28">
                  <c:v>97.312651952139873</c:v>
                </c:pt>
                <c:pt idx="29">
                  <c:v>95.579080807641461</c:v>
                </c:pt>
                <c:pt idx="30">
                  <c:v>76.896801381294893</c:v>
                </c:pt>
                <c:pt idx="31">
                  <c:v>80.740514222994889</c:v>
                </c:pt>
                <c:pt idx="32">
                  <c:v>87.763371141548049</c:v>
                </c:pt>
                <c:pt idx="33">
                  <c:v>78.171151576717662</c:v>
                </c:pt>
                <c:pt idx="34">
                  <c:v>74.125926336047684</c:v>
                </c:pt>
                <c:pt idx="35">
                  <c:v>57.174537041127728</c:v>
                </c:pt>
                <c:pt idx="36">
                  <c:v>64.355944304853892</c:v>
                </c:pt>
                <c:pt idx="37">
                  <c:v>69.5179912260474</c:v>
                </c:pt>
                <c:pt idx="38">
                  <c:v>72.307967179089601</c:v>
                </c:pt>
                <c:pt idx="39">
                  <c:v>70.245093415859557</c:v>
                </c:pt>
                <c:pt idx="40">
                  <c:v>63.757707876648929</c:v>
                </c:pt>
                <c:pt idx="41">
                  <c:v>64.692963716410091</c:v>
                </c:pt>
                <c:pt idx="42">
                  <c:v>67.491660502403406</c:v>
                </c:pt>
                <c:pt idx="43">
                  <c:v>72.844834306213457</c:v>
                </c:pt>
                <c:pt idx="44">
                  <c:v>89.721970123465752</c:v>
                </c:pt>
                <c:pt idx="45">
                  <c:v>95.031171214473986</c:v>
                </c:pt>
                <c:pt idx="46">
                  <c:v>98.306545347523979</c:v>
                </c:pt>
                <c:pt idx="47">
                  <c:v>105.61983953929396</c:v>
                </c:pt>
                <c:pt idx="48">
                  <c:v>105.88667987578398</c:v>
                </c:pt>
                <c:pt idx="49">
                  <c:v>95.865674924643983</c:v>
                </c:pt>
                <c:pt idx="50">
                  <c:v>86.355210857892331</c:v>
                </c:pt>
                <c:pt idx="51">
                  <c:v>87.631695100779908</c:v>
                </c:pt>
                <c:pt idx="52">
                  <c:v>91.677659268699955</c:v>
                </c:pt>
                <c:pt idx="53">
                  <c:v>93.661729045299296</c:v>
                </c:pt>
                <c:pt idx="54">
                  <c:v>73.889433718379365</c:v>
                </c:pt>
                <c:pt idx="55">
                  <c:v>71.429568787878381</c:v>
                </c:pt>
                <c:pt idx="56">
                  <c:v>66.928394145908001</c:v>
                </c:pt>
                <c:pt idx="57">
                  <c:v>66.124744297969997</c:v>
                </c:pt>
                <c:pt idx="58">
                  <c:v>66.109638261187015</c:v>
                </c:pt>
                <c:pt idx="59">
                  <c:v>66.154028590117008</c:v>
                </c:pt>
                <c:pt idx="60">
                  <c:v>64.182469013629543</c:v>
                </c:pt>
                <c:pt idx="61">
                  <c:v>62.151224552635696</c:v>
                </c:pt>
                <c:pt idx="62">
                  <c:v>59.125099119125714</c:v>
                </c:pt>
                <c:pt idx="63">
                  <c:v>55.356203391775352</c:v>
                </c:pt>
                <c:pt idx="64">
                  <c:v>51.022638620259485</c:v>
                </c:pt>
                <c:pt idx="65">
                  <c:v>61.46084208118566</c:v>
                </c:pt>
                <c:pt idx="66">
                  <c:v>66.366424128869824</c:v>
                </c:pt>
                <c:pt idx="67">
                  <c:v>66.574857448386226</c:v>
                </c:pt>
                <c:pt idx="68">
                  <c:v>63.461763480096209</c:v>
                </c:pt>
                <c:pt idx="69">
                  <c:v>65.575872941033964</c:v>
                </c:pt>
                <c:pt idx="70">
                  <c:v>67.272288718852508</c:v>
                </c:pt>
                <c:pt idx="71">
                  <c:v>52.028112364906363</c:v>
                </c:pt>
                <c:pt idx="72">
                  <c:v>50.857959627197332</c:v>
                </c:pt>
                <c:pt idx="73">
                  <c:v>57.557878303107309</c:v>
                </c:pt>
                <c:pt idx="74">
                  <c:v>38.862295416390118</c:v>
                </c:pt>
                <c:pt idx="75">
                  <c:v>45.069620043604104</c:v>
                </c:pt>
                <c:pt idx="76">
                  <c:v>43.585933042854087</c:v>
                </c:pt>
                <c:pt idx="77">
                  <c:v>34.805215135338337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EB0C-4577-840C-F20A0F04E7D8}"/>
            </c:ext>
          </c:extLst>
        </c:ser>
        <c:ser>
          <c:idx val="0"/>
          <c:order val="4"/>
          <c:tx>
            <c:strRef>
              <c:f>CÁLCULOS!$A$18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B7BA9F"/>
              </a:solidFill>
              <a:round/>
            </a:ln>
            <a:effectLst/>
          </c:spPr>
          <c:marker>
            <c:symbol val="none"/>
          </c:marker>
          <c:dLbls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0C-4577-840C-F20A0F04E7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7BA9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(CÁLCULOS!$A$1,CÁLCULOS!$U$1,CÁLCULOS!$AM$1,CÁLCULOS!$AX$1:$IU$1)</c:f>
              <c:strCache>
                <c:ptCount val="209"/>
                <c:pt idx="0">
                  <c:v>-</c:v>
                </c:pt>
                <c:pt idx="1">
                  <c:v>29/01</c:v>
                </c:pt>
                <c:pt idx="2">
                  <c:v>26/02</c:v>
                </c:pt>
                <c:pt idx="3">
                  <c:v>15/03</c:v>
                </c:pt>
                <c:pt idx="4">
                  <c:v>16/03</c:v>
                </c:pt>
                <c:pt idx="5">
                  <c:v>17/03</c:v>
                </c:pt>
                <c:pt idx="6">
                  <c:v>18/03</c:v>
                </c:pt>
                <c:pt idx="7">
                  <c:v>19/03</c:v>
                </c:pt>
                <c:pt idx="8">
                  <c:v>22/03</c:v>
                </c:pt>
                <c:pt idx="9">
                  <c:v>23/03</c:v>
                </c:pt>
                <c:pt idx="10">
                  <c:v>24/03</c:v>
                </c:pt>
                <c:pt idx="11">
                  <c:v>25/03</c:v>
                </c:pt>
                <c:pt idx="12">
                  <c:v>26/03</c:v>
                </c:pt>
                <c:pt idx="13">
                  <c:v>29/03</c:v>
                </c:pt>
                <c:pt idx="14">
                  <c:v>30/03</c:v>
                </c:pt>
                <c:pt idx="15">
                  <c:v>31/03</c:v>
                </c:pt>
                <c:pt idx="16">
                  <c:v>01/04</c:v>
                </c:pt>
                <c:pt idx="17">
                  <c:v>05/04</c:v>
                </c:pt>
                <c:pt idx="18">
                  <c:v>06/04</c:v>
                </c:pt>
                <c:pt idx="19">
                  <c:v>07/04</c:v>
                </c:pt>
                <c:pt idx="20">
                  <c:v>08/04</c:v>
                </c:pt>
                <c:pt idx="21">
                  <c:v>09/04</c:v>
                </c:pt>
                <c:pt idx="22">
                  <c:v>12/04</c:v>
                </c:pt>
                <c:pt idx="23">
                  <c:v>13/04</c:v>
                </c:pt>
                <c:pt idx="24">
                  <c:v>14/04</c:v>
                </c:pt>
                <c:pt idx="25">
                  <c:v>15/04</c:v>
                </c:pt>
                <c:pt idx="26">
                  <c:v>16/04</c:v>
                </c:pt>
                <c:pt idx="27">
                  <c:v>19/04</c:v>
                </c:pt>
                <c:pt idx="28">
                  <c:v>20/04</c:v>
                </c:pt>
                <c:pt idx="29">
                  <c:v>22/04</c:v>
                </c:pt>
                <c:pt idx="30">
                  <c:v>23/04</c:v>
                </c:pt>
                <c:pt idx="31">
                  <c:v>26/04</c:v>
                </c:pt>
                <c:pt idx="32">
                  <c:v>27/04</c:v>
                </c:pt>
                <c:pt idx="33">
                  <c:v>28/04</c:v>
                </c:pt>
                <c:pt idx="34">
                  <c:v>29/04</c:v>
                </c:pt>
                <c:pt idx="35">
                  <c:v>30/04</c:v>
                </c:pt>
                <c:pt idx="36">
                  <c:v>03/05</c:v>
                </c:pt>
                <c:pt idx="37">
                  <c:v>04/05</c:v>
                </c:pt>
                <c:pt idx="38">
                  <c:v>05/05</c:v>
                </c:pt>
                <c:pt idx="39">
                  <c:v>06/05</c:v>
                </c:pt>
                <c:pt idx="40">
                  <c:v>07/05</c:v>
                </c:pt>
                <c:pt idx="41">
                  <c:v>10/05</c:v>
                </c:pt>
                <c:pt idx="42">
                  <c:v>11/05</c:v>
                </c:pt>
                <c:pt idx="43">
                  <c:v>12/05</c:v>
                </c:pt>
                <c:pt idx="44">
                  <c:v>13/05</c:v>
                </c:pt>
                <c:pt idx="45">
                  <c:v>14/05</c:v>
                </c:pt>
                <c:pt idx="46">
                  <c:v>17/05</c:v>
                </c:pt>
                <c:pt idx="47">
                  <c:v>18/05</c:v>
                </c:pt>
                <c:pt idx="48">
                  <c:v>19/05</c:v>
                </c:pt>
                <c:pt idx="49">
                  <c:v>20/05</c:v>
                </c:pt>
                <c:pt idx="50">
                  <c:v>21/05</c:v>
                </c:pt>
                <c:pt idx="51">
                  <c:v>24/05</c:v>
                </c:pt>
                <c:pt idx="52">
                  <c:v>25/05</c:v>
                </c:pt>
                <c:pt idx="53">
                  <c:v>26/05</c:v>
                </c:pt>
                <c:pt idx="54">
                  <c:v>27/05</c:v>
                </c:pt>
                <c:pt idx="55">
                  <c:v>28/05</c:v>
                </c:pt>
                <c:pt idx="56">
                  <c:v>31/05</c:v>
                </c:pt>
                <c:pt idx="57">
                  <c:v>01/06</c:v>
                </c:pt>
                <c:pt idx="58">
                  <c:v>02/06</c:v>
                </c:pt>
                <c:pt idx="59">
                  <c:v>04/06</c:v>
                </c:pt>
                <c:pt idx="60">
                  <c:v>07/06</c:v>
                </c:pt>
                <c:pt idx="61">
                  <c:v>08/06</c:v>
                </c:pt>
                <c:pt idx="62">
                  <c:v>09/06</c:v>
                </c:pt>
                <c:pt idx="63">
                  <c:v>10/06</c:v>
                </c:pt>
                <c:pt idx="64">
                  <c:v>11/06</c:v>
                </c:pt>
                <c:pt idx="65">
                  <c:v>14/06</c:v>
                </c:pt>
                <c:pt idx="66">
                  <c:v>15/06</c:v>
                </c:pt>
                <c:pt idx="67">
                  <c:v>16/06</c:v>
                </c:pt>
                <c:pt idx="68">
                  <c:v>17/06</c:v>
                </c:pt>
                <c:pt idx="69">
                  <c:v>18/06</c:v>
                </c:pt>
                <c:pt idx="70">
                  <c:v>21/06</c:v>
                </c:pt>
                <c:pt idx="71">
                  <c:v>22/06</c:v>
                </c:pt>
                <c:pt idx="72">
                  <c:v>23/06</c:v>
                </c:pt>
                <c:pt idx="73">
                  <c:v>24/06</c:v>
                </c:pt>
                <c:pt idx="74">
                  <c:v>25/06</c:v>
                </c:pt>
                <c:pt idx="75">
                  <c:v>28/06</c:v>
                </c:pt>
                <c:pt idx="76">
                  <c:v>29/06</c:v>
                </c:pt>
                <c:pt idx="77">
                  <c:v>30/06</c:v>
                </c:pt>
                <c:pt idx="78">
                  <c:v>01/07</c:v>
                </c:pt>
                <c:pt idx="79">
                  <c:v>02/07</c:v>
                </c:pt>
                <c:pt idx="80">
                  <c:v>05/07</c:v>
                </c:pt>
                <c:pt idx="81">
                  <c:v>06/07</c:v>
                </c:pt>
                <c:pt idx="82">
                  <c:v>07/07</c:v>
                </c:pt>
                <c:pt idx="83">
                  <c:v>08/07</c:v>
                </c:pt>
                <c:pt idx="84">
                  <c:v>09/07</c:v>
                </c:pt>
                <c:pt idx="85">
                  <c:v>12/07</c:v>
                </c:pt>
                <c:pt idx="86">
                  <c:v>13/07</c:v>
                </c:pt>
                <c:pt idx="87">
                  <c:v>14/07</c:v>
                </c:pt>
                <c:pt idx="88">
                  <c:v>15/07</c:v>
                </c:pt>
                <c:pt idx="89">
                  <c:v>16/07</c:v>
                </c:pt>
                <c:pt idx="90">
                  <c:v>19/07</c:v>
                </c:pt>
                <c:pt idx="91">
                  <c:v>20/07</c:v>
                </c:pt>
                <c:pt idx="92">
                  <c:v>21/07</c:v>
                </c:pt>
                <c:pt idx="93">
                  <c:v>22/07</c:v>
                </c:pt>
                <c:pt idx="94">
                  <c:v>23/07</c:v>
                </c:pt>
                <c:pt idx="95">
                  <c:v>26/07</c:v>
                </c:pt>
                <c:pt idx="96">
                  <c:v>27/07</c:v>
                </c:pt>
                <c:pt idx="97">
                  <c:v>28/07</c:v>
                </c:pt>
                <c:pt idx="98">
                  <c:v>29/07</c:v>
                </c:pt>
                <c:pt idx="99">
                  <c:v>30/07</c:v>
                </c:pt>
                <c:pt idx="100">
                  <c:v>02/08</c:v>
                </c:pt>
                <c:pt idx="101">
                  <c:v>03/08</c:v>
                </c:pt>
                <c:pt idx="102">
                  <c:v>04/08</c:v>
                </c:pt>
                <c:pt idx="103">
                  <c:v>05/08</c:v>
                </c:pt>
                <c:pt idx="104">
                  <c:v>06/08</c:v>
                </c:pt>
                <c:pt idx="105">
                  <c:v>09/08</c:v>
                </c:pt>
                <c:pt idx="106">
                  <c:v>10/08</c:v>
                </c:pt>
                <c:pt idx="107">
                  <c:v>11/08</c:v>
                </c:pt>
                <c:pt idx="108">
                  <c:v>12/08</c:v>
                </c:pt>
                <c:pt idx="109">
                  <c:v>13/08</c:v>
                </c:pt>
                <c:pt idx="110">
                  <c:v>16/08</c:v>
                </c:pt>
                <c:pt idx="111">
                  <c:v>17/08</c:v>
                </c:pt>
                <c:pt idx="112">
                  <c:v>18/08</c:v>
                </c:pt>
                <c:pt idx="113">
                  <c:v>19/08</c:v>
                </c:pt>
                <c:pt idx="114">
                  <c:v>20/08</c:v>
                </c:pt>
                <c:pt idx="115">
                  <c:v>23/08</c:v>
                </c:pt>
                <c:pt idx="116">
                  <c:v>24/08</c:v>
                </c:pt>
                <c:pt idx="117">
                  <c:v>25/08</c:v>
                </c:pt>
                <c:pt idx="118">
                  <c:v>26/08</c:v>
                </c:pt>
                <c:pt idx="119">
                  <c:v>27/08</c:v>
                </c:pt>
                <c:pt idx="120">
                  <c:v>30/08</c:v>
                </c:pt>
                <c:pt idx="121">
                  <c:v>31/08</c:v>
                </c:pt>
                <c:pt idx="122">
                  <c:v>01/09</c:v>
                </c:pt>
                <c:pt idx="123">
                  <c:v>02/09</c:v>
                </c:pt>
                <c:pt idx="124">
                  <c:v>03/09</c:v>
                </c:pt>
                <c:pt idx="125">
                  <c:v>06/09</c:v>
                </c:pt>
                <c:pt idx="126">
                  <c:v>08/09</c:v>
                </c:pt>
                <c:pt idx="127">
                  <c:v>09/09</c:v>
                </c:pt>
                <c:pt idx="128">
                  <c:v>10/09</c:v>
                </c:pt>
                <c:pt idx="129">
                  <c:v>13/09</c:v>
                </c:pt>
                <c:pt idx="130">
                  <c:v>14/09</c:v>
                </c:pt>
                <c:pt idx="131">
                  <c:v>15/09</c:v>
                </c:pt>
                <c:pt idx="132">
                  <c:v>16/09</c:v>
                </c:pt>
                <c:pt idx="133">
                  <c:v>17/09</c:v>
                </c:pt>
                <c:pt idx="134">
                  <c:v>20/09</c:v>
                </c:pt>
                <c:pt idx="135">
                  <c:v>21/09</c:v>
                </c:pt>
                <c:pt idx="136">
                  <c:v>22/09</c:v>
                </c:pt>
                <c:pt idx="137">
                  <c:v>23/09</c:v>
                </c:pt>
                <c:pt idx="138">
                  <c:v>24/09</c:v>
                </c:pt>
                <c:pt idx="139">
                  <c:v>27/09</c:v>
                </c:pt>
                <c:pt idx="140">
                  <c:v>28/09</c:v>
                </c:pt>
                <c:pt idx="141">
                  <c:v>29/09</c:v>
                </c:pt>
                <c:pt idx="142">
                  <c:v>30/09</c:v>
                </c:pt>
                <c:pt idx="143">
                  <c:v>01/10</c:v>
                </c:pt>
                <c:pt idx="144">
                  <c:v>04/10</c:v>
                </c:pt>
                <c:pt idx="145">
                  <c:v>05/10</c:v>
                </c:pt>
                <c:pt idx="146">
                  <c:v>06/10</c:v>
                </c:pt>
                <c:pt idx="147">
                  <c:v>07/10</c:v>
                </c:pt>
                <c:pt idx="148">
                  <c:v>08/10</c:v>
                </c:pt>
                <c:pt idx="149">
                  <c:v>11/10</c:v>
                </c:pt>
                <c:pt idx="150">
                  <c:v>13/10</c:v>
                </c:pt>
                <c:pt idx="151">
                  <c:v>14/10</c:v>
                </c:pt>
                <c:pt idx="152">
                  <c:v>15/10</c:v>
                </c:pt>
                <c:pt idx="153">
                  <c:v>18/10</c:v>
                </c:pt>
                <c:pt idx="154">
                  <c:v>19/10</c:v>
                </c:pt>
                <c:pt idx="155">
                  <c:v>20/10</c:v>
                </c:pt>
                <c:pt idx="156">
                  <c:v>21/10</c:v>
                </c:pt>
                <c:pt idx="157">
                  <c:v>22/10</c:v>
                </c:pt>
                <c:pt idx="158">
                  <c:v>25/10</c:v>
                </c:pt>
                <c:pt idx="159">
                  <c:v>26/10</c:v>
                </c:pt>
                <c:pt idx="160">
                  <c:v>27/10</c:v>
                </c:pt>
                <c:pt idx="161">
                  <c:v>28/10</c:v>
                </c:pt>
                <c:pt idx="162">
                  <c:v>29/10</c:v>
                </c:pt>
                <c:pt idx="163">
                  <c:v>01/11</c:v>
                </c:pt>
                <c:pt idx="164">
                  <c:v>03/11</c:v>
                </c:pt>
                <c:pt idx="165">
                  <c:v>04/11</c:v>
                </c:pt>
                <c:pt idx="166">
                  <c:v>05/11</c:v>
                </c:pt>
                <c:pt idx="167">
                  <c:v>08/11</c:v>
                </c:pt>
                <c:pt idx="168">
                  <c:v>09/11</c:v>
                </c:pt>
                <c:pt idx="169">
                  <c:v>10/11</c:v>
                </c:pt>
                <c:pt idx="170">
                  <c:v>11/11</c:v>
                </c:pt>
                <c:pt idx="171">
                  <c:v>12/11</c:v>
                </c:pt>
                <c:pt idx="172">
                  <c:v>16/11</c:v>
                </c:pt>
                <c:pt idx="173">
                  <c:v>17/11</c:v>
                </c:pt>
                <c:pt idx="174">
                  <c:v>18/11</c:v>
                </c:pt>
                <c:pt idx="175">
                  <c:v>19/11</c:v>
                </c:pt>
                <c:pt idx="176">
                  <c:v>22/11</c:v>
                </c:pt>
                <c:pt idx="177">
                  <c:v>23/11</c:v>
                </c:pt>
                <c:pt idx="178">
                  <c:v>24/11</c:v>
                </c:pt>
                <c:pt idx="179">
                  <c:v>25/11</c:v>
                </c:pt>
                <c:pt idx="180">
                  <c:v>26/11</c:v>
                </c:pt>
                <c:pt idx="181">
                  <c:v>29/11</c:v>
                </c:pt>
                <c:pt idx="182">
                  <c:v>30/11</c:v>
                </c:pt>
                <c:pt idx="183">
                  <c:v>01/12</c:v>
                </c:pt>
                <c:pt idx="184">
                  <c:v>02/12</c:v>
                </c:pt>
                <c:pt idx="185">
                  <c:v>03/12</c:v>
                </c:pt>
                <c:pt idx="186">
                  <c:v>06/12</c:v>
                </c:pt>
                <c:pt idx="187">
                  <c:v>07/12</c:v>
                </c:pt>
                <c:pt idx="188">
                  <c:v>08/12</c:v>
                </c:pt>
                <c:pt idx="189">
                  <c:v>09/12</c:v>
                </c:pt>
                <c:pt idx="190">
                  <c:v>10/12</c:v>
                </c:pt>
                <c:pt idx="191">
                  <c:v>13/12</c:v>
                </c:pt>
                <c:pt idx="192">
                  <c:v>14/12</c:v>
                </c:pt>
                <c:pt idx="193">
                  <c:v>15/12</c:v>
                </c:pt>
                <c:pt idx="194">
                  <c:v>16/12</c:v>
                </c:pt>
                <c:pt idx="195">
                  <c:v>17/12</c:v>
                </c:pt>
                <c:pt idx="196">
                  <c:v>20/12</c:v>
                </c:pt>
                <c:pt idx="197">
                  <c:v>21/12</c:v>
                </c:pt>
                <c:pt idx="198">
                  <c:v>22/12</c:v>
                </c:pt>
                <c:pt idx="199">
                  <c:v>23/12</c:v>
                </c:pt>
                <c:pt idx="200">
                  <c:v>24/12</c:v>
                </c:pt>
                <c:pt idx="201">
                  <c:v>27/12</c:v>
                </c:pt>
                <c:pt idx="202">
                  <c:v>28/12</c:v>
                </c:pt>
                <c:pt idx="203">
                  <c:v>29/12</c:v>
                </c:pt>
                <c:pt idx="204">
                  <c:v>30/12</c:v>
                </c:pt>
                <c:pt idx="205">
                  <c:v>31/12</c:v>
                </c:pt>
                <c:pt idx="206">
                  <c:v>31/12</c:v>
                </c:pt>
                <c:pt idx="207">
                  <c:v>31/12</c:v>
                </c:pt>
                <c:pt idx="208">
                  <c:v>31/12</c:v>
                </c:pt>
              </c:strCache>
              <c:extLst/>
            </c:strRef>
          </c:cat>
          <c:val>
            <c:numRef>
              <c:f>(CÁLCULOS!$A$20,CÁLCULOS!$U$20,CÁLCULOS!$AM$20,CÁLCULOS!$AX$20:$DT$20)</c:f>
              <c:numCache>
                <c:formatCode>_-* #,##0.0_-;\-* #,##0.0_-;_-* "-"??_-;_-@_-</c:formatCode>
                <c:ptCount val="78"/>
                <c:pt idx="0">
                  <c:v>0</c:v>
                </c:pt>
                <c:pt idx="1">
                  <c:v>48.088739035392699</c:v>
                </c:pt>
                <c:pt idx="2">
                  <c:v>85.336791815962727</c:v>
                </c:pt>
                <c:pt idx="3">
                  <c:v>91.403966986469058</c:v>
                </c:pt>
                <c:pt idx="4">
                  <c:v>100.93553870108106</c:v>
                </c:pt>
                <c:pt idx="5">
                  <c:v>99.971597163071053</c:v>
                </c:pt>
                <c:pt idx="6">
                  <c:v>107.46901310376171</c:v>
                </c:pt>
                <c:pt idx="7">
                  <c:v>109.24227088278653</c:v>
                </c:pt>
                <c:pt idx="8">
                  <c:v>98.808787144946422</c:v>
                </c:pt>
                <c:pt idx="9">
                  <c:v>108.03615290413279</c:v>
                </c:pt>
                <c:pt idx="10">
                  <c:v>110.43731131518597</c:v>
                </c:pt>
                <c:pt idx="11">
                  <c:v>113.7073405561151</c:v>
                </c:pt>
                <c:pt idx="12">
                  <c:v>114.91793028880264</c:v>
                </c:pt>
                <c:pt idx="13">
                  <c:v>105.18931614136258</c:v>
                </c:pt>
                <c:pt idx="14">
                  <c:v>109.84873539191534</c:v>
                </c:pt>
                <c:pt idx="15">
                  <c:v>110.15621229090978</c:v>
                </c:pt>
                <c:pt idx="16">
                  <c:v>110.40264299884976</c:v>
                </c:pt>
                <c:pt idx="17">
                  <c:v>108.99788528895979</c:v>
                </c:pt>
                <c:pt idx="18">
                  <c:v>104.04191176385277</c:v>
                </c:pt>
                <c:pt idx="19">
                  <c:v>109.00620050938279</c:v>
                </c:pt>
                <c:pt idx="20">
                  <c:v>105.38334894931508</c:v>
                </c:pt>
                <c:pt idx="21">
                  <c:v>106.56530748500506</c:v>
                </c:pt>
                <c:pt idx="22">
                  <c:v>101.95001042633376</c:v>
                </c:pt>
                <c:pt idx="23">
                  <c:v>102.18125614171849</c:v>
                </c:pt>
                <c:pt idx="24">
                  <c:v>114.58648680725845</c:v>
                </c:pt>
                <c:pt idx="25">
                  <c:v>117.67644283305846</c:v>
                </c:pt>
                <c:pt idx="26">
                  <c:v>127.06316842278844</c:v>
                </c:pt>
                <c:pt idx="27">
                  <c:v>124.38446252538981</c:v>
                </c:pt>
                <c:pt idx="28">
                  <c:v>132.32951927241237</c:v>
                </c:pt>
                <c:pt idx="29">
                  <c:v>134.2769338620123</c:v>
                </c:pt>
                <c:pt idx="30">
                  <c:v>124.51043298275562</c:v>
                </c:pt>
                <c:pt idx="31">
                  <c:v>114.94266377303934</c:v>
                </c:pt>
                <c:pt idx="32">
                  <c:v>114.52018200665933</c:v>
                </c:pt>
                <c:pt idx="33">
                  <c:v>112.88750332822936</c:v>
                </c:pt>
                <c:pt idx="34">
                  <c:v>106.32678896575929</c:v>
                </c:pt>
                <c:pt idx="35">
                  <c:v>90.767314809259261</c:v>
                </c:pt>
                <c:pt idx="36">
                  <c:v>91.116503113759308</c:v>
                </c:pt>
                <c:pt idx="37">
                  <c:v>98.571683381059259</c:v>
                </c:pt>
                <c:pt idx="38">
                  <c:v>97.931610269799322</c:v>
                </c:pt>
                <c:pt idx="39">
                  <c:v>99.465942261229316</c:v>
                </c:pt>
                <c:pt idx="40">
                  <c:v>98.924489940559326</c:v>
                </c:pt>
                <c:pt idx="41">
                  <c:v>104.0637892347429</c:v>
                </c:pt>
                <c:pt idx="42">
                  <c:v>109.57207855203291</c:v>
                </c:pt>
                <c:pt idx="43">
                  <c:v>116.50948526805774</c:v>
                </c:pt>
                <c:pt idx="44">
                  <c:v>124.05713302521777</c:v>
                </c:pt>
                <c:pt idx="45">
                  <c:v>124.36487123631643</c:v>
                </c:pt>
                <c:pt idx="46">
                  <c:v>134.66710411647645</c:v>
                </c:pt>
                <c:pt idx="47">
                  <c:v>139.2336419387394</c:v>
                </c:pt>
                <c:pt idx="48">
                  <c:v>135.95503739540226</c:v>
                </c:pt>
                <c:pt idx="49">
                  <c:v>121.03076844508224</c:v>
                </c:pt>
                <c:pt idx="50">
                  <c:v>113.4246755965503</c:v>
                </c:pt>
                <c:pt idx="51">
                  <c:v>117.86500490038028</c:v>
                </c:pt>
                <c:pt idx="52">
                  <c:v>119.91261609267512</c:v>
                </c:pt>
                <c:pt idx="53">
                  <c:v>110.7263735007521</c:v>
                </c:pt>
                <c:pt idx="54">
                  <c:v>112.73943315290224</c:v>
                </c:pt>
                <c:pt idx="55">
                  <c:v>110.5261839427986</c:v>
                </c:pt>
                <c:pt idx="56">
                  <c:v>116.5939017549086</c:v>
                </c:pt>
                <c:pt idx="57">
                  <c:v>112.88948002917866</c:v>
                </c:pt>
                <c:pt idx="58">
                  <c:v>109.75012428913037</c:v>
                </c:pt>
                <c:pt idx="59">
                  <c:v>105.72315077002274</c:v>
                </c:pt>
                <c:pt idx="60">
                  <c:v>101.20406351131794</c:v>
                </c:pt>
                <c:pt idx="61">
                  <c:v>105.10706998292936</c:v>
                </c:pt>
                <c:pt idx="62">
                  <c:v>105.7690039762047</c:v>
                </c:pt>
                <c:pt idx="63">
                  <c:v>107.55248757546761</c:v>
                </c:pt>
                <c:pt idx="64">
                  <c:v>116.08789633334183</c:v>
                </c:pt>
                <c:pt idx="65">
                  <c:v>113.4373813283173</c:v>
                </c:pt>
                <c:pt idx="66">
                  <c:v>127.73806413178731</c:v>
                </c:pt>
                <c:pt idx="67">
                  <c:v>125.06352334188242</c:v>
                </c:pt>
                <c:pt idx="68">
                  <c:v>127.54249004928235</c:v>
                </c:pt>
                <c:pt idx="69">
                  <c:v>129.13596882290864</c:v>
                </c:pt>
                <c:pt idx="70">
                  <c:v>123.43791408095869</c:v>
                </c:pt>
                <c:pt idx="71">
                  <c:v>125.75121360450864</c:v>
                </c:pt>
                <c:pt idx="72">
                  <c:v>127.98496687089866</c:v>
                </c:pt>
                <c:pt idx="73">
                  <c:v>129.92613175427286</c:v>
                </c:pt>
                <c:pt idx="74">
                  <c:v>120.58836650088401</c:v>
                </c:pt>
                <c:pt idx="75">
                  <c:v>129.93637081513398</c:v>
                </c:pt>
                <c:pt idx="76">
                  <c:v>128.42577804144719</c:v>
                </c:pt>
                <c:pt idx="77">
                  <c:v>123.62967857972716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EB0C-4577-840C-F20A0F04E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503103"/>
        <c:axId val="2124078943"/>
      </c:lineChart>
      <c:dateAx>
        <c:axId val="468503103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78943"/>
        <c:crosses val="autoZero"/>
        <c:auto val="0"/>
        <c:lblOffset val="100"/>
        <c:baseTimeUnit val="days"/>
        <c:majorUnit val="7"/>
        <c:minorUnit val="1"/>
      </c:dateAx>
      <c:valAx>
        <c:axId val="2124078943"/>
        <c:scaling>
          <c:orientation val="minMax"/>
          <c:max val="240"/>
          <c:min val="-60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503103"/>
        <c:crosses val="max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28680898930387"/>
          <c:y val="0.2196227776906432"/>
          <c:w val="7.4095117434515689E-2"/>
          <c:h val="0.5830120791888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7739221840105E-2"/>
          <c:y val="0.18350670564510466"/>
          <c:w val="0.95726983335521088"/>
          <c:h val="0.75775355413394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'Renda fixa'!$B$5</c:f>
              <c:strCache>
                <c:ptCount val="1"/>
                <c:pt idx="0">
                  <c:v>RF Simples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fixa'!$C$5:$D$5</c:f>
              <c:numCache>
                <c:formatCode>_-* #,##0.000000_-;\-* #,##0.000000_-;_-* "-"??_-;_-@_-</c:formatCode>
                <c:ptCount val="2"/>
                <c:pt idx="0">
                  <c:v>1.3564309447042291</c:v>
                </c:pt>
                <c:pt idx="1">
                  <c:v>0.95096863203568205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59E-4C92-8ED4-CE147B251A69}"/>
            </c:ext>
          </c:extLst>
        </c:ser>
        <c:ser>
          <c:idx val="1"/>
          <c:order val="1"/>
          <c:tx>
            <c:strRef>
              <c:f>'Renda fixa'!$B$6</c:f>
              <c:strCache>
                <c:ptCount val="1"/>
                <c:pt idx="0">
                  <c:v>RF Dr. Alta Soberano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fixa'!$C$6:$D$6</c:f>
              <c:numCache>
                <c:formatCode>_-* #,##0.000000_-;\-* #,##0.000000_-;_-* "-"??_-;_-@_-</c:formatCode>
                <c:ptCount val="2"/>
                <c:pt idx="0">
                  <c:v>-1.6958086961582666</c:v>
                </c:pt>
                <c:pt idx="1">
                  <c:v>1.3089523981560234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E59E-4C92-8ED4-CE147B251A69}"/>
            </c:ext>
          </c:extLst>
        </c:ser>
        <c:ser>
          <c:idx val="2"/>
          <c:order val="2"/>
          <c:tx>
            <c:strRef>
              <c:f>'Renda fixa'!$B$7</c:f>
              <c:strCache>
                <c:ptCount val="1"/>
                <c:pt idx="0">
                  <c:v>RF D. Baixa Soberano</c:v>
                </c:pt>
              </c:strCache>
            </c:strRef>
          </c:tx>
          <c:spPr>
            <a:solidFill>
              <a:srgbClr val="B7BA9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fixa'!$C$7:$D$7</c:f>
              <c:numCache>
                <c:formatCode>_-* #,##0.000000_-;\-* #,##0.000000_-;_-* "-"??_-;_-@_-</c:formatCode>
                <c:ptCount val="2"/>
                <c:pt idx="0">
                  <c:v>1.3215972444234438</c:v>
                </c:pt>
                <c:pt idx="1">
                  <c:v>0.98800762588911084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E59E-4C92-8ED4-CE147B251A69}"/>
            </c:ext>
          </c:extLst>
        </c:ser>
        <c:ser>
          <c:idx val="3"/>
          <c:order val="3"/>
          <c:tx>
            <c:strRef>
              <c:f>'Renda fixa'!$B$8</c:f>
              <c:strCache>
                <c:ptCount val="1"/>
                <c:pt idx="0">
                  <c:v>RF D. Alta Grau Invest.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353109684087322E-3"/>
                  <c:y val="1.6219730088365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9E-4C92-8ED4-CE147B251A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fixa'!$C$8:$D$8</c:f>
              <c:numCache>
                <c:formatCode>_-* #,##0.000000_-;\-* #,##0.000000_-;_-* "-"??_-;_-@_-</c:formatCode>
                <c:ptCount val="2"/>
                <c:pt idx="0">
                  <c:v>1.3641710269823903</c:v>
                </c:pt>
                <c:pt idx="1">
                  <c:v>6.5321099845234301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E59E-4C92-8ED4-CE147B251A69}"/>
            </c:ext>
          </c:extLst>
        </c:ser>
        <c:ser>
          <c:idx val="4"/>
          <c:order val="4"/>
          <c:tx>
            <c:strRef>
              <c:f>'Renda fixa'!$B$9</c:f>
              <c:strCache>
                <c:ptCount val="1"/>
                <c:pt idx="0">
                  <c:v>RF D. Baixa Grau Invest.</c:v>
                </c:pt>
              </c:strCache>
            </c:strRef>
          </c:tx>
          <c:spPr>
            <a:solidFill>
              <a:srgbClr val="DE761C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fixa'!$C$9:$D$9</c:f>
              <c:numCache>
                <c:formatCode>_-* #,##0.000000_-;\-* #,##0.000000_-;_-* "-"??_-;_-@_-</c:formatCode>
                <c:ptCount val="2"/>
                <c:pt idx="0">
                  <c:v>1.0789743568648333</c:v>
                </c:pt>
                <c:pt idx="1">
                  <c:v>1.3797188528162252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59E-4C92-8ED4-CE147B251A69}"/>
            </c:ext>
          </c:extLst>
        </c:ser>
        <c:ser>
          <c:idx val="5"/>
          <c:order val="5"/>
          <c:tx>
            <c:strRef>
              <c:f>'Renda fixa'!$B$10</c:f>
              <c:strCache>
                <c:ptCount val="1"/>
                <c:pt idx="0">
                  <c:v>RF D. Livre Grau Invest.</c:v>
                </c:pt>
              </c:strCache>
            </c:strRef>
          </c:tx>
          <c:spPr>
            <a:solidFill>
              <a:srgbClr val="FFDF4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fixa'!$C$10:$D$10</c:f>
              <c:numCache>
                <c:formatCode>_-* #,##0.000000_-;\-* #,##0.000000_-;_-* "-"??_-;_-@_-</c:formatCode>
                <c:ptCount val="2"/>
                <c:pt idx="0">
                  <c:v>2.0157047467028235</c:v>
                </c:pt>
                <c:pt idx="1">
                  <c:v>2.254973318563458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59E-4C92-8ED4-CE147B251A69}"/>
            </c:ext>
          </c:extLst>
        </c:ser>
        <c:ser>
          <c:idx val="6"/>
          <c:order val="6"/>
          <c:tx>
            <c:strRef>
              <c:f>'Renda fixa'!$B$11</c:f>
              <c:strCache>
                <c:ptCount val="1"/>
                <c:pt idx="0">
                  <c:v>RF D. Média Grau Invest.</c:v>
                </c:pt>
              </c:strCache>
            </c:strRef>
          </c:tx>
          <c:spPr>
            <a:solidFill>
              <a:srgbClr val="03469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fixa'!$C$11:$D$11</c:f>
              <c:numCache>
                <c:formatCode>_-* #,##0.000000_-;\-* #,##0.000000_-;_-* "-"??_-;_-@_-</c:formatCode>
                <c:ptCount val="2"/>
                <c:pt idx="0">
                  <c:v>0.88147659186314797</c:v>
                </c:pt>
                <c:pt idx="1">
                  <c:v>1.3851479747228836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59E-4C92-8ED4-CE147B251A69}"/>
            </c:ext>
          </c:extLst>
        </c:ser>
        <c:ser>
          <c:idx val="7"/>
          <c:order val="7"/>
          <c:tx>
            <c:strRef>
              <c:f>'Renda fixa'!$B$12</c:f>
              <c:strCache>
                <c:ptCount val="1"/>
                <c:pt idx="0">
                  <c:v>RF D. Livre Crédito Livre</c:v>
                </c:pt>
              </c:strCache>
            </c:strRef>
          </c:tx>
          <c:spPr>
            <a:solidFill>
              <a:srgbClr val="BFD730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'Renda fixa'!$C$4:$D$4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'Renda fixa'!$C$12:$D$12</c:f>
              <c:numCache>
                <c:formatCode>_-* #,##0.000000_-;\-* #,##0.000000_-;_-* "-"??_-;_-@_-</c:formatCode>
                <c:ptCount val="2"/>
                <c:pt idx="0">
                  <c:v>0.13548360046308972</c:v>
                </c:pt>
                <c:pt idx="1">
                  <c:v>1.3255557186026721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59E-4C92-8ED4-CE147B251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8503103"/>
        <c:axId val="2124078943"/>
        <c:extLst/>
      </c:barChart>
      <c:catAx>
        <c:axId val="468503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4078943"/>
        <c:crosses val="autoZero"/>
        <c:auto val="1"/>
        <c:lblAlgn val="ctr"/>
        <c:lblOffset val="100"/>
        <c:noMultiLvlLbl val="0"/>
      </c:catAx>
      <c:valAx>
        <c:axId val="2124078943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46850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214056182343021E-3"/>
          <c:y val="0.87281729198247426"/>
          <c:w val="0.90435237315489603"/>
          <c:h val="0.12158430243344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46970105410379E-2"/>
          <c:y val="0.13089803940215242"/>
          <c:w val="0.95726983335521088"/>
          <c:h val="0.7127890226913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Multimercado!$B$5</c:f>
              <c:strCache>
                <c:ptCount val="1"/>
                <c:pt idx="0">
                  <c:v>MM Balanceados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Multimercado!$C$5:$D$5</c:f>
              <c:numCache>
                <c:formatCode>_-* #,##0.000000_-;\-* #,##0.000000_-;_-* "-"??_-;_-@_-</c:formatCode>
                <c:ptCount val="2"/>
                <c:pt idx="0">
                  <c:v>-0.57562842479440235</c:v>
                </c:pt>
                <c:pt idx="1">
                  <c:v>4.2156476381275638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C4C-4458-AE7A-6242353B25CA}"/>
            </c:ext>
          </c:extLst>
        </c:ser>
        <c:ser>
          <c:idx val="1"/>
          <c:order val="1"/>
          <c:tx>
            <c:strRef>
              <c:f>Multimercado!$B$6</c:f>
              <c:strCache>
                <c:ptCount val="1"/>
                <c:pt idx="0">
                  <c:v>MM Trading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Multimercado!$C$6:$D$6</c:f>
              <c:numCache>
                <c:formatCode>_-* #,##0.000000_-;\-* #,##0.000000_-;_-* "-"??_-;_-@_-</c:formatCode>
                <c:ptCount val="2"/>
                <c:pt idx="0">
                  <c:v>1.8034847274628163</c:v>
                </c:pt>
                <c:pt idx="1">
                  <c:v>2.6634914996823511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C4C-4458-AE7A-6242353B25CA}"/>
            </c:ext>
          </c:extLst>
        </c:ser>
        <c:ser>
          <c:idx val="2"/>
          <c:order val="2"/>
          <c:tx>
            <c:strRef>
              <c:f>Multimercado!$B$7</c:f>
              <c:strCache>
                <c:ptCount val="1"/>
                <c:pt idx="0">
                  <c:v>MM Dinâmico</c:v>
                </c:pt>
              </c:strCache>
            </c:strRef>
          </c:tx>
          <c:spPr>
            <a:solidFill>
              <a:srgbClr val="B7BA9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Multimercado!$C$7:$D$7</c:f>
              <c:numCache>
                <c:formatCode>_-* #,##0.000000_-;\-* #,##0.000000_-;_-* "-"??_-;_-@_-</c:formatCode>
                <c:ptCount val="2"/>
                <c:pt idx="0">
                  <c:v>0.80945966736234709</c:v>
                </c:pt>
                <c:pt idx="1">
                  <c:v>2.3093790476596041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3C4C-4458-AE7A-6242353B25CA}"/>
            </c:ext>
          </c:extLst>
        </c:ser>
        <c:ser>
          <c:idx val="3"/>
          <c:order val="3"/>
          <c:tx>
            <c:strRef>
              <c:f>Multimercado!$B$8</c:f>
              <c:strCache>
                <c:ptCount val="1"/>
                <c:pt idx="0">
                  <c:v>MM Livre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Multimercado!$C$8:$D$8</c:f>
              <c:numCache>
                <c:formatCode>_-* #,##0.000000_-;\-* #,##0.000000_-;_-* "-"??_-;_-@_-</c:formatCode>
                <c:ptCount val="2"/>
                <c:pt idx="0">
                  <c:v>1.6406967042265563</c:v>
                </c:pt>
                <c:pt idx="1">
                  <c:v>3.6105637867222242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3C4C-4458-AE7A-6242353B25CA}"/>
            </c:ext>
          </c:extLst>
        </c:ser>
        <c:ser>
          <c:idx val="4"/>
          <c:order val="4"/>
          <c:tx>
            <c:strRef>
              <c:f>Multimercado!$B$9</c:f>
              <c:strCache>
                <c:ptCount val="1"/>
                <c:pt idx="0">
                  <c:v>MM L/S - Neutro</c:v>
                </c:pt>
              </c:strCache>
            </c:strRef>
          </c:tx>
          <c:spPr>
            <a:solidFill>
              <a:srgbClr val="DE761C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Multimercado!$C$9:$D$9</c:f>
              <c:numCache>
                <c:formatCode>_-* #,##0.000000_-;\-* #,##0.000000_-;_-* "-"??_-;_-@_-</c:formatCode>
                <c:ptCount val="2"/>
                <c:pt idx="0">
                  <c:v>2.0080394085291431</c:v>
                </c:pt>
                <c:pt idx="1">
                  <c:v>5.299864213865547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3C4C-4458-AE7A-6242353B25CA}"/>
            </c:ext>
          </c:extLst>
        </c:ser>
        <c:ser>
          <c:idx val="5"/>
          <c:order val="5"/>
          <c:tx>
            <c:strRef>
              <c:f>Multimercado!$B$10</c:f>
              <c:strCache>
                <c:ptCount val="1"/>
                <c:pt idx="0">
                  <c:v>MM Juros e Moedas</c:v>
                </c:pt>
              </c:strCache>
            </c:strRef>
          </c:tx>
          <c:spPr>
            <a:solidFill>
              <a:srgbClr val="FFDF4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Multimercado!$C$10:$D$10</c:f>
              <c:numCache>
                <c:formatCode>_-* #,##0.000000_-;\-* #,##0.000000_-;_-* "-"??_-;_-@_-</c:formatCode>
                <c:ptCount val="2"/>
                <c:pt idx="0">
                  <c:v>1.0714108167623806</c:v>
                </c:pt>
                <c:pt idx="1">
                  <c:v>1.6794071756403497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3C4C-4458-AE7A-6242353B25CA}"/>
            </c:ext>
          </c:extLst>
        </c:ser>
        <c:ser>
          <c:idx val="6"/>
          <c:order val="6"/>
          <c:tx>
            <c:strRef>
              <c:f>Multimercado!$B$11</c:f>
              <c:strCache>
                <c:ptCount val="1"/>
                <c:pt idx="0">
                  <c:v>MM L/S - Direcional</c:v>
                </c:pt>
              </c:strCache>
            </c:strRef>
          </c:tx>
          <c:spPr>
            <a:solidFill>
              <a:srgbClr val="034694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_ ;[Red]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C4C-4458-AE7A-6242353B25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Multimercado!$C$11:$D$11</c:f>
              <c:numCache>
                <c:formatCode>_-* #,##0.000000_-;\-* #,##0.000000_-;_-* "-"??_-;_-@_-</c:formatCode>
                <c:ptCount val="2"/>
                <c:pt idx="0">
                  <c:v>-4.8896991450987741</c:v>
                </c:pt>
                <c:pt idx="1">
                  <c:v>3.8771836760941056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3C4C-4458-AE7A-6242353B25CA}"/>
            </c:ext>
          </c:extLst>
        </c:ser>
        <c:ser>
          <c:idx val="7"/>
          <c:order val="7"/>
          <c:tx>
            <c:strRef>
              <c:f>Multimercado!$B$12</c:f>
              <c:strCache>
                <c:ptCount val="1"/>
                <c:pt idx="0">
                  <c:v>MM Invest. Exterior</c:v>
                </c:pt>
              </c:strCache>
            </c:strRef>
          </c:tx>
          <c:spPr>
            <a:solidFill>
              <a:srgbClr val="BFD730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Multimercado!$C$12:$D$12</c:f>
              <c:numCache>
                <c:formatCode>_-* #,##0.000000_-;\-* #,##0.000000_-;_-* "-"??_-;_-@_-</c:formatCode>
                <c:ptCount val="2"/>
                <c:pt idx="0">
                  <c:v>5.357984142089407</c:v>
                </c:pt>
                <c:pt idx="1">
                  <c:v>2.8567484004115045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3C4C-4458-AE7A-6242353B25CA}"/>
            </c:ext>
          </c:extLst>
        </c:ser>
        <c:ser>
          <c:idx val="8"/>
          <c:order val="8"/>
          <c:tx>
            <c:strRef>
              <c:f>Multimercado!$B$13</c:f>
              <c:strCache>
                <c:ptCount val="1"/>
                <c:pt idx="0">
                  <c:v>MM Macro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_ ;[Red]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C4C-4458-AE7A-6242353B25CA}"/>
                </c:ext>
              </c:extLst>
            </c:dLbl>
            <c:dLbl>
              <c:idx val="1"/>
              <c:numFmt formatCode="#,##0.0_ ;[Red]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C4C-4458-AE7A-6242353B2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Multimercado!$C$4:$D$4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Multimercado!$C$13:$D$13</c:f>
              <c:numCache>
                <c:formatCode>_-* #,##0.000000_-;\-* #,##0.000000_-;_-* "-"??_-;_-@_-</c:formatCode>
                <c:ptCount val="2"/>
                <c:pt idx="0">
                  <c:v>9.0139703346679312E-2</c:v>
                </c:pt>
                <c:pt idx="1">
                  <c:v>2.5070711900097535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4C-4458-AE7A-6242353B2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8503103"/>
        <c:axId val="2124078943"/>
        <c:extLst/>
      </c:barChart>
      <c:catAx>
        <c:axId val="468503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4078943"/>
        <c:crosses val="autoZero"/>
        <c:auto val="1"/>
        <c:lblAlgn val="ctr"/>
        <c:lblOffset val="100"/>
        <c:noMultiLvlLbl val="0"/>
      </c:catAx>
      <c:valAx>
        <c:axId val="2124078943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46850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09871588491337E-2"/>
          <c:y val="0.84202791520585918"/>
          <c:w val="0.96171821370959198"/>
          <c:h val="0.10886852923919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209611765598196E-2"/>
          <c:y val="0.10707880144142959"/>
          <c:w val="0.95726983335521088"/>
          <c:h val="0.74076560951568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Ações!$B$5</c:f>
              <c:strCache>
                <c:ptCount val="1"/>
                <c:pt idx="0">
                  <c:v>Ações indexados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4B-4F97-8B0B-CE2FF1609E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Ações!$C$5:$D$5</c:f>
              <c:numCache>
                <c:formatCode>_-* #,##0.000000_-;\-* #,##0.000000_-;_-* "-"??_-;_-@_-</c:formatCode>
                <c:ptCount val="2"/>
                <c:pt idx="0">
                  <c:v>-18.250217727792418</c:v>
                </c:pt>
                <c:pt idx="1">
                  <c:v>7.0557144015369317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028-494D-AC52-A115ECCD9570}"/>
            </c:ext>
          </c:extLst>
        </c:ser>
        <c:ser>
          <c:idx val="1"/>
          <c:order val="1"/>
          <c:tx>
            <c:strRef>
              <c:f>Ações!$B$6</c:f>
              <c:strCache>
                <c:ptCount val="1"/>
                <c:pt idx="0">
                  <c:v>Ações dividendos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Ações!$C$6:$D$6</c:f>
              <c:numCache>
                <c:formatCode>_-* #,##0.000000_-;\-* #,##0.000000_-;_-* "-"??_-;_-@_-</c:formatCode>
                <c:ptCount val="2"/>
                <c:pt idx="0">
                  <c:v>-19.952019651081287</c:v>
                </c:pt>
                <c:pt idx="1">
                  <c:v>4.0496021378619389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4028-494D-AC52-A115ECCD9570}"/>
            </c:ext>
          </c:extLst>
        </c:ser>
        <c:ser>
          <c:idx val="2"/>
          <c:order val="2"/>
          <c:tx>
            <c:strRef>
              <c:f>Ações!$B$7</c:f>
              <c:strCache>
                <c:ptCount val="1"/>
                <c:pt idx="0">
                  <c:v>Ações índice ativo</c:v>
                </c:pt>
              </c:strCache>
            </c:strRef>
          </c:tx>
          <c:spPr>
            <a:solidFill>
              <a:srgbClr val="B7BA9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4B-4F97-8B0B-CE2FF1609E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Ações!$C$7:$D$7</c:f>
              <c:numCache>
                <c:formatCode>_-* #,##0.000000_-;\-* #,##0.000000_-;_-* "-"??_-;_-@_-</c:formatCode>
                <c:ptCount val="2"/>
                <c:pt idx="0">
                  <c:v>-19.038312106109984</c:v>
                </c:pt>
                <c:pt idx="1">
                  <c:v>7.5535889217973846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4028-494D-AC52-A115ECCD9570}"/>
            </c:ext>
          </c:extLst>
        </c:ser>
        <c:ser>
          <c:idx val="3"/>
          <c:order val="3"/>
          <c:tx>
            <c:strRef>
              <c:f>Ações!$B$8</c:f>
              <c:strCache>
                <c:ptCount val="1"/>
                <c:pt idx="0">
                  <c:v>Ações sustent. / governança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64B-4F97-8B0B-CE2FF1609E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Ações!$C$8:$D$8</c:f>
              <c:numCache>
                <c:formatCode>_-* #,##0.000000_-;\-* #,##0.000000_-;_-* "-"??_-;_-@_-</c:formatCode>
                <c:ptCount val="2"/>
                <c:pt idx="0">
                  <c:v>-15.585270358067504</c:v>
                </c:pt>
                <c:pt idx="1">
                  <c:v>6.1524174989664857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4028-494D-AC52-A115ECCD9570}"/>
            </c:ext>
          </c:extLst>
        </c:ser>
        <c:ser>
          <c:idx val="4"/>
          <c:order val="4"/>
          <c:tx>
            <c:strRef>
              <c:f>Ações!$B$9</c:f>
              <c:strCache>
                <c:ptCount val="1"/>
                <c:pt idx="0">
                  <c:v>Ações Valor / Crescimento</c:v>
                </c:pt>
              </c:strCache>
            </c:strRef>
          </c:tx>
          <c:spPr>
            <a:solidFill>
              <a:srgbClr val="DE761C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4B-4F97-8B0B-CE2FF1609E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Ações!$C$9:$D$9</c:f>
              <c:numCache>
                <c:formatCode>_-* #,##0.000000_-;\-* #,##0.000000_-;_-* "-"??_-;_-@_-</c:formatCode>
                <c:ptCount val="2"/>
                <c:pt idx="0">
                  <c:v>-17.978445683557538</c:v>
                </c:pt>
                <c:pt idx="1">
                  <c:v>8.3730766618454311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028-494D-AC52-A115ECCD9570}"/>
            </c:ext>
          </c:extLst>
        </c:ser>
        <c:ser>
          <c:idx val="5"/>
          <c:order val="5"/>
          <c:tx>
            <c:strRef>
              <c:f>Ações!$B$10</c:f>
              <c:strCache>
                <c:ptCount val="1"/>
                <c:pt idx="0">
                  <c:v>Ações livre</c:v>
                </c:pt>
              </c:strCache>
            </c:strRef>
          </c:tx>
          <c:spPr>
            <a:solidFill>
              <a:srgbClr val="FFDF4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4B-4F97-8B0B-CE2FF1609E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Ações!$C$10:$D$10</c:f>
              <c:numCache>
                <c:formatCode>_-* #,##0.000000_-;\-* #,##0.000000_-;_-* "-"??_-;_-@_-</c:formatCode>
                <c:ptCount val="2"/>
                <c:pt idx="0">
                  <c:v>-12.871227728921994</c:v>
                </c:pt>
                <c:pt idx="1">
                  <c:v>8.6151344996450661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4028-494D-AC52-A115ECCD9570}"/>
            </c:ext>
          </c:extLst>
        </c:ser>
        <c:ser>
          <c:idx val="6"/>
          <c:order val="6"/>
          <c:tx>
            <c:strRef>
              <c:f>Ações!$B$11</c:f>
              <c:strCache>
                <c:ptCount val="1"/>
                <c:pt idx="0">
                  <c:v>Ações Small Caps</c:v>
                </c:pt>
              </c:strCache>
            </c:strRef>
          </c:tx>
          <c:spPr>
            <a:solidFill>
              <a:srgbClr val="034694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_ ;[Red]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028-494D-AC52-A115ECCD95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Ações!$C$11:$D$11</c:f>
              <c:numCache>
                <c:formatCode>_-* #,##0.000000_-;\-* #,##0.000000_-;_-* "-"??_-;_-@_-</c:formatCode>
                <c:ptCount val="2"/>
                <c:pt idx="0">
                  <c:v>-20.179809324609593</c:v>
                </c:pt>
                <c:pt idx="1">
                  <c:v>14.9403250875704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4028-494D-AC52-A115ECCD9570}"/>
            </c:ext>
          </c:extLst>
        </c:ser>
        <c:ser>
          <c:idx val="7"/>
          <c:order val="7"/>
          <c:tx>
            <c:strRef>
              <c:f>Ações!$B$12</c:f>
              <c:strCache>
                <c:ptCount val="1"/>
                <c:pt idx="0">
                  <c:v>Ações inv. No exterior</c:v>
                </c:pt>
              </c:strCache>
            </c:strRef>
          </c:tx>
          <c:spPr>
            <a:solidFill>
              <a:srgbClr val="BFD730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Ações!$C$4:$D$4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</c:strRef>
          </c:cat>
          <c:val>
            <c:numRef>
              <c:f>Ações!$C$12:$D$12</c:f>
              <c:numCache>
                <c:formatCode>_-* #,##0.000000_-;\-* #,##0.000000_-;_-* "-"??_-;_-@_-</c:formatCode>
                <c:ptCount val="2"/>
                <c:pt idx="0">
                  <c:v>-15.040717837642632</c:v>
                </c:pt>
                <c:pt idx="1">
                  <c:v>10.784210641052397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4028-494D-AC52-A115ECCD95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8503103"/>
        <c:axId val="2124078943"/>
        <c:extLst/>
      </c:barChart>
      <c:catAx>
        <c:axId val="468503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4078943"/>
        <c:crosses val="autoZero"/>
        <c:auto val="1"/>
        <c:lblAlgn val="ctr"/>
        <c:lblOffset val="100"/>
        <c:noMultiLvlLbl val="0"/>
      </c:catAx>
      <c:valAx>
        <c:axId val="2124078943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46850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46529835328986E-3"/>
          <c:y val="0.86710567033428987"/>
          <c:w val="0.95289282663382757"/>
          <c:h val="0.12158430243344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108232217443575E-2"/>
          <c:y val="9.6594674004475689E-2"/>
          <c:w val="0.83601979178440011"/>
          <c:h val="0.79888519331185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CÁLCULOS!$H$44</c:f>
              <c:strCache>
                <c:ptCount val="1"/>
                <c:pt idx="0">
                  <c:v>Renda Fixa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CÁLCULOS!$L$44:$M$44</c:f>
              <c:numCache>
                <c:formatCode>#,##0.0_ ;\-#,##0.0\ </c:formatCode>
                <c:ptCount val="2"/>
                <c:pt idx="0">
                  <c:v>-91.584909575602737</c:v>
                </c:pt>
                <c:pt idx="1">
                  <c:v>98.888362511939107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14C-4FA3-B466-F3A7A6CACD80}"/>
            </c:ext>
          </c:extLst>
        </c:ser>
        <c:ser>
          <c:idx val="1"/>
          <c:order val="1"/>
          <c:tx>
            <c:strRef>
              <c:f>CÁLCULOS!$H$45</c:f>
              <c:strCache>
                <c:ptCount val="1"/>
                <c:pt idx="0">
                  <c:v>Ações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CÁLCULOS!$L$45:$M$45</c:f>
              <c:numCache>
                <c:formatCode>#,##0.0_ ;\-#,##0.0\ </c:formatCode>
                <c:ptCount val="2"/>
                <c:pt idx="0">
                  <c:v>50.4210353352236</c:v>
                </c:pt>
                <c:pt idx="1">
                  <c:v>3.1630723367032272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14C-4FA3-B466-F3A7A6CACD80}"/>
            </c:ext>
          </c:extLst>
        </c:ser>
        <c:ser>
          <c:idx val="2"/>
          <c:order val="2"/>
          <c:tx>
            <c:strRef>
              <c:f>CÁLCULOS!$H$46</c:f>
              <c:strCache>
                <c:ptCount val="1"/>
                <c:pt idx="0">
                  <c:v>Multimercados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CÁLCULOS!$L$46:$M$46</c:f>
              <c:numCache>
                <c:formatCode>#,##0.0_ ;\-#,##0.0\ </c:formatCode>
                <c:ptCount val="2"/>
                <c:pt idx="0">
                  <c:v>38.739377905009057</c:v>
                </c:pt>
                <c:pt idx="1">
                  <c:v>81.356885202711425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14C-4FA3-B466-F3A7A6CACD80}"/>
            </c:ext>
          </c:extLst>
        </c:ser>
        <c:ser>
          <c:idx val="3"/>
          <c:order val="3"/>
          <c:tx>
            <c:strRef>
              <c:f>CÁLCULOS!$H$47</c:f>
              <c:strCache>
                <c:ptCount val="1"/>
                <c:pt idx="0">
                  <c:v>Cambial</c:v>
                </c:pt>
              </c:strCache>
            </c:strRef>
          </c:tx>
          <c:spPr>
            <a:solidFill>
              <a:srgbClr val="4C4D4F"/>
            </a:solidFill>
            <a:ln>
              <a:solidFill>
                <a:srgbClr val="4C4D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CÁLCULOS!$L$47:$M$47</c:f>
              <c:numCache>
                <c:formatCode>#,##0.0_ ;\-#,##0.0\ </c:formatCode>
                <c:ptCount val="2"/>
                <c:pt idx="0">
                  <c:v>2.14256326304</c:v>
                </c:pt>
                <c:pt idx="1">
                  <c:v>0.16946250451999997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14C-4FA3-B466-F3A7A6CACD80}"/>
            </c:ext>
          </c:extLst>
        </c:ser>
        <c:ser>
          <c:idx val="4"/>
          <c:order val="4"/>
          <c:tx>
            <c:strRef>
              <c:f>CÁLCULOS!$H$48</c:f>
              <c:strCache>
                <c:ptCount val="1"/>
                <c:pt idx="0">
                  <c:v>Previdência</c:v>
                </c:pt>
              </c:strCache>
            </c:strRef>
          </c:tx>
          <c:spPr>
            <a:solidFill>
              <a:srgbClr val="B7BA9F"/>
            </a:solidFill>
            <a:ln>
              <a:solidFill>
                <a:srgbClr val="B7BA9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CÁLCULOS!$L$48:$M$48</c:f>
              <c:numCache>
                <c:formatCode>#,##0.0_ ;\-#,##0.0\ </c:formatCode>
                <c:ptCount val="2"/>
                <c:pt idx="0">
                  <c:v>4.1761517269515673</c:v>
                </c:pt>
                <c:pt idx="1">
                  <c:v>-15.008654053329762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14C-4FA3-B466-F3A7A6CACD80}"/>
            </c:ext>
          </c:extLst>
        </c:ser>
        <c:ser>
          <c:idx val="5"/>
          <c:order val="5"/>
          <c:tx>
            <c:strRef>
              <c:f>CÁLCULOS!$H$49</c:f>
              <c:strCache>
                <c:ptCount val="1"/>
                <c:pt idx="0">
                  <c:v>ETF</c:v>
                </c:pt>
              </c:strCache>
            </c:strRef>
          </c:tx>
          <c:spPr>
            <a:solidFill>
              <a:srgbClr val="DE76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CÁLCULOS!$L$49:$M$49</c:f>
              <c:numCache>
                <c:formatCode>#,##0.0_ ;\-#,##0.0\ </c:formatCode>
                <c:ptCount val="2"/>
                <c:pt idx="0">
                  <c:v>3.7288428687899988</c:v>
                </c:pt>
                <c:pt idx="1">
                  <c:v>1.285022287010001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14C-4FA3-B466-F3A7A6CACD80}"/>
            </c:ext>
          </c:extLst>
        </c:ser>
        <c:ser>
          <c:idx val="6"/>
          <c:order val="6"/>
          <c:tx>
            <c:strRef>
              <c:f>CÁLCULOS!$H$50</c:f>
              <c:strCache>
                <c:ptCount val="1"/>
                <c:pt idx="0">
                  <c:v>FIDC</c:v>
                </c:pt>
              </c:strCache>
            </c:strRef>
          </c:tx>
          <c:spPr>
            <a:solidFill>
              <a:srgbClr val="030A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CÁLCULOS!$L$50:$M$50</c:f>
              <c:numCache>
                <c:formatCode>#,##0.0_ ;\-#,##0.0\ </c:formatCode>
                <c:ptCount val="2"/>
                <c:pt idx="0">
                  <c:v>-4.5082615413999996</c:v>
                </c:pt>
                <c:pt idx="1">
                  <c:v>51.69291008882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14C-4FA3-B466-F3A7A6CACD80}"/>
            </c:ext>
          </c:extLst>
        </c:ser>
        <c:ser>
          <c:idx val="7"/>
          <c:order val="7"/>
          <c:tx>
            <c:strRef>
              <c:f>CÁLCULOS!$H$51</c:f>
              <c:strCache>
                <c:ptCount val="1"/>
                <c:pt idx="0">
                  <c:v>FIP</c:v>
                </c:pt>
              </c:strCache>
            </c:strRef>
          </c:tx>
          <c:spPr>
            <a:solidFill>
              <a:srgbClr val="FFDF4F"/>
            </a:solidFill>
            <a:ln>
              <a:solidFill>
                <a:srgbClr val="FFDF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CÁLCULOS!$L$43:$M$43</c:f>
              <c:strCache>
                <c:ptCount val="2"/>
                <c:pt idx="0">
                  <c:v>2020 até 30/06</c:v>
                </c:pt>
                <c:pt idx="1">
                  <c:v>2021 até 30/06</c:v>
                </c:pt>
              </c:strCache>
              <c:extLst/>
            </c:strRef>
          </c:cat>
          <c:val>
            <c:numRef>
              <c:f>CÁLCULOS!$L$51:$M$51</c:f>
              <c:numCache>
                <c:formatCode>#,##0.0_ ;\-#,##0.0\ </c:formatCode>
                <c:ptCount val="2"/>
                <c:pt idx="0">
                  <c:v>8.188382737051823</c:v>
                </c:pt>
                <c:pt idx="1">
                  <c:v>-15.524967487960009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C14C-4FA3-B466-F3A7A6CAC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68503103"/>
        <c:axId val="2124078943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CÁLCULOS!$H$52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lt1">
                      <a:alpha val="90000"/>
                    </a:schemeClr>
                  </a:solidFill>
                  <a:ln w="12700" cap="rnd">
                    <a:solidFill>
                      <a:schemeClr val="tx1"/>
                    </a:solidFill>
                    <a:prstDash val="dash"/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CÁLCULOS!$L$43:$M$43</c15:sqref>
                        </c15:formulaRef>
                      </c:ext>
                    </c:extLst>
                    <c:strCache>
                      <c:ptCount val="2"/>
                      <c:pt idx="0">
                        <c:v>2020 até 30/06</c:v>
                      </c:pt>
                      <c:pt idx="1">
                        <c:v>2021 até 30/06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CÁLCULOS!$L$52:$M$52</c15:sqref>
                        </c15:formulaRef>
                      </c:ext>
                    </c:extLst>
                    <c:numCache>
                      <c:formatCode>#,##0.0_ ;\-#,##0.0\ </c:formatCode>
                      <c:ptCount val="2"/>
                      <c:pt idx="0">
                        <c:v>11.30318271906331</c:v>
                      </c:pt>
                      <c:pt idx="1">
                        <c:v>206.022093390414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C14C-4FA3-B466-F3A7A6CACD80}"/>
                  </c:ext>
                </c:extLst>
              </c15:ser>
            </c15:filteredBarSeries>
          </c:ext>
        </c:extLst>
      </c:barChart>
      <c:catAx>
        <c:axId val="46850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78943"/>
        <c:crosses val="autoZero"/>
        <c:auto val="1"/>
        <c:lblAlgn val="ctr"/>
        <c:lblOffset val="100"/>
        <c:noMultiLvlLbl val="0"/>
      </c:catAx>
      <c:valAx>
        <c:axId val="2124078943"/>
        <c:scaling>
          <c:orientation val="minMax"/>
        </c:scaling>
        <c:delete val="1"/>
        <c:axPos val="l"/>
        <c:numFmt formatCode="_(* #,##0_);_(* \(#,##0\);_(* &quot;-&quot;_);_(@_)" sourceLinked="0"/>
        <c:majorTickMark val="none"/>
        <c:minorTickMark val="none"/>
        <c:tickLblPos val="nextTo"/>
        <c:crossAx val="46850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86290254300945"/>
          <c:y val="5.0379637880137947E-2"/>
          <c:w val="0.14313711863536485"/>
          <c:h val="0.8376546465179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9442062894541E-2"/>
          <c:y val="0.28946895953988133"/>
          <c:w val="0.78680496467580308"/>
          <c:h val="0.470261186644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Captação!$A$8</c:f>
              <c:strCache>
                <c:ptCount val="1"/>
                <c:pt idx="0">
                  <c:v> Institucional* 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Captação!$F$8:$G$8</c:f>
              <c:numCache>
                <c:formatCode>#,##0.0</c:formatCode>
                <c:ptCount val="2"/>
                <c:pt idx="0">
                  <c:v>22.731515989880002</c:v>
                </c:pt>
                <c:pt idx="1">
                  <c:v>32.708162199029999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DF-42F5-BBE8-83FE1C761874}"/>
            </c:ext>
          </c:extLst>
        </c:ser>
        <c:ser>
          <c:idx val="1"/>
          <c:order val="1"/>
          <c:tx>
            <c:strRef>
              <c:f>Captação!$A$9</c:f>
              <c:strCache>
                <c:ptCount val="1"/>
                <c:pt idx="0">
                  <c:v> Poder Público 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Captação!$F$9:$G$9</c:f>
              <c:numCache>
                <c:formatCode>#,##0.0</c:formatCode>
                <c:ptCount val="2"/>
                <c:pt idx="0">
                  <c:v>30.242063243239986</c:v>
                </c:pt>
                <c:pt idx="1">
                  <c:v>52.077289142470008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DDF-42F5-BBE8-83FE1C761874}"/>
            </c:ext>
          </c:extLst>
        </c:ser>
        <c:ser>
          <c:idx val="2"/>
          <c:order val="2"/>
          <c:tx>
            <c:strRef>
              <c:f>Captação!$A$10</c:f>
              <c:strCache>
                <c:ptCount val="1"/>
                <c:pt idx="0">
                  <c:v> Fundos de Pensão 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9.0387848133932018E-4"/>
                  <c:y val="2.0220492346051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F-42F5-BBE8-83FE1C761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Captação!$F$10:$G$10</c:f>
              <c:numCache>
                <c:formatCode>#,##0.0</c:formatCode>
                <c:ptCount val="2"/>
                <c:pt idx="0">
                  <c:v>-10.031453681149999</c:v>
                </c:pt>
                <c:pt idx="1">
                  <c:v>-21.521161138350006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DDF-42F5-BBE8-83FE1C761874}"/>
            </c:ext>
          </c:extLst>
        </c:ser>
        <c:ser>
          <c:idx val="3"/>
          <c:order val="3"/>
          <c:tx>
            <c:strRef>
              <c:f>Captação!$A$11</c:f>
              <c:strCache>
                <c:ptCount val="1"/>
                <c:pt idx="0">
                  <c:v> Corporate 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Captação!$F$11:$G$11</c:f>
              <c:numCache>
                <c:formatCode>#,##0.0</c:formatCode>
                <c:ptCount val="2"/>
                <c:pt idx="0">
                  <c:v>-35.250604619009977</c:v>
                </c:pt>
                <c:pt idx="1">
                  <c:v>59.39975585929006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DDF-42F5-BBE8-83FE1C761874}"/>
            </c:ext>
          </c:extLst>
        </c:ser>
        <c:ser>
          <c:idx val="4"/>
          <c:order val="4"/>
          <c:tx>
            <c:strRef>
              <c:f>Captação!$A$12</c:f>
              <c:strCache>
                <c:ptCount val="1"/>
                <c:pt idx="0">
                  <c:v> Private </c:v>
                </c:pt>
              </c:strCache>
            </c:strRef>
          </c:tx>
          <c:spPr>
            <a:solidFill>
              <a:srgbClr val="BFD73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5441033610631601E-3"/>
                  <c:y val="9.066439634877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47265392947559E-2"/>
                      <c:h val="7.14681383758121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DF-42F5-BBE8-83FE1C761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Captação!$F$12:$G$12</c:f>
              <c:numCache>
                <c:formatCode>#,##0.0</c:formatCode>
                <c:ptCount val="2"/>
                <c:pt idx="0">
                  <c:v>-11.23776512093</c:v>
                </c:pt>
                <c:pt idx="1">
                  <c:v>19.024301966209997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DDF-42F5-BBE8-83FE1C761874}"/>
            </c:ext>
          </c:extLst>
        </c:ser>
        <c:ser>
          <c:idx val="5"/>
          <c:order val="5"/>
          <c:tx>
            <c:strRef>
              <c:f>Captação!$A$13</c:f>
              <c:strCache>
                <c:ptCount val="1"/>
                <c:pt idx="0">
                  <c:v> Varejo </c:v>
                </c:pt>
              </c:strCache>
            </c:strRef>
          </c:tx>
          <c:spPr>
            <a:solidFill>
              <a:srgbClr val="03BFD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Captação!$F$13:$G$13</c:f>
              <c:numCache>
                <c:formatCode>#,##0.0</c:formatCode>
                <c:ptCount val="2"/>
                <c:pt idx="0">
                  <c:v>-67.311341246609999</c:v>
                </c:pt>
                <c:pt idx="1">
                  <c:v>13.755279690259993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DDDF-42F5-BBE8-83FE1C761874}"/>
            </c:ext>
          </c:extLst>
        </c:ser>
        <c:ser>
          <c:idx val="6"/>
          <c:order val="6"/>
          <c:tx>
            <c:strRef>
              <c:f>Captação!$A$14</c:f>
              <c:strCache>
                <c:ptCount val="1"/>
                <c:pt idx="0">
                  <c:v> Investidor Não Residente </c:v>
                </c:pt>
              </c:strCache>
            </c:strRef>
          </c:tx>
          <c:spPr>
            <a:solidFill>
              <a:srgbClr val="B7BA9F"/>
            </a:solidFill>
            <a:ln>
              <a:solidFill>
                <a:srgbClr val="B7BA9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Captação!$F$14:$G$14</c:f>
              <c:numCache>
                <c:formatCode>#,##0.0</c:formatCode>
                <c:ptCount val="2"/>
                <c:pt idx="0">
                  <c:v>-1.3242206082200003</c:v>
                </c:pt>
                <c:pt idx="1">
                  <c:v>2.424590873230001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DDDF-42F5-BBE8-83FE1C761874}"/>
            </c:ext>
          </c:extLst>
        </c:ser>
        <c:ser>
          <c:idx val="7"/>
          <c:order val="7"/>
          <c:tx>
            <c:strRef>
              <c:f>Captação!$A$15</c:f>
              <c:strCache>
                <c:ptCount val="1"/>
                <c:pt idx="0">
                  <c:v> Conta e Ordem </c:v>
                </c:pt>
              </c:strCache>
            </c:strRef>
          </c:tx>
          <c:spPr>
            <a:solidFill>
              <a:srgbClr val="666A7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Captação!$F$15:$G$15</c:f>
              <c:numCache>
                <c:formatCode>#,##0.0</c:formatCode>
                <c:ptCount val="2"/>
                <c:pt idx="0">
                  <c:v>2.5629870612400047</c:v>
                </c:pt>
                <c:pt idx="1">
                  <c:v>15.344211125429998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DDDF-42F5-BBE8-83FE1C761874}"/>
            </c:ext>
          </c:extLst>
        </c:ser>
        <c:ser>
          <c:idx val="8"/>
          <c:order val="8"/>
          <c:tx>
            <c:strRef>
              <c:f>Captação!$A$16</c:f>
              <c:strCache>
                <c:ptCount val="1"/>
                <c:pt idx="0">
                  <c:v> Outros ** </c:v>
                </c:pt>
              </c:strCache>
            </c:strRef>
          </c:tx>
          <c:spPr>
            <a:solidFill>
              <a:srgbClr val="DE761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Captação!$F$7:$G$7</c:f>
              <c:strCache>
                <c:ptCount val="2"/>
                <c:pt idx="0">
                  <c:v> 2020 até maio </c:v>
                </c:pt>
                <c:pt idx="1">
                  <c:v> 2021 até maio </c:v>
                </c:pt>
              </c:strCache>
              <c:extLst/>
            </c:strRef>
          </c:cat>
          <c:val>
            <c:numRef>
              <c:f>Captação!$F$16:$G$16</c:f>
              <c:numCache>
                <c:formatCode>#,##0.0</c:formatCode>
                <c:ptCount val="2"/>
                <c:pt idx="0">
                  <c:v>18.48972755874469</c:v>
                </c:pt>
                <c:pt idx="1">
                  <c:v>18.590759547848656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DDDF-42F5-BBE8-83FE1C761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990918592"/>
        <c:axId val="1990914240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Captação!$A$17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noFill/>
                  <a:ln w="12700">
                    <a:solidFill>
                      <a:schemeClr val="tx1"/>
                    </a:solidFill>
                    <a:prstDash val="dash"/>
                  </a:ln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 b="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Captação!$F$7:$G$7</c15:sqref>
                        </c15:formulaRef>
                      </c:ext>
                    </c:extLst>
                    <c:strCache>
                      <c:ptCount val="2"/>
                      <c:pt idx="0">
                        <c:v> 2020 até maio </c:v>
                      </c:pt>
                      <c:pt idx="1">
                        <c:v> 2021 até maio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Captação!$F$17:$G$17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"/>
                      <c:pt idx="0">
                        <c:v>-51.129091422815293</c:v>
                      </c:pt>
                      <c:pt idx="1">
                        <c:v>191.80318926541869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DDDF-42F5-BBE8-83FE1C761874}"/>
                  </c:ext>
                </c:extLst>
              </c15:ser>
            </c15:filteredBarSeries>
          </c:ext>
        </c:extLst>
      </c:barChart>
      <c:catAx>
        <c:axId val="199091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1990914240"/>
        <c:crosses val="autoZero"/>
        <c:auto val="1"/>
        <c:lblAlgn val="ctr"/>
        <c:lblOffset val="400"/>
        <c:noMultiLvlLbl val="0"/>
      </c:catAx>
      <c:valAx>
        <c:axId val="1990914240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199091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084189638522266"/>
          <c:y val="0.10109441562119746"/>
          <c:w val="0.16915812706423766"/>
          <c:h val="0.85073971687836369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85258964143426E-2"/>
          <c:y val="8.5185185185185183E-2"/>
          <c:w val="0.93784860557768923"/>
          <c:h val="0.69463517060367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cálculos!$I$18</c:f>
              <c:strCache>
                <c:ptCount val="1"/>
                <c:pt idx="0">
                  <c:v>Renda Fixa                                                  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cálculos!$K$18:$O$18</c:f>
              <c:numCache>
                <c:formatCode>0%</c:formatCode>
                <c:ptCount val="5"/>
                <c:pt idx="0">
                  <c:v>0.52722213184235089</c:v>
                </c:pt>
                <c:pt idx="1">
                  <c:v>0.51692553932343099</c:v>
                </c:pt>
                <c:pt idx="2">
                  <c:v>0.5008984285858924</c:v>
                </c:pt>
                <c:pt idx="3">
                  <c:v>0.44086976390510724</c:v>
                </c:pt>
                <c:pt idx="4">
                  <c:v>0.35421367254859321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1F8-4A38-9BB5-D799D2C3E502}"/>
            </c:ext>
          </c:extLst>
        </c:ser>
        <c:ser>
          <c:idx val="1"/>
          <c:order val="1"/>
          <c:tx>
            <c:strRef>
              <c:f>cálculos!$I$19</c:f>
              <c:strCache>
                <c:ptCount val="1"/>
                <c:pt idx="0">
                  <c:v>Ações                                                       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cálculos!$K$19:$O$19</c:f>
              <c:numCache>
                <c:formatCode>0%</c:formatCode>
                <c:ptCount val="5"/>
                <c:pt idx="0">
                  <c:v>0.34605865489323973</c:v>
                </c:pt>
                <c:pt idx="1">
                  <c:v>0.31328093512741673</c:v>
                </c:pt>
                <c:pt idx="2">
                  <c:v>0.28584293799411009</c:v>
                </c:pt>
                <c:pt idx="3">
                  <c:v>0.26490277811358021</c:v>
                </c:pt>
                <c:pt idx="4">
                  <c:v>0.24156449287401344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1F8-4A38-9BB5-D799D2C3E502}"/>
            </c:ext>
          </c:extLst>
        </c:ser>
        <c:ser>
          <c:idx val="2"/>
          <c:order val="2"/>
          <c:tx>
            <c:strRef>
              <c:f>cálculos!$I$20</c:f>
              <c:strCache>
                <c:ptCount val="1"/>
                <c:pt idx="0">
                  <c:v>Multimercados                                               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cálculos!$K$20:$O$20</c:f>
              <c:numCache>
                <c:formatCode>0%</c:formatCode>
                <c:ptCount val="5"/>
                <c:pt idx="0">
                  <c:v>5.6237443576365238E-2</c:v>
                </c:pt>
                <c:pt idx="1">
                  <c:v>9.8203047035354443E-2</c:v>
                </c:pt>
                <c:pt idx="2">
                  <c:v>0.1143379715886343</c:v>
                </c:pt>
                <c:pt idx="3">
                  <c:v>0.12690666267624456</c:v>
                </c:pt>
                <c:pt idx="4">
                  <c:v>0.17252839578478127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1F8-4A38-9BB5-D799D2C3E502}"/>
            </c:ext>
          </c:extLst>
        </c:ser>
        <c:ser>
          <c:idx val="3"/>
          <c:order val="3"/>
          <c:tx>
            <c:strRef>
              <c:f>cálculos!$I$21</c:f>
              <c:strCache>
                <c:ptCount val="1"/>
                <c:pt idx="0">
                  <c:v>Previdência                                                 </c:v>
                </c:pt>
              </c:strCache>
            </c:strRef>
          </c:tx>
          <c:spPr>
            <a:solidFill>
              <a:srgbClr val="B7BA9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29880478087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8-4A38-9BB5-D799D2C3E502}"/>
                </c:ext>
              </c:extLst>
            </c:dLbl>
            <c:dLbl>
              <c:idx val="1"/>
              <c:layout>
                <c:manualLayout>
                  <c:x val="2.0717131474103527E-2"/>
                  <c:y val="3.57781753130590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F8-4A38-9BB5-D799D2C3E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cálculos!$K$21:$O$21</c:f>
              <c:numCache>
                <c:formatCode>0%</c:formatCode>
                <c:ptCount val="5"/>
                <c:pt idx="0">
                  <c:v>4.5102868293867601E-2</c:v>
                </c:pt>
                <c:pt idx="1">
                  <c:v>4.0464073857245868E-2</c:v>
                </c:pt>
                <c:pt idx="2">
                  <c:v>3.4580877867644383E-2</c:v>
                </c:pt>
                <c:pt idx="3">
                  <c:v>2.5341576430197129E-2</c:v>
                </c:pt>
                <c:pt idx="4">
                  <c:v>2.0477132518657189E-2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B1F8-4A38-9BB5-D799D2C3E502}"/>
            </c:ext>
          </c:extLst>
        </c:ser>
        <c:ser>
          <c:idx val="4"/>
          <c:order val="4"/>
          <c:tx>
            <c:strRef>
              <c:f>cálculos!$I$22</c:f>
              <c:strCache>
                <c:ptCount val="1"/>
                <c:pt idx="0">
                  <c:v>FII</c:v>
                </c:pt>
              </c:strCache>
            </c:strRef>
          </c:tx>
          <c:spPr>
            <a:solidFill>
              <a:srgbClr val="FFDF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808764940239189E-3"/>
                  <c:y val="7.15563506261180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F8-4A38-9BB5-D799D2C3E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cálculos!$K$22:$O$22</c:f>
              <c:numCache>
                <c:formatCode>0%</c:formatCode>
                <c:ptCount val="5"/>
                <c:pt idx="0">
                  <c:v>1.9739612563545915E-2</c:v>
                </c:pt>
                <c:pt idx="1">
                  <c:v>2.5022573270344246E-2</c:v>
                </c:pt>
                <c:pt idx="2">
                  <c:v>5.5205823445153457E-2</c:v>
                </c:pt>
                <c:pt idx="3">
                  <c:v>0.12298716203662258</c:v>
                </c:pt>
                <c:pt idx="4">
                  <c:v>0.18755808531915902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B1F8-4A38-9BB5-D799D2C3E502}"/>
            </c:ext>
          </c:extLst>
        </c:ser>
        <c:ser>
          <c:idx val="5"/>
          <c:order val="5"/>
          <c:tx>
            <c:strRef>
              <c:f>cálculos!$I$23</c:f>
              <c:strCache>
                <c:ptCount val="1"/>
                <c:pt idx="0">
                  <c:v>Outros*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338645418326693E-2"/>
                  <c:y val="-7.4074908793824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F8-4A38-9BB5-D799D2C3E502}"/>
                </c:ext>
              </c:extLst>
            </c:dLbl>
            <c:dLbl>
              <c:idx val="1"/>
              <c:layout>
                <c:manualLayout>
                  <c:x val="-6.6932270916334691E-2"/>
                  <c:y val="-8.1990704595477593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F8-4A38-9BB5-D799D2C3E502}"/>
                </c:ext>
              </c:extLst>
            </c:dLbl>
            <c:dLbl>
              <c:idx val="2"/>
              <c:layout>
                <c:manualLayout>
                  <c:x val="-7.0119521912350657E-2"/>
                  <c:y val="-3.45188962292057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F8-4A38-9BB5-D799D2C3E502}"/>
                </c:ext>
              </c:extLst>
            </c:dLbl>
            <c:dLbl>
              <c:idx val="3"/>
              <c:layout>
                <c:manualLayout>
                  <c:x val="-7.0119521912350602E-2"/>
                  <c:y val="-8.1990704595477593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F8-4A38-9BB5-D799D2C3E502}"/>
                </c:ext>
              </c:extLst>
            </c:dLbl>
            <c:dLbl>
              <c:idx val="4"/>
              <c:layout>
                <c:manualLayout>
                  <c:x val="-6.85258964143426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F8-4A38-9BB5-D799D2C3E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cálculos!$K$17:$O$17</c:f>
              <c:strCache>
                <c:ptCount val="5"/>
                <c:pt idx="0">
                  <c:v>Maio/17</c:v>
                </c:pt>
                <c:pt idx="1">
                  <c:v>Maio/18</c:v>
                </c:pt>
                <c:pt idx="2">
                  <c:v>Maio/19</c:v>
                </c:pt>
                <c:pt idx="3">
                  <c:v>Maio/20</c:v>
                </c:pt>
                <c:pt idx="4">
                  <c:v>Maio/21</c:v>
                </c:pt>
              </c:strCache>
              <c:extLst/>
            </c:strRef>
          </c:cat>
          <c:val>
            <c:numRef>
              <c:f>cálculos!$K$23:$O$23</c:f>
              <c:numCache>
                <c:formatCode>0%</c:formatCode>
                <c:ptCount val="5"/>
                <c:pt idx="0">
                  <c:v>5.6392888306305844E-3</c:v>
                </c:pt>
                <c:pt idx="1">
                  <c:v>6.1038313862077365E-3</c:v>
                </c:pt>
                <c:pt idx="2">
                  <c:v>9.1339605185652983E-3</c:v>
                </c:pt>
                <c:pt idx="3">
                  <c:v>1.8992056838248228E-2</c:v>
                </c:pt>
                <c:pt idx="4">
                  <c:v>2.365822095479575E-2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B1F8-4A38-9BB5-D799D2C3E5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100"/>
        <c:axId val="630405663"/>
        <c:axId val="630399839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cálculos!$I$24</c15:sqref>
                        </c15:formulaRef>
                      </c:ext>
                    </c:extLst>
                    <c:strCache>
                      <c:ptCount val="1"/>
                      <c:pt idx="0">
                        <c:v>Número de contas total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cálculos!$K$17:$O$17</c15:sqref>
                        </c15:formulaRef>
                      </c:ext>
                    </c:extLst>
                    <c:strCache>
                      <c:ptCount val="5"/>
                      <c:pt idx="0">
                        <c:v>Maio/17</c:v>
                      </c:pt>
                      <c:pt idx="1">
                        <c:v>Maio/18</c:v>
                      </c:pt>
                      <c:pt idx="2">
                        <c:v>Maio/19</c:v>
                      </c:pt>
                      <c:pt idx="3">
                        <c:v>Maio/20</c:v>
                      </c:pt>
                      <c:pt idx="4">
                        <c:v>Maio/21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cálculos!$K$24:$O$24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B1F8-4A38-9BB5-D799D2C3E502}"/>
                  </c:ext>
                </c:extLst>
              </c15:ser>
            </c15:filteredBarSeries>
          </c:ext>
        </c:extLst>
      </c:barChart>
      <c:catAx>
        <c:axId val="63040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C4D4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0399839"/>
        <c:crosses val="autoZero"/>
        <c:auto val="1"/>
        <c:lblAlgn val="ctr"/>
        <c:lblOffset val="100"/>
        <c:noMultiLvlLbl val="0"/>
      </c:catAx>
      <c:valAx>
        <c:axId val="630399839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3040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81693203581293E-2"/>
          <c:y val="0.8805547709048307"/>
          <c:w val="0.9278519797849667"/>
          <c:h val="0.11944531933508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4C4D4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PATRIMÔNIO LÍQUIDO - FUNDOS INV. EXTERIOR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2992341382449532E-2"/>
          <c:y val="0.19499902311323405"/>
          <c:w val="0.96294317315907374"/>
          <c:h val="0.5733708165316169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'patrimônio líquido'!$G$3</c:f>
              <c:strCache>
                <c:ptCount val="1"/>
                <c:pt idx="0">
                  <c:v>RF. Inv. Exterior</c:v>
                </c:pt>
              </c:strCache>
            </c:strRef>
          </c:tx>
          <c:spPr>
            <a:solidFill>
              <a:srgbClr val="4C4D4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44-4111-A89F-D2ACF98B30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44-4111-A89F-D2ACF98B30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44-4111-A89F-D2ACF98B305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44-4111-A89F-D2ACF98B30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144-4111-A89F-D2ACF98B3057}"/>
              </c:ext>
            </c:extLst>
          </c:dPt>
          <c:dLbls>
            <c:dLbl>
              <c:idx val="0"/>
              <c:layout>
                <c:manualLayout>
                  <c:x val="0.20075953573012018"/>
                  <c:y val="-2.1445848324429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44-4111-A89F-D2ACF98B3057}"/>
                </c:ext>
              </c:extLst>
            </c:dLbl>
            <c:dLbl>
              <c:idx val="1"/>
              <c:layout>
                <c:manualLayout>
                  <c:x val="0.20336042672085333"/>
                  <c:y val="-3.2454428656838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4-4111-A89F-D2ACF98B3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83838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'patrimônio líquido'!$L$2:$M$2</c:f>
              <c:strCache>
                <c:ptCount val="2"/>
                <c:pt idx="0">
                  <c:v>Jun/20</c:v>
                </c:pt>
                <c:pt idx="1">
                  <c:v>Jun/21</c:v>
                </c:pt>
              </c:strCache>
            </c:strRef>
          </c:cat>
          <c:val>
            <c:numRef>
              <c:f>'patrimônio líquido'!$L$3:$M$3</c:f>
              <c:numCache>
                <c:formatCode>_-* #,##0.0_-;\-* #,##0.0_-;_-* "-"??_-;_-@_-</c:formatCode>
                <c:ptCount val="2"/>
                <c:pt idx="0">
                  <c:v>2.2606630549400002</c:v>
                </c:pt>
                <c:pt idx="1">
                  <c:v>5.9495201741774393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4-4111-A89F-D2ACF98B3057}"/>
            </c:ext>
          </c:extLst>
        </c:ser>
        <c:ser>
          <c:idx val="0"/>
          <c:order val="1"/>
          <c:tx>
            <c:strRef>
              <c:f>'patrimônio líquido'!$G$4</c:f>
              <c:strCache>
                <c:ptCount val="1"/>
                <c:pt idx="0">
                  <c:v>Ações Inv. Exterior</c:v>
                </c:pt>
              </c:strCache>
            </c:strRef>
          </c:tx>
          <c:spPr>
            <a:solidFill>
              <a:srgbClr val="80C342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44-4111-A89F-D2ACF98B305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44-4111-A89F-D2ACF98B3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44-4111-A89F-D2ACF98B3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44-4111-A89F-D2ACF98B30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44-4111-A89F-D2ACF98B3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44-4111-A89F-D2ACF98B3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'patrimônio líquido'!$L$2:$M$2</c:f>
              <c:strCache>
                <c:ptCount val="2"/>
                <c:pt idx="0">
                  <c:v>Jun/20</c:v>
                </c:pt>
                <c:pt idx="1">
                  <c:v>Jun/21</c:v>
                </c:pt>
              </c:strCache>
            </c:strRef>
          </c:cat>
          <c:val>
            <c:numRef>
              <c:f>'patrimônio líquido'!$L$4:$M$4</c:f>
              <c:numCache>
                <c:formatCode>_-* #,##0.0_-;\-* #,##0.0_-;_-* "-"??_-;_-@_-</c:formatCode>
                <c:ptCount val="2"/>
                <c:pt idx="0">
                  <c:v>79.321396058299996</c:v>
                </c:pt>
                <c:pt idx="1">
                  <c:v>162.76207530009899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44-4111-A89F-D2ACF98B3057}"/>
            </c:ext>
          </c:extLst>
        </c:ser>
        <c:ser>
          <c:idx val="2"/>
          <c:order val="2"/>
          <c:tx>
            <c:strRef>
              <c:f>'patrimônio líquido'!$G$5</c:f>
              <c:strCache>
                <c:ptCount val="1"/>
                <c:pt idx="0">
                  <c:v>Mult. Inv. Exterior</c:v>
                </c:pt>
              </c:strCache>
            </c:strRef>
          </c:tx>
          <c:spPr>
            <a:solidFill>
              <a:srgbClr val="0095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'patrimônio líquido'!$L$2:$M$2</c:f>
              <c:strCache>
                <c:ptCount val="2"/>
                <c:pt idx="0">
                  <c:v>Jun/20</c:v>
                </c:pt>
                <c:pt idx="1">
                  <c:v>Jun/21</c:v>
                </c:pt>
              </c:strCache>
            </c:strRef>
          </c:cat>
          <c:val>
            <c:numRef>
              <c:f>'patrimônio líquido'!$L$5:$M$5</c:f>
              <c:numCache>
                <c:formatCode>_-* #,##0.0_-;\-* #,##0.0_-;_-* "-"??_-;_-@_-</c:formatCode>
                <c:ptCount val="2"/>
                <c:pt idx="0">
                  <c:v>496.10973790749</c:v>
                </c:pt>
                <c:pt idx="1">
                  <c:v>630.94830610818997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144-4111-A89F-D2ACF98B30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97494528"/>
        <c:axId val="97496064"/>
      </c:barChart>
      <c:catAx>
        <c:axId val="974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496064"/>
        <c:crosses val="autoZero"/>
        <c:auto val="1"/>
        <c:lblAlgn val="ctr"/>
        <c:lblOffset val="100"/>
        <c:noMultiLvlLbl val="0"/>
      </c:catAx>
      <c:valAx>
        <c:axId val="97496064"/>
        <c:scaling>
          <c:orientation val="minMax"/>
          <c:max val="800"/>
        </c:scaling>
        <c:delete val="1"/>
        <c:axPos val="l"/>
        <c:numFmt formatCode="#,##0" sourceLinked="0"/>
        <c:majorTickMark val="out"/>
        <c:minorTickMark val="none"/>
        <c:tickLblPos val="nextTo"/>
        <c:crossAx val="9749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600" b="0" i="0" u="none" strike="noStrike" baseline="0">
          <a:solidFill>
            <a:srgbClr val="383838"/>
          </a:solidFill>
          <a:latin typeface="+mn-lt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CAPTAÇÃO LÍQUIDA ACUMULADA NO ANO ATÉ JUNHO - FUNDOS INV. EXTERIOR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8487327712177763E-2"/>
          <c:y val="0.20454848251175126"/>
          <c:w val="0.95966386020827898"/>
          <c:h val="0.68081344162688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'captação líquida'!$B$5</c:f>
              <c:strCache>
                <c:ptCount val="1"/>
                <c:pt idx="0">
                  <c:v>RF. Inv. Exterior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'captação líquida'!$C$4:$D$4</c:f>
              <c:strCache>
                <c:ptCount val="2"/>
                <c:pt idx="0">
                  <c:v>2020 até junho</c:v>
                </c:pt>
                <c:pt idx="1">
                  <c:v>2021 até junho</c:v>
                </c:pt>
              </c:strCache>
            </c:strRef>
          </c:cat>
          <c:val>
            <c:numRef>
              <c:f>'captação líquida'!$C$5:$D$5</c:f>
              <c:numCache>
                <c:formatCode>_(* #,##0.00_);_(* \(#,##0.00\);_(* "-"??_);_(@_)</c:formatCode>
                <c:ptCount val="2"/>
                <c:pt idx="0">
                  <c:v>0.95689027636000012</c:v>
                </c:pt>
                <c:pt idx="1">
                  <c:v>1.8377458280001802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3-45BC-AAAE-4156C276B3F7}"/>
            </c:ext>
          </c:extLst>
        </c:ser>
        <c:ser>
          <c:idx val="1"/>
          <c:order val="1"/>
          <c:tx>
            <c:strRef>
              <c:f>'captação líquida'!$B$6</c:f>
              <c:strCache>
                <c:ptCount val="1"/>
                <c:pt idx="0">
                  <c:v>Ações Inv. Exterior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'captação líquida'!$C$4:$D$4</c:f>
              <c:strCache>
                <c:ptCount val="2"/>
                <c:pt idx="0">
                  <c:v>2020 até junho</c:v>
                </c:pt>
                <c:pt idx="1">
                  <c:v>2021 até junho</c:v>
                </c:pt>
              </c:strCache>
            </c:strRef>
          </c:cat>
          <c:val>
            <c:numRef>
              <c:f>'captação líquida'!$C$6:$D$6</c:f>
              <c:numCache>
                <c:formatCode>_(* #,##0.00_);_(* \(#,##0.00\);_(* "-"??_);_(@_)</c:formatCode>
                <c:ptCount val="2"/>
                <c:pt idx="0">
                  <c:v>3.954442066011878</c:v>
                </c:pt>
                <c:pt idx="1">
                  <c:v>17.901336706566628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3-45BC-AAAE-4156C276B3F7}"/>
            </c:ext>
          </c:extLst>
        </c:ser>
        <c:ser>
          <c:idx val="2"/>
          <c:order val="2"/>
          <c:tx>
            <c:strRef>
              <c:f>'captação líquida'!$B$7</c:f>
              <c:strCache>
                <c:ptCount val="1"/>
                <c:pt idx="0">
                  <c:v>Mult. Inv. Exterior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'captação líquida'!$C$4:$D$4</c:f>
              <c:strCache>
                <c:ptCount val="2"/>
                <c:pt idx="0">
                  <c:v>2020 até junho</c:v>
                </c:pt>
                <c:pt idx="1">
                  <c:v>2021 até junho</c:v>
                </c:pt>
              </c:strCache>
            </c:strRef>
          </c:cat>
          <c:val>
            <c:numRef>
              <c:f>'captação líquida'!$C$7:$D$7</c:f>
              <c:numCache>
                <c:formatCode>_(* #,##0.00_);_(* \(#,##0.00\);_(* "-"??_);_(@_)</c:formatCode>
                <c:ptCount val="2"/>
                <c:pt idx="0">
                  <c:v>27.020081264521018</c:v>
                </c:pt>
                <c:pt idx="1">
                  <c:v>54.012778910272047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3-45BC-AAAE-4156C276B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6"/>
        <c:overlap val="-2"/>
        <c:axId val="38125584"/>
        <c:axId val="38126416"/>
      </c:barChart>
      <c:catAx>
        <c:axId val="3812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126416"/>
        <c:crosses val="autoZero"/>
        <c:auto val="1"/>
        <c:lblAlgn val="ctr"/>
        <c:lblOffset val="100"/>
        <c:noMultiLvlLbl val="0"/>
      </c:catAx>
      <c:valAx>
        <c:axId val="3812641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812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NÚMERO DE FUNDOS - INVESTIMENTO NO EXTERIOR</a:t>
            </a:r>
          </a:p>
        </c:rich>
      </c:tx>
      <c:layout>
        <c:manualLayout>
          <c:xMode val="edge"/>
          <c:yMode val="edge"/>
          <c:x val="0.14786770610817462"/>
          <c:y val="1.8717439512330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99690898159212"/>
          <c:y val="0.10799240947554294"/>
          <c:w val="0.88324621382045632"/>
          <c:h val="0.77484332315603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'número de fundos e contas'!$B$4</c:f>
              <c:strCache>
                <c:ptCount val="1"/>
                <c:pt idx="0">
                  <c:v>Mult. Inv. Exterior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contas'!$C$3:$H$3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Jun/21</c:v>
                </c:pt>
              </c:strCache>
            </c:strRef>
          </c:cat>
          <c:val>
            <c:numRef>
              <c:f>'número de fundos e contas'!$C$4:$H$4</c:f>
              <c:numCache>
                <c:formatCode>_-* #,##0_-;\-* #,##0_-;_-* "-"??_-;_-@_-</c:formatCode>
                <c:ptCount val="6"/>
                <c:pt idx="0">
                  <c:v>4746</c:v>
                </c:pt>
                <c:pt idx="1">
                  <c:v>4877</c:v>
                </c:pt>
                <c:pt idx="2">
                  <c:v>5071</c:v>
                </c:pt>
                <c:pt idx="3">
                  <c:v>5338</c:v>
                </c:pt>
                <c:pt idx="4">
                  <c:v>5613</c:v>
                </c:pt>
                <c:pt idx="5">
                  <c:v>5906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8-424B-97C0-99C086F71254}"/>
            </c:ext>
          </c:extLst>
        </c:ser>
        <c:ser>
          <c:idx val="1"/>
          <c:order val="1"/>
          <c:tx>
            <c:strRef>
              <c:f>'número de fundos e contas'!$B$5</c:f>
              <c:strCache>
                <c:ptCount val="1"/>
                <c:pt idx="0">
                  <c:v>Ações Inv. Exterior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6E8-424B-97C0-99C086F712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6E8-424B-97C0-99C086F712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6E8-424B-97C0-99C086F71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contas'!$C$3:$H$3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Jun/21</c:v>
                </c:pt>
              </c:strCache>
            </c:strRef>
          </c:cat>
          <c:val>
            <c:numRef>
              <c:f>'número de fundos e contas'!$C$5:$H$5</c:f>
              <c:numCache>
                <c:formatCode>_-* #,##0_-;\-* #,##0_-;_-* "-"??_-;_-@_-</c:formatCode>
                <c:ptCount val="6"/>
                <c:pt idx="0">
                  <c:v>394</c:v>
                </c:pt>
                <c:pt idx="1">
                  <c:v>418</c:v>
                </c:pt>
                <c:pt idx="2">
                  <c:v>470</c:v>
                </c:pt>
                <c:pt idx="3">
                  <c:v>574</c:v>
                </c:pt>
                <c:pt idx="4">
                  <c:v>647</c:v>
                </c:pt>
                <c:pt idx="5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8-424B-97C0-99C086F71254}"/>
            </c:ext>
          </c:extLst>
        </c:ser>
        <c:ser>
          <c:idx val="2"/>
          <c:order val="2"/>
          <c:tx>
            <c:strRef>
              <c:f>'número de fundos e contas'!$B$6</c:f>
              <c:strCache>
                <c:ptCount val="1"/>
                <c:pt idx="0">
                  <c:v>RF. Inv. Exterior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contas'!$C$3:$H$3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Jun/21</c:v>
                </c:pt>
              </c:strCache>
            </c:strRef>
          </c:cat>
          <c:val>
            <c:numRef>
              <c:f>'número de fundos e contas'!$C$6:$H$6</c:f>
              <c:numCache>
                <c:formatCode>_-* #,##0_-;\-* #,##0_-;_-* "-"??_-;_-@_-</c:formatCode>
                <c:ptCount val="6"/>
                <c:pt idx="0">
                  <c:v>20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33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8-424B-97C0-99C086F7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07126912"/>
        <c:axId val="1807127744"/>
      </c:barChart>
      <c:catAx>
        <c:axId val="180712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127744"/>
        <c:crosses val="autoZero"/>
        <c:auto val="1"/>
        <c:lblAlgn val="ctr"/>
        <c:lblOffset val="100"/>
        <c:noMultiLvlLbl val="0"/>
      </c:catAx>
      <c:valAx>
        <c:axId val="1807127744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18071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842410638191425E-2"/>
          <c:y val="0.92329589938469137"/>
          <c:w val="0.84078202341711461"/>
          <c:h val="6.9168648782165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NÚMERO DE CONTAS* - INVESTIMENTO NO EXTERIOR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5705924961567305E-2"/>
          <c:y val="0.12326045180315148"/>
          <c:w val="0.96149448123095083"/>
          <c:h val="0.70318385506689718"/>
        </c:manualLayout>
      </c:layout>
      <c:lineChart>
        <c:grouping val="stacked"/>
        <c:varyColors val="0"/>
        <c:ser>
          <c:idx val="0"/>
          <c:order val="0"/>
          <c:tx>
            <c:strRef>
              <c:f>'número de fundos e contas'!$L$4</c:f>
              <c:strCache>
                <c:ptCount val="1"/>
                <c:pt idx="0">
                  <c:v>RF. Inv. Exterior</c:v>
                </c:pt>
              </c:strCache>
            </c:strRef>
          </c:tx>
          <c:spPr>
            <a:ln w="28575" cap="rnd">
              <a:solidFill>
                <a:srgbClr val="4C4D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C4D4F"/>
              </a:solidFill>
              <a:ln w="9525">
                <a:solidFill>
                  <a:srgbClr val="4C4D4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8376017468966181E-2"/>
                  <c:y val="-2.7175176644788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91-4207-983C-740303A2539F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1-4207-983C-740303A25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C4D4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contas'!$M$3:$R$3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Maio/21</c:v>
                </c:pt>
              </c:strCache>
            </c:strRef>
          </c:cat>
          <c:val>
            <c:numRef>
              <c:f>'número de fundos e contas'!$M$4:$R$4</c:f>
              <c:numCache>
                <c:formatCode>_-* #,##0_-;\-* #,##0_-;_-* "-"??_-;_-@_-</c:formatCode>
                <c:ptCount val="6"/>
                <c:pt idx="0">
                  <c:v>1367</c:v>
                </c:pt>
                <c:pt idx="1">
                  <c:v>3653</c:v>
                </c:pt>
                <c:pt idx="2">
                  <c:v>4919</c:v>
                </c:pt>
                <c:pt idx="3">
                  <c:v>6430</c:v>
                </c:pt>
                <c:pt idx="4">
                  <c:v>9177</c:v>
                </c:pt>
                <c:pt idx="5">
                  <c:v>10326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1-4207-983C-740303A2539F}"/>
            </c:ext>
          </c:extLst>
        </c:ser>
        <c:ser>
          <c:idx val="1"/>
          <c:order val="1"/>
          <c:tx>
            <c:strRef>
              <c:f>'número de fundos e contas'!$L$5</c:f>
              <c:strCache>
                <c:ptCount val="1"/>
                <c:pt idx="0">
                  <c:v>Ações Inv. Exterior</c:v>
                </c:pt>
              </c:strCache>
            </c:strRef>
          </c:tx>
          <c:spPr>
            <a:ln w="28575" cap="rnd">
              <a:solidFill>
                <a:srgbClr val="80C3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0C342"/>
              </a:solidFill>
              <a:ln w="9525">
                <a:solidFill>
                  <a:srgbClr val="80C34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555790783295164E-2"/>
                  <c:y val="-3.8042791092329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91-4207-983C-740303A2539F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91-4207-983C-740303A25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80C34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contas'!$M$3:$R$3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Maio/21</c:v>
                </c:pt>
              </c:strCache>
            </c:strRef>
          </c:cat>
          <c:val>
            <c:numRef>
              <c:f>'número de fundos e contas'!$M$5:$R$5</c:f>
              <c:numCache>
                <c:formatCode>_-* #,##0_-;\-* #,##0_-;_-* "-"??_-;_-@_-</c:formatCode>
                <c:ptCount val="6"/>
                <c:pt idx="0">
                  <c:v>22447</c:v>
                </c:pt>
                <c:pt idx="1">
                  <c:v>32284</c:v>
                </c:pt>
                <c:pt idx="2">
                  <c:v>61032</c:v>
                </c:pt>
                <c:pt idx="3">
                  <c:v>87873</c:v>
                </c:pt>
                <c:pt idx="4">
                  <c:v>153671</c:v>
                </c:pt>
                <c:pt idx="5">
                  <c:v>184643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91-4207-983C-740303A2539F}"/>
            </c:ext>
          </c:extLst>
        </c:ser>
        <c:ser>
          <c:idx val="2"/>
          <c:order val="2"/>
          <c:tx>
            <c:strRef>
              <c:f>'número de fundos e contas'!$L$6</c:f>
              <c:strCache>
                <c:ptCount val="1"/>
                <c:pt idx="0">
                  <c:v>Mult. Inv. Exterior</c:v>
                </c:pt>
              </c:strCache>
            </c:strRef>
          </c:tx>
          <c:spPr>
            <a:ln w="28575" cap="rnd">
              <a:solidFill>
                <a:srgbClr val="00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5D9"/>
              </a:solidFill>
              <a:ln w="9525">
                <a:solidFill>
                  <a:srgbClr val="0095D9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91-4207-983C-740303A2539F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91-4207-983C-740303A25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95D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de fundos e contas'!$M$3:$R$3</c:f>
              <c:strCache>
                <c:ptCount val="6"/>
                <c:pt idx="0">
                  <c:v>Mar/20</c:v>
                </c:pt>
                <c:pt idx="1">
                  <c:v>Jun/20</c:v>
                </c:pt>
                <c:pt idx="2">
                  <c:v>Set/20</c:v>
                </c:pt>
                <c:pt idx="3">
                  <c:v>Dez/20</c:v>
                </c:pt>
                <c:pt idx="4">
                  <c:v>Mar/21</c:v>
                </c:pt>
                <c:pt idx="5">
                  <c:v>Maio/21</c:v>
                </c:pt>
              </c:strCache>
            </c:strRef>
          </c:cat>
          <c:val>
            <c:numRef>
              <c:f>'número de fundos e contas'!$M$6:$R$6</c:f>
              <c:numCache>
                <c:formatCode>_-* #,##0_-;\-* #,##0_-;_-* "-"??_-;_-@_-</c:formatCode>
                <c:ptCount val="6"/>
                <c:pt idx="0">
                  <c:v>64866</c:v>
                </c:pt>
                <c:pt idx="1">
                  <c:v>82833</c:v>
                </c:pt>
                <c:pt idx="2">
                  <c:v>129348</c:v>
                </c:pt>
                <c:pt idx="3">
                  <c:v>180877</c:v>
                </c:pt>
                <c:pt idx="4">
                  <c:v>279864</c:v>
                </c:pt>
                <c:pt idx="5">
                  <c:v>352096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091-4207-983C-740303A2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566240"/>
        <c:axId val="1809567488"/>
      </c:lineChart>
      <c:catAx>
        <c:axId val="18095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9567488"/>
        <c:crosses val="autoZero"/>
        <c:auto val="1"/>
        <c:lblAlgn val="ctr"/>
        <c:lblOffset val="100"/>
        <c:noMultiLvlLbl val="0"/>
      </c:catAx>
      <c:valAx>
        <c:axId val="18095674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095662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797082862522711E-2"/>
          <c:y val="0.91920683695025929"/>
          <c:w val="0.98320291713747732"/>
          <c:h val="7.9232322612068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595062473604842E-2"/>
          <c:w val="0.98987949025906063"/>
          <c:h val="0.82446237779551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'Graficos ativos'!$B$24</c:f>
              <c:strCache>
                <c:ptCount val="1"/>
                <c:pt idx="0">
                  <c:v> Oper. compromissadas 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ativos'!$A$25:$A$29</c:f>
              <c:strCache>
                <c:ptCount val="5"/>
                <c:pt idx="0">
                  <c:v>Mai-17</c:v>
                </c:pt>
                <c:pt idx="1">
                  <c:v>Mai-18</c:v>
                </c:pt>
                <c:pt idx="2">
                  <c:v>Mai-19</c:v>
                </c:pt>
                <c:pt idx="3">
                  <c:v>Mai-20</c:v>
                </c:pt>
                <c:pt idx="4">
                  <c:v>Mai-21</c:v>
                </c:pt>
              </c:strCache>
            </c:strRef>
          </c:cat>
          <c:val>
            <c:numRef>
              <c:f>'Graficos ativos'!$B$25:$B$29</c:f>
              <c:numCache>
                <c:formatCode>0.0%</c:formatCode>
                <c:ptCount val="5"/>
                <c:pt idx="0">
                  <c:v>0.25743470126932289</c:v>
                </c:pt>
                <c:pt idx="1">
                  <c:v>0.23064452487666881</c:v>
                </c:pt>
                <c:pt idx="2">
                  <c:v>0.2352149826454748</c:v>
                </c:pt>
                <c:pt idx="3">
                  <c:v>0.20159745941739202</c:v>
                </c:pt>
                <c:pt idx="4">
                  <c:v>0.19882049606642993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C-4343-BDC8-B17D5FFD8F7D}"/>
            </c:ext>
          </c:extLst>
        </c:ser>
        <c:ser>
          <c:idx val="1"/>
          <c:order val="1"/>
          <c:tx>
            <c:strRef>
              <c:f>'Graficos ativos'!$C$24</c:f>
              <c:strCache>
                <c:ptCount val="1"/>
                <c:pt idx="0">
                  <c:v>Tít. Público Federal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645747233513823E-3"/>
                  <c:y val="-3.6751044838600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C-4343-BDC8-B17D5FFD8F7D}"/>
                </c:ext>
              </c:extLst>
            </c:dLbl>
            <c:dLbl>
              <c:idx val="1"/>
              <c:layout>
                <c:manualLayout>
                  <c:x val="-3.5522238822821854E-3"/>
                  <c:y val="3.51561034061171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6603244309365E-2"/>
                      <c:h val="6.3229641998589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CC-4343-BDC8-B17D5FFD8F7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ativos'!$A$25:$A$29</c:f>
              <c:strCache>
                <c:ptCount val="5"/>
                <c:pt idx="0">
                  <c:v>Mai-17</c:v>
                </c:pt>
                <c:pt idx="1">
                  <c:v>Mai-18</c:v>
                </c:pt>
                <c:pt idx="2">
                  <c:v>Mai-19</c:v>
                </c:pt>
                <c:pt idx="3">
                  <c:v>Mai-20</c:v>
                </c:pt>
                <c:pt idx="4">
                  <c:v>Mai-21</c:v>
                </c:pt>
              </c:strCache>
            </c:strRef>
          </c:cat>
          <c:val>
            <c:numRef>
              <c:f>'Graficos ativos'!$C$25:$C$29</c:f>
              <c:numCache>
                <c:formatCode>0.0%</c:formatCode>
                <c:ptCount val="5"/>
                <c:pt idx="0">
                  <c:v>0.48447088361666352</c:v>
                </c:pt>
                <c:pt idx="1">
                  <c:v>0.50392918140866039</c:v>
                </c:pt>
                <c:pt idx="2">
                  <c:v>0.47175889707345392</c:v>
                </c:pt>
                <c:pt idx="3">
                  <c:v>0.50507873465372888</c:v>
                </c:pt>
                <c:pt idx="4">
                  <c:v>0.48730381180345456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C-4343-BDC8-B17D5FFD8F7D}"/>
            </c:ext>
          </c:extLst>
        </c:ser>
        <c:ser>
          <c:idx val="2"/>
          <c:order val="2"/>
          <c:tx>
            <c:strRef>
              <c:f>'Graficos ativos'!$D$24</c:f>
              <c:strCache>
                <c:ptCount val="1"/>
                <c:pt idx="0">
                  <c:v>Privados - Bancários*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ativos'!$A$25:$A$29</c:f>
              <c:strCache>
                <c:ptCount val="5"/>
                <c:pt idx="0">
                  <c:v>Mai-17</c:v>
                </c:pt>
                <c:pt idx="1">
                  <c:v>Mai-18</c:v>
                </c:pt>
                <c:pt idx="2">
                  <c:v>Mai-19</c:v>
                </c:pt>
                <c:pt idx="3">
                  <c:v>Mai-20</c:v>
                </c:pt>
                <c:pt idx="4">
                  <c:v>Mai-21</c:v>
                </c:pt>
              </c:strCache>
            </c:strRef>
          </c:cat>
          <c:val>
            <c:numRef>
              <c:f>'Graficos ativos'!$D$25:$D$29</c:f>
              <c:numCache>
                <c:formatCode>0.0%</c:formatCode>
                <c:ptCount val="5"/>
                <c:pt idx="0">
                  <c:v>0.10309772419173878</c:v>
                </c:pt>
                <c:pt idx="1">
                  <c:v>8.9906617063400307E-2</c:v>
                </c:pt>
                <c:pt idx="2">
                  <c:v>8.3666761171793988E-2</c:v>
                </c:pt>
                <c:pt idx="3">
                  <c:v>7.208700409029678E-2</c:v>
                </c:pt>
                <c:pt idx="4">
                  <c:v>5.6380426017166627E-2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C-4343-BDC8-B17D5FFD8F7D}"/>
            </c:ext>
          </c:extLst>
        </c:ser>
        <c:ser>
          <c:idx val="3"/>
          <c:order val="3"/>
          <c:tx>
            <c:strRef>
              <c:f>'Graficos ativos'!$E$24</c:f>
              <c:strCache>
                <c:ptCount val="1"/>
                <c:pt idx="0">
                  <c:v>Privados - Corporativos - Outros**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ativos'!$A$25:$A$29</c:f>
              <c:strCache>
                <c:ptCount val="5"/>
                <c:pt idx="0">
                  <c:v>Mai-17</c:v>
                </c:pt>
                <c:pt idx="1">
                  <c:v>Mai-18</c:v>
                </c:pt>
                <c:pt idx="2">
                  <c:v>Mai-19</c:v>
                </c:pt>
                <c:pt idx="3">
                  <c:v>Mai-20</c:v>
                </c:pt>
                <c:pt idx="4">
                  <c:v>Mai-21</c:v>
                </c:pt>
              </c:strCache>
            </c:strRef>
          </c:cat>
          <c:val>
            <c:numRef>
              <c:f>'Graficos ativos'!$E$25:$E$29</c:f>
              <c:numCache>
                <c:formatCode>0.0%</c:formatCode>
                <c:ptCount val="5"/>
                <c:pt idx="0">
                  <c:v>7.4813052831525548E-2</c:v>
                </c:pt>
                <c:pt idx="1">
                  <c:v>8.4549115584384424E-2</c:v>
                </c:pt>
                <c:pt idx="2">
                  <c:v>0.10138055761196264</c:v>
                </c:pt>
                <c:pt idx="3">
                  <c:v>9.8855266606219516E-2</c:v>
                </c:pt>
                <c:pt idx="4">
                  <c:v>0.10085151470255631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CC-4343-BDC8-B17D5FFD8F7D}"/>
            </c:ext>
          </c:extLst>
        </c:ser>
        <c:ser>
          <c:idx val="4"/>
          <c:order val="4"/>
          <c:tx>
            <c:strRef>
              <c:f>'Graficos ativos'!$F$24</c:f>
              <c:strCache>
                <c:ptCount val="1"/>
                <c:pt idx="0">
                  <c:v>Renda Variável</c:v>
                </c:pt>
              </c:strCache>
            </c:strRef>
          </c:tx>
          <c:spPr>
            <a:solidFill>
              <a:srgbClr val="B7BA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ativos'!$A$25:$A$29</c:f>
              <c:strCache>
                <c:ptCount val="5"/>
                <c:pt idx="0">
                  <c:v>Mai-17</c:v>
                </c:pt>
                <c:pt idx="1">
                  <c:v>Mai-18</c:v>
                </c:pt>
                <c:pt idx="2">
                  <c:v>Mai-19</c:v>
                </c:pt>
                <c:pt idx="3">
                  <c:v>Mai-20</c:v>
                </c:pt>
                <c:pt idx="4">
                  <c:v>Mai-21</c:v>
                </c:pt>
              </c:strCache>
            </c:strRef>
          </c:cat>
          <c:val>
            <c:numRef>
              <c:f>'Graficos ativos'!$F$25:$F$29</c:f>
              <c:numCache>
                <c:formatCode>0.0%</c:formatCode>
                <c:ptCount val="5"/>
                <c:pt idx="0">
                  <c:v>8.0183638090749312E-2</c:v>
                </c:pt>
                <c:pt idx="1">
                  <c:v>9.0970561066886071E-2</c:v>
                </c:pt>
                <c:pt idx="2">
                  <c:v>0.10797880149731463</c:v>
                </c:pt>
                <c:pt idx="3">
                  <c:v>0.12238153523236282</c:v>
                </c:pt>
                <c:pt idx="4">
                  <c:v>0.15664375141039247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CC-4343-BDC8-B17D5FFD8F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1367477951"/>
        <c:axId val="1367478783"/>
        <c:extLst/>
      </c:barChart>
      <c:catAx>
        <c:axId val="136747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C4D4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7478783"/>
        <c:crosses val="autoZero"/>
        <c:auto val="1"/>
        <c:lblAlgn val="ctr"/>
        <c:lblOffset val="100"/>
        <c:noMultiLvlLbl val="0"/>
      </c:catAx>
      <c:valAx>
        <c:axId val="13674787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6747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53570615425362E-2"/>
          <c:y val="0.91916857962735188"/>
          <c:w val="0.93264951479623093"/>
          <c:h val="8.0831331646350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0.11151</cdr:x>
      <cdr:y>0</cdr:y>
    </cdr:from>
    <cdr:to>
      <cdr:x>0.37447</cdr:x>
      <cdr:y>0.07139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E511A95-8674-4397-B4CA-D84F8B611488}"/>
            </a:ext>
          </a:extLst>
        </cdr:cNvPr>
        <cdr:cNvSpPr txBox="1"/>
      </cdr:nvSpPr>
      <cdr:spPr>
        <a:xfrm xmlns:a="http://schemas.openxmlformats.org/drawingml/2006/main">
          <a:off x="1007618" y="-1059582"/>
          <a:ext cx="2376237" cy="2878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>
              <a:solidFill>
                <a:srgbClr val="4C4D4F"/>
              </a:solidFill>
            </a:rPr>
            <a:t>Total: R$ 11,3</a:t>
          </a:r>
          <a:r>
            <a:rPr lang="pt-BR" sz="1800" b="1" baseline="0" dirty="0">
              <a:solidFill>
                <a:srgbClr val="4C4D4F"/>
              </a:solidFill>
            </a:rPr>
            <a:t> bi</a:t>
          </a:r>
          <a:endParaRPr lang="pt-BR" sz="1800" b="1" dirty="0">
            <a:solidFill>
              <a:srgbClr val="4C4D4F"/>
            </a:solidFill>
          </a:endParaRPr>
        </a:p>
      </cdr:txBody>
    </cdr:sp>
  </cdr:relSizeAnchor>
  <cdr:relSizeAnchor xmlns:cdr="http://schemas.openxmlformats.org/drawingml/2006/chartDrawing">
    <cdr:from>
      <cdr:x>0.52189</cdr:x>
      <cdr:y>0</cdr:y>
    </cdr:from>
    <cdr:to>
      <cdr:x>0.78485</cdr:x>
      <cdr:y>0.07404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41AF01C5-7DB6-4629-83C2-52AA1C16A177}"/>
            </a:ext>
          </a:extLst>
        </cdr:cNvPr>
        <cdr:cNvSpPr txBox="1"/>
      </cdr:nvSpPr>
      <cdr:spPr>
        <a:xfrm xmlns:a="http://schemas.openxmlformats.org/drawingml/2006/main">
          <a:off x="4716016" y="-1059582"/>
          <a:ext cx="2376237" cy="2985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solidFill>
                <a:srgbClr val="4C4D4F"/>
              </a:solidFill>
            </a:rPr>
            <a:t>Total:</a:t>
          </a:r>
          <a:r>
            <a:rPr lang="pt-BR" sz="1800" b="1" baseline="0" dirty="0">
              <a:solidFill>
                <a:srgbClr val="4C4D4F"/>
              </a:solidFill>
            </a:rPr>
            <a:t> </a:t>
          </a:r>
          <a:r>
            <a:rPr lang="pt-BR" sz="1800" b="1" dirty="0">
              <a:solidFill>
                <a:srgbClr val="4C4D4F"/>
              </a:solidFill>
            </a:rPr>
            <a:t>R$ 206,0 bi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0.35413</cdr:x>
      <cdr:y>0.12049</cdr:y>
    </cdr:from>
    <cdr:to>
      <cdr:x>0.4801</cdr:x>
      <cdr:y>0.32828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826179B5-D110-4B5C-AB00-0505DD09A5E2}"/>
            </a:ext>
          </a:extLst>
        </cdr:cNvPr>
        <cdr:cNvSpPr txBox="1"/>
      </cdr:nvSpPr>
      <cdr:spPr>
        <a:xfrm xmlns:a="http://schemas.openxmlformats.org/drawingml/2006/main">
          <a:off x="2570692" y="530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0.12285</cdr:x>
      <cdr:y>0.07828</cdr:y>
    </cdr:from>
    <cdr:to>
      <cdr:x>0.3168</cdr:x>
      <cdr:y>0.15194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75297F6F-41B6-4565-A8E2-4C2A5F4901C7}"/>
            </a:ext>
          </a:extLst>
        </cdr:cNvPr>
        <cdr:cNvSpPr txBox="1"/>
      </cdr:nvSpPr>
      <cdr:spPr>
        <a:xfrm xmlns:a="http://schemas.openxmlformats.org/drawingml/2006/main">
          <a:off x="1079371" y="348795"/>
          <a:ext cx="1704148" cy="32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54CEFA45-1CAB-4518-BB17-B54C957310BC}" type="TxLink">
            <a:rPr lang="en-US" sz="18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rPr>
            <a:pPr/>
            <a:t>Total: R$ -51,1 bi</a:t>
          </a:fld>
          <a:endParaRPr lang="pt-BR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0.54257</cdr:x>
      <cdr:y>0.07084</cdr:y>
    </cdr:from>
    <cdr:to>
      <cdr:x>0.68604</cdr:x>
      <cdr:y>0.1445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FE5CDCFA-23BA-47B1-910F-029595CAD6A6}"/>
            </a:ext>
          </a:extLst>
        </cdr:cNvPr>
        <cdr:cNvSpPr txBox="1"/>
      </cdr:nvSpPr>
      <cdr:spPr>
        <a:xfrm xmlns:a="http://schemas.openxmlformats.org/drawingml/2006/main">
          <a:off x="4767194" y="315677"/>
          <a:ext cx="1260570" cy="32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11F443D-9E5F-499D-98AA-E921CF86CB6E}" type="TxLink">
            <a:rPr lang="en-US" sz="18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rPr>
            <a:pPr/>
            <a:t>Total: R$ 191,8 bi</a:t>
          </a:fld>
          <a:endParaRPr lang="pt-BR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0.14815</cdr:x>
      <cdr:y>0.27488</cdr:y>
    </cdr:from>
    <cdr:to>
      <cdr:x>0.46296</cdr:x>
      <cdr:y>0.36819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F802973-2E78-470C-B369-A20A2C4D6AA6}"/>
            </a:ext>
          </a:extLst>
        </cdr:cNvPr>
        <cdr:cNvSpPr txBox="1"/>
      </cdr:nvSpPr>
      <cdr:spPr>
        <a:xfrm xmlns:a="http://schemas.openxmlformats.org/drawingml/2006/main">
          <a:off x="576060" y="884958"/>
          <a:ext cx="1224116" cy="300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4C4D4F"/>
              </a:solidFill>
            </a:rPr>
            <a:t>R$ 577,7 bi</a:t>
          </a:r>
          <a:endParaRPr lang="pt-BR" sz="1400" b="1" dirty="0">
            <a:solidFill>
              <a:srgbClr val="4C4D4F"/>
            </a:solidFill>
          </a:endParaRPr>
        </a:p>
      </cdr:txBody>
    </cdr:sp>
  </cdr:relSizeAnchor>
  <cdr:relSizeAnchor xmlns:cdr="http://schemas.openxmlformats.org/drawingml/2006/chartDrawing">
    <cdr:from>
      <cdr:x>0.62779</cdr:x>
      <cdr:y>0.10861</cdr:y>
    </cdr:from>
    <cdr:to>
      <cdr:x>0.99741</cdr:x>
      <cdr:y>0.20191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6DA9A88C-7506-480F-B072-17E30FD4D228}"/>
            </a:ext>
          </a:extLst>
        </cdr:cNvPr>
        <cdr:cNvSpPr txBox="1"/>
      </cdr:nvSpPr>
      <cdr:spPr>
        <a:xfrm xmlns:a="http://schemas.openxmlformats.org/drawingml/2006/main">
          <a:off x="2441113" y="349676"/>
          <a:ext cx="1437261" cy="300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4C4D4F"/>
              </a:solidFill>
            </a:rPr>
            <a:t>R$ 799,7 bi</a:t>
          </a:r>
          <a:endParaRPr lang="pt-BR" sz="1400" b="1" dirty="0">
            <a:solidFill>
              <a:srgbClr val="4C4D4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9C54B-7E59-44B5-8D0F-A9D7D07F9228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1801-E42C-40DA-BF0C-855A64F25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13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6056" y="1707654"/>
            <a:ext cx="3704344" cy="1323940"/>
          </a:xfrm>
        </p:spPr>
        <p:txBody>
          <a:bodyPr vert="horz" lIns="91429" tIns="45715" rIns="91429" bIns="45715" rtlCol="0" anchor="b" anchorCtr="0">
            <a:noAutofit/>
          </a:bodyPr>
          <a:lstStyle>
            <a:lvl1pPr algn="r">
              <a:defRPr lang="pt-BR" sz="3000">
                <a:solidFill>
                  <a:srgbClr val="3D3D3F"/>
                </a:solidFill>
              </a:defRPr>
            </a:lvl1pPr>
          </a:lstStyle>
          <a:p>
            <a:pPr lvl="0" defTabSz="457144">
              <a:lnSpc>
                <a:spcPct val="85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6056" y="3082894"/>
            <a:ext cx="3704344" cy="681238"/>
          </a:xfrm>
        </p:spPr>
        <p:txBody>
          <a:bodyPr vert="horz" lIns="91429" tIns="45715" rIns="91429" bIns="45715" rtlCol="0">
            <a:noAutofit/>
          </a:bodyPr>
          <a:lstStyle>
            <a:lvl1pPr algn="r">
              <a:defRPr lang="pt-BR" sz="2200" b="0">
                <a:solidFill>
                  <a:srgbClr val="117BCB"/>
                </a:solidFill>
              </a:defRPr>
            </a:lvl1pPr>
          </a:lstStyle>
          <a:p>
            <a:pPr marL="0" lvl="0" indent="0" defTabSz="457144">
              <a:buFont typeface="Arial"/>
              <a:buNone/>
            </a:pPr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646800" y="3828814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F32917F4-FA9F-4FD0-8E07-46F82E8432E2}" type="datetime1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512" y="4767263"/>
            <a:ext cx="2895600" cy="27384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5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A74-C7F3-4538-8393-290B9EE3F897}" type="datetime1">
              <a:rPr lang="pt-BR" smtClean="0"/>
              <a:t>07/07/2021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5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_PPT_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29" tIns="45715" rIns="91429" bIns="45715" rtlCol="0">
            <a:normAutofit/>
          </a:bodyPr>
          <a:lstStyle>
            <a:lvl1pPr marL="177800" indent="-1778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F10A-F72A-4F33-997F-C91458FFFFA8}" type="datetime1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7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2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03200" y="4767263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4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_PPT_4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14000" y="4752000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4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_PPT_3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14000" y="4752000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6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6400" y="302400"/>
            <a:ext cx="6411600" cy="542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/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65124"/>
            <a:ext cx="8229600" cy="3265010"/>
          </a:xfrm>
        </p:spPr>
        <p:txBody>
          <a:bodyPr vert="horz" lIns="91429" tIns="45715" rIns="91429" bIns="45715" rtlCol="0">
            <a:normAutofit/>
          </a:bodyPr>
          <a:lstStyle>
            <a:lvl1pPr marL="177800" indent="-1778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6400" y="973506"/>
            <a:ext cx="6411600" cy="317888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57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29" tIns="45715" rIns="91429" bIns="45715" rtlCol="0">
            <a:normAutofit/>
          </a:bodyPr>
          <a:lstStyle>
            <a:lvl1pPr marL="355600" indent="-3556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636-C612-456A-B13D-A6699801F31E}" type="datetime1">
              <a:rPr lang="pt-BR" smtClean="0"/>
              <a:t>07/07/2021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A69-76ED-4649-9D27-4240FCD93367}" type="datetime1">
              <a:rPr lang="pt-BR" smtClean="0"/>
              <a:t>07/07/2021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3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5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6704" y="300858"/>
            <a:ext cx="6411600" cy="54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0F58-1F2C-48F9-8CAC-2BF4259E602D}" type="datetime1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14000" y="4752000"/>
            <a:ext cx="23004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>
              <a:defRPr lang="pt-BR" sz="2400" i="1" smtClean="0">
                <a:solidFill>
                  <a:srgbClr val="0095D9"/>
                </a:solidFill>
              </a:defRPr>
            </a:lvl1pPr>
          </a:lstStyle>
          <a:p>
            <a:pPr algn="r" defTabSz="457144"/>
            <a:fld id="{1252A218-1266-48E1-826D-7E99163BE9BB}" type="slidenum">
              <a:rPr lang="pt-BR" smtClean="0"/>
              <a:pPr algn="r" defTabSz="457144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61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6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95D9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pt-BR" sz="1800" kern="1200" smtClean="0">
          <a:solidFill>
            <a:srgbClr val="3D3D3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pt-BR" sz="1800" i="1" kern="1200" smtClean="0">
          <a:solidFill>
            <a:srgbClr val="3D3D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pt-BR" sz="1800" kern="1200" smtClean="0">
          <a:solidFill>
            <a:srgbClr val="3D3D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pt-BR" sz="1800" i="1" kern="1200" smtClean="0">
          <a:solidFill>
            <a:srgbClr val="3D3D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pt-BR" sz="1800" kern="1200">
          <a:solidFill>
            <a:srgbClr val="3D3D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e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19" Type="http://schemas.openxmlformats.org/officeDocument/2006/relationships/image" Target="../media/image23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3063338"/>
            <a:ext cx="4244693" cy="114504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1º semestre de 2021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5986AA-39C8-4D23-823A-76E2795A8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076" y="1733501"/>
            <a:ext cx="3704344" cy="1323940"/>
          </a:xfrm>
        </p:spPr>
        <p:txBody>
          <a:bodyPr/>
          <a:lstStyle/>
          <a:p>
            <a:r>
              <a:rPr lang="pt-BR" dirty="0"/>
              <a:t>COLETIVA DE FUNDOS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308300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Retângulo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tângulo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Retângulo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0" y="32735838"/>
            <a:ext cx="29254450" cy="150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13" y="21543963"/>
            <a:ext cx="13696950" cy="131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Retângulo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Número de Slide 4">
            <a:extLst>
              <a:ext uri="{FF2B5EF4-FFF2-40B4-BE49-F238E27FC236}">
                <a16:creationId xmlns:a16="http://schemas.microsoft.com/office/drawing/2014/main" id="{985111C5-8256-4267-BA51-B910506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D6E5EB3-5D9D-4D09-BEC4-58F132C6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3478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DISTRIBUIÇÃO DO PATRIMÔNIO LÍQUIDO – POR CLASSE ANBIMA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0A696519-FA21-4CC7-838B-732033BD8C13}"/>
              </a:ext>
            </a:extLst>
          </p:cNvPr>
          <p:cNvSpPr txBox="1">
            <a:spLocks/>
          </p:cNvSpPr>
          <p:nvPr/>
        </p:nvSpPr>
        <p:spPr>
          <a:xfrm>
            <a:off x="1072963" y="599566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Fundos de ações e multimercados ganham participação na indústria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75A02FF-305E-4A2C-8FEA-6536397C4114}"/>
              </a:ext>
            </a:extLst>
          </p:cNvPr>
          <p:cNvSpPr txBox="1"/>
          <p:nvPr/>
        </p:nvSpPr>
        <p:spPr>
          <a:xfrm>
            <a:off x="0" y="4933206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Outros: inclui fundos cambiais, </a:t>
            </a:r>
            <a:r>
              <a:rPr lang="pt-BR" sz="900" dirty="0" err="1">
                <a:solidFill>
                  <a:srgbClr val="4C4D4F"/>
                </a:solidFill>
              </a:rPr>
              <a:t>ETFs</a:t>
            </a:r>
            <a:r>
              <a:rPr lang="pt-BR" sz="900" dirty="0">
                <a:solidFill>
                  <a:srgbClr val="4C4D4F"/>
                </a:solidFill>
              </a:rPr>
              <a:t> e OFF-SHORE.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EBC5A7-C255-42DC-BB2A-FA8A525E65CC}"/>
              </a:ext>
            </a:extLst>
          </p:cNvPr>
          <p:cNvSpPr txBox="1"/>
          <p:nvPr/>
        </p:nvSpPr>
        <p:spPr>
          <a:xfrm>
            <a:off x="0" y="2953276"/>
            <a:ext cx="366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95D9"/>
                </a:solidFill>
              </a:rPr>
              <a:t>TOTAL EM JUN/2020: R$ 5,5 tri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DFEEC49-BF6C-468F-9B67-F15397133CB7}"/>
              </a:ext>
            </a:extLst>
          </p:cNvPr>
          <p:cNvSpPr txBox="1"/>
          <p:nvPr/>
        </p:nvSpPr>
        <p:spPr>
          <a:xfrm>
            <a:off x="-7576" y="1009060"/>
            <a:ext cx="366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95D9"/>
                </a:solidFill>
              </a:rPr>
              <a:t>TOTAL EM JUN/2021: R$ 6,6 tri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E67CB1-EC47-4268-BA55-0FCEF9756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642" y="1271297"/>
            <a:ext cx="9187154" cy="16978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A939AD-F4D7-4DF7-B529-8B1604343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642" y="3223255"/>
            <a:ext cx="9187154" cy="16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ECE1427B-8B86-49B9-AD76-15F9D9EE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757391"/>
            <a:ext cx="539552" cy="386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890ED19-CC20-4A30-B5A2-EA12D727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65" y="14933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EVOLUÇÃO DOS ATIVOS DAS CARTEIRAS - ATÉ MAIO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D9692B2E-1E84-47EC-8362-57110A4A2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>
                <a:solidFill>
                  <a:srgbClr val="666A7A"/>
                </a:solidFill>
              </a:rPr>
              <a:t>Com a Selic em baixos patamares, renda variável segue com crescimento nas carteiras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B56C88-3C6A-4337-BB8F-A1DA5CCB0F98}"/>
              </a:ext>
            </a:extLst>
          </p:cNvPr>
          <p:cNvSpPr txBox="1"/>
          <p:nvPr/>
        </p:nvSpPr>
        <p:spPr>
          <a:xfrm>
            <a:off x="-1" y="4667240"/>
            <a:ext cx="902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>
              <a:solidFill>
                <a:srgbClr val="4C4D4F"/>
              </a:solidFill>
            </a:endParaRPr>
          </a:p>
          <a:p>
            <a:r>
              <a:rPr lang="pt-BR" sz="900" dirty="0">
                <a:solidFill>
                  <a:srgbClr val="4C4D4F"/>
                </a:solidFill>
              </a:rPr>
              <a:t>*Privados – Bancários: inclui CDBs, </a:t>
            </a:r>
            <a:r>
              <a:rPr lang="pt-BR" sz="900" dirty="0" err="1">
                <a:solidFill>
                  <a:srgbClr val="4C4D4F"/>
                </a:solidFill>
              </a:rPr>
              <a:t>DPGEs</a:t>
            </a:r>
            <a:r>
              <a:rPr lang="pt-BR" sz="900" dirty="0">
                <a:solidFill>
                  <a:srgbClr val="4C4D4F"/>
                </a:solidFill>
              </a:rPr>
              <a:t> e letras financeiras </a:t>
            </a:r>
            <a:br>
              <a:rPr lang="pt-BR" sz="900" dirty="0">
                <a:solidFill>
                  <a:srgbClr val="4C4D4F"/>
                </a:solidFill>
              </a:rPr>
            </a:br>
            <a:r>
              <a:rPr lang="pt-BR" sz="900" dirty="0">
                <a:solidFill>
                  <a:srgbClr val="4C4D4F"/>
                </a:solidFill>
              </a:rPr>
              <a:t>**Privados – Corporativos – Outros: inclui notas promissórias, debêntures, direitos creditórios, </a:t>
            </a:r>
            <a:r>
              <a:rPr lang="pt-BR" sz="900" dirty="0" err="1">
                <a:solidFill>
                  <a:srgbClr val="4C4D4F"/>
                </a:solidFill>
              </a:rPr>
              <a:t>CCBs</a:t>
            </a:r>
            <a:r>
              <a:rPr lang="pt-BR" sz="900" dirty="0">
                <a:solidFill>
                  <a:srgbClr val="4C4D4F"/>
                </a:solidFill>
              </a:rPr>
              <a:t>, títulos imobiliários, investimento no exterior e outros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B3E7393-B43E-47DD-8370-EE801A609473}"/>
              </a:ext>
            </a:extLst>
          </p:cNvPr>
          <p:cNvGrpSpPr/>
          <p:nvPr/>
        </p:nvGrpSpPr>
        <p:grpSpPr>
          <a:xfrm>
            <a:off x="35496" y="843558"/>
            <a:ext cx="5797152" cy="3922400"/>
            <a:chOff x="357715" y="-17115"/>
            <a:chExt cx="6942666" cy="3945467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D314776-0C44-4FB6-8F25-18935D2BD21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2607191"/>
                </p:ext>
              </p:extLst>
            </p:nvPr>
          </p:nvGraphicFramePr>
          <p:xfrm>
            <a:off x="357715" y="-17115"/>
            <a:ext cx="6942666" cy="3945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CaixaDeTexto 10">
              <a:extLst>
                <a:ext uri="{FF2B5EF4-FFF2-40B4-BE49-F238E27FC236}">
                  <a16:creationId xmlns:a16="http://schemas.microsoft.com/office/drawing/2014/main" id="{D6498515-474E-4A03-B921-50475E53636A}"/>
                </a:ext>
              </a:extLst>
            </p:cNvPr>
            <p:cNvSpPr txBox="1"/>
            <p:nvPr/>
          </p:nvSpPr>
          <p:spPr>
            <a:xfrm>
              <a:off x="6025311" y="242277"/>
              <a:ext cx="1072608" cy="285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AD761FF-42D4-4EFB-9FA3-7687F810B8AA}" type="TxLink">
                <a:rPr lang="en-US" sz="1400" b="1" i="0" u="none" strike="noStrike">
                  <a:solidFill>
                    <a:srgbClr val="595959"/>
                  </a:solidFill>
                  <a:latin typeface="Calibri"/>
                  <a:cs typeface="Calibri"/>
                </a:rPr>
                <a:pPr/>
                <a:t>R$ 5,3 tri</a:t>
              </a:fld>
              <a:endParaRPr lang="pt-BR" sz="1400" b="1" dirty="0">
                <a:solidFill>
                  <a:srgbClr val="595959"/>
                </a:solidFill>
              </a:endParaRPr>
            </a:p>
          </p:txBody>
        </p:sp>
        <p:sp>
          <p:nvSpPr>
            <p:cNvPr id="22" name="CaixaDeTexto 11">
              <a:extLst>
                <a:ext uri="{FF2B5EF4-FFF2-40B4-BE49-F238E27FC236}">
                  <a16:creationId xmlns:a16="http://schemas.microsoft.com/office/drawing/2014/main" id="{5BA3FAF6-1077-46B4-85A9-C0C6BC7C5FEC}"/>
                </a:ext>
              </a:extLst>
            </p:cNvPr>
            <p:cNvSpPr txBox="1"/>
            <p:nvPr/>
          </p:nvSpPr>
          <p:spPr>
            <a:xfrm>
              <a:off x="504267" y="245614"/>
              <a:ext cx="1191095" cy="285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fld id="{79663ED8-6B2C-4729-AEED-01F64CB8CEDA}" type="TxLink">
                <a:rPr lang="en-US" sz="1400" b="1" i="0" u="none" strike="noStrike">
                  <a:solidFill>
                    <a:srgbClr val="595959"/>
                  </a:solidFill>
                  <a:latin typeface="Calibri"/>
                  <a:ea typeface="+mn-ea"/>
                  <a:cs typeface="Calibri"/>
                </a:rPr>
                <a:pPr marL="0" indent="0"/>
                <a:t>R$ 3,5 tri</a:t>
              </a:fld>
              <a:endParaRPr lang="pt-BR" sz="1400" b="1" i="0" u="none" strike="noStrike" dirty="0">
                <a:solidFill>
                  <a:srgbClr val="595959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CaixaDeTexto 12">
              <a:extLst>
                <a:ext uri="{FF2B5EF4-FFF2-40B4-BE49-F238E27FC236}">
                  <a16:creationId xmlns:a16="http://schemas.microsoft.com/office/drawing/2014/main" id="{F2AFBE4B-B844-4A81-ABC9-12FAB174C712}"/>
                </a:ext>
              </a:extLst>
            </p:cNvPr>
            <p:cNvSpPr txBox="1"/>
            <p:nvPr/>
          </p:nvSpPr>
          <p:spPr>
            <a:xfrm>
              <a:off x="1899836" y="242277"/>
              <a:ext cx="1191095" cy="285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fld id="{D4AD01F6-DE58-46EE-9AC2-F1C2F491A301}" type="TxLink">
                <a:rPr lang="en-US" sz="1400" b="1" i="0" u="none" strike="noStrike">
                  <a:solidFill>
                    <a:srgbClr val="595959"/>
                  </a:solidFill>
                  <a:latin typeface="Calibri"/>
                  <a:ea typeface="+mn-ea"/>
                  <a:cs typeface="Calibri"/>
                </a:rPr>
                <a:pPr marL="0" indent="0"/>
                <a:t>R$ 3,9 tri</a:t>
              </a:fld>
              <a:endParaRPr lang="pt-BR" sz="1400" b="1" i="0" u="none" strike="noStrike" dirty="0">
                <a:solidFill>
                  <a:srgbClr val="595959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4" name="CaixaDeTexto 13">
              <a:extLst>
                <a:ext uri="{FF2B5EF4-FFF2-40B4-BE49-F238E27FC236}">
                  <a16:creationId xmlns:a16="http://schemas.microsoft.com/office/drawing/2014/main" id="{8DFEF58B-DD9F-4A1F-A21D-7A3EC574F06D}"/>
                </a:ext>
              </a:extLst>
            </p:cNvPr>
            <p:cNvSpPr txBox="1"/>
            <p:nvPr/>
          </p:nvSpPr>
          <p:spPr>
            <a:xfrm>
              <a:off x="3256937" y="242277"/>
              <a:ext cx="1191095" cy="285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fld id="{657798EA-0090-45E6-924B-6176956937B8}" type="TxLink">
                <a:rPr lang="en-US" sz="1400" b="1" i="0" u="none" strike="noStrike">
                  <a:solidFill>
                    <a:srgbClr val="595959"/>
                  </a:solidFill>
                  <a:latin typeface="Calibri"/>
                  <a:ea typeface="+mn-ea"/>
                  <a:cs typeface="Calibri"/>
                </a:rPr>
                <a:pPr marL="0" indent="0"/>
                <a:t>R$ 4,4 tri</a:t>
              </a:fld>
              <a:endParaRPr lang="pt-BR" sz="1400" b="1" i="0" u="none" strike="noStrike" dirty="0">
                <a:solidFill>
                  <a:srgbClr val="595959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" name="CaixaDeTexto 14">
              <a:extLst>
                <a:ext uri="{FF2B5EF4-FFF2-40B4-BE49-F238E27FC236}">
                  <a16:creationId xmlns:a16="http://schemas.microsoft.com/office/drawing/2014/main" id="{C9C208F6-7D32-4267-B73C-7D460A687B7D}"/>
                </a:ext>
              </a:extLst>
            </p:cNvPr>
            <p:cNvSpPr txBox="1"/>
            <p:nvPr/>
          </p:nvSpPr>
          <p:spPr>
            <a:xfrm>
              <a:off x="4627727" y="242278"/>
              <a:ext cx="1072610" cy="2857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fld id="{84E4F81C-6796-4F1E-B462-D221A38B8B54}" type="TxLink">
                <a:rPr lang="en-US" sz="1400" b="1" i="0" u="none" strike="noStrike">
                  <a:solidFill>
                    <a:srgbClr val="595959"/>
                  </a:solidFill>
                  <a:latin typeface="Calibri"/>
                  <a:ea typeface="+mn-ea"/>
                  <a:cs typeface="Calibri"/>
                </a:rPr>
                <a:pPr marL="0" indent="0"/>
                <a:t>R$ 4,5 tri</a:t>
              </a:fld>
              <a:endParaRPr lang="pt-BR" sz="1400" b="1" i="0" u="none" strike="noStrike" dirty="0">
                <a:solidFill>
                  <a:srgbClr val="595959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9976A15-2309-49AC-BD07-599975088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50374"/>
              </p:ext>
            </p:extLst>
          </p:nvPr>
        </p:nvGraphicFramePr>
        <p:xfrm>
          <a:off x="5854142" y="1154660"/>
          <a:ext cx="3172495" cy="3044220"/>
        </p:xfrm>
        <a:graphic>
          <a:graphicData uri="http://schemas.openxmlformats.org/drawingml/2006/table">
            <a:tbl>
              <a:tblPr/>
              <a:tblGrid>
                <a:gridCol w="1176495">
                  <a:extLst>
                    <a:ext uri="{9D8B030D-6E8A-4147-A177-3AD203B41FA5}">
                      <a16:colId xmlns:a16="http://schemas.microsoft.com/office/drawing/2014/main" val="4200702213"/>
                    </a:ext>
                  </a:extLst>
                </a:gridCol>
                <a:gridCol w="745413">
                  <a:extLst>
                    <a:ext uri="{9D8B030D-6E8A-4147-A177-3AD203B41FA5}">
                      <a16:colId xmlns:a16="http://schemas.microsoft.com/office/drawing/2014/main" val="28070588"/>
                    </a:ext>
                  </a:extLst>
                </a:gridCol>
                <a:gridCol w="745413">
                  <a:extLst>
                    <a:ext uri="{9D8B030D-6E8A-4147-A177-3AD203B41FA5}">
                      <a16:colId xmlns:a16="http://schemas.microsoft.com/office/drawing/2014/main" val="1300228032"/>
                    </a:ext>
                  </a:extLst>
                </a:gridCol>
                <a:gridCol w="505174">
                  <a:extLst>
                    <a:ext uri="{9D8B030D-6E8A-4147-A177-3AD203B41FA5}">
                      <a16:colId xmlns:a16="http://schemas.microsoft.com/office/drawing/2014/main" val="2261649713"/>
                    </a:ext>
                  </a:extLst>
                </a:gridCol>
              </a:tblGrid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 - R$ Milhões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mai/20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mai/21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Var. %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5986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Oper. Compromissadas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912.884,55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1.053.491,69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15,4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32691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Tít. Públicos Federais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2.287.124,91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2.582.080,44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10640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CDB/RDB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70.493,16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72.262,02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046343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Letras Financeiras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252.879,88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215.186,46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-14,9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51292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DPGE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3.055,25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11.294,91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269,7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92207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Debêntures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188.777,58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217.732,79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7369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Promissórias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14.029,14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11.598,45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-17,3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243175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Direitos Creditórios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61.660,68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63.206,78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70435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CCB/CCCB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4.714,19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1.972,24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-58,2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194447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Títulos Imob.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55.107,43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70.192,73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1828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Inv. Exterior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47.712,02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66.609,89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99470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75.640,73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103.069,81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5032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Renda Variável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554.174,70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830.009,45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72350"/>
                  </a:ext>
                </a:extLst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4.528.254,22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5.298.707,66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17,0 </a:t>
                      </a:r>
                    </a:p>
                  </a:txBody>
                  <a:tcPr marL="6802" marR="6802" marT="6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72716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080D87F-4E7F-4333-B99B-5C4D2471C0CA}"/>
              </a:ext>
            </a:extLst>
          </p:cNvPr>
          <p:cNvSpPr txBox="1"/>
          <p:nvPr/>
        </p:nvSpPr>
        <p:spPr>
          <a:xfrm>
            <a:off x="5969155" y="4217616"/>
            <a:ext cx="2942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4C4D4F"/>
                </a:solidFill>
              </a:rPr>
              <a:t>Fonte: Ranking Global de Administração de Recursos de Terceiros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20627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2E55E7-9191-4776-98B4-57BA81A1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218-1266-48E1-826D-7E99163BE9B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DE02B75-9533-4BE6-82DA-A6A92F26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139252"/>
            <a:ext cx="8363272" cy="3619432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rgbClr val="0095D9"/>
                </a:solidFill>
              </a:rPr>
              <a:t>Regulação: </a:t>
            </a:r>
          </a:p>
          <a:p>
            <a:pPr>
              <a:buFontTx/>
              <a:buChar char="-"/>
            </a:pPr>
            <a:r>
              <a:rPr lang="pt-BR" sz="1600" dirty="0"/>
              <a:t>Apoio à CVM na revisão da regulação de fundos imobiliários, </a:t>
            </a:r>
            <a:r>
              <a:rPr lang="pt-BR" sz="1600" dirty="0" err="1"/>
              <a:t>FIPs</a:t>
            </a:r>
            <a:r>
              <a:rPr lang="pt-BR" sz="1600" dirty="0"/>
              <a:t> e </a:t>
            </a:r>
            <a:r>
              <a:rPr lang="pt-BR" sz="1600" dirty="0" err="1"/>
              <a:t>ETFs</a:t>
            </a:r>
            <a:r>
              <a:rPr lang="pt-BR" sz="1600" dirty="0"/>
              <a:t>.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600" b="1" dirty="0">
                <a:solidFill>
                  <a:srgbClr val="0095D9"/>
                </a:solidFill>
              </a:rPr>
              <a:t>Autorregulação</a:t>
            </a:r>
          </a:p>
          <a:p>
            <a:pPr marL="0" indent="0">
              <a:buNone/>
            </a:pPr>
            <a:r>
              <a:rPr lang="pt-BR" sz="1600" dirty="0"/>
              <a:t>-  Implementação das novas regras e procedimentos de gestão de liquidez;</a:t>
            </a:r>
          </a:p>
          <a:p>
            <a:pPr>
              <a:buFontTx/>
              <a:buChar char="-"/>
            </a:pPr>
            <a:r>
              <a:rPr lang="pt-BR" sz="1600" dirty="0"/>
              <a:t>Revisão das regras dos códigos de Administração de Recursos de Terceiros e de Serviços Qualificados para adaptá-los de acordo com a publicação da nova norma da CVM. 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600" b="1" dirty="0">
                <a:solidFill>
                  <a:srgbClr val="0095D9"/>
                </a:solidFill>
              </a:rPr>
              <a:t>Transparência</a:t>
            </a:r>
            <a:endParaRPr lang="pt-BR" sz="1600" dirty="0">
              <a:solidFill>
                <a:srgbClr val="0095D9"/>
              </a:solidFill>
            </a:endParaRPr>
          </a:p>
          <a:p>
            <a:pPr marL="0" indent="0">
              <a:buNone/>
            </a:pPr>
            <a:r>
              <a:rPr lang="pt-BR" sz="1600" dirty="0"/>
              <a:t>- Implementação da base de dados de carteiras administradas.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E109689-9DEF-40FF-932E-DD20F6B2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800" dirty="0"/>
              <a:t>AGENDA ANBIMA DE FUNDOS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E2EB06A-E751-40DC-B00E-3C2303FFE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Principais iniciativas para 2021</a:t>
            </a:r>
          </a:p>
        </p:txBody>
      </p:sp>
    </p:spTree>
    <p:extLst>
      <p:ext uri="{BB962C8B-B14F-4D97-AF65-F5344CB8AC3E}">
        <p14:creationId xmlns:p14="http://schemas.microsoft.com/office/powerpoint/2010/main" val="93730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5986AA-39C8-4D23-823A-76E2795A8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076" y="1733501"/>
            <a:ext cx="3704344" cy="1323940"/>
          </a:xfrm>
        </p:spPr>
        <p:txBody>
          <a:bodyPr/>
          <a:lstStyle/>
          <a:p>
            <a:r>
              <a:rPr lang="pt-BR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23613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850B88B-8704-43FF-BD93-D385D18E9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128585"/>
              </p:ext>
            </p:extLst>
          </p:nvPr>
        </p:nvGraphicFramePr>
        <p:xfrm>
          <a:off x="0" y="651374"/>
          <a:ext cx="7318573" cy="391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267E44C-0F91-46BC-ADB7-42E48BB5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RENDA FIXA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359C0A3-EBCC-4713-878C-D2C6F93BA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Tipo Duração Alta Grau de Investimento apresenta melhor resultado no ano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537A070-0E86-4515-8C7C-8071A9F48C26}"/>
              </a:ext>
            </a:extLst>
          </p:cNvPr>
          <p:cNvCxnSpPr>
            <a:cxnSpLocks/>
          </p:cNvCxnSpPr>
          <p:nvPr/>
        </p:nvCxnSpPr>
        <p:spPr>
          <a:xfrm>
            <a:off x="3635896" y="1059902"/>
            <a:ext cx="0" cy="2808000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1">
            <a:extLst>
              <a:ext uri="{FF2B5EF4-FFF2-40B4-BE49-F238E27FC236}">
                <a16:creationId xmlns:a16="http://schemas.microsoft.com/office/drawing/2014/main" id="{DFF6E3C8-05D0-460E-8FA7-5B64775A0825}"/>
              </a:ext>
            </a:extLst>
          </p:cNvPr>
          <p:cNvSpPr txBox="1"/>
          <p:nvPr/>
        </p:nvSpPr>
        <p:spPr>
          <a:xfrm>
            <a:off x="1110296" y="998554"/>
            <a:ext cx="1788528" cy="340891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rgbClr val="4C4D4F"/>
                </a:solidFill>
              </a:rPr>
              <a:t>2020 até junho</a:t>
            </a: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A3262403-C58A-4786-BCAD-510E9F08817E}"/>
              </a:ext>
            </a:extLst>
          </p:cNvPr>
          <p:cNvSpPr txBox="1"/>
          <p:nvPr/>
        </p:nvSpPr>
        <p:spPr>
          <a:xfrm>
            <a:off x="4613440" y="967589"/>
            <a:ext cx="1788528" cy="340891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rgbClr val="4C4D4F"/>
                </a:solidFill>
              </a:rPr>
              <a:t>2021 até junho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31B857A-7CDD-4517-989F-E9D7EE9E3262}"/>
              </a:ext>
            </a:extLst>
          </p:cNvPr>
          <p:cNvCxnSpPr>
            <a:cxnSpLocks/>
          </p:cNvCxnSpPr>
          <p:nvPr/>
        </p:nvCxnSpPr>
        <p:spPr>
          <a:xfrm>
            <a:off x="144280" y="3435846"/>
            <a:ext cx="69480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87CFCE2-0AB8-4DEB-9472-A99D69C68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5356"/>
              </p:ext>
            </p:extLst>
          </p:nvPr>
        </p:nvGraphicFramePr>
        <p:xfrm>
          <a:off x="6660232" y="3563335"/>
          <a:ext cx="2427671" cy="920640"/>
        </p:xfrm>
        <a:graphic>
          <a:graphicData uri="http://schemas.openxmlformats.org/drawingml/2006/table">
            <a:tbl>
              <a:tblPr/>
              <a:tblGrid>
                <a:gridCol w="749281">
                  <a:extLst>
                    <a:ext uri="{9D8B030D-6E8A-4147-A177-3AD203B41FA5}">
                      <a16:colId xmlns:a16="http://schemas.microsoft.com/office/drawing/2014/main" val="4065951661"/>
                    </a:ext>
                  </a:extLst>
                </a:gridCol>
                <a:gridCol w="909128">
                  <a:extLst>
                    <a:ext uri="{9D8B030D-6E8A-4147-A177-3AD203B41FA5}">
                      <a16:colId xmlns:a16="http://schemas.microsoft.com/office/drawing/2014/main" val="976439455"/>
                    </a:ext>
                  </a:extLst>
                </a:gridCol>
                <a:gridCol w="769262">
                  <a:extLst>
                    <a:ext uri="{9D8B030D-6E8A-4147-A177-3AD203B41FA5}">
                      <a16:colId xmlns:a16="http://schemas.microsoft.com/office/drawing/2014/main" val="3263510659"/>
                    </a:ext>
                  </a:extLst>
                </a:gridCol>
              </a:tblGrid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Jan/20 a Jun/20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Jan/21 a Jun/21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100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854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959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6601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90687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1AB0194-130C-464B-9B19-FF2FA123EDD7}"/>
              </a:ext>
            </a:extLst>
          </p:cNvPr>
          <p:cNvGrpSpPr/>
          <p:nvPr/>
        </p:nvGrpSpPr>
        <p:grpSpPr>
          <a:xfrm>
            <a:off x="-14958" y="1096688"/>
            <a:ext cx="7704839" cy="4046812"/>
            <a:chOff x="0" y="-7226"/>
            <a:chExt cx="7419975" cy="3300424"/>
          </a:xfrm>
        </p:grpSpPr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0AF44318-021D-41F6-82E4-C24E84A021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2577473"/>
                </p:ext>
              </p:extLst>
            </p:nvPr>
          </p:nvGraphicFramePr>
          <p:xfrm>
            <a:off x="0" y="0"/>
            <a:ext cx="7419975" cy="3293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CaixaDeTexto 1">
              <a:extLst>
                <a:ext uri="{FF2B5EF4-FFF2-40B4-BE49-F238E27FC236}">
                  <a16:creationId xmlns:a16="http://schemas.microsoft.com/office/drawing/2014/main" id="{4C2F37B1-A6A1-432A-BB2D-B614FED03AE3}"/>
                </a:ext>
              </a:extLst>
            </p:cNvPr>
            <p:cNvSpPr txBox="1"/>
            <p:nvPr/>
          </p:nvSpPr>
          <p:spPr>
            <a:xfrm>
              <a:off x="984824" y="-7226"/>
              <a:ext cx="1714500" cy="321586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solidFill>
                    <a:srgbClr val="4C4D4F"/>
                  </a:solidFill>
                </a:rPr>
                <a:t>2020 até junho</a:t>
              </a:r>
            </a:p>
          </p:txBody>
        </p:sp>
        <p:sp>
          <p:nvSpPr>
            <p:cNvPr id="19" name="CaixaDeTexto 1">
              <a:extLst>
                <a:ext uri="{FF2B5EF4-FFF2-40B4-BE49-F238E27FC236}">
                  <a16:creationId xmlns:a16="http://schemas.microsoft.com/office/drawing/2014/main" id="{06BAE4A3-C2AA-4599-9738-0F578C635C94}"/>
                </a:ext>
              </a:extLst>
            </p:cNvPr>
            <p:cNvSpPr txBox="1"/>
            <p:nvPr/>
          </p:nvSpPr>
          <p:spPr>
            <a:xfrm>
              <a:off x="4852586" y="-7226"/>
              <a:ext cx="1714500" cy="321586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solidFill>
                    <a:srgbClr val="4C4D4F"/>
                  </a:solidFill>
                </a:rPr>
                <a:t>2021 até junho</a:t>
              </a:r>
            </a:p>
          </p:txBody>
        </p:sp>
      </p:grpSp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DB484F-EC6C-4FD8-A411-DCCEC70F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MULTIMERCADOS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F7AD804F-B276-44BB-8977-B2A4098A0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Balanceados apresentam melhor retorno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5EF8F5C-E21D-49F8-B67D-40F6B6C5DF47}"/>
              </a:ext>
            </a:extLst>
          </p:cNvPr>
          <p:cNvCxnSpPr>
            <a:cxnSpLocks/>
          </p:cNvCxnSpPr>
          <p:nvPr/>
        </p:nvCxnSpPr>
        <p:spPr>
          <a:xfrm>
            <a:off x="3837461" y="1105258"/>
            <a:ext cx="0" cy="3168000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02F1E1D-86D4-4E3A-B0A5-B2DD2B80FD49}"/>
              </a:ext>
            </a:extLst>
          </p:cNvPr>
          <p:cNvCxnSpPr>
            <a:cxnSpLocks/>
          </p:cNvCxnSpPr>
          <p:nvPr/>
        </p:nvCxnSpPr>
        <p:spPr>
          <a:xfrm>
            <a:off x="240390" y="3075806"/>
            <a:ext cx="72000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BE3E263-E1F6-444F-925F-02312BDE8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2845"/>
              </p:ext>
            </p:extLst>
          </p:nvPr>
        </p:nvGraphicFramePr>
        <p:xfrm>
          <a:off x="6660232" y="3563335"/>
          <a:ext cx="2427671" cy="920640"/>
        </p:xfrm>
        <a:graphic>
          <a:graphicData uri="http://schemas.openxmlformats.org/drawingml/2006/table">
            <a:tbl>
              <a:tblPr/>
              <a:tblGrid>
                <a:gridCol w="749281">
                  <a:extLst>
                    <a:ext uri="{9D8B030D-6E8A-4147-A177-3AD203B41FA5}">
                      <a16:colId xmlns:a16="http://schemas.microsoft.com/office/drawing/2014/main" val="4065951661"/>
                    </a:ext>
                  </a:extLst>
                </a:gridCol>
                <a:gridCol w="909128">
                  <a:extLst>
                    <a:ext uri="{9D8B030D-6E8A-4147-A177-3AD203B41FA5}">
                      <a16:colId xmlns:a16="http://schemas.microsoft.com/office/drawing/2014/main" val="976439455"/>
                    </a:ext>
                  </a:extLst>
                </a:gridCol>
                <a:gridCol w="769262">
                  <a:extLst>
                    <a:ext uri="{9D8B030D-6E8A-4147-A177-3AD203B41FA5}">
                      <a16:colId xmlns:a16="http://schemas.microsoft.com/office/drawing/2014/main" val="3263510659"/>
                    </a:ext>
                  </a:extLst>
                </a:gridCol>
              </a:tblGrid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Jan/20 a Jun/20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Jan/21 a Jun/21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100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854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959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6601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90687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35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2F97F56-D4E5-41C1-B457-9C103099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AÇÕES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0A3840FE-EADE-446F-8A78-098EC343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 err="1"/>
              <a:t>Small</a:t>
            </a:r>
            <a:r>
              <a:rPr lang="pt-BR" sz="1200" dirty="0"/>
              <a:t> Caps e Investimento no Exterior superam Ibovespa e se destacam na classe de ações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489C2BF-8B9E-46F6-82ED-C7525CEC065C}"/>
              </a:ext>
            </a:extLst>
          </p:cNvPr>
          <p:cNvCxnSpPr>
            <a:cxnSpLocks/>
          </p:cNvCxnSpPr>
          <p:nvPr/>
        </p:nvCxnSpPr>
        <p:spPr>
          <a:xfrm>
            <a:off x="3707904" y="1023942"/>
            <a:ext cx="0" cy="3276000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32596F8-4185-43FD-BA0B-24412BA51136}"/>
              </a:ext>
            </a:extLst>
          </p:cNvPr>
          <p:cNvGrpSpPr/>
          <p:nvPr/>
        </p:nvGrpSpPr>
        <p:grpSpPr>
          <a:xfrm>
            <a:off x="32347" y="1010337"/>
            <a:ext cx="7422861" cy="3790856"/>
            <a:chOff x="14812" y="56914"/>
            <a:chExt cx="7419975" cy="3322797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5E11B543-B2C5-471F-85F5-AE346C28AD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9501862"/>
                </p:ext>
              </p:extLst>
            </p:nvPr>
          </p:nvGraphicFramePr>
          <p:xfrm>
            <a:off x="14812" y="139729"/>
            <a:ext cx="7419975" cy="3239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CaixaDeTexto 1">
              <a:extLst>
                <a:ext uri="{FF2B5EF4-FFF2-40B4-BE49-F238E27FC236}">
                  <a16:creationId xmlns:a16="http://schemas.microsoft.com/office/drawing/2014/main" id="{2FC1C040-27DB-41B3-A433-0F89C9134127}"/>
                </a:ext>
              </a:extLst>
            </p:cNvPr>
            <p:cNvSpPr txBox="1"/>
            <p:nvPr/>
          </p:nvSpPr>
          <p:spPr>
            <a:xfrm>
              <a:off x="1181565" y="68839"/>
              <a:ext cx="1714500" cy="321586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solidFill>
                    <a:srgbClr val="4C4D4F"/>
                  </a:solidFill>
                </a:rPr>
                <a:t>2020 até junho</a:t>
              </a:r>
            </a:p>
          </p:txBody>
        </p:sp>
        <p:sp>
          <p:nvSpPr>
            <p:cNvPr id="20" name="CaixaDeTexto 1">
              <a:extLst>
                <a:ext uri="{FF2B5EF4-FFF2-40B4-BE49-F238E27FC236}">
                  <a16:creationId xmlns:a16="http://schemas.microsoft.com/office/drawing/2014/main" id="{88A83984-0ABF-4E5D-99C4-729DDBF61469}"/>
                </a:ext>
              </a:extLst>
            </p:cNvPr>
            <p:cNvSpPr txBox="1"/>
            <p:nvPr/>
          </p:nvSpPr>
          <p:spPr>
            <a:xfrm>
              <a:off x="4912600" y="56914"/>
              <a:ext cx="1714500" cy="321586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solidFill>
                    <a:srgbClr val="4C4D4F"/>
                  </a:solidFill>
                </a:rPr>
                <a:t>2021 até junho</a:t>
              </a:r>
            </a:p>
          </p:txBody>
        </p:sp>
      </p:grp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6116854-7B13-446E-9BDD-E6B5938281A2}"/>
              </a:ext>
            </a:extLst>
          </p:cNvPr>
          <p:cNvCxnSpPr>
            <a:cxnSpLocks/>
          </p:cNvCxnSpPr>
          <p:nvPr/>
        </p:nvCxnSpPr>
        <p:spPr>
          <a:xfrm>
            <a:off x="240390" y="2715766"/>
            <a:ext cx="720000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C7D04FC4-28F4-49F8-A3FA-941EEF080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25747"/>
              </p:ext>
            </p:extLst>
          </p:nvPr>
        </p:nvGraphicFramePr>
        <p:xfrm>
          <a:off x="6647207" y="3164789"/>
          <a:ext cx="2427671" cy="920640"/>
        </p:xfrm>
        <a:graphic>
          <a:graphicData uri="http://schemas.openxmlformats.org/drawingml/2006/table">
            <a:tbl>
              <a:tblPr/>
              <a:tblGrid>
                <a:gridCol w="749281">
                  <a:extLst>
                    <a:ext uri="{9D8B030D-6E8A-4147-A177-3AD203B41FA5}">
                      <a16:colId xmlns:a16="http://schemas.microsoft.com/office/drawing/2014/main" val="4065951661"/>
                    </a:ext>
                  </a:extLst>
                </a:gridCol>
                <a:gridCol w="909128">
                  <a:extLst>
                    <a:ext uri="{9D8B030D-6E8A-4147-A177-3AD203B41FA5}">
                      <a16:colId xmlns:a16="http://schemas.microsoft.com/office/drawing/2014/main" val="976439455"/>
                    </a:ext>
                  </a:extLst>
                </a:gridCol>
                <a:gridCol w="769262">
                  <a:extLst>
                    <a:ext uri="{9D8B030D-6E8A-4147-A177-3AD203B41FA5}">
                      <a16:colId xmlns:a16="http://schemas.microsoft.com/office/drawing/2014/main" val="3263510659"/>
                    </a:ext>
                  </a:extLst>
                </a:gridCol>
              </a:tblGrid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Jan/20 a Jun/20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Jan/21 a Jun/21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100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854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9592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66018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90687"/>
                  </a:ext>
                </a:extLst>
              </a:tr>
              <a:tr h="15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IMA-S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C3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7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015DC7-E3FD-41CD-8E7C-F88B88AC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9409"/>
            <a:ext cx="7920880" cy="3782650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rgbClr val="0095D9"/>
                </a:solidFill>
              </a:rPr>
              <a:t>IMA-Geral: </a:t>
            </a:r>
            <a:r>
              <a:rPr lang="pt-BR" sz="1600" dirty="0">
                <a:latin typeface="Calibri" panose="020F0502020204030204" pitchFamily="34" charset="0"/>
              </a:rPr>
              <a:t>representa todos os títulos que compõem a dívida pública brasileira.</a:t>
            </a:r>
          </a:p>
          <a:p>
            <a:pPr marL="0" indent="0">
              <a:buNone/>
            </a:pPr>
            <a:endParaRPr lang="pt-BR" sz="1600" b="1" dirty="0">
              <a:solidFill>
                <a:srgbClr val="0095D9"/>
              </a:solidFill>
            </a:endParaRPr>
          </a:p>
          <a:p>
            <a:r>
              <a:rPr lang="pt-BR" sz="1600" b="1" dirty="0">
                <a:solidFill>
                  <a:srgbClr val="0095D9"/>
                </a:solidFill>
              </a:rPr>
              <a:t>IMA-B: </a:t>
            </a:r>
            <a:r>
              <a:rPr lang="pt-BR" sz="1600" dirty="0">
                <a:solidFill>
                  <a:srgbClr val="333333"/>
                </a:solidFill>
                <a:latin typeface="Calibri" panose="020F0502020204030204" pitchFamily="34" charset="0"/>
              </a:rPr>
              <a:t>reflete os títulos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públicos indexados à inflação medida pelo IPCA (Índice Nacional de Preços ao Consumidor Amplo), que são as NTN-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(Notas do Tesouro Nacional – Série B ou Tesouro IPCA+ com Juros Semestrais). 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95D9"/>
                </a:solidFill>
              </a:rPr>
              <a:t>IDA-Geral: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 um termômetro do desempenho da dívida privada, especialmente as debêntures. 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95D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IMA-S: </a:t>
            </a:r>
            <a:r>
              <a:rPr lang="pt-BR" sz="1600" dirty="0">
                <a:latin typeface="Calibri" panose="020F0502020204030204" pitchFamily="34" charset="0"/>
              </a:rPr>
              <a:t>formado por títulos pós-fixados atrelados à taxa básica de juros (Selic), que são as LFTs (Letras Financeira do Tesouro ou Tesouro Selic).</a:t>
            </a:r>
          </a:p>
          <a:p>
            <a:pPr marL="0" indent="0">
              <a:buNone/>
            </a:pPr>
            <a:br>
              <a:rPr lang="pt-BR" sz="1600" dirty="0"/>
            </a:b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2E55E7-9191-4776-98B4-57BA81A1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218-1266-48E1-826D-7E99163BE9BB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BA70E9F-2FEC-4917-809C-9F50167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800" dirty="0"/>
              <a:t>GLOSSÁRIO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5863C935-F287-4641-98BA-2386D72C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Principais indicadores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61482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6245226" y="2619375"/>
            <a:ext cx="269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marL="0" algn="ctr" defTabSz="457144" rtl="0" eaLnBrk="1" latinLnBrk="0" hangingPunct="1">
              <a:lnSpc>
                <a:spcPct val="90000"/>
              </a:lnSpc>
            </a:pPr>
            <a:r>
              <a:rPr lang="pt-BR" altLang="pt-BR" sz="1100" b="1" i="1" kern="1200" dirty="0">
                <a:solidFill>
                  <a:srgbClr val="80C342"/>
                </a:solidFill>
                <a:latin typeface="Calibri" pitchFamily="34" charset="0"/>
                <a:ea typeface="Heiti SC Light" pitchFamily="124" charset="-122"/>
                <a:cs typeface="+mn-cs"/>
                <a:sym typeface="Gill Sans" pitchFamily="124" charset="0"/>
              </a:rPr>
              <a:t>São Paulo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Av. das Nações Unidas, 8.501  21º andar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05425-070  São Paulo  SP  Brasil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+ 55 11 3471 4200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465512" y="2619375"/>
            <a:ext cx="2365375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100" b="1" i="1" dirty="0">
                <a:solidFill>
                  <a:srgbClr val="80C342"/>
                </a:solidFill>
                <a:latin typeface="Calibri" pitchFamily="34" charset="0"/>
              </a:rPr>
              <a:t>Rio de Janeiro</a:t>
            </a:r>
            <a:endParaRPr lang="pt-BR" altLang="pt-BR" sz="1200" dirty="0">
              <a:solidFill>
                <a:srgbClr val="80C34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Praia de Botafogo, 501, bloco II, conjunto 704</a:t>
            </a: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22250-042  Rio de Janeiro  RJ  Brasil</a:t>
            </a: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+ 55 21 2104-9300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1100" i="1" dirty="0">
              <a:solidFill>
                <a:srgbClr val="4C4D4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Retângulo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tângulo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Retângulo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0" y="32735838"/>
            <a:ext cx="29254450" cy="150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13" y="21543963"/>
            <a:ext cx="13696950" cy="131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Retângulo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563638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Número de Slide 4">
            <a:extLst>
              <a:ext uri="{FF2B5EF4-FFF2-40B4-BE49-F238E27FC236}">
                <a16:creationId xmlns:a16="http://schemas.microsoft.com/office/drawing/2014/main" id="{985111C5-8256-4267-BA51-B910506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D6E5EB3-5D9D-4D09-BEC4-58F132C6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NÚMEROS GERAIS</a:t>
            </a:r>
            <a:endParaRPr lang="pt-BR" sz="1600" strike="sngStrike" dirty="0">
              <a:solidFill>
                <a:srgbClr val="FF0000"/>
              </a:solidFill>
            </a:endParaRP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09402182-5A0B-43C3-B5E8-01F6FF4EC79D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Patrimônio líquido da indústria de fundos cresce 19,5% no comparativo de junho de 2021 com 2020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C9C597C-DDB1-4CEE-B58A-14A9A03825F5}"/>
              </a:ext>
            </a:extLst>
          </p:cNvPr>
          <p:cNvSpPr txBox="1"/>
          <p:nvPr/>
        </p:nvSpPr>
        <p:spPr>
          <a:xfrm>
            <a:off x="0" y="4803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Informações referente a maio</a:t>
            </a:r>
          </a:p>
          <a:p>
            <a:r>
              <a:rPr lang="pt-BR" sz="900" dirty="0">
                <a:solidFill>
                  <a:srgbClr val="4C4D4F"/>
                </a:solidFill>
              </a:rPr>
              <a:t>** Captação líquida acumulada no ano até junho</a:t>
            </a:r>
          </a:p>
        </p:txBody>
      </p:sp>
      <p:pic>
        <p:nvPicPr>
          <p:cNvPr id="6169" name="Retângulo 115">
            <a:extLst>
              <a:ext uri="{FF2B5EF4-FFF2-40B4-BE49-F238E27FC236}">
                <a16:creationId xmlns:a16="http://schemas.microsoft.com/office/drawing/2014/main" id="{7CC8A2CB-7027-4616-A61A-A5747B0CB0D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Retângulo 125">
            <a:extLst>
              <a:ext uri="{FF2B5EF4-FFF2-40B4-BE49-F238E27FC236}">
                <a16:creationId xmlns:a16="http://schemas.microsoft.com/office/drawing/2014/main" id="{C24EBD62-37AB-4F77-8B27-300CB776B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Retângulo 115">
            <a:extLst>
              <a:ext uri="{FF2B5EF4-FFF2-40B4-BE49-F238E27FC236}">
                <a16:creationId xmlns:a16="http://schemas.microsoft.com/office/drawing/2014/main" id="{A6557C1D-1373-478E-85C6-025A3F32E33D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Retângulo 125">
            <a:extLst>
              <a:ext uri="{FF2B5EF4-FFF2-40B4-BE49-F238E27FC236}">
                <a16:creationId xmlns:a16="http://schemas.microsoft.com/office/drawing/2014/main" id="{8609A3EC-13BB-41CC-9961-6E954946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5F884E-C9F9-450F-9C3C-C98F680654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31" y="1330881"/>
            <a:ext cx="8544537" cy="14913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95340C-9EBA-4DF6-89E6-977512281D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687" y="3077633"/>
            <a:ext cx="8544537" cy="1484971"/>
          </a:xfrm>
          <a:prstGeom prst="rect">
            <a:avLst/>
          </a:prstGeom>
        </p:spPr>
      </p:pic>
      <p:pic>
        <p:nvPicPr>
          <p:cNvPr id="3109" name="Retângulo 54">
            <a:extLst>
              <a:ext uri="{FF2B5EF4-FFF2-40B4-BE49-F238E27FC236}">
                <a16:creationId xmlns:a16="http://schemas.microsoft.com/office/drawing/2014/main" id="{F7F3ABFC-C7F9-44B7-A75B-AC3F5CBEC527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650" y="24236363"/>
            <a:ext cx="30926088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Retângulo 64">
            <a:extLst>
              <a:ext uri="{FF2B5EF4-FFF2-40B4-BE49-F238E27FC236}">
                <a16:creationId xmlns:a16="http://schemas.microsoft.com/office/drawing/2014/main" id="{B8877956-DF22-4AEA-9CA6-6CC8BC1BA6D2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53500"/>
            <a:ext cx="23060025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CaixaDeTexto 68">
            <a:extLst>
              <a:ext uri="{FF2B5EF4-FFF2-40B4-BE49-F238E27FC236}">
                <a16:creationId xmlns:a16="http://schemas.microsoft.com/office/drawing/2014/main" id="{33BD3E7B-8C98-454F-93D6-7D7C359B1B8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300" y="34951988"/>
            <a:ext cx="153860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CaixaDeTexto 75">
            <a:extLst>
              <a:ext uri="{FF2B5EF4-FFF2-40B4-BE49-F238E27FC236}">
                <a16:creationId xmlns:a16="http://schemas.microsoft.com/office/drawing/2014/main" id="{E85E3DA2-88AA-41FE-9948-E9EC01727325}"/>
              </a:ext>
            </a:extLst>
          </p:cNvPr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38" y="27435175"/>
            <a:ext cx="280638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CaixaDeTexto 66">
            <a:extLst>
              <a:ext uri="{FF2B5EF4-FFF2-40B4-BE49-F238E27FC236}">
                <a16:creationId xmlns:a16="http://schemas.microsoft.com/office/drawing/2014/main" id="{5C0498B4-E58F-4EEE-AEA5-81D3E98EA08C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088" y="27809825"/>
            <a:ext cx="22645687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CaixaDeTexto 69">
            <a:extLst>
              <a:ext uri="{FF2B5EF4-FFF2-40B4-BE49-F238E27FC236}">
                <a16:creationId xmlns:a16="http://schemas.microsoft.com/office/drawing/2014/main" id="{A5F7BFC4-EBBD-4FB4-9233-6A32D3D22D5A}"/>
              </a:ext>
            </a:extLst>
          </p:cNvPr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038" y="44626213"/>
            <a:ext cx="10837862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5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B023A03A-42B2-4A47-9446-BE7B3283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34048" y="4801193"/>
            <a:ext cx="4099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F14DA09F-DD51-43BA-A781-691F6A82F8D6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Captação é a maior da série histórica para um primeiro semestre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ED31F6-1BCD-4202-B4C3-B1093FD5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71111"/>
            <a:ext cx="6411600" cy="542700"/>
          </a:xfrm>
        </p:spPr>
        <p:txBody>
          <a:bodyPr>
            <a:normAutofit fontScale="90000"/>
          </a:bodyPr>
          <a:lstStyle/>
          <a:p>
            <a:r>
              <a:rPr lang="pt-BR" sz="1800" dirty="0"/>
              <a:t>CAPTAÇÃO LÍQUIDA ACUMULADA NO ANO ATÉ JUNHO – R$ BILHÕES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380D1B-1D98-4B25-B162-B92E15BC316F}"/>
              </a:ext>
            </a:extLst>
          </p:cNvPr>
          <p:cNvSpPr txBox="1"/>
          <p:nvPr/>
        </p:nvSpPr>
        <p:spPr>
          <a:xfrm>
            <a:off x="0" y="487286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4C4D4F"/>
                </a:solidFill>
              </a:rPr>
              <a:t>Todos os dados de captação líquida na apresentação são de valores correntes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40892"/>
              </p:ext>
            </p:extLst>
          </p:nvPr>
        </p:nvGraphicFramePr>
        <p:xfrm>
          <a:off x="97638" y="939175"/>
          <a:ext cx="8866849" cy="41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7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998924"/>
              </p:ext>
            </p:extLst>
          </p:nvPr>
        </p:nvGraphicFramePr>
        <p:xfrm>
          <a:off x="0" y="1059582"/>
          <a:ext cx="90364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FC46C74B-4756-4174-BD2C-63B72950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605707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2AC4780-F864-4462-802A-D85693CD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CAPTAÇÃO LÍQUIDA ACUMULADA NO ANO ATÉ JUNHO – POR CLASSE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831A7D6E-843D-4A01-B976-808A4F342ED8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Renda fixa e multimercados puxam resultado positivo no semestre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56D4FF2-0E2A-4F12-8EA9-257B2CE17C7B}"/>
              </a:ext>
            </a:extLst>
          </p:cNvPr>
          <p:cNvCxnSpPr>
            <a:cxnSpLocks/>
          </p:cNvCxnSpPr>
          <p:nvPr/>
        </p:nvCxnSpPr>
        <p:spPr>
          <a:xfrm flipH="1">
            <a:off x="3851920" y="1059582"/>
            <a:ext cx="14457" cy="3816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C24B38-5155-4FCC-AFA9-A90846C7C6D4}"/>
              </a:ext>
            </a:extLst>
          </p:cNvPr>
          <p:cNvSpPr txBox="1"/>
          <p:nvPr/>
        </p:nvSpPr>
        <p:spPr>
          <a:xfrm>
            <a:off x="6520065" y="3438592"/>
            <a:ext cx="1198232" cy="861774"/>
          </a:xfrm>
          <a:prstGeom prst="rect">
            <a:avLst/>
          </a:prstGeom>
          <a:noFill/>
          <a:ln w="12700">
            <a:solidFill>
              <a:srgbClr val="FFFF4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FFDF4F"/>
                </a:solidFill>
              </a:rPr>
              <a:t>FIP</a:t>
            </a:r>
            <a:r>
              <a:rPr lang="pt-BR" sz="1000" dirty="0">
                <a:solidFill>
                  <a:srgbClr val="FFDF4F"/>
                </a:solidFill>
              </a:rPr>
              <a:t>: </a:t>
            </a:r>
            <a:r>
              <a:rPr lang="pt-BR" sz="1000" dirty="0">
                <a:solidFill>
                  <a:srgbClr val="666A7A"/>
                </a:solidFill>
              </a:rPr>
              <a:t>alteração de classe de fundo com PL de aprox. R$ 20 bilhões de FIP para ações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C0B596-76CC-4815-B386-B7D0D69D39DC}"/>
              </a:ext>
            </a:extLst>
          </p:cNvPr>
          <p:cNvSpPr txBox="1"/>
          <p:nvPr/>
        </p:nvSpPr>
        <p:spPr>
          <a:xfrm>
            <a:off x="3926618" y="3438592"/>
            <a:ext cx="2507998" cy="861774"/>
          </a:xfrm>
          <a:prstGeom prst="rect">
            <a:avLst/>
          </a:prstGeom>
          <a:noFill/>
          <a:ln w="12700">
            <a:solidFill>
              <a:srgbClr val="0095D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0095D9"/>
                </a:solidFill>
              </a:rPr>
              <a:t>Ações: </a:t>
            </a:r>
            <a:r>
              <a:rPr lang="pt-BR" sz="1000" dirty="0">
                <a:solidFill>
                  <a:srgbClr val="666A7A"/>
                </a:solidFill>
              </a:rPr>
              <a:t>Alteração de classe de fundo com PL de aprox. R$ 20 bilhões de FIP para ações</a:t>
            </a:r>
            <a:br>
              <a:rPr lang="pt-BR" sz="1000" dirty="0">
                <a:solidFill>
                  <a:srgbClr val="666A7A"/>
                </a:solidFill>
              </a:rPr>
            </a:br>
            <a:br>
              <a:rPr lang="pt-BR" sz="1000" dirty="0">
                <a:solidFill>
                  <a:srgbClr val="666A7A"/>
                </a:solidFill>
              </a:rPr>
            </a:br>
            <a:r>
              <a:rPr lang="pt-BR" sz="1000" dirty="0">
                <a:solidFill>
                  <a:srgbClr val="666A7A"/>
                </a:solidFill>
              </a:rPr>
              <a:t>&gt;&gt; amortização de um fundo de pensão no valor de - R$ 43,9 bi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6E494D-2426-4CD0-99AA-32464D7F7A8F}"/>
              </a:ext>
            </a:extLst>
          </p:cNvPr>
          <p:cNvSpPr txBox="1"/>
          <p:nvPr/>
        </p:nvSpPr>
        <p:spPr>
          <a:xfrm>
            <a:off x="4410794" y="1448904"/>
            <a:ext cx="2306989" cy="400110"/>
          </a:xfrm>
          <a:prstGeom prst="rect">
            <a:avLst/>
          </a:prstGeom>
          <a:noFill/>
          <a:ln w="12700">
            <a:solidFill>
              <a:srgbClr val="FCAF1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CAF17"/>
                </a:solidFill>
              </a:rPr>
              <a:t>Renda fixa: </a:t>
            </a:r>
            <a:r>
              <a:rPr lang="pt-BR" sz="1000" dirty="0">
                <a:solidFill>
                  <a:srgbClr val="666A7A"/>
                </a:solidFill>
              </a:rPr>
              <a:t>movimentos concentrados em fundos de baixa duração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D030AB-0E2D-4888-8FD7-741939FACF87}"/>
              </a:ext>
            </a:extLst>
          </p:cNvPr>
          <p:cNvSpPr txBox="1"/>
          <p:nvPr/>
        </p:nvSpPr>
        <p:spPr>
          <a:xfrm>
            <a:off x="737828" y="3492668"/>
            <a:ext cx="2376264" cy="400110"/>
          </a:xfrm>
          <a:prstGeom prst="rect">
            <a:avLst/>
          </a:prstGeom>
          <a:noFill/>
          <a:ln w="12700">
            <a:solidFill>
              <a:srgbClr val="FCAF1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CAF17"/>
                </a:solidFill>
              </a:rPr>
              <a:t>Renda fixa: </a:t>
            </a:r>
            <a:r>
              <a:rPr lang="pt-BR" sz="1000" dirty="0">
                <a:solidFill>
                  <a:srgbClr val="666A7A"/>
                </a:solidFill>
              </a:rPr>
              <a:t>movimentos concentrados em fundos de baixa duração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719F88-7904-4BCD-A903-3F984E086737}"/>
              </a:ext>
            </a:extLst>
          </p:cNvPr>
          <p:cNvSpPr txBox="1"/>
          <p:nvPr/>
        </p:nvSpPr>
        <p:spPr>
          <a:xfrm>
            <a:off x="251520" y="1578949"/>
            <a:ext cx="1944217" cy="553998"/>
          </a:xfrm>
          <a:prstGeom prst="rect">
            <a:avLst/>
          </a:prstGeom>
          <a:noFill/>
          <a:ln w="12700">
            <a:solidFill>
              <a:srgbClr val="0095D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095D9"/>
                </a:solidFill>
              </a:rPr>
              <a:t>Ações: </a:t>
            </a:r>
            <a:r>
              <a:rPr lang="pt-BR" sz="1000" dirty="0">
                <a:solidFill>
                  <a:srgbClr val="666A7A"/>
                </a:solidFill>
              </a:rPr>
              <a:t>movimentos pulverizados de aporte impulsionados pelo cenário econômico</a:t>
            </a:r>
          </a:p>
        </p:txBody>
      </p:sp>
    </p:spTree>
    <p:extLst>
      <p:ext uri="{BB962C8B-B14F-4D97-AF65-F5344CB8AC3E}">
        <p14:creationId xmlns:p14="http://schemas.microsoft.com/office/powerpoint/2010/main" val="96377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BFBB6A2-7308-4305-A3C3-2585564D4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304537"/>
              </p:ext>
            </p:extLst>
          </p:nvPr>
        </p:nvGraphicFramePr>
        <p:xfrm>
          <a:off x="48179" y="745329"/>
          <a:ext cx="8786295" cy="445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Número de Slide 4">
            <a:extLst>
              <a:ext uri="{FF2B5EF4-FFF2-40B4-BE49-F238E27FC236}">
                <a16:creationId xmlns:a16="http://schemas.microsoft.com/office/drawing/2014/main" id="{4C108AD2-B624-4D08-9405-17E1C099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449104-94C4-4BD2-9647-E94942767557}"/>
              </a:ext>
            </a:extLst>
          </p:cNvPr>
          <p:cNvSpPr txBox="1"/>
          <p:nvPr/>
        </p:nvSpPr>
        <p:spPr>
          <a:xfrm>
            <a:off x="0" y="4794706"/>
            <a:ext cx="80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Institucional: </a:t>
            </a:r>
            <a:r>
              <a:rPr lang="pt-B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EAPCs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(Entidades Abertas de Previdência Complementar), seguradoras, fundos e capitalização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Outros inclui segmentos que não têm representatividade para abertura dos dados e/ou não identificados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13E856B-4A9A-42CA-A728-693F9A783E23}"/>
              </a:ext>
            </a:extLst>
          </p:cNvPr>
          <p:cNvCxnSpPr>
            <a:cxnSpLocks/>
          </p:cNvCxnSpPr>
          <p:nvPr/>
        </p:nvCxnSpPr>
        <p:spPr>
          <a:xfrm flipH="1">
            <a:off x="3851920" y="1095950"/>
            <a:ext cx="0" cy="3492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FA8684DB-40EE-4D9B-A086-9F42AFE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7847"/>
            <a:ext cx="7053722" cy="542700"/>
          </a:xfrm>
        </p:spPr>
        <p:txBody>
          <a:bodyPr>
            <a:noAutofit/>
          </a:bodyPr>
          <a:lstStyle/>
          <a:p>
            <a:r>
              <a:rPr lang="pt-BR" sz="1600" dirty="0"/>
              <a:t>CAPTAÇÃO LÍQUIDA ACUMULADA ATÉ MAIO – POR SEGMENTO DE INVESTIDOR 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179C3A6B-E166-45B6-8AF6-DFEB1F9E5580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Poder público e </a:t>
            </a:r>
            <a:r>
              <a:rPr lang="pt-BR" sz="1200" i="1" dirty="0" err="1">
                <a:solidFill>
                  <a:srgbClr val="666A7A"/>
                </a:solidFill>
              </a:rPr>
              <a:t>corporate</a:t>
            </a:r>
            <a:r>
              <a:rPr lang="pt-BR" sz="1200" i="1" dirty="0">
                <a:solidFill>
                  <a:srgbClr val="666A7A"/>
                </a:solidFill>
              </a:rPr>
              <a:t> somam saldo líquido de R$ 111,5 bilhões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F27A81-77A0-4B39-A2A4-6194683AEF8A}"/>
              </a:ext>
            </a:extLst>
          </p:cNvPr>
          <p:cNvSpPr txBox="1"/>
          <p:nvPr/>
        </p:nvSpPr>
        <p:spPr>
          <a:xfrm>
            <a:off x="4378117" y="1600605"/>
            <a:ext cx="2135082" cy="400110"/>
          </a:xfrm>
          <a:prstGeom prst="rect">
            <a:avLst/>
          </a:prstGeom>
          <a:noFill/>
          <a:ln w="12700">
            <a:solidFill>
              <a:srgbClr val="59595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666A7A"/>
                </a:solidFill>
              </a:rPr>
              <a:t>Corporate</a:t>
            </a:r>
            <a:r>
              <a:rPr lang="pt-BR" sz="1000" dirty="0">
                <a:solidFill>
                  <a:srgbClr val="666A7A"/>
                </a:solidFill>
              </a:rPr>
              <a:t>: movimento concentrado em um fundo que aportou R$ 33 bi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C0682F-9355-46A6-B09B-64D29B94D0BC}"/>
              </a:ext>
            </a:extLst>
          </p:cNvPr>
          <p:cNvSpPr txBox="1"/>
          <p:nvPr/>
        </p:nvSpPr>
        <p:spPr>
          <a:xfrm>
            <a:off x="5177920" y="3384497"/>
            <a:ext cx="1839277" cy="553998"/>
          </a:xfrm>
          <a:prstGeom prst="rect">
            <a:avLst/>
          </a:prstGeom>
          <a:noFill/>
          <a:ln w="12700">
            <a:solidFill>
              <a:srgbClr val="FCAF1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FCAF17"/>
                </a:solidFill>
              </a:rPr>
              <a:t>Fundos de pensão</a:t>
            </a:r>
            <a:r>
              <a:rPr lang="pt-BR" sz="1000" dirty="0">
                <a:solidFill>
                  <a:srgbClr val="FCAF17"/>
                </a:solidFill>
              </a:rPr>
              <a:t>: </a:t>
            </a:r>
            <a:r>
              <a:rPr lang="pt-BR" sz="1000" dirty="0">
                <a:solidFill>
                  <a:srgbClr val="666A7A"/>
                </a:solidFill>
              </a:rPr>
              <a:t>amortização de um fundo de pensão no valor de - R$ 43,9 bi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6A98C6-F406-4D43-BA11-29B10311DED9}"/>
              </a:ext>
            </a:extLst>
          </p:cNvPr>
          <p:cNvSpPr txBox="1"/>
          <p:nvPr/>
        </p:nvSpPr>
        <p:spPr>
          <a:xfrm>
            <a:off x="280575" y="3811654"/>
            <a:ext cx="1971512" cy="400110"/>
          </a:xfrm>
          <a:prstGeom prst="rect">
            <a:avLst/>
          </a:prstGeom>
          <a:noFill/>
          <a:ln w="12700">
            <a:solidFill>
              <a:srgbClr val="03BFD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3BFD7"/>
                </a:solidFill>
              </a:rPr>
              <a:t>Varejo</a:t>
            </a:r>
            <a:r>
              <a:rPr lang="pt-BR" sz="1000" dirty="0">
                <a:solidFill>
                  <a:srgbClr val="03BFD7"/>
                </a:solidFill>
              </a:rPr>
              <a:t>: </a:t>
            </a:r>
            <a:r>
              <a:rPr lang="pt-BR" sz="1000" dirty="0">
                <a:solidFill>
                  <a:srgbClr val="666A7A"/>
                </a:solidFill>
              </a:rPr>
              <a:t>concentração no segmento alta renda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25C28A4-C87A-4FD6-8CEB-45A95A0F666B}"/>
              </a:ext>
            </a:extLst>
          </p:cNvPr>
          <p:cNvSpPr txBox="1"/>
          <p:nvPr/>
        </p:nvSpPr>
        <p:spPr>
          <a:xfrm>
            <a:off x="478081" y="1600605"/>
            <a:ext cx="2078646" cy="400110"/>
          </a:xfrm>
          <a:prstGeom prst="rect">
            <a:avLst/>
          </a:prstGeom>
          <a:noFill/>
          <a:ln w="12700">
            <a:solidFill>
              <a:srgbClr val="0095D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095D9"/>
                </a:solidFill>
              </a:rPr>
              <a:t>Poder público: </a:t>
            </a:r>
            <a:r>
              <a:rPr lang="pt-BR" sz="1000" dirty="0">
                <a:solidFill>
                  <a:srgbClr val="666A7A"/>
                </a:solidFill>
              </a:rPr>
              <a:t>concentração de um fundo que teve aporte de R$ 21 bi</a:t>
            </a:r>
          </a:p>
        </p:txBody>
      </p:sp>
    </p:spTree>
    <p:extLst>
      <p:ext uri="{BB962C8B-B14F-4D97-AF65-F5344CB8AC3E}">
        <p14:creationId xmlns:p14="http://schemas.microsoft.com/office/powerpoint/2010/main" val="27231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Retângulo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tângulo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Retângulo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0" y="32735838"/>
            <a:ext cx="29254450" cy="150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13" y="21543963"/>
            <a:ext cx="13696950" cy="131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Retângulo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563638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Número de Slide 4">
            <a:extLst>
              <a:ext uri="{FF2B5EF4-FFF2-40B4-BE49-F238E27FC236}">
                <a16:creationId xmlns:a16="http://schemas.microsoft.com/office/drawing/2014/main" id="{985111C5-8256-4267-BA51-B910506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D6E5EB3-5D9D-4D09-BEC4-58F132C6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DISTRIBUIÇÃO DO NÚMERO DE CONTAS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5A6D33-C4EF-4B7B-9E66-038C58878FBE}"/>
              </a:ext>
            </a:extLst>
          </p:cNvPr>
          <p:cNvSpPr txBox="1"/>
          <p:nvPr/>
        </p:nvSpPr>
        <p:spPr>
          <a:xfrm>
            <a:off x="0" y="49480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Outros: inclui fundos cambiais, </a:t>
            </a:r>
            <a:r>
              <a:rPr lang="pt-BR" sz="900" dirty="0" err="1">
                <a:solidFill>
                  <a:srgbClr val="4C4D4F"/>
                </a:solidFill>
              </a:rPr>
              <a:t>ETFs</a:t>
            </a:r>
            <a:r>
              <a:rPr lang="pt-BR" sz="900" dirty="0">
                <a:solidFill>
                  <a:srgbClr val="4C4D4F"/>
                </a:solidFill>
              </a:rPr>
              <a:t>, </a:t>
            </a:r>
            <a:r>
              <a:rPr lang="pt-BR" sz="900" dirty="0" err="1">
                <a:solidFill>
                  <a:srgbClr val="4C4D4F"/>
                </a:solidFill>
              </a:rPr>
              <a:t>FIDCs</a:t>
            </a:r>
            <a:r>
              <a:rPr lang="pt-BR" sz="900" dirty="0">
                <a:solidFill>
                  <a:srgbClr val="4C4D4F"/>
                </a:solidFill>
              </a:rPr>
              <a:t>, </a:t>
            </a:r>
            <a:r>
              <a:rPr lang="pt-BR" sz="900" dirty="0" err="1">
                <a:solidFill>
                  <a:srgbClr val="4C4D4F"/>
                </a:solidFill>
              </a:rPr>
              <a:t>FIPs</a:t>
            </a:r>
            <a:r>
              <a:rPr lang="pt-BR" sz="900" dirty="0">
                <a:solidFill>
                  <a:srgbClr val="4C4D4F"/>
                </a:solidFill>
              </a:rPr>
              <a:t> e off-</a:t>
            </a:r>
            <a:r>
              <a:rPr lang="pt-BR" sz="900" dirty="0" err="1">
                <a:solidFill>
                  <a:srgbClr val="4C4D4F"/>
                </a:solidFill>
              </a:rPr>
              <a:t>shore</a:t>
            </a:r>
            <a:r>
              <a:rPr lang="pt-BR" sz="900" dirty="0">
                <a:solidFill>
                  <a:srgbClr val="4C4D4F"/>
                </a:solidFill>
              </a:rPr>
              <a:t>.</a:t>
            </a:r>
          </a:p>
        </p:txBody>
      </p:sp>
      <p:sp>
        <p:nvSpPr>
          <p:cNvPr id="37" name="CaixaDeTexto 8">
            <a:extLst>
              <a:ext uri="{FF2B5EF4-FFF2-40B4-BE49-F238E27FC236}">
                <a16:creationId xmlns:a16="http://schemas.microsoft.com/office/drawing/2014/main" id="{C616D57A-6089-48C3-82C7-3056E85D541B}"/>
              </a:ext>
            </a:extLst>
          </p:cNvPr>
          <p:cNvSpPr txBox="1"/>
          <p:nvPr/>
        </p:nvSpPr>
        <p:spPr>
          <a:xfrm>
            <a:off x="5947990" y="1065932"/>
            <a:ext cx="863600" cy="2349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b="1" dirty="0">
              <a:solidFill>
                <a:srgbClr val="4C4D4F"/>
              </a:solidFill>
            </a:endParaRP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DB5A30B0-A196-4CB3-911F-18C86AF68961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Fundos imobiliários e multimercados atingem, juntos, 36% do total de contas da indústria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2B14516-B3A6-4EEE-A00E-1B08E38771B7}"/>
              </a:ext>
            </a:extLst>
          </p:cNvPr>
          <p:cNvGrpSpPr/>
          <p:nvPr/>
        </p:nvGrpSpPr>
        <p:grpSpPr>
          <a:xfrm>
            <a:off x="-108520" y="1016269"/>
            <a:ext cx="9252520" cy="3802426"/>
            <a:chOff x="0" y="15875"/>
            <a:chExt cx="7969250" cy="3603625"/>
          </a:xfrm>
          <a:noFill/>
        </p:grpSpPr>
        <p:graphicFrame>
          <p:nvGraphicFramePr>
            <p:cNvPr id="38" name="Gráfico 37">
              <a:extLst>
                <a:ext uri="{FF2B5EF4-FFF2-40B4-BE49-F238E27FC236}">
                  <a16:creationId xmlns:a16="http://schemas.microsoft.com/office/drawing/2014/main" id="{3F1AE7AA-D007-4A96-9057-54CF324781C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3266042"/>
                </p:ext>
              </p:extLst>
            </p:nvPr>
          </p:nvGraphicFramePr>
          <p:xfrm>
            <a:off x="0" y="69850"/>
            <a:ext cx="7969250" cy="3549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9" name="CaixaDeTexto 5">
              <a:extLst>
                <a:ext uri="{FF2B5EF4-FFF2-40B4-BE49-F238E27FC236}">
                  <a16:creationId xmlns:a16="http://schemas.microsoft.com/office/drawing/2014/main" id="{703AA454-7ED8-4FE7-A0F6-E86099150211}"/>
                </a:ext>
              </a:extLst>
            </p:cNvPr>
            <p:cNvSpPr txBox="1"/>
            <p:nvPr/>
          </p:nvSpPr>
          <p:spPr>
            <a:xfrm>
              <a:off x="496167" y="16720"/>
              <a:ext cx="981075" cy="241300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896416D-F58E-41DE-8A6F-D9F3382CE89B}" type="TxLink">
                <a:rPr lang="en-US" sz="1400" b="1" i="0" u="none" strike="noStrike">
                  <a:solidFill>
                    <a:srgbClr val="4C4D4F"/>
                  </a:solidFill>
                  <a:latin typeface="Calibri"/>
                  <a:cs typeface="Calibri"/>
                </a:rPr>
                <a:pPr/>
                <a:t> 12.847.010 </a:t>
              </a:fld>
              <a:endParaRPr lang="pt-BR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40" name="CaixaDeTexto 6">
              <a:extLst>
                <a:ext uri="{FF2B5EF4-FFF2-40B4-BE49-F238E27FC236}">
                  <a16:creationId xmlns:a16="http://schemas.microsoft.com/office/drawing/2014/main" id="{6A062128-A2F6-4189-BB52-BFD81C88F3B9}"/>
                </a:ext>
              </a:extLst>
            </p:cNvPr>
            <p:cNvSpPr txBox="1"/>
            <p:nvPr/>
          </p:nvSpPr>
          <p:spPr>
            <a:xfrm>
              <a:off x="1992865" y="15875"/>
              <a:ext cx="955675" cy="241300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7995AB6-6C49-4DAE-9B0B-CEF19F2074A2}" type="TxLink">
                <a:rPr lang="en-US" sz="1400" b="1" i="0" u="none" strike="noStrike">
                  <a:solidFill>
                    <a:srgbClr val="4C4D4F"/>
                  </a:solidFill>
                  <a:latin typeface="Calibri"/>
                  <a:cs typeface="Calibri"/>
                </a:rPr>
                <a:pPr/>
                <a:t> 14.671.113 </a:t>
              </a:fld>
              <a:endParaRPr lang="pt-BR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41" name="CaixaDeTexto 7">
              <a:extLst>
                <a:ext uri="{FF2B5EF4-FFF2-40B4-BE49-F238E27FC236}">
                  <a16:creationId xmlns:a16="http://schemas.microsoft.com/office/drawing/2014/main" id="{95500BFA-7F0A-49FA-9E04-720256B1D8C9}"/>
                </a:ext>
              </a:extLst>
            </p:cNvPr>
            <p:cNvSpPr txBox="1"/>
            <p:nvPr/>
          </p:nvSpPr>
          <p:spPr>
            <a:xfrm>
              <a:off x="3473171" y="15875"/>
              <a:ext cx="946150" cy="241300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B7B3828-F063-4F5F-B3ED-905F4EAD406A}" type="TxLink">
                <a:rPr lang="en-US" sz="1400" b="1" i="0" u="none" strike="noStrike">
                  <a:solidFill>
                    <a:srgbClr val="4C4D4F"/>
                  </a:solidFill>
                  <a:latin typeface="Calibri"/>
                  <a:cs typeface="Calibri"/>
                </a:rPr>
                <a:pPr/>
                <a:t> 17.077.039 </a:t>
              </a:fld>
              <a:endParaRPr lang="pt-BR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42" name="CaixaDeTexto 8">
              <a:extLst>
                <a:ext uri="{FF2B5EF4-FFF2-40B4-BE49-F238E27FC236}">
                  <a16:creationId xmlns:a16="http://schemas.microsoft.com/office/drawing/2014/main" id="{C616D57A-6089-48C3-82C7-3056E85D541B}"/>
                </a:ext>
              </a:extLst>
            </p:cNvPr>
            <p:cNvSpPr txBox="1"/>
            <p:nvPr/>
          </p:nvSpPr>
          <p:spPr>
            <a:xfrm>
              <a:off x="4961673" y="15875"/>
              <a:ext cx="1025525" cy="241300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fld id="{0A3D00A1-6978-45B5-A301-35A4EC40A198}" type="TxLink">
                <a:rPr lang="en-US" sz="1400" b="1" i="0" u="none" strike="noStrike">
                  <a:solidFill>
                    <a:srgbClr val="4C4D4F"/>
                  </a:solidFill>
                  <a:latin typeface="Calibri"/>
                  <a:ea typeface="+mn-ea"/>
                  <a:cs typeface="Calibri"/>
                </a:rPr>
                <a:pPr marL="0" indent="0"/>
                <a:t> 22.954.965 </a:t>
              </a:fld>
              <a:endParaRPr lang="pt-BR" sz="1200" b="1" i="0" u="none" strike="noStrike" dirty="0">
                <a:solidFill>
                  <a:srgbClr val="4C4D4F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3" name="CaixaDeTexto 9">
              <a:extLst>
                <a:ext uri="{FF2B5EF4-FFF2-40B4-BE49-F238E27FC236}">
                  <a16:creationId xmlns:a16="http://schemas.microsoft.com/office/drawing/2014/main" id="{107B1DD9-7117-4432-BB47-A2A02CC57B08}"/>
                </a:ext>
              </a:extLst>
            </p:cNvPr>
            <p:cNvSpPr txBox="1"/>
            <p:nvPr/>
          </p:nvSpPr>
          <p:spPr>
            <a:xfrm>
              <a:off x="6450175" y="15875"/>
              <a:ext cx="996950" cy="241300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E05F50F-FE3F-4E1E-8C64-7D04A3C3E29B}" type="TxLink">
                <a:rPr lang="en-US" sz="1400" b="1" i="0" u="none" strike="noStrike">
                  <a:solidFill>
                    <a:srgbClr val="4C4D4F"/>
                  </a:solidFill>
                  <a:latin typeface="Calibri"/>
                  <a:cs typeface="Calibri"/>
                </a:rPr>
                <a:pPr/>
                <a:t> 28.295.661 </a:t>
              </a:fld>
              <a:endParaRPr lang="pt-BR" sz="1200" b="1" dirty="0">
                <a:solidFill>
                  <a:srgbClr val="4C4D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22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BE20697-1E34-438C-83B9-1EE1978F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24" y="835100"/>
            <a:ext cx="9144000" cy="2255116"/>
          </a:xfrm>
          <a:prstGeom prst="rect">
            <a:avLst/>
          </a:prstGeom>
        </p:spPr>
      </p:pic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ED1380CC-CE40-4CAC-91B0-C678E290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774169"/>
            <a:ext cx="539552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42A7FB4-F4A5-43BD-A20B-D4C5AD0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5349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349F365F-2861-4E89-AD5C-AC2DE6BDEE2A}"/>
              </a:ext>
            </a:extLst>
          </p:cNvPr>
          <p:cNvSpPr txBox="1">
            <a:spLocks/>
          </p:cNvSpPr>
          <p:nvPr/>
        </p:nvSpPr>
        <p:spPr>
          <a:xfrm>
            <a:off x="1020710" y="516853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Multimercados e ações batem Ibovespa no período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18FEC44-2BAB-4FF7-AC1E-013200F044DB}"/>
              </a:ext>
            </a:extLst>
          </p:cNvPr>
          <p:cNvCxnSpPr>
            <a:cxnSpLocks/>
          </p:cNvCxnSpPr>
          <p:nvPr/>
        </p:nvCxnSpPr>
        <p:spPr>
          <a:xfrm rot="5400000">
            <a:off x="4553488" y="-1514194"/>
            <a:ext cx="0" cy="9180000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484233D-3008-4792-BE7D-85DC7DD0741A}"/>
              </a:ext>
            </a:extLst>
          </p:cNvPr>
          <p:cNvGrpSpPr/>
          <p:nvPr/>
        </p:nvGrpSpPr>
        <p:grpSpPr>
          <a:xfrm>
            <a:off x="611560" y="951851"/>
            <a:ext cx="1440160" cy="785715"/>
            <a:chOff x="467544" y="866509"/>
            <a:chExt cx="1607132" cy="887220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2097B90-F0FC-46EB-81E7-0EC1A7C608E2}"/>
                </a:ext>
              </a:extLst>
            </p:cNvPr>
            <p:cNvSpPr txBox="1"/>
            <p:nvPr/>
          </p:nvSpPr>
          <p:spPr>
            <a:xfrm>
              <a:off x="467544" y="866509"/>
              <a:ext cx="1453143" cy="884372"/>
            </a:xfrm>
            <a:prstGeom prst="roundRect">
              <a:avLst/>
            </a:prstGeom>
            <a:ln w="12700">
              <a:solidFill>
                <a:srgbClr val="80C34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rgbClr val="80C342"/>
                  </a:solidFill>
                </a:rPr>
                <a:t>Índices acumulados – Jan/20 a Jun/21</a:t>
              </a:r>
            </a:p>
            <a:p>
              <a:pPr algn="ctr"/>
              <a:endParaRPr lang="pt-BR" sz="800" b="1" u="sng" dirty="0">
                <a:solidFill>
                  <a:srgbClr val="80C342"/>
                </a:solidFill>
              </a:endParaRPr>
            </a:p>
            <a:p>
              <a:pPr algn="ctr"/>
              <a:endParaRPr lang="pt-BR" sz="800" b="1" u="sng" dirty="0">
                <a:solidFill>
                  <a:srgbClr val="80C342"/>
                </a:solidFill>
              </a:endParaRPr>
            </a:p>
            <a:p>
              <a:pPr algn="ctr"/>
              <a:endParaRPr lang="pt-BR" sz="800" dirty="0">
                <a:solidFill>
                  <a:srgbClr val="4D4D4F"/>
                </a:solidFill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A34B9DD-D345-4EC4-BD82-31F4169AE9AF}"/>
                </a:ext>
              </a:extLst>
            </p:cNvPr>
            <p:cNvSpPr/>
            <p:nvPr/>
          </p:nvSpPr>
          <p:spPr>
            <a:xfrm>
              <a:off x="1217647" y="1123282"/>
              <a:ext cx="857029" cy="561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700" b="1" dirty="0">
                  <a:solidFill>
                    <a:srgbClr val="4D4D4F"/>
                  </a:solidFill>
                </a:rPr>
                <a:t>IMA-B: </a:t>
              </a:r>
              <a:r>
                <a:rPr lang="pt-BR" sz="700" dirty="0">
                  <a:solidFill>
                    <a:srgbClr val="4D4D4F"/>
                  </a:solidFill>
                </a:rPr>
                <a:t>5,6%</a:t>
              </a:r>
            </a:p>
            <a:p>
              <a:r>
                <a:rPr lang="pt-BR" sz="700" b="1" dirty="0">
                  <a:solidFill>
                    <a:srgbClr val="4D4D4F"/>
                  </a:solidFill>
                </a:rPr>
                <a:t>IMA-S: </a:t>
              </a:r>
              <a:r>
                <a:rPr lang="pt-BR" sz="700" dirty="0">
                  <a:solidFill>
                    <a:srgbClr val="4D4D4F"/>
                  </a:solidFill>
                </a:rPr>
                <a:t>3,6%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DD50A3B-6EF0-4E51-8452-77BFAE028980}"/>
                </a:ext>
              </a:extLst>
            </p:cNvPr>
            <p:cNvSpPr/>
            <p:nvPr/>
          </p:nvSpPr>
          <p:spPr>
            <a:xfrm>
              <a:off x="467544" y="1183009"/>
              <a:ext cx="989345" cy="570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700" b="1" dirty="0">
                  <a:solidFill>
                    <a:srgbClr val="4D4D4F"/>
                  </a:solidFill>
                </a:rPr>
                <a:t>Dólar: </a:t>
              </a:r>
              <a:r>
                <a:rPr lang="pt-BR" sz="700" dirty="0">
                  <a:solidFill>
                    <a:srgbClr val="4D4D4F"/>
                  </a:solidFill>
                </a:rPr>
                <a:t>24,1%</a:t>
              </a:r>
            </a:p>
            <a:p>
              <a:r>
                <a:rPr lang="pt-BR" sz="700" b="1" dirty="0">
                  <a:solidFill>
                    <a:srgbClr val="4D4D4F"/>
                  </a:solidFill>
                </a:rPr>
                <a:t>Ibovespa: </a:t>
              </a:r>
              <a:r>
                <a:rPr lang="pt-BR" sz="700" dirty="0">
                  <a:solidFill>
                    <a:srgbClr val="4D4D4F"/>
                  </a:solidFill>
                </a:rPr>
                <a:t>9,6%</a:t>
              </a:r>
            </a:p>
            <a:p>
              <a:r>
                <a:rPr lang="pt-BR" sz="700" b="1" dirty="0">
                  <a:solidFill>
                    <a:srgbClr val="4D4D4F"/>
                  </a:solidFill>
                </a:rPr>
                <a:t>IMA-Geral: </a:t>
              </a:r>
              <a:r>
                <a:rPr lang="pt-BR" sz="700" dirty="0">
                  <a:solidFill>
                    <a:srgbClr val="4D4D4F"/>
                  </a:solidFill>
                </a:rPr>
                <a:t>5,5%</a:t>
              </a:r>
              <a:endParaRPr lang="pt-BR" sz="1400" dirty="0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75F3BA27-7022-49EB-9A4B-BD9AF4BC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36" y="2891235"/>
            <a:ext cx="9144000" cy="22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7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650C53-091A-4AB0-915D-A68B63AE8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737456"/>
              </p:ext>
            </p:extLst>
          </p:nvPr>
        </p:nvGraphicFramePr>
        <p:xfrm>
          <a:off x="5148068" y="1152539"/>
          <a:ext cx="3888428" cy="321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ED1380CC-CE40-4CAC-91B0-C678E290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774169"/>
            <a:ext cx="539552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42A7FB4-F4A5-43BD-A20B-D4C5AD0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 fontScale="90000"/>
          </a:bodyPr>
          <a:lstStyle/>
          <a:p>
            <a:r>
              <a:rPr lang="pt-BR" sz="1800" dirty="0"/>
              <a:t>FUNDOS INVESTIMENTO NO EXTERIOR – CAPTAÇÃO E PATRIMÔNIO – DADOS EM R$ BILHÕES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3A7BEE-3D13-46D2-ADAB-3E09FA007D3B}"/>
              </a:ext>
            </a:extLst>
          </p:cNvPr>
          <p:cNvSpPr txBox="1"/>
          <p:nvPr/>
        </p:nvSpPr>
        <p:spPr>
          <a:xfrm>
            <a:off x="107504" y="4661143"/>
            <a:ext cx="5184576" cy="430887"/>
          </a:xfrm>
          <a:prstGeom prst="rect">
            <a:avLst/>
          </a:prstGeom>
          <a:noFill/>
          <a:ln w="12700">
            <a:solidFill>
              <a:srgbClr val="DE761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4C4D4F"/>
                </a:solidFill>
              </a:rPr>
              <a:t>Fundos Investimento no Exterior são os fundos 555 que podem investir mais de 40% de seus recursos no exterior, conforme a regulação em vigor. 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160F3F71-E6DB-4A49-9FFA-A392553F7440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Esses fundos apresentam crescimento de 38,4% em relação a junho do ano anterior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9A1A60-4473-4726-8A9D-9F72FA58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824" y="4043459"/>
            <a:ext cx="4392488" cy="411532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2555445-C2E7-4B7F-B6AF-9817C2DD5DCF}"/>
              </a:ext>
            </a:extLst>
          </p:cNvPr>
          <p:cNvCxnSpPr>
            <a:cxnSpLocks/>
          </p:cNvCxnSpPr>
          <p:nvPr/>
        </p:nvCxnSpPr>
        <p:spPr>
          <a:xfrm>
            <a:off x="5076056" y="1191414"/>
            <a:ext cx="0" cy="2760672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C6BA194-7DE7-407F-BF38-BFDB23BD7F4E}"/>
              </a:ext>
            </a:extLst>
          </p:cNvPr>
          <p:cNvGrpSpPr/>
          <p:nvPr/>
        </p:nvGrpSpPr>
        <p:grpSpPr>
          <a:xfrm>
            <a:off x="6667387" y="1563638"/>
            <a:ext cx="921795" cy="390818"/>
            <a:chOff x="6660232" y="1779662"/>
            <a:chExt cx="921795" cy="390818"/>
          </a:xfrm>
        </p:grpSpPr>
        <p:sp>
          <p:nvSpPr>
            <p:cNvPr id="22" name="Seta: Curva para Baixo 21">
              <a:extLst>
                <a:ext uri="{FF2B5EF4-FFF2-40B4-BE49-F238E27FC236}">
                  <a16:creationId xmlns:a16="http://schemas.microsoft.com/office/drawing/2014/main" id="{EAD154CB-3723-4EF8-A321-EB63FE8541FA}"/>
                </a:ext>
              </a:extLst>
            </p:cNvPr>
            <p:cNvSpPr/>
            <p:nvPr/>
          </p:nvSpPr>
          <p:spPr>
            <a:xfrm>
              <a:off x="6660232" y="1779662"/>
              <a:ext cx="921794" cy="360040"/>
            </a:xfrm>
            <a:prstGeom prst="curvedDownArrow">
              <a:avLst/>
            </a:prstGeom>
            <a:solidFill>
              <a:srgbClr val="DE761C"/>
            </a:solidFill>
            <a:ln>
              <a:solidFill>
                <a:srgbClr val="DE7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4054EBC-D117-4E08-99BA-335B430BC47A}"/>
                </a:ext>
              </a:extLst>
            </p:cNvPr>
            <p:cNvSpPr txBox="1"/>
            <p:nvPr/>
          </p:nvSpPr>
          <p:spPr>
            <a:xfrm>
              <a:off x="6660233" y="1862703"/>
              <a:ext cx="921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DE761C"/>
                  </a:solidFill>
                </a:rPr>
                <a:t> 38,4%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1D08D5-29E6-4361-B3D3-D194C541A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6312"/>
              </p:ext>
            </p:extLst>
          </p:nvPr>
        </p:nvGraphicFramePr>
        <p:xfrm>
          <a:off x="107504" y="1152539"/>
          <a:ext cx="4896541" cy="279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775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ED1380CC-CE40-4CAC-91B0-C678E290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774169"/>
            <a:ext cx="539552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42A7FB4-F4A5-43BD-A20B-D4C5AD0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 fontScale="90000"/>
          </a:bodyPr>
          <a:lstStyle/>
          <a:p>
            <a:r>
              <a:rPr lang="pt-BR" sz="1800" dirty="0"/>
              <a:t>FUNDOS INVESTIMENTO NO EXTERIOR – N° DE CONTAS E DE FUNDOS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160F3F71-E6DB-4A49-9FFA-A392553F7440}"/>
              </a:ext>
            </a:extLst>
          </p:cNvPr>
          <p:cNvSpPr txBox="1">
            <a:spLocks/>
          </p:cNvSpPr>
          <p:nvPr/>
        </p:nvSpPr>
        <p:spPr>
          <a:xfrm>
            <a:off x="1043608" y="61358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Número de contas de multimercados cresce 443% no últimos 15 meses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823B97F-D89F-461B-9D0C-614E82C1ACE7}"/>
              </a:ext>
            </a:extLst>
          </p:cNvPr>
          <p:cNvCxnSpPr>
            <a:cxnSpLocks/>
          </p:cNvCxnSpPr>
          <p:nvPr/>
        </p:nvCxnSpPr>
        <p:spPr>
          <a:xfrm>
            <a:off x="4644008" y="1191414"/>
            <a:ext cx="0" cy="3623617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7792FE-BD65-41C0-8C56-4AD7892268F3}"/>
              </a:ext>
            </a:extLst>
          </p:cNvPr>
          <p:cNvSpPr txBox="1"/>
          <p:nvPr/>
        </p:nvSpPr>
        <p:spPr>
          <a:xfrm>
            <a:off x="0" y="4933206"/>
            <a:ext cx="8604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Não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equivale ao total de CPFs, pois cada pessoa pode ter mais de uma conta</a:t>
            </a:r>
            <a:endParaRPr lang="pt-BR" sz="900" dirty="0">
              <a:solidFill>
                <a:srgbClr val="4C4D4F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01CE76-A5AD-470F-9ECF-F0D4C87B6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71844"/>
              </p:ext>
            </p:extLst>
          </p:nvPr>
        </p:nvGraphicFramePr>
        <p:xfrm>
          <a:off x="-27345" y="1191414"/>
          <a:ext cx="4716892" cy="358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E339E4-0365-4322-B781-10DFA1635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956834"/>
              </p:ext>
            </p:extLst>
          </p:nvPr>
        </p:nvGraphicFramePr>
        <p:xfrm>
          <a:off x="4499994" y="1191414"/>
          <a:ext cx="4536502" cy="358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383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NBIMA">
      <a:dk1>
        <a:sysClr val="windowText" lastClr="000000"/>
      </a:dk1>
      <a:lt1>
        <a:sysClr val="window" lastClr="FFFFFF"/>
      </a:lt1>
      <a:dk2>
        <a:srgbClr val="80C342"/>
      </a:dk2>
      <a:lt2>
        <a:srgbClr val="FFDF4F"/>
      </a:lt2>
      <a:accent1>
        <a:srgbClr val="80C342"/>
      </a:accent1>
      <a:accent2>
        <a:srgbClr val="FCAF17"/>
      </a:accent2>
      <a:accent3>
        <a:srgbClr val="0095D9"/>
      </a:accent3>
      <a:accent4>
        <a:srgbClr val="4C4D4F"/>
      </a:accent4>
      <a:accent5>
        <a:srgbClr val="03BFD7"/>
      </a:accent5>
      <a:accent6>
        <a:srgbClr val="034694"/>
      </a:accent6>
      <a:hlink>
        <a:srgbClr val="0095D9"/>
      </a:hlink>
      <a:folHlink>
        <a:srgbClr val="0095D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22322</TotalTime>
  <Words>1184</Words>
  <Application>Microsoft Office PowerPoint</Application>
  <PresentationFormat>Apresentação na tela (16:9)</PresentationFormat>
  <Paragraphs>248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Tema do Office</vt:lpstr>
      <vt:lpstr>COLETIVA DE FUNDOS DE INVESTIMENTO</vt:lpstr>
      <vt:lpstr>NÚMEROS GERAIS</vt:lpstr>
      <vt:lpstr>CAPTAÇÃO LÍQUIDA ACUMULADA NO ANO ATÉ JUNHO – R$ BILHÕES</vt:lpstr>
      <vt:lpstr>CAPTAÇÃO LÍQUIDA ACUMULADA NO ANO ATÉ JUNHO – POR CLASSE</vt:lpstr>
      <vt:lpstr>CAPTAÇÃO LÍQUIDA ACUMULADA ATÉ MAIO – POR SEGMENTO DE INVESTIDOR </vt:lpstr>
      <vt:lpstr>DISTRIBUIÇÃO DO NÚMERO DE CONTAS</vt:lpstr>
      <vt:lpstr>RENTABILIDADE ACUMULADA (%)</vt:lpstr>
      <vt:lpstr>FUNDOS INVESTIMENTO NO EXTERIOR – CAPTAÇÃO E PATRIMÔNIO – DADOS EM R$ BILHÕES</vt:lpstr>
      <vt:lpstr>FUNDOS INVESTIMENTO NO EXTERIOR – N° DE CONTAS E DE FUNDOS</vt:lpstr>
      <vt:lpstr>DISTRIBUIÇÃO DO PATRIMÔNIO LÍQUIDO – POR CLASSE ANBIMA</vt:lpstr>
      <vt:lpstr>EVOLUÇÃO DOS ATIVOS DAS CARTEIRAS - ATÉ MAIO</vt:lpstr>
      <vt:lpstr>AGENDA ANBIMA DE FUNDOS</vt:lpstr>
      <vt:lpstr>ANEXO</vt:lpstr>
      <vt:lpstr>RENTABILIDADE ACUMULADA (%) NO ANO – RENDA FIXA</vt:lpstr>
      <vt:lpstr>RENTABILIDADE ACUMULADA (%) NO ANO – MULTIMERCADOS</vt:lpstr>
      <vt:lpstr>RENTABILIDADE ACUMULADA (%) NO ANO – AÇÕES</vt:lpstr>
      <vt:lpstr>GLOSSÁRIO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Alberto Valerio Junior</dc:creator>
  <cp:lastModifiedBy>Thaís Pacifico Sanches Arriaga</cp:lastModifiedBy>
  <cp:revision>1225</cp:revision>
  <cp:lastPrinted>2017-10-06T10:09:47Z</cp:lastPrinted>
  <dcterms:created xsi:type="dcterms:W3CDTF">2015-12-08T10:28:31Z</dcterms:created>
  <dcterms:modified xsi:type="dcterms:W3CDTF">2021-07-07T15:03:17Z</dcterms:modified>
</cp:coreProperties>
</file>