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388" r:id="rId2"/>
    <p:sldId id="383" r:id="rId3"/>
    <p:sldId id="384" r:id="rId4"/>
    <p:sldId id="271" r:id="rId5"/>
    <p:sldId id="408" r:id="rId6"/>
    <p:sldId id="410" r:id="rId7"/>
    <p:sldId id="431" r:id="rId8"/>
    <p:sldId id="432" r:id="rId9"/>
    <p:sldId id="379" r:id="rId10"/>
    <p:sldId id="380" r:id="rId11"/>
    <p:sldId id="389" r:id="rId12"/>
    <p:sldId id="390" r:id="rId13"/>
    <p:sldId id="391" r:id="rId14"/>
    <p:sldId id="392" r:id="rId15"/>
    <p:sldId id="393" r:id="rId16"/>
    <p:sldId id="394" r:id="rId17"/>
    <p:sldId id="395" r:id="rId18"/>
    <p:sldId id="396" r:id="rId19"/>
    <p:sldId id="430" r:id="rId20"/>
    <p:sldId id="423" r:id="rId21"/>
    <p:sldId id="424" r:id="rId22"/>
    <p:sldId id="425" r:id="rId23"/>
    <p:sldId id="426" r:id="rId24"/>
    <p:sldId id="427" r:id="rId25"/>
    <p:sldId id="414" r:id="rId26"/>
    <p:sldId id="402" r:id="rId27"/>
    <p:sldId id="403" r:id="rId28"/>
    <p:sldId id="413" r:id="rId29"/>
    <p:sldId id="415" r:id="rId30"/>
    <p:sldId id="417" r:id="rId31"/>
    <p:sldId id="418" r:id="rId32"/>
    <p:sldId id="404" r:id="rId33"/>
    <p:sldId id="405" r:id="rId34"/>
    <p:sldId id="406" r:id="rId35"/>
    <p:sldId id="420" r:id="rId36"/>
    <p:sldId id="429" r:id="rId37"/>
    <p:sldId id="387" r:id="rId38"/>
    <p:sldId id="422" r:id="rId39"/>
    <p:sldId id="351" r:id="rId40"/>
  </p:sldIdLst>
  <p:sldSz cx="12192000" cy="6858000"/>
  <p:notesSz cx="7099300" cy="102346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D9"/>
    <a:srgbClr val="4C4D4F"/>
    <a:srgbClr val="FCAF17"/>
    <a:srgbClr val="03BFD7"/>
    <a:srgbClr val="E4E4E4"/>
    <a:srgbClr val="80C342"/>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édio 4 - Ênfas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Estilo Mé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Estilo Médio 4 - Ênfas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Estilo Médio 4 - Ênfas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84" autoAdjust="0"/>
    <p:restoredTop sz="79747" autoAdjust="0"/>
  </p:normalViewPr>
  <p:slideViewPr>
    <p:cSldViewPr>
      <p:cViewPr varScale="1">
        <p:scale>
          <a:sx n="93" d="100"/>
          <a:sy n="93" d="100"/>
        </p:scale>
        <p:origin x="82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458C8E-A3D8-44AB-B386-31D1D29C687E}"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t-BR"/>
        </a:p>
      </dgm:t>
    </dgm:pt>
    <dgm:pt modelId="{35B9E0A4-0A08-4F2D-9DA6-5FC94D0B6FD5}">
      <dgm:prSet phldrT="[Texto]"/>
      <dgm:spPr>
        <a:solidFill>
          <a:srgbClr val="00B050"/>
        </a:solidFill>
      </dgm:spPr>
      <dgm:t>
        <a:bodyPr/>
        <a:lstStyle/>
        <a:p>
          <a:r>
            <a:rPr lang="pt-BR" b="1" dirty="0" smtClean="0">
              <a:solidFill>
                <a:schemeClr val="bg1"/>
              </a:solidFill>
            </a:rPr>
            <a:t>Produtos Complexos</a:t>
          </a:r>
          <a:endParaRPr lang="pt-BR" b="1" dirty="0">
            <a:solidFill>
              <a:schemeClr val="bg1"/>
            </a:solidFill>
          </a:endParaRPr>
        </a:p>
      </dgm:t>
    </dgm:pt>
    <dgm:pt modelId="{ACD1266E-CB23-488E-A147-587991609BA9}" type="parTrans" cxnId="{1EBFE0CA-86A1-448A-B661-88D097497C26}">
      <dgm:prSet/>
      <dgm:spPr/>
      <dgm:t>
        <a:bodyPr/>
        <a:lstStyle/>
        <a:p>
          <a:endParaRPr lang="pt-BR"/>
        </a:p>
      </dgm:t>
    </dgm:pt>
    <dgm:pt modelId="{026E6091-9E66-415E-9053-5F782A511603}" type="sibTrans" cxnId="{1EBFE0CA-86A1-448A-B661-88D097497C26}">
      <dgm:prSet/>
      <dgm:spPr/>
      <dgm:t>
        <a:bodyPr/>
        <a:lstStyle/>
        <a:p>
          <a:endParaRPr lang="pt-BR"/>
        </a:p>
      </dgm:t>
    </dgm:pt>
    <dgm:pt modelId="{41D47433-7C10-4F60-91F7-B6E011B76144}">
      <dgm:prSet phldrT="[Texto]"/>
      <dgm:spPr>
        <a:solidFill>
          <a:srgbClr val="00B0F0"/>
        </a:solidFill>
      </dgm:spPr>
      <dgm:t>
        <a:bodyPr/>
        <a:lstStyle/>
        <a:p>
          <a:r>
            <a:rPr lang="pt-BR" dirty="0" smtClean="0"/>
            <a:t>COE</a:t>
          </a:r>
          <a:endParaRPr lang="pt-BR" dirty="0"/>
        </a:p>
      </dgm:t>
    </dgm:pt>
    <dgm:pt modelId="{6F7818A1-DF51-4FFE-9F5C-58EDBE1BD67D}" type="parTrans" cxnId="{D1A6A795-459A-4FBB-B7B1-C8403797AF3B}">
      <dgm:prSet/>
      <dgm:spPr/>
      <dgm:t>
        <a:bodyPr/>
        <a:lstStyle/>
        <a:p>
          <a:endParaRPr lang="pt-BR"/>
        </a:p>
      </dgm:t>
    </dgm:pt>
    <dgm:pt modelId="{7FDF19F8-DE5A-4ECC-A13B-E4AF9CEA673D}" type="sibTrans" cxnId="{D1A6A795-459A-4FBB-B7B1-C8403797AF3B}">
      <dgm:prSet/>
      <dgm:spPr/>
      <dgm:t>
        <a:bodyPr/>
        <a:lstStyle/>
        <a:p>
          <a:endParaRPr lang="pt-BR"/>
        </a:p>
      </dgm:t>
    </dgm:pt>
    <dgm:pt modelId="{3D53A1CE-1435-42E9-90B8-1CBDAA39161E}">
      <dgm:prSet phldrT="[Texto]"/>
      <dgm:spPr>
        <a:solidFill>
          <a:srgbClr val="00B0F0"/>
        </a:solidFill>
      </dgm:spPr>
      <dgm:t>
        <a:bodyPr/>
        <a:lstStyle/>
        <a:p>
          <a:r>
            <a:rPr lang="pt-BR" dirty="0" smtClean="0"/>
            <a:t>Debêntures Conversíveis</a:t>
          </a:r>
          <a:endParaRPr lang="pt-BR" dirty="0"/>
        </a:p>
      </dgm:t>
    </dgm:pt>
    <dgm:pt modelId="{D8D72715-9220-4E3D-931F-79B3C011DEA0}" type="parTrans" cxnId="{1ECB31D1-C590-4D50-93E8-89C8DDCDC393}">
      <dgm:prSet/>
      <dgm:spPr/>
      <dgm:t>
        <a:bodyPr/>
        <a:lstStyle/>
        <a:p>
          <a:endParaRPr lang="pt-BR"/>
        </a:p>
      </dgm:t>
    </dgm:pt>
    <dgm:pt modelId="{EACA168F-3505-4884-83D7-FA1BD88AEBE9}" type="sibTrans" cxnId="{1ECB31D1-C590-4D50-93E8-89C8DDCDC393}">
      <dgm:prSet/>
      <dgm:spPr/>
      <dgm:t>
        <a:bodyPr/>
        <a:lstStyle/>
        <a:p>
          <a:endParaRPr lang="pt-BR"/>
        </a:p>
      </dgm:t>
    </dgm:pt>
    <dgm:pt modelId="{D33B0021-B61C-4C79-B66B-24499C4CF934}">
      <dgm:prSet phldrT="[Texto]"/>
      <dgm:spPr>
        <a:solidFill>
          <a:srgbClr val="00B0F0"/>
        </a:solidFill>
      </dgm:spPr>
      <dgm:t>
        <a:bodyPr/>
        <a:lstStyle/>
        <a:p>
          <a:r>
            <a:rPr lang="pt-BR" dirty="0" err="1" smtClean="0"/>
            <a:t>FIIs</a:t>
          </a:r>
          <a:endParaRPr lang="pt-BR" dirty="0"/>
        </a:p>
      </dgm:t>
    </dgm:pt>
    <dgm:pt modelId="{52AE32AE-EC8C-41AD-8955-ACDA87DAFA79}" type="parTrans" cxnId="{5CD3E663-8740-4B7E-B057-6B3853C91B8E}">
      <dgm:prSet/>
      <dgm:spPr/>
      <dgm:t>
        <a:bodyPr/>
        <a:lstStyle/>
        <a:p>
          <a:endParaRPr lang="pt-BR"/>
        </a:p>
      </dgm:t>
    </dgm:pt>
    <dgm:pt modelId="{68456162-3DDE-4270-A18C-36FF7E5B9A5D}" type="sibTrans" cxnId="{5CD3E663-8740-4B7E-B057-6B3853C91B8E}">
      <dgm:prSet/>
      <dgm:spPr/>
      <dgm:t>
        <a:bodyPr/>
        <a:lstStyle/>
        <a:p>
          <a:endParaRPr lang="pt-BR"/>
        </a:p>
      </dgm:t>
    </dgm:pt>
    <dgm:pt modelId="{ACF0FE48-2343-40E0-9382-79D53C080238}">
      <dgm:prSet phldrT="[Texto]"/>
      <dgm:spPr>
        <a:solidFill>
          <a:srgbClr val="00B0F0"/>
        </a:solidFill>
      </dgm:spPr>
      <dgm:t>
        <a:bodyPr/>
        <a:lstStyle/>
        <a:p>
          <a:r>
            <a:rPr lang="pt-BR" dirty="0" err="1" smtClean="0"/>
            <a:t>FIDCs</a:t>
          </a:r>
          <a:endParaRPr lang="pt-BR" dirty="0"/>
        </a:p>
      </dgm:t>
    </dgm:pt>
    <dgm:pt modelId="{524984C2-EA41-4FED-ACE0-7D34B268492F}" type="parTrans" cxnId="{1437FE5F-B499-4552-81A9-2EE2754C1B96}">
      <dgm:prSet/>
      <dgm:spPr/>
      <dgm:t>
        <a:bodyPr/>
        <a:lstStyle/>
        <a:p>
          <a:endParaRPr lang="pt-BR"/>
        </a:p>
      </dgm:t>
    </dgm:pt>
    <dgm:pt modelId="{94F0FBC2-AC90-4E2D-8D59-1BAE201A8A08}" type="sibTrans" cxnId="{1437FE5F-B499-4552-81A9-2EE2754C1B96}">
      <dgm:prSet/>
      <dgm:spPr/>
      <dgm:t>
        <a:bodyPr/>
        <a:lstStyle/>
        <a:p>
          <a:endParaRPr lang="pt-BR"/>
        </a:p>
      </dgm:t>
    </dgm:pt>
    <dgm:pt modelId="{6239D5E1-B034-4A1E-AFBB-FB29A830D4CD}">
      <dgm:prSet phldrT="[Texto]"/>
      <dgm:spPr>
        <a:solidFill>
          <a:srgbClr val="00B0F0"/>
        </a:solidFill>
      </dgm:spPr>
      <dgm:t>
        <a:bodyPr/>
        <a:lstStyle/>
        <a:p>
          <a:r>
            <a:rPr lang="pt-BR" dirty="0" err="1" smtClean="0"/>
            <a:t>FIPs</a:t>
          </a:r>
          <a:endParaRPr lang="pt-BR" dirty="0"/>
        </a:p>
      </dgm:t>
    </dgm:pt>
    <dgm:pt modelId="{B00549BE-B3C6-4D9B-BE05-867C16E2B785}" type="parTrans" cxnId="{0845C4B0-A082-4EBD-82F8-593198F378A5}">
      <dgm:prSet/>
      <dgm:spPr/>
      <dgm:t>
        <a:bodyPr/>
        <a:lstStyle/>
        <a:p>
          <a:endParaRPr lang="pt-BR"/>
        </a:p>
      </dgm:t>
    </dgm:pt>
    <dgm:pt modelId="{432796C6-E358-433B-B86C-C0EF0BAEC657}" type="sibTrans" cxnId="{0845C4B0-A082-4EBD-82F8-593198F378A5}">
      <dgm:prSet/>
      <dgm:spPr/>
      <dgm:t>
        <a:bodyPr/>
        <a:lstStyle/>
        <a:p>
          <a:endParaRPr lang="pt-BR"/>
        </a:p>
      </dgm:t>
    </dgm:pt>
    <dgm:pt modelId="{B538AADD-A812-4A03-8242-A44783F80B78}" type="pres">
      <dgm:prSet presAssocID="{8B458C8E-A3D8-44AB-B386-31D1D29C687E}" presName="composite" presStyleCnt="0">
        <dgm:presLayoutVars>
          <dgm:chMax val="1"/>
          <dgm:dir/>
          <dgm:resizeHandles val="exact"/>
        </dgm:presLayoutVars>
      </dgm:prSet>
      <dgm:spPr/>
      <dgm:t>
        <a:bodyPr/>
        <a:lstStyle/>
        <a:p>
          <a:endParaRPr lang="pt-BR"/>
        </a:p>
      </dgm:t>
    </dgm:pt>
    <dgm:pt modelId="{CD2A7DA7-74ED-4A04-9332-BF6318B79EF1}" type="pres">
      <dgm:prSet presAssocID="{35B9E0A4-0A08-4F2D-9DA6-5FC94D0B6FD5}" presName="roof" presStyleLbl="dkBgShp" presStyleIdx="0" presStyleCnt="2" custScaleY="36449"/>
      <dgm:spPr/>
      <dgm:t>
        <a:bodyPr/>
        <a:lstStyle/>
        <a:p>
          <a:endParaRPr lang="pt-BR"/>
        </a:p>
      </dgm:t>
    </dgm:pt>
    <dgm:pt modelId="{E62D38B4-05D5-4BF6-A3A6-CC27B6A2D0F4}" type="pres">
      <dgm:prSet presAssocID="{35B9E0A4-0A08-4F2D-9DA6-5FC94D0B6FD5}" presName="pillars" presStyleCnt="0"/>
      <dgm:spPr/>
    </dgm:pt>
    <dgm:pt modelId="{0DCC14B9-5AA6-4B71-8318-52AD7C827FC1}" type="pres">
      <dgm:prSet presAssocID="{35B9E0A4-0A08-4F2D-9DA6-5FC94D0B6FD5}" presName="pillar1" presStyleLbl="node1" presStyleIdx="0" presStyleCnt="5" custScaleY="50740" custLinFactNeighborX="-61" custLinFactNeighborY="-38894">
        <dgm:presLayoutVars>
          <dgm:bulletEnabled val="1"/>
        </dgm:presLayoutVars>
      </dgm:prSet>
      <dgm:spPr/>
      <dgm:t>
        <a:bodyPr/>
        <a:lstStyle/>
        <a:p>
          <a:endParaRPr lang="pt-BR"/>
        </a:p>
      </dgm:t>
    </dgm:pt>
    <dgm:pt modelId="{B0056FDB-C184-4868-A29F-1DDC0211583E}" type="pres">
      <dgm:prSet presAssocID="{3D53A1CE-1435-42E9-90B8-1CBDAA39161E}" presName="pillarX" presStyleLbl="node1" presStyleIdx="1" presStyleCnt="5" custScaleY="50740" custLinFactNeighborX="999" custLinFactNeighborY="-38894">
        <dgm:presLayoutVars>
          <dgm:bulletEnabled val="1"/>
        </dgm:presLayoutVars>
      </dgm:prSet>
      <dgm:spPr/>
      <dgm:t>
        <a:bodyPr/>
        <a:lstStyle/>
        <a:p>
          <a:endParaRPr lang="pt-BR"/>
        </a:p>
      </dgm:t>
    </dgm:pt>
    <dgm:pt modelId="{3646EBB9-5411-4C5D-BC12-FB35E0169E5A}" type="pres">
      <dgm:prSet presAssocID="{D33B0021-B61C-4C79-B66B-24499C4CF934}" presName="pillarX" presStyleLbl="node1" presStyleIdx="2" presStyleCnt="5" custScaleY="50740" custLinFactNeighborX="1369" custLinFactNeighborY="-38894">
        <dgm:presLayoutVars>
          <dgm:bulletEnabled val="1"/>
        </dgm:presLayoutVars>
      </dgm:prSet>
      <dgm:spPr/>
      <dgm:t>
        <a:bodyPr/>
        <a:lstStyle/>
        <a:p>
          <a:endParaRPr lang="pt-BR"/>
        </a:p>
      </dgm:t>
    </dgm:pt>
    <dgm:pt modelId="{D9934251-0B07-4E59-A677-A3538F0D9778}" type="pres">
      <dgm:prSet presAssocID="{ACF0FE48-2343-40E0-9382-79D53C080238}" presName="pillarX" presStyleLbl="node1" presStyleIdx="3" presStyleCnt="5" custScaleY="50740" custLinFactNeighborX="1227" custLinFactNeighborY="-38894">
        <dgm:presLayoutVars>
          <dgm:bulletEnabled val="1"/>
        </dgm:presLayoutVars>
      </dgm:prSet>
      <dgm:spPr/>
      <dgm:t>
        <a:bodyPr/>
        <a:lstStyle/>
        <a:p>
          <a:endParaRPr lang="pt-BR"/>
        </a:p>
      </dgm:t>
    </dgm:pt>
    <dgm:pt modelId="{CC70DAB0-C181-4A7A-8B0A-ED20063E2B54}" type="pres">
      <dgm:prSet presAssocID="{6239D5E1-B034-4A1E-AFBB-FB29A830D4CD}" presName="pillarX" presStyleLbl="node1" presStyleIdx="4" presStyleCnt="5" custScaleY="50740" custLinFactNeighborX="61" custLinFactNeighborY="-38894">
        <dgm:presLayoutVars>
          <dgm:bulletEnabled val="1"/>
        </dgm:presLayoutVars>
      </dgm:prSet>
      <dgm:spPr/>
      <dgm:t>
        <a:bodyPr/>
        <a:lstStyle/>
        <a:p>
          <a:endParaRPr lang="pt-BR"/>
        </a:p>
      </dgm:t>
    </dgm:pt>
    <dgm:pt modelId="{8FDBB996-59F4-4948-8489-1371AB1302E8}" type="pres">
      <dgm:prSet presAssocID="{35B9E0A4-0A08-4F2D-9DA6-5FC94D0B6FD5}" presName="base" presStyleLbl="dkBgShp" presStyleIdx="1" presStyleCnt="2" custScaleY="596429" custLinFactY="-89114" custLinFactNeighborY="-100000"/>
      <dgm:spPr>
        <a:solidFill>
          <a:schemeClr val="bg1"/>
        </a:solidFill>
        <a:ln>
          <a:solidFill>
            <a:schemeClr val="bg1">
              <a:lumMod val="50000"/>
            </a:schemeClr>
          </a:solidFill>
        </a:ln>
      </dgm:spPr>
      <dgm:t>
        <a:bodyPr/>
        <a:lstStyle/>
        <a:p>
          <a:endParaRPr lang="pt-BR"/>
        </a:p>
      </dgm:t>
    </dgm:pt>
  </dgm:ptLst>
  <dgm:cxnLst>
    <dgm:cxn modelId="{5CD3E663-8740-4B7E-B057-6B3853C91B8E}" srcId="{35B9E0A4-0A08-4F2D-9DA6-5FC94D0B6FD5}" destId="{D33B0021-B61C-4C79-B66B-24499C4CF934}" srcOrd="2" destOrd="0" parTransId="{52AE32AE-EC8C-41AD-8955-ACDA87DAFA79}" sibTransId="{68456162-3DDE-4270-A18C-36FF7E5B9A5D}"/>
    <dgm:cxn modelId="{D1A6A795-459A-4FBB-B7B1-C8403797AF3B}" srcId="{35B9E0A4-0A08-4F2D-9DA6-5FC94D0B6FD5}" destId="{41D47433-7C10-4F60-91F7-B6E011B76144}" srcOrd="0" destOrd="0" parTransId="{6F7818A1-DF51-4FFE-9F5C-58EDBE1BD67D}" sibTransId="{7FDF19F8-DE5A-4ECC-A13B-E4AF9CEA673D}"/>
    <dgm:cxn modelId="{D4B2397A-82D5-4423-8C3F-580213A21C39}" type="presOf" srcId="{8B458C8E-A3D8-44AB-B386-31D1D29C687E}" destId="{B538AADD-A812-4A03-8242-A44783F80B78}" srcOrd="0" destOrd="0" presId="urn:microsoft.com/office/officeart/2005/8/layout/hList3"/>
    <dgm:cxn modelId="{6C07FA6A-3826-4913-B94F-DB4711E2D349}" type="presOf" srcId="{3D53A1CE-1435-42E9-90B8-1CBDAA39161E}" destId="{B0056FDB-C184-4868-A29F-1DDC0211583E}" srcOrd="0" destOrd="0" presId="urn:microsoft.com/office/officeart/2005/8/layout/hList3"/>
    <dgm:cxn modelId="{1EBFE0CA-86A1-448A-B661-88D097497C26}" srcId="{8B458C8E-A3D8-44AB-B386-31D1D29C687E}" destId="{35B9E0A4-0A08-4F2D-9DA6-5FC94D0B6FD5}" srcOrd="0" destOrd="0" parTransId="{ACD1266E-CB23-488E-A147-587991609BA9}" sibTransId="{026E6091-9E66-415E-9053-5F782A511603}"/>
    <dgm:cxn modelId="{90BFC2EE-6006-4C85-AFBB-65E2396342C4}" type="presOf" srcId="{D33B0021-B61C-4C79-B66B-24499C4CF934}" destId="{3646EBB9-5411-4C5D-BC12-FB35E0169E5A}" srcOrd="0" destOrd="0" presId="urn:microsoft.com/office/officeart/2005/8/layout/hList3"/>
    <dgm:cxn modelId="{DD35210A-F4B2-4AEB-A247-47B1C6E52F23}" type="presOf" srcId="{6239D5E1-B034-4A1E-AFBB-FB29A830D4CD}" destId="{CC70DAB0-C181-4A7A-8B0A-ED20063E2B54}" srcOrd="0" destOrd="0" presId="urn:microsoft.com/office/officeart/2005/8/layout/hList3"/>
    <dgm:cxn modelId="{953BA5C7-46C6-40E8-942A-6E66E944D573}" type="presOf" srcId="{41D47433-7C10-4F60-91F7-B6E011B76144}" destId="{0DCC14B9-5AA6-4B71-8318-52AD7C827FC1}" srcOrd="0" destOrd="0" presId="urn:microsoft.com/office/officeart/2005/8/layout/hList3"/>
    <dgm:cxn modelId="{1437FE5F-B499-4552-81A9-2EE2754C1B96}" srcId="{35B9E0A4-0A08-4F2D-9DA6-5FC94D0B6FD5}" destId="{ACF0FE48-2343-40E0-9382-79D53C080238}" srcOrd="3" destOrd="0" parTransId="{524984C2-EA41-4FED-ACE0-7D34B268492F}" sibTransId="{94F0FBC2-AC90-4E2D-8D59-1BAE201A8A08}"/>
    <dgm:cxn modelId="{3F847D5A-2EEF-4968-8F74-28AD081504DA}" type="presOf" srcId="{ACF0FE48-2343-40E0-9382-79D53C080238}" destId="{D9934251-0B07-4E59-A677-A3538F0D9778}" srcOrd="0" destOrd="0" presId="urn:microsoft.com/office/officeart/2005/8/layout/hList3"/>
    <dgm:cxn modelId="{1ECB31D1-C590-4D50-93E8-89C8DDCDC393}" srcId="{35B9E0A4-0A08-4F2D-9DA6-5FC94D0B6FD5}" destId="{3D53A1CE-1435-42E9-90B8-1CBDAA39161E}" srcOrd="1" destOrd="0" parTransId="{D8D72715-9220-4E3D-931F-79B3C011DEA0}" sibTransId="{EACA168F-3505-4884-83D7-FA1BD88AEBE9}"/>
    <dgm:cxn modelId="{1FBF8D94-B44C-4B6D-8505-78EDA51A9903}" type="presOf" srcId="{35B9E0A4-0A08-4F2D-9DA6-5FC94D0B6FD5}" destId="{CD2A7DA7-74ED-4A04-9332-BF6318B79EF1}" srcOrd="0" destOrd="0" presId="urn:microsoft.com/office/officeart/2005/8/layout/hList3"/>
    <dgm:cxn modelId="{0845C4B0-A082-4EBD-82F8-593198F378A5}" srcId="{35B9E0A4-0A08-4F2D-9DA6-5FC94D0B6FD5}" destId="{6239D5E1-B034-4A1E-AFBB-FB29A830D4CD}" srcOrd="4" destOrd="0" parTransId="{B00549BE-B3C6-4D9B-BE05-867C16E2B785}" sibTransId="{432796C6-E358-433B-B86C-C0EF0BAEC657}"/>
    <dgm:cxn modelId="{2D707D4B-6A39-41E7-A32D-3BF64D33D652}" type="presParOf" srcId="{B538AADD-A812-4A03-8242-A44783F80B78}" destId="{CD2A7DA7-74ED-4A04-9332-BF6318B79EF1}" srcOrd="0" destOrd="0" presId="urn:microsoft.com/office/officeart/2005/8/layout/hList3"/>
    <dgm:cxn modelId="{B959AC0A-239F-402A-87F1-4D79DF398F77}" type="presParOf" srcId="{B538AADD-A812-4A03-8242-A44783F80B78}" destId="{E62D38B4-05D5-4BF6-A3A6-CC27B6A2D0F4}" srcOrd="1" destOrd="0" presId="urn:microsoft.com/office/officeart/2005/8/layout/hList3"/>
    <dgm:cxn modelId="{2F0B976A-8FA7-46C2-A8D4-438E057B2EAD}" type="presParOf" srcId="{E62D38B4-05D5-4BF6-A3A6-CC27B6A2D0F4}" destId="{0DCC14B9-5AA6-4B71-8318-52AD7C827FC1}" srcOrd="0" destOrd="0" presId="urn:microsoft.com/office/officeart/2005/8/layout/hList3"/>
    <dgm:cxn modelId="{D65C500E-5358-4609-B7BA-CA5A83C11D86}" type="presParOf" srcId="{E62D38B4-05D5-4BF6-A3A6-CC27B6A2D0F4}" destId="{B0056FDB-C184-4868-A29F-1DDC0211583E}" srcOrd="1" destOrd="0" presId="urn:microsoft.com/office/officeart/2005/8/layout/hList3"/>
    <dgm:cxn modelId="{DE862479-5761-4F09-BA60-FAE1987C5798}" type="presParOf" srcId="{E62D38B4-05D5-4BF6-A3A6-CC27B6A2D0F4}" destId="{3646EBB9-5411-4C5D-BC12-FB35E0169E5A}" srcOrd="2" destOrd="0" presId="urn:microsoft.com/office/officeart/2005/8/layout/hList3"/>
    <dgm:cxn modelId="{D6EB5D4B-84E8-4FCF-93DE-745B1863CBAC}" type="presParOf" srcId="{E62D38B4-05D5-4BF6-A3A6-CC27B6A2D0F4}" destId="{D9934251-0B07-4E59-A677-A3538F0D9778}" srcOrd="3" destOrd="0" presId="urn:microsoft.com/office/officeart/2005/8/layout/hList3"/>
    <dgm:cxn modelId="{EA6D8DD0-24F2-4183-AA5B-7F155F9FD930}" type="presParOf" srcId="{E62D38B4-05D5-4BF6-A3A6-CC27B6A2D0F4}" destId="{CC70DAB0-C181-4A7A-8B0A-ED20063E2B54}" srcOrd="4" destOrd="0" presId="urn:microsoft.com/office/officeart/2005/8/layout/hList3"/>
    <dgm:cxn modelId="{7E476BFD-A97E-431B-B60D-2D68D4B816EF}" type="presParOf" srcId="{B538AADD-A812-4A03-8242-A44783F80B78}" destId="{8FDBB996-59F4-4948-8489-1371AB1302E8}"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9E20C7-4E61-4837-B048-0D061CE22BA0}"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pt-BR"/>
        </a:p>
      </dgm:t>
    </dgm:pt>
    <dgm:pt modelId="{1DB72ED4-DB59-4994-993D-952581D228B6}">
      <dgm:prSet phldrT="[Texto]" custT="1"/>
      <dgm:spPr>
        <a:solidFill>
          <a:schemeClr val="bg1">
            <a:lumMod val="95000"/>
          </a:schemeClr>
        </a:solidFill>
      </dgm:spPr>
      <dgm:t>
        <a:bodyPr/>
        <a:lstStyle/>
        <a:p>
          <a:r>
            <a:rPr lang="pt-BR" sz="4800" dirty="0" smtClean="0">
              <a:solidFill>
                <a:srgbClr val="4C4D4F"/>
              </a:solidFill>
            </a:rPr>
            <a:t>2018</a:t>
          </a:r>
          <a:endParaRPr lang="pt-BR" sz="6400" dirty="0">
            <a:solidFill>
              <a:srgbClr val="4C4D4F"/>
            </a:solidFill>
          </a:endParaRPr>
        </a:p>
      </dgm:t>
    </dgm:pt>
    <dgm:pt modelId="{16AB662E-0D1B-40DD-9B29-7312D300C08C}" type="parTrans" cxnId="{7A94B05F-7988-4A1C-8075-8730B7CEF2D8}">
      <dgm:prSet/>
      <dgm:spPr/>
      <dgm:t>
        <a:bodyPr/>
        <a:lstStyle/>
        <a:p>
          <a:endParaRPr lang="pt-BR"/>
        </a:p>
      </dgm:t>
    </dgm:pt>
    <dgm:pt modelId="{F818529C-5FE9-4B6E-A973-82843CA0FC61}" type="sibTrans" cxnId="{7A94B05F-7988-4A1C-8075-8730B7CEF2D8}">
      <dgm:prSet/>
      <dgm:spPr/>
      <dgm:t>
        <a:bodyPr/>
        <a:lstStyle/>
        <a:p>
          <a:endParaRPr lang="pt-BR"/>
        </a:p>
      </dgm:t>
    </dgm:pt>
    <dgm:pt modelId="{673D11A8-9456-4E31-9AC7-5199AC71B253}">
      <dgm:prSet phldrT="[Texto]"/>
      <dgm:spPr/>
      <dgm:t>
        <a:bodyPr/>
        <a:lstStyle/>
        <a:p>
          <a:r>
            <a:rPr lang="pt-BR" b="1" u="sng" dirty="0" smtClean="0">
              <a:solidFill>
                <a:schemeClr val="tx1">
                  <a:lumMod val="75000"/>
                  <a:lumOff val="25000"/>
                </a:schemeClr>
              </a:solidFill>
            </a:rPr>
            <a:t>Total de investidores com saldo em investimentos em 31/12 e, destes, a quantidade de :</a:t>
          </a:r>
        </a:p>
        <a:p>
          <a:r>
            <a:rPr lang="pt-BR" dirty="0" smtClean="0">
              <a:solidFill>
                <a:srgbClr val="4C4D4F"/>
              </a:solidFill>
            </a:rPr>
            <a:t>a. Clientes com perfil identificado, segmento entre enquadrados e desenquadrados;</a:t>
          </a:r>
        </a:p>
        <a:p>
          <a:r>
            <a:rPr lang="pt-BR" dirty="0" smtClean="0">
              <a:solidFill>
                <a:srgbClr val="4C4D4F"/>
              </a:solidFill>
            </a:rPr>
            <a:t>b. Clientes sem perfil identificado;</a:t>
          </a:r>
        </a:p>
        <a:p>
          <a:r>
            <a:rPr lang="pt-BR" dirty="0" smtClean="0">
              <a:solidFill>
                <a:srgbClr val="4C4D4F"/>
              </a:solidFill>
            </a:rPr>
            <a:t>c. Clientes com perfil desatualizados; e</a:t>
          </a:r>
        </a:p>
        <a:p>
          <a:r>
            <a:rPr lang="pt-BR" dirty="0" smtClean="0">
              <a:solidFill>
                <a:srgbClr val="4C4D4F"/>
              </a:solidFill>
            </a:rPr>
            <a:t>d. Clientes que possuem as declarações de desatualização, ausência ou inadequação do perfil.</a:t>
          </a:r>
          <a:endParaRPr lang="pt-BR" dirty="0">
            <a:solidFill>
              <a:srgbClr val="4C4D4F"/>
            </a:solidFill>
          </a:endParaRPr>
        </a:p>
      </dgm:t>
    </dgm:pt>
    <dgm:pt modelId="{98E41CB8-E50D-4CC8-A3EF-D7420F3B4DA2}" type="parTrans" cxnId="{C644B64D-6F11-4FDC-BF36-063B70664B4E}">
      <dgm:prSet/>
      <dgm:spPr/>
      <dgm:t>
        <a:bodyPr/>
        <a:lstStyle/>
        <a:p>
          <a:endParaRPr lang="pt-BR"/>
        </a:p>
      </dgm:t>
    </dgm:pt>
    <dgm:pt modelId="{9E255F59-1A6B-4732-9769-87FFA5842E4D}" type="sibTrans" cxnId="{C644B64D-6F11-4FDC-BF36-063B70664B4E}">
      <dgm:prSet/>
      <dgm:spPr/>
      <dgm:t>
        <a:bodyPr/>
        <a:lstStyle/>
        <a:p>
          <a:endParaRPr lang="pt-BR"/>
        </a:p>
      </dgm:t>
    </dgm:pt>
    <dgm:pt modelId="{9F1AE333-EC7D-444D-8ED0-154C94E1A817}">
      <dgm:prSet phldrT="[Texto]"/>
      <dgm:spPr/>
      <dgm:t>
        <a:bodyPr/>
        <a:lstStyle/>
        <a:p>
          <a:r>
            <a:rPr lang="pt-BR" b="1" u="sng" dirty="0" smtClean="0">
              <a:solidFill>
                <a:schemeClr val="tx1">
                  <a:lumMod val="75000"/>
                  <a:lumOff val="25000"/>
                </a:schemeClr>
              </a:solidFill>
            </a:rPr>
            <a:t>Total de investidores que realizaram aplicações no ano de referência do laudo, indicando a quantidade de:</a:t>
          </a:r>
        </a:p>
        <a:p>
          <a:r>
            <a:rPr lang="pt-BR" dirty="0" smtClean="0">
              <a:solidFill>
                <a:srgbClr val="4C4D4F"/>
              </a:solidFill>
            </a:rPr>
            <a:t>a. Não adequados ao perfil e, destes, quantos possuem a declaração de inadequação;</a:t>
          </a:r>
        </a:p>
        <a:p>
          <a:r>
            <a:rPr lang="pt-BR" dirty="0" smtClean="0">
              <a:solidFill>
                <a:srgbClr val="4C4D4F"/>
              </a:solidFill>
            </a:rPr>
            <a:t>b. Com perfil desatualizado e, destes, quantos possuem a declaração de desatualização; e </a:t>
          </a:r>
        </a:p>
        <a:p>
          <a:r>
            <a:rPr lang="pt-BR" dirty="0" smtClean="0">
              <a:solidFill>
                <a:srgbClr val="4C4D4F"/>
              </a:solidFill>
            </a:rPr>
            <a:t>c. Sem possuir u perfil de investimento identificado e, destes, quantos possuem a declaração de ausência de perfil.</a:t>
          </a:r>
          <a:endParaRPr lang="pt-BR" dirty="0">
            <a:solidFill>
              <a:srgbClr val="4C4D4F"/>
            </a:solidFill>
          </a:endParaRPr>
        </a:p>
      </dgm:t>
    </dgm:pt>
    <dgm:pt modelId="{4A7F4D99-6853-46DC-8507-903AD9DA1C73}" type="parTrans" cxnId="{A3C5D89E-958A-45A0-9C9E-6C04DE560907}">
      <dgm:prSet/>
      <dgm:spPr/>
      <dgm:t>
        <a:bodyPr/>
        <a:lstStyle/>
        <a:p>
          <a:endParaRPr lang="pt-BR"/>
        </a:p>
      </dgm:t>
    </dgm:pt>
    <dgm:pt modelId="{1C078A9A-C860-4107-B0A5-DD49DF1CEBD0}" type="sibTrans" cxnId="{A3C5D89E-958A-45A0-9C9E-6C04DE560907}">
      <dgm:prSet/>
      <dgm:spPr/>
      <dgm:t>
        <a:bodyPr/>
        <a:lstStyle/>
        <a:p>
          <a:endParaRPr lang="pt-BR"/>
        </a:p>
      </dgm:t>
    </dgm:pt>
    <dgm:pt modelId="{C13C3238-A898-41B8-B9DE-F4F388AD9AF6}">
      <dgm:prSet phldrT="[Texto]" custT="1"/>
      <dgm:spPr>
        <a:solidFill>
          <a:srgbClr val="FFC000"/>
        </a:solidFill>
      </dgm:spPr>
      <dgm:t>
        <a:bodyPr/>
        <a:lstStyle/>
        <a:p>
          <a:r>
            <a:rPr lang="pt-BR" sz="4800" dirty="0" smtClean="0">
              <a:solidFill>
                <a:srgbClr val="4C4D4F"/>
              </a:solidFill>
            </a:rPr>
            <a:t>2019</a:t>
          </a:r>
          <a:endParaRPr lang="pt-BR" sz="6400" dirty="0">
            <a:solidFill>
              <a:srgbClr val="4C4D4F"/>
            </a:solidFill>
          </a:endParaRPr>
        </a:p>
      </dgm:t>
    </dgm:pt>
    <dgm:pt modelId="{8BDE6F64-3E1E-474C-A079-2B0B8C3C7233}" type="sibTrans" cxnId="{88F422DB-A416-4CDB-9F15-A2D0029B6562}">
      <dgm:prSet/>
      <dgm:spPr/>
      <dgm:t>
        <a:bodyPr/>
        <a:lstStyle/>
        <a:p>
          <a:endParaRPr lang="pt-BR"/>
        </a:p>
      </dgm:t>
    </dgm:pt>
    <dgm:pt modelId="{2A51D1E5-D02D-49BC-AE56-E87568DB9192}" type="parTrans" cxnId="{88F422DB-A416-4CDB-9F15-A2D0029B6562}">
      <dgm:prSet/>
      <dgm:spPr/>
      <dgm:t>
        <a:bodyPr/>
        <a:lstStyle/>
        <a:p>
          <a:endParaRPr lang="pt-BR"/>
        </a:p>
      </dgm:t>
    </dgm:pt>
    <dgm:pt modelId="{59BA56BA-383E-48DD-8F99-9A69FC058A89}" type="pres">
      <dgm:prSet presAssocID="{9D9E20C7-4E61-4837-B048-0D061CE22BA0}" presName="Name0" presStyleCnt="0">
        <dgm:presLayoutVars>
          <dgm:dir/>
          <dgm:animLvl val="lvl"/>
          <dgm:resizeHandles val="exact"/>
        </dgm:presLayoutVars>
      </dgm:prSet>
      <dgm:spPr/>
      <dgm:t>
        <a:bodyPr/>
        <a:lstStyle/>
        <a:p>
          <a:endParaRPr lang="pt-BR"/>
        </a:p>
      </dgm:t>
    </dgm:pt>
    <dgm:pt modelId="{DC46CB6A-C44A-4743-A7A8-34ABBBDBC772}" type="pres">
      <dgm:prSet presAssocID="{1DB72ED4-DB59-4994-993D-952581D228B6}" presName="compositeNode" presStyleCnt="0">
        <dgm:presLayoutVars>
          <dgm:bulletEnabled val="1"/>
        </dgm:presLayoutVars>
      </dgm:prSet>
      <dgm:spPr/>
    </dgm:pt>
    <dgm:pt modelId="{6AD52CFD-5141-4F6C-9472-D8FE28B6DFA6}" type="pres">
      <dgm:prSet presAssocID="{1DB72ED4-DB59-4994-993D-952581D228B6}" presName="bgRect" presStyleLbl="node1" presStyleIdx="0" presStyleCnt="2"/>
      <dgm:spPr/>
      <dgm:t>
        <a:bodyPr/>
        <a:lstStyle/>
        <a:p>
          <a:endParaRPr lang="pt-BR"/>
        </a:p>
      </dgm:t>
    </dgm:pt>
    <dgm:pt modelId="{262F1B64-C456-4770-83B8-DDA521FBFB2F}" type="pres">
      <dgm:prSet presAssocID="{1DB72ED4-DB59-4994-993D-952581D228B6}" presName="parentNode" presStyleLbl="node1" presStyleIdx="0" presStyleCnt="2">
        <dgm:presLayoutVars>
          <dgm:chMax val="0"/>
          <dgm:bulletEnabled val="1"/>
        </dgm:presLayoutVars>
      </dgm:prSet>
      <dgm:spPr/>
      <dgm:t>
        <a:bodyPr/>
        <a:lstStyle/>
        <a:p>
          <a:endParaRPr lang="pt-BR"/>
        </a:p>
      </dgm:t>
    </dgm:pt>
    <dgm:pt modelId="{B8D6C1DC-7360-4CCB-956B-757D7BF1FE99}" type="pres">
      <dgm:prSet presAssocID="{1DB72ED4-DB59-4994-993D-952581D228B6}" presName="childNode" presStyleLbl="node1" presStyleIdx="0" presStyleCnt="2">
        <dgm:presLayoutVars>
          <dgm:bulletEnabled val="1"/>
        </dgm:presLayoutVars>
      </dgm:prSet>
      <dgm:spPr/>
      <dgm:t>
        <a:bodyPr/>
        <a:lstStyle/>
        <a:p>
          <a:endParaRPr lang="pt-BR"/>
        </a:p>
      </dgm:t>
    </dgm:pt>
    <dgm:pt modelId="{E4B8611E-E013-4A04-AC84-3C1376081EB7}" type="pres">
      <dgm:prSet presAssocID="{F818529C-5FE9-4B6E-A973-82843CA0FC61}" presName="hSp" presStyleCnt="0"/>
      <dgm:spPr/>
    </dgm:pt>
    <dgm:pt modelId="{6279C438-EC34-4382-99FC-45B0A7BCF312}" type="pres">
      <dgm:prSet presAssocID="{F818529C-5FE9-4B6E-A973-82843CA0FC61}" presName="vProcSp" presStyleCnt="0"/>
      <dgm:spPr/>
    </dgm:pt>
    <dgm:pt modelId="{871633E8-B106-4681-98E7-D3E4A1B80111}" type="pres">
      <dgm:prSet presAssocID="{F818529C-5FE9-4B6E-A973-82843CA0FC61}" presName="vSp1" presStyleCnt="0"/>
      <dgm:spPr/>
    </dgm:pt>
    <dgm:pt modelId="{BD053F6E-CE3B-470A-B58C-C7F2F76C3C35}" type="pres">
      <dgm:prSet presAssocID="{F818529C-5FE9-4B6E-A973-82843CA0FC61}" presName="simulatedConn" presStyleLbl="solidFgAcc1" presStyleIdx="0" presStyleCnt="1"/>
      <dgm:spPr/>
    </dgm:pt>
    <dgm:pt modelId="{D067C5C8-8035-45B2-B7BD-AD5A4EF9AEA1}" type="pres">
      <dgm:prSet presAssocID="{F818529C-5FE9-4B6E-A973-82843CA0FC61}" presName="vSp2" presStyleCnt="0"/>
      <dgm:spPr/>
    </dgm:pt>
    <dgm:pt modelId="{D090665D-4CC5-430E-A7A4-25C6B7A6CB85}" type="pres">
      <dgm:prSet presAssocID="{F818529C-5FE9-4B6E-A973-82843CA0FC61}" presName="sibTrans" presStyleCnt="0"/>
      <dgm:spPr/>
    </dgm:pt>
    <dgm:pt modelId="{6B3D590F-93EB-47F7-8282-B86DD3CFA7E7}" type="pres">
      <dgm:prSet presAssocID="{C13C3238-A898-41B8-B9DE-F4F388AD9AF6}" presName="compositeNode" presStyleCnt="0">
        <dgm:presLayoutVars>
          <dgm:bulletEnabled val="1"/>
        </dgm:presLayoutVars>
      </dgm:prSet>
      <dgm:spPr/>
    </dgm:pt>
    <dgm:pt modelId="{8923844C-CB01-4111-B779-9B7B2EBFCC29}" type="pres">
      <dgm:prSet presAssocID="{C13C3238-A898-41B8-B9DE-F4F388AD9AF6}" presName="bgRect" presStyleLbl="node1" presStyleIdx="1" presStyleCnt="2" custLinFactNeighborX="28339" custLinFactNeighborY="-661"/>
      <dgm:spPr/>
      <dgm:t>
        <a:bodyPr/>
        <a:lstStyle/>
        <a:p>
          <a:endParaRPr lang="pt-BR"/>
        </a:p>
      </dgm:t>
    </dgm:pt>
    <dgm:pt modelId="{AF31F2E2-E01C-4175-87B8-582E6A32148D}" type="pres">
      <dgm:prSet presAssocID="{C13C3238-A898-41B8-B9DE-F4F388AD9AF6}" presName="parentNode" presStyleLbl="node1" presStyleIdx="1" presStyleCnt="2">
        <dgm:presLayoutVars>
          <dgm:chMax val="0"/>
          <dgm:bulletEnabled val="1"/>
        </dgm:presLayoutVars>
      </dgm:prSet>
      <dgm:spPr/>
      <dgm:t>
        <a:bodyPr/>
        <a:lstStyle/>
        <a:p>
          <a:endParaRPr lang="pt-BR"/>
        </a:p>
      </dgm:t>
    </dgm:pt>
    <dgm:pt modelId="{91EC5390-2A10-4043-9CE2-5017B9E9E575}" type="pres">
      <dgm:prSet presAssocID="{C13C3238-A898-41B8-B9DE-F4F388AD9AF6}" presName="childNode" presStyleLbl="node1" presStyleIdx="1" presStyleCnt="2">
        <dgm:presLayoutVars>
          <dgm:bulletEnabled val="1"/>
        </dgm:presLayoutVars>
      </dgm:prSet>
      <dgm:spPr/>
      <dgm:t>
        <a:bodyPr/>
        <a:lstStyle/>
        <a:p>
          <a:endParaRPr lang="pt-BR"/>
        </a:p>
      </dgm:t>
    </dgm:pt>
  </dgm:ptLst>
  <dgm:cxnLst>
    <dgm:cxn modelId="{7A94B05F-7988-4A1C-8075-8730B7CEF2D8}" srcId="{9D9E20C7-4E61-4837-B048-0D061CE22BA0}" destId="{1DB72ED4-DB59-4994-993D-952581D228B6}" srcOrd="0" destOrd="0" parTransId="{16AB662E-0D1B-40DD-9B29-7312D300C08C}" sibTransId="{F818529C-5FE9-4B6E-A973-82843CA0FC61}"/>
    <dgm:cxn modelId="{95F94A65-FEC1-4153-91A9-EB9501F6CC73}" type="presOf" srcId="{1DB72ED4-DB59-4994-993D-952581D228B6}" destId="{262F1B64-C456-4770-83B8-DDA521FBFB2F}" srcOrd="1" destOrd="0" presId="urn:microsoft.com/office/officeart/2005/8/layout/hProcess7"/>
    <dgm:cxn modelId="{6C55C6F8-5D18-4524-9E68-23F397F5AD43}" type="presOf" srcId="{9F1AE333-EC7D-444D-8ED0-154C94E1A817}" destId="{91EC5390-2A10-4043-9CE2-5017B9E9E575}" srcOrd="0" destOrd="0" presId="urn:microsoft.com/office/officeart/2005/8/layout/hProcess7"/>
    <dgm:cxn modelId="{DC5A39F1-A1C7-4DB6-A45D-F4A2D38FEAEE}" type="presOf" srcId="{9D9E20C7-4E61-4837-B048-0D061CE22BA0}" destId="{59BA56BA-383E-48DD-8F99-9A69FC058A89}" srcOrd="0" destOrd="0" presId="urn:microsoft.com/office/officeart/2005/8/layout/hProcess7"/>
    <dgm:cxn modelId="{A3C5D89E-958A-45A0-9C9E-6C04DE560907}" srcId="{C13C3238-A898-41B8-B9DE-F4F388AD9AF6}" destId="{9F1AE333-EC7D-444D-8ED0-154C94E1A817}" srcOrd="0" destOrd="0" parTransId="{4A7F4D99-6853-46DC-8507-903AD9DA1C73}" sibTransId="{1C078A9A-C860-4107-B0A5-DD49DF1CEBD0}"/>
    <dgm:cxn modelId="{ADE7F6FA-EEF1-4B07-B4F1-ED6D4F3520BB}" type="presOf" srcId="{C13C3238-A898-41B8-B9DE-F4F388AD9AF6}" destId="{8923844C-CB01-4111-B779-9B7B2EBFCC29}" srcOrd="0" destOrd="0" presId="urn:microsoft.com/office/officeart/2005/8/layout/hProcess7"/>
    <dgm:cxn modelId="{9931D0E3-68B5-49E9-B2FA-881F18887404}" type="presOf" srcId="{1DB72ED4-DB59-4994-993D-952581D228B6}" destId="{6AD52CFD-5141-4F6C-9472-D8FE28B6DFA6}" srcOrd="0" destOrd="0" presId="urn:microsoft.com/office/officeart/2005/8/layout/hProcess7"/>
    <dgm:cxn modelId="{C644B64D-6F11-4FDC-BF36-063B70664B4E}" srcId="{1DB72ED4-DB59-4994-993D-952581D228B6}" destId="{673D11A8-9456-4E31-9AC7-5199AC71B253}" srcOrd="0" destOrd="0" parTransId="{98E41CB8-E50D-4CC8-A3EF-D7420F3B4DA2}" sibTransId="{9E255F59-1A6B-4732-9769-87FFA5842E4D}"/>
    <dgm:cxn modelId="{6FC563CD-EA84-40DE-8723-DBEBB7CCCBF1}" type="presOf" srcId="{673D11A8-9456-4E31-9AC7-5199AC71B253}" destId="{B8D6C1DC-7360-4CCB-956B-757D7BF1FE99}" srcOrd="0" destOrd="0" presId="urn:microsoft.com/office/officeart/2005/8/layout/hProcess7"/>
    <dgm:cxn modelId="{54422502-32F9-48F8-B61D-10055A04C965}" type="presOf" srcId="{C13C3238-A898-41B8-B9DE-F4F388AD9AF6}" destId="{AF31F2E2-E01C-4175-87B8-582E6A32148D}" srcOrd="1" destOrd="0" presId="urn:microsoft.com/office/officeart/2005/8/layout/hProcess7"/>
    <dgm:cxn modelId="{88F422DB-A416-4CDB-9F15-A2D0029B6562}" srcId="{9D9E20C7-4E61-4837-B048-0D061CE22BA0}" destId="{C13C3238-A898-41B8-B9DE-F4F388AD9AF6}" srcOrd="1" destOrd="0" parTransId="{2A51D1E5-D02D-49BC-AE56-E87568DB9192}" sibTransId="{8BDE6F64-3E1E-474C-A079-2B0B8C3C7233}"/>
    <dgm:cxn modelId="{B6861995-EEAC-41C5-854E-79AF7C5B35A3}" type="presParOf" srcId="{59BA56BA-383E-48DD-8F99-9A69FC058A89}" destId="{DC46CB6A-C44A-4743-A7A8-34ABBBDBC772}" srcOrd="0" destOrd="0" presId="urn:microsoft.com/office/officeart/2005/8/layout/hProcess7"/>
    <dgm:cxn modelId="{5476A46C-283B-4E6B-ADBB-8F9B6CCFA581}" type="presParOf" srcId="{DC46CB6A-C44A-4743-A7A8-34ABBBDBC772}" destId="{6AD52CFD-5141-4F6C-9472-D8FE28B6DFA6}" srcOrd="0" destOrd="0" presId="urn:microsoft.com/office/officeart/2005/8/layout/hProcess7"/>
    <dgm:cxn modelId="{98159A7A-D0D7-45FA-914C-98C3A9E793F5}" type="presParOf" srcId="{DC46CB6A-C44A-4743-A7A8-34ABBBDBC772}" destId="{262F1B64-C456-4770-83B8-DDA521FBFB2F}" srcOrd="1" destOrd="0" presId="urn:microsoft.com/office/officeart/2005/8/layout/hProcess7"/>
    <dgm:cxn modelId="{3807C4D1-8577-49CA-B9C6-431772D52089}" type="presParOf" srcId="{DC46CB6A-C44A-4743-A7A8-34ABBBDBC772}" destId="{B8D6C1DC-7360-4CCB-956B-757D7BF1FE99}" srcOrd="2" destOrd="0" presId="urn:microsoft.com/office/officeart/2005/8/layout/hProcess7"/>
    <dgm:cxn modelId="{A3D6447A-D188-47B0-A9A1-588467A6FEE0}" type="presParOf" srcId="{59BA56BA-383E-48DD-8F99-9A69FC058A89}" destId="{E4B8611E-E013-4A04-AC84-3C1376081EB7}" srcOrd="1" destOrd="0" presId="urn:microsoft.com/office/officeart/2005/8/layout/hProcess7"/>
    <dgm:cxn modelId="{4C2F6F69-858B-4268-96AE-196A6D8723BD}" type="presParOf" srcId="{59BA56BA-383E-48DD-8F99-9A69FC058A89}" destId="{6279C438-EC34-4382-99FC-45B0A7BCF312}" srcOrd="2" destOrd="0" presId="urn:microsoft.com/office/officeart/2005/8/layout/hProcess7"/>
    <dgm:cxn modelId="{501F73DC-27BE-44B0-BCD6-28E8CD6A5122}" type="presParOf" srcId="{6279C438-EC34-4382-99FC-45B0A7BCF312}" destId="{871633E8-B106-4681-98E7-D3E4A1B80111}" srcOrd="0" destOrd="0" presId="urn:microsoft.com/office/officeart/2005/8/layout/hProcess7"/>
    <dgm:cxn modelId="{B9372F10-6F08-44AD-B1CC-88C71A501AA2}" type="presParOf" srcId="{6279C438-EC34-4382-99FC-45B0A7BCF312}" destId="{BD053F6E-CE3B-470A-B58C-C7F2F76C3C35}" srcOrd="1" destOrd="0" presId="urn:microsoft.com/office/officeart/2005/8/layout/hProcess7"/>
    <dgm:cxn modelId="{2BF91A02-882D-4C94-8EA6-B6D5339847E7}" type="presParOf" srcId="{6279C438-EC34-4382-99FC-45B0A7BCF312}" destId="{D067C5C8-8035-45B2-B7BD-AD5A4EF9AEA1}" srcOrd="2" destOrd="0" presId="urn:microsoft.com/office/officeart/2005/8/layout/hProcess7"/>
    <dgm:cxn modelId="{5C19F15D-4CEB-43B4-BB55-CC56EE79E5F0}" type="presParOf" srcId="{59BA56BA-383E-48DD-8F99-9A69FC058A89}" destId="{D090665D-4CC5-430E-A7A4-25C6B7A6CB85}" srcOrd="3" destOrd="0" presId="urn:microsoft.com/office/officeart/2005/8/layout/hProcess7"/>
    <dgm:cxn modelId="{6341A158-9AC5-414B-8C5B-39E3198BB8F5}" type="presParOf" srcId="{59BA56BA-383E-48DD-8F99-9A69FC058A89}" destId="{6B3D590F-93EB-47F7-8282-B86DD3CFA7E7}" srcOrd="4" destOrd="0" presId="urn:microsoft.com/office/officeart/2005/8/layout/hProcess7"/>
    <dgm:cxn modelId="{55320F01-3FC5-4E15-AF04-1B2EEB84446D}" type="presParOf" srcId="{6B3D590F-93EB-47F7-8282-B86DD3CFA7E7}" destId="{8923844C-CB01-4111-B779-9B7B2EBFCC29}" srcOrd="0" destOrd="0" presId="urn:microsoft.com/office/officeart/2005/8/layout/hProcess7"/>
    <dgm:cxn modelId="{1F8EF154-3FF7-46DA-A011-6B2650A6AA81}" type="presParOf" srcId="{6B3D590F-93EB-47F7-8282-B86DD3CFA7E7}" destId="{AF31F2E2-E01C-4175-87B8-582E6A32148D}" srcOrd="1" destOrd="0" presId="urn:microsoft.com/office/officeart/2005/8/layout/hProcess7"/>
    <dgm:cxn modelId="{FC005953-D167-487D-91D3-0309E3BD0B52}" type="presParOf" srcId="{6B3D590F-93EB-47F7-8282-B86DD3CFA7E7}" destId="{91EC5390-2A10-4043-9CE2-5017B9E9E575}"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12A96D-FF2B-4F61-956D-1C1DD9A0083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pt-BR"/>
        </a:p>
      </dgm:t>
    </dgm:pt>
    <dgm:pt modelId="{0FE2AAEB-BD62-4FF5-99A1-BC8166A14438}">
      <dgm:prSet phldrT="[Texto]"/>
      <dgm:spPr/>
      <dgm:t>
        <a:bodyPr/>
        <a:lstStyle/>
        <a:p>
          <a:r>
            <a:rPr lang="pt-BR" dirty="0" smtClean="0"/>
            <a:t>1</a:t>
          </a:r>
          <a:endParaRPr lang="pt-BR" dirty="0"/>
        </a:p>
      </dgm:t>
    </dgm:pt>
    <dgm:pt modelId="{9B998352-99DD-4B8C-A6D7-2E331956A551}" type="parTrans" cxnId="{E6D57ADB-DEAB-4E4E-A3A9-20144A9AFDA0}">
      <dgm:prSet/>
      <dgm:spPr/>
      <dgm:t>
        <a:bodyPr/>
        <a:lstStyle/>
        <a:p>
          <a:endParaRPr lang="pt-BR"/>
        </a:p>
      </dgm:t>
    </dgm:pt>
    <dgm:pt modelId="{E15CB3E3-DB34-46FC-9E8E-8D9ED3F67B0C}" type="sibTrans" cxnId="{E6D57ADB-DEAB-4E4E-A3A9-20144A9AFDA0}">
      <dgm:prSet/>
      <dgm:spPr/>
      <dgm:t>
        <a:bodyPr/>
        <a:lstStyle/>
        <a:p>
          <a:endParaRPr lang="pt-BR"/>
        </a:p>
      </dgm:t>
    </dgm:pt>
    <dgm:pt modelId="{D7F88F54-91CD-415E-8A11-F3AFD6E5C20B}">
      <dgm:prSet phldrT="[Texto]"/>
      <dgm:spPr/>
      <dgm:t>
        <a:bodyPr/>
        <a:lstStyle/>
        <a:p>
          <a:r>
            <a:rPr lang="pt-BR" dirty="0" smtClean="0">
              <a:solidFill>
                <a:schemeClr val="tx1">
                  <a:lumMod val="75000"/>
                  <a:lumOff val="25000"/>
                </a:schemeClr>
              </a:solidFill>
            </a:rPr>
            <a:t>26/11/2019 – enviado comunicado às Instituições, informando sobre a migração e solicitando que informem quais são as atividades prestadas: (i) distribuição de produtos de investimento em geral, (</a:t>
          </a:r>
          <a:r>
            <a:rPr lang="pt-BR" dirty="0" err="1" smtClean="0">
              <a:solidFill>
                <a:schemeClr val="tx1">
                  <a:lumMod val="75000"/>
                  <a:lumOff val="25000"/>
                </a:schemeClr>
              </a:solidFill>
            </a:rPr>
            <a:t>ii</a:t>
          </a:r>
          <a:r>
            <a:rPr lang="pt-BR" dirty="0" smtClean="0">
              <a:solidFill>
                <a:schemeClr val="tx1">
                  <a:lumMod val="75000"/>
                  <a:lumOff val="25000"/>
                </a:schemeClr>
              </a:solidFill>
            </a:rPr>
            <a:t>) distribuição de fundos e (</a:t>
          </a:r>
          <a:r>
            <a:rPr lang="pt-BR" dirty="0" err="1" smtClean="0">
              <a:solidFill>
                <a:schemeClr val="tx1">
                  <a:lumMod val="75000"/>
                  <a:lumOff val="25000"/>
                </a:schemeClr>
              </a:solidFill>
            </a:rPr>
            <a:t>iii</a:t>
          </a:r>
          <a:r>
            <a:rPr lang="pt-BR" dirty="0" smtClean="0">
              <a:solidFill>
                <a:schemeClr val="tx1">
                  <a:lumMod val="75000"/>
                  <a:lumOff val="25000"/>
                </a:schemeClr>
              </a:solidFill>
            </a:rPr>
            <a:t>) Private</a:t>
          </a:r>
          <a:endParaRPr lang="pt-BR" dirty="0"/>
        </a:p>
      </dgm:t>
    </dgm:pt>
    <dgm:pt modelId="{BAB520C5-C1BF-48EC-91A8-3D5DE53EE8FB}" type="parTrans" cxnId="{36CFB2E6-F914-49E5-8D4D-FB88CEBA062C}">
      <dgm:prSet/>
      <dgm:spPr/>
      <dgm:t>
        <a:bodyPr/>
        <a:lstStyle/>
        <a:p>
          <a:endParaRPr lang="pt-BR"/>
        </a:p>
      </dgm:t>
    </dgm:pt>
    <dgm:pt modelId="{D146C281-3930-4039-BE79-08966BC8F02E}" type="sibTrans" cxnId="{36CFB2E6-F914-49E5-8D4D-FB88CEBA062C}">
      <dgm:prSet/>
      <dgm:spPr/>
      <dgm:t>
        <a:bodyPr/>
        <a:lstStyle/>
        <a:p>
          <a:endParaRPr lang="pt-BR"/>
        </a:p>
      </dgm:t>
    </dgm:pt>
    <dgm:pt modelId="{6164DF09-DCA8-491C-AEB9-757A1FB36F57}">
      <dgm:prSet phldrT="[Texto]"/>
      <dgm:spPr/>
      <dgm:t>
        <a:bodyPr/>
        <a:lstStyle/>
        <a:p>
          <a:r>
            <a:rPr lang="pt-BR" dirty="0" smtClean="0"/>
            <a:t>2</a:t>
          </a:r>
          <a:endParaRPr lang="pt-BR" dirty="0"/>
        </a:p>
      </dgm:t>
    </dgm:pt>
    <dgm:pt modelId="{74A711BF-A2C9-44AB-BB54-1EF09AA32D10}" type="parTrans" cxnId="{1B959F4B-56A1-420B-8856-F19A8CAB608F}">
      <dgm:prSet/>
      <dgm:spPr/>
      <dgm:t>
        <a:bodyPr/>
        <a:lstStyle/>
        <a:p>
          <a:endParaRPr lang="pt-BR"/>
        </a:p>
      </dgm:t>
    </dgm:pt>
    <dgm:pt modelId="{823295F1-1616-4599-A826-ECA22E40958B}" type="sibTrans" cxnId="{1B959F4B-56A1-420B-8856-F19A8CAB608F}">
      <dgm:prSet/>
      <dgm:spPr/>
      <dgm:t>
        <a:bodyPr/>
        <a:lstStyle/>
        <a:p>
          <a:endParaRPr lang="pt-BR"/>
        </a:p>
      </dgm:t>
    </dgm:pt>
    <dgm:pt modelId="{0C0AF32E-4DB1-4684-87BD-E980B569D41C}">
      <dgm:prSet phldrT="[Texto]"/>
      <dgm:spPr/>
      <dgm:t>
        <a:bodyPr/>
        <a:lstStyle/>
        <a:p>
          <a:r>
            <a:rPr lang="pt-BR" dirty="0" smtClean="0">
              <a:solidFill>
                <a:schemeClr val="tx1">
                  <a:lumMod val="75000"/>
                  <a:lumOff val="25000"/>
                </a:schemeClr>
              </a:solidFill>
            </a:rPr>
            <a:t>Associados à ANBIMA serão automaticamente vinculados ao Código de Distribuição, nas atividades indicadas</a:t>
          </a:r>
          <a:endParaRPr lang="pt-BR" dirty="0"/>
        </a:p>
      </dgm:t>
    </dgm:pt>
    <dgm:pt modelId="{DE3FC42F-3029-4DFC-90E7-FF519766117F}" type="parTrans" cxnId="{256FD690-19DB-4DDF-8A77-854861EA2FE8}">
      <dgm:prSet/>
      <dgm:spPr/>
      <dgm:t>
        <a:bodyPr/>
        <a:lstStyle/>
        <a:p>
          <a:endParaRPr lang="pt-BR"/>
        </a:p>
      </dgm:t>
    </dgm:pt>
    <dgm:pt modelId="{0B2C5629-46C3-454A-9DEC-C278B5A021D6}" type="sibTrans" cxnId="{256FD690-19DB-4DDF-8A77-854861EA2FE8}">
      <dgm:prSet/>
      <dgm:spPr/>
      <dgm:t>
        <a:bodyPr/>
        <a:lstStyle/>
        <a:p>
          <a:endParaRPr lang="pt-BR"/>
        </a:p>
      </dgm:t>
    </dgm:pt>
    <dgm:pt modelId="{1FA8BE8F-85F6-4EFD-92AD-E6F559BBC30A}">
      <dgm:prSet phldrT="[Texto]"/>
      <dgm:spPr/>
      <dgm:t>
        <a:bodyPr/>
        <a:lstStyle/>
        <a:p>
          <a:r>
            <a:rPr lang="pt-BR" dirty="0" smtClean="0"/>
            <a:t>3</a:t>
          </a:r>
          <a:endParaRPr lang="pt-BR" dirty="0"/>
        </a:p>
      </dgm:t>
    </dgm:pt>
    <dgm:pt modelId="{113D91DD-6CE5-48FC-89BC-E7D5A4189596}" type="parTrans" cxnId="{36B5C460-99DA-455D-92B1-2D09DA2CCAC3}">
      <dgm:prSet/>
      <dgm:spPr/>
      <dgm:t>
        <a:bodyPr/>
        <a:lstStyle/>
        <a:p>
          <a:endParaRPr lang="pt-BR"/>
        </a:p>
      </dgm:t>
    </dgm:pt>
    <dgm:pt modelId="{A05E5513-479D-40AC-9F8A-109100411740}" type="sibTrans" cxnId="{36B5C460-99DA-455D-92B1-2D09DA2CCAC3}">
      <dgm:prSet/>
      <dgm:spPr/>
      <dgm:t>
        <a:bodyPr/>
        <a:lstStyle/>
        <a:p>
          <a:endParaRPr lang="pt-BR"/>
        </a:p>
      </dgm:t>
    </dgm:pt>
    <dgm:pt modelId="{0AFF861D-BAF7-4558-9ECB-7157A1578DFE}">
      <dgm:prSet phldrT="[Texto]"/>
      <dgm:spPr/>
      <dgm:t>
        <a:bodyPr/>
        <a:lstStyle/>
        <a:p>
          <a:r>
            <a:rPr lang="pt-BR" dirty="0" smtClean="0">
              <a:solidFill>
                <a:schemeClr val="tx1">
                  <a:lumMod val="75000"/>
                  <a:lumOff val="25000"/>
                </a:schemeClr>
              </a:solidFill>
            </a:rPr>
            <a:t>As instituições Participantes não associadas deverão confirmar intenção em permanecer com sua adesão ao Código de Distribuição</a:t>
          </a:r>
          <a:endParaRPr lang="pt-BR" dirty="0"/>
        </a:p>
      </dgm:t>
    </dgm:pt>
    <dgm:pt modelId="{64FF6D11-6A3F-447E-B4CA-4CC6A4DE6E28}" type="parTrans" cxnId="{460A9AE0-47DF-441E-A394-8A37682946CB}">
      <dgm:prSet/>
      <dgm:spPr/>
      <dgm:t>
        <a:bodyPr/>
        <a:lstStyle/>
        <a:p>
          <a:endParaRPr lang="pt-BR"/>
        </a:p>
      </dgm:t>
    </dgm:pt>
    <dgm:pt modelId="{05394609-3492-44CC-9718-499725427A66}" type="sibTrans" cxnId="{460A9AE0-47DF-441E-A394-8A37682946CB}">
      <dgm:prSet/>
      <dgm:spPr/>
      <dgm:t>
        <a:bodyPr/>
        <a:lstStyle/>
        <a:p>
          <a:endParaRPr lang="pt-BR"/>
        </a:p>
      </dgm:t>
    </dgm:pt>
    <dgm:pt modelId="{AA3E7550-E8A7-4E1D-9F6B-8219A46CE496}">
      <dgm:prSet phldrT="[Texto]"/>
      <dgm:spPr/>
      <dgm:t>
        <a:bodyPr/>
        <a:lstStyle/>
        <a:p>
          <a:r>
            <a:rPr lang="pt-BR" dirty="0" smtClean="0"/>
            <a:t>4</a:t>
          </a:r>
          <a:endParaRPr lang="pt-BR" dirty="0"/>
        </a:p>
      </dgm:t>
    </dgm:pt>
    <dgm:pt modelId="{6DF04C60-909E-42C3-AC4D-08A9C15D137F}" type="parTrans" cxnId="{CF5826A1-EFE2-43B9-BED1-CBB5DAD14D66}">
      <dgm:prSet/>
      <dgm:spPr/>
      <dgm:t>
        <a:bodyPr/>
        <a:lstStyle/>
        <a:p>
          <a:endParaRPr lang="pt-BR"/>
        </a:p>
      </dgm:t>
    </dgm:pt>
    <dgm:pt modelId="{61283A56-4D88-450F-B04D-31080AD1245F}" type="sibTrans" cxnId="{CF5826A1-EFE2-43B9-BED1-CBB5DAD14D66}">
      <dgm:prSet/>
      <dgm:spPr/>
      <dgm:t>
        <a:bodyPr/>
        <a:lstStyle/>
        <a:p>
          <a:endParaRPr lang="pt-BR"/>
        </a:p>
      </dgm:t>
    </dgm:pt>
    <dgm:pt modelId="{010C0140-C6DD-42F9-AD53-CFEA5FC4169F}">
      <dgm:prSet phldrT="[Texto]"/>
      <dgm:spPr/>
      <dgm:t>
        <a:bodyPr/>
        <a:lstStyle/>
        <a:p>
          <a:r>
            <a:rPr lang="pt-BR" dirty="0" smtClean="0">
              <a:solidFill>
                <a:schemeClr val="tx1">
                  <a:lumMod val="75000"/>
                  <a:lumOff val="25000"/>
                </a:schemeClr>
              </a:solidFill>
            </a:rPr>
            <a:t>A ANBIMA realizará a compilação das informações enviadas pelas instituições, procederá com o vínculo dos associados e dos aderentes que responderem positivamente à adesão ao Código de Distribuição e cancelará a adesão das instituições não associadas que manifestarem negativamente à adesão ao novo Código</a:t>
          </a:r>
          <a:endParaRPr lang="pt-BR" dirty="0"/>
        </a:p>
      </dgm:t>
    </dgm:pt>
    <dgm:pt modelId="{6E416F6A-F22F-4310-BCFF-7CC029124A17}" type="parTrans" cxnId="{A65113BB-3847-438C-846F-290139E85FFA}">
      <dgm:prSet/>
      <dgm:spPr/>
      <dgm:t>
        <a:bodyPr/>
        <a:lstStyle/>
        <a:p>
          <a:endParaRPr lang="pt-BR"/>
        </a:p>
      </dgm:t>
    </dgm:pt>
    <dgm:pt modelId="{2D877CC7-2341-41BD-8D90-D31E8B07C702}" type="sibTrans" cxnId="{A65113BB-3847-438C-846F-290139E85FFA}">
      <dgm:prSet/>
      <dgm:spPr/>
      <dgm:t>
        <a:bodyPr/>
        <a:lstStyle/>
        <a:p>
          <a:endParaRPr lang="pt-BR"/>
        </a:p>
      </dgm:t>
    </dgm:pt>
    <dgm:pt modelId="{B2564932-F58B-475A-94EB-574745D5B580}" type="pres">
      <dgm:prSet presAssocID="{7612A96D-FF2B-4F61-956D-1C1DD9A00837}" presName="linearFlow" presStyleCnt="0">
        <dgm:presLayoutVars>
          <dgm:dir/>
          <dgm:animLvl val="lvl"/>
          <dgm:resizeHandles val="exact"/>
        </dgm:presLayoutVars>
      </dgm:prSet>
      <dgm:spPr/>
      <dgm:t>
        <a:bodyPr/>
        <a:lstStyle/>
        <a:p>
          <a:endParaRPr lang="pt-BR"/>
        </a:p>
      </dgm:t>
    </dgm:pt>
    <dgm:pt modelId="{26E8DD60-ED56-4157-A218-B1A1F75CBA93}" type="pres">
      <dgm:prSet presAssocID="{0FE2AAEB-BD62-4FF5-99A1-BC8166A14438}" presName="composite" presStyleCnt="0"/>
      <dgm:spPr/>
    </dgm:pt>
    <dgm:pt modelId="{DDCA3197-0EBC-4919-9C6F-7AF5B0F210E6}" type="pres">
      <dgm:prSet presAssocID="{0FE2AAEB-BD62-4FF5-99A1-BC8166A14438}" presName="parentText" presStyleLbl="alignNode1" presStyleIdx="0" presStyleCnt="4">
        <dgm:presLayoutVars>
          <dgm:chMax val="1"/>
          <dgm:bulletEnabled val="1"/>
        </dgm:presLayoutVars>
      </dgm:prSet>
      <dgm:spPr/>
      <dgm:t>
        <a:bodyPr/>
        <a:lstStyle/>
        <a:p>
          <a:endParaRPr lang="pt-BR"/>
        </a:p>
      </dgm:t>
    </dgm:pt>
    <dgm:pt modelId="{5EAB57FC-E118-4A0B-BDAE-2752A5EAC3DD}" type="pres">
      <dgm:prSet presAssocID="{0FE2AAEB-BD62-4FF5-99A1-BC8166A14438}" presName="descendantText" presStyleLbl="alignAcc1" presStyleIdx="0" presStyleCnt="4">
        <dgm:presLayoutVars>
          <dgm:bulletEnabled val="1"/>
        </dgm:presLayoutVars>
      </dgm:prSet>
      <dgm:spPr/>
      <dgm:t>
        <a:bodyPr/>
        <a:lstStyle/>
        <a:p>
          <a:endParaRPr lang="pt-BR"/>
        </a:p>
      </dgm:t>
    </dgm:pt>
    <dgm:pt modelId="{4E610905-D92C-4EF4-AE0D-A7CFC768C61A}" type="pres">
      <dgm:prSet presAssocID="{E15CB3E3-DB34-46FC-9E8E-8D9ED3F67B0C}" presName="sp" presStyleCnt="0"/>
      <dgm:spPr/>
    </dgm:pt>
    <dgm:pt modelId="{668F16B4-42D7-4596-9417-C1C3CF40E310}" type="pres">
      <dgm:prSet presAssocID="{6164DF09-DCA8-491C-AEB9-757A1FB36F57}" presName="composite" presStyleCnt="0"/>
      <dgm:spPr/>
    </dgm:pt>
    <dgm:pt modelId="{493854DC-9BE3-4DD0-A952-756F3CA2B3B2}" type="pres">
      <dgm:prSet presAssocID="{6164DF09-DCA8-491C-AEB9-757A1FB36F57}" presName="parentText" presStyleLbl="alignNode1" presStyleIdx="1" presStyleCnt="4">
        <dgm:presLayoutVars>
          <dgm:chMax val="1"/>
          <dgm:bulletEnabled val="1"/>
        </dgm:presLayoutVars>
      </dgm:prSet>
      <dgm:spPr/>
      <dgm:t>
        <a:bodyPr/>
        <a:lstStyle/>
        <a:p>
          <a:endParaRPr lang="pt-BR"/>
        </a:p>
      </dgm:t>
    </dgm:pt>
    <dgm:pt modelId="{83B7A647-1000-4E5F-A418-F9CC3C5D8FB4}" type="pres">
      <dgm:prSet presAssocID="{6164DF09-DCA8-491C-AEB9-757A1FB36F57}" presName="descendantText" presStyleLbl="alignAcc1" presStyleIdx="1" presStyleCnt="4">
        <dgm:presLayoutVars>
          <dgm:bulletEnabled val="1"/>
        </dgm:presLayoutVars>
      </dgm:prSet>
      <dgm:spPr/>
      <dgm:t>
        <a:bodyPr/>
        <a:lstStyle/>
        <a:p>
          <a:endParaRPr lang="pt-BR"/>
        </a:p>
      </dgm:t>
    </dgm:pt>
    <dgm:pt modelId="{B8599954-7D93-4BCA-832D-0DB60B88B1D8}" type="pres">
      <dgm:prSet presAssocID="{823295F1-1616-4599-A826-ECA22E40958B}" presName="sp" presStyleCnt="0"/>
      <dgm:spPr/>
    </dgm:pt>
    <dgm:pt modelId="{AC90B0E6-AB06-45C0-81AD-DE97A41F3B58}" type="pres">
      <dgm:prSet presAssocID="{1FA8BE8F-85F6-4EFD-92AD-E6F559BBC30A}" presName="composite" presStyleCnt="0"/>
      <dgm:spPr/>
    </dgm:pt>
    <dgm:pt modelId="{5F4E7398-3E34-43AB-B929-B039765C230E}" type="pres">
      <dgm:prSet presAssocID="{1FA8BE8F-85F6-4EFD-92AD-E6F559BBC30A}" presName="parentText" presStyleLbl="alignNode1" presStyleIdx="2" presStyleCnt="4">
        <dgm:presLayoutVars>
          <dgm:chMax val="1"/>
          <dgm:bulletEnabled val="1"/>
        </dgm:presLayoutVars>
      </dgm:prSet>
      <dgm:spPr/>
      <dgm:t>
        <a:bodyPr/>
        <a:lstStyle/>
        <a:p>
          <a:endParaRPr lang="pt-BR"/>
        </a:p>
      </dgm:t>
    </dgm:pt>
    <dgm:pt modelId="{F0D1B199-B2FA-4AF9-BE9E-FF8F4ABB1C40}" type="pres">
      <dgm:prSet presAssocID="{1FA8BE8F-85F6-4EFD-92AD-E6F559BBC30A}" presName="descendantText" presStyleLbl="alignAcc1" presStyleIdx="2" presStyleCnt="4">
        <dgm:presLayoutVars>
          <dgm:bulletEnabled val="1"/>
        </dgm:presLayoutVars>
      </dgm:prSet>
      <dgm:spPr/>
      <dgm:t>
        <a:bodyPr/>
        <a:lstStyle/>
        <a:p>
          <a:endParaRPr lang="pt-BR"/>
        </a:p>
      </dgm:t>
    </dgm:pt>
    <dgm:pt modelId="{8C8DD21E-45E6-49B9-A545-05DC0EC238A2}" type="pres">
      <dgm:prSet presAssocID="{A05E5513-479D-40AC-9F8A-109100411740}" presName="sp" presStyleCnt="0"/>
      <dgm:spPr/>
    </dgm:pt>
    <dgm:pt modelId="{46C4E69E-4890-449A-B901-D784EC28E797}" type="pres">
      <dgm:prSet presAssocID="{AA3E7550-E8A7-4E1D-9F6B-8219A46CE496}" presName="composite" presStyleCnt="0"/>
      <dgm:spPr/>
    </dgm:pt>
    <dgm:pt modelId="{3267A216-750C-4203-99BC-1658CADB8188}" type="pres">
      <dgm:prSet presAssocID="{AA3E7550-E8A7-4E1D-9F6B-8219A46CE496}" presName="parentText" presStyleLbl="alignNode1" presStyleIdx="3" presStyleCnt="4">
        <dgm:presLayoutVars>
          <dgm:chMax val="1"/>
          <dgm:bulletEnabled val="1"/>
        </dgm:presLayoutVars>
      </dgm:prSet>
      <dgm:spPr/>
      <dgm:t>
        <a:bodyPr/>
        <a:lstStyle/>
        <a:p>
          <a:endParaRPr lang="pt-BR"/>
        </a:p>
      </dgm:t>
    </dgm:pt>
    <dgm:pt modelId="{FBCEF36F-0171-4536-9276-180EC1223C99}" type="pres">
      <dgm:prSet presAssocID="{AA3E7550-E8A7-4E1D-9F6B-8219A46CE496}" presName="descendantText" presStyleLbl="alignAcc1" presStyleIdx="3" presStyleCnt="4">
        <dgm:presLayoutVars>
          <dgm:bulletEnabled val="1"/>
        </dgm:presLayoutVars>
      </dgm:prSet>
      <dgm:spPr/>
      <dgm:t>
        <a:bodyPr/>
        <a:lstStyle/>
        <a:p>
          <a:endParaRPr lang="pt-BR"/>
        </a:p>
      </dgm:t>
    </dgm:pt>
  </dgm:ptLst>
  <dgm:cxnLst>
    <dgm:cxn modelId="{2EB4F25A-095B-4806-B296-D877B4852CA8}" type="presOf" srcId="{010C0140-C6DD-42F9-AD53-CFEA5FC4169F}" destId="{FBCEF36F-0171-4536-9276-180EC1223C99}" srcOrd="0" destOrd="0" presId="urn:microsoft.com/office/officeart/2005/8/layout/chevron2"/>
    <dgm:cxn modelId="{A65113BB-3847-438C-846F-290139E85FFA}" srcId="{AA3E7550-E8A7-4E1D-9F6B-8219A46CE496}" destId="{010C0140-C6DD-42F9-AD53-CFEA5FC4169F}" srcOrd="0" destOrd="0" parTransId="{6E416F6A-F22F-4310-BCFF-7CC029124A17}" sibTransId="{2D877CC7-2341-41BD-8D90-D31E8B07C702}"/>
    <dgm:cxn modelId="{019C66C5-8E4D-4146-979E-A964D8D579AE}" type="presOf" srcId="{7612A96D-FF2B-4F61-956D-1C1DD9A00837}" destId="{B2564932-F58B-475A-94EB-574745D5B580}" srcOrd="0" destOrd="0" presId="urn:microsoft.com/office/officeart/2005/8/layout/chevron2"/>
    <dgm:cxn modelId="{1B959F4B-56A1-420B-8856-F19A8CAB608F}" srcId="{7612A96D-FF2B-4F61-956D-1C1DD9A00837}" destId="{6164DF09-DCA8-491C-AEB9-757A1FB36F57}" srcOrd="1" destOrd="0" parTransId="{74A711BF-A2C9-44AB-BB54-1EF09AA32D10}" sibTransId="{823295F1-1616-4599-A826-ECA22E40958B}"/>
    <dgm:cxn modelId="{36CFB2E6-F914-49E5-8D4D-FB88CEBA062C}" srcId="{0FE2AAEB-BD62-4FF5-99A1-BC8166A14438}" destId="{D7F88F54-91CD-415E-8A11-F3AFD6E5C20B}" srcOrd="0" destOrd="0" parTransId="{BAB520C5-C1BF-48EC-91A8-3D5DE53EE8FB}" sibTransId="{D146C281-3930-4039-BE79-08966BC8F02E}"/>
    <dgm:cxn modelId="{E6D57ADB-DEAB-4E4E-A3A9-20144A9AFDA0}" srcId="{7612A96D-FF2B-4F61-956D-1C1DD9A00837}" destId="{0FE2AAEB-BD62-4FF5-99A1-BC8166A14438}" srcOrd="0" destOrd="0" parTransId="{9B998352-99DD-4B8C-A6D7-2E331956A551}" sibTransId="{E15CB3E3-DB34-46FC-9E8E-8D9ED3F67B0C}"/>
    <dgm:cxn modelId="{9520CF51-6C9F-458D-883C-56694C5D6147}" type="presOf" srcId="{6164DF09-DCA8-491C-AEB9-757A1FB36F57}" destId="{493854DC-9BE3-4DD0-A952-756F3CA2B3B2}" srcOrd="0" destOrd="0" presId="urn:microsoft.com/office/officeart/2005/8/layout/chevron2"/>
    <dgm:cxn modelId="{9CD8920F-F2E3-442B-9907-84EA513E0B46}" type="presOf" srcId="{0FE2AAEB-BD62-4FF5-99A1-BC8166A14438}" destId="{DDCA3197-0EBC-4919-9C6F-7AF5B0F210E6}" srcOrd="0" destOrd="0" presId="urn:microsoft.com/office/officeart/2005/8/layout/chevron2"/>
    <dgm:cxn modelId="{CF5826A1-EFE2-43B9-BED1-CBB5DAD14D66}" srcId="{7612A96D-FF2B-4F61-956D-1C1DD9A00837}" destId="{AA3E7550-E8A7-4E1D-9F6B-8219A46CE496}" srcOrd="3" destOrd="0" parTransId="{6DF04C60-909E-42C3-AC4D-08A9C15D137F}" sibTransId="{61283A56-4D88-450F-B04D-31080AD1245F}"/>
    <dgm:cxn modelId="{24FDF057-9C3A-48A2-BBC5-12602DA6BB58}" type="presOf" srcId="{AA3E7550-E8A7-4E1D-9F6B-8219A46CE496}" destId="{3267A216-750C-4203-99BC-1658CADB8188}" srcOrd="0" destOrd="0" presId="urn:microsoft.com/office/officeart/2005/8/layout/chevron2"/>
    <dgm:cxn modelId="{256FD690-19DB-4DDF-8A77-854861EA2FE8}" srcId="{6164DF09-DCA8-491C-AEB9-757A1FB36F57}" destId="{0C0AF32E-4DB1-4684-87BD-E980B569D41C}" srcOrd="0" destOrd="0" parTransId="{DE3FC42F-3029-4DFC-90E7-FF519766117F}" sibTransId="{0B2C5629-46C3-454A-9DEC-C278B5A021D6}"/>
    <dgm:cxn modelId="{C032977E-9B3F-4E67-9D3F-4E5F7EE35A0B}" type="presOf" srcId="{1FA8BE8F-85F6-4EFD-92AD-E6F559BBC30A}" destId="{5F4E7398-3E34-43AB-B929-B039765C230E}" srcOrd="0" destOrd="0" presId="urn:microsoft.com/office/officeart/2005/8/layout/chevron2"/>
    <dgm:cxn modelId="{36B5C460-99DA-455D-92B1-2D09DA2CCAC3}" srcId="{7612A96D-FF2B-4F61-956D-1C1DD9A00837}" destId="{1FA8BE8F-85F6-4EFD-92AD-E6F559BBC30A}" srcOrd="2" destOrd="0" parTransId="{113D91DD-6CE5-48FC-89BC-E7D5A4189596}" sibTransId="{A05E5513-479D-40AC-9F8A-109100411740}"/>
    <dgm:cxn modelId="{FD0F5FD8-E532-49B6-8CCE-11C084036C4E}" type="presOf" srcId="{0AFF861D-BAF7-4558-9ECB-7157A1578DFE}" destId="{F0D1B199-B2FA-4AF9-BE9E-FF8F4ABB1C40}" srcOrd="0" destOrd="0" presId="urn:microsoft.com/office/officeart/2005/8/layout/chevron2"/>
    <dgm:cxn modelId="{125C0A89-6D65-4883-A11C-25A8FAA38EB5}" type="presOf" srcId="{0C0AF32E-4DB1-4684-87BD-E980B569D41C}" destId="{83B7A647-1000-4E5F-A418-F9CC3C5D8FB4}" srcOrd="0" destOrd="0" presId="urn:microsoft.com/office/officeart/2005/8/layout/chevron2"/>
    <dgm:cxn modelId="{460A9AE0-47DF-441E-A394-8A37682946CB}" srcId="{1FA8BE8F-85F6-4EFD-92AD-E6F559BBC30A}" destId="{0AFF861D-BAF7-4558-9ECB-7157A1578DFE}" srcOrd="0" destOrd="0" parTransId="{64FF6D11-6A3F-447E-B4CA-4CC6A4DE6E28}" sibTransId="{05394609-3492-44CC-9718-499725427A66}"/>
    <dgm:cxn modelId="{CB983D12-E9DD-4780-A40A-91DAC43B78BA}" type="presOf" srcId="{D7F88F54-91CD-415E-8A11-F3AFD6E5C20B}" destId="{5EAB57FC-E118-4A0B-BDAE-2752A5EAC3DD}" srcOrd="0" destOrd="0" presId="urn:microsoft.com/office/officeart/2005/8/layout/chevron2"/>
    <dgm:cxn modelId="{901E6C3F-4AF3-4C83-B0C1-076E1FCAD757}" type="presParOf" srcId="{B2564932-F58B-475A-94EB-574745D5B580}" destId="{26E8DD60-ED56-4157-A218-B1A1F75CBA93}" srcOrd="0" destOrd="0" presId="urn:microsoft.com/office/officeart/2005/8/layout/chevron2"/>
    <dgm:cxn modelId="{0B657F17-7D6E-424D-890A-338BCC3D0719}" type="presParOf" srcId="{26E8DD60-ED56-4157-A218-B1A1F75CBA93}" destId="{DDCA3197-0EBC-4919-9C6F-7AF5B0F210E6}" srcOrd="0" destOrd="0" presId="urn:microsoft.com/office/officeart/2005/8/layout/chevron2"/>
    <dgm:cxn modelId="{8B202EF4-6C6E-4844-B3CA-5AF27D5ED769}" type="presParOf" srcId="{26E8DD60-ED56-4157-A218-B1A1F75CBA93}" destId="{5EAB57FC-E118-4A0B-BDAE-2752A5EAC3DD}" srcOrd="1" destOrd="0" presId="urn:microsoft.com/office/officeart/2005/8/layout/chevron2"/>
    <dgm:cxn modelId="{150767B1-50AB-45A8-9730-79C3EE99226C}" type="presParOf" srcId="{B2564932-F58B-475A-94EB-574745D5B580}" destId="{4E610905-D92C-4EF4-AE0D-A7CFC768C61A}" srcOrd="1" destOrd="0" presId="urn:microsoft.com/office/officeart/2005/8/layout/chevron2"/>
    <dgm:cxn modelId="{C5B7864A-8D1A-4961-B4A3-D2D81C5B9971}" type="presParOf" srcId="{B2564932-F58B-475A-94EB-574745D5B580}" destId="{668F16B4-42D7-4596-9417-C1C3CF40E310}" srcOrd="2" destOrd="0" presId="urn:microsoft.com/office/officeart/2005/8/layout/chevron2"/>
    <dgm:cxn modelId="{A76CE965-9C6A-48DD-BF75-EB1E6F7707E8}" type="presParOf" srcId="{668F16B4-42D7-4596-9417-C1C3CF40E310}" destId="{493854DC-9BE3-4DD0-A952-756F3CA2B3B2}" srcOrd="0" destOrd="0" presId="urn:microsoft.com/office/officeart/2005/8/layout/chevron2"/>
    <dgm:cxn modelId="{8FC71344-84AA-491F-BBFE-B9CE5A3C4534}" type="presParOf" srcId="{668F16B4-42D7-4596-9417-C1C3CF40E310}" destId="{83B7A647-1000-4E5F-A418-F9CC3C5D8FB4}" srcOrd="1" destOrd="0" presId="urn:microsoft.com/office/officeart/2005/8/layout/chevron2"/>
    <dgm:cxn modelId="{48CFA9D8-020C-4D5B-9BBB-C7789DC62A46}" type="presParOf" srcId="{B2564932-F58B-475A-94EB-574745D5B580}" destId="{B8599954-7D93-4BCA-832D-0DB60B88B1D8}" srcOrd="3" destOrd="0" presId="urn:microsoft.com/office/officeart/2005/8/layout/chevron2"/>
    <dgm:cxn modelId="{64943A25-BA50-4122-A0CA-E6DAE6C9372E}" type="presParOf" srcId="{B2564932-F58B-475A-94EB-574745D5B580}" destId="{AC90B0E6-AB06-45C0-81AD-DE97A41F3B58}" srcOrd="4" destOrd="0" presId="urn:microsoft.com/office/officeart/2005/8/layout/chevron2"/>
    <dgm:cxn modelId="{84BF05DB-4B44-490C-837E-682EB0C09C26}" type="presParOf" srcId="{AC90B0E6-AB06-45C0-81AD-DE97A41F3B58}" destId="{5F4E7398-3E34-43AB-B929-B039765C230E}" srcOrd="0" destOrd="0" presId="urn:microsoft.com/office/officeart/2005/8/layout/chevron2"/>
    <dgm:cxn modelId="{E240B882-4556-405A-A6DA-5B335288C30E}" type="presParOf" srcId="{AC90B0E6-AB06-45C0-81AD-DE97A41F3B58}" destId="{F0D1B199-B2FA-4AF9-BE9E-FF8F4ABB1C40}" srcOrd="1" destOrd="0" presId="urn:microsoft.com/office/officeart/2005/8/layout/chevron2"/>
    <dgm:cxn modelId="{FA77BB53-A4F7-411D-A8EE-D25384155A97}" type="presParOf" srcId="{B2564932-F58B-475A-94EB-574745D5B580}" destId="{8C8DD21E-45E6-49B9-A545-05DC0EC238A2}" srcOrd="5" destOrd="0" presId="urn:microsoft.com/office/officeart/2005/8/layout/chevron2"/>
    <dgm:cxn modelId="{804B4E4F-2517-410B-A060-8F98C3527DDB}" type="presParOf" srcId="{B2564932-F58B-475A-94EB-574745D5B580}" destId="{46C4E69E-4890-449A-B901-D784EC28E797}" srcOrd="6" destOrd="0" presId="urn:microsoft.com/office/officeart/2005/8/layout/chevron2"/>
    <dgm:cxn modelId="{C9CF0E0B-49C8-42E9-8FCE-AACDA2BE134D}" type="presParOf" srcId="{46C4E69E-4890-449A-B901-D784EC28E797}" destId="{3267A216-750C-4203-99BC-1658CADB8188}" srcOrd="0" destOrd="0" presId="urn:microsoft.com/office/officeart/2005/8/layout/chevron2"/>
    <dgm:cxn modelId="{C1AD0EE5-17C7-4CA6-8A11-C17560E43E07}" type="presParOf" srcId="{46C4E69E-4890-449A-B901-D784EC28E797}" destId="{FBCEF36F-0171-4536-9276-180EC1223C9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077137" cy="512304"/>
          </a:xfrm>
          <a:prstGeom prst="rect">
            <a:avLst/>
          </a:prstGeom>
        </p:spPr>
        <p:txBody>
          <a:bodyPr vert="horz" lIns="94768" tIns="47384" rIns="94768" bIns="47384" rtlCol="0"/>
          <a:lstStyle>
            <a:lvl1pPr algn="l">
              <a:defRPr sz="1200"/>
            </a:lvl1pPr>
          </a:lstStyle>
          <a:p>
            <a:endParaRPr lang="pt-BR" dirty="0"/>
          </a:p>
        </p:txBody>
      </p:sp>
      <p:sp>
        <p:nvSpPr>
          <p:cNvPr id="3" name="Espaço Reservado para Data 2"/>
          <p:cNvSpPr>
            <a:spLocks noGrp="1"/>
          </p:cNvSpPr>
          <p:nvPr>
            <p:ph type="dt" idx="1"/>
          </p:nvPr>
        </p:nvSpPr>
        <p:spPr>
          <a:xfrm>
            <a:off x="4020506" y="0"/>
            <a:ext cx="3077137" cy="512304"/>
          </a:xfrm>
          <a:prstGeom prst="rect">
            <a:avLst/>
          </a:prstGeom>
        </p:spPr>
        <p:txBody>
          <a:bodyPr vert="horz" lIns="94768" tIns="47384" rIns="94768" bIns="47384" rtlCol="0"/>
          <a:lstStyle>
            <a:lvl1pPr algn="r">
              <a:defRPr sz="1200"/>
            </a:lvl1pPr>
          </a:lstStyle>
          <a:p>
            <a:fld id="{1695341C-CA26-4A0D-8805-99200005B434}" type="datetimeFigureOut">
              <a:rPr lang="pt-BR" smtClean="0"/>
              <a:t>30/11/2018</a:t>
            </a:fld>
            <a:endParaRPr lang="pt-BR" dirty="0"/>
          </a:p>
        </p:txBody>
      </p:sp>
      <p:sp>
        <p:nvSpPr>
          <p:cNvPr id="4" name="Espaço Reservado para Imagem de Slide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4768" tIns="47384" rIns="94768" bIns="47384" rtlCol="0" anchor="ctr"/>
          <a:lstStyle/>
          <a:p>
            <a:endParaRPr lang="pt-BR" dirty="0"/>
          </a:p>
        </p:txBody>
      </p:sp>
      <p:sp>
        <p:nvSpPr>
          <p:cNvPr id="5" name="Espaço Reservado para Anotações 4"/>
          <p:cNvSpPr>
            <a:spLocks noGrp="1"/>
          </p:cNvSpPr>
          <p:nvPr>
            <p:ph type="body" sz="quarter" idx="3"/>
          </p:nvPr>
        </p:nvSpPr>
        <p:spPr>
          <a:xfrm>
            <a:off x="709599" y="4861155"/>
            <a:ext cx="5680103" cy="4605821"/>
          </a:xfrm>
          <a:prstGeom prst="rect">
            <a:avLst/>
          </a:prstGeom>
        </p:spPr>
        <p:txBody>
          <a:bodyPr vert="horz" lIns="94768" tIns="47384" rIns="94768" bIns="47384"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9720673"/>
            <a:ext cx="3077137" cy="512303"/>
          </a:xfrm>
          <a:prstGeom prst="rect">
            <a:avLst/>
          </a:prstGeom>
        </p:spPr>
        <p:txBody>
          <a:bodyPr vert="horz" lIns="94768" tIns="47384" rIns="94768" bIns="47384"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4020506" y="9720673"/>
            <a:ext cx="3077137" cy="512303"/>
          </a:xfrm>
          <a:prstGeom prst="rect">
            <a:avLst/>
          </a:prstGeom>
        </p:spPr>
        <p:txBody>
          <a:bodyPr vert="horz" lIns="94768" tIns="47384" rIns="94768" bIns="47384" rtlCol="0" anchor="b"/>
          <a:lstStyle>
            <a:lvl1pPr algn="r">
              <a:defRPr sz="1200"/>
            </a:lvl1pPr>
          </a:lstStyle>
          <a:p>
            <a:fld id="{A950AC93-44E1-4235-B07C-30A62262D34D}" type="slidenum">
              <a:rPr lang="pt-BR" smtClean="0"/>
              <a:t>‹nº›</a:t>
            </a:fld>
            <a:endParaRPr lang="pt-BR" dirty="0"/>
          </a:p>
        </p:txBody>
      </p:sp>
    </p:spTree>
    <p:extLst>
      <p:ext uri="{BB962C8B-B14F-4D97-AF65-F5344CB8AC3E}">
        <p14:creationId xmlns:p14="http://schemas.microsoft.com/office/powerpoint/2010/main" val="3117440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1</a:t>
            </a:fld>
            <a:endParaRPr lang="pt-BR" dirty="0"/>
          </a:p>
        </p:txBody>
      </p:sp>
    </p:spTree>
    <p:extLst>
      <p:ext uri="{BB962C8B-B14F-4D97-AF65-F5344CB8AC3E}">
        <p14:creationId xmlns:p14="http://schemas.microsoft.com/office/powerpoint/2010/main" val="1622613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10</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defTabSz="947684">
              <a:defRPr/>
            </a:pPr>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11</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i="0" dirty="0" smtClean="0"/>
              <a:t>Luiz</a:t>
            </a:r>
            <a:endParaRPr lang="pt-BR" dirty="0" smtClean="0"/>
          </a:p>
          <a:p>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12</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13</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defTabSz="947684">
              <a:defRPr/>
            </a:pPr>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14</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i="0" dirty="0" smtClean="0"/>
              <a:t>Fabio</a:t>
            </a:r>
          </a:p>
          <a:p>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15</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i="0" dirty="0" smtClean="0"/>
              <a:t>Fabio</a:t>
            </a:r>
            <a:endParaRPr lang="pt-BR" i="0"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16</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i="0" dirty="0" smtClean="0"/>
              <a:t>Fabio</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17</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i="0" dirty="0" smtClean="0"/>
              <a:t>Fabio</a:t>
            </a:r>
          </a:p>
          <a:p>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18</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b="0" i="0" dirty="0" smtClean="0"/>
              <a:t>Fabio</a:t>
            </a:r>
            <a:endParaRPr lang="pt-BR" b="0" i="0"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19</a:t>
            </a:fld>
            <a:endParaRPr lang="pt-BR" dirty="0"/>
          </a:p>
        </p:txBody>
      </p:sp>
    </p:spTree>
    <p:extLst>
      <p:ext uri="{BB962C8B-B14F-4D97-AF65-F5344CB8AC3E}">
        <p14:creationId xmlns:p14="http://schemas.microsoft.com/office/powerpoint/2010/main" val="3644309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spcBef>
                <a:spcPts val="622"/>
              </a:spcBef>
            </a:pPr>
            <a:r>
              <a:rPr lang="pt-BR" b="0" i="0" dirty="0" smtClean="0"/>
              <a:t>Patrícia</a:t>
            </a:r>
          </a:p>
          <a:p>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2</a:t>
            </a:fld>
            <a:endParaRPr lang="pt-BR" dirty="0"/>
          </a:p>
        </p:txBody>
      </p:sp>
    </p:spTree>
    <p:extLst>
      <p:ext uri="{BB962C8B-B14F-4D97-AF65-F5344CB8AC3E}">
        <p14:creationId xmlns:p14="http://schemas.microsoft.com/office/powerpoint/2010/main" val="31976492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20</a:t>
            </a:fld>
            <a:endParaRPr lang="pt-BR" dirty="0"/>
          </a:p>
        </p:txBody>
      </p:sp>
    </p:spTree>
    <p:extLst>
      <p:ext uri="{BB962C8B-B14F-4D97-AF65-F5344CB8AC3E}">
        <p14:creationId xmlns:p14="http://schemas.microsoft.com/office/powerpoint/2010/main" val="33010095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21</a:t>
            </a:fld>
            <a:endParaRPr lang="pt-BR" dirty="0"/>
          </a:p>
        </p:txBody>
      </p:sp>
    </p:spTree>
    <p:extLst>
      <p:ext uri="{BB962C8B-B14F-4D97-AF65-F5344CB8AC3E}">
        <p14:creationId xmlns:p14="http://schemas.microsoft.com/office/powerpoint/2010/main" val="18729738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22</a:t>
            </a:fld>
            <a:endParaRPr lang="pt-BR" dirty="0"/>
          </a:p>
        </p:txBody>
      </p:sp>
    </p:spTree>
    <p:extLst>
      <p:ext uri="{BB962C8B-B14F-4D97-AF65-F5344CB8AC3E}">
        <p14:creationId xmlns:p14="http://schemas.microsoft.com/office/powerpoint/2010/main" val="29915664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23</a:t>
            </a:fld>
            <a:endParaRPr lang="pt-BR" dirty="0"/>
          </a:p>
        </p:txBody>
      </p:sp>
    </p:spTree>
    <p:extLst>
      <p:ext uri="{BB962C8B-B14F-4D97-AF65-F5344CB8AC3E}">
        <p14:creationId xmlns:p14="http://schemas.microsoft.com/office/powerpoint/2010/main" val="40700800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24</a:t>
            </a:fld>
            <a:endParaRPr lang="pt-BR" dirty="0"/>
          </a:p>
        </p:txBody>
      </p:sp>
    </p:spTree>
    <p:extLst>
      <p:ext uri="{BB962C8B-B14F-4D97-AF65-F5344CB8AC3E}">
        <p14:creationId xmlns:p14="http://schemas.microsoft.com/office/powerpoint/2010/main" val="36039723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25</a:t>
            </a:fld>
            <a:endParaRPr lang="pt-BR" dirty="0"/>
          </a:p>
        </p:txBody>
      </p:sp>
    </p:spTree>
    <p:extLst>
      <p:ext uri="{BB962C8B-B14F-4D97-AF65-F5344CB8AC3E}">
        <p14:creationId xmlns:p14="http://schemas.microsoft.com/office/powerpoint/2010/main" val="31278349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i="0" dirty="0" smtClean="0"/>
              <a:t>Fabio</a:t>
            </a:r>
          </a:p>
          <a:p>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26</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b="0" i="0" dirty="0" smtClean="0"/>
              <a:t>Fabio</a:t>
            </a:r>
            <a:endParaRPr lang="pt-BR" b="0" i="0"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27</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b="0" i="0" dirty="0" smtClean="0"/>
              <a:t>Fabio</a:t>
            </a:r>
            <a:endParaRPr lang="pt-BR" b="0" i="0"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28</a:t>
            </a:fld>
            <a:endParaRPr lang="pt-BR" dirty="0"/>
          </a:p>
        </p:txBody>
      </p:sp>
    </p:spTree>
    <p:extLst>
      <p:ext uri="{BB962C8B-B14F-4D97-AF65-F5344CB8AC3E}">
        <p14:creationId xmlns:p14="http://schemas.microsoft.com/office/powerpoint/2010/main" val="17100078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i="0" dirty="0" smtClean="0"/>
              <a:t>Fabio</a:t>
            </a:r>
            <a:endParaRPr lang="pt-BR" b="0" i="0"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29</a:t>
            </a:fld>
            <a:endParaRPr lang="pt-BR" dirty="0"/>
          </a:p>
        </p:txBody>
      </p:sp>
    </p:spTree>
    <p:extLst>
      <p:ext uri="{BB962C8B-B14F-4D97-AF65-F5344CB8AC3E}">
        <p14:creationId xmlns:p14="http://schemas.microsoft.com/office/powerpoint/2010/main" val="1013434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dirty="0" smtClean="0"/>
              <a:t>Patrícia</a:t>
            </a:r>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3</a:t>
            </a:fld>
            <a:endParaRPr lang="pt-BR" dirty="0"/>
          </a:p>
        </p:txBody>
      </p:sp>
    </p:spTree>
    <p:extLst>
      <p:ext uri="{BB962C8B-B14F-4D97-AF65-F5344CB8AC3E}">
        <p14:creationId xmlns:p14="http://schemas.microsoft.com/office/powerpoint/2010/main" val="7049994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dirty="0" smtClean="0"/>
              <a:t>Fabio</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30</a:t>
            </a:fld>
            <a:endParaRPr lang="pt-BR" dirty="0"/>
          </a:p>
        </p:txBody>
      </p:sp>
    </p:spTree>
    <p:extLst>
      <p:ext uri="{BB962C8B-B14F-4D97-AF65-F5344CB8AC3E}">
        <p14:creationId xmlns:p14="http://schemas.microsoft.com/office/powerpoint/2010/main" val="25593601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b="0" i="0" dirty="0" smtClean="0"/>
              <a:t>Fabio</a:t>
            </a:r>
            <a:endParaRPr lang="pt-BR" b="0" i="0"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31</a:t>
            </a:fld>
            <a:endParaRPr lang="pt-BR" dirty="0"/>
          </a:p>
        </p:txBody>
      </p:sp>
    </p:spTree>
    <p:extLst>
      <p:ext uri="{BB962C8B-B14F-4D97-AF65-F5344CB8AC3E}">
        <p14:creationId xmlns:p14="http://schemas.microsoft.com/office/powerpoint/2010/main" val="39185006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i="0" dirty="0" smtClean="0"/>
              <a:t>Fabio</a:t>
            </a:r>
            <a:endParaRPr lang="pt-BR" dirty="0" smtClean="0"/>
          </a:p>
          <a:p>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32</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33</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i="0" dirty="0" smtClean="0"/>
              <a:t>Luiz</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34</a:t>
            </a:fld>
            <a:endParaRPr lang="pt-BR" dirty="0"/>
          </a:p>
        </p:txBody>
      </p:sp>
    </p:spTree>
    <p:extLst>
      <p:ext uri="{BB962C8B-B14F-4D97-AF65-F5344CB8AC3E}">
        <p14:creationId xmlns:p14="http://schemas.microsoft.com/office/powerpoint/2010/main" val="38925393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r>
              <a:rPr lang="pt-BR" i="0" dirty="0" smtClean="0"/>
              <a:t>Fabio</a:t>
            </a:r>
            <a:endParaRPr lang="pt-BR" i="0"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35</a:t>
            </a:fld>
            <a:endParaRPr lang="pt-BR" dirty="0"/>
          </a:p>
        </p:txBody>
      </p:sp>
    </p:spTree>
    <p:extLst>
      <p:ext uri="{BB962C8B-B14F-4D97-AF65-F5344CB8AC3E}">
        <p14:creationId xmlns:p14="http://schemas.microsoft.com/office/powerpoint/2010/main" val="19555474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Fabio</a:t>
            </a:r>
            <a:endParaRPr lang="pt-BR" dirty="0"/>
          </a:p>
        </p:txBody>
      </p:sp>
      <p:sp>
        <p:nvSpPr>
          <p:cNvPr id="4" name="Espaço Reservado para Número de Slide 3"/>
          <p:cNvSpPr>
            <a:spLocks noGrp="1"/>
          </p:cNvSpPr>
          <p:nvPr>
            <p:ph type="sldNum" sz="quarter" idx="10"/>
          </p:nvPr>
        </p:nvSpPr>
        <p:spPr/>
        <p:txBody>
          <a:bodyPr/>
          <a:lstStyle/>
          <a:p>
            <a:fld id="{1ED08A48-00A7-4A60-95B6-A59CE7B70FE9}" type="slidenum">
              <a:rPr lang="pt-BR" smtClean="0"/>
              <a:t>36</a:t>
            </a:fld>
            <a:endParaRPr lang="pt-BR"/>
          </a:p>
        </p:txBody>
      </p:sp>
    </p:spTree>
    <p:extLst>
      <p:ext uri="{BB962C8B-B14F-4D97-AF65-F5344CB8AC3E}">
        <p14:creationId xmlns:p14="http://schemas.microsoft.com/office/powerpoint/2010/main" val="14761905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Fabio</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37</a:t>
            </a:fld>
            <a:endParaRPr lang="pt-BR" dirty="0"/>
          </a:p>
        </p:txBody>
      </p:sp>
    </p:spTree>
    <p:extLst>
      <p:ext uri="{BB962C8B-B14F-4D97-AF65-F5344CB8AC3E}">
        <p14:creationId xmlns:p14="http://schemas.microsoft.com/office/powerpoint/2010/main" val="35898387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38</a:t>
            </a:fld>
            <a:endParaRPr lang="pt-BR" dirty="0"/>
          </a:p>
        </p:txBody>
      </p:sp>
    </p:spTree>
    <p:extLst>
      <p:ext uri="{BB962C8B-B14F-4D97-AF65-F5344CB8AC3E}">
        <p14:creationId xmlns:p14="http://schemas.microsoft.com/office/powerpoint/2010/main" val="12674984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39</a:t>
            </a:fld>
            <a:endParaRPr lang="pt-BR" dirty="0"/>
          </a:p>
        </p:txBody>
      </p:sp>
    </p:spTree>
    <p:extLst>
      <p:ext uri="{BB962C8B-B14F-4D97-AF65-F5344CB8AC3E}">
        <p14:creationId xmlns:p14="http://schemas.microsoft.com/office/powerpoint/2010/main" val="844036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b="0" i="0" dirty="0" smtClean="0"/>
              <a:t>Patrícia</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4</a:t>
            </a:fld>
            <a:endParaRPr lang="pt-BR" dirty="0"/>
          </a:p>
        </p:txBody>
      </p:sp>
    </p:spTree>
    <p:extLst>
      <p:ext uri="{BB962C8B-B14F-4D97-AF65-F5344CB8AC3E}">
        <p14:creationId xmlns:p14="http://schemas.microsoft.com/office/powerpoint/2010/main" val="2451232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dirty="0" smtClean="0"/>
              <a:t>Guilherme</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5</a:t>
            </a:fld>
            <a:endParaRPr lang="pt-BR" dirty="0"/>
          </a:p>
        </p:txBody>
      </p:sp>
    </p:spTree>
    <p:extLst>
      <p:ext uri="{BB962C8B-B14F-4D97-AF65-F5344CB8AC3E}">
        <p14:creationId xmlns:p14="http://schemas.microsoft.com/office/powerpoint/2010/main" val="1923626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dirty="0" smtClean="0"/>
              <a:t>Guilherme</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6</a:t>
            </a:fld>
            <a:endParaRPr lang="pt-BR" dirty="0"/>
          </a:p>
        </p:txBody>
      </p:sp>
    </p:spTree>
    <p:extLst>
      <p:ext uri="{BB962C8B-B14F-4D97-AF65-F5344CB8AC3E}">
        <p14:creationId xmlns:p14="http://schemas.microsoft.com/office/powerpoint/2010/main" val="2555417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dirty="0" smtClean="0"/>
              <a:t>Guilherme</a:t>
            </a:r>
            <a:endParaRPr lang="pt-BR"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7</a:t>
            </a:fld>
            <a:endParaRPr lang="pt-BR" dirty="0"/>
          </a:p>
        </p:txBody>
      </p:sp>
    </p:spTree>
    <p:extLst>
      <p:ext uri="{BB962C8B-B14F-4D97-AF65-F5344CB8AC3E}">
        <p14:creationId xmlns:p14="http://schemas.microsoft.com/office/powerpoint/2010/main" val="221732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ço Reservado para Imagem de Slide 1"/>
          <p:cNvSpPr>
            <a:spLocks noGrp="1" noRot="1" noChangeAspect="1" noTextEdit="1"/>
          </p:cNvSpPr>
          <p:nvPr>
            <p:ph type="sldImg"/>
          </p:nvPr>
        </p:nvSpPr>
        <p:spPr bwMode="auto">
          <a:xfrm>
            <a:off x="90488" y="744538"/>
            <a:ext cx="6616700"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pt-BR" altLang="pt-BR" dirty="0" smtClean="0"/>
              <a:t>Guilherme</a:t>
            </a:r>
          </a:p>
        </p:txBody>
      </p:sp>
      <p:sp>
        <p:nvSpPr>
          <p:cNvPr id="4" name="Espaço Reservado para Número de Slide 3"/>
          <p:cNvSpPr>
            <a:spLocks noGrp="1"/>
          </p:cNvSpPr>
          <p:nvPr>
            <p:ph type="sldNum" sz="quarter" idx="5"/>
          </p:nvPr>
        </p:nvSpPr>
        <p:spPr/>
        <p:txBody>
          <a:bodyPr/>
          <a:lstStyle/>
          <a:p>
            <a:pPr>
              <a:defRPr/>
            </a:pPr>
            <a:fld id="{EC195F5B-A0C5-47A7-9F93-A6E918F5FD7D}" type="slidenum">
              <a:rPr lang="pt-BR" smtClean="0"/>
              <a:pPr>
                <a:defRPr/>
              </a:pPr>
              <a:t>8</a:t>
            </a:fld>
            <a:endParaRPr lang="pt-BR"/>
          </a:p>
        </p:txBody>
      </p:sp>
    </p:spTree>
    <p:extLst>
      <p:ext uri="{BB962C8B-B14F-4D97-AF65-F5344CB8AC3E}">
        <p14:creationId xmlns:p14="http://schemas.microsoft.com/office/powerpoint/2010/main" val="471925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9700" y="768350"/>
            <a:ext cx="6819900" cy="3836988"/>
          </a:xfrm>
        </p:spPr>
      </p:sp>
      <p:sp>
        <p:nvSpPr>
          <p:cNvPr id="3" name="Espaço Reservado para Anotações 2"/>
          <p:cNvSpPr>
            <a:spLocks noGrp="1"/>
          </p:cNvSpPr>
          <p:nvPr>
            <p:ph type="body" idx="1"/>
          </p:nvPr>
        </p:nvSpPr>
        <p:spPr/>
        <p:txBody>
          <a:bodyPr/>
          <a:lstStyle/>
          <a:p>
            <a:pPr algn="just"/>
            <a:r>
              <a:rPr lang="pt-BR" i="0" dirty="0" smtClean="0"/>
              <a:t>Luiz</a:t>
            </a:r>
            <a:endParaRPr lang="pt-BR" i="0" dirty="0"/>
          </a:p>
          <a:p>
            <a:pPr algn="just"/>
            <a:endParaRPr lang="pt-BR" i="1" dirty="0"/>
          </a:p>
        </p:txBody>
      </p:sp>
      <p:sp>
        <p:nvSpPr>
          <p:cNvPr id="4" name="Espaço Reservado para Número de Slide 3"/>
          <p:cNvSpPr>
            <a:spLocks noGrp="1"/>
          </p:cNvSpPr>
          <p:nvPr>
            <p:ph type="sldNum" sz="quarter" idx="10"/>
          </p:nvPr>
        </p:nvSpPr>
        <p:spPr/>
        <p:txBody>
          <a:bodyPr/>
          <a:lstStyle/>
          <a:p>
            <a:fld id="{A950AC93-44E1-4235-B07C-30A62262D34D}" type="slidenum">
              <a:rPr lang="pt-BR" smtClean="0"/>
              <a:t>9</a:t>
            </a:fld>
            <a:endParaRPr lang="pt-BR" dirty="0"/>
          </a:p>
        </p:txBody>
      </p:sp>
    </p:spTree>
    <p:extLst>
      <p:ext uri="{BB962C8B-B14F-4D97-AF65-F5344CB8AC3E}">
        <p14:creationId xmlns:p14="http://schemas.microsoft.com/office/powerpoint/2010/main" val="39737740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ítulo 1"/>
          <p:cNvSpPr>
            <a:spLocks noGrp="1"/>
          </p:cNvSpPr>
          <p:nvPr>
            <p:ph type="ctrTitle"/>
          </p:nvPr>
        </p:nvSpPr>
        <p:spPr>
          <a:xfrm>
            <a:off x="5203200" y="2980800"/>
            <a:ext cx="6504000" cy="1285200"/>
          </a:xfrm>
        </p:spPr>
        <p:txBody>
          <a:bodyPr vert="horz" lIns="91429" tIns="45715" rIns="91429" bIns="45715" rtlCol="0" anchor="b" anchorCtr="0">
            <a:noAutofit/>
          </a:bodyPr>
          <a:lstStyle>
            <a:lvl1pPr algn="r">
              <a:defRPr lang="pt-BR" sz="3000">
                <a:solidFill>
                  <a:srgbClr val="3D3D3F"/>
                </a:solidFill>
              </a:defRPr>
            </a:lvl1pPr>
          </a:lstStyle>
          <a:p>
            <a:pPr lvl="0" defTabSz="457144">
              <a:lnSpc>
                <a:spcPct val="85000"/>
              </a:lnSpc>
            </a:pPr>
            <a:r>
              <a:rPr lang="pt-BR" dirty="0" smtClean="0"/>
              <a:t>Clique para editar o título mestre</a:t>
            </a:r>
            <a:endParaRPr lang="pt-BR" dirty="0"/>
          </a:p>
        </p:txBody>
      </p:sp>
      <p:sp>
        <p:nvSpPr>
          <p:cNvPr id="3" name="Subtítulo 2"/>
          <p:cNvSpPr>
            <a:spLocks noGrp="1"/>
          </p:cNvSpPr>
          <p:nvPr>
            <p:ph type="subTitle" idx="1"/>
          </p:nvPr>
        </p:nvSpPr>
        <p:spPr>
          <a:xfrm>
            <a:off x="5203200" y="4334400"/>
            <a:ext cx="6504000" cy="750784"/>
          </a:xfrm>
        </p:spPr>
        <p:txBody>
          <a:bodyPr vert="horz" lIns="91429" tIns="45715" rIns="91429" bIns="45715" rtlCol="0">
            <a:noAutofit/>
          </a:bodyPr>
          <a:lstStyle>
            <a:lvl1pPr algn="r">
              <a:defRPr lang="pt-BR" sz="2200" b="0">
                <a:solidFill>
                  <a:srgbClr val="117BCB"/>
                </a:solidFill>
              </a:defRPr>
            </a:lvl1pPr>
          </a:lstStyle>
          <a:p>
            <a:pPr marL="0" lvl="0" indent="0" defTabSz="457144">
              <a:buFont typeface="Arial"/>
              <a:buNone/>
            </a:pPr>
            <a:r>
              <a:rPr lang="pt-BR" dirty="0" smtClean="0"/>
              <a:t>Clique para editar o estilo do subtítulo mestre</a:t>
            </a:r>
            <a:endParaRPr lang="pt-BR" dirty="0"/>
          </a:p>
        </p:txBody>
      </p:sp>
      <p:sp>
        <p:nvSpPr>
          <p:cNvPr id="4" name="Espaço Reservado para Data 3"/>
          <p:cNvSpPr>
            <a:spLocks noGrp="1"/>
          </p:cNvSpPr>
          <p:nvPr>
            <p:ph type="dt" sz="half" idx="10"/>
          </p:nvPr>
        </p:nvSpPr>
        <p:spPr>
          <a:xfrm>
            <a:off x="8862400" y="5157193"/>
            <a:ext cx="2844800" cy="365125"/>
          </a:xfrm>
        </p:spPr>
        <p:txBody>
          <a:bodyPr/>
          <a:lstStyle/>
          <a:p>
            <a:endParaRPr lang="pt-BR" dirty="0"/>
          </a:p>
        </p:txBody>
      </p:sp>
      <p:sp>
        <p:nvSpPr>
          <p:cNvPr id="5" name="Espaço Reservado para Rodapé 4"/>
          <p:cNvSpPr>
            <a:spLocks noGrp="1"/>
          </p:cNvSpPr>
          <p:nvPr>
            <p:ph type="ftr" sz="quarter" idx="11"/>
          </p:nvPr>
        </p:nvSpPr>
        <p:spPr>
          <a:xfrm>
            <a:off x="239349" y="6356351"/>
            <a:ext cx="3860800" cy="365125"/>
          </a:xfrm>
        </p:spPr>
        <p:txBody>
          <a:bodyPr/>
          <a:lstStyle/>
          <a:p>
            <a:endParaRPr lang="pt-BR" dirty="0"/>
          </a:p>
        </p:txBody>
      </p:sp>
      <p:pic>
        <p:nvPicPr>
          <p:cNvPr id="8" name="Imagem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6268" y="5328667"/>
            <a:ext cx="2379464" cy="1192088"/>
          </a:xfrm>
          <a:prstGeom prst="rect">
            <a:avLst/>
          </a:prstGeom>
        </p:spPr>
      </p:pic>
    </p:spTree>
    <p:extLst>
      <p:ext uri="{BB962C8B-B14F-4D97-AF65-F5344CB8AC3E}">
        <p14:creationId xmlns:p14="http://schemas.microsoft.com/office/powerpoint/2010/main" val="397659444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lvl1pPr algn="r">
              <a:defRPr/>
            </a:lvl1pPr>
          </a:lstStyle>
          <a:p>
            <a:fld id="{1252A218-1266-48E1-826D-7E99163BE9BB}" type="slidenum">
              <a:rPr lang="pt-BR" smtClean="0"/>
              <a:pPr/>
              <a:t>‹nº›</a:t>
            </a:fld>
            <a:endParaRPr lang="pt-BR" dirty="0"/>
          </a:p>
        </p:txBody>
      </p:sp>
    </p:spTree>
    <p:extLst>
      <p:ext uri="{BB962C8B-B14F-4D97-AF65-F5344CB8AC3E}">
        <p14:creationId xmlns:p14="http://schemas.microsoft.com/office/powerpoint/2010/main" val="3450557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Personalizado">
    <p:spTree>
      <p:nvGrpSpPr>
        <p:cNvPr id="1" name=""/>
        <p:cNvGrpSpPr/>
        <p:nvPr/>
      </p:nvGrpSpPr>
      <p:grpSpPr>
        <a:xfrm>
          <a:off x="0" y="0"/>
          <a:ext cx="0" cy="0"/>
          <a:chOff x="0" y="0"/>
          <a:chExt cx="0" cy="0"/>
        </a:xfrm>
      </p:grpSpPr>
      <p:pic>
        <p:nvPicPr>
          <p:cNvPr id="6"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624355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ítulo e conteúdo">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a:noFill/>
        </p:spPr>
        <p:txBody>
          <a:bodyPr/>
          <a:lstStyle/>
          <a:p>
            <a:fld id="{31952C23-0B3A-472D-B0F1-D2557C223F41}" type="datetimeFigureOut">
              <a:rPr lang="pt-BR" smtClean="0"/>
              <a:t>30/11/2018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lvl1pPr algn="r">
              <a:defRPr/>
            </a:lvl1pPr>
          </a:lstStyle>
          <a:p>
            <a:fld id="{1252A218-1266-48E1-826D-7E99163BE9BB}" type="slidenum">
              <a:rPr lang="pt-BR" smtClean="0"/>
              <a:pPr/>
              <a:t>‹nº›</a:t>
            </a:fld>
            <a:endParaRPr lang="pt-BR"/>
          </a:p>
        </p:txBody>
      </p:sp>
      <p:sp>
        <p:nvSpPr>
          <p:cNvPr id="8" name="Espaço Reservado para Conteúdo 7"/>
          <p:cNvSpPr>
            <a:spLocks noGrp="1"/>
          </p:cNvSpPr>
          <p:nvPr>
            <p:ph sz="quarter" idx="13"/>
          </p:nvPr>
        </p:nvSpPr>
        <p:spPr>
          <a:xfrm>
            <a:off x="335362" y="1508787"/>
            <a:ext cx="11522207" cy="4608380"/>
          </a:xfrm>
          <a:prstGeom prst="rect">
            <a:avLst/>
          </a:prstGeom>
        </p:spPr>
        <p:txBody>
          <a:bodyPr>
            <a:normAutofit/>
          </a:bodyPr>
          <a:lstStyle>
            <a:lvl1pPr>
              <a:lnSpc>
                <a:spcPct val="114000"/>
              </a:lnSpc>
              <a:spcBef>
                <a:spcPts val="0"/>
              </a:spcBef>
              <a:buClr>
                <a:srgbClr val="0095D9"/>
              </a:buClr>
              <a:defRPr sz="1600"/>
            </a:lvl1pPr>
            <a:lvl2pPr marL="355600" indent="-177800">
              <a:lnSpc>
                <a:spcPct val="114000"/>
              </a:lnSpc>
              <a:spcBef>
                <a:spcPts val="0"/>
              </a:spcBef>
              <a:buClr>
                <a:srgbClr val="0095D9"/>
              </a:buClr>
              <a:buSzPct val="80000"/>
              <a:buFont typeface="Wingdings" panose="05000000000000000000" pitchFamily="2" charset="2"/>
              <a:buChar char="§"/>
              <a:defRPr sz="1600"/>
            </a:lvl2pPr>
            <a:lvl3pPr marL="542925" indent="-187325">
              <a:lnSpc>
                <a:spcPct val="114000"/>
              </a:lnSpc>
              <a:spcBef>
                <a:spcPts val="0"/>
              </a:spcBef>
              <a:buClr>
                <a:srgbClr val="0095D9"/>
              </a:buClr>
              <a:defRPr sz="1600"/>
            </a:lvl3pPr>
            <a:lvl4pPr marL="720725" indent="-177800">
              <a:lnSpc>
                <a:spcPct val="114000"/>
              </a:lnSpc>
              <a:spcBef>
                <a:spcPts val="0"/>
              </a:spcBef>
              <a:buClr>
                <a:srgbClr val="0095D9"/>
              </a:buClr>
              <a:buSzPct val="80000"/>
              <a:buFont typeface="Wingdings" panose="05000000000000000000" pitchFamily="2" charset="2"/>
              <a:buChar char="§"/>
              <a:defRPr sz="1600"/>
            </a:lvl4pPr>
            <a:lvl5pPr marL="898525" indent="-177800">
              <a:lnSpc>
                <a:spcPct val="114000"/>
              </a:lnSpc>
              <a:spcBef>
                <a:spcPts val="0"/>
              </a:spcBef>
              <a:buClr>
                <a:srgbClr val="0095D9"/>
              </a:buClr>
              <a:buFont typeface="Arial" panose="020B0604020202020204" pitchFamily="34" charset="0"/>
              <a:buChar char="•"/>
              <a:defRPr sz="1600"/>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dirty="0"/>
          </a:p>
        </p:txBody>
      </p:sp>
      <p:sp>
        <p:nvSpPr>
          <p:cNvPr id="9" name="Título 8"/>
          <p:cNvSpPr>
            <a:spLocks noGrp="1"/>
          </p:cNvSpPr>
          <p:nvPr>
            <p:ph type="title"/>
          </p:nvPr>
        </p:nvSpPr>
        <p:spPr>
          <a:xfrm>
            <a:off x="1195605" y="180333"/>
            <a:ext cx="8548800" cy="528000"/>
          </a:xfrm>
        </p:spPr>
        <p:txBody>
          <a:bodyPr/>
          <a:lstStyle>
            <a:lvl1pPr>
              <a:defRPr sz="2000"/>
            </a:lvl1pPr>
          </a:lstStyle>
          <a:p>
            <a:r>
              <a:rPr lang="pt-BR" smtClean="0"/>
              <a:t>Clique para editar o título mestre</a:t>
            </a:r>
            <a:endParaRPr lang="pt-BR" dirty="0"/>
          </a:p>
        </p:txBody>
      </p:sp>
      <p:sp>
        <p:nvSpPr>
          <p:cNvPr id="10" name="Espaço Reservado para Texto 3"/>
          <p:cNvSpPr>
            <a:spLocks noGrp="1"/>
          </p:cNvSpPr>
          <p:nvPr>
            <p:ph type="body" sz="half" idx="2"/>
          </p:nvPr>
        </p:nvSpPr>
        <p:spPr>
          <a:xfrm>
            <a:off x="815413" y="740701"/>
            <a:ext cx="8548800" cy="423851"/>
          </a:xfrm>
          <a:prstGeom prst="rect">
            <a:avLst/>
          </a:prstGeom>
        </p:spPr>
        <p:txBody>
          <a:bodyPr>
            <a:normAutofit/>
          </a:bodyPr>
          <a:lstStyle>
            <a:lvl1pPr marL="0" indent="0">
              <a:buNone/>
              <a:defRPr sz="1800" i="1">
                <a:solidFill>
                  <a:srgbClr val="4C4D4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Tree>
    <p:extLst>
      <p:ext uri="{BB962C8B-B14F-4D97-AF65-F5344CB8AC3E}">
        <p14:creationId xmlns:p14="http://schemas.microsoft.com/office/powerpoint/2010/main" val="420932246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ítulo e conteúdo">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a:noFill/>
        </p:spPr>
        <p:txBody>
          <a:bodyPr/>
          <a:lstStyle/>
          <a:p>
            <a:fld id="{31952C23-0B3A-472D-B0F1-D2557C223F41}" type="datetimeFigureOut">
              <a:rPr lang="pt-BR" smtClean="0"/>
              <a:t>30/11/2018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lvl1pPr algn="r">
              <a:defRPr/>
            </a:lvl1pPr>
          </a:lstStyle>
          <a:p>
            <a:fld id="{1252A218-1266-48E1-826D-7E99163BE9BB}" type="slidenum">
              <a:rPr lang="pt-BR" smtClean="0"/>
              <a:pPr/>
              <a:t>‹nº›</a:t>
            </a:fld>
            <a:endParaRPr lang="pt-BR"/>
          </a:p>
        </p:txBody>
      </p:sp>
      <p:sp>
        <p:nvSpPr>
          <p:cNvPr id="8" name="Espaço Reservado para Conteúdo 7"/>
          <p:cNvSpPr>
            <a:spLocks noGrp="1"/>
          </p:cNvSpPr>
          <p:nvPr>
            <p:ph sz="quarter" idx="13"/>
          </p:nvPr>
        </p:nvSpPr>
        <p:spPr>
          <a:xfrm>
            <a:off x="335362" y="1508787"/>
            <a:ext cx="11522207" cy="4608380"/>
          </a:xfrm>
          <a:prstGeom prst="rect">
            <a:avLst/>
          </a:prstGeom>
        </p:spPr>
        <p:txBody>
          <a:bodyPr>
            <a:normAutofit/>
          </a:bodyPr>
          <a:lstStyle>
            <a:lvl1pPr>
              <a:lnSpc>
                <a:spcPct val="114000"/>
              </a:lnSpc>
              <a:spcBef>
                <a:spcPts val="0"/>
              </a:spcBef>
              <a:buClr>
                <a:srgbClr val="0095D9"/>
              </a:buClr>
              <a:defRPr sz="1600"/>
            </a:lvl1pPr>
            <a:lvl2pPr marL="355600" indent="-177800">
              <a:lnSpc>
                <a:spcPct val="114000"/>
              </a:lnSpc>
              <a:spcBef>
                <a:spcPts val="0"/>
              </a:spcBef>
              <a:buClr>
                <a:srgbClr val="0095D9"/>
              </a:buClr>
              <a:buSzPct val="80000"/>
              <a:buFont typeface="Wingdings" panose="05000000000000000000" pitchFamily="2" charset="2"/>
              <a:buChar char="§"/>
              <a:defRPr sz="1600"/>
            </a:lvl2pPr>
            <a:lvl3pPr marL="542925" indent="-187325">
              <a:lnSpc>
                <a:spcPct val="114000"/>
              </a:lnSpc>
              <a:spcBef>
                <a:spcPts val="0"/>
              </a:spcBef>
              <a:buClr>
                <a:srgbClr val="0095D9"/>
              </a:buClr>
              <a:defRPr sz="1600"/>
            </a:lvl3pPr>
            <a:lvl4pPr marL="720725" indent="-177800">
              <a:lnSpc>
                <a:spcPct val="114000"/>
              </a:lnSpc>
              <a:spcBef>
                <a:spcPts val="0"/>
              </a:spcBef>
              <a:buClr>
                <a:srgbClr val="0095D9"/>
              </a:buClr>
              <a:buSzPct val="80000"/>
              <a:buFont typeface="Wingdings" panose="05000000000000000000" pitchFamily="2" charset="2"/>
              <a:buChar char="§"/>
              <a:defRPr sz="1600"/>
            </a:lvl4pPr>
            <a:lvl5pPr marL="898525" indent="-177800">
              <a:lnSpc>
                <a:spcPct val="114000"/>
              </a:lnSpc>
              <a:spcBef>
                <a:spcPts val="0"/>
              </a:spcBef>
              <a:buClr>
                <a:srgbClr val="0095D9"/>
              </a:buClr>
              <a:buFont typeface="Arial" panose="020B0604020202020204" pitchFamily="34" charset="0"/>
              <a:buChar char="•"/>
              <a:defRPr sz="1600"/>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dirty="0"/>
          </a:p>
        </p:txBody>
      </p:sp>
      <p:sp>
        <p:nvSpPr>
          <p:cNvPr id="9" name="Título 8"/>
          <p:cNvSpPr>
            <a:spLocks noGrp="1"/>
          </p:cNvSpPr>
          <p:nvPr>
            <p:ph type="title"/>
          </p:nvPr>
        </p:nvSpPr>
        <p:spPr>
          <a:xfrm>
            <a:off x="1195605" y="180333"/>
            <a:ext cx="8548800" cy="528000"/>
          </a:xfrm>
        </p:spPr>
        <p:txBody>
          <a:bodyPr/>
          <a:lstStyle>
            <a:lvl1pPr>
              <a:defRPr sz="2000"/>
            </a:lvl1pPr>
          </a:lstStyle>
          <a:p>
            <a:r>
              <a:rPr lang="pt-BR" smtClean="0"/>
              <a:t>Clique para editar o título mestre</a:t>
            </a:r>
            <a:endParaRPr lang="pt-BR" dirty="0"/>
          </a:p>
        </p:txBody>
      </p:sp>
      <p:sp>
        <p:nvSpPr>
          <p:cNvPr id="10" name="Espaço Reservado para Texto 3"/>
          <p:cNvSpPr>
            <a:spLocks noGrp="1"/>
          </p:cNvSpPr>
          <p:nvPr>
            <p:ph type="body" sz="half" idx="2"/>
          </p:nvPr>
        </p:nvSpPr>
        <p:spPr>
          <a:xfrm>
            <a:off x="815413" y="740701"/>
            <a:ext cx="8548800" cy="423851"/>
          </a:xfrm>
          <a:prstGeom prst="rect">
            <a:avLst/>
          </a:prstGeom>
        </p:spPr>
        <p:txBody>
          <a:bodyPr>
            <a:normAutofit/>
          </a:bodyPr>
          <a:lstStyle>
            <a:lvl1pPr marL="0" indent="0">
              <a:buNone/>
              <a:defRPr sz="1800" i="1">
                <a:solidFill>
                  <a:srgbClr val="4C4D4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Tree>
    <p:extLst>
      <p:ext uri="{BB962C8B-B14F-4D97-AF65-F5344CB8AC3E}">
        <p14:creationId xmlns:p14="http://schemas.microsoft.com/office/powerpoint/2010/main" val="982583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pt-BR" dirty="0" smtClean="0"/>
              <a:t>CLIQUE PARA EDITAR O TÍTULO MESTRE</a:t>
            </a:r>
            <a:endParaRPr lang="pt-BR" dirty="0"/>
          </a:p>
        </p:txBody>
      </p:sp>
      <p:sp>
        <p:nvSpPr>
          <p:cNvPr id="3" name="Espaço Reservado para Conteúdo 2"/>
          <p:cNvSpPr>
            <a:spLocks noGrp="1"/>
          </p:cNvSpPr>
          <p:nvPr>
            <p:ph idx="1"/>
          </p:nvPr>
        </p:nvSpPr>
        <p:spPr/>
        <p:txBody>
          <a:bodyPr vert="horz" lIns="91429" tIns="45715" rIns="91429" bIns="45715" rtlCol="0">
            <a:normAutofit/>
          </a:bodyPr>
          <a:lstStyle>
            <a:lvl1pPr>
              <a:defRPr lang="pt-BR" sz="1800" smtClean="0"/>
            </a:lvl1pPr>
            <a:lvl2pPr>
              <a:defRPr lang="pt-BR" sz="1800" smtClean="0"/>
            </a:lvl2pPr>
            <a:lvl3pPr>
              <a:defRPr lang="pt-BR" sz="1800" smtClean="0"/>
            </a:lvl3pPr>
            <a:lvl4pPr>
              <a:defRPr lang="pt-BR" sz="1800" smtClean="0"/>
            </a:lvl4pPr>
            <a:lvl5pPr>
              <a:defRPr lang="pt-BR" sz="1800"/>
            </a:lvl5pPr>
          </a:lstStyle>
          <a:p>
            <a:pPr marL="342858" lvl="0" indent="-342858" defTabSz="457144">
              <a:buClr>
                <a:srgbClr val="117BCB"/>
              </a:buClr>
              <a:buFont typeface="Arial"/>
            </a:pPr>
            <a:r>
              <a:rPr lang="pt-BR" dirty="0" smtClean="0"/>
              <a:t>Clique para editar o texto mestre</a:t>
            </a:r>
          </a:p>
          <a:p>
            <a:pPr marL="742859" lvl="1" indent="-285715" defTabSz="457144">
              <a:buClr>
                <a:srgbClr val="117BCB"/>
              </a:buClr>
              <a:buFont typeface="Wingdings" charset="2"/>
              <a:buChar char="§"/>
            </a:pPr>
            <a:r>
              <a:rPr lang="pt-BR" dirty="0" smtClean="0"/>
              <a:t>Segundo nível</a:t>
            </a:r>
          </a:p>
          <a:p>
            <a:pPr marL="1142859" lvl="2" indent="-228572" defTabSz="457144">
              <a:buClr>
                <a:srgbClr val="117BCB"/>
              </a:buClr>
              <a:buFont typeface="Courier New"/>
              <a:buChar char="o"/>
            </a:pPr>
            <a:r>
              <a:rPr lang="pt-BR" dirty="0" smtClean="0"/>
              <a:t>Terceiro nível</a:t>
            </a:r>
          </a:p>
          <a:p>
            <a:pPr marL="1600003" lvl="3" indent="-228572" defTabSz="457144">
              <a:buClr>
                <a:srgbClr val="117BCB"/>
              </a:buClr>
              <a:buFont typeface="Arial"/>
            </a:pPr>
            <a:r>
              <a:rPr lang="pt-BR" dirty="0" smtClean="0"/>
              <a:t>Quarto nível</a:t>
            </a:r>
          </a:p>
          <a:p>
            <a:pPr marL="2057147" lvl="4" indent="-228572" defTabSz="457144">
              <a:buClr>
                <a:srgbClr val="117BCB"/>
              </a:buClr>
              <a:buFont typeface="Arial"/>
            </a:pPr>
            <a:r>
              <a:rPr lang="pt-BR" dirty="0" smtClean="0"/>
              <a:t>Quinto nível</a:t>
            </a:r>
            <a:endParaRPr lang="pt-BR" dirty="0"/>
          </a:p>
        </p:txBody>
      </p:sp>
      <p:sp>
        <p:nvSpPr>
          <p:cNvPr id="4" name="Espaço Reservado para Data 3"/>
          <p:cNvSpPr>
            <a:spLocks noGrp="1"/>
          </p:cNvSpPr>
          <p:nvPr>
            <p:ph type="dt" sz="half" idx="10"/>
          </p:nvPr>
        </p:nvSpPr>
        <p:spPr/>
        <p:txBody>
          <a:bodyPr/>
          <a:lstStyle/>
          <a:p>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lvl1pPr algn="r">
              <a:defRPr/>
            </a:lvl1pPr>
          </a:lstStyle>
          <a:p>
            <a:fld id="{1252A218-1266-48E1-826D-7E99163BE9BB}" type="slidenum">
              <a:rPr lang="pt-BR" smtClean="0"/>
              <a:pPr/>
              <a:t>‹nº›</a:t>
            </a:fld>
            <a:endParaRPr lang="pt-BR" dirty="0"/>
          </a:p>
        </p:txBody>
      </p:sp>
    </p:spTree>
    <p:extLst>
      <p:ext uri="{BB962C8B-B14F-4D97-AF65-F5344CB8AC3E}">
        <p14:creationId xmlns:p14="http://schemas.microsoft.com/office/powerpoint/2010/main" val="2374795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abeçalho da Seção">
    <p:spTree>
      <p:nvGrpSpPr>
        <p:cNvPr id="1" name=""/>
        <p:cNvGrpSpPr/>
        <p:nvPr/>
      </p:nvGrpSpPr>
      <p:grpSpPr>
        <a:xfrm>
          <a:off x="0" y="0"/>
          <a:ext cx="0" cy="0"/>
          <a:chOff x="0" y="0"/>
          <a:chExt cx="0" cy="0"/>
        </a:xfrm>
      </p:grpSpPr>
      <p:pic>
        <p:nvPicPr>
          <p:cNvPr id="7" name="Picture 6" descr="LO_PPT-0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1583" cy="6855768"/>
          </a:xfrm>
          <a:prstGeom prst="rect">
            <a:avLst/>
          </a:prstGeom>
        </p:spPr>
      </p:pic>
      <p:sp>
        <p:nvSpPr>
          <p:cNvPr id="2" name="Título 1"/>
          <p:cNvSpPr>
            <a:spLocks noGrp="1"/>
          </p:cNvSpPr>
          <p:nvPr>
            <p:ph type="title"/>
          </p:nvPr>
        </p:nvSpPr>
        <p:spPr>
          <a:xfrm>
            <a:off x="3619200" y="3582000"/>
            <a:ext cx="5563200" cy="1620000"/>
          </a:xfrm>
        </p:spPr>
        <p:txBody>
          <a:bodyPr vert="horz" lIns="91429" tIns="45715" rIns="91429" bIns="45715" rtlCol="0" anchor="ctr">
            <a:noAutofit/>
          </a:bodyPr>
          <a:lstStyle>
            <a:lvl1pPr>
              <a:defRPr lang="pt-BR" sz="3100">
                <a:solidFill>
                  <a:srgbClr val="3D3D3F"/>
                </a:solidFill>
              </a:defRPr>
            </a:lvl1pPr>
          </a:lstStyle>
          <a:p>
            <a:pPr lvl="0" defTabSz="457144"/>
            <a:r>
              <a:rPr lang="pt-BR" smtClean="0"/>
              <a:t>Clique para editar o título mestre</a:t>
            </a:r>
            <a:endParaRPr lang="pt-BR"/>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a:xfrm>
            <a:off x="8937600" y="6356351"/>
            <a:ext cx="3067200" cy="365125"/>
          </a:xfrm>
        </p:spPr>
        <p:txBody>
          <a:bodyPr/>
          <a:lstStyle>
            <a:lvl1pPr algn="r">
              <a:defRPr/>
            </a:lvl1pPr>
          </a:lstStyle>
          <a:p>
            <a:fld id="{1252A218-1266-48E1-826D-7E99163BE9BB}" type="slidenum">
              <a:rPr lang="pt-BR" smtClean="0"/>
              <a:pPr/>
              <a:t>‹nº›</a:t>
            </a:fld>
            <a:endParaRPr lang="pt-BR" dirty="0"/>
          </a:p>
        </p:txBody>
      </p:sp>
    </p:spTree>
    <p:extLst>
      <p:ext uri="{BB962C8B-B14F-4D97-AF65-F5344CB8AC3E}">
        <p14:creationId xmlns:p14="http://schemas.microsoft.com/office/powerpoint/2010/main" val="3221410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abeçalho da Seção">
    <p:spTree>
      <p:nvGrpSpPr>
        <p:cNvPr id="1" name=""/>
        <p:cNvGrpSpPr/>
        <p:nvPr/>
      </p:nvGrpSpPr>
      <p:grpSpPr>
        <a:xfrm>
          <a:off x="0" y="0"/>
          <a:ext cx="0" cy="0"/>
          <a:chOff x="0" y="0"/>
          <a:chExt cx="0" cy="0"/>
        </a:xfrm>
      </p:grpSpPr>
      <p:pic>
        <p:nvPicPr>
          <p:cNvPr id="8"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ítulo 1"/>
          <p:cNvSpPr>
            <a:spLocks noGrp="1"/>
          </p:cNvSpPr>
          <p:nvPr>
            <p:ph type="title"/>
          </p:nvPr>
        </p:nvSpPr>
        <p:spPr>
          <a:xfrm>
            <a:off x="3619200" y="3582000"/>
            <a:ext cx="5563200" cy="1620000"/>
          </a:xfrm>
        </p:spPr>
        <p:txBody>
          <a:bodyPr vert="horz" lIns="91429" tIns="45715" rIns="91429" bIns="45715" rtlCol="0" anchor="ctr">
            <a:noAutofit/>
          </a:bodyPr>
          <a:lstStyle>
            <a:lvl1pPr>
              <a:defRPr lang="pt-BR" sz="3100">
                <a:solidFill>
                  <a:srgbClr val="3D3D3F"/>
                </a:solidFill>
              </a:defRPr>
            </a:lvl1pPr>
          </a:lstStyle>
          <a:p>
            <a:pPr lvl="0" defTabSz="457144"/>
            <a:r>
              <a:rPr lang="pt-BR" smtClean="0"/>
              <a:t>Clique para editar o título mestre</a:t>
            </a:r>
            <a:endParaRPr lang="pt-BR"/>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a:xfrm>
            <a:off x="8952000" y="6336001"/>
            <a:ext cx="3067200" cy="365125"/>
          </a:xfrm>
        </p:spPr>
        <p:txBody>
          <a:bodyPr/>
          <a:lstStyle>
            <a:lvl1pPr algn="r">
              <a:defRPr/>
            </a:lvl1pPr>
          </a:lstStyle>
          <a:p>
            <a:fld id="{1252A218-1266-48E1-826D-7E99163BE9BB}" type="slidenum">
              <a:rPr lang="pt-BR" smtClean="0"/>
              <a:pPr/>
              <a:t>‹nº›</a:t>
            </a:fld>
            <a:endParaRPr lang="pt-BR" dirty="0"/>
          </a:p>
        </p:txBody>
      </p:sp>
    </p:spTree>
    <p:extLst>
      <p:ext uri="{BB962C8B-B14F-4D97-AF65-F5344CB8AC3E}">
        <p14:creationId xmlns:p14="http://schemas.microsoft.com/office/powerpoint/2010/main" val="3275451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abeçalho da Seção">
    <p:spTree>
      <p:nvGrpSpPr>
        <p:cNvPr id="1" name=""/>
        <p:cNvGrpSpPr/>
        <p:nvPr/>
      </p:nvGrpSpPr>
      <p:grpSpPr>
        <a:xfrm>
          <a:off x="0" y="0"/>
          <a:ext cx="0" cy="0"/>
          <a:chOff x="0" y="0"/>
          <a:chExt cx="0" cy="0"/>
        </a:xfrm>
      </p:grpSpPr>
      <p:pic>
        <p:nvPicPr>
          <p:cNvPr id="7"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ítulo 1"/>
          <p:cNvSpPr>
            <a:spLocks noGrp="1"/>
          </p:cNvSpPr>
          <p:nvPr>
            <p:ph type="title"/>
          </p:nvPr>
        </p:nvSpPr>
        <p:spPr>
          <a:xfrm>
            <a:off x="3619200" y="3582000"/>
            <a:ext cx="5563200" cy="1620000"/>
          </a:xfrm>
        </p:spPr>
        <p:txBody>
          <a:bodyPr vert="horz" lIns="91429" tIns="45715" rIns="91429" bIns="45715" rtlCol="0" anchor="ctr">
            <a:noAutofit/>
          </a:bodyPr>
          <a:lstStyle>
            <a:lvl1pPr>
              <a:defRPr lang="pt-BR" sz="3100">
                <a:solidFill>
                  <a:srgbClr val="3D3D3F"/>
                </a:solidFill>
              </a:defRPr>
            </a:lvl1pPr>
          </a:lstStyle>
          <a:p>
            <a:pPr lvl="0" defTabSz="457144"/>
            <a:r>
              <a:rPr lang="pt-BR" smtClean="0"/>
              <a:t>Clique para editar o título mestre</a:t>
            </a:r>
            <a:endParaRPr lang="pt-BR"/>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a:xfrm>
            <a:off x="8952000" y="6336001"/>
            <a:ext cx="3067200" cy="365125"/>
          </a:xfrm>
        </p:spPr>
        <p:txBody>
          <a:bodyPr/>
          <a:lstStyle>
            <a:lvl1pPr algn="r">
              <a:defRPr/>
            </a:lvl1pPr>
          </a:lstStyle>
          <a:p>
            <a:fld id="{1252A218-1266-48E1-826D-7E99163BE9BB}" type="slidenum">
              <a:rPr lang="pt-BR" smtClean="0"/>
              <a:pPr/>
              <a:t>‹nº›</a:t>
            </a:fld>
            <a:endParaRPr lang="pt-BR" dirty="0"/>
          </a:p>
        </p:txBody>
      </p:sp>
    </p:spTree>
    <p:extLst>
      <p:ext uri="{BB962C8B-B14F-4D97-AF65-F5344CB8AC3E}">
        <p14:creationId xmlns:p14="http://schemas.microsoft.com/office/powerpoint/2010/main" val="2595655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199456" y="144000"/>
            <a:ext cx="8548800" cy="723600"/>
          </a:xfrm>
        </p:spPr>
        <p:txBody>
          <a:bodyPr anchor="ctr" anchorCtr="0">
            <a:normAutofit/>
          </a:bodyPr>
          <a:lstStyle>
            <a:lvl1pPr algn="l">
              <a:defRPr sz="2200" b="1"/>
            </a:lvl1pPr>
          </a:lstStyle>
          <a:p>
            <a:r>
              <a:rPr lang="pt-BR" dirty="0" smtClean="0"/>
              <a:t>CLIQUE PARA EDITAR O TÍTULO MESTRE</a:t>
            </a:r>
            <a:endParaRPr lang="pt-BR" dirty="0"/>
          </a:p>
        </p:txBody>
      </p:sp>
      <p:sp>
        <p:nvSpPr>
          <p:cNvPr id="3" name="Espaço Reservado para Conteúdo 2"/>
          <p:cNvSpPr>
            <a:spLocks noGrp="1"/>
          </p:cNvSpPr>
          <p:nvPr>
            <p:ph idx="1"/>
          </p:nvPr>
        </p:nvSpPr>
        <p:spPr>
          <a:xfrm>
            <a:off x="609600" y="1772816"/>
            <a:ext cx="10972800" cy="4353347"/>
          </a:xfrm>
        </p:spPr>
        <p:txBody>
          <a:bodyPr vert="horz" lIns="91429" tIns="45715" rIns="91429" bIns="45715" rtlCol="0">
            <a:normAutofit/>
          </a:bodyPr>
          <a:lstStyle>
            <a:lvl1pPr>
              <a:defRPr lang="pt-BR" sz="1800" smtClean="0"/>
            </a:lvl1pPr>
            <a:lvl2pPr>
              <a:defRPr lang="pt-BR" sz="1800" smtClean="0"/>
            </a:lvl2pPr>
            <a:lvl3pPr>
              <a:defRPr lang="pt-BR" sz="1800" smtClean="0"/>
            </a:lvl3pPr>
            <a:lvl4pPr>
              <a:defRPr lang="pt-BR" sz="1800" smtClean="0"/>
            </a:lvl4pPr>
            <a:lvl5pPr>
              <a:defRPr lang="pt-BR" sz="1800"/>
            </a:lvl5pPr>
          </a:lstStyle>
          <a:p>
            <a:pPr marL="342858" lvl="0" indent="-342858" defTabSz="457144">
              <a:buClr>
                <a:srgbClr val="117BCB"/>
              </a:buClr>
              <a:buFont typeface="Arial"/>
            </a:pPr>
            <a:r>
              <a:rPr lang="pt-BR" dirty="0" smtClean="0"/>
              <a:t>Clique para editar o texto mestre</a:t>
            </a:r>
          </a:p>
          <a:p>
            <a:pPr marL="742859" lvl="1" indent="-285715" defTabSz="457144">
              <a:buClr>
                <a:srgbClr val="117BCB"/>
              </a:buClr>
              <a:buFont typeface="Wingdings" charset="2"/>
              <a:buChar char="§"/>
            </a:pPr>
            <a:r>
              <a:rPr lang="pt-BR" dirty="0" smtClean="0"/>
              <a:t>Segundo nível</a:t>
            </a:r>
          </a:p>
          <a:p>
            <a:pPr marL="1142859" lvl="2" indent="-228572" defTabSz="457144">
              <a:buClr>
                <a:srgbClr val="117BCB"/>
              </a:buClr>
              <a:buFont typeface="Courier New"/>
              <a:buChar char="o"/>
            </a:pPr>
            <a:r>
              <a:rPr lang="pt-BR" dirty="0" smtClean="0"/>
              <a:t>Terceiro nível</a:t>
            </a:r>
          </a:p>
          <a:p>
            <a:pPr marL="1600003" lvl="3" indent="-228572" defTabSz="457144">
              <a:buClr>
                <a:srgbClr val="117BCB"/>
              </a:buClr>
              <a:buFont typeface="Arial"/>
            </a:pPr>
            <a:r>
              <a:rPr lang="pt-BR" dirty="0" smtClean="0"/>
              <a:t>Quarto nível</a:t>
            </a:r>
          </a:p>
          <a:p>
            <a:pPr marL="2057147" lvl="4" indent="-228572" defTabSz="457144">
              <a:buClr>
                <a:srgbClr val="117BCB"/>
              </a:buClr>
              <a:buFont typeface="Arial"/>
            </a:pPr>
            <a:r>
              <a:rPr lang="pt-BR" dirty="0" smtClean="0"/>
              <a:t>Quinto nível</a:t>
            </a:r>
            <a:endParaRPr lang="pt-BR" dirty="0"/>
          </a:p>
        </p:txBody>
      </p:sp>
      <p:sp>
        <p:nvSpPr>
          <p:cNvPr id="4" name="Espaço Reservado para Texto 3"/>
          <p:cNvSpPr>
            <a:spLocks noGrp="1"/>
          </p:cNvSpPr>
          <p:nvPr>
            <p:ph type="body" sz="half" idx="2"/>
          </p:nvPr>
        </p:nvSpPr>
        <p:spPr>
          <a:xfrm>
            <a:off x="1199456" y="988926"/>
            <a:ext cx="8548800" cy="423851"/>
          </a:xfrm>
        </p:spPr>
        <p:txBody>
          <a:bodyPr>
            <a:normAutofit/>
          </a:bodyPr>
          <a:lstStyle>
            <a:lvl1pPr marL="0" indent="0">
              <a:buNone/>
              <a:defRPr sz="1800" i="1">
                <a:solidFill>
                  <a:schemeClr val="bg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7" name="Espaço Reservado para Número de Slide 6"/>
          <p:cNvSpPr>
            <a:spLocks noGrp="1"/>
          </p:cNvSpPr>
          <p:nvPr>
            <p:ph type="sldNum" sz="quarter" idx="12"/>
          </p:nvPr>
        </p:nvSpPr>
        <p:spPr/>
        <p:txBody>
          <a:bodyPr/>
          <a:lstStyle>
            <a:lvl1pPr algn="r">
              <a:defRPr/>
            </a:lvl1pPr>
          </a:lstStyle>
          <a:p>
            <a:fld id="{1252A218-1266-48E1-826D-7E99163BE9BB}" type="slidenum">
              <a:rPr lang="pt-BR" smtClean="0"/>
              <a:pPr/>
              <a:t>‹nº›</a:t>
            </a:fld>
            <a:endParaRPr lang="pt-BR" dirty="0"/>
          </a:p>
        </p:txBody>
      </p:sp>
    </p:spTree>
    <p:extLst>
      <p:ext uri="{BB962C8B-B14F-4D97-AF65-F5344CB8AC3E}">
        <p14:creationId xmlns:p14="http://schemas.microsoft.com/office/powerpoint/2010/main" val="426657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pt-BR" dirty="0" smtClean="0"/>
              <a:t>CLIQUE PARA EDITAR O TÍTULO MESTRE</a:t>
            </a:r>
            <a:endParaRPr lang="pt-BR" dirty="0"/>
          </a:p>
        </p:txBody>
      </p:sp>
      <p:sp>
        <p:nvSpPr>
          <p:cNvPr id="3" name="Espaço Reservado para Conteúdo 2"/>
          <p:cNvSpPr>
            <a:spLocks noGrp="1"/>
          </p:cNvSpPr>
          <p:nvPr>
            <p:ph sz="half" idx="1"/>
          </p:nvPr>
        </p:nvSpPr>
        <p:spPr>
          <a:xfrm>
            <a:off x="609600" y="1600201"/>
            <a:ext cx="5384800" cy="4525963"/>
          </a:xfrm>
        </p:spPr>
        <p:txBody>
          <a:bodyPr vert="horz" lIns="91429" tIns="45715" rIns="91429" bIns="45715" rtlCol="0">
            <a:normAutofit/>
          </a:bodyPr>
          <a:lstStyle>
            <a:lvl1pPr>
              <a:defRPr lang="pt-BR" sz="1800" smtClean="0"/>
            </a:lvl1pPr>
            <a:lvl2pPr>
              <a:defRPr lang="pt-BR" sz="1800" smtClean="0"/>
            </a:lvl2pPr>
            <a:lvl3pPr>
              <a:defRPr lang="pt-BR" sz="1800" smtClean="0"/>
            </a:lvl3pPr>
            <a:lvl4pPr>
              <a:defRPr lang="pt-BR" sz="1800" smtClean="0"/>
            </a:lvl4pPr>
            <a:lvl5pPr>
              <a:defRPr lang="pt-BR" sz="1800"/>
            </a:lvl5pPr>
          </a:lstStyle>
          <a:p>
            <a:pPr marL="342858" lvl="0" indent="-342858" defTabSz="457144">
              <a:buClr>
                <a:srgbClr val="117BCB"/>
              </a:buClr>
              <a:buFont typeface="Arial"/>
            </a:pPr>
            <a:r>
              <a:rPr lang="pt-BR" dirty="0" smtClean="0"/>
              <a:t>Clique para editar o texto mestre</a:t>
            </a:r>
          </a:p>
          <a:p>
            <a:pPr marL="742859" lvl="1" indent="-285715" defTabSz="457144">
              <a:buClr>
                <a:srgbClr val="117BCB"/>
              </a:buClr>
              <a:buFont typeface="Wingdings" charset="2"/>
              <a:buChar char="§"/>
            </a:pPr>
            <a:r>
              <a:rPr lang="pt-BR" dirty="0" smtClean="0"/>
              <a:t>Segundo nível</a:t>
            </a:r>
          </a:p>
          <a:p>
            <a:pPr marL="1142859" lvl="2" indent="-228572" defTabSz="457144">
              <a:buClr>
                <a:srgbClr val="117BCB"/>
              </a:buClr>
              <a:buFont typeface="Courier New"/>
              <a:buChar char="o"/>
            </a:pPr>
            <a:r>
              <a:rPr lang="pt-BR" dirty="0" smtClean="0"/>
              <a:t>Terceiro nível</a:t>
            </a:r>
          </a:p>
          <a:p>
            <a:pPr marL="1600003" lvl="3" indent="-228572" defTabSz="457144">
              <a:buClr>
                <a:srgbClr val="117BCB"/>
              </a:buClr>
              <a:buFont typeface="Arial"/>
            </a:pPr>
            <a:r>
              <a:rPr lang="pt-BR" dirty="0" smtClean="0"/>
              <a:t>Quarto nível</a:t>
            </a:r>
          </a:p>
          <a:p>
            <a:pPr marL="2057147" lvl="4" indent="-228572" defTabSz="457144">
              <a:buClr>
                <a:srgbClr val="117BCB"/>
              </a:buClr>
              <a:buFont typeface="Arial"/>
            </a:pPr>
            <a:r>
              <a:rPr lang="pt-BR" dirty="0" smtClean="0"/>
              <a:t>Quinto nível</a:t>
            </a:r>
            <a:endParaRPr lang="pt-BR" dirty="0"/>
          </a:p>
        </p:txBody>
      </p:sp>
      <p:sp>
        <p:nvSpPr>
          <p:cNvPr id="4" name="Espaço Reservado para Conteúdo 3"/>
          <p:cNvSpPr>
            <a:spLocks noGrp="1"/>
          </p:cNvSpPr>
          <p:nvPr>
            <p:ph sz="half" idx="2"/>
          </p:nvPr>
        </p:nvSpPr>
        <p:spPr>
          <a:xfrm>
            <a:off x="6197600" y="1600201"/>
            <a:ext cx="5384800" cy="4525963"/>
          </a:xfrm>
        </p:spPr>
        <p:txBody>
          <a:bodyPr vert="horz" lIns="91429" tIns="45715" rIns="91429" bIns="45715" rtlCol="0">
            <a:normAutofit/>
          </a:bodyPr>
          <a:lstStyle>
            <a:lvl1pPr>
              <a:defRPr lang="pt-BR" sz="1800" smtClean="0"/>
            </a:lvl1pPr>
            <a:lvl2pPr>
              <a:defRPr lang="pt-BR" sz="1800" smtClean="0"/>
            </a:lvl2pPr>
            <a:lvl3pPr>
              <a:defRPr lang="pt-BR" sz="1800" smtClean="0"/>
            </a:lvl3pPr>
            <a:lvl4pPr>
              <a:defRPr lang="pt-BR" sz="1800" smtClean="0"/>
            </a:lvl4pPr>
            <a:lvl5pPr>
              <a:defRPr lang="pt-BR" sz="1800"/>
            </a:lvl5pPr>
          </a:lstStyle>
          <a:p>
            <a:pPr marL="342858" lvl="0" indent="-342858" defTabSz="457144">
              <a:buClr>
                <a:srgbClr val="117BCB"/>
              </a:buClr>
              <a:buFont typeface="Arial"/>
            </a:pPr>
            <a:r>
              <a:rPr lang="pt-BR" dirty="0" smtClean="0"/>
              <a:t>Clique para editar o texto mestre</a:t>
            </a:r>
          </a:p>
          <a:p>
            <a:pPr marL="742859" lvl="1" indent="-285715" defTabSz="457144">
              <a:buClr>
                <a:srgbClr val="117BCB"/>
              </a:buClr>
              <a:buFont typeface="Wingdings" charset="2"/>
              <a:buChar char="§"/>
            </a:pPr>
            <a:r>
              <a:rPr lang="pt-BR" dirty="0" smtClean="0"/>
              <a:t>Segundo nível</a:t>
            </a:r>
          </a:p>
          <a:p>
            <a:pPr marL="1142859" lvl="2" indent="-228572" defTabSz="457144">
              <a:buClr>
                <a:srgbClr val="117BCB"/>
              </a:buClr>
              <a:buFont typeface="Courier New"/>
              <a:buChar char="o"/>
            </a:pPr>
            <a:r>
              <a:rPr lang="pt-BR" dirty="0" smtClean="0"/>
              <a:t>Terceiro nível</a:t>
            </a:r>
          </a:p>
          <a:p>
            <a:pPr marL="1600003" lvl="3" indent="-228572" defTabSz="457144">
              <a:buClr>
                <a:srgbClr val="117BCB"/>
              </a:buClr>
              <a:buFont typeface="Arial"/>
            </a:pPr>
            <a:r>
              <a:rPr lang="pt-BR" dirty="0" smtClean="0"/>
              <a:t>Quarto nível</a:t>
            </a:r>
          </a:p>
          <a:p>
            <a:pPr marL="2057147" lvl="4" indent="-228572" defTabSz="457144">
              <a:buClr>
                <a:srgbClr val="117BCB"/>
              </a:buClr>
              <a:buFont typeface="Arial"/>
            </a:pPr>
            <a:r>
              <a:rPr lang="pt-BR" dirty="0" smtClean="0"/>
              <a:t>Quinto nível</a:t>
            </a:r>
            <a:endParaRPr lang="pt-BR" dirty="0"/>
          </a:p>
        </p:txBody>
      </p:sp>
      <p:sp>
        <p:nvSpPr>
          <p:cNvPr id="7" name="Espaço Reservado para Número de Slide 6"/>
          <p:cNvSpPr>
            <a:spLocks noGrp="1"/>
          </p:cNvSpPr>
          <p:nvPr>
            <p:ph type="sldNum" sz="quarter" idx="12"/>
          </p:nvPr>
        </p:nvSpPr>
        <p:spPr/>
        <p:txBody>
          <a:bodyPr/>
          <a:lstStyle>
            <a:lvl1pPr algn="r">
              <a:defRPr/>
            </a:lvl1pPr>
          </a:lstStyle>
          <a:p>
            <a:fld id="{1252A218-1266-48E1-826D-7E99163BE9BB}" type="slidenum">
              <a:rPr lang="pt-BR" smtClean="0"/>
              <a:pPr/>
              <a:t>‹nº›</a:t>
            </a:fld>
            <a:endParaRPr lang="pt-BR" dirty="0"/>
          </a:p>
        </p:txBody>
      </p:sp>
    </p:spTree>
    <p:extLst>
      <p:ext uri="{BB962C8B-B14F-4D97-AF65-F5344CB8AC3E}">
        <p14:creationId xmlns:p14="http://schemas.microsoft.com/office/powerpoint/2010/main" val="3579530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vl1pPr>
          </a:lstStyle>
          <a:p>
            <a:r>
              <a:rPr lang="pt-BR" dirty="0" smtClean="0"/>
              <a:t>CLIQUE PARA EDITAR O TÍTULO MESTRE</a:t>
            </a:r>
            <a:endParaRPr lang="pt-BR" dirty="0"/>
          </a:p>
        </p:txBody>
      </p:sp>
      <p:sp>
        <p:nvSpPr>
          <p:cNvPr id="3" name="Espaço Reservado para Texto 2"/>
          <p:cNvSpPr>
            <a:spLocks noGrp="1"/>
          </p:cNvSpPr>
          <p:nvPr>
            <p:ph type="body" idx="1"/>
          </p:nvPr>
        </p:nvSpPr>
        <p:spPr>
          <a:xfrm>
            <a:off x="609600" y="1535113"/>
            <a:ext cx="5386917"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dirty="0" smtClean="0"/>
              <a:t>Clique para editar o texto mestre</a:t>
            </a:r>
          </a:p>
        </p:txBody>
      </p:sp>
      <p:sp>
        <p:nvSpPr>
          <p:cNvPr id="4" name="Espaço Reservado para Conteúdo 3"/>
          <p:cNvSpPr>
            <a:spLocks noGrp="1"/>
          </p:cNvSpPr>
          <p:nvPr>
            <p:ph sz="half" idx="2"/>
          </p:nvPr>
        </p:nvSpPr>
        <p:spPr>
          <a:xfrm>
            <a:off x="609600" y="2174875"/>
            <a:ext cx="5386917" cy="3951288"/>
          </a:xfrm>
        </p:spPr>
        <p:txBody>
          <a:bodyPr vert="horz" lIns="91429" tIns="45715" rIns="91429" bIns="45715" rtlCol="0">
            <a:normAutofit/>
          </a:bodyPr>
          <a:lstStyle>
            <a:lvl1pPr>
              <a:defRPr lang="pt-BR" sz="1800" smtClean="0"/>
            </a:lvl1pPr>
            <a:lvl2pPr>
              <a:defRPr lang="pt-BR" sz="1800" smtClean="0"/>
            </a:lvl2pPr>
            <a:lvl3pPr>
              <a:defRPr lang="pt-BR" sz="1800" smtClean="0"/>
            </a:lvl3pPr>
            <a:lvl4pPr>
              <a:defRPr lang="pt-BR" sz="1800" smtClean="0"/>
            </a:lvl4pPr>
            <a:lvl5pPr>
              <a:defRPr lang="pt-BR" sz="1800"/>
            </a:lvl5pPr>
          </a:lstStyle>
          <a:p>
            <a:pPr marL="342858" lvl="0" indent="-342858" defTabSz="457144">
              <a:buClr>
                <a:srgbClr val="117BCB"/>
              </a:buClr>
              <a:buFont typeface="Arial"/>
            </a:pPr>
            <a:r>
              <a:rPr lang="pt-BR" dirty="0" smtClean="0"/>
              <a:t>Clique para editar o texto mestre</a:t>
            </a:r>
          </a:p>
          <a:p>
            <a:pPr marL="742859" lvl="1" indent="-285715" defTabSz="457144">
              <a:buClr>
                <a:srgbClr val="117BCB"/>
              </a:buClr>
              <a:buFont typeface="Wingdings" charset="2"/>
              <a:buChar char="§"/>
            </a:pPr>
            <a:r>
              <a:rPr lang="pt-BR" dirty="0" smtClean="0"/>
              <a:t>Segundo nível</a:t>
            </a:r>
          </a:p>
          <a:p>
            <a:pPr marL="1142859" lvl="2" indent="-228572" defTabSz="457144">
              <a:buClr>
                <a:srgbClr val="117BCB"/>
              </a:buClr>
              <a:buFont typeface="Courier New"/>
              <a:buChar char="o"/>
            </a:pPr>
            <a:r>
              <a:rPr lang="pt-BR" dirty="0" smtClean="0"/>
              <a:t>Terceiro nível</a:t>
            </a:r>
          </a:p>
          <a:p>
            <a:pPr marL="1600003" lvl="3" indent="-228572" defTabSz="457144">
              <a:buClr>
                <a:srgbClr val="117BCB"/>
              </a:buClr>
              <a:buFont typeface="Arial"/>
            </a:pPr>
            <a:r>
              <a:rPr lang="pt-BR" dirty="0" smtClean="0"/>
              <a:t>Quarto nível</a:t>
            </a:r>
          </a:p>
          <a:p>
            <a:pPr marL="2057147" lvl="4" indent="-228572" defTabSz="457144">
              <a:buClr>
                <a:srgbClr val="117BCB"/>
              </a:buClr>
              <a:buFont typeface="Arial"/>
            </a:pPr>
            <a:r>
              <a:rPr lang="pt-BR" dirty="0" smtClean="0"/>
              <a:t>Quinto nível</a:t>
            </a:r>
            <a:endParaRPr lang="pt-BR" dirty="0"/>
          </a:p>
        </p:txBody>
      </p:sp>
      <p:sp>
        <p:nvSpPr>
          <p:cNvPr id="5" name="Espaço Reservado para Texto 4"/>
          <p:cNvSpPr>
            <a:spLocks noGrp="1"/>
          </p:cNvSpPr>
          <p:nvPr>
            <p:ph type="body" sz="quarter" idx="3"/>
          </p:nvPr>
        </p:nvSpPr>
        <p:spPr>
          <a:xfrm>
            <a:off x="6193368" y="1535113"/>
            <a:ext cx="5389033"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dirty="0" smtClean="0"/>
              <a:t>Clique para editar o texto mestre</a:t>
            </a:r>
          </a:p>
        </p:txBody>
      </p:sp>
      <p:sp>
        <p:nvSpPr>
          <p:cNvPr id="6" name="Espaço Reservado para Conteúdo 5"/>
          <p:cNvSpPr>
            <a:spLocks noGrp="1"/>
          </p:cNvSpPr>
          <p:nvPr>
            <p:ph sz="quarter" idx="4"/>
          </p:nvPr>
        </p:nvSpPr>
        <p:spPr>
          <a:xfrm>
            <a:off x="6193368" y="2174875"/>
            <a:ext cx="5389033" cy="3951288"/>
          </a:xfrm>
        </p:spPr>
        <p:txBody>
          <a:bodyPr vert="horz" lIns="91429" tIns="45715" rIns="91429" bIns="45715" rtlCol="0">
            <a:normAutofit/>
          </a:bodyPr>
          <a:lstStyle>
            <a:lvl1pPr>
              <a:defRPr lang="pt-BR" sz="1800" smtClean="0"/>
            </a:lvl1pPr>
            <a:lvl2pPr>
              <a:defRPr lang="pt-BR" sz="1800" smtClean="0"/>
            </a:lvl2pPr>
            <a:lvl3pPr>
              <a:defRPr lang="pt-BR" sz="1800" smtClean="0"/>
            </a:lvl3pPr>
            <a:lvl4pPr>
              <a:defRPr lang="pt-BR" sz="1800" smtClean="0"/>
            </a:lvl4pPr>
            <a:lvl5pPr>
              <a:defRPr lang="pt-BR" sz="1800"/>
            </a:lvl5pPr>
          </a:lstStyle>
          <a:p>
            <a:pPr marL="342858" lvl="0" indent="-342858" defTabSz="457144">
              <a:buClr>
                <a:srgbClr val="117BCB"/>
              </a:buClr>
              <a:buFont typeface="Arial"/>
            </a:pPr>
            <a:r>
              <a:rPr lang="pt-BR" dirty="0" smtClean="0"/>
              <a:t>Clique para editar o texto mestre</a:t>
            </a:r>
          </a:p>
          <a:p>
            <a:pPr marL="742859" lvl="1" indent="-285715" defTabSz="457144">
              <a:buClr>
                <a:srgbClr val="117BCB"/>
              </a:buClr>
              <a:buFont typeface="Wingdings" charset="2"/>
              <a:buChar char="§"/>
            </a:pPr>
            <a:r>
              <a:rPr lang="pt-BR" dirty="0" smtClean="0"/>
              <a:t>Segundo nível</a:t>
            </a:r>
          </a:p>
          <a:p>
            <a:pPr marL="1142859" lvl="2" indent="-228572" defTabSz="457144">
              <a:buClr>
                <a:srgbClr val="117BCB"/>
              </a:buClr>
              <a:buFont typeface="Courier New"/>
              <a:buChar char="o"/>
            </a:pPr>
            <a:r>
              <a:rPr lang="pt-BR" dirty="0" smtClean="0"/>
              <a:t>Terceiro nível</a:t>
            </a:r>
          </a:p>
          <a:p>
            <a:pPr marL="1600003" lvl="3" indent="-228572" defTabSz="457144">
              <a:buClr>
                <a:srgbClr val="117BCB"/>
              </a:buClr>
              <a:buFont typeface="Arial"/>
            </a:pPr>
            <a:r>
              <a:rPr lang="pt-BR" dirty="0" smtClean="0"/>
              <a:t>Quarto nível</a:t>
            </a:r>
          </a:p>
          <a:p>
            <a:pPr marL="2057147" lvl="4" indent="-228572" defTabSz="457144">
              <a:buClr>
                <a:srgbClr val="117BCB"/>
              </a:buClr>
              <a:buFont typeface="Arial"/>
            </a:pPr>
            <a:r>
              <a:rPr lang="pt-BR" dirty="0" smtClean="0"/>
              <a:t>Quinto nível</a:t>
            </a:r>
            <a:endParaRPr lang="pt-BR" dirty="0"/>
          </a:p>
        </p:txBody>
      </p:sp>
      <p:sp>
        <p:nvSpPr>
          <p:cNvPr id="7" name="Espaço Reservado para Data 6"/>
          <p:cNvSpPr>
            <a:spLocks noGrp="1"/>
          </p:cNvSpPr>
          <p:nvPr>
            <p:ph type="dt" sz="half" idx="10"/>
          </p:nvPr>
        </p:nvSpPr>
        <p:spPr/>
        <p:txBody>
          <a:bodyPr/>
          <a:lstStyle/>
          <a:p>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lvl1pPr algn="r">
              <a:defRPr/>
            </a:lvl1pPr>
          </a:lstStyle>
          <a:p>
            <a:fld id="{1252A218-1266-48E1-826D-7E99163BE9BB}" type="slidenum">
              <a:rPr lang="pt-BR" smtClean="0"/>
              <a:pPr/>
              <a:t>‹nº›</a:t>
            </a:fld>
            <a:endParaRPr lang="pt-BR" dirty="0"/>
          </a:p>
        </p:txBody>
      </p:sp>
    </p:spTree>
    <p:extLst>
      <p:ext uri="{BB962C8B-B14F-4D97-AF65-F5344CB8AC3E}">
        <p14:creationId xmlns:p14="http://schemas.microsoft.com/office/powerpoint/2010/main" val="191977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pt-BR" dirty="0" smtClean="0"/>
              <a:t>CLIQUE PARA EDITAR O TÍTULO MESTRE</a:t>
            </a:r>
            <a:endParaRPr lang="pt-BR" dirty="0"/>
          </a:p>
        </p:txBody>
      </p:sp>
      <p:sp>
        <p:nvSpPr>
          <p:cNvPr id="3" name="Espaço Reservado para Data 2"/>
          <p:cNvSpPr>
            <a:spLocks noGrp="1"/>
          </p:cNvSpPr>
          <p:nvPr>
            <p:ph type="dt" sz="half" idx="10"/>
          </p:nvPr>
        </p:nvSpPr>
        <p:spPr/>
        <p:txBody>
          <a:bodyPr/>
          <a:lstStyle/>
          <a:p>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lvl1pPr algn="r">
              <a:defRPr/>
            </a:lvl1pPr>
          </a:lstStyle>
          <a:p>
            <a:fld id="{1252A218-1266-48E1-826D-7E99163BE9BB}" type="slidenum">
              <a:rPr lang="pt-BR" smtClean="0"/>
              <a:pPr/>
              <a:t>‹nº›</a:t>
            </a:fld>
            <a:endParaRPr lang="pt-BR" dirty="0"/>
          </a:p>
        </p:txBody>
      </p:sp>
    </p:spTree>
    <p:extLst>
      <p:ext uri="{BB962C8B-B14F-4D97-AF65-F5344CB8AC3E}">
        <p14:creationId xmlns:p14="http://schemas.microsoft.com/office/powerpoint/2010/main" val="3676303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9" descr="LO_PPT_Artboard 32.jp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18" y="0"/>
            <a:ext cx="12191583" cy="6855768"/>
          </a:xfrm>
          <a:prstGeom prst="rect">
            <a:avLst/>
          </a:prstGeom>
        </p:spPr>
      </p:pic>
      <p:sp>
        <p:nvSpPr>
          <p:cNvPr id="2" name="Espaço Reservado para Título 1"/>
          <p:cNvSpPr>
            <a:spLocks noGrp="1"/>
          </p:cNvSpPr>
          <p:nvPr>
            <p:ph type="title"/>
          </p:nvPr>
        </p:nvSpPr>
        <p:spPr>
          <a:xfrm>
            <a:off x="1195605" y="143266"/>
            <a:ext cx="8548800" cy="723600"/>
          </a:xfrm>
          <a:prstGeom prst="rect">
            <a:avLst/>
          </a:prstGeom>
        </p:spPr>
        <p:txBody>
          <a:bodyPr vert="horz" lIns="91440" tIns="45720" rIns="91440" bIns="45720" rtlCol="0" anchor="ctr">
            <a:normAutofit/>
          </a:bodyPr>
          <a:lstStyle/>
          <a:p>
            <a:r>
              <a:rPr lang="pt-BR" dirty="0" smtClean="0"/>
              <a:t>CLIQUE PARA EDITAR O TÍTULO MESTRE</a:t>
            </a:r>
            <a:endParaRPr lang="pt-BR" dirty="0"/>
          </a:p>
        </p:txBody>
      </p:sp>
      <p:sp>
        <p:nvSpPr>
          <p:cNvPr id="3" name="Espaço Reservado para Texto 2"/>
          <p:cNvSpPr>
            <a:spLocks noGrp="1"/>
          </p:cNvSpPr>
          <p:nvPr>
            <p:ph type="body" idx="1"/>
          </p:nvPr>
        </p:nvSpPr>
        <p:spPr>
          <a:xfrm>
            <a:off x="609600" y="1600201"/>
            <a:ext cx="10972800" cy="4525963"/>
          </a:xfrm>
          <a:prstGeom prst="rect">
            <a:avLst/>
          </a:prstGeom>
        </p:spPr>
        <p:txBody>
          <a:bodyPr vert="horz" lIns="91429" tIns="45715" rIns="91429" bIns="45715" rtlCol="0">
            <a:normAutofit/>
          </a:bodyPr>
          <a:lstStyle/>
          <a:p>
            <a:pPr marL="342858" lvl="0" indent="-342858" defTabSz="457144">
              <a:buClr>
                <a:srgbClr val="117BCB"/>
              </a:buClr>
              <a:buFont typeface="Arial"/>
            </a:pPr>
            <a:r>
              <a:rPr lang="pt-BR" dirty="0" smtClean="0"/>
              <a:t>Clique para editar o texto mestre</a:t>
            </a:r>
          </a:p>
          <a:p>
            <a:pPr marL="742859" lvl="1" indent="-285715" defTabSz="457144">
              <a:buClr>
                <a:srgbClr val="117BCB"/>
              </a:buClr>
              <a:buFont typeface="Wingdings" charset="2"/>
              <a:buChar char="§"/>
            </a:pPr>
            <a:r>
              <a:rPr lang="pt-BR" dirty="0" smtClean="0"/>
              <a:t>Segundo nível</a:t>
            </a:r>
          </a:p>
          <a:p>
            <a:pPr marL="1142859" lvl="2" indent="-228572" defTabSz="457144">
              <a:buClr>
                <a:srgbClr val="117BCB"/>
              </a:buClr>
              <a:buFont typeface="Courier New"/>
              <a:buChar char="o"/>
            </a:pPr>
            <a:r>
              <a:rPr lang="pt-BR" dirty="0" smtClean="0"/>
              <a:t>Terceiro nível</a:t>
            </a:r>
          </a:p>
          <a:p>
            <a:pPr marL="1600003" lvl="3" indent="-228572" defTabSz="457144">
              <a:buClr>
                <a:srgbClr val="117BCB"/>
              </a:buClr>
              <a:buFont typeface="Arial"/>
            </a:pPr>
            <a:r>
              <a:rPr lang="pt-BR" dirty="0" smtClean="0"/>
              <a:t>Quarto nível</a:t>
            </a:r>
          </a:p>
          <a:p>
            <a:pPr marL="2057147" lvl="4" indent="-228572" defTabSz="457144">
              <a:buClr>
                <a:srgbClr val="117BCB"/>
              </a:buClr>
              <a:buFont typeface="Arial"/>
            </a:pPr>
            <a:r>
              <a:rPr lang="pt-BR" dirty="0" smtClean="0"/>
              <a:t>Quinto nível</a:t>
            </a:r>
            <a:endParaRPr lang="pt-BR" dirty="0"/>
          </a:p>
        </p:txBody>
      </p:sp>
      <p:sp>
        <p:nvSpPr>
          <p:cNvPr id="4" name="Espaço Reservado para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t-BR" dirty="0"/>
          </a:p>
        </p:txBody>
      </p:sp>
      <p:sp>
        <p:nvSpPr>
          <p:cNvPr id="5" name="Espaço Reservado para Rodapé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8952000" y="6336001"/>
            <a:ext cx="3067200" cy="365125"/>
          </a:xfrm>
          <a:prstGeom prst="rect">
            <a:avLst/>
          </a:prstGeom>
        </p:spPr>
        <p:txBody>
          <a:bodyPr vert="horz" lIns="91429" tIns="45715" rIns="91429" bIns="45715" rtlCol="0" anchor="ctr"/>
          <a:lstStyle>
            <a:lvl1pPr>
              <a:defRPr lang="pt-BR" sz="2400" i="1" smtClean="0">
                <a:solidFill>
                  <a:srgbClr val="0095D9"/>
                </a:solidFill>
              </a:defRPr>
            </a:lvl1pPr>
          </a:lstStyle>
          <a:p>
            <a:pPr algn="r" defTabSz="457144"/>
            <a:fld id="{1252A218-1266-48E1-826D-7E99163BE9BB}" type="slidenum">
              <a:rPr lang="pt-BR" smtClean="0"/>
              <a:pPr algn="r" defTabSz="457144"/>
              <a:t>‹nº›</a:t>
            </a:fld>
            <a:endParaRPr lang="pt-BR" dirty="0"/>
          </a:p>
        </p:txBody>
      </p:sp>
      <p:pic>
        <p:nvPicPr>
          <p:cNvPr id="8" name="Imagem 7"/>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549100" y="128954"/>
            <a:ext cx="1331120" cy="666878"/>
          </a:xfrm>
          <a:prstGeom prst="rect">
            <a:avLst/>
          </a:prstGeom>
        </p:spPr>
      </p:pic>
    </p:spTree>
    <p:extLst>
      <p:ext uri="{BB962C8B-B14F-4D97-AF65-F5344CB8AC3E}">
        <p14:creationId xmlns:p14="http://schemas.microsoft.com/office/powerpoint/2010/main" val="2082612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56" r:id="rId6"/>
    <p:sldLayoutId id="2147483652" r:id="rId7"/>
    <p:sldLayoutId id="2147483653" r:id="rId8"/>
    <p:sldLayoutId id="2147483654" r:id="rId9"/>
    <p:sldLayoutId id="2147483655" r:id="rId10"/>
    <p:sldLayoutId id="2147483662" r:id="rId11"/>
    <p:sldLayoutId id="2147483663" r:id="rId12"/>
    <p:sldLayoutId id="2147483664" r:id="rId13"/>
  </p:sldLayoutIdLst>
  <p:timing>
    <p:tnLst>
      <p:par>
        <p:cTn id="1" dur="indefinite" restart="never" nodeType="tmRoot"/>
      </p:par>
    </p:tnLst>
  </p:timing>
  <p:hf hdr="0" ftr="0" dt="0"/>
  <p:txStyles>
    <p:titleStyle>
      <a:lvl1pPr algn="l" defTabSz="914400" rtl="0" eaLnBrk="1" latinLnBrk="0" hangingPunct="1">
        <a:spcBef>
          <a:spcPct val="0"/>
        </a:spcBef>
        <a:buNone/>
        <a:defRPr sz="2200" b="1" kern="1200">
          <a:solidFill>
            <a:srgbClr val="0095D9"/>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lang="pt-BR" sz="1800" kern="1200" smtClean="0">
          <a:solidFill>
            <a:srgbClr val="3D3D3F"/>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lang="pt-BR" sz="1800" i="1" kern="1200" smtClean="0">
          <a:solidFill>
            <a:srgbClr val="3D3D3F"/>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lang="pt-BR" sz="1800" kern="1200" smtClean="0">
          <a:solidFill>
            <a:srgbClr val="3D3D3F"/>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lang="pt-BR" sz="1800" i="1" kern="1200" smtClean="0">
          <a:solidFill>
            <a:srgbClr val="3D3D3F"/>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lang="pt-BR" sz="1800" kern="1200">
          <a:solidFill>
            <a:srgbClr val="3D3D3F"/>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0.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1.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6.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159896" y="2935888"/>
            <a:ext cx="6624736" cy="2149296"/>
          </a:xfrm>
        </p:spPr>
        <p:txBody>
          <a:bodyPr/>
          <a:lstStyle/>
          <a:p>
            <a:r>
              <a:rPr lang="pt-BR" dirty="0" smtClean="0"/>
              <a:t>Código </a:t>
            </a:r>
            <a:r>
              <a:rPr lang="pt-BR" dirty="0"/>
              <a:t>ANBIMA de Regulação e </a:t>
            </a:r>
            <a:br>
              <a:rPr lang="pt-BR" dirty="0"/>
            </a:br>
            <a:r>
              <a:rPr lang="pt-BR" dirty="0"/>
              <a:t>Melhores Práticas para a Atividade de Distribuição de Produtos de Investimentos</a:t>
            </a:r>
          </a:p>
        </p:txBody>
      </p:sp>
    </p:spTree>
    <p:extLst>
      <p:ext uri="{BB962C8B-B14F-4D97-AF65-F5344CB8AC3E}">
        <p14:creationId xmlns:p14="http://schemas.microsoft.com/office/powerpoint/2010/main" val="825290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Conector reto 12"/>
          <p:cNvCxnSpPr/>
          <p:nvPr/>
        </p:nvCxnSpPr>
        <p:spPr>
          <a:xfrm>
            <a:off x="4939056" y="2760380"/>
            <a:ext cx="0" cy="324036"/>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cxnSp>
        <p:nvCxnSpPr>
          <p:cNvPr id="14" name="Conector reto 13"/>
          <p:cNvCxnSpPr/>
          <p:nvPr/>
        </p:nvCxnSpPr>
        <p:spPr>
          <a:xfrm>
            <a:off x="7176120" y="2760380"/>
            <a:ext cx="0" cy="324036"/>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sp>
        <p:nvSpPr>
          <p:cNvPr id="5" name="Espaço Reservado para Número de Slide 4"/>
          <p:cNvSpPr>
            <a:spLocks noGrp="1"/>
          </p:cNvSpPr>
          <p:nvPr>
            <p:ph type="sldNum" sz="quarter" idx="12"/>
          </p:nvPr>
        </p:nvSpPr>
        <p:spPr/>
        <p:txBody>
          <a:bodyPr/>
          <a:lstStyle/>
          <a:p>
            <a:fld id="{1252A218-1266-48E1-826D-7E99163BE9BB}" type="slidenum">
              <a:rPr lang="pt-BR" smtClean="0"/>
              <a:pPr/>
              <a:t>10</a:t>
            </a:fld>
            <a:endParaRPr lang="pt-BR" dirty="0"/>
          </a:p>
        </p:txBody>
      </p:sp>
      <p:sp>
        <p:nvSpPr>
          <p:cNvPr id="18" name="Título 1"/>
          <p:cNvSpPr>
            <a:spLocks noGrp="1"/>
          </p:cNvSpPr>
          <p:nvPr>
            <p:ph type="title"/>
          </p:nvPr>
        </p:nvSpPr>
        <p:spPr>
          <a:xfrm>
            <a:off x="1127448" y="108165"/>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935760" y="1831362"/>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smtClean="0"/>
              <a:t>Regras Gerais, Procedimentos e Controles</a:t>
            </a:r>
            <a:endParaRPr lang="pt-BR" b="1" dirty="0"/>
          </a:p>
        </p:txBody>
      </p:sp>
      <p:cxnSp>
        <p:nvCxnSpPr>
          <p:cNvPr id="24" name="Conector angulado 23"/>
          <p:cNvCxnSpPr>
            <a:stCxn id="27" idx="3"/>
            <a:endCxn id="30" idx="3"/>
          </p:cNvCxnSpPr>
          <p:nvPr/>
        </p:nvCxnSpPr>
        <p:spPr>
          <a:xfrm rot="5400000" flipH="1" flipV="1">
            <a:off x="6078228" y="-412868"/>
            <a:ext cx="12700" cy="6805417"/>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775520" y="2989840"/>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err="1">
                <a:solidFill>
                  <a:srgbClr val="4C4D4F"/>
                </a:solidFill>
              </a:rPr>
              <a:t>Compliance</a:t>
            </a:r>
            <a:r>
              <a:rPr lang="pt-BR" sz="1600" b="1" dirty="0">
                <a:solidFill>
                  <a:srgbClr val="4C4D4F"/>
                </a:solidFill>
              </a:rPr>
              <a:t> e Controles Internos</a:t>
            </a:r>
          </a:p>
        </p:txBody>
      </p:sp>
      <p:sp>
        <p:nvSpPr>
          <p:cNvPr id="28" name="Arredondar Retângulo em um Canto Diagonal 27"/>
          <p:cNvSpPr/>
          <p:nvPr/>
        </p:nvSpPr>
        <p:spPr>
          <a:xfrm>
            <a:off x="4043992" y="2989840"/>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Segurança e Sigilo das Informações</a:t>
            </a:r>
          </a:p>
        </p:txBody>
      </p:sp>
      <p:sp>
        <p:nvSpPr>
          <p:cNvPr id="29" name="Arredondar Retângulo em um Canto Diagonal 28"/>
          <p:cNvSpPr/>
          <p:nvPr/>
        </p:nvSpPr>
        <p:spPr>
          <a:xfrm>
            <a:off x="6312464" y="2989840"/>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Segurança Cibernética</a:t>
            </a:r>
          </a:p>
        </p:txBody>
      </p:sp>
      <p:sp>
        <p:nvSpPr>
          <p:cNvPr id="30" name="Arredondar Retângulo em um Canto Diagonal 29"/>
          <p:cNvSpPr/>
          <p:nvPr/>
        </p:nvSpPr>
        <p:spPr>
          <a:xfrm>
            <a:off x="8580937" y="2989840"/>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Gestão de Riscos</a:t>
            </a:r>
          </a:p>
        </p:txBody>
      </p:sp>
      <p:cxnSp>
        <p:nvCxnSpPr>
          <p:cNvPr id="7" name="Conector reto 6"/>
          <p:cNvCxnSpPr>
            <a:stCxn id="23" idx="1"/>
          </p:cNvCxnSpPr>
          <p:nvPr/>
        </p:nvCxnSpPr>
        <p:spPr>
          <a:xfrm>
            <a:off x="6096000" y="2551442"/>
            <a:ext cx="0" cy="216024"/>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9336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Conector reto 14"/>
          <p:cNvCxnSpPr/>
          <p:nvPr/>
        </p:nvCxnSpPr>
        <p:spPr>
          <a:xfrm>
            <a:off x="6096440" y="1880828"/>
            <a:ext cx="0" cy="324036"/>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cxnSp>
        <p:nvCxnSpPr>
          <p:cNvPr id="16" name="Conector reto 15"/>
          <p:cNvCxnSpPr/>
          <p:nvPr/>
        </p:nvCxnSpPr>
        <p:spPr>
          <a:xfrm>
            <a:off x="4939056" y="2204864"/>
            <a:ext cx="0" cy="324036"/>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cxnSp>
        <p:nvCxnSpPr>
          <p:cNvPr id="17" name="Conector reto 16"/>
          <p:cNvCxnSpPr/>
          <p:nvPr/>
        </p:nvCxnSpPr>
        <p:spPr>
          <a:xfrm>
            <a:off x="7176120" y="2204864"/>
            <a:ext cx="0" cy="324036"/>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sp>
        <p:nvSpPr>
          <p:cNvPr id="5" name="Espaço Reservado para Número de Slide 4"/>
          <p:cNvSpPr>
            <a:spLocks noGrp="1"/>
          </p:cNvSpPr>
          <p:nvPr>
            <p:ph type="sldNum" sz="quarter" idx="12"/>
          </p:nvPr>
        </p:nvSpPr>
        <p:spPr/>
        <p:txBody>
          <a:bodyPr/>
          <a:lstStyle/>
          <a:p>
            <a:fld id="{1252A218-1266-48E1-826D-7E99163BE9BB}" type="slidenum">
              <a:rPr lang="pt-BR" smtClean="0"/>
              <a:pPr/>
              <a:t>11</a:t>
            </a:fld>
            <a:endParaRPr lang="pt-BR" dirty="0"/>
          </a:p>
        </p:txBody>
      </p:sp>
      <p:sp>
        <p:nvSpPr>
          <p:cNvPr id="18"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935760" y="1268760"/>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Regras Gerais, Procedimentos e Controles</a:t>
            </a:r>
          </a:p>
        </p:txBody>
      </p:sp>
      <p:cxnSp>
        <p:nvCxnSpPr>
          <p:cNvPr id="24" name="Conector angulado 23"/>
          <p:cNvCxnSpPr>
            <a:stCxn id="27" idx="3"/>
            <a:endCxn id="30" idx="3"/>
          </p:cNvCxnSpPr>
          <p:nvPr/>
        </p:nvCxnSpPr>
        <p:spPr>
          <a:xfrm rot="5400000" flipH="1" flipV="1">
            <a:off x="6078228" y="-975470"/>
            <a:ext cx="12700" cy="6805417"/>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775520" y="2427238"/>
            <a:ext cx="1800000" cy="799200"/>
          </a:xfrm>
          <a:prstGeom prst="round2DiagRect">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err="1">
                <a:solidFill>
                  <a:schemeClr val="bg1"/>
                </a:solidFill>
              </a:rPr>
              <a:t>Compliance</a:t>
            </a:r>
            <a:r>
              <a:rPr lang="pt-BR" sz="1600" b="1" dirty="0">
                <a:solidFill>
                  <a:schemeClr val="bg1"/>
                </a:solidFill>
              </a:rPr>
              <a:t> e Controles Internos</a:t>
            </a:r>
          </a:p>
        </p:txBody>
      </p:sp>
      <p:sp>
        <p:nvSpPr>
          <p:cNvPr id="28" name="Arredondar Retângulo em um Canto Diagonal 27"/>
          <p:cNvSpPr/>
          <p:nvPr/>
        </p:nvSpPr>
        <p:spPr>
          <a:xfrm>
            <a:off x="4043992" y="2427238"/>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Segurança e Sigilo das Informações</a:t>
            </a:r>
          </a:p>
        </p:txBody>
      </p:sp>
      <p:sp>
        <p:nvSpPr>
          <p:cNvPr id="29" name="Arredondar Retângulo em um Canto Diagonal 28"/>
          <p:cNvSpPr/>
          <p:nvPr/>
        </p:nvSpPr>
        <p:spPr>
          <a:xfrm>
            <a:off x="6312464" y="2427238"/>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Segurança Cibernética</a:t>
            </a:r>
          </a:p>
        </p:txBody>
      </p:sp>
      <p:sp>
        <p:nvSpPr>
          <p:cNvPr id="30" name="Arredondar Retângulo em um Canto Diagonal 29"/>
          <p:cNvSpPr/>
          <p:nvPr/>
        </p:nvSpPr>
        <p:spPr>
          <a:xfrm>
            <a:off x="8580937" y="2427238"/>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Gestão de Riscos</a:t>
            </a:r>
          </a:p>
        </p:txBody>
      </p:sp>
      <p:sp>
        <p:nvSpPr>
          <p:cNvPr id="12" name="Arredondar Retângulo em um Canto Diagonal 11"/>
          <p:cNvSpPr/>
          <p:nvPr/>
        </p:nvSpPr>
        <p:spPr>
          <a:xfrm>
            <a:off x="2354044" y="4149080"/>
            <a:ext cx="7846413" cy="2232248"/>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rgbClr val="4C4D4F"/>
                </a:solidFill>
                <a:latin typeface="+mj-lt"/>
              </a:rPr>
              <a:t>Regras e procedimentos mínimos de </a:t>
            </a:r>
            <a:r>
              <a:rPr lang="pt-BR" i="1" dirty="0" err="1">
                <a:solidFill>
                  <a:srgbClr val="4C4D4F"/>
                </a:solidFill>
                <a:latin typeface="+mj-lt"/>
              </a:rPr>
              <a:t>compliance</a:t>
            </a:r>
            <a:r>
              <a:rPr lang="pt-BR" dirty="0">
                <a:solidFill>
                  <a:srgbClr val="4C4D4F"/>
                </a:solidFill>
                <a:latin typeface="+mj-lt"/>
              </a:rPr>
              <a:t> e controles internos para assegurar o cumprimento das regras do Código, os quais deverão:</a:t>
            </a:r>
          </a:p>
          <a:p>
            <a:pPr marL="349250" indent="-196850">
              <a:buClr>
                <a:srgbClr val="0095D9"/>
              </a:buClr>
              <a:buFont typeface="Arial" panose="020B0604020202020204" pitchFamily="34" charset="0"/>
              <a:buChar char="•"/>
            </a:pPr>
            <a:r>
              <a:rPr lang="pt-BR" dirty="0">
                <a:solidFill>
                  <a:srgbClr val="4C4D4F"/>
                </a:solidFill>
                <a:latin typeface="+mj-lt"/>
              </a:rPr>
              <a:t>Ser efetivos e consistentes com o porte </a:t>
            </a:r>
          </a:p>
          <a:p>
            <a:pPr marL="349250" indent="-196850">
              <a:buClr>
                <a:srgbClr val="0095D9"/>
              </a:buClr>
              <a:buFont typeface="Arial" panose="020B0604020202020204" pitchFamily="34" charset="0"/>
              <a:buChar char="•"/>
            </a:pPr>
            <a:r>
              <a:rPr lang="pt-BR" dirty="0">
                <a:solidFill>
                  <a:srgbClr val="4C4D4F"/>
                </a:solidFill>
                <a:latin typeface="+mj-lt"/>
              </a:rPr>
              <a:t>Possuir divisão de atividades para evitar conflitos de interesses</a:t>
            </a:r>
          </a:p>
          <a:p>
            <a:pPr marL="349250" indent="-196850">
              <a:buClr>
                <a:srgbClr val="0095D9"/>
              </a:buClr>
              <a:buFont typeface="Arial" panose="020B0604020202020204" pitchFamily="34" charset="0"/>
              <a:buChar char="•"/>
            </a:pPr>
            <a:r>
              <a:rPr lang="pt-BR" dirty="0">
                <a:solidFill>
                  <a:srgbClr val="4C4D4F"/>
                </a:solidFill>
                <a:latin typeface="+mj-lt"/>
              </a:rPr>
              <a:t>Indicar procedimentos de coordenação das atividades com outras áreas</a:t>
            </a:r>
          </a:p>
          <a:p>
            <a:pPr marL="349250" indent="-196850">
              <a:buClr>
                <a:srgbClr val="0095D9"/>
              </a:buClr>
              <a:buFont typeface="Arial" panose="020B0604020202020204" pitchFamily="34" charset="0"/>
              <a:buChar char="•"/>
            </a:pPr>
            <a:r>
              <a:rPr lang="pt-BR" dirty="0">
                <a:solidFill>
                  <a:srgbClr val="4C4D4F"/>
                </a:solidFill>
                <a:latin typeface="+mj-lt"/>
              </a:rPr>
              <a:t>Possuir estrutura específica e independente</a:t>
            </a:r>
          </a:p>
        </p:txBody>
      </p:sp>
      <p:cxnSp>
        <p:nvCxnSpPr>
          <p:cNvPr id="13" name="Conector angulado 12"/>
          <p:cNvCxnSpPr>
            <a:stCxn id="27" idx="1"/>
            <a:endCxn id="12" idx="2"/>
          </p:cNvCxnSpPr>
          <p:nvPr/>
        </p:nvCxnSpPr>
        <p:spPr>
          <a:xfrm rot="5400000">
            <a:off x="1495399" y="4085083"/>
            <a:ext cx="2038766" cy="321476"/>
          </a:xfrm>
          <a:prstGeom prst="bentConnector4">
            <a:avLst>
              <a:gd name="adj1" fmla="val 22627"/>
              <a:gd name="adj2" fmla="val 171110"/>
            </a:avLst>
          </a:prstGeom>
          <a:ln w="25400">
            <a:solidFill>
              <a:srgbClr val="0095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15342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Conector reto 15"/>
          <p:cNvCxnSpPr/>
          <p:nvPr/>
        </p:nvCxnSpPr>
        <p:spPr>
          <a:xfrm>
            <a:off x="6096440" y="1880828"/>
            <a:ext cx="0" cy="324036"/>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cxnSp>
        <p:nvCxnSpPr>
          <p:cNvPr id="17" name="Conector reto 16"/>
          <p:cNvCxnSpPr/>
          <p:nvPr/>
        </p:nvCxnSpPr>
        <p:spPr>
          <a:xfrm>
            <a:off x="4939056" y="2204864"/>
            <a:ext cx="0" cy="324036"/>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cxnSp>
        <p:nvCxnSpPr>
          <p:cNvPr id="20" name="Conector reto 19"/>
          <p:cNvCxnSpPr/>
          <p:nvPr/>
        </p:nvCxnSpPr>
        <p:spPr>
          <a:xfrm>
            <a:off x="7176120" y="2204864"/>
            <a:ext cx="0" cy="324036"/>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sp>
        <p:nvSpPr>
          <p:cNvPr id="5" name="Espaço Reservado para Número de Slide 4"/>
          <p:cNvSpPr>
            <a:spLocks noGrp="1"/>
          </p:cNvSpPr>
          <p:nvPr>
            <p:ph type="sldNum" sz="quarter" idx="12"/>
          </p:nvPr>
        </p:nvSpPr>
        <p:spPr/>
        <p:txBody>
          <a:bodyPr/>
          <a:lstStyle/>
          <a:p>
            <a:fld id="{1252A218-1266-48E1-826D-7E99163BE9BB}" type="slidenum">
              <a:rPr lang="pt-BR" smtClean="0"/>
              <a:pPr/>
              <a:t>12</a:t>
            </a:fld>
            <a:endParaRPr lang="pt-BR" dirty="0"/>
          </a:p>
        </p:txBody>
      </p:sp>
      <p:sp>
        <p:nvSpPr>
          <p:cNvPr id="18" name="Título 1"/>
          <p:cNvSpPr>
            <a:spLocks noGrp="1"/>
          </p:cNvSpPr>
          <p:nvPr>
            <p:ph type="title"/>
          </p:nvPr>
        </p:nvSpPr>
        <p:spPr>
          <a:xfrm>
            <a:off x="1196264" y="108165"/>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935760" y="1268760"/>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Regras Gerais, Procedimentos e Controles</a:t>
            </a:r>
          </a:p>
        </p:txBody>
      </p:sp>
      <p:cxnSp>
        <p:nvCxnSpPr>
          <p:cNvPr id="24" name="Conector angulado 23"/>
          <p:cNvCxnSpPr>
            <a:stCxn id="27" idx="3"/>
            <a:endCxn id="30" idx="3"/>
          </p:cNvCxnSpPr>
          <p:nvPr/>
        </p:nvCxnSpPr>
        <p:spPr>
          <a:xfrm rot="5400000" flipH="1" flipV="1">
            <a:off x="6078228" y="-975470"/>
            <a:ext cx="12700" cy="6805417"/>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775520" y="2427238"/>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err="1">
                <a:solidFill>
                  <a:srgbClr val="4C4D4F"/>
                </a:solidFill>
              </a:rPr>
              <a:t>Compliance</a:t>
            </a:r>
            <a:r>
              <a:rPr lang="pt-BR" sz="1600" b="1" dirty="0">
                <a:solidFill>
                  <a:srgbClr val="4C4D4F"/>
                </a:solidFill>
              </a:rPr>
              <a:t> e Controles Internos</a:t>
            </a:r>
          </a:p>
        </p:txBody>
      </p:sp>
      <p:sp>
        <p:nvSpPr>
          <p:cNvPr id="28" name="Arredondar Retângulo em um Canto Diagonal 27"/>
          <p:cNvSpPr/>
          <p:nvPr/>
        </p:nvSpPr>
        <p:spPr>
          <a:xfrm>
            <a:off x="4043992" y="2427238"/>
            <a:ext cx="1800000" cy="799200"/>
          </a:xfrm>
          <a:prstGeom prst="round2DiagRect">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Segurança e Sigilo das Informações</a:t>
            </a:r>
          </a:p>
        </p:txBody>
      </p:sp>
      <p:sp>
        <p:nvSpPr>
          <p:cNvPr id="29" name="Arredondar Retângulo em um Canto Diagonal 28"/>
          <p:cNvSpPr/>
          <p:nvPr/>
        </p:nvSpPr>
        <p:spPr>
          <a:xfrm>
            <a:off x="6312464" y="2427238"/>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Segurança Cibernética</a:t>
            </a:r>
          </a:p>
        </p:txBody>
      </p:sp>
      <p:sp>
        <p:nvSpPr>
          <p:cNvPr id="30" name="Arredondar Retângulo em um Canto Diagonal 29"/>
          <p:cNvSpPr/>
          <p:nvPr/>
        </p:nvSpPr>
        <p:spPr>
          <a:xfrm>
            <a:off x="8580937" y="2427238"/>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Gestão de Riscos</a:t>
            </a:r>
          </a:p>
        </p:txBody>
      </p:sp>
      <p:sp>
        <p:nvSpPr>
          <p:cNvPr id="12" name="Arredondar Retângulo em um Canto Diagonal 11"/>
          <p:cNvSpPr/>
          <p:nvPr/>
        </p:nvSpPr>
        <p:spPr>
          <a:xfrm>
            <a:off x="2354044" y="4149080"/>
            <a:ext cx="7846413" cy="2232248"/>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rgbClr val="4C4D4F"/>
                </a:solidFill>
                <a:latin typeface="+mj-lt"/>
              </a:rPr>
              <a:t>Regras para as instituições estabelecerem mecanismos para controle de informações confidenciais, que tratem sobre:</a:t>
            </a:r>
          </a:p>
          <a:p>
            <a:pPr marL="444500" indent="-266700">
              <a:buClr>
                <a:srgbClr val="0095D9"/>
              </a:buClr>
              <a:buFont typeface="Arial" panose="020B0604020202020204" pitchFamily="34" charset="0"/>
              <a:buChar char="•"/>
            </a:pPr>
            <a:r>
              <a:rPr lang="pt-BR" dirty="0">
                <a:solidFill>
                  <a:srgbClr val="4C4D4F"/>
                </a:solidFill>
                <a:latin typeface="+mj-lt"/>
              </a:rPr>
              <a:t>Normas de acesso, proteção da base de dados, restrições ao uso dos sistemas, acessos remotos</a:t>
            </a:r>
          </a:p>
          <a:p>
            <a:pPr marL="444500" indent="-266700">
              <a:buClr>
                <a:srgbClr val="0095D9"/>
              </a:buClr>
              <a:buFont typeface="Arial" panose="020B0604020202020204" pitchFamily="34" charset="0"/>
              <a:buChar char="•"/>
            </a:pPr>
            <a:r>
              <a:rPr lang="pt-BR" dirty="0">
                <a:solidFill>
                  <a:srgbClr val="4C4D4F"/>
                </a:solidFill>
                <a:latin typeface="+mj-lt"/>
              </a:rPr>
              <a:t>Testes periódicos</a:t>
            </a:r>
          </a:p>
          <a:p>
            <a:pPr marL="444500" indent="-266700">
              <a:buClr>
                <a:srgbClr val="0095D9"/>
              </a:buClr>
              <a:buFont typeface="Arial" panose="020B0604020202020204" pitchFamily="34" charset="0"/>
              <a:buChar char="•"/>
            </a:pPr>
            <a:r>
              <a:rPr lang="pt-BR" dirty="0">
                <a:solidFill>
                  <a:srgbClr val="4C4D4F"/>
                </a:solidFill>
                <a:latin typeface="+mj-lt"/>
              </a:rPr>
              <a:t>Treinamento dos profissionais que tenham acesso à essas informações</a:t>
            </a:r>
          </a:p>
        </p:txBody>
      </p:sp>
      <p:cxnSp>
        <p:nvCxnSpPr>
          <p:cNvPr id="13" name="Conector angulado 12"/>
          <p:cNvCxnSpPr>
            <a:stCxn id="28" idx="1"/>
            <a:endCxn id="12" idx="2"/>
          </p:cNvCxnSpPr>
          <p:nvPr/>
        </p:nvCxnSpPr>
        <p:spPr>
          <a:xfrm rot="5400000">
            <a:off x="2629635" y="2950847"/>
            <a:ext cx="2038766" cy="2589948"/>
          </a:xfrm>
          <a:prstGeom prst="bentConnector4">
            <a:avLst>
              <a:gd name="adj1" fmla="val 22627"/>
              <a:gd name="adj2" fmla="val 108826"/>
            </a:avLst>
          </a:prstGeom>
          <a:ln w="25400">
            <a:solidFill>
              <a:srgbClr val="0095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8040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Conector reto 16"/>
          <p:cNvCxnSpPr/>
          <p:nvPr/>
        </p:nvCxnSpPr>
        <p:spPr>
          <a:xfrm>
            <a:off x="6096440" y="1880828"/>
            <a:ext cx="0" cy="324036"/>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cxnSp>
        <p:nvCxnSpPr>
          <p:cNvPr id="20" name="Conector reto 19"/>
          <p:cNvCxnSpPr/>
          <p:nvPr/>
        </p:nvCxnSpPr>
        <p:spPr>
          <a:xfrm>
            <a:off x="4871864" y="2204864"/>
            <a:ext cx="0" cy="324036"/>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cxnSp>
        <p:nvCxnSpPr>
          <p:cNvPr id="21" name="Conector reto 20"/>
          <p:cNvCxnSpPr/>
          <p:nvPr/>
        </p:nvCxnSpPr>
        <p:spPr>
          <a:xfrm>
            <a:off x="7100538" y="2204864"/>
            <a:ext cx="0" cy="324036"/>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sp>
        <p:nvSpPr>
          <p:cNvPr id="5" name="Espaço Reservado para Número de Slide 4"/>
          <p:cNvSpPr>
            <a:spLocks noGrp="1"/>
          </p:cNvSpPr>
          <p:nvPr>
            <p:ph type="sldNum" sz="quarter" idx="12"/>
          </p:nvPr>
        </p:nvSpPr>
        <p:spPr/>
        <p:txBody>
          <a:bodyPr/>
          <a:lstStyle/>
          <a:p>
            <a:fld id="{1252A218-1266-48E1-826D-7E99163BE9BB}" type="slidenum">
              <a:rPr lang="pt-BR" smtClean="0"/>
              <a:pPr/>
              <a:t>13</a:t>
            </a:fld>
            <a:endParaRPr lang="pt-BR" dirty="0"/>
          </a:p>
        </p:txBody>
      </p:sp>
      <p:sp>
        <p:nvSpPr>
          <p:cNvPr id="18"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935760" y="1268760"/>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Regras Gerais, Procedimentos e Controles</a:t>
            </a:r>
          </a:p>
        </p:txBody>
      </p:sp>
      <p:cxnSp>
        <p:nvCxnSpPr>
          <p:cNvPr id="24" name="Conector angulado 23"/>
          <p:cNvCxnSpPr>
            <a:stCxn id="27" idx="3"/>
            <a:endCxn id="30" idx="3"/>
          </p:cNvCxnSpPr>
          <p:nvPr/>
        </p:nvCxnSpPr>
        <p:spPr>
          <a:xfrm rot="5400000" flipH="1" flipV="1">
            <a:off x="5970216" y="-975470"/>
            <a:ext cx="12700" cy="6805417"/>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559496" y="2427238"/>
            <a:ext cx="20160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err="1">
                <a:solidFill>
                  <a:srgbClr val="4C4D4F"/>
                </a:solidFill>
              </a:rPr>
              <a:t>Compliance</a:t>
            </a:r>
            <a:r>
              <a:rPr lang="pt-BR" sz="1600" b="1" dirty="0">
                <a:solidFill>
                  <a:srgbClr val="4C4D4F"/>
                </a:solidFill>
              </a:rPr>
              <a:t> e Controles Internos</a:t>
            </a:r>
          </a:p>
        </p:txBody>
      </p:sp>
      <p:sp>
        <p:nvSpPr>
          <p:cNvPr id="28" name="Arredondar Retângulo em um Canto Diagonal 27"/>
          <p:cNvSpPr/>
          <p:nvPr/>
        </p:nvSpPr>
        <p:spPr>
          <a:xfrm>
            <a:off x="3827968" y="2427238"/>
            <a:ext cx="20160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Segurança e Sigilo das Informações</a:t>
            </a:r>
          </a:p>
        </p:txBody>
      </p:sp>
      <p:sp>
        <p:nvSpPr>
          <p:cNvPr id="29" name="Arredondar Retângulo em um Canto Diagonal 28"/>
          <p:cNvSpPr/>
          <p:nvPr/>
        </p:nvSpPr>
        <p:spPr>
          <a:xfrm>
            <a:off x="6096440" y="2427238"/>
            <a:ext cx="2016024" cy="799200"/>
          </a:xfrm>
          <a:prstGeom prst="round2DiagRect">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Segurança Cibernética</a:t>
            </a:r>
          </a:p>
        </p:txBody>
      </p:sp>
      <p:sp>
        <p:nvSpPr>
          <p:cNvPr id="30" name="Arredondar Retângulo em um Canto Diagonal 29"/>
          <p:cNvSpPr/>
          <p:nvPr/>
        </p:nvSpPr>
        <p:spPr>
          <a:xfrm>
            <a:off x="8364913" y="2427238"/>
            <a:ext cx="20160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Gestão de Riscos</a:t>
            </a:r>
          </a:p>
        </p:txBody>
      </p:sp>
      <p:sp>
        <p:nvSpPr>
          <p:cNvPr id="12" name="Arredondar Retângulo em um Canto Diagonal 11"/>
          <p:cNvSpPr/>
          <p:nvPr/>
        </p:nvSpPr>
        <p:spPr>
          <a:xfrm>
            <a:off x="2354044" y="3717032"/>
            <a:ext cx="8494484" cy="2592288"/>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rgbClr val="4C4D4F"/>
                </a:solidFill>
                <a:latin typeface="+mj-lt"/>
              </a:rPr>
              <a:t>Inclusão de princípios para elaboração de documento formal e escrito regras e procedimentos de segurança cibernética:</a:t>
            </a:r>
          </a:p>
          <a:p>
            <a:pPr marL="438150" indent="-285750">
              <a:buClr>
                <a:srgbClr val="0095D9"/>
              </a:buClr>
              <a:buFont typeface="Arial" panose="020B0604020202020204" pitchFamily="34" charset="0"/>
              <a:buChar char="•"/>
            </a:pPr>
            <a:r>
              <a:rPr lang="pt-BR" dirty="0">
                <a:solidFill>
                  <a:srgbClr val="4C4D4F"/>
                </a:solidFill>
                <a:latin typeface="+mj-lt"/>
              </a:rPr>
              <a:t>Avaliação de riscos</a:t>
            </a:r>
          </a:p>
          <a:p>
            <a:pPr marL="438150" indent="-285750">
              <a:buClr>
                <a:srgbClr val="0095D9"/>
              </a:buClr>
              <a:buFont typeface="Arial" panose="020B0604020202020204" pitchFamily="34" charset="0"/>
              <a:buChar char="•"/>
            </a:pPr>
            <a:r>
              <a:rPr lang="pt-BR" dirty="0">
                <a:solidFill>
                  <a:srgbClr val="4C4D4F"/>
                </a:solidFill>
                <a:latin typeface="+mj-lt"/>
              </a:rPr>
              <a:t>Ações de proteção e prevenção</a:t>
            </a:r>
          </a:p>
          <a:p>
            <a:pPr marL="438150" indent="-285750">
              <a:buClr>
                <a:srgbClr val="0095D9"/>
              </a:buClr>
              <a:buFont typeface="Arial" panose="020B0604020202020204" pitchFamily="34" charset="0"/>
              <a:buChar char="•"/>
            </a:pPr>
            <a:r>
              <a:rPr lang="pt-BR" dirty="0">
                <a:solidFill>
                  <a:srgbClr val="4C4D4F"/>
                </a:solidFill>
                <a:latin typeface="+mj-lt"/>
              </a:rPr>
              <a:t>Descrição dos mecanismos de supervisão para cada risco identificado</a:t>
            </a:r>
          </a:p>
          <a:p>
            <a:pPr marL="438150" indent="-285750">
              <a:buClr>
                <a:srgbClr val="0095D9"/>
              </a:buClr>
              <a:buFont typeface="Arial" panose="020B0604020202020204" pitchFamily="34" charset="0"/>
              <a:buChar char="•"/>
            </a:pPr>
            <a:r>
              <a:rPr lang="pt-BR" dirty="0">
                <a:solidFill>
                  <a:srgbClr val="4C4D4F"/>
                </a:solidFill>
                <a:latin typeface="+mj-lt"/>
              </a:rPr>
              <a:t>Criar um plano de resposta a incidentes</a:t>
            </a:r>
          </a:p>
          <a:p>
            <a:pPr marL="438150" indent="-285750">
              <a:buClr>
                <a:srgbClr val="0095D9"/>
              </a:buClr>
              <a:buFont typeface="Arial" panose="020B0604020202020204" pitchFamily="34" charset="0"/>
              <a:buChar char="•"/>
            </a:pPr>
            <a:r>
              <a:rPr lang="pt-BR" dirty="0">
                <a:solidFill>
                  <a:srgbClr val="4C4D4F"/>
                </a:solidFill>
                <a:latin typeface="+mj-lt"/>
              </a:rPr>
              <a:t>Indicação de responsável para responder as questões de segurança cibernética</a:t>
            </a:r>
          </a:p>
        </p:txBody>
      </p:sp>
      <p:cxnSp>
        <p:nvCxnSpPr>
          <p:cNvPr id="13" name="Conector angulado 12"/>
          <p:cNvCxnSpPr>
            <a:stCxn id="29" idx="1"/>
            <a:endCxn id="12" idx="2"/>
          </p:cNvCxnSpPr>
          <p:nvPr/>
        </p:nvCxnSpPr>
        <p:spPr>
          <a:xfrm rot="5400000">
            <a:off x="3835879" y="1744603"/>
            <a:ext cx="1786738" cy="4750408"/>
          </a:xfrm>
          <a:prstGeom prst="bentConnector4">
            <a:avLst>
              <a:gd name="adj1" fmla="val 13729"/>
              <a:gd name="adj2" fmla="val 104812"/>
            </a:avLst>
          </a:prstGeom>
          <a:ln w="25400">
            <a:solidFill>
              <a:srgbClr val="0095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9733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Conector reto 19"/>
          <p:cNvCxnSpPr/>
          <p:nvPr/>
        </p:nvCxnSpPr>
        <p:spPr>
          <a:xfrm>
            <a:off x="7320136" y="2348880"/>
            <a:ext cx="0" cy="360040"/>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cxnSp>
        <p:nvCxnSpPr>
          <p:cNvPr id="16" name="Conector reto 15"/>
          <p:cNvCxnSpPr/>
          <p:nvPr/>
        </p:nvCxnSpPr>
        <p:spPr>
          <a:xfrm>
            <a:off x="4943872" y="2348880"/>
            <a:ext cx="0" cy="360040"/>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sp>
        <p:nvSpPr>
          <p:cNvPr id="5" name="Espaço Reservado para Número de Slide 4"/>
          <p:cNvSpPr>
            <a:spLocks noGrp="1"/>
          </p:cNvSpPr>
          <p:nvPr>
            <p:ph type="sldNum" sz="quarter" idx="12"/>
          </p:nvPr>
        </p:nvSpPr>
        <p:spPr/>
        <p:txBody>
          <a:bodyPr/>
          <a:lstStyle/>
          <a:p>
            <a:fld id="{1252A218-1266-48E1-826D-7E99163BE9BB}" type="slidenum">
              <a:rPr lang="pt-BR" smtClean="0"/>
              <a:pPr/>
              <a:t>14</a:t>
            </a:fld>
            <a:endParaRPr lang="pt-BR" dirty="0"/>
          </a:p>
        </p:txBody>
      </p:sp>
      <p:sp>
        <p:nvSpPr>
          <p:cNvPr id="18" name="Título 1"/>
          <p:cNvSpPr>
            <a:spLocks noGrp="1"/>
          </p:cNvSpPr>
          <p:nvPr>
            <p:ph type="title"/>
          </p:nvPr>
        </p:nvSpPr>
        <p:spPr>
          <a:xfrm>
            <a:off x="1268272" y="108165"/>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917988" y="1265585"/>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Regras Gerais, Procedimentos e Controles</a:t>
            </a:r>
          </a:p>
        </p:txBody>
      </p:sp>
      <p:cxnSp>
        <p:nvCxnSpPr>
          <p:cNvPr id="24" name="Conector angulado 23"/>
          <p:cNvCxnSpPr>
            <a:stCxn id="27" idx="3"/>
            <a:endCxn id="30" idx="3"/>
          </p:cNvCxnSpPr>
          <p:nvPr/>
        </p:nvCxnSpPr>
        <p:spPr>
          <a:xfrm rot="5400000" flipH="1" flipV="1">
            <a:off x="6078228" y="-831454"/>
            <a:ext cx="12700" cy="6805417"/>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775520" y="2571254"/>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err="1">
                <a:solidFill>
                  <a:srgbClr val="4C4D4F"/>
                </a:solidFill>
              </a:rPr>
              <a:t>Compliance</a:t>
            </a:r>
            <a:r>
              <a:rPr lang="pt-BR" sz="1600" b="1" dirty="0">
                <a:solidFill>
                  <a:srgbClr val="4C4D4F"/>
                </a:solidFill>
              </a:rPr>
              <a:t> e Controles Internos</a:t>
            </a:r>
          </a:p>
        </p:txBody>
      </p:sp>
      <p:sp>
        <p:nvSpPr>
          <p:cNvPr id="28" name="Arredondar Retângulo em um Canto Diagonal 27"/>
          <p:cNvSpPr/>
          <p:nvPr/>
        </p:nvSpPr>
        <p:spPr>
          <a:xfrm>
            <a:off x="4043992" y="2571254"/>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Segurança e Sigilo das Informações</a:t>
            </a:r>
          </a:p>
        </p:txBody>
      </p:sp>
      <p:sp>
        <p:nvSpPr>
          <p:cNvPr id="29" name="Arredondar Retângulo em um Canto Diagonal 28"/>
          <p:cNvSpPr/>
          <p:nvPr/>
        </p:nvSpPr>
        <p:spPr>
          <a:xfrm>
            <a:off x="6312464" y="2571254"/>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Segurança Cibernética</a:t>
            </a:r>
          </a:p>
        </p:txBody>
      </p:sp>
      <p:sp>
        <p:nvSpPr>
          <p:cNvPr id="30" name="Arredondar Retângulo em um Canto Diagonal 29"/>
          <p:cNvSpPr/>
          <p:nvPr/>
        </p:nvSpPr>
        <p:spPr>
          <a:xfrm>
            <a:off x="8580937" y="2571254"/>
            <a:ext cx="1800000" cy="799200"/>
          </a:xfrm>
          <a:prstGeom prst="round2DiagRect">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Gestão de Riscos</a:t>
            </a:r>
          </a:p>
        </p:txBody>
      </p:sp>
      <p:sp>
        <p:nvSpPr>
          <p:cNvPr id="12" name="Arredondar Retângulo em um Canto Diagonal 11"/>
          <p:cNvSpPr/>
          <p:nvPr/>
        </p:nvSpPr>
        <p:spPr>
          <a:xfrm>
            <a:off x="2354044" y="4149080"/>
            <a:ext cx="7846413" cy="2232248"/>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rgbClr val="4C4D4F"/>
                </a:solidFill>
                <a:latin typeface="+mj-lt"/>
              </a:rPr>
              <a:t>Regras de gestão de risco para identificar, mensurar, avaliar, supervisionar, controlar e mitigar os riscos atribuídos a atividade. </a:t>
            </a:r>
          </a:p>
          <a:p>
            <a:pPr marL="438150" indent="-285750">
              <a:buClr>
                <a:srgbClr val="0095D9"/>
              </a:buClr>
              <a:buFont typeface="Arial" panose="020B0604020202020204" pitchFamily="34" charset="0"/>
              <a:buChar char="•"/>
            </a:pPr>
            <a:r>
              <a:rPr lang="pt-BR" dirty="0">
                <a:solidFill>
                  <a:srgbClr val="4C4D4F"/>
                </a:solidFill>
                <a:latin typeface="+mj-lt"/>
              </a:rPr>
              <a:t>Sistemas, rotinas e procedimentos</a:t>
            </a:r>
          </a:p>
          <a:p>
            <a:pPr marL="438150" indent="-285750">
              <a:buClr>
                <a:srgbClr val="0095D9"/>
              </a:buClr>
              <a:buFont typeface="Arial" panose="020B0604020202020204" pitchFamily="34" charset="0"/>
              <a:buChar char="•"/>
            </a:pPr>
            <a:r>
              <a:rPr lang="pt-BR" dirty="0">
                <a:solidFill>
                  <a:srgbClr val="4C4D4F"/>
                </a:solidFill>
                <a:latin typeface="+mj-lt"/>
              </a:rPr>
              <a:t>Avaliação periódica</a:t>
            </a:r>
          </a:p>
          <a:p>
            <a:pPr marL="438150" indent="-285750">
              <a:buClr>
                <a:srgbClr val="0095D9"/>
              </a:buClr>
              <a:buFont typeface="Arial" panose="020B0604020202020204" pitchFamily="34" charset="0"/>
              <a:buChar char="•"/>
            </a:pPr>
            <a:r>
              <a:rPr lang="pt-BR" dirty="0">
                <a:solidFill>
                  <a:srgbClr val="4C4D4F"/>
                </a:solidFill>
                <a:latin typeface="+mj-lt"/>
              </a:rPr>
              <a:t>Processos e controles</a:t>
            </a:r>
          </a:p>
          <a:p>
            <a:pPr marL="438150" indent="-285750">
              <a:buClr>
                <a:srgbClr val="0095D9"/>
              </a:buClr>
              <a:buFont typeface="Arial" panose="020B0604020202020204" pitchFamily="34" charset="0"/>
              <a:buChar char="•"/>
            </a:pPr>
            <a:r>
              <a:rPr lang="pt-BR" dirty="0">
                <a:solidFill>
                  <a:srgbClr val="4C4D4F"/>
                </a:solidFill>
                <a:latin typeface="+mj-lt"/>
              </a:rPr>
              <a:t>Papéis e responsabilidades</a:t>
            </a:r>
          </a:p>
          <a:p>
            <a:pPr marL="438150" indent="-285750">
              <a:buClr>
                <a:srgbClr val="0095D9"/>
              </a:buClr>
              <a:buFont typeface="Arial" panose="020B0604020202020204" pitchFamily="34" charset="0"/>
              <a:buChar char="•"/>
            </a:pPr>
            <a:r>
              <a:rPr lang="pt-BR" dirty="0">
                <a:solidFill>
                  <a:srgbClr val="4C4D4F"/>
                </a:solidFill>
                <a:latin typeface="+mj-lt"/>
              </a:rPr>
              <a:t>Segregação de atividades</a:t>
            </a:r>
          </a:p>
        </p:txBody>
      </p:sp>
      <p:cxnSp>
        <p:nvCxnSpPr>
          <p:cNvPr id="13" name="Conector angulado 12"/>
          <p:cNvCxnSpPr>
            <a:stCxn id="30" idx="1"/>
            <a:endCxn id="12" idx="2"/>
          </p:cNvCxnSpPr>
          <p:nvPr/>
        </p:nvCxnSpPr>
        <p:spPr>
          <a:xfrm rot="5400000">
            <a:off x="4970116" y="754383"/>
            <a:ext cx="1894750" cy="7126893"/>
          </a:xfrm>
          <a:prstGeom prst="bentConnector4">
            <a:avLst>
              <a:gd name="adj1" fmla="val 20547"/>
              <a:gd name="adj2" fmla="val 103208"/>
            </a:avLst>
          </a:prstGeom>
          <a:ln w="25400">
            <a:solidFill>
              <a:srgbClr val="0095D9"/>
            </a:solidFill>
          </a:ln>
        </p:spPr>
        <p:style>
          <a:lnRef idx="1">
            <a:schemeClr val="accent1"/>
          </a:lnRef>
          <a:fillRef idx="0">
            <a:schemeClr val="accent1"/>
          </a:fillRef>
          <a:effectRef idx="0">
            <a:schemeClr val="accent1"/>
          </a:effectRef>
          <a:fontRef idx="minor">
            <a:schemeClr val="tx1"/>
          </a:fontRef>
        </p:style>
      </p:cxnSp>
      <p:cxnSp>
        <p:nvCxnSpPr>
          <p:cNvPr id="17" name="Conector reto 16"/>
          <p:cNvCxnSpPr/>
          <p:nvPr/>
        </p:nvCxnSpPr>
        <p:spPr>
          <a:xfrm>
            <a:off x="6096000" y="1988840"/>
            <a:ext cx="0" cy="360040"/>
          </a:xfrm>
          <a:prstGeom prst="line">
            <a:avLst/>
          </a:prstGeom>
          <a:ln w="25400">
            <a:solidFill>
              <a:srgbClr val="4C4D4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6745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15</a:t>
            </a:fld>
            <a:endParaRPr lang="pt-BR" dirty="0"/>
          </a:p>
        </p:txBody>
      </p:sp>
      <p:sp>
        <p:nvSpPr>
          <p:cNvPr id="18"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
        <p:nvSpPr>
          <p:cNvPr id="13" name="CaixaDeTexto 12"/>
          <p:cNvSpPr txBox="1"/>
          <p:nvPr/>
        </p:nvSpPr>
        <p:spPr>
          <a:xfrm>
            <a:off x="477763" y="1477233"/>
            <a:ext cx="11306869" cy="1015663"/>
          </a:xfrm>
          <a:prstGeom prst="rect">
            <a:avLst/>
          </a:prstGeom>
          <a:noFill/>
          <a:ln w="12700">
            <a:solidFill>
              <a:srgbClr val="0095D9"/>
            </a:solidFill>
          </a:ln>
        </p:spPr>
        <p:txBody>
          <a:bodyPr wrap="square" rtlCol="0">
            <a:spAutoFit/>
          </a:bodyPr>
          <a:lstStyle/>
          <a:p>
            <a:pPr algn="ctr"/>
            <a:r>
              <a:rPr lang="pt-BR" sz="2000" dirty="0">
                <a:solidFill>
                  <a:srgbClr val="4C4D4F"/>
                </a:solidFill>
              </a:rPr>
              <a:t>As Instituições Participantes podem contratar, quando aplicável e sem prejuízo de suas responsabilidades, terceiros devidamente habilitados e autorizados para distribuir seus Produtos de Investimento e/ou prestar suporte à atividade de Distribuição de Produtos de Investimento</a:t>
            </a:r>
            <a:r>
              <a:rPr lang="pt-BR" sz="2000" dirty="0" smtClean="0">
                <a:solidFill>
                  <a:srgbClr val="4C4D4F"/>
                </a:solidFill>
              </a:rPr>
              <a:t>.</a:t>
            </a:r>
            <a:endParaRPr lang="pt-BR" sz="2000" dirty="0">
              <a:solidFill>
                <a:srgbClr val="4C4D4F"/>
              </a:solidFill>
            </a:endParaRPr>
          </a:p>
        </p:txBody>
      </p:sp>
      <p:grpSp>
        <p:nvGrpSpPr>
          <p:cNvPr id="6" name="Grupo 5"/>
          <p:cNvGrpSpPr/>
          <p:nvPr/>
        </p:nvGrpSpPr>
        <p:grpSpPr>
          <a:xfrm>
            <a:off x="695399" y="2924944"/>
            <a:ext cx="10802813" cy="2943242"/>
            <a:chOff x="695400" y="2645998"/>
            <a:chExt cx="7992888" cy="1957678"/>
          </a:xfrm>
        </p:grpSpPr>
        <p:cxnSp>
          <p:nvCxnSpPr>
            <p:cNvPr id="22" name="Conector reto 21"/>
            <p:cNvCxnSpPr>
              <a:stCxn id="14" idx="1"/>
            </p:cNvCxnSpPr>
            <p:nvPr/>
          </p:nvCxnSpPr>
          <p:spPr>
            <a:xfrm>
              <a:off x="4727848" y="3366078"/>
              <a:ext cx="0" cy="444748"/>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grpSp>
          <p:nvGrpSpPr>
            <p:cNvPr id="3" name="Grupo 2"/>
            <p:cNvGrpSpPr/>
            <p:nvPr/>
          </p:nvGrpSpPr>
          <p:grpSpPr>
            <a:xfrm>
              <a:off x="695400" y="2645998"/>
              <a:ext cx="7992888" cy="1957678"/>
              <a:chOff x="1991544" y="4135618"/>
              <a:chExt cx="7992888" cy="1957678"/>
            </a:xfrm>
          </p:grpSpPr>
          <p:grpSp>
            <p:nvGrpSpPr>
              <p:cNvPr id="2" name="Grupo 1"/>
              <p:cNvGrpSpPr/>
              <p:nvPr/>
            </p:nvGrpSpPr>
            <p:grpSpPr>
              <a:xfrm>
                <a:off x="1991544" y="4135618"/>
                <a:ext cx="7992888" cy="1957678"/>
                <a:chOff x="1991544" y="1124744"/>
                <a:chExt cx="7992888" cy="1957678"/>
              </a:xfrm>
            </p:grpSpPr>
            <p:sp>
              <p:nvSpPr>
                <p:cNvPr id="14" name="Arredondar Retângulo em um Canto Diagonal 13"/>
                <p:cNvSpPr/>
                <p:nvPr/>
              </p:nvSpPr>
              <p:spPr>
                <a:xfrm>
                  <a:off x="3863752" y="112474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2400" b="1" dirty="0" smtClean="0"/>
                    <a:t>Regras para contratação de terceiros</a:t>
                  </a:r>
                  <a:endParaRPr lang="pt-BR" sz="2400" b="1" dirty="0"/>
                </a:p>
              </p:txBody>
            </p:sp>
            <p:sp>
              <p:nvSpPr>
                <p:cNvPr id="15" name="Arredondar Retângulo em um Canto Diagonal 14"/>
                <p:cNvSpPr/>
                <p:nvPr/>
              </p:nvSpPr>
              <p:spPr>
                <a:xfrm>
                  <a:off x="1991544" y="2283222"/>
                  <a:ext cx="2375824" cy="799200"/>
                </a:xfrm>
                <a:prstGeom prst="round2Diag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tx1">
                          <a:lumMod val="75000"/>
                          <a:lumOff val="25000"/>
                        </a:schemeClr>
                      </a:solidFill>
                    </a:rPr>
                    <a:t>Regras Gerais</a:t>
                  </a:r>
                </a:p>
              </p:txBody>
            </p:sp>
            <p:sp>
              <p:nvSpPr>
                <p:cNvPr id="16" name="Arredondar Retângulo em um Canto Diagonal 15"/>
                <p:cNvSpPr/>
                <p:nvPr/>
              </p:nvSpPr>
              <p:spPr>
                <a:xfrm>
                  <a:off x="4800296" y="228322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tx1">
                          <a:lumMod val="75000"/>
                          <a:lumOff val="25000"/>
                        </a:schemeClr>
                      </a:solidFill>
                    </a:rPr>
                    <a:t>Supervisão Baseada em Risco</a:t>
                  </a:r>
                </a:p>
              </p:txBody>
            </p:sp>
            <p:sp>
              <p:nvSpPr>
                <p:cNvPr id="17" name="Arredondar Retângulo em um Canto Diagonal 16"/>
                <p:cNvSpPr/>
                <p:nvPr/>
              </p:nvSpPr>
              <p:spPr>
                <a:xfrm>
                  <a:off x="7608608" y="228322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tx1">
                          <a:lumMod val="75000"/>
                          <a:lumOff val="25000"/>
                        </a:schemeClr>
                      </a:solidFill>
                    </a:rPr>
                    <a:t>Agente Autônomo de Investimentos</a:t>
                  </a:r>
                </a:p>
              </p:txBody>
            </p:sp>
          </p:grpSp>
          <p:cxnSp>
            <p:nvCxnSpPr>
              <p:cNvPr id="25" name="Conector angulado 24"/>
              <p:cNvCxnSpPr/>
              <p:nvPr/>
            </p:nvCxnSpPr>
            <p:spPr>
              <a:xfrm rot="5400000" flipH="1" flipV="1">
                <a:off x="5987988" y="2501565"/>
                <a:ext cx="12700" cy="5617064"/>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651735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16</a:t>
            </a:fld>
            <a:endParaRPr lang="pt-BR" dirty="0"/>
          </a:p>
        </p:txBody>
      </p:sp>
      <p:sp>
        <p:nvSpPr>
          <p:cNvPr id="18"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503712" y="1124744"/>
            <a:ext cx="504056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Regras para contratação de terceiros</a:t>
            </a:r>
          </a:p>
        </p:txBody>
      </p:sp>
      <p:cxnSp>
        <p:nvCxnSpPr>
          <p:cNvPr id="24" name="Conector angulado 23"/>
          <p:cNvCxnSpPr>
            <a:stCxn id="27" idx="3"/>
            <a:endCxn id="29" idx="3"/>
          </p:cNvCxnSpPr>
          <p:nvPr/>
        </p:nvCxnSpPr>
        <p:spPr>
          <a:xfrm rot="5400000" flipH="1" flipV="1">
            <a:off x="5987988" y="-525310"/>
            <a:ext cx="12700" cy="5617064"/>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991544" y="2283222"/>
            <a:ext cx="2375824" cy="799200"/>
          </a:xfrm>
          <a:prstGeom prst="round2DiagRect">
            <a:avLst/>
          </a:prstGeom>
          <a:solidFill>
            <a:srgbClr val="80C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bg1"/>
                </a:solidFill>
                <a:latin typeface="+mj-lt"/>
              </a:rPr>
              <a:t>Regras Gerais</a:t>
            </a:r>
          </a:p>
        </p:txBody>
      </p:sp>
      <p:sp>
        <p:nvSpPr>
          <p:cNvPr id="28" name="Arredondar Retângulo em um Canto Diagonal 27"/>
          <p:cNvSpPr/>
          <p:nvPr/>
        </p:nvSpPr>
        <p:spPr>
          <a:xfrm>
            <a:off x="4800296" y="228322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tx1">
                    <a:lumMod val="75000"/>
                    <a:lumOff val="25000"/>
                  </a:schemeClr>
                </a:solidFill>
                <a:latin typeface="+mj-lt"/>
              </a:rPr>
              <a:t>Supervisão Baseada em Risco</a:t>
            </a:r>
          </a:p>
        </p:txBody>
      </p:sp>
      <p:sp>
        <p:nvSpPr>
          <p:cNvPr id="29" name="Arredondar Retângulo em um Canto Diagonal 28"/>
          <p:cNvSpPr/>
          <p:nvPr/>
        </p:nvSpPr>
        <p:spPr>
          <a:xfrm>
            <a:off x="7608608" y="228322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tx1">
                    <a:lumMod val="75000"/>
                    <a:lumOff val="25000"/>
                  </a:schemeClr>
                </a:solidFill>
                <a:latin typeface="+mj-lt"/>
              </a:rPr>
              <a:t>Agente Autônomo de Investimentos</a:t>
            </a:r>
          </a:p>
        </p:txBody>
      </p:sp>
      <p:sp>
        <p:nvSpPr>
          <p:cNvPr id="12" name="Arredondar Retângulo em um Canto Diagonal 11"/>
          <p:cNvSpPr/>
          <p:nvPr/>
        </p:nvSpPr>
        <p:spPr>
          <a:xfrm>
            <a:off x="2354044" y="3861047"/>
            <a:ext cx="8854524" cy="2592289"/>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600"/>
              </a:spcAft>
              <a:buFont typeface="Arial" panose="020B0604020202020204" pitchFamily="34" charset="0"/>
              <a:buChar char="•"/>
            </a:pPr>
            <a:r>
              <a:rPr lang="pt-BR" dirty="0" smtClean="0">
                <a:solidFill>
                  <a:schemeClr val="tx1">
                    <a:lumMod val="75000"/>
                    <a:lumOff val="25000"/>
                  </a:schemeClr>
                </a:solidFill>
                <a:latin typeface="+mj-lt"/>
              </a:rPr>
              <a:t>Regras </a:t>
            </a:r>
            <a:r>
              <a:rPr lang="pt-BR" dirty="0">
                <a:solidFill>
                  <a:schemeClr val="tx1">
                    <a:lumMod val="75000"/>
                    <a:lumOff val="25000"/>
                  </a:schemeClr>
                </a:solidFill>
                <a:latin typeface="+mj-lt"/>
              </a:rPr>
              <a:t>e procedimentos para seleção, contratação e supervisão dos terceiros </a:t>
            </a:r>
            <a:r>
              <a:rPr lang="pt-BR" dirty="0" smtClean="0">
                <a:solidFill>
                  <a:schemeClr val="tx1">
                    <a:lumMod val="75000"/>
                    <a:lumOff val="25000"/>
                  </a:schemeClr>
                </a:solidFill>
                <a:latin typeface="+mj-lt"/>
              </a:rPr>
              <a:t>contratados;</a:t>
            </a:r>
          </a:p>
          <a:p>
            <a:pPr marL="285750" indent="-285750">
              <a:spcAft>
                <a:spcPts val="600"/>
              </a:spcAft>
              <a:buFont typeface="Arial" panose="020B0604020202020204" pitchFamily="34" charset="0"/>
              <a:buChar char="•"/>
            </a:pPr>
            <a:r>
              <a:rPr lang="pt-BR" dirty="0" smtClean="0">
                <a:solidFill>
                  <a:schemeClr val="tx1">
                    <a:lumMod val="75000"/>
                    <a:lumOff val="25000"/>
                  </a:schemeClr>
                </a:solidFill>
                <a:latin typeface="+mj-lt"/>
              </a:rPr>
              <a:t>Questionário de </a:t>
            </a:r>
            <a:r>
              <a:rPr lang="pt-BR" i="1" dirty="0" err="1" smtClean="0">
                <a:solidFill>
                  <a:schemeClr val="tx1">
                    <a:lumMod val="75000"/>
                    <a:lumOff val="25000"/>
                  </a:schemeClr>
                </a:solidFill>
                <a:latin typeface="+mj-lt"/>
              </a:rPr>
              <a:t>Due</a:t>
            </a:r>
            <a:r>
              <a:rPr lang="pt-BR" i="1" dirty="0" smtClean="0">
                <a:solidFill>
                  <a:schemeClr val="tx1">
                    <a:lumMod val="75000"/>
                    <a:lumOff val="25000"/>
                  </a:schemeClr>
                </a:solidFill>
                <a:latin typeface="+mj-lt"/>
              </a:rPr>
              <a:t> </a:t>
            </a:r>
            <a:r>
              <a:rPr lang="pt-BR" i="1" dirty="0" err="1" smtClean="0">
                <a:solidFill>
                  <a:schemeClr val="tx1">
                    <a:lumMod val="75000"/>
                    <a:lumOff val="25000"/>
                  </a:schemeClr>
                </a:solidFill>
                <a:latin typeface="+mj-lt"/>
              </a:rPr>
              <a:t>Diligence</a:t>
            </a:r>
            <a:r>
              <a:rPr lang="pt-BR" i="1" dirty="0" smtClean="0">
                <a:solidFill>
                  <a:schemeClr val="tx1">
                    <a:lumMod val="75000"/>
                    <a:lumOff val="25000"/>
                  </a:schemeClr>
                </a:solidFill>
                <a:latin typeface="+mj-lt"/>
              </a:rPr>
              <a:t>;</a:t>
            </a:r>
          </a:p>
          <a:p>
            <a:pPr marL="285750" indent="-285750">
              <a:spcAft>
                <a:spcPts val="600"/>
              </a:spcAft>
              <a:buFont typeface="Arial" panose="020B0604020202020204" pitchFamily="34" charset="0"/>
              <a:buChar char="•"/>
            </a:pPr>
            <a:r>
              <a:rPr lang="pt-BR" dirty="0" smtClean="0">
                <a:solidFill>
                  <a:schemeClr val="tx1">
                    <a:lumMod val="75000"/>
                    <a:lumOff val="25000"/>
                  </a:schemeClr>
                </a:solidFill>
                <a:latin typeface="+mj-lt"/>
              </a:rPr>
              <a:t>Contrato de prestação de serviços;</a:t>
            </a:r>
          </a:p>
          <a:p>
            <a:pPr marL="285750" indent="-285750">
              <a:spcAft>
                <a:spcPts val="600"/>
              </a:spcAft>
              <a:buFont typeface="Arial" panose="020B0604020202020204" pitchFamily="34" charset="0"/>
              <a:buChar char="•"/>
            </a:pPr>
            <a:r>
              <a:rPr lang="pt-BR" dirty="0" smtClean="0">
                <a:solidFill>
                  <a:schemeClr val="tx1">
                    <a:lumMod val="75000"/>
                    <a:lumOff val="25000"/>
                  </a:schemeClr>
                </a:solidFill>
                <a:latin typeface="+mj-lt"/>
              </a:rPr>
              <a:t>Deveres do contratante;</a:t>
            </a:r>
          </a:p>
          <a:p>
            <a:pPr marL="285750" indent="-285750">
              <a:spcAft>
                <a:spcPts val="600"/>
              </a:spcAft>
              <a:buFont typeface="Arial" panose="020B0604020202020204" pitchFamily="34" charset="0"/>
              <a:buChar char="•"/>
            </a:pPr>
            <a:r>
              <a:rPr lang="pt-BR" dirty="0" smtClean="0">
                <a:solidFill>
                  <a:schemeClr val="tx1">
                    <a:lumMod val="75000"/>
                    <a:lumOff val="25000"/>
                  </a:schemeClr>
                </a:solidFill>
                <a:latin typeface="+mj-lt"/>
              </a:rPr>
              <a:t>Envio de relatório anual à ANBIMA, contendo informações dos terceiros contratados e da distribuição por eles realizada.</a:t>
            </a:r>
            <a:endParaRPr lang="pt-BR" dirty="0">
              <a:solidFill>
                <a:schemeClr val="tx1">
                  <a:lumMod val="75000"/>
                  <a:lumOff val="25000"/>
                </a:schemeClr>
              </a:solidFill>
              <a:latin typeface="+mj-lt"/>
            </a:endParaRPr>
          </a:p>
        </p:txBody>
      </p:sp>
      <p:cxnSp>
        <p:nvCxnSpPr>
          <p:cNvPr id="13" name="Conector angulado 12"/>
          <p:cNvCxnSpPr>
            <a:stCxn id="27" idx="1"/>
            <a:endCxn id="12" idx="2"/>
          </p:cNvCxnSpPr>
          <p:nvPr/>
        </p:nvCxnSpPr>
        <p:spPr>
          <a:xfrm rot="5400000">
            <a:off x="1729365" y="3707101"/>
            <a:ext cx="2074770" cy="825412"/>
          </a:xfrm>
          <a:prstGeom prst="bentConnector4">
            <a:avLst>
              <a:gd name="adj1" fmla="val 18764"/>
              <a:gd name="adj2" fmla="val 127695"/>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Conector reto 5"/>
          <p:cNvCxnSpPr>
            <a:stCxn id="23" idx="1"/>
          </p:cNvCxnSpPr>
          <p:nvPr/>
        </p:nvCxnSpPr>
        <p:spPr>
          <a:xfrm>
            <a:off x="6023992" y="1844824"/>
            <a:ext cx="0" cy="444748"/>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3134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17</a:t>
            </a:fld>
            <a:endParaRPr lang="pt-BR" dirty="0"/>
          </a:p>
        </p:txBody>
      </p:sp>
      <p:sp>
        <p:nvSpPr>
          <p:cNvPr id="18" name="Título 1"/>
          <p:cNvSpPr>
            <a:spLocks noGrp="1"/>
          </p:cNvSpPr>
          <p:nvPr>
            <p:ph type="title"/>
          </p:nvPr>
        </p:nvSpPr>
        <p:spPr>
          <a:xfrm>
            <a:off x="1196264" y="108165"/>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863752" y="112474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Regras para contratação de terceiros</a:t>
            </a:r>
          </a:p>
        </p:txBody>
      </p:sp>
      <p:cxnSp>
        <p:nvCxnSpPr>
          <p:cNvPr id="24" name="Conector angulado 23"/>
          <p:cNvCxnSpPr>
            <a:stCxn id="27" idx="3"/>
            <a:endCxn id="29" idx="3"/>
          </p:cNvCxnSpPr>
          <p:nvPr/>
        </p:nvCxnSpPr>
        <p:spPr>
          <a:xfrm rot="5400000" flipH="1" flipV="1">
            <a:off x="5987988" y="-525310"/>
            <a:ext cx="12700" cy="5617064"/>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991544" y="228322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Regras Gerais</a:t>
            </a:r>
          </a:p>
        </p:txBody>
      </p:sp>
      <p:sp>
        <p:nvSpPr>
          <p:cNvPr id="28" name="Arredondar Retângulo em um Canto Diagonal 27"/>
          <p:cNvSpPr/>
          <p:nvPr/>
        </p:nvSpPr>
        <p:spPr>
          <a:xfrm>
            <a:off x="4800296" y="2283222"/>
            <a:ext cx="2375824" cy="799200"/>
          </a:xfrm>
          <a:prstGeom prst="round2DiagRect">
            <a:avLst/>
          </a:prstGeom>
          <a:solidFill>
            <a:srgbClr val="80C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Supervisão Baseada em Risco</a:t>
            </a:r>
          </a:p>
        </p:txBody>
      </p:sp>
      <p:sp>
        <p:nvSpPr>
          <p:cNvPr id="29" name="Arredondar Retângulo em um Canto Diagonal 28"/>
          <p:cNvSpPr/>
          <p:nvPr/>
        </p:nvSpPr>
        <p:spPr>
          <a:xfrm>
            <a:off x="7608608" y="228322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tx1">
                    <a:lumMod val="75000"/>
                    <a:lumOff val="25000"/>
                  </a:schemeClr>
                </a:solidFill>
              </a:rPr>
              <a:t>Agente Autônomo de Investimentos</a:t>
            </a:r>
          </a:p>
        </p:txBody>
      </p:sp>
      <p:sp>
        <p:nvSpPr>
          <p:cNvPr id="12" name="Arredondar Retângulo em um Canto Diagonal 11"/>
          <p:cNvSpPr/>
          <p:nvPr/>
        </p:nvSpPr>
        <p:spPr>
          <a:xfrm>
            <a:off x="2354044" y="3861047"/>
            <a:ext cx="7846413" cy="2474953"/>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rgbClr val="4C4D4F"/>
                </a:solidFill>
                <a:latin typeface="+mj-lt"/>
              </a:rPr>
              <a:t>Supervisão Baseada em Riscos para contratação/supervisão de terceiros devendo  implementar e manter em documento formal e escrito metodologia com o objetivo de garantir que as medidas de supervisão, prevenção ou mitigação sejam proporcionais aos riscos identificados</a:t>
            </a:r>
            <a:r>
              <a:rPr lang="pt-BR" dirty="0" smtClean="0">
                <a:solidFill>
                  <a:srgbClr val="4C4D4F"/>
                </a:solidFill>
                <a:latin typeface="+mj-lt"/>
              </a:rPr>
              <a:t>.</a:t>
            </a:r>
          </a:p>
          <a:p>
            <a:endParaRPr lang="pt-BR" dirty="0">
              <a:solidFill>
                <a:srgbClr val="4C4D4F"/>
              </a:solidFill>
              <a:latin typeface="+mj-lt"/>
            </a:endParaRPr>
          </a:p>
          <a:p>
            <a:r>
              <a:rPr lang="pt-BR" dirty="0" smtClean="0">
                <a:solidFill>
                  <a:srgbClr val="4C4D4F"/>
                </a:solidFill>
                <a:latin typeface="+mj-lt"/>
              </a:rPr>
              <a:t>Os terceiros contratados para distribuição, não aderentes ao Código de Distribuição, devem ser classificados com o maior risco (essa regra se aplica apenas àqueles terceiros que podem se associar ou aderir ao Código).</a:t>
            </a:r>
            <a:endParaRPr lang="pt-BR" dirty="0">
              <a:solidFill>
                <a:srgbClr val="4C4D4F"/>
              </a:solidFill>
              <a:latin typeface="+mj-lt"/>
            </a:endParaRPr>
          </a:p>
        </p:txBody>
      </p:sp>
      <p:cxnSp>
        <p:nvCxnSpPr>
          <p:cNvPr id="13" name="Conector angulado 12"/>
          <p:cNvCxnSpPr>
            <a:stCxn id="28" idx="1"/>
            <a:endCxn id="12" idx="2"/>
          </p:cNvCxnSpPr>
          <p:nvPr/>
        </p:nvCxnSpPr>
        <p:spPr>
          <a:xfrm rot="5400000">
            <a:off x="3163075" y="2273391"/>
            <a:ext cx="2016102" cy="3634164"/>
          </a:xfrm>
          <a:prstGeom prst="bentConnector4">
            <a:avLst>
              <a:gd name="adj1" fmla="val 19310"/>
              <a:gd name="adj2" fmla="val 106290"/>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Conector reto 5"/>
          <p:cNvCxnSpPr>
            <a:stCxn id="23" idx="1"/>
          </p:cNvCxnSpPr>
          <p:nvPr/>
        </p:nvCxnSpPr>
        <p:spPr>
          <a:xfrm>
            <a:off x="6023992" y="1844824"/>
            <a:ext cx="0" cy="444748"/>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50242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18</a:t>
            </a:fld>
            <a:endParaRPr lang="pt-BR" dirty="0"/>
          </a:p>
        </p:txBody>
      </p:sp>
      <p:sp>
        <p:nvSpPr>
          <p:cNvPr id="18"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647728" y="148478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Regras para contratação de terceiros</a:t>
            </a:r>
          </a:p>
        </p:txBody>
      </p:sp>
      <p:cxnSp>
        <p:nvCxnSpPr>
          <p:cNvPr id="24" name="Conector angulado 23"/>
          <p:cNvCxnSpPr>
            <a:stCxn id="27" idx="3"/>
            <a:endCxn id="29" idx="3"/>
          </p:cNvCxnSpPr>
          <p:nvPr/>
        </p:nvCxnSpPr>
        <p:spPr>
          <a:xfrm rot="5400000" flipH="1" flipV="1">
            <a:off x="5771964" y="-165270"/>
            <a:ext cx="12700" cy="5617064"/>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775520" y="264326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rgbClr val="4C4D4F"/>
                </a:solidFill>
              </a:rPr>
              <a:t>Regras Gerais</a:t>
            </a:r>
          </a:p>
        </p:txBody>
      </p:sp>
      <p:sp>
        <p:nvSpPr>
          <p:cNvPr id="28" name="Arredondar Retângulo em um Canto Diagonal 27"/>
          <p:cNvSpPr/>
          <p:nvPr/>
        </p:nvSpPr>
        <p:spPr>
          <a:xfrm>
            <a:off x="4584272" y="264326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rgbClr val="4C4D4F"/>
                </a:solidFill>
              </a:rPr>
              <a:t>Supervisão Baseada em Risco</a:t>
            </a:r>
          </a:p>
        </p:txBody>
      </p:sp>
      <p:sp>
        <p:nvSpPr>
          <p:cNvPr id="29" name="Arredondar Retângulo em um Canto Diagonal 28"/>
          <p:cNvSpPr/>
          <p:nvPr/>
        </p:nvSpPr>
        <p:spPr>
          <a:xfrm>
            <a:off x="7392584" y="2643262"/>
            <a:ext cx="2375824" cy="799200"/>
          </a:xfrm>
          <a:prstGeom prst="round2DiagRect">
            <a:avLst/>
          </a:prstGeom>
          <a:solidFill>
            <a:srgbClr val="80C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bg1"/>
                </a:solidFill>
              </a:rPr>
              <a:t>Agente Autônomo de Investimentos</a:t>
            </a:r>
          </a:p>
        </p:txBody>
      </p:sp>
      <p:sp>
        <p:nvSpPr>
          <p:cNvPr id="12" name="Arredondar Retângulo em um Canto Diagonal 11"/>
          <p:cNvSpPr/>
          <p:nvPr/>
        </p:nvSpPr>
        <p:spPr>
          <a:xfrm>
            <a:off x="2138020" y="4221088"/>
            <a:ext cx="7846413" cy="1440160"/>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rgbClr val="4C4D4F"/>
                </a:solidFill>
                <a:latin typeface="+mj-lt"/>
              </a:rPr>
              <a:t>Adicionalmente às regras para contratação de terceiros, a instituição deverá observar os limites de atuação do </a:t>
            </a:r>
            <a:r>
              <a:rPr lang="pt-BR" dirty="0" smtClean="0">
                <a:solidFill>
                  <a:srgbClr val="4C4D4F"/>
                </a:solidFill>
                <a:latin typeface="+mj-lt"/>
              </a:rPr>
              <a:t>AAI.</a:t>
            </a:r>
            <a:endParaRPr lang="pt-BR" dirty="0">
              <a:solidFill>
                <a:srgbClr val="4C4D4F"/>
              </a:solidFill>
              <a:latin typeface="+mj-lt"/>
            </a:endParaRPr>
          </a:p>
        </p:txBody>
      </p:sp>
      <p:cxnSp>
        <p:nvCxnSpPr>
          <p:cNvPr id="13" name="Conector angulado 12"/>
          <p:cNvCxnSpPr>
            <a:stCxn id="29" idx="1"/>
            <a:endCxn id="12" idx="2"/>
          </p:cNvCxnSpPr>
          <p:nvPr/>
        </p:nvCxnSpPr>
        <p:spPr>
          <a:xfrm rot="5400000">
            <a:off x="4609905" y="970577"/>
            <a:ext cx="1498706" cy="6442476"/>
          </a:xfrm>
          <a:prstGeom prst="bentConnector4">
            <a:avLst>
              <a:gd name="adj1" fmla="val 25977"/>
              <a:gd name="adj2" fmla="val 103548"/>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Conector reto 5"/>
          <p:cNvCxnSpPr>
            <a:stCxn id="23" idx="1"/>
          </p:cNvCxnSpPr>
          <p:nvPr/>
        </p:nvCxnSpPr>
        <p:spPr>
          <a:xfrm>
            <a:off x="5807968" y="2204864"/>
            <a:ext cx="0" cy="444748"/>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37261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rredondar Retângulo em um Canto Diagonal 6"/>
          <p:cNvSpPr/>
          <p:nvPr/>
        </p:nvSpPr>
        <p:spPr>
          <a:xfrm>
            <a:off x="191344" y="2268384"/>
            <a:ext cx="11377264" cy="2680112"/>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600" b="1" dirty="0">
              <a:solidFill>
                <a:srgbClr val="4C4D4F"/>
              </a:solidFill>
            </a:endParaRPr>
          </a:p>
        </p:txBody>
      </p:sp>
      <p:sp>
        <p:nvSpPr>
          <p:cNvPr id="5" name="Espaço Reservado para Número de Slide 4"/>
          <p:cNvSpPr>
            <a:spLocks noGrp="1"/>
          </p:cNvSpPr>
          <p:nvPr>
            <p:ph type="sldNum" sz="quarter" idx="12"/>
          </p:nvPr>
        </p:nvSpPr>
        <p:spPr/>
        <p:txBody>
          <a:bodyPr/>
          <a:lstStyle/>
          <a:p>
            <a:fld id="{1252A218-1266-48E1-826D-7E99163BE9BB}" type="slidenum">
              <a:rPr lang="pt-BR" smtClean="0"/>
              <a:pPr/>
              <a:t>19</a:t>
            </a:fld>
            <a:endParaRPr lang="pt-BR" dirty="0"/>
          </a:p>
        </p:txBody>
      </p:sp>
      <p:sp>
        <p:nvSpPr>
          <p:cNvPr id="19" name="Espaço Reservado para Texto 3"/>
          <p:cNvSpPr>
            <a:spLocks noGrp="1"/>
          </p:cNvSpPr>
          <p:nvPr>
            <p:ph type="body" sz="half" idx="2"/>
          </p:nvPr>
        </p:nvSpPr>
        <p:spPr>
          <a:xfrm>
            <a:off x="839416" y="518778"/>
            <a:ext cx="6411600" cy="423851"/>
          </a:xfrm>
        </p:spPr>
        <p:txBody>
          <a:bodyPr/>
          <a:lstStyle/>
          <a:p>
            <a:r>
              <a:rPr lang="pt-BR" dirty="0" smtClean="0">
                <a:solidFill>
                  <a:srgbClr val="4C4D4F"/>
                </a:solidFill>
              </a:rPr>
              <a:t>Envio do relatório anual</a:t>
            </a:r>
            <a:endParaRPr lang="pt-BR" dirty="0">
              <a:solidFill>
                <a:srgbClr val="4C4D4F"/>
              </a:solidFill>
            </a:endParaRPr>
          </a:p>
        </p:txBody>
      </p:sp>
      <p:sp>
        <p:nvSpPr>
          <p:cNvPr id="6" name="CaixaDeTexto 5"/>
          <p:cNvSpPr txBox="1"/>
          <p:nvPr/>
        </p:nvSpPr>
        <p:spPr>
          <a:xfrm>
            <a:off x="407368" y="1052736"/>
            <a:ext cx="11161240" cy="3785652"/>
          </a:xfrm>
          <a:prstGeom prst="rect">
            <a:avLst/>
          </a:prstGeom>
          <a:noFill/>
        </p:spPr>
        <p:txBody>
          <a:bodyPr wrap="square" rtlCol="0">
            <a:spAutoFit/>
          </a:bodyPr>
          <a:lstStyle/>
          <a:p>
            <a:r>
              <a:rPr lang="pt-BR" sz="2000" b="1" dirty="0" smtClean="0">
                <a:solidFill>
                  <a:srgbClr val="00B0F0"/>
                </a:solidFill>
              </a:rPr>
              <a:t>Relatório anual de terceiros contratados: </a:t>
            </a:r>
            <a:r>
              <a:rPr lang="pt-BR" dirty="0">
                <a:solidFill>
                  <a:schemeClr val="tx1">
                    <a:lumMod val="75000"/>
                    <a:lumOff val="25000"/>
                  </a:schemeClr>
                </a:solidFill>
              </a:rPr>
              <a:t>a</a:t>
            </a:r>
            <a:r>
              <a:rPr lang="pt-BR" dirty="0" smtClean="0">
                <a:solidFill>
                  <a:schemeClr val="tx1">
                    <a:lumMod val="75000"/>
                    <a:lumOff val="25000"/>
                  </a:schemeClr>
                </a:solidFill>
              </a:rPr>
              <a:t>s </a:t>
            </a:r>
            <a:r>
              <a:rPr lang="pt-BR" dirty="0">
                <a:solidFill>
                  <a:schemeClr val="tx1">
                    <a:lumMod val="75000"/>
                    <a:lumOff val="25000"/>
                  </a:schemeClr>
                </a:solidFill>
              </a:rPr>
              <a:t>Instituições Participantes devem enviar para a </a:t>
            </a:r>
            <a:r>
              <a:rPr lang="pt-BR" dirty="0" smtClean="0">
                <a:solidFill>
                  <a:schemeClr val="tx1">
                    <a:lumMod val="75000"/>
                    <a:lumOff val="25000"/>
                  </a:schemeClr>
                </a:solidFill>
              </a:rPr>
              <a:t>ANBIMA, </a:t>
            </a:r>
            <a:r>
              <a:rPr lang="pt-BR" dirty="0">
                <a:solidFill>
                  <a:schemeClr val="tx1">
                    <a:lumMod val="75000"/>
                    <a:lumOff val="25000"/>
                  </a:schemeClr>
                </a:solidFill>
              </a:rPr>
              <a:t>até o último dia útil do mês de </a:t>
            </a:r>
            <a:r>
              <a:rPr lang="pt-BR" dirty="0" smtClean="0">
                <a:solidFill>
                  <a:schemeClr val="tx1">
                    <a:lumMod val="75000"/>
                    <a:lumOff val="25000"/>
                  </a:schemeClr>
                </a:solidFill>
              </a:rPr>
              <a:t>março, </a:t>
            </a:r>
            <a:r>
              <a:rPr lang="pt-BR" dirty="0">
                <a:solidFill>
                  <a:schemeClr val="tx1">
                    <a:lumMod val="75000"/>
                    <a:lumOff val="25000"/>
                  </a:schemeClr>
                </a:solidFill>
              </a:rPr>
              <a:t>a relação de todos os terceiros contratados </a:t>
            </a:r>
            <a:r>
              <a:rPr lang="pt-BR" dirty="0" smtClean="0">
                <a:solidFill>
                  <a:schemeClr val="tx1">
                    <a:lumMod val="75000"/>
                    <a:lumOff val="25000"/>
                  </a:schemeClr>
                </a:solidFill>
              </a:rPr>
              <a:t>para </a:t>
            </a:r>
            <a:r>
              <a:rPr lang="pt-BR" dirty="0">
                <a:solidFill>
                  <a:schemeClr val="tx1">
                    <a:lumMod val="75000"/>
                    <a:lumOff val="25000"/>
                  </a:schemeClr>
                </a:solidFill>
              </a:rPr>
              <a:t>Distribuição de Produtos de Investimento </a:t>
            </a:r>
            <a:r>
              <a:rPr lang="pt-BR" u="sng" dirty="0">
                <a:solidFill>
                  <a:schemeClr val="tx1">
                    <a:lumMod val="75000"/>
                    <a:lumOff val="25000"/>
                  </a:schemeClr>
                </a:solidFill>
              </a:rPr>
              <a:t>mantidos sob contrato em </a:t>
            </a:r>
            <a:r>
              <a:rPr lang="pt-BR" u="sng" dirty="0" smtClean="0">
                <a:solidFill>
                  <a:schemeClr val="tx1">
                    <a:lumMod val="75000"/>
                    <a:lumOff val="25000"/>
                  </a:schemeClr>
                </a:solidFill>
              </a:rPr>
              <a:t>31/12 do </a:t>
            </a:r>
            <a:r>
              <a:rPr lang="pt-BR" u="sng" dirty="0">
                <a:solidFill>
                  <a:schemeClr val="tx1">
                    <a:lumMod val="75000"/>
                    <a:lumOff val="25000"/>
                  </a:schemeClr>
                </a:solidFill>
              </a:rPr>
              <a:t>ano calendário anterior, incluindo</a:t>
            </a:r>
            <a:r>
              <a:rPr lang="pt-BR" dirty="0">
                <a:solidFill>
                  <a:schemeClr val="tx1">
                    <a:lumMod val="75000"/>
                    <a:lumOff val="25000"/>
                  </a:schemeClr>
                </a:solidFill>
              </a:rPr>
              <a:t>: </a:t>
            </a:r>
          </a:p>
          <a:p>
            <a:endParaRPr lang="pt-BR" u="sng" dirty="0" smtClean="0">
              <a:solidFill>
                <a:schemeClr val="tx1">
                  <a:lumMod val="75000"/>
                  <a:lumOff val="25000"/>
                </a:schemeClr>
              </a:solidFill>
            </a:endParaRPr>
          </a:p>
          <a:p>
            <a:endParaRPr lang="pt-BR" u="sng" dirty="0">
              <a:solidFill>
                <a:schemeClr val="tx1">
                  <a:lumMod val="75000"/>
                  <a:lumOff val="25000"/>
                </a:schemeClr>
              </a:solidFill>
            </a:endParaRPr>
          </a:p>
          <a:p>
            <a:pPr marL="285750" indent="-285750">
              <a:spcAft>
                <a:spcPts val="1200"/>
              </a:spcAft>
              <a:buClr>
                <a:srgbClr val="00B0F0"/>
              </a:buClr>
              <a:buFont typeface="Arial" panose="020B0604020202020204" pitchFamily="34" charset="0"/>
              <a:buChar char="•"/>
            </a:pPr>
            <a:r>
              <a:rPr lang="pt-BR" dirty="0">
                <a:solidFill>
                  <a:schemeClr val="tx1">
                    <a:lumMod val="75000"/>
                    <a:lumOff val="25000"/>
                  </a:schemeClr>
                </a:solidFill>
              </a:rPr>
              <a:t>Nome e CNPJ/CPF do terceiro contratado;</a:t>
            </a:r>
          </a:p>
          <a:p>
            <a:pPr marL="285750" indent="-285750">
              <a:spcAft>
                <a:spcPts val="1200"/>
              </a:spcAft>
              <a:buClr>
                <a:srgbClr val="00B0F0"/>
              </a:buClr>
              <a:buFont typeface="Arial" panose="020B0604020202020204" pitchFamily="34" charset="0"/>
              <a:buChar char="•"/>
            </a:pPr>
            <a:r>
              <a:rPr lang="pt-BR" dirty="0">
                <a:solidFill>
                  <a:schemeClr val="tx1">
                    <a:lumMod val="75000"/>
                    <a:lumOff val="25000"/>
                  </a:schemeClr>
                </a:solidFill>
              </a:rPr>
              <a:t>Tipo de terceiro contratado (AAI, cooperativas, dentre outros); </a:t>
            </a:r>
          </a:p>
          <a:p>
            <a:pPr marL="285750" indent="-285750">
              <a:spcAft>
                <a:spcPts val="1200"/>
              </a:spcAft>
              <a:buClr>
                <a:srgbClr val="00B0F0"/>
              </a:buClr>
              <a:buFont typeface="Arial" panose="020B0604020202020204" pitchFamily="34" charset="0"/>
              <a:buChar char="•"/>
            </a:pPr>
            <a:r>
              <a:rPr lang="pt-BR" dirty="0">
                <a:solidFill>
                  <a:schemeClr val="tx1">
                    <a:lumMod val="75000"/>
                    <a:lumOff val="25000"/>
                  </a:schemeClr>
                </a:solidFill>
              </a:rPr>
              <a:t>Data de sua contratação; </a:t>
            </a:r>
          </a:p>
          <a:p>
            <a:pPr marL="285750" indent="-285750">
              <a:spcAft>
                <a:spcPts val="1200"/>
              </a:spcAft>
              <a:buClr>
                <a:srgbClr val="00B0F0"/>
              </a:buClr>
              <a:buFont typeface="Arial" panose="020B0604020202020204" pitchFamily="34" charset="0"/>
              <a:buChar char="•"/>
            </a:pPr>
            <a:r>
              <a:rPr lang="pt-BR" dirty="0" smtClean="0">
                <a:solidFill>
                  <a:schemeClr val="tx1">
                    <a:lumMod val="75000"/>
                    <a:lumOff val="25000"/>
                  </a:schemeClr>
                </a:solidFill>
              </a:rPr>
              <a:t>Relação </a:t>
            </a:r>
            <a:r>
              <a:rPr lang="pt-BR" dirty="0">
                <a:solidFill>
                  <a:schemeClr val="tx1">
                    <a:lumMod val="75000"/>
                    <a:lumOff val="25000"/>
                  </a:schemeClr>
                </a:solidFill>
              </a:rPr>
              <a:t>dos Produtos de Investimento distribuídos pelo terceiro contratado, sendo necessário, para este item, separar por Produto de Investimento e por valor total aplicado; e </a:t>
            </a:r>
          </a:p>
          <a:p>
            <a:pPr marL="285750" indent="-285750">
              <a:spcAft>
                <a:spcPts val="1200"/>
              </a:spcAft>
              <a:buClr>
                <a:srgbClr val="00B0F0"/>
              </a:buClr>
              <a:buFont typeface="Arial" panose="020B0604020202020204" pitchFamily="34" charset="0"/>
              <a:buChar char="•"/>
            </a:pPr>
            <a:r>
              <a:rPr lang="pt-BR" dirty="0">
                <a:solidFill>
                  <a:schemeClr val="tx1">
                    <a:lumMod val="75000"/>
                    <a:lumOff val="25000"/>
                  </a:schemeClr>
                </a:solidFill>
              </a:rPr>
              <a:t>No caso de </a:t>
            </a:r>
            <a:r>
              <a:rPr lang="pt-BR" dirty="0" smtClean="0">
                <a:solidFill>
                  <a:schemeClr val="tx1">
                    <a:lumMod val="75000"/>
                    <a:lumOff val="25000"/>
                  </a:schemeClr>
                </a:solidFill>
              </a:rPr>
              <a:t>AAI, </a:t>
            </a:r>
            <a:r>
              <a:rPr lang="pt-BR" dirty="0">
                <a:solidFill>
                  <a:schemeClr val="tx1">
                    <a:lumMod val="75000"/>
                    <a:lumOff val="25000"/>
                  </a:schemeClr>
                </a:solidFill>
              </a:rPr>
              <a:t>deve ser inclusa, também, a quantidade de investidores que efetuaram aplicação ou resgaste.</a:t>
            </a:r>
          </a:p>
        </p:txBody>
      </p:sp>
      <p:sp>
        <p:nvSpPr>
          <p:cNvPr id="8" name="CaixaDeTexto 7"/>
          <p:cNvSpPr txBox="1"/>
          <p:nvPr/>
        </p:nvSpPr>
        <p:spPr>
          <a:xfrm>
            <a:off x="682756" y="5618076"/>
            <a:ext cx="10885852" cy="1015663"/>
          </a:xfrm>
          <a:prstGeom prst="rect">
            <a:avLst/>
          </a:prstGeom>
          <a:noFill/>
          <a:ln w="28575">
            <a:solidFill>
              <a:srgbClr val="FFC000"/>
            </a:solidFill>
          </a:ln>
        </p:spPr>
        <p:txBody>
          <a:bodyPr wrap="square" rtlCol="0">
            <a:spAutoFit/>
          </a:bodyPr>
          <a:lstStyle/>
          <a:p>
            <a:pPr algn="just">
              <a:spcAft>
                <a:spcPts val="1800"/>
              </a:spcAft>
            </a:pPr>
            <a:r>
              <a:rPr lang="pt-BR" sz="2000" dirty="0" smtClean="0">
                <a:solidFill>
                  <a:schemeClr val="tx1">
                    <a:lumMod val="75000"/>
                    <a:lumOff val="25000"/>
                  </a:schemeClr>
                </a:solidFill>
              </a:rPr>
              <a:t>O relatório estabelecido pela regra atual, exige o envio apenas dos </a:t>
            </a:r>
            <a:r>
              <a:rPr lang="pt-BR" sz="2000" dirty="0" err="1" smtClean="0">
                <a:solidFill>
                  <a:schemeClr val="tx1">
                    <a:lumMod val="75000"/>
                    <a:lumOff val="25000"/>
                  </a:schemeClr>
                </a:solidFill>
              </a:rPr>
              <a:t>AAIs</a:t>
            </a:r>
            <a:r>
              <a:rPr lang="pt-BR" sz="2000" dirty="0" smtClean="0">
                <a:solidFill>
                  <a:schemeClr val="tx1">
                    <a:lumMod val="75000"/>
                    <a:lumOff val="25000"/>
                  </a:schemeClr>
                </a:solidFill>
              </a:rPr>
              <a:t> contratados e rescindidos durante o ano. A partir de 2019, as informações reportadas no relatório abrangerão todos os terceiros contratados para a atividade de distribuição, com contrato ativo em 31/12 do ano anterior (data base).</a:t>
            </a:r>
            <a:endParaRPr lang="pt-BR" sz="2000" dirty="0">
              <a:solidFill>
                <a:schemeClr val="tx1">
                  <a:lumMod val="75000"/>
                  <a:lumOff val="25000"/>
                </a:schemeClr>
              </a:solidFill>
            </a:endParaRPr>
          </a:p>
        </p:txBody>
      </p:sp>
      <p:sp>
        <p:nvSpPr>
          <p:cNvPr id="9" name="Arredondar Retângulo no Mesmo Canto Lateral 8"/>
          <p:cNvSpPr/>
          <p:nvPr/>
        </p:nvSpPr>
        <p:spPr>
          <a:xfrm>
            <a:off x="5153574" y="5197934"/>
            <a:ext cx="1944216" cy="394876"/>
          </a:xfrm>
          <a:prstGeom prst="round2Same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rgbClr val="4C4D4F"/>
                </a:solidFill>
              </a:rPr>
              <a:t>IMPORTANTE</a:t>
            </a:r>
            <a:endParaRPr lang="pt-BR" dirty="0">
              <a:solidFill>
                <a:srgbClr val="4C4D4F"/>
              </a:solidFill>
            </a:endParaRPr>
          </a:p>
        </p:txBody>
      </p:sp>
      <p:sp>
        <p:nvSpPr>
          <p:cNvPr id="11"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Tree>
    <p:extLst>
      <p:ext uri="{BB962C8B-B14F-4D97-AF65-F5344CB8AC3E}">
        <p14:creationId xmlns:p14="http://schemas.microsoft.com/office/powerpoint/2010/main" val="3069371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1124560" y="41104"/>
            <a:ext cx="6843648" cy="723600"/>
          </a:xfrm>
        </p:spPr>
        <p:txBody>
          <a:bodyPr>
            <a:normAutofit/>
          </a:bodyPr>
          <a:lstStyle/>
          <a:p>
            <a:r>
              <a:rPr lang="pt-BR" dirty="0"/>
              <a:t>CÓDIGO DE DISTRIBUIÇÃO DE PRODUTOS DE INVESTIMENTOS</a:t>
            </a:r>
            <a:endParaRPr lang="pt-BR" cap="none" dirty="0"/>
          </a:p>
        </p:txBody>
      </p:sp>
      <p:grpSp>
        <p:nvGrpSpPr>
          <p:cNvPr id="7" name="Grupo 6"/>
          <p:cNvGrpSpPr/>
          <p:nvPr/>
        </p:nvGrpSpPr>
        <p:grpSpPr>
          <a:xfrm>
            <a:off x="1631504" y="1633886"/>
            <a:ext cx="9145016" cy="4243386"/>
            <a:chOff x="656948" y="1412775"/>
            <a:chExt cx="7747658" cy="3146659"/>
          </a:xfrm>
        </p:grpSpPr>
        <p:sp>
          <p:nvSpPr>
            <p:cNvPr id="8" name="Forma livre 7"/>
            <p:cNvSpPr/>
            <p:nvPr/>
          </p:nvSpPr>
          <p:spPr>
            <a:xfrm>
              <a:off x="656948" y="1412775"/>
              <a:ext cx="2522966" cy="3146659"/>
            </a:xfrm>
            <a:custGeom>
              <a:avLst/>
              <a:gdLst>
                <a:gd name="connsiteX0" fmla="*/ 0 w 2422780"/>
                <a:gd name="connsiteY0" fmla="*/ 242278 h 4747443"/>
                <a:gd name="connsiteX1" fmla="*/ 242278 w 2422780"/>
                <a:gd name="connsiteY1" fmla="*/ 0 h 4747443"/>
                <a:gd name="connsiteX2" fmla="*/ 2180502 w 2422780"/>
                <a:gd name="connsiteY2" fmla="*/ 0 h 4747443"/>
                <a:gd name="connsiteX3" fmla="*/ 2422780 w 2422780"/>
                <a:gd name="connsiteY3" fmla="*/ 242278 h 4747443"/>
                <a:gd name="connsiteX4" fmla="*/ 2422780 w 2422780"/>
                <a:gd name="connsiteY4" fmla="*/ 4505165 h 4747443"/>
                <a:gd name="connsiteX5" fmla="*/ 2180502 w 2422780"/>
                <a:gd name="connsiteY5" fmla="*/ 4747443 h 4747443"/>
                <a:gd name="connsiteX6" fmla="*/ 242278 w 2422780"/>
                <a:gd name="connsiteY6" fmla="*/ 4747443 h 4747443"/>
                <a:gd name="connsiteX7" fmla="*/ 0 w 2422780"/>
                <a:gd name="connsiteY7" fmla="*/ 4505165 h 4747443"/>
                <a:gd name="connsiteX8" fmla="*/ 0 w 2422780"/>
                <a:gd name="connsiteY8" fmla="*/ 242278 h 4747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22780" h="4747443">
                  <a:moveTo>
                    <a:pt x="0" y="242278"/>
                  </a:moveTo>
                  <a:cubicBezTo>
                    <a:pt x="0" y="108472"/>
                    <a:pt x="108472" y="0"/>
                    <a:pt x="242278" y="0"/>
                  </a:cubicBezTo>
                  <a:lnTo>
                    <a:pt x="2180502" y="0"/>
                  </a:lnTo>
                  <a:cubicBezTo>
                    <a:pt x="2314308" y="0"/>
                    <a:pt x="2422780" y="108472"/>
                    <a:pt x="2422780" y="242278"/>
                  </a:cubicBezTo>
                  <a:lnTo>
                    <a:pt x="2422780" y="4505165"/>
                  </a:lnTo>
                  <a:cubicBezTo>
                    <a:pt x="2422780" y="4638971"/>
                    <a:pt x="2314308" y="4747443"/>
                    <a:pt x="2180502" y="4747443"/>
                  </a:cubicBezTo>
                  <a:lnTo>
                    <a:pt x="242278" y="4747443"/>
                  </a:lnTo>
                  <a:cubicBezTo>
                    <a:pt x="108472" y="4747443"/>
                    <a:pt x="0" y="4638971"/>
                    <a:pt x="0" y="4505165"/>
                  </a:cubicBezTo>
                  <a:lnTo>
                    <a:pt x="0" y="242278"/>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56464" tIns="2055441" rIns="156464" bIns="1105953" numCol="1" spcCol="1270" anchor="ctr" anchorCtr="0">
              <a:noAutofit/>
            </a:bodyPr>
            <a:lstStyle/>
            <a:p>
              <a:pPr algn="ctr" defTabSz="977900">
                <a:lnSpc>
                  <a:spcPct val="90000"/>
                </a:lnSpc>
                <a:spcBef>
                  <a:spcPct val="0"/>
                </a:spcBef>
                <a:spcAft>
                  <a:spcPct val="35000"/>
                </a:spcAft>
              </a:pPr>
              <a:r>
                <a:rPr lang="pt-BR" sz="2200" i="1" dirty="0"/>
                <a:t>Mudança de foco de segmento para atividade</a:t>
              </a:r>
            </a:p>
          </p:txBody>
        </p:sp>
        <p:sp>
          <p:nvSpPr>
            <p:cNvPr id="9" name="Forma livre 8"/>
            <p:cNvSpPr/>
            <p:nvPr/>
          </p:nvSpPr>
          <p:spPr>
            <a:xfrm>
              <a:off x="3252597" y="1412775"/>
              <a:ext cx="2422780" cy="3146659"/>
            </a:xfrm>
            <a:custGeom>
              <a:avLst/>
              <a:gdLst>
                <a:gd name="connsiteX0" fmla="*/ 0 w 2422780"/>
                <a:gd name="connsiteY0" fmla="*/ 242278 h 4747443"/>
                <a:gd name="connsiteX1" fmla="*/ 242278 w 2422780"/>
                <a:gd name="connsiteY1" fmla="*/ 0 h 4747443"/>
                <a:gd name="connsiteX2" fmla="*/ 2180502 w 2422780"/>
                <a:gd name="connsiteY2" fmla="*/ 0 h 4747443"/>
                <a:gd name="connsiteX3" fmla="*/ 2422780 w 2422780"/>
                <a:gd name="connsiteY3" fmla="*/ 242278 h 4747443"/>
                <a:gd name="connsiteX4" fmla="*/ 2422780 w 2422780"/>
                <a:gd name="connsiteY4" fmla="*/ 4505165 h 4747443"/>
                <a:gd name="connsiteX5" fmla="*/ 2180502 w 2422780"/>
                <a:gd name="connsiteY5" fmla="*/ 4747443 h 4747443"/>
                <a:gd name="connsiteX6" fmla="*/ 242278 w 2422780"/>
                <a:gd name="connsiteY6" fmla="*/ 4747443 h 4747443"/>
                <a:gd name="connsiteX7" fmla="*/ 0 w 2422780"/>
                <a:gd name="connsiteY7" fmla="*/ 4505165 h 4747443"/>
                <a:gd name="connsiteX8" fmla="*/ 0 w 2422780"/>
                <a:gd name="connsiteY8" fmla="*/ 242278 h 4747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22780" h="4747443">
                  <a:moveTo>
                    <a:pt x="0" y="242278"/>
                  </a:moveTo>
                  <a:cubicBezTo>
                    <a:pt x="0" y="108472"/>
                    <a:pt x="108472" y="0"/>
                    <a:pt x="242278" y="0"/>
                  </a:cubicBezTo>
                  <a:lnTo>
                    <a:pt x="2180502" y="0"/>
                  </a:lnTo>
                  <a:cubicBezTo>
                    <a:pt x="2314308" y="0"/>
                    <a:pt x="2422780" y="108472"/>
                    <a:pt x="2422780" y="242278"/>
                  </a:cubicBezTo>
                  <a:lnTo>
                    <a:pt x="2422780" y="4505165"/>
                  </a:lnTo>
                  <a:cubicBezTo>
                    <a:pt x="2422780" y="4638971"/>
                    <a:pt x="2314308" y="4747443"/>
                    <a:pt x="2180502" y="4747443"/>
                  </a:cubicBezTo>
                  <a:lnTo>
                    <a:pt x="242278" y="4747443"/>
                  </a:lnTo>
                  <a:cubicBezTo>
                    <a:pt x="108472" y="4747443"/>
                    <a:pt x="0" y="4638971"/>
                    <a:pt x="0" y="4505165"/>
                  </a:cubicBezTo>
                  <a:lnTo>
                    <a:pt x="0" y="242278"/>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56464" tIns="2055441" rIns="156464" bIns="1105953" numCol="1" spcCol="1270" anchor="ctr" anchorCtr="0">
              <a:noAutofit/>
            </a:bodyPr>
            <a:lstStyle/>
            <a:p>
              <a:pPr algn="ctr" defTabSz="977900">
                <a:lnSpc>
                  <a:spcPct val="90000"/>
                </a:lnSpc>
                <a:spcBef>
                  <a:spcPct val="0"/>
                </a:spcBef>
                <a:spcAft>
                  <a:spcPct val="35000"/>
                </a:spcAft>
              </a:pPr>
              <a:r>
                <a:rPr lang="pt-BR" sz="2200" i="1" dirty="0"/>
                <a:t>Avanços para contratação de terceiros e canais digitais</a:t>
              </a:r>
            </a:p>
          </p:txBody>
        </p:sp>
        <p:sp>
          <p:nvSpPr>
            <p:cNvPr id="10" name="Forma livre 9"/>
            <p:cNvSpPr/>
            <p:nvPr/>
          </p:nvSpPr>
          <p:spPr>
            <a:xfrm>
              <a:off x="5748061" y="1412775"/>
              <a:ext cx="2656545" cy="3146659"/>
            </a:xfrm>
            <a:custGeom>
              <a:avLst/>
              <a:gdLst>
                <a:gd name="connsiteX0" fmla="*/ 0 w 2422780"/>
                <a:gd name="connsiteY0" fmla="*/ 242278 h 4747443"/>
                <a:gd name="connsiteX1" fmla="*/ 242278 w 2422780"/>
                <a:gd name="connsiteY1" fmla="*/ 0 h 4747443"/>
                <a:gd name="connsiteX2" fmla="*/ 2180502 w 2422780"/>
                <a:gd name="connsiteY2" fmla="*/ 0 h 4747443"/>
                <a:gd name="connsiteX3" fmla="*/ 2422780 w 2422780"/>
                <a:gd name="connsiteY3" fmla="*/ 242278 h 4747443"/>
                <a:gd name="connsiteX4" fmla="*/ 2422780 w 2422780"/>
                <a:gd name="connsiteY4" fmla="*/ 4505165 h 4747443"/>
                <a:gd name="connsiteX5" fmla="*/ 2180502 w 2422780"/>
                <a:gd name="connsiteY5" fmla="*/ 4747443 h 4747443"/>
                <a:gd name="connsiteX6" fmla="*/ 242278 w 2422780"/>
                <a:gd name="connsiteY6" fmla="*/ 4747443 h 4747443"/>
                <a:gd name="connsiteX7" fmla="*/ 0 w 2422780"/>
                <a:gd name="connsiteY7" fmla="*/ 4505165 h 4747443"/>
                <a:gd name="connsiteX8" fmla="*/ 0 w 2422780"/>
                <a:gd name="connsiteY8" fmla="*/ 242278 h 4747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22780" h="4747443">
                  <a:moveTo>
                    <a:pt x="0" y="242278"/>
                  </a:moveTo>
                  <a:cubicBezTo>
                    <a:pt x="0" y="108472"/>
                    <a:pt x="108472" y="0"/>
                    <a:pt x="242278" y="0"/>
                  </a:cubicBezTo>
                  <a:lnTo>
                    <a:pt x="2180502" y="0"/>
                  </a:lnTo>
                  <a:cubicBezTo>
                    <a:pt x="2314308" y="0"/>
                    <a:pt x="2422780" y="108472"/>
                    <a:pt x="2422780" y="242278"/>
                  </a:cubicBezTo>
                  <a:lnTo>
                    <a:pt x="2422780" y="4505165"/>
                  </a:lnTo>
                  <a:cubicBezTo>
                    <a:pt x="2422780" y="4638971"/>
                    <a:pt x="2314308" y="4747443"/>
                    <a:pt x="2180502" y="4747443"/>
                  </a:cubicBezTo>
                  <a:lnTo>
                    <a:pt x="242278" y="4747443"/>
                  </a:lnTo>
                  <a:cubicBezTo>
                    <a:pt x="108472" y="4747443"/>
                    <a:pt x="0" y="4638971"/>
                    <a:pt x="0" y="4505165"/>
                  </a:cubicBezTo>
                  <a:lnTo>
                    <a:pt x="0" y="242278"/>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56464" tIns="2055441" rIns="156464" bIns="1105953" numCol="1" spcCol="1270" anchor="ctr" anchorCtr="0">
              <a:noAutofit/>
            </a:bodyPr>
            <a:lstStyle/>
            <a:p>
              <a:pPr algn="ctr" defTabSz="977900">
                <a:lnSpc>
                  <a:spcPct val="90000"/>
                </a:lnSpc>
                <a:spcBef>
                  <a:spcPct val="0"/>
                </a:spcBef>
                <a:spcAft>
                  <a:spcPct val="35000"/>
                </a:spcAft>
              </a:pPr>
              <a:r>
                <a:rPr lang="pt-BR" sz="2200" i="1" dirty="0"/>
                <a:t>Aprimoramentos no </a:t>
              </a:r>
              <a:r>
                <a:rPr lang="pt-BR" sz="2200" i="1" dirty="0" err="1"/>
                <a:t>suitability</a:t>
              </a:r>
              <a:r>
                <a:rPr lang="pt-BR" sz="2200" i="1" dirty="0"/>
                <a:t>, publicidade e conduta</a:t>
              </a:r>
            </a:p>
          </p:txBody>
        </p:sp>
      </p:grpSp>
      <p:grpSp>
        <p:nvGrpSpPr>
          <p:cNvPr id="4" name="Grupo 3"/>
          <p:cNvGrpSpPr/>
          <p:nvPr/>
        </p:nvGrpSpPr>
        <p:grpSpPr>
          <a:xfrm>
            <a:off x="5621310" y="2184900"/>
            <a:ext cx="949381" cy="949379"/>
            <a:chOff x="6411195" y="2276872"/>
            <a:chExt cx="949381" cy="949379"/>
          </a:xfrm>
        </p:grpSpPr>
        <p:sp>
          <p:nvSpPr>
            <p:cNvPr id="3" name="Elipse 2"/>
            <p:cNvSpPr/>
            <p:nvPr/>
          </p:nvSpPr>
          <p:spPr>
            <a:xfrm>
              <a:off x="6411195" y="2276872"/>
              <a:ext cx="949381" cy="949379"/>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7" name="Imagem 16"/>
            <p:cNvPicPr>
              <a:picLocks noChangeAspect="1"/>
            </p:cNvPicPr>
            <p:nvPr/>
          </p:nvPicPr>
          <p:blipFill>
            <a:blip r:embed="rId3">
              <a:extLst>
                <a:ext uri="{28A0092B-C50C-407E-A947-70E740481C1C}">
                  <a14:useLocalDpi xmlns:a14="http://schemas.microsoft.com/office/drawing/2010/main" val="0"/>
                </a:ext>
              </a:extLst>
            </a:blip>
            <a:srcRect l="50000" t="23457" r="42081" b="62222"/>
            <a:stretch>
              <a:fillRect/>
            </a:stretch>
          </p:blipFill>
          <p:spPr bwMode="auto">
            <a:xfrm>
              <a:off x="6486544" y="2323575"/>
              <a:ext cx="849103" cy="8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 name="Grupo 1"/>
          <p:cNvGrpSpPr/>
          <p:nvPr/>
        </p:nvGrpSpPr>
        <p:grpSpPr>
          <a:xfrm>
            <a:off x="2698347" y="2184900"/>
            <a:ext cx="949381" cy="949379"/>
            <a:chOff x="2698347" y="1975812"/>
            <a:chExt cx="949381" cy="949379"/>
          </a:xfrm>
        </p:grpSpPr>
        <p:sp>
          <p:nvSpPr>
            <p:cNvPr id="18" name="Elipse 17"/>
            <p:cNvSpPr/>
            <p:nvPr/>
          </p:nvSpPr>
          <p:spPr>
            <a:xfrm>
              <a:off x="2698347" y="1975812"/>
              <a:ext cx="949381" cy="949379"/>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Freeform 5"/>
            <p:cNvSpPr>
              <a:spLocks/>
            </p:cNvSpPr>
            <p:nvPr/>
          </p:nvSpPr>
          <p:spPr bwMode="auto">
            <a:xfrm rot="11963645" flipH="1" flipV="1">
              <a:off x="2906370" y="2132857"/>
              <a:ext cx="504000" cy="391665"/>
            </a:xfrm>
            <a:custGeom>
              <a:avLst/>
              <a:gdLst>
                <a:gd name="T0" fmla="*/ 63 w 330"/>
                <a:gd name="T1" fmla="*/ 113 h 289"/>
                <a:gd name="T2" fmla="*/ 141 w 330"/>
                <a:gd name="T3" fmla="*/ 54 h 289"/>
                <a:gd name="T4" fmla="*/ 188 w 330"/>
                <a:gd name="T5" fmla="*/ 37 h 289"/>
                <a:gd name="T6" fmla="*/ 213 w 330"/>
                <a:gd name="T7" fmla="*/ 32 h 289"/>
                <a:gd name="T8" fmla="*/ 226 w 330"/>
                <a:gd name="T9" fmla="*/ 30 h 289"/>
                <a:gd name="T10" fmla="*/ 232 w 330"/>
                <a:gd name="T11" fmla="*/ 29 h 289"/>
                <a:gd name="T12" fmla="*/ 238 w 330"/>
                <a:gd name="T13" fmla="*/ 29 h 289"/>
                <a:gd name="T14" fmla="*/ 239 w 330"/>
                <a:gd name="T15" fmla="*/ 29 h 289"/>
                <a:gd name="T16" fmla="*/ 239 w 330"/>
                <a:gd name="T17" fmla="*/ 0 h 289"/>
                <a:gd name="T18" fmla="*/ 330 w 330"/>
                <a:gd name="T19" fmla="*/ 52 h 289"/>
                <a:gd name="T20" fmla="*/ 239 w 330"/>
                <a:gd name="T21" fmla="*/ 105 h 289"/>
                <a:gd name="T22" fmla="*/ 239 w 330"/>
                <a:gd name="T23" fmla="*/ 76 h 289"/>
                <a:gd name="T24" fmla="*/ 233 w 330"/>
                <a:gd name="T25" fmla="*/ 76 h 289"/>
                <a:gd name="T26" fmla="*/ 228 w 330"/>
                <a:gd name="T27" fmla="*/ 75 h 289"/>
                <a:gd name="T28" fmla="*/ 217 w 330"/>
                <a:gd name="T29" fmla="*/ 75 h 289"/>
                <a:gd name="T30" fmla="*/ 196 w 330"/>
                <a:gd name="T31" fmla="*/ 77 h 289"/>
                <a:gd name="T32" fmla="*/ 155 w 330"/>
                <a:gd name="T33" fmla="*/ 87 h 289"/>
                <a:gd name="T34" fmla="*/ 79 w 330"/>
                <a:gd name="T35" fmla="*/ 130 h 289"/>
                <a:gd name="T36" fmla="*/ 25 w 330"/>
                <a:gd name="T37" fmla="*/ 201 h 289"/>
                <a:gd name="T38" fmla="*/ 2 w 330"/>
                <a:gd name="T39" fmla="*/ 289 h 289"/>
                <a:gd name="T40" fmla="*/ 14 w 330"/>
                <a:gd name="T41" fmla="*/ 196 h 289"/>
                <a:gd name="T42" fmla="*/ 63 w 330"/>
                <a:gd name="T43" fmla="*/ 113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0" h="289">
                  <a:moveTo>
                    <a:pt x="63" y="113"/>
                  </a:moveTo>
                  <a:cubicBezTo>
                    <a:pt x="84" y="89"/>
                    <a:pt x="111" y="69"/>
                    <a:pt x="141" y="54"/>
                  </a:cubicBezTo>
                  <a:cubicBezTo>
                    <a:pt x="156" y="47"/>
                    <a:pt x="172" y="41"/>
                    <a:pt x="188" y="37"/>
                  </a:cubicBezTo>
                  <a:cubicBezTo>
                    <a:pt x="196" y="35"/>
                    <a:pt x="205" y="33"/>
                    <a:pt x="213" y="32"/>
                  </a:cubicBezTo>
                  <a:cubicBezTo>
                    <a:pt x="217" y="31"/>
                    <a:pt x="222" y="30"/>
                    <a:pt x="226" y="30"/>
                  </a:cubicBezTo>
                  <a:cubicBezTo>
                    <a:pt x="228" y="30"/>
                    <a:pt x="230" y="29"/>
                    <a:pt x="232" y="29"/>
                  </a:cubicBezTo>
                  <a:cubicBezTo>
                    <a:pt x="238" y="29"/>
                    <a:pt x="238" y="29"/>
                    <a:pt x="238" y="29"/>
                  </a:cubicBezTo>
                  <a:cubicBezTo>
                    <a:pt x="239" y="29"/>
                    <a:pt x="239" y="29"/>
                    <a:pt x="239" y="29"/>
                  </a:cubicBezTo>
                  <a:cubicBezTo>
                    <a:pt x="239" y="0"/>
                    <a:pt x="239" y="0"/>
                    <a:pt x="239" y="0"/>
                  </a:cubicBezTo>
                  <a:cubicBezTo>
                    <a:pt x="330" y="52"/>
                    <a:pt x="330" y="52"/>
                    <a:pt x="330" y="52"/>
                  </a:cubicBezTo>
                  <a:cubicBezTo>
                    <a:pt x="239" y="105"/>
                    <a:pt x="239" y="105"/>
                    <a:pt x="239" y="105"/>
                  </a:cubicBezTo>
                  <a:cubicBezTo>
                    <a:pt x="239" y="76"/>
                    <a:pt x="239" y="76"/>
                    <a:pt x="239" y="76"/>
                  </a:cubicBezTo>
                  <a:cubicBezTo>
                    <a:pt x="233" y="76"/>
                    <a:pt x="233" y="76"/>
                    <a:pt x="233" y="76"/>
                  </a:cubicBezTo>
                  <a:cubicBezTo>
                    <a:pt x="232" y="76"/>
                    <a:pt x="230" y="75"/>
                    <a:pt x="228" y="75"/>
                  </a:cubicBezTo>
                  <a:cubicBezTo>
                    <a:pt x="224" y="75"/>
                    <a:pt x="221" y="75"/>
                    <a:pt x="217" y="75"/>
                  </a:cubicBezTo>
                  <a:cubicBezTo>
                    <a:pt x="210" y="76"/>
                    <a:pt x="203" y="76"/>
                    <a:pt x="196" y="77"/>
                  </a:cubicBezTo>
                  <a:cubicBezTo>
                    <a:pt x="182" y="79"/>
                    <a:pt x="168" y="82"/>
                    <a:pt x="155" y="87"/>
                  </a:cubicBezTo>
                  <a:cubicBezTo>
                    <a:pt x="127" y="96"/>
                    <a:pt x="102" y="111"/>
                    <a:pt x="79" y="130"/>
                  </a:cubicBezTo>
                  <a:cubicBezTo>
                    <a:pt x="57" y="150"/>
                    <a:pt x="38" y="174"/>
                    <a:pt x="25" y="201"/>
                  </a:cubicBezTo>
                  <a:cubicBezTo>
                    <a:pt x="11" y="228"/>
                    <a:pt x="3" y="258"/>
                    <a:pt x="2" y="289"/>
                  </a:cubicBezTo>
                  <a:cubicBezTo>
                    <a:pt x="0" y="258"/>
                    <a:pt x="4" y="227"/>
                    <a:pt x="14" y="196"/>
                  </a:cubicBezTo>
                  <a:cubicBezTo>
                    <a:pt x="24" y="166"/>
                    <a:pt x="41" y="138"/>
                    <a:pt x="63" y="113"/>
                  </a:cubicBezTo>
                  <a:close/>
                </a:path>
              </a:pathLst>
            </a:custGeom>
            <a:solidFill>
              <a:srgbClr val="0095DA"/>
            </a:solidFill>
            <a:ln>
              <a:noFill/>
            </a:ln>
          </p:spPr>
          <p:txBody>
            <a:bodyPr vert="horz" wrap="square" lIns="91440" tIns="45720" rIns="91440" bIns="45720" numCol="1" anchor="t" anchorCtr="0" compatLnSpc="1">
              <a:prstTxWarp prst="textNoShape">
                <a:avLst/>
              </a:prstTxWarp>
            </a:bodyPr>
            <a:lstStyle/>
            <a:p>
              <a:endParaRPr lang="pt-BR"/>
            </a:p>
          </p:txBody>
        </p:sp>
        <p:sp>
          <p:nvSpPr>
            <p:cNvPr id="20" name="Freeform 5"/>
            <p:cNvSpPr>
              <a:spLocks/>
            </p:cNvSpPr>
            <p:nvPr/>
          </p:nvSpPr>
          <p:spPr bwMode="auto">
            <a:xfrm rot="11963645">
              <a:off x="2978378" y="2363218"/>
              <a:ext cx="504000" cy="391665"/>
            </a:xfrm>
            <a:custGeom>
              <a:avLst/>
              <a:gdLst>
                <a:gd name="T0" fmla="*/ 63 w 330"/>
                <a:gd name="T1" fmla="*/ 113 h 289"/>
                <a:gd name="T2" fmla="*/ 141 w 330"/>
                <a:gd name="T3" fmla="*/ 54 h 289"/>
                <a:gd name="T4" fmla="*/ 188 w 330"/>
                <a:gd name="T5" fmla="*/ 37 h 289"/>
                <a:gd name="T6" fmla="*/ 213 w 330"/>
                <a:gd name="T7" fmla="*/ 32 h 289"/>
                <a:gd name="T8" fmla="*/ 226 w 330"/>
                <a:gd name="T9" fmla="*/ 30 h 289"/>
                <a:gd name="T10" fmla="*/ 232 w 330"/>
                <a:gd name="T11" fmla="*/ 29 h 289"/>
                <a:gd name="T12" fmla="*/ 238 w 330"/>
                <a:gd name="T13" fmla="*/ 29 h 289"/>
                <a:gd name="T14" fmla="*/ 239 w 330"/>
                <a:gd name="T15" fmla="*/ 29 h 289"/>
                <a:gd name="T16" fmla="*/ 239 w 330"/>
                <a:gd name="T17" fmla="*/ 0 h 289"/>
                <a:gd name="T18" fmla="*/ 330 w 330"/>
                <a:gd name="T19" fmla="*/ 52 h 289"/>
                <a:gd name="T20" fmla="*/ 239 w 330"/>
                <a:gd name="T21" fmla="*/ 105 h 289"/>
                <a:gd name="T22" fmla="*/ 239 w 330"/>
                <a:gd name="T23" fmla="*/ 76 h 289"/>
                <a:gd name="T24" fmla="*/ 233 w 330"/>
                <a:gd name="T25" fmla="*/ 76 h 289"/>
                <a:gd name="T26" fmla="*/ 228 w 330"/>
                <a:gd name="T27" fmla="*/ 75 h 289"/>
                <a:gd name="T28" fmla="*/ 217 w 330"/>
                <a:gd name="T29" fmla="*/ 75 h 289"/>
                <a:gd name="T30" fmla="*/ 196 w 330"/>
                <a:gd name="T31" fmla="*/ 77 h 289"/>
                <a:gd name="T32" fmla="*/ 155 w 330"/>
                <a:gd name="T33" fmla="*/ 87 h 289"/>
                <a:gd name="T34" fmla="*/ 79 w 330"/>
                <a:gd name="T35" fmla="*/ 130 h 289"/>
                <a:gd name="T36" fmla="*/ 25 w 330"/>
                <a:gd name="T37" fmla="*/ 201 h 289"/>
                <a:gd name="T38" fmla="*/ 2 w 330"/>
                <a:gd name="T39" fmla="*/ 289 h 289"/>
                <a:gd name="T40" fmla="*/ 14 w 330"/>
                <a:gd name="T41" fmla="*/ 196 h 289"/>
                <a:gd name="T42" fmla="*/ 63 w 330"/>
                <a:gd name="T43" fmla="*/ 113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0" h="289">
                  <a:moveTo>
                    <a:pt x="63" y="113"/>
                  </a:moveTo>
                  <a:cubicBezTo>
                    <a:pt x="84" y="89"/>
                    <a:pt x="111" y="69"/>
                    <a:pt x="141" y="54"/>
                  </a:cubicBezTo>
                  <a:cubicBezTo>
                    <a:pt x="156" y="47"/>
                    <a:pt x="172" y="41"/>
                    <a:pt x="188" y="37"/>
                  </a:cubicBezTo>
                  <a:cubicBezTo>
                    <a:pt x="196" y="35"/>
                    <a:pt x="205" y="33"/>
                    <a:pt x="213" y="32"/>
                  </a:cubicBezTo>
                  <a:cubicBezTo>
                    <a:pt x="217" y="31"/>
                    <a:pt x="222" y="30"/>
                    <a:pt x="226" y="30"/>
                  </a:cubicBezTo>
                  <a:cubicBezTo>
                    <a:pt x="228" y="30"/>
                    <a:pt x="230" y="29"/>
                    <a:pt x="232" y="29"/>
                  </a:cubicBezTo>
                  <a:cubicBezTo>
                    <a:pt x="238" y="29"/>
                    <a:pt x="238" y="29"/>
                    <a:pt x="238" y="29"/>
                  </a:cubicBezTo>
                  <a:cubicBezTo>
                    <a:pt x="239" y="29"/>
                    <a:pt x="239" y="29"/>
                    <a:pt x="239" y="29"/>
                  </a:cubicBezTo>
                  <a:cubicBezTo>
                    <a:pt x="239" y="0"/>
                    <a:pt x="239" y="0"/>
                    <a:pt x="239" y="0"/>
                  </a:cubicBezTo>
                  <a:cubicBezTo>
                    <a:pt x="330" y="52"/>
                    <a:pt x="330" y="52"/>
                    <a:pt x="330" y="52"/>
                  </a:cubicBezTo>
                  <a:cubicBezTo>
                    <a:pt x="239" y="105"/>
                    <a:pt x="239" y="105"/>
                    <a:pt x="239" y="105"/>
                  </a:cubicBezTo>
                  <a:cubicBezTo>
                    <a:pt x="239" y="76"/>
                    <a:pt x="239" y="76"/>
                    <a:pt x="239" y="76"/>
                  </a:cubicBezTo>
                  <a:cubicBezTo>
                    <a:pt x="233" y="76"/>
                    <a:pt x="233" y="76"/>
                    <a:pt x="233" y="76"/>
                  </a:cubicBezTo>
                  <a:cubicBezTo>
                    <a:pt x="232" y="76"/>
                    <a:pt x="230" y="75"/>
                    <a:pt x="228" y="75"/>
                  </a:cubicBezTo>
                  <a:cubicBezTo>
                    <a:pt x="224" y="75"/>
                    <a:pt x="221" y="75"/>
                    <a:pt x="217" y="75"/>
                  </a:cubicBezTo>
                  <a:cubicBezTo>
                    <a:pt x="210" y="76"/>
                    <a:pt x="203" y="76"/>
                    <a:pt x="196" y="77"/>
                  </a:cubicBezTo>
                  <a:cubicBezTo>
                    <a:pt x="182" y="79"/>
                    <a:pt x="168" y="82"/>
                    <a:pt x="155" y="87"/>
                  </a:cubicBezTo>
                  <a:cubicBezTo>
                    <a:pt x="127" y="96"/>
                    <a:pt x="102" y="111"/>
                    <a:pt x="79" y="130"/>
                  </a:cubicBezTo>
                  <a:cubicBezTo>
                    <a:pt x="57" y="150"/>
                    <a:pt x="38" y="174"/>
                    <a:pt x="25" y="201"/>
                  </a:cubicBezTo>
                  <a:cubicBezTo>
                    <a:pt x="11" y="228"/>
                    <a:pt x="3" y="258"/>
                    <a:pt x="2" y="289"/>
                  </a:cubicBezTo>
                  <a:cubicBezTo>
                    <a:pt x="0" y="258"/>
                    <a:pt x="4" y="227"/>
                    <a:pt x="14" y="196"/>
                  </a:cubicBezTo>
                  <a:cubicBezTo>
                    <a:pt x="24" y="166"/>
                    <a:pt x="41" y="138"/>
                    <a:pt x="63" y="113"/>
                  </a:cubicBezTo>
                  <a:close/>
                </a:path>
              </a:pathLst>
            </a:custGeom>
            <a:solidFill>
              <a:srgbClr val="FCAF17"/>
            </a:solidFill>
            <a:ln>
              <a:noFill/>
            </a:ln>
          </p:spPr>
          <p:txBody>
            <a:bodyPr vert="horz" wrap="square" lIns="91440" tIns="45720" rIns="91440" bIns="45720" numCol="1" anchor="t" anchorCtr="0" compatLnSpc="1">
              <a:prstTxWarp prst="textNoShape">
                <a:avLst/>
              </a:prstTxWarp>
            </a:bodyPr>
            <a:lstStyle/>
            <a:p>
              <a:endParaRPr lang="pt-BR"/>
            </a:p>
          </p:txBody>
        </p:sp>
      </p:grpSp>
      <p:grpSp>
        <p:nvGrpSpPr>
          <p:cNvPr id="16" name="Grupo 15"/>
          <p:cNvGrpSpPr/>
          <p:nvPr/>
        </p:nvGrpSpPr>
        <p:grpSpPr>
          <a:xfrm>
            <a:off x="8730648" y="2184900"/>
            <a:ext cx="956068" cy="956068"/>
            <a:chOff x="4000079" y="1530120"/>
            <a:chExt cx="956068" cy="956068"/>
          </a:xfrm>
        </p:grpSpPr>
        <p:sp>
          <p:nvSpPr>
            <p:cNvPr id="21" name="Elipse 20"/>
            <p:cNvSpPr/>
            <p:nvPr/>
          </p:nvSpPr>
          <p:spPr>
            <a:xfrm>
              <a:off x="4000079" y="1530120"/>
              <a:ext cx="956068" cy="956068"/>
            </a:xfrm>
            <a:prstGeom prst="ellipse">
              <a:avLst/>
            </a:prstGeom>
            <a:solidFill>
              <a:schemeClr val="bg1"/>
            </a:solidFill>
            <a:ln w="28575">
              <a:solidFill>
                <a:srgbClr val="80C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22" name="Imagem 21"/>
            <p:cNvPicPr>
              <a:picLocks noChangeAspect="1"/>
            </p:cNvPicPr>
            <p:nvPr/>
          </p:nvPicPr>
          <p:blipFill rotWithShape="1">
            <a:blip r:embed="rId4">
              <a:extLst>
                <a:ext uri="{28A0092B-C50C-407E-A947-70E740481C1C}">
                  <a14:useLocalDpi xmlns:a14="http://schemas.microsoft.com/office/drawing/2010/main" val="0"/>
                </a:ext>
              </a:extLst>
            </a:blip>
            <a:srcRect l="18644" t="20915" r="71353" b="62974"/>
            <a:stretch/>
          </p:blipFill>
          <p:spPr>
            <a:xfrm>
              <a:off x="4177970" y="1686182"/>
              <a:ext cx="688062" cy="623558"/>
            </a:xfrm>
            <a:prstGeom prst="rect">
              <a:avLst/>
            </a:prstGeom>
          </p:spPr>
        </p:pic>
      </p:grpSp>
      <p:sp>
        <p:nvSpPr>
          <p:cNvPr id="23" name="Espaço Reservado para Texto 3"/>
          <p:cNvSpPr>
            <a:spLocks noGrp="1"/>
          </p:cNvSpPr>
          <p:nvPr>
            <p:ph type="body" sz="half" idx="2"/>
          </p:nvPr>
        </p:nvSpPr>
        <p:spPr>
          <a:xfrm>
            <a:off x="839416" y="556878"/>
            <a:ext cx="6411600" cy="423851"/>
          </a:xfrm>
        </p:spPr>
        <p:txBody>
          <a:bodyPr/>
          <a:lstStyle/>
          <a:p>
            <a:r>
              <a:rPr lang="pt-BR" altLang="pt-BR" dirty="0" smtClean="0">
                <a:solidFill>
                  <a:srgbClr val="3D3D3F"/>
                </a:solidFill>
                <a:latin typeface="Calibri Italic" pitchFamily="34" charset="0"/>
                <a:ea typeface="Geneva"/>
                <a:sym typeface="Calibri" pitchFamily="34" charset="0"/>
              </a:rPr>
              <a:t>Direcionadores</a:t>
            </a:r>
            <a:endParaRPr lang="pt-BR" sz="2000" b="1" cap="all" dirty="0">
              <a:solidFill>
                <a:srgbClr val="0095D9"/>
              </a:solidFill>
              <a:ea typeface="Geneva" pitchFamily="124" charset="-128"/>
              <a:sym typeface="Gill Sans" pitchFamily="124" charset="0"/>
            </a:endParaRPr>
          </a:p>
        </p:txBody>
      </p:sp>
    </p:spTree>
    <p:extLst>
      <p:ext uri="{BB962C8B-B14F-4D97-AF65-F5344CB8AC3E}">
        <p14:creationId xmlns:p14="http://schemas.microsoft.com/office/powerpoint/2010/main" val="13028535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20</a:t>
            </a:fld>
            <a:endParaRPr lang="pt-BR" dirty="0"/>
          </a:p>
        </p:txBody>
      </p:sp>
      <p:sp>
        <p:nvSpPr>
          <p:cNvPr id="23" name="Arredondar Retângulo em um Canto Diagonal 22"/>
          <p:cNvSpPr/>
          <p:nvPr/>
        </p:nvSpPr>
        <p:spPr>
          <a:xfrm>
            <a:off x="3863752" y="112474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smtClean="0"/>
              <a:t>Publicidade</a:t>
            </a:r>
            <a:endParaRPr lang="pt-BR" b="1" dirty="0"/>
          </a:p>
        </p:txBody>
      </p:sp>
      <p:cxnSp>
        <p:nvCxnSpPr>
          <p:cNvPr id="24" name="Conector angulado 23"/>
          <p:cNvCxnSpPr>
            <a:stCxn id="14" idx="3"/>
            <a:endCxn id="17" idx="3"/>
          </p:cNvCxnSpPr>
          <p:nvPr/>
        </p:nvCxnSpPr>
        <p:spPr>
          <a:xfrm rot="16200000" flipH="1">
            <a:off x="4488077" y="758797"/>
            <a:ext cx="2303686" cy="5352536"/>
          </a:xfrm>
          <a:prstGeom prst="bentConnector3">
            <a:avLst>
              <a:gd name="adj1" fmla="val -9923"/>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 name="Conector reto 5"/>
          <p:cNvCxnSpPr>
            <a:stCxn id="23" idx="1"/>
          </p:cNvCxnSpPr>
          <p:nvPr/>
        </p:nvCxnSpPr>
        <p:spPr>
          <a:xfrm>
            <a:off x="6023992" y="1844824"/>
            <a:ext cx="0" cy="222374"/>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
        <p:nvSpPr>
          <p:cNvPr id="14" name="Arredondar Retângulo em um Canto Diagonal 13"/>
          <p:cNvSpPr/>
          <p:nvPr/>
        </p:nvSpPr>
        <p:spPr>
          <a:xfrm>
            <a:off x="1775520" y="2283222"/>
            <a:ext cx="237626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Disposições Gerais</a:t>
            </a:r>
          </a:p>
        </p:txBody>
      </p:sp>
      <p:sp>
        <p:nvSpPr>
          <p:cNvPr id="15" name="Arredondar Retângulo em um Canto Diagonal 14"/>
          <p:cNvSpPr/>
          <p:nvPr/>
        </p:nvSpPr>
        <p:spPr>
          <a:xfrm>
            <a:off x="7152000" y="2199834"/>
            <a:ext cx="2328376"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Material Publicitário</a:t>
            </a:r>
          </a:p>
        </p:txBody>
      </p:sp>
      <p:sp>
        <p:nvSpPr>
          <p:cNvPr id="16" name="Arredondar Retângulo em um Canto Diagonal 15"/>
          <p:cNvSpPr/>
          <p:nvPr/>
        </p:nvSpPr>
        <p:spPr>
          <a:xfrm>
            <a:off x="7416188" y="3333930"/>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Material Técnico</a:t>
            </a:r>
          </a:p>
        </p:txBody>
      </p:sp>
      <p:sp>
        <p:nvSpPr>
          <p:cNvPr id="17" name="Arredondar Retângulo em um Canto Diagonal 16"/>
          <p:cNvSpPr/>
          <p:nvPr/>
        </p:nvSpPr>
        <p:spPr>
          <a:xfrm>
            <a:off x="7416188" y="4586908"/>
            <a:ext cx="1800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Comparações e Simulações</a:t>
            </a:r>
          </a:p>
        </p:txBody>
      </p:sp>
      <p:sp>
        <p:nvSpPr>
          <p:cNvPr id="20"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Tree>
    <p:extLst>
      <p:ext uri="{BB962C8B-B14F-4D97-AF65-F5344CB8AC3E}">
        <p14:creationId xmlns:p14="http://schemas.microsoft.com/office/powerpoint/2010/main" val="35331479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21</a:t>
            </a:fld>
            <a:endParaRPr lang="pt-BR" dirty="0"/>
          </a:p>
        </p:txBody>
      </p:sp>
      <p:sp>
        <p:nvSpPr>
          <p:cNvPr id="23" name="Arredondar Retângulo em um Canto Diagonal 22"/>
          <p:cNvSpPr/>
          <p:nvPr/>
        </p:nvSpPr>
        <p:spPr>
          <a:xfrm>
            <a:off x="3863752" y="112474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Publicidade</a:t>
            </a:r>
          </a:p>
        </p:txBody>
      </p:sp>
      <p:cxnSp>
        <p:nvCxnSpPr>
          <p:cNvPr id="24" name="Conector angulado 23"/>
          <p:cNvCxnSpPr>
            <a:stCxn id="14" idx="3"/>
            <a:endCxn id="17" idx="3"/>
          </p:cNvCxnSpPr>
          <p:nvPr/>
        </p:nvCxnSpPr>
        <p:spPr>
          <a:xfrm rot="5400000" flipH="1" flipV="1">
            <a:off x="6023860" y="-777118"/>
            <a:ext cx="12700" cy="6120680"/>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Arredondar Retângulo em um Canto Diagonal 11"/>
          <p:cNvSpPr/>
          <p:nvPr/>
        </p:nvSpPr>
        <p:spPr>
          <a:xfrm>
            <a:off x="2354044" y="3861048"/>
            <a:ext cx="7846413" cy="1440160"/>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rgbClr val="4C4D4F"/>
                </a:solidFill>
                <a:latin typeface="+mj-lt"/>
              </a:rPr>
              <a:t>Regras gerais de conduta e transparência para a publicidade de produtos de investimentos.</a:t>
            </a:r>
          </a:p>
        </p:txBody>
      </p:sp>
      <p:cxnSp>
        <p:nvCxnSpPr>
          <p:cNvPr id="13" name="Conector angulado 12"/>
          <p:cNvCxnSpPr>
            <a:stCxn id="14" idx="1"/>
            <a:endCxn id="12" idx="2"/>
          </p:cNvCxnSpPr>
          <p:nvPr/>
        </p:nvCxnSpPr>
        <p:spPr>
          <a:xfrm rot="5400000">
            <a:off x="1909429" y="3527037"/>
            <a:ext cx="1498706" cy="609476"/>
          </a:xfrm>
          <a:prstGeom prst="bentConnector4">
            <a:avLst>
              <a:gd name="adj1" fmla="val 25977"/>
              <a:gd name="adj2" fmla="val 137508"/>
            </a:avLst>
          </a:prstGeom>
          <a:ln w="25400">
            <a:solidFill>
              <a:srgbClr val="FCAF17"/>
            </a:solidFill>
          </a:ln>
        </p:spPr>
        <p:style>
          <a:lnRef idx="1">
            <a:schemeClr val="accent1"/>
          </a:lnRef>
          <a:fillRef idx="0">
            <a:schemeClr val="accent1"/>
          </a:fillRef>
          <a:effectRef idx="0">
            <a:schemeClr val="accent1"/>
          </a:effectRef>
          <a:fontRef idx="minor">
            <a:schemeClr val="tx1"/>
          </a:fontRef>
        </p:style>
      </p:cxnSp>
      <p:cxnSp>
        <p:nvCxnSpPr>
          <p:cNvPr id="6" name="Conector reto 5"/>
          <p:cNvCxnSpPr>
            <a:stCxn id="23" idx="1"/>
          </p:cNvCxnSpPr>
          <p:nvPr/>
        </p:nvCxnSpPr>
        <p:spPr>
          <a:xfrm>
            <a:off x="6023992" y="1844824"/>
            <a:ext cx="0" cy="222374"/>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
        <p:nvSpPr>
          <p:cNvPr id="14" name="Arredondar Retângulo em um Canto Diagonal 13"/>
          <p:cNvSpPr/>
          <p:nvPr/>
        </p:nvSpPr>
        <p:spPr>
          <a:xfrm>
            <a:off x="1775520" y="2283222"/>
            <a:ext cx="2376000" cy="799200"/>
          </a:xfrm>
          <a:prstGeom prst="round2DiagRect">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Disposições Gerais</a:t>
            </a:r>
          </a:p>
        </p:txBody>
      </p:sp>
      <p:sp>
        <p:nvSpPr>
          <p:cNvPr id="17" name="Arredondar Retângulo em um Canto Diagonal 16"/>
          <p:cNvSpPr/>
          <p:nvPr/>
        </p:nvSpPr>
        <p:spPr>
          <a:xfrm>
            <a:off x="7896200" y="2283222"/>
            <a:ext cx="2376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rgbClr val="4C4D4F"/>
                </a:solidFill>
              </a:rPr>
              <a:t>Material Publicitário</a:t>
            </a:r>
            <a:endParaRPr lang="pt-BR" sz="1600" b="1" dirty="0">
              <a:solidFill>
                <a:srgbClr val="4C4D4F"/>
              </a:solidFill>
            </a:endParaRPr>
          </a:p>
        </p:txBody>
      </p:sp>
      <p:sp>
        <p:nvSpPr>
          <p:cNvPr id="15"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Tree>
    <p:extLst>
      <p:ext uri="{BB962C8B-B14F-4D97-AF65-F5344CB8AC3E}">
        <p14:creationId xmlns:p14="http://schemas.microsoft.com/office/powerpoint/2010/main" val="17207658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22</a:t>
            </a:fld>
            <a:endParaRPr lang="pt-BR" dirty="0"/>
          </a:p>
        </p:txBody>
      </p:sp>
      <p:sp>
        <p:nvSpPr>
          <p:cNvPr id="23" name="Arredondar Retângulo em um Canto Diagonal 22"/>
          <p:cNvSpPr/>
          <p:nvPr/>
        </p:nvSpPr>
        <p:spPr>
          <a:xfrm>
            <a:off x="3863752" y="112474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Publicidade</a:t>
            </a:r>
          </a:p>
        </p:txBody>
      </p:sp>
      <p:sp>
        <p:nvSpPr>
          <p:cNvPr id="12" name="Arredondar Retângulo em um Canto Diagonal 11"/>
          <p:cNvSpPr/>
          <p:nvPr/>
        </p:nvSpPr>
        <p:spPr>
          <a:xfrm>
            <a:off x="2354044" y="3861048"/>
            <a:ext cx="7846413" cy="2232248"/>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pt-BR" dirty="0">
                <a:solidFill>
                  <a:srgbClr val="4C4D4F"/>
                </a:solidFill>
                <a:latin typeface="+mj-lt"/>
              </a:rPr>
              <a:t>Nova definição, excluindo e necessidade de constar todos os avisos obrigatórios do Código.</a:t>
            </a:r>
          </a:p>
          <a:p>
            <a:pPr marL="533400" indent="-266700">
              <a:spcAft>
                <a:spcPts val="1200"/>
              </a:spcAft>
              <a:buClr>
                <a:srgbClr val="0095D9"/>
              </a:buClr>
              <a:buFont typeface="Arial" panose="020B0604020202020204" pitchFamily="34" charset="0"/>
              <a:buChar char="•"/>
            </a:pPr>
            <a:r>
              <a:rPr lang="pt-BR" dirty="0">
                <a:solidFill>
                  <a:srgbClr val="4C4D4F"/>
                </a:solidFill>
                <a:latin typeface="+mj-lt"/>
              </a:rPr>
              <a:t>Em casos de divulgação de rentabilidade, deverá constar no mínimo o nome do emissor e carência</a:t>
            </a:r>
          </a:p>
          <a:p>
            <a:pPr marL="533400" indent="-266700">
              <a:spcAft>
                <a:spcPts val="1200"/>
              </a:spcAft>
              <a:buClr>
                <a:srgbClr val="0095D9"/>
              </a:buClr>
              <a:buFont typeface="Arial" panose="020B0604020202020204" pitchFamily="34" charset="0"/>
              <a:buChar char="•"/>
            </a:pPr>
            <a:r>
              <a:rPr lang="pt-BR" dirty="0">
                <a:solidFill>
                  <a:srgbClr val="4C4D4F"/>
                </a:solidFill>
                <a:latin typeface="+mj-lt"/>
              </a:rPr>
              <a:t>Obrigatoriedade de direcionamento para o material técnico, onde deverá constar todas as informações sobre o produto</a:t>
            </a:r>
          </a:p>
        </p:txBody>
      </p:sp>
      <p:cxnSp>
        <p:nvCxnSpPr>
          <p:cNvPr id="13" name="Conector angulado 12"/>
          <p:cNvCxnSpPr>
            <a:stCxn id="15" idx="1"/>
            <a:endCxn id="12" idx="2"/>
          </p:cNvCxnSpPr>
          <p:nvPr/>
        </p:nvCxnSpPr>
        <p:spPr>
          <a:xfrm rot="5400000">
            <a:off x="4771840" y="651164"/>
            <a:ext cx="1908212" cy="6743804"/>
          </a:xfrm>
          <a:prstGeom prst="bentConnector4">
            <a:avLst>
              <a:gd name="adj1" fmla="val 20755"/>
              <a:gd name="adj2" fmla="val 103390"/>
            </a:avLst>
          </a:prstGeom>
          <a:ln w="25400">
            <a:solidFill>
              <a:srgbClr val="FCAF17"/>
            </a:solidFill>
          </a:ln>
        </p:spPr>
        <p:style>
          <a:lnRef idx="1">
            <a:schemeClr val="accent1"/>
          </a:lnRef>
          <a:fillRef idx="0">
            <a:schemeClr val="accent1"/>
          </a:fillRef>
          <a:effectRef idx="0">
            <a:schemeClr val="accent1"/>
          </a:effectRef>
          <a:fontRef idx="minor">
            <a:schemeClr val="tx1"/>
          </a:fontRef>
        </p:style>
      </p:cxnSp>
      <p:sp>
        <p:nvSpPr>
          <p:cNvPr id="14" name="Arredondar Retângulo em um Canto Diagonal 13"/>
          <p:cNvSpPr/>
          <p:nvPr/>
        </p:nvSpPr>
        <p:spPr>
          <a:xfrm>
            <a:off x="1775520" y="2269760"/>
            <a:ext cx="2376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Disposições Gerais</a:t>
            </a:r>
          </a:p>
        </p:txBody>
      </p:sp>
      <p:sp>
        <p:nvSpPr>
          <p:cNvPr id="15" name="Arredondar Retângulo em um Canto Diagonal 14"/>
          <p:cNvSpPr/>
          <p:nvPr/>
        </p:nvSpPr>
        <p:spPr>
          <a:xfrm>
            <a:off x="7909848" y="2269760"/>
            <a:ext cx="2376000" cy="799200"/>
          </a:xfrm>
          <a:prstGeom prst="round2DiagRect">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Material Publicitário</a:t>
            </a:r>
          </a:p>
        </p:txBody>
      </p:sp>
      <p:cxnSp>
        <p:nvCxnSpPr>
          <p:cNvPr id="17" name="Conector angulado 16"/>
          <p:cNvCxnSpPr/>
          <p:nvPr/>
        </p:nvCxnSpPr>
        <p:spPr>
          <a:xfrm rot="5400000" flipH="1" flipV="1">
            <a:off x="6023860" y="-777118"/>
            <a:ext cx="12700" cy="6120680"/>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Conector reto 19"/>
          <p:cNvCxnSpPr/>
          <p:nvPr/>
        </p:nvCxnSpPr>
        <p:spPr>
          <a:xfrm>
            <a:off x="6023992" y="1844824"/>
            <a:ext cx="0" cy="222374"/>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
        <p:nvSpPr>
          <p:cNvPr id="16"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Tree>
    <p:extLst>
      <p:ext uri="{BB962C8B-B14F-4D97-AF65-F5344CB8AC3E}">
        <p14:creationId xmlns:p14="http://schemas.microsoft.com/office/powerpoint/2010/main" val="883060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Conector reto 12"/>
          <p:cNvCxnSpPr/>
          <p:nvPr/>
        </p:nvCxnSpPr>
        <p:spPr>
          <a:xfrm>
            <a:off x="9096225" y="2983490"/>
            <a:ext cx="0" cy="222374"/>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
        <p:nvSpPr>
          <p:cNvPr id="5" name="Espaço Reservado para Número de Slide 4"/>
          <p:cNvSpPr>
            <a:spLocks noGrp="1"/>
          </p:cNvSpPr>
          <p:nvPr>
            <p:ph type="sldNum" sz="quarter" idx="12"/>
          </p:nvPr>
        </p:nvSpPr>
        <p:spPr/>
        <p:txBody>
          <a:bodyPr/>
          <a:lstStyle/>
          <a:p>
            <a:fld id="{1252A218-1266-48E1-826D-7E99163BE9BB}" type="slidenum">
              <a:rPr lang="pt-BR" smtClean="0"/>
              <a:pPr/>
              <a:t>23</a:t>
            </a:fld>
            <a:endParaRPr lang="pt-BR" dirty="0"/>
          </a:p>
        </p:txBody>
      </p:sp>
      <p:sp>
        <p:nvSpPr>
          <p:cNvPr id="23" name="Arredondar Retângulo em um Canto Diagonal 22"/>
          <p:cNvSpPr/>
          <p:nvPr/>
        </p:nvSpPr>
        <p:spPr>
          <a:xfrm>
            <a:off x="3863752" y="112474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Publicidade</a:t>
            </a:r>
          </a:p>
        </p:txBody>
      </p:sp>
      <p:cxnSp>
        <p:nvCxnSpPr>
          <p:cNvPr id="24" name="Conector angulado 23"/>
          <p:cNvCxnSpPr/>
          <p:nvPr/>
        </p:nvCxnSpPr>
        <p:spPr>
          <a:xfrm flipV="1">
            <a:off x="2963521" y="2067196"/>
            <a:ext cx="6127031" cy="2"/>
          </a:xfrm>
          <a:prstGeom prst="bentConnector3">
            <a:avLst>
              <a:gd name="adj1" fmla="val 5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Arredondar Retângulo em um Canto Diagonal 11"/>
          <p:cNvSpPr/>
          <p:nvPr/>
        </p:nvSpPr>
        <p:spPr>
          <a:xfrm>
            <a:off x="2354044" y="4005064"/>
            <a:ext cx="7846413" cy="1800200"/>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pt-BR" dirty="0">
                <a:solidFill>
                  <a:srgbClr val="4C4D4F"/>
                </a:solidFill>
                <a:latin typeface="+mj-lt"/>
              </a:rPr>
              <a:t>Material que tem por objetivo dar suporte técnico a uma decisão de investimento, devendo conter informações mínimas. </a:t>
            </a:r>
          </a:p>
          <a:p>
            <a:pPr marL="444500" indent="-266700">
              <a:spcAft>
                <a:spcPts val="1200"/>
              </a:spcAft>
              <a:buClr>
                <a:srgbClr val="0095D9"/>
              </a:buClr>
              <a:buFont typeface="Arial" panose="020B0604020202020204" pitchFamily="34" charset="0"/>
              <a:buChar char="•"/>
            </a:pPr>
            <a:r>
              <a:rPr lang="pt-BR" dirty="0">
                <a:solidFill>
                  <a:srgbClr val="4C4D4F"/>
                </a:solidFill>
                <a:latin typeface="+mj-lt"/>
              </a:rPr>
              <a:t>Estratégia, público-alvo, carência, emissor, tributação, riscos e outros</a:t>
            </a:r>
          </a:p>
        </p:txBody>
      </p:sp>
      <p:cxnSp>
        <p:nvCxnSpPr>
          <p:cNvPr id="6" name="Conector reto 5"/>
          <p:cNvCxnSpPr>
            <a:stCxn id="23" idx="1"/>
          </p:cNvCxnSpPr>
          <p:nvPr/>
        </p:nvCxnSpPr>
        <p:spPr>
          <a:xfrm>
            <a:off x="6023992" y="1844824"/>
            <a:ext cx="0" cy="222374"/>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
        <p:nvSpPr>
          <p:cNvPr id="14" name="Arredondar Retângulo em um Canto Diagonal 13"/>
          <p:cNvSpPr/>
          <p:nvPr/>
        </p:nvSpPr>
        <p:spPr>
          <a:xfrm>
            <a:off x="1775520" y="2283222"/>
            <a:ext cx="2376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Disposições Gerais</a:t>
            </a:r>
          </a:p>
        </p:txBody>
      </p:sp>
      <p:sp>
        <p:nvSpPr>
          <p:cNvPr id="15" name="Arredondar Retângulo em um Canto Diagonal 14"/>
          <p:cNvSpPr/>
          <p:nvPr/>
        </p:nvSpPr>
        <p:spPr>
          <a:xfrm>
            <a:off x="7896200" y="2276872"/>
            <a:ext cx="2376000"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Material Publicitário</a:t>
            </a:r>
          </a:p>
        </p:txBody>
      </p:sp>
      <p:sp>
        <p:nvSpPr>
          <p:cNvPr id="16" name="Arredondar Retângulo em um Canto Diagonal 15"/>
          <p:cNvSpPr/>
          <p:nvPr/>
        </p:nvSpPr>
        <p:spPr>
          <a:xfrm>
            <a:off x="7896200" y="3205864"/>
            <a:ext cx="2376000" cy="799200"/>
          </a:xfrm>
          <a:prstGeom prst="round2DiagRect">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Material Técnico</a:t>
            </a:r>
          </a:p>
        </p:txBody>
      </p:sp>
      <p:cxnSp>
        <p:nvCxnSpPr>
          <p:cNvPr id="17" name="Conector angulado 16"/>
          <p:cNvCxnSpPr/>
          <p:nvPr/>
        </p:nvCxnSpPr>
        <p:spPr>
          <a:xfrm rot="5400000" flipH="1" flipV="1">
            <a:off x="6023860" y="-777118"/>
            <a:ext cx="12700" cy="6120680"/>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Tree>
    <p:extLst>
      <p:ext uri="{BB962C8B-B14F-4D97-AF65-F5344CB8AC3E}">
        <p14:creationId xmlns:p14="http://schemas.microsoft.com/office/powerpoint/2010/main" val="2989948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24</a:t>
            </a:fld>
            <a:endParaRPr lang="pt-BR" dirty="0"/>
          </a:p>
        </p:txBody>
      </p:sp>
      <p:sp>
        <p:nvSpPr>
          <p:cNvPr id="23" name="Arredondar Retângulo em um Canto Diagonal 22"/>
          <p:cNvSpPr/>
          <p:nvPr/>
        </p:nvSpPr>
        <p:spPr>
          <a:xfrm>
            <a:off x="3863752" y="112474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Publicidade</a:t>
            </a:r>
          </a:p>
        </p:txBody>
      </p:sp>
      <p:cxnSp>
        <p:nvCxnSpPr>
          <p:cNvPr id="24" name="Conector angulado 23"/>
          <p:cNvCxnSpPr>
            <a:stCxn id="14" idx="3"/>
            <a:endCxn id="17" idx="3"/>
          </p:cNvCxnSpPr>
          <p:nvPr/>
        </p:nvCxnSpPr>
        <p:spPr>
          <a:xfrm rot="16200000" flipH="1">
            <a:off x="5286294" y="-39552"/>
            <a:ext cx="1721842" cy="6367390"/>
          </a:xfrm>
          <a:prstGeom prst="bentConnector3">
            <a:avLst>
              <a:gd name="adj1" fmla="val -13276"/>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Arredondar Retângulo em um Canto Diagonal 11"/>
          <p:cNvSpPr/>
          <p:nvPr/>
        </p:nvSpPr>
        <p:spPr>
          <a:xfrm>
            <a:off x="420459" y="4149167"/>
            <a:ext cx="9203933" cy="2448185"/>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b="1" dirty="0" smtClean="0">
                <a:solidFill>
                  <a:srgbClr val="4C4D4F"/>
                </a:solidFill>
                <a:latin typeface="+mj-lt"/>
              </a:rPr>
              <a:t>Comparações de produtos: </a:t>
            </a:r>
            <a:r>
              <a:rPr lang="pt-BR" dirty="0" smtClean="0">
                <a:solidFill>
                  <a:srgbClr val="4C4D4F"/>
                </a:solidFill>
                <a:latin typeface="+mj-lt"/>
              </a:rPr>
              <a:t>Instituição pode realizar comparação de produtos, </a:t>
            </a:r>
          </a:p>
          <a:p>
            <a:pPr algn="just"/>
            <a:r>
              <a:rPr lang="pt-BR" dirty="0" smtClean="0">
                <a:solidFill>
                  <a:srgbClr val="4C4D4F"/>
                </a:solidFill>
                <a:latin typeface="+mj-lt"/>
              </a:rPr>
              <a:t>desde que sejam da mesma natureza ou similares.  </a:t>
            </a:r>
          </a:p>
          <a:p>
            <a:pPr algn="just"/>
            <a:endParaRPr lang="pt-BR" dirty="0" smtClean="0">
              <a:solidFill>
                <a:srgbClr val="4C4D4F"/>
              </a:solidFill>
              <a:latin typeface="+mj-lt"/>
            </a:endParaRPr>
          </a:p>
          <a:p>
            <a:pPr algn="just">
              <a:spcAft>
                <a:spcPts val="1200"/>
              </a:spcAft>
            </a:pPr>
            <a:r>
              <a:rPr lang="pt-BR" b="1" dirty="0" smtClean="0">
                <a:solidFill>
                  <a:srgbClr val="4C4D4F"/>
                </a:solidFill>
                <a:latin typeface="+mj-lt"/>
              </a:rPr>
              <a:t>Simulações: </a:t>
            </a:r>
            <a:r>
              <a:rPr lang="pt-BR" dirty="0" smtClean="0">
                <a:solidFill>
                  <a:srgbClr val="4C4D4F"/>
                </a:solidFill>
                <a:latin typeface="+mj-lt"/>
              </a:rPr>
              <a:t>as simulações devem ser realizadas apenas para produtos já existentes, devendo estar disposto, de forma clara, </a:t>
            </a:r>
            <a:r>
              <a:rPr lang="pt-BR" dirty="0">
                <a:solidFill>
                  <a:srgbClr val="4C4D4F"/>
                </a:solidFill>
                <a:latin typeface="+mj-lt"/>
              </a:rPr>
              <a:t>os critérios como taxas, tributação, custos e </a:t>
            </a:r>
            <a:r>
              <a:rPr lang="pt-BR" dirty="0" smtClean="0">
                <a:solidFill>
                  <a:srgbClr val="4C4D4F"/>
                </a:solidFill>
                <a:latin typeface="+mj-lt"/>
              </a:rPr>
              <a:t>períodos</a:t>
            </a:r>
            <a:r>
              <a:rPr lang="pt-BR" dirty="0">
                <a:solidFill>
                  <a:srgbClr val="4C4D4F"/>
                </a:solidFill>
                <a:latin typeface="+mj-lt"/>
              </a:rPr>
              <a:t>. Não é permitida </a:t>
            </a:r>
            <a:r>
              <a:rPr lang="pt-BR" dirty="0" smtClean="0">
                <a:solidFill>
                  <a:srgbClr val="4C4D4F"/>
                </a:solidFill>
                <a:latin typeface="+mj-lt"/>
              </a:rPr>
              <a:t>a </a:t>
            </a:r>
            <a:r>
              <a:rPr lang="pt-BR" dirty="0">
                <a:solidFill>
                  <a:srgbClr val="4C4D4F"/>
                </a:solidFill>
                <a:latin typeface="+mj-lt"/>
              </a:rPr>
              <a:t>divulgação de rentabilidade ou série histórica de desempenho </a:t>
            </a:r>
            <a:r>
              <a:rPr lang="pt-BR" dirty="0" smtClean="0">
                <a:solidFill>
                  <a:srgbClr val="4C4D4F"/>
                </a:solidFill>
                <a:latin typeface="+mj-lt"/>
              </a:rPr>
              <a:t>que </a:t>
            </a:r>
            <a:r>
              <a:rPr lang="pt-BR" dirty="0">
                <a:solidFill>
                  <a:srgbClr val="4C4D4F"/>
                </a:solidFill>
                <a:latin typeface="+mj-lt"/>
              </a:rPr>
              <a:t>combine dados históricos reais com </a:t>
            </a:r>
            <a:r>
              <a:rPr lang="pt-BR" dirty="0" smtClean="0">
                <a:solidFill>
                  <a:srgbClr val="4C4D4F"/>
                </a:solidFill>
                <a:latin typeface="+mj-lt"/>
              </a:rPr>
              <a:t>simulações. </a:t>
            </a:r>
            <a:endParaRPr lang="pt-BR" dirty="0">
              <a:solidFill>
                <a:srgbClr val="4C4D4F"/>
              </a:solidFill>
              <a:latin typeface="+mj-lt"/>
            </a:endParaRPr>
          </a:p>
          <a:p>
            <a:pPr algn="just">
              <a:spcAft>
                <a:spcPts val="1200"/>
              </a:spcAft>
            </a:pPr>
            <a:r>
              <a:rPr lang="pt-BR" u="sng" dirty="0" smtClean="0">
                <a:solidFill>
                  <a:srgbClr val="4C4D4F"/>
                </a:solidFill>
                <a:latin typeface="+mj-lt"/>
              </a:rPr>
              <a:t>Tanto as comparações como as simulações apenas podem ser realizadas nos materiais técnicos</a:t>
            </a:r>
            <a:r>
              <a:rPr lang="pt-BR" dirty="0" smtClean="0">
                <a:solidFill>
                  <a:srgbClr val="4C4D4F"/>
                </a:solidFill>
                <a:latin typeface="+mj-lt"/>
              </a:rPr>
              <a:t>.</a:t>
            </a:r>
            <a:endParaRPr lang="pt-BR" dirty="0">
              <a:solidFill>
                <a:srgbClr val="4C4D4F"/>
              </a:solidFill>
              <a:latin typeface="+mj-lt"/>
            </a:endParaRPr>
          </a:p>
        </p:txBody>
      </p:sp>
      <p:cxnSp>
        <p:nvCxnSpPr>
          <p:cNvPr id="6" name="Conector reto 5"/>
          <p:cNvCxnSpPr>
            <a:stCxn id="23" idx="1"/>
          </p:cNvCxnSpPr>
          <p:nvPr/>
        </p:nvCxnSpPr>
        <p:spPr>
          <a:xfrm>
            <a:off x="6023992" y="1844824"/>
            <a:ext cx="0" cy="222374"/>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
        <p:nvSpPr>
          <p:cNvPr id="14" name="Arredondar Retângulo em um Canto Diagonal 13"/>
          <p:cNvSpPr/>
          <p:nvPr/>
        </p:nvSpPr>
        <p:spPr>
          <a:xfrm>
            <a:off x="1775520" y="2283222"/>
            <a:ext cx="2376000" cy="7920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Disposições Gerais</a:t>
            </a:r>
          </a:p>
        </p:txBody>
      </p:sp>
      <p:sp>
        <p:nvSpPr>
          <p:cNvPr id="15" name="Arredondar Retângulo em um Canto Diagonal 14"/>
          <p:cNvSpPr/>
          <p:nvPr/>
        </p:nvSpPr>
        <p:spPr>
          <a:xfrm>
            <a:off x="8112224" y="2250354"/>
            <a:ext cx="2376000" cy="7920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Material Publicitário</a:t>
            </a:r>
          </a:p>
        </p:txBody>
      </p:sp>
      <p:sp>
        <p:nvSpPr>
          <p:cNvPr id="16" name="Arredondar Retângulo em um Canto Diagonal 15"/>
          <p:cNvSpPr/>
          <p:nvPr/>
        </p:nvSpPr>
        <p:spPr>
          <a:xfrm>
            <a:off x="8142909" y="3114794"/>
            <a:ext cx="2376000" cy="7920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Material Técnico</a:t>
            </a:r>
          </a:p>
        </p:txBody>
      </p:sp>
      <p:sp>
        <p:nvSpPr>
          <p:cNvPr id="17" name="Arredondar Retângulo em um Canto Diagonal 16"/>
          <p:cNvSpPr/>
          <p:nvPr/>
        </p:nvSpPr>
        <p:spPr>
          <a:xfrm>
            <a:off x="8142910" y="4005064"/>
            <a:ext cx="2376000" cy="792000"/>
          </a:xfrm>
          <a:prstGeom prst="round2DiagRect">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Comparações e Simulações</a:t>
            </a:r>
          </a:p>
        </p:txBody>
      </p:sp>
      <p:sp>
        <p:nvSpPr>
          <p:cNvPr id="20"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Tree>
    <p:extLst>
      <p:ext uri="{BB962C8B-B14F-4D97-AF65-F5344CB8AC3E}">
        <p14:creationId xmlns:p14="http://schemas.microsoft.com/office/powerpoint/2010/main" val="37101684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25</a:t>
            </a:fld>
            <a:endParaRPr lang="pt-BR" dirty="0"/>
          </a:p>
        </p:txBody>
      </p:sp>
      <p:sp>
        <p:nvSpPr>
          <p:cNvPr id="18" name="Título 1"/>
          <p:cNvSpPr>
            <a:spLocks noGrp="1"/>
          </p:cNvSpPr>
          <p:nvPr>
            <p:ph type="title"/>
          </p:nvPr>
        </p:nvSpPr>
        <p:spPr>
          <a:xfrm>
            <a:off x="1196264" y="108165"/>
            <a:ext cx="6699936" cy="528000"/>
          </a:xfrm>
        </p:spPr>
        <p:txBody>
          <a:bodyPr>
            <a:normAutofit fontScale="90000"/>
          </a:bodyPr>
          <a:lstStyle/>
          <a:p>
            <a:r>
              <a:rPr lang="pt-BR" dirty="0"/>
              <a:t>CÓDIGO DE DISTRIBUIÇÃO DE PRODUTOS DE INVESTIMENTOS</a:t>
            </a:r>
          </a:p>
        </p:txBody>
      </p:sp>
      <p:sp>
        <p:nvSpPr>
          <p:cNvPr id="19" name="Espaço Reservado para Texto 3"/>
          <p:cNvSpPr>
            <a:spLocks noGrp="1"/>
          </p:cNvSpPr>
          <p:nvPr>
            <p:ph type="body" sz="half" idx="2"/>
          </p:nvPr>
        </p:nvSpPr>
        <p:spPr>
          <a:xfrm>
            <a:off x="911424" y="518778"/>
            <a:ext cx="6411600" cy="423851"/>
          </a:xfrm>
        </p:spPr>
        <p:txBody>
          <a:bodyPr/>
          <a:lstStyle/>
          <a:p>
            <a:r>
              <a:rPr lang="pt-BR" dirty="0" smtClean="0"/>
              <a:t>Diretriz para comparação de produtos em publicidade</a:t>
            </a:r>
            <a:endParaRPr lang="pt-BR" dirty="0"/>
          </a:p>
        </p:txBody>
      </p:sp>
      <p:sp>
        <p:nvSpPr>
          <p:cNvPr id="2" name="CaixaDeTexto 1"/>
          <p:cNvSpPr txBox="1"/>
          <p:nvPr/>
        </p:nvSpPr>
        <p:spPr>
          <a:xfrm>
            <a:off x="407368" y="1268760"/>
            <a:ext cx="11449271" cy="4985980"/>
          </a:xfrm>
          <a:prstGeom prst="rect">
            <a:avLst/>
          </a:prstGeom>
          <a:noFill/>
        </p:spPr>
        <p:txBody>
          <a:bodyPr wrap="square" rtlCol="0">
            <a:spAutoFit/>
          </a:bodyPr>
          <a:lstStyle/>
          <a:p>
            <a:r>
              <a:rPr lang="pt-BR" sz="2000" b="1" dirty="0" smtClean="0">
                <a:solidFill>
                  <a:srgbClr val="00B0F0"/>
                </a:solidFill>
              </a:rPr>
              <a:t>Objetivo e Abrangência:</a:t>
            </a:r>
          </a:p>
          <a:p>
            <a:r>
              <a:rPr lang="pt-BR" dirty="0" smtClean="0">
                <a:solidFill>
                  <a:schemeClr val="tx1">
                    <a:lumMod val="75000"/>
                    <a:lumOff val="25000"/>
                  </a:schemeClr>
                </a:solidFill>
              </a:rPr>
              <a:t>Todos os produtos, incluindo Fundos de Investimento, quando da realização de uma comparação. Para os Fundos de Investimento, no exercício da atividade de distribuição, as regras dessa diretriz prevalecem em relação às regras de comparação estabelecidas pelo Código de Administração de Recursos de Terceiros.</a:t>
            </a:r>
          </a:p>
          <a:p>
            <a:endParaRPr lang="pt-BR" dirty="0">
              <a:solidFill>
                <a:schemeClr val="tx1">
                  <a:lumMod val="75000"/>
                  <a:lumOff val="25000"/>
                </a:schemeClr>
              </a:solidFill>
            </a:endParaRPr>
          </a:p>
          <a:p>
            <a:r>
              <a:rPr lang="pt-BR" sz="2000" b="1" dirty="0" smtClean="0">
                <a:solidFill>
                  <a:srgbClr val="00B0F0"/>
                </a:solidFill>
              </a:rPr>
              <a:t>Regras para Comparação:</a:t>
            </a:r>
          </a:p>
          <a:p>
            <a:pPr marL="400050" indent="-400050">
              <a:buAutoNum type="romanUcPeriod"/>
            </a:pPr>
            <a:r>
              <a:rPr lang="pt-BR" b="1" dirty="0" smtClean="0">
                <a:solidFill>
                  <a:schemeClr val="tx1">
                    <a:lumMod val="75000"/>
                    <a:lumOff val="25000"/>
                  </a:schemeClr>
                </a:solidFill>
              </a:rPr>
              <a:t>Publicidade </a:t>
            </a:r>
            <a:r>
              <a:rPr lang="pt-BR" b="1" dirty="0">
                <a:solidFill>
                  <a:schemeClr val="tx1">
                    <a:lumMod val="75000"/>
                    <a:lumOff val="25000"/>
                  </a:schemeClr>
                </a:solidFill>
              </a:rPr>
              <a:t>Destinada ao Público em Geral: </a:t>
            </a:r>
            <a:r>
              <a:rPr lang="pt-BR" dirty="0">
                <a:solidFill>
                  <a:schemeClr val="tx1">
                    <a:lumMod val="75000"/>
                    <a:lumOff val="25000"/>
                  </a:schemeClr>
                </a:solidFill>
              </a:rPr>
              <a:t>a comparação </a:t>
            </a:r>
            <a:r>
              <a:rPr lang="pt-BR" dirty="0" smtClean="0">
                <a:solidFill>
                  <a:schemeClr val="tx1">
                    <a:lumMod val="75000"/>
                    <a:lumOff val="25000"/>
                  </a:schemeClr>
                </a:solidFill>
              </a:rPr>
              <a:t>pode </a:t>
            </a:r>
            <a:r>
              <a:rPr lang="pt-BR" dirty="0">
                <a:solidFill>
                  <a:schemeClr val="tx1">
                    <a:lumMod val="75000"/>
                    <a:lumOff val="25000"/>
                  </a:schemeClr>
                </a:solidFill>
              </a:rPr>
              <a:t>ser feita com </a:t>
            </a:r>
            <a:r>
              <a:rPr lang="pt-BR" dirty="0" smtClean="0">
                <a:solidFill>
                  <a:schemeClr val="tx1">
                    <a:lumMod val="75000"/>
                    <a:lumOff val="25000"/>
                  </a:schemeClr>
                </a:solidFill>
              </a:rPr>
              <a:t>produtos </a:t>
            </a:r>
            <a:r>
              <a:rPr lang="pt-BR" dirty="0">
                <a:solidFill>
                  <a:schemeClr val="tx1">
                    <a:lumMod val="75000"/>
                    <a:lumOff val="25000"/>
                  </a:schemeClr>
                </a:solidFill>
              </a:rPr>
              <a:t>de </a:t>
            </a:r>
            <a:r>
              <a:rPr lang="pt-BR" dirty="0" smtClean="0">
                <a:solidFill>
                  <a:schemeClr val="tx1">
                    <a:lumMod val="75000"/>
                    <a:lumOff val="25000"/>
                  </a:schemeClr>
                </a:solidFill>
              </a:rPr>
              <a:t>investimento da Mesma Natureza.</a:t>
            </a:r>
          </a:p>
          <a:p>
            <a:pPr marL="400050" indent="-400050">
              <a:buAutoNum type="romanUcPeriod"/>
            </a:pPr>
            <a:endParaRPr lang="pt-BR" dirty="0" smtClean="0">
              <a:solidFill>
                <a:schemeClr val="tx1">
                  <a:lumMod val="75000"/>
                  <a:lumOff val="25000"/>
                </a:schemeClr>
              </a:solidFill>
            </a:endParaRPr>
          </a:p>
          <a:p>
            <a:pPr marL="400050" indent="-400050">
              <a:buAutoNum type="romanUcPeriod"/>
            </a:pPr>
            <a:r>
              <a:rPr lang="pt-BR" b="1" dirty="0" smtClean="0">
                <a:solidFill>
                  <a:schemeClr val="tx1">
                    <a:lumMod val="75000"/>
                    <a:lumOff val="25000"/>
                  </a:schemeClr>
                </a:solidFill>
              </a:rPr>
              <a:t>Publicidade </a:t>
            </a:r>
            <a:r>
              <a:rPr lang="pt-BR" b="1" dirty="0">
                <a:solidFill>
                  <a:schemeClr val="tx1">
                    <a:lumMod val="75000"/>
                    <a:lumOff val="25000"/>
                  </a:schemeClr>
                </a:solidFill>
              </a:rPr>
              <a:t>Destinada a um Público Específico: </a:t>
            </a:r>
            <a:r>
              <a:rPr lang="pt-BR" dirty="0">
                <a:solidFill>
                  <a:schemeClr val="tx1">
                    <a:lumMod val="75000"/>
                    <a:lumOff val="25000"/>
                  </a:schemeClr>
                </a:solidFill>
              </a:rPr>
              <a:t>a comparação </a:t>
            </a:r>
            <a:r>
              <a:rPr lang="pt-BR" dirty="0" smtClean="0">
                <a:solidFill>
                  <a:schemeClr val="tx1">
                    <a:lumMod val="75000"/>
                    <a:lumOff val="25000"/>
                  </a:schemeClr>
                </a:solidFill>
              </a:rPr>
              <a:t>pode ser feita com produtos investimento da mesma natureza ou  similares</a:t>
            </a:r>
            <a:r>
              <a:rPr lang="pt-BR" dirty="0">
                <a:solidFill>
                  <a:schemeClr val="tx1">
                    <a:lumMod val="75000"/>
                    <a:lumOff val="25000"/>
                  </a:schemeClr>
                </a:solidFill>
              </a:rPr>
              <a:t>. </a:t>
            </a:r>
            <a:endParaRPr lang="pt-BR" dirty="0" smtClean="0">
              <a:solidFill>
                <a:schemeClr val="tx1">
                  <a:lumMod val="75000"/>
                  <a:lumOff val="25000"/>
                </a:schemeClr>
              </a:solidFill>
            </a:endParaRPr>
          </a:p>
          <a:p>
            <a:pPr marL="400050" indent="-400050">
              <a:buAutoNum type="romanUcPeriod"/>
            </a:pPr>
            <a:endParaRPr lang="pt-BR" dirty="0">
              <a:solidFill>
                <a:schemeClr val="tx1">
                  <a:lumMod val="75000"/>
                  <a:lumOff val="25000"/>
                </a:schemeClr>
              </a:solidFill>
            </a:endParaRPr>
          </a:p>
          <a:p>
            <a:r>
              <a:rPr lang="pt-BR" dirty="0" smtClean="0">
                <a:solidFill>
                  <a:schemeClr val="tx1">
                    <a:lumMod val="75000"/>
                    <a:lumOff val="25000"/>
                  </a:schemeClr>
                </a:solidFill>
              </a:rPr>
              <a:t>A Diretriz ainda traz ouras regras como, por exemplo, as informações mínimas que deverão acompanhar as comparações, vedações, regras para comparações de fundos etc.</a:t>
            </a:r>
          </a:p>
          <a:p>
            <a:endParaRPr lang="pt-BR" dirty="0">
              <a:solidFill>
                <a:schemeClr val="tx1">
                  <a:lumMod val="75000"/>
                  <a:lumOff val="25000"/>
                </a:schemeClr>
              </a:solidFill>
            </a:endParaRPr>
          </a:p>
          <a:p>
            <a:r>
              <a:rPr lang="pt-BR" dirty="0">
                <a:solidFill>
                  <a:schemeClr val="tx1">
                    <a:lumMod val="75000"/>
                    <a:lumOff val="25000"/>
                  </a:schemeClr>
                </a:solidFill>
              </a:rPr>
              <a:t>Para fins desta diretriz, não são considerados comparativo de Produtos de Investimento as ferramentas digitais de busca e pesquisa utilizadas pelo investidor para comparação entre Produtos de Investimento</a:t>
            </a:r>
            <a:r>
              <a:rPr lang="pt-BR" dirty="0" smtClean="0">
                <a:solidFill>
                  <a:schemeClr val="tx1">
                    <a:lumMod val="75000"/>
                    <a:lumOff val="25000"/>
                  </a:schemeClr>
                </a:solidFill>
              </a:rPr>
              <a:t>.</a:t>
            </a:r>
            <a:endParaRPr lang="pt-BR" dirty="0">
              <a:solidFill>
                <a:schemeClr val="tx1">
                  <a:lumMod val="75000"/>
                  <a:lumOff val="25000"/>
                </a:schemeClr>
              </a:solidFill>
            </a:endParaRPr>
          </a:p>
        </p:txBody>
      </p:sp>
    </p:spTree>
    <p:extLst>
      <p:ext uri="{BB962C8B-B14F-4D97-AF65-F5344CB8AC3E}">
        <p14:creationId xmlns:p14="http://schemas.microsoft.com/office/powerpoint/2010/main" val="20806678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26</a:t>
            </a:fld>
            <a:endParaRPr lang="pt-BR" dirty="0"/>
          </a:p>
        </p:txBody>
      </p:sp>
      <p:sp>
        <p:nvSpPr>
          <p:cNvPr id="18" name="Título 1"/>
          <p:cNvSpPr>
            <a:spLocks noGrp="1"/>
          </p:cNvSpPr>
          <p:nvPr>
            <p:ph type="title"/>
          </p:nvPr>
        </p:nvSpPr>
        <p:spPr>
          <a:xfrm>
            <a:off x="1052248" y="108165"/>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863752" y="2047386"/>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Distribuição de Produtos de Investimentos</a:t>
            </a:r>
          </a:p>
        </p:txBody>
      </p:sp>
      <p:cxnSp>
        <p:nvCxnSpPr>
          <p:cNvPr id="24" name="Conector angulado 23"/>
          <p:cNvCxnSpPr>
            <a:stCxn id="27" idx="3"/>
            <a:endCxn id="29" idx="3"/>
          </p:cNvCxnSpPr>
          <p:nvPr/>
        </p:nvCxnSpPr>
        <p:spPr>
          <a:xfrm rot="5400000" flipH="1" flipV="1">
            <a:off x="5987988" y="397332"/>
            <a:ext cx="12700" cy="5617064"/>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991544" y="3205864"/>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tx1">
                    <a:lumMod val="75000"/>
                    <a:lumOff val="25000"/>
                  </a:schemeClr>
                </a:solidFill>
              </a:rPr>
              <a:t>Regras Gerais</a:t>
            </a:r>
          </a:p>
        </p:txBody>
      </p:sp>
      <p:sp>
        <p:nvSpPr>
          <p:cNvPr id="28" name="Arredondar Retângulo em um Canto Diagonal 27"/>
          <p:cNvSpPr/>
          <p:nvPr/>
        </p:nvSpPr>
        <p:spPr>
          <a:xfrm>
            <a:off x="4800296" y="3205864"/>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tx1">
                    <a:lumMod val="75000"/>
                    <a:lumOff val="25000"/>
                  </a:schemeClr>
                </a:solidFill>
              </a:rPr>
              <a:t>Canais Digitais</a:t>
            </a:r>
          </a:p>
        </p:txBody>
      </p:sp>
      <p:sp>
        <p:nvSpPr>
          <p:cNvPr id="29" name="Arredondar Retângulo em um Canto Diagonal 28"/>
          <p:cNvSpPr/>
          <p:nvPr/>
        </p:nvSpPr>
        <p:spPr>
          <a:xfrm>
            <a:off x="7608608" y="3205864"/>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tx1">
                    <a:lumMod val="75000"/>
                    <a:lumOff val="25000"/>
                  </a:schemeClr>
                </a:solidFill>
              </a:rPr>
              <a:t>Private</a:t>
            </a:r>
          </a:p>
        </p:txBody>
      </p:sp>
      <p:cxnSp>
        <p:nvCxnSpPr>
          <p:cNvPr id="6" name="Conector reto 5"/>
          <p:cNvCxnSpPr>
            <a:stCxn id="23" idx="1"/>
          </p:cNvCxnSpPr>
          <p:nvPr/>
        </p:nvCxnSpPr>
        <p:spPr>
          <a:xfrm>
            <a:off x="6023992" y="2767466"/>
            <a:ext cx="0" cy="444748"/>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5415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27</a:t>
            </a:fld>
            <a:endParaRPr lang="pt-BR" dirty="0"/>
          </a:p>
        </p:txBody>
      </p:sp>
      <p:sp>
        <p:nvSpPr>
          <p:cNvPr id="18" name="Título 1"/>
          <p:cNvSpPr>
            <a:spLocks noGrp="1"/>
          </p:cNvSpPr>
          <p:nvPr>
            <p:ph type="title"/>
          </p:nvPr>
        </p:nvSpPr>
        <p:spPr>
          <a:xfrm>
            <a:off x="1124256" y="108165"/>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863752" y="140566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Distribuição de Produtos de Investimentos</a:t>
            </a:r>
          </a:p>
        </p:txBody>
      </p:sp>
      <p:cxnSp>
        <p:nvCxnSpPr>
          <p:cNvPr id="24" name="Conector angulado 23"/>
          <p:cNvCxnSpPr>
            <a:stCxn id="27" idx="3"/>
            <a:endCxn id="29" idx="3"/>
          </p:cNvCxnSpPr>
          <p:nvPr/>
        </p:nvCxnSpPr>
        <p:spPr>
          <a:xfrm rot="5400000" flipH="1" flipV="1">
            <a:off x="5989805" y="-242573"/>
            <a:ext cx="12700" cy="5613430"/>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995178" y="2564142"/>
            <a:ext cx="2375824" cy="799200"/>
          </a:xfrm>
          <a:prstGeom prst="round2DiagRect">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Regras Gerais</a:t>
            </a:r>
          </a:p>
        </p:txBody>
      </p:sp>
      <p:sp>
        <p:nvSpPr>
          <p:cNvPr id="28" name="Arredondar Retângulo em um Canto Diagonal 27"/>
          <p:cNvSpPr/>
          <p:nvPr/>
        </p:nvSpPr>
        <p:spPr>
          <a:xfrm>
            <a:off x="4800296" y="256414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tx1">
                    <a:lumMod val="75000"/>
                    <a:lumOff val="25000"/>
                  </a:schemeClr>
                </a:solidFill>
              </a:rPr>
              <a:t>Canais Digitais</a:t>
            </a:r>
          </a:p>
        </p:txBody>
      </p:sp>
      <p:sp>
        <p:nvSpPr>
          <p:cNvPr id="29" name="Arredondar Retângulo em um Canto Diagonal 28"/>
          <p:cNvSpPr/>
          <p:nvPr/>
        </p:nvSpPr>
        <p:spPr>
          <a:xfrm>
            <a:off x="7608608" y="256414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tx1">
                    <a:lumMod val="75000"/>
                    <a:lumOff val="25000"/>
                  </a:schemeClr>
                </a:solidFill>
              </a:rPr>
              <a:t>Private</a:t>
            </a:r>
          </a:p>
        </p:txBody>
      </p:sp>
      <p:cxnSp>
        <p:nvCxnSpPr>
          <p:cNvPr id="6" name="Conector reto 5"/>
          <p:cNvCxnSpPr>
            <a:stCxn id="23" idx="1"/>
          </p:cNvCxnSpPr>
          <p:nvPr/>
        </p:nvCxnSpPr>
        <p:spPr>
          <a:xfrm>
            <a:off x="6023992" y="2125744"/>
            <a:ext cx="0" cy="444748"/>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
        <p:nvSpPr>
          <p:cNvPr id="11" name="Arredondar Retângulo em um Canto Diagonal 10"/>
          <p:cNvSpPr/>
          <p:nvPr/>
        </p:nvSpPr>
        <p:spPr>
          <a:xfrm>
            <a:off x="1995178" y="3493896"/>
            <a:ext cx="2375824" cy="799200"/>
          </a:xfrm>
          <a:prstGeom prst="round2Diag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tx1">
                    <a:lumMod val="75000"/>
                    <a:lumOff val="25000"/>
                  </a:schemeClr>
                </a:solidFill>
              </a:rPr>
              <a:t>Divulgação de Informações via site</a:t>
            </a:r>
          </a:p>
        </p:txBody>
      </p:sp>
      <p:sp>
        <p:nvSpPr>
          <p:cNvPr id="12" name="Arredondar Retângulo em um Canto Diagonal 11"/>
          <p:cNvSpPr/>
          <p:nvPr/>
        </p:nvSpPr>
        <p:spPr>
          <a:xfrm>
            <a:off x="1964952" y="4502008"/>
            <a:ext cx="2375824" cy="799200"/>
          </a:xfrm>
          <a:prstGeom prst="round2Diag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tx1">
                    <a:lumMod val="75000"/>
                    <a:lumOff val="25000"/>
                  </a:schemeClr>
                </a:solidFill>
              </a:rPr>
              <a:t>Regras e procedimentos para conheça seu cliente</a:t>
            </a:r>
          </a:p>
        </p:txBody>
      </p:sp>
      <p:sp>
        <p:nvSpPr>
          <p:cNvPr id="13" name="Arredondar Retângulo em um Canto Diagonal 12"/>
          <p:cNvSpPr/>
          <p:nvPr/>
        </p:nvSpPr>
        <p:spPr>
          <a:xfrm>
            <a:off x="1964952" y="5510120"/>
            <a:ext cx="2375824" cy="799200"/>
          </a:xfrm>
          <a:prstGeom prst="round2Diag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tx1">
                    <a:lumMod val="75000"/>
                    <a:lumOff val="25000"/>
                  </a:schemeClr>
                </a:solidFill>
              </a:rPr>
              <a:t>Regras e procedimentos para </a:t>
            </a:r>
            <a:r>
              <a:rPr lang="pt-BR" sz="1600" b="1" i="1" dirty="0" err="1">
                <a:solidFill>
                  <a:schemeClr val="tx1">
                    <a:lumMod val="75000"/>
                    <a:lumOff val="25000"/>
                  </a:schemeClr>
                </a:solidFill>
              </a:rPr>
              <a:t>Suitability</a:t>
            </a:r>
            <a:endParaRPr lang="pt-BR" sz="1600" b="1" i="1" dirty="0">
              <a:solidFill>
                <a:schemeClr val="tx1">
                  <a:lumMod val="75000"/>
                  <a:lumOff val="25000"/>
                </a:schemeClr>
              </a:solidFill>
            </a:endParaRPr>
          </a:p>
        </p:txBody>
      </p:sp>
      <p:sp>
        <p:nvSpPr>
          <p:cNvPr id="2" name="Seta para baixo 1"/>
          <p:cNvSpPr/>
          <p:nvPr/>
        </p:nvSpPr>
        <p:spPr>
          <a:xfrm>
            <a:off x="2880761" y="3356230"/>
            <a:ext cx="468272" cy="295144"/>
          </a:xfrm>
          <a:prstGeom prst="downArrow">
            <a:avLst>
              <a:gd name="adj1" fmla="val 53307"/>
              <a:gd name="adj2" fmla="val 6290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Seta para baixo 15"/>
          <p:cNvSpPr/>
          <p:nvPr/>
        </p:nvSpPr>
        <p:spPr>
          <a:xfrm>
            <a:off x="2880761" y="4285984"/>
            <a:ext cx="468272" cy="295144"/>
          </a:xfrm>
          <a:prstGeom prst="downArrow">
            <a:avLst>
              <a:gd name="adj1" fmla="val 53307"/>
              <a:gd name="adj2" fmla="val 6290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7" name="Seta para baixo 16"/>
          <p:cNvSpPr/>
          <p:nvPr/>
        </p:nvSpPr>
        <p:spPr>
          <a:xfrm>
            <a:off x="2880761" y="5294096"/>
            <a:ext cx="468272" cy="295144"/>
          </a:xfrm>
          <a:prstGeom prst="downArrow">
            <a:avLst>
              <a:gd name="adj1" fmla="val 53307"/>
              <a:gd name="adj2" fmla="val 6290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1728615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28</a:t>
            </a:fld>
            <a:endParaRPr lang="pt-BR" dirty="0"/>
          </a:p>
        </p:txBody>
      </p:sp>
      <p:sp>
        <p:nvSpPr>
          <p:cNvPr id="18" name="Título 1"/>
          <p:cNvSpPr>
            <a:spLocks noGrp="1"/>
          </p:cNvSpPr>
          <p:nvPr>
            <p:ph type="title"/>
          </p:nvPr>
        </p:nvSpPr>
        <p:spPr>
          <a:xfrm>
            <a:off x="1124256" y="108165"/>
            <a:ext cx="6699936" cy="528000"/>
          </a:xfrm>
        </p:spPr>
        <p:txBody>
          <a:bodyPr>
            <a:normAutofit/>
          </a:bodyPr>
          <a:lstStyle/>
          <a:p>
            <a:r>
              <a:rPr lang="pt-BR" dirty="0" err="1" smtClean="0"/>
              <a:t>Suitability</a:t>
            </a:r>
            <a:endParaRPr lang="pt-BR" dirty="0"/>
          </a:p>
        </p:txBody>
      </p:sp>
      <p:sp>
        <p:nvSpPr>
          <p:cNvPr id="19" name="Espaço Reservado para Texto 3"/>
          <p:cNvSpPr>
            <a:spLocks noGrp="1"/>
          </p:cNvSpPr>
          <p:nvPr>
            <p:ph type="body" sz="half" idx="2"/>
          </p:nvPr>
        </p:nvSpPr>
        <p:spPr>
          <a:xfrm>
            <a:off x="839416" y="518778"/>
            <a:ext cx="6411600" cy="423851"/>
          </a:xfrm>
        </p:spPr>
        <p:txBody>
          <a:bodyPr/>
          <a:lstStyle/>
          <a:p>
            <a:r>
              <a:rPr lang="pt-BR" dirty="0" smtClean="0">
                <a:solidFill>
                  <a:srgbClr val="4C4D4F"/>
                </a:solidFill>
              </a:rPr>
              <a:t>Diretriz – novas regras</a:t>
            </a:r>
            <a:endParaRPr lang="pt-BR" dirty="0">
              <a:solidFill>
                <a:srgbClr val="4C4D4F"/>
              </a:solidFill>
            </a:endParaRPr>
          </a:p>
        </p:txBody>
      </p:sp>
      <p:sp>
        <p:nvSpPr>
          <p:cNvPr id="6" name="CaixaDeTexto 5"/>
          <p:cNvSpPr txBox="1"/>
          <p:nvPr/>
        </p:nvSpPr>
        <p:spPr>
          <a:xfrm>
            <a:off x="407368" y="1190357"/>
            <a:ext cx="11161240" cy="5262979"/>
          </a:xfrm>
          <a:prstGeom prst="rect">
            <a:avLst/>
          </a:prstGeom>
          <a:noFill/>
        </p:spPr>
        <p:txBody>
          <a:bodyPr wrap="square" rtlCol="0">
            <a:spAutoFit/>
          </a:bodyPr>
          <a:lstStyle/>
          <a:p>
            <a:pPr algn="just"/>
            <a:r>
              <a:rPr lang="pt-BR" sz="2000" b="1" dirty="0" smtClean="0">
                <a:solidFill>
                  <a:srgbClr val="00B0F0"/>
                </a:solidFill>
              </a:rPr>
              <a:t>Classificação do Investidor:</a:t>
            </a:r>
            <a:endParaRPr lang="pt-BR" sz="2000" b="1" dirty="0">
              <a:solidFill>
                <a:schemeClr val="tx1">
                  <a:lumMod val="75000"/>
                  <a:lumOff val="25000"/>
                </a:schemeClr>
              </a:solidFill>
            </a:endParaRPr>
          </a:p>
          <a:p>
            <a:pPr algn="just"/>
            <a:r>
              <a:rPr lang="pt-BR" dirty="0" smtClean="0">
                <a:solidFill>
                  <a:schemeClr val="tx1">
                    <a:lumMod val="75000"/>
                    <a:lumOff val="25000"/>
                  </a:schemeClr>
                </a:solidFill>
              </a:rPr>
              <a:t>As Instituições Participantes deverão utilizar, </a:t>
            </a:r>
            <a:r>
              <a:rPr lang="pt-BR" dirty="0">
                <a:solidFill>
                  <a:schemeClr val="tx1">
                    <a:lumMod val="75000"/>
                    <a:lumOff val="25000"/>
                  </a:schemeClr>
                </a:solidFill>
              </a:rPr>
              <a:t>no mínimo, três </a:t>
            </a:r>
            <a:r>
              <a:rPr lang="pt-BR" dirty="0" smtClean="0">
                <a:solidFill>
                  <a:schemeClr val="tx1">
                    <a:lumMod val="75000"/>
                    <a:lumOff val="25000"/>
                  </a:schemeClr>
                </a:solidFill>
              </a:rPr>
              <a:t>perfis, com as seguintes características: </a:t>
            </a:r>
          </a:p>
          <a:p>
            <a:pPr algn="just"/>
            <a:endParaRPr lang="pt-BR" dirty="0" smtClean="0">
              <a:solidFill>
                <a:schemeClr val="tx1">
                  <a:lumMod val="75000"/>
                  <a:lumOff val="25000"/>
                </a:schemeClr>
              </a:solidFill>
            </a:endParaRPr>
          </a:p>
          <a:p>
            <a:pPr marL="400050" indent="-400050" algn="just">
              <a:buAutoNum type="romanUcPeriod"/>
            </a:pPr>
            <a:r>
              <a:rPr lang="pt-BR" b="1" dirty="0" smtClean="0">
                <a:solidFill>
                  <a:schemeClr val="tx1">
                    <a:lumMod val="75000"/>
                    <a:lumOff val="25000"/>
                  </a:schemeClr>
                </a:solidFill>
              </a:rPr>
              <a:t>Perfil 1: </a:t>
            </a:r>
            <a:r>
              <a:rPr lang="pt-BR" dirty="0" smtClean="0">
                <a:solidFill>
                  <a:schemeClr val="tx1">
                    <a:lumMod val="75000"/>
                    <a:lumOff val="25000"/>
                  </a:schemeClr>
                </a:solidFill>
              </a:rPr>
              <a:t>baixa </a:t>
            </a:r>
            <a:r>
              <a:rPr lang="pt-BR" dirty="0">
                <a:solidFill>
                  <a:schemeClr val="tx1">
                    <a:lumMod val="75000"/>
                    <a:lumOff val="25000"/>
                  </a:schemeClr>
                </a:solidFill>
              </a:rPr>
              <a:t>tolerância a risco e </a:t>
            </a:r>
            <a:r>
              <a:rPr lang="pt-BR" dirty="0" smtClean="0">
                <a:solidFill>
                  <a:schemeClr val="tx1">
                    <a:lumMod val="75000"/>
                    <a:lumOff val="25000"/>
                  </a:schemeClr>
                </a:solidFill>
              </a:rPr>
              <a:t>prioriza </a:t>
            </a:r>
            <a:r>
              <a:rPr lang="pt-BR" dirty="0">
                <a:solidFill>
                  <a:schemeClr val="tx1">
                    <a:lumMod val="75000"/>
                    <a:lumOff val="25000"/>
                  </a:schemeClr>
                </a:solidFill>
              </a:rPr>
              <a:t>investimentos </a:t>
            </a:r>
            <a:r>
              <a:rPr lang="pt-BR" dirty="0" smtClean="0">
                <a:solidFill>
                  <a:schemeClr val="tx1">
                    <a:lumMod val="75000"/>
                    <a:lumOff val="25000"/>
                  </a:schemeClr>
                </a:solidFill>
              </a:rPr>
              <a:t>com </a:t>
            </a:r>
            <a:r>
              <a:rPr lang="pt-BR" dirty="0">
                <a:solidFill>
                  <a:schemeClr val="tx1">
                    <a:lumMod val="75000"/>
                    <a:lumOff val="25000"/>
                  </a:schemeClr>
                </a:solidFill>
              </a:rPr>
              <a:t>liquidez; </a:t>
            </a:r>
            <a:endParaRPr lang="pt-BR" dirty="0" smtClean="0">
              <a:solidFill>
                <a:schemeClr val="tx1">
                  <a:lumMod val="75000"/>
                  <a:lumOff val="25000"/>
                </a:schemeClr>
              </a:solidFill>
            </a:endParaRPr>
          </a:p>
          <a:p>
            <a:pPr marL="400050" indent="-400050" algn="just">
              <a:buAutoNum type="romanUcPeriod"/>
            </a:pPr>
            <a:r>
              <a:rPr lang="pt-BR" b="1" dirty="0" smtClean="0">
                <a:solidFill>
                  <a:schemeClr val="tx1">
                    <a:lumMod val="75000"/>
                    <a:lumOff val="25000"/>
                  </a:schemeClr>
                </a:solidFill>
              </a:rPr>
              <a:t>Perfil </a:t>
            </a:r>
            <a:r>
              <a:rPr lang="pt-BR" b="1" dirty="0">
                <a:solidFill>
                  <a:schemeClr val="tx1">
                    <a:lumMod val="75000"/>
                    <a:lumOff val="25000"/>
                  </a:schemeClr>
                </a:solidFill>
              </a:rPr>
              <a:t>2: </a:t>
            </a:r>
            <a:r>
              <a:rPr lang="pt-BR" dirty="0" smtClean="0">
                <a:solidFill>
                  <a:schemeClr val="tx1">
                    <a:lumMod val="75000"/>
                    <a:lumOff val="25000"/>
                  </a:schemeClr>
                </a:solidFill>
              </a:rPr>
              <a:t>média </a:t>
            </a:r>
            <a:r>
              <a:rPr lang="pt-BR" dirty="0">
                <a:solidFill>
                  <a:schemeClr val="tx1">
                    <a:lumMod val="75000"/>
                    <a:lumOff val="25000"/>
                  </a:schemeClr>
                </a:solidFill>
              </a:rPr>
              <a:t>tolerância a </a:t>
            </a:r>
            <a:r>
              <a:rPr lang="pt-BR" dirty="0" smtClean="0">
                <a:solidFill>
                  <a:schemeClr val="tx1">
                    <a:lumMod val="75000"/>
                    <a:lumOff val="25000"/>
                  </a:schemeClr>
                </a:solidFill>
              </a:rPr>
              <a:t>risco, busca </a:t>
            </a:r>
            <a:r>
              <a:rPr lang="pt-BR" dirty="0">
                <a:solidFill>
                  <a:schemeClr val="tx1">
                    <a:lumMod val="75000"/>
                    <a:lumOff val="25000"/>
                  </a:schemeClr>
                </a:solidFill>
              </a:rPr>
              <a:t>a preservação </a:t>
            </a:r>
            <a:r>
              <a:rPr lang="pt-BR" dirty="0" smtClean="0">
                <a:solidFill>
                  <a:schemeClr val="tx1">
                    <a:lumMod val="75000"/>
                    <a:lumOff val="25000"/>
                  </a:schemeClr>
                </a:solidFill>
              </a:rPr>
              <a:t>do </a:t>
            </a:r>
            <a:r>
              <a:rPr lang="pt-BR" dirty="0">
                <a:solidFill>
                  <a:schemeClr val="tx1">
                    <a:lumMod val="75000"/>
                    <a:lumOff val="25000"/>
                  </a:schemeClr>
                </a:solidFill>
              </a:rPr>
              <a:t>capital no longo prazo, com disposição a destinar </a:t>
            </a:r>
            <a:r>
              <a:rPr lang="pt-BR" dirty="0" smtClean="0">
                <a:solidFill>
                  <a:schemeClr val="tx1">
                    <a:lumMod val="75000"/>
                    <a:lumOff val="25000"/>
                  </a:schemeClr>
                </a:solidFill>
              </a:rPr>
              <a:t>parte dos recursos </a:t>
            </a:r>
            <a:r>
              <a:rPr lang="pt-BR" dirty="0">
                <a:solidFill>
                  <a:schemeClr val="tx1">
                    <a:lumMod val="75000"/>
                    <a:lumOff val="25000"/>
                  </a:schemeClr>
                </a:solidFill>
              </a:rPr>
              <a:t>a investimentos de maior risco; e </a:t>
            </a:r>
          </a:p>
          <a:p>
            <a:pPr marL="400050" indent="-400050" algn="just">
              <a:buAutoNum type="romanUcPeriod"/>
            </a:pPr>
            <a:r>
              <a:rPr lang="pt-BR" b="1" dirty="0" smtClean="0">
                <a:solidFill>
                  <a:schemeClr val="tx1">
                    <a:lumMod val="75000"/>
                    <a:lumOff val="25000"/>
                  </a:schemeClr>
                </a:solidFill>
              </a:rPr>
              <a:t>Perfil </a:t>
            </a:r>
            <a:r>
              <a:rPr lang="pt-BR" b="1" dirty="0">
                <a:solidFill>
                  <a:schemeClr val="tx1">
                    <a:lumMod val="75000"/>
                    <a:lumOff val="25000"/>
                  </a:schemeClr>
                </a:solidFill>
              </a:rPr>
              <a:t>3: </a:t>
            </a:r>
            <a:r>
              <a:rPr lang="pt-BR" dirty="0" smtClean="0">
                <a:solidFill>
                  <a:schemeClr val="tx1">
                    <a:lumMod val="75000"/>
                    <a:lumOff val="25000"/>
                  </a:schemeClr>
                </a:solidFill>
              </a:rPr>
              <a:t>tolerância </a:t>
            </a:r>
            <a:r>
              <a:rPr lang="pt-BR" dirty="0">
                <a:solidFill>
                  <a:schemeClr val="tx1">
                    <a:lumMod val="75000"/>
                    <a:lumOff val="25000"/>
                  </a:schemeClr>
                </a:solidFill>
              </a:rPr>
              <a:t>a risco e aceita potenciais perdas em busca de maiores </a:t>
            </a:r>
            <a:r>
              <a:rPr lang="pt-BR" dirty="0" smtClean="0">
                <a:solidFill>
                  <a:schemeClr val="tx1">
                    <a:lumMod val="75000"/>
                    <a:lumOff val="25000"/>
                  </a:schemeClr>
                </a:solidFill>
              </a:rPr>
              <a:t>retornos.</a:t>
            </a:r>
          </a:p>
          <a:p>
            <a:pPr marL="400050" indent="-400050" algn="just">
              <a:buAutoNum type="romanUcPeriod"/>
            </a:pPr>
            <a:endParaRPr lang="pt-BR" dirty="0">
              <a:solidFill>
                <a:schemeClr val="tx1">
                  <a:lumMod val="75000"/>
                  <a:lumOff val="25000"/>
                </a:schemeClr>
              </a:solidFill>
            </a:endParaRPr>
          </a:p>
          <a:p>
            <a:pPr algn="just"/>
            <a:r>
              <a:rPr lang="pt-BR" sz="2000" b="1" dirty="0">
                <a:solidFill>
                  <a:srgbClr val="00B0F0"/>
                </a:solidFill>
              </a:rPr>
              <a:t>Classificação dos Produtos</a:t>
            </a:r>
            <a:r>
              <a:rPr lang="pt-BR" sz="2000" b="1" dirty="0" smtClean="0">
                <a:solidFill>
                  <a:srgbClr val="00B0F0"/>
                </a:solidFill>
              </a:rPr>
              <a:t>:</a:t>
            </a:r>
            <a:endParaRPr lang="pt-BR" sz="2000" b="1" dirty="0">
              <a:solidFill>
                <a:schemeClr val="tx1">
                  <a:lumMod val="75000"/>
                  <a:lumOff val="25000"/>
                </a:schemeClr>
              </a:solidFill>
            </a:endParaRPr>
          </a:p>
          <a:p>
            <a:pPr algn="just"/>
            <a:r>
              <a:rPr lang="pt-BR" dirty="0">
                <a:solidFill>
                  <a:schemeClr val="tx1">
                    <a:lumMod val="75000"/>
                    <a:lumOff val="25000"/>
                  </a:schemeClr>
                </a:solidFill>
              </a:rPr>
              <a:t>As Instituições devem possuir metodologia, escrita, para classificação dos riscos do seus produtos, devendo considerar os riscos de crédito, mercado e liquidez. Os produtos devem ser classificados em uma escala contínua de 0,5 a 5, ou equivalente.</a:t>
            </a:r>
          </a:p>
          <a:p>
            <a:pPr algn="just"/>
            <a:endParaRPr lang="pt-BR" dirty="0">
              <a:solidFill>
                <a:schemeClr val="tx1">
                  <a:lumMod val="75000"/>
                  <a:lumOff val="25000"/>
                </a:schemeClr>
              </a:solidFill>
            </a:endParaRPr>
          </a:p>
          <a:p>
            <a:pPr algn="just"/>
            <a:r>
              <a:rPr lang="pt-BR" dirty="0">
                <a:solidFill>
                  <a:schemeClr val="tx1">
                    <a:lumMod val="75000"/>
                    <a:lumOff val="25000"/>
                  </a:schemeClr>
                </a:solidFill>
              </a:rPr>
              <a:t>Para os fundos de investimento, deve-se observar a escala de risco já estabelecida pelo Código de ART.</a:t>
            </a:r>
          </a:p>
          <a:p>
            <a:pPr algn="just"/>
            <a:endParaRPr lang="pt-BR" dirty="0">
              <a:solidFill>
                <a:schemeClr val="tx1">
                  <a:lumMod val="75000"/>
                  <a:lumOff val="25000"/>
                </a:schemeClr>
              </a:solidFill>
            </a:endParaRPr>
          </a:p>
          <a:p>
            <a:pPr algn="just"/>
            <a:r>
              <a:rPr lang="pt-BR" dirty="0">
                <a:solidFill>
                  <a:schemeClr val="tx1">
                    <a:lumMod val="75000"/>
                    <a:lumOff val="25000"/>
                  </a:schemeClr>
                </a:solidFill>
              </a:rPr>
              <a:t>A Diretriz dispõe uma tabela que serve como referencia para as instituições classificarem seus produtos. Poderão ser realizadas classificações diferentes da tabela, com base em metodologia própria da instituição que  deve ser fundamentada</a:t>
            </a:r>
            <a:r>
              <a:rPr lang="pt-BR" dirty="0" smtClean="0">
                <a:solidFill>
                  <a:schemeClr val="tx1">
                    <a:lumMod val="75000"/>
                    <a:lumOff val="25000"/>
                  </a:schemeClr>
                </a:solidFill>
              </a:rPr>
              <a:t>.</a:t>
            </a:r>
            <a:endParaRPr lang="pt-BR" dirty="0">
              <a:solidFill>
                <a:schemeClr val="tx1">
                  <a:lumMod val="75000"/>
                  <a:lumOff val="25000"/>
                </a:schemeClr>
              </a:solidFill>
            </a:endParaRPr>
          </a:p>
        </p:txBody>
      </p:sp>
    </p:spTree>
    <p:extLst>
      <p:ext uri="{BB962C8B-B14F-4D97-AF65-F5344CB8AC3E}">
        <p14:creationId xmlns:p14="http://schemas.microsoft.com/office/powerpoint/2010/main" val="10403433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29</a:t>
            </a:fld>
            <a:endParaRPr lang="pt-BR" dirty="0"/>
          </a:p>
        </p:txBody>
      </p:sp>
      <p:sp>
        <p:nvSpPr>
          <p:cNvPr id="18" name="Título 1"/>
          <p:cNvSpPr>
            <a:spLocks noGrp="1"/>
          </p:cNvSpPr>
          <p:nvPr>
            <p:ph type="title"/>
          </p:nvPr>
        </p:nvSpPr>
        <p:spPr>
          <a:xfrm>
            <a:off x="1124256" y="108165"/>
            <a:ext cx="6699936" cy="528000"/>
          </a:xfrm>
        </p:spPr>
        <p:txBody>
          <a:bodyPr>
            <a:normAutofit/>
          </a:bodyPr>
          <a:lstStyle/>
          <a:p>
            <a:r>
              <a:rPr lang="pt-BR" dirty="0" err="1" smtClean="0"/>
              <a:t>Suitability</a:t>
            </a:r>
            <a:endParaRPr lang="pt-BR" dirty="0"/>
          </a:p>
        </p:txBody>
      </p:sp>
      <p:sp>
        <p:nvSpPr>
          <p:cNvPr id="19" name="Espaço Reservado para Texto 3"/>
          <p:cNvSpPr>
            <a:spLocks noGrp="1"/>
          </p:cNvSpPr>
          <p:nvPr>
            <p:ph type="body" sz="half" idx="2"/>
          </p:nvPr>
        </p:nvSpPr>
        <p:spPr>
          <a:xfrm>
            <a:off x="839416" y="518778"/>
            <a:ext cx="6411600" cy="423851"/>
          </a:xfrm>
        </p:spPr>
        <p:txBody>
          <a:bodyPr/>
          <a:lstStyle/>
          <a:p>
            <a:r>
              <a:rPr lang="pt-BR" dirty="0" smtClean="0">
                <a:solidFill>
                  <a:srgbClr val="4C4D4F"/>
                </a:solidFill>
              </a:rPr>
              <a:t>Diretriz – novas regras</a:t>
            </a:r>
            <a:endParaRPr lang="pt-BR" dirty="0">
              <a:solidFill>
                <a:srgbClr val="4C4D4F"/>
              </a:solidFill>
            </a:endParaRPr>
          </a:p>
        </p:txBody>
      </p:sp>
      <p:sp>
        <p:nvSpPr>
          <p:cNvPr id="6" name="CaixaDeTexto 5"/>
          <p:cNvSpPr txBox="1"/>
          <p:nvPr/>
        </p:nvSpPr>
        <p:spPr>
          <a:xfrm>
            <a:off x="407368" y="966782"/>
            <a:ext cx="11161240" cy="3816429"/>
          </a:xfrm>
          <a:prstGeom prst="rect">
            <a:avLst/>
          </a:prstGeom>
          <a:noFill/>
        </p:spPr>
        <p:txBody>
          <a:bodyPr wrap="square" rtlCol="0">
            <a:spAutoFit/>
          </a:bodyPr>
          <a:lstStyle/>
          <a:p>
            <a:r>
              <a:rPr lang="pt-BR" sz="2000" b="1" dirty="0" smtClean="0">
                <a:solidFill>
                  <a:srgbClr val="00B0F0"/>
                </a:solidFill>
              </a:rPr>
              <a:t>Adequação dos Investimentos:</a:t>
            </a:r>
            <a:r>
              <a:rPr lang="pt-BR" sz="1600" b="1" dirty="0">
                <a:solidFill>
                  <a:schemeClr val="tx1">
                    <a:lumMod val="75000"/>
                    <a:lumOff val="25000"/>
                  </a:schemeClr>
                </a:solidFill>
              </a:rPr>
              <a:t> </a:t>
            </a:r>
            <a:r>
              <a:rPr lang="pt-BR" sz="1500" dirty="0" smtClean="0">
                <a:solidFill>
                  <a:schemeClr val="tx1">
                    <a:lumMod val="75000"/>
                    <a:lumOff val="25000"/>
                  </a:schemeClr>
                </a:solidFill>
              </a:rPr>
              <a:t>é </a:t>
            </a:r>
            <a:r>
              <a:rPr lang="pt-BR" sz="1500" dirty="0">
                <a:solidFill>
                  <a:schemeClr val="tx1">
                    <a:lumMod val="75000"/>
                    <a:lumOff val="25000"/>
                  </a:schemeClr>
                </a:solidFill>
              </a:rPr>
              <a:t>recomendável que as Instituições Participantes, caso utilizem a metodologia de adequação dos Produtos de Investimento individualmente ao perfil do investidor, sigam as orientações a seguir: </a:t>
            </a:r>
          </a:p>
          <a:p>
            <a:endParaRPr lang="pt-BR" sz="1500" dirty="0">
              <a:solidFill>
                <a:schemeClr val="tx1">
                  <a:lumMod val="75000"/>
                  <a:lumOff val="25000"/>
                </a:schemeClr>
              </a:solidFill>
            </a:endParaRPr>
          </a:p>
          <a:p>
            <a:pPr marL="400050" indent="-400050">
              <a:buAutoNum type="romanUcPeriod"/>
            </a:pPr>
            <a:r>
              <a:rPr lang="pt-BR" sz="1500" dirty="0">
                <a:solidFill>
                  <a:schemeClr val="tx1">
                    <a:lumMod val="75000"/>
                    <a:lumOff val="25000"/>
                  </a:schemeClr>
                </a:solidFill>
              </a:rPr>
              <a:t>Para os investidores classificados no perfil 1: recomendar apenas Produtos de Investimentos cuja pontuação de risco seja igual ou inferior a um; e</a:t>
            </a:r>
          </a:p>
          <a:p>
            <a:pPr marL="400050" indent="-400050">
              <a:buAutoNum type="romanUcPeriod"/>
            </a:pPr>
            <a:r>
              <a:rPr lang="pt-BR" sz="1500" dirty="0">
                <a:solidFill>
                  <a:schemeClr val="tx1">
                    <a:lumMod val="75000"/>
                    <a:lumOff val="25000"/>
                  </a:schemeClr>
                </a:solidFill>
              </a:rPr>
              <a:t>Para os Investidores classificados no perfil 2: recomendar apenas Produtos de Investimentos cuja pontuação de risco seja igual ou inferior a três.</a:t>
            </a:r>
          </a:p>
          <a:p>
            <a:endParaRPr lang="pt-BR" sz="1500" dirty="0">
              <a:solidFill>
                <a:schemeClr val="tx1">
                  <a:lumMod val="75000"/>
                  <a:lumOff val="25000"/>
                </a:schemeClr>
              </a:solidFill>
            </a:endParaRPr>
          </a:p>
          <a:p>
            <a:r>
              <a:rPr lang="pt-BR" sz="1500" dirty="0">
                <a:solidFill>
                  <a:schemeClr val="tx1">
                    <a:lumMod val="75000"/>
                    <a:lumOff val="25000"/>
                  </a:schemeClr>
                </a:solidFill>
              </a:rPr>
              <a:t>Caso a Instituição Participante utilize a metodologia de adequação por portfólio do investidor, é recomendável que o cálculo ponderado dos pontos de risco dos Produtos de Investimento que compõem o portfólio de cada investidor seja compatível com os itens anteriores.</a:t>
            </a:r>
          </a:p>
          <a:p>
            <a:endParaRPr lang="pt-BR" sz="1100" dirty="0">
              <a:solidFill>
                <a:schemeClr val="tx1">
                  <a:lumMod val="75000"/>
                  <a:lumOff val="25000"/>
                </a:schemeClr>
              </a:solidFill>
            </a:endParaRPr>
          </a:p>
          <a:p>
            <a:r>
              <a:rPr lang="pt-BR" sz="2000" b="1" dirty="0">
                <a:solidFill>
                  <a:srgbClr val="00B0F0"/>
                </a:solidFill>
              </a:rPr>
              <a:t>Categoria de Ativo: </a:t>
            </a:r>
            <a:r>
              <a:rPr lang="pt-BR" sz="1500" dirty="0">
                <a:solidFill>
                  <a:schemeClr val="tx1">
                    <a:lumMod val="75000"/>
                    <a:lumOff val="25000"/>
                  </a:schemeClr>
                </a:solidFill>
              </a:rPr>
              <a:t>as seguintes categorias de produtos foram estabelecidas. Dessa forma, quando da coleta das declarações </a:t>
            </a:r>
            <a:r>
              <a:rPr lang="pt-BR" sz="1500" dirty="0" smtClean="0">
                <a:solidFill>
                  <a:schemeClr val="tx1">
                    <a:lumMod val="75000"/>
                    <a:lumOff val="25000"/>
                  </a:schemeClr>
                </a:solidFill>
              </a:rPr>
              <a:t>expressas </a:t>
            </a:r>
            <a:r>
              <a:rPr lang="pt-BR" sz="1500" dirty="0">
                <a:solidFill>
                  <a:schemeClr val="tx1">
                    <a:lumMod val="75000"/>
                    <a:lumOff val="25000"/>
                  </a:schemeClr>
                </a:solidFill>
              </a:rPr>
              <a:t>de inadequação, ausência ou desatualização do perfil, as Instituições deverão coletar uma declaração para cada categoria descrita abaixo</a:t>
            </a:r>
            <a:r>
              <a:rPr lang="pt-BR" sz="1500" dirty="0" smtClean="0">
                <a:solidFill>
                  <a:schemeClr val="tx1">
                    <a:lumMod val="75000"/>
                    <a:lumOff val="25000"/>
                  </a:schemeClr>
                </a:solidFill>
              </a:rPr>
              <a:t>:</a:t>
            </a:r>
            <a:endParaRPr lang="pt-BR" sz="1500" dirty="0">
              <a:solidFill>
                <a:schemeClr val="tx1">
                  <a:lumMod val="75000"/>
                  <a:lumOff val="25000"/>
                </a:schemeClr>
              </a:solidFill>
            </a:endParaRPr>
          </a:p>
          <a:p>
            <a:endParaRPr lang="pt-BR" dirty="0">
              <a:solidFill>
                <a:schemeClr val="tx1">
                  <a:lumMod val="75000"/>
                  <a:lumOff val="25000"/>
                </a:schemeClr>
              </a:solidFill>
            </a:endParaRPr>
          </a:p>
          <a:p>
            <a:endParaRPr lang="pt-BR" dirty="0" smtClean="0">
              <a:solidFill>
                <a:schemeClr val="tx1">
                  <a:lumMod val="75000"/>
                  <a:lumOff val="25000"/>
                </a:schemeClr>
              </a:solidFill>
            </a:endParaRPr>
          </a:p>
        </p:txBody>
      </p:sp>
      <p:graphicFrame>
        <p:nvGraphicFramePr>
          <p:cNvPr id="3" name="Tabela 2"/>
          <p:cNvGraphicFramePr>
            <a:graphicFrameLocks noGrp="1"/>
          </p:cNvGraphicFramePr>
          <p:nvPr>
            <p:extLst>
              <p:ext uri="{D42A27DB-BD31-4B8C-83A1-F6EECF244321}">
                <p14:modId xmlns:p14="http://schemas.microsoft.com/office/powerpoint/2010/main" val="3139290519"/>
              </p:ext>
            </p:extLst>
          </p:nvPr>
        </p:nvGraphicFramePr>
        <p:xfrm>
          <a:off x="2327264" y="4177636"/>
          <a:ext cx="6624736" cy="2523490"/>
        </p:xfrm>
        <a:graphic>
          <a:graphicData uri="http://schemas.openxmlformats.org/drawingml/2006/table">
            <a:tbl>
              <a:tblPr/>
              <a:tblGrid>
                <a:gridCol w="950635"/>
                <a:gridCol w="5674101"/>
              </a:tblGrid>
              <a:tr h="296226">
                <a:tc gridSpan="2">
                  <a:txBody>
                    <a:bodyPr/>
                    <a:lstStyle/>
                    <a:p>
                      <a:pPr algn="ctr" rtl="0" fontAlgn="ctr"/>
                      <a:r>
                        <a:rPr lang="pt-BR" sz="1600" b="1" i="0" u="none" strike="noStrike" dirty="0">
                          <a:solidFill>
                            <a:srgbClr val="404040"/>
                          </a:solidFill>
                          <a:effectLst/>
                          <a:latin typeface="Calibri" panose="020F0502020204030204" pitchFamily="34" charset="0"/>
                        </a:rPr>
                        <a:t>Categorias de Produtos de Investimento </a:t>
                      </a:r>
                    </a:p>
                  </a:txBody>
                  <a:tcPr marL="9525" marR="9525" marT="9525" marB="0" anchor="ctr">
                    <a:lnL>
                      <a:noFill/>
                    </a:lnL>
                    <a:lnR w="6350" cap="flat" cmpd="sng" algn="ctr">
                      <a:solidFill>
                        <a:srgbClr val="595959"/>
                      </a:solidFill>
                      <a:prstDash val="solid"/>
                      <a:round/>
                      <a:headEnd type="none" w="med" len="med"/>
                      <a:tailEnd type="none" w="med" len="med"/>
                    </a:lnR>
                    <a:lnT>
                      <a:noFill/>
                    </a:lnT>
                    <a:lnB w="6350" cap="flat" cmpd="sng" algn="ctr">
                      <a:solidFill>
                        <a:srgbClr val="595959"/>
                      </a:solidFill>
                      <a:prstDash val="solid"/>
                      <a:round/>
                      <a:headEnd type="none" w="med" len="med"/>
                      <a:tailEnd type="none" w="med" len="med"/>
                    </a:lnB>
                    <a:solidFill>
                      <a:srgbClr val="FFC000"/>
                    </a:solidFill>
                  </a:tcPr>
                </a:tc>
                <a:tc hMerge="1">
                  <a:txBody>
                    <a:bodyPr/>
                    <a:lstStyle/>
                    <a:p>
                      <a:endParaRPr lang="pt-BR"/>
                    </a:p>
                  </a:txBody>
                  <a:tcPr/>
                </a:tc>
              </a:tr>
              <a:tr h="278408">
                <a:tc>
                  <a:txBody>
                    <a:bodyPr/>
                    <a:lstStyle/>
                    <a:p>
                      <a:pPr algn="ctr" rtl="0" fontAlgn="ctr"/>
                      <a:r>
                        <a:rPr lang="pt-BR" sz="1400" b="0" i="0" u="none" strike="noStrike">
                          <a:solidFill>
                            <a:srgbClr val="404040"/>
                          </a:solidFill>
                          <a:effectLst/>
                          <a:latin typeface="Calibri" panose="020F0502020204030204" pitchFamily="34" charset="0"/>
                        </a:rPr>
                        <a:t>1</a:t>
                      </a:r>
                    </a:p>
                  </a:txBody>
                  <a:tcPr marL="9525" marR="9525" marT="9525" marB="0" anchor="ctr">
                    <a:lnL>
                      <a:noFill/>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ctr" rtl="0" fontAlgn="ctr"/>
                      <a:r>
                        <a:rPr lang="pt-BR" sz="1400" b="0" i="0" u="none" strike="noStrike">
                          <a:solidFill>
                            <a:srgbClr val="404040"/>
                          </a:solidFill>
                          <a:effectLst/>
                          <a:latin typeface="Calibri" panose="020F0502020204030204" pitchFamily="34" charset="0"/>
                        </a:rPr>
                        <a:t>Renda fixa títulos públicos </a:t>
                      </a:r>
                    </a:p>
                  </a:txBody>
                  <a:tcPr marL="9525" marR="9525" marT="9525" marB="0" anchor="ctr">
                    <a:lnL w="6350" cap="flat" cmpd="sng" algn="ctr">
                      <a:solidFill>
                        <a:srgbClr val="595959"/>
                      </a:solidFill>
                      <a:prstDash val="solid"/>
                      <a:round/>
                      <a:headEnd type="none" w="med" len="med"/>
                      <a:tailEnd type="none" w="med" len="med"/>
                    </a:lnL>
                    <a:lnR>
                      <a:noFill/>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r>
              <a:tr h="278408">
                <a:tc>
                  <a:txBody>
                    <a:bodyPr/>
                    <a:lstStyle/>
                    <a:p>
                      <a:pPr algn="ctr" rtl="0" fontAlgn="ctr"/>
                      <a:r>
                        <a:rPr lang="pt-BR" sz="1400" b="0" i="0" u="none" strike="noStrike">
                          <a:solidFill>
                            <a:srgbClr val="404040"/>
                          </a:solidFill>
                          <a:effectLst/>
                          <a:latin typeface="Calibri" panose="020F0502020204030204" pitchFamily="34" charset="0"/>
                        </a:rPr>
                        <a:t>2</a:t>
                      </a:r>
                    </a:p>
                  </a:txBody>
                  <a:tcPr marL="9525" marR="9525" marT="9525" marB="0" anchor="ctr">
                    <a:lnL>
                      <a:noFill/>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ctr" rtl="0" fontAlgn="ctr"/>
                      <a:r>
                        <a:rPr lang="pt-BR" sz="1400" b="0" i="0" u="none" strike="noStrike">
                          <a:solidFill>
                            <a:srgbClr val="404040"/>
                          </a:solidFill>
                          <a:effectLst/>
                          <a:latin typeface="Calibri" panose="020F0502020204030204" pitchFamily="34" charset="0"/>
                        </a:rPr>
                        <a:t>Renda fixa com risco de crédito privado</a:t>
                      </a:r>
                    </a:p>
                  </a:txBody>
                  <a:tcPr marL="9525" marR="9525" marT="9525" marB="0" anchor="ctr">
                    <a:lnL w="6350" cap="flat" cmpd="sng" algn="ctr">
                      <a:solidFill>
                        <a:srgbClr val="595959"/>
                      </a:solidFill>
                      <a:prstDash val="solid"/>
                      <a:round/>
                      <a:headEnd type="none" w="med" len="med"/>
                      <a:tailEnd type="none" w="med" len="med"/>
                    </a:lnL>
                    <a:lnR>
                      <a:noFill/>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r>
              <a:tr h="278408">
                <a:tc>
                  <a:txBody>
                    <a:bodyPr/>
                    <a:lstStyle/>
                    <a:p>
                      <a:pPr algn="ctr" rtl="0" fontAlgn="ctr"/>
                      <a:r>
                        <a:rPr lang="pt-BR" sz="1400" b="0" i="0" u="none" strike="noStrike">
                          <a:solidFill>
                            <a:srgbClr val="404040"/>
                          </a:solidFill>
                          <a:effectLst/>
                          <a:latin typeface="Calibri" panose="020F0502020204030204" pitchFamily="34" charset="0"/>
                        </a:rPr>
                        <a:t>3</a:t>
                      </a:r>
                    </a:p>
                  </a:txBody>
                  <a:tcPr marL="9525" marR="9525" marT="9525" marB="0" anchor="ctr">
                    <a:lnL>
                      <a:noFill/>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ctr" rtl="0" fontAlgn="ctr"/>
                      <a:r>
                        <a:rPr lang="pt-BR" sz="1400" b="0" i="0" u="none" strike="noStrike" dirty="0">
                          <a:solidFill>
                            <a:srgbClr val="404040"/>
                          </a:solidFill>
                          <a:effectLst/>
                          <a:latin typeface="Calibri" panose="020F0502020204030204" pitchFamily="34" charset="0"/>
                        </a:rPr>
                        <a:t>Cambial</a:t>
                      </a:r>
                    </a:p>
                  </a:txBody>
                  <a:tcPr marL="9525" marR="9525" marT="9525" marB="0" anchor="ctr">
                    <a:lnL w="6350" cap="flat" cmpd="sng" algn="ctr">
                      <a:solidFill>
                        <a:srgbClr val="595959"/>
                      </a:solidFill>
                      <a:prstDash val="solid"/>
                      <a:round/>
                      <a:headEnd type="none" w="med" len="med"/>
                      <a:tailEnd type="none" w="med" len="med"/>
                    </a:lnL>
                    <a:lnR>
                      <a:noFill/>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r>
              <a:tr h="278408">
                <a:tc>
                  <a:txBody>
                    <a:bodyPr/>
                    <a:lstStyle/>
                    <a:p>
                      <a:pPr algn="ctr" rtl="0" fontAlgn="ctr"/>
                      <a:r>
                        <a:rPr lang="pt-BR" sz="1400" b="0" i="0" u="none" strike="noStrike">
                          <a:solidFill>
                            <a:srgbClr val="404040"/>
                          </a:solidFill>
                          <a:effectLst/>
                          <a:latin typeface="Calibri" panose="020F0502020204030204" pitchFamily="34" charset="0"/>
                        </a:rPr>
                        <a:t>4</a:t>
                      </a:r>
                    </a:p>
                  </a:txBody>
                  <a:tcPr marL="9525" marR="9525" marT="9525" marB="0" anchor="ctr">
                    <a:lnL>
                      <a:noFill/>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ctr" rtl="0" fontAlgn="ctr"/>
                      <a:r>
                        <a:rPr lang="pt-BR" sz="1400" b="0" i="0" u="none" strike="noStrike" dirty="0">
                          <a:solidFill>
                            <a:srgbClr val="404040"/>
                          </a:solidFill>
                          <a:effectLst/>
                          <a:latin typeface="Calibri" panose="020F0502020204030204" pitchFamily="34" charset="0"/>
                        </a:rPr>
                        <a:t>Fundos Multimercado</a:t>
                      </a:r>
                    </a:p>
                  </a:txBody>
                  <a:tcPr marL="9525" marR="9525" marT="9525" marB="0" anchor="ctr">
                    <a:lnL w="6350" cap="flat" cmpd="sng" algn="ctr">
                      <a:solidFill>
                        <a:srgbClr val="595959"/>
                      </a:solidFill>
                      <a:prstDash val="solid"/>
                      <a:round/>
                      <a:headEnd type="none" w="med" len="med"/>
                      <a:tailEnd type="none" w="med" len="med"/>
                    </a:lnL>
                    <a:lnR>
                      <a:noFill/>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r>
              <a:tr h="278408">
                <a:tc>
                  <a:txBody>
                    <a:bodyPr/>
                    <a:lstStyle/>
                    <a:p>
                      <a:pPr algn="ctr" rtl="0" fontAlgn="ctr"/>
                      <a:r>
                        <a:rPr lang="pt-BR" sz="1400" b="0" i="0" u="none" strike="noStrike">
                          <a:solidFill>
                            <a:srgbClr val="404040"/>
                          </a:solidFill>
                          <a:effectLst/>
                          <a:latin typeface="Calibri" panose="020F0502020204030204" pitchFamily="34" charset="0"/>
                        </a:rPr>
                        <a:t>5</a:t>
                      </a:r>
                    </a:p>
                  </a:txBody>
                  <a:tcPr marL="9525" marR="9525" marT="9525" marB="0" anchor="ctr">
                    <a:lnL>
                      <a:noFill/>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ctr" rtl="0" fontAlgn="ctr"/>
                      <a:r>
                        <a:rPr lang="pt-BR" sz="1400" b="0" i="0" u="none" strike="noStrike">
                          <a:solidFill>
                            <a:srgbClr val="404040"/>
                          </a:solidFill>
                          <a:effectLst/>
                          <a:latin typeface="Calibri" panose="020F0502020204030204" pitchFamily="34" charset="0"/>
                        </a:rPr>
                        <a:t>Ações</a:t>
                      </a:r>
                    </a:p>
                  </a:txBody>
                  <a:tcPr marL="9525" marR="9525" marT="9525" marB="0" anchor="ctr">
                    <a:lnL w="6350" cap="flat" cmpd="sng" algn="ctr">
                      <a:solidFill>
                        <a:srgbClr val="595959"/>
                      </a:solidFill>
                      <a:prstDash val="solid"/>
                      <a:round/>
                      <a:headEnd type="none" w="med" len="med"/>
                      <a:tailEnd type="none" w="med" len="med"/>
                    </a:lnL>
                    <a:lnR>
                      <a:noFill/>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r>
              <a:tr h="278408">
                <a:tc>
                  <a:txBody>
                    <a:bodyPr/>
                    <a:lstStyle/>
                    <a:p>
                      <a:pPr algn="ctr" rtl="0" fontAlgn="ctr"/>
                      <a:r>
                        <a:rPr lang="pt-BR" sz="1400" b="0" i="0" u="none" strike="noStrike">
                          <a:solidFill>
                            <a:srgbClr val="404040"/>
                          </a:solidFill>
                          <a:effectLst/>
                          <a:latin typeface="Calibri" panose="020F0502020204030204" pitchFamily="34" charset="0"/>
                        </a:rPr>
                        <a:t>6</a:t>
                      </a:r>
                    </a:p>
                  </a:txBody>
                  <a:tcPr marL="9525" marR="9525" marT="9525" marB="0" anchor="ctr">
                    <a:lnL>
                      <a:noFill/>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ctr" rtl="0" fontAlgn="ctr"/>
                      <a:r>
                        <a:rPr lang="pt-BR" sz="1400" b="0" i="0" u="none" strike="noStrike">
                          <a:solidFill>
                            <a:srgbClr val="404040"/>
                          </a:solidFill>
                          <a:effectLst/>
                          <a:latin typeface="Calibri" panose="020F0502020204030204" pitchFamily="34" charset="0"/>
                        </a:rPr>
                        <a:t>Derivativos </a:t>
                      </a:r>
                    </a:p>
                  </a:txBody>
                  <a:tcPr marL="9525" marR="9525" marT="9525" marB="0" anchor="ctr">
                    <a:lnL w="6350" cap="flat" cmpd="sng" algn="ctr">
                      <a:solidFill>
                        <a:srgbClr val="595959"/>
                      </a:solidFill>
                      <a:prstDash val="solid"/>
                      <a:round/>
                      <a:headEnd type="none" w="med" len="med"/>
                      <a:tailEnd type="none" w="med" len="med"/>
                    </a:lnL>
                    <a:lnR>
                      <a:noFill/>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r>
              <a:tr h="278408">
                <a:tc>
                  <a:txBody>
                    <a:bodyPr/>
                    <a:lstStyle/>
                    <a:p>
                      <a:pPr algn="ctr" rtl="0" fontAlgn="ctr"/>
                      <a:r>
                        <a:rPr lang="pt-BR" sz="1400" b="0" i="0" u="none" strike="noStrike">
                          <a:solidFill>
                            <a:srgbClr val="404040"/>
                          </a:solidFill>
                          <a:effectLst/>
                          <a:latin typeface="Calibri" panose="020F0502020204030204" pitchFamily="34" charset="0"/>
                        </a:rPr>
                        <a:t>7</a:t>
                      </a:r>
                    </a:p>
                  </a:txBody>
                  <a:tcPr marL="9525" marR="9525" marT="9525" marB="0" anchor="ctr">
                    <a:lnL>
                      <a:noFill/>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ctr" rtl="0" fontAlgn="ctr"/>
                      <a:r>
                        <a:rPr lang="pt-BR" sz="1400" b="0" i="0" u="none" strike="noStrike">
                          <a:solidFill>
                            <a:srgbClr val="404040"/>
                          </a:solidFill>
                          <a:effectLst/>
                          <a:latin typeface="Calibri" panose="020F0502020204030204" pitchFamily="34" charset="0"/>
                        </a:rPr>
                        <a:t>Fundos de Investimento Imobiliários</a:t>
                      </a:r>
                    </a:p>
                  </a:txBody>
                  <a:tcPr marL="9525" marR="9525" marT="9525" marB="0" anchor="ctr">
                    <a:lnL w="6350" cap="flat" cmpd="sng" algn="ctr">
                      <a:solidFill>
                        <a:srgbClr val="595959"/>
                      </a:solidFill>
                      <a:prstDash val="solid"/>
                      <a:round/>
                      <a:headEnd type="none" w="med" len="med"/>
                      <a:tailEnd type="none" w="med" len="med"/>
                    </a:lnL>
                    <a:lnR>
                      <a:noFill/>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r>
              <a:tr h="278408">
                <a:tc>
                  <a:txBody>
                    <a:bodyPr/>
                    <a:lstStyle/>
                    <a:p>
                      <a:pPr algn="ctr" rtl="0" fontAlgn="ctr"/>
                      <a:r>
                        <a:rPr lang="pt-BR" sz="1400" b="0" i="0" u="none" strike="noStrike">
                          <a:solidFill>
                            <a:srgbClr val="404040"/>
                          </a:solidFill>
                          <a:effectLst/>
                          <a:latin typeface="Calibri" panose="020F0502020204030204" pitchFamily="34" charset="0"/>
                        </a:rPr>
                        <a:t>8</a:t>
                      </a:r>
                    </a:p>
                  </a:txBody>
                  <a:tcPr marL="9525" marR="9525" marT="9525" marB="0" anchor="ctr">
                    <a:lnL>
                      <a:noFill/>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a:noFill/>
                    </a:lnB>
                  </a:tcPr>
                </a:tc>
                <a:tc>
                  <a:txBody>
                    <a:bodyPr/>
                    <a:lstStyle/>
                    <a:p>
                      <a:pPr algn="ctr" rtl="0" fontAlgn="ctr"/>
                      <a:r>
                        <a:rPr lang="pt-BR" sz="1400" b="0" i="0" u="none" strike="noStrike" dirty="0">
                          <a:solidFill>
                            <a:srgbClr val="404040"/>
                          </a:solidFill>
                          <a:effectLst/>
                          <a:latin typeface="Calibri" panose="020F0502020204030204" pitchFamily="34" charset="0"/>
                        </a:rPr>
                        <a:t>Fundos de Investimentos em Participações</a:t>
                      </a:r>
                    </a:p>
                  </a:txBody>
                  <a:tcPr marL="9525" marR="9525" marT="9525" marB="0" anchor="ctr">
                    <a:lnL w="6350" cap="flat" cmpd="sng" algn="ctr">
                      <a:solidFill>
                        <a:srgbClr val="595959"/>
                      </a:solidFill>
                      <a:prstDash val="solid"/>
                      <a:round/>
                      <a:headEnd type="none" w="med" len="med"/>
                      <a:tailEnd type="none" w="med" len="med"/>
                    </a:lnL>
                    <a:lnR>
                      <a:noFill/>
                    </a:lnR>
                    <a:lnT w="6350" cap="flat" cmpd="sng" algn="ctr">
                      <a:solidFill>
                        <a:srgbClr val="595959"/>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3116113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edondar Retângulo em um Canto Diagonal 4"/>
          <p:cNvSpPr/>
          <p:nvPr/>
        </p:nvSpPr>
        <p:spPr>
          <a:xfrm>
            <a:off x="695400" y="1052736"/>
            <a:ext cx="11089232" cy="1152128"/>
          </a:xfrm>
          <a:prstGeom prst="round2DiagRect">
            <a:avLst>
              <a:gd name="adj1" fmla="val 9467"/>
              <a:gd name="adj2"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lvl="1">
              <a:spcAft>
                <a:spcPts val="600"/>
              </a:spcAft>
            </a:pPr>
            <a:r>
              <a:rPr lang="pt-BR" sz="2400" b="1" dirty="0">
                <a:solidFill>
                  <a:srgbClr val="0095D9"/>
                </a:solidFill>
              </a:rPr>
              <a:t>2016</a:t>
            </a:r>
          </a:p>
          <a:p>
            <a:pPr marL="447675" lvl="1" indent="-269875">
              <a:spcAft>
                <a:spcPts val="1800"/>
              </a:spcAft>
              <a:buClr>
                <a:srgbClr val="0095D9"/>
              </a:buClr>
              <a:buFont typeface="Arial" panose="020B0604020202020204" pitchFamily="34" charset="0"/>
              <a:buChar char="•"/>
            </a:pPr>
            <a:r>
              <a:rPr lang="pt-BR" dirty="0">
                <a:solidFill>
                  <a:srgbClr val="4C4D4F"/>
                </a:solidFill>
              </a:rPr>
              <a:t>Priorização no processo de planejamento de 2017 da consolidação dos códigos de Varejo e de Private Banking, com a mudança de foco de segmento para atividade. </a:t>
            </a:r>
          </a:p>
        </p:txBody>
      </p:sp>
      <p:sp>
        <p:nvSpPr>
          <p:cNvPr id="6" name="Arredondar Retângulo em um Canto Diagonal 5"/>
          <p:cNvSpPr/>
          <p:nvPr/>
        </p:nvSpPr>
        <p:spPr>
          <a:xfrm>
            <a:off x="695400" y="2276872"/>
            <a:ext cx="11089232" cy="3168352"/>
          </a:xfrm>
          <a:prstGeom prst="round2DiagRect">
            <a:avLst>
              <a:gd name="adj1" fmla="val 9467"/>
              <a:gd name="adj2"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lvl="1">
              <a:spcAft>
                <a:spcPts val="600"/>
              </a:spcAft>
            </a:pPr>
            <a:r>
              <a:rPr lang="pt-BR" sz="2400" b="1" dirty="0">
                <a:solidFill>
                  <a:srgbClr val="0095D9"/>
                </a:solidFill>
              </a:rPr>
              <a:t>2017</a:t>
            </a:r>
          </a:p>
          <a:p>
            <a:pPr marL="447675" lvl="1" indent="-269875">
              <a:spcAft>
                <a:spcPts val="600"/>
              </a:spcAft>
              <a:buClr>
                <a:srgbClr val="0095D9"/>
              </a:buClr>
              <a:buFont typeface="Arial" panose="020B0604020202020204" pitchFamily="34" charset="0"/>
              <a:buChar char="•"/>
            </a:pPr>
            <a:r>
              <a:rPr lang="pt-BR" dirty="0">
                <a:solidFill>
                  <a:srgbClr val="4C4D4F"/>
                </a:solidFill>
              </a:rPr>
              <a:t>F</a:t>
            </a:r>
            <a:r>
              <a:rPr lang="pt-BR" dirty="0" smtClean="0">
                <a:solidFill>
                  <a:srgbClr val="4C4D4F"/>
                </a:solidFill>
              </a:rPr>
              <a:t>ormação </a:t>
            </a:r>
            <a:r>
              <a:rPr lang="pt-BR" dirty="0">
                <a:solidFill>
                  <a:srgbClr val="4C4D4F"/>
                </a:solidFill>
              </a:rPr>
              <a:t>de grupo de trabalho misto com representantes dos comitês de Varejo, Private Banking, Compliance, Mercado e Tesouraria. Realização de 23 reuniões. </a:t>
            </a:r>
          </a:p>
          <a:p>
            <a:pPr marL="444500" lvl="1" indent="-266700">
              <a:spcAft>
                <a:spcPts val="600"/>
              </a:spcAft>
              <a:buClr>
                <a:srgbClr val="0095D9"/>
              </a:buClr>
              <a:buFont typeface="Arial" panose="020B0604020202020204" pitchFamily="34" charset="0"/>
              <a:buChar char="•"/>
            </a:pPr>
            <a:r>
              <a:rPr lang="pt-BR" dirty="0">
                <a:solidFill>
                  <a:srgbClr val="4C4D4F"/>
                </a:solidFill>
              </a:rPr>
              <a:t>Envolvimento da Frente de Distribuição: </a:t>
            </a:r>
          </a:p>
          <a:p>
            <a:pPr marL="841375" lvl="2" indent="-285750">
              <a:spcAft>
                <a:spcPts val="600"/>
              </a:spcAft>
              <a:buClr>
                <a:srgbClr val="0095D9"/>
              </a:buClr>
              <a:buFont typeface="Wingdings" panose="05000000000000000000" pitchFamily="2" charset="2"/>
              <a:buChar char="§"/>
            </a:pPr>
            <a:r>
              <a:rPr lang="pt-BR" i="1" dirty="0">
                <a:solidFill>
                  <a:srgbClr val="4C4D4F"/>
                </a:solidFill>
              </a:rPr>
              <a:t>Aprovação do projeto;</a:t>
            </a:r>
          </a:p>
          <a:p>
            <a:pPr marL="841375" lvl="2" indent="-285750">
              <a:spcAft>
                <a:spcPts val="600"/>
              </a:spcAft>
              <a:buClr>
                <a:srgbClr val="0095D9"/>
              </a:buClr>
              <a:buFont typeface="Wingdings" panose="05000000000000000000" pitchFamily="2" charset="2"/>
              <a:buChar char="§"/>
            </a:pPr>
            <a:r>
              <a:rPr lang="pt-BR" i="1" dirty="0">
                <a:solidFill>
                  <a:srgbClr val="4C4D4F"/>
                </a:solidFill>
              </a:rPr>
              <a:t>Discussão de linhas gerais propostas pelo grupo de trabalho;</a:t>
            </a:r>
          </a:p>
          <a:p>
            <a:pPr marL="841375" lvl="2" indent="-285750">
              <a:spcAft>
                <a:spcPts val="600"/>
              </a:spcAft>
              <a:buClr>
                <a:srgbClr val="0095D9"/>
              </a:buClr>
              <a:buFont typeface="Wingdings" panose="05000000000000000000" pitchFamily="2" charset="2"/>
              <a:buChar char="§"/>
            </a:pPr>
            <a:r>
              <a:rPr lang="pt-BR" i="1" dirty="0">
                <a:solidFill>
                  <a:srgbClr val="4C4D4F"/>
                </a:solidFill>
              </a:rPr>
              <a:t>Validação dos avanços e da abrangência do novo código.</a:t>
            </a:r>
            <a:endParaRPr lang="pt-BR" dirty="0">
              <a:solidFill>
                <a:srgbClr val="4C4D4F"/>
              </a:solidFill>
            </a:endParaRPr>
          </a:p>
          <a:p>
            <a:pPr marL="444500" lvl="1" indent="-266700">
              <a:spcAft>
                <a:spcPts val="600"/>
              </a:spcAft>
              <a:buClr>
                <a:srgbClr val="0095D9"/>
              </a:buClr>
              <a:buFont typeface="Arial" panose="020B0604020202020204" pitchFamily="34" charset="0"/>
              <a:buChar char="•"/>
            </a:pPr>
            <a:r>
              <a:rPr lang="pt-BR" dirty="0">
                <a:solidFill>
                  <a:srgbClr val="4C4D4F"/>
                </a:solidFill>
              </a:rPr>
              <a:t>Apresentação e circulação da minuta nos comitês impactados;</a:t>
            </a:r>
          </a:p>
          <a:p>
            <a:pPr marL="444500" lvl="1" indent="-266700">
              <a:spcAft>
                <a:spcPts val="600"/>
              </a:spcAft>
              <a:buClr>
                <a:srgbClr val="0095D9"/>
              </a:buClr>
              <a:buFont typeface="Arial" panose="020B0604020202020204" pitchFamily="34" charset="0"/>
              <a:buChar char="•"/>
            </a:pPr>
            <a:r>
              <a:rPr lang="pt-BR" dirty="0">
                <a:solidFill>
                  <a:srgbClr val="4C4D4F"/>
                </a:solidFill>
              </a:rPr>
              <a:t>Realização de dois workshops.</a:t>
            </a:r>
          </a:p>
        </p:txBody>
      </p:sp>
      <p:sp>
        <p:nvSpPr>
          <p:cNvPr id="13" name="Título 1"/>
          <p:cNvSpPr>
            <a:spLocks noGrp="1"/>
          </p:cNvSpPr>
          <p:nvPr>
            <p:ph type="title"/>
          </p:nvPr>
        </p:nvSpPr>
        <p:spPr>
          <a:xfrm>
            <a:off x="1343472" y="108165"/>
            <a:ext cx="6699936" cy="528000"/>
          </a:xfrm>
        </p:spPr>
        <p:txBody>
          <a:bodyPr>
            <a:normAutofit/>
          </a:bodyPr>
          <a:lstStyle/>
          <a:p>
            <a:r>
              <a:rPr lang="pt-BR" dirty="0"/>
              <a:t>CÓDIGO DE DISTRIBUIÇÃO DE PRODUTOS DE INVESTIMENTOS</a:t>
            </a:r>
          </a:p>
        </p:txBody>
      </p:sp>
      <p:sp>
        <p:nvSpPr>
          <p:cNvPr id="14" name="Espaço Reservado para Texto 3"/>
          <p:cNvSpPr>
            <a:spLocks noGrp="1"/>
          </p:cNvSpPr>
          <p:nvPr>
            <p:ph type="body" sz="half" idx="2"/>
          </p:nvPr>
        </p:nvSpPr>
        <p:spPr>
          <a:xfrm>
            <a:off x="1055440" y="518778"/>
            <a:ext cx="6411600" cy="423851"/>
          </a:xfrm>
        </p:spPr>
        <p:txBody>
          <a:bodyPr/>
          <a:lstStyle/>
          <a:p>
            <a:r>
              <a:rPr lang="pt-BR" dirty="0" smtClean="0"/>
              <a:t>Histórico</a:t>
            </a:r>
            <a:endParaRPr lang="pt-BR" dirty="0"/>
          </a:p>
        </p:txBody>
      </p:sp>
      <p:sp>
        <p:nvSpPr>
          <p:cNvPr id="7" name="Arredondar Retângulo em um Canto Diagonal 6"/>
          <p:cNvSpPr/>
          <p:nvPr/>
        </p:nvSpPr>
        <p:spPr>
          <a:xfrm>
            <a:off x="695400" y="5517232"/>
            <a:ext cx="11089232" cy="1157923"/>
          </a:xfrm>
          <a:prstGeom prst="round2DiagRect">
            <a:avLst>
              <a:gd name="adj1" fmla="val 9467"/>
              <a:gd name="adj2"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lvl="1">
              <a:spcAft>
                <a:spcPts val="600"/>
              </a:spcAft>
            </a:pPr>
            <a:r>
              <a:rPr lang="pt-BR" sz="2400" b="1" dirty="0" smtClean="0">
                <a:solidFill>
                  <a:srgbClr val="0095D9"/>
                </a:solidFill>
              </a:rPr>
              <a:t>2018</a:t>
            </a:r>
            <a:endParaRPr lang="pt-BR" sz="2400" b="1" dirty="0">
              <a:solidFill>
                <a:srgbClr val="0095D9"/>
              </a:solidFill>
            </a:endParaRPr>
          </a:p>
          <a:p>
            <a:pPr marL="463550" lvl="1" indent="-285750">
              <a:spcAft>
                <a:spcPts val="600"/>
              </a:spcAft>
              <a:buClr>
                <a:srgbClr val="0095D9"/>
              </a:buClr>
              <a:buFont typeface="Arial" panose="020B0604020202020204" pitchFamily="34" charset="0"/>
              <a:buChar char="•"/>
            </a:pPr>
            <a:r>
              <a:rPr lang="pt-BR" dirty="0">
                <a:solidFill>
                  <a:srgbClr val="4C4D4F"/>
                </a:solidFill>
              </a:rPr>
              <a:t>Disponibilização de minuta em audiência pública: término em 19/</a:t>
            </a:r>
            <a:r>
              <a:rPr lang="pt-BR" dirty="0" err="1">
                <a:solidFill>
                  <a:srgbClr val="4C4D4F"/>
                </a:solidFill>
              </a:rPr>
              <a:t>fev</a:t>
            </a:r>
            <a:r>
              <a:rPr lang="pt-BR" dirty="0">
                <a:solidFill>
                  <a:srgbClr val="4C4D4F"/>
                </a:solidFill>
              </a:rPr>
              <a:t>;</a:t>
            </a:r>
          </a:p>
          <a:p>
            <a:pPr marL="463550" lvl="1" indent="-285750">
              <a:spcAft>
                <a:spcPts val="600"/>
              </a:spcAft>
              <a:buClr>
                <a:srgbClr val="0095D9"/>
              </a:buClr>
              <a:buFont typeface="Arial" panose="020B0604020202020204" pitchFamily="34" charset="0"/>
              <a:buChar char="•"/>
            </a:pPr>
            <a:r>
              <a:rPr lang="pt-BR" dirty="0">
                <a:solidFill>
                  <a:srgbClr val="4C4D4F"/>
                </a:solidFill>
              </a:rPr>
              <a:t>Publicação do novo Código em 04/</a:t>
            </a:r>
            <a:r>
              <a:rPr lang="pt-BR" dirty="0" err="1">
                <a:solidFill>
                  <a:srgbClr val="4C4D4F"/>
                </a:solidFill>
              </a:rPr>
              <a:t>mai</a:t>
            </a:r>
            <a:r>
              <a:rPr lang="pt-BR" dirty="0">
                <a:solidFill>
                  <a:srgbClr val="4C4D4F"/>
                </a:solidFill>
              </a:rPr>
              <a:t> </a:t>
            </a:r>
            <a:r>
              <a:rPr lang="pt-BR" dirty="0" smtClean="0">
                <a:solidFill>
                  <a:srgbClr val="4C4D4F"/>
                </a:solidFill>
              </a:rPr>
              <a:t>com entrada em vigor em 02/</a:t>
            </a:r>
            <a:r>
              <a:rPr lang="pt-BR" dirty="0" err="1" smtClean="0">
                <a:solidFill>
                  <a:srgbClr val="4C4D4F"/>
                </a:solidFill>
              </a:rPr>
              <a:t>jan</a:t>
            </a:r>
            <a:r>
              <a:rPr lang="pt-BR" dirty="0" smtClean="0">
                <a:solidFill>
                  <a:srgbClr val="4C4D4F"/>
                </a:solidFill>
              </a:rPr>
              <a:t>/19. </a:t>
            </a:r>
            <a:endParaRPr lang="pt-BR" dirty="0">
              <a:solidFill>
                <a:srgbClr val="4C4D4F"/>
              </a:solidFill>
            </a:endParaRPr>
          </a:p>
        </p:txBody>
      </p:sp>
    </p:spTree>
    <p:extLst>
      <p:ext uri="{BB962C8B-B14F-4D97-AF65-F5344CB8AC3E}">
        <p14:creationId xmlns:p14="http://schemas.microsoft.com/office/powerpoint/2010/main" val="679723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30</a:t>
            </a:fld>
            <a:endParaRPr lang="pt-BR" dirty="0"/>
          </a:p>
        </p:txBody>
      </p:sp>
      <p:graphicFrame>
        <p:nvGraphicFramePr>
          <p:cNvPr id="4" name="Diagrama 3"/>
          <p:cNvGraphicFramePr/>
          <p:nvPr>
            <p:extLst>
              <p:ext uri="{D42A27DB-BD31-4B8C-83A1-F6EECF244321}">
                <p14:modId xmlns:p14="http://schemas.microsoft.com/office/powerpoint/2010/main" val="2626350873"/>
              </p:ext>
            </p:extLst>
          </p:nvPr>
        </p:nvGraphicFramePr>
        <p:xfrm>
          <a:off x="1199456" y="1275175"/>
          <a:ext cx="9505056" cy="54992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aixaDeTexto 6"/>
          <p:cNvSpPr txBox="1"/>
          <p:nvPr/>
        </p:nvSpPr>
        <p:spPr>
          <a:xfrm>
            <a:off x="1199456" y="3534104"/>
            <a:ext cx="9505056" cy="369332"/>
          </a:xfrm>
          <a:prstGeom prst="rect">
            <a:avLst/>
          </a:prstGeom>
          <a:solidFill>
            <a:schemeClr val="bg1">
              <a:lumMod val="95000"/>
            </a:schemeClr>
          </a:solidFill>
          <a:ln>
            <a:solidFill>
              <a:schemeClr val="tx1">
                <a:lumMod val="65000"/>
                <a:lumOff val="35000"/>
              </a:schemeClr>
            </a:solidFill>
          </a:ln>
        </p:spPr>
        <p:txBody>
          <a:bodyPr wrap="square" rtlCol="0">
            <a:spAutoFit/>
          </a:bodyPr>
          <a:lstStyle/>
          <a:p>
            <a:r>
              <a:rPr lang="pt-BR" dirty="0" smtClean="0"/>
              <a:t>Produtos que apresentarem, cumulativamente, pelo menos, 3 das seguintes características: </a:t>
            </a:r>
            <a:endParaRPr lang="pt-BR" dirty="0"/>
          </a:p>
        </p:txBody>
      </p:sp>
      <p:sp>
        <p:nvSpPr>
          <p:cNvPr id="22" name="CaixaDeTexto 21"/>
          <p:cNvSpPr txBox="1"/>
          <p:nvPr/>
        </p:nvSpPr>
        <p:spPr>
          <a:xfrm>
            <a:off x="1199456" y="4149080"/>
            <a:ext cx="9577064" cy="1938992"/>
          </a:xfrm>
          <a:prstGeom prst="rect">
            <a:avLst/>
          </a:prstGeom>
          <a:noFill/>
        </p:spPr>
        <p:txBody>
          <a:bodyPr wrap="square" rtlCol="0">
            <a:spAutoFit/>
          </a:bodyPr>
          <a:lstStyle/>
          <a:p>
            <a:pPr marL="400050" indent="-400050">
              <a:spcAft>
                <a:spcPts val="1200"/>
              </a:spcAft>
              <a:buAutoNum type="romanUcPeriod"/>
            </a:pPr>
            <a:r>
              <a:rPr lang="pt-BR" dirty="0">
                <a:solidFill>
                  <a:schemeClr val="tx1">
                    <a:lumMod val="75000"/>
                    <a:lumOff val="25000"/>
                  </a:schemeClr>
                </a:solidFill>
              </a:rPr>
              <a:t>Ausência de liquidez, barreiras complexas ou elevados encargos para saída; </a:t>
            </a:r>
          </a:p>
          <a:p>
            <a:pPr marL="400050" indent="-400050">
              <a:spcAft>
                <a:spcPts val="1200"/>
              </a:spcAft>
              <a:buAutoNum type="romanUcPeriod"/>
            </a:pPr>
            <a:r>
              <a:rPr lang="pt-BR" dirty="0">
                <a:solidFill>
                  <a:schemeClr val="tx1">
                    <a:lumMod val="75000"/>
                    <a:lumOff val="25000"/>
                  </a:schemeClr>
                </a:solidFill>
              </a:rPr>
              <a:t>Derivativos intrínsecos ao Produto de Investimento; </a:t>
            </a:r>
          </a:p>
          <a:p>
            <a:pPr marL="400050" indent="-400050">
              <a:spcAft>
                <a:spcPts val="1200"/>
              </a:spcAft>
              <a:buAutoNum type="romanUcPeriod"/>
            </a:pPr>
            <a:r>
              <a:rPr lang="pt-BR" dirty="0">
                <a:solidFill>
                  <a:schemeClr val="tx1">
                    <a:lumMod val="75000"/>
                    <a:lumOff val="25000"/>
                  </a:schemeClr>
                </a:solidFill>
              </a:rPr>
              <a:t>Incorporação de riscos e características de dois ou mais instrumentos financeiros de diferente estrutura e natureza sob a aparência de um instrumento financeiro único; e</a:t>
            </a:r>
          </a:p>
          <a:p>
            <a:pPr marL="400050" indent="-400050">
              <a:spcAft>
                <a:spcPts val="1200"/>
              </a:spcAft>
              <a:buAutoNum type="romanUcPeriod"/>
            </a:pPr>
            <a:r>
              <a:rPr lang="pt-BR" dirty="0">
                <a:solidFill>
                  <a:schemeClr val="tx1">
                    <a:lumMod val="75000"/>
                    <a:lumOff val="25000"/>
                  </a:schemeClr>
                </a:solidFill>
              </a:rPr>
              <a:t>Metodologia de precificação específica que dificulte a avaliação do preço pelo investidor</a:t>
            </a:r>
          </a:p>
        </p:txBody>
      </p:sp>
      <p:sp>
        <p:nvSpPr>
          <p:cNvPr id="25" name="Título 1"/>
          <p:cNvSpPr>
            <a:spLocks noGrp="1"/>
          </p:cNvSpPr>
          <p:nvPr>
            <p:ph type="title"/>
          </p:nvPr>
        </p:nvSpPr>
        <p:spPr>
          <a:xfrm>
            <a:off x="1196264" y="108165"/>
            <a:ext cx="6699936" cy="528000"/>
          </a:xfrm>
        </p:spPr>
        <p:txBody>
          <a:bodyPr>
            <a:normAutofit/>
          </a:bodyPr>
          <a:lstStyle/>
          <a:p>
            <a:r>
              <a:rPr lang="pt-BR" dirty="0" err="1" smtClean="0"/>
              <a:t>Suitability</a:t>
            </a:r>
            <a:endParaRPr lang="pt-BR" dirty="0"/>
          </a:p>
        </p:txBody>
      </p:sp>
      <p:sp>
        <p:nvSpPr>
          <p:cNvPr id="26" name="Espaço Reservado para Texto 3"/>
          <p:cNvSpPr>
            <a:spLocks noGrp="1"/>
          </p:cNvSpPr>
          <p:nvPr>
            <p:ph type="body" sz="half" idx="2"/>
          </p:nvPr>
        </p:nvSpPr>
        <p:spPr>
          <a:xfrm>
            <a:off x="911424" y="518778"/>
            <a:ext cx="6411600" cy="423851"/>
          </a:xfrm>
        </p:spPr>
        <p:txBody>
          <a:bodyPr/>
          <a:lstStyle/>
          <a:p>
            <a:r>
              <a:rPr lang="pt-BR" dirty="0" smtClean="0">
                <a:solidFill>
                  <a:srgbClr val="4C4D4F"/>
                </a:solidFill>
              </a:rPr>
              <a:t>Diretriz – novas regras</a:t>
            </a:r>
            <a:endParaRPr lang="pt-BR" dirty="0">
              <a:solidFill>
                <a:srgbClr val="4C4D4F"/>
              </a:solidFill>
            </a:endParaRPr>
          </a:p>
        </p:txBody>
      </p:sp>
    </p:spTree>
    <p:extLst>
      <p:ext uri="{BB962C8B-B14F-4D97-AF65-F5344CB8AC3E}">
        <p14:creationId xmlns:p14="http://schemas.microsoft.com/office/powerpoint/2010/main" val="37173835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31</a:t>
            </a:fld>
            <a:endParaRPr lang="pt-BR" dirty="0"/>
          </a:p>
        </p:txBody>
      </p:sp>
      <p:sp>
        <p:nvSpPr>
          <p:cNvPr id="18" name="Título 1"/>
          <p:cNvSpPr>
            <a:spLocks noGrp="1"/>
          </p:cNvSpPr>
          <p:nvPr>
            <p:ph type="title"/>
          </p:nvPr>
        </p:nvSpPr>
        <p:spPr>
          <a:xfrm>
            <a:off x="1124256" y="108165"/>
            <a:ext cx="6699936" cy="528000"/>
          </a:xfrm>
        </p:spPr>
        <p:txBody>
          <a:bodyPr>
            <a:normAutofit/>
          </a:bodyPr>
          <a:lstStyle/>
          <a:p>
            <a:r>
              <a:rPr lang="pt-BR" dirty="0" err="1" smtClean="0"/>
              <a:t>Suitability</a:t>
            </a:r>
            <a:endParaRPr lang="pt-BR" dirty="0"/>
          </a:p>
        </p:txBody>
      </p:sp>
      <p:sp>
        <p:nvSpPr>
          <p:cNvPr id="19" name="Espaço Reservado para Texto 3"/>
          <p:cNvSpPr>
            <a:spLocks noGrp="1"/>
          </p:cNvSpPr>
          <p:nvPr>
            <p:ph type="body" sz="half" idx="2"/>
          </p:nvPr>
        </p:nvSpPr>
        <p:spPr>
          <a:xfrm>
            <a:off x="839416" y="518778"/>
            <a:ext cx="6411600" cy="423851"/>
          </a:xfrm>
        </p:spPr>
        <p:txBody>
          <a:bodyPr/>
          <a:lstStyle/>
          <a:p>
            <a:r>
              <a:rPr lang="pt-BR" dirty="0" smtClean="0">
                <a:solidFill>
                  <a:srgbClr val="4C4D4F"/>
                </a:solidFill>
              </a:rPr>
              <a:t>Diretriz – novas regras</a:t>
            </a:r>
            <a:endParaRPr lang="pt-BR" dirty="0">
              <a:solidFill>
                <a:srgbClr val="4C4D4F"/>
              </a:solidFill>
            </a:endParaRPr>
          </a:p>
        </p:txBody>
      </p:sp>
      <p:sp>
        <p:nvSpPr>
          <p:cNvPr id="6" name="CaixaDeTexto 5"/>
          <p:cNvSpPr txBox="1"/>
          <p:nvPr/>
        </p:nvSpPr>
        <p:spPr>
          <a:xfrm>
            <a:off x="407368" y="1052736"/>
            <a:ext cx="11161240" cy="1231106"/>
          </a:xfrm>
          <a:prstGeom prst="rect">
            <a:avLst/>
          </a:prstGeom>
          <a:noFill/>
        </p:spPr>
        <p:txBody>
          <a:bodyPr wrap="square" rtlCol="0">
            <a:spAutoFit/>
          </a:bodyPr>
          <a:lstStyle/>
          <a:p>
            <a:r>
              <a:rPr lang="pt-BR" sz="2000" b="1" dirty="0" smtClean="0">
                <a:solidFill>
                  <a:srgbClr val="00B0F0"/>
                </a:solidFill>
              </a:rPr>
              <a:t>Laudo Anual de </a:t>
            </a:r>
            <a:r>
              <a:rPr lang="pt-BR" sz="2000" b="1" i="1" dirty="0" err="1" smtClean="0">
                <a:solidFill>
                  <a:srgbClr val="00B0F0"/>
                </a:solidFill>
              </a:rPr>
              <a:t>Suitability</a:t>
            </a:r>
            <a:r>
              <a:rPr lang="pt-BR" sz="2000" b="1" dirty="0" smtClean="0">
                <a:solidFill>
                  <a:srgbClr val="00B0F0"/>
                </a:solidFill>
              </a:rPr>
              <a:t>: </a:t>
            </a:r>
            <a:r>
              <a:rPr lang="pt-BR" dirty="0">
                <a:solidFill>
                  <a:schemeClr val="tx1">
                    <a:lumMod val="75000"/>
                    <a:lumOff val="25000"/>
                  </a:schemeClr>
                </a:solidFill>
              </a:rPr>
              <a:t>anualmente, as instituições devem enviar, até o último dia do mês de março, laudo descritivo, contendo as informações referentes ao processo de </a:t>
            </a:r>
            <a:r>
              <a:rPr lang="pt-BR" i="1" dirty="0" err="1">
                <a:solidFill>
                  <a:schemeClr val="tx1">
                    <a:lumMod val="75000"/>
                    <a:lumOff val="25000"/>
                  </a:schemeClr>
                </a:solidFill>
              </a:rPr>
              <a:t>suitability</a:t>
            </a:r>
            <a:r>
              <a:rPr lang="pt-BR" dirty="0">
                <a:solidFill>
                  <a:schemeClr val="tx1">
                    <a:lumMod val="75000"/>
                    <a:lumOff val="25000"/>
                  </a:schemeClr>
                </a:solidFill>
              </a:rPr>
              <a:t> do ano anterior</a:t>
            </a:r>
            <a:r>
              <a:rPr lang="pt-BR" dirty="0" smtClean="0">
                <a:solidFill>
                  <a:schemeClr val="tx1">
                    <a:lumMod val="75000"/>
                    <a:lumOff val="25000"/>
                  </a:schemeClr>
                </a:solidFill>
              </a:rPr>
              <a:t>.</a:t>
            </a:r>
          </a:p>
          <a:p>
            <a:endParaRPr lang="pt-BR" dirty="0">
              <a:solidFill>
                <a:schemeClr val="tx1">
                  <a:lumMod val="75000"/>
                  <a:lumOff val="25000"/>
                </a:schemeClr>
              </a:solidFill>
            </a:endParaRPr>
          </a:p>
          <a:p>
            <a:r>
              <a:rPr lang="pt-BR" u="sng" dirty="0" smtClean="0">
                <a:solidFill>
                  <a:schemeClr val="tx1">
                    <a:lumMod val="75000"/>
                    <a:lumOff val="25000"/>
                  </a:schemeClr>
                </a:solidFill>
              </a:rPr>
              <a:t>A nova diretriz traz a seguinte mudança para a elaboração do Laudo:</a:t>
            </a:r>
            <a:endParaRPr lang="pt-BR" u="sng" dirty="0">
              <a:solidFill>
                <a:schemeClr val="tx1">
                  <a:lumMod val="75000"/>
                  <a:lumOff val="25000"/>
                </a:schemeClr>
              </a:solidFill>
            </a:endParaRPr>
          </a:p>
        </p:txBody>
      </p:sp>
      <p:graphicFrame>
        <p:nvGraphicFramePr>
          <p:cNvPr id="2" name="Diagrama 1"/>
          <p:cNvGraphicFramePr/>
          <p:nvPr>
            <p:extLst>
              <p:ext uri="{D42A27DB-BD31-4B8C-83A1-F6EECF244321}">
                <p14:modId xmlns:p14="http://schemas.microsoft.com/office/powerpoint/2010/main" val="1008482333"/>
              </p:ext>
            </p:extLst>
          </p:nvPr>
        </p:nvGraphicFramePr>
        <p:xfrm>
          <a:off x="263352" y="2447858"/>
          <a:ext cx="11449272" cy="40774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56653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32</a:t>
            </a:fld>
            <a:endParaRPr lang="pt-BR" dirty="0"/>
          </a:p>
        </p:txBody>
      </p:sp>
      <p:sp>
        <p:nvSpPr>
          <p:cNvPr id="18" name="Título 1"/>
          <p:cNvSpPr>
            <a:spLocks noGrp="1"/>
          </p:cNvSpPr>
          <p:nvPr>
            <p:ph type="title"/>
          </p:nvPr>
        </p:nvSpPr>
        <p:spPr>
          <a:xfrm>
            <a:off x="1271464" y="87040"/>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930108" y="1772816"/>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Distribuição de Produtos de Investimentos</a:t>
            </a:r>
          </a:p>
        </p:txBody>
      </p:sp>
      <p:cxnSp>
        <p:nvCxnSpPr>
          <p:cNvPr id="24" name="Conector angulado 23"/>
          <p:cNvCxnSpPr>
            <a:stCxn id="27" idx="3"/>
            <a:endCxn id="29" idx="3"/>
          </p:cNvCxnSpPr>
          <p:nvPr/>
        </p:nvCxnSpPr>
        <p:spPr>
          <a:xfrm rot="5400000" flipH="1" flipV="1">
            <a:off x="6056161" y="124579"/>
            <a:ext cx="12700" cy="5613430"/>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2061534" y="2931294"/>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Regras Gerais</a:t>
            </a:r>
          </a:p>
        </p:txBody>
      </p:sp>
      <p:sp>
        <p:nvSpPr>
          <p:cNvPr id="28" name="Arredondar Retângulo em um Canto Diagonal 27"/>
          <p:cNvSpPr/>
          <p:nvPr/>
        </p:nvSpPr>
        <p:spPr>
          <a:xfrm>
            <a:off x="4866652" y="2931294"/>
            <a:ext cx="2375824" cy="799200"/>
          </a:xfrm>
          <a:prstGeom prst="round2DiagRect">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Canais Digitais</a:t>
            </a:r>
          </a:p>
        </p:txBody>
      </p:sp>
      <p:sp>
        <p:nvSpPr>
          <p:cNvPr id="29" name="Arredondar Retângulo em um Canto Diagonal 28"/>
          <p:cNvSpPr/>
          <p:nvPr/>
        </p:nvSpPr>
        <p:spPr>
          <a:xfrm>
            <a:off x="7674964" y="2931294"/>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tx1">
                    <a:lumMod val="75000"/>
                    <a:lumOff val="25000"/>
                  </a:schemeClr>
                </a:solidFill>
              </a:rPr>
              <a:t>Private</a:t>
            </a:r>
          </a:p>
        </p:txBody>
      </p:sp>
      <p:cxnSp>
        <p:nvCxnSpPr>
          <p:cNvPr id="6" name="Conector reto 5"/>
          <p:cNvCxnSpPr>
            <a:stCxn id="23" idx="1"/>
          </p:cNvCxnSpPr>
          <p:nvPr/>
        </p:nvCxnSpPr>
        <p:spPr>
          <a:xfrm>
            <a:off x="6090348" y="2492896"/>
            <a:ext cx="0" cy="444748"/>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
        <p:nvSpPr>
          <p:cNvPr id="21" name="Arredondar Retângulo em um Canto Diagonal 20"/>
          <p:cNvSpPr/>
          <p:nvPr/>
        </p:nvSpPr>
        <p:spPr>
          <a:xfrm>
            <a:off x="2420400" y="4509120"/>
            <a:ext cx="7846413" cy="1368152"/>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pt-BR" dirty="0">
                <a:solidFill>
                  <a:srgbClr val="4C4D4F"/>
                </a:solidFill>
                <a:latin typeface="+mj-lt"/>
              </a:rPr>
              <a:t>Procedimentos específicos para </a:t>
            </a:r>
            <a:r>
              <a:rPr lang="pt-BR" dirty="0" smtClean="0">
                <a:solidFill>
                  <a:srgbClr val="4C4D4F"/>
                </a:solidFill>
                <a:latin typeface="+mj-lt"/>
              </a:rPr>
              <a:t>disponibilização </a:t>
            </a:r>
            <a:r>
              <a:rPr lang="pt-BR" dirty="0">
                <a:solidFill>
                  <a:srgbClr val="4C4D4F"/>
                </a:solidFill>
                <a:latin typeface="+mj-lt"/>
              </a:rPr>
              <a:t>de senhas e trilhas de auditoria das operações realizadas pelo cliente.</a:t>
            </a:r>
          </a:p>
        </p:txBody>
      </p:sp>
      <p:cxnSp>
        <p:nvCxnSpPr>
          <p:cNvPr id="22" name="Conector angulado 21"/>
          <p:cNvCxnSpPr>
            <a:stCxn id="28" idx="1"/>
            <a:endCxn id="21" idx="2"/>
          </p:cNvCxnSpPr>
          <p:nvPr/>
        </p:nvCxnSpPr>
        <p:spPr>
          <a:xfrm rot="5400000">
            <a:off x="3506131" y="2644763"/>
            <a:ext cx="1462702" cy="3634164"/>
          </a:xfrm>
          <a:prstGeom prst="bentConnector4">
            <a:avLst>
              <a:gd name="adj1" fmla="val 26616"/>
              <a:gd name="adj2" fmla="val 106290"/>
            </a:avLst>
          </a:prstGeom>
          <a:ln w="25400">
            <a:solidFill>
              <a:srgbClr val="0095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7600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11518696" y="6448251"/>
            <a:ext cx="553968" cy="365125"/>
          </a:xfrm>
        </p:spPr>
        <p:txBody>
          <a:bodyPr/>
          <a:lstStyle/>
          <a:p>
            <a:fld id="{1252A218-1266-48E1-826D-7E99163BE9BB}" type="slidenum">
              <a:rPr lang="pt-BR" smtClean="0"/>
              <a:pPr/>
              <a:t>33</a:t>
            </a:fld>
            <a:endParaRPr lang="pt-BR" dirty="0"/>
          </a:p>
        </p:txBody>
      </p:sp>
      <p:sp>
        <p:nvSpPr>
          <p:cNvPr id="18" name="Título 1"/>
          <p:cNvSpPr>
            <a:spLocks noGrp="1"/>
          </p:cNvSpPr>
          <p:nvPr>
            <p:ph type="title"/>
          </p:nvPr>
        </p:nvSpPr>
        <p:spPr>
          <a:xfrm>
            <a:off x="1196264" y="108165"/>
            <a:ext cx="6699936" cy="528000"/>
          </a:xfrm>
        </p:spPr>
        <p:txBody>
          <a:bodyPr>
            <a:normAutofit fontScale="90000"/>
          </a:bodyPr>
          <a:lstStyle/>
          <a:p>
            <a:r>
              <a:rPr lang="pt-BR" dirty="0"/>
              <a:t>CÓDIGO DE DISTRIBUIÇÃO DE PRODUTOS DE INVESTIMENTOS</a:t>
            </a:r>
          </a:p>
        </p:txBody>
      </p:sp>
      <p:grpSp>
        <p:nvGrpSpPr>
          <p:cNvPr id="8" name="Grupo 7"/>
          <p:cNvGrpSpPr/>
          <p:nvPr/>
        </p:nvGrpSpPr>
        <p:grpSpPr>
          <a:xfrm>
            <a:off x="1631504" y="1052736"/>
            <a:ext cx="9887192" cy="3672408"/>
            <a:chOff x="1631504" y="1124744"/>
            <a:chExt cx="9887192" cy="4320480"/>
          </a:xfrm>
        </p:grpSpPr>
        <p:grpSp>
          <p:nvGrpSpPr>
            <p:cNvPr id="2" name="Grupo 1"/>
            <p:cNvGrpSpPr/>
            <p:nvPr/>
          </p:nvGrpSpPr>
          <p:grpSpPr>
            <a:xfrm>
              <a:off x="1995178" y="1124744"/>
              <a:ext cx="7989254" cy="1584176"/>
              <a:chOff x="1995178" y="1124744"/>
              <a:chExt cx="7989254" cy="1957678"/>
            </a:xfrm>
          </p:grpSpPr>
          <p:sp>
            <p:nvSpPr>
              <p:cNvPr id="23" name="Arredondar Retângulo em um Canto Diagonal 22"/>
              <p:cNvSpPr/>
              <p:nvPr/>
            </p:nvSpPr>
            <p:spPr>
              <a:xfrm>
                <a:off x="3863752" y="112474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Distribuição de Produtos de Investimentos</a:t>
                </a:r>
              </a:p>
            </p:txBody>
          </p:sp>
          <p:cxnSp>
            <p:nvCxnSpPr>
              <p:cNvPr id="24" name="Conector angulado 23"/>
              <p:cNvCxnSpPr>
                <a:stCxn id="27" idx="3"/>
                <a:endCxn id="29" idx="3"/>
              </p:cNvCxnSpPr>
              <p:nvPr/>
            </p:nvCxnSpPr>
            <p:spPr>
              <a:xfrm rot="5400000" flipH="1" flipV="1">
                <a:off x="5989805" y="-523493"/>
                <a:ext cx="12700" cy="5613430"/>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995178" y="228322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Regras Gerais</a:t>
                </a:r>
              </a:p>
            </p:txBody>
          </p:sp>
          <p:sp>
            <p:nvSpPr>
              <p:cNvPr id="28" name="Arredondar Retângulo em um Canto Diagonal 27"/>
              <p:cNvSpPr/>
              <p:nvPr/>
            </p:nvSpPr>
            <p:spPr>
              <a:xfrm>
                <a:off x="4800296" y="228322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Canais Digitais</a:t>
                </a:r>
              </a:p>
            </p:txBody>
          </p:sp>
          <p:sp>
            <p:nvSpPr>
              <p:cNvPr id="29" name="Arredondar Retângulo em um Canto Diagonal 28"/>
              <p:cNvSpPr/>
              <p:nvPr/>
            </p:nvSpPr>
            <p:spPr>
              <a:xfrm>
                <a:off x="7608608" y="2283222"/>
                <a:ext cx="2375824" cy="799200"/>
              </a:xfrm>
              <a:prstGeom prst="round2DiagRect">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Private</a:t>
                </a:r>
              </a:p>
            </p:txBody>
          </p:sp>
          <p:cxnSp>
            <p:nvCxnSpPr>
              <p:cNvPr id="6" name="Conector reto 5"/>
              <p:cNvCxnSpPr>
                <a:stCxn id="23" idx="1"/>
              </p:cNvCxnSpPr>
              <p:nvPr/>
            </p:nvCxnSpPr>
            <p:spPr>
              <a:xfrm>
                <a:off x="6023992" y="1844824"/>
                <a:ext cx="0" cy="444748"/>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grpSp>
        <p:sp>
          <p:nvSpPr>
            <p:cNvPr id="21" name="Arredondar Retângulo em um Canto Diagonal 20"/>
            <p:cNvSpPr/>
            <p:nvPr/>
          </p:nvSpPr>
          <p:spPr>
            <a:xfrm>
              <a:off x="1631504" y="2996952"/>
              <a:ext cx="9887192" cy="2448272"/>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pt-BR" sz="1500" dirty="0">
                  <a:solidFill>
                    <a:srgbClr val="4C4D4F"/>
                  </a:solidFill>
                  <a:latin typeface="+mj-lt"/>
                </a:rPr>
                <a:t>Clientes com capacidade financeira de, no mínimo,  três milhões, e prestação cumulativas dos serviços abaixo: </a:t>
              </a:r>
            </a:p>
            <a:p>
              <a:pPr marL="285750" indent="-200025">
                <a:spcAft>
                  <a:spcPts val="1200"/>
                </a:spcAft>
                <a:buClr>
                  <a:srgbClr val="0095D9"/>
                </a:buClr>
                <a:buFont typeface="Arial" panose="020B0604020202020204" pitchFamily="34" charset="0"/>
                <a:buChar char="•"/>
              </a:pPr>
              <a:r>
                <a:rPr lang="pt-BR" sz="1500" dirty="0">
                  <a:solidFill>
                    <a:srgbClr val="4C4D4F"/>
                  </a:solidFill>
                  <a:latin typeface="+mj-lt"/>
                </a:rPr>
                <a:t>Proposta de portfólio de produtos e serviços exclusivos para seus clientes;</a:t>
              </a:r>
            </a:p>
            <a:p>
              <a:pPr marL="285750" indent="-200025">
                <a:spcAft>
                  <a:spcPts val="1200"/>
                </a:spcAft>
                <a:buClr>
                  <a:srgbClr val="0095D9"/>
                </a:buClr>
                <a:buFont typeface="Arial" panose="020B0604020202020204" pitchFamily="34" charset="0"/>
                <a:buChar char="•"/>
              </a:pPr>
              <a:r>
                <a:rPr lang="pt-BR" sz="1500" dirty="0">
                  <a:solidFill>
                    <a:srgbClr val="4C4D4F"/>
                  </a:solidFill>
                  <a:latin typeface="+mj-lt"/>
                </a:rPr>
                <a:t>Planejamento financeiro, incluindo, mas não se limitando a:</a:t>
              </a:r>
            </a:p>
            <a:p>
              <a:pPr marL="542925" indent="-200025">
                <a:spcAft>
                  <a:spcPts val="1200"/>
                </a:spcAft>
                <a:buClr>
                  <a:srgbClr val="0095D9"/>
                </a:buClr>
                <a:buSzPct val="80000"/>
                <a:buFont typeface="Wingdings" panose="05000000000000000000" pitchFamily="2" charset="2"/>
                <a:buChar char="§"/>
              </a:pPr>
              <a:r>
                <a:rPr lang="pt-BR" sz="1500" dirty="0">
                  <a:solidFill>
                    <a:srgbClr val="4C4D4F"/>
                  </a:solidFill>
                  <a:latin typeface="+mj-lt"/>
                </a:rPr>
                <a:t>Análises e soluções financeiras e de investimentos específicas para cada cliente, observada a regulação aplicável; e</a:t>
              </a:r>
            </a:p>
            <a:p>
              <a:pPr marL="542925" indent="-200025">
                <a:spcAft>
                  <a:spcPts val="1200"/>
                </a:spcAft>
                <a:buClr>
                  <a:srgbClr val="0095D9"/>
                </a:buClr>
                <a:buSzPct val="80000"/>
                <a:buFont typeface="Wingdings" panose="05000000000000000000" pitchFamily="2" charset="2"/>
                <a:buChar char="§"/>
              </a:pPr>
              <a:r>
                <a:rPr lang="pt-BR" sz="1500" dirty="0">
                  <a:solidFill>
                    <a:srgbClr val="4C4D4F"/>
                  </a:solidFill>
                  <a:latin typeface="+mj-lt"/>
                </a:rPr>
                <a:t>Constituição de veículos de investimento em parceria com Gestores de Recursos autorizados que podem ser exclusivos, reservados e personalizados segundo as necessidades e o perfil de cada cliente</a:t>
              </a:r>
              <a:r>
                <a:rPr lang="pt-BR" sz="1500" dirty="0" smtClean="0">
                  <a:solidFill>
                    <a:srgbClr val="4C4D4F"/>
                  </a:solidFill>
                  <a:latin typeface="+mj-lt"/>
                </a:rPr>
                <a:t>.</a:t>
              </a:r>
              <a:endParaRPr lang="pt-BR" sz="1500" dirty="0">
                <a:solidFill>
                  <a:srgbClr val="4C4D4F"/>
                </a:solidFill>
                <a:latin typeface="+mj-lt"/>
              </a:endParaRPr>
            </a:p>
          </p:txBody>
        </p:sp>
      </p:grpSp>
      <p:cxnSp>
        <p:nvCxnSpPr>
          <p:cNvPr id="22" name="Conector angulado 21"/>
          <p:cNvCxnSpPr>
            <a:stCxn id="29" idx="1"/>
            <a:endCxn id="21" idx="2"/>
          </p:cNvCxnSpPr>
          <p:nvPr/>
        </p:nvCxnSpPr>
        <p:spPr>
          <a:xfrm rot="5400000">
            <a:off x="4571341" y="-540551"/>
            <a:ext cx="1285343" cy="7165016"/>
          </a:xfrm>
          <a:prstGeom prst="bentConnector4">
            <a:avLst>
              <a:gd name="adj1" fmla="val 9524"/>
              <a:gd name="adj2" fmla="val 103191"/>
            </a:avLst>
          </a:prstGeom>
          <a:ln w="25400">
            <a:solidFill>
              <a:srgbClr val="0095D9"/>
            </a:solidFill>
          </a:ln>
        </p:spPr>
        <p:style>
          <a:lnRef idx="1">
            <a:schemeClr val="accent1"/>
          </a:lnRef>
          <a:fillRef idx="0">
            <a:schemeClr val="accent1"/>
          </a:fillRef>
          <a:effectRef idx="0">
            <a:schemeClr val="accent1"/>
          </a:effectRef>
          <a:fontRef idx="minor">
            <a:schemeClr val="tx1"/>
          </a:fontRef>
        </p:style>
      </p:cxnSp>
      <p:sp>
        <p:nvSpPr>
          <p:cNvPr id="10" name="CaixaDeTexto 9"/>
          <p:cNvSpPr txBox="1"/>
          <p:nvPr/>
        </p:nvSpPr>
        <p:spPr>
          <a:xfrm>
            <a:off x="682756" y="5289302"/>
            <a:ext cx="10885852" cy="1308050"/>
          </a:xfrm>
          <a:prstGeom prst="rect">
            <a:avLst/>
          </a:prstGeom>
          <a:noFill/>
          <a:ln w="28575">
            <a:solidFill>
              <a:srgbClr val="FFC000"/>
            </a:solidFill>
          </a:ln>
        </p:spPr>
        <p:txBody>
          <a:bodyPr wrap="square" rtlCol="0">
            <a:spAutoFit/>
          </a:bodyPr>
          <a:lstStyle/>
          <a:p>
            <a:pPr marL="285750" indent="-285750" algn="just">
              <a:spcAft>
                <a:spcPts val="1800"/>
              </a:spcAft>
              <a:buFont typeface="Arial" panose="020B0604020202020204" pitchFamily="34" charset="0"/>
              <a:buChar char="•"/>
            </a:pPr>
            <a:r>
              <a:rPr lang="pt-BR" sz="1600" dirty="0" smtClean="0">
                <a:solidFill>
                  <a:schemeClr val="tx1">
                    <a:lumMod val="75000"/>
                    <a:lumOff val="25000"/>
                  </a:schemeClr>
                </a:solidFill>
              </a:rPr>
              <a:t>No novo Código, a atividade de Private não será restrita à instituições bancárias. Dessa forma, todas as Instituições Participantes que desempenharem a atividade descrita acima estarão sujeitas, automaticamente, ao Capítulo de Private. </a:t>
            </a:r>
          </a:p>
          <a:p>
            <a:pPr marL="285750" indent="-285750" algn="just">
              <a:spcAft>
                <a:spcPts val="1800"/>
              </a:spcAft>
              <a:buFont typeface="Arial" panose="020B0604020202020204" pitchFamily="34" charset="0"/>
              <a:buChar char="•"/>
            </a:pPr>
            <a:r>
              <a:rPr lang="pt-BR" sz="1600" dirty="0" smtClean="0">
                <a:solidFill>
                  <a:schemeClr val="tx1">
                    <a:lumMod val="75000"/>
                    <a:lumOff val="25000"/>
                  </a:schemeClr>
                </a:solidFill>
              </a:rPr>
              <a:t>As instituições que passarem a realizar a atividade de Private após sua adesão ao Código, devem comunicar à ANBIMA previamente ao início da atividade.</a:t>
            </a:r>
            <a:endParaRPr lang="pt-BR" sz="1600" dirty="0">
              <a:solidFill>
                <a:schemeClr val="tx1">
                  <a:lumMod val="75000"/>
                  <a:lumOff val="25000"/>
                </a:schemeClr>
              </a:solidFill>
            </a:endParaRPr>
          </a:p>
        </p:txBody>
      </p:sp>
      <p:sp>
        <p:nvSpPr>
          <p:cNvPr id="11" name="Arredondar Retângulo no Mesmo Canto Lateral 10"/>
          <p:cNvSpPr/>
          <p:nvPr/>
        </p:nvSpPr>
        <p:spPr>
          <a:xfrm>
            <a:off x="5153574" y="4869160"/>
            <a:ext cx="1944216" cy="394876"/>
          </a:xfrm>
          <a:prstGeom prst="round2Same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rgbClr val="4C4D4F"/>
                </a:solidFill>
              </a:rPr>
              <a:t>IMPORTANTE</a:t>
            </a:r>
            <a:endParaRPr lang="pt-BR" dirty="0">
              <a:solidFill>
                <a:srgbClr val="4C4D4F"/>
              </a:solidFill>
            </a:endParaRPr>
          </a:p>
        </p:txBody>
      </p:sp>
    </p:spTree>
    <p:extLst>
      <p:ext uri="{BB962C8B-B14F-4D97-AF65-F5344CB8AC3E}">
        <p14:creationId xmlns:p14="http://schemas.microsoft.com/office/powerpoint/2010/main" val="19854270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9984432" y="6336001"/>
            <a:ext cx="553968" cy="365125"/>
          </a:xfrm>
        </p:spPr>
        <p:txBody>
          <a:bodyPr/>
          <a:lstStyle/>
          <a:p>
            <a:fld id="{1252A218-1266-48E1-826D-7E99163BE9BB}" type="slidenum">
              <a:rPr lang="pt-BR" smtClean="0"/>
              <a:pPr/>
              <a:t>34</a:t>
            </a:fld>
            <a:endParaRPr lang="pt-BR" dirty="0"/>
          </a:p>
        </p:txBody>
      </p:sp>
      <p:sp>
        <p:nvSpPr>
          <p:cNvPr id="18" name="Título 1"/>
          <p:cNvSpPr>
            <a:spLocks noGrp="1"/>
          </p:cNvSpPr>
          <p:nvPr>
            <p:ph type="title"/>
          </p:nvPr>
        </p:nvSpPr>
        <p:spPr>
          <a:xfrm>
            <a:off x="1052248" y="108165"/>
            <a:ext cx="6699936" cy="528000"/>
          </a:xfrm>
        </p:spPr>
        <p:txBody>
          <a:bodyPr>
            <a:normAutofit fontScale="90000"/>
          </a:bodyPr>
          <a:lstStyle/>
          <a:p>
            <a:r>
              <a:rPr lang="pt-BR" dirty="0"/>
              <a:t>CÓDIGO DE DISTRIBUIÇÃO DE PRODUTOS DE INVESTIMENTOS</a:t>
            </a:r>
          </a:p>
        </p:txBody>
      </p:sp>
      <p:sp>
        <p:nvSpPr>
          <p:cNvPr id="23" name="Arredondar Retângulo em um Canto Diagonal 22"/>
          <p:cNvSpPr/>
          <p:nvPr/>
        </p:nvSpPr>
        <p:spPr>
          <a:xfrm>
            <a:off x="3863752" y="112474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Distribuição de Produtos de Investimentos</a:t>
            </a:r>
          </a:p>
        </p:txBody>
      </p:sp>
      <p:cxnSp>
        <p:nvCxnSpPr>
          <p:cNvPr id="24" name="Conector angulado 23"/>
          <p:cNvCxnSpPr>
            <a:stCxn id="27" idx="3"/>
            <a:endCxn id="29" idx="3"/>
          </p:cNvCxnSpPr>
          <p:nvPr/>
        </p:nvCxnSpPr>
        <p:spPr>
          <a:xfrm rot="5400000" flipH="1" flipV="1">
            <a:off x="5989805" y="-523493"/>
            <a:ext cx="12700" cy="5613430"/>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Arredondar Retângulo em um Canto Diagonal 26"/>
          <p:cNvSpPr/>
          <p:nvPr/>
        </p:nvSpPr>
        <p:spPr>
          <a:xfrm>
            <a:off x="1995178" y="228322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Regras Gerais</a:t>
            </a:r>
          </a:p>
        </p:txBody>
      </p:sp>
      <p:sp>
        <p:nvSpPr>
          <p:cNvPr id="28" name="Arredondar Retângulo em um Canto Diagonal 27"/>
          <p:cNvSpPr/>
          <p:nvPr/>
        </p:nvSpPr>
        <p:spPr>
          <a:xfrm>
            <a:off x="4800296" y="2283222"/>
            <a:ext cx="2375824" cy="799200"/>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rgbClr val="4C4D4F"/>
                </a:solidFill>
              </a:rPr>
              <a:t>Canais Digitais</a:t>
            </a:r>
          </a:p>
        </p:txBody>
      </p:sp>
      <p:sp>
        <p:nvSpPr>
          <p:cNvPr id="29" name="Arredondar Retângulo em um Canto Diagonal 28"/>
          <p:cNvSpPr/>
          <p:nvPr/>
        </p:nvSpPr>
        <p:spPr>
          <a:xfrm>
            <a:off x="7608608" y="2283222"/>
            <a:ext cx="2375824" cy="799200"/>
          </a:xfrm>
          <a:prstGeom prst="round2DiagRect">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Private</a:t>
            </a:r>
          </a:p>
        </p:txBody>
      </p:sp>
      <p:cxnSp>
        <p:nvCxnSpPr>
          <p:cNvPr id="6" name="Conector reto 5"/>
          <p:cNvCxnSpPr>
            <a:stCxn id="23" idx="1"/>
          </p:cNvCxnSpPr>
          <p:nvPr/>
        </p:nvCxnSpPr>
        <p:spPr>
          <a:xfrm>
            <a:off x="6023992" y="1844824"/>
            <a:ext cx="0" cy="444748"/>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
        <p:nvSpPr>
          <p:cNvPr id="21" name="Arredondar Retângulo em um Canto Diagonal 20"/>
          <p:cNvSpPr/>
          <p:nvPr/>
        </p:nvSpPr>
        <p:spPr>
          <a:xfrm>
            <a:off x="2207569" y="3501008"/>
            <a:ext cx="8136904" cy="2664296"/>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pt-BR" sz="1600" dirty="0">
                <a:solidFill>
                  <a:srgbClr val="4C4D4F"/>
                </a:solidFill>
                <a:latin typeface="+mj-lt"/>
              </a:rPr>
              <a:t>Caso o distribuidor preste serviços que classifique como “Private”, deverá cumprir com regras adicionais.</a:t>
            </a:r>
          </a:p>
          <a:p>
            <a:pPr>
              <a:spcAft>
                <a:spcPts val="1200"/>
              </a:spcAft>
            </a:pPr>
            <a:r>
              <a:rPr lang="pt-BR" sz="1600" dirty="0">
                <a:solidFill>
                  <a:srgbClr val="4C4D4F"/>
                </a:solidFill>
                <a:latin typeface="+mj-lt"/>
              </a:rPr>
              <a:t>Ter em sua estrutura:</a:t>
            </a:r>
          </a:p>
          <a:p>
            <a:pPr marL="361950" indent="-200025">
              <a:buClr>
                <a:srgbClr val="0095D9"/>
              </a:buClr>
              <a:buFont typeface="Arial" panose="020B0604020202020204" pitchFamily="34" charset="0"/>
              <a:buChar char="•"/>
            </a:pPr>
            <a:r>
              <a:rPr lang="pt-BR" sz="1600" dirty="0">
                <a:solidFill>
                  <a:srgbClr val="4C4D4F"/>
                </a:solidFill>
                <a:latin typeface="+mj-lt"/>
              </a:rPr>
              <a:t>Um estrategista de investimentos</a:t>
            </a:r>
          </a:p>
          <a:p>
            <a:pPr marL="361950" indent="-200025">
              <a:buClr>
                <a:srgbClr val="0095D9"/>
              </a:buClr>
              <a:buFont typeface="Arial" panose="020B0604020202020204" pitchFamily="34" charset="0"/>
              <a:buChar char="•"/>
            </a:pPr>
            <a:r>
              <a:rPr lang="pt-BR" sz="1600" dirty="0">
                <a:solidFill>
                  <a:srgbClr val="4C4D4F"/>
                </a:solidFill>
                <a:latin typeface="+mj-lt"/>
              </a:rPr>
              <a:t>Um economista</a:t>
            </a:r>
          </a:p>
          <a:p>
            <a:pPr marL="361950" indent="-200025">
              <a:buClr>
                <a:srgbClr val="0095D9"/>
              </a:buClr>
              <a:buFont typeface="Arial" panose="020B0604020202020204" pitchFamily="34" charset="0"/>
              <a:buChar char="•"/>
            </a:pPr>
            <a:r>
              <a:rPr lang="pt-BR" sz="1600" dirty="0">
                <a:solidFill>
                  <a:srgbClr val="4C4D4F"/>
                </a:solidFill>
                <a:latin typeface="+mj-lt"/>
              </a:rPr>
              <a:t>Um profissional responsável pela análise de risco de mercado e de crédito dos produtos recomendados</a:t>
            </a:r>
          </a:p>
          <a:p>
            <a:pPr marL="361950" indent="-200025">
              <a:buClr>
                <a:srgbClr val="0095D9"/>
              </a:buClr>
              <a:buFont typeface="Arial" panose="020B0604020202020204" pitchFamily="34" charset="0"/>
              <a:buChar char="•"/>
            </a:pPr>
            <a:r>
              <a:rPr lang="pt-BR" sz="1600" dirty="0">
                <a:solidFill>
                  <a:srgbClr val="4C4D4F"/>
                </a:solidFill>
                <a:latin typeface="+mj-lt"/>
              </a:rPr>
              <a:t>75% dos gerentes de relacionamento certificados pelo CFP.</a:t>
            </a:r>
          </a:p>
        </p:txBody>
      </p:sp>
      <p:cxnSp>
        <p:nvCxnSpPr>
          <p:cNvPr id="22" name="Conector angulado 21"/>
          <p:cNvCxnSpPr>
            <a:stCxn id="29" idx="1"/>
            <a:endCxn id="21" idx="2"/>
          </p:cNvCxnSpPr>
          <p:nvPr/>
        </p:nvCxnSpPr>
        <p:spPr>
          <a:xfrm rot="5400000">
            <a:off x="4626678" y="663315"/>
            <a:ext cx="1750734" cy="6588951"/>
          </a:xfrm>
          <a:prstGeom prst="bentConnector4">
            <a:avLst>
              <a:gd name="adj1" fmla="val 11955"/>
              <a:gd name="adj2" fmla="val 103469"/>
            </a:avLst>
          </a:prstGeom>
          <a:ln w="25400">
            <a:solidFill>
              <a:srgbClr val="0095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62678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35</a:t>
            </a:fld>
            <a:endParaRPr lang="pt-BR" dirty="0"/>
          </a:p>
        </p:txBody>
      </p:sp>
      <p:grpSp>
        <p:nvGrpSpPr>
          <p:cNvPr id="7" name="Grupo 6"/>
          <p:cNvGrpSpPr/>
          <p:nvPr/>
        </p:nvGrpSpPr>
        <p:grpSpPr>
          <a:xfrm>
            <a:off x="2169007" y="2348880"/>
            <a:ext cx="8494484" cy="4156566"/>
            <a:chOff x="2279576" y="1124744"/>
            <a:chExt cx="8494484" cy="5231539"/>
          </a:xfrm>
        </p:grpSpPr>
        <p:cxnSp>
          <p:nvCxnSpPr>
            <p:cNvPr id="6" name="Conector reto 5"/>
            <p:cNvCxnSpPr>
              <a:stCxn id="23" idx="1"/>
            </p:cNvCxnSpPr>
            <p:nvPr/>
          </p:nvCxnSpPr>
          <p:spPr>
            <a:xfrm>
              <a:off x="6023992" y="1844824"/>
              <a:ext cx="0" cy="216000"/>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
          <p:nvSpPr>
            <p:cNvPr id="23" name="Arredondar Retângulo em um Canto Diagonal 22"/>
            <p:cNvSpPr/>
            <p:nvPr/>
          </p:nvSpPr>
          <p:spPr>
            <a:xfrm>
              <a:off x="3863752" y="112474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2400" b="1" dirty="0" smtClean="0"/>
                <a:t>Anexo I</a:t>
              </a:r>
              <a:endParaRPr lang="pt-BR" sz="2400" b="1" dirty="0"/>
            </a:p>
          </p:txBody>
        </p:sp>
        <p:sp>
          <p:nvSpPr>
            <p:cNvPr id="27" name="Arredondar Retângulo em um Canto Diagonal 26"/>
            <p:cNvSpPr/>
            <p:nvPr/>
          </p:nvSpPr>
          <p:spPr>
            <a:xfrm>
              <a:off x="4836080" y="2002238"/>
              <a:ext cx="2375824" cy="799200"/>
            </a:xfrm>
            <a:prstGeom prst="round2DiagRect">
              <a:avLst/>
            </a:prstGeom>
            <a:solidFill>
              <a:srgbClr val="80C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b="1" dirty="0" smtClean="0">
                  <a:solidFill>
                    <a:schemeClr val="bg1"/>
                  </a:solidFill>
                </a:rPr>
                <a:t>Distribuição de Fundos</a:t>
              </a:r>
              <a:endParaRPr lang="pt-BR" sz="2000" b="1" dirty="0">
                <a:solidFill>
                  <a:schemeClr val="bg1"/>
                </a:solidFill>
              </a:endParaRPr>
            </a:p>
          </p:txBody>
        </p:sp>
        <p:sp>
          <p:nvSpPr>
            <p:cNvPr id="12" name="Arredondar Retângulo em um Canto Diagonal 11"/>
            <p:cNvSpPr/>
            <p:nvPr/>
          </p:nvSpPr>
          <p:spPr>
            <a:xfrm>
              <a:off x="2279576" y="3433498"/>
              <a:ext cx="8494484" cy="2922785"/>
            </a:xfrm>
            <a:prstGeom prst="round2DiagRect">
              <a:avLst>
                <a:gd name="adj1" fmla="val 11579"/>
                <a:gd name="adj2" fmla="val 0"/>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600"/>
                </a:spcAft>
                <a:buFont typeface="Arial" panose="020B0604020202020204" pitchFamily="34" charset="0"/>
                <a:buChar char="•"/>
              </a:pPr>
              <a:r>
                <a:rPr lang="pt-BR" sz="2000" dirty="0" smtClean="0">
                  <a:solidFill>
                    <a:schemeClr val="tx1">
                      <a:lumMod val="75000"/>
                      <a:lumOff val="25000"/>
                    </a:schemeClr>
                  </a:solidFill>
                  <a:latin typeface="+mj-lt"/>
                </a:rPr>
                <a:t>Seção exclusiva, no site da instituição, com informações mínimas dos Fundos de Investimento, cuja distribuição independe e prévio registro na CVM, dispensados os fundos constituídos sob forma de condomínio fechado ou que sejam exclusivos ou reservados;</a:t>
              </a:r>
            </a:p>
            <a:p>
              <a:pPr marL="285750" indent="-285750">
                <a:spcAft>
                  <a:spcPts val="600"/>
                </a:spcAft>
                <a:buFont typeface="Arial" panose="020B0604020202020204" pitchFamily="34" charset="0"/>
                <a:buChar char="•"/>
              </a:pPr>
              <a:r>
                <a:rPr lang="pt-BR" sz="2000" dirty="0" smtClean="0">
                  <a:solidFill>
                    <a:schemeClr val="tx1">
                      <a:lumMod val="75000"/>
                      <a:lumOff val="25000"/>
                    </a:schemeClr>
                  </a:solidFill>
                  <a:latin typeface="+mj-lt"/>
                </a:rPr>
                <a:t>Responsabilidade do distribuidor de disponibilizar aos investidores os documentos obrigatórios dos fundos;</a:t>
              </a:r>
            </a:p>
            <a:p>
              <a:pPr marL="285750" indent="-285750">
                <a:spcAft>
                  <a:spcPts val="600"/>
                </a:spcAft>
                <a:buFont typeface="Arial" panose="020B0604020202020204" pitchFamily="34" charset="0"/>
                <a:buChar char="•"/>
              </a:pPr>
              <a:r>
                <a:rPr lang="pt-BR" sz="2000" dirty="0" smtClean="0">
                  <a:solidFill>
                    <a:schemeClr val="tx1">
                      <a:lumMod val="75000"/>
                      <a:lumOff val="25000"/>
                    </a:schemeClr>
                  </a:solidFill>
                  <a:latin typeface="+mj-lt"/>
                </a:rPr>
                <a:t>Regras relacionadas à distribuição por conta e ordem.</a:t>
              </a:r>
              <a:endParaRPr lang="pt-BR" sz="2000" dirty="0">
                <a:solidFill>
                  <a:schemeClr val="tx1">
                    <a:lumMod val="75000"/>
                    <a:lumOff val="25000"/>
                  </a:schemeClr>
                </a:solidFill>
                <a:latin typeface="+mj-lt"/>
              </a:endParaRPr>
            </a:p>
          </p:txBody>
        </p:sp>
        <p:cxnSp>
          <p:nvCxnSpPr>
            <p:cNvPr id="13" name="Conector angulado 12"/>
            <p:cNvCxnSpPr>
              <a:stCxn id="27" idx="1"/>
              <a:endCxn id="12" idx="2"/>
            </p:cNvCxnSpPr>
            <p:nvPr/>
          </p:nvCxnSpPr>
          <p:spPr>
            <a:xfrm rot="5400000">
              <a:off x="3105057" y="1975957"/>
              <a:ext cx="2093453" cy="3744416"/>
            </a:xfrm>
            <a:prstGeom prst="bentConnector4">
              <a:avLst>
                <a:gd name="adj1" fmla="val 15096"/>
                <a:gd name="adj2" fmla="val 106105"/>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9" name="CaixaDeTexto 18"/>
          <p:cNvSpPr txBox="1"/>
          <p:nvPr/>
        </p:nvSpPr>
        <p:spPr>
          <a:xfrm>
            <a:off x="191344" y="1268760"/>
            <a:ext cx="11306869" cy="830997"/>
          </a:xfrm>
          <a:prstGeom prst="rect">
            <a:avLst/>
          </a:prstGeom>
          <a:noFill/>
          <a:ln w="12700">
            <a:solidFill>
              <a:srgbClr val="0095D9"/>
            </a:solidFill>
          </a:ln>
        </p:spPr>
        <p:txBody>
          <a:bodyPr wrap="square" rtlCol="0">
            <a:spAutoFit/>
          </a:bodyPr>
          <a:lstStyle/>
          <a:p>
            <a:pPr algn="ctr"/>
            <a:r>
              <a:rPr lang="pt-BR" sz="2400" dirty="0">
                <a:solidFill>
                  <a:srgbClr val="4C4D4F"/>
                </a:solidFill>
                <a:latin typeface="+mj-lt"/>
              </a:rPr>
              <a:t>O anexo de Distribuição de Fundos estabelece </a:t>
            </a:r>
            <a:r>
              <a:rPr lang="pt-BR" sz="2400" dirty="0" smtClean="0">
                <a:solidFill>
                  <a:srgbClr val="4C4D4F"/>
                </a:solidFill>
                <a:latin typeface="+mj-lt"/>
              </a:rPr>
              <a:t>regras adicionais especificas para FI 555, FIDC, FII </a:t>
            </a:r>
            <a:r>
              <a:rPr lang="pt-BR" sz="2400" dirty="0">
                <a:solidFill>
                  <a:srgbClr val="4C4D4F"/>
                </a:solidFill>
                <a:latin typeface="+mj-lt"/>
              </a:rPr>
              <a:t>e </a:t>
            </a:r>
            <a:r>
              <a:rPr lang="pt-BR" sz="2400" dirty="0" smtClean="0">
                <a:solidFill>
                  <a:srgbClr val="4C4D4F"/>
                </a:solidFill>
                <a:latin typeface="+mj-lt"/>
              </a:rPr>
              <a:t>Fundos </a:t>
            </a:r>
            <a:r>
              <a:rPr lang="pt-BR" sz="2400" dirty="0">
                <a:solidFill>
                  <a:srgbClr val="4C4D4F"/>
                </a:solidFill>
                <a:latin typeface="+mj-lt"/>
              </a:rPr>
              <a:t>de </a:t>
            </a:r>
            <a:r>
              <a:rPr lang="pt-BR" sz="2400" dirty="0" smtClean="0">
                <a:solidFill>
                  <a:srgbClr val="4C4D4F"/>
                </a:solidFill>
                <a:latin typeface="+mj-lt"/>
              </a:rPr>
              <a:t>Índice. </a:t>
            </a:r>
            <a:endParaRPr lang="pt-BR" sz="2400" dirty="0">
              <a:solidFill>
                <a:srgbClr val="4C4D4F"/>
              </a:solidFill>
              <a:latin typeface="+mj-lt"/>
            </a:endParaRPr>
          </a:p>
        </p:txBody>
      </p:sp>
      <p:sp>
        <p:nvSpPr>
          <p:cNvPr id="15" name="Título 1"/>
          <p:cNvSpPr>
            <a:spLocks noGrp="1"/>
          </p:cNvSpPr>
          <p:nvPr>
            <p:ph type="title"/>
          </p:nvPr>
        </p:nvSpPr>
        <p:spPr>
          <a:xfrm>
            <a:off x="1052248" y="108165"/>
            <a:ext cx="6699936" cy="528000"/>
          </a:xfrm>
        </p:spPr>
        <p:txBody>
          <a:bodyPr>
            <a:normAutofit fontScale="90000"/>
          </a:bodyPr>
          <a:lstStyle/>
          <a:p>
            <a:r>
              <a:rPr lang="pt-BR" dirty="0"/>
              <a:t>CÓDIGO DE DISTRIBUIÇÃO DE PRODUTOS DE INVESTIMENTOS</a:t>
            </a:r>
          </a:p>
        </p:txBody>
      </p:sp>
    </p:spTree>
    <p:extLst>
      <p:ext uri="{BB962C8B-B14F-4D97-AF65-F5344CB8AC3E}">
        <p14:creationId xmlns:p14="http://schemas.microsoft.com/office/powerpoint/2010/main" val="9814716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36</a:t>
            </a:fld>
            <a:endParaRPr lang="pt-BR" dirty="0"/>
          </a:p>
        </p:txBody>
      </p:sp>
      <p:sp>
        <p:nvSpPr>
          <p:cNvPr id="7" name="Título 1"/>
          <p:cNvSpPr>
            <a:spLocks noGrp="1"/>
          </p:cNvSpPr>
          <p:nvPr>
            <p:ph type="title"/>
          </p:nvPr>
        </p:nvSpPr>
        <p:spPr>
          <a:xfrm>
            <a:off x="1271464" y="144000"/>
            <a:ext cx="6984776" cy="548696"/>
          </a:xfrm>
        </p:spPr>
        <p:txBody>
          <a:bodyPr>
            <a:normAutofit/>
          </a:bodyPr>
          <a:lstStyle/>
          <a:p>
            <a:r>
              <a:rPr lang="pt-BR" dirty="0" smtClean="0"/>
              <a:t>MIGRAÇÃO</a:t>
            </a:r>
            <a:endParaRPr lang="pt-BR" dirty="0"/>
          </a:p>
        </p:txBody>
      </p:sp>
      <p:graphicFrame>
        <p:nvGraphicFramePr>
          <p:cNvPr id="2" name="Diagrama 1"/>
          <p:cNvGraphicFramePr/>
          <p:nvPr>
            <p:extLst>
              <p:ext uri="{D42A27DB-BD31-4B8C-83A1-F6EECF244321}">
                <p14:modId xmlns:p14="http://schemas.microsoft.com/office/powerpoint/2010/main" val="1282000959"/>
              </p:ext>
            </p:extLst>
          </p:nvPr>
        </p:nvGraphicFramePr>
        <p:xfrm>
          <a:off x="407368" y="2132856"/>
          <a:ext cx="11233248" cy="4725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CaixaDeTexto 7"/>
          <p:cNvSpPr txBox="1"/>
          <p:nvPr/>
        </p:nvSpPr>
        <p:spPr>
          <a:xfrm>
            <a:off x="405755" y="1200809"/>
            <a:ext cx="11306869" cy="707886"/>
          </a:xfrm>
          <a:prstGeom prst="rect">
            <a:avLst/>
          </a:prstGeom>
          <a:noFill/>
          <a:ln w="28575">
            <a:solidFill>
              <a:srgbClr val="0095D9"/>
            </a:solidFill>
          </a:ln>
        </p:spPr>
        <p:txBody>
          <a:bodyPr wrap="square" rtlCol="0">
            <a:spAutoFit/>
          </a:bodyPr>
          <a:lstStyle/>
          <a:p>
            <a:r>
              <a:rPr lang="pt-BR" sz="2000" dirty="0" smtClean="0">
                <a:solidFill>
                  <a:schemeClr val="tx1">
                    <a:lumMod val="75000"/>
                    <a:lumOff val="25000"/>
                  </a:schemeClr>
                </a:solidFill>
              </a:rPr>
              <a:t>As Instituições Participantes dos Códigos de Private Banking, Varejo e do capítulo de distribuição do Código de Fundos autorizadas pelo BACEN, serão migradas para o Código de Distribuição, conforme  fluxo abaixo:</a:t>
            </a:r>
          </a:p>
        </p:txBody>
      </p:sp>
    </p:spTree>
    <p:extLst>
      <p:ext uri="{BB962C8B-B14F-4D97-AF65-F5344CB8AC3E}">
        <p14:creationId xmlns:p14="http://schemas.microsoft.com/office/powerpoint/2010/main" val="10627966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tângulo 36"/>
          <p:cNvSpPr/>
          <p:nvPr/>
        </p:nvSpPr>
        <p:spPr>
          <a:xfrm>
            <a:off x="479376" y="5223242"/>
            <a:ext cx="11207920" cy="1374110"/>
          </a:xfrm>
          <a:prstGeom prst="rect">
            <a:avLst/>
          </a:prstGeom>
          <a:no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Título 1"/>
          <p:cNvSpPr>
            <a:spLocks noGrp="1"/>
          </p:cNvSpPr>
          <p:nvPr>
            <p:ph type="title"/>
          </p:nvPr>
        </p:nvSpPr>
        <p:spPr>
          <a:xfrm>
            <a:off x="1052248" y="108165"/>
            <a:ext cx="6699936" cy="528000"/>
          </a:xfrm>
        </p:spPr>
        <p:txBody>
          <a:bodyPr>
            <a:normAutofit fontScale="90000"/>
          </a:bodyPr>
          <a:lstStyle/>
          <a:p>
            <a:r>
              <a:rPr lang="pt-BR" dirty="0"/>
              <a:t>CÓDIGO DE DISTRIBUIÇÃO DE PRODUTOS DE INVESTIMENTOS</a:t>
            </a:r>
          </a:p>
        </p:txBody>
      </p:sp>
      <p:sp>
        <p:nvSpPr>
          <p:cNvPr id="7" name="Espaço Reservado para Texto 3"/>
          <p:cNvSpPr>
            <a:spLocks noGrp="1"/>
          </p:cNvSpPr>
          <p:nvPr>
            <p:ph type="body" sz="half" idx="2"/>
          </p:nvPr>
        </p:nvSpPr>
        <p:spPr>
          <a:xfrm>
            <a:off x="767408" y="518778"/>
            <a:ext cx="6411600" cy="423851"/>
          </a:xfrm>
        </p:spPr>
        <p:txBody>
          <a:bodyPr/>
          <a:lstStyle/>
          <a:p>
            <a:r>
              <a:rPr lang="pt-BR" dirty="0" smtClean="0"/>
              <a:t>Sistema de Supervisão de mercados - SSM</a:t>
            </a:r>
            <a:endParaRPr lang="pt-BR" dirty="0"/>
          </a:p>
        </p:txBody>
      </p:sp>
      <p:sp>
        <p:nvSpPr>
          <p:cNvPr id="11" name="Arredondar Retângulo em um Canto Diagonal 10"/>
          <p:cNvSpPr/>
          <p:nvPr/>
        </p:nvSpPr>
        <p:spPr>
          <a:xfrm>
            <a:off x="5448721" y="1549103"/>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smtClean="0"/>
              <a:t>Código de Distribuição</a:t>
            </a:r>
            <a:endParaRPr lang="pt-BR" b="1" dirty="0"/>
          </a:p>
        </p:txBody>
      </p:sp>
      <p:cxnSp>
        <p:nvCxnSpPr>
          <p:cNvPr id="12" name="Conector angulado 11"/>
          <p:cNvCxnSpPr/>
          <p:nvPr/>
        </p:nvCxnSpPr>
        <p:spPr>
          <a:xfrm rot="5400000" flipH="1" flipV="1">
            <a:off x="7601598" y="264827"/>
            <a:ext cx="12700" cy="5617064"/>
          </a:xfrm>
          <a:prstGeom prst="bentConnector3">
            <a:avLst>
              <a:gd name="adj1" fmla="val 1800000"/>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Arredondar Retângulo em um Canto Diagonal 12"/>
          <p:cNvSpPr/>
          <p:nvPr/>
        </p:nvSpPr>
        <p:spPr>
          <a:xfrm>
            <a:off x="3576513" y="3047232"/>
            <a:ext cx="2375824" cy="799200"/>
          </a:xfrm>
          <a:prstGeom prst="round2DiagRect">
            <a:avLst/>
          </a:prstGeom>
          <a:solidFill>
            <a:schemeClr val="bg1">
              <a:lumMod val="65000"/>
            </a:schemeClr>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tx1">
                    <a:lumMod val="75000"/>
                    <a:lumOff val="25000"/>
                  </a:schemeClr>
                </a:solidFill>
              </a:rPr>
              <a:t>Distribuição de Produtos de Investimentos (exceto fundos)</a:t>
            </a:r>
            <a:endParaRPr lang="pt-BR" sz="1600" b="1" dirty="0">
              <a:solidFill>
                <a:schemeClr val="tx1">
                  <a:lumMod val="75000"/>
                  <a:lumOff val="25000"/>
                </a:schemeClr>
              </a:solidFill>
            </a:endParaRPr>
          </a:p>
        </p:txBody>
      </p:sp>
      <p:sp>
        <p:nvSpPr>
          <p:cNvPr id="14" name="Arredondar Retângulo em um Canto Diagonal 13"/>
          <p:cNvSpPr/>
          <p:nvPr/>
        </p:nvSpPr>
        <p:spPr>
          <a:xfrm>
            <a:off x="6419816" y="3047232"/>
            <a:ext cx="2375824" cy="799200"/>
          </a:xfrm>
          <a:prstGeom prst="round2DiagRect">
            <a:avLst/>
          </a:prstGeom>
          <a:solidFill>
            <a:schemeClr val="bg1">
              <a:lumMod val="65000"/>
            </a:schemeClr>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tx1">
                    <a:lumMod val="75000"/>
                    <a:lumOff val="25000"/>
                  </a:schemeClr>
                </a:solidFill>
              </a:rPr>
              <a:t>Distribuição de Fundos</a:t>
            </a:r>
            <a:endParaRPr lang="pt-BR" sz="1600" b="1" dirty="0">
              <a:solidFill>
                <a:schemeClr val="tx1">
                  <a:lumMod val="75000"/>
                  <a:lumOff val="25000"/>
                </a:schemeClr>
              </a:solidFill>
            </a:endParaRPr>
          </a:p>
        </p:txBody>
      </p:sp>
      <p:sp>
        <p:nvSpPr>
          <p:cNvPr id="15" name="Arredondar Retângulo em um Canto Diagonal 14"/>
          <p:cNvSpPr/>
          <p:nvPr/>
        </p:nvSpPr>
        <p:spPr>
          <a:xfrm>
            <a:off x="9193577" y="3047232"/>
            <a:ext cx="2375824" cy="799200"/>
          </a:xfrm>
          <a:prstGeom prst="round2DiagRect">
            <a:avLst/>
          </a:prstGeom>
          <a:solidFill>
            <a:schemeClr val="bg1">
              <a:lumMod val="65000"/>
            </a:schemeClr>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tx1">
                    <a:lumMod val="75000"/>
                    <a:lumOff val="25000"/>
                  </a:schemeClr>
                </a:solidFill>
              </a:rPr>
              <a:t>Private</a:t>
            </a:r>
            <a:endParaRPr lang="pt-BR" sz="1600" b="1" dirty="0">
              <a:solidFill>
                <a:schemeClr val="tx1">
                  <a:lumMod val="75000"/>
                  <a:lumOff val="25000"/>
                </a:schemeClr>
              </a:solidFill>
            </a:endParaRPr>
          </a:p>
        </p:txBody>
      </p:sp>
      <p:cxnSp>
        <p:nvCxnSpPr>
          <p:cNvPr id="16" name="Conector reto 15"/>
          <p:cNvCxnSpPr>
            <a:endCxn id="14" idx="3"/>
          </p:cNvCxnSpPr>
          <p:nvPr/>
        </p:nvCxnSpPr>
        <p:spPr>
          <a:xfrm>
            <a:off x="7607728" y="2269183"/>
            <a:ext cx="0" cy="778049"/>
          </a:xfrm>
          <a:prstGeom prst="line">
            <a:avLst/>
          </a:prstGeom>
          <a:ln w="25400">
            <a:solidFill>
              <a:srgbClr val="7F7F7F"/>
            </a:solidFill>
          </a:ln>
        </p:spPr>
        <p:style>
          <a:lnRef idx="1">
            <a:schemeClr val="accent1"/>
          </a:lnRef>
          <a:fillRef idx="0">
            <a:schemeClr val="accent1"/>
          </a:fillRef>
          <a:effectRef idx="0">
            <a:schemeClr val="accent1"/>
          </a:effectRef>
          <a:fontRef idx="minor">
            <a:schemeClr val="tx1"/>
          </a:fontRef>
        </p:style>
      </p:cxnSp>
      <p:sp>
        <p:nvSpPr>
          <p:cNvPr id="18" name="Retângulo 17"/>
          <p:cNvSpPr/>
          <p:nvPr/>
        </p:nvSpPr>
        <p:spPr>
          <a:xfrm>
            <a:off x="479376" y="1405087"/>
            <a:ext cx="11207920" cy="942062"/>
          </a:xfrm>
          <a:prstGeom prst="rect">
            <a:avLst/>
          </a:prstGeom>
          <a:noFill/>
          <a:ln>
            <a:solidFill>
              <a:srgbClr val="03BFD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479376" y="2989263"/>
            <a:ext cx="11207920" cy="942062"/>
          </a:xfrm>
          <a:prstGeom prst="rect">
            <a:avLst/>
          </a:prstGeom>
          <a:no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3" name="CaixaDeTexto 22"/>
          <p:cNvSpPr txBox="1"/>
          <p:nvPr/>
        </p:nvSpPr>
        <p:spPr>
          <a:xfrm>
            <a:off x="551384" y="1693119"/>
            <a:ext cx="2736304" cy="338554"/>
          </a:xfrm>
          <a:prstGeom prst="rect">
            <a:avLst/>
          </a:prstGeom>
          <a:noFill/>
        </p:spPr>
        <p:txBody>
          <a:bodyPr wrap="square" rtlCol="0">
            <a:spAutoFit/>
          </a:bodyPr>
          <a:lstStyle/>
          <a:p>
            <a:r>
              <a:rPr lang="pt-BR" sz="1600" dirty="0">
                <a:solidFill>
                  <a:schemeClr val="tx1">
                    <a:lumMod val="75000"/>
                    <a:lumOff val="25000"/>
                  </a:schemeClr>
                </a:solidFill>
              </a:rPr>
              <a:t>1º nível: Código</a:t>
            </a:r>
          </a:p>
        </p:txBody>
      </p:sp>
      <p:sp>
        <p:nvSpPr>
          <p:cNvPr id="24" name="CaixaDeTexto 23"/>
          <p:cNvSpPr txBox="1"/>
          <p:nvPr/>
        </p:nvSpPr>
        <p:spPr>
          <a:xfrm>
            <a:off x="551384" y="3268003"/>
            <a:ext cx="2736304" cy="338554"/>
          </a:xfrm>
          <a:prstGeom prst="rect">
            <a:avLst/>
          </a:prstGeom>
          <a:noFill/>
        </p:spPr>
        <p:txBody>
          <a:bodyPr wrap="square" rtlCol="0">
            <a:spAutoFit/>
          </a:bodyPr>
          <a:lstStyle/>
          <a:p>
            <a:r>
              <a:rPr lang="pt-BR" sz="1600" dirty="0">
                <a:solidFill>
                  <a:schemeClr val="tx1">
                    <a:lumMod val="75000"/>
                    <a:lumOff val="25000"/>
                  </a:schemeClr>
                </a:solidFill>
              </a:rPr>
              <a:t>2º nível: atividades</a:t>
            </a:r>
          </a:p>
        </p:txBody>
      </p:sp>
      <p:sp>
        <p:nvSpPr>
          <p:cNvPr id="27" name="Arredondar Retângulo em um Canto Diagonal 26"/>
          <p:cNvSpPr/>
          <p:nvPr/>
        </p:nvSpPr>
        <p:spPr>
          <a:xfrm>
            <a:off x="3575720" y="4213399"/>
            <a:ext cx="2375824" cy="799200"/>
          </a:xfrm>
          <a:prstGeom prst="round2Diag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smtClean="0">
                <a:solidFill>
                  <a:schemeClr val="tx1">
                    <a:lumMod val="75000"/>
                    <a:lumOff val="25000"/>
                  </a:schemeClr>
                </a:solidFill>
              </a:rPr>
              <a:t>Usuários do Código de Varejo</a:t>
            </a:r>
            <a:endParaRPr lang="pt-BR" sz="1600" dirty="0">
              <a:solidFill>
                <a:schemeClr val="tx1">
                  <a:lumMod val="75000"/>
                  <a:lumOff val="25000"/>
                </a:schemeClr>
              </a:solidFill>
            </a:endParaRPr>
          </a:p>
        </p:txBody>
      </p:sp>
      <p:sp>
        <p:nvSpPr>
          <p:cNvPr id="28" name="Arredondar Retângulo em um Canto Diagonal 27"/>
          <p:cNvSpPr/>
          <p:nvPr/>
        </p:nvSpPr>
        <p:spPr>
          <a:xfrm>
            <a:off x="6456040" y="4213399"/>
            <a:ext cx="2375824" cy="799200"/>
          </a:xfrm>
          <a:prstGeom prst="round2Diag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smtClean="0">
                <a:solidFill>
                  <a:schemeClr val="tx1">
                    <a:lumMod val="75000"/>
                    <a:lumOff val="25000"/>
                  </a:schemeClr>
                </a:solidFill>
              </a:rPr>
              <a:t>Usuários do Capítulo de Distribuição de Fundos</a:t>
            </a:r>
            <a:endParaRPr lang="pt-BR" sz="1600" dirty="0">
              <a:solidFill>
                <a:schemeClr val="tx1">
                  <a:lumMod val="75000"/>
                  <a:lumOff val="25000"/>
                </a:schemeClr>
              </a:solidFill>
            </a:endParaRPr>
          </a:p>
        </p:txBody>
      </p:sp>
      <p:sp>
        <p:nvSpPr>
          <p:cNvPr id="29" name="Arredondar Retângulo em um Canto Diagonal 28"/>
          <p:cNvSpPr/>
          <p:nvPr/>
        </p:nvSpPr>
        <p:spPr>
          <a:xfrm>
            <a:off x="9193577" y="4213399"/>
            <a:ext cx="2375824" cy="799200"/>
          </a:xfrm>
          <a:prstGeom prst="round2Diag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smtClean="0">
                <a:solidFill>
                  <a:schemeClr val="tx1">
                    <a:lumMod val="75000"/>
                    <a:lumOff val="25000"/>
                  </a:schemeClr>
                </a:solidFill>
              </a:rPr>
              <a:t>Usuários do Código de Private Banking</a:t>
            </a:r>
            <a:endParaRPr lang="pt-BR" sz="1600" dirty="0">
              <a:solidFill>
                <a:schemeClr val="tx1">
                  <a:lumMod val="75000"/>
                  <a:lumOff val="25000"/>
                </a:schemeClr>
              </a:solidFill>
            </a:endParaRPr>
          </a:p>
        </p:txBody>
      </p:sp>
      <p:sp>
        <p:nvSpPr>
          <p:cNvPr id="30" name="Seta para baixo 29"/>
          <p:cNvSpPr/>
          <p:nvPr/>
        </p:nvSpPr>
        <p:spPr>
          <a:xfrm>
            <a:off x="4547608" y="3891575"/>
            <a:ext cx="432048" cy="282074"/>
          </a:xfrm>
          <a:prstGeom prst="down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2" name="Seta para baixo 31"/>
          <p:cNvSpPr/>
          <p:nvPr/>
        </p:nvSpPr>
        <p:spPr>
          <a:xfrm>
            <a:off x="7427928" y="3891575"/>
            <a:ext cx="432048" cy="282074"/>
          </a:xfrm>
          <a:prstGeom prst="down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3" name="Seta para baixo 32"/>
          <p:cNvSpPr/>
          <p:nvPr/>
        </p:nvSpPr>
        <p:spPr>
          <a:xfrm>
            <a:off x="10165465" y="3889663"/>
            <a:ext cx="432048" cy="282074"/>
          </a:xfrm>
          <a:prstGeom prst="down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6" name="Arredondar Retângulo em um Canto Diagonal 35"/>
          <p:cNvSpPr/>
          <p:nvPr/>
        </p:nvSpPr>
        <p:spPr>
          <a:xfrm>
            <a:off x="3575720" y="5294672"/>
            <a:ext cx="7993681" cy="1230671"/>
          </a:xfrm>
          <a:prstGeom prst="round2Diag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i="1" dirty="0">
                <a:solidFill>
                  <a:schemeClr val="tx1">
                    <a:lumMod val="75000"/>
                    <a:lumOff val="25000"/>
                  </a:schemeClr>
                </a:solidFill>
              </a:rPr>
              <a:t>As demandas em aberto </a:t>
            </a:r>
            <a:r>
              <a:rPr lang="pt-BR" sz="1600" i="1" dirty="0" smtClean="0">
                <a:solidFill>
                  <a:schemeClr val="tx1">
                    <a:lumMod val="75000"/>
                    <a:lumOff val="25000"/>
                  </a:schemeClr>
                </a:solidFill>
              </a:rPr>
              <a:t>nos Códigos de Varejo e Private e no capítulo de Distribuição de Fundos </a:t>
            </a:r>
            <a:r>
              <a:rPr lang="pt-BR" sz="1600" i="1" dirty="0">
                <a:solidFill>
                  <a:schemeClr val="tx1">
                    <a:lumMod val="75000"/>
                    <a:lumOff val="25000"/>
                  </a:schemeClr>
                </a:solidFill>
              </a:rPr>
              <a:t>serão respondidas e encerradas, mas não serão abertas novas demanda nesses Códigos a partir de </a:t>
            </a:r>
            <a:r>
              <a:rPr lang="pt-BR" sz="1600" i="1" dirty="0" smtClean="0">
                <a:solidFill>
                  <a:schemeClr val="tx1">
                    <a:lumMod val="75000"/>
                    <a:lumOff val="25000"/>
                  </a:schemeClr>
                </a:solidFill>
              </a:rPr>
              <a:t>2019.</a:t>
            </a:r>
            <a:endParaRPr lang="pt-BR" sz="1600" i="1" dirty="0">
              <a:solidFill>
                <a:schemeClr val="tx1">
                  <a:lumMod val="75000"/>
                  <a:lumOff val="25000"/>
                </a:schemeClr>
              </a:solidFill>
            </a:endParaRPr>
          </a:p>
          <a:p>
            <a:pPr algn="ctr"/>
            <a:r>
              <a:rPr lang="pt-BR" sz="1600" i="1" dirty="0" smtClean="0">
                <a:solidFill>
                  <a:schemeClr val="tx1">
                    <a:lumMod val="75000"/>
                    <a:lumOff val="25000"/>
                  </a:schemeClr>
                </a:solidFill>
              </a:rPr>
              <a:t>A manutenção ao cadastro de usuários nesses Códigos será continuada para que as instituições mantenham acesso ao histórico. </a:t>
            </a:r>
            <a:endParaRPr lang="pt-BR" sz="1600" i="1" dirty="0">
              <a:solidFill>
                <a:schemeClr val="tx1">
                  <a:lumMod val="75000"/>
                  <a:lumOff val="25000"/>
                </a:schemeClr>
              </a:solidFill>
            </a:endParaRPr>
          </a:p>
        </p:txBody>
      </p:sp>
      <p:sp>
        <p:nvSpPr>
          <p:cNvPr id="38" name="CaixaDeTexto 37"/>
          <p:cNvSpPr txBox="1"/>
          <p:nvPr/>
        </p:nvSpPr>
        <p:spPr>
          <a:xfrm>
            <a:off x="561146" y="5740730"/>
            <a:ext cx="2736304" cy="338554"/>
          </a:xfrm>
          <a:prstGeom prst="rect">
            <a:avLst/>
          </a:prstGeom>
          <a:noFill/>
        </p:spPr>
        <p:txBody>
          <a:bodyPr wrap="square" rtlCol="0">
            <a:spAutoFit/>
          </a:bodyPr>
          <a:lstStyle/>
          <a:p>
            <a:r>
              <a:rPr lang="pt-BR" sz="1600" dirty="0">
                <a:solidFill>
                  <a:schemeClr val="tx1">
                    <a:lumMod val="75000"/>
                    <a:lumOff val="25000"/>
                  </a:schemeClr>
                </a:solidFill>
              </a:rPr>
              <a:t>Acesso ao histórico</a:t>
            </a:r>
          </a:p>
        </p:txBody>
      </p:sp>
    </p:spTree>
    <p:extLst>
      <p:ext uri="{BB962C8B-B14F-4D97-AF65-F5344CB8AC3E}">
        <p14:creationId xmlns:p14="http://schemas.microsoft.com/office/powerpoint/2010/main" val="30911176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1252A218-1266-48E1-826D-7E99163BE9BB}" type="slidenum">
              <a:rPr lang="pt-BR" smtClean="0"/>
              <a:pPr/>
              <a:t>38</a:t>
            </a:fld>
            <a:endParaRPr lang="pt-BR" dirty="0"/>
          </a:p>
        </p:txBody>
      </p:sp>
      <p:sp>
        <p:nvSpPr>
          <p:cNvPr id="18" name="Título 1"/>
          <p:cNvSpPr>
            <a:spLocks noGrp="1"/>
          </p:cNvSpPr>
          <p:nvPr>
            <p:ph type="title"/>
          </p:nvPr>
        </p:nvSpPr>
        <p:spPr>
          <a:xfrm>
            <a:off x="1268272" y="108165"/>
            <a:ext cx="6699936" cy="528000"/>
          </a:xfrm>
        </p:spPr>
        <p:txBody>
          <a:bodyPr>
            <a:normAutofit fontScale="90000"/>
          </a:bodyPr>
          <a:lstStyle/>
          <a:p>
            <a:r>
              <a:rPr lang="pt-BR" dirty="0"/>
              <a:t>CÓDIGO DE DISTRIBUIÇÃO DE PRODUTOS DE INVESTIMENTOS</a:t>
            </a:r>
          </a:p>
        </p:txBody>
      </p:sp>
      <p:sp>
        <p:nvSpPr>
          <p:cNvPr id="14" name="Espaço Reservado para Texto 3"/>
          <p:cNvSpPr>
            <a:spLocks noGrp="1"/>
          </p:cNvSpPr>
          <p:nvPr>
            <p:ph type="body" sz="half" idx="2"/>
          </p:nvPr>
        </p:nvSpPr>
        <p:spPr>
          <a:xfrm>
            <a:off x="983432" y="518778"/>
            <a:ext cx="6411600" cy="423851"/>
          </a:xfrm>
        </p:spPr>
        <p:txBody>
          <a:bodyPr/>
          <a:lstStyle/>
          <a:p>
            <a:r>
              <a:rPr lang="pt-BR" dirty="0" smtClean="0"/>
              <a:t>Dúvidas</a:t>
            </a:r>
            <a:endParaRPr lang="pt-BR" dirty="0"/>
          </a:p>
        </p:txBody>
      </p:sp>
      <p:pic>
        <p:nvPicPr>
          <p:cNvPr id="15" name="Picture 2" descr="http://teaching.berkeley.edu/sites/teaching.berkeley.edu/files/styles/large/public/Thinking.44121810.jpg?itok=nI752Xps"/>
          <p:cNvPicPr>
            <a:picLocks noChangeAspect="1" noChangeArrowheads="1"/>
          </p:cNvPicPr>
          <p:nvPr/>
        </p:nvPicPr>
        <p:blipFill rotWithShape="1">
          <a:blip r:embed="rId3">
            <a:extLst>
              <a:ext uri="{28A0092B-C50C-407E-A947-70E740481C1C}">
                <a14:useLocalDpi xmlns:a14="http://schemas.microsoft.com/office/drawing/2010/main" val="0"/>
              </a:ext>
            </a:extLst>
          </a:blip>
          <a:srcRect l="7826" t="7022" r="42649"/>
          <a:stretch/>
        </p:blipFill>
        <p:spPr bwMode="auto">
          <a:xfrm>
            <a:off x="4638232" y="3429000"/>
            <a:ext cx="2264271" cy="2391173"/>
          </a:xfrm>
          <a:prstGeom prst="rect">
            <a:avLst/>
          </a:prstGeom>
          <a:noFill/>
          <a:extLst>
            <a:ext uri="{909E8E84-426E-40DD-AFC4-6F175D3DCCD1}">
              <a14:hiddenFill xmlns:a14="http://schemas.microsoft.com/office/drawing/2010/main">
                <a:solidFill>
                  <a:srgbClr val="FFFFFF"/>
                </a:solidFill>
              </a14:hiddenFill>
            </a:ext>
          </a:extLst>
        </p:spPr>
      </p:pic>
      <p:sp>
        <p:nvSpPr>
          <p:cNvPr id="2" name="CaixaDeTexto 1"/>
          <p:cNvSpPr txBox="1"/>
          <p:nvPr/>
        </p:nvSpPr>
        <p:spPr>
          <a:xfrm>
            <a:off x="5663952" y="1566952"/>
            <a:ext cx="1008112" cy="1862048"/>
          </a:xfrm>
          <a:prstGeom prst="rect">
            <a:avLst/>
          </a:prstGeom>
          <a:noFill/>
        </p:spPr>
        <p:txBody>
          <a:bodyPr wrap="square" rtlCol="0">
            <a:spAutoFit/>
          </a:bodyPr>
          <a:lstStyle/>
          <a:p>
            <a:r>
              <a:rPr lang="pt-BR" sz="11500" dirty="0" smtClean="0">
                <a:solidFill>
                  <a:srgbClr val="0070C0"/>
                </a:solidFill>
              </a:rPr>
              <a:t>?</a:t>
            </a:r>
            <a:endParaRPr lang="pt-BR" sz="11500" dirty="0">
              <a:solidFill>
                <a:srgbClr val="0070C0"/>
              </a:solidFill>
            </a:endParaRPr>
          </a:p>
        </p:txBody>
      </p:sp>
    </p:spTree>
    <p:extLst>
      <p:ext uri="{BB962C8B-B14F-4D97-AF65-F5344CB8AC3E}">
        <p14:creationId xmlns:p14="http://schemas.microsoft.com/office/powerpoint/2010/main" val="21874361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a:spLocks noChangeArrowheads="1"/>
          </p:cNvSpPr>
          <p:nvPr/>
        </p:nvSpPr>
        <p:spPr bwMode="auto">
          <a:xfrm>
            <a:off x="7769226" y="4068764"/>
            <a:ext cx="2692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rgbClr val="000000"/>
                </a:solidFill>
                <a:latin typeface="Gill Sans" pitchFamily="124" charset="0"/>
                <a:ea typeface="Heiti SC Light" pitchFamily="124" charset="-122"/>
                <a:sym typeface="Gill Sans" pitchFamily="124" charset="0"/>
              </a:defRPr>
            </a:lvl1pPr>
            <a:lvl2pPr marL="742950" indent="-285750" eaLnBrk="0" hangingPunct="0">
              <a:defRPr sz="2800">
                <a:solidFill>
                  <a:srgbClr val="000000"/>
                </a:solidFill>
                <a:latin typeface="Gill Sans" pitchFamily="124" charset="0"/>
                <a:ea typeface="Heiti SC Light" pitchFamily="124" charset="-122"/>
                <a:sym typeface="Gill Sans" pitchFamily="124" charset="0"/>
              </a:defRPr>
            </a:lvl2pPr>
            <a:lvl3pPr marL="1143000" indent="-228600" eaLnBrk="0" hangingPunct="0">
              <a:defRPr sz="2800">
                <a:solidFill>
                  <a:srgbClr val="000000"/>
                </a:solidFill>
                <a:latin typeface="Gill Sans" pitchFamily="124" charset="0"/>
                <a:ea typeface="Heiti SC Light" pitchFamily="124" charset="-122"/>
                <a:sym typeface="Gill Sans" pitchFamily="124" charset="0"/>
              </a:defRPr>
            </a:lvl3pPr>
            <a:lvl4pPr marL="1600200" indent="-228600" eaLnBrk="0" hangingPunct="0">
              <a:defRPr sz="2800">
                <a:solidFill>
                  <a:srgbClr val="000000"/>
                </a:solidFill>
                <a:latin typeface="Gill Sans" pitchFamily="124" charset="0"/>
                <a:ea typeface="Heiti SC Light" pitchFamily="124" charset="-122"/>
                <a:sym typeface="Gill Sans" pitchFamily="124" charset="0"/>
              </a:defRPr>
            </a:lvl4pPr>
            <a:lvl5pPr marL="2057400" indent="-228600" eaLnBrk="0" hangingPunct="0">
              <a:defRPr sz="2800">
                <a:solidFill>
                  <a:srgbClr val="000000"/>
                </a:solidFill>
                <a:latin typeface="Gill Sans" pitchFamily="124" charset="0"/>
                <a:ea typeface="Heiti SC Light" pitchFamily="124" charset="-122"/>
                <a:sym typeface="Gill Sans" pitchFamily="124" charset="0"/>
              </a:defRPr>
            </a:lvl5pPr>
            <a:lvl6pPr marL="2514600" indent="-228600" algn="ctr" eaLnBrk="0" fontAlgn="base" hangingPunct="0">
              <a:spcBef>
                <a:spcPct val="0"/>
              </a:spcBef>
              <a:spcAft>
                <a:spcPct val="0"/>
              </a:spcAft>
              <a:defRPr sz="2800">
                <a:solidFill>
                  <a:srgbClr val="000000"/>
                </a:solidFill>
                <a:latin typeface="Gill Sans" pitchFamily="124" charset="0"/>
                <a:ea typeface="Heiti SC Light" pitchFamily="124" charset="-122"/>
                <a:sym typeface="Gill Sans" pitchFamily="124" charset="0"/>
              </a:defRPr>
            </a:lvl6pPr>
            <a:lvl7pPr marL="2971800" indent="-228600" algn="ctr" eaLnBrk="0" fontAlgn="base" hangingPunct="0">
              <a:spcBef>
                <a:spcPct val="0"/>
              </a:spcBef>
              <a:spcAft>
                <a:spcPct val="0"/>
              </a:spcAft>
              <a:defRPr sz="2800">
                <a:solidFill>
                  <a:srgbClr val="000000"/>
                </a:solidFill>
                <a:latin typeface="Gill Sans" pitchFamily="124" charset="0"/>
                <a:ea typeface="Heiti SC Light" pitchFamily="124" charset="-122"/>
                <a:sym typeface="Gill Sans" pitchFamily="124" charset="0"/>
              </a:defRPr>
            </a:lvl7pPr>
            <a:lvl8pPr marL="3429000" indent="-228600" algn="ctr" eaLnBrk="0" fontAlgn="base" hangingPunct="0">
              <a:spcBef>
                <a:spcPct val="0"/>
              </a:spcBef>
              <a:spcAft>
                <a:spcPct val="0"/>
              </a:spcAft>
              <a:defRPr sz="2800">
                <a:solidFill>
                  <a:srgbClr val="000000"/>
                </a:solidFill>
                <a:latin typeface="Gill Sans" pitchFamily="124" charset="0"/>
                <a:ea typeface="Heiti SC Light" pitchFamily="124" charset="-122"/>
                <a:sym typeface="Gill Sans" pitchFamily="124" charset="0"/>
              </a:defRPr>
            </a:lvl8pPr>
            <a:lvl9pPr marL="3886200" indent="-228600" algn="ctr" eaLnBrk="0" fontAlgn="base" hangingPunct="0">
              <a:spcBef>
                <a:spcPct val="0"/>
              </a:spcBef>
              <a:spcAft>
                <a:spcPct val="0"/>
              </a:spcAft>
              <a:defRPr sz="2800">
                <a:solidFill>
                  <a:srgbClr val="000000"/>
                </a:solidFill>
                <a:latin typeface="Gill Sans" pitchFamily="124" charset="0"/>
                <a:ea typeface="Heiti SC Light" pitchFamily="124" charset="-122"/>
                <a:sym typeface="Gill Sans" pitchFamily="124" charset="0"/>
              </a:defRPr>
            </a:lvl9pPr>
          </a:lstStyle>
          <a:p>
            <a:pPr algn="ctr" defTabSz="457144" eaLnBrk="1" hangingPunct="1">
              <a:lnSpc>
                <a:spcPct val="90000"/>
              </a:lnSpc>
            </a:pPr>
            <a:r>
              <a:rPr lang="pt-BR" altLang="pt-BR" sz="1100" b="1" i="1" dirty="0">
                <a:solidFill>
                  <a:srgbClr val="80C342"/>
                </a:solidFill>
                <a:latin typeface="Calibri" pitchFamily="34" charset="0"/>
              </a:rPr>
              <a:t>São Paulo</a:t>
            </a:r>
          </a:p>
          <a:p>
            <a:pPr algn="ctr" eaLnBrk="1" hangingPunct="1">
              <a:lnSpc>
                <a:spcPct val="90000"/>
              </a:lnSpc>
            </a:pPr>
            <a:r>
              <a:rPr lang="pt-BR" altLang="pt-BR" sz="1100" i="1" dirty="0">
                <a:solidFill>
                  <a:srgbClr val="4C4D4F"/>
                </a:solidFill>
                <a:latin typeface="Calibri" pitchFamily="34" charset="0"/>
              </a:rPr>
              <a:t>Av. das Nações Unidas, 8.501  21º andar</a:t>
            </a:r>
            <a:endParaRPr lang="pt-BR" altLang="pt-BR" sz="1100" dirty="0">
              <a:solidFill>
                <a:srgbClr val="4C4D4F"/>
              </a:solidFill>
              <a:latin typeface="Times New Roman" pitchFamily="18" charset="0"/>
            </a:endParaRPr>
          </a:p>
          <a:p>
            <a:pPr algn="ctr" eaLnBrk="1" hangingPunct="1">
              <a:lnSpc>
                <a:spcPct val="90000"/>
              </a:lnSpc>
            </a:pPr>
            <a:r>
              <a:rPr lang="pt-BR" altLang="pt-BR" sz="1100" i="1" dirty="0">
                <a:solidFill>
                  <a:srgbClr val="4C4D4F"/>
                </a:solidFill>
                <a:latin typeface="Calibri" pitchFamily="34" charset="0"/>
              </a:rPr>
              <a:t>05425-070  São Paulo  SP  Brasil</a:t>
            </a:r>
            <a:endParaRPr lang="pt-BR" altLang="pt-BR" sz="1100" dirty="0">
              <a:solidFill>
                <a:srgbClr val="4C4D4F"/>
              </a:solidFill>
              <a:latin typeface="Times New Roman" pitchFamily="18" charset="0"/>
            </a:endParaRPr>
          </a:p>
          <a:p>
            <a:pPr algn="ctr" eaLnBrk="1" hangingPunct="1">
              <a:lnSpc>
                <a:spcPct val="90000"/>
              </a:lnSpc>
            </a:pPr>
            <a:r>
              <a:rPr lang="pt-BR" altLang="pt-BR" sz="1100" i="1" dirty="0">
                <a:solidFill>
                  <a:srgbClr val="4C4D4F"/>
                </a:solidFill>
                <a:latin typeface="Calibri" pitchFamily="34" charset="0"/>
              </a:rPr>
              <a:t>+ 55 11 3471 4200</a:t>
            </a:r>
            <a:endParaRPr lang="pt-BR" altLang="pt-BR" sz="1100" dirty="0">
              <a:solidFill>
                <a:srgbClr val="4C4D4F"/>
              </a:solidFill>
              <a:latin typeface="Times New Roman" pitchFamily="18" charset="0"/>
            </a:endParaRPr>
          </a:p>
        </p:txBody>
      </p:sp>
      <p:sp>
        <p:nvSpPr>
          <p:cNvPr id="3" name="Retângulo 2"/>
          <p:cNvSpPr>
            <a:spLocks noChangeArrowheads="1"/>
          </p:cNvSpPr>
          <p:nvPr/>
        </p:nvSpPr>
        <p:spPr bwMode="auto">
          <a:xfrm>
            <a:off x="4989513" y="4068764"/>
            <a:ext cx="236537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rgbClr val="000000"/>
                </a:solidFill>
                <a:latin typeface="Gill Sans" pitchFamily="124" charset="0"/>
                <a:ea typeface="Heiti SC Light" pitchFamily="124" charset="-122"/>
                <a:sym typeface="Gill Sans" pitchFamily="124" charset="0"/>
              </a:defRPr>
            </a:lvl1pPr>
            <a:lvl2pPr marL="742950" indent="-285750" eaLnBrk="0" hangingPunct="0">
              <a:defRPr sz="2800">
                <a:solidFill>
                  <a:srgbClr val="000000"/>
                </a:solidFill>
                <a:latin typeface="Gill Sans" pitchFamily="124" charset="0"/>
                <a:ea typeface="Heiti SC Light" pitchFamily="124" charset="-122"/>
                <a:sym typeface="Gill Sans" pitchFamily="124" charset="0"/>
              </a:defRPr>
            </a:lvl2pPr>
            <a:lvl3pPr marL="1143000" indent="-228600" eaLnBrk="0" hangingPunct="0">
              <a:defRPr sz="2800">
                <a:solidFill>
                  <a:srgbClr val="000000"/>
                </a:solidFill>
                <a:latin typeface="Gill Sans" pitchFamily="124" charset="0"/>
                <a:ea typeface="Heiti SC Light" pitchFamily="124" charset="-122"/>
                <a:sym typeface="Gill Sans" pitchFamily="124" charset="0"/>
              </a:defRPr>
            </a:lvl3pPr>
            <a:lvl4pPr marL="1600200" indent="-228600" eaLnBrk="0" hangingPunct="0">
              <a:defRPr sz="2800">
                <a:solidFill>
                  <a:srgbClr val="000000"/>
                </a:solidFill>
                <a:latin typeface="Gill Sans" pitchFamily="124" charset="0"/>
                <a:ea typeface="Heiti SC Light" pitchFamily="124" charset="-122"/>
                <a:sym typeface="Gill Sans" pitchFamily="124" charset="0"/>
              </a:defRPr>
            </a:lvl4pPr>
            <a:lvl5pPr marL="2057400" indent="-228600" eaLnBrk="0" hangingPunct="0">
              <a:defRPr sz="2800">
                <a:solidFill>
                  <a:srgbClr val="000000"/>
                </a:solidFill>
                <a:latin typeface="Gill Sans" pitchFamily="124" charset="0"/>
                <a:ea typeface="Heiti SC Light" pitchFamily="124" charset="-122"/>
                <a:sym typeface="Gill Sans" pitchFamily="124" charset="0"/>
              </a:defRPr>
            </a:lvl5pPr>
            <a:lvl6pPr marL="2514600" indent="-228600" algn="ctr" eaLnBrk="0" fontAlgn="base" hangingPunct="0">
              <a:spcBef>
                <a:spcPct val="0"/>
              </a:spcBef>
              <a:spcAft>
                <a:spcPct val="0"/>
              </a:spcAft>
              <a:defRPr sz="2800">
                <a:solidFill>
                  <a:srgbClr val="000000"/>
                </a:solidFill>
                <a:latin typeface="Gill Sans" pitchFamily="124" charset="0"/>
                <a:ea typeface="Heiti SC Light" pitchFamily="124" charset="-122"/>
                <a:sym typeface="Gill Sans" pitchFamily="124" charset="0"/>
              </a:defRPr>
            </a:lvl6pPr>
            <a:lvl7pPr marL="2971800" indent="-228600" algn="ctr" eaLnBrk="0" fontAlgn="base" hangingPunct="0">
              <a:spcBef>
                <a:spcPct val="0"/>
              </a:spcBef>
              <a:spcAft>
                <a:spcPct val="0"/>
              </a:spcAft>
              <a:defRPr sz="2800">
                <a:solidFill>
                  <a:srgbClr val="000000"/>
                </a:solidFill>
                <a:latin typeface="Gill Sans" pitchFamily="124" charset="0"/>
                <a:ea typeface="Heiti SC Light" pitchFamily="124" charset="-122"/>
                <a:sym typeface="Gill Sans" pitchFamily="124" charset="0"/>
              </a:defRPr>
            </a:lvl7pPr>
            <a:lvl8pPr marL="3429000" indent="-228600" algn="ctr" eaLnBrk="0" fontAlgn="base" hangingPunct="0">
              <a:spcBef>
                <a:spcPct val="0"/>
              </a:spcBef>
              <a:spcAft>
                <a:spcPct val="0"/>
              </a:spcAft>
              <a:defRPr sz="2800">
                <a:solidFill>
                  <a:srgbClr val="000000"/>
                </a:solidFill>
                <a:latin typeface="Gill Sans" pitchFamily="124" charset="0"/>
                <a:ea typeface="Heiti SC Light" pitchFamily="124" charset="-122"/>
                <a:sym typeface="Gill Sans" pitchFamily="124" charset="0"/>
              </a:defRPr>
            </a:lvl8pPr>
            <a:lvl9pPr marL="3886200" indent="-228600" algn="ctr" eaLnBrk="0" fontAlgn="base" hangingPunct="0">
              <a:spcBef>
                <a:spcPct val="0"/>
              </a:spcBef>
              <a:spcAft>
                <a:spcPct val="0"/>
              </a:spcAft>
              <a:defRPr sz="2800">
                <a:solidFill>
                  <a:srgbClr val="000000"/>
                </a:solidFill>
                <a:latin typeface="Gill Sans" pitchFamily="124" charset="0"/>
                <a:ea typeface="Heiti SC Light" pitchFamily="124" charset="-122"/>
                <a:sym typeface="Gill Sans" pitchFamily="124" charset="0"/>
              </a:defRPr>
            </a:lvl9pPr>
          </a:lstStyle>
          <a:p>
            <a:pPr algn="ctr" eaLnBrk="1" hangingPunct="1">
              <a:lnSpc>
                <a:spcPct val="90000"/>
              </a:lnSpc>
            </a:pPr>
            <a:r>
              <a:rPr lang="pt-BR" altLang="pt-BR" sz="1100" b="1" i="1" dirty="0">
                <a:solidFill>
                  <a:srgbClr val="80C342"/>
                </a:solidFill>
                <a:latin typeface="Calibri" pitchFamily="34" charset="0"/>
              </a:rPr>
              <a:t>Rio de Janeiro</a:t>
            </a:r>
            <a:endParaRPr lang="pt-BR" altLang="pt-BR" sz="1200" dirty="0">
              <a:solidFill>
                <a:srgbClr val="80C342"/>
              </a:solidFill>
              <a:latin typeface="Times New Roman" pitchFamily="18" charset="0"/>
            </a:endParaRPr>
          </a:p>
          <a:p>
            <a:pPr algn="ctr" eaLnBrk="1" hangingPunct="1">
              <a:lnSpc>
                <a:spcPct val="90000"/>
              </a:lnSpc>
            </a:pPr>
            <a:r>
              <a:rPr lang="pt-BR" altLang="pt-BR" sz="1100" i="1" dirty="0">
                <a:solidFill>
                  <a:srgbClr val="4C4D4F"/>
                </a:solidFill>
                <a:latin typeface="Calibri" pitchFamily="34" charset="0"/>
              </a:rPr>
              <a:t>Av. República do Chile, 230  13º andar</a:t>
            </a:r>
            <a:endParaRPr lang="pt-BR" altLang="pt-BR" sz="1200" dirty="0">
              <a:solidFill>
                <a:srgbClr val="4C4D4F"/>
              </a:solidFill>
              <a:latin typeface="Times New Roman" pitchFamily="18" charset="0"/>
            </a:endParaRPr>
          </a:p>
          <a:p>
            <a:pPr algn="ctr" eaLnBrk="1" hangingPunct="1">
              <a:lnSpc>
                <a:spcPct val="90000"/>
              </a:lnSpc>
            </a:pPr>
            <a:r>
              <a:rPr lang="pt-BR" altLang="pt-BR" sz="1100" i="1" dirty="0">
                <a:solidFill>
                  <a:srgbClr val="4C4D4F"/>
                </a:solidFill>
                <a:latin typeface="Calibri" pitchFamily="34" charset="0"/>
              </a:rPr>
              <a:t>20031-170  Rio de Janeiro  RJ  Brasil</a:t>
            </a:r>
            <a:endParaRPr lang="pt-BR" altLang="pt-BR" sz="1200" dirty="0">
              <a:solidFill>
                <a:srgbClr val="4C4D4F"/>
              </a:solidFill>
              <a:latin typeface="Times New Roman" pitchFamily="18" charset="0"/>
            </a:endParaRPr>
          </a:p>
          <a:p>
            <a:pPr algn="ctr" eaLnBrk="1" hangingPunct="1">
              <a:lnSpc>
                <a:spcPct val="90000"/>
              </a:lnSpc>
            </a:pPr>
            <a:r>
              <a:rPr lang="pt-BR" altLang="pt-BR" sz="1100" i="1" dirty="0">
                <a:solidFill>
                  <a:srgbClr val="4C4D4F"/>
                </a:solidFill>
                <a:latin typeface="Calibri" pitchFamily="34" charset="0"/>
              </a:rPr>
              <a:t>+ 55 21 3814 3800</a:t>
            </a:r>
            <a:endParaRPr lang="pt-BR" altLang="pt-BR" sz="1200" dirty="0">
              <a:solidFill>
                <a:srgbClr val="4C4D4F"/>
              </a:solidFill>
              <a:latin typeface="Times New Roman" pitchFamily="18" charset="0"/>
            </a:endParaRPr>
          </a:p>
        </p:txBody>
      </p:sp>
    </p:spTree>
    <p:extLst>
      <p:ext uri="{BB962C8B-B14F-4D97-AF65-F5344CB8AC3E}">
        <p14:creationId xmlns:p14="http://schemas.microsoft.com/office/powerpoint/2010/main" val="386781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withEffect">
                                  <p:stCondLst>
                                    <p:cond delay="3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decel="100000" fill="hold" grpId="0" nodeType="withEffect">
                                  <p:stCondLst>
                                    <p:cond delay="60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71464" y="144000"/>
            <a:ext cx="6984776" cy="548696"/>
          </a:xfrm>
        </p:spPr>
        <p:txBody>
          <a:bodyPr>
            <a:normAutofit fontScale="90000"/>
          </a:bodyPr>
          <a:lstStyle/>
          <a:p>
            <a:r>
              <a:rPr lang="pt-BR" dirty="0" smtClean="0"/>
              <a:t>CÓDIGO DE DISTRIBUIÇÃO DE PRODUTOS DE INVESTIMENTOS</a:t>
            </a:r>
            <a:endParaRPr lang="pt-BR" dirty="0"/>
          </a:p>
        </p:txBody>
      </p:sp>
      <p:sp>
        <p:nvSpPr>
          <p:cNvPr id="5" name="Espaço Reservado para Conteúdo 2"/>
          <p:cNvSpPr>
            <a:spLocks noGrp="1"/>
          </p:cNvSpPr>
          <p:nvPr>
            <p:ph idx="1"/>
          </p:nvPr>
        </p:nvSpPr>
        <p:spPr>
          <a:xfrm>
            <a:off x="407368" y="1124744"/>
            <a:ext cx="11233248" cy="5400600"/>
          </a:xfrm>
        </p:spPr>
        <p:txBody>
          <a:bodyPr>
            <a:noAutofit/>
          </a:bodyPr>
          <a:lstStyle/>
          <a:p>
            <a:pPr marL="0" indent="0">
              <a:buClr>
                <a:srgbClr val="0095D9"/>
              </a:buClr>
              <a:buNone/>
            </a:pPr>
            <a:r>
              <a:rPr lang="pt-BR" b="1" dirty="0">
                <a:solidFill>
                  <a:srgbClr val="00B0F0"/>
                </a:solidFill>
              </a:rPr>
              <a:t>Objetivo: </a:t>
            </a:r>
            <a:br>
              <a:rPr lang="pt-BR" b="1" dirty="0">
                <a:solidFill>
                  <a:srgbClr val="00B0F0"/>
                </a:solidFill>
              </a:rPr>
            </a:br>
            <a:r>
              <a:rPr lang="pt-BR" dirty="0"/>
              <a:t>Alteração da estrutura dos Códigos de Varejo e Private Banking e do capítulo de distribuição do Código de Fundos de Investimento, visando a unificação e concentração da atividade de distribuição em um único código</a:t>
            </a:r>
          </a:p>
          <a:p>
            <a:pPr marL="0" indent="0">
              <a:buClr>
                <a:srgbClr val="0095D9"/>
              </a:buClr>
              <a:buNone/>
            </a:pPr>
            <a:endParaRPr lang="pt-BR" sz="800" dirty="0"/>
          </a:p>
          <a:p>
            <a:pPr marL="0" indent="0">
              <a:buClr>
                <a:srgbClr val="0095D9"/>
              </a:buClr>
              <a:buNone/>
            </a:pPr>
            <a:endParaRPr lang="pt-BR" sz="1200" i="1" u="sng" dirty="0"/>
          </a:p>
          <a:p>
            <a:pPr marL="0" indent="0">
              <a:buClr>
                <a:srgbClr val="0095D9"/>
              </a:buClr>
              <a:buNone/>
            </a:pPr>
            <a:endParaRPr lang="pt-BR" sz="1600" b="1" i="1" dirty="0"/>
          </a:p>
          <a:p>
            <a:pPr marL="0" indent="0">
              <a:buClr>
                <a:srgbClr val="0095D9"/>
              </a:buClr>
              <a:buNone/>
            </a:pPr>
            <a:endParaRPr lang="pt-BR" sz="1600" b="1" i="1" dirty="0"/>
          </a:p>
          <a:p>
            <a:pPr marL="0" indent="0">
              <a:buClr>
                <a:srgbClr val="0095D9"/>
              </a:buClr>
              <a:buNone/>
            </a:pPr>
            <a:endParaRPr lang="pt-BR" sz="1600" b="1" i="1" dirty="0"/>
          </a:p>
          <a:p>
            <a:pPr marL="0" indent="0">
              <a:buClr>
                <a:srgbClr val="0095D9"/>
              </a:buClr>
              <a:buNone/>
            </a:pPr>
            <a:endParaRPr lang="pt-BR" sz="1600" b="1" i="1" dirty="0"/>
          </a:p>
          <a:p>
            <a:pPr marL="0" indent="0">
              <a:buClr>
                <a:srgbClr val="0095D9"/>
              </a:buClr>
              <a:buNone/>
            </a:pPr>
            <a:endParaRPr lang="pt-BR" sz="700" b="1" i="1" dirty="0"/>
          </a:p>
          <a:p>
            <a:pPr marL="0" indent="0">
              <a:buClr>
                <a:srgbClr val="0095D9"/>
              </a:buClr>
              <a:buNone/>
            </a:pPr>
            <a:r>
              <a:rPr lang="pt-BR" b="1" u="sng" dirty="0" smtClean="0">
                <a:solidFill>
                  <a:srgbClr val="00B0F0"/>
                </a:solidFill>
              </a:rPr>
              <a:t>Discussões em grupos de trabalho:</a:t>
            </a:r>
          </a:p>
          <a:p>
            <a:pPr marL="0" indent="0">
              <a:buClr>
                <a:srgbClr val="0095D9"/>
              </a:buClr>
              <a:buNone/>
            </a:pPr>
            <a:endParaRPr lang="pt-BR" i="1" u="sng" dirty="0"/>
          </a:p>
          <a:p>
            <a:pPr>
              <a:spcBef>
                <a:spcPts val="0"/>
              </a:spcBef>
              <a:spcAft>
                <a:spcPts val="600"/>
              </a:spcAft>
              <a:buClr>
                <a:srgbClr val="0095D9"/>
              </a:buClr>
              <a:buFont typeface="Wingdings" panose="05000000000000000000" pitchFamily="2" charset="2"/>
              <a:buChar char="§"/>
            </a:pPr>
            <a:r>
              <a:rPr lang="pt-BR" b="1" dirty="0" smtClean="0"/>
              <a:t>Estrutura</a:t>
            </a:r>
            <a:endParaRPr lang="pt-BR" dirty="0"/>
          </a:p>
          <a:p>
            <a:pPr>
              <a:spcBef>
                <a:spcPts val="0"/>
              </a:spcBef>
              <a:spcAft>
                <a:spcPts val="600"/>
              </a:spcAft>
              <a:buClr>
                <a:srgbClr val="0095D9"/>
              </a:buClr>
              <a:buFont typeface="Wingdings" panose="05000000000000000000" pitchFamily="2" charset="2"/>
              <a:buChar char="§"/>
            </a:pPr>
            <a:r>
              <a:rPr lang="pt-BR" b="1" dirty="0" smtClean="0"/>
              <a:t>Private</a:t>
            </a:r>
            <a:r>
              <a:rPr lang="pt-BR" dirty="0" smtClean="0"/>
              <a:t> </a:t>
            </a:r>
            <a:endParaRPr lang="pt-BR" dirty="0"/>
          </a:p>
          <a:p>
            <a:pPr>
              <a:spcBef>
                <a:spcPts val="0"/>
              </a:spcBef>
              <a:spcAft>
                <a:spcPts val="600"/>
              </a:spcAft>
              <a:buClr>
                <a:srgbClr val="0095D9"/>
              </a:buClr>
              <a:buFont typeface="Wingdings" panose="05000000000000000000" pitchFamily="2" charset="2"/>
              <a:buChar char="§"/>
            </a:pPr>
            <a:r>
              <a:rPr lang="pt-BR" b="1" dirty="0" err="1" smtClean="0"/>
              <a:t>Suitability</a:t>
            </a:r>
            <a:endParaRPr lang="pt-BR" dirty="0"/>
          </a:p>
          <a:p>
            <a:pPr>
              <a:spcBef>
                <a:spcPts val="0"/>
              </a:spcBef>
              <a:spcAft>
                <a:spcPts val="600"/>
              </a:spcAft>
              <a:buClr>
                <a:srgbClr val="0095D9"/>
              </a:buClr>
              <a:buFont typeface="Wingdings" panose="05000000000000000000" pitchFamily="2" charset="2"/>
              <a:buChar char="§"/>
            </a:pPr>
            <a:r>
              <a:rPr lang="pt-BR" b="1" dirty="0" smtClean="0"/>
              <a:t>Publicidade</a:t>
            </a:r>
          </a:p>
          <a:p>
            <a:pPr marL="0" indent="0">
              <a:spcBef>
                <a:spcPts val="0"/>
              </a:spcBef>
              <a:spcAft>
                <a:spcPts val="600"/>
              </a:spcAft>
              <a:buClr>
                <a:srgbClr val="0095D9"/>
              </a:buClr>
              <a:buNone/>
            </a:pPr>
            <a:endParaRPr lang="pt-BR" dirty="0"/>
          </a:p>
          <a:p>
            <a:pPr marL="0" indent="0">
              <a:spcBef>
                <a:spcPts val="0"/>
              </a:spcBef>
              <a:spcAft>
                <a:spcPts val="600"/>
              </a:spcAft>
              <a:buClr>
                <a:srgbClr val="0095D9"/>
              </a:buClr>
              <a:buNone/>
            </a:pPr>
            <a:r>
              <a:rPr lang="pt-BR" b="1" dirty="0"/>
              <a:t>Período de debate: </a:t>
            </a:r>
            <a:r>
              <a:rPr lang="pt-BR" dirty="0">
                <a:solidFill>
                  <a:schemeClr val="tx1">
                    <a:lumMod val="75000"/>
                    <a:lumOff val="25000"/>
                  </a:schemeClr>
                </a:solidFill>
              </a:rPr>
              <a:t>12</a:t>
            </a:r>
            <a:r>
              <a:rPr lang="pt-BR" dirty="0"/>
              <a:t> meses.</a:t>
            </a:r>
          </a:p>
          <a:p>
            <a:pPr marL="0" indent="0">
              <a:buClr>
                <a:srgbClr val="0095D9"/>
              </a:buClr>
              <a:buNone/>
            </a:pPr>
            <a:endParaRPr lang="pt-BR" sz="800" dirty="0"/>
          </a:p>
          <a:p>
            <a:pPr marL="0" indent="0">
              <a:buClr>
                <a:srgbClr val="0095D9"/>
              </a:buClr>
              <a:buNone/>
            </a:pPr>
            <a:endParaRPr lang="pt-BR" sz="1200" dirty="0"/>
          </a:p>
        </p:txBody>
      </p:sp>
      <p:sp>
        <p:nvSpPr>
          <p:cNvPr id="3" name="Espaço Reservado para Número de Slide 2"/>
          <p:cNvSpPr>
            <a:spLocks noGrp="1"/>
          </p:cNvSpPr>
          <p:nvPr>
            <p:ph type="sldNum" sz="quarter" idx="12"/>
          </p:nvPr>
        </p:nvSpPr>
        <p:spPr/>
        <p:txBody>
          <a:bodyPr/>
          <a:lstStyle/>
          <a:p>
            <a:fld id="{1252A218-1266-48E1-826D-7E99163BE9BB}" type="slidenum">
              <a:rPr lang="pt-BR" smtClean="0"/>
              <a:pPr/>
              <a:t>4</a:t>
            </a:fld>
            <a:endParaRPr lang="pt-BR" dirty="0"/>
          </a:p>
        </p:txBody>
      </p:sp>
      <p:sp>
        <p:nvSpPr>
          <p:cNvPr id="4" name="Arredondar Retângulo em um Canto Diagonal 3"/>
          <p:cNvSpPr/>
          <p:nvPr/>
        </p:nvSpPr>
        <p:spPr>
          <a:xfrm>
            <a:off x="409433" y="2060848"/>
            <a:ext cx="5830584" cy="1440160"/>
          </a:xfrm>
          <a:prstGeom prst="round2DiagRect">
            <a:avLst>
              <a:gd name="adj1" fmla="val 10916"/>
              <a:gd name="adj2" fmla="val 0"/>
            </a:avLst>
          </a:prstGeom>
          <a:solidFill>
            <a:schemeClr val="bg1">
              <a:lumMod val="9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0095D9"/>
              </a:buClr>
            </a:pPr>
            <a:r>
              <a:rPr lang="pt-BR" sz="1600" b="1" dirty="0">
                <a:solidFill>
                  <a:srgbClr val="0095D9"/>
                </a:solidFill>
              </a:rPr>
              <a:t>DE: </a:t>
            </a:r>
            <a:r>
              <a:rPr lang="pt-BR" sz="1600" b="1" i="1" dirty="0">
                <a:solidFill>
                  <a:srgbClr val="4C4D4F"/>
                </a:solidFill>
              </a:rPr>
              <a:t/>
            </a:r>
            <a:br>
              <a:rPr lang="pt-BR" sz="1600" b="1" i="1" dirty="0">
                <a:solidFill>
                  <a:srgbClr val="4C4D4F"/>
                </a:solidFill>
              </a:rPr>
            </a:br>
            <a:r>
              <a:rPr lang="pt-BR" sz="1550" dirty="0">
                <a:solidFill>
                  <a:srgbClr val="4C4D4F"/>
                </a:solidFill>
              </a:rPr>
              <a:t>Código ANBIMA de Regulação e Melhores Práticas para </a:t>
            </a:r>
            <a:r>
              <a:rPr lang="pt-BR" sz="1550" dirty="0" smtClean="0">
                <a:solidFill>
                  <a:srgbClr val="4C4D4F"/>
                </a:solidFill>
              </a:rPr>
              <a:t>Atividade </a:t>
            </a:r>
            <a:r>
              <a:rPr lang="pt-BR" sz="1550" dirty="0">
                <a:solidFill>
                  <a:srgbClr val="4C4D4F"/>
                </a:solidFill>
              </a:rPr>
              <a:t>de: </a:t>
            </a:r>
          </a:p>
          <a:p>
            <a:pPr marL="447675" indent="-200025">
              <a:buClr>
                <a:srgbClr val="0095D9"/>
              </a:buClr>
              <a:buFont typeface="Arial" panose="020B0604020202020204" pitchFamily="34" charset="0"/>
              <a:buChar char="•"/>
            </a:pPr>
            <a:r>
              <a:rPr lang="pt-BR" sz="1600" dirty="0">
                <a:solidFill>
                  <a:srgbClr val="4C4D4F"/>
                </a:solidFill>
              </a:rPr>
              <a:t>Distribuição de Produtos de Investimento no Varejo</a:t>
            </a:r>
          </a:p>
          <a:p>
            <a:pPr marL="447675" indent="-200025">
              <a:buClr>
                <a:srgbClr val="0095D9"/>
              </a:buClr>
              <a:buFont typeface="Arial" panose="020B0604020202020204" pitchFamily="34" charset="0"/>
              <a:buChar char="•"/>
            </a:pPr>
            <a:r>
              <a:rPr lang="pt-BR" sz="1600" dirty="0">
                <a:solidFill>
                  <a:srgbClr val="4C4D4F"/>
                </a:solidFill>
              </a:rPr>
              <a:t>Private Banking no Mercado Doméstico</a:t>
            </a:r>
          </a:p>
          <a:p>
            <a:pPr marL="447675" indent="-200025">
              <a:buClr>
                <a:srgbClr val="0095D9"/>
              </a:buClr>
              <a:buFont typeface="Arial" panose="020B0604020202020204" pitchFamily="34" charset="0"/>
              <a:buChar char="•"/>
            </a:pPr>
            <a:r>
              <a:rPr lang="pt-BR" sz="1600" dirty="0">
                <a:solidFill>
                  <a:srgbClr val="4C4D4F"/>
                </a:solidFill>
              </a:rPr>
              <a:t>Fundos de Investimento – capítulo de distribuição</a:t>
            </a:r>
            <a:endParaRPr lang="pt-BR" sz="1600" dirty="0"/>
          </a:p>
        </p:txBody>
      </p:sp>
      <p:sp>
        <p:nvSpPr>
          <p:cNvPr id="6" name="Arredondar Retângulo em um Canto Diagonal 5"/>
          <p:cNvSpPr/>
          <p:nvPr/>
        </p:nvSpPr>
        <p:spPr>
          <a:xfrm>
            <a:off x="6816080" y="2060848"/>
            <a:ext cx="4536504" cy="1440160"/>
          </a:xfrm>
          <a:prstGeom prst="round2DiagRect">
            <a:avLst>
              <a:gd name="adj1" fmla="val 10916"/>
              <a:gd name="adj2" fmla="val 0"/>
            </a:avLst>
          </a:prstGeom>
          <a:solidFill>
            <a:schemeClr val="bg1">
              <a:lumMod val="9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0095D9"/>
              </a:buClr>
            </a:pPr>
            <a:r>
              <a:rPr lang="pt-BR" sz="1600" b="1" dirty="0">
                <a:solidFill>
                  <a:srgbClr val="0095D9"/>
                </a:solidFill>
              </a:rPr>
              <a:t>PARA:</a:t>
            </a:r>
            <a:r>
              <a:rPr lang="pt-BR" sz="1600" b="1" i="1" dirty="0">
                <a:solidFill>
                  <a:srgbClr val="4C4D4F"/>
                </a:solidFill>
              </a:rPr>
              <a:t/>
            </a:r>
            <a:br>
              <a:rPr lang="pt-BR" sz="1600" b="1" i="1" dirty="0">
                <a:solidFill>
                  <a:srgbClr val="4C4D4F"/>
                </a:solidFill>
              </a:rPr>
            </a:br>
            <a:r>
              <a:rPr lang="pt-BR" sz="1600" i="1" dirty="0">
                <a:solidFill>
                  <a:srgbClr val="4C4D4F"/>
                </a:solidFill>
              </a:rPr>
              <a:t>Código ANBIMA de Regulação e Melhores Práticas para </a:t>
            </a:r>
            <a:r>
              <a:rPr lang="pt-BR" sz="1600" i="1" u="sng" dirty="0">
                <a:solidFill>
                  <a:srgbClr val="4C4D4F"/>
                </a:solidFill>
              </a:rPr>
              <a:t>Distribuição de Produtos de Investimento</a:t>
            </a:r>
          </a:p>
        </p:txBody>
      </p:sp>
      <p:sp>
        <p:nvSpPr>
          <p:cNvPr id="7" name="Seta para a direita 6"/>
          <p:cNvSpPr/>
          <p:nvPr/>
        </p:nvSpPr>
        <p:spPr>
          <a:xfrm>
            <a:off x="6312024" y="2492896"/>
            <a:ext cx="432048" cy="648072"/>
          </a:xfrm>
          <a:prstGeom prst="rightArrow">
            <a:avLst/>
          </a:prstGeom>
          <a:solidFill>
            <a:srgbClr val="80C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71793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71464" y="144000"/>
            <a:ext cx="6984776" cy="548696"/>
          </a:xfrm>
        </p:spPr>
        <p:txBody>
          <a:bodyPr>
            <a:normAutofit/>
          </a:bodyPr>
          <a:lstStyle/>
          <a:p>
            <a:r>
              <a:rPr lang="pt-BR" dirty="0" smtClean="0"/>
              <a:t>ABRANGÊNCIA E GOVERNANÇA</a:t>
            </a:r>
            <a:endParaRPr lang="pt-BR" dirty="0"/>
          </a:p>
        </p:txBody>
      </p:sp>
      <p:sp>
        <p:nvSpPr>
          <p:cNvPr id="3" name="Espaço Reservado para Número de Slide 2"/>
          <p:cNvSpPr>
            <a:spLocks noGrp="1"/>
          </p:cNvSpPr>
          <p:nvPr>
            <p:ph type="sldNum" sz="quarter" idx="12"/>
          </p:nvPr>
        </p:nvSpPr>
        <p:spPr/>
        <p:txBody>
          <a:bodyPr/>
          <a:lstStyle/>
          <a:p>
            <a:fld id="{1252A218-1266-48E1-826D-7E99163BE9BB}" type="slidenum">
              <a:rPr lang="pt-BR" smtClean="0"/>
              <a:pPr/>
              <a:t>5</a:t>
            </a:fld>
            <a:endParaRPr lang="pt-BR" dirty="0"/>
          </a:p>
        </p:txBody>
      </p:sp>
      <p:sp>
        <p:nvSpPr>
          <p:cNvPr id="42" name="Retângulo 41"/>
          <p:cNvSpPr/>
          <p:nvPr/>
        </p:nvSpPr>
        <p:spPr>
          <a:xfrm>
            <a:off x="551384" y="1165488"/>
            <a:ext cx="10441160" cy="679336"/>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Sujeitos ao Novo Código de Distribuição</a:t>
            </a:r>
            <a:endParaRPr lang="pt-BR" sz="2800" dirty="0"/>
          </a:p>
        </p:txBody>
      </p:sp>
      <p:grpSp>
        <p:nvGrpSpPr>
          <p:cNvPr id="6" name="Grupo 5"/>
          <p:cNvGrpSpPr/>
          <p:nvPr/>
        </p:nvGrpSpPr>
        <p:grpSpPr>
          <a:xfrm>
            <a:off x="5800355" y="1916832"/>
            <a:ext cx="5192189" cy="4684319"/>
            <a:chOff x="543771" y="1908339"/>
            <a:chExt cx="5192189" cy="4684319"/>
          </a:xfrm>
        </p:grpSpPr>
        <p:sp>
          <p:nvSpPr>
            <p:cNvPr id="29" name="Retângulo 6"/>
            <p:cNvSpPr>
              <a:spLocks noChangeArrowheads="1"/>
            </p:cNvSpPr>
            <p:nvPr/>
          </p:nvSpPr>
          <p:spPr bwMode="auto">
            <a:xfrm>
              <a:off x="1991544" y="4429373"/>
              <a:ext cx="2771686" cy="757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pitchFamily="34" charset="0"/>
                </a:defRPr>
              </a:lvl1pPr>
              <a:lvl2pPr marL="742950" indent="-285750">
                <a:defRPr sz="1300">
                  <a:solidFill>
                    <a:schemeClr val="tx1"/>
                  </a:solidFill>
                  <a:latin typeface="Calibri" pitchFamily="34" charset="0"/>
                </a:defRPr>
              </a:lvl2pPr>
              <a:lvl3pPr marL="1143000" indent="-228600">
                <a:defRPr sz="1300">
                  <a:solidFill>
                    <a:schemeClr val="tx1"/>
                  </a:solidFill>
                  <a:latin typeface="Calibri" pitchFamily="34" charset="0"/>
                </a:defRPr>
              </a:lvl3pPr>
              <a:lvl4pPr marL="1600200" indent="-228600">
                <a:defRPr sz="1300">
                  <a:solidFill>
                    <a:schemeClr val="tx1"/>
                  </a:solidFill>
                  <a:latin typeface="Calibri" pitchFamily="34" charset="0"/>
                </a:defRPr>
              </a:lvl4pPr>
              <a:lvl5pPr marL="2057400" indent="-228600">
                <a:defRPr sz="1300">
                  <a:solidFill>
                    <a:schemeClr val="tx1"/>
                  </a:solidFill>
                  <a:latin typeface="Calibri" pitchFamily="34" charset="0"/>
                </a:defRPr>
              </a:lvl5pPr>
              <a:lvl6pPr marL="2514600" indent="-228600" defTabSz="684213" fontAlgn="base">
                <a:spcBef>
                  <a:spcPct val="0"/>
                </a:spcBef>
                <a:spcAft>
                  <a:spcPct val="0"/>
                </a:spcAft>
                <a:defRPr sz="1300">
                  <a:solidFill>
                    <a:schemeClr val="tx1"/>
                  </a:solidFill>
                  <a:latin typeface="Calibri" pitchFamily="34" charset="0"/>
                </a:defRPr>
              </a:lvl6pPr>
              <a:lvl7pPr marL="2971800" indent="-228600" defTabSz="684213" fontAlgn="base">
                <a:spcBef>
                  <a:spcPct val="0"/>
                </a:spcBef>
                <a:spcAft>
                  <a:spcPct val="0"/>
                </a:spcAft>
                <a:defRPr sz="1300">
                  <a:solidFill>
                    <a:schemeClr val="tx1"/>
                  </a:solidFill>
                  <a:latin typeface="Calibri" pitchFamily="34" charset="0"/>
                </a:defRPr>
              </a:lvl7pPr>
              <a:lvl8pPr marL="3429000" indent="-228600" defTabSz="684213" fontAlgn="base">
                <a:spcBef>
                  <a:spcPct val="0"/>
                </a:spcBef>
                <a:spcAft>
                  <a:spcPct val="0"/>
                </a:spcAft>
                <a:defRPr sz="1300">
                  <a:solidFill>
                    <a:schemeClr val="tx1"/>
                  </a:solidFill>
                  <a:latin typeface="Calibri" pitchFamily="34" charset="0"/>
                </a:defRPr>
              </a:lvl8pPr>
              <a:lvl9pPr marL="3886200" indent="-228600" defTabSz="684213" fontAlgn="base">
                <a:spcBef>
                  <a:spcPct val="0"/>
                </a:spcBef>
                <a:spcAft>
                  <a:spcPct val="0"/>
                </a:spcAft>
                <a:defRPr sz="1300">
                  <a:solidFill>
                    <a:schemeClr val="tx1"/>
                  </a:solidFill>
                  <a:latin typeface="Calibri" pitchFamily="34" charset="0"/>
                </a:defRPr>
              </a:lvl9pPr>
            </a:lstStyle>
            <a:p>
              <a:pPr algn="ctr">
                <a:lnSpc>
                  <a:spcPct val="90000"/>
                </a:lnSpc>
              </a:pPr>
              <a:r>
                <a:rPr lang="pt-BR" altLang="pt-BR" sz="2400" dirty="0" smtClean="0">
                  <a:solidFill>
                    <a:srgbClr val="4C4D4F"/>
                  </a:solidFill>
                  <a:ea typeface="MS PGothic" pitchFamily="34" charset="-128"/>
                  <a:sym typeface="Calibri" pitchFamily="34" charset="0"/>
                </a:rPr>
                <a:t>ADM de Valores Mobiliários</a:t>
              </a:r>
              <a:endParaRPr lang="en-US" altLang="pt-BR" sz="2400" dirty="0">
                <a:solidFill>
                  <a:srgbClr val="4C4D4F"/>
                </a:solidFill>
                <a:ea typeface="MS PGothic" pitchFamily="34" charset="-128"/>
                <a:sym typeface="Calibri" pitchFamily="34" charset="0"/>
              </a:endParaRPr>
            </a:p>
          </p:txBody>
        </p:sp>
        <p:pic>
          <p:nvPicPr>
            <p:cNvPr id="37" name="Imagem 36"/>
            <p:cNvPicPr>
              <a:picLocks noChangeAspect="1"/>
            </p:cNvPicPr>
            <p:nvPr/>
          </p:nvPicPr>
          <p:blipFill>
            <a:blip r:embed="rId3">
              <a:extLst>
                <a:ext uri="{28A0092B-C50C-407E-A947-70E740481C1C}">
                  <a14:useLocalDpi xmlns:a14="http://schemas.microsoft.com/office/drawing/2010/main" val="0"/>
                </a:ext>
              </a:extLst>
            </a:blip>
            <a:srcRect l="73479" t="70618" r="18602" b="14815"/>
            <a:stretch>
              <a:fillRect/>
            </a:stretch>
          </p:blipFill>
          <p:spPr bwMode="auto">
            <a:xfrm>
              <a:off x="2732664" y="3492515"/>
              <a:ext cx="965200" cy="999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etângulo 37"/>
            <p:cNvSpPr/>
            <p:nvPr/>
          </p:nvSpPr>
          <p:spPr>
            <a:xfrm>
              <a:off x="551384" y="2729984"/>
              <a:ext cx="5184576" cy="3058586"/>
            </a:xfrm>
            <a:prstGeom prst="rect">
              <a:avLst/>
            </a:prstGeom>
            <a:noFill/>
            <a:ln>
              <a:solidFill>
                <a:srgbClr val="03BF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9" name="Retângulo 38"/>
            <p:cNvSpPr/>
            <p:nvPr/>
          </p:nvSpPr>
          <p:spPr>
            <a:xfrm>
              <a:off x="551384" y="1908339"/>
              <a:ext cx="5184576" cy="756897"/>
            </a:xfrm>
            <a:prstGeom prst="rect">
              <a:avLst/>
            </a:prstGeom>
            <a:solidFill>
              <a:srgbClr val="0095D9"/>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dirty="0" smtClean="0"/>
                <a:t>Aderentes ao Código de ART: autorizado a distribuir pela CVM</a:t>
              </a:r>
              <a:endParaRPr lang="pt-BR" sz="2400" dirty="0"/>
            </a:p>
          </p:txBody>
        </p:sp>
        <p:sp>
          <p:nvSpPr>
            <p:cNvPr id="43" name="Retângulo 42"/>
            <p:cNvSpPr/>
            <p:nvPr/>
          </p:nvSpPr>
          <p:spPr>
            <a:xfrm>
              <a:off x="543771" y="5852086"/>
              <a:ext cx="5184576" cy="740572"/>
            </a:xfrm>
            <a:prstGeom prst="rect">
              <a:avLst/>
            </a:prstGeom>
            <a:solidFill>
              <a:srgbClr val="FCAF17"/>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dirty="0" smtClean="0">
                  <a:solidFill>
                    <a:srgbClr val="4C4D4F"/>
                  </a:solidFill>
                </a:rPr>
                <a:t>Comissão e Conselho de ART</a:t>
              </a:r>
              <a:endParaRPr lang="pt-BR" sz="2400" dirty="0">
                <a:solidFill>
                  <a:srgbClr val="4C4D4F"/>
                </a:solidFill>
              </a:endParaRPr>
            </a:p>
          </p:txBody>
        </p:sp>
      </p:grpSp>
      <p:sp>
        <p:nvSpPr>
          <p:cNvPr id="32" name="Retângulo 7"/>
          <p:cNvSpPr>
            <a:spLocks noChangeArrowheads="1"/>
          </p:cNvSpPr>
          <p:nvPr/>
        </p:nvSpPr>
        <p:spPr bwMode="auto">
          <a:xfrm>
            <a:off x="2063833" y="5316132"/>
            <a:ext cx="2338244"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pitchFamily="34" charset="0"/>
              </a:defRPr>
            </a:lvl1pPr>
            <a:lvl2pPr marL="742950" indent="-285750">
              <a:defRPr sz="1300">
                <a:solidFill>
                  <a:schemeClr val="tx1"/>
                </a:solidFill>
                <a:latin typeface="Calibri" pitchFamily="34" charset="0"/>
              </a:defRPr>
            </a:lvl2pPr>
            <a:lvl3pPr marL="1143000" indent="-228600">
              <a:defRPr sz="1300">
                <a:solidFill>
                  <a:schemeClr val="tx1"/>
                </a:solidFill>
                <a:latin typeface="Calibri" pitchFamily="34" charset="0"/>
              </a:defRPr>
            </a:lvl3pPr>
            <a:lvl4pPr marL="1600200" indent="-228600">
              <a:defRPr sz="1300">
                <a:solidFill>
                  <a:schemeClr val="tx1"/>
                </a:solidFill>
                <a:latin typeface="Calibri" pitchFamily="34" charset="0"/>
              </a:defRPr>
            </a:lvl4pPr>
            <a:lvl5pPr marL="2057400" indent="-228600">
              <a:defRPr sz="1300">
                <a:solidFill>
                  <a:schemeClr val="tx1"/>
                </a:solidFill>
                <a:latin typeface="Calibri" pitchFamily="34" charset="0"/>
              </a:defRPr>
            </a:lvl5pPr>
            <a:lvl6pPr marL="2514600" indent="-228600" defTabSz="684213" fontAlgn="base">
              <a:spcBef>
                <a:spcPct val="0"/>
              </a:spcBef>
              <a:spcAft>
                <a:spcPct val="0"/>
              </a:spcAft>
              <a:defRPr sz="1300">
                <a:solidFill>
                  <a:schemeClr val="tx1"/>
                </a:solidFill>
                <a:latin typeface="Calibri" pitchFamily="34" charset="0"/>
              </a:defRPr>
            </a:lvl6pPr>
            <a:lvl7pPr marL="2971800" indent="-228600" defTabSz="684213" fontAlgn="base">
              <a:spcBef>
                <a:spcPct val="0"/>
              </a:spcBef>
              <a:spcAft>
                <a:spcPct val="0"/>
              </a:spcAft>
              <a:defRPr sz="1300">
                <a:solidFill>
                  <a:schemeClr val="tx1"/>
                </a:solidFill>
                <a:latin typeface="Calibri" pitchFamily="34" charset="0"/>
              </a:defRPr>
            </a:lvl7pPr>
            <a:lvl8pPr marL="3429000" indent="-228600" defTabSz="684213" fontAlgn="base">
              <a:spcBef>
                <a:spcPct val="0"/>
              </a:spcBef>
              <a:spcAft>
                <a:spcPct val="0"/>
              </a:spcAft>
              <a:defRPr sz="1300">
                <a:solidFill>
                  <a:schemeClr val="tx1"/>
                </a:solidFill>
                <a:latin typeface="Calibri" pitchFamily="34" charset="0"/>
              </a:defRPr>
            </a:lvl8pPr>
            <a:lvl9pPr marL="3886200" indent="-228600" defTabSz="684213" fontAlgn="base">
              <a:spcBef>
                <a:spcPct val="0"/>
              </a:spcBef>
              <a:spcAft>
                <a:spcPct val="0"/>
              </a:spcAft>
              <a:defRPr sz="1300">
                <a:solidFill>
                  <a:schemeClr val="tx1"/>
                </a:solidFill>
                <a:latin typeface="Calibri" pitchFamily="34" charset="0"/>
              </a:defRPr>
            </a:lvl9pPr>
          </a:lstStyle>
          <a:p>
            <a:pPr>
              <a:lnSpc>
                <a:spcPct val="90000"/>
              </a:lnSpc>
            </a:pPr>
            <a:r>
              <a:rPr lang="en-US" altLang="pt-BR" sz="2400" dirty="0" smtClean="0">
                <a:solidFill>
                  <a:srgbClr val="4C4D4F"/>
                </a:solidFill>
                <a:ea typeface="MS PGothic" pitchFamily="34" charset="-128"/>
                <a:sym typeface="Calibri" pitchFamily="34" charset="0"/>
              </a:rPr>
              <a:t>CTVM e DTVM</a:t>
            </a:r>
            <a:endParaRPr lang="en-US" altLang="pt-BR" sz="2400" dirty="0">
              <a:solidFill>
                <a:srgbClr val="4C4D4F"/>
              </a:solidFill>
              <a:ea typeface="MS PGothic" pitchFamily="34" charset="-128"/>
              <a:sym typeface="Calibri" pitchFamily="34" charset="0"/>
            </a:endParaRPr>
          </a:p>
        </p:txBody>
      </p:sp>
      <p:pic>
        <p:nvPicPr>
          <p:cNvPr id="36" name="Imagem 35"/>
          <p:cNvPicPr>
            <a:picLocks noChangeAspect="1"/>
          </p:cNvPicPr>
          <p:nvPr/>
        </p:nvPicPr>
        <p:blipFill>
          <a:blip r:embed="rId3">
            <a:extLst>
              <a:ext uri="{28A0092B-C50C-407E-A947-70E740481C1C}">
                <a14:useLocalDpi xmlns:a14="http://schemas.microsoft.com/office/drawing/2010/main" val="0"/>
              </a:ext>
            </a:extLst>
          </a:blip>
          <a:srcRect l="50000" t="23457" r="42081" b="62222"/>
          <a:stretch>
            <a:fillRect/>
          </a:stretch>
        </p:blipFill>
        <p:spPr bwMode="auto">
          <a:xfrm>
            <a:off x="2711939" y="2968051"/>
            <a:ext cx="818179" cy="83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Imagem 44"/>
          <p:cNvPicPr>
            <a:picLocks noChangeAspect="1"/>
          </p:cNvPicPr>
          <p:nvPr/>
        </p:nvPicPr>
        <p:blipFill>
          <a:blip r:embed="rId3">
            <a:extLst>
              <a:ext uri="{28A0092B-C50C-407E-A947-70E740481C1C}">
                <a14:useLocalDpi xmlns:a14="http://schemas.microsoft.com/office/drawing/2010/main" val="0"/>
              </a:ext>
            </a:extLst>
          </a:blip>
          <a:srcRect l="50278" t="48395" r="42358" b="39012"/>
          <a:stretch>
            <a:fillRect/>
          </a:stretch>
        </p:blipFill>
        <p:spPr bwMode="auto">
          <a:xfrm>
            <a:off x="2673885" y="4568937"/>
            <a:ext cx="760763" cy="73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Retângulo 45"/>
          <p:cNvSpPr/>
          <p:nvPr/>
        </p:nvSpPr>
        <p:spPr>
          <a:xfrm>
            <a:off x="549517" y="2738477"/>
            <a:ext cx="5184576" cy="3058586"/>
          </a:xfrm>
          <a:prstGeom prst="rect">
            <a:avLst/>
          </a:prstGeom>
          <a:noFill/>
          <a:ln>
            <a:solidFill>
              <a:srgbClr val="03BF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7" name="Retângulo 46"/>
          <p:cNvSpPr/>
          <p:nvPr/>
        </p:nvSpPr>
        <p:spPr>
          <a:xfrm>
            <a:off x="549517" y="1925996"/>
            <a:ext cx="5184576" cy="748086"/>
          </a:xfrm>
          <a:prstGeom prst="rect">
            <a:avLst/>
          </a:prstGeom>
          <a:solidFill>
            <a:srgbClr val="0095D9"/>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dirty="0" smtClean="0"/>
              <a:t>Aderentes ao Código de Distribuição: autorizado a  distribuir pelo BACEN</a:t>
            </a:r>
            <a:endParaRPr lang="pt-BR" sz="2400" dirty="0"/>
          </a:p>
        </p:txBody>
      </p:sp>
      <p:sp>
        <p:nvSpPr>
          <p:cNvPr id="48" name="Retângulo 47"/>
          <p:cNvSpPr/>
          <p:nvPr/>
        </p:nvSpPr>
        <p:spPr>
          <a:xfrm>
            <a:off x="563515" y="5858431"/>
            <a:ext cx="5184576" cy="740572"/>
          </a:xfrm>
          <a:prstGeom prst="rect">
            <a:avLst/>
          </a:prstGeom>
          <a:solidFill>
            <a:srgbClr val="FCAF17"/>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dirty="0" smtClean="0">
                <a:solidFill>
                  <a:srgbClr val="4C4D4F"/>
                </a:solidFill>
              </a:rPr>
              <a:t>Comissão e Conselho de Distribuição</a:t>
            </a:r>
            <a:endParaRPr lang="pt-BR" sz="2400" dirty="0">
              <a:solidFill>
                <a:srgbClr val="4C4D4F"/>
              </a:solidFill>
            </a:endParaRPr>
          </a:p>
        </p:txBody>
      </p:sp>
      <p:sp>
        <p:nvSpPr>
          <p:cNvPr id="49" name="Retângulo 7"/>
          <p:cNvSpPr>
            <a:spLocks noChangeArrowheads="1"/>
          </p:cNvSpPr>
          <p:nvPr/>
        </p:nvSpPr>
        <p:spPr bwMode="auto">
          <a:xfrm>
            <a:off x="1951906" y="3703254"/>
            <a:ext cx="2338244"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pitchFamily="34" charset="0"/>
              </a:defRPr>
            </a:lvl1pPr>
            <a:lvl2pPr marL="742950" indent="-285750">
              <a:defRPr sz="1300">
                <a:solidFill>
                  <a:schemeClr val="tx1"/>
                </a:solidFill>
                <a:latin typeface="Calibri" pitchFamily="34" charset="0"/>
              </a:defRPr>
            </a:lvl2pPr>
            <a:lvl3pPr marL="1143000" indent="-228600">
              <a:defRPr sz="1300">
                <a:solidFill>
                  <a:schemeClr val="tx1"/>
                </a:solidFill>
                <a:latin typeface="Calibri" pitchFamily="34" charset="0"/>
              </a:defRPr>
            </a:lvl3pPr>
            <a:lvl4pPr marL="1600200" indent="-228600">
              <a:defRPr sz="1300">
                <a:solidFill>
                  <a:schemeClr val="tx1"/>
                </a:solidFill>
                <a:latin typeface="Calibri" pitchFamily="34" charset="0"/>
              </a:defRPr>
            </a:lvl4pPr>
            <a:lvl5pPr marL="2057400" indent="-228600">
              <a:defRPr sz="1300">
                <a:solidFill>
                  <a:schemeClr val="tx1"/>
                </a:solidFill>
                <a:latin typeface="Calibri" pitchFamily="34" charset="0"/>
              </a:defRPr>
            </a:lvl5pPr>
            <a:lvl6pPr marL="2514600" indent="-228600" defTabSz="684213" fontAlgn="base">
              <a:spcBef>
                <a:spcPct val="0"/>
              </a:spcBef>
              <a:spcAft>
                <a:spcPct val="0"/>
              </a:spcAft>
              <a:defRPr sz="1300">
                <a:solidFill>
                  <a:schemeClr val="tx1"/>
                </a:solidFill>
                <a:latin typeface="Calibri" pitchFamily="34" charset="0"/>
              </a:defRPr>
            </a:lvl6pPr>
            <a:lvl7pPr marL="2971800" indent="-228600" defTabSz="684213" fontAlgn="base">
              <a:spcBef>
                <a:spcPct val="0"/>
              </a:spcBef>
              <a:spcAft>
                <a:spcPct val="0"/>
              </a:spcAft>
              <a:defRPr sz="1300">
                <a:solidFill>
                  <a:schemeClr val="tx1"/>
                </a:solidFill>
                <a:latin typeface="Calibri" pitchFamily="34" charset="0"/>
              </a:defRPr>
            </a:lvl7pPr>
            <a:lvl8pPr marL="3429000" indent="-228600" defTabSz="684213" fontAlgn="base">
              <a:spcBef>
                <a:spcPct val="0"/>
              </a:spcBef>
              <a:spcAft>
                <a:spcPct val="0"/>
              </a:spcAft>
              <a:defRPr sz="1300">
                <a:solidFill>
                  <a:schemeClr val="tx1"/>
                </a:solidFill>
                <a:latin typeface="Calibri" pitchFamily="34" charset="0"/>
              </a:defRPr>
            </a:lvl8pPr>
            <a:lvl9pPr marL="3886200" indent="-228600" defTabSz="684213" fontAlgn="base">
              <a:spcBef>
                <a:spcPct val="0"/>
              </a:spcBef>
              <a:spcAft>
                <a:spcPct val="0"/>
              </a:spcAft>
              <a:defRPr sz="1300">
                <a:solidFill>
                  <a:schemeClr val="tx1"/>
                </a:solidFill>
                <a:latin typeface="Calibri" pitchFamily="34" charset="0"/>
              </a:defRPr>
            </a:lvl9pPr>
          </a:lstStyle>
          <a:p>
            <a:pPr algn="ctr">
              <a:lnSpc>
                <a:spcPct val="90000"/>
              </a:lnSpc>
            </a:pPr>
            <a:r>
              <a:rPr lang="pt-BR" altLang="pt-BR" sz="2400" dirty="0" smtClean="0">
                <a:solidFill>
                  <a:srgbClr val="4C4D4F"/>
                </a:solidFill>
                <a:ea typeface="MS PGothic" pitchFamily="34" charset="-128"/>
                <a:sym typeface="Calibri" pitchFamily="34" charset="0"/>
              </a:rPr>
              <a:t>Bancos</a:t>
            </a:r>
            <a:endParaRPr lang="pt-BR" altLang="pt-BR" sz="2400" dirty="0">
              <a:solidFill>
                <a:srgbClr val="4C4D4F"/>
              </a:solidFill>
              <a:ea typeface="MS PGothic" pitchFamily="34" charset="-128"/>
              <a:sym typeface="Calibri" pitchFamily="34" charset="0"/>
            </a:endParaRPr>
          </a:p>
        </p:txBody>
      </p:sp>
    </p:spTree>
    <p:extLst>
      <p:ext uri="{BB962C8B-B14F-4D97-AF65-F5344CB8AC3E}">
        <p14:creationId xmlns:p14="http://schemas.microsoft.com/office/powerpoint/2010/main" val="3721593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Arredondar Retângulo no Mesmo Canto Lateral 106"/>
          <p:cNvSpPr/>
          <p:nvPr/>
        </p:nvSpPr>
        <p:spPr>
          <a:xfrm>
            <a:off x="3348366" y="1484784"/>
            <a:ext cx="1739522" cy="580140"/>
          </a:xfrm>
          <a:prstGeom prst="round2Same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Retângulo de cantos arredondados 15"/>
          <p:cNvSpPr/>
          <p:nvPr/>
        </p:nvSpPr>
        <p:spPr>
          <a:xfrm>
            <a:off x="6067259" y="1619508"/>
            <a:ext cx="2790803" cy="508161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Arredondar Retângulo no Mesmo Canto Lateral 19"/>
          <p:cNvSpPr/>
          <p:nvPr/>
        </p:nvSpPr>
        <p:spPr>
          <a:xfrm>
            <a:off x="551384" y="1484784"/>
            <a:ext cx="1739522" cy="580140"/>
          </a:xfrm>
          <a:prstGeom prst="round2Same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2" name="Retângulo de cantos arredondados 71"/>
          <p:cNvSpPr/>
          <p:nvPr/>
        </p:nvSpPr>
        <p:spPr>
          <a:xfrm>
            <a:off x="8976320" y="1628800"/>
            <a:ext cx="2790803" cy="509234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7" name="Grupo 16"/>
          <p:cNvGrpSpPr/>
          <p:nvPr/>
        </p:nvGrpSpPr>
        <p:grpSpPr>
          <a:xfrm>
            <a:off x="2521708" y="2095899"/>
            <a:ext cx="9497492" cy="2106502"/>
            <a:chOff x="2207568" y="2005205"/>
            <a:chExt cx="3528392" cy="2287890"/>
          </a:xfrm>
          <a:noFill/>
        </p:grpSpPr>
        <p:sp>
          <p:nvSpPr>
            <p:cNvPr id="66" name="Retângulo 65"/>
            <p:cNvSpPr/>
            <p:nvPr/>
          </p:nvSpPr>
          <p:spPr>
            <a:xfrm>
              <a:off x="2207568" y="2005205"/>
              <a:ext cx="3528392" cy="2287890"/>
            </a:xfrm>
            <a:prstGeom prst="rect">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0" name="Retângulo 19"/>
            <p:cNvSpPr>
              <a:spLocks noChangeArrowheads="1"/>
            </p:cNvSpPr>
            <p:nvPr/>
          </p:nvSpPr>
          <p:spPr bwMode="auto">
            <a:xfrm>
              <a:off x="2216603" y="2337554"/>
              <a:ext cx="1324240" cy="1654680"/>
            </a:xfrm>
            <a:prstGeom prst="rect">
              <a:avLst/>
            </a:prstGeom>
            <a:grpFill/>
            <a:ln w="9525">
              <a:noFill/>
              <a:miter lim="800000"/>
              <a:headEnd/>
              <a:tailEnd/>
            </a:ln>
            <a:extLst/>
          </p:spPr>
          <p:txBody>
            <a:bodyPr wrap="square">
              <a:spAutoFit/>
            </a:bodyPr>
            <a:lstStyle>
              <a:lvl1pPr marL="8413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77800" indent="-177800">
                <a:lnSpc>
                  <a:spcPct val="100000"/>
                </a:lnSpc>
                <a:spcBef>
                  <a:spcPts val="0"/>
                </a:spcBef>
                <a:spcAft>
                  <a:spcPts val="1000"/>
                </a:spcAft>
                <a:buClr>
                  <a:srgbClr val="0095D9"/>
                </a:buClr>
                <a:tabLst>
                  <a:tab pos="177800" algn="l"/>
                </a:tabLst>
              </a:pPr>
              <a:r>
                <a:rPr lang="pt-BR" altLang="pt-BR" sz="1700" dirty="0" smtClean="0">
                  <a:solidFill>
                    <a:schemeClr val="tx1">
                      <a:lumMod val="75000"/>
                      <a:lumOff val="25000"/>
                    </a:schemeClr>
                  </a:solidFill>
                  <a:ea typeface="MS PGothic" panose="020B0600070205080204" pitchFamily="34" charset="-128"/>
                  <a:sym typeface="Calibri Italic" panose="020F05020202040A0204" pitchFamily="34" charset="0"/>
                </a:rPr>
                <a:t>Orientar a área técnica </a:t>
              </a:r>
            </a:p>
            <a:p>
              <a:pPr marL="177800" indent="-177800">
                <a:lnSpc>
                  <a:spcPct val="100000"/>
                </a:lnSpc>
                <a:spcBef>
                  <a:spcPts val="0"/>
                </a:spcBef>
                <a:spcAft>
                  <a:spcPts val="1000"/>
                </a:spcAft>
                <a:buClr>
                  <a:srgbClr val="0095D9"/>
                </a:buClr>
                <a:tabLst>
                  <a:tab pos="177800" algn="l"/>
                </a:tabLst>
              </a:pPr>
              <a:r>
                <a:rPr lang="pt-BR" altLang="pt-BR" sz="1700" dirty="0" smtClean="0">
                  <a:solidFill>
                    <a:schemeClr val="tx1">
                      <a:lumMod val="75000"/>
                      <a:lumOff val="25000"/>
                    </a:schemeClr>
                  </a:solidFill>
                  <a:latin typeface="+mn-lt"/>
                  <a:ea typeface="MS PGothic" panose="020B0600070205080204" pitchFamily="34" charset="-128"/>
                  <a:sym typeface="Calibri Italic" panose="020F05020202040A0204" pitchFamily="34" charset="0"/>
                </a:rPr>
                <a:t>Aprovar relatórios da área técnica</a:t>
              </a:r>
              <a:endParaRPr lang="pt-BR" altLang="pt-BR" sz="1700" dirty="0">
                <a:solidFill>
                  <a:schemeClr val="tx1">
                    <a:lumMod val="75000"/>
                    <a:lumOff val="25000"/>
                  </a:schemeClr>
                </a:solidFill>
                <a:latin typeface="+mn-lt"/>
                <a:ea typeface="MS PGothic" panose="020B0600070205080204" pitchFamily="34" charset="-128"/>
                <a:sym typeface="Calibri Italic" panose="020F05020202040A0204" pitchFamily="34" charset="0"/>
              </a:endParaRPr>
            </a:p>
            <a:p>
              <a:pPr marL="177800" indent="-177800">
                <a:lnSpc>
                  <a:spcPct val="100000"/>
                </a:lnSpc>
                <a:spcBef>
                  <a:spcPts val="0"/>
                </a:spcBef>
                <a:spcAft>
                  <a:spcPts val="1000"/>
                </a:spcAft>
                <a:buClr>
                  <a:srgbClr val="0095D9"/>
                </a:buClr>
                <a:tabLst>
                  <a:tab pos="177800" algn="l"/>
                </a:tabLst>
              </a:pPr>
              <a:r>
                <a:rPr lang="pt-BR" altLang="pt-BR" sz="1700" dirty="0" smtClean="0">
                  <a:solidFill>
                    <a:schemeClr val="tx1">
                      <a:lumMod val="75000"/>
                      <a:lumOff val="25000"/>
                    </a:schemeClr>
                  </a:solidFill>
                  <a:latin typeface="+mn-lt"/>
                  <a:ea typeface="MS PGothic" panose="020B0600070205080204" pitchFamily="34" charset="-128"/>
                  <a:sym typeface="Calibri Italic" panose="020F05020202040A0204" pitchFamily="34" charset="0"/>
                </a:rPr>
                <a:t>Encaminhar relatórios ao Conselho</a:t>
              </a:r>
            </a:p>
            <a:p>
              <a:pPr marL="177800" indent="-177800">
                <a:lnSpc>
                  <a:spcPct val="100000"/>
                </a:lnSpc>
                <a:spcBef>
                  <a:spcPts val="0"/>
                </a:spcBef>
                <a:spcAft>
                  <a:spcPts val="1000"/>
                </a:spcAft>
                <a:buClr>
                  <a:srgbClr val="0095D9"/>
                </a:buClr>
                <a:tabLst>
                  <a:tab pos="177800" algn="l"/>
                </a:tabLst>
              </a:pPr>
              <a:r>
                <a:rPr lang="pt-BR" altLang="pt-BR" sz="1700" dirty="0" smtClean="0">
                  <a:solidFill>
                    <a:schemeClr val="tx1">
                      <a:lumMod val="75000"/>
                      <a:lumOff val="25000"/>
                    </a:schemeClr>
                  </a:solidFill>
                  <a:latin typeface="+mn-lt"/>
                  <a:ea typeface="MS PGothic" panose="020B0600070205080204" pitchFamily="34" charset="-128"/>
                  <a:sym typeface="Calibri Italic" panose="020F05020202040A0204" pitchFamily="34" charset="0"/>
                </a:rPr>
                <a:t>Retroalimentação do Código</a:t>
              </a:r>
              <a:endParaRPr lang="pt-BR" altLang="pt-BR" sz="1700" dirty="0">
                <a:solidFill>
                  <a:schemeClr val="tx1">
                    <a:lumMod val="75000"/>
                    <a:lumOff val="25000"/>
                  </a:schemeClr>
                </a:solidFill>
                <a:latin typeface="+mn-lt"/>
                <a:ea typeface="MS PGothic" panose="020B0600070205080204" pitchFamily="34" charset="-128"/>
                <a:sym typeface="Calibri Italic" panose="020F05020202040A0204" pitchFamily="34" charset="0"/>
              </a:endParaRPr>
            </a:p>
          </p:txBody>
        </p:sp>
      </p:grpSp>
      <p:sp>
        <p:nvSpPr>
          <p:cNvPr id="2" name="Título 1"/>
          <p:cNvSpPr>
            <a:spLocks noGrp="1"/>
          </p:cNvSpPr>
          <p:nvPr>
            <p:ph type="title"/>
          </p:nvPr>
        </p:nvSpPr>
        <p:spPr>
          <a:xfrm>
            <a:off x="1271464" y="144000"/>
            <a:ext cx="6984776" cy="548696"/>
          </a:xfrm>
        </p:spPr>
        <p:txBody>
          <a:bodyPr>
            <a:normAutofit/>
          </a:bodyPr>
          <a:lstStyle/>
          <a:p>
            <a:r>
              <a:rPr lang="pt-BR" dirty="0" smtClean="0"/>
              <a:t>ABRANGENCIA E GOVERNANÇA</a:t>
            </a:r>
            <a:endParaRPr lang="pt-BR" dirty="0"/>
          </a:p>
        </p:txBody>
      </p:sp>
      <p:sp>
        <p:nvSpPr>
          <p:cNvPr id="3" name="Espaço Reservado para Número de Slide 2"/>
          <p:cNvSpPr>
            <a:spLocks noGrp="1"/>
          </p:cNvSpPr>
          <p:nvPr>
            <p:ph type="sldNum" sz="quarter" idx="12"/>
          </p:nvPr>
        </p:nvSpPr>
        <p:spPr/>
        <p:txBody>
          <a:bodyPr/>
          <a:lstStyle/>
          <a:p>
            <a:fld id="{1252A218-1266-48E1-826D-7E99163BE9BB}" type="slidenum">
              <a:rPr lang="pt-BR" smtClean="0"/>
              <a:pPr/>
              <a:t>6</a:t>
            </a:fld>
            <a:endParaRPr lang="pt-BR" dirty="0"/>
          </a:p>
        </p:txBody>
      </p:sp>
      <p:grpSp>
        <p:nvGrpSpPr>
          <p:cNvPr id="18" name="Grupo 17"/>
          <p:cNvGrpSpPr/>
          <p:nvPr/>
        </p:nvGrpSpPr>
        <p:grpSpPr>
          <a:xfrm>
            <a:off x="119336" y="2095899"/>
            <a:ext cx="2402372" cy="2106502"/>
            <a:chOff x="119336" y="2005205"/>
            <a:chExt cx="2088232" cy="2287890"/>
          </a:xfrm>
          <a:solidFill>
            <a:schemeClr val="bg1">
              <a:lumMod val="95000"/>
            </a:schemeClr>
          </a:solidFill>
        </p:grpSpPr>
        <p:sp>
          <p:nvSpPr>
            <p:cNvPr id="15" name="Retângulo 14"/>
            <p:cNvSpPr/>
            <p:nvPr/>
          </p:nvSpPr>
          <p:spPr>
            <a:xfrm>
              <a:off x="119336" y="2005205"/>
              <a:ext cx="2088232" cy="2287890"/>
            </a:xfrm>
            <a:prstGeom prst="rect">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CaixaDeTexto 11"/>
            <p:cNvSpPr txBox="1"/>
            <p:nvPr/>
          </p:nvSpPr>
          <p:spPr>
            <a:xfrm>
              <a:off x="244520" y="2782669"/>
              <a:ext cx="1902533" cy="768841"/>
            </a:xfrm>
            <a:prstGeom prst="rect">
              <a:avLst/>
            </a:prstGeom>
            <a:grpFill/>
            <a:ln>
              <a:noFill/>
            </a:ln>
          </p:spPr>
          <p:txBody>
            <a:bodyPr wrap="square" rtlCol="0">
              <a:spAutoFit/>
            </a:bodyPr>
            <a:lstStyle/>
            <a:p>
              <a:pPr algn="ctr"/>
              <a:r>
                <a:rPr lang="pt-BR" sz="2000" i="1" dirty="0" smtClean="0">
                  <a:solidFill>
                    <a:srgbClr val="4C4D4F"/>
                  </a:solidFill>
                </a:rPr>
                <a:t>Comissão de Acompanhamento</a:t>
              </a:r>
              <a:endParaRPr lang="pt-BR" sz="2000" i="1" dirty="0">
                <a:solidFill>
                  <a:srgbClr val="4C4D4F"/>
                </a:solidFill>
              </a:endParaRPr>
            </a:p>
          </p:txBody>
        </p:sp>
      </p:grpSp>
      <p:sp>
        <p:nvSpPr>
          <p:cNvPr id="14" name="Retângulo 13"/>
          <p:cNvSpPr/>
          <p:nvPr/>
        </p:nvSpPr>
        <p:spPr>
          <a:xfrm>
            <a:off x="119336" y="2199648"/>
            <a:ext cx="11665296" cy="1899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3" name="Retângulo 82"/>
          <p:cNvSpPr/>
          <p:nvPr/>
        </p:nvSpPr>
        <p:spPr>
          <a:xfrm>
            <a:off x="2519560" y="4317593"/>
            <a:ext cx="9499640" cy="2279759"/>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88" name="Grupo 87"/>
          <p:cNvGrpSpPr/>
          <p:nvPr/>
        </p:nvGrpSpPr>
        <p:grpSpPr>
          <a:xfrm>
            <a:off x="117188" y="4317593"/>
            <a:ext cx="2402372" cy="2279759"/>
            <a:chOff x="119336" y="2005205"/>
            <a:chExt cx="2088232" cy="2287890"/>
          </a:xfrm>
        </p:grpSpPr>
        <p:sp>
          <p:nvSpPr>
            <p:cNvPr id="91" name="Retângulo 90"/>
            <p:cNvSpPr/>
            <p:nvPr/>
          </p:nvSpPr>
          <p:spPr>
            <a:xfrm>
              <a:off x="119336" y="2005205"/>
              <a:ext cx="2088232" cy="2287890"/>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3" name="CaixaDeTexto 92"/>
            <p:cNvSpPr txBox="1"/>
            <p:nvPr/>
          </p:nvSpPr>
          <p:spPr>
            <a:xfrm>
              <a:off x="119336" y="2782669"/>
              <a:ext cx="2088232" cy="1019285"/>
            </a:xfrm>
            <a:prstGeom prst="rect">
              <a:avLst/>
            </a:prstGeom>
            <a:noFill/>
            <a:ln>
              <a:noFill/>
            </a:ln>
          </p:spPr>
          <p:txBody>
            <a:bodyPr wrap="square" rtlCol="0">
              <a:spAutoFit/>
            </a:bodyPr>
            <a:lstStyle/>
            <a:p>
              <a:pPr algn="ctr"/>
              <a:r>
                <a:rPr lang="pt-BR" sz="2000" i="1" dirty="0" smtClean="0">
                  <a:solidFill>
                    <a:srgbClr val="4C4D4F"/>
                  </a:solidFill>
                </a:rPr>
                <a:t>Conselho de Regulação e Melhores Práticas</a:t>
              </a:r>
              <a:endParaRPr lang="pt-BR" sz="2000" i="1" dirty="0">
                <a:solidFill>
                  <a:srgbClr val="4C4D4F"/>
                </a:solidFill>
              </a:endParaRPr>
            </a:p>
          </p:txBody>
        </p:sp>
      </p:grpSp>
      <p:sp>
        <p:nvSpPr>
          <p:cNvPr id="95" name="Retângulo 94"/>
          <p:cNvSpPr/>
          <p:nvPr/>
        </p:nvSpPr>
        <p:spPr>
          <a:xfrm>
            <a:off x="117188" y="4554333"/>
            <a:ext cx="11665296" cy="1899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CaixaDeTexto 18"/>
          <p:cNvSpPr txBox="1"/>
          <p:nvPr/>
        </p:nvSpPr>
        <p:spPr>
          <a:xfrm>
            <a:off x="623392" y="1556792"/>
            <a:ext cx="1708760" cy="461665"/>
          </a:xfrm>
          <a:prstGeom prst="rect">
            <a:avLst/>
          </a:prstGeom>
          <a:noFill/>
        </p:spPr>
        <p:txBody>
          <a:bodyPr wrap="square" rtlCol="0">
            <a:spAutoFit/>
          </a:bodyPr>
          <a:lstStyle/>
          <a:p>
            <a:r>
              <a:rPr lang="pt-BR" sz="2400" b="1" dirty="0" smtClean="0">
                <a:solidFill>
                  <a:schemeClr val="bg1"/>
                </a:solidFill>
              </a:rPr>
              <a:t>Organismo</a:t>
            </a:r>
            <a:endParaRPr lang="pt-BR" b="1" dirty="0">
              <a:solidFill>
                <a:schemeClr val="bg1"/>
              </a:solidFill>
            </a:endParaRPr>
          </a:p>
        </p:txBody>
      </p:sp>
      <p:sp>
        <p:nvSpPr>
          <p:cNvPr id="96" name="CaixaDeTexto 95"/>
          <p:cNvSpPr txBox="1"/>
          <p:nvPr/>
        </p:nvSpPr>
        <p:spPr>
          <a:xfrm>
            <a:off x="3431704" y="1544021"/>
            <a:ext cx="1728191" cy="461665"/>
          </a:xfrm>
          <a:prstGeom prst="rect">
            <a:avLst/>
          </a:prstGeom>
          <a:noFill/>
        </p:spPr>
        <p:txBody>
          <a:bodyPr wrap="square" rtlCol="0">
            <a:spAutoFit/>
          </a:bodyPr>
          <a:lstStyle/>
          <a:p>
            <a:r>
              <a:rPr lang="pt-BR" sz="2400" b="1" dirty="0" smtClean="0">
                <a:solidFill>
                  <a:schemeClr val="bg1"/>
                </a:solidFill>
                <a:latin typeface="+mj-lt"/>
              </a:rPr>
              <a:t>Atribuições</a:t>
            </a:r>
            <a:endParaRPr lang="pt-BR" sz="2000" b="1" dirty="0">
              <a:solidFill>
                <a:schemeClr val="bg1"/>
              </a:solidFill>
              <a:latin typeface="+mj-lt"/>
            </a:endParaRPr>
          </a:p>
        </p:txBody>
      </p:sp>
      <p:sp>
        <p:nvSpPr>
          <p:cNvPr id="97" name="CaixaDeTexto 96"/>
          <p:cNvSpPr txBox="1"/>
          <p:nvPr/>
        </p:nvSpPr>
        <p:spPr>
          <a:xfrm>
            <a:off x="6744072" y="1691516"/>
            <a:ext cx="1296144" cy="461665"/>
          </a:xfrm>
          <a:prstGeom prst="rect">
            <a:avLst/>
          </a:prstGeom>
          <a:noFill/>
        </p:spPr>
        <p:txBody>
          <a:bodyPr wrap="square" rtlCol="0">
            <a:spAutoFit/>
          </a:bodyPr>
          <a:lstStyle/>
          <a:p>
            <a:r>
              <a:rPr lang="pt-BR" sz="2400" dirty="0">
                <a:solidFill>
                  <a:schemeClr val="tx1">
                    <a:lumMod val="75000"/>
                    <a:lumOff val="25000"/>
                  </a:schemeClr>
                </a:solidFill>
              </a:rPr>
              <a:t>A</a:t>
            </a:r>
            <a:r>
              <a:rPr lang="pt-BR" sz="2400" dirty="0" smtClean="0">
                <a:solidFill>
                  <a:schemeClr val="tx1">
                    <a:lumMod val="75000"/>
                    <a:lumOff val="25000"/>
                  </a:schemeClr>
                </a:solidFill>
              </a:rPr>
              <a:t>té 2018</a:t>
            </a:r>
            <a:endParaRPr lang="pt-BR" sz="2400" dirty="0">
              <a:solidFill>
                <a:schemeClr val="tx1">
                  <a:lumMod val="75000"/>
                  <a:lumOff val="25000"/>
                </a:schemeClr>
              </a:solidFill>
            </a:endParaRPr>
          </a:p>
        </p:txBody>
      </p:sp>
      <p:sp>
        <p:nvSpPr>
          <p:cNvPr id="98" name="CaixaDeTexto 97"/>
          <p:cNvSpPr txBox="1"/>
          <p:nvPr/>
        </p:nvSpPr>
        <p:spPr>
          <a:xfrm>
            <a:off x="9217948" y="1693425"/>
            <a:ext cx="2206644" cy="461665"/>
          </a:xfrm>
          <a:prstGeom prst="rect">
            <a:avLst/>
          </a:prstGeom>
          <a:noFill/>
        </p:spPr>
        <p:txBody>
          <a:bodyPr wrap="square" rtlCol="0">
            <a:spAutoFit/>
          </a:bodyPr>
          <a:lstStyle/>
          <a:p>
            <a:r>
              <a:rPr lang="pt-BR" sz="2400" dirty="0" smtClean="0">
                <a:solidFill>
                  <a:schemeClr val="tx1">
                    <a:lumMod val="75000"/>
                    <a:lumOff val="25000"/>
                  </a:schemeClr>
                </a:solidFill>
              </a:rPr>
              <a:t>A partir de 2019</a:t>
            </a:r>
            <a:endParaRPr lang="pt-BR" sz="2400" dirty="0">
              <a:solidFill>
                <a:schemeClr val="tx1">
                  <a:lumMod val="75000"/>
                  <a:lumOff val="25000"/>
                </a:schemeClr>
              </a:solidFill>
            </a:endParaRPr>
          </a:p>
        </p:txBody>
      </p:sp>
      <p:sp>
        <p:nvSpPr>
          <p:cNvPr id="100" name="Retângulo 19"/>
          <p:cNvSpPr>
            <a:spLocks noChangeArrowheads="1"/>
          </p:cNvSpPr>
          <p:nvPr/>
        </p:nvSpPr>
        <p:spPr bwMode="auto">
          <a:xfrm>
            <a:off x="2351584" y="4673168"/>
            <a:ext cx="4688582" cy="170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8413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77800" indent="177800">
              <a:lnSpc>
                <a:spcPct val="100000"/>
              </a:lnSpc>
              <a:spcBef>
                <a:spcPts val="0"/>
              </a:spcBef>
              <a:spcAft>
                <a:spcPts val="600"/>
              </a:spcAft>
              <a:buClr>
                <a:srgbClr val="0095D9"/>
              </a:buClr>
            </a:pPr>
            <a:r>
              <a:rPr lang="pt-BR" altLang="pt-BR" sz="1700" dirty="0" smtClean="0">
                <a:solidFill>
                  <a:schemeClr val="tx1">
                    <a:lumMod val="75000"/>
                    <a:lumOff val="25000"/>
                  </a:schemeClr>
                </a:solidFill>
                <a:latin typeface="+mn-lt"/>
                <a:ea typeface="MS PGothic" panose="020B0600070205080204" pitchFamily="34" charset="-128"/>
                <a:sym typeface="Calibri Italic" panose="020F05020202040A0204" pitchFamily="34" charset="0"/>
              </a:rPr>
              <a:t>Emitir Deliberações</a:t>
            </a:r>
          </a:p>
          <a:p>
            <a:pPr marL="177800" indent="177800">
              <a:lnSpc>
                <a:spcPct val="100000"/>
              </a:lnSpc>
              <a:spcBef>
                <a:spcPts val="0"/>
              </a:spcBef>
              <a:spcAft>
                <a:spcPts val="600"/>
              </a:spcAft>
              <a:buClr>
                <a:srgbClr val="0095D9"/>
              </a:buClr>
            </a:pPr>
            <a:r>
              <a:rPr lang="pt-BR" altLang="pt-BR" sz="1700" dirty="0">
                <a:solidFill>
                  <a:schemeClr val="tx1">
                    <a:lumMod val="75000"/>
                    <a:lumOff val="25000"/>
                  </a:schemeClr>
                </a:solidFill>
                <a:ea typeface="MS PGothic" panose="020B0600070205080204" pitchFamily="34" charset="-128"/>
                <a:sym typeface="Calibri Italic" panose="020F05020202040A0204" pitchFamily="34" charset="0"/>
              </a:rPr>
              <a:t>Decidir sobre pedidos de exceção</a:t>
            </a:r>
          </a:p>
          <a:p>
            <a:pPr marL="177800" indent="177800">
              <a:lnSpc>
                <a:spcPct val="100000"/>
              </a:lnSpc>
              <a:spcBef>
                <a:spcPts val="0"/>
              </a:spcBef>
              <a:spcAft>
                <a:spcPts val="600"/>
              </a:spcAft>
              <a:buClr>
                <a:srgbClr val="0095D9"/>
              </a:buClr>
            </a:pPr>
            <a:r>
              <a:rPr lang="pt-BR" altLang="pt-BR" sz="1700" dirty="0" smtClean="0">
                <a:solidFill>
                  <a:schemeClr val="tx1">
                    <a:lumMod val="75000"/>
                    <a:lumOff val="25000"/>
                  </a:schemeClr>
                </a:solidFill>
                <a:latin typeface="+mn-lt"/>
                <a:ea typeface="MS PGothic" panose="020B0600070205080204" pitchFamily="34" charset="-128"/>
                <a:sym typeface="Calibri Italic" panose="020F05020202040A0204" pitchFamily="34" charset="0"/>
              </a:rPr>
              <a:t>Analisar relatórios da Comissão</a:t>
            </a:r>
          </a:p>
          <a:p>
            <a:pPr marL="177800" indent="177800">
              <a:lnSpc>
                <a:spcPct val="100000"/>
              </a:lnSpc>
              <a:spcBef>
                <a:spcPts val="0"/>
              </a:spcBef>
              <a:spcAft>
                <a:spcPts val="600"/>
              </a:spcAft>
              <a:buClr>
                <a:srgbClr val="0095D9"/>
              </a:buClr>
            </a:pPr>
            <a:r>
              <a:rPr lang="pt-BR" altLang="pt-BR" sz="1700" dirty="0" smtClean="0">
                <a:solidFill>
                  <a:schemeClr val="tx1">
                    <a:lumMod val="75000"/>
                    <a:lumOff val="25000"/>
                  </a:schemeClr>
                </a:solidFill>
                <a:latin typeface="+mn-lt"/>
                <a:ea typeface="MS PGothic" panose="020B0600070205080204" pitchFamily="34" charset="-128"/>
                <a:sym typeface="Calibri Italic" panose="020F05020202040A0204" pitchFamily="34" charset="0"/>
              </a:rPr>
              <a:t>Instaurar  e julgar Processos</a:t>
            </a:r>
            <a:endParaRPr lang="pt-BR" altLang="pt-BR" sz="1700" dirty="0">
              <a:solidFill>
                <a:schemeClr val="tx1">
                  <a:lumMod val="75000"/>
                  <a:lumOff val="25000"/>
                </a:schemeClr>
              </a:solidFill>
              <a:latin typeface="+mn-lt"/>
              <a:ea typeface="MS PGothic" panose="020B0600070205080204" pitchFamily="34" charset="-128"/>
              <a:sym typeface="Calibri Italic" panose="020F05020202040A0204" pitchFamily="34" charset="0"/>
            </a:endParaRPr>
          </a:p>
          <a:p>
            <a:pPr marL="177800" indent="177800">
              <a:lnSpc>
                <a:spcPct val="100000"/>
              </a:lnSpc>
              <a:spcBef>
                <a:spcPts val="0"/>
              </a:spcBef>
              <a:spcAft>
                <a:spcPts val="600"/>
              </a:spcAft>
              <a:buClr>
                <a:srgbClr val="0095D9"/>
              </a:buClr>
            </a:pPr>
            <a:r>
              <a:rPr lang="pt-BR" altLang="pt-BR" sz="1700" dirty="0" smtClean="0">
                <a:solidFill>
                  <a:schemeClr val="tx1">
                    <a:lumMod val="75000"/>
                    <a:lumOff val="25000"/>
                  </a:schemeClr>
                </a:solidFill>
                <a:latin typeface="+mn-lt"/>
                <a:ea typeface="MS PGothic" panose="020B0600070205080204" pitchFamily="34" charset="-128"/>
                <a:sym typeface="Calibri Italic" panose="020F05020202040A0204" pitchFamily="34" charset="0"/>
              </a:rPr>
              <a:t>Aprovar Termos de Compromisso</a:t>
            </a:r>
            <a:endParaRPr lang="pt-BR" altLang="pt-BR" sz="1700" dirty="0">
              <a:solidFill>
                <a:schemeClr val="tx1">
                  <a:lumMod val="75000"/>
                  <a:lumOff val="25000"/>
                </a:schemeClr>
              </a:solidFill>
              <a:latin typeface="+mn-lt"/>
              <a:ea typeface="MS PGothic" panose="020B0600070205080204" pitchFamily="34" charset="-128"/>
              <a:sym typeface="Calibri Italic" panose="020F05020202040A0204" pitchFamily="34" charset="0"/>
            </a:endParaRPr>
          </a:p>
        </p:txBody>
      </p:sp>
      <p:sp>
        <p:nvSpPr>
          <p:cNvPr id="21" name="CaixaDeTexto 20"/>
          <p:cNvSpPr txBox="1"/>
          <p:nvPr/>
        </p:nvSpPr>
        <p:spPr>
          <a:xfrm>
            <a:off x="6345098" y="2383720"/>
            <a:ext cx="2343190" cy="1477328"/>
          </a:xfrm>
          <a:prstGeom prst="rect">
            <a:avLst/>
          </a:prstGeom>
          <a:noFill/>
        </p:spPr>
        <p:txBody>
          <a:bodyPr wrap="square" rtlCol="0">
            <a:spAutoFit/>
          </a:bodyPr>
          <a:lstStyle/>
          <a:p>
            <a:pPr algn="ctr"/>
            <a:r>
              <a:rPr lang="pt-BR" dirty="0" smtClean="0">
                <a:solidFill>
                  <a:schemeClr val="tx1">
                    <a:lumMod val="75000"/>
                    <a:lumOff val="25000"/>
                  </a:schemeClr>
                </a:solidFill>
              </a:rPr>
              <a:t>3 organismos </a:t>
            </a:r>
          </a:p>
          <a:p>
            <a:pPr algn="ctr"/>
            <a:endParaRPr lang="pt-BR" dirty="0">
              <a:solidFill>
                <a:schemeClr val="tx1">
                  <a:lumMod val="75000"/>
                  <a:lumOff val="25000"/>
                </a:schemeClr>
              </a:solidFill>
            </a:endParaRPr>
          </a:p>
          <a:p>
            <a:pPr algn="ctr"/>
            <a:r>
              <a:rPr lang="pt-BR" dirty="0" smtClean="0">
                <a:solidFill>
                  <a:schemeClr val="tx1">
                    <a:lumMod val="75000"/>
                    <a:lumOff val="25000"/>
                  </a:schemeClr>
                </a:solidFill>
              </a:rPr>
              <a:t>Private: 9 membros</a:t>
            </a:r>
            <a:endParaRPr lang="pt-BR" dirty="0">
              <a:solidFill>
                <a:schemeClr val="tx1">
                  <a:lumMod val="75000"/>
                  <a:lumOff val="25000"/>
                </a:schemeClr>
              </a:solidFill>
            </a:endParaRPr>
          </a:p>
          <a:p>
            <a:pPr algn="ctr"/>
            <a:r>
              <a:rPr lang="pt-BR" dirty="0" smtClean="0">
                <a:solidFill>
                  <a:schemeClr val="tx1">
                    <a:lumMod val="75000"/>
                    <a:lumOff val="25000"/>
                  </a:schemeClr>
                </a:solidFill>
              </a:rPr>
              <a:t>Varejo: 9 membros</a:t>
            </a:r>
          </a:p>
          <a:p>
            <a:pPr algn="ctr"/>
            <a:r>
              <a:rPr lang="pt-BR" dirty="0" smtClean="0">
                <a:solidFill>
                  <a:schemeClr val="tx1">
                    <a:lumMod val="75000"/>
                    <a:lumOff val="25000"/>
                  </a:schemeClr>
                </a:solidFill>
              </a:rPr>
              <a:t>Fundos: 17 membros</a:t>
            </a:r>
            <a:endParaRPr lang="pt-BR" dirty="0">
              <a:solidFill>
                <a:schemeClr val="tx1">
                  <a:lumMod val="75000"/>
                  <a:lumOff val="25000"/>
                </a:schemeClr>
              </a:solidFill>
            </a:endParaRPr>
          </a:p>
        </p:txBody>
      </p:sp>
      <p:sp>
        <p:nvSpPr>
          <p:cNvPr id="101" name="CaixaDeTexto 100"/>
          <p:cNvSpPr txBox="1"/>
          <p:nvPr/>
        </p:nvSpPr>
        <p:spPr>
          <a:xfrm>
            <a:off x="6345098" y="4784148"/>
            <a:ext cx="2343190" cy="1477328"/>
          </a:xfrm>
          <a:prstGeom prst="rect">
            <a:avLst/>
          </a:prstGeom>
          <a:noFill/>
        </p:spPr>
        <p:txBody>
          <a:bodyPr wrap="square" rtlCol="0">
            <a:spAutoFit/>
          </a:bodyPr>
          <a:lstStyle/>
          <a:p>
            <a:pPr algn="ctr"/>
            <a:r>
              <a:rPr lang="pt-BR" dirty="0" smtClean="0">
                <a:solidFill>
                  <a:schemeClr val="tx1">
                    <a:lumMod val="75000"/>
                    <a:lumOff val="25000"/>
                  </a:schemeClr>
                </a:solidFill>
              </a:rPr>
              <a:t>3 organismos </a:t>
            </a:r>
          </a:p>
          <a:p>
            <a:endParaRPr lang="pt-BR" dirty="0">
              <a:solidFill>
                <a:schemeClr val="tx1">
                  <a:lumMod val="75000"/>
                  <a:lumOff val="25000"/>
                </a:schemeClr>
              </a:solidFill>
            </a:endParaRPr>
          </a:p>
          <a:p>
            <a:r>
              <a:rPr lang="pt-BR" dirty="0" smtClean="0">
                <a:solidFill>
                  <a:schemeClr val="tx1">
                    <a:lumMod val="75000"/>
                    <a:lumOff val="25000"/>
                  </a:schemeClr>
                </a:solidFill>
              </a:rPr>
              <a:t>Private: 12 membros</a:t>
            </a:r>
            <a:endParaRPr lang="pt-BR" dirty="0">
              <a:solidFill>
                <a:schemeClr val="tx1">
                  <a:lumMod val="75000"/>
                  <a:lumOff val="25000"/>
                </a:schemeClr>
              </a:solidFill>
            </a:endParaRPr>
          </a:p>
          <a:p>
            <a:r>
              <a:rPr lang="pt-BR" dirty="0" smtClean="0">
                <a:solidFill>
                  <a:schemeClr val="tx1">
                    <a:lumMod val="75000"/>
                    <a:lumOff val="25000"/>
                  </a:schemeClr>
                </a:solidFill>
              </a:rPr>
              <a:t>Varejo: 15 membros</a:t>
            </a:r>
          </a:p>
          <a:p>
            <a:r>
              <a:rPr lang="pt-BR" dirty="0" smtClean="0">
                <a:solidFill>
                  <a:schemeClr val="tx1">
                    <a:lumMod val="75000"/>
                    <a:lumOff val="25000"/>
                  </a:schemeClr>
                </a:solidFill>
              </a:rPr>
              <a:t>Fundos: 26 membros</a:t>
            </a:r>
            <a:endParaRPr lang="pt-BR" dirty="0">
              <a:solidFill>
                <a:schemeClr val="tx1">
                  <a:lumMod val="75000"/>
                  <a:lumOff val="25000"/>
                </a:schemeClr>
              </a:solidFill>
            </a:endParaRPr>
          </a:p>
        </p:txBody>
      </p:sp>
      <p:sp>
        <p:nvSpPr>
          <p:cNvPr id="103" name="CaixaDeTexto 102"/>
          <p:cNvSpPr txBox="1"/>
          <p:nvPr/>
        </p:nvSpPr>
        <p:spPr>
          <a:xfrm>
            <a:off x="8976320" y="2387517"/>
            <a:ext cx="2664296" cy="1477328"/>
          </a:xfrm>
          <a:prstGeom prst="rect">
            <a:avLst/>
          </a:prstGeom>
          <a:noFill/>
        </p:spPr>
        <p:txBody>
          <a:bodyPr wrap="square" rtlCol="0">
            <a:spAutoFit/>
          </a:bodyPr>
          <a:lstStyle/>
          <a:p>
            <a:pPr algn="ctr"/>
            <a:endParaRPr lang="pt-BR" dirty="0" smtClean="0">
              <a:solidFill>
                <a:schemeClr val="tx1">
                  <a:lumMod val="75000"/>
                  <a:lumOff val="25000"/>
                </a:schemeClr>
              </a:solidFill>
            </a:endParaRPr>
          </a:p>
          <a:p>
            <a:pPr algn="ctr"/>
            <a:r>
              <a:rPr lang="pt-BR" dirty="0" smtClean="0">
                <a:solidFill>
                  <a:schemeClr val="tx1">
                    <a:lumMod val="75000"/>
                    <a:lumOff val="25000"/>
                  </a:schemeClr>
                </a:solidFill>
              </a:rPr>
              <a:t>12 – 16 membros com representantes: varejo, </a:t>
            </a:r>
            <a:r>
              <a:rPr lang="pt-BR" i="1" dirty="0" err="1" smtClean="0">
                <a:solidFill>
                  <a:schemeClr val="tx1">
                    <a:lumMod val="75000"/>
                    <a:lumOff val="25000"/>
                  </a:schemeClr>
                </a:solidFill>
              </a:rPr>
              <a:t>private</a:t>
            </a:r>
            <a:r>
              <a:rPr lang="pt-BR" dirty="0" smtClean="0">
                <a:solidFill>
                  <a:schemeClr val="tx1">
                    <a:lumMod val="75000"/>
                    <a:lumOff val="25000"/>
                  </a:schemeClr>
                </a:solidFill>
              </a:rPr>
              <a:t>, </a:t>
            </a:r>
            <a:r>
              <a:rPr lang="pt-BR" i="1" dirty="0" err="1" smtClean="0">
                <a:solidFill>
                  <a:schemeClr val="tx1">
                    <a:lumMod val="75000"/>
                    <a:lumOff val="25000"/>
                  </a:schemeClr>
                </a:solidFill>
              </a:rPr>
              <a:t>compliance</a:t>
            </a:r>
            <a:r>
              <a:rPr lang="pt-BR" dirty="0" smtClean="0">
                <a:solidFill>
                  <a:schemeClr val="tx1">
                    <a:lumMod val="75000"/>
                    <a:lumOff val="25000"/>
                  </a:schemeClr>
                </a:solidFill>
              </a:rPr>
              <a:t> e produtos.</a:t>
            </a:r>
            <a:endParaRPr lang="pt-BR" dirty="0">
              <a:solidFill>
                <a:schemeClr val="tx1">
                  <a:lumMod val="75000"/>
                  <a:lumOff val="25000"/>
                </a:schemeClr>
              </a:solidFill>
            </a:endParaRPr>
          </a:p>
        </p:txBody>
      </p:sp>
      <p:sp>
        <p:nvSpPr>
          <p:cNvPr id="104" name="CaixaDeTexto 103"/>
          <p:cNvSpPr txBox="1"/>
          <p:nvPr/>
        </p:nvSpPr>
        <p:spPr>
          <a:xfrm>
            <a:off x="9010677" y="4365104"/>
            <a:ext cx="2850384" cy="2308324"/>
          </a:xfrm>
          <a:prstGeom prst="rect">
            <a:avLst/>
          </a:prstGeom>
          <a:noFill/>
        </p:spPr>
        <p:txBody>
          <a:bodyPr wrap="square" rtlCol="0">
            <a:spAutoFit/>
          </a:bodyPr>
          <a:lstStyle/>
          <a:p>
            <a:pPr algn="ctr"/>
            <a:r>
              <a:rPr lang="pt-BR" dirty="0" smtClean="0">
                <a:solidFill>
                  <a:schemeClr val="tx1">
                    <a:lumMod val="75000"/>
                    <a:lumOff val="25000"/>
                  </a:schemeClr>
                </a:solidFill>
              </a:rPr>
              <a:t>19 – 23 membros:</a:t>
            </a:r>
          </a:p>
          <a:p>
            <a:pPr algn="ctr"/>
            <a:r>
              <a:rPr lang="pt-BR" dirty="0" smtClean="0">
                <a:solidFill>
                  <a:schemeClr val="tx1">
                    <a:lumMod val="75000"/>
                    <a:lumOff val="25000"/>
                  </a:schemeClr>
                </a:solidFill>
              </a:rPr>
              <a:t> </a:t>
            </a:r>
          </a:p>
          <a:p>
            <a:pPr marL="285750" indent="-285750">
              <a:buFont typeface="Arial" panose="020B0604020202020204" pitchFamily="34" charset="0"/>
              <a:buChar char="•"/>
            </a:pPr>
            <a:r>
              <a:rPr lang="pt-BR" dirty="0" smtClean="0">
                <a:solidFill>
                  <a:schemeClr val="tx1">
                    <a:lumMod val="75000"/>
                    <a:lumOff val="25000"/>
                  </a:schemeClr>
                </a:solidFill>
              </a:rPr>
              <a:t>6-8: nomeados pela diretoria;</a:t>
            </a:r>
          </a:p>
          <a:p>
            <a:pPr marL="285750" indent="-285750">
              <a:buFont typeface="Arial" panose="020B0604020202020204" pitchFamily="34" charset="0"/>
              <a:buChar char="•"/>
            </a:pPr>
            <a:r>
              <a:rPr lang="pt-BR" dirty="0" smtClean="0">
                <a:solidFill>
                  <a:schemeClr val="tx1">
                    <a:lumMod val="75000"/>
                    <a:lumOff val="25000"/>
                  </a:schemeClr>
                </a:solidFill>
              </a:rPr>
              <a:t>11-13: outras instituições;</a:t>
            </a:r>
          </a:p>
          <a:p>
            <a:pPr marL="285750" indent="-285750">
              <a:buFont typeface="Arial" panose="020B0604020202020204" pitchFamily="34" charset="0"/>
              <a:buChar char="•"/>
            </a:pPr>
            <a:r>
              <a:rPr lang="pt-BR" dirty="0" smtClean="0">
                <a:solidFill>
                  <a:schemeClr val="tx1">
                    <a:lumMod val="75000"/>
                    <a:lumOff val="25000"/>
                  </a:schemeClr>
                </a:solidFill>
              </a:rPr>
              <a:t>Presidente e vice da Comissão.</a:t>
            </a:r>
            <a:endParaRPr lang="pt-BR" dirty="0">
              <a:solidFill>
                <a:schemeClr val="tx1">
                  <a:lumMod val="75000"/>
                  <a:lumOff val="25000"/>
                </a:schemeClr>
              </a:solidFill>
            </a:endParaRPr>
          </a:p>
        </p:txBody>
      </p:sp>
      <p:sp>
        <p:nvSpPr>
          <p:cNvPr id="105" name="Arredondar Retângulo no Mesmo Canto Lateral 104"/>
          <p:cNvSpPr/>
          <p:nvPr/>
        </p:nvSpPr>
        <p:spPr>
          <a:xfrm>
            <a:off x="6456040" y="1044626"/>
            <a:ext cx="4968552" cy="512165"/>
          </a:xfrm>
          <a:prstGeom prst="round2Same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6" name="CaixaDeTexto 105"/>
          <p:cNvSpPr txBox="1"/>
          <p:nvPr/>
        </p:nvSpPr>
        <p:spPr>
          <a:xfrm>
            <a:off x="8112225" y="1095127"/>
            <a:ext cx="1728191" cy="461665"/>
          </a:xfrm>
          <a:prstGeom prst="rect">
            <a:avLst/>
          </a:prstGeom>
          <a:noFill/>
        </p:spPr>
        <p:txBody>
          <a:bodyPr wrap="square" rtlCol="0">
            <a:spAutoFit/>
          </a:bodyPr>
          <a:lstStyle/>
          <a:p>
            <a:r>
              <a:rPr lang="pt-BR" sz="2400" b="1" dirty="0" smtClean="0">
                <a:solidFill>
                  <a:schemeClr val="bg1"/>
                </a:solidFill>
                <a:latin typeface="+mj-lt"/>
              </a:rPr>
              <a:t>Composição</a:t>
            </a:r>
            <a:endParaRPr lang="pt-BR" sz="2000" b="1" dirty="0">
              <a:solidFill>
                <a:schemeClr val="bg1"/>
              </a:solidFill>
              <a:latin typeface="+mj-lt"/>
            </a:endParaRPr>
          </a:p>
        </p:txBody>
      </p:sp>
    </p:spTree>
    <p:extLst>
      <p:ext uri="{BB962C8B-B14F-4D97-AF65-F5344CB8AC3E}">
        <p14:creationId xmlns:p14="http://schemas.microsoft.com/office/powerpoint/2010/main" val="1342536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Número de Slide 2"/>
          <p:cNvSpPr>
            <a:spLocks noGrp="1"/>
          </p:cNvSpPr>
          <p:nvPr>
            <p:ph type="sldNum" sz="quarter" idx="12"/>
          </p:nvPr>
        </p:nvSpPr>
        <p:spPr/>
        <p:txBody>
          <a:bodyPr/>
          <a:lstStyle/>
          <a:p>
            <a:fld id="{1252A218-1266-48E1-826D-7E99163BE9BB}" type="slidenum">
              <a:rPr lang="pt-BR" smtClean="0"/>
              <a:pPr/>
              <a:t>7</a:t>
            </a:fld>
            <a:endParaRPr lang="pt-BR" dirty="0"/>
          </a:p>
        </p:txBody>
      </p:sp>
      <p:sp>
        <p:nvSpPr>
          <p:cNvPr id="14" name="Retângulo 13"/>
          <p:cNvSpPr/>
          <p:nvPr/>
        </p:nvSpPr>
        <p:spPr>
          <a:xfrm>
            <a:off x="119336" y="2199648"/>
            <a:ext cx="11665296" cy="1899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5" name="Retângulo 94"/>
          <p:cNvSpPr/>
          <p:nvPr/>
        </p:nvSpPr>
        <p:spPr>
          <a:xfrm>
            <a:off x="117188" y="4554333"/>
            <a:ext cx="11665296" cy="1899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6" name="CaixaDeTexto 105"/>
          <p:cNvSpPr txBox="1"/>
          <p:nvPr/>
        </p:nvSpPr>
        <p:spPr>
          <a:xfrm>
            <a:off x="8112225" y="1095127"/>
            <a:ext cx="1728191" cy="461665"/>
          </a:xfrm>
          <a:prstGeom prst="rect">
            <a:avLst/>
          </a:prstGeom>
          <a:noFill/>
        </p:spPr>
        <p:txBody>
          <a:bodyPr wrap="square" rtlCol="0">
            <a:spAutoFit/>
          </a:bodyPr>
          <a:lstStyle/>
          <a:p>
            <a:r>
              <a:rPr lang="pt-BR" sz="2400" b="1" dirty="0" smtClean="0">
                <a:solidFill>
                  <a:schemeClr val="bg1"/>
                </a:solidFill>
                <a:latin typeface="+mj-lt"/>
              </a:rPr>
              <a:t>Composição</a:t>
            </a:r>
            <a:endParaRPr lang="pt-BR" sz="2000" b="1" dirty="0">
              <a:solidFill>
                <a:schemeClr val="bg1"/>
              </a:solidFill>
              <a:latin typeface="+mj-lt"/>
            </a:endParaRPr>
          </a:p>
        </p:txBody>
      </p:sp>
      <p:sp>
        <p:nvSpPr>
          <p:cNvPr id="42" name="Título 1"/>
          <p:cNvSpPr>
            <a:spLocks noGrp="1"/>
          </p:cNvSpPr>
          <p:nvPr>
            <p:ph type="title"/>
          </p:nvPr>
        </p:nvSpPr>
        <p:spPr>
          <a:xfrm>
            <a:off x="1195605" y="92688"/>
            <a:ext cx="8548800" cy="528000"/>
          </a:xfrm>
        </p:spPr>
        <p:txBody>
          <a:bodyPr/>
          <a:lstStyle/>
          <a:p>
            <a:r>
              <a:rPr lang="pt-BR" dirty="0" smtClean="0"/>
              <a:t>CONVÊNIO DE SUPERVISÃO CVM</a:t>
            </a:r>
            <a:endParaRPr lang="pt-BR" dirty="0"/>
          </a:p>
        </p:txBody>
      </p:sp>
      <p:grpSp>
        <p:nvGrpSpPr>
          <p:cNvPr id="43" name="Grupo 42"/>
          <p:cNvGrpSpPr/>
          <p:nvPr/>
        </p:nvGrpSpPr>
        <p:grpSpPr>
          <a:xfrm>
            <a:off x="204093" y="1124745"/>
            <a:ext cx="11784707" cy="1296144"/>
            <a:chOff x="204093" y="1394872"/>
            <a:chExt cx="11784707" cy="1738095"/>
          </a:xfrm>
        </p:grpSpPr>
        <p:sp>
          <p:nvSpPr>
            <p:cNvPr id="44" name="Chave direita 43"/>
            <p:cNvSpPr/>
            <p:nvPr/>
          </p:nvSpPr>
          <p:spPr>
            <a:xfrm rot="16200000">
              <a:off x="5810869" y="-3539275"/>
              <a:ext cx="571156" cy="11784707"/>
            </a:xfrm>
            <a:prstGeom prst="rightBrace">
              <a:avLst>
                <a:gd name="adj1" fmla="val 8333"/>
                <a:gd name="adj2" fmla="val 49828"/>
              </a:avLst>
            </a:prstGeom>
            <a:ln>
              <a:solidFill>
                <a:srgbClr val="0095D9"/>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pt-BR" sz="2400"/>
            </a:p>
          </p:txBody>
        </p:sp>
        <p:sp>
          <p:nvSpPr>
            <p:cNvPr id="45" name="Canto dobrado 44"/>
            <p:cNvSpPr/>
            <p:nvPr/>
          </p:nvSpPr>
          <p:spPr>
            <a:xfrm>
              <a:off x="204093" y="2533257"/>
              <a:ext cx="3869112" cy="599710"/>
            </a:xfrm>
            <a:prstGeom prst="foldedCorne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733" b="1" dirty="0" smtClean="0">
                <a:solidFill>
                  <a:schemeClr val="tx1">
                    <a:lumMod val="65000"/>
                    <a:lumOff val="35000"/>
                  </a:schemeClr>
                </a:solidFill>
              </a:endParaRPr>
            </a:p>
            <a:p>
              <a:pPr algn="ctr"/>
              <a:endParaRPr lang="pt-BR" sz="1733" b="1" i="1" dirty="0">
                <a:solidFill>
                  <a:schemeClr val="tx1">
                    <a:lumMod val="65000"/>
                    <a:lumOff val="35000"/>
                  </a:schemeClr>
                </a:solidFill>
              </a:endParaRPr>
            </a:p>
            <a:p>
              <a:pPr algn="ctr"/>
              <a:r>
                <a:rPr lang="pt-BR" sz="1600" b="1" i="1" dirty="0" smtClean="0">
                  <a:solidFill>
                    <a:schemeClr val="tx1">
                      <a:lumMod val="65000"/>
                      <a:lumOff val="35000"/>
                    </a:schemeClr>
                  </a:solidFill>
                </a:rPr>
                <a:t>Anexo I: precificação</a:t>
              </a:r>
            </a:p>
            <a:p>
              <a:pPr algn="ctr"/>
              <a:endParaRPr lang="pt-BR" sz="1733" b="1" i="1" dirty="0">
                <a:solidFill>
                  <a:schemeClr val="tx1">
                    <a:lumMod val="65000"/>
                    <a:lumOff val="35000"/>
                  </a:schemeClr>
                </a:solidFill>
              </a:endParaRPr>
            </a:p>
            <a:p>
              <a:pPr algn="ctr"/>
              <a:endParaRPr lang="pt-BR" sz="1733" b="1" i="1" dirty="0">
                <a:solidFill>
                  <a:schemeClr val="tx1">
                    <a:lumMod val="65000"/>
                    <a:lumOff val="35000"/>
                  </a:schemeClr>
                </a:solidFill>
              </a:endParaRPr>
            </a:p>
          </p:txBody>
        </p:sp>
        <p:sp>
          <p:nvSpPr>
            <p:cNvPr id="46" name="Canto dobrado 45"/>
            <p:cNvSpPr/>
            <p:nvPr/>
          </p:nvSpPr>
          <p:spPr>
            <a:xfrm>
              <a:off x="4158313" y="2533257"/>
              <a:ext cx="3876267" cy="599710"/>
            </a:xfrm>
            <a:prstGeom prst="foldedCorne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i="1" dirty="0" smtClean="0">
                  <a:solidFill>
                    <a:schemeClr val="tx1">
                      <a:lumMod val="65000"/>
                      <a:lumOff val="35000"/>
                    </a:schemeClr>
                  </a:solidFill>
                </a:rPr>
                <a:t>Anexo II: análise prévia pedido de registro</a:t>
              </a:r>
              <a:endParaRPr lang="pt-BR" sz="1200" b="1" i="1" dirty="0">
                <a:solidFill>
                  <a:schemeClr val="tx1">
                    <a:lumMod val="65000"/>
                    <a:lumOff val="35000"/>
                  </a:schemeClr>
                </a:solidFill>
              </a:endParaRPr>
            </a:p>
          </p:txBody>
        </p:sp>
        <p:grpSp>
          <p:nvGrpSpPr>
            <p:cNvPr id="47" name="Grupo 46"/>
            <p:cNvGrpSpPr/>
            <p:nvPr/>
          </p:nvGrpSpPr>
          <p:grpSpPr>
            <a:xfrm>
              <a:off x="1912292" y="1394872"/>
              <a:ext cx="8349377" cy="630473"/>
              <a:chOff x="3220827" y="1399593"/>
              <a:chExt cx="2702347" cy="569807"/>
            </a:xfrm>
          </p:grpSpPr>
          <p:grpSp>
            <p:nvGrpSpPr>
              <p:cNvPr id="49" name="Grupo 48"/>
              <p:cNvGrpSpPr/>
              <p:nvPr/>
            </p:nvGrpSpPr>
            <p:grpSpPr>
              <a:xfrm>
                <a:off x="3220827" y="1399593"/>
                <a:ext cx="2702347" cy="569807"/>
                <a:chOff x="3122053" y="1273281"/>
                <a:chExt cx="2064657" cy="435346"/>
              </a:xfrm>
            </p:grpSpPr>
            <p:sp>
              <p:nvSpPr>
                <p:cNvPr id="51" name="Retângulo de cantos arredondados 50"/>
                <p:cNvSpPr/>
                <p:nvPr/>
              </p:nvSpPr>
              <p:spPr>
                <a:xfrm>
                  <a:off x="3122053" y="1320969"/>
                  <a:ext cx="2064657" cy="387658"/>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400" dirty="0"/>
                </a:p>
              </p:txBody>
            </p:sp>
            <p:sp>
              <p:nvSpPr>
                <p:cNvPr id="52" name="Retângulo de cantos arredondados 51"/>
                <p:cNvSpPr/>
                <p:nvPr/>
              </p:nvSpPr>
              <p:spPr>
                <a:xfrm>
                  <a:off x="3122053" y="1273281"/>
                  <a:ext cx="2064657" cy="387658"/>
                </a:xfrm>
                <a:prstGeom prst="roundRect">
                  <a:avLst/>
                </a:prstGeom>
                <a:solidFill>
                  <a:srgbClr val="0095D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400" dirty="0"/>
                </a:p>
              </p:txBody>
            </p:sp>
          </p:grpSp>
          <p:sp>
            <p:nvSpPr>
              <p:cNvPr id="50" name="Retângulo 19"/>
              <p:cNvSpPr>
                <a:spLocks noChangeArrowheads="1"/>
              </p:cNvSpPr>
              <p:nvPr/>
            </p:nvSpPr>
            <p:spPr bwMode="auto">
              <a:xfrm>
                <a:off x="3465765" y="1490135"/>
                <a:ext cx="2163088" cy="350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8413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80000"/>
                  </a:lnSpc>
                  <a:spcBef>
                    <a:spcPts val="700"/>
                  </a:spcBef>
                  <a:buNone/>
                </a:pPr>
                <a:r>
                  <a:rPr lang="pt-BR" altLang="pt-BR" sz="2400" b="1" dirty="0" smtClean="0">
                    <a:solidFill>
                      <a:schemeClr val="bg1"/>
                    </a:solidFill>
                    <a:latin typeface="+mn-lt"/>
                    <a:ea typeface="MS PGothic" panose="020B0600070205080204" pitchFamily="34" charset="-128"/>
                    <a:sym typeface="Calibri Italic" panose="020F05020202040A0204" pitchFamily="34" charset="0"/>
                  </a:rPr>
                  <a:t>Convênio de Supervisão – Fundos de Investimento</a:t>
                </a:r>
                <a:endParaRPr lang="pt-BR" altLang="pt-BR" sz="1867" dirty="0">
                  <a:solidFill>
                    <a:schemeClr val="bg1"/>
                  </a:solidFill>
                  <a:latin typeface="+mn-lt"/>
                  <a:ea typeface="MS PGothic" panose="020B0600070205080204" pitchFamily="34" charset="-128"/>
                  <a:sym typeface="Calibri Italic" panose="020F05020202040A0204" pitchFamily="34" charset="0"/>
                </a:endParaRPr>
              </a:p>
            </p:txBody>
          </p:sp>
        </p:grpSp>
        <p:sp>
          <p:nvSpPr>
            <p:cNvPr id="48" name="Canto dobrado 47"/>
            <p:cNvSpPr/>
            <p:nvPr/>
          </p:nvSpPr>
          <p:spPr>
            <a:xfrm>
              <a:off x="8119688" y="2533257"/>
              <a:ext cx="3869112" cy="599710"/>
            </a:xfrm>
            <a:prstGeom prst="foldedCorner">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600" b="1" dirty="0">
                <a:solidFill>
                  <a:schemeClr val="bg1"/>
                </a:solidFill>
              </a:endParaRPr>
            </a:p>
            <a:p>
              <a:pPr algn="ctr"/>
              <a:endParaRPr lang="pt-BR" sz="1600" b="1" dirty="0">
                <a:solidFill>
                  <a:schemeClr val="bg1"/>
                </a:solidFill>
              </a:endParaRPr>
            </a:p>
            <a:p>
              <a:pPr algn="ctr"/>
              <a:endParaRPr lang="pt-BR" sz="1600" b="1" dirty="0">
                <a:solidFill>
                  <a:schemeClr val="bg1"/>
                </a:solidFill>
              </a:endParaRPr>
            </a:p>
            <a:p>
              <a:pPr algn="ctr"/>
              <a:endParaRPr lang="pt-BR" sz="1600" b="1" dirty="0">
                <a:solidFill>
                  <a:schemeClr val="bg1"/>
                </a:solidFill>
              </a:endParaRPr>
            </a:p>
            <a:p>
              <a:pPr algn="ctr"/>
              <a:endParaRPr lang="pt-BR" sz="1600" b="1" dirty="0">
                <a:solidFill>
                  <a:schemeClr val="bg1"/>
                </a:solidFill>
              </a:endParaRPr>
            </a:p>
            <a:p>
              <a:pPr algn="ctr"/>
              <a:r>
                <a:rPr lang="pt-BR" sz="2400" b="1" i="1" dirty="0" smtClean="0">
                  <a:solidFill>
                    <a:schemeClr val="bg1"/>
                  </a:solidFill>
                </a:rPr>
                <a:t>Anexo III: Distribuição</a:t>
              </a:r>
              <a:endParaRPr lang="pt-BR" sz="2400" b="1" i="1" dirty="0">
                <a:solidFill>
                  <a:schemeClr val="bg1"/>
                </a:solidFill>
              </a:endParaRPr>
            </a:p>
            <a:p>
              <a:pPr marL="304792" indent="-304792" algn="ctr">
                <a:buAutoNum type="arabicPeriod"/>
              </a:pPr>
              <a:endParaRPr lang="pt-BR" sz="1600" b="1" dirty="0">
                <a:solidFill>
                  <a:schemeClr val="bg1"/>
                </a:solidFill>
              </a:endParaRPr>
            </a:p>
            <a:p>
              <a:pPr algn="ctr"/>
              <a:endParaRPr lang="pt-BR" sz="1600" b="1" dirty="0">
                <a:solidFill>
                  <a:schemeClr val="bg1"/>
                </a:solidFill>
              </a:endParaRPr>
            </a:p>
            <a:p>
              <a:pPr marL="228594" indent="-228594" algn="ctr">
                <a:buFont typeface="Arial" panose="020B0604020202020204" pitchFamily="34" charset="0"/>
                <a:buChar char="•"/>
              </a:pPr>
              <a:endParaRPr lang="pt-BR" sz="1600" b="1" dirty="0">
                <a:solidFill>
                  <a:schemeClr val="bg1"/>
                </a:solidFill>
              </a:endParaRPr>
            </a:p>
            <a:p>
              <a:pPr marL="228594" indent="-228594" algn="ctr">
                <a:buFont typeface="Arial" panose="020B0604020202020204" pitchFamily="34" charset="0"/>
                <a:buChar char="•"/>
              </a:pPr>
              <a:endParaRPr lang="pt-BR" sz="1600" b="1" dirty="0">
                <a:solidFill>
                  <a:schemeClr val="bg1"/>
                </a:solidFill>
              </a:endParaRPr>
            </a:p>
            <a:p>
              <a:pPr marL="228594" indent="-228594" algn="ctr">
                <a:buFont typeface="Arial" panose="020B0604020202020204" pitchFamily="34" charset="0"/>
                <a:buChar char="•"/>
              </a:pPr>
              <a:endParaRPr lang="pt-BR" sz="1600" b="1" dirty="0">
                <a:solidFill>
                  <a:schemeClr val="bg1"/>
                </a:solidFill>
              </a:endParaRPr>
            </a:p>
          </p:txBody>
        </p:sp>
      </p:grpSp>
      <p:grpSp>
        <p:nvGrpSpPr>
          <p:cNvPr id="53" name="Grupo 52"/>
          <p:cNvGrpSpPr/>
          <p:nvPr/>
        </p:nvGrpSpPr>
        <p:grpSpPr>
          <a:xfrm>
            <a:off x="2723552" y="5445224"/>
            <a:ext cx="6628760" cy="820553"/>
            <a:chOff x="2703507" y="5632783"/>
            <a:chExt cx="6628760" cy="820553"/>
          </a:xfrm>
        </p:grpSpPr>
        <p:pic>
          <p:nvPicPr>
            <p:cNvPr id="54" name="Imagem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9636" y="5711738"/>
              <a:ext cx="1482631" cy="741598"/>
            </a:xfrm>
            <a:prstGeom prst="rect">
              <a:avLst/>
            </a:prstGeom>
          </p:spPr>
        </p:pic>
        <p:grpSp>
          <p:nvGrpSpPr>
            <p:cNvPr id="55" name="Grupo 54"/>
            <p:cNvGrpSpPr/>
            <p:nvPr/>
          </p:nvGrpSpPr>
          <p:grpSpPr>
            <a:xfrm>
              <a:off x="2703507" y="5632783"/>
              <a:ext cx="5027655" cy="814771"/>
              <a:chOff x="2703507" y="5632783"/>
              <a:chExt cx="5027655" cy="814771"/>
            </a:xfrm>
          </p:grpSpPr>
          <p:pic>
            <p:nvPicPr>
              <p:cNvPr id="56" name="Imagem 5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03507" y="5632783"/>
                <a:ext cx="1369698" cy="728305"/>
              </a:xfrm>
              <a:prstGeom prst="rect">
                <a:avLst/>
              </a:prstGeom>
            </p:spPr>
          </p:pic>
          <p:sp>
            <p:nvSpPr>
              <p:cNvPr id="57" name="Seta para a esquerda e para a direita 56"/>
              <p:cNvSpPr/>
              <p:nvPr/>
            </p:nvSpPr>
            <p:spPr>
              <a:xfrm>
                <a:off x="4442797" y="5711738"/>
                <a:ext cx="3288365" cy="735816"/>
              </a:xfrm>
              <a:prstGeom prst="lef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sp>
        <p:nvSpPr>
          <p:cNvPr id="58" name="CaixaDeTexto 57"/>
          <p:cNvSpPr txBox="1"/>
          <p:nvPr/>
        </p:nvSpPr>
        <p:spPr>
          <a:xfrm>
            <a:off x="479376" y="2492896"/>
            <a:ext cx="11305256" cy="2867965"/>
          </a:xfrm>
          <a:prstGeom prst="rect">
            <a:avLst/>
          </a:prstGeom>
          <a:solidFill>
            <a:schemeClr val="bg1">
              <a:lumMod val="95000"/>
            </a:schemeClr>
          </a:solidFill>
        </p:spPr>
        <p:txBody>
          <a:bodyPr wrap="square" rtlCol="0">
            <a:spAutoFit/>
          </a:bodyPr>
          <a:lstStyle/>
          <a:p>
            <a:pPr algn="just">
              <a:lnSpc>
                <a:spcPct val="150000"/>
              </a:lnSpc>
              <a:spcAft>
                <a:spcPts val="1200"/>
              </a:spcAft>
            </a:pPr>
            <a:r>
              <a:rPr lang="pt-BR" sz="1700" dirty="0">
                <a:solidFill>
                  <a:schemeClr val="tx1">
                    <a:lumMod val="75000"/>
                    <a:lumOff val="25000"/>
                  </a:schemeClr>
                </a:solidFill>
                <a:ea typeface="MS PGothic" panose="020B0600070205080204" pitchFamily="34" charset="-128"/>
              </a:rPr>
              <a:t>Em 2019, a supervisão da ANBIMA passará a reportar para a CVM os resultados das supervisões realizadas para indústria de fundos, dentro do escopo pré-estabelecido nos anexos do Convênio, sendo a atividade de distribuição abrangida pelo Anexo III. Com esse convênio, os seguintes benefícios podem ser observados:</a:t>
            </a:r>
          </a:p>
          <a:p>
            <a:pPr marL="285750" indent="-285750" algn="just">
              <a:lnSpc>
                <a:spcPct val="150000"/>
              </a:lnSpc>
              <a:spcAft>
                <a:spcPts val="1200"/>
              </a:spcAft>
              <a:buFont typeface="Arial" panose="020B0604020202020204" pitchFamily="34" charset="0"/>
              <a:buChar char="•"/>
            </a:pPr>
            <a:r>
              <a:rPr lang="pt-BR" altLang="pt-BR" sz="1700" dirty="0">
                <a:solidFill>
                  <a:schemeClr val="tx1">
                    <a:lumMod val="75000"/>
                    <a:lumOff val="25000"/>
                  </a:schemeClr>
                </a:solidFill>
                <a:ea typeface="MS PGothic" panose="020B0600070205080204" pitchFamily="34" charset="-128"/>
                <a:sym typeface="Calibri Italic" panose="020F05020202040A0204" pitchFamily="34" charset="0"/>
              </a:rPr>
              <a:t>Redução do custo de observância para as instituições participantes através da redução de sobreposições </a:t>
            </a:r>
          </a:p>
          <a:p>
            <a:pPr marL="285750" indent="-285750" algn="just">
              <a:lnSpc>
                <a:spcPct val="150000"/>
              </a:lnSpc>
              <a:spcAft>
                <a:spcPts val="1200"/>
              </a:spcAft>
              <a:buFont typeface="Arial" panose="020B0604020202020204" pitchFamily="34" charset="0"/>
              <a:buChar char="•"/>
            </a:pPr>
            <a:r>
              <a:rPr lang="pt-BR" altLang="pt-BR" sz="1700" dirty="0">
                <a:solidFill>
                  <a:schemeClr val="tx1">
                    <a:lumMod val="75000"/>
                    <a:lumOff val="25000"/>
                  </a:schemeClr>
                </a:solidFill>
                <a:ea typeface="MS PGothic" panose="020B0600070205080204" pitchFamily="34" charset="-128"/>
                <a:sym typeface="Calibri Italic" panose="020F05020202040A0204" pitchFamily="34" charset="0"/>
              </a:rPr>
              <a:t>Troca de informações entre regulador e autorregulador</a:t>
            </a:r>
          </a:p>
          <a:p>
            <a:pPr marL="285750" indent="-285750" algn="just">
              <a:lnSpc>
                <a:spcPct val="150000"/>
              </a:lnSpc>
              <a:spcAft>
                <a:spcPts val="1200"/>
              </a:spcAft>
              <a:buFont typeface="Arial" panose="020B0604020202020204" pitchFamily="34" charset="0"/>
              <a:buChar char="•"/>
            </a:pPr>
            <a:r>
              <a:rPr lang="pt-BR" altLang="pt-BR" sz="1700" dirty="0">
                <a:solidFill>
                  <a:schemeClr val="tx1">
                    <a:lumMod val="75000"/>
                    <a:lumOff val="25000"/>
                  </a:schemeClr>
                </a:solidFill>
                <a:ea typeface="MS PGothic" panose="020B0600070205080204" pitchFamily="34" charset="-128"/>
                <a:sym typeface="Calibri Italic" panose="020F05020202040A0204" pitchFamily="34" charset="0"/>
              </a:rPr>
              <a:t>Coordenação mais efetiva e alinhamento de critérios e entendimentos</a:t>
            </a:r>
          </a:p>
        </p:txBody>
      </p:sp>
      <p:sp>
        <p:nvSpPr>
          <p:cNvPr id="59" name="CaixaDeTexto 58"/>
          <p:cNvSpPr txBox="1"/>
          <p:nvPr/>
        </p:nvSpPr>
        <p:spPr>
          <a:xfrm>
            <a:off x="235167" y="6550223"/>
            <a:ext cx="9811789" cy="307777"/>
          </a:xfrm>
          <a:prstGeom prst="rect">
            <a:avLst/>
          </a:prstGeom>
          <a:noFill/>
        </p:spPr>
        <p:txBody>
          <a:bodyPr wrap="none" rtlCol="0">
            <a:spAutoFit/>
          </a:bodyPr>
          <a:lstStyle/>
          <a:p>
            <a:r>
              <a:rPr lang="pt-BR" sz="1400" b="1" dirty="0" smtClean="0"/>
              <a:t>Para maiores informações, consultar</a:t>
            </a:r>
            <a:r>
              <a:rPr lang="pt-BR" sz="1400" b="1" dirty="0"/>
              <a:t>: </a:t>
            </a:r>
            <a:r>
              <a:rPr lang="pt-BR" sz="1400" dirty="0"/>
              <a:t>http://www.anbima.com.br/pt_br/eventos/webinar-de-supervisao-convenio-cvm-anbima.htm</a:t>
            </a:r>
          </a:p>
        </p:txBody>
      </p:sp>
    </p:spTree>
    <p:extLst>
      <p:ext uri="{BB962C8B-B14F-4D97-AF65-F5344CB8AC3E}">
        <p14:creationId xmlns:p14="http://schemas.microsoft.com/office/powerpoint/2010/main" val="143076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14"/>
          <p:cNvSpPr/>
          <p:nvPr/>
        </p:nvSpPr>
        <p:spPr>
          <a:xfrm>
            <a:off x="6528048" y="3255516"/>
            <a:ext cx="2232248" cy="672000"/>
          </a:xfrm>
          <a:prstGeom prst="round2DiagRect">
            <a:avLst/>
          </a:prstGeom>
          <a:solidFill>
            <a:srgbClr val="80C342"/>
          </a:solidFill>
          <a:ln w="38100">
            <a:no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b="1" dirty="0">
                <a:solidFill>
                  <a:prstClr val="white"/>
                </a:solidFill>
              </a:rPr>
              <a:t>Priscilla Sorrentino</a:t>
            </a:r>
          </a:p>
          <a:p>
            <a:pPr algn="ctr">
              <a:defRPr/>
            </a:pPr>
            <a:r>
              <a:rPr lang="pt-BR" sz="1600" b="1" dirty="0">
                <a:solidFill>
                  <a:prstClr val="white"/>
                </a:solidFill>
              </a:rPr>
              <a:t>(9 HC)</a:t>
            </a:r>
            <a:endParaRPr lang="pt-BR" sz="1600" b="1" dirty="0">
              <a:solidFill>
                <a:schemeClr val="bg1"/>
              </a:solidFill>
            </a:endParaRPr>
          </a:p>
        </p:txBody>
      </p:sp>
      <p:sp>
        <p:nvSpPr>
          <p:cNvPr id="5" name="Rectângulo 24"/>
          <p:cNvSpPr/>
          <p:nvPr/>
        </p:nvSpPr>
        <p:spPr>
          <a:xfrm>
            <a:off x="1919536" y="2492896"/>
            <a:ext cx="2376264" cy="504056"/>
          </a:xfrm>
          <a:prstGeom prst="round2DiagRect">
            <a:avLst/>
          </a:prstGeom>
          <a:solidFill>
            <a:srgbClr val="0095D9"/>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b="1" dirty="0">
                <a:solidFill>
                  <a:prstClr val="white"/>
                </a:solidFill>
                <a:latin typeface="+mj-lt"/>
              </a:rPr>
              <a:t>LIDERANÇA OPERACIONAL</a:t>
            </a:r>
          </a:p>
        </p:txBody>
      </p:sp>
      <p:sp>
        <p:nvSpPr>
          <p:cNvPr id="7" name="Rectângulo 27"/>
          <p:cNvSpPr/>
          <p:nvPr/>
        </p:nvSpPr>
        <p:spPr>
          <a:xfrm>
            <a:off x="6528048" y="6021288"/>
            <a:ext cx="2232248"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latin typeface="+mj-lt"/>
              </a:rPr>
              <a:t>Certificação</a:t>
            </a:r>
          </a:p>
        </p:txBody>
      </p:sp>
      <p:sp>
        <p:nvSpPr>
          <p:cNvPr id="8" name="Rectângulo 35"/>
          <p:cNvSpPr/>
          <p:nvPr/>
        </p:nvSpPr>
        <p:spPr>
          <a:xfrm>
            <a:off x="6528048" y="4077072"/>
            <a:ext cx="2232248"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latin typeface="+mj-lt"/>
              </a:rPr>
              <a:t>Ofertas Públicas</a:t>
            </a:r>
          </a:p>
        </p:txBody>
      </p:sp>
      <p:sp>
        <p:nvSpPr>
          <p:cNvPr id="9" name="Rectângulo 36"/>
          <p:cNvSpPr/>
          <p:nvPr/>
        </p:nvSpPr>
        <p:spPr>
          <a:xfrm>
            <a:off x="6528048" y="5373216"/>
            <a:ext cx="2232248"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latin typeface="+mj-lt"/>
              </a:rPr>
              <a:t>Negociação de Ativos Financeiros</a:t>
            </a:r>
          </a:p>
        </p:txBody>
      </p:sp>
      <p:sp>
        <p:nvSpPr>
          <p:cNvPr id="10" name="Rectângulo 37"/>
          <p:cNvSpPr/>
          <p:nvPr/>
        </p:nvSpPr>
        <p:spPr>
          <a:xfrm>
            <a:off x="4295800" y="4731696"/>
            <a:ext cx="2160240"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rPr>
              <a:t>Gestão de Recursos de Terceiros*</a:t>
            </a:r>
          </a:p>
        </p:txBody>
      </p:sp>
      <p:sp>
        <p:nvSpPr>
          <p:cNvPr id="14" name="Rectângulo 14"/>
          <p:cNvSpPr/>
          <p:nvPr/>
        </p:nvSpPr>
        <p:spPr>
          <a:xfrm>
            <a:off x="2423592" y="1124744"/>
            <a:ext cx="5184576" cy="729208"/>
          </a:xfrm>
          <a:prstGeom prst="round2DiagRect">
            <a:avLst/>
          </a:prstGeom>
          <a:solidFill>
            <a:srgbClr val="0095D9"/>
          </a:solidFill>
          <a:ln w="3175">
            <a:no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b="1" dirty="0">
                <a:solidFill>
                  <a:prstClr val="white"/>
                </a:solidFill>
                <a:latin typeface="+mj-lt"/>
              </a:rPr>
              <a:t>Guilherme Benaderet</a:t>
            </a:r>
          </a:p>
          <a:p>
            <a:pPr algn="ctr">
              <a:defRPr/>
            </a:pPr>
            <a:r>
              <a:rPr lang="pt-BR" sz="1400" b="1" dirty="0">
                <a:solidFill>
                  <a:prstClr val="white"/>
                </a:solidFill>
                <a:latin typeface="+mj-lt"/>
              </a:rPr>
              <a:t>Superintendência de Supervisão de Mercados</a:t>
            </a:r>
          </a:p>
          <a:p>
            <a:pPr algn="ctr">
              <a:defRPr/>
            </a:pPr>
            <a:r>
              <a:rPr lang="pt-BR" sz="1400" b="1" dirty="0">
                <a:solidFill>
                  <a:prstClr val="white"/>
                </a:solidFill>
                <a:latin typeface="+mj-lt"/>
              </a:rPr>
              <a:t>(42 HC)</a:t>
            </a:r>
          </a:p>
        </p:txBody>
      </p:sp>
      <p:sp>
        <p:nvSpPr>
          <p:cNvPr id="15" name="Rectângulo 3"/>
          <p:cNvSpPr/>
          <p:nvPr/>
        </p:nvSpPr>
        <p:spPr>
          <a:xfrm>
            <a:off x="4272189" y="3255516"/>
            <a:ext cx="2183852" cy="672000"/>
          </a:xfrm>
          <a:prstGeom prst="round2DiagRect">
            <a:avLst/>
          </a:prstGeom>
          <a:solidFill>
            <a:srgbClr val="80C342"/>
          </a:solidFill>
          <a:ln w="38100">
            <a:no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b="1" dirty="0">
                <a:solidFill>
                  <a:schemeClr val="bg1"/>
                </a:solidFill>
              </a:rPr>
              <a:t>Soraia Barros</a:t>
            </a:r>
          </a:p>
          <a:p>
            <a:pPr algn="ctr">
              <a:defRPr/>
            </a:pPr>
            <a:r>
              <a:rPr lang="pt-BR" sz="1600" b="1" dirty="0">
                <a:solidFill>
                  <a:schemeClr val="bg1"/>
                </a:solidFill>
              </a:rPr>
              <a:t>(9 HC)</a:t>
            </a:r>
          </a:p>
        </p:txBody>
      </p:sp>
      <p:sp>
        <p:nvSpPr>
          <p:cNvPr id="16" name="Rectângulo 36"/>
          <p:cNvSpPr/>
          <p:nvPr/>
        </p:nvSpPr>
        <p:spPr>
          <a:xfrm>
            <a:off x="4295801" y="4100260"/>
            <a:ext cx="2160240"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latin typeface="+mj-lt"/>
              </a:rPr>
              <a:t>Administração de Recursos de Terceiros</a:t>
            </a:r>
          </a:p>
        </p:txBody>
      </p:sp>
      <p:sp>
        <p:nvSpPr>
          <p:cNvPr id="17" name="Rectângulo 14"/>
          <p:cNvSpPr/>
          <p:nvPr/>
        </p:nvSpPr>
        <p:spPr>
          <a:xfrm>
            <a:off x="1911152" y="3263803"/>
            <a:ext cx="2276576" cy="672000"/>
          </a:xfrm>
          <a:prstGeom prst="round2DiagRect">
            <a:avLst/>
          </a:prstGeom>
          <a:solidFill>
            <a:srgbClr val="80C342"/>
          </a:solidFill>
          <a:ln w="38100">
            <a:no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b="1" dirty="0">
                <a:solidFill>
                  <a:schemeClr val="bg1"/>
                </a:solidFill>
              </a:rPr>
              <a:t>Alessandro Rigon</a:t>
            </a:r>
          </a:p>
          <a:p>
            <a:pPr algn="ctr">
              <a:defRPr/>
            </a:pPr>
            <a:r>
              <a:rPr lang="pt-BR" sz="1600" b="1" dirty="0">
                <a:solidFill>
                  <a:schemeClr val="bg1"/>
                </a:solidFill>
              </a:rPr>
              <a:t>(20 HC)</a:t>
            </a:r>
          </a:p>
        </p:txBody>
      </p:sp>
      <p:sp>
        <p:nvSpPr>
          <p:cNvPr id="19" name="Rectângulo 39"/>
          <p:cNvSpPr/>
          <p:nvPr/>
        </p:nvSpPr>
        <p:spPr>
          <a:xfrm>
            <a:off x="6528048" y="4725144"/>
            <a:ext cx="2216667"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latin typeface="+mj-lt"/>
              </a:rPr>
              <a:t>Distribuição de Produtos**</a:t>
            </a:r>
          </a:p>
        </p:txBody>
      </p:sp>
      <p:sp>
        <p:nvSpPr>
          <p:cNvPr id="20" name="Rectângulo 25"/>
          <p:cNvSpPr/>
          <p:nvPr/>
        </p:nvSpPr>
        <p:spPr>
          <a:xfrm>
            <a:off x="4295801" y="6021288"/>
            <a:ext cx="2160240"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latin typeface="+mj-lt"/>
              </a:rPr>
              <a:t>Serviços Qualificados</a:t>
            </a:r>
          </a:p>
        </p:txBody>
      </p:sp>
      <p:sp>
        <p:nvSpPr>
          <p:cNvPr id="22" name="Rectângulo 14"/>
          <p:cNvSpPr/>
          <p:nvPr/>
        </p:nvSpPr>
        <p:spPr>
          <a:xfrm>
            <a:off x="7968209" y="1268760"/>
            <a:ext cx="2074011" cy="504056"/>
          </a:xfrm>
          <a:prstGeom prst="round2DiagRect">
            <a:avLst/>
          </a:prstGeom>
          <a:solidFill>
            <a:srgbClr val="80C342"/>
          </a:solidFill>
          <a:ln w="38100">
            <a:no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400" b="1" dirty="0">
                <a:solidFill>
                  <a:prstClr val="white"/>
                </a:solidFill>
              </a:rPr>
              <a:t>Assessoria Jurídica</a:t>
            </a:r>
          </a:p>
          <a:p>
            <a:pPr algn="ctr">
              <a:defRPr/>
            </a:pPr>
            <a:r>
              <a:rPr lang="pt-BR" sz="1400" b="1" dirty="0">
                <a:solidFill>
                  <a:prstClr val="white"/>
                </a:solidFill>
              </a:rPr>
              <a:t>(2HC)</a:t>
            </a:r>
            <a:endParaRPr lang="pt-BR" sz="1400" b="1" dirty="0">
              <a:solidFill>
                <a:schemeClr val="bg1"/>
              </a:solidFill>
            </a:endParaRPr>
          </a:p>
        </p:txBody>
      </p:sp>
      <p:sp>
        <p:nvSpPr>
          <p:cNvPr id="23" name="Rectângulo 25"/>
          <p:cNvSpPr/>
          <p:nvPr/>
        </p:nvSpPr>
        <p:spPr>
          <a:xfrm>
            <a:off x="1919536" y="4077073"/>
            <a:ext cx="2232248"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latin typeface="+mj-lt"/>
              </a:rPr>
              <a:t>Adesão e Convênio de Habilitação</a:t>
            </a:r>
          </a:p>
        </p:txBody>
      </p:sp>
      <p:sp>
        <p:nvSpPr>
          <p:cNvPr id="24" name="Rectângulo 37"/>
          <p:cNvSpPr/>
          <p:nvPr/>
        </p:nvSpPr>
        <p:spPr>
          <a:xfrm>
            <a:off x="4295800" y="5414651"/>
            <a:ext cx="2160240"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latin typeface="+mj-lt"/>
              </a:rPr>
              <a:t>Distribuição pelo gestor</a:t>
            </a:r>
          </a:p>
        </p:txBody>
      </p:sp>
      <p:sp>
        <p:nvSpPr>
          <p:cNvPr id="15420" name="Rectangle 2"/>
          <p:cNvSpPr txBox="1">
            <a:spLocks noChangeArrowheads="1"/>
          </p:cNvSpPr>
          <p:nvPr/>
        </p:nvSpPr>
        <p:spPr bwMode="auto">
          <a:xfrm>
            <a:off x="1377268" y="301133"/>
            <a:ext cx="7910512" cy="417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35" tIns="38967" rIns="77935" bIns="38967">
            <a:spAutoFit/>
          </a:bodyPr>
          <a:lstStyle>
            <a:lvl1pPr eaLnBrk="0" hangingPunct="0">
              <a:defRPr sz="1300">
                <a:solidFill>
                  <a:schemeClr val="tx1"/>
                </a:solidFill>
                <a:latin typeface="Calibri" pitchFamily="34" charset="0"/>
                <a:cs typeface="Arial" pitchFamily="34" charset="0"/>
              </a:defRPr>
            </a:lvl1pPr>
            <a:lvl2pPr marL="742950" indent="-285750" eaLnBrk="0" hangingPunct="0">
              <a:defRPr sz="1300">
                <a:solidFill>
                  <a:schemeClr val="tx1"/>
                </a:solidFill>
                <a:latin typeface="Calibri" pitchFamily="34" charset="0"/>
                <a:cs typeface="Arial" pitchFamily="34" charset="0"/>
              </a:defRPr>
            </a:lvl2pPr>
            <a:lvl3pPr marL="1143000" indent="-228600" eaLnBrk="0" hangingPunct="0">
              <a:defRPr sz="1300">
                <a:solidFill>
                  <a:schemeClr val="tx1"/>
                </a:solidFill>
                <a:latin typeface="Calibri" pitchFamily="34" charset="0"/>
                <a:cs typeface="Arial" pitchFamily="34" charset="0"/>
              </a:defRPr>
            </a:lvl3pPr>
            <a:lvl4pPr marL="1600200" indent="-228600" eaLnBrk="0" hangingPunct="0">
              <a:defRPr sz="1300">
                <a:solidFill>
                  <a:schemeClr val="tx1"/>
                </a:solidFill>
                <a:latin typeface="Calibri" pitchFamily="34" charset="0"/>
                <a:cs typeface="Arial" pitchFamily="34" charset="0"/>
              </a:defRPr>
            </a:lvl4pPr>
            <a:lvl5pPr marL="2057400" indent="-228600" eaLnBrk="0" hangingPunct="0">
              <a:defRPr sz="1300">
                <a:solidFill>
                  <a:schemeClr val="tx1"/>
                </a:solidFill>
                <a:latin typeface="Calibri" pitchFamily="34" charset="0"/>
                <a:cs typeface="Arial" pitchFamily="34" charset="0"/>
              </a:defRPr>
            </a:lvl5pPr>
            <a:lvl6pPr marL="2514600" indent="-228600" defTabSz="684213" eaLnBrk="0" fontAlgn="base" hangingPunct="0">
              <a:spcBef>
                <a:spcPct val="0"/>
              </a:spcBef>
              <a:spcAft>
                <a:spcPct val="0"/>
              </a:spcAft>
              <a:defRPr sz="1300">
                <a:solidFill>
                  <a:schemeClr val="tx1"/>
                </a:solidFill>
                <a:latin typeface="Calibri" pitchFamily="34" charset="0"/>
                <a:cs typeface="Arial" pitchFamily="34" charset="0"/>
              </a:defRPr>
            </a:lvl6pPr>
            <a:lvl7pPr marL="2971800" indent="-228600" defTabSz="684213" eaLnBrk="0" fontAlgn="base" hangingPunct="0">
              <a:spcBef>
                <a:spcPct val="0"/>
              </a:spcBef>
              <a:spcAft>
                <a:spcPct val="0"/>
              </a:spcAft>
              <a:defRPr sz="1300">
                <a:solidFill>
                  <a:schemeClr val="tx1"/>
                </a:solidFill>
                <a:latin typeface="Calibri" pitchFamily="34" charset="0"/>
                <a:cs typeface="Arial" pitchFamily="34" charset="0"/>
              </a:defRPr>
            </a:lvl7pPr>
            <a:lvl8pPr marL="3429000" indent="-228600" defTabSz="684213" eaLnBrk="0" fontAlgn="base" hangingPunct="0">
              <a:spcBef>
                <a:spcPct val="0"/>
              </a:spcBef>
              <a:spcAft>
                <a:spcPct val="0"/>
              </a:spcAft>
              <a:defRPr sz="1300">
                <a:solidFill>
                  <a:schemeClr val="tx1"/>
                </a:solidFill>
                <a:latin typeface="Calibri" pitchFamily="34" charset="0"/>
                <a:cs typeface="Arial" pitchFamily="34" charset="0"/>
              </a:defRPr>
            </a:lvl8pPr>
            <a:lvl9pPr marL="3886200" indent="-228600" defTabSz="684213" eaLnBrk="0" fontAlgn="base" hangingPunct="0">
              <a:spcBef>
                <a:spcPct val="0"/>
              </a:spcBef>
              <a:spcAft>
                <a:spcPct val="0"/>
              </a:spcAft>
              <a:defRPr sz="1300">
                <a:solidFill>
                  <a:schemeClr val="tx1"/>
                </a:solidFill>
                <a:latin typeface="Calibri" pitchFamily="34" charset="0"/>
                <a:cs typeface="Arial" pitchFamily="34" charset="0"/>
              </a:defRPr>
            </a:lvl9pPr>
          </a:lstStyle>
          <a:p>
            <a:pPr eaLnBrk="1" hangingPunct="1"/>
            <a:r>
              <a:rPr lang="en-US" altLang="pt-BR" sz="2200" b="1" dirty="0">
                <a:solidFill>
                  <a:srgbClr val="0095D9"/>
                </a:solidFill>
                <a:latin typeface="+mj-lt"/>
                <a:ea typeface="+mj-ea"/>
                <a:cs typeface="+mj-cs"/>
                <a:sym typeface="Calibri Bold" pitchFamily="34" charset="0"/>
              </a:rPr>
              <a:t>SUPERVISÃO DE MERCADOS</a:t>
            </a:r>
          </a:p>
        </p:txBody>
      </p:sp>
      <p:sp>
        <p:nvSpPr>
          <p:cNvPr id="15421" name="Rectangle 4"/>
          <p:cNvSpPr>
            <a:spLocks/>
          </p:cNvSpPr>
          <p:nvPr/>
        </p:nvSpPr>
        <p:spPr bwMode="auto">
          <a:xfrm>
            <a:off x="2443165" y="876300"/>
            <a:ext cx="6180137" cy="575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eaLnBrk="0" hangingPunct="0">
              <a:defRPr sz="1300">
                <a:solidFill>
                  <a:schemeClr val="tx1"/>
                </a:solidFill>
                <a:latin typeface="Calibri" pitchFamily="34" charset="0"/>
                <a:cs typeface="Arial" pitchFamily="34" charset="0"/>
              </a:defRPr>
            </a:lvl1pPr>
            <a:lvl2pPr marL="742950" indent="-285750" eaLnBrk="0" hangingPunct="0">
              <a:defRPr sz="1300">
                <a:solidFill>
                  <a:schemeClr val="tx1"/>
                </a:solidFill>
                <a:latin typeface="Calibri" pitchFamily="34" charset="0"/>
                <a:cs typeface="Arial" pitchFamily="34" charset="0"/>
              </a:defRPr>
            </a:lvl2pPr>
            <a:lvl3pPr marL="1143000" indent="-228600" eaLnBrk="0" hangingPunct="0">
              <a:defRPr sz="1300">
                <a:solidFill>
                  <a:schemeClr val="tx1"/>
                </a:solidFill>
                <a:latin typeface="Calibri" pitchFamily="34" charset="0"/>
                <a:cs typeface="Arial" pitchFamily="34" charset="0"/>
              </a:defRPr>
            </a:lvl3pPr>
            <a:lvl4pPr marL="1600200" indent="-228600" eaLnBrk="0" hangingPunct="0">
              <a:defRPr sz="1300">
                <a:solidFill>
                  <a:schemeClr val="tx1"/>
                </a:solidFill>
                <a:latin typeface="Calibri" pitchFamily="34" charset="0"/>
                <a:cs typeface="Arial" pitchFamily="34" charset="0"/>
              </a:defRPr>
            </a:lvl4pPr>
            <a:lvl5pPr marL="2057400" indent="-228600" eaLnBrk="0" hangingPunct="0">
              <a:defRPr sz="1300">
                <a:solidFill>
                  <a:schemeClr val="tx1"/>
                </a:solidFill>
                <a:latin typeface="Calibri" pitchFamily="34" charset="0"/>
                <a:cs typeface="Arial" pitchFamily="34" charset="0"/>
              </a:defRPr>
            </a:lvl5pPr>
            <a:lvl6pPr marL="2514600" indent="-228600" defTabSz="684213" eaLnBrk="0" fontAlgn="base" hangingPunct="0">
              <a:spcBef>
                <a:spcPct val="0"/>
              </a:spcBef>
              <a:spcAft>
                <a:spcPct val="0"/>
              </a:spcAft>
              <a:defRPr sz="1300">
                <a:solidFill>
                  <a:schemeClr val="tx1"/>
                </a:solidFill>
                <a:latin typeface="Calibri" pitchFamily="34" charset="0"/>
                <a:cs typeface="Arial" pitchFamily="34" charset="0"/>
              </a:defRPr>
            </a:lvl6pPr>
            <a:lvl7pPr marL="2971800" indent="-228600" defTabSz="684213" eaLnBrk="0" fontAlgn="base" hangingPunct="0">
              <a:spcBef>
                <a:spcPct val="0"/>
              </a:spcBef>
              <a:spcAft>
                <a:spcPct val="0"/>
              </a:spcAft>
              <a:defRPr sz="1300">
                <a:solidFill>
                  <a:schemeClr val="tx1"/>
                </a:solidFill>
                <a:latin typeface="Calibri" pitchFamily="34" charset="0"/>
                <a:cs typeface="Arial" pitchFamily="34" charset="0"/>
              </a:defRPr>
            </a:lvl7pPr>
            <a:lvl8pPr marL="3429000" indent="-228600" defTabSz="684213" eaLnBrk="0" fontAlgn="base" hangingPunct="0">
              <a:spcBef>
                <a:spcPct val="0"/>
              </a:spcBef>
              <a:spcAft>
                <a:spcPct val="0"/>
              </a:spcAft>
              <a:defRPr sz="1300">
                <a:solidFill>
                  <a:schemeClr val="tx1"/>
                </a:solidFill>
                <a:latin typeface="Calibri" pitchFamily="34" charset="0"/>
                <a:cs typeface="Arial" pitchFamily="34" charset="0"/>
              </a:defRPr>
            </a:lvl8pPr>
            <a:lvl9pPr marL="3886200" indent="-228600" defTabSz="684213" eaLnBrk="0" fontAlgn="base" hangingPunct="0">
              <a:spcBef>
                <a:spcPct val="0"/>
              </a:spcBef>
              <a:spcAft>
                <a:spcPct val="0"/>
              </a:spcAft>
              <a:defRPr sz="1300">
                <a:solidFill>
                  <a:schemeClr val="tx1"/>
                </a:solidFill>
                <a:latin typeface="Calibri" pitchFamily="34" charset="0"/>
                <a:cs typeface="Arial" pitchFamily="34" charset="0"/>
              </a:defRPr>
            </a:lvl9pPr>
          </a:lstStyle>
          <a:p>
            <a:pPr eaLnBrk="1" hangingPunct="1">
              <a:buSzPct val="125000"/>
            </a:pPr>
            <a:endParaRPr lang="en-US" altLang="pt-BR" sz="1600" i="1" dirty="0">
              <a:solidFill>
                <a:srgbClr val="525252"/>
              </a:solidFill>
              <a:ea typeface="MS PGothic" pitchFamily="34" charset="-128"/>
              <a:sym typeface="Calibri Italic" pitchFamily="34" charset="0"/>
            </a:endParaRPr>
          </a:p>
        </p:txBody>
      </p:sp>
      <p:sp>
        <p:nvSpPr>
          <p:cNvPr id="25" name="Rectângulo 25"/>
          <p:cNvSpPr/>
          <p:nvPr/>
        </p:nvSpPr>
        <p:spPr>
          <a:xfrm>
            <a:off x="1919536" y="4725144"/>
            <a:ext cx="2232248"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latin typeface="+mj-lt"/>
              </a:rPr>
              <a:t>Registro de ativos</a:t>
            </a:r>
          </a:p>
        </p:txBody>
      </p:sp>
      <p:sp>
        <p:nvSpPr>
          <p:cNvPr id="26" name="Rectângulo 25"/>
          <p:cNvSpPr/>
          <p:nvPr/>
        </p:nvSpPr>
        <p:spPr>
          <a:xfrm>
            <a:off x="1919536" y="5373216"/>
            <a:ext cx="2232248"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latin typeface="+mj-lt"/>
              </a:rPr>
              <a:t>Supervisão Periódica</a:t>
            </a:r>
          </a:p>
        </p:txBody>
      </p:sp>
      <p:sp>
        <p:nvSpPr>
          <p:cNvPr id="27" name="Rectângulo 24"/>
          <p:cNvSpPr/>
          <p:nvPr/>
        </p:nvSpPr>
        <p:spPr>
          <a:xfrm>
            <a:off x="5015880" y="2492896"/>
            <a:ext cx="2664296" cy="504056"/>
          </a:xfrm>
          <a:prstGeom prst="round2DiagRect">
            <a:avLst/>
          </a:prstGeom>
          <a:solidFill>
            <a:srgbClr val="0095D9"/>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b="1" dirty="0">
                <a:solidFill>
                  <a:prstClr val="white"/>
                </a:solidFill>
                <a:latin typeface="+mj-lt"/>
              </a:rPr>
              <a:t>LIDERANÇAS TÉCNICAS</a:t>
            </a:r>
          </a:p>
        </p:txBody>
      </p:sp>
      <p:cxnSp>
        <p:nvCxnSpPr>
          <p:cNvPr id="3" name="Conector reto 2"/>
          <p:cNvCxnSpPr/>
          <p:nvPr/>
        </p:nvCxnSpPr>
        <p:spPr>
          <a:xfrm rot="360000">
            <a:off x="2999655" y="2996953"/>
            <a:ext cx="29304" cy="26862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Conector reto 29"/>
          <p:cNvCxnSpPr/>
          <p:nvPr/>
        </p:nvCxnSpPr>
        <p:spPr>
          <a:xfrm rot="360000">
            <a:off x="5317872" y="2997749"/>
            <a:ext cx="29304" cy="26862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Conector reto 30"/>
          <p:cNvCxnSpPr/>
          <p:nvPr/>
        </p:nvCxnSpPr>
        <p:spPr>
          <a:xfrm rot="360000">
            <a:off x="7478111" y="2997747"/>
            <a:ext cx="29304" cy="26862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Conector reto 32"/>
          <p:cNvCxnSpPr/>
          <p:nvPr/>
        </p:nvCxnSpPr>
        <p:spPr>
          <a:xfrm>
            <a:off x="7608168" y="1556792"/>
            <a:ext cx="40397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6" name="Rectângulo 25"/>
          <p:cNvSpPr/>
          <p:nvPr/>
        </p:nvSpPr>
        <p:spPr>
          <a:xfrm>
            <a:off x="1919536" y="6021288"/>
            <a:ext cx="2232248" cy="540000"/>
          </a:xfrm>
          <a:prstGeom prst="round2DiagRect">
            <a:avLst/>
          </a:prstGeom>
          <a:solidFill>
            <a:schemeClr val="bg1"/>
          </a:solidFill>
          <a:ln w="28575">
            <a:solidFill>
              <a:srgbClr val="FCAF17"/>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pt-BR" sz="1600" dirty="0">
                <a:solidFill>
                  <a:srgbClr val="383838"/>
                </a:solidFill>
                <a:latin typeface="+mj-lt"/>
              </a:rPr>
              <a:t>Apoio à demais supervisões</a:t>
            </a:r>
          </a:p>
        </p:txBody>
      </p:sp>
      <p:cxnSp>
        <p:nvCxnSpPr>
          <p:cNvPr id="37" name="Conector reto 36"/>
          <p:cNvCxnSpPr/>
          <p:nvPr/>
        </p:nvCxnSpPr>
        <p:spPr>
          <a:xfrm rot="360000">
            <a:off x="4741807" y="1845619"/>
            <a:ext cx="29304" cy="26862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Conector reto 37"/>
          <p:cNvCxnSpPr/>
          <p:nvPr/>
        </p:nvCxnSpPr>
        <p:spPr>
          <a:xfrm>
            <a:off x="2999656" y="2132856"/>
            <a:ext cx="3420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Conector reto 40"/>
          <p:cNvCxnSpPr/>
          <p:nvPr/>
        </p:nvCxnSpPr>
        <p:spPr>
          <a:xfrm rot="360000">
            <a:off x="3010720" y="2133500"/>
            <a:ext cx="29304" cy="3240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2" name="Conector reto 41"/>
          <p:cNvCxnSpPr/>
          <p:nvPr/>
        </p:nvCxnSpPr>
        <p:spPr>
          <a:xfrm rot="360000">
            <a:off x="6395097" y="2133500"/>
            <a:ext cx="29304" cy="3240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 name="CaixaDeTexto 1"/>
          <p:cNvSpPr txBox="1"/>
          <p:nvPr/>
        </p:nvSpPr>
        <p:spPr>
          <a:xfrm>
            <a:off x="1538258" y="6597354"/>
            <a:ext cx="3955891" cy="338554"/>
          </a:xfrm>
          <a:prstGeom prst="rect">
            <a:avLst/>
          </a:prstGeom>
          <a:noFill/>
        </p:spPr>
        <p:txBody>
          <a:bodyPr wrap="none" rtlCol="0">
            <a:spAutoFit/>
          </a:bodyPr>
          <a:lstStyle/>
          <a:p>
            <a:r>
              <a:rPr lang="pt-BR" sz="1600" dirty="0">
                <a:solidFill>
                  <a:schemeClr val="tx1">
                    <a:lumMod val="75000"/>
                    <a:lumOff val="25000"/>
                  </a:schemeClr>
                </a:solidFill>
              </a:rPr>
              <a:t>*Inclui Gestão de Patrimônio **Inclui Private </a:t>
            </a:r>
          </a:p>
        </p:txBody>
      </p:sp>
    </p:spTree>
    <p:extLst>
      <p:ext uri="{BB962C8B-B14F-4D97-AF65-F5344CB8AC3E}">
        <p14:creationId xmlns:p14="http://schemas.microsoft.com/office/powerpoint/2010/main" val="2466135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Número de Slide 2"/>
          <p:cNvSpPr>
            <a:spLocks noGrp="1"/>
          </p:cNvSpPr>
          <p:nvPr>
            <p:ph type="sldNum" sz="quarter" idx="12"/>
          </p:nvPr>
        </p:nvSpPr>
        <p:spPr>
          <a:xfrm>
            <a:off x="8952000" y="6448251"/>
            <a:ext cx="3067200" cy="365125"/>
          </a:xfrm>
        </p:spPr>
        <p:txBody>
          <a:bodyPr/>
          <a:lstStyle/>
          <a:p>
            <a:fld id="{1252A218-1266-48E1-826D-7E99163BE9BB}" type="slidenum">
              <a:rPr lang="pt-BR" smtClean="0"/>
              <a:pPr/>
              <a:t>9</a:t>
            </a:fld>
            <a:endParaRPr lang="pt-BR" dirty="0"/>
          </a:p>
        </p:txBody>
      </p:sp>
      <p:sp>
        <p:nvSpPr>
          <p:cNvPr id="13" name="Título 1"/>
          <p:cNvSpPr>
            <a:spLocks noGrp="1"/>
          </p:cNvSpPr>
          <p:nvPr>
            <p:ph type="title"/>
          </p:nvPr>
        </p:nvSpPr>
        <p:spPr>
          <a:xfrm>
            <a:off x="1055440" y="108165"/>
            <a:ext cx="6699936" cy="528000"/>
          </a:xfrm>
        </p:spPr>
        <p:txBody>
          <a:bodyPr>
            <a:normAutofit fontScale="90000"/>
          </a:bodyPr>
          <a:lstStyle/>
          <a:p>
            <a:r>
              <a:rPr lang="pt-BR" dirty="0"/>
              <a:t>CÓDIGO DE DISTRIBUIÇÃO DE PRODUTOS DE INVESTIMENTOS</a:t>
            </a:r>
          </a:p>
        </p:txBody>
      </p:sp>
      <p:sp>
        <p:nvSpPr>
          <p:cNvPr id="2" name="Arredondar Retângulo em um Canto Diagonal 1"/>
          <p:cNvSpPr/>
          <p:nvPr/>
        </p:nvSpPr>
        <p:spPr>
          <a:xfrm>
            <a:off x="335360" y="2370976"/>
            <a:ext cx="5616624" cy="2016224"/>
          </a:xfrm>
          <a:prstGeom prst="round2DiagRect">
            <a:avLst>
              <a:gd name="adj1" fmla="val 9006"/>
              <a:gd name="adj2" fmla="val 0"/>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chemeClr val="tx1">
                    <a:lumMod val="75000"/>
                    <a:lumOff val="25000"/>
                  </a:schemeClr>
                </a:solidFill>
              </a:rPr>
              <a:t>Oferta de Produtos de Investimento de forma individual ou coletiva, resultando ou não em aplicação de recursos, assim como a aceitação de pedido de aplicação por meio de agências bancárias, plataformas de atendimento, centrais de atendimento, canais digitais ou eletrônicos ou qualquer outro canal estabelecido para este fim</a:t>
            </a:r>
            <a:endParaRPr lang="pt-BR" dirty="0"/>
          </a:p>
        </p:txBody>
      </p:sp>
      <p:sp>
        <p:nvSpPr>
          <p:cNvPr id="14" name="Arredondar Retângulo em um Canto Diagonal 13"/>
          <p:cNvSpPr/>
          <p:nvPr/>
        </p:nvSpPr>
        <p:spPr>
          <a:xfrm>
            <a:off x="6207224" y="2370976"/>
            <a:ext cx="5811976" cy="2016224"/>
          </a:xfrm>
          <a:prstGeom prst="round2DiagRect">
            <a:avLst>
              <a:gd name="adj1" fmla="val 9006"/>
              <a:gd name="adj2" fmla="val 0"/>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chemeClr val="tx1">
                    <a:lumMod val="75000"/>
                    <a:lumOff val="25000"/>
                  </a:schemeClr>
                </a:solidFill>
              </a:rPr>
              <a:t>Atividades acessórias realizadas pelo Distribuidor, tais como manutenção do portfolio de investimentos e fornecimento de informações periódicas acerca dos investimentos realizados</a:t>
            </a:r>
          </a:p>
        </p:txBody>
      </p:sp>
      <p:sp>
        <p:nvSpPr>
          <p:cNvPr id="15" name="Arredondar Retângulo em um Canto Diagonal 14"/>
          <p:cNvSpPr/>
          <p:nvPr/>
        </p:nvSpPr>
        <p:spPr>
          <a:xfrm>
            <a:off x="3935760" y="1002824"/>
            <a:ext cx="4320480" cy="720080"/>
          </a:xfrm>
          <a:prstGeom prst="round2DiagRect">
            <a:avLst>
              <a:gd name="adj1" fmla="val 23658"/>
              <a:gd name="adj2" fmla="val 0"/>
            </a:avLst>
          </a:prstGeom>
          <a:solidFill>
            <a:srgbClr val="009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a:t>Definição da Atividade de Distribuição</a:t>
            </a:r>
            <a:endParaRPr lang="pt-BR" dirty="0"/>
          </a:p>
        </p:txBody>
      </p:sp>
      <p:cxnSp>
        <p:nvCxnSpPr>
          <p:cNvPr id="7" name="Conector angulado 6"/>
          <p:cNvCxnSpPr>
            <a:stCxn id="2" idx="3"/>
            <a:endCxn id="14" idx="3"/>
          </p:cNvCxnSpPr>
          <p:nvPr/>
        </p:nvCxnSpPr>
        <p:spPr>
          <a:xfrm rot="5400000" flipH="1" flipV="1">
            <a:off x="6128442" y="-613794"/>
            <a:ext cx="12700" cy="5969540"/>
          </a:xfrm>
          <a:prstGeom prst="bentConnector3">
            <a:avLst>
              <a:gd name="adj1" fmla="val 1800000"/>
            </a:avLst>
          </a:prstGeom>
          <a:ln w="25400">
            <a:solidFill>
              <a:srgbClr val="0095D9"/>
            </a:solidFill>
          </a:ln>
        </p:spPr>
        <p:style>
          <a:lnRef idx="1">
            <a:schemeClr val="accent1"/>
          </a:lnRef>
          <a:fillRef idx="0">
            <a:schemeClr val="accent1"/>
          </a:fillRef>
          <a:effectRef idx="0">
            <a:schemeClr val="accent1"/>
          </a:effectRef>
          <a:fontRef idx="minor">
            <a:schemeClr val="tx1"/>
          </a:fontRef>
        </p:style>
      </p:cxnSp>
      <p:cxnSp>
        <p:nvCxnSpPr>
          <p:cNvPr id="11" name="Conector reto 10"/>
          <p:cNvCxnSpPr>
            <a:stCxn id="15" idx="1"/>
          </p:cNvCxnSpPr>
          <p:nvPr/>
        </p:nvCxnSpPr>
        <p:spPr>
          <a:xfrm>
            <a:off x="6096000" y="1722904"/>
            <a:ext cx="0" cy="432048"/>
          </a:xfrm>
          <a:prstGeom prst="line">
            <a:avLst/>
          </a:prstGeom>
          <a:ln w="25400">
            <a:solidFill>
              <a:srgbClr val="0095D9"/>
            </a:solidFill>
          </a:ln>
        </p:spPr>
        <p:style>
          <a:lnRef idx="1">
            <a:schemeClr val="accent1"/>
          </a:lnRef>
          <a:fillRef idx="0">
            <a:schemeClr val="accent1"/>
          </a:fillRef>
          <a:effectRef idx="0">
            <a:schemeClr val="accent1"/>
          </a:effectRef>
          <a:fontRef idx="minor">
            <a:schemeClr val="tx1"/>
          </a:fontRef>
        </p:style>
      </p:cxnSp>
      <p:grpSp>
        <p:nvGrpSpPr>
          <p:cNvPr id="12" name="Grupo 11"/>
          <p:cNvGrpSpPr/>
          <p:nvPr/>
        </p:nvGrpSpPr>
        <p:grpSpPr>
          <a:xfrm>
            <a:off x="335360" y="4494231"/>
            <a:ext cx="11683840" cy="1959105"/>
            <a:chOff x="335360" y="4376896"/>
            <a:chExt cx="11683840" cy="1959105"/>
          </a:xfrm>
        </p:grpSpPr>
        <p:sp>
          <p:nvSpPr>
            <p:cNvPr id="9" name="Retângulo 8"/>
            <p:cNvSpPr/>
            <p:nvPr/>
          </p:nvSpPr>
          <p:spPr>
            <a:xfrm>
              <a:off x="335360" y="4376896"/>
              <a:ext cx="11683840" cy="195910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CaixaDeTexto 9"/>
            <p:cNvSpPr txBox="1"/>
            <p:nvPr/>
          </p:nvSpPr>
          <p:spPr>
            <a:xfrm>
              <a:off x="335360" y="4437112"/>
              <a:ext cx="11683840" cy="1754326"/>
            </a:xfrm>
            <a:prstGeom prst="rect">
              <a:avLst/>
            </a:prstGeom>
            <a:noFill/>
          </p:spPr>
          <p:txBody>
            <a:bodyPr wrap="square" rtlCol="0">
              <a:spAutoFit/>
            </a:bodyPr>
            <a:lstStyle/>
            <a:p>
              <a:r>
                <a:rPr lang="pt-BR" dirty="0">
                  <a:solidFill>
                    <a:schemeClr val="tx1">
                      <a:lumMod val="75000"/>
                      <a:lumOff val="25000"/>
                    </a:schemeClr>
                  </a:solidFill>
                </a:rPr>
                <a:t>As Instituições Participantes estão dispensadas de observar o disposto no </a:t>
              </a:r>
              <a:r>
                <a:rPr lang="pt-BR" dirty="0" smtClean="0">
                  <a:solidFill>
                    <a:schemeClr val="tx1">
                      <a:lumMod val="75000"/>
                      <a:lumOff val="25000"/>
                    </a:schemeClr>
                  </a:solidFill>
                </a:rPr>
                <a:t>Código, </a:t>
              </a:r>
              <a:r>
                <a:rPr lang="pt-BR" dirty="0">
                  <a:solidFill>
                    <a:schemeClr val="tx1">
                      <a:lumMod val="75000"/>
                      <a:lumOff val="25000"/>
                    </a:schemeClr>
                  </a:solidFill>
                </a:rPr>
                <a:t>na </a:t>
              </a:r>
              <a:r>
                <a:rPr lang="pt-BR" dirty="0" smtClean="0">
                  <a:solidFill>
                    <a:schemeClr val="tx1">
                      <a:lumMod val="75000"/>
                      <a:lumOff val="25000"/>
                    </a:schemeClr>
                  </a:solidFill>
                </a:rPr>
                <a:t>Distribuição: </a:t>
              </a:r>
            </a:p>
            <a:p>
              <a:endParaRPr lang="pt-BR" dirty="0">
                <a:solidFill>
                  <a:schemeClr val="tx1">
                    <a:lumMod val="75000"/>
                    <a:lumOff val="25000"/>
                  </a:schemeClr>
                </a:solidFill>
              </a:endParaRPr>
            </a:p>
            <a:p>
              <a:pPr marL="400050" indent="-400050">
                <a:buAutoNum type="romanUcPeriod"/>
              </a:pPr>
              <a:r>
                <a:rPr lang="pt-BR" dirty="0" smtClean="0">
                  <a:solidFill>
                    <a:schemeClr val="tx1">
                      <a:lumMod val="75000"/>
                      <a:lumOff val="25000"/>
                    </a:schemeClr>
                  </a:solidFill>
                </a:rPr>
                <a:t>Para União</a:t>
              </a:r>
              <a:r>
                <a:rPr lang="pt-BR" dirty="0">
                  <a:solidFill>
                    <a:schemeClr val="tx1">
                      <a:lumMod val="75000"/>
                      <a:lumOff val="25000"/>
                    </a:schemeClr>
                  </a:solidFill>
                </a:rPr>
                <a:t>, Estados, </a:t>
              </a:r>
              <a:r>
                <a:rPr lang="pt-BR" dirty="0" smtClean="0">
                  <a:solidFill>
                    <a:schemeClr val="tx1">
                      <a:lumMod val="75000"/>
                      <a:lumOff val="25000"/>
                    </a:schemeClr>
                  </a:solidFill>
                </a:rPr>
                <a:t>Municípios, </a:t>
              </a:r>
              <a:r>
                <a:rPr lang="pt-BR" dirty="0">
                  <a:solidFill>
                    <a:schemeClr val="tx1">
                      <a:lumMod val="75000"/>
                      <a:lumOff val="25000"/>
                    </a:schemeClr>
                  </a:solidFill>
                </a:rPr>
                <a:t>Distrito </a:t>
              </a:r>
              <a:r>
                <a:rPr lang="pt-BR" dirty="0" smtClean="0">
                  <a:solidFill>
                    <a:schemeClr val="tx1">
                      <a:lumMod val="75000"/>
                      <a:lumOff val="25000"/>
                    </a:schemeClr>
                  </a:solidFill>
                </a:rPr>
                <a:t>Federal (RPPS não entra dessa dispensa) e pessoa </a:t>
              </a:r>
              <a:r>
                <a:rPr lang="pt-BR" dirty="0">
                  <a:solidFill>
                    <a:schemeClr val="tx1">
                      <a:lumMod val="75000"/>
                      <a:lumOff val="25000"/>
                    </a:schemeClr>
                  </a:solidFill>
                </a:rPr>
                <a:t>jurídica dos segmentos classificados como </a:t>
              </a:r>
              <a:r>
                <a:rPr lang="pt-BR" i="1" dirty="0" err="1">
                  <a:solidFill>
                    <a:schemeClr val="tx1">
                      <a:lumMod val="75000"/>
                      <a:lumOff val="25000"/>
                    </a:schemeClr>
                  </a:solidFill>
                </a:rPr>
                <a:t>middle</a:t>
              </a:r>
              <a:r>
                <a:rPr lang="pt-BR" dirty="0">
                  <a:solidFill>
                    <a:schemeClr val="tx1">
                      <a:lumMod val="75000"/>
                      <a:lumOff val="25000"/>
                    </a:schemeClr>
                  </a:solidFill>
                </a:rPr>
                <a:t> e </a:t>
              </a:r>
              <a:r>
                <a:rPr lang="pt-BR" i="1" dirty="0" err="1">
                  <a:solidFill>
                    <a:schemeClr val="tx1">
                      <a:lumMod val="75000"/>
                      <a:lumOff val="25000"/>
                    </a:schemeClr>
                  </a:solidFill>
                </a:rPr>
                <a:t>corporate</a:t>
              </a:r>
              <a:r>
                <a:rPr lang="pt-BR" dirty="0">
                  <a:solidFill>
                    <a:schemeClr val="tx1">
                      <a:lumMod val="75000"/>
                      <a:lumOff val="25000"/>
                    </a:schemeClr>
                  </a:solidFill>
                </a:rPr>
                <a:t>, segundo critérios estabelecidos pela própria </a:t>
              </a:r>
              <a:r>
                <a:rPr lang="pt-BR" dirty="0" smtClean="0">
                  <a:solidFill>
                    <a:schemeClr val="tx1">
                      <a:lumMod val="75000"/>
                      <a:lumOff val="25000"/>
                    </a:schemeClr>
                  </a:solidFill>
                </a:rPr>
                <a:t>instituição; e</a:t>
              </a:r>
            </a:p>
            <a:p>
              <a:pPr marL="400050" indent="-400050">
                <a:buAutoNum type="romanUcPeriod"/>
              </a:pPr>
              <a:endParaRPr lang="pt-BR" dirty="0" smtClean="0">
                <a:solidFill>
                  <a:schemeClr val="tx1">
                    <a:lumMod val="75000"/>
                    <a:lumOff val="25000"/>
                  </a:schemeClr>
                </a:solidFill>
              </a:endParaRPr>
            </a:p>
            <a:p>
              <a:pPr marL="400050" indent="-400050">
                <a:buAutoNum type="romanUcPeriod"/>
              </a:pPr>
              <a:r>
                <a:rPr lang="pt-BR" dirty="0" smtClean="0">
                  <a:solidFill>
                    <a:schemeClr val="tx1">
                      <a:lumMod val="75000"/>
                      <a:lumOff val="25000"/>
                    </a:schemeClr>
                  </a:solidFill>
                </a:rPr>
                <a:t>De caderneta </a:t>
              </a:r>
              <a:r>
                <a:rPr lang="pt-BR" dirty="0">
                  <a:solidFill>
                    <a:schemeClr val="tx1">
                      <a:lumMod val="75000"/>
                      <a:lumOff val="25000"/>
                    </a:schemeClr>
                  </a:solidFill>
                </a:rPr>
                <a:t>de poupança (exigido apenas o envio e informações para a base de dados</a:t>
              </a:r>
              <a:r>
                <a:rPr lang="pt-BR" dirty="0" smtClean="0">
                  <a:solidFill>
                    <a:schemeClr val="tx1">
                      <a:lumMod val="75000"/>
                      <a:lumOff val="25000"/>
                    </a:schemeClr>
                  </a:solidFill>
                </a:rPr>
                <a:t>).</a:t>
              </a:r>
              <a:endParaRPr lang="pt-BR" dirty="0">
                <a:solidFill>
                  <a:schemeClr val="tx1">
                    <a:lumMod val="75000"/>
                    <a:lumOff val="25000"/>
                  </a:schemeClr>
                </a:solidFill>
              </a:endParaRPr>
            </a:p>
          </p:txBody>
        </p:sp>
      </p:grpSp>
    </p:spTree>
    <p:extLst>
      <p:ext uri="{BB962C8B-B14F-4D97-AF65-F5344CB8AC3E}">
        <p14:creationId xmlns:p14="http://schemas.microsoft.com/office/powerpoint/2010/main" val="1800306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ANBIMA">
      <a:dk1>
        <a:sysClr val="windowText" lastClr="000000"/>
      </a:dk1>
      <a:lt1>
        <a:sysClr val="window" lastClr="FFFFFF"/>
      </a:lt1>
      <a:dk2>
        <a:srgbClr val="80C342"/>
      </a:dk2>
      <a:lt2>
        <a:srgbClr val="FFDF4F"/>
      </a:lt2>
      <a:accent1>
        <a:srgbClr val="80C342"/>
      </a:accent1>
      <a:accent2>
        <a:srgbClr val="FCAF17"/>
      </a:accent2>
      <a:accent3>
        <a:srgbClr val="0095D9"/>
      </a:accent3>
      <a:accent4>
        <a:srgbClr val="4C4D4F"/>
      </a:accent4>
      <a:accent5>
        <a:srgbClr val="03BFD7"/>
      </a:accent5>
      <a:accent6>
        <a:srgbClr val="034694"/>
      </a:accent6>
      <a:hlink>
        <a:srgbClr val="0095D9"/>
      </a:hlink>
      <a:folHlink>
        <a:srgbClr val="0095D9"/>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9488</TotalTime>
  <Words>3353</Words>
  <Application>Microsoft Office PowerPoint</Application>
  <PresentationFormat>Widescreen</PresentationFormat>
  <Paragraphs>549</Paragraphs>
  <Slides>39</Slides>
  <Notes>39</Notes>
  <HiddenSlides>0</HiddenSlides>
  <MMClips>0</MMClips>
  <ScaleCrop>false</ScaleCrop>
  <HeadingPairs>
    <vt:vector size="6" baseType="variant">
      <vt:variant>
        <vt:lpstr>Fontes usadas</vt:lpstr>
      </vt:variant>
      <vt:variant>
        <vt:i4>11</vt:i4>
      </vt:variant>
      <vt:variant>
        <vt:lpstr>Tema</vt:lpstr>
      </vt:variant>
      <vt:variant>
        <vt:i4>1</vt:i4>
      </vt:variant>
      <vt:variant>
        <vt:lpstr>Títulos de slides</vt:lpstr>
      </vt:variant>
      <vt:variant>
        <vt:i4>39</vt:i4>
      </vt:variant>
    </vt:vector>
  </HeadingPairs>
  <TitlesOfParts>
    <vt:vector size="51" baseType="lpstr">
      <vt:lpstr>MS PGothic</vt:lpstr>
      <vt:lpstr>Arial</vt:lpstr>
      <vt:lpstr>Calibri</vt:lpstr>
      <vt:lpstr>Calibri Bold</vt:lpstr>
      <vt:lpstr>Calibri Italic</vt:lpstr>
      <vt:lpstr>Courier New</vt:lpstr>
      <vt:lpstr>Geneva</vt:lpstr>
      <vt:lpstr>Gill Sans</vt:lpstr>
      <vt:lpstr>Heiti SC Light</vt:lpstr>
      <vt:lpstr>Times New Roman</vt:lpstr>
      <vt:lpstr>Wingdings</vt:lpstr>
      <vt:lpstr>Tema do Office</vt:lpstr>
      <vt:lpstr>Código ANBIMA de Regulação e  Melhores Práticas para a Atividade de Distribuição de Produtos de Investimentos</vt:lpstr>
      <vt:lpstr>CÓDIGO DE DISTRIBUIÇÃO DE PRODUTOS DE INVESTIMENTOS</vt:lpstr>
      <vt:lpstr>CÓDIGO DE DISTRIBUIÇÃO DE PRODUTOS DE INVESTIMENTOS</vt:lpstr>
      <vt:lpstr>CÓDIGO DE DISTRIBUIÇÃO DE PRODUTOS DE INVESTIMENTOS</vt:lpstr>
      <vt:lpstr>ABRANGÊNCIA E GOVERNANÇA</vt:lpstr>
      <vt:lpstr>ABRANGENCIA E GOVERNANÇA</vt:lpstr>
      <vt:lpstr>CONVÊNIO DE SUPERVISÃO CVM</vt:lpstr>
      <vt:lpstr>Apresentação do PowerPoint</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Suitability</vt:lpstr>
      <vt:lpstr>Suitability</vt:lpstr>
      <vt:lpstr>Suitability</vt:lpstr>
      <vt:lpstr>Suitability</vt:lpstr>
      <vt:lpstr>CÓDIGO DE DISTRIBUIÇÃO DE PRODUTOS DE INVESTIMENTOS</vt:lpstr>
      <vt:lpstr>CÓDIGO DE DISTRIBUIÇÃO DE PRODUTOS DE INVESTIMENTOS</vt:lpstr>
      <vt:lpstr>CÓDIGO DE DISTRIBUIÇÃO DE PRODUTOS DE INVESTIMENTOS</vt:lpstr>
      <vt:lpstr>CÓDIGO DE DISTRIBUIÇÃO DE PRODUTOS DE INVESTIMENTOS</vt:lpstr>
      <vt:lpstr>MIGRAÇÃO</vt:lpstr>
      <vt:lpstr>CÓDIGO DE DISTRIBUIÇÃO DE PRODUTOS DE INVESTIMENTOS</vt:lpstr>
      <vt:lpstr>CÓDIGO DE DISTRIBUIÇÃO DE PRODUTOS DE INVESTIMENTOS</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Carlos Alberto Valerio Junior</dc:creator>
  <cp:lastModifiedBy>David Castro da Silva</cp:lastModifiedBy>
  <cp:revision>514</cp:revision>
  <cp:lastPrinted>2017-12-11T17:21:11Z</cp:lastPrinted>
  <dcterms:created xsi:type="dcterms:W3CDTF">2015-12-08T10:28:31Z</dcterms:created>
  <dcterms:modified xsi:type="dcterms:W3CDTF">2018-11-30T17:28:20Z</dcterms:modified>
</cp:coreProperties>
</file>