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1243" r:id="rId3"/>
    <p:sldId id="2134959341" r:id="rId4"/>
    <p:sldId id="2134959360" r:id="rId5"/>
    <p:sldId id="2134959366" r:id="rId6"/>
    <p:sldId id="2134959361" r:id="rId7"/>
    <p:sldId id="1246" r:id="rId8"/>
    <p:sldId id="2134959355" r:id="rId9"/>
    <p:sldId id="2134959354" r:id="rId10"/>
    <p:sldId id="2134959356" r:id="rId11"/>
    <p:sldId id="2134959357" r:id="rId12"/>
    <p:sldId id="2134959349" r:id="rId13"/>
    <p:sldId id="2134959359" r:id="rId14"/>
    <p:sldId id="2134959353" r:id="rId15"/>
    <p:sldId id="2134959365" r:id="rId16"/>
    <p:sldId id="2134959364" r:id="rId17"/>
    <p:sldId id="2134959337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342"/>
    <a:srgbClr val="034694"/>
    <a:srgbClr val="0095D9"/>
    <a:srgbClr val="FCAF17"/>
    <a:srgbClr val="BFD730"/>
    <a:srgbClr val="4C4D4F"/>
    <a:srgbClr val="D9D9D9"/>
    <a:srgbClr val="DE761C"/>
    <a:srgbClr val="376174"/>
    <a:srgbClr val="03BFD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23" autoAdjust="0"/>
    <p:restoredTop sz="93792" autoAdjust="0"/>
  </p:normalViewPr>
  <p:slideViewPr>
    <p:cSldViewPr snapToGrid="0" showGuides="1">
      <p:cViewPr varScale="1">
        <p:scale>
          <a:sx n="59" d="100"/>
          <a:sy n="59" d="100"/>
        </p:scale>
        <p:origin x="111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nbid-fs03\Plataforma%20de%20Opera&#231;&#245;es\Fundos\Analise\Demandas%20Eventuais\Thais%20Arriaga\fiafin_nov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400" b="1" i="0" baseline="0" dirty="0">
                <a:effectLst/>
              </a:rPr>
              <a:t>PATRIMONIO NETO POR CLASE DE ACTIVOS</a:t>
            </a:r>
            <a:endParaRPr lang="pt-BR" sz="1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2534057174477123"/>
          <c:y val="9.90626001559443E-2"/>
          <c:w val="0.4297793331389132"/>
          <c:h val="0.85917087620605692"/>
        </c:manualLayout>
      </c:layout>
      <c:pieChart>
        <c:varyColors val="1"/>
        <c:ser>
          <c:idx val="0"/>
          <c:order val="0"/>
          <c:tx>
            <c:strRef>
              <c:f>'base geral'!$T$1</c:f>
              <c:strCache>
                <c:ptCount val="1"/>
                <c:pt idx="0">
                  <c:v>Patrimônio Líquido</c:v>
                </c:pt>
              </c:strCache>
            </c:strRef>
          </c:tx>
          <c:dPt>
            <c:idx val="0"/>
            <c:bubble3D val="0"/>
            <c:spPr>
              <a:solidFill>
                <a:srgbClr val="4C4D4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23-444F-888A-CD65DD361011}"/>
              </c:ext>
            </c:extLst>
          </c:dPt>
          <c:dPt>
            <c:idx val="1"/>
            <c:bubble3D val="0"/>
            <c:spPr>
              <a:solidFill>
                <a:srgbClr val="FCAF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23-444F-888A-CD65DD36101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23-444F-888A-CD65DD361011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23-444F-888A-CD65DD361011}"/>
              </c:ext>
            </c:extLst>
          </c:dPt>
          <c:dPt>
            <c:idx val="4"/>
            <c:bubble3D val="0"/>
            <c:spPr>
              <a:solidFill>
                <a:srgbClr val="BFD73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B23-444F-888A-CD65DD361011}"/>
              </c:ext>
            </c:extLst>
          </c:dPt>
          <c:dPt>
            <c:idx val="5"/>
            <c:bubble3D val="0"/>
            <c:spPr>
              <a:solidFill>
                <a:srgbClr val="03469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B23-444F-888A-CD65DD361011}"/>
              </c:ext>
            </c:extLst>
          </c:dPt>
          <c:dPt>
            <c:idx val="6"/>
            <c:bubble3D val="0"/>
            <c:spPr>
              <a:solidFill>
                <a:srgbClr val="80C34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B23-444F-888A-CD65DD361011}"/>
              </c:ext>
            </c:extLst>
          </c:dPt>
          <c:dPt>
            <c:idx val="7"/>
            <c:bubble3D val="0"/>
            <c:spPr>
              <a:solidFill>
                <a:srgbClr val="0095D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B23-444F-888A-CD65DD361011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23-444F-888A-CD65DD3610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'base geral'!$S$2:$S$9</c:f>
              <c:strCache>
                <c:ptCount val="8"/>
                <c:pt idx="0">
                  <c:v>Renta Variable</c:v>
                </c:pt>
                <c:pt idx="1">
                  <c:v>Mixtos o Balanceados</c:v>
                </c:pt>
                <c:pt idx="2">
                  <c:v>Garantizados</c:v>
                </c:pt>
                <c:pt idx="3">
                  <c:v>Renta fija largo plazo</c:v>
                </c:pt>
                <c:pt idx="4">
                  <c:v>Otros</c:v>
                </c:pt>
                <c:pt idx="5">
                  <c:v>Fondos Inmobiliarios</c:v>
                </c:pt>
                <c:pt idx="6">
                  <c:v>Renta fija corto plazo o Mercado de Dinero</c:v>
                </c:pt>
                <c:pt idx="7">
                  <c:v>Renta fija mediano plazo</c:v>
                </c:pt>
              </c:strCache>
            </c:strRef>
          </c:cat>
          <c:val>
            <c:numRef>
              <c:f>'base geral'!$T$2:$T$9</c:f>
              <c:numCache>
                <c:formatCode>0%</c:formatCode>
                <c:ptCount val="8"/>
                <c:pt idx="0">
                  <c:v>7.5555464762281921E-2</c:v>
                </c:pt>
                <c:pt idx="1">
                  <c:v>0.24524598851247306</c:v>
                </c:pt>
                <c:pt idx="2">
                  <c:v>7.8730096212928006E-5</c:v>
                </c:pt>
                <c:pt idx="3">
                  <c:v>5.8390130856463787E-2</c:v>
                </c:pt>
                <c:pt idx="4">
                  <c:v>0.12681176019103815</c:v>
                </c:pt>
                <c:pt idx="5">
                  <c:v>3.2357287017337789E-2</c:v>
                </c:pt>
                <c:pt idx="6">
                  <c:v>0.24885176457624109</c:v>
                </c:pt>
                <c:pt idx="7">
                  <c:v>0.21270887398795135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B23-444F-888A-CD65DD36101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59878906162370737"/>
          <c:y val="0.1755291223588728"/>
          <c:w val="0.38981492698028131"/>
          <c:h val="0.702440576132868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solidFill>
        <a:schemeClr val="bg1">
          <a:lumMod val="9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6B6AAC-C48D-4DA6-9E69-0F0C0A9F381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077DBFA-E977-4C88-AC86-FA653CA4E504}">
      <dgm:prSet phldrT="[Texto]"/>
      <dgm:spPr>
        <a:solidFill>
          <a:srgbClr val="034694"/>
        </a:solidFill>
        <a:ln>
          <a:solidFill>
            <a:srgbClr val="034694"/>
          </a:solidFill>
        </a:ln>
      </dgm:spPr>
      <dgm:t>
        <a:bodyPr/>
        <a:lstStyle/>
        <a:p>
          <a:endParaRPr lang="pt-BR" dirty="0"/>
        </a:p>
      </dgm:t>
    </dgm:pt>
    <dgm:pt modelId="{5791EDF6-4E89-4CCD-8A2B-342E96803098}" type="parTrans" cxnId="{991D11DC-F325-4E44-9C55-F1F6D4E242C5}">
      <dgm:prSet/>
      <dgm:spPr/>
      <dgm:t>
        <a:bodyPr/>
        <a:lstStyle/>
        <a:p>
          <a:endParaRPr lang="pt-BR"/>
        </a:p>
      </dgm:t>
    </dgm:pt>
    <dgm:pt modelId="{9146E7A8-D1CD-46D5-ABD3-B60633144365}" type="sibTrans" cxnId="{991D11DC-F325-4E44-9C55-F1F6D4E242C5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09A12FCB-24BE-4B68-9983-252E6094E26E}">
      <dgm:prSet phldrT="[Texto]"/>
      <dgm:spPr>
        <a:solidFill>
          <a:srgbClr val="034694"/>
        </a:solidFill>
        <a:ln>
          <a:solidFill>
            <a:srgbClr val="034694"/>
          </a:solidFill>
        </a:ln>
      </dgm:spPr>
      <dgm:t>
        <a:bodyPr/>
        <a:lstStyle/>
        <a:p>
          <a:endParaRPr lang="pt-BR" dirty="0"/>
        </a:p>
      </dgm:t>
    </dgm:pt>
    <dgm:pt modelId="{7111F76F-1306-44B7-BDCD-1781C5A950FB}" type="parTrans" cxnId="{DC4C6846-2B96-44CC-923E-D62190D74036}">
      <dgm:prSet/>
      <dgm:spPr/>
      <dgm:t>
        <a:bodyPr/>
        <a:lstStyle/>
        <a:p>
          <a:endParaRPr lang="pt-BR"/>
        </a:p>
      </dgm:t>
    </dgm:pt>
    <dgm:pt modelId="{C23F3A48-604A-4442-90FB-765082BEF67E}" type="sibTrans" cxnId="{DC4C6846-2B96-44CC-923E-D62190D74036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F51DABB8-9997-41E1-810C-574BEAAA4025}">
      <dgm:prSet phldrT="[Texto]"/>
      <dgm:spPr>
        <a:solidFill>
          <a:srgbClr val="034694"/>
        </a:solidFill>
        <a:ln>
          <a:solidFill>
            <a:srgbClr val="034694"/>
          </a:solidFill>
        </a:ln>
      </dgm:spPr>
      <dgm:t>
        <a:bodyPr/>
        <a:lstStyle/>
        <a:p>
          <a:endParaRPr lang="pt-BR" dirty="0"/>
        </a:p>
      </dgm:t>
    </dgm:pt>
    <dgm:pt modelId="{5D9F8DD4-AF6D-4DCE-A2ED-FB7127BBC898}" type="parTrans" cxnId="{7750FADA-6CE6-41E7-AE6C-F4669B012845}">
      <dgm:prSet/>
      <dgm:spPr/>
      <dgm:t>
        <a:bodyPr/>
        <a:lstStyle/>
        <a:p>
          <a:endParaRPr lang="pt-BR"/>
        </a:p>
      </dgm:t>
    </dgm:pt>
    <dgm:pt modelId="{1D12F485-5B41-4B7D-9EAB-B0519A2B6724}" type="sibTrans" cxnId="{7750FADA-6CE6-41E7-AE6C-F4669B012845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9C34222D-9030-4CD5-9D18-BA307BB5D52E}">
      <dgm:prSet phldrT="[Texto]"/>
      <dgm:spPr>
        <a:solidFill>
          <a:srgbClr val="034694"/>
        </a:solidFill>
        <a:ln>
          <a:solidFill>
            <a:srgbClr val="034694"/>
          </a:solidFill>
        </a:ln>
      </dgm:spPr>
      <dgm:t>
        <a:bodyPr/>
        <a:lstStyle/>
        <a:p>
          <a:endParaRPr lang="pt-BR" dirty="0"/>
        </a:p>
      </dgm:t>
    </dgm:pt>
    <dgm:pt modelId="{DFF2F96C-4CF4-4770-AB44-8CB23CB418F4}" type="parTrans" cxnId="{C36E8EED-2DB6-470F-AD25-D08FEEAFCA23}">
      <dgm:prSet/>
      <dgm:spPr/>
      <dgm:t>
        <a:bodyPr/>
        <a:lstStyle/>
        <a:p>
          <a:endParaRPr lang="pt-BR"/>
        </a:p>
      </dgm:t>
    </dgm:pt>
    <dgm:pt modelId="{45A589F3-0B96-4986-BB6D-BD0A22179F52}" type="sibTrans" cxnId="{C36E8EED-2DB6-470F-AD25-D08FEEAFCA23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E479A9E5-80CB-4A0C-A09F-85D686C9A5AD}" type="pres">
      <dgm:prSet presAssocID="{F96B6AAC-C48D-4DA6-9E69-0F0C0A9F3814}" presName="cycle" presStyleCnt="0">
        <dgm:presLayoutVars>
          <dgm:dir/>
          <dgm:resizeHandles val="exact"/>
        </dgm:presLayoutVars>
      </dgm:prSet>
      <dgm:spPr/>
    </dgm:pt>
    <dgm:pt modelId="{1046E576-A2BE-4A9E-8559-EDFAA04F92CD}" type="pres">
      <dgm:prSet presAssocID="{3077DBFA-E977-4C88-AC86-FA653CA4E504}" presName="node" presStyleLbl="node1" presStyleIdx="0" presStyleCnt="4">
        <dgm:presLayoutVars>
          <dgm:bulletEnabled val="1"/>
        </dgm:presLayoutVars>
      </dgm:prSet>
      <dgm:spPr/>
    </dgm:pt>
    <dgm:pt modelId="{E13A4296-C28D-4A91-848D-C01CC1989429}" type="pres">
      <dgm:prSet presAssocID="{9146E7A8-D1CD-46D5-ABD3-B60633144365}" presName="sibTrans" presStyleLbl="sibTrans2D1" presStyleIdx="0" presStyleCnt="4"/>
      <dgm:spPr/>
    </dgm:pt>
    <dgm:pt modelId="{6EF249FE-856B-4FE4-B887-B3160EBEF9A3}" type="pres">
      <dgm:prSet presAssocID="{9146E7A8-D1CD-46D5-ABD3-B60633144365}" presName="connectorText" presStyleLbl="sibTrans2D1" presStyleIdx="0" presStyleCnt="4"/>
      <dgm:spPr/>
    </dgm:pt>
    <dgm:pt modelId="{FF2A67D7-7CD8-4023-B040-9688E9541B44}" type="pres">
      <dgm:prSet presAssocID="{09A12FCB-24BE-4B68-9983-252E6094E26E}" presName="node" presStyleLbl="node1" presStyleIdx="1" presStyleCnt="4">
        <dgm:presLayoutVars>
          <dgm:bulletEnabled val="1"/>
        </dgm:presLayoutVars>
      </dgm:prSet>
      <dgm:spPr/>
    </dgm:pt>
    <dgm:pt modelId="{08B63C51-3581-4E02-896D-4C8C41300905}" type="pres">
      <dgm:prSet presAssocID="{C23F3A48-604A-4442-90FB-765082BEF67E}" presName="sibTrans" presStyleLbl="sibTrans2D1" presStyleIdx="1" presStyleCnt="4"/>
      <dgm:spPr/>
    </dgm:pt>
    <dgm:pt modelId="{1CDD34E7-6A39-4C45-B855-1DE298B1D15F}" type="pres">
      <dgm:prSet presAssocID="{C23F3A48-604A-4442-90FB-765082BEF67E}" presName="connectorText" presStyleLbl="sibTrans2D1" presStyleIdx="1" presStyleCnt="4"/>
      <dgm:spPr/>
    </dgm:pt>
    <dgm:pt modelId="{F394AF31-C550-4E30-81DA-AD3019C9C4B3}" type="pres">
      <dgm:prSet presAssocID="{F51DABB8-9997-41E1-810C-574BEAAA4025}" presName="node" presStyleLbl="node1" presStyleIdx="2" presStyleCnt="4">
        <dgm:presLayoutVars>
          <dgm:bulletEnabled val="1"/>
        </dgm:presLayoutVars>
      </dgm:prSet>
      <dgm:spPr/>
    </dgm:pt>
    <dgm:pt modelId="{DA3F705E-2980-4897-B9D6-6272E09D9911}" type="pres">
      <dgm:prSet presAssocID="{1D12F485-5B41-4B7D-9EAB-B0519A2B6724}" presName="sibTrans" presStyleLbl="sibTrans2D1" presStyleIdx="2" presStyleCnt="4"/>
      <dgm:spPr/>
    </dgm:pt>
    <dgm:pt modelId="{C1BDBE9F-284D-4822-9A55-D1CF7900D137}" type="pres">
      <dgm:prSet presAssocID="{1D12F485-5B41-4B7D-9EAB-B0519A2B6724}" presName="connectorText" presStyleLbl="sibTrans2D1" presStyleIdx="2" presStyleCnt="4"/>
      <dgm:spPr/>
    </dgm:pt>
    <dgm:pt modelId="{CCCEB771-6162-4E81-841C-005F5406ECCE}" type="pres">
      <dgm:prSet presAssocID="{9C34222D-9030-4CD5-9D18-BA307BB5D52E}" presName="node" presStyleLbl="node1" presStyleIdx="3" presStyleCnt="4">
        <dgm:presLayoutVars>
          <dgm:bulletEnabled val="1"/>
        </dgm:presLayoutVars>
      </dgm:prSet>
      <dgm:spPr/>
    </dgm:pt>
    <dgm:pt modelId="{A57E20FE-A163-48CD-A804-A23C9F9EE272}" type="pres">
      <dgm:prSet presAssocID="{45A589F3-0B96-4986-BB6D-BD0A22179F52}" presName="sibTrans" presStyleLbl="sibTrans2D1" presStyleIdx="3" presStyleCnt="4"/>
      <dgm:spPr/>
    </dgm:pt>
    <dgm:pt modelId="{21305665-AF78-4ABC-A4D7-692DE656EB68}" type="pres">
      <dgm:prSet presAssocID="{45A589F3-0B96-4986-BB6D-BD0A22179F52}" presName="connectorText" presStyleLbl="sibTrans2D1" presStyleIdx="3" presStyleCnt="4"/>
      <dgm:spPr/>
    </dgm:pt>
  </dgm:ptLst>
  <dgm:cxnLst>
    <dgm:cxn modelId="{EE5DD201-D759-48CE-A9EE-37C422C7207E}" type="presOf" srcId="{C23F3A48-604A-4442-90FB-765082BEF67E}" destId="{08B63C51-3581-4E02-896D-4C8C41300905}" srcOrd="0" destOrd="0" presId="urn:microsoft.com/office/officeart/2005/8/layout/cycle2"/>
    <dgm:cxn modelId="{BAE8EE04-49D6-45BB-A1A5-372532FD1458}" type="presOf" srcId="{9146E7A8-D1CD-46D5-ABD3-B60633144365}" destId="{6EF249FE-856B-4FE4-B887-B3160EBEF9A3}" srcOrd="1" destOrd="0" presId="urn:microsoft.com/office/officeart/2005/8/layout/cycle2"/>
    <dgm:cxn modelId="{78EE670E-A510-454B-BA6B-2DE9D8913D23}" type="presOf" srcId="{1D12F485-5B41-4B7D-9EAB-B0519A2B6724}" destId="{C1BDBE9F-284D-4822-9A55-D1CF7900D137}" srcOrd="1" destOrd="0" presId="urn:microsoft.com/office/officeart/2005/8/layout/cycle2"/>
    <dgm:cxn modelId="{7C1D3160-F7D2-4CAE-848D-BAAEB71FCA49}" type="presOf" srcId="{3077DBFA-E977-4C88-AC86-FA653CA4E504}" destId="{1046E576-A2BE-4A9E-8559-EDFAA04F92CD}" srcOrd="0" destOrd="0" presId="urn:microsoft.com/office/officeart/2005/8/layout/cycle2"/>
    <dgm:cxn modelId="{DC4C6846-2B96-44CC-923E-D62190D74036}" srcId="{F96B6AAC-C48D-4DA6-9E69-0F0C0A9F3814}" destId="{09A12FCB-24BE-4B68-9983-252E6094E26E}" srcOrd="1" destOrd="0" parTransId="{7111F76F-1306-44B7-BDCD-1781C5A950FB}" sibTransId="{C23F3A48-604A-4442-90FB-765082BEF67E}"/>
    <dgm:cxn modelId="{C6044272-E619-4F9F-ADB1-9082D501B0FE}" type="presOf" srcId="{45A589F3-0B96-4986-BB6D-BD0A22179F52}" destId="{A57E20FE-A163-48CD-A804-A23C9F9EE272}" srcOrd="0" destOrd="0" presId="urn:microsoft.com/office/officeart/2005/8/layout/cycle2"/>
    <dgm:cxn modelId="{E1E33354-555D-44BD-ABCE-CC51E157455E}" type="presOf" srcId="{F51DABB8-9997-41E1-810C-574BEAAA4025}" destId="{F394AF31-C550-4E30-81DA-AD3019C9C4B3}" srcOrd="0" destOrd="0" presId="urn:microsoft.com/office/officeart/2005/8/layout/cycle2"/>
    <dgm:cxn modelId="{60F1327E-C41E-4F76-8B71-0159525634FE}" type="presOf" srcId="{F96B6AAC-C48D-4DA6-9E69-0F0C0A9F3814}" destId="{E479A9E5-80CB-4A0C-A09F-85D686C9A5AD}" srcOrd="0" destOrd="0" presId="urn:microsoft.com/office/officeart/2005/8/layout/cycle2"/>
    <dgm:cxn modelId="{C3D03094-8194-4626-BFFD-F07616ADC6F8}" type="presOf" srcId="{1D12F485-5B41-4B7D-9EAB-B0519A2B6724}" destId="{DA3F705E-2980-4897-B9D6-6272E09D9911}" srcOrd="0" destOrd="0" presId="urn:microsoft.com/office/officeart/2005/8/layout/cycle2"/>
    <dgm:cxn modelId="{2461E3B7-7DE0-4AE5-B1BE-C376CDDA6CA7}" type="presOf" srcId="{9C34222D-9030-4CD5-9D18-BA307BB5D52E}" destId="{CCCEB771-6162-4E81-841C-005F5406ECCE}" srcOrd="0" destOrd="0" presId="urn:microsoft.com/office/officeart/2005/8/layout/cycle2"/>
    <dgm:cxn modelId="{EECA2ABF-26C0-464C-971A-19B738CB2B95}" type="presOf" srcId="{09A12FCB-24BE-4B68-9983-252E6094E26E}" destId="{FF2A67D7-7CD8-4023-B040-9688E9541B44}" srcOrd="0" destOrd="0" presId="urn:microsoft.com/office/officeart/2005/8/layout/cycle2"/>
    <dgm:cxn modelId="{5B8585CC-94F2-427E-812F-2D4ECC9497CA}" type="presOf" srcId="{C23F3A48-604A-4442-90FB-765082BEF67E}" destId="{1CDD34E7-6A39-4C45-B855-1DE298B1D15F}" srcOrd="1" destOrd="0" presId="urn:microsoft.com/office/officeart/2005/8/layout/cycle2"/>
    <dgm:cxn modelId="{7750FADA-6CE6-41E7-AE6C-F4669B012845}" srcId="{F96B6AAC-C48D-4DA6-9E69-0F0C0A9F3814}" destId="{F51DABB8-9997-41E1-810C-574BEAAA4025}" srcOrd="2" destOrd="0" parTransId="{5D9F8DD4-AF6D-4DCE-A2ED-FB7127BBC898}" sibTransId="{1D12F485-5B41-4B7D-9EAB-B0519A2B6724}"/>
    <dgm:cxn modelId="{991D11DC-F325-4E44-9C55-F1F6D4E242C5}" srcId="{F96B6AAC-C48D-4DA6-9E69-0F0C0A9F3814}" destId="{3077DBFA-E977-4C88-AC86-FA653CA4E504}" srcOrd="0" destOrd="0" parTransId="{5791EDF6-4E89-4CCD-8A2B-342E96803098}" sibTransId="{9146E7A8-D1CD-46D5-ABD3-B60633144365}"/>
    <dgm:cxn modelId="{AF6DD5DD-8EF1-4E2A-B96F-2931DC4DE0C0}" type="presOf" srcId="{45A589F3-0B96-4986-BB6D-BD0A22179F52}" destId="{21305665-AF78-4ABC-A4D7-692DE656EB68}" srcOrd="1" destOrd="0" presId="urn:microsoft.com/office/officeart/2005/8/layout/cycle2"/>
    <dgm:cxn modelId="{EA2325E8-6AE7-4507-AC08-63BFF057CA54}" type="presOf" srcId="{9146E7A8-D1CD-46D5-ABD3-B60633144365}" destId="{E13A4296-C28D-4A91-848D-C01CC1989429}" srcOrd="0" destOrd="0" presId="urn:microsoft.com/office/officeart/2005/8/layout/cycle2"/>
    <dgm:cxn modelId="{C36E8EED-2DB6-470F-AD25-D08FEEAFCA23}" srcId="{F96B6AAC-C48D-4DA6-9E69-0F0C0A9F3814}" destId="{9C34222D-9030-4CD5-9D18-BA307BB5D52E}" srcOrd="3" destOrd="0" parTransId="{DFF2F96C-4CF4-4770-AB44-8CB23CB418F4}" sibTransId="{45A589F3-0B96-4986-BB6D-BD0A22179F52}"/>
    <dgm:cxn modelId="{E2D730EE-2CE6-45EB-92F3-9BBCAB654997}" type="presParOf" srcId="{E479A9E5-80CB-4A0C-A09F-85D686C9A5AD}" destId="{1046E576-A2BE-4A9E-8559-EDFAA04F92CD}" srcOrd="0" destOrd="0" presId="urn:microsoft.com/office/officeart/2005/8/layout/cycle2"/>
    <dgm:cxn modelId="{C9F6F83B-9CC7-4DC7-8BDA-B204FEB0109D}" type="presParOf" srcId="{E479A9E5-80CB-4A0C-A09F-85D686C9A5AD}" destId="{E13A4296-C28D-4A91-848D-C01CC1989429}" srcOrd="1" destOrd="0" presId="urn:microsoft.com/office/officeart/2005/8/layout/cycle2"/>
    <dgm:cxn modelId="{53A4DD1A-17CD-437D-85C7-583B7ABD23A5}" type="presParOf" srcId="{E13A4296-C28D-4A91-848D-C01CC1989429}" destId="{6EF249FE-856B-4FE4-B887-B3160EBEF9A3}" srcOrd="0" destOrd="0" presId="urn:microsoft.com/office/officeart/2005/8/layout/cycle2"/>
    <dgm:cxn modelId="{C51339A9-5219-4CF6-8B0E-53CED306EFC3}" type="presParOf" srcId="{E479A9E5-80CB-4A0C-A09F-85D686C9A5AD}" destId="{FF2A67D7-7CD8-4023-B040-9688E9541B44}" srcOrd="2" destOrd="0" presId="urn:microsoft.com/office/officeart/2005/8/layout/cycle2"/>
    <dgm:cxn modelId="{428103CD-95A1-4920-9896-03D9F9C461E5}" type="presParOf" srcId="{E479A9E5-80CB-4A0C-A09F-85D686C9A5AD}" destId="{08B63C51-3581-4E02-896D-4C8C41300905}" srcOrd="3" destOrd="0" presId="urn:microsoft.com/office/officeart/2005/8/layout/cycle2"/>
    <dgm:cxn modelId="{056C063E-397F-43AC-A43C-A1E91B627887}" type="presParOf" srcId="{08B63C51-3581-4E02-896D-4C8C41300905}" destId="{1CDD34E7-6A39-4C45-B855-1DE298B1D15F}" srcOrd="0" destOrd="0" presId="urn:microsoft.com/office/officeart/2005/8/layout/cycle2"/>
    <dgm:cxn modelId="{E5378D77-55BC-4050-AA4D-790CE1FA6963}" type="presParOf" srcId="{E479A9E5-80CB-4A0C-A09F-85D686C9A5AD}" destId="{F394AF31-C550-4E30-81DA-AD3019C9C4B3}" srcOrd="4" destOrd="0" presId="urn:microsoft.com/office/officeart/2005/8/layout/cycle2"/>
    <dgm:cxn modelId="{BDABEF79-CDA4-4821-B425-C7043D643EA0}" type="presParOf" srcId="{E479A9E5-80CB-4A0C-A09F-85D686C9A5AD}" destId="{DA3F705E-2980-4897-B9D6-6272E09D9911}" srcOrd="5" destOrd="0" presId="urn:microsoft.com/office/officeart/2005/8/layout/cycle2"/>
    <dgm:cxn modelId="{F76CCA5E-72C6-47E8-8E8F-EAC07F991C34}" type="presParOf" srcId="{DA3F705E-2980-4897-B9D6-6272E09D9911}" destId="{C1BDBE9F-284D-4822-9A55-D1CF7900D137}" srcOrd="0" destOrd="0" presId="urn:microsoft.com/office/officeart/2005/8/layout/cycle2"/>
    <dgm:cxn modelId="{0771DDAB-6F61-4AAE-99DF-EAA1BE642039}" type="presParOf" srcId="{E479A9E5-80CB-4A0C-A09F-85D686C9A5AD}" destId="{CCCEB771-6162-4E81-841C-005F5406ECCE}" srcOrd="6" destOrd="0" presId="urn:microsoft.com/office/officeart/2005/8/layout/cycle2"/>
    <dgm:cxn modelId="{95822EA1-C96B-45D9-AFBF-F159C96120E7}" type="presParOf" srcId="{E479A9E5-80CB-4A0C-A09F-85D686C9A5AD}" destId="{A57E20FE-A163-48CD-A804-A23C9F9EE272}" srcOrd="7" destOrd="0" presId="urn:microsoft.com/office/officeart/2005/8/layout/cycle2"/>
    <dgm:cxn modelId="{5136ABF9-6E88-4D85-B360-51EFE4F81349}" type="presParOf" srcId="{A57E20FE-A163-48CD-A804-A23C9F9EE272}" destId="{21305665-AF78-4ABC-A4D7-692DE656EB68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90F076-3440-4948-AC8E-64FE56F4F5A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8983777-F946-46FB-A5DB-4DF97B4428CE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endParaRPr lang="pt-BR" dirty="0"/>
        </a:p>
      </dgm:t>
    </dgm:pt>
    <dgm:pt modelId="{17577D87-EBF6-4FF7-8501-4AC101C329E5}" type="parTrans" cxnId="{982B728C-4D76-4C74-9B95-FCF002FC6D1D}">
      <dgm:prSet/>
      <dgm:spPr/>
      <dgm:t>
        <a:bodyPr/>
        <a:lstStyle/>
        <a:p>
          <a:endParaRPr lang="pt-BR"/>
        </a:p>
      </dgm:t>
    </dgm:pt>
    <dgm:pt modelId="{E05D6948-C3ED-4FC7-A1BC-42B4F3261030}" type="sibTrans" cxnId="{982B728C-4D76-4C74-9B95-FCF002FC6D1D}">
      <dgm:prSet/>
      <dgm:spPr>
        <a:solidFill>
          <a:schemeClr val="bg1">
            <a:lumMod val="85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1D5EED4B-6C9C-45D7-9259-8898322FDA74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endParaRPr lang="pt-BR" dirty="0"/>
        </a:p>
      </dgm:t>
    </dgm:pt>
    <dgm:pt modelId="{F10C9347-AAC8-42A1-9348-DF019FFAEC46}" type="parTrans" cxnId="{87F9A522-7F50-4F97-9C2C-7217E6501E69}">
      <dgm:prSet/>
      <dgm:spPr/>
      <dgm:t>
        <a:bodyPr/>
        <a:lstStyle/>
        <a:p>
          <a:endParaRPr lang="pt-BR"/>
        </a:p>
      </dgm:t>
    </dgm:pt>
    <dgm:pt modelId="{51748FEE-D204-479E-BC83-C43A3B66F7AB}" type="sibTrans" cxnId="{87F9A522-7F50-4F97-9C2C-7217E6501E69}">
      <dgm:prSet/>
      <dgm:spPr/>
      <dgm:t>
        <a:bodyPr/>
        <a:lstStyle/>
        <a:p>
          <a:endParaRPr lang="pt-BR"/>
        </a:p>
      </dgm:t>
    </dgm:pt>
    <dgm:pt modelId="{3CDE2E8D-2F13-4142-B013-1B5CEE43BEFE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endParaRPr lang="pt-BR" dirty="0"/>
        </a:p>
      </dgm:t>
    </dgm:pt>
    <dgm:pt modelId="{9FD07518-4CEF-41F5-A430-53C5E0372A00}" type="parTrans" cxnId="{889C2D89-775E-4F02-8621-808968DCA9B7}">
      <dgm:prSet/>
      <dgm:spPr/>
      <dgm:t>
        <a:bodyPr/>
        <a:lstStyle/>
        <a:p>
          <a:endParaRPr lang="pt-BR"/>
        </a:p>
      </dgm:t>
    </dgm:pt>
    <dgm:pt modelId="{E2E5E815-7F74-48E5-9177-097AFFA13C54}" type="sibTrans" cxnId="{889C2D89-775E-4F02-8621-808968DCA9B7}">
      <dgm:prSet/>
      <dgm:spPr/>
      <dgm:t>
        <a:bodyPr/>
        <a:lstStyle/>
        <a:p>
          <a:endParaRPr lang="pt-BR"/>
        </a:p>
      </dgm:t>
    </dgm:pt>
    <dgm:pt modelId="{F42C5158-9028-4A95-B68C-BA3A79E9E6E8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endParaRPr lang="pt-BR" dirty="0"/>
        </a:p>
      </dgm:t>
    </dgm:pt>
    <dgm:pt modelId="{596609AA-131C-43CB-B48B-DCF8E353E2C2}" type="parTrans" cxnId="{22328338-4296-4DD9-B952-C8EE255BE619}">
      <dgm:prSet/>
      <dgm:spPr/>
      <dgm:t>
        <a:bodyPr/>
        <a:lstStyle/>
        <a:p>
          <a:endParaRPr lang="pt-BR"/>
        </a:p>
      </dgm:t>
    </dgm:pt>
    <dgm:pt modelId="{1FA35691-DF9C-41F0-83ED-CCC43EFE55BF}" type="sibTrans" cxnId="{22328338-4296-4DD9-B952-C8EE255BE619}">
      <dgm:prSet/>
      <dgm:spPr/>
      <dgm:t>
        <a:bodyPr/>
        <a:lstStyle/>
        <a:p>
          <a:endParaRPr lang="pt-BR"/>
        </a:p>
      </dgm:t>
    </dgm:pt>
    <dgm:pt modelId="{62F17FAB-71D7-42B0-B26B-44A5B10685EA}" type="pres">
      <dgm:prSet presAssocID="{2190F076-3440-4948-AC8E-64FE56F4F5A6}" presName="Name0" presStyleCnt="0">
        <dgm:presLayoutVars>
          <dgm:chMax val="7"/>
          <dgm:chPref val="7"/>
          <dgm:dir/>
        </dgm:presLayoutVars>
      </dgm:prSet>
      <dgm:spPr/>
    </dgm:pt>
    <dgm:pt modelId="{57447477-4D48-488F-8F09-F6968C0E05A0}" type="pres">
      <dgm:prSet presAssocID="{2190F076-3440-4948-AC8E-64FE56F4F5A6}" presName="Name1" presStyleCnt="0"/>
      <dgm:spPr/>
    </dgm:pt>
    <dgm:pt modelId="{088C2712-B209-4262-A0F7-F4A6C74B4FC9}" type="pres">
      <dgm:prSet presAssocID="{2190F076-3440-4948-AC8E-64FE56F4F5A6}" presName="cycle" presStyleCnt="0"/>
      <dgm:spPr/>
    </dgm:pt>
    <dgm:pt modelId="{74ACFEFE-4FDA-4080-B04F-9B1FC6811457}" type="pres">
      <dgm:prSet presAssocID="{2190F076-3440-4948-AC8E-64FE56F4F5A6}" presName="srcNode" presStyleLbl="node1" presStyleIdx="0" presStyleCnt="4"/>
      <dgm:spPr/>
    </dgm:pt>
    <dgm:pt modelId="{CED06397-8AA7-4B3F-B8A6-DB56C2C6DD49}" type="pres">
      <dgm:prSet presAssocID="{2190F076-3440-4948-AC8E-64FE56F4F5A6}" presName="conn" presStyleLbl="parChTrans1D2" presStyleIdx="0" presStyleCnt="1"/>
      <dgm:spPr/>
    </dgm:pt>
    <dgm:pt modelId="{88E16020-D8CB-47B4-A209-78A2F1381A09}" type="pres">
      <dgm:prSet presAssocID="{2190F076-3440-4948-AC8E-64FE56F4F5A6}" presName="extraNode" presStyleLbl="node1" presStyleIdx="0" presStyleCnt="4"/>
      <dgm:spPr/>
    </dgm:pt>
    <dgm:pt modelId="{E23E45C1-1B6F-49C9-99DA-1F60A7CF48D3}" type="pres">
      <dgm:prSet presAssocID="{2190F076-3440-4948-AC8E-64FE56F4F5A6}" presName="dstNode" presStyleLbl="node1" presStyleIdx="0" presStyleCnt="4"/>
      <dgm:spPr/>
    </dgm:pt>
    <dgm:pt modelId="{F3524200-6BD2-469A-AC4A-35A73C78BFDF}" type="pres">
      <dgm:prSet presAssocID="{E8983777-F946-46FB-A5DB-4DF97B4428CE}" presName="text_1" presStyleLbl="node1" presStyleIdx="0" presStyleCnt="4">
        <dgm:presLayoutVars>
          <dgm:bulletEnabled val="1"/>
        </dgm:presLayoutVars>
      </dgm:prSet>
      <dgm:spPr/>
    </dgm:pt>
    <dgm:pt modelId="{B0A5C239-C74E-4F56-9179-77672CCA3A3E}" type="pres">
      <dgm:prSet presAssocID="{E8983777-F946-46FB-A5DB-4DF97B4428CE}" presName="accent_1" presStyleCnt="0"/>
      <dgm:spPr/>
    </dgm:pt>
    <dgm:pt modelId="{BA379BD6-8451-4562-91F2-74DA6C67598B}" type="pres">
      <dgm:prSet presAssocID="{E8983777-F946-46FB-A5DB-4DF97B4428CE}" presName="accentRepeatNode" presStyleLbl="solidFgAcc1" presStyleIdx="0" presStyleCnt="4"/>
      <dgm:spPr>
        <a:ln>
          <a:solidFill>
            <a:schemeClr val="bg1">
              <a:lumMod val="50000"/>
            </a:schemeClr>
          </a:solidFill>
        </a:ln>
      </dgm:spPr>
    </dgm:pt>
    <dgm:pt modelId="{C0E8C1A9-1C8E-4969-945F-41B9E090F814}" type="pres">
      <dgm:prSet presAssocID="{1D5EED4B-6C9C-45D7-9259-8898322FDA74}" presName="text_2" presStyleLbl="node1" presStyleIdx="1" presStyleCnt="4">
        <dgm:presLayoutVars>
          <dgm:bulletEnabled val="1"/>
        </dgm:presLayoutVars>
      </dgm:prSet>
      <dgm:spPr/>
    </dgm:pt>
    <dgm:pt modelId="{9C4021DA-A784-4AE8-B7A6-49EE25EF46E3}" type="pres">
      <dgm:prSet presAssocID="{1D5EED4B-6C9C-45D7-9259-8898322FDA74}" presName="accent_2" presStyleCnt="0"/>
      <dgm:spPr/>
    </dgm:pt>
    <dgm:pt modelId="{F5F5FD28-9553-46B9-9B83-E6B75CC3F89D}" type="pres">
      <dgm:prSet presAssocID="{1D5EED4B-6C9C-45D7-9259-8898322FDA74}" presName="accentRepeatNode" presStyleLbl="solidFgAcc1" presStyleIdx="1" presStyleCnt="4"/>
      <dgm:spPr>
        <a:ln>
          <a:solidFill>
            <a:schemeClr val="bg1">
              <a:lumMod val="50000"/>
            </a:schemeClr>
          </a:solidFill>
        </a:ln>
      </dgm:spPr>
    </dgm:pt>
    <dgm:pt modelId="{85DD6CD5-36EF-4E75-B572-A0620C5E0B1A}" type="pres">
      <dgm:prSet presAssocID="{3CDE2E8D-2F13-4142-B013-1B5CEE43BEFE}" presName="text_3" presStyleLbl="node1" presStyleIdx="2" presStyleCnt="4">
        <dgm:presLayoutVars>
          <dgm:bulletEnabled val="1"/>
        </dgm:presLayoutVars>
      </dgm:prSet>
      <dgm:spPr/>
    </dgm:pt>
    <dgm:pt modelId="{A02BD3DE-B82A-4694-AB35-6EEC4AD5AC62}" type="pres">
      <dgm:prSet presAssocID="{3CDE2E8D-2F13-4142-B013-1B5CEE43BEFE}" presName="accent_3" presStyleCnt="0"/>
      <dgm:spPr/>
    </dgm:pt>
    <dgm:pt modelId="{57D34C11-F1F6-4DBE-A466-F5646CF37EA7}" type="pres">
      <dgm:prSet presAssocID="{3CDE2E8D-2F13-4142-B013-1B5CEE43BEFE}" presName="accentRepeatNode" presStyleLbl="solidFgAcc1" presStyleIdx="2" presStyleCnt="4"/>
      <dgm:spPr>
        <a:ln>
          <a:solidFill>
            <a:schemeClr val="bg1">
              <a:lumMod val="50000"/>
            </a:schemeClr>
          </a:solidFill>
        </a:ln>
      </dgm:spPr>
    </dgm:pt>
    <dgm:pt modelId="{B229CCD4-287D-4E1D-970D-33B6684CFA89}" type="pres">
      <dgm:prSet presAssocID="{F42C5158-9028-4A95-B68C-BA3A79E9E6E8}" presName="text_4" presStyleLbl="node1" presStyleIdx="3" presStyleCnt="4">
        <dgm:presLayoutVars>
          <dgm:bulletEnabled val="1"/>
        </dgm:presLayoutVars>
      </dgm:prSet>
      <dgm:spPr/>
    </dgm:pt>
    <dgm:pt modelId="{344E84CC-0ED6-4AC2-8298-974200C2E779}" type="pres">
      <dgm:prSet presAssocID="{F42C5158-9028-4A95-B68C-BA3A79E9E6E8}" presName="accent_4" presStyleCnt="0"/>
      <dgm:spPr/>
    </dgm:pt>
    <dgm:pt modelId="{EAD16CFF-3400-4F5F-B106-F5DE15F35CA3}" type="pres">
      <dgm:prSet presAssocID="{F42C5158-9028-4A95-B68C-BA3A79E9E6E8}" presName="accentRepeatNode" presStyleLbl="solidFgAcc1" presStyleIdx="3" presStyleCnt="4"/>
      <dgm:spPr>
        <a:ln>
          <a:solidFill>
            <a:schemeClr val="bg1">
              <a:lumMod val="50000"/>
            </a:schemeClr>
          </a:solidFill>
        </a:ln>
      </dgm:spPr>
    </dgm:pt>
  </dgm:ptLst>
  <dgm:cxnLst>
    <dgm:cxn modelId="{B6108F1C-DAA0-465C-B25E-4275FAE2F87E}" type="presOf" srcId="{1D5EED4B-6C9C-45D7-9259-8898322FDA74}" destId="{C0E8C1A9-1C8E-4969-945F-41B9E090F814}" srcOrd="0" destOrd="0" presId="urn:microsoft.com/office/officeart/2008/layout/VerticalCurvedList"/>
    <dgm:cxn modelId="{87F9A522-7F50-4F97-9C2C-7217E6501E69}" srcId="{2190F076-3440-4948-AC8E-64FE56F4F5A6}" destId="{1D5EED4B-6C9C-45D7-9259-8898322FDA74}" srcOrd="1" destOrd="0" parTransId="{F10C9347-AAC8-42A1-9348-DF019FFAEC46}" sibTransId="{51748FEE-D204-479E-BC83-C43A3B66F7AB}"/>
    <dgm:cxn modelId="{22328338-4296-4DD9-B952-C8EE255BE619}" srcId="{2190F076-3440-4948-AC8E-64FE56F4F5A6}" destId="{F42C5158-9028-4A95-B68C-BA3A79E9E6E8}" srcOrd="3" destOrd="0" parTransId="{596609AA-131C-43CB-B48B-DCF8E353E2C2}" sibTransId="{1FA35691-DF9C-41F0-83ED-CCC43EFE55BF}"/>
    <dgm:cxn modelId="{6284816A-313F-4F69-AA94-AE1183B726B4}" type="presOf" srcId="{E05D6948-C3ED-4FC7-A1BC-42B4F3261030}" destId="{CED06397-8AA7-4B3F-B8A6-DB56C2C6DD49}" srcOrd="0" destOrd="0" presId="urn:microsoft.com/office/officeart/2008/layout/VerticalCurvedList"/>
    <dgm:cxn modelId="{889C2D89-775E-4F02-8621-808968DCA9B7}" srcId="{2190F076-3440-4948-AC8E-64FE56F4F5A6}" destId="{3CDE2E8D-2F13-4142-B013-1B5CEE43BEFE}" srcOrd="2" destOrd="0" parTransId="{9FD07518-4CEF-41F5-A430-53C5E0372A00}" sibTransId="{E2E5E815-7F74-48E5-9177-097AFFA13C54}"/>
    <dgm:cxn modelId="{982B728C-4D76-4C74-9B95-FCF002FC6D1D}" srcId="{2190F076-3440-4948-AC8E-64FE56F4F5A6}" destId="{E8983777-F946-46FB-A5DB-4DF97B4428CE}" srcOrd="0" destOrd="0" parTransId="{17577D87-EBF6-4FF7-8501-4AC101C329E5}" sibTransId="{E05D6948-C3ED-4FC7-A1BC-42B4F3261030}"/>
    <dgm:cxn modelId="{D419D190-3686-4E3E-99AC-9DD9C79A7DAC}" type="presOf" srcId="{F42C5158-9028-4A95-B68C-BA3A79E9E6E8}" destId="{B229CCD4-287D-4E1D-970D-33B6684CFA89}" srcOrd="0" destOrd="0" presId="urn:microsoft.com/office/officeart/2008/layout/VerticalCurvedList"/>
    <dgm:cxn modelId="{E391099C-0DA2-413F-BE89-A92F8A08B7F0}" type="presOf" srcId="{2190F076-3440-4948-AC8E-64FE56F4F5A6}" destId="{62F17FAB-71D7-42B0-B26B-44A5B10685EA}" srcOrd="0" destOrd="0" presId="urn:microsoft.com/office/officeart/2008/layout/VerticalCurvedList"/>
    <dgm:cxn modelId="{54A63CD4-C666-41D6-AADA-C4CFE2AE52F0}" type="presOf" srcId="{E8983777-F946-46FB-A5DB-4DF97B4428CE}" destId="{F3524200-6BD2-469A-AC4A-35A73C78BFDF}" srcOrd="0" destOrd="0" presId="urn:microsoft.com/office/officeart/2008/layout/VerticalCurvedList"/>
    <dgm:cxn modelId="{DED9F5E8-82C3-4B5E-8133-02C20FB6B76E}" type="presOf" srcId="{3CDE2E8D-2F13-4142-B013-1B5CEE43BEFE}" destId="{85DD6CD5-36EF-4E75-B572-A0620C5E0B1A}" srcOrd="0" destOrd="0" presId="urn:microsoft.com/office/officeart/2008/layout/VerticalCurvedList"/>
    <dgm:cxn modelId="{608B76D2-95AD-41DA-A460-803B92A28D4E}" type="presParOf" srcId="{62F17FAB-71D7-42B0-B26B-44A5B10685EA}" destId="{57447477-4D48-488F-8F09-F6968C0E05A0}" srcOrd="0" destOrd="0" presId="urn:microsoft.com/office/officeart/2008/layout/VerticalCurvedList"/>
    <dgm:cxn modelId="{51285F28-E279-4B81-923D-1655F7463129}" type="presParOf" srcId="{57447477-4D48-488F-8F09-F6968C0E05A0}" destId="{088C2712-B209-4262-A0F7-F4A6C74B4FC9}" srcOrd="0" destOrd="0" presId="urn:microsoft.com/office/officeart/2008/layout/VerticalCurvedList"/>
    <dgm:cxn modelId="{84E8AA41-9148-4534-B393-3457A15ECE46}" type="presParOf" srcId="{088C2712-B209-4262-A0F7-F4A6C74B4FC9}" destId="{74ACFEFE-4FDA-4080-B04F-9B1FC6811457}" srcOrd="0" destOrd="0" presId="urn:microsoft.com/office/officeart/2008/layout/VerticalCurvedList"/>
    <dgm:cxn modelId="{06E941C2-ED5D-41AC-BDC1-4CDACD47AE10}" type="presParOf" srcId="{088C2712-B209-4262-A0F7-F4A6C74B4FC9}" destId="{CED06397-8AA7-4B3F-B8A6-DB56C2C6DD49}" srcOrd="1" destOrd="0" presId="urn:microsoft.com/office/officeart/2008/layout/VerticalCurvedList"/>
    <dgm:cxn modelId="{09618FCB-A6F1-49E6-B2BA-0CA55F6023E8}" type="presParOf" srcId="{088C2712-B209-4262-A0F7-F4A6C74B4FC9}" destId="{88E16020-D8CB-47B4-A209-78A2F1381A09}" srcOrd="2" destOrd="0" presId="urn:microsoft.com/office/officeart/2008/layout/VerticalCurvedList"/>
    <dgm:cxn modelId="{23DFD9DB-F5E6-45EC-9AFC-B9A55D4D2851}" type="presParOf" srcId="{088C2712-B209-4262-A0F7-F4A6C74B4FC9}" destId="{E23E45C1-1B6F-49C9-99DA-1F60A7CF48D3}" srcOrd="3" destOrd="0" presId="urn:microsoft.com/office/officeart/2008/layout/VerticalCurvedList"/>
    <dgm:cxn modelId="{28451C5D-F037-4D84-8DC6-EACD3E0CE0B1}" type="presParOf" srcId="{57447477-4D48-488F-8F09-F6968C0E05A0}" destId="{F3524200-6BD2-469A-AC4A-35A73C78BFDF}" srcOrd="1" destOrd="0" presId="urn:microsoft.com/office/officeart/2008/layout/VerticalCurvedList"/>
    <dgm:cxn modelId="{3595631A-4FD0-490C-B2A6-DB296299EAFA}" type="presParOf" srcId="{57447477-4D48-488F-8F09-F6968C0E05A0}" destId="{B0A5C239-C74E-4F56-9179-77672CCA3A3E}" srcOrd="2" destOrd="0" presId="urn:microsoft.com/office/officeart/2008/layout/VerticalCurvedList"/>
    <dgm:cxn modelId="{161FFA46-A3D1-4EFE-9F66-795D30E4A40D}" type="presParOf" srcId="{B0A5C239-C74E-4F56-9179-77672CCA3A3E}" destId="{BA379BD6-8451-4562-91F2-74DA6C67598B}" srcOrd="0" destOrd="0" presId="urn:microsoft.com/office/officeart/2008/layout/VerticalCurvedList"/>
    <dgm:cxn modelId="{088D52A7-D58C-462B-A603-DEC6F12D3093}" type="presParOf" srcId="{57447477-4D48-488F-8F09-F6968C0E05A0}" destId="{C0E8C1A9-1C8E-4969-945F-41B9E090F814}" srcOrd="3" destOrd="0" presId="urn:microsoft.com/office/officeart/2008/layout/VerticalCurvedList"/>
    <dgm:cxn modelId="{3A4DE8EF-A02A-492F-BA5D-8BC52F7F64FF}" type="presParOf" srcId="{57447477-4D48-488F-8F09-F6968C0E05A0}" destId="{9C4021DA-A784-4AE8-B7A6-49EE25EF46E3}" srcOrd="4" destOrd="0" presId="urn:microsoft.com/office/officeart/2008/layout/VerticalCurvedList"/>
    <dgm:cxn modelId="{70ED97D3-90D2-4BBC-AC17-5B64CF9F7CF3}" type="presParOf" srcId="{9C4021DA-A784-4AE8-B7A6-49EE25EF46E3}" destId="{F5F5FD28-9553-46B9-9B83-E6B75CC3F89D}" srcOrd="0" destOrd="0" presId="urn:microsoft.com/office/officeart/2008/layout/VerticalCurvedList"/>
    <dgm:cxn modelId="{7FA7A19B-6027-4170-A0E0-096239E330E4}" type="presParOf" srcId="{57447477-4D48-488F-8F09-F6968C0E05A0}" destId="{85DD6CD5-36EF-4E75-B572-A0620C5E0B1A}" srcOrd="5" destOrd="0" presId="urn:microsoft.com/office/officeart/2008/layout/VerticalCurvedList"/>
    <dgm:cxn modelId="{57D05843-A24B-44E6-B3C8-704E9C19A8B9}" type="presParOf" srcId="{57447477-4D48-488F-8F09-F6968C0E05A0}" destId="{A02BD3DE-B82A-4694-AB35-6EEC4AD5AC62}" srcOrd="6" destOrd="0" presId="urn:microsoft.com/office/officeart/2008/layout/VerticalCurvedList"/>
    <dgm:cxn modelId="{970CE02A-4D0D-44F7-BEBF-A9E5D3FA265E}" type="presParOf" srcId="{A02BD3DE-B82A-4694-AB35-6EEC4AD5AC62}" destId="{57D34C11-F1F6-4DBE-A466-F5646CF37EA7}" srcOrd="0" destOrd="0" presId="urn:microsoft.com/office/officeart/2008/layout/VerticalCurvedList"/>
    <dgm:cxn modelId="{4CAC3EFE-EBBE-4EFF-BC53-7EBF37142D95}" type="presParOf" srcId="{57447477-4D48-488F-8F09-F6968C0E05A0}" destId="{B229CCD4-287D-4E1D-970D-33B6684CFA89}" srcOrd="7" destOrd="0" presId="urn:microsoft.com/office/officeart/2008/layout/VerticalCurvedList"/>
    <dgm:cxn modelId="{FD26C73B-8A57-44B9-BBA0-D2EFFC30BEF7}" type="presParOf" srcId="{57447477-4D48-488F-8F09-F6968C0E05A0}" destId="{344E84CC-0ED6-4AC2-8298-974200C2E779}" srcOrd="8" destOrd="0" presId="urn:microsoft.com/office/officeart/2008/layout/VerticalCurvedList"/>
    <dgm:cxn modelId="{341F8D11-6148-4FDC-BCED-6D6B6566D67B}" type="presParOf" srcId="{344E84CC-0ED6-4AC2-8298-974200C2E779}" destId="{EAD16CFF-3400-4F5F-B106-F5DE15F35CA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6E576-A2BE-4A9E-8559-EDFAA04F92CD}">
      <dsp:nvSpPr>
        <dsp:cNvPr id="0" name=""/>
        <dsp:cNvSpPr/>
      </dsp:nvSpPr>
      <dsp:spPr>
        <a:xfrm>
          <a:off x="3239492" y="1584"/>
          <a:ext cx="1649015" cy="1649015"/>
        </a:xfrm>
        <a:prstGeom prst="ellipse">
          <a:avLst/>
        </a:prstGeom>
        <a:solidFill>
          <a:srgbClr val="034694"/>
        </a:solidFill>
        <a:ln w="12700" cap="flat" cmpd="sng" algn="ctr">
          <a:solidFill>
            <a:srgbClr val="0346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500" kern="1200" dirty="0"/>
        </a:p>
      </dsp:txBody>
      <dsp:txXfrm>
        <a:off x="3480985" y="243077"/>
        <a:ext cx="1166029" cy="1166029"/>
      </dsp:txXfrm>
    </dsp:sp>
    <dsp:sp modelId="{E13A4296-C28D-4A91-848D-C01CC1989429}">
      <dsp:nvSpPr>
        <dsp:cNvPr id="0" name=""/>
        <dsp:cNvSpPr/>
      </dsp:nvSpPr>
      <dsp:spPr>
        <a:xfrm rot="2700000">
          <a:off x="4711543" y="1414745"/>
          <a:ext cx="438762" cy="556542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/>
        </a:p>
      </dsp:txBody>
      <dsp:txXfrm>
        <a:off x="4730820" y="1479515"/>
        <a:ext cx="307133" cy="333926"/>
      </dsp:txXfrm>
    </dsp:sp>
    <dsp:sp modelId="{FF2A67D7-7CD8-4023-B040-9688E9541B44}">
      <dsp:nvSpPr>
        <dsp:cNvPr id="0" name=""/>
        <dsp:cNvSpPr/>
      </dsp:nvSpPr>
      <dsp:spPr>
        <a:xfrm>
          <a:off x="4990903" y="1752995"/>
          <a:ext cx="1649015" cy="1649015"/>
        </a:xfrm>
        <a:prstGeom prst="ellipse">
          <a:avLst/>
        </a:prstGeom>
        <a:solidFill>
          <a:srgbClr val="034694"/>
        </a:solidFill>
        <a:ln w="12700" cap="flat" cmpd="sng" algn="ctr">
          <a:solidFill>
            <a:srgbClr val="0346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500" kern="1200" dirty="0"/>
        </a:p>
      </dsp:txBody>
      <dsp:txXfrm>
        <a:off x="5232396" y="1994488"/>
        <a:ext cx="1166029" cy="1166029"/>
      </dsp:txXfrm>
    </dsp:sp>
    <dsp:sp modelId="{08B63C51-3581-4E02-896D-4C8C41300905}">
      <dsp:nvSpPr>
        <dsp:cNvPr id="0" name=""/>
        <dsp:cNvSpPr/>
      </dsp:nvSpPr>
      <dsp:spPr>
        <a:xfrm rot="8100000">
          <a:off x="4729105" y="3166156"/>
          <a:ext cx="438762" cy="556542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/>
        </a:p>
      </dsp:txBody>
      <dsp:txXfrm rot="10800000">
        <a:off x="4841457" y="3230926"/>
        <a:ext cx="307133" cy="333926"/>
      </dsp:txXfrm>
    </dsp:sp>
    <dsp:sp modelId="{F394AF31-C550-4E30-81DA-AD3019C9C4B3}">
      <dsp:nvSpPr>
        <dsp:cNvPr id="0" name=""/>
        <dsp:cNvSpPr/>
      </dsp:nvSpPr>
      <dsp:spPr>
        <a:xfrm>
          <a:off x="3239492" y="3504406"/>
          <a:ext cx="1649015" cy="1649015"/>
        </a:xfrm>
        <a:prstGeom prst="ellipse">
          <a:avLst/>
        </a:prstGeom>
        <a:solidFill>
          <a:srgbClr val="034694"/>
        </a:solidFill>
        <a:ln w="12700" cap="flat" cmpd="sng" algn="ctr">
          <a:solidFill>
            <a:srgbClr val="0346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500" kern="1200" dirty="0"/>
        </a:p>
      </dsp:txBody>
      <dsp:txXfrm>
        <a:off x="3480985" y="3745899"/>
        <a:ext cx="1166029" cy="1166029"/>
      </dsp:txXfrm>
    </dsp:sp>
    <dsp:sp modelId="{DA3F705E-2980-4897-B9D6-6272E09D9911}">
      <dsp:nvSpPr>
        <dsp:cNvPr id="0" name=""/>
        <dsp:cNvSpPr/>
      </dsp:nvSpPr>
      <dsp:spPr>
        <a:xfrm rot="13500000">
          <a:off x="2977694" y="3183717"/>
          <a:ext cx="438762" cy="556542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/>
        </a:p>
      </dsp:txBody>
      <dsp:txXfrm rot="10800000">
        <a:off x="3090046" y="3341563"/>
        <a:ext cx="307133" cy="333926"/>
      </dsp:txXfrm>
    </dsp:sp>
    <dsp:sp modelId="{CCCEB771-6162-4E81-841C-005F5406ECCE}">
      <dsp:nvSpPr>
        <dsp:cNvPr id="0" name=""/>
        <dsp:cNvSpPr/>
      </dsp:nvSpPr>
      <dsp:spPr>
        <a:xfrm>
          <a:off x="1488081" y="1752995"/>
          <a:ext cx="1649015" cy="1649015"/>
        </a:xfrm>
        <a:prstGeom prst="ellipse">
          <a:avLst/>
        </a:prstGeom>
        <a:solidFill>
          <a:srgbClr val="034694"/>
        </a:solidFill>
        <a:ln w="12700" cap="flat" cmpd="sng" algn="ctr">
          <a:solidFill>
            <a:srgbClr val="0346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500" kern="1200" dirty="0"/>
        </a:p>
      </dsp:txBody>
      <dsp:txXfrm>
        <a:off x="1729574" y="1994488"/>
        <a:ext cx="1166029" cy="1166029"/>
      </dsp:txXfrm>
    </dsp:sp>
    <dsp:sp modelId="{A57E20FE-A163-48CD-A804-A23C9F9EE272}">
      <dsp:nvSpPr>
        <dsp:cNvPr id="0" name=""/>
        <dsp:cNvSpPr/>
      </dsp:nvSpPr>
      <dsp:spPr>
        <a:xfrm rot="18900000">
          <a:off x="2960132" y="1432306"/>
          <a:ext cx="438762" cy="556542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/>
        </a:p>
      </dsp:txBody>
      <dsp:txXfrm>
        <a:off x="2979409" y="1590152"/>
        <a:ext cx="307133" cy="3339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06397-8AA7-4B3F-B8A6-DB56C2C6DD49}">
      <dsp:nvSpPr>
        <dsp:cNvPr id="0" name=""/>
        <dsp:cNvSpPr/>
      </dsp:nvSpPr>
      <dsp:spPr>
        <a:xfrm>
          <a:off x="-5194192" y="-795602"/>
          <a:ext cx="6185402" cy="6185402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524200-6BD2-469A-AC4A-35A73C78BFDF}">
      <dsp:nvSpPr>
        <dsp:cNvPr id="0" name=""/>
        <dsp:cNvSpPr/>
      </dsp:nvSpPr>
      <dsp:spPr>
        <a:xfrm>
          <a:off x="518983" y="353201"/>
          <a:ext cx="8185179" cy="706771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000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700" kern="1200" dirty="0"/>
        </a:p>
      </dsp:txBody>
      <dsp:txXfrm>
        <a:off x="518983" y="353201"/>
        <a:ext cx="8185179" cy="706771"/>
      </dsp:txXfrm>
    </dsp:sp>
    <dsp:sp modelId="{BA379BD6-8451-4562-91F2-74DA6C67598B}">
      <dsp:nvSpPr>
        <dsp:cNvPr id="0" name=""/>
        <dsp:cNvSpPr/>
      </dsp:nvSpPr>
      <dsp:spPr>
        <a:xfrm>
          <a:off x="77251" y="264855"/>
          <a:ext cx="883464" cy="8834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E8C1A9-1C8E-4969-945F-41B9E090F814}">
      <dsp:nvSpPr>
        <dsp:cNvPr id="0" name=""/>
        <dsp:cNvSpPr/>
      </dsp:nvSpPr>
      <dsp:spPr>
        <a:xfrm>
          <a:off x="924192" y="1413542"/>
          <a:ext cx="7779971" cy="706771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000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700" kern="1200" dirty="0"/>
        </a:p>
      </dsp:txBody>
      <dsp:txXfrm>
        <a:off x="924192" y="1413542"/>
        <a:ext cx="7779971" cy="706771"/>
      </dsp:txXfrm>
    </dsp:sp>
    <dsp:sp modelId="{F5F5FD28-9553-46B9-9B83-E6B75CC3F89D}">
      <dsp:nvSpPr>
        <dsp:cNvPr id="0" name=""/>
        <dsp:cNvSpPr/>
      </dsp:nvSpPr>
      <dsp:spPr>
        <a:xfrm>
          <a:off x="482459" y="1325196"/>
          <a:ext cx="883464" cy="8834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D6CD5-36EF-4E75-B572-A0620C5E0B1A}">
      <dsp:nvSpPr>
        <dsp:cNvPr id="0" name=""/>
        <dsp:cNvSpPr/>
      </dsp:nvSpPr>
      <dsp:spPr>
        <a:xfrm>
          <a:off x="924192" y="2473883"/>
          <a:ext cx="7779971" cy="706771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000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700" kern="1200" dirty="0"/>
        </a:p>
      </dsp:txBody>
      <dsp:txXfrm>
        <a:off x="924192" y="2473883"/>
        <a:ext cx="7779971" cy="706771"/>
      </dsp:txXfrm>
    </dsp:sp>
    <dsp:sp modelId="{57D34C11-F1F6-4DBE-A466-F5646CF37EA7}">
      <dsp:nvSpPr>
        <dsp:cNvPr id="0" name=""/>
        <dsp:cNvSpPr/>
      </dsp:nvSpPr>
      <dsp:spPr>
        <a:xfrm>
          <a:off x="482459" y="2385537"/>
          <a:ext cx="883464" cy="8834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9CCD4-287D-4E1D-970D-33B6684CFA89}">
      <dsp:nvSpPr>
        <dsp:cNvPr id="0" name=""/>
        <dsp:cNvSpPr/>
      </dsp:nvSpPr>
      <dsp:spPr>
        <a:xfrm>
          <a:off x="518983" y="3534224"/>
          <a:ext cx="8185179" cy="706771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000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700" kern="1200" dirty="0"/>
        </a:p>
      </dsp:txBody>
      <dsp:txXfrm>
        <a:off x="518983" y="3534224"/>
        <a:ext cx="8185179" cy="706771"/>
      </dsp:txXfrm>
    </dsp:sp>
    <dsp:sp modelId="{EAD16CFF-3400-4F5F-B106-F5DE15F35CA3}">
      <dsp:nvSpPr>
        <dsp:cNvPr id="0" name=""/>
        <dsp:cNvSpPr/>
      </dsp:nvSpPr>
      <dsp:spPr>
        <a:xfrm>
          <a:off x="77251" y="3445878"/>
          <a:ext cx="883464" cy="8834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BFDB9-DF75-42B4-A0EA-AB4C8985185A}" type="datetimeFigureOut">
              <a:rPr lang="pt-BR" smtClean="0"/>
              <a:t>14/11/2022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793CF-6DB9-4265-9042-527A925543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103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793CF-6DB9-4265-9042-527A9255439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4769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793CF-6DB9-4265-9042-527A9255439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4297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793CF-6DB9-4265-9042-527A9255439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3479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793CF-6DB9-4265-9042-527A9255439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944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793CF-6DB9-4265-9042-527A9255439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967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793CF-6DB9-4265-9042-527A9255439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33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793CF-6DB9-4265-9042-527A9255439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411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793CF-6DB9-4265-9042-527A9255439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5482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793CF-6DB9-4265-9042-527A9255439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7337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793CF-6DB9-4265-9042-527A9255439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1938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793CF-6DB9-4265-9042-527A9255439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227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95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50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edifício, mesa, homem, água&#10;&#10;Descrição gerada automaticamente">
            <a:extLst>
              <a:ext uri="{FF2B5EF4-FFF2-40B4-BE49-F238E27FC236}">
                <a16:creationId xmlns:a16="http://schemas.microsoft.com/office/drawing/2014/main" id="{5AD2CF0F-430D-415E-ABCF-3ABD26CE5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8401B7F-9C7E-4795-BC7D-D0DE20B8FB8F}"/>
              </a:ext>
            </a:extLst>
          </p:cNvPr>
          <p:cNvSpPr/>
          <p:nvPr userDrawn="1"/>
        </p:nvSpPr>
        <p:spPr>
          <a:xfrm>
            <a:off x="0" y="0"/>
            <a:ext cx="12203463" cy="6858000"/>
          </a:xfrm>
          <a:prstGeom prst="rect">
            <a:avLst/>
          </a:prstGeom>
          <a:gradFill>
            <a:gsLst>
              <a:gs pos="10000">
                <a:srgbClr val="4C4D4F">
                  <a:alpha val="74000"/>
                </a:srgbClr>
              </a:gs>
              <a:gs pos="98000">
                <a:srgbClr val="0095D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070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57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hyperlink" Target="https://www.anbima.com.br/pt_br/autorregular/convenios-firmados.htm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7.sv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omem em frente a computador&#10;&#10;Descrição gerada automaticamente com confiança baixa">
            <a:extLst>
              <a:ext uri="{FF2B5EF4-FFF2-40B4-BE49-F238E27FC236}">
                <a16:creationId xmlns:a16="http://schemas.microsoft.com/office/drawing/2014/main" id="{8BD60A5C-CB7E-4D27-BDE2-3733FE0CC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3463" cy="6858000"/>
          </a:xfrm>
          <a:prstGeom prst="rect">
            <a:avLst/>
          </a:prstGeom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id="{585AD186-02FC-4489-98A9-669D8F4900D0}"/>
              </a:ext>
            </a:extLst>
          </p:cNvPr>
          <p:cNvSpPr/>
          <p:nvPr/>
        </p:nvSpPr>
        <p:spPr>
          <a:xfrm>
            <a:off x="-12967" y="0"/>
            <a:ext cx="12203463" cy="6858000"/>
          </a:xfrm>
          <a:prstGeom prst="rect">
            <a:avLst/>
          </a:prstGeom>
          <a:gradFill>
            <a:gsLst>
              <a:gs pos="24000">
                <a:srgbClr val="4C4D4F">
                  <a:alpha val="0"/>
                </a:srgbClr>
              </a:gs>
              <a:gs pos="98000">
                <a:srgbClr val="0095D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9C47B96-404E-46D9-BB6F-F30CC4B3B822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ECA7952-7D47-411A-8F83-B464744C909C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D3B9D06-CC18-4C1E-9015-C0BDAE19A4DD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4086C4B-0AA1-4885-8D56-033B8C861F3A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8F3FA6C-1D9C-47FA-955E-783A1A9415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0CCF31F-FFC7-45D6-81D6-8C0F7E0132F0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64A1260-F7B8-46C0-89D6-AD262A253276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FB2F5A13-07EF-48F7-B423-5A022017E5A1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282F88E7-FAA5-4420-95BD-37DB837EDC3F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3F95633D-7E4D-4D65-9EC8-72E3E05F905E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760FC4D3-7D3D-4846-9738-90DC3D079214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CE88EA0-3E79-4265-B16B-E9BB1438FC2B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9F383688-A756-408B-9828-F9B70F62A449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A2C3B127-238E-4834-B5B9-28E0767210C0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7759D508-C54E-4EF6-9577-3424FE36256E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55004C76-9746-4D74-BA4B-0DED3EA23891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9E40BE5B-9A5F-44B7-B92A-24AFB61FE7B8}"/>
              </a:ext>
            </a:extLst>
          </p:cNvPr>
          <p:cNvSpPr txBox="1">
            <a:spLocks/>
          </p:cNvSpPr>
          <p:nvPr/>
        </p:nvSpPr>
        <p:spPr>
          <a:xfrm>
            <a:off x="10689771" y="70901"/>
            <a:ext cx="1485595" cy="32354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1200" dirty="0" err="1">
                <a:solidFill>
                  <a:schemeClr val="bg1"/>
                </a:solidFill>
                <a:latin typeface="+mn-lt"/>
              </a:rPr>
              <a:t>Noviembre</a:t>
            </a:r>
            <a:r>
              <a:rPr lang="pt-BR" sz="1200" dirty="0">
                <a:solidFill>
                  <a:schemeClr val="bg1"/>
                </a:solidFill>
                <a:latin typeface="+mn-lt"/>
              </a:rPr>
              <a:t>/2022</a:t>
            </a:r>
            <a:endParaRPr lang="pt-BR" sz="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E3E6B8AB-AAAD-4974-A506-066F0BD03EAB}"/>
              </a:ext>
            </a:extLst>
          </p:cNvPr>
          <p:cNvSpPr txBox="1">
            <a:spLocks/>
          </p:cNvSpPr>
          <p:nvPr/>
        </p:nvSpPr>
        <p:spPr>
          <a:xfrm>
            <a:off x="294172" y="5291814"/>
            <a:ext cx="10395599" cy="133053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600"/>
              </a:lnSpc>
            </a:pPr>
            <a:r>
              <a:rPr lang="es-ES" sz="5400" dirty="0">
                <a:solidFill>
                  <a:schemeClr val="bg1"/>
                </a:solidFill>
                <a:latin typeface="+mn-lt"/>
              </a:rPr>
              <a:t>TENDENCIAS REGULATORIAS Y AUTORREGULATORIAS</a:t>
            </a:r>
            <a:endParaRPr lang="pt-BR" sz="4800" dirty="0">
              <a:solidFill>
                <a:srgbClr val="FCAF17"/>
              </a:solidFill>
              <a:latin typeface="+mn-lt"/>
            </a:endParaRPr>
          </a:p>
        </p:txBody>
      </p:sp>
      <p:pic>
        <p:nvPicPr>
          <p:cNvPr id="42" name="Imagem 41" descr="Logotipo, nome da empresa&#10;&#10;Descrição gerada automaticamente">
            <a:extLst>
              <a:ext uri="{FF2B5EF4-FFF2-40B4-BE49-F238E27FC236}">
                <a16:creationId xmlns:a16="http://schemas.microsoft.com/office/drawing/2014/main" id="{7F8CD5B8-70B3-45A7-8A0D-E488C4FB06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217" y="5721654"/>
            <a:ext cx="1665424" cy="117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04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CE8A744-143E-4327-A83A-03A007224D0E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7FE0ADC-859C-4458-BB27-9E8A7E679E13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67630B5-4EB6-4A93-967B-264B8BE7B3E4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53CDDE-AA5A-4CA9-AA41-7629D2935792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BD76145-112B-49B7-A67C-0BBFD8086C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51CD95F-06CB-40F8-B672-372A9B1ADDF7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11578-7D43-4A60-8933-80A2474ADF18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0843A4-28E9-4A12-9FAA-EDCA8FBDF5B5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A64F978-E2B0-48D3-9DB4-1CB7709DB53C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593CCF2-A00E-4514-AA93-4BF9634597D9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511084-D9F7-43EB-BCAD-A9B77CC0A303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4459EA3-2E03-41AF-BF53-F105177C6E0A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19E5DFE-66D4-402F-A7B0-6DF2D68E89A7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C2F2795-28CA-4B3E-B4D1-78819635D547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A12973A-AF79-4303-9C63-0A942F6C577A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CA47143-B90A-4106-86C2-62F2A28E4700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8A4F91D1-AD9E-4400-88BB-902E3E09BFA5}"/>
              </a:ext>
            </a:extLst>
          </p:cNvPr>
          <p:cNvSpPr txBox="1">
            <a:spLocks/>
          </p:cNvSpPr>
          <p:nvPr/>
        </p:nvSpPr>
        <p:spPr>
          <a:xfrm>
            <a:off x="86705" y="75994"/>
            <a:ext cx="11844037" cy="6207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solidFill>
                  <a:srgbClr val="FCAF17"/>
                </a:solidFill>
                <a:latin typeface="+mn-lt"/>
              </a:rPr>
              <a:t>Histórico – publicación de los Códigos ANBIMA</a:t>
            </a: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4AD8AB9F-774B-8526-FB71-B8C28A67C694}"/>
              </a:ext>
            </a:extLst>
          </p:cNvPr>
          <p:cNvCxnSpPr>
            <a:cxnSpLocks/>
          </p:cNvCxnSpPr>
          <p:nvPr/>
        </p:nvCxnSpPr>
        <p:spPr>
          <a:xfrm>
            <a:off x="8836004" y="2164364"/>
            <a:ext cx="0" cy="1146496"/>
          </a:xfrm>
          <a:prstGeom prst="line">
            <a:avLst/>
          </a:prstGeom>
          <a:ln w="19050">
            <a:solidFill>
              <a:srgbClr val="FCAF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FE93A7C8-1EF9-30C9-3E79-A53AC85BEADE}"/>
              </a:ext>
            </a:extLst>
          </p:cNvPr>
          <p:cNvCxnSpPr>
            <a:cxnSpLocks/>
          </p:cNvCxnSpPr>
          <p:nvPr/>
        </p:nvCxnSpPr>
        <p:spPr>
          <a:xfrm>
            <a:off x="6598024" y="2164364"/>
            <a:ext cx="0" cy="1146496"/>
          </a:xfrm>
          <a:prstGeom prst="line">
            <a:avLst/>
          </a:prstGeom>
          <a:ln w="19050">
            <a:solidFill>
              <a:srgbClr val="FCAF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134B4E2E-D3AC-8090-157D-38898A958348}"/>
              </a:ext>
            </a:extLst>
          </p:cNvPr>
          <p:cNvCxnSpPr>
            <a:cxnSpLocks/>
          </p:cNvCxnSpPr>
          <p:nvPr/>
        </p:nvCxnSpPr>
        <p:spPr>
          <a:xfrm>
            <a:off x="4351881" y="2164364"/>
            <a:ext cx="0" cy="1146496"/>
          </a:xfrm>
          <a:prstGeom prst="line">
            <a:avLst/>
          </a:prstGeom>
          <a:ln w="19050">
            <a:solidFill>
              <a:srgbClr val="FCAF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74E34B23-58FC-9A12-AE20-ED08AC45FAF8}"/>
              </a:ext>
            </a:extLst>
          </p:cNvPr>
          <p:cNvCxnSpPr>
            <a:cxnSpLocks/>
          </p:cNvCxnSpPr>
          <p:nvPr/>
        </p:nvCxnSpPr>
        <p:spPr>
          <a:xfrm>
            <a:off x="2108868" y="2164364"/>
            <a:ext cx="0" cy="1146496"/>
          </a:xfrm>
          <a:prstGeom prst="line">
            <a:avLst/>
          </a:prstGeom>
          <a:ln w="19050">
            <a:solidFill>
              <a:srgbClr val="FCAF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ta: Entalhada para a Direita 31">
            <a:extLst>
              <a:ext uri="{FF2B5EF4-FFF2-40B4-BE49-F238E27FC236}">
                <a16:creationId xmlns:a16="http://schemas.microsoft.com/office/drawing/2014/main" id="{AEC3B20B-E126-DEFA-EB23-DCECA4DC4464}"/>
              </a:ext>
            </a:extLst>
          </p:cNvPr>
          <p:cNvSpPr/>
          <p:nvPr/>
        </p:nvSpPr>
        <p:spPr>
          <a:xfrm>
            <a:off x="315696" y="1803229"/>
            <a:ext cx="11539884" cy="50405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04BC93F1-5A9E-C775-CD51-4F5643F23D80}"/>
              </a:ext>
            </a:extLst>
          </p:cNvPr>
          <p:cNvSpPr/>
          <p:nvPr/>
        </p:nvSpPr>
        <p:spPr>
          <a:xfrm>
            <a:off x="893927" y="1961581"/>
            <a:ext cx="203200" cy="187353"/>
          </a:xfrm>
          <a:prstGeom prst="ellipse">
            <a:avLst/>
          </a:prstGeom>
          <a:solidFill>
            <a:srgbClr val="FCAF17"/>
          </a:solidFill>
          <a:ln>
            <a:solidFill>
              <a:srgbClr val="FCA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schemeClr val="bg1"/>
              </a:solidFill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C7FE64A9-9B92-D23A-604C-E2DCA42E766D}"/>
              </a:ext>
            </a:extLst>
          </p:cNvPr>
          <p:cNvSpPr/>
          <p:nvPr/>
        </p:nvSpPr>
        <p:spPr>
          <a:xfrm>
            <a:off x="629767" y="1431489"/>
            <a:ext cx="731520" cy="302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1998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91A4986F-300D-0984-AF70-7E673FC9FE71}"/>
              </a:ext>
            </a:extLst>
          </p:cNvPr>
          <p:cNvSpPr/>
          <p:nvPr/>
        </p:nvSpPr>
        <p:spPr>
          <a:xfrm>
            <a:off x="2009040" y="1954436"/>
            <a:ext cx="203200" cy="187353"/>
          </a:xfrm>
          <a:prstGeom prst="ellipse">
            <a:avLst/>
          </a:prstGeom>
          <a:solidFill>
            <a:srgbClr val="FCAF17"/>
          </a:solidFill>
          <a:ln>
            <a:solidFill>
              <a:srgbClr val="FCA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schemeClr val="bg1"/>
              </a:solidFill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508F53CB-D8D3-2FC7-20A0-ECD6665D6F08}"/>
              </a:ext>
            </a:extLst>
          </p:cNvPr>
          <p:cNvSpPr/>
          <p:nvPr/>
        </p:nvSpPr>
        <p:spPr>
          <a:xfrm>
            <a:off x="3120611" y="1951421"/>
            <a:ext cx="203200" cy="187353"/>
          </a:xfrm>
          <a:prstGeom prst="ellipse">
            <a:avLst/>
          </a:prstGeom>
          <a:solidFill>
            <a:srgbClr val="FCAF17"/>
          </a:solidFill>
          <a:ln>
            <a:solidFill>
              <a:srgbClr val="FCA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schemeClr val="bg1"/>
              </a:solidFill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73B4A650-7848-C609-E330-7FE04E903DF5}"/>
              </a:ext>
            </a:extLst>
          </p:cNvPr>
          <p:cNvSpPr/>
          <p:nvPr/>
        </p:nvSpPr>
        <p:spPr>
          <a:xfrm>
            <a:off x="6497176" y="1944276"/>
            <a:ext cx="203200" cy="187353"/>
          </a:xfrm>
          <a:prstGeom prst="ellipse">
            <a:avLst/>
          </a:prstGeom>
          <a:solidFill>
            <a:srgbClr val="FCAF17"/>
          </a:solidFill>
          <a:ln>
            <a:solidFill>
              <a:srgbClr val="FCA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schemeClr val="bg1"/>
              </a:solidFill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895BB8B1-DB1F-B20C-7593-73EC74DFF596}"/>
              </a:ext>
            </a:extLst>
          </p:cNvPr>
          <p:cNvSpPr/>
          <p:nvPr/>
        </p:nvSpPr>
        <p:spPr>
          <a:xfrm>
            <a:off x="7626847" y="1954435"/>
            <a:ext cx="203200" cy="187353"/>
          </a:xfrm>
          <a:prstGeom prst="ellipse">
            <a:avLst/>
          </a:prstGeom>
          <a:solidFill>
            <a:srgbClr val="FCAF17"/>
          </a:solidFill>
          <a:ln>
            <a:solidFill>
              <a:srgbClr val="FCA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schemeClr val="bg1"/>
              </a:solidFill>
            </a:endParaRP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A1B398E0-AEE5-49EE-256A-4F9F6F058373}"/>
              </a:ext>
            </a:extLst>
          </p:cNvPr>
          <p:cNvSpPr/>
          <p:nvPr/>
        </p:nvSpPr>
        <p:spPr>
          <a:xfrm>
            <a:off x="8724826" y="1961252"/>
            <a:ext cx="203200" cy="187353"/>
          </a:xfrm>
          <a:prstGeom prst="ellipse">
            <a:avLst/>
          </a:prstGeom>
          <a:solidFill>
            <a:srgbClr val="FCAF17"/>
          </a:solidFill>
          <a:ln>
            <a:solidFill>
              <a:srgbClr val="FCA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schemeClr val="bg1"/>
              </a:solidFill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D197702B-149F-615D-5F11-371D27193159}"/>
              </a:ext>
            </a:extLst>
          </p:cNvPr>
          <p:cNvSpPr/>
          <p:nvPr/>
        </p:nvSpPr>
        <p:spPr>
          <a:xfrm>
            <a:off x="9860954" y="1942840"/>
            <a:ext cx="203200" cy="187353"/>
          </a:xfrm>
          <a:prstGeom prst="ellipse">
            <a:avLst/>
          </a:prstGeom>
          <a:solidFill>
            <a:srgbClr val="FCAF17"/>
          </a:solidFill>
          <a:ln>
            <a:solidFill>
              <a:srgbClr val="FCA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schemeClr val="bg1"/>
              </a:solidFill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BC162629-4C4C-CCD1-0779-68A40501B9A9}"/>
              </a:ext>
            </a:extLst>
          </p:cNvPr>
          <p:cNvSpPr/>
          <p:nvPr/>
        </p:nvSpPr>
        <p:spPr>
          <a:xfrm>
            <a:off x="11039514" y="1957055"/>
            <a:ext cx="203200" cy="187353"/>
          </a:xfrm>
          <a:prstGeom prst="ellipse">
            <a:avLst/>
          </a:prstGeom>
          <a:solidFill>
            <a:srgbClr val="FCAF17"/>
          </a:solidFill>
          <a:ln>
            <a:solidFill>
              <a:srgbClr val="FCA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schemeClr val="bg1"/>
              </a:solidFill>
            </a:endParaRP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317FC4D5-DA68-64DF-28A9-9CDA36599871}"/>
              </a:ext>
            </a:extLst>
          </p:cNvPr>
          <p:cNvSpPr/>
          <p:nvPr/>
        </p:nvSpPr>
        <p:spPr>
          <a:xfrm>
            <a:off x="4250282" y="1951420"/>
            <a:ext cx="203200" cy="187353"/>
          </a:xfrm>
          <a:prstGeom prst="ellipse">
            <a:avLst/>
          </a:prstGeom>
          <a:solidFill>
            <a:srgbClr val="FCAF17"/>
          </a:solidFill>
          <a:ln>
            <a:solidFill>
              <a:srgbClr val="FCA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schemeClr val="bg1"/>
              </a:solidFill>
            </a:endParaRP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3C4C8AF0-965C-174D-EB3F-B7CD08E1927A}"/>
              </a:ext>
            </a:extLst>
          </p:cNvPr>
          <p:cNvSpPr/>
          <p:nvPr/>
        </p:nvSpPr>
        <p:spPr>
          <a:xfrm>
            <a:off x="5361853" y="1945452"/>
            <a:ext cx="203200" cy="187353"/>
          </a:xfrm>
          <a:prstGeom prst="ellipse">
            <a:avLst/>
          </a:prstGeom>
          <a:solidFill>
            <a:srgbClr val="FCAF17"/>
          </a:solidFill>
          <a:ln>
            <a:solidFill>
              <a:srgbClr val="FCA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schemeClr val="bg1"/>
              </a:solidFill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4318C3B9-548D-F10E-C03C-FD3C49558F15}"/>
              </a:ext>
            </a:extLst>
          </p:cNvPr>
          <p:cNvSpPr/>
          <p:nvPr/>
        </p:nvSpPr>
        <p:spPr>
          <a:xfrm>
            <a:off x="1743109" y="1450140"/>
            <a:ext cx="731520" cy="302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2000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040CDA9A-E3A5-750A-25A4-70BD5354DC0E}"/>
              </a:ext>
            </a:extLst>
          </p:cNvPr>
          <p:cNvSpPr/>
          <p:nvPr/>
        </p:nvSpPr>
        <p:spPr>
          <a:xfrm>
            <a:off x="2856451" y="1431490"/>
            <a:ext cx="731520" cy="302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2002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3AB43C16-2480-EA94-A8C5-2BA8A57309F6}"/>
              </a:ext>
            </a:extLst>
          </p:cNvPr>
          <p:cNvSpPr/>
          <p:nvPr/>
        </p:nvSpPr>
        <p:spPr>
          <a:xfrm>
            <a:off x="3986122" y="1437258"/>
            <a:ext cx="731520" cy="302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2004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24AE64FD-4E02-D43B-C251-D52C00571491}"/>
              </a:ext>
            </a:extLst>
          </p:cNvPr>
          <p:cNvSpPr/>
          <p:nvPr/>
        </p:nvSpPr>
        <p:spPr>
          <a:xfrm>
            <a:off x="5104489" y="1437258"/>
            <a:ext cx="731520" cy="302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2006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83A487DE-111F-C07E-CE1D-4F288824632C}"/>
              </a:ext>
            </a:extLst>
          </p:cNvPr>
          <p:cNvSpPr/>
          <p:nvPr/>
        </p:nvSpPr>
        <p:spPr>
          <a:xfrm>
            <a:off x="6222856" y="1437379"/>
            <a:ext cx="731520" cy="302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2007</a:t>
            </a: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70EA5647-6E88-E93C-ECF0-A5B6A0FC5350}"/>
              </a:ext>
            </a:extLst>
          </p:cNvPr>
          <p:cNvSpPr/>
          <p:nvPr/>
        </p:nvSpPr>
        <p:spPr>
          <a:xfrm>
            <a:off x="7347502" y="1437259"/>
            <a:ext cx="731520" cy="302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2010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9727A30C-1404-A5A4-2EF4-2262B5F9D80C}"/>
              </a:ext>
            </a:extLst>
          </p:cNvPr>
          <p:cNvSpPr/>
          <p:nvPr/>
        </p:nvSpPr>
        <p:spPr>
          <a:xfrm>
            <a:off x="8459590" y="1450140"/>
            <a:ext cx="731520" cy="302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2011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27BED28B-4F90-4A9A-3E5C-6687F216B03F}"/>
              </a:ext>
            </a:extLst>
          </p:cNvPr>
          <p:cNvSpPr/>
          <p:nvPr/>
        </p:nvSpPr>
        <p:spPr>
          <a:xfrm>
            <a:off x="9596794" y="1450140"/>
            <a:ext cx="731520" cy="302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2012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274B384D-61F4-E11E-1D7B-50EB53713F93}"/>
              </a:ext>
            </a:extLst>
          </p:cNvPr>
          <p:cNvSpPr/>
          <p:nvPr/>
        </p:nvSpPr>
        <p:spPr>
          <a:xfrm>
            <a:off x="10733998" y="1431488"/>
            <a:ext cx="731520" cy="302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2018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A24453AE-2676-5662-5B64-D857EDFE7F60}"/>
              </a:ext>
            </a:extLst>
          </p:cNvPr>
          <p:cNvSpPr/>
          <p:nvPr/>
        </p:nvSpPr>
        <p:spPr>
          <a:xfrm>
            <a:off x="499567" y="2574087"/>
            <a:ext cx="991920" cy="504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Ofertas públicas </a:t>
            </a: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45746CA2-AF19-522E-C911-263619423664}"/>
              </a:ext>
            </a:extLst>
          </p:cNvPr>
          <p:cNvSpPr/>
          <p:nvPr/>
        </p:nvSpPr>
        <p:spPr>
          <a:xfrm>
            <a:off x="1440610" y="3424192"/>
            <a:ext cx="1336517" cy="504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Fondos de Inversión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386538C7-AD89-CC88-1637-184E5D98867E}"/>
              </a:ext>
            </a:extLst>
          </p:cNvPr>
          <p:cNvSpPr/>
          <p:nvPr/>
        </p:nvSpPr>
        <p:spPr>
          <a:xfrm>
            <a:off x="2592275" y="2574087"/>
            <a:ext cx="1259871" cy="504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Certificación</a:t>
            </a: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411CAB32-00C5-4353-231F-8351F887883F}"/>
              </a:ext>
            </a:extLst>
          </p:cNvPr>
          <p:cNvSpPr/>
          <p:nvPr/>
        </p:nvSpPr>
        <p:spPr>
          <a:xfrm>
            <a:off x="3683623" y="3405334"/>
            <a:ext cx="1336517" cy="504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Servicios Calificados</a:t>
            </a: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2E6F4BF9-A49A-3CAA-EAC4-F0B12702D957}"/>
              </a:ext>
            </a:extLst>
          </p:cNvPr>
          <p:cNvSpPr/>
          <p:nvPr/>
        </p:nvSpPr>
        <p:spPr>
          <a:xfrm>
            <a:off x="4840313" y="2632058"/>
            <a:ext cx="1259871" cy="504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b="1" i="1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Private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472FCB65-02BC-56E5-34DA-7959D08C9186}"/>
              </a:ext>
            </a:extLst>
          </p:cNvPr>
          <p:cNvSpPr/>
          <p:nvPr/>
        </p:nvSpPr>
        <p:spPr>
          <a:xfrm>
            <a:off x="5968089" y="3424192"/>
            <a:ext cx="1259871" cy="504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Procesos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8AB92D49-DFC8-6560-C5D0-1530504A8B2D}"/>
              </a:ext>
            </a:extLst>
          </p:cNvPr>
          <p:cNvSpPr/>
          <p:nvPr/>
        </p:nvSpPr>
        <p:spPr>
          <a:xfrm>
            <a:off x="7098511" y="2632058"/>
            <a:ext cx="1259871" cy="504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FIP; y</a:t>
            </a:r>
          </a:p>
          <a:p>
            <a:pPr algn="ctr" rtl="0"/>
            <a:r>
              <a:rPr lang="es-es" sz="1600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Negociación</a:t>
            </a: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B9C2A18C-0B8F-4B8D-1FDC-1F94060D4AF1}"/>
              </a:ext>
            </a:extLst>
          </p:cNvPr>
          <p:cNvSpPr/>
          <p:nvPr/>
        </p:nvSpPr>
        <p:spPr>
          <a:xfrm>
            <a:off x="8211049" y="3424192"/>
            <a:ext cx="1259871" cy="504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Gestión del patrimonio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CD231701-6E34-4406-3E26-033F2428C3B9}"/>
              </a:ext>
            </a:extLst>
          </p:cNvPr>
          <p:cNvSpPr/>
          <p:nvPr/>
        </p:nvSpPr>
        <p:spPr>
          <a:xfrm>
            <a:off x="9332618" y="2632058"/>
            <a:ext cx="1259871" cy="504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b="1" i="0" u="none" kern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Distribución</a:t>
            </a:r>
            <a:r>
              <a:rPr lang="es-es" sz="1600" b="0" i="0" u="none" kern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 </a:t>
            </a:r>
            <a:r>
              <a:rPr lang="es-es" sz="1200" b="0" i="1" u="none" kern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(venta minorista)</a:t>
            </a:r>
            <a:endParaRPr lang="es-es" sz="1600" i="1" kern="0" dirty="0">
              <a:solidFill>
                <a:schemeClr val="bg1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25E270AC-53DD-AE63-B784-F8C5FDDEBF41}"/>
              </a:ext>
            </a:extLst>
          </p:cNvPr>
          <p:cNvSpPr/>
          <p:nvPr/>
        </p:nvSpPr>
        <p:spPr>
          <a:xfrm>
            <a:off x="8468915" y="4466380"/>
            <a:ext cx="2199598" cy="921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b="1" i="0" u="none" kern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Administración de recursos de terceros</a:t>
            </a:r>
            <a:br>
              <a:rPr lang="es-es" sz="1600" b="1" kern="0">
                <a:solidFill>
                  <a:schemeClr val="bg1"/>
                </a:solidFill>
                <a:latin typeface="Calibri" panose="020F0502020204030204" pitchFamily="34" charset="0"/>
                <a:sym typeface=""/>
              </a:rPr>
            </a:br>
            <a:r>
              <a:rPr lang="es-es" sz="1200" b="0" i="1" u="none" kern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(Fondos de Inversión + Gestión del Patrimonio)</a:t>
            </a: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C455F4C7-1013-8A30-846E-8D780D79D747}"/>
              </a:ext>
            </a:extLst>
          </p:cNvPr>
          <p:cNvSpPr/>
          <p:nvPr/>
        </p:nvSpPr>
        <p:spPr>
          <a:xfrm>
            <a:off x="10592489" y="4466380"/>
            <a:ext cx="1554530" cy="504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1600" b="1" i="0" u="none" kern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Distribución</a:t>
            </a:r>
            <a:br>
              <a:rPr lang="es-es" sz="1600" b="1" kern="0">
                <a:solidFill>
                  <a:schemeClr val="bg1"/>
                </a:solidFill>
                <a:latin typeface="Calibri" panose="020F0502020204030204" pitchFamily="34" charset="0"/>
                <a:sym typeface=""/>
              </a:rPr>
            </a:br>
            <a:r>
              <a:rPr lang="es-es" sz="1200" b="0" i="1" u="none" kern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(Private + Minorista)</a:t>
            </a:r>
            <a:endParaRPr lang="es-es" sz="1600" i="1" kern="0" dirty="0">
              <a:solidFill>
                <a:schemeClr val="bg1"/>
              </a:solidFill>
              <a:latin typeface="Calibri" panose="020F0502020204030204" pitchFamily="34" charset="0"/>
              <a:sym typeface=""/>
            </a:endParaRPr>
          </a:p>
        </p:txBody>
      </p: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5C91875C-0E12-2284-7545-C219FCB5DA50}"/>
              </a:ext>
            </a:extLst>
          </p:cNvPr>
          <p:cNvCxnSpPr>
            <a:cxnSpLocks/>
          </p:cNvCxnSpPr>
          <p:nvPr/>
        </p:nvCxnSpPr>
        <p:spPr>
          <a:xfrm flipH="1">
            <a:off x="1009189" y="2074916"/>
            <a:ext cx="5595" cy="538128"/>
          </a:xfrm>
          <a:prstGeom prst="line">
            <a:avLst/>
          </a:prstGeom>
          <a:ln w="19050">
            <a:solidFill>
              <a:srgbClr val="FCAF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5172093E-0403-DF12-647D-5107492D093F}"/>
              </a:ext>
            </a:extLst>
          </p:cNvPr>
          <p:cNvCxnSpPr>
            <a:cxnSpLocks/>
          </p:cNvCxnSpPr>
          <p:nvPr/>
        </p:nvCxnSpPr>
        <p:spPr>
          <a:xfrm flipH="1">
            <a:off x="3216243" y="2074916"/>
            <a:ext cx="5595" cy="538128"/>
          </a:xfrm>
          <a:prstGeom prst="line">
            <a:avLst/>
          </a:prstGeom>
          <a:ln w="19050">
            <a:solidFill>
              <a:srgbClr val="FCAF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79139FC8-0A08-3247-3463-0D48D56225AC}"/>
              </a:ext>
            </a:extLst>
          </p:cNvPr>
          <p:cNvCxnSpPr>
            <a:cxnSpLocks/>
          </p:cNvCxnSpPr>
          <p:nvPr/>
        </p:nvCxnSpPr>
        <p:spPr>
          <a:xfrm flipH="1">
            <a:off x="5470504" y="2038412"/>
            <a:ext cx="5595" cy="538128"/>
          </a:xfrm>
          <a:prstGeom prst="line">
            <a:avLst/>
          </a:prstGeom>
          <a:ln w="19050">
            <a:solidFill>
              <a:srgbClr val="FCAF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>
            <a:extLst>
              <a:ext uri="{FF2B5EF4-FFF2-40B4-BE49-F238E27FC236}">
                <a16:creationId xmlns:a16="http://schemas.microsoft.com/office/drawing/2014/main" id="{F0709D74-2069-237F-606C-15236EF46113}"/>
              </a:ext>
            </a:extLst>
          </p:cNvPr>
          <p:cNvCxnSpPr>
            <a:cxnSpLocks/>
          </p:cNvCxnSpPr>
          <p:nvPr/>
        </p:nvCxnSpPr>
        <p:spPr>
          <a:xfrm flipH="1">
            <a:off x="7735519" y="2058548"/>
            <a:ext cx="5595" cy="538128"/>
          </a:xfrm>
          <a:prstGeom prst="line">
            <a:avLst/>
          </a:prstGeom>
          <a:ln w="19050">
            <a:solidFill>
              <a:srgbClr val="FCAF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>
            <a:extLst>
              <a:ext uri="{FF2B5EF4-FFF2-40B4-BE49-F238E27FC236}">
                <a16:creationId xmlns:a16="http://schemas.microsoft.com/office/drawing/2014/main" id="{F980A8D5-8B30-FB47-BA3E-ED5B71C1AAE7}"/>
              </a:ext>
            </a:extLst>
          </p:cNvPr>
          <p:cNvCxnSpPr>
            <a:cxnSpLocks/>
          </p:cNvCxnSpPr>
          <p:nvPr/>
        </p:nvCxnSpPr>
        <p:spPr>
          <a:xfrm flipH="1">
            <a:off x="9970725" y="2058548"/>
            <a:ext cx="5595" cy="538128"/>
          </a:xfrm>
          <a:prstGeom prst="line">
            <a:avLst/>
          </a:prstGeom>
          <a:ln w="19050">
            <a:solidFill>
              <a:srgbClr val="FCAF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>
            <a:extLst>
              <a:ext uri="{FF2B5EF4-FFF2-40B4-BE49-F238E27FC236}">
                <a16:creationId xmlns:a16="http://schemas.microsoft.com/office/drawing/2014/main" id="{E34720EF-2826-1BF2-E40A-5B7DE86B2652}"/>
              </a:ext>
            </a:extLst>
          </p:cNvPr>
          <p:cNvCxnSpPr>
            <a:cxnSpLocks/>
          </p:cNvCxnSpPr>
          <p:nvPr/>
        </p:nvCxnSpPr>
        <p:spPr>
          <a:xfrm>
            <a:off x="11148078" y="2148605"/>
            <a:ext cx="0" cy="1854435"/>
          </a:xfrm>
          <a:prstGeom prst="line">
            <a:avLst/>
          </a:prstGeom>
          <a:ln w="19050">
            <a:solidFill>
              <a:srgbClr val="FCAF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to 71">
            <a:extLst>
              <a:ext uri="{FF2B5EF4-FFF2-40B4-BE49-F238E27FC236}">
                <a16:creationId xmlns:a16="http://schemas.microsoft.com/office/drawing/2014/main" id="{11297A1C-A18C-A604-0743-822FEABF5DF2}"/>
              </a:ext>
            </a:extLst>
          </p:cNvPr>
          <p:cNvCxnSpPr/>
          <p:nvPr/>
        </p:nvCxnSpPr>
        <p:spPr>
          <a:xfrm>
            <a:off x="9682480" y="4003040"/>
            <a:ext cx="1783038" cy="0"/>
          </a:xfrm>
          <a:prstGeom prst="line">
            <a:avLst/>
          </a:prstGeom>
          <a:ln w="19050">
            <a:solidFill>
              <a:srgbClr val="FCAF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BBD67F1D-23C1-FD48-5B07-BE3ED378B125}"/>
              </a:ext>
            </a:extLst>
          </p:cNvPr>
          <p:cNvCxnSpPr>
            <a:cxnSpLocks/>
          </p:cNvCxnSpPr>
          <p:nvPr/>
        </p:nvCxnSpPr>
        <p:spPr>
          <a:xfrm flipH="1">
            <a:off x="9682480" y="4035359"/>
            <a:ext cx="5595" cy="538128"/>
          </a:xfrm>
          <a:prstGeom prst="line">
            <a:avLst/>
          </a:prstGeom>
          <a:ln w="19050">
            <a:solidFill>
              <a:srgbClr val="FCAF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to 73">
            <a:extLst>
              <a:ext uri="{FF2B5EF4-FFF2-40B4-BE49-F238E27FC236}">
                <a16:creationId xmlns:a16="http://schemas.microsoft.com/office/drawing/2014/main" id="{EBE3B944-1DD5-4007-BDB1-318F84E8EE75}"/>
              </a:ext>
            </a:extLst>
          </p:cNvPr>
          <p:cNvCxnSpPr>
            <a:cxnSpLocks/>
          </p:cNvCxnSpPr>
          <p:nvPr/>
        </p:nvCxnSpPr>
        <p:spPr>
          <a:xfrm flipH="1">
            <a:off x="11465518" y="4049172"/>
            <a:ext cx="5595" cy="538128"/>
          </a:xfrm>
          <a:prstGeom prst="line">
            <a:avLst/>
          </a:prstGeom>
          <a:ln w="19050">
            <a:solidFill>
              <a:srgbClr val="FCAF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ângulo: Cantos Diagonais Arredondados 74">
            <a:extLst>
              <a:ext uri="{FF2B5EF4-FFF2-40B4-BE49-F238E27FC236}">
                <a16:creationId xmlns:a16="http://schemas.microsoft.com/office/drawing/2014/main" id="{49E6AB72-936A-46C6-8A82-B4B90D7F29F1}"/>
              </a:ext>
            </a:extLst>
          </p:cNvPr>
          <p:cNvSpPr/>
          <p:nvPr/>
        </p:nvSpPr>
        <p:spPr>
          <a:xfrm>
            <a:off x="315696" y="5814158"/>
            <a:ext cx="11662944" cy="832601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 b="1" i="0" u="none" kern="0" baseline="0" dirty="0">
                <a:solidFill>
                  <a:srgbClr val="034694">
                    <a:lumMod val="10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MÁS DE 20 AÑOS DE AUTORREGULACIÓN</a:t>
            </a:r>
            <a:br>
              <a:rPr lang="es-es" sz="2400" b="1" kern="0" dirty="0">
                <a:solidFill>
                  <a:srgbClr val="034694">
                    <a:lumMod val="100000"/>
                  </a:srgbClr>
                </a:solidFill>
                <a:latin typeface="Calibri" panose="020F0502020204030204" pitchFamily="34" charset="0"/>
                <a:sym typeface=""/>
              </a:rPr>
            </a:br>
            <a:r>
              <a:rPr lang="es-es" sz="2000" b="1" i="1" u="none" kern="0" baseline="0" dirty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También se realizaron constantes mejoras del para reflejar los avances de la industria</a:t>
            </a:r>
            <a:endParaRPr lang="es-es" sz="2200" b="1" i="1" kern="0" dirty="0">
              <a:solidFill>
                <a:schemeClr val="tx1">
                  <a:lumMod val="100000"/>
                </a:schemeClr>
              </a:solidFill>
              <a:latin typeface="Calibri" panose="020F0502020204030204" pitchFamily="34" charset="0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92141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m 108">
            <a:extLst>
              <a:ext uri="{FF2B5EF4-FFF2-40B4-BE49-F238E27FC236}">
                <a16:creationId xmlns:a16="http://schemas.microsoft.com/office/drawing/2014/main" id="{CA8817C2-BE95-947B-8B08-8A4FF1A119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95" y="3037222"/>
            <a:ext cx="4458637" cy="318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ECE8A744-143E-4327-A83A-03A007224D0E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7FE0ADC-859C-4458-BB27-9E8A7E679E13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67630B5-4EB6-4A93-967B-264B8BE7B3E4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53CDDE-AA5A-4CA9-AA41-7629D2935792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BD76145-112B-49B7-A67C-0BBFD8086C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51CD95F-06CB-40F8-B672-372A9B1ADDF7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11578-7D43-4A60-8933-80A2474ADF18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0843A4-28E9-4A12-9FAA-EDCA8FBDF5B5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A64F978-E2B0-48D3-9DB4-1CB7709DB53C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593CCF2-A00E-4514-AA93-4BF9634597D9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511084-D9F7-43EB-BCAD-A9B77CC0A303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4459EA3-2E03-41AF-BF53-F105177C6E0A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19E5DFE-66D4-402F-A7B0-6DF2D68E89A7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C2F2795-28CA-4B3E-B4D1-78819635D547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A12973A-AF79-4303-9C63-0A942F6C577A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CA47143-B90A-4106-86C2-62F2A28E4700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8A4F91D1-AD9E-4400-88BB-902E3E09BFA5}"/>
              </a:ext>
            </a:extLst>
          </p:cNvPr>
          <p:cNvSpPr txBox="1">
            <a:spLocks/>
          </p:cNvSpPr>
          <p:nvPr/>
        </p:nvSpPr>
        <p:spPr>
          <a:xfrm>
            <a:off x="86705" y="326366"/>
            <a:ext cx="11844037" cy="6207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solidFill>
                  <a:srgbClr val="FCAF17"/>
                </a:solidFill>
                <a:latin typeface="+mn-lt"/>
              </a:rPr>
              <a:t>Reglas creadas por y para el mercado, siempre buscando la evolución</a:t>
            </a: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A1A4140D-DD14-9920-0EB6-77102FBD1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750" y="1509307"/>
            <a:ext cx="7128376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s-es" sz="2400" b="0" i="0" u="none" baseline="0" dirty="0">
                <a:solidFill>
                  <a:schemeClr val="bg1"/>
                </a:solidFill>
                <a:sym typeface=""/>
              </a:rPr>
              <a:t>Mejoramos los estándares operativos y supervisamos el cumplimiento de los Códigos.</a:t>
            </a:r>
          </a:p>
        </p:txBody>
      </p:sp>
      <p:grpSp>
        <p:nvGrpSpPr>
          <p:cNvPr id="77" name="Grupo 11274">
            <a:extLst>
              <a:ext uri="{FF2B5EF4-FFF2-40B4-BE49-F238E27FC236}">
                <a16:creationId xmlns:a16="http://schemas.microsoft.com/office/drawing/2014/main" id="{D633C8E4-8E0E-EAFC-E284-8A1ED3DE8316}"/>
              </a:ext>
            </a:extLst>
          </p:cNvPr>
          <p:cNvGrpSpPr>
            <a:grpSpLocks/>
          </p:cNvGrpSpPr>
          <p:nvPr/>
        </p:nvGrpSpPr>
        <p:grpSpPr bwMode="auto">
          <a:xfrm>
            <a:off x="5584372" y="5727771"/>
            <a:ext cx="3221158" cy="667045"/>
            <a:chOff x="1774091" y="3884612"/>
            <a:chExt cx="4233856" cy="761142"/>
          </a:xfrm>
        </p:grpSpPr>
        <p:grpSp>
          <p:nvGrpSpPr>
            <p:cNvPr id="78" name="Grupo 26">
              <a:extLst>
                <a:ext uri="{FF2B5EF4-FFF2-40B4-BE49-F238E27FC236}">
                  <a16:creationId xmlns:a16="http://schemas.microsoft.com/office/drawing/2014/main" id="{AA7F4A42-F53E-53E3-0E85-45E8C90FB0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2491" y="3884612"/>
              <a:ext cx="3279755" cy="371476"/>
              <a:chOff x="2442491" y="3681412"/>
              <a:chExt cx="3279755" cy="371476"/>
            </a:xfrm>
          </p:grpSpPr>
          <p:cxnSp>
            <p:nvCxnSpPr>
              <p:cNvPr id="84" name="Conector reto 83">
                <a:extLst>
                  <a:ext uri="{FF2B5EF4-FFF2-40B4-BE49-F238E27FC236}">
                    <a16:creationId xmlns:a16="http://schemas.microsoft.com/office/drawing/2014/main" id="{4EA3B3D4-1171-0D6E-61DF-BE54C03E84BC}"/>
                  </a:ext>
                </a:extLst>
              </p:cNvPr>
              <p:cNvCxnSpPr/>
              <p:nvPr/>
            </p:nvCxnSpPr>
            <p:spPr>
              <a:xfrm>
                <a:off x="2442428" y="3681412"/>
                <a:ext cx="0" cy="371831"/>
              </a:xfrm>
              <a:prstGeom prst="line">
                <a:avLst/>
              </a:prstGeom>
              <a:ln w="12700">
                <a:solidFill>
                  <a:srgbClr val="0095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ector reto 84">
                <a:extLst>
                  <a:ext uri="{FF2B5EF4-FFF2-40B4-BE49-F238E27FC236}">
                    <a16:creationId xmlns:a16="http://schemas.microsoft.com/office/drawing/2014/main" id="{43CF5466-903E-DE13-C0DD-F816A03C1186}"/>
                  </a:ext>
                </a:extLst>
              </p:cNvPr>
              <p:cNvCxnSpPr/>
              <p:nvPr/>
            </p:nvCxnSpPr>
            <p:spPr>
              <a:xfrm>
                <a:off x="5722198" y="3719549"/>
                <a:ext cx="0" cy="152546"/>
              </a:xfrm>
              <a:prstGeom prst="line">
                <a:avLst/>
              </a:prstGeom>
              <a:ln w="12700">
                <a:solidFill>
                  <a:srgbClr val="0095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upo 11266">
              <a:extLst>
                <a:ext uri="{FF2B5EF4-FFF2-40B4-BE49-F238E27FC236}">
                  <a16:creationId xmlns:a16="http://schemas.microsoft.com/office/drawing/2014/main" id="{DCF47B54-B11D-55D9-05B1-061968EE8B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4091" y="3902803"/>
              <a:ext cx="4233856" cy="742951"/>
              <a:chOff x="1774091" y="3699603"/>
              <a:chExt cx="4233856" cy="742951"/>
            </a:xfrm>
          </p:grpSpPr>
          <p:pic>
            <p:nvPicPr>
              <p:cNvPr id="81" name="Imagem 55">
                <a:extLst>
                  <a:ext uri="{FF2B5EF4-FFF2-40B4-BE49-F238E27FC236}">
                    <a16:creationId xmlns:a16="http://schemas.microsoft.com/office/drawing/2014/main" id="{C2BF6AE7-DB20-E8B0-BCAA-710CEB110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774091" y="3756754"/>
                <a:ext cx="1666190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Imagem 76">
                <a:extLst>
                  <a:ext uri="{FF2B5EF4-FFF2-40B4-BE49-F238E27FC236}">
                    <a16:creationId xmlns:a16="http://schemas.microsoft.com/office/drawing/2014/main" id="{A8DD7D25-A6A2-FC30-E8C3-18B43B4EF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0280" y="3756753"/>
                <a:ext cx="915989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" name="Imagem 77">
                <a:extLst>
                  <a:ext uri="{FF2B5EF4-FFF2-40B4-BE49-F238E27FC236}">
                    <a16:creationId xmlns:a16="http://schemas.microsoft.com/office/drawing/2014/main" id="{91046AE6-3BD0-6409-73F6-D468ECB201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356850" y="3699603"/>
                <a:ext cx="1651097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0" name="CaixaDeTexto 28">
              <a:extLst>
                <a:ext uri="{FF2B5EF4-FFF2-40B4-BE49-F238E27FC236}">
                  <a16:creationId xmlns:a16="http://schemas.microsoft.com/office/drawing/2014/main" id="{FEBDCD40-8C8B-8934-5172-7F08B68BBF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925" y="4039806"/>
              <a:ext cx="1508702" cy="45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Font typeface="Arial" charset="0"/>
                <a:buChar char="•"/>
                <a:defRPr sz="21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5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84213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84213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84213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84213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rtl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sz="2000" b="1" i="0" u="none" baseline="0">
                  <a:solidFill>
                    <a:srgbClr val="0095D9"/>
                  </a:solidFill>
                  <a:sym typeface=""/>
                </a:rPr>
                <a:t>Recursos</a:t>
              </a:r>
            </a:p>
          </p:txBody>
        </p:sp>
      </p:grpSp>
      <p:pic>
        <p:nvPicPr>
          <p:cNvPr id="86" name="Imagem 85">
            <a:extLst>
              <a:ext uri="{FF2B5EF4-FFF2-40B4-BE49-F238E27FC236}">
                <a16:creationId xmlns:a16="http://schemas.microsoft.com/office/drawing/2014/main" id="{FD31D612-0E73-D756-811F-5B0AABA4E61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2481" y="3281214"/>
            <a:ext cx="3755177" cy="269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Imagem 86">
            <a:extLst>
              <a:ext uri="{FF2B5EF4-FFF2-40B4-BE49-F238E27FC236}">
                <a16:creationId xmlns:a16="http://schemas.microsoft.com/office/drawing/2014/main" id="{6AA92BBA-3729-C945-3734-79C89E6B785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9474" y="3143199"/>
            <a:ext cx="4327800" cy="284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" name="Grupo 11268">
            <a:extLst>
              <a:ext uri="{FF2B5EF4-FFF2-40B4-BE49-F238E27FC236}">
                <a16:creationId xmlns:a16="http://schemas.microsoft.com/office/drawing/2014/main" id="{6E2D59C3-57FD-7810-C7D0-98C8D74BCE6C}"/>
              </a:ext>
            </a:extLst>
          </p:cNvPr>
          <p:cNvGrpSpPr>
            <a:grpSpLocks/>
          </p:cNvGrpSpPr>
          <p:nvPr/>
        </p:nvGrpSpPr>
        <p:grpSpPr bwMode="auto">
          <a:xfrm>
            <a:off x="709475" y="2451188"/>
            <a:ext cx="4011753" cy="1918721"/>
            <a:chOff x="36048" y="1511300"/>
            <a:chExt cx="3748922" cy="1339553"/>
          </a:xfrm>
        </p:grpSpPr>
        <p:pic>
          <p:nvPicPr>
            <p:cNvPr id="89" name="Imagem 33">
              <a:extLst>
                <a:ext uri="{FF2B5EF4-FFF2-40B4-BE49-F238E27FC236}">
                  <a16:creationId xmlns:a16="http://schemas.microsoft.com/office/drawing/2014/main" id="{CEEE0754-3EC4-8A31-B04B-C07B8FF3E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48" y="1511300"/>
              <a:ext cx="3748922" cy="133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Imagem 9">
              <a:extLst>
                <a:ext uri="{FF2B5EF4-FFF2-40B4-BE49-F238E27FC236}">
                  <a16:creationId xmlns:a16="http://schemas.microsoft.com/office/drawing/2014/main" id="{F2808F78-AFA4-11EA-E95C-843A28534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0194" y="1750955"/>
              <a:ext cx="1159670" cy="868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Retângulo 10">
              <a:extLst>
                <a:ext uri="{FF2B5EF4-FFF2-40B4-BE49-F238E27FC236}">
                  <a16:creationId xmlns:a16="http://schemas.microsoft.com/office/drawing/2014/main" id="{3202D73D-6C4E-BDD5-5CAF-10D0C9B0A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221" y="1742400"/>
              <a:ext cx="1402739" cy="528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Font typeface="Arial" charset="0"/>
                <a:buChar char="•"/>
                <a:defRPr sz="21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5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84213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84213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84213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84213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rtl="0" eaLnBrk="1" hangingPunct="1">
                <a:spcBef>
                  <a:spcPct val="0"/>
                </a:spcBef>
                <a:buFontTx/>
                <a:buNone/>
              </a:pPr>
              <a:r>
                <a:rPr lang="es-es" sz="1600" b="0" i="0" u="none" kern="0" baseline="0">
                  <a:solidFill>
                    <a:srgbClr val="4C4D4F">
                      <a:lumMod val="100000"/>
                    </a:srgbClr>
                  </a:solidFill>
                  <a:sym typeface=""/>
                </a:rPr>
                <a:t>ELABORACIÓN DE REGLAS </a:t>
              </a:r>
              <a:r>
                <a:rPr lang="es-es" sz="1600" b="0" i="1" u="none" kern="0" baseline="0">
                  <a:solidFill>
                    <a:srgbClr val="4C4D4F">
                      <a:lumMod val="100000"/>
                    </a:srgbClr>
                  </a:solidFill>
                  <a:sym typeface=""/>
                </a:rPr>
                <a:t>(normalización)</a:t>
              </a:r>
            </a:p>
          </p:txBody>
        </p:sp>
      </p:grpSp>
      <p:grpSp>
        <p:nvGrpSpPr>
          <p:cNvPr id="92" name="Grupo 11270">
            <a:extLst>
              <a:ext uri="{FF2B5EF4-FFF2-40B4-BE49-F238E27FC236}">
                <a16:creationId xmlns:a16="http://schemas.microsoft.com/office/drawing/2014/main" id="{D8346409-8B07-337B-3AB1-4D89549FA745}"/>
              </a:ext>
            </a:extLst>
          </p:cNvPr>
          <p:cNvGrpSpPr>
            <a:grpSpLocks/>
          </p:cNvGrpSpPr>
          <p:nvPr/>
        </p:nvGrpSpPr>
        <p:grpSpPr bwMode="auto">
          <a:xfrm>
            <a:off x="4233958" y="2451188"/>
            <a:ext cx="4013452" cy="1918721"/>
            <a:chOff x="2919775" y="1511300"/>
            <a:chExt cx="3748922" cy="1339553"/>
          </a:xfrm>
        </p:grpSpPr>
        <p:pic>
          <p:nvPicPr>
            <p:cNvPr id="93" name="Imagem 8">
              <a:extLst>
                <a:ext uri="{FF2B5EF4-FFF2-40B4-BE49-F238E27FC236}">
                  <a16:creationId xmlns:a16="http://schemas.microsoft.com/office/drawing/2014/main" id="{BC022557-9592-63E5-CCE7-12A883B74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775" y="1511300"/>
              <a:ext cx="3748922" cy="133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Imagem 37">
              <a:extLst>
                <a:ext uri="{FF2B5EF4-FFF2-40B4-BE49-F238E27FC236}">
                  <a16:creationId xmlns:a16="http://schemas.microsoft.com/office/drawing/2014/main" id="{285E63FE-F312-E636-696B-F8BFAB006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918" y="1753095"/>
              <a:ext cx="1018775" cy="806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Retângulo 40">
              <a:extLst>
                <a:ext uri="{FF2B5EF4-FFF2-40B4-BE49-F238E27FC236}">
                  <a16:creationId xmlns:a16="http://schemas.microsoft.com/office/drawing/2014/main" id="{DD6C0488-2FCB-25BE-71F8-7CDADEF18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941" y="1741607"/>
              <a:ext cx="1517198" cy="528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Font typeface="Arial" charset="0"/>
                <a:buChar char="•"/>
                <a:defRPr sz="21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5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84213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84213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84213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84213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rtl="0" eaLnBrk="1" hangingPunct="1">
                <a:spcBef>
                  <a:spcPct val="0"/>
                </a:spcBef>
                <a:buFontTx/>
                <a:buNone/>
              </a:pPr>
              <a:r>
                <a:rPr lang="es-es" sz="1600" b="0" i="0" u="none" baseline="0" dirty="0">
                  <a:solidFill>
                    <a:srgbClr val="4C4D4F"/>
                  </a:solidFill>
                  <a:sym typeface=""/>
                </a:rPr>
                <a:t>SUPERVISIÓN DE MERCADOS</a:t>
              </a:r>
            </a:p>
            <a:p>
              <a:pPr algn="r" rtl="0" eaLnBrk="1" hangingPunct="1">
                <a:spcBef>
                  <a:spcPct val="0"/>
                </a:spcBef>
                <a:buFontTx/>
                <a:buNone/>
              </a:pPr>
              <a:r>
                <a:rPr lang="es-es" sz="1600" b="0" i="1" u="none" baseline="0" dirty="0">
                  <a:solidFill>
                    <a:srgbClr val="4C4D4F"/>
                  </a:solidFill>
                  <a:sym typeface=""/>
                </a:rPr>
                <a:t>(fiscalización)</a:t>
              </a:r>
              <a:endParaRPr lang="es-es" altLang="pt-BR" sz="1400" i="1" dirty="0">
                <a:solidFill>
                  <a:srgbClr val="4C4D4F"/>
                </a:solidFill>
                <a:sym typeface=""/>
              </a:endParaRPr>
            </a:p>
          </p:txBody>
        </p:sp>
      </p:grpSp>
      <p:grpSp>
        <p:nvGrpSpPr>
          <p:cNvPr id="96" name="Grupo 11272">
            <a:extLst>
              <a:ext uri="{FF2B5EF4-FFF2-40B4-BE49-F238E27FC236}">
                <a16:creationId xmlns:a16="http://schemas.microsoft.com/office/drawing/2014/main" id="{4DE9A059-D8C4-B0B2-F286-20618F6A2E6B}"/>
              </a:ext>
            </a:extLst>
          </p:cNvPr>
          <p:cNvGrpSpPr>
            <a:grpSpLocks/>
          </p:cNvGrpSpPr>
          <p:nvPr/>
        </p:nvGrpSpPr>
        <p:grpSpPr bwMode="auto">
          <a:xfrm>
            <a:off x="7768641" y="2451188"/>
            <a:ext cx="4013452" cy="1918721"/>
            <a:chOff x="5839502" y="1511300"/>
            <a:chExt cx="3748922" cy="1339553"/>
          </a:xfrm>
        </p:grpSpPr>
        <p:pic>
          <p:nvPicPr>
            <p:cNvPr id="97" name="Imagem 35">
              <a:extLst>
                <a:ext uri="{FF2B5EF4-FFF2-40B4-BE49-F238E27FC236}">
                  <a16:creationId xmlns:a16="http://schemas.microsoft.com/office/drawing/2014/main" id="{FD9EB6A6-3E3E-4E49-6B12-CC34B7E63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9502" y="1511300"/>
              <a:ext cx="3748922" cy="133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Imagem 38">
              <a:extLst>
                <a:ext uri="{FF2B5EF4-FFF2-40B4-BE49-F238E27FC236}">
                  <a16:creationId xmlns:a16="http://schemas.microsoft.com/office/drawing/2014/main" id="{1B7D9E55-4194-3392-8973-AA6C78DA9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3777" y="1750955"/>
              <a:ext cx="906259" cy="717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" name="Retângulo 41">
              <a:extLst>
                <a:ext uri="{FF2B5EF4-FFF2-40B4-BE49-F238E27FC236}">
                  <a16:creationId xmlns:a16="http://schemas.microsoft.com/office/drawing/2014/main" id="{9A095E8A-B2C4-10C8-9A53-6B7416142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4986" y="1748156"/>
              <a:ext cx="1755610" cy="528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750"/>
                </a:spcBef>
                <a:buFont typeface="Arial" charset="0"/>
                <a:buChar char="•"/>
                <a:defRPr sz="21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5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84213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84213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84213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84213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charset="0"/>
                <a:buChar char="•"/>
                <a:defRPr sz="13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rtl="0" eaLnBrk="1" hangingPunct="1">
                <a:spcBef>
                  <a:spcPct val="0"/>
                </a:spcBef>
                <a:buFontTx/>
                <a:buNone/>
              </a:pPr>
              <a:r>
                <a:rPr lang="es-es" sz="1600" b="0" i="0" u="none" baseline="0" dirty="0">
                  <a:solidFill>
                    <a:srgbClr val="4C4D4F"/>
                  </a:solidFill>
                  <a:sym typeface=""/>
                </a:rPr>
                <a:t>CONSEJOS DE AUTORREGULACIÓN</a:t>
              </a:r>
            </a:p>
            <a:p>
              <a:pPr algn="r" rtl="0" eaLnBrk="1" hangingPunct="1">
                <a:spcBef>
                  <a:spcPct val="0"/>
                </a:spcBef>
                <a:buFontTx/>
                <a:buNone/>
              </a:pPr>
              <a:r>
                <a:rPr lang="es-es" sz="1600" b="0" i="1" u="none" baseline="0" dirty="0">
                  <a:solidFill>
                    <a:srgbClr val="4C4D4F"/>
                  </a:solidFill>
                  <a:sym typeface=""/>
                </a:rPr>
                <a:t>(</a:t>
              </a:r>
              <a:r>
                <a:rPr lang="es-es" sz="1600" b="0" i="1" u="none" baseline="0" dirty="0" err="1">
                  <a:solidFill>
                    <a:srgbClr val="4C4D4F"/>
                  </a:solidFill>
                  <a:sym typeface=""/>
                </a:rPr>
                <a:t>enforcement</a:t>
              </a:r>
              <a:r>
                <a:rPr lang="es-es" sz="1600" b="0" i="1" u="none" baseline="0" dirty="0">
                  <a:solidFill>
                    <a:srgbClr val="4C4D4F"/>
                  </a:solidFill>
                  <a:sym typeface=""/>
                </a:rPr>
                <a:t>)</a:t>
              </a:r>
            </a:p>
          </p:txBody>
        </p:sp>
      </p:grpSp>
      <p:sp>
        <p:nvSpPr>
          <p:cNvPr id="100" name="Retângulo 99">
            <a:extLst>
              <a:ext uri="{FF2B5EF4-FFF2-40B4-BE49-F238E27FC236}">
                <a16:creationId xmlns:a16="http://schemas.microsoft.com/office/drawing/2014/main" id="{F149A73C-E0A0-21AD-0DAC-C60CE0FC8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49" y="4233880"/>
            <a:ext cx="28284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1800" b="0" i="0" u="none" baseline="0">
                <a:solidFill>
                  <a:schemeClr val="bg1"/>
                </a:solidFill>
                <a:sym typeface=""/>
              </a:rPr>
              <a:t>Foros/Comisiones</a:t>
            </a:r>
          </a:p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1800" b="0" i="0" u="none" baseline="0">
                <a:solidFill>
                  <a:schemeClr val="bg1"/>
                </a:solidFill>
                <a:sym typeface=""/>
              </a:rPr>
              <a:t>Dirección</a:t>
            </a:r>
          </a:p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1800" b="0" i="0" u="none" baseline="0">
                <a:solidFill>
                  <a:schemeClr val="bg1"/>
                </a:solidFill>
                <a:sym typeface=""/>
              </a:rPr>
              <a:t>Audiencia pública</a:t>
            </a:r>
            <a:br>
              <a:rPr lang="es-es" sz="1800">
                <a:solidFill>
                  <a:schemeClr val="bg1"/>
                </a:solidFill>
                <a:sym typeface=""/>
              </a:rPr>
            </a:br>
            <a:r>
              <a:rPr lang="es-es" sz="1800" b="0" i="0" u="none" baseline="0">
                <a:solidFill>
                  <a:schemeClr val="bg1"/>
                </a:solidFill>
                <a:sym typeface=""/>
              </a:rPr>
              <a:t>Asamblea General</a:t>
            </a:r>
          </a:p>
        </p:txBody>
      </p:sp>
      <p:sp>
        <p:nvSpPr>
          <p:cNvPr id="101" name="Retângulo 50">
            <a:extLst>
              <a:ext uri="{FF2B5EF4-FFF2-40B4-BE49-F238E27FC236}">
                <a16:creationId xmlns:a16="http://schemas.microsoft.com/office/drawing/2014/main" id="{BEC35409-68DF-2D48-C970-77FAE14C8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2354" y="4243416"/>
            <a:ext cx="25191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sz="1800" b="1" i="0" u="none" baseline="0">
                <a:solidFill>
                  <a:schemeClr val="bg1"/>
                </a:solidFill>
                <a:sym typeface=""/>
              </a:rPr>
              <a:t>+</a:t>
            </a:r>
          </a:p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sz="1800" b="1" i="0" u="none" kern="0" baseline="0">
                <a:solidFill>
                  <a:schemeClr val="bg1">
                    <a:lumMod val="100000"/>
                  </a:schemeClr>
                </a:solidFill>
                <a:sym typeface=""/>
              </a:rPr>
              <a:t>Asociados</a:t>
            </a:r>
            <a:br>
              <a:rPr lang="es-es" sz="1800" kern="0">
                <a:solidFill>
                  <a:schemeClr val="bg1">
                    <a:lumMod val="100000"/>
                  </a:schemeClr>
                </a:solidFill>
                <a:sym typeface=""/>
              </a:rPr>
            </a:br>
            <a:r>
              <a:rPr lang="es-es" sz="1800" b="0" i="0" u="none" kern="0" baseline="0">
                <a:solidFill>
                  <a:schemeClr val="bg1">
                    <a:lumMod val="100000"/>
                  </a:schemeClr>
                </a:solidFill>
                <a:sym typeface=""/>
              </a:rPr>
              <a:t>(Comité de Seguimiento)</a:t>
            </a:r>
          </a:p>
        </p:txBody>
      </p:sp>
      <p:sp>
        <p:nvSpPr>
          <p:cNvPr id="102" name="Retângulo 52">
            <a:extLst>
              <a:ext uri="{FF2B5EF4-FFF2-40B4-BE49-F238E27FC236}">
                <a16:creationId xmlns:a16="http://schemas.microsoft.com/office/drawing/2014/main" id="{20436BBB-9145-F0CB-128B-5050B65F8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4437" y="4243419"/>
            <a:ext cx="27332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sz="1800" b="1" i="0" u="none" baseline="0">
                <a:solidFill>
                  <a:schemeClr val="bg1"/>
                </a:solidFill>
                <a:sym typeface=""/>
              </a:rPr>
              <a:t>+</a:t>
            </a:r>
          </a:p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sz="1800" b="1" i="0" u="none" baseline="0">
                <a:solidFill>
                  <a:schemeClr val="bg1"/>
                </a:solidFill>
                <a:sym typeface=""/>
              </a:rPr>
              <a:t>Otras entidades del mercado</a:t>
            </a:r>
          </a:p>
        </p:txBody>
      </p:sp>
      <p:pic>
        <p:nvPicPr>
          <p:cNvPr id="103" name="Imagem 102">
            <a:extLst>
              <a:ext uri="{FF2B5EF4-FFF2-40B4-BE49-F238E27FC236}">
                <a16:creationId xmlns:a16="http://schemas.microsoft.com/office/drawing/2014/main" id="{472F043A-26F4-7C63-091E-908810A90A7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1890" y="3674573"/>
            <a:ext cx="716757" cy="67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Imagem 103">
            <a:extLst>
              <a:ext uri="{FF2B5EF4-FFF2-40B4-BE49-F238E27FC236}">
                <a16:creationId xmlns:a16="http://schemas.microsoft.com/office/drawing/2014/main" id="{A5E6CC47-6D4B-85E1-F09B-AB80F5F5E44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9335" y="3672010"/>
            <a:ext cx="716757" cy="67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Retângulo 46">
            <a:extLst>
              <a:ext uri="{FF2B5EF4-FFF2-40B4-BE49-F238E27FC236}">
                <a16:creationId xmlns:a16="http://schemas.microsoft.com/office/drawing/2014/main" id="{648D93A0-18D3-E48C-B63E-F8CFCD214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394" y="3836257"/>
            <a:ext cx="1664777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s-es" sz="1600" b="1" i="0" u="none" baseline="0">
                <a:solidFill>
                  <a:srgbClr val="4C4D4F"/>
                </a:solidFill>
                <a:sym typeface=""/>
              </a:rPr>
              <a:t>Asociados</a:t>
            </a:r>
            <a:endParaRPr lang="es-es" altLang="pt-BR" sz="1800" b="1" dirty="0">
              <a:solidFill>
                <a:srgbClr val="4C4D4F"/>
              </a:solidFill>
              <a:sym typeface=""/>
            </a:endParaRPr>
          </a:p>
        </p:txBody>
      </p:sp>
      <p:sp>
        <p:nvSpPr>
          <p:cNvPr id="106" name="Retângulo 46">
            <a:extLst>
              <a:ext uri="{FF2B5EF4-FFF2-40B4-BE49-F238E27FC236}">
                <a16:creationId xmlns:a16="http://schemas.microsoft.com/office/drawing/2014/main" id="{8D9168AE-BA96-F891-342D-0F96E1184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5819" y="3704190"/>
            <a:ext cx="195865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s-es" sz="1600" b="1" i="0" u="none" baseline="0">
                <a:solidFill>
                  <a:srgbClr val="4C4D4F"/>
                </a:solidFill>
                <a:sym typeface=""/>
              </a:rPr>
              <a:t>Área técnica</a:t>
            </a:r>
          </a:p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s-es" sz="1400" b="0" i="1" u="none" baseline="0">
                <a:solidFill>
                  <a:srgbClr val="4C4D4F"/>
                </a:solidFill>
                <a:sym typeface=""/>
              </a:rPr>
              <a:t>(equipo interno)</a:t>
            </a:r>
          </a:p>
        </p:txBody>
      </p:sp>
      <p:sp>
        <p:nvSpPr>
          <p:cNvPr id="107" name="Retângulo 46">
            <a:extLst>
              <a:ext uri="{FF2B5EF4-FFF2-40B4-BE49-F238E27FC236}">
                <a16:creationId xmlns:a16="http://schemas.microsoft.com/office/drawing/2014/main" id="{6FF0A975-3938-5BAB-D098-B96359F7A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3643" y="3850107"/>
            <a:ext cx="1664777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s-es" sz="1600" b="1" i="0" u="none" baseline="0">
                <a:solidFill>
                  <a:srgbClr val="4C4D4F"/>
                </a:solidFill>
                <a:sym typeface=""/>
              </a:rPr>
              <a:t>Asociados</a:t>
            </a:r>
            <a:endParaRPr lang="es-es" altLang="pt-BR" sz="1800" b="1" dirty="0">
              <a:solidFill>
                <a:srgbClr val="4C4D4F"/>
              </a:solidFill>
              <a:sym typeface=""/>
            </a:endParaRP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10C6D2B5-29D0-E71A-DB7F-CCA83E265DD0}"/>
              </a:ext>
            </a:extLst>
          </p:cNvPr>
          <p:cNvSpPr txBox="1"/>
          <p:nvPr/>
        </p:nvSpPr>
        <p:spPr>
          <a:xfrm>
            <a:off x="6002161" y="6270995"/>
            <a:ext cx="2437975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l" defTabSz="51432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100" b="0" i="0" u="none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Educación financiera</a:t>
            </a:r>
          </a:p>
        </p:txBody>
      </p:sp>
    </p:spTree>
    <p:extLst>
      <p:ext uri="{BB962C8B-B14F-4D97-AF65-F5344CB8AC3E}">
        <p14:creationId xmlns:p14="http://schemas.microsoft.com/office/powerpoint/2010/main" val="2402840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B5CA18-7E9A-4497-A2EA-E47CC40F75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ECE8A744-143E-4327-A83A-03A007224D0E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7FE0ADC-859C-4458-BB27-9E8A7E679E13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67630B5-4EB6-4A93-967B-264B8BE7B3E4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53CDDE-AA5A-4CA9-AA41-7629D2935792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BD76145-112B-49B7-A67C-0BBFD8086C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51CD95F-06CB-40F8-B672-372A9B1ADDF7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0843A4-28E9-4A12-9FAA-EDCA8FBDF5B5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A64F978-E2B0-48D3-9DB4-1CB7709DB53C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511084-D9F7-43EB-BCAD-A9B77CC0A303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4459EA3-2E03-41AF-BF53-F105177C6E0A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C2F2795-28CA-4B3E-B4D1-78819635D547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A12973A-AF79-4303-9C63-0A942F6C577A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0" name="Retângulo 119">
            <a:extLst>
              <a:ext uri="{FF2B5EF4-FFF2-40B4-BE49-F238E27FC236}">
                <a16:creationId xmlns:a16="http://schemas.microsoft.com/office/drawing/2014/main" id="{3BB5FB33-6A95-4D15-AC7D-D53A51099FE6}"/>
              </a:ext>
            </a:extLst>
          </p:cNvPr>
          <p:cNvSpPr/>
          <p:nvPr/>
        </p:nvSpPr>
        <p:spPr>
          <a:xfrm>
            <a:off x="-12967" y="0"/>
            <a:ext cx="12203463" cy="6858000"/>
          </a:xfrm>
          <a:prstGeom prst="rect">
            <a:avLst/>
          </a:prstGeom>
          <a:gradFill>
            <a:gsLst>
              <a:gs pos="24000">
                <a:srgbClr val="4C4D4F">
                  <a:alpha val="0"/>
                </a:srgbClr>
              </a:gs>
              <a:gs pos="98000">
                <a:srgbClr val="0095D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11578-7D43-4A60-8933-80A2474ADF18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593CCF2-A00E-4514-AA93-4BF9634597D9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19E5DFE-66D4-402F-A7B0-6DF2D68E89A7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CA47143-B90A-4106-86C2-62F2A28E4700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77C10D33-0E1F-7842-31B9-1B186344AD5C}"/>
              </a:ext>
            </a:extLst>
          </p:cNvPr>
          <p:cNvSpPr txBox="1">
            <a:spLocks/>
          </p:cNvSpPr>
          <p:nvPr/>
        </p:nvSpPr>
        <p:spPr>
          <a:xfrm>
            <a:off x="337084" y="5687634"/>
            <a:ext cx="11332402" cy="6207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dirty="0" err="1">
                <a:solidFill>
                  <a:srgbClr val="FCAF17"/>
                </a:solidFill>
                <a:latin typeface="+mn-lt"/>
              </a:rPr>
              <a:t>Alianzas</a:t>
            </a:r>
            <a:r>
              <a:rPr lang="pt-BR" sz="6000" dirty="0">
                <a:solidFill>
                  <a:srgbClr val="FCAF17"/>
                </a:solidFill>
                <a:latin typeface="+mn-lt"/>
              </a:rPr>
              <a:t> ANBIMA y CVM</a:t>
            </a:r>
          </a:p>
        </p:txBody>
      </p:sp>
    </p:spTree>
    <p:extLst>
      <p:ext uri="{BB962C8B-B14F-4D97-AF65-F5344CB8AC3E}">
        <p14:creationId xmlns:p14="http://schemas.microsoft.com/office/powerpoint/2010/main" val="277301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CE8A744-143E-4327-A83A-03A007224D0E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7FE0ADC-859C-4458-BB27-9E8A7E679E13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67630B5-4EB6-4A93-967B-264B8BE7B3E4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53CDDE-AA5A-4CA9-AA41-7629D2935792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BD76145-112B-49B7-A67C-0BBFD8086C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51CD95F-06CB-40F8-B672-372A9B1ADDF7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11578-7D43-4A60-8933-80A2474ADF18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0843A4-28E9-4A12-9FAA-EDCA8FBDF5B5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A64F978-E2B0-48D3-9DB4-1CB7709DB53C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593CCF2-A00E-4514-AA93-4BF9634597D9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511084-D9F7-43EB-BCAD-A9B77CC0A303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4459EA3-2E03-41AF-BF53-F105177C6E0A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19E5DFE-66D4-402F-A7B0-6DF2D68E89A7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C2F2795-28CA-4B3E-B4D1-78819635D547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A12973A-AF79-4303-9C63-0A942F6C577A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CA47143-B90A-4106-86C2-62F2A28E4700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8A4F91D1-AD9E-4400-88BB-902E3E09BFA5}"/>
              </a:ext>
            </a:extLst>
          </p:cNvPr>
          <p:cNvSpPr txBox="1">
            <a:spLocks/>
          </p:cNvSpPr>
          <p:nvPr/>
        </p:nvSpPr>
        <p:spPr>
          <a:xfrm>
            <a:off x="86705" y="75994"/>
            <a:ext cx="11844037" cy="6207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solidFill>
                  <a:srgbClr val="FCAF17"/>
                </a:solidFill>
                <a:latin typeface="+mn-lt"/>
              </a:rPr>
              <a:t>Convenios con el regulador </a:t>
            </a:r>
            <a:r>
              <a:rPr lang="es-ES" sz="2800" i="1" dirty="0">
                <a:solidFill>
                  <a:srgbClr val="FFFF00"/>
                </a:solidFill>
                <a:latin typeface="+mn-lt"/>
              </a:rPr>
              <a:t>(</a:t>
            </a:r>
            <a:r>
              <a:rPr lang="es-ES" sz="2800" i="1" dirty="0">
                <a:solidFill>
                  <a:srgbClr val="FFFF00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2800" i="1" dirty="0">
                <a:solidFill>
                  <a:srgbClr val="FFFF00"/>
                </a:solidFill>
                <a:latin typeface="+mn-lt"/>
              </a:rPr>
              <a:t>)</a:t>
            </a:r>
            <a:endParaRPr lang="es-ES" sz="4400" i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66" name="Imagem 65" descr="Logotipo, nome da empresa&#10;&#10;Descrição gerada automaticamente">
            <a:extLst>
              <a:ext uri="{FF2B5EF4-FFF2-40B4-BE49-F238E27FC236}">
                <a16:creationId xmlns:a16="http://schemas.microsoft.com/office/drawing/2014/main" id="{AB1165F2-BAAA-1EA7-206A-E8518B21F8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50" y="3739554"/>
            <a:ext cx="2232223" cy="1579355"/>
          </a:xfrm>
          <a:prstGeom prst="rect">
            <a:avLst/>
          </a:prstGeom>
        </p:spPr>
      </p:pic>
      <p:grpSp>
        <p:nvGrpSpPr>
          <p:cNvPr id="67" name="Agrupar 66">
            <a:extLst>
              <a:ext uri="{FF2B5EF4-FFF2-40B4-BE49-F238E27FC236}">
                <a16:creationId xmlns:a16="http://schemas.microsoft.com/office/drawing/2014/main" id="{72C5A5B9-74A7-02C6-9CE1-F07099479EBA}"/>
              </a:ext>
            </a:extLst>
          </p:cNvPr>
          <p:cNvGrpSpPr/>
          <p:nvPr/>
        </p:nvGrpSpPr>
        <p:grpSpPr>
          <a:xfrm>
            <a:off x="3945691" y="3797900"/>
            <a:ext cx="2326085" cy="1521009"/>
            <a:chOff x="2255441" y="1771383"/>
            <a:chExt cx="1952014" cy="1381100"/>
          </a:xfrm>
        </p:grpSpPr>
        <p:grpSp>
          <p:nvGrpSpPr>
            <p:cNvPr id="68" name="Agrupar 67">
              <a:extLst>
                <a:ext uri="{FF2B5EF4-FFF2-40B4-BE49-F238E27FC236}">
                  <a16:creationId xmlns:a16="http://schemas.microsoft.com/office/drawing/2014/main" id="{9E7EA698-951F-0D87-FC61-7469D974B092}"/>
                </a:ext>
              </a:extLst>
            </p:cNvPr>
            <p:cNvGrpSpPr/>
            <p:nvPr/>
          </p:nvGrpSpPr>
          <p:grpSpPr>
            <a:xfrm>
              <a:off x="2255441" y="1771383"/>
              <a:ext cx="1952014" cy="1381100"/>
              <a:chOff x="2255441" y="1771383"/>
              <a:chExt cx="1952014" cy="1381100"/>
            </a:xfrm>
          </p:grpSpPr>
          <p:pic>
            <p:nvPicPr>
              <p:cNvPr id="70" name="Imagem 69" descr="Logotipo, nome da empresa&#10;&#10;Descrição gerada automaticamente">
                <a:extLst>
                  <a:ext uri="{FF2B5EF4-FFF2-40B4-BE49-F238E27FC236}">
                    <a16:creationId xmlns:a16="http://schemas.microsoft.com/office/drawing/2014/main" id="{DC842D8F-E5B0-9E1D-DE19-B088BD387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5441" y="1771383"/>
                <a:ext cx="1952014" cy="1381100"/>
              </a:xfrm>
              <a:prstGeom prst="rect">
                <a:avLst/>
              </a:prstGeom>
            </p:spPr>
          </p:pic>
          <p:sp>
            <p:nvSpPr>
              <p:cNvPr id="71" name="Retângulo 55">
                <a:extLst>
                  <a:ext uri="{FF2B5EF4-FFF2-40B4-BE49-F238E27FC236}">
                    <a16:creationId xmlns:a16="http://schemas.microsoft.com/office/drawing/2014/main" id="{28B51F63-225A-92B8-FDC9-4C67EF23B874}"/>
                  </a:ext>
                </a:extLst>
              </p:cNvPr>
              <p:cNvSpPr/>
              <p:nvPr/>
            </p:nvSpPr>
            <p:spPr>
              <a:xfrm>
                <a:off x="2679700" y="2222307"/>
                <a:ext cx="1227378" cy="505662"/>
              </a:xfrm>
              <a:custGeom>
                <a:avLst/>
                <a:gdLst>
                  <a:gd name="connsiteX0" fmla="*/ 0 w 814628"/>
                  <a:gd name="connsiteY0" fmla="*/ 0 h 486612"/>
                  <a:gd name="connsiteX1" fmla="*/ 814628 w 814628"/>
                  <a:gd name="connsiteY1" fmla="*/ 0 h 486612"/>
                  <a:gd name="connsiteX2" fmla="*/ 814628 w 814628"/>
                  <a:gd name="connsiteY2" fmla="*/ 486612 h 486612"/>
                  <a:gd name="connsiteX3" fmla="*/ 0 w 814628"/>
                  <a:gd name="connsiteY3" fmla="*/ 486612 h 486612"/>
                  <a:gd name="connsiteX4" fmla="*/ 0 w 814628"/>
                  <a:gd name="connsiteY4" fmla="*/ 0 h 486612"/>
                  <a:gd name="connsiteX0" fmla="*/ 228600 w 1043228"/>
                  <a:gd name="connsiteY0" fmla="*/ 0 h 499312"/>
                  <a:gd name="connsiteX1" fmla="*/ 1043228 w 1043228"/>
                  <a:gd name="connsiteY1" fmla="*/ 0 h 499312"/>
                  <a:gd name="connsiteX2" fmla="*/ 1043228 w 1043228"/>
                  <a:gd name="connsiteY2" fmla="*/ 486612 h 499312"/>
                  <a:gd name="connsiteX3" fmla="*/ 0 w 1043228"/>
                  <a:gd name="connsiteY3" fmla="*/ 499312 h 499312"/>
                  <a:gd name="connsiteX4" fmla="*/ 228600 w 1043228"/>
                  <a:gd name="connsiteY4" fmla="*/ 0 h 499312"/>
                  <a:gd name="connsiteX0" fmla="*/ 228600 w 1043228"/>
                  <a:gd name="connsiteY0" fmla="*/ 0 h 499312"/>
                  <a:gd name="connsiteX1" fmla="*/ 1043228 w 1043228"/>
                  <a:gd name="connsiteY1" fmla="*/ 0 h 499312"/>
                  <a:gd name="connsiteX2" fmla="*/ 954328 w 1043228"/>
                  <a:gd name="connsiteY2" fmla="*/ 499312 h 499312"/>
                  <a:gd name="connsiteX3" fmla="*/ 0 w 1043228"/>
                  <a:gd name="connsiteY3" fmla="*/ 499312 h 499312"/>
                  <a:gd name="connsiteX4" fmla="*/ 228600 w 1043228"/>
                  <a:gd name="connsiteY4" fmla="*/ 0 h 499312"/>
                  <a:gd name="connsiteX0" fmla="*/ 228600 w 1227378"/>
                  <a:gd name="connsiteY0" fmla="*/ 6350 h 505662"/>
                  <a:gd name="connsiteX1" fmla="*/ 1227378 w 1227378"/>
                  <a:gd name="connsiteY1" fmla="*/ 0 h 505662"/>
                  <a:gd name="connsiteX2" fmla="*/ 954328 w 1227378"/>
                  <a:gd name="connsiteY2" fmla="*/ 505662 h 505662"/>
                  <a:gd name="connsiteX3" fmla="*/ 0 w 1227378"/>
                  <a:gd name="connsiteY3" fmla="*/ 505662 h 505662"/>
                  <a:gd name="connsiteX4" fmla="*/ 228600 w 1227378"/>
                  <a:gd name="connsiteY4" fmla="*/ 6350 h 505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378" h="505662">
                    <a:moveTo>
                      <a:pt x="228600" y="6350"/>
                    </a:moveTo>
                    <a:lnTo>
                      <a:pt x="1227378" y="0"/>
                    </a:lnTo>
                    <a:lnTo>
                      <a:pt x="954328" y="505662"/>
                    </a:lnTo>
                    <a:lnTo>
                      <a:pt x="0" y="505662"/>
                    </a:lnTo>
                    <a:lnTo>
                      <a:pt x="228600" y="635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69" name="Picture 2" descr="CVM Logo - PNG e Vetor - Download de Logo">
              <a:extLst>
                <a:ext uri="{FF2B5EF4-FFF2-40B4-BE49-F238E27FC236}">
                  <a16:creationId xmlns:a16="http://schemas.microsoft.com/office/drawing/2014/main" id="{9F9362EF-3EF9-20E7-132A-AFDA1DB29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444" y="2257685"/>
              <a:ext cx="833832" cy="379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Freeform 9">
            <a:extLst>
              <a:ext uri="{FF2B5EF4-FFF2-40B4-BE49-F238E27FC236}">
                <a16:creationId xmlns:a16="http://schemas.microsoft.com/office/drawing/2014/main" id="{BF24F38F-DC03-A736-9E08-DCD82631C7AB}"/>
              </a:ext>
            </a:extLst>
          </p:cNvPr>
          <p:cNvSpPr>
            <a:spLocks/>
          </p:cNvSpPr>
          <p:nvPr/>
        </p:nvSpPr>
        <p:spPr bwMode="auto">
          <a:xfrm>
            <a:off x="8685213" y="3843032"/>
            <a:ext cx="361950" cy="874713"/>
          </a:xfrm>
          <a:custGeom>
            <a:avLst/>
            <a:gdLst>
              <a:gd name="T0" fmla="*/ 0 w 83"/>
              <a:gd name="T1" fmla="*/ 0 h 200"/>
              <a:gd name="T2" fmla="*/ 2147483646 w 83"/>
              <a:gd name="T3" fmla="*/ 2147483646 h 2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3" h="200">
                <a:moveTo>
                  <a:pt x="0" y="0"/>
                </a:moveTo>
                <a:cubicBezTo>
                  <a:pt x="38" y="63"/>
                  <a:pt x="66" y="130"/>
                  <a:pt x="83" y="200"/>
                </a:cubicBezTo>
              </a:path>
            </a:pathLst>
          </a:custGeom>
          <a:solidFill>
            <a:schemeClr val="bg1"/>
          </a:solidFill>
          <a:ln w="65088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895E72EF-177E-0A0E-38C3-C1B083D410A2}"/>
              </a:ext>
            </a:extLst>
          </p:cNvPr>
          <p:cNvSpPr>
            <a:spLocks/>
          </p:cNvSpPr>
          <p:nvPr/>
        </p:nvSpPr>
        <p:spPr bwMode="auto">
          <a:xfrm>
            <a:off x="6797675" y="2474607"/>
            <a:ext cx="904875" cy="381000"/>
          </a:xfrm>
          <a:custGeom>
            <a:avLst/>
            <a:gdLst>
              <a:gd name="T0" fmla="*/ 0 w 207"/>
              <a:gd name="T1" fmla="*/ 0 h 87"/>
              <a:gd name="T2" fmla="*/ 2147483646 w 207"/>
              <a:gd name="T3" fmla="*/ 2147483646 h 8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7" h="87">
                <a:moveTo>
                  <a:pt x="0" y="0"/>
                </a:moveTo>
                <a:cubicBezTo>
                  <a:pt x="72" y="17"/>
                  <a:pt x="142" y="46"/>
                  <a:pt x="207" y="87"/>
                </a:cubicBezTo>
              </a:path>
            </a:pathLst>
          </a:custGeom>
          <a:solidFill>
            <a:schemeClr val="bg1"/>
          </a:solidFill>
          <a:ln w="65088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20EABEF2-57A9-1DFE-18FC-FB0721A42D90}"/>
              </a:ext>
            </a:extLst>
          </p:cNvPr>
          <p:cNvSpPr>
            <a:spLocks/>
          </p:cNvSpPr>
          <p:nvPr/>
        </p:nvSpPr>
        <p:spPr bwMode="auto">
          <a:xfrm>
            <a:off x="4505325" y="2474607"/>
            <a:ext cx="900113" cy="376238"/>
          </a:xfrm>
          <a:custGeom>
            <a:avLst/>
            <a:gdLst>
              <a:gd name="T0" fmla="*/ 0 w 206"/>
              <a:gd name="T1" fmla="*/ 2147483646 h 86"/>
              <a:gd name="T2" fmla="*/ 2147483646 w 206"/>
              <a:gd name="T3" fmla="*/ 0 h 8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6" h="86">
                <a:moveTo>
                  <a:pt x="0" y="86"/>
                </a:moveTo>
                <a:cubicBezTo>
                  <a:pt x="64" y="46"/>
                  <a:pt x="134" y="17"/>
                  <a:pt x="206" y="0"/>
                </a:cubicBezTo>
              </a:path>
            </a:pathLst>
          </a:custGeom>
          <a:solidFill>
            <a:schemeClr val="bg1"/>
          </a:solidFill>
          <a:ln w="65088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FC2FC4E1-C6D9-693E-E2AD-77D2397C5A8B}"/>
              </a:ext>
            </a:extLst>
          </p:cNvPr>
          <p:cNvSpPr>
            <a:spLocks/>
          </p:cNvSpPr>
          <p:nvPr/>
        </p:nvSpPr>
        <p:spPr bwMode="auto">
          <a:xfrm>
            <a:off x="3155950" y="3847795"/>
            <a:ext cx="357188" cy="865187"/>
          </a:xfrm>
          <a:custGeom>
            <a:avLst/>
            <a:gdLst>
              <a:gd name="T0" fmla="*/ 0 w 82"/>
              <a:gd name="T1" fmla="*/ 2147483646 h 198"/>
              <a:gd name="T2" fmla="*/ 2147483646 w 82"/>
              <a:gd name="T3" fmla="*/ 0 h 19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2" h="198">
                <a:moveTo>
                  <a:pt x="0" y="198"/>
                </a:moveTo>
                <a:cubicBezTo>
                  <a:pt x="17" y="129"/>
                  <a:pt x="44" y="62"/>
                  <a:pt x="82" y="0"/>
                </a:cubicBezTo>
              </a:path>
            </a:pathLst>
          </a:custGeom>
          <a:solidFill>
            <a:schemeClr val="bg1"/>
          </a:solidFill>
          <a:ln w="65088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2CFA6E81-A29D-4E8A-E0B2-FA4296147E33}"/>
              </a:ext>
            </a:extLst>
          </p:cNvPr>
          <p:cNvSpPr>
            <a:spLocks/>
          </p:cNvSpPr>
          <p:nvPr/>
        </p:nvSpPr>
        <p:spPr bwMode="auto">
          <a:xfrm>
            <a:off x="7632700" y="2676220"/>
            <a:ext cx="1217613" cy="1214437"/>
          </a:xfrm>
          <a:custGeom>
            <a:avLst/>
            <a:gdLst>
              <a:gd name="T0" fmla="*/ 2147483646 w 279"/>
              <a:gd name="T1" fmla="*/ 2147483646 h 278"/>
              <a:gd name="T2" fmla="*/ 2147483646 w 279"/>
              <a:gd name="T3" fmla="*/ 2147483646 h 278"/>
              <a:gd name="T4" fmla="*/ 2147483646 w 279"/>
              <a:gd name="T5" fmla="*/ 2147483646 h 278"/>
              <a:gd name="T6" fmla="*/ 2147483646 w 279"/>
              <a:gd name="T7" fmla="*/ 2147483646 h 278"/>
              <a:gd name="T8" fmla="*/ 2147483646 w 279"/>
              <a:gd name="T9" fmla="*/ 2147483646 h 2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" h="278">
                <a:moveTo>
                  <a:pt x="229" y="229"/>
                </a:moveTo>
                <a:cubicBezTo>
                  <a:pt x="180" y="278"/>
                  <a:pt x="99" y="278"/>
                  <a:pt x="50" y="229"/>
                </a:cubicBezTo>
                <a:cubicBezTo>
                  <a:pt x="0" y="179"/>
                  <a:pt x="0" y="99"/>
                  <a:pt x="50" y="49"/>
                </a:cubicBezTo>
                <a:cubicBezTo>
                  <a:pt x="99" y="0"/>
                  <a:pt x="180" y="0"/>
                  <a:pt x="229" y="49"/>
                </a:cubicBezTo>
                <a:cubicBezTo>
                  <a:pt x="279" y="99"/>
                  <a:pt x="279" y="179"/>
                  <a:pt x="229" y="229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4" name="Oval 14">
            <a:extLst>
              <a:ext uri="{FF2B5EF4-FFF2-40B4-BE49-F238E27FC236}">
                <a16:creationId xmlns:a16="http://schemas.microsoft.com/office/drawing/2014/main" id="{9C221979-F996-1968-6086-92FBC6525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5675" y="4874907"/>
            <a:ext cx="1104900" cy="1106488"/>
          </a:xfrm>
          <a:prstGeom prst="ellipse">
            <a:avLst/>
          </a:prstGeom>
          <a:solidFill>
            <a:srgbClr val="034694"/>
          </a:solidFill>
          <a:ln>
            <a:solidFill>
              <a:srgbClr val="034694"/>
            </a:solidFill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" name="Oval 15">
            <a:extLst>
              <a:ext uri="{FF2B5EF4-FFF2-40B4-BE49-F238E27FC236}">
                <a16:creationId xmlns:a16="http://schemas.microsoft.com/office/drawing/2014/main" id="{D949436F-D12D-2077-9B8E-280A56E4D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7775" y="4874907"/>
            <a:ext cx="1109663" cy="1106488"/>
          </a:xfrm>
          <a:prstGeom prst="ellipse">
            <a:avLst/>
          </a:prstGeom>
          <a:solidFill>
            <a:srgbClr val="DE761C"/>
          </a:solidFill>
          <a:ln>
            <a:solidFill>
              <a:srgbClr val="DE761C"/>
            </a:solidFill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" name="Freeform 16">
            <a:extLst>
              <a:ext uri="{FF2B5EF4-FFF2-40B4-BE49-F238E27FC236}">
                <a16:creationId xmlns:a16="http://schemas.microsoft.com/office/drawing/2014/main" id="{C7F9A709-BC04-62D8-CC13-3FD58D1BBAB8}"/>
              </a:ext>
            </a:extLst>
          </p:cNvPr>
          <p:cNvSpPr>
            <a:spLocks/>
          </p:cNvSpPr>
          <p:nvPr/>
        </p:nvSpPr>
        <p:spPr bwMode="auto">
          <a:xfrm>
            <a:off x="3352800" y="2676220"/>
            <a:ext cx="1212850" cy="1214437"/>
          </a:xfrm>
          <a:custGeom>
            <a:avLst/>
            <a:gdLst>
              <a:gd name="T0" fmla="*/ 2147483646 w 278"/>
              <a:gd name="T1" fmla="*/ 2147483646 h 278"/>
              <a:gd name="T2" fmla="*/ 2147483646 w 278"/>
              <a:gd name="T3" fmla="*/ 2147483646 h 278"/>
              <a:gd name="T4" fmla="*/ 2147483646 w 278"/>
              <a:gd name="T5" fmla="*/ 2147483646 h 278"/>
              <a:gd name="T6" fmla="*/ 2147483646 w 278"/>
              <a:gd name="T7" fmla="*/ 2147483646 h 278"/>
              <a:gd name="T8" fmla="*/ 2147483646 w 278"/>
              <a:gd name="T9" fmla="*/ 2147483646 h 2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8" h="278">
                <a:moveTo>
                  <a:pt x="229" y="49"/>
                </a:moveTo>
                <a:cubicBezTo>
                  <a:pt x="278" y="99"/>
                  <a:pt x="278" y="179"/>
                  <a:pt x="229" y="229"/>
                </a:cubicBezTo>
                <a:cubicBezTo>
                  <a:pt x="179" y="278"/>
                  <a:pt x="99" y="278"/>
                  <a:pt x="49" y="229"/>
                </a:cubicBezTo>
                <a:cubicBezTo>
                  <a:pt x="0" y="179"/>
                  <a:pt x="0" y="99"/>
                  <a:pt x="49" y="49"/>
                </a:cubicBezTo>
                <a:cubicBezTo>
                  <a:pt x="99" y="0"/>
                  <a:pt x="179" y="0"/>
                  <a:pt x="229" y="49"/>
                </a:cubicBezTo>
                <a:close/>
              </a:path>
            </a:pathLst>
          </a:custGeom>
          <a:solidFill>
            <a:srgbClr val="80C342"/>
          </a:solidFill>
          <a:ln>
            <a:solidFill>
              <a:srgbClr val="80C34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3446F939-2CDA-8B5F-7519-7E7704CD26A4}"/>
              </a:ext>
            </a:extLst>
          </p:cNvPr>
          <p:cNvSpPr>
            <a:spLocks noEditPoints="1"/>
          </p:cNvSpPr>
          <p:nvPr/>
        </p:nvSpPr>
        <p:spPr bwMode="auto">
          <a:xfrm>
            <a:off x="7942263" y="2965145"/>
            <a:ext cx="611187" cy="611187"/>
          </a:xfrm>
          <a:custGeom>
            <a:avLst/>
            <a:gdLst>
              <a:gd name="T0" fmla="*/ 2147483646 w 140"/>
              <a:gd name="T1" fmla="*/ 2147483646 h 140"/>
              <a:gd name="T2" fmla="*/ 2147483646 w 140"/>
              <a:gd name="T3" fmla="*/ 2147483646 h 140"/>
              <a:gd name="T4" fmla="*/ 2147483646 w 140"/>
              <a:gd name="T5" fmla="*/ 2147483646 h 140"/>
              <a:gd name="T6" fmla="*/ 2147483646 w 140"/>
              <a:gd name="T7" fmla="*/ 2147483646 h 140"/>
              <a:gd name="T8" fmla="*/ 2147483646 w 140"/>
              <a:gd name="T9" fmla="*/ 2147483646 h 140"/>
              <a:gd name="T10" fmla="*/ 0 w 140"/>
              <a:gd name="T11" fmla="*/ 2147483646 h 140"/>
              <a:gd name="T12" fmla="*/ 2147483646 w 140"/>
              <a:gd name="T13" fmla="*/ 2147483646 h 140"/>
              <a:gd name="T14" fmla="*/ 2147483646 w 140"/>
              <a:gd name="T15" fmla="*/ 2147483646 h 140"/>
              <a:gd name="T16" fmla="*/ 2147483646 w 140"/>
              <a:gd name="T17" fmla="*/ 2147483646 h 140"/>
              <a:gd name="T18" fmla="*/ 2147483646 w 140"/>
              <a:gd name="T19" fmla="*/ 2147483646 h 140"/>
              <a:gd name="T20" fmla="*/ 2147483646 w 140"/>
              <a:gd name="T21" fmla="*/ 0 h 140"/>
              <a:gd name="T22" fmla="*/ 2147483646 w 140"/>
              <a:gd name="T23" fmla="*/ 2147483646 h 140"/>
              <a:gd name="T24" fmla="*/ 2147483646 w 140"/>
              <a:gd name="T25" fmla="*/ 2147483646 h 140"/>
              <a:gd name="T26" fmla="*/ 2147483646 w 140"/>
              <a:gd name="T27" fmla="*/ 2147483646 h 140"/>
              <a:gd name="T28" fmla="*/ 2147483646 w 140"/>
              <a:gd name="T29" fmla="*/ 2147483646 h 140"/>
              <a:gd name="T30" fmla="*/ 2147483646 w 140"/>
              <a:gd name="T31" fmla="*/ 2147483646 h 140"/>
              <a:gd name="T32" fmla="*/ 2147483646 w 140"/>
              <a:gd name="T33" fmla="*/ 2147483646 h 140"/>
              <a:gd name="T34" fmla="*/ 2147483646 w 140"/>
              <a:gd name="T35" fmla="*/ 2147483646 h 140"/>
              <a:gd name="T36" fmla="*/ 2147483646 w 140"/>
              <a:gd name="T37" fmla="*/ 2147483646 h 140"/>
              <a:gd name="T38" fmla="*/ 2147483646 w 140"/>
              <a:gd name="T39" fmla="*/ 2147483646 h 140"/>
              <a:gd name="T40" fmla="*/ 2147483646 w 140"/>
              <a:gd name="T41" fmla="*/ 2147483646 h 140"/>
              <a:gd name="T42" fmla="*/ 2147483646 w 140"/>
              <a:gd name="T43" fmla="*/ 2147483646 h 140"/>
              <a:gd name="T44" fmla="*/ 2147483646 w 140"/>
              <a:gd name="T45" fmla="*/ 2147483646 h 140"/>
              <a:gd name="T46" fmla="*/ 2147483646 w 140"/>
              <a:gd name="T47" fmla="*/ 2147483646 h 140"/>
              <a:gd name="T48" fmla="*/ 2147483646 w 140"/>
              <a:gd name="T49" fmla="*/ 2147483646 h 140"/>
              <a:gd name="T50" fmla="*/ 2147483646 w 140"/>
              <a:gd name="T51" fmla="*/ 2147483646 h 140"/>
              <a:gd name="T52" fmla="*/ 2147483646 w 140"/>
              <a:gd name="T53" fmla="*/ 2147483646 h 140"/>
              <a:gd name="T54" fmla="*/ 2147483646 w 140"/>
              <a:gd name="T55" fmla="*/ 2147483646 h 140"/>
              <a:gd name="T56" fmla="*/ 2147483646 w 140"/>
              <a:gd name="T57" fmla="*/ 2147483646 h 140"/>
              <a:gd name="T58" fmla="*/ 2147483646 w 140"/>
              <a:gd name="T59" fmla="*/ 2147483646 h 140"/>
              <a:gd name="T60" fmla="*/ 2147483646 w 140"/>
              <a:gd name="T61" fmla="*/ 2147483646 h 140"/>
              <a:gd name="T62" fmla="*/ 2147483646 w 140"/>
              <a:gd name="T63" fmla="*/ 2147483646 h 140"/>
              <a:gd name="T64" fmla="*/ 2147483646 w 140"/>
              <a:gd name="T65" fmla="*/ 2147483646 h 140"/>
              <a:gd name="T66" fmla="*/ 2147483646 w 140"/>
              <a:gd name="T67" fmla="*/ 2147483646 h 140"/>
              <a:gd name="T68" fmla="*/ 2147483646 w 140"/>
              <a:gd name="T69" fmla="*/ 2147483646 h 140"/>
              <a:gd name="T70" fmla="*/ 2147483646 w 140"/>
              <a:gd name="T71" fmla="*/ 2147483646 h 140"/>
              <a:gd name="T72" fmla="*/ 2147483646 w 140"/>
              <a:gd name="T73" fmla="*/ 2147483646 h 140"/>
              <a:gd name="T74" fmla="*/ 2147483646 w 140"/>
              <a:gd name="T75" fmla="*/ 2147483646 h 140"/>
              <a:gd name="T76" fmla="*/ 2147483646 w 140"/>
              <a:gd name="T77" fmla="*/ 2147483646 h 140"/>
              <a:gd name="T78" fmla="*/ 2147483646 w 140"/>
              <a:gd name="T79" fmla="*/ 2147483646 h 140"/>
              <a:gd name="T80" fmla="*/ 2147483646 w 140"/>
              <a:gd name="T81" fmla="*/ 2147483646 h 140"/>
              <a:gd name="T82" fmla="*/ 2147483646 w 140"/>
              <a:gd name="T83" fmla="*/ 2147483646 h 140"/>
              <a:gd name="T84" fmla="*/ 2147483646 w 140"/>
              <a:gd name="T85" fmla="*/ 2147483646 h 140"/>
              <a:gd name="T86" fmla="*/ 2147483646 w 140"/>
              <a:gd name="T87" fmla="*/ 2147483646 h 140"/>
              <a:gd name="T88" fmla="*/ 2147483646 w 140"/>
              <a:gd name="T89" fmla="*/ 2147483646 h 140"/>
              <a:gd name="T90" fmla="*/ 2147483646 w 140"/>
              <a:gd name="T91" fmla="*/ 2147483646 h 140"/>
              <a:gd name="T92" fmla="*/ 2147483646 w 140"/>
              <a:gd name="T93" fmla="*/ 2147483646 h 140"/>
              <a:gd name="T94" fmla="*/ 2147483646 w 140"/>
              <a:gd name="T95" fmla="*/ 2147483646 h 140"/>
              <a:gd name="T96" fmla="*/ 2147483646 w 140"/>
              <a:gd name="T97" fmla="*/ 2147483646 h 140"/>
              <a:gd name="T98" fmla="*/ 2147483646 w 140"/>
              <a:gd name="T99" fmla="*/ 2147483646 h 14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40" h="140">
                <a:moveTo>
                  <a:pt x="77" y="140"/>
                </a:moveTo>
                <a:cubicBezTo>
                  <a:pt x="63" y="140"/>
                  <a:pt x="63" y="140"/>
                  <a:pt x="63" y="140"/>
                </a:cubicBezTo>
                <a:cubicBezTo>
                  <a:pt x="60" y="140"/>
                  <a:pt x="58" y="137"/>
                  <a:pt x="57" y="135"/>
                </a:cubicBezTo>
                <a:cubicBezTo>
                  <a:pt x="55" y="121"/>
                  <a:pt x="55" y="121"/>
                  <a:pt x="55" y="121"/>
                </a:cubicBezTo>
                <a:cubicBezTo>
                  <a:pt x="55" y="120"/>
                  <a:pt x="54" y="120"/>
                  <a:pt x="54" y="120"/>
                </a:cubicBezTo>
                <a:cubicBezTo>
                  <a:pt x="51" y="119"/>
                  <a:pt x="49" y="118"/>
                  <a:pt x="46" y="116"/>
                </a:cubicBezTo>
                <a:cubicBezTo>
                  <a:pt x="46" y="116"/>
                  <a:pt x="45" y="116"/>
                  <a:pt x="44" y="117"/>
                </a:cubicBezTo>
                <a:cubicBezTo>
                  <a:pt x="33" y="125"/>
                  <a:pt x="33" y="125"/>
                  <a:pt x="33" y="125"/>
                </a:cubicBezTo>
                <a:cubicBezTo>
                  <a:pt x="31" y="126"/>
                  <a:pt x="28" y="126"/>
                  <a:pt x="25" y="124"/>
                </a:cubicBezTo>
                <a:cubicBezTo>
                  <a:pt x="16" y="114"/>
                  <a:pt x="16" y="114"/>
                  <a:pt x="16" y="114"/>
                </a:cubicBezTo>
                <a:cubicBezTo>
                  <a:pt x="14" y="112"/>
                  <a:pt x="14" y="109"/>
                  <a:pt x="15" y="107"/>
                </a:cubicBezTo>
                <a:cubicBezTo>
                  <a:pt x="23" y="95"/>
                  <a:pt x="23" y="95"/>
                  <a:pt x="23" y="95"/>
                </a:cubicBezTo>
                <a:cubicBezTo>
                  <a:pt x="24" y="95"/>
                  <a:pt x="24" y="94"/>
                  <a:pt x="23" y="94"/>
                </a:cubicBezTo>
                <a:cubicBezTo>
                  <a:pt x="22" y="91"/>
                  <a:pt x="21" y="89"/>
                  <a:pt x="20" y="86"/>
                </a:cubicBezTo>
                <a:cubicBezTo>
                  <a:pt x="20" y="85"/>
                  <a:pt x="20" y="85"/>
                  <a:pt x="19" y="85"/>
                </a:cubicBezTo>
                <a:cubicBezTo>
                  <a:pt x="5" y="83"/>
                  <a:pt x="5" y="83"/>
                  <a:pt x="5" y="83"/>
                </a:cubicBezTo>
                <a:cubicBezTo>
                  <a:pt x="3" y="82"/>
                  <a:pt x="0" y="80"/>
                  <a:pt x="0" y="77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0"/>
                  <a:pt x="3" y="58"/>
                  <a:pt x="5" y="57"/>
                </a:cubicBezTo>
                <a:cubicBezTo>
                  <a:pt x="19" y="55"/>
                  <a:pt x="19" y="55"/>
                  <a:pt x="19" y="55"/>
                </a:cubicBezTo>
                <a:cubicBezTo>
                  <a:pt x="20" y="55"/>
                  <a:pt x="20" y="55"/>
                  <a:pt x="20" y="54"/>
                </a:cubicBezTo>
                <a:cubicBezTo>
                  <a:pt x="21" y="51"/>
                  <a:pt x="22" y="49"/>
                  <a:pt x="23" y="46"/>
                </a:cubicBezTo>
                <a:cubicBezTo>
                  <a:pt x="24" y="46"/>
                  <a:pt x="24" y="45"/>
                  <a:pt x="23" y="45"/>
                </a:cubicBezTo>
                <a:cubicBezTo>
                  <a:pt x="15" y="33"/>
                  <a:pt x="15" y="33"/>
                  <a:pt x="15" y="33"/>
                </a:cubicBezTo>
                <a:cubicBezTo>
                  <a:pt x="14" y="31"/>
                  <a:pt x="14" y="28"/>
                  <a:pt x="16" y="26"/>
                </a:cubicBezTo>
                <a:cubicBezTo>
                  <a:pt x="25" y="16"/>
                  <a:pt x="25" y="16"/>
                  <a:pt x="25" y="16"/>
                </a:cubicBezTo>
                <a:cubicBezTo>
                  <a:pt x="28" y="14"/>
                  <a:pt x="31" y="14"/>
                  <a:pt x="33" y="15"/>
                </a:cubicBezTo>
                <a:cubicBezTo>
                  <a:pt x="44" y="23"/>
                  <a:pt x="44" y="23"/>
                  <a:pt x="44" y="23"/>
                </a:cubicBezTo>
                <a:cubicBezTo>
                  <a:pt x="45" y="24"/>
                  <a:pt x="46" y="24"/>
                  <a:pt x="46" y="24"/>
                </a:cubicBezTo>
                <a:cubicBezTo>
                  <a:pt x="49" y="22"/>
                  <a:pt x="51" y="21"/>
                  <a:pt x="54" y="20"/>
                </a:cubicBezTo>
                <a:cubicBezTo>
                  <a:pt x="55" y="20"/>
                  <a:pt x="55" y="20"/>
                  <a:pt x="55" y="19"/>
                </a:cubicBezTo>
                <a:cubicBezTo>
                  <a:pt x="57" y="5"/>
                  <a:pt x="57" y="5"/>
                  <a:pt x="57" y="5"/>
                </a:cubicBezTo>
                <a:cubicBezTo>
                  <a:pt x="58" y="3"/>
                  <a:pt x="60" y="0"/>
                  <a:pt x="63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80" y="0"/>
                  <a:pt x="82" y="3"/>
                  <a:pt x="83" y="5"/>
                </a:cubicBezTo>
                <a:cubicBezTo>
                  <a:pt x="85" y="19"/>
                  <a:pt x="85" y="19"/>
                  <a:pt x="85" y="19"/>
                </a:cubicBezTo>
                <a:cubicBezTo>
                  <a:pt x="85" y="20"/>
                  <a:pt x="85" y="20"/>
                  <a:pt x="86" y="20"/>
                </a:cubicBezTo>
                <a:cubicBezTo>
                  <a:pt x="89" y="21"/>
                  <a:pt x="91" y="22"/>
                  <a:pt x="94" y="24"/>
                </a:cubicBezTo>
                <a:cubicBezTo>
                  <a:pt x="94" y="24"/>
                  <a:pt x="95" y="24"/>
                  <a:pt x="95" y="23"/>
                </a:cubicBezTo>
                <a:cubicBezTo>
                  <a:pt x="107" y="15"/>
                  <a:pt x="107" y="15"/>
                  <a:pt x="107" y="15"/>
                </a:cubicBezTo>
                <a:cubicBezTo>
                  <a:pt x="109" y="14"/>
                  <a:pt x="112" y="14"/>
                  <a:pt x="114" y="16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26" y="28"/>
                  <a:pt x="126" y="31"/>
                  <a:pt x="125" y="33"/>
                </a:cubicBezTo>
                <a:cubicBezTo>
                  <a:pt x="116" y="45"/>
                  <a:pt x="116" y="45"/>
                  <a:pt x="116" y="45"/>
                </a:cubicBezTo>
                <a:cubicBezTo>
                  <a:pt x="116" y="45"/>
                  <a:pt x="116" y="46"/>
                  <a:pt x="116" y="46"/>
                </a:cubicBezTo>
                <a:cubicBezTo>
                  <a:pt x="118" y="49"/>
                  <a:pt x="119" y="51"/>
                  <a:pt x="120" y="54"/>
                </a:cubicBezTo>
                <a:cubicBezTo>
                  <a:pt x="120" y="55"/>
                  <a:pt x="120" y="55"/>
                  <a:pt x="121" y="55"/>
                </a:cubicBezTo>
                <a:cubicBezTo>
                  <a:pt x="135" y="57"/>
                  <a:pt x="135" y="57"/>
                  <a:pt x="135" y="57"/>
                </a:cubicBezTo>
                <a:cubicBezTo>
                  <a:pt x="135" y="57"/>
                  <a:pt x="135" y="57"/>
                  <a:pt x="135" y="57"/>
                </a:cubicBezTo>
                <a:cubicBezTo>
                  <a:pt x="137" y="58"/>
                  <a:pt x="140" y="60"/>
                  <a:pt x="140" y="63"/>
                </a:cubicBezTo>
                <a:cubicBezTo>
                  <a:pt x="140" y="77"/>
                  <a:pt x="140" y="77"/>
                  <a:pt x="140" y="77"/>
                </a:cubicBezTo>
                <a:cubicBezTo>
                  <a:pt x="140" y="80"/>
                  <a:pt x="137" y="82"/>
                  <a:pt x="134" y="83"/>
                </a:cubicBezTo>
                <a:cubicBezTo>
                  <a:pt x="121" y="85"/>
                  <a:pt x="121" y="85"/>
                  <a:pt x="121" y="85"/>
                </a:cubicBezTo>
                <a:cubicBezTo>
                  <a:pt x="120" y="85"/>
                  <a:pt x="120" y="86"/>
                  <a:pt x="120" y="86"/>
                </a:cubicBezTo>
                <a:cubicBezTo>
                  <a:pt x="119" y="89"/>
                  <a:pt x="118" y="91"/>
                  <a:pt x="116" y="94"/>
                </a:cubicBezTo>
                <a:cubicBezTo>
                  <a:pt x="116" y="94"/>
                  <a:pt x="116" y="95"/>
                  <a:pt x="116" y="95"/>
                </a:cubicBezTo>
                <a:cubicBezTo>
                  <a:pt x="125" y="107"/>
                  <a:pt x="125" y="107"/>
                  <a:pt x="125" y="107"/>
                </a:cubicBezTo>
                <a:cubicBezTo>
                  <a:pt x="126" y="109"/>
                  <a:pt x="126" y="112"/>
                  <a:pt x="124" y="114"/>
                </a:cubicBezTo>
                <a:cubicBezTo>
                  <a:pt x="114" y="124"/>
                  <a:pt x="114" y="124"/>
                  <a:pt x="114" y="124"/>
                </a:cubicBezTo>
                <a:cubicBezTo>
                  <a:pt x="112" y="126"/>
                  <a:pt x="109" y="126"/>
                  <a:pt x="107" y="125"/>
                </a:cubicBezTo>
                <a:cubicBezTo>
                  <a:pt x="95" y="117"/>
                  <a:pt x="95" y="117"/>
                  <a:pt x="95" y="117"/>
                </a:cubicBezTo>
                <a:cubicBezTo>
                  <a:pt x="95" y="116"/>
                  <a:pt x="94" y="116"/>
                  <a:pt x="94" y="116"/>
                </a:cubicBezTo>
                <a:cubicBezTo>
                  <a:pt x="91" y="118"/>
                  <a:pt x="89" y="119"/>
                  <a:pt x="86" y="120"/>
                </a:cubicBezTo>
                <a:cubicBezTo>
                  <a:pt x="85" y="120"/>
                  <a:pt x="85" y="120"/>
                  <a:pt x="85" y="121"/>
                </a:cubicBezTo>
                <a:cubicBezTo>
                  <a:pt x="83" y="135"/>
                  <a:pt x="83" y="135"/>
                  <a:pt x="83" y="135"/>
                </a:cubicBezTo>
                <a:cubicBezTo>
                  <a:pt x="82" y="137"/>
                  <a:pt x="80" y="140"/>
                  <a:pt x="77" y="140"/>
                </a:cubicBezTo>
                <a:close/>
                <a:moveTo>
                  <a:pt x="63" y="133"/>
                </a:moveTo>
                <a:cubicBezTo>
                  <a:pt x="76" y="133"/>
                  <a:pt x="76" y="133"/>
                  <a:pt x="76" y="133"/>
                </a:cubicBezTo>
                <a:cubicBezTo>
                  <a:pt x="79" y="120"/>
                  <a:pt x="79" y="120"/>
                  <a:pt x="79" y="120"/>
                </a:cubicBezTo>
                <a:cubicBezTo>
                  <a:pt x="79" y="117"/>
                  <a:pt x="81" y="115"/>
                  <a:pt x="84" y="114"/>
                </a:cubicBezTo>
                <a:cubicBezTo>
                  <a:pt x="86" y="113"/>
                  <a:pt x="89" y="112"/>
                  <a:pt x="91" y="111"/>
                </a:cubicBezTo>
                <a:cubicBezTo>
                  <a:pt x="94" y="109"/>
                  <a:pt x="97" y="110"/>
                  <a:pt x="99" y="111"/>
                </a:cubicBezTo>
                <a:cubicBezTo>
                  <a:pt x="110" y="119"/>
                  <a:pt x="110" y="119"/>
                  <a:pt x="110" y="119"/>
                </a:cubicBezTo>
                <a:cubicBezTo>
                  <a:pt x="119" y="110"/>
                  <a:pt x="119" y="110"/>
                  <a:pt x="119" y="110"/>
                </a:cubicBezTo>
                <a:cubicBezTo>
                  <a:pt x="111" y="99"/>
                  <a:pt x="111" y="99"/>
                  <a:pt x="111" y="99"/>
                </a:cubicBezTo>
                <a:cubicBezTo>
                  <a:pt x="110" y="97"/>
                  <a:pt x="109" y="94"/>
                  <a:pt x="111" y="91"/>
                </a:cubicBezTo>
                <a:cubicBezTo>
                  <a:pt x="112" y="89"/>
                  <a:pt x="113" y="86"/>
                  <a:pt x="114" y="84"/>
                </a:cubicBezTo>
                <a:cubicBezTo>
                  <a:pt x="115" y="81"/>
                  <a:pt x="117" y="79"/>
                  <a:pt x="120" y="79"/>
                </a:cubicBezTo>
                <a:cubicBezTo>
                  <a:pt x="133" y="77"/>
                  <a:pt x="133" y="77"/>
                  <a:pt x="133" y="77"/>
                </a:cubicBezTo>
                <a:cubicBezTo>
                  <a:pt x="133" y="63"/>
                  <a:pt x="133" y="63"/>
                  <a:pt x="133" y="63"/>
                </a:cubicBezTo>
                <a:cubicBezTo>
                  <a:pt x="120" y="61"/>
                  <a:pt x="120" y="61"/>
                  <a:pt x="120" y="61"/>
                </a:cubicBezTo>
                <a:cubicBezTo>
                  <a:pt x="117" y="61"/>
                  <a:pt x="115" y="59"/>
                  <a:pt x="114" y="56"/>
                </a:cubicBezTo>
                <a:cubicBezTo>
                  <a:pt x="113" y="54"/>
                  <a:pt x="112" y="51"/>
                  <a:pt x="111" y="49"/>
                </a:cubicBezTo>
                <a:cubicBezTo>
                  <a:pt x="109" y="46"/>
                  <a:pt x="110" y="43"/>
                  <a:pt x="111" y="41"/>
                </a:cubicBezTo>
                <a:cubicBezTo>
                  <a:pt x="119" y="30"/>
                  <a:pt x="119" y="30"/>
                  <a:pt x="119" y="30"/>
                </a:cubicBezTo>
                <a:cubicBezTo>
                  <a:pt x="110" y="21"/>
                  <a:pt x="110" y="21"/>
                  <a:pt x="110" y="21"/>
                </a:cubicBezTo>
                <a:cubicBezTo>
                  <a:pt x="99" y="29"/>
                  <a:pt x="99" y="29"/>
                  <a:pt x="99" y="29"/>
                </a:cubicBezTo>
                <a:cubicBezTo>
                  <a:pt x="97" y="30"/>
                  <a:pt x="94" y="31"/>
                  <a:pt x="91" y="29"/>
                </a:cubicBezTo>
                <a:cubicBezTo>
                  <a:pt x="89" y="28"/>
                  <a:pt x="86" y="27"/>
                  <a:pt x="84" y="26"/>
                </a:cubicBezTo>
                <a:cubicBezTo>
                  <a:pt x="81" y="25"/>
                  <a:pt x="79" y="23"/>
                  <a:pt x="79" y="20"/>
                </a:cubicBezTo>
                <a:cubicBezTo>
                  <a:pt x="76" y="7"/>
                  <a:pt x="76" y="7"/>
                  <a:pt x="76" y="7"/>
                </a:cubicBezTo>
                <a:cubicBezTo>
                  <a:pt x="63" y="7"/>
                  <a:pt x="63" y="7"/>
                  <a:pt x="63" y="7"/>
                </a:cubicBezTo>
                <a:cubicBezTo>
                  <a:pt x="61" y="20"/>
                  <a:pt x="61" y="20"/>
                  <a:pt x="61" y="20"/>
                </a:cubicBezTo>
                <a:cubicBezTo>
                  <a:pt x="61" y="23"/>
                  <a:pt x="59" y="25"/>
                  <a:pt x="56" y="26"/>
                </a:cubicBezTo>
                <a:cubicBezTo>
                  <a:pt x="54" y="27"/>
                  <a:pt x="51" y="28"/>
                  <a:pt x="49" y="29"/>
                </a:cubicBezTo>
                <a:cubicBezTo>
                  <a:pt x="46" y="31"/>
                  <a:pt x="43" y="30"/>
                  <a:pt x="41" y="29"/>
                </a:cubicBezTo>
                <a:cubicBezTo>
                  <a:pt x="30" y="21"/>
                  <a:pt x="30" y="21"/>
                  <a:pt x="30" y="21"/>
                </a:cubicBezTo>
                <a:cubicBezTo>
                  <a:pt x="21" y="30"/>
                  <a:pt x="21" y="30"/>
                  <a:pt x="21" y="30"/>
                </a:cubicBezTo>
                <a:cubicBezTo>
                  <a:pt x="29" y="41"/>
                  <a:pt x="29" y="41"/>
                  <a:pt x="29" y="41"/>
                </a:cubicBezTo>
                <a:cubicBezTo>
                  <a:pt x="30" y="43"/>
                  <a:pt x="31" y="46"/>
                  <a:pt x="29" y="49"/>
                </a:cubicBezTo>
                <a:cubicBezTo>
                  <a:pt x="28" y="51"/>
                  <a:pt x="27" y="54"/>
                  <a:pt x="26" y="56"/>
                </a:cubicBezTo>
                <a:cubicBezTo>
                  <a:pt x="25" y="59"/>
                  <a:pt x="23" y="61"/>
                  <a:pt x="20" y="61"/>
                </a:cubicBezTo>
                <a:cubicBezTo>
                  <a:pt x="7" y="63"/>
                  <a:pt x="7" y="63"/>
                  <a:pt x="7" y="63"/>
                </a:cubicBezTo>
                <a:cubicBezTo>
                  <a:pt x="7" y="77"/>
                  <a:pt x="7" y="77"/>
                  <a:pt x="7" y="77"/>
                </a:cubicBezTo>
                <a:cubicBezTo>
                  <a:pt x="20" y="79"/>
                  <a:pt x="20" y="79"/>
                  <a:pt x="20" y="79"/>
                </a:cubicBezTo>
                <a:cubicBezTo>
                  <a:pt x="23" y="79"/>
                  <a:pt x="25" y="81"/>
                  <a:pt x="26" y="84"/>
                </a:cubicBezTo>
                <a:cubicBezTo>
                  <a:pt x="27" y="86"/>
                  <a:pt x="28" y="89"/>
                  <a:pt x="29" y="91"/>
                </a:cubicBezTo>
                <a:cubicBezTo>
                  <a:pt x="31" y="94"/>
                  <a:pt x="30" y="97"/>
                  <a:pt x="29" y="99"/>
                </a:cubicBezTo>
                <a:cubicBezTo>
                  <a:pt x="21" y="110"/>
                  <a:pt x="21" y="110"/>
                  <a:pt x="21" y="110"/>
                </a:cubicBezTo>
                <a:cubicBezTo>
                  <a:pt x="30" y="119"/>
                  <a:pt x="30" y="119"/>
                  <a:pt x="30" y="119"/>
                </a:cubicBezTo>
                <a:cubicBezTo>
                  <a:pt x="41" y="111"/>
                  <a:pt x="41" y="111"/>
                  <a:pt x="41" y="111"/>
                </a:cubicBezTo>
                <a:cubicBezTo>
                  <a:pt x="43" y="110"/>
                  <a:pt x="46" y="109"/>
                  <a:pt x="49" y="111"/>
                </a:cubicBezTo>
                <a:cubicBezTo>
                  <a:pt x="51" y="112"/>
                  <a:pt x="54" y="113"/>
                  <a:pt x="56" y="114"/>
                </a:cubicBezTo>
                <a:cubicBezTo>
                  <a:pt x="59" y="115"/>
                  <a:pt x="61" y="117"/>
                  <a:pt x="61" y="120"/>
                </a:cubicBezTo>
                <a:lnTo>
                  <a:pt x="63" y="133"/>
                </a:lnTo>
                <a:close/>
                <a:moveTo>
                  <a:pt x="20" y="110"/>
                </a:moveTo>
                <a:cubicBezTo>
                  <a:pt x="20" y="110"/>
                  <a:pt x="20" y="110"/>
                  <a:pt x="20" y="110"/>
                </a:cubicBezTo>
                <a:cubicBezTo>
                  <a:pt x="20" y="110"/>
                  <a:pt x="20" y="110"/>
                  <a:pt x="20" y="110"/>
                </a:cubicBezTo>
                <a:close/>
                <a:moveTo>
                  <a:pt x="120" y="110"/>
                </a:moveTo>
                <a:cubicBezTo>
                  <a:pt x="119" y="110"/>
                  <a:pt x="119" y="110"/>
                  <a:pt x="119" y="110"/>
                </a:cubicBezTo>
                <a:lnTo>
                  <a:pt x="120" y="110"/>
                </a:lnTo>
                <a:close/>
                <a:moveTo>
                  <a:pt x="133" y="77"/>
                </a:moveTo>
                <a:cubicBezTo>
                  <a:pt x="133" y="77"/>
                  <a:pt x="133" y="77"/>
                  <a:pt x="133" y="77"/>
                </a:cubicBezTo>
                <a:close/>
                <a:moveTo>
                  <a:pt x="7" y="77"/>
                </a:moveTo>
                <a:cubicBezTo>
                  <a:pt x="7" y="77"/>
                  <a:pt x="7" y="77"/>
                  <a:pt x="7" y="77"/>
                </a:cubicBezTo>
                <a:close/>
                <a:moveTo>
                  <a:pt x="134" y="76"/>
                </a:moveTo>
                <a:cubicBezTo>
                  <a:pt x="134" y="76"/>
                  <a:pt x="134" y="76"/>
                  <a:pt x="134" y="76"/>
                </a:cubicBezTo>
                <a:close/>
                <a:moveTo>
                  <a:pt x="6" y="76"/>
                </a:moveTo>
                <a:cubicBezTo>
                  <a:pt x="6" y="76"/>
                  <a:pt x="6" y="76"/>
                  <a:pt x="6" y="76"/>
                </a:cubicBezTo>
                <a:cubicBezTo>
                  <a:pt x="6" y="76"/>
                  <a:pt x="6" y="76"/>
                  <a:pt x="6" y="76"/>
                </a:cubicBezTo>
                <a:close/>
                <a:moveTo>
                  <a:pt x="110" y="20"/>
                </a:moveTo>
                <a:cubicBezTo>
                  <a:pt x="110" y="20"/>
                  <a:pt x="110" y="20"/>
                  <a:pt x="110" y="20"/>
                </a:cubicBezTo>
                <a:cubicBezTo>
                  <a:pt x="110" y="20"/>
                  <a:pt x="110" y="20"/>
                  <a:pt x="110" y="20"/>
                </a:cubicBezTo>
                <a:close/>
                <a:moveTo>
                  <a:pt x="110" y="20"/>
                </a:moveTo>
                <a:cubicBezTo>
                  <a:pt x="110" y="20"/>
                  <a:pt x="110" y="20"/>
                  <a:pt x="110" y="20"/>
                </a:cubicBezTo>
                <a:close/>
                <a:moveTo>
                  <a:pt x="70" y="98"/>
                </a:moveTo>
                <a:cubicBezTo>
                  <a:pt x="63" y="98"/>
                  <a:pt x="56" y="95"/>
                  <a:pt x="50" y="90"/>
                </a:cubicBezTo>
                <a:cubicBezTo>
                  <a:pt x="44" y="83"/>
                  <a:pt x="41" y="73"/>
                  <a:pt x="43" y="64"/>
                </a:cubicBezTo>
                <a:cubicBezTo>
                  <a:pt x="45" y="53"/>
                  <a:pt x="53" y="45"/>
                  <a:pt x="64" y="43"/>
                </a:cubicBezTo>
                <a:cubicBezTo>
                  <a:pt x="73" y="41"/>
                  <a:pt x="83" y="44"/>
                  <a:pt x="90" y="50"/>
                </a:cubicBezTo>
                <a:cubicBezTo>
                  <a:pt x="96" y="57"/>
                  <a:pt x="99" y="67"/>
                  <a:pt x="97" y="76"/>
                </a:cubicBezTo>
                <a:cubicBezTo>
                  <a:pt x="95" y="87"/>
                  <a:pt x="87" y="95"/>
                  <a:pt x="76" y="97"/>
                </a:cubicBezTo>
                <a:cubicBezTo>
                  <a:pt x="74" y="97"/>
                  <a:pt x="72" y="98"/>
                  <a:pt x="70" y="98"/>
                </a:cubicBezTo>
                <a:close/>
                <a:moveTo>
                  <a:pt x="70" y="49"/>
                </a:moveTo>
                <a:cubicBezTo>
                  <a:pt x="68" y="49"/>
                  <a:pt x="67" y="49"/>
                  <a:pt x="65" y="49"/>
                </a:cubicBezTo>
                <a:cubicBezTo>
                  <a:pt x="57" y="51"/>
                  <a:pt x="51" y="57"/>
                  <a:pt x="49" y="65"/>
                </a:cubicBezTo>
                <a:cubicBezTo>
                  <a:pt x="48" y="72"/>
                  <a:pt x="50" y="80"/>
                  <a:pt x="55" y="85"/>
                </a:cubicBezTo>
                <a:cubicBezTo>
                  <a:pt x="60" y="90"/>
                  <a:pt x="68" y="92"/>
                  <a:pt x="75" y="91"/>
                </a:cubicBezTo>
                <a:cubicBezTo>
                  <a:pt x="75" y="91"/>
                  <a:pt x="75" y="91"/>
                  <a:pt x="75" y="91"/>
                </a:cubicBezTo>
                <a:cubicBezTo>
                  <a:pt x="83" y="89"/>
                  <a:pt x="89" y="83"/>
                  <a:pt x="91" y="75"/>
                </a:cubicBezTo>
                <a:cubicBezTo>
                  <a:pt x="92" y="68"/>
                  <a:pt x="90" y="60"/>
                  <a:pt x="85" y="55"/>
                </a:cubicBezTo>
                <a:cubicBezTo>
                  <a:pt x="81" y="51"/>
                  <a:pt x="76" y="49"/>
                  <a:pt x="70" y="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Freeform 24">
            <a:extLst>
              <a:ext uri="{FF2B5EF4-FFF2-40B4-BE49-F238E27FC236}">
                <a16:creationId xmlns:a16="http://schemas.microsoft.com/office/drawing/2014/main" id="{35EE9A63-D144-52CB-9004-4A91263C9E08}"/>
              </a:ext>
            </a:extLst>
          </p:cNvPr>
          <p:cNvSpPr>
            <a:spLocks noEditPoints="1"/>
          </p:cNvSpPr>
          <p:nvPr/>
        </p:nvSpPr>
        <p:spPr bwMode="auto">
          <a:xfrm>
            <a:off x="3600450" y="3055632"/>
            <a:ext cx="712788" cy="446088"/>
          </a:xfrm>
          <a:custGeom>
            <a:avLst/>
            <a:gdLst>
              <a:gd name="T0" fmla="*/ 2147483646 w 163"/>
              <a:gd name="T1" fmla="*/ 2147483646 h 102"/>
              <a:gd name="T2" fmla="*/ 2147483646 w 163"/>
              <a:gd name="T3" fmla="*/ 2147483646 h 102"/>
              <a:gd name="T4" fmla="*/ 0 w 163"/>
              <a:gd name="T5" fmla="*/ 2147483646 h 102"/>
              <a:gd name="T6" fmla="*/ 0 w 163"/>
              <a:gd name="T7" fmla="*/ 2147483646 h 102"/>
              <a:gd name="T8" fmla="*/ 2147483646 w 163"/>
              <a:gd name="T9" fmla="*/ 0 h 102"/>
              <a:gd name="T10" fmla="*/ 2147483646 w 163"/>
              <a:gd name="T11" fmla="*/ 0 h 102"/>
              <a:gd name="T12" fmla="*/ 2147483646 w 163"/>
              <a:gd name="T13" fmla="*/ 2147483646 h 102"/>
              <a:gd name="T14" fmla="*/ 2147483646 w 163"/>
              <a:gd name="T15" fmla="*/ 2147483646 h 102"/>
              <a:gd name="T16" fmla="*/ 2147483646 w 163"/>
              <a:gd name="T17" fmla="*/ 2147483646 h 102"/>
              <a:gd name="T18" fmla="*/ 2147483646 w 163"/>
              <a:gd name="T19" fmla="*/ 2147483646 h 102"/>
              <a:gd name="T20" fmla="*/ 2147483646 w 163"/>
              <a:gd name="T21" fmla="*/ 2147483646 h 102"/>
              <a:gd name="T22" fmla="*/ 2147483646 w 163"/>
              <a:gd name="T23" fmla="*/ 2147483646 h 102"/>
              <a:gd name="T24" fmla="*/ 2147483646 w 163"/>
              <a:gd name="T25" fmla="*/ 2147483646 h 102"/>
              <a:gd name="T26" fmla="*/ 2147483646 w 163"/>
              <a:gd name="T27" fmla="*/ 2147483646 h 102"/>
              <a:gd name="T28" fmla="*/ 2147483646 w 163"/>
              <a:gd name="T29" fmla="*/ 2147483646 h 102"/>
              <a:gd name="T30" fmla="*/ 2147483646 w 163"/>
              <a:gd name="T31" fmla="*/ 2147483646 h 102"/>
              <a:gd name="T32" fmla="*/ 2147483646 w 163"/>
              <a:gd name="T33" fmla="*/ 2147483646 h 102"/>
              <a:gd name="T34" fmla="*/ 2147483646 w 163"/>
              <a:gd name="T35" fmla="*/ 2147483646 h 102"/>
              <a:gd name="T36" fmla="*/ 2147483646 w 163"/>
              <a:gd name="T37" fmla="*/ 2147483646 h 102"/>
              <a:gd name="T38" fmla="*/ 2147483646 w 163"/>
              <a:gd name="T39" fmla="*/ 2147483646 h 102"/>
              <a:gd name="T40" fmla="*/ 2147483646 w 163"/>
              <a:gd name="T41" fmla="*/ 2147483646 h 102"/>
              <a:gd name="T42" fmla="*/ 2147483646 w 163"/>
              <a:gd name="T43" fmla="*/ 2147483646 h 102"/>
              <a:gd name="T44" fmla="*/ 2147483646 w 163"/>
              <a:gd name="T45" fmla="*/ 2147483646 h 102"/>
              <a:gd name="T46" fmla="*/ 2147483646 w 163"/>
              <a:gd name="T47" fmla="*/ 2147483646 h 102"/>
              <a:gd name="T48" fmla="*/ 2147483646 w 163"/>
              <a:gd name="T49" fmla="*/ 2147483646 h 102"/>
              <a:gd name="T50" fmla="*/ 2147483646 w 163"/>
              <a:gd name="T51" fmla="*/ 2147483646 h 102"/>
              <a:gd name="T52" fmla="*/ 2147483646 w 163"/>
              <a:gd name="T53" fmla="*/ 2147483646 h 102"/>
              <a:gd name="T54" fmla="*/ 2147483646 w 163"/>
              <a:gd name="T55" fmla="*/ 2147483646 h 102"/>
              <a:gd name="T56" fmla="*/ 2147483646 w 163"/>
              <a:gd name="T57" fmla="*/ 2147483646 h 102"/>
              <a:gd name="T58" fmla="*/ 2147483646 w 163"/>
              <a:gd name="T59" fmla="*/ 2147483646 h 102"/>
              <a:gd name="T60" fmla="*/ 2147483646 w 163"/>
              <a:gd name="T61" fmla="*/ 2147483646 h 102"/>
              <a:gd name="T62" fmla="*/ 2147483646 w 163"/>
              <a:gd name="T63" fmla="*/ 2147483646 h 102"/>
              <a:gd name="T64" fmla="*/ 2147483646 w 163"/>
              <a:gd name="T65" fmla="*/ 2147483646 h 102"/>
              <a:gd name="T66" fmla="*/ 2147483646 w 163"/>
              <a:gd name="T67" fmla="*/ 2147483646 h 102"/>
              <a:gd name="T68" fmla="*/ 2147483646 w 163"/>
              <a:gd name="T69" fmla="*/ 2147483646 h 102"/>
              <a:gd name="T70" fmla="*/ 2147483646 w 163"/>
              <a:gd name="T71" fmla="*/ 2147483646 h 102"/>
              <a:gd name="T72" fmla="*/ 2147483646 w 163"/>
              <a:gd name="T73" fmla="*/ 2147483646 h 102"/>
              <a:gd name="T74" fmla="*/ 2147483646 w 163"/>
              <a:gd name="T75" fmla="*/ 2147483646 h 102"/>
              <a:gd name="T76" fmla="*/ 2147483646 w 163"/>
              <a:gd name="T77" fmla="*/ 2147483646 h 1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63" h="102">
                <a:moveTo>
                  <a:pt x="142" y="102"/>
                </a:moveTo>
                <a:cubicBezTo>
                  <a:pt x="20" y="102"/>
                  <a:pt x="20" y="102"/>
                  <a:pt x="20" y="102"/>
                </a:cubicBezTo>
                <a:cubicBezTo>
                  <a:pt x="9" y="102"/>
                  <a:pt x="0" y="93"/>
                  <a:pt x="0" y="82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54" y="0"/>
                  <a:pt x="163" y="9"/>
                  <a:pt x="163" y="20"/>
                </a:cubicBezTo>
                <a:cubicBezTo>
                  <a:pt x="163" y="82"/>
                  <a:pt x="163" y="82"/>
                  <a:pt x="163" y="82"/>
                </a:cubicBezTo>
                <a:cubicBezTo>
                  <a:pt x="163" y="93"/>
                  <a:pt x="154" y="102"/>
                  <a:pt x="142" y="102"/>
                </a:cubicBezTo>
                <a:close/>
                <a:moveTo>
                  <a:pt x="20" y="6"/>
                </a:moveTo>
                <a:cubicBezTo>
                  <a:pt x="13" y="6"/>
                  <a:pt x="6" y="12"/>
                  <a:pt x="6" y="20"/>
                </a:cubicBezTo>
                <a:cubicBezTo>
                  <a:pt x="6" y="82"/>
                  <a:pt x="6" y="82"/>
                  <a:pt x="6" y="82"/>
                </a:cubicBezTo>
                <a:cubicBezTo>
                  <a:pt x="6" y="89"/>
                  <a:pt x="13" y="96"/>
                  <a:pt x="20" y="96"/>
                </a:cubicBezTo>
                <a:cubicBezTo>
                  <a:pt x="142" y="96"/>
                  <a:pt x="142" y="96"/>
                  <a:pt x="142" y="96"/>
                </a:cubicBezTo>
                <a:cubicBezTo>
                  <a:pt x="150" y="96"/>
                  <a:pt x="156" y="89"/>
                  <a:pt x="156" y="82"/>
                </a:cubicBezTo>
                <a:cubicBezTo>
                  <a:pt x="156" y="20"/>
                  <a:pt x="156" y="20"/>
                  <a:pt x="156" y="20"/>
                </a:cubicBezTo>
                <a:cubicBezTo>
                  <a:pt x="156" y="12"/>
                  <a:pt x="150" y="6"/>
                  <a:pt x="142" y="6"/>
                </a:cubicBezTo>
                <a:lnTo>
                  <a:pt x="20" y="6"/>
                </a:lnTo>
                <a:close/>
                <a:moveTo>
                  <a:pt x="140" y="86"/>
                </a:moveTo>
                <a:cubicBezTo>
                  <a:pt x="139" y="86"/>
                  <a:pt x="138" y="86"/>
                  <a:pt x="138" y="8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83" y="70"/>
                  <a:pt x="83" y="70"/>
                  <a:pt x="83" y="70"/>
                </a:cubicBezTo>
                <a:cubicBezTo>
                  <a:pt x="82" y="71"/>
                  <a:pt x="80" y="71"/>
                  <a:pt x="79" y="70"/>
                </a:cubicBezTo>
                <a:cubicBezTo>
                  <a:pt x="60" y="55"/>
                  <a:pt x="60" y="55"/>
                  <a:pt x="60" y="55"/>
                </a:cubicBezTo>
                <a:cubicBezTo>
                  <a:pt x="25" y="85"/>
                  <a:pt x="25" y="85"/>
                  <a:pt x="25" y="85"/>
                </a:cubicBezTo>
                <a:cubicBezTo>
                  <a:pt x="23" y="86"/>
                  <a:pt x="21" y="86"/>
                  <a:pt x="20" y="85"/>
                </a:cubicBezTo>
                <a:cubicBezTo>
                  <a:pt x="19" y="83"/>
                  <a:pt x="19" y="81"/>
                  <a:pt x="21" y="80"/>
                </a:cubicBezTo>
                <a:cubicBezTo>
                  <a:pt x="55" y="51"/>
                  <a:pt x="55" y="51"/>
                  <a:pt x="55" y="51"/>
                </a:cubicBezTo>
                <a:cubicBezTo>
                  <a:pt x="21" y="24"/>
                  <a:pt x="21" y="24"/>
                  <a:pt x="21" y="24"/>
                </a:cubicBezTo>
                <a:cubicBezTo>
                  <a:pt x="19" y="23"/>
                  <a:pt x="19" y="21"/>
                  <a:pt x="20" y="20"/>
                </a:cubicBezTo>
                <a:cubicBezTo>
                  <a:pt x="21" y="18"/>
                  <a:pt x="23" y="18"/>
                  <a:pt x="25" y="19"/>
                </a:cubicBezTo>
                <a:cubicBezTo>
                  <a:pt x="81" y="63"/>
                  <a:pt x="81" y="63"/>
                  <a:pt x="81" y="63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9" y="18"/>
                  <a:pt x="141" y="18"/>
                  <a:pt x="142" y="20"/>
                </a:cubicBezTo>
                <a:cubicBezTo>
                  <a:pt x="143" y="21"/>
                  <a:pt x="143" y="23"/>
                  <a:pt x="142" y="24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42" y="80"/>
                  <a:pt x="142" y="80"/>
                  <a:pt x="142" y="80"/>
                </a:cubicBezTo>
                <a:cubicBezTo>
                  <a:pt x="143" y="81"/>
                  <a:pt x="143" y="83"/>
                  <a:pt x="142" y="85"/>
                </a:cubicBezTo>
                <a:cubicBezTo>
                  <a:pt x="141" y="86"/>
                  <a:pt x="141" y="86"/>
                  <a:pt x="140" y="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26">
            <a:extLst>
              <a:ext uri="{FF2B5EF4-FFF2-40B4-BE49-F238E27FC236}">
                <a16:creationId xmlns:a16="http://schemas.microsoft.com/office/drawing/2014/main" id="{F88FB4B1-F330-12F3-486B-40F3B2B017AB}"/>
              </a:ext>
            </a:extLst>
          </p:cNvPr>
          <p:cNvSpPr>
            <a:spLocks noEditPoints="1"/>
          </p:cNvSpPr>
          <p:nvPr/>
        </p:nvSpPr>
        <p:spPr bwMode="auto">
          <a:xfrm>
            <a:off x="8820150" y="5119382"/>
            <a:ext cx="646113" cy="582613"/>
          </a:xfrm>
          <a:custGeom>
            <a:avLst/>
            <a:gdLst>
              <a:gd name="T0" fmla="*/ 2147483646 w 148"/>
              <a:gd name="T1" fmla="*/ 2147483646 h 133"/>
              <a:gd name="T2" fmla="*/ 2147483646 w 148"/>
              <a:gd name="T3" fmla="*/ 2147483646 h 133"/>
              <a:gd name="T4" fmla="*/ 2147483646 w 148"/>
              <a:gd name="T5" fmla="*/ 2147483646 h 133"/>
              <a:gd name="T6" fmla="*/ 2147483646 w 148"/>
              <a:gd name="T7" fmla="*/ 2147483646 h 133"/>
              <a:gd name="T8" fmla="*/ 2147483646 w 148"/>
              <a:gd name="T9" fmla="*/ 2147483646 h 133"/>
              <a:gd name="T10" fmla="*/ 2147483646 w 148"/>
              <a:gd name="T11" fmla="*/ 2147483646 h 133"/>
              <a:gd name="T12" fmla="*/ 2147483646 w 148"/>
              <a:gd name="T13" fmla="*/ 2147483646 h 133"/>
              <a:gd name="T14" fmla="*/ 2147483646 w 148"/>
              <a:gd name="T15" fmla="*/ 2147483646 h 133"/>
              <a:gd name="T16" fmla="*/ 2147483646 w 148"/>
              <a:gd name="T17" fmla="*/ 2147483646 h 133"/>
              <a:gd name="T18" fmla="*/ 2147483646 w 148"/>
              <a:gd name="T19" fmla="*/ 2147483646 h 133"/>
              <a:gd name="T20" fmla="*/ 2147483646 w 148"/>
              <a:gd name="T21" fmla="*/ 2147483646 h 133"/>
              <a:gd name="T22" fmla="*/ 2147483646 w 148"/>
              <a:gd name="T23" fmla="*/ 2147483646 h 133"/>
              <a:gd name="T24" fmla="*/ 2147483646 w 148"/>
              <a:gd name="T25" fmla="*/ 2147483646 h 133"/>
              <a:gd name="T26" fmla="*/ 2147483646 w 148"/>
              <a:gd name="T27" fmla="*/ 2147483646 h 133"/>
              <a:gd name="T28" fmla="*/ 2147483646 w 148"/>
              <a:gd name="T29" fmla="*/ 2147483646 h 133"/>
              <a:gd name="T30" fmla="*/ 2147483646 w 148"/>
              <a:gd name="T31" fmla="*/ 2147483646 h 133"/>
              <a:gd name="T32" fmla="*/ 2147483646 w 148"/>
              <a:gd name="T33" fmla="*/ 2147483646 h 133"/>
              <a:gd name="T34" fmla="*/ 2147483646 w 148"/>
              <a:gd name="T35" fmla="*/ 2147483646 h 133"/>
              <a:gd name="T36" fmla="*/ 2147483646 w 148"/>
              <a:gd name="T37" fmla="*/ 2147483646 h 133"/>
              <a:gd name="T38" fmla="*/ 2147483646 w 148"/>
              <a:gd name="T39" fmla="*/ 2147483646 h 133"/>
              <a:gd name="T40" fmla="*/ 2147483646 w 148"/>
              <a:gd name="T41" fmla="*/ 2147483646 h 133"/>
              <a:gd name="T42" fmla="*/ 2147483646 w 148"/>
              <a:gd name="T43" fmla="*/ 2147483646 h 133"/>
              <a:gd name="T44" fmla="*/ 2147483646 w 148"/>
              <a:gd name="T45" fmla="*/ 2147483646 h 133"/>
              <a:gd name="T46" fmla="*/ 2147483646 w 148"/>
              <a:gd name="T47" fmla="*/ 2147483646 h 133"/>
              <a:gd name="T48" fmla="*/ 2147483646 w 148"/>
              <a:gd name="T49" fmla="*/ 2147483646 h 133"/>
              <a:gd name="T50" fmla="*/ 2147483646 w 148"/>
              <a:gd name="T51" fmla="*/ 2147483646 h 133"/>
              <a:gd name="T52" fmla="*/ 2147483646 w 148"/>
              <a:gd name="T53" fmla="*/ 2147483646 h 133"/>
              <a:gd name="T54" fmla="*/ 2147483646 w 148"/>
              <a:gd name="T55" fmla="*/ 2147483646 h 133"/>
              <a:gd name="T56" fmla="*/ 2147483646 w 148"/>
              <a:gd name="T57" fmla="*/ 2147483646 h 133"/>
              <a:gd name="T58" fmla="*/ 2147483646 w 148"/>
              <a:gd name="T59" fmla="*/ 2147483646 h 133"/>
              <a:gd name="T60" fmla="*/ 2147483646 w 148"/>
              <a:gd name="T61" fmla="*/ 2147483646 h 133"/>
              <a:gd name="T62" fmla="*/ 2147483646 w 148"/>
              <a:gd name="T63" fmla="*/ 2147483646 h 133"/>
              <a:gd name="T64" fmla="*/ 2147483646 w 148"/>
              <a:gd name="T65" fmla="*/ 2147483646 h 133"/>
              <a:gd name="T66" fmla="*/ 2147483646 w 148"/>
              <a:gd name="T67" fmla="*/ 2147483646 h 133"/>
              <a:gd name="T68" fmla="*/ 2147483646 w 148"/>
              <a:gd name="T69" fmla="*/ 2147483646 h 133"/>
              <a:gd name="T70" fmla="*/ 2147483646 w 148"/>
              <a:gd name="T71" fmla="*/ 2147483646 h 133"/>
              <a:gd name="T72" fmla="*/ 2147483646 w 148"/>
              <a:gd name="T73" fmla="*/ 2147483646 h 133"/>
              <a:gd name="T74" fmla="*/ 2147483646 w 148"/>
              <a:gd name="T75" fmla="*/ 2147483646 h 133"/>
              <a:gd name="T76" fmla="*/ 2147483646 w 148"/>
              <a:gd name="T77" fmla="*/ 2147483646 h 133"/>
              <a:gd name="T78" fmla="*/ 2147483646 w 148"/>
              <a:gd name="T79" fmla="*/ 2147483646 h 133"/>
              <a:gd name="T80" fmla="*/ 2147483646 w 148"/>
              <a:gd name="T81" fmla="*/ 2147483646 h 133"/>
              <a:gd name="T82" fmla="*/ 2147483646 w 148"/>
              <a:gd name="T83" fmla="*/ 2147483646 h 133"/>
              <a:gd name="T84" fmla="*/ 2147483646 w 148"/>
              <a:gd name="T85" fmla="*/ 2147483646 h 133"/>
              <a:gd name="T86" fmla="*/ 2147483646 w 148"/>
              <a:gd name="T87" fmla="*/ 2147483646 h 133"/>
              <a:gd name="T88" fmla="*/ 2147483646 w 148"/>
              <a:gd name="T89" fmla="*/ 2147483646 h 133"/>
              <a:gd name="T90" fmla="*/ 2147483646 w 148"/>
              <a:gd name="T91" fmla="*/ 2147483646 h 133"/>
              <a:gd name="T92" fmla="*/ 0 w 148"/>
              <a:gd name="T93" fmla="*/ 2147483646 h 133"/>
              <a:gd name="T94" fmla="*/ 2147483646 w 148"/>
              <a:gd name="T95" fmla="*/ 2147483646 h 133"/>
              <a:gd name="T96" fmla="*/ 2147483646 w 148"/>
              <a:gd name="T97" fmla="*/ 2147483646 h 133"/>
              <a:gd name="T98" fmla="*/ 2147483646 w 148"/>
              <a:gd name="T99" fmla="*/ 2147483646 h 133"/>
              <a:gd name="T100" fmla="*/ 2147483646 w 148"/>
              <a:gd name="T101" fmla="*/ 2147483646 h 133"/>
              <a:gd name="T102" fmla="*/ 2147483646 w 148"/>
              <a:gd name="T103" fmla="*/ 2147483646 h 13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48" h="133">
                <a:moveTo>
                  <a:pt x="32" y="60"/>
                </a:moveTo>
                <a:cubicBezTo>
                  <a:pt x="28" y="60"/>
                  <a:pt x="24" y="64"/>
                  <a:pt x="24" y="68"/>
                </a:cubicBezTo>
                <a:cubicBezTo>
                  <a:pt x="24" y="102"/>
                  <a:pt x="24" y="102"/>
                  <a:pt x="24" y="102"/>
                </a:cubicBezTo>
                <a:cubicBezTo>
                  <a:pt x="24" y="107"/>
                  <a:pt x="28" y="110"/>
                  <a:pt x="32" y="110"/>
                </a:cubicBezTo>
                <a:cubicBezTo>
                  <a:pt x="40" y="110"/>
                  <a:pt x="40" y="110"/>
                  <a:pt x="40" y="110"/>
                </a:cubicBezTo>
                <a:cubicBezTo>
                  <a:pt x="45" y="110"/>
                  <a:pt x="49" y="107"/>
                  <a:pt x="49" y="102"/>
                </a:cubicBezTo>
                <a:cubicBezTo>
                  <a:pt x="49" y="68"/>
                  <a:pt x="49" y="68"/>
                  <a:pt x="49" y="68"/>
                </a:cubicBezTo>
                <a:cubicBezTo>
                  <a:pt x="49" y="64"/>
                  <a:pt x="45" y="60"/>
                  <a:pt x="40" y="60"/>
                </a:cubicBezTo>
                <a:lnTo>
                  <a:pt x="32" y="60"/>
                </a:lnTo>
                <a:close/>
                <a:moveTo>
                  <a:pt x="42" y="68"/>
                </a:moveTo>
                <a:cubicBezTo>
                  <a:pt x="42" y="102"/>
                  <a:pt x="42" y="102"/>
                  <a:pt x="42" y="102"/>
                </a:cubicBezTo>
                <a:cubicBezTo>
                  <a:pt x="42" y="103"/>
                  <a:pt x="41" y="104"/>
                  <a:pt x="40" y="104"/>
                </a:cubicBezTo>
                <a:cubicBezTo>
                  <a:pt x="32" y="104"/>
                  <a:pt x="32" y="104"/>
                  <a:pt x="32" y="104"/>
                </a:cubicBezTo>
                <a:cubicBezTo>
                  <a:pt x="31" y="104"/>
                  <a:pt x="30" y="103"/>
                  <a:pt x="30" y="102"/>
                </a:cubicBezTo>
                <a:cubicBezTo>
                  <a:pt x="30" y="68"/>
                  <a:pt x="30" y="68"/>
                  <a:pt x="30" y="68"/>
                </a:cubicBezTo>
                <a:cubicBezTo>
                  <a:pt x="30" y="67"/>
                  <a:pt x="31" y="66"/>
                  <a:pt x="32" y="66"/>
                </a:cubicBezTo>
                <a:cubicBezTo>
                  <a:pt x="40" y="66"/>
                  <a:pt x="40" y="66"/>
                  <a:pt x="40" y="66"/>
                </a:cubicBezTo>
                <a:cubicBezTo>
                  <a:pt x="41" y="66"/>
                  <a:pt x="42" y="67"/>
                  <a:pt x="42" y="68"/>
                </a:cubicBezTo>
                <a:close/>
                <a:moveTo>
                  <a:pt x="62" y="48"/>
                </a:moveTo>
                <a:cubicBezTo>
                  <a:pt x="58" y="48"/>
                  <a:pt x="54" y="52"/>
                  <a:pt x="54" y="56"/>
                </a:cubicBezTo>
                <a:cubicBezTo>
                  <a:pt x="54" y="102"/>
                  <a:pt x="54" y="102"/>
                  <a:pt x="54" y="102"/>
                </a:cubicBezTo>
                <a:cubicBezTo>
                  <a:pt x="54" y="107"/>
                  <a:pt x="58" y="110"/>
                  <a:pt x="62" y="110"/>
                </a:cubicBezTo>
                <a:cubicBezTo>
                  <a:pt x="71" y="110"/>
                  <a:pt x="71" y="110"/>
                  <a:pt x="71" y="110"/>
                </a:cubicBezTo>
                <a:cubicBezTo>
                  <a:pt x="75" y="110"/>
                  <a:pt x="79" y="107"/>
                  <a:pt x="79" y="102"/>
                </a:cubicBezTo>
                <a:cubicBezTo>
                  <a:pt x="79" y="56"/>
                  <a:pt x="79" y="56"/>
                  <a:pt x="79" y="56"/>
                </a:cubicBezTo>
                <a:cubicBezTo>
                  <a:pt x="79" y="52"/>
                  <a:pt x="75" y="48"/>
                  <a:pt x="71" y="48"/>
                </a:cubicBezTo>
                <a:lnTo>
                  <a:pt x="62" y="48"/>
                </a:lnTo>
                <a:close/>
                <a:moveTo>
                  <a:pt x="72" y="56"/>
                </a:moveTo>
                <a:cubicBezTo>
                  <a:pt x="72" y="102"/>
                  <a:pt x="72" y="102"/>
                  <a:pt x="72" y="102"/>
                </a:cubicBezTo>
                <a:cubicBezTo>
                  <a:pt x="72" y="103"/>
                  <a:pt x="72" y="104"/>
                  <a:pt x="71" y="104"/>
                </a:cubicBezTo>
                <a:cubicBezTo>
                  <a:pt x="62" y="104"/>
                  <a:pt x="62" y="104"/>
                  <a:pt x="62" y="104"/>
                </a:cubicBezTo>
                <a:cubicBezTo>
                  <a:pt x="61" y="104"/>
                  <a:pt x="61" y="103"/>
                  <a:pt x="61" y="102"/>
                </a:cubicBezTo>
                <a:cubicBezTo>
                  <a:pt x="61" y="56"/>
                  <a:pt x="61" y="56"/>
                  <a:pt x="61" y="56"/>
                </a:cubicBezTo>
                <a:cubicBezTo>
                  <a:pt x="61" y="55"/>
                  <a:pt x="61" y="54"/>
                  <a:pt x="62" y="54"/>
                </a:cubicBezTo>
                <a:cubicBezTo>
                  <a:pt x="71" y="54"/>
                  <a:pt x="71" y="54"/>
                  <a:pt x="71" y="54"/>
                </a:cubicBezTo>
                <a:cubicBezTo>
                  <a:pt x="72" y="54"/>
                  <a:pt x="72" y="55"/>
                  <a:pt x="72" y="56"/>
                </a:cubicBezTo>
                <a:close/>
                <a:moveTo>
                  <a:pt x="93" y="38"/>
                </a:moveTo>
                <a:cubicBezTo>
                  <a:pt x="88" y="38"/>
                  <a:pt x="84" y="41"/>
                  <a:pt x="84" y="46"/>
                </a:cubicBezTo>
                <a:cubicBezTo>
                  <a:pt x="84" y="102"/>
                  <a:pt x="84" y="102"/>
                  <a:pt x="84" y="102"/>
                </a:cubicBezTo>
                <a:cubicBezTo>
                  <a:pt x="84" y="107"/>
                  <a:pt x="88" y="110"/>
                  <a:pt x="93" y="110"/>
                </a:cubicBezTo>
                <a:cubicBezTo>
                  <a:pt x="101" y="110"/>
                  <a:pt x="101" y="110"/>
                  <a:pt x="101" y="110"/>
                </a:cubicBezTo>
                <a:cubicBezTo>
                  <a:pt x="105" y="110"/>
                  <a:pt x="109" y="107"/>
                  <a:pt x="109" y="102"/>
                </a:cubicBezTo>
                <a:cubicBezTo>
                  <a:pt x="109" y="46"/>
                  <a:pt x="109" y="46"/>
                  <a:pt x="109" y="46"/>
                </a:cubicBezTo>
                <a:cubicBezTo>
                  <a:pt x="109" y="41"/>
                  <a:pt x="105" y="38"/>
                  <a:pt x="101" y="38"/>
                </a:cubicBezTo>
                <a:lnTo>
                  <a:pt x="93" y="38"/>
                </a:lnTo>
                <a:close/>
                <a:moveTo>
                  <a:pt x="103" y="46"/>
                </a:moveTo>
                <a:cubicBezTo>
                  <a:pt x="103" y="102"/>
                  <a:pt x="103" y="102"/>
                  <a:pt x="103" y="102"/>
                </a:cubicBezTo>
                <a:cubicBezTo>
                  <a:pt x="103" y="103"/>
                  <a:pt x="102" y="104"/>
                  <a:pt x="101" y="104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92" y="104"/>
                  <a:pt x="91" y="103"/>
                  <a:pt x="91" y="102"/>
                </a:cubicBezTo>
                <a:cubicBezTo>
                  <a:pt x="91" y="46"/>
                  <a:pt x="91" y="46"/>
                  <a:pt x="91" y="46"/>
                </a:cubicBezTo>
                <a:cubicBezTo>
                  <a:pt x="91" y="45"/>
                  <a:pt x="92" y="44"/>
                  <a:pt x="93" y="44"/>
                </a:cubicBezTo>
                <a:cubicBezTo>
                  <a:pt x="101" y="44"/>
                  <a:pt x="101" y="44"/>
                  <a:pt x="101" y="44"/>
                </a:cubicBezTo>
                <a:cubicBezTo>
                  <a:pt x="102" y="44"/>
                  <a:pt x="103" y="45"/>
                  <a:pt x="103" y="46"/>
                </a:cubicBezTo>
                <a:close/>
                <a:moveTo>
                  <a:pt x="115" y="35"/>
                </a:moveTo>
                <a:cubicBezTo>
                  <a:pt x="115" y="102"/>
                  <a:pt x="115" y="102"/>
                  <a:pt x="115" y="102"/>
                </a:cubicBezTo>
                <a:cubicBezTo>
                  <a:pt x="115" y="107"/>
                  <a:pt x="118" y="110"/>
                  <a:pt x="123" y="110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36" y="110"/>
                  <a:pt x="139" y="107"/>
                  <a:pt x="139" y="102"/>
                </a:cubicBezTo>
                <a:cubicBezTo>
                  <a:pt x="139" y="35"/>
                  <a:pt x="139" y="35"/>
                  <a:pt x="139" y="35"/>
                </a:cubicBezTo>
                <a:cubicBezTo>
                  <a:pt x="139" y="31"/>
                  <a:pt x="136" y="27"/>
                  <a:pt x="131" y="27"/>
                </a:cubicBezTo>
                <a:cubicBezTo>
                  <a:pt x="123" y="27"/>
                  <a:pt x="123" y="27"/>
                  <a:pt x="123" y="27"/>
                </a:cubicBezTo>
                <a:cubicBezTo>
                  <a:pt x="118" y="27"/>
                  <a:pt x="115" y="31"/>
                  <a:pt x="115" y="35"/>
                </a:cubicBezTo>
                <a:close/>
                <a:moveTo>
                  <a:pt x="133" y="35"/>
                </a:moveTo>
                <a:cubicBezTo>
                  <a:pt x="133" y="102"/>
                  <a:pt x="133" y="102"/>
                  <a:pt x="133" y="102"/>
                </a:cubicBezTo>
                <a:cubicBezTo>
                  <a:pt x="133" y="103"/>
                  <a:pt x="132" y="104"/>
                  <a:pt x="131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2" y="104"/>
                  <a:pt x="121" y="103"/>
                  <a:pt x="121" y="102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1" y="34"/>
                  <a:pt x="122" y="33"/>
                  <a:pt x="123" y="33"/>
                </a:cubicBezTo>
                <a:cubicBezTo>
                  <a:pt x="131" y="33"/>
                  <a:pt x="131" y="33"/>
                  <a:pt x="131" y="33"/>
                </a:cubicBezTo>
                <a:cubicBezTo>
                  <a:pt x="132" y="33"/>
                  <a:pt x="133" y="34"/>
                  <a:pt x="133" y="35"/>
                </a:cubicBezTo>
                <a:close/>
                <a:moveTo>
                  <a:pt x="77" y="26"/>
                </a:moveTo>
                <a:cubicBezTo>
                  <a:pt x="96" y="18"/>
                  <a:pt x="116" y="7"/>
                  <a:pt x="116" y="7"/>
                </a:cubicBezTo>
                <a:cubicBezTo>
                  <a:pt x="113" y="0"/>
                  <a:pt x="113" y="0"/>
                  <a:pt x="113" y="0"/>
                </a:cubicBezTo>
                <a:cubicBezTo>
                  <a:pt x="119" y="2"/>
                  <a:pt x="119" y="2"/>
                  <a:pt x="119" y="2"/>
                </a:cubicBezTo>
                <a:cubicBezTo>
                  <a:pt x="126" y="5"/>
                  <a:pt x="126" y="5"/>
                  <a:pt x="126" y="5"/>
                </a:cubicBezTo>
                <a:cubicBezTo>
                  <a:pt x="124" y="12"/>
                  <a:pt x="124" y="12"/>
                  <a:pt x="124" y="12"/>
                </a:cubicBezTo>
                <a:cubicBezTo>
                  <a:pt x="123" y="20"/>
                  <a:pt x="123" y="20"/>
                  <a:pt x="123" y="20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16" y="14"/>
                  <a:pt x="98" y="25"/>
                  <a:pt x="79" y="32"/>
                </a:cubicBezTo>
                <a:cubicBezTo>
                  <a:pt x="57" y="41"/>
                  <a:pt x="29" y="46"/>
                  <a:pt x="29" y="46"/>
                </a:cubicBezTo>
                <a:cubicBezTo>
                  <a:pt x="28" y="46"/>
                  <a:pt x="28" y="46"/>
                  <a:pt x="28" y="46"/>
                </a:cubicBezTo>
                <a:cubicBezTo>
                  <a:pt x="27" y="46"/>
                  <a:pt x="25" y="45"/>
                  <a:pt x="25" y="44"/>
                </a:cubicBezTo>
                <a:cubicBezTo>
                  <a:pt x="25" y="42"/>
                  <a:pt x="26" y="40"/>
                  <a:pt x="27" y="40"/>
                </a:cubicBezTo>
                <a:cubicBezTo>
                  <a:pt x="28" y="40"/>
                  <a:pt x="55" y="34"/>
                  <a:pt x="77" y="26"/>
                </a:cubicBezTo>
                <a:close/>
                <a:moveTo>
                  <a:pt x="148" y="122"/>
                </a:moveTo>
                <a:cubicBezTo>
                  <a:pt x="144" y="127"/>
                  <a:pt x="144" y="127"/>
                  <a:pt x="144" y="127"/>
                </a:cubicBezTo>
                <a:cubicBezTo>
                  <a:pt x="139" y="133"/>
                  <a:pt x="139" y="133"/>
                  <a:pt x="139" y="133"/>
                </a:cubicBezTo>
                <a:cubicBezTo>
                  <a:pt x="139" y="125"/>
                  <a:pt x="139" y="125"/>
                  <a:pt x="139" y="125"/>
                </a:cubicBezTo>
                <a:cubicBezTo>
                  <a:pt x="12" y="125"/>
                  <a:pt x="12" y="125"/>
                  <a:pt x="12" y="125"/>
                </a:cubicBezTo>
                <a:cubicBezTo>
                  <a:pt x="11" y="125"/>
                  <a:pt x="9" y="124"/>
                  <a:pt x="9" y="122"/>
                </a:cubicBezTo>
                <a:cubicBezTo>
                  <a:pt x="9" y="21"/>
                  <a:pt x="9" y="21"/>
                  <a:pt x="9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6" y="15"/>
                  <a:pt x="6" y="15"/>
                  <a:pt x="6" y="15"/>
                </a:cubicBezTo>
                <a:cubicBezTo>
                  <a:pt x="12" y="10"/>
                  <a:pt x="12" y="10"/>
                  <a:pt x="12" y="10"/>
                </a:cubicBezTo>
                <a:cubicBezTo>
                  <a:pt x="19" y="15"/>
                  <a:pt x="19" y="15"/>
                  <a:pt x="19" y="15"/>
                </a:cubicBezTo>
                <a:cubicBezTo>
                  <a:pt x="25" y="21"/>
                  <a:pt x="25" y="21"/>
                  <a:pt x="25" y="21"/>
                </a:cubicBezTo>
                <a:cubicBezTo>
                  <a:pt x="16" y="21"/>
                  <a:pt x="16" y="21"/>
                  <a:pt x="16" y="21"/>
                </a:cubicBezTo>
                <a:cubicBezTo>
                  <a:pt x="16" y="119"/>
                  <a:pt x="16" y="119"/>
                  <a:pt x="16" y="119"/>
                </a:cubicBezTo>
                <a:cubicBezTo>
                  <a:pt x="139" y="119"/>
                  <a:pt x="139" y="119"/>
                  <a:pt x="139" y="119"/>
                </a:cubicBezTo>
                <a:cubicBezTo>
                  <a:pt x="139" y="111"/>
                  <a:pt x="139" y="111"/>
                  <a:pt x="139" y="111"/>
                </a:cubicBezTo>
                <a:cubicBezTo>
                  <a:pt x="144" y="116"/>
                  <a:pt x="144" y="116"/>
                  <a:pt x="144" y="116"/>
                </a:cubicBezTo>
                <a:lnTo>
                  <a:pt x="148" y="1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Freeform 28">
            <a:extLst>
              <a:ext uri="{FF2B5EF4-FFF2-40B4-BE49-F238E27FC236}">
                <a16:creationId xmlns:a16="http://schemas.microsoft.com/office/drawing/2014/main" id="{585424BA-D422-18ED-6BBD-007C3E863CD6}"/>
              </a:ext>
            </a:extLst>
          </p:cNvPr>
          <p:cNvSpPr>
            <a:spLocks noEditPoints="1"/>
          </p:cNvSpPr>
          <p:nvPr/>
        </p:nvSpPr>
        <p:spPr bwMode="auto">
          <a:xfrm>
            <a:off x="2605088" y="5136845"/>
            <a:ext cx="930275" cy="473075"/>
          </a:xfrm>
          <a:custGeom>
            <a:avLst/>
            <a:gdLst>
              <a:gd name="T0" fmla="*/ 2147483646 w 213"/>
              <a:gd name="T1" fmla="*/ 2147483646 h 108"/>
              <a:gd name="T2" fmla="*/ 2147483646 w 213"/>
              <a:gd name="T3" fmla="*/ 2147483646 h 108"/>
              <a:gd name="T4" fmla="*/ 2147483646 w 213"/>
              <a:gd name="T5" fmla="*/ 2147483646 h 108"/>
              <a:gd name="T6" fmla="*/ 2147483646 w 213"/>
              <a:gd name="T7" fmla="*/ 2147483646 h 108"/>
              <a:gd name="T8" fmla="*/ 2147483646 w 213"/>
              <a:gd name="T9" fmla="*/ 2147483646 h 108"/>
              <a:gd name="T10" fmla="*/ 2147483646 w 213"/>
              <a:gd name="T11" fmla="*/ 2147483646 h 108"/>
              <a:gd name="T12" fmla="*/ 2147483646 w 213"/>
              <a:gd name="T13" fmla="*/ 2147483646 h 108"/>
              <a:gd name="T14" fmla="*/ 2147483646 w 213"/>
              <a:gd name="T15" fmla="*/ 2147483646 h 108"/>
              <a:gd name="T16" fmla="*/ 2147483646 w 213"/>
              <a:gd name="T17" fmla="*/ 2147483646 h 108"/>
              <a:gd name="T18" fmla="*/ 2147483646 w 213"/>
              <a:gd name="T19" fmla="*/ 2147483646 h 108"/>
              <a:gd name="T20" fmla="*/ 2147483646 w 213"/>
              <a:gd name="T21" fmla="*/ 2147483646 h 108"/>
              <a:gd name="T22" fmla="*/ 2147483646 w 213"/>
              <a:gd name="T23" fmla="*/ 2147483646 h 108"/>
              <a:gd name="T24" fmla="*/ 2147483646 w 213"/>
              <a:gd name="T25" fmla="*/ 2147483646 h 108"/>
              <a:gd name="T26" fmla="*/ 2147483646 w 213"/>
              <a:gd name="T27" fmla="*/ 2147483646 h 108"/>
              <a:gd name="T28" fmla="*/ 2147483646 w 213"/>
              <a:gd name="T29" fmla="*/ 2147483646 h 108"/>
              <a:gd name="T30" fmla="*/ 2147483646 w 213"/>
              <a:gd name="T31" fmla="*/ 2147483646 h 108"/>
              <a:gd name="T32" fmla="*/ 2147483646 w 213"/>
              <a:gd name="T33" fmla="*/ 2147483646 h 108"/>
              <a:gd name="T34" fmla="*/ 2147483646 w 213"/>
              <a:gd name="T35" fmla="*/ 2147483646 h 108"/>
              <a:gd name="T36" fmla="*/ 2147483646 w 213"/>
              <a:gd name="T37" fmla="*/ 2147483646 h 108"/>
              <a:gd name="T38" fmla="*/ 2147483646 w 213"/>
              <a:gd name="T39" fmla="*/ 2147483646 h 108"/>
              <a:gd name="T40" fmla="*/ 2147483646 w 213"/>
              <a:gd name="T41" fmla="*/ 2147483646 h 108"/>
              <a:gd name="T42" fmla="*/ 2147483646 w 213"/>
              <a:gd name="T43" fmla="*/ 2147483646 h 108"/>
              <a:gd name="T44" fmla="*/ 2147483646 w 213"/>
              <a:gd name="T45" fmla="*/ 2147483646 h 108"/>
              <a:gd name="T46" fmla="*/ 2147483646 w 213"/>
              <a:gd name="T47" fmla="*/ 2147483646 h 108"/>
              <a:gd name="T48" fmla="*/ 2147483646 w 213"/>
              <a:gd name="T49" fmla="*/ 2147483646 h 108"/>
              <a:gd name="T50" fmla="*/ 2147483646 w 213"/>
              <a:gd name="T51" fmla="*/ 2147483646 h 108"/>
              <a:gd name="T52" fmla="*/ 2147483646 w 213"/>
              <a:gd name="T53" fmla="*/ 2147483646 h 108"/>
              <a:gd name="T54" fmla="*/ 2147483646 w 213"/>
              <a:gd name="T55" fmla="*/ 2147483646 h 108"/>
              <a:gd name="T56" fmla="*/ 2147483646 w 213"/>
              <a:gd name="T57" fmla="*/ 2147483646 h 108"/>
              <a:gd name="T58" fmla="*/ 2147483646 w 213"/>
              <a:gd name="T59" fmla="*/ 2147483646 h 108"/>
              <a:gd name="T60" fmla="*/ 2147483646 w 213"/>
              <a:gd name="T61" fmla="*/ 2147483646 h 108"/>
              <a:gd name="T62" fmla="*/ 2147483646 w 213"/>
              <a:gd name="T63" fmla="*/ 2147483646 h 108"/>
              <a:gd name="T64" fmla="*/ 2147483646 w 213"/>
              <a:gd name="T65" fmla="*/ 2147483646 h 108"/>
              <a:gd name="T66" fmla="*/ 0 w 213"/>
              <a:gd name="T67" fmla="*/ 2147483646 h 108"/>
              <a:gd name="T68" fmla="*/ 2147483646 w 213"/>
              <a:gd name="T69" fmla="*/ 2147483646 h 108"/>
              <a:gd name="T70" fmla="*/ 2147483646 w 213"/>
              <a:gd name="T71" fmla="*/ 2147483646 h 108"/>
              <a:gd name="T72" fmla="*/ 2147483646 w 213"/>
              <a:gd name="T73" fmla="*/ 2147483646 h 108"/>
              <a:gd name="T74" fmla="*/ 2147483646 w 213"/>
              <a:gd name="T75" fmla="*/ 2147483646 h 108"/>
              <a:gd name="T76" fmla="*/ 2147483646 w 213"/>
              <a:gd name="T77" fmla="*/ 2147483646 h 108"/>
              <a:gd name="T78" fmla="*/ 2147483646 w 213"/>
              <a:gd name="T79" fmla="*/ 2147483646 h 108"/>
              <a:gd name="T80" fmla="*/ 2147483646 w 213"/>
              <a:gd name="T81" fmla="*/ 2147483646 h 108"/>
              <a:gd name="T82" fmla="*/ 2147483646 w 213"/>
              <a:gd name="T83" fmla="*/ 2147483646 h 108"/>
              <a:gd name="T84" fmla="*/ 2147483646 w 213"/>
              <a:gd name="T85" fmla="*/ 2147483646 h 108"/>
              <a:gd name="T86" fmla="*/ 2147483646 w 213"/>
              <a:gd name="T87" fmla="*/ 2147483646 h 108"/>
              <a:gd name="T88" fmla="*/ 2147483646 w 213"/>
              <a:gd name="T89" fmla="*/ 2147483646 h 108"/>
              <a:gd name="T90" fmla="*/ 2147483646 w 213"/>
              <a:gd name="T91" fmla="*/ 2147483646 h 108"/>
              <a:gd name="T92" fmla="*/ 2147483646 w 213"/>
              <a:gd name="T93" fmla="*/ 2147483646 h 10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13" h="108">
                <a:moveTo>
                  <a:pt x="109" y="108"/>
                </a:moveTo>
                <a:cubicBezTo>
                  <a:pt x="96" y="107"/>
                  <a:pt x="86" y="107"/>
                  <a:pt x="76" y="105"/>
                </a:cubicBezTo>
                <a:cubicBezTo>
                  <a:pt x="72" y="104"/>
                  <a:pt x="69" y="103"/>
                  <a:pt x="66" y="101"/>
                </a:cubicBezTo>
                <a:cubicBezTo>
                  <a:pt x="60" y="98"/>
                  <a:pt x="58" y="94"/>
                  <a:pt x="58" y="92"/>
                </a:cubicBezTo>
                <a:cubicBezTo>
                  <a:pt x="57" y="88"/>
                  <a:pt x="59" y="84"/>
                  <a:pt x="62" y="81"/>
                </a:cubicBezTo>
                <a:cubicBezTo>
                  <a:pt x="67" y="76"/>
                  <a:pt x="73" y="72"/>
                  <a:pt x="81" y="68"/>
                </a:cubicBezTo>
                <a:cubicBezTo>
                  <a:pt x="83" y="67"/>
                  <a:pt x="86" y="66"/>
                  <a:pt x="88" y="65"/>
                </a:cubicBezTo>
                <a:cubicBezTo>
                  <a:pt x="90" y="65"/>
                  <a:pt x="90" y="65"/>
                  <a:pt x="90" y="65"/>
                </a:cubicBezTo>
                <a:cubicBezTo>
                  <a:pt x="92" y="64"/>
                  <a:pt x="93" y="63"/>
                  <a:pt x="94" y="61"/>
                </a:cubicBezTo>
                <a:cubicBezTo>
                  <a:pt x="94" y="60"/>
                  <a:pt x="93" y="59"/>
                  <a:pt x="92" y="57"/>
                </a:cubicBezTo>
                <a:cubicBezTo>
                  <a:pt x="83" y="49"/>
                  <a:pt x="80" y="38"/>
                  <a:pt x="80" y="25"/>
                </a:cubicBezTo>
                <a:cubicBezTo>
                  <a:pt x="81" y="12"/>
                  <a:pt x="88" y="4"/>
                  <a:pt x="101" y="1"/>
                </a:cubicBezTo>
                <a:cubicBezTo>
                  <a:pt x="104" y="0"/>
                  <a:pt x="106" y="0"/>
                  <a:pt x="109" y="0"/>
                </a:cubicBezTo>
                <a:cubicBezTo>
                  <a:pt x="111" y="0"/>
                  <a:pt x="114" y="0"/>
                  <a:pt x="117" y="1"/>
                </a:cubicBezTo>
                <a:cubicBezTo>
                  <a:pt x="130" y="4"/>
                  <a:pt x="137" y="12"/>
                  <a:pt x="138" y="25"/>
                </a:cubicBezTo>
                <a:cubicBezTo>
                  <a:pt x="138" y="38"/>
                  <a:pt x="134" y="49"/>
                  <a:pt x="125" y="57"/>
                </a:cubicBezTo>
                <a:cubicBezTo>
                  <a:pt x="124" y="59"/>
                  <a:pt x="124" y="60"/>
                  <a:pt x="124" y="61"/>
                </a:cubicBezTo>
                <a:cubicBezTo>
                  <a:pt x="124" y="63"/>
                  <a:pt x="125" y="64"/>
                  <a:pt x="127" y="65"/>
                </a:cubicBezTo>
                <a:cubicBezTo>
                  <a:pt x="129" y="65"/>
                  <a:pt x="129" y="65"/>
                  <a:pt x="129" y="65"/>
                </a:cubicBezTo>
                <a:cubicBezTo>
                  <a:pt x="132" y="66"/>
                  <a:pt x="134" y="67"/>
                  <a:pt x="137" y="68"/>
                </a:cubicBezTo>
                <a:cubicBezTo>
                  <a:pt x="145" y="72"/>
                  <a:pt x="151" y="76"/>
                  <a:pt x="156" y="81"/>
                </a:cubicBezTo>
                <a:cubicBezTo>
                  <a:pt x="158" y="84"/>
                  <a:pt x="160" y="88"/>
                  <a:pt x="159" y="92"/>
                </a:cubicBezTo>
                <a:cubicBezTo>
                  <a:pt x="158" y="96"/>
                  <a:pt x="155" y="99"/>
                  <a:pt x="151" y="101"/>
                </a:cubicBezTo>
                <a:cubicBezTo>
                  <a:pt x="151" y="101"/>
                  <a:pt x="151" y="101"/>
                  <a:pt x="151" y="101"/>
                </a:cubicBezTo>
                <a:cubicBezTo>
                  <a:pt x="148" y="103"/>
                  <a:pt x="145" y="104"/>
                  <a:pt x="142" y="105"/>
                </a:cubicBezTo>
                <a:cubicBezTo>
                  <a:pt x="131" y="107"/>
                  <a:pt x="121" y="107"/>
                  <a:pt x="109" y="108"/>
                </a:cubicBezTo>
                <a:close/>
                <a:moveTo>
                  <a:pt x="109" y="5"/>
                </a:moveTo>
                <a:cubicBezTo>
                  <a:pt x="107" y="6"/>
                  <a:pt x="105" y="6"/>
                  <a:pt x="102" y="6"/>
                </a:cubicBezTo>
                <a:cubicBezTo>
                  <a:pt x="92" y="9"/>
                  <a:pt x="86" y="15"/>
                  <a:pt x="86" y="25"/>
                </a:cubicBezTo>
                <a:cubicBezTo>
                  <a:pt x="85" y="36"/>
                  <a:pt x="89" y="46"/>
                  <a:pt x="96" y="53"/>
                </a:cubicBezTo>
                <a:cubicBezTo>
                  <a:pt x="99" y="56"/>
                  <a:pt x="100" y="59"/>
                  <a:pt x="99" y="62"/>
                </a:cubicBezTo>
                <a:cubicBezTo>
                  <a:pt x="99" y="66"/>
                  <a:pt x="96" y="69"/>
                  <a:pt x="92" y="70"/>
                </a:cubicBezTo>
                <a:cubicBezTo>
                  <a:pt x="90" y="71"/>
                  <a:pt x="90" y="71"/>
                  <a:pt x="90" y="71"/>
                </a:cubicBezTo>
                <a:cubicBezTo>
                  <a:pt x="88" y="72"/>
                  <a:pt x="86" y="73"/>
                  <a:pt x="83" y="74"/>
                </a:cubicBezTo>
                <a:cubicBezTo>
                  <a:pt x="76" y="77"/>
                  <a:pt x="70" y="81"/>
                  <a:pt x="66" y="85"/>
                </a:cubicBezTo>
                <a:cubicBezTo>
                  <a:pt x="64" y="87"/>
                  <a:pt x="63" y="89"/>
                  <a:pt x="64" y="91"/>
                </a:cubicBezTo>
                <a:cubicBezTo>
                  <a:pt x="64" y="93"/>
                  <a:pt x="66" y="95"/>
                  <a:pt x="69" y="96"/>
                </a:cubicBezTo>
                <a:cubicBezTo>
                  <a:pt x="71" y="97"/>
                  <a:pt x="74" y="98"/>
                  <a:pt x="77" y="99"/>
                </a:cubicBezTo>
                <a:cubicBezTo>
                  <a:pt x="87" y="101"/>
                  <a:pt x="97" y="101"/>
                  <a:pt x="109" y="102"/>
                </a:cubicBezTo>
                <a:cubicBezTo>
                  <a:pt x="121" y="101"/>
                  <a:pt x="131" y="101"/>
                  <a:pt x="140" y="99"/>
                </a:cubicBezTo>
                <a:cubicBezTo>
                  <a:pt x="143" y="98"/>
                  <a:pt x="146" y="97"/>
                  <a:pt x="149" y="96"/>
                </a:cubicBezTo>
                <a:cubicBezTo>
                  <a:pt x="151" y="95"/>
                  <a:pt x="153" y="93"/>
                  <a:pt x="153" y="91"/>
                </a:cubicBezTo>
                <a:cubicBezTo>
                  <a:pt x="153" y="88"/>
                  <a:pt x="153" y="86"/>
                  <a:pt x="152" y="85"/>
                </a:cubicBezTo>
                <a:cubicBezTo>
                  <a:pt x="147" y="81"/>
                  <a:pt x="142" y="77"/>
                  <a:pt x="134" y="74"/>
                </a:cubicBezTo>
                <a:cubicBezTo>
                  <a:pt x="132" y="73"/>
                  <a:pt x="129" y="72"/>
                  <a:pt x="127" y="71"/>
                </a:cubicBezTo>
                <a:cubicBezTo>
                  <a:pt x="125" y="70"/>
                  <a:pt x="125" y="70"/>
                  <a:pt x="125" y="70"/>
                </a:cubicBezTo>
                <a:cubicBezTo>
                  <a:pt x="121" y="69"/>
                  <a:pt x="119" y="66"/>
                  <a:pt x="118" y="62"/>
                </a:cubicBezTo>
                <a:cubicBezTo>
                  <a:pt x="117" y="59"/>
                  <a:pt x="119" y="56"/>
                  <a:pt x="121" y="53"/>
                </a:cubicBezTo>
                <a:cubicBezTo>
                  <a:pt x="129" y="46"/>
                  <a:pt x="132" y="37"/>
                  <a:pt x="132" y="25"/>
                </a:cubicBezTo>
                <a:cubicBezTo>
                  <a:pt x="131" y="15"/>
                  <a:pt x="126" y="9"/>
                  <a:pt x="115" y="6"/>
                </a:cubicBezTo>
                <a:cubicBezTo>
                  <a:pt x="113" y="6"/>
                  <a:pt x="111" y="6"/>
                  <a:pt x="109" y="5"/>
                </a:cubicBezTo>
                <a:close/>
                <a:moveTo>
                  <a:pt x="150" y="99"/>
                </a:moveTo>
                <a:cubicBezTo>
                  <a:pt x="150" y="99"/>
                  <a:pt x="150" y="99"/>
                  <a:pt x="150" y="99"/>
                </a:cubicBezTo>
                <a:close/>
                <a:moveTo>
                  <a:pt x="177" y="108"/>
                </a:moveTo>
                <a:cubicBezTo>
                  <a:pt x="175" y="108"/>
                  <a:pt x="175" y="108"/>
                  <a:pt x="175" y="108"/>
                </a:cubicBezTo>
                <a:cubicBezTo>
                  <a:pt x="169" y="107"/>
                  <a:pt x="168" y="107"/>
                  <a:pt x="161" y="107"/>
                </a:cubicBezTo>
                <a:cubicBezTo>
                  <a:pt x="160" y="107"/>
                  <a:pt x="159" y="105"/>
                  <a:pt x="159" y="103"/>
                </a:cubicBezTo>
                <a:cubicBezTo>
                  <a:pt x="159" y="102"/>
                  <a:pt x="160" y="101"/>
                  <a:pt x="162" y="101"/>
                </a:cubicBezTo>
                <a:cubicBezTo>
                  <a:pt x="168" y="101"/>
                  <a:pt x="170" y="102"/>
                  <a:pt x="175" y="102"/>
                </a:cubicBezTo>
                <a:cubicBezTo>
                  <a:pt x="177" y="102"/>
                  <a:pt x="177" y="102"/>
                  <a:pt x="177" y="102"/>
                </a:cubicBezTo>
                <a:cubicBezTo>
                  <a:pt x="185" y="102"/>
                  <a:pt x="192" y="101"/>
                  <a:pt x="199" y="100"/>
                </a:cubicBezTo>
                <a:cubicBezTo>
                  <a:pt x="201" y="99"/>
                  <a:pt x="203" y="99"/>
                  <a:pt x="204" y="98"/>
                </a:cubicBezTo>
                <a:cubicBezTo>
                  <a:pt x="206" y="97"/>
                  <a:pt x="207" y="96"/>
                  <a:pt x="207" y="95"/>
                </a:cubicBezTo>
                <a:cubicBezTo>
                  <a:pt x="207" y="94"/>
                  <a:pt x="207" y="92"/>
                  <a:pt x="206" y="92"/>
                </a:cubicBezTo>
                <a:cubicBezTo>
                  <a:pt x="203" y="89"/>
                  <a:pt x="200" y="86"/>
                  <a:pt x="194" y="84"/>
                </a:cubicBezTo>
                <a:cubicBezTo>
                  <a:pt x="193" y="83"/>
                  <a:pt x="191" y="83"/>
                  <a:pt x="189" y="82"/>
                </a:cubicBezTo>
                <a:cubicBezTo>
                  <a:pt x="188" y="81"/>
                  <a:pt x="188" y="81"/>
                  <a:pt x="188" y="81"/>
                </a:cubicBezTo>
                <a:cubicBezTo>
                  <a:pt x="185" y="80"/>
                  <a:pt x="183" y="78"/>
                  <a:pt x="183" y="75"/>
                </a:cubicBezTo>
                <a:cubicBezTo>
                  <a:pt x="182" y="73"/>
                  <a:pt x="183" y="70"/>
                  <a:pt x="185" y="68"/>
                </a:cubicBezTo>
                <a:cubicBezTo>
                  <a:pt x="190" y="63"/>
                  <a:pt x="192" y="57"/>
                  <a:pt x="192" y="49"/>
                </a:cubicBezTo>
                <a:cubicBezTo>
                  <a:pt x="192" y="43"/>
                  <a:pt x="188" y="39"/>
                  <a:pt x="181" y="37"/>
                </a:cubicBezTo>
                <a:cubicBezTo>
                  <a:pt x="180" y="37"/>
                  <a:pt x="178" y="37"/>
                  <a:pt x="177" y="37"/>
                </a:cubicBezTo>
                <a:cubicBezTo>
                  <a:pt x="176" y="37"/>
                  <a:pt x="174" y="37"/>
                  <a:pt x="173" y="37"/>
                </a:cubicBezTo>
                <a:cubicBezTo>
                  <a:pt x="166" y="39"/>
                  <a:pt x="162" y="43"/>
                  <a:pt x="162" y="49"/>
                </a:cubicBezTo>
                <a:cubicBezTo>
                  <a:pt x="162" y="57"/>
                  <a:pt x="164" y="63"/>
                  <a:pt x="169" y="68"/>
                </a:cubicBezTo>
                <a:cubicBezTo>
                  <a:pt x="171" y="70"/>
                  <a:pt x="172" y="73"/>
                  <a:pt x="172" y="76"/>
                </a:cubicBezTo>
                <a:cubicBezTo>
                  <a:pt x="171" y="78"/>
                  <a:pt x="170" y="80"/>
                  <a:pt x="167" y="81"/>
                </a:cubicBezTo>
                <a:cubicBezTo>
                  <a:pt x="166" y="81"/>
                  <a:pt x="166" y="81"/>
                  <a:pt x="166" y="81"/>
                </a:cubicBezTo>
                <a:cubicBezTo>
                  <a:pt x="165" y="82"/>
                  <a:pt x="163" y="81"/>
                  <a:pt x="163" y="79"/>
                </a:cubicBezTo>
                <a:cubicBezTo>
                  <a:pt x="162" y="78"/>
                  <a:pt x="163" y="76"/>
                  <a:pt x="164" y="76"/>
                </a:cubicBezTo>
                <a:cubicBezTo>
                  <a:pt x="165" y="75"/>
                  <a:pt x="165" y="75"/>
                  <a:pt x="165" y="75"/>
                </a:cubicBezTo>
                <a:cubicBezTo>
                  <a:pt x="166" y="75"/>
                  <a:pt x="166" y="75"/>
                  <a:pt x="166" y="75"/>
                </a:cubicBezTo>
                <a:cubicBezTo>
                  <a:pt x="166" y="74"/>
                  <a:pt x="166" y="73"/>
                  <a:pt x="165" y="72"/>
                </a:cubicBezTo>
                <a:cubicBezTo>
                  <a:pt x="159" y="66"/>
                  <a:pt x="156" y="58"/>
                  <a:pt x="156" y="49"/>
                </a:cubicBezTo>
                <a:cubicBezTo>
                  <a:pt x="156" y="43"/>
                  <a:pt x="159" y="34"/>
                  <a:pt x="171" y="31"/>
                </a:cubicBezTo>
                <a:cubicBezTo>
                  <a:pt x="173" y="31"/>
                  <a:pt x="175" y="31"/>
                  <a:pt x="177" y="31"/>
                </a:cubicBezTo>
                <a:cubicBezTo>
                  <a:pt x="179" y="31"/>
                  <a:pt x="181" y="31"/>
                  <a:pt x="183" y="31"/>
                </a:cubicBezTo>
                <a:cubicBezTo>
                  <a:pt x="195" y="34"/>
                  <a:pt x="198" y="43"/>
                  <a:pt x="198" y="49"/>
                </a:cubicBezTo>
                <a:cubicBezTo>
                  <a:pt x="198" y="58"/>
                  <a:pt x="195" y="66"/>
                  <a:pt x="189" y="72"/>
                </a:cubicBezTo>
                <a:cubicBezTo>
                  <a:pt x="189" y="73"/>
                  <a:pt x="188" y="73"/>
                  <a:pt x="188" y="74"/>
                </a:cubicBezTo>
                <a:cubicBezTo>
                  <a:pt x="189" y="75"/>
                  <a:pt x="189" y="76"/>
                  <a:pt x="190" y="76"/>
                </a:cubicBezTo>
                <a:cubicBezTo>
                  <a:pt x="192" y="76"/>
                  <a:pt x="192" y="76"/>
                  <a:pt x="192" y="76"/>
                </a:cubicBezTo>
                <a:cubicBezTo>
                  <a:pt x="193" y="77"/>
                  <a:pt x="195" y="78"/>
                  <a:pt x="197" y="79"/>
                </a:cubicBezTo>
                <a:cubicBezTo>
                  <a:pt x="203" y="81"/>
                  <a:pt x="207" y="84"/>
                  <a:pt x="210" y="88"/>
                </a:cubicBezTo>
                <a:cubicBezTo>
                  <a:pt x="212" y="90"/>
                  <a:pt x="213" y="93"/>
                  <a:pt x="213" y="96"/>
                </a:cubicBezTo>
                <a:cubicBezTo>
                  <a:pt x="212" y="99"/>
                  <a:pt x="210" y="102"/>
                  <a:pt x="207" y="103"/>
                </a:cubicBezTo>
                <a:cubicBezTo>
                  <a:pt x="205" y="104"/>
                  <a:pt x="203" y="105"/>
                  <a:pt x="200" y="105"/>
                </a:cubicBezTo>
                <a:cubicBezTo>
                  <a:pt x="193" y="107"/>
                  <a:pt x="186" y="107"/>
                  <a:pt x="177" y="108"/>
                </a:cubicBezTo>
                <a:close/>
                <a:moveTo>
                  <a:pt x="40" y="108"/>
                </a:moveTo>
                <a:cubicBezTo>
                  <a:pt x="30" y="107"/>
                  <a:pt x="22" y="107"/>
                  <a:pt x="15" y="105"/>
                </a:cubicBezTo>
                <a:cubicBezTo>
                  <a:pt x="12" y="105"/>
                  <a:pt x="9" y="104"/>
                  <a:pt x="7" y="103"/>
                </a:cubicBezTo>
                <a:cubicBezTo>
                  <a:pt x="3" y="101"/>
                  <a:pt x="1" y="98"/>
                  <a:pt x="0" y="95"/>
                </a:cubicBezTo>
                <a:cubicBezTo>
                  <a:pt x="0" y="92"/>
                  <a:pt x="1" y="88"/>
                  <a:pt x="3" y="86"/>
                </a:cubicBezTo>
                <a:cubicBezTo>
                  <a:pt x="7" y="82"/>
                  <a:pt x="12" y="79"/>
                  <a:pt x="18" y="76"/>
                </a:cubicBezTo>
                <a:cubicBezTo>
                  <a:pt x="20" y="75"/>
                  <a:pt x="22" y="75"/>
                  <a:pt x="24" y="74"/>
                </a:cubicBezTo>
                <a:cubicBezTo>
                  <a:pt x="25" y="73"/>
                  <a:pt x="25" y="73"/>
                  <a:pt x="25" y="73"/>
                </a:cubicBezTo>
                <a:cubicBezTo>
                  <a:pt x="27" y="73"/>
                  <a:pt x="28" y="72"/>
                  <a:pt x="28" y="71"/>
                </a:cubicBezTo>
                <a:cubicBezTo>
                  <a:pt x="28" y="70"/>
                  <a:pt x="27" y="69"/>
                  <a:pt x="27" y="69"/>
                </a:cubicBezTo>
                <a:cubicBezTo>
                  <a:pt x="20" y="62"/>
                  <a:pt x="17" y="53"/>
                  <a:pt x="17" y="43"/>
                </a:cubicBezTo>
                <a:cubicBezTo>
                  <a:pt x="17" y="36"/>
                  <a:pt x="21" y="27"/>
                  <a:pt x="34" y="24"/>
                </a:cubicBezTo>
                <a:cubicBezTo>
                  <a:pt x="36" y="23"/>
                  <a:pt x="38" y="23"/>
                  <a:pt x="40" y="23"/>
                </a:cubicBezTo>
                <a:cubicBezTo>
                  <a:pt x="42" y="23"/>
                  <a:pt x="44" y="23"/>
                  <a:pt x="46" y="24"/>
                </a:cubicBezTo>
                <a:cubicBezTo>
                  <a:pt x="59" y="27"/>
                  <a:pt x="63" y="36"/>
                  <a:pt x="63" y="43"/>
                </a:cubicBezTo>
                <a:cubicBezTo>
                  <a:pt x="63" y="53"/>
                  <a:pt x="60" y="62"/>
                  <a:pt x="53" y="69"/>
                </a:cubicBezTo>
                <a:cubicBezTo>
                  <a:pt x="53" y="69"/>
                  <a:pt x="52" y="70"/>
                  <a:pt x="52" y="71"/>
                </a:cubicBezTo>
                <a:cubicBezTo>
                  <a:pt x="53" y="72"/>
                  <a:pt x="53" y="73"/>
                  <a:pt x="55" y="73"/>
                </a:cubicBezTo>
                <a:cubicBezTo>
                  <a:pt x="56" y="74"/>
                  <a:pt x="56" y="74"/>
                  <a:pt x="56" y="74"/>
                </a:cubicBezTo>
                <a:cubicBezTo>
                  <a:pt x="58" y="74"/>
                  <a:pt x="58" y="76"/>
                  <a:pt x="58" y="78"/>
                </a:cubicBezTo>
                <a:cubicBezTo>
                  <a:pt x="57" y="79"/>
                  <a:pt x="55" y="80"/>
                  <a:pt x="54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49" y="77"/>
                  <a:pt x="47" y="75"/>
                  <a:pt x="47" y="72"/>
                </a:cubicBezTo>
                <a:cubicBezTo>
                  <a:pt x="46" y="69"/>
                  <a:pt x="47" y="67"/>
                  <a:pt x="49" y="64"/>
                </a:cubicBezTo>
                <a:cubicBezTo>
                  <a:pt x="55" y="59"/>
                  <a:pt x="57" y="52"/>
                  <a:pt x="57" y="43"/>
                </a:cubicBezTo>
                <a:cubicBezTo>
                  <a:pt x="57" y="36"/>
                  <a:pt x="53" y="32"/>
                  <a:pt x="45" y="30"/>
                </a:cubicBezTo>
                <a:cubicBezTo>
                  <a:pt x="43" y="29"/>
                  <a:pt x="42" y="29"/>
                  <a:pt x="40" y="29"/>
                </a:cubicBezTo>
                <a:cubicBezTo>
                  <a:pt x="39" y="29"/>
                  <a:pt x="37" y="29"/>
                  <a:pt x="35" y="30"/>
                </a:cubicBezTo>
                <a:cubicBezTo>
                  <a:pt x="27" y="32"/>
                  <a:pt x="23" y="36"/>
                  <a:pt x="23" y="43"/>
                </a:cubicBezTo>
                <a:cubicBezTo>
                  <a:pt x="23" y="52"/>
                  <a:pt x="25" y="59"/>
                  <a:pt x="31" y="65"/>
                </a:cubicBezTo>
                <a:cubicBezTo>
                  <a:pt x="33" y="67"/>
                  <a:pt x="34" y="70"/>
                  <a:pt x="33" y="72"/>
                </a:cubicBezTo>
                <a:cubicBezTo>
                  <a:pt x="33" y="75"/>
                  <a:pt x="31" y="77"/>
                  <a:pt x="28" y="79"/>
                </a:cubicBezTo>
                <a:cubicBezTo>
                  <a:pt x="26" y="79"/>
                  <a:pt x="26" y="79"/>
                  <a:pt x="26" y="79"/>
                </a:cubicBezTo>
                <a:cubicBezTo>
                  <a:pt x="24" y="80"/>
                  <a:pt x="23" y="81"/>
                  <a:pt x="21" y="81"/>
                </a:cubicBezTo>
                <a:cubicBezTo>
                  <a:pt x="15" y="84"/>
                  <a:pt x="11" y="87"/>
                  <a:pt x="8" y="90"/>
                </a:cubicBezTo>
                <a:cubicBezTo>
                  <a:pt x="6" y="91"/>
                  <a:pt x="6" y="93"/>
                  <a:pt x="6" y="94"/>
                </a:cubicBezTo>
                <a:cubicBezTo>
                  <a:pt x="6" y="95"/>
                  <a:pt x="8" y="96"/>
                  <a:pt x="10" y="97"/>
                </a:cubicBezTo>
                <a:cubicBezTo>
                  <a:pt x="12" y="98"/>
                  <a:pt x="14" y="99"/>
                  <a:pt x="16" y="99"/>
                </a:cubicBezTo>
                <a:cubicBezTo>
                  <a:pt x="23" y="101"/>
                  <a:pt x="31" y="101"/>
                  <a:pt x="40" y="102"/>
                </a:cubicBezTo>
                <a:cubicBezTo>
                  <a:pt x="46" y="102"/>
                  <a:pt x="50" y="101"/>
                  <a:pt x="54" y="101"/>
                </a:cubicBezTo>
                <a:cubicBezTo>
                  <a:pt x="56" y="101"/>
                  <a:pt x="57" y="102"/>
                  <a:pt x="58" y="104"/>
                </a:cubicBezTo>
                <a:cubicBezTo>
                  <a:pt x="58" y="105"/>
                  <a:pt x="57" y="107"/>
                  <a:pt x="55" y="107"/>
                </a:cubicBezTo>
                <a:cubicBezTo>
                  <a:pt x="51" y="107"/>
                  <a:pt x="46" y="107"/>
                  <a:pt x="40" y="1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5F1A0062-7789-AAB7-B836-7DC2015D8641}"/>
              </a:ext>
            </a:extLst>
          </p:cNvPr>
          <p:cNvSpPr txBox="1"/>
          <p:nvPr/>
        </p:nvSpPr>
        <p:spPr>
          <a:xfrm>
            <a:off x="50194" y="5109309"/>
            <a:ext cx="2554894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 rtl="0">
              <a:lnSpc>
                <a:spcPts val="1600"/>
              </a:lnSpc>
              <a:defRPr/>
            </a:pPr>
            <a:r>
              <a:rPr lang="es-es" sz="1600" b="1" i="0" u="none" spc="0" baseline="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  <a:sym typeface=""/>
              </a:rPr>
              <a:t>APROVECHAMIENTO DE LA AUTORREGULACIÓN EN LA INDUSTRIA DE FONDOS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E34A3C6-CC9D-EB9F-948E-A5A14306138D}"/>
              </a:ext>
            </a:extLst>
          </p:cNvPr>
          <p:cNvSpPr txBox="1"/>
          <p:nvPr/>
        </p:nvSpPr>
        <p:spPr>
          <a:xfrm>
            <a:off x="4820143" y="1254944"/>
            <a:ext cx="2551714" cy="505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 rtl="0">
              <a:lnSpc>
                <a:spcPts val="1600"/>
              </a:lnSpc>
              <a:defRPr/>
            </a:pPr>
            <a:r>
              <a:rPr lang="es-es" sz="1600" b="1" i="0" u="none" spc="0" baseline="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  <a:sym typeface=""/>
              </a:rPr>
              <a:t>SEGUIMIENTO DE LOS INFLUENCERS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F9770250-0D1B-61AC-A917-B2D908211DB4}"/>
              </a:ext>
            </a:extLst>
          </p:cNvPr>
          <p:cNvSpPr txBox="1"/>
          <p:nvPr/>
        </p:nvSpPr>
        <p:spPr>
          <a:xfrm>
            <a:off x="8850313" y="2512809"/>
            <a:ext cx="2835701" cy="1121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 rtl="0">
              <a:lnSpc>
                <a:spcPts val="1600"/>
              </a:lnSpc>
              <a:defRPr/>
            </a:pPr>
            <a:r>
              <a:rPr lang="es-es" sz="1600" b="1" i="0" u="none" spc="0" baseline="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  <a:sym typeface=""/>
              </a:rPr>
              <a:t>PROCEDIMIENTO SIMPLIFICADO PARA EL REGISTRO DE OFERTAS PÚBLICAS DE DISTRIBUCIÓN DE VALORES MOBILIARIOS</a:t>
            </a:r>
            <a:endParaRPr lang="es-es" sz="1200" i="1" spc="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  <a:sym typeface="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FC5B4D05-3053-307E-F396-488DF107930A}"/>
              </a:ext>
            </a:extLst>
          </p:cNvPr>
          <p:cNvSpPr txBox="1"/>
          <p:nvPr/>
        </p:nvSpPr>
        <p:spPr>
          <a:xfrm>
            <a:off x="432374" y="2836135"/>
            <a:ext cx="3089276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 rtl="0">
              <a:lnSpc>
                <a:spcPts val="1600"/>
              </a:lnSpc>
              <a:defRPr/>
            </a:pPr>
            <a:r>
              <a:rPr lang="es-es" sz="1600" b="1" i="0" u="none" spc="0" baseline="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  <a:sym typeface=""/>
              </a:rPr>
              <a:t>APLICACIÓN DE SANCIONES Y CELEBRACIÓN DE TÉRMINOS DE COMPROMISO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2CBF284D-C3F9-7083-201F-4D3DAD9003EE}"/>
              </a:ext>
            </a:extLst>
          </p:cNvPr>
          <p:cNvSpPr txBox="1"/>
          <p:nvPr/>
        </p:nvSpPr>
        <p:spPr>
          <a:xfrm>
            <a:off x="9680575" y="5119382"/>
            <a:ext cx="2518211" cy="915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b="1" i="0" u="none" spc="0" baseline="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  <a:sym typeface=""/>
              </a:rPr>
              <a:t>COOPERACIÓN PARA LA IMPLEMENTACIÓN Y DIVULGACIÓN DEL ÍNDICE DE HEDGE FUNDS</a:t>
            </a:r>
          </a:p>
        </p:txBody>
      </p:sp>
      <p:sp>
        <p:nvSpPr>
          <p:cNvPr id="60" name="Oval 17">
            <a:extLst>
              <a:ext uri="{FF2B5EF4-FFF2-40B4-BE49-F238E27FC236}">
                <a16:creationId xmlns:a16="http://schemas.microsoft.com/office/drawing/2014/main" id="{10C5B760-3E1A-74EB-5539-18945EBD1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138" y="1841195"/>
            <a:ext cx="1108075" cy="11096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" name="Gráfico 9" descr="Reunião on-line estrutura de tópicos">
            <a:extLst>
              <a:ext uri="{FF2B5EF4-FFF2-40B4-BE49-F238E27FC236}">
                <a16:creationId xmlns:a16="http://schemas.microsoft.com/office/drawing/2014/main" id="{934CB7E1-B5E8-5301-1551-24514C74E4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60013" y="19426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25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B5CA18-7E9A-4497-A2EA-E47CC40F75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ECE8A744-143E-4327-A83A-03A007224D0E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7FE0ADC-859C-4458-BB27-9E8A7E679E13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67630B5-4EB6-4A93-967B-264B8BE7B3E4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53CDDE-AA5A-4CA9-AA41-7629D2935792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BD76145-112B-49B7-A67C-0BBFD8086C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51CD95F-06CB-40F8-B672-372A9B1ADDF7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0843A4-28E9-4A12-9FAA-EDCA8FBDF5B5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A64F978-E2B0-48D3-9DB4-1CB7709DB53C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511084-D9F7-43EB-BCAD-A9B77CC0A303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4459EA3-2E03-41AF-BF53-F105177C6E0A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C2F2795-28CA-4B3E-B4D1-78819635D547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A12973A-AF79-4303-9C63-0A942F6C577A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0" name="Retângulo 119">
            <a:extLst>
              <a:ext uri="{FF2B5EF4-FFF2-40B4-BE49-F238E27FC236}">
                <a16:creationId xmlns:a16="http://schemas.microsoft.com/office/drawing/2014/main" id="{749AAD2A-0C89-43A2-8173-59E17FBF25B6}"/>
              </a:ext>
            </a:extLst>
          </p:cNvPr>
          <p:cNvSpPr/>
          <p:nvPr/>
        </p:nvSpPr>
        <p:spPr>
          <a:xfrm>
            <a:off x="-12967" y="0"/>
            <a:ext cx="12203463" cy="6858000"/>
          </a:xfrm>
          <a:prstGeom prst="rect">
            <a:avLst/>
          </a:prstGeom>
          <a:gradFill>
            <a:gsLst>
              <a:gs pos="24000">
                <a:srgbClr val="4C4D4F">
                  <a:alpha val="0"/>
                </a:srgbClr>
              </a:gs>
              <a:gs pos="98000">
                <a:srgbClr val="0095D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11578-7D43-4A60-8933-80A2474ADF18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593CCF2-A00E-4514-AA93-4BF9634597D9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19E5DFE-66D4-402F-A7B0-6DF2D68E89A7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CA47143-B90A-4106-86C2-62F2A28E4700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id="{B5D4FB63-FE64-A8DB-2441-1653B84F82B7}"/>
              </a:ext>
            </a:extLst>
          </p:cNvPr>
          <p:cNvSpPr txBox="1">
            <a:spLocks/>
          </p:cNvSpPr>
          <p:nvPr/>
        </p:nvSpPr>
        <p:spPr>
          <a:xfrm>
            <a:off x="337084" y="5176003"/>
            <a:ext cx="11484802" cy="6207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dirty="0">
                <a:solidFill>
                  <a:srgbClr val="FCAF17"/>
                </a:solidFill>
                <a:latin typeface="+mn-lt"/>
              </a:rPr>
              <a:t>Código de </a:t>
            </a:r>
            <a:r>
              <a:rPr lang="pt-BR" sz="6000" dirty="0" err="1">
                <a:solidFill>
                  <a:srgbClr val="FCAF17"/>
                </a:solidFill>
                <a:latin typeface="+mn-lt"/>
              </a:rPr>
              <a:t>Administración</a:t>
            </a:r>
            <a:r>
              <a:rPr lang="pt-BR" sz="6000" dirty="0">
                <a:solidFill>
                  <a:srgbClr val="FCAF17"/>
                </a:solidFill>
                <a:latin typeface="+mn-lt"/>
              </a:rPr>
              <a:t> de Recursos de </a:t>
            </a:r>
            <a:r>
              <a:rPr lang="pt-BR" sz="6000" dirty="0" err="1">
                <a:solidFill>
                  <a:srgbClr val="FCAF17"/>
                </a:solidFill>
                <a:latin typeface="+mn-lt"/>
              </a:rPr>
              <a:t>Terceros</a:t>
            </a:r>
            <a:r>
              <a:rPr lang="pt-BR" sz="6000" dirty="0">
                <a:solidFill>
                  <a:srgbClr val="FCAF17"/>
                </a:solidFill>
                <a:latin typeface="+mn-lt"/>
              </a:rPr>
              <a:t> (ART)</a:t>
            </a:r>
            <a:endParaRPr lang="pt-BR" sz="6000" dirty="0">
              <a:solidFill>
                <a:schemeClr val="bg1"/>
              </a:solidFill>
              <a:latin typeface="+mn-lt"/>
            </a:endParaRPr>
          </a:p>
          <a:p>
            <a:r>
              <a:rPr lang="pt-BR" sz="6000" dirty="0">
                <a:solidFill>
                  <a:schemeClr val="bg1"/>
                </a:solidFill>
                <a:latin typeface="+mn-lt"/>
              </a:rPr>
              <a:t>ANBIMA</a:t>
            </a:r>
          </a:p>
        </p:txBody>
      </p:sp>
    </p:spTree>
    <p:extLst>
      <p:ext uri="{BB962C8B-B14F-4D97-AF65-F5344CB8AC3E}">
        <p14:creationId xmlns:p14="http://schemas.microsoft.com/office/powerpoint/2010/main" val="844774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CE8A744-143E-4327-A83A-03A007224D0E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7FE0ADC-859C-4458-BB27-9E8A7E679E13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67630B5-4EB6-4A93-967B-264B8BE7B3E4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53CDDE-AA5A-4CA9-AA41-7629D2935792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BD76145-112B-49B7-A67C-0BBFD8086C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51CD95F-06CB-40F8-B672-372A9B1ADDF7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11578-7D43-4A60-8933-80A2474ADF18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0843A4-28E9-4A12-9FAA-EDCA8FBDF5B5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A64F978-E2B0-48D3-9DB4-1CB7709DB53C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593CCF2-A00E-4514-AA93-4BF9634597D9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511084-D9F7-43EB-BCAD-A9B77CC0A303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4459EA3-2E03-41AF-BF53-F105177C6E0A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19E5DFE-66D4-402F-A7B0-6DF2D68E89A7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C2F2795-28CA-4B3E-B4D1-78819635D547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A12973A-AF79-4303-9C63-0A942F6C577A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CA47143-B90A-4106-86C2-62F2A28E4700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8A4F91D1-AD9E-4400-88BB-902E3E09BFA5}"/>
              </a:ext>
            </a:extLst>
          </p:cNvPr>
          <p:cNvSpPr txBox="1">
            <a:spLocks/>
          </p:cNvSpPr>
          <p:nvPr/>
        </p:nvSpPr>
        <p:spPr>
          <a:xfrm>
            <a:off x="86705" y="75994"/>
            <a:ext cx="11844037" cy="6207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solidFill>
                  <a:srgbClr val="FCAF17"/>
                </a:solidFill>
                <a:latin typeface="+mn-lt"/>
              </a:rPr>
              <a:t>Código de ART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BA48A663-C024-6EB7-E486-50B27C8AE387}"/>
              </a:ext>
            </a:extLst>
          </p:cNvPr>
          <p:cNvSpPr txBox="1"/>
          <p:nvPr/>
        </p:nvSpPr>
        <p:spPr>
          <a:xfrm>
            <a:off x="1373340" y="3174127"/>
            <a:ext cx="105574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es" sz="2000" b="0" i="0" u="none" kern="0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Establece principios y reglas para las actividades relacionadas con la administración de recursos, como la administración fiduciaria, la gestión de recursos de terceros, la gestión del patrimonio</a:t>
            </a:r>
            <a:r>
              <a:rPr lang="es-es" sz="2000" b="0" i="0" u="none" kern="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 y carteras administradas</a:t>
            </a:r>
            <a:r>
              <a:rPr lang="es-es" sz="2000" b="0" i="0" u="none" kern="0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.</a:t>
            </a:r>
            <a:endParaRPr lang="es-es" sz="2000" kern="0" dirty="0">
              <a:solidFill>
                <a:schemeClr val="bg1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3F081D33-DC1E-B3FC-70F7-13BEB7C5E020}"/>
              </a:ext>
            </a:extLst>
          </p:cNvPr>
          <p:cNvSpPr txBox="1"/>
          <p:nvPr/>
        </p:nvSpPr>
        <p:spPr>
          <a:xfrm>
            <a:off x="1373340" y="5390830"/>
            <a:ext cx="105574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es" sz="2000" b="0" i="0" u="none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Su objetivo es mantener altos estándares éticos en el mercado y consolidar las mejores prácticas para la actividad. Se realizan actualizaciones constantes a fin de alcanzar este objetivo.</a:t>
            </a:r>
            <a:endParaRPr lang="es-es" sz="2000" dirty="0">
              <a:solidFill>
                <a:schemeClr val="bg1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68A56AAB-696A-AA35-DD30-BD655FFD50C9}"/>
              </a:ext>
            </a:extLst>
          </p:cNvPr>
          <p:cNvSpPr txBox="1"/>
          <p:nvPr/>
        </p:nvSpPr>
        <p:spPr>
          <a:xfrm>
            <a:off x="1373340" y="1323243"/>
            <a:ext cx="104224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es" sz="2000" b="0" i="0" u="none" kern="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Publicado en 2018, en sustitución del antiguo Código de Fondos, modificando</a:t>
            </a:r>
            <a:r>
              <a:rPr lang="es-es" sz="2000" b="0" i="0" u="none" kern="0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 el foco de las normas de conducta y actividad de los profesionales, y ya no en los productos de inversión.</a:t>
            </a:r>
            <a:r>
              <a:rPr lang="es-es" sz="2000" b="0" i="0" u="none" kern="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 </a:t>
            </a:r>
          </a:p>
        </p:txBody>
      </p:sp>
      <p:cxnSp>
        <p:nvCxnSpPr>
          <p:cNvPr id="79" name="Conector reto 78">
            <a:extLst>
              <a:ext uri="{FF2B5EF4-FFF2-40B4-BE49-F238E27FC236}">
                <a16:creationId xmlns:a16="http://schemas.microsoft.com/office/drawing/2014/main" id="{5976DA65-339D-E786-7013-93AE404256A8}"/>
              </a:ext>
            </a:extLst>
          </p:cNvPr>
          <p:cNvCxnSpPr/>
          <p:nvPr/>
        </p:nvCxnSpPr>
        <p:spPr>
          <a:xfrm>
            <a:off x="201204" y="2662815"/>
            <a:ext cx="11838396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Conector reto 79">
            <a:extLst>
              <a:ext uri="{FF2B5EF4-FFF2-40B4-BE49-F238E27FC236}">
                <a16:creationId xmlns:a16="http://schemas.microsoft.com/office/drawing/2014/main" id="{F394EA51-67E7-B3C7-E72C-5CA497EFAA7A}"/>
              </a:ext>
            </a:extLst>
          </p:cNvPr>
          <p:cNvCxnSpPr/>
          <p:nvPr/>
        </p:nvCxnSpPr>
        <p:spPr>
          <a:xfrm>
            <a:off x="201204" y="4761905"/>
            <a:ext cx="11838396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Gráfico 2" descr="Livro aberto com preenchimento sólido">
            <a:extLst>
              <a:ext uri="{FF2B5EF4-FFF2-40B4-BE49-F238E27FC236}">
                <a16:creationId xmlns:a16="http://schemas.microsoft.com/office/drawing/2014/main" id="{472C4EDD-7F8C-7A38-32A0-76FFAC2EE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258" y="3183474"/>
            <a:ext cx="914400" cy="914400"/>
          </a:xfrm>
          <a:prstGeom prst="rect">
            <a:avLst/>
          </a:prstGeom>
        </p:spPr>
      </p:pic>
      <p:pic>
        <p:nvPicPr>
          <p:cNvPr id="5" name="Gráfico 4" descr="Internet com preenchimento sólido">
            <a:extLst>
              <a:ext uri="{FF2B5EF4-FFF2-40B4-BE49-F238E27FC236}">
                <a16:creationId xmlns:a16="http://schemas.microsoft.com/office/drawing/2014/main" id="{EA20A223-DBA5-2EE6-9272-6F20545A2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258" y="1186541"/>
            <a:ext cx="981290" cy="981290"/>
          </a:xfrm>
          <a:prstGeom prst="rect">
            <a:avLst/>
          </a:prstGeom>
        </p:spPr>
      </p:pic>
      <p:pic>
        <p:nvPicPr>
          <p:cNvPr id="7" name="Gráfico 6" descr="Na mosca com preenchimento sólido">
            <a:extLst>
              <a:ext uri="{FF2B5EF4-FFF2-40B4-BE49-F238E27FC236}">
                <a16:creationId xmlns:a16="http://schemas.microsoft.com/office/drawing/2014/main" id="{BE030AE8-62F2-FB1C-2B97-C4BBA517A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1258" y="52875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32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CE8A744-143E-4327-A83A-03A007224D0E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7FE0ADC-859C-4458-BB27-9E8A7E679E13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67630B5-4EB6-4A93-967B-264B8BE7B3E4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53CDDE-AA5A-4CA9-AA41-7629D2935792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BD76145-112B-49B7-A67C-0BBFD8086C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51CD95F-06CB-40F8-B672-372A9B1ADDF7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11578-7D43-4A60-8933-80A2474ADF18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0843A4-28E9-4A12-9FAA-EDCA8FBDF5B5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A64F978-E2B0-48D3-9DB4-1CB7709DB53C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593CCF2-A00E-4514-AA93-4BF9634597D9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511084-D9F7-43EB-BCAD-A9B77CC0A303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4459EA3-2E03-41AF-BF53-F105177C6E0A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19E5DFE-66D4-402F-A7B0-6DF2D68E89A7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C2F2795-28CA-4B3E-B4D1-78819635D547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A12973A-AF79-4303-9C63-0A942F6C577A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CA47143-B90A-4106-86C2-62F2A28E4700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8A4F91D1-AD9E-4400-88BB-902E3E09BFA5}"/>
              </a:ext>
            </a:extLst>
          </p:cNvPr>
          <p:cNvSpPr txBox="1">
            <a:spLocks/>
          </p:cNvSpPr>
          <p:nvPr/>
        </p:nvSpPr>
        <p:spPr>
          <a:xfrm>
            <a:off x="86705" y="75994"/>
            <a:ext cx="11844037" cy="6207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solidFill>
                  <a:srgbClr val="FCAF17"/>
                </a:solidFill>
                <a:latin typeface="+mn-lt"/>
              </a:rPr>
              <a:t>Código de ART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81998CD6-A2C8-4325-7677-85821923FE26}"/>
              </a:ext>
            </a:extLst>
          </p:cNvPr>
          <p:cNvSpPr txBox="1"/>
          <p:nvPr/>
        </p:nvSpPr>
        <p:spPr>
          <a:xfrm>
            <a:off x="86705" y="768724"/>
            <a:ext cx="6470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s-es" sz="2400" b="1" i="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Principales temas en discusión en este momento</a:t>
            </a:r>
          </a:p>
        </p:txBody>
      </p:sp>
      <p:sp>
        <p:nvSpPr>
          <p:cNvPr id="124" name="Fluxograma: Preparação 123">
            <a:extLst>
              <a:ext uri="{FF2B5EF4-FFF2-40B4-BE49-F238E27FC236}">
                <a16:creationId xmlns:a16="http://schemas.microsoft.com/office/drawing/2014/main" id="{D4F1782F-1018-AADE-BA0A-85C802C1471E}"/>
              </a:ext>
            </a:extLst>
          </p:cNvPr>
          <p:cNvSpPr/>
          <p:nvPr/>
        </p:nvSpPr>
        <p:spPr>
          <a:xfrm>
            <a:off x="1583226" y="3892332"/>
            <a:ext cx="2091413" cy="1615738"/>
          </a:xfrm>
          <a:prstGeom prst="flowChartPreparation">
            <a:avLst/>
          </a:prstGeom>
          <a:noFill/>
          <a:ln>
            <a:solidFill>
              <a:srgbClr val="80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5" name="Fluxograma: Preparação 124">
            <a:extLst>
              <a:ext uri="{FF2B5EF4-FFF2-40B4-BE49-F238E27FC236}">
                <a16:creationId xmlns:a16="http://schemas.microsoft.com/office/drawing/2014/main" id="{FEA8A2FD-7ECE-4093-978C-628087A5521F}"/>
              </a:ext>
            </a:extLst>
          </p:cNvPr>
          <p:cNvSpPr/>
          <p:nvPr/>
        </p:nvSpPr>
        <p:spPr>
          <a:xfrm>
            <a:off x="342255" y="1892576"/>
            <a:ext cx="2091413" cy="1615738"/>
          </a:xfrm>
          <a:prstGeom prst="flowChartPreparation">
            <a:avLst/>
          </a:prstGeom>
          <a:noFill/>
          <a:ln>
            <a:solidFill>
              <a:srgbClr val="80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Fluxograma: Preparação 134">
            <a:extLst>
              <a:ext uri="{FF2B5EF4-FFF2-40B4-BE49-F238E27FC236}">
                <a16:creationId xmlns:a16="http://schemas.microsoft.com/office/drawing/2014/main" id="{438CF642-AA88-AE5C-DE81-1DA690AB22A8}"/>
              </a:ext>
            </a:extLst>
          </p:cNvPr>
          <p:cNvSpPr/>
          <p:nvPr/>
        </p:nvSpPr>
        <p:spPr>
          <a:xfrm>
            <a:off x="9758332" y="3834946"/>
            <a:ext cx="2091413" cy="1615738"/>
          </a:xfrm>
          <a:prstGeom prst="flowChartPreparation">
            <a:avLst/>
          </a:prstGeom>
          <a:noFill/>
          <a:ln>
            <a:solidFill>
              <a:srgbClr val="80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6" name="Fluxograma: Preparação 135">
            <a:extLst>
              <a:ext uri="{FF2B5EF4-FFF2-40B4-BE49-F238E27FC236}">
                <a16:creationId xmlns:a16="http://schemas.microsoft.com/office/drawing/2014/main" id="{666B00C4-98B5-73DE-5E2D-6CCB2B2B5933}"/>
              </a:ext>
            </a:extLst>
          </p:cNvPr>
          <p:cNvSpPr/>
          <p:nvPr/>
        </p:nvSpPr>
        <p:spPr>
          <a:xfrm>
            <a:off x="8517361" y="1835190"/>
            <a:ext cx="2091413" cy="1615738"/>
          </a:xfrm>
          <a:prstGeom prst="flowChartPreparation">
            <a:avLst/>
          </a:prstGeom>
          <a:noFill/>
          <a:ln>
            <a:solidFill>
              <a:srgbClr val="80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2" name="Fluxograma: Preparação 121">
            <a:extLst>
              <a:ext uri="{FF2B5EF4-FFF2-40B4-BE49-F238E27FC236}">
                <a16:creationId xmlns:a16="http://schemas.microsoft.com/office/drawing/2014/main" id="{628BD31E-FD1A-686F-8356-0F3C80CBB494}"/>
              </a:ext>
            </a:extLst>
          </p:cNvPr>
          <p:cNvSpPr/>
          <p:nvPr/>
        </p:nvSpPr>
        <p:spPr>
          <a:xfrm>
            <a:off x="8271871" y="2077532"/>
            <a:ext cx="3837632" cy="3245582"/>
          </a:xfrm>
          <a:prstGeom prst="flowChartPreparation">
            <a:avLst/>
          </a:prstGeom>
          <a:solidFill>
            <a:srgbClr val="034694"/>
          </a:solidFill>
          <a:ln>
            <a:solidFill>
              <a:srgbClr val="0346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Fluxograma: Preparação 74">
            <a:extLst>
              <a:ext uri="{FF2B5EF4-FFF2-40B4-BE49-F238E27FC236}">
                <a16:creationId xmlns:a16="http://schemas.microsoft.com/office/drawing/2014/main" id="{0CCA9A32-D2D3-D1D2-ACAF-626C04B00D9C}"/>
              </a:ext>
            </a:extLst>
          </p:cNvPr>
          <p:cNvSpPr/>
          <p:nvPr/>
        </p:nvSpPr>
        <p:spPr>
          <a:xfrm>
            <a:off x="4177184" y="2077532"/>
            <a:ext cx="3837632" cy="3245582"/>
          </a:xfrm>
          <a:prstGeom prst="flowChartPreparation">
            <a:avLst/>
          </a:prstGeom>
          <a:solidFill>
            <a:srgbClr val="80C342"/>
          </a:solidFill>
          <a:ln>
            <a:solidFill>
              <a:srgbClr val="80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Fluxograma: Preparação 73">
            <a:extLst>
              <a:ext uri="{FF2B5EF4-FFF2-40B4-BE49-F238E27FC236}">
                <a16:creationId xmlns:a16="http://schemas.microsoft.com/office/drawing/2014/main" id="{CBFC246A-DA97-EC2A-10E7-BF9EE095658C}"/>
              </a:ext>
            </a:extLst>
          </p:cNvPr>
          <p:cNvSpPr/>
          <p:nvPr/>
        </p:nvSpPr>
        <p:spPr>
          <a:xfrm>
            <a:off x="86705" y="2077532"/>
            <a:ext cx="3837632" cy="3245582"/>
          </a:xfrm>
          <a:prstGeom prst="flowChartPreparation">
            <a:avLst/>
          </a:prstGeom>
          <a:solidFill>
            <a:srgbClr val="034694"/>
          </a:solidFill>
          <a:ln>
            <a:solidFill>
              <a:srgbClr val="0346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Seta: Divisa 136">
            <a:extLst>
              <a:ext uri="{FF2B5EF4-FFF2-40B4-BE49-F238E27FC236}">
                <a16:creationId xmlns:a16="http://schemas.microsoft.com/office/drawing/2014/main" id="{4002D37F-B459-1244-10D2-64EF5ED4B45F}"/>
              </a:ext>
            </a:extLst>
          </p:cNvPr>
          <p:cNvSpPr/>
          <p:nvPr/>
        </p:nvSpPr>
        <p:spPr>
          <a:xfrm rot="18051694" flipH="1">
            <a:off x="4681308" y="4936325"/>
            <a:ext cx="465311" cy="900839"/>
          </a:xfrm>
          <a:prstGeom prst="chevron">
            <a:avLst/>
          </a:prstGeom>
          <a:solidFill>
            <a:srgbClr val="02397C"/>
          </a:solidFill>
          <a:ln>
            <a:solidFill>
              <a:srgbClr val="023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8" name="Seta: Divisa 137">
            <a:extLst>
              <a:ext uri="{FF2B5EF4-FFF2-40B4-BE49-F238E27FC236}">
                <a16:creationId xmlns:a16="http://schemas.microsoft.com/office/drawing/2014/main" id="{A5DEA4F4-D388-4C4E-A63F-1D662446A996}"/>
              </a:ext>
            </a:extLst>
          </p:cNvPr>
          <p:cNvSpPr/>
          <p:nvPr/>
        </p:nvSpPr>
        <p:spPr>
          <a:xfrm rot="7229797" flipH="1">
            <a:off x="7052163" y="1583247"/>
            <a:ext cx="465311" cy="900839"/>
          </a:xfrm>
          <a:prstGeom prst="chevron">
            <a:avLst/>
          </a:prstGeom>
          <a:solidFill>
            <a:srgbClr val="02397C"/>
          </a:solidFill>
          <a:ln>
            <a:solidFill>
              <a:srgbClr val="023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9" name="CaixaDeTexto 138">
            <a:extLst>
              <a:ext uri="{FF2B5EF4-FFF2-40B4-BE49-F238E27FC236}">
                <a16:creationId xmlns:a16="http://schemas.microsoft.com/office/drawing/2014/main" id="{97DDDF10-112D-FE8C-84B7-43BCA38BB749}"/>
              </a:ext>
            </a:extLst>
          </p:cNvPr>
          <p:cNvSpPr txBox="1"/>
          <p:nvPr/>
        </p:nvSpPr>
        <p:spPr>
          <a:xfrm>
            <a:off x="644328" y="3415646"/>
            <a:ext cx="2565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CRIPTOACTIVOS</a:t>
            </a:r>
          </a:p>
        </p:txBody>
      </p:sp>
      <p:sp>
        <p:nvSpPr>
          <p:cNvPr id="140" name="CaixaDeTexto 139">
            <a:extLst>
              <a:ext uri="{FF2B5EF4-FFF2-40B4-BE49-F238E27FC236}">
                <a16:creationId xmlns:a16="http://schemas.microsoft.com/office/drawing/2014/main" id="{4AAFDD61-00F8-88DA-50F9-1A68B9F1CE6A}"/>
              </a:ext>
            </a:extLst>
          </p:cNvPr>
          <p:cNvSpPr txBox="1"/>
          <p:nvPr/>
        </p:nvSpPr>
        <p:spPr>
          <a:xfrm>
            <a:off x="5652630" y="3407934"/>
            <a:ext cx="888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ASG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41" name="CaixaDeTexto 140">
            <a:extLst>
              <a:ext uri="{FF2B5EF4-FFF2-40B4-BE49-F238E27FC236}">
                <a16:creationId xmlns:a16="http://schemas.microsoft.com/office/drawing/2014/main" id="{FE49A6E3-71E2-B438-866C-760827E1D35D}"/>
              </a:ext>
            </a:extLst>
          </p:cNvPr>
          <p:cNvSpPr txBox="1"/>
          <p:nvPr/>
        </p:nvSpPr>
        <p:spPr>
          <a:xfrm>
            <a:off x="8744767" y="3284824"/>
            <a:ext cx="3185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INVERSIÓN EN EL EXTERIOR</a:t>
            </a:r>
          </a:p>
        </p:txBody>
      </p:sp>
    </p:spTree>
    <p:extLst>
      <p:ext uri="{BB962C8B-B14F-4D97-AF65-F5344CB8AC3E}">
        <p14:creationId xmlns:p14="http://schemas.microsoft.com/office/powerpoint/2010/main" val="955510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BD60A5C-CB7E-4D27-BDE2-3733FE0CC2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3463" cy="6858000"/>
          </a:xfrm>
          <a:prstGeom prst="rect">
            <a:avLst/>
          </a:prstGeom>
        </p:spPr>
      </p:pic>
      <p:sp>
        <p:nvSpPr>
          <p:cNvPr id="41" name="Retângulo 40">
            <a:extLst>
              <a:ext uri="{FF2B5EF4-FFF2-40B4-BE49-F238E27FC236}">
                <a16:creationId xmlns:a16="http://schemas.microsoft.com/office/drawing/2014/main" id="{904EE06B-F2C7-487C-B479-B2D94FDC61AE}"/>
              </a:ext>
            </a:extLst>
          </p:cNvPr>
          <p:cNvSpPr/>
          <p:nvPr/>
        </p:nvSpPr>
        <p:spPr>
          <a:xfrm>
            <a:off x="-12967" y="0"/>
            <a:ext cx="12203463" cy="6858000"/>
          </a:xfrm>
          <a:prstGeom prst="rect">
            <a:avLst/>
          </a:prstGeom>
          <a:gradFill>
            <a:gsLst>
              <a:gs pos="24000">
                <a:srgbClr val="4C4D4F">
                  <a:alpha val="0"/>
                </a:srgbClr>
              </a:gs>
              <a:gs pos="98000">
                <a:srgbClr val="0095D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9C47B96-404E-46D9-BB6F-F30CC4B3B822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ECA7952-7D47-411A-8F83-B464744C909C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D3B9D06-CC18-4C1E-9015-C0BDAE19A4DD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4086C4B-0AA1-4885-8D56-033B8C861F3A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8F3FA6C-1D9C-47FA-955E-783A1A9415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0CCF31F-FFC7-45D6-81D6-8C0F7E0132F0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64A1260-F7B8-46C0-89D6-AD262A253276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FB2F5A13-07EF-48F7-B423-5A022017E5A1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282F88E7-FAA5-4420-95BD-37DB837EDC3F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3F95633D-7E4D-4D65-9EC8-72E3E05F905E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760FC4D3-7D3D-4846-9738-90DC3D079214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CE88EA0-3E79-4265-B16B-E9BB1438FC2B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9F383688-A756-408B-9828-F9B70F62A449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A2C3B127-238E-4834-B5B9-28E0767210C0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7759D508-C54E-4EF6-9577-3424FE36256E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55004C76-9746-4D74-BA4B-0DED3EA23891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2" name="Imagem 41" descr="Logotipo, nome da empresa&#10;&#10;Descrição gerada automaticamente">
            <a:extLst>
              <a:ext uri="{FF2B5EF4-FFF2-40B4-BE49-F238E27FC236}">
                <a16:creationId xmlns:a16="http://schemas.microsoft.com/office/drawing/2014/main" id="{7F8CD5B8-70B3-45A7-8A0D-E488C4FB06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217" y="5721654"/>
            <a:ext cx="1665424" cy="1178330"/>
          </a:xfrm>
          <a:prstGeom prst="rect">
            <a:avLst/>
          </a:prstGeom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id="{EDA4D81E-C077-A569-A3F0-5659036D0D99}"/>
              </a:ext>
            </a:extLst>
          </p:cNvPr>
          <p:cNvSpPr txBox="1">
            <a:spLocks/>
          </p:cNvSpPr>
          <p:nvPr/>
        </p:nvSpPr>
        <p:spPr>
          <a:xfrm>
            <a:off x="156525" y="4177325"/>
            <a:ext cx="3429000" cy="35037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s-es" sz="2400" b="1" i="1" u="sng" baseline="0" dirty="0">
                <a:solidFill>
                  <a:schemeClr val="bg1"/>
                </a:solidFill>
                <a:latin typeface="Calibri" panose="020F0502020204030204" pitchFamily="34" charset="0"/>
                <a:cs typeface="+mn-cs"/>
                <a:sym typeface=""/>
              </a:rPr>
              <a:t>www.anbima.com.br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4AAE5F1-F31B-458B-D4E9-749C8B83506C}"/>
              </a:ext>
            </a:extLst>
          </p:cNvPr>
          <p:cNvSpPr/>
          <p:nvPr/>
        </p:nvSpPr>
        <p:spPr>
          <a:xfrm>
            <a:off x="156525" y="4709794"/>
            <a:ext cx="3226478" cy="8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90000"/>
              </a:lnSpc>
            </a:pPr>
            <a:r>
              <a:rPr lang="es-es" sz="1600" b="1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SÃO PAULO</a:t>
            </a:r>
          </a:p>
          <a:p>
            <a:pPr algn="l" rtl="0">
              <a:lnSpc>
                <a:spcPct val="90000"/>
              </a:lnSpc>
              <a:spcAft>
                <a:spcPts val="0"/>
              </a:spcAft>
            </a:pPr>
            <a:r>
              <a:rPr lang="es-es" sz="1400" b="0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Av. das Nações Unidas, 8.501, 21º andar</a:t>
            </a:r>
          </a:p>
          <a:p>
            <a:pPr algn="l" rtl="0">
              <a:lnSpc>
                <a:spcPct val="90000"/>
              </a:lnSpc>
              <a:spcAft>
                <a:spcPts val="0"/>
              </a:spcAft>
            </a:pPr>
            <a:r>
              <a:rPr lang="es-es" sz="1400" b="0" i="0" u="none" kern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05425-070 – São Paulo – SP</a:t>
            </a:r>
          </a:p>
          <a:p>
            <a:pPr algn="l" rtl="0">
              <a:lnSpc>
                <a:spcPct val="90000"/>
              </a:lnSpc>
              <a:spcAft>
                <a:spcPts val="0"/>
              </a:spcAft>
            </a:pPr>
            <a:r>
              <a:rPr lang="es-es" sz="1400" b="0" i="0" u="none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+ 55 11 3471-4200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9B6DF906-0204-AAB6-C8D1-B7304DF6274E}"/>
              </a:ext>
            </a:extLst>
          </p:cNvPr>
          <p:cNvSpPr/>
          <p:nvPr/>
        </p:nvSpPr>
        <p:spPr>
          <a:xfrm>
            <a:off x="156524" y="5739577"/>
            <a:ext cx="364524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Bef>
                <a:spcPct val="0"/>
              </a:spcBef>
            </a:pPr>
            <a:r>
              <a:rPr lang="es-es" sz="1600" b="1" i="0" u="none" kern="0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RIO DE JANEIRO</a:t>
            </a:r>
          </a:p>
          <a:p>
            <a:pPr algn="l" rtl="0">
              <a:spcBef>
                <a:spcPct val="0"/>
              </a:spcBef>
            </a:pPr>
            <a:r>
              <a:rPr lang="es-es" sz="1400" b="0" i="0" u="none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Praia de </a:t>
            </a:r>
            <a:r>
              <a:rPr lang="es-es" sz="1400" b="0" i="0" u="none" baseline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Botafogo</a:t>
            </a:r>
            <a:r>
              <a:rPr lang="es-es" sz="1400" b="0" i="0" u="none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, 501-704, Bloco II, </a:t>
            </a:r>
            <a:r>
              <a:rPr lang="es-es" sz="1400" b="0" i="0" u="none" baseline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Botafogo</a:t>
            </a:r>
            <a:endParaRPr lang="es-es" sz="1400" b="0" i="0" u="none" baseline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"/>
            </a:endParaRPr>
          </a:p>
          <a:p>
            <a:pPr algn="l" rtl="0">
              <a:spcBef>
                <a:spcPct val="0"/>
              </a:spcBef>
            </a:pPr>
            <a:r>
              <a:rPr lang="es-es" sz="1400" b="0" i="0" u="none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22250-042 – Rio de Janeiro – RJ</a:t>
            </a:r>
          </a:p>
          <a:p>
            <a:pPr algn="l" rtl="0">
              <a:spcBef>
                <a:spcPct val="0"/>
              </a:spcBef>
            </a:pPr>
            <a:r>
              <a:rPr lang="es-es" sz="1400" b="0" i="0" u="none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+ 55 21 3814-3800</a:t>
            </a:r>
            <a:endParaRPr lang="es-es" sz="1400" dirty="0">
              <a:solidFill>
                <a:schemeClr val="bg1"/>
              </a:solidFill>
              <a:latin typeface="+mn-ea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107501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B5CA18-7E9A-4497-A2EA-E47CC40F75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ECE8A744-143E-4327-A83A-03A007224D0E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7FE0ADC-859C-4458-BB27-9E8A7E679E13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67630B5-4EB6-4A93-967B-264B8BE7B3E4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53CDDE-AA5A-4CA9-AA41-7629D2935792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BD76145-112B-49B7-A67C-0BBFD8086C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51CD95F-06CB-40F8-B672-372A9B1ADDF7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0843A4-28E9-4A12-9FAA-EDCA8FBDF5B5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A64F978-E2B0-48D3-9DB4-1CB7709DB53C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511084-D9F7-43EB-BCAD-A9B77CC0A303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4459EA3-2E03-41AF-BF53-F105177C6E0A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C2F2795-28CA-4B3E-B4D1-78819635D547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A12973A-AF79-4303-9C63-0A942F6C577A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0" name="Retângulo 119">
            <a:extLst>
              <a:ext uri="{FF2B5EF4-FFF2-40B4-BE49-F238E27FC236}">
                <a16:creationId xmlns:a16="http://schemas.microsoft.com/office/drawing/2014/main" id="{749AAD2A-0C89-43A2-8173-59E17FBF25B6}"/>
              </a:ext>
            </a:extLst>
          </p:cNvPr>
          <p:cNvSpPr/>
          <p:nvPr/>
        </p:nvSpPr>
        <p:spPr>
          <a:xfrm>
            <a:off x="-12967" y="0"/>
            <a:ext cx="12203463" cy="6858000"/>
          </a:xfrm>
          <a:prstGeom prst="rect">
            <a:avLst/>
          </a:prstGeom>
          <a:gradFill>
            <a:gsLst>
              <a:gs pos="24000">
                <a:srgbClr val="4C4D4F">
                  <a:alpha val="0"/>
                </a:srgbClr>
              </a:gs>
              <a:gs pos="98000">
                <a:srgbClr val="0095D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11578-7D43-4A60-8933-80A2474ADF18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593CCF2-A00E-4514-AA93-4BF9634597D9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19E5DFE-66D4-402F-A7B0-6DF2D68E89A7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CA47143-B90A-4106-86C2-62F2A28E4700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1FD8185A-CFFA-2756-32A8-0F26C9460C72}"/>
              </a:ext>
            </a:extLst>
          </p:cNvPr>
          <p:cNvSpPr/>
          <p:nvPr/>
        </p:nvSpPr>
        <p:spPr>
          <a:xfrm>
            <a:off x="645525" y="1048079"/>
            <a:ext cx="7605846" cy="737177"/>
          </a:xfrm>
          <a:custGeom>
            <a:avLst/>
            <a:gdLst>
              <a:gd name="connsiteX0" fmla="*/ 3141726 w 3335464"/>
              <a:gd name="connsiteY0" fmla="*/ 770192 h 770191"/>
              <a:gd name="connsiteX1" fmla="*/ 3335465 w 3335464"/>
              <a:gd name="connsiteY1" fmla="*/ 387382 h 770191"/>
              <a:gd name="connsiteX2" fmla="*/ 3141726 w 3335464"/>
              <a:gd name="connsiteY2" fmla="*/ 0 h 770191"/>
              <a:gd name="connsiteX3" fmla="*/ 0 w 3335464"/>
              <a:gd name="connsiteY3" fmla="*/ 0 h 770191"/>
              <a:gd name="connsiteX4" fmla="*/ 0 w 3335464"/>
              <a:gd name="connsiteY4" fmla="*/ 770192 h 770191"/>
              <a:gd name="connsiteX5" fmla="*/ 3141726 w 3335464"/>
              <a:gd name="connsiteY5" fmla="*/ 770192 h 77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5464" h="770191">
                <a:moveTo>
                  <a:pt x="3141726" y="770192"/>
                </a:moveTo>
                <a:lnTo>
                  <a:pt x="3335465" y="387382"/>
                </a:lnTo>
                <a:lnTo>
                  <a:pt x="3141726" y="0"/>
                </a:lnTo>
                <a:lnTo>
                  <a:pt x="0" y="0"/>
                </a:lnTo>
                <a:lnTo>
                  <a:pt x="0" y="770192"/>
                </a:lnTo>
                <a:lnTo>
                  <a:pt x="3141726" y="77019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BCB46C2B-2EE5-3F08-1F80-AC8098FDEAFE}"/>
              </a:ext>
            </a:extLst>
          </p:cNvPr>
          <p:cNvSpPr/>
          <p:nvPr/>
        </p:nvSpPr>
        <p:spPr>
          <a:xfrm rot="10800000">
            <a:off x="404353" y="1048007"/>
            <a:ext cx="241172" cy="737269"/>
          </a:xfrm>
          <a:custGeom>
            <a:avLst/>
            <a:gdLst>
              <a:gd name="connsiteX0" fmla="*/ -105 w 241172"/>
              <a:gd name="connsiteY0" fmla="*/ -130 h 770286"/>
              <a:gd name="connsiteX1" fmla="*/ 129816 w 241172"/>
              <a:gd name="connsiteY1" fmla="*/ -130 h 770286"/>
              <a:gd name="connsiteX2" fmla="*/ 241068 w 241172"/>
              <a:gd name="connsiteY2" fmla="*/ 111122 h 770286"/>
              <a:gd name="connsiteX3" fmla="*/ 241068 w 241172"/>
              <a:gd name="connsiteY3" fmla="*/ 658905 h 770286"/>
              <a:gd name="connsiteX4" fmla="*/ 129816 w 241172"/>
              <a:gd name="connsiteY4" fmla="*/ 770157 h 770286"/>
              <a:gd name="connsiteX5" fmla="*/ -105 w 241172"/>
              <a:gd name="connsiteY5" fmla="*/ 770157 h 770286"/>
              <a:gd name="connsiteX6" fmla="*/ -105 w 241172"/>
              <a:gd name="connsiteY6" fmla="*/ 770157 h 770286"/>
              <a:gd name="connsiteX7" fmla="*/ -105 w 241172"/>
              <a:gd name="connsiteY7" fmla="*/ -130 h 770286"/>
              <a:gd name="connsiteX8" fmla="*/ -105 w 241172"/>
              <a:gd name="connsiteY8" fmla="*/ -130 h 77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172" h="770286">
                <a:moveTo>
                  <a:pt x="-105" y="-130"/>
                </a:moveTo>
                <a:lnTo>
                  <a:pt x="129816" y="-130"/>
                </a:lnTo>
                <a:cubicBezTo>
                  <a:pt x="191261" y="-130"/>
                  <a:pt x="241068" y="49676"/>
                  <a:pt x="241068" y="111122"/>
                </a:cubicBezTo>
                <a:lnTo>
                  <a:pt x="241068" y="658905"/>
                </a:lnTo>
                <a:cubicBezTo>
                  <a:pt x="241068" y="720351"/>
                  <a:pt x="191261" y="770157"/>
                  <a:pt x="129816" y="770157"/>
                </a:cubicBezTo>
                <a:lnTo>
                  <a:pt x="-105" y="770157"/>
                </a:lnTo>
                <a:lnTo>
                  <a:pt x="-105" y="770157"/>
                </a:lnTo>
                <a:lnTo>
                  <a:pt x="-105" y="-130"/>
                </a:lnTo>
                <a:lnTo>
                  <a:pt x="-105" y="-130"/>
                </a:lnTo>
                <a:close/>
              </a:path>
            </a:pathLst>
          </a:custGeom>
          <a:solidFill>
            <a:srgbClr val="4C4D4F"/>
          </a:solidFill>
          <a:ln w="9525" cap="flat">
            <a:solidFill>
              <a:srgbClr val="4C4D4F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1965B2A-A416-7EA5-8A91-EB0EB4BECF00}"/>
              </a:ext>
            </a:extLst>
          </p:cNvPr>
          <p:cNvSpPr txBox="1"/>
          <p:nvPr/>
        </p:nvSpPr>
        <p:spPr>
          <a:xfrm>
            <a:off x="1336345" y="1212148"/>
            <a:ext cx="4131212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2" algn="l" rtl="0">
              <a:spcAft>
                <a:spcPts val="2400"/>
              </a:spcAft>
              <a:buSzPct val="80000"/>
            </a:pPr>
            <a:r>
              <a:rPr lang="es-es" sz="2000" b="1" i="0" u="none" baseline="0" dirty="0">
                <a:solidFill>
                  <a:srgbClr val="4C4D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TENDENCIAS REGULATORIAS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23E7E63-DCBE-AC86-3D91-765E7D2206ED}"/>
              </a:ext>
            </a:extLst>
          </p:cNvPr>
          <p:cNvSpPr txBox="1"/>
          <p:nvPr/>
        </p:nvSpPr>
        <p:spPr>
          <a:xfrm flipH="1">
            <a:off x="657137" y="1017047"/>
            <a:ext cx="667596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2" algn="ctr" rtl="0">
              <a:spcAft>
                <a:spcPts val="2400"/>
              </a:spcAft>
              <a:buSzPct val="80000"/>
            </a:pPr>
            <a:r>
              <a:rPr lang="es-es" sz="4400" b="1" i="0" u="none" baseline="0" dirty="0">
                <a:solidFill>
                  <a:srgbClr val="03469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1</a:t>
            </a:r>
          </a:p>
        </p:txBody>
      </p:sp>
      <p:sp>
        <p:nvSpPr>
          <p:cNvPr id="32" name="Triângulo isósceles 31">
            <a:extLst>
              <a:ext uri="{FF2B5EF4-FFF2-40B4-BE49-F238E27FC236}">
                <a16:creationId xmlns:a16="http://schemas.microsoft.com/office/drawing/2014/main" id="{2C8975C9-08A6-BC87-52C5-FDAD20C5D533}"/>
              </a:ext>
            </a:extLst>
          </p:cNvPr>
          <p:cNvSpPr/>
          <p:nvPr/>
        </p:nvSpPr>
        <p:spPr>
          <a:xfrm rot="5400000">
            <a:off x="7674762" y="1208059"/>
            <a:ext cx="737269" cy="415942"/>
          </a:xfrm>
          <a:prstGeom prst="triangle">
            <a:avLst/>
          </a:prstGeom>
          <a:solidFill>
            <a:srgbClr val="4C4D4F"/>
          </a:solidFill>
          <a:ln>
            <a:solidFill>
              <a:srgbClr val="4C4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FC91CA08-F994-3F6B-7CA7-9A6A15D92785}"/>
              </a:ext>
            </a:extLst>
          </p:cNvPr>
          <p:cNvCxnSpPr>
            <a:cxnSpLocks/>
          </p:cNvCxnSpPr>
          <p:nvPr/>
        </p:nvCxnSpPr>
        <p:spPr>
          <a:xfrm>
            <a:off x="1297301" y="1186944"/>
            <a:ext cx="0" cy="421941"/>
          </a:xfrm>
          <a:prstGeom prst="line">
            <a:avLst/>
          </a:prstGeom>
          <a:ln w="19050">
            <a:solidFill>
              <a:srgbClr val="4C4D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orma Livre: Forma 57">
            <a:extLst>
              <a:ext uri="{FF2B5EF4-FFF2-40B4-BE49-F238E27FC236}">
                <a16:creationId xmlns:a16="http://schemas.microsoft.com/office/drawing/2014/main" id="{2ADB0E6B-EBB4-48B9-A85E-6BF9D388BAA4}"/>
              </a:ext>
            </a:extLst>
          </p:cNvPr>
          <p:cNvSpPr/>
          <p:nvPr/>
        </p:nvSpPr>
        <p:spPr>
          <a:xfrm>
            <a:off x="645524" y="2011194"/>
            <a:ext cx="7605846" cy="737177"/>
          </a:xfrm>
          <a:custGeom>
            <a:avLst/>
            <a:gdLst>
              <a:gd name="connsiteX0" fmla="*/ 3141726 w 3335464"/>
              <a:gd name="connsiteY0" fmla="*/ 770192 h 770191"/>
              <a:gd name="connsiteX1" fmla="*/ 3335465 w 3335464"/>
              <a:gd name="connsiteY1" fmla="*/ 387382 h 770191"/>
              <a:gd name="connsiteX2" fmla="*/ 3141726 w 3335464"/>
              <a:gd name="connsiteY2" fmla="*/ 0 h 770191"/>
              <a:gd name="connsiteX3" fmla="*/ 0 w 3335464"/>
              <a:gd name="connsiteY3" fmla="*/ 0 h 770191"/>
              <a:gd name="connsiteX4" fmla="*/ 0 w 3335464"/>
              <a:gd name="connsiteY4" fmla="*/ 770192 h 770191"/>
              <a:gd name="connsiteX5" fmla="*/ 3141726 w 3335464"/>
              <a:gd name="connsiteY5" fmla="*/ 770192 h 77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5464" h="770191">
                <a:moveTo>
                  <a:pt x="3141726" y="770192"/>
                </a:moveTo>
                <a:lnTo>
                  <a:pt x="3335465" y="387382"/>
                </a:lnTo>
                <a:lnTo>
                  <a:pt x="3141726" y="0"/>
                </a:lnTo>
                <a:lnTo>
                  <a:pt x="0" y="0"/>
                </a:lnTo>
                <a:lnTo>
                  <a:pt x="0" y="770192"/>
                </a:lnTo>
                <a:lnTo>
                  <a:pt x="3141726" y="77019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9" name="Forma Livre: Forma 58">
            <a:extLst>
              <a:ext uri="{FF2B5EF4-FFF2-40B4-BE49-F238E27FC236}">
                <a16:creationId xmlns:a16="http://schemas.microsoft.com/office/drawing/2014/main" id="{D391CEB6-D5B0-197B-B492-EACD37EA4CC4}"/>
              </a:ext>
            </a:extLst>
          </p:cNvPr>
          <p:cNvSpPr/>
          <p:nvPr/>
        </p:nvSpPr>
        <p:spPr>
          <a:xfrm rot="10800000">
            <a:off x="404352" y="2011122"/>
            <a:ext cx="241172" cy="737269"/>
          </a:xfrm>
          <a:custGeom>
            <a:avLst/>
            <a:gdLst>
              <a:gd name="connsiteX0" fmla="*/ -105 w 241172"/>
              <a:gd name="connsiteY0" fmla="*/ -130 h 770286"/>
              <a:gd name="connsiteX1" fmla="*/ 129816 w 241172"/>
              <a:gd name="connsiteY1" fmla="*/ -130 h 770286"/>
              <a:gd name="connsiteX2" fmla="*/ 241068 w 241172"/>
              <a:gd name="connsiteY2" fmla="*/ 111122 h 770286"/>
              <a:gd name="connsiteX3" fmla="*/ 241068 w 241172"/>
              <a:gd name="connsiteY3" fmla="*/ 658905 h 770286"/>
              <a:gd name="connsiteX4" fmla="*/ 129816 w 241172"/>
              <a:gd name="connsiteY4" fmla="*/ 770157 h 770286"/>
              <a:gd name="connsiteX5" fmla="*/ -105 w 241172"/>
              <a:gd name="connsiteY5" fmla="*/ 770157 h 770286"/>
              <a:gd name="connsiteX6" fmla="*/ -105 w 241172"/>
              <a:gd name="connsiteY6" fmla="*/ 770157 h 770286"/>
              <a:gd name="connsiteX7" fmla="*/ -105 w 241172"/>
              <a:gd name="connsiteY7" fmla="*/ -130 h 770286"/>
              <a:gd name="connsiteX8" fmla="*/ -105 w 241172"/>
              <a:gd name="connsiteY8" fmla="*/ -130 h 77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172" h="770286">
                <a:moveTo>
                  <a:pt x="-105" y="-130"/>
                </a:moveTo>
                <a:lnTo>
                  <a:pt x="129816" y="-130"/>
                </a:lnTo>
                <a:cubicBezTo>
                  <a:pt x="191261" y="-130"/>
                  <a:pt x="241068" y="49676"/>
                  <a:pt x="241068" y="111122"/>
                </a:cubicBezTo>
                <a:lnTo>
                  <a:pt x="241068" y="658905"/>
                </a:lnTo>
                <a:cubicBezTo>
                  <a:pt x="241068" y="720351"/>
                  <a:pt x="191261" y="770157"/>
                  <a:pt x="129816" y="770157"/>
                </a:cubicBezTo>
                <a:lnTo>
                  <a:pt x="-105" y="770157"/>
                </a:lnTo>
                <a:lnTo>
                  <a:pt x="-105" y="770157"/>
                </a:lnTo>
                <a:lnTo>
                  <a:pt x="-105" y="-130"/>
                </a:lnTo>
                <a:lnTo>
                  <a:pt x="-105" y="-130"/>
                </a:lnTo>
                <a:close/>
              </a:path>
            </a:pathLst>
          </a:custGeom>
          <a:solidFill>
            <a:srgbClr val="4C4D4F"/>
          </a:solidFill>
          <a:ln w="9525" cap="flat">
            <a:solidFill>
              <a:srgbClr val="4C4D4F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969BC7AD-56DE-202F-649F-CC3DA1DEA1AB}"/>
              </a:ext>
            </a:extLst>
          </p:cNvPr>
          <p:cNvSpPr txBox="1"/>
          <p:nvPr/>
        </p:nvSpPr>
        <p:spPr>
          <a:xfrm>
            <a:off x="1336343" y="2175263"/>
            <a:ext cx="5957085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2" algn="l" rtl="0">
              <a:spcAft>
                <a:spcPts val="2400"/>
              </a:spcAft>
              <a:buSzPct val="80000"/>
            </a:pPr>
            <a:r>
              <a:rPr lang="es-es" sz="2000" b="1" i="0" u="none" baseline="0" dirty="0">
                <a:solidFill>
                  <a:srgbClr val="4C4D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PANORAMA DE LA INDUSTRIA (BRASIL)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5929020F-2B79-05F9-980C-F11BCA48EF32}"/>
              </a:ext>
            </a:extLst>
          </p:cNvPr>
          <p:cNvSpPr txBox="1"/>
          <p:nvPr/>
        </p:nvSpPr>
        <p:spPr>
          <a:xfrm flipH="1">
            <a:off x="657136" y="1980162"/>
            <a:ext cx="667596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2" algn="ctr" rtl="0">
              <a:spcAft>
                <a:spcPts val="2400"/>
              </a:spcAft>
              <a:buSzPct val="80000"/>
            </a:pPr>
            <a:r>
              <a:rPr lang="es-es" sz="4400" b="1" i="0" u="none" baseline="0" dirty="0">
                <a:solidFill>
                  <a:srgbClr val="03469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2</a:t>
            </a:r>
          </a:p>
        </p:txBody>
      </p:sp>
      <p:sp>
        <p:nvSpPr>
          <p:cNvPr id="62" name="Triângulo isósceles 61">
            <a:extLst>
              <a:ext uri="{FF2B5EF4-FFF2-40B4-BE49-F238E27FC236}">
                <a16:creationId xmlns:a16="http://schemas.microsoft.com/office/drawing/2014/main" id="{8541E8C7-A1B9-BBAA-F4FD-5903615BD593}"/>
              </a:ext>
            </a:extLst>
          </p:cNvPr>
          <p:cNvSpPr/>
          <p:nvPr/>
        </p:nvSpPr>
        <p:spPr>
          <a:xfrm rot="5400000">
            <a:off x="7674761" y="2171174"/>
            <a:ext cx="737269" cy="415942"/>
          </a:xfrm>
          <a:prstGeom prst="triangle">
            <a:avLst/>
          </a:prstGeom>
          <a:solidFill>
            <a:srgbClr val="4C4D4F"/>
          </a:solidFill>
          <a:ln>
            <a:solidFill>
              <a:srgbClr val="4C4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cxnSp>
        <p:nvCxnSpPr>
          <p:cNvPr id="63" name="Conector reto 62">
            <a:extLst>
              <a:ext uri="{FF2B5EF4-FFF2-40B4-BE49-F238E27FC236}">
                <a16:creationId xmlns:a16="http://schemas.microsoft.com/office/drawing/2014/main" id="{5992A8EE-2CF7-8F92-87F4-02D5BEF3FAAF}"/>
              </a:ext>
            </a:extLst>
          </p:cNvPr>
          <p:cNvCxnSpPr>
            <a:cxnSpLocks/>
          </p:cNvCxnSpPr>
          <p:nvPr/>
        </p:nvCxnSpPr>
        <p:spPr>
          <a:xfrm>
            <a:off x="1297300" y="2150059"/>
            <a:ext cx="0" cy="421941"/>
          </a:xfrm>
          <a:prstGeom prst="line">
            <a:avLst/>
          </a:prstGeom>
          <a:ln w="19050">
            <a:solidFill>
              <a:srgbClr val="4C4D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orma Livre: Forma 63">
            <a:extLst>
              <a:ext uri="{FF2B5EF4-FFF2-40B4-BE49-F238E27FC236}">
                <a16:creationId xmlns:a16="http://schemas.microsoft.com/office/drawing/2014/main" id="{C15DA113-829A-E04C-0C04-C359349AA13F}"/>
              </a:ext>
            </a:extLst>
          </p:cNvPr>
          <p:cNvSpPr/>
          <p:nvPr/>
        </p:nvSpPr>
        <p:spPr>
          <a:xfrm>
            <a:off x="645524" y="2955538"/>
            <a:ext cx="7605846" cy="737177"/>
          </a:xfrm>
          <a:custGeom>
            <a:avLst/>
            <a:gdLst>
              <a:gd name="connsiteX0" fmla="*/ 3141726 w 3335464"/>
              <a:gd name="connsiteY0" fmla="*/ 770192 h 770191"/>
              <a:gd name="connsiteX1" fmla="*/ 3335465 w 3335464"/>
              <a:gd name="connsiteY1" fmla="*/ 387382 h 770191"/>
              <a:gd name="connsiteX2" fmla="*/ 3141726 w 3335464"/>
              <a:gd name="connsiteY2" fmla="*/ 0 h 770191"/>
              <a:gd name="connsiteX3" fmla="*/ 0 w 3335464"/>
              <a:gd name="connsiteY3" fmla="*/ 0 h 770191"/>
              <a:gd name="connsiteX4" fmla="*/ 0 w 3335464"/>
              <a:gd name="connsiteY4" fmla="*/ 770192 h 770191"/>
              <a:gd name="connsiteX5" fmla="*/ 3141726 w 3335464"/>
              <a:gd name="connsiteY5" fmla="*/ 770192 h 77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5464" h="770191">
                <a:moveTo>
                  <a:pt x="3141726" y="770192"/>
                </a:moveTo>
                <a:lnTo>
                  <a:pt x="3335465" y="387382"/>
                </a:lnTo>
                <a:lnTo>
                  <a:pt x="3141726" y="0"/>
                </a:lnTo>
                <a:lnTo>
                  <a:pt x="0" y="0"/>
                </a:lnTo>
                <a:lnTo>
                  <a:pt x="0" y="770192"/>
                </a:lnTo>
                <a:lnTo>
                  <a:pt x="3141726" y="77019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634CF4A9-AF2F-7C49-C248-CE6123FE959B}"/>
              </a:ext>
            </a:extLst>
          </p:cNvPr>
          <p:cNvSpPr/>
          <p:nvPr/>
        </p:nvSpPr>
        <p:spPr>
          <a:xfrm rot="10800000">
            <a:off x="404352" y="2955466"/>
            <a:ext cx="241172" cy="737269"/>
          </a:xfrm>
          <a:custGeom>
            <a:avLst/>
            <a:gdLst>
              <a:gd name="connsiteX0" fmla="*/ -105 w 241172"/>
              <a:gd name="connsiteY0" fmla="*/ -130 h 770286"/>
              <a:gd name="connsiteX1" fmla="*/ 129816 w 241172"/>
              <a:gd name="connsiteY1" fmla="*/ -130 h 770286"/>
              <a:gd name="connsiteX2" fmla="*/ 241068 w 241172"/>
              <a:gd name="connsiteY2" fmla="*/ 111122 h 770286"/>
              <a:gd name="connsiteX3" fmla="*/ 241068 w 241172"/>
              <a:gd name="connsiteY3" fmla="*/ 658905 h 770286"/>
              <a:gd name="connsiteX4" fmla="*/ 129816 w 241172"/>
              <a:gd name="connsiteY4" fmla="*/ 770157 h 770286"/>
              <a:gd name="connsiteX5" fmla="*/ -105 w 241172"/>
              <a:gd name="connsiteY5" fmla="*/ 770157 h 770286"/>
              <a:gd name="connsiteX6" fmla="*/ -105 w 241172"/>
              <a:gd name="connsiteY6" fmla="*/ 770157 h 770286"/>
              <a:gd name="connsiteX7" fmla="*/ -105 w 241172"/>
              <a:gd name="connsiteY7" fmla="*/ -130 h 770286"/>
              <a:gd name="connsiteX8" fmla="*/ -105 w 241172"/>
              <a:gd name="connsiteY8" fmla="*/ -130 h 77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172" h="770286">
                <a:moveTo>
                  <a:pt x="-105" y="-130"/>
                </a:moveTo>
                <a:lnTo>
                  <a:pt x="129816" y="-130"/>
                </a:lnTo>
                <a:cubicBezTo>
                  <a:pt x="191261" y="-130"/>
                  <a:pt x="241068" y="49676"/>
                  <a:pt x="241068" y="111122"/>
                </a:cubicBezTo>
                <a:lnTo>
                  <a:pt x="241068" y="658905"/>
                </a:lnTo>
                <a:cubicBezTo>
                  <a:pt x="241068" y="720351"/>
                  <a:pt x="191261" y="770157"/>
                  <a:pt x="129816" y="770157"/>
                </a:cubicBezTo>
                <a:lnTo>
                  <a:pt x="-105" y="770157"/>
                </a:lnTo>
                <a:lnTo>
                  <a:pt x="-105" y="770157"/>
                </a:lnTo>
                <a:lnTo>
                  <a:pt x="-105" y="-130"/>
                </a:lnTo>
                <a:lnTo>
                  <a:pt x="-105" y="-130"/>
                </a:lnTo>
                <a:close/>
              </a:path>
            </a:pathLst>
          </a:custGeom>
          <a:solidFill>
            <a:srgbClr val="4C4D4F"/>
          </a:solidFill>
          <a:ln w="9525" cap="flat">
            <a:solidFill>
              <a:srgbClr val="4C4D4F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3E51D632-3355-80E3-B18A-98EBEA69930D}"/>
              </a:ext>
            </a:extLst>
          </p:cNvPr>
          <p:cNvSpPr txBox="1"/>
          <p:nvPr/>
        </p:nvSpPr>
        <p:spPr>
          <a:xfrm>
            <a:off x="1336344" y="3119607"/>
            <a:ext cx="5819873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2" algn="l" rtl="0">
              <a:spcAft>
                <a:spcPts val="2400"/>
              </a:spcAft>
              <a:buSzPct val="80000"/>
            </a:pPr>
            <a:r>
              <a:rPr lang="es-es" sz="2000" b="1" i="0" u="none" baseline="0" dirty="0">
                <a:solidFill>
                  <a:srgbClr val="4C4D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AUTORREGULACIÓN ANBIMA </a:t>
            </a:r>
            <a:r>
              <a:rPr lang="es-ES" sz="2000" b="1" i="0" u="none" baseline="0" dirty="0">
                <a:solidFill>
                  <a:srgbClr val="4C4D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–</a:t>
            </a:r>
            <a:r>
              <a:rPr lang="es-es" sz="2000" b="1" i="0" u="none" baseline="0" dirty="0">
                <a:solidFill>
                  <a:srgbClr val="4C4D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 VISIÓN GENERAL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CFE29D80-283F-3F05-2BF6-74955FE8E293}"/>
              </a:ext>
            </a:extLst>
          </p:cNvPr>
          <p:cNvSpPr txBox="1"/>
          <p:nvPr/>
        </p:nvSpPr>
        <p:spPr>
          <a:xfrm flipH="1">
            <a:off x="657136" y="2924506"/>
            <a:ext cx="667596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2" algn="ctr" rtl="0">
              <a:spcAft>
                <a:spcPts val="2400"/>
              </a:spcAft>
              <a:buSzPct val="80000"/>
            </a:pPr>
            <a:r>
              <a:rPr lang="es-es" sz="4400" b="1" i="0" u="none" baseline="0" dirty="0">
                <a:solidFill>
                  <a:srgbClr val="03469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3</a:t>
            </a:r>
          </a:p>
        </p:txBody>
      </p:sp>
      <p:sp>
        <p:nvSpPr>
          <p:cNvPr id="68" name="Triângulo isósceles 67">
            <a:extLst>
              <a:ext uri="{FF2B5EF4-FFF2-40B4-BE49-F238E27FC236}">
                <a16:creationId xmlns:a16="http://schemas.microsoft.com/office/drawing/2014/main" id="{C7A791C0-D153-BAEB-86DF-3AA3837CB372}"/>
              </a:ext>
            </a:extLst>
          </p:cNvPr>
          <p:cNvSpPr/>
          <p:nvPr/>
        </p:nvSpPr>
        <p:spPr>
          <a:xfrm rot="5400000">
            <a:off x="7674761" y="3115518"/>
            <a:ext cx="737269" cy="415942"/>
          </a:xfrm>
          <a:prstGeom prst="triangle">
            <a:avLst/>
          </a:prstGeom>
          <a:solidFill>
            <a:srgbClr val="4C4D4F"/>
          </a:solidFill>
          <a:ln>
            <a:solidFill>
              <a:srgbClr val="4C4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cxnSp>
        <p:nvCxnSpPr>
          <p:cNvPr id="69" name="Conector reto 68">
            <a:extLst>
              <a:ext uri="{FF2B5EF4-FFF2-40B4-BE49-F238E27FC236}">
                <a16:creationId xmlns:a16="http://schemas.microsoft.com/office/drawing/2014/main" id="{1FE223F8-F00B-AF10-E76E-5EE40BD42B5D}"/>
              </a:ext>
            </a:extLst>
          </p:cNvPr>
          <p:cNvCxnSpPr>
            <a:cxnSpLocks/>
          </p:cNvCxnSpPr>
          <p:nvPr/>
        </p:nvCxnSpPr>
        <p:spPr>
          <a:xfrm>
            <a:off x="1297300" y="3094403"/>
            <a:ext cx="0" cy="421941"/>
          </a:xfrm>
          <a:prstGeom prst="line">
            <a:avLst/>
          </a:prstGeom>
          <a:ln w="19050">
            <a:solidFill>
              <a:srgbClr val="4C4D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orma Livre: Forma 69">
            <a:extLst>
              <a:ext uri="{FF2B5EF4-FFF2-40B4-BE49-F238E27FC236}">
                <a16:creationId xmlns:a16="http://schemas.microsoft.com/office/drawing/2014/main" id="{37F568AB-A4C7-2641-D1DA-522063F6A305}"/>
              </a:ext>
            </a:extLst>
          </p:cNvPr>
          <p:cNvSpPr/>
          <p:nvPr/>
        </p:nvSpPr>
        <p:spPr>
          <a:xfrm>
            <a:off x="645523" y="3899282"/>
            <a:ext cx="7605845" cy="737177"/>
          </a:xfrm>
          <a:custGeom>
            <a:avLst/>
            <a:gdLst>
              <a:gd name="connsiteX0" fmla="*/ 3141726 w 3335464"/>
              <a:gd name="connsiteY0" fmla="*/ 770192 h 770191"/>
              <a:gd name="connsiteX1" fmla="*/ 3335465 w 3335464"/>
              <a:gd name="connsiteY1" fmla="*/ 387382 h 770191"/>
              <a:gd name="connsiteX2" fmla="*/ 3141726 w 3335464"/>
              <a:gd name="connsiteY2" fmla="*/ 0 h 770191"/>
              <a:gd name="connsiteX3" fmla="*/ 0 w 3335464"/>
              <a:gd name="connsiteY3" fmla="*/ 0 h 770191"/>
              <a:gd name="connsiteX4" fmla="*/ 0 w 3335464"/>
              <a:gd name="connsiteY4" fmla="*/ 770192 h 770191"/>
              <a:gd name="connsiteX5" fmla="*/ 3141726 w 3335464"/>
              <a:gd name="connsiteY5" fmla="*/ 770192 h 77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5464" h="770191">
                <a:moveTo>
                  <a:pt x="3141726" y="770192"/>
                </a:moveTo>
                <a:lnTo>
                  <a:pt x="3335465" y="387382"/>
                </a:lnTo>
                <a:lnTo>
                  <a:pt x="3141726" y="0"/>
                </a:lnTo>
                <a:lnTo>
                  <a:pt x="0" y="0"/>
                </a:lnTo>
                <a:lnTo>
                  <a:pt x="0" y="770192"/>
                </a:lnTo>
                <a:lnTo>
                  <a:pt x="3141726" y="77019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71" name="Forma Livre: Forma 70">
            <a:extLst>
              <a:ext uri="{FF2B5EF4-FFF2-40B4-BE49-F238E27FC236}">
                <a16:creationId xmlns:a16="http://schemas.microsoft.com/office/drawing/2014/main" id="{0C5B53D4-3112-F207-FEAA-A8BD068C186F}"/>
              </a:ext>
            </a:extLst>
          </p:cNvPr>
          <p:cNvSpPr/>
          <p:nvPr/>
        </p:nvSpPr>
        <p:spPr>
          <a:xfrm rot="10800000">
            <a:off x="404352" y="3899210"/>
            <a:ext cx="241172" cy="737269"/>
          </a:xfrm>
          <a:custGeom>
            <a:avLst/>
            <a:gdLst>
              <a:gd name="connsiteX0" fmla="*/ -105 w 241172"/>
              <a:gd name="connsiteY0" fmla="*/ -130 h 770286"/>
              <a:gd name="connsiteX1" fmla="*/ 129816 w 241172"/>
              <a:gd name="connsiteY1" fmla="*/ -130 h 770286"/>
              <a:gd name="connsiteX2" fmla="*/ 241068 w 241172"/>
              <a:gd name="connsiteY2" fmla="*/ 111122 h 770286"/>
              <a:gd name="connsiteX3" fmla="*/ 241068 w 241172"/>
              <a:gd name="connsiteY3" fmla="*/ 658905 h 770286"/>
              <a:gd name="connsiteX4" fmla="*/ 129816 w 241172"/>
              <a:gd name="connsiteY4" fmla="*/ 770157 h 770286"/>
              <a:gd name="connsiteX5" fmla="*/ -105 w 241172"/>
              <a:gd name="connsiteY5" fmla="*/ 770157 h 770286"/>
              <a:gd name="connsiteX6" fmla="*/ -105 w 241172"/>
              <a:gd name="connsiteY6" fmla="*/ 770157 h 770286"/>
              <a:gd name="connsiteX7" fmla="*/ -105 w 241172"/>
              <a:gd name="connsiteY7" fmla="*/ -130 h 770286"/>
              <a:gd name="connsiteX8" fmla="*/ -105 w 241172"/>
              <a:gd name="connsiteY8" fmla="*/ -130 h 77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172" h="770286">
                <a:moveTo>
                  <a:pt x="-105" y="-130"/>
                </a:moveTo>
                <a:lnTo>
                  <a:pt x="129816" y="-130"/>
                </a:lnTo>
                <a:cubicBezTo>
                  <a:pt x="191261" y="-130"/>
                  <a:pt x="241068" y="49676"/>
                  <a:pt x="241068" y="111122"/>
                </a:cubicBezTo>
                <a:lnTo>
                  <a:pt x="241068" y="658905"/>
                </a:lnTo>
                <a:cubicBezTo>
                  <a:pt x="241068" y="720351"/>
                  <a:pt x="191261" y="770157"/>
                  <a:pt x="129816" y="770157"/>
                </a:cubicBezTo>
                <a:lnTo>
                  <a:pt x="-105" y="770157"/>
                </a:lnTo>
                <a:lnTo>
                  <a:pt x="-105" y="770157"/>
                </a:lnTo>
                <a:lnTo>
                  <a:pt x="-105" y="-130"/>
                </a:lnTo>
                <a:lnTo>
                  <a:pt x="-105" y="-130"/>
                </a:lnTo>
                <a:close/>
              </a:path>
            </a:pathLst>
          </a:custGeom>
          <a:solidFill>
            <a:srgbClr val="4C4D4F"/>
          </a:solidFill>
          <a:ln w="9525" cap="flat">
            <a:solidFill>
              <a:srgbClr val="4C4D4F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5C767A30-1B4C-39F5-0344-BE543BEC2BBC}"/>
              </a:ext>
            </a:extLst>
          </p:cNvPr>
          <p:cNvSpPr txBox="1"/>
          <p:nvPr/>
        </p:nvSpPr>
        <p:spPr>
          <a:xfrm>
            <a:off x="1336343" y="4063351"/>
            <a:ext cx="6471649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2" algn="l" rtl="0">
              <a:spcAft>
                <a:spcPts val="2400"/>
              </a:spcAft>
              <a:buSzPct val="80000"/>
            </a:pPr>
            <a:r>
              <a:rPr lang="es-ES" sz="2000" b="1" i="0" u="none" baseline="0" dirty="0">
                <a:solidFill>
                  <a:srgbClr val="4C4D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ALIANZAS ANBIMA Y CVM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6DBF6513-E4F6-2640-B866-1CD01BE61E5D}"/>
              </a:ext>
            </a:extLst>
          </p:cNvPr>
          <p:cNvSpPr txBox="1"/>
          <p:nvPr/>
        </p:nvSpPr>
        <p:spPr>
          <a:xfrm flipH="1">
            <a:off x="657136" y="3868250"/>
            <a:ext cx="667596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2" algn="ctr" rtl="0">
              <a:spcAft>
                <a:spcPts val="2400"/>
              </a:spcAft>
              <a:buSzPct val="80000"/>
            </a:pPr>
            <a:r>
              <a:rPr lang="es-es" sz="4400" b="1" i="0" u="none" baseline="0" dirty="0">
                <a:solidFill>
                  <a:srgbClr val="03469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4</a:t>
            </a:r>
          </a:p>
        </p:txBody>
      </p:sp>
      <p:sp>
        <p:nvSpPr>
          <p:cNvPr id="74" name="Triângulo isósceles 73">
            <a:extLst>
              <a:ext uri="{FF2B5EF4-FFF2-40B4-BE49-F238E27FC236}">
                <a16:creationId xmlns:a16="http://schemas.microsoft.com/office/drawing/2014/main" id="{2CE3529A-2DF4-F92C-C2E7-CB0B7D9D57E4}"/>
              </a:ext>
            </a:extLst>
          </p:cNvPr>
          <p:cNvSpPr/>
          <p:nvPr/>
        </p:nvSpPr>
        <p:spPr>
          <a:xfrm rot="5400000">
            <a:off x="7674761" y="4059262"/>
            <a:ext cx="737269" cy="415942"/>
          </a:xfrm>
          <a:prstGeom prst="triangle">
            <a:avLst/>
          </a:prstGeom>
          <a:solidFill>
            <a:srgbClr val="4C4D4F"/>
          </a:solidFill>
          <a:ln>
            <a:solidFill>
              <a:srgbClr val="4C4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cxnSp>
        <p:nvCxnSpPr>
          <p:cNvPr id="75" name="Conector reto 74">
            <a:extLst>
              <a:ext uri="{FF2B5EF4-FFF2-40B4-BE49-F238E27FC236}">
                <a16:creationId xmlns:a16="http://schemas.microsoft.com/office/drawing/2014/main" id="{72CD3F8A-90C4-11AB-D276-A30A2B8F1ADB}"/>
              </a:ext>
            </a:extLst>
          </p:cNvPr>
          <p:cNvCxnSpPr>
            <a:cxnSpLocks/>
          </p:cNvCxnSpPr>
          <p:nvPr/>
        </p:nvCxnSpPr>
        <p:spPr>
          <a:xfrm>
            <a:off x="1297300" y="4038147"/>
            <a:ext cx="0" cy="421941"/>
          </a:xfrm>
          <a:prstGeom prst="line">
            <a:avLst/>
          </a:prstGeom>
          <a:ln w="19050">
            <a:solidFill>
              <a:srgbClr val="4C4D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orma Livre: Forma 75">
            <a:extLst>
              <a:ext uri="{FF2B5EF4-FFF2-40B4-BE49-F238E27FC236}">
                <a16:creationId xmlns:a16="http://schemas.microsoft.com/office/drawing/2014/main" id="{5E482688-581F-C823-496C-02650DA9D368}"/>
              </a:ext>
            </a:extLst>
          </p:cNvPr>
          <p:cNvSpPr/>
          <p:nvPr/>
        </p:nvSpPr>
        <p:spPr>
          <a:xfrm>
            <a:off x="645524" y="4879432"/>
            <a:ext cx="7605844" cy="737177"/>
          </a:xfrm>
          <a:custGeom>
            <a:avLst/>
            <a:gdLst>
              <a:gd name="connsiteX0" fmla="*/ 3141726 w 3335464"/>
              <a:gd name="connsiteY0" fmla="*/ 770192 h 770191"/>
              <a:gd name="connsiteX1" fmla="*/ 3335465 w 3335464"/>
              <a:gd name="connsiteY1" fmla="*/ 387382 h 770191"/>
              <a:gd name="connsiteX2" fmla="*/ 3141726 w 3335464"/>
              <a:gd name="connsiteY2" fmla="*/ 0 h 770191"/>
              <a:gd name="connsiteX3" fmla="*/ 0 w 3335464"/>
              <a:gd name="connsiteY3" fmla="*/ 0 h 770191"/>
              <a:gd name="connsiteX4" fmla="*/ 0 w 3335464"/>
              <a:gd name="connsiteY4" fmla="*/ 770192 h 770191"/>
              <a:gd name="connsiteX5" fmla="*/ 3141726 w 3335464"/>
              <a:gd name="connsiteY5" fmla="*/ 770192 h 77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5464" h="770191">
                <a:moveTo>
                  <a:pt x="3141726" y="770192"/>
                </a:moveTo>
                <a:lnTo>
                  <a:pt x="3335465" y="387382"/>
                </a:lnTo>
                <a:lnTo>
                  <a:pt x="3141726" y="0"/>
                </a:lnTo>
                <a:lnTo>
                  <a:pt x="0" y="0"/>
                </a:lnTo>
                <a:lnTo>
                  <a:pt x="0" y="770192"/>
                </a:lnTo>
                <a:lnTo>
                  <a:pt x="3141726" y="77019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77" name="Forma Livre: Forma 76">
            <a:extLst>
              <a:ext uri="{FF2B5EF4-FFF2-40B4-BE49-F238E27FC236}">
                <a16:creationId xmlns:a16="http://schemas.microsoft.com/office/drawing/2014/main" id="{214C4C7E-AFF8-884D-FC17-D88E43ED619E}"/>
              </a:ext>
            </a:extLst>
          </p:cNvPr>
          <p:cNvSpPr/>
          <p:nvPr/>
        </p:nvSpPr>
        <p:spPr>
          <a:xfrm rot="10800000">
            <a:off x="404352" y="4879360"/>
            <a:ext cx="241172" cy="737269"/>
          </a:xfrm>
          <a:custGeom>
            <a:avLst/>
            <a:gdLst>
              <a:gd name="connsiteX0" fmla="*/ -105 w 241172"/>
              <a:gd name="connsiteY0" fmla="*/ -130 h 770286"/>
              <a:gd name="connsiteX1" fmla="*/ 129816 w 241172"/>
              <a:gd name="connsiteY1" fmla="*/ -130 h 770286"/>
              <a:gd name="connsiteX2" fmla="*/ 241068 w 241172"/>
              <a:gd name="connsiteY2" fmla="*/ 111122 h 770286"/>
              <a:gd name="connsiteX3" fmla="*/ 241068 w 241172"/>
              <a:gd name="connsiteY3" fmla="*/ 658905 h 770286"/>
              <a:gd name="connsiteX4" fmla="*/ 129816 w 241172"/>
              <a:gd name="connsiteY4" fmla="*/ 770157 h 770286"/>
              <a:gd name="connsiteX5" fmla="*/ -105 w 241172"/>
              <a:gd name="connsiteY5" fmla="*/ 770157 h 770286"/>
              <a:gd name="connsiteX6" fmla="*/ -105 w 241172"/>
              <a:gd name="connsiteY6" fmla="*/ 770157 h 770286"/>
              <a:gd name="connsiteX7" fmla="*/ -105 w 241172"/>
              <a:gd name="connsiteY7" fmla="*/ -130 h 770286"/>
              <a:gd name="connsiteX8" fmla="*/ -105 w 241172"/>
              <a:gd name="connsiteY8" fmla="*/ -130 h 77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172" h="770286">
                <a:moveTo>
                  <a:pt x="-105" y="-130"/>
                </a:moveTo>
                <a:lnTo>
                  <a:pt x="129816" y="-130"/>
                </a:lnTo>
                <a:cubicBezTo>
                  <a:pt x="191261" y="-130"/>
                  <a:pt x="241068" y="49676"/>
                  <a:pt x="241068" y="111122"/>
                </a:cubicBezTo>
                <a:lnTo>
                  <a:pt x="241068" y="658905"/>
                </a:lnTo>
                <a:cubicBezTo>
                  <a:pt x="241068" y="720351"/>
                  <a:pt x="191261" y="770157"/>
                  <a:pt x="129816" y="770157"/>
                </a:cubicBezTo>
                <a:lnTo>
                  <a:pt x="-105" y="770157"/>
                </a:lnTo>
                <a:lnTo>
                  <a:pt x="-105" y="770157"/>
                </a:lnTo>
                <a:lnTo>
                  <a:pt x="-105" y="-130"/>
                </a:lnTo>
                <a:lnTo>
                  <a:pt x="-105" y="-130"/>
                </a:lnTo>
                <a:close/>
              </a:path>
            </a:pathLst>
          </a:custGeom>
          <a:solidFill>
            <a:srgbClr val="4C4D4F"/>
          </a:solidFill>
          <a:ln w="9525" cap="flat">
            <a:solidFill>
              <a:srgbClr val="4C4D4F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68684B06-0072-DAF8-F52C-9AA19965C469}"/>
              </a:ext>
            </a:extLst>
          </p:cNvPr>
          <p:cNvSpPr txBox="1"/>
          <p:nvPr/>
        </p:nvSpPr>
        <p:spPr>
          <a:xfrm>
            <a:off x="1336343" y="4889235"/>
            <a:ext cx="6392513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2" algn="l" rtl="0">
              <a:spcAft>
                <a:spcPts val="2400"/>
              </a:spcAft>
              <a:buSzPct val="80000"/>
            </a:pPr>
            <a:r>
              <a:rPr lang="es-ES" sz="2000" b="1" i="0" u="none" baseline="0" dirty="0">
                <a:solidFill>
                  <a:srgbClr val="4C4D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ANBIMA: CÓDIGO DE ADMINISTRACIÓN DE RECURSOS DE TERCEROS (ART)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3979762A-06EF-B8B9-D3A6-0314C69A0BA2}"/>
              </a:ext>
            </a:extLst>
          </p:cNvPr>
          <p:cNvSpPr txBox="1"/>
          <p:nvPr/>
        </p:nvSpPr>
        <p:spPr>
          <a:xfrm flipH="1">
            <a:off x="657136" y="4848400"/>
            <a:ext cx="667596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2" algn="ctr" rtl="0">
              <a:spcAft>
                <a:spcPts val="2400"/>
              </a:spcAft>
              <a:buSzPct val="80000"/>
            </a:pPr>
            <a:r>
              <a:rPr lang="es-es" sz="4400" b="1" i="0" u="none" baseline="0" dirty="0">
                <a:solidFill>
                  <a:srgbClr val="03469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5</a:t>
            </a:r>
          </a:p>
        </p:txBody>
      </p:sp>
      <p:sp>
        <p:nvSpPr>
          <p:cNvPr id="80" name="Triângulo isósceles 79">
            <a:extLst>
              <a:ext uri="{FF2B5EF4-FFF2-40B4-BE49-F238E27FC236}">
                <a16:creationId xmlns:a16="http://schemas.microsoft.com/office/drawing/2014/main" id="{2EF94CE2-DE27-A61C-98EC-7B485EF0EAB4}"/>
              </a:ext>
            </a:extLst>
          </p:cNvPr>
          <p:cNvSpPr/>
          <p:nvPr/>
        </p:nvSpPr>
        <p:spPr>
          <a:xfrm rot="5400000">
            <a:off x="7674761" y="5039412"/>
            <a:ext cx="737269" cy="415942"/>
          </a:xfrm>
          <a:prstGeom prst="triangle">
            <a:avLst/>
          </a:prstGeom>
          <a:solidFill>
            <a:srgbClr val="4C4D4F"/>
          </a:solidFill>
          <a:ln>
            <a:solidFill>
              <a:srgbClr val="4C4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cxnSp>
        <p:nvCxnSpPr>
          <p:cNvPr id="81" name="Conector reto 80">
            <a:extLst>
              <a:ext uri="{FF2B5EF4-FFF2-40B4-BE49-F238E27FC236}">
                <a16:creationId xmlns:a16="http://schemas.microsoft.com/office/drawing/2014/main" id="{EBB3BDE2-E2AC-E847-02DE-A2A248B52A75}"/>
              </a:ext>
            </a:extLst>
          </p:cNvPr>
          <p:cNvCxnSpPr>
            <a:cxnSpLocks/>
          </p:cNvCxnSpPr>
          <p:nvPr/>
        </p:nvCxnSpPr>
        <p:spPr>
          <a:xfrm>
            <a:off x="1297300" y="5018297"/>
            <a:ext cx="0" cy="421941"/>
          </a:xfrm>
          <a:prstGeom prst="line">
            <a:avLst/>
          </a:prstGeom>
          <a:ln w="19050">
            <a:solidFill>
              <a:srgbClr val="4C4D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759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B5CA18-7E9A-4497-A2EA-E47CC40F75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16"/>
          <a:stretch/>
        </p:blipFill>
        <p:spPr>
          <a:xfrm>
            <a:off x="-1447800" y="0"/>
            <a:ext cx="13639800" cy="68580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ECE8A744-143E-4327-A83A-03A007224D0E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7FE0ADC-859C-4458-BB27-9E8A7E679E13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67630B5-4EB6-4A93-967B-264B8BE7B3E4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53CDDE-AA5A-4CA9-AA41-7629D2935792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BD76145-112B-49B7-A67C-0BBFD8086C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51CD95F-06CB-40F8-B672-372A9B1ADDF7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0843A4-28E9-4A12-9FAA-EDCA8FBDF5B5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A64F978-E2B0-48D3-9DB4-1CB7709DB53C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511084-D9F7-43EB-BCAD-A9B77CC0A303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4459EA3-2E03-41AF-BF53-F105177C6E0A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C2F2795-28CA-4B3E-B4D1-78819635D547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A12973A-AF79-4303-9C63-0A942F6C577A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11578-7D43-4A60-8933-80A2474ADF18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593CCF2-A00E-4514-AA93-4BF9634597D9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19E5DFE-66D4-402F-A7B0-6DF2D68E89A7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CA47143-B90A-4106-86C2-62F2A28E4700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77DCEFBD-A02D-BF52-955D-FBC131B0DDBD}"/>
              </a:ext>
            </a:extLst>
          </p:cNvPr>
          <p:cNvSpPr/>
          <p:nvPr/>
        </p:nvSpPr>
        <p:spPr>
          <a:xfrm>
            <a:off x="-12967" y="0"/>
            <a:ext cx="12203463" cy="6858000"/>
          </a:xfrm>
          <a:prstGeom prst="rect">
            <a:avLst/>
          </a:prstGeom>
          <a:gradFill>
            <a:gsLst>
              <a:gs pos="24000">
                <a:srgbClr val="4C4D4F">
                  <a:alpha val="0"/>
                </a:srgbClr>
              </a:gs>
              <a:gs pos="98000">
                <a:srgbClr val="0095D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F188FB48-3278-1E71-C901-E95FBAE0B1AF}"/>
              </a:ext>
            </a:extLst>
          </p:cNvPr>
          <p:cNvSpPr txBox="1">
            <a:spLocks/>
          </p:cNvSpPr>
          <p:nvPr/>
        </p:nvSpPr>
        <p:spPr>
          <a:xfrm>
            <a:off x="337084" y="5687634"/>
            <a:ext cx="9645116" cy="6207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dirty="0">
                <a:solidFill>
                  <a:srgbClr val="FCAF17"/>
                </a:solidFill>
                <a:latin typeface="+mn-lt"/>
              </a:rPr>
              <a:t>Tendencias </a:t>
            </a:r>
            <a:r>
              <a:rPr lang="pt-BR" sz="6000" dirty="0" err="1">
                <a:solidFill>
                  <a:srgbClr val="FCAF17"/>
                </a:solidFill>
                <a:latin typeface="+mn-lt"/>
              </a:rPr>
              <a:t>regulatorias</a:t>
            </a:r>
            <a:endParaRPr lang="pt-BR" sz="6000" dirty="0">
              <a:solidFill>
                <a:srgbClr val="FCAF1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2115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CE8A744-143E-4327-A83A-03A007224D0E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7FE0ADC-859C-4458-BB27-9E8A7E679E13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67630B5-4EB6-4A93-967B-264B8BE7B3E4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53CDDE-AA5A-4CA9-AA41-7629D2935792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BD76145-112B-49B7-A67C-0BBFD8086C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51CD95F-06CB-40F8-B672-372A9B1ADDF7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11578-7D43-4A60-8933-80A2474ADF18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0843A4-28E9-4A12-9FAA-EDCA8FBDF5B5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A64F978-E2B0-48D3-9DB4-1CB7709DB53C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593CCF2-A00E-4514-AA93-4BF9634597D9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511084-D9F7-43EB-BCAD-A9B77CC0A303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4459EA3-2E03-41AF-BF53-F105177C6E0A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19E5DFE-66D4-402F-A7B0-6DF2D68E89A7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C2F2795-28CA-4B3E-B4D1-78819635D547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A12973A-AF79-4303-9C63-0A942F6C577A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CA47143-B90A-4106-86C2-62F2A28E4700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8A4F91D1-AD9E-4400-88BB-902E3E09BFA5}"/>
              </a:ext>
            </a:extLst>
          </p:cNvPr>
          <p:cNvSpPr txBox="1">
            <a:spLocks/>
          </p:cNvSpPr>
          <p:nvPr/>
        </p:nvSpPr>
        <p:spPr>
          <a:xfrm>
            <a:off x="86705" y="75994"/>
            <a:ext cx="11844037" cy="6207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>
                <a:solidFill>
                  <a:srgbClr val="FCAF17"/>
                </a:solidFill>
                <a:latin typeface="+mn-lt"/>
              </a:rPr>
              <a:t>Tendencias </a:t>
            </a:r>
            <a:r>
              <a:rPr lang="pt-BR" sz="4400" dirty="0" err="1">
                <a:solidFill>
                  <a:srgbClr val="FCAF17"/>
                </a:solidFill>
                <a:latin typeface="+mn-lt"/>
              </a:rPr>
              <a:t>regulatorias</a:t>
            </a:r>
            <a:endParaRPr lang="pt-BR" sz="4400" dirty="0">
              <a:solidFill>
                <a:srgbClr val="FCAF17"/>
              </a:solidFill>
              <a:latin typeface="+mn-lt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585E74E7-BC55-997D-8C23-014C8FAF1718}"/>
              </a:ext>
            </a:extLst>
          </p:cNvPr>
          <p:cNvSpPr txBox="1"/>
          <p:nvPr/>
        </p:nvSpPr>
        <p:spPr>
          <a:xfrm>
            <a:off x="169332" y="843161"/>
            <a:ext cx="11104410" cy="373820"/>
          </a:xfrm>
          <a:prstGeom prst="rect">
            <a:avLst/>
          </a:prstGeom>
          <a:noFill/>
        </p:spPr>
        <p:txBody>
          <a:bodyPr wrap="square" numCol="1" spcCol="576000">
            <a:spAutoFit/>
          </a:bodyPr>
          <a:lstStyle/>
          <a:p>
            <a:pPr eaLnBrk="1" hangingPunct="1">
              <a:lnSpc>
                <a:spcPts val="1800"/>
              </a:lnSpc>
              <a:buSzPct val="80000"/>
            </a:pPr>
            <a:r>
              <a:rPr lang="es-ES" altLang="pt-BR" sz="3200" b="1" baseline="0" dirty="0">
                <a:solidFill>
                  <a:schemeClr val="bg1"/>
                </a:solidFill>
              </a:rPr>
              <a:t>Conferencia Anual IOSCO 2022 </a:t>
            </a:r>
            <a:r>
              <a:rPr lang="es-ES" altLang="pt-BR" sz="2400" b="1" i="1" baseline="0" dirty="0">
                <a:solidFill>
                  <a:schemeClr val="bg1"/>
                </a:solidFill>
              </a:rPr>
              <a:t>(Marrakech: 16/10 – 20/10)</a:t>
            </a:r>
            <a:endParaRPr lang="pt-BR" altLang="pt-BR" sz="3200" b="1" i="1" baseline="0" dirty="0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EF6C917-B88C-2551-DA38-BD41EF1A1A30}"/>
              </a:ext>
            </a:extLst>
          </p:cNvPr>
          <p:cNvSpPr/>
          <p:nvPr/>
        </p:nvSpPr>
        <p:spPr>
          <a:xfrm>
            <a:off x="308742" y="2974829"/>
            <a:ext cx="1955487" cy="1539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7DD20946-2B11-A254-AA1C-8BAC25A81173}"/>
              </a:ext>
            </a:extLst>
          </p:cNvPr>
          <p:cNvSpPr/>
          <p:nvPr/>
        </p:nvSpPr>
        <p:spPr>
          <a:xfrm>
            <a:off x="5118256" y="2960930"/>
            <a:ext cx="1955487" cy="1539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06325589-BB2E-38DB-213C-12C185BD2A3B}"/>
              </a:ext>
            </a:extLst>
          </p:cNvPr>
          <p:cNvSpPr/>
          <p:nvPr/>
        </p:nvSpPr>
        <p:spPr>
          <a:xfrm>
            <a:off x="2713499" y="2974829"/>
            <a:ext cx="1955487" cy="1539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74B0E7D1-0398-F692-F1AB-3CC5904C66F2}"/>
              </a:ext>
            </a:extLst>
          </p:cNvPr>
          <p:cNvSpPr/>
          <p:nvPr/>
        </p:nvSpPr>
        <p:spPr>
          <a:xfrm>
            <a:off x="7523013" y="2974829"/>
            <a:ext cx="1955487" cy="1539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D5D29AF8-2E90-9956-F55D-7644C924C054}"/>
              </a:ext>
            </a:extLst>
          </p:cNvPr>
          <p:cNvSpPr/>
          <p:nvPr/>
        </p:nvSpPr>
        <p:spPr>
          <a:xfrm>
            <a:off x="9927770" y="2974829"/>
            <a:ext cx="1955487" cy="1539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_s1035">
            <a:extLst>
              <a:ext uri="{FF2B5EF4-FFF2-40B4-BE49-F238E27FC236}">
                <a16:creationId xmlns:a16="http://schemas.microsoft.com/office/drawing/2014/main" id="{170FA645-DB13-F790-EDDF-BB1240720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36" y="3168773"/>
            <a:ext cx="2168900" cy="112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s-ES" altLang="pt-BR" sz="1800" b="1" baseline="0" dirty="0">
                <a:solidFill>
                  <a:schemeClr val="tx1"/>
                </a:solidFill>
                <a:latin typeface="+mn-lt"/>
              </a:rPr>
              <a:t>Actividades de Intermediación Financiera no Bancaria (NBFI)</a:t>
            </a:r>
            <a:endParaRPr lang="en-US" altLang="pt-BR" sz="1800" b="1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FDA1FA78-973D-F27D-69A5-28C028024ABF}"/>
              </a:ext>
            </a:extLst>
          </p:cNvPr>
          <p:cNvSpPr txBox="1"/>
          <p:nvPr/>
        </p:nvSpPr>
        <p:spPr>
          <a:xfrm>
            <a:off x="2597774" y="2929078"/>
            <a:ext cx="21689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ES" altLang="pt-BR" b="1" baseline="0" dirty="0">
                <a:latin typeface="+mn-lt"/>
              </a:rPr>
              <a:t>Riesgos de Obligación de Préstamos </a:t>
            </a:r>
            <a:r>
              <a:rPr lang="es-ES" altLang="pt-BR" b="1" baseline="0" dirty="0" err="1">
                <a:latin typeface="+mn-lt"/>
              </a:rPr>
              <a:t>Colateralizados</a:t>
            </a:r>
            <a:r>
              <a:rPr lang="es-ES" altLang="pt-BR" b="1" baseline="0" dirty="0">
                <a:latin typeface="+mn-lt"/>
              </a:rPr>
              <a:t> (CLO) y Préstamos Apalancados (LL)</a:t>
            </a:r>
            <a:endParaRPr lang="en-US" altLang="pt-BR" b="1" baseline="0" dirty="0">
              <a:latin typeface="+mn-lt"/>
            </a:endParaRPr>
          </a:p>
        </p:txBody>
      </p:sp>
      <p:sp>
        <p:nvSpPr>
          <p:cNvPr id="44" name="_s1035">
            <a:extLst>
              <a:ext uri="{FF2B5EF4-FFF2-40B4-BE49-F238E27FC236}">
                <a16:creationId xmlns:a16="http://schemas.microsoft.com/office/drawing/2014/main" id="{39EB30FF-CE66-BFFA-50E9-6AFC7EDAB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549" y="3520831"/>
            <a:ext cx="2168900" cy="35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aseline="300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s-ES" altLang="pt-BR" sz="1800" b="1" baseline="0" dirty="0">
                <a:solidFill>
                  <a:schemeClr val="tx1"/>
                </a:solidFill>
                <a:latin typeface="+mn-lt"/>
              </a:rPr>
              <a:t>ETF</a:t>
            </a:r>
            <a:endParaRPr lang="en-US" altLang="pt-BR" sz="1800" b="1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E0757EC-C5E7-2555-5930-6F44F79F3056}"/>
              </a:ext>
            </a:extLst>
          </p:cNvPr>
          <p:cNvSpPr txBox="1"/>
          <p:nvPr/>
        </p:nvSpPr>
        <p:spPr>
          <a:xfrm>
            <a:off x="7638723" y="3421520"/>
            <a:ext cx="1724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pt-BR" sz="1800" b="1" baseline="0" dirty="0">
                <a:latin typeface="+mn-lt"/>
              </a:rPr>
              <a:t>Proveedores de índices </a:t>
            </a:r>
            <a:endParaRPr lang="pt-BR" dirty="0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7FF11555-DD89-876C-EDC5-56BB3D44281E}"/>
              </a:ext>
            </a:extLst>
          </p:cNvPr>
          <p:cNvSpPr txBox="1"/>
          <p:nvPr/>
        </p:nvSpPr>
        <p:spPr>
          <a:xfrm>
            <a:off x="9989050" y="3407620"/>
            <a:ext cx="18397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pt-BR" sz="1800" b="1" baseline="0" dirty="0">
                <a:latin typeface="+mn-lt"/>
              </a:rPr>
              <a:t>Apalancamiento de fondos</a:t>
            </a:r>
            <a:endParaRPr lang="pt-BR" dirty="0"/>
          </a:p>
        </p:txBody>
      </p:sp>
      <p:pic>
        <p:nvPicPr>
          <p:cNvPr id="7" name="Gráfico 6" descr="Escola com preenchimento sólido">
            <a:extLst>
              <a:ext uri="{FF2B5EF4-FFF2-40B4-BE49-F238E27FC236}">
                <a16:creationId xmlns:a16="http://schemas.microsoft.com/office/drawing/2014/main" id="{E27DE814-5AA9-4609-8B00-A26176496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20281">
            <a:off x="1731550" y="2415401"/>
            <a:ext cx="914400" cy="914400"/>
          </a:xfrm>
          <a:prstGeom prst="rect">
            <a:avLst/>
          </a:prstGeom>
        </p:spPr>
      </p:pic>
      <p:pic>
        <p:nvPicPr>
          <p:cNvPr id="4" name="Gráfico 3" descr="Sirene com preenchimento sólido">
            <a:extLst>
              <a:ext uri="{FF2B5EF4-FFF2-40B4-BE49-F238E27FC236}">
                <a16:creationId xmlns:a16="http://schemas.microsoft.com/office/drawing/2014/main" id="{266DF7DE-BF05-853D-D10E-E7F0BB8F87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44838">
            <a:off x="4125018" y="2402064"/>
            <a:ext cx="914400" cy="914400"/>
          </a:xfrm>
          <a:prstGeom prst="rect">
            <a:avLst/>
          </a:prstGeom>
        </p:spPr>
      </p:pic>
      <p:pic>
        <p:nvPicPr>
          <p:cNvPr id="6" name="Gráfico 5" descr="Gráfico de barras com preenchimento sólido">
            <a:extLst>
              <a:ext uri="{FF2B5EF4-FFF2-40B4-BE49-F238E27FC236}">
                <a16:creationId xmlns:a16="http://schemas.microsoft.com/office/drawing/2014/main" id="{630A1F02-1537-53B8-D2C6-42E80D4B6F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15676">
            <a:off x="6372482" y="2527012"/>
            <a:ext cx="892502" cy="892502"/>
          </a:xfrm>
          <a:prstGeom prst="rect">
            <a:avLst/>
          </a:prstGeom>
        </p:spPr>
      </p:pic>
      <p:pic>
        <p:nvPicPr>
          <p:cNvPr id="9" name="Gráfico 8" descr="Gráfico periódico com preenchimento sólido">
            <a:extLst>
              <a:ext uri="{FF2B5EF4-FFF2-40B4-BE49-F238E27FC236}">
                <a16:creationId xmlns:a16="http://schemas.microsoft.com/office/drawing/2014/main" id="{96A8F143-0E7A-AF6F-9F3E-D583E19F1E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818158">
            <a:off x="8871747" y="2489233"/>
            <a:ext cx="914400" cy="914400"/>
          </a:xfrm>
          <a:prstGeom prst="rect">
            <a:avLst/>
          </a:prstGeom>
        </p:spPr>
      </p:pic>
      <p:grpSp>
        <p:nvGrpSpPr>
          <p:cNvPr id="37" name="Agrupar 36">
            <a:extLst>
              <a:ext uri="{FF2B5EF4-FFF2-40B4-BE49-F238E27FC236}">
                <a16:creationId xmlns:a16="http://schemas.microsoft.com/office/drawing/2014/main" id="{4F713ED9-4C9A-4EF0-4ADC-89FDD28C8D7D}"/>
              </a:ext>
            </a:extLst>
          </p:cNvPr>
          <p:cNvGrpSpPr>
            <a:grpSpLocks noChangeAspect="1"/>
          </p:cNvGrpSpPr>
          <p:nvPr/>
        </p:nvGrpSpPr>
        <p:grpSpPr>
          <a:xfrm rot="426751">
            <a:off x="11273742" y="2588053"/>
            <a:ext cx="734518" cy="682049"/>
            <a:chOff x="-502503" y="167342"/>
            <a:chExt cx="1395024" cy="1394658"/>
          </a:xfrm>
          <a:solidFill>
            <a:srgbClr val="80C342"/>
          </a:solidFill>
        </p:grpSpPr>
        <p:sp>
          <p:nvSpPr>
            <p:cNvPr id="45" name="Gráfico 360">
              <a:extLst>
                <a:ext uri="{FF2B5EF4-FFF2-40B4-BE49-F238E27FC236}">
                  <a16:creationId xmlns:a16="http://schemas.microsoft.com/office/drawing/2014/main" id="{E46FB5C4-DDD8-24BA-E18C-DB57501B2770}"/>
                </a:ext>
              </a:extLst>
            </p:cNvPr>
            <p:cNvSpPr/>
            <p:nvPr/>
          </p:nvSpPr>
          <p:spPr>
            <a:xfrm>
              <a:off x="-142584" y="301095"/>
              <a:ext cx="1035105" cy="1260904"/>
            </a:xfrm>
            <a:custGeom>
              <a:avLst/>
              <a:gdLst>
                <a:gd name="connsiteX0" fmla="*/ 1033931 w 1035105"/>
                <a:gd name="connsiteY0" fmla="*/ 1231272 h 1260904"/>
                <a:gd name="connsiteX1" fmla="*/ 967601 w 1035105"/>
                <a:gd name="connsiteY1" fmla="*/ 1032237 h 1260904"/>
                <a:gd name="connsiteX2" fmla="*/ 967601 w 1035105"/>
                <a:gd name="connsiteY2" fmla="*/ 810904 h 1260904"/>
                <a:gd name="connsiteX3" fmla="*/ 966453 w 1035105"/>
                <a:gd name="connsiteY3" fmla="*/ 803794 h 1260904"/>
                <a:gd name="connsiteX4" fmla="*/ 898953 w 1035105"/>
                <a:gd name="connsiteY4" fmla="*/ 601294 h 1260904"/>
                <a:gd name="connsiteX5" fmla="*/ 887703 w 1035105"/>
                <a:gd name="connsiteY5" fmla="*/ 588289 h 1260904"/>
                <a:gd name="connsiteX6" fmla="*/ 649001 w 1035105"/>
                <a:gd name="connsiteY6" fmla="*/ 468904 h 1260904"/>
                <a:gd name="connsiteX7" fmla="*/ 468904 w 1035105"/>
                <a:gd name="connsiteY7" fmla="*/ 26579 h 1260904"/>
                <a:gd name="connsiteX8" fmla="*/ 26579 w 1035105"/>
                <a:gd name="connsiteY8" fmla="*/ 206676 h 1260904"/>
                <a:gd name="connsiteX9" fmla="*/ 206676 w 1035105"/>
                <a:gd name="connsiteY9" fmla="*/ 649001 h 1260904"/>
                <a:gd name="connsiteX10" fmla="*/ 256466 w 1035105"/>
                <a:gd name="connsiteY10" fmla="*/ 665554 h 1260904"/>
                <a:gd name="connsiteX11" fmla="*/ 247601 w 1035105"/>
                <a:gd name="connsiteY11" fmla="*/ 698404 h 1260904"/>
                <a:gd name="connsiteX12" fmla="*/ 315101 w 1035105"/>
                <a:gd name="connsiteY12" fmla="*/ 765904 h 1260904"/>
                <a:gd name="connsiteX13" fmla="*/ 341763 w 1035105"/>
                <a:gd name="connsiteY13" fmla="*/ 765904 h 1260904"/>
                <a:gd name="connsiteX14" fmla="*/ 382140 w 1035105"/>
                <a:gd name="connsiteY14" fmla="*/ 851913 h 1260904"/>
                <a:gd name="connsiteX15" fmla="*/ 405101 w 1035105"/>
                <a:gd name="connsiteY15" fmla="*/ 855904 h 1260904"/>
                <a:gd name="connsiteX16" fmla="*/ 544601 w 1035105"/>
                <a:gd name="connsiteY16" fmla="*/ 855904 h 1260904"/>
                <a:gd name="connsiteX17" fmla="*/ 586968 w 1035105"/>
                <a:gd name="connsiteY17" fmla="*/ 954769 h 1260904"/>
                <a:gd name="connsiteX18" fmla="*/ 595158 w 1035105"/>
                <a:gd name="connsiteY18" fmla="*/ 964647 h 1260904"/>
                <a:gd name="connsiteX19" fmla="*/ 654648 w 1035105"/>
                <a:gd name="connsiteY19" fmla="*/ 1004404 h 1260904"/>
                <a:gd name="connsiteX20" fmla="*/ 697961 w 1035105"/>
                <a:gd name="connsiteY20" fmla="*/ 1242499 h 1260904"/>
                <a:gd name="connsiteX21" fmla="*/ 720101 w 1035105"/>
                <a:gd name="connsiteY21" fmla="*/ 1260904 h 1260904"/>
                <a:gd name="connsiteX22" fmla="*/ 1012601 w 1035105"/>
                <a:gd name="connsiteY22" fmla="*/ 1260904 h 1260904"/>
                <a:gd name="connsiteX23" fmla="*/ 1035105 w 1035105"/>
                <a:gd name="connsiteY23" fmla="*/ 1238409 h 1260904"/>
                <a:gd name="connsiteX24" fmla="*/ 1033953 w 1035105"/>
                <a:gd name="connsiteY24" fmla="*/ 1231294 h 1260904"/>
                <a:gd name="connsiteX25" fmla="*/ 45101 w 1035105"/>
                <a:gd name="connsiteY25" fmla="*/ 338404 h 1260904"/>
                <a:gd name="connsiteX26" fmla="*/ 336930 w 1035105"/>
                <a:gd name="connsiteY26" fmla="*/ 45236 h 1260904"/>
                <a:gd name="connsiteX27" fmla="*/ 630099 w 1035105"/>
                <a:gd name="connsiteY27" fmla="*/ 337065 h 1260904"/>
                <a:gd name="connsiteX28" fmla="*/ 504281 w 1035105"/>
                <a:gd name="connsiteY28" fmla="*/ 578097 h 1260904"/>
                <a:gd name="connsiteX29" fmla="*/ 469631 w 1035105"/>
                <a:gd name="connsiteY29" fmla="*/ 547767 h 1260904"/>
                <a:gd name="connsiteX30" fmla="*/ 546995 w 1035105"/>
                <a:gd name="connsiteY30" fmla="*/ 206406 h 1260904"/>
                <a:gd name="connsiteX31" fmla="*/ 205634 w 1035105"/>
                <a:gd name="connsiteY31" fmla="*/ 129042 h 1260904"/>
                <a:gd name="connsiteX32" fmla="*/ 128270 w 1035105"/>
                <a:gd name="connsiteY32" fmla="*/ 470403 h 1260904"/>
                <a:gd name="connsiteX33" fmla="*/ 337601 w 1035105"/>
                <a:gd name="connsiteY33" fmla="*/ 585904 h 1260904"/>
                <a:gd name="connsiteX34" fmla="*/ 337871 w 1035105"/>
                <a:gd name="connsiteY34" fmla="*/ 585904 h 1260904"/>
                <a:gd name="connsiteX35" fmla="*/ 337601 w 1035105"/>
                <a:gd name="connsiteY35" fmla="*/ 588672 h 1260904"/>
                <a:gd name="connsiteX36" fmla="*/ 352091 w 1035105"/>
                <a:gd name="connsiteY36" fmla="*/ 630904 h 1260904"/>
                <a:gd name="connsiteX37" fmla="*/ 337601 w 1035105"/>
                <a:gd name="connsiteY37" fmla="*/ 630904 h 1260904"/>
                <a:gd name="connsiteX38" fmla="*/ 45101 w 1035105"/>
                <a:gd name="connsiteY38" fmla="*/ 338404 h 1260904"/>
                <a:gd name="connsiteX39" fmla="*/ 561228 w 1035105"/>
                <a:gd name="connsiteY39" fmla="*/ 591102 h 1260904"/>
                <a:gd name="connsiteX40" fmla="*/ 639101 w 1035105"/>
                <a:gd name="connsiteY40" fmla="*/ 653404 h 1260904"/>
                <a:gd name="connsiteX41" fmla="*/ 610166 w 1035105"/>
                <a:gd name="connsiteY41" fmla="*/ 670752 h 1260904"/>
                <a:gd name="connsiteX42" fmla="*/ 539471 w 1035105"/>
                <a:gd name="connsiteY42" fmla="*/ 608899 h 1260904"/>
                <a:gd name="connsiteX43" fmla="*/ 561228 w 1035105"/>
                <a:gd name="connsiteY43" fmla="*/ 591102 h 1260904"/>
                <a:gd name="connsiteX44" fmla="*/ 357851 w 1035105"/>
                <a:gd name="connsiteY44" fmla="*/ 539509 h 1260904"/>
                <a:gd name="connsiteX45" fmla="*/ 337601 w 1035105"/>
                <a:gd name="connsiteY45" fmla="*/ 540882 h 1260904"/>
                <a:gd name="connsiteX46" fmla="*/ 133420 w 1035105"/>
                <a:gd name="connsiteY46" fmla="*/ 338175 h 1260904"/>
                <a:gd name="connsiteX47" fmla="*/ 336127 w 1035105"/>
                <a:gd name="connsiteY47" fmla="*/ 133994 h 1260904"/>
                <a:gd name="connsiteX48" fmla="*/ 540308 w 1035105"/>
                <a:gd name="connsiteY48" fmla="*/ 336701 h 1260904"/>
                <a:gd name="connsiteX49" fmla="*/ 425351 w 1035105"/>
                <a:gd name="connsiteY49" fmla="*/ 520632 h 1260904"/>
                <a:gd name="connsiteX50" fmla="*/ 407868 w 1035105"/>
                <a:gd name="connsiteY50" fmla="*/ 518382 h 1260904"/>
                <a:gd name="connsiteX51" fmla="*/ 357851 w 1035105"/>
                <a:gd name="connsiteY51" fmla="*/ 539509 h 1260904"/>
                <a:gd name="connsiteX52" fmla="*/ 292601 w 1035105"/>
                <a:gd name="connsiteY52" fmla="*/ 698404 h 1260904"/>
                <a:gd name="connsiteX53" fmla="*/ 315101 w 1035105"/>
                <a:gd name="connsiteY53" fmla="*/ 675904 h 1260904"/>
                <a:gd name="connsiteX54" fmla="*/ 395786 w 1035105"/>
                <a:gd name="connsiteY54" fmla="*/ 675904 h 1260904"/>
                <a:gd name="connsiteX55" fmla="*/ 440786 w 1035105"/>
                <a:gd name="connsiteY55" fmla="*/ 720904 h 1260904"/>
                <a:gd name="connsiteX56" fmla="*/ 315101 w 1035105"/>
                <a:gd name="connsiteY56" fmla="*/ 720904 h 1260904"/>
                <a:gd name="connsiteX57" fmla="*/ 292601 w 1035105"/>
                <a:gd name="connsiteY57" fmla="*/ 698404 h 1260904"/>
                <a:gd name="connsiteX58" fmla="*/ 405101 w 1035105"/>
                <a:gd name="connsiteY58" fmla="*/ 810904 h 1260904"/>
                <a:gd name="connsiteX59" fmla="*/ 382601 w 1035105"/>
                <a:gd name="connsiteY59" fmla="*/ 788404 h 1260904"/>
                <a:gd name="connsiteX60" fmla="*/ 405101 w 1035105"/>
                <a:gd name="connsiteY60" fmla="*/ 765904 h 1260904"/>
                <a:gd name="connsiteX61" fmla="*/ 485763 w 1035105"/>
                <a:gd name="connsiteY61" fmla="*/ 765904 h 1260904"/>
                <a:gd name="connsiteX62" fmla="*/ 521111 w 1035105"/>
                <a:gd name="connsiteY62" fmla="*/ 801229 h 1260904"/>
                <a:gd name="connsiteX63" fmla="*/ 525251 w 1035105"/>
                <a:gd name="connsiteY63" fmla="*/ 810904 h 1260904"/>
                <a:gd name="connsiteX64" fmla="*/ 738866 w 1035105"/>
                <a:gd name="connsiteY64" fmla="*/ 1215904 h 1260904"/>
                <a:gd name="connsiteX65" fmla="*/ 697218 w 1035105"/>
                <a:gd name="connsiteY65" fmla="*/ 986854 h 1260904"/>
                <a:gd name="connsiteX66" fmla="*/ 687566 w 1035105"/>
                <a:gd name="connsiteY66" fmla="*/ 972162 h 1260904"/>
                <a:gd name="connsiteX67" fmla="*/ 625601 w 1035105"/>
                <a:gd name="connsiteY67" fmla="*/ 930874 h 1260904"/>
                <a:gd name="connsiteX68" fmla="*/ 560756 w 1035105"/>
                <a:gd name="connsiteY68" fmla="*/ 779517 h 1260904"/>
                <a:gd name="connsiteX69" fmla="*/ 555986 w 1035105"/>
                <a:gd name="connsiteY69" fmla="*/ 772474 h 1260904"/>
                <a:gd name="connsiteX70" fmla="*/ 389958 w 1035105"/>
                <a:gd name="connsiteY70" fmla="*/ 606469 h 1260904"/>
                <a:gd name="connsiteX71" fmla="*/ 382601 w 1035105"/>
                <a:gd name="connsiteY71" fmla="*/ 588627 h 1260904"/>
                <a:gd name="connsiteX72" fmla="*/ 408732 w 1035105"/>
                <a:gd name="connsiteY72" fmla="*/ 563375 h 1260904"/>
                <a:gd name="connsiteX73" fmla="*/ 409601 w 1035105"/>
                <a:gd name="connsiteY73" fmla="*/ 563404 h 1260904"/>
                <a:gd name="connsiteX74" fmla="*/ 426206 w 1035105"/>
                <a:gd name="connsiteY74" fmla="*/ 569659 h 1260904"/>
                <a:gd name="connsiteX75" fmla="*/ 592706 w 1035105"/>
                <a:gd name="connsiteY75" fmla="*/ 715347 h 1260904"/>
                <a:gd name="connsiteX76" fmla="*/ 619098 w 1035105"/>
                <a:gd name="connsiteY76" fmla="*/ 717597 h 1260904"/>
                <a:gd name="connsiteX77" fmla="*/ 726311 w 1035105"/>
                <a:gd name="connsiteY77" fmla="*/ 653404 h 1260904"/>
                <a:gd name="connsiteX78" fmla="*/ 765101 w 1035105"/>
                <a:gd name="connsiteY78" fmla="*/ 653404 h 1260904"/>
                <a:gd name="connsiteX79" fmla="*/ 765101 w 1035105"/>
                <a:gd name="connsiteY79" fmla="*/ 608404 h 1260904"/>
                <a:gd name="connsiteX80" fmla="*/ 720101 w 1035105"/>
                <a:gd name="connsiteY80" fmla="*/ 608404 h 1260904"/>
                <a:gd name="connsiteX81" fmla="*/ 708536 w 1035105"/>
                <a:gd name="connsiteY81" fmla="*/ 611622 h 1260904"/>
                <a:gd name="connsiteX82" fmla="*/ 680163 w 1035105"/>
                <a:gd name="connsiteY82" fmla="*/ 628632 h 1260904"/>
                <a:gd name="connsiteX83" fmla="*/ 593133 w 1035105"/>
                <a:gd name="connsiteY83" fmla="*/ 558904 h 1260904"/>
                <a:gd name="connsiteX84" fmla="*/ 628863 w 1035105"/>
                <a:gd name="connsiteY84" fmla="*/ 509089 h 1260904"/>
                <a:gd name="connsiteX85" fmla="*/ 859196 w 1035105"/>
                <a:gd name="connsiteY85" fmla="*/ 624244 h 1260904"/>
                <a:gd name="connsiteX86" fmla="*/ 922601 w 1035105"/>
                <a:gd name="connsiteY86" fmla="*/ 814549 h 1260904"/>
                <a:gd name="connsiteX87" fmla="*/ 922601 w 1035105"/>
                <a:gd name="connsiteY87" fmla="*/ 1035904 h 1260904"/>
                <a:gd name="connsiteX88" fmla="*/ 923771 w 1035105"/>
                <a:gd name="connsiteY88" fmla="*/ 1043014 h 1260904"/>
                <a:gd name="connsiteX89" fmla="*/ 981371 w 1035105"/>
                <a:gd name="connsiteY89" fmla="*/ 1215904 h 126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035105" h="1260904">
                  <a:moveTo>
                    <a:pt x="1033931" y="1231272"/>
                  </a:moveTo>
                  <a:lnTo>
                    <a:pt x="967601" y="1032237"/>
                  </a:lnTo>
                  <a:lnTo>
                    <a:pt x="967601" y="810904"/>
                  </a:lnTo>
                  <a:cubicBezTo>
                    <a:pt x="967603" y="808488"/>
                    <a:pt x="967216" y="806087"/>
                    <a:pt x="966453" y="803794"/>
                  </a:cubicBezTo>
                  <a:lnTo>
                    <a:pt x="898953" y="601294"/>
                  </a:lnTo>
                  <a:cubicBezTo>
                    <a:pt x="897072" y="595640"/>
                    <a:pt x="893027" y="590964"/>
                    <a:pt x="887703" y="588289"/>
                  </a:cubicBezTo>
                  <a:lnTo>
                    <a:pt x="649001" y="468904"/>
                  </a:lnTo>
                  <a:cubicBezTo>
                    <a:pt x="721413" y="297027"/>
                    <a:pt x="640782" y="98991"/>
                    <a:pt x="468904" y="26579"/>
                  </a:cubicBezTo>
                  <a:cubicBezTo>
                    <a:pt x="297027" y="-45833"/>
                    <a:pt x="98993" y="34799"/>
                    <a:pt x="26579" y="206676"/>
                  </a:cubicBezTo>
                  <a:cubicBezTo>
                    <a:pt x="-45833" y="378553"/>
                    <a:pt x="34800" y="576589"/>
                    <a:pt x="206676" y="649001"/>
                  </a:cubicBezTo>
                  <a:cubicBezTo>
                    <a:pt x="222819" y="655800"/>
                    <a:pt x="239465" y="661336"/>
                    <a:pt x="256466" y="665554"/>
                  </a:cubicBezTo>
                  <a:cubicBezTo>
                    <a:pt x="250726" y="675556"/>
                    <a:pt x="247673" y="686873"/>
                    <a:pt x="247601" y="698404"/>
                  </a:cubicBezTo>
                  <a:cubicBezTo>
                    <a:pt x="247601" y="735682"/>
                    <a:pt x="277821" y="765904"/>
                    <a:pt x="315101" y="765904"/>
                  </a:cubicBezTo>
                  <a:lnTo>
                    <a:pt x="341763" y="765904"/>
                  </a:lnTo>
                  <a:cubicBezTo>
                    <a:pt x="329163" y="800804"/>
                    <a:pt x="347240" y="839311"/>
                    <a:pt x="382140" y="851913"/>
                  </a:cubicBezTo>
                  <a:cubicBezTo>
                    <a:pt x="389504" y="854570"/>
                    <a:pt x="397273" y="855922"/>
                    <a:pt x="405101" y="855904"/>
                  </a:cubicBezTo>
                  <a:lnTo>
                    <a:pt x="544601" y="855904"/>
                  </a:lnTo>
                  <a:lnTo>
                    <a:pt x="586968" y="954769"/>
                  </a:lnTo>
                  <a:cubicBezTo>
                    <a:pt x="588694" y="958779"/>
                    <a:pt x="591538" y="962208"/>
                    <a:pt x="595158" y="964647"/>
                  </a:cubicBezTo>
                  <a:lnTo>
                    <a:pt x="654648" y="1004404"/>
                  </a:lnTo>
                  <a:lnTo>
                    <a:pt x="697961" y="1242499"/>
                  </a:lnTo>
                  <a:cubicBezTo>
                    <a:pt x="699936" y="1253171"/>
                    <a:pt x="709247" y="1260911"/>
                    <a:pt x="720101" y="1260904"/>
                  </a:cubicBezTo>
                  <a:lnTo>
                    <a:pt x="1012601" y="1260904"/>
                  </a:lnTo>
                  <a:cubicBezTo>
                    <a:pt x="1025028" y="1260907"/>
                    <a:pt x="1035103" y="1250836"/>
                    <a:pt x="1035105" y="1238409"/>
                  </a:cubicBezTo>
                  <a:cubicBezTo>
                    <a:pt x="1035108" y="1235992"/>
                    <a:pt x="1034718" y="1233589"/>
                    <a:pt x="1033953" y="1231294"/>
                  </a:cubicBezTo>
                  <a:close/>
                  <a:moveTo>
                    <a:pt x="45101" y="338404"/>
                  </a:moveTo>
                  <a:cubicBezTo>
                    <a:pt x="44732" y="176861"/>
                    <a:pt x="175387" y="45605"/>
                    <a:pt x="336930" y="45236"/>
                  </a:cubicBezTo>
                  <a:cubicBezTo>
                    <a:pt x="498474" y="44866"/>
                    <a:pt x="629730" y="175522"/>
                    <a:pt x="630099" y="337065"/>
                  </a:cubicBezTo>
                  <a:cubicBezTo>
                    <a:pt x="630319" y="433204"/>
                    <a:pt x="583283" y="523311"/>
                    <a:pt x="504281" y="578097"/>
                  </a:cubicBezTo>
                  <a:lnTo>
                    <a:pt x="469631" y="547767"/>
                  </a:lnTo>
                  <a:cubicBezTo>
                    <a:pt x="585258" y="474867"/>
                    <a:pt x="619895" y="322033"/>
                    <a:pt x="546995" y="206406"/>
                  </a:cubicBezTo>
                  <a:cubicBezTo>
                    <a:pt x="474095" y="90778"/>
                    <a:pt x="321261" y="56141"/>
                    <a:pt x="205634" y="129042"/>
                  </a:cubicBezTo>
                  <a:cubicBezTo>
                    <a:pt x="90006" y="201942"/>
                    <a:pt x="55370" y="354775"/>
                    <a:pt x="128270" y="470403"/>
                  </a:cubicBezTo>
                  <a:cubicBezTo>
                    <a:pt x="173592" y="542286"/>
                    <a:pt x="252623" y="585893"/>
                    <a:pt x="337601" y="585904"/>
                  </a:cubicBezTo>
                  <a:lnTo>
                    <a:pt x="337871" y="585904"/>
                  </a:lnTo>
                  <a:cubicBezTo>
                    <a:pt x="337871" y="586849"/>
                    <a:pt x="337601" y="587727"/>
                    <a:pt x="337601" y="588672"/>
                  </a:cubicBezTo>
                  <a:cubicBezTo>
                    <a:pt x="337653" y="603961"/>
                    <a:pt x="342747" y="618804"/>
                    <a:pt x="352091" y="630904"/>
                  </a:cubicBezTo>
                  <a:lnTo>
                    <a:pt x="337601" y="630904"/>
                  </a:lnTo>
                  <a:cubicBezTo>
                    <a:pt x="176134" y="630717"/>
                    <a:pt x="45288" y="499871"/>
                    <a:pt x="45101" y="338404"/>
                  </a:cubicBezTo>
                  <a:close/>
                  <a:moveTo>
                    <a:pt x="561228" y="591102"/>
                  </a:moveTo>
                  <a:lnTo>
                    <a:pt x="639101" y="653404"/>
                  </a:lnTo>
                  <a:lnTo>
                    <a:pt x="610166" y="670752"/>
                  </a:lnTo>
                  <a:lnTo>
                    <a:pt x="539471" y="608899"/>
                  </a:lnTo>
                  <a:cubicBezTo>
                    <a:pt x="546851" y="603162"/>
                    <a:pt x="554231" y="597267"/>
                    <a:pt x="561228" y="591102"/>
                  </a:cubicBezTo>
                  <a:close/>
                  <a:moveTo>
                    <a:pt x="357851" y="539509"/>
                  </a:moveTo>
                  <a:cubicBezTo>
                    <a:pt x="351101" y="540162"/>
                    <a:pt x="344351" y="540882"/>
                    <a:pt x="337601" y="540882"/>
                  </a:cubicBezTo>
                  <a:cubicBezTo>
                    <a:pt x="225243" y="541289"/>
                    <a:pt x="133827" y="450533"/>
                    <a:pt x="133420" y="338175"/>
                  </a:cubicBezTo>
                  <a:cubicBezTo>
                    <a:pt x="133013" y="225816"/>
                    <a:pt x="223769" y="134401"/>
                    <a:pt x="336127" y="133994"/>
                  </a:cubicBezTo>
                  <a:cubicBezTo>
                    <a:pt x="448485" y="133587"/>
                    <a:pt x="539901" y="224343"/>
                    <a:pt x="540308" y="336701"/>
                  </a:cubicBezTo>
                  <a:cubicBezTo>
                    <a:pt x="540591" y="415028"/>
                    <a:pt x="495882" y="486562"/>
                    <a:pt x="425351" y="520632"/>
                  </a:cubicBezTo>
                  <a:cubicBezTo>
                    <a:pt x="419627" y="519219"/>
                    <a:pt x="413763" y="518465"/>
                    <a:pt x="407868" y="518382"/>
                  </a:cubicBezTo>
                  <a:cubicBezTo>
                    <a:pt x="389029" y="518393"/>
                    <a:pt x="370993" y="526012"/>
                    <a:pt x="357851" y="539509"/>
                  </a:cubicBezTo>
                  <a:close/>
                  <a:moveTo>
                    <a:pt x="292601" y="698404"/>
                  </a:moveTo>
                  <a:cubicBezTo>
                    <a:pt x="292601" y="685978"/>
                    <a:pt x="302674" y="675904"/>
                    <a:pt x="315101" y="675904"/>
                  </a:cubicBezTo>
                  <a:lnTo>
                    <a:pt x="395786" y="675904"/>
                  </a:lnTo>
                  <a:lnTo>
                    <a:pt x="440786" y="720904"/>
                  </a:lnTo>
                  <a:lnTo>
                    <a:pt x="315101" y="720904"/>
                  </a:lnTo>
                  <a:cubicBezTo>
                    <a:pt x="302674" y="720904"/>
                    <a:pt x="292601" y="710831"/>
                    <a:pt x="292601" y="698404"/>
                  </a:cubicBezTo>
                  <a:close/>
                  <a:moveTo>
                    <a:pt x="405101" y="810904"/>
                  </a:moveTo>
                  <a:cubicBezTo>
                    <a:pt x="392674" y="810904"/>
                    <a:pt x="382601" y="800831"/>
                    <a:pt x="382601" y="788404"/>
                  </a:cubicBezTo>
                  <a:cubicBezTo>
                    <a:pt x="382601" y="775978"/>
                    <a:pt x="392674" y="765904"/>
                    <a:pt x="405101" y="765904"/>
                  </a:cubicBezTo>
                  <a:lnTo>
                    <a:pt x="485763" y="765904"/>
                  </a:lnTo>
                  <a:lnTo>
                    <a:pt x="521111" y="801229"/>
                  </a:lnTo>
                  <a:lnTo>
                    <a:pt x="525251" y="810904"/>
                  </a:lnTo>
                  <a:close/>
                  <a:moveTo>
                    <a:pt x="738866" y="1215904"/>
                  </a:moveTo>
                  <a:lnTo>
                    <a:pt x="697218" y="986854"/>
                  </a:lnTo>
                  <a:cubicBezTo>
                    <a:pt x="696127" y="980851"/>
                    <a:pt x="692642" y="975548"/>
                    <a:pt x="687566" y="972162"/>
                  </a:cubicBezTo>
                  <a:lnTo>
                    <a:pt x="625601" y="930874"/>
                  </a:lnTo>
                  <a:lnTo>
                    <a:pt x="560756" y="779517"/>
                  </a:lnTo>
                  <a:cubicBezTo>
                    <a:pt x="559629" y="776886"/>
                    <a:pt x="558009" y="774497"/>
                    <a:pt x="555986" y="772474"/>
                  </a:cubicBezTo>
                  <a:lnTo>
                    <a:pt x="389958" y="606469"/>
                  </a:lnTo>
                  <a:cubicBezTo>
                    <a:pt x="385222" y="601742"/>
                    <a:pt x="382574" y="595318"/>
                    <a:pt x="382601" y="588627"/>
                  </a:cubicBezTo>
                  <a:cubicBezTo>
                    <a:pt x="382844" y="574438"/>
                    <a:pt x="394542" y="563132"/>
                    <a:pt x="408732" y="563375"/>
                  </a:cubicBezTo>
                  <a:cubicBezTo>
                    <a:pt x="409020" y="563379"/>
                    <a:pt x="409311" y="563389"/>
                    <a:pt x="409601" y="563404"/>
                  </a:cubicBezTo>
                  <a:cubicBezTo>
                    <a:pt x="415710" y="563411"/>
                    <a:pt x="421609" y="565634"/>
                    <a:pt x="426206" y="569659"/>
                  </a:cubicBezTo>
                  <a:lnTo>
                    <a:pt x="592706" y="715347"/>
                  </a:lnTo>
                  <a:cubicBezTo>
                    <a:pt x="600084" y="721744"/>
                    <a:pt x="610744" y="722653"/>
                    <a:pt x="619098" y="717597"/>
                  </a:cubicBezTo>
                  <a:lnTo>
                    <a:pt x="726311" y="653404"/>
                  </a:lnTo>
                  <a:lnTo>
                    <a:pt x="765101" y="653404"/>
                  </a:lnTo>
                  <a:lnTo>
                    <a:pt x="765101" y="608404"/>
                  </a:lnTo>
                  <a:lnTo>
                    <a:pt x="720101" y="608404"/>
                  </a:lnTo>
                  <a:cubicBezTo>
                    <a:pt x="716024" y="608400"/>
                    <a:pt x="712023" y="609511"/>
                    <a:pt x="708536" y="611622"/>
                  </a:cubicBezTo>
                  <a:lnTo>
                    <a:pt x="680163" y="628632"/>
                  </a:lnTo>
                  <a:lnTo>
                    <a:pt x="593133" y="558904"/>
                  </a:lnTo>
                  <a:cubicBezTo>
                    <a:pt x="606552" y="543435"/>
                    <a:pt x="618513" y="526761"/>
                    <a:pt x="628863" y="509089"/>
                  </a:cubicBezTo>
                  <a:lnTo>
                    <a:pt x="859196" y="624244"/>
                  </a:lnTo>
                  <a:lnTo>
                    <a:pt x="922601" y="814549"/>
                  </a:lnTo>
                  <a:lnTo>
                    <a:pt x="922601" y="1035904"/>
                  </a:lnTo>
                  <a:cubicBezTo>
                    <a:pt x="922605" y="1038321"/>
                    <a:pt x="923001" y="1040722"/>
                    <a:pt x="923771" y="1043014"/>
                  </a:cubicBezTo>
                  <a:lnTo>
                    <a:pt x="981371" y="1215904"/>
                  </a:lnTo>
                  <a:close/>
                </a:path>
              </a:pathLst>
            </a:custGeom>
            <a:grpFill/>
            <a:ln w="22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" name="Gráfico 360">
              <a:extLst>
                <a:ext uri="{FF2B5EF4-FFF2-40B4-BE49-F238E27FC236}">
                  <a16:creationId xmlns:a16="http://schemas.microsoft.com/office/drawing/2014/main" id="{1A68A515-5BE5-81AB-10B2-DC6455D647E9}"/>
                </a:ext>
              </a:extLst>
            </p:cNvPr>
            <p:cNvSpPr/>
            <p:nvPr/>
          </p:nvSpPr>
          <p:spPr>
            <a:xfrm>
              <a:off x="82516" y="459500"/>
              <a:ext cx="225000" cy="360000"/>
            </a:xfrm>
            <a:custGeom>
              <a:avLst/>
              <a:gdLst>
                <a:gd name="connsiteX0" fmla="*/ 225000 w 225000"/>
                <a:gd name="connsiteY0" fmla="*/ 247500 h 360000"/>
                <a:gd name="connsiteX1" fmla="*/ 225000 w 225000"/>
                <a:gd name="connsiteY1" fmla="*/ 225000 h 360000"/>
                <a:gd name="connsiteX2" fmla="*/ 157500 w 225000"/>
                <a:gd name="connsiteY2" fmla="*/ 157500 h 360000"/>
                <a:gd name="connsiteX3" fmla="*/ 135000 w 225000"/>
                <a:gd name="connsiteY3" fmla="*/ 157500 h 360000"/>
                <a:gd name="connsiteX4" fmla="*/ 135000 w 225000"/>
                <a:gd name="connsiteY4" fmla="*/ 90000 h 360000"/>
                <a:gd name="connsiteX5" fmla="*/ 157500 w 225000"/>
                <a:gd name="connsiteY5" fmla="*/ 90000 h 360000"/>
                <a:gd name="connsiteX6" fmla="*/ 180000 w 225000"/>
                <a:gd name="connsiteY6" fmla="*/ 112500 h 360000"/>
                <a:gd name="connsiteX7" fmla="*/ 180000 w 225000"/>
                <a:gd name="connsiteY7" fmla="*/ 135000 h 360000"/>
                <a:gd name="connsiteX8" fmla="*/ 225000 w 225000"/>
                <a:gd name="connsiteY8" fmla="*/ 135000 h 360000"/>
                <a:gd name="connsiteX9" fmla="*/ 225000 w 225000"/>
                <a:gd name="connsiteY9" fmla="*/ 112500 h 360000"/>
                <a:gd name="connsiteX10" fmla="*/ 157500 w 225000"/>
                <a:gd name="connsiteY10" fmla="*/ 45000 h 360000"/>
                <a:gd name="connsiteX11" fmla="*/ 135000 w 225000"/>
                <a:gd name="connsiteY11" fmla="*/ 45000 h 360000"/>
                <a:gd name="connsiteX12" fmla="*/ 135000 w 225000"/>
                <a:gd name="connsiteY12" fmla="*/ 0 h 360000"/>
                <a:gd name="connsiteX13" fmla="*/ 90000 w 225000"/>
                <a:gd name="connsiteY13" fmla="*/ 0 h 360000"/>
                <a:gd name="connsiteX14" fmla="*/ 90000 w 225000"/>
                <a:gd name="connsiteY14" fmla="*/ 45000 h 360000"/>
                <a:gd name="connsiteX15" fmla="*/ 67500 w 225000"/>
                <a:gd name="connsiteY15" fmla="*/ 45000 h 360000"/>
                <a:gd name="connsiteX16" fmla="*/ 0 w 225000"/>
                <a:gd name="connsiteY16" fmla="*/ 112500 h 360000"/>
                <a:gd name="connsiteX17" fmla="*/ 0 w 225000"/>
                <a:gd name="connsiteY17" fmla="*/ 135000 h 360000"/>
                <a:gd name="connsiteX18" fmla="*/ 67500 w 225000"/>
                <a:gd name="connsiteY18" fmla="*/ 202500 h 360000"/>
                <a:gd name="connsiteX19" fmla="*/ 90000 w 225000"/>
                <a:gd name="connsiteY19" fmla="*/ 202500 h 360000"/>
                <a:gd name="connsiteX20" fmla="*/ 90000 w 225000"/>
                <a:gd name="connsiteY20" fmla="*/ 270000 h 360000"/>
                <a:gd name="connsiteX21" fmla="*/ 67500 w 225000"/>
                <a:gd name="connsiteY21" fmla="*/ 270000 h 360000"/>
                <a:gd name="connsiteX22" fmla="*/ 45000 w 225000"/>
                <a:gd name="connsiteY22" fmla="*/ 247500 h 360000"/>
                <a:gd name="connsiteX23" fmla="*/ 45000 w 225000"/>
                <a:gd name="connsiteY23" fmla="*/ 225000 h 360000"/>
                <a:gd name="connsiteX24" fmla="*/ 0 w 225000"/>
                <a:gd name="connsiteY24" fmla="*/ 225000 h 360000"/>
                <a:gd name="connsiteX25" fmla="*/ 0 w 225000"/>
                <a:gd name="connsiteY25" fmla="*/ 247500 h 360000"/>
                <a:gd name="connsiteX26" fmla="*/ 67500 w 225000"/>
                <a:gd name="connsiteY26" fmla="*/ 315000 h 360000"/>
                <a:gd name="connsiteX27" fmla="*/ 90000 w 225000"/>
                <a:gd name="connsiteY27" fmla="*/ 315000 h 360000"/>
                <a:gd name="connsiteX28" fmla="*/ 90000 w 225000"/>
                <a:gd name="connsiteY28" fmla="*/ 360000 h 360000"/>
                <a:gd name="connsiteX29" fmla="*/ 135000 w 225000"/>
                <a:gd name="connsiteY29" fmla="*/ 360000 h 360000"/>
                <a:gd name="connsiteX30" fmla="*/ 135000 w 225000"/>
                <a:gd name="connsiteY30" fmla="*/ 315000 h 360000"/>
                <a:gd name="connsiteX31" fmla="*/ 157500 w 225000"/>
                <a:gd name="connsiteY31" fmla="*/ 315000 h 360000"/>
                <a:gd name="connsiteX32" fmla="*/ 225000 w 225000"/>
                <a:gd name="connsiteY32" fmla="*/ 247500 h 360000"/>
                <a:gd name="connsiteX33" fmla="*/ 67500 w 225000"/>
                <a:gd name="connsiteY33" fmla="*/ 157500 h 360000"/>
                <a:gd name="connsiteX34" fmla="*/ 45000 w 225000"/>
                <a:gd name="connsiteY34" fmla="*/ 135000 h 360000"/>
                <a:gd name="connsiteX35" fmla="*/ 45000 w 225000"/>
                <a:gd name="connsiteY35" fmla="*/ 112500 h 360000"/>
                <a:gd name="connsiteX36" fmla="*/ 67500 w 225000"/>
                <a:gd name="connsiteY36" fmla="*/ 90000 h 360000"/>
                <a:gd name="connsiteX37" fmla="*/ 90000 w 225000"/>
                <a:gd name="connsiteY37" fmla="*/ 90000 h 360000"/>
                <a:gd name="connsiteX38" fmla="*/ 90000 w 225000"/>
                <a:gd name="connsiteY38" fmla="*/ 157500 h 360000"/>
                <a:gd name="connsiteX39" fmla="*/ 135000 w 225000"/>
                <a:gd name="connsiteY39" fmla="*/ 202500 h 360000"/>
                <a:gd name="connsiteX40" fmla="*/ 157500 w 225000"/>
                <a:gd name="connsiteY40" fmla="*/ 202500 h 360000"/>
                <a:gd name="connsiteX41" fmla="*/ 180000 w 225000"/>
                <a:gd name="connsiteY41" fmla="*/ 225000 h 360000"/>
                <a:gd name="connsiteX42" fmla="*/ 180000 w 225000"/>
                <a:gd name="connsiteY42" fmla="*/ 247500 h 360000"/>
                <a:gd name="connsiteX43" fmla="*/ 157500 w 225000"/>
                <a:gd name="connsiteY43" fmla="*/ 270000 h 360000"/>
                <a:gd name="connsiteX44" fmla="*/ 135000 w 225000"/>
                <a:gd name="connsiteY44" fmla="*/ 27000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5000" h="360000">
                  <a:moveTo>
                    <a:pt x="225000" y="247500"/>
                  </a:moveTo>
                  <a:lnTo>
                    <a:pt x="225000" y="225000"/>
                  </a:lnTo>
                  <a:cubicBezTo>
                    <a:pt x="225000" y="187720"/>
                    <a:pt x="194780" y="157500"/>
                    <a:pt x="157500" y="157500"/>
                  </a:cubicBezTo>
                  <a:lnTo>
                    <a:pt x="135000" y="157500"/>
                  </a:lnTo>
                  <a:lnTo>
                    <a:pt x="135000" y="90000"/>
                  </a:lnTo>
                  <a:lnTo>
                    <a:pt x="157500" y="90000"/>
                  </a:lnTo>
                  <a:cubicBezTo>
                    <a:pt x="169927" y="90000"/>
                    <a:pt x="180000" y="100073"/>
                    <a:pt x="180000" y="112500"/>
                  </a:cubicBezTo>
                  <a:lnTo>
                    <a:pt x="180000" y="135000"/>
                  </a:lnTo>
                  <a:lnTo>
                    <a:pt x="225000" y="135000"/>
                  </a:lnTo>
                  <a:lnTo>
                    <a:pt x="225000" y="112500"/>
                  </a:lnTo>
                  <a:cubicBezTo>
                    <a:pt x="225000" y="75220"/>
                    <a:pt x="194780" y="45000"/>
                    <a:pt x="157500" y="45000"/>
                  </a:cubicBezTo>
                  <a:lnTo>
                    <a:pt x="135000" y="45000"/>
                  </a:lnTo>
                  <a:lnTo>
                    <a:pt x="135000" y="0"/>
                  </a:lnTo>
                  <a:lnTo>
                    <a:pt x="90000" y="0"/>
                  </a:lnTo>
                  <a:lnTo>
                    <a:pt x="90000" y="45000"/>
                  </a:lnTo>
                  <a:lnTo>
                    <a:pt x="67500" y="45000"/>
                  </a:lnTo>
                  <a:cubicBezTo>
                    <a:pt x="30220" y="45000"/>
                    <a:pt x="0" y="75220"/>
                    <a:pt x="0" y="112500"/>
                  </a:cubicBezTo>
                  <a:lnTo>
                    <a:pt x="0" y="135000"/>
                  </a:lnTo>
                  <a:cubicBezTo>
                    <a:pt x="0" y="172280"/>
                    <a:pt x="30220" y="202500"/>
                    <a:pt x="67500" y="202500"/>
                  </a:cubicBezTo>
                  <a:lnTo>
                    <a:pt x="90000" y="202500"/>
                  </a:lnTo>
                  <a:lnTo>
                    <a:pt x="90000" y="270000"/>
                  </a:lnTo>
                  <a:lnTo>
                    <a:pt x="67500" y="270000"/>
                  </a:lnTo>
                  <a:cubicBezTo>
                    <a:pt x="55073" y="270000"/>
                    <a:pt x="45000" y="259927"/>
                    <a:pt x="45000" y="247500"/>
                  </a:cubicBezTo>
                  <a:lnTo>
                    <a:pt x="45000" y="225000"/>
                  </a:lnTo>
                  <a:lnTo>
                    <a:pt x="0" y="225000"/>
                  </a:lnTo>
                  <a:lnTo>
                    <a:pt x="0" y="247500"/>
                  </a:lnTo>
                  <a:cubicBezTo>
                    <a:pt x="0" y="284780"/>
                    <a:pt x="30220" y="315000"/>
                    <a:pt x="67500" y="315000"/>
                  </a:cubicBezTo>
                  <a:lnTo>
                    <a:pt x="90000" y="315000"/>
                  </a:lnTo>
                  <a:lnTo>
                    <a:pt x="90000" y="360000"/>
                  </a:lnTo>
                  <a:lnTo>
                    <a:pt x="135000" y="360000"/>
                  </a:lnTo>
                  <a:lnTo>
                    <a:pt x="135000" y="315000"/>
                  </a:lnTo>
                  <a:lnTo>
                    <a:pt x="157500" y="315000"/>
                  </a:lnTo>
                  <a:cubicBezTo>
                    <a:pt x="194780" y="315000"/>
                    <a:pt x="225000" y="284780"/>
                    <a:pt x="225000" y="247500"/>
                  </a:cubicBezTo>
                  <a:close/>
                  <a:moveTo>
                    <a:pt x="67500" y="157500"/>
                  </a:moveTo>
                  <a:cubicBezTo>
                    <a:pt x="55073" y="157500"/>
                    <a:pt x="45000" y="147427"/>
                    <a:pt x="45000" y="135000"/>
                  </a:cubicBezTo>
                  <a:lnTo>
                    <a:pt x="45000" y="112500"/>
                  </a:lnTo>
                  <a:cubicBezTo>
                    <a:pt x="45000" y="100073"/>
                    <a:pt x="55073" y="90000"/>
                    <a:pt x="67500" y="90000"/>
                  </a:cubicBezTo>
                  <a:lnTo>
                    <a:pt x="90000" y="90000"/>
                  </a:lnTo>
                  <a:lnTo>
                    <a:pt x="90000" y="157500"/>
                  </a:lnTo>
                  <a:close/>
                  <a:moveTo>
                    <a:pt x="135000" y="202500"/>
                  </a:moveTo>
                  <a:lnTo>
                    <a:pt x="157500" y="202500"/>
                  </a:lnTo>
                  <a:cubicBezTo>
                    <a:pt x="169927" y="202500"/>
                    <a:pt x="180000" y="212573"/>
                    <a:pt x="180000" y="225000"/>
                  </a:cubicBezTo>
                  <a:lnTo>
                    <a:pt x="180000" y="247500"/>
                  </a:lnTo>
                  <a:cubicBezTo>
                    <a:pt x="180000" y="259927"/>
                    <a:pt x="169927" y="270000"/>
                    <a:pt x="157500" y="270000"/>
                  </a:cubicBezTo>
                  <a:lnTo>
                    <a:pt x="135000" y="270000"/>
                  </a:lnTo>
                  <a:close/>
                </a:path>
              </a:pathLst>
            </a:custGeom>
            <a:grpFill/>
            <a:ln w="22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" name="Gráfico 360">
              <a:extLst>
                <a:ext uri="{FF2B5EF4-FFF2-40B4-BE49-F238E27FC236}">
                  <a16:creationId xmlns:a16="http://schemas.microsoft.com/office/drawing/2014/main" id="{671CB92B-8137-A17F-3BD1-7096D06CC1D6}"/>
                </a:ext>
              </a:extLst>
            </p:cNvPr>
            <p:cNvSpPr/>
            <p:nvPr/>
          </p:nvSpPr>
          <p:spPr>
            <a:xfrm>
              <a:off x="-367484" y="909500"/>
              <a:ext cx="225000" cy="360000"/>
            </a:xfrm>
            <a:custGeom>
              <a:avLst/>
              <a:gdLst>
                <a:gd name="connsiteX0" fmla="*/ 157500 w 225000"/>
                <a:gd name="connsiteY0" fmla="*/ 45000 h 360000"/>
                <a:gd name="connsiteX1" fmla="*/ 135000 w 225000"/>
                <a:gd name="connsiteY1" fmla="*/ 45000 h 360000"/>
                <a:gd name="connsiteX2" fmla="*/ 135000 w 225000"/>
                <a:gd name="connsiteY2" fmla="*/ 0 h 360000"/>
                <a:gd name="connsiteX3" fmla="*/ 90000 w 225000"/>
                <a:gd name="connsiteY3" fmla="*/ 0 h 360000"/>
                <a:gd name="connsiteX4" fmla="*/ 90000 w 225000"/>
                <a:gd name="connsiteY4" fmla="*/ 45000 h 360000"/>
                <a:gd name="connsiteX5" fmla="*/ 67500 w 225000"/>
                <a:gd name="connsiteY5" fmla="*/ 45000 h 360000"/>
                <a:gd name="connsiteX6" fmla="*/ 0 w 225000"/>
                <a:gd name="connsiteY6" fmla="*/ 112500 h 360000"/>
                <a:gd name="connsiteX7" fmla="*/ 0 w 225000"/>
                <a:gd name="connsiteY7" fmla="*/ 135000 h 360000"/>
                <a:gd name="connsiteX8" fmla="*/ 67500 w 225000"/>
                <a:gd name="connsiteY8" fmla="*/ 202500 h 360000"/>
                <a:gd name="connsiteX9" fmla="*/ 90000 w 225000"/>
                <a:gd name="connsiteY9" fmla="*/ 202500 h 360000"/>
                <a:gd name="connsiteX10" fmla="*/ 90000 w 225000"/>
                <a:gd name="connsiteY10" fmla="*/ 270000 h 360000"/>
                <a:gd name="connsiteX11" fmla="*/ 67500 w 225000"/>
                <a:gd name="connsiteY11" fmla="*/ 270000 h 360000"/>
                <a:gd name="connsiteX12" fmla="*/ 45000 w 225000"/>
                <a:gd name="connsiteY12" fmla="*/ 247500 h 360000"/>
                <a:gd name="connsiteX13" fmla="*/ 45000 w 225000"/>
                <a:gd name="connsiteY13" fmla="*/ 225000 h 360000"/>
                <a:gd name="connsiteX14" fmla="*/ 0 w 225000"/>
                <a:gd name="connsiteY14" fmla="*/ 225000 h 360000"/>
                <a:gd name="connsiteX15" fmla="*/ 0 w 225000"/>
                <a:gd name="connsiteY15" fmla="*/ 247500 h 360000"/>
                <a:gd name="connsiteX16" fmla="*/ 67500 w 225000"/>
                <a:gd name="connsiteY16" fmla="*/ 315000 h 360000"/>
                <a:gd name="connsiteX17" fmla="*/ 90000 w 225000"/>
                <a:gd name="connsiteY17" fmla="*/ 315000 h 360000"/>
                <a:gd name="connsiteX18" fmla="*/ 90000 w 225000"/>
                <a:gd name="connsiteY18" fmla="*/ 360000 h 360000"/>
                <a:gd name="connsiteX19" fmla="*/ 135000 w 225000"/>
                <a:gd name="connsiteY19" fmla="*/ 360000 h 360000"/>
                <a:gd name="connsiteX20" fmla="*/ 135000 w 225000"/>
                <a:gd name="connsiteY20" fmla="*/ 315000 h 360000"/>
                <a:gd name="connsiteX21" fmla="*/ 157500 w 225000"/>
                <a:gd name="connsiteY21" fmla="*/ 315000 h 360000"/>
                <a:gd name="connsiteX22" fmla="*/ 225000 w 225000"/>
                <a:gd name="connsiteY22" fmla="*/ 247500 h 360000"/>
                <a:gd name="connsiteX23" fmla="*/ 225000 w 225000"/>
                <a:gd name="connsiteY23" fmla="*/ 225000 h 360000"/>
                <a:gd name="connsiteX24" fmla="*/ 157500 w 225000"/>
                <a:gd name="connsiteY24" fmla="*/ 157500 h 360000"/>
                <a:gd name="connsiteX25" fmla="*/ 135000 w 225000"/>
                <a:gd name="connsiteY25" fmla="*/ 157500 h 360000"/>
                <a:gd name="connsiteX26" fmla="*/ 135000 w 225000"/>
                <a:gd name="connsiteY26" fmla="*/ 90000 h 360000"/>
                <a:gd name="connsiteX27" fmla="*/ 157500 w 225000"/>
                <a:gd name="connsiteY27" fmla="*/ 90000 h 360000"/>
                <a:gd name="connsiteX28" fmla="*/ 180000 w 225000"/>
                <a:gd name="connsiteY28" fmla="*/ 112500 h 360000"/>
                <a:gd name="connsiteX29" fmla="*/ 180000 w 225000"/>
                <a:gd name="connsiteY29" fmla="*/ 135000 h 360000"/>
                <a:gd name="connsiteX30" fmla="*/ 225000 w 225000"/>
                <a:gd name="connsiteY30" fmla="*/ 135000 h 360000"/>
                <a:gd name="connsiteX31" fmla="*/ 225000 w 225000"/>
                <a:gd name="connsiteY31" fmla="*/ 112500 h 360000"/>
                <a:gd name="connsiteX32" fmla="*/ 157500 w 225000"/>
                <a:gd name="connsiteY32" fmla="*/ 45000 h 360000"/>
                <a:gd name="connsiteX33" fmla="*/ 157500 w 225000"/>
                <a:gd name="connsiteY33" fmla="*/ 202500 h 360000"/>
                <a:gd name="connsiteX34" fmla="*/ 180000 w 225000"/>
                <a:gd name="connsiteY34" fmla="*/ 225000 h 360000"/>
                <a:gd name="connsiteX35" fmla="*/ 180000 w 225000"/>
                <a:gd name="connsiteY35" fmla="*/ 247500 h 360000"/>
                <a:gd name="connsiteX36" fmla="*/ 157500 w 225000"/>
                <a:gd name="connsiteY36" fmla="*/ 270000 h 360000"/>
                <a:gd name="connsiteX37" fmla="*/ 135000 w 225000"/>
                <a:gd name="connsiteY37" fmla="*/ 270000 h 360000"/>
                <a:gd name="connsiteX38" fmla="*/ 135000 w 225000"/>
                <a:gd name="connsiteY38" fmla="*/ 202500 h 360000"/>
                <a:gd name="connsiteX39" fmla="*/ 90000 w 225000"/>
                <a:gd name="connsiteY39" fmla="*/ 157500 h 360000"/>
                <a:gd name="connsiteX40" fmla="*/ 67500 w 225000"/>
                <a:gd name="connsiteY40" fmla="*/ 157500 h 360000"/>
                <a:gd name="connsiteX41" fmla="*/ 45000 w 225000"/>
                <a:gd name="connsiteY41" fmla="*/ 135000 h 360000"/>
                <a:gd name="connsiteX42" fmla="*/ 45000 w 225000"/>
                <a:gd name="connsiteY42" fmla="*/ 112500 h 360000"/>
                <a:gd name="connsiteX43" fmla="*/ 67500 w 225000"/>
                <a:gd name="connsiteY43" fmla="*/ 90000 h 360000"/>
                <a:gd name="connsiteX44" fmla="*/ 90000 w 225000"/>
                <a:gd name="connsiteY44" fmla="*/ 9000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5000" h="360000">
                  <a:moveTo>
                    <a:pt x="157500" y="45000"/>
                  </a:moveTo>
                  <a:lnTo>
                    <a:pt x="135000" y="45000"/>
                  </a:lnTo>
                  <a:lnTo>
                    <a:pt x="135000" y="0"/>
                  </a:lnTo>
                  <a:lnTo>
                    <a:pt x="90000" y="0"/>
                  </a:lnTo>
                  <a:lnTo>
                    <a:pt x="90000" y="45000"/>
                  </a:lnTo>
                  <a:lnTo>
                    <a:pt x="67500" y="45000"/>
                  </a:lnTo>
                  <a:cubicBezTo>
                    <a:pt x="30221" y="45000"/>
                    <a:pt x="0" y="75220"/>
                    <a:pt x="0" y="112500"/>
                  </a:cubicBezTo>
                  <a:lnTo>
                    <a:pt x="0" y="135000"/>
                  </a:lnTo>
                  <a:cubicBezTo>
                    <a:pt x="0" y="172280"/>
                    <a:pt x="30221" y="202500"/>
                    <a:pt x="67500" y="202500"/>
                  </a:cubicBezTo>
                  <a:lnTo>
                    <a:pt x="90000" y="202500"/>
                  </a:lnTo>
                  <a:lnTo>
                    <a:pt x="90000" y="270000"/>
                  </a:lnTo>
                  <a:lnTo>
                    <a:pt x="67500" y="270000"/>
                  </a:lnTo>
                  <a:cubicBezTo>
                    <a:pt x="55073" y="270000"/>
                    <a:pt x="45000" y="259927"/>
                    <a:pt x="45000" y="247500"/>
                  </a:cubicBezTo>
                  <a:lnTo>
                    <a:pt x="45000" y="225000"/>
                  </a:lnTo>
                  <a:lnTo>
                    <a:pt x="0" y="225000"/>
                  </a:lnTo>
                  <a:lnTo>
                    <a:pt x="0" y="247500"/>
                  </a:lnTo>
                  <a:cubicBezTo>
                    <a:pt x="0" y="284780"/>
                    <a:pt x="30221" y="315000"/>
                    <a:pt x="67500" y="315000"/>
                  </a:cubicBezTo>
                  <a:lnTo>
                    <a:pt x="90000" y="315000"/>
                  </a:lnTo>
                  <a:lnTo>
                    <a:pt x="90000" y="360000"/>
                  </a:lnTo>
                  <a:lnTo>
                    <a:pt x="135000" y="360000"/>
                  </a:lnTo>
                  <a:lnTo>
                    <a:pt x="135000" y="315000"/>
                  </a:lnTo>
                  <a:lnTo>
                    <a:pt x="157500" y="315000"/>
                  </a:lnTo>
                  <a:cubicBezTo>
                    <a:pt x="194780" y="315000"/>
                    <a:pt x="225000" y="284780"/>
                    <a:pt x="225000" y="247500"/>
                  </a:cubicBezTo>
                  <a:lnTo>
                    <a:pt x="225000" y="225000"/>
                  </a:lnTo>
                  <a:cubicBezTo>
                    <a:pt x="225000" y="187720"/>
                    <a:pt x="194780" y="157500"/>
                    <a:pt x="157500" y="157500"/>
                  </a:cubicBezTo>
                  <a:lnTo>
                    <a:pt x="135000" y="157500"/>
                  </a:lnTo>
                  <a:lnTo>
                    <a:pt x="135000" y="90000"/>
                  </a:lnTo>
                  <a:lnTo>
                    <a:pt x="157500" y="90000"/>
                  </a:lnTo>
                  <a:cubicBezTo>
                    <a:pt x="169927" y="90000"/>
                    <a:pt x="180000" y="100073"/>
                    <a:pt x="180000" y="112500"/>
                  </a:cubicBezTo>
                  <a:lnTo>
                    <a:pt x="180000" y="135000"/>
                  </a:lnTo>
                  <a:lnTo>
                    <a:pt x="225000" y="135000"/>
                  </a:lnTo>
                  <a:lnTo>
                    <a:pt x="225000" y="112500"/>
                  </a:lnTo>
                  <a:cubicBezTo>
                    <a:pt x="225000" y="75220"/>
                    <a:pt x="194780" y="45000"/>
                    <a:pt x="157500" y="45000"/>
                  </a:cubicBezTo>
                  <a:close/>
                  <a:moveTo>
                    <a:pt x="157500" y="202500"/>
                  </a:moveTo>
                  <a:cubicBezTo>
                    <a:pt x="169927" y="202500"/>
                    <a:pt x="180000" y="212573"/>
                    <a:pt x="180000" y="225000"/>
                  </a:cubicBezTo>
                  <a:lnTo>
                    <a:pt x="180000" y="247500"/>
                  </a:lnTo>
                  <a:cubicBezTo>
                    <a:pt x="180000" y="259927"/>
                    <a:pt x="169927" y="270000"/>
                    <a:pt x="157500" y="270000"/>
                  </a:cubicBezTo>
                  <a:lnTo>
                    <a:pt x="135000" y="270000"/>
                  </a:lnTo>
                  <a:lnTo>
                    <a:pt x="135000" y="202500"/>
                  </a:lnTo>
                  <a:close/>
                  <a:moveTo>
                    <a:pt x="90000" y="157500"/>
                  </a:moveTo>
                  <a:lnTo>
                    <a:pt x="67500" y="157500"/>
                  </a:lnTo>
                  <a:cubicBezTo>
                    <a:pt x="55073" y="157500"/>
                    <a:pt x="45000" y="147427"/>
                    <a:pt x="45000" y="135000"/>
                  </a:cubicBezTo>
                  <a:lnTo>
                    <a:pt x="45000" y="112500"/>
                  </a:lnTo>
                  <a:cubicBezTo>
                    <a:pt x="45000" y="100073"/>
                    <a:pt x="55073" y="90000"/>
                    <a:pt x="67500" y="90000"/>
                  </a:cubicBezTo>
                  <a:lnTo>
                    <a:pt x="90000" y="90000"/>
                  </a:lnTo>
                  <a:close/>
                </a:path>
              </a:pathLst>
            </a:custGeom>
            <a:grpFill/>
            <a:ln w="22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" name="Gráfico 360">
              <a:extLst>
                <a:ext uri="{FF2B5EF4-FFF2-40B4-BE49-F238E27FC236}">
                  <a16:creationId xmlns:a16="http://schemas.microsoft.com/office/drawing/2014/main" id="{11397261-336A-CCCE-7368-EEE03839AF1E}"/>
                </a:ext>
              </a:extLst>
            </p:cNvPr>
            <p:cNvSpPr/>
            <p:nvPr/>
          </p:nvSpPr>
          <p:spPr>
            <a:xfrm>
              <a:off x="-502503" y="167342"/>
              <a:ext cx="360017" cy="494657"/>
            </a:xfrm>
            <a:custGeom>
              <a:avLst/>
              <a:gdLst>
                <a:gd name="connsiteX0" fmla="*/ 22520 w 360017"/>
                <a:gd name="connsiteY0" fmla="*/ 224657 h 494657"/>
                <a:gd name="connsiteX1" fmla="*/ 90020 w 360017"/>
                <a:gd name="connsiteY1" fmla="*/ 224657 h 494657"/>
                <a:gd name="connsiteX2" fmla="*/ 90020 w 360017"/>
                <a:gd name="connsiteY2" fmla="*/ 472157 h 494657"/>
                <a:gd name="connsiteX3" fmla="*/ 112520 w 360017"/>
                <a:gd name="connsiteY3" fmla="*/ 494657 h 494657"/>
                <a:gd name="connsiteX4" fmla="*/ 247520 w 360017"/>
                <a:gd name="connsiteY4" fmla="*/ 494657 h 494657"/>
                <a:gd name="connsiteX5" fmla="*/ 270020 w 360017"/>
                <a:gd name="connsiteY5" fmla="*/ 472157 h 494657"/>
                <a:gd name="connsiteX6" fmla="*/ 270020 w 360017"/>
                <a:gd name="connsiteY6" fmla="*/ 224657 h 494657"/>
                <a:gd name="connsiteX7" fmla="*/ 337520 w 360017"/>
                <a:gd name="connsiteY7" fmla="*/ 224657 h 494657"/>
                <a:gd name="connsiteX8" fmla="*/ 360017 w 360017"/>
                <a:gd name="connsiteY8" fmla="*/ 202154 h 494657"/>
                <a:gd name="connsiteX9" fmla="*/ 354440 w 360017"/>
                <a:gd name="connsiteY9" fmla="*/ 187330 h 494657"/>
                <a:gd name="connsiteX10" fmla="*/ 196940 w 360017"/>
                <a:gd name="connsiteY10" fmla="*/ 7330 h 494657"/>
                <a:gd name="connsiteX11" fmla="*/ 164118 w 360017"/>
                <a:gd name="connsiteY11" fmla="*/ 6289 h 494657"/>
                <a:gd name="connsiteX12" fmla="*/ 163077 w 360017"/>
                <a:gd name="connsiteY12" fmla="*/ 7330 h 494657"/>
                <a:gd name="connsiteX13" fmla="*/ 5577 w 360017"/>
                <a:gd name="connsiteY13" fmla="*/ 187330 h 494657"/>
                <a:gd name="connsiteX14" fmla="*/ 7673 w 360017"/>
                <a:gd name="connsiteY14" fmla="*/ 219080 h 494657"/>
                <a:gd name="connsiteX15" fmla="*/ 22520 w 360017"/>
                <a:gd name="connsiteY15" fmla="*/ 224657 h 494657"/>
                <a:gd name="connsiteX16" fmla="*/ 180020 w 360017"/>
                <a:gd name="connsiteY16" fmla="*/ 56312 h 494657"/>
                <a:gd name="connsiteX17" fmla="*/ 288020 w 360017"/>
                <a:gd name="connsiteY17" fmla="*/ 179657 h 494657"/>
                <a:gd name="connsiteX18" fmla="*/ 247520 w 360017"/>
                <a:gd name="connsiteY18" fmla="*/ 179657 h 494657"/>
                <a:gd name="connsiteX19" fmla="*/ 225020 w 360017"/>
                <a:gd name="connsiteY19" fmla="*/ 202157 h 494657"/>
                <a:gd name="connsiteX20" fmla="*/ 225020 w 360017"/>
                <a:gd name="connsiteY20" fmla="*/ 449657 h 494657"/>
                <a:gd name="connsiteX21" fmla="*/ 135020 w 360017"/>
                <a:gd name="connsiteY21" fmla="*/ 449657 h 494657"/>
                <a:gd name="connsiteX22" fmla="*/ 135020 w 360017"/>
                <a:gd name="connsiteY22" fmla="*/ 202157 h 494657"/>
                <a:gd name="connsiteX23" fmla="*/ 112520 w 360017"/>
                <a:gd name="connsiteY23" fmla="*/ 179657 h 494657"/>
                <a:gd name="connsiteX24" fmla="*/ 72020 w 360017"/>
                <a:gd name="connsiteY24" fmla="*/ 179657 h 49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0017" h="494657">
                  <a:moveTo>
                    <a:pt x="22520" y="224657"/>
                  </a:moveTo>
                  <a:lnTo>
                    <a:pt x="90020" y="224657"/>
                  </a:lnTo>
                  <a:lnTo>
                    <a:pt x="90020" y="472157"/>
                  </a:lnTo>
                  <a:cubicBezTo>
                    <a:pt x="90020" y="484584"/>
                    <a:pt x="100093" y="494657"/>
                    <a:pt x="112520" y="494657"/>
                  </a:cubicBezTo>
                  <a:lnTo>
                    <a:pt x="247520" y="494657"/>
                  </a:lnTo>
                  <a:cubicBezTo>
                    <a:pt x="259946" y="494657"/>
                    <a:pt x="270020" y="484584"/>
                    <a:pt x="270020" y="472157"/>
                  </a:cubicBezTo>
                  <a:lnTo>
                    <a:pt x="270020" y="224657"/>
                  </a:lnTo>
                  <a:lnTo>
                    <a:pt x="337520" y="224657"/>
                  </a:lnTo>
                  <a:cubicBezTo>
                    <a:pt x="349946" y="224655"/>
                    <a:pt x="360017" y="214580"/>
                    <a:pt x="360017" y="202154"/>
                  </a:cubicBezTo>
                  <a:cubicBezTo>
                    <a:pt x="360015" y="196700"/>
                    <a:pt x="358033" y="191432"/>
                    <a:pt x="354440" y="187330"/>
                  </a:cubicBezTo>
                  <a:lnTo>
                    <a:pt x="196940" y="7330"/>
                  </a:lnTo>
                  <a:cubicBezTo>
                    <a:pt x="188164" y="-2021"/>
                    <a:pt x="173469" y="-2487"/>
                    <a:pt x="164118" y="6289"/>
                  </a:cubicBezTo>
                  <a:cubicBezTo>
                    <a:pt x="163760" y="6625"/>
                    <a:pt x="163413" y="6972"/>
                    <a:pt x="163077" y="7330"/>
                  </a:cubicBezTo>
                  <a:lnTo>
                    <a:pt x="5577" y="187330"/>
                  </a:lnTo>
                  <a:cubicBezTo>
                    <a:pt x="-2612" y="196676"/>
                    <a:pt x="-1674" y="210892"/>
                    <a:pt x="7673" y="219080"/>
                  </a:cubicBezTo>
                  <a:cubicBezTo>
                    <a:pt x="11781" y="222680"/>
                    <a:pt x="17058" y="224662"/>
                    <a:pt x="22520" y="224657"/>
                  </a:cubicBezTo>
                  <a:close/>
                  <a:moveTo>
                    <a:pt x="180020" y="56312"/>
                  </a:moveTo>
                  <a:lnTo>
                    <a:pt x="288020" y="179657"/>
                  </a:lnTo>
                  <a:lnTo>
                    <a:pt x="247520" y="179657"/>
                  </a:lnTo>
                  <a:cubicBezTo>
                    <a:pt x="235093" y="179657"/>
                    <a:pt x="225020" y="189731"/>
                    <a:pt x="225020" y="202157"/>
                  </a:cubicBezTo>
                  <a:lnTo>
                    <a:pt x="225020" y="449657"/>
                  </a:lnTo>
                  <a:lnTo>
                    <a:pt x="135020" y="449657"/>
                  </a:lnTo>
                  <a:lnTo>
                    <a:pt x="135020" y="202157"/>
                  </a:lnTo>
                  <a:cubicBezTo>
                    <a:pt x="135020" y="189731"/>
                    <a:pt x="124946" y="179657"/>
                    <a:pt x="112520" y="179657"/>
                  </a:cubicBezTo>
                  <a:lnTo>
                    <a:pt x="72020" y="179657"/>
                  </a:lnTo>
                  <a:close/>
                </a:path>
              </a:pathLst>
            </a:custGeom>
            <a:grpFill/>
            <a:ln w="22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" name="Gráfico 360">
              <a:extLst>
                <a:ext uri="{FF2B5EF4-FFF2-40B4-BE49-F238E27FC236}">
                  <a16:creationId xmlns:a16="http://schemas.microsoft.com/office/drawing/2014/main" id="{7562A66E-381E-2AFE-7C0B-D89864E41B0C}"/>
                </a:ext>
              </a:extLst>
            </p:cNvPr>
            <p:cNvSpPr/>
            <p:nvPr/>
          </p:nvSpPr>
          <p:spPr>
            <a:xfrm>
              <a:off x="532495" y="167342"/>
              <a:ext cx="360018" cy="494657"/>
            </a:xfrm>
            <a:custGeom>
              <a:avLst/>
              <a:gdLst>
                <a:gd name="connsiteX0" fmla="*/ 22520 w 360018"/>
                <a:gd name="connsiteY0" fmla="*/ 224657 h 494657"/>
                <a:gd name="connsiteX1" fmla="*/ 90020 w 360018"/>
                <a:gd name="connsiteY1" fmla="*/ 224657 h 494657"/>
                <a:gd name="connsiteX2" fmla="*/ 90020 w 360018"/>
                <a:gd name="connsiteY2" fmla="*/ 472157 h 494657"/>
                <a:gd name="connsiteX3" fmla="*/ 112520 w 360018"/>
                <a:gd name="connsiteY3" fmla="*/ 494657 h 494657"/>
                <a:gd name="connsiteX4" fmla="*/ 247520 w 360018"/>
                <a:gd name="connsiteY4" fmla="*/ 494657 h 494657"/>
                <a:gd name="connsiteX5" fmla="*/ 270020 w 360018"/>
                <a:gd name="connsiteY5" fmla="*/ 472157 h 494657"/>
                <a:gd name="connsiteX6" fmla="*/ 270020 w 360018"/>
                <a:gd name="connsiteY6" fmla="*/ 224657 h 494657"/>
                <a:gd name="connsiteX7" fmla="*/ 337520 w 360018"/>
                <a:gd name="connsiteY7" fmla="*/ 224657 h 494657"/>
                <a:gd name="connsiteX8" fmla="*/ 360018 w 360018"/>
                <a:gd name="connsiteY8" fmla="*/ 202154 h 494657"/>
                <a:gd name="connsiteX9" fmla="*/ 354440 w 360018"/>
                <a:gd name="connsiteY9" fmla="*/ 187330 h 494657"/>
                <a:gd name="connsiteX10" fmla="*/ 196940 w 360018"/>
                <a:gd name="connsiteY10" fmla="*/ 7330 h 494657"/>
                <a:gd name="connsiteX11" fmla="*/ 164120 w 360018"/>
                <a:gd name="connsiteY11" fmla="*/ 6289 h 494657"/>
                <a:gd name="connsiteX12" fmla="*/ 163078 w 360018"/>
                <a:gd name="connsiteY12" fmla="*/ 7330 h 494657"/>
                <a:gd name="connsiteX13" fmla="*/ 5578 w 360018"/>
                <a:gd name="connsiteY13" fmla="*/ 187330 h 494657"/>
                <a:gd name="connsiteX14" fmla="*/ 7673 w 360018"/>
                <a:gd name="connsiteY14" fmla="*/ 219080 h 494657"/>
                <a:gd name="connsiteX15" fmla="*/ 22520 w 360018"/>
                <a:gd name="connsiteY15" fmla="*/ 224657 h 494657"/>
                <a:gd name="connsiteX16" fmla="*/ 180020 w 360018"/>
                <a:gd name="connsiteY16" fmla="*/ 56312 h 494657"/>
                <a:gd name="connsiteX17" fmla="*/ 288020 w 360018"/>
                <a:gd name="connsiteY17" fmla="*/ 179657 h 494657"/>
                <a:gd name="connsiteX18" fmla="*/ 247520 w 360018"/>
                <a:gd name="connsiteY18" fmla="*/ 179657 h 494657"/>
                <a:gd name="connsiteX19" fmla="*/ 225020 w 360018"/>
                <a:gd name="connsiteY19" fmla="*/ 202157 h 494657"/>
                <a:gd name="connsiteX20" fmla="*/ 225020 w 360018"/>
                <a:gd name="connsiteY20" fmla="*/ 449657 h 494657"/>
                <a:gd name="connsiteX21" fmla="*/ 135020 w 360018"/>
                <a:gd name="connsiteY21" fmla="*/ 449657 h 494657"/>
                <a:gd name="connsiteX22" fmla="*/ 135020 w 360018"/>
                <a:gd name="connsiteY22" fmla="*/ 202157 h 494657"/>
                <a:gd name="connsiteX23" fmla="*/ 112520 w 360018"/>
                <a:gd name="connsiteY23" fmla="*/ 179657 h 494657"/>
                <a:gd name="connsiteX24" fmla="*/ 72020 w 360018"/>
                <a:gd name="connsiteY24" fmla="*/ 179657 h 49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0018" h="494657">
                  <a:moveTo>
                    <a:pt x="22520" y="224657"/>
                  </a:moveTo>
                  <a:lnTo>
                    <a:pt x="90020" y="224657"/>
                  </a:lnTo>
                  <a:lnTo>
                    <a:pt x="90020" y="472157"/>
                  </a:lnTo>
                  <a:cubicBezTo>
                    <a:pt x="90020" y="484584"/>
                    <a:pt x="100094" y="494657"/>
                    <a:pt x="112520" y="494657"/>
                  </a:cubicBezTo>
                  <a:lnTo>
                    <a:pt x="247520" y="494657"/>
                  </a:lnTo>
                  <a:cubicBezTo>
                    <a:pt x="259947" y="494657"/>
                    <a:pt x="270020" y="484584"/>
                    <a:pt x="270020" y="472157"/>
                  </a:cubicBezTo>
                  <a:lnTo>
                    <a:pt x="270020" y="224657"/>
                  </a:lnTo>
                  <a:lnTo>
                    <a:pt x="337520" y="224657"/>
                  </a:lnTo>
                  <a:cubicBezTo>
                    <a:pt x="349947" y="224655"/>
                    <a:pt x="360018" y="214580"/>
                    <a:pt x="360018" y="202154"/>
                  </a:cubicBezTo>
                  <a:cubicBezTo>
                    <a:pt x="360016" y="196700"/>
                    <a:pt x="358034" y="191432"/>
                    <a:pt x="354440" y="187330"/>
                  </a:cubicBezTo>
                  <a:lnTo>
                    <a:pt x="196940" y="7330"/>
                  </a:lnTo>
                  <a:cubicBezTo>
                    <a:pt x="188165" y="-2021"/>
                    <a:pt x="173471" y="-2487"/>
                    <a:pt x="164120" y="6289"/>
                  </a:cubicBezTo>
                  <a:cubicBezTo>
                    <a:pt x="163762" y="6625"/>
                    <a:pt x="163413" y="6972"/>
                    <a:pt x="163078" y="7330"/>
                  </a:cubicBezTo>
                  <a:lnTo>
                    <a:pt x="5578" y="187330"/>
                  </a:lnTo>
                  <a:cubicBezTo>
                    <a:pt x="-2612" y="196676"/>
                    <a:pt x="-1674" y="210892"/>
                    <a:pt x="7673" y="219080"/>
                  </a:cubicBezTo>
                  <a:cubicBezTo>
                    <a:pt x="11781" y="222680"/>
                    <a:pt x="17060" y="224662"/>
                    <a:pt x="22520" y="224657"/>
                  </a:cubicBezTo>
                  <a:close/>
                  <a:moveTo>
                    <a:pt x="180020" y="56312"/>
                  </a:moveTo>
                  <a:lnTo>
                    <a:pt x="288020" y="179657"/>
                  </a:lnTo>
                  <a:lnTo>
                    <a:pt x="247520" y="179657"/>
                  </a:lnTo>
                  <a:cubicBezTo>
                    <a:pt x="235094" y="179657"/>
                    <a:pt x="225020" y="189731"/>
                    <a:pt x="225020" y="202157"/>
                  </a:cubicBezTo>
                  <a:lnTo>
                    <a:pt x="225020" y="449657"/>
                  </a:lnTo>
                  <a:lnTo>
                    <a:pt x="135020" y="449657"/>
                  </a:lnTo>
                  <a:lnTo>
                    <a:pt x="135020" y="202157"/>
                  </a:lnTo>
                  <a:cubicBezTo>
                    <a:pt x="135020" y="189731"/>
                    <a:pt x="124947" y="179657"/>
                    <a:pt x="112520" y="179657"/>
                  </a:cubicBezTo>
                  <a:lnTo>
                    <a:pt x="72020" y="179657"/>
                  </a:lnTo>
                  <a:close/>
                </a:path>
              </a:pathLst>
            </a:custGeom>
            <a:grpFill/>
            <a:ln w="22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" name="Gráfico 360">
              <a:extLst>
                <a:ext uri="{FF2B5EF4-FFF2-40B4-BE49-F238E27FC236}">
                  <a16:creationId xmlns:a16="http://schemas.microsoft.com/office/drawing/2014/main" id="{F6B6EDA8-5E90-B85D-D77A-1597685B53BE}"/>
                </a:ext>
              </a:extLst>
            </p:cNvPr>
            <p:cNvSpPr/>
            <p:nvPr/>
          </p:nvSpPr>
          <p:spPr>
            <a:xfrm>
              <a:off x="-502484" y="842000"/>
              <a:ext cx="495000" cy="495000"/>
            </a:xfrm>
            <a:custGeom>
              <a:avLst/>
              <a:gdLst>
                <a:gd name="connsiteX0" fmla="*/ 247500 w 495000"/>
                <a:gd name="connsiteY0" fmla="*/ 0 h 495000"/>
                <a:gd name="connsiteX1" fmla="*/ 0 w 495000"/>
                <a:gd name="connsiteY1" fmla="*/ 247500 h 495000"/>
                <a:gd name="connsiteX2" fmla="*/ 247500 w 495000"/>
                <a:gd name="connsiteY2" fmla="*/ 495000 h 495000"/>
                <a:gd name="connsiteX3" fmla="*/ 495000 w 495000"/>
                <a:gd name="connsiteY3" fmla="*/ 247500 h 495000"/>
                <a:gd name="connsiteX4" fmla="*/ 247500 w 495000"/>
                <a:gd name="connsiteY4" fmla="*/ 0 h 495000"/>
                <a:gd name="connsiteX5" fmla="*/ 247500 w 495000"/>
                <a:gd name="connsiteY5" fmla="*/ 450000 h 495000"/>
                <a:gd name="connsiteX6" fmla="*/ 45000 w 495000"/>
                <a:gd name="connsiteY6" fmla="*/ 247500 h 495000"/>
                <a:gd name="connsiteX7" fmla="*/ 247500 w 495000"/>
                <a:gd name="connsiteY7" fmla="*/ 45000 h 495000"/>
                <a:gd name="connsiteX8" fmla="*/ 450000 w 495000"/>
                <a:gd name="connsiteY8" fmla="*/ 247500 h 495000"/>
                <a:gd name="connsiteX9" fmla="*/ 247500 w 495000"/>
                <a:gd name="connsiteY9" fmla="*/ 450000 h 49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000" h="495000">
                  <a:moveTo>
                    <a:pt x="247500" y="0"/>
                  </a:moveTo>
                  <a:cubicBezTo>
                    <a:pt x="110810" y="0"/>
                    <a:pt x="0" y="110810"/>
                    <a:pt x="0" y="247500"/>
                  </a:cubicBezTo>
                  <a:cubicBezTo>
                    <a:pt x="0" y="384190"/>
                    <a:pt x="110810" y="495000"/>
                    <a:pt x="247500" y="495000"/>
                  </a:cubicBezTo>
                  <a:cubicBezTo>
                    <a:pt x="384190" y="495000"/>
                    <a:pt x="495000" y="384190"/>
                    <a:pt x="495000" y="247500"/>
                  </a:cubicBezTo>
                  <a:cubicBezTo>
                    <a:pt x="494852" y="110871"/>
                    <a:pt x="384129" y="148"/>
                    <a:pt x="247500" y="0"/>
                  </a:cubicBezTo>
                  <a:close/>
                  <a:moveTo>
                    <a:pt x="247500" y="450000"/>
                  </a:moveTo>
                  <a:cubicBezTo>
                    <a:pt x="135662" y="450000"/>
                    <a:pt x="45000" y="359339"/>
                    <a:pt x="45000" y="247500"/>
                  </a:cubicBezTo>
                  <a:cubicBezTo>
                    <a:pt x="45000" y="135662"/>
                    <a:pt x="135662" y="45000"/>
                    <a:pt x="247500" y="45000"/>
                  </a:cubicBezTo>
                  <a:cubicBezTo>
                    <a:pt x="359339" y="45000"/>
                    <a:pt x="450000" y="135662"/>
                    <a:pt x="450000" y="247500"/>
                  </a:cubicBezTo>
                  <a:cubicBezTo>
                    <a:pt x="449888" y="359291"/>
                    <a:pt x="359291" y="449887"/>
                    <a:pt x="247500" y="450000"/>
                  </a:cubicBezTo>
                  <a:close/>
                </a:path>
              </a:pathLst>
            </a:custGeom>
            <a:grpFill/>
            <a:ln w="22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" name="Gráfico 360">
              <a:extLst>
                <a:ext uri="{FF2B5EF4-FFF2-40B4-BE49-F238E27FC236}">
                  <a16:creationId xmlns:a16="http://schemas.microsoft.com/office/drawing/2014/main" id="{8EB22FF9-4AB8-3DC0-AF95-808C7D8B302F}"/>
                </a:ext>
              </a:extLst>
            </p:cNvPr>
            <p:cNvSpPr/>
            <p:nvPr/>
          </p:nvSpPr>
          <p:spPr>
            <a:xfrm>
              <a:off x="15016" y="1202000"/>
              <a:ext cx="360000" cy="360000"/>
            </a:xfrm>
            <a:custGeom>
              <a:avLst/>
              <a:gdLst>
                <a:gd name="connsiteX0" fmla="*/ 180000 w 360000"/>
                <a:gd name="connsiteY0" fmla="*/ 0 h 360000"/>
                <a:gd name="connsiteX1" fmla="*/ 0 w 360000"/>
                <a:gd name="connsiteY1" fmla="*/ 180000 h 360000"/>
                <a:gd name="connsiteX2" fmla="*/ 180000 w 360000"/>
                <a:gd name="connsiteY2" fmla="*/ 360000 h 360000"/>
                <a:gd name="connsiteX3" fmla="*/ 360000 w 360000"/>
                <a:gd name="connsiteY3" fmla="*/ 180000 h 360000"/>
                <a:gd name="connsiteX4" fmla="*/ 180000 w 360000"/>
                <a:gd name="connsiteY4" fmla="*/ 0 h 360000"/>
                <a:gd name="connsiteX5" fmla="*/ 312953 w 360000"/>
                <a:gd name="connsiteY5" fmla="*/ 202500 h 360000"/>
                <a:gd name="connsiteX6" fmla="*/ 289890 w 360000"/>
                <a:gd name="connsiteY6" fmla="*/ 258075 h 360000"/>
                <a:gd name="connsiteX7" fmla="*/ 259538 w 360000"/>
                <a:gd name="connsiteY7" fmla="*/ 227722 h 360000"/>
                <a:gd name="connsiteX8" fmla="*/ 227722 w 360000"/>
                <a:gd name="connsiteY8" fmla="*/ 259538 h 360000"/>
                <a:gd name="connsiteX9" fmla="*/ 258075 w 360000"/>
                <a:gd name="connsiteY9" fmla="*/ 289890 h 360000"/>
                <a:gd name="connsiteX10" fmla="*/ 202500 w 360000"/>
                <a:gd name="connsiteY10" fmla="*/ 312953 h 360000"/>
                <a:gd name="connsiteX11" fmla="*/ 202500 w 360000"/>
                <a:gd name="connsiteY11" fmla="*/ 270000 h 360000"/>
                <a:gd name="connsiteX12" fmla="*/ 157500 w 360000"/>
                <a:gd name="connsiteY12" fmla="*/ 270000 h 360000"/>
                <a:gd name="connsiteX13" fmla="*/ 157500 w 360000"/>
                <a:gd name="connsiteY13" fmla="*/ 312953 h 360000"/>
                <a:gd name="connsiteX14" fmla="*/ 101902 w 360000"/>
                <a:gd name="connsiteY14" fmla="*/ 289912 h 360000"/>
                <a:gd name="connsiteX15" fmla="*/ 132255 w 360000"/>
                <a:gd name="connsiteY15" fmla="*/ 259538 h 360000"/>
                <a:gd name="connsiteX16" fmla="*/ 100440 w 360000"/>
                <a:gd name="connsiteY16" fmla="*/ 227722 h 360000"/>
                <a:gd name="connsiteX17" fmla="*/ 70065 w 360000"/>
                <a:gd name="connsiteY17" fmla="*/ 258075 h 360000"/>
                <a:gd name="connsiteX18" fmla="*/ 47025 w 360000"/>
                <a:gd name="connsiteY18" fmla="*/ 202500 h 360000"/>
                <a:gd name="connsiteX19" fmla="*/ 90000 w 360000"/>
                <a:gd name="connsiteY19" fmla="*/ 202500 h 360000"/>
                <a:gd name="connsiteX20" fmla="*/ 90000 w 360000"/>
                <a:gd name="connsiteY20" fmla="*/ 157500 h 360000"/>
                <a:gd name="connsiteX21" fmla="*/ 47025 w 360000"/>
                <a:gd name="connsiteY21" fmla="*/ 157500 h 360000"/>
                <a:gd name="connsiteX22" fmla="*/ 70065 w 360000"/>
                <a:gd name="connsiteY22" fmla="*/ 101902 h 360000"/>
                <a:gd name="connsiteX23" fmla="*/ 100440 w 360000"/>
                <a:gd name="connsiteY23" fmla="*/ 132255 h 360000"/>
                <a:gd name="connsiteX24" fmla="*/ 132255 w 360000"/>
                <a:gd name="connsiteY24" fmla="*/ 100440 h 360000"/>
                <a:gd name="connsiteX25" fmla="*/ 101902 w 360000"/>
                <a:gd name="connsiteY25" fmla="*/ 70065 h 360000"/>
                <a:gd name="connsiteX26" fmla="*/ 157500 w 360000"/>
                <a:gd name="connsiteY26" fmla="*/ 47025 h 360000"/>
                <a:gd name="connsiteX27" fmla="*/ 157500 w 360000"/>
                <a:gd name="connsiteY27" fmla="*/ 90000 h 360000"/>
                <a:gd name="connsiteX28" fmla="*/ 202500 w 360000"/>
                <a:gd name="connsiteY28" fmla="*/ 90000 h 360000"/>
                <a:gd name="connsiteX29" fmla="*/ 202500 w 360000"/>
                <a:gd name="connsiteY29" fmla="*/ 47025 h 360000"/>
                <a:gd name="connsiteX30" fmla="*/ 258098 w 360000"/>
                <a:gd name="connsiteY30" fmla="*/ 70065 h 360000"/>
                <a:gd name="connsiteX31" fmla="*/ 227745 w 360000"/>
                <a:gd name="connsiteY31" fmla="*/ 100440 h 360000"/>
                <a:gd name="connsiteX32" fmla="*/ 259560 w 360000"/>
                <a:gd name="connsiteY32" fmla="*/ 132255 h 360000"/>
                <a:gd name="connsiteX33" fmla="*/ 289935 w 360000"/>
                <a:gd name="connsiteY33" fmla="*/ 101902 h 360000"/>
                <a:gd name="connsiteX34" fmla="*/ 312953 w 360000"/>
                <a:gd name="connsiteY34" fmla="*/ 157500 h 360000"/>
                <a:gd name="connsiteX35" fmla="*/ 270000 w 360000"/>
                <a:gd name="connsiteY35" fmla="*/ 157500 h 360000"/>
                <a:gd name="connsiteX36" fmla="*/ 270000 w 360000"/>
                <a:gd name="connsiteY36" fmla="*/ 20250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60000" h="360000">
                  <a:moveTo>
                    <a:pt x="180000" y="0"/>
                  </a:moveTo>
                  <a:cubicBezTo>
                    <a:pt x="80588" y="0"/>
                    <a:pt x="0" y="80588"/>
                    <a:pt x="0" y="180000"/>
                  </a:cubicBezTo>
                  <a:cubicBezTo>
                    <a:pt x="0" y="279412"/>
                    <a:pt x="80588" y="360000"/>
                    <a:pt x="180000" y="360000"/>
                  </a:cubicBezTo>
                  <a:cubicBezTo>
                    <a:pt x="279412" y="360000"/>
                    <a:pt x="360000" y="279412"/>
                    <a:pt x="360000" y="180000"/>
                  </a:cubicBezTo>
                  <a:cubicBezTo>
                    <a:pt x="359901" y="80629"/>
                    <a:pt x="279371" y="99"/>
                    <a:pt x="180000" y="0"/>
                  </a:cubicBezTo>
                  <a:close/>
                  <a:moveTo>
                    <a:pt x="312953" y="202500"/>
                  </a:moveTo>
                  <a:cubicBezTo>
                    <a:pt x="309573" y="222532"/>
                    <a:pt x="301689" y="241535"/>
                    <a:pt x="289890" y="258075"/>
                  </a:cubicBezTo>
                  <a:lnTo>
                    <a:pt x="259538" y="227722"/>
                  </a:lnTo>
                  <a:lnTo>
                    <a:pt x="227722" y="259538"/>
                  </a:lnTo>
                  <a:lnTo>
                    <a:pt x="258075" y="289890"/>
                  </a:lnTo>
                  <a:cubicBezTo>
                    <a:pt x="241535" y="301685"/>
                    <a:pt x="222532" y="309571"/>
                    <a:pt x="202500" y="312953"/>
                  </a:cubicBezTo>
                  <a:lnTo>
                    <a:pt x="202500" y="270000"/>
                  </a:lnTo>
                  <a:lnTo>
                    <a:pt x="157500" y="270000"/>
                  </a:lnTo>
                  <a:lnTo>
                    <a:pt x="157500" y="312953"/>
                  </a:lnTo>
                  <a:cubicBezTo>
                    <a:pt x="137464" y="309577"/>
                    <a:pt x="118454" y="301698"/>
                    <a:pt x="101902" y="289912"/>
                  </a:cubicBezTo>
                  <a:lnTo>
                    <a:pt x="132255" y="259538"/>
                  </a:lnTo>
                  <a:lnTo>
                    <a:pt x="100440" y="227722"/>
                  </a:lnTo>
                  <a:lnTo>
                    <a:pt x="70065" y="258075"/>
                  </a:lnTo>
                  <a:cubicBezTo>
                    <a:pt x="58277" y="241533"/>
                    <a:pt x="50400" y="222530"/>
                    <a:pt x="47025" y="202500"/>
                  </a:cubicBezTo>
                  <a:lnTo>
                    <a:pt x="90000" y="202500"/>
                  </a:lnTo>
                  <a:lnTo>
                    <a:pt x="90000" y="157500"/>
                  </a:lnTo>
                  <a:lnTo>
                    <a:pt x="47025" y="157500"/>
                  </a:lnTo>
                  <a:cubicBezTo>
                    <a:pt x="50391" y="137462"/>
                    <a:pt x="58270" y="118449"/>
                    <a:pt x="70065" y="101902"/>
                  </a:cubicBezTo>
                  <a:lnTo>
                    <a:pt x="100440" y="132255"/>
                  </a:lnTo>
                  <a:lnTo>
                    <a:pt x="132255" y="100440"/>
                  </a:lnTo>
                  <a:lnTo>
                    <a:pt x="101902" y="70065"/>
                  </a:lnTo>
                  <a:cubicBezTo>
                    <a:pt x="118449" y="58271"/>
                    <a:pt x="137462" y="50391"/>
                    <a:pt x="157500" y="47025"/>
                  </a:cubicBezTo>
                  <a:lnTo>
                    <a:pt x="157500" y="90000"/>
                  </a:lnTo>
                  <a:lnTo>
                    <a:pt x="202500" y="90000"/>
                  </a:lnTo>
                  <a:lnTo>
                    <a:pt x="202500" y="47025"/>
                  </a:lnTo>
                  <a:cubicBezTo>
                    <a:pt x="222538" y="50395"/>
                    <a:pt x="241549" y="58275"/>
                    <a:pt x="258098" y="70065"/>
                  </a:cubicBezTo>
                  <a:lnTo>
                    <a:pt x="227745" y="100440"/>
                  </a:lnTo>
                  <a:lnTo>
                    <a:pt x="259560" y="132255"/>
                  </a:lnTo>
                  <a:lnTo>
                    <a:pt x="289935" y="101902"/>
                  </a:lnTo>
                  <a:cubicBezTo>
                    <a:pt x="301709" y="118458"/>
                    <a:pt x="309580" y="137466"/>
                    <a:pt x="312953" y="157500"/>
                  </a:cubicBezTo>
                  <a:lnTo>
                    <a:pt x="270000" y="157500"/>
                  </a:lnTo>
                  <a:lnTo>
                    <a:pt x="270000" y="202500"/>
                  </a:lnTo>
                  <a:close/>
                </a:path>
              </a:pathLst>
            </a:custGeom>
            <a:grpFill/>
            <a:ln w="22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108631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CE8A744-143E-4327-A83A-03A007224D0E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7FE0ADC-859C-4458-BB27-9E8A7E679E13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67630B5-4EB6-4A93-967B-264B8BE7B3E4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53CDDE-AA5A-4CA9-AA41-7629D2935792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BD76145-112B-49B7-A67C-0BBFD8086C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51CD95F-06CB-40F8-B672-372A9B1ADDF7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11578-7D43-4A60-8933-80A2474ADF18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0843A4-28E9-4A12-9FAA-EDCA8FBDF5B5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A64F978-E2B0-48D3-9DB4-1CB7709DB53C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593CCF2-A00E-4514-AA93-4BF9634597D9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511084-D9F7-43EB-BCAD-A9B77CC0A303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4459EA3-2E03-41AF-BF53-F105177C6E0A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19E5DFE-66D4-402F-A7B0-6DF2D68E89A7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C2F2795-28CA-4B3E-B4D1-78819635D547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A12973A-AF79-4303-9C63-0A942F6C577A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CA47143-B90A-4106-86C2-62F2A28E4700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8A4F91D1-AD9E-4400-88BB-902E3E09BFA5}"/>
              </a:ext>
            </a:extLst>
          </p:cNvPr>
          <p:cNvSpPr txBox="1">
            <a:spLocks/>
          </p:cNvSpPr>
          <p:nvPr/>
        </p:nvSpPr>
        <p:spPr>
          <a:xfrm>
            <a:off x="86705" y="75994"/>
            <a:ext cx="11844037" cy="6207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>
                <a:solidFill>
                  <a:srgbClr val="FCAF17"/>
                </a:solidFill>
                <a:latin typeface="+mn-lt"/>
              </a:rPr>
              <a:t>Tendencias </a:t>
            </a:r>
            <a:r>
              <a:rPr lang="pt-BR" sz="4400" dirty="0" err="1">
                <a:solidFill>
                  <a:srgbClr val="FCAF17"/>
                </a:solidFill>
                <a:latin typeface="+mn-lt"/>
              </a:rPr>
              <a:t>regulatorias</a:t>
            </a:r>
            <a:endParaRPr lang="pt-BR" sz="4400" dirty="0">
              <a:solidFill>
                <a:srgbClr val="FCAF17"/>
              </a:solidFill>
              <a:latin typeface="+mn-lt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585E74E7-BC55-997D-8C23-014C8FAF1718}"/>
              </a:ext>
            </a:extLst>
          </p:cNvPr>
          <p:cNvSpPr txBox="1"/>
          <p:nvPr/>
        </p:nvSpPr>
        <p:spPr>
          <a:xfrm>
            <a:off x="169332" y="843161"/>
            <a:ext cx="11104410" cy="373820"/>
          </a:xfrm>
          <a:prstGeom prst="rect">
            <a:avLst/>
          </a:prstGeom>
          <a:noFill/>
        </p:spPr>
        <p:txBody>
          <a:bodyPr wrap="square" numCol="1" spcCol="576000">
            <a:spAutoFit/>
          </a:bodyPr>
          <a:lstStyle/>
          <a:p>
            <a:pPr eaLnBrk="1" hangingPunct="1">
              <a:lnSpc>
                <a:spcPts val="1800"/>
              </a:lnSpc>
              <a:buSzPct val="80000"/>
            </a:pPr>
            <a:r>
              <a:rPr lang="es-ES" altLang="pt-BR" sz="3200" b="1" baseline="0" dirty="0">
                <a:solidFill>
                  <a:schemeClr val="bg1"/>
                </a:solidFill>
              </a:rPr>
              <a:t>IOSCO – tendencias regulatorias y riesgos emergentes</a:t>
            </a:r>
            <a:endParaRPr lang="pt-BR" altLang="pt-BR" sz="3200" b="1" i="1" baseline="0" dirty="0">
              <a:solidFill>
                <a:schemeClr val="bg1"/>
              </a:solidFill>
            </a:endParaRPr>
          </a:p>
        </p:txBody>
      </p:sp>
      <p:graphicFrame>
        <p:nvGraphicFramePr>
          <p:cNvPr id="30" name="Diagrama 29">
            <a:extLst>
              <a:ext uri="{FF2B5EF4-FFF2-40B4-BE49-F238E27FC236}">
                <a16:creationId xmlns:a16="http://schemas.microsoft.com/office/drawing/2014/main" id="{23EF93E6-8B70-FB68-B635-4C8BF3919F11}"/>
              </a:ext>
            </a:extLst>
          </p:cNvPr>
          <p:cNvGraphicFramePr/>
          <p:nvPr/>
        </p:nvGraphicFramePr>
        <p:xfrm>
          <a:off x="4198257" y="1344137"/>
          <a:ext cx="8128000" cy="5155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4" name="CaixaDeTexto 83">
            <a:extLst>
              <a:ext uri="{FF2B5EF4-FFF2-40B4-BE49-F238E27FC236}">
                <a16:creationId xmlns:a16="http://schemas.microsoft.com/office/drawing/2014/main" id="{795AEBE3-0CA8-76A7-6A68-9C4B1D4324C4}"/>
              </a:ext>
            </a:extLst>
          </p:cNvPr>
          <p:cNvSpPr txBox="1"/>
          <p:nvPr/>
        </p:nvSpPr>
        <p:spPr>
          <a:xfrm>
            <a:off x="7388679" y="1564280"/>
            <a:ext cx="1747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0" u="none" strike="noStrike" baseline="0" dirty="0">
                <a:solidFill>
                  <a:schemeClr val="bg1"/>
                </a:solidFill>
              </a:rPr>
              <a:t>Cambio </a:t>
            </a:r>
            <a:r>
              <a:rPr lang="pt-BR" sz="1800" b="1" i="0" u="none" strike="noStrike" baseline="0" dirty="0" err="1">
                <a:solidFill>
                  <a:schemeClr val="bg1"/>
                </a:solidFill>
              </a:rPr>
              <a:t>en</a:t>
            </a:r>
            <a:r>
              <a:rPr lang="pt-BR" sz="18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pt-BR" sz="1800" b="1" i="0" u="none" strike="noStrike" baseline="0" dirty="0" err="1">
                <a:solidFill>
                  <a:schemeClr val="bg1"/>
                </a:solidFill>
              </a:rPr>
              <a:t>la</a:t>
            </a:r>
            <a:r>
              <a:rPr lang="pt-BR" sz="18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pt-BR" sz="1800" b="1" i="0" u="none" strike="noStrike" baseline="0" dirty="0" err="1">
                <a:solidFill>
                  <a:schemeClr val="bg1"/>
                </a:solidFill>
              </a:rPr>
              <a:t>Dinámica</a:t>
            </a:r>
            <a:r>
              <a:rPr lang="pt-BR" sz="18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pt-BR" sz="1800" b="1" i="0" u="none" strike="noStrike" baseline="0" dirty="0" err="1">
                <a:solidFill>
                  <a:schemeClr val="bg1"/>
                </a:solidFill>
              </a:rPr>
              <a:t>del</a:t>
            </a:r>
            <a:r>
              <a:rPr lang="pt-BR" sz="1800" b="1" i="0" u="none" strike="noStrike" baseline="0" dirty="0">
                <a:solidFill>
                  <a:schemeClr val="bg1"/>
                </a:solidFill>
              </a:rPr>
              <a:t> Mercado de </a:t>
            </a:r>
            <a:r>
              <a:rPr lang="pt-BR" sz="1800" b="1" i="0" u="none" strike="noStrike" baseline="0" dirty="0" err="1">
                <a:solidFill>
                  <a:schemeClr val="bg1"/>
                </a:solidFill>
              </a:rPr>
              <a:t>Capitales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C6ADD94C-573B-8136-5375-6796EF827CDD}"/>
              </a:ext>
            </a:extLst>
          </p:cNvPr>
          <p:cNvSpPr txBox="1"/>
          <p:nvPr/>
        </p:nvSpPr>
        <p:spPr>
          <a:xfrm>
            <a:off x="9114063" y="3439886"/>
            <a:ext cx="1866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 err="1">
                <a:solidFill>
                  <a:schemeClr val="bg1"/>
                </a:solidFill>
              </a:rPr>
              <a:t>Innovación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financiera</a:t>
            </a:r>
            <a:r>
              <a:rPr lang="pt-BR" b="1" dirty="0">
                <a:solidFill>
                  <a:schemeClr val="bg1"/>
                </a:solidFill>
              </a:rPr>
              <a:t> y </a:t>
            </a:r>
            <a:r>
              <a:rPr lang="pt-BR" b="1" dirty="0" err="1">
                <a:solidFill>
                  <a:schemeClr val="bg1"/>
                </a:solidFill>
              </a:rPr>
              <a:t>criptoactivos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EA121D18-F8C6-F05F-85B2-9C59A48CD010}"/>
              </a:ext>
            </a:extLst>
          </p:cNvPr>
          <p:cNvSpPr txBox="1"/>
          <p:nvPr/>
        </p:nvSpPr>
        <p:spPr>
          <a:xfrm>
            <a:off x="7307036" y="5086857"/>
            <a:ext cx="1910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Protección del inversor en un ambiente cambiante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8EC4C58F-BEEA-AE6E-184F-9C8236336297}"/>
              </a:ext>
            </a:extLst>
          </p:cNvPr>
          <p:cNvSpPr txBox="1"/>
          <p:nvPr/>
        </p:nvSpPr>
        <p:spPr>
          <a:xfrm>
            <a:off x="5690508" y="3472544"/>
            <a:ext cx="16165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0" u="none" strike="noStrike" baseline="0" dirty="0" err="1">
                <a:solidFill>
                  <a:schemeClr val="bg1"/>
                </a:solidFill>
              </a:rPr>
              <a:t>Promoción</a:t>
            </a:r>
            <a:r>
              <a:rPr lang="pt-BR" sz="1800" b="1" i="0" u="none" strike="noStrike" baseline="0" dirty="0">
                <a:solidFill>
                  <a:schemeClr val="bg1"/>
                </a:solidFill>
              </a:rPr>
              <a:t> de mercados ordenados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68A3A60F-A69B-3D2A-E72C-780853F40923}"/>
              </a:ext>
            </a:extLst>
          </p:cNvPr>
          <p:cNvSpPr txBox="1"/>
          <p:nvPr/>
        </p:nvSpPr>
        <p:spPr>
          <a:xfrm>
            <a:off x="375084" y="2066072"/>
            <a:ext cx="4363092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AR" b="1" dirty="0">
                <a:solidFill>
                  <a:schemeClr val="bg1"/>
                </a:solidFill>
              </a:rPr>
              <a:t>La agenda de mercado de capitales para los próximos años aún no está cerrada, pero ya se han identificado algunos de los pilares con base en trabajos anteriores y pensando en el futuro:</a:t>
            </a:r>
          </a:p>
        </p:txBody>
      </p:sp>
    </p:spTree>
    <p:extLst>
      <p:ext uri="{BB962C8B-B14F-4D97-AF65-F5344CB8AC3E}">
        <p14:creationId xmlns:p14="http://schemas.microsoft.com/office/powerpoint/2010/main" val="408454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CE8A744-143E-4327-A83A-03A007224D0E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7FE0ADC-859C-4458-BB27-9E8A7E679E13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67630B5-4EB6-4A93-967B-264B8BE7B3E4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53CDDE-AA5A-4CA9-AA41-7629D2935792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BD76145-112B-49B7-A67C-0BBFD8086C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51CD95F-06CB-40F8-B672-372A9B1ADDF7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11578-7D43-4A60-8933-80A2474ADF18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0843A4-28E9-4A12-9FAA-EDCA8FBDF5B5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A64F978-E2B0-48D3-9DB4-1CB7709DB53C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593CCF2-A00E-4514-AA93-4BF9634597D9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511084-D9F7-43EB-BCAD-A9B77CC0A303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4459EA3-2E03-41AF-BF53-F105177C6E0A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19E5DFE-66D4-402F-A7B0-6DF2D68E89A7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C2F2795-28CA-4B3E-B4D1-78819635D547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A12973A-AF79-4303-9C63-0A942F6C577A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CA47143-B90A-4106-86C2-62F2A28E4700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8A4F91D1-AD9E-4400-88BB-902E3E09BFA5}"/>
              </a:ext>
            </a:extLst>
          </p:cNvPr>
          <p:cNvSpPr txBox="1">
            <a:spLocks/>
          </p:cNvSpPr>
          <p:nvPr/>
        </p:nvSpPr>
        <p:spPr>
          <a:xfrm>
            <a:off x="86705" y="228398"/>
            <a:ext cx="11844037" cy="6207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>
                <a:solidFill>
                  <a:srgbClr val="FCAF17"/>
                </a:solidFill>
                <a:latin typeface="+mn-lt"/>
              </a:rPr>
              <a:t>Nuevo </a:t>
            </a:r>
            <a:r>
              <a:rPr lang="pt-BR" sz="4400" dirty="0" err="1">
                <a:solidFill>
                  <a:srgbClr val="FCAF17"/>
                </a:solidFill>
                <a:latin typeface="+mn-lt"/>
              </a:rPr>
              <a:t>reglamento</a:t>
            </a:r>
            <a:r>
              <a:rPr lang="pt-BR" sz="4400" dirty="0">
                <a:solidFill>
                  <a:srgbClr val="FCAF17"/>
                </a:solidFill>
                <a:latin typeface="+mn-lt"/>
              </a:rPr>
              <a:t> de </a:t>
            </a:r>
            <a:r>
              <a:rPr lang="pt-BR" sz="4400" dirty="0" err="1">
                <a:solidFill>
                  <a:srgbClr val="FCAF17"/>
                </a:solidFill>
                <a:latin typeface="+mn-lt"/>
              </a:rPr>
              <a:t>fondos</a:t>
            </a:r>
            <a:r>
              <a:rPr lang="pt-BR" sz="4400" dirty="0">
                <a:solidFill>
                  <a:srgbClr val="FCAF17"/>
                </a:solidFill>
                <a:latin typeface="+mn-lt"/>
              </a:rPr>
              <a:t> – Brasil</a:t>
            </a:r>
          </a:p>
          <a:p>
            <a:r>
              <a:rPr lang="pt-BR" sz="3200" i="1" dirty="0" err="1">
                <a:solidFill>
                  <a:schemeClr val="bg1"/>
                </a:solidFill>
                <a:latin typeface="+mn-lt"/>
              </a:rPr>
              <a:t>Highlights</a:t>
            </a:r>
            <a:endParaRPr lang="pt-BR" sz="400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71" name="Diagrama 70">
            <a:extLst>
              <a:ext uri="{FF2B5EF4-FFF2-40B4-BE49-F238E27FC236}">
                <a16:creationId xmlns:a16="http://schemas.microsoft.com/office/drawing/2014/main" id="{939D5914-B2D4-CCA8-9B64-DCB06E87B3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5281993"/>
              </p:ext>
            </p:extLst>
          </p:nvPr>
        </p:nvGraphicFramePr>
        <p:xfrm>
          <a:off x="300077" y="1643273"/>
          <a:ext cx="8767724" cy="4594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3" name="CaixaDeTexto 72">
            <a:extLst>
              <a:ext uri="{FF2B5EF4-FFF2-40B4-BE49-F238E27FC236}">
                <a16:creationId xmlns:a16="http://schemas.microsoft.com/office/drawing/2014/main" id="{B723F6F5-A7A8-C7DA-EA52-CABDC6DC0896}"/>
              </a:ext>
            </a:extLst>
          </p:cNvPr>
          <p:cNvSpPr txBox="1"/>
          <p:nvPr/>
        </p:nvSpPr>
        <p:spPr>
          <a:xfrm>
            <a:off x="1268548" y="2151573"/>
            <a:ext cx="6917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3000"/>
              </a:spcAft>
            </a:pPr>
            <a:r>
              <a:rPr lang="es-ES" sz="1800" b="1" dirty="0"/>
              <a:t>Responsabilidad limitada para los inversores</a:t>
            </a:r>
            <a:endParaRPr lang="en-US" sz="1800" dirty="0"/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AA48DE7C-8BF4-8942-69CE-B46ACD4083F6}"/>
              </a:ext>
            </a:extLst>
          </p:cNvPr>
          <p:cNvSpPr txBox="1"/>
          <p:nvPr/>
        </p:nvSpPr>
        <p:spPr>
          <a:xfrm>
            <a:off x="1676401" y="3247690"/>
            <a:ext cx="3929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3000"/>
              </a:spcAft>
            </a:pPr>
            <a:r>
              <a:rPr lang="es-ES" b="1" dirty="0"/>
              <a:t>Carteras segregadas (clases y subclases)</a:t>
            </a:r>
            <a:endParaRPr lang="en-US" dirty="0"/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CC5C3407-D084-2CB5-1B63-9BD9CF57A62F}"/>
              </a:ext>
            </a:extLst>
          </p:cNvPr>
          <p:cNvSpPr txBox="1"/>
          <p:nvPr/>
        </p:nvSpPr>
        <p:spPr>
          <a:xfrm>
            <a:off x="1692007" y="4298180"/>
            <a:ext cx="5449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3000"/>
              </a:spcAft>
            </a:pPr>
            <a:r>
              <a:rPr lang="es-ES" b="1" dirty="0"/>
              <a:t>La responsabilidad de los prestadores de servicios</a:t>
            </a:r>
            <a:endParaRPr lang="en-US" b="1" dirty="0"/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759753C7-8960-DDBA-9298-A44EFFA327D8}"/>
              </a:ext>
            </a:extLst>
          </p:cNvPr>
          <p:cNvSpPr txBox="1"/>
          <p:nvPr/>
        </p:nvSpPr>
        <p:spPr>
          <a:xfrm>
            <a:off x="1268548" y="5372450"/>
            <a:ext cx="3836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3000"/>
              </a:spcAft>
            </a:pPr>
            <a:r>
              <a:rPr lang="en-US" b="1" dirty="0" err="1"/>
              <a:t>Inversión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el</a:t>
            </a:r>
            <a:r>
              <a:rPr lang="en-US" b="1" dirty="0"/>
              <a:t> exterior</a:t>
            </a:r>
          </a:p>
        </p:txBody>
      </p:sp>
      <p:pic>
        <p:nvPicPr>
          <p:cNvPr id="77" name="Gráfico 76" descr="Grupo com preenchimento sólido">
            <a:extLst>
              <a:ext uri="{FF2B5EF4-FFF2-40B4-BE49-F238E27FC236}">
                <a16:creationId xmlns:a16="http://schemas.microsoft.com/office/drawing/2014/main" id="{84E92E5C-F352-5324-F9CC-B8A849AEC7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336" y="2019742"/>
            <a:ext cx="664201" cy="664201"/>
          </a:xfrm>
          <a:prstGeom prst="rect">
            <a:avLst/>
          </a:prstGeom>
        </p:spPr>
      </p:pic>
      <p:pic>
        <p:nvPicPr>
          <p:cNvPr id="78" name="Gráfico 77" descr="Hierarquia com preenchimento sólido">
            <a:extLst>
              <a:ext uri="{FF2B5EF4-FFF2-40B4-BE49-F238E27FC236}">
                <a16:creationId xmlns:a16="http://schemas.microsoft.com/office/drawing/2014/main" id="{5331DDBB-3BC1-F11F-E522-8CCB30D63C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3789" y="3049622"/>
            <a:ext cx="664201" cy="664201"/>
          </a:xfrm>
          <a:prstGeom prst="rect">
            <a:avLst/>
          </a:prstGeom>
        </p:spPr>
      </p:pic>
      <p:pic>
        <p:nvPicPr>
          <p:cNvPr id="79" name="Gráfico 78" descr="Lista de Verificação com preenchimento sólido">
            <a:extLst>
              <a:ext uri="{FF2B5EF4-FFF2-40B4-BE49-F238E27FC236}">
                <a16:creationId xmlns:a16="http://schemas.microsoft.com/office/drawing/2014/main" id="{E7508A00-B05A-3938-30E8-729765D84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3788" y="4144313"/>
            <a:ext cx="664202" cy="664202"/>
          </a:xfrm>
          <a:prstGeom prst="rect">
            <a:avLst/>
          </a:prstGeom>
        </p:spPr>
      </p:pic>
      <p:pic>
        <p:nvPicPr>
          <p:cNvPr id="80" name="Gráfico 79" descr="Globo terrestre: Américas com preenchimento sólido">
            <a:extLst>
              <a:ext uri="{FF2B5EF4-FFF2-40B4-BE49-F238E27FC236}">
                <a16:creationId xmlns:a16="http://schemas.microsoft.com/office/drawing/2014/main" id="{EE491D50-D7AB-B570-0CDF-D1814659AB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5703" y="5143220"/>
            <a:ext cx="789300" cy="789300"/>
          </a:xfrm>
          <a:prstGeom prst="rect">
            <a:avLst/>
          </a:prstGeom>
        </p:spPr>
      </p:pic>
      <p:sp>
        <p:nvSpPr>
          <p:cNvPr id="82" name="Chave Direita 81">
            <a:extLst>
              <a:ext uri="{FF2B5EF4-FFF2-40B4-BE49-F238E27FC236}">
                <a16:creationId xmlns:a16="http://schemas.microsoft.com/office/drawing/2014/main" id="{7BF754A8-9A0C-F191-E2E4-1538AB8A8E79}"/>
              </a:ext>
            </a:extLst>
          </p:cNvPr>
          <p:cNvSpPr/>
          <p:nvPr/>
        </p:nvSpPr>
        <p:spPr>
          <a:xfrm>
            <a:off x="9076118" y="1643273"/>
            <a:ext cx="337456" cy="4594198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7090CCBC-5222-B2AF-2BA6-13D7AE75500D}"/>
              </a:ext>
            </a:extLst>
          </p:cNvPr>
          <p:cNvSpPr txBox="1"/>
          <p:nvPr/>
        </p:nvSpPr>
        <p:spPr>
          <a:xfrm>
            <a:off x="9455682" y="3264943"/>
            <a:ext cx="26858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La </a:t>
            </a:r>
            <a:r>
              <a:rPr lang="pt-BR" sz="2400" b="1" dirty="0" err="1">
                <a:solidFill>
                  <a:schemeClr val="bg1"/>
                </a:solidFill>
              </a:rPr>
              <a:t>nueva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regla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debe</a:t>
            </a:r>
            <a:r>
              <a:rPr lang="pt-BR" sz="2400" b="1" dirty="0">
                <a:solidFill>
                  <a:schemeClr val="bg1"/>
                </a:solidFill>
              </a:rPr>
              <a:t> ser publicada </a:t>
            </a:r>
            <a:r>
              <a:rPr lang="pt-BR" sz="2400" b="1" dirty="0" err="1">
                <a:solidFill>
                  <a:schemeClr val="bg1"/>
                </a:solidFill>
              </a:rPr>
              <a:t>aún</a:t>
            </a:r>
            <a:r>
              <a:rPr lang="pt-BR" sz="2400" b="1" dirty="0">
                <a:solidFill>
                  <a:schemeClr val="bg1"/>
                </a:solidFill>
              </a:rPr>
              <a:t> este </a:t>
            </a:r>
            <a:r>
              <a:rPr lang="pt-BR" sz="2400" b="1" dirty="0" err="1">
                <a:solidFill>
                  <a:schemeClr val="bg1"/>
                </a:solidFill>
              </a:rPr>
              <a:t>año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63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CE8A744-143E-4327-A83A-03A007224D0E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7FE0ADC-859C-4458-BB27-9E8A7E679E13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67630B5-4EB6-4A93-967B-264B8BE7B3E4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53CDDE-AA5A-4CA9-AA41-7629D2935792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BD76145-112B-49B7-A67C-0BBFD8086C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51CD95F-06CB-40F8-B672-372A9B1ADDF7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0843A4-28E9-4A12-9FAA-EDCA8FBDF5B5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A64F978-E2B0-48D3-9DB4-1CB7709DB53C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511084-D9F7-43EB-BCAD-A9B77CC0A303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4459EA3-2E03-41AF-BF53-F105177C6E0A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C2F2795-28CA-4B3E-B4D1-78819635D547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A12973A-AF79-4303-9C63-0A942F6C577A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11578-7D43-4A60-8933-80A2474ADF18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593CCF2-A00E-4514-AA93-4BF9634597D9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19E5DFE-66D4-402F-A7B0-6DF2D68E89A7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CA47143-B90A-4106-86C2-62F2A28E4700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627891E0-2573-1EE3-41F5-001B612BF1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93E5944B-57AA-ADA1-58D8-96C69E88AF66}"/>
              </a:ext>
            </a:extLst>
          </p:cNvPr>
          <p:cNvSpPr/>
          <p:nvPr/>
        </p:nvSpPr>
        <p:spPr>
          <a:xfrm>
            <a:off x="-12966" y="0"/>
            <a:ext cx="12204966" cy="6858000"/>
          </a:xfrm>
          <a:prstGeom prst="rect">
            <a:avLst/>
          </a:prstGeom>
          <a:gradFill>
            <a:gsLst>
              <a:gs pos="24000">
                <a:srgbClr val="4C4D4F">
                  <a:alpha val="0"/>
                </a:srgbClr>
              </a:gs>
              <a:gs pos="98000">
                <a:srgbClr val="0095D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A9A9AEF4-AFE2-9D05-9005-C54C5C8FE3C4}"/>
              </a:ext>
            </a:extLst>
          </p:cNvPr>
          <p:cNvSpPr txBox="1">
            <a:spLocks/>
          </p:cNvSpPr>
          <p:nvPr/>
        </p:nvSpPr>
        <p:spPr>
          <a:xfrm>
            <a:off x="337084" y="5687634"/>
            <a:ext cx="11332402" cy="6207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dirty="0">
                <a:solidFill>
                  <a:srgbClr val="FCAF17"/>
                </a:solidFill>
                <a:latin typeface="+mn-lt"/>
              </a:rPr>
              <a:t>Panorama de </a:t>
            </a:r>
            <a:r>
              <a:rPr lang="pt-BR" sz="6000" dirty="0" err="1">
                <a:solidFill>
                  <a:srgbClr val="FCAF17"/>
                </a:solidFill>
                <a:latin typeface="+mn-lt"/>
              </a:rPr>
              <a:t>la</a:t>
            </a:r>
            <a:r>
              <a:rPr lang="pt-BR" sz="6000" dirty="0">
                <a:solidFill>
                  <a:srgbClr val="FCAF17"/>
                </a:solidFill>
                <a:latin typeface="+mn-lt"/>
              </a:rPr>
              <a:t> </a:t>
            </a:r>
            <a:r>
              <a:rPr lang="pt-BR" sz="6000" dirty="0" err="1">
                <a:solidFill>
                  <a:srgbClr val="FCAF17"/>
                </a:solidFill>
                <a:latin typeface="+mn-lt"/>
              </a:rPr>
              <a:t>industria</a:t>
            </a:r>
            <a:r>
              <a:rPr lang="pt-BR" sz="6000" dirty="0">
                <a:solidFill>
                  <a:srgbClr val="FCAF17"/>
                </a:solidFill>
                <a:latin typeface="+mn-lt"/>
              </a:rPr>
              <a:t> (Brasil)</a:t>
            </a:r>
          </a:p>
        </p:txBody>
      </p:sp>
    </p:spTree>
    <p:extLst>
      <p:ext uri="{BB962C8B-B14F-4D97-AF65-F5344CB8AC3E}">
        <p14:creationId xmlns:p14="http://schemas.microsoft.com/office/powerpoint/2010/main" val="135427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CE8A744-143E-4327-A83A-03A007224D0E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7FE0ADC-859C-4458-BB27-9E8A7E679E13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67630B5-4EB6-4A93-967B-264B8BE7B3E4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53CDDE-AA5A-4CA9-AA41-7629D2935792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BD76145-112B-49B7-A67C-0BBFD8086C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51CD95F-06CB-40F8-B672-372A9B1ADDF7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11578-7D43-4A60-8933-80A2474ADF18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0843A4-28E9-4A12-9FAA-EDCA8FBDF5B5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A64F978-E2B0-48D3-9DB4-1CB7709DB53C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593CCF2-A00E-4514-AA93-4BF9634597D9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511084-D9F7-43EB-BCAD-A9B77CC0A303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4459EA3-2E03-41AF-BF53-F105177C6E0A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19E5DFE-66D4-402F-A7B0-6DF2D68E89A7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C2F2795-28CA-4B3E-B4D1-78819635D547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A12973A-AF79-4303-9C63-0A942F6C577A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CA47143-B90A-4106-86C2-62F2A28E4700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8A4F91D1-AD9E-4400-88BB-902E3E09BFA5}"/>
              </a:ext>
            </a:extLst>
          </p:cNvPr>
          <p:cNvSpPr txBox="1">
            <a:spLocks/>
          </p:cNvSpPr>
          <p:nvPr/>
        </p:nvSpPr>
        <p:spPr>
          <a:xfrm>
            <a:off x="86705" y="75994"/>
            <a:ext cx="11844037" cy="6207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>
                <a:solidFill>
                  <a:srgbClr val="FCAF17"/>
                </a:solidFill>
                <a:latin typeface="+mn-lt"/>
              </a:rPr>
              <a:t>Panorama de </a:t>
            </a:r>
            <a:r>
              <a:rPr lang="pt-BR" sz="4400" dirty="0" err="1">
                <a:solidFill>
                  <a:srgbClr val="FCAF17"/>
                </a:solidFill>
                <a:latin typeface="+mn-lt"/>
              </a:rPr>
              <a:t>la</a:t>
            </a:r>
            <a:r>
              <a:rPr lang="pt-BR" sz="4400" dirty="0">
                <a:solidFill>
                  <a:srgbClr val="FCAF17"/>
                </a:solidFill>
                <a:latin typeface="+mn-lt"/>
              </a:rPr>
              <a:t> </a:t>
            </a:r>
            <a:r>
              <a:rPr lang="pt-BR" sz="4400" dirty="0" err="1">
                <a:solidFill>
                  <a:srgbClr val="FCAF17"/>
                </a:solidFill>
                <a:latin typeface="+mn-lt"/>
              </a:rPr>
              <a:t>industria</a:t>
            </a:r>
            <a:endParaRPr lang="pt-BR" sz="4400" dirty="0">
              <a:solidFill>
                <a:srgbClr val="FCAF17"/>
              </a:solidFill>
              <a:latin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017AE0E-AD69-386B-38D8-35846903E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38" y="852130"/>
            <a:ext cx="10845724" cy="2339359"/>
          </a:xfrm>
          <a:prstGeom prst="rect">
            <a:avLst/>
          </a:prstGeom>
        </p:spPr>
      </p:pic>
      <p:graphicFrame>
        <p:nvGraphicFramePr>
          <p:cNvPr id="43" name="Gráfico 42">
            <a:extLst>
              <a:ext uri="{FF2B5EF4-FFF2-40B4-BE49-F238E27FC236}">
                <a16:creationId xmlns:a16="http://schemas.microsoft.com/office/drawing/2014/main" id="{61432602-7206-DDBE-1BE8-9DBB8D2D2F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5143637"/>
              </p:ext>
            </p:extLst>
          </p:nvPr>
        </p:nvGraphicFramePr>
        <p:xfrm>
          <a:off x="2752725" y="3331728"/>
          <a:ext cx="6686550" cy="334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CaixaDeTexto 43">
            <a:extLst>
              <a:ext uri="{FF2B5EF4-FFF2-40B4-BE49-F238E27FC236}">
                <a16:creationId xmlns:a16="http://schemas.microsoft.com/office/drawing/2014/main" id="{F73EC206-423F-35C4-9530-642FD4D37AE6}"/>
              </a:ext>
            </a:extLst>
          </p:cNvPr>
          <p:cNvSpPr txBox="1"/>
          <p:nvPr/>
        </p:nvSpPr>
        <p:spPr>
          <a:xfrm>
            <a:off x="8740050" y="75994"/>
            <a:ext cx="34519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s-es" sz="1050" b="1" i="1" u="none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"/>
              </a:rPr>
              <a:t>Nota: los fondos off-shore no se consideraron en el análisis</a:t>
            </a:r>
          </a:p>
        </p:txBody>
      </p:sp>
    </p:spTree>
    <p:extLst>
      <p:ext uri="{BB962C8B-B14F-4D97-AF65-F5344CB8AC3E}">
        <p14:creationId xmlns:p14="http://schemas.microsoft.com/office/powerpoint/2010/main" val="2015965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CE8A744-143E-4327-A83A-03A007224D0E}"/>
              </a:ext>
            </a:extLst>
          </p:cNvPr>
          <p:cNvSpPr/>
          <p:nvPr/>
        </p:nvSpPr>
        <p:spPr>
          <a:xfrm>
            <a:off x="-1637860" y="802265"/>
            <a:ext cx="1460231" cy="302251"/>
          </a:xfrm>
          <a:prstGeom prst="rect">
            <a:avLst/>
          </a:prstGeom>
          <a:solidFill>
            <a:srgbClr val="009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7FE0ADC-859C-4458-BB27-9E8A7E679E13}"/>
              </a:ext>
            </a:extLst>
          </p:cNvPr>
          <p:cNvSpPr/>
          <p:nvPr/>
        </p:nvSpPr>
        <p:spPr>
          <a:xfrm>
            <a:off x="-1637860" y="1193012"/>
            <a:ext cx="1460231" cy="30225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67630B5-4EB6-4A93-967B-264B8BE7B3E4}"/>
              </a:ext>
            </a:extLst>
          </p:cNvPr>
          <p:cNvSpPr/>
          <p:nvPr/>
        </p:nvSpPr>
        <p:spPr>
          <a:xfrm>
            <a:off x="-1637860" y="1553442"/>
            <a:ext cx="1460231" cy="302251"/>
          </a:xfrm>
          <a:prstGeom prst="rect">
            <a:avLst/>
          </a:prstGeom>
          <a:solidFill>
            <a:srgbClr val="4C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53CDDE-AA5A-4CA9-AA41-7629D2935792}"/>
              </a:ext>
            </a:extLst>
          </p:cNvPr>
          <p:cNvSpPr/>
          <p:nvPr/>
        </p:nvSpPr>
        <p:spPr>
          <a:xfrm>
            <a:off x="-1637860" y="394447"/>
            <a:ext cx="1460231" cy="302251"/>
          </a:xfrm>
          <a:prstGeom prst="rect">
            <a:avLst/>
          </a:prstGeom>
          <a:solidFill>
            <a:srgbClr val="80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BD76145-112B-49B7-A67C-0BBFD8086CF1}"/>
              </a:ext>
            </a:extLst>
          </p:cNvPr>
          <p:cNvSpPr/>
          <p:nvPr/>
        </p:nvSpPr>
        <p:spPr>
          <a:xfrm>
            <a:off x="-1637860" y="2077532"/>
            <a:ext cx="1460230" cy="302251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51CD95F-06CB-40F8-B672-372A9B1ADDF7}"/>
              </a:ext>
            </a:extLst>
          </p:cNvPr>
          <p:cNvSpPr/>
          <p:nvPr/>
        </p:nvSpPr>
        <p:spPr>
          <a:xfrm>
            <a:off x="-1637860" y="2472287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0843A4-28E9-4A12-9FAA-EDCA8FBDF5B5}"/>
              </a:ext>
            </a:extLst>
          </p:cNvPr>
          <p:cNvSpPr/>
          <p:nvPr/>
        </p:nvSpPr>
        <p:spPr>
          <a:xfrm>
            <a:off x="-1637860" y="3191489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A64F978-E2B0-48D3-9DB4-1CB7709DB53C}"/>
              </a:ext>
            </a:extLst>
          </p:cNvPr>
          <p:cNvSpPr/>
          <p:nvPr/>
        </p:nvSpPr>
        <p:spPr>
          <a:xfrm>
            <a:off x="-1637860" y="3586244"/>
            <a:ext cx="635314" cy="423313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511084-D9F7-43EB-BCAD-A9B77CC0A303}"/>
              </a:ext>
            </a:extLst>
          </p:cNvPr>
          <p:cNvSpPr/>
          <p:nvPr/>
        </p:nvSpPr>
        <p:spPr>
          <a:xfrm>
            <a:off x="-1637860" y="4305446"/>
            <a:ext cx="1460230" cy="302251"/>
          </a:xfrm>
          <a:prstGeom prst="rect">
            <a:avLst/>
          </a:prstGeom>
          <a:solidFill>
            <a:srgbClr val="B7B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4459EA3-2E03-41AF-BF53-F105177C6E0A}"/>
              </a:ext>
            </a:extLst>
          </p:cNvPr>
          <p:cNvSpPr/>
          <p:nvPr/>
        </p:nvSpPr>
        <p:spPr>
          <a:xfrm>
            <a:off x="-1637860" y="4700201"/>
            <a:ext cx="635314" cy="423313"/>
          </a:xfrm>
          <a:prstGeom prst="rect">
            <a:avLst/>
          </a:prstGeom>
          <a:solidFill>
            <a:srgbClr val="66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C2F2795-28CA-4B3E-B4D1-78819635D547}"/>
              </a:ext>
            </a:extLst>
          </p:cNvPr>
          <p:cNvSpPr/>
          <p:nvPr/>
        </p:nvSpPr>
        <p:spPr>
          <a:xfrm>
            <a:off x="-1637860" y="5419403"/>
            <a:ext cx="1460230" cy="302251"/>
          </a:xfrm>
          <a:prstGeom prst="rect">
            <a:avLst/>
          </a:prstGeom>
          <a:solidFill>
            <a:srgbClr val="FFD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A12973A-AF79-4303-9C63-0A942F6C577A}"/>
              </a:ext>
            </a:extLst>
          </p:cNvPr>
          <p:cNvSpPr/>
          <p:nvPr/>
        </p:nvSpPr>
        <p:spPr>
          <a:xfrm>
            <a:off x="-1637860" y="5814158"/>
            <a:ext cx="635314" cy="423313"/>
          </a:xfrm>
          <a:prstGeom prst="rect">
            <a:avLst/>
          </a:prstGeom>
          <a:solidFill>
            <a:srgbClr val="DE7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11578-7D43-4A60-8933-80A2474ADF18}"/>
              </a:ext>
            </a:extLst>
          </p:cNvPr>
          <p:cNvSpPr/>
          <p:nvPr/>
        </p:nvSpPr>
        <p:spPr>
          <a:xfrm>
            <a:off x="-812944" y="2472287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593CCF2-A00E-4514-AA93-4BF9634597D9}"/>
              </a:ext>
            </a:extLst>
          </p:cNvPr>
          <p:cNvSpPr/>
          <p:nvPr/>
        </p:nvSpPr>
        <p:spPr>
          <a:xfrm>
            <a:off x="-812944" y="3586244"/>
            <a:ext cx="635314" cy="423313"/>
          </a:xfrm>
          <a:prstGeom prst="rect">
            <a:avLst/>
          </a:prstGeom>
          <a:solidFill>
            <a:srgbClr val="03B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19E5DFE-66D4-402F-A7B0-6DF2D68E89A7}"/>
              </a:ext>
            </a:extLst>
          </p:cNvPr>
          <p:cNvSpPr/>
          <p:nvPr/>
        </p:nvSpPr>
        <p:spPr>
          <a:xfrm>
            <a:off x="-812944" y="4700201"/>
            <a:ext cx="635314" cy="4233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CA47143-B90A-4106-86C2-62F2A28E4700}"/>
              </a:ext>
            </a:extLst>
          </p:cNvPr>
          <p:cNvSpPr/>
          <p:nvPr/>
        </p:nvSpPr>
        <p:spPr>
          <a:xfrm>
            <a:off x="-812944" y="5814158"/>
            <a:ext cx="635314" cy="423313"/>
          </a:xfrm>
          <a:prstGeom prst="rect">
            <a:avLst/>
          </a:prstGeom>
          <a:solidFill>
            <a:srgbClr val="03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5" name="Título 1">
            <a:extLst>
              <a:ext uri="{FF2B5EF4-FFF2-40B4-BE49-F238E27FC236}">
                <a16:creationId xmlns:a16="http://schemas.microsoft.com/office/drawing/2014/main" id="{38805DB6-907C-459A-BD66-F5C31BEAAB94}"/>
              </a:ext>
            </a:extLst>
          </p:cNvPr>
          <p:cNvSpPr txBox="1">
            <a:spLocks/>
          </p:cNvSpPr>
          <p:nvPr/>
        </p:nvSpPr>
        <p:spPr>
          <a:xfrm>
            <a:off x="337084" y="5687634"/>
            <a:ext cx="11637202" cy="6207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dirty="0">
                <a:solidFill>
                  <a:srgbClr val="FCAF17"/>
                </a:solidFill>
                <a:latin typeface="+mn-lt"/>
              </a:rPr>
              <a:t>Panorama de </a:t>
            </a:r>
            <a:r>
              <a:rPr lang="pt-BR" sz="6000" dirty="0" err="1">
                <a:solidFill>
                  <a:srgbClr val="FCAF17"/>
                </a:solidFill>
                <a:latin typeface="+mn-lt"/>
              </a:rPr>
              <a:t>la</a:t>
            </a:r>
            <a:r>
              <a:rPr lang="pt-BR" sz="6000" dirty="0">
                <a:solidFill>
                  <a:srgbClr val="FCAF17"/>
                </a:solidFill>
                <a:latin typeface="+mn-lt"/>
              </a:rPr>
              <a:t> indústria (Brasil)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15164200-3EB5-744C-B394-83A6D22F09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03D19363-1158-EF7A-382B-A5747ED0EBEB}"/>
              </a:ext>
            </a:extLst>
          </p:cNvPr>
          <p:cNvSpPr/>
          <p:nvPr/>
        </p:nvSpPr>
        <p:spPr>
          <a:xfrm>
            <a:off x="-12967" y="0"/>
            <a:ext cx="12191999" cy="6858000"/>
          </a:xfrm>
          <a:prstGeom prst="rect">
            <a:avLst/>
          </a:prstGeom>
          <a:gradFill>
            <a:gsLst>
              <a:gs pos="24000">
                <a:srgbClr val="4C4D4F">
                  <a:alpha val="0"/>
                </a:srgbClr>
              </a:gs>
              <a:gs pos="98000">
                <a:srgbClr val="0095D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6824374E-B69E-B070-8A20-3061075D80E0}"/>
              </a:ext>
            </a:extLst>
          </p:cNvPr>
          <p:cNvSpPr txBox="1">
            <a:spLocks/>
          </p:cNvSpPr>
          <p:nvPr/>
        </p:nvSpPr>
        <p:spPr>
          <a:xfrm>
            <a:off x="337460" y="5377282"/>
            <a:ext cx="11484802" cy="6207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0095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dirty="0" err="1">
                <a:solidFill>
                  <a:srgbClr val="FCAF17"/>
                </a:solidFill>
                <a:latin typeface="+mn-lt"/>
              </a:rPr>
              <a:t>Autorregulación</a:t>
            </a:r>
            <a:r>
              <a:rPr lang="pt-BR" sz="6000" dirty="0">
                <a:solidFill>
                  <a:srgbClr val="FCAF17"/>
                </a:solidFill>
                <a:latin typeface="+mn-lt"/>
              </a:rPr>
              <a:t> ANBIMA </a:t>
            </a:r>
            <a:endParaRPr lang="pt-BR" sz="6000" dirty="0">
              <a:solidFill>
                <a:schemeClr val="bg1"/>
              </a:solidFill>
              <a:latin typeface="+mn-lt"/>
            </a:endParaRPr>
          </a:p>
          <a:p>
            <a:r>
              <a:rPr lang="pt-BR" sz="6000" dirty="0" err="1">
                <a:solidFill>
                  <a:schemeClr val="bg1"/>
                </a:solidFill>
                <a:latin typeface="+mn-lt"/>
              </a:rPr>
              <a:t>Visión</a:t>
            </a:r>
            <a:r>
              <a:rPr lang="pt-BR" sz="6000" dirty="0">
                <a:solidFill>
                  <a:schemeClr val="bg1"/>
                </a:solidFill>
                <a:latin typeface="+mn-lt"/>
              </a:rPr>
              <a:t> general</a:t>
            </a:r>
          </a:p>
        </p:txBody>
      </p:sp>
    </p:spTree>
    <p:extLst>
      <p:ext uri="{BB962C8B-B14F-4D97-AF65-F5344CB8AC3E}">
        <p14:creationId xmlns:p14="http://schemas.microsoft.com/office/powerpoint/2010/main" val="33452266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3442</TotalTime>
  <Words>639</Words>
  <Application>Microsoft Office PowerPoint</Application>
  <PresentationFormat>Widescreen</PresentationFormat>
  <Paragraphs>123</Paragraphs>
  <Slides>17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Kelly Anias</dc:creator>
  <cp:lastModifiedBy>Ana Flavia de Angelis Carvalhal Lopes</cp:lastModifiedBy>
  <cp:revision>205</cp:revision>
  <dcterms:created xsi:type="dcterms:W3CDTF">2021-04-14T00:10:36Z</dcterms:created>
  <dcterms:modified xsi:type="dcterms:W3CDTF">2022-11-14T19:46:45Z</dcterms:modified>
</cp:coreProperties>
</file>